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0" r:id="rId11"/>
    <p:sldId id="261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05" autoAdjust="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1DC1B-BEFA-4EFD-B4C8-0BD9FA685B3C}" type="datetimeFigureOut">
              <a:rPr lang="it-IT" smtClean="0"/>
              <a:pPr/>
              <a:t>07/03/2019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308AA2-8474-4A71-8E6F-E43893A813F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43538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308AA2-8474-4A71-8E6F-E43893A813F4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411620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07/03/2019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07/03/2019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07/03/2019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07/03/2019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07/03/2019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07/03/2019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07/03/2019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07/03/2019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07/03/2019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07/03/2019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07/03/2019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pPr/>
              <a:t>07/03/2019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35696" y="3429000"/>
            <a:ext cx="5637010" cy="882119"/>
          </a:xfrm>
        </p:spPr>
        <p:txBody>
          <a:bodyPr>
            <a:normAutofit fontScale="92500"/>
          </a:bodyPr>
          <a:lstStyle/>
          <a:p>
            <a:r>
              <a:rPr lang="it-IT" dirty="0" smtClean="0"/>
              <a:t>Corso di Laurea </a:t>
            </a:r>
            <a:r>
              <a:rPr lang="it-IT" dirty="0"/>
              <a:t>in </a:t>
            </a:r>
            <a:r>
              <a:rPr lang="it-IT" dirty="0" smtClean="0"/>
              <a:t>Servizio </a:t>
            </a:r>
            <a:r>
              <a:rPr lang="it-IT" dirty="0"/>
              <a:t>sociale, politiche sociali, programmazione e gestione dei </a:t>
            </a:r>
            <a:r>
              <a:rPr lang="it-IT" dirty="0" smtClean="0"/>
              <a:t>servizi 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71600" y="1196752"/>
            <a:ext cx="7175351" cy="1793167"/>
          </a:xfrm>
        </p:spPr>
        <p:txBody>
          <a:bodyPr/>
          <a:lstStyle/>
          <a:p>
            <a:r>
              <a:rPr lang="it-IT" dirty="0" smtClean="0"/>
              <a:t>Metodologia della previsione sociale	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5076056" y="4941168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Anno Accademico </a:t>
            </a:r>
            <a:r>
              <a:rPr lang="it-IT" dirty="0" smtClean="0"/>
              <a:t>2018/2019</a:t>
            </a:r>
            <a:endParaRPr lang="it-IT" dirty="0" smtClean="0"/>
          </a:p>
          <a:p>
            <a:endParaRPr lang="it-IT" dirty="0"/>
          </a:p>
          <a:p>
            <a:r>
              <a:rPr lang="it-IT" dirty="0" smtClean="0"/>
              <a:t>Dott.ssa Donatella Greco</a:t>
            </a:r>
          </a:p>
          <a:p>
            <a:r>
              <a:rPr lang="it-IT" dirty="0" smtClean="0"/>
              <a:t>E-mail: </a:t>
            </a:r>
            <a:r>
              <a:rPr lang="it-IT" dirty="0" smtClean="0"/>
              <a:t>dgreco@units.it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412272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4320480" cy="1258493"/>
          </a:xfrm>
        </p:spPr>
        <p:txBody>
          <a:bodyPr/>
          <a:lstStyle/>
          <a:p>
            <a:r>
              <a:rPr lang="it-IT" dirty="0" smtClean="0"/>
              <a:t>Materiali di studio e di approfondimento</a:t>
            </a:r>
            <a:endParaRPr lang="it-IT" dirty="0"/>
          </a:p>
        </p:txBody>
      </p:sp>
      <p:pic>
        <p:nvPicPr>
          <p:cNvPr id="5" name="Segnaposto contenuto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04048" y="692696"/>
            <a:ext cx="3960440" cy="367240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55576" y="1988840"/>
            <a:ext cx="3960440" cy="3816424"/>
          </a:xfrm>
        </p:spPr>
        <p:txBody>
          <a:bodyPr>
            <a:normAutofit fontScale="77500" lnSpcReduction="20000"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it-IT" sz="2600" dirty="0" smtClean="0"/>
              <a:t>La previsione sociale. </a:t>
            </a:r>
            <a:r>
              <a:rPr lang="it-IT" sz="2600" dirty="0" err="1" smtClean="0"/>
              <a:t>Intruduzione</a:t>
            </a:r>
            <a:r>
              <a:rPr lang="it-IT" sz="2600" dirty="0" smtClean="0"/>
              <a:t> allo studio dei futuri, </a:t>
            </a:r>
            <a:r>
              <a:rPr lang="it-IT" sz="2600" dirty="0" err="1" smtClean="0"/>
              <a:t>cur</a:t>
            </a:r>
            <a:r>
              <a:rPr lang="it-IT" sz="2600" dirty="0" smtClean="0"/>
              <a:t>. </a:t>
            </a:r>
            <a:r>
              <a:rPr lang="it-IT" sz="2600" dirty="0" err="1" smtClean="0"/>
              <a:t>Arnaldi</a:t>
            </a:r>
            <a:r>
              <a:rPr lang="it-IT" sz="2600" dirty="0" smtClean="0"/>
              <a:t>, Poli, Carocci Editore</a:t>
            </a:r>
          </a:p>
          <a:p>
            <a:r>
              <a:rPr lang="it-IT" sz="2600" dirty="0" smtClean="0"/>
              <a:t>-Capitolo 1, 2, 3, 8</a:t>
            </a:r>
          </a:p>
          <a:p>
            <a:pPr marL="285750" indent="-285750">
              <a:buFont typeface="Wingdings" pitchFamily="2" charset="2"/>
              <a:buChar char="q"/>
            </a:pPr>
            <a:endParaRPr lang="it-IT" sz="2600" dirty="0" smtClean="0"/>
          </a:p>
          <a:p>
            <a:pPr marL="285750" indent="-285750">
              <a:buFont typeface="Wingdings" pitchFamily="2" charset="2"/>
              <a:buChar char="q"/>
            </a:pPr>
            <a:r>
              <a:rPr lang="it-IT" sz="2600" dirty="0" smtClean="0"/>
              <a:t>Barbieri Masini in </a:t>
            </a:r>
            <a:r>
              <a:rPr lang="it-IT" sz="2600" dirty="0" err="1" smtClean="0"/>
              <a:t>Beltrao</a:t>
            </a:r>
            <a:r>
              <a:rPr lang="it-IT" sz="2600" dirty="0" smtClean="0"/>
              <a:t>: Metodi previsionali, pp. 103-133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it-IT" sz="2600" dirty="0" smtClean="0"/>
              <a:t>Altro materiale fornito durante il corso (es. dispense, </a:t>
            </a:r>
            <a:r>
              <a:rPr lang="it-IT" sz="2600" dirty="0" err="1" smtClean="0"/>
              <a:t>ppoint</a:t>
            </a:r>
            <a:r>
              <a:rPr lang="it-IT" sz="2600" dirty="0" smtClean="0"/>
              <a:t>, articoli, </a:t>
            </a:r>
            <a:r>
              <a:rPr lang="it-IT" sz="2600" dirty="0" err="1" smtClean="0"/>
              <a:t>ecc</a:t>
            </a:r>
            <a:r>
              <a:rPr lang="it-IT" sz="2600" dirty="0">
                <a:sym typeface="Wingdings" pitchFamily="2" charset="2"/>
              </a:rPr>
              <a:t>)</a:t>
            </a:r>
            <a:endParaRPr lang="it-IT" sz="2600" dirty="0" smtClean="0"/>
          </a:p>
          <a:p>
            <a:pPr marL="285750" indent="-285750">
              <a:buFont typeface="Wingdings" pitchFamily="2" charset="2"/>
              <a:buChar char="q"/>
            </a:pPr>
            <a:endParaRPr lang="it-IT" sz="2600" dirty="0" smtClean="0"/>
          </a:p>
          <a:p>
            <a:pPr marL="285750" indent="-285750">
              <a:buFont typeface="Wingdings" pitchFamily="2" charset="2"/>
              <a:buChar char="q"/>
            </a:pPr>
            <a:endParaRPr lang="it-IT" sz="2600" dirty="0"/>
          </a:p>
        </p:txBody>
      </p:sp>
    </p:spTree>
    <p:extLst>
      <p:ext uri="{BB962C8B-B14F-4D97-AF65-F5344CB8AC3E}">
        <p14:creationId xmlns:p14="http://schemas.microsoft.com/office/powerpoint/2010/main" xmlns="" val="379978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egnaposto immagine 9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colorTemperature colorTemp="4700"/>
                    </a14:imgEffect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1998" b="11998"/>
          <a:stretch>
            <a:fillRect/>
          </a:stretch>
        </p:blipFill>
        <p:spPr>
          <a:xfrm>
            <a:off x="4932040" y="1556792"/>
            <a:ext cx="4024046" cy="342710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9" name="Segnaposto testo 8"/>
          <p:cNvSpPr>
            <a:spLocks noGrp="1"/>
          </p:cNvSpPr>
          <p:nvPr>
            <p:ph type="body" sz="half" idx="2"/>
          </p:nvPr>
        </p:nvSpPr>
        <p:spPr>
          <a:xfrm>
            <a:off x="827584" y="1844824"/>
            <a:ext cx="4104456" cy="396044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it-IT" sz="3000" dirty="0" smtClean="0"/>
              <a:t>dgreco@units</a:t>
            </a:r>
            <a:r>
              <a:rPr lang="it-IT" sz="3000" dirty="0" smtClean="0"/>
              <a:t>.it</a:t>
            </a:r>
            <a:r>
              <a:rPr lang="it-IT" sz="3000" dirty="0" smtClean="0"/>
              <a:t>;</a:t>
            </a:r>
            <a:endParaRPr lang="it-IT" sz="3000" dirty="0" smtClean="0"/>
          </a:p>
          <a:p>
            <a:pPr>
              <a:buFont typeface="Wingdings" pitchFamily="2" charset="2"/>
              <a:buChar char="q"/>
            </a:pPr>
            <a:r>
              <a:rPr lang="it-IT" sz="3000" dirty="0" smtClean="0"/>
              <a:t>Ricevimento: su appuntamento</a:t>
            </a:r>
          </a:p>
          <a:p>
            <a:pPr>
              <a:buFont typeface="Wingdings" pitchFamily="2" charset="2"/>
              <a:buChar char="q"/>
            </a:pPr>
            <a:endParaRPr lang="it-IT" sz="3000" dirty="0" smtClean="0"/>
          </a:p>
          <a:p>
            <a:endParaRPr lang="it-IT" dirty="0"/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>
          <a:xfrm>
            <a:off x="395536" y="188640"/>
            <a:ext cx="6383538" cy="1143000"/>
          </a:xfrm>
        </p:spPr>
        <p:txBody>
          <a:bodyPr/>
          <a:lstStyle/>
          <a:p>
            <a:r>
              <a:rPr lang="it-IT" dirty="0" smtClean="0"/>
              <a:t>I miei contatti…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88150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onatella\Pictures\Sgarb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14165" y="1700808"/>
            <a:ext cx="6350000" cy="368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sellaDiTesto 3"/>
          <p:cNvSpPr txBox="1"/>
          <p:nvPr/>
        </p:nvSpPr>
        <p:spPr>
          <a:xfrm>
            <a:off x="1331640" y="332656"/>
            <a:ext cx="684076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400" b="1" dirty="0" smtClean="0"/>
              <a:t>Cos’è la previsione sociale?... Sgarbi, lo sa!</a:t>
            </a:r>
            <a:endParaRPr lang="it-IT" sz="3400" b="1" dirty="0"/>
          </a:p>
        </p:txBody>
      </p:sp>
    </p:spTree>
    <p:extLst>
      <p:ext uri="{BB962C8B-B14F-4D97-AF65-F5344CB8AC3E}">
        <p14:creationId xmlns:p14="http://schemas.microsoft.com/office/powerpoint/2010/main" xmlns="" val="266690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3636085" cy="1258493"/>
          </a:xfrm>
        </p:spPr>
        <p:txBody>
          <a:bodyPr/>
          <a:lstStyle/>
          <a:p>
            <a:r>
              <a:rPr lang="it-IT" dirty="0" smtClean="0"/>
              <a:t>Una nuova avventura politica: Rinascimento	</a:t>
            </a:r>
            <a:endParaRPr lang="it-IT" dirty="0"/>
          </a:p>
        </p:txBody>
      </p:sp>
      <p:pic>
        <p:nvPicPr>
          <p:cNvPr id="5" name="Segnaposto contenuto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39952" y="692696"/>
            <a:ext cx="4608512" cy="309634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51520" y="1700808"/>
            <a:ext cx="3388660" cy="4680520"/>
          </a:xfrm>
        </p:spPr>
        <p:txBody>
          <a:bodyPr>
            <a:normAutofit/>
          </a:bodyPr>
          <a:lstStyle/>
          <a:p>
            <a:r>
              <a:rPr lang="it-IT" sz="1600" dirty="0" smtClean="0"/>
              <a:t>Perché Rinascimento?</a:t>
            </a:r>
          </a:p>
          <a:p>
            <a:r>
              <a:rPr lang="it-IT" sz="1600" dirty="0"/>
              <a:t>«perché stiamo vivendo un neo-Medioevo culturale e occorre ricominciare a credere e investire nella </a:t>
            </a:r>
            <a:r>
              <a:rPr lang="it-IT" sz="1600" dirty="0" smtClean="0"/>
              <a:t>bellezza»</a:t>
            </a:r>
          </a:p>
          <a:p>
            <a:endParaRPr lang="it-IT" sz="1600" b="1" dirty="0"/>
          </a:p>
          <a:p>
            <a:r>
              <a:rPr lang="it-IT" sz="1600" b="1" dirty="0" smtClean="0"/>
              <a:t>QUALI I PUNTI DEL PROGRAMMA?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it-IT" sz="1600" dirty="0"/>
              <a:t> </a:t>
            </a:r>
            <a:r>
              <a:rPr lang="it-IT" sz="1600" dirty="0" smtClean="0"/>
              <a:t>Valorizzare e investire sulle bellezze architettoniche e paesaggistiche dell’Italia;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it-IT" sz="1600" dirty="0" smtClean="0"/>
              <a:t>Ordinare il CAOS ESTETICO in cui le opere e i monumenti spesso versano, specie nelle province e al Sud;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it-IT" sz="1600" dirty="0" smtClean="0"/>
              <a:t>Abolire le Regioni;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it-IT" sz="1600" dirty="0" smtClean="0"/>
              <a:t>Questione fiscale</a:t>
            </a:r>
          </a:p>
          <a:p>
            <a:pPr marL="285750" indent="-285750">
              <a:buFont typeface="Wingdings" pitchFamily="2" charset="2"/>
              <a:buChar char="q"/>
            </a:pPr>
            <a:endParaRPr lang="it-IT" sz="1600" dirty="0" smtClean="0"/>
          </a:p>
          <a:p>
            <a:pPr marL="285750" indent="-285750">
              <a:buFont typeface="Wingdings" pitchFamily="2" charset="2"/>
              <a:buChar char="q"/>
            </a:pPr>
            <a:endParaRPr lang="it-IT" sz="1600" dirty="0" smtClean="0"/>
          </a:p>
          <a:p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xmlns="" val="256294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323528" y="116632"/>
            <a:ext cx="8496944" cy="1721128"/>
          </a:xfrm>
        </p:spPr>
        <p:txBody>
          <a:bodyPr/>
          <a:lstStyle/>
          <a:p>
            <a:r>
              <a:rPr lang="it-IT" dirty="0" smtClean="0"/>
              <a:t>Di cosa parleremo durante questo percorso?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13"/>
          </p:nvPr>
        </p:nvSpPr>
        <p:spPr>
          <a:xfrm>
            <a:off x="683568" y="1916832"/>
            <a:ext cx="8136904" cy="4464496"/>
          </a:xfrm>
        </p:spPr>
        <p:txBody>
          <a:bodyPr/>
          <a:lstStyle/>
          <a:p>
            <a:r>
              <a:rPr lang="it-IT" dirty="0" smtClean="0"/>
              <a:t>I punti del nostro programma… meno ambizioso di quello di Vittorio….</a:t>
            </a:r>
          </a:p>
          <a:p>
            <a:pPr marL="45720" indent="0">
              <a:buNone/>
            </a:pPr>
            <a:endParaRPr lang="it-IT" dirty="0" smtClean="0"/>
          </a:p>
          <a:p>
            <a:pPr>
              <a:buFont typeface="Wingdings" pitchFamily="2" charset="2"/>
              <a:buChar char="q"/>
            </a:pPr>
            <a:r>
              <a:rPr lang="it-IT" dirty="0" smtClean="0"/>
              <a:t>Che cos’è la previsione sociale? Analisi diacronica e sviluppo della materia nel corso del tempo</a:t>
            </a:r>
          </a:p>
          <a:p>
            <a:pPr>
              <a:buFont typeface="Wingdings" pitchFamily="2" charset="2"/>
              <a:buChar char="q"/>
            </a:pPr>
            <a:r>
              <a:rPr lang="it-IT" dirty="0" smtClean="0"/>
              <a:t>Quali sono i principali metodi e approcci</a:t>
            </a:r>
          </a:p>
          <a:p>
            <a:pPr>
              <a:buFont typeface="Wingdings" pitchFamily="2" charset="2"/>
              <a:buChar char="q"/>
            </a:pPr>
            <a:r>
              <a:rPr lang="it-IT" dirty="0" smtClean="0"/>
              <a:t>Cos’è l’approccio per scenari</a:t>
            </a:r>
          </a:p>
          <a:p>
            <a:pPr>
              <a:buFont typeface="Wingdings" pitchFamily="2" charset="2"/>
              <a:buChar char="q"/>
            </a:pPr>
            <a:r>
              <a:rPr lang="it-IT" dirty="0" smtClean="0"/>
              <a:t>Come costruire gli scenari nel sociale</a:t>
            </a:r>
          </a:p>
          <a:p>
            <a:pPr>
              <a:buFont typeface="Wingdings" pitchFamily="2" charset="2"/>
              <a:buChar char="q"/>
            </a:pPr>
            <a:endParaRPr lang="it-IT" dirty="0" smtClean="0"/>
          </a:p>
          <a:p>
            <a:endParaRPr lang="it-IT" dirty="0"/>
          </a:p>
          <a:p>
            <a:pPr>
              <a:buFont typeface="Wingdings" pitchFamily="2" charset="2"/>
              <a:buChar char="q"/>
            </a:pPr>
            <a:endParaRPr lang="it-IT" dirty="0" smtClean="0"/>
          </a:p>
          <a:p>
            <a:endParaRPr lang="it-IT" dirty="0"/>
          </a:p>
          <a:p>
            <a:pPr>
              <a:buFont typeface="Wingdings" pitchFamily="2" charset="2"/>
              <a:buChar char="q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35230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Perché studiare gli scenari del Welfare e nel Welfare?</a:t>
            </a:r>
            <a:endParaRPr lang="it-IT" dirty="0"/>
          </a:p>
        </p:txBody>
      </p:sp>
      <p:sp>
        <p:nvSpPr>
          <p:cNvPr id="7" name="Segnaposto contenuto 6"/>
          <p:cNvSpPr>
            <a:spLocks noGrp="1"/>
          </p:cNvSpPr>
          <p:nvPr>
            <p:ph sz="quarter" idx="13"/>
          </p:nvPr>
        </p:nvSpPr>
        <p:spPr>
          <a:xfrm>
            <a:off x="251520" y="260648"/>
            <a:ext cx="8280920" cy="4050784"/>
          </a:xfrm>
        </p:spPr>
        <p:txBody>
          <a:bodyPr/>
          <a:lstStyle/>
          <a:p>
            <a:r>
              <a:rPr lang="it-IT" dirty="0" smtClean="0"/>
              <a:t>Il contesto sociale attuale è sempre più complesso, de-strutturato e ineguale (es. basso tasso di natalità, ridotta mobilità sociale, invecchiamento della popolazione, crescita persone incapienti, elevato debito pubblico…);</a:t>
            </a:r>
          </a:p>
          <a:p>
            <a:r>
              <a:rPr lang="it-IT" dirty="0" smtClean="0"/>
              <a:t>Davanti a questo scenario, le mappe cognitive collettive sono diventate obsolete;</a:t>
            </a:r>
          </a:p>
          <a:p>
            <a:r>
              <a:rPr lang="it-IT" dirty="0" smtClean="0"/>
              <a:t>E le policy adottate a livello nazionale e internazionale spesso sono inadeguate (… perché miopi, poco lungimiranti e sostanzialmente non adatte al momento storico in corso)</a:t>
            </a:r>
          </a:p>
        </p:txBody>
      </p:sp>
    </p:spTree>
    <p:extLst>
      <p:ext uri="{BB962C8B-B14F-4D97-AF65-F5344CB8AC3E}">
        <p14:creationId xmlns:p14="http://schemas.microsoft.com/office/powerpoint/2010/main" xmlns="" val="150806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Perché studiare gli scenari del Welfare e nel Welfare?</a:t>
            </a:r>
            <a:endParaRPr lang="it-IT" dirty="0"/>
          </a:p>
        </p:txBody>
      </p:sp>
      <p:sp>
        <p:nvSpPr>
          <p:cNvPr id="7" name="Segnaposto contenuto 6"/>
          <p:cNvSpPr>
            <a:spLocks noGrp="1"/>
          </p:cNvSpPr>
          <p:nvPr>
            <p:ph sz="quarter" idx="13"/>
          </p:nvPr>
        </p:nvSpPr>
        <p:spPr>
          <a:xfrm>
            <a:off x="251520" y="260648"/>
            <a:ext cx="8280920" cy="4050784"/>
          </a:xfrm>
        </p:spPr>
        <p:txBody>
          <a:bodyPr/>
          <a:lstStyle/>
          <a:p>
            <a:r>
              <a:rPr lang="it-IT" dirty="0" smtClean="0"/>
              <a:t>Per discutere le possibili policy da attuare è necessario essere concordi su quelli che sono i principali problemi da affrontare (</a:t>
            </a:r>
            <a:r>
              <a:rPr lang="it-IT" dirty="0" err="1" smtClean="0"/>
              <a:t>issue</a:t>
            </a:r>
            <a:r>
              <a:rPr lang="it-IT" dirty="0" smtClean="0"/>
              <a:t>);</a:t>
            </a:r>
          </a:p>
          <a:p>
            <a:r>
              <a:rPr lang="it-IT" dirty="0" smtClean="0"/>
              <a:t>Secondariamente, ci si interroga sulle caratteristiche di questi problemi e sulle loro variabili (dipendenti, indipendenti e intervenienti)</a:t>
            </a:r>
          </a:p>
          <a:p>
            <a:r>
              <a:rPr lang="it-IT" dirty="0" smtClean="0"/>
              <a:t>Conoscere da potere: la conoscenza del presente ci aiuta ad essere maggiormente preparati al futuro</a:t>
            </a:r>
          </a:p>
        </p:txBody>
      </p:sp>
    </p:spTree>
    <p:extLst>
      <p:ext uri="{BB962C8B-B14F-4D97-AF65-F5344CB8AC3E}">
        <p14:creationId xmlns:p14="http://schemas.microsoft.com/office/powerpoint/2010/main" xmlns="" val="65642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Perché studiare gli scenari del Welfare e nel Welfare?</a:t>
            </a:r>
            <a:endParaRPr lang="it-IT" dirty="0"/>
          </a:p>
        </p:txBody>
      </p:sp>
      <p:sp>
        <p:nvSpPr>
          <p:cNvPr id="7" name="Segnaposto contenuto 6"/>
          <p:cNvSpPr>
            <a:spLocks noGrp="1"/>
          </p:cNvSpPr>
          <p:nvPr>
            <p:ph sz="quarter" idx="13"/>
          </p:nvPr>
        </p:nvSpPr>
        <p:spPr>
          <a:xfrm>
            <a:off x="251520" y="260648"/>
            <a:ext cx="8280920" cy="4050784"/>
          </a:xfrm>
        </p:spPr>
        <p:txBody>
          <a:bodyPr/>
          <a:lstStyle/>
          <a:p>
            <a:r>
              <a:rPr lang="it-IT" dirty="0" smtClean="0"/>
              <a:t>L’attuale scenario italiano (frutto di elementi stratificatisi nel corso dei decenni) ci presenta un paese in cui:</a:t>
            </a:r>
          </a:p>
          <a:p>
            <a:pPr marL="714375" indent="400050">
              <a:buFont typeface="Wingdings" pitchFamily="2" charset="2"/>
              <a:buChar char="Ø"/>
            </a:pPr>
            <a:r>
              <a:rPr lang="it-IT" dirty="0" smtClean="0"/>
              <a:t>Nascono appena 1,4 bambini per donna</a:t>
            </a:r>
          </a:p>
          <a:p>
            <a:pPr marL="714375" indent="400050">
              <a:buFont typeface="Wingdings" pitchFamily="2" charset="2"/>
              <a:buChar char="Ø"/>
            </a:pPr>
            <a:r>
              <a:rPr lang="it-IT" dirty="0" smtClean="0"/>
              <a:t>Per mantenere stabile la popolazione ne servirebbero almeno 2,1 per donna</a:t>
            </a:r>
          </a:p>
          <a:p>
            <a:pPr marL="714375" indent="400050">
              <a:buFont typeface="Wingdings" pitchFamily="2" charset="2"/>
              <a:buChar char="Ø"/>
            </a:pPr>
            <a:r>
              <a:rPr lang="it-IT" dirty="0" smtClean="0"/>
              <a:t>Fortunatamente… il deficit del 30% di natalità è coperto (per il momento) dai figli nati dagli immigrati extracomunitari che vivono in Italia</a:t>
            </a:r>
            <a:endParaRPr lang="it-IT" dirty="0"/>
          </a:p>
          <a:p>
            <a:pPr marL="714375" indent="400050">
              <a:buFont typeface="Wingdings" pitchFamily="2" charset="2"/>
              <a:buChar char="Ø"/>
            </a:pPr>
            <a:r>
              <a:rPr lang="it-IT" dirty="0" smtClean="0"/>
              <a:t>Gli stranieri (assolutamente non previsti e spesso neppure ben visti) compensano ma per quanto?</a:t>
            </a:r>
          </a:p>
        </p:txBody>
      </p:sp>
    </p:spTree>
    <p:extLst>
      <p:ext uri="{BB962C8B-B14F-4D97-AF65-F5344CB8AC3E}">
        <p14:creationId xmlns:p14="http://schemas.microsoft.com/office/powerpoint/2010/main" xmlns="" val="150796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Perché studiare gli scenari del Welfare e nel Welfare?</a:t>
            </a:r>
            <a:endParaRPr lang="it-IT" dirty="0"/>
          </a:p>
        </p:txBody>
      </p:sp>
      <p:sp>
        <p:nvSpPr>
          <p:cNvPr id="7" name="Segnaposto contenuto 6"/>
          <p:cNvSpPr>
            <a:spLocks noGrp="1"/>
          </p:cNvSpPr>
          <p:nvPr>
            <p:ph sz="quarter" idx="13"/>
          </p:nvPr>
        </p:nvSpPr>
        <p:spPr>
          <a:xfrm>
            <a:off x="251520" y="260648"/>
            <a:ext cx="8280920" cy="4050784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L’attuale scenario italiano (frutto di elementi stratificatisi nel corso dei decenni) ci presenta un paese in cui:</a:t>
            </a:r>
          </a:p>
          <a:p>
            <a:pPr marL="714375" indent="400050">
              <a:buFont typeface="Wingdings" pitchFamily="2" charset="2"/>
              <a:buChar char="Ø"/>
            </a:pPr>
            <a:r>
              <a:rPr lang="it-IT" dirty="0" smtClean="0"/>
              <a:t>Oltre il 40% dei giovani italiani sono disoccupati (spesso da molto tempo)</a:t>
            </a:r>
          </a:p>
          <a:p>
            <a:pPr marL="714375" indent="400050">
              <a:buFont typeface="Wingdings" pitchFamily="2" charset="2"/>
              <a:buChar char="Ø"/>
            </a:pPr>
            <a:r>
              <a:rPr lang="it-IT" dirty="0" smtClean="0"/>
              <a:t>Questo rallenta i percorsi di autonomia (progetti affettivi e riproduttivi) e anche le loro scelte economiche (investimento sul futuro)</a:t>
            </a:r>
          </a:p>
          <a:p>
            <a:pPr marL="714375" indent="400050">
              <a:buFont typeface="Wingdings" pitchFamily="2" charset="2"/>
              <a:buChar char="Ø"/>
            </a:pPr>
            <a:r>
              <a:rPr lang="it-IT" dirty="0" smtClean="0"/>
              <a:t>Circa il 4% della popolazione italiana (60 milioni) non è autosufficiente</a:t>
            </a:r>
          </a:p>
          <a:p>
            <a:pPr marL="714375" indent="400050">
              <a:buFont typeface="Wingdings" pitchFamily="2" charset="2"/>
              <a:buChar char="Ø"/>
            </a:pPr>
            <a:r>
              <a:rPr lang="it-IT" dirty="0" smtClean="0"/>
              <a:t>Il sistema di welfare così concepito non è più sostenibile: in altre parole non è più la migliore scelta possibile stante l’attuale condizione e le stime previsionali per il futuro</a:t>
            </a:r>
          </a:p>
        </p:txBody>
      </p:sp>
    </p:spTree>
    <p:extLst>
      <p:ext uri="{BB962C8B-B14F-4D97-AF65-F5344CB8AC3E}">
        <p14:creationId xmlns:p14="http://schemas.microsoft.com/office/powerpoint/2010/main" xmlns="" val="290973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Perché pensare a come cambiare il welfare?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208912" cy="3474720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Certamente non è un esercizio facile ma è sicuramente necessario</a:t>
            </a:r>
          </a:p>
          <a:p>
            <a:r>
              <a:rPr lang="it-IT" dirty="0" smtClean="0"/>
              <a:t>Richiede tempo (almeno una generazione) e ha diversi vantaggi:</a:t>
            </a:r>
          </a:p>
          <a:p>
            <a:pPr marL="714375" indent="0">
              <a:buFont typeface="Wingdings" pitchFamily="2" charset="2"/>
              <a:buChar char="Ø"/>
            </a:pPr>
            <a:r>
              <a:rPr lang="it-IT" dirty="0" smtClean="0"/>
              <a:t>Permette di osservare i cambiamenti con più attenzione perché ci si proietta qualitativamente nel tempo e nello spazio futuro (ma non un futuro campato in aria…)</a:t>
            </a:r>
          </a:p>
          <a:p>
            <a:pPr marL="714375" indent="0">
              <a:buFont typeface="Wingdings" pitchFamily="2" charset="2"/>
              <a:buChar char="Ø"/>
            </a:pPr>
            <a:r>
              <a:rPr lang="it-IT" dirty="0" smtClean="0"/>
              <a:t>Offre maggiore chiarezza sugli impatti possibili delle trasformazioni sociali in corso</a:t>
            </a:r>
          </a:p>
        </p:txBody>
      </p:sp>
    </p:spTree>
    <p:extLst>
      <p:ext uri="{BB962C8B-B14F-4D97-AF65-F5344CB8AC3E}">
        <p14:creationId xmlns:p14="http://schemas.microsoft.com/office/powerpoint/2010/main" xmlns="" val="272966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lica">
  <a:themeElements>
    <a:clrScheme name="Personalizzato 1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F7DCDC"/>
      </a:accent6>
      <a:hlink>
        <a:srgbClr val="DB5353"/>
      </a:hlink>
      <a:folHlink>
        <a:srgbClr val="903638"/>
      </a:folHlink>
    </a:clrScheme>
    <a:fontScheme name="Elic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lic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153</TotalTime>
  <Words>662</Words>
  <Application>Microsoft Office PowerPoint</Application>
  <PresentationFormat>Presentazione su schermo (4:3)</PresentationFormat>
  <Paragraphs>62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Elica</vt:lpstr>
      <vt:lpstr>Metodologia della previsione sociale </vt:lpstr>
      <vt:lpstr>Diapositiva 2</vt:lpstr>
      <vt:lpstr>Una nuova avventura politica: Rinascimento </vt:lpstr>
      <vt:lpstr>Di cosa parleremo durante questo percorso?</vt:lpstr>
      <vt:lpstr>Perché studiare gli scenari del Welfare e nel Welfare?</vt:lpstr>
      <vt:lpstr>Perché studiare gli scenari del Welfare e nel Welfare?</vt:lpstr>
      <vt:lpstr>Perché studiare gli scenari del Welfare e nel Welfare?</vt:lpstr>
      <vt:lpstr>Perché studiare gli scenari del Welfare e nel Welfare?</vt:lpstr>
      <vt:lpstr>Perché pensare a come cambiare il welfare?</vt:lpstr>
      <vt:lpstr>Materiali di studio e di approfondimento</vt:lpstr>
      <vt:lpstr>I miei contatti…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Metodologia della previsione sociale </dc:title>
  <dc:creator>Donatella</dc:creator>
  <cp:lastModifiedBy>Ospite</cp:lastModifiedBy>
  <cp:revision>12</cp:revision>
  <dcterms:created xsi:type="dcterms:W3CDTF">2017-03-12T12:14:21Z</dcterms:created>
  <dcterms:modified xsi:type="dcterms:W3CDTF">2019-03-07T13:40:50Z</dcterms:modified>
</cp:coreProperties>
</file>