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63" r:id="rId3"/>
    <p:sldId id="264" r:id="rId4"/>
    <p:sldId id="265" r:id="rId5"/>
    <p:sldId id="266" r:id="rId6"/>
    <p:sldId id="267" r:id="rId7"/>
    <p:sldId id="268" r:id="rId8"/>
    <p:sldId id="269" r:id="rId9"/>
    <p:sldId id="271" r:id="rId10"/>
    <p:sldId id="270" r:id="rId11"/>
    <p:sldId id="272" r:id="rId12"/>
    <p:sldId id="273" r:id="rId13"/>
    <p:sldId id="274" r:id="rId14"/>
    <p:sldId id="275" r:id="rId15"/>
    <p:sldId id="276" r:id="rId16"/>
    <p:sldId id="277" r:id="rId17"/>
    <p:sldId id="278" r:id="rId18"/>
    <p:sldId id="279" r:id="rId19"/>
    <p:sldId id="280" r:id="rId20"/>
    <p:sldId id="281" r:id="rId21"/>
    <p:sldId id="282" r:id="rId2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6" d="100"/>
          <a:sy n="86" d="100"/>
        </p:scale>
        <p:origin x="-1092" y="-90"/>
      </p:cViewPr>
      <p:guideLst>
        <p:guide orient="horz" pos="2160"/>
        <p:guide pos="2880"/>
      </p:guideLst>
    </p:cSldViewPr>
  </p:slideViewPr>
  <p:outlineViewPr>
    <p:cViewPr>
      <p:scale>
        <a:sx n="33" d="100"/>
        <a:sy n="33" d="100"/>
      </p:scale>
      <p:origin x="42"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01DC1B-BEFA-4EFD-B4C8-0BD9FA685B3C}" type="datetimeFigureOut">
              <a:rPr lang="it-IT" smtClean="0"/>
              <a:pPr/>
              <a:t>07/03/2019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308AA2-8474-4A71-8E6F-E43893A813F4}" type="slidenum">
              <a:rPr lang="it-IT" smtClean="0"/>
              <a:pPr/>
              <a:t>‹N›</a:t>
            </a:fld>
            <a:endParaRPr lang="it-IT"/>
          </a:p>
        </p:txBody>
      </p:sp>
    </p:spTree>
    <p:extLst>
      <p:ext uri="{BB962C8B-B14F-4D97-AF65-F5344CB8AC3E}">
        <p14:creationId xmlns:p14="http://schemas.microsoft.com/office/powerpoint/2010/main" xmlns="" val="2943538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it-IT" smtClean="0"/>
              <a:t>Fare clic per modificare lo stile del titolo</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
        <p:nvSpPr>
          <p:cNvPr id="8" name="Title 7"/>
          <p:cNvSpPr>
            <a:spLocks noGrp="1"/>
          </p:cNvSpPr>
          <p:nvPr>
            <p:ph type="title"/>
          </p:nvPr>
        </p:nvSpPr>
        <p:spPr/>
        <p:txBody>
          <a:bodyPr/>
          <a:lstStyle/>
          <a:p>
            <a:r>
              <a:rPr lang="it-IT" smtClean="0"/>
              <a:t>Fare clic per modificare lo stile del titolo</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7A41E1B-4F70-4964-A407-84C68BE8251C}" type="slidenum">
              <a:rPr lang="it-IT" smtClean="0"/>
              <a:pPr/>
              <a:t>‹N›</a:t>
            </a:fld>
            <a:endParaRPr lang="it-IT"/>
          </a:p>
        </p:txBody>
      </p:sp>
      <p:sp>
        <p:nvSpPr>
          <p:cNvPr id="8" name="Title 7"/>
          <p:cNvSpPr>
            <a:spLocks noGrp="1"/>
          </p:cNvSpPr>
          <p:nvPr>
            <p:ph type="title"/>
          </p:nvPr>
        </p:nvSpPr>
        <p:spPr/>
        <p:txBody>
          <a:bodyPr/>
          <a:lstStyle/>
          <a:p>
            <a:r>
              <a:rPr lang="it-IT" smtClean="0"/>
              <a:t>Fare clic per modificare lo stile del titolo</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it-IT" smtClean="0"/>
              <a:t>Fare clic per modificare stili del testo dello schema</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E7A41E1B-4F70-4964-A407-84C68BE8251C}" type="slidenum">
              <a:rPr lang="it-IT" smtClean="0"/>
              <a:pPr/>
              <a:t>‹N›</a:t>
            </a:fld>
            <a:endParaRPr lang="it-IT"/>
          </a:p>
        </p:txBody>
      </p:sp>
      <p:sp>
        <p:nvSpPr>
          <p:cNvPr id="10" name="Title 9"/>
          <p:cNvSpPr>
            <a:spLocks noGrp="1"/>
          </p:cNvSpPr>
          <p:nvPr>
            <p:ph type="title"/>
          </p:nvPr>
        </p:nvSpPr>
        <p:spPr/>
        <p:txBody>
          <a:bodyPr/>
          <a:lstStyle/>
          <a:p>
            <a:r>
              <a:rPr lang="it-IT" smtClean="0"/>
              <a:t>Fare clic per modificare lo stile del titolo</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7F49D355-16BD-4E45-BD9A-5EA878CF7CBD}" type="datetimeFigureOut">
              <a:rPr lang="it-IT" smtClean="0"/>
              <a:pPr/>
              <a:t>07/03/2019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7A41E1B-4F70-4964-A407-84C68BE8251C}" type="slidenum">
              <a:rPr lang="it-IT" smtClean="0"/>
              <a:pPr/>
              <a:t>‹N›</a:t>
            </a:fld>
            <a:endParaRPr lang="it-IT"/>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it-IT" smtClean="0"/>
              <a:t>Fare clic per modificare lo stile del titolo</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F49D355-16BD-4E45-BD9A-5EA878CF7CBD}" type="datetimeFigureOut">
              <a:rPr lang="it-IT" smtClean="0"/>
              <a:pPr/>
              <a:t>07/03/2019</a:t>
            </a:fld>
            <a:endParaRPr lang="it-IT"/>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it-IT"/>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7A41E1B-4F70-4964-A407-84C68BE8251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dgreco@units.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835696" y="3429000"/>
            <a:ext cx="5637010" cy="882119"/>
          </a:xfrm>
        </p:spPr>
        <p:txBody>
          <a:bodyPr>
            <a:normAutofit fontScale="92500"/>
          </a:bodyPr>
          <a:lstStyle/>
          <a:p>
            <a:r>
              <a:rPr lang="it-IT" dirty="0" smtClean="0"/>
              <a:t>Corso di Laurea </a:t>
            </a:r>
            <a:r>
              <a:rPr lang="it-IT" dirty="0"/>
              <a:t>in </a:t>
            </a:r>
            <a:r>
              <a:rPr lang="it-IT" dirty="0" smtClean="0"/>
              <a:t>Servizio </a:t>
            </a:r>
            <a:r>
              <a:rPr lang="it-IT" dirty="0"/>
              <a:t>sociale, politiche sociali, programmazione e gestione dei </a:t>
            </a:r>
            <a:r>
              <a:rPr lang="it-IT" dirty="0" smtClean="0"/>
              <a:t>servizi </a:t>
            </a:r>
            <a:endParaRPr lang="it-IT" dirty="0"/>
          </a:p>
        </p:txBody>
      </p:sp>
      <p:sp>
        <p:nvSpPr>
          <p:cNvPr id="2" name="Titolo 1"/>
          <p:cNvSpPr>
            <a:spLocks noGrp="1"/>
          </p:cNvSpPr>
          <p:nvPr>
            <p:ph type="ctrTitle"/>
          </p:nvPr>
        </p:nvSpPr>
        <p:spPr>
          <a:xfrm>
            <a:off x="971600" y="1196752"/>
            <a:ext cx="7175351" cy="1793167"/>
          </a:xfrm>
        </p:spPr>
        <p:txBody>
          <a:bodyPr/>
          <a:lstStyle/>
          <a:p>
            <a:r>
              <a:rPr lang="it-IT" dirty="0" smtClean="0"/>
              <a:t>Metodologia della previsione sociale	</a:t>
            </a:r>
            <a:endParaRPr lang="it-IT" dirty="0"/>
          </a:p>
        </p:txBody>
      </p:sp>
      <p:sp>
        <p:nvSpPr>
          <p:cNvPr id="4" name="CasellaDiTesto 3"/>
          <p:cNvSpPr txBox="1"/>
          <p:nvPr/>
        </p:nvSpPr>
        <p:spPr>
          <a:xfrm>
            <a:off x="5076056" y="4941168"/>
            <a:ext cx="3672408" cy="1477328"/>
          </a:xfrm>
          <a:prstGeom prst="rect">
            <a:avLst/>
          </a:prstGeom>
          <a:noFill/>
        </p:spPr>
        <p:txBody>
          <a:bodyPr wrap="square" rtlCol="0">
            <a:spAutoFit/>
          </a:bodyPr>
          <a:lstStyle/>
          <a:p>
            <a:r>
              <a:rPr lang="it-IT" dirty="0" smtClean="0"/>
              <a:t>Anno Accademico </a:t>
            </a:r>
            <a:r>
              <a:rPr lang="it-IT" dirty="0" smtClean="0"/>
              <a:t>2018/2019</a:t>
            </a:r>
            <a:endParaRPr lang="it-IT" dirty="0" smtClean="0"/>
          </a:p>
          <a:p>
            <a:endParaRPr lang="it-IT" dirty="0"/>
          </a:p>
          <a:p>
            <a:r>
              <a:rPr lang="it-IT" dirty="0" smtClean="0"/>
              <a:t>Dott.ssa Donatella Greco</a:t>
            </a:r>
          </a:p>
          <a:p>
            <a:r>
              <a:rPr lang="it-IT" dirty="0" smtClean="0"/>
              <a:t>E-mail: </a:t>
            </a:r>
            <a:r>
              <a:rPr lang="it-IT" dirty="0" smtClean="0">
                <a:hlinkClick r:id="rId2"/>
              </a:rPr>
              <a:t>dgreco@units.it</a:t>
            </a:r>
            <a:endParaRPr lang="it-IT" dirty="0" smtClean="0"/>
          </a:p>
          <a:p>
            <a:endParaRPr lang="it-IT" dirty="0"/>
          </a:p>
        </p:txBody>
      </p:sp>
    </p:spTree>
    <p:extLst>
      <p:ext uri="{BB962C8B-B14F-4D97-AF65-F5344CB8AC3E}">
        <p14:creationId xmlns:p14="http://schemas.microsoft.com/office/powerpoint/2010/main" xmlns="" val="4122720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508104" y="5373216"/>
            <a:ext cx="3384376" cy="1143000"/>
          </a:xfrm>
        </p:spPr>
        <p:txBody>
          <a:bodyPr/>
          <a:lstStyle/>
          <a:p>
            <a:r>
              <a:rPr lang="it-IT" dirty="0" smtClean="0"/>
              <a:t>Filosofia</a:t>
            </a:r>
            <a:endParaRPr lang="it-IT" dirty="0"/>
          </a:p>
        </p:txBody>
      </p:sp>
      <p:sp>
        <p:nvSpPr>
          <p:cNvPr id="4" name="Segnaposto contenuto 3"/>
          <p:cNvSpPr>
            <a:spLocks noGrp="1"/>
          </p:cNvSpPr>
          <p:nvPr>
            <p:ph sz="quarter" idx="13"/>
          </p:nvPr>
        </p:nvSpPr>
        <p:spPr>
          <a:xfrm>
            <a:off x="323528" y="764704"/>
            <a:ext cx="3888432" cy="5793825"/>
          </a:xfrm>
        </p:spPr>
        <p:txBody>
          <a:bodyPr>
            <a:normAutofit fontScale="92500" lnSpcReduction="10000"/>
          </a:bodyPr>
          <a:lstStyle/>
          <a:p>
            <a:r>
              <a:rPr lang="it-IT" b="1" dirty="0" err="1" smtClean="0"/>
              <a:t>Husserl</a:t>
            </a:r>
            <a:r>
              <a:rPr lang="it-IT" b="1" dirty="0" smtClean="0"/>
              <a:t> (1981): </a:t>
            </a:r>
            <a:r>
              <a:rPr lang="it-IT" dirty="0" smtClean="0"/>
              <a:t>ciò che è dato (che vediamo/viviamo nella realtà) è circondato da un doppio alone che comprende sia quello che è appena trascorso sia ciò che invece sta per succedere. Nel primo caso, parliamo di </a:t>
            </a:r>
            <a:r>
              <a:rPr lang="it-IT" b="1" dirty="0" smtClean="0"/>
              <a:t>RITENZIONI</a:t>
            </a:r>
            <a:r>
              <a:rPr lang="it-IT" dirty="0" smtClean="0"/>
              <a:t>, ovvero qualcosa che è appena passato ma i cui effetti sono ancora attivi; nel secondo caso, invece, si parla di </a:t>
            </a:r>
            <a:r>
              <a:rPr lang="it-IT" b="1" dirty="0" smtClean="0"/>
              <a:t>PROTENZIONE</a:t>
            </a:r>
            <a:r>
              <a:rPr lang="it-IT" dirty="0" smtClean="0"/>
              <a:t> O </a:t>
            </a:r>
            <a:r>
              <a:rPr lang="it-IT" b="1" dirty="0" smtClean="0"/>
              <a:t>ANTICIPAZIONE</a:t>
            </a:r>
            <a:r>
              <a:rPr lang="it-IT" dirty="0" smtClean="0"/>
              <a:t> perché anche se non sappiamo ciò che sta per accadere automaticamente l’uomo sviluppa delle aspettative che saranno poi confermate o disattese.</a:t>
            </a:r>
            <a:endParaRPr lang="it-IT" dirty="0"/>
          </a:p>
        </p:txBody>
      </p:sp>
      <p:sp>
        <p:nvSpPr>
          <p:cNvPr id="5" name="Segnaposto contenuto 4"/>
          <p:cNvSpPr>
            <a:spLocks noGrp="1"/>
          </p:cNvSpPr>
          <p:nvPr>
            <p:ph sz="quarter" idx="14"/>
          </p:nvPr>
        </p:nvSpPr>
        <p:spPr>
          <a:xfrm>
            <a:off x="4645152" y="731520"/>
            <a:ext cx="4031304" cy="4425672"/>
          </a:xfrm>
        </p:spPr>
        <p:txBody>
          <a:bodyPr>
            <a:normAutofit/>
          </a:bodyPr>
          <a:lstStyle/>
          <a:p>
            <a:r>
              <a:rPr lang="it-IT" b="1" dirty="0" smtClean="0"/>
              <a:t>Bloch (2005): </a:t>
            </a:r>
            <a:r>
              <a:rPr lang="it-IT" dirty="0" smtClean="0"/>
              <a:t>parla di </a:t>
            </a:r>
            <a:r>
              <a:rPr lang="it-IT" b="1" dirty="0" smtClean="0"/>
              <a:t>Principio di Speranza</a:t>
            </a:r>
            <a:r>
              <a:rPr lang="it-IT" b="1" i="1" dirty="0" smtClean="0"/>
              <a:t>, </a:t>
            </a:r>
            <a:r>
              <a:rPr lang="it-IT" dirty="0" smtClean="0"/>
              <a:t>secondo cui il futuro ha senso se rimane aperto o determinato in modo solo parziale, in poche parole se alcuni aspetti rimangono nascosti o latenti. Su questo aspetto è possibile effettuare una distinzione su due livelli di latenza:</a:t>
            </a:r>
          </a:p>
          <a:p>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07704" y="5301208"/>
            <a:ext cx="6512511" cy="1143000"/>
          </a:xfrm>
        </p:spPr>
        <p:txBody>
          <a:bodyPr/>
          <a:lstStyle/>
          <a:p>
            <a:r>
              <a:rPr lang="it-IT" dirty="0" smtClean="0"/>
              <a:t>Bloch e i livelli di latenza</a:t>
            </a:r>
            <a:endParaRPr lang="it-IT" dirty="0"/>
          </a:p>
        </p:txBody>
      </p:sp>
      <p:sp>
        <p:nvSpPr>
          <p:cNvPr id="3" name="Segnaposto contenuto 2"/>
          <p:cNvSpPr>
            <a:spLocks noGrp="1"/>
          </p:cNvSpPr>
          <p:nvPr>
            <p:ph sz="quarter" idx="13"/>
          </p:nvPr>
        </p:nvSpPr>
        <p:spPr>
          <a:xfrm>
            <a:off x="467544" y="980728"/>
            <a:ext cx="3346704" cy="3474720"/>
          </a:xfrm>
        </p:spPr>
        <p:txBody>
          <a:bodyPr/>
          <a:lstStyle/>
          <a:p>
            <a:pPr lvl="0"/>
            <a:r>
              <a:rPr lang="it-IT" dirty="0" smtClean="0"/>
              <a:t>componenti che, anche se invisibili, sono presenti e attendono solo di essere attivate</a:t>
            </a:r>
            <a:r>
              <a:rPr lang="it-IT" smtClean="0"/>
              <a:t>, slatentizzate </a:t>
            </a:r>
            <a:r>
              <a:rPr lang="it-IT" dirty="0" smtClean="0"/>
              <a:t>;</a:t>
            </a:r>
            <a:endParaRPr lang="it-IT" dirty="0"/>
          </a:p>
        </p:txBody>
      </p:sp>
      <p:sp>
        <p:nvSpPr>
          <p:cNvPr id="4" name="Segnaposto contenuto 3"/>
          <p:cNvSpPr>
            <a:spLocks noGrp="1"/>
          </p:cNvSpPr>
          <p:nvPr>
            <p:ph sz="quarter" idx="14"/>
          </p:nvPr>
        </p:nvSpPr>
        <p:spPr>
          <a:xfrm>
            <a:off x="4932040" y="836712"/>
            <a:ext cx="3922768" cy="4032448"/>
          </a:xfrm>
        </p:spPr>
        <p:txBody>
          <a:bodyPr>
            <a:normAutofit/>
          </a:bodyPr>
          <a:lstStyle/>
          <a:p>
            <a:pPr lvl="0"/>
            <a:r>
              <a:rPr lang="it-IT" dirty="0" smtClean="0"/>
              <a:t>componenti che non esistono ancora nell’ente o nel contesto per così come esso è strutturato. Si tratta di componenti connessi magari a situazioni incomplete perché gli elementi che le compongono stanno ancora maturando oppure non si sono ancora verificate.</a:t>
            </a:r>
          </a:p>
          <a:p>
            <a:endParaRPr lang="it-I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95736" y="5301208"/>
            <a:ext cx="6512511" cy="1143000"/>
          </a:xfrm>
        </p:spPr>
        <p:txBody>
          <a:bodyPr/>
          <a:lstStyle/>
          <a:p>
            <a:r>
              <a:rPr lang="it-IT" dirty="0" smtClean="0"/>
              <a:t>Psicologia</a:t>
            </a:r>
            <a:endParaRPr lang="it-IT" dirty="0"/>
          </a:p>
        </p:txBody>
      </p:sp>
      <p:sp>
        <p:nvSpPr>
          <p:cNvPr id="3" name="Segnaposto contenuto 2"/>
          <p:cNvSpPr>
            <a:spLocks noGrp="1"/>
          </p:cNvSpPr>
          <p:nvPr>
            <p:ph sz="quarter" idx="13"/>
          </p:nvPr>
        </p:nvSpPr>
        <p:spPr>
          <a:xfrm>
            <a:off x="1143000" y="731520"/>
            <a:ext cx="7245424" cy="4641696"/>
          </a:xfrm>
        </p:spPr>
        <p:txBody>
          <a:bodyPr>
            <a:normAutofit/>
          </a:bodyPr>
          <a:lstStyle/>
          <a:p>
            <a:r>
              <a:rPr lang="it-IT" b="1" dirty="0" err="1" smtClean="0"/>
              <a:t>Herbart</a:t>
            </a:r>
            <a:r>
              <a:rPr lang="it-IT" dirty="0" smtClean="0"/>
              <a:t> con la sua teoria </a:t>
            </a:r>
            <a:r>
              <a:rPr lang="it-IT" b="1" dirty="0" smtClean="0"/>
              <a:t>dell’Ideo-Motor </a:t>
            </a:r>
            <a:r>
              <a:rPr lang="it-IT" b="1" dirty="0" err="1" smtClean="0"/>
              <a:t>Principle</a:t>
            </a:r>
            <a:r>
              <a:rPr lang="it-IT" b="1" dirty="0" smtClean="0"/>
              <a:t> </a:t>
            </a:r>
            <a:r>
              <a:rPr lang="it-IT" dirty="0" smtClean="0"/>
              <a:t>(IMP) contesta il behaviorismo tipico della psicologia comportamentale contemporanea, affermando che i processi mentali non sono determinati da stimoli. Il comportamento, infatti, non appare orientato dagli stimoli che provengono dal contesto bensì è più influenzato dagli obiettivi che si vuole raggiungere</a:t>
            </a:r>
          </a:p>
          <a:p>
            <a:r>
              <a:rPr lang="it-IT" dirty="0" smtClean="0"/>
              <a:t>La versione più aggiornata dell’IMP, invece</a:t>
            </a:r>
            <a:r>
              <a:rPr lang="it-IT" b="1" dirty="0" smtClean="0"/>
              <a:t>, afferma che le interazioni ambientali in realtà rinforzano i risultati anticipant</a:t>
            </a:r>
            <a:r>
              <a:rPr lang="it-IT" dirty="0" smtClean="0"/>
              <a:t>i: </a:t>
            </a:r>
            <a:r>
              <a:rPr lang="it-IT" i="1" dirty="0" smtClean="0"/>
              <a:t>gli schemi cognitivi (sia originali sia acquisiti) formano il modo in cui gli organismi guardano il loro ambiente e per questo sono anticipanti.</a:t>
            </a:r>
          </a:p>
          <a:p>
            <a:endParaRPr lang="it-IT"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79712" y="5157192"/>
            <a:ext cx="6512511" cy="1143000"/>
          </a:xfrm>
        </p:spPr>
        <p:txBody>
          <a:bodyPr/>
          <a:lstStyle/>
          <a:p>
            <a:r>
              <a:rPr lang="it-IT" dirty="0" smtClean="0"/>
              <a:t>Scienze Sociali</a:t>
            </a:r>
            <a:endParaRPr lang="it-IT" dirty="0"/>
          </a:p>
        </p:txBody>
      </p:sp>
      <p:sp>
        <p:nvSpPr>
          <p:cNvPr id="3" name="Segnaposto contenuto 2"/>
          <p:cNvSpPr>
            <a:spLocks noGrp="1"/>
          </p:cNvSpPr>
          <p:nvPr>
            <p:ph sz="quarter" idx="13"/>
          </p:nvPr>
        </p:nvSpPr>
        <p:spPr/>
        <p:txBody>
          <a:bodyPr/>
          <a:lstStyle/>
          <a:p>
            <a:r>
              <a:rPr lang="it-IT" b="1" dirty="0" err="1" smtClean="0"/>
              <a:t>Schutz</a:t>
            </a:r>
            <a:r>
              <a:rPr lang="it-IT" dirty="0" smtClean="0"/>
              <a:t>: sviluppando l’ottica fenomenologica applicata alle scienze sociali sostiene che i soggetti vivono contemporaneamente in diversi contesti di significato. In particolare ne descrive tre: sistema tematico, interpretativo e motivazionale.</a:t>
            </a:r>
          </a:p>
          <a:p>
            <a:r>
              <a:rPr lang="it-IT" dirty="0" smtClean="0"/>
              <a:t>Il contesto </a:t>
            </a:r>
            <a:r>
              <a:rPr lang="it-IT" b="1" dirty="0" smtClean="0"/>
              <a:t>MOTIVAZIONALE</a:t>
            </a:r>
            <a:r>
              <a:rPr lang="it-IT" dirty="0" smtClean="0"/>
              <a:t> è quello che appare funzionale alle nostre descrizioni </a:t>
            </a:r>
            <a:r>
              <a:rPr lang="it-IT" dirty="0" err="1" smtClean="0"/>
              <a:t>perché…</a:t>
            </a:r>
            <a:endParaRPr lang="it-IT"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03648" y="4797152"/>
            <a:ext cx="7232591" cy="1143000"/>
          </a:xfrm>
        </p:spPr>
        <p:txBody>
          <a:bodyPr/>
          <a:lstStyle/>
          <a:p>
            <a:r>
              <a:rPr lang="it-IT" dirty="0" err="1" smtClean="0"/>
              <a:t>Schutz</a:t>
            </a:r>
            <a:r>
              <a:rPr lang="it-IT" dirty="0" smtClean="0"/>
              <a:t>: contesto di significato motivazionale</a:t>
            </a:r>
            <a:endParaRPr lang="it-IT" dirty="0"/>
          </a:p>
        </p:txBody>
      </p:sp>
      <p:sp>
        <p:nvSpPr>
          <p:cNvPr id="3" name="Segnaposto contenuto 2"/>
          <p:cNvSpPr>
            <a:spLocks noGrp="1"/>
          </p:cNvSpPr>
          <p:nvPr>
            <p:ph sz="quarter" idx="13"/>
          </p:nvPr>
        </p:nvSpPr>
        <p:spPr>
          <a:xfrm>
            <a:off x="395536" y="332656"/>
            <a:ext cx="8208912" cy="4392488"/>
          </a:xfrm>
        </p:spPr>
        <p:txBody>
          <a:bodyPr>
            <a:normAutofit lnSpcReduction="10000"/>
          </a:bodyPr>
          <a:lstStyle/>
          <a:p>
            <a:r>
              <a:rPr lang="it-IT" dirty="0" err="1" smtClean="0"/>
              <a:t>…le</a:t>
            </a:r>
            <a:r>
              <a:rPr lang="it-IT" dirty="0" smtClean="0"/>
              <a:t> azioni vengono strutturate secondo due tipi di opposizione:</a:t>
            </a:r>
          </a:p>
          <a:p>
            <a:pPr lvl="0">
              <a:buFont typeface="Wingdings" pitchFamily="2" charset="2"/>
              <a:buChar char="q"/>
            </a:pPr>
            <a:r>
              <a:rPr lang="it-IT" b="1" dirty="0" smtClean="0"/>
              <a:t>opposizione tra le mie azioni e quelle degli altri </a:t>
            </a:r>
            <a:r>
              <a:rPr lang="it-IT" dirty="0" smtClean="0"/>
              <a:t>(io vs gli altri);</a:t>
            </a:r>
            <a:r>
              <a:rPr lang="it-IT" dirty="0" smtClean="0">
                <a:sym typeface="Wingdings"/>
              </a:rPr>
              <a:t></a:t>
            </a:r>
            <a:r>
              <a:rPr lang="it-IT" dirty="0" smtClean="0"/>
              <a:t> le azioni vengono percepite come LIBERE.</a:t>
            </a:r>
          </a:p>
          <a:p>
            <a:pPr lvl="0">
              <a:buFont typeface="Wingdings" pitchFamily="2" charset="2"/>
              <a:buChar char="q"/>
            </a:pPr>
            <a:r>
              <a:rPr lang="it-IT" b="1" dirty="0" smtClean="0"/>
              <a:t>opposizione tra le azioni future e quelle passate</a:t>
            </a:r>
            <a:r>
              <a:rPr lang="it-IT" dirty="0" smtClean="0"/>
              <a:t>: le azioni FUTURE sono interpretate con la chiave di lettura “faccio questo al fine di ottenere quell’</a:t>
            </a:r>
            <a:r>
              <a:rPr lang="it-IT" dirty="0" err="1" smtClean="0"/>
              <a:t>altro…</a:t>
            </a:r>
            <a:r>
              <a:rPr lang="it-IT" dirty="0" smtClean="0"/>
              <a:t>” mentre le azioni del PASSATO sono sorrette dalla logica “ho fatto questo perché si era verificata quella situazione (a causa </a:t>
            </a:r>
            <a:r>
              <a:rPr lang="it-IT" dirty="0" err="1" smtClean="0"/>
              <a:t>di…</a:t>
            </a:r>
            <a:r>
              <a:rPr lang="it-IT" dirty="0" smtClean="0"/>
              <a:t>)” </a:t>
            </a:r>
            <a:r>
              <a:rPr lang="it-IT" dirty="0" smtClean="0">
                <a:sym typeface="Wingdings"/>
              </a:rPr>
              <a:t></a:t>
            </a:r>
            <a:r>
              <a:rPr lang="it-IT" dirty="0" smtClean="0"/>
              <a:t> le azioni vengono percepite come DETERMINATE.</a:t>
            </a:r>
          </a:p>
          <a:p>
            <a:pPr lvl="0">
              <a:buNone/>
            </a:pPr>
            <a:r>
              <a:rPr lang="it-IT" b="1" dirty="0" smtClean="0"/>
              <a:t>NB: le azioni vanno sempre considerati in contesti più ampi in quanto sono frutto di progettualità che spesso si basano su diversi tipi di coscienza e conoscenza</a:t>
            </a:r>
          </a:p>
          <a:p>
            <a:endParaRPr lang="it-IT"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Anticipazione: una distinzione fondamentale</a:t>
            </a:r>
            <a:endParaRPr lang="it-IT" dirty="0"/>
          </a:p>
        </p:txBody>
      </p:sp>
      <p:sp>
        <p:nvSpPr>
          <p:cNvPr id="4" name="Segnaposto contenuto 3"/>
          <p:cNvSpPr>
            <a:spLocks noGrp="1"/>
          </p:cNvSpPr>
          <p:nvPr>
            <p:ph sz="quarter" idx="13"/>
          </p:nvPr>
        </p:nvSpPr>
        <p:spPr>
          <a:xfrm>
            <a:off x="755576" y="764704"/>
            <a:ext cx="3346704" cy="3474720"/>
          </a:xfrm>
        </p:spPr>
        <p:txBody>
          <a:bodyPr/>
          <a:lstStyle/>
          <a:p>
            <a:pPr marL="502920" indent="-457200">
              <a:buFont typeface="+mj-lt"/>
              <a:buAutoNum type="arabicPeriod"/>
            </a:pPr>
            <a:r>
              <a:rPr lang="it-IT" b="1" dirty="0" smtClean="0"/>
              <a:t>Capacità di anticipare, ovvero il fenomeno dell’anticipazione (</a:t>
            </a:r>
            <a:r>
              <a:rPr lang="it-IT" b="1" dirty="0" err="1" smtClean="0"/>
              <a:t>anticipazione</a:t>
            </a:r>
            <a:r>
              <a:rPr lang="it-IT" b="1" dirty="0" smtClean="0"/>
              <a:t> come capacità, caratteristica di un sistema)</a:t>
            </a:r>
            <a:r>
              <a:rPr lang="it-IT" dirty="0" smtClean="0"/>
              <a:t>:</a:t>
            </a:r>
            <a:endParaRPr lang="it-IT" dirty="0"/>
          </a:p>
        </p:txBody>
      </p:sp>
      <p:sp>
        <p:nvSpPr>
          <p:cNvPr id="5" name="Segnaposto contenuto 4"/>
          <p:cNvSpPr>
            <a:spLocks noGrp="1"/>
          </p:cNvSpPr>
          <p:nvPr>
            <p:ph sz="quarter" idx="14"/>
          </p:nvPr>
        </p:nvSpPr>
        <p:spPr/>
        <p:txBody>
          <a:bodyPr/>
          <a:lstStyle/>
          <a:p>
            <a:pPr marL="502920" indent="-457200">
              <a:buNone/>
            </a:pPr>
            <a:r>
              <a:rPr lang="it-IT" b="1" dirty="0" smtClean="0">
                <a:solidFill>
                  <a:srgbClr val="FF0000"/>
                </a:solidFill>
              </a:rPr>
              <a:t>2</a:t>
            </a:r>
            <a:r>
              <a:rPr lang="it-IT" b="1" dirty="0" smtClean="0"/>
              <a:t>. Sistemi anticipanti</a:t>
            </a:r>
            <a:r>
              <a:rPr lang="it-IT" dirty="0" smtClean="0"/>
              <a:t>: cosa li caratterizza e cosa sono</a:t>
            </a:r>
            <a:endParaRPr lang="it-IT"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31640" y="5445224"/>
            <a:ext cx="7592631" cy="1143000"/>
          </a:xfrm>
        </p:spPr>
        <p:txBody>
          <a:bodyPr/>
          <a:lstStyle/>
          <a:p>
            <a:pPr>
              <a:buNone/>
            </a:pPr>
            <a:r>
              <a:rPr lang="it-IT" dirty="0" smtClean="0"/>
              <a:t>1. ANTICIPAZIONE COME CAPACITÀ</a:t>
            </a:r>
            <a:endParaRPr lang="it-IT" dirty="0"/>
          </a:p>
        </p:txBody>
      </p:sp>
      <p:sp>
        <p:nvSpPr>
          <p:cNvPr id="4" name="Segnaposto contenuto 3"/>
          <p:cNvSpPr>
            <a:spLocks noGrp="1"/>
          </p:cNvSpPr>
          <p:nvPr>
            <p:ph sz="quarter" idx="13"/>
          </p:nvPr>
        </p:nvSpPr>
        <p:spPr>
          <a:xfrm>
            <a:off x="467544" y="1484784"/>
            <a:ext cx="4176464" cy="3690744"/>
          </a:xfrm>
        </p:spPr>
        <p:txBody>
          <a:bodyPr>
            <a:normAutofit fontScale="92500" lnSpcReduction="20000"/>
          </a:bodyPr>
          <a:lstStyle/>
          <a:p>
            <a:r>
              <a:rPr lang="it-IT" b="1" dirty="0" smtClean="0"/>
              <a:t>ANTICIPAZIONE ESPLICITA</a:t>
            </a:r>
            <a:r>
              <a:rPr lang="it-IT" dirty="0" smtClean="0"/>
              <a:t>: sinonimo di predizione e/o aspettativa. Essendo esplicita, di questa il sistema ne è consapevole. Si tratta tipicamente dei sistemi che valutano (positivamente o negativamente) il proprio operato rispetto ad un determinato set di indicatori e in base a questa valutazione verranno mantenuti o modificati i vari pattern di comportamento</a:t>
            </a:r>
          </a:p>
          <a:p>
            <a:endParaRPr lang="it-IT" dirty="0"/>
          </a:p>
        </p:txBody>
      </p:sp>
      <p:sp>
        <p:nvSpPr>
          <p:cNvPr id="5" name="Segnaposto contenuto 4"/>
          <p:cNvSpPr>
            <a:spLocks noGrp="1"/>
          </p:cNvSpPr>
          <p:nvPr>
            <p:ph sz="quarter" idx="14"/>
          </p:nvPr>
        </p:nvSpPr>
        <p:spPr>
          <a:xfrm>
            <a:off x="5220072" y="1628800"/>
            <a:ext cx="3346704" cy="3474720"/>
          </a:xfrm>
        </p:spPr>
        <p:txBody>
          <a:bodyPr/>
          <a:lstStyle/>
          <a:p>
            <a:r>
              <a:rPr lang="it-IT" b="1" dirty="0" smtClean="0"/>
              <a:t>ANTICIPAZIONE IMPLICITA</a:t>
            </a:r>
            <a:r>
              <a:rPr lang="it-IT" dirty="0" smtClean="0"/>
              <a:t>: lavora al di sotto della soglia di consapevolezza e può essere attiva all’interno di un sistema senza che questo se ne accorga.</a:t>
            </a:r>
            <a:endParaRPr lang="it-IT" dirty="0"/>
          </a:p>
        </p:txBody>
      </p:sp>
      <p:sp>
        <p:nvSpPr>
          <p:cNvPr id="6" name="CasellaDiTesto 5"/>
          <p:cNvSpPr txBox="1"/>
          <p:nvPr/>
        </p:nvSpPr>
        <p:spPr>
          <a:xfrm>
            <a:off x="827584" y="404664"/>
            <a:ext cx="7848872" cy="646331"/>
          </a:xfrm>
          <a:prstGeom prst="rect">
            <a:avLst/>
          </a:prstGeom>
          <a:noFill/>
        </p:spPr>
        <p:txBody>
          <a:bodyPr wrap="square" rtlCol="0">
            <a:spAutoFit/>
          </a:bodyPr>
          <a:lstStyle/>
          <a:p>
            <a:pPr algn="ctr"/>
            <a:r>
              <a:rPr lang="it-IT" b="1" dirty="0" smtClean="0"/>
              <a:t>Per quest’analisi si adotta un’attitudine descrittiva, si conducono esperimenti, si raccolgono dati. Si può qui distinguere tra:</a:t>
            </a:r>
            <a:endParaRPr lang="it-IT"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39752" y="5445224"/>
            <a:ext cx="6512511" cy="1143000"/>
          </a:xfrm>
        </p:spPr>
        <p:txBody>
          <a:bodyPr/>
          <a:lstStyle/>
          <a:p>
            <a:pPr>
              <a:buNone/>
            </a:pPr>
            <a:r>
              <a:rPr lang="it-IT" dirty="0" smtClean="0"/>
              <a:t>2. SISTEMI ANTICIPANTI</a:t>
            </a:r>
            <a:endParaRPr lang="it-IT" dirty="0"/>
          </a:p>
        </p:txBody>
      </p:sp>
      <p:sp>
        <p:nvSpPr>
          <p:cNvPr id="4" name="Segnaposto contenuto 3"/>
          <p:cNvSpPr>
            <a:spLocks noGrp="1"/>
          </p:cNvSpPr>
          <p:nvPr>
            <p:ph sz="quarter" idx="13"/>
          </p:nvPr>
        </p:nvSpPr>
        <p:spPr>
          <a:xfrm>
            <a:off x="539552" y="1412776"/>
            <a:ext cx="4320480" cy="3762752"/>
          </a:xfrm>
        </p:spPr>
        <p:txBody>
          <a:bodyPr>
            <a:normAutofit fontScale="92500" lnSpcReduction="20000"/>
          </a:bodyPr>
          <a:lstStyle/>
          <a:p>
            <a:pPr>
              <a:buNone/>
            </a:pPr>
            <a:r>
              <a:rPr lang="it-IT" b="1" dirty="0" smtClean="0"/>
              <a:t>1. Considerare l’insieme dei controllori che un sistema può avere:</a:t>
            </a:r>
          </a:p>
          <a:p>
            <a:pPr>
              <a:buFont typeface="Wingdings" pitchFamily="2" charset="2"/>
              <a:buChar char="q"/>
            </a:pPr>
            <a:r>
              <a:rPr lang="it-IT" i="1" dirty="0" smtClean="0"/>
              <a:t>Sistemi con controllori a feedback</a:t>
            </a:r>
          </a:p>
          <a:p>
            <a:pPr>
              <a:buFont typeface="Wingdings" pitchFamily="2" charset="2"/>
              <a:buChar char="q"/>
            </a:pPr>
            <a:r>
              <a:rPr lang="it-IT" i="1" dirty="0" smtClean="0"/>
              <a:t>Sistemi con controllori a </a:t>
            </a:r>
            <a:r>
              <a:rPr lang="it-IT" i="1" dirty="0" err="1" smtClean="0"/>
              <a:t>feedforward</a:t>
            </a:r>
            <a:endParaRPr lang="it-IT" i="1" dirty="0" smtClean="0"/>
          </a:p>
          <a:p>
            <a:pPr>
              <a:buFont typeface="Wingdings" pitchFamily="2" charset="2"/>
              <a:buChar char="q"/>
            </a:pPr>
            <a:r>
              <a:rPr lang="it-IT" i="1" dirty="0" smtClean="0"/>
              <a:t>Sistemi con controllori a feedback con memoria</a:t>
            </a:r>
          </a:p>
          <a:p>
            <a:pPr>
              <a:buFont typeface="Wingdings" pitchFamily="2" charset="2"/>
              <a:buChar char="q"/>
            </a:pPr>
            <a:r>
              <a:rPr lang="it-IT" i="1" dirty="0" smtClean="0"/>
              <a:t>Sistemi con controllori a </a:t>
            </a:r>
            <a:r>
              <a:rPr lang="it-IT" i="1" dirty="0" err="1" smtClean="0"/>
              <a:t>foreward</a:t>
            </a:r>
            <a:r>
              <a:rPr lang="it-IT" i="1" dirty="0" smtClean="0"/>
              <a:t> con memoria</a:t>
            </a:r>
          </a:p>
          <a:p>
            <a:pPr>
              <a:buFont typeface="Wingdings" pitchFamily="2" charset="2"/>
              <a:buChar char="q"/>
            </a:pPr>
            <a:r>
              <a:rPr lang="it-IT" i="1" dirty="0" smtClean="0"/>
              <a:t>Sistemi con controllori generici </a:t>
            </a:r>
          </a:p>
          <a:p>
            <a:pPr>
              <a:buFont typeface="Wingdings" pitchFamily="2" charset="2"/>
              <a:buChar char="q"/>
            </a:pPr>
            <a:endParaRPr lang="it-IT" b="1" dirty="0" smtClean="0"/>
          </a:p>
          <a:p>
            <a:pPr>
              <a:buFont typeface="Wingdings" pitchFamily="2" charset="2"/>
              <a:buChar char="q"/>
            </a:pPr>
            <a:endParaRPr lang="it-IT" b="1" dirty="0" smtClean="0"/>
          </a:p>
          <a:p>
            <a:pPr>
              <a:buFont typeface="Wingdings" pitchFamily="2" charset="2"/>
              <a:buChar char="q"/>
            </a:pPr>
            <a:endParaRPr lang="it-IT" dirty="0"/>
          </a:p>
        </p:txBody>
      </p:sp>
      <p:sp>
        <p:nvSpPr>
          <p:cNvPr id="5" name="Segnaposto contenuto 4"/>
          <p:cNvSpPr>
            <a:spLocks noGrp="1"/>
          </p:cNvSpPr>
          <p:nvPr>
            <p:ph sz="quarter" idx="14"/>
          </p:nvPr>
        </p:nvSpPr>
        <p:spPr>
          <a:xfrm>
            <a:off x="5220072" y="1412776"/>
            <a:ext cx="3346704" cy="3690744"/>
          </a:xfrm>
        </p:spPr>
        <p:txBody>
          <a:bodyPr/>
          <a:lstStyle/>
          <a:p>
            <a:pPr>
              <a:buNone/>
            </a:pPr>
            <a:r>
              <a:rPr lang="it-IT" b="1" dirty="0" smtClean="0"/>
              <a:t>2. Chiedersi quali proprietà astratte un sistema deve avere per essere anticipante</a:t>
            </a:r>
            <a:endParaRPr lang="it-IT" dirty="0"/>
          </a:p>
        </p:txBody>
      </p:sp>
      <p:sp>
        <p:nvSpPr>
          <p:cNvPr id="6" name="CasellaDiTesto 5"/>
          <p:cNvSpPr txBox="1"/>
          <p:nvPr/>
        </p:nvSpPr>
        <p:spPr>
          <a:xfrm>
            <a:off x="611560" y="260649"/>
            <a:ext cx="8208912" cy="1200329"/>
          </a:xfrm>
          <a:prstGeom prst="rect">
            <a:avLst/>
          </a:prstGeom>
          <a:noFill/>
        </p:spPr>
        <p:txBody>
          <a:bodyPr wrap="square" rtlCol="0">
            <a:spAutoFit/>
          </a:bodyPr>
          <a:lstStyle/>
          <a:p>
            <a:pPr lvl="0"/>
            <a:r>
              <a:rPr lang="it-IT" b="1" dirty="0" smtClean="0"/>
              <a:t>si cerca di capire quali condizioni rendono l’anticipazione possibile. L’analisi delle caratteristiche che rendono un sistema anticipante può essere condotta su un doppio livello</a:t>
            </a:r>
          </a:p>
          <a:p>
            <a:endParaRPr lang="it-I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23728" y="5229200"/>
            <a:ext cx="6512511" cy="1143000"/>
          </a:xfrm>
        </p:spPr>
        <p:txBody>
          <a:bodyPr/>
          <a:lstStyle/>
          <a:p>
            <a:r>
              <a:rPr lang="it-IT" dirty="0" smtClean="0"/>
              <a:t>1. I controllori di un sistema</a:t>
            </a:r>
            <a:endParaRPr lang="it-IT" dirty="0"/>
          </a:p>
        </p:txBody>
      </p:sp>
      <p:sp>
        <p:nvSpPr>
          <p:cNvPr id="5" name="Segnaposto contenuto 4"/>
          <p:cNvSpPr>
            <a:spLocks noGrp="1"/>
          </p:cNvSpPr>
          <p:nvPr>
            <p:ph sz="quarter" idx="13"/>
          </p:nvPr>
        </p:nvSpPr>
        <p:spPr>
          <a:xfrm>
            <a:off x="1143000" y="731520"/>
            <a:ext cx="7317432" cy="4209648"/>
          </a:xfrm>
        </p:spPr>
        <p:txBody>
          <a:bodyPr>
            <a:normAutofit/>
          </a:bodyPr>
          <a:lstStyle/>
          <a:p>
            <a:pPr marL="228600" lvl="1"/>
            <a:r>
              <a:rPr lang="it-IT" b="1" dirty="0" smtClean="0"/>
              <a:t>Sistemi con controllori a feedback;</a:t>
            </a:r>
            <a:r>
              <a:rPr lang="it-IT" dirty="0" smtClean="0"/>
              <a:t> essi percepiscono l’ambiente del sistema. Sono specifici e fanno riferimento ad determinati valori. Il loro compito è mantenere i valori che sono stati imposti al sistema. Se c’è una differenza tra il valore prescelto e quello attuale essi indicano un errore che il sistema deve correggere. Questi controllori sono quindi capaci di mantenere il sistema stabile neutralizzando le variabili di contesto.</a:t>
            </a:r>
          </a:p>
          <a:p>
            <a:pPr marL="228600" lvl="1"/>
            <a:r>
              <a:rPr lang="it-IT" b="1" dirty="0" smtClean="0"/>
              <a:t>Sistemi con controllori a feedback con memoria</a:t>
            </a:r>
            <a:r>
              <a:rPr lang="it-IT" dirty="0" smtClean="0"/>
              <a:t>: è un sistema che è capace di imparare dalle sue precedenti esperienze. Esso funziona allo stesso modo del primo solo che mantiene memoria di quanto ha fatto.</a:t>
            </a:r>
          </a:p>
          <a:p>
            <a:endParaRPr lang="it-IT"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23728" y="5229200"/>
            <a:ext cx="6512511" cy="1143000"/>
          </a:xfrm>
        </p:spPr>
        <p:txBody>
          <a:bodyPr/>
          <a:lstStyle/>
          <a:p>
            <a:r>
              <a:rPr lang="it-IT" dirty="0" smtClean="0"/>
              <a:t>1. I controllori di un sistema</a:t>
            </a:r>
            <a:endParaRPr lang="it-IT" dirty="0"/>
          </a:p>
        </p:txBody>
      </p:sp>
      <p:sp>
        <p:nvSpPr>
          <p:cNvPr id="5" name="Segnaposto contenuto 4"/>
          <p:cNvSpPr>
            <a:spLocks noGrp="1"/>
          </p:cNvSpPr>
          <p:nvPr>
            <p:ph sz="quarter" idx="13"/>
          </p:nvPr>
        </p:nvSpPr>
        <p:spPr>
          <a:xfrm>
            <a:off x="1143000" y="731520"/>
            <a:ext cx="7317432" cy="4209648"/>
          </a:xfrm>
        </p:spPr>
        <p:txBody>
          <a:bodyPr>
            <a:normAutofit/>
          </a:bodyPr>
          <a:lstStyle/>
          <a:p>
            <a:pPr marL="228600" lvl="1"/>
            <a:r>
              <a:rPr lang="it-IT" b="1" dirty="0" smtClean="0"/>
              <a:t>Sistemi con controllori a </a:t>
            </a:r>
            <a:r>
              <a:rPr lang="it-IT" b="1" dirty="0" err="1" smtClean="0"/>
              <a:t>feedforward</a:t>
            </a:r>
            <a:r>
              <a:rPr lang="it-IT" dirty="0" smtClean="0"/>
              <a:t>; essi percepiscono il sistema che controllano ma non il suo ambiente. Il controllore, per agire e controllare il sistema deve muoversi più velocemente del sistema stesso e andare “in avanti”. Va sottolineato che il controllore </a:t>
            </a:r>
            <a:r>
              <a:rPr lang="it-IT" dirty="0" err="1" smtClean="0"/>
              <a:t>feedforeward</a:t>
            </a:r>
            <a:r>
              <a:rPr lang="it-IT" dirty="0" smtClean="0"/>
              <a:t> controlla il sistema e non l’ambiente che lo circonda. Così esso anticipa gli stadi futuri del sistema.</a:t>
            </a:r>
          </a:p>
          <a:p>
            <a:pPr marL="228600" lvl="1"/>
            <a:r>
              <a:rPr lang="it-IT" b="1" dirty="0" smtClean="0"/>
              <a:t>Sistemi con controllori a </a:t>
            </a:r>
            <a:r>
              <a:rPr lang="it-IT" b="1" dirty="0" err="1" smtClean="0"/>
              <a:t>feedforward</a:t>
            </a:r>
            <a:r>
              <a:rPr lang="it-IT" b="1" dirty="0" smtClean="0"/>
              <a:t> con memoria</a:t>
            </a:r>
            <a:r>
              <a:rPr lang="it-IT" dirty="0" smtClean="0"/>
              <a:t>: anche questi imparano dalla loro precedente esperienza ma per compiere il loro lavoro di controllo devono utilizzare i sistemi con controllori a feedback per elaborare deviazioni dagli stati prefissati avendo bisogno di segnali di errore.</a:t>
            </a:r>
          </a:p>
          <a:p>
            <a:endParaRPr lang="it-I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Nelle puntate precedenti</a:t>
            </a:r>
            <a:endParaRPr lang="it-IT" dirty="0"/>
          </a:p>
        </p:txBody>
      </p:sp>
      <p:sp>
        <p:nvSpPr>
          <p:cNvPr id="3" name="Segnaposto contenuto 2"/>
          <p:cNvSpPr>
            <a:spLocks noGrp="1"/>
          </p:cNvSpPr>
          <p:nvPr>
            <p:ph sz="quarter" idx="13"/>
          </p:nvPr>
        </p:nvSpPr>
        <p:spPr/>
        <p:txBody>
          <a:bodyPr>
            <a:normAutofit fontScale="70000" lnSpcReduction="20000"/>
          </a:bodyPr>
          <a:lstStyle/>
          <a:p>
            <a:pPr>
              <a:buFont typeface="Wingdings" pitchFamily="2" charset="2"/>
              <a:buChar char="q"/>
            </a:pPr>
            <a:r>
              <a:rPr lang="it-IT" sz="2800" dirty="0" smtClean="0"/>
              <a:t>Previsione sociale: alcune definizioni;</a:t>
            </a:r>
          </a:p>
          <a:p>
            <a:pPr>
              <a:buFont typeface="Wingdings" pitchFamily="2" charset="2"/>
              <a:buChar char="q"/>
            </a:pPr>
            <a:r>
              <a:rPr lang="it-IT" sz="2800" dirty="0" smtClean="0"/>
              <a:t>Evoluzione diacronica dello studio della previsione sociale e delle principali teorie</a:t>
            </a:r>
          </a:p>
          <a:p>
            <a:pPr>
              <a:buFont typeface="Wingdings" pitchFamily="2" charset="2"/>
              <a:buChar char="q"/>
            </a:pPr>
            <a:r>
              <a:rPr lang="it-IT" sz="2800" dirty="0" err="1" smtClean="0"/>
              <a:t>Fletchtheim</a:t>
            </a:r>
            <a:endParaRPr lang="it-IT" sz="2800" dirty="0" smtClean="0"/>
          </a:p>
          <a:p>
            <a:pPr>
              <a:buFont typeface="Wingdings" pitchFamily="2" charset="2"/>
              <a:buChar char="q"/>
            </a:pPr>
            <a:r>
              <a:rPr lang="it-IT" sz="2800" dirty="0" smtClean="0"/>
              <a:t>Berger: scorgere il futuro che è incastonato nel presente</a:t>
            </a:r>
          </a:p>
          <a:p>
            <a:pPr>
              <a:buFont typeface="Wingdings" pitchFamily="2" charset="2"/>
              <a:buChar char="q"/>
            </a:pPr>
            <a:r>
              <a:rPr lang="it-IT" sz="2800" dirty="0" smtClean="0"/>
              <a:t>De </a:t>
            </a:r>
            <a:r>
              <a:rPr lang="it-IT" sz="2800" dirty="0" err="1" smtClean="0"/>
              <a:t>Jouvenel</a:t>
            </a:r>
            <a:r>
              <a:rPr lang="it-IT" sz="2800" dirty="0" smtClean="0"/>
              <a:t>: distinzione tra </a:t>
            </a:r>
            <a:r>
              <a:rPr lang="it-IT" sz="2800" dirty="0" err="1" smtClean="0"/>
              <a:t>facta</a:t>
            </a:r>
            <a:r>
              <a:rPr lang="it-IT" sz="2800" dirty="0" smtClean="0"/>
              <a:t> e futura</a:t>
            </a:r>
          </a:p>
          <a:p>
            <a:pPr>
              <a:buFont typeface="Wingdings" pitchFamily="2" charset="2"/>
              <a:buChar char="q"/>
            </a:pPr>
            <a:r>
              <a:rPr lang="it-IT" sz="2800" dirty="0" smtClean="0"/>
              <a:t>Bell: concetto di disposizioni</a:t>
            </a:r>
          </a:p>
          <a:p>
            <a:pPr>
              <a:buFont typeface="Wingdings" pitchFamily="2" charset="2"/>
              <a:buChar char="q"/>
            </a:pPr>
            <a:r>
              <a:rPr lang="it-IT" sz="2400" dirty="0" err="1" smtClean="0"/>
              <a:t>Inayatullah</a:t>
            </a:r>
            <a:r>
              <a:rPr lang="it-IT" sz="2400" dirty="0" smtClean="0"/>
              <a:t>: teoria </a:t>
            </a:r>
            <a:r>
              <a:rPr lang="it-IT" sz="2500" dirty="0" smtClean="0"/>
              <a:t>dell’analisi causale stratificata</a:t>
            </a:r>
          </a:p>
          <a:p>
            <a:pPr>
              <a:buFont typeface="Wingdings" pitchFamily="2" charset="2"/>
              <a:buChar char="q"/>
            </a:pPr>
            <a:r>
              <a:rPr lang="it-IT" sz="2800" dirty="0" err="1" smtClean="0"/>
              <a:t>Inayatullah</a:t>
            </a:r>
            <a:r>
              <a:rPr lang="it-IT" sz="2800" dirty="0" smtClean="0"/>
              <a:t>: miti, litanie e cause sociali e visioni del mondo</a:t>
            </a:r>
            <a:endParaRPr lang="it-IT" sz="2500" dirty="0" smtClean="0"/>
          </a:p>
          <a:p>
            <a:pPr>
              <a:buFont typeface="Wingdings" pitchFamily="2" charset="2"/>
              <a:buChar char="q"/>
            </a:pPr>
            <a:endParaRPr lang="it-IT" sz="2500" dirty="0" smtClean="0"/>
          </a:p>
          <a:p>
            <a:pPr>
              <a:buFont typeface="Wingdings" pitchFamily="2" charset="2"/>
              <a:buChar char="q"/>
            </a:pPr>
            <a:endParaRPr lang="it-IT" sz="2800" dirty="0" smtClean="0"/>
          </a:p>
          <a:p>
            <a:pPr>
              <a:buFont typeface="Wingdings" pitchFamily="2" charset="2"/>
              <a:buChar char="q"/>
            </a:pPr>
            <a:endParaRPr lang="it-IT" sz="2800" dirty="0" smtClean="0"/>
          </a:p>
          <a:p>
            <a:pPr>
              <a:buFont typeface="Wingdings" pitchFamily="2" charset="2"/>
              <a:buChar char="q"/>
            </a:pPr>
            <a:endParaRPr lang="it-IT" sz="2800" dirty="0" smtClean="0"/>
          </a:p>
          <a:p>
            <a:pPr>
              <a:buFont typeface="Wingdings" pitchFamily="2" charset="2"/>
              <a:buChar char="q"/>
            </a:pPr>
            <a:endParaRPr lang="it-IT"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23728" y="5229200"/>
            <a:ext cx="6512511" cy="1143000"/>
          </a:xfrm>
        </p:spPr>
        <p:txBody>
          <a:bodyPr/>
          <a:lstStyle/>
          <a:p>
            <a:r>
              <a:rPr lang="it-IT" dirty="0" smtClean="0"/>
              <a:t>1. I controllori di un sistema</a:t>
            </a:r>
            <a:endParaRPr lang="it-IT" dirty="0"/>
          </a:p>
        </p:txBody>
      </p:sp>
      <p:sp>
        <p:nvSpPr>
          <p:cNvPr id="5" name="Segnaposto contenuto 4"/>
          <p:cNvSpPr>
            <a:spLocks noGrp="1"/>
          </p:cNvSpPr>
          <p:nvPr>
            <p:ph sz="quarter" idx="13"/>
          </p:nvPr>
        </p:nvSpPr>
        <p:spPr>
          <a:xfrm>
            <a:off x="1143000" y="731520"/>
            <a:ext cx="7317432" cy="3129528"/>
          </a:xfrm>
        </p:spPr>
        <p:txBody>
          <a:bodyPr>
            <a:normAutofit/>
          </a:bodyPr>
          <a:lstStyle/>
          <a:p>
            <a:pPr marL="228600" lvl="1"/>
            <a:r>
              <a:rPr lang="it-IT" sz="2600" b="1" dirty="0" smtClean="0"/>
              <a:t>Sistemi con controllori generici </a:t>
            </a:r>
            <a:r>
              <a:rPr lang="it-IT" sz="2600" dirty="0" smtClean="0"/>
              <a:t>(</a:t>
            </a:r>
            <a:r>
              <a:rPr lang="it-IT" sz="2600" dirty="0" err="1" smtClean="0"/>
              <a:t>general</a:t>
            </a:r>
            <a:r>
              <a:rPr lang="it-IT" sz="2600" dirty="0" smtClean="0"/>
              <a:t> </a:t>
            </a:r>
            <a:r>
              <a:rPr lang="it-IT" sz="2600" dirty="0" err="1" smtClean="0"/>
              <a:t>purpose</a:t>
            </a:r>
            <a:r>
              <a:rPr lang="it-IT" sz="2600" dirty="0" smtClean="0"/>
              <a:t>): i controllori prima descritti sono tarati su una singola variabile, al contrario quelli generici fanno riferimento, invece alla totalità del sistema, sfruttando le variabili a disposizione.</a:t>
            </a:r>
          </a:p>
          <a:p>
            <a:endParaRPr lang="it-IT"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65784" y="4509120"/>
            <a:ext cx="7478216" cy="1143000"/>
          </a:xfrm>
        </p:spPr>
        <p:txBody>
          <a:bodyPr/>
          <a:lstStyle/>
          <a:p>
            <a:r>
              <a:rPr lang="it-IT" dirty="0" smtClean="0"/>
              <a:t>2. QUALI LE PROPRIETA’ </a:t>
            </a:r>
            <a:r>
              <a:rPr lang="it-IT" dirty="0" err="1" smtClean="0"/>
              <a:t>DI</a:t>
            </a:r>
            <a:r>
              <a:rPr lang="it-IT" dirty="0" smtClean="0"/>
              <a:t> UN SISTEMA ANTICIPANTE?</a:t>
            </a:r>
            <a:endParaRPr lang="it-IT" dirty="0"/>
          </a:p>
        </p:txBody>
      </p:sp>
      <p:sp>
        <p:nvSpPr>
          <p:cNvPr id="3" name="Segnaposto contenuto 2"/>
          <p:cNvSpPr>
            <a:spLocks noGrp="1"/>
          </p:cNvSpPr>
          <p:nvPr>
            <p:ph sz="quarter" idx="13"/>
          </p:nvPr>
        </p:nvSpPr>
        <p:spPr/>
        <p:txBody>
          <a:bodyPr>
            <a:normAutofit/>
          </a:bodyPr>
          <a:lstStyle/>
          <a:p>
            <a:r>
              <a:rPr lang="it-IT" sz="2600" dirty="0" smtClean="0"/>
              <a:t>un sistema anticipante è </a:t>
            </a:r>
            <a:r>
              <a:rPr lang="it-IT" sz="2600" b="1" dirty="0" smtClean="0"/>
              <a:t>AUTOREFERENZIALE</a:t>
            </a:r>
            <a:r>
              <a:rPr lang="it-IT" sz="2600" dirty="0" smtClean="0"/>
              <a:t> E </a:t>
            </a:r>
            <a:r>
              <a:rPr lang="it-IT" sz="2600" b="1" dirty="0" smtClean="0"/>
              <a:t>AUTOSSERVANTE</a:t>
            </a:r>
          </a:p>
          <a:p>
            <a:r>
              <a:rPr lang="it-IT" sz="2600" dirty="0" smtClean="0"/>
              <a:t> Secondo </a:t>
            </a:r>
            <a:r>
              <a:rPr lang="it-IT" sz="2600" b="1" dirty="0" err="1" smtClean="0"/>
              <a:t>Rosen</a:t>
            </a:r>
            <a:r>
              <a:rPr lang="it-IT" sz="2600" dirty="0" smtClean="0"/>
              <a:t> si crea un cosiddetto </a:t>
            </a:r>
            <a:r>
              <a:rPr lang="it-IT" sz="2600" b="1" dirty="0" smtClean="0"/>
              <a:t>LOOP GERARCHICO </a:t>
            </a:r>
            <a:r>
              <a:rPr lang="it-IT" sz="2600" dirty="0" smtClean="0"/>
              <a:t>dove tutte le funzioni del sistema sono tra loro collegate.</a:t>
            </a:r>
            <a:endParaRPr lang="it-IT"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Perché è necessario, oggi, pensare al futuro?</a:t>
            </a:r>
            <a:endParaRPr lang="it-IT" dirty="0"/>
          </a:p>
        </p:txBody>
      </p:sp>
      <p:sp>
        <p:nvSpPr>
          <p:cNvPr id="4" name="Segnaposto contenuto 3"/>
          <p:cNvSpPr>
            <a:spLocks noGrp="1"/>
          </p:cNvSpPr>
          <p:nvPr>
            <p:ph sz="quarter" idx="13"/>
          </p:nvPr>
        </p:nvSpPr>
        <p:spPr>
          <a:xfrm>
            <a:off x="395536" y="731519"/>
            <a:ext cx="4094167" cy="3474720"/>
          </a:xfrm>
        </p:spPr>
        <p:txBody>
          <a:bodyPr>
            <a:normAutofit fontScale="92500"/>
          </a:bodyPr>
          <a:lstStyle/>
          <a:p>
            <a:r>
              <a:rPr lang="it-IT" b="1" dirty="0" smtClean="0"/>
              <a:t>per assolvere ad un bisogno</a:t>
            </a:r>
            <a:r>
              <a:rPr lang="it-IT" dirty="0" smtClean="0"/>
              <a:t>: oltre che ad una forte valenza simbolica, gli studi sul futuro rispondono ad una necessità che appare molto evidente, specie nei periodi di forte cambiamento, dove i repentini avvicendamenti degli eventi risultano spesso tra loro interdipendenti (</a:t>
            </a:r>
            <a:r>
              <a:rPr lang="it-IT" dirty="0" err="1" smtClean="0"/>
              <a:t>McHale</a:t>
            </a:r>
            <a:r>
              <a:rPr lang="it-IT" dirty="0" smtClean="0"/>
              <a:t> 1969).</a:t>
            </a:r>
            <a:endParaRPr lang="it-IT" dirty="0"/>
          </a:p>
        </p:txBody>
      </p:sp>
      <p:sp>
        <p:nvSpPr>
          <p:cNvPr id="5" name="Segnaposto contenuto 4"/>
          <p:cNvSpPr>
            <a:spLocks noGrp="1"/>
          </p:cNvSpPr>
          <p:nvPr>
            <p:ph sz="quarter" idx="14"/>
          </p:nvPr>
        </p:nvSpPr>
        <p:spPr>
          <a:xfrm>
            <a:off x="4645152" y="731520"/>
            <a:ext cx="3887288" cy="3474720"/>
          </a:xfrm>
        </p:spPr>
        <p:txBody>
          <a:bodyPr>
            <a:normAutofit fontScale="92500"/>
          </a:bodyPr>
          <a:lstStyle/>
          <a:p>
            <a:r>
              <a:rPr lang="it-IT" b="1" dirty="0" smtClean="0"/>
              <a:t>perché è una scelta</a:t>
            </a:r>
            <a:r>
              <a:rPr lang="it-IT" dirty="0" smtClean="0"/>
              <a:t>: pensare al futuro è anche una scelta che le persone, i governi e la società più in generale decidono di compiere. Considerare il futuro sia come scelta sia come necessità è, per esempio, un atteggiamento centrale nelle riflessioni sul futuro compiute dagli intellettuali dei PVS</a:t>
            </a: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a:xfrm>
            <a:off x="2195736" y="4293096"/>
            <a:ext cx="6512511" cy="1143000"/>
          </a:xfrm>
        </p:spPr>
        <p:txBody>
          <a:bodyPr/>
          <a:lstStyle/>
          <a:p>
            <a:r>
              <a:rPr lang="it-IT" dirty="0" smtClean="0"/>
              <a:t>Il fenomeno dell’anticipazione</a:t>
            </a:r>
            <a:endParaRPr lang="it-IT" dirty="0"/>
          </a:p>
        </p:txBody>
      </p:sp>
      <p:sp>
        <p:nvSpPr>
          <p:cNvPr id="8" name="Segnaposto contenuto 7"/>
          <p:cNvSpPr>
            <a:spLocks noGrp="1"/>
          </p:cNvSpPr>
          <p:nvPr>
            <p:ph sz="quarter" idx="13"/>
          </p:nvPr>
        </p:nvSpPr>
        <p:spPr/>
        <p:txBody>
          <a:bodyPr/>
          <a:lstStyle/>
          <a:p>
            <a:r>
              <a:rPr lang="it-IT" dirty="0" smtClean="0"/>
              <a:t>Cosa vuol dire agire in modo anticipante e perché è importante chiederselo?</a:t>
            </a:r>
          </a:p>
          <a:p>
            <a:r>
              <a:rPr lang="it-IT" dirty="0" smtClean="0"/>
              <a:t>perché se come abbiamo detto in precedenza, per alcuni teorici (da Berger in poi) il futuro è incastonato nel presente, bisogna porre attenzione anche al presente per poter, eventualmente, orientare l’agire del futuro</a:t>
            </a: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Cosa vuol dire agire in modo anticipante?</a:t>
            </a:r>
            <a:endParaRPr lang="it-IT" dirty="0"/>
          </a:p>
        </p:txBody>
      </p:sp>
      <p:sp>
        <p:nvSpPr>
          <p:cNvPr id="3" name="Segnaposto contenuto 2"/>
          <p:cNvSpPr>
            <a:spLocks noGrp="1"/>
          </p:cNvSpPr>
          <p:nvPr>
            <p:ph sz="quarter" idx="13"/>
          </p:nvPr>
        </p:nvSpPr>
        <p:spPr/>
        <p:txBody>
          <a:bodyPr>
            <a:normAutofit fontScale="92500"/>
          </a:bodyPr>
          <a:lstStyle/>
          <a:p>
            <a:r>
              <a:rPr lang="it-IT" b="1" dirty="0" smtClean="0"/>
              <a:t>agire in modo anticipante significa modificare il proprio comportamento nel tempo presente in modo da essere preparati ad affrontare i problemi futuri</a:t>
            </a:r>
          </a:p>
          <a:p>
            <a:r>
              <a:rPr lang="it-IT" dirty="0" smtClean="0"/>
              <a:t>nel presente è possibile scorgere alcuni segnali e informazioni che possono essere utili a capire come potrebbe evolversi in futuro la situazione. Abbiamo visto, inoltre, come analizzando questi elementi sia possibile in qualche modo orientare l’agire per ottenere “il futuro che si desidera”</a:t>
            </a:r>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15616" y="4941168"/>
            <a:ext cx="7622232" cy="1143000"/>
          </a:xfrm>
        </p:spPr>
        <p:txBody>
          <a:bodyPr/>
          <a:lstStyle/>
          <a:p>
            <a:r>
              <a:rPr lang="it-IT" sz="3600" dirty="0" smtClean="0"/>
              <a:t>Cosa fa un ente (es. i servizi sociali e/o sociosanitari) che agisce in modo anticipante?</a:t>
            </a:r>
            <a:endParaRPr lang="it-IT" sz="3600" dirty="0"/>
          </a:p>
        </p:txBody>
      </p:sp>
      <p:sp>
        <p:nvSpPr>
          <p:cNvPr id="3" name="Segnaposto contenuto 2"/>
          <p:cNvSpPr>
            <a:spLocks noGrp="1"/>
          </p:cNvSpPr>
          <p:nvPr>
            <p:ph sz="quarter" idx="13"/>
          </p:nvPr>
        </p:nvSpPr>
        <p:spPr/>
        <p:txBody>
          <a:bodyPr/>
          <a:lstStyle/>
          <a:p>
            <a:r>
              <a:rPr lang="it-IT" dirty="0" smtClean="0"/>
              <a:t>un ente (nel nostro caso i servizi sociali e/o sociosanitari) o un sistema sociale che agisce in modo anticipante prende le sue decisioni nel presente in virtù della previsione (fatta su presupposti ragionevoli) che qualcosa possa, eventualmente, procedere e/o accadere in un secondo momento.</a:t>
            </a: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51720" y="5301208"/>
            <a:ext cx="6512511" cy="1143000"/>
          </a:xfrm>
        </p:spPr>
        <p:txBody>
          <a:bodyPr/>
          <a:lstStyle/>
          <a:p>
            <a:r>
              <a:rPr lang="it-IT" dirty="0" smtClean="0"/>
              <a:t>Anticipazione: definiamola</a:t>
            </a:r>
            <a:endParaRPr lang="it-IT" dirty="0"/>
          </a:p>
        </p:txBody>
      </p:sp>
      <p:sp>
        <p:nvSpPr>
          <p:cNvPr id="3" name="Segnaposto contenuto 2"/>
          <p:cNvSpPr>
            <a:spLocks noGrp="1"/>
          </p:cNvSpPr>
          <p:nvPr>
            <p:ph sz="quarter" idx="13"/>
          </p:nvPr>
        </p:nvSpPr>
        <p:spPr>
          <a:xfrm>
            <a:off x="1259632" y="692696"/>
            <a:ext cx="6400800" cy="3474720"/>
          </a:xfrm>
        </p:spPr>
        <p:txBody>
          <a:bodyPr>
            <a:normAutofit/>
          </a:bodyPr>
          <a:lstStyle/>
          <a:p>
            <a:r>
              <a:rPr lang="it-IT" sz="2600" b="1" dirty="0" smtClean="0"/>
              <a:t>Robert</a:t>
            </a:r>
            <a:r>
              <a:rPr lang="it-IT" sz="2600" dirty="0" smtClean="0"/>
              <a:t> </a:t>
            </a:r>
            <a:r>
              <a:rPr lang="it-IT" sz="2600" b="1" dirty="0" err="1" smtClean="0"/>
              <a:t>Rosen</a:t>
            </a:r>
            <a:r>
              <a:rPr lang="it-IT" sz="2600" dirty="0" smtClean="0"/>
              <a:t> (1985, in Poli 2012): “</a:t>
            </a:r>
            <a:r>
              <a:rPr lang="it-IT" sz="2600" b="1" i="1" dirty="0" smtClean="0"/>
              <a:t>Un sistema anticipante è un sistema che contiene un modello predittivo di se stesso e/o del suo ambiente in modo tale che esso può cambiare stato in un certo momento secondo le predizioni del modello relative a un successivo momento</a:t>
            </a:r>
            <a:r>
              <a:rPr lang="it-IT" sz="2600" i="1" dirty="0" smtClean="0"/>
              <a:t>”</a:t>
            </a:r>
            <a:r>
              <a:rPr lang="it-IT" sz="2600" dirty="0" smtClean="0"/>
              <a:t>.</a:t>
            </a:r>
            <a:endParaRPr lang="it-IT" sz="2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95736" y="5373216"/>
            <a:ext cx="6512511" cy="1143000"/>
          </a:xfrm>
        </p:spPr>
        <p:txBody>
          <a:bodyPr/>
          <a:lstStyle/>
          <a:p>
            <a:r>
              <a:rPr lang="it-IT" dirty="0" smtClean="0"/>
              <a:t>Solo gli esseri umani sono anticipanti?</a:t>
            </a:r>
            <a:endParaRPr lang="it-IT" dirty="0"/>
          </a:p>
        </p:txBody>
      </p:sp>
      <p:sp>
        <p:nvSpPr>
          <p:cNvPr id="3" name="Segnaposto contenuto 2"/>
          <p:cNvSpPr>
            <a:spLocks noGrp="1"/>
          </p:cNvSpPr>
          <p:nvPr>
            <p:ph sz="quarter" idx="13"/>
          </p:nvPr>
        </p:nvSpPr>
        <p:spPr>
          <a:xfrm>
            <a:off x="1043608" y="731520"/>
            <a:ext cx="7488832" cy="4713704"/>
          </a:xfrm>
        </p:spPr>
        <p:txBody>
          <a:bodyPr>
            <a:normAutofit lnSpcReduction="10000"/>
          </a:bodyPr>
          <a:lstStyle/>
          <a:p>
            <a:r>
              <a:rPr lang="it-IT" dirty="0" smtClean="0"/>
              <a:t>in verità come diversi studi condotti negli anni in diversi contesti scientifici hanno rilevato, la capacità di agire in modo anticipante è una caratteristica di molti esseri viventi</a:t>
            </a:r>
          </a:p>
          <a:p>
            <a:r>
              <a:rPr lang="it-IT" dirty="0" smtClean="0"/>
              <a:t>come hanno osservato negli anni per esempio i biologi, l’anticipazione è una caratteristica propria degli esseri viventi, quindi l’anticipazione è una proprietà della vita stessa</a:t>
            </a:r>
          </a:p>
          <a:p>
            <a:r>
              <a:rPr lang="it-IT" dirty="0" smtClean="0"/>
              <a:t>un comportamento di tipo anticipante aumenta significativamente le possibilità di mantenersi in vita</a:t>
            </a:r>
          </a:p>
          <a:p>
            <a:r>
              <a:rPr lang="it-IT" b="1" dirty="0" smtClean="0"/>
              <a:t>Il punto dell’analisi è dunque, eventualmente, capire quali sono le caratteristiche (</a:t>
            </a:r>
            <a:r>
              <a:rPr lang="it-IT" b="1" dirty="0" err="1" smtClean="0"/>
              <a:t>caratteristiche</a:t>
            </a:r>
            <a:r>
              <a:rPr lang="it-IT" b="1" dirty="0" smtClean="0"/>
              <a:t> sistemiche) che rendono un sistema anticipante</a:t>
            </a:r>
            <a:endParaRPr lang="it-I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19672" y="1844824"/>
            <a:ext cx="6512511" cy="2880320"/>
          </a:xfrm>
        </p:spPr>
        <p:txBody>
          <a:bodyPr/>
          <a:lstStyle/>
          <a:p>
            <a:r>
              <a:rPr lang="it-IT" sz="5600" dirty="0" smtClean="0"/>
              <a:t>Quante discipline si sono occupate di anticipazione?</a:t>
            </a:r>
            <a:endParaRPr lang="it-IT" sz="5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lica">
  <a:themeElements>
    <a:clrScheme name="Essenziale">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lic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lic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508</TotalTime>
  <Words>1593</Words>
  <Application>Microsoft Office PowerPoint</Application>
  <PresentationFormat>Presentazione su schermo (4:3)</PresentationFormat>
  <Paragraphs>82</Paragraphs>
  <Slides>21</Slides>
  <Notes>0</Notes>
  <HiddenSlides>0</HiddenSlides>
  <MMClips>0</MMClips>
  <ScaleCrop>false</ScaleCrop>
  <HeadingPairs>
    <vt:vector size="4" baseType="variant">
      <vt:variant>
        <vt:lpstr>Tema</vt:lpstr>
      </vt:variant>
      <vt:variant>
        <vt:i4>1</vt:i4>
      </vt:variant>
      <vt:variant>
        <vt:lpstr>Titoli diapositive</vt:lpstr>
      </vt:variant>
      <vt:variant>
        <vt:i4>21</vt:i4>
      </vt:variant>
    </vt:vector>
  </HeadingPairs>
  <TitlesOfParts>
    <vt:vector size="22" baseType="lpstr">
      <vt:lpstr>Elica</vt:lpstr>
      <vt:lpstr>Metodologia della previsione sociale </vt:lpstr>
      <vt:lpstr>Nelle puntate precedenti</vt:lpstr>
      <vt:lpstr>Perché è necessario, oggi, pensare al futuro?</vt:lpstr>
      <vt:lpstr>Il fenomeno dell’anticipazione</vt:lpstr>
      <vt:lpstr>Cosa vuol dire agire in modo anticipante?</vt:lpstr>
      <vt:lpstr>Cosa fa un ente (es. i servizi sociali e/o sociosanitari) che agisce in modo anticipante?</vt:lpstr>
      <vt:lpstr>Anticipazione: definiamola</vt:lpstr>
      <vt:lpstr>Solo gli esseri umani sono anticipanti?</vt:lpstr>
      <vt:lpstr>Quante discipline si sono occupate di anticipazione?</vt:lpstr>
      <vt:lpstr>Filosofia</vt:lpstr>
      <vt:lpstr>Bloch e i livelli di latenza</vt:lpstr>
      <vt:lpstr>Psicologia</vt:lpstr>
      <vt:lpstr>Scienze Sociali</vt:lpstr>
      <vt:lpstr>Schutz: contesto di significato motivazionale</vt:lpstr>
      <vt:lpstr>Anticipazione: una distinzione fondamentale</vt:lpstr>
      <vt:lpstr>1. ANTICIPAZIONE COME CAPACITÀ</vt:lpstr>
      <vt:lpstr>2. SISTEMI ANTICIPANTI</vt:lpstr>
      <vt:lpstr>1. I controllori di un sistema</vt:lpstr>
      <vt:lpstr>1. I controllori di un sistema</vt:lpstr>
      <vt:lpstr>1. I controllori di un sistema</vt:lpstr>
      <vt:lpstr>2. QUALI LE PROPRIETA’ DI UN SISTEMA ANTICIPANTE?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Metodologia della previsione sociale </dc:title>
  <dc:creator>Donatella</dc:creator>
  <cp:lastModifiedBy>Ospite</cp:lastModifiedBy>
  <cp:revision>54</cp:revision>
  <dcterms:created xsi:type="dcterms:W3CDTF">2017-03-12T12:14:21Z</dcterms:created>
  <dcterms:modified xsi:type="dcterms:W3CDTF">2019-03-07T13:56:13Z</dcterms:modified>
</cp:coreProperties>
</file>