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61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1DC1B-BEFA-4EFD-B4C8-0BD9FA685B3C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08AA2-8474-4A71-8E6F-E43893A813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4353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greco@units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35696" y="3429000"/>
            <a:ext cx="5637010" cy="882119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Corso di Laurea </a:t>
            </a:r>
            <a:r>
              <a:rPr lang="it-IT" dirty="0"/>
              <a:t>in </a:t>
            </a:r>
            <a:r>
              <a:rPr lang="it-IT" dirty="0" smtClean="0"/>
              <a:t>Servizio </a:t>
            </a:r>
            <a:r>
              <a:rPr lang="it-IT" dirty="0"/>
              <a:t>sociale, politiche sociali, programmazione e gestione dei </a:t>
            </a:r>
            <a:r>
              <a:rPr lang="it-IT" dirty="0" smtClean="0"/>
              <a:t>servizi 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71600" y="1196752"/>
            <a:ext cx="7175351" cy="1793167"/>
          </a:xfrm>
        </p:spPr>
        <p:txBody>
          <a:bodyPr/>
          <a:lstStyle/>
          <a:p>
            <a:r>
              <a:rPr lang="it-IT" dirty="0" smtClean="0"/>
              <a:t>Metodologia della previsione sociale	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076056" y="4941168"/>
            <a:ext cx="36724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Anno Accademico </a:t>
            </a:r>
            <a:r>
              <a:rPr lang="it-IT" dirty="0" smtClean="0"/>
              <a:t>2018/2019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Dott.ssa Donatella Greco</a:t>
            </a:r>
          </a:p>
          <a:p>
            <a:r>
              <a:rPr lang="it-IT" dirty="0" smtClean="0"/>
              <a:t>E-mail: </a:t>
            </a:r>
            <a:r>
              <a:rPr lang="it-IT" dirty="0" smtClean="0">
                <a:hlinkClick r:id="rId2"/>
              </a:rPr>
              <a:t>dgreco@units.it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12272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Nelle puntate precedenti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it-IT" sz="2800" dirty="0" smtClean="0"/>
              <a:t>Anticipazione: cos’è e chi se ne è occupato;</a:t>
            </a:r>
          </a:p>
          <a:p>
            <a:pPr>
              <a:buFont typeface="Wingdings" pitchFamily="2" charset="2"/>
              <a:buChar char="q"/>
            </a:pPr>
            <a:r>
              <a:rPr lang="it-IT" sz="2800" dirty="0" smtClean="0"/>
              <a:t>Cosa sono e come agiscono i sistemi anticipanti;</a:t>
            </a:r>
          </a:p>
          <a:p>
            <a:pPr>
              <a:buFont typeface="Wingdings" pitchFamily="2" charset="2"/>
              <a:buChar char="q"/>
            </a:pPr>
            <a:r>
              <a:rPr lang="it-IT" sz="2800" dirty="0" smtClean="0"/>
              <a:t>I controllori di un sistema anticipante;</a:t>
            </a:r>
          </a:p>
          <a:p>
            <a:pPr>
              <a:buFont typeface="Wingdings" pitchFamily="2" charset="2"/>
              <a:buChar char="q"/>
            </a:pPr>
            <a:r>
              <a:rPr lang="it-IT" sz="2800" dirty="0" smtClean="0"/>
              <a:t>Proprietà di un sistema anticipante</a:t>
            </a:r>
          </a:p>
          <a:p>
            <a:pPr>
              <a:buFont typeface="Wingdings" pitchFamily="2" charset="2"/>
              <a:buChar char="q"/>
            </a:pPr>
            <a:endParaRPr lang="it-IT" sz="2500" dirty="0" smtClean="0"/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Mutamento sociale e studi di previsione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2600" dirty="0" smtClean="0"/>
              <a:t>Le dimensioni della previsione:</a:t>
            </a:r>
          </a:p>
          <a:p>
            <a:pPr lvl="2">
              <a:buFont typeface="Wingdings" pitchFamily="2" charset="2"/>
              <a:buChar char="q"/>
            </a:pPr>
            <a:r>
              <a:rPr lang="it-IT" sz="2600" dirty="0" smtClean="0"/>
              <a:t>Ampiezza;</a:t>
            </a:r>
          </a:p>
          <a:p>
            <a:pPr lvl="2">
              <a:buFont typeface="Wingdings" pitchFamily="2" charset="2"/>
              <a:buChar char="q"/>
            </a:pPr>
            <a:r>
              <a:rPr lang="it-IT" sz="2600" dirty="0" smtClean="0"/>
              <a:t>Profondità dell’analisi;</a:t>
            </a:r>
          </a:p>
          <a:p>
            <a:pPr lvl="2">
              <a:buFont typeface="Wingdings" pitchFamily="2" charset="2"/>
              <a:buChar char="q"/>
            </a:pPr>
            <a:r>
              <a:rPr lang="it-IT" sz="2600" dirty="0" smtClean="0"/>
              <a:t>Finestra temporale di riferimento;</a:t>
            </a:r>
          </a:p>
          <a:p>
            <a:pPr lvl="2">
              <a:buFont typeface="Wingdings" pitchFamily="2" charset="2"/>
              <a:buChar char="q"/>
            </a:pPr>
            <a:r>
              <a:rPr lang="it-IT" sz="2600" dirty="0" smtClean="0"/>
              <a:t>Scopo dell’analisi</a:t>
            </a:r>
            <a:endParaRPr lang="it-IT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Ampiezza della previsione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597352" cy="3474720"/>
          </a:xfrm>
        </p:spPr>
        <p:txBody>
          <a:bodyPr/>
          <a:lstStyle/>
          <a:p>
            <a:r>
              <a:rPr lang="it-IT" sz="2600" dirty="0" smtClean="0"/>
              <a:t>Considera le differenze tra i soggetti di cui le previsioni parlano (es. individui, porzioni di una comunità </a:t>
            </a:r>
            <a:r>
              <a:rPr lang="it-IT" sz="2600" dirty="0" err="1" smtClean="0"/>
              <a:t>–es</a:t>
            </a:r>
            <a:r>
              <a:rPr lang="it-IT" sz="2600" dirty="0" smtClean="0"/>
              <a:t>. i disabili, gli anziani, i minori con disabilità, </a:t>
            </a:r>
            <a:r>
              <a:rPr lang="it-IT" sz="2600" dirty="0" err="1" smtClean="0"/>
              <a:t>ecc.-</a:t>
            </a:r>
            <a:r>
              <a:rPr lang="it-IT" sz="2600" dirty="0" smtClean="0"/>
              <a:t>)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Profondità dell’analisi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Sono i diversi livelli di analisi in cui l’esercizio di previsione si articola</a:t>
            </a:r>
            <a:endParaRPr lang="it-IT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finestra temporale dell’analisi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Essa stabilisce il periodo a cui la previsione si riferisce:</a:t>
            </a:r>
          </a:p>
          <a:p>
            <a:r>
              <a:rPr lang="it-IT" dirty="0" smtClean="0"/>
              <a:t> in base alla finestra temporale a cui esse fanno riferimento le previsioni seguono pattern (percorsi) differenti e quindi usano strumenti differenti</a:t>
            </a:r>
          </a:p>
          <a:p>
            <a:r>
              <a:rPr lang="it-IT" dirty="0" err="1" smtClean="0"/>
              <a:t>Alsan</a:t>
            </a:r>
            <a:r>
              <a:rPr lang="it-IT" dirty="0" smtClean="0"/>
              <a:t> e </a:t>
            </a:r>
            <a:r>
              <a:rPr lang="it-IT" dirty="0" err="1" smtClean="0"/>
              <a:t>Oner</a:t>
            </a:r>
            <a:r>
              <a:rPr lang="it-IT" dirty="0" smtClean="0"/>
              <a:t> (2003) scandiscono tre orizzonti temporali differenti: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1700808"/>
            <a:ext cx="273630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LIVELLO OPERATIVO:</a:t>
            </a:r>
          </a:p>
          <a:p>
            <a:r>
              <a:rPr lang="it-IT" dirty="0" smtClean="0"/>
              <a:t>Fino a tre anni di vita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788024" y="3717032"/>
            <a:ext cx="2736304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LIVELLO NORMATIVO:</a:t>
            </a:r>
          </a:p>
          <a:p>
            <a:r>
              <a:rPr lang="it-IT" dirty="0" smtClean="0"/>
              <a:t>Da otto a trenta anni di vita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267744" y="2564904"/>
            <a:ext cx="2736304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LIVELLO STRATEGICO:</a:t>
            </a:r>
          </a:p>
          <a:p>
            <a:r>
              <a:rPr lang="it-IT" dirty="0" smtClean="0"/>
              <a:t>Dai quattro ai sette anni di vita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55576" y="260649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err="1" smtClean="0"/>
              <a:t>Alsan</a:t>
            </a:r>
            <a:r>
              <a:rPr lang="it-IT" sz="4000" dirty="0" smtClean="0"/>
              <a:t> e </a:t>
            </a:r>
            <a:r>
              <a:rPr lang="it-IT" sz="4000" dirty="0" err="1" smtClean="0"/>
              <a:t>Oner</a:t>
            </a:r>
            <a:r>
              <a:rPr lang="it-IT" sz="4000" dirty="0" smtClean="0"/>
              <a:t> (2003): i tre orizzonti temporali differenti</a:t>
            </a:r>
            <a:endParaRPr lang="it-IT" sz="4000" dirty="0"/>
          </a:p>
        </p:txBody>
      </p:sp>
      <p:sp>
        <p:nvSpPr>
          <p:cNvPr id="7" name="Freccia in giù 6"/>
          <p:cNvSpPr/>
          <p:nvPr/>
        </p:nvSpPr>
        <p:spPr>
          <a:xfrm>
            <a:off x="2339752" y="3645024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179512" y="4653136"/>
            <a:ext cx="518457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Slaughter</a:t>
            </a:r>
            <a:r>
              <a:rPr lang="it-IT" dirty="0" smtClean="0"/>
              <a:t> (1996): in linea generale l’orizzonte decennale è adeguato alla pianificazione strategica di tipo ORGANIZZAZIVO</a:t>
            </a:r>
            <a:endParaRPr lang="it-IT" dirty="0"/>
          </a:p>
        </p:txBody>
      </p:sp>
      <p:sp>
        <p:nvSpPr>
          <p:cNvPr id="9" name="Freccia a destra 8"/>
          <p:cNvSpPr/>
          <p:nvPr/>
        </p:nvSpPr>
        <p:spPr>
          <a:xfrm>
            <a:off x="323528" y="5949280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259632" y="5733256"/>
            <a:ext cx="3240360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 CAMBIAMENTI CULTURALI (es. le mode) hanno bisogno di cicli più ampi (50 anni</a:t>
            </a:r>
            <a:endParaRPr lang="it-IT" dirty="0"/>
          </a:p>
        </p:txBody>
      </p:sp>
      <p:sp>
        <p:nvSpPr>
          <p:cNvPr id="11" name="Freccia a destra 10"/>
          <p:cNvSpPr/>
          <p:nvPr/>
        </p:nvSpPr>
        <p:spPr>
          <a:xfrm>
            <a:off x="4716016" y="5949280"/>
            <a:ext cx="79208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940152" y="5103674"/>
            <a:ext cx="2736304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I MACRO SISTEMI TERRITORIALI, AMBIENTALI, INDUSTRIALI E SOCIALI NECESSITANO INVECE </a:t>
            </a:r>
            <a:r>
              <a:rPr lang="it-IT" dirty="0" err="1" smtClean="0"/>
              <a:t>DI</a:t>
            </a:r>
            <a:r>
              <a:rPr lang="it-IT" dirty="0" smtClean="0"/>
              <a:t> CICLI SECOLARI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 scopo della previsione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Riguarda l’attitudine generale che governa l’esercizio di previsione, secondo una distinzione tra metodi che vengono utilizzati per “fare previsione”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egnaposto immagine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1998" b="11998"/>
          <a:stretch>
            <a:fillRect/>
          </a:stretch>
        </p:blipFill>
        <p:spPr>
          <a:xfrm>
            <a:off x="4932040" y="1556792"/>
            <a:ext cx="4024046" cy="34271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Segnaposto testo 8"/>
          <p:cNvSpPr>
            <a:spLocks noGrp="1"/>
          </p:cNvSpPr>
          <p:nvPr>
            <p:ph type="body" sz="half" idx="2"/>
          </p:nvPr>
        </p:nvSpPr>
        <p:spPr>
          <a:xfrm>
            <a:off x="827584" y="1844824"/>
            <a:ext cx="4104456" cy="396044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it-IT" sz="3000" dirty="0" smtClean="0"/>
              <a:t>dgreco@units.it;</a:t>
            </a:r>
            <a:endParaRPr lang="it-IT" sz="3000" dirty="0" smtClean="0"/>
          </a:p>
          <a:p>
            <a:pPr>
              <a:buFont typeface="Wingdings" pitchFamily="2" charset="2"/>
              <a:buChar char="q"/>
            </a:pPr>
            <a:r>
              <a:rPr lang="it-IT" sz="3000" dirty="0" smtClean="0"/>
              <a:t>Ricevimento: su appuntamento</a:t>
            </a:r>
          </a:p>
          <a:p>
            <a:pPr>
              <a:buFont typeface="Wingdings" pitchFamily="2" charset="2"/>
              <a:buChar char="q"/>
            </a:pPr>
            <a:endParaRPr lang="it-IT" sz="3000" dirty="0" smtClean="0"/>
          </a:p>
          <a:p>
            <a:endParaRPr lang="it-IT" dirty="0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395536" y="188640"/>
            <a:ext cx="6383538" cy="1143000"/>
          </a:xfrm>
        </p:spPr>
        <p:txBody>
          <a:bodyPr/>
          <a:lstStyle/>
          <a:p>
            <a:r>
              <a:rPr lang="it-IT" dirty="0" smtClean="0"/>
              <a:t>I miei contatti…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88150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ica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lic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ic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525</TotalTime>
  <Words>316</Words>
  <Application>Microsoft Office PowerPoint</Application>
  <PresentationFormat>Presentazione su schermo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Elica</vt:lpstr>
      <vt:lpstr>Metodologia della previsione sociale </vt:lpstr>
      <vt:lpstr>Nelle puntate precedenti</vt:lpstr>
      <vt:lpstr>Mutamento sociale e studi di previsione</vt:lpstr>
      <vt:lpstr>Ampiezza della previsione</vt:lpstr>
      <vt:lpstr>Profondità dell’analisi</vt:lpstr>
      <vt:lpstr>La finestra temporale dell’analisi</vt:lpstr>
      <vt:lpstr>Diapositiva 7</vt:lpstr>
      <vt:lpstr>Lo scopo della previsione</vt:lpstr>
      <vt:lpstr>I miei contatti…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della previsione sociale </dc:title>
  <dc:creator>Donatella</dc:creator>
  <cp:lastModifiedBy>Ospite</cp:lastModifiedBy>
  <cp:revision>56</cp:revision>
  <dcterms:created xsi:type="dcterms:W3CDTF">2017-03-12T12:14:21Z</dcterms:created>
  <dcterms:modified xsi:type="dcterms:W3CDTF">2019-03-07T13:43:59Z</dcterms:modified>
</cp:coreProperties>
</file>