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1DC1B-BEFA-4EFD-B4C8-0BD9FA685B3C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308AA2-8474-4A71-8E6F-E43893A813F4}" type="slidenum">
              <a:rPr lang="it-IT" smtClean="0"/>
              <a:pPr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3538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49D355-16BD-4E45-BD9A-5EA878CF7CBD}" type="datetimeFigureOut">
              <a:rPr lang="it-IT" smtClean="0"/>
              <a:pPr/>
              <a:t>21/03/2019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greco@units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835696" y="3429000"/>
            <a:ext cx="5637010" cy="882119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Corso di Laurea </a:t>
            </a:r>
            <a:r>
              <a:rPr lang="it-IT" dirty="0"/>
              <a:t>in </a:t>
            </a:r>
            <a:r>
              <a:rPr lang="it-IT" dirty="0" smtClean="0"/>
              <a:t>Servizio </a:t>
            </a:r>
            <a:r>
              <a:rPr lang="it-IT" dirty="0"/>
              <a:t>sociale, politiche sociali, programmazione e gestione dei </a:t>
            </a:r>
            <a:r>
              <a:rPr lang="it-IT" dirty="0" smtClean="0"/>
              <a:t>servizi </a:t>
            </a: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971600" y="1196752"/>
            <a:ext cx="7175351" cy="1793167"/>
          </a:xfrm>
        </p:spPr>
        <p:txBody>
          <a:bodyPr/>
          <a:lstStyle/>
          <a:p>
            <a:r>
              <a:rPr lang="it-IT" dirty="0" smtClean="0"/>
              <a:t>Metodologia della previsione sociale	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5076056" y="4941168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Anno Accademico </a:t>
            </a:r>
            <a:r>
              <a:rPr lang="it-IT" dirty="0" smtClean="0"/>
              <a:t>2018/2019</a:t>
            </a:r>
            <a:endParaRPr lang="it-IT" dirty="0" smtClean="0"/>
          </a:p>
          <a:p>
            <a:endParaRPr lang="it-IT" dirty="0"/>
          </a:p>
          <a:p>
            <a:r>
              <a:rPr lang="it-IT" dirty="0" smtClean="0"/>
              <a:t>Dott.ssa Donatella Greco</a:t>
            </a:r>
          </a:p>
          <a:p>
            <a:r>
              <a:rPr lang="it-IT" dirty="0" smtClean="0"/>
              <a:t>E-mail: </a:t>
            </a:r>
            <a:r>
              <a:rPr lang="it-IT" dirty="0" smtClean="0">
                <a:hlinkClick r:id="rId2"/>
              </a:rPr>
              <a:t>dgreco@units.it</a:t>
            </a: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27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31640" y="4797152"/>
            <a:ext cx="7416824" cy="1433096"/>
          </a:xfrm>
        </p:spPr>
        <p:txBody>
          <a:bodyPr/>
          <a:lstStyle/>
          <a:p>
            <a:r>
              <a:rPr lang="it-IT" dirty="0" smtClean="0"/>
              <a:t>Caratteristiche degli scenari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Sono eterogenei e tra loro alternativi (come lo sono i futuri possibili):</a:t>
            </a:r>
          </a:p>
          <a:p>
            <a:r>
              <a:rPr lang="it-IT" dirty="0" smtClean="0"/>
              <a:t>Sono accomunati da una base teorica che li configura come un tentativo strutturato di ottenere istruzioni a seguito di un ragionamento ipotetico condotto mettendo in relazione possibili conseguenze e ipotesi che fanno riferimento al futuro o ai suoi possibili sviluppi</a:t>
            </a:r>
          </a:p>
          <a:p>
            <a:r>
              <a:rPr lang="it-IT" dirty="0" smtClean="0"/>
              <a:t>Scenario: esperimento di pensiero fondamentale per l’analisi della realtà presente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8643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Perché, dunque, costruire scenari?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632848" cy="3729568"/>
          </a:xfrm>
        </p:spPr>
        <p:txBody>
          <a:bodyPr>
            <a:noAutofit/>
          </a:bodyPr>
          <a:lstStyle/>
          <a:p>
            <a:r>
              <a:rPr lang="it-IT" sz="2000" dirty="0" smtClean="0"/>
              <a:t>Gli scenari vengono spesso utilizzati per assumere decisioni abbassando il livello di incertezza ed elevando il livello di conoscenza delle conseguenze future di azioni effettuate nel presente (Barbieri Masini 2000)</a:t>
            </a:r>
          </a:p>
          <a:p>
            <a:r>
              <a:rPr lang="it-IT" sz="2000" dirty="0" smtClean="0"/>
              <a:t>Caratteristiche comuni degli scenari:</a:t>
            </a:r>
          </a:p>
          <a:p>
            <a:pPr marL="615950" indent="-342900">
              <a:buFont typeface="Wingdings" pitchFamily="2" charset="2"/>
              <a:buChar char="q"/>
            </a:pPr>
            <a:r>
              <a:rPr lang="it-IT" sz="2000" dirty="0" smtClean="0"/>
              <a:t>Analisi di più variabili;</a:t>
            </a:r>
          </a:p>
          <a:p>
            <a:pPr marL="615950" indent="-342900">
              <a:buFont typeface="Wingdings" pitchFamily="2" charset="2"/>
              <a:buChar char="q"/>
            </a:pPr>
            <a:r>
              <a:rPr lang="it-IT" sz="2000" dirty="0" smtClean="0"/>
              <a:t>Possibilità attraverso gli scenari di dedurre linee guida per chi deve decidere nel presente;</a:t>
            </a:r>
          </a:p>
          <a:p>
            <a:pPr marL="615950" indent="-342900">
              <a:buFont typeface="Wingdings" pitchFamily="2" charset="2"/>
              <a:buChar char="q"/>
            </a:pPr>
            <a:r>
              <a:rPr lang="it-IT" sz="2000" dirty="0" smtClean="0"/>
              <a:t>Analisi conseguenze generate dalle diverse alternative</a:t>
            </a:r>
          </a:p>
          <a:p>
            <a:pPr marL="615950" indent="-342900">
              <a:buFont typeface="Wingdings" pitchFamily="2" charset="2"/>
              <a:buChar char="q"/>
            </a:pPr>
            <a:r>
              <a:rPr lang="it-IT" sz="2000" dirty="0" smtClean="0"/>
              <a:t>Sono interdisciplinari </a:t>
            </a:r>
            <a:r>
              <a:rPr lang="it-IT" sz="2000" dirty="0" smtClean="0">
                <a:sym typeface="Wingdings" pitchFamily="2" charset="2"/>
              </a:rPr>
              <a:t>applicabili a diversi contesti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17697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/>
              <a:t>Due tipi di scenari: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algn="ctr"/>
            <a:r>
              <a:rPr lang="it-IT" b="1" dirty="0" smtClean="0"/>
              <a:t>ESTRAPOLATIVI: </a:t>
            </a:r>
            <a:r>
              <a:rPr lang="it-IT" dirty="0" smtClean="0"/>
              <a:t> </a:t>
            </a:r>
          </a:p>
          <a:p>
            <a:pPr marL="45720" indent="0">
              <a:buNone/>
            </a:pPr>
            <a:r>
              <a:rPr lang="it-IT" i="1" dirty="0" smtClean="0"/>
              <a:t>Utilizzano basi di dati consolidate per estrarre/definire tendenze future</a:t>
            </a:r>
            <a:endParaRPr lang="it-IT" i="1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it-IT" b="1" dirty="0" smtClean="0"/>
              <a:t>NORMATIVI:</a:t>
            </a:r>
            <a:r>
              <a:rPr lang="it-IT" dirty="0" smtClean="0"/>
              <a:t> </a:t>
            </a:r>
          </a:p>
          <a:p>
            <a:pPr marL="45720" indent="0">
              <a:buNone/>
            </a:pPr>
            <a:r>
              <a:rPr lang="it-IT" i="1" dirty="0" smtClean="0"/>
              <a:t>Identificano i futuri possibili ma soprattutto desiderabili ricostruendo il percorso necessario per cercare di avvicinarsi il più possibile a quel determinato futuro</a:t>
            </a:r>
          </a:p>
        </p:txBody>
      </p:sp>
    </p:spTree>
    <p:extLst>
      <p:ext uri="{BB962C8B-B14F-4D97-AF65-F5344CB8AC3E}">
        <p14:creationId xmlns:p14="http://schemas.microsoft.com/office/powerpoint/2010/main" val="184228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1259632" y="5373216"/>
            <a:ext cx="7622232" cy="1143000"/>
          </a:xfrm>
        </p:spPr>
        <p:txBody>
          <a:bodyPr/>
          <a:lstStyle/>
          <a:p>
            <a:r>
              <a:rPr lang="it-IT" dirty="0" smtClean="0"/>
              <a:t>Alcune caratteristiche condivise degli scenari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533456" cy="4353664"/>
          </a:xfrm>
        </p:spPr>
        <p:txBody>
          <a:bodyPr>
            <a:normAutofit/>
          </a:bodyPr>
          <a:lstStyle/>
          <a:p>
            <a:r>
              <a:rPr lang="it-IT" dirty="0" smtClean="0"/>
              <a:t>Presenza di almeno tre scenari riferiti a una specifica analisi (scenario tendenziale, ottimale e di contrasto);</a:t>
            </a:r>
          </a:p>
          <a:p>
            <a:r>
              <a:rPr lang="it-IT" dirty="0" smtClean="0"/>
              <a:t>Gli scenari sono «narrativi» poiché elaborano storie plausibili relative ad un tema specifico;</a:t>
            </a:r>
          </a:p>
          <a:p>
            <a:r>
              <a:rPr lang="it-IT" dirty="0" smtClean="0"/>
              <a:t>Dinamica di processo di analisi finalizzata alla costruzione di strategie;</a:t>
            </a:r>
          </a:p>
          <a:p>
            <a:r>
              <a:rPr lang="it-IT" dirty="0" smtClean="0"/>
              <a:t>Ricerca/identificazione di variabili rilevanti;</a:t>
            </a:r>
          </a:p>
          <a:p>
            <a:r>
              <a:rPr lang="it-IT" dirty="0" smtClean="0"/>
              <a:t>Combinazione delle variabili e l’analisi dell’impatto generato;</a:t>
            </a:r>
          </a:p>
          <a:p>
            <a:r>
              <a:rPr lang="it-IT" dirty="0" smtClean="0"/>
              <a:t>Logica del long </a:t>
            </a:r>
            <a:r>
              <a:rPr lang="it-IT" dirty="0" err="1" smtClean="0"/>
              <a:t>view</a:t>
            </a:r>
            <a:r>
              <a:rPr lang="it-IT" dirty="0" smtClean="0"/>
              <a:t>: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? Ovvero: Cosa succederebbe se….?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12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5157192"/>
            <a:ext cx="8352927" cy="1143000"/>
          </a:xfrm>
        </p:spPr>
        <p:txBody>
          <a:bodyPr/>
          <a:lstStyle/>
          <a:p>
            <a:r>
              <a:rPr lang="it-IT" dirty="0" smtClean="0"/>
              <a:t>Cinque fasi per l’elaborazione degli scenari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>
          <a:xfrm>
            <a:off x="611560" y="731520"/>
            <a:ext cx="7848872" cy="4281656"/>
          </a:xfrm>
        </p:spPr>
        <p:txBody>
          <a:bodyPr>
            <a:normAutofit lnSpcReduction="10000"/>
          </a:bodyPr>
          <a:lstStyle/>
          <a:p>
            <a:r>
              <a:rPr lang="it-IT" b="1" dirty="0" smtClean="0"/>
              <a:t>ORIENTAMENTO</a:t>
            </a:r>
            <a:r>
              <a:rPr lang="it-IT" dirty="0" smtClean="0"/>
              <a:t>: quale sarà l’oggetto del processo di scenario definendo variabili e orizzonte temporale (cfr. finestra temporale dell’analisi)</a:t>
            </a:r>
          </a:p>
          <a:p>
            <a:r>
              <a:rPr lang="it-IT" b="1" dirty="0" smtClean="0"/>
              <a:t>ESPLORAZIONE</a:t>
            </a:r>
            <a:r>
              <a:rPr lang="it-IT" dirty="0" smtClean="0"/>
              <a:t>: definizione delle </a:t>
            </a:r>
            <a:r>
              <a:rPr lang="it-IT" dirty="0" err="1" smtClean="0"/>
              <a:t>driving</a:t>
            </a:r>
            <a:r>
              <a:rPr lang="it-IT" dirty="0" smtClean="0"/>
              <a:t> </a:t>
            </a:r>
            <a:r>
              <a:rPr lang="it-IT" dirty="0" err="1" smtClean="0"/>
              <a:t>forces</a:t>
            </a:r>
            <a:r>
              <a:rPr lang="it-IT" dirty="0" smtClean="0"/>
              <a:t> che agiscono sul sistema di riferimento;</a:t>
            </a:r>
          </a:p>
          <a:p>
            <a:r>
              <a:rPr lang="it-IT" b="1" dirty="0" smtClean="0"/>
              <a:t>SINTESI</a:t>
            </a:r>
            <a:r>
              <a:rPr lang="it-IT" dirty="0" smtClean="0"/>
              <a:t>: definizione dei livelli di priorità tra le </a:t>
            </a:r>
            <a:r>
              <a:rPr lang="it-IT" dirty="0" err="1" smtClean="0"/>
              <a:t>driving</a:t>
            </a:r>
            <a:r>
              <a:rPr lang="it-IT" dirty="0" smtClean="0"/>
              <a:t> </a:t>
            </a:r>
            <a:r>
              <a:rPr lang="it-IT" dirty="0" err="1" smtClean="0"/>
              <a:t>forces</a:t>
            </a:r>
            <a:r>
              <a:rPr lang="it-IT" dirty="0" smtClean="0"/>
              <a:t> e definizione degli scenari;</a:t>
            </a:r>
          </a:p>
          <a:p>
            <a:r>
              <a:rPr lang="it-IT" b="1" dirty="0" smtClean="0"/>
              <a:t>AZIONE</a:t>
            </a:r>
            <a:r>
              <a:rPr lang="it-IT" dirty="0" smtClean="0"/>
              <a:t>: descrizione degli scenari conduce all’identificazione di strategie e quindi di scelte che diventano azioni;</a:t>
            </a:r>
            <a:endParaRPr lang="it-IT" dirty="0"/>
          </a:p>
          <a:p>
            <a:r>
              <a:rPr lang="it-IT" b="1" dirty="0" smtClean="0"/>
              <a:t>MONITORAGGIO E VALUTAZIONE</a:t>
            </a:r>
            <a:r>
              <a:rPr lang="it-IT" dirty="0" smtClean="0"/>
              <a:t>: definizione degli indicatori di monitoraggio e aggiustamento delle strategie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327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Quando sono credibili e utili gli scenari?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Quando rispettano le 5 condizioni di rigore (Godet, </a:t>
            </a:r>
            <a:r>
              <a:rPr lang="it-IT" dirty="0" err="1" smtClean="0"/>
              <a:t>Durance</a:t>
            </a:r>
            <a:r>
              <a:rPr lang="it-IT" dirty="0" smtClean="0"/>
              <a:t> 2008):</a:t>
            </a:r>
          </a:p>
          <a:p>
            <a:pPr marL="966788" indent="-342900">
              <a:buFont typeface="Wingdings" pitchFamily="2" charset="2"/>
              <a:buChar char="q"/>
            </a:pPr>
            <a:r>
              <a:rPr lang="it-IT" dirty="0" smtClean="0"/>
              <a:t>PERTINENZA;</a:t>
            </a:r>
          </a:p>
          <a:p>
            <a:pPr marL="966788" indent="-342900">
              <a:buFont typeface="Wingdings" pitchFamily="2" charset="2"/>
              <a:buChar char="q"/>
            </a:pPr>
            <a:r>
              <a:rPr lang="it-IT" dirty="0" smtClean="0"/>
              <a:t>COERENZA;</a:t>
            </a:r>
          </a:p>
          <a:p>
            <a:pPr marL="966788" indent="-342900">
              <a:buFont typeface="Wingdings" pitchFamily="2" charset="2"/>
              <a:buChar char="q"/>
            </a:pPr>
            <a:r>
              <a:rPr lang="it-IT" dirty="0" smtClean="0"/>
              <a:t>PLAUSIBILITA’;</a:t>
            </a:r>
          </a:p>
          <a:p>
            <a:pPr marL="966788" indent="-342900">
              <a:buFont typeface="Wingdings" pitchFamily="2" charset="2"/>
              <a:buChar char="q"/>
            </a:pPr>
            <a:r>
              <a:rPr lang="it-IT" dirty="0" smtClean="0"/>
              <a:t>IMPORTANZA;</a:t>
            </a:r>
          </a:p>
          <a:p>
            <a:pPr marL="966788" indent="-342900">
              <a:buFont typeface="Wingdings" pitchFamily="2" charset="2"/>
              <a:buChar char="q"/>
            </a:pPr>
            <a:r>
              <a:rPr lang="it-IT" dirty="0" smtClean="0"/>
              <a:t>TRASPARENZA </a:t>
            </a:r>
          </a:p>
        </p:txBody>
      </p:sp>
    </p:spTree>
    <p:extLst>
      <p:ext uri="{BB962C8B-B14F-4D97-AF65-F5344CB8AC3E}">
        <p14:creationId xmlns:p14="http://schemas.microsoft.com/office/powerpoint/2010/main" val="77098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Quando si usano gli scenari?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Avviare e/o sostenere processi di </a:t>
            </a:r>
            <a:r>
              <a:rPr lang="it-IT" dirty="0" err="1" smtClean="0"/>
              <a:t>governance</a:t>
            </a:r>
            <a:r>
              <a:rPr lang="it-IT" dirty="0" smtClean="0"/>
              <a:t>;</a:t>
            </a:r>
          </a:p>
          <a:p>
            <a:r>
              <a:rPr lang="it-IT" dirty="0" smtClean="0"/>
              <a:t>Favorire, sostenere e incentivare la partecipazione, l’informazione e la comunicazione</a:t>
            </a:r>
          </a:p>
          <a:p>
            <a:r>
              <a:rPr lang="it-IT" dirty="0" smtClean="0"/>
              <a:t>Aprire delle fasi di consultazione utili sia alla popolazione per sentirsi partecipi dei processi decisionali, sia ai policy </a:t>
            </a:r>
            <a:r>
              <a:rPr lang="it-IT" dirty="0" err="1" smtClean="0"/>
              <a:t>makers</a:t>
            </a:r>
            <a:r>
              <a:rPr lang="it-IT" dirty="0" smtClean="0"/>
              <a:t> per prendere più consapevolezza delle istanze della popolazione</a:t>
            </a:r>
          </a:p>
          <a:p>
            <a:pPr marL="4572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83522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logica binaria degli scenari: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it-IT" b="1" dirty="0" smtClean="0"/>
              <a:t>Ex-ante:</a:t>
            </a:r>
          </a:p>
          <a:p>
            <a:pPr marL="45720" indent="0">
              <a:buNone/>
            </a:pPr>
            <a:r>
              <a:rPr lang="it-IT" dirty="0" smtClean="0"/>
              <a:t>Organizza i dati sulla base di un criterio valutativo </a:t>
            </a:r>
            <a:r>
              <a:rPr lang="it-IT" dirty="0" smtClean="0">
                <a:sym typeface="Wingdings" pitchFamily="2" charset="2"/>
              </a:rPr>
              <a:t>desiderabilità</a:t>
            </a:r>
          </a:p>
          <a:p>
            <a:pPr marL="519112" indent="-342900">
              <a:buFont typeface="Wingdings" pitchFamily="2" charset="2"/>
              <a:buChar char="q"/>
            </a:pPr>
            <a:r>
              <a:rPr lang="it-IT" dirty="0" smtClean="0">
                <a:sym typeface="Wingdings" pitchFamily="2" charset="2"/>
              </a:rPr>
              <a:t>Scenario di tendenza;</a:t>
            </a:r>
          </a:p>
          <a:p>
            <a:pPr marL="519112" indent="-342900">
              <a:buFont typeface="Wingdings" pitchFamily="2" charset="2"/>
              <a:buChar char="q"/>
            </a:pPr>
            <a:r>
              <a:rPr lang="it-IT" dirty="0" smtClean="0">
                <a:sym typeface="Wingdings" pitchFamily="2" charset="2"/>
              </a:rPr>
              <a:t>Scenario temuto (pessimista o catastrofico)</a:t>
            </a:r>
          </a:p>
          <a:p>
            <a:pPr marL="519112" indent="-342900">
              <a:buFont typeface="Wingdings" pitchFamily="2" charset="2"/>
              <a:buChar char="q"/>
            </a:pPr>
            <a:r>
              <a:rPr lang="it-IT" dirty="0" smtClean="0">
                <a:sym typeface="Wingdings" pitchFamily="2" charset="2"/>
              </a:rPr>
              <a:t>Scenario desiderabile (utopico)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ctr"/>
            <a:r>
              <a:rPr lang="it-IT" b="1" dirty="0" smtClean="0"/>
              <a:t>Ex-post:</a:t>
            </a:r>
          </a:p>
          <a:p>
            <a:pPr marL="45720" indent="0">
              <a:buNone/>
            </a:pPr>
            <a:r>
              <a:rPr lang="it-IT" dirty="0" smtClean="0"/>
              <a:t>Organizza i dati sulla base delle relazioni emergenti dall’analisi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547808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Nelle puntate precedenti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it-IT" sz="2500" dirty="0" smtClean="0"/>
              <a:t>Le dimensioni della previsione:</a:t>
            </a:r>
          </a:p>
          <a:p>
            <a:pPr>
              <a:buFont typeface="Wingdings" pitchFamily="2" charset="2"/>
              <a:buChar char="q"/>
            </a:pPr>
            <a:r>
              <a:rPr lang="it-IT" sz="2500" dirty="0" smtClean="0"/>
              <a:t>Ampiezza;</a:t>
            </a:r>
          </a:p>
          <a:p>
            <a:pPr>
              <a:buFont typeface="Wingdings" pitchFamily="2" charset="2"/>
              <a:buChar char="q"/>
            </a:pPr>
            <a:r>
              <a:rPr lang="it-IT" sz="2500" dirty="0" smtClean="0"/>
              <a:t>Profondità dell’analisi;</a:t>
            </a:r>
          </a:p>
          <a:p>
            <a:pPr>
              <a:buFont typeface="Wingdings" pitchFamily="2" charset="2"/>
              <a:buChar char="q"/>
            </a:pPr>
            <a:r>
              <a:rPr lang="it-IT" sz="2500" dirty="0" smtClean="0"/>
              <a:t>Finestra temporale di riferimento;</a:t>
            </a:r>
          </a:p>
          <a:p>
            <a:pPr>
              <a:buFont typeface="Wingdings" pitchFamily="2" charset="2"/>
              <a:buChar char="q"/>
            </a:pPr>
            <a:r>
              <a:rPr lang="it-IT" sz="2500" dirty="0" smtClean="0"/>
              <a:t>Scopo dell’analisi</a:t>
            </a:r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  <a:p>
            <a:pPr>
              <a:buFont typeface="Wingdings" pitchFamily="2" charset="2"/>
              <a:buChar char="q"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3688" y="4725144"/>
            <a:ext cx="6512511" cy="1143000"/>
          </a:xfrm>
        </p:spPr>
        <p:txBody>
          <a:bodyPr/>
          <a:lstStyle/>
          <a:p>
            <a:r>
              <a:rPr lang="it-IT" dirty="0" smtClean="0"/>
              <a:t>Approccio per scenari: che cos’è?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Nasce come metodo per investigare possibili alternative future</a:t>
            </a:r>
          </a:p>
          <a:p>
            <a:r>
              <a:rPr lang="it-IT" dirty="0" smtClean="0"/>
              <a:t>Identificare il nesso tra azione (svolta nel presente) e implicazioni</a:t>
            </a:r>
          </a:p>
          <a:p>
            <a:r>
              <a:rPr lang="it-IT" dirty="0" smtClean="0"/>
              <a:t>De </a:t>
            </a:r>
            <a:r>
              <a:rPr lang="it-IT" dirty="0" err="1" smtClean="0"/>
              <a:t>Jouvenel</a:t>
            </a:r>
            <a:r>
              <a:rPr lang="it-IT" dirty="0" smtClean="0"/>
              <a:t> (1967): «identificare le conseguenze logicamente deducibili che genereranno gli eventi in un tempo futuro»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319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Concetto di scenario: alcuni problemi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Caos metodologico </a:t>
            </a:r>
            <a:r>
              <a:rPr lang="it-IT" dirty="0" smtClean="0"/>
              <a:t>(Martelli 2001) attorno al concetto e alla </a:t>
            </a:r>
            <a:r>
              <a:rPr lang="it-IT" b="1" dirty="0" smtClean="0"/>
              <a:t>definizione di scenario </a:t>
            </a:r>
            <a:r>
              <a:rPr lang="it-IT" dirty="0" smtClean="0"/>
              <a:t>e, conseguentemente, </a:t>
            </a:r>
            <a:r>
              <a:rPr lang="it-IT" b="1" dirty="0" smtClean="0"/>
              <a:t>attorno agli strumenti </a:t>
            </a:r>
            <a:r>
              <a:rPr lang="it-IT" dirty="0" smtClean="0"/>
              <a:t>da utilizzare per la loro costruzione;</a:t>
            </a:r>
          </a:p>
          <a:p>
            <a:r>
              <a:rPr lang="it-IT" dirty="0" smtClean="0"/>
              <a:t>Confusione tra il termine </a:t>
            </a:r>
            <a:r>
              <a:rPr lang="it-IT" b="1" dirty="0" smtClean="0"/>
              <a:t>scenario</a:t>
            </a:r>
            <a:r>
              <a:rPr lang="it-IT" dirty="0" smtClean="0"/>
              <a:t> e quello </a:t>
            </a:r>
            <a:r>
              <a:rPr lang="it-IT" b="1" dirty="0" smtClean="0"/>
              <a:t>strategia</a:t>
            </a:r>
            <a:r>
              <a:rPr lang="it-IT" dirty="0" smtClean="0"/>
              <a:t> (Mason 1994);</a:t>
            </a:r>
          </a:p>
          <a:p>
            <a:r>
              <a:rPr lang="it-IT" dirty="0" smtClean="0"/>
              <a:t>Eccesso di </a:t>
            </a:r>
            <a:r>
              <a:rPr lang="it-IT" b="1" dirty="0" smtClean="0"/>
              <a:t>vaghezza</a:t>
            </a:r>
            <a:r>
              <a:rPr lang="it-IT" dirty="0" smtClean="0"/>
              <a:t> nella descrizione del termine scenario (Simpson 1992);</a:t>
            </a:r>
          </a:p>
          <a:p>
            <a:r>
              <a:rPr lang="it-IT" dirty="0" smtClean="0"/>
              <a:t>Termine scenario: </a:t>
            </a:r>
            <a:r>
              <a:rPr lang="it-IT" b="1" dirty="0" smtClean="0"/>
              <a:t>sovrautilizzato</a:t>
            </a:r>
            <a:r>
              <a:rPr lang="it-IT" dirty="0" smtClean="0"/>
              <a:t> e/o usato impropriamente (Godet e </a:t>
            </a:r>
            <a:r>
              <a:rPr lang="it-IT" dirty="0" err="1" smtClean="0"/>
              <a:t>Roubelat</a:t>
            </a:r>
            <a:r>
              <a:rPr lang="it-IT" dirty="0" smtClean="0"/>
              <a:t> 1996)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599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Gli scenari: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Impossibili da definire univocamente con una sola definizione attorno cui tutta la comunità scientifica può convergere;</a:t>
            </a:r>
          </a:p>
          <a:p>
            <a:r>
              <a:rPr lang="it-IT" dirty="0" smtClean="0"/>
              <a:t>Scenario: concetto </a:t>
            </a:r>
            <a:r>
              <a:rPr lang="it-IT" dirty="0" err="1" smtClean="0"/>
              <a:t>wiki</a:t>
            </a:r>
            <a:r>
              <a:rPr lang="it-IT" dirty="0" smtClean="0"/>
              <a:t> e non enciclopedico </a:t>
            </a:r>
            <a:r>
              <a:rPr lang="it-IT" dirty="0" smtClean="0">
                <a:sym typeface="Wingdings" pitchFamily="2" charset="2"/>
              </a:rPr>
              <a:t>dinamico, in continua ed incrementale evoluzione</a:t>
            </a:r>
          </a:p>
          <a:p>
            <a:r>
              <a:rPr lang="it-IT" dirty="0" smtClean="0">
                <a:sym typeface="Wingdings" pitchFamily="2" charset="2"/>
              </a:rPr>
              <a:t>Appartengono ad una «disciplina non intellettuale il cui fine non è realizzare previsioni ma cercare di dare forma al futuro (De </a:t>
            </a:r>
            <a:r>
              <a:rPr lang="it-IT" dirty="0" err="1" smtClean="0">
                <a:sym typeface="Wingdings" pitchFamily="2" charset="2"/>
              </a:rPr>
              <a:t>Jouvenel</a:t>
            </a:r>
            <a:r>
              <a:rPr lang="it-IT" dirty="0" smtClean="0">
                <a:sym typeface="Wingdings" pitchFamily="2" charset="2"/>
              </a:rPr>
              <a:t> 2000; Godet 2001)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318453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Scenario: diverse interpretazioni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Scenario come strumento, utilizzato per comprendere	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it-IT" dirty="0" smtClean="0"/>
              <a:t>Interazione, percorso di scambio tra più soggetti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3927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Scenario come processo negoziale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Utilizzato per costruire consenso su specifiche visioni di futuro o per definire strategie;</a:t>
            </a:r>
          </a:p>
          <a:p>
            <a:r>
              <a:rPr lang="it-IT" dirty="0" smtClean="0"/>
              <a:t>Si coinvolgono diversi soggetti nelle diverse fasi del processo decisionale</a:t>
            </a:r>
          </a:p>
          <a:p>
            <a:r>
              <a:rPr lang="it-IT" dirty="0" smtClean="0"/>
              <a:t>Partecipazione: come forma di integrazione nel processo decisionale (</a:t>
            </a:r>
            <a:r>
              <a:rPr lang="it-IT" dirty="0" err="1" smtClean="0"/>
              <a:t>regional</a:t>
            </a:r>
            <a:r>
              <a:rPr lang="it-IT" dirty="0" smtClean="0"/>
              <a:t> </a:t>
            </a:r>
            <a:r>
              <a:rPr lang="it-IT" dirty="0" err="1" smtClean="0"/>
              <a:t>foresight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988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di scenario_1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/>
              <a:t>“</a:t>
            </a:r>
            <a:r>
              <a:rPr lang="it-IT" i="1" dirty="0"/>
              <a:t>Lo scenario è </a:t>
            </a:r>
            <a:r>
              <a:rPr lang="it-IT" i="1" dirty="0" smtClean="0"/>
              <a:t>la descrizione </a:t>
            </a:r>
            <a:r>
              <a:rPr lang="it-IT" i="1" dirty="0"/>
              <a:t>di sequenze di </a:t>
            </a:r>
            <a:r>
              <a:rPr lang="it-IT" i="1" dirty="0" smtClean="0"/>
              <a:t>avvenimenti che </a:t>
            </a:r>
            <a:r>
              <a:rPr lang="it-IT" i="1" dirty="0"/>
              <a:t>permettono di dimostrare, </a:t>
            </a:r>
            <a:r>
              <a:rPr lang="it-IT" i="1" dirty="0" smtClean="0"/>
              <a:t>iniziando dall’origine </a:t>
            </a:r>
            <a:r>
              <a:rPr lang="it-IT" i="1" dirty="0"/>
              <a:t>di una data situazione, </a:t>
            </a:r>
            <a:r>
              <a:rPr lang="it-IT" i="1" dirty="0" smtClean="0"/>
              <a:t>la maniera </a:t>
            </a:r>
            <a:r>
              <a:rPr lang="it-IT" i="1" dirty="0"/>
              <a:t>in cui essa può evolvere, </a:t>
            </a:r>
            <a:r>
              <a:rPr lang="it-IT" i="1" dirty="0" smtClean="0"/>
              <a:t>tappa dopo </a:t>
            </a:r>
            <a:r>
              <a:rPr lang="it-IT" i="1" dirty="0"/>
              <a:t>tappa, verso una situazione futura</a:t>
            </a:r>
            <a:r>
              <a:rPr lang="it-IT" i="1" dirty="0" smtClean="0"/>
              <a:t>” (</a:t>
            </a:r>
            <a:r>
              <a:rPr lang="it-IT" i="1" dirty="0"/>
              <a:t>Barbieri Masini 2000)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435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Definizione di Scenario_2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it-IT" dirty="0" smtClean="0"/>
              <a:t>Gli scenari sono un «riflesso naturale della natura umana e si collocano al </a:t>
            </a:r>
            <a:r>
              <a:rPr lang="it-IT" b="1" dirty="0" smtClean="0"/>
              <a:t>confine tra due differenti aree della nostra vita, </a:t>
            </a:r>
            <a:r>
              <a:rPr lang="it-IT" dirty="0" smtClean="0"/>
              <a:t>ovvero quella della </a:t>
            </a:r>
            <a:r>
              <a:rPr lang="it-IT" b="1" dirty="0" smtClean="0"/>
              <a:t>concretezza dell’attualità </a:t>
            </a:r>
            <a:r>
              <a:rPr lang="it-IT" dirty="0" smtClean="0"/>
              <a:t>(dove usiamo tecniche di osservazione che rispondano alle nostre domande) e </a:t>
            </a:r>
            <a:r>
              <a:rPr lang="it-IT" b="1" dirty="0" smtClean="0"/>
              <a:t>quella delle proiezioni dell’immaginazione </a:t>
            </a:r>
            <a:r>
              <a:rPr lang="it-IT" dirty="0" smtClean="0"/>
              <a:t>(dove il nostro pensiero crea strutture usando il ragionamento)» (</a:t>
            </a:r>
            <a:r>
              <a:rPr lang="it-IT" dirty="0" err="1" smtClean="0"/>
              <a:t>Rescher</a:t>
            </a:r>
            <a:r>
              <a:rPr lang="it-IT" dirty="0" smtClean="0"/>
              <a:t> 1991, 1998)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23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ica">
  <a:themeElements>
    <a:clrScheme name="Elic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Elic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lic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698</TotalTime>
  <Words>880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Georgia</vt:lpstr>
      <vt:lpstr>Trebuchet MS</vt:lpstr>
      <vt:lpstr>Wingdings</vt:lpstr>
      <vt:lpstr>Elica</vt:lpstr>
      <vt:lpstr>Metodologia della previsione sociale </vt:lpstr>
      <vt:lpstr>Nelle puntate precedenti</vt:lpstr>
      <vt:lpstr>Approccio per scenari: che cos’è?</vt:lpstr>
      <vt:lpstr>Concetto di scenario: alcuni problemi</vt:lpstr>
      <vt:lpstr>Gli scenari:</vt:lpstr>
      <vt:lpstr>Scenario: diverse interpretazioni</vt:lpstr>
      <vt:lpstr>Scenario come processo negoziale</vt:lpstr>
      <vt:lpstr>Definizione di scenario_1</vt:lpstr>
      <vt:lpstr>Definizione di Scenario_2</vt:lpstr>
      <vt:lpstr>Caratteristiche degli scenari</vt:lpstr>
      <vt:lpstr>Perché, dunque, costruire scenari?</vt:lpstr>
      <vt:lpstr>Due tipi di scenari:</vt:lpstr>
      <vt:lpstr>Alcune caratteristiche condivise degli scenari</vt:lpstr>
      <vt:lpstr>Cinque fasi per l’elaborazione degli scenari </vt:lpstr>
      <vt:lpstr>Quando sono credibili e utili gli scenari?</vt:lpstr>
      <vt:lpstr>Quando si usano gli scenari?</vt:lpstr>
      <vt:lpstr>La logica binaria degli scenari: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della previsione sociale </dc:title>
  <dc:creator>Donatella</dc:creator>
  <cp:lastModifiedBy>GRECO DONATELLA</cp:lastModifiedBy>
  <cp:revision>66</cp:revision>
  <dcterms:created xsi:type="dcterms:W3CDTF">2017-03-12T12:14:21Z</dcterms:created>
  <dcterms:modified xsi:type="dcterms:W3CDTF">2019-03-21T08:10:08Z</dcterms:modified>
</cp:coreProperties>
</file>