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58" r:id="rId5"/>
    <p:sldId id="261" r:id="rId6"/>
    <p:sldId id="262" r:id="rId7"/>
    <p:sldId id="265" r:id="rId8"/>
    <p:sldId id="263" r:id="rId9"/>
    <p:sldId id="267" r:id="rId10"/>
    <p:sldId id="266" r:id="rId11"/>
    <p:sldId id="264" r:id="rId12"/>
    <p:sldId id="256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F81D7-AF2C-4152-A084-8ECCCA97EC88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2090-BCCB-40C4-8EC3-23D5334C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3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9" y="684654"/>
            <a:ext cx="4568825" cy="341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6126"/>
            <a:ext cx="5029200" cy="40984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21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6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96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9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56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33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61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79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18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87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17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38A5-8FA6-4752-8535-3F81F6A7FA70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27B4-B66E-4FE0-9271-A1818226F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587381" cy="568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6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7754"/>
            <a:ext cx="5554216" cy="193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18368" r="-1131" b="-123"/>
          <a:stretch/>
        </p:blipFill>
        <p:spPr bwMode="auto">
          <a:xfrm>
            <a:off x="1475656" y="2708920"/>
            <a:ext cx="62765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9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3906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5760640" cy="42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4912603"/>
            <a:ext cx="6477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Ad un </a:t>
            </a:r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G° fra due </a:t>
            </a:r>
            <a:r>
              <a:rPr lang="it-IT" dirty="0" err="1" smtClean="0"/>
              <a:t>conformeri</a:t>
            </a:r>
            <a:r>
              <a:rPr lang="it-IT" dirty="0" smtClean="0"/>
              <a:t> di circa 10kJ/</a:t>
            </a:r>
            <a:r>
              <a:rPr lang="it-IT" dirty="0" err="1" smtClean="0"/>
              <a:t>mol</a:t>
            </a:r>
            <a:r>
              <a:rPr lang="it-IT" dirty="0" smtClean="0"/>
              <a:t> a 25°C corrisponde </a:t>
            </a:r>
          </a:p>
          <a:p>
            <a:r>
              <a:rPr lang="it-IT" dirty="0" smtClean="0"/>
              <a:t>una composizione di equilibrio di circa 98:2.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4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2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200" y="212725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400" b="0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STRAIN TORSIONALE VS ANGOLO DI  ROTAZIONE INTORNO AL LEGAME  CARBONIO-CARBONIO NELL’ ETANO</a:t>
            </a:r>
          </a:p>
        </p:txBody>
      </p:sp>
      <p:grpSp>
        <p:nvGrpSpPr>
          <p:cNvPr id="14339" name="Group 20"/>
          <p:cNvGrpSpPr>
            <a:grpSpLocks/>
          </p:cNvGrpSpPr>
          <p:nvPr/>
        </p:nvGrpSpPr>
        <p:grpSpPr bwMode="auto">
          <a:xfrm>
            <a:off x="76200" y="1524000"/>
            <a:ext cx="8859838" cy="4506913"/>
            <a:chOff x="48" y="960"/>
            <a:chExt cx="5581" cy="2839"/>
          </a:xfrm>
        </p:grpSpPr>
        <p:graphicFrame>
          <p:nvGraphicFramePr>
            <p:cNvPr id="14356" name="Object 3"/>
            <p:cNvGraphicFramePr>
              <a:graphicFrameLocks/>
            </p:cNvGraphicFramePr>
            <p:nvPr/>
          </p:nvGraphicFramePr>
          <p:xfrm>
            <a:off x="48" y="960"/>
            <a:ext cx="3990" cy="2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CorelPhotoPaint.Image.7" r:id="rId4" imgW="6334125" imgH="4506913" progId="CorelPhotoPaint.Image.7">
                    <p:embed/>
                  </p:oleObj>
                </mc:Choice>
                <mc:Fallback>
                  <p:oleObj name="CorelPhotoPaint.Image.7" r:id="rId4" imgW="6334125" imgH="4506913" progId="CorelPhotoPaint.Image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960"/>
                          <a:ext cx="3990" cy="28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7" name="Object 4"/>
            <p:cNvGraphicFramePr>
              <a:graphicFrameLocks/>
            </p:cNvGraphicFramePr>
            <p:nvPr/>
          </p:nvGraphicFramePr>
          <p:xfrm>
            <a:off x="3457" y="1487"/>
            <a:ext cx="1560" cy="1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CorelPhotoPaint.Image.7" r:id="rId6" imgW="2476500" imgH="2282825" progId="CorelPhotoPaint.Image.7">
                    <p:embed/>
                  </p:oleObj>
                </mc:Choice>
                <mc:Fallback>
                  <p:oleObj name="CorelPhotoPaint.Image.7" r:id="rId6" imgW="2476500" imgH="2282825" progId="CorelPhotoPaint.Image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" y="1487"/>
                          <a:ext cx="1560" cy="1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8" name="Object 5"/>
            <p:cNvGraphicFramePr>
              <a:graphicFrameLocks/>
            </p:cNvGraphicFramePr>
            <p:nvPr/>
          </p:nvGraphicFramePr>
          <p:xfrm>
            <a:off x="4979" y="1521"/>
            <a:ext cx="449" cy="1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CorelPhotoPaint.Image.7" r:id="rId8" imgW="712788" imgH="2338388" progId="CorelPhotoPaint.Image.7">
                    <p:embed/>
                  </p:oleObj>
                </mc:Choice>
                <mc:Fallback>
                  <p:oleObj name="CorelPhotoPaint.Image.7" r:id="rId8" imgW="712788" imgH="2338388" progId="CorelPhotoPaint.Image.7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" y="1521"/>
                          <a:ext cx="449" cy="1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9" name="Line 6"/>
            <p:cNvSpPr>
              <a:spLocks noChangeShapeType="1"/>
            </p:cNvSpPr>
            <p:nvPr/>
          </p:nvSpPr>
          <p:spPr bwMode="auto">
            <a:xfrm flipV="1">
              <a:off x="5395" y="1388"/>
              <a:ext cx="0" cy="19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0" name="Line 7"/>
            <p:cNvSpPr>
              <a:spLocks noChangeShapeType="1"/>
            </p:cNvSpPr>
            <p:nvPr/>
          </p:nvSpPr>
          <p:spPr bwMode="auto">
            <a:xfrm>
              <a:off x="867" y="3334"/>
              <a:ext cx="452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1" name="Line 8"/>
            <p:cNvSpPr>
              <a:spLocks noChangeShapeType="1"/>
            </p:cNvSpPr>
            <p:nvPr/>
          </p:nvSpPr>
          <p:spPr bwMode="auto">
            <a:xfrm flipH="1">
              <a:off x="4904" y="2296"/>
              <a:ext cx="55" cy="2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2" name="Rectangle 9"/>
            <p:cNvSpPr>
              <a:spLocks noChangeArrowheads="1"/>
            </p:cNvSpPr>
            <p:nvPr/>
          </p:nvSpPr>
          <p:spPr bwMode="auto">
            <a:xfrm>
              <a:off x="649" y="3366"/>
              <a:ext cx="4910" cy="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63" name="Rectangle 10"/>
            <p:cNvSpPr>
              <a:spLocks noChangeArrowheads="1"/>
            </p:cNvSpPr>
            <p:nvPr/>
          </p:nvSpPr>
          <p:spPr bwMode="auto">
            <a:xfrm>
              <a:off x="746" y="3441"/>
              <a:ext cx="2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0</a:t>
              </a:r>
              <a:r>
                <a:rPr lang="it-IT" altLang="it-IT" b="0" baseline="30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64" name="Rectangle 11"/>
            <p:cNvSpPr>
              <a:spLocks noChangeArrowheads="1"/>
            </p:cNvSpPr>
            <p:nvPr/>
          </p:nvSpPr>
          <p:spPr bwMode="auto">
            <a:xfrm>
              <a:off x="2819" y="3441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180</a:t>
              </a:r>
              <a:r>
                <a:rPr lang="it-IT" altLang="it-IT" b="0" baseline="30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65" name="Rectangle 12"/>
            <p:cNvSpPr>
              <a:spLocks noChangeArrowheads="1"/>
            </p:cNvSpPr>
            <p:nvPr/>
          </p:nvSpPr>
          <p:spPr bwMode="auto">
            <a:xfrm>
              <a:off x="5165" y="3441"/>
              <a:ext cx="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360</a:t>
              </a:r>
              <a:r>
                <a:rPr lang="it-IT" altLang="it-IT" b="0" baseline="30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66" name="Rectangle 13"/>
            <p:cNvSpPr>
              <a:spLocks noChangeArrowheads="1"/>
            </p:cNvSpPr>
            <p:nvPr/>
          </p:nvSpPr>
          <p:spPr bwMode="auto">
            <a:xfrm>
              <a:off x="1510" y="3441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60</a:t>
              </a:r>
              <a:r>
                <a:rPr lang="it-IT" altLang="it-IT" b="0" baseline="30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67" name="Rectangle 14"/>
            <p:cNvSpPr>
              <a:spLocks noChangeArrowheads="1"/>
            </p:cNvSpPr>
            <p:nvPr/>
          </p:nvSpPr>
          <p:spPr bwMode="auto">
            <a:xfrm>
              <a:off x="2110" y="3441"/>
              <a:ext cx="4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120</a:t>
              </a:r>
              <a:r>
                <a:rPr lang="it-IT" altLang="it-IT" b="0" baseline="30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68" name="Rectangle 15"/>
            <p:cNvSpPr>
              <a:spLocks noChangeArrowheads="1"/>
            </p:cNvSpPr>
            <p:nvPr/>
          </p:nvSpPr>
          <p:spPr bwMode="auto">
            <a:xfrm>
              <a:off x="3638" y="3441"/>
              <a:ext cx="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240</a:t>
              </a:r>
              <a:r>
                <a:rPr lang="it-IT" altLang="it-IT" b="0" baseline="30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69" name="Rectangle 16"/>
            <p:cNvSpPr>
              <a:spLocks noChangeArrowheads="1"/>
            </p:cNvSpPr>
            <p:nvPr/>
          </p:nvSpPr>
          <p:spPr bwMode="auto">
            <a:xfrm>
              <a:off x="4402" y="3441"/>
              <a:ext cx="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300</a:t>
              </a:r>
              <a:r>
                <a:rPr lang="it-IT" altLang="it-IT" b="0" baseline="30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70" name="Rectangle 17"/>
            <p:cNvSpPr>
              <a:spLocks noChangeArrowheads="1"/>
            </p:cNvSpPr>
            <p:nvPr/>
          </p:nvSpPr>
          <p:spPr bwMode="auto">
            <a:xfrm>
              <a:off x="2874" y="1141"/>
              <a:ext cx="7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b="0">
                  <a:latin typeface="Comic Sans MS" pitchFamily="66" charset="0"/>
                </a:rPr>
                <a:t>etc ……….</a:t>
              </a:r>
            </a:p>
          </p:txBody>
        </p:sp>
        <p:sp>
          <p:nvSpPr>
            <p:cNvPr id="14371" name="Line 18"/>
            <p:cNvSpPr>
              <a:spLocks noChangeShapeType="1"/>
            </p:cNvSpPr>
            <p:nvPr/>
          </p:nvSpPr>
          <p:spPr bwMode="auto">
            <a:xfrm flipH="1">
              <a:off x="3431" y="2242"/>
              <a:ext cx="54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72" name="Oval 19"/>
            <p:cNvSpPr>
              <a:spLocks noChangeArrowheads="1"/>
            </p:cNvSpPr>
            <p:nvPr/>
          </p:nvSpPr>
          <p:spPr bwMode="auto">
            <a:xfrm rot="1020000">
              <a:off x="4753" y="2074"/>
              <a:ext cx="218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340" name="Rectangle 21"/>
          <p:cNvSpPr>
            <a:spLocks noChangeArrowheads="1"/>
          </p:cNvSpPr>
          <p:nvPr/>
        </p:nvSpPr>
        <p:spPr bwMode="auto">
          <a:xfrm>
            <a:off x="3717925" y="6202363"/>
            <a:ext cx="243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altLang="it-IT">
                <a:latin typeface="Comic Sans MS" pitchFamily="66" charset="0"/>
              </a:rPr>
              <a:t>ANGOLO DIEDRO</a:t>
            </a:r>
          </a:p>
        </p:txBody>
      </p:sp>
      <p:sp>
        <p:nvSpPr>
          <p:cNvPr id="14341" name="Rectangle 22"/>
          <p:cNvSpPr>
            <a:spLocks noChangeArrowheads="1"/>
          </p:cNvSpPr>
          <p:nvPr/>
        </p:nvSpPr>
        <p:spPr bwMode="auto">
          <a:xfrm>
            <a:off x="152400" y="2895600"/>
            <a:ext cx="1143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Rectangle 23"/>
          <p:cNvSpPr>
            <a:spLocks noChangeArrowheads="1"/>
          </p:cNvSpPr>
          <p:nvPr/>
        </p:nvSpPr>
        <p:spPr bwMode="auto">
          <a:xfrm>
            <a:off x="95250" y="3481388"/>
            <a:ext cx="128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altLang="it-IT" sz="1800">
                <a:latin typeface="Comic Sans MS" pitchFamily="66" charset="0"/>
              </a:rPr>
              <a:t>Energia</a:t>
            </a:r>
          </a:p>
          <a:p>
            <a:r>
              <a:rPr lang="it-IT" altLang="it-IT" sz="1800">
                <a:latin typeface="Comic Sans MS" pitchFamily="66" charset="0"/>
              </a:rPr>
              <a:t>Potenziale</a:t>
            </a:r>
          </a:p>
        </p:txBody>
      </p:sp>
      <p:sp>
        <p:nvSpPr>
          <p:cNvPr id="14343" name="Rectangle 24"/>
          <p:cNvSpPr>
            <a:spLocks noChangeArrowheads="1"/>
          </p:cNvSpPr>
          <p:nvPr/>
        </p:nvSpPr>
        <p:spPr bwMode="auto">
          <a:xfrm>
            <a:off x="1889125" y="1728788"/>
            <a:ext cx="113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altLang="it-IT" sz="1800">
                <a:latin typeface="Comic Sans MS" pitchFamily="66" charset="0"/>
              </a:rPr>
              <a:t>eclissato</a:t>
            </a:r>
          </a:p>
        </p:txBody>
      </p:sp>
      <p:sp>
        <p:nvSpPr>
          <p:cNvPr id="14344" name="Rectangle 25"/>
          <p:cNvSpPr>
            <a:spLocks noChangeArrowheads="1"/>
          </p:cNvSpPr>
          <p:nvPr/>
        </p:nvSpPr>
        <p:spPr bwMode="auto">
          <a:xfrm>
            <a:off x="2955925" y="47767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it-IT" altLang="it-IT" sz="1800">
                <a:latin typeface="Comic Sans MS" pitchFamily="66" charset="0"/>
              </a:rPr>
              <a:t>sfalsato</a:t>
            </a:r>
          </a:p>
        </p:txBody>
      </p:sp>
      <p:sp>
        <p:nvSpPr>
          <p:cNvPr id="14345" name="Rectangle 26"/>
          <p:cNvSpPr>
            <a:spLocks noChangeArrowheads="1"/>
          </p:cNvSpPr>
          <p:nvPr/>
        </p:nvSpPr>
        <p:spPr bwMode="auto">
          <a:xfrm>
            <a:off x="2209800" y="2514600"/>
            <a:ext cx="685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6" name="Rectangle 27"/>
          <p:cNvSpPr>
            <a:spLocks noChangeArrowheads="1"/>
          </p:cNvSpPr>
          <p:nvPr/>
        </p:nvSpPr>
        <p:spPr bwMode="auto">
          <a:xfrm>
            <a:off x="2520950" y="3705225"/>
            <a:ext cx="63500" cy="825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4347" name="Group 31"/>
          <p:cNvGrpSpPr>
            <a:grpSpLocks/>
          </p:cNvGrpSpPr>
          <p:nvPr/>
        </p:nvGrpSpPr>
        <p:grpSpPr bwMode="auto">
          <a:xfrm>
            <a:off x="4403725" y="2473325"/>
            <a:ext cx="1092200" cy="2022475"/>
            <a:chOff x="2774" y="1558"/>
            <a:chExt cx="688" cy="1274"/>
          </a:xfrm>
        </p:grpSpPr>
        <p:sp>
          <p:nvSpPr>
            <p:cNvPr id="14353" name="Rectangle 28"/>
            <p:cNvSpPr>
              <a:spLocks noChangeArrowheads="1"/>
            </p:cNvSpPr>
            <p:nvPr/>
          </p:nvSpPr>
          <p:spPr bwMode="auto">
            <a:xfrm>
              <a:off x="2774" y="2001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sz="1800">
                  <a:latin typeface="Comic Sans MS" pitchFamily="66" charset="0"/>
                </a:rPr>
                <a:t>12.1 KJ</a:t>
              </a:r>
            </a:p>
          </p:txBody>
        </p:sp>
        <p:sp>
          <p:nvSpPr>
            <p:cNvPr id="14354" name="Line 29"/>
            <p:cNvSpPr>
              <a:spLocks noChangeShapeType="1"/>
            </p:cNvSpPr>
            <p:nvPr/>
          </p:nvSpPr>
          <p:spPr bwMode="auto">
            <a:xfrm flipV="1">
              <a:off x="3146" y="15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5" name="Line 30"/>
            <p:cNvSpPr>
              <a:spLocks noChangeShapeType="1"/>
            </p:cNvSpPr>
            <p:nvPr/>
          </p:nvSpPr>
          <p:spPr bwMode="auto">
            <a:xfrm>
              <a:off x="3146" y="225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348" name="Group 35"/>
          <p:cNvGrpSpPr>
            <a:grpSpLocks/>
          </p:cNvGrpSpPr>
          <p:nvPr/>
        </p:nvGrpSpPr>
        <p:grpSpPr bwMode="auto">
          <a:xfrm>
            <a:off x="1982788" y="2473325"/>
            <a:ext cx="1106487" cy="2022475"/>
            <a:chOff x="1249" y="1558"/>
            <a:chExt cx="697" cy="1274"/>
          </a:xfrm>
        </p:grpSpPr>
        <p:sp>
          <p:nvSpPr>
            <p:cNvPr id="14350" name="Rectangle 32"/>
            <p:cNvSpPr>
              <a:spLocks noChangeArrowheads="1"/>
            </p:cNvSpPr>
            <p:nvPr/>
          </p:nvSpPr>
          <p:spPr bwMode="auto">
            <a:xfrm>
              <a:off x="1249" y="2001"/>
              <a:ext cx="6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it-IT" altLang="it-IT" sz="1800">
                  <a:latin typeface="Comic Sans MS" pitchFamily="66" charset="0"/>
                </a:rPr>
                <a:t>3.0 Kcal</a:t>
              </a:r>
            </a:p>
          </p:txBody>
        </p:sp>
        <p:sp>
          <p:nvSpPr>
            <p:cNvPr id="14351" name="Line 33"/>
            <p:cNvSpPr>
              <a:spLocks noChangeShapeType="1"/>
            </p:cNvSpPr>
            <p:nvPr/>
          </p:nvSpPr>
          <p:spPr bwMode="auto">
            <a:xfrm flipV="1">
              <a:off x="1621" y="15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2" name="Line 34"/>
            <p:cNvSpPr>
              <a:spLocks noChangeShapeType="1"/>
            </p:cNvSpPr>
            <p:nvPr/>
          </p:nvSpPr>
          <p:spPr bwMode="auto">
            <a:xfrm>
              <a:off x="1621" y="225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6384925" y="4738688"/>
            <a:ext cx="1476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2800" b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ETANO</a:t>
            </a:r>
          </a:p>
        </p:txBody>
      </p:sp>
    </p:spTree>
    <p:extLst>
      <p:ext uri="{BB962C8B-B14F-4D97-AF65-F5344CB8AC3E}">
        <p14:creationId xmlns:p14="http://schemas.microsoft.com/office/powerpoint/2010/main" val="120660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36756" cy="586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4664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4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620688"/>
            <a:ext cx="6624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TENSIONE TORSIONALE E TENSIONE STERICA NEL BUTANO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977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44281" cy="31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59832" y="267529"/>
            <a:ext cx="179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NOMENCLATURA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704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15"/>
            <a:ext cx="7776864" cy="575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6093296"/>
            <a:ext cx="646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Sp</a:t>
            </a:r>
            <a:r>
              <a:rPr lang="it-IT" dirty="0" smtClean="0"/>
              <a:t>: </a:t>
            </a:r>
            <a:r>
              <a:rPr lang="it-IT" dirty="0" err="1" smtClean="0"/>
              <a:t>sinperiplanare</a:t>
            </a:r>
            <a:r>
              <a:rPr lang="it-IT" dirty="0" smtClean="0"/>
              <a:t>; sc: sinclinale; </a:t>
            </a:r>
            <a:r>
              <a:rPr lang="it-IT" dirty="0" err="1" smtClean="0"/>
              <a:t>ac</a:t>
            </a:r>
            <a:r>
              <a:rPr lang="it-IT" dirty="0" smtClean="0"/>
              <a:t>: anticlinale; </a:t>
            </a:r>
            <a:r>
              <a:rPr lang="it-IT" dirty="0" err="1" smtClean="0"/>
              <a:t>ap</a:t>
            </a:r>
            <a:r>
              <a:rPr lang="it-IT" dirty="0" smtClean="0"/>
              <a:t>: </a:t>
            </a:r>
            <a:r>
              <a:rPr lang="it-IT" dirty="0" err="1" smtClean="0"/>
              <a:t>antiperiplanare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39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604746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00590"/>
            <a:ext cx="23526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15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77</Words>
  <Application>Microsoft Office PowerPoint</Application>
  <PresentationFormat>Presentazione su schermo (4:3)</PresentationFormat>
  <Paragraphs>22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CorelPhotoPaint.Image.7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felluga</dc:creator>
  <cp:lastModifiedBy>felluga</cp:lastModifiedBy>
  <cp:revision>7</cp:revision>
  <dcterms:created xsi:type="dcterms:W3CDTF">2019-03-25T10:01:09Z</dcterms:created>
  <dcterms:modified xsi:type="dcterms:W3CDTF">2019-03-25T11:24:32Z</dcterms:modified>
</cp:coreProperties>
</file>