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5" r:id="rId26"/>
    <p:sldId id="278" r:id="rId27"/>
    <p:sldId id="279" r:id="rId28"/>
    <p:sldId id="280" r:id="rId29"/>
    <p:sldId id="281" r:id="rId30"/>
    <p:sldId id="292" r:id="rId31"/>
    <p:sldId id="293" r:id="rId32"/>
    <p:sldId id="294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0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1028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728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293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537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015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4703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983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7618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045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774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1037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7F0C-A2E7-4672-AAB4-FCD4C67D7338}" type="datetimeFigureOut">
              <a:rPr lang="it-IT" smtClean="0"/>
              <a:pPr/>
              <a:t>18/06/2018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062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err="1"/>
              <a:t>Lesson</a:t>
            </a:r>
            <a:r>
              <a:rPr lang="it-IT" dirty="0"/>
              <a:t> </a:t>
            </a:r>
            <a:r>
              <a:rPr lang="it-IT" dirty="0" err="1"/>
              <a:t>One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154244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Gesture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44406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Gesture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Co-speech</a:t>
            </a:r>
            <a:endParaRPr lang="it-IT" dirty="0" smtClean="0"/>
          </a:p>
          <a:p>
            <a:r>
              <a:rPr lang="it-IT" dirty="0" smtClean="0"/>
              <a:t>Pantomime</a:t>
            </a:r>
          </a:p>
          <a:p>
            <a:r>
              <a:rPr lang="it-IT" dirty="0" err="1" smtClean="0"/>
              <a:t>Emblems</a:t>
            </a:r>
            <a:endParaRPr lang="it-IT" dirty="0" smtClean="0"/>
          </a:p>
          <a:p>
            <a:r>
              <a:rPr lang="it-IT" dirty="0" err="1" smtClean="0"/>
              <a:t>Sign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9723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Eg</a:t>
            </a:r>
            <a:r>
              <a:rPr lang="it-IT" dirty="0" smtClean="0"/>
              <a:t> a </a:t>
            </a:r>
            <a:r>
              <a:rPr lang="it-IT" dirty="0" err="1" smtClean="0"/>
              <a:t>bowl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err="1" smtClean="0"/>
              <a:t>Drawing</a:t>
            </a:r>
            <a:endParaRPr lang="it-IT" dirty="0" smtClean="0"/>
          </a:p>
          <a:p>
            <a:pPr>
              <a:buNone/>
            </a:pPr>
            <a:r>
              <a:rPr lang="it-IT" dirty="0" err="1" smtClean="0"/>
              <a:t>Modelling</a:t>
            </a:r>
            <a:endParaRPr lang="it-IT" dirty="0" smtClean="0"/>
          </a:p>
          <a:p>
            <a:pPr>
              <a:buNone/>
            </a:pPr>
            <a:r>
              <a:rPr lang="it-IT" dirty="0" err="1" smtClean="0"/>
              <a:t>Acting</a:t>
            </a:r>
            <a:endParaRPr lang="it-IT" dirty="0" smtClean="0"/>
          </a:p>
          <a:p>
            <a:pPr>
              <a:buNone/>
            </a:pPr>
            <a:r>
              <a:rPr lang="it-IT" smtClean="0"/>
              <a:t>Representing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Male body language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292345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Hand gesture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3979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Female body language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429016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Movement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411002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Music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242088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The Green Leaves of Summer</a:t>
            </a:r>
            <a:br>
              <a:rPr lang="it-IT"/>
            </a:br>
            <a:r>
              <a:rPr lang="it-IT"/>
              <a:t>The Alamo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155664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The Green Leaves of Summer</a:t>
            </a:r>
            <a:br>
              <a:rPr lang="it-IT"/>
            </a:br>
            <a:r>
              <a:rPr lang="it-IT"/>
              <a:t>Inglourious Basterds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103325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What is a text?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19401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Perspective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418992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Camera Angles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249994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59361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Spoken Words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250187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Sounds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5252" y="14356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44293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Silence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How to deal with </a:t>
            </a:r>
            <a:r>
              <a:rPr lang="it-IT" dirty="0" err="1" smtClean="0"/>
              <a:t>silence</a:t>
            </a:r>
            <a:r>
              <a:rPr lang="it-IT" dirty="0" smtClean="0"/>
              <a:t> in AD.</a:t>
            </a:r>
          </a:p>
          <a:p>
            <a:endParaRPr lang="it-IT" dirty="0"/>
          </a:p>
          <a:p>
            <a:pPr marL="457200" lvl="1" indent="0">
              <a:buNone/>
            </a:pPr>
            <a:r>
              <a:rPr lang="it-IT" dirty="0" smtClean="0"/>
              <a:t>	</a:t>
            </a:r>
            <a:r>
              <a:rPr lang="it-IT" dirty="0" err="1" smtClean="0"/>
              <a:t>Silent</a:t>
            </a:r>
            <a:r>
              <a:rPr lang="it-IT" dirty="0" smtClean="0"/>
              <a:t> </a:t>
            </a:r>
            <a:r>
              <a:rPr lang="it-IT" dirty="0" err="1" smtClean="0"/>
              <a:t>films</a:t>
            </a:r>
            <a:r>
              <a:rPr lang="it-IT" dirty="0" smtClean="0"/>
              <a:t>? – a </a:t>
            </a:r>
            <a:r>
              <a:rPr lang="it-IT" dirty="0" err="1" smtClean="0"/>
              <a:t>constant</a:t>
            </a:r>
            <a:r>
              <a:rPr lang="it-IT" dirty="0" smtClean="0"/>
              <a:t> AD?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076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81200" y="274641"/>
            <a:ext cx="8229600" cy="6178701"/>
          </a:xfrm>
        </p:spPr>
        <p:txBody>
          <a:bodyPr/>
          <a:lstStyle/>
          <a:p>
            <a:pPr lvl="0"/>
            <a:r>
              <a:rPr lang="it-IT" dirty="0" err="1"/>
              <a:t>Silence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cf</a:t>
            </a:r>
            <a:r>
              <a:rPr lang="it-IT" dirty="0"/>
              <a:t>. </a:t>
            </a:r>
            <a:r>
              <a:rPr lang="it-IT" dirty="0" err="1"/>
              <a:t>Ingmar</a:t>
            </a:r>
            <a:r>
              <a:rPr lang="it-IT" dirty="0"/>
              <a:t> Bergman ‘The </a:t>
            </a:r>
            <a:r>
              <a:rPr lang="it-IT" dirty="0" err="1"/>
              <a:t>Silence</a:t>
            </a:r>
            <a:r>
              <a:rPr lang="it-IT" dirty="0"/>
              <a:t>’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«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inscribed</a:t>
            </a:r>
            <a:r>
              <a:rPr lang="it-IT" dirty="0"/>
              <a:t> inside the </a:t>
            </a:r>
            <a:r>
              <a:rPr lang="it-IT" dirty="0" err="1"/>
              <a:t>register</a:t>
            </a:r>
            <a:r>
              <a:rPr lang="it-IT" dirty="0"/>
              <a:t> of </a:t>
            </a:r>
            <a:r>
              <a:rPr lang="it-IT" dirty="0" err="1"/>
              <a:t>speech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deliniates</a:t>
            </a:r>
            <a:r>
              <a:rPr lang="it-IT" dirty="0"/>
              <a:t> a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stance</a:t>
            </a:r>
            <a:r>
              <a:rPr lang="it-IT" dirty="0"/>
              <a:t>» (Dolar)…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…and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inserted</a:t>
            </a:r>
            <a:r>
              <a:rPr lang="it-IT" dirty="0"/>
              <a:t> by the </a:t>
            </a:r>
            <a:r>
              <a:rPr lang="it-IT" dirty="0" err="1"/>
              <a:t>director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323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81200" y="404667"/>
            <a:ext cx="8229600" cy="5040556"/>
          </a:xfrm>
        </p:spPr>
        <p:txBody>
          <a:bodyPr/>
          <a:lstStyle/>
          <a:p>
            <a:pPr lvl="0"/>
            <a:r>
              <a:rPr lang="it-IT"/>
              <a:t>Silence as a narrative element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>eg. Mission Impossible: Tom Cruise tries to disable a sound-sensitive alarm system</a:t>
            </a:r>
            <a:br>
              <a:rPr lang="it-IT"/>
            </a:b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582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81200" y="274641"/>
            <a:ext cx="8229600" cy="6178701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Eg</a:t>
            </a:r>
            <a:r>
              <a:rPr lang="it-IT" dirty="0"/>
              <a:t>. 2001 A Space </a:t>
            </a:r>
            <a:r>
              <a:rPr lang="it-IT" dirty="0" err="1"/>
              <a:t>Odyssey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‘The </a:t>
            </a:r>
            <a:r>
              <a:rPr lang="it-IT" dirty="0" err="1"/>
              <a:t>dawn</a:t>
            </a:r>
            <a:r>
              <a:rPr lang="it-IT" dirty="0"/>
              <a:t> of man’ – the camera </a:t>
            </a:r>
            <a:r>
              <a:rPr lang="it-IT" dirty="0" err="1"/>
              <a:t>moves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and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silence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Then</a:t>
            </a:r>
            <a:r>
              <a:rPr lang="it-IT" dirty="0"/>
              <a:t> images of </a:t>
            </a:r>
            <a:r>
              <a:rPr lang="it-IT" dirty="0" err="1"/>
              <a:t>landscapes</a:t>
            </a:r>
            <a:r>
              <a:rPr lang="it-IT" dirty="0"/>
              <a:t> are </a:t>
            </a:r>
            <a:r>
              <a:rPr lang="it-IT" dirty="0" err="1"/>
              <a:t>shown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the </a:t>
            </a:r>
            <a:r>
              <a:rPr lang="it-IT" dirty="0" err="1"/>
              <a:t>sounds</a:t>
            </a:r>
            <a:r>
              <a:rPr lang="it-IT" dirty="0"/>
              <a:t> of </a:t>
            </a:r>
            <a:r>
              <a:rPr lang="it-IT" dirty="0" err="1"/>
              <a:t>wind</a:t>
            </a:r>
            <a:r>
              <a:rPr lang="it-IT" dirty="0"/>
              <a:t> and </a:t>
            </a:r>
            <a:r>
              <a:rPr lang="it-IT" dirty="0" err="1"/>
              <a:t>birds</a:t>
            </a:r>
            <a:r>
              <a:rPr lang="it-IT" dirty="0"/>
              <a:t> … </a:t>
            </a:r>
            <a:r>
              <a:rPr lang="it-IT" dirty="0" err="1"/>
              <a:t>inducing</a:t>
            </a:r>
            <a:r>
              <a:rPr lang="it-IT" dirty="0"/>
              <a:t> the idea of </a:t>
            </a:r>
            <a:r>
              <a:rPr lang="it-IT" dirty="0" err="1"/>
              <a:t>silence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 smtClean="0"/>
              <a:t>Breaking the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/>
              <a:t>destroy</a:t>
            </a:r>
            <a:r>
              <a:rPr lang="it-IT" dirty="0"/>
              <a:t> the </a:t>
            </a:r>
            <a:r>
              <a:rPr lang="it-IT" dirty="0" err="1"/>
              <a:t>effect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4472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5674638"/>
          </a:xfrm>
        </p:spPr>
        <p:txBody>
          <a:bodyPr/>
          <a:lstStyle/>
          <a:p>
            <a:pPr lvl="0"/>
            <a:r>
              <a:rPr lang="it-IT" dirty="0"/>
              <a:t>The </a:t>
            </a:r>
            <a:r>
              <a:rPr lang="it-IT" dirty="0" err="1"/>
              <a:t>Marx</a:t>
            </a:r>
            <a:r>
              <a:rPr lang="it-IT" dirty="0"/>
              <a:t> </a:t>
            </a:r>
            <a:r>
              <a:rPr lang="it-IT" dirty="0" err="1"/>
              <a:t>Brothers</a:t>
            </a:r>
            <a:r>
              <a:rPr lang="it-IT" dirty="0"/>
              <a:t> ‘</a:t>
            </a:r>
            <a:r>
              <a:rPr lang="it-IT" dirty="0" err="1"/>
              <a:t>Duck</a:t>
            </a:r>
            <a:r>
              <a:rPr lang="it-IT" dirty="0"/>
              <a:t> </a:t>
            </a:r>
            <a:r>
              <a:rPr lang="it-IT" dirty="0" err="1"/>
              <a:t>Soup</a:t>
            </a:r>
            <a:r>
              <a:rPr lang="it-IT" dirty="0"/>
              <a:t>’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three</a:t>
            </a:r>
            <a:r>
              <a:rPr lang="it-IT" dirty="0"/>
              <a:t> minutes of </a:t>
            </a:r>
            <a:r>
              <a:rPr lang="it-IT" dirty="0" err="1"/>
              <a:t>silence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‘</a:t>
            </a:r>
            <a:r>
              <a:rPr lang="it-IT" dirty="0" err="1"/>
              <a:t>mirror</a:t>
            </a:r>
            <a:r>
              <a:rPr lang="it-IT" dirty="0"/>
              <a:t>’ </a:t>
            </a:r>
            <a:r>
              <a:rPr lang="it-IT" dirty="0" smtClean="0"/>
              <a:t>scene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H</a:t>
            </a:r>
            <a:r>
              <a:rPr lang="it-IT" dirty="0" smtClean="0"/>
              <a:t>ere AD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necessary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so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action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7123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multimodal</a:t>
            </a:r>
            <a:r>
              <a:rPr lang="it-IT" dirty="0"/>
              <a:t> text?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03515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44515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Option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u="sng" dirty="0" err="1" smtClean="0"/>
              <a:t>Omission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err="1" smtClean="0"/>
              <a:t>sometimes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aural</a:t>
            </a:r>
            <a:r>
              <a:rPr lang="it-IT" dirty="0" smtClean="0"/>
              <a:t>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accompanied</a:t>
            </a:r>
            <a:r>
              <a:rPr lang="it-IT" dirty="0" smtClean="0"/>
              <a:t> by </a:t>
            </a:r>
            <a:r>
              <a:rPr lang="it-IT" dirty="0" err="1" smtClean="0"/>
              <a:t>action</a:t>
            </a:r>
            <a:r>
              <a:rPr lang="it-IT" dirty="0" smtClean="0"/>
              <a:t>. The dilemma </a:t>
            </a:r>
            <a:r>
              <a:rPr lang="it-IT" dirty="0" err="1" smtClean="0"/>
              <a:t>is</a:t>
            </a:r>
            <a:r>
              <a:rPr lang="it-IT" dirty="0" smtClean="0"/>
              <a:t> «</a:t>
            </a:r>
            <a:r>
              <a:rPr lang="it-IT" dirty="0" err="1" smtClean="0"/>
              <a:t>how</a:t>
            </a:r>
            <a:r>
              <a:rPr lang="it-IT" dirty="0" smtClean="0"/>
              <a:t> to </a:t>
            </a:r>
            <a:r>
              <a:rPr lang="it-IT" dirty="0" err="1" smtClean="0"/>
              <a:t>make</a:t>
            </a:r>
            <a:r>
              <a:rPr lang="it-IT" dirty="0" smtClean="0"/>
              <a:t> the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speak</a:t>
            </a:r>
            <a:r>
              <a:rPr lang="it-IT" dirty="0" smtClean="0"/>
              <a:t>,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making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sound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loud</a:t>
            </a:r>
            <a:r>
              <a:rPr lang="it-IT" dirty="0" smtClean="0"/>
              <a:t>» (Orero).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415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Option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u="sng" dirty="0" err="1" smtClean="0"/>
              <a:t>Announce</a:t>
            </a:r>
            <a:r>
              <a:rPr lang="it-IT" u="sng" dirty="0" smtClean="0"/>
              <a:t> the </a:t>
            </a:r>
            <a:r>
              <a:rPr lang="it-IT" u="sng" dirty="0" err="1" smtClean="0"/>
              <a:t>silence</a:t>
            </a:r>
            <a:endParaRPr lang="it-IT" u="sng" dirty="0" smtClean="0"/>
          </a:p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meaningful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leaving</a:t>
            </a:r>
            <a:r>
              <a:rPr lang="it-IT" dirty="0" smtClean="0"/>
              <a:t> the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considered</a:t>
            </a:r>
            <a:r>
              <a:rPr lang="it-IT" dirty="0" smtClean="0"/>
              <a:t> a </a:t>
            </a:r>
            <a:r>
              <a:rPr lang="it-IT" dirty="0" err="1" smtClean="0"/>
              <a:t>mistake</a:t>
            </a:r>
            <a:r>
              <a:rPr lang="it-IT" dirty="0" smtClean="0"/>
              <a:t> or a breakdown.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92637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Option 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 err="1" smtClean="0"/>
              <a:t>Audiodescriber</a:t>
            </a:r>
            <a:r>
              <a:rPr lang="it-IT" u="sng" dirty="0" smtClean="0"/>
              <a:t> </a:t>
            </a:r>
            <a:r>
              <a:rPr lang="it-IT" u="sng" dirty="0" err="1" smtClean="0"/>
              <a:t>decides</a:t>
            </a:r>
            <a:r>
              <a:rPr lang="it-IT" u="sng" dirty="0" smtClean="0"/>
              <a:t> on </a:t>
            </a:r>
            <a:r>
              <a:rPr lang="it-IT" u="sng" dirty="0" err="1" smtClean="0"/>
              <a:t>function</a:t>
            </a:r>
            <a:r>
              <a:rPr lang="it-IT" u="sng" dirty="0" smtClean="0"/>
              <a:t> of </a:t>
            </a:r>
            <a:r>
              <a:rPr lang="it-IT" u="sng" dirty="0" err="1" smtClean="0"/>
              <a:t>silence</a:t>
            </a:r>
            <a:endParaRPr lang="it-IT" u="sng" dirty="0" smtClean="0"/>
          </a:p>
          <a:p>
            <a:pPr marL="0" indent="0">
              <a:buNone/>
            </a:pPr>
            <a:endParaRPr lang="it-IT" u="sng" dirty="0" smtClean="0"/>
          </a:p>
          <a:p>
            <a:pPr marL="0" indent="0">
              <a:buNone/>
            </a:pP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lead</a:t>
            </a:r>
            <a:r>
              <a:rPr lang="it-IT" dirty="0" smtClean="0"/>
              <a:t> to </a:t>
            </a:r>
            <a:r>
              <a:rPr lang="it-IT" dirty="0" err="1" smtClean="0"/>
              <a:t>highly</a:t>
            </a:r>
            <a:r>
              <a:rPr lang="it-IT" dirty="0" smtClean="0"/>
              <a:t> </a:t>
            </a:r>
            <a:r>
              <a:rPr lang="it-IT" dirty="0" err="1" smtClean="0"/>
              <a:t>subjective</a:t>
            </a:r>
            <a:r>
              <a:rPr lang="it-IT" dirty="0" smtClean="0"/>
              <a:t> </a:t>
            </a:r>
            <a:r>
              <a:rPr lang="it-IT" dirty="0" err="1" smtClean="0"/>
              <a:t>interpretations</a:t>
            </a:r>
            <a:r>
              <a:rPr lang="it-IT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But</a:t>
            </a:r>
            <a:r>
              <a:rPr lang="it-IT" dirty="0" smtClean="0"/>
              <a:t> in </a:t>
            </a:r>
            <a:r>
              <a:rPr lang="it-IT" dirty="0" err="1" smtClean="0"/>
              <a:t>cases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‘</a:t>
            </a:r>
            <a:r>
              <a:rPr lang="it-IT" dirty="0" err="1" smtClean="0"/>
              <a:t>Duck</a:t>
            </a:r>
            <a:r>
              <a:rPr lang="it-IT" dirty="0" smtClean="0"/>
              <a:t> </a:t>
            </a:r>
            <a:r>
              <a:rPr lang="it-IT" dirty="0" err="1" smtClean="0"/>
              <a:t>Soup</a:t>
            </a:r>
            <a:r>
              <a:rPr lang="it-IT" dirty="0" smtClean="0"/>
              <a:t>’ </a:t>
            </a:r>
            <a:r>
              <a:rPr lang="it-IT" dirty="0" err="1" smtClean="0"/>
              <a:t>where</a:t>
            </a:r>
            <a:r>
              <a:rPr lang="it-IT" dirty="0" smtClean="0"/>
              <a:t> the </a:t>
            </a:r>
            <a:r>
              <a:rPr lang="it-IT" dirty="0" err="1" smtClean="0"/>
              <a:t>Marx</a:t>
            </a:r>
            <a:r>
              <a:rPr lang="it-IT" dirty="0" smtClean="0"/>
              <a:t> </a:t>
            </a:r>
            <a:r>
              <a:rPr lang="it-IT" dirty="0" err="1" smtClean="0"/>
              <a:t>Brothers</a:t>
            </a:r>
            <a:r>
              <a:rPr lang="it-IT" dirty="0" smtClean="0"/>
              <a:t>’ sketch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composed</a:t>
            </a:r>
            <a:r>
              <a:rPr lang="it-IT" dirty="0" smtClean="0"/>
              <a:t> of </a:t>
            </a:r>
            <a:r>
              <a:rPr lang="it-IT" dirty="0" err="1" smtClean="0"/>
              <a:t>actions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cl</a:t>
            </a:r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necessary</a:t>
            </a:r>
            <a:r>
              <a:rPr lang="it-IT" dirty="0"/>
              <a:t> to </a:t>
            </a:r>
            <a:r>
              <a:rPr lang="it-IT" dirty="0" err="1"/>
              <a:t>describe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Whereas</a:t>
            </a:r>
            <a:r>
              <a:rPr lang="it-IT" dirty="0" smtClean="0"/>
              <a:t> the </a:t>
            </a:r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following</a:t>
            </a:r>
            <a:r>
              <a:rPr lang="it-IT" dirty="0" smtClean="0"/>
              <a:t> a </a:t>
            </a:r>
            <a:r>
              <a:rPr lang="it-IT" dirty="0" err="1" smtClean="0"/>
              <a:t>bomb</a:t>
            </a:r>
            <a:r>
              <a:rPr lang="it-IT" dirty="0" smtClean="0"/>
              <a:t> </a:t>
            </a:r>
            <a:r>
              <a:rPr lang="it-IT" dirty="0" err="1" smtClean="0"/>
              <a:t>explosion</a:t>
            </a:r>
            <a:r>
              <a:rPr lang="it-IT" dirty="0" smtClean="0"/>
              <a:t> or a </a:t>
            </a:r>
            <a:r>
              <a:rPr lang="it-IT" dirty="0" err="1" smtClean="0"/>
              <a:t>gunshot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explanation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39001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Light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16018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Surreal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66604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Sensual lighting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40507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Signs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03975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Vectors</a:t>
            </a:r>
          </a:p>
        </p:txBody>
      </p:sp>
      <p:pic>
        <p:nvPicPr>
          <p:cNvPr id="3" name="Picture 2" descr="500 000 troops invad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9694" y="1772821"/>
            <a:ext cx="6336700" cy="30963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281029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zech youths holding Czechoslovakian &amp;fllig;ags stand atop of an overturned truck as other Prague residents surround Soviet tanks in downtown Prague on Aug. 21, 1968. (AP Photo/Libor Hajsky/CTK)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31703" y="1700811"/>
            <a:ext cx="5184574" cy="36724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66884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Digital longform journalism</a:t>
            </a:r>
            <a:br>
              <a:rPr lang="it-IT"/>
            </a:br>
            <a:r>
              <a:rPr lang="it-IT"/>
              <a:t>SNOWFALL</a:t>
            </a:r>
          </a:p>
        </p:txBody>
      </p:sp>
    </p:spTree>
    <p:extLst>
      <p:ext uri="{BB962C8B-B14F-4D97-AF65-F5344CB8AC3E}">
        <p14:creationId xmlns:p14="http://schemas.microsoft.com/office/powerpoint/2010/main" xmlns="" val="33090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 </a:t>
            </a:r>
            <a:r>
              <a:rPr lang="it-IT" dirty="0" err="1" smtClean="0"/>
              <a:t>consists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u="sng" dirty="0" err="1" smtClean="0"/>
              <a:t>co-deployment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those</a:t>
            </a:r>
            <a:r>
              <a:rPr lang="it-IT" dirty="0" smtClean="0"/>
              <a:t> </a:t>
            </a:r>
            <a:r>
              <a:rPr lang="it-IT" dirty="0" err="1" smtClean="0"/>
              <a:t>semiotic</a:t>
            </a:r>
            <a:r>
              <a:rPr lang="it-IT" dirty="0" smtClean="0"/>
              <a:t> </a:t>
            </a:r>
            <a:r>
              <a:rPr lang="it-IT" dirty="0" err="1" smtClean="0"/>
              <a:t>resources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81200" y="274641"/>
            <a:ext cx="8229600" cy="5890665"/>
          </a:xfrm>
        </p:spPr>
        <p:txBody>
          <a:bodyPr/>
          <a:lstStyle/>
          <a:p>
            <a:pPr lvl="0"/>
            <a:r>
              <a:rPr lang="it-IT"/>
              <a:t>Reference:</a:t>
            </a:r>
            <a:br>
              <a:rPr lang="it-IT"/>
            </a:br>
            <a:r>
              <a:rPr lang="it-IT"/>
              <a:t>A Postgraduate Screen Translation Course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> IN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>‘Readings in Intersemiosis and Multimedia’</a:t>
            </a:r>
            <a:br>
              <a:rPr lang="it-IT"/>
            </a:br>
            <a:r>
              <a:rPr lang="it-IT"/>
              <a:t>ed. Elena Montagna</a:t>
            </a:r>
          </a:p>
        </p:txBody>
      </p:sp>
    </p:spTree>
    <p:extLst>
      <p:ext uri="{BB962C8B-B14F-4D97-AF65-F5344CB8AC3E}">
        <p14:creationId xmlns:p14="http://schemas.microsoft.com/office/powerpoint/2010/main" xmlns="" val="211604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1717672"/>
            <a:ext cx="4572000" cy="3429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213283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Semiotic modalities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269992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Written Words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82889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Pictures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288786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Colour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26610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224</Words>
  <Application>Microsoft Office PowerPoint</Application>
  <PresentationFormat>Personalizzato</PresentationFormat>
  <Paragraphs>62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Lesson One</vt:lpstr>
      <vt:lpstr>What is a text?</vt:lpstr>
      <vt:lpstr>What is a multimodal text?</vt:lpstr>
      <vt:lpstr>And consists of the co-deployment of those semiotic resources.</vt:lpstr>
      <vt:lpstr>Diapositiva 5</vt:lpstr>
      <vt:lpstr>Semiotic modalities</vt:lpstr>
      <vt:lpstr>Written Words</vt:lpstr>
      <vt:lpstr>Pictures</vt:lpstr>
      <vt:lpstr>Colour</vt:lpstr>
      <vt:lpstr>Gesture</vt:lpstr>
      <vt:lpstr>Gesture</vt:lpstr>
      <vt:lpstr>Eg a bowl</vt:lpstr>
      <vt:lpstr>Male body language</vt:lpstr>
      <vt:lpstr>Hand gesture</vt:lpstr>
      <vt:lpstr>Female body language</vt:lpstr>
      <vt:lpstr>Movement</vt:lpstr>
      <vt:lpstr>Music</vt:lpstr>
      <vt:lpstr>The Green Leaves of Summer The Alamo</vt:lpstr>
      <vt:lpstr>The Green Leaves of Summer Inglourious Basterds</vt:lpstr>
      <vt:lpstr>Perspective</vt:lpstr>
      <vt:lpstr>Camera Angles</vt:lpstr>
      <vt:lpstr>Diapositiva 22</vt:lpstr>
      <vt:lpstr>Spoken Words</vt:lpstr>
      <vt:lpstr>Sounds</vt:lpstr>
      <vt:lpstr>Silence</vt:lpstr>
      <vt:lpstr>Silence cf. Ingmar Bergman ‘The Silence’   «it is inscribed inside the register of speech where it deliniates a certain stance» (Dolar)…  …and thus inserted by the director </vt:lpstr>
      <vt:lpstr>Silence as a narrative element  eg. Mission Impossible: Tom Cruise tries to disable a sound-sensitive alarm system </vt:lpstr>
      <vt:lpstr>Eg. 2001 A Space Odyssey  ‘The dawn of man’ – the camera moves into space and into silence.  Then images of landscapes are shown against the sounds of wind and birds … inducing the idea of silence. Breaking the silence would destroy the effect.  </vt:lpstr>
      <vt:lpstr>The Marx Brothers ‘Duck Soup’  three minutes of silence during the ‘mirror’ scene  Here AD is necessary as there is so much action.</vt:lpstr>
      <vt:lpstr>Option 1</vt:lpstr>
      <vt:lpstr>Option 2</vt:lpstr>
      <vt:lpstr>Option 3</vt:lpstr>
      <vt:lpstr>Light</vt:lpstr>
      <vt:lpstr>Surreal</vt:lpstr>
      <vt:lpstr>Sensual lighting</vt:lpstr>
      <vt:lpstr>Signs</vt:lpstr>
      <vt:lpstr>Vectors</vt:lpstr>
      <vt:lpstr>Diapositiva 38</vt:lpstr>
      <vt:lpstr>Digital longform journalism SNOWFALL</vt:lpstr>
      <vt:lpstr>Reference: A Postgraduate Screen Translation Course   IN  ‘Readings in Intersemiosis and Multimedia’ ed. Elena Montagna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One</dc:title>
  <dc:creator>Portineria pf. Filzi</dc:creator>
  <cp:lastModifiedBy>3256</cp:lastModifiedBy>
  <cp:revision>4</cp:revision>
  <dcterms:created xsi:type="dcterms:W3CDTF">2017-09-26T11:40:18Z</dcterms:created>
  <dcterms:modified xsi:type="dcterms:W3CDTF">2018-06-18T13:10:10Z</dcterms:modified>
</cp:coreProperties>
</file>