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9"/>
  </p:normalViewPr>
  <p:slideViewPr>
    <p:cSldViewPr snapToGrid="0" snapToObjects="1">
      <p:cViewPr varScale="1">
        <p:scale>
          <a:sx n="104" d="100"/>
          <a:sy n="104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5BD50E-46C0-3144-A44A-E459B22B9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FE4DD3-C241-E74A-9C4B-7CF77A89B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ABFC0D-66B5-544F-B608-686F68D12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FBB248-B0DC-EA48-A67E-DD118FA63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D38A7B-9AAD-3743-9BCC-6C8903CD1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798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C6F1E-594E-2848-ABA9-3142EE596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7D490B8-C856-D14C-AC33-7F6D5E179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E093EA-5299-0649-A69D-9D800135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EE8042-5147-D645-A77D-12CDEF67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B3E1FF-44C8-3443-B6BF-A2A8068D1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9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7D7183A-69E4-2B4C-83D0-90014B729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6A70407-1A16-A44C-A1B4-1C336E430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009906-7CB0-634B-BA6B-B4E5FAACA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F5F957-3A8C-0E40-933C-D8AD194C2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CB635C-3E45-C641-91B4-5EF0BF266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753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C20584-4AEC-CA44-A631-E119F7E81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ABA549-0327-F04C-B61A-5CB6AB801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03A9C4-A76C-F645-BA2E-0829F7999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9A06D0-E949-9944-9A9D-BBFAD4542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7DDA72-33B0-794F-9CA2-E35F41C2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60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016D82-9E53-0746-8840-1FCA77A9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4369B44-604C-5D49-963B-35BDE34D6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7DB0FE-CCC0-BB4F-BCB5-A661C053E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F18FE8-3187-084A-A240-3D72EC25D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1F756E-083D-7340-81F4-07A6C7845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09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94C83B-0009-C643-8926-0E8E37BB9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062599-E7E4-224F-8970-8DAA2765E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2B0C128-C6D8-E440-978F-5DE9FB923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195029A-AF2D-2448-9ACC-5431C20C9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CA4CA0-B330-644D-BC5C-8586A49BB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8596DD8-F521-0544-B246-684C4A6B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717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46AE41-3AAA-F54D-B250-29B5AFF7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5403E7-390E-F046-9F59-6F072A070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251BB44-5A83-0448-9E19-E8E6E7919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CE04B2-254F-1646-A3A9-B33FEC675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F07C6E4-D8B5-1A4F-AD80-2D51CDF91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E0BC6D5-CE27-1345-8333-DBFA57E5D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26E9782-EAE4-BB4E-9F6C-3FFB6A35B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0CE11CA-B607-424B-93E9-AE2A18D99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1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7859F7-3425-384B-91D1-BB8F02449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F08D738-82A3-B249-93D4-55BB77E6E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7E021B-D350-C441-8E1C-20740CC2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6D53E9A-0CFC-4A40-83A3-851813FB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61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5910394-CEB8-EF49-8C0B-0B5D30E2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1ADBDFD-7C0C-2E49-8CE3-D095733F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91EF501-D349-BF48-804E-C18309058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98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3F86A1-D389-3A48-91A1-D4BA658A5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1C8626-8CD9-664D-8C9B-71EC98CCE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CAAF026-3B39-1B49-84A6-4AB42DDDD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97D157-03E6-2148-9E5B-B2C7A1247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4DE217-A9D8-684F-9F43-47644E4BC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462B44-4AAD-1641-A798-C3188AE6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52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9A38A9-742A-E04F-B67F-DF395EC64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5C59AD8-042B-FD4B-84A8-DF4FC2943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31EF969-0597-D946-8F35-75102BDC8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ABA1D2-37A7-2C41-83C8-7259E4130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AE58DF-7505-4C4A-A67B-1217195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EE161F-708B-7E41-A3B1-D34AAF586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10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D29CF86-2D7A-6944-9774-1CDF722B8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49995CA-98A0-CE49-8858-E525196C9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2DA438-92DE-BB4E-84B3-E1E4684FD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4454-3181-904A-B97F-2F84F289A477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852E58-BE86-8841-B72F-A096A9C32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290825-AEEC-A14A-9C26-EB38E5343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EEB98-4B40-0544-9AA8-40573BA81A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48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C7B6EB-DAA7-204C-A80A-E1581F57CD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Ambiente, territorio,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30D932D-8A5B-4149-A596-63D150FE03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542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CBE246-6F03-DC41-9B91-6361D3AD7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84E252-BBF6-E447-9458-DFBF8667A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parla di ecosistema se l’ambiente si riferisce a ciò che circonda un soggetto</a:t>
            </a:r>
          </a:p>
          <a:p>
            <a:r>
              <a:rPr lang="it-IT" dirty="0"/>
              <a:t>Ecosistema: </a:t>
            </a:r>
          </a:p>
          <a:p>
            <a:pPr marL="1733550" indent="0">
              <a:buNone/>
            </a:pPr>
            <a:r>
              <a:rPr lang="it-IT" dirty="0"/>
              <a:t>l’insieme di organismi viventi, della iterazione fra essi e l’ambiente fisico in cui vivono, dei flussi di energia e nutrienti che li attraversano</a:t>
            </a:r>
          </a:p>
          <a:p>
            <a:pPr marL="1733550" indent="0">
              <a:buNone/>
            </a:pPr>
            <a:r>
              <a:rPr lang="it-IT" dirty="0">
                <a:sym typeface="Wingdings" pitchFamily="2" charset="2"/>
              </a:rPr>
              <a:t>biodiversità (varietà delle specie presenti)</a:t>
            </a:r>
          </a:p>
          <a:p>
            <a:pPr marL="1733550" indent="0">
              <a:buNone/>
            </a:pPr>
            <a:r>
              <a:rPr lang="it-IT" dirty="0">
                <a:sym typeface="Wingdings" pitchFamily="2" charset="2"/>
              </a:rPr>
              <a:t>biosfera (insieme degli ecosistemi della terra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793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3AFA90-DE5A-004C-BA46-D84459C06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Concetti chiave dell’ecologia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192BFA-6EF8-1646-BADB-7BFBD0FC0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Capitale naturale (</a:t>
            </a:r>
            <a:r>
              <a:rPr lang="it-IT" dirty="0" err="1"/>
              <a:t>capitale</a:t>
            </a:r>
            <a:r>
              <a:rPr lang="it-IT" dirty="0" err="1">
                <a:sym typeface="Wingdings" pitchFamily="2" charset="2"/>
              </a:rPr>
              <a:t>solo</a:t>
            </a:r>
            <a:r>
              <a:rPr lang="it-IT" dirty="0">
                <a:sym typeface="Wingdings" pitchFamily="2" charset="2"/>
              </a:rPr>
              <a:t> beni)</a:t>
            </a:r>
          </a:p>
          <a:p>
            <a:pPr lvl="1"/>
            <a:r>
              <a:rPr lang="it-IT" dirty="0">
                <a:sym typeface="Wingdings" pitchFamily="2" charset="2"/>
              </a:rPr>
              <a:t>Risorse rinnovabili e non rinnovabili (beni naturali)</a:t>
            </a:r>
          </a:p>
          <a:p>
            <a:pPr lvl="1"/>
            <a:r>
              <a:rPr lang="it-IT" dirty="0">
                <a:sym typeface="Wingdings" pitchFamily="2" charset="2"/>
              </a:rPr>
              <a:t>Biodiversità terrestre</a:t>
            </a:r>
          </a:p>
          <a:p>
            <a:pPr lvl="1"/>
            <a:endParaRPr lang="it-IT" dirty="0">
              <a:sym typeface="Wingdings" pitchFamily="2" charset="2"/>
            </a:endParaRPr>
          </a:p>
          <a:p>
            <a:pPr marL="354012" lvl="1" indent="-342900"/>
            <a:r>
              <a:rPr lang="it-IT" sz="2800" dirty="0">
                <a:sym typeface="Wingdings" pitchFamily="2" charset="2"/>
              </a:rPr>
              <a:t>Esaurimento  sostenibilità</a:t>
            </a:r>
          </a:p>
          <a:p>
            <a:pPr marL="354012" lvl="1" indent="-342900"/>
            <a:endParaRPr lang="it-IT" sz="2800" dirty="0">
              <a:sym typeface="Wingdings" pitchFamily="2" charset="2"/>
            </a:endParaRPr>
          </a:p>
          <a:p>
            <a:pPr marL="354012" lvl="1" indent="-342900"/>
            <a:r>
              <a:rPr lang="it-IT" sz="2800" dirty="0">
                <a:sym typeface="Wingdings" pitchFamily="2" charset="2"/>
              </a:rPr>
              <a:t>Degrado ambientale</a:t>
            </a:r>
          </a:p>
          <a:p>
            <a:pPr marL="11112" lvl="1" indent="0">
              <a:buNone/>
            </a:pPr>
            <a:endParaRPr lang="it-IT" sz="2800" dirty="0">
              <a:sym typeface="Wingdings" pitchFamily="2" charset="2"/>
            </a:endParaRPr>
          </a:p>
          <a:p>
            <a:pPr marL="354012" lvl="1" indent="-342900"/>
            <a:r>
              <a:rPr lang="it-IT" sz="2800" dirty="0">
                <a:sym typeface="Wingdings" pitchFamily="2" charset="2"/>
              </a:rPr>
              <a:t>Risorse di proprietà comune </a:t>
            </a:r>
          </a:p>
        </p:txBody>
      </p:sp>
    </p:spTree>
    <p:extLst>
      <p:ext uri="{BB962C8B-B14F-4D97-AF65-F5344CB8AC3E}">
        <p14:creationId xmlns:p14="http://schemas.microsoft.com/office/powerpoint/2010/main" val="113824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9FFB88-5868-4346-AB6A-1CDCC2388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Risorse energetiche non rinnovabili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F04C4F49-C9E6-9543-A681-32BB5CDA9B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881047"/>
              </p:ext>
            </p:extLst>
          </p:nvPr>
        </p:nvGraphicFramePr>
        <p:xfrm>
          <a:off x="838200" y="1825625"/>
          <a:ext cx="78867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8391194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31394278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38509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risorsa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402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petrolio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771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carbone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47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Gas naturale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776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991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nucleare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901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idroelettrico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55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rinnovabile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504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250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18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559D81-06EF-B047-81CF-30702AE94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D0C3A1-501C-1640-9C60-85B332165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Petrolio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dirty="0" err="1">
                <a:sym typeface="Wingdings" pitchFamily="2" charset="2"/>
              </a:rPr>
              <a:t>opec</a:t>
            </a:r>
            <a:r>
              <a:rPr lang="it-IT" dirty="0">
                <a:sym typeface="Wingdings" pitchFamily="2" charset="2"/>
              </a:rPr>
              <a:t> /</a:t>
            </a:r>
            <a:r>
              <a:rPr lang="it-IT" dirty="0" err="1">
                <a:sym typeface="Wingdings" pitchFamily="2" charset="2"/>
              </a:rPr>
              <a:t>fracking</a:t>
            </a:r>
            <a:r>
              <a:rPr lang="it-IT" dirty="0">
                <a:sym typeface="Wingdings" pitchFamily="2" charset="2"/>
              </a:rPr>
              <a:t>    ---differenze di consumo</a:t>
            </a:r>
          </a:p>
          <a:p>
            <a:r>
              <a:rPr lang="it-IT" dirty="0">
                <a:sym typeface="Wingdings" pitchFamily="2" charset="2"/>
              </a:rPr>
              <a:t>Carbone  più abbondante e più diffuso</a:t>
            </a:r>
          </a:p>
          <a:p>
            <a:pPr lvl="4"/>
            <a:r>
              <a:rPr lang="it-IT" dirty="0">
                <a:sym typeface="Wingdings" pitchFamily="2" charset="2"/>
              </a:rPr>
              <a:t>Estrazione / consumo / piogge acide</a:t>
            </a:r>
          </a:p>
          <a:p>
            <a:pPr lvl="4"/>
            <a:endParaRPr lang="it-IT" dirty="0">
              <a:sym typeface="Wingdings" pitchFamily="2" charset="2"/>
            </a:endParaRPr>
          </a:p>
          <a:p>
            <a:pPr marL="231775" lvl="4" indent="0">
              <a:buNone/>
            </a:pPr>
            <a:endParaRPr lang="it-IT" dirty="0">
              <a:sym typeface="Wingdings" pitchFamily="2" charset="2"/>
            </a:endParaRPr>
          </a:p>
          <a:p>
            <a:r>
              <a:rPr lang="it-IT" dirty="0"/>
              <a:t>Uranio e </a:t>
            </a:r>
            <a:r>
              <a:rPr lang="it-IT" dirty="0" err="1"/>
              <a:t>nuclere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 non rinnovabile </a:t>
            </a:r>
          </a:p>
          <a:p>
            <a:pPr lvl="6"/>
            <a:r>
              <a:rPr lang="it-IT" dirty="0">
                <a:sym typeface="Wingdings" pitchFamily="2" charset="2"/>
              </a:rPr>
              <a:t>Vantaggi vs. svantaggi (Chernobyl 1985, Fukushima 2011, Three </a:t>
            </a:r>
            <a:r>
              <a:rPr lang="it-IT" dirty="0" err="1">
                <a:sym typeface="Wingdings" pitchFamily="2" charset="2"/>
              </a:rPr>
              <a:t>miles</a:t>
            </a:r>
            <a:r>
              <a:rPr lang="it-IT" dirty="0">
                <a:sym typeface="Wingdings" pitchFamily="2" charset="2"/>
              </a:rPr>
              <a:t> Island…)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807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7134E-0169-8546-9ADA-C18165EBB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Risorse energetiche rinnovabili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1AB37-52D7-8942-8CCF-6C400497A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Energia commerciale (reti produttive)</a:t>
            </a:r>
          </a:p>
          <a:p>
            <a:pPr marL="0" indent="0">
              <a:buNone/>
            </a:pPr>
            <a:r>
              <a:rPr lang="it-IT" dirty="0"/>
              <a:t>Vs</a:t>
            </a:r>
          </a:p>
          <a:p>
            <a:r>
              <a:rPr lang="it-IT" dirty="0"/>
              <a:t>Energia non commerciale (aree rurali e in via di sviluppo)</a:t>
            </a:r>
          </a:p>
          <a:p>
            <a:endParaRPr lang="it-IT" dirty="0"/>
          </a:p>
          <a:p>
            <a:r>
              <a:rPr lang="it-IT" dirty="0"/>
              <a:t>Energia idroelettrica (dighe grandi e piccole)</a:t>
            </a:r>
          </a:p>
          <a:p>
            <a:r>
              <a:rPr lang="it-IT" dirty="0"/>
              <a:t>Energia solare e eolica (finestre, pannelli, </a:t>
            </a:r>
            <a:r>
              <a:rPr lang="it-IT" dirty="0" err="1"/>
              <a:t>teletubbies</a:t>
            </a:r>
            <a:r>
              <a:rPr lang="it-IT" dirty="0"/>
              <a:t>)</a:t>
            </a:r>
          </a:p>
          <a:p>
            <a:r>
              <a:rPr lang="it-IT" dirty="0"/>
              <a:t>Energia geotermica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9314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703A5-D609-9D45-B564-5B2C5E842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Interazioni fra società e ambiente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347725-82D4-5943-8A05-55D6AB76B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Effetto serra e surriscaldamento globale</a:t>
            </a:r>
          </a:p>
          <a:p>
            <a:r>
              <a:rPr lang="it-IT" dirty="0"/>
              <a:t>Impronta di carbonio </a:t>
            </a:r>
            <a:r>
              <a:rPr lang="it-IT" sz="2600" dirty="0"/>
              <a:t>(quantità di anidride carbonica emessa come indicatore di 				inquinamento, diverso fra paesi)</a:t>
            </a:r>
          </a:p>
          <a:p>
            <a:r>
              <a:rPr lang="it-IT" dirty="0"/>
              <a:t>Cambiamenti nell’uso della copertura del suolo</a:t>
            </a:r>
          </a:p>
          <a:p>
            <a:pPr marL="0" indent="0">
              <a:buNone/>
            </a:pPr>
            <a:r>
              <a:rPr lang="it-IT" sz="2600" dirty="0"/>
              <a:t>			Deforestazione / asfaltatura / città/ cementificazione</a:t>
            </a:r>
          </a:p>
          <a:p>
            <a:r>
              <a:rPr lang="it-IT" dirty="0"/>
              <a:t>Riduzione gas serra</a:t>
            </a:r>
          </a:p>
          <a:p>
            <a:pPr marL="457200" lvl="1" indent="0">
              <a:buNone/>
            </a:pPr>
            <a:r>
              <a:rPr lang="it-IT" sz="2200" dirty="0"/>
              <a:t>Conferenza Kyoto 1997 </a:t>
            </a:r>
            <a:r>
              <a:rPr lang="it-IT" sz="2200" dirty="0">
                <a:sym typeface="Wingdings" pitchFamily="2" charset="2"/>
              </a:rPr>
              <a:t></a:t>
            </a:r>
            <a:r>
              <a:rPr lang="it-IT" sz="2200" dirty="0"/>
              <a:t> riduzione  5% entro 2012</a:t>
            </a:r>
          </a:p>
          <a:p>
            <a:pPr marL="457200" lvl="1" indent="0">
              <a:buNone/>
            </a:pPr>
            <a:r>
              <a:rPr lang="it-IT" sz="2200" dirty="0"/>
              <a:t>Conferenza </a:t>
            </a:r>
            <a:r>
              <a:rPr lang="it-IT" sz="2200" dirty="0" err="1"/>
              <a:t>Copenhagen</a:t>
            </a:r>
            <a:r>
              <a:rPr lang="it-IT" sz="2200" dirty="0"/>
              <a:t> 2009 </a:t>
            </a:r>
            <a:r>
              <a:rPr lang="it-IT" sz="2200" dirty="0">
                <a:sym typeface="Wingdings" pitchFamily="2" charset="2"/>
              </a:rPr>
              <a:t> contenere in 2° l’aumento della temperatura globale</a:t>
            </a:r>
          </a:p>
          <a:p>
            <a:pPr marL="457200" lvl="1" indent="0">
              <a:buNone/>
            </a:pPr>
            <a:r>
              <a:rPr lang="it-IT" sz="2200" dirty="0">
                <a:sym typeface="Wingdings" pitchFamily="2" charset="2"/>
              </a:rPr>
              <a:t>Conferenza Parigi 2015  contenere in 1,5°-2° aumento temperatura entro il 2020</a:t>
            </a:r>
            <a:endParaRPr lang="it-IT" sz="2200" dirty="0"/>
          </a:p>
          <a:p>
            <a:r>
              <a:rPr lang="it-IT" dirty="0"/>
              <a:t>Presidente Donald Trump</a:t>
            </a:r>
          </a:p>
        </p:txBody>
      </p:sp>
    </p:spTree>
    <p:extLst>
      <p:ext uri="{BB962C8B-B14F-4D97-AF65-F5344CB8AC3E}">
        <p14:creationId xmlns:p14="http://schemas.microsoft.com/office/powerpoint/2010/main" val="4260492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224</Words>
  <Application>Microsoft Macintosh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di Office</vt:lpstr>
      <vt:lpstr>Ambiente, territorio, società</vt:lpstr>
      <vt:lpstr>Presentazione standard di PowerPoint</vt:lpstr>
      <vt:lpstr>Concetti chiave dell’ecologia</vt:lpstr>
      <vt:lpstr>Risorse energetiche non rinnovabili</vt:lpstr>
      <vt:lpstr>Presentazione standard di PowerPoint</vt:lpstr>
      <vt:lpstr>Risorse energetiche rinnovabili</vt:lpstr>
      <vt:lpstr>Interazioni fra società e ambiente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Ambiente, territorio, società</dc:title>
  <dc:creator>sergio zilli</dc:creator>
  <cp:lastModifiedBy>sergio zilli</cp:lastModifiedBy>
  <cp:revision>2</cp:revision>
  <dcterms:created xsi:type="dcterms:W3CDTF">2019-03-27T16:19:12Z</dcterms:created>
  <dcterms:modified xsi:type="dcterms:W3CDTF">2019-03-27T16:37:04Z</dcterms:modified>
</cp:coreProperties>
</file>