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51A68F-D93E-074A-8359-F8A4AC1A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4CC98C-9BAC-6F44-AFE5-5256ACFD4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0932B1-C15E-524F-9C79-9BCDD338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70613D-AB33-4F40-A899-69EDF68A8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0EAD4-201A-D549-8948-8FEBA6F13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38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5A76E7-6991-B84F-BF1B-E8C428CE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5FE974B-450E-6C41-86B3-205BFE61E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5A4AB7-0D43-914A-AA8E-DECF66E15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3A793E-C1A5-7541-A0B9-6CE5872D2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8CEC4A-0DBB-FC4F-9664-D3264AB46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21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939D82-6D91-BC4D-A950-AD54713C4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64D2C0-3F64-BB43-96CE-302C277FB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4CAA2C-FB8C-7C48-A93E-6E178A78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D7E078-618C-A741-A156-8AE1F00F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5C4086-4228-C043-BA88-757BC41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60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AFF1A8-2B23-BC48-8238-1C4C3834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530096-8636-3B4C-84D0-71BAF7288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B60561-CC9B-7946-B54B-4BC03C0E8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5DC547-C0B3-F041-B50B-48896753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9C76AB-44DF-1A46-8F7A-DE9848A8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79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3D0302-8409-C24B-9357-E1E67CB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374CAA-B5EC-424B-BE2D-8632AD6AD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AA6C66-E008-7747-B50A-BF631DFA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7402DC-0EDD-E342-AE71-131631EFD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A84A86-9AA0-CD46-B7EE-10827A2B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60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8F7CF-0435-DD43-9262-D3A74DD0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20C2F3-2C6C-E749-8B01-61F2FC3C4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A90181-554D-FA42-AE49-F4C32CDA3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193307-4BB0-104D-8597-AB37BE968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FC8CFE-9227-584F-841E-DE843543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8F31CD-BC03-7148-B23C-81147A30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0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1C4BBC-2050-474B-A774-3C546FA3A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BF5C08-718A-7049-AB07-C7E0654DB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350FDA-864D-7244-A12D-F0B117896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8A41AFF-06B4-604C-B349-6CDFB24BC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51AE94-701F-F540-9987-64C83FD27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A15C7A8-99FC-4448-B7E6-878B441C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B501F5E-8418-F54A-948E-9231DD9B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40ACC9E-5E4F-144E-AF2A-3A9C610C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78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AD24AB-EB52-304E-A52B-BDBBE0E3C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760894-19DA-A148-9EB2-CA487EA6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1802CC-2D25-2F4D-93AF-0563E884B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ED36FB-05FA-B046-B569-F0F22C4A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90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2BD4D39-F4D0-D049-8AA2-018F46F58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C385125-2042-2144-AD0D-C540E252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DED49E-C41B-6449-BA96-1D21FC72A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72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E704D9-D16B-8C4C-AA42-0FF9C6E15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157E3E-FBAE-5444-BFC8-2020F2BB7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C1D0A2-A787-4846-9D35-E512D0C9A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C57D56-E975-A844-B2EE-13098381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507619-C5E9-754C-99C4-A9A44C41F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BFC445-CE28-4844-9EE3-F7C92BA3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33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EBF422-E0A1-EF4C-96E9-F57FE2420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ADC387D-6848-9F40-A6D2-7EDA7A856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95FADB-D208-154D-9404-5BE0DD935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463FCB-83EC-0F4C-801E-0C221556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57282F6-9CFB-4C42-965A-D788B9D7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60CCC9-876A-544F-A2A5-4042E4FB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55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D77881-B210-2641-BC7D-3B53FFC09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B4228A-154F-6E4B-A5C3-64F5AE02C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0441CC-F60A-5E46-8F1A-B14362C49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B38E9-A208-0246-9BA2-ACAF99E77EFA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639907-DC48-BF47-B13B-B987D29F4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6647A1-B5CE-504F-A50F-2386D6224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582B-9252-CA4E-939B-69A069FEE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90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12C6C8-6879-5F47-950D-4B7ACF3937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Popolazione e migrazioni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2C7749-5286-F545-91D2-CB75D8B04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57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F9CCC2-0466-304A-B269-DC2121B7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popolazione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E652D52-9211-5F45-826E-C920AD13D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977557"/>
              </p:ext>
            </p:extLst>
          </p:nvPr>
        </p:nvGraphicFramePr>
        <p:xfrm>
          <a:off x="930798" y="3191438"/>
          <a:ext cx="7010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5110805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50483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Distribuzione principale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28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cina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8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655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760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Unione Europea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7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662839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8A1C84F4-BA61-2146-8C3A-C11878BD3BDB}"/>
              </a:ext>
            </a:extLst>
          </p:cNvPr>
          <p:cNvSpPr txBox="1"/>
          <p:nvPr/>
        </p:nvSpPr>
        <p:spPr>
          <a:xfrm>
            <a:off x="838200" y="1840374"/>
            <a:ext cx="30788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7,5 miliardi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54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E8433-9C0B-2643-8EC0-EA62831D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popolazione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5AB187-1BF2-F345-B325-5B2CD4FE7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Pressione demografica</a:t>
            </a:r>
          </a:p>
          <a:p>
            <a:endParaRPr lang="it-IT" dirty="0"/>
          </a:p>
          <a:p>
            <a:pPr marL="273050" lvl="1" indent="-215900"/>
            <a:r>
              <a:rPr lang="it-IT" sz="2800" dirty="0"/>
              <a:t>Densità</a:t>
            </a:r>
          </a:p>
          <a:p>
            <a:pPr marL="1338263" lvl="3" indent="-217488"/>
            <a:r>
              <a:rPr lang="it-IT" sz="2000" dirty="0"/>
              <a:t>Aritmetica (ab/kmq)</a:t>
            </a:r>
          </a:p>
          <a:p>
            <a:pPr marL="1338263" lvl="3" indent="-217488"/>
            <a:r>
              <a:rPr lang="it-IT" sz="2000" dirty="0"/>
              <a:t>Fisiologica (ab/kmq terre produttive</a:t>
            </a:r>
            <a:r>
              <a:rPr lang="it-IT" dirty="0"/>
              <a:t>)</a:t>
            </a:r>
          </a:p>
          <a:p>
            <a:pPr marL="1338263" lvl="3" indent="-217488"/>
            <a:endParaRPr lang="it-IT" dirty="0"/>
          </a:p>
          <a:p>
            <a:pPr marL="273050" lvl="3" indent="-215900"/>
            <a:r>
              <a:rPr lang="it-IT" sz="2800" dirty="0"/>
              <a:t>Fertilità/fecondità</a:t>
            </a:r>
          </a:p>
          <a:p>
            <a:pPr marL="1187450" lvl="5" indent="-215900"/>
            <a:r>
              <a:rPr lang="it-IT" sz="2000" dirty="0"/>
              <a:t>Tasso di natalità (nati x 1000 ab)</a:t>
            </a:r>
          </a:p>
          <a:p>
            <a:pPr marL="1187450" lvl="5" indent="-215900"/>
            <a:r>
              <a:rPr lang="it-IT" sz="2000" dirty="0"/>
              <a:t>Tasso di fecondità (nati x donna in età feconda – 15/50 anni)</a:t>
            </a:r>
          </a:p>
          <a:p>
            <a:pPr marL="1187450" lvl="5" indent="-215900"/>
            <a:endParaRPr lang="it-IT" sz="2000" dirty="0"/>
          </a:p>
          <a:p>
            <a:pPr marL="319088" lvl="5" indent="-217488"/>
            <a:r>
              <a:rPr lang="it-IT" sz="2800" dirty="0"/>
              <a:t>Fattori della fertilità</a:t>
            </a:r>
          </a:p>
          <a:p>
            <a:pPr marL="1644650" lvl="6" indent="-215900"/>
            <a:r>
              <a:rPr lang="it-IT" sz="2000" dirty="0"/>
              <a:t>Biologici </a:t>
            </a:r>
          </a:p>
          <a:p>
            <a:pPr marL="1644650" lvl="6" indent="-215900"/>
            <a:r>
              <a:rPr lang="it-IT" sz="2000" dirty="0"/>
              <a:t>Culturali</a:t>
            </a:r>
          </a:p>
          <a:p>
            <a:pPr marL="1644650" lvl="6" indent="-215900"/>
            <a:endParaRPr lang="it-IT" sz="2000" dirty="0"/>
          </a:p>
          <a:p>
            <a:pPr marL="365125" lvl="6" indent="-342900"/>
            <a:r>
              <a:rPr lang="it-IT" sz="2800" dirty="0"/>
              <a:t>Mortalità</a:t>
            </a:r>
            <a:r>
              <a:rPr lang="it-IT" sz="3000" dirty="0"/>
              <a:t> </a:t>
            </a:r>
            <a:r>
              <a:rPr lang="it-IT" sz="2000" dirty="0"/>
              <a:t>(morti/ 1000 abitanti)</a:t>
            </a:r>
          </a:p>
          <a:p>
            <a:pPr marL="273050" lvl="6" indent="0">
              <a:buNone/>
            </a:pPr>
            <a:r>
              <a:rPr lang="it-IT" sz="2000" dirty="0"/>
              <a:t>		speranza di vita</a:t>
            </a:r>
          </a:p>
          <a:p>
            <a:pPr marL="273050" lvl="6" indent="0">
              <a:buNone/>
            </a:pPr>
            <a:r>
              <a:rPr lang="it-IT" sz="2000" dirty="0"/>
              <a:t>		mortalità infantile</a:t>
            </a:r>
          </a:p>
        </p:txBody>
      </p:sp>
    </p:spTree>
    <p:extLst>
      <p:ext uri="{BB962C8B-B14F-4D97-AF65-F5344CB8AC3E}">
        <p14:creationId xmlns:p14="http://schemas.microsoft.com/office/powerpoint/2010/main" val="285769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5C560F-1059-2946-9EB4-F951E6DA0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7EDFEA-1CD0-414F-9E5B-91D0EE032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Piramide dell’età</a:t>
            </a:r>
          </a:p>
          <a:p>
            <a:r>
              <a:rPr lang="it-IT" dirty="0"/>
              <a:t>Indice di dipendenza (popolazione lavorativa su popolazione minore di 15 anni e maggiore di 65)</a:t>
            </a:r>
          </a:p>
          <a:p>
            <a:r>
              <a:rPr lang="it-IT" dirty="0"/>
              <a:t>Tasso di crescita naturale (in %, senza migrazioni)</a:t>
            </a:r>
          </a:p>
          <a:p>
            <a:r>
              <a:rPr lang="it-IT" dirty="0"/>
              <a:t>Modifiche </a:t>
            </a:r>
            <a:r>
              <a:rPr lang="it-IT" dirty="0">
                <a:sym typeface="Wingdings" pitchFamily="2" charset="2"/>
              </a:rPr>
              <a:t> transizione demografica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3311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EBF1E7-4561-A34A-B3F4-172EDF33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Capacità di carico di un 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2EB0DB-328C-B442-AAEA-B00996FF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Teoria Malthusiana (limite della popolazione su un territorio)</a:t>
            </a:r>
          </a:p>
          <a:p>
            <a:pPr lvl="1"/>
            <a:r>
              <a:rPr lang="it-IT" dirty="0"/>
              <a:t>Risorse crescono aritmeticamente, la popolazione esponenzialmente</a:t>
            </a:r>
          </a:p>
          <a:p>
            <a:pPr marL="1920875" lvl="1">
              <a:buNone/>
            </a:pPr>
            <a:r>
              <a:rPr lang="it-IT" dirty="0">
                <a:sym typeface="Wingdings" pitchFamily="2" charset="2"/>
              </a:rPr>
              <a:t>superamento della sostenibilità</a:t>
            </a:r>
          </a:p>
          <a:p>
            <a:pPr marL="2035175" lvl="1" indent="-342900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riferito alla capacità di un territorio di sfamare</a:t>
            </a:r>
          </a:p>
          <a:p>
            <a:pPr marL="2035175" lvl="1" indent="-342900">
              <a:buFont typeface="Wingdings" pitchFamily="2" charset="2"/>
              <a:buChar char="à"/>
            </a:pPr>
            <a:endParaRPr lang="it-IT" dirty="0">
              <a:sym typeface="Wingdings" pitchFamily="2" charset="2"/>
            </a:endParaRPr>
          </a:p>
          <a:p>
            <a:pPr marL="354013" lvl="1" indent="-354013"/>
            <a:r>
              <a:rPr lang="it-IT" sz="2800" dirty="0">
                <a:sym typeface="Wingdings" pitchFamily="2" charset="2"/>
              </a:rPr>
              <a:t>Insicurezza alimentare</a:t>
            </a:r>
          </a:p>
          <a:p>
            <a:pPr marL="354013" lvl="1" indent="-354013"/>
            <a:r>
              <a:rPr lang="it-IT" sz="2800" dirty="0">
                <a:sym typeface="Wingdings" pitchFamily="2" charset="2"/>
              </a:rPr>
              <a:t>Povertà</a:t>
            </a:r>
          </a:p>
          <a:p>
            <a:pPr marL="457200" lvl="2" indent="0">
              <a:buNone/>
            </a:pPr>
            <a:r>
              <a:rPr lang="it-IT" dirty="0">
                <a:sym typeface="Wingdings" pitchFamily="2" charset="2"/>
              </a:rPr>
              <a:t>Fame</a:t>
            </a:r>
          </a:p>
          <a:p>
            <a:pPr marL="457200" lvl="2" indent="0">
              <a:buNone/>
            </a:pPr>
            <a:r>
              <a:rPr lang="it-IT" dirty="0">
                <a:sym typeface="Wingdings" pitchFamily="2" charset="2"/>
              </a:rPr>
              <a:t>Denutrizione</a:t>
            </a:r>
          </a:p>
          <a:p>
            <a:pPr marL="457200" lvl="2" indent="0">
              <a:buNone/>
            </a:pPr>
            <a:r>
              <a:rPr lang="it-IT" dirty="0">
                <a:sym typeface="Wingdings" pitchFamily="2" charset="2"/>
              </a:rPr>
              <a:t>malnutrizione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180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F683BD-38E2-5A46-8628-F603F5A07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Migrazioni e </a:t>
            </a:r>
            <a:r>
              <a:rPr lang="it-IT"/>
              <a:t>circolazione persone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67862A-A383-9C48-A370-E3B3E8E2E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Migrazioni </a:t>
            </a:r>
            <a:r>
              <a:rPr lang="it-IT" dirty="0">
                <a:sym typeface="Wingdings" pitchFamily="2" charset="2"/>
              </a:rPr>
              <a:t> permanenti</a:t>
            </a:r>
          </a:p>
          <a:p>
            <a:r>
              <a:rPr lang="it-IT" dirty="0">
                <a:sym typeface="Wingdings" pitchFamily="2" charset="2"/>
              </a:rPr>
              <a:t>Circolazione persone  temporanea e /o pendolare</a:t>
            </a:r>
          </a:p>
          <a:p>
            <a:r>
              <a:rPr lang="it-IT" dirty="0">
                <a:sym typeface="Wingdings" pitchFamily="2" charset="2"/>
              </a:rPr>
              <a:t>Migrazioni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Volontarie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Forzate</a:t>
            </a:r>
          </a:p>
          <a:p>
            <a:pPr marL="273050" lvl="1"/>
            <a:r>
              <a:rPr lang="it-IT" sz="2800" dirty="0">
                <a:sym typeface="Wingdings" pitchFamily="2" charset="2"/>
              </a:rPr>
              <a:t>Fattori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Di spinta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Di attrazione </a:t>
            </a:r>
          </a:p>
          <a:p>
            <a:pPr marL="228600" lvl="1"/>
            <a:r>
              <a:rPr lang="it-IT" sz="2800" dirty="0">
                <a:sym typeface="Wingdings" pitchFamily="2" charset="2"/>
              </a:rPr>
              <a:t>Migrazioni 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Interne</a:t>
            </a:r>
          </a:p>
          <a:p>
            <a:pPr marL="457200" lvl="1" indent="0">
              <a:buNone/>
            </a:pPr>
            <a:r>
              <a:rPr lang="it-IT" dirty="0">
                <a:sym typeface="Wingdings" pitchFamily="2" charset="2"/>
              </a:rPr>
              <a:t>internazionali</a:t>
            </a:r>
          </a:p>
        </p:txBody>
      </p:sp>
    </p:spTree>
    <p:extLst>
      <p:ext uri="{BB962C8B-B14F-4D97-AF65-F5344CB8AC3E}">
        <p14:creationId xmlns:p14="http://schemas.microsoft.com/office/powerpoint/2010/main" val="3291515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176</Words>
  <Application>Microsoft Macintosh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di Office</vt:lpstr>
      <vt:lpstr>Popolazione e migrazioni</vt:lpstr>
      <vt:lpstr>popolazione</vt:lpstr>
      <vt:lpstr>popolazione</vt:lpstr>
      <vt:lpstr>Presentazione standard di PowerPoint</vt:lpstr>
      <vt:lpstr>Capacità di carico di un territorio</vt:lpstr>
      <vt:lpstr>Migrazioni e circolazione persone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Popolazione e migrazioni</dc:title>
  <dc:creator>sergio zilli</dc:creator>
  <cp:lastModifiedBy>sergio zilli</cp:lastModifiedBy>
  <cp:revision>2</cp:revision>
  <dcterms:created xsi:type="dcterms:W3CDTF">2019-03-27T16:37:18Z</dcterms:created>
  <dcterms:modified xsi:type="dcterms:W3CDTF">2019-03-27T16:52:12Z</dcterms:modified>
</cp:coreProperties>
</file>