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729"/>
  </p:normalViewPr>
  <p:slideViewPr>
    <p:cSldViewPr snapToGrid="0" snapToObjects="1">
      <p:cViewPr>
        <p:scale>
          <a:sx n="113" d="100"/>
          <a:sy n="113" d="100"/>
        </p:scale>
        <p:origin x="42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75C8B3-2274-6A45-8338-A9EC2F5BCD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33C97E7-6521-994A-8384-EBA10A945A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887E512-FFBE-6446-B367-9EF8970D6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46863-AAA4-7F49-A942-75CBAAECCE0C}" type="datetimeFigureOut">
              <a:rPr lang="it-IT" smtClean="0"/>
              <a:t>27/03/19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31E531A-F203-0C48-8731-2A81E1F3E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413F4D0-187D-294A-8B25-C052DEEC8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8881B-5A53-A94E-80B3-8C72F10F2D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2874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FEE9AD-B047-BF46-A0DC-9B0EE54F6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7609D2C-988E-134F-B694-054DBA609A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271B14C-04F8-094C-83C9-835EBDC01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46863-AAA4-7F49-A942-75CBAAECCE0C}" type="datetimeFigureOut">
              <a:rPr lang="it-IT" smtClean="0"/>
              <a:t>27/03/19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0DD0985-1C15-FD46-8C1D-1826DF498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789424F-55CC-D94D-B66C-2771B2C55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8881B-5A53-A94E-80B3-8C72F10F2D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7718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357B3BE-BE9D-3744-924E-F0810ED984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5865170-FFBD-6542-8151-5970EA5682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5900AFB-A5B7-3A45-894B-696DCB708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46863-AAA4-7F49-A942-75CBAAECCE0C}" type="datetimeFigureOut">
              <a:rPr lang="it-IT" smtClean="0"/>
              <a:t>27/03/19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5200C85-AA60-B842-A4AF-BCC1521CB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FDE56F4-01FF-D24F-82FD-2658A76D3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8881B-5A53-A94E-80B3-8C72F10F2D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7974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AC7415-2B3C-894E-944E-23666FD83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5DACB3-057F-0349-90FA-B0A4590C3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940DAC9-C666-1A41-BB01-9A2CC3223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46863-AAA4-7F49-A942-75CBAAECCE0C}" type="datetimeFigureOut">
              <a:rPr lang="it-IT" smtClean="0"/>
              <a:t>27/03/19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6280139-66E4-A44C-AD14-6642E5DCC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BC98A9A-17EC-4748-AB19-9A6886E2E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8881B-5A53-A94E-80B3-8C72F10F2D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550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00F69D-702B-DB47-AFEB-417F3586C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4707B5A-7E8B-B240-B13F-AD6CD601EA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2415DBE-D19F-7243-9727-CAAC18E30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46863-AAA4-7F49-A942-75CBAAECCE0C}" type="datetimeFigureOut">
              <a:rPr lang="it-IT" smtClean="0"/>
              <a:t>27/03/19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CB7AD97-FE6E-4641-960D-A9A83CC98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8C12C67-2EBC-AE47-9BFE-63FC017F7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8881B-5A53-A94E-80B3-8C72F10F2D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0840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9D5A87-2C37-2646-988C-712B8A8EB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6E9BB0-281D-2F4A-A419-DFA448BC4D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2094E4F-1CFE-1947-988F-968C3477DE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D3EF29F-FE45-0F4B-A1BE-B4BDF664E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46863-AAA4-7F49-A942-75CBAAECCE0C}" type="datetimeFigureOut">
              <a:rPr lang="it-IT" smtClean="0"/>
              <a:t>27/03/19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0BEFFEC-D34F-F64D-AF2E-3D7BA1399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D926D26-3712-2A4F-AB1E-17AE30DB0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8881B-5A53-A94E-80B3-8C72F10F2D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9714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7C64E5-A255-B94A-A4DC-547DBD4A6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33C543D-700C-2547-9EC6-2A6FB19C2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3EE0FE9-7740-6849-A619-643DF1D84D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B64BD1A-E9FD-814F-B4EE-30DAA16E9A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5E42186-C26B-9F41-A5CA-268A96F4A1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FF0F964-0AE0-F641-BDFE-3533F9DA7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46863-AAA4-7F49-A942-75CBAAECCE0C}" type="datetimeFigureOut">
              <a:rPr lang="it-IT" smtClean="0"/>
              <a:t>27/03/19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C69CC24-83FA-3C4F-8961-F892E6223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505E3D8-D870-A346-9A1C-EC0761E40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8881B-5A53-A94E-80B3-8C72F10F2D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0203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FA380C-5E02-9F40-9964-D0D4FFD67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ADC7DD1-5AE3-0F43-A336-72F90B269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46863-AAA4-7F49-A942-75CBAAECCE0C}" type="datetimeFigureOut">
              <a:rPr lang="it-IT" smtClean="0"/>
              <a:t>27/03/19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BBA70B8-BA7A-0545-88CC-17935F363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BCE4A85-5F12-A646-9425-224A1A9AB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8881B-5A53-A94E-80B3-8C72F10F2D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2071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28B4AC9-E317-DE40-A7A2-7FE17B1CE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46863-AAA4-7F49-A942-75CBAAECCE0C}" type="datetimeFigureOut">
              <a:rPr lang="it-IT" smtClean="0"/>
              <a:t>27/03/19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E78CA0A-FA51-4840-B8DE-07CC9B955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09DB56F-A584-624D-9528-49DEA22FF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8881B-5A53-A94E-80B3-8C72F10F2D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9892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D6DCFA-559A-D542-96F3-826C992DD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41BB627-53DB-E540-88E1-AA7D4156B6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18512F5-13EB-FB4A-BF05-44FFCDF9EE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4B301F6-5F11-4D46-BA3A-91C026032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46863-AAA4-7F49-A942-75CBAAECCE0C}" type="datetimeFigureOut">
              <a:rPr lang="it-IT" smtClean="0"/>
              <a:t>27/03/19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D4C9474-3AD1-9B48-A908-B197F1615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0CCC50B-F6D2-6643-A27C-4B1D739E4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8881B-5A53-A94E-80B3-8C72F10F2D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4735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9E9272-413F-9144-B0F2-603CB62F3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A58279CA-678C-7449-9B6B-31DA91518D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B82A80C-92D8-3846-9003-11AB5E7F27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D4576CA-F344-DF4E-9CC2-819FE6272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46863-AAA4-7F49-A942-75CBAAECCE0C}" type="datetimeFigureOut">
              <a:rPr lang="it-IT" smtClean="0"/>
              <a:t>27/03/19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7A052E8-9B08-794A-9580-D55E289AF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FBCCA16-BD97-AE48-A463-09DD5F622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8881B-5A53-A94E-80B3-8C72F10F2D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7811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A1B77FB-011B-0D4A-8826-F64B11FCC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25D5CF7-6F6D-C448-94FF-59A950ED7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4178BA7-6401-7A41-8088-5F3F830C32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46863-AAA4-7F49-A942-75CBAAECCE0C}" type="datetimeFigureOut">
              <a:rPr lang="it-IT" smtClean="0"/>
              <a:t>27/03/19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45D9810-D0F6-1C49-841E-F7C81CBB0D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4429DAC-F63E-F640-B755-28DE5C66F4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8881B-5A53-A94E-80B3-8C72F10F2D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1693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767650-6706-8F40-906C-518F5934AE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Lingue etnie religioni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8AA413E-FFF9-F142-AB6C-DDC57461A6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0348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EC6895-0CA3-4F4F-8102-68B941228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Dialetti italiani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9785E4-DE5C-BE47-A1E8-457A57596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44% italiani parla soltanto in italiano</a:t>
            </a:r>
          </a:p>
          <a:p>
            <a:r>
              <a:rPr lang="it-IT" dirty="0"/>
              <a:t>51% lo alterna con un dialetto / lingua minoritaria</a:t>
            </a:r>
          </a:p>
          <a:p>
            <a:r>
              <a:rPr lang="it-IT" dirty="0"/>
              <a:t>5% parla soltanto in dialetto / lingua minoritaria</a:t>
            </a:r>
          </a:p>
          <a:p>
            <a:endParaRPr lang="it-IT" dirty="0"/>
          </a:p>
          <a:p>
            <a:r>
              <a:rPr lang="it-IT" dirty="0"/>
              <a:t>12 lingue minoritarie riconosciute per legge:</a:t>
            </a:r>
          </a:p>
          <a:p>
            <a:r>
              <a:rPr lang="it-IT" dirty="0"/>
              <a:t>Friulano / Ladino / Tedesco / Sloveno / Occitano / Francese / Franco provenzale / Albanese / Greco / Sardo / Catalano / Croato </a:t>
            </a:r>
          </a:p>
        </p:txBody>
      </p:sp>
    </p:spTree>
    <p:extLst>
      <p:ext uri="{BB962C8B-B14F-4D97-AF65-F5344CB8AC3E}">
        <p14:creationId xmlns:p14="http://schemas.microsoft.com/office/powerpoint/2010/main" val="2969966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DC3330-B6D0-6044-A17F-01DF45BBA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Lingue standard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F234D79-8783-4A4A-A293-80940F75B8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Dominanza linguistica</a:t>
            </a:r>
          </a:p>
          <a:p>
            <a:pPr marL="3336925" indent="0">
              <a:buNone/>
            </a:pPr>
            <a:r>
              <a:rPr lang="it-IT" dirty="0"/>
              <a:t>Maggioranza</a:t>
            </a:r>
          </a:p>
          <a:p>
            <a:pPr marL="3336925" indent="0">
              <a:buNone/>
            </a:pPr>
            <a:r>
              <a:rPr lang="it-IT" dirty="0"/>
              <a:t>Uso da parte delle classi più elevate</a:t>
            </a:r>
          </a:p>
          <a:p>
            <a:pPr marL="3336925" indent="0">
              <a:buNone/>
            </a:pPr>
            <a:r>
              <a:rPr lang="it-IT" dirty="0"/>
              <a:t>Fattori socio economici</a:t>
            </a:r>
          </a:p>
          <a:p>
            <a:pPr marL="3336925" indent="0">
              <a:buNone/>
            </a:pPr>
            <a:r>
              <a:rPr lang="it-IT" dirty="0"/>
              <a:t>Fattori culturali</a:t>
            </a:r>
          </a:p>
          <a:p>
            <a:pPr marL="3336925" indent="0">
              <a:buNone/>
            </a:pPr>
            <a:r>
              <a:rPr lang="it-IT" dirty="0"/>
              <a:t>Fattori politici</a:t>
            </a:r>
          </a:p>
        </p:txBody>
      </p:sp>
    </p:spTree>
    <p:extLst>
      <p:ext uri="{BB962C8B-B14F-4D97-AF65-F5344CB8AC3E}">
        <p14:creationId xmlns:p14="http://schemas.microsoft.com/office/powerpoint/2010/main" val="14826377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3E31DE-259C-F049-B4FD-B60DB8769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toponimi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997B81C-3781-CB42-AEFE-6AE37AC48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Danno informazioni sul rapporto tra la popolazione e quel luogo</a:t>
            </a:r>
          </a:p>
          <a:p>
            <a:pPr lvl="1"/>
            <a:r>
              <a:rPr lang="it-IT" dirty="0"/>
              <a:t>Danno informazioni sulla presi di possesso del territorio e sul potere politico </a:t>
            </a:r>
          </a:p>
          <a:p>
            <a:pPr lvl="1"/>
            <a:r>
              <a:rPr lang="it-IT" dirty="0"/>
              <a:t>Testimoni della storia dell’insediamento</a:t>
            </a:r>
          </a:p>
          <a:p>
            <a:pPr marL="354013" lvl="1" indent="-342900"/>
            <a:r>
              <a:rPr lang="it-IT" sz="2800" dirty="0"/>
              <a:t>Attribuire un nome a un luogo è espressione di culture e al contempo un prodotto sociale</a:t>
            </a:r>
          </a:p>
          <a:p>
            <a:pPr marL="2044700" lvl="1" indent="-347663">
              <a:buFont typeface="Wingdings" pitchFamily="2" charset="2"/>
              <a:buChar char="à"/>
            </a:pPr>
            <a:r>
              <a:rPr lang="it-IT" dirty="0">
                <a:sym typeface="Wingdings" pitchFamily="2" charset="2"/>
              </a:rPr>
              <a:t>Geografia simbolica del territorio</a:t>
            </a:r>
          </a:p>
          <a:p>
            <a:pPr marL="2044700" lvl="1" indent="-347663">
              <a:buFont typeface="Wingdings" pitchFamily="2" charset="2"/>
              <a:buChar char="à"/>
            </a:pPr>
            <a:r>
              <a:rPr lang="it-IT" dirty="0">
                <a:sym typeface="Wingdings" pitchFamily="2" charset="2"/>
              </a:rPr>
              <a:t>Esprime un senso di appartenenza di un gruppo nei confronti di un luogo / porzione di territorio</a:t>
            </a:r>
          </a:p>
          <a:p>
            <a:pPr marL="811213" lvl="2" indent="-342900">
              <a:buFont typeface="Wingdings" pitchFamily="2" charset="2"/>
              <a:buChar char="à"/>
            </a:pPr>
            <a:r>
              <a:rPr lang="it-IT" sz="2800" dirty="0">
                <a:sym typeface="Wingdings" pitchFamily="2" charset="2"/>
              </a:rPr>
              <a:t>Nomi politici</a:t>
            </a:r>
          </a:p>
          <a:p>
            <a:pPr marL="811213" lvl="2" indent="-342900">
              <a:buFont typeface="Wingdings" pitchFamily="2" charset="2"/>
              <a:buChar char="à"/>
            </a:pPr>
            <a:r>
              <a:rPr lang="it-IT" sz="2800" dirty="0">
                <a:sym typeface="Wingdings" pitchFamily="2" charset="2"/>
              </a:rPr>
              <a:t>Nomi agricoli</a:t>
            </a:r>
          </a:p>
          <a:p>
            <a:pPr marL="811213" lvl="2" indent="-342900">
              <a:buFont typeface="Wingdings" pitchFamily="2" charset="2"/>
              <a:buChar char="à"/>
            </a:pPr>
            <a:r>
              <a:rPr lang="it-IT" sz="2800" dirty="0">
                <a:sym typeface="Wingdings" pitchFamily="2" charset="2"/>
              </a:rPr>
              <a:t>STORIA DEL PAESAGGIO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4100862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0250C4-308B-8543-9018-61CDCFD05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Razze e razzismo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57D0C17-1119-D94D-B924-A9FB326E9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idea di poter distinguere gli esseri umani classificando alcuni suoi aspetti (pelle, statura, cranio, occhi…)</a:t>
            </a:r>
          </a:p>
          <a:p>
            <a:pPr marL="2592388" indent="-457200">
              <a:buFont typeface="Wingdings" pitchFamily="2" charset="2"/>
              <a:buChar char="à"/>
            </a:pPr>
            <a:r>
              <a:rPr lang="it-IT" dirty="0">
                <a:sym typeface="Wingdings" pitchFamily="2" charset="2"/>
              </a:rPr>
              <a:t>distinguere per dominare / gestire</a:t>
            </a:r>
          </a:p>
          <a:p>
            <a:pPr marL="2135188" indent="0">
              <a:buNone/>
            </a:pPr>
            <a:endParaRPr lang="it-IT" dirty="0">
              <a:sym typeface="Wingdings" pitchFamily="2" charset="2"/>
            </a:endParaRPr>
          </a:p>
          <a:p>
            <a:r>
              <a:rPr lang="it-IT" dirty="0">
                <a:sym typeface="Wingdings" pitchFamily="2" charset="2"/>
              </a:rPr>
              <a:t>Razza: gruppo umano individuato sulla base di appartenenze somatiche che di regola non sono correlate con differenze genetiche rilevanti</a:t>
            </a:r>
          </a:p>
          <a:p>
            <a:pPr marL="0" indent="0">
              <a:buNone/>
            </a:pPr>
            <a:endParaRPr lang="it-IT" dirty="0">
              <a:sym typeface="Wingdings" pitchFamily="2" charset="2"/>
            </a:endParaRPr>
          </a:p>
          <a:p>
            <a:r>
              <a:rPr lang="it-IT" dirty="0">
                <a:sym typeface="Wingdings" pitchFamily="2" charset="2"/>
              </a:rPr>
              <a:t>Razzismo: intolleranza nei confronti di persone considerate geneticamente diverse e inferiori</a:t>
            </a:r>
          </a:p>
        </p:txBody>
      </p:sp>
    </p:spTree>
    <p:extLst>
      <p:ext uri="{BB962C8B-B14F-4D97-AF65-F5344CB8AC3E}">
        <p14:creationId xmlns:p14="http://schemas.microsoft.com/office/powerpoint/2010/main" val="2051910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A20B1D-3957-4C4A-8970-31BC6E245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344E88C-92C6-9F4B-906F-8121A01931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varietà genetiche fra i popoli dei cinque continenti è inferiore al 4% del totale del patrimonio genetico</a:t>
            </a:r>
          </a:p>
          <a:p>
            <a:endParaRPr lang="it-IT" dirty="0"/>
          </a:p>
          <a:p>
            <a:r>
              <a:rPr lang="it-IT" dirty="0"/>
              <a:t>La razza è una costruzione sociale, un’idea/fenomeno che non esiste in natura, ma viene creato dalle persone attribuendo un significato alle apparenze somatiche degli individui per raggiungere altri scopi</a:t>
            </a:r>
          </a:p>
          <a:p>
            <a:endParaRPr lang="it-IT" dirty="0"/>
          </a:p>
          <a:p>
            <a:r>
              <a:rPr lang="it-IT" dirty="0"/>
              <a:t>Razzismo </a:t>
            </a:r>
            <a:r>
              <a:rPr lang="it-IT" dirty="0">
                <a:sym typeface="Wingdings" pitchFamily="2" charset="2"/>
              </a:rPr>
              <a:t> potere (conquista / schiavitù / apartheid)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234118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ACF0EE-4EEF-9D4A-8063-1A57F51C4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religioni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C239E19-4535-B34F-A857-EE69FEFF58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Monoteiste (un solo dio/divinità)</a:t>
            </a:r>
          </a:p>
          <a:p>
            <a:r>
              <a:rPr lang="it-IT" dirty="0"/>
              <a:t>Politeistiche (plurimi)</a:t>
            </a:r>
          </a:p>
          <a:p>
            <a:r>
              <a:rPr lang="it-IT" dirty="0"/>
              <a:t>Ateistiche (assenza di qualunque forma di divinità)</a:t>
            </a:r>
          </a:p>
          <a:p>
            <a:r>
              <a:rPr lang="it-IT" dirty="0"/>
              <a:t>Animistiche (credere nella presenza di divinità e entità spirituali e 	nelle manifestazioni della natura)</a:t>
            </a:r>
          </a:p>
          <a:p>
            <a:r>
              <a:rPr lang="it-IT" dirty="0"/>
              <a:t>Sincretismo (mescolanza di credi e pratiche religiose dovute al 	contatto prolungato fra fedi diverse in una certa area)</a:t>
            </a:r>
          </a:p>
        </p:txBody>
      </p:sp>
    </p:spTree>
    <p:extLst>
      <p:ext uri="{BB962C8B-B14F-4D97-AF65-F5344CB8AC3E}">
        <p14:creationId xmlns:p14="http://schemas.microsoft.com/office/powerpoint/2010/main" val="18477526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AC5645-2795-784B-899F-AF84887DA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Religioni principali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92DACA45-02C3-DF43-A02E-2C60E2A266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3031730"/>
              </p:ext>
            </p:extLst>
          </p:nvPr>
        </p:nvGraphicFramePr>
        <p:xfrm>
          <a:off x="838200" y="1825625"/>
          <a:ext cx="70104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197951277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505777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1112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Cristiani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30430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Musulmani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6163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Induisti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9378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Non religiosi / atei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2476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buddisti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5,8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735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sikh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0,3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7248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ebrei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0,2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3310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altri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12,2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2526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98221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53F617-544F-8F43-9335-23B1C3E75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Condizionamento nel rapporto col territorio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5D5FB3F-2E2C-4144-AC9F-C72C04E20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Luoghi sacri / pellegrinaggi</a:t>
            </a:r>
          </a:p>
          <a:p>
            <a:r>
              <a:rPr lang="it-IT" dirty="0"/>
              <a:t>Insediamenti</a:t>
            </a:r>
          </a:p>
          <a:p>
            <a:r>
              <a:rPr lang="it-IT" dirty="0"/>
              <a:t>Dipendenza (leggi ex religione)</a:t>
            </a:r>
          </a:p>
          <a:p>
            <a:r>
              <a:rPr lang="it-IT" dirty="0"/>
              <a:t>Tradizione</a:t>
            </a:r>
          </a:p>
          <a:p>
            <a:r>
              <a:rPr lang="it-IT" dirty="0"/>
              <a:t>Cambiamento</a:t>
            </a:r>
          </a:p>
          <a:p>
            <a:r>
              <a:rPr lang="it-IT" dirty="0"/>
              <a:t>Resistenza </a:t>
            </a:r>
            <a:r>
              <a:rPr lang="it-IT"/>
              <a:t>al cambiamento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80912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B0BB31-E5AA-1A4F-8C48-11EB1CC7A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lingua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1B1C49B-CA8F-334A-AAFE-A348CFD53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Linguaggio</a:t>
            </a:r>
            <a:r>
              <a:rPr lang="it-IT" dirty="0">
                <a:sym typeface="Wingdings" pitchFamily="2" charset="2"/>
              </a:rPr>
              <a:t> capacità di comunicare</a:t>
            </a:r>
          </a:p>
          <a:p>
            <a:r>
              <a:rPr lang="it-IT" dirty="0">
                <a:sym typeface="Wingdings" pitchFamily="2" charset="2"/>
              </a:rPr>
              <a:t>Lingua  processo di interazione comunicativa</a:t>
            </a:r>
          </a:p>
          <a:p>
            <a:pPr lvl="2"/>
            <a:r>
              <a:rPr lang="it-IT" dirty="0">
                <a:sym typeface="Wingdings" pitchFamily="2" charset="2"/>
              </a:rPr>
              <a:t>Dialetti</a:t>
            </a:r>
          </a:p>
          <a:p>
            <a:pPr lvl="2"/>
            <a:r>
              <a:rPr lang="it-IT" dirty="0">
                <a:sym typeface="Wingdings" pitchFamily="2" charset="2"/>
              </a:rPr>
              <a:t>Lingue minoritarie</a:t>
            </a:r>
          </a:p>
          <a:p>
            <a:pPr lvl="2"/>
            <a:r>
              <a:rPr lang="it-IT" dirty="0">
                <a:sym typeface="Wingdings" pitchFamily="2" charset="2"/>
              </a:rPr>
              <a:t>Lingue naturali e lingue artificiali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31518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B8FE2B-929D-A34D-9362-804F55D68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linguaggio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659A9D8-FD38-534F-A476-E58014090F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Sistema di comunicazione basato su simboli ai quali vengono attribuiti significati condivisi</a:t>
            </a:r>
          </a:p>
        </p:txBody>
      </p:sp>
    </p:spTree>
    <p:extLst>
      <p:ext uri="{BB962C8B-B14F-4D97-AF65-F5344CB8AC3E}">
        <p14:creationId xmlns:p14="http://schemas.microsoft.com/office/powerpoint/2010/main" val="1754939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FAF9C7-7159-F04B-972D-7F28CC831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dialetto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B9348F-2229-7A4F-A270-CD3A5DD9A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Varietà linguistica (o idioma) usata tra di loro da abitanti originari di una ristretta area geografica, in aggiunta alla lingua ufficiale</a:t>
            </a:r>
          </a:p>
        </p:txBody>
      </p:sp>
    </p:spTree>
    <p:extLst>
      <p:ext uri="{BB962C8B-B14F-4D97-AF65-F5344CB8AC3E}">
        <p14:creationId xmlns:p14="http://schemas.microsoft.com/office/powerpoint/2010/main" val="4158223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76A6AF-8825-BE43-95F7-4E2DA9516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lingua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82AE53A-EC08-6A47-856C-E3F3F36191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Idioma che si è imposto su altri in un’area più o meno vasta per motivi</a:t>
            </a:r>
          </a:p>
          <a:p>
            <a:pPr marL="2322513" indent="-217488"/>
            <a:r>
              <a:rPr lang="it-IT" sz="3600" dirty="0"/>
              <a:t>Letterari</a:t>
            </a:r>
          </a:p>
          <a:p>
            <a:pPr marL="2322513" indent="-217488"/>
            <a:r>
              <a:rPr lang="it-IT" sz="3600" dirty="0"/>
              <a:t>Sociali</a:t>
            </a:r>
          </a:p>
          <a:p>
            <a:pPr marL="2322513" indent="-217488"/>
            <a:r>
              <a:rPr lang="it-IT" sz="3600" dirty="0"/>
              <a:t>politici</a:t>
            </a:r>
          </a:p>
        </p:txBody>
      </p:sp>
    </p:spTree>
    <p:extLst>
      <p:ext uri="{BB962C8B-B14F-4D97-AF65-F5344CB8AC3E}">
        <p14:creationId xmlns:p14="http://schemas.microsoft.com/office/powerpoint/2010/main" val="4132047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C01DAA-7D8C-D54C-9DBB-67BD23B6F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Lingua minoritaria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6979EDD-8D04-C249-8B34-BD64F1C201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Lingua tradizionalmente usata nel territorio di una lingua ufficiale da un gruppo di persone meno numeroso del resto della popolazione</a:t>
            </a:r>
          </a:p>
        </p:txBody>
      </p:sp>
    </p:spTree>
    <p:extLst>
      <p:ext uri="{BB962C8B-B14F-4D97-AF65-F5344CB8AC3E}">
        <p14:creationId xmlns:p14="http://schemas.microsoft.com/office/powerpoint/2010/main" val="3948660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A1468C-BBF8-7D49-8C58-DE70211FC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lingue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27A076-5DC9-2D49-9B1F-9F0AC25CAC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6900 lingue al mondo</a:t>
            </a:r>
          </a:p>
          <a:p>
            <a:pPr marL="457200" lvl="1" indent="0">
              <a:buNone/>
            </a:pPr>
            <a:r>
              <a:rPr lang="it-IT" dirty="0"/>
              <a:t>9 parlate da una popolazione superiore ai 100 milioni</a:t>
            </a:r>
          </a:p>
          <a:p>
            <a:pPr marL="457200" lvl="1" indent="0">
              <a:buNone/>
            </a:pPr>
            <a:r>
              <a:rPr lang="it-IT" dirty="0"/>
              <a:t>380 parlate da popolazione comprese fra 1 milione e 100 milioni</a:t>
            </a:r>
          </a:p>
          <a:p>
            <a:pPr marL="0" indent="0">
              <a:buNone/>
            </a:pPr>
            <a:r>
              <a:rPr lang="it-IT" dirty="0"/>
              <a:t>Ma</a:t>
            </a:r>
          </a:p>
          <a:p>
            <a:r>
              <a:rPr lang="it-IT" dirty="0"/>
              <a:t>Ci sono 200 stati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dirty="0"/>
              <a:t>Quindi….</a:t>
            </a:r>
          </a:p>
          <a:p>
            <a:endParaRPr lang="it-IT" dirty="0"/>
          </a:p>
          <a:p>
            <a:r>
              <a:rPr lang="it-IT" dirty="0"/>
              <a:t>Onu ha sei lingue ufficiali: inglese, francese, russo, arabo, spagnolo e cinese</a:t>
            </a:r>
          </a:p>
        </p:txBody>
      </p:sp>
    </p:spTree>
    <p:extLst>
      <p:ext uri="{BB962C8B-B14F-4D97-AF65-F5344CB8AC3E}">
        <p14:creationId xmlns:p14="http://schemas.microsoft.com/office/powerpoint/2010/main" val="3020593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6B324B-0DFA-784A-830E-96078B867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Minoranze linguistiche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DD52F89-216C-6C47-842C-290B76C63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Comunità storicamente insediate in un territorio che, oltre la lingua ufficiale del paese, parlano una lingua minoritaria (diversa dalla lingua più diffusa nel resto del paese) </a:t>
            </a:r>
          </a:p>
        </p:txBody>
      </p:sp>
    </p:spTree>
    <p:extLst>
      <p:ext uri="{BB962C8B-B14F-4D97-AF65-F5344CB8AC3E}">
        <p14:creationId xmlns:p14="http://schemas.microsoft.com/office/powerpoint/2010/main" val="1783091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2658E6-100C-5C40-B0B8-E644EBFE2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Diffusione delle lingue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728EAC-CC7D-E244-9298-AB0C9B6C47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Fattori sociali</a:t>
            </a:r>
          </a:p>
          <a:p>
            <a:r>
              <a:rPr lang="it-IT" dirty="0"/>
              <a:t>Fattori geografici</a:t>
            </a:r>
          </a:p>
          <a:p>
            <a:pPr marL="2540000" indent="0">
              <a:buNone/>
            </a:pPr>
            <a:r>
              <a:rPr lang="it-IT" dirty="0">
                <a:sym typeface="Wingdings" pitchFamily="2" charset="2"/>
              </a:rPr>
              <a:t> mobilità</a:t>
            </a:r>
          </a:p>
          <a:p>
            <a:r>
              <a:rPr lang="it-IT" dirty="0">
                <a:sym typeface="Wingdings" pitchFamily="2" charset="2"/>
              </a:rPr>
              <a:t>Condizionata da forze </a:t>
            </a:r>
          </a:p>
          <a:p>
            <a:pPr marL="3113088" lvl="1" indent="44450">
              <a:buNone/>
            </a:pPr>
            <a:r>
              <a:rPr lang="it-IT" dirty="0">
                <a:sym typeface="Wingdings" pitchFamily="2" charset="2"/>
              </a:rPr>
              <a:t>Politiche</a:t>
            </a:r>
          </a:p>
          <a:p>
            <a:pPr marL="3113088" lvl="1" indent="44450">
              <a:buNone/>
            </a:pPr>
            <a:r>
              <a:rPr lang="it-IT" dirty="0">
                <a:sym typeface="Wingdings" pitchFamily="2" charset="2"/>
              </a:rPr>
              <a:t>Economiche</a:t>
            </a:r>
          </a:p>
          <a:p>
            <a:pPr marL="3113088" lvl="1" indent="44450">
              <a:buNone/>
            </a:pPr>
            <a:r>
              <a:rPr lang="it-IT" dirty="0">
                <a:sym typeface="Wingdings" pitchFamily="2" charset="2"/>
              </a:rPr>
              <a:t>Religiose</a:t>
            </a:r>
          </a:p>
          <a:p>
            <a:pPr marL="0" indent="0">
              <a:buNone/>
            </a:pPr>
            <a:r>
              <a:rPr lang="it-IT" dirty="0">
                <a:sym typeface="Wingdings" pitchFamily="2" charset="2"/>
              </a:rPr>
              <a:t>da cui</a:t>
            </a:r>
          </a:p>
          <a:p>
            <a:r>
              <a:rPr lang="it-IT" dirty="0">
                <a:sym typeface="Wingdings" pitchFamily="2" charset="2"/>
              </a:rPr>
              <a:t>Dominanza linguistica (influenza)</a:t>
            </a:r>
          </a:p>
          <a:p>
            <a:r>
              <a:rPr lang="it-IT" dirty="0">
                <a:sym typeface="Wingdings" pitchFamily="2" charset="2"/>
              </a:rPr>
              <a:t>Estinzione linguistica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268317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553</Words>
  <Application>Microsoft Macintosh PowerPoint</Application>
  <PresentationFormat>Widescreen</PresentationFormat>
  <Paragraphs>107</Paragraphs>
  <Slides>17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Tema di Office</vt:lpstr>
      <vt:lpstr>Lingue etnie religioni</vt:lpstr>
      <vt:lpstr>lingua</vt:lpstr>
      <vt:lpstr>linguaggio</vt:lpstr>
      <vt:lpstr>dialetto</vt:lpstr>
      <vt:lpstr>lingua</vt:lpstr>
      <vt:lpstr>Lingua minoritaria</vt:lpstr>
      <vt:lpstr>lingue</vt:lpstr>
      <vt:lpstr>Minoranze linguistiche</vt:lpstr>
      <vt:lpstr>Diffusione delle lingue</vt:lpstr>
      <vt:lpstr>Dialetti italiani</vt:lpstr>
      <vt:lpstr>Lingue standard</vt:lpstr>
      <vt:lpstr>toponimi</vt:lpstr>
      <vt:lpstr>Razze e razzismo</vt:lpstr>
      <vt:lpstr>Presentazione standard di PowerPoint</vt:lpstr>
      <vt:lpstr>religioni</vt:lpstr>
      <vt:lpstr>Religioni principali</vt:lpstr>
      <vt:lpstr>Condizionamento nel rapporto col territorio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Lingue etnie religioni</dc:title>
  <dc:creator>sergio zilli</dc:creator>
  <cp:lastModifiedBy>sergio zilli</cp:lastModifiedBy>
  <cp:revision>3</cp:revision>
  <dcterms:created xsi:type="dcterms:W3CDTF">2019-03-27T16:52:22Z</dcterms:created>
  <dcterms:modified xsi:type="dcterms:W3CDTF">2019-03-27T17:20:30Z</dcterms:modified>
</cp:coreProperties>
</file>