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56" r:id="rId2"/>
    <p:sldId id="257" r:id="rId3"/>
    <p:sldId id="327" r:id="rId4"/>
    <p:sldId id="258" r:id="rId5"/>
    <p:sldId id="259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260" r:id="rId14"/>
    <p:sldId id="261" r:id="rId15"/>
    <p:sldId id="321" r:id="rId16"/>
    <p:sldId id="322" r:id="rId17"/>
    <p:sldId id="323" r:id="rId18"/>
    <p:sldId id="325" r:id="rId19"/>
    <p:sldId id="326" r:id="rId20"/>
    <p:sldId id="274" r:id="rId21"/>
    <p:sldId id="278" r:id="rId22"/>
    <p:sldId id="280" r:id="rId23"/>
    <p:sldId id="281" r:id="rId24"/>
    <p:sldId id="282" r:id="rId25"/>
    <p:sldId id="283" r:id="rId26"/>
    <p:sldId id="284" r:id="rId27"/>
    <p:sldId id="320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286" r:id="rId40"/>
    <p:sldId id="287" r:id="rId41"/>
    <p:sldId id="306" r:id="rId42"/>
    <p:sldId id="307" r:id="rId43"/>
    <p:sldId id="308" r:id="rId44"/>
    <p:sldId id="309" r:id="rId45"/>
    <p:sldId id="310" r:id="rId46"/>
    <p:sldId id="311" r:id="rId47"/>
    <p:sldId id="301" r:id="rId48"/>
    <p:sldId id="302" r:id="rId49"/>
    <p:sldId id="303" r:id="rId50"/>
    <p:sldId id="305" r:id="rId51"/>
  </p:sldIdLst>
  <p:sldSz cx="9144000" cy="6858000" type="screen4x3"/>
  <p:notesSz cx="6797675" cy="987425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90099"/>
    <a:srgbClr val="FF3300"/>
    <a:srgbClr val="009900"/>
    <a:srgbClr val="33CC33"/>
    <a:srgbClr val="CC66FF"/>
    <a:srgbClr val="FF99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2988" autoAdjust="0"/>
  </p:normalViewPr>
  <p:slideViewPr>
    <p:cSldViewPr>
      <p:cViewPr>
        <p:scale>
          <a:sx n="60" d="100"/>
          <a:sy n="60" d="100"/>
        </p:scale>
        <p:origin x="-3000" y="-10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7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3EE20D-59EF-40AB-AC50-5083C2E61A00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A2C613-1C8A-4ACD-AA25-70FDE78FA0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192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2C613-1C8A-4ACD-AA25-70FDE78FA082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03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Adsorbimento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competitivo</a:t>
            </a:r>
            <a:r>
              <a:rPr lang="en-US" baseline="0" dirty="0" smtClean="0"/>
              <a:t> di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2C613-1C8A-4ACD-AA25-70FDE78FA082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65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B703-AE27-49DE-8937-224080FC3742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CDAA6-060C-45E3-9304-7E6FC43017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CF059-739F-458C-A6A4-0454150B7F05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B8B1C-7886-4FA8-987F-0518D8B8CF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78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259C9-711D-4ACE-9047-37CBAB8766CC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7DDB-949A-4811-A89F-3192B4D9EA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33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6831-ADFF-4BA4-A567-F544BCA212F1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441F-1A35-48B2-B4AB-786271A842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3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01E2-0F84-4AAB-99F6-77D0B4ACD4F8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5348F-93AC-4A3F-8346-C3CC3C630D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32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944A-0B48-4E30-BDDD-3C4C8942576F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D3E6-030B-49E9-B2F8-184EED3A8D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54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3C888-E9CD-4536-82C1-7AC474840F37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EEF87-1FD5-4DAC-A343-55A1EED14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73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E1E9-3F72-47C3-8813-AB7F068A28FE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5330-67B7-4FA4-BF1D-131ACBD0EA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82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A08A4-7F6C-4A53-A038-640AA3AF0596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5D35B-DCE0-42E7-8FD8-7AF889B289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63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4B239-FC42-4468-98DB-9619A3C7F254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61924-44AC-4E3E-86F9-ADC36EE006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1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A01F-BEE5-4B7A-BFB9-15A66EB1DCE5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91AA-5472-4139-8DC8-F9CEC62640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00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40FBDD-3226-4662-800A-72E41CAFE336}" type="datetimeFigureOut">
              <a:rPr lang="it-IT"/>
              <a:pPr>
                <a:defRPr/>
              </a:pPr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16C58-038E-46F4-84F9-E6CBC03F7C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53.wmf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60.emf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6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0.png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12"/>
          <p:cNvSpPr txBox="1">
            <a:spLocks noChangeArrowheads="1"/>
          </p:cNvSpPr>
          <p:nvPr/>
        </p:nvSpPr>
        <p:spPr bwMode="auto">
          <a:xfrm>
            <a:off x="357188" y="1054100"/>
            <a:ext cx="785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GB" altLang="it-IT" sz="2800" b="1" dirty="0" smtClean="0">
                <a:solidFill>
                  <a:srgbClr val="3333FF"/>
                </a:solidFill>
              </a:rPr>
              <a:t>Production of </a:t>
            </a:r>
            <a:r>
              <a:rPr lang="en-GB" altLang="it-IT" sz="2800" b="1" dirty="0" err="1" smtClean="0">
                <a:solidFill>
                  <a:srgbClr val="3333FF"/>
                </a:solidFill>
              </a:rPr>
              <a:t>Syn</a:t>
            </a:r>
            <a:r>
              <a:rPr lang="en-GB" altLang="it-IT" sz="2800" b="1" dirty="0" smtClean="0">
                <a:solidFill>
                  <a:srgbClr val="3333FF"/>
                </a:solidFill>
              </a:rPr>
              <a:t>-gas and Hydrogen</a:t>
            </a:r>
            <a:endParaRPr lang="it-IT" altLang="it-IT" sz="2800" b="1" dirty="0">
              <a:solidFill>
                <a:srgbClr val="3333FF"/>
              </a:solidFill>
              <a:cs typeface="Arial" pitchFamily="34" charset="0"/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1060450" y="2141538"/>
            <a:ext cx="7072313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857375" y="6143625"/>
            <a:ext cx="7286625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0" y="3786188"/>
            <a:ext cx="3000375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rot="5400000">
            <a:off x="1607344" y="4893469"/>
            <a:ext cx="250031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rot="5400000">
            <a:off x="1570037" y="3071813"/>
            <a:ext cx="2144713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112" name="CasellaDiTesto 16"/>
          <p:cNvSpPr txBox="1">
            <a:spLocks noChangeArrowheads="1"/>
          </p:cNvSpPr>
          <p:nvPr/>
        </p:nvSpPr>
        <p:spPr bwMode="auto">
          <a:xfrm>
            <a:off x="214313" y="6143625"/>
            <a:ext cx="8756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GB" altLang="it-IT" sz="1400" b="1" i="1"/>
          </a:p>
          <a:p>
            <a:pPr algn="r" eaLnBrk="1" hangingPunct="1"/>
            <a:r>
              <a:rPr lang="en-GB" altLang="it-IT" sz="1400" b="1" i="1"/>
              <a:t>					</a:t>
            </a:r>
            <a:endParaRPr lang="it-IT" altLang="it-IT" sz="1400">
              <a:cs typeface="Arial" pitchFamily="34" charset="0"/>
            </a:endParaRPr>
          </a:p>
        </p:txBody>
      </p:sp>
      <p:pic>
        <p:nvPicPr>
          <p:cNvPr id="4114" name="Picture 5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8275"/>
            <a:ext cx="265906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3" y="836712"/>
            <a:ext cx="542397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6675"/>
            <a:ext cx="3016180" cy="659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675327" cy="90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4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9953"/>
            <a:ext cx="3600000" cy="589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600000" cy="492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8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600000" cy="49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0659"/>
            <a:ext cx="3600000" cy="32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8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3270250" y="1025525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Partial Oxidation</a:t>
            </a:r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2724150" y="2708275"/>
          <a:ext cx="37195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4" name="Equation" r:id="rId4" imgW="1828800" imgH="393480" progId="Equation.3">
                  <p:embed/>
                </p:oleObj>
              </mc:Choice>
              <mc:Fallback>
                <p:oleObj name="Equation" r:id="rId4" imgW="18288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2708275"/>
                        <a:ext cx="3719513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1403350" y="3617913"/>
            <a:ext cx="64087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75000"/>
              <a:buFont typeface="Wingdings" pitchFamily="2" charset="2"/>
              <a:buChar char="Ø"/>
            </a:pPr>
            <a:r>
              <a:rPr lang="it-IT" altLang="it-IT" sz="2000"/>
              <a:t>is </a:t>
            </a:r>
            <a:r>
              <a:rPr lang="it-IT" altLang="it-IT" sz="2000" b="1" i="1">
                <a:solidFill>
                  <a:srgbClr val="FF9900"/>
                </a:solidFill>
              </a:rPr>
              <a:t>mildly exothermic</a:t>
            </a:r>
            <a:r>
              <a:rPr lang="it-IT" altLang="it-IT" sz="2000"/>
              <a:t> and is much more energy efficient;</a:t>
            </a:r>
          </a:p>
          <a:p>
            <a:pPr eaLnBrk="1" hangingPunct="1"/>
            <a:endParaRPr lang="it-IT" altLang="it-IT" sz="2000"/>
          </a:p>
          <a:p>
            <a:pPr eaLnBrk="1" hangingPunct="1">
              <a:buSzPct val="75000"/>
              <a:buFont typeface="Wingdings" pitchFamily="2" charset="2"/>
              <a:buChar char="Ø"/>
            </a:pPr>
            <a:r>
              <a:rPr lang="it-IT" altLang="it-IT" sz="2000"/>
              <a:t>a </a:t>
            </a:r>
            <a:r>
              <a:rPr lang="it-IT" altLang="it-IT" sz="2000" b="1" i="1">
                <a:solidFill>
                  <a:srgbClr val="FF9900"/>
                </a:solidFill>
              </a:rPr>
              <a:t>smaller reactor</a:t>
            </a:r>
            <a:r>
              <a:rPr lang="it-IT" altLang="it-IT" sz="2000"/>
              <a:t> can be used to achieve high CH</a:t>
            </a:r>
            <a:r>
              <a:rPr lang="it-IT" altLang="it-IT" sz="2000" baseline="-25000"/>
              <a:t>4</a:t>
            </a:r>
            <a:r>
              <a:rPr lang="it-IT" altLang="it-IT" sz="2000"/>
              <a:t> conversion and selectivities to CO and H</a:t>
            </a:r>
            <a:r>
              <a:rPr lang="it-IT" altLang="it-IT" sz="2000" baseline="-25000"/>
              <a:t>2</a:t>
            </a:r>
            <a:r>
              <a:rPr lang="it-IT" altLang="it-IT" sz="2000"/>
              <a:t> with </a:t>
            </a:r>
            <a:r>
              <a:rPr lang="it-IT" altLang="it-IT" sz="2000" b="1" i="1">
                <a:solidFill>
                  <a:srgbClr val="FF9900"/>
                </a:solidFill>
              </a:rPr>
              <a:t>short contact time</a:t>
            </a:r>
            <a:r>
              <a:rPr lang="it-IT" altLang="it-IT" sz="2000"/>
              <a:t>;</a:t>
            </a:r>
          </a:p>
          <a:p>
            <a:pPr eaLnBrk="1" hangingPunct="1">
              <a:buFontTx/>
              <a:buChar char="•"/>
            </a:pPr>
            <a:endParaRPr lang="it-IT" altLang="it-IT" sz="2000"/>
          </a:p>
          <a:p>
            <a:pPr eaLnBrk="1" hangingPunct="1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2000" b="1" i="1">
                <a:solidFill>
                  <a:srgbClr val="FF9900"/>
                </a:solidFill>
              </a:rPr>
              <a:t>no</a:t>
            </a:r>
            <a:r>
              <a:rPr lang="it-IT" altLang="it-IT" sz="2000"/>
              <a:t> need for </a:t>
            </a:r>
            <a:r>
              <a:rPr lang="it-IT" altLang="it-IT" sz="2000" b="1" i="1">
                <a:solidFill>
                  <a:srgbClr val="FF9900"/>
                </a:solidFill>
              </a:rPr>
              <a:t>large amounts</a:t>
            </a:r>
            <a:r>
              <a:rPr lang="it-IT" altLang="it-IT" sz="2000">
                <a:solidFill>
                  <a:srgbClr val="FF9900"/>
                </a:solidFill>
              </a:rPr>
              <a:t> </a:t>
            </a:r>
            <a:r>
              <a:rPr lang="it-IT" altLang="it-IT" sz="2000" b="1" i="1">
                <a:solidFill>
                  <a:srgbClr val="FF9900"/>
                </a:solidFill>
              </a:rPr>
              <a:t>of</a:t>
            </a:r>
            <a:r>
              <a:rPr lang="it-IT" altLang="it-IT" sz="2000"/>
              <a:t> expensive </a:t>
            </a:r>
            <a:r>
              <a:rPr lang="it-IT" altLang="it-IT" sz="2000" b="1" i="1">
                <a:solidFill>
                  <a:srgbClr val="FF9900"/>
                </a:solidFill>
              </a:rPr>
              <a:t>superheated steam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1220788" y="1851025"/>
            <a:ext cx="66738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It may be carried out with a much broader range of compounds, </a:t>
            </a:r>
          </a:p>
          <a:p>
            <a:pPr algn="ctr"/>
            <a:r>
              <a:rPr lang="it-IT" altLang="it-IT"/>
              <a:t>from </a:t>
            </a:r>
            <a:r>
              <a:rPr lang="it-IT" altLang="it-IT" b="1" u="sng">
                <a:solidFill>
                  <a:srgbClr val="00CC00"/>
                </a:solidFill>
              </a:rPr>
              <a:t>Natural Gas</a:t>
            </a:r>
            <a:r>
              <a:rPr lang="it-IT" altLang="it-IT"/>
              <a:t> to </a:t>
            </a:r>
            <a:r>
              <a:rPr lang="it-IT" altLang="it-IT" b="1" u="sng">
                <a:solidFill>
                  <a:srgbClr val="00CC00"/>
                </a:solidFill>
              </a:rPr>
              <a:t>heavy residues</a:t>
            </a:r>
            <a:r>
              <a:rPr lang="it-IT" altLang="it-IT"/>
              <a:t> and </a:t>
            </a:r>
            <a:r>
              <a:rPr lang="it-IT" altLang="it-IT" b="1" u="sng">
                <a:solidFill>
                  <a:srgbClr val="00CC00"/>
                </a:solidFill>
              </a:rPr>
              <a:t>even coal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1747838" y="1025525"/>
            <a:ext cx="566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Methane Partial Oxidation Mechanism</a:t>
            </a: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pic>
        <p:nvPicPr>
          <p:cNvPr id="163844" name="Picture 4" descr="Immagine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92388"/>
            <a:ext cx="726916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331913" y="2640013"/>
            <a:ext cx="6480175" cy="28765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2400" b="1"/>
              <a:t>Two reaction pathways are 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2400" b="1"/>
              <a:t>generally accepted: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it-IT" altLang="it-IT" sz="1000" b="1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it-IT" altLang="it-IT" sz="2400" b="1">
                <a:solidFill>
                  <a:srgbClr val="00CC00"/>
                </a:solidFill>
              </a:rPr>
              <a:t> Direct Partial Oxidation </a:t>
            </a:r>
            <a:r>
              <a:rPr lang="it-IT" altLang="it-IT" sz="2400" b="1">
                <a:solidFill>
                  <a:srgbClr val="FF9900"/>
                </a:solidFill>
              </a:rPr>
              <a:t>(DPO)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it-IT" altLang="it-IT" sz="2400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it-IT" altLang="it-IT" sz="2400"/>
              <a:t> </a:t>
            </a:r>
            <a:r>
              <a:rPr lang="it-IT" altLang="it-IT" sz="2400" b="1">
                <a:solidFill>
                  <a:srgbClr val="00CC00"/>
                </a:solidFill>
              </a:rPr>
              <a:t>Combustion-Reforming Reactions </a:t>
            </a:r>
            <a:r>
              <a:rPr lang="it-IT" altLang="it-IT" sz="2400" b="1">
                <a:solidFill>
                  <a:srgbClr val="FF9900"/>
                </a:solidFill>
              </a:rPr>
              <a:t>(CRR)</a:t>
            </a:r>
          </a:p>
        </p:txBody>
      </p:sp>
      <p:graphicFrame>
        <p:nvGraphicFramePr>
          <p:cNvPr id="163847" name="Object 7"/>
          <p:cNvGraphicFramePr>
            <a:graphicFrameLocks noChangeAspect="1"/>
          </p:cNvGraphicFramePr>
          <p:nvPr/>
        </p:nvGraphicFramePr>
        <p:xfrm>
          <a:off x="2700338" y="1628775"/>
          <a:ext cx="374491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8" name="Equation" r:id="rId5" imgW="1587240" imgH="393480" progId="Equation.3">
                  <p:embed/>
                </p:oleObj>
              </mc:Choice>
              <mc:Fallback>
                <p:oleObj name="Equation" r:id="rId5" imgW="158724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628775"/>
                        <a:ext cx="3744912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5" name="Group 21"/>
          <p:cNvGrpSpPr>
            <a:grpSpLocks/>
          </p:cNvGrpSpPr>
          <p:nvPr/>
        </p:nvGrpSpPr>
        <p:grpSpPr bwMode="auto">
          <a:xfrm>
            <a:off x="1692275" y="1643063"/>
            <a:ext cx="5757863" cy="3386137"/>
            <a:chOff x="1066" y="1035"/>
            <a:chExt cx="3627" cy="2133"/>
          </a:xfrm>
        </p:grpSpPr>
        <p:grpSp>
          <p:nvGrpSpPr>
            <p:cNvPr id="6150" name="Group 6"/>
            <p:cNvGrpSpPr>
              <a:grpSpLocks noChangeAspect="1"/>
            </p:cNvGrpSpPr>
            <p:nvPr/>
          </p:nvGrpSpPr>
          <p:grpSpPr bwMode="auto">
            <a:xfrm>
              <a:off x="1066" y="1035"/>
              <a:ext cx="3627" cy="2133"/>
              <a:chOff x="1066" y="626"/>
              <a:chExt cx="3627" cy="2333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32" r="2756" b="7532"/>
              <a:stretch>
                <a:fillRect/>
              </a:stretch>
            </p:blipFill>
            <p:spPr bwMode="auto">
              <a:xfrm>
                <a:off x="1066" y="626"/>
                <a:ext cx="3627" cy="2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</p:pic>
          <p:sp>
            <p:nvSpPr>
              <p:cNvPr id="614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4128" y="81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>
              <a:off x="4128" y="1200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4500563" y="1890713"/>
            <a:ext cx="0" cy="2646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6550"/>
            <a:ext cx="28940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45163"/>
            <a:ext cx="28225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72188"/>
            <a:ext cx="27273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400800"/>
            <a:ext cx="26797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416550"/>
            <a:ext cx="28940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914400" y="5029200"/>
            <a:ext cx="14732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it-IT" sz="1800">
                <a:solidFill>
                  <a:srgbClr val="FF0000"/>
                </a:solidFill>
              </a:rPr>
              <a:t>Fino a 410°C:</a:t>
            </a: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5105400" y="5029200"/>
            <a:ext cx="15240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it-IT" sz="1800">
                <a:solidFill>
                  <a:srgbClr val="FF0000"/>
                </a:solidFill>
              </a:rPr>
              <a:t>Oltre a 410°C:</a:t>
            </a: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560638" y="930275"/>
            <a:ext cx="3736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>
                <a:solidFill>
                  <a:srgbClr val="0000FF"/>
                </a:solidFill>
              </a:rPr>
              <a:t>Meccanismo CRR:</a:t>
            </a:r>
          </a:p>
          <a:p>
            <a:pPr algn="ctr"/>
            <a:r>
              <a:rPr lang="it-IT" altLang="it-IT">
                <a:solidFill>
                  <a:srgbClr val="0000FF"/>
                </a:solidFill>
              </a:rPr>
              <a:t>Combustione + Reforming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248400" y="762000"/>
            <a:ext cx="2813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600">
                <a:solidFill>
                  <a:srgbClr val="0000FF"/>
                </a:solidFill>
              </a:rPr>
              <a:t>CH</a:t>
            </a:r>
            <a:r>
              <a:rPr lang="it-IT" altLang="it-IT" sz="1600" baseline="-25000">
                <a:solidFill>
                  <a:srgbClr val="0000FF"/>
                </a:solidFill>
              </a:rPr>
              <a:t>4</a:t>
            </a:r>
            <a:r>
              <a:rPr lang="it-IT" altLang="it-IT" sz="1600">
                <a:solidFill>
                  <a:srgbClr val="0000FF"/>
                </a:solidFill>
              </a:rPr>
              <a:t> (2.0%) + O</a:t>
            </a:r>
            <a:r>
              <a:rPr lang="it-IT" altLang="it-IT" sz="1600" baseline="-25000">
                <a:solidFill>
                  <a:srgbClr val="0000FF"/>
                </a:solidFill>
              </a:rPr>
              <a:t>2</a:t>
            </a:r>
            <a:r>
              <a:rPr lang="it-IT" altLang="it-IT" sz="1600">
                <a:solidFill>
                  <a:srgbClr val="0000FF"/>
                </a:solidFill>
              </a:rPr>
              <a:t> (1.0%) in Ar</a:t>
            </a:r>
          </a:p>
          <a:p>
            <a:pPr algn="ctr"/>
            <a:r>
              <a:rPr lang="it-IT" altLang="it-IT" sz="1600">
                <a:solidFill>
                  <a:srgbClr val="0000FF"/>
                </a:solidFill>
              </a:rPr>
              <a:t>GHSV = 700000 mL g</a:t>
            </a:r>
            <a:r>
              <a:rPr lang="it-IT" altLang="it-IT" sz="1600" baseline="30000">
                <a:solidFill>
                  <a:srgbClr val="0000FF"/>
                </a:solidFill>
              </a:rPr>
              <a:t>-1</a:t>
            </a:r>
            <a:r>
              <a:rPr lang="it-IT" altLang="it-IT" sz="1600">
                <a:solidFill>
                  <a:srgbClr val="0000FF"/>
                </a:solidFill>
              </a:rPr>
              <a:t> h</a:t>
            </a:r>
            <a:r>
              <a:rPr lang="it-IT" altLang="it-IT" sz="1600" baseline="30000">
                <a:solidFill>
                  <a:srgbClr val="0000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448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7620"/>
            <a:ext cx="6350679" cy="579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07596"/>
            <a:ext cx="3274586" cy="26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3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320000" cy="294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 smtClean="0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 smtClean="0">
                <a:solidFill>
                  <a:srgbClr val="FF0000"/>
                </a:solidFill>
              </a:rPr>
              <a:t>Oxidation</a:t>
            </a:r>
            <a:r>
              <a:rPr lang="it-IT" altLang="it-IT" b="1" dirty="0" smtClean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 smtClean="0">
                <a:solidFill>
                  <a:srgbClr val="FF0000"/>
                </a:solidFill>
              </a:rPr>
              <a:t>4</a:t>
            </a:r>
            <a:r>
              <a:rPr lang="it-IT" altLang="it-IT" b="1" dirty="0" smtClean="0"/>
              <a:t>: </a:t>
            </a:r>
            <a:r>
              <a:rPr lang="it-IT" altLang="it-IT" b="1" dirty="0"/>
              <a:t>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4320000" cy="21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5385990"/>
            <a:ext cx="6416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Thermographic </a:t>
            </a:r>
            <a:r>
              <a:rPr lang="en-US" dirty="0"/>
              <a:t>picture of the Rh1 catalyst during the </a:t>
            </a:r>
            <a:r>
              <a:rPr lang="en-US" dirty="0" err="1"/>
              <a:t>autothermal</a:t>
            </a:r>
            <a:r>
              <a:rPr lang="en-US" dirty="0"/>
              <a:t> tests of methane partial oxidation </a:t>
            </a:r>
            <a:r>
              <a:rPr lang="en-US" dirty="0" smtClean="0"/>
              <a:t>(CH</a:t>
            </a:r>
            <a:r>
              <a:rPr lang="en-US" baseline="-25000" dirty="0" smtClean="0"/>
              <a:t>4</a:t>
            </a:r>
            <a:r>
              <a:rPr lang="en-US" dirty="0" smtClean="0"/>
              <a:t>/O</a:t>
            </a:r>
            <a:r>
              <a:rPr lang="en-US" baseline="-25000" dirty="0" smtClean="0"/>
              <a:t>2</a:t>
            </a:r>
            <a:r>
              <a:rPr lang="en-US" dirty="0" smtClean="0"/>
              <a:t>/He = 2/1/4, </a:t>
            </a:r>
            <a:r>
              <a:rPr lang="en-US" dirty="0"/>
              <a:t>reaction gas mixture 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27984" y="63999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 smtClean="0"/>
              <a:t>Catal</a:t>
            </a:r>
            <a:r>
              <a:rPr lang="en-US" dirty="0" smtClean="0"/>
              <a:t>. Today 64 (2001) </a:t>
            </a:r>
            <a:r>
              <a:rPr lang="en-US" dirty="0"/>
              <a:t>21-30</a:t>
            </a:r>
          </a:p>
        </p:txBody>
      </p:sp>
    </p:spTree>
    <p:extLst>
      <p:ext uri="{BB962C8B-B14F-4D97-AF65-F5344CB8AC3E}">
        <p14:creationId xmlns:p14="http://schemas.microsoft.com/office/powerpoint/2010/main" val="270599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94" name="Rectangle 22"/>
          <p:cNvSpPr>
            <a:spLocks noChangeArrowheads="1"/>
          </p:cNvSpPr>
          <p:nvPr/>
        </p:nvSpPr>
        <p:spPr bwMode="auto">
          <a:xfrm>
            <a:off x="2146300" y="152400"/>
            <a:ext cx="4926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Rh(1%)@Al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it-IT" altLang="it-IT"/>
              <a:t> : Caratterizzazione</a:t>
            </a:r>
          </a:p>
          <a:p>
            <a:pPr algn="ctr"/>
            <a:r>
              <a:rPr lang="it-IT" altLang="it-IT"/>
              <a:t>Sinterizzazione della fase attiva</a:t>
            </a:r>
            <a:endParaRPr lang="it-IT" altLang="it-IT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2295" name="Text Box 23"/>
          <p:cNvSpPr txBox="1">
            <a:spLocks noChangeArrowheads="1"/>
          </p:cNvSpPr>
          <p:nvPr/>
        </p:nvSpPr>
        <p:spPr bwMode="auto">
          <a:xfrm>
            <a:off x="4071938" y="94456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b="1" i="1">
                <a:solidFill>
                  <a:srgbClr val="0000FF"/>
                </a:solidFill>
              </a:rPr>
              <a:t>HRTEM</a:t>
            </a:r>
          </a:p>
        </p:txBody>
      </p:sp>
      <p:grpSp>
        <p:nvGrpSpPr>
          <p:cNvPr id="182317" name="Group 45"/>
          <p:cNvGrpSpPr>
            <a:grpSpLocks/>
          </p:cNvGrpSpPr>
          <p:nvPr/>
        </p:nvGrpSpPr>
        <p:grpSpPr bwMode="auto">
          <a:xfrm>
            <a:off x="1100138" y="1368425"/>
            <a:ext cx="2962275" cy="5019675"/>
            <a:chOff x="432" y="862"/>
            <a:chExt cx="1866" cy="3162"/>
          </a:xfrm>
        </p:grpSpPr>
        <p:grpSp>
          <p:nvGrpSpPr>
            <p:cNvPr id="182314" name="Group 42"/>
            <p:cNvGrpSpPr>
              <a:grpSpLocks/>
            </p:cNvGrpSpPr>
            <p:nvPr/>
          </p:nvGrpSpPr>
          <p:grpSpPr bwMode="auto">
            <a:xfrm>
              <a:off x="639" y="862"/>
              <a:ext cx="1452" cy="1565"/>
              <a:chOff x="639" y="862"/>
              <a:chExt cx="1452" cy="1565"/>
            </a:xfrm>
          </p:grpSpPr>
          <p:sp>
            <p:nvSpPr>
              <p:cNvPr id="182296" name="Rectangle 24"/>
              <p:cNvSpPr>
                <a:spLocks noChangeArrowheads="1"/>
              </p:cNvSpPr>
              <p:nvPr/>
            </p:nvSpPr>
            <p:spPr bwMode="auto">
              <a:xfrm>
                <a:off x="639" y="862"/>
                <a:ext cx="14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FF9900"/>
                    </a:solidFill>
                  </a:rPr>
                  <a:t> Nanoparticelle di Rh</a:t>
                </a:r>
              </a:p>
            </p:txBody>
          </p:sp>
          <p:pic>
            <p:nvPicPr>
              <p:cNvPr id="182299" name="Picture 27" descr="C:\DATI_TIZIANO\Dottorato\nanoRh\Sintesi\nanoRh-041214\200k A1.jpg"/>
              <p:cNvPicPr>
                <a:picLocks noChangeAspect="1" noChangeArrowheads="1"/>
              </p:cNvPicPr>
              <p:nvPr/>
            </p:nvPicPr>
            <p:blipFill>
              <a:blip r:embed="rId2">
                <a:lum bright="12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" y="1105"/>
                <a:ext cx="1322" cy="1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2313" name="Group 41"/>
            <p:cNvGrpSpPr>
              <a:grpSpLocks/>
            </p:cNvGrpSpPr>
            <p:nvPr/>
          </p:nvGrpSpPr>
          <p:grpSpPr bwMode="auto">
            <a:xfrm>
              <a:off x="432" y="2592"/>
              <a:ext cx="1866" cy="1432"/>
              <a:chOff x="432" y="2592"/>
              <a:chExt cx="1866" cy="1432"/>
            </a:xfrm>
          </p:grpSpPr>
          <p:grpSp>
            <p:nvGrpSpPr>
              <p:cNvPr id="182303" name="Group 31"/>
              <p:cNvGrpSpPr>
                <a:grpSpLocks noChangeAspect="1"/>
              </p:cNvGrpSpPr>
              <p:nvPr/>
            </p:nvGrpSpPr>
            <p:grpSpPr bwMode="auto">
              <a:xfrm>
                <a:off x="432" y="2815"/>
                <a:ext cx="1866" cy="1209"/>
                <a:chOff x="416" y="1200"/>
                <a:chExt cx="2238" cy="1450"/>
              </a:xfrm>
            </p:grpSpPr>
            <p:pic>
              <p:nvPicPr>
                <p:cNvPr id="182304" name="Picture 32" descr="D:\Dottorato\nanoRh\nanoRh-Al2O3\TEM\Tour-Activated\Tv12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24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" y="1200"/>
                  <a:ext cx="2176" cy="1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2305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1949"/>
                  <a:ext cx="615" cy="614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6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402" y="1694"/>
                  <a:ext cx="460" cy="461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7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7" y="1426"/>
                  <a:ext cx="461" cy="4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8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226" y="2534"/>
                  <a:ext cx="247" cy="3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it-IT" sz="180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309" name="Text Box 3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131" y="2305"/>
                  <a:ext cx="523" cy="2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800">
                      <a:solidFill>
                        <a:schemeClr val="bg1"/>
                      </a:solidFill>
                    </a:rPr>
                    <a:t>2 nm</a:t>
                  </a:r>
                </a:p>
              </p:txBody>
            </p:sp>
          </p:grpSp>
          <p:sp>
            <p:nvSpPr>
              <p:cNvPr id="182311" name="Rectangle 39"/>
              <p:cNvSpPr>
                <a:spLocks noChangeArrowheads="1"/>
              </p:cNvSpPr>
              <p:nvPr/>
            </p:nvSpPr>
            <p:spPr bwMode="auto">
              <a:xfrm>
                <a:off x="727" y="2592"/>
                <a:ext cx="12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00CC00"/>
                    </a:solidFill>
                  </a:rPr>
                  <a:t>Campione attivato</a:t>
                </a:r>
              </a:p>
            </p:txBody>
          </p:sp>
        </p:grpSp>
      </p:grpSp>
      <p:grpSp>
        <p:nvGrpSpPr>
          <p:cNvPr id="182318" name="Group 46"/>
          <p:cNvGrpSpPr>
            <a:grpSpLocks/>
          </p:cNvGrpSpPr>
          <p:nvPr/>
        </p:nvGrpSpPr>
        <p:grpSpPr bwMode="auto">
          <a:xfrm>
            <a:off x="5164138" y="1368425"/>
            <a:ext cx="2879725" cy="5019675"/>
            <a:chOff x="3288" y="862"/>
            <a:chExt cx="1814" cy="3162"/>
          </a:xfrm>
        </p:grpSpPr>
        <p:grpSp>
          <p:nvGrpSpPr>
            <p:cNvPr id="182315" name="Group 43"/>
            <p:cNvGrpSpPr>
              <a:grpSpLocks/>
            </p:cNvGrpSpPr>
            <p:nvPr/>
          </p:nvGrpSpPr>
          <p:grpSpPr bwMode="auto">
            <a:xfrm>
              <a:off x="3288" y="862"/>
              <a:ext cx="1814" cy="1480"/>
              <a:chOff x="3288" y="862"/>
              <a:chExt cx="1814" cy="1480"/>
            </a:xfrm>
          </p:grpSpPr>
          <p:pic>
            <p:nvPicPr>
              <p:cNvPr id="182301" name="Picture 29" descr="D:\Dottorato\nanoRh\nanoRh-Al2O3\TEM\1. Fresh\Fresh - 3a serie\Fig2_fresh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2"/>
              <a:stretch>
                <a:fillRect/>
              </a:stretch>
            </p:blipFill>
            <p:spPr bwMode="auto">
              <a:xfrm>
                <a:off x="3288" y="1124"/>
                <a:ext cx="1814" cy="1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2302" name="Rectangle 30"/>
              <p:cNvSpPr>
                <a:spLocks noChangeArrowheads="1"/>
              </p:cNvSpPr>
              <p:nvPr/>
            </p:nvSpPr>
            <p:spPr bwMode="auto">
              <a:xfrm>
                <a:off x="3601" y="862"/>
                <a:ext cx="1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FF0000"/>
                    </a:solidFill>
                  </a:rPr>
                  <a:t>Campione secco</a:t>
                </a:r>
              </a:p>
            </p:txBody>
          </p:sp>
        </p:grpSp>
        <p:grpSp>
          <p:nvGrpSpPr>
            <p:cNvPr id="182316" name="Group 44"/>
            <p:cNvGrpSpPr>
              <a:grpSpLocks/>
            </p:cNvGrpSpPr>
            <p:nvPr/>
          </p:nvGrpSpPr>
          <p:grpSpPr bwMode="auto">
            <a:xfrm>
              <a:off x="3288" y="2592"/>
              <a:ext cx="1814" cy="1432"/>
              <a:chOff x="3288" y="2592"/>
              <a:chExt cx="1814" cy="1432"/>
            </a:xfrm>
          </p:grpSpPr>
          <p:pic>
            <p:nvPicPr>
              <p:cNvPr id="182310" name="Picture 3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" y="2814"/>
                <a:ext cx="1814" cy="1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2312" name="Rectangle 40"/>
              <p:cNvSpPr>
                <a:spLocks noChangeArrowheads="1"/>
              </p:cNvSpPr>
              <p:nvPr/>
            </p:nvSpPr>
            <p:spPr bwMode="auto">
              <a:xfrm>
                <a:off x="3453" y="2592"/>
                <a:ext cx="14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0000FF"/>
                    </a:solidFill>
                  </a:rPr>
                  <a:t>Campione disattivato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506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5" name="Group 23"/>
          <p:cNvGrpSpPr>
            <a:grpSpLocks/>
          </p:cNvGrpSpPr>
          <p:nvPr/>
        </p:nvGrpSpPr>
        <p:grpSpPr bwMode="auto">
          <a:xfrm>
            <a:off x="973138" y="2306638"/>
            <a:ext cx="7197725" cy="4416425"/>
            <a:chOff x="613" y="1453"/>
            <a:chExt cx="4534" cy="2782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41" b="6735"/>
            <a:stretch>
              <a:fillRect/>
            </a:stretch>
          </p:blipFill>
          <p:spPr bwMode="auto">
            <a:xfrm>
              <a:off x="613" y="1453"/>
              <a:ext cx="4534" cy="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318" name="Group 6"/>
            <p:cNvGrpSpPr>
              <a:grpSpLocks/>
            </p:cNvGrpSpPr>
            <p:nvPr/>
          </p:nvGrpSpPr>
          <p:grpSpPr bwMode="auto">
            <a:xfrm>
              <a:off x="1390" y="1880"/>
              <a:ext cx="3253" cy="1876"/>
              <a:chOff x="1390" y="1278"/>
              <a:chExt cx="3253" cy="1876"/>
            </a:xfrm>
          </p:grpSpPr>
          <p:sp>
            <p:nvSpPr>
              <p:cNvPr id="13319" name="AutoShape 7"/>
              <p:cNvSpPr>
                <a:spLocks noChangeArrowheads="1"/>
              </p:cNvSpPr>
              <p:nvPr/>
            </p:nvSpPr>
            <p:spPr bwMode="auto">
              <a:xfrm>
                <a:off x="1810" y="2535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0" name="AutoShape 8"/>
              <p:cNvSpPr>
                <a:spLocks noChangeArrowheads="1"/>
              </p:cNvSpPr>
              <p:nvPr/>
            </p:nvSpPr>
            <p:spPr bwMode="auto">
              <a:xfrm>
                <a:off x="1603" y="2532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AutoShape 9"/>
              <p:cNvSpPr>
                <a:spLocks noChangeArrowheads="1"/>
              </p:cNvSpPr>
              <p:nvPr/>
            </p:nvSpPr>
            <p:spPr bwMode="auto">
              <a:xfrm>
                <a:off x="1390" y="2532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AutoShape 10"/>
              <p:cNvSpPr>
                <a:spLocks noChangeArrowheads="1"/>
              </p:cNvSpPr>
              <p:nvPr/>
            </p:nvSpPr>
            <p:spPr bwMode="auto">
              <a:xfrm>
                <a:off x="1741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AutoShape 11"/>
              <p:cNvSpPr>
                <a:spLocks noChangeArrowheads="1"/>
              </p:cNvSpPr>
              <p:nvPr/>
            </p:nvSpPr>
            <p:spPr bwMode="auto">
              <a:xfrm>
                <a:off x="1945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AutoShape 12"/>
              <p:cNvSpPr>
                <a:spLocks noChangeArrowheads="1"/>
              </p:cNvSpPr>
              <p:nvPr/>
            </p:nvSpPr>
            <p:spPr bwMode="auto">
              <a:xfrm>
                <a:off x="2146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AutoShape 13"/>
              <p:cNvSpPr>
                <a:spLocks noChangeArrowheads="1"/>
              </p:cNvSpPr>
              <p:nvPr/>
            </p:nvSpPr>
            <p:spPr bwMode="auto">
              <a:xfrm>
                <a:off x="2350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AutoShape 14"/>
              <p:cNvSpPr>
                <a:spLocks noChangeArrowheads="1"/>
              </p:cNvSpPr>
              <p:nvPr/>
            </p:nvSpPr>
            <p:spPr bwMode="auto">
              <a:xfrm>
                <a:off x="2548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AutoShape 15"/>
              <p:cNvSpPr>
                <a:spLocks noChangeArrowheads="1"/>
              </p:cNvSpPr>
              <p:nvPr/>
            </p:nvSpPr>
            <p:spPr bwMode="auto">
              <a:xfrm>
                <a:off x="2773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AutoShape 16"/>
              <p:cNvSpPr>
                <a:spLocks noChangeArrowheads="1"/>
              </p:cNvSpPr>
              <p:nvPr/>
            </p:nvSpPr>
            <p:spPr bwMode="auto">
              <a:xfrm>
                <a:off x="2890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AutoShape 17"/>
              <p:cNvSpPr>
                <a:spLocks noChangeArrowheads="1"/>
              </p:cNvSpPr>
              <p:nvPr/>
            </p:nvSpPr>
            <p:spPr bwMode="auto">
              <a:xfrm>
                <a:off x="3526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AutoShape 18"/>
              <p:cNvSpPr>
                <a:spLocks noChangeArrowheads="1"/>
              </p:cNvSpPr>
              <p:nvPr/>
            </p:nvSpPr>
            <p:spPr bwMode="auto">
              <a:xfrm>
                <a:off x="3411" y="2770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Text Box 19"/>
              <p:cNvSpPr txBox="1">
                <a:spLocks noChangeArrowheads="1"/>
              </p:cNvSpPr>
              <p:nvPr/>
            </p:nvSpPr>
            <p:spPr bwMode="auto">
              <a:xfrm>
                <a:off x="3555" y="2856"/>
                <a:ext cx="108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1600"/>
                  <a:t>= O</a:t>
                </a:r>
                <a:r>
                  <a:rPr lang="it-IT" altLang="it-IT" sz="1600" baseline="-25000"/>
                  <a:t>2</a:t>
                </a:r>
                <a:r>
                  <a:rPr lang="it-IT" altLang="it-IT" sz="1600"/>
                  <a:t> per 1minuto</a:t>
                </a:r>
              </a:p>
            </p:txBody>
          </p:sp>
        </p:grpSp>
      </p:grp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1911350" y="152400"/>
            <a:ext cx="5397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Rh(1%)@Al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  <a:p>
            <a:pPr algn="ctr"/>
            <a:r>
              <a:rPr lang="it-IT" altLang="it-IT" b="1"/>
              <a:t>“Ringiovanimento” del catalizzatore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3898900" y="9906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25000"/>
            </a:pPr>
            <a:r>
              <a:rPr lang="it-IT" altLang="it-IT" b="1" i="1">
                <a:solidFill>
                  <a:srgbClr val="0000FF"/>
                </a:solidFill>
              </a:rPr>
              <a:t>Stabilità 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2971800" y="1447800"/>
            <a:ext cx="31273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>
                <a:solidFill>
                  <a:srgbClr val="0000FF"/>
                </a:solidFill>
              </a:rPr>
              <a:t>CH</a:t>
            </a:r>
            <a:r>
              <a:rPr lang="it-IT" altLang="it-IT" sz="1800" baseline="-25000">
                <a:solidFill>
                  <a:srgbClr val="0000FF"/>
                </a:solidFill>
              </a:rPr>
              <a:t>4</a:t>
            </a:r>
            <a:r>
              <a:rPr lang="it-IT" altLang="it-IT" sz="1800">
                <a:solidFill>
                  <a:srgbClr val="0000FF"/>
                </a:solidFill>
              </a:rPr>
              <a:t> (2.0%) + O</a:t>
            </a:r>
            <a:r>
              <a:rPr lang="it-IT" altLang="it-IT" sz="1800" baseline="-25000">
                <a:solidFill>
                  <a:srgbClr val="0000FF"/>
                </a:solidFill>
              </a:rPr>
              <a:t>2</a:t>
            </a:r>
            <a:r>
              <a:rPr lang="it-IT" altLang="it-IT" sz="1800">
                <a:solidFill>
                  <a:srgbClr val="0000FF"/>
                </a:solidFill>
              </a:rPr>
              <a:t> (1.0%) in Ar</a:t>
            </a:r>
          </a:p>
          <a:p>
            <a:pPr algn="ctr"/>
            <a:r>
              <a:rPr lang="it-IT" altLang="it-IT" sz="1800">
                <a:solidFill>
                  <a:srgbClr val="0000FF"/>
                </a:solidFill>
              </a:rPr>
              <a:t>GHSV </a:t>
            </a:r>
            <a:r>
              <a:rPr lang="it-IT" altLang="it-IT" sz="1800">
                <a:solidFill>
                  <a:srgbClr val="0000FF"/>
                </a:solidFill>
                <a:cs typeface="Arial" charset="0"/>
              </a:rPr>
              <a:t>~ 700000 mL g</a:t>
            </a:r>
            <a:r>
              <a:rPr lang="it-IT" altLang="it-IT" sz="1800" baseline="30000">
                <a:solidFill>
                  <a:srgbClr val="0000FF"/>
                </a:solidFill>
                <a:cs typeface="Arial" charset="0"/>
              </a:rPr>
              <a:t>-1</a:t>
            </a:r>
            <a:r>
              <a:rPr lang="it-IT" altLang="it-IT" sz="1800">
                <a:solidFill>
                  <a:srgbClr val="0000FF"/>
                </a:solidFill>
                <a:cs typeface="Arial" charset="0"/>
              </a:rPr>
              <a:t> h</a:t>
            </a:r>
            <a:r>
              <a:rPr lang="it-IT" altLang="it-IT" sz="1800" baseline="30000">
                <a:solidFill>
                  <a:srgbClr val="0000FF"/>
                </a:solidFill>
                <a:cs typeface="Arial" charset="0"/>
              </a:rPr>
              <a:t>-1</a:t>
            </a:r>
          </a:p>
          <a:p>
            <a:pPr algn="ctr"/>
            <a:r>
              <a:rPr lang="it-IT" altLang="it-IT" sz="1800">
                <a:solidFill>
                  <a:srgbClr val="0000FF"/>
                </a:solidFill>
              </a:rPr>
              <a:t>T = 750°C</a:t>
            </a:r>
          </a:p>
        </p:txBody>
      </p:sp>
    </p:spTree>
    <p:extLst>
      <p:ext uri="{BB962C8B-B14F-4D97-AF65-F5344CB8AC3E}">
        <p14:creationId xmlns:p14="http://schemas.microsoft.com/office/powerpoint/2010/main" val="258351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 descr="Prova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83994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268538" y="1341438"/>
            <a:ext cx="4976812" cy="3508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Steam Reforming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Partial Oxidation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Autothermal Reforming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 b="1"/>
              <a:t>Aqueous Phase Reforming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3084513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2784475" y="1025525"/>
            <a:ext cx="358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Autothermal Reforming</a:t>
            </a:r>
          </a:p>
        </p:txBody>
      </p:sp>
      <p:sp>
        <p:nvSpPr>
          <p:cNvPr id="177157" name="Rectangle 5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smtClean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reaction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route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1476375" y="5878513"/>
          <a:ext cx="53943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2" name="Equation" r:id="rId5" imgW="2539800" imgH="215640" progId="Equation.3">
                  <p:embed/>
                </p:oleObj>
              </mc:Choice>
              <mc:Fallback>
                <p:oleObj name="Equation" r:id="rId5" imgW="253980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878513"/>
                        <a:ext cx="539432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1331913" y="2927350"/>
            <a:ext cx="4392612" cy="20145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it-IT" altLang="it-IT"/>
              <a:t>Its main benefit lies in compensating for the </a:t>
            </a:r>
            <a:r>
              <a:rPr kumimoji="1" lang="it-IT" altLang="it-IT" b="1">
                <a:solidFill>
                  <a:srgbClr val="CC0000"/>
                </a:solidFill>
              </a:rPr>
              <a:t>endothermic reaction of </a:t>
            </a:r>
            <a:r>
              <a:rPr kumimoji="1" lang="it-IT" altLang="it-IT" b="1" i="1" u="sng">
                <a:solidFill>
                  <a:srgbClr val="CC0000"/>
                </a:solidFill>
              </a:rPr>
              <a:t>Steam Reforming</a:t>
            </a:r>
            <a:r>
              <a:rPr kumimoji="1" lang="it-IT" altLang="it-IT" b="1"/>
              <a:t> </a:t>
            </a:r>
            <a:r>
              <a:rPr kumimoji="1" lang="it-IT" altLang="it-IT"/>
              <a:t>with the </a:t>
            </a:r>
            <a:r>
              <a:rPr kumimoji="1" lang="it-IT" altLang="it-IT" b="1">
                <a:solidFill>
                  <a:srgbClr val="CC0000"/>
                </a:solidFill>
              </a:rPr>
              <a:t>exothermic reaction of </a:t>
            </a:r>
            <a:r>
              <a:rPr kumimoji="1" lang="it-IT" altLang="it-IT" b="1" i="1" u="sng">
                <a:solidFill>
                  <a:srgbClr val="CC0000"/>
                </a:solidFill>
              </a:rPr>
              <a:t>Partial Oxidation</a:t>
            </a:r>
          </a:p>
          <a:p>
            <a:endParaRPr kumimoji="1" lang="it-IT" altLang="it-IT" b="1"/>
          </a:p>
          <a:p>
            <a:pPr algn="ctr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kumimoji="1" lang="it-IT" altLang="it-IT"/>
              <a:t> </a:t>
            </a:r>
            <a:r>
              <a:rPr kumimoji="1" lang="it-IT" altLang="it-IT" b="1" i="1">
                <a:solidFill>
                  <a:srgbClr val="FF9900"/>
                </a:solidFill>
              </a:rPr>
              <a:t>no extra heating</a:t>
            </a:r>
          </a:p>
          <a:p>
            <a:pPr algn="ctr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kumimoji="1" lang="it-IT" altLang="it-IT"/>
              <a:t> </a:t>
            </a:r>
            <a:r>
              <a:rPr kumimoji="1" lang="it-IT" altLang="it-IT" b="1" i="1">
                <a:solidFill>
                  <a:srgbClr val="FF9900"/>
                </a:solidFill>
              </a:rPr>
              <a:t>no extra cooling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476375" y="5480050"/>
            <a:ext cx="1706563" cy="396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/>
              <a:t>e.g.</a:t>
            </a:r>
            <a:r>
              <a:rPr lang="it-IT" altLang="it-IT" sz="2000" b="1">
                <a:solidFill>
                  <a:srgbClr val="FF9900"/>
                </a:solidFill>
              </a:rPr>
              <a:t> </a:t>
            </a:r>
            <a:r>
              <a:rPr lang="it-IT" altLang="it-IT" sz="2000" b="1">
                <a:solidFill>
                  <a:srgbClr val="008000"/>
                </a:solidFill>
              </a:rPr>
              <a:t>Methane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1182688" y="1851025"/>
            <a:ext cx="67500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It is probably the </a:t>
            </a:r>
            <a:r>
              <a:rPr lang="it-IT" altLang="it-IT" b="1">
                <a:solidFill>
                  <a:srgbClr val="00CC00"/>
                </a:solidFill>
              </a:rPr>
              <a:t>most interesting</a:t>
            </a:r>
            <a:r>
              <a:rPr lang="it-IT" altLang="it-IT"/>
              <a:t> among coming developments</a:t>
            </a:r>
          </a:p>
          <a:p>
            <a:pPr algn="ctr"/>
            <a:r>
              <a:rPr lang="it-IT" altLang="it-IT"/>
              <a:t>in H</a:t>
            </a:r>
            <a:r>
              <a:rPr lang="it-IT" altLang="it-IT" baseline="-25000"/>
              <a:t>2</a:t>
            </a:r>
            <a:r>
              <a:rPr lang="it-IT" altLang="it-IT"/>
              <a:t> production processes from hydrocarbons.</a:t>
            </a:r>
            <a:endParaRPr lang="it-IT" altLang="it-IT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279775"/>
            <a:ext cx="4284662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9225"/>
            <a:ext cx="4695825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219700"/>
            <a:ext cx="4464050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425575"/>
            <a:ext cx="4035425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0"/>
            <a:ext cx="474662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1255" name="Group 7"/>
          <p:cNvGrpSpPr>
            <a:grpSpLocks/>
          </p:cNvGrpSpPr>
          <p:nvPr/>
        </p:nvGrpSpPr>
        <p:grpSpPr bwMode="auto">
          <a:xfrm>
            <a:off x="1547813" y="3213100"/>
            <a:ext cx="2968625" cy="2016125"/>
            <a:chOff x="1509" y="2251"/>
            <a:chExt cx="1870" cy="1270"/>
          </a:xfrm>
        </p:grpSpPr>
        <p:pic>
          <p:nvPicPr>
            <p:cNvPr id="1812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" y="2311"/>
              <a:ext cx="187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12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" y="2251"/>
              <a:ext cx="1308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9" name="Rectangle 11"/>
          <p:cNvSpPr>
            <a:spLocks noGrp="1"/>
          </p:cNvSpPr>
          <p:nvPr>
            <p:ph type="title"/>
          </p:nvPr>
        </p:nvSpPr>
        <p:spPr>
          <a:xfrm>
            <a:off x="900113" y="77788"/>
            <a:ext cx="3384550" cy="1143000"/>
          </a:xfrm>
          <a:noFill/>
        </p:spPr>
        <p:txBody>
          <a:bodyPr/>
          <a:lstStyle/>
          <a:p>
            <a:pPr algn="l"/>
            <a:r>
              <a:rPr lang="it-IT" altLang="it-IT" sz="3200" b="1" dirty="0" smtClean="0">
                <a:solidFill>
                  <a:srgbClr val="3333FF"/>
                </a:solidFill>
              </a:rPr>
              <a:t>...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Ethanol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sp>
        <p:nvSpPr>
          <p:cNvPr id="181260" name="Text Box 12"/>
          <p:cNvSpPr txBox="1">
            <a:spLocks noChangeArrowheads="1"/>
          </p:cNvSpPr>
          <p:nvPr/>
        </p:nvSpPr>
        <p:spPr bwMode="auto">
          <a:xfrm>
            <a:off x="1174750" y="1989138"/>
            <a:ext cx="3587750" cy="544512"/>
          </a:xfrm>
          <a:prstGeom prst="rect">
            <a:avLst/>
          </a:prstGeom>
          <a:noFill/>
          <a:ln w="25400" algn="ctr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solidFill>
                  <a:srgbClr val="CC0000"/>
                </a:solidFill>
              </a:rPr>
              <a:t>GREAT ATTENTION</a:t>
            </a:r>
            <a:endParaRPr lang="it-IT" altLang="it-IT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299" name="Rectangle 3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err="1" smtClean="0">
                <a:solidFill>
                  <a:srgbClr val="3333FF"/>
                </a:solidFill>
              </a:rPr>
              <a:t>Ethanol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Steam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Reforming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/>
            </a:r>
            <a:br>
              <a:rPr lang="it-IT" altLang="it-IT" sz="3200" b="1" dirty="0" smtClean="0">
                <a:solidFill>
                  <a:srgbClr val="3333FF"/>
                </a:solidFill>
              </a:rPr>
            </a:br>
            <a:r>
              <a:rPr lang="it-IT" altLang="it-IT" sz="3200" b="1" dirty="0" err="1" smtClean="0">
                <a:solidFill>
                  <a:srgbClr val="3333FF"/>
                </a:solidFill>
              </a:rPr>
              <a:t>Reaction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Pathway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pic>
        <p:nvPicPr>
          <p:cNvPr id="183300" name="Picture 4" descr="Path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79930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545138" y="6292850"/>
            <a:ext cx="3563937" cy="304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/>
              <a:t>S.Cavallaro, </a:t>
            </a:r>
            <a:r>
              <a:rPr lang="it-IT" altLang="it-IT" sz="1400" i="1"/>
              <a:t>Energy &amp; Fuels</a:t>
            </a:r>
            <a:r>
              <a:rPr lang="it-IT" altLang="it-IT" sz="1400"/>
              <a:t> </a:t>
            </a:r>
            <a:r>
              <a:rPr lang="it-IT" altLang="it-IT" sz="1400" b="1"/>
              <a:t>14</a:t>
            </a:r>
            <a:r>
              <a:rPr lang="it-IT" altLang="it-IT" sz="1400"/>
              <a:t>(2000)1195</a:t>
            </a:r>
          </a:p>
        </p:txBody>
      </p:sp>
      <p:graphicFrame>
        <p:nvGraphicFramePr>
          <p:cNvPr id="183302" name="Object 6"/>
          <p:cNvGraphicFramePr>
            <a:graphicFrameLocks noChangeAspect="1"/>
          </p:cNvGraphicFramePr>
          <p:nvPr/>
        </p:nvGraphicFramePr>
        <p:xfrm>
          <a:off x="2332038" y="1468438"/>
          <a:ext cx="43370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3" name="Equation" r:id="rId5" imgW="2145960" imgH="228600" progId="Equation.3">
                  <p:embed/>
                </p:oleObj>
              </mc:Choice>
              <mc:Fallback>
                <p:oleObj name="Equation" r:id="rId5" imgW="214596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1468438"/>
                        <a:ext cx="433705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3" name="Picture 3" descr="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>
                <a:solidFill>
                  <a:srgbClr val="3333FF"/>
                </a:solidFill>
              </a:rPr>
              <a:t>Al</a:t>
            </a:r>
            <a:r>
              <a:rPr lang="it-IT" altLang="it-IT" sz="3200" b="1" baseline="-25000">
                <a:solidFill>
                  <a:srgbClr val="3333FF"/>
                </a:solidFill>
              </a:rPr>
              <a:t>2</a:t>
            </a:r>
            <a:r>
              <a:rPr lang="it-IT" altLang="it-IT" sz="3200" b="1">
                <a:solidFill>
                  <a:srgbClr val="3333FF"/>
                </a:solidFill>
              </a:rPr>
              <a:t>O</a:t>
            </a:r>
            <a:r>
              <a:rPr lang="it-IT" altLang="it-IT" sz="3200" b="1" baseline="-2500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84325" name="Oval 5"/>
          <p:cNvSpPr>
            <a:spLocks noChangeArrowheads="1"/>
          </p:cNvSpPr>
          <p:nvPr/>
        </p:nvSpPr>
        <p:spPr bwMode="auto">
          <a:xfrm rot="1032098">
            <a:off x="1187450" y="5157788"/>
            <a:ext cx="1090613" cy="644525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>
            <a:off x="500063" y="4868863"/>
            <a:ext cx="0" cy="576262"/>
          </a:xfrm>
          <a:prstGeom prst="line">
            <a:avLst/>
          </a:prstGeom>
          <a:noFill/>
          <a:ln w="31750">
            <a:solidFill>
              <a:srgbClr val="FFFF00"/>
            </a:solidFill>
            <a:prstDash val="dash"/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>
            <a:off x="468313" y="5400675"/>
            <a:ext cx="719137" cy="0"/>
          </a:xfrm>
          <a:prstGeom prst="line">
            <a:avLst/>
          </a:prstGeom>
          <a:noFill/>
          <a:ln w="31750">
            <a:solidFill>
              <a:srgbClr val="FFFF00"/>
            </a:solidFill>
            <a:prstDash val="dash"/>
            <a:round/>
            <a:headEnd/>
            <a:tailEnd type="triangle" w="med" len="med"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>
            <a:off x="1727200" y="5589588"/>
            <a:ext cx="0" cy="576262"/>
          </a:xfrm>
          <a:prstGeom prst="line">
            <a:avLst/>
          </a:prstGeom>
          <a:noFill/>
          <a:ln w="31750">
            <a:solidFill>
              <a:srgbClr val="FFFF00"/>
            </a:solidFill>
            <a:prstDash val="dash"/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>
            <a:off x="1763713" y="6153150"/>
            <a:ext cx="792162" cy="12700"/>
          </a:xfrm>
          <a:prstGeom prst="line">
            <a:avLst/>
          </a:prstGeom>
          <a:noFill/>
          <a:ln w="31750">
            <a:solidFill>
              <a:srgbClr val="FFFF00"/>
            </a:solidFill>
            <a:prstDash val="dash"/>
            <a:round/>
            <a:headEnd/>
            <a:tailEnd type="triangle" w="med" len="med"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84332" name="Group 12"/>
          <p:cNvGrpSpPr>
            <a:grpSpLocks/>
          </p:cNvGrpSpPr>
          <p:nvPr/>
        </p:nvGrpSpPr>
        <p:grpSpPr bwMode="auto">
          <a:xfrm>
            <a:off x="4224338" y="981075"/>
            <a:ext cx="4956175" cy="3078163"/>
            <a:chOff x="2616" y="712"/>
            <a:chExt cx="3122" cy="1939"/>
          </a:xfrm>
        </p:grpSpPr>
        <p:pic>
          <p:nvPicPr>
            <p:cNvPr id="184333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" y="712"/>
              <a:ext cx="3029" cy="1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4334" name="Group 1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4335" name="Text Box 1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4336" name="Text Box 1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2"/>
          <p:cNvGrpSpPr>
            <a:grpSpLocks/>
          </p:cNvGrpSpPr>
          <p:nvPr/>
        </p:nvGrpSpPr>
        <p:grpSpPr bwMode="auto">
          <a:xfrm>
            <a:off x="4095750" y="981075"/>
            <a:ext cx="5084763" cy="3162300"/>
            <a:chOff x="2535" y="712"/>
            <a:chExt cx="3203" cy="1992"/>
          </a:xfrm>
        </p:grpSpPr>
        <p:pic>
          <p:nvPicPr>
            <p:cNvPr id="185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" y="712"/>
              <a:ext cx="3203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5348" name="Group 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5349" name="Text Box 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5350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5351" name="Rectangle 7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830262"/>
          </a:xfrm>
          <a:noFill/>
        </p:spPr>
        <p:txBody>
          <a:bodyPr/>
          <a:lstStyle/>
          <a:p>
            <a:r>
              <a:rPr lang="it-IT" altLang="it-IT" sz="2800" b="1" smtClean="0">
                <a:solidFill>
                  <a:srgbClr val="3333FF"/>
                </a:solidFill>
              </a:rPr>
              <a:t>Rh(1% wt)@Al</a:t>
            </a:r>
            <a:r>
              <a:rPr lang="it-IT" altLang="it-IT" sz="2800" b="1" baseline="-25000" smtClean="0">
                <a:solidFill>
                  <a:srgbClr val="3333FF"/>
                </a:solidFill>
              </a:rPr>
              <a:t>2</a:t>
            </a:r>
            <a:r>
              <a:rPr lang="it-IT" altLang="it-IT" sz="2800" b="1" smtClean="0">
                <a:solidFill>
                  <a:srgbClr val="3333FF"/>
                </a:solidFill>
              </a:rPr>
              <a:t>O</a:t>
            </a:r>
            <a:r>
              <a:rPr lang="it-IT" altLang="it-IT" sz="2800" b="1" baseline="-25000" smtClean="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853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53" name="Line 9"/>
          <p:cNvSpPr>
            <a:spLocks noChangeShapeType="1"/>
          </p:cNvSpPr>
          <p:nvPr/>
        </p:nvSpPr>
        <p:spPr bwMode="auto">
          <a:xfrm flipV="1">
            <a:off x="7596188" y="3429000"/>
            <a:ext cx="144462" cy="79216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V="1">
            <a:off x="5581650" y="3500438"/>
            <a:ext cx="503238" cy="57785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185355" name="Object 11"/>
          <p:cNvGraphicFramePr>
            <a:graphicFrameLocks noChangeAspect="1"/>
          </p:cNvGraphicFramePr>
          <p:nvPr/>
        </p:nvGraphicFramePr>
        <p:xfrm>
          <a:off x="4572000" y="4076700"/>
          <a:ext cx="191135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4" name="Equation" r:id="rId5" imgW="1701720" imgH="241200" progId="Equation.3">
                  <p:embed/>
                </p:oleObj>
              </mc:Choice>
              <mc:Fallback>
                <p:oleObj name="Equation" r:id="rId5" imgW="1701720" imgH="24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76700"/>
                        <a:ext cx="1911350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56" name="Object 12"/>
          <p:cNvGraphicFramePr>
            <a:graphicFrameLocks noChangeAspect="1"/>
          </p:cNvGraphicFramePr>
          <p:nvPr/>
        </p:nvGraphicFramePr>
        <p:xfrm>
          <a:off x="6443663" y="4267200"/>
          <a:ext cx="172878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5" name="Equation" r:id="rId7" imgW="1638000" imgH="228600" progId="Equation.3">
                  <p:embed/>
                </p:oleObj>
              </mc:Choice>
              <mc:Fallback>
                <p:oleObj name="Equation" r:id="rId7" imgW="16380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267200"/>
                        <a:ext cx="1728787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7" name="Line 13"/>
          <p:cNvSpPr>
            <a:spLocks noChangeShapeType="1"/>
          </p:cNvSpPr>
          <p:nvPr/>
        </p:nvSpPr>
        <p:spPr bwMode="auto">
          <a:xfrm flipH="1" flipV="1">
            <a:off x="8388350" y="2781300"/>
            <a:ext cx="215900" cy="13684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H="1" flipV="1">
            <a:off x="8677275" y="2852738"/>
            <a:ext cx="142875" cy="129698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8172450" y="4148138"/>
            <a:ext cx="936625" cy="4699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200"/>
              <a:t>Water Gas </a:t>
            </a:r>
          </a:p>
          <a:p>
            <a:pPr algn="ctr"/>
            <a:r>
              <a:rPr lang="it-IT" altLang="it-IT" sz="1200"/>
              <a:t>Shift</a:t>
            </a:r>
          </a:p>
        </p:txBody>
      </p:sp>
      <p:pic>
        <p:nvPicPr>
          <p:cNvPr id="185360" name="Picture 16" descr="Me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5363" name="Rectangle 19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0" name="Group 2"/>
          <p:cNvGrpSpPr>
            <a:grpSpLocks/>
          </p:cNvGrpSpPr>
          <p:nvPr/>
        </p:nvGrpSpPr>
        <p:grpSpPr bwMode="auto">
          <a:xfrm>
            <a:off x="4095750" y="981075"/>
            <a:ext cx="5084763" cy="3162300"/>
            <a:chOff x="2535" y="712"/>
            <a:chExt cx="3203" cy="1992"/>
          </a:xfrm>
        </p:grpSpPr>
        <p:pic>
          <p:nvPicPr>
            <p:cNvPr id="186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" y="712"/>
              <a:ext cx="3203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6372" name="Group 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6373" name="Text Box 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6374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6375" name="Line 7"/>
          <p:cNvSpPr>
            <a:spLocks noChangeShapeType="1"/>
          </p:cNvSpPr>
          <p:nvPr/>
        </p:nvSpPr>
        <p:spPr bwMode="auto">
          <a:xfrm flipH="1" flipV="1">
            <a:off x="7380288" y="3500438"/>
            <a:ext cx="647700" cy="720725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186376" name="Object 8"/>
          <p:cNvGraphicFramePr>
            <a:graphicFrameLocks noChangeAspect="1"/>
          </p:cNvGraphicFramePr>
          <p:nvPr/>
        </p:nvGraphicFramePr>
        <p:xfrm>
          <a:off x="6877050" y="4221163"/>
          <a:ext cx="1871663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3" name="Equation" r:id="rId4" imgW="1638000" imgH="228600" progId="Equation.3">
                  <p:embed/>
                </p:oleObj>
              </mc:Choice>
              <mc:Fallback>
                <p:oleObj name="Equation" r:id="rId4" imgW="16380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221163"/>
                        <a:ext cx="1871663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37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457200" y="77788"/>
            <a:ext cx="8229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2800" b="1">
                <a:solidFill>
                  <a:srgbClr val="3333FF"/>
                </a:solidFill>
              </a:rPr>
              <a:t>Rh(1% wt)@Ce</a:t>
            </a:r>
            <a:r>
              <a:rPr lang="it-IT" altLang="it-IT" sz="2800" b="1" baseline="-25000">
                <a:solidFill>
                  <a:srgbClr val="3333FF"/>
                </a:solidFill>
              </a:rPr>
              <a:t>0.2</a:t>
            </a:r>
            <a:r>
              <a:rPr lang="it-IT" altLang="it-IT" sz="2800" b="1">
                <a:solidFill>
                  <a:srgbClr val="3333FF"/>
                </a:solidFill>
              </a:rPr>
              <a:t>Zr</a:t>
            </a:r>
            <a:r>
              <a:rPr lang="it-IT" altLang="it-IT" sz="2800" b="1" baseline="-25000">
                <a:solidFill>
                  <a:srgbClr val="3333FF"/>
                </a:solidFill>
              </a:rPr>
              <a:t>0.8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(40%)/Al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pic>
        <p:nvPicPr>
          <p:cNvPr id="186381" name="Picture 13" descr="M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5" name="Rectangle 3"/>
          <p:cNvSpPr>
            <a:spLocks noGrp="1"/>
          </p:cNvSpPr>
          <p:nvPr>
            <p:ph type="title"/>
          </p:nvPr>
        </p:nvSpPr>
        <p:spPr>
          <a:xfrm>
            <a:off x="250825" y="77788"/>
            <a:ext cx="8435975" cy="1441450"/>
          </a:xfrm>
          <a:noFill/>
        </p:spPr>
        <p:txBody>
          <a:bodyPr/>
          <a:lstStyle/>
          <a:p>
            <a:r>
              <a:rPr lang="it-IT" altLang="it-IT" sz="3200" b="1" dirty="0" err="1" smtClean="0">
                <a:solidFill>
                  <a:srgbClr val="3333FF"/>
                </a:solidFill>
              </a:rPr>
              <a:t>Effect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of promoters on </a:t>
            </a:r>
            <a:br>
              <a:rPr lang="it-IT" altLang="it-IT" sz="3200" b="1" dirty="0" smtClean="0">
                <a:solidFill>
                  <a:srgbClr val="3333FF"/>
                </a:solidFill>
              </a:rPr>
            </a:br>
            <a:r>
              <a:rPr lang="it-IT" altLang="it-IT" sz="3200" b="1" dirty="0" smtClean="0">
                <a:solidFill>
                  <a:srgbClr val="3333FF"/>
                </a:solidFill>
              </a:rPr>
              <a:t>the </a:t>
            </a:r>
            <a:r>
              <a:rPr lang="it-IT" altLang="it-IT" sz="3200" b="1" dirty="0" err="1" smtClean="0">
                <a:solidFill>
                  <a:srgbClr val="3333FF"/>
                </a:solidFill>
              </a:rPr>
              <a:t>catalytic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 performance</a:t>
            </a:r>
          </a:p>
        </p:txBody>
      </p:sp>
      <p:grpSp>
        <p:nvGrpSpPr>
          <p:cNvPr id="187396" name="Group 4"/>
          <p:cNvGrpSpPr>
            <a:grpSpLocks/>
          </p:cNvGrpSpPr>
          <p:nvPr/>
        </p:nvGrpSpPr>
        <p:grpSpPr bwMode="auto">
          <a:xfrm>
            <a:off x="3851275" y="1484313"/>
            <a:ext cx="5761038" cy="3529012"/>
            <a:chOff x="930" y="588"/>
            <a:chExt cx="5240" cy="3144"/>
          </a:xfrm>
        </p:grpSpPr>
        <p:pic>
          <p:nvPicPr>
            <p:cNvPr id="18739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5" b="9871"/>
            <a:stretch>
              <a:fillRect/>
            </a:stretch>
          </p:blipFill>
          <p:spPr bwMode="auto">
            <a:xfrm>
              <a:off x="930" y="588"/>
              <a:ext cx="5240" cy="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7398" name="Rectangle 6"/>
            <p:cNvSpPr>
              <a:spLocks noChangeArrowheads="1"/>
            </p:cNvSpPr>
            <p:nvPr/>
          </p:nvSpPr>
          <p:spPr bwMode="auto">
            <a:xfrm rot="16200000">
              <a:off x="897" y="1608"/>
              <a:ext cx="898" cy="30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>
                  <a:solidFill>
                    <a:schemeClr val="bg1"/>
                  </a:solidFill>
                </a:rPr>
                <a:t>Yield (%)</a:t>
              </a:r>
            </a:p>
          </p:txBody>
        </p:sp>
      </p:grp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7872413" y="1724025"/>
            <a:ext cx="1163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rgbClr val="CC0000"/>
                </a:solidFill>
              </a:rPr>
              <a:t>T = 450 °C</a:t>
            </a:r>
          </a:p>
        </p:txBody>
      </p:sp>
      <p:pic>
        <p:nvPicPr>
          <p:cNvPr id="187400" name="Picture 8" descr="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9748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1246188" y="1749425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2517775" y="1219200"/>
            <a:ext cx="4459288" cy="5397500"/>
            <a:chOff x="1586" y="920"/>
            <a:chExt cx="2809" cy="3400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6" t="3558" r="10895" b="3716"/>
            <a:stretch>
              <a:fillRect/>
            </a:stretch>
          </p:blipFill>
          <p:spPr bwMode="auto">
            <a:xfrm>
              <a:off x="1772" y="920"/>
              <a:ext cx="1926" cy="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0" name="Text Box 4"/>
            <p:cNvSpPr txBox="1">
              <a:spLocks noChangeAspect="1" noChangeArrowheads="1"/>
            </p:cNvSpPr>
            <p:nvPr/>
          </p:nvSpPr>
          <p:spPr bwMode="auto">
            <a:xfrm rot="-5400000">
              <a:off x="1195" y="2435"/>
              <a:ext cx="9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>
                  <a:latin typeface="Symbol" pitchFamily="18" charset="2"/>
                </a:rPr>
                <a:t>m</a:t>
              </a:r>
              <a:r>
                <a:rPr lang="it-IT" altLang="it-IT" sz="1600"/>
                <a:t>mol CO</a:t>
              </a:r>
              <a:r>
                <a:rPr lang="it-IT" altLang="it-IT" sz="1600" baseline="-25000"/>
                <a:t>2</a:t>
              </a:r>
              <a:r>
                <a:rPr lang="it-IT" altLang="it-IT" sz="1600"/>
                <a:t> min</a:t>
              </a:r>
              <a:r>
                <a:rPr lang="it-IT" altLang="it-IT" sz="1600" baseline="30000"/>
                <a:t>-1</a:t>
              </a:r>
            </a:p>
          </p:txBody>
        </p:sp>
        <p:sp>
          <p:nvSpPr>
            <p:cNvPr id="14341" name="Text Box 5"/>
            <p:cNvSpPr txBox="1">
              <a:spLocks noChangeAspect="1" noChangeArrowheads="1"/>
            </p:cNvSpPr>
            <p:nvPr/>
          </p:nvSpPr>
          <p:spPr bwMode="auto">
            <a:xfrm>
              <a:off x="1917" y="1538"/>
              <a:ext cx="13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/>
                <a:t>= 0.1</a:t>
              </a:r>
              <a:r>
                <a:rPr lang="it-IT" altLang="it-IT" sz="1600">
                  <a:latin typeface="Symbol" pitchFamily="18" charset="2"/>
                </a:rPr>
                <a:t> m</a:t>
              </a:r>
              <a:r>
                <a:rPr lang="it-IT" altLang="it-IT" sz="1600"/>
                <a:t>mol CO</a:t>
              </a:r>
              <a:r>
                <a:rPr lang="it-IT" altLang="it-IT" sz="1600" baseline="-25000"/>
                <a:t>2</a:t>
              </a:r>
              <a:r>
                <a:rPr lang="it-IT" altLang="it-IT" sz="1600"/>
                <a:t> min</a:t>
              </a:r>
              <a:r>
                <a:rPr lang="it-IT" altLang="it-IT" sz="1600" baseline="30000"/>
                <a:t>-1</a:t>
              </a:r>
            </a:p>
          </p:txBody>
        </p:sp>
        <p:graphicFrame>
          <p:nvGraphicFramePr>
            <p:cNvPr id="14342" name="Object 6"/>
            <p:cNvGraphicFramePr>
              <a:graphicFrameLocks noChangeAspect="1"/>
            </p:cNvGraphicFramePr>
            <p:nvPr/>
          </p:nvGraphicFramePr>
          <p:xfrm>
            <a:off x="3696" y="2615"/>
            <a:ext cx="69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46" name="Equation" r:id="rId4" imgW="952200" imgH="241200" progId="Equation.3">
                    <p:embed/>
                  </p:oleObj>
                </mc:Choice>
                <mc:Fallback>
                  <p:oleObj name="Equation" r:id="rId4" imgW="952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615"/>
                          <a:ext cx="690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3" name="Object 7"/>
            <p:cNvGraphicFramePr>
              <a:graphicFrameLocks noChangeAspect="1"/>
            </p:cNvGraphicFramePr>
            <p:nvPr/>
          </p:nvGraphicFramePr>
          <p:xfrm>
            <a:off x="3696" y="3012"/>
            <a:ext cx="69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47" name="Equation" r:id="rId6" imgW="952200" imgH="241200" progId="Equation.3">
                    <p:embed/>
                  </p:oleObj>
                </mc:Choice>
                <mc:Fallback>
                  <p:oleObj name="Equation" r:id="rId6" imgW="952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012"/>
                          <a:ext cx="690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4" name="Object 8"/>
            <p:cNvGraphicFramePr>
              <a:graphicFrameLocks noChangeAspect="1"/>
            </p:cNvGraphicFramePr>
            <p:nvPr/>
          </p:nvGraphicFramePr>
          <p:xfrm>
            <a:off x="3696" y="3377"/>
            <a:ext cx="699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48" name="Equation" r:id="rId8" imgW="965160" imgH="241200" progId="Equation.3">
                    <p:embed/>
                  </p:oleObj>
                </mc:Choice>
                <mc:Fallback>
                  <p:oleObj name="Equation" r:id="rId8" imgW="965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377"/>
                          <a:ext cx="699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5" name="Object 9"/>
            <p:cNvGraphicFramePr>
              <a:graphicFrameLocks noChangeAspect="1"/>
            </p:cNvGraphicFramePr>
            <p:nvPr/>
          </p:nvGraphicFramePr>
          <p:xfrm>
            <a:off x="3696" y="3762"/>
            <a:ext cx="681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49" name="Equation" r:id="rId10" imgW="939600" imgH="241200" progId="Equation.3">
                    <p:embed/>
                  </p:oleObj>
                </mc:Choice>
                <mc:Fallback>
                  <p:oleObj name="Equation" r:id="rId10" imgW="9396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62"/>
                          <a:ext cx="681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52400" y="762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b="1">
                <a:solidFill>
                  <a:srgbClr val="FF0000"/>
                </a:solidFill>
              </a:rPr>
              <a:t>EtOH-SR su Rh(1%)@Ce</a:t>
            </a:r>
            <a:r>
              <a:rPr lang="it-IT" altLang="it-IT" b="1" baseline="-25000">
                <a:solidFill>
                  <a:srgbClr val="FF0000"/>
                </a:solidFill>
              </a:rPr>
              <a:t>x</a:t>
            </a:r>
            <a:r>
              <a:rPr lang="it-IT" altLang="it-IT" b="1">
                <a:solidFill>
                  <a:srgbClr val="FF0000"/>
                </a:solidFill>
              </a:rPr>
              <a:t>Zr</a:t>
            </a:r>
            <a:r>
              <a:rPr lang="it-IT" altLang="it-IT" b="1" baseline="-25000">
                <a:solidFill>
                  <a:srgbClr val="FF0000"/>
                </a:solidFill>
              </a:rPr>
              <a:t>1-X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(YY%)-Al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3</a:t>
            </a:r>
            <a:r>
              <a:rPr lang="it-IT" altLang="it-IT" b="1"/>
              <a:t> :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410200" y="457200"/>
            <a:ext cx="311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b="1"/>
              <a:t>Deposizione di coke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273800" y="1219200"/>
            <a:ext cx="216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i="1">
                <a:solidFill>
                  <a:srgbClr val="0000FF"/>
                </a:solidFill>
              </a:rPr>
              <a:t>TPO dopo reazione</a:t>
            </a:r>
          </a:p>
          <a:p>
            <a:pPr algn="ctr"/>
            <a:r>
              <a:rPr lang="it-IT" altLang="it-IT" sz="1800" i="1">
                <a:solidFill>
                  <a:srgbClr val="0000FF"/>
                </a:solidFill>
              </a:rPr>
              <a:t>a 600°C per 150h</a:t>
            </a:r>
          </a:p>
        </p:txBody>
      </p:sp>
    </p:spTree>
    <p:extLst>
      <p:ext uri="{BB962C8B-B14F-4D97-AF65-F5344CB8AC3E}">
        <p14:creationId xmlns:p14="http://schemas.microsoft.com/office/powerpoint/2010/main" val="12258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0" y="88900"/>
            <a:ext cx="91440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Font typeface="Arial" pitchFamily="34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spcBef>
                <a:spcPct val="20000"/>
              </a:spcBef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it-IT" sz="2800" b="1" dirty="0">
                <a:solidFill>
                  <a:srgbClr val="3333FF"/>
                </a:solidFill>
              </a:rPr>
              <a:t>Hydrogen production from steam reforming of ethanol and glycerol over ceria-supported metal catalysts</a:t>
            </a:r>
          </a:p>
          <a:p>
            <a:pPr>
              <a:lnSpc>
                <a:spcPct val="90000"/>
              </a:lnSpc>
            </a:pPr>
            <a:endParaRPr lang="es-ES" altLang="it-IT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126841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B. Zhang, X. Tang, Y. Li, Y. Xu, W. Shen, Int. J. Hydrogen Energy 32 (2007) 2367-2373</a:t>
            </a:r>
            <a:endParaRPr lang="es-ES" altLang="it-IT" sz="1600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34925" y="2060575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-supported Ni, Co and Ir</a:t>
            </a:r>
            <a:r>
              <a:rPr lang="en-US" altLang="it-IT" sz="1600"/>
              <a:t> </a:t>
            </a:r>
            <a:r>
              <a:rPr lang="en-US" altLang="it-IT" sz="1600" b="1"/>
              <a:t>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Deposition-precipitation method over commercial 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.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250 – 550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EtOH or Gly/H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O/He= 2/18/80 vol% </a:t>
            </a:r>
            <a:endParaRPr lang="es-ES" altLang="it-IT" sz="1600" b="1"/>
          </a:p>
        </p:txBody>
      </p:sp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3646488"/>
            <a:ext cx="33131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633788"/>
            <a:ext cx="343217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4283075" y="5084763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Ethanol reforming</a:t>
            </a: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7788275" y="5084763"/>
            <a:ext cx="132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Glycerol reforming</a:t>
            </a:r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0" y="3741738"/>
            <a:ext cx="233997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 dirty="0"/>
              <a:t>Complete </a:t>
            </a:r>
            <a:r>
              <a:rPr lang="es-ES" altLang="it-IT" sz="1600" i="1" dirty="0" err="1"/>
              <a:t>conversion</a:t>
            </a:r>
            <a:r>
              <a:rPr lang="es-ES" altLang="it-IT" sz="1600" i="1" dirty="0"/>
              <a:t> of </a:t>
            </a:r>
            <a:r>
              <a:rPr lang="es-ES" altLang="it-IT" sz="1600" i="1" dirty="0" err="1"/>
              <a:t>ethanol</a:t>
            </a:r>
            <a:r>
              <a:rPr lang="es-ES" altLang="it-IT" sz="1600" i="1" dirty="0"/>
              <a:t> at T &gt; 400 </a:t>
            </a:r>
            <a:r>
              <a:rPr lang="es-ES" altLang="it-IT" sz="1600" i="1" dirty="0" err="1"/>
              <a:t>ºC</a:t>
            </a:r>
            <a:r>
              <a:rPr lang="es-ES" altLang="it-IT" sz="1600" i="1" dirty="0"/>
              <a:t>.</a:t>
            </a:r>
          </a:p>
          <a:p>
            <a:endParaRPr lang="es-AR" altLang="it-IT" sz="1600" i="1" dirty="0"/>
          </a:p>
          <a:p>
            <a:r>
              <a:rPr lang="es-AR" altLang="it-IT" sz="1600" i="1" dirty="0" err="1"/>
              <a:t>Good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selectivity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values</a:t>
            </a:r>
            <a:r>
              <a:rPr lang="es-AR" altLang="it-IT" sz="1600" i="1" dirty="0"/>
              <a:t> at </a:t>
            </a:r>
            <a:r>
              <a:rPr lang="es-AR" altLang="it-IT" sz="1600" i="1" dirty="0" err="1"/>
              <a:t>that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temperature</a:t>
            </a:r>
            <a:r>
              <a:rPr lang="es-AR" altLang="it-IT" sz="1600" i="1" dirty="0"/>
              <a:t>.</a:t>
            </a:r>
            <a:endParaRPr lang="es-ES" altLang="it-IT" sz="1600" i="1" dirty="0"/>
          </a:p>
          <a:p>
            <a:endParaRPr lang="es-ES" altLang="it-IT" sz="1600" i="1" dirty="0"/>
          </a:p>
          <a:p>
            <a:r>
              <a:rPr lang="es-ES" altLang="it-IT" sz="1600" b="1" i="1" dirty="0">
                <a:solidFill>
                  <a:srgbClr val="FF0000"/>
                </a:solidFill>
              </a:rPr>
              <a:t>Ir/CeO</a:t>
            </a:r>
            <a:r>
              <a:rPr lang="es-ES" altLang="it-IT" sz="1600" b="1" i="1" baseline="-25000" dirty="0">
                <a:solidFill>
                  <a:srgbClr val="FF0000"/>
                </a:solidFill>
              </a:rPr>
              <a:t>2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is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the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most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selective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catalyst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for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ethanol</a:t>
            </a:r>
            <a:r>
              <a:rPr lang="es-ES" altLang="it-IT" sz="1600" i="1" dirty="0">
                <a:solidFill>
                  <a:srgbClr val="FF0000"/>
                </a:solidFill>
              </a:rPr>
              <a:t> and </a:t>
            </a:r>
            <a:r>
              <a:rPr lang="es-ES" altLang="it-IT" sz="1600" i="1" dirty="0" err="1">
                <a:solidFill>
                  <a:srgbClr val="FF0000"/>
                </a:solidFill>
              </a:rPr>
              <a:t>glycerol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reforming</a:t>
            </a:r>
            <a:r>
              <a:rPr lang="es-ES" altLang="it-IT" sz="1600" i="1" dirty="0">
                <a:solidFill>
                  <a:srgbClr val="FF0000"/>
                </a:solidFill>
              </a:rPr>
              <a:t>.</a:t>
            </a:r>
            <a:endParaRPr lang="es-AR" altLang="it-IT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0" y="1739900"/>
            <a:ext cx="39957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B. Zhang, X. Tang, Y. Li, Y. Xu, W. Shen, Int. J. Hydrogen Energy 32 (2007) 2367-2373</a:t>
            </a:r>
            <a:endParaRPr lang="es-ES" altLang="it-IT" sz="1600"/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4356100" y="1196975"/>
            <a:ext cx="22320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Ethanol reforming: stability tests</a:t>
            </a:r>
          </a:p>
          <a:p>
            <a:pPr>
              <a:spcBef>
                <a:spcPct val="50000"/>
              </a:spcBef>
            </a:pPr>
            <a:r>
              <a:rPr lang="en-US" altLang="it-IT" b="1"/>
              <a:t>(350 ºC)</a:t>
            </a:r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692150"/>
            <a:ext cx="248285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5650" y="2924175"/>
            <a:ext cx="51847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Over </a:t>
            </a:r>
            <a:r>
              <a:rPr lang="es-ES" altLang="it-IT" sz="1600" b="1" i="1"/>
              <a:t>Ir/CeO</a:t>
            </a:r>
            <a:r>
              <a:rPr lang="es-ES" altLang="it-IT" sz="1600" b="1" i="1" baseline="-25000"/>
              <a:t>2</a:t>
            </a:r>
            <a:r>
              <a:rPr lang="es-ES" altLang="it-IT" sz="1600" i="1"/>
              <a:t>, ethanol was totally converted into methane, CO, CO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and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 Stable catalyst for at least 16 h.</a:t>
            </a:r>
          </a:p>
          <a:p>
            <a:endParaRPr lang="es-AR" altLang="it-IT" sz="1600" i="1"/>
          </a:p>
          <a:p>
            <a:r>
              <a:rPr lang="es-AR" altLang="it-IT" sz="1600" i="1"/>
              <a:t>For </a:t>
            </a:r>
            <a:r>
              <a:rPr lang="es-AR" altLang="it-IT" sz="1600" b="1" i="1">
                <a:solidFill>
                  <a:srgbClr val="000099"/>
                </a:solidFill>
              </a:rPr>
              <a:t>Co/CeO</a:t>
            </a:r>
            <a:r>
              <a:rPr lang="es-AR" altLang="it-IT" sz="1600" b="1" i="1" baseline="-25000">
                <a:solidFill>
                  <a:srgbClr val="000099"/>
                </a:solidFill>
              </a:rPr>
              <a:t>2</a:t>
            </a:r>
            <a:r>
              <a:rPr lang="es-AR" altLang="it-IT" sz="1600" b="1" i="1">
                <a:solidFill>
                  <a:srgbClr val="000099"/>
                </a:solidFill>
              </a:rPr>
              <a:t> </a:t>
            </a:r>
            <a:r>
              <a:rPr lang="es-AR" altLang="it-IT" sz="1600" i="1"/>
              <a:t>the formation of significant amount of </a:t>
            </a:r>
            <a:r>
              <a:rPr lang="es-AR" altLang="it-IT" sz="1600" i="1">
                <a:solidFill>
                  <a:srgbClr val="336600"/>
                </a:solidFill>
              </a:rPr>
              <a:t>acetone</a:t>
            </a:r>
            <a:r>
              <a:rPr lang="es-AR" altLang="it-IT" sz="1600" i="1"/>
              <a:t> (8%) indicated that decarbinylation of acetaldehyde takes place and the activity is too low to promote the reforming reactions.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/>
              <a:t>The </a:t>
            </a:r>
            <a:r>
              <a:rPr lang="es-ES" altLang="it-IT" sz="1600" b="1" i="1">
                <a:solidFill>
                  <a:srgbClr val="FF0000"/>
                </a:solidFill>
              </a:rPr>
              <a:t>Ni/CeO</a:t>
            </a:r>
            <a:r>
              <a:rPr lang="es-ES" altLang="it-IT" sz="1600" b="1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/>
              <a:t> sample exhibited good activity for ethanol decomposition to methane and CO, and the later was converted into CO</a:t>
            </a:r>
            <a:r>
              <a:rPr lang="es-ES" altLang="it-IT" sz="1600" i="1" baseline="-25000"/>
              <a:t>2  </a:t>
            </a:r>
            <a:r>
              <a:rPr lang="es-ES" altLang="it-IT" sz="1600" i="1"/>
              <a:t>by the water gas shift reaction.</a:t>
            </a:r>
            <a:endParaRPr lang="es-AR" altLang="it-IT" sz="1600" i="1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250825" y="0"/>
            <a:ext cx="8210550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400" dirty="0">
                <a:solidFill>
                  <a:srgbClr val="3333FF"/>
                </a:solidFill>
              </a:rPr>
              <a:t>Hydrogen production from steam reforming of ethanol and glycerol over ceria-supported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" y="242346"/>
            <a:ext cx="8497744" cy="637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530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S.D. Fernando, S.D. Filip To, R. Mark Bricka, P.H. Steele, A. Haryanto, Energy and Fuels 22 (2008) 1220-1226</a:t>
            </a:r>
            <a:endParaRPr lang="es-ES" altLang="it-IT" sz="1600"/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34925" y="1989138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, MgO and TiO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-supported Ni</a:t>
            </a:r>
            <a:r>
              <a:rPr lang="en-US" altLang="it-IT" sz="1600"/>
              <a:t> </a:t>
            </a:r>
            <a:r>
              <a:rPr lang="en-US" altLang="it-IT" sz="1600" b="1"/>
              <a:t>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technique over commercial supports.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550 – 650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Water/glycerol= 6:1 </a:t>
            </a:r>
            <a:endParaRPr lang="es-ES" altLang="it-IT" sz="1600" b="1"/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157538"/>
            <a:ext cx="4921250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0" y="3741738"/>
            <a:ext cx="37798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FF0000"/>
                </a:solidFill>
              </a:rPr>
              <a:t>Ni/CeO</a:t>
            </a:r>
            <a:r>
              <a:rPr lang="es-ES" altLang="it-IT" sz="1600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>
                <a:solidFill>
                  <a:srgbClr val="FF0000"/>
                </a:solidFill>
              </a:rPr>
              <a:t> and Ni/TiO</a:t>
            </a:r>
            <a:r>
              <a:rPr lang="es-ES" altLang="it-IT" sz="1600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>
                <a:solidFill>
                  <a:srgbClr val="FF0000"/>
                </a:solidFill>
              </a:rPr>
              <a:t> show slow deactivation while Ni/MgO does not deactivate.</a:t>
            </a:r>
          </a:p>
          <a:p>
            <a:endParaRPr lang="es-AR" altLang="it-IT" sz="1600" i="1">
              <a:solidFill>
                <a:srgbClr val="FF0000"/>
              </a:solidFill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47625" y="188913"/>
            <a:ext cx="8701088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3333FF"/>
                </a:solidFill>
              </a:rPr>
              <a:t>Conversion of glycerol to hydrogen via a steam reforming process over nickel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0" y="1916113"/>
            <a:ext cx="356393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selectivity increases with an increase in temperature.</a:t>
            </a:r>
          </a:p>
          <a:p>
            <a:endParaRPr lang="es-AR" altLang="it-IT" sz="1600" i="1"/>
          </a:p>
          <a:p>
            <a:r>
              <a:rPr lang="es-AR" altLang="it-IT" sz="1600" i="1"/>
              <a:t>The maximum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yield was 66% for Ni/CeO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followed by 52% for Ni/MgO and 47% for Ni/TiO</a:t>
            </a:r>
            <a:r>
              <a:rPr lang="es-AR" altLang="it-IT" sz="1600" i="1" baseline="-25000"/>
              <a:t>2 </a:t>
            </a:r>
            <a:r>
              <a:rPr lang="es-AR" altLang="it-IT" sz="1600" i="1"/>
              <a:t>at 650 ºC.</a:t>
            </a:r>
          </a:p>
          <a:p>
            <a:endParaRPr lang="es-AR" altLang="it-IT" sz="1600" i="1"/>
          </a:p>
          <a:p>
            <a:r>
              <a:rPr lang="es-AR" altLang="it-IT" sz="1600" i="1"/>
              <a:t>The lower activity of Ni/TiO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can be due to the higher coke formation (higher acidity of the support)</a:t>
            </a:r>
            <a:endParaRPr lang="es-ES" altLang="it-IT" sz="1600" i="1"/>
          </a:p>
          <a:p>
            <a:endParaRPr lang="es-AR" altLang="it-IT" sz="1600" i="1"/>
          </a:p>
        </p:txBody>
      </p:sp>
      <p:pic>
        <p:nvPicPr>
          <p:cNvPr id="1966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784350"/>
            <a:ext cx="3830637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3490913" y="2133600"/>
            <a:ext cx="19446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Effect of temperature on H</a:t>
            </a:r>
            <a:r>
              <a:rPr lang="en-US" altLang="it-IT" b="1" baseline="-25000"/>
              <a:t>2</a:t>
            </a:r>
            <a:r>
              <a:rPr lang="en-US" altLang="it-IT" b="1"/>
              <a:t> selectivity</a:t>
            </a: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3778250" y="4508500"/>
            <a:ext cx="1657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Effect of temperature on glycerol conversion</a:t>
            </a:r>
          </a:p>
        </p:txBody>
      </p:sp>
      <p:pic>
        <p:nvPicPr>
          <p:cNvPr id="1966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0"/>
            <a:ext cx="3659188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8" name="Rectangle 10"/>
          <p:cNvSpPr>
            <a:spLocks noChangeArrowheads="1"/>
          </p:cNvSpPr>
          <p:nvPr/>
        </p:nvSpPr>
        <p:spPr bwMode="auto">
          <a:xfrm>
            <a:off x="611188" y="46529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Coke formation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0" y="925513"/>
            <a:ext cx="91440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S.D. Fernando, S.D. Filip To, R. Mark Bricka, P.H. Steele, A. Haryanto, Energy and Fuels 22 (2008) 1220-1226</a:t>
            </a:r>
            <a:endParaRPr lang="es-ES" altLang="it-IT" sz="1600"/>
          </a:p>
        </p:txBody>
      </p:sp>
      <p:sp>
        <p:nvSpPr>
          <p:cNvPr id="196621" name="Rectangle 13"/>
          <p:cNvSpPr>
            <a:spLocks noChangeArrowheads="1"/>
          </p:cNvSpPr>
          <p:nvPr/>
        </p:nvSpPr>
        <p:spPr bwMode="auto">
          <a:xfrm>
            <a:off x="47625" y="188913"/>
            <a:ext cx="8701088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3333FF"/>
                </a:solidFill>
              </a:rPr>
              <a:t>Conversion of glycerol to hydrogen via a steam reforming process over nickel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34925" y="1911350"/>
            <a:ext cx="91440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Alumina-supported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technique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700 – 900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Glycerin/H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O= 1:6 vol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Feed: 0.15 ml/min</a:t>
            </a:r>
            <a:endParaRPr lang="es-ES" altLang="it-IT" sz="1600" b="1"/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0" y="3741738"/>
            <a:ext cx="3348038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The highest H</a:t>
            </a:r>
            <a:r>
              <a:rPr lang="es-ES" altLang="it-IT" sz="1600" i="1" baseline="-25000"/>
              <a:t>2 </a:t>
            </a:r>
            <a:r>
              <a:rPr lang="es-ES" altLang="it-IT" sz="1600" i="1"/>
              <a:t>selectivity was obtained over Ni/Al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O</a:t>
            </a:r>
            <a:r>
              <a:rPr lang="es-ES" altLang="it-IT" sz="1600" i="1" baseline="-25000"/>
              <a:t>3</a:t>
            </a:r>
            <a:r>
              <a:rPr lang="es-ES" altLang="it-IT" sz="1600" i="1"/>
              <a:t>. 60, 56 and 48% at 900, 800 and 700 ºC. This could be due to the promotion of C-C ruptures over Ni.</a:t>
            </a:r>
          </a:p>
          <a:p>
            <a:endParaRPr lang="es-AR" altLang="it-IT" sz="1600" i="1"/>
          </a:p>
          <a:p>
            <a:r>
              <a:rPr lang="es-AR" altLang="it-IT" sz="1600" i="1">
                <a:solidFill>
                  <a:srgbClr val="3333FF"/>
                </a:solidFill>
              </a:rPr>
              <a:t>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selectivity pattern: Ni</a:t>
            </a:r>
            <a:r>
              <a:rPr lang="es-AR" altLang="it-IT" sz="1600" i="1"/>
              <a:t> &gt; Ir &gt; Ru &gt; Pt &gt; Rh, Pd.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>
                <a:solidFill>
                  <a:srgbClr val="3333FF"/>
                </a:solidFill>
              </a:rPr>
              <a:t>Conversions are favoured at higher temperatures due to the endothermicity of reforming</a:t>
            </a:r>
            <a:r>
              <a:rPr lang="es-ES" altLang="it-IT" sz="1600" i="1"/>
              <a:t>.</a:t>
            </a:r>
            <a:endParaRPr lang="es-AR" altLang="it-IT" sz="1600" i="1"/>
          </a:p>
        </p:txBody>
      </p:sp>
      <p:pic>
        <p:nvPicPr>
          <p:cNvPr id="1976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916113"/>
            <a:ext cx="433228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3490913" y="3500438"/>
            <a:ext cx="17287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Alumina-supported samples</a:t>
            </a: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Production of</a:t>
            </a:r>
            <a:r>
              <a:rPr lang="en-US" altLang="it-IT" sz="2800">
                <a:solidFill>
                  <a:srgbClr val="990033"/>
                </a:solidFill>
              </a:rPr>
              <a:t> h</a:t>
            </a:r>
            <a:r>
              <a:rPr lang="en-US" altLang="it-IT" sz="2800" b="1">
                <a:solidFill>
                  <a:srgbClr val="990033"/>
                </a:solidFill>
              </a:rPr>
              <a:t>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179388" y="2924175"/>
            <a:ext cx="334803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The highest H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 selectivity was obtained over Pd/CeO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 at 900 ºC and Rh/CeO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 at 800 ºC. However at 700 ºC the most selective is Ni/CeO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.</a:t>
            </a:r>
          </a:p>
          <a:p>
            <a:endParaRPr lang="es-AR" altLang="it-IT" sz="1600" i="1">
              <a:solidFill>
                <a:srgbClr val="3333FF"/>
              </a:solidFill>
            </a:endParaRPr>
          </a:p>
          <a:p>
            <a:r>
              <a:rPr lang="es-AR" altLang="it-IT" sz="1600" i="1"/>
              <a:t>With the addition of 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all the samples show a higher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selectivity (</a:t>
            </a:r>
            <a:r>
              <a:rPr lang="es-AR" altLang="it-IT" sz="1600" i="1">
                <a:solidFill>
                  <a:srgbClr val="3333FF"/>
                </a:solidFill>
              </a:rPr>
              <a:t>WGSR promoted</a:t>
            </a:r>
            <a:r>
              <a:rPr lang="es-AR" altLang="it-IT" sz="1600" i="1"/>
              <a:t>)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/>
              <a:t>Glycerin conversions show mixed results with the addition of CeO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</a:t>
            </a:r>
          </a:p>
          <a:p>
            <a:endParaRPr lang="es-AR" altLang="it-IT" sz="1600" i="1"/>
          </a:p>
        </p:txBody>
      </p:sp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16113"/>
            <a:ext cx="435133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3490913" y="3500438"/>
            <a:ext cx="17287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CeO</a:t>
            </a:r>
            <a:r>
              <a:rPr lang="en-US" altLang="it-IT" b="1" baseline="-25000"/>
              <a:t>2</a:t>
            </a:r>
            <a:r>
              <a:rPr lang="en-US" altLang="it-IT" b="1"/>
              <a:t>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  <a:r>
              <a:rPr lang="en-US" altLang="it-IT" b="1"/>
              <a:t>-supported samples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Production of</a:t>
            </a:r>
            <a:r>
              <a:rPr lang="en-US" altLang="it-IT" sz="2800">
                <a:solidFill>
                  <a:srgbClr val="990033"/>
                </a:solidFill>
              </a:rPr>
              <a:t> h</a:t>
            </a:r>
            <a:r>
              <a:rPr lang="en-US" altLang="it-IT" sz="2800" b="1">
                <a:solidFill>
                  <a:srgbClr val="990033"/>
                </a:solidFill>
              </a:rPr>
              <a:t>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179388" y="1989138"/>
            <a:ext cx="3348037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The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selectivity and glycerin conversion increased with a decrease in flow rate.</a:t>
            </a:r>
          </a:p>
          <a:p>
            <a:endParaRPr lang="es-AR" altLang="it-IT" sz="1600" i="1"/>
          </a:p>
          <a:p>
            <a:r>
              <a:rPr lang="es-AR" altLang="it-IT" sz="1600" i="1"/>
              <a:t>With the increase in water/glycerin ratio the glycerin conversion increased monotonously for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. Mixed results over other samples.</a:t>
            </a:r>
          </a:p>
          <a:p>
            <a:endParaRPr lang="es-AR" altLang="it-IT" sz="1600" i="1"/>
          </a:p>
          <a:p>
            <a:r>
              <a:rPr lang="es-AR" altLang="it-IT" sz="1600" i="1"/>
              <a:t>With an increase in metal loading, the glycerin conversion increased for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and Rh/CeO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.</a:t>
            </a:r>
          </a:p>
          <a:p>
            <a:endParaRPr lang="es-AR" altLang="it-IT" sz="1600" i="1"/>
          </a:p>
          <a:p>
            <a:r>
              <a:rPr lang="es-AR" altLang="it-IT" sz="1600" i="1"/>
              <a:t>The samples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and Rh/CeO/Al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were stable for at least 13 h of operation.</a:t>
            </a:r>
          </a:p>
          <a:p>
            <a:endParaRPr lang="es-AR" altLang="it-IT" i="1"/>
          </a:p>
          <a:p>
            <a:endParaRPr lang="es-AR" altLang="it-IT" sz="1600" i="1"/>
          </a:p>
        </p:txBody>
      </p:sp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4675"/>
            <a:ext cx="432117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6948488" y="5157788"/>
            <a:ext cx="1744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b="1"/>
              <a:t>Rh/CeO</a:t>
            </a:r>
            <a:r>
              <a:rPr lang="en-US" altLang="it-IT" b="1" baseline="-25000"/>
              <a:t>2</a:t>
            </a:r>
            <a:r>
              <a:rPr lang="en-US" altLang="it-IT" b="1"/>
              <a:t>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  <a:endParaRPr lang="es-ES" altLang="it-IT" b="1" baseline="-25000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6156325" y="2781300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Ni/Al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 hydrogen by steam reforming of glycerin over alumina-supported metal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0" y="179705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E.L. Kunkes, R.R. Soares, D.A. Simonetti, J.A. Dumesic, Appl. Catal. B 90 (2009) 693-698</a:t>
            </a:r>
            <a:endParaRPr lang="es-ES" altLang="it-IT" sz="1600"/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4176713" y="6308725"/>
            <a:ext cx="3348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Pt-Re/C is the most active sample.</a:t>
            </a:r>
            <a:endParaRPr lang="es-AR" altLang="it-IT" sz="1600" i="1">
              <a:solidFill>
                <a:srgbClr val="3333FF"/>
              </a:solidFill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4824413" y="3140075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Glycerol conversion</a:t>
            </a: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0" y="2260600"/>
            <a:ext cx="5832475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 altLang="it-IT" sz="1600" b="1"/>
          </a:p>
          <a:p>
            <a:pPr>
              <a:spcBef>
                <a:spcPct val="20000"/>
              </a:spcBef>
            </a:pPr>
            <a:r>
              <a:rPr lang="en-US" altLang="it-IT" sz="1600" b="1"/>
              <a:t>Pt-based bimetallic catalysts supported on C (reforming)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impregnation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CeZrOx catalyst (WGSR)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548 – 623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30&lt;wt% Glycerin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Feed: 0.32 ml/min</a:t>
            </a:r>
            <a:endParaRPr lang="es-ES" altLang="it-IT" sz="1600" b="1"/>
          </a:p>
        </p:txBody>
      </p:sp>
      <p:pic>
        <p:nvPicPr>
          <p:cNvPr id="2007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429000"/>
            <a:ext cx="34131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13731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An integrated catalytic approach for the production of hydrogen by glycerol reforming coupled with water-gas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0" y="5445125"/>
            <a:ext cx="9144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It was possible to produce syngas with controlled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:CO ratios using two catalytic beds.</a:t>
            </a:r>
          </a:p>
          <a:p>
            <a:endParaRPr lang="es-AR" altLang="it-IT" sz="1600" i="1"/>
          </a:p>
          <a:p>
            <a:r>
              <a:rPr lang="es-AR" altLang="it-IT" sz="1600" i="1">
                <a:solidFill>
                  <a:srgbClr val="3333FF"/>
                </a:solidFill>
              </a:rPr>
              <a:t>First bed of Pt-Re/C gives high conversions of glycerol to produce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/CO gas mixture.</a:t>
            </a:r>
          </a:p>
          <a:p>
            <a:endParaRPr lang="es-AR" altLang="it-IT" sz="1600" i="1">
              <a:solidFill>
                <a:srgbClr val="3333FF"/>
              </a:solidFill>
            </a:endParaRPr>
          </a:p>
          <a:p>
            <a:r>
              <a:rPr lang="es-AR" altLang="it-IT" sz="1600" i="1">
                <a:solidFill>
                  <a:srgbClr val="3333FF"/>
                </a:solidFill>
              </a:rPr>
              <a:t>Second bed consisting of Pt(1%)/CeO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/ZrO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promotes WGSR in a stable way.</a:t>
            </a:r>
          </a:p>
        </p:txBody>
      </p:sp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488"/>
            <a:ext cx="9144000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E.L. Kunkes, R.R. Soares, D.A. Simonetti, J.A. Dumesic, Appl. Catal. B 90 (2009) 693-698</a:t>
            </a:r>
            <a:endParaRPr lang="es-ES" altLang="it-IT" sz="1600"/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0" y="188913"/>
            <a:ext cx="8964613" cy="8223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400" b="1">
                <a:solidFill>
                  <a:srgbClr val="990033"/>
                </a:solidFill>
              </a:rPr>
              <a:t>An integrated catalytic approach for the production of hydrogen by glycerol reforming coupled with water-gas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P.J. Dauenhauer, J.R. Salge, L.D. Schmidt, J. Catal. 244 (2006) 238-247</a:t>
            </a:r>
            <a:endParaRPr lang="es-ES" altLang="it-IT" sz="1600"/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111750" y="1628775"/>
            <a:ext cx="4032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High selectivities to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can be achieved by adjusting the fuel/air and fuel/steam feed ratios, as well the catalyst.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0" y="1706563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 and Rh-based catalysts supported on alumina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impregnation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519 – 1055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</p:txBody>
      </p:sp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75"/>
            <a:ext cx="91440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4356100" y="2459038"/>
            <a:ext cx="47879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The addition of steam suppress CO selectivity while increasing selectivity to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. Rh/CeO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showed high fuel conversion and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selectivity.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07950" y="136525"/>
            <a:ext cx="9036050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Renewable hydrogen by autothermal steam reforming of volatile carbohydrates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S.M. Swami, M.A. Abraham, Energy &amp; Fuels 20 (2006) 2616-2622</a:t>
            </a:r>
            <a:endParaRPr lang="es-ES" altLang="it-IT" sz="1600"/>
          </a:p>
        </p:txBody>
      </p:sp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179388" y="2997200"/>
            <a:ext cx="48244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>
                <a:solidFill>
                  <a:srgbClr val="3333FF"/>
                </a:solidFill>
              </a:rPr>
              <a:t>The addition of </a:t>
            </a:r>
            <a:r>
              <a:rPr lang="es-AR" altLang="it-IT" sz="1600" b="1" i="1">
                <a:solidFill>
                  <a:srgbClr val="3333FF"/>
                </a:solidFill>
              </a:rPr>
              <a:t>oxygen</a:t>
            </a:r>
            <a:r>
              <a:rPr lang="es-AR" altLang="it-IT" sz="1600" i="1">
                <a:solidFill>
                  <a:srgbClr val="3333FF"/>
                </a:solidFill>
              </a:rPr>
              <a:t> enhanced the breakdown of the glycerol reactant, and decreased the formation of coke precursor, improving the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production.</a:t>
            </a: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0" y="1706563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Catalyst containing Cu, Ni and Pd (Pd/Ni/Cu/Al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Sequential wet impregnation technique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500 – 800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6538"/>
            <a:ext cx="3624263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3860800"/>
            <a:ext cx="4059237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5435600" y="3500438"/>
            <a:ext cx="349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b="1" i="1"/>
              <a:t>Autothermal reforming of glucose</a:t>
            </a:r>
          </a:p>
        </p:txBody>
      </p:sp>
      <p:sp>
        <p:nvSpPr>
          <p:cNvPr id="203786" name="Rectangle 10"/>
          <p:cNvSpPr>
            <a:spLocks noChangeArrowheads="1"/>
          </p:cNvSpPr>
          <p:nvPr/>
        </p:nvSpPr>
        <p:spPr bwMode="auto">
          <a:xfrm>
            <a:off x="5292725" y="2060575"/>
            <a:ext cx="38512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yield up to 60% can be achieved at 750 ºC. If the amount of oxygen increases in the feed, the amount of CO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also increases.</a:t>
            </a:r>
          </a:p>
        </p:txBody>
      </p:sp>
      <p:sp>
        <p:nvSpPr>
          <p:cNvPr id="203787" name="Rectangle 11"/>
          <p:cNvSpPr>
            <a:spLocks noChangeArrowheads="1"/>
          </p:cNvSpPr>
          <p:nvPr/>
        </p:nvSpPr>
        <p:spPr bwMode="auto">
          <a:xfrm>
            <a:off x="107950" y="280988"/>
            <a:ext cx="885666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Integrated catalytic approach for conversion of biomass to hydrogen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42" name="Group 2"/>
          <p:cNvGrpSpPr>
            <a:grpSpLocks/>
          </p:cNvGrpSpPr>
          <p:nvPr/>
        </p:nvGrpSpPr>
        <p:grpSpPr bwMode="auto">
          <a:xfrm>
            <a:off x="1547813" y="2205038"/>
            <a:ext cx="3781425" cy="1512887"/>
            <a:chOff x="3378" y="1207"/>
            <a:chExt cx="2382" cy="953"/>
          </a:xfrm>
        </p:grpSpPr>
        <p:pic>
          <p:nvPicPr>
            <p:cNvPr id="1894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1355"/>
              <a:ext cx="2382" cy="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44" name="Text Box 4"/>
            <p:cNvSpPr txBox="1">
              <a:spLocks noChangeArrowheads="1"/>
            </p:cNvSpPr>
            <p:nvPr/>
          </p:nvSpPr>
          <p:spPr bwMode="auto">
            <a:xfrm>
              <a:off x="3969" y="1207"/>
              <a:ext cx="1174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/>
                <a:t>Science</a:t>
              </a:r>
              <a:r>
                <a:rPr lang="it-IT" altLang="it-IT" sz="1200"/>
                <a:t> </a:t>
              </a:r>
              <a:r>
                <a:rPr lang="it-IT" altLang="it-IT" sz="1200" b="1"/>
                <a:t>2003</a:t>
              </a:r>
              <a:r>
                <a:rPr lang="it-IT" altLang="it-IT" sz="1200"/>
                <a:t>, 300, 2075</a:t>
              </a:r>
            </a:p>
          </p:txBody>
        </p:sp>
      </p:grpSp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6" name="Rectangle 6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en-US" altLang="it-IT" sz="3200" b="1" smtClean="0">
                <a:solidFill>
                  <a:srgbClr val="3333FF"/>
                </a:solidFill>
              </a:rPr>
              <a:t>Aqueous-Phase Reforming </a:t>
            </a:r>
            <a:br>
              <a:rPr lang="en-US" altLang="it-IT" sz="3200" b="1" smtClean="0">
                <a:solidFill>
                  <a:srgbClr val="3333FF"/>
                </a:solidFill>
              </a:rPr>
            </a:br>
            <a:r>
              <a:rPr lang="en-US" altLang="it-IT" sz="3200" b="1" smtClean="0">
                <a:solidFill>
                  <a:srgbClr val="3333FF"/>
                </a:solidFill>
              </a:rPr>
              <a:t>(APR) Process</a:t>
            </a:r>
            <a:endParaRPr lang="it-IT" altLang="it-IT" sz="3200" b="1" smtClean="0">
              <a:solidFill>
                <a:srgbClr val="3333FF"/>
              </a:solidFill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103813"/>
            <a:ext cx="64293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89448" name="Group 8"/>
          <p:cNvGrpSpPr>
            <a:grpSpLocks/>
          </p:cNvGrpSpPr>
          <p:nvPr/>
        </p:nvGrpSpPr>
        <p:grpSpPr bwMode="auto">
          <a:xfrm>
            <a:off x="4895850" y="2741613"/>
            <a:ext cx="4140200" cy="2127250"/>
            <a:chOff x="3152" y="1525"/>
            <a:chExt cx="2608" cy="1340"/>
          </a:xfrm>
        </p:grpSpPr>
        <p:pic>
          <p:nvPicPr>
            <p:cNvPr id="18944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706"/>
              <a:ext cx="2608" cy="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0" name="Text Box 10"/>
            <p:cNvSpPr txBox="1">
              <a:spLocks noChangeArrowheads="1"/>
            </p:cNvSpPr>
            <p:nvPr/>
          </p:nvSpPr>
          <p:spPr bwMode="auto">
            <a:xfrm>
              <a:off x="3606" y="1525"/>
              <a:ext cx="1660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/>
                <a:t>Angew.Chem.Int.Ed.</a:t>
              </a:r>
              <a:r>
                <a:rPr lang="it-IT" altLang="it-IT" sz="1200" b="1"/>
                <a:t> 2006</a:t>
              </a:r>
              <a:r>
                <a:rPr lang="it-IT" altLang="it-IT" sz="1200"/>
                <a:t>, 45, 3982</a:t>
              </a:r>
            </a:p>
          </p:txBody>
        </p:sp>
      </p:grpSp>
      <p:graphicFrame>
        <p:nvGraphicFramePr>
          <p:cNvPr id="189451" name="Object 11"/>
          <p:cNvGraphicFramePr>
            <a:graphicFrameLocks noChangeAspect="1"/>
          </p:cNvGraphicFramePr>
          <p:nvPr/>
        </p:nvGraphicFramePr>
        <p:xfrm>
          <a:off x="2411413" y="1557338"/>
          <a:ext cx="42846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65" name="Equation" r:id="rId7" imgW="2120760" imgH="228600" progId="Equation.3">
                  <p:embed/>
                </p:oleObj>
              </mc:Choice>
              <mc:Fallback>
                <p:oleObj name="Equation" r:id="rId7" imgW="212076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557338"/>
                        <a:ext cx="428466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9452" name="Group 12"/>
          <p:cNvGrpSpPr>
            <a:grpSpLocks/>
          </p:cNvGrpSpPr>
          <p:nvPr/>
        </p:nvGrpSpPr>
        <p:grpSpPr bwMode="auto">
          <a:xfrm>
            <a:off x="1042988" y="3800475"/>
            <a:ext cx="3006725" cy="1644650"/>
            <a:chOff x="3787" y="2265"/>
            <a:chExt cx="1894" cy="1036"/>
          </a:xfrm>
        </p:grpSpPr>
        <p:pic>
          <p:nvPicPr>
            <p:cNvPr id="189453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2387"/>
              <a:ext cx="1894" cy="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4" name="Text Box 14"/>
            <p:cNvSpPr txBox="1">
              <a:spLocks noChangeArrowheads="1"/>
            </p:cNvSpPr>
            <p:nvPr/>
          </p:nvSpPr>
          <p:spPr bwMode="auto">
            <a:xfrm>
              <a:off x="4150" y="2265"/>
              <a:ext cx="1068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/>
                <a:t>Nature</a:t>
              </a:r>
              <a:r>
                <a:rPr lang="it-IT" altLang="it-IT" sz="1200"/>
                <a:t> </a:t>
              </a:r>
              <a:r>
                <a:rPr lang="it-IT" altLang="it-IT" sz="1200" b="1"/>
                <a:t>2002</a:t>
              </a:r>
              <a:r>
                <a:rPr lang="it-IT" altLang="it-IT" sz="1200"/>
                <a:t>, 418, 964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Imp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24744"/>
            <a:ext cx="61214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 err="1">
                <a:solidFill>
                  <a:srgbClr val="3333FF"/>
                </a:solidFill>
              </a:rPr>
              <a:t>Today</a:t>
            </a:r>
            <a:r>
              <a:rPr lang="it-IT" altLang="it-IT" sz="3200" b="1" dirty="0">
                <a:solidFill>
                  <a:srgbClr val="3333FF"/>
                </a:solidFill>
              </a:rPr>
              <a:t>: </a:t>
            </a:r>
            <a:r>
              <a:rPr lang="it-IT" altLang="it-IT" sz="3200" b="1" dirty="0" err="1">
                <a:solidFill>
                  <a:srgbClr val="3333FF"/>
                </a:solidFill>
              </a:rPr>
              <a:t>Steam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Reforming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grpSp>
        <p:nvGrpSpPr>
          <p:cNvPr id="160773" name="Group 5"/>
          <p:cNvGrpSpPr>
            <a:grpSpLocks/>
          </p:cNvGrpSpPr>
          <p:nvPr/>
        </p:nvGrpSpPr>
        <p:grpSpPr bwMode="auto">
          <a:xfrm>
            <a:off x="2570163" y="2562225"/>
            <a:ext cx="1944687" cy="1066800"/>
            <a:chOff x="1655" y="1752"/>
            <a:chExt cx="1225" cy="672"/>
          </a:xfrm>
        </p:grpSpPr>
        <p:sp>
          <p:nvSpPr>
            <p:cNvPr id="160774" name="Oval 6"/>
            <p:cNvSpPr>
              <a:spLocks noChangeArrowheads="1"/>
            </p:cNvSpPr>
            <p:nvPr/>
          </p:nvSpPr>
          <p:spPr bwMode="auto">
            <a:xfrm>
              <a:off x="1655" y="1842"/>
              <a:ext cx="681" cy="58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5" name="Line 7"/>
            <p:cNvSpPr>
              <a:spLocks noChangeShapeType="1"/>
            </p:cNvSpPr>
            <p:nvPr/>
          </p:nvSpPr>
          <p:spPr bwMode="auto">
            <a:xfrm flipV="1">
              <a:off x="2336" y="1752"/>
              <a:ext cx="544" cy="21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4514850" y="2273300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Steam at high T</a:t>
            </a:r>
          </a:p>
        </p:txBody>
      </p:sp>
      <p:grpSp>
        <p:nvGrpSpPr>
          <p:cNvPr id="160777" name="Group 9"/>
          <p:cNvGrpSpPr>
            <a:grpSpLocks/>
          </p:cNvGrpSpPr>
          <p:nvPr/>
        </p:nvGrpSpPr>
        <p:grpSpPr bwMode="auto">
          <a:xfrm>
            <a:off x="1476375" y="2922588"/>
            <a:ext cx="6176963" cy="490537"/>
            <a:chOff x="793" y="1318"/>
            <a:chExt cx="4027" cy="347"/>
          </a:xfrm>
        </p:grpSpPr>
        <p:graphicFrame>
          <p:nvGraphicFramePr>
            <p:cNvPr id="160778" name="Object 10"/>
            <p:cNvGraphicFramePr>
              <a:graphicFrameLocks noChangeAspect="1"/>
            </p:cNvGraphicFramePr>
            <p:nvPr/>
          </p:nvGraphicFramePr>
          <p:xfrm>
            <a:off x="793" y="1318"/>
            <a:ext cx="1464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818" name="Equation" r:id="rId5" imgW="825480" imgH="215640" progId="Equation.3">
                    <p:embed/>
                  </p:oleObj>
                </mc:Choice>
                <mc:Fallback>
                  <p:oleObj name="Equation" r:id="rId5" imgW="825480" imgH="21564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1318"/>
                          <a:ext cx="1464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779" name="Object 11"/>
            <p:cNvGraphicFramePr>
              <a:graphicFrameLocks noChangeAspect="1"/>
            </p:cNvGraphicFramePr>
            <p:nvPr/>
          </p:nvGraphicFramePr>
          <p:xfrm>
            <a:off x="3559" y="1333"/>
            <a:ext cx="1261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819" name="Equation" r:id="rId7" imgW="711000" imgH="215640" progId="Equation.3">
                    <p:embed/>
                  </p:oleObj>
                </mc:Choice>
                <mc:Fallback>
                  <p:oleObj name="Equation" r:id="rId7" imgW="711000" imgH="21564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9" y="1333"/>
                          <a:ext cx="1261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780" name="AutoShape 12"/>
            <p:cNvSpPr>
              <a:spLocks noChangeArrowheads="1"/>
            </p:cNvSpPr>
            <p:nvPr/>
          </p:nvSpPr>
          <p:spPr bwMode="auto">
            <a:xfrm>
              <a:off x="2335" y="1428"/>
              <a:ext cx="1089" cy="142"/>
            </a:xfrm>
            <a:prstGeom prst="rightArrow">
              <a:avLst>
                <a:gd name="adj1" fmla="val 50000"/>
                <a:gd name="adj2" fmla="val 191725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0782" name="Group 14"/>
          <p:cNvGrpSpPr>
            <a:grpSpLocks/>
          </p:cNvGrpSpPr>
          <p:nvPr/>
        </p:nvGrpSpPr>
        <p:grpSpPr bwMode="auto">
          <a:xfrm>
            <a:off x="6408738" y="4452938"/>
            <a:ext cx="1979612" cy="1568450"/>
            <a:chOff x="4150" y="2387"/>
            <a:chExt cx="1315" cy="988"/>
          </a:xfrm>
        </p:grpSpPr>
        <p:pic>
          <p:nvPicPr>
            <p:cNvPr id="160783" name="Picture 15" descr="nica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387"/>
              <a:ext cx="1315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84" name="Text Box 16"/>
            <p:cNvSpPr txBox="1">
              <a:spLocks noChangeArrowheads="1"/>
            </p:cNvSpPr>
            <p:nvPr/>
          </p:nvSpPr>
          <p:spPr bwMode="auto">
            <a:xfrm>
              <a:off x="4323" y="2600"/>
              <a:ext cx="9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2400" b="1">
                  <a:solidFill>
                    <a:srgbClr val="FFFF00"/>
                  </a:solidFill>
                </a:rPr>
                <a:t>Ni based</a:t>
              </a:r>
            </a:p>
            <a:p>
              <a:r>
                <a:rPr lang="it-IT" altLang="it-IT" sz="2400" b="1">
                  <a:solidFill>
                    <a:srgbClr val="FFFF00"/>
                  </a:solidFill>
                </a:rPr>
                <a:t>Catalyst</a:t>
              </a:r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1258888" y="1195388"/>
            <a:ext cx="2251075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u="sng"/>
              <a:t>Hydrocarbons</a:t>
            </a:r>
          </a:p>
        </p:txBody>
      </p:sp>
      <p:graphicFrame>
        <p:nvGraphicFramePr>
          <p:cNvPr id="160786" name="Object 18"/>
          <p:cNvGraphicFramePr>
            <a:graphicFrameLocks noChangeAspect="1"/>
          </p:cNvGraphicFramePr>
          <p:nvPr/>
        </p:nvGraphicFramePr>
        <p:xfrm>
          <a:off x="3706813" y="1120775"/>
          <a:ext cx="4465637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20" name="Equation" r:id="rId10" imgW="2209680" imgH="393480" progId="Equation.3">
                  <p:embed/>
                </p:oleObj>
              </mc:Choice>
              <mc:Fallback>
                <p:oleObj name="Equation" r:id="rId10" imgW="2209680" imgH="39348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3" y="1120775"/>
                        <a:ext cx="4465637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7" name="Text Box 19"/>
          <p:cNvSpPr txBox="1">
            <a:spLocks noChangeArrowheads="1"/>
          </p:cNvSpPr>
          <p:nvPr/>
        </p:nvSpPr>
        <p:spPr bwMode="auto">
          <a:xfrm>
            <a:off x="1266825" y="2133600"/>
            <a:ext cx="1865313" cy="4270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200"/>
              <a:t>e.g.</a:t>
            </a:r>
            <a:r>
              <a:rPr lang="it-IT" altLang="it-IT" sz="2200" b="1">
                <a:solidFill>
                  <a:srgbClr val="FF9900"/>
                </a:solidFill>
              </a:rPr>
              <a:t> </a:t>
            </a:r>
            <a:r>
              <a:rPr lang="it-IT" altLang="it-IT" sz="2200" b="1">
                <a:solidFill>
                  <a:srgbClr val="008000"/>
                </a:solidFill>
              </a:rPr>
              <a:t>Methane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35452" y="3861048"/>
            <a:ext cx="541686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75000"/>
              <a:buFont typeface="Wingdings" pitchFamily="2" charset="2"/>
              <a:buChar char="Ø"/>
            </a:pP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metal </a:t>
            </a:r>
            <a:r>
              <a:rPr lang="it-IT" altLang="it-IT" sz="2200" b="1" dirty="0" err="1">
                <a:solidFill>
                  <a:srgbClr val="CC0000"/>
                </a:solidFill>
              </a:rPr>
              <a:t>loading</a:t>
            </a: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</a:p>
          <a:p>
            <a:pPr lvl="0">
              <a:buSzPct val="75000"/>
            </a:pPr>
            <a:r>
              <a:rPr lang="it-IT" altLang="it-IT" sz="2200" dirty="0" smtClean="0">
                <a:solidFill>
                  <a:prstClr val="black"/>
                </a:solidFill>
              </a:rPr>
              <a:t>(Ni/Al</a:t>
            </a:r>
            <a:r>
              <a:rPr lang="it-IT" altLang="it-IT" sz="2200" baseline="-25000" dirty="0" smtClean="0">
                <a:solidFill>
                  <a:prstClr val="black"/>
                </a:solidFill>
              </a:rPr>
              <a:t>2</a:t>
            </a:r>
            <a:r>
              <a:rPr lang="it-IT" altLang="it-IT" sz="2200" dirty="0" smtClean="0">
                <a:solidFill>
                  <a:prstClr val="black"/>
                </a:solidFill>
              </a:rPr>
              <a:t>O</a:t>
            </a:r>
            <a:r>
              <a:rPr lang="it-IT" altLang="it-IT" sz="2200" baseline="-25000" dirty="0" smtClean="0">
                <a:solidFill>
                  <a:prstClr val="black"/>
                </a:solidFill>
              </a:rPr>
              <a:t>3</a:t>
            </a:r>
            <a:r>
              <a:rPr lang="it-IT" altLang="it-IT" sz="2200" dirty="0" smtClean="0">
                <a:solidFill>
                  <a:prstClr val="black"/>
                </a:solidFill>
              </a:rPr>
              <a:t> </a:t>
            </a:r>
            <a:r>
              <a:rPr lang="it-IT" altLang="it-IT" sz="2200" dirty="0" err="1" smtClean="0">
                <a:solidFill>
                  <a:prstClr val="black"/>
                </a:solidFill>
              </a:rPr>
              <a:t>until</a:t>
            </a:r>
            <a:r>
              <a:rPr lang="it-IT" altLang="it-IT" sz="2200" dirty="0" smtClean="0">
                <a:solidFill>
                  <a:prstClr val="black"/>
                </a:solidFill>
              </a:rPr>
              <a:t> </a:t>
            </a:r>
            <a:r>
              <a:rPr lang="it-IT" altLang="it-IT" sz="2200" dirty="0">
                <a:solidFill>
                  <a:prstClr val="black"/>
                </a:solidFill>
              </a:rPr>
              <a:t>15% </a:t>
            </a:r>
            <a:r>
              <a:rPr lang="it-IT" altLang="it-IT" sz="2200" dirty="0" err="1" smtClean="0">
                <a:solidFill>
                  <a:prstClr val="black"/>
                </a:solidFill>
              </a:rPr>
              <a:t>wt</a:t>
            </a:r>
            <a:r>
              <a:rPr lang="it-IT" altLang="it-IT" sz="2200" dirty="0" smtClean="0">
                <a:solidFill>
                  <a:prstClr val="black"/>
                </a:solidFill>
              </a:rPr>
              <a:t>)</a:t>
            </a: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SzPct val="75000"/>
            </a:pP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  <a:buSzPct val="75000"/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coking </a:t>
            </a:r>
            <a:r>
              <a:rPr lang="it-IT" altLang="it-IT" sz="2200" b="1" dirty="0" err="1">
                <a:solidFill>
                  <a:srgbClr val="CC0000"/>
                </a:solidFill>
              </a:rPr>
              <a:t>deposition</a:t>
            </a:r>
            <a:r>
              <a:rPr lang="it-IT" altLang="it-IT" sz="2200" b="1" dirty="0">
                <a:solidFill>
                  <a:srgbClr val="FF9900"/>
                </a:solidFill>
              </a:rPr>
              <a:t> </a:t>
            </a:r>
          </a:p>
          <a:p>
            <a:pPr lvl="0"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</a:t>
            </a:r>
            <a:r>
              <a:rPr lang="it-IT" altLang="it-IT" sz="2200" dirty="0" err="1">
                <a:solidFill>
                  <a:prstClr val="black"/>
                </a:solidFill>
              </a:rPr>
              <a:t>catalyst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deactivation</a:t>
            </a:r>
            <a:r>
              <a:rPr lang="it-IT" altLang="it-IT" sz="2200" dirty="0">
                <a:solidFill>
                  <a:prstClr val="black"/>
                </a:solidFill>
              </a:rPr>
              <a:t>)</a:t>
            </a:r>
          </a:p>
          <a:p>
            <a:pPr lvl="0">
              <a:buSzPct val="75000"/>
            </a:pP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  <a:buSzPct val="75000"/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operative temperature</a:t>
            </a: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</a:p>
          <a:p>
            <a:pPr lvl="0">
              <a:buClr>
                <a:prstClr val="black"/>
              </a:buClr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</a:t>
            </a:r>
            <a:r>
              <a:rPr lang="it-IT" altLang="it-IT" sz="2200" dirty="0" err="1">
                <a:solidFill>
                  <a:prstClr val="black"/>
                </a:solidFill>
              </a:rPr>
              <a:t>highly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endothermic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reaction</a:t>
            </a:r>
            <a:r>
              <a:rPr lang="it-IT" altLang="it-IT" sz="2200" dirty="0">
                <a:solidFill>
                  <a:prstClr val="black"/>
                </a:solidFill>
              </a:rPr>
              <a:t>, 600-900 °C)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0467" name="Group 3"/>
          <p:cNvGrpSpPr>
            <a:grpSpLocks/>
          </p:cNvGrpSpPr>
          <p:nvPr/>
        </p:nvGrpSpPr>
        <p:grpSpPr bwMode="auto">
          <a:xfrm>
            <a:off x="684213" y="1905000"/>
            <a:ext cx="2971800" cy="1773238"/>
            <a:chOff x="431" y="1200"/>
            <a:chExt cx="1872" cy="1117"/>
          </a:xfrm>
        </p:grpSpPr>
        <p:sp>
          <p:nvSpPr>
            <p:cNvPr id="190468" name="AutoShape 4"/>
            <p:cNvSpPr>
              <a:spLocks noChangeArrowheads="1"/>
            </p:cNvSpPr>
            <p:nvPr/>
          </p:nvSpPr>
          <p:spPr bwMode="auto">
            <a:xfrm>
              <a:off x="431" y="1200"/>
              <a:ext cx="1872" cy="1117"/>
            </a:xfrm>
            <a:prstGeom prst="rightArrowCallout">
              <a:avLst>
                <a:gd name="adj1" fmla="val 25000"/>
                <a:gd name="adj2" fmla="val 25000"/>
                <a:gd name="adj3" fmla="val 27932"/>
                <a:gd name="adj4" fmla="val 6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69" name="Text Box 5"/>
            <p:cNvSpPr txBox="1">
              <a:spLocks noChangeArrowheads="1"/>
            </p:cNvSpPr>
            <p:nvPr/>
          </p:nvSpPr>
          <p:spPr bwMode="auto">
            <a:xfrm>
              <a:off x="472" y="1208"/>
              <a:ext cx="1138" cy="1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Methanol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Ethylene Glycol  </a:t>
              </a:r>
              <a:endParaRPr lang="en-US" altLang="it-IT" sz="1200" b="1"/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Glycerol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Sugars  </a:t>
              </a:r>
              <a:r>
                <a:rPr lang="en-US" altLang="it-IT" sz="1200" b="1"/>
                <a:t>(Glucose)  (Xylose)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Sugar Alcohols</a:t>
              </a:r>
              <a:r>
                <a:rPr lang="en-US" altLang="it-IT" sz="1200" b="1"/>
                <a:t> (Sorbitol)</a:t>
              </a:r>
            </a:p>
          </p:txBody>
        </p:sp>
      </p:grpSp>
      <p:grpSp>
        <p:nvGrpSpPr>
          <p:cNvPr id="190470" name="Group 6"/>
          <p:cNvGrpSpPr>
            <a:grpSpLocks/>
          </p:cNvGrpSpPr>
          <p:nvPr/>
        </p:nvGrpSpPr>
        <p:grpSpPr bwMode="auto">
          <a:xfrm>
            <a:off x="3656013" y="1905000"/>
            <a:ext cx="3194050" cy="1773238"/>
            <a:chOff x="2303" y="1200"/>
            <a:chExt cx="2012" cy="1117"/>
          </a:xfrm>
        </p:grpSpPr>
        <p:sp>
          <p:nvSpPr>
            <p:cNvPr id="190471" name="AutoShape 7"/>
            <p:cNvSpPr>
              <a:spLocks noChangeArrowheads="1"/>
            </p:cNvSpPr>
            <p:nvPr/>
          </p:nvSpPr>
          <p:spPr bwMode="auto">
            <a:xfrm>
              <a:off x="2303" y="1200"/>
              <a:ext cx="2012" cy="1117"/>
            </a:xfrm>
            <a:prstGeom prst="rightArrowCallout">
              <a:avLst>
                <a:gd name="adj1" fmla="val 25000"/>
                <a:gd name="adj2" fmla="val 25000"/>
                <a:gd name="adj3" fmla="val 30021"/>
                <a:gd name="adj4" fmla="val 6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2426" y="1273"/>
              <a:ext cx="115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>
                  <a:solidFill>
                    <a:srgbClr val="FF9900"/>
                  </a:solidFill>
                </a:rPr>
                <a:t>Liquid-Phase Reforming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>
                  <a:solidFill>
                    <a:srgbClr val="FF9900"/>
                  </a:solidFill>
                </a:rPr>
                <a:t>Single Reactor System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endParaRPr lang="en-US" altLang="it-IT" sz="1200"/>
            </a:p>
          </p:txBody>
        </p:sp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2408" y="1616"/>
              <a:ext cx="1243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FF9900"/>
                  </a:solidFill>
                </a:rPr>
                <a:t>Low Temperature</a:t>
              </a:r>
              <a:r>
                <a:rPr lang="en-US" altLang="it-IT" sz="1200">
                  <a:solidFill>
                    <a:srgbClr val="FF9900"/>
                  </a:solidFill>
                </a:rPr>
                <a:t> 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>
                  <a:solidFill>
                    <a:srgbClr val="FF9900"/>
                  </a:solidFill>
                </a:rPr>
                <a:t>160 – 265 </a:t>
              </a:r>
              <a:r>
                <a:rPr lang="en-US" altLang="it-IT" sz="1200" baseline="30000">
                  <a:solidFill>
                    <a:srgbClr val="FF9900"/>
                  </a:solidFill>
                </a:rPr>
                <a:t>o</a:t>
              </a:r>
              <a:r>
                <a:rPr lang="en-US" altLang="it-IT" sz="1200">
                  <a:solidFill>
                    <a:srgbClr val="FF9900"/>
                  </a:solidFill>
                </a:rPr>
                <a:t>C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>
                  <a:solidFill>
                    <a:srgbClr val="FF9900"/>
                  </a:solidFill>
                </a:rPr>
                <a:t>Relatively </a:t>
              </a:r>
              <a:r>
                <a:rPr lang="en-US" altLang="it-IT" sz="1200" b="1" u="sng">
                  <a:solidFill>
                    <a:srgbClr val="FF9900"/>
                  </a:solidFill>
                </a:rPr>
                <a:t>Low  Pressure</a:t>
              </a:r>
              <a:r>
                <a:rPr lang="en-US" altLang="it-IT" sz="1200">
                  <a:solidFill>
                    <a:srgbClr val="FF9900"/>
                  </a:solidFill>
                </a:rPr>
                <a:t>          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>
                  <a:solidFill>
                    <a:srgbClr val="FF9900"/>
                  </a:solidFill>
                </a:rPr>
                <a:t>   </a:t>
              </a:r>
              <a:r>
                <a:rPr lang="en-US" altLang="it-IT" sz="1200" u="sng">
                  <a:solidFill>
                    <a:srgbClr val="FF9900"/>
                  </a:solidFill>
                </a:rPr>
                <a:t>Less Than 68 bar</a:t>
              </a:r>
            </a:p>
          </p:txBody>
        </p:sp>
      </p:grpSp>
      <p:grpSp>
        <p:nvGrpSpPr>
          <p:cNvPr id="190474" name="Group 10"/>
          <p:cNvGrpSpPr>
            <a:grpSpLocks/>
          </p:cNvGrpSpPr>
          <p:nvPr/>
        </p:nvGrpSpPr>
        <p:grpSpPr bwMode="auto">
          <a:xfrm>
            <a:off x="6107113" y="1628775"/>
            <a:ext cx="2971800" cy="2089150"/>
            <a:chOff x="3847" y="1026"/>
            <a:chExt cx="1872" cy="1316"/>
          </a:xfrm>
        </p:grpSpPr>
        <p:sp>
          <p:nvSpPr>
            <p:cNvPr id="190475" name="AutoShape 11"/>
            <p:cNvSpPr>
              <a:spLocks noChangeArrowheads="1"/>
            </p:cNvSpPr>
            <p:nvPr/>
          </p:nvSpPr>
          <p:spPr bwMode="auto">
            <a:xfrm>
              <a:off x="4268" y="2094"/>
              <a:ext cx="983" cy="248"/>
            </a:xfrm>
            <a:prstGeom prst="roundRect">
              <a:avLst>
                <a:gd name="adj" fmla="val 1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6" name="AutoShape 12"/>
            <p:cNvSpPr>
              <a:spLocks noChangeArrowheads="1"/>
            </p:cNvSpPr>
            <p:nvPr/>
          </p:nvSpPr>
          <p:spPr bwMode="auto">
            <a:xfrm>
              <a:off x="3847" y="1026"/>
              <a:ext cx="1872" cy="348"/>
            </a:xfrm>
            <a:prstGeom prst="roundRect">
              <a:avLst>
                <a:gd name="adj" fmla="val 1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7" name="AutoShape 13"/>
            <p:cNvSpPr>
              <a:spLocks noChangeArrowheads="1"/>
            </p:cNvSpPr>
            <p:nvPr/>
          </p:nvSpPr>
          <p:spPr bwMode="auto">
            <a:xfrm>
              <a:off x="4315" y="1374"/>
              <a:ext cx="889" cy="720"/>
            </a:xfrm>
            <a:prstGeom prst="upDownArrowCallout">
              <a:avLst>
                <a:gd name="adj1" fmla="val 30868"/>
                <a:gd name="adj2" fmla="val 30868"/>
                <a:gd name="adj3" fmla="val 12500"/>
                <a:gd name="adj4" fmla="val 50000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8" name="Text Box 14"/>
            <p:cNvSpPr txBox="1">
              <a:spLocks noChangeArrowheads="1"/>
            </p:cNvSpPr>
            <p:nvPr/>
          </p:nvSpPr>
          <p:spPr bwMode="auto">
            <a:xfrm>
              <a:off x="4279" y="1570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Simple Vapor-Liquid Separator</a:t>
              </a:r>
              <a:endParaRPr lang="en-US" altLang="it-IT" sz="1200" b="1">
                <a:solidFill>
                  <a:srgbClr val="0066FF"/>
                </a:solidFill>
              </a:endParaRPr>
            </a:p>
          </p:txBody>
        </p:sp>
        <p:sp>
          <p:nvSpPr>
            <p:cNvPr id="190479" name="Text Box 15"/>
            <p:cNvSpPr txBox="1">
              <a:spLocks noChangeArrowheads="1"/>
            </p:cNvSpPr>
            <p:nvPr/>
          </p:nvSpPr>
          <p:spPr bwMode="auto">
            <a:xfrm>
              <a:off x="4194" y="1026"/>
              <a:ext cx="1151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Hydrogen-Rich Gas</a:t>
              </a:r>
            </a:p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Less than 100 ppm CO</a:t>
              </a:r>
              <a:endParaRPr lang="en-US" altLang="it-IT" sz="1200" b="1">
                <a:solidFill>
                  <a:srgbClr val="0066FF"/>
                </a:solidFill>
              </a:endParaRPr>
            </a:p>
          </p:txBody>
        </p:sp>
        <p:sp>
          <p:nvSpPr>
            <p:cNvPr id="190480" name="Text Box 16"/>
            <p:cNvSpPr txBox="1">
              <a:spLocks noChangeArrowheads="1"/>
            </p:cNvSpPr>
            <p:nvPr/>
          </p:nvSpPr>
          <p:spPr bwMode="auto">
            <a:xfrm>
              <a:off x="4422" y="2115"/>
              <a:ext cx="7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>
                  <a:solidFill>
                    <a:srgbClr val="0066FF"/>
                  </a:solidFill>
                </a:rPr>
                <a:t>Liquid-Water</a:t>
              </a:r>
            </a:p>
          </p:txBody>
        </p:sp>
      </p:grpSp>
      <p:sp>
        <p:nvSpPr>
          <p:cNvPr id="190481" name="Rectangle 17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  <a:ln/>
        </p:spPr>
        <p:txBody>
          <a:bodyPr/>
          <a:lstStyle/>
          <a:p>
            <a:r>
              <a:rPr lang="en-US" altLang="it-IT" sz="3200" b="1" dirty="0" smtClean="0">
                <a:solidFill>
                  <a:srgbClr val="3333FF"/>
                </a:solidFill>
              </a:rPr>
              <a:t>Aqueous-Phase Reforming </a:t>
            </a:r>
            <a:br>
              <a:rPr lang="en-US" altLang="it-IT" sz="3200" b="1" dirty="0" smtClean="0">
                <a:solidFill>
                  <a:srgbClr val="3333FF"/>
                </a:solidFill>
              </a:rPr>
            </a:br>
            <a:r>
              <a:rPr lang="en-US" altLang="it-IT" sz="3200" b="1" dirty="0" smtClean="0">
                <a:solidFill>
                  <a:srgbClr val="3333FF"/>
                </a:solidFill>
              </a:rPr>
              <a:t>(APR) Process</a:t>
            </a:r>
            <a:endParaRPr lang="it-IT" altLang="it-IT" sz="3200" b="1" dirty="0" smtClean="0">
              <a:solidFill>
                <a:srgbClr val="3333FF"/>
              </a:solidFill>
            </a:endParaRPr>
          </a:p>
        </p:txBody>
      </p:sp>
      <p:sp>
        <p:nvSpPr>
          <p:cNvPr id="190482" name="Text Box 18"/>
          <p:cNvSpPr txBox="1">
            <a:spLocks noChangeArrowheads="1"/>
          </p:cNvSpPr>
          <p:nvPr/>
        </p:nvSpPr>
        <p:spPr bwMode="auto">
          <a:xfrm>
            <a:off x="1079500" y="3933825"/>
            <a:ext cx="7813675" cy="28384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00CC00"/>
                </a:solidFill>
              </a:rPr>
              <a:t>Eliminates Energy required</a:t>
            </a:r>
            <a:r>
              <a:rPr lang="it-IT" altLang="it-IT">
                <a:solidFill>
                  <a:srgbClr val="CC0000"/>
                </a:solidFill>
              </a:rPr>
              <a:t> to vaporize water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Allows processing bioproducts that cannot be vaporized without decomposition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00CC00"/>
                </a:solidFill>
              </a:rPr>
              <a:t>Compatible with processing wet feedstocks</a:t>
            </a:r>
            <a:r>
              <a:rPr lang="it-IT" altLang="it-IT">
                <a:solidFill>
                  <a:srgbClr val="CC0000"/>
                </a:solidFill>
              </a:rPr>
              <a:t>, avoiding need for an initial dehydration step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Operates at </a:t>
            </a:r>
            <a:r>
              <a:rPr lang="it-IT" altLang="it-IT">
                <a:solidFill>
                  <a:srgbClr val="00CC00"/>
                </a:solidFill>
              </a:rPr>
              <a:t>low T</a:t>
            </a:r>
            <a:r>
              <a:rPr lang="it-IT" altLang="it-IT">
                <a:solidFill>
                  <a:srgbClr val="CC0000"/>
                </a:solidFill>
              </a:rPr>
              <a:t> compared with conventional reforming, reducing energy costs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Water gas shift reaction occurs simultaneously with reforming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Pressurized product is compatible with membrane or p swing H</a:t>
            </a:r>
            <a:r>
              <a:rPr lang="it-IT" altLang="it-IT" baseline="-25000">
                <a:solidFill>
                  <a:srgbClr val="CC0000"/>
                </a:solidFill>
              </a:rPr>
              <a:t>2</a:t>
            </a:r>
            <a:r>
              <a:rPr lang="it-IT" altLang="it-IT">
                <a:solidFill>
                  <a:srgbClr val="CC0000"/>
                </a:solidFill>
              </a:rPr>
              <a:t> purification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3"/>
          <a:stretch>
            <a:fillRect/>
          </a:stretch>
        </p:blipFill>
        <p:spPr bwMode="auto">
          <a:xfrm>
            <a:off x="2805113" y="2643188"/>
            <a:ext cx="35528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43063" y="1357313"/>
            <a:ext cx="5824537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 err="1">
                <a:solidFill>
                  <a:srgbClr val="C00000"/>
                </a:solidFill>
                <a:cs typeface="Arial" pitchFamily="34" charset="0"/>
              </a:rPr>
              <a:t>Process</a:t>
            </a:r>
            <a:r>
              <a:rPr lang="it-IT" sz="2400" b="1" cap="small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400" b="1" cap="small" dirty="0" err="1">
                <a:solidFill>
                  <a:srgbClr val="C00000"/>
                </a:solidFill>
                <a:cs typeface="Arial" pitchFamily="34" charset="0"/>
              </a:rPr>
              <a:t>Conditions</a:t>
            </a:r>
            <a:endParaRPr lang="it-IT" sz="2400" b="1" cap="small" dirty="0">
              <a:solidFill>
                <a:srgbClr val="C000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cap="small" dirty="0">
              <a:solidFill>
                <a:srgbClr val="C000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It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is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possible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to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obtain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a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product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of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the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desired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specifications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19140" name="CasellaDiTesto 4"/>
          <p:cNvSpPr txBox="1">
            <a:spLocks noChangeArrowheads="1"/>
          </p:cNvSpPr>
          <p:nvPr/>
        </p:nvSpPr>
        <p:spPr bwMode="auto">
          <a:xfrm>
            <a:off x="3643313" y="6488113"/>
            <a:ext cx="425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cs typeface="Arial" pitchFamily="34" charset="0"/>
              </a:rPr>
              <a:t>R.R. Davida et al., </a:t>
            </a:r>
            <a:r>
              <a:rPr lang="it-IT" altLang="it-IT" sz="1600" i="1">
                <a:cs typeface="Arial" pitchFamily="34" charset="0"/>
              </a:rPr>
              <a:t>Appl.Catal.B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56</a:t>
            </a:r>
            <a:r>
              <a:rPr lang="it-IT" altLang="it-IT" sz="1600">
                <a:cs typeface="Arial" pitchFamily="34" charset="0"/>
              </a:rPr>
              <a:t>(2005)171</a:t>
            </a:r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357158" y="71422"/>
            <a:ext cx="8330536" cy="1143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rIns="0" anchor="ctr"/>
          <a:lstStyle/>
          <a:p>
            <a:pPr algn="r">
              <a:defRPr/>
            </a:pPr>
            <a:r>
              <a:rPr lang="it-IT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Arial" pitchFamily="34" charset="0"/>
              </a:rPr>
              <a:t>APR PROCESS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601788" y="928688"/>
            <a:ext cx="70723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9143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29/37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CasellaDiTesto 3"/>
          <p:cNvSpPr txBox="1">
            <a:spLocks noChangeArrowheads="1"/>
          </p:cNvSpPr>
          <p:nvPr/>
        </p:nvSpPr>
        <p:spPr bwMode="auto">
          <a:xfrm>
            <a:off x="3714750" y="6488113"/>
            <a:ext cx="425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cs typeface="Arial" pitchFamily="34" charset="0"/>
              </a:rPr>
              <a:t>R.R. Davida et al., </a:t>
            </a:r>
            <a:r>
              <a:rPr lang="it-IT" altLang="it-IT" sz="1600" i="1">
                <a:cs typeface="Arial" pitchFamily="34" charset="0"/>
              </a:rPr>
              <a:t>Appl.Catal.B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56</a:t>
            </a:r>
            <a:r>
              <a:rPr lang="it-IT" altLang="it-IT" sz="1600">
                <a:cs typeface="Arial" pitchFamily="34" charset="0"/>
              </a:rPr>
              <a:t>(2005)171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16667" t="7324" r="16666" b="12109"/>
          <a:stretch>
            <a:fillRect/>
          </a:stretch>
        </p:blipFill>
        <p:spPr bwMode="auto">
          <a:xfrm>
            <a:off x="2428875" y="1500188"/>
            <a:ext cx="401637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357158" y="-71462"/>
            <a:ext cx="8330536" cy="1143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rIns="0" anchor="ctr"/>
          <a:lstStyle/>
          <a:p>
            <a:pPr algn="r">
              <a:defRPr/>
            </a:pPr>
            <a:r>
              <a:rPr lang="it-IT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Arial" pitchFamily="34" charset="0"/>
              </a:rPr>
              <a:t>APR PROCESS: FACTORS CONTROLLING THE SELECTIVITY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1601788" y="928688"/>
            <a:ext cx="70723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0166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30/37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4"/>
          <a:stretch>
            <a:fillRect/>
          </a:stretch>
        </p:blipFill>
        <p:spPr bwMode="auto">
          <a:xfrm>
            <a:off x="2428875" y="576263"/>
            <a:ext cx="42370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Rectangle 8"/>
          <p:cNvSpPr>
            <a:spLocks noChangeArrowheads="1"/>
          </p:cNvSpPr>
          <p:nvPr/>
        </p:nvSpPr>
        <p:spPr bwMode="auto">
          <a:xfrm>
            <a:off x="5715000" y="6477000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Nature</a:t>
            </a:r>
            <a:r>
              <a:rPr lang="en-GB" altLang="ko-KR" sz="1600">
                <a:ea typeface="굴림"/>
                <a:cs typeface="Arial" pitchFamily="34" charset="0"/>
              </a:rPr>
              <a:t> </a:t>
            </a:r>
            <a:r>
              <a:rPr lang="en-GB" altLang="ko-KR" sz="1600" b="1">
                <a:ea typeface="굴림"/>
                <a:cs typeface="Arial" pitchFamily="34" charset="0"/>
              </a:rPr>
              <a:t>418</a:t>
            </a:r>
            <a:r>
              <a:rPr lang="en-GB" altLang="ko-KR" sz="1600">
                <a:ea typeface="굴림"/>
                <a:cs typeface="Arial" pitchFamily="34" charset="0"/>
              </a:rPr>
              <a:t>, 964 (2002)</a:t>
            </a:r>
          </a:p>
        </p:txBody>
      </p:sp>
      <p:pic>
        <p:nvPicPr>
          <p:cNvPr id="2211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3276" b="1093"/>
          <a:stretch>
            <a:fillRect/>
          </a:stretch>
        </p:blipFill>
        <p:spPr bwMode="auto">
          <a:xfrm>
            <a:off x="2241550" y="2714625"/>
            <a:ext cx="46164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9" name="Rectangle 10"/>
          <p:cNvSpPr>
            <a:spLocks noChangeArrowheads="1"/>
          </p:cNvSpPr>
          <p:nvPr/>
        </p:nvSpPr>
        <p:spPr bwMode="auto">
          <a:xfrm>
            <a:off x="1620838" y="6067425"/>
            <a:ext cx="655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1200" b="1" i="1">
                <a:cs typeface="Arial" pitchFamily="34" charset="0"/>
              </a:rPr>
              <a:t>Reaction pathways</a:t>
            </a:r>
            <a:r>
              <a:rPr lang="it-IT" altLang="it-IT" sz="1200">
                <a:cs typeface="Arial" pitchFamily="34" charset="0"/>
              </a:rPr>
              <a:t> for production of H</a:t>
            </a:r>
            <a:r>
              <a:rPr lang="it-IT" altLang="it-IT" sz="1200" baseline="-25000">
                <a:cs typeface="Arial" pitchFamily="34" charset="0"/>
              </a:rPr>
              <a:t>2</a:t>
            </a:r>
            <a:r>
              <a:rPr lang="it-IT" altLang="it-IT" sz="1200">
                <a:cs typeface="Arial" pitchFamily="34" charset="0"/>
              </a:rPr>
              <a:t> by reactions of oxygenated hydrocarbons with water. (Asterisk represents a surface metal site.)</a:t>
            </a:r>
          </a:p>
        </p:txBody>
      </p:sp>
      <p:sp>
        <p:nvSpPr>
          <p:cNvPr id="221190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31/37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b="46875"/>
          <a:stretch>
            <a:fillRect/>
          </a:stretch>
        </p:blipFill>
        <p:spPr bwMode="auto">
          <a:xfrm>
            <a:off x="1763713" y="576263"/>
            <a:ext cx="55467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7"/>
          <p:cNvSpPr>
            <a:spLocks noChangeArrowheads="1"/>
          </p:cNvSpPr>
          <p:nvPr/>
        </p:nvSpPr>
        <p:spPr bwMode="auto">
          <a:xfrm>
            <a:off x="5572125" y="6477000"/>
            <a:ext cx="2509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Science</a:t>
            </a:r>
            <a:r>
              <a:rPr lang="en-GB" altLang="ko-KR" sz="1600">
                <a:ea typeface="굴림"/>
                <a:cs typeface="Arial" pitchFamily="34" charset="0"/>
              </a:rPr>
              <a:t> </a:t>
            </a:r>
            <a:r>
              <a:rPr lang="en-GB" altLang="ko-KR" sz="1600" b="1">
                <a:ea typeface="굴림"/>
                <a:cs typeface="Arial" pitchFamily="34" charset="0"/>
              </a:rPr>
              <a:t>300</a:t>
            </a:r>
            <a:r>
              <a:rPr lang="en-GB" altLang="ko-KR" sz="1600">
                <a:ea typeface="굴림"/>
                <a:cs typeface="Arial" pitchFamily="34" charset="0"/>
              </a:rPr>
              <a:t>, 2075 (2003)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 r="5035" b="3459"/>
          <a:stretch>
            <a:fillRect/>
          </a:stretch>
        </p:blipFill>
        <p:spPr bwMode="auto">
          <a:xfrm>
            <a:off x="36513" y="2298700"/>
            <a:ext cx="5688012" cy="39878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22213" name="Rectangle 10"/>
          <p:cNvSpPr>
            <a:spLocks noChangeArrowheads="1"/>
          </p:cNvSpPr>
          <p:nvPr/>
        </p:nvSpPr>
        <p:spPr bwMode="auto">
          <a:xfrm>
            <a:off x="5724525" y="2657475"/>
            <a:ext cx="3455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200" b="1">
                <a:solidFill>
                  <a:srgbClr val="008000"/>
                </a:solidFill>
                <a:cs typeface="Arial" pitchFamily="34" charset="0"/>
              </a:rPr>
              <a:t>Hydrogen was produced by aqueous-phase reforming of biomass-derived oxygenated hydrocarbons at T near 500 K over a tin-promoted Raney-nickel catalyst.</a:t>
            </a:r>
            <a:r>
              <a:rPr lang="it-IT" altLang="it-IT" sz="1200">
                <a:cs typeface="Arial" pitchFamily="34" charset="0"/>
              </a:rPr>
              <a:t> </a:t>
            </a:r>
          </a:p>
          <a:p>
            <a:pPr eaLnBrk="1" hangingPunct="1"/>
            <a:endParaRPr lang="it-IT" altLang="it-IT" sz="1200">
              <a:cs typeface="Arial" pitchFamily="34" charset="0"/>
            </a:endParaRPr>
          </a:p>
          <a:p>
            <a:pPr eaLnBrk="1" hangingPunct="1"/>
            <a:r>
              <a:rPr lang="it-IT" altLang="it-IT" sz="1200">
                <a:cs typeface="Arial" pitchFamily="34" charset="0"/>
              </a:rPr>
              <a:t>The performance of this non–precious metal catalyst compares favorably with that of platinum-based catalysts for production of hydrogen from ethylene glycol, glycerol, and sorbitol. </a:t>
            </a:r>
          </a:p>
          <a:p>
            <a:pPr eaLnBrk="1" hangingPunct="1"/>
            <a:endParaRPr lang="it-IT" altLang="it-IT" sz="1200">
              <a:cs typeface="Arial" pitchFamily="34" charset="0"/>
            </a:endParaRPr>
          </a:p>
          <a:p>
            <a:pPr eaLnBrk="1" hangingPunct="1"/>
            <a:r>
              <a:rPr lang="it-IT" altLang="it-IT" sz="1400" b="1">
                <a:solidFill>
                  <a:srgbClr val="0000FF"/>
                </a:solidFill>
                <a:cs typeface="Arial" pitchFamily="34" charset="0"/>
              </a:rPr>
              <a:t>The addition of tin to nickel decreases the rate of methane formation from </a:t>
            </a:r>
          </a:p>
          <a:p>
            <a:pPr eaLnBrk="1" hangingPunct="1"/>
            <a:r>
              <a:rPr lang="it-IT" altLang="it-IT" sz="1400" b="1">
                <a:solidFill>
                  <a:srgbClr val="0000FF"/>
                </a:solidFill>
                <a:cs typeface="Arial" pitchFamily="34" charset="0"/>
              </a:rPr>
              <a:t>C-O bond cleavage while maintaining the high rates of C-C bond cleavage required for hydrogen formation.</a:t>
            </a:r>
          </a:p>
        </p:txBody>
      </p:sp>
      <p:sp>
        <p:nvSpPr>
          <p:cNvPr id="222214" name="Rectangle 7"/>
          <p:cNvSpPr>
            <a:spLocks noChangeArrowheads="1"/>
          </p:cNvSpPr>
          <p:nvPr/>
        </p:nvSpPr>
        <p:spPr bwMode="auto">
          <a:xfrm>
            <a:off x="1331913" y="4797425"/>
            <a:ext cx="4319587" cy="14446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22215" name="Rectangle 8"/>
          <p:cNvSpPr>
            <a:spLocks noChangeArrowheads="1"/>
          </p:cNvSpPr>
          <p:nvPr/>
        </p:nvSpPr>
        <p:spPr bwMode="auto">
          <a:xfrm>
            <a:off x="1476375" y="3284538"/>
            <a:ext cx="792163" cy="21590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22216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32/37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4068763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005138"/>
            <a:ext cx="37084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5000625"/>
            <a:ext cx="38481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7" name="Text Box 9"/>
          <p:cNvSpPr txBox="1">
            <a:spLocks noChangeArrowheads="1"/>
          </p:cNvSpPr>
          <p:nvPr/>
        </p:nvSpPr>
        <p:spPr bwMode="auto">
          <a:xfrm>
            <a:off x="4857750" y="6500813"/>
            <a:ext cx="3389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i="1">
                <a:cs typeface="Arial" pitchFamily="34" charset="0"/>
              </a:rPr>
              <a:t>Angew.Chem.Int.Ed.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45</a:t>
            </a:r>
            <a:r>
              <a:rPr lang="it-IT" altLang="it-IT" sz="1600">
                <a:cs typeface="Arial" pitchFamily="34" charset="0"/>
              </a:rPr>
              <a:t>(2006)3983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572125" y="2208213"/>
          <a:ext cx="28733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2" name="Equation" r:id="rId6" imgW="1422360" imgH="228600" progId="Equation.3">
                  <p:embed/>
                </p:oleObj>
              </mc:Choice>
              <mc:Fallback>
                <p:oleObj name="Equation" r:id="rId6" imgW="142236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208213"/>
                        <a:ext cx="287337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32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50"/>
          <a:stretch>
            <a:fillRect/>
          </a:stretch>
        </p:blipFill>
        <p:spPr bwMode="auto">
          <a:xfrm>
            <a:off x="2500313" y="571500"/>
            <a:ext cx="3857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8"/>
          <a:stretch>
            <a:fillRect/>
          </a:stretch>
        </p:blipFill>
        <p:spPr bwMode="auto">
          <a:xfrm>
            <a:off x="2500313" y="1000125"/>
            <a:ext cx="3857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514350"/>
            <a:ext cx="83153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Rectangle 8"/>
          <p:cNvSpPr>
            <a:spLocks noChangeArrowheads="1"/>
          </p:cNvSpPr>
          <p:nvPr/>
        </p:nvSpPr>
        <p:spPr bwMode="auto">
          <a:xfrm>
            <a:off x="5286375" y="6477000"/>
            <a:ext cx="253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Chem.Commun.</a:t>
            </a:r>
            <a:r>
              <a:rPr lang="en-GB" altLang="ko-KR" sz="1600">
                <a:ea typeface="굴림"/>
                <a:cs typeface="Arial" pitchFamily="34" charset="0"/>
              </a:rPr>
              <a:t> (2004)36</a:t>
            </a:r>
          </a:p>
        </p:txBody>
      </p:sp>
      <p:sp>
        <p:nvSpPr>
          <p:cNvPr id="224260" name="Rettangolo 6"/>
          <p:cNvSpPr>
            <a:spLocks noChangeArrowheads="1"/>
          </p:cNvSpPr>
          <p:nvPr/>
        </p:nvSpPr>
        <p:spPr bwMode="auto">
          <a:xfrm>
            <a:off x="5286375" y="5191125"/>
            <a:ext cx="292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400" b="1">
                <a:solidFill>
                  <a:srgbClr val="C00000"/>
                </a:solidFill>
                <a:cs typeface="Arial" pitchFamily="34" charset="0"/>
              </a:rPr>
              <a:t>Reaction pathways involved in </a:t>
            </a:r>
          </a:p>
          <a:p>
            <a:pPr algn="ctr" eaLnBrk="1" hangingPunct="1"/>
            <a:r>
              <a:rPr lang="en-US" altLang="it-IT" sz="1400" b="1">
                <a:solidFill>
                  <a:srgbClr val="C00000"/>
                </a:solidFill>
                <a:cs typeface="Arial" pitchFamily="34" charset="0"/>
              </a:rPr>
              <a:t>glucose and sorbitol reforming.</a:t>
            </a:r>
          </a:p>
        </p:txBody>
      </p:sp>
      <p:pic>
        <p:nvPicPr>
          <p:cNvPr id="2242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17279"/>
          <a:stretch>
            <a:fillRect/>
          </a:stretch>
        </p:blipFill>
        <p:spPr bwMode="auto">
          <a:xfrm>
            <a:off x="4562475" y="2725738"/>
            <a:ext cx="43672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86000"/>
            <a:ext cx="48101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Rettangolo 5"/>
          <p:cNvSpPr>
            <a:spLocks noChangeArrowheads="1"/>
          </p:cNvSpPr>
          <p:nvPr/>
        </p:nvSpPr>
        <p:spPr bwMode="auto">
          <a:xfrm>
            <a:off x="214313" y="55483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200">
                <a:cs typeface="Arial" pitchFamily="34" charset="0"/>
              </a:rPr>
              <a:t>Schematic representation of the recycle loop for </a:t>
            </a:r>
          </a:p>
          <a:p>
            <a:pPr algn="ctr" eaLnBrk="1" hangingPunct="1"/>
            <a:r>
              <a:rPr lang="en-US" altLang="it-IT" sz="1200">
                <a:cs typeface="Arial" pitchFamily="34" charset="0"/>
              </a:rPr>
              <a:t>generation of hydrogen by APR of glucose.</a:t>
            </a:r>
          </a:p>
        </p:txBody>
      </p:sp>
      <p:sp>
        <p:nvSpPr>
          <p:cNvPr id="224264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34/37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0" y="11477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K. Lehnert, P. Claus, Catal. Comm. 9 (2008) 2543-2546</a:t>
            </a:r>
            <a:endParaRPr lang="es-ES" altLang="it-IT" sz="1600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4859338" y="4005263"/>
            <a:ext cx="37084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Increasing particles size</a:t>
            </a:r>
            <a:r>
              <a:rPr lang="es-ES" altLang="it-IT" sz="1600" i="1"/>
              <a:t> produces higher catalytic activity and higher selectivity to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</a:t>
            </a:r>
          </a:p>
          <a:p>
            <a:endParaRPr lang="es-ES" altLang="it-IT" sz="1600" i="1"/>
          </a:p>
          <a:p>
            <a:r>
              <a:rPr lang="es-ES" altLang="it-IT" sz="1600" i="1"/>
              <a:t>APR of glycerol is </a:t>
            </a:r>
            <a:r>
              <a:rPr lang="es-ES" altLang="it-IT" sz="1600" i="1">
                <a:solidFill>
                  <a:srgbClr val="3333FF"/>
                </a:solidFill>
              </a:rPr>
              <a:t>structure sensitive</a:t>
            </a:r>
            <a:r>
              <a:rPr lang="es-ES" altLang="it-IT" sz="1600" i="1"/>
              <a:t>. It is assumed that the adsorption of glycerol for subsequent cleavage of a C-C bond can be realized preferably on face positions.</a:t>
            </a:r>
            <a:endParaRPr lang="es-AR" altLang="it-IT" sz="1600" i="1"/>
          </a:p>
        </p:txBody>
      </p:sp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213100"/>
            <a:ext cx="4211637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107950" y="1700213"/>
            <a:ext cx="37433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Pt(3%)/Al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Calcination Temp: 260 – 600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523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20 bar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10 wt% glycerol</a:t>
            </a:r>
            <a:endParaRPr lang="es-ES" altLang="it-IT" sz="1600"/>
          </a:p>
        </p:txBody>
      </p:sp>
      <p:pic>
        <p:nvPicPr>
          <p:cNvPr id="2140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170362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5" name="Rectangle 9"/>
          <p:cNvSpPr>
            <a:spLocks noChangeArrowheads="1"/>
          </p:cNvSpPr>
          <p:nvPr/>
        </p:nvSpPr>
        <p:spPr bwMode="auto">
          <a:xfrm>
            <a:off x="179388" y="44450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Influence of Pt particle size and support type on the aqueous-phase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16113"/>
            <a:ext cx="4356100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00213"/>
            <a:ext cx="4464050" cy="361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0" y="549910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The nature of the metal precursor does not influence the catalytic activity.</a:t>
            </a:r>
          </a:p>
          <a:p>
            <a:endParaRPr lang="es-ES" altLang="it-IT" sz="1600" i="1">
              <a:solidFill>
                <a:srgbClr val="3333FF"/>
              </a:solidFill>
            </a:endParaRPr>
          </a:p>
          <a:p>
            <a:r>
              <a:rPr lang="es-AR" altLang="it-IT" sz="1600" i="1">
                <a:solidFill>
                  <a:srgbClr val="3333FF"/>
                </a:solidFill>
              </a:rPr>
              <a:t>Although lower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yields are obtained, even crude glycerol can be converted</a:t>
            </a:r>
            <a:r>
              <a:rPr lang="es-AR" altLang="it-IT" sz="1600" i="1"/>
              <a:t> </a:t>
            </a:r>
          </a:p>
        </p:txBody>
      </p:sp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1258888" y="1773238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Effect of the Pt loading</a:t>
            </a:r>
            <a:endParaRPr lang="es-AR" altLang="it-IT" sz="1600" i="1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5508625" y="1773238"/>
            <a:ext cx="2665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Effect of the glycerol purity</a:t>
            </a:r>
            <a:endParaRPr lang="es-AR" altLang="it-IT" sz="1600" i="1"/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0" y="11477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K. Lehnert, P. Claus, Catal. Comm. 9 (2008) 2543-2546</a:t>
            </a:r>
            <a:endParaRPr lang="es-ES" altLang="it-IT" sz="1600"/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179388" y="44450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Influence of Pt particle size and support type on the aqueous-phase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0" y="122078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G. Wen, Y. Xu, H. Ma, Z. Xu, Z. Tian; Int. J. Hydrogen energy 33 (2008) 6657-6666</a:t>
            </a:r>
            <a:endParaRPr lang="es-ES" altLang="it-IT" sz="1600"/>
          </a:p>
        </p:txBody>
      </p:sp>
      <p:pic>
        <p:nvPicPr>
          <p:cNvPr id="2160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628775"/>
            <a:ext cx="6894512" cy="51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107950" y="1844675"/>
            <a:ext cx="25193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Pt/support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503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3.2 MPa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10 wt% glycerol</a:t>
            </a:r>
            <a:endParaRPr lang="es-ES" altLang="it-IT" sz="1600"/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144463" y="3525838"/>
            <a:ext cx="241141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Hydrogen production decreases in the order: Pt &gt;  Cu &gt; Ni &gt; Co.</a:t>
            </a:r>
          </a:p>
          <a:p>
            <a:endParaRPr lang="es-ES" altLang="it-IT" sz="1600" i="1"/>
          </a:p>
          <a:p>
            <a:r>
              <a:rPr lang="es-ES" altLang="it-IT" sz="1600" i="1">
                <a:solidFill>
                  <a:srgbClr val="FF3300"/>
                </a:solidFill>
              </a:rPr>
              <a:t>Pt/Al</a:t>
            </a:r>
            <a:r>
              <a:rPr lang="es-ES" altLang="it-IT" sz="1600" i="1" baseline="-25000">
                <a:solidFill>
                  <a:srgbClr val="FF3300"/>
                </a:solidFill>
              </a:rPr>
              <a:t>2</a:t>
            </a:r>
            <a:r>
              <a:rPr lang="es-ES" altLang="it-IT" sz="1600" i="1">
                <a:solidFill>
                  <a:srgbClr val="FF3300"/>
                </a:solidFill>
              </a:rPr>
              <a:t>O</a:t>
            </a:r>
            <a:r>
              <a:rPr lang="es-ES" altLang="it-IT" sz="1600" i="1" baseline="-25000">
                <a:solidFill>
                  <a:srgbClr val="FF3300"/>
                </a:solidFill>
              </a:rPr>
              <a:t>3</a:t>
            </a:r>
            <a:r>
              <a:rPr lang="es-ES" altLang="it-IT" sz="1600" i="1">
                <a:solidFill>
                  <a:srgbClr val="FF3300"/>
                </a:solidFill>
              </a:rPr>
              <a:t> is the only stable catalyst</a:t>
            </a:r>
            <a:r>
              <a:rPr lang="es-ES" altLang="it-IT" sz="1600" i="1"/>
              <a:t>.</a:t>
            </a:r>
            <a:endParaRPr lang="es-AR" altLang="it-IT" sz="1600" i="1"/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179388" y="106363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Production of hydrogen by aqueous phase reforming of glycerol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smtClean="0">
                <a:solidFill>
                  <a:srgbClr val="3333FF"/>
                </a:solidFill>
              </a:rPr>
              <a:t>Ni/Al</a:t>
            </a:r>
            <a:r>
              <a:rPr lang="it-IT" altLang="it-IT" sz="3200" b="1" baseline="-25000" dirty="0" smtClean="0">
                <a:solidFill>
                  <a:srgbClr val="3333FF"/>
                </a:solidFill>
              </a:rPr>
              <a:t>2</a:t>
            </a:r>
            <a:r>
              <a:rPr lang="it-IT" altLang="it-IT" sz="3200" b="1" dirty="0" smtClean="0">
                <a:solidFill>
                  <a:srgbClr val="3333FF"/>
                </a:solidFill>
              </a:rPr>
              <a:t>O</a:t>
            </a:r>
            <a:r>
              <a:rPr lang="it-IT" altLang="it-IT" sz="3200" b="1" baseline="-25000" dirty="0" smtClean="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2379663" y="1027113"/>
            <a:ext cx="442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  <a:latin typeface="Comic Sans MS" pitchFamily="66" charset="0"/>
              </a:rPr>
              <a:t>Steam Reforming Mechanism</a:t>
            </a:r>
          </a:p>
        </p:txBody>
      </p:sp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4156075"/>
            <a:ext cx="424815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61798" name="Group 6"/>
          <p:cNvGrpSpPr>
            <a:grpSpLocks/>
          </p:cNvGrpSpPr>
          <p:nvPr/>
        </p:nvGrpSpPr>
        <p:grpSpPr bwMode="auto">
          <a:xfrm>
            <a:off x="5940425" y="3544888"/>
            <a:ext cx="2520950" cy="3268662"/>
            <a:chOff x="3475" y="1303"/>
            <a:chExt cx="1588" cy="2059"/>
          </a:xfrm>
        </p:grpSpPr>
        <p:pic>
          <p:nvPicPr>
            <p:cNvPr id="161799" name="Picture 7" descr="carbon-sni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" y="1653"/>
              <a:ext cx="1571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800" name="Text Box 8"/>
            <p:cNvSpPr txBox="1">
              <a:spLocks noChangeArrowheads="1"/>
            </p:cNvSpPr>
            <p:nvPr/>
          </p:nvSpPr>
          <p:spPr bwMode="auto">
            <a:xfrm>
              <a:off x="3515" y="3074"/>
              <a:ext cx="14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noProof="1">
                  <a:latin typeface="Comic Sans MS" pitchFamily="66" charset="0"/>
                </a:rPr>
                <a:t>TEM picture</a:t>
              </a:r>
              <a:endParaRPr lang="it-IT" altLang="it-IT" sz="1200">
                <a:latin typeface="Comic Sans MS" pitchFamily="66" charset="0"/>
              </a:endParaRPr>
            </a:p>
            <a:p>
              <a:r>
                <a:rPr lang="it-IT" altLang="it-IT" sz="1200" noProof="1">
                  <a:latin typeface="Comic Sans MS" pitchFamily="66" charset="0"/>
                </a:rPr>
                <a:t>I. Alstrup, Haldor Topsøe A/S.</a:t>
              </a:r>
            </a:p>
          </p:txBody>
        </p:sp>
        <p:sp>
          <p:nvSpPr>
            <p:cNvPr id="161801" name="Rectangle 9"/>
            <p:cNvSpPr>
              <a:spLocks noChangeArrowheads="1"/>
            </p:cNvSpPr>
            <p:nvPr/>
          </p:nvSpPr>
          <p:spPr bwMode="auto">
            <a:xfrm>
              <a:off x="3476" y="1303"/>
              <a:ext cx="1587" cy="326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a-DK" altLang="it-IT" sz="1400"/>
                <a:t>Catalyst deactivation:</a:t>
              </a:r>
            </a:p>
            <a:p>
              <a:pPr algn="ctr"/>
              <a:r>
                <a:rPr lang="da-DK" altLang="it-IT" sz="1400"/>
                <a:t>C filament formation</a:t>
              </a:r>
              <a:endParaRPr lang="en-GB" altLang="it-IT" sz="1400"/>
            </a:p>
          </p:txBody>
        </p:sp>
      </p:grpSp>
      <p:sp>
        <p:nvSpPr>
          <p:cNvPr id="161802" name="Oval 10"/>
          <p:cNvSpPr>
            <a:spLocks noChangeArrowheads="1"/>
          </p:cNvSpPr>
          <p:nvPr/>
        </p:nvSpPr>
        <p:spPr bwMode="auto">
          <a:xfrm>
            <a:off x="3736975" y="3990975"/>
            <a:ext cx="649288" cy="6477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E1E1FF">
                    <a:alpha val="50000"/>
                  </a:srgbClr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1087438" y="1989138"/>
            <a:ext cx="7045325" cy="14652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b="1"/>
              <a:t> </a:t>
            </a:r>
            <a:r>
              <a:rPr lang="it-IT" altLang="it-IT" b="1">
                <a:solidFill>
                  <a:srgbClr val="00CC00"/>
                </a:solidFill>
              </a:rPr>
              <a:t>Adsorption and dehydrogenation of C</a:t>
            </a:r>
            <a:r>
              <a:rPr lang="it-IT" altLang="it-IT" b="1" baseline="-25000">
                <a:solidFill>
                  <a:srgbClr val="00CC00"/>
                </a:solidFill>
              </a:rPr>
              <a:t>n</a:t>
            </a:r>
            <a:r>
              <a:rPr lang="it-IT" altLang="it-IT" b="1">
                <a:solidFill>
                  <a:srgbClr val="00CC00"/>
                </a:solidFill>
              </a:rPr>
              <a:t>H</a:t>
            </a:r>
            <a:r>
              <a:rPr lang="it-IT" altLang="it-IT" b="1" baseline="-25000">
                <a:solidFill>
                  <a:srgbClr val="00CC00"/>
                </a:solidFill>
              </a:rPr>
              <a:t>m</a:t>
            </a:r>
            <a:r>
              <a:rPr lang="it-IT" altLang="it-IT" b="1">
                <a:solidFill>
                  <a:srgbClr val="00CC00"/>
                </a:solidFill>
              </a:rPr>
              <a:t> on surface catalyst;</a:t>
            </a:r>
          </a:p>
          <a:p>
            <a:endParaRPr lang="it-IT" altLang="it-IT" b="1">
              <a:solidFill>
                <a:srgbClr val="00CC00"/>
              </a:solidFill>
            </a:endParaRPr>
          </a:p>
          <a:p>
            <a:pPr>
              <a:buClr>
                <a:schemeClr val="tx1"/>
              </a:buClr>
              <a:buFontTx/>
              <a:buChar char="•"/>
            </a:pPr>
            <a:r>
              <a:rPr lang="it-IT" altLang="it-IT" b="1">
                <a:solidFill>
                  <a:srgbClr val="00CC00"/>
                </a:solidFill>
              </a:rPr>
              <a:t> Adsorption and dissociation of H</a:t>
            </a:r>
            <a:r>
              <a:rPr lang="it-IT" altLang="it-IT" b="1" baseline="-25000">
                <a:solidFill>
                  <a:srgbClr val="00CC00"/>
                </a:solidFill>
              </a:rPr>
              <a:t>2</a:t>
            </a:r>
            <a:r>
              <a:rPr lang="it-IT" altLang="it-IT" b="1">
                <a:solidFill>
                  <a:srgbClr val="00CC00"/>
                </a:solidFill>
              </a:rPr>
              <a:t>O on surface catalyst;</a:t>
            </a:r>
          </a:p>
          <a:p>
            <a:endParaRPr lang="it-IT" altLang="it-IT" b="1"/>
          </a:p>
          <a:p>
            <a:pPr>
              <a:buFontTx/>
              <a:buChar char="•"/>
            </a:pPr>
            <a:r>
              <a:rPr lang="it-IT" altLang="it-IT" b="1"/>
              <a:t> </a:t>
            </a:r>
            <a:r>
              <a:rPr lang="it-IT" altLang="it-IT" b="1">
                <a:solidFill>
                  <a:srgbClr val="00CC00"/>
                </a:solidFill>
              </a:rPr>
              <a:t>Reaction of intermediate species to form H</a:t>
            </a:r>
            <a:r>
              <a:rPr lang="it-IT" altLang="it-IT" b="1" baseline="-25000">
                <a:solidFill>
                  <a:srgbClr val="00CC00"/>
                </a:solidFill>
              </a:rPr>
              <a:t>2</a:t>
            </a:r>
            <a:r>
              <a:rPr lang="it-IT" altLang="it-IT" b="1">
                <a:solidFill>
                  <a:srgbClr val="00CC00"/>
                </a:solidFill>
              </a:rPr>
              <a:t>/CO</a:t>
            </a:r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 rot="933197">
            <a:off x="4572000" y="4402138"/>
            <a:ext cx="1944688" cy="2698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>
              <a:alpha val="89999"/>
            </a:schemeClr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0" y="112553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G.W. Huber, J.W. Shabaker, S.T. Evans, J.A. Dumesic, Appl. Catal. B 62 (2006) 226-235</a:t>
            </a:r>
            <a:endParaRPr lang="es-ES" altLang="it-IT" sz="1600"/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0" y="1700213"/>
            <a:ext cx="47164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, Pd/Al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, bimetallic Pt-M/Al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and Pd-M/Al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 </a:t>
            </a:r>
            <a:r>
              <a:rPr lang="en-US" altLang="it-IT" sz="1600" b="1"/>
              <a:t>(more than 130 samples)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423-498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4.8 – 25.8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5 wt% ethylene glycol </a:t>
            </a:r>
            <a:endParaRPr lang="es-ES" altLang="it-IT" sz="1600" b="1"/>
          </a:p>
        </p:txBody>
      </p:sp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144463" y="3298825"/>
            <a:ext cx="2411412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PtNi, PtCo, PtFe, PdFe were significantly more active than Pt and Pd monometallic samples.</a:t>
            </a:r>
          </a:p>
          <a:p>
            <a:endParaRPr lang="es-ES" altLang="it-IT" sz="1600" i="1"/>
          </a:p>
          <a:p>
            <a:r>
              <a:rPr lang="es-AR" altLang="it-IT" sz="1600" i="1"/>
              <a:t>Alloying Pt with Ni, Co or Fe improves the activity for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production by lowering the heats of CO and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adsorption, increasing the fraction of the available sites for reaction.</a:t>
            </a:r>
          </a:p>
        </p:txBody>
      </p:sp>
      <p:pic>
        <p:nvPicPr>
          <p:cNvPr id="218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30463"/>
            <a:ext cx="651668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0" y="0"/>
            <a:ext cx="102600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Aqueous-phase reforming of ethylene glycol over supported Pt and Pd bimetallic catalysts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885950" y="877888"/>
            <a:ext cx="537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Catalytic reactions involving HC or CO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606566" y="2152650"/>
            <a:ext cx="3929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 err="1">
                <a:solidFill>
                  <a:srgbClr val="3333FF"/>
                </a:solidFill>
              </a:rPr>
              <a:t>Formation</a:t>
            </a:r>
            <a:r>
              <a:rPr lang="it-IT" altLang="it-IT" dirty="0">
                <a:solidFill>
                  <a:srgbClr val="3333FF"/>
                </a:solidFill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</a:rPr>
              <a:t>carbonaceous</a:t>
            </a:r>
            <a:r>
              <a:rPr lang="it-IT" altLang="it-IT" dirty="0">
                <a:solidFill>
                  <a:srgbClr val="3333FF"/>
                </a:solidFill>
              </a:rPr>
              <a:t> </a:t>
            </a:r>
            <a:r>
              <a:rPr lang="it-IT" altLang="it-IT" dirty="0" err="1">
                <a:solidFill>
                  <a:srgbClr val="3333FF"/>
                </a:solidFill>
              </a:rPr>
              <a:t>residues</a:t>
            </a:r>
            <a:endParaRPr lang="it-IT" altLang="it-IT" dirty="0">
              <a:solidFill>
                <a:srgbClr val="3333FF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692275" y="2590800"/>
            <a:ext cx="89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009900"/>
                </a:solidFill>
              </a:rPr>
              <a:t>Coke</a:t>
            </a:r>
          </a:p>
        </p:txBody>
      </p:sp>
      <p:grpSp>
        <p:nvGrpSpPr>
          <p:cNvPr id="8219" name="Group 27"/>
          <p:cNvGrpSpPr>
            <a:grpSpLocks/>
          </p:cNvGrpSpPr>
          <p:nvPr/>
        </p:nvGrpSpPr>
        <p:grpSpPr bwMode="auto">
          <a:xfrm>
            <a:off x="4198938" y="2590800"/>
            <a:ext cx="3251200" cy="457200"/>
            <a:chOff x="2645" y="1632"/>
            <a:chExt cx="2048" cy="288"/>
          </a:xfrm>
        </p:grpSpPr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3946" y="1632"/>
              <a:ext cx="7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FF6600"/>
                  </a:solidFill>
                </a:rPr>
                <a:t>Carbon</a:t>
              </a: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2645" y="1632"/>
              <a:ext cx="2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/>
                <a:t>or</a:t>
              </a:r>
            </a:p>
          </p:txBody>
        </p:sp>
      </p:grp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25450" y="3124200"/>
            <a:ext cx="33909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Coking or condensation</a:t>
            </a:r>
          </a:p>
          <a:p>
            <a:pPr algn="ctr"/>
            <a:r>
              <a:rPr lang="it-IT" altLang="it-IT"/>
              <a:t>of HC</a:t>
            </a:r>
          </a:p>
          <a:p>
            <a:pPr algn="ctr"/>
            <a:r>
              <a:rPr lang="it-IT" altLang="it-IT"/>
              <a:t>CH</a:t>
            </a:r>
            <a:r>
              <a:rPr lang="it-IT" altLang="it-IT" baseline="-25000"/>
              <a:t>x</a:t>
            </a:r>
            <a:r>
              <a:rPr lang="it-IT" altLang="it-IT"/>
              <a:t>: 0.5 &lt; x &lt; 1</a:t>
            </a:r>
          </a:p>
        </p:txBody>
      </p: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5257800" y="3124200"/>
            <a:ext cx="3294063" cy="822325"/>
            <a:chOff x="2822" y="2137"/>
            <a:chExt cx="2075" cy="518"/>
          </a:xfrm>
        </p:grpSpPr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2822" y="2137"/>
              <a:ext cx="207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/>
                <a:t>CO disproportionation</a:t>
              </a:r>
            </a:p>
            <a:p>
              <a:pPr algn="ctr"/>
              <a:r>
                <a:rPr lang="it-IT" altLang="it-IT"/>
                <a:t>2 CO               C + CO</a:t>
              </a:r>
              <a:r>
                <a:rPr lang="it-IT" altLang="it-IT" baseline="-25000"/>
                <a:t>2</a:t>
              </a: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3402" y="2521"/>
              <a:ext cx="66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4267200" y="14478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it-IT">
              <a:solidFill>
                <a:srgbClr val="FF0000"/>
              </a:solidFill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1066800" y="5313363"/>
            <a:ext cx="1319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009900"/>
                </a:solidFill>
              </a:rPr>
              <a:t>Coke or</a:t>
            </a:r>
          </a:p>
          <a:p>
            <a:pPr algn="ctr"/>
            <a:r>
              <a:rPr lang="it-IT" altLang="it-IT" b="1">
                <a:solidFill>
                  <a:srgbClr val="009900"/>
                </a:solidFill>
              </a:rPr>
              <a:t>Carbon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3657600" y="6113463"/>
            <a:ext cx="203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Pore blocking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3657600" y="4876800"/>
            <a:ext cx="447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Physically cover the active sites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2414588" y="5929313"/>
            <a:ext cx="1160462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2414588" y="5129213"/>
            <a:ext cx="1160462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200" grpId="0" autoUpdateAnimBg="0"/>
      <p:bldP spid="8201" grpId="0" autoUpdateAnimBg="0"/>
      <p:bldP spid="8202" grpId="0" autoUpdateAnimBg="0"/>
      <p:bldP spid="8205" grpId="0" autoUpdateAnimBg="0"/>
      <p:bldP spid="8211" grpId="0" animBg="1" autoUpdateAnimBg="0"/>
      <p:bldP spid="8214" grpId="0" autoUpdateAnimBg="0"/>
      <p:bldP spid="8215" grpId="0" autoUpdateAnimBg="0"/>
      <p:bldP spid="8216" grpId="0" autoUpdateAnimBg="0"/>
      <p:bldP spid="8217" grpId="0" animBg="1"/>
      <p:bldP spid="82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46125" y="801688"/>
            <a:ext cx="416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Mechanism of coke formation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46125" y="1406525"/>
            <a:ext cx="74263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Olefin polymerization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Olefin cyclization to substituted benzenes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Formation of polynuclear aromatics from benzenes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62000" y="2743200"/>
            <a:ext cx="3557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 dirty="0">
                <a:solidFill>
                  <a:srgbClr val="3333FF"/>
                </a:solidFill>
              </a:rPr>
              <a:t>via </a:t>
            </a:r>
            <a:r>
              <a:rPr lang="it-IT" altLang="it-IT" i="1" dirty="0" err="1">
                <a:solidFill>
                  <a:srgbClr val="3333FF"/>
                </a:solidFill>
              </a:rPr>
              <a:t>carbonium</a:t>
            </a:r>
            <a:r>
              <a:rPr lang="it-IT" altLang="it-IT" i="1" dirty="0">
                <a:solidFill>
                  <a:srgbClr val="3333FF"/>
                </a:solidFill>
              </a:rPr>
              <a:t> </a:t>
            </a:r>
            <a:r>
              <a:rPr lang="it-IT" altLang="it-IT" i="1" dirty="0" err="1">
                <a:solidFill>
                  <a:srgbClr val="3333FF"/>
                </a:solidFill>
              </a:rPr>
              <a:t>ions</a:t>
            </a:r>
            <a:r>
              <a:rPr lang="it-IT" altLang="it-IT" i="1" dirty="0">
                <a:solidFill>
                  <a:srgbClr val="3333FF"/>
                </a:solidFill>
              </a:rPr>
              <a:t> </a:t>
            </a:r>
            <a:r>
              <a:rPr lang="it-IT" altLang="it-IT" i="1" dirty="0" err="1">
                <a:solidFill>
                  <a:srgbClr val="3333FF"/>
                </a:solidFill>
              </a:rPr>
              <a:t>intermediates</a:t>
            </a:r>
            <a:endParaRPr lang="it-IT" altLang="it-IT" i="1" dirty="0">
              <a:solidFill>
                <a:srgbClr val="3333FF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85800" y="4043363"/>
            <a:ext cx="305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Analytical techniques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1693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IR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EPR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TG-DTA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778250" y="4648200"/>
            <a:ext cx="50530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UV-vis</a:t>
            </a:r>
          </a:p>
          <a:p>
            <a:pPr>
              <a:buFontTx/>
              <a:buChar char="•"/>
            </a:pPr>
            <a:r>
              <a:rPr lang="it-IT" altLang="it-IT" baseline="30000">
                <a:latin typeface="Arial" charset="0"/>
              </a:rPr>
              <a:t>13</a:t>
            </a:r>
            <a:r>
              <a:rPr lang="it-IT" altLang="it-IT">
                <a:latin typeface="Arial" charset="0"/>
              </a:rPr>
              <a:t>C-NMR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Evolution of combustion products</a:t>
            </a:r>
          </a:p>
          <a:p>
            <a:r>
              <a:rPr lang="it-IT" altLang="it-IT">
                <a:latin typeface="Arial" charset="0"/>
              </a:rPr>
              <a:t>	(CO</a:t>
            </a:r>
            <a:r>
              <a:rPr lang="it-IT" altLang="it-IT" baseline="-25000">
                <a:latin typeface="Arial" charset="0"/>
              </a:rPr>
              <a:t>2</a:t>
            </a:r>
            <a:r>
              <a:rPr lang="it-IT" altLang="it-IT">
                <a:latin typeface="Arial" charset="0"/>
              </a:rPr>
              <a:t> and H</a:t>
            </a:r>
            <a:r>
              <a:rPr lang="it-IT" altLang="it-IT" baseline="-25000">
                <a:latin typeface="Arial" charset="0"/>
              </a:rPr>
              <a:t>2</a:t>
            </a:r>
            <a:r>
              <a:rPr lang="it-IT" altLang="it-IT">
                <a:latin typeface="Arial" charset="0"/>
              </a:rPr>
              <a:t>O)</a:t>
            </a:r>
          </a:p>
        </p:txBody>
      </p:sp>
    </p:spTree>
    <p:extLst>
      <p:ext uri="{BB962C8B-B14F-4D97-AF65-F5344CB8AC3E}">
        <p14:creationId xmlns:p14="http://schemas.microsoft.com/office/powerpoint/2010/main" val="5553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utoUpdateAnimBg="0"/>
      <p:bldP spid="9221" grpId="0" autoUpdateAnimBg="0"/>
      <p:bldP spid="9222" grpId="0" autoUpdateAnimBg="0"/>
      <p:bldP spid="9223" grpId="0" autoUpdateAnimBg="0"/>
      <p:bldP spid="922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Coking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46125" y="801688"/>
            <a:ext cx="2373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Coke deposition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46125" y="1406525"/>
            <a:ext cx="613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>
                <a:latin typeface="Arial" charset="0"/>
              </a:rPr>
              <a:t>Preferencially on the exterior of the particles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04800" y="2895600"/>
            <a:ext cx="403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Resistance to the transport of reactants and products in the pores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791200" y="4038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Pore blocking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2514600" y="1905000"/>
            <a:ext cx="6858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454525" y="1924050"/>
            <a:ext cx="1717675" cy="2114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  <p:bldP spid="10246" grpId="0" autoUpdateAnimBg="0"/>
      <p:bldP spid="10247" grpId="0" autoUpdateAnimBg="0"/>
      <p:bldP spid="10248" grpId="0" animBg="1"/>
      <p:bldP spid="102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 smtClean="0">
                <a:solidFill>
                  <a:srgbClr val="FF0000"/>
                </a:solidFill>
              </a:rPr>
              <a:t>Preventing</a:t>
            </a:r>
            <a:r>
              <a:rPr lang="it-IT" altLang="it-IT" sz="2400" dirty="0" smtClean="0">
                <a:solidFill>
                  <a:srgbClr val="FF0000"/>
                </a:solidFill>
              </a:rPr>
              <a:t> </a:t>
            </a:r>
            <a:r>
              <a:rPr lang="it-IT" altLang="it-IT" sz="2400" dirty="0">
                <a:solidFill>
                  <a:srgbClr val="FF0000"/>
                </a:solidFill>
              </a:rPr>
              <a:t>Coking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4916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3333FF"/>
                </a:solidFill>
              </a:rPr>
              <a:t>Appropriate </a:t>
            </a:r>
            <a:r>
              <a:rPr lang="it-IT" altLang="it-IT" dirty="0" err="1">
                <a:solidFill>
                  <a:srgbClr val="3333FF"/>
                </a:solidFill>
              </a:rPr>
              <a:t>combination</a:t>
            </a:r>
            <a:r>
              <a:rPr lang="it-IT" altLang="it-IT" dirty="0">
                <a:solidFill>
                  <a:srgbClr val="3333FF"/>
                </a:solidFill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</a:rPr>
              <a:t>process</a:t>
            </a:r>
            <a:r>
              <a:rPr lang="it-IT" altLang="it-IT" dirty="0">
                <a:solidFill>
                  <a:srgbClr val="3333FF"/>
                </a:solidFill>
              </a:rPr>
              <a:t> </a:t>
            </a:r>
            <a:r>
              <a:rPr lang="it-IT" altLang="it-IT" dirty="0" err="1">
                <a:solidFill>
                  <a:srgbClr val="3333FF"/>
                </a:solidFill>
              </a:rPr>
              <a:t>conditions</a:t>
            </a:r>
            <a:endParaRPr lang="it-IT" altLang="it-IT" dirty="0">
              <a:solidFill>
                <a:srgbClr val="3333FF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57400" y="1368425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The gas mixture composition is kept as far as possible from conditions under which carbon formation is thermodynamically favored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600200" y="2276872"/>
            <a:ext cx="6308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Arial" charset="0"/>
              </a:rPr>
              <a:t>High H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 pressure in </a:t>
            </a:r>
            <a:r>
              <a:rPr lang="it-IT" altLang="it-IT" sz="1800" dirty="0" err="1">
                <a:latin typeface="Arial" charset="0"/>
              </a:rPr>
              <a:t>catalytic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reforming</a:t>
            </a:r>
            <a:endParaRPr lang="it-IT" altLang="it-IT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Arial" charset="0"/>
              </a:rPr>
              <a:t>Low</a:t>
            </a:r>
            <a:r>
              <a:rPr lang="it-IT" altLang="it-IT" sz="1800" dirty="0">
                <a:latin typeface="Arial" charset="0"/>
              </a:rPr>
              <a:t> HC / H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O </a:t>
            </a:r>
            <a:r>
              <a:rPr lang="it-IT" altLang="it-IT" sz="1800" dirty="0" err="1">
                <a:latin typeface="Arial" charset="0"/>
              </a:rPr>
              <a:t>ratios</a:t>
            </a:r>
            <a:r>
              <a:rPr lang="it-IT" altLang="it-IT" sz="1800" dirty="0">
                <a:latin typeface="Arial" charset="0"/>
              </a:rPr>
              <a:t> in </a:t>
            </a:r>
            <a:r>
              <a:rPr lang="it-IT" altLang="it-IT" sz="1800" dirty="0" err="1">
                <a:latin typeface="Arial" charset="0"/>
              </a:rPr>
              <a:t>steam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reforming</a:t>
            </a:r>
            <a:r>
              <a:rPr lang="it-IT" altLang="it-IT" sz="1800" dirty="0">
                <a:latin typeface="Arial" charset="0"/>
              </a:rPr>
              <a:t> over Ni </a:t>
            </a:r>
            <a:r>
              <a:rPr lang="it-IT" altLang="it-IT" sz="1800" dirty="0" err="1">
                <a:latin typeface="Arial" charset="0"/>
              </a:rPr>
              <a:t>catalysts</a:t>
            </a:r>
            <a:endParaRPr lang="it-IT" altLang="it-IT" sz="1800" dirty="0">
              <a:latin typeface="Arial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09600" y="3770313"/>
            <a:ext cx="3121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3333FF"/>
                </a:solidFill>
              </a:rPr>
              <a:t>Optimal catalyst composition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209800" y="4224338"/>
            <a:ext cx="6400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Promoters or additives that enhance the rate of gasification adsorben carbon or coke precursors and / or depress the carbon - forming reactions. 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752600" y="5229200"/>
            <a:ext cx="4865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Arial" charset="0"/>
              </a:rPr>
              <a:t>K in Ni - </a:t>
            </a:r>
            <a:r>
              <a:rPr lang="it-IT" altLang="it-IT" sz="1800" dirty="0" err="1">
                <a:latin typeface="Arial" charset="0"/>
              </a:rPr>
              <a:t>based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steam</a:t>
            </a:r>
            <a:r>
              <a:rPr lang="it-IT" altLang="it-IT" sz="1800" dirty="0">
                <a:latin typeface="Arial" charset="0"/>
              </a:rPr>
              <a:t> - </a:t>
            </a:r>
            <a:r>
              <a:rPr lang="it-IT" altLang="it-IT" sz="1800" dirty="0" err="1">
                <a:latin typeface="Arial" charset="0"/>
              </a:rPr>
              <a:t>reforming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catalysts</a:t>
            </a:r>
            <a:endParaRPr lang="it-IT" altLang="it-IT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Arial" charset="0"/>
              </a:rPr>
              <a:t>Pt</a:t>
            </a:r>
            <a:r>
              <a:rPr lang="it-IT" altLang="it-IT" sz="1800" dirty="0">
                <a:latin typeface="Arial" charset="0"/>
              </a:rPr>
              <a:t> - Re / Al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O</a:t>
            </a:r>
            <a:r>
              <a:rPr lang="it-IT" altLang="it-IT" sz="1800" baseline="-25000" dirty="0"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48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autoUpdateAnimBg="0"/>
      <p:bldP spid="11268" grpId="0" autoUpdateAnimBg="0"/>
      <p:bldP spid="11270" grpId="0" autoUpdateAnimBg="0"/>
      <p:bldP spid="11271" grpId="0" autoUpdateAnimBg="0"/>
      <p:bldP spid="11272" grpId="0" autoUpdateAnimBg="0"/>
      <p:bldP spid="11273" grpId="0" autoUpdateAnimBg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4648</TotalTime>
  <Words>2608</Words>
  <Application>Microsoft Office PowerPoint</Application>
  <PresentationFormat>Presentazione su schermo (4:3)</PresentationFormat>
  <Paragraphs>376</Paragraphs>
  <Slides>50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2" baseType="lpstr"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Ni/Al2O3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Alternative reaction route</vt:lpstr>
      <vt:lpstr>... Ethanol</vt:lpstr>
      <vt:lpstr>Ethanol Steam Reforming Reaction Pathway</vt:lpstr>
      <vt:lpstr>Presentazione standard di PowerPoint</vt:lpstr>
      <vt:lpstr>Rh(1% wt)@Al2O3</vt:lpstr>
      <vt:lpstr>Presentazione standard di PowerPoint</vt:lpstr>
      <vt:lpstr>Effect of promoters on  the catalytic performance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Aqueous-Phase Reforming  (APR) Process</vt:lpstr>
      <vt:lpstr>Aqueous-Phase Reforming  (APR) Process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energy problem and the role of H2</dc:title>
  <dc:creator>MC</dc:creator>
  <cp:lastModifiedBy>montini</cp:lastModifiedBy>
  <cp:revision>380</cp:revision>
  <dcterms:created xsi:type="dcterms:W3CDTF">2008-07-01T19:13:11Z</dcterms:created>
  <dcterms:modified xsi:type="dcterms:W3CDTF">2019-03-28T12:28:17Z</dcterms:modified>
</cp:coreProperties>
</file>