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6"/>
  </p:notesMasterIdLst>
  <p:handoutMasterIdLst>
    <p:handoutMasterId r:id="rId57"/>
  </p:handoutMasterIdLst>
  <p:sldIdLst>
    <p:sldId id="277" r:id="rId3"/>
    <p:sldId id="280" r:id="rId4"/>
    <p:sldId id="303" r:id="rId5"/>
    <p:sldId id="304" r:id="rId6"/>
    <p:sldId id="305" r:id="rId7"/>
    <p:sldId id="348" r:id="rId8"/>
    <p:sldId id="350" r:id="rId9"/>
    <p:sldId id="351" r:id="rId10"/>
    <p:sldId id="388" r:id="rId11"/>
    <p:sldId id="349" r:id="rId12"/>
    <p:sldId id="352" r:id="rId13"/>
    <p:sldId id="353" r:id="rId14"/>
    <p:sldId id="354" r:id="rId15"/>
    <p:sldId id="306" r:id="rId16"/>
    <p:sldId id="281" r:id="rId17"/>
    <p:sldId id="355" r:id="rId18"/>
    <p:sldId id="356" r:id="rId19"/>
    <p:sldId id="357" r:id="rId20"/>
    <p:sldId id="358" r:id="rId21"/>
    <p:sldId id="359" r:id="rId22"/>
    <p:sldId id="360" r:id="rId23"/>
    <p:sldId id="361" r:id="rId24"/>
    <p:sldId id="362" r:id="rId25"/>
    <p:sldId id="363" r:id="rId26"/>
    <p:sldId id="364" r:id="rId27"/>
    <p:sldId id="365" r:id="rId28"/>
    <p:sldId id="366" r:id="rId29"/>
    <p:sldId id="367" r:id="rId30"/>
    <p:sldId id="389" r:id="rId31"/>
    <p:sldId id="368" r:id="rId32"/>
    <p:sldId id="369" r:id="rId33"/>
    <p:sldId id="370" r:id="rId34"/>
    <p:sldId id="371" r:id="rId35"/>
    <p:sldId id="372" r:id="rId36"/>
    <p:sldId id="373" r:id="rId37"/>
    <p:sldId id="374" r:id="rId38"/>
    <p:sldId id="375" r:id="rId39"/>
    <p:sldId id="376" r:id="rId40"/>
    <p:sldId id="377" r:id="rId41"/>
    <p:sldId id="378" r:id="rId42"/>
    <p:sldId id="390" r:id="rId43"/>
    <p:sldId id="379" r:id="rId44"/>
    <p:sldId id="391" r:id="rId45"/>
    <p:sldId id="380" r:id="rId46"/>
    <p:sldId id="381" r:id="rId47"/>
    <p:sldId id="382" r:id="rId48"/>
    <p:sldId id="392" r:id="rId49"/>
    <p:sldId id="383" r:id="rId50"/>
    <p:sldId id="393" r:id="rId51"/>
    <p:sldId id="384" r:id="rId52"/>
    <p:sldId id="385" r:id="rId53"/>
    <p:sldId id="386" r:id="rId54"/>
    <p:sldId id="38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4" d="100"/>
          <a:sy n="84" d="100"/>
        </p:scale>
        <p:origin x="90" y="240"/>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3/28/2019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3/28/2019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3/28/2019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3/28/2019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3/28/2019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3/28/2019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3/28/2019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3/28/2019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3/28/2019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3/28/2019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3/28/2019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3/28/2019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3/28/2019</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smtClean="0"/>
              <a:t>LEZIONE 5</a:t>
            </a:r>
            <a:br>
              <a:rPr lang="it-IT" sz="4800" dirty="0" smtClean="0"/>
            </a:br>
            <a:r>
              <a:rPr lang="it-IT" sz="4800" dirty="0" smtClean="0"/>
              <a:t>Allineamento di sequenze nucleotidiche e proteiche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QUANDO DUE SEQUENZE SONO SIMILI, OMOLOGHE, ORTOLOGHE O PARALOGHE?</a:t>
            </a:r>
            <a:endParaRPr lang="it-IT" dirty="0"/>
          </a:p>
        </p:txBody>
      </p:sp>
      <p:sp>
        <p:nvSpPr>
          <p:cNvPr id="3" name="Content Placeholder 2"/>
          <p:cNvSpPr>
            <a:spLocks noGrp="1"/>
          </p:cNvSpPr>
          <p:nvPr>
            <p:ph idx="1"/>
          </p:nvPr>
        </p:nvSpPr>
        <p:spPr/>
        <p:txBody>
          <a:bodyPr/>
          <a:lstStyle/>
          <a:p>
            <a:pPr algn="just"/>
            <a:r>
              <a:rPr lang="it-IT" b="1" dirty="0" smtClean="0"/>
              <a:t>Nel </a:t>
            </a:r>
            <a:r>
              <a:rPr lang="it-IT" b="1" dirty="0"/>
              <a:t>trattare le sequenze è sempre più corretto utilizzare il termine similarità, in quanto è sempre possibile stabilire quanto due sequenze siano simili, mentre non sempre si può decidere se la similarità sia dovuta ad omologia, a convergenza adattativa, oppure al </a:t>
            </a:r>
            <a:r>
              <a:rPr lang="it-IT" b="1" dirty="0" smtClean="0"/>
              <a:t>caso</a:t>
            </a:r>
            <a:endParaRPr lang="it-IT" dirty="0"/>
          </a:p>
          <a:p>
            <a:pPr algn="just"/>
            <a:r>
              <a:rPr lang="it-IT" dirty="0"/>
              <a:t>strutture o sequenze </a:t>
            </a:r>
            <a:r>
              <a:rPr lang="it-IT" b="1" u="sng" dirty="0"/>
              <a:t>ortologhe</a:t>
            </a:r>
            <a:r>
              <a:rPr lang="it-IT" dirty="0"/>
              <a:t> in due organismi sono sequenze </a:t>
            </a:r>
            <a:r>
              <a:rPr lang="it-IT" b="1" dirty="0"/>
              <a:t>omologhe</a:t>
            </a:r>
            <a:r>
              <a:rPr lang="it-IT" dirty="0"/>
              <a:t> che sono evolute dalla stessa caratteristica nel loro ultimo antenato comune ma che non necessariamente mantengono la loro funzione ancestrale.</a:t>
            </a:r>
            <a:endParaRPr lang="it-IT" dirty="0" smtClean="0"/>
          </a:p>
          <a:p>
            <a:pPr algn="just"/>
            <a:endParaRPr lang="it-IT" dirty="0"/>
          </a:p>
        </p:txBody>
      </p:sp>
      <p:pic>
        <p:nvPicPr>
          <p:cNvPr id="4" name="Picture 3"/>
          <p:cNvPicPr>
            <a:picLocks noChangeAspect="1"/>
          </p:cNvPicPr>
          <p:nvPr/>
        </p:nvPicPr>
        <p:blipFill rotWithShape="1">
          <a:blip r:embed="rId2"/>
          <a:srcRect b="48456"/>
          <a:stretch/>
        </p:blipFill>
        <p:spPr>
          <a:xfrm>
            <a:off x="3952875" y="4319154"/>
            <a:ext cx="4286250" cy="2081645"/>
          </a:xfrm>
          <a:prstGeom prst="rect">
            <a:avLst/>
          </a:prstGeom>
        </p:spPr>
      </p:pic>
    </p:spTree>
    <p:extLst>
      <p:ext uri="{BB962C8B-B14F-4D97-AF65-F5344CB8AC3E}">
        <p14:creationId xmlns:p14="http://schemas.microsoft.com/office/powerpoint/2010/main" val="64161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QUANDO DUE SEQUENZE SONO SIMILI, OMOLOGHE, ORTOLOGHE O PARALOGHE?</a:t>
            </a:r>
            <a:endParaRPr lang="it-IT" dirty="0"/>
          </a:p>
        </p:txBody>
      </p:sp>
      <p:sp>
        <p:nvSpPr>
          <p:cNvPr id="3" name="Content Placeholder 2"/>
          <p:cNvSpPr>
            <a:spLocks noGrp="1"/>
          </p:cNvSpPr>
          <p:nvPr>
            <p:ph idx="1"/>
          </p:nvPr>
        </p:nvSpPr>
        <p:spPr/>
        <p:txBody>
          <a:bodyPr/>
          <a:lstStyle/>
          <a:p>
            <a:r>
              <a:rPr lang="it-IT" dirty="0" smtClean="0"/>
              <a:t>sequenze </a:t>
            </a:r>
            <a:r>
              <a:rPr lang="it-IT" b="1" dirty="0"/>
              <a:t>omologhe </a:t>
            </a:r>
            <a:r>
              <a:rPr lang="it-IT" dirty="0"/>
              <a:t>la cui evoluzione riflette invece eventi di duplicazione genica si definiscono </a:t>
            </a:r>
            <a:r>
              <a:rPr lang="it-IT" b="1" u="sng" dirty="0"/>
              <a:t>paraloghe</a:t>
            </a:r>
            <a:r>
              <a:rPr lang="it-IT" dirty="0"/>
              <a:t>. </a:t>
            </a:r>
          </a:p>
          <a:p>
            <a:r>
              <a:rPr lang="it-IT" dirty="0"/>
              <a:t>per esempio, la catena </a:t>
            </a:r>
            <a:r>
              <a:rPr lang="it-IT" dirty="0" smtClean="0"/>
              <a:t>alfa </a:t>
            </a:r>
            <a:r>
              <a:rPr lang="it-IT" dirty="0"/>
              <a:t>dell’ emoglobina e’ un </a:t>
            </a:r>
            <a:r>
              <a:rPr lang="it-IT" b="1" dirty="0"/>
              <a:t>paralogo </a:t>
            </a:r>
            <a:r>
              <a:rPr lang="it-IT" dirty="0"/>
              <a:t>della catena </a:t>
            </a:r>
            <a:r>
              <a:rPr lang="it-IT" dirty="0" smtClean="0"/>
              <a:t>beta </a:t>
            </a:r>
            <a:r>
              <a:rPr lang="it-IT" dirty="0"/>
              <a:t>dell’ emoglobina e della mioglobina, dal momento che ambedue si sono evolute dallo stesso gene ancestrale attraverso ripetuti eventi di duplicazione genica. </a:t>
            </a:r>
          </a:p>
        </p:txBody>
      </p:sp>
      <p:pic>
        <p:nvPicPr>
          <p:cNvPr id="5" name="Picture 4"/>
          <p:cNvPicPr>
            <a:picLocks noChangeAspect="1"/>
          </p:cNvPicPr>
          <p:nvPr/>
        </p:nvPicPr>
        <p:blipFill>
          <a:blip r:embed="rId2"/>
          <a:stretch>
            <a:fillRect/>
          </a:stretch>
        </p:blipFill>
        <p:spPr>
          <a:xfrm>
            <a:off x="3876675" y="3845052"/>
            <a:ext cx="4438650" cy="2381250"/>
          </a:xfrm>
          <a:prstGeom prst="rect">
            <a:avLst/>
          </a:prstGeom>
        </p:spPr>
      </p:pic>
    </p:spTree>
    <p:extLst>
      <p:ext uri="{BB962C8B-B14F-4D97-AF65-F5344CB8AC3E}">
        <p14:creationId xmlns:p14="http://schemas.microsoft.com/office/powerpoint/2010/main" val="367332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QUANDO DUE SEQUENZE SONO SIMILI, OMOLOGHE, ORTOLOGHE O PARALOGHE?</a:t>
            </a:r>
            <a:endParaRPr lang="it-IT" dirty="0"/>
          </a:p>
        </p:txBody>
      </p:sp>
      <p:sp>
        <p:nvSpPr>
          <p:cNvPr id="3" name="Content Placeholder 2"/>
          <p:cNvSpPr>
            <a:spLocks noGrp="1"/>
          </p:cNvSpPr>
          <p:nvPr>
            <p:ph idx="1"/>
          </p:nvPr>
        </p:nvSpPr>
        <p:spPr/>
        <p:txBody>
          <a:bodyPr/>
          <a:lstStyle/>
          <a:p>
            <a:r>
              <a:rPr lang="it-IT" dirty="0" smtClean="0"/>
              <a:t>Ci possono essere casi più complessi in cui, un pò come per le specie ed i loro caratteri morfologici, si osserva similarità di sequenza senza che ci sia un’origine comune da un unica sequenza ancestrale</a:t>
            </a:r>
          </a:p>
          <a:p>
            <a:r>
              <a:rPr lang="it-IT" dirty="0" smtClean="0"/>
              <a:t>Possiamo in questo caso parlare di sequenze </a:t>
            </a:r>
            <a:r>
              <a:rPr lang="it-IT" b="1" u="sng" dirty="0" smtClean="0"/>
              <a:t>analoghe</a:t>
            </a:r>
            <a:r>
              <a:rPr lang="it-IT" dirty="0" smtClean="0"/>
              <a:t>, o molto più semplicemente parlare di </a:t>
            </a:r>
            <a:r>
              <a:rPr lang="it-IT" b="1" u="sng" dirty="0" smtClean="0"/>
              <a:t>similarità di sequenza senza omologia</a:t>
            </a:r>
            <a:endParaRPr lang="it-IT" b="1" u="sng" dirty="0"/>
          </a:p>
        </p:txBody>
      </p:sp>
      <p:pic>
        <p:nvPicPr>
          <p:cNvPr id="4" name="Picture 3"/>
          <p:cNvPicPr>
            <a:picLocks noChangeAspect="1"/>
          </p:cNvPicPr>
          <p:nvPr/>
        </p:nvPicPr>
        <p:blipFill>
          <a:blip r:embed="rId2"/>
          <a:stretch>
            <a:fillRect/>
          </a:stretch>
        </p:blipFill>
        <p:spPr>
          <a:xfrm>
            <a:off x="3665545" y="3543300"/>
            <a:ext cx="4860910" cy="2796453"/>
          </a:xfrm>
          <a:prstGeom prst="rect">
            <a:avLst/>
          </a:prstGeom>
        </p:spPr>
      </p:pic>
    </p:spTree>
    <p:extLst>
      <p:ext uri="{BB962C8B-B14F-4D97-AF65-F5344CB8AC3E}">
        <p14:creationId xmlns:p14="http://schemas.microsoft.com/office/powerpoint/2010/main" val="296964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normAutofit/>
          </a:bodyPr>
          <a:lstStyle/>
          <a:p>
            <a:r>
              <a:rPr lang="it-IT" sz="2800" dirty="0" smtClean="0"/>
              <a:t>ALCUNI ALTRI IMPORTANTI CONCETTI DA RICORDARE</a:t>
            </a:r>
            <a:endParaRPr lang="it-IT" sz="2800" dirty="0"/>
          </a:p>
        </p:txBody>
      </p:sp>
      <p:sp>
        <p:nvSpPr>
          <p:cNvPr id="3" name="Content Placeholder 2"/>
          <p:cNvSpPr>
            <a:spLocks noGrp="1"/>
          </p:cNvSpPr>
          <p:nvPr>
            <p:ph idx="1"/>
          </p:nvPr>
        </p:nvSpPr>
        <p:spPr>
          <a:xfrm>
            <a:off x="1341120" y="1579834"/>
            <a:ext cx="9509760" cy="4343400"/>
          </a:xfrm>
        </p:spPr>
        <p:txBody>
          <a:bodyPr>
            <a:noAutofit/>
          </a:bodyPr>
          <a:lstStyle/>
          <a:p>
            <a:r>
              <a:rPr lang="it-IT" dirty="0" smtClean="0"/>
              <a:t>Tenete bene a mente che </a:t>
            </a:r>
            <a:r>
              <a:rPr lang="it-IT" b="1" dirty="0" smtClean="0"/>
              <a:t>la similarità di sequenza non nesessariamente si traduce in similarità funzionale</a:t>
            </a:r>
          </a:p>
          <a:p>
            <a:endParaRPr lang="it-IT" dirty="0"/>
          </a:p>
          <a:p>
            <a:r>
              <a:rPr lang="it-IT" dirty="0" smtClean="0"/>
              <a:t>Spesso </a:t>
            </a:r>
            <a:r>
              <a:rPr lang="it-IT" b="1" dirty="0" smtClean="0"/>
              <a:t>due sequenze ortologhe svolgono funzioni leggermente diverse in specie diverse</a:t>
            </a:r>
            <a:r>
              <a:rPr lang="it-IT" dirty="0" smtClean="0"/>
              <a:t>. In caso contrario viene mantenuta anche omologia funzionale</a:t>
            </a:r>
            <a:endParaRPr lang="it-IT" b="1" dirty="0" smtClean="0"/>
          </a:p>
          <a:p>
            <a:endParaRPr lang="it-IT" dirty="0"/>
          </a:p>
          <a:p>
            <a:r>
              <a:rPr lang="it-IT" dirty="0" smtClean="0"/>
              <a:t>Spesso </a:t>
            </a:r>
            <a:r>
              <a:rPr lang="it-IT" b="1" dirty="0" smtClean="0"/>
              <a:t>due sequenze paraloghe svolgono funzioni diverse nello stesso organismo</a:t>
            </a:r>
            <a:r>
              <a:rPr lang="it-IT" dirty="0" smtClean="0"/>
              <a:t>. In caso contrario c’è una ridondanza funzionale.</a:t>
            </a:r>
            <a:endParaRPr lang="it-IT" b="1" dirty="0" smtClean="0"/>
          </a:p>
          <a:p>
            <a:endParaRPr lang="it-IT" dirty="0"/>
          </a:p>
          <a:p>
            <a:r>
              <a:rPr lang="it-IT" dirty="0" smtClean="0"/>
              <a:t>Molto spesso </a:t>
            </a:r>
            <a:r>
              <a:rPr lang="it-IT" b="1" dirty="0" smtClean="0"/>
              <a:t>sequenze con nessuna omologia o scarsa similarità svolgono funzioni molto simili se non addirittura identiche</a:t>
            </a:r>
            <a:endParaRPr lang="it-IT" b="1" dirty="0"/>
          </a:p>
        </p:txBody>
      </p:sp>
    </p:spTree>
    <p:extLst>
      <p:ext uri="{BB962C8B-B14F-4D97-AF65-F5344CB8AC3E}">
        <p14:creationId xmlns:p14="http://schemas.microsoft.com/office/powerpoint/2010/main" val="305042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2683" y="758952"/>
            <a:ext cx="9509760" cy="2108939"/>
          </a:xfrm>
        </p:spPr>
        <p:txBody>
          <a:bodyPr>
            <a:normAutofit/>
          </a:bodyPr>
          <a:lstStyle/>
          <a:p>
            <a:pPr marL="45720" indent="0">
              <a:buNone/>
            </a:pPr>
            <a:r>
              <a:rPr lang="it-IT" sz="2800" dirty="0" smtClean="0"/>
              <a:t>In questa prima lezione ci occuperemo solamente della similarità tra </a:t>
            </a:r>
            <a:r>
              <a:rPr lang="it-IT" sz="2800" b="1" dirty="0" smtClean="0"/>
              <a:t>COPPIE</a:t>
            </a:r>
            <a:r>
              <a:rPr lang="it-IT" sz="2800" dirty="0" smtClean="0"/>
              <a:t> di sequenze</a:t>
            </a:r>
          </a:p>
          <a:p>
            <a:pPr marL="45720" indent="0">
              <a:buNone/>
            </a:pPr>
            <a:r>
              <a:rPr lang="it-IT" dirty="0" smtClean="0"/>
              <a:t>Più avanti ci occuperemo del calcolo di similarità tra molte sequenze, che troverà applicazione nell’allineamento multiplo di sequenze (</a:t>
            </a:r>
            <a:r>
              <a:rPr lang="it-IT" b="1" dirty="0" smtClean="0"/>
              <a:t>MSA</a:t>
            </a:r>
            <a:r>
              <a:rPr lang="it-IT" dirty="0" smtClean="0"/>
              <a:t>, dall’inglese </a:t>
            </a:r>
            <a:r>
              <a:rPr lang="it-IT" b="1" dirty="0" smtClean="0"/>
              <a:t>Multiple Sequence Alignment</a:t>
            </a:r>
            <a:r>
              <a:rPr lang="it-IT" dirty="0" smtClean="0"/>
              <a:t>) e nelle analisi filogenetiche</a:t>
            </a:r>
          </a:p>
          <a:p>
            <a:pPr marL="45720" indent="0">
              <a:buNone/>
            </a:pPr>
            <a:endParaRPr lang="it-IT" dirty="0"/>
          </a:p>
        </p:txBody>
      </p:sp>
      <p:pic>
        <p:nvPicPr>
          <p:cNvPr id="5" name="Picture 4"/>
          <p:cNvPicPr>
            <a:picLocks noChangeAspect="1"/>
          </p:cNvPicPr>
          <p:nvPr/>
        </p:nvPicPr>
        <p:blipFill>
          <a:blip r:embed="rId2"/>
          <a:stretch>
            <a:fillRect/>
          </a:stretch>
        </p:blipFill>
        <p:spPr>
          <a:xfrm>
            <a:off x="1877090" y="2987763"/>
            <a:ext cx="8319534" cy="3526007"/>
          </a:xfrm>
          <a:prstGeom prst="rect">
            <a:avLst/>
          </a:prstGeom>
        </p:spPr>
      </p:pic>
    </p:spTree>
    <p:extLst>
      <p:ext uri="{BB962C8B-B14F-4D97-AF65-F5344CB8AC3E}">
        <p14:creationId xmlns:p14="http://schemas.microsoft.com/office/powerpoint/2010/main" val="340368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marL="45720" indent="0" algn="just">
              <a:buNone/>
            </a:pPr>
            <a:r>
              <a:rPr lang="en-US" sz="2400" dirty="0" smtClean="0"/>
              <a:t>Ma come è </a:t>
            </a:r>
            <a:r>
              <a:rPr lang="en-US" sz="2400" dirty="0" err="1" smtClean="0"/>
              <a:t>possibile</a:t>
            </a:r>
            <a:r>
              <a:rPr lang="en-US" sz="2400" dirty="0" smtClean="0"/>
              <a:t> </a:t>
            </a:r>
            <a:r>
              <a:rPr lang="en-US" sz="2400" dirty="0" err="1" smtClean="0"/>
              <a:t>calcolare</a:t>
            </a:r>
            <a:r>
              <a:rPr lang="en-US" sz="2400" dirty="0" smtClean="0"/>
              <a:t> la </a:t>
            </a:r>
            <a:r>
              <a:rPr lang="en-US" sz="2400" dirty="0" err="1" smtClean="0"/>
              <a:t>similarità</a:t>
            </a:r>
            <a:r>
              <a:rPr lang="en-US" sz="2400" dirty="0" smtClean="0"/>
              <a:t> </a:t>
            </a:r>
            <a:r>
              <a:rPr lang="en-US" sz="2400" dirty="0" err="1" smtClean="0"/>
              <a:t>tra</a:t>
            </a:r>
            <a:r>
              <a:rPr lang="en-US" sz="2400" dirty="0" smtClean="0"/>
              <a:t> due </a:t>
            </a:r>
            <a:r>
              <a:rPr lang="en-US" sz="2400" dirty="0" err="1" smtClean="0"/>
              <a:t>sequenze</a:t>
            </a:r>
            <a:r>
              <a:rPr lang="en-US" sz="2400" dirty="0" smtClean="0"/>
              <a:t> in termini di </a:t>
            </a:r>
            <a:r>
              <a:rPr lang="en-US" sz="2400" dirty="0" err="1" smtClean="0"/>
              <a:t>distanza</a:t>
            </a:r>
            <a:r>
              <a:rPr lang="en-US" sz="2400" dirty="0" smtClean="0"/>
              <a:t>?</a:t>
            </a:r>
            <a:endParaRPr lang="it-IT" sz="2400" dirty="0"/>
          </a:p>
          <a:p>
            <a:pPr algn="just"/>
            <a:r>
              <a:rPr lang="it-IT" sz="2400" b="1" dirty="0"/>
              <a:t>Edit distance</a:t>
            </a:r>
            <a:r>
              <a:rPr lang="it-IT" sz="2400" dirty="0"/>
              <a:t>: In teoria dell'informazione la edit distance tra 2 stringhe di caratteri è il </a:t>
            </a:r>
            <a:r>
              <a:rPr lang="it-IT" sz="2400" u="sng" dirty="0"/>
              <a:t>numero di operazioni minime necessarie per trasformare una sequenza nell'altra</a:t>
            </a:r>
            <a:r>
              <a:rPr lang="it-IT" sz="2400" dirty="0"/>
              <a:t>. </a:t>
            </a:r>
          </a:p>
          <a:p>
            <a:pPr algn="just"/>
            <a:r>
              <a:rPr lang="it-IT" sz="2400" dirty="0"/>
              <a:t>La più comune misura è la distanza di Levenshtein </a:t>
            </a:r>
          </a:p>
          <a:p>
            <a:pPr algn="just"/>
            <a:r>
              <a:rPr lang="it-IT" sz="2400" dirty="0" smtClean="0"/>
              <a:t>Una distanza =1 equivale alla sostituzione </a:t>
            </a:r>
            <a:r>
              <a:rPr lang="it-IT" sz="2400" dirty="0"/>
              <a:t>o inserimento di carattere, </a:t>
            </a:r>
            <a:r>
              <a:rPr lang="it-IT" sz="2400" dirty="0" smtClean="0"/>
              <a:t>oppure alla sua cancellazione</a:t>
            </a:r>
            <a:endParaRPr lang="it-IT" sz="2400" dirty="0"/>
          </a:p>
          <a:p>
            <a:pPr marL="45720" indent="0" algn="just">
              <a:buNone/>
            </a:pPr>
            <a:r>
              <a:rPr lang="it-IT" sz="1600" dirty="0" smtClean="0"/>
              <a:t>1: MARCO -&gt; M</a:t>
            </a:r>
            <a:r>
              <a:rPr lang="it-IT" sz="1600" b="1" dirty="0" smtClean="0"/>
              <a:t>I</a:t>
            </a:r>
            <a:r>
              <a:rPr lang="it-IT" sz="1600" dirty="0" smtClean="0"/>
              <a:t>RCO</a:t>
            </a:r>
          </a:p>
          <a:p>
            <a:pPr marL="45720" indent="0" algn="just">
              <a:buNone/>
            </a:pPr>
            <a:r>
              <a:rPr lang="it-IT" sz="1600" dirty="0" smtClean="0"/>
              <a:t>1: MARCO -&gt; ARCO</a:t>
            </a:r>
          </a:p>
          <a:p>
            <a:pPr marL="45720" indent="0" algn="just">
              <a:buNone/>
            </a:pPr>
            <a:r>
              <a:rPr lang="it-IT" sz="1600" dirty="0" smtClean="0"/>
              <a:t>2: MARCO -&gt; MAR</a:t>
            </a:r>
          </a:p>
          <a:p>
            <a:pPr marL="45720" indent="0" algn="just">
              <a:buNone/>
            </a:pPr>
            <a:r>
              <a:rPr lang="it-IT" sz="1600" dirty="0"/>
              <a:t>2</a:t>
            </a:r>
            <a:r>
              <a:rPr lang="it-IT" sz="1600" dirty="0" smtClean="0"/>
              <a:t>: MARCO -&gt; MARC</a:t>
            </a:r>
            <a:r>
              <a:rPr lang="it-IT" sz="1600" b="1" dirty="0" smtClean="0"/>
              <a:t>HI</a:t>
            </a:r>
            <a:r>
              <a:rPr lang="it-IT" sz="1600" dirty="0" smtClean="0"/>
              <a:t>O</a:t>
            </a:r>
          </a:p>
          <a:p>
            <a:pPr marL="45720" indent="0" algn="just">
              <a:buNone/>
            </a:pPr>
            <a:r>
              <a:rPr lang="it-IT" sz="1600" dirty="0" smtClean="0"/>
              <a:t>2: MARCO -&gt; M</a:t>
            </a:r>
            <a:r>
              <a:rPr lang="it-IT" sz="1600" b="1" dirty="0" smtClean="0"/>
              <a:t>E</a:t>
            </a:r>
            <a:r>
              <a:rPr lang="it-IT" sz="1600" dirty="0" smtClean="0"/>
              <a:t>RC</a:t>
            </a:r>
            <a:r>
              <a:rPr lang="it-IT" sz="1600" b="1" dirty="0" smtClean="0"/>
              <a:t>E</a:t>
            </a:r>
            <a:endParaRPr lang="it-IT" sz="1600" b="1" dirty="0"/>
          </a:p>
        </p:txBody>
      </p:sp>
    </p:spTree>
    <p:extLst>
      <p:ext uri="{BB962C8B-B14F-4D97-AF65-F5344CB8AC3E}">
        <p14:creationId xmlns:p14="http://schemas.microsoft.com/office/powerpoint/2010/main" val="243378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2088157"/>
          </a:xfrm>
        </p:spPr>
        <p:txBody>
          <a:bodyPr>
            <a:noAutofit/>
          </a:bodyPr>
          <a:lstStyle/>
          <a:p>
            <a:pPr algn="just"/>
            <a:r>
              <a:rPr lang="it-IT" sz="2400" dirty="0" smtClean="0"/>
              <a:t>Non è possibilie </a:t>
            </a:r>
            <a:r>
              <a:rPr lang="it-IT" sz="2400" b="1" u="sng" dirty="0" smtClean="0"/>
              <a:t>allineare</a:t>
            </a:r>
            <a:r>
              <a:rPr lang="it-IT" sz="2400" dirty="0" smtClean="0"/>
              <a:t> due sequenze senza definire a priori quali sono i criteri di similarità</a:t>
            </a:r>
          </a:p>
          <a:p>
            <a:pPr algn="just"/>
            <a:r>
              <a:rPr lang="it-IT" sz="2400" dirty="0" smtClean="0"/>
              <a:t>Due sequenze possono essere viste come due stringhe di caratteri, anche se hanno carratteristiche diverse a seconda che si tratti di DNA o proteine</a:t>
            </a:r>
            <a:endParaRPr lang="it-IT" sz="2400" dirty="0"/>
          </a:p>
        </p:txBody>
      </p:sp>
      <p:sp>
        <p:nvSpPr>
          <p:cNvPr id="2" name="TextBox 1"/>
          <p:cNvSpPr txBox="1"/>
          <p:nvPr/>
        </p:nvSpPr>
        <p:spPr>
          <a:xfrm>
            <a:off x="1537855" y="4229100"/>
            <a:ext cx="2639290" cy="769441"/>
          </a:xfrm>
          <a:prstGeom prst="rect">
            <a:avLst/>
          </a:prstGeom>
          <a:noFill/>
        </p:spPr>
        <p:txBody>
          <a:bodyPr wrap="square" rtlCol="0">
            <a:spAutoFit/>
          </a:bodyPr>
          <a:lstStyle/>
          <a:p>
            <a:r>
              <a:rPr lang="it-IT" sz="4400" b="1" dirty="0" smtClean="0">
                <a:solidFill>
                  <a:srgbClr val="FF0000"/>
                </a:solidFill>
              </a:rPr>
              <a:t>INPUT</a:t>
            </a:r>
            <a:endParaRPr lang="it-IT" sz="4400" b="1" dirty="0">
              <a:solidFill>
                <a:srgbClr val="FF0000"/>
              </a:solidFill>
            </a:endParaRPr>
          </a:p>
        </p:txBody>
      </p:sp>
      <p:sp>
        <p:nvSpPr>
          <p:cNvPr id="4" name="Right Arrow 3"/>
          <p:cNvSpPr/>
          <p:nvPr/>
        </p:nvSpPr>
        <p:spPr>
          <a:xfrm rot="20164129">
            <a:off x="3913675" y="3857930"/>
            <a:ext cx="2003636" cy="384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ight Arrow 4"/>
          <p:cNvSpPr/>
          <p:nvPr/>
        </p:nvSpPr>
        <p:spPr>
          <a:xfrm rot="1482372">
            <a:off x="3910465" y="5103953"/>
            <a:ext cx="2003636" cy="384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6354001" y="3364007"/>
            <a:ext cx="3865419" cy="3046988"/>
          </a:xfrm>
          <a:prstGeom prst="rect">
            <a:avLst/>
          </a:prstGeom>
          <a:noFill/>
        </p:spPr>
        <p:txBody>
          <a:bodyPr wrap="square" rtlCol="0">
            <a:spAutoFit/>
          </a:bodyPr>
          <a:lstStyle/>
          <a:p>
            <a:pPr algn="ctr"/>
            <a:r>
              <a:rPr lang="it-IT" sz="2400" b="1" dirty="0" smtClean="0"/>
              <a:t>Sequenze nucleotidiche </a:t>
            </a:r>
            <a:r>
              <a:rPr lang="it-IT" sz="2400" dirty="0" smtClean="0"/>
              <a:t>(4 carrateri possibili)</a:t>
            </a:r>
          </a:p>
          <a:p>
            <a:pPr algn="ctr"/>
            <a:endParaRPr lang="it-IT" sz="2400" dirty="0"/>
          </a:p>
          <a:p>
            <a:pPr algn="ctr"/>
            <a:r>
              <a:rPr lang="it-IT" sz="2400" dirty="0" smtClean="0"/>
              <a:t>Vs</a:t>
            </a:r>
          </a:p>
          <a:p>
            <a:pPr algn="ctr"/>
            <a:endParaRPr lang="it-IT" sz="2400" dirty="0"/>
          </a:p>
          <a:p>
            <a:pPr algn="ctr"/>
            <a:r>
              <a:rPr lang="it-IT" sz="2400" b="1" dirty="0" smtClean="0"/>
              <a:t>Sequenze amino acidiche </a:t>
            </a:r>
            <a:r>
              <a:rPr lang="it-IT" sz="2400" dirty="0" smtClean="0"/>
              <a:t>(20 caratteri possibili)</a:t>
            </a:r>
            <a:endParaRPr lang="it-IT" sz="2400" dirty="0"/>
          </a:p>
        </p:txBody>
      </p:sp>
    </p:spTree>
    <p:extLst>
      <p:ext uri="{BB962C8B-B14F-4D97-AF65-F5344CB8AC3E}">
        <p14:creationId xmlns:p14="http://schemas.microsoft.com/office/powerpoint/2010/main" val="85167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normAutofit/>
          </a:bodyPr>
          <a:lstStyle/>
          <a:p>
            <a:r>
              <a:rPr lang="it-IT" sz="3200" dirty="0" smtClean="0"/>
              <a:t>FUNZIONAMENTO BASE DI UN ALLINEAMENTO</a:t>
            </a:r>
            <a:endParaRPr lang="it-IT" sz="3200" dirty="0"/>
          </a:p>
        </p:txBody>
      </p:sp>
      <p:sp>
        <p:nvSpPr>
          <p:cNvPr id="3" name="Content Placeholder 2"/>
          <p:cNvSpPr>
            <a:spLocks noGrp="1"/>
          </p:cNvSpPr>
          <p:nvPr>
            <p:ph idx="1"/>
          </p:nvPr>
        </p:nvSpPr>
        <p:spPr/>
        <p:txBody>
          <a:bodyPr>
            <a:normAutofit fontScale="92500" lnSpcReduction="20000"/>
          </a:bodyPr>
          <a:lstStyle/>
          <a:p>
            <a:pPr algn="just"/>
            <a:r>
              <a:rPr lang="it-IT" sz="2200" dirty="0"/>
              <a:t>cominciamo col definire una prima semplice misura di similarità, data dalla somma dei caratteri delle due sequenze che si appaiano esattamente </a:t>
            </a:r>
          </a:p>
          <a:p>
            <a:pPr algn="just"/>
            <a:r>
              <a:rPr lang="it-IT" sz="2200" dirty="0"/>
              <a:t>facciamo scorrere una delle due sequenze sull’altra in tutte le posizioni possibili (generiamo tutti i possibili allineamenti) e valutiamo la similarità di sequenza di ognuno degli allineamenti generati </a:t>
            </a:r>
          </a:p>
          <a:p>
            <a:r>
              <a:rPr lang="it-IT" sz="2200" dirty="0"/>
              <a:t>definiamo la </a:t>
            </a:r>
            <a:r>
              <a:rPr lang="it-IT" sz="2200" b="1" u="sng" dirty="0"/>
              <a:t>similarità di sequenza </a:t>
            </a:r>
            <a:r>
              <a:rPr lang="it-IT" sz="2200" dirty="0"/>
              <a:t>tra le due sequenze come il più alto </a:t>
            </a:r>
            <a:r>
              <a:rPr lang="it-IT" sz="2200" dirty="0" smtClean="0"/>
              <a:t>tra i </a:t>
            </a:r>
            <a:r>
              <a:rPr lang="it-IT" sz="2200" dirty="0"/>
              <a:t>punteggi </a:t>
            </a:r>
            <a:r>
              <a:rPr lang="it-IT" sz="2200" dirty="0" smtClean="0"/>
              <a:t>ottenuti (non tenendo in considerazione quindi gli altri punteggi)</a:t>
            </a:r>
            <a:endParaRPr lang="it-IT" dirty="0"/>
          </a:p>
          <a:p>
            <a:endParaRPr lang="it-IT" dirty="0"/>
          </a:p>
          <a:p>
            <a:r>
              <a:rPr lang="it-IT" dirty="0" smtClean="0"/>
              <a:t>Prendiamo ora come esempio di due brevi sequenze amino acidiche: </a:t>
            </a:r>
          </a:p>
          <a:p>
            <a:pPr marL="45720" indent="0">
              <a:buNone/>
            </a:pPr>
            <a:r>
              <a:rPr lang="it-IT" dirty="0" smtClean="0"/>
              <a:t>1)AAKKQW </a:t>
            </a:r>
            <a:endParaRPr lang="it-IT" dirty="0"/>
          </a:p>
          <a:p>
            <a:pPr marL="45720" indent="0">
              <a:buNone/>
            </a:pPr>
            <a:r>
              <a:rPr lang="it-IT" dirty="0" smtClean="0"/>
              <a:t>2)AAKQW </a:t>
            </a:r>
            <a:endParaRPr lang="it-IT" dirty="0"/>
          </a:p>
        </p:txBody>
      </p:sp>
    </p:spTree>
    <p:extLst>
      <p:ext uri="{BB962C8B-B14F-4D97-AF65-F5344CB8AC3E}">
        <p14:creationId xmlns:p14="http://schemas.microsoft.com/office/powerpoint/2010/main" val="185129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6227" y="1365883"/>
            <a:ext cx="7315540" cy="4848169"/>
          </a:xfrm>
        </p:spPr>
      </p:pic>
      <p:sp>
        <p:nvSpPr>
          <p:cNvPr id="5" name="TextBox 4"/>
          <p:cNvSpPr txBox="1"/>
          <p:nvPr/>
        </p:nvSpPr>
        <p:spPr>
          <a:xfrm>
            <a:off x="696190" y="442553"/>
            <a:ext cx="10546773" cy="646331"/>
          </a:xfrm>
          <a:prstGeom prst="rect">
            <a:avLst/>
          </a:prstGeom>
          <a:noFill/>
        </p:spPr>
        <p:txBody>
          <a:bodyPr wrap="square" rtlCol="0">
            <a:spAutoFit/>
          </a:bodyPr>
          <a:lstStyle/>
          <a:p>
            <a:pPr algn="just"/>
            <a:r>
              <a:rPr lang="it-IT" dirty="0" smtClean="0"/>
              <a:t>Quale tra i possibili allineamenti da il miglior score di similarità?</a:t>
            </a:r>
          </a:p>
          <a:p>
            <a:pPr algn="just"/>
            <a:r>
              <a:rPr lang="it-IT" dirty="0" smtClean="0"/>
              <a:t>Prestiamo attenzione al fatto che questo è un allineamento semplice, senza inserzione di gap</a:t>
            </a:r>
            <a:endParaRPr lang="it-IT" dirty="0"/>
          </a:p>
        </p:txBody>
      </p:sp>
    </p:spTree>
    <p:extLst>
      <p:ext uri="{BB962C8B-B14F-4D97-AF65-F5344CB8AC3E}">
        <p14:creationId xmlns:p14="http://schemas.microsoft.com/office/powerpoint/2010/main" val="323532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2728" y="1600488"/>
            <a:ext cx="8154034" cy="4343400"/>
          </a:xfrm>
        </p:spPr>
      </p:pic>
      <p:sp>
        <p:nvSpPr>
          <p:cNvPr id="5" name="TextBox 4"/>
          <p:cNvSpPr txBox="1"/>
          <p:nvPr/>
        </p:nvSpPr>
        <p:spPr>
          <a:xfrm>
            <a:off x="2755322" y="426028"/>
            <a:ext cx="6348846" cy="830997"/>
          </a:xfrm>
          <a:prstGeom prst="rect">
            <a:avLst/>
          </a:prstGeom>
          <a:noFill/>
        </p:spPr>
        <p:txBody>
          <a:bodyPr wrap="square" rtlCol="0">
            <a:spAutoFit/>
          </a:bodyPr>
          <a:lstStyle/>
          <a:p>
            <a:pPr algn="ctr"/>
            <a:r>
              <a:rPr lang="it-IT" sz="2400" b="1" dirty="0" smtClean="0">
                <a:solidFill>
                  <a:srgbClr val="002060"/>
                </a:solidFill>
              </a:rPr>
              <a:t>Numero di allineamenti generati</a:t>
            </a:r>
          </a:p>
          <a:p>
            <a:pPr algn="ctr"/>
            <a:r>
              <a:rPr lang="it-IT" sz="2400" b="1" dirty="0" smtClean="0">
                <a:solidFill>
                  <a:schemeClr val="accent2">
                    <a:lumMod val="75000"/>
                  </a:schemeClr>
                </a:solidFill>
              </a:rPr>
              <a:t>Numero di confronti tra residui effettuati</a:t>
            </a:r>
            <a:endParaRPr lang="it-IT" sz="2400" b="1" dirty="0">
              <a:solidFill>
                <a:schemeClr val="accent2">
                  <a:lumMod val="75000"/>
                </a:schemeClr>
              </a:solidFill>
            </a:endParaRPr>
          </a:p>
        </p:txBody>
      </p:sp>
    </p:spTree>
    <p:extLst>
      <p:ext uri="{BB962C8B-B14F-4D97-AF65-F5344CB8AC3E}">
        <p14:creationId xmlns:p14="http://schemas.microsoft.com/office/powerpoint/2010/main" val="289904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2"/>
            <a:ext cx="5381798" cy="4872921"/>
          </a:xfrm>
        </p:spPr>
        <p:txBody>
          <a:bodyPr>
            <a:noAutofit/>
          </a:bodyPr>
          <a:lstStyle/>
          <a:p>
            <a:r>
              <a:rPr lang="it-IT" sz="2400" dirty="0" smtClean="0"/>
              <a:t>L'allineamento </a:t>
            </a:r>
            <a:r>
              <a:rPr lang="it-IT" sz="2400" dirty="0"/>
              <a:t>tra due biosequenze consente di determinare una relazione di similarità tra </a:t>
            </a:r>
            <a:r>
              <a:rPr lang="it-IT" sz="2400" dirty="0" smtClean="0"/>
              <a:t>di esse. Tuttavia non è elementare individuare un </a:t>
            </a:r>
            <a:r>
              <a:rPr lang="it-IT" sz="2400" dirty="0"/>
              <a:t>sistema per rendere </a:t>
            </a:r>
            <a:r>
              <a:rPr lang="it-IT" sz="2400" b="1" dirty="0"/>
              <a:t>minimo </a:t>
            </a:r>
            <a:r>
              <a:rPr lang="it-IT" sz="2400" dirty="0"/>
              <a:t>il numero delle differenze. </a:t>
            </a:r>
          </a:p>
          <a:p>
            <a:r>
              <a:rPr lang="it-IT" sz="2400" dirty="0"/>
              <a:t>L'allineamento delle sequenze di DNA o proteine è </a:t>
            </a:r>
            <a:r>
              <a:rPr lang="it-IT" sz="2400" b="1" dirty="0"/>
              <a:t>una delle attività più importanti in campo bioinformatico</a:t>
            </a:r>
            <a:r>
              <a:rPr lang="it-IT" sz="2400" dirty="0"/>
              <a:t> e certamente è quella in cui più frequentemente si cimenta un biologo molecolare. </a:t>
            </a:r>
            <a:endParaRPr lang="it-IT" sz="2400" b="1" dirty="0"/>
          </a:p>
        </p:txBody>
      </p:sp>
      <p:pic>
        <p:nvPicPr>
          <p:cNvPr id="2" name="Picture 1"/>
          <p:cNvPicPr>
            <a:picLocks noChangeAspect="1"/>
          </p:cNvPicPr>
          <p:nvPr/>
        </p:nvPicPr>
        <p:blipFill>
          <a:blip r:embed="rId2"/>
          <a:stretch>
            <a:fillRect/>
          </a:stretch>
        </p:blipFill>
        <p:spPr>
          <a:xfrm>
            <a:off x="6785264" y="1081070"/>
            <a:ext cx="4877105" cy="4155948"/>
          </a:xfrm>
          <a:prstGeom prst="rect">
            <a:avLst/>
          </a:prstGeom>
        </p:spPr>
      </p:pic>
    </p:spTree>
    <p:extLst>
      <p:ext uri="{BB962C8B-B14F-4D97-AF65-F5344CB8AC3E}">
        <p14:creationId xmlns:p14="http://schemas.microsoft.com/office/powerpoint/2010/main" val="41506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187036"/>
            <a:ext cx="9509760" cy="5829716"/>
          </a:xfrm>
        </p:spPr>
        <p:txBody>
          <a:bodyPr>
            <a:normAutofit fontScale="92500" lnSpcReduction="10000"/>
          </a:bodyPr>
          <a:lstStyle/>
          <a:p>
            <a:endParaRPr lang="it-IT" dirty="0"/>
          </a:p>
          <a:p>
            <a:pPr marL="45720" indent="0">
              <a:buNone/>
            </a:pPr>
            <a:r>
              <a:rPr lang="it-IT" dirty="0" smtClean="0"/>
              <a:t>AAKKQW - &gt; 6 </a:t>
            </a:r>
            <a:r>
              <a:rPr lang="it-IT" dirty="0"/>
              <a:t>caratteri </a:t>
            </a:r>
          </a:p>
          <a:p>
            <a:endParaRPr lang="it-IT" dirty="0"/>
          </a:p>
          <a:p>
            <a:pPr marL="45720" indent="0">
              <a:buNone/>
            </a:pPr>
            <a:r>
              <a:rPr lang="it-IT" dirty="0" smtClean="0"/>
              <a:t>AAKQW -&gt; 5 </a:t>
            </a:r>
            <a:r>
              <a:rPr lang="it-IT" dirty="0"/>
              <a:t>caratteri </a:t>
            </a:r>
            <a:endParaRPr lang="it-IT" dirty="0" smtClean="0"/>
          </a:p>
          <a:p>
            <a:pPr marL="45720" indent="0">
              <a:buNone/>
            </a:pPr>
            <a:endParaRPr lang="it-IT" dirty="0"/>
          </a:p>
          <a:p>
            <a:pPr marL="45720" indent="0">
              <a:buNone/>
            </a:pPr>
            <a:r>
              <a:rPr lang="it-IT" dirty="0" smtClean="0"/>
              <a:t>abbiamo </a:t>
            </a:r>
            <a:r>
              <a:rPr lang="it-IT" dirty="0"/>
              <a:t>valutato </a:t>
            </a:r>
            <a:r>
              <a:rPr lang="it-IT" b="1" u="sng" dirty="0"/>
              <a:t>10 (5+5) </a:t>
            </a:r>
            <a:r>
              <a:rPr lang="it-IT" dirty="0"/>
              <a:t>allineamenti </a:t>
            </a:r>
          </a:p>
          <a:p>
            <a:endParaRPr lang="it-IT" dirty="0"/>
          </a:p>
          <a:p>
            <a:pPr marL="45720" indent="0">
              <a:buNone/>
            </a:pPr>
            <a:r>
              <a:rPr lang="it-IT" dirty="0" smtClean="0"/>
              <a:t>abbiamo </a:t>
            </a:r>
            <a:r>
              <a:rPr lang="it-IT" dirty="0"/>
              <a:t>confrontato </a:t>
            </a:r>
            <a:r>
              <a:rPr lang="it-IT" b="1" u="sng" dirty="0"/>
              <a:t>30 (6x5) </a:t>
            </a:r>
            <a:r>
              <a:rPr lang="it-IT" dirty="0" smtClean="0"/>
              <a:t>caratteri</a:t>
            </a:r>
          </a:p>
          <a:p>
            <a:pPr marL="45720" indent="0">
              <a:buNone/>
            </a:pPr>
            <a:endParaRPr lang="it-IT" dirty="0"/>
          </a:p>
          <a:p>
            <a:r>
              <a:rPr lang="it-IT" dirty="0" smtClean="0"/>
              <a:t>ogni </a:t>
            </a:r>
            <a:r>
              <a:rPr lang="it-IT" dirty="0"/>
              <a:t>programma per </a:t>
            </a:r>
            <a:r>
              <a:rPr lang="it-IT" dirty="0" smtClean="0"/>
              <a:t>un calcolatore </a:t>
            </a:r>
            <a:r>
              <a:rPr lang="it-IT" dirty="0"/>
              <a:t>ha un tempo di esecuzione che in </a:t>
            </a:r>
            <a:r>
              <a:rPr lang="it-IT" dirty="0" smtClean="0"/>
              <a:t>genere </a:t>
            </a:r>
            <a:r>
              <a:rPr lang="it-IT" dirty="0"/>
              <a:t>dipende dal numero di operazioni necessarie per eseguirlo </a:t>
            </a:r>
          </a:p>
          <a:p>
            <a:r>
              <a:rPr lang="it-IT" dirty="0"/>
              <a:t>un programma che calcoli la similarità di sequenza tra due </a:t>
            </a:r>
            <a:r>
              <a:rPr lang="it-IT" dirty="0" smtClean="0"/>
              <a:t>stringhe in esame </a:t>
            </a:r>
            <a:r>
              <a:rPr lang="it-IT" dirty="0"/>
              <a:t>deve effettuare un </a:t>
            </a:r>
            <a:r>
              <a:rPr lang="it-IT" b="1" dirty="0"/>
              <a:t>numero di confronti che dipende dal prodotto della lunghezza delle due sequenze</a:t>
            </a:r>
            <a:r>
              <a:rPr lang="it-IT" dirty="0"/>
              <a:t> </a:t>
            </a:r>
          </a:p>
          <a:p>
            <a:endParaRPr lang="it-IT" dirty="0"/>
          </a:p>
        </p:txBody>
      </p:sp>
    </p:spTree>
    <p:extLst>
      <p:ext uri="{BB962C8B-B14F-4D97-AF65-F5344CB8AC3E}">
        <p14:creationId xmlns:p14="http://schemas.microsoft.com/office/powerpoint/2010/main" val="136358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381187"/>
            <a:ext cx="9509760" cy="5829716"/>
          </a:xfrm>
        </p:spPr>
        <p:txBody>
          <a:bodyPr>
            <a:normAutofit/>
          </a:bodyPr>
          <a:lstStyle/>
          <a:p>
            <a:pPr marL="45720" indent="0">
              <a:buNone/>
            </a:pPr>
            <a:endParaRPr lang="it-IT" dirty="0"/>
          </a:p>
          <a:p>
            <a:r>
              <a:rPr lang="it-IT" dirty="0"/>
              <a:t>Quando si deve effettuare una ricerca per similarità di sequenza in una </a:t>
            </a:r>
            <a:r>
              <a:rPr lang="it-IT" b="1" dirty="0"/>
              <a:t>banca </a:t>
            </a:r>
            <a:r>
              <a:rPr lang="it-IT" b="1" dirty="0" smtClean="0"/>
              <a:t>dati</a:t>
            </a:r>
            <a:r>
              <a:rPr lang="it-IT" dirty="0"/>
              <a:t> </a:t>
            </a:r>
            <a:r>
              <a:rPr lang="it-IT" dirty="0" smtClean="0"/>
              <a:t>(ad esempio per cercare quella con la MIGLIORE similarità)</a:t>
            </a:r>
            <a:r>
              <a:rPr lang="it-IT" dirty="0" smtClean="0"/>
              <a:t> </a:t>
            </a:r>
            <a:r>
              <a:rPr lang="it-IT" dirty="0"/>
              <a:t>l’operazione di confronto tra due sequenze deve inoltre essere ripetuta per ogni </a:t>
            </a:r>
            <a:r>
              <a:rPr lang="it-IT" dirty="0" smtClean="0"/>
              <a:t>possibile coppia </a:t>
            </a:r>
            <a:r>
              <a:rPr lang="it-IT" dirty="0"/>
              <a:t>di sequenze: </a:t>
            </a:r>
          </a:p>
          <a:p>
            <a:r>
              <a:rPr lang="it-IT" dirty="0"/>
              <a:t>1) sequenza in input (</a:t>
            </a:r>
            <a:r>
              <a:rPr lang="it-IT" b="1" i="1" u="sng" dirty="0"/>
              <a:t>query sequence</a:t>
            </a:r>
            <a:r>
              <a:rPr lang="it-IT" dirty="0"/>
              <a:t>) 2) ognuna delle sequenze della </a:t>
            </a:r>
            <a:r>
              <a:rPr lang="it-IT" dirty="0" smtClean="0"/>
              <a:t>banca dati (definita in genere come sequenza </a:t>
            </a:r>
            <a:r>
              <a:rPr lang="it-IT" b="1" i="1" u="sng" dirty="0" smtClean="0"/>
              <a:t>subject</a:t>
            </a:r>
            <a:r>
              <a:rPr lang="it-IT" dirty="0" smtClean="0"/>
              <a:t>)</a:t>
            </a:r>
            <a:endParaRPr lang="it-IT" dirty="0"/>
          </a:p>
          <a:p>
            <a:r>
              <a:rPr lang="it-IT" dirty="0"/>
              <a:t>esiste quindi una forte necessità di </a:t>
            </a:r>
            <a:r>
              <a:rPr lang="it-IT" dirty="0" smtClean="0"/>
              <a:t>utilizzare/sviluppare </a:t>
            </a:r>
            <a:r>
              <a:rPr lang="it-IT" b="1" u="sng" dirty="0"/>
              <a:t>algoritmi RAPIDI</a:t>
            </a:r>
            <a:r>
              <a:rPr lang="it-IT" dirty="0"/>
              <a:t>! </a:t>
            </a:r>
            <a:endParaRPr lang="it-IT" dirty="0" smtClean="0"/>
          </a:p>
          <a:p>
            <a:r>
              <a:rPr lang="it-IT" dirty="0" smtClean="0"/>
              <a:t>Tutto ciò senza tener conto del problema legato ai gap...</a:t>
            </a:r>
            <a:endParaRPr lang="it-IT"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159" y="3876332"/>
            <a:ext cx="7324914" cy="2334571"/>
          </a:xfrm>
          <a:prstGeom prst="rect">
            <a:avLst/>
          </a:prstGeom>
        </p:spPr>
      </p:pic>
    </p:spTree>
    <p:extLst>
      <p:ext uri="{BB962C8B-B14F-4D97-AF65-F5344CB8AC3E}">
        <p14:creationId xmlns:p14="http://schemas.microsoft.com/office/powerpoint/2010/main" val="202360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17052"/>
          </a:xfrm>
        </p:spPr>
        <p:txBody>
          <a:bodyPr>
            <a:normAutofit/>
          </a:bodyPr>
          <a:lstStyle/>
          <a:p>
            <a:r>
              <a:rPr lang="it-IT" sz="2400" dirty="0" smtClean="0"/>
              <a:t>LA NECESSITA’ DI INTRODURRE GAPs NELL’ALINEAMENTO</a:t>
            </a:r>
            <a:endParaRPr lang="it-IT" sz="2400" dirty="0"/>
          </a:p>
        </p:txBody>
      </p:sp>
      <p:sp>
        <p:nvSpPr>
          <p:cNvPr id="3" name="Content Placeholder 2"/>
          <p:cNvSpPr>
            <a:spLocks noGrp="1"/>
          </p:cNvSpPr>
          <p:nvPr>
            <p:ph idx="1"/>
          </p:nvPr>
        </p:nvSpPr>
        <p:spPr>
          <a:xfrm>
            <a:off x="1341120" y="1060288"/>
            <a:ext cx="9509760" cy="5018393"/>
          </a:xfrm>
        </p:spPr>
        <p:txBody>
          <a:bodyPr>
            <a:normAutofit lnSpcReduction="10000"/>
          </a:bodyPr>
          <a:lstStyle/>
          <a:p>
            <a:pPr marL="45720" indent="0">
              <a:buNone/>
            </a:pPr>
            <a:endParaRPr lang="it-IT" dirty="0"/>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IPLMTRWDQEQEISDFGHKLPIYTREWCTRG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CHKIPLMTRWDQQESDFGHKLPVIYTREW </a:t>
            </a:r>
          </a:p>
          <a:p>
            <a:pPr marL="45720" indent="0">
              <a:lnSpc>
                <a:spcPct val="100000"/>
              </a:lnSpc>
              <a:spcBef>
                <a:spcPts val="0"/>
              </a:spcBef>
              <a:buNone/>
            </a:pPr>
            <a:endParaRPr lang="it-IT"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IPLMTRWDQEQEISDFGHKLP-IYTREWCTRG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 || |||||||| </a:t>
            </a:r>
            <a:r>
              <a:rPr lang="it-IT" b="1" dirty="0">
                <a:latin typeface="Courier New" panose="02070309020205020404" pitchFamily="49" charset="0"/>
                <a:cs typeface="Courier New" panose="02070309020205020404" pitchFamily="49" charset="0"/>
              </a:rPr>
              <a:t>|||||| </a:t>
            </a:r>
            <a:endParaRPr lang="it-IT" b="1" dirty="0" smtClean="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CHKIPLMTRWDQ-QE-SDFGHKLPVIYTREW</a:t>
            </a: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gn="just">
              <a:lnSpc>
                <a:spcPct val="100000"/>
              </a:lnSpc>
              <a:spcBef>
                <a:spcPts val="0"/>
              </a:spcBef>
              <a:buNone/>
            </a:pPr>
            <a:r>
              <a:rPr lang="it-IT" dirty="0" smtClean="0">
                <a:cs typeface="Calibri" panose="020F0502020204030204" pitchFamily="34" charset="0"/>
              </a:rPr>
              <a:t>In questo caso è evidente che l’inserzione di due gap ci permette di migliorare sensibilmente lo score di allineamento da 9 (sopra) a 25 (sotto)</a:t>
            </a:r>
          </a:p>
          <a:p>
            <a:pPr marL="45720" indent="0" algn="just">
              <a:lnSpc>
                <a:spcPct val="100000"/>
              </a:lnSpc>
              <a:spcBef>
                <a:spcPts val="0"/>
              </a:spcBef>
              <a:buNone/>
            </a:pPr>
            <a:endParaRPr lang="it-IT" dirty="0">
              <a:cs typeface="Calibri" panose="020F0502020204030204" pitchFamily="34" charset="0"/>
            </a:endParaRPr>
          </a:p>
          <a:p>
            <a:pPr marL="45720" indent="0" algn="just">
              <a:lnSpc>
                <a:spcPct val="100000"/>
              </a:lnSpc>
              <a:spcBef>
                <a:spcPts val="0"/>
              </a:spcBef>
              <a:buNone/>
            </a:pPr>
            <a:r>
              <a:rPr lang="it-IT" dirty="0" smtClean="0">
                <a:cs typeface="Calibri" panose="020F0502020204030204" pitchFamily="34" charset="0"/>
              </a:rPr>
              <a:t>I gap in un allineamento vengono indicati dal simbolo «</a:t>
            </a:r>
            <a:r>
              <a:rPr lang="it-IT" b="1" dirty="0" smtClean="0">
                <a:cs typeface="Calibri" panose="020F0502020204030204" pitchFamily="34" charset="0"/>
              </a:rPr>
              <a:t>-</a:t>
            </a:r>
            <a:r>
              <a:rPr lang="it-IT" dirty="0" smtClean="0">
                <a:cs typeface="Calibri" panose="020F0502020204030204" pitchFamily="34" charset="0"/>
              </a:rPr>
              <a:t>»</a:t>
            </a:r>
          </a:p>
          <a:p>
            <a:pPr marL="45720" indent="0" algn="just">
              <a:lnSpc>
                <a:spcPct val="100000"/>
              </a:lnSpc>
              <a:spcBef>
                <a:spcPts val="0"/>
              </a:spcBef>
              <a:buNone/>
            </a:pPr>
            <a:endParaRPr lang="it-IT" dirty="0">
              <a:cs typeface="Calibri" panose="020F0502020204030204" pitchFamily="34" charset="0"/>
            </a:endParaRPr>
          </a:p>
          <a:p>
            <a:pPr marL="45720" indent="0" algn="just">
              <a:lnSpc>
                <a:spcPct val="100000"/>
              </a:lnSpc>
              <a:spcBef>
                <a:spcPts val="0"/>
              </a:spcBef>
              <a:buNone/>
            </a:pPr>
            <a:r>
              <a:rPr lang="it-IT" dirty="0" smtClean="0">
                <a:cs typeface="Calibri" panose="020F0502020204030204" pitchFamily="34" charset="0"/>
              </a:rPr>
              <a:t>E’ possibile modificare il semplice calcolo utilizzato prima introducendo una penalità al punteggio (</a:t>
            </a:r>
            <a:r>
              <a:rPr lang="it-IT" b="1" dirty="0" smtClean="0">
                <a:cs typeface="Calibri" panose="020F0502020204030204" pitchFamily="34" charset="0"/>
              </a:rPr>
              <a:t>gap penalty</a:t>
            </a:r>
            <a:r>
              <a:rPr lang="it-IT" dirty="0" smtClean="0">
                <a:cs typeface="Calibri" panose="020F0502020204030204" pitchFamily="34" charset="0"/>
              </a:rPr>
              <a:t>) per ogni gap, oppure combinarla ad una ulteriore penalità per la sua estensione (</a:t>
            </a:r>
            <a:r>
              <a:rPr lang="it-IT" b="1" dirty="0" smtClean="0">
                <a:cs typeface="Calibri" panose="020F0502020204030204" pitchFamily="34" charset="0"/>
              </a:rPr>
              <a:t>gap extension penalty</a:t>
            </a:r>
            <a:r>
              <a:rPr lang="it-IT" dirty="0" smtClean="0">
                <a:cs typeface="Calibri" panose="020F0502020204030204" pitchFamily="34" charset="0"/>
              </a:rPr>
              <a:t>)</a:t>
            </a:r>
            <a:endParaRPr lang="it-IT" dirty="0">
              <a:cs typeface="Calibri" panose="020F0502020204030204" pitchFamily="34" charset="0"/>
            </a:endParaRPr>
          </a:p>
        </p:txBody>
      </p:sp>
    </p:spTree>
    <p:extLst>
      <p:ext uri="{BB962C8B-B14F-4D97-AF65-F5344CB8AC3E}">
        <p14:creationId xmlns:p14="http://schemas.microsoft.com/office/powerpoint/2010/main" val="115692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17052"/>
          </a:xfrm>
        </p:spPr>
        <p:txBody>
          <a:bodyPr>
            <a:normAutofit/>
          </a:bodyPr>
          <a:lstStyle/>
          <a:p>
            <a:r>
              <a:rPr lang="it-IT" sz="2400" dirty="0" smtClean="0"/>
              <a:t>LA NECESSITA’ DI INTRODURRE GAPs NELL’ALINEAMENTO</a:t>
            </a:r>
            <a:endParaRPr lang="it-IT" sz="2400" dirty="0"/>
          </a:p>
        </p:txBody>
      </p:sp>
      <p:sp>
        <p:nvSpPr>
          <p:cNvPr id="3" name="Content Placeholder 2"/>
          <p:cNvSpPr>
            <a:spLocks noGrp="1"/>
          </p:cNvSpPr>
          <p:nvPr>
            <p:ph idx="1"/>
          </p:nvPr>
        </p:nvSpPr>
        <p:spPr>
          <a:xfrm>
            <a:off x="1341120" y="1060288"/>
            <a:ext cx="9509760" cy="5018393"/>
          </a:xfrm>
        </p:spPr>
        <p:txBody>
          <a:bodyPr>
            <a:normAutofit/>
          </a:bodyPr>
          <a:lstStyle/>
          <a:p>
            <a:pPr marL="45720" indent="0">
              <a:buNone/>
            </a:pPr>
            <a:endParaRPr lang="it-IT" dirty="0"/>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  IPLMTRWDQEQESDFGHKLP-IYTREWCTRG </a:t>
            </a: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 |||||||||| ||||||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CHKIPLMTRWDQ-QESDFGHKLPVIYTREW</a:t>
            </a:r>
          </a:p>
          <a:p>
            <a:pPr marL="45720" indent="0">
              <a:lnSpc>
                <a:spcPct val="100000"/>
              </a:lnSpc>
              <a:spcBef>
                <a:spcPts val="0"/>
              </a:spcBef>
              <a:buNone/>
            </a:pPr>
            <a:endParaRPr lang="it-IT" b="1" dirty="0" smtClean="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dirty="0" smtClean="0">
                <a:cs typeface="Courier New" panose="02070309020205020404" pitchFamily="49" charset="0"/>
              </a:rPr>
              <a:t>-1 di penalità per ogni gap creato: </a:t>
            </a:r>
            <a:r>
              <a:rPr lang="it-IT" b="1" dirty="0" smtClean="0">
                <a:cs typeface="Courier New" panose="02070309020205020404" pitchFamily="49" charset="0"/>
              </a:rPr>
              <a:t>-2</a:t>
            </a:r>
            <a:r>
              <a:rPr lang="it-IT" dirty="0" smtClean="0">
                <a:cs typeface="Courier New" panose="02070309020205020404" pitchFamily="49" charset="0"/>
              </a:rPr>
              <a:t> nel caso sopra</a:t>
            </a:r>
            <a:endParaRPr lang="it-IT" dirty="0">
              <a:cs typeface="Courier New" panose="02070309020205020404" pitchFamily="49" charset="0"/>
            </a:endParaRP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  IPLMTRWDQEQESDFGHKLP----IYTREWCTRG </a:t>
            </a: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 ||||||||||  </a:t>
            </a:r>
            <a:r>
              <a:rPr lang="it-IT" b="1" dirty="0" smtClean="0">
                <a:latin typeface="Courier New" panose="02070309020205020404" pitchFamily="49" charset="0"/>
                <a:cs typeface="Courier New" panose="02070309020205020404" pitchFamily="49" charset="0"/>
              </a:rPr>
              <a:t>  |||||| </a:t>
            </a: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CHKIPLMTRWDQ-QESDFGHKLPGHTVIYTREW</a:t>
            </a: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dirty="0" smtClean="0">
                <a:cs typeface="Courier New" panose="02070309020205020404" pitchFamily="49" charset="0"/>
              </a:rPr>
              <a:t>-1 di penalità per ogni gap creato e -0,1 di penalità per ogni inserzione o delezione successiva alla prima: nel caso sopra </a:t>
            </a:r>
            <a:r>
              <a:rPr lang="it-IT" b="1" dirty="0" smtClean="0">
                <a:cs typeface="Courier New" panose="02070309020205020404" pitchFamily="49" charset="0"/>
              </a:rPr>
              <a:t>-2,3</a:t>
            </a:r>
          </a:p>
          <a:p>
            <a:pPr marL="45720" indent="0">
              <a:lnSpc>
                <a:spcPct val="100000"/>
              </a:lnSpc>
              <a:spcBef>
                <a:spcPts val="0"/>
              </a:spcBef>
              <a:buNone/>
            </a:pPr>
            <a:endParaRPr lang="it-IT" b="1" dirty="0">
              <a:cs typeface="Courier New" panose="02070309020205020404" pitchFamily="49" charset="0"/>
            </a:endParaRPr>
          </a:p>
          <a:p>
            <a:pPr marL="45720" indent="0">
              <a:lnSpc>
                <a:spcPct val="100000"/>
              </a:lnSpc>
              <a:spcBef>
                <a:spcPts val="0"/>
              </a:spcBef>
              <a:buNone/>
            </a:pPr>
            <a:r>
              <a:rPr lang="it-IT" b="1" dirty="0" smtClean="0">
                <a:cs typeface="Courier New" panose="02070309020205020404" pitchFamily="49" charset="0"/>
              </a:rPr>
              <a:t>E’ possibile combinare varie penalità er gap exsistence e gap extension a seconda del tipo di sequenze da allineare e del loro grado di similarità</a:t>
            </a:r>
            <a:endParaRPr lang="it-IT" b="1" dirty="0">
              <a:cs typeface="Courier New" panose="02070309020205020404" pitchFamily="49" charset="0"/>
            </a:endParaRP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endParaRPr lang="it-IT" dirty="0" smtClean="0">
              <a:cs typeface="Calibri" panose="020F0502020204030204" pitchFamily="34" charset="0"/>
            </a:endParaRPr>
          </a:p>
          <a:p>
            <a:pPr marL="45720" indent="0">
              <a:lnSpc>
                <a:spcPct val="100000"/>
              </a:lnSpc>
              <a:spcBef>
                <a:spcPts val="0"/>
              </a:spcBef>
              <a:buNone/>
            </a:pPr>
            <a:endParaRPr lang="it-IT" dirty="0">
              <a:cs typeface="Calibri" panose="020F0502020204030204" pitchFamily="34" charset="0"/>
            </a:endParaRPr>
          </a:p>
        </p:txBody>
      </p:sp>
    </p:spTree>
    <p:extLst>
      <p:ext uri="{BB962C8B-B14F-4D97-AF65-F5344CB8AC3E}">
        <p14:creationId xmlns:p14="http://schemas.microsoft.com/office/powerpoint/2010/main" val="344561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a:bodyPr>
          <a:lstStyle/>
          <a:p>
            <a:r>
              <a:rPr lang="it-IT" sz="2000" dirty="0" smtClean="0"/>
              <a:t>VERSO LA CREAZIONE DI UN ALGORITMO DI ALLINEAMENTO EFFICACE</a:t>
            </a:r>
            <a:endParaRPr lang="it-IT" sz="2000" dirty="0"/>
          </a:p>
        </p:txBody>
      </p:sp>
      <p:sp>
        <p:nvSpPr>
          <p:cNvPr id="3" name="Content Placeholder 2"/>
          <p:cNvSpPr>
            <a:spLocks noGrp="1"/>
          </p:cNvSpPr>
          <p:nvPr>
            <p:ph idx="1"/>
          </p:nvPr>
        </p:nvSpPr>
        <p:spPr>
          <a:xfrm>
            <a:off x="1341120" y="1236933"/>
            <a:ext cx="9509760" cy="4343400"/>
          </a:xfrm>
        </p:spPr>
        <p:txBody>
          <a:bodyPr/>
          <a:lstStyle/>
          <a:p>
            <a:pPr marL="45720" indent="0">
              <a:buNone/>
            </a:pPr>
            <a:r>
              <a:rPr lang="it-IT" dirty="0" smtClean="0"/>
              <a:t>un </a:t>
            </a:r>
            <a:r>
              <a:rPr lang="it-IT" dirty="0"/>
              <a:t>algoritmo di allineamento </a:t>
            </a:r>
            <a:r>
              <a:rPr lang="it-IT" dirty="0" smtClean="0"/>
              <a:t>che tenesse conto</a:t>
            </a:r>
            <a:endParaRPr lang="it-IT" dirty="0"/>
          </a:p>
          <a:p>
            <a:r>
              <a:rPr lang="it-IT" dirty="0" smtClean="0"/>
              <a:t>del </a:t>
            </a:r>
            <a:r>
              <a:rPr lang="it-IT" dirty="0"/>
              <a:t>possibile inserimento di un </a:t>
            </a:r>
            <a:r>
              <a:rPr lang="it-IT" i="1" dirty="0"/>
              <a:t>gap </a:t>
            </a:r>
            <a:r>
              <a:rPr lang="it-IT" dirty="0"/>
              <a:t>in ogni possibile posizione delle due sequenze e </a:t>
            </a:r>
          </a:p>
          <a:p>
            <a:r>
              <a:rPr lang="it-IT" dirty="0" smtClean="0"/>
              <a:t>di </a:t>
            </a:r>
            <a:r>
              <a:rPr lang="it-IT" dirty="0"/>
              <a:t>ogni possibile lunghezza di un </a:t>
            </a:r>
            <a:r>
              <a:rPr lang="it-IT" i="1" dirty="0"/>
              <a:t>gap </a:t>
            </a:r>
            <a:r>
              <a:rPr lang="it-IT" dirty="0"/>
              <a:t>in ogni possibile posizione </a:t>
            </a:r>
          </a:p>
          <a:p>
            <a:pPr marL="45720" indent="0">
              <a:buNone/>
            </a:pPr>
            <a:r>
              <a:rPr lang="it-IT" dirty="0" smtClean="0"/>
              <a:t>sarebbe </a:t>
            </a:r>
            <a:r>
              <a:rPr lang="it-IT" dirty="0"/>
              <a:t>estremamente </a:t>
            </a:r>
            <a:r>
              <a:rPr lang="it-IT" b="1" dirty="0" smtClean="0"/>
              <a:t>LENTO</a:t>
            </a:r>
          </a:p>
          <a:p>
            <a:pPr marL="45720" indent="0">
              <a:buNone/>
            </a:pPr>
            <a:r>
              <a:rPr lang="it-IT" dirty="0" smtClean="0"/>
              <a:t>E’ pertanto sorta la necessità di sviluppare nuovi algoritmi che permettano di ottimizzare il calcolo e concluderlo in tempi ragionevoli</a:t>
            </a:r>
            <a:endParaRPr lang="it-IT" dirty="0"/>
          </a:p>
        </p:txBody>
      </p:sp>
      <p:pic>
        <p:nvPicPr>
          <p:cNvPr id="4" name="Picture 3"/>
          <p:cNvPicPr>
            <a:picLocks noChangeAspect="1"/>
          </p:cNvPicPr>
          <p:nvPr/>
        </p:nvPicPr>
        <p:blipFill>
          <a:blip r:embed="rId2"/>
          <a:stretch>
            <a:fillRect/>
          </a:stretch>
        </p:blipFill>
        <p:spPr>
          <a:xfrm>
            <a:off x="7324292" y="4605897"/>
            <a:ext cx="2636477" cy="1974273"/>
          </a:xfrm>
          <a:prstGeom prst="rect">
            <a:avLst/>
          </a:prstGeom>
        </p:spPr>
      </p:pic>
      <p:pic>
        <p:nvPicPr>
          <p:cNvPr id="4098" name="Picture 2" descr="http://www.welovewhq.com/wp-content/uploads/2012/11/skeleton-comput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701" y="4593196"/>
            <a:ext cx="2483717" cy="1986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44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Autofit/>
          </a:bodyPr>
          <a:lstStyle/>
          <a:p>
            <a:r>
              <a:rPr lang="it-IT" sz="2000" dirty="0" smtClean="0"/>
              <a:t>VERSO LA CREAZIONE DI UN ALGORITMO DI ALLINEAMENTO EFFICACE</a:t>
            </a:r>
            <a:endParaRPr lang="it-IT" sz="2000" dirty="0"/>
          </a:p>
        </p:txBody>
      </p:sp>
      <p:sp>
        <p:nvSpPr>
          <p:cNvPr id="3" name="Content Placeholder 2"/>
          <p:cNvSpPr>
            <a:spLocks noGrp="1"/>
          </p:cNvSpPr>
          <p:nvPr>
            <p:ph idx="1"/>
          </p:nvPr>
        </p:nvSpPr>
        <p:spPr>
          <a:xfrm>
            <a:off x="1341120" y="1236933"/>
            <a:ext cx="9509760" cy="4343400"/>
          </a:xfrm>
        </p:spPr>
        <p:txBody>
          <a:bodyPr>
            <a:normAutofit/>
          </a:bodyPr>
          <a:lstStyle/>
          <a:p>
            <a:pPr marL="45720" indent="0">
              <a:buNone/>
            </a:pPr>
            <a:r>
              <a:rPr lang="it-IT" dirty="0" smtClean="0"/>
              <a:t>Per </a:t>
            </a:r>
            <a:r>
              <a:rPr lang="it-IT" dirty="0"/>
              <a:t>tentare di raggiungere il miglior allineamento tra due sequenze si può ricorrere a due strategie: </a:t>
            </a:r>
          </a:p>
          <a:p>
            <a:r>
              <a:rPr lang="it-IT" b="1" u="sng" dirty="0" smtClean="0"/>
              <a:t>allineamento </a:t>
            </a:r>
            <a:r>
              <a:rPr lang="it-IT" b="1" u="sng" dirty="0"/>
              <a:t>globale </a:t>
            </a:r>
            <a:r>
              <a:rPr lang="it-IT" dirty="0"/>
              <a:t>(comprende tutti gli elementi delle sequenze </a:t>
            </a:r>
            <a:r>
              <a:rPr lang="it-IT" dirty="0" smtClean="0"/>
              <a:t>allineate)- L'algoritmo </a:t>
            </a:r>
            <a:r>
              <a:rPr lang="it-IT" dirty="0"/>
              <a:t>di allineamento globale "classico" è quello proposto da </a:t>
            </a:r>
            <a:r>
              <a:rPr lang="it-IT" b="1" dirty="0"/>
              <a:t>Needleman e Wunsch</a:t>
            </a:r>
            <a:r>
              <a:rPr lang="it-IT" dirty="0"/>
              <a:t>, solitamente basato per gli allineamenti di DNA su matrici di identità / non identità e per quelli di proteine su </a:t>
            </a:r>
            <a:r>
              <a:rPr lang="it-IT" b="1" dirty="0"/>
              <a:t>matrici PAM o BLOSUM</a:t>
            </a:r>
            <a:r>
              <a:rPr lang="it-IT" dirty="0"/>
              <a:t> </a:t>
            </a:r>
            <a:endParaRPr lang="it-IT" dirty="0" smtClean="0"/>
          </a:p>
          <a:p>
            <a:endParaRPr lang="it-IT" dirty="0"/>
          </a:p>
          <a:p>
            <a:r>
              <a:rPr lang="it-IT" b="1" u="sng" dirty="0"/>
              <a:t>allineamento locale </a:t>
            </a:r>
            <a:r>
              <a:rPr lang="it-IT" dirty="0"/>
              <a:t>(individua le subsequenze con massimo livello di similarità) </a:t>
            </a:r>
            <a:r>
              <a:rPr lang="it-IT" dirty="0" smtClean="0"/>
              <a:t> L'algoritmo </a:t>
            </a:r>
            <a:r>
              <a:rPr lang="it-IT" dirty="0"/>
              <a:t>di </a:t>
            </a:r>
            <a:r>
              <a:rPr lang="it-IT" b="1" dirty="0"/>
              <a:t>Smith-Waterman</a:t>
            </a:r>
            <a:r>
              <a:rPr lang="it-IT" dirty="0"/>
              <a:t> è </a:t>
            </a:r>
            <a:r>
              <a:rPr lang="it-IT" dirty="0" smtClean="0"/>
              <a:t> proprio volto ad </a:t>
            </a:r>
            <a:r>
              <a:rPr lang="it-IT" dirty="0"/>
              <a:t>individuare regioni di similarità locale, ovvero a determinare il miglior allineamento attraverso subsequenze. </a:t>
            </a:r>
          </a:p>
        </p:txBody>
      </p:sp>
    </p:spTree>
    <p:extLst>
      <p:ext uri="{BB962C8B-B14F-4D97-AF65-F5344CB8AC3E}">
        <p14:creationId xmlns:p14="http://schemas.microsoft.com/office/powerpoint/2010/main" val="278903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10" y="383410"/>
            <a:ext cx="9509760" cy="641743"/>
          </a:xfrm>
        </p:spPr>
        <p:txBody>
          <a:bodyPr>
            <a:noAutofit/>
          </a:bodyPr>
          <a:lstStyle/>
          <a:p>
            <a:r>
              <a:rPr lang="it-IT" sz="3200" b="1" dirty="0" smtClean="0"/>
              <a:t>MATRICI A PUNTI</a:t>
            </a:r>
            <a:endParaRPr lang="it-IT" sz="3200" b="1" dirty="0"/>
          </a:p>
        </p:txBody>
      </p:sp>
      <p:sp>
        <p:nvSpPr>
          <p:cNvPr id="3" name="Content Placeholder 2"/>
          <p:cNvSpPr>
            <a:spLocks noGrp="1"/>
          </p:cNvSpPr>
          <p:nvPr>
            <p:ph idx="1"/>
          </p:nvPr>
        </p:nvSpPr>
        <p:spPr>
          <a:xfrm>
            <a:off x="333202" y="1277873"/>
            <a:ext cx="4540134" cy="4904925"/>
          </a:xfrm>
        </p:spPr>
        <p:txBody>
          <a:bodyPr>
            <a:normAutofit fontScale="92500" lnSpcReduction="20000"/>
          </a:bodyPr>
          <a:lstStyle/>
          <a:p>
            <a:endParaRPr lang="it-IT" dirty="0"/>
          </a:p>
          <a:p>
            <a:pPr algn="just"/>
            <a:r>
              <a:rPr lang="it-IT" dirty="0"/>
              <a:t>Il metodo della </a:t>
            </a:r>
            <a:r>
              <a:rPr lang="it-IT" b="1" dirty="0"/>
              <a:t>dot matrix </a:t>
            </a:r>
            <a:r>
              <a:rPr lang="it-IT" dirty="0"/>
              <a:t>consiste nel creare una matrice in cui vengono confrontati tutti i possibili appaiamenti di ogni carattere delle due sequenze da </a:t>
            </a:r>
            <a:r>
              <a:rPr lang="it-IT" dirty="0" smtClean="0"/>
              <a:t>allineare</a:t>
            </a:r>
            <a:endParaRPr lang="it-IT" dirty="0"/>
          </a:p>
          <a:p>
            <a:pPr algn="just"/>
            <a:r>
              <a:rPr lang="it-IT" dirty="0"/>
              <a:t>In termini pratici, una sequenza viene scritta sul lato superiore della matrice, da sinistra a destra, ponendo ogni carattere in corrispondenza di ogni colonna. Chiameremo questa sequenza "sequenza orizzontale</a:t>
            </a:r>
            <a:r>
              <a:rPr lang="it-IT" dirty="0" smtClean="0"/>
              <a:t>"</a:t>
            </a:r>
            <a:endParaRPr lang="it-IT" dirty="0"/>
          </a:p>
          <a:p>
            <a:pPr algn="just"/>
            <a:r>
              <a:rPr lang="it-IT" dirty="0"/>
              <a:t>Similmente, la seconda sequenza (sequenza verticale) viene scritta sul lato sinistro della matrice, dall'alto in basso ponendo ogni carattere in corrispondenza di ogni </a:t>
            </a:r>
            <a:r>
              <a:rPr lang="it-IT" dirty="0" smtClean="0"/>
              <a:t>riga</a:t>
            </a:r>
            <a:endParaRPr lang="it-IT" dirty="0"/>
          </a:p>
        </p:txBody>
      </p:sp>
      <p:pic>
        <p:nvPicPr>
          <p:cNvPr id="4" name="Picture 3"/>
          <p:cNvPicPr>
            <a:picLocks noChangeAspect="1"/>
          </p:cNvPicPr>
          <p:nvPr/>
        </p:nvPicPr>
        <p:blipFill>
          <a:blip r:embed="rId2"/>
          <a:stretch>
            <a:fillRect/>
          </a:stretch>
        </p:blipFill>
        <p:spPr>
          <a:xfrm>
            <a:off x="6541638" y="0"/>
            <a:ext cx="5260141" cy="2855200"/>
          </a:xfrm>
          <a:prstGeom prst="rect">
            <a:avLst/>
          </a:prstGeom>
        </p:spPr>
      </p:pic>
      <p:sp>
        <p:nvSpPr>
          <p:cNvPr id="5" name="TextBox 4"/>
          <p:cNvSpPr txBox="1"/>
          <p:nvPr/>
        </p:nvSpPr>
        <p:spPr>
          <a:xfrm>
            <a:off x="5683828" y="3366653"/>
            <a:ext cx="6117952" cy="2308324"/>
          </a:xfrm>
          <a:prstGeom prst="rect">
            <a:avLst/>
          </a:prstGeom>
          <a:noFill/>
        </p:spPr>
        <p:txBody>
          <a:bodyPr wrap="square" rtlCol="0">
            <a:spAutoFit/>
          </a:bodyPr>
          <a:lstStyle/>
          <a:p>
            <a:pPr marL="285750" indent="-285750">
              <a:buFont typeface="Arial" panose="020B0604020202020204" pitchFamily="34" charset="0"/>
              <a:buChar char="•"/>
            </a:pPr>
            <a:r>
              <a:rPr lang="it-IT" dirty="0" smtClean="0"/>
              <a:t>le </a:t>
            </a:r>
            <a:r>
              <a:rPr lang="it-IT" i="1" dirty="0"/>
              <a:t>dot matrices </a:t>
            </a:r>
            <a:r>
              <a:rPr lang="it-IT" dirty="0"/>
              <a:t>esprimono una buona rappresentazione grafica di un allineamento </a:t>
            </a:r>
          </a:p>
          <a:p>
            <a:pPr marL="285750" indent="-285750">
              <a:buFont typeface="Arial" panose="020B0604020202020204" pitchFamily="34" charset="0"/>
              <a:buChar char="•"/>
            </a:pPr>
            <a:r>
              <a:rPr lang="it-IT" dirty="0"/>
              <a:t>consentono di visualizzare similarità di sequenza anche in presenza di </a:t>
            </a:r>
            <a:r>
              <a:rPr lang="it-IT" i="1" dirty="0"/>
              <a:t>gaps</a:t>
            </a:r>
            <a:r>
              <a:rPr lang="it-IT" dirty="0"/>
              <a:t>, che appaiono come ‘salti di diagonale’ </a:t>
            </a:r>
          </a:p>
          <a:p>
            <a:pPr marL="285750" indent="-285750">
              <a:buFont typeface="Arial" panose="020B0604020202020204" pitchFamily="34" charset="0"/>
              <a:buChar char="•"/>
            </a:pPr>
            <a:r>
              <a:rPr lang="it-IT" dirty="0"/>
              <a:t>esistono programmi in grado di sfruttare gli schemi tipo </a:t>
            </a:r>
            <a:r>
              <a:rPr lang="it-IT" i="1" dirty="0"/>
              <a:t>‘dot matrix’ </a:t>
            </a:r>
            <a:r>
              <a:rPr lang="it-IT" dirty="0"/>
              <a:t>per valutare la similarità tra sequenze e identificare il miglior </a:t>
            </a:r>
            <a:r>
              <a:rPr lang="it-IT" dirty="0" smtClean="0"/>
              <a:t>allineamento</a:t>
            </a:r>
            <a:endParaRPr lang="it-IT" dirty="0"/>
          </a:p>
        </p:txBody>
      </p:sp>
    </p:spTree>
    <p:extLst>
      <p:ext uri="{BB962C8B-B14F-4D97-AF65-F5344CB8AC3E}">
        <p14:creationId xmlns:p14="http://schemas.microsoft.com/office/powerpoint/2010/main" val="139622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10" y="383410"/>
            <a:ext cx="9509760" cy="641743"/>
          </a:xfrm>
        </p:spPr>
        <p:txBody>
          <a:bodyPr>
            <a:noAutofit/>
          </a:bodyPr>
          <a:lstStyle/>
          <a:p>
            <a:r>
              <a:rPr lang="it-IT" sz="3200" b="1" dirty="0" smtClean="0"/>
              <a:t>MATRICI A PUNTI</a:t>
            </a:r>
            <a:endParaRPr lang="it-IT" sz="3200" b="1" dirty="0"/>
          </a:p>
        </p:txBody>
      </p:sp>
      <p:sp>
        <p:nvSpPr>
          <p:cNvPr id="3" name="Content Placeholder 2"/>
          <p:cNvSpPr>
            <a:spLocks noGrp="1"/>
          </p:cNvSpPr>
          <p:nvPr>
            <p:ph idx="1"/>
          </p:nvPr>
        </p:nvSpPr>
        <p:spPr>
          <a:xfrm>
            <a:off x="333202" y="1277873"/>
            <a:ext cx="11138362" cy="4904925"/>
          </a:xfrm>
        </p:spPr>
        <p:txBody>
          <a:bodyPr>
            <a:normAutofit/>
          </a:bodyPr>
          <a:lstStyle/>
          <a:p>
            <a:pPr algn="just"/>
            <a:r>
              <a:rPr lang="it-IT" dirty="0" smtClean="0"/>
              <a:t>il </a:t>
            </a:r>
            <a:r>
              <a:rPr lang="it-IT" b="1" dirty="0"/>
              <a:t>rumore di fondo </a:t>
            </a:r>
            <a:r>
              <a:rPr lang="it-IT" dirty="0"/>
              <a:t>é molto alto perché molti dei </a:t>
            </a:r>
            <a:r>
              <a:rPr lang="it-IT" b="1" i="1" dirty="0"/>
              <a:t>match </a:t>
            </a:r>
            <a:r>
              <a:rPr lang="it-IT" dirty="0"/>
              <a:t>tra sequenze costruiti in questo modo sono casuali e dipendono da singole occorrenze dello stesso residuo in posizioni diverse delle due sequenze. </a:t>
            </a:r>
          </a:p>
          <a:p>
            <a:pPr algn="just"/>
            <a:r>
              <a:rPr lang="it-IT" dirty="0"/>
              <a:t>possiamo calcolare il numero di match in una finestra, per esempio di 5 o 15 residui / basi, e decidere di introdurre un punto nel grafico solo se una certa percentuale minima di questi (es. 50%) sono </a:t>
            </a:r>
            <a:r>
              <a:rPr lang="it-IT" b="1" dirty="0"/>
              <a:t>identici</a:t>
            </a:r>
            <a:r>
              <a:rPr lang="it-IT" dirty="0"/>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233" y="3324883"/>
            <a:ext cx="9088118" cy="2972215"/>
          </a:xfrm>
          <a:prstGeom prst="rect">
            <a:avLst/>
          </a:prstGeom>
        </p:spPr>
      </p:pic>
    </p:spTree>
    <p:extLst>
      <p:ext uri="{BB962C8B-B14F-4D97-AF65-F5344CB8AC3E}">
        <p14:creationId xmlns:p14="http://schemas.microsoft.com/office/powerpoint/2010/main" val="75250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p:txBody>
          <a:bodyPr>
            <a:normAutofit/>
          </a:bodyPr>
          <a:lstStyle/>
          <a:p>
            <a:pPr marL="45720" indent="0">
              <a:buNone/>
            </a:pPr>
            <a:endParaRPr lang="it-IT" dirty="0"/>
          </a:p>
          <a:p>
            <a:pPr algn="just"/>
            <a:r>
              <a:rPr lang="it-IT" dirty="0"/>
              <a:t>Per la determinazione del grado di similarità tra </a:t>
            </a:r>
            <a:r>
              <a:rPr lang="it-IT" b="1" dirty="0"/>
              <a:t>sequenze di nucleotidi </a:t>
            </a:r>
            <a:r>
              <a:rPr lang="it-IT" dirty="0"/>
              <a:t>si utilizza essenzialmente il criterio identità/non identità </a:t>
            </a:r>
            <a:endParaRPr lang="it-IT" dirty="0" smtClean="0"/>
          </a:p>
          <a:p>
            <a:pPr algn="just"/>
            <a:r>
              <a:rPr lang="it-IT" b="1" dirty="0"/>
              <a:t>s(a</a:t>
            </a:r>
            <a:r>
              <a:rPr lang="it-IT" sz="1100" b="1" dirty="0"/>
              <a:t>i</a:t>
            </a:r>
            <a:r>
              <a:rPr lang="it-IT" b="1" dirty="0"/>
              <a:t>,b</a:t>
            </a:r>
            <a:r>
              <a:rPr lang="it-IT" sz="1100" b="1" dirty="0"/>
              <a:t>i</a:t>
            </a:r>
            <a:r>
              <a:rPr lang="it-IT" b="1" dirty="0"/>
              <a:t>) </a:t>
            </a:r>
            <a:r>
              <a:rPr lang="it-IT" dirty="0"/>
              <a:t>é il punteggio di similarità relativo </a:t>
            </a:r>
            <a:r>
              <a:rPr lang="it-IT" dirty="0" smtClean="0"/>
              <a:t>al confronto </a:t>
            </a:r>
            <a:r>
              <a:rPr lang="it-IT" dirty="0"/>
              <a:t>tra i residui a</a:t>
            </a:r>
            <a:r>
              <a:rPr lang="it-IT" sz="1200" dirty="0"/>
              <a:t>i</a:t>
            </a:r>
            <a:r>
              <a:rPr lang="it-IT" dirty="0"/>
              <a:t> e b</a:t>
            </a:r>
            <a:r>
              <a:rPr lang="it-IT" sz="1200" dirty="0"/>
              <a:t>i</a:t>
            </a:r>
            <a:r>
              <a:rPr lang="it-IT" dirty="0"/>
              <a:t>, e l’indice </a:t>
            </a:r>
            <a:r>
              <a:rPr lang="it-IT" dirty="0" smtClean="0"/>
              <a:t>i individua </a:t>
            </a:r>
            <a:r>
              <a:rPr lang="it-IT" dirty="0"/>
              <a:t>una qualunque </a:t>
            </a:r>
            <a:r>
              <a:rPr lang="it-IT" dirty="0" smtClean="0"/>
              <a:t>posizione dell’allineamento </a:t>
            </a:r>
            <a:r>
              <a:rPr lang="it-IT" dirty="0"/>
              <a:t>in cui non siano </a:t>
            </a:r>
            <a:r>
              <a:rPr lang="it-IT" dirty="0" smtClean="0"/>
              <a:t>presenti inserzioni </a:t>
            </a:r>
            <a:r>
              <a:rPr lang="it-IT" dirty="0"/>
              <a:t>o delezioni (gaps</a:t>
            </a:r>
            <a:r>
              <a:rPr lang="it-IT" dirty="0" smtClean="0"/>
              <a:t>)</a:t>
            </a:r>
          </a:p>
          <a:p>
            <a:pPr algn="just"/>
            <a:r>
              <a:rPr lang="it-IT" dirty="0" smtClean="0"/>
              <a:t>La </a:t>
            </a:r>
            <a:r>
              <a:rPr lang="it-IT" dirty="0"/>
              <a:t>presenza di </a:t>
            </a:r>
            <a:r>
              <a:rPr lang="it-IT" dirty="0" smtClean="0"/>
              <a:t>gaps </a:t>
            </a:r>
            <a:r>
              <a:rPr lang="it-IT" dirty="0"/>
              <a:t>decrementa il punteggio di similarità in misura proporzionale ai valori che vengono imposti ai parametri </a:t>
            </a:r>
            <a:r>
              <a:rPr lang="it-IT" b="1" i="1" dirty="0"/>
              <a:t>delta </a:t>
            </a:r>
            <a:r>
              <a:rPr lang="it-IT" dirty="0"/>
              <a:t>e </a:t>
            </a:r>
            <a:r>
              <a:rPr lang="it-IT" b="1" i="1" dirty="0"/>
              <a:t>gamma </a:t>
            </a:r>
            <a:r>
              <a:rPr lang="it-IT" dirty="0"/>
              <a:t>che corrispondono rispettivamente alla penalità costante </a:t>
            </a:r>
            <a:r>
              <a:rPr lang="it-IT" b="1" i="1" dirty="0"/>
              <a:t>delta </a:t>
            </a:r>
            <a:r>
              <a:rPr lang="it-IT" dirty="0"/>
              <a:t>attribuita alla creazione di un gap e alla penalità variabile </a:t>
            </a:r>
            <a:r>
              <a:rPr lang="it-IT" b="1" dirty="0"/>
              <a:t>gamma[l(k)-1)] </a:t>
            </a:r>
            <a:r>
              <a:rPr lang="it-IT" dirty="0"/>
              <a:t>attribuita alla estensione del k-mo gap che incrementa la penalità costante delta in misura proporzionale alla lunghezza del gap pari a </a:t>
            </a:r>
            <a:r>
              <a:rPr lang="it-IT" b="1" dirty="0"/>
              <a:t>l(k).</a:t>
            </a:r>
            <a:endParaRPr lang="it-IT" dirty="0"/>
          </a:p>
        </p:txBody>
      </p:sp>
    </p:spTree>
    <p:extLst>
      <p:ext uri="{BB962C8B-B14F-4D97-AF65-F5344CB8AC3E}">
        <p14:creationId xmlns:p14="http://schemas.microsoft.com/office/powerpoint/2010/main" val="350346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p:txBody>
          <a:bodyPr>
            <a:normAutofit/>
          </a:bodyPr>
          <a:lstStyle/>
          <a:p>
            <a:pPr marL="45720" indent="0">
              <a:buNone/>
            </a:pPr>
            <a:r>
              <a:rPr lang="it-IT" dirty="0" smtClean="0"/>
              <a:t>Per sequenze nucleotidiche ho fondamentalmente due opzioni:</a:t>
            </a:r>
          </a:p>
          <a:p>
            <a:pPr marL="502920" indent="-457200">
              <a:buAutoNum type="arabicParenR"/>
            </a:pPr>
            <a:r>
              <a:rPr lang="it-IT" b="1" dirty="0" smtClean="0"/>
              <a:t>Modello «semplice» </a:t>
            </a:r>
            <a:r>
              <a:rPr lang="it-IT" dirty="0" smtClean="0"/>
              <a:t>di identità (+1) e non identità (0)</a:t>
            </a:r>
          </a:p>
          <a:p>
            <a:pPr marL="502920" indent="-457200">
              <a:buAutoNum type="arabicParenR"/>
            </a:pPr>
            <a:r>
              <a:rPr lang="it-IT" dirty="0" smtClean="0"/>
              <a:t>Modello più complesso, detto </a:t>
            </a:r>
            <a:r>
              <a:rPr lang="it-IT" b="1" dirty="0" smtClean="0"/>
              <a:t>modello </a:t>
            </a:r>
            <a:r>
              <a:rPr lang="it-IT" b="1" dirty="0" err="1" smtClean="0"/>
              <a:t>Kimura</a:t>
            </a:r>
            <a:r>
              <a:rPr lang="it-IT" dirty="0" smtClean="0"/>
              <a:t>, che pesa in modo diverso transizioni e </a:t>
            </a:r>
            <a:r>
              <a:rPr lang="it-IT" dirty="0" err="1" smtClean="0"/>
              <a:t>transversioni</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520" y="3372596"/>
            <a:ext cx="2280645" cy="2800792"/>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861" y="3553647"/>
            <a:ext cx="3067478" cy="2619741"/>
          </a:xfrm>
          <a:prstGeom prst="rect">
            <a:avLst/>
          </a:prstGeom>
        </p:spPr>
      </p:pic>
      <p:sp>
        <p:nvSpPr>
          <p:cNvPr id="6" name="CasellaDiTesto 5"/>
          <p:cNvSpPr txBox="1"/>
          <p:nvPr/>
        </p:nvSpPr>
        <p:spPr>
          <a:xfrm>
            <a:off x="5753598" y="4571129"/>
            <a:ext cx="684803" cy="584775"/>
          </a:xfrm>
          <a:prstGeom prst="rect">
            <a:avLst/>
          </a:prstGeom>
          <a:noFill/>
        </p:spPr>
        <p:txBody>
          <a:bodyPr wrap="none" rtlCol="0">
            <a:spAutoFit/>
          </a:bodyPr>
          <a:lstStyle/>
          <a:p>
            <a:r>
              <a:rPr lang="it-IT" sz="3200" b="1" dirty="0" smtClean="0"/>
              <a:t>VS</a:t>
            </a:r>
            <a:endParaRPr lang="en-US" sz="3200" b="1" dirty="0"/>
          </a:p>
        </p:txBody>
      </p:sp>
    </p:spTree>
    <p:extLst>
      <p:ext uri="{BB962C8B-B14F-4D97-AF65-F5344CB8AC3E}">
        <p14:creationId xmlns:p14="http://schemas.microsoft.com/office/powerpoint/2010/main" val="38783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694197"/>
          </a:xfrm>
        </p:spPr>
        <p:txBody>
          <a:bodyPr>
            <a:noAutofit/>
          </a:bodyPr>
          <a:lstStyle/>
          <a:p>
            <a:endParaRPr lang="it-IT" dirty="0"/>
          </a:p>
          <a:p>
            <a:pPr algn="just"/>
            <a:r>
              <a:rPr lang="it-IT" dirty="0"/>
              <a:t>L'allineamento di acidi nucleici riguarda prevalentemente </a:t>
            </a:r>
            <a:r>
              <a:rPr lang="it-IT" b="1" dirty="0"/>
              <a:t>molecole di DNA </a:t>
            </a:r>
            <a:r>
              <a:rPr lang="it-IT" dirty="0"/>
              <a:t>poichè, in genere, gli mRNA sono riportati nelle banche dati come cDNA e la comparazione di rRNA o tRNA è solitamente operata sulle corrispondenti sequenze </a:t>
            </a:r>
            <a:r>
              <a:rPr lang="it-IT" dirty="0" smtClean="0"/>
              <a:t>geniche </a:t>
            </a:r>
            <a:endParaRPr lang="it-IT" dirty="0"/>
          </a:p>
          <a:p>
            <a:pPr algn="just"/>
            <a:r>
              <a:rPr lang="it-IT" dirty="0"/>
              <a:t>Anche la comparazione delle sequenze proteiche può fornire informazioni molto importanti, dal momento che </a:t>
            </a:r>
            <a:r>
              <a:rPr lang="it-IT" b="1" dirty="0"/>
              <a:t>il confronto tra le sequenze aminoacidiche di due prodotti proteici è più informativo, dal punto di vista funzionale, del confronto tra le sequenze codificanti dei rispettivi </a:t>
            </a:r>
            <a:r>
              <a:rPr lang="it-IT" b="1" dirty="0" smtClean="0"/>
              <a:t>geni</a:t>
            </a:r>
            <a:r>
              <a:rPr lang="it-IT" dirty="0"/>
              <a:t> </a:t>
            </a:r>
            <a:r>
              <a:rPr lang="it-IT" dirty="0" smtClean="0"/>
              <a:t>(4 caratteri vs 20 caratteri)</a:t>
            </a:r>
          </a:p>
          <a:p>
            <a:pPr algn="just"/>
            <a:r>
              <a:rPr lang="it-IT" dirty="0" smtClean="0"/>
              <a:t>Oltre ad essere più informativo è anche più semplice a causa della degenerazione del codice genetico (cioè l’allinemento tra due sequenze proteiche permette di mettere in luce relazioni più «remote» rispetto all’allineamento delle corrispettive sequenze di DNA/RNA</a:t>
            </a:r>
          </a:p>
        </p:txBody>
      </p:sp>
    </p:spTree>
    <p:extLst>
      <p:ext uri="{BB962C8B-B14F-4D97-AF65-F5344CB8AC3E}">
        <p14:creationId xmlns:p14="http://schemas.microsoft.com/office/powerpoint/2010/main" val="394334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341120" y="1673352"/>
            <a:ext cx="5257107" cy="4343400"/>
          </a:xfrm>
        </p:spPr>
        <p:txBody>
          <a:bodyPr>
            <a:normAutofit fontScale="92500" lnSpcReduction="10000"/>
          </a:bodyPr>
          <a:lstStyle/>
          <a:p>
            <a:r>
              <a:rPr lang="it-IT" dirty="0" smtClean="0"/>
              <a:t>Per le </a:t>
            </a:r>
            <a:r>
              <a:rPr lang="it-IT" b="1" dirty="0" smtClean="0"/>
              <a:t>sequenze amino acidiche </a:t>
            </a:r>
            <a:r>
              <a:rPr lang="it-IT" dirty="0" smtClean="0"/>
              <a:t>il calcolo è diverso e per molti versi più complesso</a:t>
            </a:r>
            <a:endParaRPr lang="it-IT" dirty="0"/>
          </a:p>
          <a:p>
            <a:r>
              <a:rPr lang="it-IT" dirty="0" smtClean="0"/>
              <a:t>Prima possibilità: criterio </a:t>
            </a:r>
            <a:r>
              <a:rPr lang="it-IT" dirty="0"/>
              <a:t>di </a:t>
            </a:r>
            <a:r>
              <a:rPr lang="it-IT" b="1" dirty="0"/>
              <a:t>identità/non-identità</a:t>
            </a:r>
            <a:r>
              <a:rPr lang="it-IT" dirty="0"/>
              <a:t>, secondo il quale si attribuisce un punteggio costante alle coppie di residui identici con la possibilità di usare alfabeti differenti per la codifica degli aminoacidi </a:t>
            </a:r>
          </a:p>
          <a:p>
            <a:r>
              <a:rPr lang="it-IT" dirty="0"/>
              <a:t>Qui </a:t>
            </a:r>
            <a:r>
              <a:rPr lang="it-IT" b="1" u="sng" dirty="0"/>
              <a:t>oltre al codice classico che per gli aminoacidi utilizza un alfabeto di venti lettere, possono essere utilizzati altri alfabeti che raggruppano gli aminoacidi sulla base delle loro similarità chimico-funzionali</a:t>
            </a:r>
            <a:r>
              <a:rPr lang="it-IT" dirty="0"/>
              <a:t>.</a:t>
            </a:r>
          </a:p>
        </p:txBody>
      </p:sp>
      <p:pic>
        <p:nvPicPr>
          <p:cNvPr id="4" name="Picture 3"/>
          <p:cNvPicPr>
            <a:picLocks noChangeAspect="1"/>
          </p:cNvPicPr>
          <p:nvPr/>
        </p:nvPicPr>
        <p:blipFill>
          <a:blip r:embed="rId2"/>
          <a:stretch>
            <a:fillRect/>
          </a:stretch>
        </p:blipFill>
        <p:spPr>
          <a:xfrm>
            <a:off x="6878782" y="1372437"/>
            <a:ext cx="4738254" cy="4915879"/>
          </a:xfrm>
          <a:prstGeom prst="rect">
            <a:avLst/>
          </a:prstGeom>
        </p:spPr>
      </p:pic>
    </p:spTree>
    <p:extLst>
      <p:ext uri="{BB962C8B-B14F-4D97-AF65-F5344CB8AC3E}">
        <p14:creationId xmlns:p14="http://schemas.microsoft.com/office/powerpoint/2010/main" val="91955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«ALFABETI» PER ALLINEAMENTI DI PEPTIDI</a:t>
            </a:r>
            <a:endParaRPr lang="it-IT" dirty="0"/>
          </a:p>
        </p:txBody>
      </p:sp>
      <p:sp>
        <p:nvSpPr>
          <p:cNvPr id="3" name="Content Placeholder 2"/>
          <p:cNvSpPr>
            <a:spLocks noGrp="1"/>
          </p:cNvSpPr>
          <p:nvPr>
            <p:ph idx="1"/>
          </p:nvPr>
        </p:nvSpPr>
        <p:spPr>
          <a:xfrm>
            <a:off x="1341120" y="1673352"/>
            <a:ext cx="3854335" cy="4343400"/>
          </a:xfrm>
        </p:spPr>
        <p:txBody>
          <a:bodyPr>
            <a:normAutofit fontScale="77500" lnSpcReduction="20000"/>
          </a:bodyPr>
          <a:lstStyle/>
          <a:p>
            <a:endParaRPr lang="it-IT" dirty="0"/>
          </a:p>
          <a:p>
            <a:r>
              <a:rPr lang="it-IT" u="sng" dirty="0">
                <a:solidFill>
                  <a:srgbClr val="FF0000"/>
                </a:solidFill>
              </a:rPr>
              <a:t>ALFABETO CHIMICO </a:t>
            </a:r>
          </a:p>
          <a:p>
            <a:pPr marL="45720" indent="0">
              <a:buNone/>
            </a:pPr>
            <a:r>
              <a:rPr lang="pt-BR" b="1" dirty="0"/>
              <a:t>L B M A S R I H (</a:t>
            </a:r>
            <a:r>
              <a:rPr lang="pt-BR" b="1" dirty="0" smtClean="0"/>
              <a:t>dimensione=8</a:t>
            </a:r>
            <a:r>
              <a:rPr lang="pt-BR" b="1" dirty="0"/>
              <a:t>) </a:t>
            </a:r>
            <a:endParaRPr lang="pt-BR" dirty="0"/>
          </a:p>
          <a:p>
            <a:r>
              <a:rPr lang="it-IT" u="sng" dirty="0">
                <a:solidFill>
                  <a:srgbClr val="FF0000"/>
                </a:solidFill>
              </a:rPr>
              <a:t>ALFABETO FUNZIONALE </a:t>
            </a:r>
          </a:p>
          <a:p>
            <a:pPr marL="45720" indent="0">
              <a:buNone/>
            </a:pPr>
            <a:r>
              <a:rPr lang="pt-BR" b="1" dirty="0"/>
              <a:t>H P </a:t>
            </a:r>
            <a:r>
              <a:rPr lang="pt-BR" b="1" dirty="0" smtClean="0"/>
              <a:t>O </a:t>
            </a:r>
            <a:r>
              <a:rPr lang="pt-BR" b="1" dirty="0"/>
              <a:t>M (</a:t>
            </a:r>
            <a:r>
              <a:rPr lang="pt-BR" b="1" dirty="0" smtClean="0"/>
              <a:t>dimensione=4</a:t>
            </a:r>
            <a:r>
              <a:rPr lang="pt-BR" b="1" dirty="0"/>
              <a:t>) </a:t>
            </a:r>
            <a:endParaRPr lang="pt-BR" dirty="0"/>
          </a:p>
          <a:p>
            <a:r>
              <a:rPr lang="it-IT" u="sng" dirty="0">
                <a:solidFill>
                  <a:srgbClr val="FF0000"/>
                </a:solidFill>
              </a:rPr>
              <a:t>ALFABETO IDROFOBICO </a:t>
            </a:r>
          </a:p>
          <a:p>
            <a:pPr marL="45720" indent="0">
              <a:buNone/>
            </a:pPr>
            <a:r>
              <a:rPr lang="it-IT" b="1" dirty="0"/>
              <a:t>0 I (</a:t>
            </a:r>
            <a:r>
              <a:rPr lang="it-IT" b="1" dirty="0" smtClean="0"/>
              <a:t>dimensione=2</a:t>
            </a:r>
            <a:r>
              <a:rPr lang="it-IT" b="1" dirty="0"/>
              <a:t>) </a:t>
            </a:r>
            <a:endParaRPr lang="it-IT" dirty="0"/>
          </a:p>
          <a:p>
            <a:pPr marL="45720" indent="0">
              <a:buNone/>
            </a:pPr>
            <a:r>
              <a:rPr lang="it-IT" u="sng" dirty="0">
                <a:solidFill>
                  <a:srgbClr val="FF0000"/>
                </a:solidFill>
              </a:rPr>
              <a:t>ALFABETO CHARGE </a:t>
            </a:r>
          </a:p>
          <a:p>
            <a:r>
              <a:rPr lang="it-IT" b="1" dirty="0"/>
              <a:t>0 + – (</a:t>
            </a:r>
            <a:r>
              <a:rPr lang="it-IT" b="1" dirty="0" smtClean="0"/>
              <a:t>dimensione=3</a:t>
            </a:r>
            <a:r>
              <a:rPr lang="it-IT" b="1" dirty="0"/>
              <a:t>) </a:t>
            </a:r>
            <a:endParaRPr lang="it-IT" dirty="0"/>
          </a:p>
          <a:p>
            <a:pPr marL="45720" indent="0">
              <a:buNone/>
            </a:pPr>
            <a:r>
              <a:rPr lang="it-IT" u="sng" dirty="0">
                <a:solidFill>
                  <a:srgbClr val="FF0000"/>
                </a:solidFill>
              </a:rPr>
              <a:t>ALFABETO CHIMICO/FUNZIONALE </a:t>
            </a:r>
          </a:p>
          <a:p>
            <a:r>
              <a:rPr lang="pt-BR" b="1" dirty="0"/>
              <a:t>A H D C I F (</a:t>
            </a:r>
            <a:r>
              <a:rPr lang="pt-BR" b="1" dirty="0" smtClean="0"/>
              <a:t>dimensione=6</a:t>
            </a:r>
            <a:r>
              <a:rPr lang="pt-BR" b="1" dirty="0"/>
              <a:t>)</a:t>
            </a:r>
            <a:endParaRPr lang="it-IT" dirty="0"/>
          </a:p>
        </p:txBody>
      </p:sp>
      <p:sp>
        <p:nvSpPr>
          <p:cNvPr id="4" name="TextBox 3"/>
          <p:cNvSpPr txBox="1"/>
          <p:nvPr/>
        </p:nvSpPr>
        <p:spPr>
          <a:xfrm>
            <a:off x="6619009" y="1673352"/>
            <a:ext cx="3979718" cy="2031325"/>
          </a:xfrm>
          <a:prstGeom prst="rect">
            <a:avLst/>
          </a:prstGeom>
          <a:noFill/>
        </p:spPr>
        <p:txBody>
          <a:bodyPr wrap="square" rtlCol="0">
            <a:spAutoFit/>
          </a:bodyPr>
          <a:lstStyle/>
          <a:p>
            <a:pPr algn="ctr"/>
            <a:r>
              <a:rPr lang="it-IT" b="1" u="sng" dirty="0" smtClean="0"/>
              <a:t>Per </a:t>
            </a:r>
            <a:r>
              <a:rPr lang="it-IT" b="1" u="sng" dirty="0"/>
              <a:t>la determinazione del grado di similarità tra sequenze di proteine possono essere applicati diversi metodi basati essenzialmente sulle proprietà chimico-fisiche degli aminoacidi omologhi</a:t>
            </a:r>
          </a:p>
        </p:txBody>
      </p:sp>
      <p:pic>
        <p:nvPicPr>
          <p:cNvPr id="5" name="Picture 4"/>
          <p:cNvPicPr>
            <a:picLocks noChangeAspect="1"/>
          </p:cNvPicPr>
          <p:nvPr/>
        </p:nvPicPr>
        <p:blipFill>
          <a:blip r:embed="rId2"/>
          <a:stretch>
            <a:fillRect/>
          </a:stretch>
        </p:blipFill>
        <p:spPr>
          <a:xfrm>
            <a:off x="6480203" y="3845052"/>
            <a:ext cx="4370677" cy="2593509"/>
          </a:xfrm>
          <a:prstGeom prst="rect">
            <a:avLst/>
          </a:prstGeom>
        </p:spPr>
      </p:pic>
    </p:spTree>
    <p:extLst>
      <p:ext uri="{BB962C8B-B14F-4D97-AF65-F5344CB8AC3E}">
        <p14:creationId xmlns:p14="http://schemas.microsoft.com/office/powerpoint/2010/main" val="253400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835703" y="1673352"/>
            <a:ext cx="5870171" cy="4343400"/>
          </a:xfrm>
        </p:spPr>
        <p:txBody>
          <a:bodyPr>
            <a:normAutofit/>
          </a:bodyPr>
          <a:lstStyle/>
          <a:p>
            <a:endParaRPr lang="it-IT" dirty="0"/>
          </a:p>
          <a:p>
            <a:r>
              <a:rPr lang="it-IT" dirty="0" smtClean="0"/>
              <a:t>Seconda opzione: criterio </a:t>
            </a:r>
            <a:r>
              <a:rPr lang="it-IT" dirty="0"/>
              <a:t>del </a:t>
            </a:r>
            <a:r>
              <a:rPr lang="it-IT" b="1" u="sng" dirty="0"/>
              <a:t>codice genetico</a:t>
            </a:r>
            <a:r>
              <a:rPr lang="it-IT" dirty="0"/>
              <a:t>, secondo il quale il punteggio di similarità per una coppia di aminoacidi è correlato al numero di sostituzioni nucleotidiche </a:t>
            </a:r>
            <a:r>
              <a:rPr lang="it-IT" dirty="0" smtClean="0"/>
              <a:t>che, </a:t>
            </a:r>
            <a:r>
              <a:rPr lang="it-IT" dirty="0"/>
              <a:t>sulla base del codice </a:t>
            </a:r>
            <a:r>
              <a:rPr lang="it-IT" dirty="0" smtClean="0"/>
              <a:t>genetico, sono necessarie </a:t>
            </a:r>
            <a:r>
              <a:rPr lang="it-IT" dirty="0"/>
              <a:t>per la loro </a:t>
            </a:r>
            <a:r>
              <a:rPr lang="it-IT" dirty="0" smtClean="0"/>
              <a:t>interconversione</a:t>
            </a:r>
            <a:endParaRPr lang="it-IT" dirty="0"/>
          </a:p>
          <a:p>
            <a:r>
              <a:rPr lang="it-IT" dirty="0"/>
              <a:t>Qui gli aminoacidi omologhi sono considerati tanto più simili quante meno sono le sostituzioni necessarie per la loro conversione</a:t>
            </a:r>
          </a:p>
        </p:txBody>
      </p:sp>
      <p:pic>
        <p:nvPicPr>
          <p:cNvPr id="5122" name="Picture 2" descr="https://www2.le.ac.uk/projects/vgec/diagrams/34%20codon%20table.jpg/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2128" y="1901952"/>
            <a:ext cx="4804367"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85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835703" y="1673352"/>
            <a:ext cx="5870171" cy="4343400"/>
          </a:xfrm>
        </p:spPr>
        <p:txBody>
          <a:bodyPr>
            <a:normAutofit lnSpcReduction="10000"/>
          </a:bodyPr>
          <a:lstStyle/>
          <a:p>
            <a:pPr marL="45720" indent="0">
              <a:buNone/>
            </a:pPr>
            <a:endParaRPr lang="it-IT" dirty="0"/>
          </a:p>
          <a:p>
            <a:r>
              <a:rPr lang="it-IT" dirty="0" smtClean="0"/>
              <a:t>Terza opzione: criterio </a:t>
            </a:r>
            <a:r>
              <a:rPr lang="it-IT" b="1" u="sng" dirty="0"/>
              <a:t>congiunto ad un peso legato alla similarità strutturale degli aminoacidi omologhi</a:t>
            </a:r>
            <a:r>
              <a:rPr lang="it-IT" dirty="0"/>
              <a:t>. Qui viene considerato congiuntamente il peso legato alla </a:t>
            </a:r>
            <a:r>
              <a:rPr lang="it-IT" b="1" dirty="0"/>
              <a:t>facilità di conversione tra gli aminoacidi</a:t>
            </a:r>
            <a:r>
              <a:rPr lang="it-IT" dirty="0"/>
              <a:t> e quello legato alle loro </a:t>
            </a:r>
            <a:r>
              <a:rPr lang="it-IT" b="1" dirty="0"/>
              <a:t>somiglianze strutturali </a:t>
            </a:r>
            <a:r>
              <a:rPr lang="it-IT" dirty="0"/>
              <a:t>(Feng et al., 1985</a:t>
            </a:r>
            <a:r>
              <a:rPr lang="it-IT" dirty="0" smtClean="0"/>
              <a:t>).</a:t>
            </a:r>
          </a:p>
          <a:p>
            <a:endParaRPr lang="it-IT" dirty="0"/>
          </a:p>
          <a:p>
            <a:pPr marL="45720" indent="0">
              <a:buNone/>
            </a:pPr>
            <a:r>
              <a:rPr lang="it-IT" dirty="0" smtClean="0"/>
              <a:t>Nell’esempio a fianco il peso è 5:</a:t>
            </a:r>
          </a:p>
          <a:p>
            <a:pPr marL="45720" indent="0">
              <a:buNone/>
            </a:pPr>
            <a:r>
              <a:rPr lang="it-IT" dirty="0" smtClean="0"/>
              <a:t>Ala -&gt; Val, s(A,V)=5</a:t>
            </a:r>
          </a:p>
          <a:p>
            <a:pPr marL="45720" indent="0">
              <a:buNone/>
            </a:pPr>
            <a:r>
              <a:rPr lang="it-IT" dirty="0" smtClean="0"/>
              <a:t>G</a:t>
            </a:r>
            <a:r>
              <a:rPr lang="it-IT" b="1" u="sng" dirty="0" smtClean="0"/>
              <a:t>C</a:t>
            </a:r>
            <a:r>
              <a:rPr lang="it-IT" dirty="0" smtClean="0"/>
              <a:t>N-&gt; G</a:t>
            </a:r>
            <a:r>
              <a:rPr lang="it-IT" b="1" u="sng" dirty="0" smtClean="0"/>
              <a:t>U</a:t>
            </a:r>
            <a:r>
              <a:rPr lang="it-IT" dirty="0" smtClean="0"/>
              <a:t>N</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662" y="1348257"/>
            <a:ext cx="3189218" cy="4886704"/>
          </a:xfrm>
          <a:prstGeom prst="rect">
            <a:avLst/>
          </a:prstGeom>
        </p:spPr>
      </p:pic>
    </p:spTree>
    <p:extLst>
      <p:ext uri="{BB962C8B-B14F-4D97-AF65-F5344CB8AC3E}">
        <p14:creationId xmlns:p14="http://schemas.microsoft.com/office/powerpoint/2010/main" val="378967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523977" y="2359153"/>
            <a:ext cx="4372740" cy="4343400"/>
          </a:xfrm>
        </p:spPr>
        <p:txBody>
          <a:bodyPr>
            <a:normAutofit/>
          </a:bodyPr>
          <a:lstStyle/>
          <a:p>
            <a:r>
              <a:rPr lang="it-IT" b="1" u="sng" dirty="0" smtClean="0"/>
              <a:t>scala </a:t>
            </a:r>
            <a:r>
              <a:rPr lang="it-IT" b="1" u="sng" dirty="0"/>
              <a:t>arbitraria utilizzata per pesare la similarità tra i 20 aminoacidi </a:t>
            </a:r>
            <a:r>
              <a:rPr lang="it-IT" dirty="0"/>
              <a:t>(rappresentati dal codice ad una lettera) basata sulla somiglianza strutturale e sulla interconvertibilità genetica (Feng et al., 1985)</a:t>
            </a:r>
          </a:p>
        </p:txBody>
      </p:sp>
      <p:pic>
        <p:nvPicPr>
          <p:cNvPr id="6" name="Picture 5"/>
          <p:cNvPicPr>
            <a:picLocks noChangeAspect="1"/>
          </p:cNvPicPr>
          <p:nvPr/>
        </p:nvPicPr>
        <p:blipFill>
          <a:blip r:embed="rId2"/>
          <a:stretch>
            <a:fillRect/>
          </a:stretch>
        </p:blipFill>
        <p:spPr>
          <a:xfrm>
            <a:off x="4896717" y="1954789"/>
            <a:ext cx="6762750" cy="3343275"/>
          </a:xfrm>
          <a:prstGeom prst="rect">
            <a:avLst/>
          </a:prstGeom>
        </p:spPr>
      </p:pic>
    </p:spTree>
    <p:extLst>
      <p:ext uri="{BB962C8B-B14F-4D97-AF65-F5344CB8AC3E}">
        <p14:creationId xmlns:p14="http://schemas.microsoft.com/office/powerpoint/2010/main" val="38062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022741" y="1600199"/>
            <a:ext cx="7497804" cy="4655127"/>
          </a:xfrm>
        </p:spPr>
        <p:txBody>
          <a:bodyPr>
            <a:normAutofit/>
          </a:bodyPr>
          <a:lstStyle/>
          <a:p>
            <a:endParaRPr lang="it-IT" dirty="0"/>
          </a:p>
          <a:p>
            <a:r>
              <a:rPr lang="it-IT" dirty="0" smtClean="0"/>
              <a:t>Quarta opzione: criterio </a:t>
            </a:r>
            <a:r>
              <a:rPr lang="it-IT" dirty="0"/>
              <a:t>basato sui </a:t>
            </a:r>
            <a:r>
              <a:rPr lang="it-IT" b="1" u="sng" dirty="0"/>
              <a:t>dati di interconvertibilità degli aminoacidi determinati dalla osservazione di insiemi di proteine </a:t>
            </a:r>
            <a:r>
              <a:rPr lang="it-IT" b="1" u="sng" dirty="0" smtClean="0"/>
              <a:t>omologhe</a:t>
            </a:r>
          </a:p>
          <a:p>
            <a:r>
              <a:rPr lang="it-IT" dirty="0" smtClean="0"/>
              <a:t>Due tipi fondamentali di matrici di questo genere usate ancora oggi</a:t>
            </a:r>
          </a:p>
          <a:p>
            <a:r>
              <a:rPr lang="it-IT" dirty="0" smtClean="0"/>
              <a:t>Matrici </a:t>
            </a:r>
            <a:r>
              <a:rPr lang="it-IT" u="sng" dirty="0" smtClean="0"/>
              <a:t>Point Accepted Mutation</a:t>
            </a:r>
            <a:r>
              <a:rPr lang="it-IT" dirty="0" smtClean="0"/>
              <a:t> </a:t>
            </a:r>
            <a:r>
              <a:rPr lang="it-IT" dirty="0"/>
              <a:t>(</a:t>
            </a:r>
            <a:r>
              <a:rPr lang="it-IT" b="1" dirty="0"/>
              <a:t>PAM</a:t>
            </a:r>
            <a:r>
              <a:rPr lang="it-IT" dirty="0"/>
              <a:t>) </a:t>
            </a:r>
            <a:r>
              <a:rPr lang="it-IT" dirty="0" smtClean="0"/>
              <a:t>– Margaret Dayhoff</a:t>
            </a:r>
          </a:p>
          <a:p>
            <a:r>
              <a:rPr lang="it-IT" u="sng" dirty="0" smtClean="0"/>
              <a:t>Blocks </a:t>
            </a:r>
            <a:r>
              <a:rPr lang="it-IT" u="sng" dirty="0"/>
              <a:t>Substitution Matrix</a:t>
            </a:r>
            <a:r>
              <a:rPr lang="it-IT" dirty="0"/>
              <a:t> (</a:t>
            </a:r>
            <a:r>
              <a:rPr lang="it-IT" b="1" dirty="0"/>
              <a:t>BLOSUM</a:t>
            </a:r>
            <a:r>
              <a:rPr lang="it-IT" dirty="0" smtClean="0"/>
              <a:t>) – Henikoff &amp; Henikoff</a:t>
            </a:r>
            <a:endParaRPr lang="it-IT" dirty="0"/>
          </a:p>
        </p:txBody>
      </p:sp>
      <p:pic>
        <p:nvPicPr>
          <p:cNvPr id="9218" name="Picture 2" descr="https://upload.wikimedia.org/wikipedia/commons/d/d5/Margaret_Oakley_Dayhoff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8440" y="1517073"/>
            <a:ext cx="1860396" cy="223867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research.fhcrc.org/henikoff/en/_jcr_content/par/image/image.img.jpg/13840029518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440" y="4158239"/>
            <a:ext cx="1860396" cy="231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1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022740" y="1600199"/>
            <a:ext cx="9451295" cy="4655127"/>
          </a:xfrm>
        </p:spPr>
        <p:txBody>
          <a:bodyPr>
            <a:normAutofit lnSpcReduction="10000"/>
          </a:bodyPr>
          <a:lstStyle/>
          <a:p>
            <a:pPr algn="just"/>
            <a:endParaRPr lang="it-IT" dirty="0"/>
          </a:p>
          <a:p>
            <a:pPr marL="45720" indent="0" algn="just">
              <a:buNone/>
            </a:pPr>
            <a:r>
              <a:rPr lang="it-IT" b="1" dirty="0"/>
              <a:t>nel caso delle sequenze proteiche, gli allineamenti e il calcolo della similarità possono essere notevolmente migliorati dall’introduzione di diversi schemi di punteggio</a:t>
            </a:r>
            <a:r>
              <a:rPr lang="it-IT" dirty="0"/>
              <a:t>, noti come</a:t>
            </a:r>
            <a:r>
              <a:rPr lang="it-IT" b="1" dirty="0"/>
              <a:t> </a:t>
            </a:r>
            <a:endParaRPr lang="it-IT" b="1" dirty="0" smtClean="0"/>
          </a:p>
          <a:p>
            <a:pPr marL="45720" indent="0" algn="ctr">
              <a:buNone/>
            </a:pPr>
            <a:r>
              <a:rPr lang="it-IT" sz="3200" b="1" dirty="0" smtClean="0"/>
              <a:t>MATRICI </a:t>
            </a:r>
            <a:r>
              <a:rPr lang="it-IT" sz="3200" b="1" dirty="0"/>
              <a:t>DI SOSTITUZIONE </a:t>
            </a:r>
          </a:p>
          <a:p>
            <a:pPr marL="45720" indent="0" algn="just">
              <a:buNone/>
            </a:pPr>
            <a:r>
              <a:rPr lang="it-IT" dirty="0"/>
              <a:t>che comprendono punteggi diversi da 0 e da 1 </a:t>
            </a:r>
            <a:r>
              <a:rPr lang="it-IT" dirty="0" smtClean="0"/>
              <a:t>(ovvero identità/non identità) per </a:t>
            </a:r>
            <a:r>
              <a:rPr lang="it-IT" dirty="0"/>
              <a:t>l’appaiamento di residui </a:t>
            </a:r>
            <a:r>
              <a:rPr lang="it-IT" dirty="0" smtClean="0"/>
              <a:t>amminoacidici</a:t>
            </a:r>
          </a:p>
          <a:p>
            <a:pPr algn="just"/>
            <a:endParaRPr lang="it-IT" dirty="0"/>
          </a:p>
          <a:p>
            <a:pPr marL="45720" indent="0" algn="just">
              <a:buNone/>
            </a:pPr>
            <a:r>
              <a:rPr lang="it-IT" dirty="0" smtClean="0"/>
              <a:t>Ad esempio potremmo </a:t>
            </a:r>
            <a:r>
              <a:rPr lang="it-IT" dirty="0"/>
              <a:t>raggruppare residui in classi a seconda della similarità delle loro caratteristiche chimico-fisiche, e sommare 1 al punteggio per appaiamenti di residui della stessa classe e sottrarre 1 per residui di classi </a:t>
            </a:r>
            <a:r>
              <a:rPr lang="it-IT" dirty="0" smtClean="0"/>
              <a:t>diverse, ma forse c’è una strategia più intelligente...</a:t>
            </a:r>
            <a:endParaRPr lang="it-IT" dirty="0"/>
          </a:p>
        </p:txBody>
      </p:sp>
    </p:spTree>
    <p:extLst>
      <p:ext uri="{BB962C8B-B14F-4D97-AF65-F5344CB8AC3E}">
        <p14:creationId xmlns:p14="http://schemas.microsoft.com/office/powerpoint/2010/main" val="363911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022740" y="1600199"/>
            <a:ext cx="9451295" cy="4655127"/>
          </a:xfrm>
        </p:spPr>
        <p:txBody>
          <a:bodyPr>
            <a:normAutofit/>
          </a:bodyPr>
          <a:lstStyle/>
          <a:p>
            <a:pPr marL="45720" indent="0" algn="just">
              <a:buNone/>
            </a:pPr>
            <a:r>
              <a:rPr lang="it-IT" sz="2800" b="1" dirty="0" smtClean="0"/>
              <a:t>...chiedere </a:t>
            </a:r>
            <a:r>
              <a:rPr lang="it-IT" sz="2800" b="1" dirty="0"/>
              <a:t>alle proteine stesse di darci i corretti valori dei punteggi per l’appaiamento di tutte le possibili coppie di </a:t>
            </a:r>
            <a:r>
              <a:rPr lang="it-IT" sz="2800" b="1" dirty="0" smtClean="0"/>
              <a:t>amminoacidi!</a:t>
            </a:r>
            <a:endParaRPr lang="it-IT" sz="2800" b="1" dirty="0"/>
          </a:p>
        </p:txBody>
      </p:sp>
      <p:pic>
        <p:nvPicPr>
          <p:cNvPr id="12290" name="Picture 2" descr="http://maddmaths.simai.eu/wp-content/uploads/2016/10/eurek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912" y="3274000"/>
            <a:ext cx="379095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27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074694" y="1371599"/>
            <a:ext cx="9451295" cy="4655127"/>
          </a:xfrm>
        </p:spPr>
        <p:txBody>
          <a:bodyPr>
            <a:noAutofit/>
          </a:bodyPr>
          <a:lstStyle/>
          <a:p>
            <a:pPr algn="just"/>
            <a:r>
              <a:rPr lang="it-IT" sz="1800" dirty="0" smtClean="0"/>
              <a:t>Margaret </a:t>
            </a:r>
            <a:r>
              <a:rPr lang="it-IT" sz="1800" dirty="0"/>
              <a:t>Dayhoff raccolse </a:t>
            </a:r>
            <a:r>
              <a:rPr lang="it-IT" sz="1800" b="1" dirty="0"/>
              <a:t>statistiche sulle frequenze di sostituzioni amminoacidiche </a:t>
            </a:r>
            <a:r>
              <a:rPr lang="it-IT" sz="1800" dirty="0"/>
              <a:t>nelle sequenze proteiche allora note </a:t>
            </a:r>
            <a:r>
              <a:rPr lang="it-IT" sz="1800" dirty="0" smtClean="0"/>
              <a:t>(era il 1978)</a:t>
            </a:r>
            <a:endParaRPr lang="it-IT" sz="1800" dirty="0"/>
          </a:p>
          <a:p>
            <a:pPr algn="just"/>
            <a:endParaRPr lang="it-IT" sz="1800" dirty="0"/>
          </a:p>
          <a:p>
            <a:pPr algn="just"/>
            <a:r>
              <a:rPr lang="it-IT" sz="1800" dirty="0" smtClean="0"/>
              <a:t>via </a:t>
            </a:r>
            <a:r>
              <a:rPr lang="it-IT" sz="1800" dirty="0"/>
              <a:t>via che le sequenze divergono, le mutazioni si accumulano </a:t>
            </a:r>
            <a:r>
              <a:rPr lang="it-IT" sz="1800" dirty="0" smtClean="0"/>
              <a:t> e per </a:t>
            </a:r>
            <a:r>
              <a:rPr lang="it-IT" sz="1800" dirty="0"/>
              <a:t>misurare la probabilità relativa di una particolare sostituzione (per esempio Asp--&gt; Glu) possiamo contare quanti Asp sono diventati Glu in </a:t>
            </a:r>
            <a:r>
              <a:rPr lang="it-IT" sz="1800" b="1" dirty="0"/>
              <a:t>allineamenti di sequenze omologhe </a:t>
            </a:r>
            <a:endParaRPr lang="it-IT" sz="1800" dirty="0"/>
          </a:p>
          <a:p>
            <a:pPr algn="just"/>
            <a:endParaRPr lang="it-IT" sz="1800" dirty="0"/>
          </a:p>
          <a:p>
            <a:pPr algn="just"/>
            <a:r>
              <a:rPr lang="it-IT" sz="1800" b="1" dirty="0"/>
              <a:t>è comunque necessario evitare di considerare allineamenti in cui possano essere </a:t>
            </a:r>
            <a:r>
              <a:rPr lang="it-IT" sz="1800" b="1" dirty="0" smtClean="0"/>
              <a:t>avvenute </a:t>
            </a:r>
            <a:r>
              <a:rPr lang="it-IT" sz="1800" b="1" dirty="0"/>
              <a:t>sostituzioni multiple in determinate </a:t>
            </a:r>
            <a:r>
              <a:rPr lang="it-IT" sz="1800" b="1" dirty="0" smtClean="0"/>
              <a:t>posizioni</a:t>
            </a:r>
            <a:r>
              <a:rPr lang="it-IT" sz="1800" dirty="0" smtClean="0"/>
              <a:t>, per </a:t>
            </a:r>
            <a:r>
              <a:rPr lang="it-IT" sz="1800" dirty="0"/>
              <a:t>cui questi calcoli devono venire effettuati su coppie di sequenze </a:t>
            </a:r>
            <a:r>
              <a:rPr lang="it-IT" sz="1800" b="1" dirty="0"/>
              <a:t>MOLTO SIMILI</a:t>
            </a:r>
            <a:r>
              <a:rPr lang="it-IT" sz="1800" dirty="0"/>
              <a:t> tra loro, in modo da poter assumere che nessuna posizione è mutata più di una volta </a:t>
            </a:r>
          </a:p>
          <a:p>
            <a:pPr algn="just"/>
            <a:endParaRPr lang="it-IT" sz="1800" dirty="0"/>
          </a:p>
          <a:p>
            <a:pPr algn="just"/>
            <a:r>
              <a:rPr lang="it-IT" sz="1800" b="1" dirty="0" smtClean="0"/>
              <a:t>la </a:t>
            </a:r>
            <a:r>
              <a:rPr lang="it-IT" sz="1800" b="1" dirty="0"/>
              <a:t>divergenza di due sequenze si può misurare in PAM: </a:t>
            </a:r>
            <a:r>
              <a:rPr lang="en-US" sz="1800" b="1" dirty="0" smtClean="0"/>
              <a:t>1 </a:t>
            </a:r>
            <a:r>
              <a:rPr lang="en-US" sz="1800" b="1" dirty="0"/>
              <a:t>PAM = </a:t>
            </a:r>
            <a:r>
              <a:rPr lang="en-US" sz="1800" b="1" u="sng" dirty="0"/>
              <a:t>1 Percent Accepted Mutation</a:t>
            </a:r>
            <a:endParaRPr lang="it-IT" sz="1800" b="1" u="sng" dirty="0"/>
          </a:p>
        </p:txBody>
      </p:sp>
    </p:spTree>
    <p:extLst>
      <p:ext uri="{BB962C8B-B14F-4D97-AF65-F5344CB8AC3E}">
        <p14:creationId xmlns:p14="http://schemas.microsoft.com/office/powerpoint/2010/main" val="366206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546539" y="1361208"/>
            <a:ext cx="10867696" cy="4655127"/>
          </a:xfrm>
        </p:spPr>
        <p:txBody>
          <a:bodyPr>
            <a:noAutofit/>
          </a:bodyPr>
          <a:lstStyle/>
          <a:p>
            <a:pPr algn="just">
              <a:spcBef>
                <a:spcPts val="500"/>
              </a:spcBef>
            </a:pPr>
            <a:r>
              <a:rPr lang="it-IT" sz="1800" dirty="0" smtClean="0"/>
              <a:t>due </a:t>
            </a:r>
            <a:r>
              <a:rPr lang="it-IT" sz="1800" dirty="0"/>
              <a:t>sequenze sono separate da 1 PAM se hanno il 99% di identità </a:t>
            </a:r>
          </a:p>
          <a:p>
            <a:pPr algn="just">
              <a:spcBef>
                <a:spcPts val="500"/>
              </a:spcBef>
            </a:pPr>
            <a:endParaRPr lang="it-IT" sz="1800" dirty="0"/>
          </a:p>
          <a:p>
            <a:pPr algn="just">
              <a:spcBef>
                <a:spcPts val="500"/>
              </a:spcBef>
            </a:pPr>
            <a:r>
              <a:rPr lang="it-IT" sz="1800" dirty="0" smtClean="0"/>
              <a:t>la </a:t>
            </a:r>
            <a:r>
              <a:rPr lang="it-IT" sz="1800" dirty="0"/>
              <a:t>frequenza delle sostituzioni amminoacidiche può essere calcolata in coppie di sequenze poco divergenti (1 PAM) </a:t>
            </a:r>
          </a:p>
          <a:p>
            <a:pPr algn="just">
              <a:spcBef>
                <a:spcPts val="500"/>
              </a:spcBef>
            </a:pPr>
            <a:endParaRPr lang="it-IT" sz="1800" dirty="0"/>
          </a:p>
          <a:p>
            <a:pPr algn="just">
              <a:spcBef>
                <a:spcPts val="500"/>
              </a:spcBef>
            </a:pPr>
            <a:r>
              <a:rPr lang="it-IT" sz="1800" dirty="0" smtClean="0"/>
              <a:t>frequenze </a:t>
            </a:r>
            <a:r>
              <a:rPr lang="it-IT" sz="1800" dirty="0"/>
              <a:t>di sostituzioni amminoacidiche per </a:t>
            </a:r>
            <a:r>
              <a:rPr lang="it-IT" sz="1800" b="1" dirty="0"/>
              <a:t>sequenze più divergenti </a:t>
            </a:r>
            <a:r>
              <a:rPr lang="it-IT" sz="1800" dirty="0"/>
              <a:t>possono essere calcolate a partire da queste, </a:t>
            </a:r>
            <a:r>
              <a:rPr lang="it-IT" sz="1800" b="1" dirty="0"/>
              <a:t>moltiplicando le matrici di sostituzione 1 PAM per se stesse</a:t>
            </a:r>
            <a:r>
              <a:rPr lang="it-IT" sz="1800" dirty="0"/>
              <a:t>, fino ad ottenere matrici PAM 250, corrispondenti a similarità di sequenza del </a:t>
            </a:r>
            <a:r>
              <a:rPr lang="it-IT" sz="1800" dirty="0" smtClean="0"/>
              <a:t>20</a:t>
            </a:r>
            <a:r>
              <a:rPr lang="it-IT" sz="1800" dirty="0" smtClean="0"/>
              <a:t>%. I valori contenuti nelle matrici PAM sono tuttavia derivati dal </a:t>
            </a:r>
            <a:r>
              <a:rPr lang="it-IT" sz="1800" b="1" dirty="0" smtClean="0"/>
              <a:t>logaritmo</a:t>
            </a:r>
            <a:r>
              <a:rPr lang="it-IT" sz="1800" dirty="0" smtClean="0"/>
              <a:t> di questo prodotto</a:t>
            </a:r>
            <a:endParaRPr lang="it-IT" sz="1800" dirty="0" smtClean="0"/>
          </a:p>
          <a:p>
            <a:pPr algn="just">
              <a:spcBef>
                <a:spcPts val="500"/>
              </a:spcBef>
            </a:pPr>
            <a:endParaRPr lang="it-IT" sz="1800" dirty="0"/>
          </a:p>
          <a:p>
            <a:pPr algn="just">
              <a:spcBef>
                <a:spcPts val="500"/>
              </a:spcBef>
            </a:pPr>
            <a:r>
              <a:rPr lang="it-IT" sz="1800" dirty="0" smtClean="0"/>
              <a:t>Oltrepassare questo limite </a:t>
            </a:r>
            <a:r>
              <a:rPr lang="it-IT" sz="1800" dirty="0" smtClean="0"/>
              <a:t>(PAM250)ha </a:t>
            </a:r>
            <a:r>
              <a:rPr lang="it-IT" sz="1800" dirty="0" smtClean="0"/>
              <a:t>scarso significato </a:t>
            </a:r>
            <a:r>
              <a:rPr lang="it-IT" sz="1800" dirty="0" smtClean="0"/>
              <a:t>biologico. In sostanza, se a PAM1 corrisponde 1 mutazione per 100 amino acidi (quindi 0,01 per aminoacido), ad una PAM250 corrispondono 250 mutazioni per 100 amino acidi (2,5 mutazioni per amino acido!)</a:t>
            </a:r>
            <a:endParaRPr lang="it-IT" sz="1800" dirty="0" smtClean="0"/>
          </a:p>
          <a:p>
            <a:pPr algn="just">
              <a:spcBef>
                <a:spcPts val="500"/>
              </a:spcBef>
            </a:pPr>
            <a:endParaRPr lang="it-IT" sz="1800" dirty="0"/>
          </a:p>
          <a:p>
            <a:pPr algn="just">
              <a:spcBef>
                <a:spcPts val="500"/>
              </a:spcBef>
            </a:pPr>
            <a:r>
              <a:rPr lang="it-IT" sz="1800" dirty="0" smtClean="0"/>
              <a:t>Es. PAM 5 = </a:t>
            </a:r>
            <a:r>
              <a:rPr lang="it-IT" sz="1800" dirty="0" smtClean="0"/>
              <a:t>Log(PAM </a:t>
            </a:r>
            <a:r>
              <a:rPr lang="it-IT" sz="1800" dirty="0" smtClean="0"/>
              <a:t>1 x PAM1 x PAM1 x PAM1 x </a:t>
            </a:r>
            <a:r>
              <a:rPr lang="it-IT" sz="1800" dirty="0" smtClean="0"/>
              <a:t>PAM1)</a:t>
            </a:r>
            <a:endParaRPr lang="it-IT" sz="1800" dirty="0"/>
          </a:p>
        </p:txBody>
      </p:sp>
    </p:spTree>
    <p:extLst>
      <p:ext uri="{BB962C8B-B14F-4D97-AF65-F5344CB8AC3E}">
        <p14:creationId xmlns:p14="http://schemas.microsoft.com/office/powerpoint/2010/main" val="140224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POSSIBILI APPLICAZIONI DI UNA RICERCA PER SIMILARITA’</a:t>
            </a:r>
            <a:endParaRPr lang="it-IT" dirty="0"/>
          </a:p>
        </p:txBody>
      </p:sp>
      <p:sp>
        <p:nvSpPr>
          <p:cNvPr id="3" name="Content Placeholder 2"/>
          <p:cNvSpPr>
            <a:spLocks noGrp="1"/>
          </p:cNvSpPr>
          <p:nvPr>
            <p:ph idx="1"/>
          </p:nvPr>
        </p:nvSpPr>
        <p:spPr/>
        <p:txBody>
          <a:bodyPr>
            <a:normAutofit/>
          </a:bodyPr>
          <a:lstStyle/>
          <a:p>
            <a:pPr marL="45720" indent="0">
              <a:buNone/>
            </a:pPr>
            <a:endParaRPr lang="it-IT" dirty="0"/>
          </a:p>
          <a:p>
            <a:r>
              <a:rPr lang="it-IT" b="1" dirty="0"/>
              <a:t>confronto tra sequenze </a:t>
            </a:r>
          </a:p>
          <a:p>
            <a:endParaRPr lang="it-IT" b="1" dirty="0"/>
          </a:p>
          <a:p>
            <a:r>
              <a:rPr lang="it-IT" b="1" dirty="0" smtClean="0"/>
              <a:t>costruzione </a:t>
            </a:r>
            <a:r>
              <a:rPr lang="it-IT" b="1" dirty="0"/>
              <a:t>di alberi filogenetici </a:t>
            </a:r>
          </a:p>
          <a:p>
            <a:endParaRPr lang="it-IT" b="1" dirty="0"/>
          </a:p>
          <a:p>
            <a:r>
              <a:rPr lang="it-IT" b="1" dirty="0" smtClean="0"/>
              <a:t>identificazione </a:t>
            </a:r>
            <a:r>
              <a:rPr lang="it-IT" b="1" dirty="0"/>
              <a:t>di domini funzionali </a:t>
            </a:r>
          </a:p>
          <a:p>
            <a:endParaRPr lang="it-IT" b="1" dirty="0"/>
          </a:p>
          <a:p>
            <a:r>
              <a:rPr lang="it-IT" b="1" dirty="0" smtClean="0"/>
              <a:t>costruzione </a:t>
            </a:r>
            <a:r>
              <a:rPr lang="it-IT" b="1" dirty="0"/>
              <a:t>di modelli per omologia in 3D </a:t>
            </a:r>
          </a:p>
        </p:txBody>
      </p:sp>
      <p:pic>
        <p:nvPicPr>
          <p:cNvPr id="4" name="Picture 3"/>
          <p:cNvPicPr>
            <a:picLocks noChangeAspect="1"/>
          </p:cNvPicPr>
          <p:nvPr/>
        </p:nvPicPr>
        <p:blipFill>
          <a:blip r:embed="rId2"/>
          <a:stretch>
            <a:fillRect/>
          </a:stretch>
        </p:blipFill>
        <p:spPr>
          <a:xfrm>
            <a:off x="8095874" y="1208463"/>
            <a:ext cx="2988135" cy="2636589"/>
          </a:xfrm>
          <a:prstGeom prst="rect">
            <a:avLst/>
          </a:prstGeom>
        </p:spPr>
      </p:pic>
      <p:pic>
        <p:nvPicPr>
          <p:cNvPr id="6" name="Picture 5"/>
          <p:cNvPicPr>
            <a:picLocks noChangeAspect="1"/>
          </p:cNvPicPr>
          <p:nvPr/>
        </p:nvPicPr>
        <p:blipFill>
          <a:blip r:embed="rId3"/>
          <a:stretch>
            <a:fillRect/>
          </a:stretch>
        </p:blipFill>
        <p:spPr>
          <a:xfrm>
            <a:off x="8510152" y="4190515"/>
            <a:ext cx="2159577" cy="2159577"/>
          </a:xfrm>
          <a:prstGeom prst="rect">
            <a:avLst/>
          </a:prstGeom>
        </p:spPr>
      </p:pic>
    </p:spTree>
    <p:extLst>
      <p:ext uri="{BB962C8B-B14F-4D97-AF65-F5344CB8AC3E}">
        <p14:creationId xmlns:p14="http://schemas.microsoft.com/office/powerpoint/2010/main" val="82290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MATRICE PAM1</a:t>
            </a:r>
            <a:endParaRPr lang="it-IT" dirty="0"/>
          </a:p>
        </p:txBody>
      </p:sp>
      <p:sp>
        <p:nvSpPr>
          <p:cNvPr id="3" name="Content Placeholder 2"/>
          <p:cNvSpPr>
            <a:spLocks noGrp="1"/>
          </p:cNvSpPr>
          <p:nvPr>
            <p:ph idx="1"/>
          </p:nvPr>
        </p:nvSpPr>
        <p:spPr>
          <a:xfrm>
            <a:off x="1022740" y="1749335"/>
            <a:ext cx="4037633" cy="4505991"/>
          </a:xfrm>
        </p:spPr>
        <p:txBody>
          <a:bodyPr>
            <a:noAutofit/>
          </a:bodyPr>
          <a:lstStyle/>
          <a:p>
            <a:r>
              <a:rPr lang="it-IT" sz="1600" dirty="0" smtClean="0"/>
              <a:t>Sono </a:t>
            </a:r>
            <a:r>
              <a:rPr lang="it-IT" sz="1600" dirty="0"/>
              <a:t>basate su uno studio di filogenesi molecolare condotto su 71 famiglie di proteine nel 1978 da Margareth Dayhoff e collaboratori. </a:t>
            </a:r>
          </a:p>
          <a:p>
            <a:r>
              <a:rPr lang="it-IT" sz="1600" dirty="0"/>
              <a:t>Tramite una </a:t>
            </a:r>
            <a:r>
              <a:rPr lang="it-IT" sz="1600" b="1" dirty="0"/>
              <a:t>ricostruzione dell’evoluzione molecolare delle proteine</a:t>
            </a:r>
            <a:r>
              <a:rPr lang="it-IT" sz="1600" dirty="0"/>
              <a:t>, in cui ad ogni passaggio evolutivo si presuppone una sostituzione aminoacidica. </a:t>
            </a:r>
          </a:p>
          <a:p>
            <a:r>
              <a:rPr lang="it-IT" sz="1600" dirty="0"/>
              <a:t>PAM 1 rappresenta un singolo passaggio evolutivo (il primo) che tiene conto della probabilità di sostituzione di ogni aminoacido con ciascun altro e </a:t>
            </a:r>
            <a:r>
              <a:rPr lang="it-IT" sz="1600" b="1" dirty="0"/>
              <a:t>tale da prevedere una mutazione ogni 100 aminoacidi</a:t>
            </a:r>
            <a:r>
              <a:rPr lang="it-IT" sz="1600" dirty="0"/>
              <a:t>.</a:t>
            </a:r>
          </a:p>
        </p:txBody>
      </p:sp>
      <p:pic>
        <p:nvPicPr>
          <p:cNvPr id="4" name="Picture 3"/>
          <p:cNvPicPr>
            <a:picLocks noChangeAspect="1"/>
          </p:cNvPicPr>
          <p:nvPr/>
        </p:nvPicPr>
        <p:blipFill>
          <a:blip r:embed="rId2"/>
          <a:stretch>
            <a:fillRect/>
          </a:stretch>
        </p:blipFill>
        <p:spPr>
          <a:xfrm>
            <a:off x="5292928" y="1749335"/>
            <a:ext cx="6635341" cy="3809800"/>
          </a:xfrm>
          <a:prstGeom prst="rect">
            <a:avLst/>
          </a:prstGeom>
        </p:spPr>
      </p:pic>
    </p:spTree>
    <p:extLst>
      <p:ext uri="{BB962C8B-B14F-4D97-AF65-F5344CB8AC3E}">
        <p14:creationId xmlns:p14="http://schemas.microsoft.com/office/powerpoint/2010/main" val="341123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MATRICE PAM1</a:t>
            </a:r>
            <a:endParaRPr lang="it-IT" dirty="0"/>
          </a:p>
        </p:txBody>
      </p:sp>
      <p:sp>
        <p:nvSpPr>
          <p:cNvPr id="3" name="Content Placeholder 2"/>
          <p:cNvSpPr>
            <a:spLocks noGrp="1"/>
          </p:cNvSpPr>
          <p:nvPr>
            <p:ph idx="1"/>
          </p:nvPr>
        </p:nvSpPr>
        <p:spPr>
          <a:xfrm>
            <a:off x="1022740" y="1749335"/>
            <a:ext cx="9582198" cy="4505991"/>
          </a:xfrm>
        </p:spPr>
        <p:txBody>
          <a:bodyPr>
            <a:noAutofit/>
          </a:bodyPr>
          <a:lstStyle/>
          <a:p>
            <a:pPr marL="45720" indent="0">
              <a:buNone/>
            </a:pPr>
            <a:r>
              <a:rPr lang="it-IT" sz="1600" b="1" dirty="0" smtClean="0">
                <a:solidFill>
                  <a:srgbClr val="FF0000"/>
                </a:solidFill>
              </a:rPr>
              <a:t>I valori contenuti in una matrice PAM sono derivati dal rapporto tra:</a:t>
            </a:r>
            <a:endParaRPr lang="it-IT" sz="1600" b="1" dirty="0">
              <a:solidFill>
                <a:srgbClr val="FF0000"/>
              </a:solidFill>
            </a:endParaRPr>
          </a:p>
          <a:p>
            <a:pPr marL="388620" indent="-342900">
              <a:buAutoNum type="arabicParenR"/>
            </a:pPr>
            <a:r>
              <a:rPr lang="it-IT" sz="1600" b="1" dirty="0" smtClean="0">
                <a:solidFill>
                  <a:srgbClr val="FF0000"/>
                </a:solidFill>
              </a:rPr>
              <a:t>Probabilità che due amino acidi X ed Y allineati tra loro siano evolutivamente correlati – dipende dal tasso di mutazione X -&gt; Y osservato empiricamente</a:t>
            </a:r>
          </a:p>
          <a:p>
            <a:pPr marL="388620" indent="-342900">
              <a:buAutoNum type="arabicParenR"/>
            </a:pPr>
            <a:r>
              <a:rPr lang="it-IT" sz="1600" b="1" dirty="0" smtClean="0">
                <a:solidFill>
                  <a:srgbClr val="FF0000"/>
                </a:solidFill>
              </a:rPr>
              <a:t>Probabilità che i due amino acidi X ed Y siano allineati tra loro per caso – dipende soltanto dalla frequenza con cui i due amino acidi sono osservati un dato organismo</a:t>
            </a:r>
          </a:p>
          <a:p>
            <a:pPr marL="45720" indent="0">
              <a:buNone/>
            </a:pPr>
            <a:r>
              <a:rPr lang="it-IT" sz="1600" dirty="0" smtClean="0"/>
              <a:t>Questo rapporto viene poi sottoposto a </a:t>
            </a:r>
            <a:r>
              <a:rPr lang="it-IT" sz="1600" b="1" u="sng" dirty="0" smtClean="0"/>
              <a:t>trasformazione Log e moltiplicato per 10</a:t>
            </a:r>
            <a:r>
              <a:rPr lang="it-IT" sz="1600" dirty="0" smtClean="0"/>
              <a:t> per darci il valore contenuto nella cella corrispondente.</a:t>
            </a:r>
          </a:p>
          <a:p>
            <a:pPr marL="45720" indent="0">
              <a:buNone/>
            </a:pPr>
            <a:r>
              <a:rPr lang="it-IT" sz="1600" dirty="0" smtClean="0"/>
              <a:t>Tanto più una sostituzione amino </a:t>
            </a:r>
            <a:r>
              <a:rPr lang="it-IT" sz="1600" dirty="0" err="1" smtClean="0"/>
              <a:t>acidica</a:t>
            </a:r>
            <a:r>
              <a:rPr lang="it-IT" sz="1600" dirty="0" smtClean="0"/>
              <a:t> è frequente, tanto più il rapporto sarà sbilanciato verso il numeratore e di conseguenza il valore nella cella sarà elevato</a:t>
            </a:r>
          </a:p>
          <a:p>
            <a:pPr marL="45720" indent="0">
              <a:buNone/>
            </a:pPr>
            <a:r>
              <a:rPr lang="it-IT" sz="1600" dirty="0" smtClean="0"/>
              <a:t> Un esempio: una sostituzione X-&gt;Y ha un rapporto 1,6 (è osservata empiricamente 1,6 volte in più rispetto a quello che ci aspetteremo dal caso). Quale valore corrisponde a questa sostituzione in una matrice PAM?</a:t>
            </a:r>
          </a:p>
          <a:p>
            <a:pPr marL="45720" indent="0">
              <a:buNone/>
            </a:pPr>
            <a:r>
              <a:rPr lang="it-IT" sz="1600" dirty="0" smtClean="0"/>
              <a:t>Log(1,6)*10 = 0,2*10 = 2</a:t>
            </a:r>
            <a:endParaRPr lang="it-IT" sz="1600" dirty="0"/>
          </a:p>
        </p:txBody>
      </p:sp>
    </p:spTree>
    <p:extLst>
      <p:ext uri="{BB962C8B-B14F-4D97-AF65-F5344CB8AC3E}">
        <p14:creationId xmlns:p14="http://schemas.microsoft.com/office/powerpoint/2010/main" val="232746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CHE MATRICE PAM E’OPPORTUNO USARE?</a:t>
            </a:r>
            <a:endParaRPr lang="it-IT" dirty="0"/>
          </a:p>
        </p:txBody>
      </p:sp>
      <p:sp>
        <p:nvSpPr>
          <p:cNvPr id="3" name="Content Placeholder 2"/>
          <p:cNvSpPr>
            <a:spLocks noGrp="1"/>
          </p:cNvSpPr>
          <p:nvPr>
            <p:ph idx="1"/>
          </p:nvPr>
        </p:nvSpPr>
        <p:spPr>
          <a:xfrm>
            <a:off x="1341120" y="1278082"/>
            <a:ext cx="9509760" cy="4738670"/>
          </a:xfrm>
        </p:spPr>
        <p:txBody>
          <a:bodyPr>
            <a:normAutofit fontScale="92500" lnSpcReduction="10000"/>
          </a:bodyPr>
          <a:lstStyle/>
          <a:p>
            <a:pPr marL="45720" indent="0">
              <a:buNone/>
            </a:pPr>
            <a:r>
              <a:rPr lang="it-IT" dirty="0" smtClean="0"/>
              <a:t>Dipende dalla similarità attesa tra le sequenze:</a:t>
            </a:r>
          </a:p>
          <a:p>
            <a:pPr marL="45720" indent="0">
              <a:buNone/>
            </a:pPr>
            <a:endParaRPr lang="it-IT" b="1" dirty="0" smtClean="0"/>
          </a:p>
          <a:p>
            <a:pPr marL="45720" indent="0">
              <a:buNone/>
            </a:pPr>
            <a:r>
              <a:rPr lang="it-IT" b="1" dirty="0" smtClean="0"/>
              <a:t>PAM0 = 100% di identità</a:t>
            </a:r>
          </a:p>
          <a:p>
            <a:pPr marL="45720" indent="0">
              <a:buNone/>
            </a:pPr>
            <a:r>
              <a:rPr lang="it-IT" b="1" dirty="0" smtClean="0"/>
              <a:t>PAM30 = 75%</a:t>
            </a:r>
          </a:p>
          <a:p>
            <a:pPr marL="45720" indent="0">
              <a:buNone/>
            </a:pPr>
            <a:r>
              <a:rPr lang="it-IT" b="1" dirty="0" smtClean="0"/>
              <a:t>PAM80 = </a:t>
            </a:r>
            <a:r>
              <a:rPr lang="it-IT" b="1" dirty="0"/>
              <a:t>6</a:t>
            </a:r>
            <a:r>
              <a:rPr lang="it-IT" b="1" dirty="0" smtClean="0"/>
              <a:t>0</a:t>
            </a:r>
            <a:r>
              <a:rPr lang="it-IT" b="1" dirty="0" smtClean="0"/>
              <a:t>%</a:t>
            </a:r>
          </a:p>
          <a:p>
            <a:pPr marL="45720" indent="0">
              <a:buNone/>
            </a:pPr>
            <a:r>
              <a:rPr lang="it-IT" b="1" dirty="0" smtClean="0"/>
              <a:t>PAM110 = 50%</a:t>
            </a:r>
          </a:p>
          <a:p>
            <a:pPr marL="45720" indent="0">
              <a:buNone/>
            </a:pPr>
            <a:r>
              <a:rPr lang="it-IT" b="1" dirty="0" smtClean="0"/>
              <a:t>PAM200 = 25%</a:t>
            </a:r>
          </a:p>
          <a:p>
            <a:pPr marL="45720" indent="0">
              <a:buNone/>
            </a:pPr>
            <a:r>
              <a:rPr lang="it-IT" b="1" dirty="0" smtClean="0"/>
              <a:t>PAM250 = 20%</a:t>
            </a:r>
          </a:p>
          <a:p>
            <a:pPr marL="45720" indent="0">
              <a:buNone/>
            </a:pPr>
            <a:endParaRPr lang="it-IT" dirty="0"/>
          </a:p>
          <a:p>
            <a:pPr marL="45720" indent="0">
              <a:buNone/>
            </a:pPr>
            <a:r>
              <a:rPr lang="it-IT" b="1" u="sng" dirty="0"/>
              <a:t>se due sequenze sono filogeneticamente distanti è opportuno usare matrici PAM con indici più alti, e viceversa</a:t>
            </a:r>
            <a:endParaRPr lang="it-IT" u="sng" dirty="0"/>
          </a:p>
        </p:txBody>
      </p:sp>
      <p:pic>
        <p:nvPicPr>
          <p:cNvPr id="14338" name="Picture 2" descr="http://www.cryst.bbk.ac.uk/pps97/assignments/projects/leluk/pam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544" y="1860026"/>
            <a:ext cx="4852555" cy="33094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97090" y="2107706"/>
            <a:ext cx="1205346" cy="369332"/>
          </a:xfrm>
          <a:prstGeom prst="rect">
            <a:avLst/>
          </a:prstGeom>
          <a:noFill/>
        </p:spPr>
        <p:txBody>
          <a:bodyPr wrap="square" rtlCol="0">
            <a:spAutoFit/>
          </a:bodyPr>
          <a:lstStyle/>
          <a:p>
            <a:r>
              <a:rPr lang="it-IT" dirty="0" smtClean="0"/>
              <a:t>PAM250</a:t>
            </a:r>
            <a:endParaRPr lang="it-IT" dirty="0"/>
          </a:p>
        </p:txBody>
      </p:sp>
      <p:pic>
        <p:nvPicPr>
          <p:cNvPr id="7" name="Picture 6"/>
          <p:cNvPicPr>
            <a:picLocks noChangeAspect="1"/>
          </p:cNvPicPr>
          <p:nvPr/>
        </p:nvPicPr>
        <p:blipFill>
          <a:blip r:embed="rId3"/>
          <a:stretch>
            <a:fillRect/>
          </a:stretch>
        </p:blipFill>
        <p:spPr>
          <a:xfrm>
            <a:off x="10099964" y="987136"/>
            <a:ext cx="1777606" cy="2679077"/>
          </a:xfrm>
          <a:prstGeom prst="rect">
            <a:avLst/>
          </a:prstGeom>
        </p:spPr>
      </p:pic>
    </p:spTree>
    <p:extLst>
      <p:ext uri="{BB962C8B-B14F-4D97-AF65-F5344CB8AC3E}">
        <p14:creationId xmlns:p14="http://schemas.microsoft.com/office/powerpoint/2010/main" val="304503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MATRICI </a:t>
            </a:r>
            <a:r>
              <a:rPr lang="it-IT" dirty="0" smtClean="0"/>
              <a:t>DERIVATE DALLE MATRICI PAM</a:t>
            </a:r>
            <a:endParaRPr lang="it-IT" dirty="0"/>
          </a:p>
        </p:txBody>
      </p:sp>
      <p:sp>
        <p:nvSpPr>
          <p:cNvPr id="3" name="Content Placeholder 2"/>
          <p:cNvSpPr>
            <a:spLocks noGrp="1"/>
          </p:cNvSpPr>
          <p:nvPr>
            <p:ph idx="1"/>
          </p:nvPr>
        </p:nvSpPr>
        <p:spPr>
          <a:xfrm>
            <a:off x="1341120" y="1278082"/>
            <a:ext cx="9509760" cy="4738670"/>
          </a:xfrm>
        </p:spPr>
        <p:txBody>
          <a:bodyPr>
            <a:normAutofit/>
          </a:bodyPr>
          <a:lstStyle/>
          <a:p>
            <a:r>
              <a:rPr lang="it-IT" dirty="0" smtClean="0"/>
              <a:t>La </a:t>
            </a:r>
            <a:r>
              <a:rPr lang="it-IT" b="1" dirty="0" smtClean="0"/>
              <a:t>matrice JTT </a:t>
            </a:r>
            <a:r>
              <a:rPr lang="it-IT" dirty="0" smtClean="0"/>
              <a:t>(Jones, Taylor, Thornton) è basata su una rigenerazione della matrice PAM originaria sulla base di </a:t>
            </a:r>
            <a:r>
              <a:rPr lang="it-IT" dirty="0" err="1" smtClean="0"/>
              <a:t>dataset</a:t>
            </a:r>
            <a:r>
              <a:rPr lang="it-IT" dirty="0" smtClean="0"/>
              <a:t> si sequenza più aggiornati</a:t>
            </a:r>
          </a:p>
          <a:p>
            <a:endParaRPr lang="it-IT" dirty="0"/>
          </a:p>
          <a:p>
            <a:endParaRPr lang="it-IT" dirty="0" smtClean="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7596" y="2046768"/>
            <a:ext cx="6419288" cy="1935181"/>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772" y="4256690"/>
            <a:ext cx="5120312" cy="2249305"/>
          </a:xfrm>
          <a:prstGeom prst="rect">
            <a:avLst/>
          </a:prstGeom>
        </p:spPr>
      </p:pic>
      <p:sp>
        <p:nvSpPr>
          <p:cNvPr id="6" name="CasellaDiTesto 5"/>
          <p:cNvSpPr txBox="1"/>
          <p:nvPr/>
        </p:nvSpPr>
        <p:spPr>
          <a:xfrm>
            <a:off x="1219199" y="4522907"/>
            <a:ext cx="4643606" cy="1631216"/>
          </a:xfrm>
          <a:prstGeom prst="rect">
            <a:avLst/>
          </a:prstGeom>
          <a:noFill/>
        </p:spPr>
        <p:txBody>
          <a:bodyPr wrap="square" rtlCol="0">
            <a:spAutoFit/>
          </a:bodyPr>
          <a:lstStyle/>
          <a:p>
            <a:pPr marL="285750" indent="-285750">
              <a:buFont typeface="Arial" panose="020B0604020202020204" pitchFamily="34" charset="0"/>
              <a:buChar char="•"/>
            </a:pPr>
            <a:r>
              <a:rPr lang="it-IT" sz="2000" dirty="0" smtClean="0"/>
              <a:t>La </a:t>
            </a:r>
            <a:r>
              <a:rPr lang="it-IT" sz="2000" b="1" dirty="0" smtClean="0"/>
              <a:t>matrice </a:t>
            </a:r>
            <a:r>
              <a:rPr lang="it-IT" sz="2000" b="1" dirty="0" err="1" smtClean="0"/>
              <a:t>Gonnet</a:t>
            </a:r>
            <a:r>
              <a:rPr lang="it-IT" sz="2000" b="1" dirty="0" smtClean="0"/>
              <a:t> </a:t>
            </a:r>
            <a:r>
              <a:rPr lang="it-IT" sz="2000" dirty="0" smtClean="0"/>
              <a:t>è basata sui medesimi presupposti teorici, anche se è generata tramite un approccio leggermente differente</a:t>
            </a:r>
            <a:endParaRPr lang="en-US" sz="2000" dirty="0"/>
          </a:p>
        </p:txBody>
      </p:sp>
    </p:spTree>
    <p:extLst>
      <p:ext uri="{BB962C8B-B14F-4D97-AF65-F5344CB8AC3E}">
        <p14:creationId xmlns:p14="http://schemas.microsoft.com/office/powerpoint/2010/main" val="422279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MATRICI BLOSUM</a:t>
            </a:r>
            <a:endParaRPr lang="it-IT" dirty="0"/>
          </a:p>
        </p:txBody>
      </p:sp>
      <p:sp>
        <p:nvSpPr>
          <p:cNvPr id="3" name="Content Placeholder 2"/>
          <p:cNvSpPr>
            <a:spLocks noGrp="1"/>
          </p:cNvSpPr>
          <p:nvPr>
            <p:ph idx="1"/>
          </p:nvPr>
        </p:nvSpPr>
        <p:spPr>
          <a:xfrm>
            <a:off x="1341120" y="1278082"/>
            <a:ext cx="9509760" cy="4738670"/>
          </a:xfrm>
        </p:spPr>
        <p:txBody>
          <a:bodyPr>
            <a:normAutofit/>
          </a:bodyPr>
          <a:lstStyle/>
          <a:p>
            <a:r>
              <a:rPr lang="it-IT" b="1" dirty="0" smtClean="0"/>
              <a:t>Blocks Substitution Matrix</a:t>
            </a:r>
            <a:endParaRPr lang="it-IT" b="1" dirty="0"/>
          </a:p>
          <a:p>
            <a:r>
              <a:rPr lang="it-IT" dirty="0"/>
              <a:t>Le matrici BLOSUM sono particolarmente </a:t>
            </a:r>
            <a:r>
              <a:rPr lang="it-IT" b="1" dirty="0"/>
              <a:t>efficaci nell'allineamento di proteine evolutivamente distanti. </a:t>
            </a:r>
            <a:r>
              <a:rPr lang="it-IT" dirty="0"/>
              <a:t>Le matrici BLOSUM sono ottenute a partire da più di 2000 blocchi di </a:t>
            </a:r>
            <a:r>
              <a:rPr lang="it-IT" dirty="0" smtClean="0"/>
              <a:t>allineamento </a:t>
            </a:r>
            <a:r>
              <a:rPr lang="it-IT" b="1" u="sng" dirty="0" smtClean="0"/>
              <a:t>tra proteine evolutivamente molto distanti tra loro</a:t>
            </a:r>
            <a:r>
              <a:rPr lang="it-IT" dirty="0" smtClean="0"/>
              <a:t>, </a:t>
            </a:r>
            <a:r>
              <a:rPr lang="it-IT" dirty="0"/>
              <a:t>che consentono di stimare in modo più accurato il grado di similarità. Nelle matrici BLOSUM </a:t>
            </a:r>
            <a:r>
              <a:rPr lang="it-IT" b="1" dirty="0" smtClean="0"/>
              <a:t>viene effettuata una riduzione della ridondanza delle sequenze tra esse molto simili</a:t>
            </a:r>
            <a:r>
              <a:rPr lang="it-IT" dirty="0" smtClean="0"/>
              <a:t>, </a:t>
            </a:r>
            <a:r>
              <a:rPr lang="it-IT" dirty="0"/>
              <a:t>in modo da ridurre il peso delle coppie di residui che appartengono a proteine </a:t>
            </a:r>
            <a:r>
              <a:rPr lang="it-IT" dirty="0" smtClean="0"/>
              <a:t>strettamente </a:t>
            </a:r>
            <a:r>
              <a:rPr lang="it-IT" dirty="0"/>
              <a:t>correlate. </a:t>
            </a:r>
          </a:p>
          <a:p>
            <a:r>
              <a:rPr lang="it-IT" dirty="0"/>
              <a:t>Nella matrice BLOSUM 62 (la più utilizzata) sono raggruppate le sequenze con similarità &gt; 62</a:t>
            </a:r>
            <a:r>
              <a:rPr lang="it-IT" dirty="0" smtClean="0"/>
              <a:t>%.</a:t>
            </a:r>
          </a:p>
          <a:p>
            <a:r>
              <a:rPr lang="it-IT" dirty="0"/>
              <a:t>Sono basate sulla banca dati </a:t>
            </a:r>
            <a:r>
              <a:rPr lang="it-IT" b="1" u="sng" dirty="0"/>
              <a:t>BLOCKS</a:t>
            </a:r>
            <a:r>
              <a:rPr lang="it-IT" dirty="0"/>
              <a:t>, la quale contiene una collezione di allineamenti multipli di segmenti proteici (senza gap</a:t>
            </a:r>
            <a:r>
              <a:rPr lang="it-IT" dirty="0" smtClean="0"/>
              <a:t>) derivati da </a:t>
            </a:r>
            <a:r>
              <a:rPr lang="it-IT" dirty="0" err="1" smtClean="0"/>
              <a:t>Prosite</a:t>
            </a:r>
            <a:r>
              <a:rPr lang="it-IT" dirty="0" smtClean="0"/>
              <a:t> (un’altra risorsa di cui parleremo più avanti)</a:t>
            </a:r>
            <a:endParaRPr lang="it-IT" dirty="0"/>
          </a:p>
        </p:txBody>
      </p:sp>
    </p:spTree>
    <p:extLst>
      <p:ext uri="{BB962C8B-B14F-4D97-AF65-F5344CB8AC3E}">
        <p14:creationId xmlns:p14="http://schemas.microsoft.com/office/powerpoint/2010/main" val="322020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MATRICI BLOSUM</a:t>
            </a:r>
            <a:endParaRPr lang="it-IT" dirty="0"/>
          </a:p>
        </p:txBody>
      </p:sp>
      <p:sp>
        <p:nvSpPr>
          <p:cNvPr id="3" name="Content Placeholder 2"/>
          <p:cNvSpPr>
            <a:spLocks noGrp="1"/>
          </p:cNvSpPr>
          <p:nvPr>
            <p:ph idx="1"/>
          </p:nvPr>
        </p:nvSpPr>
        <p:spPr>
          <a:xfrm>
            <a:off x="1341120" y="1278082"/>
            <a:ext cx="9509760" cy="4738670"/>
          </a:xfrm>
        </p:spPr>
        <p:txBody>
          <a:bodyPr>
            <a:normAutofit/>
          </a:bodyPr>
          <a:lstStyle/>
          <a:p>
            <a:endParaRPr lang="it-IT" dirty="0"/>
          </a:p>
          <a:p>
            <a:r>
              <a:rPr lang="it-IT" dirty="0"/>
              <a:t>I blocchi sono derivati da </a:t>
            </a:r>
            <a:r>
              <a:rPr lang="it-IT" b="1" dirty="0"/>
              <a:t>osservazione diretta</a:t>
            </a:r>
            <a:r>
              <a:rPr lang="it-IT" dirty="0"/>
              <a:t>, cioè non viene fatta nessun tipo di assunzione di omologia. </a:t>
            </a:r>
          </a:p>
          <a:p>
            <a:r>
              <a:rPr lang="it-IT" dirty="0"/>
              <a:t>Ogni blocco di allineamenti contiene sequenze con un numero di aminoacidi identici superiore ad una certa </a:t>
            </a:r>
            <a:r>
              <a:rPr lang="it-IT" b="1" dirty="0"/>
              <a:t>percentuale (P)</a:t>
            </a:r>
            <a:r>
              <a:rPr lang="it-IT" dirty="0"/>
              <a:t>. Ad esempio, una BLOSUM60 corrisponde ad un 60 % di identità minima (</a:t>
            </a:r>
            <a:r>
              <a:rPr lang="it-IT" b="1" dirty="0"/>
              <a:t>più alto è l’indice, tanto più ci si avvicina alla matrice di identità</a:t>
            </a:r>
            <a:r>
              <a:rPr lang="it-IT" dirty="0"/>
              <a:t>). </a:t>
            </a:r>
          </a:p>
          <a:p>
            <a:r>
              <a:rPr lang="it-IT" dirty="0"/>
              <a:t>Da ognuno di questi blocchi è possibile (reiterando il calcolo in modalità simili al metodo PAM) ricavare la frequenza relativa di sostituzione degli aminoacidi e costruire delle </a:t>
            </a:r>
            <a:r>
              <a:rPr lang="it-IT" dirty="0" smtClean="0"/>
              <a:t>matrici </a:t>
            </a:r>
            <a:r>
              <a:rPr lang="it-IT" dirty="0"/>
              <a:t>di sostituzione</a:t>
            </a:r>
            <a:r>
              <a:rPr lang="it-IT" dirty="0" smtClean="0"/>
              <a:t>.</a:t>
            </a:r>
          </a:p>
          <a:p>
            <a:r>
              <a:rPr lang="it-IT" u="sng" dirty="0" smtClean="0"/>
              <a:t>Al contrario delle matrici PAM, per evidenziare allineamenti tra proteine altamente divergenti sarà necessario utilizzare una matrice ad indice basso</a:t>
            </a:r>
            <a:endParaRPr lang="it-IT" u="sng" dirty="0"/>
          </a:p>
        </p:txBody>
      </p:sp>
    </p:spTree>
    <p:extLst>
      <p:ext uri="{BB962C8B-B14F-4D97-AF65-F5344CB8AC3E}">
        <p14:creationId xmlns:p14="http://schemas.microsoft.com/office/powerpoint/2010/main" val="269875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MATRICI DI SOSTITUZIONE</a:t>
            </a:r>
            <a:endParaRPr lang="it-IT" dirty="0"/>
          </a:p>
        </p:txBody>
      </p:sp>
      <p:sp>
        <p:nvSpPr>
          <p:cNvPr id="3" name="Content Placeholder 2"/>
          <p:cNvSpPr>
            <a:spLocks noGrp="1"/>
          </p:cNvSpPr>
          <p:nvPr>
            <p:ph idx="1"/>
          </p:nvPr>
        </p:nvSpPr>
        <p:spPr>
          <a:xfrm>
            <a:off x="1070956" y="1485899"/>
            <a:ext cx="4612871" cy="3792683"/>
          </a:xfrm>
        </p:spPr>
        <p:txBody>
          <a:bodyPr>
            <a:normAutofit fontScale="92500" lnSpcReduction="10000"/>
          </a:bodyPr>
          <a:lstStyle/>
          <a:p>
            <a:r>
              <a:rPr lang="it-IT" dirty="0"/>
              <a:t>Le tabelle (o matrici) di sostituzione dei 20 aminoacidi </a:t>
            </a:r>
            <a:r>
              <a:rPr lang="it-IT" b="1" dirty="0" smtClean="0"/>
              <a:t>comprendono:190 </a:t>
            </a:r>
            <a:r>
              <a:rPr lang="it-IT" b="1" dirty="0"/>
              <a:t>valori di relazione tra aminoacidi diversi, più 20 valori di </a:t>
            </a:r>
            <a:r>
              <a:rPr lang="it-IT" b="1" dirty="0" smtClean="0"/>
              <a:t>identità</a:t>
            </a:r>
            <a:r>
              <a:rPr lang="it-IT" dirty="0" smtClean="0"/>
              <a:t>, per </a:t>
            </a:r>
            <a:r>
              <a:rPr lang="it-IT" dirty="0"/>
              <a:t>un totale di </a:t>
            </a:r>
            <a:r>
              <a:rPr lang="it-IT" b="1" dirty="0"/>
              <a:t>210 valori</a:t>
            </a:r>
            <a:r>
              <a:rPr lang="it-IT" dirty="0"/>
              <a:t>.</a:t>
            </a:r>
          </a:p>
          <a:p>
            <a:r>
              <a:rPr lang="it-IT" dirty="0"/>
              <a:t>Spesso queste matrici sono riportate anche nella loro parte speculare per </a:t>
            </a:r>
            <a:r>
              <a:rPr lang="it-IT" dirty="0" smtClean="0"/>
              <a:t>untotale </a:t>
            </a:r>
            <a:r>
              <a:rPr lang="it-IT" dirty="0"/>
              <a:t>di altri 190 valori, uguali ai </a:t>
            </a:r>
            <a:r>
              <a:rPr lang="it-IT" dirty="0" smtClean="0"/>
              <a:t>primi (come nell’esempio)</a:t>
            </a:r>
            <a:endParaRPr lang="it-IT" dirty="0"/>
          </a:p>
          <a:p>
            <a:r>
              <a:rPr lang="it-IT" dirty="0"/>
              <a:t>Il tutto si può facilmente rappresentare con una </a:t>
            </a:r>
            <a:r>
              <a:rPr lang="it-IT" b="1" dirty="0"/>
              <a:t>matrice di 20x20, 400 valori</a:t>
            </a:r>
            <a:r>
              <a:rPr lang="it-IT" dirty="0" smtClean="0"/>
              <a:t>.</a:t>
            </a:r>
            <a:endParaRPr lang="it-IT" dirty="0"/>
          </a:p>
        </p:txBody>
      </p:sp>
      <p:pic>
        <p:nvPicPr>
          <p:cNvPr id="4" name="Picture 3"/>
          <p:cNvPicPr>
            <a:picLocks noChangeAspect="1"/>
          </p:cNvPicPr>
          <p:nvPr/>
        </p:nvPicPr>
        <p:blipFill>
          <a:blip r:embed="rId2"/>
          <a:stretch>
            <a:fillRect/>
          </a:stretch>
        </p:blipFill>
        <p:spPr>
          <a:xfrm>
            <a:off x="6053956" y="1418791"/>
            <a:ext cx="6138044" cy="3926898"/>
          </a:xfrm>
          <a:prstGeom prst="rect">
            <a:avLst/>
          </a:prstGeom>
        </p:spPr>
      </p:pic>
      <p:sp>
        <p:nvSpPr>
          <p:cNvPr id="5" name="TextBox 4"/>
          <p:cNvSpPr txBox="1"/>
          <p:nvPr/>
        </p:nvSpPr>
        <p:spPr>
          <a:xfrm>
            <a:off x="2792037" y="5651816"/>
            <a:ext cx="6607926" cy="923330"/>
          </a:xfrm>
          <a:prstGeom prst="rect">
            <a:avLst/>
          </a:prstGeom>
          <a:noFill/>
        </p:spPr>
        <p:txBody>
          <a:bodyPr wrap="square" rtlCol="0">
            <a:spAutoFit/>
          </a:bodyPr>
          <a:lstStyle/>
          <a:p>
            <a:r>
              <a:rPr lang="it-IT" b="1" dirty="0" smtClean="0">
                <a:solidFill>
                  <a:srgbClr val="FF0000"/>
                </a:solidFill>
              </a:rPr>
              <a:t>Valori molto alti -&gt; aa identici</a:t>
            </a:r>
          </a:p>
          <a:p>
            <a:r>
              <a:rPr lang="it-IT" b="1" dirty="0" smtClean="0">
                <a:solidFill>
                  <a:srgbClr val="FF0000"/>
                </a:solidFill>
              </a:rPr>
              <a:t>Valori alti -&gt; aa simili</a:t>
            </a:r>
          </a:p>
          <a:p>
            <a:r>
              <a:rPr lang="it-IT" b="1" dirty="0" smtClean="0">
                <a:solidFill>
                  <a:srgbClr val="FF0000"/>
                </a:solidFill>
              </a:rPr>
              <a:t>Valori bassi (o addirittura negativi) -&gt; aa molto differenti</a:t>
            </a:r>
            <a:endParaRPr lang="it-IT" b="1" dirty="0">
              <a:solidFill>
                <a:srgbClr val="FF0000"/>
              </a:solidFill>
            </a:endParaRPr>
          </a:p>
        </p:txBody>
      </p:sp>
    </p:spTree>
    <p:extLst>
      <p:ext uri="{BB962C8B-B14F-4D97-AF65-F5344CB8AC3E}">
        <p14:creationId xmlns:p14="http://schemas.microsoft.com/office/powerpoint/2010/main" val="393297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MATRICI DI SOSTITUZIONE</a:t>
            </a:r>
            <a:endParaRPr lang="it-IT" dirty="0"/>
          </a:p>
        </p:txBody>
      </p:sp>
      <p:sp>
        <p:nvSpPr>
          <p:cNvPr id="3" name="Content Placeholder 2"/>
          <p:cNvSpPr>
            <a:spLocks noGrp="1"/>
          </p:cNvSpPr>
          <p:nvPr>
            <p:ph idx="1"/>
          </p:nvPr>
        </p:nvSpPr>
        <p:spPr>
          <a:xfrm>
            <a:off x="1070956" y="1485899"/>
            <a:ext cx="4612871" cy="4336832"/>
          </a:xfrm>
        </p:spPr>
        <p:txBody>
          <a:bodyPr>
            <a:normAutofit fontScale="92500" lnSpcReduction="10000"/>
          </a:bodyPr>
          <a:lstStyle/>
          <a:p>
            <a:r>
              <a:rPr lang="it-IT" dirty="0" smtClean="0"/>
              <a:t>La misura della positività dello score dipende anche dalla rarità di un determinato amino acido</a:t>
            </a:r>
          </a:p>
          <a:p>
            <a:r>
              <a:rPr lang="it-IT" dirty="0" smtClean="0"/>
              <a:t>Questo deriva dalla bassa frequenza con cui è possibile osservare un allineamento casuale tra due amino acidi identici senza che questi abbiano una comune origine evolutiva</a:t>
            </a:r>
          </a:p>
          <a:p>
            <a:r>
              <a:rPr lang="it-IT" dirty="0" smtClean="0"/>
              <a:t>Discorso opposto vale per amino acidi molto comuni (ad esempio quelli codificati da 6 codoni), che daranno un minor contributo al calcolo dello score di allineamento a causa di una maggiore frequenza di allineamenti «casuali»</a:t>
            </a:r>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0688" y="1270826"/>
            <a:ext cx="5693793" cy="4222827"/>
          </a:xfrm>
          <a:prstGeom prst="rect">
            <a:avLst/>
          </a:prstGeom>
        </p:spPr>
      </p:pic>
    </p:spTree>
    <p:extLst>
      <p:ext uri="{BB962C8B-B14F-4D97-AF65-F5344CB8AC3E}">
        <p14:creationId xmlns:p14="http://schemas.microsoft.com/office/powerpoint/2010/main" val="394078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MATRICI DI SOSTITUZIONE – UNA SINTESI</a:t>
            </a:r>
            <a:endParaRPr lang="it-IT" dirty="0"/>
          </a:p>
        </p:txBody>
      </p:sp>
      <p:sp>
        <p:nvSpPr>
          <p:cNvPr id="3" name="Content Placeholder 2"/>
          <p:cNvSpPr>
            <a:spLocks noGrp="1"/>
          </p:cNvSpPr>
          <p:nvPr>
            <p:ph idx="1"/>
          </p:nvPr>
        </p:nvSpPr>
        <p:spPr>
          <a:xfrm>
            <a:off x="1070955" y="1485898"/>
            <a:ext cx="9974581" cy="4727865"/>
          </a:xfrm>
        </p:spPr>
        <p:txBody>
          <a:bodyPr>
            <a:normAutofit fontScale="85000" lnSpcReduction="20000"/>
          </a:bodyPr>
          <a:lstStyle/>
          <a:p>
            <a:r>
              <a:rPr lang="it-IT" b="1" dirty="0" smtClean="0"/>
              <a:t>Matrici </a:t>
            </a:r>
            <a:r>
              <a:rPr lang="it-IT" b="1" dirty="0"/>
              <a:t>PAM: </a:t>
            </a:r>
            <a:r>
              <a:rPr lang="it-IT" dirty="0"/>
              <a:t>si basano sulla frequenza con cui ciascun aminoacido può subire un evento di sostituzione calcolato mediante uno studio di filogenesi </a:t>
            </a:r>
            <a:r>
              <a:rPr lang="it-IT" dirty="0" smtClean="0"/>
              <a:t>molecolare in piccole famiglie di </a:t>
            </a:r>
            <a:r>
              <a:rPr lang="it-IT" u="sng" dirty="0" smtClean="0"/>
              <a:t>proteine con comune erigine evolutiva(esistono </a:t>
            </a:r>
            <a:r>
              <a:rPr lang="it-IT" dirty="0"/>
              <a:t>matrici PAM1, PAM10, ecc. che si differenziano per i ‘passi evolutivi’ considerati nel loro calcolo) </a:t>
            </a:r>
          </a:p>
          <a:p>
            <a:r>
              <a:rPr lang="it-IT" b="1" dirty="0"/>
              <a:t>Matrici BLOSUM: </a:t>
            </a:r>
            <a:r>
              <a:rPr lang="it-IT" dirty="0"/>
              <a:t>sono invece basate su una banca dati (BLOCKS) di allineamenti multipli di segmenti proteici </a:t>
            </a:r>
            <a:r>
              <a:rPr lang="it-IT" u="sng" dirty="0" smtClean="0"/>
              <a:t>non necessariamente evolutivamente correlati,</a:t>
            </a:r>
            <a:r>
              <a:rPr lang="it-IT" dirty="0" smtClean="0"/>
              <a:t> senza </a:t>
            </a:r>
            <a:r>
              <a:rPr lang="it-IT" dirty="0" smtClean="0"/>
              <a:t>GAP(anche </a:t>
            </a:r>
            <a:r>
              <a:rPr lang="it-IT" dirty="0"/>
              <a:t>in questo caso esistono differenti matrici BLOSUM adatte per allineamenti tra sequenze con differenti distanze </a:t>
            </a:r>
            <a:r>
              <a:rPr lang="it-IT" dirty="0" smtClean="0"/>
              <a:t>filogenetiche) </a:t>
            </a:r>
            <a:endParaRPr lang="it-IT" dirty="0"/>
          </a:p>
          <a:p>
            <a:r>
              <a:rPr lang="it-IT" dirty="0"/>
              <a:t>Esistono diverse matrici PAM e BLOSUM, che servono per confrontare sequenze simili oppure molto divergenti. Questo perché si basano sulle frequenze di sostituzione osservate in famiglie di proteine simili, che variano in base alla distanza evolutiva delle stesse famiglie di </a:t>
            </a:r>
            <a:r>
              <a:rPr lang="it-IT" dirty="0" smtClean="0"/>
              <a:t>proteine</a:t>
            </a:r>
            <a:endParaRPr lang="it-IT" dirty="0"/>
          </a:p>
          <a:p>
            <a:r>
              <a:rPr lang="it-IT" dirty="0"/>
              <a:t>PAM80 </a:t>
            </a:r>
            <a:r>
              <a:rPr lang="it-IT" dirty="0" smtClean="0"/>
              <a:t>-&gt; </a:t>
            </a:r>
            <a:r>
              <a:rPr lang="it-IT" dirty="0"/>
              <a:t>PAM120 </a:t>
            </a:r>
            <a:r>
              <a:rPr lang="it-IT" dirty="0" smtClean="0"/>
              <a:t>-&gt; </a:t>
            </a:r>
            <a:r>
              <a:rPr lang="it-IT" dirty="0"/>
              <a:t>PAM200 </a:t>
            </a:r>
            <a:r>
              <a:rPr lang="it-IT" dirty="0" smtClean="0"/>
              <a:t>-&gt; </a:t>
            </a:r>
            <a:r>
              <a:rPr lang="it-IT" dirty="0"/>
              <a:t>PAM250: aumento distanza evolutiva. </a:t>
            </a:r>
          </a:p>
          <a:p>
            <a:r>
              <a:rPr lang="it-IT" dirty="0"/>
              <a:t>BLOSUM80 </a:t>
            </a:r>
            <a:r>
              <a:rPr lang="it-IT" dirty="0" smtClean="0"/>
              <a:t>-&gt; </a:t>
            </a:r>
            <a:r>
              <a:rPr lang="it-IT" dirty="0"/>
              <a:t>BLOSUM62 </a:t>
            </a:r>
            <a:r>
              <a:rPr lang="it-IT" dirty="0" smtClean="0"/>
              <a:t>-&gt; </a:t>
            </a:r>
            <a:r>
              <a:rPr lang="it-IT" dirty="0"/>
              <a:t>BLOSUM45: aumento distanza evolutiva. </a:t>
            </a:r>
          </a:p>
          <a:p>
            <a:r>
              <a:rPr lang="it-IT" dirty="0"/>
              <a:t>Perché le BLOSUM “vanno” all’opposto? </a:t>
            </a:r>
          </a:p>
          <a:p>
            <a:r>
              <a:rPr lang="it-IT" dirty="0"/>
              <a:t>Nella costruzione delle matrici BLOSUM sono considerate le </a:t>
            </a:r>
            <a:r>
              <a:rPr lang="it-IT" dirty="0" smtClean="0"/>
              <a:t>sequenze che </a:t>
            </a:r>
            <a:r>
              <a:rPr lang="it-IT" dirty="0"/>
              <a:t>presentano un valore minimo di identità (80, 62, 45%).</a:t>
            </a:r>
          </a:p>
        </p:txBody>
      </p:sp>
    </p:spTree>
    <p:extLst>
      <p:ext uri="{BB962C8B-B14F-4D97-AF65-F5344CB8AC3E}">
        <p14:creationId xmlns:p14="http://schemas.microsoft.com/office/powerpoint/2010/main" val="76749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MATRICI DI SOSTITUZIONE – UNA SINTESI</a:t>
            </a:r>
            <a:endParaRPr lang="it-IT" dirty="0"/>
          </a:p>
        </p:txBody>
      </p:sp>
      <p:sp>
        <p:nvSpPr>
          <p:cNvPr id="4" name="Segnaposto contenuto 3"/>
          <p:cNvSpPr>
            <a:spLocks noGrp="1"/>
          </p:cNvSpPr>
          <p:nvPr>
            <p:ph idx="1"/>
          </p:nvPr>
        </p:nvSpPr>
        <p:spPr>
          <a:xfrm>
            <a:off x="7498080" y="1422984"/>
            <a:ext cx="4160520" cy="4343400"/>
          </a:xfrm>
        </p:spPr>
        <p:txBody>
          <a:bodyPr>
            <a:normAutofit fontScale="92500" lnSpcReduction="10000"/>
          </a:bodyPr>
          <a:lstStyle/>
          <a:p>
            <a:r>
              <a:rPr lang="it-IT" dirty="0" smtClean="0"/>
              <a:t>Ma quanto «bene» può funzionare un allineamento basato su una matrice di sostituzione?</a:t>
            </a:r>
          </a:p>
          <a:p>
            <a:r>
              <a:rPr lang="it-IT" dirty="0" smtClean="0"/>
              <a:t>Quando due sequenze hanno una similarità &gt; 30% l’accuratezza dell’allineamento è solitamente molto elevata</a:t>
            </a:r>
          </a:p>
          <a:p>
            <a:r>
              <a:rPr lang="it-IT" dirty="0" smtClean="0"/>
              <a:t>Attorno al 20% siamo un una «</a:t>
            </a:r>
            <a:r>
              <a:rPr lang="it-IT" b="1" dirty="0" err="1" smtClean="0"/>
              <a:t>twilight</a:t>
            </a:r>
            <a:r>
              <a:rPr lang="it-IT" b="1" dirty="0" smtClean="0"/>
              <a:t> zone</a:t>
            </a:r>
            <a:r>
              <a:rPr lang="it-IT" dirty="0" smtClean="0"/>
              <a:t>» di dubbio, quindi al di sotto di questa soglia di similarità è difficile potersi fidare della correttezza di un allineamento</a:t>
            </a:r>
            <a:endParaRPr lang="en-US" dirty="0"/>
          </a:p>
        </p:txBody>
      </p:sp>
      <p:pic>
        <p:nvPicPr>
          <p:cNvPr id="5" name="Immagine 4"/>
          <p:cNvPicPr>
            <a:picLocks noChangeAspect="1"/>
          </p:cNvPicPr>
          <p:nvPr/>
        </p:nvPicPr>
        <p:blipFill>
          <a:blip r:embed="rId2"/>
          <a:stretch>
            <a:fillRect/>
          </a:stretch>
        </p:blipFill>
        <p:spPr>
          <a:xfrm>
            <a:off x="401253" y="1422984"/>
            <a:ext cx="6936807" cy="3987978"/>
          </a:xfrm>
          <a:prstGeom prst="rect">
            <a:avLst/>
          </a:prstGeom>
        </p:spPr>
      </p:pic>
      <p:sp>
        <p:nvSpPr>
          <p:cNvPr id="6" name="CasellaDiTesto 5"/>
          <p:cNvSpPr txBox="1"/>
          <p:nvPr/>
        </p:nvSpPr>
        <p:spPr>
          <a:xfrm>
            <a:off x="313380" y="5547169"/>
            <a:ext cx="7024680" cy="646331"/>
          </a:xfrm>
          <a:prstGeom prst="rect">
            <a:avLst/>
          </a:prstGeom>
          <a:noFill/>
        </p:spPr>
        <p:txBody>
          <a:bodyPr wrap="none" rtlCol="0">
            <a:spAutoFit/>
          </a:bodyPr>
          <a:lstStyle/>
          <a:p>
            <a:r>
              <a:rPr lang="da-DK" dirty="0"/>
              <a:t>Vogt et al., JMB 249, </a:t>
            </a:r>
            <a:r>
              <a:rPr lang="da-DK" dirty="0" smtClean="0"/>
              <a:t>816-831,1995</a:t>
            </a:r>
          </a:p>
          <a:p>
            <a:r>
              <a:rPr lang="da-DK" dirty="0" smtClean="0"/>
              <a:t>Confronto di casi ”reali” di allineamenti tra proteine omolghe</a:t>
            </a:r>
            <a:endParaRPr lang="en-US" dirty="0"/>
          </a:p>
        </p:txBody>
      </p:sp>
      <p:sp>
        <p:nvSpPr>
          <p:cNvPr id="7" name="Rettangolo 6"/>
          <p:cNvSpPr/>
          <p:nvPr/>
        </p:nvSpPr>
        <p:spPr>
          <a:xfrm>
            <a:off x="2011680" y="1225745"/>
            <a:ext cx="674370" cy="3895740"/>
          </a:xfrm>
          <a:prstGeom prst="rect">
            <a:avLst/>
          </a:prstGeom>
          <a:solidFill>
            <a:srgbClr val="FF0000">
              <a:alpha val="4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89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6948"/>
          </a:xfrm>
        </p:spPr>
        <p:txBody>
          <a:bodyPr>
            <a:normAutofit/>
          </a:bodyPr>
          <a:lstStyle/>
          <a:p>
            <a:r>
              <a:rPr lang="it-IT" sz="3200" dirty="0" smtClean="0"/>
              <a:t>SIMILARITA’ vs OMOLOGIA</a:t>
            </a:r>
            <a:endParaRPr lang="it-IT" sz="3200" dirty="0"/>
          </a:p>
        </p:txBody>
      </p:sp>
      <p:sp>
        <p:nvSpPr>
          <p:cNvPr id="3" name="Content Placeholder 2"/>
          <p:cNvSpPr>
            <a:spLocks noGrp="1"/>
          </p:cNvSpPr>
          <p:nvPr>
            <p:ph idx="1"/>
          </p:nvPr>
        </p:nvSpPr>
        <p:spPr/>
        <p:txBody>
          <a:bodyPr>
            <a:normAutofit fontScale="92500" lnSpcReduction="10000"/>
          </a:bodyPr>
          <a:lstStyle/>
          <a:p>
            <a:r>
              <a:rPr lang="it-IT" dirty="0" smtClean="0"/>
              <a:t>Facciamo attenzione al diverso significato dei due termini in biologia! Considerarli come sinonimi potrebbe essere un grave errore...</a:t>
            </a:r>
          </a:p>
          <a:p>
            <a:endParaRPr lang="it-IT" dirty="0"/>
          </a:p>
          <a:p>
            <a:pPr marL="45720" indent="0">
              <a:buNone/>
            </a:pPr>
            <a:r>
              <a:rPr lang="it-IT" sz="2600" b="1" u="sng" dirty="0" smtClean="0"/>
              <a:t>SIMILARITA’</a:t>
            </a:r>
            <a:r>
              <a:rPr lang="it-IT" sz="2600" dirty="0" smtClean="0"/>
              <a:t>: é </a:t>
            </a:r>
            <a:r>
              <a:rPr lang="it-IT" sz="2600" dirty="0"/>
              <a:t>un dato che prescinde da eventuali ipotesi sulla causa della similarità </a:t>
            </a:r>
            <a:r>
              <a:rPr lang="it-IT" sz="2600" dirty="0" smtClean="0"/>
              <a:t>stessa</a:t>
            </a:r>
          </a:p>
          <a:p>
            <a:pPr marL="45720" indent="0">
              <a:buNone/>
            </a:pPr>
            <a:endParaRPr lang="it-IT" sz="2600" dirty="0"/>
          </a:p>
          <a:p>
            <a:pPr marL="45720" indent="0">
              <a:buNone/>
            </a:pPr>
            <a:r>
              <a:rPr lang="it-IT" sz="2600" b="1" u="sng" dirty="0"/>
              <a:t>OMOLOGIA</a:t>
            </a:r>
            <a:r>
              <a:rPr lang="it-IT" sz="2600" dirty="0"/>
              <a:t>: due sequenze si dicono omologhe se condividono una stessa origine </a:t>
            </a:r>
            <a:r>
              <a:rPr lang="it-IT" sz="2600" dirty="0" smtClean="0"/>
              <a:t>filogenetica</a:t>
            </a:r>
          </a:p>
          <a:p>
            <a:endParaRPr lang="it-IT" dirty="0"/>
          </a:p>
          <a:p>
            <a:r>
              <a:rPr lang="it-IT" dirty="0"/>
              <a:t>La similarità biologica è spesso dovuta ad omologia, ma può anche presentarsi per caso oppure per fenomeni di </a:t>
            </a:r>
            <a:r>
              <a:rPr lang="it-IT" b="1" dirty="0"/>
              <a:t>convergenza adattativa </a:t>
            </a:r>
          </a:p>
        </p:txBody>
      </p:sp>
    </p:spTree>
    <p:extLst>
      <p:ext uri="{BB962C8B-B14F-4D97-AF65-F5344CB8AC3E}">
        <p14:creationId xmlns:p14="http://schemas.microsoft.com/office/powerpoint/2010/main" val="236052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ALLINEAMENTO GLOBALE O LOCALE?</a:t>
            </a:r>
            <a:endParaRPr lang="it-IT" dirty="0"/>
          </a:p>
        </p:txBody>
      </p:sp>
      <p:sp>
        <p:nvSpPr>
          <p:cNvPr id="3" name="Content Placeholder 2"/>
          <p:cNvSpPr>
            <a:spLocks noGrp="1"/>
          </p:cNvSpPr>
          <p:nvPr>
            <p:ph idx="1"/>
          </p:nvPr>
        </p:nvSpPr>
        <p:spPr>
          <a:xfrm>
            <a:off x="1070955" y="1485898"/>
            <a:ext cx="9974581" cy="4727865"/>
          </a:xfrm>
        </p:spPr>
        <p:txBody>
          <a:bodyPr>
            <a:normAutofit/>
          </a:bodyPr>
          <a:lstStyle/>
          <a:p>
            <a:pPr marL="45720" indent="0">
              <a:buNone/>
            </a:pP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Allineamento </a:t>
            </a:r>
            <a:r>
              <a:rPr lang="it-IT" b="1" dirty="0" smtClean="0">
                <a:latin typeface="Courier New" panose="02070309020205020404" pitchFamily="49" charset="0"/>
                <a:cs typeface="Courier New" panose="02070309020205020404" pitchFamily="49" charset="0"/>
              </a:rPr>
              <a:t>globale</a:t>
            </a:r>
          </a:p>
          <a:p>
            <a:pPr marL="45720" indent="0">
              <a:spcBef>
                <a:spcPts val="0"/>
              </a:spcBef>
              <a:buNone/>
            </a:pPr>
            <a:r>
              <a:rPr lang="it-IT" b="1" dirty="0" smtClean="0">
                <a:latin typeface="Courier New" panose="02070309020205020404" pitchFamily="49" charset="0"/>
                <a:cs typeface="Courier New" panose="02070309020205020404" pitchFamily="49" charset="0"/>
              </a:rPr>
              <a:t>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smtClean="0">
                <a:latin typeface="Courier New" panose="02070309020205020404" pitchFamily="49" charset="0"/>
                <a:cs typeface="Courier New" panose="02070309020205020404" pitchFamily="49" charset="0"/>
              </a:rPr>
              <a:t>LTGARDWEDIPLWTDWDIEQESDFKTRAFGTANCHK</a:t>
            </a:r>
          </a:p>
          <a:p>
            <a:pPr marL="45720" indent="0">
              <a:spcBef>
                <a:spcPts val="0"/>
              </a:spcBef>
              <a:buNone/>
            </a:pPr>
            <a:r>
              <a:rPr lang="it-IT" b="1" dirty="0" smtClean="0">
                <a:latin typeface="Courier New" panose="02070309020205020404" pitchFamily="49" charset="0"/>
                <a:cs typeface="Courier New" panose="02070309020205020404" pitchFamily="49" charset="0"/>
              </a:rPr>
              <a:t> ||.  | </a:t>
            </a: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 |  .||    .|  ||  ||.| ||</a:t>
            </a:r>
          </a:p>
          <a:p>
            <a:pPr marL="45720" indent="0">
              <a:spcBef>
                <a:spcPts val="0"/>
              </a:spcBef>
              <a:buNone/>
            </a:pP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TGIPLWTDWDLEQESDNSCNTDHYTREWGTMNAHKAG</a:t>
            </a:r>
          </a:p>
          <a:p>
            <a:pPr marL="45720" indent="0">
              <a:spcBef>
                <a:spcPts val="0"/>
              </a:spcBef>
              <a:buNone/>
            </a:pPr>
            <a:endParaRPr lang="it-IT" dirty="0" smtClean="0">
              <a:latin typeface="Courier New" panose="02070309020205020404" pitchFamily="49" charset="0"/>
              <a:cs typeface="Courier New" panose="02070309020205020404" pitchFamily="49" charset="0"/>
            </a:endParaRPr>
          </a:p>
          <a:p>
            <a:pPr marL="45720" indent="0">
              <a:spcBef>
                <a:spcPts val="0"/>
              </a:spcBef>
              <a:buNone/>
            </a:pP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Allineamento </a:t>
            </a:r>
            <a:r>
              <a:rPr lang="it-IT" b="1" dirty="0" smtClean="0">
                <a:latin typeface="Courier New" panose="02070309020205020404" pitchFamily="49" charset="0"/>
                <a:cs typeface="Courier New" panose="02070309020205020404" pitchFamily="49" charset="0"/>
              </a:rPr>
              <a:t>locale</a:t>
            </a:r>
          </a:p>
          <a:p>
            <a:pPr marL="45720" indent="0">
              <a:spcBef>
                <a:spcPts val="0"/>
              </a:spcBef>
              <a:buNone/>
            </a:pPr>
            <a:r>
              <a:rPr lang="it-IT" b="1" dirty="0" smtClean="0">
                <a:latin typeface="Courier New" panose="02070309020205020404" pitchFamily="49" charset="0"/>
                <a:cs typeface="Courier New" panose="02070309020205020404" pitchFamily="49" charset="0"/>
              </a:rPr>
              <a:t>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smtClean="0">
                <a:latin typeface="Courier New" panose="02070309020205020404" pitchFamily="49" charset="0"/>
                <a:cs typeface="Courier New" panose="02070309020205020404" pitchFamily="49" charset="0"/>
              </a:rPr>
              <a:t>TGARDWEDIPLWTDWDIEQESDFKTRAFGTANCHK</a:t>
            </a:r>
          </a:p>
          <a:p>
            <a:pPr marL="45720" indent="0">
              <a:spcBef>
                <a:spcPts val="0"/>
              </a:spcBef>
              <a:buNone/>
            </a:pPr>
            <a:r>
              <a:rPr lang="it-IT" b="1" dirty="0" smtClean="0">
                <a:latin typeface="Courier New" panose="02070309020205020404" pitchFamily="49" charset="0"/>
                <a:cs typeface="Courier New" panose="02070309020205020404" pitchFamily="49" charset="0"/>
              </a:rPr>
              <a:t>        ||||||||.||||| </a:t>
            </a:r>
          </a:p>
          <a:p>
            <a:pPr marL="45720" indent="0">
              <a:spcBef>
                <a:spcPts val="0"/>
              </a:spcBef>
              <a:buNone/>
            </a:pPr>
            <a:r>
              <a:rPr lang="it-IT" b="1" dirty="0" smtClean="0">
                <a:latin typeface="Courier New" panose="02070309020205020404" pitchFamily="49" charset="0"/>
                <a:cs typeface="Courier New" panose="02070309020205020404" pitchFamily="49" charset="0"/>
              </a:rPr>
              <a:t>      TGIPLWTDWDLEQESDNSCNTDHYTREWGTMNAHK </a:t>
            </a:r>
            <a:endParaRPr lang="it-IT" dirty="0">
              <a:latin typeface="Courier New" panose="02070309020205020404" pitchFamily="49" charset="0"/>
              <a:cs typeface="Courier New" panose="02070309020205020404" pitchFamily="49" charset="0"/>
            </a:endParaRPr>
          </a:p>
        </p:txBody>
      </p:sp>
      <p:sp>
        <p:nvSpPr>
          <p:cNvPr id="4" name="TextBox 3"/>
          <p:cNvSpPr txBox="1"/>
          <p:nvPr/>
        </p:nvSpPr>
        <p:spPr>
          <a:xfrm>
            <a:off x="7824355" y="2379517"/>
            <a:ext cx="3221181" cy="2862322"/>
          </a:xfrm>
          <a:prstGeom prst="rect">
            <a:avLst/>
          </a:prstGeom>
          <a:noFill/>
        </p:spPr>
        <p:txBody>
          <a:bodyPr wrap="square" rtlCol="0">
            <a:spAutoFit/>
          </a:bodyPr>
          <a:lstStyle/>
          <a:p>
            <a:r>
              <a:rPr lang="it-IT" dirty="0" smtClean="0"/>
              <a:t>Identità: 15</a:t>
            </a:r>
          </a:p>
          <a:p>
            <a:r>
              <a:rPr lang="it-IT" dirty="0" smtClean="0"/>
              <a:t>Sostituzioni conservative: 3</a:t>
            </a:r>
          </a:p>
          <a:p>
            <a:endParaRPr lang="it-IT" dirty="0"/>
          </a:p>
          <a:p>
            <a:endParaRPr lang="it-IT" dirty="0" smtClean="0"/>
          </a:p>
          <a:p>
            <a:endParaRPr lang="it-IT" dirty="0"/>
          </a:p>
          <a:p>
            <a:endParaRPr lang="it-IT" dirty="0" smtClean="0"/>
          </a:p>
          <a:p>
            <a:endParaRPr lang="it-IT" dirty="0"/>
          </a:p>
          <a:p>
            <a:r>
              <a:rPr lang="it-IT" dirty="0" smtClean="0"/>
              <a:t>Identità</a:t>
            </a:r>
            <a:r>
              <a:rPr lang="it-IT" dirty="0"/>
              <a:t>: </a:t>
            </a:r>
            <a:r>
              <a:rPr lang="it-IT" dirty="0" smtClean="0"/>
              <a:t>13</a:t>
            </a:r>
            <a:endParaRPr lang="it-IT" dirty="0"/>
          </a:p>
          <a:p>
            <a:r>
              <a:rPr lang="it-IT" dirty="0"/>
              <a:t>Sostituzioni conservative: </a:t>
            </a:r>
            <a:r>
              <a:rPr lang="it-IT" dirty="0" smtClean="0"/>
              <a:t>1</a:t>
            </a:r>
            <a:endParaRPr lang="it-IT" dirty="0"/>
          </a:p>
          <a:p>
            <a:endParaRPr lang="it-IT" dirty="0"/>
          </a:p>
        </p:txBody>
      </p:sp>
      <p:sp>
        <p:nvSpPr>
          <p:cNvPr id="5" name="TextBox 4"/>
          <p:cNvSpPr txBox="1"/>
          <p:nvPr/>
        </p:nvSpPr>
        <p:spPr>
          <a:xfrm>
            <a:off x="2337955" y="5766126"/>
            <a:ext cx="7221682" cy="369332"/>
          </a:xfrm>
          <a:prstGeom prst="rect">
            <a:avLst/>
          </a:prstGeom>
          <a:noFill/>
        </p:spPr>
        <p:txBody>
          <a:bodyPr wrap="square" rtlCol="0">
            <a:spAutoFit/>
          </a:bodyPr>
          <a:lstStyle/>
          <a:p>
            <a:r>
              <a:rPr lang="it-IT" b="1" u="sng" dirty="0" smtClean="0">
                <a:solidFill>
                  <a:srgbClr val="FF0000"/>
                </a:solidFill>
              </a:rPr>
              <a:t>Ma quale tra i due vi sembra essere l’allineamento «migliore»?</a:t>
            </a:r>
            <a:endParaRPr lang="it-IT" b="1" u="sng" dirty="0">
              <a:solidFill>
                <a:srgbClr val="FF0000"/>
              </a:solidFill>
            </a:endParaRPr>
          </a:p>
        </p:txBody>
      </p:sp>
    </p:spTree>
    <p:extLst>
      <p:ext uri="{BB962C8B-B14F-4D97-AF65-F5344CB8AC3E}">
        <p14:creationId xmlns:p14="http://schemas.microsoft.com/office/powerpoint/2010/main" val="198067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ALLINEAMENTO GLOBALE O LOCALE?</a:t>
            </a:r>
            <a:endParaRPr lang="it-IT" dirty="0"/>
          </a:p>
        </p:txBody>
      </p:sp>
      <p:sp>
        <p:nvSpPr>
          <p:cNvPr id="3" name="Content Placeholder 2"/>
          <p:cNvSpPr>
            <a:spLocks noGrp="1"/>
          </p:cNvSpPr>
          <p:nvPr>
            <p:ph idx="1"/>
          </p:nvPr>
        </p:nvSpPr>
        <p:spPr>
          <a:xfrm>
            <a:off x="1070954" y="1351944"/>
            <a:ext cx="9974581" cy="4727865"/>
          </a:xfrm>
        </p:spPr>
        <p:txBody>
          <a:bodyPr>
            <a:normAutofit/>
          </a:bodyPr>
          <a:lstStyle/>
          <a:p>
            <a:pPr marL="45720" indent="0">
              <a:buNone/>
            </a:pPr>
            <a:r>
              <a:rPr lang="it-IT" sz="1800" dirty="0" smtClean="0"/>
              <a:t>1</a:t>
            </a:r>
            <a:r>
              <a:rPr lang="it-IT" sz="1800" dirty="0"/>
              <a:t>) scegliamo il miglior allineamento dal punto di vista biologico, e poi… </a:t>
            </a:r>
          </a:p>
          <a:p>
            <a:pPr marL="45720" indent="0">
              <a:buNone/>
            </a:pPr>
            <a:r>
              <a:rPr lang="it-IT" sz="1800" dirty="0"/>
              <a:t>2) cerchiamo il modo di privilegiarlo dal punto di vista </a:t>
            </a:r>
            <a:r>
              <a:rPr lang="it-IT" sz="1800" dirty="0" smtClean="0"/>
              <a:t>computazionale</a:t>
            </a:r>
          </a:p>
          <a:p>
            <a:pPr marL="45720" indent="0">
              <a:buNone/>
            </a:pPr>
            <a:r>
              <a:rPr lang="it-IT" sz="1800" dirty="0" smtClean="0"/>
              <a:t> </a:t>
            </a:r>
            <a:endParaRPr lang="it-IT" sz="1800" dirty="0"/>
          </a:p>
          <a:p>
            <a:pPr marL="45720" indent="0">
              <a:buNone/>
            </a:pPr>
            <a:r>
              <a:rPr lang="it-IT" sz="1800" b="1" u="sng" dirty="0">
                <a:solidFill>
                  <a:srgbClr val="FF0000"/>
                </a:solidFill>
              </a:rPr>
              <a:t>spesso gli allineamenti locali hanno una migliore rispondenza con la realtà funzionale </a:t>
            </a:r>
            <a:endParaRPr lang="it-IT" sz="1800" b="1" u="sng" dirty="0" smtClean="0">
              <a:solidFill>
                <a:srgbClr val="FF0000"/>
              </a:solidFill>
            </a:endParaRPr>
          </a:p>
          <a:p>
            <a:pPr marL="45720" indent="0">
              <a:buNone/>
            </a:pPr>
            <a:endParaRPr lang="it-IT" sz="1800" dirty="0" smtClean="0">
              <a:solidFill>
                <a:srgbClr val="FF0000"/>
              </a:solidFill>
              <a:cs typeface="Courier New" panose="02070309020205020404" pitchFamily="49" charset="0"/>
            </a:endParaRPr>
          </a:p>
          <a:p>
            <a:pPr marL="45720" indent="0">
              <a:buNone/>
            </a:pPr>
            <a:r>
              <a:rPr lang="it-IT" sz="1800" dirty="0" smtClean="0">
                <a:solidFill>
                  <a:srgbClr val="FF0000"/>
                </a:solidFill>
                <a:cs typeface="Courier New" panose="02070309020205020404" pitchFamily="49" charset="0"/>
              </a:rPr>
              <a:t>Con un allineamento locale posso mettere in luce allineamenti tra proteine diverse ma che hanno un dominio in comune</a:t>
            </a:r>
            <a:endParaRPr lang="it-IT" sz="1800" dirty="0">
              <a:solidFill>
                <a:srgbClr val="FF0000"/>
              </a:solidFill>
              <a:cs typeface="Courier New" panose="02070309020205020404" pitchFamily="49" charset="0"/>
            </a:endParaRPr>
          </a:p>
        </p:txBody>
      </p:sp>
      <p:pic>
        <p:nvPicPr>
          <p:cNvPr id="6" name="Picture 5"/>
          <p:cNvPicPr>
            <a:picLocks noChangeAspect="1"/>
          </p:cNvPicPr>
          <p:nvPr/>
        </p:nvPicPr>
        <p:blipFill>
          <a:blip r:embed="rId2"/>
          <a:stretch>
            <a:fillRect/>
          </a:stretch>
        </p:blipFill>
        <p:spPr>
          <a:xfrm>
            <a:off x="1070955" y="4643609"/>
            <a:ext cx="4572541" cy="1436200"/>
          </a:xfrm>
          <a:prstGeom prst="rect">
            <a:avLst/>
          </a:prstGeom>
        </p:spPr>
      </p:pic>
      <p:pic>
        <p:nvPicPr>
          <p:cNvPr id="7" name="Picture 6"/>
          <p:cNvPicPr>
            <a:picLocks noChangeAspect="1"/>
          </p:cNvPicPr>
          <p:nvPr/>
        </p:nvPicPr>
        <p:blipFill>
          <a:blip r:embed="rId3"/>
          <a:stretch>
            <a:fillRect/>
          </a:stretch>
        </p:blipFill>
        <p:spPr>
          <a:xfrm>
            <a:off x="6058245" y="4678009"/>
            <a:ext cx="4228741" cy="1401800"/>
          </a:xfrm>
          <a:prstGeom prst="rect">
            <a:avLst/>
          </a:prstGeom>
        </p:spPr>
      </p:pic>
    </p:spTree>
    <p:extLst>
      <p:ext uri="{BB962C8B-B14F-4D97-AF65-F5344CB8AC3E}">
        <p14:creationId xmlns:p14="http://schemas.microsoft.com/office/powerpoint/2010/main" val="212413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ALLINEAMENTO GLOBALE O LOCALE?</a:t>
            </a:r>
            <a:endParaRPr lang="it-IT" dirty="0"/>
          </a:p>
        </p:txBody>
      </p:sp>
      <p:sp>
        <p:nvSpPr>
          <p:cNvPr id="3" name="Content Placeholder 2"/>
          <p:cNvSpPr>
            <a:spLocks noGrp="1"/>
          </p:cNvSpPr>
          <p:nvPr>
            <p:ph idx="1"/>
          </p:nvPr>
        </p:nvSpPr>
        <p:spPr>
          <a:xfrm>
            <a:off x="1070954" y="1351944"/>
            <a:ext cx="9974581" cy="4727865"/>
          </a:xfrm>
        </p:spPr>
        <p:txBody>
          <a:bodyPr>
            <a:normAutofit/>
          </a:bodyPr>
          <a:lstStyle/>
          <a:p>
            <a:r>
              <a:rPr lang="it-IT" sz="1800" dirty="0" smtClean="0"/>
              <a:t>Anche per quanto riguarda le sequenze di DNA può essere utile pensare all’utilizzo di allineamenti locali</a:t>
            </a:r>
          </a:p>
          <a:p>
            <a:r>
              <a:rPr lang="it-IT" sz="1800" dirty="0" smtClean="0">
                <a:solidFill>
                  <a:schemeClr val="tx2"/>
                </a:solidFill>
                <a:cs typeface="Courier New" panose="02070309020205020404" pitchFamily="49" charset="0"/>
              </a:rPr>
              <a:t>Pensiamo al caso di un allineameno tra DNA genomico e l’RNA messaggero corrispondente</a:t>
            </a:r>
          </a:p>
          <a:p>
            <a:r>
              <a:rPr lang="it-IT" sz="1800" dirty="0" smtClean="0">
                <a:solidFill>
                  <a:schemeClr val="tx2"/>
                </a:solidFill>
                <a:cs typeface="Courier New" panose="02070309020205020404" pitchFamily="49" charset="0"/>
              </a:rPr>
              <a:t>Avrò molti blocchi di allineamento distinti corrispondenti agli esoni</a:t>
            </a:r>
            <a:endParaRPr lang="it-IT" sz="1800" dirty="0">
              <a:solidFill>
                <a:schemeClr val="tx2"/>
              </a:solidFill>
              <a:cs typeface="Courier New" panose="02070309020205020404" pitchFamily="49"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529" y="3099365"/>
            <a:ext cx="6125430" cy="2238687"/>
          </a:xfrm>
          <a:prstGeom prst="rect">
            <a:avLst/>
          </a:prstGeom>
        </p:spPr>
      </p:pic>
      <p:sp>
        <p:nvSpPr>
          <p:cNvPr id="5" name="TextBox 4"/>
          <p:cNvSpPr txBox="1"/>
          <p:nvPr/>
        </p:nvSpPr>
        <p:spPr>
          <a:xfrm>
            <a:off x="1341120" y="5725391"/>
            <a:ext cx="9429661" cy="646331"/>
          </a:xfrm>
          <a:prstGeom prst="rect">
            <a:avLst/>
          </a:prstGeom>
          <a:noFill/>
        </p:spPr>
        <p:txBody>
          <a:bodyPr wrap="square" rtlCol="0">
            <a:spAutoFit/>
          </a:bodyPr>
          <a:lstStyle/>
          <a:p>
            <a:pPr algn="ctr"/>
            <a:r>
              <a:rPr lang="it-IT" b="1" u="sng" dirty="0" smtClean="0"/>
              <a:t>Questo pero’ non significa che gli allineamenti globali siano inutili -&gt; ci aiutano nella ricerca di similarità estesa all’intera lunghezza di una sequenza</a:t>
            </a:r>
            <a:endParaRPr lang="it-IT" b="1" u="sng" dirty="0"/>
          </a:p>
        </p:txBody>
      </p:sp>
    </p:spTree>
    <p:extLst>
      <p:ext uri="{BB962C8B-B14F-4D97-AF65-F5344CB8AC3E}">
        <p14:creationId xmlns:p14="http://schemas.microsoft.com/office/powerpoint/2010/main" val="77814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555870"/>
            <a:ext cx="9509760" cy="634976"/>
          </a:xfrm>
        </p:spPr>
        <p:txBody>
          <a:bodyPr>
            <a:normAutofit/>
          </a:bodyPr>
          <a:lstStyle/>
          <a:p>
            <a:r>
              <a:rPr lang="it-IT" sz="2800" dirty="0" smtClean="0"/>
              <a:t>COME FUNZIONA UN ALGORITMO DI ALLINEAMENTO?</a:t>
            </a:r>
            <a:endParaRPr lang="it-IT" sz="2800" dirty="0"/>
          </a:p>
        </p:txBody>
      </p:sp>
      <p:sp>
        <p:nvSpPr>
          <p:cNvPr id="3" name="Content Placeholder 2"/>
          <p:cNvSpPr>
            <a:spLocks noGrp="1"/>
          </p:cNvSpPr>
          <p:nvPr>
            <p:ph idx="1"/>
          </p:nvPr>
        </p:nvSpPr>
        <p:spPr/>
        <p:txBody>
          <a:bodyPr>
            <a:normAutofit/>
          </a:bodyPr>
          <a:lstStyle/>
          <a:p>
            <a:r>
              <a:rPr lang="it-IT" dirty="0" smtClean="0"/>
              <a:t>Deve </a:t>
            </a:r>
            <a:r>
              <a:rPr lang="it-IT" dirty="0"/>
              <a:t>essere notato che con l'approccio della </a:t>
            </a:r>
            <a:r>
              <a:rPr lang="it-IT" i="1" dirty="0"/>
              <a:t>dot matrix </a:t>
            </a:r>
            <a:r>
              <a:rPr lang="it-IT" dirty="0"/>
              <a:t>visto nella prima parte della lezione non viene trovato alcun allineamento, ma viene semplicemente mostrata una matrice che deve essere interpretata visivamente. </a:t>
            </a:r>
          </a:p>
          <a:p>
            <a:r>
              <a:rPr lang="it-IT" dirty="0"/>
              <a:t>Quindi abbiamo bisogno di un sistema che sia anche in grado di trovare automaticamente gli allineamenti migliori. </a:t>
            </a:r>
          </a:p>
          <a:p>
            <a:r>
              <a:rPr lang="it-IT" dirty="0"/>
              <a:t>In questo corso non entreremo nei dettagli di questo problema, ma affronteremo comunque alcuni punti generali. </a:t>
            </a:r>
          </a:p>
          <a:p>
            <a:r>
              <a:rPr lang="it-IT" b="1" dirty="0"/>
              <a:t>Molto schematicamente il problema degli allineamenti viene risolto da programmi informatici che sono in grado di identificare il "percorso" migliore all'interno di una dot matrix. Cioè il percorso che totalizza il massimo punteggio. Per percorso si intende l'insieme di caselle che corrispondono agli aminoacidi appaiati. </a:t>
            </a:r>
            <a:endParaRPr lang="it-IT" dirty="0"/>
          </a:p>
        </p:txBody>
      </p:sp>
    </p:spTree>
    <p:extLst>
      <p:ext uri="{BB962C8B-B14F-4D97-AF65-F5344CB8AC3E}">
        <p14:creationId xmlns:p14="http://schemas.microsoft.com/office/powerpoint/2010/main" val="423298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45394"/>
            <a:ext cx="9509760" cy="797606"/>
          </a:xfrm>
        </p:spPr>
        <p:txBody>
          <a:bodyPr>
            <a:noAutofit/>
          </a:bodyPr>
          <a:lstStyle/>
          <a:p>
            <a:r>
              <a:rPr lang="it-IT" sz="2400" dirty="0" smtClean="0"/>
              <a:t>OMOPLASIA: CARATTERI SIMILI MA CON ORIGINE EVOLUTIVA INDIPENDENTE (EVOLUZIONE CONVERGENTE)</a:t>
            </a:r>
            <a:endParaRPr lang="it-IT" sz="2400" dirty="0"/>
          </a:p>
        </p:txBody>
      </p:sp>
      <p:pic>
        <p:nvPicPr>
          <p:cNvPr id="1026" name="Picture 2" descr="http://perfscience.com/sites/default/files/field/image/ba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678" y="1527879"/>
            <a:ext cx="5098184" cy="20392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376121" y="1547101"/>
            <a:ext cx="4597111" cy="2049025"/>
          </a:xfrm>
          <a:prstGeom prst="rect">
            <a:avLst/>
          </a:prstGeom>
        </p:spPr>
      </p:pic>
      <p:pic>
        <p:nvPicPr>
          <p:cNvPr id="5" name="Picture 4"/>
          <p:cNvPicPr>
            <a:picLocks noChangeAspect="1"/>
          </p:cNvPicPr>
          <p:nvPr/>
        </p:nvPicPr>
        <p:blipFill>
          <a:blip r:embed="rId4"/>
          <a:stretch>
            <a:fillRect/>
          </a:stretch>
        </p:blipFill>
        <p:spPr>
          <a:xfrm>
            <a:off x="1341120" y="4074843"/>
            <a:ext cx="4221300" cy="2304126"/>
          </a:xfrm>
          <a:prstGeom prst="rect">
            <a:avLst/>
          </a:prstGeom>
        </p:spPr>
      </p:pic>
      <p:pic>
        <p:nvPicPr>
          <p:cNvPr id="6" name="Picture 5"/>
          <p:cNvPicPr>
            <a:picLocks noChangeAspect="1"/>
          </p:cNvPicPr>
          <p:nvPr/>
        </p:nvPicPr>
        <p:blipFill>
          <a:blip r:embed="rId5"/>
          <a:stretch>
            <a:fillRect/>
          </a:stretch>
        </p:blipFill>
        <p:spPr>
          <a:xfrm>
            <a:off x="6906489" y="4000226"/>
            <a:ext cx="3536373" cy="2453359"/>
          </a:xfrm>
          <a:prstGeom prst="rect">
            <a:avLst/>
          </a:prstGeom>
        </p:spPr>
      </p:pic>
    </p:spTree>
    <p:extLst>
      <p:ext uri="{BB962C8B-B14F-4D97-AF65-F5344CB8AC3E}">
        <p14:creationId xmlns:p14="http://schemas.microsoft.com/office/powerpoint/2010/main" val="103400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75823"/>
            <a:ext cx="9122526" cy="1942686"/>
          </a:xfrm>
        </p:spPr>
        <p:txBody>
          <a:bodyPr>
            <a:normAutofit fontScale="92500"/>
          </a:bodyPr>
          <a:lstStyle/>
          <a:p>
            <a:r>
              <a:rPr lang="it-IT" dirty="0" smtClean="0"/>
              <a:t>E’ più semplice introdurre questi concetti rapportandoci alle specie, che sono sicuramente più familiari anche a studenti che non provengono da un ambito molecolare</a:t>
            </a:r>
          </a:p>
          <a:p>
            <a:r>
              <a:rPr lang="it-IT" dirty="0" smtClean="0"/>
              <a:t>Teniamo comunque presente che le </a:t>
            </a:r>
            <a:r>
              <a:rPr lang="it-IT" b="1" dirty="0" smtClean="0"/>
              <a:t>sequenze evolvono in parallelo con l’evoluzione delle specie</a:t>
            </a:r>
            <a:r>
              <a:rPr lang="it-IT" dirty="0" smtClean="0"/>
              <a:t> e, seppur potendo essere soggette a pressioni selettive particolari, sono strettamente collegate alla specie di origine</a:t>
            </a:r>
            <a:endParaRPr lang="it-IT" dirty="0"/>
          </a:p>
        </p:txBody>
      </p:sp>
      <p:pic>
        <p:nvPicPr>
          <p:cNvPr id="2050" name="Picture 2" descr="https://s-media-cache-ak0.pinimg.com/originals/29/1a/ab/291aabaf41887f609b124d033168ea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457" y="3138055"/>
            <a:ext cx="4687112" cy="27771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858524" y="2840241"/>
            <a:ext cx="4322095" cy="3307279"/>
          </a:xfrm>
          <a:prstGeom prst="rect">
            <a:avLst/>
          </a:prstGeom>
        </p:spPr>
      </p:pic>
    </p:spTree>
    <p:extLst>
      <p:ext uri="{BB962C8B-B14F-4D97-AF65-F5344CB8AC3E}">
        <p14:creationId xmlns:p14="http://schemas.microsoft.com/office/powerpoint/2010/main" val="386902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3.amazonaws.com/classconnection/419/flashcards/5046419/png/placentals_vs_marsupials_-14FFCA232161ECB215B.png"/>
          <p:cNvPicPr>
            <a:picLocks noChangeAspect="1" noChangeArrowheads="1"/>
          </p:cNvPicPr>
          <p:nvPr/>
        </p:nvPicPr>
        <p:blipFill rotWithShape="1">
          <a:blip r:embed="rId2">
            <a:extLst>
              <a:ext uri="{28A0092B-C50C-407E-A947-70E740481C1C}">
                <a14:useLocalDpi xmlns:a14="http://schemas.microsoft.com/office/drawing/2010/main" val="0"/>
              </a:ext>
            </a:extLst>
          </a:blip>
          <a:srcRect l="13807" r="13958"/>
          <a:stretch/>
        </p:blipFill>
        <p:spPr bwMode="auto">
          <a:xfrm>
            <a:off x="841664" y="405245"/>
            <a:ext cx="5444836" cy="5714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31973" y="723380"/>
            <a:ext cx="4665518" cy="4801314"/>
          </a:xfrm>
          <a:prstGeom prst="rect">
            <a:avLst/>
          </a:prstGeom>
          <a:noFill/>
        </p:spPr>
        <p:txBody>
          <a:bodyPr wrap="square" rtlCol="0">
            <a:spAutoFit/>
          </a:bodyPr>
          <a:lstStyle/>
          <a:p>
            <a:pPr algn="just"/>
            <a:r>
              <a:rPr lang="it-IT" dirty="0" smtClean="0"/>
              <a:t>Il caso dei marsupiali è un ottimo esempio se lo rapportiamo ai mammiferi placentati</a:t>
            </a:r>
          </a:p>
          <a:p>
            <a:pPr algn="just"/>
            <a:endParaRPr lang="it-IT" dirty="0"/>
          </a:p>
          <a:p>
            <a:pPr algn="just"/>
            <a:r>
              <a:rPr lang="it-IT" dirty="0" smtClean="0"/>
              <a:t>Nonostante tutte queste forme di vita si siano differenziate successivamente alla divisione tra placentati e marsupiali, si possono notare delle grosse similarità in termini morfologici e comportamentali</a:t>
            </a:r>
          </a:p>
          <a:p>
            <a:pPr algn="just"/>
            <a:endParaRPr lang="it-IT" dirty="0"/>
          </a:p>
          <a:p>
            <a:pPr algn="just"/>
            <a:r>
              <a:rPr lang="it-IT" dirty="0" smtClean="0"/>
              <a:t>Una classificazione di questi animali, se fatta soltanto sulla base di grossolani criteri di «similarità» sarebbe completamente errata perchè non individuerebbe i marsupiali come discendenti da un ancestore comune diverso da quello dei placentati</a:t>
            </a:r>
            <a:endParaRPr lang="it-IT" dirty="0"/>
          </a:p>
        </p:txBody>
      </p:sp>
    </p:spTree>
    <p:extLst>
      <p:ext uri="{BB962C8B-B14F-4D97-AF65-F5344CB8AC3E}">
        <p14:creationId xmlns:p14="http://schemas.microsoft.com/office/powerpoint/2010/main" val="421422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volution.berkeley.edu/evolibrary/images/news/earlymammaltre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929" y="2418628"/>
            <a:ext cx="4619625" cy="35623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660572" y="217850"/>
            <a:ext cx="4759037" cy="6198646"/>
          </a:xfrm>
          <a:prstGeom prst="rect">
            <a:avLst/>
          </a:prstGeom>
        </p:spPr>
      </p:pic>
      <p:sp>
        <p:nvSpPr>
          <p:cNvPr id="5" name="TextBox 4"/>
          <p:cNvSpPr txBox="1"/>
          <p:nvPr/>
        </p:nvSpPr>
        <p:spPr>
          <a:xfrm>
            <a:off x="1018308" y="387303"/>
            <a:ext cx="4883727" cy="1754326"/>
          </a:xfrm>
          <a:prstGeom prst="rect">
            <a:avLst/>
          </a:prstGeom>
          <a:noFill/>
        </p:spPr>
        <p:txBody>
          <a:bodyPr wrap="square" rtlCol="0">
            <a:spAutoFit/>
          </a:bodyPr>
          <a:lstStyle/>
          <a:p>
            <a:pPr algn="just"/>
            <a:r>
              <a:rPr lang="it-IT" dirty="0" smtClean="0"/>
              <a:t>La radiazione delle varie forme morfologiche dei marsupiali e dei vertebrati è avvenuta indipendentemente. Sono pressioni selettive comuni ed ambienti simili ad aver portato a similarità notevoli</a:t>
            </a:r>
            <a:endParaRPr lang="it-IT" dirty="0"/>
          </a:p>
        </p:txBody>
      </p:sp>
    </p:spTree>
    <p:extLst>
      <p:ext uri="{BB962C8B-B14F-4D97-AF65-F5344CB8AC3E}">
        <p14:creationId xmlns:p14="http://schemas.microsoft.com/office/powerpoint/2010/main" val="426593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4225</Words>
  <Application>Microsoft Office PowerPoint</Application>
  <PresentationFormat>Widescreen</PresentationFormat>
  <Paragraphs>327</Paragraphs>
  <Slides>53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53</vt:i4>
      </vt:variant>
    </vt:vector>
  </HeadingPairs>
  <TitlesOfParts>
    <vt:vector size="58" baseType="lpstr">
      <vt:lpstr>Arial</vt:lpstr>
      <vt:lpstr>Calibri</vt:lpstr>
      <vt:lpstr>Century Gothic</vt:lpstr>
      <vt:lpstr>Courier New</vt:lpstr>
      <vt:lpstr>Sheer Green 16x9</vt:lpstr>
      <vt:lpstr>LEZIONE 5 Allineamento di sequenze nucleotidiche e proteiche</vt:lpstr>
      <vt:lpstr>Presentazione standard di PowerPoint</vt:lpstr>
      <vt:lpstr>Presentazione standard di PowerPoint</vt:lpstr>
      <vt:lpstr>POSSIBILI APPLICAZIONI DI UNA RICERCA PER SIMILARITA’</vt:lpstr>
      <vt:lpstr>SIMILARITA’ vs OMOLOGIA</vt:lpstr>
      <vt:lpstr>OMOPLASIA: CARATTERI SIMILI MA CON ORIGINE EVOLUTIVA INDIPENDENTE (EVOLUZIONE CONVERGENTE)</vt:lpstr>
      <vt:lpstr>Presentazione standard di PowerPoint</vt:lpstr>
      <vt:lpstr>Presentazione standard di PowerPoint</vt:lpstr>
      <vt:lpstr>Presentazione standard di PowerPoint</vt:lpstr>
      <vt:lpstr>QUANDO DUE SEQUENZE SONO SIMILI, OMOLOGHE, ORTOLOGHE O PARALOGHE?</vt:lpstr>
      <vt:lpstr>QUANDO DUE SEQUENZE SONO SIMILI, OMOLOGHE, ORTOLOGHE O PARALOGHE?</vt:lpstr>
      <vt:lpstr>QUANDO DUE SEQUENZE SONO SIMILI, OMOLOGHE, ORTOLOGHE O PARALOGHE?</vt:lpstr>
      <vt:lpstr>ALCUNI ALTRI IMPORTANTI CONCETTI DA RICORDARE</vt:lpstr>
      <vt:lpstr>Presentazione standard di PowerPoint</vt:lpstr>
      <vt:lpstr>Presentazione standard di PowerPoint</vt:lpstr>
      <vt:lpstr>Presentazione standard di PowerPoint</vt:lpstr>
      <vt:lpstr>FUNZIONAMENTO BASE DI UN ALLINEAMENTO</vt:lpstr>
      <vt:lpstr>Presentazione standard di PowerPoint</vt:lpstr>
      <vt:lpstr>Presentazione standard di PowerPoint</vt:lpstr>
      <vt:lpstr>Presentazione standard di PowerPoint</vt:lpstr>
      <vt:lpstr>Presentazione standard di PowerPoint</vt:lpstr>
      <vt:lpstr>LA NECESSITA’ DI INTRODURRE GAPs NELL’ALINEAMENTO</vt:lpstr>
      <vt:lpstr>LA NECESSITA’ DI INTRODURRE GAPs NELL’ALINEAMENTO</vt:lpstr>
      <vt:lpstr>VERSO LA CREAZIONE DI UN ALGORITMO DI ALLINEAMENTO EFFICACE</vt:lpstr>
      <vt:lpstr>VERSO LA CREAZIONE DI UN ALGORITMO DI ALLINEAMENTO EFFICACE</vt:lpstr>
      <vt:lpstr>MATRICI A PUNTI</vt:lpstr>
      <vt:lpstr>MATRICI A PUNTI</vt:lpstr>
      <vt:lpstr>CALCOLO DELLA SIMILARITA’ TRA SEQUENZE</vt:lpstr>
      <vt:lpstr>CALCOLO DELLA SIMILARITA’ TRA SEQUENZE</vt:lpstr>
      <vt:lpstr>CALCOLO DELLA SIMILARITA’ TRA SEQUENZE</vt:lpstr>
      <vt:lpstr>«ALFABETI» PER ALLINEAMENTI DI PEPTIDI</vt:lpstr>
      <vt:lpstr>CALCOLO DELLA SIMILARITA’ TRA SEQUENZE</vt:lpstr>
      <vt:lpstr>CALCOLO DELLA SIMILARITA’ TRA SEQUENZE</vt:lpstr>
      <vt:lpstr>CALCOLO DELLA SIMILARITA’ TRA SEQUENZE</vt:lpstr>
      <vt:lpstr>CALCOLO DELLA SIMILARITA’ TRA SEQUENZE</vt:lpstr>
      <vt:lpstr>CALCOLO DELLA SIMILARITA’ TRA SEQUENZE</vt:lpstr>
      <vt:lpstr>CALCOLO DELLA SIMILARITA’ TRA SEQUENZE</vt:lpstr>
      <vt:lpstr>CALCOLO DELLA SIMILARITA’ TRA SEQUENZE</vt:lpstr>
      <vt:lpstr>CALCOLO DELLA SIMILARITA’ TRA SEQUENZE</vt:lpstr>
      <vt:lpstr>CALCOLO DELLA MATRICE PAM1</vt:lpstr>
      <vt:lpstr>CALCOLO DELLA MATRICE PAM1</vt:lpstr>
      <vt:lpstr>CHE MATRICE PAM E’OPPORTUNO USARE?</vt:lpstr>
      <vt:lpstr>MATRICI DERIVATE DALLE MATRICI PAM</vt:lpstr>
      <vt:lpstr>MATRICI BLOSUM</vt:lpstr>
      <vt:lpstr>MATRICI BLOSUM</vt:lpstr>
      <vt:lpstr>MATRICI DI SOSTITUZIONE</vt:lpstr>
      <vt:lpstr>MATRICI DI SOSTITUZIONE</vt:lpstr>
      <vt:lpstr>MATRICI DI SOSTITUZIONE – UNA SINTESI</vt:lpstr>
      <vt:lpstr>MATRICI DI SOSTITUZIONE – UNA SINTESI</vt:lpstr>
      <vt:lpstr>ALLINEAMENTO GLOBALE O LOCALE?</vt:lpstr>
      <vt:lpstr>ALLINEAMENTO GLOBALE O LOCALE?</vt:lpstr>
      <vt:lpstr>ALLINEAMENTO GLOBALE O LOCALE?</vt:lpstr>
      <vt:lpstr>COME FUNZIONA UN ALGORITMO DI ALLINEAMENTO?</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2019-03-29T01:18:14Z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