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2" r:id="rId7"/>
    <p:sldId id="263" r:id="rId8"/>
    <p:sldId id="260" r:id="rId9"/>
    <p:sldId id="261" r:id="rId10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705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53171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9879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85192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581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30016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23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40348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79715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7452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09723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633B68-2E67-428D-AD66-6B8C2AD3C85C}" type="datetimeFigureOut">
              <a:rPr lang="it-IT" smtClean="0"/>
              <a:t>29/03/2019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B0BA6-DEC4-4860-9238-85B49AE333B3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048402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11560" y="260648"/>
            <a:ext cx="7772400" cy="1190702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VALUTAZIONE DEI TITOLI</a:t>
            </a:r>
            <a:br>
              <a:rPr lang="it-IT" sz="2800" dirty="0" smtClean="0"/>
            </a:br>
            <a:r>
              <a:rPr lang="it-IT" sz="2800" dirty="0" smtClean="0"/>
              <a:t>Art. 2426</a:t>
            </a:r>
            <a:endParaRPr lang="it-IT" sz="28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539552" y="1484784"/>
            <a:ext cx="7848872" cy="5184576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it-IT" sz="2800" dirty="0" smtClean="0"/>
              <a:t>c. 1, n.1 «le immobilizzazioni rappresentate </a:t>
            </a:r>
            <a:r>
              <a:rPr lang="it-IT" sz="2800" dirty="0"/>
              <a:t>da titoli sono </a:t>
            </a:r>
            <a:r>
              <a:rPr lang="it-IT" sz="2800" dirty="0" smtClean="0"/>
              <a:t>rilevate </a:t>
            </a:r>
            <a:r>
              <a:rPr lang="it-IT" sz="2800" dirty="0"/>
              <a:t>in bilancio con il criterio del costo ammortizzato, ove </a:t>
            </a:r>
            <a:r>
              <a:rPr lang="it-IT" sz="2800" dirty="0" smtClean="0"/>
              <a:t>applicabile»</a:t>
            </a:r>
          </a:p>
          <a:p>
            <a:pPr algn="just"/>
            <a:r>
              <a:rPr lang="it-IT" sz="2800" dirty="0" smtClean="0"/>
              <a:t>c.1, n.3 «</a:t>
            </a:r>
            <a:r>
              <a:rPr lang="it-IT" sz="2800" dirty="0"/>
              <a:t>l’immobilizzazione che, alla data della chiusura </a:t>
            </a:r>
            <a:r>
              <a:rPr lang="it-IT" sz="2800" dirty="0" smtClean="0"/>
              <a:t>dell’esercizio</a:t>
            </a:r>
            <a:r>
              <a:rPr lang="it-IT" sz="2800" dirty="0"/>
              <a:t>, risulti durevolmente di valore </a:t>
            </a:r>
            <a:r>
              <a:rPr lang="it-IT" sz="2800" dirty="0" smtClean="0"/>
              <a:t>inferiore </a:t>
            </a:r>
            <a:r>
              <a:rPr lang="it-IT" sz="2800" dirty="0"/>
              <a:t>a quello determinato secondo i </a:t>
            </a:r>
            <a:r>
              <a:rPr lang="it-IT" sz="2800" dirty="0" err="1"/>
              <a:t>nn</a:t>
            </a:r>
            <a:r>
              <a:rPr lang="it-IT" sz="2800" dirty="0"/>
              <a:t>. 1 e 2 </a:t>
            </a:r>
            <a:r>
              <a:rPr lang="it-IT" sz="2800" dirty="0" smtClean="0"/>
              <a:t>deve </a:t>
            </a:r>
            <a:r>
              <a:rPr lang="it-IT" sz="2800" dirty="0"/>
              <a:t>essere iscritta a tale </a:t>
            </a:r>
            <a:r>
              <a:rPr lang="it-IT" sz="2800" dirty="0" smtClean="0"/>
              <a:t>minore </a:t>
            </a:r>
            <a:r>
              <a:rPr lang="it-IT" sz="2800" dirty="0"/>
              <a:t>valore. Il minor valore non può essere mantenuto nei successivi </a:t>
            </a:r>
            <a:r>
              <a:rPr lang="it-IT" sz="2800" dirty="0" smtClean="0"/>
              <a:t>bilanci </a:t>
            </a:r>
            <a:r>
              <a:rPr lang="it-IT" sz="2800" dirty="0"/>
              <a:t>se sono venuti meno i motivi della rettifica </a:t>
            </a:r>
            <a:r>
              <a:rPr lang="it-IT" sz="2800" dirty="0" smtClean="0"/>
              <a:t>effettuata</a:t>
            </a:r>
            <a:r>
              <a:rPr lang="it-IT" sz="2800" dirty="0"/>
              <a:t>; </a:t>
            </a:r>
            <a:endParaRPr lang="it-IT" sz="2800" dirty="0" smtClean="0"/>
          </a:p>
          <a:p>
            <a:pPr algn="just"/>
            <a:r>
              <a:rPr lang="it-IT" sz="2800" dirty="0" smtClean="0"/>
              <a:t>c.1,n.9 «</a:t>
            </a:r>
            <a:r>
              <a:rPr lang="it-IT" sz="2800" dirty="0"/>
              <a:t>i </a:t>
            </a:r>
            <a:r>
              <a:rPr lang="it-IT" sz="2800" dirty="0" smtClean="0"/>
              <a:t>titoli … che </a:t>
            </a:r>
            <a:r>
              <a:rPr lang="it-IT" sz="2800" dirty="0"/>
              <a:t>non </a:t>
            </a:r>
            <a:r>
              <a:rPr lang="it-IT" sz="2800" dirty="0" smtClean="0"/>
              <a:t>costituiscono </a:t>
            </a:r>
            <a:r>
              <a:rPr lang="it-IT" sz="2800" dirty="0"/>
              <a:t>immobilizzazioni sono iscritti al </a:t>
            </a:r>
            <a:r>
              <a:rPr lang="it-IT" sz="2800" dirty="0" smtClean="0"/>
              <a:t>costo </a:t>
            </a:r>
            <a:r>
              <a:rPr lang="it-IT" sz="2800" dirty="0"/>
              <a:t>di </a:t>
            </a:r>
            <a:r>
              <a:rPr lang="it-IT" sz="2800" dirty="0" smtClean="0"/>
              <a:t>acquisto ,</a:t>
            </a:r>
            <a:r>
              <a:rPr lang="it-IT" sz="2800" dirty="0"/>
              <a:t> </a:t>
            </a:r>
            <a:r>
              <a:rPr lang="it-IT" sz="2800" u="sng" dirty="0">
                <a:solidFill>
                  <a:srgbClr val="FF0000"/>
                </a:solidFill>
              </a:rPr>
              <a:t>calcolato secondo il numero 1</a:t>
            </a:r>
            <a:r>
              <a:rPr lang="it-IT" sz="2800" u="sng" dirty="0" smtClean="0">
                <a:solidFill>
                  <a:srgbClr val="FF0000"/>
                </a:solidFill>
              </a:rPr>
              <a:t>)</a:t>
            </a:r>
            <a:r>
              <a:rPr lang="it-IT" sz="2800" dirty="0" smtClean="0">
                <a:solidFill>
                  <a:srgbClr val="FF0000"/>
                </a:solidFill>
              </a:rPr>
              <a:t>, </a:t>
            </a:r>
            <a:r>
              <a:rPr lang="it-IT" sz="2800" dirty="0"/>
              <a:t>ovvero al valore di realizzazione </a:t>
            </a:r>
            <a:r>
              <a:rPr lang="it-IT" sz="2800" dirty="0" smtClean="0"/>
              <a:t>desumibile </a:t>
            </a:r>
            <a:r>
              <a:rPr lang="it-IT" sz="2800" dirty="0"/>
              <a:t>dall’andamento del mercato, se minore; 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3701074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Art. 2426, n.1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it-IT" dirty="0"/>
              <a:t>1) le immobilizzazioni sono iscritte </a:t>
            </a:r>
            <a:r>
              <a:rPr lang="it-IT" dirty="0">
                <a:solidFill>
                  <a:srgbClr val="FF0000"/>
                </a:solidFill>
              </a:rPr>
              <a:t>al costo di acquisto o di produzione. Nel costo di acquisto si computano anche i costi accessori</a:t>
            </a:r>
            <a:r>
              <a:rPr lang="it-IT" dirty="0"/>
              <a:t>. Il costo di produzione comprende tutti i costi direttamente imputabili al prodotto. Può comprendere anche altri costi, per la quota ragionevolmente imputabile al prodotto, relativi al periodo di fabbricazione e fino al momento dal quale il bene può essere utilizzato; con gli stessi criteri possono essere aggiunti gli oneri relativi al finanziamento della fabbricazione, interna o presso terzi; </a:t>
            </a:r>
            <a:r>
              <a:rPr lang="it-IT" dirty="0">
                <a:solidFill>
                  <a:srgbClr val="FF0000"/>
                </a:solidFill>
              </a:rPr>
              <a:t>le immobilizzazioni rappresentate da titoli sono rilevate in bilancio con il criterio del costo ammortizzato, ove applicabile</a:t>
            </a:r>
            <a:r>
              <a:rPr lang="it-IT" dirty="0"/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22877737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VALUTAZIONE DEI TITOLI – OIC  20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525658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Titoli immobilizzati: valutati a «costo ammortizzato»</a:t>
            </a:r>
          </a:p>
          <a:p>
            <a:pPr marL="0" indent="0">
              <a:buNone/>
            </a:pPr>
            <a:r>
              <a:rPr lang="it-IT" sz="2400" b="1" dirty="0" smtClean="0">
                <a:solidFill>
                  <a:srgbClr val="FF0000"/>
                </a:solidFill>
              </a:rPr>
              <a:t>(</a:t>
            </a:r>
            <a:r>
              <a:rPr lang="it-IT" sz="2400" b="1" dirty="0">
                <a:solidFill>
                  <a:srgbClr val="FF0000"/>
                </a:solidFill>
              </a:rPr>
              <a:t>Tale valore è pari al valore attuale dei flussi </a:t>
            </a:r>
            <a:r>
              <a:rPr lang="it-IT" sz="2400" b="1" dirty="0" smtClean="0">
                <a:solidFill>
                  <a:srgbClr val="FF0000"/>
                </a:solidFill>
              </a:rPr>
              <a:t>finanziari </a:t>
            </a:r>
            <a:r>
              <a:rPr lang="it-IT" sz="2400" b="1" dirty="0">
                <a:solidFill>
                  <a:srgbClr val="FF0000"/>
                </a:solidFill>
              </a:rPr>
              <a:t>futuri attesi scontati al tasso di interesse </a:t>
            </a:r>
            <a:r>
              <a:rPr lang="it-IT" sz="2400" b="1" dirty="0" smtClean="0">
                <a:solidFill>
                  <a:srgbClr val="FF0000"/>
                </a:solidFill>
              </a:rPr>
              <a:t>effettivo)</a:t>
            </a:r>
          </a:p>
          <a:p>
            <a:pPr marL="0" indent="0">
              <a:buNone/>
            </a:pPr>
            <a:r>
              <a:rPr lang="it-IT" sz="2400" dirty="0" smtClean="0"/>
              <a:t>Procedimento di determinazione:</a:t>
            </a:r>
          </a:p>
          <a:p>
            <a:pPr marL="0" indent="0" algn="just">
              <a:buNone/>
            </a:pPr>
            <a:r>
              <a:rPr lang="it-IT" sz="2400" dirty="0" smtClean="0"/>
              <a:t>a)determinare </a:t>
            </a:r>
            <a:r>
              <a:rPr lang="it-IT" sz="2400" dirty="0"/>
              <a:t>l’ammontare degli interessi calcolati </a:t>
            </a:r>
            <a:r>
              <a:rPr lang="it-IT" sz="2400" dirty="0" smtClean="0"/>
              <a:t>con </a:t>
            </a:r>
            <a:r>
              <a:rPr lang="it-IT" sz="2400" dirty="0"/>
              <a:t>il criterio del tasso di interesse effettivo </a:t>
            </a:r>
            <a:r>
              <a:rPr lang="it-IT" sz="2400" dirty="0" smtClean="0"/>
              <a:t>sul </a:t>
            </a:r>
            <a:r>
              <a:rPr lang="it-IT" sz="2400" dirty="0"/>
              <a:t>valore contabile del titolo all’inizio </a:t>
            </a:r>
            <a:r>
              <a:rPr lang="it-IT" sz="2400" dirty="0" smtClean="0"/>
              <a:t>dell’esercizio</a:t>
            </a:r>
            <a:r>
              <a:rPr lang="it-IT" sz="2400" dirty="0"/>
              <a:t>, o alla più recente data di rilevazione </a:t>
            </a:r>
            <a:r>
              <a:rPr lang="it-IT" sz="2400" dirty="0" smtClean="0"/>
              <a:t>iniziale</a:t>
            </a:r>
            <a:r>
              <a:rPr lang="it-IT" sz="2400" dirty="0"/>
              <a:t>; </a:t>
            </a:r>
          </a:p>
          <a:p>
            <a:pPr marL="0" indent="0" algn="just">
              <a:buNone/>
            </a:pPr>
            <a:r>
              <a:rPr lang="it-IT" sz="2400" dirty="0" smtClean="0"/>
              <a:t>b)aggiungere </a:t>
            </a:r>
            <a:r>
              <a:rPr lang="it-IT" sz="2400" dirty="0"/>
              <a:t>l’ammontare degli interessi così </a:t>
            </a:r>
            <a:r>
              <a:rPr lang="it-IT" sz="2400" dirty="0" smtClean="0"/>
              <a:t>ottenuto </a:t>
            </a:r>
            <a:r>
              <a:rPr lang="it-IT" sz="2400" dirty="0"/>
              <a:t>al precedente valore contabile del titolo; </a:t>
            </a:r>
          </a:p>
          <a:p>
            <a:pPr marL="0" indent="0" algn="just">
              <a:buNone/>
            </a:pPr>
            <a:r>
              <a:rPr lang="it-IT" sz="2400" dirty="0" smtClean="0"/>
              <a:t>c)sottrarre </a:t>
            </a:r>
            <a:r>
              <a:rPr lang="it-IT" sz="2400" dirty="0"/>
              <a:t>gli incassi per interessi e capitale intervenuti nel periodo; </a:t>
            </a:r>
          </a:p>
          <a:p>
            <a:pPr marL="0" indent="0" algn="just">
              <a:buNone/>
            </a:pPr>
            <a:r>
              <a:rPr lang="it-IT" sz="2400" dirty="0" smtClean="0"/>
              <a:t>d)sottrarre </a:t>
            </a:r>
            <a:r>
              <a:rPr lang="it-IT" sz="2400" dirty="0"/>
              <a:t>le eventuali perdite durevoli di valore sui titoli. </a:t>
            </a:r>
          </a:p>
          <a:p>
            <a:pPr marL="0" indent="0">
              <a:buNone/>
            </a:pPr>
            <a:r>
              <a:rPr lang="it-IT" sz="2400" dirty="0" smtClean="0"/>
              <a:t> </a:t>
            </a:r>
            <a:endParaRPr lang="it-IT" sz="2400" dirty="0"/>
          </a:p>
          <a:p>
            <a:pPr marL="0" indent="0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0109718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smtClean="0"/>
              <a:t>VALUTAZIONE DEI TITOLI – OIC  20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Titoli immobilizzati: perdita durevole di valore</a:t>
            </a:r>
          </a:p>
          <a:p>
            <a:pPr marL="0" indent="0">
              <a:buNone/>
            </a:pPr>
            <a:endParaRPr lang="it-IT" dirty="0"/>
          </a:p>
          <a:p>
            <a:pPr marL="0" indent="0" algn="just">
              <a:buNone/>
            </a:pPr>
            <a:r>
              <a:rPr lang="it-IT" dirty="0"/>
              <a:t>La perdita durevole di valore di un titolo </a:t>
            </a:r>
            <a:r>
              <a:rPr lang="it-IT" dirty="0" smtClean="0"/>
              <a:t>immobilizzato </a:t>
            </a:r>
            <a:r>
              <a:rPr lang="it-IT" dirty="0"/>
              <a:t>si ha quando, per ragioni legate alla </a:t>
            </a:r>
          </a:p>
          <a:p>
            <a:pPr marL="0" indent="0" algn="just">
              <a:buNone/>
            </a:pPr>
            <a:r>
              <a:rPr lang="it-IT" dirty="0"/>
              <a:t>capacità di rimborso dell’emittente, la società ritenga con ragionevolezza e fondatezza di non </a:t>
            </a:r>
            <a:r>
              <a:rPr lang="it-IT" dirty="0" smtClean="0"/>
              <a:t>poter </a:t>
            </a:r>
            <a:r>
              <a:rPr lang="it-IT" dirty="0"/>
              <a:t>più incassare integralmente i flussi di cassa – in linea capitale o interessi – previsti dal </a:t>
            </a:r>
            <a:r>
              <a:rPr lang="it-IT" dirty="0" smtClean="0"/>
              <a:t>contratto</a:t>
            </a:r>
            <a:endParaRPr lang="it-IT" dirty="0"/>
          </a:p>
          <a:p>
            <a:pPr marL="0" indent="0" algn="just">
              <a:buNone/>
            </a:pP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62515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it-IT" sz="2800" dirty="0" smtClean="0"/>
              <a:t>VALUTAZIONE DEI TITOLI – OIC  20</a:t>
            </a:r>
            <a:endParaRPr lang="it-IT" sz="28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it-IT" sz="2400" dirty="0"/>
              <a:t>Indicatori di una situazione di </a:t>
            </a:r>
            <a:r>
              <a:rPr lang="it-IT" sz="2400" dirty="0" smtClean="0"/>
              <a:t>deterioramento </a:t>
            </a:r>
            <a:r>
              <a:rPr lang="it-IT" sz="2400" dirty="0"/>
              <a:t>duraturo della situazione di </a:t>
            </a:r>
            <a:r>
              <a:rPr lang="it-IT" sz="2400" dirty="0" smtClean="0"/>
              <a:t>solvibilità dell’emittente </a:t>
            </a:r>
            <a:r>
              <a:rPr lang="it-IT" sz="2400" dirty="0"/>
              <a:t>sono, ad </a:t>
            </a:r>
            <a:r>
              <a:rPr lang="it-IT" sz="2400" dirty="0" smtClean="0"/>
              <a:t>es.:</a:t>
            </a:r>
          </a:p>
          <a:p>
            <a:r>
              <a:rPr lang="it-IT" sz="2400" dirty="0"/>
              <a:t>ritardato o mancato pagamento di quote </a:t>
            </a:r>
            <a:r>
              <a:rPr lang="it-IT" sz="2400" dirty="0" smtClean="0"/>
              <a:t>capitale o interessi</a:t>
            </a:r>
          </a:p>
          <a:p>
            <a:r>
              <a:rPr lang="it-IT" sz="2400" dirty="0" smtClean="0"/>
              <a:t>ristrutturazione </a:t>
            </a:r>
            <a:r>
              <a:rPr lang="it-IT" sz="2400" dirty="0"/>
              <a:t>del </a:t>
            </a:r>
            <a:r>
              <a:rPr lang="it-IT" sz="2400" dirty="0" smtClean="0"/>
              <a:t>debito</a:t>
            </a:r>
          </a:p>
          <a:p>
            <a:r>
              <a:rPr lang="it-IT" sz="2400" dirty="0"/>
              <a:t>valore di mercato del titolo persistentemente </a:t>
            </a:r>
            <a:r>
              <a:rPr lang="it-IT" sz="2400" dirty="0" smtClean="0"/>
              <a:t>inferiore al </a:t>
            </a:r>
            <a:r>
              <a:rPr lang="it-IT" sz="2400" dirty="0"/>
              <a:t>valore di iscrizione in </a:t>
            </a:r>
            <a:r>
              <a:rPr lang="it-IT" sz="2400" dirty="0" smtClean="0"/>
              <a:t>bilancio (</a:t>
            </a:r>
            <a:r>
              <a:rPr lang="it-IT" sz="2400" i="1" dirty="0" smtClean="0"/>
              <a:t>non </a:t>
            </a:r>
            <a:r>
              <a:rPr lang="it-IT" sz="2400" i="1" dirty="0"/>
              <a:t>può essere considerato </a:t>
            </a:r>
            <a:r>
              <a:rPr lang="it-IT" sz="2400" i="1" dirty="0" smtClean="0"/>
              <a:t>motivo </a:t>
            </a:r>
            <a:r>
              <a:rPr lang="it-IT" sz="2400" i="1" dirty="0"/>
              <a:t>di automatico abbattimento del costo un </a:t>
            </a:r>
            <a:r>
              <a:rPr lang="it-IT" sz="2400" i="1" dirty="0" smtClean="0"/>
              <a:t>improvviso e generalizzato </a:t>
            </a:r>
            <a:r>
              <a:rPr lang="it-IT" sz="2400" i="1" dirty="0"/>
              <a:t>ribasso del valore di mercato. È necessario che il ribasso, per la </a:t>
            </a:r>
            <a:r>
              <a:rPr lang="it-IT" sz="2400" i="1" dirty="0" smtClean="0"/>
              <a:t>sua </a:t>
            </a:r>
            <a:r>
              <a:rPr lang="it-IT" sz="2400" i="1" dirty="0"/>
              <a:t>entità relativa e/o per la sua durevolezza, </a:t>
            </a:r>
            <a:r>
              <a:rPr lang="it-IT" sz="2400" i="1" dirty="0" smtClean="0"/>
              <a:t>esprima </a:t>
            </a:r>
            <a:r>
              <a:rPr lang="it-IT" sz="2400" i="1" dirty="0"/>
              <a:t>un significativo e sostanzialmente </a:t>
            </a:r>
            <a:r>
              <a:rPr lang="it-IT" sz="2400" i="1" dirty="0" smtClean="0"/>
              <a:t>permanente </a:t>
            </a:r>
            <a:r>
              <a:rPr lang="it-IT" sz="2400" i="1" dirty="0"/>
              <a:t>peggioramento del merito creditizio </a:t>
            </a:r>
            <a:r>
              <a:rPr lang="it-IT" sz="2400" i="1" dirty="0" smtClean="0"/>
              <a:t>dell’emittente</a:t>
            </a:r>
            <a:r>
              <a:rPr lang="it-IT" sz="2400" dirty="0" smtClean="0"/>
              <a:t>)</a:t>
            </a:r>
          </a:p>
          <a:p>
            <a:r>
              <a:rPr lang="it-IT" sz="2400" dirty="0"/>
              <a:t>indicatori economico-patrimoniali e finanziari </a:t>
            </a:r>
            <a:r>
              <a:rPr lang="it-IT" sz="2400" dirty="0" smtClean="0"/>
              <a:t>dell’emittente </a:t>
            </a:r>
            <a:r>
              <a:rPr lang="it-IT" sz="2400" dirty="0"/>
              <a:t>che facciano ritenere probabile </a:t>
            </a:r>
            <a:r>
              <a:rPr lang="it-IT" sz="2400" dirty="0" smtClean="0"/>
              <a:t>un </a:t>
            </a:r>
            <a:r>
              <a:rPr lang="it-IT" sz="2400" dirty="0"/>
              <a:t>non integrale pagamento dei flussi </a:t>
            </a:r>
            <a:r>
              <a:rPr lang="it-IT" sz="2400" dirty="0" smtClean="0"/>
              <a:t>finanziari del </a:t>
            </a:r>
            <a:r>
              <a:rPr lang="it-IT" sz="2400" dirty="0"/>
              <a:t>titolo (</a:t>
            </a:r>
            <a:r>
              <a:rPr lang="it-IT" sz="2400" dirty="0" smtClean="0"/>
              <a:t>interessi e/o </a:t>
            </a:r>
            <a:r>
              <a:rPr lang="it-IT" sz="2400" dirty="0"/>
              <a:t>capitale alla </a:t>
            </a:r>
            <a:r>
              <a:rPr lang="it-IT" sz="2400" dirty="0" smtClean="0"/>
              <a:t>scadenza)</a:t>
            </a:r>
          </a:p>
          <a:p>
            <a:r>
              <a:rPr lang="it-IT" sz="2400" dirty="0" smtClean="0"/>
              <a:t>ammissione a procedure concorsuali.</a:t>
            </a:r>
          </a:p>
          <a:p>
            <a:endParaRPr lang="it-IT" sz="2400" dirty="0"/>
          </a:p>
          <a:p>
            <a:endParaRPr lang="it-IT" sz="2400" dirty="0"/>
          </a:p>
          <a:p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  <a:p>
            <a:pPr marL="0" indent="0" algn="just">
              <a:buNone/>
            </a:pPr>
            <a:endParaRPr lang="it-IT" sz="2400" dirty="0"/>
          </a:p>
        </p:txBody>
      </p:sp>
    </p:spTree>
    <p:extLst>
      <p:ext uri="{BB962C8B-B14F-4D97-AF65-F5344CB8AC3E}">
        <p14:creationId xmlns:p14="http://schemas.microsoft.com/office/powerpoint/2010/main" val="4166571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 smtClean="0"/>
              <a:t>VALUTAZIONE DEI TITOLI – OIC  20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it-IT" dirty="0" smtClean="0">
                <a:solidFill>
                  <a:srgbClr val="FF0000"/>
                </a:solidFill>
              </a:rPr>
              <a:t>Il criterio del «costo ammortizzato» può non essere applicato</a:t>
            </a:r>
            <a:r>
              <a:rPr lang="it-IT" dirty="0" smtClean="0"/>
              <a:t>:</a:t>
            </a:r>
          </a:p>
          <a:p>
            <a:pPr marL="514350" indent="-514350">
              <a:buAutoNum type="alphaLcParenR"/>
            </a:pPr>
            <a:r>
              <a:rPr lang="it-IT" dirty="0" smtClean="0"/>
              <a:t>Per i titoli acquistati prima dell’entrata in vigore del D.Lgs.139/2015</a:t>
            </a:r>
          </a:p>
          <a:p>
            <a:pPr marL="514350" indent="-514350">
              <a:buAutoNum type="alphaLcParenR"/>
            </a:pPr>
            <a:r>
              <a:rPr lang="it-IT" dirty="0" smtClean="0"/>
              <a:t>Quando la mancata applicazione ha effetti irrilevanti</a:t>
            </a:r>
          </a:p>
          <a:p>
            <a:pPr marL="514350" indent="-514350">
              <a:buAutoNum type="alphaLcParenR"/>
            </a:pPr>
            <a:r>
              <a:rPr lang="it-IT" dirty="0" smtClean="0"/>
              <a:t>Per le imprese che redigono il bilancio in forma abbreviata e le microimprese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977094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VALUTAZIONE DEI TITOLI – OIC  20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it-IT" dirty="0"/>
              <a:t>Generalmente gli </a:t>
            </a:r>
            <a:r>
              <a:rPr lang="it-IT" dirty="0">
                <a:solidFill>
                  <a:srgbClr val="FF0000"/>
                </a:solidFill>
              </a:rPr>
              <a:t>effetti </a:t>
            </a:r>
            <a:r>
              <a:rPr lang="it-IT" dirty="0" smtClean="0">
                <a:solidFill>
                  <a:srgbClr val="FF0000"/>
                </a:solidFill>
              </a:rPr>
              <a:t>sono </a:t>
            </a:r>
            <a:r>
              <a:rPr lang="it-IT" dirty="0">
                <a:solidFill>
                  <a:srgbClr val="FF0000"/>
                </a:solidFill>
              </a:rPr>
              <a:t>irrilevanti </a:t>
            </a:r>
            <a:r>
              <a:rPr lang="it-IT" dirty="0"/>
              <a:t>se: </a:t>
            </a:r>
          </a:p>
          <a:p>
            <a:pPr algn="just"/>
            <a:r>
              <a:rPr lang="it-IT" dirty="0"/>
              <a:t>i titoli sono destinati ad essere detenuti </a:t>
            </a:r>
            <a:r>
              <a:rPr lang="it-IT" dirty="0" smtClean="0"/>
              <a:t>durevolmente </a:t>
            </a:r>
            <a:r>
              <a:rPr lang="it-IT" dirty="0"/>
              <a:t>ma i costi di transazione, i premi/scarti </a:t>
            </a:r>
            <a:r>
              <a:rPr lang="it-IT" dirty="0" smtClean="0"/>
              <a:t>di </a:t>
            </a:r>
            <a:r>
              <a:rPr lang="it-IT" dirty="0"/>
              <a:t>sottoscrizione o negoziazione e ogni altra </a:t>
            </a:r>
            <a:r>
              <a:rPr lang="it-IT" dirty="0" smtClean="0"/>
              <a:t>differenza </a:t>
            </a:r>
            <a:r>
              <a:rPr lang="it-IT" dirty="0"/>
              <a:t>tra valore iniziale e valore a scadenza </a:t>
            </a:r>
            <a:r>
              <a:rPr lang="it-IT" dirty="0" smtClean="0"/>
              <a:t>sono </a:t>
            </a:r>
            <a:r>
              <a:rPr lang="it-IT" dirty="0"/>
              <a:t>di scarso rilievo; </a:t>
            </a:r>
          </a:p>
          <a:p>
            <a:pPr marL="0" indent="0" algn="just">
              <a:buNone/>
            </a:pPr>
            <a:endParaRPr lang="it-IT" dirty="0"/>
          </a:p>
          <a:p>
            <a:pPr algn="just"/>
            <a:r>
              <a:rPr lang="it-IT" dirty="0"/>
              <a:t>i titoli di debito sono detenuti presumibilmente </a:t>
            </a:r>
          </a:p>
          <a:p>
            <a:pPr marL="0" indent="0" algn="just">
              <a:buNone/>
            </a:pPr>
            <a:r>
              <a:rPr lang="it-IT" dirty="0"/>
              <a:t>in portafoglio per un periodo inferiore ai 12 </a:t>
            </a:r>
            <a:r>
              <a:rPr lang="it-IT" dirty="0" smtClean="0"/>
              <a:t>mesi</a:t>
            </a:r>
            <a:r>
              <a:rPr lang="it-IT" dirty="0"/>
              <a:t>. 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6796379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smtClean="0"/>
              <a:t>VALUTAZIONE DEI TITOLI – OIC  20</a:t>
            </a:r>
            <a:endParaRPr lang="it-IT" sz="320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endParaRPr lang="it-IT" dirty="0"/>
          </a:p>
          <a:p>
            <a:pPr marL="0" indent="0" algn="just">
              <a:buNone/>
            </a:pPr>
            <a:r>
              <a:rPr lang="it-IT" dirty="0"/>
              <a:t>L’importo della perdita di valore </a:t>
            </a:r>
            <a:r>
              <a:rPr lang="it-IT" dirty="0" smtClean="0"/>
              <a:t>alla </a:t>
            </a:r>
            <a:r>
              <a:rPr lang="it-IT" dirty="0"/>
              <a:t>data di bilancio è pari alla </a:t>
            </a:r>
            <a:r>
              <a:rPr lang="it-IT" dirty="0" smtClean="0"/>
              <a:t>differenza </a:t>
            </a:r>
            <a:r>
              <a:rPr lang="it-IT" dirty="0"/>
              <a:t>tra il valore contabile </a:t>
            </a:r>
            <a:r>
              <a:rPr lang="it-IT" dirty="0" smtClean="0"/>
              <a:t>in </a:t>
            </a:r>
            <a:r>
              <a:rPr lang="it-IT" dirty="0"/>
              <a:t>assenza di riduzione di valore e il valore attuale </a:t>
            </a:r>
            <a:r>
              <a:rPr lang="it-IT" dirty="0" smtClean="0"/>
              <a:t>dei </a:t>
            </a:r>
            <a:r>
              <a:rPr lang="it-IT" dirty="0"/>
              <a:t>flussi finanziari futuri stimati, ridotti degli </a:t>
            </a:r>
            <a:r>
              <a:rPr lang="it-IT" dirty="0" smtClean="0"/>
              <a:t>importi </a:t>
            </a:r>
            <a:r>
              <a:rPr lang="it-IT" dirty="0"/>
              <a:t>che si stima di non incassare, determinato utilizzando il tasso di interesse effettivo </a:t>
            </a:r>
            <a:r>
              <a:rPr lang="it-IT" dirty="0" smtClean="0"/>
              <a:t>originario </a:t>
            </a:r>
            <a:r>
              <a:rPr lang="it-IT" dirty="0"/>
              <a:t>(ossia al tasso di interesse </a:t>
            </a:r>
            <a:r>
              <a:rPr lang="it-IT" dirty="0" smtClean="0"/>
              <a:t>effettivo </a:t>
            </a:r>
            <a:r>
              <a:rPr lang="it-IT" dirty="0"/>
              <a:t>calcolato in sede di rilevazione iniziale).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809664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600" dirty="0" smtClean="0"/>
              <a:t>VALUTAZIONE DEI TITOLI – OIC  20</a:t>
            </a:r>
            <a:endParaRPr lang="it-IT" sz="36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it-IT" sz="3600" b="1" dirty="0" smtClean="0">
                <a:solidFill>
                  <a:srgbClr val="FF0000"/>
                </a:solidFill>
              </a:rPr>
              <a:t>Titoli non immobilizzati: </a:t>
            </a:r>
          </a:p>
          <a:p>
            <a:pPr marL="0" indent="0" algn="just">
              <a:buNone/>
            </a:pPr>
            <a:r>
              <a:rPr lang="it-IT" sz="3600" dirty="0" smtClean="0"/>
              <a:t> </a:t>
            </a:r>
            <a:r>
              <a:rPr lang="it-IT" sz="3600" dirty="0"/>
              <a:t>sono valutati in base al minor valore fra il </a:t>
            </a:r>
            <a:r>
              <a:rPr lang="it-IT" sz="3600" u="sng" dirty="0"/>
              <a:t>costo ammortizzato</a:t>
            </a:r>
            <a:r>
              <a:rPr lang="it-IT" sz="3600" dirty="0" smtClean="0"/>
              <a:t>, </a:t>
            </a:r>
            <a:r>
              <a:rPr lang="it-IT" sz="3600" dirty="0"/>
              <a:t>e il </a:t>
            </a:r>
            <a:r>
              <a:rPr lang="it-IT" sz="3600" dirty="0" smtClean="0"/>
              <a:t>valore </a:t>
            </a:r>
            <a:r>
              <a:rPr lang="it-IT" sz="3600" dirty="0"/>
              <a:t>di </a:t>
            </a:r>
            <a:r>
              <a:rPr lang="it-IT" sz="3600" dirty="0" smtClean="0"/>
              <a:t>realizzazione desumibile dall'andamento del </a:t>
            </a:r>
            <a:r>
              <a:rPr lang="it-IT" sz="3600" dirty="0"/>
              <a:t>mercato. </a:t>
            </a:r>
          </a:p>
          <a:p>
            <a:pPr marL="0" indent="0" algn="just">
              <a:buNone/>
            </a:pPr>
            <a:endParaRPr lang="it-IT" sz="3600" dirty="0"/>
          </a:p>
        </p:txBody>
      </p:sp>
    </p:spTree>
    <p:extLst>
      <p:ext uri="{BB962C8B-B14F-4D97-AF65-F5344CB8AC3E}">
        <p14:creationId xmlns:p14="http://schemas.microsoft.com/office/powerpoint/2010/main" val="165259124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744</Words>
  <Application>Microsoft Office PowerPoint</Application>
  <PresentationFormat>Presentazione su schermo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0" baseType="lpstr">
      <vt:lpstr>Tema di Office</vt:lpstr>
      <vt:lpstr>VALUTAZIONE DEI TITOLI Art. 2426</vt:lpstr>
      <vt:lpstr>Art. 2426, n.1</vt:lpstr>
      <vt:lpstr>VALUTAZIONE DEI TITOLI – OIC  20</vt:lpstr>
      <vt:lpstr>VALUTAZIONE DEI TITOLI – OIC  20</vt:lpstr>
      <vt:lpstr>VALUTAZIONE DEI TITOLI – OIC  20</vt:lpstr>
      <vt:lpstr>VALUTAZIONE DEI TITOLI – OIC  20</vt:lpstr>
      <vt:lpstr>VALUTAZIONE DEI TITOLI – OIC  20</vt:lpstr>
      <vt:lpstr>VALUTAZIONE DEI TITOLI – OIC  20</vt:lpstr>
      <vt:lpstr>VALUTAZIONE DEI TITOLI – OIC  20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VALUTAZIONE DEI TITOLI Art. 2426</dc:title>
  <dc:creator>Livio</dc:creator>
  <cp:lastModifiedBy>Livio</cp:lastModifiedBy>
  <cp:revision>11</cp:revision>
  <dcterms:created xsi:type="dcterms:W3CDTF">2017-05-02T16:56:59Z</dcterms:created>
  <dcterms:modified xsi:type="dcterms:W3CDTF">2019-03-29T10:31:20Z</dcterms:modified>
</cp:coreProperties>
</file>