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00" autoAdjust="0"/>
  </p:normalViewPr>
  <p:slideViewPr>
    <p:cSldViewPr>
      <p:cViewPr varScale="1">
        <p:scale>
          <a:sx n="66" d="100"/>
          <a:sy n="66" d="100"/>
        </p:scale>
        <p:origin x="-15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C95A-144B-406F-A4A5-C57C8D1CAB76}" type="datetimeFigureOut">
              <a:rPr lang="it-IT" smtClean="0"/>
              <a:t>24/03/2018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E2A1-1FEF-4BDE-BDFF-36489C675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544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C95A-144B-406F-A4A5-C57C8D1CAB76}" type="datetimeFigureOut">
              <a:rPr lang="it-IT" smtClean="0"/>
              <a:t>24/03/2018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E2A1-1FEF-4BDE-BDFF-36489C675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873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C95A-144B-406F-A4A5-C57C8D1CAB76}" type="datetimeFigureOut">
              <a:rPr lang="it-IT" smtClean="0"/>
              <a:t>24/03/2018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E2A1-1FEF-4BDE-BDFF-36489C675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146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C95A-144B-406F-A4A5-C57C8D1CAB76}" type="datetimeFigureOut">
              <a:rPr lang="it-IT" smtClean="0"/>
              <a:t>24/03/2018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E2A1-1FEF-4BDE-BDFF-36489C675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983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C95A-144B-406F-A4A5-C57C8D1CAB76}" type="datetimeFigureOut">
              <a:rPr lang="it-IT" smtClean="0"/>
              <a:t>24/03/2018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E2A1-1FEF-4BDE-BDFF-36489C675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3121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C95A-144B-406F-A4A5-C57C8D1CAB76}" type="datetimeFigureOut">
              <a:rPr lang="it-IT" smtClean="0"/>
              <a:t>24/03/2018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E2A1-1FEF-4BDE-BDFF-36489C675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921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C95A-144B-406F-A4A5-C57C8D1CAB76}" type="datetimeFigureOut">
              <a:rPr lang="it-IT" smtClean="0"/>
              <a:t>24/03/2018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E2A1-1FEF-4BDE-BDFF-36489C675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4088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C95A-144B-406F-A4A5-C57C8D1CAB76}" type="datetimeFigureOut">
              <a:rPr lang="it-IT" smtClean="0"/>
              <a:t>24/03/2018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E2A1-1FEF-4BDE-BDFF-36489C675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4499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C95A-144B-406F-A4A5-C57C8D1CAB76}" type="datetimeFigureOut">
              <a:rPr lang="it-IT" smtClean="0"/>
              <a:t>24/03/2018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E2A1-1FEF-4BDE-BDFF-36489C675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7102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C95A-144B-406F-A4A5-C57C8D1CAB76}" type="datetimeFigureOut">
              <a:rPr lang="it-IT" smtClean="0"/>
              <a:t>24/03/2018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E2A1-1FEF-4BDE-BDFF-36489C675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39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C95A-144B-406F-A4A5-C57C8D1CAB76}" type="datetimeFigureOut">
              <a:rPr lang="it-IT" smtClean="0"/>
              <a:t>24/03/2018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E2A1-1FEF-4BDE-BDFF-36489C675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0553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0C95A-144B-406F-A4A5-C57C8D1CAB76}" type="datetimeFigureOut">
              <a:rPr lang="it-IT" smtClean="0"/>
              <a:t>24/03/2018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8E2A1-1FEF-4BDE-BDFF-36489C675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5802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Corsi (prezzi) dei titoli 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Corso secco (c.s.): valore capitale del titolo</a:t>
            </a:r>
          </a:p>
          <a:p>
            <a:r>
              <a:rPr lang="it-IT" sz="2400" dirty="0" smtClean="0"/>
              <a:t>Corso </a:t>
            </a:r>
            <a:r>
              <a:rPr lang="it-IT" sz="2400" dirty="0" err="1" smtClean="0"/>
              <a:t>tel</a:t>
            </a:r>
            <a:r>
              <a:rPr lang="it-IT" sz="2400" dirty="0" smtClean="0"/>
              <a:t> quel (</a:t>
            </a:r>
            <a:r>
              <a:rPr lang="it-IT" sz="2400" dirty="0" err="1" smtClean="0"/>
              <a:t>c.t.q</a:t>
            </a:r>
            <a:r>
              <a:rPr lang="it-IT" sz="2400" dirty="0" smtClean="0"/>
              <a:t>.): valore corrente</a:t>
            </a:r>
          </a:p>
          <a:p>
            <a:r>
              <a:rPr lang="it-IT" sz="2400" dirty="0" smtClean="0"/>
              <a:t>Corso ex-cedola (</a:t>
            </a:r>
            <a:r>
              <a:rPr lang="it-IT" sz="2400" dirty="0" err="1" smtClean="0"/>
              <a:t>c.ex</a:t>
            </a:r>
            <a:r>
              <a:rPr lang="it-IT" sz="2400" dirty="0" smtClean="0"/>
              <a:t>): corso del titolo privo della cedola in corso di maturazione</a:t>
            </a:r>
          </a:p>
          <a:p>
            <a:endParaRPr lang="it-IT" sz="2400" dirty="0"/>
          </a:p>
          <a:p>
            <a:r>
              <a:rPr lang="it-IT" sz="2400" dirty="0" err="1" smtClean="0"/>
              <a:t>C.t.q</a:t>
            </a:r>
            <a:r>
              <a:rPr lang="it-IT" sz="2400" dirty="0" smtClean="0"/>
              <a:t>. = c.s. + rateo </a:t>
            </a:r>
            <a:r>
              <a:rPr lang="it-IT" sz="2400" dirty="0" err="1" smtClean="0"/>
              <a:t>int</a:t>
            </a:r>
            <a:r>
              <a:rPr lang="it-IT" sz="2400" dirty="0" smtClean="0"/>
              <a:t>. </a:t>
            </a:r>
            <a:r>
              <a:rPr lang="it-IT" sz="2400" dirty="0"/>
              <a:t>m</a:t>
            </a:r>
            <a:r>
              <a:rPr lang="it-IT" sz="2400" dirty="0" smtClean="0"/>
              <a:t>aturato</a:t>
            </a:r>
          </a:p>
          <a:p>
            <a:r>
              <a:rPr lang="it-IT" sz="2400" dirty="0" err="1" smtClean="0"/>
              <a:t>C.ex</a:t>
            </a:r>
            <a:r>
              <a:rPr lang="it-IT" sz="2400" dirty="0" smtClean="0"/>
              <a:t>  = c.s. – rateo </a:t>
            </a:r>
            <a:r>
              <a:rPr lang="it-IT" sz="2400" dirty="0" err="1" smtClean="0"/>
              <a:t>int</a:t>
            </a:r>
            <a:r>
              <a:rPr lang="it-IT" sz="2400" dirty="0" smtClean="0"/>
              <a:t>. </a:t>
            </a:r>
            <a:r>
              <a:rPr lang="it-IT" sz="2400" dirty="0"/>
              <a:t>d</a:t>
            </a:r>
            <a:r>
              <a:rPr lang="it-IT" sz="2400" dirty="0" smtClean="0"/>
              <a:t>a maturare = </a:t>
            </a:r>
            <a:r>
              <a:rPr lang="it-IT" sz="2400" dirty="0" err="1" smtClean="0"/>
              <a:t>c.t.q</a:t>
            </a:r>
            <a:r>
              <a:rPr lang="it-IT" sz="2400" dirty="0" smtClean="0"/>
              <a:t>. – intera cedola</a:t>
            </a:r>
          </a:p>
          <a:p>
            <a:endParaRPr lang="it-IT" sz="2400" dirty="0"/>
          </a:p>
          <a:p>
            <a:r>
              <a:rPr lang="it-IT" sz="2400" dirty="0" smtClean="0"/>
              <a:t>Premio di negoziazione: ( V.N. – </a:t>
            </a:r>
            <a:r>
              <a:rPr lang="it-IT" sz="2400" dirty="0" err="1" smtClean="0"/>
              <a:t>c.s.d’acq</a:t>
            </a:r>
            <a:r>
              <a:rPr lang="it-IT" sz="2400" dirty="0" smtClean="0"/>
              <a:t>.)&gt;0</a:t>
            </a:r>
          </a:p>
          <a:p>
            <a:r>
              <a:rPr lang="it-IT" sz="2400" dirty="0" smtClean="0"/>
              <a:t>Scarto di negoziazione.   (V.N. – c.s. d’</a:t>
            </a:r>
            <a:r>
              <a:rPr lang="it-IT" sz="2400" dirty="0" err="1" smtClean="0"/>
              <a:t>acq</a:t>
            </a:r>
            <a:r>
              <a:rPr lang="it-IT" sz="2400" dirty="0" smtClean="0"/>
              <a:t>.)&lt;0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25940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TITOLI :  METODO  DEL  COSTO AMMORTIZZATO</a:t>
            </a:r>
            <a:endParaRPr lang="it-I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it-IT" sz="2400" dirty="0" smtClean="0"/>
                  <a:t>Obbligazioni  Alfa</a:t>
                </a:r>
              </a:p>
              <a:p>
                <a:pPr marL="0" indent="0">
                  <a:buNone/>
                </a:pPr>
                <a:r>
                  <a:rPr lang="it-IT" sz="2400" dirty="0" smtClean="0"/>
                  <a:t>Valore nominale:	           		1.000,00</a:t>
                </a:r>
              </a:p>
              <a:p>
                <a:pPr marL="0" indent="0">
                  <a:buNone/>
                </a:pPr>
                <a:r>
                  <a:rPr lang="it-IT" sz="2400" dirty="0" smtClean="0"/>
                  <a:t>Prezzo d’emissione (c.s.) :		980,00</a:t>
                </a:r>
              </a:p>
              <a:p>
                <a:pPr marL="0" indent="0">
                  <a:buNone/>
                </a:pPr>
                <a:r>
                  <a:rPr lang="it-IT" sz="2400" dirty="0" smtClean="0"/>
                  <a:t>Tasso interesse  nominale annuo (cedola annua):  7%  </a:t>
                </a:r>
              </a:p>
              <a:p>
                <a:pPr marL="0" indent="0">
                  <a:buNone/>
                </a:pPr>
                <a:r>
                  <a:rPr lang="it-IT" sz="2400" dirty="0" smtClean="0"/>
                  <a:t>Durata:  2 anni</a:t>
                </a:r>
              </a:p>
              <a:p>
                <a:pPr marL="0" indent="0">
                  <a:buNone/>
                </a:pPr>
                <a:r>
                  <a:rPr lang="it-IT" sz="2400" dirty="0" smtClean="0"/>
                  <a:t>                            	 </a:t>
                </a:r>
              </a:p>
              <a:p>
                <a:pPr marL="0" indent="0">
                  <a:buNone/>
                </a:pPr>
                <a:r>
                  <a:rPr lang="it-IT" sz="2400" dirty="0" smtClean="0"/>
                  <a:t>TIR :  -980+70(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/>
                      </a:rPr>
                      <m:t>1+</m:t>
                    </m:r>
                    <m:r>
                      <a:rPr lang="it-IT" sz="2400" b="0" i="1" smtClean="0">
                        <a:latin typeface="Cambria Math"/>
                      </a:rPr>
                      <m:t>𝑥</m:t>
                    </m:r>
                    <m:r>
                      <a:rPr lang="it-IT" sz="2400" b="0" i="1" smtClean="0">
                        <a:latin typeface="Cambria Math"/>
                      </a:rPr>
                      <m:t>)⁻¹+1.070(1+</m:t>
                    </m:r>
                    <m:r>
                      <a:rPr lang="it-IT" sz="2400" b="0" i="1" smtClean="0">
                        <a:latin typeface="Cambria Math"/>
                      </a:rPr>
                      <m:t>𝑥</m:t>
                    </m:r>
                    <m:r>
                      <a:rPr lang="it-IT" sz="2400" b="0" i="1" smtClean="0">
                        <a:latin typeface="Cambria Math"/>
                      </a:rPr>
                      <m:t>)⁻²=0</m:t>
                    </m:r>
                  </m:oMath>
                </a14:m>
                <a:endParaRPr lang="it-IT" sz="2400" dirty="0" smtClean="0"/>
              </a:p>
              <a:p>
                <a:pPr marL="0" indent="0">
                  <a:buNone/>
                </a:pPr>
                <a:r>
                  <a:rPr lang="it-IT" sz="2400" dirty="0"/>
                  <a:t>	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it-IT" sz="2400" dirty="0" smtClean="0"/>
                  <a:t> = 8,12</a:t>
                </a:r>
              </a:p>
              <a:p>
                <a:pPr marL="0" indent="0">
                  <a:buNone/>
                </a:pPr>
                <a:r>
                  <a:rPr lang="it-IT" sz="2400" dirty="0" smtClean="0"/>
                  <a:t>TIR: tasso che rende nulla la somma algebrica dei flussi finanziari in entrata e in uscita originati dall’operazione</a:t>
                </a:r>
              </a:p>
              <a:p>
                <a:pPr marL="0" indent="0">
                  <a:buNone/>
                </a:pPr>
                <a:endParaRPr lang="it-IT" sz="2400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11" t="-1078" r="-103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478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>
            <a:normAutofit/>
          </a:bodyPr>
          <a:lstStyle/>
          <a:p>
            <a:r>
              <a:rPr lang="it-IT" sz="2400" b="1" dirty="0" smtClean="0"/>
              <a:t>TITOLI :  METODO  DEL  COSTO AMMORTIZZATO</a:t>
            </a:r>
            <a:endParaRPr lang="it-IT" sz="24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</p:spPr>
        <p:txBody>
          <a:bodyPr/>
          <a:lstStyle/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070175"/>
              </p:ext>
            </p:extLst>
          </p:nvPr>
        </p:nvGraphicFramePr>
        <p:xfrm>
          <a:off x="1403648" y="2204864"/>
          <a:ext cx="6768752" cy="37270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19200"/>
                <a:gridCol w="1219200"/>
                <a:gridCol w="1219200"/>
                <a:gridCol w="1454968"/>
                <a:gridCol w="1656184"/>
              </a:tblGrid>
              <a:tr h="846094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Flussi entrata (+)</a:t>
                      </a:r>
                    </a:p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Uscita (-)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Interesse effettivo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Differenza fra interesse effettivo e cedola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Costo ammortizzato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46094">
                <a:tc>
                  <a:txBody>
                    <a:bodyPr/>
                    <a:lstStyle/>
                    <a:p>
                      <a:r>
                        <a:rPr lang="it-IT" dirty="0" smtClean="0"/>
                        <a:t>1/1/X0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- 980,00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980,00</a:t>
                      </a:r>
                      <a:endParaRPr lang="it-IT" dirty="0"/>
                    </a:p>
                  </a:txBody>
                  <a:tcPr/>
                </a:tc>
              </a:tr>
              <a:tr h="846094">
                <a:tc>
                  <a:txBody>
                    <a:bodyPr/>
                    <a:lstStyle/>
                    <a:p>
                      <a:r>
                        <a:rPr lang="it-IT" dirty="0" smtClean="0"/>
                        <a:t>31/12/X0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+70,00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79,61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9,61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989,61</a:t>
                      </a:r>
                      <a:endParaRPr lang="it-IT" dirty="0"/>
                    </a:p>
                  </a:txBody>
                  <a:tcPr/>
                </a:tc>
              </a:tr>
              <a:tr h="846094">
                <a:tc>
                  <a:txBody>
                    <a:bodyPr/>
                    <a:lstStyle/>
                    <a:p>
                      <a:r>
                        <a:rPr lang="it-IT" dirty="0" smtClean="0"/>
                        <a:t>31/12/X0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+1.070,00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80,39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10,39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1.000,00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593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b="1" dirty="0" smtClean="0"/>
              <a:t>TITOLI :  METODO  DEL  COSTO AMMORTIZZATO</a:t>
            </a:r>
            <a:endParaRPr lang="it-IT" sz="24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1010603"/>
              </p:ext>
            </p:extLst>
          </p:nvPr>
        </p:nvGraphicFramePr>
        <p:xfrm>
          <a:off x="457200" y="1600200"/>
          <a:ext cx="8229600" cy="428851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033264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Flussi monetari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Interesse effettivo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Differenza tra interesse effettivo e cedola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Costo ammortizzato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33264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1/5/X0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-980,00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980,00</a:t>
                      </a:r>
                      <a:endParaRPr lang="it-IT" dirty="0"/>
                    </a:p>
                  </a:txBody>
                  <a:tcPr/>
                </a:tc>
              </a:tr>
              <a:tr h="1033264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1/5/X1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+70,00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79,61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9,61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989,61</a:t>
                      </a:r>
                      <a:endParaRPr lang="it-IT" dirty="0"/>
                    </a:p>
                  </a:txBody>
                  <a:tcPr/>
                </a:tc>
              </a:tr>
              <a:tr h="1033264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1/5/X2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+1.070,00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80,39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10,39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1.000,00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428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TITOLI :  METODO  DEL  COSTO AMMORTIZZATO</a:t>
            </a:r>
            <a:endParaRPr lang="it-IT" sz="24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2716896"/>
              </p:ext>
            </p:extLst>
          </p:nvPr>
        </p:nvGraphicFramePr>
        <p:xfrm>
          <a:off x="395536" y="1700808"/>
          <a:ext cx="8229600" cy="374441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Stato Patrimoniale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31/12/X0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31/12/X1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31/12/X2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r>
                        <a:rPr lang="it-IT" dirty="0" smtClean="0"/>
                        <a:t>Titoli immobilizzati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986,41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996,54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Ratei attivi (su cedole)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46,67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46,67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r>
                        <a:rPr lang="it-IT" b="1" dirty="0" smtClean="0"/>
                        <a:t>Conto economico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Interessi attivi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53,08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80,13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26,79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0001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204</Words>
  <Application>Microsoft Office PowerPoint</Application>
  <PresentationFormat>Presentazione su schermo (4:3)</PresentationFormat>
  <Paragraphs>77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Corsi (prezzi) dei titoli </vt:lpstr>
      <vt:lpstr>TITOLI :  METODO  DEL  COSTO AMMORTIZZATO</vt:lpstr>
      <vt:lpstr>TITOLI :  METODO  DEL  COSTO AMMORTIZZATO</vt:lpstr>
      <vt:lpstr>TITOLI :  METODO  DEL  COSTO AMMORTIZZATO</vt:lpstr>
      <vt:lpstr>TITOLI :  METODO  DEL  COSTO AMMORTIZZATO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Livio</dc:creator>
  <cp:lastModifiedBy>Livio</cp:lastModifiedBy>
  <cp:revision>11</cp:revision>
  <dcterms:created xsi:type="dcterms:W3CDTF">2016-03-15T16:51:24Z</dcterms:created>
  <dcterms:modified xsi:type="dcterms:W3CDTF">2018-03-24T21:59:59Z</dcterms:modified>
</cp:coreProperties>
</file>