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71" r:id="rId13"/>
    <p:sldId id="268" r:id="rId14"/>
    <p:sldId id="269" r:id="rId15"/>
    <p:sldId id="299" r:id="rId16"/>
    <p:sldId id="276" r:id="rId17"/>
    <p:sldId id="270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53" autoAdjust="0"/>
  </p:normalViewPr>
  <p:slideViewPr>
    <p:cSldViewPr>
      <p:cViewPr varScale="1">
        <p:scale>
          <a:sx n="78" d="100"/>
          <a:sy n="78" d="100"/>
        </p:scale>
        <p:origin x="-24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97C1-E735-4481-851B-03E3DD466AC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F5C9A-A00C-42FD-8003-5F9392C532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6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Co, Ni, Fe, </a:t>
            </a:r>
            <a:r>
              <a:rPr lang="en-US" dirty="0" err="1" smtClean="0"/>
              <a:t>Pd</a:t>
            </a:r>
            <a:r>
              <a:rPr lang="en-US" dirty="0" smtClean="0"/>
              <a:t>, Ru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 non è in </a:t>
            </a:r>
            <a:r>
              <a:rPr lang="en-US" dirty="0" err="1" smtClean="0"/>
              <a:t>grado</a:t>
            </a:r>
            <a:r>
              <a:rPr lang="en-US" dirty="0" smtClean="0"/>
              <a:t> di </a:t>
            </a:r>
            <a:r>
              <a:rPr lang="en-US" dirty="0" err="1" smtClean="0"/>
              <a:t>dissociare</a:t>
            </a:r>
            <a:r>
              <a:rPr lang="en-US" dirty="0" smtClean="0"/>
              <a:t> H2: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quindi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formazione</a:t>
            </a:r>
            <a:r>
              <a:rPr lang="en-US" baseline="0" dirty="0" smtClean="0"/>
              <a:t> di H è </a:t>
            </a:r>
            <a:r>
              <a:rPr lang="en-US" baseline="0" dirty="0" err="1" smtClean="0"/>
              <a:t>fondamentale</a:t>
            </a:r>
            <a:r>
              <a:rPr lang="en-US" baseline="0" dirty="0" smtClean="0"/>
              <a:t> per la </a:t>
            </a:r>
            <a:r>
              <a:rPr lang="en-US" baseline="0" dirty="0" err="1" smtClean="0"/>
              <a:t>produzione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idrocarburi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Rn = </a:t>
            </a:r>
            <a:r>
              <a:rPr lang="en-US" dirty="0" err="1" smtClean="0"/>
              <a:t>frammento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alchilico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n</a:t>
            </a:r>
          </a:p>
          <a:p>
            <a:r>
              <a:rPr lang="en-US" baseline="0" dirty="0" err="1" smtClean="0"/>
              <a:t>Pn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prodotto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n</a:t>
            </a:r>
          </a:p>
          <a:p>
            <a:r>
              <a:rPr lang="en-US" baseline="0" dirty="0" err="1" smtClean="0"/>
              <a:t>kp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indipendenti</a:t>
            </a:r>
            <a:r>
              <a:rPr lang="en-US" baseline="0" dirty="0" smtClean="0"/>
              <a:t> da 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4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Rn = </a:t>
            </a:r>
            <a:r>
              <a:rPr lang="en-US" dirty="0" err="1" smtClean="0"/>
              <a:t>frammento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alchilico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n</a:t>
            </a:r>
          </a:p>
          <a:p>
            <a:r>
              <a:rPr lang="en-US" baseline="0" dirty="0" err="1" smtClean="0"/>
              <a:t>Pn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prodotto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lunghezza</a:t>
            </a:r>
            <a:r>
              <a:rPr lang="en-US" baseline="0" dirty="0" smtClean="0"/>
              <a:t> n</a:t>
            </a:r>
          </a:p>
          <a:p>
            <a:r>
              <a:rPr lang="en-US" baseline="0" dirty="0" err="1" smtClean="0"/>
              <a:t>kp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indipendenti</a:t>
            </a:r>
            <a:r>
              <a:rPr lang="en-US" baseline="0" smtClean="0"/>
              <a:t> da n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4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adsorbe</a:t>
            </a:r>
            <a:r>
              <a:rPr lang="en-US" dirty="0" smtClean="0"/>
              <a:t> 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dissocia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H2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adsorbe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dissocia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O </a:t>
            </a:r>
            <a:r>
              <a:rPr lang="en-US" baseline="0" dirty="0" err="1" smtClean="0"/>
              <a:t>adsorbito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rimosso</a:t>
            </a:r>
            <a:r>
              <a:rPr lang="en-US" baseline="0" dirty="0" smtClean="0"/>
              <a:t> come H2O o CO2, </a:t>
            </a:r>
            <a:r>
              <a:rPr lang="en-US" baseline="0" dirty="0" err="1" smtClean="0"/>
              <a:t>liberando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siti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adsorbimento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altro</a:t>
            </a:r>
            <a:r>
              <a:rPr lang="en-US" baseline="0" dirty="0" smtClean="0"/>
              <a:t> CO.</a:t>
            </a:r>
          </a:p>
          <a:p>
            <a:r>
              <a:rPr lang="en-US" baseline="0" dirty="0" err="1" smtClean="0"/>
              <a:t>CHx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polimerizzano</a:t>
            </a:r>
            <a:r>
              <a:rPr lang="en-US" baseline="0" dirty="0" smtClean="0"/>
              <a:t> per dare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prodotti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3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PROX 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selettivo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metallo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adsorbe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preferenzialmente</a:t>
            </a:r>
            <a:r>
              <a:rPr lang="en-US" baseline="0" dirty="0" smtClean="0"/>
              <a:t> CO e non H2.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5C9A-A00C-42FD-8003-5F9392C532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0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6AE-0B1D-4402-89C7-BC22095CF7F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E532-0487-43EC-976D-24002DA4F4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2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6AE-0B1D-4402-89C7-BC22095CF7F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E532-0487-43EC-976D-24002DA4F4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1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6AE-0B1D-4402-89C7-BC22095CF7F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E532-0487-43EC-976D-24002DA4F4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6AE-0B1D-4402-89C7-BC22095CF7F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E532-0487-43EC-976D-24002DA4F4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9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6AE-0B1D-4402-89C7-BC22095CF7F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E532-0487-43EC-976D-24002DA4F4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1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6AE-0B1D-4402-89C7-BC22095CF7F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E532-0487-43EC-976D-24002DA4F4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9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6AE-0B1D-4402-89C7-BC22095CF7F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E532-0487-43EC-976D-24002DA4F4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4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6AE-0B1D-4402-89C7-BC22095CF7F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E532-0487-43EC-976D-24002DA4F4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3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6AE-0B1D-4402-89C7-BC22095CF7F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E532-0487-43EC-976D-24002DA4F4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6AE-0B1D-4402-89C7-BC22095CF7F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E532-0487-43EC-976D-24002DA4F4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6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796AE-0B1D-4402-89C7-BC22095CF7F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E532-0487-43EC-976D-24002DA4F4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9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796AE-0B1D-4402-89C7-BC22095CF7FB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9E532-0487-43EC-976D-24002DA4F4F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151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836712"/>
            <a:ext cx="88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Syn</a:t>
            </a:r>
            <a:r>
              <a:rPr lang="en-US" dirty="0" smtClean="0"/>
              <a:t>-gas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836712"/>
            <a:ext cx="14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Hydrocarbons</a:t>
            </a:r>
            <a:endParaRPr lang="en-US" dirty="0"/>
          </a:p>
        </p:txBody>
      </p:sp>
      <p:sp>
        <p:nvSpPr>
          <p:cNvPr id="5" name="Freccia a destra 4"/>
          <p:cNvSpPr/>
          <p:nvPr/>
        </p:nvSpPr>
        <p:spPr>
          <a:xfrm>
            <a:off x="1776281" y="929045"/>
            <a:ext cx="1296144" cy="184666"/>
          </a:xfrm>
          <a:prstGeom prst="rightArrow">
            <a:avLst>
              <a:gd name="adj1" fmla="val 50000"/>
              <a:gd name="adj2" fmla="val 1970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365124" y="1484784"/>
            <a:ext cx="7231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Germany: World War II</a:t>
            </a:r>
          </a:p>
          <a:p>
            <a:r>
              <a:rPr lang="en-US" dirty="0" smtClean="0"/>
              <a:t>USA: 1950s</a:t>
            </a:r>
          </a:p>
          <a:p>
            <a:r>
              <a:rPr lang="en-US" dirty="0" smtClean="0"/>
              <a:t>South Africa: SASOL I (1)955) &amp; SASOL II (1980)</a:t>
            </a:r>
          </a:p>
          <a:p>
            <a:r>
              <a:rPr lang="en-US" dirty="0" smtClean="0"/>
              <a:t>	       South African Synthetic Oil Ltd.</a:t>
            </a:r>
            <a:endParaRPr lang="en-US" dirty="0"/>
          </a:p>
        </p:txBody>
      </p:sp>
      <p:grpSp>
        <p:nvGrpSpPr>
          <p:cNvPr id="8" name="Gruppo 7"/>
          <p:cNvGrpSpPr/>
          <p:nvPr/>
        </p:nvGrpSpPr>
        <p:grpSpPr>
          <a:xfrm>
            <a:off x="395536" y="3124418"/>
            <a:ext cx="5393223" cy="2304256"/>
            <a:chOff x="365124" y="3573016"/>
            <a:chExt cx="5393223" cy="23042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4" y="3573016"/>
              <a:ext cx="5393223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ttangolo 6"/>
            <p:cNvSpPr/>
            <p:nvPr/>
          </p:nvSpPr>
          <p:spPr>
            <a:xfrm>
              <a:off x="4716016" y="3573016"/>
              <a:ext cx="36004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5178476" y="3861047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All exothermic reactions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5125" y="765899"/>
            <a:ext cx="35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Schultz – Flory distribution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899592" y="1340768"/>
                <a:ext cx="1828065" cy="906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0768"/>
                <a:ext cx="1828065" cy="9060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365125" y="2528625"/>
            <a:ext cx="572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distribution of products concentrations is governed by: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612516" y="3179797"/>
                <a:ext cx="21557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</a:rPr>
                          <m:t>𝐶𝑝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𝑛</m:t>
                        </m:r>
                        <m:r>
                          <a:rPr lang="it-IT" sz="24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</a:rPr>
                      <m:t>=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</a:rPr>
                          <m:t>𝐶𝑝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516" y="3179797"/>
                <a:ext cx="215571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266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365125" y="3923302"/>
                <a:ext cx="8383339" cy="664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succession of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steps will occur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. The chance to obtain the product P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/>
                  <a:t> or, in other words,</a:t>
                </a:r>
                <a:endParaRPr lang="en-US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3923302"/>
                <a:ext cx="8383339" cy="664156"/>
              </a:xfrm>
              <a:prstGeom prst="rect">
                <a:avLst/>
              </a:prstGeom>
              <a:blipFill rotWithShape="1">
                <a:blip r:embed="rId5"/>
                <a:stretch>
                  <a:fillRect l="-655" t="-3670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899592" y="4869299"/>
                <a:ext cx="1567609" cy="719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/>
                                </a:rPr>
                                <m:t>i</m:t>
                              </m:r>
                            </m:den>
                          </m:f>
                          <m:r>
                            <a:rPr lang="it-IT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69299"/>
                <a:ext cx="1567609" cy="7199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4690374" y="4869299"/>
                <a:ext cx="3490775" cy="71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/>
                                </a:rPr>
                                <m:t>i</m:t>
                              </m:r>
                            </m:den>
                          </m:f>
                        </m:e>
                      </m:d>
                      <m:r>
                        <a:rPr lang="it-IT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log</m:t>
                      </m:r>
                      <m:r>
                        <a:rPr lang="it-IT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K</m:t>
                      </m:r>
                      <m:r>
                        <a:rPr lang="it-IT" sz="24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i</m:t>
                      </m:r>
                      <m:r>
                        <a:rPr lang="it-IT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400" b="0" i="0" smtClean="0">
                          <a:latin typeface="Cambria Math"/>
                        </a:rPr>
                        <m:t>log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α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74" y="4869299"/>
                <a:ext cx="3490775" cy="7199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0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836713"/>
            <a:ext cx="7200000" cy="23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3371768"/>
            <a:ext cx="5400000" cy="279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4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961446"/>
            <a:ext cx="7200000" cy="493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3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1700808"/>
            <a:ext cx="5400000" cy="45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5125" y="908720"/>
            <a:ext cx="852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real mechanism is more complicated, considering that a complex mixture of products is obtained, comprising alkanes, alkenes, alcohols and aldehydes.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65125" y="808685"/>
                <a:ext cx="6354304" cy="569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catalyst composition must be tuned to manipulate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808685"/>
                <a:ext cx="6354304" cy="569067"/>
              </a:xfrm>
              <a:prstGeom prst="rect">
                <a:avLst/>
              </a:prstGeom>
              <a:blipFill rotWithShape="1">
                <a:blip r:embed="rId2"/>
                <a:stretch>
                  <a:fillRect l="-864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65125" y="1268760"/>
                <a:ext cx="6727155" cy="11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phase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: long C chains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phase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 short C Chains</a:t>
                </a:r>
                <a:endParaRPr lang="en-US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1268760"/>
                <a:ext cx="6727155" cy="1164871"/>
              </a:xfrm>
              <a:prstGeom prst="rect">
                <a:avLst/>
              </a:prstGeom>
              <a:blipFill rotWithShape="1">
                <a:blip r:embed="rId3"/>
                <a:stretch>
                  <a:fillRect l="-635" b="-7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365125" y="303658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Catalyst:</a:t>
            </a:r>
            <a:endParaRPr lang="en-US" baseline="-25000" dirty="0"/>
          </a:p>
        </p:txBody>
      </p:sp>
      <p:sp>
        <p:nvSpPr>
          <p:cNvPr id="6" name="Rettangolo 5"/>
          <p:cNvSpPr/>
          <p:nvPr/>
        </p:nvSpPr>
        <p:spPr>
          <a:xfrm>
            <a:off x="1445245" y="3036581"/>
            <a:ext cx="214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n-US" dirty="0" err="1"/>
              <a:t>CuO</a:t>
            </a:r>
            <a:r>
              <a:rPr lang="en-US" dirty="0"/>
              <a:t> + K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9168" y="2715832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SASOL Process: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89328" y="3828669"/>
            <a:ext cx="205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Fe </a:t>
            </a:r>
            <a:r>
              <a:rPr lang="en-US" dirty="0"/>
              <a:t>+ </a:t>
            </a:r>
            <a:r>
              <a:rPr lang="en-US" dirty="0" smtClean="0"/>
              <a:t>Cu </a:t>
            </a:r>
            <a:r>
              <a:rPr lang="en-US" dirty="0"/>
              <a:t>+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O +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06427" y="303658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Catalyst:</a:t>
            </a:r>
            <a:endParaRPr lang="en-US" baseline="-25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2715832"/>
            <a:ext cx="22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Oxygenated synthesis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022211" y="3036581"/>
            <a:ext cx="189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Rh-based material</a:t>
            </a:r>
            <a:endParaRPr lang="en-US" baseline="-25000" dirty="0"/>
          </a:p>
        </p:txBody>
      </p:sp>
      <p:sp>
        <p:nvSpPr>
          <p:cNvPr id="12" name="Rettangolo 11"/>
          <p:cNvSpPr/>
          <p:nvPr/>
        </p:nvSpPr>
        <p:spPr>
          <a:xfrm>
            <a:off x="6022211" y="3644003"/>
            <a:ext cx="294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products: Alcohols, mainly ethanol</a:t>
            </a:r>
            <a:endParaRPr lang="en-US" baseline="-25000" dirty="0"/>
          </a:p>
        </p:txBody>
      </p:sp>
      <p:sp>
        <p:nvSpPr>
          <p:cNvPr id="14" name="Freccia in giù 13"/>
          <p:cNvSpPr/>
          <p:nvPr/>
        </p:nvSpPr>
        <p:spPr>
          <a:xfrm>
            <a:off x="2119270" y="3425728"/>
            <a:ext cx="792088" cy="3831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365125" y="4509120"/>
            <a:ext cx="15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 for FT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56605" y="5373216"/>
            <a:ext cx="165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Promoter for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reduction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85383" y="4509120"/>
            <a:ext cx="20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Stabilizer for texture</a:t>
            </a:r>
            <a:endParaRPr lang="en-US" dirty="0"/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1348086" y="4198001"/>
            <a:ext cx="337873" cy="31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1786958" y="4189493"/>
            <a:ext cx="337874" cy="1183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181682" y="4137805"/>
            <a:ext cx="742246" cy="3713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656221" y="4198275"/>
            <a:ext cx="619635" cy="1174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0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365125" y="808685"/>
                <a:ext cx="6354304" cy="569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catalyst composition must be tuned to manipulate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808685"/>
                <a:ext cx="6354304" cy="569067"/>
              </a:xfrm>
              <a:prstGeom prst="rect">
                <a:avLst/>
              </a:prstGeom>
              <a:blipFill rotWithShape="1">
                <a:blip r:embed="rId2"/>
                <a:stretch>
                  <a:fillRect l="-864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65125" y="1268760"/>
                <a:ext cx="6727155" cy="1164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phase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: long C chains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Active phase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 short C Chains</a:t>
                </a:r>
                <a:endParaRPr lang="en-US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5" y="1268760"/>
                <a:ext cx="6727155" cy="1164871"/>
              </a:xfrm>
              <a:prstGeom prst="rect">
                <a:avLst/>
              </a:prstGeom>
              <a:blipFill rotWithShape="1">
                <a:blip r:embed="rId3"/>
                <a:stretch>
                  <a:fillRect l="-635" b="-7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365125" y="303658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Catalyst:</a:t>
            </a:r>
            <a:endParaRPr lang="en-US" baseline="-25000" dirty="0"/>
          </a:p>
        </p:txBody>
      </p:sp>
      <p:sp>
        <p:nvSpPr>
          <p:cNvPr id="6" name="Rettangolo 5"/>
          <p:cNvSpPr/>
          <p:nvPr/>
        </p:nvSpPr>
        <p:spPr>
          <a:xfrm>
            <a:off x="1445245" y="3036581"/>
            <a:ext cx="214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n-US" dirty="0" err="1"/>
              <a:t>CuO</a:t>
            </a:r>
            <a:r>
              <a:rPr lang="en-US" dirty="0"/>
              <a:t> + K</a:t>
            </a:r>
            <a:r>
              <a:rPr lang="en-US" baseline="-25000" dirty="0"/>
              <a:t>2</a:t>
            </a:r>
            <a:r>
              <a:rPr lang="en-US" dirty="0"/>
              <a:t>SiO</a:t>
            </a:r>
            <a:r>
              <a:rPr lang="en-US" baseline="-25000" dirty="0"/>
              <a:t>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9168" y="2715832"/>
            <a:ext cx="160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SASOL Process: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89328" y="3828669"/>
            <a:ext cx="205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Fe </a:t>
            </a:r>
            <a:r>
              <a:rPr lang="en-US" dirty="0"/>
              <a:t>+ </a:t>
            </a:r>
            <a:r>
              <a:rPr lang="en-US" dirty="0" smtClean="0"/>
              <a:t>Cu </a:t>
            </a:r>
            <a:r>
              <a:rPr lang="en-US" dirty="0"/>
              <a:t>+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O + SiO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906427" y="303658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Catalyst:</a:t>
            </a:r>
            <a:endParaRPr lang="en-US" baseline="-25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2715832"/>
            <a:ext cx="22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Oxygenated synthesis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022211" y="3036581"/>
            <a:ext cx="189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Rh-based material</a:t>
            </a:r>
            <a:endParaRPr lang="en-US" baseline="-25000" dirty="0"/>
          </a:p>
        </p:txBody>
      </p:sp>
      <p:sp>
        <p:nvSpPr>
          <p:cNvPr id="12" name="Rettangolo 11"/>
          <p:cNvSpPr/>
          <p:nvPr/>
        </p:nvSpPr>
        <p:spPr>
          <a:xfrm>
            <a:off x="6022211" y="3644003"/>
            <a:ext cx="294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Main products: Alcohols, mainly ethanol</a:t>
            </a:r>
            <a:endParaRPr lang="en-US" baseline="-25000" dirty="0"/>
          </a:p>
        </p:txBody>
      </p:sp>
      <p:sp>
        <p:nvSpPr>
          <p:cNvPr id="14" name="Freccia in giù 13"/>
          <p:cNvSpPr/>
          <p:nvPr/>
        </p:nvSpPr>
        <p:spPr>
          <a:xfrm>
            <a:off x="2119270" y="3425728"/>
            <a:ext cx="792088" cy="3831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365125" y="4509120"/>
            <a:ext cx="15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 for FT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56605" y="5373216"/>
            <a:ext cx="165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Promoter for 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reduction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85383" y="4509120"/>
            <a:ext cx="20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Stabilizer for texture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699792" y="5373216"/>
            <a:ext cx="293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Promoter for CO dissociation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1348086" y="4198001"/>
            <a:ext cx="337873" cy="3111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1786958" y="4189493"/>
            <a:ext cx="337874" cy="1183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181682" y="4137805"/>
            <a:ext cx="742246" cy="3713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656221" y="4198275"/>
            <a:ext cx="619635" cy="1174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7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4741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SASOL I &amp; II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7" y="1001547"/>
            <a:ext cx="3600000" cy="44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5"/>
            <a:ext cx="3600000" cy="293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9395" y="5406796"/>
            <a:ext cx="5152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Fixed bed reactor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220-350°C, 30bar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 space velocity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Products: C1-C35 (waxes 45%, diesel &amp; gasoline 32%)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72055" y="2023554"/>
            <a:ext cx="2741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Fluidized bed reactor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320-360°C, 25bar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High space </a:t>
            </a:r>
            <a:r>
              <a:rPr lang="en-US" dirty="0">
                <a:solidFill>
                  <a:srgbClr val="0000FF"/>
                </a:solidFill>
              </a:rPr>
              <a:t>velocity</a:t>
            </a:r>
          </a:p>
          <a:p>
            <a:r>
              <a:rPr lang="en-US" dirty="0">
                <a:solidFill>
                  <a:srgbClr val="0000FF"/>
                </a:solidFill>
              </a:rPr>
              <a:t>Products: </a:t>
            </a:r>
            <a:r>
              <a:rPr lang="en-US" dirty="0" smtClean="0">
                <a:solidFill>
                  <a:srgbClr val="0000FF"/>
                </a:solidFill>
              </a:rPr>
              <a:t>C5-C11 (gasoline)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228184" y="627099"/>
            <a:ext cx="2700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FEED</a:t>
            </a:r>
          </a:p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43%, CO 43%, CH</a:t>
            </a:r>
            <a:r>
              <a:rPr lang="en-US" baseline="-25000" dirty="0" smtClean="0"/>
              <a:t>4</a:t>
            </a:r>
            <a:r>
              <a:rPr lang="en-US" dirty="0" smtClean="0"/>
              <a:t> 12%, CO</a:t>
            </a:r>
            <a:r>
              <a:rPr lang="en-US" baseline="-25000" dirty="0" smtClean="0"/>
              <a:t>2</a:t>
            </a:r>
            <a:r>
              <a:rPr lang="en-US" dirty="0" smtClean="0"/>
              <a:t> 1%, N</a:t>
            </a:r>
            <a:r>
              <a:rPr lang="en-US" baseline="-25000" dirty="0" smtClean="0"/>
              <a:t>2</a:t>
            </a:r>
            <a:r>
              <a:rPr lang="en-US" dirty="0" smtClean="0"/>
              <a:t>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4132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b="1" dirty="0" smtClean="0">
                <a:solidFill>
                  <a:srgbClr val="FF0000"/>
                </a:solidFill>
              </a:rPr>
              <a:t>Purification of H</a:t>
            </a:r>
            <a:r>
              <a:rPr lang="en-US" altLang="it-IT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it-IT" sz="2400" b="1" dirty="0" smtClean="0">
                <a:solidFill>
                  <a:srgbClr val="FF0000"/>
                </a:solidFill>
              </a:rPr>
              <a:t> from </a:t>
            </a:r>
            <a:r>
              <a:rPr lang="en-US" altLang="it-IT" sz="2400" b="1" dirty="0" err="1" smtClean="0">
                <a:solidFill>
                  <a:srgbClr val="FF0000"/>
                </a:solidFill>
              </a:rPr>
              <a:t>Syn</a:t>
            </a:r>
            <a:r>
              <a:rPr lang="en-US" altLang="it-IT" sz="2400" b="1" dirty="0" smtClean="0">
                <a:solidFill>
                  <a:srgbClr val="FF0000"/>
                </a:solidFill>
              </a:rPr>
              <a:t>-Gas</a:t>
            </a:r>
            <a:endParaRPr lang="en-US" altLang="it-IT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7450"/>
            <a:ext cx="6802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609600" y="4879975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/>
              <a:t>  basso contenuto di CO (&lt;10ppm) </a:t>
            </a:r>
          </a:p>
          <a:p>
            <a:r>
              <a:rPr lang="it-IT" altLang="it-IT"/>
              <a:t>  basse temperature per reforming</a:t>
            </a:r>
          </a:p>
        </p:txBody>
      </p:sp>
      <p:pic>
        <p:nvPicPr>
          <p:cNvPr id="5" name="Picture 26" descr="http://www.fueleconomy.gov/feg/tech/fuelcel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6423025" y="3505200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it-IT" altLang="it-IT" b="1"/>
              <a:t>PEMFC</a:t>
            </a:r>
          </a:p>
        </p:txBody>
      </p:sp>
    </p:spTree>
    <p:extLst>
      <p:ext uri="{BB962C8B-B14F-4D97-AF65-F5344CB8AC3E}">
        <p14:creationId xmlns:p14="http://schemas.microsoft.com/office/powerpoint/2010/main" val="139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647700" y="1203516"/>
            <a:ext cx="4038600" cy="2736850"/>
            <a:chOff x="1584" y="3282"/>
            <a:chExt cx="2544" cy="1724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1584" y="3282"/>
              <a:ext cx="2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W</a:t>
              </a:r>
              <a:r>
                <a:rPr lang="it-IT" altLang="it-IT" sz="1800" b="1" dirty="0"/>
                <a:t>ater - 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G</a:t>
              </a:r>
              <a:r>
                <a:rPr lang="it-IT" altLang="it-IT" sz="1800" b="1" dirty="0"/>
                <a:t>as </a:t>
              </a:r>
              <a:r>
                <a:rPr lang="it-IT" altLang="it-IT" sz="1800" b="1" dirty="0" err="1">
                  <a:solidFill>
                    <a:srgbClr val="FF0000"/>
                  </a:solidFill>
                </a:rPr>
                <a:t>S</a:t>
              </a:r>
              <a:r>
                <a:rPr lang="it-IT" altLang="it-IT" sz="1800" b="1" dirty="0" err="1"/>
                <a:t>hift</a:t>
              </a:r>
              <a:r>
                <a:rPr lang="it-IT" altLang="it-IT" sz="1800" b="1" dirty="0"/>
                <a:t> </a:t>
              </a:r>
              <a:r>
                <a:rPr lang="it-IT" altLang="it-IT" sz="1800" b="1" dirty="0" err="1">
                  <a:solidFill>
                    <a:srgbClr val="FF0000"/>
                  </a:solidFill>
                </a:rPr>
                <a:t>R</a:t>
              </a:r>
              <a:r>
                <a:rPr lang="it-IT" altLang="it-IT" sz="1800" b="1" dirty="0" err="1"/>
                <a:t>eaction</a:t>
              </a:r>
              <a:endParaRPr lang="it-IT" altLang="it-IT" sz="1800" b="1" dirty="0"/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1680" y="4512"/>
              <a:ext cx="23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1800" b="1" dirty="0">
                  <a:solidFill>
                    <a:srgbClr val="0000FF"/>
                  </a:solidFill>
                </a:rPr>
                <a:t>Cu, Ni, Fe, Co, Pd, </a:t>
              </a:r>
              <a:r>
                <a:rPr lang="it-IT" altLang="it-IT" sz="1800" b="1" dirty="0" err="1">
                  <a:solidFill>
                    <a:srgbClr val="0000FF"/>
                  </a:solidFill>
                </a:rPr>
                <a:t>Pt</a:t>
              </a:r>
              <a:r>
                <a:rPr lang="it-IT" altLang="it-IT" sz="1800" b="1" dirty="0">
                  <a:solidFill>
                    <a:srgbClr val="0000FF"/>
                  </a:solidFill>
                </a:rPr>
                <a:t> su CeO</a:t>
              </a:r>
              <a:r>
                <a:rPr lang="it-IT" altLang="it-IT" sz="1800" b="1" baseline="-25000" dirty="0">
                  <a:solidFill>
                    <a:srgbClr val="0000FF"/>
                  </a:solidFill>
                </a:rPr>
                <a:t>2</a:t>
              </a:r>
              <a:endParaRPr lang="it-IT" altLang="it-IT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992" y="477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1800" b="1" dirty="0" err="1">
                  <a:solidFill>
                    <a:srgbClr val="FF0000"/>
                  </a:solidFill>
                </a:rPr>
                <a:t>Au</a:t>
              </a:r>
              <a:r>
                <a:rPr lang="it-IT" altLang="it-IT" sz="1800" b="1" dirty="0">
                  <a:solidFill>
                    <a:srgbClr val="0000FF"/>
                  </a:solidFill>
                </a:rPr>
                <a:t> / CeO</a:t>
              </a:r>
              <a:r>
                <a:rPr lang="it-IT" altLang="it-IT" sz="1800" b="1" baseline="-25000" dirty="0">
                  <a:solidFill>
                    <a:srgbClr val="0000FF"/>
                  </a:solidFill>
                </a:rPr>
                <a:t>2</a:t>
              </a:r>
              <a:endParaRPr lang="it-IT" altLang="it-IT" sz="18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1908" y="3523"/>
              <a:ext cx="1896" cy="173"/>
              <a:chOff x="2864" y="3168"/>
              <a:chExt cx="1896" cy="173"/>
            </a:xfrm>
          </p:grpSpPr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2864" y="3168"/>
                <a:ext cx="77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it-IT" altLang="it-IT" sz="1200"/>
                  <a:t>CO + H</a:t>
                </a:r>
                <a:r>
                  <a:rPr lang="it-IT" altLang="it-IT" sz="1200" baseline="-25000"/>
                  <a:t>2</a:t>
                </a:r>
                <a:r>
                  <a:rPr lang="it-IT" altLang="it-IT" sz="1200"/>
                  <a:t>O</a:t>
                </a:r>
              </a:p>
            </p:txBody>
          </p:sp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3984" y="3168"/>
                <a:ext cx="776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it-IT" altLang="it-IT" sz="1200"/>
                  <a:t>CO</a:t>
                </a:r>
                <a:r>
                  <a:rPr lang="it-IT" altLang="it-IT" sz="1200" baseline="-25000"/>
                  <a:t>2</a:t>
                </a:r>
                <a:r>
                  <a:rPr lang="it-IT" altLang="it-IT" sz="1200"/>
                  <a:t> + H</a:t>
                </a:r>
                <a:r>
                  <a:rPr lang="it-IT" altLang="it-IT" sz="1200" baseline="-25000"/>
                  <a:t>2</a:t>
                </a:r>
                <a:endParaRPr lang="it-IT" altLang="it-IT" sz="1200"/>
              </a:p>
            </p:txBody>
          </p:sp>
          <p:grpSp>
            <p:nvGrpSpPr>
              <p:cNvPr id="30" name="Group 30"/>
              <p:cNvGrpSpPr>
                <a:grpSpLocks/>
              </p:cNvGrpSpPr>
              <p:nvPr/>
            </p:nvGrpSpPr>
            <p:grpSpPr bwMode="auto">
              <a:xfrm>
                <a:off x="3653" y="3239"/>
                <a:ext cx="298" cy="32"/>
                <a:chOff x="1342" y="2769"/>
                <a:chExt cx="298" cy="32"/>
              </a:xfrm>
            </p:grpSpPr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>
                  <a:off x="1342" y="2769"/>
                  <a:ext cx="29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342" y="2801"/>
                  <a:ext cx="29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1992" y="3788"/>
              <a:ext cx="1728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1800" b="1" dirty="0" smtClean="0">
                  <a:solidFill>
                    <a:srgbClr val="FF0000"/>
                  </a:solidFill>
                </a:rPr>
                <a:t>HTS: </a:t>
              </a:r>
              <a:r>
                <a:rPr lang="it-IT" altLang="it-IT" sz="1800" b="1" dirty="0" smtClean="0">
                  <a:solidFill>
                    <a:srgbClr val="0000FF"/>
                  </a:solidFill>
                </a:rPr>
                <a:t>Fe</a:t>
              </a:r>
              <a:r>
                <a:rPr lang="it-IT" altLang="it-IT" sz="1800" b="1" baseline="-25000" dirty="0" smtClean="0">
                  <a:solidFill>
                    <a:srgbClr val="0000FF"/>
                  </a:solidFill>
                </a:rPr>
                <a:t>2</a:t>
              </a:r>
              <a:r>
                <a:rPr lang="it-IT" altLang="it-IT" sz="1800" b="1" dirty="0" smtClean="0">
                  <a:solidFill>
                    <a:srgbClr val="0000FF"/>
                  </a:solidFill>
                </a:rPr>
                <a:t>O</a:t>
              </a:r>
              <a:r>
                <a:rPr lang="it-IT" altLang="it-IT" sz="1800" b="1" baseline="-25000" dirty="0" smtClean="0">
                  <a:solidFill>
                    <a:srgbClr val="0000FF"/>
                  </a:solidFill>
                </a:rPr>
                <a:t>3</a:t>
              </a:r>
              <a:r>
                <a:rPr lang="it-IT" altLang="it-IT" sz="1800" b="1" dirty="0" smtClean="0">
                  <a:solidFill>
                    <a:srgbClr val="0000FF"/>
                  </a:solidFill>
                </a:rPr>
                <a:t> / Cr</a:t>
              </a:r>
              <a:r>
                <a:rPr lang="it-IT" altLang="it-IT" sz="1800" b="1" baseline="-25000" dirty="0" smtClean="0">
                  <a:solidFill>
                    <a:srgbClr val="0000FF"/>
                  </a:solidFill>
                </a:rPr>
                <a:t>2</a:t>
              </a:r>
              <a:r>
                <a:rPr lang="it-IT" altLang="it-IT" sz="1800" b="1" dirty="0" smtClean="0">
                  <a:solidFill>
                    <a:srgbClr val="0000FF"/>
                  </a:solidFill>
                </a:rPr>
                <a:t>O</a:t>
              </a:r>
              <a:r>
                <a:rPr lang="it-IT" altLang="it-IT" sz="1800" b="1" baseline="-25000" dirty="0" smtClean="0">
                  <a:solidFill>
                    <a:srgbClr val="0000FF"/>
                  </a:solidFill>
                </a:rPr>
                <a:t>3</a:t>
              </a:r>
            </a:p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b="1" dirty="0" smtClean="0">
                  <a:solidFill>
                    <a:srgbClr val="FF0000"/>
                  </a:solidFill>
                </a:rPr>
                <a:t>LTS: </a:t>
              </a:r>
              <a:r>
                <a:rPr lang="it-IT" altLang="it-IT" b="1" dirty="0" smtClean="0">
                  <a:solidFill>
                    <a:srgbClr val="0000FF"/>
                  </a:solidFill>
                </a:rPr>
                <a:t>Cu/</a:t>
              </a:r>
              <a:r>
                <a:rPr lang="it-IT" altLang="it-IT" b="1" dirty="0" err="1" smtClean="0">
                  <a:solidFill>
                    <a:srgbClr val="0000FF"/>
                  </a:solidFill>
                </a:rPr>
                <a:t>ZnO</a:t>
              </a:r>
              <a:r>
                <a:rPr lang="it-IT" altLang="it-IT" b="1" dirty="0" smtClean="0">
                  <a:solidFill>
                    <a:srgbClr val="0000FF"/>
                  </a:solidFill>
                </a:rPr>
                <a:t>/Al</a:t>
              </a:r>
              <a:r>
                <a:rPr lang="it-IT" altLang="it-IT" b="1" baseline="-25000" dirty="0" smtClean="0">
                  <a:solidFill>
                    <a:srgbClr val="0000FF"/>
                  </a:solidFill>
                </a:rPr>
                <a:t>2</a:t>
              </a:r>
              <a:r>
                <a:rPr lang="it-IT" altLang="it-IT" b="1" dirty="0" smtClean="0">
                  <a:solidFill>
                    <a:srgbClr val="0000FF"/>
                  </a:solidFill>
                </a:rPr>
                <a:t>O</a:t>
              </a:r>
              <a:r>
                <a:rPr lang="it-IT" altLang="it-IT" b="1" baseline="-25000" dirty="0" smtClean="0">
                  <a:solidFill>
                    <a:srgbClr val="0000FF"/>
                  </a:solidFill>
                </a:rPr>
                <a:t>3</a:t>
              </a:r>
              <a:endParaRPr lang="it-IT" altLang="it-IT" sz="1800" b="1" baseline="-25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5181600" y="1203516"/>
            <a:ext cx="3352800" cy="2136775"/>
            <a:chOff x="3264" y="1056"/>
            <a:chExt cx="2112" cy="1024"/>
          </a:xfrm>
        </p:grpSpPr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3384" y="1056"/>
              <a:ext cx="187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buClrTx/>
                <a:buSzTx/>
                <a:buFontTx/>
                <a:buNone/>
              </a:pPr>
              <a:r>
                <a:rPr lang="it-IT" altLang="it-IT" sz="1800" b="1">
                  <a:solidFill>
                    <a:srgbClr val="FF0000"/>
                  </a:solidFill>
                </a:rPr>
                <a:t>PR</a:t>
              </a:r>
              <a:r>
                <a:rPr lang="it-IT" altLang="it-IT" sz="1800" b="1"/>
                <a:t>eferential </a:t>
              </a:r>
              <a:r>
                <a:rPr lang="it-IT" altLang="it-IT" sz="1800" b="1">
                  <a:solidFill>
                    <a:srgbClr val="FF0000"/>
                  </a:solidFill>
                </a:rPr>
                <a:t>OX</a:t>
              </a:r>
              <a:r>
                <a:rPr lang="it-IT" altLang="it-IT" sz="1800" b="1"/>
                <a:t>idation</a:t>
              </a:r>
            </a:p>
            <a:p>
              <a:pPr algn="ctr" eaLnBrk="0" hangingPunct="0">
                <a:buClrTx/>
                <a:buSzTx/>
                <a:buFontTx/>
                <a:buNone/>
              </a:pPr>
              <a:r>
                <a:rPr lang="it-IT" altLang="it-IT" sz="1800" b="1"/>
                <a:t>of CO in excess H</a:t>
              </a:r>
              <a:r>
                <a:rPr lang="it-IT" altLang="it-IT" sz="1800" b="1" baseline="-25000"/>
                <a:t>2</a:t>
              </a:r>
              <a:endParaRPr lang="it-IT" altLang="it-IT" sz="1800" b="1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3264" y="1540"/>
              <a:ext cx="211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solidFill>
                    <a:srgbClr val="0000FF"/>
                  </a:solidFill>
                </a:rPr>
                <a:t>Pt / CeO</a:t>
              </a:r>
              <a:r>
                <a:rPr lang="it-IT" altLang="it-IT" sz="1800" b="1" baseline="-25000">
                  <a:solidFill>
                    <a:srgbClr val="0000FF"/>
                  </a:solidFill>
                </a:rPr>
                <a:t>2 </a:t>
              </a:r>
              <a:r>
                <a:rPr lang="it-IT" altLang="it-IT" sz="1800" b="1">
                  <a:solidFill>
                    <a:srgbClr val="0000FF"/>
                  </a:solidFill>
                </a:rPr>
                <a:t>/ Al</a:t>
              </a:r>
              <a:r>
                <a:rPr lang="it-IT" altLang="it-IT" sz="1800" b="1" baseline="-25000">
                  <a:solidFill>
                    <a:srgbClr val="0000FF"/>
                  </a:solidFill>
                </a:rPr>
                <a:t>2</a:t>
              </a:r>
              <a:r>
                <a:rPr lang="it-IT" altLang="it-IT" sz="1800" b="1">
                  <a:solidFill>
                    <a:srgbClr val="0000FF"/>
                  </a:solidFill>
                </a:rPr>
                <a:t>O</a:t>
              </a:r>
              <a:r>
                <a:rPr lang="it-IT" altLang="it-IT" sz="1800" b="1" baseline="-25000">
                  <a:solidFill>
                    <a:srgbClr val="0000FF"/>
                  </a:solidFill>
                </a:rPr>
                <a:t>3</a:t>
              </a:r>
              <a:endParaRPr lang="it-IT" altLang="it-IT" sz="1800" b="1">
                <a:solidFill>
                  <a:srgbClr val="0000FF"/>
                </a:solidFill>
              </a:endParaRP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3456" y="1729"/>
              <a:ext cx="172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solidFill>
                    <a:srgbClr val="FF0000"/>
                  </a:solidFill>
                </a:rPr>
                <a:t>Au</a:t>
              </a:r>
              <a:r>
                <a:rPr lang="it-IT" altLang="it-IT" sz="1800" b="1">
                  <a:solidFill>
                    <a:srgbClr val="0000FF"/>
                  </a:solidFill>
                </a:rPr>
                <a:t> / CeO</a:t>
              </a:r>
              <a:r>
                <a:rPr lang="it-IT" altLang="it-IT" sz="1800" b="1" baseline="-25000">
                  <a:solidFill>
                    <a:srgbClr val="0000FF"/>
                  </a:solidFill>
                </a:rPr>
                <a:t>2</a:t>
              </a:r>
              <a:endParaRPr lang="it-IT" altLang="it-IT" sz="1800" b="1">
                <a:solidFill>
                  <a:srgbClr val="0000FF"/>
                </a:solidFill>
              </a:endParaRP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3456" y="1904"/>
              <a:ext cx="172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solidFill>
                    <a:srgbClr val="FF0000"/>
                  </a:solidFill>
                </a:rPr>
                <a:t>CuO</a:t>
              </a:r>
              <a:r>
                <a:rPr lang="it-IT" altLang="it-IT" sz="1800" b="1">
                  <a:solidFill>
                    <a:srgbClr val="0000FF"/>
                  </a:solidFill>
                </a:rPr>
                <a:t> / CeO</a:t>
              </a:r>
              <a:r>
                <a:rPr lang="it-IT" altLang="it-IT" sz="1800" b="1" baseline="-25000">
                  <a:solidFill>
                    <a:srgbClr val="0000FF"/>
                  </a:solidFill>
                </a:rPr>
                <a:t>2</a:t>
              </a:r>
              <a:endParaRPr lang="it-IT" altLang="it-IT" sz="1800" b="1">
                <a:solidFill>
                  <a:srgbClr val="0000FF"/>
                </a:solidFill>
              </a:endParaRPr>
            </a:p>
          </p:txBody>
        </p:sp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3672" y="1385"/>
              <a:ext cx="1296" cy="134"/>
              <a:chOff x="3504" y="1385"/>
              <a:chExt cx="1296" cy="134"/>
            </a:xfrm>
          </p:grpSpPr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3504" y="1388"/>
                <a:ext cx="644" cy="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it-IT" altLang="it-IT" sz="1200"/>
                  <a:t>CO + 1/2 O</a:t>
                </a:r>
                <a:r>
                  <a:rPr lang="it-IT" altLang="it-IT" sz="1200" baseline="-25000"/>
                  <a:t>2</a:t>
                </a:r>
              </a:p>
            </p:txBody>
          </p:sp>
          <p:sp>
            <p:nvSpPr>
              <p:cNvPr id="40" name="Text Box 40"/>
              <p:cNvSpPr txBox="1">
                <a:spLocks noChangeArrowheads="1"/>
              </p:cNvSpPr>
              <p:nvPr/>
            </p:nvSpPr>
            <p:spPr bwMode="auto">
              <a:xfrm>
                <a:off x="4492" y="1385"/>
                <a:ext cx="308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it-IT" altLang="it-IT" sz="1200"/>
                  <a:t>CO</a:t>
                </a:r>
                <a:r>
                  <a:rPr lang="it-IT" altLang="it-IT" sz="1200" baseline="-25000"/>
                  <a:t>2</a:t>
                </a:r>
                <a:endParaRPr lang="it-IT" altLang="it-IT" sz="1200"/>
              </a:p>
            </p:txBody>
          </p:sp>
          <p:grpSp>
            <p:nvGrpSpPr>
              <p:cNvPr id="41" name="Group 41"/>
              <p:cNvGrpSpPr>
                <a:grpSpLocks/>
              </p:cNvGrpSpPr>
              <p:nvPr/>
            </p:nvGrpSpPr>
            <p:grpSpPr bwMode="auto">
              <a:xfrm>
                <a:off x="4161" y="1438"/>
                <a:ext cx="298" cy="32"/>
                <a:chOff x="1342" y="2769"/>
                <a:chExt cx="298" cy="32"/>
              </a:xfrm>
            </p:grpSpPr>
            <p:sp>
              <p:nvSpPr>
                <p:cNvPr id="42" name="Line 42"/>
                <p:cNvSpPr>
                  <a:spLocks noChangeShapeType="1"/>
                </p:cNvSpPr>
                <p:nvPr/>
              </p:nvSpPr>
              <p:spPr bwMode="auto">
                <a:xfrm>
                  <a:off x="1342" y="2769"/>
                  <a:ext cx="29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342" y="2801"/>
                  <a:ext cx="29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stealth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CasellaDiTesto 1"/>
          <p:cNvSpPr txBox="1"/>
          <p:nvPr/>
        </p:nvSpPr>
        <p:spPr>
          <a:xfrm>
            <a:off x="2864000" y="332656"/>
            <a:ext cx="341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Processes for CO removal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974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b="1" dirty="0" smtClean="0">
                <a:solidFill>
                  <a:srgbClr val="FF0000"/>
                </a:solidFill>
              </a:rPr>
              <a:t>WGSR</a:t>
            </a:r>
            <a:endParaRPr lang="en-US" altLang="it-IT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11188" r="41471"/>
          <a:stretch/>
        </p:blipFill>
        <p:spPr bwMode="auto">
          <a:xfrm>
            <a:off x="476249" y="908720"/>
            <a:ext cx="4743823" cy="45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517194" y="1988840"/>
            <a:ext cx="208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“Redox” mechanism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56176" y="4077072"/>
            <a:ext cx="280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“Associative </a:t>
            </a:r>
            <a:r>
              <a:rPr lang="en-US" dirty="0" err="1" smtClean="0">
                <a:solidFill>
                  <a:srgbClr val="0000FF"/>
                </a:solidFill>
              </a:rPr>
              <a:t>formate</a:t>
            </a:r>
            <a:r>
              <a:rPr lang="en-US" dirty="0" smtClean="0">
                <a:solidFill>
                  <a:srgbClr val="0000FF"/>
                </a:solidFill>
              </a:rPr>
              <a:t> with –OH regeneration” mechanism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8" y="5949280"/>
            <a:ext cx="763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 factor governing WGSR is the extension of the metal-promoter interface, as a result of a good contact between the two components.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1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151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/>
          <a:stretch/>
        </p:blipFill>
        <p:spPr bwMode="auto">
          <a:xfrm>
            <a:off x="611560" y="1844824"/>
            <a:ext cx="4708773" cy="130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1560" y="98072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process can be considered as a </a:t>
            </a:r>
            <a:r>
              <a:rPr lang="en-US" dirty="0" err="1" smtClean="0"/>
              <a:t>polymerazion</a:t>
            </a:r>
            <a:r>
              <a:rPr lang="en-US" dirty="0" smtClean="0"/>
              <a:t> of –CH</a:t>
            </a:r>
            <a:r>
              <a:rPr lang="en-US" baseline="-25000" dirty="0" smtClean="0"/>
              <a:t>2</a:t>
            </a:r>
            <a:r>
              <a:rPr lang="en-US" dirty="0" smtClean="0"/>
              <a:t>– units, even if they are not present initially.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09" y="3305511"/>
            <a:ext cx="5523587" cy="322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5059654" y="3933056"/>
                <a:ext cx="3121496" cy="824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it-IT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2800" b="0" i="0" smtClean="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sz="2800" b="0" i="0" smtClean="0"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/>
                                </a:rPr>
                                <m:t>i</m:t>
                              </m:r>
                            </m:den>
                          </m:f>
                        </m:e>
                      </m:d>
                      <m:r>
                        <a:rPr lang="it-IT" sz="28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2800" b="0" i="0" smtClean="0">
                          <a:latin typeface="Cambria Math"/>
                        </a:rPr>
                        <m:t>A</m:t>
                      </m:r>
                      <m:r>
                        <a:rPr lang="it-IT" sz="28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sz="2800" b="0" i="0" smtClean="0">
                          <a:latin typeface="Cambria Math"/>
                        </a:rPr>
                        <m:t>Bi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54" y="3933056"/>
                <a:ext cx="3121496" cy="8244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7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974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b="1" dirty="0" smtClean="0">
                <a:solidFill>
                  <a:srgbClr val="FF0000"/>
                </a:solidFill>
              </a:rPr>
              <a:t>WGSR</a:t>
            </a:r>
            <a:endParaRPr lang="en-US" altLang="it-IT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721268" cy="242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b="1540"/>
          <a:stretch/>
        </p:blipFill>
        <p:spPr bwMode="auto">
          <a:xfrm>
            <a:off x="565150" y="947642"/>
            <a:ext cx="3574402" cy="161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7841"/>
            <a:ext cx="3600000" cy="132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600000" cy="159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437271" y="6237312"/>
            <a:ext cx="3664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J. Mater. Chem.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A, 5 (2017),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20024–20034</a:t>
            </a:r>
          </a:p>
        </p:txBody>
      </p:sp>
    </p:spTree>
    <p:extLst>
      <p:ext uri="{BB962C8B-B14F-4D97-AF65-F5344CB8AC3E}">
        <p14:creationId xmlns:p14="http://schemas.microsoft.com/office/powerpoint/2010/main" val="27056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437271" y="6473908"/>
            <a:ext cx="3664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J. Mater. Chem.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A, 5 (2017),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20024–20034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376"/>
            <a:ext cx="5400000" cy="210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5"/>
            <a:ext cx="5400000" cy="204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4"/>
          <a:stretch/>
        </p:blipFill>
        <p:spPr bwMode="auto">
          <a:xfrm>
            <a:off x="35496" y="4509111"/>
            <a:ext cx="5940000" cy="203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974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b="1" dirty="0" smtClean="0">
                <a:solidFill>
                  <a:srgbClr val="FF0000"/>
                </a:solidFill>
              </a:rPr>
              <a:t>WGSR</a:t>
            </a:r>
            <a:endParaRPr lang="en-US" alt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084168" y="112648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Deposition-precipitation on SBA-16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084168" y="306896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Impregnation of SBA-16 with Pt-DT and Ce(OR)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084169" y="516996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Impregnation of hydrophobic SBA-16 with Pt-DT and Ce(OR)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084169" y="17008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Deactivation by sintering (irreversible)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875105" y="4005064"/>
            <a:ext cx="322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Deactivation by deposition of intermediates and/or electronic effects (reversible)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6211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suggested mechanisms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1782"/>
            <a:ext cx="4320000" cy="36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23" y="4584402"/>
            <a:ext cx="4320000" cy="197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751075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Hydroxymethylene</a:t>
            </a:r>
            <a:r>
              <a:rPr lang="en-US" dirty="0" smtClean="0">
                <a:solidFill>
                  <a:srgbClr val="0000FF"/>
                </a:solidFill>
              </a:rPr>
              <a:t> intermediate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29067" y="4215070"/>
            <a:ext cx="24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 insertion mechanism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6211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suggested mechanisms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1782"/>
            <a:ext cx="4320000" cy="364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23" y="4584402"/>
            <a:ext cx="4320000" cy="197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751075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Hydroxymethylene</a:t>
            </a:r>
            <a:r>
              <a:rPr lang="en-US" dirty="0" smtClean="0">
                <a:solidFill>
                  <a:srgbClr val="0000FF"/>
                </a:solidFill>
              </a:rPr>
              <a:t> intermediate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29067" y="4215070"/>
            <a:ext cx="24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 insertion mechanism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5508104" y="5445224"/>
            <a:ext cx="1296144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5508104" y="5445224"/>
            <a:ext cx="1296144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/>
          <p:cNvGrpSpPr/>
          <p:nvPr/>
        </p:nvGrpSpPr>
        <p:grpSpPr>
          <a:xfrm>
            <a:off x="467544" y="2132856"/>
            <a:ext cx="1610376" cy="1633811"/>
            <a:chOff x="803615" y="2299245"/>
            <a:chExt cx="1296144" cy="792088"/>
          </a:xfrm>
        </p:grpSpPr>
        <p:cxnSp>
          <p:nvCxnSpPr>
            <p:cNvPr id="9" name="Connettore 1 8"/>
            <p:cNvCxnSpPr/>
            <p:nvPr/>
          </p:nvCxnSpPr>
          <p:spPr>
            <a:xfrm>
              <a:off x="803615" y="2299245"/>
              <a:ext cx="1296144" cy="7920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/>
          </p:nvCxnSpPr>
          <p:spPr>
            <a:xfrm flipH="1">
              <a:off x="803615" y="2299245"/>
              <a:ext cx="1296144" cy="7920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asellaDiTesto 4"/>
          <p:cNvSpPr txBox="1"/>
          <p:nvPr/>
        </p:nvSpPr>
        <p:spPr>
          <a:xfrm>
            <a:off x="5508104" y="262659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Never detected by experimental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46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first step requires CO dissociation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5125" y="836712"/>
            <a:ext cx="8455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the metals that promotes FT synthesis also dissociates CO easily to its elemental components. In FT process, it is later converted into </a:t>
            </a:r>
            <a:r>
              <a:rPr lang="en-US" sz="2000" dirty="0" err="1" smtClean="0"/>
              <a:t>CH</a:t>
            </a:r>
            <a:r>
              <a:rPr lang="en-US" sz="2000" baseline="-25000" dirty="0" err="1" smtClean="0"/>
              <a:t>ads</a:t>
            </a:r>
            <a:r>
              <a:rPr lang="en-US" sz="2000" dirty="0" smtClean="0"/>
              <a:t> and CH</a:t>
            </a:r>
            <a:r>
              <a:rPr lang="en-US" sz="2000" baseline="-25000" dirty="0" smtClean="0"/>
              <a:t>2ads</a:t>
            </a:r>
            <a:r>
              <a:rPr lang="en-US" sz="2000" dirty="0" smtClean="0"/>
              <a:t> (confirmed by 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 NMR and HREELS).</a:t>
            </a:r>
            <a:endParaRPr lang="en-US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5125" y="2150894"/>
            <a:ext cx="5259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Mechanicistic</a:t>
            </a:r>
            <a:r>
              <a:rPr lang="en-US" sz="2000" dirty="0" smtClean="0">
                <a:solidFill>
                  <a:srgbClr val="0000FF"/>
                </a:solidFill>
              </a:rPr>
              <a:t> studies using diazomethane CH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5125" y="3429000"/>
            <a:ext cx="2550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 in inter gas flow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79712" y="24928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forms adsorbed CH</a:t>
            </a:r>
            <a:r>
              <a:rPr lang="en-US" baseline="-25000" dirty="0" smtClean="0"/>
              <a:t>2</a:t>
            </a:r>
            <a:r>
              <a:rPr lang="en-US" dirty="0" smtClean="0"/>
              <a:t> immediately when in contact with metal surface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60198"/>
            <a:ext cx="5400000" cy="121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855939" y="5445224"/>
            <a:ext cx="2943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Dimerization &amp; desorption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 polymerization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46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first step requires CO dissociation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86000" y="12205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vs    CO + 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5125" y="765899"/>
            <a:ext cx="626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Mechanicistic</a:t>
            </a:r>
            <a:r>
              <a:rPr lang="en-US" sz="2400" dirty="0" smtClean="0">
                <a:solidFill>
                  <a:srgbClr val="0000FF"/>
                </a:solidFill>
              </a:rPr>
              <a:t> studies using diazomethane CH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872000" y="1988840"/>
            <a:ext cx="5400000" cy="4355229"/>
            <a:chOff x="1948200" y="1988840"/>
            <a:chExt cx="5400000" cy="435522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61" b="12978"/>
            <a:stretch/>
          </p:blipFill>
          <p:spPr bwMode="auto">
            <a:xfrm>
              <a:off x="2916460" y="1988840"/>
              <a:ext cx="3463480" cy="3657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620"/>
            <a:stretch/>
          </p:blipFill>
          <p:spPr bwMode="auto">
            <a:xfrm>
              <a:off x="1948200" y="5823750"/>
              <a:ext cx="5400000" cy="520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70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46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first step requires CO dissociation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86000" y="12205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vs    CO + 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5125" y="765899"/>
            <a:ext cx="626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Mechanicistic</a:t>
            </a:r>
            <a:r>
              <a:rPr lang="en-US" sz="2400" dirty="0" smtClean="0">
                <a:solidFill>
                  <a:srgbClr val="0000FF"/>
                </a:solidFill>
              </a:rPr>
              <a:t> studies using diazomethane CH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28" y="2132856"/>
            <a:ext cx="163446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2" y="5732856"/>
            <a:ext cx="3600000" cy="6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80" y="1988840"/>
            <a:ext cx="5400000" cy="31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746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process: first step requires CO dissociation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651125" y="12205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vs    CO + H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5125" y="765899"/>
            <a:ext cx="626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Mechanicistic</a:t>
            </a:r>
            <a:r>
              <a:rPr lang="en-US" sz="2400" dirty="0" smtClean="0">
                <a:solidFill>
                  <a:srgbClr val="0000FF"/>
                </a:solidFill>
              </a:rPr>
              <a:t> studies using diazomethane CH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N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06" y="2492896"/>
            <a:ext cx="481683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25" y="4005064"/>
            <a:ext cx="5400000" cy="157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4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5125" y="268288"/>
            <a:ext cx="32335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dirty="0" smtClean="0">
                <a:solidFill>
                  <a:srgbClr val="FF0000"/>
                </a:solidFill>
              </a:rPr>
              <a:t>Fischer-</a:t>
            </a:r>
            <a:r>
              <a:rPr lang="en-US" altLang="it-IT" sz="2400" dirty="0" err="1" smtClean="0">
                <a:solidFill>
                  <a:srgbClr val="FF0000"/>
                </a:solidFill>
              </a:rPr>
              <a:t>Tropsch</a:t>
            </a:r>
            <a:r>
              <a:rPr lang="en-US" altLang="it-IT" sz="2400" dirty="0" smtClean="0">
                <a:solidFill>
                  <a:srgbClr val="FF0000"/>
                </a:solidFill>
              </a:rPr>
              <a:t> process</a:t>
            </a:r>
            <a:endParaRPr lang="en-US" altLang="it-IT" sz="2400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5125" y="765899"/>
            <a:ext cx="35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Schultz – Flory distribution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2"/>
          <a:stretch/>
        </p:blipFill>
        <p:spPr bwMode="auto">
          <a:xfrm>
            <a:off x="5618443" y="4365104"/>
            <a:ext cx="1720015" cy="59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30"/>
          <a:stretch/>
        </p:blipFill>
        <p:spPr bwMode="auto">
          <a:xfrm>
            <a:off x="2195736" y="4365104"/>
            <a:ext cx="1878126" cy="59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400000" cy="223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74457" y="4962507"/>
            <a:ext cx="13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Propagation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88578" y="4962507"/>
            <a:ext cx="2379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Termination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-hydride elimination + terminal reduction)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919</Words>
  <Application>Microsoft Office PowerPoint</Application>
  <PresentationFormat>Presentazione su schermo (4:3)</PresentationFormat>
  <Paragraphs>144</Paragraphs>
  <Slides>21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montini</dc:creator>
  <cp:lastModifiedBy>montini</cp:lastModifiedBy>
  <cp:revision>39</cp:revision>
  <dcterms:created xsi:type="dcterms:W3CDTF">2019-03-31T20:03:18Z</dcterms:created>
  <dcterms:modified xsi:type="dcterms:W3CDTF">2019-04-11T09:41:50Z</dcterms:modified>
</cp:coreProperties>
</file>