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2.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3.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4.xml" ContentType="application/vnd.ms-office.activeX+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1"/>
  </p:notesMasterIdLst>
  <p:sldIdLst>
    <p:sldId id="439" r:id="rId2"/>
    <p:sldId id="884" r:id="rId3"/>
    <p:sldId id="841" r:id="rId4"/>
    <p:sldId id="843" r:id="rId5"/>
    <p:sldId id="844" r:id="rId6"/>
    <p:sldId id="882" r:id="rId7"/>
    <p:sldId id="845" r:id="rId8"/>
    <p:sldId id="883" r:id="rId9"/>
    <p:sldId id="846" r:id="rId10"/>
    <p:sldId id="847" r:id="rId11"/>
    <p:sldId id="848" r:id="rId12"/>
    <p:sldId id="849" r:id="rId13"/>
    <p:sldId id="850" r:id="rId14"/>
    <p:sldId id="851" r:id="rId15"/>
    <p:sldId id="852" r:id="rId16"/>
    <p:sldId id="853" r:id="rId17"/>
    <p:sldId id="854" r:id="rId18"/>
    <p:sldId id="855" r:id="rId19"/>
    <p:sldId id="856" r:id="rId20"/>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os="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33CC33"/>
    <a:srgbClr val="888888"/>
    <a:srgbClr val="858585"/>
    <a:srgbClr val="8B8B8B"/>
    <a:srgbClr val="828282"/>
    <a:srgbClr val="5F5F5F"/>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9826" autoAdjust="0"/>
  </p:normalViewPr>
  <p:slideViewPr>
    <p:cSldViewPr snapToGrid="0">
      <p:cViewPr varScale="1">
        <p:scale>
          <a:sx n="70" d="100"/>
          <a:sy n="70" d="100"/>
        </p:scale>
        <p:origin x="1926" y="54"/>
      </p:cViewPr>
      <p:guideLst>
        <p:guide orient="horz" pos="4319"/>
        <p:guide pos="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Users\Carlo\Documents\D_new\Didattica_2014\PERCEZIONE_2017\PERC_2017\1_Chair_Demo.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7"/>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2541"/>
  <ax:ocxPr ax:name="_cy" ax:value="11218"/>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C:\Users\Carlo\Documents\D_new\Didattica_2014\PERCEZIONE_2017\PERC_2017\2_Size_Luminance.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2541"/>
  <ax:ocxPr ax:name="_cy" ax:value="10186"/>
</ax:ocx>
</file>

<file path=ppt/activeX/activeX3.xml><?xml version="1.0" encoding="utf-8"?>
<ax:ocx xmlns:ax="http://schemas.microsoft.com/office/2006/activeX" xmlns:r="http://schemas.openxmlformats.org/officeDocument/2006/relationships" ax:classid="{6BF52A52-394A-11D3-B153-00C04F79FAA6}" ax:persistence="persistPropertyBag">
  <ax:ocxPr ax:name="URL" ax:value="C:\Users\Carlo\Documents\D_new\Didattica_2014\PERCEZIONE_2017\PERC_2017\3_S_Motion.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2541"/>
  <ax:ocxPr ax:name="_cy" ax:value="11218"/>
</ax:ocx>
</file>

<file path=ppt/activeX/activeX4.xml><?xml version="1.0" encoding="utf-8"?>
<ax:ocx xmlns:ax="http://schemas.microsoft.com/office/2006/activeX" xmlns:r="http://schemas.openxmlformats.org/officeDocument/2006/relationships" ax:classid="{6BF52A52-394A-11D3-B153-00C04F79FAA6}" ax:persistence="persistPropertyBag">
  <ax:ocxPr ax:name="URL" ax:value="C:\Users\Carlo\Documents\D_new\Didattica_2014\PERCEZIONE_2017\PERC_2017\4_Mov_Trapez.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2541"/>
  <ax:ocxPr ax:name="_cy" ax:value="10186"/>
</ax:ocx>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145DD2A-0CDF-4F91-A4B4-474857A9D323}" type="slidenum">
              <a:rPr lang="en-US" altLang="it-IT"/>
              <a:pPr/>
              <a:t>‹#›</a:t>
            </a:fld>
            <a:endParaRPr lang="en-US" altLang="it-IT"/>
          </a:p>
        </p:txBody>
      </p:sp>
    </p:spTree>
    <p:extLst>
      <p:ext uri="{BB962C8B-B14F-4D97-AF65-F5344CB8AC3E}">
        <p14:creationId xmlns:p14="http://schemas.microsoft.com/office/powerpoint/2010/main" val="465994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17221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12</a:t>
            </a:fld>
            <a:endParaRPr lang="en-US" altLang="it-IT"/>
          </a:p>
        </p:txBody>
      </p:sp>
    </p:spTree>
    <p:extLst>
      <p:ext uri="{BB962C8B-B14F-4D97-AF65-F5344CB8AC3E}">
        <p14:creationId xmlns:p14="http://schemas.microsoft.com/office/powerpoint/2010/main" val="75429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Somma pesata per le varianze delle distribuzioni di sensibilità</a:t>
            </a:r>
          </a:p>
        </p:txBody>
      </p:sp>
    </p:spTree>
    <p:extLst>
      <p:ext uri="{BB962C8B-B14F-4D97-AF65-F5344CB8AC3E}">
        <p14:creationId xmlns:p14="http://schemas.microsoft.com/office/powerpoint/2010/main" val="280498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In A a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feature search occurs which does not requires scanning the display because you could find the target by looking for a single feature—“horizontal.” Now find the green horizontal line in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B</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This is a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conjunction search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because you had to search for a combination (or conjunction) of two or more features in the same stimulus—“horizontal” and “green.” In Figure B, you couldn’t focus just on green because there are vertical green lines, and you couldn’t focus just on horizontal because there are horizontal red lines. You had to look for the </a:t>
            </a:r>
            <a:r>
              <a:rPr lang="en-US" sz="1200" b="0" i="1" u="none" strike="noStrike" kern="1200" baseline="0" dirty="0" smtClean="0">
                <a:solidFill>
                  <a:schemeClr val="tx1"/>
                </a:solidFill>
                <a:latin typeface="Times" charset="0"/>
                <a:ea typeface="MS PGothic" panose="020B0600070205080204" pitchFamily="34" charset="-128"/>
                <a:cs typeface="ＭＳ Ｐゴシック" charset="-128"/>
              </a:rPr>
              <a:t>conjunction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of horizontal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and green. In such a case therefore you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search involves scanning a display in order to focus attention at a specific location. To test the idea that attention to a location is required for a conjunction search. </a:t>
            </a:r>
          </a:p>
          <a:p>
            <a:r>
              <a:rPr lang="en-US" sz="1200" b="0" i="0" u="none" strike="noStrike" kern="1200" baseline="0" dirty="0" smtClean="0">
                <a:solidFill>
                  <a:schemeClr val="tx1"/>
                </a:solidFill>
                <a:latin typeface="Times" charset="0"/>
                <a:ea typeface="MS PGothic" panose="020B0600070205080204" pitchFamily="34" charset="-128"/>
              </a:rPr>
              <a:t>This is consistent with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Treisman’s</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feature integration theory tackles the question of how we perceive individual features as part of the same object. In her theory, the first step in processing an image of an object is the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preattentive</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stage. In the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preattentive</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stage, objects are analyzed into separate features. For example, the rolling red ball would be analyzed into the features color (red), shape (round), and movement (rolling to the right). Because each of these features is processed in a separate area of the brain, they exist independently of one another at this stage of processing. At the second stage a focused attention stage features are combined together to form a whole. </a:t>
            </a:r>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15</a:t>
            </a:fld>
            <a:endParaRPr lang="en-US" altLang="it-IT"/>
          </a:p>
        </p:txBody>
      </p:sp>
    </p:spTree>
    <p:extLst>
      <p:ext uri="{BB962C8B-B14F-4D97-AF65-F5344CB8AC3E}">
        <p14:creationId xmlns:p14="http://schemas.microsoft.com/office/powerpoint/2010/main" val="162580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Principio di minimo…. Gestalt</a:t>
            </a:r>
          </a:p>
          <a:p>
            <a:r>
              <a:rPr lang="it-IT" altLang="it-IT" smtClean="0">
                <a:latin typeface="Times" panose="02020603050405020304" pitchFamily="18" charset="0"/>
              </a:rPr>
              <a:t>Hochberg</a:t>
            </a:r>
          </a:p>
        </p:txBody>
      </p:sp>
    </p:spTree>
    <p:extLst>
      <p:ext uri="{BB962C8B-B14F-4D97-AF65-F5344CB8AC3E}">
        <p14:creationId xmlns:p14="http://schemas.microsoft.com/office/powerpoint/2010/main" val="2080652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it-IT" altLang="it-IT" dirty="0" smtClean="0">
              <a:latin typeface="Times" panose="02020603050405020304" pitchFamily="18" charset="0"/>
            </a:endParaRPr>
          </a:p>
          <a:p>
            <a:pPr eaLnBrk="1" hangingPunct="1">
              <a:lnSpc>
                <a:spcPct val="90000"/>
              </a:lnSpc>
              <a:spcBef>
                <a:spcPct val="0"/>
              </a:spcBef>
            </a:pPr>
            <a:r>
              <a:rPr lang="en-US" altLang="it-IT" dirty="0" smtClean="0">
                <a:latin typeface="Times" panose="02020603050405020304" pitchFamily="18" charset="0"/>
              </a:rPr>
              <a:t>Construction of a trapezoidal window. (a) Real rectangular window CDEF is</a:t>
            </a:r>
          </a:p>
          <a:p>
            <a:pPr eaLnBrk="1" hangingPunct="1">
              <a:lnSpc>
                <a:spcPct val="90000"/>
              </a:lnSpc>
              <a:spcBef>
                <a:spcPct val="0"/>
              </a:spcBef>
            </a:pPr>
            <a:r>
              <a:rPr lang="en-US" altLang="it-IT" dirty="0" smtClean="0">
                <a:latin typeface="Times" panose="02020603050405020304" pitchFamily="18" charset="0"/>
              </a:rPr>
              <a:t>projected onto a plane at a slant producing trapezoidal window C′D′E′F′. The</a:t>
            </a:r>
          </a:p>
          <a:p>
            <a:pPr eaLnBrk="1" hangingPunct="1">
              <a:lnSpc>
                <a:spcPct val="90000"/>
              </a:lnSpc>
              <a:spcBef>
                <a:spcPct val="0"/>
              </a:spcBef>
            </a:pPr>
            <a:r>
              <a:rPr lang="en-US" altLang="it-IT" dirty="0" smtClean="0">
                <a:latin typeface="Times" panose="02020603050405020304" pitchFamily="18" charset="0"/>
              </a:rPr>
              <a:t>trapezoidal window is then constructed from a rigid material. (b) The trapezoidal</a:t>
            </a:r>
          </a:p>
          <a:p>
            <a:pPr eaLnBrk="1" hangingPunct="1">
              <a:lnSpc>
                <a:spcPct val="90000"/>
              </a:lnSpc>
              <a:spcBef>
                <a:spcPct val="0"/>
              </a:spcBef>
            </a:pPr>
            <a:r>
              <a:rPr lang="en-US" altLang="it-IT" dirty="0" smtClean="0">
                <a:latin typeface="Times" panose="02020603050405020304" pitchFamily="18" charset="0"/>
              </a:rPr>
              <a:t>window appears to be a rectangular window at a different slant.</a:t>
            </a:r>
            <a:endParaRPr lang="it-IT" altLang="it-IT" dirty="0" smtClean="0">
              <a:latin typeface="Times" panose="02020603050405020304" pitchFamily="18" charset="0"/>
            </a:endParaRPr>
          </a:p>
        </p:txBody>
      </p:sp>
    </p:spTree>
    <p:extLst>
      <p:ext uri="{BB962C8B-B14F-4D97-AF65-F5344CB8AC3E}">
        <p14:creationId xmlns:p14="http://schemas.microsoft.com/office/powerpoint/2010/main" val="300138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La finestra è tagliata in maniera da apparire se vista in visione frontale come un piano inclinato con il lato di sinistra più lontano da noi. Il trapezio è inclinato rispetto al punto di vista in maniera che il lato corto sia più vicino al PV del lato lungo. La visione di taglio della finestra in prospettiva compensa la distorsione effettiva della finestra che viene percepita come un rettangolo inclinato all’opposto con il lato lungo (destro B) più vicino al punto di vista del lato corto (sinistro A). La carta nel mondo segue una traiettoria ortogonale al punto di vista (movimento tangenziale) che solo apparentemente è parallela al rettangolo, per cui quando oltrepassa la finestra si percepisce una violazione del movimento tangenziale (S-motion).  </a:t>
            </a:r>
          </a:p>
          <a:p>
            <a:r>
              <a:rPr lang="it-IT" altLang="it-IT" dirty="0" smtClean="0">
                <a:latin typeface="Times" panose="02020603050405020304" pitchFamily="18" charset="0"/>
              </a:rPr>
              <a:t>  </a:t>
            </a:r>
          </a:p>
          <a:p>
            <a:r>
              <a:rPr lang="it-IT" altLang="it-IT" dirty="0" smtClean="0">
                <a:latin typeface="Times" panose="02020603050405020304" pitchFamily="18" charset="0"/>
              </a:rPr>
              <a:t>THE "S" MOTION DEMONSTRATION</a:t>
            </a:r>
          </a:p>
          <a:p>
            <a:endParaRPr lang="it-IT" altLang="it-IT" dirty="0" smtClean="0">
              <a:latin typeface="Times" panose="02020603050405020304" pitchFamily="18" charset="0"/>
            </a:endParaRPr>
          </a:p>
          <a:p>
            <a:r>
              <a:rPr lang="it-IT" altLang="it-IT" dirty="0" smtClean="0">
                <a:latin typeface="Times" panose="02020603050405020304" pitchFamily="18" charset="0"/>
              </a:rPr>
              <a:t>Indications of tangential movement can be combined</a:t>
            </a:r>
          </a:p>
          <a:p>
            <a:r>
              <a:rPr lang="it-IT" altLang="it-IT" dirty="0" smtClean="0">
                <a:latin typeface="Times" panose="02020603050405020304" pitchFamily="18" charset="0"/>
              </a:rPr>
              <a:t>with indications of static distance to produce apparent</a:t>
            </a:r>
          </a:p>
          <a:p>
            <a:r>
              <a:rPr lang="it-IT" altLang="it-IT" dirty="0" smtClean="0">
                <a:latin typeface="Times" panose="02020603050405020304" pitchFamily="18" charset="0"/>
              </a:rPr>
              <a:t>movement along complex paths. In the "S" motion demonstration</a:t>
            </a:r>
          </a:p>
          <a:p>
            <a:r>
              <a:rPr lang="it-IT" altLang="it-IT" dirty="0" smtClean="0">
                <a:latin typeface="Times" panose="02020603050405020304" pitchFamily="18" charset="0"/>
              </a:rPr>
              <a:t>objective tangential movement is perceived as movement</a:t>
            </a:r>
          </a:p>
          <a:p>
            <a:r>
              <a:rPr lang="it-IT" altLang="it-IT" dirty="0" smtClean="0">
                <a:latin typeface="Times" panose="02020603050405020304" pitchFamily="18" charset="0"/>
              </a:rPr>
              <a:t>along an S-shaped path when some of the other indications,</a:t>
            </a:r>
          </a:p>
          <a:p>
            <a:r>
              <a:rPr lang="it-IT" altLang="it-IT" dirty="0" smtClean="0">
                <a:latin typeface="Times" panose="02020603050405020304" pitchFamily="18" charset="0"/>
              </a:rPr>
              <a:t>primarily that of overlay, are systematically altered</a:t>
            </a:r>
          </a:p>
        </p:txBody>
      </p:sp>
    </p:spTree>
    <p:extLst>
      <p:ext uri="{BB962C8B-B14F-4D97-AF65-F5344CB8AC3E}">
        <p14:creationId xmlns:p14="http://schemas.microsoft.com/office/powerpoint/2010/main" val="3093359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25978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3</a:t>
            </a:fld>
            <a:endParaRPr lang="en-US" altLang="it-IT"/>
          </a:p>
        </p:txBody>
      </p:sp>
    </p:spTree>
    <p:extLst>
      <p:ext uri="{BB962C8B-B14F-4D97-AF65-F5344CB8AC3E}">
        <p14:creationId xmlns:p14="http://schemas.microsoft.com/office/powerpoint/2010/main" val="41389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Per capire cosa è la percezione esamineremo una serie di dimostrazioni celebri sulla percezione di oggetti. A quell’epoca non avevano computer e le dimostrazioni venivano fatte con reali strumenti fisici meccanici</a:t>
            </a:r>
            <a:r>
              <a:rPr lang="it-IT" altLang="it-IT" baseline="0" dirty="0" smtClean="0">
                <a:latin typeface="Times" panose="02020603050405020304" pitchFamily="18" charset="0"/>
              </a:rPr>
              <a:t> che dimostravano inviolabilmente le proprietà della percezione. </a:t>
            </a:r>
            <a:endParaRPr lang="it-IT" altLang="it-IT" dirty="0" smtClean="0">
              <a:latin typeface="Times" panose="02020603050405020304" pitchFamily="18" charset="0"/>
            </a:endParaRPr>
          </a:p>
        </p:txBody>
      </p:sp>
    </p:spTree>
    <p:extLst>
      <p:ext uri="{BB962C8B-B14F-4D97-AF65-F5344CB8AC3E}">
        <p14:creationId xmlns:p14="http://schemas.microsoft.com/office/powerpoint/2010/main" val="821672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Times" panose="02020603050405020304" pitchFamily="18" charset="0"/>
            </a:endParaRPr>
          </a:p>
        </p:txBody>
      </p:sp>
    </p:spTree>
    <p:extLst>
      <p:ext uri="{BB962C8B-B14F-4D97-AF65-F5344CB8AC3E}">
        <p14:creationId xmlns:p14="http://schemas.microsoft.com/office/powerpoint/2010/main" val="47690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What a person sees when he looks at an object cannot be determined simply from a knowledge of the physical nature of that object, since an unlimited number of different physical objects can give rise to the same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perception.</a:t>
            </a:r>
            <a:endParaRPr lang="it-IT" dirty="0"/>
          </a:p>
        </p:txBody>
      </p:sp>
      <p:sp>
        <p:nvSpPr>
          <p:cNvPr id="4" name="Slide Number Placeholder 3"/>
          <p:cNvSpPr>
            <a:spLocks noGrp="1"/>
          </p:cNvSpPr>
          <p:nvPr>
            <p:ph type="sldNum" sz="quarter" idx="10"/>
          </p:nvPr>
        </p:nvSpPr>
        <p:spPr/>
        <p:txBody>
          <a:bodyPr/>
          <a:lstStyle/>
          <a:p>
            <a:fld id="{1145DD2A-0CDF-4F91-A4B4-474857A9D323}" type="slidenum">
              <a:rPr lang="en-US" altLang="it-IT" smtClean="0"/>
              <a:pPr/>
              <a:t>6</a:t>
            </a:fld>
            <a:endParaRPr lang="en-US" altLang="it-IT"/>
          </a:p>
        </p:txBody>
      </p:sp>
    </p:spTree>
    <p:extLst>
      <p:ext uri="{BB962C8B-B14F-4D97-AF65-F5344CB8AC3E}">
        <p14:creationId xmlns:p14="http://schemas.microsoft.com/office/powerpoint/2010/main" val="18663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La percezione sembra automatica e non mi pare di aver fatto cose come un detective ma nel rispondere e percepire quanto visto in questa semplice dimostrazione scopriamo che il nostro sistema cognitivo lavora come un detective – applicando assunzioni basate sulla probabilità di occorrenza degli eventi</a:t>
            </a:r>
          </a:p>
          <a:p>
            <a:r>
              <a:rPr lang="it-IT" altLang="it-IT" dirty="0" smtClean="0">
                <a:latin typeface="Times" panose="02020603050405020304" pitchFamily="18" charset="0"/>
              </a:rPr>
              <a:t>The chair demonstration:</a:t>
            </a:r>
            <a:r>
              <a:rPr lang="it-IT" altLang="it-IT" baseline="0" dirty="0" smtClean="0">
                <a:latin typeface="Times" panose="02020603050405020304" pitchFamily="18" charset="0"/>
              </a:rPr>
              <a:t> </a:t>
            </a:r>
            <a:r>
              <a:rPr lang="it-IT" altLang="it-IT" dirty="0" smtClean="0">
                <a:latin typeface="Times" panose="02020603050405020304" pitchFamily="18" charset="0"/>
              </a:rPr>
              <a:t>a person sees when he looks at an object cannot be determined simply from a knowledge of the physical nature of that object, since an unlimited number of different physical objects can give rise to the same perception. In the chair demonstration three groups of strings in different arrangements and at different distances are seen as three similar chairs of the same size and at the same distance when viewed from the proper position.</a:t>
            </a:r>
            <a:r>
              <a:rPr lang="it-IT" altLang="it-IT" baseline="0" dirty="0" smtClean="0">
                <a:latin typeface="Times" panose="02020603050405020304" pitchFamily="18" charset="0"/>
              </a:rPr>
              <a:t> </a:t>
            </a:r>
            <a:r>
              <a:rPr lang="it-IT" altLang="it-IT" dirty="0" smtClean="0">
                <a:latin typeface="Times" panose="02020603050405020304" pitchFamily="18" charset="0"/>
              </a:rPr>
              <a:t>L’osservatore assieme al sistema percettiva applica delle assunzioni basate probabilmente sulla statistica degli eventi e interpreta i dati in entrata di conseguenza: Assumendo di osservare l’oggetto</a:t>
            </a:r>
            <a:r>
              <a:rPr lang="it-IT" altLang="it-IT" baseline="0" dirty="0" smtClean="0">
                <a:latin typeface="Times" panose="02020603050405020304" pitchFamily="18" charset="0"/>
              </a:rPr>
              <a:t> da un punto di vista generico e non specifico la soluzione più probabile dato l’input è sempre vedere una sedia. Questa idea è stata applicata allo shape from shading 40 anni dopo da William Freeman, e implementa la teoria dell’inferenza inconscia di Helmoltz.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According to the theory of unconscious inference, what we perceive is the result of an unconscious statistical estimation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nemaly</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given our previous experience with the world. A corollary of the theory of unconscious inference is the likelihood principle, which states that we perceive the object that is </a:t>
            </a:r>
            <a:r>
              <a:rPr lang="en-US" sz="1200" b="0" i="1" u="none" strike="noStrike" kern="1200" baseline="0" dirty="0" smtClean="0">
                <a:solidFill>
                  <a:schemeClr val="tx1"/>
                </a:solidFill>
                <a:latin typeface="Times" charset="0"/>
                <a:ea typeface="MS PGothic" panose="020B0600070205080204" pitchFamily="34" charset="-128"/>
                <a:cs typeface="ＭＳ Ｐゴシック" charset="-128"/>
              </a:rPr>
              <a:t>most likely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to have caused the pattern of stimuli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we have received.</a:t>
            </a:r>
            <a:endParaRPr lang="it-IT" altLang="it-IT" dirty="0" smtClean="0">
              <a:latin typeface="Times" panose="02020603050405020304" pitchFamily="18" charset="0"/>
            </a:endParaRPr>
          </a:p>
        </p:txBody>
      </p:sp>
    </p:spTree>
    <p:extLst>
      <p:ext uri="{BB962C8B-B14F-4D97-AF65-F5344CB8AC3E}">
        <p14:creationId xmlns:p14="http://schemas.microsoft.com/office/powerpoint/2010/main" val="421662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Information about the chair (the environmental stimulus) is carried by light, which is transformed when it is reflected from the chair, when it travels through the atmosphere, and when it is focused by the eye’s optical system. The result is an image of the chair on the retina, which serves as a representation of the chair. </a:t>
            </a:r>
            <a:r>
              <a:rPr lang="it-IT" altLang="it-IT" dirty="0" smtClean="0">
                <a:latin typeface="Times" panose="02020603050405020304" pitchFamily="18" charset="0"/>
              </a:rPr>
              <a:t>What a person sees così</a:t>
            </a:r>
            <a:r>
              <a:rPr lang="it-IT" altLang="it-IT" baseline="0" dirty="0" smtClean="0">
                <a:latin typeface="Times" panose="02020603050405020304" pitchFamily="18" charset="0"/>
              </a:rPr>
              <a:t> come gli appare ossia l’esperienza diretta </a:t>
            </a:r>
            <a:r>
              <a:rPr lang="it-IT" altLang="it-IT" dirty="0" smtClean="0">
                <a:latin typeface="Times" panose="02020603050405020304" pitchFamily="18" charset="0"/>
              </a:rPr>
              <a:t>when he looks at an object cannot be determined simply from these two</a:t>
            </a:r>
            <a:r>
              <a:rPr lang="it-IT" altLang="it-IT" baseline="0" dirty="0" smtClean="0">
                <a:latin typeface="Times" panose="02020603050405020304" pitchFamily="18" charset="0"/>
              </a:rPr>
              <a:t> steps, nemaly </a:t>
            </a:r>
            <a:r>
              <a:rPr lang="it-IT" altLang="it-IT" dirty="0" smtClean="0">
                <a:latin typeface="Times" panose="02020603050405020304" pitchFamily="18" charset="0"/>
              </a:rPr>
              <a:t>a knowledge of the physical nature of that object, since an unlimited number of different physical objects can give rise to the same perception (la sedia può essere una semplice coincidenza che noi comunque non percepiamo).</a:t>
            </a:r>
            <a:r>
              <a:rPr lang="it-IT" altLang="it-IT" baseline="0" dirty="0" smtClean="0">
                <a:latin typeface="Times" panose="02020603050405020304" pitchFamily="18" charset="0"/>
              </a:rPr>
              <a:t>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Gran parte del nostro corso infatti riguarda riguardano l’</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esperienza diretta</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un oggetto d’indagine non del tutto ovvio. Quando ci si chiede “cosa fa la mente?”, vien da pensare in modo abbastanza naturale ai casi in cui “mente” comparenel linguaggio quotidiano, in espressioni come “venire in mente”, “tenere a mente”oppure “calcolo mentale”. Capacità come ricordare o eseguire operazioni aritmetiche senza supporti esterni appaiono come chiare manifestazioni del buon funzionamento di uno speciale organo, il sistema mente/cervello. In genere è meno chiaro in che senso l’esperienza diretta degli osservatori – il mondo come loro appare – sia un prodotto mentale. Intendiamoci sui termini. Quando parliamo di “esperienza” pensiamo di solito a ciò che abbiamo imparato, magari casualmente, nel corso della vita; c’è chi ne ha tanta e chi poca. Nel linguaggio scientifico, invece, esperienza diretta è tutto ciò che l’osservatore vive come un dato, nel momento considerato: le cose viste e toccate, con il loro colore e la loro durezza; i vari oggetti del mondo, incluso quell’oggetto particolare che è il corpo dell’osservatore.</a:t>
            </a:r>
            <a:endParaRPr lang="it-IT" altLang="it-IT" dirty="0" smtClean="0">
              <a:latin typeface="Times" panose="02020603050405020304" pitchFamily="18" charset="0"/>
            </a:endParaRPr>
          </a:p>
          <a:p>
            <a:r>
              <a:rPr lang="it-IT" altLang="it-IT" dirty="0" smtClean="0">
                <a:latin typeface="Times" panose="02020603050405020304" pitchFamily="18" charset="0"/>
              </a:rPr>
              <a:t>5 further steps are missing: </a:t>
            </a:r>
          </a:p>
          <a:p>
            <a:pPr marL="228600" indent="-228600">
              <a:buAutoNum type="arabicParenR"/>
            </a:pPr>
            <a:r>
              <a:rPr lang="it-IT" altLang="it-IT" dirty="0" smtClean="0">
                <a:latin typeface="Times" panose="02020603050405020304" pitchFamily="18" charset="0"/>
              </a:rPr>
              <a:t>Recettori:</a:t>
            </a:r>
            <a:r>
              <a:rPr lang="it-IT" altLang="it-IT" baseline="0" dirty="0" smtClean="0">
                <a:latin typeface="Times" panose="02020603050405020304" pitchFamily="18" charset="0"/>
              </a:rPr>
              <a:t>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Rod and cone receptors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line the back of the eye.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They change light energy into electrical energy and influence what we perceive.</a:t>
            </a:r>
            <a:r>
              <a:rPr lang="it-IT" altLang="it-IT" dirty="0" smtClean="0">
                <a:latin typeface="Times" panose="02020603050405020304" pitchFamily="18" charset="0"/>
              </a:rPr>
              <a:t> </a:t>
            </a:r>
          </a:p>
          <a:p>
            <a:pPr marL="228600" indent="-228600">
              <a:buAutoNum type="arabicParenR"/>
            </a:pPr>
            <a:r>
              <a:rPr lang="it-IT" altLang="it-IT" dirty="0" smtClean="0">
                <a:latin typeface="Times" panose="02020603050405020304" pitchFamily="18" charset="0"/>
              </a:rPr>
              <a:t>Neural:</a:t>
            </a:r>
            <a:r>
              <a:rPr lang="it-IT" altLang="it-IT" baseline="0" dirty="0" smtClean="0">
                <a:latin typeface="Times" panose="02020603050405020304" pitchFamily="18" charset="0"/>
              </a:rPr>
              <a:t>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This involves interactions between the signals traveling in networks of neurons early in the system, in the retina; later, on the pathway to the brain; and finally, within the brain</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a:t>
            </a:r>
            <a:r>
              <a:rPr lang="it-IT" altLang="it-IT" dirty="0" smtClean="0">
                <a:latin typeface="Times" panose="02020603050405020304" pitchFamily="18" charset="0"/>
              </a:rPr>
              <a:t> </a:t>
            </a:r>
          </a:p>
          <a:p>
            <a:pPr marL="228600" indent="-228600">
              <a:buAutoNum type="arabicParenR"/>
            </a:pPr>
            <a:r>
              <a:rPr lang="it-IT" altLang="it-IT" dirty="0" smtClean="0">
                <a:latin typeface="Times" panose="02020603050405020304" pitchFamily="18" charset="0"/>
              </a:rPr>
              <a:t>Ciclo: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perception, which is conscious awareness of objects, and recognition, which is placing an object in a category, such as “tree,” that gives it meaning, by considering the case of Dr. P., a patient described by neurologist Oliver Sacks (1985) in the title story of his book </a:t>
            </a:r>
            <a:r>
              <a:rPr lang="en-US" sz="1200" b="0" i="1" u="none" strike="noStrike" kern="1200" baseline="0" dirty="0" smtClean="0">
                <a:solidFill>
                  <a:schemeClr val="tx1"/>
                </a:solidFill>
                <a:latin typeface="Times" charset="0"/>
                <a:ea typeface="MS PGothic" panose="020B0600070205080204" pitchFamily="34" charset="-128"/>
                <a:cs typeface="ＭＳ Ｐゴシック" charset="-128"/>
              </a:rPr>
              <a:t>The Man Who Mistook His Wife for a Hat.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Dr. P.’s problem was eventually diagnosed as visual form agnosia—an inability to recognize objects—that was caused by a brain tumor. He perceived the parts of objects but couldn’t identify the whole object, so when Sacks showed him a glove, Dr. P. described it as “a continuous surface unfolded on itself. It appears to have five outpouchings, if this is the word.”</a:t>
            </a:r>
            <a:endParaRPr lang="it-IT" altLang="it-IT" i="0" dirty="0" smtClean="0">
              <a:latin typeface="Times" panose="02020603050405020304" pitchFamily="18" charset="0"/>
            </a:endParaRPr>
          </a:p>
          <a:p>
            <a:pPr marL="228600" indent="-228600">
              <a:buAutoNum type="arabicParenR"/>
            </a:pPr>
            <a:endParaRPr lang="it-IT" altLang="it-IT" dirty="0" smtClean="0">
              <a:latin typeface="Times" panose="02020603050405020304" pitchFamily="18" charset="0"/>
            </a:endParaRPr>
          </a:p>
        </p:txBody>
      </p:sp>
    </p:spTree>
    <p:extLst>
      <p:ext uri="{BB962C8B-B14F-4D97-AF65-F5344CB8AC3E}">
        <p14:creationId xmlns:p14="http://schemas.microsoft.com/office/powerpoint/2010/main" val="36870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Il binding come processo attentivo è fondamentale nel senso</a:t>
            </a:r>
            <a:r>
              <a:rPr lang="it-IT" altLang="it-IT" baseline="0" dirty="0" smtClean="0">
                <a:latin typeface="Times" panose="02020603050405020304" pitchFamily="18" charset="0"/>
              </a:rPr>
              <a:t> che regola quali features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—such as color, form, motion, and location— are combined to create our perception of a coherent object.</a:t>
            </a:r>
            <a:r>
              <a:rPr lang="it-IT" altLang="it-IT" dirty="0" smtClean="0">
                <a:latin typeface="Times" panose="02020603050405020304" pitchFamily="18" charset="0"/>
              </a:rPr>
              <a:t> </a:t>
            </a:r>
          </a:p>
          <a:p>
            <a:endParaRPr lang="it-IT" altLang="it-IT" dirty="0" smtClean="0">
              <a:latin typeface="Times" panose="02020603050405020304" pitchFamily="18" charset="0"/>
            </a:endParaRPr>
          </a:p>
          <a:p>
            <a:r>
              <a:rPr lang="it-IT" altLang="it-IT" dirty="0" smtClean="0">
                <a:latin typeface="Times" panose="02020603050405020304" pitchFamily="18" charset="0"/>
              </a:rPr>
              <a:t>THE SIZE-BRIGHTNESS DEMONSTRATIONS:</a:t>
            </a:r>
          </a:p>
          <a:p>
            <a:endParaRPr lang="it-IT" altLang="it-IT" dirty="0" smtClean="0">
              <a:latin typeface="Times" panose="02020603050405020304" pitchFamily="18" charset="0"/>
            </a:endParaRPr>
          </a:p>
          <a:p>
            <a:r>
              <a:rPr lang="it-IT" altLang="it-IT" dirty="0" smtClean="0">
                <a:latin typeface="Times" panose="02020603050405020304" pitchFamily="18" charset="0"/>
              </a:rPr>
              <a:t>Brightness provides a depth indication- the brighter the object the closer it appear. Similarly the larger object appear nearer. When the two cues (indications) supplement the depth effect is enhanced, when they conflict it is diminished. </a:t>
            </a:r>
          </a:p>
        </p:txBody>
      </p:sp>
    </p:spTree>
    <p:extLst>
      <p:ext uri="{BB962C8B-B14F-4D97-AF65-F5344CB8AC3E}">
        <p14:creationId xmlns:p14="http://schemas.microsoft.com/office/powerpoint/2010/main" val="425934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Questo segna l’inizio di quella che oggi è noto come</a:t>
            </a:r>
            <a:r>
              <a:rPr lang="it-IT" altLang="it-IT" baseline="0" dirty="0" smtClean="0">
                <a:latin typeface="Times" panose="02020603050405020304" pitchFamily="18" charset="0"/>
              </a:rPr>
              <a:t> approccio basato sugli indizi alla percezione della profondità: in altre parole </a:t>
            </a:r>
            <a:endParaRPr lang="it-IT" sz="1200" b="0" i="0" u="none" strike="noStrike" kern="1200" baseline="0" dirty="0" smtClean="0">
              <a:solidFill>
                <a:schemeClr val="tx1"/>
              </a:solidFill>
              <a:latin typeface="Times" panose="02020603050405020304" pitchFamily="18" charset="0"/>
              <a:ea typeface="MS PGothic" panose="020B0600070205080204" pitchFamily="34" charset="-128"/>
              <a:cs typeface="ＭＳ Ｐゴシック" charset="-128"/>
            </a:endParaRP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When we expand our view from two isolated points to the entire retinal image, we increase the amount of information available to us because now we can see the images of a whole scene. However, because this image is two-dimensional, we still need to explain how we get from the flat image on the retina to the three-dimensional perception of the scene. One way researchers have approached this problem is by the cue approach to depth perception, which focuses on identifying information in the retinal image that is correlated with depth in the scene. For example, when one object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is lighter it will be closer to the point of view as well as when it will be larger. When these two cues (lighthness and size) vary consistently the vividness of the apparent motion get larger alsewhere it is diminished by the conflict. </a:t>
            </a:r>
            <a:endParaRPr lang="it-IT" altLang="it-IT" dirty="0" smtClean="0">
              <a:latin typeface="Times" panose="02020603050405020304" pitchFamily="18" charset="0"/>
            </a:endParaRPr>
          </a:p>
          <a:p>
            <a:endParaRPr lang="it-IT" altLang="it-IT" dirty="0" smtClean="0">
              <a:latin typeface="Times" panose="02020603050405020304" pitchFamily="18" charset="0"/>
            </a:endParaRPr>
          </a:p>
          <a:p>
            <a:endParaRPr lang="it-IT" altLang="it-IT" dirty="0" smtClean="0">
              <a:latin typeface="Times" panose="02020603050405020304" pitchFamily="18" charset="0"/>
            </a:endParaRPr>
          </a:p>
        </p:txBody>
      </p:sp>
    </p:spTree>
    <p:extLst>
      <p:ext uri="{BB962C8B-B14F-4D97-AF65-F5344CB8AC3E}">
        <p14:creationId xmlns:p14="http://schemas.microsoft.com/office/powerpoint/2010/main" val="93587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fld id="{5A9FD1AF-AA67-457D-8723-8326E25E934D}" type="datetimeFigureOut">
              <a:rPr lang="it-IT" altLang="it-IT"/>
              <a:pPr/>
              <a:t>27/03/2019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42D285DC-1F84-46F5-B2B5-18D7144183F3}" type="slidenum">
              <a:rPr lang="it-IT" altLang="it-IT"/>
              <a:pPr/>
              <a:t>‹#›</a:t>
            </a:fld>
            <a:endParaRPr lang="it-IT" altLang="it-IT"/>
          </a:p>
        </p:txBody>
      </p:sp>
    </p:spTree>
    <p:extLst>
      <p:ext uri="{BB962C8B-B14F-4D97-AF65-F5344CB8AC3E}">
        <p14:creationId xmlns:p14="http://schemas.microsoft.com/office/powerpoint/2010/main" val="46250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4CB1B8E0-EC30-4A26-A532-4C550B483F3B}" type="datetimeFigureOut">
              <a:rPr lang="it-IT" altLang="it-IT"/>
              <a:pPr/>
              <a:t>27/03/2019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367D4FCE-9C24-4CB5-9029-670AD984D6EC}" type="slidenum">
              <a:rPr lang="it-IT" altLang="it-IT"/>
              <a:pPr/>
              <a:t>‹#›</a:t>
            </a:fld>
            <a:endParaRPr lang="it-IT" altLang="it-IT"/>
          </a:p>
        </p:txBody>
      </p:sp>
    </p:spTree>
    <p:extLst>
      <p:ext uri="{BB962C8B-B14F-4D97-AF65-F5344CB8AC3E}">
        <p14:creationId xmlns:p14="http://schemas.microsoft.com/office/powerpoint/2010/main" val="310420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34431ECE-4144-42C7-B538-F357A88CF17B}" type="datetimeFigureOut">
              <a:rPr lang="it-IT" altLang="it-IT"/>
              <a:pPr/>
              <a:t>27/03/2019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7A3AA2DE-1C5A-4ECF-B32C-C68573D7078C}" type="slidenum">
              <a:rPr lang="it-IT" altLang="it-IT"/>
              <a:pPr/>
              <a:t>‹#›</a:t>
            </a:fld>
            <a:endParaRPr lang="it-IT" altLang="it-IT"/>
          </a:p>
        </p:txBody>
      </p:sp>
    </p:spTree>
    <p:extLst>
      <p:ext uri="{BB962C8B-B14F-4D97-AF65-F5344CB8AC3E}">
        <p14:creationId xmlns:p14="http://schemas.microsoft.com/office/powerpoint/2010/main" val="114478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7559D67C-2D1C-4133-8CB3-5E94FE422AB8}" type="datetimeFigureOut">
              <a:rPr lang="it-IT" altLang="it-IT"/>
              <a:pPr/>
              <a:t>27/03/2019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E3DD798C-96C5-4A8E-AB33-981E853AF235}" type="slidenum">
              <a:rPr lang="it-IT" altLang="it-IT"/>
              <a:pPr/>
              <a:t>‹#›</a:t>
            </a:fld>
            <a:endParaRPr lang="it-IT" altLang="it-IT"/>
          </a:p>
        </p:txBody>
      </p:sp>
    </p:spTree>
    <p:extLst>
      <p:ext uri="{BB962C8B-B14F-4D97-AF65-F5344CB8AC3E}">
        <p14:creationId xmlns:p14="http://schemas.microsoft.com/office/powerpoint/2010/main" val="57293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3218BED-1641-409F-806A-BCDB5B050FC2}" type="datetimeFigureOut">
              <a:rPr lang="it-IT" altLang="it-IT"/>
              <a:pPr/>
              <a:t>27/03/2019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B64A3F35-5188-45F7-A20A-10FE920298B5}" type="slidenum">
              <a:rPr lang="it-IT" altLang="it-IT"/>
              <a:pPr/>
              <a:t>‹#›</a:t>
            </a:fld>
            <a:endParaRPr lang="it-IT" altLang="it-IT"/>
          </a:p>
        </p:txBody>
      </p:sp>
    </p:spTree>
    <p:extLst>
      <p:ext uri="{BB962C8B-B14F-4D97-AF65-F5344CB8AC3E}">
        <p14:creationId xmlns:p14="http://schemas.microsoft.com/office/powerpoint/2010/main" val="304318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fld id="{7DFB60A6-7B08-4632-A6D2-3C9313C5430C}" type="datetimeFigureOut">
              <a:rPr lang="it-IT" altLang="it-IT"/>
              <a:pPr/>
              <a:t>27/03/2019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7BB05089-8219-4088-849F-6ED1066635FF}" type="slidenum">
              <a:rPr lang="it-IT" altLang="it-IT"/>
              <a:pPr/>
              <a:t>‹#›</a:t>
            </a:fld>
            <a:endParaRPr lang="it-IT" altLang="it-IT"/>
          </a:p>
        </p:txBody>
      </p:sp>
    </p:spTree>
    <p:extLst>
      <p:ext uri="{BB962C8B-B14F-4D97-AF65-F5344CB8AC3E}">
        <p14:creationId xmlns:p14="http://schemas.microsoft.com/office/powerpoint/2010/main" val="142668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fld id="{9ACA1875-3060-40EA-922A-AB487CEFFAF8}" type="datetimeFigureOut">
              <a:rPr lang="it-IT" altLang="it-IT"/>
              <a:pPr/>
              <a:t>27/03/2019</a:t>
            </a:fld>
            <a:endParaRPr lang="it-IT" altLang="it-IT"/>
          </a:p>
        </p:txBody>
      </p:sp>
      <p:sp>
        <p:nvSpPr>
          <p:cNvPr id="8" name="Footer Placeholder 7"/>
          <p:cNvSpPr>
            <a:spLocks noGrp="1"/>
          </p:cNvSpPr>
          <p:nvPr>
            <p:ph type="ftr" sz="quarter" idx="11"/>
          </p:nvPr>
        </p:nvSpPr>
        <p:spPr/>
        <p:txBody>
          <a:bodyPr/>
          <a:lstStyle>
            <a:lvl1pPr>
              <a:defRPr/>
            </a:lvl1pPr>
          </a:lstStyle>
          <a:p>
            <a:endParaRPr lang="it-IT" altLang="it-IT"/>
          </a:p>
        </p:txBody>
      </p:sp>
      <p:sp>
        <p:nvSpPr>
          <p:cNvPr id="9" name="Slide Number Placeholder 8"/>
          <p:cNvSpPr>
            <a:spLocks noGrp="1"/>
          </p:cNvSpPr>
          <p:nvPr>
            <p:ph type="sldNum" sz="quarter" idx="12"/>
          </p:nvPr>
        </p:nvSpPr>
        <p:spPr/>
        <p:txBody>
          <a:bodyPr/>
          <a:lstStyle>
            <a:lvl1pPr>
              <a:defRPr/>
            </a:lvl1pPr>
          </a:lstStyle>
          <a:p>
            <a:fld id="{2BA0D2A3-C6B9-44E6-90E0-D967CFA82A5E}" type="slidenum">
              <a:rPr lang="it-IT" altLang="it-IT"/>
              <a:pPr/>
              <a:t>‹#›</a:t>
            </a:fld>
            <a:endParaRPr lang="it-IT" altLang="it-IT"/>
          </a:p>
        </p:txBody>
      </p:sp>
    </p:spTree>
    <p:extLst>
      <p:ext uri="{BB962C8B-B14F-4D97-AF65-F5344CB8AC3E}">
        <p14:creationId xmlns:p14="http://schemas.microsoft.com/office/powerpoint/2010/main" val="171477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fld id="{65ACC959-8112-49CC-9A6C-62B6F997AE9F}" type="datetimeFigureOut">
              <a:rPr lang="it-IT" altLang="it-IT"/>
              <a:pPr/>
              <a:t>27/03/2019</a:t>
            </a:fld>
            <a:endParaRPr lang="it-IT" altLang="it-IT"/>
          </a:p>
        </p:txBody>
      </p:sp>
      <p:sp>
        <p:nvSpPr>
          <p:cNvPr id="4" name="Footer Placeholder 3"/>
          <p:cNvSpPr>
            <a:spLocks noGrp="1"/>
          </p:cNvSpPr>
          <p:nvPr>
            <p:ph type="ftr" sz="quarter" idx="11"/>
          </p:nvPr>
        </p:nvSpPr>
        <p:spPr/>
        <p:txBody>
          <a:bodyPr/>
          <a:lstStyle>
            <a:lvl1pPr>
              <a:defRPr/>
            </a:lvl1pPr>
          </a:lstStyle>
          <a:p>
            <a:endParaRPr lang="it-IT" altLang="it-IT"/>
          </a:p>
        </p:txBody>
      </p:sp>
      <p:sp>
        <p:nvSpPr>
          <p:cNvPr id="5" name="Slide Number Placeholder 4"/>
          <p:cNvSpPr>
            <a:spLocks noGrp="1"/>
          </p:cNvSpPr>
          <p:nvPr>
            <p:ph type="sldNum" sz="quarter" idx="12"/>
          </p:nvPr>
        </p:nvSpPr>
        <p:spPr/>
        <p:txBody>
          <a:bodyPr/>
          <a:lstStyle>
            <a:lvl1pPr>
              <a:defRPr/>
            </a:lvl1pPr>
          </a:lstStyle>
          <a:p>
            <a:fld id="{C35C1B7E-8ACC-4846-A54A-15B796114D80}" type="slidenum">
              <a:rPr lang="it-IT" altLang="it-IT"/>
              <a:pPr/>
              <a:t>‹#›</a:t>
            </a:fld>
            <a:endParaRPr lang="it-IT" altLang="it-IT"/>
          </a:p>
        </p:txBody>
      </p:sp>
    </p:spTree>
    <p:extLst>
      <p:ext uri="{BB962C8B-B14F-4D97-AF65-F5344CB8AC3E}">
        <p14:creationId xmlns:p14="http://schemas.microsoft.com/office/powerpoint/2010/main" val="194902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9FD0A5-4144-4217-92DD-638440AF5AA2}" type="datetimeFigureOut">
              <a:rPr lang="it-IT" altLang="it-IT"/>
              <a:pPr/>
              <a:t>27/03/2019</a:t>
            </a:fld>
            <a:endParaRPr lang="it-IT" altLang="it-IT"/>
          </a:p>
        </p:txBody>
      </p:sp>
      <p:sp>
        <p:nvSpPr>
          <p:cNvPr id="3" name="Footer Placeholder 2"/>
          <p:cNvSpPr>
            <a:spLocks noGrp="1"/>
          </p:cNvSpPr>
          <p:nvPr>
            <p:ph type="ftr" sz="quarter" idx="11"/>
          </p:nvPr>
        </p:nvSpPr>
        <p:spPr/>
        <p:txBody>
          <a:bodyPr/>
          <a:lstStyle>
            <a:lvl1pPr>
              <a:defRPr/>
            </a:lvl1pPr>
          </a:lstStyle>
          <a:p>
            <a:endParaRPr lang="it-IT" altLang="it-IT"/>
          </a:p>
        </p:txBody>
      </p:sp>
      <p:sp>
        <p:nvSpPr>
          <p:cNvPr id="4" name="Slide Number Placeholder 3"/>
          <p:cNvSpPr>
            <a:spLocks noGrp="1"/>
          </p:cNvSpPr>
          <p:nvPr>
            <p:ph type="sldNum" sz="quarter" idx="12"/>
          </p:nvPr>
        </p:nvSpPr>
        <p:spPr/>
        <p:txBody>
          <a:bodyPr/>
          <a:lstStyle>
            <a:lvl1pPr>
              <a:defRPr/>
            </a:lvl1pPr>
          </a:lstStyle>
          <a:p>
            <a:fld id="{DB20C014-C908-4294-94D5-EF4E9164C058}" type="slidenum">
              <a:rPr lang="it-IT" altLang="it-IT"/>
              <a:pPr/>
              <a:t>‹#›</a:t>
            </a:fld>
            <a:endParaRPr lang="it-IT" altLang="it-IT"/>
          </a:p>
        </p:txBody>
      </p:sp>
    </p:spTree>
    <p:extLst>
      <p:ext uri="{BB962C8B-B14F-4D97-AF65-F5344CB8AC3E}">
        <p14:creationId xmlns:p14="http://schemas.microsoft.com/office/powerpoint/2010/main" val="170128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A2081B-9F6C-482E-AB50-1C9B87E1E13B}" type="datetimeFigureOut">
              <a:rPr lang="it-IT" altLang="it-IT"/>
              <a:pPr/>
              <a:t>27/03/2019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BFEC0705-D286-47B4-A6A3-BDB4DB90CAFB}" type="slidenum">
              <a:rPr lang="it-IT" altLang="it-IT"/>
              <a:pPr/>
              <a:t>‹#›</a:t>
            </a:fld>
            <a:endParaRPr lang="it-IT" altLang="it-IT"/>
          </a:p>
        </p:txBody>
      </p:sp>
    </p:spTree>
    <p:extLst>
      <p:ext uri="{BB962C8B-B14F-4D97-AF65-F5344CB8AC3E}">
        <p14:creationId xmlns:p14="http://schemas.microsoft.com/office/powerpoint/2010/main" val="245004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298048-3D5E-43DD-BF80-ECD1342FE624}" type="datetimeFigureOut">
              <a:rPr lang="it-IT" altLang="it-IT"/>
              <a:pPr/>
              <a:t>27/03/2019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46513584-9908-48D7-89DE-A1EE0502E3BD}" type="slidenum">
              <a:rPr lang="it-IT" altLang="it-IT"/>
              <a:pPr/>
              <a:t>‹#›</a:t>
            </a:fld>
            <a:endParaRPr lang="it-IT" altLang="it-IT"/>
          </a:p>
        </p:txBody>
      </p:sp>
    </p:spTree>
    <p:extLst>
      <p:ext uri="{BB962C8B-B14F-4D97-AF65-F5344CB8AC3E}">
        <p14:creationId xmlns:p14="http://schemas.microsoft.com/office/powerpoint/2010/main" val="425753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F6BA4E78-A060-43D9-ADB5-059C2CADCAA8}" type="datetimeFigureOut">
              <a:rPr lang="it-IT" altLang="it-IT"/>
              <a:pPr/>
              <a:t>27/03/2019</a:t>
            </a:fld>
            <a:endParaRPr lang="it-IT" altLang="it-IT"/>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it-IT" altLang="it-IT"/>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D455396-04D9-4576-840D-A7F1B6CDF146}"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hyperlink" Target="https://moodle2.units.it/mod/resource/view.php?id=78758" TargetMode="Externa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moodle2.units.it/pluginfile.php/191450/mod_resource/content/1/Landy95_OptimalCueIntegration.pdf" TargetMode="External"/><Relationship Id="rId4" Type="http://schemas.openxmlformats.org/officeDocument/2006/relationships/hyperlink" Target="../../../Documents/D_new/Didattica_2014/PERCEZIONE_2017/PERC_2017/Ames_Demonstrations/Landy95_OptimalCueIntegration.pd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moodle2.units.it/mod/resource/view.php?id=105324" TargetMode="External"/><Relationship Id="rId5" Type="http://schemas.openxmlformats.org/officeDocument/2006/relationships/hyperlink" Target="../../../Documents/D_new/Didattica_2014/PERCEZIONE_2017/PERC_2017/Optimal_cue_combination_predictions.xls" TargetMode="Externa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hyperlink" Target="https://moodle2.units.it/mod/resource/view.php?id=78760" TargetMode="External"/><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hyperlink" Target="https://moodle2.units.it/mod/resource/view.php?id=78762" TargetMode="Externa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moodle2.units.it/pluginfile.php/191448/mod_resource/content/2/amesdemonstratio00itte_bw.pdf" TargetMode="External"/><Relationship Id="rId4" Type="http://schemas.openxmlformats.org/officeDocument/2006/relationships/hyperlink" Target="../../../Documents/D_new/Didattica_2014/PERCEZIONE_2017/PERC_2017/Ames_Demonstrations/Landy95_OptimalCueIntegration.pdf"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hyperlink" Target="https://moodle2.units.it/mod/resource/view.php?id=78756" TargetMode="Externa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oodle2.units.it/pluginfile.php/193113/mod_resource/content/1/TheGenericViewpointAssumption_Freeman94.pdf"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60325" y="5899150"/>
            <a:ext cx="4324350" cy="1009650"/>
            <a:chOff x="468" y="3786"/>
            <a:chExt cx="2724" cy="636"/>
          </a:xfrm>
        </p:grpSpPr>
        <p:sp>
          <p:nvSpPr>
            <p:cNvPr id="54275"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it-IT" sz="2800" b="1">
                  <a:solidFill>
                    <a:srgbClr val="000090"/>
                  </a:solidFill>
                  <a:latin typeface="Arial" panose="020B0604020202020204" pitchFamily="34" charset="0"/>
                </a:rPr>
                <a:t>prof. Carlo Fantoni</a:t>
              </a:r>
            </a:p>
          </p:txBody>
        </p:sp>
        <p:pic>
          <p:nvPicPr>
            <p:cNvPr id="54276"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extLst>
              <a:ext uri="{909E8E84-426E-40DD-AFC4-6F175D3DCCD1}">
                <a14:hiddenFill xmlns:a14="http://schemas.microsoft.com/office/drawing/2010/main">
                  <a:solidFill>
                    <a:srgbClr val="FFFFFF"/>
                  </a:solidFill>
                </a14:hiddenFill>
              </a:ext>
            </a:extLst>
          </p:spPr>
        </p:pic>
      </p:grpSp>
      <p:sp>
        <p:nvSpPr>
          <p:cNvPr id="54279" name="Text Box 7"/>
          <p:cNvSpPr txBox="1">
            <a:spLocks noChangeArrowheads="1"/>
          </p:cNvSpPr>
          <p:nvPr/>
        </p:nvSpPr>
        <p:spPr bwMode="auto">
          <a:xfrm>
            <a:off x="5757863" y="6421438"/>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2018-2019</a:t>
            </a:r>
            <a:endParaRPr lang="en-GB" altLang="it-IT" b="1" dirty="0">
              <a:latin typeface="Arial" panose="020B0604020202020204" pitchFamily="34" charset="0"/>
            </a:endParaRPr>
          </a:p>
        </p:txBody>
      </p:sp>
      <p:sp>
        <p:nvSpPr>
          <p:cNvPr id="54280" name="Rectangle 8"/>
          <p:cNvSpPr>
            <a:spLocks noChangeArrowheads="1"/>
          </p:cNvSpPr>
          <p:nvPr/>
        </p:nvSpPr>
        <p:spPr bwMode="auto">
          <a:xfrm>
            <a:off x="5185676" y="1349257"/>
            <a:ext cx="3726312" cy="4616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0" tIns="0" rIns="0" bIns="0">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800100" indent="-342900" eaLnBrk="0" hangingPunct="0">
              <a:defRPr sz="2400">
                <a:solidFill>
                  <a:schemeClr val="tx1"/>
                </a:solidFill>
                <a:latin typeface="Times" panose="02020603050405020304" pitchFamily="18" charset="0"/>
                <a:ea typeface="MS PGothic" panose="020B0600070205080204" pitchFamily="34" charset="-128"/>
              </a:defRPr>
            </a:lvl2pPr>
            <a:lvl3pPr marL="1257300" indent="-342900" eaLnBrk="0" hangingPunct="0">
              <a:defRPr sz="2400">
                <a:solidFill>
                  <a:schemeClr val="tx1"/>
                </a:solidFill>
                <a:latin typeface="Times" panose="02020603050405020304" pitchFamily="18" charset="0"/>
                <a:ea typeface="MS PGothic" panose="020B0600070205080204" pitchFamily="34" charset="-128"/>
              </a:defRPr>
            </a:lvl3pPr>
            <a:lvl4pPr marL="1714500" indent="-342900" eaLnBrk="0" hangingPunct="0">
              <a:defRPr sz="2400">
                <a:solidFill>
                  <a:schemeClr val="tx1"/>
                </a:solidFill>
                <a:latin typeface="Times" panose="02020603050405020304" pitchFamily="18" charset="0"/>
                <a:ea typeface="MS PGothic" panose="020B0600070205080204" pitchFamily="34" charset="-128"/>
              </a:defRPr>
            </a:lvl4pPr>
            <a:lvl5pPr marL="2171700" indent="-342900" eaLnBrk="0" hangingPunct="0">
              <a:defRPr sz="2400">
                <a:solidFill>
                  <a:schemeClr val="tx1"/>
                </a:solidFill>
                <a:latin typeface="Times" panose="02020603050405020304" pitchFamily="18" charset="0"/>
                <a:ea typeface="MS PGothic" panose="020B0600070205080204" pitchFamily="34" charset="-128"/>
              </a:defRPr>
            </a:lvl5pPr>
            <a:lvl6pPr marL="26289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861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5433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40005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b="1" dirty="0">
                <a:latin typeface="Arial" panose="020B0604020202020204" pitchFamily="34" charset="0"/>
              </a:rPr>
              <a:t>Lezione </a:t>
            </a:r>
            <a:r>
              <a:rPr lang="it-IT" altLang="it-IT" b="1" dirty="0" smtClean="0">
                <a:latin typeface="Arial" panose="020B0604020202020204" pitchFamily="34" charset="0"/>
              </a:rPr>
              <a:t>4</a:t>
            </a:r>
            <a:endParaRPr lang="it-IT" altLang="it-IT" b="1" dirty="0">
              <a:latin typeface="Arial" panose="020B0604020202020204" pitchFamily="34" charset="0"/>
            </a:endParaRPr>
          </a:p>
          <a:p>
            <a:pPr algn="ctr" eaLnBrk="1" hangingPunct="1"/>
            <a:r>
              <a:rPr lang="it-IT" altLang="it-IT" b="1" dirty="0" smtClean="0">
                <a:latin typeface="Arial" panose="020B0604020202020204" pitchFamily="34" charset="0"/>
              </a:rPr>
              <a:t>26/03/2019</a:t>
            </a:r>
            <a:endParaRPr lang="it-IT" altLang="it-IT" b="1" dirty="0">
              <a:latin typeface="Arial" panose="020B0604020202020204" pitchFamily="34" charset="0"/>
            </a:endParaRPr>
          </a:p>
          <a:p>
            <a:pPr eaLnBrk="1" hangingPunct="1">
              <a:buFontTx/>
              <a:buChar char="•"/>
            </a:pPr>
            <a:r>
              <a:rPr lang="it-IT" altLang="it-IT" sz="1400" dirty="0">
                <a:latin typeface="Arial" panose="020B0604020202020204" pitchFamily="34" charset="0"/>
              </a:rPr>
              <a:t>p</a:t>
            </a:r>
            <a:r>
              <a:rPr lang="it-IT" altLang="it-IT" sz="1400" dirty="0" smtClean="0">
                <a:latin typeface="Arial" panose="020B0604020202020204" pitchFamily="34" charset="0"/>
              </a:rPr>
              <a:t>roprietà dell’ ED</a:t>
            </a:r>
          </a:p>
          <a:p>
            <a:pPr eaLnBrk="1" hangingPunct="1">
              <a:buFontTx/>
              <a:buChar char="•"/>
            </a:pPr>
            <a:r>
              <a:rPr lang="it-IT" altLang="it-IT" sz="1400" dirty="0" smtClean="0">
                <a:latin typeface="Arial" panose="020B0604020202020204" pitchFamily="34" charset="0"/>
              </a:rPr>
              <a:t>esempi celebri </a:t>
            </a:r>
            <a:r>
              <a:rPr lang="it-IT" altLang="it-IT" sz="1400" dirty="0">
                <a:latin typeface="Arial" panose="020B0604020202020204" pitchFamily="34" charset="0"/>
              </a:rPr>
              <a:t>di scienze della </a:t>
            </a:r>
            <a:r>
              <a:rPr lang="it-IT" altLang="it-IT" sz="1400" dirty="0" smtClean="0">
                <a:latin typeface="Arial" panose="020B0604020202020204" pitchFamily="34" charset="0"/>
              </a:rPr>
              <a:t>percezione: le </a:t>
            </a:r>
            <a:r>
              <a:rPr lang="it-IT" altLang="it-IT" sz="1400" dirty="0">
                <a:latin typeface="Arial" panose="020B0604020202020204" pitchFamily="34" charset="0"/>
              </a:rPr>
              <a:t>dimostrazioni di </a:t>
            </a:r>
            <a:r>
              <a:rPr lang="it-IT" altLang="it-IT" sz="1400" dirty="0" smtClean="0">
                <a:latin typeface="Arial" panose="020B0604020202020204" pitchFamily="34" charset="0"/>
              </a:rPr>
              <a:t>Ames</a:t>
            </a:r>
          </a:p>
          <a:p>
            <a:pPr eaLnBrk="1" hangingPunct="1">
              <a:buFontTx/>
              <a:buChar char="•"/>
            </a:pPr>
            <a:r>
              <a:rPr lang="it-IT" altLang="it-IT" sz="1400" dirty="0">
                <a:latin typeface="Arial" panose="020B0604020202020204" pitchFamily="34" charset="0"/>
              </a:rPr>
              <a:t>l</a:t>
            </a:r>
            <a:r>
              <a:rPr lang="it-IT" altLang="it-IT" sz="1400" dirty="0" smtClean="0">
                <a:latin typeface="Arial" panose="020B0604020202020204" pitchFamily="34" charset="0"/>
              </a:rPr>
              <a:t>a dimostrazione della sedia</a:t>
            </a:r>
            <a:endParaRPr lang="it-IT" altLang="it-IT" sz="1400" dirty="0">
              <a:latin typeface="Arial" panose="020B0604020202020204" pitchFamily="34" charset="0"/>
            </a:endParaRPr>
          </a:p>
          <a:p>
            <a:pPr eaLnBrk="1" hangingPunct="1">
              <a:buFontTx/>
              <a:buChar char="•"/>
            </a:pPr>
            <a:r>
              <a:rPr lang="it-IT" altLang="it-IT" sz="1400" dirty="0" smtClean="0">
                <a:latin typeface="Arial" panose="020B0604020202020204" pitchFamily="34" charset="0"/>
              </a:rPr>
              <a:t>Euristica del </a:t>
            </a:r>
            <a:r>
              <a:rPr lang="it-IT" altLang="it-IT" sz="1400" i="1" dirty="0" smtClean="0">
                <a:latin typeface="Arial" panose="020B0604020202020204" pitchFamily="34" charset="0"/>
              </a:rPr>
              <a:t>generic viewpoint</a:t>
            </a:r>
          </a:p>
          <a:p>
            <a:pPr eaLnBrk="1" hangingPunct="1">
              <a:buFontTx/>
              <a:buChar char="•"/>
            </a:pPr>
            <a:r>
              <a:rPr lang="it-IT" altLang="it-IT" sz="1400" dirty="0">
                <a:latin typeface="Arial" panose="020B0604020202020204" pitchFamily="34" charset="0"/>
              </a:rPr>
              <a:t>l</a:t>
            </a:r>
            <a:r>
              <a:rPr lang="it-IT" altLang="it-IT" sz="1400" dirty="0" smtClean="0">
                <a:latin typeface="Arial" panose="020B0604020202020204" pitchFamily="34" charset="0"/>
              </a:rPr>
              <a:t>a dimostrazione grandezza-chiarezza</a:t>
            </a:r>
            <a:endParaRPr lang="it-IT" altLang="it-IT" sz="1400" dirty="0">
              <a:latin typeface="Arial" panose="020B0604020202020204" pitchFamily="34" charset="0"/>
            </a:endParaRPr>
          </a:p>
          <a:p>
            <a:pPr eaLnBrk="1" hangingPunct="1">
              <a:buFontTx/>
              <a:buChar char="•"/>
            </a:pPr>
            <a:r>
              <a:rPr lang="it-IT" altLang="it-IT" sz="1400" dirty="0">
                <a:latin typeface="Arial" panose="020B0604020202020204" pitchFamily="34" charset="0"/>
              </a:rPr>
              <a:t>framework interpretativo di formazione dell’ ED</a:t>
            </a:r>
          </a:p>
          <a:p>
            <a:pPr eaLnBrk="1" hangingPunct="1">
              <a:buFontTx/>
              <a:buChar char="•"/>
            </a:pPr>
            <a:r>
              <a:rPr lang="it-IT" altLang="it-IT" sz="1400" dirty="0" smtClean="0">
                <a:latin typeface="Arial" panose="020B0604020202020204" pitchFamily="34" charset="0"/>
              </a:rPr>
              <a:t>Integrazione ottimale di indizi: </a:t>
            </a:r>
            <a:r>
              <a:rPr lang="it-IT" altLang="it-IT" sz="1400" i="1" dirty="0" smtClean="0">
                <a:latin typeface="Arial" panose="020B0604020202020204" pitchFamily="34" charset="0"/>
              </a:rPr>
              <a:t>cue </a:t>
            </a:r>
            <a:r>
              <a:rPr lang="it-IT" altLang="it-IT" sz="1400" i="1" dirty="0">
                <a:latin typeface="Arial" panose="020B0604020202020204" pitchFamily="34" charset="0"/>
              </a:rPr>
              <a:t>combination</a:t>
            </a:r>
          </a:p>
          <a:p>
            <a:pPr eaLnBrk="1" hangingPunct="1">
              <a:buFontTx/>
              <a:buChar char="•"/>
            </a:pPr>
            <a:r>
              <a:rPr lang="it-IT" altLang="it-IT" sz="1400" dirty="0">
                <a:latin typeface="Arial" panose="020B0604020202020204" pitchFamily="34" charset="0"/>
              </a:rPr>
              <a:t>dimostratore </a:t>
            </a:r>
            <a:r>
              <a:rPr lang="it-IT" altLang="it-IT" sz="1400" dirty="0" smtClean="0">
                <a:latin typeface="Arial" panose="020B0604020202020204" pitchFamily="34" charset="0"/>
              </a:rPr>
              <a:t>Excel</a:t>
            </a:r>
          </a:p>
          <a:p>
            <a:pPr eaLnBrk="1" hangingPunct="1">
              <a:buFontTx/>
              <a:buChar char="•"/>
            </a:pPr>
            <a:r>
              <a:rPr lang="it-IT" altLang="it-IT" sz="1400" i="1" dirty="0" smtClean="0">
                <a:latin typeface="Arial" panose="020B0604020202020204" pitchFamily="34" charset="0"/>
              </a:rPr>
              <a:t>pop-up</a:t>
            </a:r>
            <a:r>
              <a:rPr lang="it-IT" altLang="it-IT" sz="1400" dirty="0" smtClean="0">
                <a:latin typeface="Arial" panose="020B0604020202020204" pitchFamily="34" charset="0"/>
              </a:rPr>
              <a:t> nel visual search vs. binding nel </a:t>
            </a:r>
            <a:r>
              <a:rPr lang="it-IT" altLang="it-IT" sz="1400" i="1" dirty="0" smtClean="0">
                <a:latin typeface="Arial" panose="020B0604020202020204" pitchFamily="34" charset="0"/>
              </a:rPr>
              <a:t>conjunction </a:t>
            </a:r>
            <a:r>
              <a:rPr lang="it-IT" altLang="it-IT" sz="1400" i="1" dirty="0">
                <a:latin typeface="Arial" panose="020B0604020202020204" pitchFamily="34" charset="0"/>
              </a:rPr>
              <a:t>search</a:t>
            </a:r>
            <a:r>
              <a:rPr lang="it-IT" altLang="it-IT" sz="1400" dirty="0">
                <a:latin typeface="Arial" panose="020B0604020202020204" pitchFamily="34" charset="0"/>
              </a:rPr>
              <a:t> </a:t>
            </a:r>
            <a:endParaRPr lang="it-IT" altLang="it-IT" sz="1400" dirty="0" smtClean="0">
              <a:latin typeface="Arial" panose="020B0604020202020204" pitchFamily="34" charset="0"/>
            </a:endParaRPr>
          </a:p>
          <a:p>
            <a:pPr eaLnBrk="1" hangingPunct="1">
              <a:buFontTx/>
              <a:buChar char="•"/>
            </a:pPr>
            <a:r>
              <a:rPr lang="it-IT" altLang="it-IT" sz="1400" dirty="0">
                <a:latin typeface="Arial" panose="020B0604020202020204" pitchFamily="34" charset="0"/>
              </a:rPr>
              <a:t>l</a:t>
            </a:r>
            <a:r>
              <a:rPr lang="it-IT" altLang="it-IT" sz="1400" dirty="0" smtClean="0">
                <a:latin typeface="Arial" panose="020B0604020202020204" pitchFamily="34" charset="0"/>
              </a:rPr>
              <a:t>a dimostrazione del trapezio stazionario e in rotazione</a:t>
            </a:r>
            <a:endParaRPr lang="it-IT" altLang="it-IT" sz="1400" dirty="0">
              <a:latin typeface="Arial" panose="020B0604020202020204" pitchFamily="34" charset="0"/>
            </a:endParaRPr>
          </a:p>
          <a:p>
            <a:pPr eaLnBrk="1" hangingPunct="1">
              <a:buFontTx/>
              <a:buChar char="•"/>
            </a:pPr>
            <a:r>
              <a:rPr lang="it-IT" altLang="it-IT" sz="1400" dirty="0" smtClean="0">
                <a:latin typeface="Arial" panose="020B0604020202020204" pitchFamily="34" charset="0"/>
              </a:rPr>
              <a:t>ottimizzazione</a:t>
            </a:r>
            <a:r>
              <a:rPr lang="it-IT" altLang="it-IT" sz="1400" dirty="0">
                <a:latin typeface="Arial" panose="020B0604020202020204" pitchFamily="34" charset="0"/>
              </a:rPr>
              <a:t> </a:t>
            </a:r>
            <a:r>
              <a:rPr lang="it-IT" altLang="it-IT" sz="1400" dirty="0" smtClean="0">
                <a:latin typeface="Arial" panose="020B0604020202020204" pitchFamily="34" charset="0"/>
              </a:rPr>
              <a:t>e forma familiare: </a:t>
            </a:r>
            <a:r>
              <a:rPr lang="it-IT" altLang="it-IT" sz="1400" dirty="0">
                <a:latin typeface="Arial" panose="020B0604020202020204" pitchFamily="34" charset="0"/>
              </a:rPr>
              <a:t>prospettiva e percezione della forma e del verso di </a:t>
            </a:r>
            <a:r>
              <a:rPr lang="it-IT" altLang="it-IT" sz="1400" dirty="0" smtClean="0">
                <a:latin typeface="Arial" panose="020B0604020202020204" pitchFamily="34" charset="0"/>
              </a:rPr>
              <a:t>rotazione</a:t>
            </a:r>
          </a:p>
        </p:txBody>
      </p:sp>
      <p:sp>
        <p:nvSpPr>
          <p:cNvPr id="54281" name="Text Box 9"/>
          <p:cNvSpPr txBox="1">
            <a:spLocks noChangeArrowheads="1"/>
          </p:cNvSpPr>
          <p:nvPr/>
        </p:nvSpPr>
        <p:spPr bwMode="auto">
          <a:xfrm>
            <a:off x="5757863" y="6117749"/>
            <a:ext cx="338613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STP</a:t>
            </a:r>
            <a:endParaRPr lang="en-GB" altLang="it-IT" b="1" dirty="0">
              <a:latin typeface="Arial" panose="020B0604020202020204" pitchFamily="34" charset="0"/>
            </a:endParaRPr>
          </a:p>
        </p:txBody>
      </p:sp>
      <p:pic>
        <p:nvPicPr>
          <p:cNvPr id="542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984375"/>
            <a:ext cx="4686300"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6"/>
          <p:cNvSpPr>
            <a:spLocks noGrp="1" noChangeArrowheads="1"/>
          </p:cNvSpPr>
          <p:nvPr>
            <p:ph type="ctrTitle"/>
          </p:nvPr>
        </p:nvSpPr>
        <p:spPr>
          <a:xfrm>
            <a:off x="136525" y="89618"/>
            <a:ext cx="8975725" cy="1470025"/>
          </a:xfrm>
        </p:spPr>
        <p:txBody>
          <a:bodyPr anchor="ctr"/>
          <a:lstStyle/>
          <a:p>
            <a:pPr eaLnBrk="1" hangingPunct="1">
              <a:lnSpc>
                <a:spcPct val="85000"/>
              </a:lnSpc>
            </a:pPr>
            <a:r>
              <a:rPr lang="it-IT" altLang="it-IT" sz="4000" dirty="0" smtClean="0">
                <a:solidFill>
                  <a:srgbClr val="000090"/>
                </a:solidFill>
              </a:rPr>
              <a:t>Psicologia dei processi cognitivi 1</a:t>
            </a:r>
            <a:br>
              <a:rPr lang="it-IT" altLang="it-IT" sz="4000" dirty="0" smtClean="0">
                <a:solidFill>
                  <a:srgbClr val="000090"/>
                </a:solidFill>
              </a:rPr>
            </a:br>
            <a:r>
              <a:rPr lang="it-IT" altLang="it-IT" sz="4000" b="1" dirty="0" smtClean="0">
                <a:solidFill>
                  <a:srgbClr val="000090"/>
                </a:solidFill>
              </a:rPr>
              <a:t>Percezione 042PS-2</a:t>
            </a:r>
            <a:r>
              <a:rPr lang="it-IT" altLang="it-IT" sz="4000" dirty="0" smtClean="0">
                <a:solidFill>
                  <a:schemeClr val="accent2"/>
                </a:solidFill>
              </a:rPr>
              <a:t/>
            </a:r>
            <a:br>
              <a:rPr lang="it-IT" altLang="it-IT" sz="4000" dirty="0" smtClean="0">
                <a:solidFill>
                  <a:schemeClr val="accent2"/>
                </a:solidFill>
              </a:rPr>
            </a:br>
            <a:endParaRPr lang="it-IT" altLang="it-IT"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ctrTitle"/>
          </p:nvPr>
        </p:nvSpPr>
        <p:spPr>
          <a:xfrm>
            <a:off x="41275" y="0"/>
            <a:ext cx="8975725" cy="1431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eaLnBrk="1" hangingPunct="1">
              <a:spcBef>
                <a:spcPct val="50000"/>
              </a:spcBef>
            </a:pPr>
            <a:r>
              <a:rPr lang="it-IT" altLang="it-IT" sz="4400" i="1" smtClean="0">
                <a:solidFill>
                  <a:srgbClr val="000090"/>
                </a:solidFill>
              </a:rPr>
              <a:t/>
            </a:r>
            <a:br>
              <a:rPr lang="it-IT" altLang="it-IT" sz="4400" i="1" smtClean="0">
                <a:solidFill>
                  <a:srgbClr val="000090"/>
                </a:solidFill>
              </a:rPr>
            </a:br>
            <a:endParaRPr lang="it-IT" altLang="it-IT" sz="4400" i="1" smtClean="0">
              <a:solidFill>
                <a:srgbClr val="000090"/>
              </a:solidFill>
            </a:endParaRPr>
          </a:p>
        </p:txBody>
      </p:sp>
      <p:sp>
        <p:nvSpPr>
          <p:cNvPr id="15364" name="Rectangle 5"/>
          <p:cNvSpPr>
            <a:spLocks noChangeArrowheads="1"/>
          </p:cNvSpPr>
          <p:nvPr/>
        </p:nvSpPr>
        <p:spPr bwMode="auto">
          <a:xfrm>
            <a:off x="-111211" y="215900"/>
            <a:ext cx="9527060"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it-IT" altLang="it-IT" sz="4000" i="1" dirty="0" smtClean="0">
                <a:solidFill>
                  <a:srgbClr val="000090"/>
                </a:solidFill>
                <a:latin typeface="Arial" panose="020B0604020202020204" pitchFamily="34" charset="0"/>
              </a:rPr>
              <a:t>ED </a:t>
            </a:r>
            <a:r>
              <a:rPr lang="it-IT" altLang="it-IT" sz="4000" dirty="0" smtClean="0">
                <a:solidFill>
                  <a:srgbClr val="000090"/>
                </a:solidFill>
                <a:latin typeface="Arial" panose="020B0604020202020204" pitchFamily="34" charset="0"/>
              </a:rPr>
              <a:t>come </a:t>
            </a:r>
            <a:r>
              <a:rPr lang="it-IT" altLang="it-IT" sz="4000" dirty="0">
                <a:solidFill>
                  <a:srgbClr val="000090"/>
                </a:solidFill>
                <a:latin typeface="Arial" panose="020B0604020202020204" pitchFamily="34" charset="0"/>
              </a:rPr>
              <a:t>integrazione</a:t>
            </a:r>
            <a:r>
              <a:rPr lang="it-IT" altLang="it-IT" sz="4000" i="1" dirty="0">
                <a:solidFill>
                  <a:srgbClr val="000090"/>
                </a:solidFill>
                <a:latin typeface="Arial" panose="020B0604020202020204" pitchFamily="34" charset="0"/>
              </a:rPr>
              <a:t>  </a:t>
            </a:r>
            <a:r>
              <a:rPr lang="it-IT" altLang="it-IT" sz="4400" i="1" dirty="0">
                <a:solidFill>
                  <a:srgbClr val="000090"/>
                </a:solidFill>
                <a:latin typeface="Arial" panose="020B0604020202020204" pitchFamily="34" charset="0"/>
              </a:rPr>
              <a:t/>
            </a:r>
            <a:br>
              <a:rPr lang="it-IT" altLang="it-IT" sz="4400" i="1" dirty="0">
                <a:solidFill>
                  <a:srgbClr val="000090"/>
                </a:solidFill>
                <a:latin typeface="Arial" panose="020B0604020202020204" pitchFamily="34" charset="0"/>
              </a:rPr>
            </a:br>
            <a:endParaRPr lang="it-IT" altLang="it-IT" sz="4400" i="1" dirty="0">
              <a:solidFill>
                <a:srgbClr val="000090"/>
              </a:solidFill>
              <a:latin typeface="Arial" panose="020B0604020202020204" pitchFamily="34" charset="0"/>
            </a:endParaRPr>
          </a:p>
        </p:txBody>
      </p:sp>
      <p:sp>
        <p:nvSpPr>
          <p:cNvPr id="15365" name="Text Box 6"/>
          <p:cNvSpPr txBox="1">
            <a:spLocks noChangeArrowheads="1"/>
          </p:cNvSpPr>
          <p:nvPr/>
        </p:nvSpPr>
        <p:spPr bwMode="auto">
          <a:xfrm>
            <a:off x="835025" y="955675"/>
            <a:ext cx="7366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800"/>
              <a:t>segue regole di combinazione semplici</a:t>
            </a:r>
          </a:p>
        </p:txBody>
      </p:sp>
      <p:sp>
        <p:nvSpPr>
          <p:cNvPr id="15366" name="Text Box 8"/>
          <p:cNvSpPr txBox="1">
            <a:spLocks noChangeArrowheads="1"/>
          </p:cNvSpPr>
          <p:nvPr/>
        </p:nvSpPr>
        <p:spPr bwMode="auto">
          <a:xfrm>
            <a:off x="835025" y="5915025"/>
            <a:ext cx="7366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800" dirty="0">
                <a:hlinkClick r:id="rId5"/>
              </a:rPr>
              <a:t>2_Size_Luminance.mp4 su Moodle2</a:t>
            </a:r>
            <a:endParaRPr lang="it-IT" altLang="it-IT" sz="2800" dirty="0"/>
          </a:p>
        </p:txBody>
      </p:sp>
    </p:spTree>
    <p:controls>
      <mc:AlternateContent xmlns:mc="http://schemas.openxmlformats.org/markup-compatibility/2006">
        <mc:Choice xmlns:v="urn:schemas-microsoft-com:vml" Requires="v">
          <p:control spid="2085" name="WindowsMediaPlayer1" r:id="rId2" imgW="4514760" imgH="3666960"/>
        </mc:Choice>
        <mc:Fallback>
          <p:control name="WindowsMediaPlayer1" r:id="rId2" imgW="4514760" imgH="3666960">
            <p:pic>
              <p:nvPicPr>
                <p:cNvPr id="15362" name="WindowsMediaPlayer1"/>
                <p:cNvPicPr preferRelativeResize="0">
                  <a:picLocks noChangeArrowheads="1" noChangeShapeType="1"/>
                </p:cNvPicPr>
                <p:nvPr/>
              </p:nvPicPr>
              <p:blipFill>
                <a:blip r:embed="rId6"/>
                <a:srcRect/>
                <a:stretch>
                  <a:fillRect/>
                </a:stretch>
              </p:blipFill>
              <p:spPr bwMode="auto">
                <a:xfrm>
                  <a:off x="2276475" y="1866900"/>
                  <a:ext cx="4514850" cy="403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48425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6038"/>
            <a:ext cx="8229600" cy="8239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eaLnBrk="1" hangingPunct="1">
              <a:spcBef>
                <a:spcPct val="50000"/>
              </a:spcBef>
            </a:pPr>
            <a:r>
              <a:rPr lang="it-IT" altLang="it-IT" sz="4800" smtClean="0">
                <a:solidFill>
                  <a:srgbClr val="000090"/>
                </a:solidFill>
              </a:rPr>
              <a:t>integrazione ottimale di indizi</a:t>
            </a:r>
          </a:p>
        </p:txBody>
      </p:sp>
      <p:sp>
        <p:nvSpPr>
          <p:cNvPr id="2" name="TextBox 1"/>
          <p:cNvSpPr txBox="1">
            <a:spLocks noChangeArrowheads="1"/>
          </p:cNvSpPr>
          <p:nvPr/>
        </p:nvSpPr>
        <p:spPr bwMode="auto">
          <a:xfrm>
            <a:off x="182563" y="1065213"/>
            <a:ext cx="8961437"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spcAft>
                <a:spcPts val="1000"/>
              </a:spcAft>
              <a:buClr>
                <a:srgbClr val="000090"/>
              </a:buClr>
              <a:buFont typeface="Wingdings" panose="05000000000000000000" pitchFamily="2" charset="2"/>
              <a:buChar char="§"/>
            </a:pPr>
            <a:r>
              <a:rPr lang="en-US" altLang="it-IT" sz="2800" dirty="0"/>
              <a:t>la </a:t>
            </a:r>
            <a:r>
              <a:rPr lang="en-US" altLang="it-IT" sz="2800" dirty="0" err="1"/>
              <a:t>distanza</a:t>
            </a:r>
            <a:r>
              <a:rPr lang="en-US" altLang="it-IT" sz="2800" dirty="0"/>
              <a:t> </a:t>
            </a:r>
            <a:r>
              <a:rPr lang="en-US" altLang="it-IT" sz="2800" dirty="0" err="1"/>
              <a:t>percepita</a:t>
            </a:r>
            <a:r>
              <a:rPr lang="en-US" altLang="it-IT" sz="2800" dirty="0"/>
              <a:t> </a:t>
            </a:r>
            <a:r>
              <a:rPr lang="en-US" altLang="it-IT" sz="2800" dirty="0" err="1"/>
              <a:t>dipende</a:t>
            </a:r>
            <a:r>
              <a:rPr lang="en-US" altLang="it-IT" sz="2800" dirty="0"/>
              <a:t> </a:t>
            </a:r>
            <a:r>
              <a:rPr lang="en-US" altLang="it-IT" sz="2800" dirty="0" err="1"/>
              <a:t>dall</a:t>
            </a:r>
            <a:r>
              <a:rPr lang="en-US" altLang="it-IT" sz="2800" dirty="0"/>
              <a:t>’ </a:t>
            </a:r>
            <a:r>
              <a:rPr lang="en-US" altLang="it-IT" sz="2800" dirty="0" err="1"/>
              <a:t>integrazione</a:t>
            </a:r>
            <a:r>
              <a:rPr lang="en-US" altLang="it-IT" sz="2800" dirty="0"/>
              <a:t> </a:t>
            </a:r>
            <a:r>
              <a:rPr lang="en-US" altLang="it-IT" sz="2800" dirty="0" err="1"/>
              <a:t>ottimale</a:t>
            </a:r>
            <a:r>
              <a:rPr lang="en-US" altLang="it-IT" sz="2800" dirty="0"/>
              <a:t> </a:t>
            </a:r>
            <a:r>
              <a:rPr lang="en-US" altLang="it-IT" sz="2800" dirty="0" err="1"/>
              <a:t>fra</a:t>
            </a:r>
            <a:r>
              <a:rPr lang="en-US" altLang="it-IT" sz="2800" dirty="0"/>
              <a:t> </a:t>
            </a:r>
            <a:r>
              <a:rPr lang="en-US" altLang="it-IT" sz="2800" dirty="0" err="1"/>
              <a:t>luminosità</a:t>
            </a:r>
            <a:r>
              <a:rPr lang="en-US" altLang="it-IT" sz="2800" dirty="0"/>
              <a:t> e </a:t>
            </a:r>
            <a:r>
              <a:rPr lang="en-US" altLang="it-IT" sz="2800" dirty="0" err="1"/>
              <a:t>grandezza</a:t>
            </a:r>
            <a:r>
              <a:rPr lang="en-US" altLang="it-IT" sz="2800" dirty="0"/>
              <a:t> </a:t>
            </a:r>
            <a:endParaRPr lang="it-IT" altLang="it-IT" sz="2800" dirty="0"/>
          </a:p>
          <a:p>
            <a:pPr>
              <a:lnSpc>
                <a:spcPct val="85000"/>
              </a:lnSpc>
              <a:spcBef>
                <a:spcPct val="0"/>
              </a:spcBef>
              <a:spcAft>
                <a:spcPts val="1000"/>
              </a:spcAft>
              <a:buClr>
                <a:srgbClr val="000090"/>
              </a:buClr>
              <a:buFont typeface="Wingdings" panose="05000000000000000000" pitchFamily="2" charset="2"/>
              <a:buChar char="§"/>
            </a:pPr>
            <a:r>
              <a:rPr lang="it-IT" altLang="it-IT" sz="2800" dirty="0"/>
              <a:t>come </a:t>
            </a:r>
            <a:r>
              <a:rPr lang="it-IT" altLang="it-IT" sz="2800" i="1" dirty="0"/>
              <a:t>S. Holmes</a:t>
            </a:r>
            <a:r>
              <a:rPr lang="it-IT" altLang="it-IT" sz="2800" dirty="0"/>
              <a:t> il Sistema Percettivo (SP) </a:t>
            </a:r>
            <a:r>
              <a:rPr lang="it-IT" altLang="it-IT" sz="2800" i="1" dirty="0"/>
              <a:t>deduce</a:t>
            </a:r>
            <a:r>
              <a:rPr lang="it-IT" altLang="it-IT" sz="2800" dirty="0"/>
              <a:t> sorprendenti conclusioni da pochi indizi</a:t>
            </a:r>
          </a:p>
          <a:p>
            <a:pPr>
              <a:lnSpc>
                <a:spcPct val="85000"/>
              </a:lnSpc>
              <a:spcBef>
                <a:spcPct val="0"/>
              </a:spcBef>
              <a:spcAft>
                <a:spcPts val="1000"/>
              </a:spcAft>
              <a:buClr>
                <a:srgbClr val="000090"/>
              </a:buClr>
              <a:buFont typeface="Wingdings" panose="05000000000000000000" pitchFamily="2" charset="2"/>
              <a:buChar char="§"/>
            </a:pPr>
            <a:r>
              <a:rPr lang="en-US" altLang="it-IT" sz="2800" dirty="0"/>
              <a:t>40 </a:t>
            </a:r>
            <a:r>
              <a:rPr lang="en-US" altLang="it-IT" sz="2800" dirty="0" err="1"/>
              <a:t>anni</a:t>
            </a:r>
            <a:r>
              <a:rPr lang="en-US" altLang="it-IT" sz="2800" dirty="0"/>
              <a:t> </a:t>
            </a:r>
            <a:r>
              <a:rPr lang="en-US" altLang="it-IT" sz="2800" dirty="0" err="1"/>
              <a:t>dopo</a:t>
            </a:r>
            <a:r>
              <a:rPr lang="en-US" altLang="it-IT" sz="2800" dirty="0"/>
              <a:t> P come </a:t>
            </a:r>
            <a:r>
              <a:rPr lang="en-US" altLang="it-IT" sz="2800" dirty="0" err="1"/>
              <a:t>risultato</a:t>
            </a:r>
            <a:r>
              <a:rPr lang="en-US" altLang="it-IT" sz="2800" dirty="0"/>
              <a:t> di </a:t>
            </a:r>
            <a:r>
              <a:rPr lang="en-US" altLang="it-IT" sz="2800" dirty="0" err="1"/>
              <a:t>catene</a:t>
            </a:r>
            <a:r>
              <a:rPr lang="en-US" altLang="it-IT" sz="2800" dirty="0"/>
              <a:t> di </a:t>
            </a:r>
            <a:r>
              <a:rPr lang="en-US" altLang="it-IT" sz="2800" dirty="0" err="1"/>
              <a:t>combinazioni</a:t>
            </a:r>
            <a:r>
              <a:rPr lang="en-US" altLang="it-IT" sz="2800" dirty="0"/>
              <a:t> di </a:t>
            </a:r>
            <a:r>
              <a:rPr lang="en-US" altLang="it-IT" sz="2800" i="1" dirty="0" err="1"/>
              <a:t>integrazioni</a:t>
            </a:r>
            <a:r>
              <a:rPr lang="en-US" altLang="it-IT" sz="2800" i="1" dirty="0"/>
              <a:t> </a:t>
            </a:r>
            <a:r>
              <a:rPr lang="en-US" altLang="it-IT" sz="2800" i="1" dirty="0" err="1"/>
              <a:t>ottimali</a:t>
            </a:r>
            <a:r>
              <a:rPr lang="en-US" altLang="it-IT" sz="2800" dirty="0"/>
              <a:t> di </a:t>
            </a:r>
            <a:r>
              <a:rPr lang="en-US" altLang="it-IT" sz="2800" dirty="0" err="1"/>
              <a:t>indizi</a:t>
            </a:r>
            <a:r>
              <a:rPr lang="en-US" altLang="it-IT" sz="2800" dirty="0"/>
              <a:t> (</a:t>
            </a:r>
            <a:r>
              <a:rPr lang="en-US" altLang="it-IT" sz="2800" dirty="0" err="1"/>
              <a:t>Landy</a:t>
            </a:r>
            <a:r>
              <a:rPr lang="en-US" altLang="it-IT" sz="2800" dirty="0"/>
              <a:t>, Maloney, Johnston, Yung, 1995)</a:t>
            </a:r>
            <a:endParaRPr lang="it-IT" altLang="it-IT" sz="2800" dirty="0"/>
          </a:p>
        </p:txBody>
      </p:sp>
      <p:pic>
        <p:nvPicPr>
          <p:cNvPr id="17412" name="Picture 8"/>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r="51178" b="53635"/>
          <a:stretch>
            <a:fillRect/>
          </a:stretch>
        </p:blipFill>
        <p:spPr bwMode="auto">
          <a:xfrm>
            <a:off x="3462338" y="4592638"/>
            <a:ext cx="2344737" cy="173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10"/>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48921" r="-58" b="54143"/>
          <a:stretch>
            <a:fillRect/>
          </a:stretch>
        </p:blipFill>
        <p:spPr bwMode="auto">
          <a:xfrm>
            <a:off x="541338" y="4605338"/>
            <a:ext cx="2455862" cy="171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4" name="Picture 11"/>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39665" t="50134" r="8868" b="5872"/>
          <a:stretch>
            <a:fillRect/>
          </a:stretch>
        </p:blipFill>
        <p:spPr bwMode="auto">
          <a:xfrm>
            <a:off x="6230938" y="4579938"/>
            <a:ext cx="2471737" cy="164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Text Box 12"/>
          <p:cNvSpPr txBox="1">
            <a:spLocks noChangeArrowheads="1"/>
          </p:cNvSpPr>
          <p:nvPr/>
        </p:nvSpPr>
        <p:spPr bwMode="auto">
          <a:xfrm>
            <a:off x="2994025" y="5132388"/>
            <a:ext cx="361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b="1">
                <a:latin typeface="Arial" panose="020B0604020202020204" pitchFamily="34" charset="0"/>
              </a:rPr>
              <a:t>&lt;</a:t>
            </a:r>
          </a:p>
        </p:txBody>
      </p:sp>
      <p:sp>
        <p:nvSpPr>
          <p:cNvPr id="17416" name="Text Box 13"/>
          <p:cNvSpPr txBox="1">
            <a:spLocks noChangeArrowheads="1"/>
          </p:cNvSpPr>
          <p:nvPr/>
        </p:nvSpPr>
        <p:spPr bwMode="auto">
          <a:xfrm>
            <a:off x="5813425" y="5081588"/>
            <a:ext cx="361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b="1">
                <a:latin typeface="Arial" panose="020B0604020202020204" pitchFamily="34" charset="0"/>
              </a:rPr>
              <a:t>&lt;</a:t>
            </a:r>
          </a:p>
        </p:txBody>
      </p:sp>
      <p:sp>
        <p:nvSpPr>
          <p:cNvPr id="17417" name="Text Box 14"/>
          <p:cNvSpPr txBox="1">
            <a:spLocks noChangeArrowheads="1"/>
          </p:cNvSpPr>
          <p:nvPr/>
        </p:nvSpPr>
        <p:spPr bwMode="auto">
          <a:xfrm>
            <a:off x="-104775" y="4167188"/>
            <a:ext cx="93091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it-IT" altLang="it-IT" sz="2000">
                <a:solidFill>
                  <a:srgbClr val="000090"/>
                </a:solidFill>
                <a:latin typeface="Arial" panose="020B0604020202020204" pitchFamily="34" charset="0"/>
              </a:rPr>
              <a:t>Grado di vividezza del movimento apparente in profondità (</a:t>
            </a:r>
            <a:r>
              <a:rPr lang="it-IT" altLang="it-IT" sz="2000" i="1">
                <a:solidFill>
                  <a:srgbClr val="000090"/>
                </a:solidFill>
                <a:latin typeface="Arial" panose="020B0604020202020204" pitchFamily="34" charset="0"/>
              </a:rPr>
              <a:t>looming</a:t>
            </a:r>
            <a:r>
              <a:rPr lang="it-IT" altLang="it-IT" sz="2000">
                <a:solidFill>
                  <a:srgbClr val="000090"/>
                </a:solidFill>
                <a:latin typeface="Arial" panose="020B0604020202020204" pitchFamily="34" charset="0"/>
              </a:rPr>
              <a:t>)</a:t>
            </a:r>
          </a:p>
        </p:txBody>
      </p:sp>
    </p:spTree>
    <p:extLst>
      <p:ext uri="{BB962C8B-B14F-4D97-AF65-F5344CB8AC3E}">
        <p14:creationId xmlns:p14="http://schemas.microsoft.com/office/powerpoint/2010/main" val="2655700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336"/>
            <a:ext cx="5583238"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6"/>
          <p:cNvSpPr>
            <a:spLocks noGrp="1" noChangeArrowheads="1"/>
          </p:cNvSpPr>
          <p:nvPr>
            <p:ph type="title"/>
          </p:nvPr>
        </p:nvSpPr>
        <p:spPr>
          <a:xfrm>
            <a:off x="457200" y="46038"/>
            <a:ext cx="8229600" cy="8239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eaLnBrk="1" hangingPunct="1">
              <a:spcBef>
                <a:spcPct val="50000"/>
              </a:spcBef>
            </a:pPr>
            <a:r>
              <a:rPr lang="it-IT" altLang="it-IT" sz="4800" i="1" dirty="0" smtClean="0">
                <a:solidFill>
                  <a:srgbClr val="000090"/>
                </a:solidFill>
              </a:rPr>
              <a:t>binding</a:t>
            </a:r>
            <a:r>
              <a:rPr lang="it-IT" altLang="it-IT" sz="4800" dirty="0" smtClean="0">
                <a:solidFill>
                  <a:srgbClr val="000090"/>
                </a:solidFill>
              </a:rPr>
              <a:t> come fusione debole</a:t>
            </a:r>
          </a:p>
        </p:txBody>
      </p:sp>
      <p:sp>
        <p:nvSpPr>
          <p:cNvPr id="19460" name="Rectangle 7">
            <a:hlinkClick r:id="rId4" action="ppaction://hlinkfile"/>
          </p:cNvPr>
          <p:cNvSpPr>
            <a:spLocks noChangeArrowheads="1"/>
          </p:cNvSpPr>
          <p:nvPr/>
        </p:nvSpPr>
        <p:spPr bwMode="auto">
          <a:xfrm>
            <a:off x="190500" y="987425"/>
            <a:ext cx="87455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it-IT">
                <a:solidFill>
                  <a:schemeClr val="bg2"/>
                </a:solidFill>
                <a:latin typeface="Arial" panose="020B0604020202020204" pitchFamily="34" charset="0"/>
                <a:hlinkClick r:id="rId5"/>
              </a:rPr>
              <a:t>riferimento Landy, Maloney, Johnston, Yung, 1995 su Moodle 2</a:t>
            </a:r>
            <a:endParaRPr lang="it-IT" altLang="it-IT">
              <a:solidFill>
                <a:schemeClr val="bg2"/>
              </a:solidFill>
              <a:latin typeface="Arial" panose="020B0604020202020204" pitchFamily="34" charset="0"/>
            </a:endParaRPr>
          </a:p>
        </p:txBody>
      </p:sp>
      <p:pic>
        <p:nvPicPr>
          <p:cNvPr id="1946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2807" y="1562100"/>
            <a:ext cx="362585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457200" y="5890011"/>
            <a:ext cx="8051457" cy="720197"/>
          </a:xfrm>
          <a:prstGeom prst="rect">
            <a:avLst/>
          </a:prstGeom>
        </p:spPr>
        <p:txBody>
          <a:bodyPr wrap="square">
            <a:spAutoFit/>
          </a:bodyPr>
          <a:lstStyle/>
          <a:p>
            <a:pPr algn="ctr">
              <a:lnSpc>
                <a:spcPct val="85000"/>
              </a:lnSpc>
              <a:spcAft>
                <a:spcPts val="1000"/>
              </a:spcAft>
              <a:buClr>
                <a:srgbClr val="000090"/>
              </a:buClr>
            </a:pPr>
            <a:r>
              <a:rPr lang="en-US" altLang="it-IT" dirty="0" err="1">
                <a:latin typeface="+mn-lt"/>
              </a:rPr>
              <a:t>i</a:t>
            </a:r>
            <a:r>
              <a:rPr lang="en-US" altLang="it-IT" dirty="0" err="1" smtClean="0">
                <a:latin typeface="+mn-lt"/>
              </a:rPr>
              <a:t>dentificazione</a:t>
            </a:r>
            <a:r>
              <a:rPr lang="en-US" altLang="it-IT" dirty="0" smtClean="0">
                <a:latin typeface="+mn-lt"/>
              </a:rPr>
              <a:t> </a:t>
            </a:r>
            <a:r>
              <a:rPr lang="en-US" altLang="it-IT" dirty="0" err="1" smtClean="0">
                <a:latin typeface="+mn-lt"/>
              </a:rPr>
              <a:t>delle</a:t>
            </a:r>
            <a:r>
              <a:rPr lang="en-US" altLang="it-IT" dirty="0" smtClean="0">
                <a:latin typeface="+mn-lt"/>
              </a:rPr>
              <a:t> </a:t>
            </a:r>
            <a:r>
              <a:rPr lang="en-US" altLang="it-IT" dirty="0" err="1" smtClean="0">
                <a:latin typeface="+mn-lt"/>
              </a:rPr>
              <a:t>informazioni</a:t>
            </a:r>
            <a:r>
              <a:rPr lang="en-US" altLang="it-IT" dirty="0" smtClean="0">
                <a:latin typeface="+mn-lt"/>
              </a:rPr>
              <a:t> </a:t>
            </a:r>
            <a:r>
              <a:rPr lang="en-US" altLang="it-IT" dirty="0" err="1" smtClean="0">
                <a:latin typeface="+mn-lt"/>
              </a:rPr>
              <a:t>nell’imagine</a:t>
            </a:r>
            <a:r>
              <a:rPr lang="en-US" altLang="it-IT" dirty="0" smtClean="0">
                <a:latin typeface="+mn-lt"/>
              </a:rPr>
              <a:t> </a:t>
            </a:r>
            <a:r>
              <a:rPr lang="en-US" altLang="it-IT" dirty="0" err="1" smtClean="0">
                <a:latin typeface="+mn-lt"/>
              </a:rPr>
              <a:t>retinica</a:t>
            </a:r>
            <a:r>
              <a:rPr lang="en-US" altLang="it-IT" dirty="0" smtClean="0">
                <a:latin typeface="+mn-lt"/>
              </a:rPr>
              <a:t> </a:t>
            </a:r>
            <a:r>
              <a:rPr lang="en-US" altLang="it-IT" dirty="0" err="1" smtClean="0">
                <a:latin typeface="+mn-lt"/>
              </a:rPr>
              <a:t>che</a:t>
            </a:r>
            <a:r>
              <a:rPr lang="en-US" altLang="it-IT" dirty="0" smtClean="0">
                <a:latin typeface="+mn-lt"/>
              </a:rPr>
              <a:t> </a:t>
            </a:r>
            <a:r>
              <a:rPr lang="en-US" altLang="it-IT" dirty="0" err="1" smtClean="0">
                <a:latin typeface="+mn-lt"/>
              </a:rPr>
              <a:t>sono</a:t>
            </a:r>
            <a:r>
              <a:rPr lang="en-US" altLang="it-IT" dirty="0" smtClean="0">
                <a:latin typeface="+mn-lt"/>
              </a:rPr>
              <a:t> </a:t>
            </a:r>
            <a:r>
              <a:rPr lang="en-US" altLang="it-IT" dirty="0" err="1" smtClean="0">
                <a:latin typeface="+mn-lt"/>
              </a:rPr>
              <a:t>statisticamente</a:t>
            </a:r>
            <a:r>
              <a:rPr lang="en-US" altLang="it-IT" dirty="0" smtClean="0">
                <a:latin typeface="+mn-lt"/>
              </a:rPr>
              <a:t> correlate con la </a:t>
            </a:r>
            <a:r>
              <a:rPr lang="en-US" altLang="it-IT" dirty="0" err="1" smtClean="0">
                <a:latin typeface="+mn-lt"/>
              </a:rPr>
              <a:t>distanza</a:t>
            </a:r>
            <a:endParaRPr lang="it-IT" altLang="it-IT" dirty="0">
              <a:latin typeface="+mn-lt"/>
            </a:endParaRPr>
          </a:p>
        </p:txBody>
      </p:sp>
    </p:spTree>
    <p:extLst>
      <p:ext uri="{BB962C8B-B14F-4D97-AF65-F5344CB8AC3E}">
        <p14:creationId xmlns:p14="http://schemas.microsoft.com/office/powerpoint/2010/main" val="3101382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293" name="Group 709"/>
          <p:cNvGrpSpPr>
            <a:grpSpLocks/>
          </p:cNvGrpSpPr>
          <p:nvPr/>
        </p:nvGrpSpPr>
        <p:grpSpPr bwMode="auto">
          <a:xfrm>
            <a:off x="1266825" y="5327650"/>
            <a:ext cx="5988050" cy="1568450"/>
            <a:chOff x="798" y="3356"/>
            <a:chExt cx="3772" cy="988"/>
          </a:xfrm>
        </p:grpSpPr>
        <p:pic>
          <p:nvPicPr>
            <p:cNvPr id="20526" name="Picture 684"/>
            <p:cNvPicPr>
              <a:picLocks noChangeAspect="1" noChangeArrowheads="1"/>
            </p:cNvPicPr>
            <p:nvPr/>
          </p:nvPicPr>
          <p:blipFill>
            <a:blip r:embed="rId3">
              <a:extLst>
                <a:ext uri="{28A0092B-C50C-407E-A947-70E740481C1C}">
                  <a14:useLocalDpi xmlns:a14="http://schemas.microsoft.com/office/drawing/2010/main" val="0"/>
                </a:ext>
              </a:extLst>
            </a:blip>
            <a:srcRect l="9212" t="22150" r="8969" b="3909"/>
            <a:stretch>
              <a:fillRect/>
            </a:stretch>
          </p:blipFill>
          <p:spPr bwMode="auto">
            <a:xfrm>
              <a:off x="2702" y="3378"/>
              <a:ext cx="1868" cy="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7" name="Picture 683"/>
            <p:cNvPicPr>
              <a:picLocks noChangeAspect="1" noChangeArrowheads="1"/>
            </p:cNvPicPr>
            <p:nvPr/>
          </p:nvPicPr>
          <p:blipFill>
            <a:blip r:embed="rId4">
              <a:extLst>
                <a:ext uri="{28A0092B-C50C-407E-A947-70E740481C1C}">
                  <a14:useLocalDpi xmlns:a14="http://schemas.microsoft.com/office/drawing/2010/main" val="0"/>
                </a:ext>
              </a:extLst>
            </a:blip>
            <a:srcRect l="9454" t="20413" r="9212" b="5212"/>
            <a:stretch>
              <a:fillRect/>
            </a:stretch>
          </p:blipFill>
          <p:spPr bwMode="auto">
            <a:xfrm>
              <a:off x="798" y="3356"/>
              <a:ext cx="1888" cy="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8" name="Text Box 698"/>
            <p:cNvSpPr txBox="1">
              <a:spLocks noChangeArrowheads="1"/>
            </p:cNvSpPr>
            <p:nvPr/>
          </p:nvSpPr>
          <p:spPr bwMode="auto">
            <a:xfrm>
              <a:off x="1486" y="4113"/>
              <a:ext cx="26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sz="1800" b="1">
                  <a:latin typeface="Arial" panose="020B0604020202020204" pitchFamily="34" charset="0"/>
                </a:rPr>
                <a:t>X</a:t>
              </a:r>
              <a:r>
                <a:rPr lang="it-IT" altLang="it-IT" sz="1800" b="1" baseline="-25000">
                  <a:latin typeface="Arial" panose="020B0604020202020204" pitchFamily="34" charset="0"/>
                </a:rPr>
                <a:t>c</a:t>
              </a:r>
            </a:p>
          </p:txBody>
        </p:sp>
        <p:sp>
          <p:nvSpPr>
            <p:cNvPr id="20529" name="Line 699"/>
            <p:cNvSpPr>
              <a:spLocks noChangeShapeType="1"/>
            </p:cNvSpPr>
            <p:nvPr/>
          </p:nvSpPr>
          <p:spPr bwMode="auto">
            <a:xfrm flipV="1">
              <a:off x="1664" y="3442"/>
              <a:ext cx="0" cy="736"/>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20530" name="Line 700"/>
            <p:cNvSpPr>
              <a:spLocks noChangeShapeType="1"/>
            </p:cNvSpPr>
            <p:nvPr/>
          </p:nvSpPr>
          <p:spPr bwMode="auto">
            <a:xfrm flipV="1">
              <a:off x="1584" y="3642"/>
              <a:ext cx="152" cy="8"/>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20531" name="Text Box 701"/>
            <p:cNvSpPr txBox="1">
              <a:spLocks noChangeArrowheads="1"/>
            </p:cNvSpPr>
            <p:nvPr/>
          </p:nvSpPr>
          <p:spPr bwMode="auto">
            <a:xfrm>
              <a:off x="1726" y="3463"/>
              <a:ext cx="25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sz="1800" b="1">
                  <a:latin typeface="Symbol" panose="05050102010706020507" pitchFamily="18" charset="2"/>
                </a:rPr>
                <a:t>s</a:t>
              </a:r>
              <a:r>
                <a:rPr lang="it-IT" altLang="it-IT" sz="1800" b="1" baseline="-25000">
                  <a:latin typeface="Arial" panose="020B0604020202020204" pitchFamily="34" charset="0"/>
                </a:rPr>
                <a:t>c</a:t>
              </a:r>
            </a:p>
          </p:txBody>
        </p:sp>
      </p:grpSp>
      <p:grpSp>
        <p:nvGrpSpPr>
          <p:cNvPr id="20483" name="Group 35"/>
          <p:cNvGrpSpPr>
            <a:grpSpLocks/>
          </p:cNvGrpSpPr>
          <p:nvPr/>
        </p:nvGrpSpPr>
        <p:grpSpPr bwMode="auto">
          <a:xfrm>
            <a:off x="3425825" y="190500"/>
            <a:ext cx="3919538" cy="1509713"/>
            <a:chOff x="662" y="0"/>
            <a:chExt cx="2469" cy="951"/>
          </a:xfrm>
        </p:grpSpPr>
        <p:sp>
          <p:nvSpPr>
            <p:cNvPr id="20522" name="Text Box 19"/>
            <p:cNvSpPr txBox="1">
              <a:spLocks noChangeArrowheads="1"/>
            </p:cNvSpPr>
            <p:nvPr/>
          </p:nvSpPr>
          <p:spPr bwMode="auto">
            <a:xfrm>
              <a:off x="662" y="221"/>
              <a:ext cx="1507"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it-IT" altLang="it-IT" sz="3200">
                  <a:solidFill>
                    <a:srgbClr val="000090"/>
                  </a:solidFill>
                  <a:latin typeface="Arial" panose="020B0604020202020204" pitchFamily="34" charset="0"/>
                </a:rPr>
                <a:t>X</a:t>
              </a:r>
              <a:r>
                <a:rPr lang="it-IT" altLang="it-IT" sz="3200" baseline="-25000">
                  <a:solidFill>
                    <a:srgbClr val="000090"/>
                  </a:solidFill>
                  <a:latin typeface="Arial" panose="020B0604020202020204" pitchFamily="34" charset="0"/>
                </a:rPr>
                <a:t>c</a:t>
              </a:r>
              <a:r>
                <a:rPr lang="it-IT" altLang="it-IT" sz="3200">
                  <a:solidFill>
                    <a:srgbClr val="000090"/>
                  </a:solidFill>
                  <a:latin typeface="Arial" panose="020B0604020202020204" pitchFamily="34" charset="0"/>
                </a:rPr>
                <a:t>=</a:t>
              </a:r>
            </a:p>
          </p:txBody>
        </p:sp>
        <p:sp>
          <p:nvSpPr>
            <p:cNvPr id="20523" name="Rectangle 21"/>
            <p:cNvSpPr>
              <a:spLocks noChangeArrowheads="1"/>
            </p:cNvSpPr>
            <p:nvPr/>
          </p:nvSpPr>
          <p:spPr bwMode="auto">
            <a:xfrm>
              <a:off x="1687" y="0"/>
              <a:ext cx="1444" cy="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sz="3200" i="1">
                  <a:solidFill>
                    <a:srgbClr val="000090"/>
                  </a:solidFill>
                  <a:latin typeface="Arial" panose="020B0604020202020204" pitchFamily="34" charset="0"/>
                </a:rPr>
                <a:t>w</a:t>
              </a:r>
              <a:r>
                <a:rPr lang="it-IT" altLang="it-IT" sz="3200" baseline="-25000">
                  <a:solidFill>
                    <a:srgbClr val="000090"/>
                  </a:solidFill>
                  <a:latin typeface="Arial" panose="020B0604020202020204" pitchFamily="34" charset="0"/>
                </a:rPr>
                <a:t>1</a:t>
              </a:r>
              <a:r>
                <a:rPr lang="it-IT" altLang="it-IT" sz="3200">
                  <a:solidFill>
                    <a:srgbClr val="000090"/>
                  </a:solidFill>
                  <a:latin typeface="Arial" panose="020B0604020202020204" pitchFamily="34" charset="0"/>
                </a:rPr>
                <a:t>X</a:t>
              </a:r>
              <a:r>
                <a:rPr lang="it-IT" altLang="it-IT" sz="3200" baseline="-25000">
                  <a:solidFill>
                    <a:srgbClr val="000090"/>
                  </a:solidFill>
                  <a:latin typeface="Arial" panose="020B0604020202020204" pitchFamily="34" charset="0"/>
                </a:rPr>
                <a:t>1 </a:t>
              </a:r>
              <a:r>
                <a:rPr lang="it-IT" altLang="it-IT" sz="3200">
                  <a:solidFill>
                    <a:srgbClr val="000090"/>
                  </a:solidFill>
                  <a:latin typeface="Arial" panose="020B0604020202020204" pitchFamily="34" charset="0"/>
                </a:rPr>
                <a:t>+</a:t>
              </a:r>
              <a:r>
                <a:rPr lang="it-IT" altLang="it-IT" sz="3200" baseline="-25000">
                  <a:solidFill>
                    <a:srgbClr val="000090"/>
                  </a:solidFill>
                  <a:latin typeface="Arial" panose="020B0604020202020204" pitchFamily="34" charset="0"/>
                </a:rPr>
                <a:t> </a:t>
              </a:r>
              <a:r>
                <a:rPr lang="it-IT" altLang="it-IT" sz="3200" i="1">
                  <a:solidFill>
                    <a:srgbClr val="000090"/>
                  </a:solidFill>
                  <a:latin typeface="Arial" panose="020B0604020202020204" pitchFamily="34" charset="0"/>
                </a:rPr>
                <a:t>w</a:t>
              </a:r>
              <a:r>
                <a:rPr lang="it-IT" altLang="it-IT" sz="3200" baseline="-25000">
                  <a:solidFill>
                    <a:srgbClr val="000090"/>
                  </a:solidFill>
                  <a:latin typeface="Arial" panose="020B0604020202020204" pitchFamily="34" charset="0"/>
                </a:rPr>
                <a:t>2</a:t>
              </a:r>
              <a:r>
                <a:rPr lang="it-IT" altLang="it-IT" sz="3200">
                  <a:solidFill>
                    <a:srgbClr val="000090"/>
                  </a:solidFill>
                  <a:latin typeface="Arial" panose="020B0604020202020204" pitchFamily="34" charset="0"/>
                </a:rPr>
                <a:t>X</a:t>
              </a:r>
              <a:r>
                <a:rPr lang="it-IT" altLang="it-IT" sz="3200" baseline="-25000">
                  <a:solidFill>
                    <a:srgbClr val="000090"/>
                  </a:solidFill>
                  <a:latin typeface="Arial" panose="020B0604020202020204" pitchFamily="34" charset="0"/>
                </a:rPr>
                <a:t>2</a:t>
              </a:r>
            </a:p>
            <a:p>
              <a:pPr eaLnBrk="1" hangingPunct="1"/>
              <a:endParaRPr lang="it-IT" altLang="it-IT" sz="3200" baseline="-25000">
                <a:solidFill>
                  <a:srgbClr val="000090"/>
                </a:solidFill>
                <a:latin typeface="Arial" panose="020B0604020202020204" pitchFamily="34" charset="0"/>
              </a:endParaRPr>
            </a:p>
          </p:txBody>
        </p:sp>
        <p:sp>
          <p:nvSpPr>
            <p:cNvPr id="20524" name="Line 23"/>
            <p:cNvSpPr>
              <a:spLocks noChangeShapeType="1"/>
            </p:cNvSpPr>
            <p:nvPr/>
          </p:nvSpPr>
          <p:spPr bwMode="auto">
            <a:xfrm>
              <a:off x="1688" y="411"/>
              <a:ext cx="1440" cy="0"/>
            </a:xfrm>
            <a:prstGeom prst="line">
              <a:avLst/>
            </a:prstGeom>
            <a:noFill/>
            <a:ln w="38100">
              <a:solidFill>
                <a:srgbClr val="0000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20525" name="Rectangle 24"/>
            <p:cNvSpPr>
              <a:spLocks noChangeArrowheads="1"/>
            </p:cNvSpPr>
            <p:nvPr/>
          </p:nvSpPr>
          <p:spPr bwMode="auto">
            <a:xfrm>
              <a:off x="1999" y="384"/>
              <a:ext cx="869" cy="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sz="3200" i="1">
                  <a:solidFill>
                    <a:srgbClr val="000090"/>
                  </a:solidFill>
                  <a:latin typeface="Arial" panose="020B0604020202020204" pitchFamily="34" charset="0"/>
                </a:rPr>
                <a:t>w</a:t>
              </a:r>
              <a:r>
                <a:rPr lang="it-IT" altLang="it-IT" sz="3200" baseline="-25000">
                  <a:solidFill>
                    <a:srgbClr val="000090"/>
                  </a:solidFill>
                  <a:latin typeface="Arial" panose="020B0604020202020204" pitchFamily="34" charset="0"/>
                </a:rPr>
                <a:t>1</a:t>
              </a:r>
              <a:r>
                <a:rPr lang="it-IT" altLang="it-IT" sz="3200">
                  <a:solidFill>
                    <a:srgbClr val="000090"/>
                  </a:solidFill>
                  <a:latin typeface="Arial" panose="020B0604020202020204" pitchFamily="34" charset="0"/>
                </a:rPr>
                <a:t>+</a:t>
              </a:r>
              <a:r>
                <a:rPr lang="it-IT" altLang="it-IT" sz="3200" baseline="-25000">
                  <a:solidFill>
                    <a:srgbClr val="000090"/>
                  </a:solidFill>
                  <a:latin typeface="Arial" panose="020B0604020202020204" pitchFamily="34" charset="0"/>
                </a:rPr>
                <a:t> </a:t>
              </a:r>
              <a:r>
                <a:rPr lang="it-IT" altLang="it-IT" sz="3200" i="1">
                  <a:solidFill>
                    <a:srgbClr val="000090"/>
                  </a:solidFill>
                  <a:latin typeface="Arial" panose="020B0604020202020204" pitchFamily="34" charset="0"/>
                </a:rPr>
                <a:t>w</a:t>
              </a:r>
              <a:r>
                <a:rPr lang="it-IT" altLang="it-IT" sz="3200" baseline="-25000">
                  <a:solidFill>
                    <a:srgbClr val="000090"/>
                  </a:solidFill>
                  <a:latin typeface="Arial" panose="020B0604020202020204" pitchFamily="34" charset="0"/>
                </a:rPr>
                <a:t>2</a:t>
              </a:r>
            </a:p>
            <a:p>
              <a:pPr eaLnBrk="1" hangingPunct="1"/>
              <a:endParaRPr lang="it-IT" altLang="it-IT" sz="3200" baseline="-25000">
                <a:solidFill>
                  <a:srgbClr val="000090"/>
                </a:solidFill>
                <a:latin typeface="Arial" panose="020B0604020202020204" pitchFamily="34" charset="0"/>
              </a:endParaRPr>
            </a:p>
          </p:txBody>
        </p:sp>
      </p:grpSp>
      <p:grpSp>
        <p:nvGrpSpPr>
          <p:cNvPr id="20484" name="Group 36"/>
          <p:cNvGrpSpPr>
            <a:grpSpLocks/>
          </p:cNvGrpSpPr>
          <p:nvPr/>
        </p:nvGrpSpPr>
        <p:grpSpPr bwMode="auto">
          <a:xfrm>
            <a:off x="7504113" y="254000"/>
            <a:ext cx="1576387" cy="1116013"/>
            <a:chOff x="3407" y="0"/>
            <a:chExt cx="993" cy="703"/>
          </a:xfrm>
        </p:grpSpPr>
        <p:sp>
          <p:nvSpPr>
            <p:cNvPr id="20518" name="Rectangle 28"/>
            <p:cNvSpPr>
              <a:spLocks noChangeArrowheads="1"/>
            </p:cNvSpPr>
            <p:nvPr/>
          </p:nvSpPr>
          <p:spPr bwMode="auto">
            <a:xfrm>
              <a:off x="3407" y="176"/>
              <a:ext cx="52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sz="3200" i="1">
                  <a:solidFill>
                    <a:srgbClr val="000090"/>
                  </a:solidFill>
                  <a:latin typeface="Arial" panose="020B0604020202020204" pitchFamily="34" charset="0"/>
                </a:rPr>
                <a:t>w= </a:t>
              </a:r>
              <a:endParaRPr lang="it-IT" altLang="it-IT" sz="3200" baseline="-25000">
                <a:solidFill>
                  <a:srgbClr val="000090"/>
                </a:solidFill>
                <a:latin typeface="Arial" panose="020B0604020202020204" pitchFamily="34" charset="0"/>
              </a:endParaRPr>
            </a:p>
          </p:txBody>
        </p:sp>
        <p:sp>
          <p:nvSpPr>
            <p:cNvPr id="20519" name="Rectangle 30"/>
            <p:cNvSpPr>
              <a:spLocks noChangeArrowheads="1"/>
            </p:cNvSpPr>
            <p:nvPr/>
          </p:nvSpPr>
          <p:spPr bwMode="auto">
            <a:xfrm>
              <a:off x="4023" y="0"/>
              <a:ext cx="329"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sz="3200">
                  <a:solidFill>
                    <a:srgbClr val="000090"/>
                  </a:solidFill>
                  <a:latin typeface="Arial" panose="020B0604020202020204" pitchFamily="34" charset="0"/>
                </a:rPr>
                <a:t>1 </a:t>
              </a:r>
              <a:endParaRPr lang="it-IT" altLang="it-IT" sz="3200" baseline="-25000">
                <a:solidFill>
                  <a:srgbClr val="000090"/>
                </a:solidFill>
                <a:latin typeface="Arial" panose="020B0604020202020204" pitchFamily="34" charset="0"/>
              </a:endParaRPr>
            </a:p>
          </p:txBody>
        </p:sp>
        <p:sp>
          <p:nvSpPr>
            <p:cNvPr id="20520" name="Line 31"/>
            <p:cNvSpPr>
              <a:spLocks noChangeShapeType="1"/>
            </p:cNvSpPr>
            <p:nvPr/>
          </p:nvSpPr>
          <p:spPr bwMode="auto">
            <a:xfrm>
              <a:off x="4008" y="371"/>
              <a:ext cx="392" cy="0"/>
            </a:xfrm>
            <a:prstGeom prst="line">
              <a:avLst/>
            </a:prstGeom>
            <a:noFill/>
            <a:ln w="38100">
              <a:solidFill>
                <a:srgbClr val="0000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20521" name="Text Box 32"/>
            <p:cNvSpPr txBox="1">
              <a:spLocks noChangeArrowheads="1"/>
            </p:cNvSpPr>
            <p:nvPr/>
          </p:nvSpPr>
          <p:spPr bwMode="auto">
            <a:xfrm>
              <a:off x="4022" y="338"/>
              <a:ext cx="35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sz="3200">
                  <a:solidFill>
                    <a:srgbClr val="000090"/>
                  </a:solidFill>
                  <a:latin typeface="Symbol" panose="05050102010706020507" pitchFamily="18" charset="2"/>
                </a:rPr>
                <a:t>s</a:t>
              </a:r>
              <a:r>
                <a:rPr lang="it-IT" altLang="it-IT" sz="3200" baseline="30000">
                  <a:solidFill>
                    <a:srgbClr val="000090"/>
                  </a:solidFill>
                  <a:latin typeface="Symbol" panose="05050102010706020507" pitchFamily="18" charset="2"/>
                </a:rPr>
                <a:t>2</a:t>
              </a:r>
            </a:p>
          </p:txBody>
        </p:sp>
      </p:grpSp>
      <p:sp>
        <p:nvSpPr>
          <p:cNvPr id="20485" name="Rectangle 39"/>
          <p:cNvSpPr>
            <a:spLocks noChangeArrowheads="1"/>
          </p:cNvSpPr>
          <p:nvPr/>
        </p:nvSpPr>
        <p:spPr bwMode="auto">
          <a:xfrm>
            <a:off x="-1" y="88900"/>
            <a:ext cx="2754313"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lnSpc>
                <a:spcPct val="75000"/>
              </a:lnSpc>
            </a:pPr>
            <a:r>
              <a:rPr lang="it-IT" altLang="it-IT" sz="4000" dirty="0" smtClean="0">
                <a:solidFill>
                  <a:srgbClr val="000090"/>
                </a:solidFill>
                <a:latin typeface="Arial" panose="020B0604020202020204" pitchFamily="34" charset="0"/>
              </a:rPr>
              <a:t>ED </a:t>
            </a:r>
            <a:r>
              <a:rPr lang="it-IT" altLang="it-IT" sz="4000" dirty="0">
                <a:solidFill>
                  <a:srgbClr val="000090"/>
                </a:solidFill>
                <a:latin typeface="Arial" panose="020B0604020202020204" pitchFamily="34" charset="0"/>
              </a:rPr>
              <a:t>come </a:t>
            </a:r>
          </a:p>
          <a:p>
            <a:pPr eaLnBrk="1" hangingPunct="1">
              <a:lnSpc>
                <a:spcPct val="75000"/>
              </a:lnSpc>
            </a:pPr>
            <a:r>
              <a:rPr lang="it-IT" altLang="it-IT" sz="4000" dirty="0">
                <a:solidFill>
                  <a:srgbClr val="000090"/>
                </a:solidFill>
                <a:latin typeface="Arial" panose="020B0604020202020204" pitchFamily="34" charset="0"/>
              </a:rPr>
              <a:t>media pesata</a:t>
            </a:r>
          </a:p>
        </p:txBody>
      </p:sp>
      <p:grpSp>
        <p:nvGrpSpPr>
          <p:cNvPr id="68287" name="Group 703"/>
          <p:cNvGrpSpPr>
            <a:grpSpLocks/>
          </p:cNvGrpSpPr>
          <p:nvPr/>
        </p:nvGrpSpPr>
        <p:grpSpPr bwMode="auto">
          <a:xfrm>
            <a:off x="2794000" y="889000"/>
            <a:ext cx="4114800" cy="984250"/>
            <a:chOff x="1760" y="560"/>
            <a:chExt cx="2592" cy="620"/>
          </a:xfrm>
        </p:grpSpPr>
        <p:sp>
          <p:nvSpPr>
            <p:cNvPr id="20515" name="Line 42"/>
            <p:cNvSpPr>
              <a:spLocks noChangeShapeType="1"/>
            </p:cNvSpPr>
            <p:nvPr/>
          </p:nvSpPr>
          <p:spPr bwMode="auto">
            <a:xfrm flipV="1">
              <a:off x="3170" y="752"/>
              <a:ext cx="269" cy="2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20516" name="Rectangle 44"/>
            <p:cNvSpPr>
              <a:spLocks noChangeArrowheads="1"/>
            </p:cNvSpPr>
            <p:nvPr/>
          </p:nvSpPr>
          <p:spPr bwMode="auto">
            <a:xfrm>
              <a:off x="3464" y="560"/>
              <a:ext cx="888" cy="320"/>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it-IT" altLang="it-IT"/>
            </a:p>
          </p:txBody>
        </p:sp>
        <p:sp>
          <p:nvSpPr>
            <p:cNvPr id="20517" name="Text Box 46"/>
            <p:cNvSpPr txBox="1">
              <a:spLocks noChangeArrowheads="1"/>
            </p:cNvSpPr>
            <p:nvPr/>
          </p:nvSpPr>
          <p:spPr bwMode="auto">
            <a:xfrm>
              <a:off x="1760" y="930"/>
              <a:ext cx="240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000"/>
                <a:t>vividezza/precisione</a:t>
              </a:r>
            </a:p>
          </p:txBody>
        </p:sp>
      </p:grpSp>
      <p:grpSp>
        <p:nvGrpSpPr>
          <p:cNvPr id="68286" name="Group 702"/>
          <p:cNvGrpSpPr>
            <a:grpSpLocks/>
          </p:cNvGrpSpPr>
          <p:nvPr/>
        </p:nvGrpSpPr>
        <p:grpSpPr bwMode="auto">
          <a:xfrm>
            <a:off x="1727200" y="142875"/>
            <a:ext cx="3421063" cy="1038225"/>
            <a:chOff x="1088" y="90"/>
            <a:chExt cx="2155" cy="654"/>
          </a:xfrm>
        </p:grpSpPr>
        <p:sp>
          <p:nvSpPr>
            <p:cNvPr id="20512" name="Rectangle 41"/>
            <p:cNvSpPr>
              <a:spLocks noChangeArrowheads="1"/>
            </p:cNvSpPr>
            <p:nvPr/>
          </p:nvSpPr>
          <p:spPr bwMode="auto">
            <a:xfrm>
              <a:off x="2656" y="344"/>
              <a:ext cx="296" cy="400"/>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it-IT" altLang="it-IT"/>
            </a:p>
          </p:txBody>
        </p:sp>
        <p:sp>
          <p:nvSpPr>
            <p:cNvPr id="20513" name="Text Box 40"/>
            <p:cNvSpPr txBox="1">
              <a:spLocks noChangeArrowheads="1"/>
            </p:cNvSpPr>
            <p:nvPr/>
          </p:nvSpPr>
          <p:spPr bwMode="auto">
            <a:xfrm>
              <a:off x="1088" y="90"/>
              <a:ext cx="215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000"/>
                <a:t>stima/accuratezza</a:t>
              </a:r>
            </a:p>
          </p:txBody>
        </p:sp>
        <p:sp>
          <p:nvSpPr>
            <p:cNvPr id="20514" name="Line 47"/>
            <p:cNvSpPr>
              <a:spLocks noChangeShapeType="1"/>
            </p:cNvSpPr>
            <p:nvPr/>
          </p:nvSpPr>
          <p:spPr bwMode="auto">
            <a:xfrm>
              <a:off x="2258" y="312"/>
              <a:ext cx="328" cy="17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grpSp>
      <p:pic>
        <p:nvPicPr>
          <p:cNvPr id="67634" name="Picture 50"/>
          <p:cNvPicPr>
            <a:picLocks noChangeAspect="1" noChangeArrowheads="1"/>
          </p:cNvPicPr>
          <p:nvPr/>
        </p:nvPicPr>
        <p:blipFill>
          <a:blip r:embed="rId5">
            <a:extLst>
              <a:ext uri="{28A0092B-C50C-407E-A947-70E740481C1C}">
                <a14:useLocalDpi xmlns:a14="http://schemas.microsoft.com/office/drawing/2010/main" val="0"/>
              </a:ext>
            </a:extLst>
          </a:blip>
          <a:srcRect l="3162" t="12555" r="11134" b="7385"/>
          <a:stretch>
            <a:fillRect/>
          </a:stretch>
        </p:blipFill>
        <p:spPr bwMode="auto">
          <a:xfrm>
            <a:off x="1241425" y="2168525"/>
            <a:ext cx="3105150"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635" name="Picture 51"/>
          <p:cNvPicPr>
            <a:picLocks noChangeAspect="1" noChangeArrowheads="1"/>
          </p:cNvPicPr>
          <p:nvPr/>
        </p:nvPicPr>
        <p:blipFill>
          <a:blip r:embed="rId6">
            <a:extLst>
              <a:ext uri="{28A0092B-C50C-407E-A947-70E740481C1C}">
                <a14:useLocalDpi xmlns:a14="http://schemas.microsoft.com/office/drawing/2010/main" val="0"/>
              </a:ext>
            </a:extLst>
          </a:blip>
          <a:srcRect l="2405" t="9601" r="12096" b="5170"/>
          <a:stretch>
            <a:fillRect/>
          </a:stretch>
        </p:blipFill>
        <p:spPr bwMode="auto">
          <a:xfrm>
            <a:off x="4287838" y="2171700"/>
            <a:ext cx="3000375" cy="166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8289" name="Group 705"/>
          <p:cNvGrpSpPr>
            <a:grpSpLocks/>
          </p:cNvGrpSpPr>
          <p:nvPr/>
        </p:nvGrpSpPr>
        <p:grpSpPr bwMode="auto">
          <a:xfrm>
            <a:off x="-76200" y="1825625"/>
            <a:ext cx="6094413" cy="4565650"/>
            <a:chOff x="-48" y="1150"/>
            <a:chExt cx="3839" cy="2876"/>
          </a:xfrm>
        </p:grpSpPr>
        <p:sp>
          <p:nvSpPr>
            <p:cNvPr id="20507" name="Text Box 53"/>
            <p:cNvSpPr txBox="1">
              <a:spLocks noChangeArrowheads="1"/>
            </p:cNvSpPr>
            <p:nvPr/>
          </p:nvSpPr>
          <p:spPr bwMode="auto">
            <a:xfrm>
              <a:off x="1694" y="1150"/>
              <a:ext cx="23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a:t>t</a:t>
              </a:r>
              <a:r>
                <a:rPr lang="it-IT" altLang="it-IT" baseline="-25000"/>
                <a:t>1</a:t>
              </a:r>
            </a:p>
          </p:txBody>
        </p:sp>
        <p:sp>
          <p:nvSpPr>
            <p:cNvPr id="20508" name="Text Box 54"/>
            <p:cNvSpPr txBox="1">
              <a:spLocks noChangeArrowheads="1"/>
            </p:cNvSpPr>
            <p:nvPr/>
          </p:nvSpPr>
          <p:spPr bwMode="auto">
            <a:xfrm>
              <a:off x="3558" y="1150"/>
              <a:ext cx="23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a:t>t</a:t>
              </a:r>
              <a:r>
                <a:rPr lang="it-IT" altLang="it-IT" baseline="-25000"/>
                <a:t>2</a:t>
              </a:r>
            </a:p>
          </p:txBody>
        </p:sp>
        <p:sp>
          <p:nvSpPr>
            <p:cNvPr id="20509" name="Text Box 677"/>
            <p:cNvSpPr txBox="1">
              <a:spLocks noChangeArrowheads="1"/>
            </p:cNvSpPr>
            <p:nvPr/>
          </p:nvSpPr>
          <p:spPr bwMode="auto">
            <a:xfrm>
              <a:off x="-48" y="1625"/>
              <a:ext cx="8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1800">
                  <a:solidFill>
                    <a:srgbClr val="009900"/>
                  </a:solidFill>
                </a:rPr>
                <a:t>grandezza</a:t>
              </a:r>
            </a:p>
          </p:txBody>
        </p:sp>
        <p:sp>
          <p:nvSpPr>
            <p:cNvPr id="20510" name="Text Box 678"/>
            <p:cNvSpPr txBox="1">
              <a:spLocks noChangeArrowheads="1"/>
            </p:cNvSpPr>
            <p:nvPr/>
          </p:nvSpPr>
          <p:spPr bwMode="auto">
            <a:xfrm>
              <a:off x="-32" y="2593"/>
              <a:ext cx="8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1800"/>
                <a:t>luminosità</a:t>
              </a:r>
            </a:p>
          </p:txBody>
        </p:sp>
        <p:sp>
          <p:nvSpPr>
            <p:cNvPr id="20511" name="Text Box 679"/>
            <p:cNvSpPr txBox="1">
              <a:spLocks noChangeArrowheads="1"/>
            </p:cNvSpPr>
            <p:nvPr/>
          </p:nvSpPr>
          <p:spPr bwMode="auto">
            <a:xfrm>
              <a:off x="-16" y="3449"/>
              <a:ext cx="860"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1800">
                  <a:solidFill>
                    <a:srgbClr val="FF0000"/>
                  </a:solidFill>
                </a:rPr>
                <a:t>grandezza + luminosità</a:t>
              </a:r>
            </a:p>
          </p:txBody>
        </p:sp>
      </p:grpSp>
      <p:sp>
        <p:nvSpPr>
          <p:cNvPr id="68264" name="Text Box 680"/>
          <p:cNvSpPr txBox="1">
            <a:spLocks noChangeArrowheads="1"/>
          </p:cNvSpPr>
          <p:nvPr/>
        </p:nvSpPr>
        <p:spPr bwMode="auto">
          <a:xfrm>
            <a:off x="6996113" y="2365375"/>
            <a:ext cx="2147887"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820738"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228725"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36713"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1000"/>
              </a:spcAft>
              <a:buClr>
                <a:srgbClr val="000090"/>
              </a:buClr>
              <a:buFont typeface="Wingdings" panose="05000000000000000000" pitchFamily="2" charset="2"/>
              <a:buNone/>
            </a:pPr>
            <a:r>
              <a:rPr lang="it-IT" altLang="it-IT" sz="1800">
                <a:solidFill>
                  <a:srgbClr val="009900"/>
                </a:solidFill>
              </a:rPr>
              <a:t>grande distanza, mediamente vivida </a:t>
            </a:r>
          </a:p>
        </p:txBody>
      </p:sp>
      <p:sp>
        <p:nvSpPr>
          <p:cNvPr id="68266" name="Text Box 682"/>
          <p:cNvSpPr txBox="1">
            <a:spLocks noChangeArrowheads="1"/>
          </p:cNvSpPr>
          <p:nvPr/>
        </p:nvSpPr>
        <p:spPr bwMode="auto">
          <a:xfrm>
            <a:off x="6996113" y="5756275"/>
            <a:ext cx="2147887"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820738"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228725"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36713"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1000"/>
              </a:spcAft>
              <a:buClr>
                <a:srgbClr val="000090"/>
              </a:buClr>
              <a:buFont typeface="Wingdings" panose="05000000000000000000" pitchFamily="2" charset="2"/>
              <a:buNone/>
            </a:pPr>
            <a:r>
              <a:rPr lang="it-IT" altLang="it-IT" sz="1800">
                <a:solidFill>
                  <a:srgbClr val="FF0000"/>
                </a:solidFill>
              </a:rPr>
              <a:t>grande distanza, molto vivida </a:t>
            </a:r>
          </a:p>
        </p:txBody>
      </p:sp>
      <p:grpSp>
        <p:nvGrpSpPr>
          <p:cNvPr id="68290" name="Group 706"/>
          <p:cNvGrpSpPr>
            <a:grpSpLocks/>
          </p:cNvGrpSpPr>
          <p:nvPr/>
        </p:nvGrpSpPr>
        <p:grpSpPr bwMode="auto">
          <a:xfrm>
            <a:off x="2295525" y="2540000"/>
            <a:ext cx="514350" cy="1241425"/>
            <a:chOff x="1446" y="1600"/>
            <a:chExt cx="324" cy="782"/>
          </a:xfrm>
        </p:grpSpPr>
        <p:sp>
          <p:nvSpPr>
            <p:cNvPr id="20505" name="Text Box 685"/>
            <p:cNvSpPr txBox="1">
              <a:spLocks noChangeArrowheads="1"/>
            </p:cNvSpPr>
            <p:nvPr/>
          </p:nvSpPr>
          <p:spPr bwMode="auto">
            <a:xfrm>
              <a:off x="1446" y="2151"/>
              <a:ext cx="32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sz="1800" b="1">
                  <a:latin typeface="Arial" panose="020B0604020202020204" pitchFamily="34" charset="0"/>
                </a:rPr>
                <a:t>X</a:t>
              </a:r>
              <a:r>
                <a:rPr lang="it-IT" altLang="it-IT" sz="1800" b="1" baseline="-25000">
                  <a:latin typeface="Arial" panose="020B0604020202020204" pitchFamily="34" charset="0"/>
                </a:rPr>
                <a:t>g1</a:t>
              </a:r>
            </a:p>
          </p:txBody>
        </p:sp>
        <p:sp>
          <p:nvSpPr>
            <p:cNvPr id="20506" name="Line 686"/>
            <p:cNvSpPr>
              <a:spLocks noChangeShapeType="1"/>
            </p:cNvSpPr>
            <p:nvPr/>
          </p:nvSpPr>
          <p:spPr bwMode="auto">
            <a:xfrm flipV="1">
              <a:off x="1608" y="1600"/>
              <a:ext cx="0" cy="608"/>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grpSp>
      <p:grpSp>
        <p:nvGrpSpPr>
          <p:cNvPr id="68291" name="Group 707"/>
          <p:cNvGrpSpPr>
            <a:grpSpLocks/>
          </p:cNvGrpSpPr>
          <p:nvPr/>
        </p:nvGrpSpPr>
        <p:grpSpPr bwMode="auto">
          <a:xfrm>
            <a:off x="2400300" y="2471738"/>
            <a:ext cx="712788" cy="411162"/>
            <a:chOff x="1512" y="1557"/>
            <a:chExt cx="449" cy="259"/>
          </a:xfrm>
        </p:grpSpPr>
        <p:sp>
          <p:nvSpPr>
            <p:cNvPr id="20503" name="Line 687"/>
            <p:cNvSpPr>
              <a:spLocks noChangeShapeType="1"/>
            </p:cNvSpPr>
            <p:nvPr/>
          </p:nvSpPr>
          <p:spPr bwMode="auto">
            <a:xfrm>
              <a:off x="1512" y="1816"/>
              <a:ext cx="184"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20504" name="Text Box 688"/>
            <p:cNvSpPr txBox="1">
              <a:spLocks noChangeArrowheads="1"/>
            </p:cNvSpPr>
            <p:nvPr/>
          </p:nvSpPr>
          <p:spPr bwMode="auto">
            <a:xfrm>
              <a:off x="1646" y="1557"/>
              <a:ext cx="31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sz="1800" b="1">
                  <a:latin typeface="Symbol" panose="05050102010706020507" pitchFamily="18" charset="2"/>
                </a:rPr>
                <a:t>s</a:t>
              </a:r>
              <a:r>
                <a:rPr lang="it-IT" altLang="it-IT" sz="1800" b="1" baseline="-25000">
                  <a:latin typeface="Arial" panose="020B0604020202020204" pitchFamily="34" charset="0"/>
                </a:rPr>
                <a:t>g1</a:t>
              </a:r>
            </a:p>
          </p:txBody>
        </p:sp>
      </p:grpSp>
      <p:grpSp>
        <p:nvGrpSpPr>
          <p:cNvPr id="68292" name="Group 708"/>
          <p:cNvGrpSpPr>
            <a:grpSpLocks/>
          </p:cNvGrpSpPr>
          <p:nvPr/>
        </p:nvGrpSpPr>
        <p:grpSpPr bwMode="auto">
          <a:xfrm>
            <a:off x="1268413" y="3708400"/>
            <a:ext cx="6046787" cy="1676400"/>
            <a:chOff x="799" y="2336"/>
            <a:chExt cx="3809" cy="1056"/>
          </a:xfrm>
        </p:grpSpPr>
        <p:pic>
          <p:nvPicPr>
            <p:cNvPr id="20497" name="Picture 55"/>
            <p:cNvPicPr>
              <a:picLocks noChangeAspect="1" noChangeArrowheads="1"/>
            </p:cNvPicPr>
            <p:nvPr/>
          </p:nvPicPr>
          <p:blipFill>
            <a:blip r:embed="rId7">
              <a:extLst>
                <a:ext uri="{28A0092B-C50C-407E-A947-70E740481C1C}">
                  <a14:useLocalDpi xmlns:a14="http://schemas.microsoft.com/office/drawing/2010/main" val="0"/>
                </a:ext>
              </a:extLst>
            </a:blip>
            <a:srcRect l="4399" t="17262" r="13814" b="8281"/>
            <a:stretch>
              <a:fillRect/>
            </a:stretch>
          </p:blipFill>
          <p:spPr bwMode="auto">
            <a:xfrm>
              <a:off x="799" y="2336"/>
              <a:ext cx="1902" cy="1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98" name="Picture 57"/>
            <p:cNvPicPr>
              <a:picLocks noChangeAspect="1" noChangeArrowheads="1"/>
            </p:cNvPicPr>
            <p:nvPr/>
          </p:nvPicPr>
          <p:blipFill>
            <a:blip r:embed="rId8">
              <a:extLst>
                <a:ext uri="{28A0092B-C50C-407E-A947-70E740481C1C}">
                  <a14:useLocalDpi xmlns:a14="http://schemas.microsoft.com/office/drawing/2010/main" val="0"/>
                </a:ext>
              </a:extLst>
            </a:blip>
            <a:srcRect l="2887" t="19711" r="14571" b="7465"/>
            <a:stretch>
              <a:fillRect/>
            </a:stretch>
          </p:blipFill>
          <p:spPr bwMode="auto">
            <a:xfrm>
              <a:off x="2645" y="2371"/>
              <a:ext cx="1963" cy="1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99" name="Text Box 689"/>
            <p:cNvSpPr txBox="1">
              <a:spLocks noChangeArrowheads="1"/>
            </p:cNvSpPr>
            <p:nvPr/>
          </p:nvSpPr>
          <p:spPr bwMode="auto">
            <a:xfrm>
              <a:off x="1574" y="3127"/>
              <a:ext cx="2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sz="1800" b="1">
                  <a:latin typeface="Arial" panose="020B0604020202020204" pitchFamily="34" charset="0"/>
                </a:rPr>
                <a:t>X</a:t>
              </a:r>
              <a:r>
                <a:rPr lang="it-IT" altLang="it-IT" sz="1800" b="1" baseline="-25000">
                  <a:latin typeface="Arial" panose="020B0604020202020204" pitchFamily="34" charset="0"/>
                </a:rPr>
                <a:t>l1</a:t>
              </a:r>
            </a:p>
          </p:txBody>
        </p:sp>
        <p:sp>
          <p:nvSpPr>
            <p:cNvPr id="20500" name="Line 690"/>
            <p:cNvSpPr>
              <a:spLocks noChangeShapeType="1"/>
            </p:cNvSpPr>
            <p:nvPr/>
          </p:nvSpPr>
          <p:spPr bwMode="auto">
            <a:xfrm flipV="1">
              <a:off x="1736" y="2760"/>
              <a:ext cx="0" cy="424"/>
            </a:xfrm>
            <a:prstGeom prst="line">
              <a:avLst/>
            </a:prstGeom>
            <a:noFill/>
            <a:ln w="95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20501" name="Line 691"/>
            <p:cNvSpPr>
              <a:spLocks noChangeShapeType="1"/>
            </p:cNvSpPr>
            <p:nvPr/>
          </p:nvSpPr>
          <p:spPr bwMode="auto">
            <a:xfrm flipV="1">
              <a:off x="1600" y="2936"/>
              <a:ext cx="280"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it-IT"/>
            </a:p>
          </p:txBody>
        </p:sp>
        <p:sp>
          <p:nvSpPr>
            <p:cNvPr id="20502" name="Text Box 692"/>
            <p:cNvSpPr txBox="1">
              <a:spLocks noChangeArrowheads="1"/>
            </p:cNvSpPr>
            <p:nvPr/>
          </p:nvSpPr>
          <p:spPr bwMode="auto">
            <a:xfrm>
              <a:off x="1790" y="2693"/>
              <a:ext cx="28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sz="1800" b="1">
                  <a:latin typeface="Symbol" panose="05050102010706020507" pitchFamily="18" charset="2"/>
                </a:rPr>
                <a:t>s</a:t>
              </a:r>
              <a:r>
                <a:rPr lang="it-IT" altLang="it-IT" sz="1800" b="1" baseline="-25000">
                  <a:latin typeface="Arial" panose="020B0604020202020204" pitchFamily="34" charset="0"/>
                </a:rPr>
                <a:t>l1</a:t>
              </a:r>
            </a:p>
          </p:txBody>
        </p:sp>
      </p:grpSp>
      <p:sp>
        <p:nvSpPr>
          <p:cNvPr id="68265" name="Text Box 681"/>
          <p:cNvSpPr txBox="1">
            <a:spLocks noChangeArrowheads="1"/>
          </p:cNvSpPr>
          <p:nvPr/>
        </p:nvSpPr>
        <p:spPr bwMode="auto">
          <a:xfrm>
            <a:off x="6996113" y="4079875"/>
            <a:ext cx="2147887"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820738"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228725"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36713"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1000"/>
              </a:spcAft>
              <a:buClr>
                <a:srgbClr val="000090"/>
              </a:buClr>
              <a:buFont typeface="Wingdings" panose="05000000000000000000" pitchFamily="2" charset="2"/>
              <a:buNone/>
            </a:pPr>
            <a:r>
              <a:rPr lang="it-IT" altLang="it-IT" sz="1800"/>
              <a:t>piccola distanza, mediamente vivida</a:t>
            </a:r>
            <a:r>
              <a:rPr lang="it-IT" altLang="it-IT" sz="1800">
                <a:solidFill>
                  <a:srgbClr val="009900"/>
                </a:solidFill>
              </a:rPr>
              <a:t> </a:t>
            </a:r>
          </a:p>
        </p:txBody>
      </p:sp>
    </p:spTree>
    <p:extLst>
      <p:ext uri="{BB962C8B-B14F-4D97-AF65-F5344CB8AC3E}">
        <p14:creationId xmlns:p14="http://schemas.microsoft.com/office/powerpoint/2010/main" val="2043144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2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2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8289"/>
                                        </p:tgtEl>
                                        <p:attrNameLst>
                                          <p:attrName>style.visibility</p:attrName>
                                        </p:attrNameLst>
                                      </p:cBhvr>
                                      <p:to>
                                        <p:strVal val="visible"/>
                                      </p:to>
                                    </p:set>
                                    <p:animEffect transition="in" filter="fade">
                                      <p:cBhvr>
                                        <p:cTn id="15" dur="500"/>
                                        <p:tgtEl>
                                          <p:spTgt spid="6828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67634"/>
                                        </p:tgtEl>
                                        <p:attrNameLst>
                                          <p:attrName>style.visibility</p:attrName>
                                        </p:attrNameLst>
                                      </p:cBhvr>
                                      <p:to>
                                        <p:strVal val="visible"/>
                                      </p:to>
                                    </p:set>
                                    <p:animEffect transition="in" filter="wipe(down)">
                                      <p:cBhvr>
                                        <p:cTn id="20" dur="500"/>
                                        <p:tgtEl>
                                          <p:spTgt spid="67634"/>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67635"/>
                                        </p:tgtEl>
                                        <p:attrNameLst>
                                          <p:attrName>style.visibility</p:attrName>
                                        </p:attrNameLst>
                                      </p:cBhvr>
                                      <p:to>
                                        <p:strVal val="visible"/>
                                      </p:to>
                                    </p:set>
                                    <p:animEffect transition="in" filter="wipe(down)">
                                      <p:cBhvr>
                                        <p:cTn id="24" dur="500"/>
                                        <p:tgtEl>
                                          <p:spTgt spid="676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68290"/>
                                        </p:tgtEl>
                                        <p:attrNameLst>
                                          <p:attrName>style.visibility</p:attrName>
                                        </p:attrNameLst>
                                      </p:cBhvr>
                                      <p:to>
                                        <p:strVal val="visible"/>
                                      </p:to>
                                    </p:set>
                                    <p:animEffect transition="in" filter="wipe(down)">
                                      <p:cBhvr>
                                        <p:cTn id="29" dur="500"/>
                                        <p:tgtEl>
                                          <p:spTgt spid="6829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68291"/>
                                        </p:tgtEl>
                                        <p:attrNameLst>
                                          <p:attrName>style.visibility</p:attrName>
                                        </p:attrNameLst>
                                      </p:cBhvr>
                                      <p:to>
                                        <p:strVal val="visible"/>
                                      </p:to>
                                    </p:set>
                                    <p:animEffect transition="in" filter="wipe(down)">
                                      <p:cBhvr>
                                        <p:cTn id="34" dur="500"/>
                                        <p:tgtEl>
                                          <p:spTgt spid="6829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68292"/>
                                        </p:tgtEl>
                                        <p:attrNameLst>
                                          <p:attrName>style.visibility</p:attrName>
                                        </p:attrNameLst>
                                      </p:cBhvr>
                                      <p:to>
                                        <p:strVal val="visible"/>
                                      </p:to>
                                    </p:set>
                                    <p:animEffect transition="in" filter="wipe(down)">
                                      <p:cBhvr>
                                        <p:cTn id="39" dur="500"/>
                                        <p:tgtEl>
                                          <p:spTgt spid="6829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68293"/>
                                        </p:tgtEl>
                                        <p:attrNameLst>
                                          <p:attrName>style.visibility</p:attrName>
                                        </p:attrNameLst>
                                      </p:cBhvr>
                                      <p:to>
                                        <p:strVal val="visible"/>
                                      </p:to>
                                    </p:set>
                                    <p:animEffect transition="in" filter="wipe(down)">
                                      <p:cBhvr>
                                        <p:cTn id="44" dur="500"/>
                                        <p:tgtEl>
                                          <p:spTgt spid="6829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8264"/>
                                        </p:tgtEl>
                                        <p:attrNameLst>
                                          <p:attrName>style.visibility</p:attrName>
                                        </p:attrNameLst>
                                      </p:cBhvr>
                                      <p:to>
                                        <p:strVal val="visible"/>
                                      </p:to>
                                    </p:set>
                                    <p:animEffect transition="in" filter="fade">
                                      <p:cBhvr>
                                        <p:cTn id="49" dur="2000"/>
                                        <p:tgtEl>
                                          <p:spTgt spid="6826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8265"/>
                                        </p:tgtEl>
                                        <p:attrNameLst>
                                          <p:attrName>style.visibility</p:attrName>
                                        </p:attrNameLst>
                                      </p:cBhvr>
                                      <p:to>
                                        <p:strVal val="visible"/>
                                      </p:to>
                                    </p:set>
                                    <p:animEffect transition="in" filter="fade">
                                      <p:cBhvr>
                                        <p:cTn id="54" dur="2000"/>
                                        <p:tgtEl>
                                          <p:spTgt spid="6826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8266"/>
                                        </p:tgtEl>
                                        <p:attrNameLst>
                                          <p:attrName>style.visibility</p:attrName>
                                        </p:attrNameLst>
                                      </p:cBhvr>
                                      <p:to>
                                        <p:strVal val="visible"/>
                                      </p:to>
                                    </p:set>
                                    <p:animEffect transition="in" filter="fade">
                                      <p:cBhvr>
                                        <p:cTn id="59" dur="2000"/>
                                        <p:tgtEl>
                                          <p:spTgt spid="68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264" grpId="0"/>
      <p:bldP spid="68266" grpId="0"/>
      <p:bldP spid="682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8239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eaLnBrk="1" hangingPunct="1">
              <a:spcBef>
                <a:spcPct val="50000"/>
              </a:spcBef>
            </a:pPr>
            <a:r>
              <a:rPr lang="it-IT" altLang="it-IT" sz="4800" smtClean="0">
                <a:solidFill>
                  <a:srgbClr val="000090"/>
                </a:solidFill>
              </a:rPr>
              <a:t>dimostratore </a:t>
            </a:r>
            <a:r>
              <a:rPr lang="it-IT" altLang="it-IT" sz="4800" i="1" smtClean="0">
                <a:solidFill>
                  <a:srgbClr val="000090"/>
                </a:solidFill>
              </a:rPr>
              <a:t>Excel</a:t>
            </a:r>
          </a:p>
        </p:txBody>
      </p:sp>
      <p:sp>
        <p:nvSpPr>
          <p:cNvPr id="2" name="TextBox 1"/>
          <p:cNvSpPr txBox="1">
            <a:spLocks noChangeArrowheads="1"/>
          </p:cNvSpPr>
          <p:nvPr/>
        </p:nvSpPr>
        <p:spPr bwMode="auto">
          <a:xfrm>
            <a:off x="182563" y="1357313"/>
            <a:ext cx="89614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spcAft>
                <a:spcPts val="1000"/>
              </a:spcAft>
              <a:buClr>
                <a:srgbClr val="000090"/>
              </a:buClr>
              <a:buFont typeface="Wingdings" panose="05000000000000000000" pitchFamily="2" charset="2"/>
              <a:buChar char="§"/>
            </a:pPr>
            <a:r>
              <a:rPr lang="en-US" altLang="it-IT" sz="2800"/>
              <a:t>tre </a:t>
            </a:r>
            <a:r>
              <a:rPr lang="en-US" altLang="it-IT" sz="2800" i="1"/>
              <a:t>worksheet </a:t>
            </a:r>
            <a:r>
              <a:rPr lang="en-US" altLang="it-IT" sz="2800"/>
              <a:t>per operazionalizzare ipotesi</a:t>
            </a:r>
            <a:endParaRPr lang="it-IT" altLang="it-IT" sz="2800"/>
          </a:p>
        </p:txBody>
      </p:sp>
      <p:pic>
        <p:nvPicPr>
          <p:cNvPr id="87048" name="Picture 8"/>
          <p:cNvPicPr>
            <a:picLocks noChangeAspect="1" noChangeArrowheads="1"/>
          </p:cNvPicPr>
          <p:nvPr/>
        </p:nvPicPr>
        <p:blipFill>
          <a:blip r:embed="rId2">
            <a:extLst>
              <a:ext uri="{28A0092B-C50C-407E-A947-70E740481C1C}">
                <a14:useLocalDpi xmlns:a14="http://schemas.microsoft.com/office/drawing/2010/main" val="0"/>
              </a:ext>
            </a:extLst>
          </a:blip>
          <a:srcRect t="296" r="54834" b="9482"/>
          <a:stretch>
            <a:fillRect/>
          </a:stretch>
        </p:blipFill>
        <p:spPr bwMode="auto">
          <a:xfrm>
            <a:off x="0" y="1974850"/>
            <a:ext cx="4344988" cy="488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9" name="Picture 9"/>
          <p:cNvPicPr>
            <a:picLocks noChangeAspect="1" noChangeArrowheads="1"/>
          </p:cNvPicPr>
          <p:nvPr/>
        </p:nvPicPr>
        <p:blipFill>
          <a:blip r:embed="rId3">
            <a:extLst>
              <a:ext uri="{28A0092B-C50C-407E-A947-70E740481C1C}">
                <a14:useLocalDpi xmlns:a14="http://schemas.microsoft.com/office/drawing/2010/main" val="0"/>
              </a:ext>
            </a:extLst>
          </a:blip>
          <a:srcRect t="18666" r="54834" b="42667"/>
          <a:stretch>
            <a:fillRect/>
          </a:stretch>
        </p:blipFill>
        <p:spPr bwMode="auto">
          <a:xfrm>
            <a:off x="2032000" y="4762500"/>
            <a:ext cx="4351338"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810" name="Picture 770"/>
          <p:cNvPicPr>
            <a:picLocks noChangeAspect="1" noChangeArrowheads="1"/>
          </p:cNvPicPr>
          <p:nvPr/>
        </p:nvPicPr>
        <p:blipFill>
          <a:blip r:embed="rId4">
            <a:extLst>
              <a:ext uri="{28A0092B-C50C-407E-A947-70E740481C1C}">
                <a14:useLocalDpi xmlns:a14="http://schemas.microsoft.com/office/drawing/2010/main" val="0"/>
              </a:ext>
            </a:extLst>
          </a:blip>
          <a:srcRect l="10056"/>
          <a:stretch>
            <a:fillRect/>
          </a:stretch>
        </p:blipFill>
        <p:spPr bwMode="auto">
          <a:xfrm>
            <a:off x="3463925" y="3067050"/>
            <a:ext cx="5680075"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5" name="Text Box 772">
            <a:hlinkClick r:id="rId5" action="ppaction://hlinkfile"/>
          </p:cNvPr>
          <p:cNvSpPr txBox="1">
            <a:spLocks noChangeArrowheads="1"/>
          </p:cNvSpPr>
          <p:nvPr/>
        </p:nvSpPr>
        <p:spPr bwMode="auto">
          <a:xfrm>
            <a:off x="460375" y="782638"/>
            <a:ext cx="79327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it-IT" altLang="it-IT" dirty="0">
                <a:solidFill>
                  <a:srgbClr val="000099"/>
                </a:solidFill>
                <a:latin typeface="Arial" panose="020B0604020202020204" pitchFamily="34" charset="0"/>
                <a:hlinkClick r:id="rId6"/>
              </a:rPr>
              <a:t>link al dimostratore </a:t>
            </a:r>
            <a:r>
              <a:rPr lang="it-IT" altLang="it-IT" i="1" dirty="0">
                <a:solidFill>
                  <a:srgbClr val="000099"/>
                </a:solidFill>
                <a:latin typeface="Arial" panose="020B0604020202020204" pitchFamily="34" charset="0"/>
                <a:hlinkClick r:id="rId6"/>
              </a:rPr>
              <a:t>Optimal cue combination </a:t>
            </a:r>
            <a:r>
              <a:rPr lang="it-IT" altLang="it-IT" i="1" dirty="0">
                <a:latin typeface="Arial" panose="020B0604020202020204" pitchFamily="34" charset="0"/>
                <a:hlinkClick r:id="rId6"/>
              </a:rPr>
              <a:t> su Moodle2</a:t>
            </a:r>
            <a:endParaRPr lang="it-IT" altLang="it-IT" i="1" dirty="0">
              <a:latin typeface="Arial" panose="020B0604020202020204" pitchFamily="34" charset="0"/>
            </a:endParaRPr>
          </a:p>
        </p:txBody>
      </p:sp>
    </p:spTree>
    <p:extLst>
      <p:ext uri="{BB962C8B-B14F-4D97-AF65-F5344CB8AC3E}">
        <p14:creationId xmlns:p14="http://schemas.microsoft.com/office/powerpoint/2010/main" val="1332584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7048"/>
                                        </p:tgtEl>
                                        <p:attrNameLst>
                                          <p:attrName>style.visibility</p:attrName>
                                        </p:attrNameLst>
                                      </p:cBhvr>
                                      <p:to>
                                        <p:strVal val="visible"/>
                                      </p:to>
                                    </p:set>
                                    <p:animEffect transition="in" filter="fade">
                                      <p:cBhvr>
                                        <p:cTn id="12" dur="2000"/>
                                        <p:tgtEl>
                                          <p:spTgt spid="870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7049"/>
                                        </p:tgtEl>
                                        <p:attrNameLst>
                                          <p:attrName>style.visibility</p:attrName>
                                        </p:attrNameLst>
                                      </p:cBhvr>
                                      <p:to>
                                        <p:strVal val="visible"/>
                                      </p:to>
                                    </p:set>
                                    <p:animEffect transition="in" filter="fade">
                                      <p:cBhvr>
                                        <p:cTn id="17" dur="2000"/>
                                        <p:tgtEl>
                                          <p:spTgt spid="870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7810"/>
                                        </p:tgtEl>
                                        <p:attrNameLst>
                                          <p:attrName>style.visibility</p:attrName>
                                        </p:attrNameLst>
                                      </p:cBhvr>
                                      <p:to>
                                        <p:strVal val="visible"/>
                                      </p:to>
                                    </p:set>
                                    <p:animEffect transition="in" filter="fade">
                                      <p:cBhvr>
                                        <p:cTn id="22" dur="2000"/>
                                        <p:tgtEl>
                                          <p:spTgt spid="87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722105"/>
            <a:ext cx="4782627" cy="3241800"/>
          </a:xfrm>
          <a:prstGeom prst="rect">
            <a:avLst/>
          </a:prstGeom>
        </p:spPr>
      </p:pic>
      <p:sp>
        <p:nvSpPr>
          <p:cNvPr id="5" name="Rectangle 6"/>
          <p:cNvSpPr>
            <a:spLocks noGrp="1" noChangeArrowheads="1"/>
          </p:cNvSpPr>
          <p:nvPr>
            <p:ph type="title"/>
          </p:nvPr>
        </p:nvSpPr>
        <p:spPr>
          <a:xfrm>
            <a:off x="704850" y="0"/>
            <a:ext cx="7867650" cy="15696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p>
            <a:pPr eaLnBrk="1" hangingPunct="1">
              <a:spcBef>
                <a:spcPct val="50000"/>
              </a:spcBef>
            </a:pPr>
            <a:r>
              <a:rPr lang="it-IT" altLang="it-IT" sz="4800" dirty="0">
                <a:solidFill>
                  <a:srgbClr val="000090"/>
                </a:solidFill>
              </a:rPr>
              <a:t>q</a:t>
            </a:r>
            <a:r>
              <a:rPr lang="it-IT" altLang="it-IT" sz="4800" dirty="0" smtClean="0">
                <a:solidFill>
                  <a:srgbClr val="000090"/>
                </a:solidFill>
              </a:rPr>
              <a:t>uando l’ informazione non fa </a:t>
            </a:r>
            <a:r>
              <a:rPr lang="it-IT" altLang="it-IT" sz="4800" i="1" dirty="0" smtClean="0">
                <a:solidFill>
                  <a:srgbClr val="000090"/>
                </a:solidFill>
              </a:rPr>
              <a:t>pop-up </a:t>
            </a:r>
            <a:r>
              <a:rPr lang="it-IT" altLang="it-IT" sz="4800" dirty="0" smtClean="0">
                <a:solidFill>
                  <a:srgbClr val="000090"/>
                </a:solidFill>
              </a:rPr>
              <a:t>(emerge)</a:t>
            </a:r>
          </a:p>
        </p:txBody>
      </p:sp>
      <p:pic>
        <p:nvPicPr>
          <p:cNvPr id="2" name="Picture 1"/>
          <p:cNvPicPr>
            <a:picLocks noChangeAspect="1"/>
          </p:cNvPicPr>
          <p:nvPr/>
        </p:nvPicPr>
        <p:blipFill>
          <a:blip r:embed="rId4"/>
          <a:stretch>
            <a:fillRect/>
          </a:stretch>
        </p:blipFill>
        <p:spPr>
          <a:xfrm>
            <a:off x="4336520" y="1838486"/>
            <a:ext cx="4807480" cy="3085237"/>
          </a:xfrm>
          <a:prstGeom prst="rect">
            <a:avLst/>
          </a:prstGeom>
        </p:spPr>
      </p:pic>
      <p:sp>
        <p:nvSpPr>
          <p:cNvPr id="6" name="Rectangle 5"/>
          <p:cNvSpPr/>
          <p:nvPr/>
        </p:nvSpPr>
        <p:spPr>
          <a:xfrm>
            <a:off x="0" y="5040104"/>
            <a:ext cx="9144000" cy="1894878"/>
          </a:xfrm>
          <a:prstGeom prst="rect">
            <a:avLst/>
          </a:prstGeom>
        </p:spPr>
        <p:txBody>
          <a:bodyPr wrap="square">
            <a:spAutoFit/>
          </a:bodyPr>
          <a:lstStyle/>
          <a:p>
            <a:pPr marL="457200" indent="-457200">
              <a:lnSpc>
                <a:spcPct val="85000"/>
              </a:lnSpc>
              <a:spcAft>
                <a:spcPts val="1000"/>
              </a:spcAft>
              <a:buClr>
                <a:srgbClr val="000090"/>
              </a:buClr>
              <a:buFont typeface="Wingdings" panose="05000000000000000000" pitchFamily="2" charset="2"/>
              <a:buChar char="§"/>
            </a:pPr>
            <a:r>
              <a:rPr lang="en-US" altLang="it-IT" sz="3200" dirty="0" err="1" smtClean="0">
                <a:latin typeface="+mn-lt"/>
              </a:rPr>
              <a:t>quando</a:t>
            </a:r>
            <a:r>
              <a:rPr lang="en-US" altLang="it-IT" sz="3200" dirty="0" smtClean="0">
                <a:latin typeface="+mn-lt"/>
              </a:rPr>
              <a:t> le </a:t>
            </a:r>
            <a:r>
              <a:rPr lang="en-US" altLang="it-IT" sz="3200" dirty="0" err="1" smtClean="0">
                <a:latin typeface="+mn-lt"/>
              </a:rPr>
              <a:t>informazioni</a:t>
            </a:r>
            <a:r>
              <a:rPr lang="en-US" altLang="it-IT" sz="3200" dirty="0" smtClean="0">
                <a:latin typeface="+mn-lt"/>
              </a:rPr>
              <a:t> </a:t>
            </a:r>
            <a:r>
              <a:rPr lang="en-US" altLang="it-IT" sz="3200" dirty="0" err="1" smtClean="0">
                <a:latin typeface="+mn-lt"/>
              </a:rPr>
              <a:t>sono</a:t>
            </a:r>
            <a:r>
              <a:rPr lang="en-US" altLang="it-IT" sz="3200" dirty="0" smtClean="0">
                <a:latin typeface="+mn-lt"/>
              </a:rPr>
              <a:t> </a:t>
            </a:r>
            <a:r>
              <a:rPr lang="en-US" altLang="it-IT" sz="3200" dirty="0" err="1" smtClean="0">
                <a:latin typeface="+mn-lt"/>
              </a:rPr>
              <a:t>combinate</a:t>
            </a:r>
            <a:endParaRPr lang="en-US" altLang="it-IT" sz="3200" dirty="0" smtClean="0">
              <a:latin typeface="+mn-lt"/>
            </a:endParaRPr>
          </a:p>
          <a:p>
            <a:pPr marL="457200" indent="-457200">
              <a:lnSpc>
                <a:spcPct val="85000"/>
              </a:lnSpc>
              <a:spcAft>
                <a:spcPts val="1000"/>
              </a:spcAft>
              <a:buClr>
                <a:srgbClr val="000090"/>
              </a:buClr>
              <a:buFont typeface="Wingdings" panose="05000000000000000000" pitchFamily="2" charset="2"/>
              <a:buChar char="§"/>
            </a:pPr>
            <a:r>
              <a:rPr lang="en-US" altLang="it-IT" sz="3200" dirty="0" err="1" smtClean="0">
                <a:latin typeface="+mn-lt"/>
              </a:rPr>
              <a:t>ricerca</a:t>
            </a:r>
            <a:r>
              <a:rPr lang="en-US" altLang="it-IT" sz="3200" dirty="0" smtClean="0">
                <a:latin typeface="+mn-lt"/>
              </a:rPr>
              <a:t> </a:t>
            </a:r>
            <a:r>
              <a:rPr lang="en-US" altLang="it-IT" sz="3200" dirty="0" err="1" smtClean="0">
                <a:latin typeface="+mn-lt"/>
              </a:rPr>
              <a:t>visiva</a:t>
            </a:r>
            <a:r>
              <a:rPr lang="en-US" altLang="it-IT" sz="3200" dirty="0" smtClean="0">
                <a:latin typeface="+mn-lt"/>
              </a:rPr>
              <a:t> </a:t>
            </a:r>
            <a:r>
              <a:rPr lang="en-US" altLang="it-IT" sz="3200" dirty="0" err="1" smtClean="0">
                <a:latin typeface="+mn-lt"/>
              </a:rPr>
              <a:t>combinata</a:t>
            </a:r>
            <a:r>
              <a:rPr lang="en-US" altLang="it-IT" sz="3200" dirty="0" smtClean="0">
                <a:latin typeface="+mn-lt"/>
              </a:rPr>
              <a:t> (</a:t>
            </a:r>
            <a:r>
              <a:rPr lang="en-US" altLang="it-IT" sz="3200" dirty="0" err="1" smtClean="0">
                <a:latin typeface="+mn-lt"/>
              </a:rPr>
              <a:t>orientamento</a:t>
            </a:r>
            <a:r>
              <a:rPr lang="en-US" altLang="it-IT" sz="3200" dirty="0" smtClean="0">
                <a:latin typeface="+mn-lt"/>
              </a:rPr>
              <a:t> + </a:t>
            </a:r>
            <a:r>
              <a:rPr lang="en-US" altLang="it-IT" sz="3200" dirty="0" err="1" smtClean="0">
                <a:latin typeface="+mn-lt"/>
              </a:rPr>
              <a:t>colore</a:t>
            </a:r>
            <a:r>
              <a:rPr lang="en-US" altLang="it-IT" sz="3200" dirty="0" smtClean="0">
                <a:latin typeface="+mn-lt"/>
              </a:rPr>
              <a:t>) </a:t>
            </a:r>
            <a:r>
              <a:rPr lang="en-US" altLang="it-IT" sz="3200" dirty="0" err="1" smtClean="0">
                <a:latin typeface="+mn-lt"/>
              </a:rPr>
              <a:t>avviene</a:t>
            </a:r>
            <a:r>
              <a:rPr lang="en-US" altLang="it-IT" sz="3200" dirty="0" smtClean="0">
                <a:latin typeface="+mn-lt"/>
              </a:rPr>
              <a:t> in </a:t>
            </a:r>
            <a:r>
              <a:rPr lang="en-US" altLang="it-IT" sz="3200" dirty="0" err="1" smtClean="0">
                <a:latin typeface="+mn-lt"/>
              </a:rPr>
              <a:t>maniera</a:t>
            </a:r>
            <a:r>
              <a:rPr lang="en-US" altLang="it-IT" sz="3200" dirty="0" smtClean="0">
                <a:latin typeface="+mn-lt"/>
              </a:rPr>
              <a:t> </a:t>
            </a:r>
            <a:r>
              <a:rPr lang="en-US" altLang="it-IT" sz="3200" dirty="0" err="1" smtClean="0">
                <a:latin typeface="+mn-lt"/>
              </a:rPr>
              <a:t>seriale</a:t>
            </a:r>
            <a:r>
              <a:rPr lang="en-US" altLang="it-IT" sz="3200" dirty="0" smtClean="0">
                <a:latin typeface="+mn-lt"/>
              </a:rPr>
              <a:t> </a:t>
            </a:r>
            <a:r>
              <a:rPr lang="en-US" altLang="it-IT" sz="3200" dirty="0" err="1" smtClean="0">
                <a:latin typeface="+mn-lt"/>
              </a:rPr>
              <a:t>su</a:t>
            </a:r>
            <a:r>
              <a:rPr lang="en-US" altLang="it-IT" sz="3200" dirty="0" smtClean="0">
                <a:latin typeface="+mn-lt"/>
              </a:rPr>
              <a:t> </a:t>
            </a:r>
            <a:r>
              <a:rPr lang="en-US" altLang="it-IT" sz="3200" dirty="0" err="1" smtClean="0">
                <a:latin typeface="+mn-lt"/>
              </a:rPr>
              <a:t>tutto</a:t>
            </a:r>
            <a:r>
              <a:rPr lang="en-US" altLang="it-IT" sz="3200" dirty="0" smtClean="0">
                <a:latin typeface="+mn-lt"/>
              </a:rPr>
              <a:t> </a:t>
            </a:r>
            <a:r>
              <a:rPr lang="en-US" altLang="it-IT" sz="3200" dirty="0" err="1" smtClean="0">
                <a:latin typeface="+mn-lt"/>
              </a:rPr>
              <a:t>il</a:t>
            </a:r>
            <a:r>
              <a:rPr lang="en-US" altLang="it-IT" sz="3200" dirty="0" smtClean="0">
                <a:latin typeface="+mn-lt"/>
              </a:rPr>
              <a:t> display</a:t>
            </a:r>
          </a:p>
        </p:txBody>
      </p:sp>
      <p:sp>
        <p:nvSpPr>
          <p:cNvPr id="3" name="Rectangle 2"/>
          <p:cNvSpPr/>
          <p:nvPr/>
        </p:nvSpPr>
        <p:spPr>
          <a:xfrm>
            <a:off x="1849722" y="1453173"/>
            <a:ext cx="1588897" cy="461665"/>
          </a:xfrm>
          <a:prstGeom prst="rect">
            <a:avLst/>
          </a:prstGeom>
        </p:spPr>
        <p:txBody>
          <a:bodyPr wrap="none">
            <a:spAutoFit/>
          </a:bodyPr>
          <a:lstStyle/>
          <a:p>
            <a:r>
              <a:rPr lang="en-US" dirty="0" smtClean="0">
                <a:latin typeface="+mj-lt"/>
              </a:rPr>
              <a:t>Si emerge</a:t>
            </a:r>
            <a:endParaRPr lang="it-IT" dirty="0">
              <a:latin typeface="+mj-lt"/>
            </a:endParaRPr>
          </a:p>
        </p:txBody>
      </p:sp>
      <p:sp>
        <p:nvSpPr>
          <p:cNvPr id="7" name="Rectangle 6"/>
          <p:cNvSpPr/>
          <p:nvPr/>
        </p:nvSpPr>
        <p:spPr>
          <a:xfrm>
            <a:off x="5894142" y="1453173"/>
            <a:ext cx="2308645" cy="461665"/>
          </a:xfrm>
          <a:prstGeom prst="rect">
            <a:avLst/>
          </a:prstGeom>
        </p:spPr>
        <p:txBody>
          <a:bodyPr wrap="none">
            <a:spAutoFit/>
          </a:bodyPr>
          <a:lstStyle/>
          <a:p>
            <a:r>
              <a:rPr lang="en-US" dirty="0" smtClean="0">
                <a:latin typeface="+mj-lt"/>
              </a:rPr>
              <a:t>No non emerge</a:t>
            </a:r>
            <a:endParaRPr lang="it-IT" dirty="0">
              <a:latin typeface="+mj-lt"/>
            </a:endParaRPr>
          </a:p>
        </p:txBody>
      </p:sp>
    </p:spTree>
    <p:extLst>
      <p:ext uri="{BB962C8B-B14F-4D97-AF65-F5344CB8AC3E}">
        <p14:creationId xmlns:p14="http://schemas.microsoft.com/office/powerpoint/2010/main" val="2299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ctrTitle"/>
          </p:nvPr>
        </p:nvSpPr>
        <p:spPr>
          <a:xfrm>
            <a:off x="41275" y="0"/>
            <a:ext cx="8975725" cy="1431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eaLnBrk="1" hangingPunct="1">
              <a:spcBef>
                <a:spcPct val="50000"/>
              </a:spcBef>
            </a:pPr>
            <a:r>
              <a:rPr lang="it-IT" altLang="it-IT" sz="4400" i="1" smtClean="0">
                <a:solidFill>
                  <a:srgbClr val="000090"/>
                </a:solidFill>
              </a:rPr>
              <a:t/>
            </a:r>
            <a:br>
              <a:rPr lang="it-IT" altLang="it-IT" sz="4400" i="1" smtClean="0">
                <a:solidFill>
                  <a:srgbClr val="000090"/>
                </a:solidFill>
              </a:rPr>
            </a:br>
            <a:endParaRPr lang="it-IT" altLang="it-IT" sz="4400" i="1" smtClean="0">
              <a:solidFill>
                <a:srgbClr val="000090"/>
              </a:solidFill>
            </a:endParaRPr>
          </a:p>
        </p:txBody>
      </p:sp>
      <p:sp>
        <p:nvSpPr>
          <p:cNvPr id="23556" name="Rectangle 4"/>
          <p:cNvSpPr>
            <a:spLocks noChangeArrowheads="1"/>
          </p:cNvSpPr>
          <p:nvPr/>
        </p:nvSpPr>
        <p:spPr bwMode="auto">
          <a:xfrm>
            <a:off x="257175" y="215900"/>
            <a:ext cx="89757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it-IT" altLang="it-IT" sz="4400" i="1" dirty="0" smtClean="0">
                <a:solidFill>
                  <a:srgbClr val="000090"/>
                </a:solidFill>
                <a:latin typeface="Arial" panose="020B0604020202020204" pitchFamily="34" charset="0"/>
              </a:rPr>
              <a:t>ED </a:t>
            </a:r>
            <a:r>
              <a:rPr lang="it-IT" altLang="it-IT" sz="4400" dirty="0" smtClean="0">
                <a:solidFill>
                  <a:srgbClr val="000090"/>
                </a:solidFill>
                <a:latin typeface="Arial" panose="020B0604020202020204" pitchFamily="34" charset="0"/>
              </a:rPr>
              <a:t>come </a:t>
            </a:r>
            <a:r>
              <a:rPr lang="it-IT" altLang="it-IT" sz="4400" dirty="0">
                <a:solidFill>
                  <a:srgbClr val="000090"/>
                </a:solidFill>
                <a:latin typeface="Arial" panose="020B0604020202020204" pitchFamily="34" charset="0"/>
              </a:rPr>
              <a:t>ottimizzazione</a:t>
            </a:r>
            <a:r>
              <a:rPr lang="it-IT" altLang="it-IT" sz="4400" i="1" dirty="0">
                <a:solidFill>
                  <a:srgbClr val="000090"/>
                </a:solidFill>
                <a:latin typeface="Arial" panose="020B0604020202020204" pitchFamily="34" charset="0"/>
              </a:rPr>
              <a:t>  </a:t>
            </a:r>
          </a:p>
        </p:txBody>
      </p:sp>
      <p:sp>
        <p:nvSpPr>
          <p:cNvPr id="23557" name="Text Box 5"/>
          <p:cNvSpPr txBox="1">
            <a:spLocks noChangeArrowheads="1"/>
          </p:cNvSpPr>
          <p:nvPr/>
        </p:nvSpPr>
        <p:spPr bwMode="auto">
          <a:xfrm>
            <a:off x="835025" y="955675"/>
            <a:ext cx="7366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800"/>
              <a:t> </a:t>
            </a:r>
          </a:p>
        </p:txBody>
      </p:sp>
      <p:sp>
        <p:nvSpPr>
          <p:cNvPr id="23558" name="Text Box 6"/>
          <p:cNvSpPr txBox="1">
            <a:spLocks noChangeArrowheads="1"/>
          </p:cNvSpPr>
          <p:nvPr/>
        </p:nvSpPr>
        <p:spPr bwMode="auto">
          <a:xfrm>
            <a:off x="101600" y="993775"/>
            <a:ext cx="8937625"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800" dirty="0"/>
              <a:t>organizzata in maniera da apparire coerente e </a:t>
            </a:r>
            <a:r>
              <a:rPr lang="it-IT" altLang="it-IT" sz="2800" dirty="0" smtClean="0"/>
              <a:t>stabile con esperienza passata</a:t>
            </a:r>
            <a:endParaRPr lang="it-IT" altLang="it-IT" sz="2800" dirty="0"/>
          </a:p>
        </p:txBody>
      </p:sp>
      <p:sp>
        <p:nvSpPr>
          <p:cNvPr id="23559" name="Text Box 7"/>
          <p:cNvSpPr txBox="1">
            <a:spLocks noChangeArrowheads="1"/>
          </p:cNvSpPr>
          <p:nvPr/>
        </p:nvSpPr>
        <p:spPr bwMode="auto">
          <a:xfrm>
            <a:off x="846137" y="5983287"/>
            <a:ext cx="7366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800" dirty="0">
                <a:hlinkClick r:id="rId5"/>
              </a:rPr>
              <a:t>3_S_Motion.mp4 su Moodle2</a:t>
            </a:r>
            <a:endParaRPr lang="it-IT" altLang="it-IT" sz="2800" dirty="0"/>
          </a:p>
        </p:txBody>
      </p:sp>
    </p:spTree>
    <p:controls>
      <mc:AlternateContent xmlns:mc="http://schemas.openxmlformats.org/markup-compatibility/2006">
        <mc:Choice xmlns:v="urn:schemas-microsoft-com:vml" Requires="v">
          <p:control spid="3109" name="WindowsMediaPlayer1" r:id="rId2" imgW="4514760" imgH="4038480"/>
        </mc:Choice>
        <mc:Fallback>
          <p:control name="WindowsMediaPlayer1" r:id="rId2" imgW="4514760" imgH="4038480">
            <p:pic>
              <p:nvPicPr>
                <p:cNvPr id="23554" name="WindowsMediaPlayer1"/>
                <p:cNvPicPr preferRelativeResize="0">
                  <a:picLocks noChangeArrowheads="1" noChangeShapeType="1"/>
                </p:cNvPicPr>
                <p:nvPr/>
              </p:nvPicPr>
              <p:blipFill>
                <a:blip r:embed="rId6"/>
                <a:srcRect/>
                <a:stretch>
                  <a:fillRect/>
                </a:stretch>
              </p:blipFill>
              <p:spPr bwMode="auto">
                <a:xfrm>
                  <a:off x="2486025" y="1962150"/>
                  <a:ext cx="4514850" cy="403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20319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a:xfrm>
            <a:off x="457200" y="46038"/>
            <a:ext cx="8229600" cy="823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spcBef>
                <a:spcPct val="50000"/>
              </a:spcBef>
            </a:pPr>
            <a:r>
              <a:rPr lang="it-IT" altLang="it-IT" sz="4800" dirty="0">
                <a:solidFill>
                  <a:srgbClr val="000090"/>
                </a:solidFill>
              </a:rPr>
              <a:t>c</a:t>
            </a:r>
            <a:r>
              <a:rPr lang="it-IT" altLang="it-IT" sz="4800" dirty="0" smtClean="0">
                <a:solidFill>
                  <a:srgbClr val="000090"/>
                </a:solidFill>
              </a:rPr>
              <a:t>ostanza e forma </a:t>
            </a:r>
            <a:r>
              <a:rPr lang="it-IT" altLang="it-IT" sz="4800" dirty="0">
                <a:solidFill>
                  <a:srgbClr val="000090"/>
                </a:solidFill>
              </a:rPr>
              <a:t>familiare</a:t>
            </a:r>
          </a:p>
        </p:txBody>
      </p:sp>
      <p:sp>
        <p:nvSpPr>
          <p:cNvPr id="2" name="TextBox 1"/>
          <p:cNvSpPr txBox="1">
            <a:spLocks noChangeArrowheads="1"/>
          </p:cNvSpPr>
          <p:nvPr/>
        </p:nvSpPr>
        <p:spPr bwMode="auto">
          <a:xfrm>
            <a:off x="182563" y="896938"/>
            <a:ext cx="9037637" cy="291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85000"/>
              </a:lnSpc>
              <a:spcAft>
                <a:spcPts val="1000"/>
              </a:spcAft>
              <a:buClr>
                <a:srgbClr val="000090"/>
              </a:buClr>
              <a:buFont typeface="Wingdings" panose="05000000000000000000" pitchFamily="2" charset="2"/>
              <a:buChar char="§"/>
            </a:pPr>
            <a:r>
              <a:rPr lang="en-US" altLang="it-IT" sz="2800" dirty="0" err="1">
                <a:latin typeface="Arial" panose="020B0604020202020204" pitchFamily="34" charset="0"/>
              </a:rPr>
              <a:t>inclinazione</a:t>
            </a:r>
            <a:r>
              <a:rPr lang="en-US" altLang="it-IT" sz="2800" dirty="0">
                <a:latin typeface="Arial" panose="020B0604020202020204" pitchFamily="34" charset="0"/>
              </a:rPr>
              <a:t> 3D </a:t>
            </a:r>
            <a:r>
              <a:rPr lang="en-US" altLang="it-IT" sz="2800" dirty="0" err="1">
                <a:latin typeface="Arial" panose="020B0604020202020204" pitchFamily="34" charset="0"/>
              </a:rPr>
              <a:t>definita</a:t>
            </a:r>
            <a:r>
              <a:rPr lang="en-US" altLang="it-IT" sz="2800" dirty="0">
                <a:latin typeface="Arial" panose="020B0604020202020204" pitchFamily="34" charset="0"/>
              </a:rPr>
              <a:t> </a:t>
            </a:r>
            <a:r>
              <a:rPr lang="en-US" altLang="it-IT" sz="2800" dirty="0" err="1">
                <a:latin typeface="Arial" panose="020B0604020202020204" pitchFamily="34" charset="0"/>
              </a:rPr>
              <a:t>dai</a:t>
            </a:r>
            <a:r>
              <a:rPr lang="en-US" altLang="it-IT" sz="2800" dirty="0">
                <a:latin typeface="Arial" panose="020B0604020202020204" pitchFamily="34" charset="0"/>
              </a:rPr>
              <a:t> </a:t>
            </a:r>
            <a:r>
              <a:rPr lang="en-US" altLang="it-IT" sz="2800" dirty="0" err="1">
                <a:latin typeface="Arial" panose="020B0604020202020204" pitchFamily="34" charset="0"/>
              </a:rPr>
              <a:t>bordi</a:t>
            </a:r>
            <a:r>
              <a:rPr lang="en-US" altLang="it-IT" sz="2800" dirty="0">
                <a:latin typeface="Arial" panose="020B0604020202020204" pitchFamily="34" charset="0"/>
              </a:rPr>
              <a:t> (</a:t>
            </a:r>
            <a:r>
              <a:rPr lang="en-US" altLang="it-IT" sz="2800" dirty="0" err="1">
                <a:latin typeface="Arial" panose="020B0604020202020204" pitchFamily="34" charset="0"/>
              </a:rPr>
              <a:t>sulla</a:t>
            </a:r>
            <a:r>
              <a:rPr lang="en-US" altLang="it-IT" sz="2800" dirty="0">
                <a:latin typeface="Arial" panose="020B0604020202020204" pitchFamily="34" charset="0"/>
              </a:rPr>
              <a:t> retina non </a:t>
            </a:r>
            <a:r>
              <a:rPr lang="en-US" altLang="it-IT" sz="2800" dirty="0" err="1">
                <a:latin typeface="Arial" panose="020B0604020202020204" pitchFamily="34" charset="0"/>
              </a:rPr>
              <a:t>nel</a:t>
            </a:r>
            <a:r>
              <a:rPr lang="en-US" altLang="it-IT" sz="2800" dirty="0">
                <a:latin typeface="Arial" panose="020B0604020202020204" pitchFamily="34" charset="0"/>
              </a:rPr>
              <a:t> </a:t>
            </a:r>
            <a:r>
              <a:rPr lang="en-US" altLang="it-IT" sz="2800" dirty="0" err="1">
                <a:latin typeface="Arial" panose="020B0604020202020204" pitchFamily="34" charset="0"/>
              </a:rPr>
              <a:t>mondo</a:t>
            </a:r>
            <a:r>
              <a:rPr lang="en-US" altLang="it-IT" sz="2800" dirty="0">
                <a:latin typeface="Arial" panose="020B0604020202020204" pitchFamily="34" charset="0"/>
              </a:rPr>
              <a:t>)</a:t>
            </a:r>
          </a:p>
          <a:p>
            <a:pPr>
              <a:lnSpc>
                <a:spcPct val="85000"/>
              </a:lnSpc>
              <a:spcAft>
                <a:spcPts val="1000"/>
              </a:spcAft>
              <a:buClr>
                <a:srgbClr val="000090"/>
              </a:buClr>
              <a:buFont typeface="Wingdings" panose="05000000000000000000" pitchFamily="2" charset="2"/>
              <a:buChar char="§"/>
            </a:pPr>
            <a:r>
              <a:rPr lang="en-US" altLang="it-IT" sz="2800" dirty="0">
                <a:latin typeface="Arial" panose="020B0604020202020204" pitchFamily="34" charset="0"/>
              </a:rPr>
              <a:t>non </a:t>
            </a:r>
            <a:r>
              <a:rPr lang="en-US" altLang="it-IT" sz="2800" dirty="0" err="1">
                <a:latin typeface="Arial" panose="020B0604020202020204" pitchFamily="34" charset="0"/>
              </a:rPr>
              <a:t>percepiamo</a:t>
            </a:r>
            <a:r>
              <a:rPr lang="en-US" altLang="it-IT" sz="2800" dirty="0">
                <a:latin typeface="Arial" panose="020B0604020202020204" pitchFamily="34" charset="0"/>
              </a:rPr>
              <a:t> </a:t>
            </a:r>
            <a:r>
              <a:rPr lang="en-US" altLang="it-IT" sz="2800" dirty="0" err="1">
                <a:latin typeface="Arial" panose="020B0604020202020204" pitchFamily="34" charset="0"/>
              </a:rPr>
              <a:t>mai</a:t>
            </a:r>
            <a:r>
              <a:rPr lang="en-US" altLang="it-IT" sz="2800" dirty="0">
                <a:latin typeface="Arial" panose="020B0604020202020204" pitchFamily="34" charset="0"/>
              </a:rPr>
              <a:t> un </a:t>
            </a:r>
            <a:r>
              <a:rPr lang="en-US" altLang="it-IT" sz="2800" dirty="0" err="1">
                <a:solidFill>
                  <a:srgbClr val="000099"/>
                </a:solidFill>
                <a:latin typeface="Arial" panose="020B0604020202020204" pitchFamily="34" charset="0"/>
              </a:rPr>
              <a:t>trapezio</a:t>
            </a:r>
            <a:r>
              <a:rPr lang="en-US" altLang="it-IT" sz="2800" dirty="0">
                <a:latin typeface="Arial" panose="020B0604020202020204" pitchFamily="34" charset="0"/>
              </a:rPr>
              <a:t> </a:t>
            </a:r>
            <a:r>
              <a:rPr lang="en-US" altLang="it-IT" sz="2800" dirty="0" err="1">
                <a:latin typeface="Arial" panose="020B0604020202020204" pitchFamily="34" charset="0"/>
              </a:rPr>
              <a:t>sempre</a:t>
            </a:r>
            <a:r>
              <a:rPr lang="en-US" altLang="it-IT" sz="2800" dirty="0">
                <a:latin typeface="Arial" panose="020B0604020202020204" pitchFamily="34" charset="0"/>
              </a:rPr>
              <a:t> un </a:t>
            </a:r>
            <a:r>
              <a:rPr lang="en-US" altLang="it-IT" sz="2800" dirty="0" err="1" smtClean="0">
                <a:solidFill>
                  <a:srgbClr val="000099"/>
                </a:solidFill>
                <a:latin typeface="Arial" panose="020B0604020202020204" pitchFamily="34" charset="0"/>
              </a:rPr>
              <a:t>rettangolo</a:t>
            </a:r>
            <a:r>
              <a:rPr lang="en-US" altLang="it-IT" sz="2800" dirty="0" smtClean="0">
                <a:solidFill>
                  <a:srgbClr val="000099"/>
                </a:solidFill>
                <a:latin typeface="Arial" panose="020B0604020202020204" pitchFamily="34" charset="0"/>
              </a:rPr>
              <a:t> </a:t>
            </a:r>
          </a:p>
          <a:p>
            <a:pPr>
              <a:lnSpc>
                <a:spcPct val="85000"/>
              </a:lnSpc>
              <a:spcAft>
                <a:spcPts val="1000"/>
              </a:spcAft>
              <a:buClr>
                <a:srgbClr val="000090"/>
              </a:buClr>
              <a:buFont typeface="Wingdings" panose="05000000000000000000" pitchFamily="2" charset="2"/>
              <a:buChar char="§"/>
            </a:pPr>
            <a:r>
              <a:rPr lang="en-US" altLang="it-IT" sz="2800" dirty="0" smtClean="0">
                <a:latin typeface="Arial" panose="020B0604020202020204" pitchFamily="34" charset="0"/>
              </a:rPr>
              <a:t>forma </a:t>
            </a:r>
            <a:r>
              <a:rPr lang="en-US" altLang="it-IT" sz="2800" dirty="0" err="1">
                <a:latin typeface="Arial" panose="020B0604020202020204" pitchFamily="34" charset="0"/>
              </a:rPr>
              <a:t>più</a:t>
            </a:r>
            <a:r>
              <a:rPr lang="en-US" altLang="it-IT" sz="2800" dirty="0">
                <a:latin typeface="Arial" panose="020B0604020202020204" pitchFamily="34" charset="0"/>
              </a:rPr>
              <a:t> </a:t>
            </a:r>
            <a:r>
              <a:rPr lang="en-US" altLang="it-IT" sz="2800" dirty="0" err="1">
                <a:latin typeface="Arial" panose="020B0604020202020204" pitchFamily="34" charset="0"/>
              </a:rPr>
              <a:t>familiare</a:t>
            </a:r>
            <a:r>
              <a:rPr lang="en-US" altLang="it-IT" sz="2800" dirty="0">
                <a:latin typeface="Arial" panose="020B0604020202020204" pitchFamily="34" charset="0"/>
              </a:rPr>
              <a:t> e </a:t>
            </a:r>
            <a:r>
              <a:rPr lang="en-US" altLang="it-IT" sz="2800" dirty="0" smtClean="0">
                <a:latin typeface="Arial" panose="020B0604020202020204" pitchFamily="34" charset="0"/>
              </a:rPr>
              <a:t>stabile: </a:t>
            </a:r>
            <a:r>
              <a:rPr lang="en-US" altLang="it-IT" sz="2800" dirty="0" err="1" smtClean="0">
                <a:latin typeface="Arial" panose="020B0604020202020204" pitchFamily="34" charset="0"/>
              </a:rPr>
              <a:t>compatibilmente</a:t>
            </a:r>
            <a:r>
              <a:rPr lang="en-US" altLang="it-IT" sz="2800" dirty="0" smtClean="0">
                <a:latin typeface="Arial" panose="020B0604020202020204" pitchFamily="34" charset="0"/>
              </a:rPr>
              <a:t> </a:t>
            </a:r>
            <a:r>
              <a:rPr lang="en-US" altLang="it-IT" sz="2800" dirty="0" err="1">
                <a:latin typeface="Arial" panose="020B0604020202020204" pitchFamily="34" charset="0"/>
              </a:rPr>
              <a:t>alla</a:t>
            </a:r>
            <a:r>
              <a:rPr lang="en-US" altLang="it-IT" sz="2800" dirty="0">
                <a:latin typeface="Arial" panose="020B0604020202020204" pitchFamily="34" charset="0"/>
              </a:rPr>
              <a:t> </a:t>
            </a:r>
            <a:r>
              <a:rPr lang="en-US" altLang="it-IT" sz="2800" dirty="0" err="1">
                <a:latin typeface="Arial" panose="020B0604020202020204" pitchFamily="34" charset="0"/>
              </a:rPr>
              <a:t>proiezione</a:t>
            </a:r>
            <a:r>
              <a:rPr lang="en-US" altLang="it-IT" sz="2800" dirty="0">
                <a:latin typeface="Arial" panose="020B0604020202020204" pitchFamily="34" charset="0"/>
              </a:rPr>
              <a:t> </a:t>
            </a:r>
            <a:r>
              <a:rPr lang="en-US" altLang="it-IT" sz="2800" dirty="0" err="1">
                <a:latin typeface="Arial" panose="020B0604020202020204" pitchFamily="34" charset="0"/>
              </a:rPr>
              <a:t>ottica</a:t>
            </a:r>
            <a:r>
              <a:rPr lang="en-US" altLang="it-IT" sz="2800" dirty="0">
                <a:latin typeface="Arial" panose="020B0604020202020204" pitchFamily="34" charset="0"/>
              </a:rPr>
              <a:t>, </a:t>
            </a:r>
            <a:r>
              <a:rPr lang="en-US" altLang="it-IT" sz="2800" i="1" dirty="0">
                <a:latin typeface="Arial" panose="020B0604020202020204" pitchFamily="34" charset="0"/>
              </a:rPr>
              <a:t>generic </a:t>
            </a:r>
            <a:r>
              <a:rPr lang="en-US" altLang="it-IT" sz="2800" i="1" dirty="0" smtClean="0">
                <a:latin typeface="Arial" panose="020B0604020202020204" pitchFamily="34" charset="0"/>
              </a:rPr>
              <a:t>viewpoint</a:t>
            </a:r>
            <a:r>
              <a:rPr lang="en-US" altLang="it-IT" sz="2800" dirty="0" smtClean="0">
                <a:latin typeface="Arial" panose="020B0604020202020204" pitchFamily="34" charset="0"/>
              </a:rPr>
              <a:t> (</a:t>
            </a:r>
            <a:r>
              <a:rPr lang="en-US" altLang="it-IT" sz="2800" dirty="0" err="1" smtClean="0">
                <a:latin typeface="Arial" panose="020B0604020202020204" pitchFamily="34" charset="0"/>
              </a:rPr>
              <a:t>costanza</a:t>
            </a:r>
            <a:r>
              <a:rPr lang="en-US" altLang="it-IT" sz="2800" dirty="0" smtClean="0">
                <a:latin typeface="Arial" panose="020B0604020202020204" pitchFamily="34" charset="0"/>
              </a:rPr>
              <a:t> di forma)</a:t>
            </a:r>
            <a:endParaRPr lang="it-IT" altLang="it-IT" sz="2800" dirty="0">
              <a:latin typeface="Arial" panose="020B0604020202020204" pitchFamily="34" charset="0"/>
            </a:endParaRPr>
          </a:p>
        </p:txBody>
      </p:sp>
      <p:pic>
        <p:nvPicPr>
          <p:cNvPr id="976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0318"/>
            <a:ext cx="4713288"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769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4553168"/>
            <a:ext cx="4375150" cy="221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6903" name="Text Box 7"/>
          <p:cNvSpPr txBox="1">
            <a:spLocks noChangeArrowheads="1"/>
          </p:cNvSpPr>
          <p:nvPr/>
        </p:nvSpPr>
        <p:spPr bwMode="auto">
          <a:xfrm>
            <a:off x="1457325" y="4102318"/>
            <a:ext cx="2006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2800" dirty="0">
                <a:latin typeface="Arial" panose="020B0604020202020204" pitchFamily="34" charset="0"/>
              </a:rPr>
              <a:t>costruzione</a:t>
            </a:r>
          </a:p>
        </p:txBody>
      </p:sp>
      <p:sp>
        <p:nvSpPr>
          <p:cNvPr id="976904" name="Text Box 8"/>
          <p:cNvSpPr txBox="1">
            <a:spLocks noChangeArrowheads="1"/>
          </p:cNvSpPr>
          <p:nvPr/>
        </p:nvSpPr>
        <p:spPr bwMode="auto">
          <a:xfrm>
            <a:off x="5254625" y="4115018"/>
            <a:ext cx="28797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it-IT" altLang="it-IT" sz="2800">
                <a:latin typeface="Arial" panose="020B0604020202020204" pitchFamily="34" charset="0"/>
              </a:rPr>
              <a:t>implementazione</a:t>
            </a:r>
          </a:p>
        </p:txBody>
      </p:sp>
    </p:spTree>
    <p:extLst>
      <p:ext uri="{BB962C8B-B14F-4D97-AF65-F5344CB8AC3E}">
        <p14:creationId xmlns:p14="http://schemas.microsoft.com/office/powerpoint/2010/main" val="3857591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46038"/>
            <a:ext cx="8229600" cy="8239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eaLnBrk="1" hangingPunct="1">
              <a:spcBef>
                <a:spcPct val="50000"/>
              </a:spcBef>
            </a:pPr>
            <a:r>
              <a:rPr lang="it-IT" altLang="it-IT" sz="4800" smtClean="0">
                <a:solidFill>
                  <a:srgbClr val="000090"/>
                </a:solidFill>
              </a:rPr>
              <a:t>prospettiva e movimento</a:t>
            </a:r>
          </a:p>
        </p:txBody>
      </p:sp>
      <p:sp>
        <p:nvSpPr>
          <p:cNvPr id="2" name="TextBox 1"/>
          <p:cNvSpPr txBox="1">
            <a:spLocks noChangeArrowheads="1"/>
          </p:cNvSpPr>
          <p:nvPr/>
        </p:nvSpPr>
        <p:spPr bwMode="auto">
          <a:xfrm>
            <a:off x="182563" y="1382713"/>
            <a:ext cx="8961437"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spcAft>
                <a:spcPts val="1000"/>
              </a:spcAft>
              <a:buClr>
                <a:srgbClr val="000090"/>
              </a:buClr>
              <a:buFont typeface="Wingdings" panose="05000000000000000000" pitchFamily="2" charset="2"/>
              <a:buChar char="§"/>
            </a:pPr>
            <a:r>
              <a:rPr lang="en-US" altLang="it-IT" sz="2800"/>
              <a:t>la percezione della traiettoria seguita da un oggetto dipende dall’integrazione fra indizi </a:t>
            </a:r>
          </a:p>
          <a:p>
            <a:pPr>
              <a:lnSpc>
                <a:spcPct val="85000"/>
              </a:lnSpc>
              <a:spcBef>
                <a:spcPct val="0"/>
              </a:spcBef>
              <a:spcAft>
                <a:spcPts val="1000"/>
              </a:spcAft>
              <a:buClr>
                <a:srgbClr val="000090"/>
              </a:buClr>
              <a:buFont typeface="Wingdings" panose="05000000000000000000" pitchFamily="2" charset="2"/>
              <a:buChar char="§"/>
            </a:pPr>
            <a:r>
              <a:rPr lang="en-US" altLang="it-IT" sz="2800"/>
              <a:t>statici (prospettiva) e dinamici (movimento tangenziale)</a:t>
            </a:r>
            <a:endParaRPr lang="it-IT" altLang="it-IT" sz="2800"/>
          </a:p>
        </p:txBody>
      </p:sp>
      <p:pic>
        <p:nvPicPr>
          <p:cNvPr id="2560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3" y="3441700"/>
            <a:ext cx="4656137" cy="341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4264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ctrTitle"/>
          </p:nvPr>
        </p:nvSpPr>
        <p:spPr>
          <a:xfrm>
            <a:off x="41275" y="0"/>
            <a:ext cx="8975725" cy="1431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eaLnBrk="1" hangingPunct="1">
              <a:spcBef>
                <a:spcPct val="50000"/>
              </a:spcBef>
            </a:pPr>
            <a:r>
              <a:rPr lang="it-IT" altLang="it-IT" sz="4400" i="1" smtClean="0">
                <a:solidFill>
                  <a:srgbClr val="000090"/>
                </a:solidFill>
              </a:rPr>
              <a:t/>
            </a:r>
            <a:br>
              <a:rPr lang="it-IT" altLang="it-IT" sz="4400" i="1" smtClean="0">
                <a:solidFill>
                  <a:srgbClr val="000090"/>
                </a:solidFill>
              </a:rPr>
            </a:br>
            <a:endParaRPr lang="it-IT" altLang="it-IT" sz="4400" i="1" smtClean="0">
              <a:solidFill>
                <a:srgbClr val="000090"/>
              </a:solidFill>
            </a:endParaRPr>
          </a:p>
        </p:txBody>
      </p:sp>
      <p:sp>
        <p:nvSpPr>
          <p:cNvPr id="27652" name="Rectangle 4"/>
          <p:cNvSpPr>
            <a:spLocks noChangeArrowheads="1"/>
          </p:cNvSpPr>
          <p:nvPr/>
        </p:nvSpPr>
        <p:spPr bwMode="auto">
          <a:xfrm>
            <a:off x="257175" y="215900"/>
            <a:ext cx="89757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it-IT" altLang="it-IT" sz="4400" i="1" dirty="0" smtClean="0">
                <a:solidFill>
                  <a:srgbClr val="000090"/>
                </a:solidFill>
                <a:latin typeface="Arial" panose="020B0604020202020204" pitchFamily="34" charset="0"/>
              </a:rPr>
              <a:t>ED </a:t>
            </a:r>
            <a:r>
              <a:rPr lang="it-IT" altLang="it-IT" sz="4400" dirty="0" smtClean="0">
                <a:solidFill>
                  <a:srgbClr val="000090"/>
                </a:solidFill>
                <a:latin typeface="Arial" panose="020B0604020202020204" pitchFamily="34" charset="0"/>
              </a:rPr>
              <a:t>non </a:t>
            </a:r>
            <a:r>
              <a:rPr lang="it-IT" altLang="it-IT" sz="4400" dirty="0">
                <a:solidFill>
                  <a:srgbClr val="000090"/>
                </a:solidFill>
                <a:latin typeface="Arial" panose="020B0604020202020204" pitchFamily="34" charset="0"/>
              </a:rPr>
              <a:t>sempre rigida</a:t>
            </a:r>
            <a:endParaRPr lang="it-IT" altLang="it-IT" sz="4400" i="1" dirty="0">
              <a:solidFill>
                <a:srgbClr val="000090"/>
              </a:solidFill>
              <a:latin typeface="Arial" panose="020B0604020202020204" pitchFamily="34" charset="0"/>
            </a:endParaRPr>
          </a:p>
        </p:txBody>
      </p:sp>
      <p:sp>
        <p:nvSpPr>
          <p:cNvPr id="27653" name="Text Box 5"/>
          <p:cNvSpPr txBox="1">
            <a:spLocks noChangeArrowheads="1"/>
          </p:cNvSpPr>
          <p:nvPr/>
        </p:nvSpPr>
        <p:spPr bwMode="auto">
          <a:xfrm>
            <a:off x="835025" y="955675"/>
            <a:ext cx="7366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800"/>
              <a:t> </a:t>
            </a:r>
          </a:p>
        </p:txBody>
      </p:sp>
      <p:sp>
        <p:nvSpPr>
          <p:cNvPr id="27654" name="Text Box 6"/>
          <p:cNvSpPr txBox="1">
            <a:spLocks noChangeArrowheads="1"/>
          </p:cNvSpPr>
          <p:nvPr/>
        </p:nvSpPr>
        <p:spPr bwMode="auto">
          <a:xfrm>
            <a:off x="206375" y="993775"/>
            <a:ext cx="8937625"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800"/>
              <a:t>perde di stabilità all’occorrenza</a:t>
            </a:r>
          </a:p>
          <a:p>
            <a:pPr algn="ctr">
              <a:spcBef>
                <a:spcPct val="0"/>
              </a:spcBef>
              <a:spcAft>
                <a:spcPts val="1000"/>
              </a:spcAft>
              <a:buClr>
                <a:srgbClr val="000090"/>
              </a:buClr>
              <a:buFont typeface="Wingdings" panose="05000000000000000000" pitchFamily="2" charset="2"/>
              <a:buNone/>
            </a:pPr>
            <a:r>
              <a:rPr lang="it-IT" altLang="it-IT" sz="2800"/>
              <a:t> al di là di ogni aspettativa</a:t>
            </a:r>
          </a:p>
        </p:txBody>
      </p:sp>
      <p:sp>
        <p:nvSpPr>
          <p:cNvPr id="27655" name="Text Box 7"/>
          <p:cNvSpPr txBox="1">
            <a:spLocks noChangeArrowheads="1"/>
          </p:cNvSpPr>
          <p:nvPr/>
        </p:nvSpPr>
        <p:spPr bwMode="auto">
          <a:xfrm>
            <a:off x="846137" y="6120197"/>
            <a:ext cx="7366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800" dirty="0">
                <a:hlinkClick r:id="rId5"/>
              </a:rPr>
              <a:t>4_Mov_Trapez.mp4 su Moodle2</a:t>
            </a:r>
            <a:endParaRPr lang="it-IT" altLang="it-IT" sz="2800" dirty="0"/>
          </a:p>
        </p:txBody>
      </p:sp>
    </p:spTree>
    <p:controls>
      <mc:AlternateContent xmlns:mc="http://schemas.openxmlformats.org/markup-compatibility/2006">
        <mc:Choice xmlns:v="urn:schemas-microsoft-com:vml" Requires="v">
          <p:control spid="4133" name="WindowsMediaPlayer11" r:id="rId2" imgW="4514760" imgH="3666960"/>
        </mc:Choice>
        <mc:Fallback>
          <p:control name="WindowsMediaPlayer11" r:id="rId2" imgW="4514760" imgH="3666960">
            <p:pic>
              <p:nvPicPr>
                <p:cNvPr id="27650" name="WindowsMediaPlayer11"/>
                <p:cNvPicPr preferRelativeResize="0">
                  <a:picLocks noChangeArrowheads="1" noChangeShapeType="1"/>
                </p:cNvPicPr>
                <p:nvPr/>
              </p:nvPicPr>
              <p:blipFill>
                <a:blip r:embed="rId6"/>
                <a:srcRect/>
                <a:stretch>
                  <a:fillRect/>
                </a:stretch>
              </p:blipFill>
              <p:spPr bwMode="auto">
                <a:xfrm>
                  <a:off x="2260600" y="2262188"/>
                  <a:ext cx="4514850" cy="3667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999505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184" y="2168053"/>
            <a:ext cx="6332563" cy="4689947"/>
          </a:xfrm>
          <a:prstGeom prst="rect">
            <a:avLst/>
          </a:prstGeom>
        </p:spPr>
      </p:pic>
      <p:sp>
        <p:nvSpPr>
          <p:cNvPr id="5" name="Rectangle 9"/>
          <p:cNvSpPr txBox="1">
            <a:spLocks noChangeArrowheads="1"/>
          </p:cNvSpPr>
          <p:nvPr/>
        </p:nvSpPr>
        <p:spPr bwMode="auto">
          <a:xfrm>
            <a:off x="0" y="37149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endParaRPr lang="it-IT" sz="3600" dirty="0" smtClean="0">
              <a:solidFill>
                <a:srgbClr val="3333CC"/>
              </a:solidFill>
              <a:latin typeface="Arial"/>
              <a:cs typeface="Arial"/>
            </a:endParaRPr>
          </a:p>
          <a:p>
            <a:r>
              <a:rPr lang="it-IT" sz="3600" dirty="0" smtClean="0">
                <a:solidFill>
                  <a:srgbClr val="3333CC"/>
                </a:solidFill>
                <a:latin typeface="Arial"/>
                <a:cs typeface="Arial"/>
              </a:rPr>
              <a:t>un nuovo progetto sperimentale su esplorazione visiva con </a:t>
            </a:r>
            <a:r>
              <a:rPr lang="it-IT" sz="3600" i="1" dirty="0" smtClean="0">
                <a:solidFill>
                  <a:srgbClr val="3333CC"/>
                </a:solidFill>
                <a:latin typeface="Arial"/>
                <a:cs typeface="Arial"/>
              </a:rPr>
              <a:t>EyeLink</a:t>
            </a:r>
            <a:endParaRPr lang="en-GB" sz="3600" i="1" dirty="0">
              <a:solidFill>
                <a:srgbClr val="3333CC"/>
              </a:solidFill>
              <a:latin typeface="Arial"/>
              <a:cs typeface="Arial"/>
            </a:endParaRPr>
          </a:p>
        </p:txBody>
      </p:sp>
      <p:sp>
        <p:nvSpPr>
          <p:cNvPr id="6" name="TextBox 5"/>
          <p:cNvSpPr txBox="1">
            <a:spLocks noChangeArrowheads="1"/>
          </p:cNvSpPr>
          <p:nvPr/>
        </p:nvSpPr>
        <p:spPr bwMode="auto">
          <a:xfrm>
            <a:off x="5991368" y="2332180"/>
            <a:ext cx="3152632" cy="405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spcAft>
                <a:spcPts val="1000"/>
              </a:spcAft>
              <a:buClr>
                <a:srgbClr val="000090"/>
              </a:buClr>
              <a:buFont typeface="Wingdings" panose="05000000000000000000" pitchFamily="2" charset="2"/>
              <a:buChar char="§"/>
            </a:pPr>
            <a:r>
              <a:rPr lang="en-US" altLang="it-IT" sz="2400" dirty="0" err="1"/>
              <a:t>v</a:t>
            </a:r>
            <a:r>
              <a:rPr lang="en-US" altLang="it-IT" sz="2400" dirty="0" err="1" smtClean="0"/>
              <a:t>isita</a:t>
            </a:r>
            <a:r>
              <a:rPr lang="en-US" altLang="it-IT" sz="2400" dirty="0" smtClean="0"/>
              <a:t> al </a:t>
            </a:r>
            <a:r>
              <a:rPr lang="en-US" altLang="it-IT" sz="2400" dirty="0" err="1" smtClean="0"/>
              <a:t>nuovo</a:t>
            </a:r>
            <a:r>
              <a:rPr lang="en-US" altLang="it-IT" sz="2400" dirty="0" smtClean="0"/>
              <a:t> lab di </a:t>
            </a:r>
            <a:r>
              <a:rPr lang="en-US" altLang="it-IT" sz="2400" dirty="0" err="1" smtClean="0"/>
              <a:t>movimenti</a:t>
            </a:r>
            <a:r>
              <a:rPr lang="en-US" altLang="it-IT" sz="2400" dirty="0" smtClean="0"/>
              <a:t> </a:t>
            </a:r>
            <a:r>
              <a:rPr lang="en-US" altLang="it-IT" sz="2400" dirty="0" err="1" smtClean="0"/>
              <a:t>oculari</a:t>
            </a:r>
            <a:endParaRPr lang="en-US" altLang="it-IT" sz="2400" dirty="0"/>
          </a:p>
          <a:p>
            <a:pPr>
              <a:lnSpc>
                <a:spcPct val="85000"/>
              </a:lnSpc>
              <a:spcBef>
                <a:spcPct val="0"/>
              </a:spcBef>
              <a:spcAft>
                <a:spcPts val="1000"/>
              </a:spcAft>
              <a:buClr>
                <a:srgbClr val="000090"/>
              </a:buClr>
              <a:buFont typeface="Wingdings" panose="05000000000000000000" pitchFamily="2" charset="2"/>
              <a:buChar char="§"/>
            </a:pPr>
            <a:r>
              <a:rPr lang="en-US" altLang="it-IT" sz="2400" dirty="0" err="1"/>
              <a:t>p</a:t>
            </a:r>
            <a:r>
              <a:rPr lang="en-US" altLang="it-IT" sz="2400" dirty="0" err="1" smtClean="0"/>
              <a:t>alazzina</a:t>
            </a:r>
            <a:r>
              <a:rPr lang="en-US" altLang="it-IT" sz="2400" dirty="0" smtClean="0"/>
              <a:t> W San Giovanni Stanza 127</a:t>
            </a:r>
          </a:p>
          <a:p>
            <a:pPr>
              <a:lnSpc>
                <a:spcPct val="85000"/>
              </a:lnSpc>
              <a:spcBef>
                <a:spcPct val="0"/>
              </a:spcBef>
              <a:spcAft>
                <a:spcPts val="1000"/>
              </a:spcAft>
              <a:buClr>
                <a:srgbClr val="000090"/>
              </a:buClr>
              <a:buFont typeface="Wingdings" panose="05000000000000000000" pitchFamily="2" charset="2"/>
              <a:buChar char="§"/>
            </a:pPr>
            <a:r>
              <a:rPr lang="en-US" altLang="it-IT" sz="2400" dirty="0" err="1"/>
              <a:t>s</a:t>
            </a:r>
            <a:r>
              <a:rPr lang="en-US" altLang="it-IT" sz="2400" dirty="0" err="1" smtClean="0"/>
              <a:t>erie</a:t>
            </a:r>
            <a:r>
              <a:rPr lang="en-US" altLang="it-IT" sz="2400" dirty="0" smtClean="0"/>
              <a:t> di 2 </a:t>
            </a:r>
            <a:r>
              <a:rPr lang="en-US" altLang="it-IT" sz="2400" dirty="0" err="1" smtClean="0"/>
              <a:t>esperimenti</a:t>
            </a:r>
            <a:endParaRPr lang="en-US" altLang="it-IT" sz="2400" dirty="0" smtClean="0"/>
          </a:p>
          <a:p>
            <a:pPr>
              <a:lnSpc>
                <a:spcPct val="85000"/>
              </a:lnSpc>
              <a:spcBef>
                <a:spcPct val="0"/>
              </a:spcBef>
              <a:spcAft>
                <a:spcPts val="1000"/>
              </a:spcAft>
              <a:buClr>
                <a:srgbClr val="000090"/>
              </a:buClr>
              <a:buFont typeface="Wingdings" panose="05000000000000000000" pitchFamily="2" charset="2"/>
              <a:buChar char="§"/>
            </a:pPr>
            <a:r>
              <a:rPr lang="en-US" altLang="it-IT" sz="2400" dirty="0"/>
              <a:t>b</a:t>
            </a:r>
            <a:r>
              <a:rPr lang="en-US" altLang="it-IT" sz="2400" dirty="0" smtClean="0"/>
              <a:t>reve </a:t>
            </a:r>
            <a:r>
              <a:rPr lang="en-US" altLang="it-IT" sz="2400" i="1" dirty="0" smtClean="0"/>
              <a:t>training</a:t>
            </a:r>
          </a:p>
          <a:p>
            <a:pPr>
              <a:lnSpc>
                <a:spcPct val="85000"/>
              </a:lnSpc>
              <a:spcBef>
                <a:spcPct val="0"/>
              </a:spcBef>
              <a:spcAft>
                <a:spcPts val="1000"/>
              </a:spcAft>
              <a:buClr>
                <a:srgbClr val="000090"/>
              </a:buClr>
              <a:buFont typeface="Wingdings" panose="05000000000000000000" pitchFamily="2" charset="2"/>
              <a:buChar char="§"/>
            </a:pPr>
            <a:r>
              <a:rPr lang="en-US" altLang="it-IT" sz="2400" dirty="0" smtClean="0"/>
              <a:t>Giulio </a:t>
            </a:r>
            <a:r>
              <a:rPr lang="en-US" altLang="it-IT" sz="2400" dirty="0" err="1" smtClean="0"/>
              <a:t>Baldassi</a:t>
            </a:r>
            <a:r>
              <a:rPr lang="en-US" altLang="it-IT" sz="2400" dirty="0" smtClean="0"/>
              <a:t> e Jessica </a:t>
            </a:r>
            <a:r>
              <a:rPr lang="en-US" altLang="it-IT" sz="2400" dirty="0" err="1" smtClean="0"/>
              <a:t>Galliussi</a:t>
            </a:r>
            <a:r>
              <a:rPr lang="en-US" altLang="it-IT" sz="2400" dirty="0" smtClean="0"/>
              <a:t> </a:t>
            </a:r>
            <a:endParaRPr lang="en-US" altLang="it-IT" sz="2400" dirty="0"/>
          </a:p>
        </p:txBody>
      </p:sp>
    </p:spTree>
    <p:extLst>
      <p:ext uri="{BB962C8B-B14F-4D97-AF65-F5344CB8AC3E}">
        <p14:creationId xmlns:p14="http://schemas.microsoft.com/office/powerpoint/2010/main" val="418105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0" y="3665675"/>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endParaRPr lang="it-IT" sz="4800" dirty="0" smtClean="0">
              <a:solidFill>
                <a:srgbClr val="3333CC"/>
              </a:solidFill>
              <a:latin typeface="Arial"/>
              <a:cs typeface="Arial"/>
            </a:endParaRPr>
          </a:p>
          <a:p>
            <a:r>
              <a:rPr lang="it-IT" sz="4800" dirty="0">
                <a:solidFill>
                  <a:srgbClr val="3333CC"/>
                </a:solidFill>
                <a:latin typeface="Arial"/>
                <a:cs typeface="Arial"/>
              </a:rPr>
              <a:t>l</a:t>
            </a:r>
            <a:r>
              <a:rPr lang="it-IT" sz="4800" dirty="0" smtClean="0">
                <a:solidFill>
                  <a:srgbClr val="3333CC"/>
                </a:solidFill>
                <a:latin typeface="Arial"/>
                <a:cs typeface="Arial"/>
              </a:rPr>
              <a:t>’analisi basata sulla </a:t>
            </a:r>
          </a:p>
          <a:p>
            <a:r>
              <a:rPr lang="it-IT" sz="4800" dirty="0" smtClean="0">
                <a:solidFill>
                  <a:srgbClr val="3333CC"/>
                </a:solidFill>
                <a:latin typeface="Arial"/>
                <a:cs typeface="Arial"/>
              </a:rPr>
              <a:t>discrepanza locale di caratteristiche  </a:t>
            </a:r>
            <a:endParaRPr lang="it-IT" sz="4800" dirty="0">
              <a:solidFill>
                <a:srgbClr val="3333CC"/>
              </a:solidFill>
              <a:latin typeface="Arial"/>
              <a:cs typeface="Arial"/>
            </a:endParaRPr>
          </a:p>
          <a:p>
            <a:r>
              <a:rPr lang="it-IT" sz="4800" dirty="0" smtClean="0">
                <a:solidFill>
                  <a:srgbClr val="3333CC"/>
                </a:solidFill>
                <a:latin typeface="Arial"/>
                <a:cs typeface="Arial"/>
              </a:rPr>
              <a:t>può bastare per spiegare l’ ED ?</a:t>
            </a:r>
            <a:endParaRPr lang="en-GB" sz="4800" dirty="0">
              <a:solidFill>
                <a:srgbClr val="3333CC"/>
              </a:solidFill>
              <a:latin typeface="Arial"/>
              <a:cs typeface="Arial"/>
            </a:endParaRPr>
          </a:p>
        </p:txBody>
      </p:sp>
    </p:spTree>
    <p:extLst>
      <p:ext uri="{BB962C8B-B14F-4D97-AF65-F5344CB8AC3E}">
        <p14:creationId xmlns:p14="http://schemas.microsoft.com/office/powerpoint/2010/main" val="157920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ctrTitle"/>
          </p:nvPr>
        </p:nvSpPr>
        <p:spPr>
          <a:xfrm>
            <a:off x="0" y="0"/>
            <a:ext cx="3756025" cy="2101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algn="l" eaLnBrk="1" hangingPunct="1">
              <a:spcBef>
                <a:spcPct val="50000"/>
              </a:spcBef>
            </a:pPr>
            <a:r>
              <a:rPr lang="it-IT" altLang="it-IT" sz="4400" dirty="0" smtClean="0">
                <a:solidFill>
                  <a:srgbClr val="000090"/>
                </a:solidFill>
              </a:rPr>
              <a:t>una serie di dimostrazioni celebri</a:t>
            </a:r>
          </a:p>
        </p:txBody>
      </p:sp>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025" y="0"/>
            <a:ext cx="5133975" cy="684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6">
            <a:hlinkClick r:id="rId4" action="ppaction://hlinkfile"/>
          </p:cNvPr>
          <p:cNvSpPr>
            <a:spLocks noChangeArrowheads="1"/>
          </p:cNvSpPr>
          <p:nvPr/>
        </p:nvSpPr>
        <p:spPr bwMode="auto">
          <a:xfrm>
            <a:off x="0" y="2073361"/>
            <a:ext cx="3287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it-IT" dirty="0" err="1">
                <a:solidFill>
                  <a:schemeClr val="bg2"/>
                </a:solidFill>
                <a:latin typeface="Arial" panose="020B0604020202020204" pitchFamily="34" charset="0"/>
                <a:hlinkClick r:id="rId5"/>
              </a:rPr>
              <a:t>riferimento</a:t>
            </a:r>
            <a:r>
              <a:rPr lang="en-US" altLang="it-IT" dirty="0">
                <a:solidFill>
                  <a:schemeClr val="bg2"/>
                </a:solidFill>
                <a:latin typeface="Arial" panose="020B0604020202020204" pitchFamily="34" charset="0"/>
                <a:hlinkClick r:id="rId5"/>
              </a:rPr>
              <a:t> </a:t>
            </a:r>
            <a:r>
              <a:rPr lang="en-US" altLang="it-IT" dirty="0" err="1">
                <a:solidFill>
                  <a:schemeClr val="bg2"/>
                </a:solidFill>
                <a:latin typeface="Arial" panose="020B0604020202020204" pitchFamily="34" charset="0"/>
                <a:hlinkClick r:id="rId5"/>
              </a:rPr>
              <a:t>su</a:t>
            </a:r>
            <a:r>
              <a:rPr lang="en-US" altLang="it-IT" dirty="0">
                <a:solidFill>
                  <a:schemeClr val="bg2"/>
                </a:solidFill>
                <a:latin typeface="Arial" panose="020B0604020202020204" pitchFamily="34" charset="0"/>
                <a:hlinkClick r:id="rId5"/>
              </a:rPr>
              <a:t> Moodle2</a:t>
            </a:r>
            <a:endParaRPr lang="it-IT" altLang="it-IT" dirty="0">
              <a:solidFill>
                <a:schemeClr val="bg2"/>
              </a:solidFill>
              <a:latin typeface="Arial" panose="020B0604020202020204" pitchFamily="34" charset="0"/>
            </a:endParaRPr>
          </a:p>
        </p:txBody>
      </p:sp>
      <p:pic>
        <p:nvPicPr>
          <p:cNvPr id="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19" y="2692400"/>
            <a:ext cx="2501900" cy="326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8"/>
          <p:cNvSpPr>
            <a:spLocks noChangeArrowheads="1"/>
          </p:cNvSpPr>
          <p:nvPr/>
        </p:nvSpPr>
        <p:spPr bwMode="auto">
          <a:xfrm>
            <a:off x="-311473" y="6000662"/>
            <a:ext cx="4032250"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1800" b="1" dirty="0"/>
              <a:t>Adelbert Ames Jr.</a:t>
            </a:r>
            <a:r>
              <a:rPr lang="it-IT" altLang="it-IT" sz="1800" dirty="0"/>
              <a:t> </a:t>
            </a:r>
          </a:p>
          <a:p>
            <a:pPr algn="ctr">
              <a:spcBef>
                <a:spcPct val="0"/>
              </a:spcBef>
              <a:spcAft>
                <a:spcPts val="1000"/>
              </a:spcAft>
              <a:buClr>
                <a:srgbClr val="000090"/>
              </a:buClr>
              <a:buFont typeface="Wingdings" panose="05000000000000000000" pitchFamily="2" charset="2"/>
              <a:buNone/>
            </a:pPr>
            <a:r>
              <a:rPr lang="it-IT" altLang="it-IT" sz="1800" dirty="0"/>
              <a:t>1880 –1955</a:t>
            </a:r>
          </a:p>
        </p:txBody>
      </p:sp>
    </p:spTree>
    <p:extLst>
      <p:ext uri="{BB962C8B-B14F-4D97-AF65-F5344CB8AC3E}">
        <p14:creationId xmlns:p14="http://schemas.microsoft.com/office/powerpoint/2010/main" val="2648451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ctrTitle"/>
          </p:nvPr>
        </p:nvSpPr>
        <p:spPr>
          <a:xfrm>
            <a:off x="41275" y="0"/>
            <a:ext cx="8975725" cy="1431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eaLnBrk="1" hangingPunct="1">
              <a:spcBef>
                <a:spcPct val="50000"/>
              </a:spcBef>
            </a:pPr>
            <a:r>
              <a:rPr lang="it-IT" altLang="it-IT" sz="4400" i="1" dirty="0" smtClean="0">
                <a:solidFill>
                  <a:srgbClr val="000090"/>
                </a:solidFill>
              </a:rPr>
              <a:t>percezione </a:t>
            </a:r>
            <a:r>
              <a:rPr lang="it-IT" altLang="it-IT" sz="4400" dirty="0" smtClean="0">
                <a:solidFill>
                  <a:srgbClr val="000090"/>
                </a:solidFill>
              </a:rPr>
              <a:t>come scoperta</a:t>
            </a:r>
            <a:r>
              <a:rPr lang="it-IT" altLang="it-IT" sz="4400" i="1" dirty="0" smtClean="0">
                <a:solidFill>
                  <a:srgbClr val="000090"/>
                </a:solidFill>
              </a:rPr>
              <a:t>  </a:t>
            </a:r>
            <a:br>
              <a:rPr lang="it-IT" altLang="it-IT" sz="4400" i="1" dirty="0" smtClean="0">
                <a:solidFill>
                  <a:srgbClr val="000090"/>
                </a:solidFill>
              </a:rPr>
            </a:br>
            <a:endParaRPr lang="it-IT" altLang="it-IT" sz="4400" i="1" dirty="0" smtClean="0">
              <a:solidFill>
                <a:srgbClr val="000090"/>
              </a:solidFill>
            </a:endParaRPr>
          </a:p>
        </p:txBody>
      </p:sp>
      <p:sp>
        <p:nvSpPr>
          <p:cNvPr id="11268" name="Text Box 23"/>
          <p:cNvSpPr txBox="1">
            <a:spLocks noChangeArrowheads="1"/>
          </p:cNvSpPr>
          <p:nvPr/>
        </p:nvSpPr>
        <p:spPr bwMode="auto">
          <a:xfrm>
            <a:off x="835025" y="841375"/>
            <a:ext cx="7366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800" dirty="0"/>
              <a:t>… does not Just “Happen” (Goldstein, 1996)</a:t>
            </a:r>
          </a:p>
        </p:txBody>
      </p:sp>
      <p:sp>
        <p:nvSpPr>
          <p:cNvPr id="11269" name="Text Box 32"/>
          <p:cNvSpPr txBox="1">
            <a:spLocks noChangeArrowheads="1"/>
          </p:cNvSpPr>
          <p:nvPr/>
        </p:nvSpPr>
        <p:spPr bwMode="auto">
          <a:xfrm>
            <a:off x="846137" y="5924657"/>
            <a:ext cx="7366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1000"/>
              </a:spcAft>
              <a:buClr>
                <a:srgbClr val="000090"/>
              </a:buClr>
              <a:buFont typeface="Wingdings" panose="05000000000000000000" pitchFamily="2" charset="2"/>
              <a:buNone/>
            </a:pPr>
            <a:r>
              <a:rPr lang="it-IT" altLang="it-IT" sz="2800" dirty="0">
                <a:hlinkClick r:id="rId5"/>
              </a:rPr>
              <a:t>1_Chair_Demo.mp4 su Moodle2</a:t>
            </a:r>
            <a:endParaRPr lang="it-IT" altLang="it-IT" sz="2800" dirty="0"/>
          </a:p>
        </p:txBody>
      </p:sp>
    </p:spTree>
    <p:controls>
      <mc:AlternateContent xmlns:mc="http://schemas.openxmlformats.org/markup-compatibility/2006">
        <mc:Choice xmlns:v="urn:schemas-microsoft-com:vml" Requires="v">
          <p:control spid="1061" name="WindowsMediaPlayer1" r:id="rId2" imgW="4514760" imgH="4038480"/>
        </mc:Choice>
        <mc:Fallback>
          <p:control name="WindowsMediaPlayer1" r:id="rId2" imgW="4514760" imgH="4038480">
            <p:pic>
              <p:nvPicPr>
                <p:cNvPr id="11266" name="WindowsMediaPlayer1"/>
                <p:cNvPicPr preferRelativeResize="0">
                  <a:picLocks noChangeArrowheads="1" noChangeShapeType="1"/>
                </p:cNvPicPr>
                <p:nvPr/>
              </p:nvPicPr>
              <p:blipFill>
                <a:blip r:embed="rId6"/>
                <a:srcRect/>
                <a:stretch>
                  <a:fillRect/>
                </a:stretch>
              </p:blipFill>
              <p:spPr bwMode="auto">
                <a:xfrm>
                  <a:off x="2276475" y="1971675"/>
                  <a:ext cx="4514850" cy="403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64321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048" y="1774209"/>
            <a:ext cx="8258223" cy="4154984"/>
          </a:xfrm>
          <a:prstGeom prst="rect">
            <a:avLst/>
          </a:prstGeom>
          <a:noFill/>
        </p:spPr>
        <p:txBody>
          <a:bodyPr wrap="square" rtlCol="0">
            <a:spAutoFit/>
          </a:bodyPr>
          <a:lstStyle/>
          <a:p>
            <a:pPr algn="just"/>
            <a:r>
              <a:rPr lang="en-US" dirty="0" smtClean="0">
                <a:latin typeface="+mj-lt"/>
              </a:rPr>
              <a:t>“A </a:t>
            </a:r>
            <a:r>
              <a:rPr lang="en-US" dirty="0">
                <a:latin typeface="+mj-lt"/>
              </a:rPr>
              <a:t>similar object is perceived through each of the three </a:t>
            </a:r>
            <a:r>
              <a:rPr lang="en-US" dirty="0" smtClean="0">
                <a:latin typeface="+mj-lt"/>
              </a:rPr>
              <a:t>peepholes. This </a:t>
            </a:r>
            <a:r>
              <a:rPr lang="en-US" dirty="0">
                <a:latin typeface="+mj-lt"/>
              </a:rPr>
              <a:t>object is generally described as a chair, </a:t>
            </a:r>
            <a:r>
              <a:rPr lang="en-US" dirty="0" smtClean="0">
                <a:latin typeface="+mj-lt"/>
              </a:rPr>
              <a:t>seemingly constructed</a:t>
            </a:r>
            <a:r>
              <a:rPr lang="en-US" dirty="0">
                <a:latin typeface="+mj-lt"/>
              </a:rPr>
              <a:t> </a:t>
            </a:r>
            <a:r>
              <a:rPr lang="en-US" dirty="0" smtClean="0">
                <a:latin typeface="+mj-lt"/>
              </a:rPr>
              <a:t>out </a:t>
            </a:r>
            <a:r>
              <a:rPr lang="en-US" dirty="0">
                <a:latin typeface="+mj-lt"/>
              </a:rPr>
              <a:t>of wire, three-dimensional, rectangular, of </a:t>
            </a:r>
            <a:r>
              <a:rPr lang="en-US" dirty="0" smtClean="0">
                <a:latin typeface="+mj-lt"/>
              </a:rPr>
              <a:t>a definite </a:t>
            </a:r>
            <a:r>
              <a:rPr lang="en-US" dirty="0">
                <a:latin typeface="+mj-lt"/>
              </a:rPr>
              <a:t>size, and at </a:t>
            </a:r>
            <a:r>
              <a:rPr lang="en-US" dirty="0" smtClean="0">
                <a:latin typeface="+mj-lt"/>
              </a:rPr>
              <a:t>a </a:t>
            </a:r>
            <a:r>
              <a:rPr lang="it-IT" dirty="0" smtClean="0">
                <a:latin typeface="+mj-lt"/>
              </a:rPr>
              <a:t>definite distance. </a:t>
            </a:r>
            <a:r>
              <a:rPr lang="en-US" dirty="0" smtClean="0">
                <a:latin typeface="+mj-lt"/>
              </a:rPr>
              <a:t>The </a:t>
            </a:r>
            <a:r>
              <a:rPr lang="en-US" dirty="0">
                <a:latin typeface="+mj-lt"/>
              </a:rPr>
              <a:t>order of looking through the peepholes has no influence on these </a:t>
            </a:r>
            <a:r>
              <a:rPr lang="en-US" dirty="0" smtClean="0">
                <a:latin typeface="+mj-lt"/>
              </a:rPr>
              <a:t>observations. When </a:t>
            </a:r>
            <a:r>
              <a:rPr lang="en-US" dirty="0">
                <a:latin typeface="+mj-lt"/>
              </a:rPr>
              <a:t>viewed from any other point except through the peepholes the </a:t>
            </a:r>
            <a:r>
              <a:rPr lang="en-US" dirty="0" smtClean="0">
                <a:latin typeface="+mj-lt"/>
              </a:rPr>
              <a:t>three groups </a:t>
            </a:r>
            <a:r>
              <a:rPr lang="en-US" dirty="0">
                <a:latin typeface="+mj-lt"/>
              </a:rPr>
              <a:t>of strings appear quite different, and only one resembles a </a:t>
            </a:r>
            <a:r>
              <a:rPr lang="en-US" dirty="0" smtClean="0">
                <a:latin typeface="+mj-lt"/>
              </a:rPr>
              <a:t>chair. Even </a:t>
            </a:r>
            <a:r>
              <a:rPr lang="en-US" dirty="0">
                <a:latin typeface="+mj-lt"/>
              </a:rPr>
              <a:t>after viewing </a:t>
            </a:r>
            <a:r>
              <a:rPr lang="en-US" dirty="0" smtClean="0">
                <a:latin typeface="+mj-lt"/>
              </a:rPr>
              <a:t>the </a:t>
            </a:r>
            <a:r>
              <a:rPr lang="en-US" dirty="0">
                <a:latin typeface="+mj-lt"/>
              </a:rPr>
              <a:t>strings from </a:t>
            </a:r>
            <a:r>
              <a:rPr lang="en-US" dirty="0" smtClean="0">
                <a:latin typeface="+mj-lt"/>
              </a:rPr>
              <a:t>other points </a:t>
            </a:r>
            <a:r>
              <a:rPr lang="en-US" dirty="0">
                <a:latin typeface="+mj-lt"/>
              </a:rPr>
              <a:t>of view, they </a:t>
            </a:r>
            <a:r>
              <a:rPr lang="en-US" dirty="0" smtClean="0">
                <a:latin typeface="+mj-lt"/>
              </a:rPr>
              <a:t>will appear </a:t>
            </a:r>
            <a:r>
              <a:rPr lang="en-US" dirty="0">
                <a:latin typeface="+mj-lt"/>
              </a:rPr>
              <a:t>to be chairs when seen </a:t>
            </a:r>
            <a:r>
              <a:rPr lang="en-US" dirty="0" smtClean="0">
                <a:latin typeface="+mj-lt"/>
              </a:rPr>
              <a:t>through </a:t>
            </a:r>
            <a:r>
              <a:rPr lang="en-US" dirty="0">
                <a:latin typeface="+mj-lt"/>
              </a:rPr>
              <a:t>the </a:t>
            </a:r>
            <a:r>
              <a:rPr lang="en-US" dirty="0" smtClean="0">
                <a:latin typeface="+mj-lt"/>
              </a:rPr>
              <a:t>peepholes.”</a:t>
            </a:r>
            <a:endParaRPr lang="it-IT" dirty="0">
              <a:latin typeface="+mj-lt"/>
            </a:endParaRPr>
          </a:p>
        </p:txBody>
      </p:sp>
      <p:sp>
        <p:nvSpPr>
          <p:cNvPr id="6" name="Rectangle 6"/>
          <p:cNvSpPr txBox="1">
            <a:spLocks noChangeArrowheads="1"/>
          </p:cNvSpPr>
          <p:nvPr/>
        </p:nvSpPr>
        <p:spPr bwMode="auto">
          <a:xfrm>
            <a:off x="41275" y="0"/>
            <a:ext cx="8975725"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ct val="50000"/>
              </a:spcBef>
            </a:pPr>
            <a:r>
              <a:rPr lang="it-IT" altLang="it-IT" i="1" dirty="0">
                <a:solidFill>
                  <a:srgbClr val="000090"/>
                </a:solidFill>
              </a:rPr>
              <a:t>t</a:t>
            </a:r>
            <a:r>
              <a:rPr lang="it-IT" altLang="it-IT" i="1" dirty="0" smtClean="0">
                <a:solidFill>
                  <a:srgbClr val="000090"/>
                </a:solidFill>
              </a:rPr>
              <a:t>ypical observations</a:t>
            </a:r>
            <a:br>
              <a:rPr lang="it-IT" altLang="it-IT" i="1" dirty="0" smtClean="0">
                <a:solidFill>
                  <a:srgbClr val="000090"/>
                </a:solidFill>
              </a:rPr>
            </a:br>
            <a:endParaRPr lang="it-IT" altLang="it-IT" i="1" dirty="0" smtClean="0">
              <a:solidFill>
                <a:srgbClr val="000090"/>
              </a:solidFill>
            </a:endParaRPr>
          </a:p>
        </p:txBody>
      </p:sp>
    </p:spTree>
    <p:extLst>
      <p:ext uri="{BB962C8B-B14F-4D97-AF65-F5344CB8AC3E}">
        <p14:creationId xmlns:p14="http://schemas.microsoft.com/office/powerpoint/2010/main" val="13750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8554"/>
            <a:ext cx="822960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eaLnBrk="1" hangingPunct="1">
              <a:spcBef>
                <a:spcPct val="50000"/>
              </a:spcBef>
            </a:pPr>
            <a:r>
              <a:rPr lang="it-IT" altLang="it-IT" i="1" dirty="0" smtClean="0">
                <a:solidFill>
                  <a:srgbClr val="000090"/>
                </a:solidFill>
              </a:rPr>
              <a:t>ED ≠ </a:t>
            </a:r>
            <a:r>
              <a:rPr lang="it-IT" altLang="it-IT" dirty="0" smtClean="0">
                <a:solidFill>
                  <a:srgbClr val="000090"/>
                </a:solidFill>
              </a:rPr>
              <a:t>conoscenza del mondo</a:t>
            </a:r>
          </a:p>
        </p:txBody>
      </p:sp>
      <p:sp>
        <p:nvSpPr>
          <p:cNvPr id="2" name="TextBox 1"/>
          <p:cNvSpPr txBox="1">
            <a:spLocks noChangeArrowheads="1"/>
          </p:cNvSpPr>
          <p:nvPr/>
        </p:nvSpPr>
        <p:spPr bwMode="auto">
          <a:xfrm>
            <a:off x="0" y="824942"/>
            <a:ext cx="8933935" cy="147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spcAft>
                <a:spcPts val="1000"/>
              </a:spcAft>
              <a:buClr>
                <a:srgbClr val="000090"/>
              </a:buClr>
              <a:buFont typeface="Wingdings" panose="05000000000000000000" pitchFamily="2" charset="2"/>
              <a:buChar char="§"/>
            </a:pPr>
            <a:r>
              <a:rPr lang="en-US" altLang="it-IT" sz="2400" dirty="0" err="1"/>
              <a:t>visione</a:t>
            </a:r>
            <a:r>
              <a:rPr lang="en-US" altLang="it-IT" sz="2400" dirty="0"/>
              <a:t> </a:t>
            </a:r>
            <a:r>
              <a:rPr lang="en-US" altLang="it-IT" sz="2400" dirty="0" err="1"/>
              <a:t>accidentale</a:t>
            </a:r>
            <a:r>
              <a:rPr lang="en-US" altLang="it-IT" sz="2400" dirty="0"/>
              <a:t> </a:t>
            </a:r>
            <a:r>
              <a:rPr lang="en-US" altLang="it-IT" sz="2400" dirty="0" err="1"/>
              <a:t>attraverso</a:t>
            </a:r>
            <a:r>
              <a:rPr lang="en-US" altLang="it-IT" sz="2400" dirty="0"/>
              <a:t> </a:t>
            </a:r>
            <a:r>
              <a:rPr lang="en-US" altLang="it-IT" sz="2400" i="1" dirty="0" smtClean="0"/>
              <a:t>pinhole </a:t>
            </a:r>
            <a:r>
              <a:rPr lang="en-US" altLang="it-IT" sz="2400" dirty="0" err="1" smtClean="0"/>
              <a:t>consegna</a:t>
            </a:r>
            <a:r>
              <a:rPr lang="en-US" altLang="it-IT" sz="2400" dirty="0" smtClean="0"/>
              <a:t> </a:t>
            </a:r>
            <a:r>
              <a:rPr lang="en-US" altLang="it-IT" sz="2400" dirty="0" err="1" smtClean="0"/>
              <a:t>una</a:t>
            </a:r>
            <a:r>
              <a:rPr lang="en-US" altLang="it-IT" sz="2400" dirty="0" smtClean="0"/>
              <a:t> </a:t>
            </a:r>
            <a:r>
              <a:rPr lang="en-US" altLang="it-IT" sz="2400" dirty="0" err="1" smtClean="0"/>
              <a:t>sedia</a:t>
            </a:r>
            <a:r>
              <a:rPr lang="en-US" altLang="it-IT" sz="2400" dirty="0" smtClean="0"/>
              <a:t> come </a:t>
            </a:r>
            <a:r>
              <a:rPr lang="en-US" altLang="it-IT" sz="2400" i="1" dirty="0" err="1"/>
              <a:t>E</a:t>
            </a:r>
            <a:r>
              <a:rPr lang="en-US" altLang="it-IT" sz="2400" i="1" dirty="0" err="1" smtClean="0"/>
              <a:t>sperinza</a:t>
            </a:r>
            <a:r>
              <a:rPr lang="en-US" altLang="it-IT" sz="2400" i="1" dirty="0" smtClean="0"/>
              <a:t> </a:t>
            </a:r>
            <a:r>
              <a:rPr lang="en-US" altLang="it-IT" sz="2400" i="1" dirty="0" err="1" smtClean="0"/>
              <a:t>Diretta</a:t>
            </a:r>
            <a:r>
              <a:rPr lang="en-US" altLang="it-IT" sz="2400" i="1" dirty="0" smtClean="0"/>
              <a:t> ED</a:t>
            </a:r>
            <a:endParaRPr lang="en-US" altLang="it-IT" sz="2400" i="1" dirty="0"/>
          </a:p>
          <a:p>
            <a:pPr>
              <a:lnSpc>
                <a:spcPct val="85000"/>
              </a:lnSpc>
              <a:spcBef>
                <a:spcPct val="0"/>
              </a:spcBef>
              <a:spcAft>
                <a:spcPts val="1000"/>
              </a:spcAft>
              <a:buClr>
                <a:srgbClr val="000090"/>
              </a:buClr>
              <a:buFont typeface="Wingdings" panose="05000000000000000000" pitchFamily="2" charset="2"/>
              <a:buChar char="§"/>
            </a:pPr>
            <a:r>
              <a:rPr lang="en-US" altLang="it-IT" sz="2400" dirty="0" err="1"/>
              <a:t>il</a:t>
            </a:r>
            <a:r>
              <a:rPr lang="en-US" altLang="it-IT" sz="2400" dirty="0"/>
              <a:t> </a:t>
            </a:r>
            <a:r>
              <a:rPr lang="en-US" altLang="it-IT" sz="2400" dirty="0" err="1"/>
              <a:t>sistema</a:t>
            </a:r>
            <a:r>
              <a:rPr lang="en-US" altLang="it-IT" sz="2400" dirty="0"/>
              <a:t> </a:t>
            </a:r>
            <a:r>
              <a:rPr lang="en-US" altLang="it-IT" sz="2400" dirty="0" err="1"/>
              <a:t>visivo</a:t>
            </a:r>
            <a:r>
              <a:rPr lang="en-US" altLang="it-IT" sz="2400" dirty="0"/>
              <a:t> </a:t>
            </a:r>
            <a:r>
              <a:rPr lang="en-US" altLang="it-IT" sz="2400" dirty="0" err="1"/>
              <a:t>applica</a:t>
            </a:r>
            <a:r>
              <a:rPr lang="en-US" altLang="it-IT" sz="2400" dirty="0"/>
              <a:t> </a:t>
            </a:r>
            <a:r>
              <a:rPr lang="en-US" altLang="it-IT" sz="2400" dirty="0" err="1"/>
              <a:t>una</a:t>
            </a:r>
            <a:r>
              <a:rPr lang="en-US" altLang="it-IT" sz="2400" dirty="0"/>
              <a:t> </a:t>
            </a:r>
            <a:r>
              <a:rPr lang="en-US" altLang="it-IT" sz="2400" dirty="0" err="1"/>
              <a:t>assunzione</a:t>
            </a:r>
            <a:r>
              <a:rPr lang="en-US" altLang="it-IT" sz="2400" dirty="0"/>
              <a:t> per </a:t>
            </a:r>
            <a:r>
              <a:rPr lang="en-US" altLang="it-IT" sz="2400" dirty="0" err="1"/>
              <a:t>interpretare</a:t>
            </a:r>
            <a:r>
              <a:rPr lang="en-US" altLang="it-IT" sz="2400" dirty="0"/>
              <a:t> </a:t>
            </a:r>
            <a:r>
              <a:rPr lang="en-US" altLang="it-IT" sz="2400" dirty="0" err="1"/>
              <a:t>il</a:t>
            </a:r>
            <a:r>
              <a:rPr lang="en-US" altLang="it-IT" sz="2400" dirty="0"/>
              <a:t> </a:t>
            </a:r>
            <a:r>
              <a:rPr lang="en-US" altLang="it-IT" sz="2400" dirty="0" err="1"/>
              <a:t>dato</a:t>
            </a:r>
            <a:r>
              <a:rPr lang="en-US" altLang="it-IT" sz="2400" dirty="0"/>
              <a:t> </a:t>
            </a:r>
            <a:r>
              <a:rPr lang="en-US" altLang="it-IT" sz="2400" dirty="0" err="1"/>
              <a:t>visivo</a:t>
            </a:r>
            <a:r>
              <a:rPr lang="en-US" altLang="it-IT" sz="2400" dirty="0"/>
              <a:t> </a:t>
            </a:r>
            <a:r>
              <a:rPr lang="en-US" altLang="it-IT" sz="2400" dirty="0" err="1" smtClean="0"/>
              <a:t>derivante</a:t>
            </a:r>
            <a:r>
              <a:rPr lang="en-US" altLang="it-IT" sz="2400" dirty="0" smtClean="0"/>
              <a:t> da un </a:t>
            </a:r>
            <a:r>
              <a:rPr lang="en-US" altLang="it-IT" sz="2400" dirty="0" err="1" smtClean="0"/>
              <a:t>mondo</a:t>
            </a:r>
            <a:r>
              <a:rPr lang="en-US" altLang="it-IT" sz="2400" dirty="0" smtClean="0"/>
              <a:t> </a:t>
            </a:r>
            <a:r>
              <a:rPr lang="en-US" altLang="it-IT" sz="2400" dirty="0" err="1" smtClean="0"/>
              <a:t>variabile</a:t>
            </a:r>
            <a:endParaRPr lang="en-US" altLang="it-IT" sz="2400" dirty="0"/>
          </a:p>
        </p:txBody>
      </p:sp>
      <p:pic>
        <p:nvPicPr>
          <p:cNvPr id="13316" name="Picture 5"/>
          <p:cNvPicPr>
            <a:picLocks noChangeAspect="1" noChangeArrowheads="1"/>
          </p:cNvPicPr>
          <p:nvPr/>
        </p:nvPicPr>
        <p:blipFill>
          <a:blip r:embed="rId3">
            <a:lum bright="-24000" contrast="60000"/>
            <a:extLst>
              <a:ext uri="{28A0092B-C50C-407E-A947-70E740481C1C}">
                <a14:useLocalDpi xmlns:a14="http://schemas.microsoft.com/office/drawing/2010/main" val="0"/>
              </a:ext>
            </a:extLst>
          </a:blip>
          <a:srcRect t="66924"/>
          <a:stretch>
            <a:fillRect/>
          </a:stretch>
        </p:blipFill>
        <p:spPr bwMode="auto">
          <a:xfrm rot="5400000">
            <a:off x="4000500" y="3841750"/>
            <a:ext cx="3886200"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6"/>
          <p:cNvPicPr>
            <a:picLocks noChangeAspect="1" noChangeArrowheads="1"/>
          </p:cNvPicPr>
          <p:nvPr/>
        </p:nvPicPr>
        <p:blipFill>
          <a:blip r:embed="rId3">
            <a:lum bright="-24000" contrast="60000"/>
            <a:extLst>
              <a:ext uri="{28A0092B-C50C-407E-A947-70E740481C1C}">
                <a14:useLocalDpi xmlns:a14="http://schemas.microsoft.com/office/drawing/2010/main" val="0"/>
              </a:ext>
            </a:extLst>
          </a:blip>
          <a:srcRect t="1541" b="67947"/>
          <a:stretch>
            <a:fillRect/>
          </a:stretch>
        </p:blipFill>
        <p:spPr bwMode="auto">
          <a:xfrm rot="5400000">
            <a:off x="311150" y="3943350"/>
            <a:ext cx="38862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7"/>
          <p:cNvPicPr>
            <a:picLocks noChangeAspect="1" noChangeArrowheads="1"/>
          </p:cNvPicPr>
          <p:nvPr/>
        </p:nvPicPr>
        <p:blipFill>
          <a:blip r:embed="rId3">
            <a:lum bright="-24000" contrast="60000"/>
            <a:extLst>
              <a:ext uri="{28A0092B-C50C-407E-A947-70E740481C1C}">
                <a14:useLocalDpi xmlns:a14="http://schemas.microsoft.com/office/drawing/2010/main" val="0"/>
              </a:ext>
            </a:extLst>
          </a:blip>
          <a:srcRect t="35898" b="34103"/>
          <a:stretch>
            <a:fillRect/>
          </a:stretch>
        </p:blipFill>
        <p:spPr bwMode="auto">
          <a:xfrm rot="5400000">
            <a:off x="2127250" y="4019550"/>
            <a:ext cx="38862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700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41696"/>
            <a:ext cx="5442300" cy="5916304"/>
          </a:xfrm>
          <a:prstGeom prst="rect">
            <a:avLst/>
          </a:prstGeom>
        </p:spPr>
      </p:pic>
      <p:sp>
        <p:nvSpPr>
          <p:cNvPr id="5" name="TextBox 4"/>
          <p:cNvSpPr txBox="1">
            <a:spLocks noChangeArrowheads="1"/>
          </p:cNvSpPr>
          <p:nvPr/>
        </p:nvSpPr>
        <p:spPr bwMode="auto">
          <a:xfrm>
            <a:off x="5240740" y="1438918"/>
            <a:ext cx="3903260" cy="492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77800" indent="-177800">
              <a:lnSpc>
                <a:spcPct val="85000"/>
              </a:lnSpc>
              <a:spcBef>
                <a:spcPct val="0"/>
              </a:spcBef>
              <a:spcAft>
                <a:spcPts val="1000"/>
              </a:spcAft>
              <a:buClr>
                <a:srgbClr val="000090"/>
              </a:buClr>
              <a:buFont typeface="Wingdings" panose="05000000000000000000" pitchFamily="2" charset="2"/>
              <a:buChar char="§"/>
            </a:pPr>
            <a:r>
              <a:rPr lang="en-US" altLang="it-IT" sz="2200" dirty="0"/>
              <a:t>l</a:t>
            </a:r>
            <a:r>
              <a:rPr lang="en-US" altLang="it-IT" sz="2200" dirty="0" smtClean="0"/>
              <a:t>’ ED </a:t>
            </a:r>
            <a:r>
              <a:rPr lang="en-US" altLang="it-IT" sz="2200" dirty="0" err="1" smtClean="0"/>
              <a:t>dato</a:t>
            </a:r>
            <a:r>
              <a:rPr lang="en-US" altLang="it-IT" sz="2200" dirty="0" smtClean="0"/>
              <a:t> </a:t>
            </a:r>
            <a:r>
              <a:rPr lang="en-US" altLang="it-IT" sz="2200" i="1" dirty="0" smtClean="0"/>
              <a:t>a</a:t>
            </a:r>
            <a:r>
              <a:rPr lang="en-US" altLang="it-IT" sz="2200" dirty="0" smtClean="0"/>
              <a:t> è o un </a:t>
            </a:r>
            <a:r>
              <a:rPr lang="en-US" altLang="it-IT" sz="2200" dirty="0" err="1" smtClean="0"/>
              <a:t>avvallamento</a:t>
            </a:r>
            <a:r>
              <a:rPr lang="en-US" altLang="it-IT" sz="2200" dirty="0" smtClean="0"/>
              <a:t> (1) e un </a:t>
            </a:r>
            <a:r>
              <a:rPr lang="en-US" altLang="it-IT" sz="2200" i="1" dirty="0" smtClean="0"/>
              <a:t>bump </a:t>
            </a:r>
            <a:r>
              <a:rPr lang="en-US" altLang="it-IT" sz="2200" dirty="0" smtClean="0"/>
              <a:t>(5) </a:t>
            </a:r>
          </a:p>
          <a:p>
            <a:pPr marL="177800" indent="-177800">
              <a:lnSpc>
                <a:spcPct val="85000"/>
              </a:lnSpc>
              <a:spcBef>
                <a:spcPct val="0"/>
              </a:spcBef>
              <a:spcAft>
                <a:spcPts val="1000"/>
              </a:spcAft>
              <a:buClr>
                <a:srgbClr val="000090"/>
              </a:buClr>
              <a:buFont typeface="Wingdings" panose="05000000000000000000" pitchFamily="2" charset="2"/>
              <a:buChar char="§"/>
            </a:pPr>
            <a:r>
              <a:rPr lang="en-US" altLang="it-IT" sz="2200" dirty="0" err="1"/>
              <a:t>t</a:t>
            </a:r>
            <a:r>
              <a:rPr lang="en-US" altLang="it-IT" sz="2200" dirty="0" err="1" smtClean="0"/>
              <a:t>uttavia</a:t>
            </a:r>
            <a:r>
              <a:rPr lang="en-US" altLang="it-IT" sz="2200" dirty="0" smtClean="0"/>
              <a:t> ci </a:t>
            </a:r>
            <a:r>
              <a:rPr lang="en-US" altLang="it-IT" sz="2200" dirty="0" err="1" smtClean="0"/>
              <a:t>sono</a:t>
            </a:r>
            <a:r>
              <a:rPr lang="en-US" altLang="it-IT" sz="2200" dirty="0" smtClean="0"/>
              <a:t> </a:t>
            </a:r>
            <a:r>
              <a:rPr lang="en-US" altLang="it-IT" sz="2200" dirty="0" err="1" smtClean="0"/>
              <a:t>altre</a:t>
            </a:r>
            <a:r>
              <a:rPr lang="en-US" altLang="it-IT" sz="2200" dirty="0" smtClean="0"/>
              <a:t> infinite </a:t>
            </a:r>
            <a:r>
              <a:rPr lang="en-US" altLang="it-IT" sz="2200" dirty="0" err="1" smtClean="0"/>
              <a:t>soluzioni</a:t>
            </a:r>
            <a:r>
              <a:rPr lang="en-US" altLang="it-IT" sz="2200" dirty="0" smtClean="0"/>
              <a:t> (e.g., 2, 3, 4)</a:t>
            </a:r>
          </a:p>
          <a:p>
            <a:pPr marL="177800" indent="-177800">
              <a:lnSpc>
                <a:spcPct val="85000"/>
              </a:lnSpc>
              <a:spcBef>
                <a:spcPct val="0"/>
              </a:spcBef>
              <a:spcAft>
                <a:spcPts val="1000"/>
              </a:spcAft>
              <a:buClr>
                <a:srgbClr val="000090"/>
              </a:buClr>
              <a:buFont typeface="Wingdings" panose="05000000000000000000" pitchFamily="2" charset="2"/>
              <a:buChar char="§"/>
            </a:pPr>
            <a:r>
              <a:rPr lang="en-US" altLang="it-IT" sz="2200" dirty="0"/>
              <a:t>p</a:t>
            </a:r>
            <a:r>
              <a:rPr lang="en-US" altLang="it-IT" sz="2200" dirty="0" smtClean="0"/>
              <a:t>er </a:t>
            </a:r>
            <a:r>
              <a:rPr lang="en-US" altLang="it-IT" sz="2200" dirty="0" err="1" smtClean="0"/>
              <a:t>consegnare</a:t>
            </a:r>
            <a:r>
              <a:rPr lang="en-US" altLang="it-IT" sz="2200" dirty="0" smtClean="0"/>
              <a:t> </a:t>
            </a:r>
            <a:r>
              <a:rPr lang="en-US" altLang="it-IT" sz="2200" i="1" dirty="0" smtClean="0"/>
              <a:t>a</a:t>
            </a:r>
            <a:r>
              <a:rPr lang="en-US" altLang="it-IT" sz="2200" dirty="0" smtClean="0"/>
              <a:t> </a:t>
            </a:r>
            <a:r>
              <a:rPr lang="en-US" altLang="it-IT" sz="2200" dirty="0"/>
              <a:t>la </a:t>
            </a:r>
            <a:r>
              <a:rPr lang="en-US" altLang="it-IT" sz="2200" dirty="0" err="1"/>
              <a:t>direzione</a:t>
            </a:r>
            <a:r>
              <a:rPr lang="en-US" altLang="it-IT" sz="2200" dirty="0"/>
              <a:t> </a:t>
            </a:r>
            <a:r>
              <a:rPr lang="en-US" altLang="it-IT" sz="2200" dirty="0" err="1"/>
              <a:t>della</a:t>
            </a:r>
            <a:r>
              <a:rPr lang="en-US" altLang="it-IT" sz="2200" dirty="0"/>
              <a:t> </a:t>
            </a:r>
            <a:r>
              <a:rPr lang="en-US" altLang="it-IT" sz="2200" dirty="0" err="1"/>
              <a:t>sorgente</a:t>
            </a:r>
            <a:r>
              <a:rPr lang="en-US" altLang="it-IT" sz="2200" dirty="0"/>
              <a:t> di </a:t>
            </a:r>
            <a:r>
              <a:rPr lang="en-US" altLang="it-IT" sz="2200" dirty="0" err="1"/>
              <a:t>illuminazione</a:t>
            </a:r>
            <a:r>
              <a:rPr lang="en-US" altLang="it-IT" sz="2200" dirty="0"/>
              <a:t> </a:t>
            </a:r>
            <a:r>
              <a:rPr lang="en-US" altLang="it-IT" sz="2200" dirty="0" smtClean="0"/>
              <a:t>in 2, 3, e 5 </a:t>
            </a:r>
            <a:r>
              <a:rPr lang="en-US" altLang="it-IT" sz="2200" dirty="0" err="1" smtClean="0"/>
              <a:t>deve</a:t>
            </a:r>
            <a:r>
              <a:rPr lang="en-US" altLang="it-IT" sz="2200" dirty="0" smtClean="0"/>
              <a:t> </a:t>
            </a:r>
            <a:r>
              <a:rPr lang="en-US" altLang="it-IT" sz="2200" dirty="0" err="1" smtClean="0"/>
              <a:t>essere</a:t>
            </a:r>
            <a:r>
              <a:rPr lang="en-US" altLang="it-IT" sz="2200" dirty="0" smtClean="0"/>
              <a:t> </a:t>
            </a:r>
            <a:r>
              <a:rPr lang="en-US" altLang="it-IT" sz="2200" dirty="0" err="1" smtClean="0"/>
              <a:t>accidentale</a:t>
            </a:r>
            <a:r>
              <a:rPr lang="en-US" altLang="it-IT" sz="2200" dirty="0" smtClean="0"/>
              <a:t>: </a:t>
            </a:r>
            <a:r>
              <a:rPr lang="en-US" altLang="it-IT" sz="2200" dirty="0" err="1" smtClean="0"/>
              <a:t>allineata</a:t>
            </a:r>
            <a:r>
              <a:rPr lang="en-US" altLang="it-IT" sz="2200" dirty="0" smtClean="0"/>
              <a:t> con la </a:t>
            </a:r>
            <a:r>
              <a:rPr lang="en-US" altLang="it-IT" sz="2200" dirty="0" err="1" smtClean="0"/>
              <a:t>cresta</a:t>
            </a:r>
            <a:endParaRPr lang="en-US" altLang="it-IT" sz="2200" dirty="0" smtClean="0"/>
          </a:p>
          <a:p>
            <a:pPr marL="177800" indent="-177800">
              <a:lnSpc>
                <a:spcPct val="85000"/>
              </a:lnSpc>
              <a:spcBef>
                <a:spcPct val="0"/>
              </a:spcBef>
              <a:spcAft>
                <a:spcPts val="1000"/>
              </a:spcAft>
              <a:buClr>
                <a:srgbClr val="000090"/>
              </a:buClr>
              <a:buFont typeface="Wingdings" panose="05000000000000000000" pitchFamily="2" charset="2"/>
              <a:buChar char="§"/>
            </a:pPr>
            <a:r>
              <a:rPr lang="en-US" altLang="it-IT" sz="2200" dirty="0" err="1"/>
              <a:t>u</a:t>
            </a:r>
            <a:r>
              <a:rPr lang="en-US" altLang="it-IT" sz="2200" dirty="0" err="1" smtClean="0"/>
              <a:t>na</a:t>
            </a:r>
            <a:r>
              <a:rPr lang="en-US" altLang="it-IT" sz="2200" dirty="0" smtClean="0"/>
              <a:t> minima </a:t>
            </a:r>
            <a:r>
              <a:rPr lang="en-US" altLang="it-IT" sz="2200" dirty="0" err="1" smtClean="0"/>
              <a:t>variazione</a:t>
            </a:r>
            <a:r>
              <a:rPr lang="en-US" altLang="it-IT" sz="2200" dirty="0" smtClean="0"/>
              <a:t> </a:t>
            </a:r>
            <a:r>
              <a:rPr lang="en-US" altLang="it-IT" sz="2200" dirty="0" err="1" smtClean="0"/>
              <a:t>della</a:t>
            </a:r>
            <a:r>
              <a:rPr lang="en-US" altLang="it-IT" sz="2200" dirty="0" smtClean="0"/>
              <a:t> </a:t>
            </a:r>
            <a:r>
              <a:rPr lang="en-US" altLang="it-IT" sz="2200" dirty="0" err="1" smtClean="0"/>
              <a:t>direzione</a:t>
            </a:r>
            <a:r>
              <a:rPr lang="en-US" altLang="it-IT" sz="2200" dirty="0" smtClean="0"/>
              <a:t> </a:t>
            </a:r>
            <a:r>
              <a:rPr lang="en-US" altLang="it-IT" sz="2200" dirty="0" err="1" smtClean="0"/>
              <a:t>dell’illuminazione</a:t>
            </a:r>
            <a:r>
              <a:rPr lang="en-US" altLang="it-IT" sz="2200" dirty="0" smtClean="0"/>
              <a:t> cambia </a:t>
            </a:r>
            <a:r>
              <a:rPr lang="en-US" altLang="it-IT" sz="2200" dirty="0" err="1" smtClean="0"/>
              <a:t>l’imagine</a:t>
            </a:r>
            <a:endParaRPr lang="en-US" altLang="it-IT" sz="2200" dirty="0" smtClean="0"/>
          </a:p>
          <a:p>
            <a:pPr marL="177800" indent="-177800">
              <a:lnSpc>
                <a:spcPct val="85000"/>
              </a:lnSpc>
              <a:spcBef>
                <a:spcPct val="0"/>
              </a:spcBef>
              <a:spcAft>
                <a:spcPts val="1000"/>
              </a:spcAft>
              <a:buClr>
                <a:srgbClr val="000090"/>
              </a:buClr>
              <a:buFont typeface="Wingdings" panose="05000000000000000000" pitchFamily="2" charset="2"/>
              <a:buChar char="§"/>
            </a:pPr>
            <a:r>
              <a:rPr lang="en-US" altLang="it-IT" sz="2200" dirty="0"/>
              <a:t>l</a:t>
            </a:r>
            <a:r>
              <a:rPr lang="en-US" altLang="it-IT" sz="2200" dirty="0" smtClean="0"/>
              <a:t>e </a:t>
            </a:r>
            <a:r>
              <a:rPr lang="en-US" altLang="it-IT" sz="2200" dirty="0" err="1" smtClean="0"/>
              <a:t>soluzioni</a:t>
            </a:r>
            <a:r>
              <a:rPr lang="en-US" altLang="it-IT" sz="2200" dirty="0" smtClean="0"/>
              <a:t> 1 e 5 </a:t>
            </a:r>
            <a:r>
              <a:rPr lang="en-US" altLang="it-IT" sz="2200" dirty="0" err="1" smtClean="0"/>
              <a:t>sono</a:t>
            </a:r>
            <a:r>
              <a:rPr lang="en-US" altLang="it-IT" sz="2200" dirty="0" smtClean="0"/>
              <a:t> </a:t>
            </a:r>
            <a:r>
              <a:rPr lang="en-US" altLang="it-IT" sz="2200" dirty="0" err="1" smtClean="0"/>
              <a:t>più</a:t>
            </a:r>
            <a:r>
              <a:rPr lang="en-US" altLang="it-IT" sz="2200" dirty="0" smtClean="0"/>
              <a:t> </a:t>
            </a:r>
            <a:r>
              <a:rPr lang="en-US" altLang="it-IT" sz="2200" dirty="0" err="1" smtClean="0"/>
              <a:t>stabili</a:t>
            </a:r>
            <a:r>
              <a:rPr lang="en-US" altLang="it-IT" sz="2200" dirty="0" smtClean="0"/>
              <a:t> (</a:t>
            </a:r>
            <a:r>
              <a:rPr lang="en-US" altLang="it-IT" sz="2200" dirty="0" err="1" smtClean="0"/>
              <a:t>generiche</a:t>
            </a:r>
            <a:r>
              <a:rPr lang="en-US" altLang="it-IT" sz="2200" dirty="0" smtClean="0"/>
              <a:t>)  </a:t>
            </a:r>
            <a:endParaRPr lang="en-US" altLang="it-IT" sz="2200" dirty="0"/>
          </a:p>
        </p:txBody>
      </p:sp>
      <p:sp>
        <p:nvSpPr>
          <p:cNvPr id="6" name="Rectangle 2"/>
          <p:cNvSpPr>
            <a:spLocks noGrp="1" noChangeArrowheads="1"/>
          </p:cNvSpPr>
          <p:nvPr>
            <p:ph type="title"/>
          </p:nvPr>
        </p:nvSpPr>
        <p:spPr>
          <a:xfrm>
            <a:off x="457200" y="-76793"/>
            <a:ext cx="822960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eaLnBrk="1" hangingPunct="1">
              <a:spcBef>
                <a:spcPct val="50000"/>
              </a:spcBef>
            </a:pPr>
            <a:r>
              <a:rPr lang="it-IT" altLang="it-IT" dirty="0" smtClean="0">
                <a:solidFill>
                  <a:srgbClr val="000090"/>
                </a:solidFill>
              </a:rPr>
              <a:t>40 anni dopo </a:t>
            </a:r>
            <a:r>
              <a:rPr lang="it-IT" altLang="it-IT" i="1" dirty="0" smtClean="0">
                <a:solidFill>
                  <a:srgbClr val="000090"/>
                </a:solidFill>
              </a:rPr>
              <a:t>generic viewpoint</a:t>
            </a:r>
          </a:p>
        </p:txBody>
      </p:sp>
      <p:sp>
        <p:nvSpPr>
          <p:cNvPr id="9" name="Rectangle 8"/>
          <p:cNvSpPr/>
          <p:nvPr/>
        </p:nvSpPr>
        <p:spPr>
          <a:xfrm>
            <a:off x="6360174" y="582619"/>
            <a:ext cx="2273379" cy="461665"/>
          </a:xfrm>
          <a:prstGeom prst="rect">
            <a:avLst/>
          </a:prstGeom>
        </p:spPr>
        <p:txBody>
          <a:bodyPr wrap="none">
            <a:spAutoFit/>
          </a:bodyPr>
          <a:lstStyle/>
          <a:p>
            <a:r>
              <a:rPr lang="en-US" altLang="it-IT" dirty="0">
                <a:latin typeface="+mj-lt"/>
                <a:hlinkClick r:id="rId3"/>
              </a:rPr>
              <a:t>Freeman, 1994</a:t>
            </a:r>
            <a:endParaRPr lang="it-IT" dirty="0">
              <a:latin typeface="+mj-lt"/>
            </a:endParaRPr>
          </a:p>
        </p:txBody>
      </p:sp>
    </p:spTree>
    <p:extLst>
      <p:ext uri="{BB962C8B-B14F-4D97-AF65-F5344CB8AC3E}">
        <p14:creationId xmlns:p14="http://schemas.microsoft.com/office/powerpoint/2010/main" val="100596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ctrTitle"/>
          </p:nvPr>
        </p:nvSpPr>
        <p:spPr>
          <a:xfrm>
            <a:off x="41275" y="0"/>
            <a:ext cx="8975725" cy="120032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p>
            <a:pPr eaLnBrk="1" hangingPunct="1">
              <a:spcBef>
                <a:spcPct val="50000"/>
              </a:spcBef>
            </a:pPr>
            <a:r>
              <a:rPr lang="it-IT" altLang="it-IT" sz="3600" dirty="0" smtClean="0">
                <a:solidFill>
                  <a:srgbClr val="000090"/>
                </a:solidFill>
              </a:rPr>
              <a:t>la conoscenza della natura fisica del mondo non basta per l’ED</a:t>
            </a:r>
          </a:p>
        </p:txBody>
      </p:sp>
      <p:grpSp>
        <p:nvGrpSpPr>
          <p:cNvPr id="17" name="Group 16"/>
          <p:cNvGrpSpPr/>
          <p:nvPr/>
        </p:nvGrpSpPr>
        <p:grpSpPr>
          <a:xfrm>
            <a:off x="1597874" y="1510591"/>
            <a:ext cx="6384591" cy="2695496"/>
            <a:chOff x="1597874" y="1510591"/>
            <a:chExt cx="6384591" cy="2695496"/>
          </a:xfrm>
        </p:grpSpPr>
        <p:pic>
          <p:nvPicPr>
            <p:cNvPr id="8" name="Picture 7"/>
            <p:cNvPicPr>
              <a:picLocks noChangeAspect="1"/>
            </p:cNvPicPr>
            <p:nvPr/>
          </p:nvPicPr>
          <p:blipFill rotWithShape="1">
            <a:blip r:embed="rId3"/>
            <a:srcRect t="43053" b="14573"/>
            <a:stretch/>
          </p:blipFill>
          <p:spPr>
            <a:xfrm>
              <a:off x="1597874" y="1510591"/>
              <a:ext cx="5274947" cy="1495167"/>
            </a:xfrm>
            <a:prstGeom prst="rect">
              <a:avLst/>
            </a:prstGeom>
          </p:spPr>
        </p:pic>
        <p:pic>
          <p:nvPicPr>
            <p:cNvPr id="9" name="Picture 8"/>
            <p:cNvPicPr>
              <a:picLocks noChangeAspect="1"/>
            </p:cNvPicPr>
            <p:nvPr/>
          </p:nvPicPr>
          <p:blipFill>
            <a:blip r:embed="rId4"/>
            <a:stretch>
              <a:fillRect/>
            </a:stretch>
          </p:blipFill>
          <p:spPr>
            <a:xfrm>
              <a:off x="4701259" y="3017557"/>
              <a:ext cx="507600" cy="483360"/>
            </a:xfrm>
            <a:prstGeom prst="rect">
              <a:avLst/>
            </a:prstGeom>
          </p:spPr>
        </p:pic>
        <p:pic>
          <p:nvPicPr>
            <p:cNvPr id="4" name="Picture 3"/>
            <p:cNvPicPr>
              <a:picLocks noChangeAspect="1"/>
            </p:cNvPicPr>
            <p:nvPr/>
          </p:nvPicPr>
          <p:blipFill>
            <a:blip r:embed="rId5"/>
            <a:stretch>
              <a:fillRect/>
            </a:stretch>
          </p:blipFill>
          <p:spPr>
            <a:xfrm>
              <a:off x="1711590" y="3017557"/>
              <a:ext cx="456840" cy="483360"/>
            </a:xfrm>
            <a:prstGeom prst="rect">
              <a:avLst/>
            </a:prstGeom>
          </p:spPr>
        </p:pic>
        <p:sp>
          <p:nvSpPr>
            <p:cNvPr id="5" name="TextBox 4"/>
            <p:cNvSpPr txBox="1"/>
            <p:nvPr/>
          </p:nvSpPr>
          <p:spPr>
            <a:xfrm>
              <a:off x="5208859" y="3005758"/>
              <a:ext cx="2773606" cy="830997"/>
            </a:xfrm>
            <a:prstGeom prst="rect">
              <a:avLst/>
            </a:prstGeom>
            <a:noFill/>
          </p:spPr>
          <p:txBody>
            <a:bodyPr wrap="square" rtlCol="0">
              <a:spAutoFit/>
            </a:bodyPr>
            <a:lstStyle/>
            <a:p>
              <a:r>
                <a:rPr lang="it-IT" dirty="0">
                  <a:latin typeface="+mn-lt"/>
                </a:rPr>
                <a:t>s</a:t>
              </a:r>
              <a:r>
                <a:rPr lang="it-IT" dirty="0" smtClean="0">
                  <a:latin typeface="+mn-lt"/>
                </a:rPr>
                <a:t>timolo distale/ambientale</a:t>
              </a:r>
              <a:endParaRPr lang="it-IT" dirty="0">
                <a:latin typeface="+mn-lt"/>
              </a:endParaRPr>
            </a:p>
          </p:txBody>
        </p:sp>
        <p:sp>
          <p:nvSpPr>
            <p:cNvPr id="13" name="TextBox 12"/>
            <p:cNvSpPr txBox="1"/>
            <p:nvPr/>
          </p:nvSpPr>
          <p:spPr>
            <a:xfrm>
              <a:off x="2109717" y="3005758"/>
              <a:ext cx="2337742" cy="1200329"/>
            </a:xfrm>
            <a:prstGeom prst="rect">
              <a:avLst/>
            </a:prstGeom>
            <a:noFill/>
          </p:spPr>
          <p:txBody>
            <a:bodyPr wrap="square" rtlCol="0">
              <a:spAutoFit/>
            </a:bodyPr>
            <a:lstStyle/>
            <a:p>
              <a:r>
                <a:rPr lang="it-IT" dirty="0">
                  <a:latin typeface="+mn-lt"/>
                </a:rPr>
                <a:t>c</a:t>
              </a:r>
              <a:r>
                <a:rPr lang="it-IT" dirty="0" smtClean="0">
                  <a:latin typeface="+mn-lt"/>
                </a:rPr>
                <a:t>reazione dello stimolo prossimale</a:t>
              </a:r>
              <a:endParaRPr lang="it-IT" dirty="0">
                <a:latin typeface="+mn-lt"/>
              </a:endParaRPr>
            </a:p>
          </p:txBody>
        </p:sp>
        <p:sp>
          <p:nvSpPr>
            <p:cNvPr id="6" name="Left Arrow 5"/>
            <p:cNvSpPr/>
            <p:nvPr/>
          </p:nvSpPr>
          <p:spPr bwMode="auto">
            <a:xfrm>
              <a:off x="4259748" y="2160242"/>
              <a:ext cx="645793" cy="396875"/>
            </a:xfrm>
            <a:prstGeom prst="leftArrow">
              <a:avLst/>
            </a:prstGeom>
            <a:solidFill>
              <a:srgbClr val="1968B3"/>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sp>
        <p:nvSpPr>
          <p:cNvPr id="10" name="TextBox 9"/>
          <p:cNvSpPr txBox="1">
            <a:spLocks noChangeArrowheads="1"/>
          </p:cNvSpPr>
          <p:nvPr/>
        </p:nvSpPr>
        <p:spPr bwMode="auto">
          <a:xfrm>
            <a:off x="432484" y="4142944"/>
            <a:ext cx="9428206" cy="32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nSpc>
                <a:spcPct val="85000"/>
              </a:lnSpc>
              <a:spcBef>
                <a:spcPct val="0"/>
              </a:spcBef>
              <a:spcAft>
                <a:spcPts val="1000"/>
              </a:spcAft>
              <a:buClr>
                <a:schemeClr val="accent2"/>
              </a:buClr>
              <a:buNone/>
            </a:pPr>
            <a:r>
              <a:rPr lang="en-US" altLang="it-IT" sz="2800" dirty="0" smtClean="0"/>
              <a:t>.... </a:t>
            </a:r>
            <a:r>
              <a:rPr lang="en-US" altLang="it-IT" sz="2800" dirty="0" err="1" smtClean="0"/>
              <a:t>mancano</a:t>
            </a:r>
            <a:r>
              <a:rPr lang="en-US" altLang="it-IT" sz="2800" dirty="0" smtClean="0"/>
              <a:t> </a:t>
            </a:r>
            <a:r>
              <a:rPr lang="en-US" altLang="it-IT" sz="2800" dirty="0" err="1" smtClean="0"/>
              <a:t>all’appello</a:t>
            </a:r>
            <a:r>
              <a:rPr lang="en-US" altLang="it-IT" sz="2800" dirty="0" smtClean="0"/>
              <a:t> </a:t>
            </a:r>
            <a:r>
              <a:rPr lang="en-US" altLang="it-IT" sz="2800" dirty="0" err="1" smtClean="0"/>
              <a:t>almeno</a:t>
            </a:r>
            <a:r>
              <a:rPr lang="en-US" altLang="it-IT" sz="2800" dirty="0" smtClean="0"/>
              <a:t> </a:t>
            </a:r>
            <a:r>
              <a:rPr lang="en-US" altLang="it-IT" sz="2800" dirty="0" err="1" smtClean="0"/>
              <a:t>altri</a:t>
            </a:r>
            <a:r>
              <a:rPr lang="en-US" altLang="it-IT" sz="2800" dirty="0" smtClean="0"/>
              <a:t> 5 </a:t>
            </a:r>
            <a:r>
              <a:rPr lang="en-US" altLang="it-IT" sz="2800" dirty="0" err="1" smtClean="0"/>
              <a:t>passi</a:t>
            </a:r>
            <a:r>
              <a:rPr lang="en-US" altLang="it-IT" sz="2800" dirty="0" smtClean="0"/>
              <a:t> </a:t>
            </a:r>
          </a:p>
          <a:p>
            <a:pPr marL="0" indent="0">
              <a:lnSpc>
                <a:spcPct val="85000"/>
              </a:lnSpc>
              <a:spcBef>
                <a:spcPct val="0"/>
              </a:spcBef>
              <a:spcAft>
                <a:spcPts val="1000"/>
              </a:spcAft>
              <a:buClr>
                <a:schemeClr val="accent2"/>
              </a:buClr>
              <a:buNone/>
            </a:pPr>
            <a:r>
              <a:rPr lang="en-US" altLang="it-IT" sz="2800" dirty="0" err="1" smtClean="0"/>
              <a:t>processamento</a:t>
            </a:r>
            <a:r>
              <a:rPr lang="en-US" altLang="it-IT" sz="2800" dirty="0" smtClean="0"/>
              <a:t> </a:t>
            </a:r>
            <a:r>
              <a:rPr lang="en-US" altLang="it-IT" sz="2800" dirty="0" err="1" smtClean="0"/>
              <a:t>dei</a:t>
            </a:r>
            <a:r>
              <a:rPr lang="en-US" altLang="it-IT" sz="2800" dirty="0" smtClean="0"/>
              <a:t> </a:t>
            </a:r>
            <a:r>
              <a:rPr lang="en-US" altLang="it-IT" sz="2800" dirty="0" err="1" smtClean="0"/>
              <a:t>recettori</a:t>
            </a:r>
            <a:r>
              <a:rPr lang="en-US" altLang="it-IT" sz="2800" dirty="0" smtClean="0"/>
              <a:t> (</a:t>
            </a:r>
            <a:r>
              <a:rPr lang="en-US" altLang="it-IT" sz="2800" dirty="0" err="1" smtClean="0"/>
              <a:t>trasduzione</a:t>
            </a:r>
            <a:r>
              <a:rPr lang="en-US" altLang="it-IT" sz="2800" dirty="0" smtClean="0"/>
              <a:t>)</a:t>
            </a:r>
          </a:p>
          <a:p>
            <a:pPr marL="0" indent="0">
              <a:lnSpc>
                <a:spcPct val="85000"/>
              </a:lnSpc>
              <a:spcBef>
                <a:spcPct val="0"/>
              </a:spcBef>
              <a:spcAft>
                <a:spcPts val="1000"/>
              </a:spcAft>
              <a:buClr>
                <a:schemeClr val="accent2"/>
              </a:buClr>
              <a:buNone/>
            </a:pPr>
            <a:r>
              <a:rPr lang="en-US" altLang="it-IT" sz="2800" dirty="0" err="1" smtClean="0"/>
              <a:t>processamento</a:t>
            </a:r>
            <a:r>
              <a:rPr lang="en-US" altLang="it-IT" sz="2800" dirty="0" smtClean="0"/>
              <a:t> </a:t>
            </a:r>
            <a:r>
              <a:rPr lang="en-US" altLang="it-IT" sz="2800" dirty="0" err="1" smtClean="0"/>
              <a:t>neurale</a:t>
            </a:r>
            <a:endParaRPr lang="en-US" altLang="it-IT" sz="2800" dirty="0" smtClean="0"/>
          </a:p>
          <a:p>
            <a:pPr marL="0" indent="0">
              <a:lnSpc>
                <a:spcPct val="85000"/>
              </a:lnSpc>
              <a:spcBef>
                <a:spcPct val="0"/>
              </a:spcBef>
              <a:spcAft>
                <a:spcPts val="1000"/>
              </a:spcAft>
              <a:buClr>
                <a:schemeClr val="accent2"/>
              </a:buClr>
              <a:buNone/>
            </a:pPr>
            <a:r>
              <a:rPr lang="en-US" altLang="it-IT" sz="2800" dirty="0" smtClean="0"/>
              <a:t>Il </a:t>
            </a:r>
            <a:r>
              <a:rPr lang="en-US" altLang="it-IT" sz="2800" dirty="0" err="1" smtClean="0"/>
              <a:t>ciclo</a:t>
            </a:r>
            <a:r>
              <a:rPr lang="en-US" altLang="it-IT" sz="2800" dirty="0" smtClean="0"/>
              <a:t>   </a:t>
            </a:r>
            <a:r>
              <a:rPr lang="en-US" altLang="it-IT" sz="2800" dirty="0" err="1" smtClean="0"/>
              <a:t>percezione</a:t>
            </a:r>
            <a:r>
              <a:rPr lang="en-US" altLang="it-IT" sz="2300" dirty="0" smtClean="0">
                <a:latin typeface="Sylfaen" panose="010A0502050306030303" pitchFamily="18" charset="0"/>
                <a:sym typeface="Symbol" panose="05050102010706020507" pitchFamily="18" charset="2"/>
              </a:rPr>
              <a:t></a:t>
            </a:r>
            <a:r>
              <a:rPr lang="en-US" altLang="it-IT" sz="2800" dirty="0" smtClean="0"/>
              <a:t>   </a:t>
            </a:r>
            <a:r>
              <a:rPr lang="en-US" altLang="it-IT" sz="2800" dirty="0" err="1" smtClean="0"/>
              <a:t>riconoscimento</a:t>
            </a:r>
            <a:r>
              <a:rPr lang="en-US" altLang="it-IT" sz="2300" dirty="0" smtClean="0">
                <a:latin typeface="Symbol" panose="05050102010706020507" pitchFamily="18" charset="2"/>
                <a:sym typeface="Symbol" panose="05050102010706020507" pitchFamily="18" charset="2"/>
              </a:rPr>
              <a:t></a:t>
            </a:r>
            <a:r>
              <a:rPr lang="en-US" altLang="it-IT" sz="2800" dirty="0" smtClean="0"/>
              <a:t>   </a:t>
            </a:r>
            <a:r>
              <a:rPr lang="en-US" altLang="it-IT" sz="2800" dirty="0" err="1" smtClean="0"/>
              <a:t>azione</a:t>
            </a:r>
            <a:r>
              <a:rPr lang="en-US" altLang="it-IT" sz="2800" dirty="0" smtClean="0"/>
              <a:t>    (</a:t>
            </a:r>
            <a:r>
              <a:rPr lang="en-US" altLang="it-IT" sz="2800" dirty="0" err="1" smtClean="0"/>
              <a:t>risposta</a:t>
            </a:r>
            <a:r>
              <a:rPr lang="en-US" altLang="it-IT" sz="2800" dirty="0" smtClean="0"/>
              <a:t> </a:t>
            </a:r>
            <a:r>
              <a:rPr lang="en-US" altLang="it-IT" sz="2800" dirty="0" err="1" smtClean="0"/>
              <a:t>comportamentale</a:t>
            </a:r>
            <a:r>
              <a:rPr lang="en-US" altLang="it-IT" sz="2800" dirty="0" smtClean="0"/>
              <a:t>)</a:t>
            </a:r>
          </a:p>
          <a:p>
            <a:pPr marL="0" indent="0">
              <a:lnSpc>
                <a:spcPct val="85000"/>
              </a:lnSpc>
              <a:spcBef>
                <a:spcPct val="0"/>
              </a:spcBef>
              <a:spcAft>
                <a:spcPts val="1000"/>
              </a:spcAft>
              <a:buClr>
                <a:schemeClr val="accent2"/>
              </a:buClr>
              <a:buNone/>
            </a:pPr>
            <a:r>
              <a:rPr lang="en-US" altLang="it-IT" sz="2800" dirty="0" smtClean="0"/>
              <a:t>… con un </a:t>
            </a:r>
            <a:r>
              <a:rPr lang="en-US" altLang="it-IT" sz="2800" dirty="0" err="1" smtClean="0"/>
              <a:t>pizzico</a:t>
            </a:r>
            <a:r>
              <a:rPr lang="en-US" altLang="it-IT" sz="2800" dirty="0" smtClean="0"/>
              <a:t> di </a:t>
            </a:r>
            <a:r>
              <a:rPr lang="en-US" altLang="it-IT" sz="2800" dirty="0" err="1" smtClean="0"/>
              <a:t>conoscenza</a:t>
            </a:r>
            <a:r>
              <a:rPr lang="en-US" altLang="it-IT" sz="2800" dirty="0" smtClean="0"/>
              <a:t> (</a:t>
            </a:r>
            <a:r>
              <a:rPr lang="en-US" altLang="it-IT" sz="2800" dirty="0" err="1" smtClean="0"/>
              <a:t>esperienza</a:t>
            </a:r>
            <a:r>
              <a:rPr lang="en-US" altLang="it-IT" sz="2800" dirty="0" smtClean="0"/>
              <a:t> </a:t>
            </a:r>
            <a:r>
              <a:rPr lang="en-US" altLang="it-IT" sz="2800" dirty="0" err="1" smtClean="0"/>
              <a:t>passata</a:t>
            </a:r>
            <a:r>
              <a:rPr lang="en-US" altLang="it-IT" sz="2800" dirty="0" smtClean="0"/>
              <a:t>)</a:t>
            </a:r>
          </a:p>
          <a:p>
            <a:pPr marL="0" indent="0">
              <a:lnSpc>
                <a:spcPct val="85000"/>
              </a:lnSpc>
              <a:spcBef>
                <a:spcPct val="0"/>
              </a:spcBef>
              <a:spcAft>
                <a:spcPts val="1000"/>
              </a:spcAft>
              <a:buClr>
                <a:schemeClr val="accent2"/>
              </a:buClr>
              <a:buNone/>
            </a:pPr>
            <a:endParaRPr lang="en-US" altLang="it-IT" sz="2800" dirty="0"/>
          </a:p>
        </p:txBody>
      </p:sp>
      <p:pic>
        <p:nvPicPr>
          <p:cNvPr id="2" name="Picture 1"/>
          <p:cNvPicPr>
            <a:picLocks noChangeAspect="1"/>
          </p:cNvPicPr>
          <p:nvPr/>
        </p:nvPicPr>
        <p:blipFill>
          <a:blip r:embed="rId6"/>
          <a:stretch>
            <a:fillRect/>
          </a:stretch>
        </p:blipFill>
        <p:spPr>
          <a:xfrm>
            <a:off x="-58555" y="4639781"/>
            <a:ext cx="507600" cy="445200"/>
          </a:xfrm>
          <a:prstGeom prst="rect">
            <a:avLst/>
          </a:prstGeom>
        </p:spPr>
      </p:pic>
      <p:pic>
        <p:nvPicPr>
          <p:cNvPr id="3" name="Picture 2"/>
          <p:cNvPicPr>
            <a:picLocks noChangeAspect="1"/>
          </p:cNvPicPr>
          <p:nvPr/>
        </p:nvPicPr>
        <p:blipFill>
          <a:blip r:embed="rId7"/>
          <a:stretch>
            <a:fillRect/>
          </a:stretch>
        </p:blipFill>
        <p:spPr>
          <a:xfrm>
            <a:off x="-83935" y="5136618"/>
            <a:ext cx="558360" cy="445200"/>
          </a:xfrm>
          <a:prstGeom prst="rect">
            <a:avLst/>
          </a:prstGeom>
        </p:spPr>
      </p:pic>
      <p:grpSp>
        <p:nvGrpSpPr>
          <p:cNvPr id="18" name="Group 17"/>
          <p:cNvGrpSpPr/>
          <p:nvPr/>
        </p:nvGrpSpPr>
        <p:grpSpPr>
          <a:xfrm>
            <a:off x="1536089" y="5688897"/>
            <a:ext cx="5628989" cy="296091"/>
            <a:chOff x="1537927" y="5711076"/>
            <a:chExt cx="5628989" cy="296091"/>
          </a:xfrm>
        </p:grpSpPr>
        <p:pic>
          <p:nvPicPr>
            <p:cNvPr id="14" name="Picture 13"/>
            <p:cNvPicPr>
              <a:picLocks noChangeAspect="1"/>
            </p:cNvPicPr>
            <p:nvPr/>
          </p:nvPicPr>
          <p:blipFill>
            <a:blip r:embed="rId8"/>
            <a:stretch>
              <a:fillRect/>
            </a:stretch>
          </p:blipFill>
          <p:spPr>
            <a:xfrm>
              <a:off x="1537927" y="5733728"/>
              <a:ext cx="279789" cy="273439"/>
            </a:xfrm>
            <a:prstGeom prst="rect">
              <a:avLst/>
            </a:prstGeom>
          </p:spPr>
        </p:pic>
        <p:pic>
          <p:nvPicPr>
            <p:cNvPr id="15" name="Picture 14"/>
            <p:cNvPicPr>
              <a:picLocks noChangeAspect="1"/>
            </p:cNvPicPr>
            <p:nvPr/>
          </p:nvPicPr>
          <p:blipFill rotWithShape="1">
            <a:blip r:embed="rId9"/>
            <a:srcRect t="1" r="7444" b="2704"/>
            <a:stretch/>
          </p:blipFill>
          <p:spPr>
            <a:xfrm>
              <a:off x="3885710" y="5711076"/>
              <a:ext cx="278803" cy="260393"/>
            </a:xfrm>
            <a:prstGeom prst="rect">
              <a:avLst/>
            </a:prstGeom>
          </p:spPr>
        </p:pic>
        <p:pic>
          <p:nvPicPr>
            <p:cNvPr id="16" name="Picture 15"/>
            <p:cNvPicPr>
              <a:picLocks noChangeAspect="1"/>
            </p:cNvPicPr>
            <p:nvPr/>
          </p:nvPicPr>
          <p:blipFill>
            <a:blip r:embed="rId10"/>
            <a:stretch>
              <a:fillRect/>
            </a:stretch>
          </p:blipFill>
          <p:spPr>
            <a:xfrm>
              <a:off x="6900093" y="5734408"/>
              <a:ext cx="266823" cy="237061"/>
            </a:xfrm>
            <a:prstGeom prst="rect">
              <a:avLst/>
            </a:prstGeom>
          </p:spPr>
        </p:pic>
      </p:grpSp>
    </p:spTree>
    <p:extLst>
      <p:ext uri="{BB962C8B-B14F-4D97-AF65-F5344CB8AC3E}">
        <p14:creationId xmlns:p14="http://schemas.microsoft.com/office/powerpoint/2010/main" val="233171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wipe(left)">
                                      <p:cBhvr>
                                        <p:cTn id="31" dur="500"/>
                                        <p:tgtEl>
                                          <p:spTgt spid="10">
                                            <p:txEl>
                                              <p:pRg st="3" end="3"/>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left)">
                                      <p:cBhvr>
                                        <p:cTn id="3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54728</TotalTime>
  <Words>2452</Words>
  <Application>Microsoft Office PowerPoint</Application>
  <PresentationFormat>On-screen Show (4:3)</PresentationFormat>
  <Paragraphs>161</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Arial</vt:lpstr>
      <vt:lpstr>Sylfaen</vt:lpstr>
      <vt:lpstr>Symbol</vt:lpstr>
      <vt:lpstr>Times</vt:lpstr>
      <vt:lpstr>Wingdings</vt:lpstr>
      <vt:lpstr>1_Default Design</vt:lpstr>
      <vt:lpstr>Psicologia dei processi cognitivi 1 Percezione 042PS-2 </vt:lpstr>
      <vt:lpstr>PowerPoint Presentation</vt:lpstr>
      <vt:lpstr>PowerPoint Presentation</vt:lpstr>
      <vt:lpstr>una serie di dimostrazioni celebri</vt:lpstr>
      <vt:lpstr>percezione come scoperta   </vt:lpstr>
      <vt:lpstr>PowerPoint Presentation</vt:lpstr>
      <vt:lpstr>ED ≠ conoscenza del mondo</vt:lpstr>
      <vt:lpstr>40 anni dopo generic viewpoint</vt:lpstr>
      <vt:lpstr>la conoscenza della natura fisica del mondo non basta per l’ED</vt:lpstr>
      <vt:lpstr> </vt:lpstr>
      <vt:lpstr>integrazione ottimale di indizi</vt:lpstr>
      <vt:lpstr>binding come fusione debole</vt:lpstr>
      <vt:lpstr>PowerPoint Presentation</vt:lpstr>
      <vt:lpstr>dimostratore Excel</vt:lpstr>
      <vt:lpstr>quando l’ informazione non fa pop-up (emerge)</vt:lpstr>
      <vt:lpstr> </vt:lpstr>
      <vt:lpstr>costanza e forma familiare</vt:lpstr>
      <vt:lpstr>prospettiva e movimento</vt:lpstr>
      <vt:lpstr> </vt:lpstr>
    </vt:vector>
  </TitlesOfParts>
  <Company>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Adri</dc:creator>
  <cp:lastModifiedBy>Carlo</cp:lastModifiedBy>
  <cp:revision>742</cp:revision>
  <dcterms:created xsi:type="dcterms:W3CDTF">2010-11-07T22:02:08Z</dcterms:created>
  <dcterms:modified xsi:type="dcterms:W3CDTF">2019-03-27T14:42:22Z</dcterms:modified>
</cp:coreProperties>
</file>