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8"/>
  </p:notesMasterIdLst>
  <p:sldIdLst>
    <p:sldId id="439" r:id="rId2"/>
    <p:sldId id="918" r:id="rId3"/>
    <p:sldId id="841" r:id="rId4"/>
    <p:sldId id="857" r:id="rId5"/>
    <p:sldId id="858" r:id="rId6"/>
    <p:sldId id="859" r:id="rId7"/>
    <p:sldId id="860" r:id="rId8"/>
    <p:sldId id="861" r:id="rId9"/>
    <p:sldId id="862" r:id="rId10"/>
    <p:sldId id="863" r:id="rId11"/>
    <p:sldId id="864" r:id="rId12"/>
    <p:sldId id="865" r:id="rId13"/>
    <p:sldId id="866" r:id="rId14"/>
    <p:sldId id="867" r:id="rId15"/>
    <p:sldId id="868" r:id="rId16"/>
    <p:sldId id="869" r:id="rId17"/>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os="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33CC33"/>
    <a:srgbClr val="888888"/>
    <a:srgbClr val="858585"/>
    <a:srgbClr val="8B8B8B"/>
    <a:srgbClr val="828282"/>
    <a:srgbClr val="5F5F5F"/>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826" autoAdjust="0"/>
  </p:normalViewPr>
  <p:slideViewPr>
    <p:cSldViewPr snapToGrid="0">
      <p:cViewPr varScale="1">
        <p:scale>
          <a:sx n="70" d="100"/>
          <a:sy n="70" d="100"/>
        </p:scale>
        <p:origin x="1926" y="60"/>
      </p:cViewPr>
      <p:guideLst>
        <p:guide orient="horz" pos="4319"/>
        <p:guide pos="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Users\Carlo\Documents\D_new\Didattica_2014\PERCEZIONE_2017\PERC_2017\Rigidity_Loss.mo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6933"/>
  <ax:ocxPr ax:name="_cy" ax:value="10186"/>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C:\Users\Carlo\Documents\D_new\Didattica_2014\PERCEZIONE_2017\PERC_2017\5_Ames_Room.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2541"/>
  <ax:ocxPr ax:name="_cy" ax:value="10186"/>
</ax:ocx>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145DD2A-0CDF-4F91-A4B4-474857A9D323}" type="slidenum">
              <a:rPr lang="en-US" altLang="it-IT"/>
              <a:pPr/>
              <a:t>‹#›</a:t>
            </a:fld>
            <a:endParaRPr lang="en-US" altLang="it-IT"/>
          </a:p>
        </p:txBody>
      </p:sp>
    </p:spTree>
    <p:extLst>
      <p:ext uri="{BB962C8B-B14F-4D97-AF65-F5344CB8AC3E}">
        <p14:creationId xmlns:p14="http://schemas.microsoft.com/office/powerpoint/2010/main" val="465994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17221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3</a:t>
            </a:fld>
            <a:endParaRPr lang="en-US" altLang="it-IT"/>
          </a:p>
        </p:txBody>
      </p:sp>
    </p:spTree>
    <p:extLst>
      <p:ext uri="{BB962C8B-B14F-4D97-AF65-F5344CB8AC3E}">
        <p14:creationId xmlns:p14="http://schemas.microsoft.com/office/powerpoint/2010/main" val="41389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C’è un punto critoco durante la rotazione del trapezio che il mondo appare andare sottosopra ossia che è il</a:t>
            </a:r>
            <a:r>
              <a:rPr lang="it-IT" altLang="it-IT" baseline="0" dirty="0" smtClean="0">
                <a:latin typeface="Times" panose="02020603050405020304" pitchFamily="18" charset="0"/>
              </a:rPr>
              <a:t> momento in cui il trapezio comincia a ruotare con una inclinazione attorno all’inclinazione frontoparallela (che illusoriamente lo fa apparire come un rettangolo inclinato a sinistra). </a:t>
            </a:r>
            <a:r>
              <a:rPr lang="it-IT" altLang="it-IT" dirty="0" smtClean="0">
                <a:latin typeface="Times" panose="02020603050405020304" pitchFamily="18" charset="0"/>
              </a:rPr>
              <a:t>In A la visione di taglio fa si che si percepisca</a:t>
            </a:r>
            <a:r>
              <a:rPr lang="it-IT" altLang="it-IT" baseline="0" dirty="0" smtClean="0">
                <a:latin typeface="Times" panose="02020603050405020304" pitchFamily="18" charset="0"/>
              </a:rPr>
              <a:t> un rettangolo molto inclinato a sinistra che ruota in senso antiorario verso una inclinazione minore in B (sempre a sinistra visto che il lato corto del trapezio frontoparallelo lo fa apparire come un rettangolo inclinato di 60°). Tuttavia in B nel mondo il trapezio continua a ruotare in senso antiorario quindi accorciando la sua proiezione retinica (foreshortening) con il lato più corto che appare sempre a sinistra il che significa che da B a C il rettangolo ha ruotato in senso orario </a:t>
            </a:r>
          </a:p>
          <a:p>
            <a:endParaRPr lang="it-IT" altLang="it-IT" baseline="0" dirty="0" smtClean="0">
              <a:latin typeface="Times" panose="02020603050405020304" pitchFamily="18" charset="0"/>
            </a:endParaRPr>
          </a:p>
          <a:p>
            <a:endParaRPr lang="it-IT" altLang="it-IT" dirty="0" smtClean="0">
              <a:latin typeface="Times" panose="02020603050405020304" pitchFamily="18" charset="0"/>
            </a:endParaRPr>
          </a:p>
        </p:txBody>
      </p:sp>
    </p:spTree>
    <p:extLst>
      <p:ext uri="{BB962C8B-B14F-4D97-AF65-F5344CB8AC3E}">
        <p14:creationId xmlns:p14="http://schemas.microsoft.com/office/powerpoint/2010/main" val="28212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Principio di minimo…. Gestalt</a:t>
            </a:r>
          </a:p>
        </p:txBody>
      </p:sp>
    </p:spTree>
    <p:extLst>
      <p:ext uri="{BB962C8B-B14F-4D97-AF65-F5344CB8AC3E}">
        <p14:creationId xmlns:p14="http://schemas.microsoft.com/office/powerpoint/2010/main" val="285153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Anamorfismo: un illusione ottica per cui una immagine viene proiettata sul piano in modo distorto, rendendo il soggetto originale riconoscibile solamente guardando l'immagine da una posizione precisa </a:t>
            </a:r>
          </a:p>
        </p:txBody>
      </p:sp>
    </p:spTree>
    <p:extLst>
      <p:ext uri="{BB962C8B-B14F-4D97-AF65-F5344CB8AC3E}">
        <p14:creationId xmlns:p14="http://schemas.microsoft.com/office/powerpoint/2010/main" val="197200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Percezione come inferenza: In other words, your brain is doing it’s best to figure out what’s</a:t>
            </a:r>
          </a:p>
          <a:p>
            <a:r>
              <a:rPr lang="it-IT" altLang="it-IT" dirty="0" smtClean="0">
                <a:latin typeface="Times" panose="02020603050405020304" pitchFamily="18" charset="0"/>
              </a:rPr>
              <a:t>out there given the limited input.</a:t>
            </a:r>
          </a:p>
          <a:p>
            <a:endParaRPr lang="it-IT" altLang="it-IT" dirty="0" smtClean="0">
              <a:latin typeface="Times" panose="02020603050405020304" pitchFamily="18" charset="0"/>
            </a:endParaRP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theory of unconscious inference was proposed to account for our ability to create perceptions from stimulus information that can be seen in more than one way. For example, what do you see in the display in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5.41a</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Most people perceive a blue rectangle in front of a red rectangle, as shown in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5.41b</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But as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5.41c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indicates, this display could have been caused by a six-sided red shape positioned either in front of or behind the blue rectangle. According to the theory of unconscious inference, we infer that Figure 5.41a is a rectangle covering another rectangle because of experiences we have had with similar situations in the past. </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A corollary of the theory of unconscious inference is the likelihood principle, which states that we perceive the object that is </a:t>
            </a:r>
            <a:r>
              <a:rPr lang="en-US" sz="1200" b="0" i="1" u="none" strike="noStrike" kern="1200" baseline="0" dirty="0" smtClean="0">
                <a:solidFill>
                  <a:schemeClr val="tx1"/>
                </a:solidFill>
                <a:latin typeface="Times" charset="0"/>
                <a:ea typeface="MS PGothic" panose="020B0600070205080204" pitchFamily="34" charset="-128"/>
                <a:cs typeface="ＭＳ Ｐゴシック" charset="-128"/>
              </a:rPr>
              <a:t>most likely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to have caused the pattern of stimuli we have received. Thus, we perceive Figure 5.41a as a blue rectangle in front of a red rectangle because it is </a:t>
            </a:r>
            <a:r>
              <a:rPr lang="en-US" sz="1200" b="0" i="1" u="none" strike="noStrike" kern="1200" baseline="0" dirty="0" smtClean="0">
                <a:solidFill>
                  <a:schemeClr val="tx1"/>
                </a:solidFill>
                <a:latin typeface="Times" charset="0"/>
                <a:ea typeface="MS PGothic" panose="020B0600070205080204" pitchFamily="34" charset="-128"/>
                <a:cs typeface="ＭＳ Ｐゴシック" charset="-128"/>
              </a:rPr>
              <a:t>most likely</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based on our past experience, to have caused that pattern (e.g., the solution according to the generic viewpoint assumption).</a:t>
            </a:r>
            <a:endParaRPr lang="it-IT" altLang="it-IT" dirty="0" smtClean="0">
              <a:latin typeface="Times" panose="02020603050405020304" pitchFamily="18" charset="0"/>
            </a:endParaRPr>
          </a:p>
        </p:txBody>
      </p:sp>
    </p:spTree>
    <p:extLst>
      <p:ext uri="{BB962C8B-B14F-4D97-AF65-F5344CB8AC3E}">
        <p14:creationId xmlns:p14="http://schemas.microsoft.com/office/powerpoint/2010/main" val="217873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Consider, for example, the following situation: As you are hiking in the woods, you stop cold in your tracks because not too far ahead you see what appears to be an animal lurking behind a tree. This conclusion is based on a number of factors. Seeing the shapes to the left and right of the tree as a single object is inferred from the Gestalt organizing principles of similarity (both shapes are the same color so it is likely that they are part of the same object) and good continuation (the line across the top of the object extends smoothly from one side of the tree to another). In addition, the image resembles animals you’ve seen before. Because you fear the animal might be dangerous, you take a different path. As your detour takes you around the tree, you notice that the dark shapes aren’t an animal after all, but are two oddly shaped tree stumps. So in this case, the outcome of your inferential process has led you astray. This should be no surprise, because not all inferences are true.</a:t>
            </a:r>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14</a:t>
            </a:fld>
            <a:endParaRPr lang="en-US" altLang="it-IT"/>
          </a:p>
        </p:txBody>
      </p:sp>
    </p:spTree>
    <p:extLst>
      <p:ext uri="{BB962C8B-B14F-4D97-AF65-F5344CB8AC3E}">
        <p14:creationId xmlns:p14="http://schemas.microsoft.com/office/powerpoint/2010/main" val="381766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Infatti Perception is rarely ambiguous: e salta a conclusioni in maniera automatica anche in situazioni di ambiguità</a:t>
            </a:r>
          </a:p>
        </p:txBody>
      </p:sp>
    </p:spTree>
    <p:extLst>
      <p:ext uri="{BB962C8B-B14F-4D97-AF65-F5344CB8AC3E}">
        <p14:creationId xmlns:p14="http://schemas.microsoft.com/office/powerpoint/2010/main" val="349791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Articolazione</a:t>
            </a:r>
            <a:r>
              <a:rPr lang="it-IT" altLang="it-IT" baseline="0" dirty="0" smtClean="0">
                <a:latin typeface="Times" panose="02020603050405020304" pitchFamily="18" charset="0"/>
              </a:rPr>
              <a:t> figura sfondo: border ownership per cui il bordo ha una funzione univoca e appartiene sempre alla figura mentre lo sfondo e privo di forma e contorni</a:t>
            </a:r>
            <a:endParaRPr lang="it-IT" altLang="it-IT" dirty="0" smtClean="0">
              <a:latin typeface="Times" panose="02020603050405020304" pitchFamily="18" charset="0"/>
            </a:endParaRPr>
          </a:p>
        </p:txBody>
      </p:sp>
    </p:spTree>
    <p:extLst>
      <p:ext uri="{BB962C8B-B14F-4D97-AF65-F5344CB8AC3E}">
        <p14:creationId xmlns:p14="http://schemas.microsoft.com/office/powerpoint/2010/main" val="142658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fld id="{5A9FD1AF-AA67-457D-8723-8326E25E934D}" type="datetimeFigureOut">
              <a:rPr lang="it-IT" altLang="it-IT"/>
              <a:pPr/>
              <a:t>27/03/2019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42D285DC-1F84-46F5-B2B5-18D7144183F3}" type="slidenum">
              <a:rPr lang="it-IT" altLang="it-IT"/>
              <a:pPr/>
              <a:t>‹#›</a:t>
            </a:fld>
            <a:endParaRPr lang="it-IT" altLang="it-IT"/>
          </a:p>
        </p:txBody>
      </p:sp>
    </p:spTree>
    <p:extLst>
      <p:ext uri="{BB962C8B-B14F-4D97-AF65-F5344CB8AC3E}">
        <p14:creationId xmlns:p14="http://schemas.microsoft.com/office/powerpoint/2010/main" val="46250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4CB1B8E0-EC30-4A26-A532-4C550B483F3B}" type="datetimeFigureOut">
              <a:rPr lang="it-IT" altLang="it-IT"/>
              <a:pPr/>
              <a:t>27/03/2019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367D4FCE-9C24-4CB5-9029-670AD984D6EC}" type="slidenum">
              <a:rPr lang="it-IT" altLang="it-IT"/>
              <a:pPr/>
              <a:t>‹#›</a:t>
            </a:fld>
            <a:endParaRPr lang="it-IT" altLang="it-IT"/>
          </a:p>
        </p:txBody>
      </p:sp>
    </p:spTree>
    <p:extLst>
      <p:ext uri="{BB962C8B-B14F-4D97-AF65-F5344CB8AC3E}">
        <p14:creationId xmlns:p14="http://schemas.microsoft.com/office/powerpoint/2010/main" val="310420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34431ECE-4144-42C7-B538-F357A88CF17B}" type="datetimeFigureOut">
              <a:rPr lang="it-IT" altLang="it-IT"/>
              <a:pPr/>
              <a:t>27/03/2019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7A3AA2DE-1C5A-4ECF-B32C-C68573D7078C}" type="slidenum">
              <a:rPr lang="it-IT" altLang="it-IT"/>
              <a:pPr/>
              <a:t>‹#›</a:t>
            </a:fld>
            <a:endParaRPr lang="it-IT" altLang="it-IT"/>
          </a:p>
        </p:txBody>
      </p:sp>
    </p:spTree>
    <p:extLst>
      <p:ext uri="{BB962C8B-B14F-4D97-AF65-F5344CB8AC3E}">
        <p14:creationId xmlns:p14="http://schemas.microsoft.com/office/powerpoint/2010/main" val="114478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7559D67C-2D1C-4133-8CB3-5E94FE422AB8}" type="datetimeFigureOut">
              <a:rPr lang="it-IT" altLang="it-IT"/>
              <a:pPr/>
              <a:t>27/03/2019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E3DD798C-96C5-4A8E-AB33-981E853AF235}" type="slidenum">
              <a:rPr lang="it-IT" altLang="it-IT"/>
              <a:pPr/>
              <a:t>‹#›</a:t>
            </a:fld>
            <a:endParaRPr lang="it-IT" altLang="it-IT"/>
          </a:p>
        </p:txBody>
      </p:sp>
    </p:spTree>
    <p:extLst>
      <p:ext uri="{BB962C8B-B14F-4D97-AF65-F5344CB8AC3E}">
        <p14:creationId xmlns:p14="http://schemas.microsoft.com/office/powerpoint/2010/main" val="57293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3218BED-1641-409F-806A-BCDB5B050FC2}" type="datetimeFigureOut">
              <a:rPr lang="it-IT" altLang="it-IT"/>
              <a:pPr/>
              <a:t>27/03/2019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B64A3F35-5188-45F7-A20A-10FE920298B5}" type="slidenum">
              <a:rPr lang="it-IT" altLang="it-IT"/>
              <a:pPr/>
              <a:t>‹#›</a:t>
            </a:fld>
            <a:endParaRPr lang="it-IT" altLang="it-IT"/>
          </a:p>
        </p:txBody>
      </p:sp>
    </p:spTree>
    <p:extLst>
      <p:ext uri="{BB962C8B-B14F-4D97-AF65-F5344CB8AC3E}">
        <p14:creationId xmlns:p14="http://schemas.microsoft.com/office/powerpoint/2010/main" val="304318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fld id="{7DFB60A6-7B08-4632-A6D2-3C9313C5430C}" type="datetimeFigureOut">
              <a:rPr lang="it-IT" altLang="it-IT"/>
              <a:pPr/>
              <a:t>27/03/2019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7BB05089-8219-4088-849F-6ED1066635FF}" type="slidenum">
              <a:rPr lang="it-IT" altLang="it-IT"/>
              <a:pPr/>
              <a:t>‹#›</a:t>
            </a:fld>
            <a:endParaRPr lang="it-IT" altLang="it-IT"/>
          </a:p>
        </p:txBody>
      </p:sp>
    </p:spTree>
    <p:extLst>
      <p:ext uri="{BB962C8B-B14F-4D97-AF65-F5344CB8AC3E}">
        <p14:creationId xmlns:p14="http://schemas.microsoft.com/office/powerpoint/2010/main" val="142668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fld id="{9ACA1875-3060-40EA-922A-AB487CEFFAF8}" type="datetimeFigureOut">
              <a:rPr lang="it-IT" altLang="it-IT"/>
              <a:pPr/>
              <a:t>27/03/2019</a:t>
            </a:fld>
            <a:endParaRPr lang="it-IT" altLang="it-IT"/>
          </a:p>
        </p:txBody>
      </p:sp>
      <p:sp>
        <p:nvSpPr>
          <p:cNvPr id="8" name="Footer Placeholder 7"/>
          <p:cNvSpPr>
            <a:spLocks noGrp="1"/>
          </p:cNvSpPr>
          <p:nvPr>
            <p:ph type="ftr" sz="quarter" idx="11"/>
          </p:nvPr>
        </p:nvSpPr>
        <p:spPr/>
        <p:txBody>
          <a:bodyPr/>
          <a:lstStyle>
            <a:lvl1pPr>
              <a:defRPr/>
            </a:lvl1pPr>
          </a:lstStyle>
          <a:p>
            <a:endParaRPr lang="it-IT" altLang="it-IT"/>
          </a:p>
        </p:txBody>
      </p:sp>
      <p:sp>
        <p:nvSpPr>
          <p:cNvPr id="9" name="Slide Number Placeholder 8"/>
          <p:cNvSpPr>
            <a:spLocks noGrp="1"/>
          </p:cNvSpPr>
          <p:nvPr>
            <p:ph type="sldNum" sz="quarter" idx="12"/>
          </p:nvPr>
        </p:nvSpPr>
        <p:spPr/>
        <p:txBody>
          <a:bodyPr/>
          <a:lstStyle>
            <a:lvl1pPr>
              <a:defRPr/>
            </a:lvl1pPr>
          </a:lstStyle>
          <a:p>
            <a:fld id="{2BA0D2A3-C6B9-44E6-90E0-D967CFA82A5E}" type="slidenum">
              <a:rPr lang="it-IT" altLang="it-IT"/>
              <a:pPr/>
              <a:t>‹#›</a:t>
            </a:fld>
            <a:endParaRPr lang="it-IT" altLang="it-IT"/>
          </a:p>
        </p:txBody>
      </p:sp>
    </p:spTree>
    <p:extLst>
      <p:ext uri="{BB962C8B-B14F-4D97-AF65-F5344CB8AC3E}">
        <p14:creationId xmlns:p14="http://schemas.microsoft.com/office/powerpoint/2010/main" val="171477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fld id="{65ACC959-8112-49CC-9A6C-62B6F997AE9F}" type="datetimeFigureOut">
              <a:rPr lang="it-IT" altLang="it-IT"/>
              <a:pPr/>
              <a:t>27/03/2019</a:t>
            </a:fld>
            <a:endParaRPr lang="it-IT" altLang="it-IT"/>
          </a:p>
        </p:txBody>
      </p:sp>
      <p:sp>
        <p:nvSpPr>
          <p:cNvPr id="4" name="Footer Placeholder 3"/>
          <p:cNvSpPr>
            <a:spLocks noGrp="1"/>
          </p:cNvSpPr>
          <p:nvPr>
            <p:ph type="ftr" sz="quarter" idx="11"/>
          </p:nvPr>
        </p:nvSpPr>
        <p:spPr/>
        <p:txBody>
          <a:bodyPr/>
          <a:lstStyle>
            <a:lvl1pPr>
              <a:defRPr/>
            </a:lvl1pPr>
          </a:lstStyle>
          <a:p>
            <a:endParaRPr lang="it-IT" altLang="it-IT"/>
          </a:p>
        </p:txBody>
      </p:sp>
      <p:sp>
        <p:nvSpPr>
          <p:cNvPr id="5" name="Slide Number Placeholder 4"/>
          <p:cNvSpPr>
            <a:spLocks noGrp="1"/>
          </p:cNvSpPr>
          <p:nvPr>
            <p:ph type="sldNum" sz="quarter" idx="12"/>
          </p:nvPr>
        </p:nvSpPr>
        <p:spPr/>
        <p:txBody>
          <a:bodyPr/>
          <a:lstStyle>
            <a:lvl1pPr>
              <a:defRPr/>
            </a:lvl1pPr>
          </a:lstStyle>
          <a:p>
            <a:fld id="{C35C1B7E-8ACC-4846-A54A-15B796114D80}" type="slidenum">
              <a:rPr lang="it-IT" altLang="it-IT"/>
              <a:pPr/>
              <a:t>‹#›</a:t>
            </a:fld>
            <a:endParaRPr lang="it-IT" altLang="it-IT"/>
          </a:p>
        </p:txBody>
      </p:sp>
    </p:spTree>
    <p:extLst>
      <p:ext uri="{BB962C8B-B14F-4D97-AF65-F5344CB8AC3E}">
        <p14:creationId xmlns:p14="http://schemas.microsoft.com/office/powerpoint/2010/main" val="194902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9FD0A5-4144-4217-92DD-638440AF5AA2}" type="datetimeFigureOut">
              <a:rPr lang="it-IT" altLang="it-IT"/>
              <a:pPr/>
              <a:t>27/03/2019</a:t>
            </a:fld>
            <a:endParaRPr lang="it-IT" altLang="it-IT"/>
          </a:p>
        </p:txBody>
      </p:sp>
      <p:sp>
        <p:nvSpPr>
          <p:cNvPr id="3" name="Footer Placeholder 2"/>
          <p:cNvSpPr>
            <a:spLocks noGrp="1"/>
          </p:cNvSpPr>
          <p:nvPr>
            <p:ph type="ftr" sz="quarter" idx="11"/>
          </p:nvPr>
        </p:nvSpPr>
        <p:spPr/>
        <p:txBody>
          <a:bodyPr/>
          <a:lstStyle>
            <a:lvl1pPr>
              <a:defRPr/>
            </a:lvl1pPr>
          </a:lstStyle>
          <a:p>
            <a:endParaRPr lang="it-IT" altLang="it-IT"/>
          </a:p>
        </p:txBody>
      </p:sp>
      <p:sp>
        <p:nvSpPr>
          <p:cNvPr id="4" name="Slide Number Placeholder 3"/>
          <p:cNvSpPr>
            <a:spLocks noGrp="1"/>
          </p:cNvSpPr>
          <p:nvPr>
            <p:ph type="sldNum" sz="quarter" idx="12"/>
          </p:nvPr>
        </p:nvSpPr>
        <p:spPr/>
        <p:txBody>
          <a:bodyPr/>
          <a:lstStyle>
            <a:lvl1pPr>
              <a:defRPr/>
            </a:lvl1pPr>
          </a:lstStyle>
          <a:p>
            <a:fld id="{DB20C014-C908-4294-94D5-EF4E9164C058}" type="slidenum">
              <a:rPr lang="it-IT" altLang="it-IT"/>
              <a:pPr/>
              <a:t>‹#›</a:t>
            </a:fld>
            <a:endParaRPr lang="it-IT" altLang="it-IT"/>
          </a:p>
        </p:txBody>
      </p:sp>
    </p:spTree>
    <p:extLst>
      <p:ext uri="{BB962C8B-B14F-4D97-AF65-F5344CB8AC3E}">
        <p14:creationId xmlns:p14="http://schemas.microsoft.com/office/powerpoint/2010/main" val="170128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A2081B-9F6C-482E-AB50-1C9B87E1E13B}" type="datetimeFigureOut">
              <a:rPr lang="it-IT" altLang="it-IT"/>
              <a:pPr/>
              <a:t>27/03/2019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BFEC0705-D286-47B4-A6A3-BDB4DB90CAFB}" type="slidenum">
              <a:rPr lang="it-IT" altLang="it-IT"/>
              <a:pPr/>
              <a:t>‹#›</a:t>
            </a:fld>
            <a:endParaRPr lang="it-IT" altLang="it-IT"/>
          </a:p>
        </p:txBody>
      </p:sp>
    </p:spTree>
    <p:extLst>
      <p:ext uri="{BB962C8B-B14F-4D97-AF65-F5344CB8AC3E}">
        <p14:creationId xmlns:p14="http://schemas.microsoft.com/office/powerpoint/2010/main" val="245004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298048-3D5E-43DD-BF80-ECD1342FE624}" type="datetimeFigureOut">
              <a:rPr lang="it-IT" altLang="it-IT"/>
              <a:pPr/>
              <a:t>27/03/2019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46513584-9908-48D7-89DE-A1EE0502E3BD}" type="slidenum">
              <a:rPr lang="it-IT" altLang="it-IT"/>
              <a:pPr/>
              <a:t>‹#›</a:t>
            </a:fld>
            <a:endParaRPr lang="it-IT" altLang="it-IT"/>
          </a:p>
        </p:txBody>
      </p:sp>
    </p:spTree>
    <p:extLst>
      <p:ext uri="{BB962C8B-B14F-4D97-AF65-F5344CB8AC3E}">
        <p14:creationId xmlns:p14="http://schemas.microsoft.com/office/powerpoint/2010/main" val="425753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F6BA4E78-A060-43D9-ADB5-059C2CADCAA8}" type="datetimeFigureOut">
              <a:rPr lang="it-IT" altLang="it-IT"/>
              <a:pPr/>
              <a:t>27/03/2019</a:t>
            </a:fld>
            <a:endParaRPr lang="it-IT" altLang="it-IT"/>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it-IT" altLang="it-IT"/>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D455396-04D9-4576-840D-A7F1B6CDF146}"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oodle2.units.it/pluginfile.php/194187/mod_resource/content/1/Visual_space_perception_MIT_Ch8.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openxmlformats.org/officeDocument/2006/relationships/hyperlink" Target="http://www.google.it/url?sa=i&amp;rct=j&amp;q=&amp;esrc=s&amp;source=images&amp;cd=&amp;cad=rja&amp;uact=8&amp;ved=2ahUKEwiEmsnYwaPZAhVLNxQKHY_CAJgQjRx6BAgAEAY&amp;url=http://www.wesmile.it/anima-di-platone-conoscenza-memoria/&amp;psig=AOvVaw0Q4d8egVobmxCDWWHWjaHv&amp;ust=151863266314822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google.it/url?sa=i&amp;rct=j&amp;q=&amp;esrc=s&amp;source=images&amp;cd=&amp;cad=rja&amp;uact=8&amp;ved=2ahUKEwjt7uyy5M3ZAhXMIlAKHWziDkoQjRx6BAgAEAY&amp;url=https://rpnca.org/png-paper-hole&amp;psig=AOvVaw3NOIlFcTXRhNcul69TPHyk&amp;ust=152008504345414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essica.galiussi@gmail.com" TargetMode="External"/><Relationship Id="rId2" Type="http://schemas.openxmlformats.org/officeDocument/2006/relationships/hyperlink" Target="mailto:giulio.baldassi@phd.units.it"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hyperlink" Target="https://moodle2.units.it/mod/resource/view.php?id=7935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michaelbach.de/ot/sze-Necker/index.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hyperlink" Target="https://moodle2.units.it/mod/resource/view.php?id=79349" TargetMode="External"/><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60325" y="5899150"/>
            <a:ext cx="4324350" cy="1009650"/>
            <a:chOff x="468" y="3786"/>
            <a:chExt cx="2724" cy="636"/>
          </a:xfrm>
        </p:grpSpPr>
        <p:sp>
          <p:nvSpPr>
            <p:cNvPr id="54275"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it-IT" sz="2800" b="1">
                  <a:solidFill>
                    <a:srgbClr val="000090"/>
                  </a:solidFill>
                  <a:latin typeface="Arial" panose="020B0604020202020204" pitchFamily="34" charset="0"/>
                </a:rPr>
                <a:t>prof. Carlo Fantoni</a:t>
              </a:r>
            </a:p>
          </p:txBody>
        </p:sp>
        <p:pic>
          <p:nvPicPr>
            <p:cNvPr id="54276"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extLst>
              <a:ext uri="{909E8E84-426E-40DD-AFC4-6F175D3DCCD1}">
                <a14:hiddenFill xmlns:a14="http://schemas.microsoft.com/office/drawing/2010/main">
                  <a:solidFill>
                    <a:srgbClr val="FFFFFF"/>
                  </a:solidFill>
                </a14:hiddenFill>
              </a:ext>
            </a:extLst>
          </p:spPr>
        </p:pic>
      </p:grpSp>
      <p:sp>
        <p:nvSpPr>
          <p:cNvPr id="54279" name="Text Box 7"/>
          <p:cNvSpPr txBox="1">
            <a:spLocks noChangeArrowheads="1"/>
          </p:cNvSpPr>
          <p:nvPr/>
        </p:nvSpPr>
        <p:spPr bwMode="auto">
          <a:xfrm>
            <a:off x="5757863" y="6421438"/>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2018-2019</a:t>
            </a:r>
            <a:endParaRPr lang="en-GB" altLang="it-IT" b="1" dirty="0">
              <a:latin typeface="Arial" panose="020B0604020202020204" pitchFamily="34" charset="0"/>
            </a:endParaRPr>
          </a:p>
        </p:txBody>
      </p:sp>
      <p:sp>
        <p:nvSpPr>
          <p:cNvPr id="54280" name="Rectangle 8"/>
          <p:cNvSpPr>
            <a:spLocks noChangeArrowheads="1"/>
          </p:cNvSpPr>
          <p:nvPr/>
        </p:nvSpPr>
        <p:spPr bwMode="auto">
          <a:xfrm>
            <a:off x="5172028" y="1200851"/>
            <a:ext cx="3971972" cy="2954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0" tIns="0" rIns="0" bIns="0">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800100" indent="-342900" eaLnBrk="0" hangingPunct="0">
              <a:defRPr sz="2400">
                <a:solidFill>
                  <a:schemeClr val="tx1"/>
                </a:solidFill>
                <a:latin typeface="Times" panose="02020603050405020304" pitchFamily="18" charset="0"/>
                <a:ea typeface="MS PGothic" panose="020B0600070205080204" pitchFamily="34" charset="-128"/>
              </a:defRPr>
            </a:lvl2pPr>
            <a:lvl3pPr marL="1257300" indent="-342900" eaLnBrk="0" hangingPunct="0">
              <a:defRPr sz="2400">
                <a:solidFill>
                  <a:schemeClr val="tx1"/>
                </a:solidFill>
                <a:latin typeface="Times" panose="02020603050405020304" pitchFamily="18" charset="0"/>
                <a:ea typeface="MS PGothic" panose="020B0600070205080204" pitchFamily="34" charset="-128"/>
              </a:defRPr>
            </a:lvl3pPr>
            <a:lvl4pPr marL="1714500" indent="-342900" eaLnBrk="0" hangingPunct="0">
              <a:defRPr sz="2400">
                <a:solidFill>
                  <a:schemeClr val="tx1"/>
                </a:solidFill>
                <a:latin typeface="Times" panose="02020603050405020304" pitchFamily="18" charset="0"/>
                <a:ea typeface="MS PGothic" panose="020B0600070205080204" pitchFamily="34" charset="-128"/>
              </a:defRPr>
            </a:lvl4pPr>
            <a:lvl5pPr marL="2171700" indent="-342900" eaLnBrk="0" hangingPunct="0">
              <a:defRPr sz="2400">
                <a:solidFill>
                  <a:schemeClr val="tx1"/>
                </a:solidFill>
                <a:latin typeface="Times" panose="02020603050405020304" pitchFamily="18" charset="0"/>
                <a:ea typeface="MS PGothic" panose="020B0600070205080204" pitchFamily="34" charset="-128"/>
              </a:defRPr>
            </a:lvl5pPr>
            <a:lvl6pPr marL="26289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861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5433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40005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b="1" dirty="0">
                <a:latin typeface="Arial" panose="020B0604020202020204" pitchFamily="34" charset="0"/>
              </a:rPr>
              <a:t>Lezione </a:t>
            </a:r>
            <a:r>
              <a:rPr lang="it-IT" altLang="it-IT" b="1" dirty="0" smtClean="0">
                <a:latin typeface="Arial" panose="020B0604020202020204" pitchFamily="34" charset="0"/>
              </a:rPr>
              <a:t>5</a:t>
            </a:r>
            <a:endParaRPr lang="it-IT" altLang="it-IT" b="1" dirty="0">
              <a:latin typeface="Arial" panose="020B0604020202020204" pitchFamily="34" charset="0"/>
            </a:endParaRPr>
          </a:p>
          <a:p>
            <a:pPr algn="ctr" eaLnBrk="1" hangingPunct="1"/>
            <a:r>
              <a:rPr lang="it-IT" altLang="it-IT" b="1" dirty="0" smtClean="0">
                <a:latin typeface="Arial" panose="020B0604020202020204" pitchFamily="34" charset="0"/>
              </a:rPr>
              <a:t>27/03/2019</a:t>
            </a:r>
          </a:p>
          <a:p>
            <a:pPr algn="ctr" eaLnBrk="1" hangingPunct="1"/>
            <a:endParaRPr lang="it-IT" altLang="it-IT" b="1" dirty="0">
              <a:latin typeface="Arial" panose="020B0604020202020204" pitchFamily="34" charset="0"/>
            </a:endParaRPr>
          </a:p>
          <a:p>
            <a:pPr eaLnBrk="1" hangingPunct="1">
              <a:buFontTx/>
              <a:buChar char="•"/>
            </a:pPr>
            <a:r>
              <a:rPr lang="it-IT" altLang="it-IT" sz="1200" dirty="0">
                <a:latin typeface="Arial" panose="020B0604020202020204" pitchFamily="34" charset="0"/>
              </a:rPr>
              <a:t>prospettiva e percezione della forma e del verso di rotazione</a:t>
            </a:r>
          </a:p>
          <a:p>
            <a:pPr eaLnBrk="1" hangingPunct="1">
              <a:buFontTx/>
              <a:buChar char="•"/>
            </a:pPr>
            <a:r>
              <a:rPr lang="it-IT" altLang="it-IT" sz="1200" dirty="0">
                <a:latin typeface="Arial" panose="020B0604020202020204" pitchFamily="34" charset="0"/>
              </a:rPr>
              <a:t>percezione che stupisce: la stanza di Ames contro l’esperienza passata  </a:t>
            </a:r>
          </a:p>
          <a:p>
            <a:pPr eaLnBrk="1" hangingPunct="1">
              <a:buFontTx/>
              <a:buChar char="•"/>
            </a:pPr>
            <a:r>
              <a:rPr lang="it-IT" altLang="it-IT" sz="1200" dirty="0">
                <a:latin typeface="Arial" panose="020B0604020202020204" pitchFamily="34" charset="0"/>
              </a:rPr>
              <a:t>catena psicofisica 1</a:t>
            </a:r>
          </a:p>
          <a:p>
            <a:pPr eaLnBrk="1" hangingPunct="1">
              <a:buFontTx/>
              <a:buChar char="•"/>
            </a:pPr>
            <a:r>
              <a:rPr lang="it-IT" altLang="it-IT" sz="1200" dirty="0">
                <a:latin typeface="Arial" panose="020B0604020202020204" pitchFamily="34" charset="0"/>
              </a:rPr>
              <a:t>inferenza inconscia</a:t>
            </a:r>
          </a:p>
          <a:p>
            <a:pPr eaLnBrk="1" hangingPunct="1">
              <a:buFontTx/>
              <a:buChar char="•"/>
            </a:pPr>
            <a:r>
              <a:rPr lang="it-IT" altLang="it-IT" sz="1200" dirty="0">
                <a:latin typeface="Arial" panose="020B0604020202020204" pitchFamily="34" charset="0"/>
              </a:rPr>
              <a:t>la percezione trae conclusioni</a:t>
            </a:r>
          </a:p>
          <a:p>
            <a:pPr eaLnBrk="1" hangingPunct="1">
              <a:buFontTx/>
              <a:buChar char="•"/>
            </a:pPr>
            <a:r>
              <a:rPr lang="it-IT" altLang="it-IT" sz="1200" dirty="0">
                <a:latin typeface="Arial" panose="020B0604020202020204" pitchFamily="34" charset="0"/>
              </a:rPr>
              <a:t>Il caso della bistabilità</a:t>
            </a:r>
          </a:p>
          <a:p>
            <a:pPr eaLnBrk="1" hangingPunct="1">
              <a:buFontTx/>
              <a:buChar char="•"/>
            </a:pPr>
            <a:r>
              <a:rPr lang="it-IT" altLang="it-IT" sz="1200" dirty="0">
                <a:latin typeface="Arial" panose="020B0604020202020204" pitchFamily="34" charset="0"/>
              </a:rPr>
              <a:t>vaso/facce, </a:t>
            </a:r>
          </a:p>
          <a:p>
            <a:pPr eaLnBrk="1" hangingPunct="1">
              <a:buFontTx/>
              <a:buChar char="•"/>
            </a:pPr>
            <a:r>
              <a:rPr lang="it-IT" altLang="it-IT" sz="1200" dirty="0">
                <a:latin typeface="Arial" panose="020B0604020202020204" pitchFamily="34" charset="0"/>
              </a:rPr>
              <a:t>articolazione figura sfondo e border </a:t>
            </a:r>
            <a:r>
              <a:rPr lang="it-IT" altLang="it-IT" sz="1200" dirty="0" smtClean="0">
                <a:latin typeface="Arial" panose="020B0604020202020204" pitchFamily="34" charset="0"/>
              </a:rPr>
              <a:t>ownership</a:t>
            </a:r>
            <a:endParaRPr lang="it-IT" altLang="it-IT" sz="1200" dirty="0">
              <a:latin typeface="Arial" panose="020B0604020202020204" pitchFamily="34" charset="0"/>
            </a:endParaRPr>
          </a:p>
        </p:txBody>
      </p:sp>
      <p:sp>
        <p:nvSpPr>
          <p:cNvPr id="54281" name="Text Box 9"/>
          <p:cNvSpPr txBox="1">
            <a:spLocks noChangeArrowheads="1"/>
          </p:cNvSpPr>
          <p:nvPr/>
        </p:nvSpPr>
        <p:spPr bwMode="auto">
          <a:xfrm>
            <a:off x="5757863" y="6117749"/>
            <a:ext cx="338613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STP</a:t>
            </a:r>
            <a:endParaRPr lang="en-GB" altLang="it-IT" b="1" dirty="0">
              <a:latin typeface="Arial" panose="020B0604020202020204" pitchFamily="34" charset="0"/>
            </a:endParaRPr>
          </a:p>
        </p:txBody>
      </p:sp>
      <p:pic>
        <p:nvPicPr>
          <p:cNvPr id="542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984375"/>
            <a:ext cx="4686300"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6"/>
          <p:cNvSpPr>
            <a:spLocks noGrp="1" noChangeArrowheads="1"/>
          </p:cNvSpPr>
          <p:nvPr>
            <p:ph type="ctrTitle"/>
          </p:nvPr>
        </p:nvSpPr>
        <p:spPr>
          <a:xfrm>
            <a:off x="136525" y="89618"/>
            <a:ext cx="8975725" cy="1470025"/>
          </a:xfrm>
        </p:spPr>
        <p:txBody>
          <a:bodyPr anchor="ctr"/>
          <a:lstStyle/>
          <a:p>
            <a:pPr eaLnBrk="1" hangingPunct="1">
              <a:lnSpc>
                <a:spcPct val="85000"/>
              </a:lnSpc>
            </a:pPr>
            <a:r>
              <a:rPr lang="it-IT" altLang="it-IT" sz="4000" dirty="0" smtClean="0">
                <a:solidFill>
                  <a:srgbClr val="000090"/>
                </a:solidFill>
              </a:rPr>
              <a:t>Psicologia dei processi cognitivi 1</a:t>
            </a:r>
            <a:br>
              <a:rPr lang="it-IT" altLang="it-IT" sz="4000" dirty="0" smtClean="0">
                <a:solidFill>
                  <a:srgbClr val="000090"/>
                </a:solidFill>
              </a:rPr>
            </a:br>
            <a:r>
              <a:rPr lang="it-IT" altLang="it-IT" sz="4000" b="1" dirty="0" smtClean="0">
                <a:solidFill>
                  <a:srgbClr val="000090"/>
                </a:solidFill>
              </a:rPr>
              <a:t>Percezione 042PS-2</a:t>
            </a:r>
            <a:r>
              <a:rPr lang="it-IT" altLang="it-IT" sz="4000" dirty="0" smtClean="0">
                <a:solidFill>
                  <a:schemeClr val="accent2"/>
                </a:solidFill>
              </a:rPr>
              <a:t/>
            </a:r>
            <a:br>
              <a:rPr lang="it-IT" altLang="it-IT" sz="4000" dirty="0" smtClean="0">
                <a:solidFill>
                  <a:schemeClr val="accent2"/>
                </a:solidFill>
              </a:rPr>
            </a:br>
            <a:endParaRPr lang="it-IT" altLang="it-IT"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7" name="Rectangle 5"/>
          <p:cNvSpPr>
            <a:spLocks noChangeArrowheads="1"/>
          </p:cNvSpPr>
          <p:nvPr/>
        </p:nvSpPr>
        <p:spPr bwMode="auto">
          <a:xfrm>
            <a:off x="276225" y="95250"/>
            <a:ext cx="2505814"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4400" dirty="0" smtClean="0">
                <a:solidFill>
                  <a:srgbClr val="000090"/>
                </a:solidFill>
                <a:latin typeface="Arial" panose="020B0604020202020204" pitchFamily="34" charset="0"/>
              </a:rPr>
              <a:t>ED come</a:t>
            </a:r>
            <a:endParaRPr lang="it-IT" altLang="it-IT" sz="4400" dirty="0">
              <a:solidFill>
                <a:srgbClr val="000090"/>
              </a:solidFill>
              <a:latin typeface="Arial" panose="020B0604020202020204" pitchFamily="34" charset="0"/>
            </a:endParaRPr>
          </a:p>
        </p:txBody>
      </p:sp>
      <p:sp>
        <p:nvSpPr>
          <p:cNvPr id="2" name="TextBox 1"/>
          <p:cNvSpPr txBox="1">
            <a:spLocks noChangeArrowheads="1"/>
          </p:cNvSpPr>
          <p:nvPr/>
        </p:nvSpPr>
        <p:spPr bwMode="auto">
          <a:xfrm>
            <a:off x="182563" y="1227911"/>
            <a:ext cx="8961437" cy="555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125000"/>
              </a:lnSpc>
              <a:spcAft>
                <a:spcPts val="1200"/>
              </a:spcAft>
              <a:buClr>
                <a:srgbClr val="000090"/>
              </a:buClr>
              <a:buFont typeface="Wingdings" panose="05000000000000000000" pitchFamily="2" charset="2"/>
              <a:buChar char="§"/>
            </a:pPr>
            <a:r>
              <a:rPr lang="en-US" altLang="it-IT" sz="3600" dirty="0" err="1">
                <a:latin typeface="Arial" panose="020B0604020202020204" pitchFamily="34" charset="0"/>
              </a:rPr>
              <a:t>scoperta</a:t>
            </a:r>
            <a:r>
              <a:rPr lang="en-US" altLang="it-IT" sz="3600" dirty="0">
                <a:latin typeface="Arial" panose="020B0604020202020204" pitchFamily="34" charset="0"/>
              </a:rPr>
              <a:t> </a:t>
            </a:r>
          </a:p>
          <a:p>
            <a:pPr>
              <a:lnSpc>
                <a:spcPct val="125000"/>
              </a:lnSpc>
              <a:spcAft>
                <a:spcPts val="1200"/>
              </a:spcAft>
              <a:buClr>
                <a:srgbClr val="000090"/>
              </a:buClr>
              <a:buFont typeface="Wingdings" panose="05000000000000000000" pitchFamily="2" charset="2"/>
              <a:buChar char="§"/>
            </a:pPr>
            <a:r>
              <a:rPr lang="en-US" altLang="it-IT" sz="3600" dirty="0" err="1">
                <a:latin typeface="Arial" panose="020B0604020202020204" pitchFamily="34" charset="0"/>
              </a:rPr>
              <a:t>integrazione</a:t>
            </a:r>
            <a:endParaRPr lang="en-US" altLang="it-IT" sz="3600" dirty="0">
              <a:latin typeface="Arial" panose="020B0604020202020204" pitchFamily="34" charset="0"/>
            </a:endParaRPr>
          </a:p>
          <a:p>
            <a:pPr>
              <a:lnSpc>
                <a:spcPct val="125000"/>
              </a:lnSpc>
              <a:spcAft>
                <a:spcPts val="1200"/>
              </a:spcAft>
              <a:buClr>
                <a:srgbClr val="000090"/>
              </a:buClr>
              <a:buFont typeface="Wingdings" panose="05000000000000000000" pitchFamily="2" charset="2"/>
              <a:buChar char="§"/>
            </a:pPr>
            <a:r>
              <a:rPr lang="en-US" altLang="it-IT" sz="3600" dirty="0" err="1">
                <a:latin typeface="Arial" panose="020B0604020202020204" pitchFamily="34" charset="0"/>
              </a:rPr>
              <a:t>ottimizzazione</a:t>
            </a:r>
            <a:endParaRPr lang="en-US" altLang="it-IT" sz="3600" dirty="0">
              <a:latin typeface="Arial" panose="020B0604020202020204" pitchFamily="34" charset="0"/>
            </a:endParaRPr>
          </a:p>
          <a:p>
            <a:pPr>
              <a:lnSpc>
                <a:spcPct val="125000"/>
              </a:lnSpc>
              <a:spcAft>
                <a:spcPts val="1200"/>
              </a:spcAft>
              <a:buClr>
                <a:srgbClr val="000090"/>
              </a:buClr>
              <a:buFont typeface="Wingdings" panose="05000000000000000000" pitchFamily="2" charset="2"/>
              <a:buChar char="§"/>
            </a:pPr>
            <a:r>
              <a:rPr lang="it-IT" altLang="it-IT" sz="3600" dirty="0">
                <a:latin typeface="Arial" panose="020B0604020202020204" pitchFamily="34" charset="0"/>
              </a:rPr>
              <a:t>soluzione al di la di ogni aspettativa (perdita di </a:t>
            </a:r>
            <a:r>
              <a:rPr lang="it-IT" altLang="it-IT" sz="3600" i="1" dirty="0">
                <a:latin typeface="Arial" panose="020B0604020202020204" pitchFamily="34" charset="0"/>
              </a:rPr>
              <a:t>rigidità</a:t>
            </a:r>
            <a:r>
              <a:rPr lang="it-IT" altLang="it-IT" sz="3600" dirty="0" smtClean="0">
                <a:latin typeface="Arial" panose="020B0604020202020204" pitchFamily="34" charset="0"/>
              </a:rPr>
              <a:t>)</a:t>
            </a:r>
          </a:p>
          <a:p>
            <a:pPr marL="0" indent="0">
              <a:lnSpc>
                <a:spcPct val="125000"/>
              </a:lnSpc>
              <a:spcAft>
                <a:spcPts val="1200"/>
              </a:spcAft>
              <a:buClr>
                <a:srgbClr val="000090"/>
              </a:buClr>
            </a:pPr>
            <a:r>
              <a:rPr lang="it-IT" altLang="it-IT" sz="3600" dirty="0" smtClean="0">
                <a:latin typeface="Arial" panose="020B0604020202020204" pitchFamily="34" charset="0"/>
              </a:rPr>
              <a:t>… probabilità e/o esperienza passata (familiarità) </a:t>
            </a:r>
            <a:endParaRPr lang="it-IT" altLang="it-IT" sz="3600" dirty="0">
              <a:latin typeface="Arial" panose="020B0604020202020204" pitchFamily="34" charset="0"/>
            </a:endParaRPr>
          </a:p>
        </p:txBody>
      </p:sp>
    </p:spTree>
    <p:extLst>
      <p:ext uri="{BB962C8B-B14F-4D97-AF65-F5344CB8AC3E}">
        <p14:creationId xmlns:p14="http://schemas.microsoft.com/office/powerpoint/2010/main" val="3664253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0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577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0997" name="Rectangle 5"/>
          <p:cNvSpPr>
            <a:spLocks noChangeArrowheads="1"/>
          </p:cNvSpPr>
          <p:nvPr/>
        </p:nvSpPr>
        <p:spPr bwMode="auto">
          <a:xfrm>
            <a:off x="4618038" y="57150"/>
            <a:ext cx="8975725"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0" hangingPunct="0">
              <a:spcBef>
                <a:spcPct val="50000"/>
              </a:spcBef>
            </a:pPr>
            <a:r>
              <a:rPr lang="it-IT" altLang="it-IT">
                <a:solidFill>
                  <a:srgbClr val="000090"/>
                </a:solidFill>
              </a:rPr>
              <a:t>Capitolo 8</a:t>
            </a:r>
            <a:br>
              <a:rPr lang="it-IT" altLang="it-IT">
                <a:solidFill>
                  <a:srgbClr val="000090"/>
                </a:solidFill>
              </a:rPr>
            </a:br>
            <a:r>
              <a:rPr lang="it-IT" altLang="it-IT">
                <a:solidFill>
                  <a:srgbClr val="FF9900"/>
                </a:solidFill>
              </a:rPr>
              <a:t>su </a:t>
            </a:r>
            <a:r>
              <a:rPr lang="it-IT" altLang="it-IT" i="1">
                <a:solidFill>
                  <a:srgbClr val="FF9900"/>
                </a:solidFill>
              </a:rPr>
              <a:t>Moodle2</a:t>
            </a:r>
          </a:p>
        </p:txBody>
      </p:sp>
      <p:sp>
        <p:nvSpPr>
          <p:cNvPr id="980999" name="Text Box 7"/>
          <p:cNvSpPr txBox="1">
            <a:spLocks noChangeArrowheads="1"/>
          </p:cNvSpPr>
          <p:nvPr/>
        </p:nvSpPr>
        <p:spPr bwMode="auto">
          <a:xfrm>
            <a:off x="4670425" y="1541463"/>
            <a:ext cx="16954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1800">
                <a:latin typeface="Arial" panose="020B0604020202020204" pitchFamily="34" charset="0"/>
                <a:hlinkClick r:id="rId3"/>
              </a:rPr>
              <a:t>Link al capitolo</a:t>
            </a:r>
            <a:endParaRPr lang="it-IT" altLang="it-IT" sz="1800">
              <a:latin typeface="Arial" panose="020B0604020202020204" pitchFamily="34" charset="0"/>
            </a:endParaRPr>
          </a:p>
        </p:txBody>
      </p:sp>
    </p:spTree>
    <p:extLst>
      <p:ext uri="{BB962C8B-B14F-4D97-AF65-F5344CB8AC3E}">
        <p14:creationId xmlns:p14="http://schemas.microsoft.com/office/powerpoint/2010/main" val="3937574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6497" y="7938"/>
            <a:ext cx="9885406" cy="7078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lgn="l">
              <a:spcBef>
                <a:spcPct val="50000"/>
              </a:spcBef>
            </a:pPr>
            <a:r>
              <a:rPr lang="it-IT" altLang="it-IT" sz="4000" dirty="0">
                <a:solidFill>
                  <a:srgbClr val="000090"/>
                </a:solidFill>
              </a:rPr>
              <a:t>o</a:t>
            </a:r>
            <a:r>
              <a:rPr lang="it-IT" altLang="it-IT" sz="4000" dirty="0" smtClean="0">
                <a:solidFill>
                  <a:srgbClr val="000090"/>
                </a:solidFill>
              </a:rPr>
              <a:t>ggetto di studio</a:t>
            </a:r>
            <a:endParaRPr lang="it-IT" altLang="it-IT" sz="4000" dirty="0">
              <a:solidFill>
                <a:srgbClr val="000090"/>
              </a:solidFill>
            </a:endParaRPr>
          </a:p>
        </p:txBody>
      </p:sp>
      <p:sp>
        <p:nvSpPr>
          <p:cNvPr id="2" name="TextBox 1"/>
          <p:cNvSpPr txBox="1">
            <a:spLocks noChangeArrowheads="1"/>
          </p:cNvSpPr>
          <p:nvPr/>
        </p:nvSpPr>
        <p:spPr bwMode="auto">
          <a:xfrm>
            <a:off x="330200" y="2128838"/>
            <a:ext cx="8813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lnSpc>
                <a:spcPct val="85000"/>
              </a:lnSpc>
              <a:spcAft>
                <a:spcPts val="1000"/>
              </a:spcAft>
              <a:buClr>
                <a:srgbClr val="000090"/>
              </a:buClr>
              <a:buFont typeface="Wingdings" panose="05000000000000000000" pitchFamily="2" charset="2"/>
              <a:buChar char="§"/>
            </a:pPr>
            <a:r>
              <a:rPr lang="en-US" altLang="it-IT" sz="2500" dirty="0" smtClean="0">
                <a:latin typeface="Arial" panose="020B0604020202020204" pitchFamily="34" charset="0"/>
              </a:rPr>
              <a:t>ED non </a:t>
            </a:r>
            <a:r>
              <a:rPr lang="en-US" altLang="it-IT" sz="2500" dirty="0" err="1">
                <a:latin typeface="Arial" panose="020B0604020202020204" pitchFamily="34" charset="0"/>
              </a:rPr>
              <a:t>può</a:t>
            </a:r>
            <a:r>
              <a:rPr lang="en-US" altLang="it-IT" sz="2500" dirty="0">
                <a:latin typeface="Arial" panose="020B0604020202020204" pitchFamily="34" charset="0"/>
              </a:rPr>
              <a:t> </a:t>
            </a:r>
            <a:r>
              <a:rPr lang="en-US" altLang="it-IT" sz="2500" dirty="0" err="1">
                <a:latin typeface="Arial" panose="020B0604020202020204" pitchFamily="34" charset="0"/>
              </a:rPr>
              <a:t>essere</a:t>
            </a:r>
            <a:r>
              <a:rPr lang="en-US" altLang="it-IT" sz="2500" dirty="0">
                <a:latin typeface="Arial" panose="020B0604020202020204" pitchFamily="34" charset="0"/>
              </a:rPr>
              <a:t> </a:t>
            </a:r>
            <a:r>
              <a:rPr lang="en-US" altLang="it-IT" sz="2500" dirty="0" err="1">
                <a:latin typeface="Arial" panose="020B0604020202020204" pitchFamily="34" charset="0"/>
              </a:rPr>
              <a:t>una</a:t>
            </a:r>
            <a:r>
              <a:rPr lang="en-US" altLang="it-IT" sz="2500" dirty="0">
                <a:latin typeface="Arial" panose="020B0604020202020204" pitchFamily="34" charset="0"/>
              </a:rPr>
              <a:t> </a:t>
            </a:r>
            <a:r>
              <a:rPr lang="en-US" altLang="it-IT" sz="2500" dirty="0" err="1">
                <a:latin typeface="Arial" panose="020B0604020202020204" pitchFamily="34" charset="0"/>
              </a:rPr>
              <a:t>fedele</a:t>
            </a:r>
            <a:r>
              <a:rPr lang="en-US" altLang="it-IT" sz="2500" dirty="0">
                <a:latin typeface="Arial" panose="020B0604020202020204" pitchFamily="34" charset="0"/>
              </a:rPr>
              <a:t> </a:t>
            </a:r>
            <a:r>
              <a:rPr lang="en-US" altLang="it-IT" sz="2500" dirty="0" err="1">
                <a:latin typeface="Arial" panose="020B0604020202020204" pitchFamily="34" charset="0"/>
              </a:rPr>
              <a:t>rappresentazione</a:t>
            </a:r>
            <a:r>
              <a:rPr lang="en-US" altLang="it-IT" sz="2500" dirty="0">
                <a:latin typeface="Arial" panose="020B0604020202020204" pitchFamily="34" charset="0"/>
              </a:rPr>
              <a:t> in </a:t>
            </a:r>
            <a:r>
              <a:rPr lang="en-US" altLang="it-IT" sz="2500" dirty="0" err="1">
                <a:latin typeface="Arial" panose="020B0604020202020204" pitchFamily="34" charset="0"/>
              </a:rPr>
              <a:t>scala</a:t>
            </a:r>
            <a:r>
              <a:rPr lang="en-US" altLang="it-IT" sz="2500" dirty="0">
                <a:latin typeface="Arial" panose="020B0604020202020204" pitchFamily="34" charset="0"/>
              </a:rPr>
              <a:t> </a:t>
            </a:r>
            <a:r>
              <a:rPr lang="en-US" altLang="it-IT" sz="2500" dirty="0" err="1">
                <a:latin typeface="Arial" panose="020B0604020202020204" pitchFamily="34" charset="0"/>
              </a:rPr>
              <a:t>ridotta</a:t>
            </a:r>
            <a:r>
              <a:rPr lang="en-US" altLang="it-IT" sz="2500" dirty="0">
                <a:latin typeface="Arial" panose="020B0604020202020204" pitchFamily="34" charset="0"/>
              </a:rPr>
              <a:t> del </a:t>
            </a:r>
            <a:r>
              <a:rPr lang="en-US" altLang="it-IT" sz="2500" dirty="0" err="1">
                <a:latin typeface="Arial" panose="020B0604020202020204" pitchFamily="34" charset="0"/>
              </a:rPr>
              <a:t>mondo</a:t>
            </a:r>
            <a:r>
              <a:rPr lang="en-US" altLang="it-IT" sz="2500" dirty="0">
                <a:latin typeface="Arial" panose="020B0604020202020204" pitchFamily="34" charset="0"/>
              </a:rPr>
              <a:t> a cui </a:t>
            </a:r>
            <a:r>
              <a:rPr lang="en-US" altLang="it-IT" sz="2500" dirty="0" err="1">
                <a:latin typeface="Arial" panose="020B0604020202020204" pitchFamily="34" charset="0"/>
              </a:rPr>
              <a:t>il</a:t>
            </a:r>
            <a:r>
              <a:rPr lang="en-US" altLang="it-IT" sz="2500" dirty="0">
                <a:latin typeface="Arial" panose="020B0604020202020204" pitchFamily="34" charset="0"/>
              </a:rPr>
              <a:t> </a:t>
            </a:r>
            <a:r>
              <a:rPr lang="en-US" altLang="it-IT" sz="2500" dirty="0" err="1">
                <a:latin typeface="Arial" panose="020B0604020202020204" pitchFamily="34" charset="0"/>
              </a:rPr>
              <a:t>cervello</a:t>
            </a:r>
            <a:r>
              <a:rPr lang="en-US" altLang="it-IT" sz="2500" dirty="0">
                <a:latin typeface="Arial" panose="020B0604020202020204" pitchFamily="34" charset="0"/>
              </a:rPr>
              <a:t> </a:t>
            </a:r>
            <a:r>
              <a:rPr lang="en-US" altLang="it-IT" sz="2500" dirty="0" err="1">
                <a:latin typeface="Arial" panose="020B0604020202020204" pitchFamily="34" charset="0"/>
              </a:rPr>
              <a:t>applica</a:t>
            </a:r>
            <a:r>
              <a:rPr lang="en-US" altLang="it-IT" sz="2500" dirty="0">
                <a:latin typeface="Arial" panose="020B0604020202020204" pitchFamily="34" charset="0"/>
              </a:rPr>
              <a:t> </a:t>
            </a:r>
            <a:r>
              <a:rPr lang="en-US" altLang="it-IT" sz="2500" dirty="0" err="1">
                <a:latin typeface="Arial" panose="020B0604020202020204" pitchFamily="34" charset="0"/>
              </a:rPr>
              <a:t>semplici</a:t>
            </a:r>
            <a:r>
              <a:rPr lang="en-US" altLang="it-IT" sz="2500" dirty="0">
                <a:latin typeface="Arial" panose="020B0604020202020204" pitchFamily="34" charset="0"/>
              </a:rPr>
              <a:t> </a:t>
            </a:r>
            <a:r>
              <a:rPr lang="en-US" altLang="it-IT" sz="2500" dirty="0" err="1">
                <a:latin typeface="Arial" panose="020B0604020202020204" pitchFamily="34" charset="0"/>
              </a:rPr>
              <a:t>istruzioni</a:t>
            </a:r>
            <a:r>
              <a:rPr lang="en-US" altLang="it-IT" sz="2500" dirty="0">
                <a:latin typeface="Arial" panose="020B0604020202020204" pitchFamily="34" charset="0"/>
              </a:rPr>
              <a:t> per </a:t>
            </a:r>
            <a:r>
              <a:rPr lang="en-US" altLang="it-IT" sz="2500" dirty="0" err="1">
                <a:latin typeface="Arial" panose="020B0604020202020204" pitchFamily="34" charset="0"/>
              </a:rPr>
              <a:t>riscalare</a:t>
            </a:r>
            <a:r>
              <a:rPr lang="en-US" altLang="it-IT" sz="2500" dirty="0">
                <a:latin typeface="Arial" panose="020B0604020202020204" pitchFamily="34" charset="0"/>
              </a:rPr>
              <a:t> e </a:t>
            </a:r>
            <a:r>
              <a:rPr lang="en-US" altLang="it-IT" sz="2500" dirty="0" err="1">
                <a:latin typeface="Arial" panose="020B0604020202020204" pitchFamily="34" charset="0"/>
              </a:rPr>
              <a:t>raddrizzare</a:t>
            </a:r>
            <a:r>
              <a:rPr lang="en-US" altLang="it-IT" sz="2500" dirty="0">
                <a:latin typeface="Arial" panose="020B0604020202020204" pitchFamily="34" charset="0"/>
              </a:rPr>
              <a:t> </a:t>
            </a:r>
            <a:r>
              <a:rPr lang="en-US" altLang="it-IT" sz="2500" dirty="0" err="1">
                <a:latin typeface="Arial" panose="020B0604020202020204" pitchFamily="34" charset="0"/>
              </a:rPr>
              <a:t>l’immagine</a:t>
            </a:r>
            <a:r>
              <a:rPr lang="en-US" altLang="it-IT" sz="2500" dirty="0">
                <a:latin typeface="Arial" panose="020B0604020202020204" pitchFamily="34" charset="0"/>
              </a:rPr>
              <a:t> </a:t>
            </a:r>
            <a:r>
              <a:rPr lang="en-US" altLang="it-IT" sz="2500" dirty="0" err="1">
                <a:latin typeface="Arial" panose="020B0604020202020204" pitchFamily="34" charset="0"/>
              </a:rPr>
              <a:t>retinica</a:t>
            </a:r>
            <a:r>
              <a:rPr lang="en-US" altLang="it-IT" sz="2500" dirty="0">
                <a:latin typeface="Arial" panose="020B0604020202020204" pitchFamily="34" charset="0"/>
              </a:rPr>
              <a:t> (</a:t>
            </a:r>
            <a:r>
              <a:rPr lang="en-US" altLang="it-IT" sz="2500" i="1" dirty="0" err="1">
                <a:latin typeface="Arial" panose="020B0604020202020204" pitchFamily="34" charset="0"/>
              </a:rPr>
              <a:t>ir</a:t>
            </a:r>
            <a:r>
              <a:rPr lang="en-US" altLang="it-IT" sz="2500" dirty="0">
                <a:latin typeface="Arial" panose="020B0604020202020204" pitchFamily="34" charset="0"/>
              </a:rPr>
              <a:t>)</a:t>
            </a:r>
          </a:p>
          <a:p>
            <a:pPr algn="just">
              <a:lnSpc>
                <a:spcPct val="85000"/>
              </a:lnSpc>
              <a:spcAft>
                <a:spcPts val="1000"/>
              </a:spcAft>
              <a:buClr>
                <a:srgbClr val="000090"/>
              </a:buClr>
              <a:buFont typeface="Wingdings" panose="05000000000000000000" pitchFamily="2" charset="2"/>
              <a:buChar char="§"/>
            </a:pPr>
            <a:r>
              <a:rPr lang="en-US" altLang="it-IT" sz="2500" i="1" dirty="0" err="1">
                <a:latin typeface="Arial" panose="020B0604020202020204" pitchFamily="34" charset="0"/>
              </a:rPr>
              <a:t>ir</a:t>
            </a:r>
            <a:r>
              <a:rPr lang="en-US" altLang="it-IT" sz="2500" dirty="0">
                <a:latin typeface="Arial" panose="020B0604020202020204" pitchFamily="34" charset="0"/>
              </a:rPr>
              <a:t> cambia </a:t>
            </a:r>
            <a:r>
              <a:rPr lang="en-US" altLang="it-IT" sz="2500" dirty="0" err="1">
                <a:latin typeface="Arial" panose="020B0604020202020204" pitchFamily="34" charset="0"/>
              </a:rPr>
              <a:t>ogni</a:t>
            </a:r>
            <a:r>
              <a:rPr lang="en-US" altLang="it-IT" sz="2500" dirty="0">
                <a:latin typeface="Arial" panose="020B0604020202020204" pitchFamily="34" charset="0"/>
              </a:rPr>
              <a:t> </a:t>
            </a:r>
            <a:r>
              <a:rPr lang="en-US" altLang="it-IT" sz="2500" dirty="0" err="1">
                <a:latin typeface="Arial" panose="020B0604020202020204" pitchFamily="34" charset="0"/>
              </a:rPr>
              <a:t>volta</a:t>
            </a:r>
            <a:r>
              <a:rPr lang="en-US" altLang="it-IT" sz="2500" dirty="0">
                <a:latin typeface="Arial" panose="020B0604020202020204" pitchFamily="34" charset="0"/>
              </a:rPr>
              <a:t> </a:t>
            </a:r>
            <a:r>
              <a:rPr lang="en-US" altLang="it-IT" sz="2500" dirty="0" err="1">
                <a:latin typeface="Arial" panose="020B0604020202020204" pitchFamily="34" charset="0"/>
              </a:rPr>
              <a:t>che</a:t>
            </a:r>
            <a:r>
              <a:rPr lang="en-US" altLang="it-IT" sz="2500" dirty="0">
                <a:latin typeface="Arial" panose="020B0604020202020204" pitchFamily="34" charset="0"/>
              </a:rPr>
              <a:t> cambia </a:t>
            </a:r>
            <a:r>
              <a:rPr lang="en-US" altLang="it-IT" sz="2500" dirty="0" err="1">
                <a:latin typeface="Arial" panose="020B0604020202020204" pitchFamily="34" charset="0"/>
              </a:rPr>
              <a:t>illuminazione</a:t>
            </a:r>
            <a:r>
              <a:rPr lang="en-US" altLang="it-IT" sz="2500" dirty="0">
                <a:latin typeface="Arial" panose="020B0604020202020204" pitchFamily="34" charset="0"/>
              </a:rPr>
              <a:t>, </a:t>
            </a:r>
            <a:r>
              <a:rPr lang="en-US" altLang="it-IT" sz="2500" dirty="0" err="1">
                <a:latin typeface="Arial" panose="020B0604020202020204" pitchFamily="34" charset="0"/>
              </a:rPr>
              <a:t>muoviamo</a:t>
            </a:r>
            <a:r>
              <a:rPr lang="en-US" altLang="it-IT" sz="2500" dirty="0">
                <a:latin typeface="Arial" panose="020B0604020202020204" pitchFamily="34" charset="0"/>
              </a:rPr>
              <a:t> </a:t>
            </a:r>
            <a:r>
              <a:rPr lang="en-US" altLang="it-IT" sz="2500" dirty="0" err="1">
                <a:latin typeface="Arial" panose="020B0604020202020204" pitchFamily="34" charset="0"/>
              </a:rPr>
              <a:t>gli</a:t>
            </a:r>
            <a:r>
              <a:rPr lang="en-US" altLang="it-IT" sz="2500" dirty="0">
                <a:latin typeface="Arial" panose="020B0604020202020204" pitchFamily="34" charset="0"/>
              </a:rPr>
              <a:t> </a:t>
            </a:r>
            <a:r>
              <a:rPr lang="en-US" altLang="it-IT" sz="2500" dirty="0" err="1">
                <a:latin typeface="Arial" panose="020B0604020202020204" pitchFamily="34" charset="0"/>
              </a:rPr>
              <a:t>occhi</a:t>
            </a:r>
            <a:r>
              <a:rPr lang="en-US" altLang="it-IT" sz="2500" dirty="0">
                <a:latin typeface="Arial" panose="020B0604020202020204" pitchFamily="34" charset="0"/>
              </a:rPr>
              <a:t> o ci </a:t>
            </a:r>
            <a:r>
              <a:rPr lang="en-US" altLang="it-IT" sz="2500" dirty="0" err="1">
                <a:latin typeface="Arial" panose="020B0604020202020204" pitchFamily="34" charset="0"/>
              </a:rPr>
              <a:t>muoviamo</a:t>
            </a:r>
            <a:endParaRPr lang="en-US" altLang="it-IT" sz="2500" dirty="0">
              <a:latin typeface="Arial" panose="020B0604020202020204" pitchFamily="34" charset="0"/>
            </a:endParaRPr>
          </a:p>
          <a:p>
            <a:pPr algn="just">
              <a:lnSpc>
                <a:spcPct val="85000"/>
              </a:lnSpc>
              <a:spcAft>
                <a:spcPts val="1000"/>
              </a:spcAft>
              <a:buClr>
                <a:srgbClr val="000090"/>
              </a:buClr>
              <a:buFont typeface="Wingdings" panose="05000000000000000000" pitchFamily="2" charset="2"/>
              <a:buChar char="§"/>
            </a:pPr>
            <a:r>
              <a:rPr lang="en-US" altLang="it-IT" sz="2500" dirty="0">
                <a:latin typeface="Arial" panose="020B0604020202020204" pitchFamily="34" charset="0"/>
              </a:rPr>
              <a:t>è </a:t>
            </a:r>
            <a:r>
              <a:rPr lang="en-US" altLang="it-IT" sz="2500" dirty="0" err="1">
                <a:latin typeface="Arial" panose="020B0604020202020204" pitchFamily="34" charset="0"/>
              </a:rPr>
              <a:t>piatta</a:t>
            </a:r>
            <a:r>
              <a:rPr lang="en-US" altLang="it-IT" sz="2500" dirty="0">
                <a:latin typeface="Arial" panose="020B0604020202020204" pitchFamily="34" charset="0"/>
              </a:rPr>
              <a:t> ma </a:t>
            </a:r>
            <a:r>
              <a:rPr lang="en-US" altLang="it-IT" sz="2500" dirty="0" err="1">
                <a:latin typeface="Arial" panose="020B0604020202020204" pitchFamily="34" charset="0"/>
              </a:rPr>
              <a:t>noi</a:t>
            </a:r>
            <a:r>
              <a:rPr lang="en-US" altLang="it-IT" sz="2500" dirty="0">
                <a:latin typeface="Arial" panose="020B0604020202020204" pitchFamily="34" charset="0"/>
              </a:rPr>
              <a:t> la </a:t>
            </a:r>
            <a:r>
              <a:rPr lang="en-US" altLang="it-IT" sz="2500" dirty="0" err="1">
                <a:latin typeface="Arial" panose="020B0604020202020204" pitchFamily="34" charset="0"/>
              </a:rPr>
              <a:t>vediamo</a:t>
            </a:r>
            <a:r>
              <a:rPr lang="en-US" altLang="it-IT" sz="2500" dirty="0">
                <a:latin typeface="Arial" panose="020B0604020202020204" pitchFamily="34" charset="0"/>
              </a:rPr>
              <a:t> </a:t>
            </a:r>
            <a:r>
              <a:rPr lang="en-US" altLang="it-IT" sz="2500" dirty="0" smtClean="0">
                <a:latin typeface="Arial" panose="020B0604020202020204" pitchFamily="34" charset="0"/>
              </a:rPr>
              <a:t>3D per </a:t>
            </a:r>
            <a:r>
              <a:rPr lang="en-US" altLang="it-IT" sz="2500" dirty="0" err="1" smtClean="0">
                <a:latin typeface="Arial" panose="020B0604020202020204" pitchFamily="34" charset="0"/>
              </a:rPr>
              <a:t>ragioni</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evolutive</a:t>
            </a:r>
            <a:endParaRPr lang="en-US" altLang="it-IT" sz="2500" dirty="0">
              <a:latin typeface="Arial" panose="020B0604020202020204" pitchFamily="34" charset="0"/>
            </a:endParaRPr>
          </a:p>
        </p:txBody>
      </p:sp>
      <p:sp>
        <p:nvSpPr>
          <p:cNvPr id="84996" name="Text Box 4"/>
          <p:cNvSpPr txBox="1">
            <a:spLocks noChangeArrowheads="1"/>
          </p:cNvSpPr>
          <p:nvPr/>
        </p:nvSpPr>
        <p:spPr bwMode="auto">
          <a:xfrm>
            <a:off x="517525" y="1539875"/>
            <a:ext cx="7366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000"/>
              </a:spcAft>
              <a:buClr>
                <a:srgbClr val="000090"/>
              </a:buClr>
              <a:buFont typeface="Wingdings" panose="05000000000000000000" pitchFamily="2" charset="2"/>
              <a:buNone/>
            </a:pPr>
            <a:r>
              <a:rPr lang="it-IT" altLang="it-IT" sz="2800">
                <a:latin typeface="Arial" panose="020B0604020202020204" pitchFamily="34" charset="0"/>
              </a:rPr>
              <a:t>P. Bressan, </a:t>
            </a:r>
            <a:r>
              <a:rPr lang="it-IT" altLang="it-IT" sz="2800" i="1">
                <a:latin typeface="Arial" panose="020B0604020202020204" pitchFamily="34" charset="0"/>
              </a:rPr>
              <a:t>Introduzione</a:t>
            </a:r>
            <a:r>
              <a:rPr lang="it-IT" altLang="it-IT" sz="2800">
                <a:latin typeface="Arial" panose="020B0604020202020204" pitchFamily="34" charset="0"/>
              </a:rPr>
              <a:t>, IX-XIII</a:t>
            </a:r>
          </a:p>
        </p:txBody>
      </p:sp>
      <p:grpSp>
        <p:nvGrpSpPr>
          <p:cNvPr id="85002" name="Group 10"/>
          <p:cNvGrpSpPr>
            <a:grpSpLocks/>
          </p:cNvGrpSpPr>
          <p:nvPr/>
        </p:nvGrpSpPr>
        <p:grpSpPr bwMode="auto">
          <a:xfrm>
            <a:off x="287338" y="4495800"/>
            <a:ext cx="8618537" cy="2252663"/>
            <a:chOff x="181" y="2832"/>
            <a:chExt cx="5429" cy="1419"/>
          </a:xfrm>
        </p:grpSpPr>
        <p:pic>
          <p:nvPicPr>
            <p:cNvPr id="84997" name="Picture 5"/>
            <p:cNvPicPr>
              <a:picLocks noChangeAspect="1" noChangeArrowheads="1"/>
            </p:cNvPicPr>
            <p:nvPr/>
          </p:nvPicPr>
          <p:blipFill>
            <a:blip r:embed="rId3">
              <a:extLst>
                <a:ext uri="{28A0092B-C50C-407E-A947-70E740481C1C}">
                  <a14:useLocalDpi xmlns:a14="http://schemas.microsoft.com/office/drawing/2010/main" val="0"/>
                </a:ext>
              </a:extLst>
            </a:blip>
            <a:srcRect b="34834"/>
            <a:stretch>
              <a:fillRect/>
            </a:stretch>
          </p:blipFill>
          <p:spPr bwMode="auto">
            <a:xfrm>
              <a:off x="181" y="2832"/>
              <a:ext cx="2008" cy="1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8" name="Picture 6"/>
            <p:cNvPicPr>
              <a:picLocks noChangeAspect="1" noChangeArrowheads="1"/>
            </p:cNvPicPr>
            <p:nvPr/>
          </p:nvPicPr>
          <p:blipFill>
            <a:blip r:embed="rId3">
              <a:extLst>
                <a:ext uri="{28A0092B-C50C-407E-A947-70E740481C1C}">
                  <a14:useLocalDpi xmlns:a14="http://schemas.microsoft.com/office/drawing/2010/main" val="0"/>
                </a:ext>
              </a:extLst>
            </a:blip>
            <a:srcRect t="65166" r="50693" b="600"/>
            <a:stretch>
              <a:fillRect/>
            </a:stretch>
          </p:blipFill>
          <p:spPr bwMode="auto">
            <a:xfrm>
              <a:off x="2213" y="2832"/>
              <a:ext cx="847" cy="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9" name="Picture 7"/>
            <p:cNvPicPr>
              <a:picLocks noChangeAspect="1" noChangeArrowheads="1"/>
            </p:cNvPicPr>
            <p:nvPr/>
          </p:nvPicPr>
          <p:blipFill>
            <a:blip r:embed="rId3">
              <a:extLst>
                <a:ext uri="{28A0092B-C50C-407E-A947-70E740481C1C}">
                  <a14:useLocalDpi xmlns:a14="http://schemas.microsoft.com/office/drawing/2010/main" val="0"/>
                </a:ext>
              </a:extLst>
            </a:blip>
            <a:srcRect l="49510" t="65166" r="-121"/>
            <a:stretch>
              <a:fillRect/>
            </a:stretch>
          </p:blipFill>
          <p:spPr bwMode="auto">
            <a:xfrm>
              <a:off x="2221" y="3616"/>
              <a:ext cx="842" cy="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000" name="Text Box 8"/>
            <p:cNvSpPr txBox="1">
              <a:spLocks noChangeArrowheads="1"/>
            </p:cNvSpPr>
            <p:nvPr/>
          </p:nvSpPr>
          <p:spPr bwMode="auto">
            <a:xfrm>
              <a:off x="3174" y="3998"/>
              <a:ext cx="2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1600">
                  <a:latin typeface="Arial" panose="020B0604020202020204" pitchFamily="34" charset="0"/>
                </a:rPr>
                <a:t>Felice Varini, </a:t>
              </a:r>
              <a:r>
                <a:rPr lang="it-IT" altLang="it-IT" sz="1600" b="1">
                  <a:latin typeface="Arial" panose="020B0604020202020204" pitchFamily="34" charset="0"/>
                </a:rPr>
                <a:t>illusione di </a:t>
              </a:r>
              <a:r>
                <a:rPr lang="en-US" altLang="it-IT" sz="1600" b="1">
                  <a:latin typeface="Arial" panose="020B0604020202020204" pitchFamily="34" charset="0"/>
                </a:rPr>
                <a:t>anamorfismo</a:t>
              </a:r>
              <a:r>
                <a:rPr lang="en-US" altLang="it-IT" sz="1600">
                  <a:latin typeface="Arial" panose="020B0604020202020204" pitchFamily="34" charset="0"/>
                </a:rPr>
                <a:t> </a:t>
              </a:r>
              <a:endParaRPr lang="it-IT" altLang="it-IT" sz="1600">
                <a:latin typeface="Arial" panose="020B0604020202020204" pitchFamily="34" charset="0"/>
              </a:endParaRPr>
            </a:p>
          </p:txBody>
        </p:sp>
      </p:grpSp>
      <p:sp>
        <p:nvSpPr>
          <p:cNvPr id="85001" name="Rectangle 9"/>
          <p:cNvSpPr>
            <a:spLocks noChangeArrowheads="1"/>
          </p:cNvSpPr>
          <p:nvPr/>
        </p:nvSpPr>
        <p:spPr bwMode="auto">
          <a:xfrm>
            <a:off x="4908550" y="4443413"/>
            <a:ext cx="4235450" cy="1855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77800" indent="-177800" eaLnBrk="0" hangingPunct="0">
              <a:defRPr sz="2400">
                <a:solidFill>
                  <a:schemeClr val="tx1"/>
                </a:solidFill>
                <a:latin typeface="Times" panose="02020603050405020304" pitchFamily="18" charset="0"/>
                <a:ea typeface="MS PGothic" panose="020B0600070205080204" pitchFamily="34" charset="-128"/>
              </a:defRPr>
            </a:lvl1pPr>
            <a:lvl2pPr marL="820738" indent="-285750" eaLnBrk="0" hangingPunct="0">
              <a:defRPr sz="2400">
                <a:solidFill>
                  <a:schemeClr val="tx1"/>
                </a:solidFill>
                <a:latin typeface="Times" panose="02020603050405020304" pitchFamily="18" charset="0"/>
                <a:ea typeface="MS PGothic" panose="020B0600070205080204" pitchFamily="34" charset="-128"/>
              </a:defRPr>
            </a:lvl2pPr>
            <a:lvl3pPr marL="1228725" indent="-228600" eaLnBrk="0" hangingPunct="0">
              <a:defRPr sz="2400">
                <a:solidFill>
                  <a:schemeClr val="tx1"/>
                </a:solidFill>
                <a:latin typeface="Times" panose="02020603050405020304" pitchFamily="18" charset="0"/>
                <a:ea typeface="MS PGothic" panose="020B0600070205080204" pitchFamily="34" charset="-128"/>
              </a:defRPr>
            </a:lvl3pPr>
            <a:lvl4pPr marL="1636713"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lnSpc>
                <a:spcPct val="85000"/>
              </a:lnSpc>
              <a:spcAft>
                <a:spcPts val="1000"/>
              </a:spcAft>
              <a:buClr>
                <a:srgbClr val="000090"/>
              </a:buClr>
              <a:buFont typeface="Wingdings" panose="05000000000000000000" pitchFamily="2" charset="2"/>
              <a:buChar char="§"/>
            </a:pPr>
            <a:r>
              <a:rPr lang="en-US" altLang="it-IT" sz="2500" dirty="0">
                <a:latin typeface="Arial" panose="020B0604020202020204" pitchFamily="34" charset="0"/>
              </a:rPr>
              <a:t>c</a:t>
            </a:r>
            <a:r>
              <a:rPr lang="en-US" altLang="it-IT" sz="2500" dirty="0" smtClean="0">
                <a:latin typeface="Arial" panose="020B0604020202020204" pitchFamily="34" charset="0"/>
              </a:rPr>
              <a:t>ome </a:t>
            </a:r>
            <a:r>
              <a:rPr lang="en-US" altLang="it-IT" sz="2500" dirty="0" err="1" smtClean="0">
                <a:latin typeface="Arial" panose="020B0604020202020204" pitchFamily="34" charset="0"/>
              </a:rPr>
              <a:t>l’attività</a:t>
            </a:r>
            <a:r>
              <a:rPr lang="en-US" altLang="it-IT" sz="2500" dirty="0" smtClean="0">
                <a:latin typeface="Arial" panose="020B0604020202020204" pitchFamily="34" charset="0"/>
              </a:rPr>
              <a:t> </a:t>
            </a:r>
            <a:r>
              <a:rPr lang="en-US" altLang="it-IT" sz="2500" dirty="0" err="1">
                <a:latin typeface="Arial" panose="020B0604020202020204" pitchFamily="34" charset="0"/>
              </a:rPr>
              <a:t>elettrica</a:t>
            </a:r>
            <a:r>
              <a:rPr lang="en-US" altLang="it-IT" sz="2500" dirty="0">
                <a:latin typeface="Arial" panose="020B0604020202020204" pitchFamily="34" charset="0"/>
              </a:rPr>
              <a:t> del </a:t>
            </a:r>
            <a:r>
              <a:rPr lang="en-US" altLang="it-IT" sz="2500" dirty="0" err="1">
                <a:latin typeface="Arial" panose="020B0604020202020204" pitchFamily="34" charset="0"/>
              </a:rPr>
              <a:t>cervello</a:t>
            </a:r>
            <a:r>
              <a:rPr lang="en-US" altLang="it-IT" sz="2500" dirty="0">
                <a:latin typeface="Arial" panose="020B0604020202020204" pitchFamily="34" charset="0"/>
              </a:rPr>
              <a:t> </a:t>
            </a:r>
            <a:r>
              <a:rPr lang="en-US" altLang="it-IT" sz="2500" dirty="0" err="1">
                <a:latin typeface="Arial" panose="020B0604020202020204" pitchFamily="34" charset="0"/>
              </a:rPr>
              <a:t>trasformi</a:t>
            </a:r>
            <a:r>
              <a:rPr lang="en-US" altLang="it-IT" sz="2500" dirty="0">
                <a:latin typeface="Arial" panose="020B0604020202020204" pitchFamily="34" charset="0"/>
              </a:rPr>
              <a:t> </a:t>
            </a:r>
            <a:r>
              <a:rPr lang="en-US" altLang="it-IT" sz="2500" i="1" dirty="0" err="1">
                <a:latin typeface="Arial" panose="020B0604020202020204" pitchFamily="34" charset="0"/>
              </a:rPr>
              <a:t>ir</a:t>
            </a:r>
            <a:r>
              <a:rPr lang="en-US" altLang="it-IT" sz="2500" dirty="0">
                <a:latin typeface="Arial" panose="020B0604020202020204" pitchFamily="34" charset="0"/>
              </a:rPr>
              <a:t> in </a:t>
            </a:r>
            <a:r>
              <a:rPr lang="en-US" altLang="it-IT" sz="2500" dirty="0" err="1">
                <a:latin typeface="Arial" panose="020B0604020202020204" pitchFamily="34" charset="0"/>
              </a:rPr>
              <a:t>esperienza</a:t>
            </a:r>
            <a:r>
              <a:rPr lang="en-US" altLang="it-IT" sz="2500" dirty="0">
                <a:latin typeface="Arial" panose="020B0604020202020204" pitchFamily="34" charset="0"/>
              </a:rPr>
              <a:t> è un </a:t>
            </a:r>
            <a:r>
              <a:rPr lang="en-US" altLang="it-IT" sz="2500" dirty="0" err="1">
                <a:latin typeface="Arial" panose="020B0604020202020204" pitchFamily="34" charset="0"/>
              </a:rPr>
              <a:t>rompicapo</a:t>
            </a:r>
            <a:r>
              <a:rPr lang="en-US" altLang="it-IT" sz="2500" dirty="0">
                <a:latin typeface="Arial" panose="020B0604020202020204" pitchFamily="34" charset="0"/>
              </a:rPr>
              <a:t> </a:t>
            </a:r>
            <a:r>
              <a:rPr lang="en-US" altLang="it-IT" sz="2500" dirty="0" err="1">
                <a:latin typeface="Arial" panose="020B0604020202020204" pitchFamily="34" charset="0"/>
              </a:rPr>
              <a:t>ancora</a:t>
            </a:r>
            <a:r>
              <a:rPr lang="en-US" altLang="it-IT" sz="2500" dirty="0">
                <a:latin typeface="Arial" panose="020B0604020202020204" pitchFamily="34" charset="0"/>
              </a:rPr>
              <a:t> </a:t>
            </a:r>
            <a:r>
              <a:rPr lang="en-US" altLang="it-IT" sz="2500" dirty="0" err="1">
                <a:latin typeface="Arial" panose="020B0604020202020204" pitchFamily="34" charset="0"/>
              </a:rPr>
              <a:t>insoluto</a:t>
            </a:r>
            <a:r>
              <a:rPr lang="en-US" altLang="it-IT" sz="2500" dirty="0">
                <a:latin typeface="Arial" panose="020B0604020202020204" pitchFamily="34" charset="0"/>
              </a:rPr>
              <a:t> </a:t>
            </a:r>
          </a:p>
          <a:p>
            <a:pPr algn="just">
              <a:lnSpc>
                <a:spcPct val="85000"/>
              </a:lnSpc>
              <a:spcAft>
                <a:spcPts val="1000"/>
              </a:spcAft>
              <a:buClr>
                <a:srgbClr val="000090"/>
              </a:buClr>
              <a:buFont typeface="Wingdings" panose="05000000000000000000" pitchFamily="2" charset="2"/>
              <a:buChar char="§"/>
            </a:pPr>
            <a:r>
              <a:rPr lang="en-US" altLang="it-IT" sz="2500" dirty="0">
                <a:latin typeface="Arial" panose="020B0604020202020204" pitchFamily="34" charset="0"/>
              </a:rPr>
              <a:t>è </a:t>
            </a:r>
            <a:r>
              <a:rPr lang="en-US" altLang="it-IT" sz="2500" dirty="0" err="1" smtClean="0">
                <a:latin typeface="Arial" panose="020B0604020202020204" pitchFamily="34" charset="0"/>
              </a:rPr>
              <a:t>il</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nostro</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oggetto</a:t>
            </a:r>
            <a:r>
              <a:rPr lang="en-US" altLang="it-IT" sz="2500" dirty="0" smtClean="0">
                <a:latin typeface="Arial" panose="020B0604020202020204" pitchFamily="34" charset="0"/>
              </a:rPr>
              <a:t> </a:t>
            </a:r>
            <a:r>
              <a:rPr lang="en-US" altLang="it-IT" sz="2500" dirty="0">
                <a:latin typeface="Arial" panose="020B0604020202020204" pitchFamily="34" charset="0"/>
              </a:rPr>
              <a:t>di </a:t>
            </a:r>
            <a:r>
              <a:rPr lang="en-US" altLang="it-IT" sz="2500" dirty="0" smtClean="0">
                <a:latin typeface="Arial" panose="020B0604020202020204" pitchFamily="34" charset="0"/>
              </a:rPr>
              <a:t>studio</a:t>
            </a:r>
            <a:endParaRPr lang="it-IT" altLang="it-IT" sz="2500" dirty="0">
              <a:latin typeface="Arial" panose="020B0604020202020204" pitchFamily="34" charset="0"/>
            </a:endParaRPr>
          </a:p>
        </p:txBody>
      </p:sp>
    </p:spTree>
    <p:extLst>
      <p:ext uri="{BB962C8B-B14F-4D97-AF65-F5344CB8AC3E}">
        <p14:creationId xmlns:p14="http://schemas.microsoft.com/office/powerpoint/2010/main" val="2132868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5002"/>
                                        </p:tgtEl>
                                        <p:attrNameLst>
                                          <p:attrName>style.visibility</p:attrName>
                                        </p:attrNameLst>
                                      </p:cBhvr>
                                      <p:to>
                                        <p:strVal val="visible"/>
                                      </p:to>
                                    </p:set>
                                    <p:animEffect transition="in" filter="fade">
                                      <p:cBhvr>
                                        <p:cTn id="17" dur="500"/>
                                        <p:tgtEl>
                                          <p:spTgt spid="850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5001">
                                            <p:txEl>
                                              <p:pRg st="0" end="0"/>
                                            </p:txEl>
                                          </p:spTgt>
                                        </p:tgtEl>
                                        <p:attrNameLst>
                                          <p:attrName>style.visibility</p:attrName>
                                        </p:attrNameLst>
                                      </p:cBhvr>
                                      <p:to>
                                        <p:strVal val="visible"/>
                                      </p:to>
                                    </p:set>
                                    <p:animEffect transition="in" filter="wipe(left)">
                                      <p:cBhvr>
                                        <p:cTn id="27" dur="500"/>
                                        <p:tgtEl>
                                          <p:spTgt spid="8500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5001">
                                            <p:txEl>
                                              <p:pRg st="1" end="1"/>
                                            </p:txEl>
                                          </p:spTgt>
                                        </p:tgtEl>
                                        <p:attrNameLst>
                                          <p:attrName>style.visibility</p:attrName>
                                        </p:attrNameLst>
                                      </p:cBhvr>
                                      <p:to>
                                        <p:strVal val="visible"/>
                                      </p:to>
                                    </p:set>
                                    <p:animEffect transition="in" filter="wipe(left)">
                                      <p:cBhvr>
                                        <p:cTn id="32" dur="500"/>
                                        <p:tgtEl>
                                          <p:spTgt spid="850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500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0" y="0"/>
            <a:ext cx="3467100" cy="301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lgn="l">
              <a:spcBef>
                <a:spcPct val="50000"/>
              </a:spcBef>
            </a:pPr>
            <a:r>
              <a:rPr lang="it-IT" altLang="it-IT" sz="4800" dirty="0">
                <a:solidFill>
                  <a:srgbClr val="000090"/>
                </a:solidFill>
              </a:rPr>
              <a:t>mondo percezione-sensazione e inferenza</a:t>
            </a:r>
          </a:p>
        </p:txBody>
      </p:sp>
      <p:sp>
        <p:nvSpPr>
          <p:cNvPr id="143366" name="Rectangle 6"/>
          <p:cNvSpPr>
            <a:spLocks noChangeArrowheads="1"/>
          </p:cNvSpPr>
          <p:nvPr/>
        </p:nvSpPr>
        <p:spPr bwMode="auto">
          <a:xfrm>
            <a:off x="3771900" y="2886075"/>
            <a:ext cx="57150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820738" indent="-285750" eaLnBrk="0" hangingPunct="0">
              <a:defRPr sz="2400">
                <a:solidFill>
                  <a:schemeClr val="tx1"/>
                </a:solidFill>
                <a:latin typeface="Times" panose="02020603050405020304" pitchFamily="18" charset="0"/>
                <a:ea typeface="MS PGothic" panose="020B0600070205080204" pitchFamily="34" charset="-128"/>
              </a:defRPr>
            </a:lvl2pPr>
            <a:lvl3pPr marL="1228725" indent="-228600" eaLnBrk="0" hangingPunct="0">
              <a:defRPr sz="2400">
                <a:solidFill>
                  <a:schemeClr val="tx1"/>
                </a:solidFill>
                <a:latin typeface="Times" panose="02020603050405020304" pitchFamily="18" charset="0"/>
                <a:ea typeface="MS PGothic" panose="020B0600070205080204" pitchFamily="34" charset="-128"/>
              </a:defRPr>
            </a:lvl3pPr>
            <a:lvl4pPr marL="1636713"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000"/>
              </a:spcAft>
              <a:buClr>
                <a:srgbClr val="000090"/>
              </a:buClr>
              <a:buFont typeface="Wingdings" panose="05000000000000000000" pitchFamily="2" charset="2"/>
              <a:buNone/>
            </a:pPr>
            <a:r>
              <a:rPr lang="en-US" altLang="it-IT" b="1">
                <a:latin typeface="Arial" panose="020B0604020202020204" pitchFamily="34" charset="0"/>
              </a:rPr>
              <a:t>sensazione                                  </a:t>
            </a:r>
            <a:r>
              <a:rPr lang="en-US" altLang="it-IT">
                <a:latin typeface="Arial" panose="020B0604020202020204" pitchFamily="34" charset="0"/>
              </a:rPr>
              <a:t>registrazione di stimoli prossimali (trasformazione impulsi fisici in nervosi) </a:t>
            </a:r>
            <a:endParaRPr lang="it-IT" altLang="it-IT">
              <a:latin typeface="Arial" panose="020B0604020202020204" pitchFamily="34" charset="0"/>
            </a:endParaRPr>
          </a:p>
        </p:txBody>
      </p:sp>
      <p:pic>
        <p:nvPicPr>
          <p:cNvPr id="143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5597525"/>
            <a:ext cx="236378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68" name="Rectangle 8"/>
          <p:cNvSpPr>
            <a:spLocks noChangeArrowheads="1"/>
          </p:cNvSpPr>
          <p:nvPr/>
        </p:nvSpPr>
        <p:spPr bwMode="auto">
          <a:xfrm>
            <a:off x="3819525" y="69850"/>
            <a:ext cx="3667125"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820738" indent="-285750" eaLnBrk="0" hangingPunct="0">
              <a:defRPr sz="2400">
                <a:solidFill>
                  <a:schemeClr val="tx1"/>
                </a:solidFill>
                <a:latin typeface="Times" panose="02020603050405020304" pitchFamily="18" charset="0"/>
                <a:ea typeface="MS PGothic" panose="020B0600070205080204" pitchFamily="34" charset="-128"/>
              </a:defRPr>
            </a:lvl2pPr>
            <a:lvl3pPr marL="1228725" indent="-228600" eaLnBrk="0" hangingPunct="0">
              <a:defRPr sz="2400">
                <a:solidFill>
                  <a:schemeClr val="tx1"/>
                </a:solidFill>
                <a:latin typeface="Times" panose="02020603050405020304" pitchFamily="18" charset="0"/>
                <a:ea typeface="MS PGothic" panose="020B0600070205080204" pitchFamily="34" charset="-128"/>
              </a:defRPr>
            </a:lvl3pPr>
            <a:lvl4pPr marL="1636713"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000"/>
              </a:spcAft>
              <a:buClr>
                <a:srgbClr val="000090"/>
              </a:buClr>
              <a:buFont typeface="Wingdings" panose="05000000000000000000" pitchFamily="2" charset="2"/>
              <a:buNone/>
            </a:pPr>
            <a:r>
              <a:rPr lang="en-US" altLang="it-IT" b="1" dirty="0" err="1">
                <a:latin typeface="Arial" panose="020B0604020202020204" pitchFamily="34" charset="0"/>
              </a:rPr>
              <a:t>percezione</a:t>
            </a:r>
            <a:r>
              <a:rPr lang="en-US" altLang="it-IT" b="1" dirty="0">
                <a:latin typeface="Arial" panose="020B0604020202020204" pitchFamily="34" charset="0"/>
              </a:rPr>
              <a:t>:</a:t>
            </a:r>
            <a:r>
              <a:rPr lang="en-US" altLang="it-IT" dirty="0">
                <a:latin typeface="Arial" panose="020B0604020202020204" pitchFamily="34" charset="0"/>
              </a:rPr>
              <a:t> </a:t>
            </a:r>
            <a:r>
              <a:rPr lang="en-US" altLang="it-IT" dirty="0" err="1">
                <a:latin typeface="Arial" panose="020B0604020202020204" pitchFamily="34" charset="0"/>
              </a:rPr>
              <a:t>organizza</a:t>
            </a:r>
            <a:r>
              <a:rPr lang="en-US" altLang="it-IT" dirty="0">
                <a:latin typeface="Arial" panose="020B0604020202020204" pitchFamily="34" charset="0"/>
              </a:rPr>
              <a:t> </a:t>
            </a:r>
            <a:r>
              <a:rPr lang="en-US" altLang="it-IT" dirty="0" err="1">
                <a:latin typeface="Arial" panose="020B0604020202020204" pitchFamily="34" charset="0"/>
              </a:rPr>
              <a:t>sensazioni</a:t>
            </a:r>
            <a:r>
              <a:rPr lang="en-US" altLang="it-IT" dirty="0">
                <a:latin typeface="Arial" panose="020B0604020202020204" pitchFamily="34" charset="0"/>
              </a:rPr>
              <a:t> per </a:t>
            </a:r>
            <a:r>
              <a:rPr lang="en-US" altLang="it-IT" i="1" dirty="0" err="1">
                <a:latin typeface="Arial" panose="020B0604020202020204" pitchFamily="34" charset="0"/>
              </a:rPr>
              <a:t>azione</a:t>
            </a:r>
            <a:r>
              <a:rPr lang="en-US" altLang="it-IT" dirty="0">
                <a:latin typeface="Arial" panose="020B0604020202020204" pitchFamily="34" charset="0"/>
              </a:rPr>
              <a:t> e </a:t>
            </a:r>
            <a:r>
              <a:rPr lang="en-US" altLang="it-IT" i="1" dirty="0" err="1">
                <a:latin typeface="Arial" panose="020B0604020202020204" pitchFamily="34" charset="0"/>
              </a:rPr>
              <a:t>riconoscimento</a:t>
            </a:r>
            <a:r>
              <a:rPr lang="en-US" altLang="it-IT" dirty="0">
                <a:latin typeface="Arial" panose="020B0604020202020204" pitchFamily="34" charset="0"/>
              </a:rPr>
              <a:t> (</a:t>
            </a:r>
            <a:r>
              <a:rPr lang="en-US" altLang="it-IT" dirty="0" err="1">
                <a:latin typeface="Arial" panose="020B0604020202020204" pitchFamily="34" charset="0"/>
              </a:rPr>
              <a:t>confronta</a:t>
            </a:r>
            <a:r>
              <a:rPr lang="en-US" altLang="it-IT" dirty="0">
                <a:latin typeface="Arial" panose="020B0604020202020204" pitchFamily="34" charset="0"/>
              </a:rPr>
              <a:t> con </a:t>
            </a:r>
            <a:r>
              <a:rPr lang="en-US" altLang="it-IT" dirty="0" err="1">
                <a:latin typeface="Arial" panose="020B0604020202020204" pitchFamily="34" charset="0"/>
              </a:rPr>
              <a:t>l’informazione</a:t>
            </a:r>
            <a:r>
              <a:rPr lang="en-US" altLang="it-IT" dirty="0">
                <a:latin typeface="Arial" panose="020B0604020202020204" pitchFamily="34" charset="0"/>
              </a:rPr>
              <a:t> in </a:t>
            </a:r>
            <a:r>
              <a:rPr lang="en-US" altLang="it-IT" dirty="0" err="1">
                <a:latin typeface="Arial" panose="020B0604020202020204" pitchFamily="34" charset="0"/>
              </a:rPr>
              <a:t>memoria</a:t>
            </a:r>
            <a:r>
              <a:rPr lang="en-US" altLang="it-IT" dirty="0" smtClean="0">
                <a:latin typeface="Arial" panose="020B0604020202020204" pitchFamily="34" charset="0"/>
              </a:rPr>
              <a:t>)</a:t>
            </a:r>
            <a:endParaRPr lang="it-IT" altLang="it-IT" dirty="0">
              <a:latin typeface="Arial" panose="020B0604020202020204" pitchFamily="34" charset="0"/>
            </a:endParaRPr>
          </a:p>
        </p:txBody>
      </p:sp>
      <p:grpSp>
        <p:nvGrpSpPr>
          <p:cNvPr id="143387" name="Group 27"/>
          <p:cNvGrpSpPr>
            <a:grpSpLocks/>
          </p:cNvGrpSpPr>
          <p:nvPr/>
        </p:nvGrpSpPr>
        <p:grpSpPr bwMode="auto">
          <a:xfrm>
            <a:off x="1081088" y="5592763"/>
            <a:ext cx="2405062" cy="1265237"/>
            <a:chOff x="0" y="2358"/>
            <a:chExt cx="2242" cy="1180"/>
          </a:xfrm>
        </p:grpSpPr>
        <p:pic>
          <p:nvPicPr>
            <p:cNvPr id="143384" name="Picture 24" descr="Risultati immagini per hole 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 y="2358"/>
              <a:ext cx="1128" cy="1179"/>
            </a:xfrm>
            <a:prstGeom prst="rect">
              <a:avLst/>
            </a:prstGeom>
            <a:noFill/>
            <a:extLst>
              <a:ext uri="{909E8E84-426E-40DD-AFC4-6F175D3DCCD1}">
                <a14:hiddenFill xmlns:a14="http://schemas.microsoft.com/office/drawing/2010/main">
                  <a:solidFill>
                    <a:srgbClr val="FFFFFF"/>
                  </a:solidFill>
                </a14:hiddenFill>
              </a:ext>
            </a:extLst>
          </p:spPr>
        </p:pic>
        <p:sp>
          <p:nvSpPr>
            <p:cNvPr id="143385" name="Rectangle 25"/>
            <p:cNvSpPr>
              <a:spLocks noChangeArrowheads="1"/>
            </p:cNvSpPr>
            <p:nvPr/>
          </p:nvSpPr>
          <p:spPr bwMode="auto">
            <a:xfrm>
              <a:off x="0" y="2358"/>
              <a:ext cx="486" cy="117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43386" name="Rectangle 26"/>
            <p:cNvSpPr>
              <a:spLocks noChangeArrowheads="1"/>
            </p:cNvSpPr>
            <p:nvPr/>
          </p:nvSpPr>
          <p:spPr bwMode="auto">
            <a:xfrm>
              <a:off x="1558" y="2362"/>
              <a:ext cx="684" cy="117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grpSp>
      <p:sp>
        <p:nvSpPr>
          <p:cNvPr id="143391" name="Rectangle 31"/>
          <p:cNvSpPr>
            <a:spLocks noChangeArrowheads="1"/>
          </p:cNvSpPr>
          <p:nvPr/>
        </p:nvSpPr>
        <p:spPr bwMode="auto">
          <a:xfrm>
            <a:off x="3860799" y="5981700"/>
            <a:ext cx="5394411"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820738" indent="-285750" eaLnBrk="0" hangingPunct="0">
              <a:defRPr sz="2400">
                <a:solidFill>
                  <a:schemeClr val="tx1"/>
                </a:solidFill>
                <a:latin typeface="Times" panose="02020603050405020304" pitchFamily="18" charset="0"/>
                <a:ea typeface="MS PGothic" panose="020B0600070205080204" pitchFamily="34" charset="-128"/>
              </a:defRPr>
            </a:lvl2pPr>
            <a:lvl3pPr marL="1228725" indent="-228600" eaLnBrk="0" hangingPunct="0">
              <a:defRPr sz="2400">
                <a:solidFill>
                  <a:schemeClr val="tx1"/>
                </a:solidFill>
                <a:latin typeface="Times" panose="02020603050405020304" pitchFamily="18" charset="0"/>
                <a:ea typeface="MS PGothic" panose="020B0600070205080204" pitchFamily="34" charset="-128"/>
              </a:defRPr>
            </a:lvl3pPr>
            <a:lvl4pPr marL="1636713"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000"/>
              </a:spcAft>
              <a:buClr>
                <a:srgbClr val="000090"/>
              </a:buClr>
              <a:buFont typeface="Wingdings" panose="05000000000000000000" pitchFamily="2" charset="2"/>
              <a:buNone/>
            </a:pPr>
            <a:r>
              <a:rPr lang="en-US" altLang="it-IT" b="1" dirty="0" err="1">
                <a:latin typeface="Arial" panose="020B0604020202020204" pitchFamily="34" charset="0"/>
              </a:rPr>
              <a:t>stimolo</a:t>
            </a:r>
            <a:r>
              <a:rPr lang="en-US" altLang="it-IT" b="1" dirty="0">
                <a:latin typeface="Arial" panose="020B0604020202020204" pitchFamily="34" charset="0"/>
              </a:rPr>
              <a:t> </a:t>
            </a:r>
            <a:r>
              <a:rPr lang="en-US" altLang="it-IT" b="1" dirty="0" err="1">
                <a:latin typeface="Arial" panose="020B0604020202020204" pitchFamily="34" charset="0"/>
              </a:rPr>
              <a:t>distale</a:t>
            </a:r>
            <a:r>
              <a:rPr lang="en-US" altLang="it-IT" b="1" dirty="0">
                <a:latin typeface="Arial" panose="020B0604020202020204" pitchFamily="34" charset="0"/>
              </a:rPr>
              <a:t> </a:t>
            </a:r>
            <a:r>
              <a:rPr lang="en-US" altLang="it-IT" b="1" dirty="0" smtClean="0">
                <a:latin typeface="Arial" panose="020B0604020202020204" pitchFamily="34" charset="0"/>
              </a:rPr>
              <a:t>(</a:t>
            </a:r>
            <a:r>
              <a:rPr lang="en-US" altLang="it-IT" b="1" dirty="0" err="1" smtClean="0">
                <a:latin typeface="Arial" panose="020B0604020202020204" pitchFamily="34" charset="0"/>
              </a:rPr>
              <a:t>ambiente</a:t>
            </a:r>
            <a:r>
              <a:rPr lang="en-US" altLang="it-IT" b="1" dirty="0" smtClean="0">
                <a:latin typeface="Arial" panose="020B0604020202020204" pitchFamily="34" charset="0"/>
              </a:rPr>
              <a:t>/</a:t>
            </a:r>
            <a:r>
              <a:rPr lang="en-US" altLang="it-IT" b="1" dirty="0" err="1" smtClean="0">
                <a:latin typeface="Arial" panose="020B0604020202020204" pitchFamily="34" charset="0"/>
              </a:rPr>
              <a:t>mondo</a:t>
            </a:r>
            <a:r>
              <a:rPr lang="en-US" altLang="it-IT" b="1" dirty="0">
                <a:latin typeface="Arial" panose="020B0604020202020204" pitchFamily="34" charset="0"/>
              </a:rPr>
              <a:t>) </a:t>
            </a:r>
            <a:r>
              <a:rPr lang="en-US" altLang="it-IT" dirty="0" err="1">
                <a:latin typeface="Arial" panose="020B0604020202020204" pitchFamily="34" charset="0"/>
              </a:rPr>
              <a:t>indipendente</a:t>
            </a:r>
            <a:r>
              <a:rPr lang="en-US" altLang="it-IT" dirty="0">
                <a:latin typeface="Arial" panose="020B0604020202020204" pitchFamily="34" charset="0"/>
              </a:rPr>
              <a:t> </a:t>
            </a:r>
            <a:r>
              <a:rPr lang="en-US" altLang="it-IT" dirty="0" err="1">
                <a:latin typeface="Arial" panose="020B0604020202020204" pitchFamily="34" charset="0"/>
              </a:rPr>
              <a:t>dall’osservatore</a:t>
            </a:r>
            <a:endParaRPr lang="it-IT" altLang="it-IT" dirty="0">
              <a:latin typeface="Arial" panose="020B0604020202020204" pitchFamily="34" charset="0"/>
            </a:endParaRPr>
          </a:p>
        </p:txBody>
      </p:sp>
      <p:grpSp>
        <p:nvGrpSpPr>
          <p:cNvPr id="143397" name="Group 37"/>
          <p:cNvGrpSpPr>
            <a:grpSpLocks/>
          </p:cNvGrpSpPr>
          <p:nvPr/>
        </p:nvGrpSpPr>
        <p:grpSpPr bwMode="auto">
          <a:xfrm>
            <a:off x="1162050" y="3632200"/>
            <a:ext cx="2122488" cy="1241425"/>
            <a:chOff x="498" y="2018"/>
            <a:chExt cx="1337" cy="782"/>
          </a:xfrm>
        </p:grpSpPr>
        <p:pic>
          <p:nvPicPr>
            <p:cNvPr id="143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 y="2018"/>
              <a:ext cx="1150" cy="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98" y="2347"/>
              <a:ext cx="242" cy="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43396" name="Rectangle 36"/>
          <p:cNvSpPr>
            <a:spLocks noChangeArrowheads="1"/>
          </p:cNvSpPr>
          <p:nvPr/>
        </p:nvSpPr>
        <p:spPr bwMode="auto">
          <a:xfrm>
            <a:off x="3775075" y="4359275"/>
            <a:ext cx="41306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820738" indent="-285750" eaLnBrk="0" hangingPunct="0">
              <a:defRPr sz="2400">
                <a:solidFill>
                  <a:schemeClr val="tx1"/>
                </a:solidFill>
                <a:latin typeface="Times" panose="02020603050405020304" pitchFamily="18" charset="0"/>
                <a:ea typeface="MS PGothic" panose="020B0600070205080204" pitchFamily="34" charset="-128"/>
              </a:defRPr>
            </a:lvl2pPr>
            <a:lvl3pPr marL="1228725" indent="-228600" eaLnBrk="0" hangingPunct="0">
              <a:defRPr sz="2400">
                <a:solidFill>
                  <a:schemeClr val="tx1"/>
                </a:solidFill>
                <a:latin typeface="Times" panose="02020603050405020304" pitchFamily="18" charset="0"/>
                <a:ea typeface="MS PGothic" panose="020B0600070205080204" pitchFamily="34" charset="-128"/>
              </a:defRPr>
            </a:lvl3pPr>
            <a:lvl4pPr marL="1636713"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000"/>
              </a:spcAft>
              <a:buClr>
                <a:srgbClr val="000090"/>
              </a:buClr>
              <a:buFont typeface="Wingdings" panose="05000000000000000000" pitchFamily="2" charset="2"/>
              <a:buNone/>
            </a:pPr>
            <a:r>
              <a:rPr lang="en-US" altLang="it-IT" b="1">
                <a:latin typeface="Arial" panose="020B0604020202020204" pitchFamily="34" charset="0"/>
              </a:rPr>
              <a:t>stimolo prossimale     </a:t>
            </a:r>
            <a:r>
              <a:rPr lang="en-US" altLang="it-IT">
                <a:latin typeface="Arial" panose="020B0604020202020204" pitchFamily="34" charset="0"/>
              </a:rPr>
              <a:t>cattura del punto di vista</a:t>
            </a:r>
            <a:endParaRPr lang="it-IT" altLang="it-IT">
              <a:latin typeface="Arial" panose="020B0604020202020204" pitchFamily="34" charset="0"/>
            </a:endParaRPr>
          </a:p>
        </p:txBody>
      </p:sp>
      <p:sp>
        <p:nvSpPr>
          <p:cNvPr id="143398" name="AutoShape 38"/>
          <p:cNvSpPr>
            <a:spLocks noChangeArrowheads="1"/>
          </p:cNvSpPr>
          <p:nvPr/>
        </p:nvSpPr>
        <p:spPr bwMode="auto">
          <a:xfrm flipV="1">
            <a:off x="5578475" y="5378450"/>
            <a:ext cx="250825" cy="384175"/>
          </a:xfrm>
          <a:prstGeom prst="downArrow">
            <a:avLst>
              <a:gd name="adj1" fmla="val 50000"/>
              <a:gd name="adj2" fmla="val 38291"/>
            </a:avLst>
          </a:prstGeom>
          <a:solidFill>
            <a:srgbClr val="FF99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143399" name="AutoShape 39"/>
          <p:cNvSpPr>
            <a:spLocks noChangeArrowheads="1"/>
          </p:cNvSpPr>
          <p:nvPr/>
        </p:nvSpPr>
        <p:spPr bwMode="auto">
          <a:xfrm flipV="1">
            <a:off x="5578475" y="4032250"/>
            <a:ext cx="250825" cy="384175"/>
          </a:xfrm>
          <a:prstGeom prst="downArrow">
            <a:avLst>
              <a:gd name="adj1" fmla="val 50000"/>
              <a:gd name="adj2" fmla="val 38291"/>
            </a:avLst>
          </a:prstGeom>
          <a:solidFill>
            <a:srgbClr val="FF99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
        <p:nvSpPr>
          <p:cNvPr id="143400" name="AutoShape 40"/>
          <p:cNvSpPr>
            <a:spLocks noChangeArrowheads="1"/>
          </p:cNvSpPr>
          <p:nvPr/>
        </p:nvSpPr>
        <p:spPr bwMode="auto">
          <a:xfrm flipV="1">
            <a:off x="5578475" y="2533650"/>
            <a:ext cx="250825" cy="384175"/>
          </a:xfrm>
          <a:prstGeom prst="downArrow">
            <a:avLst>
              <a:gd name="adj1" fmla="val 50000"/>
              <a:gd name="adj2" fmla="val 38291"/>
            </a:avLst>
          </a:prstGeom>
          <a:solidFill>
            <a:srgbClr val="FF99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grpSp>
        <p:nvGrpSpPr>
          <p:cNvPr id="143404" name="Group 44"/>
          <p:cNvGrpSpPr>
            <a:grpSpLocks/>
          </p:cNvGrpSpPr>
          <p:nvPr/>
        </p:nvGrpSpPr>
        <p:grpSpPr bwMode="auto">
          <a:xfrm>
            <a:off x="6864350" y="514350"/>
            <a:ext cx="1460500" cy="2914650"/>
            <a:chOff x="4324" y="324"/>
            <a:chExt cx="920" cy="1836"/>
          </a:xfrm>
        </p:grpSpPr>
        <p:sp>
          <p:nvSpPr>
            <p:cNvPr id="143403" name="AutoShape 43"/>
            <p:cNvSpPr>
              <a:spLocks noChangeArrowheads="1"/>
            </p:cNvSpPr>
            <p:nvPr/>
          </p:nvSpPr>
          <p:spPr bwMode="auto">
            <a:xfrm>
              <a:off x="4524" y="324"/>
              <a:ext cx="324" cy="1836"/>
            </a:xfrm>
            <a:prstGeom prst="curvedLeftArrow">
              <a:avLst>
                <a:gd name="adj1" fmla="val 65062"/>
                <a:gd name="adj2" fmla="val 178395"/>
                <a:gd name="adj3" fmla="val 22222"/>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pic>
          <p:nvPicPr>
            <p:cNvPr id="143370" name="Picture 10" descr="Risultati immagini per conoscenz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4" y="852"/>
              <a:ext cx="920" cy="526"/>
            </a:xfrm>
            <a:prstGeom prst="rect">
              <a:avLst/>
            </a:prstGeom>
            <a:noFill/>
            <a:extLst>
              <a:ext uri="{909E8E84-426E-40DD-AFC4-6F175D3DCCD1}">
                <a14:hiddenFill xmlns:a14="http://schemas.microsoft.com/office/drawing/2010/main">
                  <a:solidFill>
                    <a:srgbClr val="FFFFFF"/>
                  </a:solidFill>
                </a14:hiddenFill>
              </a:ext>
            </a:extLst>
          </p:spPr>
        </p:pic>
      </p:grpSp>
      <p:sp>
        <p:nvSpPr>
          <p:cNvPr id="143380" name="Text Box 20"/>
          <p:cNvSpPr txBox="1">
            <a:spLocks noChangeArrowheads="1"/>
          </p:cNvSpPr>
          <p:nvPr/>
        </p:nvSpPr>
        <p:spPr bwMode="auto">
          <a:xfrm rot="5400000">
            <a:off x="7056438" y="1081087"/>
            <a:ext cx="31686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sz="2000" i="1" dirty="0">
                <a:latin typeface="Arial" panose="020B0604020202020204" pitchFamily="34" charset="0"/>
              </a:rPr>
              <a:t>inferenza inconscia</a:t>
            </a:r>
            <a:r>
              <a:rPr lang="it-IT" altLang="it-IT" sz="2000" dirty="0">
                <a:latin typeface="Arial" panose="020B0604020202020204" pitchFamily="34" charset="0"/>
              </a:rPr>
              <a:t> what’s out there given </a:t>
            </a:r>
          </a:p>
          <a:p>
            <a:r>
              <a:rPr lang="it-IT" altLang="it-IT" sz="2000" dirty="0">
                <a:latin typeface="Arial" panose="020B0604020202020204" pitchFamily="34" charset="0"/>
              </a:rPr>
              <a:t>the limited input</a:t>
            </a:r>
            <a:r>
              <a:rPr lang="it-IT" altLang="it-IT" sz="2000" dirty="0" smtClean="0">
                <a:latin typeface="Arial" panose="020B0604020202020204" pitchFamily="34" charset="0"/>
              </a:rPr>
              <a:t>? ED</a:t>
            </a:r>
            <a:endParaRPr lang="it-IT" altLang="it-IT" sz="2000" dirty="0">
              <a:latin typeface="Arial" panose="020B0604020202020204" pitchFamily="34" charset="0"/>
            </a:endParaRPr>
          </a:p>
        </p:txBody>
      </p:sp>
    </p:spTree>
    <p:extLst>
      <p:ext uri="{BB962C8B-B14F-4D97-AF65-F5344CB8AC3E}">
        <p14:creationId xmlns:p14="http://schemas.microsoft.com/office/powerpoint/2010/main" val="2545053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1"/>
                                        </p:tgtEl>
                                        <p:attrNameLst>
                                          <p:attrName>style.visibility</p:attrName>
                                        </p:attrNameLst>
                                      </p:cBhvr>
                                      <p:to>
                                        <p:strVal val="visible"/>
                                      </p:to>
                                    </p:set>
                                    <p:animEffect transition="in" filter="wipe(down)">
                                      <p:cBhvr>
                                        <p:cTn id="7" dur="500"/>
                                        <p:tgtEl>
                                          <p:spTgt spid="143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8"/>
                                        </p:tgtEl>
                                        <p:attrNameLst>
                                          <p:attrName>style.visibility</p:attrName>
                                        </p:attrNameLst>
                                      </p:cBhvr>
                                      <p:to>
                                        <p:strVal val="visible"/>
                                      </p:to>
                                    </p:set>
                                    <p:animEffect transition="in" filter="wipe(down)">
                                      <p:cBhvr>
                                        <p:cTn id="12" dur="500"/>
                                        <p:tgtEl>
                                          <p:spTgt spid="143398"/>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43396"/>
                                        </p:tgtEl>
                                        <p:attrNameLst>
                                          <p:attrName>style.visibility</p:attrName>
                                        </p:attrNameLst>
                                      </p:cBhvr>
                                      <p:to>
                                        <p:strVal val="visible"/>
                                      </p:to>
                                    </p:set>
                                    <p:animEffect transition="in" filter="wipe(down)">
                                      <p:cBhvr>
                                        <p:cTn id="16" dur="500"/>
                                        <p:tgtEl>
                                          <p:spTgt spid="143396"/>
                                        </p:tgtEl>
                                      </p:cBhvr>
                                    </p:animEffect>
                                  </p:childTnLst>
                                </p:cTn>
                              </p:par>
                              <p:par>
                                <p:cTn id="17" presetID="10" presetClass="entr" presetSubtype="0" fill="hold" nodeType="withEffect">
                                  <p:stCondLst>
                                    <p:cond delay="0"/>
                                  </p:stCondLst>
                                  <p:childTnLst>
                                    <p:set>
                                      <p:cBhvr>
                                        <p:cTn id="18" dur="1" fill="hold">
                                          <p:stCondLst>
                                            <p:cond delay="0"/>
                                          </p:stCondLst>
                                        </p:cTn>
                                        <p:tgtEl>
                                          <p:spTgt spid="143397"/>
                                        </p:tgtEl>
                                        <p:attrNameLst>
                                          <p:attrName>style.visibility</p:attrName>
                                        </p:attrNameLst>
                                      </p:cBhvr>
                                      <p:to>
                                        <p:strVal val="visible"/>
                                      </p:to>
                                    </p:set>
                                    <p:animEffect transition="in" filter="fade">
                                      <p:cBhvr>
                                        <p:cTn id="19" dur="2000"/>
                                        <p:tgtEl>
                                          <p:spTgt spid="1433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3399"/>
                                        </p:tgtEl>
                                        <p:attrNameLst>
                                          <p:attrName>style.visibility</p:attrName>
                                        </p:attrNameLst>
                                      </p:cBhvr>
                                      <p:to>
                                        <p:strVal val="visible"/>
                                      </p:to>
                                    </p:set>
                                    <p:animEffect transition="in" filter="wipe(down)">
                                      <p:cBhvr>
                                        <p:cTn id="24" dur="500"/>
                                        <p:tgtEl>
                                          <p:spTgt spid="14339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3366"/>
                                        </p:tgtEl>
                                        <p:attrNameLst>
                                          <p:attrName>style.visibility</p:attrName>
                                        </p:attrNameLst>
                                      </p:cBhvr>
                                      <p:to>
                                        <p:strVal val="visible"/>
                                      </p:to>
                                    </p:set>
                                    <p:animEffect transition="in" filter="wipe(down)">
                                      <p:cBhvr>
                                        <p:cTn id="27" dur="500"/>
                                        <p:tgtEl>
                                          <p:spTgt spid="143366"/>
                                        </p:tgtEl>
                                      </p:cBhvr>
                                    </p:animEffect>
                                  </p:childTnLst>
                                </p:cTn>
                              </p:par>
                              <p:par>
                                <p:cTn id="28" presetID="10" presetClass="entr" presetSubtype="0" fill="hold" nodeType="withEffect">
                                  <p:stCondLst>
                                    <p:cond delay="0"/>
                                  </p:stCondLst>
                                  <p:childTnLst>
                                    <p:set>
                                      <p:cBhvr>
                                        <p:cTn id="29" dur="1" fill="hold">
                                          <p:stCondLst>
                                            <p:cond delay="0"/>
                                          </p:stCondLst>
                                        </p:cTn>
                                        <p:tgtEl>
                                          <p:spTgt spid="143387"/>
                                        </p:tgtEl>
                                        <p:attrNameLst>
                                          <p:attrName>style.visibility</p:attrName>
                                        </p:attrNameLst>
                                      </p:cBhvr>
                                      <p:to>
                                        <p:strVal val="visible"/>
                                      </p:to>
                                    </p:set>
                                    <p:animEffect transition="in" filter="fade">
                                      <p:cBhvr>
                                        <p:cTn id="30" dur="2000"/>
                                        <p:tgtEl>
                                          <p:spTgt spid="14338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3400"/>
                                        </p:tgtEl>
                                        <p:attrNameLst>
                                          <p:attrName>style.visibility</p:attrName>
                                        </p:attrNameLst>
                                      </p:cBhvr>
                                      <p:to>
                                        <p:strVal val="visible"/>
                                      </p:to>
                                    </p:set>
                                    <p:animEffect transition="in" filter="wipe(down)">
                                      <p:cBhvr>
                                        <p:cTn id="35" dur="500"/>
                                        <p:tgtEl>
                                          <p:spTgt spid="143400"/>
                                        </p:tgtEl>
                                      </p:cBhvr>
                                    </p:animEffect>
                                  </p:childTnLst>
                                </p:cTn>
                              </p:par>
                            </p:childTnLst>
                          </p:cTn>
                        </p:par>
                        <p:par>
                          <p:cTn id="36" fill="hold" nodeType="afterGroup">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143368"/>
                                        </p:tgtEl>
                                        <p:attrNameLst>
                                          <p:attrName>style.visibility</p:attrName>
                                        </p:attrNameLst>
                                      </p:cBhvr>
                                      <p:to>
                                        <p:strVal val="visible"/>
                                      </p:to>
                                    </p:set>
                                    <p:animEffect transition="in" filter="wipe(down)">
                                      <p:cBhvr>
                                        <p:cTn id="39" dur="500"/>
                                        <p:tgtEl>
                                          <p:spTgt spid="14336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143404"/>
                                        </p:tgtEl>
                                        <p:attrNameLst>
                                          <p:attrName>style.visibility</p:attrName>
                                        </p:attrNameLst>
                                      </p:cBhvr>
                                      <p:to>
                                        <p:strVal val="visible"/>
                                      </p:to>
                                    </p:set>
                                    <p:animEffect transition="in" filter="wipe(up)">
                                      <p:cBhvr>
                                        <p:cTn id="44" dur="500"/>
                                        <p:tgtEl>
                                          <p:spTgt spid="14340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43380"/>
                                        </p:tgtEl>
                                        <p:attrNameLst>
                                          <p:attrName>style.visibility</p:attrName>
                                        </p:attrNameLst>
                                      </p:cBhvr>
                                      <p:to>
                                        <p:strVal val="visible"/>
                                      </p:to>
                                    </p:set>
                                    <p:animEffect transition="in" filter="wipe(up)">
                                      <p:cBhvr>
                                        <p:cTn id="49" dur="500"/>
                                        <p:tgtEl>
                                          <p:spTgt spid="143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8" grpId="0"/>
      <p:bldP spid="143391" grpId="0"/>
      <p:bldP spid="143396" grpId="0"/>
      <p:bldP spid="143398" grpId="0" animBg="1"/>
      <p:bldP spid="143399" grpId="0" animBg="1"/>
      <p:bldP spid="143400" grpId="0" animBg="1"/>
      <p:bldP spid="1433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48542" b="8986"/>
          <a:stretch/>
        </p:blipFill>
        <p:spPr>
          <a:xfrm>
            <a:off x="5647968" y="152400"/>
            <a:ext cx="3280131" cy="3314700"/>
          </a:xfrm>
          <a:prstGeom prst="rect">
            <a:avLst/>
          </a:prstGeom>
        </p:spPr>
      </p:pic>
      <p:sp>
        <p:nvSpPr>
          <p:cNvPr id="5" name="Rectangle 2"/>
          <p:cNvSpPr>
            <a:spLocks noGrp="1" noChangeArrowheads="1"/>
          </p:cNvSpPr>
          <p:nvPr>
            <p:ph type="title"/>
          </p:nvPr>
        </p:nvSpPr>
        <p:spPr>
          <a:xfrm>
            <a:off x="152400" y="105924"/>
            <a:ext cx="9144000" cy="1323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lgn="l">
              <a:spcBef>
                <a:spcPct val="50000"/>
              </a:spcBef>
            </a:pPr>
            <a:r>
              <a:rPr lang="it-IT" altLang="it-IT" sz="4800" dirty="0">
                <a:solidFill>
                  <a:srgbClr val="000090"/>
                </a:solidFill>
              </a:rPr>
              <a:t>i</a:t>
            </a:r>
            <a:r>
              <a:rPr lang="it-IT" altLang="it-IT" sz="4800" dirty="0" smtClean="0">
                <a:solidFill>
                  <a:srgbClr val="000090"/>
                </a:solidFill>
              </a:rPr>
              <a:t>nferenze e ED</a:t>
            </a:r>
            <a:br>
              <a:rPr lang="it-IT" altLang="it-IT" sz="4800" dirty="0" smtClean="0">
                <a:solidFill>
                  <a:srgbClr val="000090"/>
                </a:solidFill>
              </a:rPr>
            </a:br>
            <a:endParaRPr lang="it-IT" altLang="it-IT" sz="3200" dirty="0">
              <a:solidFill>
                <a:srgbClr val="000090"/>
              </a:solidFill>
            </a:endParaRPr>
          </a:p>
        </p:txBody>
      </p:sp>
      <p:sp>
        <p:nvSpPr>
          <p:cNvPr id="6" name="TextBox 5"/>
          <p:cNvSpPr txBox="1">
            <a:spLocks noChangeArrowheads="1"/>
          </p:cNvSpPr>
          <p:nvPr/>
        </p:nvSpPr>
        <p:spPr bwMode="auto">
          <a:xfrm>
            <a:off x="152400" y="1264535"/>
            <a:ext cx="4913086" cy="518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lnSpc>
                <a:spcPct val="85000"/>
              </a:lnSpc>
              <a:spcBef>
                <a:spcPts val="1200"/>
              </a:spcBef>
              <a:spcAft>
                <a:spcPts val="1000"/>
              </a:spcAft>
              <a:buClr>
                <a:srgbClr val="000090"/>
              </a:buClr>
              <a:buFont typeface="Wingdings" panose="05000000000000000000" pitchFamily="2" charset="2"/>
              <a:buChar char="§"/>
            </a:pPr>
            <a:r>
              <a:rPr lang="en-US" altLang="it-IT" sz="2500" dirty="0" err="1">
                <a:latin typeface="Arial" panose="020B0604020202020204" pitchFamily="34" charset="0"/>
              </a:rPr>
              <a:t>c</a:t>
            </a:r>
            <a:r>
              <a:rPr lang="en-US" altLang="it-IT" sz="2500" dirty="0" err="1" smtClean="0">
                <a:latin typeface="Arial" panose="020B0604020202020204" pitchFamily="34" charset="0"/>
              </a:rPr>
              <a:t>amminando</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nel</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bosco</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scorgo</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dietro</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l’albero</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quella</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che</a:t>
            </a:r>
            <a:r>
              <a:rPr lang="en-US" altLang="it-IT" sz="2500" dirty="0" smtClean="0">
                <a:latin typeface="Arial" panose="020B0604020202020204" pitchFamily="34" charset="0"/>
              </a:rPr>
              <a:t> mi </a:t>
            </a:r>
            <a:r>
              <a:rPr lang="en-US" altLang="it-IT" sz="2500" dirty="0" err="1" smtClean="0">
                <a:latin typeface="Arial" panose="020B0604020202020204" pitchFamily="34" charset="0"/>
              </a:rPr>
              <a:t>appare</a:t>
            </a:r>
            <a:r>
              <a:rPr lang="en-US" altLang="it-IT" sz="2500" dirty="0" smtClean="0">
                <a:latin typeface="Arial" panose="020B0604020202020204" pitchFamily="34" charset="0"/>
              </a:rPr>
              <a:t> come </a:t>
            </a:r>
            <a:r>
              <a:rPr lang="en-US" altLang="it-IT" sz="2500" dirty="0" err="1" smtClean="0">
                <a:latin typeface="Arial" panose="020B0604020202020204" pitchFamily="34" charset="0"/>
              </a:rPr>
              <a:t>una</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bestia</a:t>
            </a:r>
            <a:endParaRPr lang="en-US" altLang="it-IT" sz="2500" dirty="0" smtClean="0">
              <a:latin typeface="Arial" panose="020B0604020202020204" pitchFamily="34" charset="0"/>
            </a:endParaRPr>
          </a:p>
          <a:p>
            <a:pPr algn="just">
              <a:lnSpc>
                <a:spcPct val="85000"/>
              </a:lnSpc>
              <a:spcBef>
                <a:spcPts val="1200"/>
              </a:spcBef>
              <a:spcAft>
                <a:spcPts val="1000"/>
              </a:spcAft>
              <a:buClr>
                <a:srgbClr val="000090"/>
              </a:buClr>
              <a:buFont typeface="Wingdings" panose="05000000000000000000" pitchFamily="2" charset="2"/>
              <a:buChar char="§"/>
            </a:pPr>
            <a:r>
              <a:rPr lang="en-US" altLang="it-IT" sz="2500" dirty="0" err="1">
                <a:latin typeface="Arial" panose="020B0604020202020204" pitchFamily="34" charset="0"/>
              </a:rPr>
              <a:t>p</a:t>
            </a:r>
            <a:r>
              <a:rPr lang="en-US" altLang="it-IT" sz="2500" dirty="0" err="1" smtClean="0">
                <a:latin typeface="Arial" panose="020B0604020202020204" pitchFamily="34" charset="0"/>
              </a:rPr>
              <a:t>rendo</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una</a:t>
            </a:r>
            <a:r>
              <a:rPr lang="en-US" altLang="it-IT" sz="2500" dirty="0" smtClean="0">
                <a:latin typeface="Arial" panose="020B0604020202020204" pitchFamily="34" charset="0"/>
              </a:rPr>
              <a:t> gran </a:t>
            </a:r>
            <a:r>
              <a:rPr lang="en-US" altLang="it-IT" sz="2500" dirty="0" err="1" smtClean="0">
                <a:latin typeface="Arial" panose="020B0604020202020204" pitchFamily="34" charset="0"/>
              </a:rPr>
              <a:t>paura</a:t>
            </a:r>
            <a:r>
              <a:rPr lang="en-US" altLang="it-IT" sz="2500" dirty="0" smtClean="0">
                <a:latin typeface="Arial" panose="020B0604020202020204" pitchFamily="34" charset="0"/>
              </a:rPr>
              <a:t> !</a:t>
            </a:r>
          </a:p>
          <a:p>
            <a:pPr algn="just">
              <a:lnSpc>
                <a:spcPct val="85000"/>
              </a:lnSpc>
              <a:spcBef>
                <a:spcPts val="1200"/>
              </a:spcBef>
              <a:spcAft>
                <a:spcPts val="1000"/>
              </a:spcAft>
              <a:buClr>
                <a:srgbClr val="000090"/>
              </a:buClr>
              <a:buFont typeface="Wingdings" panose="05000000000000000000" pitchFamily="2" charset="2"/>
              <a:buChar char="§"/>
            </a:pPr>
            <a:r>
              <a:rPr lang="en-US" altLang="it-IT" sz="2500" dirty="0" err="1">
                <a:latin typeface="Arial" panose="020B0604020202020204" pitchFamily="34" charset="0"/>
              </a:rPr>
              <a:t>e</a:t>
            </a:r>
            <a:r>
              <a:rPr lang="en-US" altLang="it-IT" sz="2500" dirty="0" err="1" smtClean="0">
                <a:latin typeface="Arial" panose="020B0604020202020204" pitchFamily="34" charset="0"/>
              </a:rPr>
              <a:t>sperienza</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passata</a:t>
            </a:r>
            <a:r>
              <a:rPr lang="en-US" altLang="it-IT" sz="2500" dirty="0" smtClean="0">
                <a:latin typeface="Arial" panose="020B0604020202020204" pitchFamily="34" charset="0"/>
              </a:rPr>
              <a:t>, forma e </a:t>
            </a:r>
            <a:r>
              <a:rPr lang="en-US" altLang="it-IT" sz="2500" dirty="0" err="1" smtClean="0">
                <a:latin typeface="Arial" panose="020B0604020202020204" pitchFamily="34" charset="0"/>
              </a:rPr>
              <a:t>quant’altro</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darebbero</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ragione</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alla</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mia</a:t>
            </a:r>
            <a:r>
              <a:rPr lang="en-US" altLang="it-IT" sz="2500" dirty="0" smtClean="0">
                <a:latin typeface="Arial" panose="020B0604020202020204" pitchFamily="34" charset="0"/>
              </a:rPr>
              <a:t> ED</a:t>
            </a:r>
          </a:p>
          <a:p>
            <a:pPr algn="just">
              <a:lnSpc>
                <a:spcPct val="85000"/>
              </a:lnSpc>
              <a:spcBef>
                <a:spcPts val="1200"/>
              </a:spcBef>
              <a:spcAft>
                <a:spcPts val="1000"/>
              </a:spcAft>
              <a:buClr>
                <a:srgbClr val="000090"/>
              </a:buClr>
              <a:buFont typeface="Wingdings" panose="05000000000000000000" pitchFamily="2" charset="2"/>
              <a:buChar char="§"/>
            </a:pPr>
            <a:r>
              <a:rPr lang="en-US" altLang="it-IT" sz="2500" dirty="0">
                <a:latin typeface="Arial" panose="020B0604020202020204" pitchFamily="34" charset="0"/>
              </a:rPr>
              <a:t>m</a:t>
            </a:r>
            <a:r>
              <a:rPr lang="en-US" altLang="it-IT" sz="2500" dirty="0" smtClean="0">
                <a:latin typeface="Arial" panose="020B0604020202020204" pitchFamily="34" charset="0"/>
              </a:rPr>
              <a:t>a </a:t>
            </a:r>
            <a:r>
              <a:rPr lang="en-US" altLang="it-IT" sz="2500" dirty="0" err="1" smtClean="0">
                <a:latin typeface="Arial" panose="020B0604020202020204" pitchFamily="34" charset="0"/>
              </a:rPr>
              <a:t>guardo</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l’albero</a:t>
            </a:r>
            <a:r>
              <a:rPr lang="en-US" altLang="it-IT" sz="2500" dirty="0" smtClean="0">
                <a:latin typeface="Arial" panose="020B0604020202020204" pitchFamily="34" charset="0"/>
              </a:rPr>
              <a:t> da </a:t>
            </a:r>
            <a:r>
              <a:rPr lang="en-US" altLang="it-IT" sz="2500" dirty="0" err="1" smtClean="0">
                <a:latin typeface="Arial" panose="020B0604020202020204" pitchFamily="34" charset="0"/>
              </a:rPr>
              <a:t>un’altra</a:t>
            </a:r>
            <a:r>
              <a:rPr lang="en-US" altLang="it-IT" sz="2500" dirty="0" smtClean="0">
                <a:latin typeface="Arial" panose="020B0604020202020204" pitchFamily="34" charset="0"/>
              </a:rPr>
              <a:t> </a:t>
            </a:r>
            <a:r>
              <a:rPr lang="en-US" altLang="it-IT" sz="2500" dirty="0" err="1" smtClean="0">
                <a:latin typeface="Arial" panose="020B0604020202020204" pitchFamily="34" charset="0"/>
              </a:rPr>
              <a:t>prospettiva</a:t>
            </a:r>
            <a:r>
              <a:rPr lang="en-US" altLang="it-IT" sz="2500" dirty="0" smtClean="0">
                <a:latin typeface="Arial" panose="020B0604020202020204" pitchFamily="34" charset="0"/>
              </a:rPr>
              <a:t> e </a:t>
            </a:r>
            <a:r>
              <a:rPr lang="en-US" altLang="it-IT" sz="2500" dirty="0" err="1" smtClean="0">
                <a:latin typeface="Arial" panose="020B0604020202020204" pitchFamily="34" charset="0"/>
              </a:rPr>
              <a:t>comprendo</a:t>
            </a:r>
            <a:r>
              <a:rPr lang="en-US" altLang="it-IT" sz="2500" dirty="0" smtClean="0">
                <a:latin typeface="Arial" panose="020B0604020202020204" pitchFamily="34" charset="0"/>
              </a:rPr>
              <a:t> di aver </a:t>
            </a:r>
            <a:r>
              <a:rPr lang="en-US" altLang="it-IT" sz="2500" dirty="0" err="1" smtClean="0">
                <a:latin typeface="Arial" panose="020B0604020202020204" pitchFamily="34" charset="0"/>
              </a:rPr>
              <a:t>commesso</a:t>
            </a:r>
            <a:r>
              <a:rPr lang="en-US" altLang="it-IT" sz="2500" dirty="0" smtClean="0">
                <a:latin typeface="Arial" panose="020B0604020202020204" pitchFamily="34" charset="0"/>
              </a:rPr>
              <a:t> un’ </a:t>
            </a:r>
            <a:r>
              <a:rPr lang="en-US" altLang="it-IT" sz="2500" i="1" dirty="0" err="1" smtClean="0">
                <a:latin typeface="Arial" panose="020B0604020202020204" pitchFamily="34" charset="0"/>
              </a:rPr>
              <a:t>inferenza</a:t>
            </a:r>
            <a:r>
              <a:rPr lang="en-US" altLang="it-IT" sz="2500" i="1" dirty="0" smtClean="0">
                <a:latin typeface="Arial" panose="020B0604020202020204" pitchFamily="34" charset="0"/>
              </a:rPr>
              <a:t> </a:t>
            </a:r>
            <a:r>
              <a:rPr lang="en-US" altLang="it-IT" sz="2500" i="1" dirty="0" err="1" smtClean="0">
                <a:latin typeface="Arial" panose="020B0604020202020204" pitchFamily="34" charset="0"/>
              </a:rPr>
              <a:t>inconscia</a:t>
            </a:r>
            <a:r>
              <a:rPr lang="en-US" altLang="it-IT" sz="2500" i="1" dirty="0" smtClean="0">
                <a:latin typeface="Arial" panose="020B0604020202020204" pitchFamily="34" charset="0"/>
              </a:rPr>
              <a:t> </a:t>
            </a:r>
            <a:r>
              <a:rPr lang="en-US" altLang="it-IT" sz="2500" dirty="0">
                <a:latin typeface="Arial" panose="020B0604020202020204" pitchFamily="34" charset="0"/>
              </a:rPr>
              <a:t>(Hermann von </a:t>
            </a:r>
            <a:r>
              <a:rPr lang="en-US" altLang="it-IT" sz="2500" dirty="0" smtClean="0">
                <a:latin typeface="Arial" panose="020B0604020202020204" pitchFamily="34" charset="0"/>
              </a:rPr>
              <a:t>Helmholtz, 1866/1911)</a:t>
            </a:r>
            <a:r>
              <a:rPr lang="en-US" altLang="it-IT" sz="2500" i="1" dirty="0" smtClean="0">
                <a:latin typeface="Arial" panose="020B0604020202020204" pitchFamily="34" charset="0"/>
              </a:rPr>
              <a:t> </a:t>
            </a:r>
            <a:r>
              <a:rPr lang="en-US" altLang="it-IT" sz="2500" dirty="0" err="1" smtClean="0">
                <a:latin typeface="Arial" panose="020B0604020202020204" pitchFamily="34" charset="0"/>
              </a:rPr>
              <a:t>sbagliata</a:t>
            </a:r>
            <a:endParaRPr lang="en-US" altLang="it-IT" sz="2500" dirty="0">
              <a:latin typeface="Arial" panose="020B0604020202020204" pitchFamily="34" charset="0"/>
            </a:endParaRPr>
          </a:p>
        </p:txBody>
      </p:sp>
      <p:pic>
        <p:nvPicPr>
          <p:cNvPr id="7" name="Picture 6"/>
          <p:cNvPicPr>
            <a:picLocks noChangeAspect="1"/>
          </p:cNvPicPr>
          <p:nvPr/>
        </p:nvPicPr>
        <p:blipFill rotWithShape="1">
          <a:blip r:embed="rId3"/>
          <a:srcRect l="51357" t="-1052" r="-2815" b="10037"/>
          <a:stretch/>
        </p:blipFill>
        <p:spPr>
          <a:xfrm>
            <a:off x="5867400" y="3465138"/>
            <a:ext cx="3263900" cy="3298299"/>
          </a:xfrm>
          <a:prstGeom prst="rect">
            <a:avLst/>
          </a:prstGeom>
        </p:spPr>
      </p:pic>
      <p:cxnSp>
        <p:nvCxnSpPr>
          <p:cNvPr id="10" name="Straight Connector 9"/>
          <p:cNvCxnSpPr/>
          <p:nvPr/>
        </p:nvCxnSpPr>
        <p:spPr bwMode="auto">
          <a:xfrm>
            <a:off x="6762750" y="2019300"/>
            <a:ext cx="990600" cy="0"/>
          </a:xfrm>
          <a:prstGeom prst="line">
            <a:avLst/>
          </a:prstGeom>
          <a:noFill/>
          <a:ln w="31750"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0654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 y="173038"/>
            <a:ext cx="8896865" cy="21236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50000"/>
              </a:spcBef>
            </a:pPr>
            <a:r>
              <a:rPr lang="it-IT" altLang="it-IT" sz="4800" dirty="0">
                <a:solidFill>
                  <a:srgbClr val="000090"/>
                </a:solidFill>
              </a:rPr>
              <a:t>la percezione trae conclusioni</a:t>
            </a:r>
            <a:br>
              <a:rPr lang="it-IT" altLang="it-IT" sz="4800" dirty="0">
                <a:solidFill>
                  <a:srgbClr val="000090"/>
                </a:solidFill>
              </a:rPr>
            </a:br>
            <a:r>
              <a:rPr lang="it-IT" altLang="it-IT" sz="3600" dirty="0">
                <a:solidFill>
                  <a:srgbClr val="FF9900"/>
                </a:solidFill>
              </a:rPr>
              <a:t>il caso delle immagini </a:t>
            </a:r>
            <a:r>
              <a:rPr lang="it-IT" altLang="it-IT" sz="3600" dirty="0" smtClean="0">
                <a:solidFill>
                  <a:srgbClr val="FF9900"/>
                </a:solidFill>
              </a:rPr>
              <a:t>reversibili/bistabili</a:t>
            </a:r>
            <a:r>
              <a:rPr lang="it-IT" altLang="it-IT" sz="4800" dirty="0">
                <a:solidFill>
                  <a:srgbClr val="000090"/>
                </a:solidFill>
              </a:rPr>
              <a:t/>
            </a:r>
            <a:br>
              <a:rPr lang="it-IT" altLang="it-IT" sz="4800" dirty="0">
                <a:solidFill>
                  <a:srgbClr val="000090"/>
                </a:solidFill>
              </a:rPr>
            </a:br>
            <a:r>
              <a:rPr lang="it-IT" altLang="it-IT" sz="4800" dirty="0">
                <a:solidFill>
                  <a:srgbClr val="000090"/>
                </a:solidFill>
              </a:rPr>
              <a:t> </a:t>
            </a:r>
          </a:p>
        </p:txBody>
      </p:sp>
      <p:sp>
        <p:nvSpPr>
          <p:cNvPr id="147465" name="Rectangle 9"/>
          <p:cNvSpPr>
            <a:spLocks noChangeArrowheads="1"/>
          </p:cNvSpPr>
          <p:nvPr/>
        </p:nvSpPr>
        <p:spPr bwMode="auto">
          <a:xfrm>
            <a:off x="2088288" y="6055403"/>
            <a:ext cx="504497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it-IT" sz="2800" dirty="0" err="1">
                <a:solidFill>
                  <a:srgbClr val="000000"/>
                </a:solidFill>
                <a:latin typeface="Arial" panose="020B0604020202020204" pitchFamily="34" charset="0"/>
              </a:rPr>
              <a:t>illusione</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delle</a:t>
            </a:r>
            <a:r>
              <a:rPr lang="en-US" altLang="it-IT" sz="2800" dirty="0">
                <a:solidFill>
                  <a:srgbClr val="000000"/>
                </a:solidFill>
                <a:latin typeface="Arial" panose="020B0604020202020204" pitchFamily="34" charset="0"/>
              </a:rPr>
              <a:t> </a:t>
            </a:r>
            <a:r>
              <a:rPr lang="en-US" altLang="it-IT" sz="2800" dirty="0" err="1">
                <a:solidFill>
                  <a:srgbClr val="000000"/>
                </a:solidFill>
                <a:latin typeface="Arial" panose="020B0604020202020204" pitchFamily="34" charset="0"/>
              </a:rPr>
              <a:t>facce</a:t>
            </a:r>
            <a:r>
              <a:rPr lang="en-US" altLang="it-IT" sz="2800" dirty="0">
                <a:solidFill>
                  <a:srgbClr val="000000"/>
                </a:solidFill>
                <a:latin typeface="Arial" panose="020B0604020202020204" pitchFamily="34" charset="0"/>
              </a:rPr>
              <a:t> e del </a:t>
            </a:r>
            <a:r>
              <a:rPr lang="en-US" altLang="it-IT" sz="2800" dirty="0" err="1" smtClean="0">
                <a:solidFill>
                  <a:srgbClr val="000000"/>
                </a:solidFill>
                <a:latin typeface="Arial" panose="020B0604020202020204" pitchFamily="34" charset="0"/>
              </a:rPr>
              <a:t>vaso</a:t>
            </a:r>
            <a:endParaRPr lang="en-US" altLang="it-IT" sz="2800" dirty="0" smtClean="0">
              <a:solidFill>
                <a:srgbClr val="000000"/>
              </a:solidFill>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1934462" y="1629312"/>
            <a:ext cx="5275075" cy="4093584"/>
          </a:xfrm>
          <a:prstGeom prst="rect">
            <a:avLst/>
          </a:prstGeom>
        </p:spPr>
      </p:pic>
    </p:spTree>
    <p:extLst>
      <p:ext uri="{BB962C8B-B14F-4D97-AF65-F5344CB8AC3E}">
        <p14:creationId xmlns:p14="http://schemas.microsoft.com/office/powerpoint/2010/main" val="282380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 y="173038"/>
            <a:ext cx="8896865" cy="13849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50000"/>
              </a:spcBef>
            </a:pPr>
            <a:r>
              <a:rPr lang="it-IT" altLang="it-IT" sz="4800" dirty="0">
                <a:solidFill>
                  <a:srgbClr val="000090"/>
                </a:solidFill>
              </a:rPr>
              <a:t>a</a:t>
            </a:r>
            <a:r>
              <a:rPr lang="it-IT" altLang="it-IT" sz="4800" dirty="0" smtClean="0">
                <a:solidFill>
                  <a:srgbClr val="000090"/>
                </a:solidFill>
              </a:rPr>
              <a:t>rticolazione figura/sfondo</a:t>
            </a:r>
            <a:br>
              <a:rPr lang="it-IT" altLang="it-IT" sz="4800" dirty="0" smtClean="0">
                <a:solidFill>
                  <a:srgbClr val="000090"/>
                </a:solidFill>
              </a:rPr>
            </a:br>
            <a:r>
              <a:rPr lang="it-IT" altLang="it-IT" sz="3600" dirty="0">
                <a:solidFill>
                  <a:srgbClr val="FF9900"/>
                </a:solidFill>
              </a:rPr>
              <a:t>una soluzione alla </a:t>
            </a:r>
            <a:r>
              <a:rPr lang="it-IT" altLang="it-IT" sz="3600" dirty="0" smtClean="0">
                <a:solidFill>
                  <a:srgbClr val="FF9900"/>
                </a:solidFill>
              </a:rPr>
              <a:t>volta</a:t>
            </a:r>
            <a:endParaRPr lang="it-IT" altLang="it-IT" sz="4800" dirty="0">
              <a:solidFill>
                <a:srgbClr val="000090"/>
              </a:solidFill>
            </a:endParaRPr>
          </a:p>
        </p:txBody>
      </p:sp>
      <p:pic>
        <p:nvPicPr>
          <p:cNvPr id="5" name="Picture 4"/>
          <p:cNvPicPr>
            <a:picLocks noChangeAspect="1"/>
          </p:cNvPicPr>
          <p:nvPr/>
        </p:nvPicPr>
        <p:blipFill>
          <a:blip r:embed="rId3"/>
          <a:stretch>
            <a:fillRect/>
          </a:stretch>
        </p:blipFill>
        <p:spPr>
          <a:xfrm>
            <a:off x="0" y="3097417"/>
            <a:ext cx="9144000" cy="3900635"/>
          </a:xfrm>
          <a:prstGeom prst="rect">
            <a:avLst/>
          </a:prstGeom>
        </p:spPr>
      </p:pic>
      <p:sp>
        <p:nvSpPr>
          <p:cNvPr id="6" name="Rectangle 9"/>
          <p:cNvSpPr>
            <a:spLocks noChangeArrowheads="1"/>
          </p:cNvSpPr>
          <p:nvPr/>
        </p:nvSpPr>
        <p:spPr bwMode="auto">
          <a:xfrm>
            <a:off x="770234" y="2300075"/>
            <a:ext cx="3393994"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en-US" altLang="it-IT" sz="2800" dirty="0" err="1">
                <a:solidFill>
                  <a:srgbClr val="000000"/>
                </a:solidFill>
                <a:latin typeface="Arial" panose="020B0604020202020204" pitchFamily="34" charset="0"/>
              </a:rPr>
              <a:t>v</a:t>
            </a:r>
            <a:r>
              <a:rPr lang="en-US" altLang="it-IT" sz="2800" dirty="0" err="1" smtClean="0">
                <a:solidFill>
                  <a:srgbClr val="000000"/>
                </a:solidFill>
                <a:latin typeface="Arial" panose="020B0604020202020204" pitchFamily="34" charset="0"/>
              </a:rPr>
              <a:t>aso</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figura</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su</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sfondo</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blu</a:t>
            </a:r>
            <a:endParaRPr lang="en-US" altLang="it-IT" sz="2800" dirty="0" smtClean="0">
              <a:solidFill>
                <a:srgbClr val="000000"/>
              </a:solidFill>
              <a:latin typeface="Arial" panose="020B0604020202020204" pitchFamily="34" charset="0"/>
            </a:endParaRPr>
          </a:p>
        </p:txBody>
      </p:sp>
      <p:sp>
        <p:nvSpPr>
          <p:cNvPr id="8" name="Rectangle 9"/>
          <p:cNvSpPr>
            <a:spLocks noChangeArrowheads="1"/>
          </p:cNvSpPr>
          <p:nvPr/>
        </p:nvSpPr>
        <p:spPr bwMode="auto">
          <a:xfrm>
            <a:off x="5750006" y="2254184"/>
            <a:ext cx="3393994"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en-US" altLang="it-IT" sz="2800" dirty="0" err="1">
                <a:solidFill>
                  <a:srgbClr val="000000"/>
                </a:solidFill>
                <a:latin typeface="Arial" panose="020B0604020202020204" pitchFamily="34" charset="0"/>
              </a:rPr>
              <a:t>f</a:t>
            </a:r>
            <a:r>
              <a:rPr lang="en-US" altLang="it-IT" sz="2800" dirty="0" err="1" smtClean="0">
                <a:solidFill>
                  <a:srgbClr val="000000"/>
                </a:solidFill>
                <a:latin typeface="Arial" panose="020B0604020202020204" pitchFamily="34" charset="0"/>
              </a:rPr>
              <a:t>acce</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figura</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su</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sfondo</a:t>
            </a:r>
            <a:r>
              <a:rPr lang="en-US" altLang="it-IT" sz="2800" dirty="0" smtClean="0">
                <a:solidFill>
                  <a:srgbClr val="000000"/>
                </a:solidFill>
                <a:latin typeface="Arial" panose="020B0604020202020204" pitchFamily="34" charset="0"/>
              </a:rPr>
              <a:t> </a:t>
            </a:r>
            <a:r>
              <a:rPr lang="en-US" altLang="it-IT" sz="2800" dirty="0" err="1" smtClean="0">
                <a:solidFill>
                  <a:srgbClr val="000000"/>
                </a:solidFill>
                <a:latin typeface="Arial" panose="020B0604020202020204" pitchFamily="34" charset="0"/>
              </a:rPr>
              <a:t>azzurro</a:t>
            </a:r>
            <a:endParaRPr lang="en-US" altLang="it-IT" sz="280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806340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txBox="1">
            <a:spLocks noChangeArrowheads="1"/>
          </p:cNvSpPr>
          <p:nvPr/>
        </p:nvSpPr>
        <p:spPr bwMode="auto">
          <a:xfrm>
            <a:off x="-2169994" y="112593"/>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endParaRPr lang="it-IT" sz="4800" dirty="0" smtClean="0">
              <a:solidFill>
                <a:srgbClr val="3333CC"/>
              </a:solidFill>
              <a:latin typeface="Arial"/>
              <a:cs typeface="Arial"/>
            </a:endParaRPr>
          </a:p>
          <a:p>
            <a:r>
              <a:rPr lang="it-IT" sz="4800" i="1" dirty="0" smtClean="0">
                <a:solidFill>
                  <a:srgbClr val="3333CC"/>
                </a:solidFill>
                <a:latin typeface="Arial"/>
                <a:cs typeface="Arial"/>
              </a:rPr>
              <a:t>EyeTracking</a:t>
            </a:r>
            <a:r>
              <a:rPr lang="it-IT" sz="4800" dirty="0" smtClean="0">
                <a:solidFill>
                  <a:srgbClr val="3333CC"/>
                </a:solidFill>
                <a:latin typeface="Arial"/>
                <a:cs typeface="Arial"/>
              </a:rPr>
              <a:t> Lab</a:t>
            </a:r>
            <a:endParaRPr lang="en-GB" sz="4800" dirty="0">
              <a:solidFill>
                <a:srgbClr val="3333CC"/>
              </a:solidFill>
              <a:latin typeface="Arial"/>
              <a:cs typeface="Arial"/>
            </a:endParaRPr>
          </a:p>
        </p:txBody>
      </p:sp>
      <p:sp>
        <p:nvSpPr>
          <p:cNvPr id="6" name="TextBox 5"/>
          <p:cNvSpPr txBox="1">
            <a:spLocks noChangeArrowheads="1"/>
          </p:cNvSpPr>
          <p:nvPr/>
        </p:nvSpPr>
        <p:spPr bwMode="auto">
          <a:xfrm>
            <a:off x="147318" y="1859386"/>
            <a:ext cx="4673148" cy="441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457200" indent="-457200">
              <a:lnSpc>
                <a:spcPct val="85000"/>
              </a:lnSpc>
              <a:spcAft>
                <a:spcPts val="1000"/>
              </a:spcAft>
              <a:buClr>
                <a:srgbClr val="000090"/>
              </a:buClr>
              <a:buFont typeface="Wingdings" panose="05000000000000000000" pitchFamily="2" charset="2"/>
              <a:buChar char="§"/>
            </a:pPr>
            <a:r>
              <a:rPr lang="en-US" altLang="it-IT" sz="2800" dirty="0" err="1">
                <a:latin typeface="Arial" panose="020B0604020202020204" pitchFamily="34" charset="0"/>
              </a:rPr>
              <a:t>m</a:t>
            </a:r>
            <a:r>
              <a:rPr lang="en-US" altLang="it-IT" sz="2800" dirty="0" err="1" smtClean="0">
                <a:latin typeface="Arial" panose="020B0604020202020204" pitchFamily="34" charset="0"/>
              </a:rPr>
              <a:t>ercoledì</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prossima</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settimana</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raccolta</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adesioni</a:t>
            </a:r>
            <a:endParaRPr lang="en-US" altLang="it-IT" sz="2800" dirty="0" smtClean="0">
              <a:latin typeface="Arial" panose="020B0604020202020204" pitchFamily="34" charset="0"/>
            </a:endParaRPr>
          </a:p>
          <a:p>
            <a:pPr marL="457200" indent="-457200">
              <a:lnSpc>
                <a:spcPct val="85000"/>
              </a:lnSpc>
              <a:spcAft>
                <a:spcPts val="1000"/>
              </a:spcAft>
              <a:buClr>
                <a:srgbClr val="000090"/>
              </a:buClr>
              <a:buFont typeface="Wingdings" panose="05000000000000000000" pitchFamily="2" charset="2"/>
              <a:buChar char="§"/>
            </a:pPr>
            <a:r>
              <a:rPr lang="en-US" altLang="it-IT" sz="2800" dirty="0" err="1">
                <a:latin typeface="Arial" panose="020B0604020202020204" pitchFamily="34" charset="0"/>
              </a:rPr>
              <a:t>d</a:t>
            </a:r>
            <a:r>
              <a:rPr lang="en-US" altLang="it-IT" sz="2800" dirty="0" err="1" smtClean="0">
                <a:latin typeface="Arial" panose="020B0604020202020204" pitchFamily="34" charset="0"/>
              </a:rPr>
              <a:t>urata</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visita</a:t>
            </a:r>
            <a:r>
              <a:rPr lang="en-US" altLang="it-IT" sz="2800" dirty="0" smtClean="0">
                <a:latin typeface="Arial" panose="020B0604020202020204" pitchFamily="34" charset="0"/>
              </a:rPr>
              <a:t> 2 h </a:t>
            </a:r>
          </a:p>
          <a:p>
            <a:pPr marL="457200" indent="-457200">
              <a:lnSpc>
                <a:spcPct val="85000"/>
              </a:lnSpc>
              <a:spcAft>
                <a:spcPts val="1000"/>
              </a:spcAft>
              <a:buClr>
                <a:srgbClr val="000090"/>
              </a:buClr>
              <a:buFont typeface="Wingdings" panose="05000000000000000000" pitchFamily="2" charset="2"/>
              <a:buChar char="§"/>
            </a:pPr>
            <a:r>
              <a:rPr lang="en-US" altLang="it-IT" sz="2800" dirty="0" smtClean="0">
                <a:latin typeface="Arial" panose="020B0604020202020204" pitchFamily="34" charset="0"/>
              </a:rPr>
              <a:t>2 </a:t>
            </a:r>
            <a:r>
              <a:rPr lang="en-US" altLang="it-IT" sz="2800" dirty="0" err="1" smtClean="0">
                <a:latin typeface="Arial" panose="020B0604020202020204" pitchFamily="34" charset="0"/>
              </a:rPr>
              <a:t>esperimenti</a:t>
            </a:r>
            <a:r>
              <a:rPr lang="en-US" altLang="it-IT" sz="2800" dirty="0" smtClean="0">
                <a:latin typeface="Arial" panose="020B0604020202020204" pitchFamily="34" charset="0"/>
              </a:rPr>
              <a:t>, 40 m. </a:t>
            </a:r>
            <a:r>
              <a:rPr lang="en-US" altLang="it-IT" sz="2800" dirty="0" err="1" smtClean="0">
                <a:latin typeface="Arial" panose="020B0604020202020204" pitchFamily="34" charset="0"/>
              </a:rPr>
              <a:t>l’uno</a:t>
            </a:r>
            <a:r>
              <a:rPr lang="en-US" altLang="it-IT" sz="2800" dirty="0" smtClean="0">
                <a:latin typeface="Arial" panose="020B0604020202020204" pitchFamily="34" charset="0"/>
              </a:rPr>
              <a:t> + training </a:t>
            </a:r>
          </a:p>
          <a:p>
            <a:pPr marL="457200" indent="-457200">
              <a:lnSpc>
                <a:spcPct val="85000"/>
              </a:lnSpc>
              <a:spcAft>
                <a:spcPts val="1000"/>
              </a:spcAft>
              <a:buClr>
                <a:srgbClr val="000090"/>
              </a:buClr>
              <a:buFont typeface="Wingdings" panose="05000000000000000000" pitchFamily="2" charset="2"/>
              <a:buChar char="§"/>
            </a:pPr>
            <a:r>
              <a:rPr lang="en-US" altLang="it-IT" sz="2800" dirty="0" smtClean="0">
                <a:latin typeface="Arial" panose="020B0604020202020204" pitchFamily="34" charset="0"/>
              </a:rPr>
              <a:t>1/3 CFU (8h)</a:t>
            </a:r>
          </a:p>
          <a:p>
            <a:pPr marL="457200" indent="-457200">
              <a:lnSpc>
                <a:spcPct val="85000"/>
              </a:lnSpc>
              <a:spcAft>
                <a:spcPts val="1000"/>
              </a:spcAft>
              <a:buClr>
                <a:srgbClr val="000090"/>
              </a:buClr>
              <a:buFont typeface="Wingdings" panose="05000000000000000000" pitchFamily="2" charset="2"/>
              <a:buChar char="§"/>
            </a:pPr>
            <a:r>
              <a:rPr lang="en-US" altLang="it-IT" sz="2800" dirty="0" err="1">
                <a:latin typeface="Arial" panose="020B0604020202020204" pitchFamily="34" charset="0"/>
              </a:rPr>
              <a:t>r</a:t>
            </a:r>
            <a:r>
              <a:rPr lang="en-US" altLang="it-IT" sz="2800" dirty="0" err="1" smtClean="0">
                <a:latin typeface="Arial" panose="020B0604020202020204" pitchFamily="34" charset="0"/>
              </a:rPr>
              <a:t>eferenti</a:t>
            </a:r>
            <a:r>
              <a:rPr lang="en-US" altLang="it-IT" sz="2800" dirty="0" smtClean="0">
                <a:latin typeface="Arial" panose="020B0604020202020204" pitchFamily="34" charset="0"/>
              </a:rPr>
              <a:t>:</a:t>
            </a:r>
          </a:p>
          <a:p>
            <a:pPr marL="457200" indent="-457200">
              <a:lnSpc>
                <a:spcPct val="85000"/>
              </a:lnSpc>
              <a:spcAft>
                <a:spcPts val="1000"/>
              </a:spcAft>
              <a:buClr>
                <a:srgbClr val="000090"/>
              </a:buClr>
              <a:buFont typeface="Wingdings" panose="05000000000000000000" pitchFamily="2" charset="2"/>
              <a:buChar char="§"/>
            </a:pPr>
            <a:r>
              <a:rPr lang="en-US" altLang="it-IT" dirty="0" smtClean="0">
                <a:latin typeface="Arial" panose="020B0604020202020204" pitchFamily="34" charset="0"/>
                <a:hlinkClick r:id="rId2"/>
              </a:rPr>
              <a:t>giulio.baldassi@phd.units.it</a:t>
            </a:r>
            <a:endParaRPr lang="en-US" altLang="it-IT" dirty="0" smtClean="0">
              <a:latin typeface="Arial" panose="020B0604020202020204" pitchFamily="34" charset="0"/>
            </a:endParaRPr>
          </a:p>
          <a:p>
            <a:pPr marL="457200" indent="-457200">
              <a:lnSpc>
                <a:spcPct val="85000"/>
              </a:lnSpc>
              <a:spcAft>
                <a:spcPts val="1000"/>
              </a:spcAft>
              <a:buClr>
                <a:srgbClr val="000090"/>
              </a:buClr>
              <a:buFont typeface="Wingdings" panose="05000000000000000000" pitchFamily="2" charset="2"/>
              <a:buChar char="§"/>
            </a:pPr>
            <a:r>
              <a:rPr lang="en-US" altLang="it-IT" dirty="0" smtClean="0">
                <a:latin typeface="Arial" panose="020B0604020202020204" pitchFamily="34" charset="0"/>
                <a:hlinkClick r:id="rId3"/>
              </a:rPr>
              <a:t>jessica.galiussi@gmail.com</a:t>
            </a:r>
            <a:endParaRPr lang="en-US" altLang="it-IT" dirty="0" smtClean="0">
              <a:latin typeface="Arial" panose="020B0604020202020204" pitchFamily="34"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985" t="7430" r="41791"/>
          <a:stretch/>
        </p:blipFill>
        <p:spPr>
          <a:xfrm>
            <a:off x="5322626" y="3308308"/>
            <a:ext cx="3725555" cy="3508748"/>
          </a:xfrm>
          <a:prstGeom prst="rect">
            <a:avLst/>
          </a:prstGeom>
          <a:solidFill>
            <a:schemeClr val="tx1"/>
          </a:solidFill>
          <a:ln>
            <a:solidFill>
              <a:schemeClr val="tx1"/>
            </a:solidFill>
          </a:ln>
        </p:spPr>
      </p:pic>
      <p:grpSp>
        <p:nvGrpSpPr>
          <p:cNvPr id="10" name="Group 9"/>
          <p:cNvGrpSpPr/>
          <p:nvPr/>
        </p:nvGrpSpPr>
        <p:grpSpPr>
          <a:xfrm>
            <a:off x="5336132" y="1340254"/>
            <a:ext cx="3725913" cy="1883392"/>
            <a:chOff x="5336132" y="1340254"/>
            <a:chExt cx="3725913" cy="1883392"/>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3284" t="32156" r="30892" b="31227"/>
            <a:stretch/>
          </p:blipFill>
          <p:spPr>
            <a:xfrm>
              <a:off x="5336132" y="1340255"/>
              <a:ext cx="3275748" cy="1883391"/>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90874" t="32156" r="4203" b="31227"/>
            <a:stretch/>
          </p:blipFill>
          <p:spPr>
            <a:xfrm>
              <a:off x="8611880" y="1340254"/>
              <a:ext cx="450165" cy="1883391"/>
            </a:xfrm>
            <a:prstGeom prst="rect">
              <a:avLst/>
            </a:prstGeom>
          </p:spPr>
        </p:pic>
      </p:grpSp>
    </p:spTree>
    <p:extLst>
      <p:ext uri="{BB962C8B-B14F-4D97-AF65-F5344CB8AC3E}">
        <p14:creationId xmlns:p14="http://schemas.microsoft.com/office/powerpoint/2010/main" val="5585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left)">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wipe(left)">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wipe(left)">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wipe(left)">
                                      <p:cBhvr>
                                        <p:cTn id="5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0" y="351555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endParaRPr lang="it-IT" sz="4800" dirty="0" smtClean="0">
              <a:solidFill>
                <a:srgbClr val="3333CC"/>
              </a:solidFill>
              <a:latin typeface="Arial"/>
              <a:cs typeface="Arial"/>
            </a:endParaRPr>
          </a:p>
          <a:p>
            <a:r>
              <a:rPr lang="it-IT" sz="4800" dirty="0">
                <a:solidFill>
                  <a:srgbClr val="3333CC"/>
                </a:solidFill>
                <a:latin typeface="Arial"/>
                <a:cs typeface="Arial"/>
              </a:rPr>
              <a:t>p</a:t>
            </a:r>
            <a:r>
              <a:rPr lang="it-IT" sz="4800" dirty="0" smtClean="0">
                <a:solidFill>
                  <a:srgbClr val="3333CC"/>
                </a:solidFill>
                <a:latin typeface="Arial"/>
                <a:cs typeface="Arial"/>
              </a:rPr>
              <a:t>erché un trapezio in rotazione continua è percepito come un rettangolo in oscillazione?</a:t>
            </a:r>
            <a:endParaRPr lang="en-GB" sz="4800" dirty="0">
              <a:solidFill>
                <a:srgbClr val="3333CC"/>
              </a:solidFill>
              <a:latin typeface="Arial"/>
              <a:cs typeface="Arial"/>
            </a:endParaRPr>
          </a:p>
        </p:txBody>
      </p:sp>
    </p:spTree>
    <p:extLst>
      <p:ext uri="{BB962C8B-B14F-4D97-AF65-F5344CB8AC3E}">
        <p14:creationId xmlns:p14="http://schemas.microsoft.com/office/powerpoint/2010/main" val="157920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a:xfrm>
            <a:off x="457200" y="93663"/>
            <a:ext cx="8229600" cy="155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a:solidFill>
                  <a:srgbClr val="000090"/>
                </a:solidFill>
              </a:rPr>
              <a:t>movimento rotazione e struttura</a:t>
            </a:r>
          </a:p>
        </p:txBody>
      </p:sp>
      <p:pic>
        <p:nvPicPr>
          <p:cNvPr id="978948" name="Picture 4" descr="bigcylind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71825" y="1663700"/>
            <a:ext cx="2552700" cy="3570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a:spLocks noChangeArrowheads="1"/>
          </p:cNvSpPr>
          <p:nvPr/>
        </p:nvSpPr>
        <p:spPr bwMode="auto">
          <a:xfrm>
            <a:off x="182563" y="5253038"/>
            <a:ext cx="8863012"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85000"/>
              </a:lnSpc>
              <a:spcAft>
                <a:spcPts val="1000"/>
              </a:spcAft>
              <a:buClr>
                <a:srgbClr val="000090"/>
              </a:buClr>
              <a:buFont typeface="Wingdings" panose="05000000000000000000" pitchFamily="2" charset="2"/>
              <a:buNone/>
            </a:pPr>
            <a:r>
              <a:rPr lang="en-US" altLang="it-IT" sz="2800" dirty="0">
                <a:latin typeface="Arial" panose="020B0604020202020204" pitchFamily="34" charset="0"/>
              </a:rPr>
              <a:t>in </a:t>
            </a:r>
            <a:r>
              <a:rPr lang="en-US" altLang="it-IT" sz="2800" dirty="0" err="1">
                <a:latin typeface="Arial" panose="020B0604020202020204" pitchFamily="34" charset="0"/>
              </a:rPr>
              <a:t>assenza</a:t>
            </a:r>
            <a:r>
              <a:rPr lang="en-US" altLang="it-IT" sz="2800" dirty="0">
                <a:latin typeface="Arial" panose="020B0604020202020204" pitchFamily="34" charset="0"/>
              </a:rPr>
              <a:t> di </a:t>
            </a:r>
            <a:r>
              <a:rPr lang="en-US" altLang="it-IT" sz="2800" dirty="0" err="1">
                <a:latin typeface="Arial" panose="020B0604020202020204" pitchFamily="34" charset="0"/>
              </a:rPr>
              <a:t>altre</a:t>
            </a:r>
            <a:r>
              <a:rPr lang="en-US" altLang="it-IT" sz="2800" dirty="0">
                <a:latin typeface="Arial" panose="020B0604020202020204" pitchFamily="34" charset="0"/>
              </a:rPr>
              <a:t> </a:t>
            </a:r>
            <a:r>
              <a:rPr lang="en-US" altLang="it-IT" sz="2800" dirty="0" err="1">
                <a:latin typeface="Arial" panose="020B0604020202020204" pitchFamily="34" charset="0"/>
              </a:rPr>
              <a:t>informazioni</a:t>
            </a:r>
            <a:r>
              <a:rPr lang="en-US" altLang="it-IT" sz="2800" dirty="0">
                <a:latin typeface="Arial" panose="020B0604020202020204" pitchFamily="34" charset="0"/>
              </a:rPr>
              <a:t> (</a:t>
            </a:r>
            <a:r>
              <a:rPr lang="en-US" altLang="it-IT" sz="2800" dirty="0" err="1">
                <a:latin typeface="Arial" panose="020B0604020202020204" pitchFamily="34" charset="0"/>
              </a:rPr>
              <a:t>prospettiva</a:t>
            </a:r>
            <a:r>
              <a:rPr lang="en-US" altLang="it-IT" sz="2800" dirty="0">
                <a:latin typeface="Arial" panose="020B0604020202020204" pitchFamily="34" charset="0"/>
              </a:rPr>
              <a:t>):</a:t>
            </a:r>
          </a:p>
          <a:p>
            <a:pPr>
              <a:lnSpc>
                <a:spcPct val="85000"/>
              </a:lnSpc>
              <a:spcAft>
                <a:spcPts val="1000"/>
              </a:spcAft>
              <a:buClr>
                <a:srgbClr val="000090"/>
              </a:buClr>
              <a:buFont typeface="Wingdings" panose="05000000000000000000" pitchFamily="2" charset="2"/>
              <a:buChar char="§"/>
            </a:pPr>
            <a:r>
              <a:rPr lang="en-US" altLang="it-IT" sz="2800" dirty="0">
                <a:latin typeface="Arial" panose="020B0604020202020204" pitchFamily="34" charset="0"/>
              </a:rPr>
              <a:t>la </a:t>
            </a:r>
            <a:r>
              <a:rPr lang="en-US" altLang="it-IT" sz="2800" dirty="0" err="1">
                <a:latin typeface="Arial" panose="020B0604020202020204" pitchFamily="34" charset="0"/>
              </a:rPr>
              <a:t>direzione</a:t>
            </a:r>
            <a:r>
              <a:rPr lang="en-US" altLang="it-IT" sz="2800" dirty="0">
                <a:latin typeface="Arial" panose="020B0604020202020204" pitchFamily="34" charset="0"/>
              </a:rPr>
              <a:t> </a:t>
            </a:r>
            <a:r>
              <a:rPr lang="en-US" altLang="it-IT" sz="2800" dirty="0" err="1">
                <a:latin typeface="Arial" panose="020B0604020202020204" pitchFamily="34" charset="0"/>
              </a:rPr>
              <a:t>della</a:t>
            </a:r>
            <a:r>
              <a:rPr lang="en-US" altLang="it-IT" sz="2800" dirty="0">
                <a:latin typeface="Arial" panose="020B0604020202020204" pitchFamily="34" charset="0"/>
              </a:rPr>
              <a:t> </a:t>
            </a:r>
            <a:r>
              <a:rPr lang="en-US" altLang="it-IT" sz="2800" dirty="0" err="1">
                <a:latin typeface="Arial" panose="020B0604020202020204" pitchFamily="34" charset="0"/>
              </a:rPr>
              <a:t>rotazione</a:t>
            </a:r>
            <a:r>
              <a:rPr lang="en-US" altLang="it-IT" sz="2800" dirty="0">
                <a:latin typeface="Arial" panose="020B0604020202020204" pitchFamily="34" charset="0"/>
              </a:rPr>
              <a:t> è </a:t>
            </a:r>
            <a:r>
              <a:rPr lang="en-US" altLang="it-IT" sz="2800" i="1" dirty="0" err="1">
                <a:latin typeface="Arial" panose="020B0604020202020204" pitchFamily="34" charset="0"/>
              </a:rPr>
              <a:t>bistabile</a:t>
            </a:r>
            <a:endParaRPr lang="en-US" altLang="it-IT" sz="2800" i="1" dirty="0">
              <a:latin typeface="Arial" panose="020B0604020202020204" pitchFamily="34" charset="0"/>
            </a:endParaRPr>
          </a:p>
          <a:p>
            <a:pPr>
              <a:lnSpc>
                <a:spcPct val="85000"/>
              </a:lnSpc>
              <a:spcAft>
                <a:spcPts val="1000"/>
              </a:spcAft>
              <a:buClr>
                <a:srgbClr val="000090"/>
              </a:buClr>
              <a:buFont typeface="Wingdings" panose="05000000000000000000" pitchFamily="2" charset="2"/>
              <a:buChar char="§"/>
            </a:pPr>
            <a:r>
              <a:rPr lang="en-US" altLang="it-IT" sz="2800" dirty="0">
                <a:latin typeface="Arial" panose="020B0604020202020204" pitchFamily="34" charset="0"/>
              </a:rPr>
              <a:t>la </a:t>
            </a:r>
            <a:r>
              <a:rPr lang="en-US" altLang="it-IT" sz="2800" dirty="0" err="1">
                <a:latin typeface="Arial" panose="020B0604020202020204" pitchFamily="34" charset="0"/>
              </a:rPr>
              <a:t>struttura</a:t>
            </a:r>
            <a:r>
              <a:rPr lang="en-US" altLang="it-IT" sz="2800" dirty="0">
                <a:latin typeface="Arial" panose="020B0604020202020204" pitchFamily="34" charset="0"/>
              </a:rPr>
              <a:t> è </a:t>
            </a:r>
            <a:r>
              <a:rPr lang="en-US" altLang="it-IT" sz="2800" dirty="0" err="1">
                <a:latin typeface="Arial" panose="020B0604020202020204" pitchFamily="34" charset="0"/>
              </a:rPr>
              <a:t>definita</a:t>
            </a:r>
            <a:r>
              <a:rPr lang="en-US" altLang="it-IT" sz="2800" dirty="0">
                <a:latin typeface="Arial" panose="020B0604020202020204" pitchFamily="34" charset="0"/>
              </a:rPr>
              <a:t> (</a:t>
            </a:r>
            <a:r>
              <a:rPr lang="en-US" altLang="it-IT" sz="2800" dirty="0" err="1">
                <a:latin typeface="Arial" panose="020B0604020202020204" pitchFamily="34" charset="0"/>
              </a:rPr>
              <a:t>cilindro</a:t>
            </a:r>
            <a:r>
              <a:rPr lang="en-US" altLang="it-IT" sz="2800" dirty="0">
                <a:latin typeface="Arial" panose="020B0604020202020204" pitchFamily="34" charset="0"/>
              </a:rPr>
              <a:t>) – non </a:t>
            </a:r>
            <a:r>
              <a:rPr lang="en-US" altLang="it-IT" sz="2800" dirty="0" err="1">
                <a:latin typeface="Arial" panose="020B0604020202020204" pitchFamily="34" charset="0"/>
              </a:rPr>
              <a:t>metricamente</a:t>
            </a:r>
            <a:endParaRPr lang="en-US" altLang="it-IT" sz="2800" dirty="0">
              <a:latin typeface="Arial" panose="020B0604020202020204" pitchFamily="34" charset="0"/>
            </a:endParaRPr>
          </a:p>
        </p:txBody>
      </p:sp>
    </p:spTree>
    <p:extLst>
      <p:ext uri="{BB962C8B-B14F-4D97-AF65-F5344CB8AC3E}">
        <p14:creationId xmlns:p14="http://schemas.microsoft.com/office/powerpoint/2010/main" val="495899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978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46038"/>
            <a:ext cx="9144000" cy="75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a:spcBef>
                <a:spcPct val="50000"/>
              </a:spcBef>
            </a:pPr>
            <a:r>
              <a:rPr lang="it-IT" altLang="it-IT" sz="4300" dirty="0" smtClean="0">
                <a:solidFill>
                  <a:srgbClr val="000090"/>
                </a:solidFill>
              </a:rPr>
              <a:t>prospettiva/rotazione e assunzioni</a:t>
            </a:r>
            <a:endParaRPr lang="it-IT" altLang="it-IT" sz="4300" dirty="0">
              <a:solidFill>
                <a:srgbClr val="000090"/>
              </a:solidFill>
            </a:endParaRPr>
          </a:p>
        </p:txBody>
      </p:sp>
      <p:sp>
        <p:nvSpPr>
          <p:cNvPr id="2" name="TextBox 1"/>
          <p:cNvSpPr txBox="1">
            <a:spLocks noChangeArrowheads="1"/>
          </p:cNvSpPr>
          <p:nvPr/>
        </p:nvSpPr>
        <p:spPr bwMode="auto">
          <a:xfrm>
            <a:off x="182563" y="1062038"/>
            <a:ext cx="87201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85000"/>
              </a:lnSpc>
              <a:spcAft>
                <a:spcPts val="1000"/>
              </a:spcAft>
              <a:buClr>
                <a:srgbClr val="000090"/>
              </a:buClr>
              <a:buFont typeface="Wingdings" panose="05000000000000000000" pitchFamily="2" charset="2"/>
              <a:buChar char="§"/>
            </a:pPr>
            <a:r>
              <a:rPr lang="en-US" altLang="it-IT" sz="2800">
                <a:latin typeface="Arial" panose="020B0604020202020204" pitchFamily="34" charset="0"/>
              </a:rPr>
              <a:t>Il verso di rotazione è indotto da </a:t>
            </a:r>
            <a:r>
              <a:rPr lang="en-US" altLang="it-IT" sz="2800" i="1">
                <a:latin typeface="Arial" panose="020B0604020202020204" pitchFamily="34" charset="0"/>
              </a:rPr>
              <a:t>prospettiva</a:t>
            </a:r>
            <a:r>
              <a:rPr lang="en-US" altLang="it-IT" sz="2800">
                <a:latin typeface="Arial" panose="020B0604020202020204" pitchFamily="34" charset="0"/>
              </a:rPr>
              <a:t> e </a:t>
            </a:r>
            <a:r>
              <a:rPr lang="en-US" altLang="it-IT" sz="2800" i="1">
                <a:latin typeface="Arial" panose="020B0604020202020204" pitchFamily="34" charset="0"/>
              </a:rPr>
              <a:t>forma</a:t>
            </a:r>
            <a:r>
              <a:rPr lang="en-US" altLang="it-IT" sz="2800">
                <a:latin typeface="Arial" panose="020B0604020202020204" pitchFamily="34" charset="0"/>
              </a:rPr>
              <a:t> non dal reale movimento (ambiguo)</a:t>
            </a:r>
          </a:p>
        </p:txBody>
      </p:sp>
      <p:pic>
        <p:nvPicPr>
          <p:cNvPr id="75784" name="Picture 8"/>
          <p:cNvPicPr>
            <a:picLocks noChangeAspect="1" noChangeArrowheads="1"/>
          </p:cNvPicPr>
          <p:nvPr/>
        </p:nvPicPr>
        <p:blipFill>
          <a:blip r:embed="rId3">
            <a:extLst>
              <a:ext uri="{28A0092B-C50C-407E-A947-70E740481C1C}">
                <a14:useLocalDpi xmlns:a14="http://schemas.microsoft.com/office/drawing/2010/main" val="0"/>
              </a:ext>
            </a:extLst>
          </a:blip>
          <a:srcRect l="7178" t="6166" r="65604" b="71880"/>
          <a:stretch>
            <a:fillRect/>
          </a:stretch>
        </p:blipFill>
        <p:spPr bwMode="auto">
          <a:xfrm>
            <a:off x="6348413" y="1912938"/>
            <a:ext cx="1011237"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5800" name="Group 24"/>
          <p:cNvGrpSpPr>
            <a:grpSpLocks/>
          </p:cNvGrpSpPr>
          <p:nvPr/>
        </p:nvGrpSpPr>
        <p:grpSpPr bwMode="auto">
          <a:xfrm>
            <a:off x="100013" y="1952625"/>
            <a:ext cx="4171950" cy="4233863"/>
            <a:chOff x="375" y="1200"/>
            <a:chExt cx="3066" cy="3111"/>
          </a:xfrm>
        </p:grpSpPr>
        <p:pic>
          <p:nvPicPr>
            <p:cNvPr id="757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 y="1200"/>
              <a:ext cx="3066" cy="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5" name="Freeform 9"/>
            <p:cNvSpPr>
              <a:spLocks/>
            </p:cNvSpPr>
            <p:nvPr/>
          </p:nvSpPr>
          <p:spPr bwMode="auto">
            <a:xfrm>
              <a:off x="2764" y="1418"/>
              <a:ext cx="204" cy="1304"/>
            </a:xfrm>
            <a:custGeom>
              <a:avLst/>
              <a:gdLst>
                <a:gd name="T0" fmla="*/ 28 w 204"/>
                <a:gd name="T1" fmla="*/ 0 h 1304"/>
                <a:gd name="T2" fmla="*/ 204 w 204"/>
                <a:gd name="T3" fmla="*/ 652 h 1304"/>
                <a:gd name="T4" fmla="*/ 200 w 204"/>
                <a:gd name="T5" fmla="*/ 1304 h 1304"/>
                <a:gd name="T6" fmla="*/ 0 w 204"/>
                <a:gd name="T7" fmla="*/ 568 h 1304"/>
                <a:gd name="T8" fmla="*/ 28 w 204"/>
                <a:gd name="T9" fmla="*/ 0 h 1304"/>
              </a:gdLst>
              <a:ahLst/>
              <a:cxnLst>
                <a:cxn ang="0">
                  <a:pos x="T0" y="T1"/>
                </a:cxn>
                <a:cxn ang="0">
                  <a:pos x="T2" y="T3"/>
                </a:cxn>
                <a:cxn ang="0">
                  <a:pos x="T4" y="T5"/>
                </a:cxn>
                <a:cxn ang="0">
                  <a:pos x="T6" y="T7"/>
                </a:cxn>
                <a:cxn ang="0">
                  <a:pos x="T8" y="T9"/>
                </a:cxn>
              </a:cxnLst>
              <a:rect l="0" t="0" r="r" b="b"/>
              <a:pathLst>
                <a:path w="204" h="1304">
                  <a:moveTo>
                    <a:pt x="28" y="0"/>
                  </a:moveTo>
                  <a:lnTo>
                    <a:pt x="204" y="652"/>
                  </a:lnTo>
                  <a:lnTo>
                    <a:pt x="200" y="1304"/>
                  </a:lnTo>
                  <a:lnTo>
                    <a:pt x="0" y="568"/>
                  </a:lnTo>
                  <a:lnTo>
                    <a:pt x="28" y="0"/>
                  </a:lnTo>
                  <a:close/>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grpSp>
      <p:sp>
        <p:nvSpPr>
          <p:cNvPr id="75794" name="Rectangle 18"/>
          <p:cNvSpPr>
            <a:spLocks noChangeArrowheads="1"/>
          </p:cNvSpPr>
          <p:nvPr/>
        </p:nvSpPr>
        <p:spPr bwMode="auto">
          <a:xfrm>
            <a:off x="4305300" y="4649788"/>
            <a:ext cx="4838700" cy="221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eaLnBrk="0" hangingPunct="0">
              <a:defRPr sz="2400">
                <a:solidFill>
                  <a:schemeClr val="tx1"/>
                </a:solidFill>
                <a:latin typeface="Times" panose="02020603050405020304" pitchFamily="18" charset="0"/>
                <a:ea typeface="MS PGothic" panose="020B0600070205080204" pitchFamily="34" charset="-128"/>
              </a:defRPr>
            </a:lvl1pPr>
            <a:lvl2pPr marL="914400" indent="-457200" eaLnBrk="0" hangingPunct="0">
              <a:defRPr sz="2400">
                <a:solidFill>
                  <a:schemeClr val="tx1"/>
                </a:solidFill>
                <a:latin typeface="Times" panose="02020603050405020304" pitchFamily="18" charset="0"/>
                <a:ea typeface="MS PGothic" panose="020B0600070205080204" pitchFamily="34" charset="-128"/>
              </a:defRPr>
            </a:lvl2pPr>
            <a:lvl3pPr marL="1371600" indent="-457200" eaLnBrk="0" hangingPunct="0">
              <a:defRPr sz="2400">
                <a:solidFill>
                  <a:schemeClr val="tx1"/>
                </a:solidFill>
                <a:latin typeface="Times" panose="02020603050405020304" pitchFamily="18" charset="0"/>
                <a:ea typeface="MS PGothic" panose="020B0600070205080204" pitchFamily="34" charset="-128"/>
              </a:defRPr>
            </a:lvl3pPr>
            <a:lvl4pPr marL="1828800" indent="-457200" eaLnBrk="0" hangingPunct="0">
              <a:defRPr sz="2400">
                <a:solidFill>
                  <a:schemeClr val="tx1"/>
                </a:solidFill>
                <a:latin typeface="Times" panose="02020603050405020304" pitchFamily="18" charset="0"/>
                <a:ea typeface="MS PGothic" panose="020B0600070205080204" pitchFamily="34" charset="-128"/>
              </a:defRPr>
            </a:lvl4pPr>
            <a:lvl5pPr marL="2286000" indent="-457200" eaLnBrk="0" hangingPunct="0">
              <a:defRPr sz="2400">
                <a:solidFill>
                  <a:schemeClr val="tx1"/>
                </a:solidFill>
                <a:latin typeface="Times" panose="02020603050405020304" pitchFamily="18" charset="0"/>
                <a:ea typeface="MS PGothic" panose="020B0600070205080204" pitchFamily="34" charset="-128"/>
              </a:defRPr>
            </a:lvl5pPr>
            <a:lvl6pPr marL="2743200" indent="-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200400" indent="-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657600" indent="-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4114800" indent="-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85000"/>
              </a:lnSpc>
              <a:spcAft>
                <a:spcPts val="1000"/>
              </a:spcAft>
              <a:buClr>
                <a:srgbClr val="000090"/>
              </a:buClr>
              <a:buFont typeface="Wingdings" panose="05000000000000000000" pitchFamily="2" charset="2"/>
              <a:buAutoNum type="arabicPeriod"/>
            </a:pPr>
            <a:r>
              <a:rPr lang="en-US" altLang="it-IT" sz="1800" dirty="0" err="1">
                <a:latin typeface="Arial" panose="020B0604020202020204" pitchFamily="34" charset="0"/>
              </a:rPr>
              <a:t>percezione</a:t>
            </a:r>
            <a:r>
              <a:rPr lang="en-US" altLang="it-IT" sz="1800" dirty="0">
                <a:latin typeface="Arial" panose="020B0604020202020204" pitchFamily="34" charset="0"/>
              </a:rPr>
              <a:t> di </a:t>
            </a:r>
            <a:r>
              <a:rPr lang="en-US" altLang="it-IT" sz="1800" dirty="0" err="1">
                <a:latin typeface="Arial" panose="020B0604020202020204" pitchFamily="34" charset="0"/>
              </a:rPr>
              <a:t>una</a:t>
            </a:r>
            <a:r>
              <a:rPr lang="en-US" altLang="it-IT" sz="1800" dirty="0">
                <a:latin typeface="Arial" panose="020B0604020202020204" pitchFamily="34" charset="0"/>
              </a:rPr>
              <a:t> forma </a:t>
            </a:r>
            <a:r>
              <a:rPr lang="en-US" altLang="it-IT" sz="1800" dirty="0" err="1">
                <a:latin typeface="Arial" panose="020B0604020202020204" pitchFamily="34" charset="0"/>
              </a:rPr>
              <a:t>quanto</a:t>
            </a:r>
            <a:r>
              <a:rPr lang="en-US" altLang="it-IT" sz="1800" dirty="0">
                <a:latin typeface="Arial" panose="020B0604020202020204" pitchFamily="34" charset="0"/>
              </a:rPr>
              <a:t> </a:t>
            </a:r>
            <a:r>
              <a:rPr lang="en-US" altLang="it-IT" sz="1800" dirty="0" err="1">
                <a:latin typeface="Arial" panose="020B0604020202020204" pitchFamily="34" charset="0"/>
              </a:rPr>
              <a:t>più</a:t>
            </a:r>
            <a:r>
              <a:rPr lang="en-US" altLang="it-IT" sz="1800" dirty="0">
                <a:latin typeface="Arial" panose="020B0604020202020204" pitchFamily="34" charset="0"/>
              </a:rPr>
              <a:t> </a:t>
            </a:r>
            <a:r>
              <a:rPr lang="en-US" altLang="it-IT" sz="1800" dirty="0" err="1">
                <a:latin typeface="Arial" panose="020B0604020202020204" pitchFamily="34" charset="0"/>
              </a:rPr>
              <a:t>regolare</a:t>
            </a:r>
            <a:r>
              <a:rPr lang="en-US" altLang="it-IT" sz="1800" dirty="0">
                <a:latin typeface="Arial" panose="020B0604020202020204" pitchFamily="34" charset="0"/>
              </a:rPr>
              <a:t> </a:t>
            </a:r>
            <a:r>
              <a:rPr lang="en-US" altLang="it-IT" sz="1800" dirty="0" err="1">
                <a:latin typeface="Arial" panose="020B0604020202020204" pitchFamily="34" charset="0"/>
              </a:rPr>
              <a:t>possibile</a:t>
            </a:r>
            <a:r>
              <a:rPr lang="en-US" altLang="it-IT" sz="1800" dirty="0">
                <a:latin typeface="Arial" panose="020B0604020202020204" pitchFamily="34" charset="0"/>
              </a:rPr>
              <a:t> (</a:t>
            </a:r>
            <a:r>
              <a:rPr lang="en-US" altLang="it-IT" sz="1800" dirty="0" err="1">
                <a:latin typeface="Arial" panose="020B0604020202020204" pitchFamily="34" charset="0"/>
              </a:rPr>
              <a:t>rettangolo</a:t>
            </a:r>
            <a:r>
              <a:rPr lang="en-US" altLang="it-IT" sz="1800" dirty="0">
                <a:latin typeface="Arial" panose="020B0604020202020204" pitchFamily="34" charset="0"/>
              </a:rPr>
              <a:t>)</a:t>
            </a:r>
          </a:p>
          <a:p>
            <a:pPr>
              <a:lnSpc>
                <a:spcPct val="85000"/>
              </a:lnSpc>
              <a:spcAft>
                <a:spcPts val="1000"/>
              </a:spcAft>
              <a:buClr>
                <a:srgbClr val="000090"/>
              </a:buClr>
              <a:buFont typeface="Wingdings" panose="05000000000000000000" pitchFamily="2" charset="2"/>
              <a:buAutoNum type="arabicPeriod"/>
            </a:pPr>
            <a:r>
              <a:rPr lang="en-US" altLang="it-IT" sz="1800" dirty="0" err="1">
                <a:latin typeface="Arial" panose="020B0604020202020204" pitchFamily="34" charset="0"/>
              </a:rPr>
              <a:t>durante</a:t>
            </a:r>
            <a:r>
              <a:rPr lang="en-US" altLang="it-IT" sz="1800" dirty="0">
                <a:latin typeface="Arial" panose="020B0604020202020204" pitchFamily="34" charset="0"/>
              </a:rPr>
              <a:t> la </a:t>
            </a:r>
            <a:r>
              <a:rPr lang="en-US" altLang="it-IT" sz="1800" dirty="0" err="1">
                <a:latin typeface="Arial" panose="020B0604020202020204" pitchFamily="34" charset="0"/>
              </a:rPr>
              <a:t>rotazione</a:t>
            </a:r>
            <a:r>
              <a:rPr lang="en-US" altLang="it-IT" sz="1800" dirty="0">
                <a:latin typeface="Arial" panose="020B0604020202020204" pitchFamily="34" charset="0"/>
              </a:rPr>
              <a:t> </a:t>
            </a:r>
            <a:r>
              <a:rPr lang="en-US" altLang="it-IT" sz="1800" dirty="0" err="1">
                <a:latin typeface="Arial" panose="020B0604020202020204" pitchFamily="34" charset="0"/>
              </a:rPr>
              <a:t>apparente</a:t>
            </a:r>
            <a:r>
              <a:rPr lang="en-US" altLang="it-IT" sz="1800" dirty="0">
                <a:latin typeface="Arial" panose="020B0604020202020204" pitchFamily="34" charset="0"/>
              </a:rPr>
              <a:t> </a:t>
            </a:r>
            <a:r>
              <a:rPr lang="en-US" altLang="it-IT" sz="1800" dirty="0" err="1">
                <a:latin typeface="Arial" panose="020B0604020202020204" pitchFamily="34" charset="0"/>
              </a:rPr>
              <a:t>il</a:t>
            </a:r>
            <a:r>
              <a:rPr lang="en-US" altLang="it-IT" sz="1800" dirty="0">
                <a:latin typeface="Arial" panose="020B0604020202020204" pitchFamily="34" charset="0"/>
              </a:rPr>
              <a:t> </a:t>
            </a:r>
            <a:r>
              <a:rPr lang="en-US" altLang="it-IT" sz="1800" dirty="0" err="1">
                <a:latin typeface="Arial" panose="020B0604020202020204" pitchFamily="34" charset="0"/>
              </a:rPr>
              <a:t>lato</a:t>
            </a:r>
            <a:r>
              <a:rPr lang="en-US" altLang="it-IT" sz="1800" dirty="0">
                <a:latin typeface="Arial" panose="020B0604020202020204" pitchFamily="34" charset="0"/>
              </a:rPr>
              <a:t> del </a:t>
            </a:r>
            <a:r>
              <a:rPr lang="en-US" altLang="it-IT" sz="1800" dirty="0" err="1">
                <a:latin typeface="Arial" panose="020B0604020202020204" pitchFamily="34" charset="0"/>
              </a:rPr>
              <a:t>trapezio</a:t>
            </a:r>
            <a:r>
              <a:rPr lang="en-US" altLang="it-IT" sz="1800" dirty="0">
                <a:latin typeface="Arial" panose="020B0604020202020204" pitchFamily="34" charset="0"/>
              </a:rPr>
              <a:t> </a:t>
            </a:r>
            <a:r>
              <a:rPr lang="en-US" altLang="it-IT" sz="1800" dirty="0" err="1">
                <a:latin typeface="Arial" panose="020B0604020202020204" pitchFamily="34" charset="0"/>
              </a:rPr>
              <a:t>più</a:t>
            </a:r>
            <a:r>
              <a:rPr lang="en-US" altLang="it-IT" sz="1800" dirty="0">
                <a:latin typeface="Arial" panose="020B0604020202020204" pitchFamily="34" charset="0"/>
              </a:rPr>
              <a:t> </a:t>
            </a:r>
            <a:r>
              <a:rPr lang="en-US" altLang="it-IT" sz="1800" dirty="0" err="1">
                <a:latin typeface="Arial" panose="020B0604020202020204" pitchFamily="34" charset="0"/>
              </a:rPr>
              <a:t>corto</a:t>
            </a:r>
            <a:r>
              <a:rPr lang="en-US" altLang="it-IT" sz="1800" dirty="0">
                <a:latin typeface="Arial" panose="020B0604020202020204" pitchFamily="34" charset="0"/>
              </a:rPr>
              <a:t> (</a:t>
            </a:r>
            <a:r>
              <a:rPr lang="en-US" altLang="it-IT" sz="1800" dirty="0" err="1">
                <a:latin typeface="Arial" panose="020B0604020202020204" pitchFamily="34" charset="0"/>
              </a:rPr>
              <a:t>rosso</a:t>
            </a:r>
            <a:r>
              <a:rPr lang="en-US" altLang="it-IT" sz="1800" dirty="0">
                <a:latin typeface="Arial" panose="020B0604020202020204" pitchFamily="34" charset="0"/>
              </a:rPr>
              <a:t>) è </a:t>
            </a:r>
            <a:r>
              <a:rPr lang="en-US" altLang="it-IT" sz="1800" dirty="0" err="1">
                <a:latin typeface="Arial" panose="020B0604020202020204" pitchFamily="34" charset="0"/>
              </a:rPr>
              <a:t>sempre</a:t>
            </a:r>
            <a:r>
              <a:rPr lang="en-US" altLang="it-IT" sz="1800" dirty="0">
                <a:latin typeface="Arial" panose="020B0604020202020204" pitchFamily="34" charset="0"/>
              </a:rPr>
              <a:t> </a:t>
            </a:r>
            <a:r>
              <a:rPr lang="en-US" altLang="it-IT" sz="1800" dirty="0" err="1">
                <a:latin typeface="Arial" panose="020B0604020202020204" pitchFamily="34" charset="0"/>
              </a:rPr>
              <a:t>il</a:t>
            </a:r>
            <a:r>
              <a:rPr lang="en-US" altLang="it-IT" sz="1800" dirty="0">
                <a:latin typeface="Arial" panose="020B0604020202020204" pitchFamily="34" charset="0"/>
              </a:rPr>
              <a:t> </a:t>
            </a:r>
            <a:r>
              <a:rPr lang="en-US" altLang="it-IT" sz="1800" dirty="0" err="1">
                <a:latin typeface="Arial" panose="020B0604020202020204" pitchFamily="34" charset="0"/>
              </a:rPr>
              <a:t>più</a:t>
            </a:r>
            <a:r>
              <a:rPr lang="en-US" altLang="it-IT" sz="1800" dirty="0">
                <a:latin typeface="Arial" panose="020B0604020202020204" pitchFamily="34" charset="0"/>
              </a:rPr>
              <a:t> </a:t>
            </a:r>
            <a:r>
              <a:rPr lang="en-US" altLang="it-IT" sz="1800" dirty="0" err="1">
                <a:latin typeface="Arial" panose="020B0604020202020204" pitchFamily="34" charset="0"/>
              </a:rPr>
              <a:t>lontano</a:t>
            </a:r>
            <a:r>
              <a:rPr lang="en-US" altLang="it-IT" sz="1800" dirty="0">
                <a:latin typeface="Arial" panose="020B0604020202020204" pitchFamily="34" charset="0"/>
              </a:rPr>
              <a:t> (</a:t>
            </a:r>
            <a:r>
              <a:rPr lang="en-US" altLang="it-IT" sz="1800" dirty="0" err="1">
                <a:latin typeface="Arial" panose="020B0604020202020204" pitchFamily="34" charset="0"/>
              </a:rPr>
              <a:t>prospettiva</a:t>
            </a:r>
            <a:r>
              <a:rPr lang="en-US" altLang="it-IT" sz="1800" dirty="0">
                <a:latin typeface="Arial" panose="020B0604020202020204" pitchFamily="34" charset="0"/>
              </a:rPr>
              <a:t>): </a:t>
            </a:r>
          </a:p>
          <a:p>
            <a:pPr>
              <a:lnSpc>
                <a:spcPct val="85000"/>
              </a:lnSpc>
              <a:spcAft>
                <a:spcPts val="1000"/>
              </a:spcAft>
              <a:buClr>
                <a:srgbClr val="000090"/>
              </a:buClr>
              <a:buFont typeface="Wingdings" panose="05000000000000000000" pitchFamily="2" charset="2"/>
              <a:buAutoNum type="arabicPeriod"/>
            </a:pPr>
            <a:r>
              <a:rPr lang="en-US" altLang="it-IT" sz="1800" dirty="0">
                <a:latin typeface="Arial" panose="020B0604020202020204" pitchFamily="34" charset="0"/>
              </a:rPr>
              <a:t>se 1 e 2 </a:t>
            </a:r>
            <a:r>
              <a:rPr lang="en-US" altLang="it-IT" sz="1800" dirty="0" err="1">
                <a:latin typeface="Arial" panose="020B0604020202020204" pitchFamily="34" charset="0"/>
              </a:rPr>
              <a:t>sono</a:t>
            </a:r>
            <a:r>
              <a:rPr lang="en-US" altLang="it-IT" sz="1800" dirty="0">
                <a:latin typeface="Arial" panose="020B0604020202020204" pitchFamily="34" charset="0"/>
              </a:rPr>
              <a:t> </a:t>
            </a:r>
            <a:r>
              <a:rPr lang="en-US" altLang="it-IT" sz="1800" dirty="0" err="1">
                <a:latin typeface="Arial" panose="020B0604020202020204" pitchFamily="34" charset="0"/>
              </a:rPr>
              <a:t>vere</a:t>
            </a:r>
            <a:r>
              <a:rPr lang="en-US" altLang="it-IT" sz="1800" dirty="0">
                <a:latin typeface="Arial" panose="020B0604020202020204" pitchFamily="34" charset="0"/>
              </a:rPr>
              <a:t> </a:t>
            </a:r>
            <a:r>
              <a:rPr lang="en-US" altLang="it-IT" sz="1800" dirty="0" err="1">
                <a:latin typeface="Arial" panose="020B0604020202020204" pitchFamily="34" charset="0"/>
              </a:rPr>
              <a:t>allora</a:t>
            </a:r>
            <a:r>
              <a:rPr lang="en-US" altLang="it-IT" sz="1800" dirty="0">
                <a:latin typeface="Arial" panose="020B0604020202020204" pitchFamily="34" charset="0"/>
              </a:rPr>
              <a:t> da A </a:t>
            </a:r>
            <a:r>
              <a:rPr lang="en-US" altLang="it-IT" sz="1800" dirty="0" err="1">
                <a:latin typeface="Arial" panose="020B0604020202020204" pitchFamily="34" charset="0"/>
              </a:rPr>
              <a:t>a</a:t>
            </a:r>
            <a:r>
              <a:rPr lang="en-US" altLang="it-IT" sz="1800" dirty="0">
                <a:latin typeface="Arial" panose="020B0604020202020204" pitchFamily="34" charset="0"/>
              </a:rPr>
              <a:t> B la </a:t>
            </a:r>
            <a:r>
              <a:rPr lang="en-US" altLang="it-IT" sz="1800" dirty="0" err="1">
                <a:latin typeface="Arial" panose="020B0604020202020204" pitchFamily="34" charset="0"/>
              </a:rPr>
              <a:t>rotazione</a:t>
            </a:r>
            <a:r>
              <a:rPr lang="en-US" altLang="it-IT" sz="1800" dirty="0">
                <a:latin typeface="Arial" panose="020B0604020202020204" pitchFamily="34" charset="0"/>
              </a:rPr>
              <a:t> è </a:t>
            </a:r>
            <a:r>
              <a:rPr lang="en-US" altLang="it-IT" sz="1800" dirty="0" err="1">
                <a:latin typeface="Arial" panose="020B0604020202020204" pitchFamily="34" charset="0"/>
              </a:rPr>
              <a:t>antioraria</a:t>
            </a:r>
            <a:r>
              <a:rPr lang="en-US" altLang="it-IT" sz="1800" dirty="0">
                <a:latin typeface="Arial" panose="020B0604020202020204" pitchFamily="34" charset="0"/>
              </a:rPr>
              <a:t> ma da B a C </a:t>
            </a:r>
            <a:r>
              <a:rPr lang="en-US" altLang="it-IT" sz="1800" dirty="0" err="1">
                <a:latin typeface="Arial" panose="020B0604020202020204" pitchFamily="34" charset="0"/>
              </a:rPr>
              <a:t>deve</a:t>
            </a:r>
            <a:r>
              <a:rPr lang="en-US" altLang="it-IT" sz="1800" dirty="0">
                <a:latin typeface="Arial" panose="020B0604020202020204" pitchFamily="34" charset="0"/>
              </a:rPr>
              <a:t> </a:t>
            </a:r>
            <a:r>
              <a:rPr lang="en-US" altLang="it-IT" sz="1800" dirty="0" err="1">
                <a:latin typeface="Arial" panose="020B0604020202020204" pitchFamily="34" charset="0"/>
              </a:rPr>
              <a:t>essere</a:t>
            </a:r>
            <a:r>
              <a:rPr lang="en-US" altLang="it-IT" sz="1800" dirty="0">
                <a:latin typeface="Arial" panose="020B0604020202020204" pitchFamily="34" charset="0"/>
              </a:rPr>
              <a:t> </a:t>
            </a:r>
            <a:r>
              <a:rPr lang="en-US" altLang="it-IT" sz="1800" dirty="0" err="1">
                <a:latin typeface="Arial" panose="020B0604020202020204" pitchFamily="34" charset="0"/>
              </a:rPr>
              <a:t>oraria</a:t>
            </a:r>
            <a:r>
              <a:rPr lang="en-US" altLang="it-IT" sz="1800" dirty="0">
                <a:latin typeface="Arial" panose="020B0604020202020204" pitchFamily="34" charset="0"/>
              </a:rPr>
              <a:t> </a:t>
            </a:r>
          </a:p>
        </p:txBody>
      </p:sp>
      <p:pic>
        <p:nvPicPr>
          <p:cNvPr id="75797"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150" y="3035300"/>
            <a:ext cx="1119188"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98" name="AutoShape 22"/>
          <p:cNvSpPr>
            <a:spLocks noChangeArrowheads="1"/>
          </p:cNvSpPr>
          <p:nvPr/>
        </p:nvSpPr>
        <p:spPr bwMode="auto">
          <a:xfrm>
            <a:off x="6381750" y="2736850"/>
            <a:ext cx="123825" cy="180975"/>
          </a:xfrm>
          <a:prstGeom prst="curvedRightArrow">
            <a:avLst>
              <a:gd name="adj1" fmla="val 29231"/>
              <a:gd name="adj2" fmla="val 58462"/>
              <a:gd name="adj3" fmla="val 33333"/>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75799" name="Text Box 23"/>
          <p:cNvSpPr txBox="1">
            <a:spLocks noChangeArrowheads="1"/>
          </p:cNvSpPr>
          <p:nvPr/>
        </p:nvSpPr>
        <p:spPr bwMode="auto">
          <a:xfrm>
            <a:off x="5813425" y="4168775"/>
            <a:ext cx="330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a:latin typeface="Arial" panose="020B0604020202020204" pitchFamily="34" charset="0"/>
              </a:rPr>
              <a:t>A</a:t>
            </a:r>
          </a:p>
        </p:txBody>
      </p:sp>
      <p:pic>
        <p:nvPicPr>
          <p:cNvPr id="75801"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1775" y="3149600"/>
            <a:ext cx="750888"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802" name="Text Box 26"/>
          <p:cNvSpPr txBox="1">
            <a:spLocks noChangeArrowheads="1"/>
          </p:cNvSpPr>
          <p:nvPr/>
        </p:nvSpPr>
        <p:spPr bwMode="auto">
          <a:xfrm>
            <a:off x="6838950" y="4149725"/>
            <a:ext cx="330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a:latin typeface="Arial" panose="020B0604020202020204" pitchFamily="34" charset="0"/>
              </a:rPr>
              <a:t>B</a:t>
            </a:r>
          </a:p>
        </p:txBody>
      </p:sp>
      <p:sp>
        <p:nvSpPr>
          <p:cNvPr id="75803" name="Line 27"/>
          <p:cNvSpPr>
            <a:spLocks noChangeShapeType="1"/>
          </p:cNvSpPr>
          <p:nvPr/>
        </p:nvSpPr>
        <p:spPr bwMode="auto">
          <a:xfrm flipH="1">
            <a:off x="6372225" y="2705100"/>
            <a:ext cx="542925" cy="3905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75804" name="Text Box 28"/>
          <p:cNvSpPr txBox="1">
            <a:spLocks noChangeArrowheads="1"/>
          </p:cNvSpPr>
          <p:nvPr/>
        </p:nvSpPr>
        <p:spPr bwMode="auto">
          <a:xfrm>
            <a:off x="5737225" y="2605088"/>
            <a:ext cx="793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sz="1800">
                <a:latin typeface="Arial" panose="020B0604020202020204" pitchFamily="34" charset="0"/>
              </a:rPr>
              <a:t>45°</a:t>
            </a:r>
          </a:p>
        </p:txBody>
      </p:sp>
      <p:sp>
        <p:nvSpPr>
          <p:cNvPr id="75805" name="Line 29"/>
          <p:cNvSpPr>
            <a:spLocks noChangeShapeType="1"/>
          </p:cNvSpPr>
          <p:nvPr/>
        </p:nvSpPr>
        <p:spPr bwMode="auto">
          <a:xfrm flipH="1">
            <a:off x="6921500" y="2711450"/>
            <a:ext cx="9525" cy="3238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grpSp>
        <p:nvGrpSpPr>
          <p:cNvPr id="75813" name="Group 37"/>
          <p:cNvGrpSpPr>
            <a:grpSpLocks/>
          </p:cNvGrpSpPr>
          <p:nvPr/>
        </p:nvGrpSpPr>
        <p:grpSpPr bwMode="auto">
          <a:xfrm>
            <a:off x="6654800" y="2601913"/>
            <a:ext cx="793750" cy="366712"/>
            <a:chOff x="5260" y="1219"/>
            <a:chExt cx="500" cy="231"/>
          </a:xfrm>
        </p:grpSpPr>
        <p:sp>
          <p:nvSpPr>
            <p:cNvPr id="75812" name="Rectangle 36"/>
            <p:cNvSpPr>
              <a:spLocks noChangeArrowheads="1"/>
            </p:cNvSpPr>
            <p:nvPr/>
          </p:nvSpPr>
          <p:spPr bwMode="auto">
            <a:xfrm>
              <a:off x="5394" y="1266"/>
              <a:ext cx="96" cy="12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75806" name="Text Box 30"/>
            <p:cNvSpPr txBox="1">
              <a:spLocks noChangeArrowheads="1"/>
            </p:cNvSpPr>
            <p:nvPr/>
          </p:nvSpPr>
          <p:spPr bwMode="auto">
            <a:xfrm>
              <a:off x="5260" y="1219"/>
              <a:ext cx="50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altLang="it-IT" sz="1800">
                  <a:latin typeface="Arial" panose="020B0604020202020204" pitchFamily="34" charset="0"/>
                </a:rPr>
                <a:t>0°</a:t>
              </a:r>
            </a:p>
          </p:txBody>
        </p:sp>
      </p:grpSp>
      <p:sp>
        <p:nvSpPr>
          <p:cNvPr id="75807" name="Line 31"/>
          <p:cNvSpPr>
            <a:spLocks noChangeShapeType="1"/>
          </p:cNvSpPr>
          <p:nvPr/>
        </p:nvSpPr>
        <p:spPr bwMode="auto">
          <a:xfrm>
            <a:off x="6950075" y="2711450"/>
            <a:ext cx="581025" cy="3524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pic>
        <p:nvPicPr>
          <p:cNvPr id="75808"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1425" y="3090863"/>
            <a:ext cx="855663" cy="102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809" name="AutoShape 33"/>
          <p:cNvSpPr>
            <a:spLocks noChangeArrowheads="1"/>
          </p:cNvSpPr>
          <p:nvPr/>
        </p:nvSpPr>
        <p:spPr bwMode="auto">
          <a:xfrm flipH="1">
            <a:off x="7550150" y="2781300"/>
            <a:ext cx="123825" cy="180975"/>
          </a:xfrm>
          <a:prstGeom prst="curvedRightArrow">
            <a:avLst>
              <a:gd name="adj1" fmla="val 29231"/>
              <a:gd name="adj2" fmla="val 58462"/>
              <a:gd name="adj3" fmla="val 33333"/>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75810" name="Text Box 34"/>
          <p:cNvSpPr txBox="1">
            <a:spLocks noChangeArrowheads="1"/>
          </p:cNvSpPr>
          <p:nvPr/>
        </p:nvSpPr>
        <p:spPr bwMode="auto">
          <a:xfrm>
            <a:off x="7712075" y="2627313"/>
            <a:ext cx="793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sz="1800">
                <a:latin typeface="Arial" panose="020B0604020202020204" pitchFamily="34" charset="0"/>
              </a:rPr>
              <a:t>-45°</a:t>
            </a:r>
          </a:p>
        </p:txBody>
      </p:sp>
      <p:sp>
        <p:nvSpPr>
          <p:cNvPr id="75811" name="Text Box 35"/>
          <p:cNvSpPr txBox="1">
            <a:spLocks noChangeArrowheads="1"/>
          </p:cNvSpPr>
          <p:nvPr/>
        </p:nvSpPr>
        <p:spPr bwMode="auto">
          <a:xfrm>
            <a:off x="7874000" y="4156075"/>
            <a:ext cx="330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it-IT" altLang="it-IT">
                <a:latin typeface="Arial" panose="020B0604020202020204" pitchFamily="34" charset="0"/>
              </a:rPr>
              <a:t>C</a:t>
            </a:r>
          </a:p>
        </p:txBody>
      </p:sp>
      <p:sp>
        <p:nvSpPr>
          <p:cNvPr id="75814" name="Line 38"/>
          <p:cNvSpPr>
            <a:spLocks noChangeShapeType="1"/>
          </p:cNvSpPr>
          <p:nvPr/>
        </p:nvSpPr>
        <p:spPr bwMode="auto">
          <a:xfrm>
            <a:off x="6362700" y="2095500"/>
            <a:ext cx="0" cy="342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Tree>
    <p:extLst>
      <p:ext uri="{BB962C8B-B14F-4D97-AF65-F5344CB8AC3E}">
        <p14:creationId xmlns:p14="http://schemas.microsoft.com/office/powerpoint/2010/main" val="1891436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94">
                                            <p:txEl>
                                              <p:pRg st="0" end="0"/>
                                            </p:txEl>
                                          </p:spTgt>
                                        </p:tgtEl>
                                        <p:attrNameLst>
                                          <p:attrName>style.visibility</p:attrName>
                                        </p:attrNameLst>
                                      </p:cBhvr>
                                      <p:to>
                                        <p:strVal val="visible"/>
                                      </p:to>
                                    </p:set>
                                    <p:animEffect transition="in" filter="wipe(left)">
                                      <p:cBhvr>
                                        <p:cTn id="12" dur="500"/>
                                        <p:tgtEl>
                                          <p:spTgt spid="757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94">
                                            <p:txEl>
                                              <p:pRg st="1" end="1"/>
                                            </p:txEl>
                                          </p:spTgt>
                                        </p:tgtEl>
                                        <p:attrNameLst>
                                          <p:attrName>style.visibility</p:attrName>
                                        </p:attrNameLst>
                                      </p:cBhvr>
                                      <p:to>
                                        <p:strVal val="visible"/>
                                      </p:to>
                                    </p:set>
                                    <p:animEffect transition="in" filter="wipe(left)">
                                      <p:cBhvr>
                                        <p:cTn id="17" dur="500"/>
                                        <p:tgtEl>
                                          <p:spTgt spid="757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794">
                                            <p:txEl>
                                              <p:pRg st="2" end="2"/>
                                            </p:txEl>
                                          </p:spTgt>
                                        </p:tgtEl>
                                        <p:attrNameLst>
                                          <p:attrName>style.visibility</p:attrName>
                                        </p:attrNameLst>
                                      </p:cBhvr>
                                      <p:to>
                                        <p:strVal val="visible"/>
                                      </p:to>
                                    </p:set>
                                    <p:animEffect transition="in" filter="wipe(left)">
                                      <p:cBhvr>
                                        <p:cTn id="22" dur="500"/>
                                        <p:tgtEl>
                                          <p:spTgt spid="757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579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9087" y="0"/>
            <a:ext cx="8229600" cy="1143000"/>
          </a:xfrm>
        </p:spPr>
        <p:txBody>
          <a:bodyPr/>
          <a:lstStyle/>
          <a:p>
            <a:r>
              <a:rPr lang="it-IT" altLang="it-IT" dirty="0">
                <a:solidFill>
                  <a:srgbClr val="000090"/>
                </a:solidFill>
              </a:rPr>
              <a:t>perdita di </a:t>
            </a:r>
            <a:r>
              <a:rPr lang="it-IT" altLang="it-IT" i="1" dirty="0">
                <a:solidFill>
                  <a:srgbClr val="000090"/>
                </a:solidFill>
              </a:rPr>
              <a:t>rigidità</a:t>
            </a:r>
            <a:r>
              <a:rPr lang="it-IT" altLang="it-IT" dirty="0">
                <a:solidFill>
                  <a:srgbClr val="000090"/>
                </a:solidFill>
              </a:rPr>
              <a:t> ovunque</a:t>
            </a:r>
          </a:p>
        </p:txBody>
      </p:sp>
      <p:sp>
        <p:nvSpPr>
          <p:cNvPr id="80901" name="Text Box 5"/>
          <p:cNvSpPr txBox="1">
            <a:spLocks noChangeArrowheads="1"/>
          </p:cNvSpPr>
          <p:nvPr/>
        </p:nvSpPr>
        <p:spPr bwMode="auto">
          <a:xfrm>
            <a:off x="2549525" y="5307013"/>
            <a:ext cx="4022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2000">
                <a:latin typeface="Arial" panose="020B0604020202020204" pitchFamily="34" charset="0"/>
              </a:rPr>
              <a:t>(Fantoni, Caudek &amp; Domini, 2014)</a:t>
            </a:r>
          </a:p>
        </p:txBody>
      </p:sp>
      <p:sp>
        <p:nvSpPr>
          <p:cNvPr id="80902" name="Text Box 6"/>
          <p:cNvSpPr txBox="1">
            <a:spLocks noChangeArrowheads="1"/>
          </p:cNvSpPr>
          <p:nvPr/>
        </p:nvSpPr>
        <p:spPr bwMode="auto">
          <a:xfrm>
            <a:off x="88900" y="5908675"/>
            <a:ext cx="89376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Aft>
                <a:spcPts val="1000"/>
              </a:spcAft>
              <a:buClr>
                <a:srgbClr val="000090"/>
              </a:buClr>
              <a:buFont typeface="Wingdings" panose="05000000000000000000" pitchFamily="2" charset="2"/>
              <a:buNone/>
            </a:pPr>
            <a:r>
              <a:rPr lang="it-IT" altLang="it-IT" sz="2800">
                <a:latin typeface="Arial" panose="020B0604020202020204" pitchFamily="34" charset="0"/>
              </a:rPr>
              <a:t>eppure i segnali appaiono sempre come segnali </a:t>
            </a:r>
          </a:p>
        </p:txBody>
      </p:sp>
      <p:sp>
        <p:nvSpPr>
          <p:cNvPr id="80904" name="Text Box 8"/>
          <p:cNvSpPr txBox="1">
            <a:spLocks noChangeArrowheads="1"/>
          </p:cNvSpPr>
          <p:nvPr/>
        </p:nvSpPr>
        <p:spPr bwMode="auto">
          <a:xfrm>
            <a:off x="730250" y="6491288"/>
            <a:ext cx="7366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Aft>
                <a:spcPts val="1000"/>
              </a:spcAft>
              <a:buClr>
                <a:srgbClr val="000090"/>
              </a:buClr>
              <a:buFont typeface="Wingdings" panose="05000000000000000000" pitchFamily="2" charset="2"/>
              <a:buNone/>
            </a:pPr>
            <a:r>
              <a:rPr lang="it-IT" altLang="it-IT" sz="1800">
                <a:latin typeface="Arial" panose="020B0604020202020204" pitchFamily="34" charset="0"/>
                <a:hlinkClick r:id="rId4"/>
              </a:rPr>
              <a:t>RigidityLoss.mov su Moodle2</a:t>
            </a:r>
            <a:endParaRPr lang="it-IT" altLang="it-IT" sz="1800">
              <a:latin typeface="Arial" panose="020B0604020202020204" pitchFamily="34" charset="0"/>
            </a:endParaRPr>
          </a:p>
        </p:txBody>
      </p:sp>
    </p:spTree>
    <p:controls>
      <mc:AlternateContent xmlns:mc="http://schemas.openxmlformats.org/markup-compatibility/2006">
        <mc:Choice xmlns:v="urn:schemas-microsoft-com:vml" Requires="v">
          <p:control spid="5169" name="WindowsMediaPlayer1" r:id="rId2" imgW="6095880" imgH="3666960"/>
        </mc:Choice>
        <mc:Fallback>
          <p:control name="WindowsMediaPlayer1" r:id="rId2" imgW="6095880" imgH="3666960">
            <p:pic>
              <p:nvPicPr>
                <p:cNvPr id="80900" name="WindowsMediaPlayer1"/>
                <p:cNvPicPr preferRelativeResize="0">
                  <a:picLocks noChangeArrowheads="1" noChangeShapeType="1"/>
                </p:cNvPicPr>
                <p:nvPr/>
              </p:nvPicPr>
              <p:blipFill>
                <a:blip r:embed="rId5"/>
                <a:srcRect/>
                <a:stretch>
                  <a:fillRect/>
                </a:stretch>
              </p:blipFill>
              <p:spPr bwMode="auto">
                <a:xfrm>
                  <a:off x="1752600" y="1495425"/>
                  <a:ext cx="6096000" cy="366712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4458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199" y="104776"/>
            <a:ext cx="8229600" cy="1143000"/>
          </a:xfrm>
        </p:spPr>
        <p:txBody>
          <a:bodyPr/>
          <a:lstStyle/>
          <a:p>
            <a:r>
              <a:rPr lang="it-IT" altLang="it-IT" dirty="0">
                <a:solidFill>
                  <a:srgbClr val="000090"/>
                </a:solidFill>
              </a:rPr>
              <a:t>g</a:t>
            </a:r>
            <a:r>
              <a:rPr lang="it-IT" altLang="it-IT" dirty="0" smtClean="0">
                <a:solidFill>
                  <a:srgbClr val="000090"/>
                </a:solidFill>
              </a:rPr>
              <a:t>iochiamo con la perdita di rigidità</a:t>
            </a:r>
            <a:endParaRPr lang="it-IT" altLang="it-IT" dirty="0">
              <a:solidFill>
                <a:srgbClr val="000090"/>
              </a:solidFill>
            </a:endParaRPr>
          </a:p>
        </p:txBody>
      </p:sp>
      <p:pic>
        <p:nvPicPr>
          <p:cNvPr id="2" name="Picture 1"/>
          <p:cNvPicPr>
            <a:picLocks noChangeAspect="1"/>
          </p:cNvPicPr>
          <p:nvPr/>
        </p:nvPicPr>
        <p:blipFill rotWithShape="1">
          <a:blip r:embed="rId2"/>
          <a:srcRect t="17778" r="61458" b="21111"/>
          <a:stretch/>
        </p:blipFill>
        <p:spPr>
          <a:xfrm>
            <a:off x="152400" y="2362200"/>
            <a:ext cx="3524250" cy="3143250"/>
          </a:xfrm>
          <a:prstGeom prst="rect">
            <a:avLst/>
          </a:prstGeom>
        </p:spPr>
      </p:pic>
      <p:sp>
        <p:nvSpPr>
          <p:cNvPr id="5" name="Rectangle 7">
            <a:hlinkClick r:id="rId3"/>
          </p:cNvPr>
          <p:cNvSpPr>
            <a:spLocks noChangeArrowheads="1"/>
          </p:cNvSpPr>
          <p:nvPr/>
        </p:nvSpPr>
        <p:spPr bwMode="auto">
          <a:xfrm>
            <a:off x="937417" y="1347788"/>
            <a:ext cx="72691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dirty="0">
                <a:latin typeface="Arial" panose="020B0604020202020204" pitchFamily="34" charset="0"/>
                <a:hlinkClick r:id="rId3"/>
              </a:rPr>
              <a:t>http://www.michaelbach.de/ot/sze-Necker/index.html</a:t>
            </a:r>
            <a:endParaRPr lang="it-IT" altLang="it-IT" dirty="0">
              <a:latin typeface="Arial" panose="020B0604020202020204" pitchFamily="34" charset="0"/>
            </a:endParaRPr>
          </a:p>
        </p:txBody>
      </p:sp>
      <p:sp>
        <p:nvSpPr>
          <p:cNvPr id="6" name="TextBox 5"/>
          <p:cNvSpPr txBox="1">
            <a:spLocks noChangeArrowheads="1"/>
          </p:cNvSpPr>
          <p:nvPr/>
        </p:nvSpPr>
        <p:spPr bwMode="auto">
          <a:xfrm>
            <a:off x="4487864" y="2362200"/>
            <a:ext cx="4656136" cy="327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85000"/>
              </a:lnSpc>
              <a:spcAft>
                <a:spcPts val="1000"/>
              </a:spcAft>
              <a:buClr>
                <a:srgbClr val="000090"/>
              </a:buClr>
              <a:buFont typeface="Wingdings" panose="05000000000000000000" pitchFamily="2" charset="2"/>
              <a:buChar char="§"/>
            </a:pPr>
            <a:r>
              <a:rPr lang="en-US" altLang="it-IT" sz="2800" dirty="0" err="1" smtClean="0">
                <a:latin typeface="Arial" panose="020B0604020202020204" pitchFamily="34" charset="0"/>
              </a:rPr>
              <a:t>Selezionate</a:t>
            </a:r>
            <a:r>
              <a:rPr lang="en-US" altLang="it-IT" sz="2800" dirty="0" smtClean="0">
                <a:latin typeface="Arial" panose="020B0604020202020204" pitchFamily="34" charset="0"/>
              </a:rPr>
              <a:t> </a:t>
            </a:r>
            <a:r>
              <a:rPr lang="en-US" altLang="it-IT" sz="2800" i="1" dirty="0" smtClean="0">
                <a:latin typeface="Arial" panose="020B0604020202020204" pitchFamily="34" charset="0"/>
              </a:rPr>
              <a:t>View 1</a:t>
            </a:r>
          </a:p>
          <a:p>
            <a:pPr>
              <a:lnSpc>
                <a:spcPct val="85000"/>
              </a:lnSpc>
              <a:spcAft>
                <a:spcPts val="1000"/>
              </a:spcAft>
              <a:buClr>
                <a:srgbClr val="000090"/>
              </a:buClr>
              <a:buFont typeface="Wingdings" panose="05000000000000000000" pitchFamily="2" charset="2"/>
              <a:buChar char="§"/>
            </a:pPr>
            <a:r>
              <a:rPr lang="en-US" altLang="it-IT" sz="2800" dirty="0" err="1" smtClean="0">
                <a:latin typeface="Arial" panose="020B0604020202020204" pitchFamily="34" charset="0"/>
              </a:rPr>
              <a:t>Selezionate</a:t>
            </a:r>
            <a:r>
              <a:rPr lang="en-US" altLang="it-IT" sz="2800" dirty="0" smtClean="0">
                <a:latin typeface="Arial" panose="020B0604020202020204" pitchFamily="34" charset="0"/>
              </a:rPr>
              <a:t> </a:t>
            </a:r>
            <a:r>
              <a:rPr lang="en-US" altLang="it-IT" sz="2800" i="1" dirty="0" smtClean="0">
                <a:latin typeface="Arial" panose="020B0604020202020204" pitchFamily="34" charset="0"/>
              </a:rPr>
              <a:t>Impossible</a:t>
            </a:r>
            <a:r>
              <a:rPr lang="en-US" altLang="it-IT" sz="2800" dirty="0" smtClean="0">
                <a:latin typeface="Arial" panose="020B0604020202020204" pitchFamily="34" charset="0"/>
              </a:rPr>
              <a:t> e la </a:t>
            </a:r>
            <a:r>
              <a:rPr lang="en-US" altLang="it-IT" sz="2800" dirty="0" err="1" smtClean="0">
                <a:latin typeface="Arial" panose="020B0604020202020204" pitchFamily="34" charset="0"/>
              </a:rPr>
              <a:t>linea</a:t>
            </a:r>
            <a:r>
              <a:rPr lang="en-US" altLang="it-IT" sz="2800" dirty="0" smtClean="0">
                <a:latin typeface="Arial" panose="020B0604020202020204" pitchFamily="34" charset="0"/>
              </a:rPr>
              <a:t> Verde </a:t>
            </a:r>
            <a:r>
              <a:rPr lang="en-US" altLang="it-IT" sz="2800" dirty="0" err="1" smtClean="0">
                <a:latin typeface="Arial" panose="020B0604020202020204" pitchFamily="34" charset="0"/>
              </a:rPr>
              <a:t>comparirà</a:t>
            </a:r>
            <a:endParaRPr lang="en-US" altLang="it-IT" sz="2800" dirty="0" smtClean="0">
              <a:latin typeface="Arial" panose="020B0604020202020204" pitchFamily="34" charset="0"/>
            </a:endParaRPr>
          </a:p>
          <a:p>
            <a:pPr>
              <a:lnSpc>
                <a:spcPct val="85000"/>
              </a:lnSpc>
              <a:spcAft>
                <a:spcPts val="1000"/>
              </a:spcAft>
              <a:buClr>
                <a:srgbClr val="000090"/>
              </a:buClr>
              <a:buFont typeface="Wingdings" panose="05000000000000000000" pitchFamily="2" charset="2"/>
              <a:buChar char="§"/>
            </a:pPr>
            <a:r>
              <a:rPr lang="en-US" altLang="it-IT" sz="2800" dirty="0" err="1" smtClean="0">
                <a:latin typeface="Arial" panose="020B0604020202020204" pitchFamily="34" charset="0"/>
              </a:rPr>
              <a:t>Adesso</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mettete</a:t>
            </a:r>
            <a:r>
              <a:rPr lang="en-US" altLang="it-IT" sz="2800" dirty="0" smtClean="0">
                <a:latin typeface="Arial" panose="020B0604020202020204" pitchFamily="34" charset="0"/>
              </a:rPr>
              <a:t> in </a:t>
            </a:r>
            <a:r>
              <a:rPr lang="en-US" altLang="it-IT" sz="2800" dirty="0" err="1" smtClean="0">
                <a:latin typeface="Arial" panose="020B0604020202020204" pitchFamily="34" charset="0"/>
              </a:rPr>
              <a:t>rotazione</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sull’asse</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verticale</a:t>
            </a:r>
            <a:r>
              <a:rPr lang="en-US" altLang="it-IT" sz="2800" dirty="0" smtClean="0">
                <a:latin typeface="Arial" panose="020B0604020202020204" pitchFamily="34" charset="0"/>
              </a:rPr>
              <a:t> (Y) </a:t>
            </a:r>
            <a:r>
              <a:rPr lang="en-US" altLang="it-IT" sz="2800" dirty="0" err="1" smtClean="0">
                <a:latin typeface="Arial" panose="020B0604020202020204" pitchFamily="34" charset="0"/>
              </a:rPr>
              <a:t>il</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cubo</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alzando</a:t>
            </a:r>
            <a:r>
              <a:rPr lang="en-US" altLang="it-IT" sz="2800" dirty="0" smtClean="0">
                <a:latin typeface="Arial" panose="020B0604020202020204" pitchFamily="34" charset="0"/>
              </a:rPr>
              <a:t> la </a:t>
            </a:r>
            <a:r>
              <a:rPr lang="en-US" altLang="it-IT" sz="2800" dirty="0" err="1" smtClean="0">
                <a:latin typeface="Arial" panose="020B0604020202020204" pitchFamily="34" charset="0"/>
              </a:rPr>
              <a:t>levetta</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centrale</a:t>
            </a:r>
            <a:endParaRPr lang="en-US" altLang="it-IT" sz="2800" dirty="0">
              <a:latin typeface="Arial" panose="020B0604020202020204" pitchFamily="34" charset="0"/>
            </a:endParaRPr>
          </a:p>
        </p:txBody>
      </p:sp>
    </p:spTree>
    <p:extLst>
      <p:ext uri="{BB962C8B-B14F-4D97-AF65-F5344CB8AC3E}">
        <p14:creationId xmlns:p14="http://schemas.microsoft.com/office/powerpoint/2010/main" val="15092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ctrTitle"/>
          </p:nvPr>
        </p:nvSpPr>
        <p:spPr>
          <a:xfrm>
            <a:off x="41275" y="0"/>
            <a:ext cx="8975725" cy="1431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400" i="1">
                <a:solidFill>
                  <a:srgbClr val="000090"/>
                </a:solidFill>
              </a:rPr>
              <a:t/>
            </a:r>
            <a:br>
              <a:rPr lang="it-IT" altLang="it-IT" sz="4400" i="1">
                <a:solidFill>
                  <a:srgbClr val="000090"/>
                </a:solidFill>
              </a:rPr>
            </a:br>
            <a:endParaRPr lang="it-IT" altLang="it-IT" sz="4400" i="1">
              <a:solidFill>
                <a:srgbClr val="000090"/>
              </a:solidFill>
            </a:endParaRPr>
          </a:p>
        </p:txBody>
      </p:sp>
      <p:sp>
        <p:nvSpPr>
          <p:cNvPr id="78852" name="Rectangle 4"/>
          <p:cNvSpPr>
            <a:spLocks noChangeArrowheads="1"/>
          </p:cNvSpPr>
          <p:nvPr/>
        </p:nvSpPr>
        <p:spPr bwMode="auto">
          <a:xfrm>
            <a:off x="352710" y="20638"/>
            <a:ext cx="89757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0" hangingPunct="0">
              <a:spcBef>
                <a:spcPct val="50000"/>
              </a:spcBef>
            </a:pPr>
            <a:r>
              <a:rPr lang="it-IT" altLang="it-IT" i="1" dirty="0" smtClean="0">
                <a:solidFill>
                  <a:srgbClr val="000090"/>
                </a:solidFill>
              </a:rPr>
              <a:t>ED </a:t>
            </a:r>
            <a:r>
              <a:rPr lang="it-IT" altLang="it-IT" dirty="0" smtClean="0">
                <a:solidFill>
                  <a:srgbClr val="000090"/>
                </a:solidFill>
              </a:rPr>
              <a:t>che </a:t>
            </a:r>
            <a:r>
              <a:rPr lang="it-IT" altLang="it-IT" dirty="0">
                <a:solidFill>
                  <a:srgbClr val="000090"/>
                </a:solidFill>
              </a:rPr>
              <a:t>stupisce</a:t>
            </a:r>
            <a:endParaRPr lang="it-IT" altLang="it-IT" i="1" dirty="0">
              <a:solidFill>
                <a:srgbClr val="000090"/>
              </a:solidFill>
            </a:endParaRPr>
          </a:p>
        </p:txBody>
      </p:sp>
      <p:sp>
        <p:nvSpPr>
          <p:cNvPr id="78853" name="Text Box 5"/>
          <p:cNvSpPr txBox="1">
            <a:spLocks noChangeArrowheads="1"/>
          </p:cNvSpPr>
          <p:nvPr/>
        </p:nvSpPr>
        <p:spPr bwMode="auto">
          <a:xfrm>
            <a:off x="835025" y="955675"/>
            <a:ext cx="7366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Aft>
                <a:spcPts val="1000"/>
              </a:spcAft>
              <a:buClr>
                <a:srgbClr val="000090"/>
              </a:buClr>
              <a:buFont typeface="Wingdings" panose="05000000000000000000" pitchFamily="2" charset="2"/>
              <a:buNone/>
            </a:pPr>
            <a:r>
              <a:rPr lang="it-IT" altLang="it-IT" sz="2800">
                <a:latin typeface="Arial" panose="020B0604020202020204" pitchFamily="34" charset="0"/>
              </a:rPr>
              <a:t> </a:t>
            </a:r>
          </a:p>
        </p:txBody>
      </p:sp>
      <p:sp>
        <p:nvSpPr>
          <p:cNvPr id="78854" name="Text Box 6"/>
          <p:cNvSpPr txBox="1">
            <a:spLocks noChangeArrowheads="1"/>
          </p:cNvSpPr>
          <p:nvPr/>
        </p:nvSpPr>
        <p:spPr bwMode="auto">
          <a:xfrm>
            <a:off x="206375" y="1108075"/>
            <a:ext cx="89376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Aft>
                <a:spcPts val="1000"/>
              </a:spcAft>
              <a:buClr>
                <a:srgbClr val="000090"/>
              </a:buClr>
              <a:buFont typeface="Wingdings" panose="05000000000000000000" pitchFamily="2" charset="2"/>
              <a:buNone/>
            </a:pPr>
            <a:r>
              <a:rPr lang="it-IT" altLang="it-IT" sz="2800">
                <a:latin typeface="Arial" panose="020B0604020202020204" pitchFamily="34" charset="0"/>
              </a:rPr>
              <a:t>più forte della nostra esperienza passata</a:t>
            </a:r>
            <a:endParaRPr lang="it-IT" altLang="it-IT" sz="2800" i="1">
              <a:latin typeface="Arial" panose="020B0604020202020204" pitchFamily="34" charset="0"/>
            </a:endParaRPr>
          </a:p>
        </p:txBody>
      </p:sp>
      <p:sp>
        <p:nvSpPr>
          <p:cNvPr id="78856" name="Text Box 8"/>
          <p:cNvSpPr txBox="1">
            <a:spLocks noChangeArrowheads="1"/>
          </p:cNvSpPr>
          <p:nvPr/>
        </p:nvSpPr>
        <p:spPr bwMode="auto">
          <a:xfrm>
            <a:off x="835025" y="6124575"/>
            <a:ext cx="7366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Aft>
                <a:spcPts val="1000"/>
              </a:spcAft>
              <a:buClr>
                <a:srgbClr val="000090"/>
              </a:buClr>
              <a:buFont typeface="Wingdings" panose="05000000000000000000" pitchFamily="2" charset="2"/>
              <a:buNone/>
            </a:pPr>
            <a:r>
              <a:rPr lang="it-IT" altLang="it-IT" sz="2800" dirty="0">
                <a:latin typeface="Arial" panose="020B0604020202020204" pitchFamily="34" charset="0"/>
                <a:hlinkClick r:id="rId5"/>
              </a:rPr>
              <a:t>5_Ames_Room.mp4 su Moodle2</a:t>
            </a:r>
            <a:endParaRPr lang="it-IT" altLang="it-IT" sz="2800" dirty="0">
              <a:latin typeface="Arial" panose="020B0604020202020204" pitchFamily="34" charset="0"/>
            </a:endParaRPr>
          </a:p>
        </p:txBody>
      </p:sp>
    </p:spTree>
    <p:controls>
      <mc:AlternateContent xmlns:mc="http://schemas.openxmlformats.org/markup-compatibility/2006">
        <mc:Choice xmlns:v="urn:schemas-microsoft-com:vml" Requires="v">
          <p:control spid="6193" name="WindowsMediaPlayer1" r:id="rId2" imgW="4514760" imgH="3666960"/>
        </mc:Choice>
        <mc:Fallback>
          <p:control name="WindowsMediaPlayer1" r:id="rId2" imgW="4514760" imgH="3666960">
            <p:pic>
              <p:nvPicPr>
                <p:cNvPr id="78850" name="WindowsMediaPlayer1"/>
                <p:cNvPicPr preferRelativeResize="0">
                  <a:picLocks noChangeArrowheads="1" noChangeShapeType="1"/>
                </p:cNvPicPr>
                <p:nvPr/>
              </p:nvPicPr>
              <p:blipFill>
                <a:blip r:embed="rId6"/>
                <a:srcRect/>
                <a:stretch>
                  <a:fillRect/>
                </a:stretch>
              </p:blipFill>
              <p:spPr bwMode="auto">
                <a:xfrm>
                  <a:off x="2124075" y="2043113"/>
                  <a:ext cx="4514850" cy="366712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27869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9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438" y="3756015"/>
            <a:ext cx="3421063" cy="2954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9973" name="Rectangle 5"/>
          <p:cNvSpPr>
            <a:spLocks noChangeArrowheads="1"/>
          </p:cNvSpPr>
          <p:nvPr/>
        </p:nvSpPr>
        <p:spPr bwMode="auto">
          <a:xfrm>
            <a:off x="257175" y="215900"/>
            <a:ext cx="89757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0" hangingPunct="0">
              <a:spcBef>
                <a:spcPct val="50000"/>
              </a:spcBef>
            </a:pPr>
            <a:r>
              <a:rPr lang="it-IT" altLang="it-IT">
                <a:solidFill>
                  <a:srgbClr val="000090"/>
                </a:solidFill>
              </a:rPr>
              <a:t>la stanza distorta</a:t>
            </a:r>
          </a:p>
        </p:txBody>
      </p:sp>
      <p:pic>
        <p:nvPicPr>
          <p:cNvPr id="9799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762" y="3440113"/>
            <a:ext cx="3055937" cy="341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799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60" y="1267734"/>
            <a:ext cx="340995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5"/>
          <a:stretch>
            <a:fillRect/>
          </a:stretch>
        </p:blipFill>
        <p:spPr>
          <a:xfrm>
            <a:off x="4824096" y="894006"/>
            <a:ext cx="3897036" cy="2714382"/>
          </a:xfrm>
          <a:prstGeom prst="rect">
            <a:avLst/>
          </a:prstGeom>
        </p:spPr>
      </p:pic>
      <p:pic>
        <p:nvPicPr>
          <p:cNvPr id="3" name="Picture 2"/>
          <p:cNvPicPr>
            <a:picLocks noChangeAspect="1"/>
          </p:cNvPicPr>
          <p:nvPr/>
        </p:nvPicPr>
        <p:blipFill>
          <a:blip r:embed="rId6"/>
          <a:stretch>
            <a:fillRect/>
          </a:stretch>
        </p:blipFill>
        <p:spPr>
          <a:xfrm>
            <a:off x="90744" y="4262729"/>
            <a:ext cx="3545380" cy="2344900"/>
          </a:xfrm>
          <a:prstGeom prst="rect">
            <a:avLst/>
          </a:prstGeom>
        </p:spPr>
      </p:pic>
    </p:spTree>
    <p:extLst>
      <p:ext uri="{BB962C8B-B14F-4D97-AF65-F5344CB8AC3E}">
        <p14:creationId xmlns:p14="http://schemas.microsoft.com/office/powerpoint/2010/main" val="2878681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54759</TotalTime>
  <Words>1189</Words>
  <Application>Microsoft Office PowerPoint</Application>
  <PresentationFormat>On-screen Show (4:3)</PresentationFormat>
  <Paragraphs>102</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PGothic</vt:lpstr>
      <vt:lpstr>MS PGothic</vt:lpstr>
      <vt:lpstr>Arial</vt:lpstr>
      <vt:lpstr>Times</vt:lpstr>
      <vt:lpstr>Wingdings</vt:lpstr>
      <vt:lpstr>1_Default Design</vt:lpstr>
      <vt:lpstr>Psicologia dei processi cognitivi 1 Percezione 042PS-2 </vt:lpstr>
      <vt:lpstr>PowerPoint Presentation</vt:lpstr>
      <vt:lpstr>PowerPoint Presentation</vt:lpstr>
      <vt:lpstr>movimento rotazione e struttura</vt:lpstr>
      <vt:lpstr>prospettiva/rotazione e assunzioni</vt:lpstr>
      <vt:lpstr>perdita di rigidità ovunque</vt:lpstr>
      <vt:lpstr>giochiamo con la perdita di rigidità</vt:lpstr>
      <vt:lpstr> </vt:lpstr>
      <vt:lpstr>PowerPoint Presentation</vt:lpstr>
      <vt:lpstr>PowerPoint Presentation</vt:lpstr>
      <vt:lpstr>PowerPoint Presentation</vt:lpstr>
      <vt:lpstr>oggetto di studio</vt:lpstr>
      <vt:lpstr>mondo percezione-sensazione e inferenza</vt:lpstr>
      <vt:lpstr>inferenze e ED </vt:lpstr>
      <vt:lpstr>la percezione trae conclusioni il caso delle immagini reversibili/bistabili  </vt:lpstr>
      <vt:lpstr>articolazione figura/sfondo una soluzione alla volta</vt:lpstr>
    </vt:vector>
  </TitlesOfParts>
  <Company>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Adri</dc:creator>
  <cp:lastModifiedBy>Carlo</cp:lastModifiedBy>
  <cp:revision>755</cp:revision>
  <dcterms:created xsi:type="dcterms:W3CDTF">2010-11-07T22:02:08Z</dcterms:created>
  <dcterms:modified xsi:type="dcterms:W3CDTF">2019-03-27T16:12:13Z</dcterms:modified>
</cp:coreProperties>
</file>