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5AD3-0057-45C9-9356-0AAC18D05C51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6B10-1B1A-4DCD-8253-A435E55A2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277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5AD3-0057-45C9-9356-0AAC18D05C51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6B10-1B1A-4DCD-8253-A435E55A2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4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5AD3-0057-45C9-9356-0AAC18D05C51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6B10-1B1A-4DCD-8253-A435E55A2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38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5AD3-0057-45C9-9356-0AAC18D05C51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6B10-1B1A-4DCD-8253-A435E55A2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842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5AD3-0057-45C9-9356-0AAC18D05C51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6B10-1B1A-4DCD-8253-A435E55A2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13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5AD3-0057-45C9-9356-0AAC18D05C51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6B10-1B1A-4DCD-8253-A435E55A2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47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5AD3-0057-45C9-9356-0AAC18D05C51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6B10-1B1A-4DCD-8253-A435E55A2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56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5AD3-0057-45C9-9356-0AAC18D05C51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6B10-1B1A-4DCD-8253-A435E55A2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4599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5AD3-0057-45C9-9356-0AAC18D05C51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6B10-1B1A-4DCD-8253-A435E55A2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745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5AD3-0057-45C9-9356-0AAC18D05C51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6B10-1B1A-4DCD-8253-A435E55A2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355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5AD3-0057-45C9-9356-0AAC18D05C51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6B10-1B1A-4DCD-8253-A435E55A2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76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E5AD3-0057-45C9-9356-0AAC18D05C51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96B10-1B1A-4DCD-8253-A435E55A2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88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Mauro </a:t>
            </a:r>
            <a:r>
              <a:rPr lang="it-IT" dirty="0" err="1" smtClean="0"/>
              <a:t>Magatti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6600" b="1" dirty="0" smtClean="0"/>
              <a:t>CAMBIO DI PARADIGMA</a:t>
            </a:r>
            <a:endParaRPr lang="it-IT" sz="66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800" dirty="0" smtClean="0">
                <a:latin typeface="+mj-lt"/>
              </a:rPr>
              <a:t>USCIRE DALLA CRISI PENSANDO AL FUTURO</a:t>
            </a:r>
          </a:p>
        </p:txBody>
      </p:sp>
    </p:spTree>
    <p:extLst>
      <p:ext uri="{BB962C8B-B14F-4D97-AF65-F5344CB8AC3E}">
        <p14:creationId xmlns:p14="http://schemas.microsoft.com/office/powerpoint/2010/main" val="261437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02674" y="979714"/>
            <a:ext cx="75895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ambito politico :</a:t>
            </a:r>
          </a:p>
          <a:p>
            <a:endParaRPr lang="it-IT" dirty="0" smtClean="0"/>
          </a:p>
          <a:p>
            <a:r>
              <a:rPr lang="it-IT" dirty="0" smtClean="0"/>
              <a:t>Riduzione del tasso di sindacalizzazione e delocalizzazione di capitale e imprese.</a:t>
            </a:r>
          </a:p>
          <a:p>
            <a:r>
              <a:rPr lang="it-IT" dirty="0" smtClean="0"/>
              <a:t>Compito principale della politica era rendere appetibili i mercati interni (favorire privatizzazione, riduzione livello di tassazione sui redditi da capitale, liberalizzazione del mercato del lavoro). </a:t>
            </a:r>
          </a:p>
          <a:p>
            <a:r>
              <a:rPr lang="it-IT" dirty="0" smtClean="0"/>
              <a:t>Stagnazione della domanda interna perché salari non più in crescita.</a:t>
            </a:r>
          </a:p>
          <a:p>
            <a:endParaRPr lang="it-IT" dirty="0" smtClean="0"/>
          </a:p>
          <a:p>
            <a:r>
              <a:rPr lang="it-IT" dirty="0" smtClean="0"/>
              <a:t>Conseguenza : aumento delle disuguaglianze economiche a vantaggio dei vertici della scala sociale.</a:t>
            </a:r>
          </a:p>
        </p:txBody>
      </p:sp>
    </p:spTree>
    <p:extLst>
      <p:ext uri="{BB962C8B-B14F-4D97-AF65-F5344CB8AC3E}">
        <p14:creationId xmlns:p14="http://schemas.microsoft.com/office/powerpoint/2010/main" val="178429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90057" y="914400"/>
            <a:ext cx="79030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Eredità dello scambio (5 problemi) :</a:t>
            </a:r>
          </a:p>
          <a:p>
            <a:endParaRPr lang="it-IT" dirty="0" smtClean="0"/>
          </a:p>
          <a:p>
            <a:r>
              <a:rPr lang="it-IT" b="1" dirty="0" smtClean="0"/>
              <a:t>Disordine sociale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Accentuazione delle disuguaglianze economiche;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S</a:t>
            </a:r>
            <a:r>
              <a:rPr lang="it-IT" dirty="0" smtClean="0"/>
              <a:t>tagnazione del salario da diversi decenni</a:t>
            </a:r>
            <a:r>
              <a:rPr lang="it-IT" dirty="0"/>
              <a:t>;</a:t>
            </a:r>
            <a:r>
              <a:rPr lang="it-IT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Mentre i guadagni dell’1% più ricco si sono triplicati.</a:t>
            </a:r>
          </a:p>
          <a:p>
            <a:endParaRPr lang="it-IT" dirty="0" smtClean="0"/>
          </a:p>
          <a:p>
            <a:r>
              <a:rPr lang="it-IT" b="1" dirty="0" smtClean="0"/>
              <a:t>Disordine demografico</a:t>
            </a:r>
          </a:p>
          <a:p>
            <a:endParaRPr lang="it-IT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I</a:t>
            </a:r>
            <a:r>
              <a:rPr lang="it-IT" dirty="0" smtClean="0"/>
              <a:t>nvecchiamento della popolazione del Nord del mondo e pressione migratoria del Sud del mondo molto più giovane.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La centralità dell’individualità ha portato ad una riduzione della proiezione nel futuro di se stessi, della cura delle generazioni precedenti e a vedere la nascita di una nuova generazione come un impedimento alla propria individualità. </a:t>
            </a:r>
          </a:p>
          <a:p>
            <a:endParaRPr lang="it-IT" dirty="0" smtClean="0"/>
          </a:p>
          <a:p>
            <a:r>
              <a:rPr lang="it-IT" dirty="0" smtClean="0"/>
              <a:t>Provocando un cambiamento delle dinamiche dei redditi e dei consumi.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017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80605" y="822961"/>
            <a:ext cx="834716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Disordine politico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Sempre meno coesa;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Fine delle ideologie per far posto alla frase ‘‘effetto’’ (slogan);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Manifestare per ciò che porterà voti.</a:t>
            </a:r>
          </a:p>
          <a:p>
            <a:endParaRPr lang="it-IT" dirty="0" smtClean="0"/>
          </a:p>
          <a:p>
            <a:r>
              <a:rPr lang="it-IT" b="1" dirty="0" smtClean="0"/>
              <a:t>Disordine economico - finanziario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Venivano pensati infallibili e questa troppa sicurezza ha portato all’esplosione del sistema.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Concentrazione delle ricchezze in mano a pochi</a:t>
            </a:r>
          </a:p>
          <a:p>
            <a:endParaRPr lang="it-IT" dirty="0" smtClean="0"/>
          </a:p>
          <a:p>
            <a:r>
              <a:rPr lang="it-IT" b="1" dirty="0" smtClean="0"/>
              <a:t>Disordine ambientale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dirty="0" smtClean="0"/>
              <a:t>Posta con forza a partire dagli anni ’70, ma solo in tempi recenti si cominciano ad avvertire dei cambiamenti 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383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11234" y="822960"/>
            <a:ext cx="808590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Post 2008 </a:t>
            </a:r>
          </a:p>
          <a:p>
            <a:endParaRPr lang="it-IT" b="1" dirty="0" smtClean="0"/>
          </a:p>
          <a:p>
            <a:r>
              <a:rPr lang="it-IT" dirty="0" smtClean="0"/>
              <a:t>Il primo Stato pronto ad intervenire  sono stati gli U.S.A. , con risultati efficaci ma non risolutivi.</a:t>
            </a:r>
          </a:p>
          <a:p>
            <a:endParaRPr lang="it-IT" dirty="0" smtClean="0"/>
          </a:p>
          <a:p>
            <a:r>
              <a:rPr lang="it-IT" dirty="0" smtClean="0"/>
              <a:t>U.E. si è attuata </a:t>
            </a:r>
            <a:r>
              <a:rPr lang="it-IT" dirty="0" smtClean="0"/>
              <a:t>alla </a:t>
            </a:r>
            <a:r>
              <a:rPr lang="it-IT" dirty="0" smtClean="0"/>
              <a:t>linea di austerità da tempo assunto come modello in Germania (</a:t>
            </a:r>
            <a:r>
              <a:rPr lang="it-IT" dirty="0" err="1" smtClean="0"/>
              <a:t>ordoliberalismo</a:t>
            </a:r>
            <a:r>
              <a:rPr lang="it-IT" dirty="0" smtClean="0"/>
              <a:t>), modello inefficace </a:t>
            </a:r>
            <a:r>
              <a:rPr lang="it-IT" dirty="0" smtClean="0"/>
              <a:t>che </a:t>
            </a:r>
            <a:r>
              <a:rPr lang="it-IT" dirty="0" smtClean="0"/>
              <a:t>ha portato a seguire il modello statunitense: quantitative </a:t>
            </a:r>
            <a:r>
              <a:rPr lang="it-IT" dirty="0" err="1" smtClean="0"/>
              <a:t>easing</a:t>
            </a:r>
            <a:r>
              <a:rPr lang="it-IT" dirty="0" smtClean="0"/>
              <a:t> </a:t>
            </a:r>
          </a:p>
          <a:p>
            <a:endParaRPr lang="it-IT" dirty="0" smtClean="0"/>
          </a:p>
          <a:p>
            <a:r>
              <a:rPr lang="it-IT" dirty="0" smtClean="0"/>
              <a:t>Unica via </a:t>
            </a:r>
            <a:r>
              <a:rPr lang="it-IT" smtClean="0"/>
              <a:t>di </a:t>
            </a:r>
            <a:r>
              <a:rPr lang="it-IT" smtClean="0"/>
              <a:t>uscita è </a:t>
            </a:r>
            <a:r>
              <a:rPr lang="it-IT" dirty="0" smtClean="0"/>
              <a:t>la nascita di un nuovo modello, e non pezze di appoggio per un nuovo scambio sociale.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842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36469" y="1254034"/>
            <a:ext cx="876517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Tre fasi attraversate dal capitalismo dal Secondo dopo guerra: </a:t>
            </a:r>
          </a:p>
          <a:p>
            <a:endParaRPr lang="it-IT" dirty="0" smtClean="0"/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Lo scambio fordista-</a:t>
            </a:r>
            <a:r>
              <a:rPr lang="it-IT" dirty="0" err="1" smtClean="0"/>
              <a:t>welfarista</a:t>
            </a:r>
            <a:r>
              <a:rPr lang="it-IT" dirty="0" smtClean="0"/>
              <a:t> : si avvia nel periodo post- bellico e ha fine con la crisi culturale e strutturale del ’68</a:t>
            </a:r>
          </a:p>
          <a:p>
            <a:pPr marL="342900" indent="-342900">
              <a:buFont typeface="+mj-lt"/>
              <a:buAutoNum type="arabicPeriod"/>
            </a:pPr>
            <a:endParaRPr lang="it-IT" dirty="0"/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 Lo scambio finanziario-consumerista (neoliberismo) e ha fine con la crisi del 2008 </a:t>
            </a:r>
          </a:p>
          <a:p>
            <a:r>
              <a:rPr lang="it-IT" dirty="0"/>
              <a:t> </a:t>
            </a:r>
            <a:r>
              <a:rPr lang="it-IT" dirty="0" smtClean="0"/>
              <a:t>       Finanziario : per la centralità del processo di finanziarizzazione    </a:t>
            </a:r>
          </a:p>
          <a:p>
            <a:r>
              <a:rPr lang="it-IT" dirty="0" smtClean="0"/>
              <a:t>        Consumerista : per la centralità del consumo identificato come fonte del benessere e        </a:t>
            </a:r>
          </a:p>
          <a:p>
            <a:r>
              <a:rPr lang="it-IT" dirty="0" smtClean="0"/>
              <a:t>        dell’identità.</a:t>
            </a:r>
          </a:p>
          <a:p>
            <a:endParaRPr lang="it-IT" dirty="0" smtClean="0"/>
          </a:p>
          <a:p>
            <a:r>
              <a:rPr lang="it-IT" dirty="0" smtClean="0"/>
              <a:t>3.     Nascerà </a:t>
            </a:r>
            <a:r>
              <a:rPr lang="it-IT" dirty="0" smtClean="0"/>
              <a:t>dalla risposta che saremo in grado di dare alla crisi in corso</a:t>
            </a:r>
          </a:p>
          <a:p>
            <a:endParaRPr lang="it-IT" dirty="0" smtClean="0"/>
          </a:p>
          <a:p>
            <a:r>
              <a:rPr lang="it-IT" dirty="0" smtClean="0"/>
              <a:t>Non esiste una sola via di uscita: dinamiche incerte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472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80160" y="888274"/>
            <a:ext cx="738051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Veniamo da un’ epoca in cui vi era l’idea condivisa che l’unico obiettivo davvero perseguibile era il benessere materiale.</a:t>
            </a:r>
          </a:p>
          <a:p>
            <a:r>
              <a:rPr lang="it-IT" dirty="0" smtClean="0"/>
              <a:t>Il capitalismo si è strutturato attorno ad un equilibrio di interessi sociali, economici e politici.</a:t>
            </a:r>
          </a:p>
          <a:p>
            <a:endParaRPr lang="it-IT" dirty="0" smtClean="0"/>
          </a:p>
          <a:p>
            <a:r>
              <a:rPr lang="it-IT" dirty="0" smtClean="0"/>
              <a:t>Interessi sociali : sono gli interessi materiali e simbolici di gruppi che definiscono la posizione che occupano nella </a:t>
            </a:r>
            <a:r>
              <a:rPr lang="it-IT" dirty="0" smtClean="0"/>
              <a:t>scala </a:t>
            </a:r>
            <a:r>
              <a:rPr lang="it-IT" dirty="0" smtClean="0"/>
              <a:t>sociale e il loro status;</a:t>
            </a:r>
          </a:p>
          <a:p>
            <a:endParaRPr lang="it-IT" dirty="0" smtClean="0"/>
          </a:p>
          <a:p>
            <a:r>
              <a:rPr lang="it-IT" dirty="0" smtClean="0"/>
              <a:t>Interessi economici : legati all’accumulazione del capitale sotto forma di profitto o rendita;</a:t>
            </a:r>
          </a:p>
          <a:p>
            <a:endParaRPr lang="it-IT" dirty="0" smtClean="0"/>
          </a:p>
          <a:p>
            <a:r>
              <a:rPr lang="it-IT" dirty="0" smtClean="0"/>
              <a:t>Interessi politici : legati all’ottenimento del consenso, e dunque alle linee guida da portare avanti.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652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40972" y="1097279"/>
            <a:ext cx="70800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Un punto di vista solo economico è essenziale ma insufficiente.                    L’ economia è il centro di propagazione ma, tale crisi ci avverte della necessità di pensare ad un modello sociale nuovo, in grado di farci superare gli schemi di pensiero avuti nell’ultimo decennio e non dunque vecchie ‘‘ricette’’ riciclate.</a:t>
            </a:r>
          </a:p>
          <a:p>
            <a:endParaRPr lang="it-IT" dirty="0" smtClean="0"/>
          </a:p>
          <a:p>
            <a:r>
              <a:rPr lang="it-IT" dirty="0" smtClean="0"/>
              <a:t>Oggi avvertiamo la mancanza di un orizzonte condiviso in cui riconoscere noi e gli altri. Si parla infatti di: </a:t>
            </a:r>
          </a:p>
          <a:p>
            <a:endParaRPr lang="it-IT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Uso sconsiderato della tecnologia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La religione oscilla tra pulsioni fondamentaliste e aspirazioni di rilancio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La politica vede ridursi gli strumenti di cui dispone per intervenire, con il rischio di non comprendere più quale sia la sua funzione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334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84663" y="914400"/>
            <a:ext cx="809897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Lo scambio fordista-</a:t>
            </a:r>
            <a:r>
              <a:rPr lang="it-IT" dirty="0" err="1" smtClean="0"/>
              <a:t>welfarista</a:t>
            </a:r>
            <a:r>
              <a:rPr lang="it-IT" dirty="0" smtClean="0"/>
              <a:t>  (i 30 anni gloriosi ’45 -‘75)</a:t>
            </a:r>
          </a:p>
          <a:p>
            <a:endParaRPr lang="it-IT" dirty="0" smtClean="0"/>
          </a:p>
          <a:p>
            <a:r>
              <a:rPr lang="it-IT" dirty="0"/>
              <a:t>C</a:t>
            </a:r>
            <a:r>
              <a:rPr lang="it-IT" dirty="0" smtClean="0"/>
              <a:t>ontrassegnato in economia dalla forma di produzione fordista : produzione di serie. Come si è avviato: </a:t>
            </a:r>
          </a:p>
          <a:p>
            <a:r>
              <a:rPr lang="it-IT" dirty="0" smtClean="0"/>
              <a:t>Inserendo quote crescenti di popolazione nel circuito del consumo grazie ai salari stabili e in crescita (equilibrio lavoro-consumo)</a:t>
            </a:r>
          </a:p>
          <a:p>
            <a:r>
              <a:rPr lang="it-IT" dirty="0" smtClean="0"/>
              <a:t>Aumento del consenso socialdemocratico retto sull’accesso generalizzato all’istruzione, crescita salari  </a:t>
            </a:r>
            <a:r>
              <a:rPr lang="it-IT" dirty="0" err="1" smtClean="0"/>
              <a:t>ecc</a:t>
            </a:r>
            <a:r>
              <a:rPr lang="it-IT" dirty="0" smtClean="0"/>
              <a:t>;</a:t>
            </a:r>
          </a:p>
          <a:p>
            <a:r>
              <a:rPr lang="it-IT" dirty="0" smtClean="0"/>
              <a:t>Il compito della politica era di mediare tra gli interessi del capitale (profitto-salario) e del lavoro (redistribuzione del reddito) </a:t>
            </a:r>
          </a:p>
          <a:p>
            <a:r>
              <a:rPr lang="it-IT" dirty="0" smtClean="0"/>
              <a:t>Nel sociale, si formavano le identità sociali in base all’appartenenza a classi occupazionali. Dov’è la condizione lavorativa a definire l’appartenenza partitica. </a:t>
            </a:r>
          </a:p>
          <a:p>
            <a:r>
              <a:rPr lang="it-IT" dirty="0" smtClean="0"/>
              <a:t>In  questa fase è l’accesso ai consumi di massa, la sicurezza del posto di lavoro, l’assistenza sanitaria ecc. che fanno da capo saldo.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198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345475" y="757646"/>
            <a:ext cx="82034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Nel ’68 fu una crisi culturale a segnare la sua fine, seguita dalla politica che cominciò a prenderne le distanze.</a:t>
            </a:r>
          </a:p>
          <a:p>
            <a:endParaRPr lang="it-IT" dirty="0" smtClean="0"/>
          </a:p>
          <a:p>
            <a:r>
              <a:rPr lang="it-IT" dirty="0" smtClean="0"/>
              <a:t>L’accesso generalizzato al benessere fece indebolire la relazione tra identità e classe.</a:t>
            </a:r>
          </a:p>
          <a:p>
            <a:endParaRPr lang="it-IT" dirty="0" smtClean="0"/>
          </a:p>
          <a:p>
            <a:r>
              <a:rPr lang="it-IT" dirty="0" smtClean="0"/>
              <a:t>Portò ad una nuova domanda sociale : la realizzazione di sé .</a:t>
            </a:r>
          </a:p>
          <a:p>
            <a:r>
              <a:rPr lang="it-IT" dirty="0" smtClean="0"/>
              <a:t> </a:t>
            </a:r>
          </a:p>
          <a:p>
            <a:r>
              <a:rPr lang="it-IT" dirty="0" smtClean="0"/>
              <a:t>Messa in discussione il rapporto tra salari e profitti, il ruolo della politica e dello Stato.</a:t>
            </a:r>
          </a:p>
          <a:p>
            <a:endParaRPr lang="it-IT" dirty="0" smtClean="0"/>
          </a:p>
          <a:p>
            <a:r>
              <a:rPr lang="it-IT" dirty="0" smtClean="0"/>
              <a:t>Ultimo elemento decisivo alla crisi di tale scambio fu la prima crisi petrolifera.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393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76994" y="966651"/>
            <a:ext cx="657061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Lo scambio finanziario - consumerista (’79-08) </a:t>
            </a:r>
          </a:p>
          <a:p>
            <a:endParaRPr lang="it-IT" dirty="0"/>
          </a:p>
          <a:p>
            <a:r>
              <a:rPr lang="it-IT" dirty="0" smtClean="0"/>
              <a:t>Via di uscita dalla crisi (scambio fordista-</a:t>
            </a:r>
            <a:r>
              <a:rPr lang="it-IT" dirty="0" err="1" smtClean="0"/>
              <a:t>welfarista</a:t>
            </a:r>
            <a:r>
              <a:rPr lang="it-IT" dirty="0" smtClean="0"/>
              <a:t>) avviene una riorganizzazione del capitalismo. </a:t>
            </a:r>
          </a:p>
          <a:p>
            <a:r>
              <a:rPr lang="it-IT" dirty="0" smtClean="0"/>
              <a:t>Ha creato l’ipotesi di poter calcolare, prevenire e assorbire qualsiasi tipo di rischio; comportava: </a:t>
            </a:r>
          </a:p>
          <a:p>
            <a:endParaRPr lang="it-IT" dirty="0" smtClean="0"/>
          </a:p>
          <a:p>
            <a:r>
              <a:rPr lang="it-IT" dirty="0" smtClean="0"/>
              <a:t>Flessibilità nei rapporti di lavoro e nei processi di produzione</a:t>
            </a:r>
          </a:p>
          <a:p>
            <a:r>
              <a:rPr lang="it-IT" dirty="0" smtClean="0"/>
              <a:t>Apertura dei mercati a livello internazionale </a:t>
            </a:r>
          </a:p>
          <a:p>
            <a:endParaRPr lang="it-IT" dirty="0" smtClean="0"/>
          </a:p>
          <a:p>
            <a:r>
              <a:rPr lang="it-IT" dirty="0" smtClean="0"/>
              <a:t>Fine :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A</a:t>
            </a:r>
            <a:r>
              <a:rPr lang="it-IT" dirty="0" smtClean="0"/>
              <a:t>mpliamento delle opportunità individuali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C</a:t>
            </a:r>
            <a:r>
              <a:rPr lang="it-IT" dirty="0" smtClean="0"/>
              <a:t>onsenso politico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537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15737" y="1267097"/>
            <a:ext cx="856923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 fasi che seguono tale scambio: </a:t>
            </a:r>
          </a:p>
          <a:p>
            <a:endParaRPr lang="it-IT" dirty="0" smtClean="0"/>
          </a:p>
          <a:p>
            <a:r>
              <a:rPr lang="it-IT" dirty="0"/>
              <a:t>R</a:t>
            </a:r>
            <a:r>
              <a:rPr lang="it-IT" dirty="0" smtClean="0"/>
              <a:t>aggiungimento di una nuova fase dello sviluppo economico pronta a sostenere un’organizzazione della produzione e degli scambi su base sovranazionale;  </a:t>
            </a:r>
          </a:p>
          <a:p>
            <a:r>
              <a:rPr lang="it-IT" dirty="0" smtClean="0"/>
              <a:t>Introduzione di strumenti finanziari tecnicamente evoluti.</a:t>
            </a:r>
          </a:p>
          <a:p>
            <a:r>
              <a:rPr lang="it-IT" dirty="0" smtClean="0"/>
              <a:t>  </a:t>
            </a:r>
          </a:p>
          <a:p>
            <a:r>
              <a:rPr lang="it-IT" dirty="0" smtClean="0"/>
              <a:t>Centralità di tale scambio passa dal lavoro al consumo ciò ha portato alla stagnazione salariale, che ha come esito l’indebitamento.</a:t>
            </a:r>
          </a:p>
          <a:p>
            <a:r>
              <a:rPr lang="it-IT" dirty="0" smtClean="0"/>
              <a:t>Si stima che l’indebitamento medio del consumatore (U.S.A.) è aumentato di quasi 5 volte in 50 anni, nonostante l’ingresso massiccio delle donne nel mondo del lavoro (crescita reddito del 16% )</a:t>
            </a:r>
          </a:p>
          <a:p>
            <a:endParaRPr lang="it-IT" dirty="0" smtClean="0"/>
          </a:p>
          <a:p>
            <a:r>
              <a:rPr lang="it-IT" dirty="0" smtClean="0"/>
              <a:t>La sostituzione della centralità del lavoro per il consumo è stata la risposta a quella soggettività e al riconoscimento delle differenze ambite nel ‘68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200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050869" y="1188720"/>
            <a:ext cx="64661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Esempio: </a:t>
            </a:r>
          </a:p>
          <a:p>
            <a:endParaRPr lang="it-IT" dirty="0"/>
          </a:p>
          <a:p>
            <a:r>
              <a:rPr lang="it-IT" dirty="0" smtClean="0"/>
              <a:t>La Apple (Jobs) ha convinto i suoi clienti che acquistando un prodotto del suo marchio </a:t>
            </a:r>
            <a:r>
              <a:rPr lang="it-IT" dirty="0" smtClean="0"/>
              <a:t>avrebbero </a:t>
            </a:r>
            <a:r>
              <a:rPr lang="it-IT" dirty="0" smtClean="0"/>
              <a:t>ricevuto non solo un oggetto ma anche un identità sociale.</a:t>
            </a:r>
          </a:p>
          <a:p>
            <a:endParaRPr lang="it-IT" dirty="0" smtClean="0"/>
          </a:p>
          <a:p>
            <a:r>
              <a:rPr lang="it-IT" dirty="0" smtClean="0"/>
              <a:t>Abilità del consumismo è stata di mutare il desiderio in processo di accumulazione. </a:t>
            </a:r>
          </a:p>
          <a:p>
            <a:endParaRPr lang="it-IT" dirty="0" smtClean="0"/>
          </a:p>
          <a:p>
            <a:r>
              <a:rPr lang="it-IT" dirty="0"/>
              <a:t>T</a:t>
            </a:r>
            <a:r>
              <a:rPr lang="it-IT" dirty="0" smtClean="0"/>
              <a:t>emi quali disuguaglianza economica perdono importanza a favore di una differenza identitaria.</a:t>
            </a:r>
          </a:p>
          <a:p>
            <a:endParaRPr lang="it-IT" dirty="0" smtClean="0"/>
          </a:p>
          <a:p>
            <a:r>
              <a:rPr lang="it-IT" dirty="0" smtClean="0"/>
              <a:t>Sviluppo della </a:t>
            </a:r>
            <a:r>
              <a:rPr lang="it-IT" dirty="0" err="1" smtClean="0"/>
              <a:t>mercatizzazione</a:t>
            </a:r>
            <a:r>
              <a:rPr lang="it-IT" dirty="0" smtClean="0"/>
              <a:t> della vita sociale : aumento della spesa sulla protezione dei rischi dell’esistenza (pensione, sicurezza sociale) esito di </a:t>
            </a:r>
            <a:r>
              <a:rPr lang="it-IT" dirty="0" smtClean="0"/>
              <a:t>una </a:t>
            </a:r>
            <a:r>
              <a:rPr lang="it-IT" dirty="0" smtClean="0"/>
              <a:t>diminuzione dei fondi governativi in tali aree.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606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1126</Words>
  <Application>Microsoft Office PowerPoint</Application>
  <PresentationFormat>Widescreen</PresentationFormat>
  <Paragraphs>113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Tema di Office</vt:lpstr>
      <vt:lpstr>Mauro Magatti CAMBIO DI PARADIGMA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Mauro Magatti CAMBIO DI PARADIGMA</dc:title>
  <dc:creator>HP</dc:creator>
  <cp:lastModifiedBy>HP</cp:lastModifiedBy>
  <cp:revision>23</cp:revision>
  <dcterms:created xsi:type="dcterms:W3CDTF">2019-04-01T13:48:21Z</dcterms:created>
  <dcterms:modified xsi:type="dcterms:W3CDTF">2019-04-01T16:39:03Z</dcterms:modified>
</cp:coreProperties>
</file>