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 id="2147483984" r:id="rId2"/>
  </p:sldMasterIdLst>
  <p:sldIdLst>
    <p:sldId id="281" r:id="rId3"/>
    <p:sldId id="256" r:id="rId4"/>
    <p:sldId id="257" r:id="rId5"/>
    <p:sldId id="258" r:id="rId6"/>
    <p:sldId id="259" r:id="rId7"/>
    <p:sldId id="261" r:id="rId8"/>
    <p:sldId id="262" r:id="rId9"/>
    <p:sldId id="263" r:id="rId10"/>
    <p:sldId id="266" r:id="rId11"/>
    <p:sldId id="267" r:id="rId12"/>
    <p:sldId id="268" r:id="rId13"/>
    <p:sldId id="269" r:id="rId14"/>
    <p:sldId id="270" r:id="rId15"/>
    <p:sldId id="271" r:id="rId16"/>
    <p:sldId id="272" r:id="rId17"/>
    <p:sldId id="274" r:id="rId18"/>
    <p:sldId id="275" r:id="rId19"/>
    <p:sldId id="276" r:id="rId20"/>
    <p:sldId id="277" r:id="rId21"/>
    <p:sldId id="278" r:id="rId22"/>
    <p:sldId id="279" r:id="rId23"/>
    <p:sldId id="28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3015" autoAdjust="0"/>
    <p:restoredTop sz="94660" autoAdjust="0"/>
  </p:normalViewPr>
  <p:slideViewPr>
    <p:cSldViewPr>
      <p:cViewPr varScale="1">
        <p:scale>
          <a:sx n="73" d="100"/>
          <a:sy n="73" d="100"/>
        </p:scale>
        <p:origin x="-1398" y="-102"/>
      </p:cViewPr>
      <p:guideLst>
        <p:guide orient="horz" pos="2160"/>
        <p:guide pos="2880"/>
      </p:guideLst>
    </p:cSldViewPr>
  </p:slideViewPr>
  <p:outlineViewPr>
    <p:cViewPr>
      <p:scale>
        <a:sx n="33" d="100"/>
        <a:sy n="33" d="100"/>
      </p:scale>
      <p:origin x="0" y="13818"/>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512E243A-F7CF-4131-9550-0DA59D7A2AF8}" type="datetimeFigureOut">
              <a:rPr lang="en-US" smtClean="0"/>
              <a:pPr/>
              <a:t>4/1/2019</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266D0C7C-758F-4E7C-BE30-A4C95CA6020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12E243A-F7CF-4131-9550-0DA59D7A2AF8}" type="datetimeFigureOut">
              <a:rPr lang="en-US" smtClean="0"/>
              <a:pPr/>
              <a:t>4/1/2019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6D0C7C-758F-4E7C-BE30-A4C95CA6020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12E243A-F7CF-4131-9550-0DA59D7A2AF8}" type="datetimeFigureOut">
              <a:rPr lang="en-US" smtClean="0"/>
              <a:pPr/>
              <a:t>4/1/2019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6D0C7C-758F-4E7C-BE30-A4C95CA60204}"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12E243A-F7CF-4131-9550-0DA59D7A2AF8}" type="datetimeFigureOut">
              <a:rPr lang="en-US" smtClean="0"/>
              <a:pPr/>
              <a:t>4/1/2019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6D0C7C-758F-4E7C-BE30-A4C95CA60204}"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2E243A-F7CF-4131-9550-0DA59D7A2AF8}" type="datetimeFigureOut">
              <a:rPr lang="en-US" smtClean="0"/>
              <a:pPr/>
              <a:t>4/1/2019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6D0C7C-758F-4E7C-BE30-A4C95CA60204}"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2E243A-F7CF-4131-9550-0DA59D7A2AF8}" type="datetimeFigureOut">
              <a:rPr lang="en-US" smtClean="0"/>
              <a:pPr/>
              <a:t>4/1/2019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6D0C7C-758F-4E7C-BE30-A4C95CA60204}"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12E243A-F7CF-4131-9550-0DA59D7A2AF8}" type="datetimeFigureOut">
              <a:rPr lang="en-US" smtClean="0"/>
              <a:pPr/>
              <a:t>4/1/2019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6D0C7C-758F-4E7C-BE30-A4C95CA60204}"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12E243A-F7CF-4131-9550-0DA59D7A2AF8}" type="datetimeFigureOut">
              <a:rPr lang="en-US" smtClean="0"/>
              <a:pPr/>
              <a:t>4/1/2019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6D0C7C-758F-4E7C-BE30-A4C95CA60204}"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12E243A-F7CF-4131-9550-0DA59D7A2AF8}" type="datetimeFigureOut">
              <a:rPr lang="en-US" smtClean="0"/>
              <a:pPr/>
              <a:t>4/1/2019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6D0C7C-758F-4E7C-BE30-A4C95CA60204}"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2E243A-F7CF-4131-9550-0DA59D7A2AF8}" type="datetimeFigureOut">
              <a:rPr lang="en-US" smtClean="0"/>
              <a:pPr/>
              <a:t>4/1/2019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6D0C7C-758F-4E7C-BE30-A4C95CA60204}"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2E243A-F7CF-4131-9550-0DA59D7A2AF8}" type="datetimeFigureOut">
              <a:rPr lang="en-US" smtClean="0"/>
              <a:pPr/>
              <a:t>4/1/2019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6D0C7C-758F-4E7C-BE30-A4C95CA6020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512E243A-F7CF-4131-9550-0DA59D7A2AF8}" type="datetimeFigureOut">
              <a:rPr lang="en-US" smtClean="0"/>
              <a:pPr/>
              <a:t>4/1/2019</a:t>
            </a:fld>
            <a:endParaRPr lang="en-US"/>
          </a:p>
        </p:txBody>
      </p:sp>
      <p:sp>
        <p:nvSpPr>
          <p:cNvPr id="9" name="Slide Number Placeholder 8"/>
          <p:cNvSpPr>
            <a:spLocks noGrp="1"/>
          </p:cNvSpPr>
          <p:nvPr>
            <p:ph type="sldNum" sz="quarter" idx="15"/>
          </p:nvPr>
        </p:nvSpPr>
        <p:spPr/>
        <p:txBody>
          <a:bodyPr rtlCol="0"/>
          <a:lstStyle/>
          <a:p>
            <a:fld id="{266D0C7C-758F-4E7C-BE30-A4C95CA60204}"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2E243A-F7CF-4131-9550-0DA59D7A2AF8}" type="datetimeFigureOut">
              <a:rPr lang="en-US" smtClean="0"/>
              <a:pPr/>
              <a:t>4/1/2019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6D0C7C-758F-4E7C-BE30-A4C95CA60204}"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2E243A-F7CF-4131-9550-0DA59D7A2AF8}" type="datetimeFigureOut">
              <a:rPr lang="en-US" smtClean="0"/>
              <a:pPr/>
              <a:t>4/1/2019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6D0C7C-758F-4E7C-BE30-A4C95CA60204}"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2E243A-F7CF-4131-9550-0DA59D7A2AF8}" type="datetimeFigureOut">
              <a:rPr lang="en-US" smtClean="0"/>
              <a:pPr/>
              <a:t>4/1/2019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6D0C7C-758F-4E7C-BE30-A4C95CA6020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512E243A-F7CF-4131-9550-0DA59D7A2AF8}" type="datetimeFigureOut">
              <a:rPr lang="en-US" smtClean="0"/>
              <a:pPr/>
              <a:t>4/1/2019</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266D0C7C-758F-4E7C-BE30-A4C95CA6020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12E243A-F7CF-4131-9550-0DA59D7A2AF8}" type="datetimeFigureOut">
              <a:rPr lang="en-US" smtClean="0"/>
              <a:pPr/>
              <a:t>4/1/2019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6D0C7C-758F-4E7C-BE30-A4C95CA60204}"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512E243A-F7CF-4131-9550-0DA59D7A2AF8}" type="datetimeFigureOut">
              <a:rPr lang="en-US" smtClean="0"/>
              <a:pPr/>
              <a:t>4/1/2019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6D0C7C-758F-4E7C-BE30-A4C95CA60204}"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512E243A-F7CF-4131-9550-0DA59D7A2AF8}" type="datetimeFigureOut">
              <a:rPr lang="en-US" smtClean="0"/>
              <a:pPr/>
              <a:t>4/1/2019</a:t>
            </a:fld>
            <a:endParaRPr lang="en-US"/>
          </a:p>
        </p:txBody>
      </p:sp>
      <p:sp>
        <p:nvSpPr>
          <p:cNvPr id="7" name="Slide Number Placeholder 6"/>
          <p:cNvSpPr>
            <a:spLocks noGrp="1"/>
          </p:cNvSpPr>
          <p:nvPr>
            <p:ph type="sldNum" sz="quarter" idx="11"/>
          </p:nvPr>
        </p:nvSpPr>
        <p:spPr/>
        <p:txBody>
          <a:bodyPr rtlCol="0"/>
          <a:lstStyle/>
          <a:p>
            <a:fld id="{266D0C7C-758F-4E7C-BE30-A4C95CA60204}"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2E243A-F7CF-4131-9550-0DA59D7A2AF8}" type="datetimeFigureOut">
              <a:rPr lang="en-US" smtClean="0"/>
              <a:pPr/>
              <a:t>4/1/2019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6D0C7C-758F-4E7C-BE30-A4C95CA6020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512E243A-F7CF-4131-9550-0DA59D7A2AF8}" type="datetimeFigureOut">
              <a:rPr lang="en-US" smtClean="0"/>
              <a:pPr/>
              <a:t>4/1/2019</a:t>
            </a:fld>
            <a:endParaRPr lang="en-US"/>
          </a:p>
        </p:txBody>
      </p:sp>
      <p:sp>
        <p:nvSpPr>
          <p:cNvPr id="22" name="Slide Number Placeholder 21"/>
          <p:cNvSpPr>
            <a:spLocks noGrp="1"/>
          </p:cNvSpPr>
          <p:nvPr>
            <p:ph type="sldNum" sz="quarter" idx="15"/>
          </p:nvPr>
        </p:nvSpPr>
        <p:spPr/>
        <p:txBody>
          <a:bodyPr rtlCol="0"/>
          <a:lstStyle/>
          <a:p>
            <a:fld id="{266D0C7C-758F-4E7C-BE30-A4C95CA60204}"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512E243A-F7CF-4131-9550-0DA59D7A2AF8}" type="datetimeFigureOut">
              <a:rPr lang="en-US" smtClean="0"/>
              <a:pPr/>
              <a:t>4/1/2019</a:t>
            </a:fld>
            <a:endParaRPr lang="en-US"/>
          </a:p>
        </p:txBody>
      </p:sp>
      <p:sp>
        <p:nvSpPr>
          <p:cNvPr id="18" name="Slide Number Placeholder 17"/>
          <p:cNvSpPr>
            <a:spLocks noGrp="1"/>
          </p:cNvSpPr>
          <p:nvPr>
            <p:ph type="sldNum" sz="quarter" idx="11"/>
          </p:nvPr>
        </p:nvSpPr>
        <p:spPr/>
        <p:txBody>
          <a:bodyPr rtlCol="0"/>
          <a:lstStyle/>
          <a:p>
            <a:fld id="{266D0C7C-758F-4E7C-BE30-A4C95CA60204}"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12E243A-F7CF-4131-9550-0DA59D7A2AF8}" type="datetimeFigureOut">
              <a:rPr lang="en-US" smtClean="0"/>
              <a:pPr/>
              <a:t>4/1/2019</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266D0C7C-758F-4E7C-BE30-A4C95CA6020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2E243A-F7CF-4131-9550-0DA59D7A2AF8}" type="datetimeFigureOut">
              <a:rPr lang="en-US" smtClean="0"/>
              <a:pPr/>
              <a:t>4/1/2019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6D0C7C-758F-4E7C-BE30-A4C95CA6020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0" y="1905000"/>
            <a:ext cx="9144000" cy="4800600"/>
          </a:xfrm>
        </p:spPr>
        <p:txBody>
          <a:bodyPr/>
          <a:lstStyle/>
          <a:p>
            <a:endParaRPr lang="it-IT" dirty="0" smtClean="0"/>
          </a:p>
          <a:p>
            <a:endParaRPr lang="it-IT" dirty="0"/>
          </a:p>
          <a:p>
            <a:endParaRPr lang="it-IT" dirty="0" smtClean="0"/>
          </a:p>
          <a:p>
            <a:pPr algn="ctr">
              <a:buNone/>
            </a:pPr>
            <a:r>
              <a:rPr lang="it-IT" b="1" dirty="0" smtClean="0">
                <a:latin typeface="Tahoma" pitchFamily="34" charset="0"/>
                <a:ea typeface="Tahoma" pitchFamily="34" charset="0"/>
                <a:cs typeface="Tahoma" pitchFamily="34" charset="0"/>
              </a:rPr>
              <a:t>MAURO MAGATTI </a:t>
            </a:r>
          </a:p>
          <a:p>
            <a:pPr algn="ctr">
              <a:buNone/>
            </a:pPr>
            <a:r>
              <a:rPr lang="it-IT" sz="3000" dirty="0" smtClean="0">
                <a:solidFill>
                  <a:schemeClr val="tx1">
                    <a:lumMod val="95000"/>
                    <a:lumOff val="5000"/>
                  </a:schemeClr>
                </a:solidFill>
                <a:latin typeface="Times New Roman" pitchFamily="18" charset="0"/>
                <a:cs typeface="Times New Roman" pitchFamily="18" charset="0"/>
              </a:rPr>
              <a:t>CAMBIO DI PARADIGMA</a:t>
            </a:r>
          </a:p>
          <a:p>
            <a:pPr algn="ctr">
              <a:buNone/>
            </a:pPr>
            <a:r>
              <a:rPr lang="it-IT" sz="2700" dirty="0" smtClean="0">
                <a:solidFill>
                  <a:schemeClr val="tx1">
                    <a:lumMod val="95000"/>
                    <a:lumOff val="5000"/>
                  </a:schemeClr>
                </a:solidFill>
                <a:latin typeface="Times New Roman" pitchFamily="18" charset="0"/>
                <a:cs typeface="Times New Roman" pitchFamily="18" charset="0"/>
              </a:rPr>
              <a:t>USCIRE DALLA CRISI PENSANDO AL FUTURO </a:t>
            </a:r>
            <a:endParaRPr lang="en-US" sz="2700" dirty="0">
              <a:solidFill>
                <a:schemeClr val="tx1">
                  <a:lumMod val="95000"/>
                  <a:lumOff val="5000"/>
                </a:schemeClr>
              </a:solidFill>
              <a:latin typeface="Times New Roman" pitchFamily="18" charset="0"/>
              <a:cs typeface="Times New Roman" pitchFamily="18" charset="0"/>
            </a:endParaRPr>
          </a:p>
        </p:txBody>
      </p:sp>
      <p:pic>
        <p:nvPicPr>
          <p:cNvPr id="1026" name="Picture 2" descr="C:\Users\Electro Tech\Desktop\download.jpeg"/>
          <p:cNvPicPr>
            <a:picLocks noChangeAspect="1" noChangeArrowheads="1"/>
          </p:cNvPicPr>
          <p:nvPr/>
        </p:nvPicPr>
        <p:blipFill>
          <a:blip r:embed="rId2"/>
          <a:srcRect/>
          <a:stretch>
            <a:fillRect/>
          </a:stretch>
        </p:blipFill>
        <p:spPr bwMode="auto">
          <a:xfrm>
            <a:off x="2971800" y="533400"/>
            <a:ext cx="3200400" cy="19812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38200"/>
            <a:ext cx="7467600" cy="990600"/>
          </a:xfrm>
        </p:spPr>
        <p:txBody>
          <a:bodyPr>
            <a:normAutofit fontScale="90000"/>
          </a:bodyPr>
          <a:lstStyle/>
          <a:p>
            <a:r>
              <a:rPr lang="it-IT" dirty="0" smtClean="0">
                <a:solidFill>
                  <a:schemeClr val="tx1">
                    <a:lumMod val="95000"/>
                    <a:lumOff val="5000"/>
                  </a:schemeClr>
                </a:solidFill>
                <a:latin typeface="Times New Roman" pitchFamily="18" charset="0"/>
                <a:cs typeface="Times New Roman" pitchFamily="18" charset="0"/>
              </a:rPr>
              <a:t>Che cosa si può dire di una società a elevata disuguaglianza,incerte nelle sue dinamiche e in cui il conflitto sociale prende queste forme?</a:t>
            </a:r>
            <a:endParaRPr lang="en-US" dirty="0">
              <a:solidFill>
                <a:schemeClr val="tx1">
                  <a:lumMod val="95000"/>
                  <a:lumOff val="5000"/>
                </a:schemeClr>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304800" y="2057400"/>
            <a:ext cx="8153400" cy="4416552"/>
          </a:xfrm>
        </p:spPr>
        <p:txBody>
          <a:bodyPr/>
          <a:lstStyle/>
          <a:p>
            <a:r>
              <a:rPr lang="it-IT" dirty="0" smtClean="0">
                <a:latin typeface="Times New Roman" pitchFamily="18" charset="0"/>
                <a:cs typeface="Times New Roman" pitchFamily="18" charset="0"/>
              </a:rPr>
              <a:t>L’interpretazione che si può suggerire è che la società contemporanea,quella ciò che viene dopo i 20anni di espansione associati alla globalizzazione neoliberista e i dieci di contrazione post-crisi finanziaria,nella quale la capacità di costruire comunità di senso si è ormai molto ridotta,dove i canali istituzionali sono più fragili e ben poco efficaci ,questa società ha tratti di tipo psicotico.</a:t>
            </a:r>
          </a:p>
          <a:p>
            <a:endParaRPr lang="it-IT" dirty="0" smtClean="0">
              <a:latin typeface="Times New Roman" pitchFamily="18" charset="0"/>
              <a:cs typeface="Times New Roman" pitchFamily="18" charset="0"/>
            </a:endParaRPr>
          </a:p>
          <a:p>
            <a:endParaRPr lang="it-IT"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pic>
        <p:nvPicPr>
          <p:cNvPr id="1028" name="Picture 4" descr="C:\Users\Electro Tech\Desktop\images.jpeg"/>
          <p:cNvPicPr>
            <a:picLocks noChangeAspect="1" noChangeArrowheads="1"/>
          </p:cNvPicPr>
          <p:nvPr/>
        </p:nvPicPr>
        <p:blipFill>
          <a:blip r:embed="rId2"/>
          <a:srcRect/>
          <a:stretch>
            <a:fillRect/>
          </a:stretch>
        </p:blipFill>
        <p:spPr bwMode="auto">
          <a:xfrm>
            <a:off x="4572000" y="4800600"/>
            <a:ext cx="2466975" cy="1847850"/>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762000"/>
            <a:ext cx="8686800" cy="6096000"/>
          </a:xfrm>
        </p:spPr>
        <p:txBody>
          <a:bodyPr>
            <a:normAutofit/>
          </a:bodyPr>
          <a:lstStyle/>
          <a:p>
            <a:r>
              <a:rPr lang="it-IT" sz="2300" dirty="0" smtClean="0">
                <a:latin typeface="Times New Roman" pitchFamily="18" charset="0"/>
                <a:cs typeface="Times New Roman" pitchFamily="18" charset="0"/>
              </a:rPr>
              <a:t>Viviamo </a:t>
            </a:r>
            <a:r>
              <a:rPr lang="it-IT" sz="2300" dirty="0" smtClean="0">
                <a:latin typeface="Times New Roman" pitchFamily="18" charset="0"/>
                <a:cs typeface="Times New Roman" pitchFamily="18" charset="0"/>
              </a:rPr>
              <a:t>in una fase storica in cui,il conflitto sociale organizzato è stato rimosso ormai da diversi decenni.</a:t>
            </a:r>
          </a:p>
          <a:p>
            <a:endParaRPr lang="it-IT" sz="2300" dirty="0" smtClean="0">
              <a:latin typeface="Times New Roman" pitchFamily="18" charset="0"/>
              <a:cs typeface="Times New Roman" pitchFamily="18" charset="0"/>
            </a:endParaRPr>
          </a:p>
          <a:p>
            <a:r>
              <a:rPr lang="it-IT" sz="2300" dirty="0" smtClean="0">
                <a:latin typeface="Times New Roman" pitchFamily="18" charset="0"/>
                <a:cs typeface="Times New Roman" pitchFamily="18" charset="0"/>
              </a:rPr>
              <a:t>Una società psicotica è infatti quella che non riesce più a fare i conti con ciò che non va e con i propri limiti. E per questo rinuncia a cercare le soluzioni praticabili.</a:t>
            </a:r>
          </a:p>
          <a:p>
            <a:endParaRPr lang="it-IT" sz="2300" dirty="0" smtClean="0">
              <a:latin typeface="Times New Roman" pitchFamily="18" charset="0"/>
              <a:cs typeface="Times New Roman" pitchFamily="18" charset="0"/>
            </a:endParaRPr>
          </a:p>
          <a:p>
            <a:r>
              <a:rPr lang="it-IT" sz="2300" dirty="0" smtClean="0">
                <a:latin typeface="Times New Roman" pitchFamily="18" charset="0"/>
                <a:cs typeface="Times New Roman" pitchFamily="18" charset="0"/>
              </a:rPr>
              <a:t>Essa perde la fiducia che proprio dai problemi che si devono affrontare possa </a:t>
            </a:r>
            <a:r>
              <a:rPr lang="it-IT" sz="2300" dirty="0" smtClean="0">
                <a:latin typeface="Times New Roman" pitchFamily="18" charset="0"/>
                <a:cs typeface="Times New Roman" pitchFamily="18" charset="0"/>
              </a:rPr>
              <a:t>scaturire, attraverso </a:t>
            </a:r>
            <a:r>
              <a:rPr lang="it-IT" sz="2300" dirty="0" smtClean="0">
                <a:latin typeface="Times New Roman" pitchFamily="18" charset="0"/>
                <a:cs typeface="Times New Roman" pitchFamily="18" charset="0"/>
              </a:rPr>
              <a:t>la pazienza e la creatività-qualcosa di desiderabile.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839200" cy="914400"/>
          </a:xfrm>
        </p:spPr>
        <p:txBody>
          <a:bodyPr>
            <a:normAutofit fontScale="90000"/>
          </a:bodyPr>
          <a:lstStyle/>
          <a:p>
            <a:r>
              <a:rPr lang="it-IT" dirty="0" smtClean="0">
                <a:solidFill>
                  <a:schemeClr val="tx1">
                    <a:lumMod val="95000"/>
                    <a:lumOff val="5000"/>
                  </a:schemeClr>
                </a:solidFill>
                <a:latin typeface="Times New Roman" pitchFamily="18" charset="0"/>
                <a:cs typeface="Times New Roman" pitchFamily="18" charset="0"/>
              </a:rPr>
              <a:t>Dallo slegamento alla rilegatura:qualificare,non demonizzare,la questione del legame sociale </a:t>
            </a:r>
            <a:endParaRPr lang="en-US" dirty="0">
              <a:solidFill>
                <a:schemeClr val="tx1">
                  <a:lumMod val="95000"/>
                  <a:lumOff val="5000"/>
                </a:schemeClr>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152400" y="1295400"/>
            <a:ext cx="8534400" cy="5257800"/>
          </a:xfrm>
        </p:spPr>
        <p:txBody>
          <a:bodyPr>
            <a:normAutofit lnSpcReduction="10000"/>
          </a:bodyPr>
          <a:lstStyle/>
          <a:p>
            <a:r>
              <a:rPr lang="it-IT" i="1" dirty="0" smtClean="0"/>
              <a:t>Che cosa è la prossima crescita economica</a:t>
            </a:r>
            <a:r>
              <a:rPr lang="it-IT" i="1" dirty="0" smtClean="0"/>
              <a:t>?</a:t>
            </a:r>
          </a:p>
          <a:p>
            <a:pPr>
              <a:buNone/>
            </a:pPr>
            <a:endParaRPr lang="it-IT" dirty="0" smtClean="0"/>
          </a:p>
          <a:p>
            <a:r>
              <a:rPr lang="it-IT" dirty="0" smtClean="0"/>
              <a:t>La crescita è sempre associata all’idea di libertà e di </a:t>
            </a:r>
            <a:r>
              <a:rPr lang="it-IT" dirty="0" smtClean="0"/>
              <a:t>valore.Anche </a:t>
            </a:r>
            <a:r>
              <a:rPr lang="it-IT" dirty="0" smtClean="0"/>
              <a:t>se apparentemente molto distanti,in realtà sono intimamente legate</a:t>
            </a:r>
            <a:r>
              <a:rPr lang="it-IT" dirty="0" smtClean="0"/>
              <a:t>.</a:t>
            </a:r>
          </a:p>
          <a:p>
            <a:endParaRPr lang="it-IT" dirty="0" smtClean="0"/>
          </a:p>
          <a:p>
            <a:r>
              <a:rPr lang="it-IT" dirty="0" smtClean="0"/>
              <a:t>Le nostre società sono fuori squadra</a:t>
            </a:r>
            <a:r>
              <a:rPr lang="it-IT" dirty="0" smtClean="0"/>
              <a:t>. Si </a:t>
            </a:r>
            <a:r>
              <a:rPr lang="it-IT" dirty="0" smtClean="0"/>
              <a:t>stanno trascinando dal 2008 prive di una rotta delineata.Il che non può che esporre a grandissimi rischi</a:t>
            </a:r>
            <a:r>
              <a:rPr lang="it-IT" dirty="0" smtClean="0"/>
              <a:t>.</a:t>
            </a:r>
          </a:p>
          <a:p>
            <a:endParaRPr lang="it-IT" dirty="0" smtClean="0"/>
          </a:p>
          <a:p>
            <a:r>
              <a:rPr lang="it-IT" dirty="0" smtClean="0"/>
              <a:t>Dobbiamo affretarci per capire cosa intendiamo fare, dove intendiamo andare,per fare che. Sono queste le domande a cui rispondere per proiettarci in un futuro che ci porti fuori dalla crisi e all’interno di un nuovo sviluppo.</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305800" cy="1066800"/>
          </a:xfrm>
        </p:spPr>
        <p:txBody>
          <a:bodyPr>
            <a:normAutofit/>
          </a:bodyPr>
          <a:lstStyle/>
          <a:p>
            <a:r>
              <a:rPr lang="it-IT" sz="2500" dirty="0" smtClean="0">
                <a:solidFill>
                  <a:schemeClr val="tx1">
                    <a:lumMod val="95000"/>
                    <a:lumOff val="5000"/>
                  </a:schemeClr>
                </a:solidFill>
                <a:latin typeface="Times New Roman" pitchFamily="18" charset="0"/>
                <a:cs typeface="Times New Roman" pitchFamily="18" charset="0"/>
              </a:rPr>
              <a:t>Alcuni fenomeni che è neccessario considerare per provare a scorgere il futuro che ci aspetta:</a:t>
            </a:r>
            <a:endParaRPr lang="en-US" sz="2500" dirty="0">
              <a:solidFill>
                <a:schemeClr val="tx1">
                  <a:lumMod val="95000"/>
                  <a:lumOff val="5000"/>
                </a:schemeClr>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0" y="1600200"/>
            <a:ext cx="5410200" cy="5257800"/>
          </a:xfrm>
        </p:spPr>
        <p:txBody>
          <a:bodyPr>
            <a:normAutofit fontScale="62500" lnSpcReduction="20000"/>
          </a:bodyPr>
          <a:lstStyle/>
          <a:p>
            <a:pPr>
              <a:buNone/>
            </a:pPr>
            <a:r>
              <a:rPr lang="it-IT" i="1" dirty="0" smtClean="0">
                <a:latin typeface="Times New Roman" pitchFamily="18" charset="0"/>
                <a:cs typeface="Times New Roman" pitchFamily="18" charset="0"/>
              </a:rPr>
              <a:t>-</a:t>
            </a:r>
            <a:r>
              <a:rPr lang="it-IT" sz="2900" i="1" dirty="0" smtClean="0">
                <a:latin typeface="Times New Roman" pitchFamily="18" charset="0"/>
                <a:cs typeface="Times New Roman" pitchFamily="18" charset="0"/>
              </a:rPr>
              <a:t>Digitalizzazione e rete: </a:t>
            </a:r>
            <a:r>
              <a:rPr lang="it-IT" sz="2900" dirty="0" smtClean="0">
                <a:latin typeface="Times New Roman" pitchFamily="18" charset="0"/>
                <a:cs typeface="Times New Roman" pitchFamily="18" charset="0"/>
              </a:rPr>
              <a:t>Siamo alla vigilia di una grande trasformazione. Il cosiddetto Internet delle cose, e la rivoluzione produttiva cambierano la nostra vita introducendo il grande capitolo dei </a:t>
            </a:r>
            <a:r>
              <a:rPr lang="it-IT" sz="2900" i="1" dirty="0" smtClean="0">
                <a:latin typeface="Times New Roman" pitchFamily="18" charset="0"/>
                <a:cs typeface="Times New Roman" pitchFamily="18" charset="0"/>
              </a:rPr>
              <a:t>big data.</a:t>
            </a:r>
          </a:p>
          <a:p>
            <a:pPr>
              <a:buNone/>
            </a:pPr>
            <a:endParaRPr lang="it-IT" sz="2900" i="1" dirty="0" smtClean="0">
              <a:latin typeface="Times New Roman" pitchFamily="18" charset="0"/>
              <a:cs typeface="Times New Roman" pitchFamily="18" charset="0"/>
            </a:endParaRPr>
          </a:p>
          <a:p>
            <a:pPr>
              <a:buNone/>
            </a:pPr>
            <a:r>
              <a:rPr lang="it-IT" sz="2900" i="1" dirty="0" smtClean="0">
                <a:latin typeface="Times New Roman" pitchFamily="18" charset="0"/>
                <a:cs typeface="Times New Roman" pitchFamily="18" charset="0"/>
              </a:rPr>
              <a:t>-Mercatizzazione della vita:</a:t>
            </a:r>
            <a:r>
              <a:rPr lang="it-IT" sz="2900" dirty="0" smtClean="0">
                <a:latin typeface="Times New Roman" pitchFamily="18" charset="0"/>
                <a:cs typeface="Times New Roman" pitchFamily="18" charset="0"/>
              </a:rPr>
              <a:t> Nel quadro di mutamenti in atto in ambito medico ed economico,la vita tendera a essere inglobata nel processo capitalistico.In società invecchiate e benestanti,il bene più prezioso sarà proprio la salute,con un’enfasi particolare sui meccanismi della riproduzione.</a:t>
            </a:r>
          </a:p>
          <a:p>
            <a:pPr>
              <a:buNone/>
            </a:pPr>
            <a:endParaRPr lang="it-IT" sz="2900" dirty="0" smtClean="0">
              <a:latin typeface="Times New Roman" pitchFamily="18" charset="0"/>
              <a:cs typeface="Times New Roman" pitchFamily="18" charset="0"/>
            </a:endParaRPr>
          </a:p>
          <a:p>
            <a:pPr>
              <a:buNone/>
            </a:pPr>
            <a:r>
              <a:rPr lang="it-IT" sz="2900" i="1" dirty="0" smtClean="0">
                <a:latin typeface="Times New Roman" pitchFamily="18" charset="0"/>
                <a:cs typeface="Times New Roman" pitchFamily="18" charset="0"/>
              </a:rPr>
              <a:t>-Un nuovo modo di fare impresa: </a:t>
            </a:r>
            <a:r>
              <a:rPr lang="it-IT" sz="2900" dirty="0" smtClean="0">
                <a:latin typeface="Times New Roman" pitchFamily="18" charset="0"/>
                <a:cs typeface="Times New Roman" pitchFamily="18" charset="0"/>
              </a:rPr>
              <a:t>Sono tante le organizzazioni che pensano sia arrivato il tempo di andare oltre la </a:t>
            </a:r>
            <a:r>
              <a:rPr lang="it-IT" sz="2900" i="1" dirty="0" smtClean="0">
                <a:latin typeface="Times New Roman" pitchFamily="18" charset="0"/>
                <a:cs typeface="Times New Roman" pitchFamily="18" charset="0"/>
              </a:rPr>
              <a:t>corporate social responsibility. </a:t>
            </a:r>
            <a:r>
              <a:rPr lang="it-IT" sz="2900" dirty="0" smtClean="0">
                <a:latin typeface="Times New Roman" pitchFamily="18" charset="0"/>
                <a:cs typeface="Times New Roman" pitchFamily="18" charset="0"/>
              </a:rPr>
              <a:t>La sharing economy,la nuova ecologia politica,l’economia circolare,il convivialismo sono pratiche destinate a diffondersi e a cambiare il modo di produrre,distribuire e consumare i beni e i servizi nelle nostre società.</a:t>
            </a:r>
          </a:p>
          <a:p>
            <a:pPr>
              <a:buNone/>
            </a:pPr>
            <a:endParaRPr lang="en-US" i="1" dirty="0">
              <a:latin typeface="Times New Roman" pitchFamily="18" charset="0"/>
              <a:cs typeface="Times New Roman" pitchFamily="18" charset="0"/>
            </a:endParaRPr>
          </a:p>
        </p:txBody>
      </p:sp>
      <p:pic>
        <p:nvPicPr>
          <p:cNvPr id="2050" name="Picture 2" descr="C:\Users\Electro Tech\Desktop\images (1).jpeg"/>
          <p:cNvPicPr>
            <a:picLocks noGrp="1" noChangeAspect="1" noChangeArrowheads="1"/>
          </p:cNvPicPr>
          <p:nvPr>
            <p:ph sz="quarter" idx="2"/>
          </p:nvPr>
        </p:nvPicPr>
        <p:blipFill>
          <a:blip r:embed="rId2"/>
          <a:srcRect/>
          <a:stretch>
            <a:fillRect/>
          </a:stretch>
        </p:blipFill>
        <p:spPr bwMode="auto">
          <a:xfrm>
            <a:off x="5791200" y="3124200"/>
            <a:ext cx="2971800" cy="259080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914400"/>
          </a:xfrm>
        </p:spPr>
        <p:txBody>
          <a:bodyPr/>
          <a:lstStyle/>
          <a:p>
            <a:r>
              <a:rPr lang="it-IT" dirty="0" smtClean="0">
                <a:solidFill>
                  <a:schemeClr val="tx1">
                    <a:lumMod val="95000"/>
                    <a:lumOff val="5000"/>
                  </a:schemeClr>
                </a:solidFill>
                <a:latin typeface="Times New Roman" pitchFamily="18" charset="0"/>
                <a:cs typeface="Times New Roman" pitchFamily="18" charset="0"/>
              </a:rPr>
              <a:t>La questione controversa del legame sociale</a:t>
            </a:r>
            <a:endParaRPr lang="en-US" dirty="0">
              <a:solidFill>
                <a:schemeClr val="tx1">
                  <a:lumMod val="95000"/>
                  <a:lumOff val="5000"/>
                </a:schemeClr>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0" y="1447800"/>
            <a:ext cx="8915400" cy="5410200"/>
          </a:xfrm>
        </p:spPr>
        <p:txBody>
          <a:bodyPr>
            <a:normAutofit fontScale="92500" lnSpcReduction="20000"/>
          </a:bodyPr>
          <a:lstStyle/>
          <a:p>
            <a:r>
              <a:rPr lang="it-IT" dirty="0" smtClean="0">
                <a:latin typeface="Times New Roman" pitchFamily="18" charset="0"/>
                <a:cs typeface="Times New Roman" pitchFamily="18" charset="0"/>
              </a:rPr>
              <a:t> Autori come </a:t>
            </a:r>
            <a:r>
              <a:rPr lang="en-US" dirty="0" err="1" smtClean="0">
                <a:latin typeface="Times New Roman" pitchFamily="18" charset="0"/>
                <a:cs typeface="Times New Roman" pitchFamily="18" charset="0"/>
              </a:rPr>
              <a:t>Bauman,Sennett,Honneth</a:t>
            </a:r>
            <a:r>
              <a:rPr lang="en-US" dirty="0" smtClean="0">
                <a:latin typeface="Times New Roman" pitchFamily="18" charset="0"/>
                <a:cs typeface="Times New Roman" pitchFamily="18" charset="0"/>
              </a:rPr>
              <a:t> e </a:t>
            </a:r>
            <a:r>
              <a:rPr lang="en-US" dirty="0" err="1" smtClean="0">
                <a:latin typeface="Times New Roman" pitchFamily="18" charset="0"/>
                <a:cs typeface="Times New Roman" pitchFamily="18" charset="0"/>
              </a:rPr>
              <a:t>Boltanski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convengono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sull</a:t>
            </a:r>
            <a:r>
              <a:rPr lang="it-IT" dirty="0" smtClean="0">
                <a:latin typeface="Times New Roman" pitchFamily="18" charset="0"/>
                <a:cs typeface="Times New Roman" pitchFamily="18" charset="0"/>
              </a:rPr>
              <a:t>’i</a:t>
            </a:r>
            <a:r>
              <a:rPr lang="en-US" dirty="0" err="1" smtClean="0">
                <a:latin typeface="Times New Roman" pitchFamily="18" charset="0"/>
                <a:cs typeface="Times New Roman" pitchFamily="18" charset="0"/>
              </a:rPr>
              <a:t>dea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ideologia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liberale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abbia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pervertito</a:t>
            </a:r>
            <a:r>
              <a:rPr lang="en-US" dirty="0" smtClean="0">
                <a:latin typeface="Times New Roman" pitchFamily="18" charset="0"/>
                <a:cs typeface="Times New Roman" pitchFamily="18" charset="0"/>
              </a:rPr>
              <a:t> la </a:t>
            </a:r>
            <a:r>
              <a:rPr lang="en-US" dirty="0" err="1" smtClean="0">
                <a:latin typeface="Times New Roman" pitchFamily="18" charset="0"/>
                <a:cs typeface="Times New Roman" pitchFamily="18" charset="0"/>
              </a:rPr>
              <a:t>domanda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soggettività,mortificando</a:t>
            </a:r>
            <a:r>
              <a:rPr lang="en-US" dirty="0" smtClean="0">
                <a:latin typeface="Times New Roman" pitchFamily="18" charset="0"/>
                <a:cs typeface="Times New Roman" pitchFamily="18" charset="0"/>
              </a:rPr>
              <a:t> la </a:t>
            </a:r>
            <a:r>
              <a:rPr lang="en-US" dirty="0" err="1" smtClean="0">
                <a:latin typeface="Times New Roman" pitchFamily="18" charset="0"/>
                <a:cs typeface="Times New Roman" pitchFamily="18" charset="0"/>
              </a:rPr>
              <a:t>domanda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sviluppo,della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personalità,di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riconoscimento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delle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differenze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realizzazione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sè</a:t>
            </a:r>
            <a:r>
              <a:rPr lang="en-US" dirty="0" smtClean="0">
                <a:latin typeface="Times New Roman" pitchFamily="18" charset="0"/>
                <a:cs typeface="Times New Roman" pitchFamily="18" charset="0"/>
              </a:rPr>
              <a:t>.</a:t>
            </a:r>
          </a:p>
          <a:p>
            <a:endParaRPr lang="en-US"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L’inedito tasso di sofferenza psichica e sociale che si registra nelle avanzate democrazzie occidentali è l’indicatore più esplicito della problematicità,che costituisce la risposta parziale alla domanda di soggettività.</a:t>
            </a:r>
          </a:p>
          <a:p>
            <a:endParaRPr lang="it-IT"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La conclusione  a cui giungono tutti questi autori è che la concenzione non-dialogica del Sè</a:t>
            </a:r>
            <a:r>
              <a:rPr lang="it-IT" dirty="0" smtClean="0">
                <a:latin typeface="Times New Roman" pitchFamily="18" charset="0"/>
                <a:cs typeface="Times New Roman" pitchFamily="18" charset="0"/>
              </a:rPr>
              <a:t>, posto </a:t>
            </a:r>
            <a:r>
              <a:rPr lang="it-IT" dirty="0" smtClean="0">
                <a:latin typeface="Times New Roman" pitchFamily="18" charset="0"/>
                <a:cs typeface="Times New Roman" pitchFamily="18" charset="0"/>
              </a:rPr>
              <a:t>del neoliberalismo a fondamento della propria antropologia,ostacola la piena realizzazione delle persone poiché svalorizza il legame sociale.</a:t>
            </a:r>
          </a:p>
          <a:p>
            <a:endParaRPr lang="it-IT"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La crisi iniziata nel 2008 spinge a ripensare l’individualismo in una concezione più relazionale</a:t>
            </a:r>
            <a:r>
              <a:rPr lang="it-IT" dirty="0" smtClean="0">
                <a:latin typeface="Times New Roman" pitchFamily="18" charset="0"/>
                <a:cs typeface="Times New Roman" pitchFamily="18" charset="0"/>
              </a:rPr>
              <a:t>, dove </a:t>
            </a:r>
            <a:r>
              <a:rPr lang="it-IT" dirty="0" smtClean="0">
                <a:latin typeface="Times New Roman" pitchFamily="18" charset="0"/>
                <a:cs typeface="Times New Roman" pitchFamily="18" charset="0"/>
              </a:rPr>
              <a:t>il rapporto con la realtà non venga più trascurato</a:t>
            </a:r>
            <a:r>
              <a:rPr lang="en-US" dirty="0" smtClean="0">
                <a:latin typeface="Times New Roman" pitchFamily="18" charset="0"/>
                <a:cs typeface="Times New Roman" pitchFamily="18" charset="0"/>
              </a:rPr>
              <a:t>.</a:t>
            </a:r>
            <a:endParaRPr lang="it-IT"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914400"/>
            <a:ext cx="8839200" cy="4873752"/>
          </a:xfrm>
        </p:spPr>
        <p:txBody>
          <a:bodyPr>
            <a:normAutofit fontScale="85000" lnSpcReduction="10000"/>
          </a:bodyPr>
          <a:lstStyle/>
          <a:p>
            <a:r>
              <a:rPr lang="it-IT" dirty="0" smtClean="0">
                <a:latin typeface="Times New Roman" pitchFamily="18" charset="0"/>
                <a:cs typeface="Times New Roman" pitchFamily="18" charset="0"/>
              </a:rPr>
              <a:t>-In negativo,il legame sociale può essere l’appiglio per tornare a un mondo diviso,fatto di muri e contrapposizioni,con il rischio che la difesa dei legami sociali attorno a un “noi” sfocci in una conflittualità sempre più diffusa ed esplicita.</a:t>
            </a:r>
          </a:p>
          <a:p>
            <a:endParaRPr lang="it-IT"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-In positivo,il ritorno di questa dimensione sia l’occasione per salire di un gradino sulla scala dei bisogni psichici. Una domanda ancora frammentata,che è orientata verso il superamento del modello individualista di realizzazione del sé consumerista.</a:t>
            </a:r>
          </a:p>
          <a:p>
            <a:endParaRPr lang="it-IT" dirty="0" smtClean="0">
              <a:latin typeface="Times New Roman" pitchFamily="18" charset="0"/>
              <a:cs typeface="Times New Roman" pitchFamily="18" charset="0"/>
            </a:endParaRPr>
          </a:p>
          <a:p>
            <a:endParaRPr lang="it-IT"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Qualunque direzione si prenda, è importante riconoscere che dopo i decenni in cui l’espansione illimitata aveva alimentato il mito dello slegamento individualistico,la questione di ciò che ci lega agli altri e al mondo circostante è destinata a </a:t>
            </a:r>
            <a:r>
              <a:rPr lang="it-IT" dirty="0" smtClean="0">
                <a:latin typeface="Times New Roman" pitchFamily="18" charset="0"/>
                <a:cs typeface="Times New Roman" pitchFamily="18" charset="0"/>
              </a:rPr>
              <a:t>riemergere.Ed </a:t>
            </a:r>
            <a:r>
              <a:rPr lang="it-IT" dirty="0" smtClean="0">
                <a:latin typeface="Times New Roman" pitchFamily="18" charset="0"/>
                <a:cs typeface="Times New Roman" pitchFamily="18" charset="0"/>
              </a:rPr>
              <a:t>è il modo in cui si risponderà a questa domanda a decidere la direzione che prenderemo per il nostro futuro.</a:t>
            </a:r>
          </a:p>
          <a:p>
            <a:endParaRPr lang="it-IT" dirty="0" smtClean="0"/>
          </a:p>
          <a:p>
            <a:endParaRPr lang="it-IT"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lstStyle/>
          <a:p>
            <a:r>
              <a:rPr lang="it-IT" dirty="0" smtClean="0">
                <a:solidFill>
                  <a:schemeClr val="tx1">
                    <a:lumMod val="95000"/>
                    <a:lumOff val="5000"/>
                  </a:schemeClr>
                </a:solidFill>
                <a:latin typeface="Times New Roman" pitchFamily="18" charset="0"/>
                <a:cs typeface="Times New Roman" pitchFamily="18" charset="0"/>
              </a:rPr>
              <a:t>Navigare nell’oceano</a:t>
            </a:r>
            <a:endParaRPr lang="en-US" dirty="0"/>
          </a:p>
        </p:txBody>
      </p:sp>
      <p:sp>
        <p:nvSpPr>
          <p:cNvPr id="3" name="Content Placeholder 2"/>
          <p:cNvSpPr>
            <a:spLocks noGrp="1"/>
          </p:cNvSpPr>
          <p:nvPr>
            <p:ph sz="quarter" idx="1"/>
          </p:nvPr>
        </p:nvSpPr>
        <p:spPr>
          <a:xfrm>
            <a:off x="152400" y="1600200"/>
            <a:ext cx="8458200" cy="4873752"/>
          </a:xfrm>
        </p:spPr>
        <p:txBody>
          <a:bodyPr>
            <a:normAutofit/>
          </a:bodyPr>
          <a:lstStyle/>
          <a:p>
            <a:r>
              <a:rPr lang="it-IT" dirty="0" smtClean="0">
                <a:latin typeface="Times New Roman" pitchFamily="18" charset="0"/>
                <a:cs typeface="Times New Roman" pitchFamily="18" charset="0"/>
              </a:rPr>
              <a:t>Nei vent’anni di massima accelerazione della globalizzazione, dal 1989 al 2008,è come se le società e gli individui avessero attraversato lo Stretto di Gibilterra,cominciando a navigare in mare aperto nell’oceano della “globalizzazione”.</a:t>
            </a:r>
          </a:p>
          <a:p>
            <a:endParaRPr lang="it-IT"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Oggi si sente la neccesità di un nuovo legame,anche se rimane tutto da stabilire che cosa ciò possa significare.</a:t>
            </a:r>
          </a:p>
          <a:p>
            <a:endParaRPr lang="it-IT"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Bisogna trovare nuove formule per ripensare il futuro.</a:t>
            </a:r>
          </a:p>
          <a:p>
            <a:endParaRPr lang="it-IT" dirty="0" smtClean="0">
              <a:latin typeface="Times New Roman" pitchFamily="18" charset="0"/>
              <a:cs typeface="Times New Roman" pitchFamily="18" charset="0"/>
            </a:endParaRPr>
          </a:p>
          <a:p>
            <a:endParaRPr lang="it-IT"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7467600" cy="1143000"/>
          </a:xfrm>
        </p:spPr>
        <p:txBody>
          <a:bodyPr/>
          <a:lstStyle/>
          <a:p>
            <a:r>
              <a:rPr lang="it-IT" dirty="0" smtClean="0">
                <a:solidFill>
                  <a:schemeClr val="tx1">
                    <a:lumMod val="95000"/>
                    <a:lumOff val="5000"/>
                  </a:schemeClr>
                </a:solidFill>
                <a:latin typeface="Times New Roman" pitchFamily="18" charset="0"/>
                <a:cs typeface="Times New Roman" pitchFamily="18" charset="0"/>
              </a:rPr>
              <a:t>Primo scenario:efficienza per sicurezza</a:t>
            </a:r>
            <a:endParaRPr lang="en-US" dirty="0">
              <a:solidFill>
                <a:schemeClr val="tx1">
                  <a:lumMod val="95000"/>
                  <a:lumOff val="5000"/>
                </a:schemeClr>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0" y="1371600"/>
            <a:ext cx="8610600" cy="5102352"/>
          </a:xfrm>
        </p:spPr>
        <p:txBody>
          <a:bodyPr/>
          <a:lstStyle/>
          <a:p>
            <a:pPr algn="ctr">
              <a:buNone/>
            </a:pPr>
            <a:r>
              <a:rPr lang="it-IT" i="1" dirty="0" smtClean="0">
                <a:latin typeface="Times New Roman" pitchFamily="18" charset="0"/>
                <a:cs typeface="Times New Roman" pitchFamily="18" charset="0"/>
              </a:rPr>
              <a:t>Populismo</a:t>
            </a:r>
          </a:p>
          <a:p>
            <a:pPr algn="ctr">
              <a:buNone/>
            </a:pPr>
            <a:endParaRPr lang="it-IT" i="1"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 In realtà,questa parola  nasconde le difficoltà che gran parte dell’establishment,specie se occidentale,sta incontrando nel riconoscere la portata di quello che sta avvenendo.</a:t>
            </a:r>
          </a:p>
          <a:p>
            <a:r>
              <a:rPr lang="it-IT" dirty="0" smtClean="0">
                <a:latin typeface="Times New Roman" pitchFamily="18" charset="0"/>
                <a:cs typeface="Times New Roman" pitchFamily="18" charset="0"/>
              </a:rPr>
              <a:t>Molti semplici cittadini intuiscono un forte senso di disorientamento di fronte al mondo che li circonda,che è troppo complesso,veloce grande per poter essere compresso.</a:t>
            </a:r>
          </a:p>
          <a:p>
            <a:r>
              <a:rPr lang="it-IT" dirty="0" smtClean="0">
                <a:latin typeface="Times New Roman" pitchFamily="18" charset="0"/>
                <a:cs typeface="Times New Roman" pitchFamily="18" charset="0"/>
              </a:rPr>
              <a:t>Fino a oggi,la debolezza dei populismi è stata nel fatto che non hanno ancora identificato una vera e propria strategia economica per uscire dalla crisi.</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609600"/>
            <a:ext cx="8686800" cy="6248400"/>
          </a:xfrm>
        </p:spPr>
        <p:txBody>
          <a:bodyPr>
            <a:normAutofit/>
          </a:bodyPr>
          <a:lstStyle/>
          <a:p>
            <a:pPr algn="ctr">
              <a:buNone/>
            </a:pPr>
            <a:r>
              <a:rPr lang="it-IT" i="1" dirty="0" smtClean="0">
                <a:latin typeface="Times New Roman" pitchFamily="18" charset="0"/>
                <a:cs typeface="Times New Roman" pitchFamily="18" charset="0"/>
              </a:rPr>
              <a:t>Digitalizzazione</a:t>
            </a:r>
          </a:p>
          <a:p>
            <a:pPr algn="ctr">
              <a:buNone/>
            </a:pPr>
            <a:endParaRPr lang="it-IT" i="1"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Come tutte le tecnologie,la digitalizzazione non è né buona né cattiva,dipende dall’uso che se ne fa.</a:t>
            </a:r>
          </a:p>
          <a:p>
            <a:endParaRPr lang="it-IT"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B.Stiegler ha chiamato “grammatizzazione” la conseguenza dell’applicazione tayloristica al lavoro umano in generale.</a:t>
            </a:r>
          </a:p>
          <a:p>
            <a:endParaRPr lang="it-IT"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È </a:t>
            </a:r>
            <a:r>
              <a:rPr lang="en-US" dirty="0" err="1" smtClean="0">
                <a:latin typeface="Times New Roman" pitchFamily="18" charset="0"/>
                <a:cs typeface="Times New Roman" pitchFamily="18" charset="0"/>
              </a:rPr>
              <a:t>proprio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attraverso</a:t>
            </a:r>
            <a:r>
              <a:rPr lang="en-US" dirty="0" smtClean="0">
                <a:latin typeface="Times New Roman" pitchFamily="18" charset="0"/>
                <a:cs typeface="Times New Roman" pitchFamily="18" charset="0"/>
              </a:rPr>
              <a:t> la </a:t>
            </a:r>
            <a:r>
              <a:rPr lang="en-US" dirty="0" err="1" smtClean="0">
                <a:latin typeface="Times New Roman" pitchFamily="18" charset="0"/>
                <a:cs typeface="Times New Roman" pitchFamily="18" charset="0"/>
              </a:rPr>
              <a:t>grammatizzazione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che,nel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corso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della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modernità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sono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affermate</a:t>
            </a:r>
            <a:r>
              <a:rPr lang="en-US" dirty="0" smtClean="0">
                <a:latin typeface="Times New Roman" pitchFamily="18" charset="0"/>
                <a:cs typeface="Times New Roman" pitchFamily="18" charset="0"/>
              </a:rPr>
              <a:t> le </a:t>
            </a:r>
            <a:r>
              <a:rPr lang="en-US" dirty="0" err="1" smtClean="0">
                <a:latin typeface="Times New Roman" pitchFamily="18" charset="0"/>
                <a:cs typeface="Times New Roman" pitchFamily="18" charset="0"/>
              </a:rPr>
              <a:t>forme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controllo</a:t>
            </a:r>
            <a:r>
              <a:rPr lang="en-US" dirty="0" smtClean="0">
                <a:latin typeface="Times New Roman" pitchFamily="18" charset="0"/>
                <a:cs typeface="Times New Roman" pitchFamily="18" charset="0"/>
              </a:rPr>
              <a:t> del </a:t>
            </a:r>
            <a:r>
              <a:rPr lang="en-US" dirty="0" err="1" smtClean="0">
                <a:latin typeface="Times New Roman" pitchFamily="18" charset="0"/>
                <a:cs typeface="Times New Roman" pitchFamily="18" charset="0"/>
              </a:rPr>
              <a:t>processo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d’individuazione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psichica</a:t>
            </a:r>
            <a:r>
              <a:rPr lang="en-US" dirty="0" smtClean="0">
                <a:latin typeface="Times New Roman" pitchFamily="18" charset="0"/>
                <a:cs typeface="Times New Roman" pitchFamily="18" charset="0"/>
              </a:rPr>
              <a:t> e </a:t>
            </a:r>
            <a:r>
              <a:rPr lang="en-US" dirty="0" err="1" smtClean="0">
                <a:latin typeface="Times New Roman" pitchFamily="18" charset="0"/>
                <a:cs typeface="Times New Roman" pitchFamily="18" charset="0"/>
              </a:rPr>
              <a:t>colletiva</a:t>
            </a:r>
            <a:r>
              <a:rPr lang="en-US" dirty="0" smtClean="0">
                <a:latin typeface="Times New Roman" pitchFamily="18" charset="0"/>
                <a:cs typeface="Times New Roman" pitchFamily="18" charset="0"/>
              </a:rPr>
              <a:t>.</a:t>
            </a:r>
          </a:p>
          <a:p>
            <a:endParaRPr lang="en-US" dirty="0" smtClean="0">
              <a:latin typeface="Times New Roman" pitchFamily="18" charset="0"/>
              <a:cs typeface="Times New Roman" pitchFamily="18" charset="0"/>
            </a:endParaRPr>
          </a:p>
          <a:p>
            <a:pPr>
              <a:buNone/>
            </a:pPr>
            <a:endParaRPr lang="it-IT" dirty="0" smtClean="0">
              <a:latin typeface="Times New Roman" pitchFamily="18" charset="0"/>
              <a:cs typeface="Times New Roman" pitchFamily="18" charset="0"/>
            </a:endParaRPr>
          </a:p>
          <a:p>
            <a:endParaRPr lang="en-US"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0"/>
            <a:ext cx="8763000" cy="6705600"/>
          </a:xfrm>
        </p:spPr>
        <p:txBody>
          <a:bodyPr>
            <a:normAutofit lnSpcReduction="10000"/>
          </a:bodyPr>
          <a:lstStyle/>
          <a:p>
            <a:r>
              <a:rPr lang="it-IT" dirty="0" smtClean="0">
                <a:latin typeface="Times New Roman" pitchFamily="18" charset="0"/>
                <a:cs typeface="Times New Roman" pitchFamily="18" charset="0"/>
              </a:rPr>
              <a:t>La digitalizzazione rende possibile un nuovo stadio del processo di grammatizzazione.</a:t>
            </a:r>
          </a:p>
          <a:p>
            <a:endParaRPr lang="it-IT"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Apre un nuovo scenario nella misura in cui consumo e produzione potranno essere integrati all’interno della catena del valore in un modo impensabile anche solo qualche anno fa. Le nuove piattaforme digitali-che permettono di collegare clienti e fornitori di servizi-rendono possibile già oggi tipi di scambio altamente innovativi.</a:t>
            </a:r>
          </a:p>
          <a:p>
            <a:endParaRPr lang="it-IT"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La digitalizzazione costituisce un’infrastruttura tecnologica ideale per l’affermarsi di quella che Stiegler chiama “la società automatica”.</a:t>
            </a:r>
          </a:p>
          <a:p>
            <a:endParaRPr lang="it-IT"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Rispetto al passato,ciò che fa la differenza è che la società digitalizzata è in grado di aumentare enormemente la capacità di controllo e di efficientizzazione di ogni attività umana.</a:t>
            </a:r>
          </a:p>
          <a:p>
            <a:endParaRPr lang="it-IT" dirty="0" smtClean="0">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
            <a:ext cx="8534400" cy="1219199"/>
          </a:xfrm>
        </p:spPr>
        <p:txBody>
          <a:bodyPr>
            <a:normAutofit fontScale="90000"/>
          </a:bodyPr>
          <a:lstStyle/>
          <a:p>
            <a:r>
              <a:rPr lang="en-US" b="1" dirty="0" smtClean="0">
                <a:solidFill>
                  <a:schemeClr val="tx1">
                    <a:lumMod val="85000"/>
                    <a:lumOff val="15000"/>
                  </a:schemeClr>
                </a:solidFill>
                <a:latin typeface="Times New Roman" pitchFamily="18" charset="0"/>
                <a:cs typeface="Times New Roman" pitchFamily="18" charset="0"/>
              </a:rPr>
              <a:t>C</a:t>
            </a:r>
            <a:r>
              <a:rPr b="1" smtClean="0">
                <a:solidFill>
                  <a:schemeClr val="tx1">
                    <a:lumMod val="85000"/>
                    <a:lumOff val="15000"/>
                  </a:schemeClr>
                </a:solidFill>
                <a:latin typeface="Times New Roman" pitchFamily="18" charset="0"/>
                <a:cs typeface="Times New Roman" pitchFamily="18" charset="0"/>
              </a:rPr>
              <a:t>risi dell'ordine neoliberista e società</a:t>
            </a:r>
            <a:r>
              <a:rPr lang="it-IT" b="1" dirty="0" smtClean="0">
                <a:solidFill>
                  <a:schemeClr val="tx1">
                    <a:lumMod val="85000"/>
                    <a:lumOff val="15000"/>
                  </a:schemeClr>
                </a:solidFill>
                <a:latin typeface="Times New Roman" pitchFamily="18" charset="0"/>
                <a:cs typeface="Times New Roman" pitchFamily="18" charset="0"/>
              </a:rPr>
              <a:t> -</a:t>
            </a:r>
            <a:r>
              <a:rPr b="1" smtClean="0">
                <a:solidFill>
                  <a:schemeClr val="tx1">
                    <a:lumMod val="85000"/>
                    <a:lumOff val="15000"/>
                  </a:schemeClr>
                </a:solidFill>
                <a:latin typeface="Times New Roman" pitchFamily="18" charset="0"/>
                <a:cs typeface="Times New Roman" pitchFamily="18" charset="0"/>
              </a:rPr>
              <a:t>psicotica</a:t>
            </a:r>
            <a:r>
              <a:rPr lang="en-US" b="1" dirty="0" smtClean="0">
                <a:solidFill>
                  <a:schemeClr val="tx1">
                    <a:lumMod val="85000"/>
                    <a:lumOff val="15000"/>
                  </a:schemeClr>
                </a:solidFill>
                <a:latin typeface="Times New Roman" pitchFamily="18" charset="0"/>
                <a:cs typeface="Times New Roman" pitchFamily="18" charset="0"/>
              </a:rPr>
              <a:t/>
            </a:r>
            <a:br>
              <a:rPr lang="en-US" b="1" dirty="0" smtClean="0">
                <a:solidFill>
                  <a:schemeClr val="tx1">
                    <a:lumMod val="85000"/>
                    <a:lumOff val="15000"/>
                  </a:schemeClr>
                </a:solidFill>
                <a:latin typeface="Times New Roman" pitchFamily="18" charset="0"/>
                <a:cs typeface="Times New Roman" pitchFamily="18" charset="0"/>
              </a:rPr>
            </a:br>
            <a:r>
              <a:rPr lang="en-US" dirty="0" smtClean="0">
                <a:solidFill>
                  <a:schemeClr val="tx1">
                    <a:lumMod val="85000"/>
                    <a:lumOff val="15000"/>
                  </a:schemeClr>
                </a:solidFill>
                <a:latin typeface="Times New Roman" pitchFamily="18" charset="0"/>
                <a:cs typeface="Times New Roman" pitchFamily="18" charset="0"/>
              </a:rPr>
              <a:t>               </a:t>
            </a:r>
            <a:r>
              <a:rPr lang="en-US" b="1" dirty="0" err="1" smtClean="0">
                <a:solidFill>
                  <a:schemeClr val="tx1">
                    <a:lumMod val="85000"/>
                    <a:lumOff val="15000"/>
                  </a:schemeClr>
                </a:solidFill>
                <a:latin typeface="Times New Roman" pitchFamily="18" charset="0"/>
                <a:cs typeface="Times New Roman" pitchFamily="18" charset="0"/>
              </a:rPr>
              <a:t>Dall’euforia</a:t>
            </a:r>
            <a:r>
              <a:rPr lang="en-US" b="1" dirty="0" smtClean="0">
                <a:solidFill>
                  <a:schemeClr val="tx1">
                    <a:lumMod val="85000"/>
                    <a:lumOff val="15000"/>
                  </a:schemeClr>
                </a:solidFill>
                <a:latin typeface="Times New Roman" pitchFamily="18" charset="0"/>
                <a:cs typeface="Times New Roman" pitchFamily="18" charset="0"/>
              </a:rPr>
              <a:t> </a:t>
            </a:r>
            <a:r>
              <a:rPr lang="en-US" b="1" dirty="0" err="1" smtClean="0">
                <a:solidFill>
                  <a:schemeClr val="tx1">
                    <a:lumMod val="85000"/>
                    <a:lumOff val="15000"/>
                  </a:schemeClr>
                </a:solidFill>
                <a:latin typeface="Times New Roman" pitchFamily="18" charset="0"/>
                <a:cs typeface="Times New Roman" pitchFamily="18" charset="0"/>
              </a:rPr>
              <a:t>all’angoscia</a:t>
            </a:r>
            <a:r>
              <a:rPr lang="en-US" b="1" dirty="0" smtClean="0">
                <a:solidFill>
                  <a:schemeClr val="tx1">
                    <a:lumMod val="85000"/>
                    <a:lumOff val="15000"/>
                  </a:schemeClr>
                </a:solidFill>
                <a:latin typeface="Times New Roman" pitchFamily="18" charset="0"/>
                <a:cs typeface="Times New Roman" pitchFamily="18" charset="0"/>
              </a:rPr>
              <a:t>                                                                                                                                                                                                                                                                                                                                                                                                                                                                                                           </a:t>
            </a:r>
            <a:endParaRPr lang="en-US" b="1" dirty="0">
              <a:solidFill>
                <a:schemeClr val="tx1">
                  <a:lumMod val="85000"/>
                  <a:lumOff val="15000"/>
                </a:schemeClr>
              </a:solidFill>
              <a:latin typeface="Times New Roman" pitchFamily="18" charset="0"/>
              <a:cs typeface="Times New Roman" pitchFamily="18" charset="0"/>
            </a:endParaRPr>
          </a:p>
        </p:txBody>
      </p:sp>
      <p:sp>
        <p:nvSpPr>
          <p:cNvPr id="3" name="Subtitle 2"/>
          <p:cNvSpPr>
            <a:spLocks noGrp="1"/>
          </p:cNvSpPr>
          <p:nvPr>
            <p:ph type="subTitle" idx="1"/>
          </p:nvPr>
        </p:nvSpPr>
        <p:spPr>
          <a:xfrm>
            <a:off x="1752600" y="1447800"/>
            <a:ext cx="7391400" cy="5410200"/>
          </a:xfrm>
        </p:spPr>
        <p:txBody>
          <a:bodyPr>
            <a:noAutofit/>
          </a:bodyPr>
          <a:lstStyle/>
          <a:p>
            <a:r>
              <a:rPr lang="it-IT" sz="2100" b="0" dirty="0" smtClean="0">
                <a:solidFill>
                  <a:schemeClr val="tx1">
                    <a:lumMod val="95000"/>
                    <a:lumOff val="5000"/>
                  </a:schemeClr>
                </a:solidFill>
                <a:latin typeface="Times New Roman" pitchFamily="18" charset="0"/>
                <a:cs typeface="Times New Roman" pitchFamily="18" charset="0"/>
              </a:rPr>
              <a:t>Durante i decenni della fase finanziario-consumerista, quando l’espansione sembrava illimitata, lo stato d'animo prevalente tanto fra le </a:t>
            </a:r>
            <a:r>
              <a:rPr lang="it-IT" sz="2100" b="0" i="1" dirty="0" smtClean="0">
                <a:solidFill>
                  <a:schemeClr val="tx1">
                    <a:lumMod val="95000"/>
                    <a:lumOff val="5000"/>
                  </a:schemeClr>
                </a:solidFill>
                <a:latin typeface="Times New Roman" pitchFamily="18" charset="0"/>
                <a:cs typeface="Times New Roman" pitchFamily="18" charset="0"/>
              </a:rPr>
              <a:t>élite</a:t>
            </a:r>
            <a:r>
              <a:rPr lang="it-IT" sz="2100" b="0" dirty="0" smtClean="0">
                <a:solidFill>
                  <a:schemeClr val="tx1">
                    <a:lumMod val="95000"/>
                    <a:lumOff val="5000"/>
                  </a:schemeClr>
                </a:solidFill>
                <a:latin typeface="Times New Roman" pitchFamily="18" charset="0"/>
                <a:cs typeface="Times New Roman" pitchFamily="18" charset="0"/>
              </a:rPr>
              <a:t> quanto tra le </a:t>
            </a:r>
            <a:r>
              <a:rPr lang="it-IT" sz="2100" b="0" i="1" dirty="0" smtClean="0">
                <a:solidFill>
                  <a:schemeClr val="tx1">
                    <a:lumMod val="95000"/>
                    <a:lumOff val="5000"/>
                  </a:schemeClr>
                </a:solidFill>
                <a:latin typeface="Times New Roman" pitchFamily="18" charset="0"/>
                <a:cs typeface="Times New Roman" pitchFamily="18" charset="0"/>
              </a:rPr>
              <a:t>popolazione</a:t>
            </a:r>
            <a:r>
              <a:rPr lang="it-IT" sz="2100" b="0" dirty="0" smtClean="0">
                <a:solidFill>
                  <a:schemeClr val="tx1">
                    <a:lumMod val="95000"/>
                    <a:lumOff val="5000"/>
                  </a:schemeClr>
                </a:solidFill>
                <a:latin typeface="Times New Roman" pitchFamily="18" charset="0"/>
                <a:cs typeface="Times New Roman" pitchFamily="18" charset="0"/>
              </a:rPr>
              <a:t> è stato</a:t>
            </a:r>
            <a:r>
              <a:rPr lang="it-IT" sz="2100" dirty="0" smtClean="0">
                <a:solidFill>
                  <a:schemeClr val="tx1">
                    <a:lumMod val="95000"/>
                    <a:lumOff val="5000"/>
                  </a:schemeClr>
                </a:solidFill>
                <a:latin typeface="Times New Roman" pitchFamily="18" charset="0"/>
                <a:cs typeface="Times New Roman" pitchFamily="18" charset="0"/>
              </a:rPr>
              <a:t> l'euforia</a:t>
            </a:r>
            <a:r>
              <a:rPr lang="it-IT" sz="2100" b="0" dirty="0" smtClean="0">
                <a:solidFill>
                  <a:schemeClr val="tx1">
                    <a:lumMod val="95000"/>
                    <a:lumOff val="5000"/>
                  </a:schemeClr>
                </a:solidFill>
                <a:latin typeface="Times New Roman" pitchFamily="18" charset="0"/>
                <a:cs typeface="Times New Roman" pitchFamily="18" charset="0"/>
              </a:rPr>
              <a:t>.</a:t>
            </a:r>
          </a:p>
          <a:p>
            <a:endParaRPr lang="it-IT" sz="2100" b="0" dirty="0" smtClean="0">
              <a:solidFill>
                <a:schemeClr val="tx1">
                  <a:lumMod val="95000"/>
                  <a:lumOff val="5000"/>
                </a:schemeClr>
              </a:solidFill>
              <a:latin typeface="Times New Roman" pitchFamily="18" charset="0"/>
              <a:cs typeface="Times New Roman" pitchFamily="18" charset="0"/>
            </a:endParaRPr>
          </a:p>
          <a:p>
            <a:r>
              <a:rPr lang="it-IT" sz="2100" b="0" dirty="0" smtClean="0">
                <a:solidFill>
                  <a:schemeClr val="tx1">
                    <a:lumMod val="95000"/>
                    <a:lumOff val="5000"/>
                  </a:schemeClr>
                </a:solidFill>
                <a:latin typeface="Times New Roman" pitchFamily="18" charset="0"/>
                <a:cs typeface="Times New Roman" pitchFamily="18" charset="0"/>
              </a:rPr>
              <a:t>L’infarto del 2008 e la lunga crisi che ne è seguita, ha smentito la pretesa del sistema finanziario di essere in grado di prevedere e gestire qualsiasi variabile potenzialmente capace di metterne a repentaglio la stabilità.</a:t>
            </a:r>
          </a:p>
          <a:p>
            <a:endParaRPr lang="it-IT" sz="2100" b="0" dirty="0" smtClean="0">
              <a:solidFill>
                <a:schemeClr val="tx1">
                  <a:lumMod val="95000"/>
                  <a:lumOff val="5000"/>
                </a:schemeClr>
              </a:solidFill>
              <a:latin typeface="Times New Roman" pitchFamily="18" charset="0"/>
              <a:cs typeface="Times New Roman" pitchFamily="18" charset="0"/>
            </a:endParaRPr>
          </a:p>
          <a:p>
            <a:r>
              <a:rPr lang="it-IT" sz="2100" b="0" dirty="0" smtClean="0">
                <a:solidFill>
                  <a:schemeClr val="tx1">
                    <a:lumMod val="95000"/>
                    <a:lumOff val="5000"/>
                  </a:schemeClr>
                </a:solidFill>
                <a:latin typeface="Times New Roman" pitchFamily="18" charset="0"/>
                <a:cs typeface="Times New Roman" pitchFamily="18" charset="0"/>
              </a:rPr>
              <a:t>Il neoliberalismo ha prodotto un’idea formidable, ovvero che si potesse creare un ecosistema di mercato in cui la finanza,attraverso liberalizzazione,tecnizzazione avrebbe potuto crescere all'infinito diventando capace di assorbire qualsiasi tipo di rischio e di garantire la crescita dell'economia che avrebbbe prodotto come effetto secondario  la crescita della società e delle persone.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8763000" cy="6477000"/>
          </a:xfrm>
        </p:spPr>
        <p:txBody>
          <a:bodyPr>
            <a:normAutofit/>
          </a:bodyPr>
          <a:lstStyle/>
          <a:p>
            <a:pPr algn="ctr">
              <a:buNone/>
            </a:pPr>
            <a:r>
              <a:rPr lang="it-IT" i="1" dirty="0" smtClean="0">
                <a:latin typeface="Times New Roman" pitchFamily="18" charset="0"/>
                <a:cs typeface="Times New Roman" pitchFamily="18" charset="0"/>
              </a:rPr>
              <a:t>Neotaylarismo digitale: ovvero efficienza per </a:t>
            </a:r>
            <a:r>
              <a:rPr lang="it-IT" i="1" dirty="0" smtClean="0">
                <a:latin typeface="Times New Roman" pitchFamily="18" charset="0"/>
                <a:cs typeface="Times New Roman" pitchFamily="18" charset="0"/>
              </a:rPr>
              <a:t>sicurezza</a:t>
            </a:r>
          </a:p>
          <a:p>
            <a:pPr>
              <a:buNone/>
            </a:pPr>
            <a:endParaRPr lang="it-IT" i="1"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Una soluzione che va nella direzione di costruire un “neotaylarismo societario”, dove la società è vista come una grande fabbrica in cui tutto deve funzionare e la democrazia va contingentata per ottenere contemporaneamente efficienza economica e sicurezza sociale.</a:t>
            </a:r>
          </a:p>
          <a:p>
            <a:endParaRPr lang="it-IT"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Oggi la digitalizzazione pervasiva rende teoreticamente possibile l’estensione all’intera società della logica tayloristica che si basa sulla frammentazione delle operazioni, la loro misurazione e i loro controllo centralizzato.</a:t>
            </a:r>
          </a:p>
          <a:p>
            <a:endParaRPr lang="it-IT"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L’obiettivo di fondo del modello neotaylorista su base societaria non può che essere quello “di spremere ancora di più il limone”, così da rendere ancora più efficiente la società nel suo insieme.</a:t>
            </a: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152400"/>
            <a:ext cx="8534400" cy="6553200"/>
          </a:xfrm>
        </p:spPr>
        <p:txBody>
          <a:bodyPr>
            <a:normAutofit fontScale="85000" lnSpcReduction="10000"/>
          </a:bodyPr>
          <a:lstStyle/>
          <a:p>
            <a:r>
              <a:rPr lang="it-IT" dirty="0" smtClean="0"/>
              <a:t>Il neotaylorismo societario ha bisogno di una società disciplinata che sia capace di dissimulare,il rigido controllo sociale a cui è assoggettata. </a:t>
            </a:r>
          </a:p>
          <a:p>
            <a:r>
              <a:rPr lang="it-IT" dirty="0" smtClean="0"/>
              <a:t>Tuttavia,un’organizzazione simile può presentarsi come garante di quella sicurezza che viene avvertita come il bene di cui si ha maggiore mancanza,specie tra i gruppi mendo abbienti.</a:t>
            </a:r>
          </a:p>
          <a:p>
            <a:pPr>
              <a:buNone/>
            </a:pPr>
            <a:endParaRPr lang="it-IT" dirty="0" smtClean="0"/>
          </a:p>
          <a:p>
            <a:r>
              <a:rPr lang="it-IT" b="1" dirty="0" smtClean="0"/>
              <a:t>Un incontro che potrebbe avvenire almeno attorno a 3 questioni</a:t>
            </a:r>
            <a:r>
              <a:rPr lang="it-IT" b="1" dirty="0" smtClean="0"/>
              <a:t>:</a:t>
            </a:r>
          </a:p>
          <a:p>
            <a:endParaRPr lang="it-IT" b="1" dirty="0" smtClean="0"/>
          </a:p>
          <a:p>
            <a:r>
              <a:rPr lang="it-IT" i="1" dirty="0" smtClean="0"/>
              <a:t>1</a:t>
            </a:r>
            <a:r>
              <a:rPr lang="it-IT" i="1" dirty="0" smtClean="0"/>
              <a:t>. </a:t>
            </a:r>
            <a:r>
              <a:rPr lang="it-IT" dirty="0" smtClean="0"/>
              <a:t>Attorno </a:t>
            </a:r>
            <a:r>
              <a:rPr lang="it-IT" dirty="0" smtClean="0"/>
              <a:t>alla bandiera “efficienza per sicurezza” come condizione per poter tornare a godere dei vantaggi di quel benessere che oggi sembra sfuggirci.</a:t>
            </a:r>
          </a:p>
          <a:p>
            <a:endParaRPr lang="it-IT" dirty="0" smtClean="0"/>
          </a:p>
          <a:p>
            <a:r>
              <a:rPr lang="it-IT" i="1" dirty="0" smtClean="0"/>
              <a:t>2</a:t>
            </a:r>
            <a:r>
              <a:rPr lang="it-IT" i="1" dirty="0" smtClean="0"/>
              <a:t>. </a:t>
            </a:r>
            <a:r>
              <a:rPr lang="it-IT" dirty="0" smtClean="0"/>
              <a:t>Attorno </a:t>
            </a:r>
            <a:r>
              <a:rPr lang="it-IT" dirty="0" smtClean="0"/>
              <a:t>a un’alleanza occulta tra potere politico e potere economico,interessati entrambi a sfruttare le informazioni private che possono portare a forme più complete.</a:t>
            </a:r>
          </a:p>
          <a:p>
            <a:endParaRPr lang="it-IT" dirty="0" smtClean="0"/>
          </a:p>
          <a:p>
            <a:r>
              <a:rPr lang="it-IT" i="1" dirty="0" smtClean="0"/>
              <a:t>3</a:t>
            </a:r>
            <a:r>
              <a:rPr lang="it-IT" i="1" dirty="0" smtClean="0"/>
              <a:t>. </a:t>
            </a:r>
            <a:r>
              <a:rPr lang="it-IT" dirty="0" smtClean="0"/>
              <a:t>Il </a:t>
            </a:r>
            <a:r>
              <a:rPr lang="it-IT" dirty="0" smtClean="0"/>
              <a:t>punto di incontro può realizzarsi attorno all’idea di ottenere ulteriori aumenti di produttività con l’aiuto di una segmentazione ben calibrata tra gli </a:t>
            </a:r>
            <a:r>
              <a:rPr lang="it-IT" i="1" dirty="0" smtClean="0"/>
              <a:t>haves</a:t>
            </a:r>
            <a:r>
              <a:rPr lang="it-IT" dirty="0" smtClean="0"/>
              <a:t> e gli </a:t>
            </a:r>
            <a:r>
              <a:rPr lang="it-IT" i="1" dirty="0" smtClean="0"/>
              <a:t>havenots.</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839200" cy="1143000"/>
          </a:xfrm>
        </p:spPr>
        <p:txBody>
          <a:bodyPr>
            <a:normAutofit/>
          </a:bodyPr>
          <a:lstStyle/>
          <a:p>
            <a:r>
              <a:rPr lang="it-IT" sz="2900" dirty="0" smtClean="0">
                <a:solidFill>
                  <a:schemeClr val="tx1">
                    <a:lumMod val="95000"/>
                    <a:lumOff val="5000"/>
                  </a:schemeClr>
                </a:solidFill>
                <a:latin typeface="Times New Roman" pitchFamily="18" charset="0"/>
                <a:cs typeface="Times New Roman" pitchFamily="18" charset="0"/>
              </a:rPr>
              <a:t>Secondo scenario:crescita economica e sviluppo umano e sociale</a:t>
            </a:r>
            <a:endParaRPr lang="en-US" sz="2900" dirty="0">
              <a:solidFill>
                <a:schemeClr val="tx1">
                  <a:lumMod val="95000"/>
                  <a:lumOff val="5000"/>
                </a:schemeClr>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0" y="1371600"/>
            <a:ext cx="8991600" cy="5486400"/>
          </a:xfrm>
        </p:spPr>
        <p:txBody>
          <a:bodyPr>
            <a:normAutofit/>
          </a:bodyPr>
          <a:lstStyle/>
          <a:p>
            <a:pPr>
              <a:buNone/>
            </a:pPr>
            <a:r>
              <a:rPr lang="it-IT" dirty="0" smtClean="0">
                <a:latin typeface="Times New Roman" pitchFamily="18" charset="0"/>
                <a:cs typeface="Times New Roman" pitchFamily="18" charset="0"/>
              </a:rPr>
              <a:t>L’economia non è solo una macchina, ma è una costruzione sociale che riflette i valori del tempo nelle relazioni sociali e nelle forme istituzionali</a:t>
            </a:r>
            <a:r>
              <a:rPr lang="it-IT" dirty="0" smtClean="0">
                <a:latin typeface="Times New Roman" pitchFamily="18" charset="0"/>
                <a:cs typeface="Times New Roman" pitchFamily="18" charset="0"/>
              </a:rPr>
              <a:t>.</a:t>
            </a:r>
          </a:p>
          <a:p>
            <a:pPr>
              <a:buNone/>
            </a:pPr>
            <a:endParaRPr lang="it-IT" dirty="0" smtClean="0">
              <a:latin typeface="Times New Roman" pitchFamily="18" charset="0"/>
              <a:cs typeface="Times New Roman" pitchFamily="18" charset="0"/>
            </a:endParaRPr>
          </a:p>
          <a:p>
            <a:pPr>
              <a:buNone/>
            </a:pPr>
            <a:r>
              <a:rPr lang="it-IT" dirty="0" smtClean="0">
                <a:latin typeface="Times New Roman" pitchFamily="18" charset="0"/>
                <a:cs typeface="Times New Roman" pitchFamily="18" charset="0"/>
              </a:rPr>
              <a:t>La finanziarizzazione espansiva del passato non c’è </a:t>
            </a:r>
            <a:r>
              <a:rPr lang="it-IT" dirty="0" smtClean="0">
                <a:latin typeface="Times New Roman" pitchFamily="18" charset="0"/>
                <a:cs typeface="Times New Roman" pitchFamily="18" charset="0"/>
              </a:rPr>
              <a:t>più.La populazione </a:t>
            </a:r>
            <a:r>
              <a:rPr lang="it-IT" dirty="0" smtClean="0">
                <a:latin typeface="Times New Roman" pitchFamily="18" charset="0"/>
                <a:cs typeface="Times New Roman" pitchFamily="18" charset="0"/>
              </a:rPr>
              <a:t>è invecchiata e in buona parte si è impoverita,visti i salari stagnanti,l’elevata tassazione e il calo di fiducia dei consumatori</a:t>
            </a:r>
            <a:r>
              <a:rPr lang="it-IT" dirty="0" smtClean="0">
                <a:latin typeface="Times New Roman" pitchFamily="18" charset="0"/>
                <a:cs typeface="Times New Roman" pitchFamily="18" charset="0"/>
              </a:rPr>
              <a:t>.</a:t>
            </a:r>
          </a:p>
          <a:p>
            <a:pPr>
              <a:buNone/>
            </a:pPr>
            <a:endParaRPr lang="it-IT" dirty="0" smtClean="0">
              <a:latin typeface="Times New Roman" pitchFamily="18" charset="0"/>
              <a:cs typeface="Times New Roman" pitchFamily="18" charset="0"/>
            </a:endParaRPr>
          </a:p>
          <a:p>
            <a:pPr>
              <a:buNone/>
            </a:pPr>
            <a:r>
              <a:rPr lang="it-IT" dirty="0" smtClean="0">
                <a:latin typeface="Times New Roman" pitchFamily="18" charset="0"/>
                <a:cs typeface="Times New Roman" pitchFamily="18" charset="0"/>
              </a:rPr>
              <a:t>Uscire dalla crisi significa abbandonare il mito della creazione infinita di extraprofitto per elaborare un’idea di crescita come processo e conquista che, mettendo al centro ogni persona,le sue </a:t>
            </a:r>
            <a:r>
              <a:rPr lang="it-IT" i="1" dirty="0" smtClean="0">
                <a:latin typeface="Times New Roman" pitchFamily="18" charset="0"/>
                <a:cs typeface="Times New Roman" pitchFamily="18" charset="0"/>
              </a:rPr>
              <a:t>capabilities </a:t>
            </a:r>
            <a:r>
              <a:rPr lang="it-IT" dirty="0" smtClean="0">
                <a:latin typeface="Times New Roman" pitchFamily="18" charset="0"/>
                <a:cs typeface="Times New Roman" pitchFamily="18" charset="0"/>
              </a:rPr>
              <a:t>,il contesto sociale con il passo sostenibile dello sviluppo umano e sociale.</a:t>
            </a:r>
            <a:endParaRPr lang="it-IT" i="1"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0" y="0"/>
            <a:ext cx="8763000" cy="6858000"/>
          </a:xfrm>
        </p:spPr>
        <p:txBody>
          <a:bodyPr/>
          <a:lstStyle/>
          <a:p>
            <a:endParaRPr lang="it-IT"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La crisi ci ha risvegliato in modo traumatico:</a:t>
            </a:r>
          </a:p>
          <a:p>
            <a:r>
              <a:rPr lang="it-IT" dirty="0" smtClean="0">
                <a:latin typeface="Times New Roman" pitchFamily="18" charset="0"/>
                <a:cs typeface="Times New Roman" pitchFamily="18" charset="0"/>
              </a:rPr>
              <a:t>Recessione economica mondiale,terrorismo islamista (nascita dell’Isis), focolai bellici diffusi,risveglio della Cina capitalista, grandi migrazioni, costruzione di nuovi muri ecc.</a:t>
            </a:r>
          </a:p>
          <a:p>
            <a:pPr>
              <a:buNone/>
            </a:pPr>
            <a:endParaRPr lang="it-IT"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Il mondo post-2008 è diverso da quello fiducioso e fondamentalmente semplificato che l’ha preceduto durante la fase di espansione neoliberista. </a:t>
            </a:r>
          </a:p>
          <a:p>
            <a:pPr>
              <a:buNone/>
            </a:pPr>
            <a:endParaRPr lang="en-US" dirty="0"/>
          </a:p>
        </p:txBody>
      </p:sp>
      <p:pic>
        <p:nvPicPr>
          <p:cNvPr id="1027" name="Picture 3" descr="C:\Users\Electro Tech\Desktop\italia.jpeg"/>
          <p:cNvPicPr>
            <a:picLocks noChangeAspect="1" noChangeArrowheads="1"/>
          </p:cNvPicPr>
          <p:nvPr/>
        </p:nvPicPr>
        <p:blipFill>
          <a:blip r:embed="rId2"/>
          <a:srcRect/>
          <a:stretch>
            <a:fillRect/>
          </a:stretch>
        </p:blipFill>
        <p:spPr bwMode="auto">
          <a:xfrm>
            <a:off x="5410200" y="4724400"/>
            <a:ext cx="2562225" cy="1781175"/>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8686800" cy="6629400"/>
          </a:xfrm>
        </p:spPr>
        <p:txBody>
          <a:bodyPr/>
          <a:lstStyle/>
          <a:p>
            <a:pPr lvl="1"/>
            <a:r>
              <a:rPr lang="it-IT" dirty="0" smtClean="0">
                <a:latin typeface="Times New Roman" pitchFamily="18" charset="0"/>
                <a:cs typeface="Times New Roman" pitchFamily="18" charset="0"/>
              </a:rPr>
              <a:t>In pochi anni siamo così passati </a:t>
            </a:r>
            <a:r>
              <a:rPr lang="it-IT" sz="2000" spc="300" dirty="0" smtClean="0">
                <a:solidFill>
                  <a:schemeClr val="accent1">
                    <a:lumMod val="50000"/>
                  </a:schemeClr>
                </a:solidFill>
                <a:latin typeface="Times New Roman" pitchFamily="18" charset="0"/>
                <a:cs typeface="Times New Roman" pitchFamily="18" charset="0"/>
              </a:rPr>
              <a:t>dall’euforia</a:t>
            </a:r>
            <a:r>
              <a:rPr lang="it-IT" spc="300" dirty="0" smtClean="0">
                <a:latin typeface="Times New Roman" pitchFamily="18" charset="0"/>
                <a:cs typeface="Times New Roman" pitchFamily="18" charset="0"/>
              </a:rPr>
              <a:t> </a:t>
            </a:r>
            <a:r>
              <a:rPr lang="it-IT" spc="300" dirty="0" smtClean="0">
                <a:solidFill>
                  <a:schemeClr val="accent1">
                    <a:lumMod val="50000"/>
                  </a:schemeClr>
                </a:solidFill>
                <a:latin typeface="Times New Roman" pitchFamily="18" charset="0"/>
                <a:cs typeface="Times New Roman" pitchFamily="18" charset="0"/>
              </a:rPr>
              <a:t>all’angoscia.</a:t>
            </a:r>
          </a:p>
          <a:p>
            <a:pPr lvl="1">
              <a:buNone/>
            </a:pPr>
            <a:endParaRPr lang="it-IT" spc="300" dirty="0" smtClean="0">
              <a:solidFill>
                <a:schemeClr val="accent1">
                  <a:lumMod val="50000"/>
                </a:schemeClr>
              </a:solidFill>
              <a:latin typeface="Times New Roman" pitchFamily="18" charset="0"/>
              <a:cs typeface="Times New Roman" pitchFamily="18" charset="0"/>
            </a:endParaRPr>
          </a:p>
          <a:p>
            <a:pPr lvl="1"/>
            <a:r>
              <a:rPr lang="it-IT" dirty="0" smtClean="0">
                <a:solidFill>
                  <a:schemeClr val="tx1">
                    <a:lumMod val="95000"/>
                    <a:lumOff val="5000"/>
                  </a:schemeClr>
                </a:solidFill>
                <a:latin typeface="Times New Roman" pitchFamily="18" charset="0"/>
                <a:cs typeface="Times New Roman" pitchFamily="18" charset="0"/>
              </a:rPr>
              <a:t>Come ha scritto Franz Neumann, nelle moderne società di massa l’angoscia è il movente principale per la formazione di regimi autoritari.</a:t>
            </a:r>
          </a:p>
          <a:p>
            <a:pPr lvl="1"/>
            <a:endParaRPr lang="it-IT" dirty="0" smtClean="0">
              <a:solidFill>
                <a:schemeClr val="tx1">
                  <a:lumMod val="95000"/>
                  <a:lumOff val="5000"/>
                </a:schemeClr>
              </a:solidFill>
              <a:latin typeface="Times New Roman" pitchFamily="18" charset="0"/>
              <a:cs typeface="Times New Roman" pitchFamily="18" charset="0"/>
            </a:endParaRPr>
          </a:p>
          <a:p>
            <a:pPr lvl="1"/>
            <a:r>
              <a:rPr lang="it-IT" dirty="0" smtClean="0">
                <a:solidFill>
                  <a:schemeClr val="tx1">
                    <a:lumMod val="95000"/>
                    <a:lumOff val="5000"/>
                  </a:schemeClr>
                </a:solidFill>
                <a:latin typeface="Times New Roman" pitchFamily="18" charset="0"/>
                <a:cs typeface="Times New Roman" pitchFamily="18" charset="0"/>
              </a:rPr>
              <a:t>In una società sommersa dai beni materiali e avvolta dal flusso continuo della communicazione non è più la disuguaglianza a strutturare il conflitto sociale. </a:t>
            </a:r>
          </a:p>
          <a:p>
            <a:pPr lvl="1"/>
            <a:endParaRPr lang="it-IT" dirty="0" smtClean="0">
              <a:solidFill>
                <a:schemeClr val="tx1">
                  <a:lumMod val="95000"/>
                  <a:lumOff val="5000"/>
                </a:schemeClr>
              </a:solidFill>
              <a:latin typeface="Times New Roman" pitchFamily="18" charset="0"/>
              <a:cs typeface="Times New Roman" pitchFamily="18" charset="0"/>
            </a:endParaRPr>
          </a:p>
          <a:p>
            <a:pPr lvl="1"/>
            <a:r>
              <a:rPr lang="it-IT" dirty="0" smtClean="0">
                <a:solidFill>
                  <a:schemeClr val="tx1">
                    <a:lumMod val="95000"/>
                    <a:lumOff val="5000"/>
                  </a:schemeClr>
                </a:solidFill>
                <a:latin typeface="Times New Roman" pitchFamily="18" charset="0"/>
                <a:cs typeface="Times New Roman" pitchFamily="18" charset="0"/>
              </a:rPr>
              <a:t>Almeno apparantemente, a prevalere è piuttosto la questione della sicurezza e persino dell’integrità fisica.</a:t>
            </a:r>
          </a:p>
          <a:p>
            <a:pPr lvl="1"/>
            <a:endParaRPr lang="it-IT" dirty="0" smtClean="0">
              <a:solidFill>
                <a:schemeClr val="tx1">
                  <a:lumMod val="95000"/>
                  <a:lumOff val="5000"/>
                </a:schemeClr>
              </a:solidFill>
              <a:latin typeface="Times New Roman" pitchFamily="18" charset="0"/>
              <a:cs typeface="Times New Roman" pitchFamily="18" charset="0"/>
            </a:endParaRPr>
          </a:p>
          <a:p>
            <a:pPr lvl="1"/>
            <a:r>
              <a:rPr lang="it-IT" dirty="0" smtClean="0">
                <a:solidFill>
                  <a:schemeClr val="tx1">
                    <a:lumMod val="95000"/>
                    <a:lumOff val="5000"/>
                  </a:schemeClr>
                </a:solidFill>
                <a:latin typeface="Times New Roman" pitchFamily="18" charset="0"/>
                <a:cs typeface="Times New Roman" pitchFamily="18" charset="0"/>
              </a:rPr>
              <a:t>I singoli individui, inseriti all’interno dei reti sociali, si sentono esposti a tutto: alla violenza, al terrorismo, alla delinquenza spicciola, alle sofisticazioni alimentari,alle scorribande finanziarie.</a:t>
            </a:r>
          </a:p>
          <a:p>
            <a:pPr lvl="1"/>
            <a:endParaRPr lang="it-IT"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838200"/>
            <a:ext cx="8305800" cy="5635752"/>
          </a:xfrm>
        </p:spPr>
        <p:txBody>
          <a:bodyPr/>
          <a:lstStyle/>
          <a:p>
            <a:r>
              <a:rPr lang="it-IT" dirty="0" smtClean="0">
                <a:latin typeface="Times New Roman" pitchFamily="18" charset="0"/>
                <a:cs typeface="Times New Roman" pitchFamily="18" charset="0"/>
              </a:rPr>
              <a:t>I ceti più abbienti e più istruiti avvertono solo debolmente questi rischi. </a:t>
            </a:r>
          </a:p>
          <a:p>
            <a:endParaRPr lang="it-IT"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Sono invece sopratutto i ceti popolari ,verso cui convergono quote sempre più ampie del ceto medio impoverito, secondo un processo che si potrebbe definire di proletarizzazione sociale e intellettuale.</a:t>
            </a:r>
          </a:p>
          <a:p>
            <a:endParaRPr lang="it-IT"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Con il risultato che in questa fase,la protesta sociale viene monipolizzata dai partiti di una nuova destra.</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it-IT" dirty="0" smtClean="0">
                <a:latin typeface="Times New Roman" pitchFamily="18" charset="0"/>
                <a:cs typeface="Times New Roman" pitchFamily="18" charset="0"/>
              </a:rPr>
              <a:t>L’acuirsi delle tensioni internazionali, con i conseguenti flussi migratori,rischia di innescare una spirale pericolosa.</a:t>
            </a:r>
          </a:p>
          <a:p>
            <a:r>
              <a:rPr lang="it-IT" dirty="0" smtClean="0">
                <a:latin typeface="Times New Roman" pitchFamily="18" charset="0"/>
                <a:cs typeface="Times New Roman" pitchFamily="18" charset="0"/>
              </a:rPr>
              <a:t>In mancanza di un’idea di futuro,e di risposte adeguate all’oggi, a dilagare è la paura di perdere quel poco che si ha.</a:t>
            </a:r>
          </a:p>
          <a:p>
            <a:r>
              <a:rPr lang="it-IT" dirty="0" smtClean="0">
                <a:latin typeface="Times New Roman" pitchFamily="18" charset="0"/>
                <a:cs typeface="Times New Roman" pitchFamily="18" charset="0"/>
              </a:rPr>
              <a:t>Per tutti quelli per i quali non sembra più possibile darsi un orizzonte di vita positivo.</a:t>
            </a:r>
          </a:p>
          <a:p>
            <a:r>
              <a:rPr lang="it-IT" dirty="0" smtClean="0">
                <a:latin typeface="Times New Roman" pitchFamily="18" charset="0"/>
                <a:cs typeface="Times New Roman" pitchFamily="18" charset="0"/>
              </a:rPr>
              <a:t>A essere regressive sono le risposte prospettate per tutti questi bisogni.</a:t>
            </a:r>
          </a:p>
          <a:p>
            <a:endParaRPr lang="it-IT"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it-IT" dirty="0" smtClean="0">
                <a:latin typeface="Times New Roman" pitchFamily="18" charset="0"/>
                <a:cs typeface="Times New Roman" pitchFamily="18" charset="0"/>
              </a:rPr>
              <a:t>Per colmare il divario accumulatosi tra la vita delle persone e i modelli teorici di riferimento;</a:t>
            </a:r>
          </a:p>
          <a:p>
            <a:endParaRPr lang="it-IT"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occorre aggiornare al più presto le nostre mappe cognitive e concettuali</a:t>
            </a:r>
          </a:p>
          <a:p>
            <a:endParaRPr lang="it-IT"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reintengrando il bisogno di sicurezza nella cornice della nostra vita sociale e ripensando l’idea stessa di crescita.</a:t>
            </a:r>
          </a:p>
          <a:p>
            <a:endParaRPr lang="it-IT"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0"/>
            <a:ext cx="8610600" cy="6858000"/>
          </a:xfrm>
        </p:spPr>
        <p:txBody>
          <a:bodyPr>
            <a:normAutofit fontScale="92500" lnSpcReduction="10000"/>
          </a:bodyPr>
          <a:lstStyle/>
          <a:p>
            <a:r>
              <a:rPr lang="it-IT" dirty="0" smtClean="0">
                <a:latin typeface="Times New Roman" pitchFamily="18" charset="0"/>
                <a:cs typeface="Times New Roman" pitchFamily="18" charset="0"/>
              </a:rPr>
              <a:t>A quasi 10 anni dall’infarto finanziario,il sistema capitalistico non è ancora riuscito a ritrovare un equilibro, a mettere in campo un nuovo scambio sociale in grado di aprire un nuova stagione di crescita.</a:t>
            </a:r>
          </a:p>
          <a:p>
            <a:endParaRPr lang="it-IT"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I segnali di disagio sociale e malessere individuale sembrano diffusi,ma rimane latente </a:t>
            </a:r>
            <a:r>
              <a:rPr lang="it-IT" dirty="0" smtClean="0">
                <a:latin typeface="Times New Roman" pitchFamily="18" charset="0"/>
                <a:cs typeface="Times New Roman" pitchFamily="18" charset="0"/>
              </a:rPr>
              <a:t>perché </a:t>
            </a:r>
            <a:r>
              <a:rPr lang="it-IT" dirty="0" smtClean="0">
                <a:latin typeface="Times New Roman" pitchFamily="18" charset="0"/>
                <a:cs typeface="Times New Roman" pitchFamily="18" charset="0"/>
              </a:rPr>
              <a:t>non riesce a canalizzarsi in forme organizzate e aperto di conflitto.</a:t>
            </a:r>
          </a:p>
          <a:p>
            <a:endParaRPr lang="it-IT"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Nella crisi della rappresentanza,il disagio e le disuguaglianze trovano forme di espressione secondo due varianti:</a:t>
            </a:r>
          </a:p>
          <a:p>
            <a:endParaRPr lang="it-IT" dirty="0" smtClean="0">
              <a:latin typeface="Times New Roman" pitchFamily="18" charset="0"/>
              <a:cs typeface="Times New Roman" pitchFamily="18" charset="0"/>
            </a:endParaRPr>
          </a:p>
          <a:p>
            <a:r>
              <a:rPr lang="it-IT" b="1" dirty="0" smtClean="0">
                <a:latin typeface="Times New Roman" pitchFamily="18" charset="0"/>
                <a:cs typeface="Times New Roman" pitchFamily="18" charset="0"/>
              </a:rPr>
              <a:t>1-</a:t>
            </a:r>
            <a:r>
              <a:rPr lang="it-IT" dirty="0" smtClean="0">
                <a:latin typeface="Times New Roman" pitchFamily="18" charset="0"/>
                <a:cs typeface="Times New Roman" pitchFamily="18" charset="0"/>
              </a:rPr>
              <a:t> Il </a:t>
            </a:r>
            <a:r>
              <a:rPr lang="it-IT" dirty="0" smtClean="0">
                <a:latin typeface="Times New Roman" pitchFamily="18" charset="0"/>
                <a:cs typeface="Times New Roman" pitchFamily="18" charset="0"/>
              </a:rPr>
              <a:t>malessere alimenta forme molecolari,episodiche e violente di protesta.Si può parlare qui di “individualizzazione del conflitto”.Le cronache sono da tempo piene di vicende drammatiche legate ora al terrorismo di matrice religiosa,alla violenza intrafamigliare,al feminicidio ecc.</a:t>
            </a:r>
          </a:p>
          <a:p>
            <a:r>
              <a:rPr lang="it-IT" dirty="0" smtClean="0">
                <a:latin typeface="Times New Roman" pitchFamily="18" charset="0"/>
                <a:cs typeface="Times New Roman" pitchFamily="18" charset="0"/>
              </a:rPr>
              <a:t>In tutti questi casi, il disagio non produce conflitto,perchè non è possibile nemmeno il reciproco riconoscimento tra coloro che condividono una comune condizione di deprivazione. </a:t>
            </a:r>
          </a:p>
          <a:p>
            <a:pPr>
              <a:buNone/>
            </a:pPr>
            <a:r>
              <a:rPr lang="it-IT" dirty="0" smtClean="0">
                <a:latin typeface="Times New Roman" pitchFamily="18" charset="0"/>
                <a:cs typeface="Times New Roman" pitchFamily="18" charset="0"/>
              </a:rPr>
              <a:t> </a:t>
            </a:r>
            <a:endParaRPr lang="it-IT" dirty="0" smtClean="0">
              <a:latin typeface="Times New Roman" pitchFamily="18" charset="0"/>
              <a:cs typeface="Times New Roman" pitchFamily="18" charset="0"/>
            </a:endParaRPr>
          </a:p>
          <a:p>
            <a:endParaRPr lang="it-IT" dirty="0" smtClean="0">
              <a:latin typeface="Times New Roman" pitchFamily="18" charset="0"/>
              <a:cs typeface="Times New Roman" pitchFamily="18" charset="0"/>
            </a:endParaRPr>
          </a:p>
          <a:p>
            <a:endParaRPr lang="it-IT" dirty="0" smtClean="0">
              <a:latin typeface="Times New Roman" pitchFamily="18" charset="0"/>
              <a:cs typeface="Times New Roman" pitchFamily="18" charset="0"/>
            </a:endParaRPr>
          </a:p>
          <a:p>
            <a:endParaRPr lang="it-IT" dirty="0" smtClean="0"/>
          </a:p>
          <a:p>
            <a:endParaRPr lang="it-IT"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152400"/>
            <a:ext cx="8458200" cy="6321552"/>
          </a:xfrm>
        </p:spPr>
        <p:txBody>
          <a:bodyPr>
            <a:normAutofit/>
          </a:bodyPr>
          <a:lstStyle/>
          <a:p>
            <a:endParaRPr lang="it-IT"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Il malessere si trasforma facilmente in angoscia, che tende ad associarsi alla violenza che in questo caso,priva di un bersaglio precizo, senza un senso,contro innocenti che rappresentano la società nel suo insieme.</a:t>
            </a:r>
          </a:p>
          <a:p>
            <a:endParaRPr lang="it-IT" dirty="0" smtClean="0">
              <a:latin typeface="Times New Roman" pitchFamily="18" charset="0"/>
              <a:cs typeface="Times New Roman" pitchFamily="18" charset="0"/>
            </a:endParaRPr>
          </a:p>
          <a:p>
            <a:pPr>
              <a:buNone/>
            </a:pPr>
            <a:endParaRPr lang="it-IT" dirty="0" smtClean="0">
              <a:latin typeface="Times New Roman" pitchFamily="18" charset="0"/>
              <a:cs typeface="Times New Roman" pitchFamily="18" charset="0"/>
            </a:endParaRPr>
          </a:p>
          <a:p>
            <a:r>
              <a:rPr lang="it-IT" b="1" dirty="0" smtClean="0">
                <a:latin typeface="Times New Roman" pitchFamily="18" charset="0"/>
                <a:cs typeface="Times New Roman" pitchFamily="18" charset="0"/>
              </a:rPr>
              <a:t>2-</a:t>
            </a:r>
            <a:r>
              <a:rPr lang="it-IT" dirty="0" smtClean="0">
                <a:latin typeface="Times New Roman" pitchFamily="18" charset="0"/>
                <a:cs typeface="Times New Roman" pitchFamily="18" charset="0"/>
              </a:rPr>
              <a:t> La </a:t>
            </a:r>
            <a:r>
              <a:rPr lang="it-IT" dirty="0" smtClean="0">
                <a:latin typeface="Times New Roman" pitchFamily="18" charset="0"/>
                <a:cs typeface="Times New Roman" pitchFamily="18" charset="0"/>
              </a:rPr>
              <a:t>domanda inascoltata che viene dai ceti medi e popolare non produce aggregazioni politiche.</a:t>
            </a:r>
          </a:p>
          <a:p>
            <a:endParaRPr lang="it-IT"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Il malcontento viene qui incanalato da sentimenti di tipo reattivo,con una vena autoritaria, a matrice identitaria, a cui ci si appella per opporsi al cosmopolitismo astratto,visto come minaccia all’integrità propria. </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1338</TotalTime>
  <Words>2064</Words>
  <Application>Microsoft Office PowerPoint</Application>
  <PresentationFormat>On-screen Show (4:3)</PresentationFormat>
  <Paragraphs>146</Paragraphs>
  <Slides>22</Slides>
  <Notes>0</Notes>
  <HiddenSlides>0</HiddenSlides>
  <MMClips>0</MMClips>
  <ScaleCrop>false</ScaleCrop>
  <HeadingPairs>
    <vt:vector size="4" baseType="variant">
      <vt:variant>
        <vt:lpstr>Theme</vt:lpstr>
      </vt:variant>
      <vt:variant>
        <vt:i4>2</vt:i4>
      </vt:variant>
      <vt:variant>
        <vt:lpstr>Slide Titles</vt:lpstr>
      </vt:variant>
      <vt:variant>
        <vt:i4>22</vt:i4>
      </vt:variant>
    </vt:vector>
  </HeadingPairs>
  <TitlesOfParts>
    <vt:vector size="24" baseType="lpstr">
      <vt:lpstr>Oriel</vt:lpstr>
      <vt:lpstr>Office Theme</vt:lpstr>
      <vt:lpstr>Slide 1</vt:lpstr>
      <vt:lpstr>Crisi dell'ordine neoliberista e società -psicotica                Dall’euforia all’angoscia                                                                                                                                                                                                                                                                                                                                                                                                                                                                                                           </vt:lpstr>
      <vt:lpstr>Slide 3</vt:lpstr>
      <vt:lpstr>Slide 4</vt:lpstr>
      <vt:lpstr>Slide 5</vt:lpstr>
      <vt:lpstr>Slide 6</vt:lpstr>
      <vt:lpstr>Slide 7</vt:lpstr>
      <vt:lpstr>Slide 8</vt:lpstr>
      <vt:lpstr>Slide 9</vt:lpstr>
      <vt:lpstr>Che cosa si può dire di una società a elevata disuguaglianza,incerte nelle sue dinamiche e in cui il conflitto sociale prende queste forme?</vt:lpstr>
      <vt:lpstr>Slide 11</vt:lpstr>
      <vt:lpstr>Dallo slegamento alla rilegatura:qualificare,non demonizzare,la questione del legame sociale </vt:lpstr>
      <vt:lpstr>Alcuni fenomeni che è neccessario considerare per provare a scorgere il futuro che ci aspetta:</vt:lpstr>
      <vt:lpstr>La questione controversa del legame sociale</vt:lpstr>
      <vt:lpstr>Slide 15</vt:lpstr>
      <vt:lpstr>Navigare nell’oceano</vt:lpstr>
      <vt:lpstr>Primo scenario:efficienza per sicurezza</vt:lpstr>
      <vt:lpstr>Slide 18</vt:lpstr>
      <vt:lpstr>Slide 19</vt:lpstr>
      <vt:lpstr>Slide 20</vt:lpstr>
      <vt:lpstr>Slide 21</vt:lpstr>
      <vt:lpstr>Secondo scenario:crescita economica e sviluppo umano e sociale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Crisi dell'ordine neoliberista e societa psicotica</dc:title>
  <dc:creator>Electro Tech</dc:creator>
  <cp:lastModifiedBy>Electro Tech</cp:lastModifiedBy>
  <cp:revision>112</cp:revision>
  <dcterms:created xsi:type="dcterms:W3CDTF">2019-03-30T21:35:36Z</dcterms:created>
  <dcterms:modified xsi:type="dcterms:W3CDTF">2019-04-01T17:24:55Z</dcterms:modified>
</cp:coreProperties>
</file>