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0" d="100"/>
          <a:sy n="90" d="100"/>
        </p:scale>
        <p:origin x="-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04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59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83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5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00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44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1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0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61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81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9E57-46E4-D142-8A8F-1F5758EAC79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18D2C-803E-924B-9894-3A296B2D9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1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35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Epididimo e dotti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6107357" cy="4963504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 smtClean="0"/>
              <a:t>Testa</a:t>
            </a:r>
            <a:r>
              <a:rPr lang="it-IT" dirty="0" smtClean="0"/>
              <a:t>: parte più voluminosa situata al polo superiore, in contatto con i </a:t>
            </a:r>
            <a:r>
              <a:rPr lang="it-IT" dirty="0" err="1" smtClean="0"/>
              <a:t>condottini</a:t>
            </a:r>
            <a:r>
              <a:rPr lang="it-IT" dirty="0" smtClean="0"/>
              <a:t> efferenti</a:t>
            </a:r>
          </a:p>
          <a:p>
            <a:r>
              <a:rPr lang="it-IT" b="1" dirty="0" smtClean="0"/>
              <a:t>Corpo</a:t>
            </a:r>
            <a:r>
              <a:rPr lang="it-IT" dirty="0" smtClean="0"/>
              <a:t>: parte intermedia</a:t>
            </a:r>
          </a:p>
          <a:p>
            <a:r>
              <a:rPr lang="it-IT" b="1" dirty="0" smtClean="0"/>
              <a:t>Coda</a:t>
            </a:r>
            <a:r>
              <a:rPr lang="it-IT" dirty="0" smtClean="0"/>
              <a:t>: estremità inferiore, in continuità con il dotto deferente</a:t>
            </a: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Il </a:t>
            </a:r>
            <a:r>
              <a:rPr lang="it-IT" b="1" dirty="0" smtClean="0"/>
              <a:t>dotto deferente </a:t>
            </a:r>
            <a:r>
              <a:rPr lang="it-IT" dirty="0" smtClean="0"/>
              <a:t>si estende dall’epididimo in continuità con il dotto eiaculatore</a:t>
            </a:r>
          </a:p>
          <a:p>
            <a:r>
              <a:rPr lang="it-IT" dirty="0" smtClean="0"/>
              <a:t>Il </a:t>
            </a:r>
            <a:r>
              <a:rPr lang="it-IT" b="1" dirty="0" smtClean="0"/>
              <a:t>dotto eiaculatore</a:t>
            </a:r>
            <a:r>
              <a:rPr lang="it-IT" dirty="0" smtClean="0"/>
              <a:t>, lungo 1-2 cm, è l’ultimo tratto delle vie genitali, origina dal dotto deferente e dal dotto di uscita della vescichetta seminale e termina nell’uretra prostatica</a:t>
            </a:r>
          </a:p>
          <a:p>
            <a:endParaRPr lang="it-IT" dirty="0"/>
          </a:p>
          <a:p>
            <a:r>
              <a:rPr lang="it-IT" dirty="0" smtClean="0"/>
              <a:t>Il dotto epididimale è formato da epitelio colonnare pseudo stratificato</a:t>
            </a:r>
          </a:p>
        </p:txBody>
      </p:sp>
    </p:spTree>
    <p:extLst>
      <p:ext uri="{BB962C8B-B14F-4D97-AF65-F5344CB8AC3E}">
        <p14:creationId xmlns:p14="http://schemas.microsoft.com/office/powerpoint/2010/main" val="288159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dirty="0" smtClean="0"/>
              <a:t>Epiteli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635" y="1600200"/>
            <a:ext cx="2267418" cy="4525963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Testicolo:</a:t>
            </a:r>
          </a:p>
          <a:p>
            <a:pPr marL="0" indent="0">
              <a:buNone/>
            </a:pPr>
            <a:r>
              <a:rPr lang="it-IT" dirty="0" smtClean="0"/>
              <a:t>Epitelio seminifero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Epididimo:</a:t>
            </a:r>
          </a:p>
          <a:p>
            <a:pPr marL="0" indent="0">
              <a:buNone/>
            </a:pPr>
            <a:r>
              <a:rPr lang="it-IT" dirty="0" smtClean="0"/>
              <a:t>Epitelio colonnare </a:t>
            </a:r>
            <a:r>
              <a:rPr lang="it-IT" dirty="0" err="1" smtClean="0"/>
              <a:t>pseudostrati</a:t>
            </a:r>
            <a:r>
              <a:rPr lang="it-IT" dirty="0" smtClean="0"/>
              <a:t>-ficato</a:t>
            </a:r>
            <a:endParaRPr lang="it-IT" dirty="0"/>
          </a:p>
        </p:txBody>
      </p:sp>
      <p:pic>
        <p:nvPicPr>
          <p:cNvPr id="10" name="Immagine 9" descr="img-3271607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7836" b="36333"/>
          <a:stretch/>
        </p:blipFill>
        <p:spPr>
          <a:xfrm>
            <a:off x="2159563" y="509899"/>
            <a:ext cx="7065265" cy="60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L’Epitelio </a:t>
            </a:r>
            <a:r>
              <a:rPr lang="it-IT" dirty="0"/>
              <a:t>S</a:t>
            </a:r>
            <a:r>
              <a:rPr lang="it-IT" dirty="0" smtClean="0"/>
              <a:t>eminifero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I tubuli seminiferi sono formati da un epitelio stratificato alquanto complesso denominato </a:t>
            </a:r>
            <a:r>
              <a:rPr lang="it-IT" b="1" dirty="0" smtClean="0"/>
              <a:t>epitelio seminifero</a:t>
            </a:r>
          </a:p>
          <a:p>
            <a:r>
              <a:rPr lang="it-IT" dirty="0" smtClean="0"/>
              <a:t>È formato da </a:t>
            </a:r>
            <a:r>
              <a:rPr lang="it-IT" b="1" dirty="0" smtClean="0">
                <a:solidFill>
                  <a:srgbClr val="FF0000"/>
                </a:solidFill>
              </a:rPr>
              <a:t>cellule germinali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a differente stato di differenziazione e </a:t>
            </a:r>
            <a:r>
              <a:rPr lang="it-IT" b="1" dirty="0" smtClean="0">
                <a:solidFill>
                  <a:srgbClr val="FF0000"/>
                </a:solidFill>
              </a:rPr>
              <a:t>cellule somatiche </a:t>
            </a:r>
            <a:r>
              <a:rPr lang="it-IT" dirty="0" smtClean="0"/>
              <a:t>chiamate </a:t>
            </a:r>
            <a:r>
              <a:rPr lang="it-IT" b="1" dirty="0" smtClean="0"/>
              <a:t>cellule del </a:t>
            </a:r>
            <a:r>
              <a:rPr lang="it-IT" b="1" dirty="0" err="1" smtClean="0"/>
              <a:t>Sertoli</a:t>
            </a:r>
            <a:endParaRPr lang="it-IT" b="1" dirty="0" smtClean="0"/>
          </a:p>
          <a:p>
            <a:r>
              <a:rPr lang="it-IT" dirty="0" smtClean="0"/>
              <a:t>I tubuli sono delimitati da una </a:t>
            </a:r>
            <a:r>
              <a:rPr lang="it-IT" b="1" dirty="0" smtClean="0"/>
              <a:t>tonaca propria </a:t>
            </a:r>
            <a:r>
              <a:rPr lang="it-IT" dirty="0" smtClean="0"/>
              <a:t>di 3-5 micrometri che a sua volta è costituita da una </a:t>
            </a:r>
            <a:r>
              <a:rPr lang="it-IT" b="1" dirty="0" smtClean="0"/>
              <a:t>membrana basale </a:t>
            </a:r>
            <a:r>
              <a:rPr lang="it-IT" dirty="0" smtClean="0"/>
              <a:t>e da </a:t>
            </a:r>
            <a:r>
              <a:rPr lang="it-IT" b="1" dirty="0" smtClean="0"/>
              <a:t>cellule mioidi </a:t>
            </a:r>
            <a:r>
              <a:rPr lang="it-IT" dirty="0" smtClean="0"/>
              <a:t>che sono cellule muscolari lisce </a:t>
            </a:r>
            <a:r>
              <a:rPr lang="it-IT" dirty="0" err="1" smtClean="0"/>
              <a:t>peritubulari</a:t>
            </a:r>
            <a:endParaRPr lang="it-IT" dirty="0" smtClean="0"/>
          </a:p>
          <a:p>
            <a:r>
              <a:rPr lang="it-IT" dirty="0" smtClean="0"/>
              <a:t>All’esterno troviamo le cellule del </a:t>
            </a:r>
            <a:r>
              <a:rPr lang="it-IT" dirty="0" err="1" smtClean="0"/>
              <a:t>Leydig</a:t>
            </a:r>
            <a:r>
              <a:rPr lang="it-IT" dirty="0" smtClean="0"/>
              <a:t> che producono testosterone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4996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Sviluppo dell’epitelio seminifero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Vita embrionale</a:t>
            </a:r>
          </a:p>
          <a:p>
            <a:r>
              <a:rPr lang="it-IT" dirty="0" smtClean="0"/>
              <a:t>Cordoni testicolari primitivi:</a:t>
            </a:r>
          </a:p>
          <a:p>
            <a:pPr lvl="1"/>
            <a:r>
              <a:rPr lang="it-IT" dirty="0" smtClean="0"/>
              <a:t>Spermatogoni, cellule del </a:t>
            </a:r>
            <a:r>
              <a:rPr lang="it-IT" dirty="0" err="1" smtClean="0"/>
              <a:t>Sertoli</a:t>
            </a:r>
            <a:r>
              <a:rPr lang="it-IT" dirty="0" smtClean="0"/>
              <a:t>,  cellule muscolari lisce </a:t>
            </a:r>
            <a:r>
              <a:rPr lang="it-IT" dirty="0" err="1" smtClean="0"/>
              <a:t>peritubulari</a:t>
            </a:r>
            <a:endParaRPr lang="it-IT" dirty="0" smtClean="0"/>
          </a:p>
          <a:p>
            <a:r>
              <a:rPr lang="it-IT" dirty="0" smtClean="0"/>
              <a:t>Mesenchima:</a:t>
            </a:r>
          </a:p>
          <a:p>
            <a:pPr lvl="1"/>
            <a:r>
              <a:rPr lang="it-IT" dirty="0" smtClean="0"/>
              <a:t>Cellule interstiziali che si trasformeranno in cellule del </a:t>
            </a:r>
            <a:r>
              <a:rPr lang="it-IT" dirty="0" err="1" smtClean="0"/>
              <a:t>Lieydig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Prima della pubertà</a:t>
            </a:r>
          </a:p>
          <a:p>
            <a:r>
              <a:rPr lang="it-IT" dirty="0" smtClean="0"/>
              <a:t>Processi replicativi e modificazioni morfo-strutturali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Pubertà</a:t>
            </a:r>
          </a:p>
          <a:p>
            <a:r>
              <a:rPr lang="it-IT" dirty="0" smtClean="0"/>
              <a:t>Le cellule del </a:t>
            </a:r>
            <a:r>
              <a:rPr lang="it-IT" dirty="0" err="1" smtClean="0"/>
              <a:t>Sertoli</a:t>
            </a:r>
            <a:r>
              <a:rPr lang="it-IT" dirty="0" smtClean="0"/>
              <a:t> cessano di dividersi, formano le giunzioni occludenti e diventano polarizzate, producono fluido che trasforma i cordoni seminiferi in tubuli seminiferi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146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4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tubulo seminifero: sezione trasversale</a:t>
            </a:r>
            <a:endParaRPr lang="it-IT" dirty="0"/>
          </a:p>
        </p:txBody>
      </p:sp>
      <p:pic>
        <p:nvPicPr>
          <p:cNvPr id="4" name="Immagine 3" descr="img-32709513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51686" r="2713" b="16306"/>
          <a:stretch/>
        </p:blipFill>
        <p:spPr>
          <a:xfrm rot="10800000">
            <a:off x="586729" y="1228710"/>
            <a:ext cx="8557271" cy="53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Il tubulo seminifero: sezione trasversale</a:t>
            </a:r>
          </a:p>
        </p:txBody>
      </p:sp>
      <p:pic>
        <p:nvPicPr>
          <p:cNvPr id="3" name="Immagine 2" descr="imag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43" y="1274195"/>
            <a:ext cx="4141460" cy="55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cellule germinali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Sono cellule a vario stadio di differenziazione che portano alla formazione degli spermatozoi</a:t>
            </a:r>
          </a:p>
          <a:p>
            <a:pPr lvl="1"/>
            <a:r>
              <a:rPr lang="it-IT" dirty="0" smtClean="0"/>
              <a:t>Spermatogoni</a:t>
            </a:r>
          </a:p>
          <a:p>
            <a:pPr lvl="1"/>
            <a:r>
              <a:rPr lang="it-IT" dirty="0" smtClean="0"/>
              <a:t>Spermatociti primari</a:t>
            </a:r>
          </a:p>
          <a:p>
            <a:pPr lvl="1"/>
            <a:r>
              <a:rPr lang="it-IT" dirty="0" smtClean="0"/>
              <a:t>Spermatociti secondari</a:t>
            </a:r>
          </a:p>
          <a:p>
            <a:pPr lvl="1"/>
            <a:r>
              <a:rPr lang="it-IT" dirty="0" smtClean="0"/>
              <a:t>Spermatidi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017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Cellule del </a:t>
            </a:r>
            <a:r>
              <a:rPr lang="it-IT" dirty="0" err="1" smtClean="0"/>
              <a:t>Sertoli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Descritte da Enrico </a:t>
            </a:r>
            <a:r>
              <a:rPr lang="it-IT" dirty="0" err="1" smtClean="0"/>
              <a:t>Sertoli</a:t>
            </a:r>
            <a:r>
              <a:rPr lang="it-IT" dirty="0" smtClean="0"/>
              <a:t> nel 1965 come cellule ramificate</a:t>
            </a:r>
          </a:p>
          <a:p>
            <a:r>
              <a:rPr lang="it-IT" dirty="0" smtClean="0"/>
              <a:t>Costituiscono gli </a:t>
            </a:r>
            <a:r>
              <a:rPr lang="it-IT" b="1" dirty="0" smtClean="0"/>
              <a:t>elementi somatici </a:t>
            </a:r>
            <a:r>
              <a:rPr lang="it-IT" dirty="0" smtClean="0"/>
              <a:t>dell’epitelio seminifero</a:t>
            </a:r>
          </a:p>
          <a:p>
            <a:r>
              <a:rPr lang="it-IT" dirty="0" smtClean="0"/>
              <a:t>Forma colonnare-piramidale che poggia sulla membrana basale e si protende verso il lume </a:t>
            </a:r>
            <a:r>
              <a:rPr lang="it-IT" dirty="0"/>
              <a:t>con molte </a:t>
            </a:r>
            <a:r>
              <a:rPr lang="it-IT" dirty="0" smtClean="0"/>
              <a:t>protrusioni formando una sorta di albero che avvolgono la </a:t>
            </a:r>
            <a:r>
              <a:rPr lang="it-IT" b="1" dirty="0" smtClean="0"/>
              <a:t>cellula germinale</a:t>
            </a:r>
          </a:p>
          <a:p>
            <a:r>
              <a:rPr lang="it-IT" u="sng" dirty="0" smtClean="0"/>
              <a:t>Hanno un nucleo ovoidale, con la cromatina finemente dispersa</a:t>
            </a:r>
            <a:endParaRPr lang="it-IT" u="sng" dirty="0"/>
          </a:p>
        </p:txBody>
      </p:sp>
      <p:pic>
        <p:nvPicPr>
          <p:cNvPr id="4" name="Immagine 3" descr="images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0" b="23667"/>
          <a:stretch/>
        </p:blipFill>
        <p:spPr>
          <a:xfrm>
            <a:off x="5002540" y="4248716"/>
            <a:ext cx="4141460" cy="26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Funzioni delle cellule del </a:t>
            </a:r>
            <a:r>
              <a:rPr lang="it-IT" dirty="0" err="1" smtClean="0"/>
              <a:t>Sertoli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Sostegno strutturale e di nutrizione</a:t>
            </a:r>
          </a:p>
          <a:p>
            <a:r>
              <a:rPr lang="it-IT" dirty="0" smtClean="0"/>
              <a:t>Fagocitosi (cellule germinali degenerate e corpi residuali)</a:t>
            </a:r>
          </a:p>
          <a:p>
            <a:r>
              <a:rPr lang="it-IT" dirty="0" smtClean="0"/>
              <a:t>Regolazione della spermatogenesi e spermiogenesi</a:t>
            </a:r>
          </a:p>
          <a:p>
            <a:r>
              <a:rPr lang="it-IT" dirty="0" smtClean="0"/>
              <a:t>Secrezione di molecole che regolano il </a:t>
            </a:r>
            <a:r>
              <a:rPr lang="it-IT" dirty="0" err="1" smtClean="0"/>
              <a:t>follicle</a:t>
            </a:r>
            <a:r>
              <a:rPr lang="it-IT" dirty="0" smtClean="0"/>
              <a:t> </a:t>
            </a:r>
            <a:r>
              <a:rPr lang="it-IT" dirty="0" err="1" smtClean="0"/>
              <a:t>stimulating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 (FSH)</a:t>
            </a:r>
          </a:p>
          <a:p>
            <a:r>
              <a:rPr lang="it-IT" dirty="0" smtClean="0"/>
              <a:t>Protezione immunitaria delle cellule germinali (privilegio immunitario)</a:t>
            </a:r>
          </a:p>
          <a:p>
            <a:r>
              <a:rPr lang="it-IT" dirty="0" smtClean="0"/>
              <a:t>Formazione della barriera </a:t>
            </a:r>
            <a:r>
              <a:rPr lang="it-IT" dirty="0" err="1" smtClean="0"/>
              <a:t>emato</a:t>
            </a:r>
            <a:r>
              <a:rPr lang="it-IT" dirty="0" smtClean="0"/>
              <a:t>-testicolare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734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barriera </a:t>
            </a:r>
            <a:r>
              <a:rPr lang="it-IT" dirty="0" err="1" smtClean="0"/>
              <a:t>emato</a:t>
            </a:r>
            <a:r>
              <a:rPr lang="it-IT" dirty="0" smtClean="0"/>
              <a:t>-testicolare e privilegio immunitario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8274" y="1585129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In prossimità della membrana basale le membrane delle cellule del </a:t>
            </a:r>
            <a:r>
              <a:rPr lang="it-IT" dirty="0" err="1" smtClean="0"/>
              <a:t>Sertoli</a:t>
            </a:r>
            <a:r>
              <a:rPr lang="it-IT" dirty="0" smtClean="0"/>
              <a:t> sono attaccate l’una all’altra tramite </a:t>
            </a:r>
            <a:r>
              <a:rPr lang="it-IT" b="1" dirty="0" smtClean="0"/>
              <a:t>giunzioni occludenti</a:t>
            </a:r>
            <a:r>
              <a:rPr lang="it-IT" dirty="0" smtClean="0"/>
              <a:t> (tight </a:t>
            </a:r>
            <a:r>
              <a:rPr lang="it-IT" dirty="0" err="1" smtClean="0"/>
              <a:t>junctions</a:t>
            </a:r>
            <a:r>
              <a:rPr lang="it-IT" dirty="0" smtClean="0"/>
              <a:t>) che rendono impossibile il passaggio di gran parte delle molecole negli spazi intracellulari.</a:t>
            </a:r>
          </a:p>
          <a:p>
            <a:r>
              <a:rPr lang="it-IT" dirty="0" smtClean="0"/>
              <a:t>Questo fa si che si crei una compartimentalizzazione</a:t>
            </a:r>
          </a:p>
          <a:p>
            <a:r>
              <a:rPr lang="it-IT" dirty="0" smtClean="0"/>
              <a:t>Abbiamo pertanto un  </a:t>
            </a:r>
            <a:r>
              <a:rPr lang="it-IT" b="1" dirty="0" smtClean="0"/>
              <a:t>compartimento basale </a:t>
            </a:r>
            <a:r>
              <a:rPr lang="it-IT" dirty="0" smtClean="0"/>
              <a:t>ed un </a:t>
            </a:r>
            <a:r>
              <a:rPr lang="it-IT" b="1" dirty="0" smtClean="0"/>
              <a:t>compartimento </a:t>
            </a:r>
            <a:r>
              <a:rPr lang="it-IT" b="1" dirty="0" err="1" smtClean="0"/>
              <a:t>adluminale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8300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Spermatogenesi e spermiogenesi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86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709513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4" t="11625" r="10663" b="49119"/>
          <a:stretch/>
        </p:blipFill>
        <p:spPr>
          <a:xfrm rot="10800000">
            <a:off x="1939742" y="450170"/>
            <a:ext cx="6246543" cy="6244021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2263991" y="1518617"/>
            <a:ext cx="993956" cy="497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>
            <a:off x="3091338" y="1905177"/>
            <a:ext cx="550124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130215" y="936962"/>
            <a:ext cx="17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Compartimento basale</a:t>
            </a:r>
            <a:endParaRPr lang="it-IT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309676" y="2124792"/>
            <a:ext cx="17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Compartimento </a:t>
            </a:r>
            <a:r>
              <a:rPr lang="it-IT" b="1" dirty="0" err="1" smtClean="0"/>
              <a:t>adluminale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14745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barriera </a:t>
            </a:r>
            <a:r>
              <a:rPr lang="it-IT" dirty="0" err="1" smtClean="0"/>
              <a:t>emato</a:t>
            </a:r>
            <a:r>
              <a:rPr lang="it-IT" dirty="0" smtClean="0"/>
              <a:t>-testicolare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barriera ha la funzione di segregare le cellule germinali in due microambienti distinti:</a:t>
            </a:r>
          </a:p>
          <a:p>
            <a:pPr lvl="1"/>
            <a:r>
              <a:rPr lang="it-IT" dirty="0" smtClean="0"/>
              <a:t>Spermatogoni e spermatociti primari in </a:t>
            </a:r>
            <a:r>
              <a:rPr lang="it-IT" dirty="0" err="1" smtClean="0"/>
              <a:t>preleptotene</a:t>
            </a:r>
            <a:r>
              <a:rPr lang="it-IT" dirty="0" smtClean="0"/>
              <a:t> si trovano nel compartimento basale</a:t>
            </a:r>
          </a:p>
          <a:p>
            <a:pPr lvl="1"/>
            <a:r>
              <a:rPr lang="it-IT" dirty="0" smtClean="0"/>
              <a:t>Spermatociti in meiosi, cellule germinali post-meiotiche e spermatozoi si trovano nel compartimento </a:t>
            </a:r>
            <a:r>
              <a:rPr lang="it-IT" dirty="0" err="1" smtClean="0"/>
              <a:t>adluminale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143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Compartimentalizzazione: </a:t>
            </a:r>
            <a:r>
              <a:rPr lang="it-IT" dirty="0" err="1" smtClean="0"/>
              <a:t>perchè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La presenza della barriera fa sì che il compartimento basale sia accessibile al </a:t>
            </a:r>
            <a:r>
              <a:rPr lang="it-IT" b="1" dirty="0" smtClean="0"/>
              <a:t>fluido interstiziale </a:t>
            </a:r>
            <a:r>
              <a:rPr lang="it-IT" dirty="0" smtClean="0"/>
              <a:t>che origina dal sangue mentre quest’ultimo non potrà accedere al compartimento </a:t>
            </a:r>
            <a:r>
              <a:rPr lang="it-IT" dirty="0" err="1" smtClean="0"/>
              <a:t>adluminale</a:t>
            </a:r>
            <a:r>
              <a:rPr lang="it-IT" dirty="0" smtClean="0"/>
              <a:t> che avrà il </a:t>
            </a:r>
            <a:r>
              <a:rPr lang="it-IT" b="1" dirty="0" smtClean="0"/>
              <a:t>fluido tubulare</a:t>
            </a:r>
            <a:r>
              <a:rPr lang="it-IT" dirty="0" smtClean="0"/>
              <a:t> prodotto dalle cellule del </a:t>
            </a:r>
            <a:r>
              <a:rPr lang="it-IT" dirty="0" err="1" smtClean="0"/>
              <a:t>Sertoli</a:t>
            </a:r>
            <a:endParaRPr lang="it-IT" dirty="0" smtClean="0"/>
          </a:p>
          <a:p>
            <a:r>
              <a:rPr lang="it-IT" dirty="0" smtClean="0"/>
              <a:t>Meiosi e spermiogenesi avvengono in un microambiente isolato, solo in contatto con le cellule del </a:t>
            </a:r>
            <a:r>
              <a:rPr lang="it-IT" dirty="0" err="1" smtClean="0"/>
              <a:t>Sertoli</a:t>
            </a:r>
            <a:r>
              <a:rPr lang="it-IT" dirty="0" smtClean="0"/>
              <a:t> che forniscono i nutrienti necessari</a:t>
            </a:r>
          </a:p>
          <a:p>
            <a:r>
              <a:rPr lang="it-IT" dirty="0" smtClean="0"/>
              <a:t>Questa compartimentalizzazione crea una </a:t>
            </a:r>
            <a:r>
              <a:rPr lang="it-IT" b="1" dirty="0" smtClean="0"/>
              <a:t>barriera immunologica</a:t>
            </a:r>
            <a:r>
              <a:rPr lang="it-IT" dirty="0" smtClean="0"/>
              <a:t>, dove le cellule germinali meiotiche e post-meiotiche sono isolate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4961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709513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51686" r="2713" b="16306"/>
          <a:stretch/>
        </p:blipFill>
        <p:spPr>
          <a:xfrm rot="10800000">
            <a:off x="586729" y="1228710"/>
            <a:ext cx="8557271" cy="53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1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cellule germinali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Sono cellule a vario stadio di differenziazione che portano alla formazione degli spermatozoi</a:t>
            </a:r>
          </a:p>
          <a:p>
            <a:endParaRPr lang="it-IT" dirty="0"/>
          </a:p>
          <a:p>
            <a:r>
              <a:rPr lang="it-IT" dirty="0" smtClean="0"/>
              <a:t>Questo processo di differenziazione si chiama </a:t>
            </a:r>
            <a:r>
              <a:rPr lang="it-IT" b="1" dirty="0" smtClean="0"/>
              <a:t>spermatogenesi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35894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SPERMATOGENESI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E’ il processo nel quali gli </a:t>
            </a:r>
            <a:r>
              <a:rPr lang="it-IT" b="1" dirty="0" smtClean="0"/>
              <a:t>spermatogoni</a:t>
            </a:r>
            <a:r>
              <a:rPr lang="it-IT" dirty="0" smtClean="0"/>
              <a:t> si differenziano in </a:t>
            </a:r>
            <a:r>
              <a:rPr lang="it-IT" b="1" dirty="0" smtClean="0"/>
              <a:t>spermatozoi</a:t>
            </a:r>
          </a:p>
          <a:p>
            <a:r>
              <a:rPr lang="it-IT" dirty="0" smtClean="0"/>
              <a:t>Consiste di tre fasi</a:t>
            </a:r>
          </a:p>
          <a:p>
            <a:pPr lvl="1"/>
            <a:r>
              <a:rPr lang="it-IT" b="1" dirty="0" smtClean="0"/>
              <a:t>Fase mitotica</a:t>
            </a:r>
          </a:p>
          <a:p>
            <a:pPr lvl="1"/>
            <a:r>
              <a:rPr lang="it-IT" b="1" dirty="0" smtClean="0"/>
              <a:t>Fase meiotica</a:t>
            </a:r>
          </a:p>
          <a:p>
            <a:pPr lvl="1"/>
            <a:r>
              <a:rPr lang="it-IT" b="1" dirty="0" smtClean="0"/>
              <a:t>Spermiogenesi</a:t>
            </a:r>
          </a:p>
          <a:p>
            <a:r>
              <a:rPr lang="it-IT" dirty="0" smtClean="0"/>
              <a:t>In un adulto giovane possono essere prodotti 500-1000 spermatozoi al secondo</a:t>
            </a:r>
          </a:p>
          <a:p>
            <a:r>
              <a:rPr lang="it-IT" dirty="0" smtClean="0"/>
              <a:t>Un ciclo </a:t>
            </a:r>
            <a:r>
              <a:rPr lang="it-IT" dirty="0" err="1" smtClean="0"/>
              <a:t>differenziativo</a:t>
            </a:r>
            <a:r>
              <a:rPr lang="it-IT" dirty="0" smtClean="0"/>
              <a:t> dura circa 80 giorni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012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6578"/>
            <a:ext cx="8229600" cy="1143000"/>
          </a:xfrm>
        </p:spPr>
        <p:txBody>
          <a:bodyPr/>
          <a:lstStyle/>
          <a:p>
            <a:r>
              <a:rPr lang="it-IT" dirty="0" smtClean="0"/>
              <a:t>SPERMATOGENESI</a:t>
            </a:r>
            <a:endParaRPr lang="it-IT" dirty="0"/>
          </a:p>
        </p:txBody>
      </p:sp>
      <p:pic>
        <p:nvPicPr>
          <p:cNvPr id="3" name="Immagine 2" descr="img-32709525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9" t="44706" r="2270" b="15406"/>
          <a:stretch/>
        </p:blipFill>
        <p:spPr>
          <a:xfrm rot="10800000">
            <a:off x="966341" y="1063040"/>
            <a:ext cx="7281893" cy="57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8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Fase mitotica</a:t>
            </a:r>
            <a:br>
              <a:rPr lang="it-IT" dirty="0" smtClean="0"/>
            </a:br>
            <a:r>
              <a:rPr lang="it-IT" dirty="0" smtClean="0"/>
              <a:t>(differenziamento degli spermatogoni)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612" y="1600200"/>
            <a:ext cx="7848398" cy="5257800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Divisione mitotica degli spermatogoni che producono </a:t>
            </a:r>
            <a:r>
              <a:rPr lang="it-IT" b="1" dirty="0" smtClean="0"/>
              <a:t>cellule staminali </a:t>
            </a:r>
            <a:r>
              <a:rPr lang="it-IT" b="1" dirty="0" err="1" smtClean="0"/>
              <a:t>spermatogoniali</a:t>
            </a:r>
            <a:r>
              <a:rPr lang="it-IT" b="1" dirty="0" smtClean="0"/>
              <a:t> </a:t>
            </a:r>
            <a:r>
              <a:rPr lang="it-IT" dirty="0" smtClean="0"/>
              <a:t>e </a:t>
            </a:r>
            <a:r>
              <a:rPr lang="it-IT" b="1" dirty="0" smtClean="0"/>
              <a:t>cellule che entreranno nella fase meiotica</a:t>
            </a:r>
          </a:p>
          <a:p>
            <a:r>
              <a:rPr lang="it-IT" dirty="0" smtClean="0"/>
              <a:t>Gli spermatogoni vengono abitualmente riconosciuti istologicamente dal nucleo e si dividono in: </a:t>
            </a:r>
          </a:p>
          <a:p>
            <a:pPr lvl="1"/>
            <a:r>
              <a:rPr lang="it-IT" b="1" dirty="0" smtClean="0"/>
              <a:t>Spermatogoni A dark (Ad): </a:t>
            </a:r>
            <a:r>
              <a:rPr lang="it-IT" dirty="0" smtClean="0"/>
              <a:t>colorazione intensa ed omogenea della cromatina ad eccezione di una macchia chiara. Si pensa che siano le vere cellule staminali del testicolo.</a:t>
            </a:r>
          </a:p>
          <a:p>
            <a:pPr lvl="1"/>
            <a:r>
              <a:rPr lang="it-IT" b="1" dirty="0" smtClean="0"/>
              <a:t>Spermatogoni </a:t>
            </a:r>
            <a:r>
              <a:rPr lang="it-IT" b="1" dirty="0"/>
              <a:t>A </a:t>
            </a:r>
            <a:r>
              <a:rPr lang="it-IT" b="1" dirty="0" smtClean="0"/>
              <a:t>pale </a:t>
            </a:r>
            <a:r>
              <a:rPr lang="it-IT" b="1" dirty="0"/>
              <a:t>(</a:t>
            </a:r>
            <a:r>
              <a:rPr lang="it-IT" b="1" dirty="0" err="1" smtClean="0"/>
              <a:t>Ap</a:t>
            </a:r>
            <a:r>
              <a:rPr lang="it-IT" b="1" dirty="0" smtClean="0"/>
              <a:t>): </a:t>
            </a:r>
            <a:r>
              <a:rPr lang="it-IT" dirty="0" smtClean="0"/>
              <a:t>cromatina dispersa e colorazione pallida. </a:t>
            </a:r>
            <a:r>
              <a:rPr lang="it-IT" dirty="0"/>
              <a:t>Sono considerate cellule staminali </a:t>
            </a:r>
            <a:r>
              <a:rPr lang="it-IT" dirty="0" smtClean="0"/>
              <a:t>progenitrici</a:t>
            </a:r>
          </a:p>
          <a:p>
            <a:pPr lvl="1"/>
            <a:r>
              <a:rPr lang="it-IT" b="1" dirty="0" smtClean="0"/>
              <a:t>Spermatogoni B</a:t>
            </a:r>
            <a:r>
              <a:rPr lang="it-IT" dirty="0" smtClean="0"/>
              <a:t>: attraverso un ulteriore divisione mitotica danno vita agli </a:t>
            </a:r>
            <a:r>
              <a:rPr lang="it-IT" b="1" dirty="0" smtClean="0"/>
              <a:t>spermatociti primari. </a:t>
            </a:r>
            <a:r>
              <a:rPr lang="it-IT" dirty="0" smtClean="0"/>
              <a:t>Gli spermatogoni B non completano la cit</a:t>
            </a:r>
            <a:r>
              <a:rPr lang="it-IT" dirty="0"/>
              <a:t>o</a:t>
            </a:r>
            <a:r>
              <a:rPr lang="it-IT" dirty="0" smtClean="0"/>
              <a:t>dieresi e quindi sono presenti come una coppia di cellule tenute unite da un ponte citoplasmatico (che verrà perso solo nella fase finale della formazione dello spermatozoo)</a:t>
            </a:r>
            <a:endParaRPr lang="it-IT" dirty="0"/>
          </a:p>
          <a:p>
            <a:endParaRPr lang="it-IT" dirty="0"/>
          </a:p>
          <a:p>
            <a:endParaRPr lang="it-IT" b="1" dirty="0" smtClean="0"/>
          </a:p>
          <a:p>
            <a:endParaRPr lang="it-IT" b="1" dirty="0" smtClean="0"/>
          </a:p>
        </p:txBody>
      </p:sp>
      <p:pic>
        <p:nvPicPr>
          <p:cNvPr id="4" name="Immagine 3" descr="img-32709525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4" t="71670" r="31811" b="16875"/>
          <a:stretch/>
        </p:blipFill>
        <p:spPr>
          <a:xfrm rot="10800000">
            <a:off x="7549241" y="2511327"/>
            <a:ext cx="1594758" cy="16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32712572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7282" r="42821" b="50065"/>
          <a:stretch/>
        </p:blipFill>
        <p:spPr>
          <a:xfrm>
            <a:off x="2340407" y="499412"/>
            <a:ext cx="4966230" cy="62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9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Fase meiotica 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La fase meiotica consiste di due divisioni cellulari </a:t>
            </a:r>
          </a:p>
          <a:p>
            <a:r>
              <a:rPr lang="it-IT" dirty="0" smtClean="0"/>
              <a:t>Gli spermatociti primari duplicano il loro DNA: </a:t>
            </a:r>
            <a:r>
              <a:rPr lang="it-IT" b="1" dirty="0" err="1" smtClean="0"/>
              <a:t>preleptotene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FF0000"/>
                </a:solidFill>
              </a:rPr>
              <a:t>interfase</a:t>
            </a:r>
            <a:r>
              <a:rPr lang="it-IT" dirty="0" smtClean="0"/>
              <a:t>), </a:t>
            </a:r>
          </a:p>
          <a:p>
            <a:r>
              <a:rPr lang="it-IT" dirty="0" smtClean="0"/>
              <a:t>I cromosomi si condensano (</a:t>
            </a:r>
            <a:r>
              <a:rPr lang="it-IT" dirty="0" smtClean="0">
                <a:solidFill>
                  <a:srgbClr val="FF0000"/>
                </a:solidFill>
              </a:rPr>
              <a:t>I profase meiotica</a:t>
            </a:r>
            <a:r>
              <a:rPr lang="it-IT" dirty="0" smtClean="0"/>
              <a:t>): </a:t>
            </a:r>
            <a:r>
              <a:rPr lang="it-IT" b="1" dirty="0" smtClean="0"/>
              <a:t>leptotene</a:t>
            </a:r>
          </a:p>
          <a:p>
            <a:r>
              <a:rPr lang="it-IT" dirty="0" smtClean="0"/>
              <a:t>I cromosomi omologhi si appaiano: </a:t>
            </a:r>
            <a:r>
              <a:rPr lang="it-IT" b="1" dirty="0" err="1" smtClean="0"/>
              <a:t>zigotene</a:t>
            </a:r>
            <a:endParaRPr lang="it-IT" b="1" dirty="0" smtClean="0"/>
          </a:p>
          <a:p>
            <a:r>
              <a:rPr lang="it-IT" dirty="0" smtClean="0"/>
              <a:t>I cromosomi si condensano ulteriormente e il nucleo aumenta di dimensioni e abbiamo fenomeni di </a:t>
            </a:r>
            <a:r>
              <a:rPr lang="it-IT" dirty="0" err="1" smtClean="0"/>
              <a:t>crossing</a:t>
            </a:r>
            <a:r>
              <a:rPr lang="it-IT" dirty="0" smtClean="0"/>
              <a:t> over: </a:t>
            </a:r>
            <a:r>
              <a:rPr lang="it-IT" b="1" dirty="0" err="1" smtClean="0"/>
              <a:t>pachitene</a:t>
            </a:r>
            <a:endParaRPr lang="it-IT" b="1" dirty="0" smtClean="0"/>
          </a:p>
          <a:p>
            <a:r>
              <a:rPr lang="it-IT" dirty="0" smtClean="0"/>
              <a:t>I cromosomi omologhi si separano: </a:t>
            </a:r>
            <a:r>
              <a:rPr lang="it-IT" b="1" dirty="0" err="1" smtClean="0"/>
              <a:t>diplotene</a:t>
            </a:r>
            <a:endParaRPr lang="it-IT" b="1" dirty="0" smtClean="0"/>
          </a:p>
          <a:p>
            <a:endParaRPr lang="it-IT" b="1" dirty="0"/>
          </a:p>
          <a:p>
            <a:r>
              <a:rPr lang="it-IT" dirty="0" smtClean="0"/>
              <a:t>Al termine  della profase, l’involucro nucleare scompare ed i cromosomi si separano (</a:t>
            </a:r>
            <a:r>
              <a:rPr lang="it-IT" dirty="0" smtClean="0">
                <a:solidFill>
                  <a:srgbClr val="FF0000"/>
                </a:solidFill>
              </a:rPr>
              <a:t>metafase</a:t>
            </a:r>
            <a:r>
              <a:rPr lang="it-IT" dirty="0" smtClean="0"/>
              <a:t>) e si spostano ai poli della cellula (</a:t>
            </a:r>
            <a:r>
              <a:rPr lang="it-IT" dirty="0" smtClean="0">
                <a:solidFill>
                  <a:srgbClr val="FF0000"/>
                </a:solidFill>
              </a:rPr>
              <a:t>anafase</a:t>
            </a:r>
            <a:r>
              <a:rPr lang="it-IT" dirty="0" smtClean="0"/>
              <a:t>)</a:t>
            </a:r>
          </a:p>
          <a:p>
            <a:r>
              <a:rPr lang="it-IT" dirty="0" smtClean="0"/>
              <a:t>Alla fine della </a:t>
            </a:r>
            <a:r>
              <a:rPr lang="it-IT" dirty="0" smtClean="0">
                <a:solidFill>
                  <a:srgbClr val="FF0000"/>
                </a:solidFill>
              </a:rPr>
              <a:t>telofase</a:t>
            </a:r>
            <a:r>
              <a:rPr lang="it-IT" dirty="0" smtClean="0"/>
              <a:t> si hanno due </a:t>
            </a:r>
            <a:r>
              <a:rPr lang="it-IT" b="1" dirty="0" smtClean="0"/>
              <a:t>spermatociti secondari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15397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Cenni anatomici del testicolo e delle vie genitali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L’apparato genitale maschile è deputato alla produzione dei gameti maschili, ovvero gli spermatozoi</a:t>
            </a:r>
          </a:p>
          <a:p>
            <a:r>
              <a:rPr lang="it-IT" dirty="0" smtClean="0"/>
              <a:t>Il sistema riproduttivo maschile è formato da:</a:t>
            </a:r>
          </a:p>
          <a:p>
            <a:pPr lvl="1"/>
            <a:r>
              <a:rPr lang="it-IT" dirty="0" smtClean="0"/>
              <a:t>Organi sessuali primari: testicoli</a:t>
            </a:r>
          </a:p>
          <a:p>
            <a:pPr lvl="1"/>
            <a:r>
              <a:rPr lang="it-IT" dirty="0" smtClean="0"/>
              <a:t>Vie genitali: condotti efferenti, epididimo, dotto deferente, dotto eiaculatore, uretra</a:t>
            </a:r>
          </a:p>
          <a:p>
            <a:pPr lvl="1"/>
            <a:r>
              <a:rPr lang="it-IT" dirty="0" smtClean="0"/>
              <a:t>Ghiandole esocrine: vescichette seminali, prostata, ghiandole bulbo uretrali</a:t>
            </a:r>
          </a:p>
          <a:p>
            <a:pPr lvl="1"/>
            <a:r>
              <a:rPr lang="it-IT" dirty="0" smtClean="0"/>
              <a:t>Organo copulatore: pene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1988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32709525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t="50837" r="8148" b="27928"/>
          <a:stretch/>
        </p:blipFill>
        <p:spPr>
          <a:xfrm rot="10800000">
            <a:off x="25556" y="1055898"/>
            <a:ext cx="9089906" cy="43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84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Fase meiotica </a:t>
            </a:r>
            <a:r>
              <a:rPr lang="it-IT" dirty="0" smtClean="0"/>
              <a:t>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Dopo un intervallo di circa 6 ore gli spermatociti secondari entrano nella seconda divisione meiotica dove i cromatidi dei </a:t>
            </a:r>
            <a:r>
              <a:rPr lang="it-IT" dirty="0" err="1" smtClean="0"/>
              <a:t>cromosmi</a:t>
            </a:r>
            <a:r>
              <a:rPr lang="it-IT" dirty="0" smtClean="0"/>
              <a:t> si separano formando gli </a:t>
            </a:r>
            <a:r>
              <a:rPr lang="it-IT" b="1" dirty="0" smtClean="0"/>
              <a:t>spermatidi </a:t>
            </a:r>
            <a:r>
              <a:rPr lang="it-IT" dirty="0" smtClean="0"/>
              <a:t>che sono cellule rotonde legate da un ponte </a:t>
            </a:r>
            <a:r>
              <a:rPr lang="it-IT" dirty="0" err="1" smtClean="0"/>
              <a:t>citplasmatico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La fase meiotica della spermatogenesi dura 24 giorni, da un spermatogonio </a:t>
            </a:r>
            <a:r>
              <a:rPr lang="it-IT" dirty="0" err="1" smtClean="0"/>
              <a:t>Ap</a:t>
            </a:r>
            <a:r>
              <a:rPr lang="it-IT" dirty="0" smtClean="0"/>
              <a:t> si ottengono 16 spermatidi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3966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Spermiogenesi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E’ l’ultima fase della spermatogenesi in cui lo spermatide va incontro ad un processo di maturazione che dura 30 giorni</a:t>
            </a:r>
          </a:p>
          <a:p>
            <a:r>
              <a:rPr lang="it-IT" dirty="0" smtClean="0"/>
              <a:t>La cellula va incontro a modificazioni importanti, da rotondeggiante si trasforma a </a:t>
            </a:r>
            <a:r>
              <a:rPr lang="it-IT" b="1" dirty="0" smtClean="0"/>
              <a:t>cellula polarizzata </a:t>
            </a:r>
            <a:r>
              <a:rPr lang="it-IT" dirty="0" smtClean="0"/>
              <a:t>con strutture specifiche quali il </a:t>
            </a:r>
            <a:r>
              <a:rPr lang="it-IT" b="1" dirty="0" smtClean="0"/>
              <a:t>flagello</a:t>
            </a:r>
            <a:r>
              <a:rPr lang="it-IT" dirty="0" smtClean="0"/>
              <a:t> e l’</a:t>
            </a:r>
            <a:r>
              <a:rPr lang="it-IT" b="1" dirty="0" smtClean="0"/>
              <a:t>acrosoma</a:t>
            </a:r>
          </a:p>
          <a:p>
            <a:r>
              <a:rPr lang="it-IT" dirty="0" smtClean="0"/>
              <a:t>E’ divisa nelle seguenti fasi:</a:t>
            </a:r>
          </a:p>
          <a:p>
            <a:pPr lvl="1"/>
            <a:r>
              <a:rPr lang="it-IT" dirty="0" smtClean="0"/>
              <a:t>Fase del Golgi</a:t>
            </a:r>
          </a:p>
          <a:p>
            <a:pPr lvl="1"/>
            <a:r>
              <a:rPr lang="it-IT" dirty="0" smtClean="0"/>
              <a:t>Fase del cappuccio</a:t>
            </a:r>
          </a:p>
          <a:p>
            <a:pPr lvl="1"/>
            <a:r>
              <a:rPr lang="it-IT" dirty="0" smtClean="0"/>
              <a:t>Fase </a:t>
            </a:r>
            <a:r>
              <a:rPr lang="it-IT" dirty="0" err="1" smtClean="0"/>
              <a:t>acrosomale</a:t>
            </a:r>
            <a:endParaRPr lang="it-IT" dirty="0" smtClean="0"/>
          </a:p>
          <a:p>
            <a:pPr lvl="1"/>
            <a:r>
              <a:rPr lang="it-IT" dirty="0" smtClean="0"/>
              <a:t>Fase di maturazione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973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709535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8048" r="5730" b="66165"/>
          <a:stretch/>
        </p:blipFill>
        <p:spPr>
          <a:xfrm rot="10800000">
            <a:off x="509811" y="1925188"/>
            <a:ext cx="8176987" cy="40534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13434" y="6206980"/>
            <a:ext cx="712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Processo altamente conservato tra le specie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2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4152"/>
            <a:ext cx="6735806" cy="674384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it-IT" dirty="0"/>
              <a:t>Fase del </a:t>
            </a:r>
            <a:r>
              <a:rPr lang="it-IT" dirty="0" smtClean="0"/>
              <a:t>Golgi</a:t>
            </a:r>
          </a:p>
          <a:p>
            <a:pPr lvl="2"/>
            <a:r>
              <a:rPr lang="it-IT" dirty="0" smtClean="0"/>
              <a:t>Formazione dei granuli </a:t>
            </a:r>
            <a:r>
              <a:rPr lang="it-IT" dirty="0" err="1" smtClean="0"/>
              <a:t>proacrosomici</a:t>
            </a:r>
            <a:r>
              <a:rPr lang="it-IT" dirty="0" smtClean="0"/>
              <a:t> che originano dal complesso di Golgi che confluiscono in una vescicola, più grande, acrosomica</a:t>
            </a:r>
            <a:endParaRPr lang="it-IT" dirty="0"/>
          </a:p>
          <a:p>
            <a:pPr lvl="1"/>
            <a:r>
              <a:rPr lang="it-IT" dirty="0"/>
              <a:t>Fase del </a:t>
            </a:r>
            <a:r>
              <a:rPr lang="it-IT" dirty="0" smtClean="0"/>
              <a:t>cappuccio</a:t>
            </a:r>
          </a:p>
          <a:p>
            <a:pPr lvl="2"/>
            <a:r>
              <a:rPr lang="it-IT" dirty="0" smtClean="0"/>
              <a:t>La vescicola acrosomica si ingrandisce e va a rivestire la superfice anteriore del nucleo, i centrioli si dispongono al lato opposto del nucleo rispetto l’acrosoma e inizia la formazione </a:t>
            </a:r>
            <a:r>
              <a:rPr lang="it-IT" dirty="0" err="1" smtClean="0"/>
              <a:t>del’assonema</a:t>
            </a:r>
            <a:endParaRPr lang="it-IT" dirty="0"/>
          </a:p>
          <a:p>
            <a:pPr lvl="1"/>
            <a:r>
              <a:rPr lang="it-IT" dirty="0"/>
              <a:t>Fase </a:t>
            </a:r>
            <a:r>
              <a:rPr lang="it-IT" dirty="0" err="1" smtClean="0"/>
              <a:t>acrosomale</a:t>
            </a:r>
            <a:endParaRPr lang="it-IT" dirty="0" smtClean="0"/>
          </a:p>
          <a:p>
            <a:pPr lvl="2"/>
            <a:r>
              <a:rPr lang="it-IT" dirty="0" smtClean="0"/>
              <a:t>Formazione di una rete di microtubuli (manchette) che collega acrosoma e assonema</a:t>
            </a:r>
            <a:r>
              <a:rPr lang="it-IT" dirty="0"/>
              <a:t>, i mitocondri iniziano a migrare verso l’assonema</a:t>
            </a:r>
          </a:p>
          <a:p>
            <a:pPr lvl="1"/>
            <a:r>
              <a:rPr lang="it-IT" dirty="0"/>
              <a:t>Fase di </a:t>
            </a:r>
            <a:r>
              <a:rPr lang="it-IT" dirty="0" smtClean="0"/>
              <a:t>maturazione</a:t>
            </a:r>
          </a:p>
          <a:p>
            <a:pPr lvl="2"/>
            <a:r>
              <a:rPr lang="it-IT" dirty="0" smtClean="0"/>
              <a:t>Condensazione della cromatina e modificazioni strutturali, perdita del corpo residuale formato dal residuo citoplasmatico</a:t>
            </a:r>
            <a:endParaRPr lang="it-IT" dirty="0"/>
          </a:p>
        </p:txBody>
      </p:sp>
      <p:pic>
        <p:nvPicPr>
          <p:cNvPr id="4" name="Immagine 3" descr="img-32709535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0834" r="5730" b="67330"/>
          <a:stretch/>
        </p:blipFill>
        <p:spPr>
          <a:xfrm rot="16200000">
            <a:off x="5071402" y="2385869"/>
            <a:ext cx="5737003" cy="24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8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Struttura degli spermatozoi</a:t>
            </a:r>
            <a:endParaRPr lang="it-IT" dirty="0"/>
          </a:p>
        </p:txBody>
      </p:sp>
      <p:pic>
        <p:nvPicPr>
          <p:cNvPr id="4" name="Immagine 3" descr="img-32714183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1" b="2497"/>
          <a:stretch/>
        </p:blipFill>
        <p:spPr>
          <a:xfrm rot="10800000">
            <a:off x="1141322" y="1417638"/>
            <a:ext cx="7116597" cy="4623131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609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/>
              <a:t>In uno spermatozoo maturo si possono individuare</a:t>
            </a:r>
            <a:r>
              <a:rPr lang="it-IT" sz="3200" b="1" dirty="0" smtClean="0"/>
              <a:t> testa </a:t>
            </a:r>
            <a:r>
              <a:rPr lang="it-IT" sz="3200" dirty="0" smtClean="0"/>
              <a:t>e flagello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4311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383588" cy="4525963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Forma a per leggermente schiacciata, lunga 3 micrometri</a:t>
            </a:r>
          </a:p>
          <a:p>
            <a:r>
              <a:rPr lang="it-IT" dirty="0" smtClean="0"/>
              <a:t>Nucleo compatto, con cromatina condensata</a:t>
            </a:r>
          </a:p>
          <a:p>
            <a:r>
              <a:rPr lang="it-IT" dirty="0" smtClean="0"/>
              <a:t>L’acrosoma copre i 2/3 del nucleo e presenta una membrana </a:t>
            </a:r>
            <a:r>
              <a:rPr lang="it-IT" dirty="0" err="1" smtClean="0"/>
              <a:t>acrosomale</a:t>
            </a:r>
            <a:r>
              <a:rPr lang="it-IT" dirty="0" smtClean="0"/>
              <a:t> interna ed una esterna. E’ ricco di enzimi litici. E’ di estrema importanza nella reazione </a:t>
            </a:r>
            <a:r>
              <a:rPr lang="it-IT" dirty="0" err="1" smtClean="0"/>
              <a:t>acrosomale</a:t>
            </a:r>
            <a:r>
              <a:rPr lang="it-IT" dirty="0" smtClean="0"/>
              <a:t> durante la fecondazione dell’oocita permettendo il transito nella zona pellucida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8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604"/>
            <a:ext cx="8229600" cy="1143000"/>
          </a:xfrm>
        </p:spPr>
        <p:txBody>
          <a:bodyPr/>
          <a:lstStyle/>
          <a:p>
            <a:r>
              <a:rPr lang="it-IT" dirty="0" smtClean="0"/>
              <a:t>Flagello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9443"/>
            <a:ext cx="6749542" cy="5600254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Collo</a:t>
            </a:r>
          </a:p>
          <a:p>
            <a:pPr lvl="1"/>
            <a:r>
              <a:rPr lang="it-IT" dirty="0" smtClean="0"/>
              <a:t>Piccolo tratto che contiene un centriolo in posizione trasversale</a:t>
            </a:r>
          </a:p>
          <a:p>
            <a:pPr lvl="1"/>
            <a:r>
              <a:rPr lang="it-IT" dirty="0" smtClean="0"/>
              <a:t>Placca basale da cui originano 9 colonne longitudinali fibrose proteiche (</a:t>
            </a:r>
            <a:r>
              <a:rPr lang="it-IT" b="1" dirty="0" smtClean="0"/>
              <a:t>fibre esterne dense</a:t>
            </a:r>
            <a:r>
              <a:rPr lang="it-IT" dirty="0" smtClean="0"/>
              <a:t>) responsabili del ripiegamento del flagello</a:t>
            </a:r>
          </a:p>
          <a:p>
            <a:pPr lvl="1"/>
            <a:r>
              <a:rPr lang="it-IT" dirty="0" smtClean="0"/>
              <a:t>Che a loro volta circondano l’</a:t>
            </a:r>
            <a:r>
              <a:rPr lang="it-IT" b="1" dirty="0" smtClean="0"/>
              <a:t>assonema, </a:t>
            </a:r>
            <a:r>
              <a:rPr lang="it-IT" dirty="0" smtClean="0"/>
              <a:t>formato da 9 coppie +2 microtubuli</a:t>
            </a:r>
          </a:p>
          <a:p>
            <a:r>
              <a:rPr lang="it-IT" dirty="0" smtClean="0"/>
              <a:t>Segmento intermedio</a:t>
            </a:r>
          </a:p>
          <a:p>
            <a:pPr lvl="1"/>
            <a:r>
              <a:rPr lang="it-IT" dirty="0" smtClean="0"/>
              <a:t>Caratterizzato dalla presenza di </a:t>
            </a:r>
            <a:r>
              <a:rPr lang="it-IT" b="1" dirty="0" smtClean="0"/>
              <a:t>mitocondri</a:t>
            </a:r>
            <a:r>
              <a:rPr lang="it-IT" dirty="0" smtClean="0"/>
              <a:t> posti a spirale attorno alle fibre esterne, termina con un </a:t>
            </a:r>
            <a:r>
              <a:rPr lang="it-IT" b="1" i="1" dirty="0" err="1" smtClean="0"/>
              <a:t>anulus</a:t>
            </a:r>
            <a:endParaRPr lang="it-IT" b="1" i="1" dirty="0" smtClean="0"/>
          </a:p>
          <a:p>
            <a:r>
              <a:rPr lang="it-IT" dirty="0" smtClean="0"/>
              <a:t>Segmento principale</a:t>
            </a:r>
          </a:p>
          <a:p>
            <a:pPr lvl="1"/>
            <a:r>
              <a:rPr lang="it-IT" dirty="0" smtClean="0"/>
              <a:t>E’ il più lungo</a:t>
            </a:r>
          </a:p>
          <a:p>
            <a:pPr lvl="1"/>
            <a:r>
              <a:rPr lang="it-IT" dirty="0" smtClean="0"/>
              <a:t>Presenta una guaina fibrosa che ricopre il flagello presenta due colonne collegate tra loro da coste emisferiche</a:t>
            </a:r>
          </a:p>
          <a:p>
            <a:r>
              <a:rPr lang="it-IT" dirty="0" smtClean="0"/>
              <a:t>Segmento terminale</a:t>
            </a:r>
          </a:p>
          <a:p>
            <a:pPr lvl="1"/>
            <a:r>
              <a:rPr lang="it-IT" dirty="0" smtClean="0"/>
              <a:t>Formato dall’assonema ricoperto dalla membrana citoplasmatica</a:t>
            </a:r>
            <a:endParaRPr lang="it-IT" dirty="0"/>
          </a:p>
        </p:txBody>
      </p:sp>
      <p:pic>
        <p:nvPicPr>
          <p:cNvPr id="4" name="Immagine 3" descr="img-32714183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4" t="83645" r="13039" b="2497"/>
          <a:stretch/>
        </p:blipFill>
        <p:spPr>
          <a:xfrm rot="16200000">
            <a:off x="6431625" y="1369958"/>
            <a:ext cx="3424987" cy="1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714183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1" b="2497"/>
          <a:stretch/>
        </p:blipFill>
        <p:spPr>
          <a:xfrm rot="10800000">
            <a:off x="0" y="613562"/>
            <a:ext cx="9269147" cy="60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pitelio_germinativ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" y="1068786"/>
            <a:ext cx="9094766" cy="58373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234" y="60604"/>
            <a:ext cx="9094766" cy="1143000"/>
          </a:xfrm>
        </p:spPr>
        <p:txBody>
          <a:bodyPr>
            <a:normAutofit/>
          </a:bodyPr>
          <a:lstStyle/>
          <a:p>
            <a:r>
              <a:rPr lang="it-IT" sz="3100" dirty="0" smtClean="0"/>
              <a:t>Una sezione trasversale di tubulo seminifero ci </a:t>
            </a:r>
            <a:r>
              <a:rPr lang="it-IT" sz="3100" dirty="0"/>
              <a:t>p</a:t>
            </a:r>
            <a:r>
              <a:rPr lang="it-IT" sz="3100" dirty="0" smtClean="0"/>
              <a:t>ermette di vedere i differenti stati differenziativi</a:t>
            </a:r>
            <a:endParaRPr lang="it-IT" sz="3100" dirty="0"/>
          </a:p>
        </p:txBody>
      </p:sp>
    </p:spTree>
    <p:extLst>
      <p:ext uri="{BB962C8B-B14F-4D97-AF65-F5344CB8AC3E}">
        <p14:creationId xmlns:p14="http://schemas.microsoft.com/office/powerpoint/2010/main" val="262856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schema genitale masch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1213899"/>
            <a:ext cx="3950208" cy="5254752"/>
          </a:xfrm>
          <a:prstGeom prst="rect">
            <a:avLst/>
          </a:prstGeom>
        </p:spPr>
      </p:pic>
      <p:pic>
        <p:nvPicPr>
          <p:cNvPr id="4" name="Immagine 3" descr="74_testicol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28" y="3296121"/>
            <a:ext cx="3790191" cy="31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36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Gli spermatozoi che lasciano il tubulo seminifero non sono in grado di fecondare l’ovocito, lo diventano grazie al loro passaggio nelle vie genitali maschili e femminili (</a:t>
            </a:r>
            <a:r>
              <a:rPr lang="it-IT" b="1" dirty="0" err="1"/>
              <a:t>capacitazione</a:t>
            </a:r>
            <a:r>
              <a:rPr lang="it-IT" dirty="0"/>
              <a:t>)</a:t>
            </a:r>
          </a:p>
          <a:p>
            <a:r>
              <a:rPr lang="it-IT" dirty="0"/>
              <a:t>La motilità del flagello viene acquisita nell’epididimo (transito circa una settimana), l’epitelio riassorbe una parte del fluido testicolare.</a:t>
            </a:r>
          </a:p>
          <a:p>
            <a:r>
              <a:rPr lang="it-IT" dirty="0"/>
              <a:t>L’epididimo produce la </a:t>
            </a:r>
            <a:r>
              <a:rPr lang="it-IT" b="1" dirty="0" err="1"/>
              <a:t>glicerofosfocolina</a:t>
            </a:r>
            <a:r>
              <a:rPr lang="it-IT" b="1" dirty="0"/>
              <a:t> </a:t>
            </a:r>
            <a:r>
              <a:rPr lang="it-IT" dirty="0"/>
              <a:t>necessaria alla maturazione degli spermatozoi</a:t>
            </a:r>
          </a:p>
          <a:p>
            <a:r>
              <a:rPr lang="it-IT" dirty="0"/>
              <a:t>Vengono raccolti nell’</a:t>
            </a:r>
            <a:r>
              <a:rPr lang="it-IT" b="1" dirty="0"/>
              <a:t>ampolla deferenziale</a:t>
            </a:r>
            <a:r>
              <a:rPr lang="it-IT" dirty="0"/>
              <a:t>, che si trova nella coda dell’epididimo</a:t>
            </a:r>
          </a:p>
          <a:p>
            <a:r>
              <a:rPr lang="it-IT" dirty="0"/>
              <a:t>I processi di riassorbimento e la </a:t>
            </a:r>
            <a:r>
              <a:rPr lang="it-IT" b="1" dirty="0"/>
              <a:t>ghiandola di </a:t>
            </a:r>
            <a:r>
              <a:rPr lang="it-IT" b="1" dirty="0" err="1"/>
              <a:t>Cowper</a:t>
            </a:r>
            <a:r>
              <a:rPr lang="it-IT" b="1" dirty="0"/>
              <a:t> </a:t>
            </a:r>
            <a:r>
              <a:rPr lang="it-IT" dirty="0"/>
              <a:t>fanno si che gli spermatozoi si trovino immersi in un liquido denso (</a:t>
            </a:r>
            <a:r>
              <a:rPr lang="it-IT" b="1" dirty="0"/>
              <a:t>liquido seminale; sperma</a:t>
            </a:r>
            <a:r>
              <a:rPr lang="it-IT" dirty="0"/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396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Ciclo e onda dell’epitelio seminifero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La spermatogenesi, che dura circa 74 gg, è un processo continuo grazie al fatto che l’inizio del processo è discontinuo in aree specifiche del tubulo seminifero (discontinuità temporale e spaziale</a:t>
            </a:r>
          </a:p>
          <a:p>
            <a:r>
              <a:rPr lang="it-IT" dirty="0" smtClean="0"/>
              <a:t>Da un punto di vista pratico succede che ogni 16 giorni in aree specifiche di un tubulo seminifero inizia un processo di spermatogenesi</a:t>
            </a:r>
          </a:p>
          <a:p>
            <a:r>
              <a:rPr lang="it-IT" dirty="0" smtClean="0"/>
              <a:t>Questo fa sì che nella stessa area di un tubulo compaiono diverse generazioni di cellule in corso di differenziamento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891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Stadi cellulari (ciclo dell’epitelio seminifero)</a:t>
            </a:r>
            <a:endParaRPr lang="it-IT" sz="3600" dirty="0"/>
          </a:p>
        </p:txBody>
      </p:sp>
      <p:pic>
        <p:nvPicPr>
          <p:cNvPr id="3" name="Immagine 2" descr="img-32709554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3" r="34242" b="2940"/>
          <a:stretch/>
        </p:blipFill>
        <p:spPr>
          <a:xfrm rot="10800000">
            <a:off x="2087357" y="1323386"/>
            <a:ext cx="5012104" cy="55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2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O</a:t>
            </a:r>
            <a:r>
              <a:rPr lang="it-IT" dirty="0" smtClean="0"/>
              <a:t>nda dell’epitelio seminifero</a:t>
            </a:r>
            <a:endParaRPr lang="it-IT" dirty="0"/>
          </a:p>
        </p:txBody>
      </p:sp>
      <p:pic>
        <p:nvPicPr>
          <p:cNvPr id="3" name="Immagine 2" descr="img-32709554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5543" r="3193" b="55762"/>
          <a:stretch/>
        </p:blipFill>
        <p:spPr>
          <a:xfrm rot="10800000">
            <a:off x="1099747" y="1814378"/>
            <a:ext cx="7587053" cy="35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maturazione terminale degli spermatozoi avviene nell’epididimo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L’epitelio epididimale è un epitelio colonnare </a:t>
            </a:r>
            <a:r>
              <a:rPr lang="it-IT" dirty="0" err="1" smtClean="0"/>
              <a:t>pseudostratificato</a:t>
            </a:r>
            <a:r>
              <a:rPr lang="it-IT" dirty="0" smtClean="0"/>
              <a:t> composto da:</a:t>
            </a:r>
          </a:p>
          <a:p>
            <a:pPr lvl="1"/>
            <a:r>
              <a:rPr lang="it-IT" dirty="0" smtClean="0"/>
              <a:t>Cellule basali</a:t>
            </a:r>
          </a:p>
          <a:p>
            <a:pPr lvl="1"/>
            <a:r>
              <a:rPr lang="it-IT" dirty="0" smtClean="0"/>
              <a:t>Cellule principali</a:t>
            </a:r>
          </a:p>
          <a:p>
            <a:pPr lvl="1"/>
            <a:r>
              <a:rPr lang="it-IT" dirty="0" smtClean="0"/>
              <a:t>Cellule chiare con </a:t>
            </a:r>
            <a:r>
              <a:rPr lang="it-IT" dirty="0" err="1" smtClean="0"/>
              <a:t>stereociglia</a:t>
            </a:r>
            <a:endParaRPr lang="it-IT" dirty="0" smtClean="0"/>
          </a:p>
          <a:p>
            <a:r>
              <a:rPr lang="it-IT" dirty="0" smtClean="0"/>
              <a:t>Contribuiscono alla formazione di un microambiente adatto al deposito, maturazione e vitalità degli spermatozoi (è stato dimostrato che qui </a:t>
            </a:r>
            <a:r>
              <a:rPr lang="it-IT" dirty="0" err="1" smtClean="0"/>
              <a:t>acquisiscon</a:t>
            </a:r>
            <a:r>
              <a:rPr lang="it-IT" dirty="0" smtClean="0"/>
              <a:t> la loro motilità)</a:t>
            </a:r>
          </a:p>
          <a:p>
            <a:r>
              <a:rPr lang="it-IT" dirty="0" smtClean="0"/>
              <a:t>Il microambiente epididimale presenta alte concentrazioni di ioni, ormoni, </a:t>
            </a:r>
            <a:r>
              <a:rPr lang="it-IT" dirty="0" err="1" smtClean="0"/>
              <a:t>angiotensina</a:t>
            </a:r>
            <a:r>
              <a:rPr lang="it-IT" dirty="0" smtClean="0"/>
              <a:t> II, </a:t>
            </a:r>
            <a:r>
              <a:rPr lang="it-IT" dirty="0" err="1" smtClean="0"/>
              <a:t>bFGF</a:t>
            </a:r>
            <a:r>
              <a:rPr lang="mr-IN" dirty="0" smtClean="0"/>
              <a:t>…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83461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8920" y="571696"/>
            <a:ext cx="9094766" cy="1143000"/>
          </a:xfrm>
        </p:spPr>
        <p:txBody>
          <a:bodyPr>
            <a:normAutofit/>
          </a:bodyPr>
          <a:lstStyle/>
          <a:p>
            <a:r>
              <a:rPr lang="it-IT" sz="3100" dirty="0" smtClean="0"/>
              <a:t>Una sezione trasversale di tubulo seminifero ci </a:t>
            </a:r>
            <a:r>
              <a:rPr lang="it-IT" sz="3100" dirty="0"/>
              <a:t>p</a:t>
            </a:r>
            <a:r>
              <a:rPr lang="it-IT" sz="3100" dirty="0" smtClean="0"/>
              <a:t>ermette di vedere i differenti stati differenziativi</a:t>
            </a:r>
            <a:endParaRPr lang="it-IT" sz="3100" dirty="0"/>
          </a:p>
        </p:txBody>
      </p:sp>
      <p:pic>
        <p:nvPicPr>
          <p:cNvPr id="3" name="Immagine 2" descr="img-3271607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40572" b="36333"/>
          <a:stretch/>
        </p:blipFill>
        <p:spPr>
          <a:xfrm>
            <a:off x="1152126" y="2596944"/>
            <a:ext cx="6698958" cy="23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it-IT" dirty="0"/>
              <a:t>Regolazione della </a:t>
            </a:r>
            <a:r>
              <a:rPr lang="it-IT" dirty="0" smtClean="0"/>
              <a:t>spermatogenesi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0431" y="1600200"/>
            <a:ext cx="4252156" cy="4525963"/>
          </a:xfrm>
        </p:spPr>
        <p:txBody>
          <a:bodyPr/>
          <a:lstStyle/>
          <a:p>
            <a:r>
              <a:rPr lang="it-IT" dirty="0" smtClean="0"/>
              <a:t>Regolazione endocrina</a:t>
            </a:r>
          </a:p>
          <a:p>
            <a:r>
              <a:rPr lang="it-IT" dirty="0" smtClean="0"/>
              <a:t>Regolazione </a:t>
            </a:r>
            <a:r>
              <a:rPr lang="it-IT" dirty="0" err="1" smtClean="0"/>
              <a:t>autocrina</a:t>
            </a:r>
            <a:r>
              <a:rPr lang="it-IT" dirty="0" smtClean="0"/>
              <a:t> </a:t>
            </a:r>
          </a:p>
          <a:p>
            <a:r>
              <a:rPr lang="it-IT" dirty="0" smtClean="0"/>
              <a:t>Regolazione paracrina</a:t>
            </a:r>
            <a:endParaRPr lang="it-IT" dirty="0"/>
          </a:p>
        </p:txBody>
      </p:sp>
      <p:pic>
        <p:nvPicPr>
          <p:cNvPr id="4" name="Immagine 3" descr="img-3271419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34044" r="22557" b="15812"/>
          <a:stretch/>
        </p:blipFill>
        <p:spPr>
          <a:xfrm rot="10800000">
            <a:off x="4700931" y="1249309"/>
            <a:ext cx="4443069" cy="55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Regolazione della spermatogenesi (cenni)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0431" y="1600200"/>
            <a:ext cx="4811722" cy="4525963"/>
          </a:xfrm>
        </p:spPr>
        <p:txBody>
          <a:bodyPr/>
          <a:lstStyle/>
          <a:p>
            <a:r>
              <a:rPr lang="it-IT" dirty="0" smtClean="0"/>
              <a:t>Regolazione endocrina: l’ipotalamo tramite il </a:t>
            </a:r>
            <a:r>
              <a:rPr lang="it-IT" dirty="0" err="1" smtClean="0"/>
              <a:t>gonadotropin</a:t>
            </a:r>
            <a:r>
              <a:rPr lang="it-IT" dirty="0" smtClean="0"/>
              <a:t> release </a:t>
            </a:r>
            <a:r>
              <a:rPr lang="it-IT" dirty="0" err="1" smtClean="0"/>
              <a:t>hormone</a:t>
            </a:r>
            <a:r>
              <a:rPr lang="it-IT" dirty="0" smtClean="0"/>
              <a:t> (</a:t>
            </a:r>
            <a:r>
              <a:rPr lang="it-IT" dirty="0" err="1" smtClean="0"/>
              <a:t>GnHR</a:t>
            </a:r>
            <a:r>
              <a:rPr lang="it-IT" dirty="0" smtClean="0"/>
              <a:t>) stimola l’adenoipofisi che produce gonadotropine (FSH e LH)</a:t>
            </a:r>
          </a:p>
        </p:txBody>
      </p:sp>
      <p:pic>
        <p:nvPicPr>
          <p:cNvPr id="4" name="Immagine 3" descr="img-3271419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34044" r="22557" b="15812"/>
          <a:stretch/>
        </p:blipFill>
        <p:spPr>
          <a:xfrm rot="10800000">
            <a:off x="4700931" y="1249309"/>
            <a:ext cx="4443069" cy="55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779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Regolazione della spermatogenesi (cenni)</a:t>
            </a:r>
            <a:endParaRPr lang="it-IT" dirty="0"/>
          </a:p>
        </p:txBody>
      </p:sp>
      <p:pic>
        <p:nvPicPr>
          <p:cNvPr id="4" name="Immagine 3" descr="img-3271419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34044" r="22557" b="15812"/>
          <a:stretch/>
        </p:blipFill>
        <p:spPr>
          <a:xfrm rot="10800000">
            <a:off x="128435" y="3082087"/>
            <a:ext cx="2860677" cy="3590278"/>
          </a:xfrm>
          <a:prstGeom prst="rect">
            <a:avLst/>
          </a:prstGeom>
        </p:spPr>
      </p:pic>
      <p:pic>
        <p:nvPicPr>
          <p:cNvPr id="5" name="Immagine 4" descr="img-32716305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r="53406" b="65045"/>
          <a:stretch/>
        </p:blipFill>
        <p:spPr>
          <a:xfrm>
            <a:off x="3747426" y="2126070"/>
            <a:ext cx="5093362" cy="4209331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V="1">
            <a:off x="2739989" y="2126070"/>
            <a:ext cx="1683952" cy="31106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2739989" y="5236694"/>
            <a:ext cx="2026450" cy="1098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79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1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</a:t>
            </a:r>
            <a:r>
              <a:rPr lang="it-IT" dirty="0" smtClean="0"/>
              <a:t>esticolo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Organo compartimentalizzato sia da un punto di vista istologico che funzionale</a:t>
            </a:r>
          </a:p>
          <a:p>
            <a:r>
              <a:rPr lang="it-IT" dirty="0" smtClean="0"/>
              <a:t>Produce gli spermatozoi</a:t>
            </a:r>
          </a:p>
          <a:p>
            <a:r>
              <a:rPr lang="it-IT" dirty="0" smtClean="0"/>
              <a:t>Produce gli ormoni sessuali maschili (androgeni= testosterone e </a:t>
            </a:r>
            <a:r>
              <a:rPr lang="it-IT" dirty="0" err="1" smtClean="0"/>
              <a:t>diidrotestosterone</a:t>
            </a:r>
            <a:r>
              <a:rPr lang="it-IT" dirty="0" smtClean="0"/>
              <a:t> -DHT)</a:t>
            </a:r>
          </a:p>
          <a:p>
            <a:endParaRPr lang="it-IT" dirty="0" smtClean="0"/>
          </a:p>
          <a:p>
            <a:r>
              <a:rPr lang="it-IT" dirty="0" smtClean="0"/>
              <a:t>I tubuli seminiferi producono gli spermatozoi</a:t>
            </a:r>
          </a:p>
          <a:p>
            <a:r>
              <a:rPr lang="it-IT" dirty="0" smtClean="0"/>
              <a:t>Le cellule del </a:t>
            </a:r>
            <a:r>
              <a:rPr lang="it-IT" dirty="0" err="1" smtClean="0"/>
              <a:t>Leydig</a:t>
            </a:r>
            <a:r>
              <a:rPr lang="it-IT" dirty="0" smtClean="0"/>
              <a:t>, intercalate nel compartimento interstiziale tra i tubuli sintetizzano gli ormoni androgeni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4814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Ovogenesi e apparato genitale femminile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567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Cenni anatomici </a:t>
            </a:r>
            <a:r>
              <a:rPr lang="it-IT" dirty="0" smtClean="0"/>
              <a:t>dell’apparato genitale femminile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00434"/>
            <a:ext cx="8229600" cy="2937317"/>
          </a:xfrm>
        </p:spPr>
        <p:txBody>
          <a:bodyPr/>
          <a:lstStyle/>
          <a:p>
            <a:r>
              <a:rPr lang="it-IT" dirty="0" smtClean="0"/>
              <a:t>Comprende:</a:t>
            </a:r>
          </a:p>
          <a:p>
            <a:r>
              <a:rPr lang="it-IT" dirty="0" smtClean="0"/>
              <a:t>le gonadi: ovaie </a:t>
            </a:r>
          </a:p>
          <a:p>
            <a:r>
              <a:rPr lang="it-IT" dirty="0" smtClean="0"/>
              <a:t>le vie genitali: organi cavi le cui pareti sono formate da mucosa e muscolo liscio che sono tube uterine, utero e vagina</a:t>
            </a:r>
          </a:p>
        </p:txBody>
      </p:sp>
      <p:pic>
        <p:nvPicPr>
          <p:cNvPr id="4" name="Immagine 3" descr="utero_tube_ova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15" y="4337751"/>
            <a:ext cx="4737915" cy="25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7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11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7613"/>
          <a:stretch/>
        </p:blipFill>
        <p:spPr>
          <a:xfrm>
            <a:off x="5722581" y="-2"/>
            <a:ext cx="3421419" cy="20779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</a:t>
            </a:r>
            <a:r>
              <a:rPr lang="it-IT" dirty="0" smtClean="0"/>
              <a:t>vaio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118" y="1600200"/>
            <a:ext cx="8743882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Ricoperto da uno strato di </a:t>
            </a:r>
            <a:r>
              <a:rPr lang="it-IT" b="1" dirty="0" smtClean="0"/>
              <a:t>epitelio cubico monostratificato </a:t>
            </a:r>
          </a:p>
          <a:p>
            <a:r>
              <a:rPr lang="it-IT" dirty="0" smtClean="0"/>
              <a:t>Al di sotto si trova la </a:t>
            </a:r>
            <a:r>
              <a:rPr lang="it-IT" b="1" dirty="0" smtClean="0"/>
              <a:t>tunica albuginea</a:t>
            </a:r>
            <a:r>
              <a:rPr lang="it-IT" dirty="0" smtClean="0"/>
              <a:t>,</a:t>
            </a:r>
            <a:r>
              <a:rPr lang="it-IT" b="1" dirty="0" smtClean="0"/>
              <a:t> </a:t>
            </a:r>
            <a:r>
              <a:rPr lang="it-IT" dirty="0" smtClean="0"/>
              <a:t>una tonaca connettivale di tessuto denso </a:t>
            </a:r>
          </a:p>
          <a:p>
            <a:r>
              <a:rPr lang="it-IT" dirty="0" smtClean="0"/>
              <a:t>Segue la </a:t>
            </a:r>
            <a:r>
              <a:rPr lang="it-IT" b="1" dirty="0"/>
              <a:t>zona </a:t>
            </a:r>
            <a:r>
              <a:rPr lang="it-IT" b="1" dirty="0" smtClean="0"/>
              <a:t>corticale</a:t>
            </a:r>
            <a:r>
              <a:rPr lang="it-IT" dirty="0" smtClean="0"/>
              <a:t>, dove si trovano i </a:t>
            </a:r>
            <a:r>
              <a:rPr lang="it-IT" b="1" dirty="0" smtClean="0"/>
              <a:t>follicoli </a:t>
            </a:r>
            <a:r>
              <a:rPr lang="it-IT" dirty="0" smtClean="0"/>
              <a:t>a diverso stadio di sviluppo</a:t>
            </a:r>
          </a:p>
          <a:p>
            <a:r>
              <a:rPr lang="it-IT" dirty="0" smtClean="0"/>
              <a:t>Ciascun follicolo consiste di un </a:t>
            </a:r>
            <a:r>
              <a:rPr lang="it-IT" b="1" dirty="0" smtClean="0"/>
              <a:t>ovocito</a:t>
            </a:r>
            <a:r>
              <a:rPr lang="it-IT" dirty="0" smtClean="0"/>
              <a:t> circondato da più strati cellulari</a:t>
            </a:r>
            <a:endParaRPr lang="it-IT" dirty="0"/>
          </a:p>
          <a:p>
            <a:r>
              <a:rPr lang="it-IT" dirty="0" smtClean="0"/>
              <a:t>La </a:t>
            </a:r>
            <a:r>
              <a:rPr lang="it-IT" b="1" dirty="0" smtClean="0"/>
              <a:t>zona midollare </a:t>
            </a:r>
            <a:r>
              <a:rPr lang="it-IT" dirty="0" smtClean="0"/>
              <a:t>è costituita da tessuto connettivo lasso in cui decorrono vasi e nervi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558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007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1" y="1155783"/>
            <a:ext cx="7173023" cy="48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6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010505c02040503previewit-0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249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5" y="656370"/>
            <a:ext cx="8215440" cy="54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7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Ovaio: sue funzioni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Produzione dell’ovocito</a:t>
            </a:r>
          </a:p>
          <a:p>
            <a:endParaRPr lang="it-IT" dirty="0" smtClean="0"/>
          </a:p>
          <a:p>
            <a:r>
              <a:rPr lang="it-IT" dirty="0" smtClean="0"/>
              <a:t>Secrezione di ormoni steroidei</a:t>
            </a:r>
          </a:p>
          <a:p>
            <a:pPr lvl="1"/>
            <a:r>
              <a:rPr lang="it-IT" dirty="0" smtClean="0"/>
              <a:t>Per le vie genitali in particolar modo per la mucosa uterina al fine di regolare in maniera sincrona il suo stato per l’impianto dell’ovocito fecondato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035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718542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7" r="3084" b="4005"/>
          <a:stretch/>
        </p:blipFill>
        <p:spPr>
          <a:xfrm rot="10800000">
            <a:off x="1102873" y="274638"/>
            <a:ext cx="6470050" cy="62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7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Follicoli primordiali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0579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La gametogenesi femminile ha inizio prima della nascita</a:t>
            </a:r>
          </a:p>
          <a:p>
            <a:r>
              <a:rPr lang="it-IT" dirty="0" smtClean="0"/>
              <a:t>Gli </a:t>
            </a:r>
            <a:r>
              <a:rPr lang="it-IT" b="1" dirty="0" smtClean="0"/>
              <a:t>ovogoni</a:t>
            </a:r>
            <a:r>
              <a:rPr lang="it-IT" dirty="0" smtClean="0"/>
              <a:t> vanno incontro a divisioni mitotiche e entrando nella fase meiotica diventano </a:t>
            </a:r>
            <a:r>
              <a:rPr lang="it-IT" b="1" dirty="0" smtClean="0"/>
              <a:t>ovociti primari </a:t>
            </a:r>
            <a:r>
              <a:rPr lang="it-IT" dirty="0" smtClean="0"/>
              <a:t>e si fermano alla fase di </a:t>
            </a:r>
            <a:r>
              <a:rPr lang="it-IT" b="1" dirty="0" err="1" smtClean="0"/>
              <a:t>diplotene</a:t>
            </a:r>
            <a:r>
              <a:rPr lang="it-IT" b="1" dirty="0" smtClean="0"/>
              <a:t>, </a:t>
            </a:r>
            <a:r>
              <a:rPr lang="it-IT" dirty="0" smtClean="0"/>
              <a:t>dove vengono circondati da uno strato di cellule somatiche appiattite (</a:t>
            </a:r>
            <a:r>
              <a:rPr lang="it-IT" b="1" dirty="0" smtClean="0"/>
              <a:t>cellule follicolari</a:t>
            </a:r>
            <a:r>
              <a:rPr lang="it-IT" dirty="0" smtClean="0"/>
              <a:t>) formando così i </a:t>
            </a:r>
            <a:r>
              <a:rPr lang="it-IT" b="1" dirty="0" smtClean="0"/>
              <a:t>follicoli primordiali</a:t>
            </a:r>
          </a:p>
          <a:p>
            <a:r>
              <a:rPr lang="it-IT" dirty="0" smtClean="0"/>
              <a:t>Gli ovogoni non si dividono dopo la nascita per cui i follicoli primordiali che una donna ha alla nascita, dalla pubertà andranno incontro a maturazione e quindi diminuiranno</a:t>
            </a:r>
          </a:p>
          <a:p>
            <a:r>
              <a:rPr lang="it-IT" dirty="0" smtClean="0"/>
              <a:t>Quegli ovociti e follicoli primordiali che non completano il loro ciclo di sviluppo vanno incontro ad </a:t>
            </a:r>
            <a:r>
              <a:rPr lang="it-IT" b="1" dirty="0" smtClean="0"/>
              <a:t>atresia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6475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010505c02040503previewit-03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3" t="34607" b="16021"/>
          <a:stretch/>
        </p:blipFill>
        <p:spPr>
          <a:xfrm>
            <a:off x="693724" y="432659"/>
            <a:ext cx="7557157" cy="59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Testicolo: cenni anatomici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865800" cy="5257800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Avvolto da un robusto rivestimento di tessuto connettivo fibroso (</a:t>
            </a:r>
            <a:r>
              <a:rPr lang="it-IT" b="1" dirty="0" smtClean="0"/>
              <a:t>tonaca albuginea</a:t>
            </a:r>
            <a:r>
              <a:rPr lang="it-IT" dirty="0" smtClean="0"/>
              <a:t>)</a:t>
            </a:r>
          </a:p>
          <a:p>
            <a:r>
              <a:rPr lang="it-IT" dirty="0" smtClean="0"/>
              <a:t>Sottili setti connettivali che dividono l’organo in circa 250 regioni chiamate </a:t>
            </a:r>
            <a:r>
              <a:rPr lang="it-IT" b="1" dirty="0" smtClean="0"/>
              <a:t>lobuli </a:t>
            </a:r>
            <a:r>
              <a:rPr lang="it-IT" dirty="0" smtClean="0"/>
              <a:t>o</a:t>
            </a:r>
            <a:r>
              <a:rPr lang="it-IT" b="1" dirty="0" smtClean="0"/>
              <a:t> logge </a:t>
            </a:r>
          </a:p>
          <a:p>
            <a:r>
              <a:rPr lang="it-IT" dirty="0" smtClean="0"/>
              <a:t>Ogni lobulo contiene 1-4 </a:t>
            </a:r>
            <a:r>
              <a:rPr lang="it-IT" b="1" dirty="0" smtClean="0"/>
              <a:t>tubuli seminiferi </a:t>
            </a:r>
            <a:r>
              <a:rPr lang="it-IT" dirty="0" smtClean="0"/>
              <a:t>(100 cm di lunghezza 0.2 cm di diametro)</a:t>
            </a:r>
          </a:p>
          <a:p>
            <a:r>
              <a:rPr lang="it-IT" dirty="0" smtClean="0"/>
              <a:t>I tubuli si trovano in uno </a:t>
            </a:r>
            <a:r>
              <a:rPr lang="it-IT" b="1" dirty="0" smtClean="0"/>
              <a:t>stroma connettivale </a:t>
            </a:r>
            <a:r>
              <a:rPr lang="it-IT" b="1" dirty="0" err="1" smtClean="0"/>
              <a:t>intralobulare</a:t>
            </a:r>
            <a:r>
              <a:rPr lang="it-IT" b="1" dirty="0" smtClean="0"/>
              <a:t> </a:t>
            </a:r>
            <a:r>
              <a:rPr lang="it-IT" dirty="0" smtClean="0"/>
              <a:t>di tipo lasso che contiene vasi sanguigni e linfatici</a:t>
            </a:r>
          </a:p>
          <a:p>
            <a:r>
              <a:rPr lang="it-IT" dirty="0" smtClean="0"/>
              <a:t>Nello stroma </a:t>
            </a:r>
            <a:r>
              <a:rPr lang="it-IT" dirty="0" err="1" smtClean="0"/>
              <a:t>intralobulare</a:t>
            </a:r>
            <a:r>
              <a:rPr lang="it-IT" dirty="0" smtClean="0"/>
              <a:t> si trovano anche le </a:t>
            </a:r>
            <a:r>
              <a:rPr lang="it-IT" b="1" dirty="0" smtClean="0"/>
              <a:t>cellule interstiziali del </a:t>
            </a:r>
            <a:r>
              <a:rPr lang="it-IT" b="1" dirty="0" err="1" smtClean="0"/>
              <a:t>Leydig</a:t>
            </a:r>
            <a:r>
              <a:rPr lang="it-IT" b="1" dirty="0" smtClean="0"/>
              <a:t> </a:t>
            </a:r>
            <a:r>
              <a:rPr lang="it-IT" dirty="0" smtClean="0"/>
              <a:t>che secernono </a:t>
            </a:r>
            <a:r>
              <a:rPr lang="it-IT" b="1" dirty="0" smtClean="0"/>
              <a:t>testosterone </a:t>
            </a:r>
            <a:r>
              <a:rPr lang="it-IT" dirty="0" smtClean="0"/>
              <a:t>,  macrofagi, fibroblasti, linfociti e mastociti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6" name="Immagine 5" descr="74_testicol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09" y="3685470"/>
            <a:ext cx="3790191" cy="31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718542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7" r="3084" b="4005"/>
          <a:stretch/>
        </p:blipFill>
        <p:spPr>
          <a:xfrm rot="10800000">
            <a:off x="1102873" y="274638"/>
            <a:ext cx="6470050" cy="62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Follicoli primordiali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Quegli ovociti e follicoli primordiali che non completano il loro ciclo di sviluppo vanno incontro ad </a:t>
            </a:r>
            <a:r>
              <a:rPr lang="it-IT" b="1" dirty="0"/>
              <a:t>atresia</a:t>
            </a:r>
          </a:p>
          <a:p>
            <a:r>
              <a:rPr lang="it-IT" dirty="0" smtClean="0"/>
              <a:t>La sopravvivenza e il </a:t>
            </a:r>
            <a:r>
              <a:rPr lang="it-IT" dirty="0" err="1" smtClean="0"/>
              <a:t>complentamento</a:t>
            </a:r>
            <a:r>
              <a:rPr lang="it-IT" dirty="0" smtClean="0"/>
              <a:t> dello sviluppo del follicolo dipendono dagli ormoni gonadotropici, </a:t>
            </a:r>
            <a:r>
              <a:rPr lang="it-IT" b="1" dirty="0" smtClean="0"/>
              <a:t>FSH</a:t>
            </a:r>
            <a:r>
              <a:rPr lang="it-IT" dirty="0" smtClean="0"/>
              <a:t> e </a:t>
            </a:r>
            <a:r>
              <a:rPr lang="it-IT" b="1" dirty="0" smtClean="0"/>
              <a:t>LH</a:t>
            </a:r>
            <a:r>
              <a:rPr lang="it-IT" dirty="0" smtClean="0"/>
              <a:t> che vengono prodotti dalla pubertà grazie all’azione dell’asse ipotalamo-ipofisi.</a:t>
            </a:r>
            <a:endParaRPr lang="it-IT" b="1" dirty="0" smtClean="0"/>
          </a:p>
          <a:p>
            <a:r>
              <a:rPr lang="it-IT" dirty="0" smtClean="0"/>
              <a:t>Dalla pubertà alla menopausa la produzione degli è ciclica e fa sì che ogni 28 gg circa un solo follicolo vada in maturazione liberando un ovocito (</a:t>
            </a:r>
            <a:r>
              <a:rPr lang="it-IT" b="1" dirty="0" smtClean="0"/>
              <a:t>ovulazione</a:t>
            </a:r>
            <a:r>
              <a:rPr lang="it-IT" dirty="0" smtClean="0"/>
              <a:t>)</a:t>
            </a:r>
          </a:p>
          <a:p>
            <a:r>
              <a:rPr lang="it-IT" dirty="0" smtClean="0"/>
              <a:t>Un po’ di numeri</a:t>
            </a:r>
            <a:r>
              <a:rPr lang="mr-IN" dirty="0" smtClean="0"/>
              <a:t>…</a:t>
            </a:r>
            <a:endParaRPr lang="it-IT" dirty="0" smtClean="0"/>
          </a:p>
          <a:p>
            <a:pPr lvl="1"/>
            <a:r>
              <a:rPr lang="it-IT" dirty="0" smtClean="0"/>
              <a:t>Nascita: 1 milione di ovociti</a:t>
            </a:r>
          </a:p>
          <a:p>
            <a:pPr lvl="1"/>
            <a:r>
              <a:rPr lang="it-IT" dirty="0" smtClean="0"/>
              <a:t>Pubertà: 400.000</a:t>
            </a:r>
          </a:p>
          <a:p>
            <a:pPr lvl="1"/>
            <a:r>
              <a:rPr lang="it-IT" dirty="0" smtClean="0"/>
              <a:t>Vita fertile: 300-400 ovulazioni</a:t>
            </a:r>
          </a:p>
          <a:p>
            <a:pPr lvl="1"/>
            <a:r>
              <a:rPr lang="it-IT" dirty="0" smtClean="0"/>
              <a:t>Menopausa: determinata dall’esaurimento della riserva </a:t>
            </a:r>
            <a:r>
              <a:rPr lang="it-IT" dirty="0" err="1" smtClean="0"/>
              <a:t>ovocitaria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755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Follicologenesi</a:t>
            </a:r>
            <a:r>
              <a:rPr lang="it-IT" dirty="0" smtClean="0"/>
              <a:t> e ciclo ovarico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Fase </a:t>
            </a:r>
            <a:r>
              <a:rPr lang="it-IT" dirty="0" err="1" smtClean="0"/>
              <a:t>preantrale</a:t>
            </a:r>
            <a:endParaRPr lang="it-IT" dirty="0" smtClean="0"/>
          </a:p>
          <a:p>
            <a:r>
              <a:rPr lang="it-IT" dirty="0" smtClean="0"/>
              <a:t>Fase antrale</a:t>
            </a:r>
          </a:p>
          <a:p>
            <a:r>
              <a:rPr lang="it-IT" dirty="0" smtClean="0"/>
              <a:t>Fase ovulatoria</a:t>
            </a:r>
          </a:p>
          <a:p>
            <a:endParaRPr lang="it-IT" dirty="0"/>
          </a:p>
          <a:p>
            <a:r>
              <a:rPr lang="it-IT" dirty="0" smtClean="0"/>
              <a:t>Formazione del corpo luteo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71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Fase </a:t>
            </a:r>
            <a:r>
              <a:rPr lang="it-IT" dirty="0" err="1" smtClean="0"/>
              <a:t>preantrale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68638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I follicoli primordiali possono rimanere quiescenti per molti anni, tuttavia diversi follicoli primordiali sono continuamente indotti a trasformarsi in </a:t>
            </a:r>
            <a:r>
              <a:rPr lang="it-IT" b="1" dirty="0" smtClean="0"/>
              <a:t>follicoli primari </a:t>
            </a:r>
          </a:p>
          <a:p>
            <a:r>
              <a:rPr lang="it-IT" dirty="0" smtClean="0"/>
              <a:t>Le cellule follicolari di rivestimento dell’ovocito assumono una </a:t>
            </a:r>
            <a:r>
              <a:rPr lang="it-IT" b="1" dirty="0" smtClean="0"/>
              <a:t>forma cubica, </a:t>
            </a:r>
            <a:r>
              <a:rPr lang="it-IT" dirty="0" smtClean="0"/>
              <a:t>proliferano e e sintetizzano una membrana basale</a:t>
            </a:r>
          </a:p>
          <a:p>
            <a:r>
              <a:rPr lang="it-IT" dirty="0" smtClean="0"/>
              <a:t>L’ovocito comincia ad </a:t>
            </a:r>
            <a:r>
              <a:rPr lang="it-IT" b="1" dirty="0" smtClean="0"/>
              <a:t>accrescere</a:t>
            </a:r>
            <a:r>
              <a:rPr lang="it-IT" dirty="0" smtClean="0"/>
              <a:t> e secernere glicoproteine che si depositano tra l’ovocito e le cellule follicolari formando la </a:t>
            </a:r>
            <a:r>
              <a:rPr lang="it-IT" b="1" dirty="0" smtClean="0"/>
              <a:t>zona pellucida</a:t>
            </a:r>
          </a:p>
          <a:p>
            <a:r>
              <a:rPr lang="it-IT" dirty="0" smtClean="0"/>
              <a:t>Le cellule follicolari emettono dei prolungamenti che arrivano a contattare la membrana dell’ovocito (</a:t>
            </a:r>
            <a:r>
              <a:rPr lang="it-IT" b="1" dirty="0" err="1" smtClean="0"/>
              <a:t>ovolemma</a:t>
            </a:r>
            <a:r>
              <a:rPr lang="it-IT" dirty="0" smtClean="0"/>
              <a:t>), questo fa sì che ovocita e cellule follicolari siano in contatto continuo. </a:t>
            </a:r>
          </a:p>
          <a:p>
            <a:r>
              <a:rPr lang="it-IT" dirty="0" smtClean="0"/>
              <a:t>L’ovocito stimola le cellule follicolari a proliferare formando più strati per formare il </a:t>
            </a:r>
            <a:r>
              <a:rPr lang="it-IT" b="1" dirty="0" smtClean="0"/>
              <a:t>follicolo secondario</a:t>
            </a:r>
          </a:p>
          <a:p>
            <a:r>
              <a:rPr lang="it-IT" dirty="0" smtClean="0"/>
              <a:t>Il follicolo </a:t>
            </a:r>
            <a:r>
              <a:rPr lang="it-IT" dirty="0" err="1" smtClean="0"/>
              <a:t>multilaminare</a:t>
            </a:r>
            <a:r>
              <a:rPr lang="it-IT" dirty="0" smtClean="0"/>
              <a:t> induce le cellule del connettivo a disporsi in strati concentrici formando la </a:t>
            </a:r>
            <a:r>
              <a:rPr lang="it-IT" b="1" dirty="0" smtClean="0"/>
              <a:t>teca</a:t>
            </a:r>
            <a:r>
              <a:rPr lang="it-IT" dirty="0" smtClean="0"/>
              <a:t>. La </a:t>
            </a:r>
            <a:r>
              <a:rPr lang="it-IT" b="1" dirty="0" smtClean="0"/>
              <a:t>teca interna </a:t>
            </a:r>
            <a:r>
              <a:rPr lang="it-IT" dirty="0" smtClean="0"/>
              <a:t>contiene vasi la </a:t>
            </a:r>
            <a:r>
              <a:rPr lang="it-IT" b="1" dirty="0" smtClean="0"/>
              <a:t>teca esterna </a:t>
            </a:r>
            <a:r>
              <a:rPr lang="it-IT" dirty="0" smtClean="0"/>
              <a:t>è fibrosa</a:t>
            </a:r>
          </a:p>
          <a:p>
            <a:endParaRPr lang="it-IT" dirty="0" smtClean="0"/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33519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Follicolo primario</a:t>
            </a:r>
            <a:endParaRPr lang="it-IT" dirty="0"/>
          </a:p>
        </p:txBody>
      </p:sp>
      <p:pic>
        <p:nvPicPr>
          <p:cNvPr id="4" name="Immagine 3" descr="imag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05" y="2028449"/>
            <a:ext cx="6280343" cy="44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4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Ovocita+primario+(in+profase+I)+Membrana+pellucida+(o+vitellina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3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Le cellule follicolari hanno un ruolo importante nel sostenere la crescita dell’ovocito fornendo i nutrienti necessari (il diametro dell’ovocito passa da 20 a 100 micron, quindi il volume è più di 100 volte maggiore)</a:t>
            </a:r>
          </a:p>
          <a:p>
            <a:r>
              <a:rPr lang="it-IT" dirty="0" smtClean="0"/>
              <a:t>In questa fase molti geni vengono inattivati </a:t>
            </a:r>
            <a:r>
              <a:rPr lang="it-IT" dirty="0" err="1" smtClean="0"/>
              <a:t>epigeneticamente</a:t>
            </a:r>
            <a:r>
              <a:rPr lang="it-IT" dirty="0" smtClean="0"/>
              <a:t> ad esempio con la metilazione (</a:t>
            </a:r>
            <a:r>
              <a:rPr lang="it-IT" b="1" dirty="0" smtClean="0"/>
              <a:t>imprinting genomico</a:t>
            </a:r>
            <a:r>
              <a:rPr lang="it-IT" dirty="0" smtClean="0"/>
              <a:t>) in modo sesso dipendente, indispensabile per lo sviluppo sessuale</a:t>
            </a:r>
          </a:p>
          <a:p>
            <a:r>
              <a:rPr lang="it-IT" dirty="0" smtClean="0"/>
              <a:t>Le cellule follicolari iniziano ad esprimere i recettori per FSH</a:t>
            </a:r>
          </a:p>
          <a:p>
            <a:r>
              <a:rPr lang="it-IT" dirty="0" smtClean="0"/>
              <a:t>Le cellule della teca interna i recettori per LH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749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810485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9399" r="19005" b="46806"/>
          <a:stretch/>
        </p:blipFill>
        <p:spPr>
          <a:xfrm rot="10800000">
            <a:off x="950279" y="47847"/>
            <a:ext cx="6864510" cy="65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0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Fase antrale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Quando le cellule follicolari hanno formato 6-10 strati (diametro 200micron), compaiono degli spazi che confluiscono in una cavità chiamata </a:t>
            </a:r>
            <a:r>
              <a:rPr lang="it-IT" b="1" dirty="0" smtClean="0"/>
              <a:t>antro del follicolo</a:t>
            </a:r>
            <a:r>
              <a:rPr lang="it-IT" dirty="0" smtClean="0"/>
              <a:t>, pieno di </a:t>
            </a:r>
            <a:r>
              <a:rPr lang="it-IT" b="1" dirty="0" smtClean="0"/>
              <a:t>liquido follicolare</a:t>
            </a:r>
            <a:r>
              <a:rPr lang="it-IT" dirty="0" smtClean="0"/>
              <a:t> formato dal siero dei capillari tecali e prodotti secreti da ovocito e cellule follicolari. Tale fase è chiamata fase antrale</a:t>
            </a:r>
          </a:p>
          <a:p>
            <a:r>
              <a:rPr lang="it-IT" dirty="0" smtClean="0"/>
              <a:t>L’ovocito raggiunge la sua dimensione definitiva di 120 micron</a:t>
            </a:r>
          </a:p>
          <a:p>
            <a:r>
              <a:rPr lang="it-IT" dirty="0" smtClean="0"/>
              <a:t>Con l’accrescimento del follicolo e dell’antro l’ovocito si sposta in posizione eccentrica circondato dalle cellule del </a:t>
            </a:r>
            <a:r>
              <a:rPr lang="it-IT" b="1" dirty="0" smtClean="0"/>
              <a:t>cumulo ooforo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7545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810485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9" t="9399" r="19005" b="69378"/>
          <a:stretch/>
        </p:blipFill>
        <p:spPr>
          <a:xfrm rot="10800000">
            <a:off x="1857847" y="850887"/>
            <a:ext cx="5510381" cy="55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6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7a916161d88e63b6e4f677b3b2c73d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012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911103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32638"/>
          <a:stretch/>
        </p:blipFill>
        <p:spPr>
          <a:xfrm>
            <a:off x="680097" y="0"/>
            <a:ext cx="814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g-32810492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60926" r="8655" b="2940"/>
          <a:stretch/>
        </p:blipFill>
        <p:spPr>
          <a:xfrm rot="10800000">
            <a:off x="3190391" y="2791758"/>
            <a:ext cx="5953609" cy="406624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600200"/>
            <a:ext cx="4175853" cy="4525963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Passaggio da follicolo primario a </a:t>
            </a:r>
            <a:r>
              <a:rPr lang="it-IT" dirty="0" err="1" smtClean="0"/>
              <a:t>preantrale</a:t>
            </a:r>
            <a:r>
              <a:rPr lang="it-IT" dirty="0" smtClean="0"/>
              <a:t>= 4 mesi; aumento di diametro da 60 a 200 micron</a:t>
            </a:r>
          </a:p>
          <a:p>
            <a:r>
              <a:rPr lang="it-IT" dirty="0"/>
              <a:t>Passaggio </a:t>
            </a:r>
            <a:r>
              <a:rPr lang="it-IT" dirty="0" err="1" smtClean="0"/>
              <a:t>preantrale</a:t>
            </a:r>
            <a:r>
              <a:rPr lang="it-IT" dirty="0" smtClean="0"/>
              <a:t> a antrale= 2 mesi; aumento di diametro da 200 micron a 2mm</a:t>
            </a:r>
          </a:p>
          <a:p>
            <a:r>
              <a:rPr lang="it-IT" dirty="0" smtClean="0"/>
              <a:t>Il follicolo antrale è sensibile agli ormoni e cresce rapidamente per arrivare a 1,5-2 cm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319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Follicolo di Graf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Solo un follicolo antrale (</a:t>
            </a:r>
            <a:r>
              <a:rPr lang="it-IT" b="1" dirty="0" smtClean="0"/>
              <a:t>follicolo di Graf</a:t>
            </a:r>
            <a:r>
              <a:rPr lang="it-IT" dirty="0" smtClean="0"/>
              <a:t>), tra quelli presenti nell’ovaio, completa la crescita per entrare nella fase ovulatoria, gli altri vanno incontro ad </a:t>
            </a:r>
            <a:r>
              <a:rPr lang="it-IT" b="1" dirty="0" smtClean="0"/>
              <a:t>atresia </a:t>
            </a:r>
            <a:r>
              <a:rPr lang="it-IT" dirty="0" smtClean="0"/>
              <a:t>e rimossi da macrofagi e leucociti che trasformano il follicolo in tessuto fibroso cicatriziale (</a:t>
            </a:r>
            <a:r>
              <a:rPr lang="it-IT" b="1" dirty="0" smtClean="0"/>
              <a:t>corpo atresico</a:t>
            </a:r>
            <a:r>
              <a:rPr lang="it-IT" dirty="0" smtClean="0"/>
              <a:t>) </a:t>
            </a:r>
          </a:p>
          <a:p>
            <a:r>
              <a:rPr lang="it-IT" dirty="0" smtClean="0"/>
              <a:t>Grazie all’azione del FSH, il follicolo di Graf diventa una vera e propria ghiandola endocrina che secerne estrogeni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0439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Regolazione ormonale (cenni)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91070"/>
            <a:ext cx="3896753" cy="5122128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Cooperazione tra granulosa e teca interna</a:t>
            </a:r>
          </a:p>
          <a:p>
            <a:r>
              <a:rPr lang="it-IT" dirty="0" smtClean="0"/>
              <a:t>Teca interna produce LH, </a:t>
            </a:r>
            <a:r>
              <a:rPr lang="it-IT" dirty="0" err="1" smtClean="0"/>
              <a:t>androstenedione</a:t>
            </a:r>
            <a:r>
              <a:rPr lang="it-IT" dirty="0" smtClean="0"/>
              <a:t> e testosterone, convertiti poi dalla granulosa in estrogeni.</a:t>
            </a:r>
          </a:p>
          <a:p>
            <a:r>
              <a:rPr lang="it-IT" dirty="0" smtClean="0"/>
              <a:t>Gli estrogeni assieme a FSH stimolano le stesse cellule all’espressione dei recettori per LH</a:t>
            </a:r>
          </a:p>
          <a:p>
            <a:r>
              <a:rPr lang="it-IT" dirty="0" smtClean="0"/>
              <a:t>A livelli elevati gli estrogeni agiscono sull’asse ipotalamo-ipofisi per il rilascio di LH</a:t>
            </a:r>
          </a:p>
          <a:p>
            <a:endParaRPr lang="it-IT" dirty="0"/>
          </a:p>
        </p:txBody>
      </p:sp>
      <p:pic>
        <p:nvPicPr>
          <p:cNvPr id="4" name="Immagine 3" descr="img-32810492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r="35997" b="69397"/>
          <a:stretch/>
        </p:blipFill>
        <p:spPr>
          <a:xfrm rot="10800000">
            <a:off x="4478425" y="2149339"/>
            <a:ext cx="4665575" cy="35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2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Fase ovulatoria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Aumento di LH</a:t>
            </a:r>
          </a:p>
          <a:p>
            <a:r>
              <a:rPr lang="it-IT" dirty="0" smtClean="0"/>
              <a:t>Le cellule della granulosa stimolano le </a:t>
            </a:r>
            <a:r>
              <a:rPr lang="it-IT" dirty="0" err="1" smtClean="0"/>
              <a:t>celleule</a:t>
            </a:r>
            <a:r>
              <a:rPr lang="it-IT" dirty="0" smtClean="0"/>
              <a:t> del cumulo ooforo e all’ovocito</a:t>
            </a:r>
          </a:p>
          <a:p>
            <a:r>
              <a:rPr lang="it-IT" dirty="0" smtClean="0"/>
              <a:t>Le cellule del cumulo ooforo retraggono i prolungamenti che circondano l’ovocito e producono matrice extracellulare viscoelastica (acido ialuronico) in un processo chiamato </a:t>
            </a:r>
            <a:r>
              <a:rPr lang="it-IT" b="1" dirty="0" err="1" smtClean="0"/>
              <a:t>mucificazione</a:t>
            </a:r>
            <a:r>
              <a:rPr lang="it-IT" b="1" dirty="0" smtClean="0"/>
              <a:t> del cumulo ooforo </a:t>
            </a:r>
            <a:r>
              <a:rPr lang="it-IT" dirty="0" smtClean="0"/>
              <a:t>che causa il distacco dell’ovocito</a:t>
            </a:r>
          </a:p>
          <a:p>
            <a:r>
              <a:rPr lang="it-IT" dirty="0" smtClean="0"/>
              <a:t>Nello stesso tempo l’ovocito esce dal </a:t>
            </a:r>
            <a:r>
              <a:rPr lang="it-IT" dirty="0" err="1" smtClean="0"/>
              <a:t>diplotene</a:t>
            </a:r>
            <a:r>
              <a:rPr lang="it-IT" dirty="0" smtClean="0"/>
              <a:t> della prima divisione meiotica a cui si “era fermato”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225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68860"/>
            <a:ext cx="6548804" cy="4974555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I cromosomi si accorciano e si ispessiscono, si arresta la sintesi di RNA</a:t>
            </a:r>
          </a:p>
          <a:p>
            <a:r>
              <a:rPr lang="it-IT" dirty="0" smtClean="0"/>
              <a:t>Sparisce la membrana nucleare</a:t>
            </a:r>
          </a:p>
          <a:p>
            <a:r>
              <a:rPr lang="it-IT" dirty="0" smtClean="0"/>
              <a:t>I cromosomi si dispongono sul fuso mitotico che prima è parallelo all’</a:t>
            </a:r>
            <a:r>
              <a:rPr lang="it-IT" dirty="0" err="1" smtClean="0"/>
              <a:t>ovolemma</a:t>
            </a:r>
            <a:r>
              <a:rPr lang="it-IT" dirty="0" smtClean="0"/>
              <a:t> e poi si sposta perpendicolarmente</a:t>
            </a:r>
          </a:p>
          <a:p>
            <a:r>
              <a:rPr lang="it-IT" dirty="0" smtClean="0"/>
              <a:t>Procede nelle fasi successive meiosi</a:t>
            </a:r>
          </a:p>
          <a:p>
            <a:r>
              <a:rPr lang="it-IT" dirty="0" smtClean="0"/>
              <a:t>Si formano due cellule: L’</a:t>
            </a:r>
            <a:r>
              <a:rPr lang="it-IT" b="1" dirty="0" smtClean="0"/>
              <a:t>ovocito secondario </a:t>
            </a:r>
            <a:r>
              <a:rPr lang="it-IT" dirty="0" smtClean="0"/>
              <a:t>contenente quasi tutto il citoplasma e il </a:t>
            </a:r>
            <a:r>
              <a:rPr lang="it-IT" b="1" dirty="0" smtClean="0"/>
              <a:t>primo globulo polare </a:t>
            </a:r>
            <a:r>
              <a:rPr lang="it-IT" dirty="0" smtClean="0"/>
              <a:t>che si dispone tra </a:t>
            </a:r>
            <a:r>
              <a:rPr lang="it-IT" dirty="0" err="1" smtClean="0"/>
              <a:t>oolemma</a:t>
            </a:r>
            <a:r>
              <a:rPr lang="it-IT" dirty="0" smtClean="0"/>
              <a:t> e zona pellucida (</a:t>
            </a:r>
            <a:r>
              <a:rPr lang="it-IT" b="1" dirty="0" smtClean="0"/>
              <a:t>spazio vitellino</a:t>
            </a:r>
            <a:r>
              <a:rPr lang="it-IT" dirty="0" smtClean="0"/>
              <a:t>)</a:t>
            </a:r>
          </a:p>
          <a:p>
            <a:r>
              <a:rPr lang="it-IT" dirty="0" smtClean="0"/>
              <a:t>L’ovocito continua la meiosi II e si ferma alla metafase II (</a:t>
            </a:r>
            <a:r>
              <a:rPr lang="it-IT" b="1" dirty="0" smtClean="0"/>
              <a:t>ovocito secondario</a:t>
            </a:r>
            <a:r>
              <a:rPr lang="it-IT" dirty="0" smtClean="0"/>
              <a:t>), la meiosi continuerà solo se l’uovo verrà fecondato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Immagine 3" descr="img-32718542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5" t="29319" r="3502" b="4154"/>
          <a:stretch/>
        </p:blipFill>
        <p:spPr>
          <a:xfrm rot="10800000">
            <a:off x="6548804" y="583203"/>
            <a:ext cx="2609151" cy="62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28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Anche il citoplasma dell’ovocito subisce trasformazioni: appaiono i </a:t>
            </a:r>
            <a:r>
              <a:rPr lang="it-IT" b="1" dirty="0" smtClean="0"/>
              <a:t>granuli corticali </a:t>
            </a:r>
            <a:r>
              <a:rPr lang="it-IT" dirty="0" smtClean="0"/>
              <a:t>ripieni di enzimi</a:t>
            </a:r>
          </a:p>
          <a:p>
            <a:r>
              <a:rPr lang="it-IT" dirty="0" smtClean="0"/>
              <a:t>La parete follicolare (granulosa e teca) hanno vasi più permeabili, aumenta il liquido follicolare</a:t>
            </a:r>
          </a:p>
          <a:p>
            <a:r>
              <a:rPr lang="it-IT" dirty="0" smtClean="0"/>
              <a:t>Ora il follicolo raggiunge un diametro di circa 2,5 cm e sporge dall’ovaio</a:t>
            </a:r>
          </a:p>
          <a:p>
            <a:r>
              <a:rPr lang="it-IT" dirty="0" smtClean="0"/>
              <a:t>La parete del follicolo rivolta verso la parete dell’ovaio di assottiglia </a:t>
            </a:r>
            <a:r>
              <a:rPr lang="it-IT" dirty="0" err="1" smtClean="0"/>
              <a:t>cosiccome</a:t>
            </a:r>
            <a:r>
              <a:rPr lang="it-IT" dirty="0" smtClean="0"/>
              <a:t> quella dell’ovaio fino a rompersi (</a:t>
            </a:r>
            <a:r>
              <a:rPr lang="it-IT" b="1" dirty="0" smtClean="0"/>
              <a:t>deiscenza del follicolo</a:t>
            </a:r>
            <a:r>
              <a:rPr lang="it-IT" dirty="0" smtClean="0"/>
              <a:t>) il cumulo ooforo fuoriesce sulla superficie ovarica</a:t>
            </a:r>
          </a:p>
          <a:p>
            <a:r>
              <a:rPr lang="it-IT" dirty="0" smtClean="0"/>
              <a:t>Le fimbrie uterine porteranno poi il cumulo ooforo all’interno delle tube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5997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Formazione del corpo luteo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Quello che rimane del follicolo si trasforma in </a:t>
            </a:r>
            <a:r>
              <a:rPr lang="it-IT" b="1" dirty="0" smtClean="0">
                <a:solidFill>
                  <a:srgbClr val="000000"/>
                </a:solidFill>
              </a:rPr>
              <a:t>corpo luteo</a:t>
            </a:r>
            <a:r>
              <a:rPr lang="it-IT" dirty="0" smtClean="0">
                <a:solidFill>
                  <a:srgbClr val="000000"/>
                </a:solidFill>
              </a:rPr>
              <a:t>, una struttura che si comporta come una ghiandola endocrina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La parete del follicolo collassa, la membrana basale si depolimerizza, i </a:t>
            </a:r>
            <a:r>
              <a:rPr lang="it-IT" dirty="0" err="1" smtClean="0">
                <a:solidFill>
                  <a:srgbClr val="000000"/>
                </a:solidFill>
              </a:rPr>
              <a:t>capilari</a:t>
            </a:r>
            <a:r>
              <a:rPr lang="it-IT" dirty="0" smtClean="0">
                <a:solidFill>
                  <a:srgbClr val="000000"/>
                </a:solidFill>
              </a:rPr>
              <a:t> invadono la granulosa a formare una ricca rete capillare.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Le cellule della granulosa e della teca si trasformano in </a:t>
            </a:r>
            <a:r>
              <a:rPr lang="it-IT" b="1" dirty="0" smtClean="0">
                <a:solidFill>
                  <a:srgbClr val="000000"/>
                </a:solidFill>
              </a:rPr>
              <a:t>cellule luteiniche </a:t>
            </a:r>
            <a:r>
              <a:rPr lang="it-IT" dirty="0" smtClean="0">
                <a:solidFill>
                  <a:srgbClr val="000000"/>
                </a:solidFill>
              </a:rPr>
              <a:t>che secernono il progesterone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Sotto l’azione dell’LH, il corpo luteo continua a produrre ormoni per circa dieci giorni, se l’uovo non è fecondato il corpo luteo comincia a regredire in una cicatrice bianca (cor</a:t>
            </a:r>
            <a:r>
              <a:rPr lang="it-IT" b="1" dirty="0" smtClean="0">
                <a:solidFill>
                  <a:srgbClr val="000000"/>
                </a:solidFill>
              </a:rPr>
              <a:t>po </a:t>
            </a:r>
            <a:r>
              <a:rPr lang="it-IT" b="1" dirty="0" err="1" smtClean="0">
                <a:solidFill>
                  <a:srgbClr val="000000"/>
                </a:solidFill>
              </a:rPr>
              <a:t>albicans</a:t>
            </a:r>
            <a:r>
              <a:rPr lang="it-IT" dirty="0" smtClean="0">
                <a:solidFill>
                  <a:srgbClr val="000000"/>
                </a:solidFill>
              </a:rPr>
              <a:t>) che scompare in 2 mesi circa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463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Questo processo ciclico è chiamato</a:t>
            </a:r>
            <a:r>
              <a:rPr lang="it-IT" b="1" dirty="0" smtClean="0"/>
              <a:t> ciclo ovarico</a:t>
            </a:r>
            <a:r>
              <a:rPr lang="it-IT" dirty="0" smtClean="0"/>
              <a:t>, esso è accompagnato da una serie di cambiamenti nell’utero in quello che viene definito </a:t>
            </a:r>
            <a:r>
              <a:rPr lang="it-IT" b="1" dirty="0" smtClean="0"/>
              <a:t>ciclo uterino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363173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-32810512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8217" b="54541"/>
          <a:stretch/>
        </p:blipFill>
        <p:spPr>
          <a:xfrm rot="10800000">
            <a:off x="700196" y="1660854"/>
            <a:ext cx="7658835" cy="50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Sezione trasversale di tubuli seminiferi</a:t>
            </a:r>
            <a:endParaRPr lang="it-IT" dirty="0"/>
          </a:p>
        </p:txBody>
      </p:sp>
      <p:pic>
        <p:nvPicPr>
          <p:cNvPr id="3" name="Immagine 2" descr="010505c02050501previewit-01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6" y="1417638"/>
            <a:ext cx="7863198" cy="5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816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CICLO UTERINO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Fase mestruale</a:t>
            </a:r>
          </a:p>
          <a:p>
            <a:r>
              <a:rPr lang="it-IT" dirty="0" smtClean="0"/>
              <a:t>Fase proliferativa</a:t>
            </a:r>
          </a:p>
          <a:p>
            <a:r>
              <a:rPr lang="it-IT" dirty="0" smtClean="0"/>
              <a:t>Fase secretoria</a:t>
            </a:r>
          </a:p>
          <a:p>
            <a:r>
              <a:rPr lang="it-IT" dirty="0" smtClean="0"/>
              <a:t>Fase ischemica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910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Endometrio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550" y="1600200"/>
            <a:ext cx="4688873" cy="4525963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La cavità dell’utero è rivestita da una mucosa (endometrio) costituita da epitelio cilindrico semplice da cui originano ghiandole tubulari</a:t>
            </a:r>
          </a:p>
          <a:p>
            <a:r>
              <a:rPr lang="it-IT" dirty="0" smtClean="0"/>
              <a:t>E’ diviso in strato funzionale e strato basale</a:t>
            </a:r>
          </a:p>
          <a:p>
            <a:r>
              <a:rPr lang="it-IT" dirty="0" smtClean="0"/>
              <a:t>Il connettivo è molto vascolarizzato</a:t>
            </a:r>
            <a:endParaRPr lang="it-IT" dirty="0"/>
          </a:p>
        </p:txBody>
      </p:sp>
      <p:pic>
        <p:nvPicPr>
          <p:cNvPr id="6" name="Immagine 5" descr="seminario-histologa-reproductor-femenino-19-7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r="36962"/>
          <a:stretch/>
        </p:blipFill>
        <p:spPr>
          <a:xfrm>
            <a:off x="5037749" y="1178337"/>
            <a:ext cx="4012364" cy="56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0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Endometrio nella fase secretiva</a:t>
            </a:r>
            <a:endParaRPr lang="it-IT" dirty="0"/>
          </a:p>
        </p:txBody>
      </p:sp>
      <p:pic>
        <p:nvPicPr>
          <p:cNvPr id="5" name="Immagine 4" descr="img-32810512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63572" r="6356" b="4005"/>
          <a:stretch/>
        </p:blipFill>
        <p:spPr>
          <a:xfrm rot="10800000">
            <a:off x="600064" y="1181824"/>
            <a:ext cx="7881987" cy="49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93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minario-histologa-reproductor-femenino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48312" cy="3186234"/>
          </a:xfrm>
          <a:prstGeom prst="rect">
            <a:avLst/>
          </a:prstGeom>
        </p:spPr>
      </p:pic>
      <p:pic>
        <p:nvPicPr>
          <p:cNvPr id="6" name="Immagine 5" descr="seminario-histologa-reproductor-femenino-21-7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94" y="1593117"/>
            <a:ext cx="4248312" cy="3186234"/>
          </a:xfrm>
          <a:prstGeom prst="rect">
            <a:avLst/>
          </a:prstGeom>
        </p:spPr>
      </p:pic>
      <p:pic>
        <p:nvPicPr>
          <p:cNvPr id="4" name="Immagine 3" descr="seminario-histologa-reproductor-femenino-23-7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19" y="3671766"/>
            <a:ext cx="4248312" cy="31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9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CICLO UTERINO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Fase mestruale</a:t>
            </a:r>
          </a:p>
          <a:p>
            <a:pPr lvl="1"/>
            <a:r>
              <a:rPr lang="it-IT" dirty="0" smtClean="0"/>
              <a:t>Preparazione dell’utero alle seguenti trasformazioni</a:t>
            </a:r>
          </a:p>
          <a:p>
            <a:r>
              <a:rPr lang="it-IT" dirty="0" smtClean="0"/>
              <a:t>Fase proliferativa (follicolare)</a:t>
            </a:r>
          </a:p>
          <a:p>
            <a:pPr lvl="1"/>
            <a:r>
              <a:rPr lang="it-IT" dirty="0" smtClean="0"/>
              <a:t>Gli estrogeni prodotti dal follicolo inducono la proliferazione delle cellule epiteliali e stromali per la rigenerazione dell’epitelio e dello strato connettivo</a:t>
            </a:r>
          </a:p>
          <a:p>
            <a:r>
              <a:rPr lang="it-IT" dirty="0" smtClean="0"/>
              <a:t>Fase secretiva (luteinica)</a:t>
            </a:r>
          </a:p>
          <a:p>
            <a:pPr lvl="1"/>
            <a:r>
              <a:rPr lang="it-IT" dirty="0" smtClean="0"/>
              <a:t>Inizia dopo l’ovulazione, con la formazione del corpo luteo dove il progesterone induce l’allungamento ed ingrandimento delle ghiandole e produzione di un secreto ricco di glicogeno e mucine, le cellule connettivali si riempiono di lipidi e glicogeno. L’endometrio aumenta 5-6 v il suo spessore</a:t>
            </a:r>
          </a:p>
          <a:p>
            <a:r>
              <a:rPr lang="it-IT" dirty="0" smtClean="0"/>
              <a:t>Fase ischemica, Fase mestruale</a:t>
            </a:r>
          </a:p>
          <a:p>
            <a:pPr lvl="1"/>
            <a:r>
              <a:rPr lang="it-IT" dirty="0" smtClean="0"/>
              <a:t>L’involuzione del corpo luteo causa una diminuzione del progesterone con conseguenze su tutto il tessuto, le arterie spirali vanno incontro a costrizione e la loro conseguente riapertura causa un flusso sanguigno che porta all’espulsione di parte dell’endometrio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589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74_testicolo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5" t="12002"/>
          <a:stretch/>
        </p:blipFill>
        <p:spPr>
          <a:xfrm>
            <a:off x="5217916" y="2625482"/>
            <a:ext cx="3926084" cy="3661762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865800" cy="5257800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Lunghezza stimata dei tubuli seminiferi: 700m</a:t>
            </a:r>
          </a:p>
          <a:p>
            <a:r>
              <a:rPr lang="it-IT" dirty="0" smtClean="0"/>
              <a:t>Ogni tubulo forma un’ansa molto contorta, entrambe le </a:t>
            </a:r>
            <a:r>
              <a:rPr lang="it-IT" dirty="0" err="1" smtClean="0"/>
              <a:t>estremita</a:t>
            </a:r>
            <a:r>
              <a:rPr lang="it-IT" dirty="0" smtClean="0"/>
              <a:t> comunicano, tramite un tubulo retto, con la </a:t>
            </a:r>
            <a:r>
              <a:rPr lang="it-IT" b="1" dirty="0" smtClean="0"/>
              <a:t>rete </a:t>
            </a:r>
            <a:r>
              <a:rPr lang="it-IT" b="1" dirty="0" err="1" smtClean="0"/>
              <a:t>testis</a:t>
            </a:r>
            <a:r>
              <a:rPr lang="it-IT" dirty="0" smtClean="0"/>
              <a:t>, una serie di canalicoli comunicanti che si trova nel mediastino del testicolo</a:t>
            </a:r>
            <a:endParaRPr lang="it-IT" b="1" dirty="0" smtClean="0"/>
          </a:p>
          <a:p>
            <a:r>
              <a:rPr lang="it-IT" dirty="0" smtClean="0"/>
              <a:t>La rete </a:t>
            </a:r>
            <a:r>
              <a:rPr lang="it-IT" dirty="0" err="1" smtClean="0"/>
              <a:t>testis</a:t>
            </a:r>
            <a:r>
              <a:rPr lang="it-IT" dirty="0" smtClean="0"/>
              <a:t> è in continuità con 10-12 </a:t>
            </a:r>
            <a:r>
              <a:rPr lang="it-IT" b="1" dirty="0" err="1" smtClean="0"/>
              <a:t>condottini</a:t>
            </a:r>
            <a:r>
              <a:rPr lang="it-IT" b="1" dirty="0" smtClean="0"/>
              <a:t> efferenti </a:t>
            </a:r>
            <a:r>
              <a:rPr lang="it-IT" dirty="0" smtClean="0"/>
              <a:t>che sono il tratto iniziale delle vie spermatiche</a:t>
            </a:r>
          </a:p>
          <a:p>
            <a:r>
              <a:rPr lang="it-IT" dirty="0" smtClean="0"/>
              <a:t>L’</a:t>
            </a:r>
            <a:r>
              <a:rPr lang="it-IT" b="1" dirty="0" smtClean="0"/>
              <a:t>epididimo</a:t>
            </a:r>
            <a:r>
              <a:rPr lang="it-IT" dirty="0" smtClean="0"/>
              <a:t> è interposto tra la rete </a:t>
            </a:r>
            <a:r>
              <a:rPr lang="it-IT" dirty="0" err="1" smtClean="0"/>
              <a:t>testis</a:t>
            </a:r>
            <a:r>
              <a:rPr lang="it-IT" dirty="0" smtClean="0"/>
              <a:t> e il dotto deferente che ha una lunghezza di circa 6 metri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71497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3277</Words>
  <Application>Microsoft Macintosh PowerPoint</Application>
  <PresentationFormat>Presentazione su schermo (4:3)</PresentationFormat>
  <Paragraphs>292</Paragraphs>
  <Slides>84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84</vt:i4>
      </vt:variant>
    </vt:vector>
  </HeadingPairs>
  <TitlesOfParts>
    <vt:vector size="85" baseType="lpstr">
      <vt:lpstr>Tema di Office</vt:lpstr>
      <vt:lpstr>Presentazione di PowerPoint</vt:lpstr>
      <vt:lpstr>Spermatogenesi e spermiogenesi</vt:lpstr>
      <vt:lpstr>Cenni anatomici del testicolo e delle vie genitali</vt:lpstr>
      <vt:lpstr>Presentazione di PowerPoint</vt:lpstr>
      <vt:lpstr>Testicolo</vt:lpstr>
      <vt:lpstr>Testicolo: cenni anatomici</vt:lpstr>
      <vt:lpstr>Presentazione di PowerPoint</vt:lpstr>
      <vt:lpstr>Sezione trasversale di tubuli seminiferi</vt:lpstr>
      <vt:lpstr>Presentazione di PowerPoint</vt:lpstr>
      <vt:lpstr>Epididimo e dotti</vt:lpstr>
      <vt:lpstr>Epiteli</vt:lpstr>
      <vt:lpstr>L’Epitelio Seminifero</vt:lpstr>
      <vt:lpstr>Sviluppo dell’epitelio seminifero</vt:lpstr>
      <vt:lpstr>Il tubulo seminifero: sezione trasversale</vt:lpstr>
      <vt:lpstr>Il tubulo seminifero: sezione trasversale</vt:lpstr>
      <vt:lpstr>Le cellule germinali</vt:lpstr>
      <vt:lpstr>Cellule del Sertoli</vt:lpstr>
      <vt:lpstr>Funzioni delle cellule del Sertoli</vt:lpstr>
      <vt:lpstr>La barriera emato-testicolare e privilegio immunitario</vt:lpstr>
      <vt:lpstr>Presentazione di PowerPoint</vt:lpstr>
      <vt:lpstr>La barriera emato-testicolare</vt:lpstr>
      <vt:lpstr>Compartimentalizzazione: perchè</vt:lpstr>
      <vt:lpstr>Presentazione di PowerPoint</vt:lpstr>
      <vt:lpstr>Le cellule germinali</vt:lpstr>
      <vt:lpstr>SPERMATOGENESI</vt:lpstr>
      <vt:lpstr>SPERMATOGENESI</vt:lpstr>
      <vt:lpstr>Fase mitotica (differenziamento degli spermatogoni)</vt:lpstr>
      <vt:lpstr>Presentazione di PowerPoint</vt:lpstr>
      <vt:lpstr>Fase meiotica I</vt:lpstr>
      <vt:lpstr>Presentazione di PowerPoint</vt:lpstr>
      <vt:lpstr>Fase meiotica II</vt:lpstr>
      <vt:lpstr>Spermiogenesi</vt:lpstr>
      <vt:lpstr>Presentazione di PowerPoint</vt:lpstr>
      <vt:lpstr>Presentazione di PowerPoint</vt:lpstr>
      <vt:lpstr>Struttura degli spermatozoi</vt:lpstr>
      <vt:lpstr>Testa</vt:lpstr>
      <vt:lpstr>Flagello</vt:lpstr>
      <vt:lpstr>Presentazione di PowerPoint</vt:lpstr>
      <vt:lpstr>Una sezione trasversale di tubulo seminifero ci permette di vedere i differenti stati differenziativi</vt:lpstr>
      <vt:lpstr>Presentazione di PowerPoint</vt:lpstr>
      <vt:lpstr>Ciclo e onda dell’epitelio seminifero</vt:lpstr>
      <vt:lpstr>Stadi cellulari (ciclo dell’epitelio seminifero)</vt:lpstr>
      <vt:lpstr>Onda dell’epitelio seminifero</vt:lpstr>
      <vt:lpstr>La maturazione terminale degli spermatozoi avviene nell’epididimo</vt:lpstr>
      <vt:lpstr>Una sezione trasversale di tubulo seminifero ci permette di vedere i differenti stati differenziativi</vt:lpstr>
      <vt:lpstr>Regolazione della spermatogenesi</vt:lpstr>
      <vt:lpstr>Regolazione della spermatogenesi (cenni)</vt:lpstr>
      <vt:lpstr>Regolazione della spermatogenesi (cenni)</vt:lpstr>
      <vt:lpstr>Presentazione di PowerPoint</vt:lpstr>
      <vt:lpstr>Ovogenesi e apparato genitale femminile</vt:lpstr>
      <vt:lpstr>Cenni anatomici dell’apparato genitale femminile</vt:lpstr>
      <vt:lpstr>Ovaio</vt:lpstr>
      <vt:lpstr>Presentazione di PowerPoint</vt:lpstr>
      <vt:lpstr>Presentazione di PowerPoint</vt:lpstr>
      <vt:lpstr>Presentazione di PowerPoint</vt:lpstr>
      <vt:lpstr>Ovaio: sue funzioni</vt:lpstr>
      <vt:lpstr>Presentazione di PowerPoint</vt:lpstr>
      <vt:lpstr>Follicoli primordiali</vt:lpstr>
      <vt:lpstr>Presentazione di PowerPoint</vt:lpstr>
      <vt:lpstr>Presentazione di PowerPoint</vt:lpstr>
      <vt:lpstr>Follicoli primordiali</vt:lpstr>
      <vt:lpstr>Follicologenesi e ciclo ovarico</vt:lpstr>
      <vt:lpstr>Fase preantrale</vt:lpstr>
      <vt:lpstr>Follicolo primario</vt:lpstr>
      <vt:lpstr>Presentazione di PowerPoint</vt:lpstr>
      <vt:lpstr>Presentazione di PowerPoint</vt:lpstr>
      <vt:lpstr>Presentazione di PowerPoint</vt:lpstr>
      <vt:lpstr>Fase antrale</vt:lpstr>
      <vt:lpstr>Presentazione di PowerPoint</vt:lpstr>
      <vt:lpstr>Presentazione di PowerPoint</vt:lpstr>
      <vt:lpstr>Presentazione di PowerPoint</vt:lpstr>
      <vt:lpstr>Follicolo di Graf</vt:lpstr>
      <vt:lpstr>Regolazione ormonale (cenni)</vt:lpstr>
      <vt:lpstr>Fase ovulatoria</vt:lpstr>
      <vt:lpstr>Presentazione di PowerPoint</vt:lpstr>
      <vt:lpstr>Presentazione di PowerPoint</vt:lpstr>
      <vt:lpstr>Formazione del corpo luteo</vt:lpstr>
      <vt:lpstr>Presentazione di PowerPoint</vt:lpstr>
      <vt:lpstr>Presentazione di PowerPoint</vt:lpstr>
      <vt:lpstr>CICLO UTERINO</vt:lpstr>
      <vt:lpstr>Endometrio</vt:lpstr>
      <vt:lpstr>Endometrio nella fase secretiva</vt:lpstr>
      <vt:lpstr>Presentazione di PowerPoint</vt:lpstr>
      <vt:lpstr>CICLO UTERINO</vt:lpstr>
    </vt:vector>
  </TitlesOfParts>
  <Company>Università di Siena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Emiliana Giacomello</dc:creator>
  <cp:lastModifiedBy>Emiliana Giacomello</cp:lastModifiedBy>
  <cp:revision>1</cp:revision>
  <dcterms:created xsi:type="dcterms:W3CDTF">2019-04-02T08:51:16Z</dcterms:created>
  <dcterms:modified xsi:type="dcterms:W3CDTF">2019-04-02T08:51:42Z</dcterms:modified>
</cp:coreProperties>
</file>