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77" r:id="rId7"/>
    <p:sldId id="260" r:id="rId8"/>
    <p:sldId id="262" r:id="rId9"/>
    <p:sldId id="263" r:id="rId10"/>
    <p:sldId id="265" r:id="rId11"/>
    <p:sldId id="268" r:id="rId12"/>
    <p:sldId id="345" r:id="rId13"/>
    <p:sldId id="269" r:id="rId14"/>
    <p:sldId id="270" r:id="rId15"/>
    <p:sldId id="276" r:id="rId16"/>
    <p:sldId id="271" r:id="rId17"/>
    <p:sldId id="272" r:id="rId18"/>
    <p:sldId id="273" r:id="rId19"/>
    <p:sldId id="274" r:id="rId20"/>
    <p:sldId id="275" r:id="rId21"/>
    <p:sldId id="279" r:id="rId22"/>
    <p:sldId id="280" r:id="rId23"/>
    <p:sldId id="278" r:id="rId24"/>
    <p:sldId id="266" r:id="rId25"/>
    <p:sldId id="281" r:id="rId26"/>
    <p:sldId id="282" r:id="rId27"/>
    <p:sldId id="285" r:id="rId28"/>
    <p:sldId id="284" r:id="rId29"/>
    <p:sldId id="286" r:id="rId30"/>
    <p:sldId id="287" r:id="rId31"/>
    <p:sldId id="267" r:id="rId32"/>
    <p:sldId id="288" r:id="rId33"/>
    <p:sldId id="289" r:id="rId34"/>
    <p:sldId id="292" r:id="rId35"/>
    <p:sldId id="301" r:id="rId36"/>
    <p:sldId id="302" r:id="rId37"/>
    <p:sldId id="303" r:id="rId38"/>
    <p:sldId id="291" r:id="rId39"/>
    <p:sldId id="357" r:id="rId40"/>
    <p:sldId id="340" r:id="rId41"/>
    <p:sldId id="341" r:id="rId42"/>
    <p:sldId id="290" r:id="rId43"/>
    <p:sldId id="297" r:id="rId44"/>
    <p:sldId id="298" r:id="rId45"/>
    <p:sldId id="315" r:id="rId46"/>
    <p:sldId id="299" r:id="rId47"/>
    <p:sldId id="293" r:id="rId48"/>
    <p:sldId id="300" r:id="rId49"/>
    <p:sldId id="294" r:id="rId50"/>
    <p:sldId id="295" r:id="rId51"/>
    <p:sldId id="296" r:id="rId52"/>
    <p:sldId id="308" r:id="rId53"/>
    <p:sldId id="320" r:id="rId54"/>
    <p:sldId id="309" r:id="rId55"/>
    <p:sldId id="310" r:id="rId56"/>
    <p:sldId id="312" r:id="rId57"/>
    <p:sldId id="311" r:id="rId58"/>
    <p:sldId id="319" r:id="rId59"/>
    <p:sldId id="354" r:id="rId60"/>
    <p:sldId id="314" r:id="rId61"/>
    <p:sldId id="316" r:id="rId62"/>
    <p:sldId id="317" r:id="rId63"/>
    <p:sldId id="322" r:id="rId64"/>
    <p:sldId id="324" r:id="rId65"/>
    <p:sldId id="323" r:id="rId66"/>
    <p:sldId id="318" r:id="rId67"/>
    <p:sldId id="325" r:id="rId68"/>
    <p:sldId id="330" r:id="rId69"/>
    <p:sldId id="344" r:id="rId70"/>
    <p:sldId id="326" r:id="rId71"/>
    <p:sldId id="327" r:id="rId72"/>
    <p:sldId id="329" r:id="rId73"/>
    <p:sldId id="331" r:id="rId74"/>
    <p:sldId id="332" r:id="rId75"/>
    <p:sldId id="333" r:id="rId76"/>
    <p:sldId id="334" r:id="rId77"/>
    <p:sldId id="335" r:id="rId78"/>
    <p:sldId id="336" r:id="rId79"/>
    <p:sldId id="337" r:id="rId80"/>
    <p:sldId id="339" r:id="rId81"/>
    <p:sldId id="343" r:id="rId82"/>
    <p:sldId id="338" r:id="rId83"/>
    <p:sldId id="342" r:id="rId84"/>
    <p:sldId id="372" r:id="rId85"/>
    <p:sldId id="373" r:id="rId86"/>
    <p:sldId id="374" r:id="rId87"/>
    <p:sldId id="375" r:id="rId88"/>
    <p:sldId id="355" r:id="rId89"/>
    <p:sldId id="360" r:id="rId90"/>
    <p:sldId id="356" r:id="rId91"/>
    <p:sldId id="358" r:id="rId92"/>
    <p:sldId id="359" r:id="rId93"/>
    <p:sldId id="361" r:id="rId94"/>
    <p:sldId id="362" r:id="rId95"/>
    <p:sldId id="363" r:id="rId96"/>
    <p:sldId id="365" r:id="rId97"/>
    <p:sldId id="364" r:id="rId98"/>
    <p:sldId id="366" r:id="rId99"/>
    <p:sldId id="367" r:id="rId100"/>
    <p:sldId id="371" r:id="rId101"/>
    <p:sldId id="370" r:id="rId102"/>
    <p:sldId id="369" r:id="rId103"/>
    <p:sldId id="368" r:id="rId104"/>
    <p:sldId id="283" r:id="rId105"/>
    <p:sldId id="305" r:id="rId106"/>
    <p:sldId id="304" r:id="rId107"/>
    <p:sldId id="307" r:id="rId108"/>
    <p:sldId id="306" r:id="rId109"/>
    <p:sldId id="348" r:id="rId110"/>
    <p:sldId id="349" r:id="rId111"/>
    <p:sldId id="350" r:id="rId112"/>
    <p:sldId id="351" r:id="rId113"/>
    <p:sldId id="352" r:id="rId114"/>
    <p:sldId id="353" r:id="rId115"/>
    <p:sldId id="313" r:id="rId11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0" d="100"/>
          <a:sy n="90" d="100"/>
        </p:scale>
        <p:origin x="-584" y="-96"/>
      </p:cViewPr>
      <p:guideLst>
        <p:guide orient="horz" pos="743"/>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F269F0A-8236-BB42-AC25-1342D409B81F}" type="datetimeFigureOut">
              <a:rPr lang="it-IT" smtClean="0"/>
              <a:t>05/04/19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898232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269F0A-8236-BB42-AC25-1342D409B81F}" type="datetimeFigureOut">
              <a:rPr lang="it-IT" smtClean="0"/>
              <a:t>05/04/19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191121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269F0A-8236-BB42-AC25-1342D409B81F}" type="datetimeFigureOut">
              <a:rPr lang="it-IT" smtClean="0"/>
              <a:t>05/04/19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2881163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269F0A-8236-BB42-AC25-1342D409B81F}" type="datetimeFigureOut">
              <a:rPr lang="it-IT" smtClean="0"/>
              <a:t>05/04/19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1293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DF269F0A-8236-BB42-AC25-1342D409B81F}" type="datetimeFigureOut">
              <a:rPr lang="it-IT" smtClean="0"/>
              <a:t>05/04/19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248331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F269F0A-8236-BB42-AC25-1342D409B81F}" type="datetimeFigureOut">
              <a:rPr lang="it-IT" smtClean="0"/>
              <a:t>05/04/19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314950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269F0A-8236-BB42-AC25-1342D409B81F}" type="datetimeFigureOut">
              <a:rPr lang="it-IT" smtClean="0"/>
              <a:t>05/04/19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403451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F269F0A-8236-BB42-AC25-1342D409B81F}" type="datetimeFigureOut">
              <a:rPr lang="it-IT" smtClean="0"/>
              <a:t>05/04/19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197433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F269F0A-8236-BB42-AC25-1342D409B81F}" type="datetimeFigureOut">
              <a:rPr lang="it-IT" smtClean="0"/>
              <a:t>05/04/19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292701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F269F0A-8236-BB42-AC25-1342D409B81F}" type="datetimeFigureOut">
              <a:rPr lang="it-IT" smtClean="0"/>
              <a:t>05/04/19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294999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F269F0A-8236-BB42-AC25-1342D409B81F}" type="datetimeFigureOut">
              <a:rPr lang="it-IT" smtClean="0"/>
              <a:t>05/04/19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61E7EF7-7F8F-224B-B35C-BB5C2D965F72}" type="slidenum">
              <a:rPr lang="it-IT" smtClean="0"/>
              <a:t>‹n.›</a:t>
            </a:fld>
            <a:endParaRPr lang="it-IT"/>
          </a:p>
        </p:txBody>
      </p:sp>
    </p:spTree>
    <p:extLst>
      <p:ext uri="{BB962C8B-B14F-4D97-AF65-F5344CB8AC3E}">
        <p14:creationId xmlns:p14="http://schemas.microsoft.com/office/powerpoint/2010/main" val="29221502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69F0A-8236-BB42-AC25-1342D409B81F}" type="datetimeFigureOut">
              <a:rPr lang="it-IT" smtClean="0"/>
              <a:t>05/04/19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E7EF7-7F8F-224B-B35C-BB5C2D965F72}" type="slidenum">
              <a:rPr lang="it-IT" smtClean="0"/>
              <a:t>‹n.›</a:t>
            </a:fld>
            <a:endParaRPr lang="it-IT"/>
          </a:p>
        </p:txBody>
      </p:sp>
    </p:spTree>
    <p:extLst>
      <p:ext uri="{BB962C8B-B14F-4D97-AF65-F5344CB8AC3E}">
        <p14:creationId xmlns:p14="http://schemas.microsoft.com/office/powerpoint/2010/main" val="815773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 Id="rId3" Type="http://schemas.openxmlformats.org/officeDocument/2006/relationships/image" Target="../media/image4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 Id="rId3" Type="http://schemas.openxmlformats.org/officeDocument/2006/relationships/image" Target="../media/image4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8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Spermatogenesi e spermiogenesi</a:t>
            </a:r>
            <a:endParaRPr lang="it-IT" dirty="0"/>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598740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smtClean="0"/>
              <a:t>Epiteli</a:t>
            </a:r>
            <a:endParaRPr lang="it-IT" dirty="0"/>
          </a:p>
        </p:txBody>
      </p:sp>
      <p:sp>
        <p:nvSpPr>
          <p:cNvPr id="8" name="Segnaposto contenuto 7"/>
          <p:cNvSpPr>
            <a:spLocks noGrp="1"/>
          </p:cNvSpPr>
          <p:nvPr>
            <p:ph idx="1"/>
          </p:nvPr>
        </p:nvSpPr>
        <p:spPr>
          <a:xfrm>
            <a:off x="1635" y="1600200"/>
            <a:ext cx="2267418" cy="4525963"/>
          </a:xfrm>
        </p:spPr>
        <p:txBody>
          <a:bodyPr>
            <a:normAutofit fontScale="92500" lnSpcReduction="10000"/>
          </a:bodyPr>
          <a:lstStyle/>
          <a:p>
            <a:r>
              <a:rPr lang="it-IT" dirty="0" smtClean="0"/>
              <a:t>Testicolo:</a:t>
            </a:r>
          </a:p>
          <a:p>
            <a:pPr marL="0" indent="0">
              <a:buNone/>
            </a:pPr>
            <a:r>
              <a:rPr lang="it-IT" dirty="0" smtClean="0"/>
              <a:t>Epitelio seminifero</a:t>
            </a:r>
          </a:p>
          <a:p>
            <a:pPr marL="0" indent="0">
              <a:buNone/>
            </a:pPr>
            <a:endParaRPr lang="it-IT" dirty="0" smtClean="0"/>
          </a:p>
          <a:p>
            <a:r>
              <a:rPr lang="it-IT" dirty="0" smtClean="0"/>
              <a:t>Epididimo:</a:t>
            </a:r>
          </a:p>
          <a:p>
            <a:pPr marL="0" indent="0">
              <a:buNone/>
            </a:pPr>
            <a:r>
              <a:rPr lang="it-IT" dirty="0" smtClean="0"/>
              <a:t>Epitelio colonnare </a:t>
            </a:r>
            <a:r>
              <a:rPr lang="it-IT" dirty="0" err="1" smtClean="0"/>
              <a:t>pseudostrati</a:t>
            </a:r>
            <a:r>
              <a:rPr lang="it-IT" dirty="0" smtClean="0"/>
              <a:t>-ficato</a:t>
            </a:r>
            <a:endParaRPr lang="it-IT" dirty="0"/>
          </a:p>
        </p:txBody>
      </p:sp>
      <p:pic>
        <p:nvPicPr>
          <p:cNvPr id="10" name="Immagine 9" descr="img-327160704.pdf"/>
          <p:cNvPicPr>
            <a:picLocks noChangeAspect="1"/>
          </p:cNvPicPr>
          <p:nvPr/>
        </p:nvPicPr>
        <p:blipFill rotWithShape="1">
          <a:blip r:embed="rId2">
            <a:extLst>
              <a:ext uri="{28A0092B-C50C-407E-A947-70E740481C1C}">
                <a14:useLocalDpi xmlns:a14="http://schemas.microsoft.com/office/drawing/2010/main" val="0"/>
              </a:ext>
            </a:extLst>
          </a:blip>
          <a:srcRect l="8376" t="7836" b="36333"/>
          <a:stretch/>
        </p:blipFill>
        <p:spPr>
          <a:xfrm>
            <a:off x="2159563" y="509899"/>
            <a:ext cx="7065265" cy="6082341"/>
          </a:xfrm>
          <a:prstGeom prst="rect">
            <a:avLst/>
          </a:prstGeom>
        </p:spPr>
      </p:pic>
    </p:spTree>
    <p:extLst>
      <p:ext uri="{BB962C8B-B14F-4D97-AF65-F5344CB8AC3E}">
        <p14:creationId xmlns:p14="http://schemas.microsoft.com/office/powerpoint/2010/main" val="283122608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6513"/>
            <a:ext cx="8229600" cy="1143000"/>
          </a:xfrm>
        </p:spPr>
        <p:txBody>
          <a:bodyPr>
            <a:normAutofit fontScale="90000"/>
          </a:bodyPr>
          <a:lstStyle/>
          <a:p>
            <a:r>
              <a:rPr lang="it-IT" dirty="0" smtClean="0"/>
              <a:t>Processi molecolari: la reazione </a:t>
            </a:r>
            <a:r>
              <a:rPr lang="it-IT" dirty="0" err="1" smtClean="0"/>
              <a:t>acrosomiale</a:t>
            </a:r>
            <a:endParaRPr lang="it-IT" dirty="0"/>
          </a:p>
        </p:txBody>
      </p:sp>
      <p:pic>
        <p:nvPicPr>
          <p:cNvPr id="4" name="Immagine 3" descr="img-401171214.pdf"/>
          <p:cNvPicPr>
            <a:picLocks noChangeAspect="1"/>
          </p:cNvPicPr>
          <p:nvPr/>
        </p:nvPicPr>
        <p:blipFill rotWithShape="1">
          <a:blip r:embed="rId2">
            <a:extLst>
              <a:ext uri="{28A0092B-C50C-407E-A947-70E740481C1C}">
                <a14:useLocalDpi xmlns:a14="http://schemas.microsoft.com/office/drawing/2010/main" val="0"/>
              </a:ext>
            </a:extLst>
          </a:blip>
          <a:srcRect t="4541" b="40741"/>
          <a:stretch/>
        </p:blipFill>
        <p:spPr>
          <a:xfrm rot="10800000">
            <a:off x="1269999" y="1345413"/>
            <a:ext cx="7039563" cy="5442031"/>
          </a:xfrm>
          <a:prstGeom prst="rect">
            <a:avLst/>
          </a:prstGeom>
        </p:spPr>
      </p:pic>
    </p:spTree>
    <p:extLst>
      <p:ext uri="{BB962C8B-B14F-4D97-AF65-F5344CB8AC3E}">
        <p14:creationId xmlns:p14="http://schemas.microsoft.com/office/powerpoint/2010/main" val="26240906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6513"/>
            <a:ext cx="8229600" cy="1143000"/>
          </a:xfrm>
        </p:spPr>
        <p:txBody>
          <a:bodyPr>
            <a:normAutofit fontScale="90000"/>
          </a:bodyPr>
          <a:lstStyle/>
          <a:p>
            <a:r>
              <a:rPr lang="it-IT" dirty="0" smtClean="0"/>
              <a:t>Processi molecolari: la reazione zonale</a:t>
            </a:r>
            <a:endParaRPr lang="it-IT" dirty="0"/>
          </a:p>
        </p:txBody>
      </p:sp>
      <p:pic>
        <p:nvPicPr>
          <p:cNvPr id="3" name="Immagine 2" descr="img-402163419.pdf"/>
          <p:cNvPicPr>
            <a:picLocks noChangeAspect="1"/>
          </p:cNvPicPr>
          <p:nvPr/>
        </p:nvPicPr>
        <p:blipFill rotWithShape="1">
          <a:blip r:embed="rId2">
            <a:extLst>
              <a:ext uri="{28A0092B-C50C-407E-A947-70E740481C1C}">
                <a14:useLocalDpi xmlns:a14="http://schemas.microsoft.com/office/drawing/2010/main" val="0"/>
              </a:ext>
            </a:extLst>
          </a:blip>
          <a:srcRect l="11860" t="58436" r="7325"/>
          <a:stretch/>
        </p:blipFill>
        <p:spPr>
          <a:xfrm>
            <a:off x="1284529" y="1798914"/>
            <a:ext cx="6010916" cy="4367642"/>
          </a:xfrm>
          <a:prstGeom prst="rect">
            <a:avLst/>
          </a:prstGeom>
        </p:spPr>
      </p:pic>
      <p:sp>
        <p:nvSpPr>
          <p:cNvPr id="5" name="CasellaDiTesto 4"/>
          <p:cNvSpPr txBox="1"/>
          <p:nvPr/>
        </p:nvSpPr>
        <p:spPr>
          <a:xfrm>
            <a:off x="1538111" y="6235890"/>
            <a:ext cx="5658556" cy="369332"/>
          </a:xfrm>
          <a:prstGeom prst="rect">
            <a:avLst/>
          </a:prstGeom>
          <a:noFill/>
        </p:spPr>
        <p:txBody>
          <a:bodyPr wrap="square" rtlCol="0">
            <a:spAutoFit/>
          </a:bodyPr>
          <a:lstStyle/>
          <a:p>
            <a:r>
              <a:rPr lang="it-IT" dirty="0" err="1" smtClean="0"/>
              <a:t>Hardening</a:t>
            </a:r>
            <a:r>
              <a:rPr lang="it-IT" dirty="0" smtClean="0"/>
              <a:t> della zona per evitare la polispermia</a:t>
            </a:r>
            <a:endParaRPr lang="it-IT" dirty="0"/>
          </a:p>
        </p:txBody>
      </p:sp>
    </p:spTree>
    <p:extLst>
      <p:ext uri="{BB962C8B-B14F-4D97-AF65-F5344CB8AC3E}">
        <p14:creationId xmlns:p14="http://schemas.microsoft.com/office/powerpoint/2010/main" val="23676117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6513"/>
            <a:ext cx="8229600" cy="1143000"/>
          </a:xfrm>
        </p:spPr>
        <p:txBody>
          <a:bodyPr>
            <a:normAutofit fontScale="90000"/>
          </a:bodyPr>
          <a:lstStyle/>
          <a:p>
            <a:r>
              <a:rPr lang="it-IT" dirty="0" smtClean="0"/>
              <a:t>Processi molecolari: attivazione dell’ovocito e rilascio di calcio</a:t>
            </a:r>
            <a:endParaRPr lang="it-IT" dirty="0"/>
          </a:p>
        </p:txBody>
      </p:sp>
      <p:pic>
        <p:nvPicPr>
          <p:cNvPr id="3" name="Immagine 2" descr="img-401171303.pdf"/>
          <p:cNvPicPr>
            <a:picLocks noChangeAspect="1"/>
          </p:cNvPicPr>
          <p:nvPr/>
        </p:nvPicPr>
        <p:blipFill rotWithShape="1">
          <a:blip r:embed="rId2">
            <a:extLst>
              <a:ext uri="{28A0092B-C50C-407E-A947-70E740481C1C}">
                <a14:useLocalDpi xmlns:a14="http://schemas.microsoft.com/office/drawing/2010/main" val="0"/>
              </a:ext>
            </a:extLst>
          </a:blip>
          <a:srcRect t="46502" b="4005"/>
          <a:stretch/>
        </p:blipFill>
        <p:spPr>
          <a:xfrm rot="10800000">
            <a:off x="457200" y="1179512"/>
            <a:ext cx="8120978" cy="5678487"/>
          </a:xfrm>
          <a:prstGeom prst="rect">
            <a:avLst/>
          </a:prstGeom>
        </p:spPr>
      </p:pic>
    </p:spTree>
    <p:extLst>
      <p:ext uri="{BB962C8B-B14F-4D97-AF65-F5344CB8AC3E}">
        <p14:creationId xmlns:p14="http://schemas.microsoft.com/office/powerpoint/2010/main" val="9296306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6513"/>
            <a:ext cx="8229600" cy="1143000"/>
          </a:xfrm>
        </p:spPr>
        <p:txBody>
          <a:bodyPr>
            <a:normAutofit fontScale="90000"/>
          </a:bodyPr>
          <a:lstStyle/>
          <a:p>
            <a:r>
              <a:rPr lang="it-IT" dirty="0" smtClean="0"/>
              <a:t>Processi molecolari: uscita dalla metafase II</a:t>
            </a:r>
            <a:endParaRPr lang="it-IT" dirty="0"/>
          </a:p>
        </p:txBody>
      </p:sp>
      <p:pic>
        <p:nvPicPr>
          <p:cNvPr id="4" name="Immagine 3" descr="img-401171339.pdf"/>
          <p:cNvPicPr>
            <a:picLocks noChangeAspect="1"/>
          </p:cNvPicPr>
          <p:nvPr/>
        </p:nvPicPr>
        <p:blipFill rotWithShape="1">
          <a:blip r:embed="rId2">
            <a:extLst>
              <a:ext uri="{28A0092B-C50C-407E-A947-70E740481C1C}">
                <a14:useLocalDpi xmlns:a14="http://schemas.microsoft.com/office/drawing/2010/main" val="0"/>
              </a:ext>
            </a:extLst>
          </a:blip>
          <a:srcRect t="7819" b="48354"/>
          <a:stretch/>
        </p:blipFill>
        <p:spPr>
          <a:xfrm>
            <a:off x="660533" y="1179513"/>
            <a:ext cx="8026267" cy="4969753"/>
          </a:xfrm>
          <a:prstGeom prst="rect">
            <a:avLst/>
          </a:prstGeom>
        </p:spPr>
      </p:pic>
      <p:sp>
        <p:nvSpPr>
          <p:cNvPr id="5" name="CasellaDiTesto 4"/>
          <p:cNvSpPr txBox="1"/>
          <p:nvPr/>
        </p:nvSpPr>
        <p:spPr>
          <a:xfrm>
            <a:off x="112889" y="5934670"/>
            <a:ext cx="5757333" cy="923330"/>
          </a:xfrm>
          <a:prstGeom prst="rect">
            <a:avLst/>
          </a:prstGeom>
          <a:noFill/>
        </p:spPr>
        <p:txBody>
          <a:bodyPr wrap="square" rtlCol="0">
            <a:spAutoFit/>
          </a:bodyPr>
          <a:lstStyle/>
          <a:p>
            <a:r>
              <a:rPr lang="it-IT" dirty="0" smtClean="0"/>
              <a:t>APC: anafase </a:t>
            </a:r>
            <a:r>
              <a:rPr lang="it-IT" dirty="0" err="1" smtClean="0"/>
              <a:t>promoting</a:t>
            </a:r>
            <a:r>
              <a:rPr lang="it-IT" dirty="0" smtClean="0"/>
              <a:t> </a:t>
            </a:r>
            <a:r>
              <a:rPr lang="it-IT" dirty="0" err="1" smtClean="0"/>
              <a:t>factor</a:t>
            </a:r>
            <a:endParaRPr lang="it-IT" dirty="0" smtClean="0"/>
          </a:p>
          <a:p>
            <a:r>
              <a:rPr lang="it-IT" dirty="0" smtClean="0"/>
              <a:t>MPF: metafase </a:t>
            </a:r>
            <a:r>
              <a:rPr lang="it-IT" dirty="0" err="1" smtClean="0"/>
              <a:t>promoting</a:t>
            </a:r>
            <a:r>
              <a:rPr lang="it-IT" dirty="0" smtClean="0"/>
              <a:t> </a:t>
            </a:r>
            <a:r>
              <a:rPr lang="it-IT" dirty="0" err="1" smtClean="0"/>
              <a:t>factor</a:t>
            </a:r>
            <a:endParaRPr lang="it-IT" dirty="0"/>
          </a:p>
          <a:p>
            <a:r>
              <a:rPr lang="it-IT" dirty="0" err="1" smtClean="0"/>
              <a:t>CSF:Cytostatic</a:t>
            </a:r>
            <a:r>
              <a:rPr lang="it-IT" dirty="0" smtClean="0"/>
              <a:t> </a:t>
            </a:r>
            <a:r>
              <a:rPr lang="it-IT" dirty="0" err="1" smtClean="0"/>
              <a:t>factor</a:t>
            </a:r>
            <a:endParaRPr lang="it-IT" dirty="0"/>
          </a:p>
        </p:txBody>
      </p:sp>
    </p:spTree>
    <p:extLst>
      <p:ext uri="{BB962C8B-B14F-4D97-AF65-F5344CB8AC3E}">
        <p14:creationId xmlns:p14="http://schemas.microsoft.com/office/powerpoint/2010/main" val="33364150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MEIOSI</a:t>
            </a:r>
            <a:endParaRPr lang="it-IT" dirty="0"/>
          </a:p>
        </p:txBody>
      </p:sp>
      <p:sp>
        <p:nvSpPr>
          <p:cNvPr id="3" name="Segnaposto contenuto 2"/>
          <p:cNvSpPr>
            <a:spLocks noGrp="1"/>
          </p:cNvSpPr>
          <p:nvPr>
            <p:ph idx="1"/>
          </p:nvPr>
        </p:nvSpPr>
        <p:spPr/>
        <p:txBody>
          <a:bodyPr/>
          <a:lstStyle/>
          <a:p>
            <a:r>
              <a:rPr lang="it-IT" dirty="0" smtClean="0"/>
              <a:t>Dal greco “diminuzione”</a:t>
            </a:r>
          </a:p>
          <a:p>
            <a:r>
              <a:rPr lang="it-IT" dirty="0" smtClean="0"/>
              <a:t>Divisione cellulare che riguarda solo le cellule germinali (gameti)</a:t>
            </a:r>
          </a:p>
          <a:p>
            <a:r>
              <a:rPr lang="it-IT" dirty="0" smtClean="0"/>
              <a:t>Una duplicazione del DNA è seguita da due divisioni cellulari che produrranno 4 cellule con la metà dei cromosomi</a:t>
            </a:r>
          </a:p>
        </p:txBody>
      </p:sp>
    </p:spTree>
    <p:extLst>
      <p:ext uri="{BB962C8B-B14F-4D97-AF65-F5344CB8AC3E}">
        <p14:creationId xmlns:p14="http://schemas.microsoft.com/office/powerpoint/2010/main" val="5061243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Duplicazione mitotica</a:t>
            </a:r>
            <a:endParaRPr lang="it-IT" dirty="0"/>
          </a:p>
        </p:txBody>
      </p:sp>
      <p:sp>
        <p:nvSpPr>
          <p:cNvPr id="3" name="Segnaposto contenuto 2"/>
          <p:cNvSpPr>
            <a:spLocks noGrp="1"/>
          </p:cNvSpPr>
          <p:nvPr>
            <p:ph idx="1"/>
          </p:nvPr>
        </p:nvSpPr>
        <p:spPr/>
        <p:txBody>
          <a:bodyPr/>
          <a:lstStyle/>
          <a:p>
            <a:r>
              <a:rPr lang="it-IT" dirty="0" smtClean="0"/>
              <a:t>Cellule che </a:t>
            </a:r>
            <a:r>
              <a:rPr lang="it-IT" dirty="0" smtClean="0"/>
              <a:t>produrranno </a:t>
            </a:r>
            <a:r>
              <a:rPr lang="it-IT" dirty="0" smtClean="0"/>
              <a:t>i gameti: Ovogoni, Spermatogoni</a:t>
            </a:r>
            <a:endParaRPr lang="it-IT" dirty="0"/>
          </a:p>
        </p:txBody>
      </p:sp>
    </p:spTree>
    <p:extLst>
      <p:ext uri="{BB962C8B-B14F-4D97-AF65-F5344CB8AC3E}">
        <p14:creationId xmlns:p14="http://schemas.microsoft.com/office/powerpoint/2010/main" val="2784684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1326"/>
            <a:ext cx="8229600" cy="1143000"/>
          </a:xfrm>
        </p:spPr>
        <p:txBody>
          <a:bodyPr>
            <a:normAutofit fontScale="90000"/>
          </a:bodyPr>
          <a:lstStyle/>
          <a:p>
            <a:r>
              <a:rPr lang="it-IT" dirty="0" smtClean="0"/>
              <a:t>La meiosi avviene in due fasi: Meiosi I</a:t>
            </a:r>
            <a:endParaRPr lang="it-IT" dirty="0"/>
          </a:p>
        </p:txBody>
      </p:sp>
      <p:sp>
        <p:nvSpPr>
          <p:cNvPr id="3" name="Segnaposto contenuto 2"/>
          <p:cNvSpPr>
            <a:spLocks noGrp="1"/>
          </p:cNvSpPr>
          <p:nvPr>
            <p:ph idx="1"/>
          </p:nvPr>
        </p:nvSpPr>
        <p:spPr>
          <a:xfrm>
            <a:off x="457200" y="1284352"/>
            <a:ext cx="8229600" cy="5520589"/>
          </a:xfrm>
        </p:spPr>
        <p:txBody>
          <a:bodyPr>
            <a:normAutofit fontScale="85000" lnSpcReduction="20000"/>
          </a:bodyPr>
          <a:lstStyle/>
          <a:p>
            <a:pPr marL="0" indent="0">
              <a:buNone/>
            </a:pPr>
            <a:r>
              <a:rPr lang="it-IT" b="1" dirty="0" smtClean="0">
                <a:solidFill>
                  <a:srgbClr val="FF0000"/>
                </a:solidFill>
              </a:rPr>
              <a:t>Profase I</a:t>
            </a:r>
          </a:p>
          <a:p>
            <a:pPr marL="0" indent="0">
              <a:buNone/>
            </a:pPr>
            <a:endParaRPr lang="it-IT" b="1" dirty="0" smtClean="0"/>
          </a:p>
          <a:p>
            <a:r>
              <a:rPr lang="it-IT" b="1" dirty="0" smtClean="0"/>
              <a:t>Leptotene: </a:t>
            </a:r>
            <a:r>
              <a:rPr lang="it-IT" dirty="0"/>
              <a:t>i</a:t>
            </a:r>
            <a:r>
              <a:rPr lang="it-IT" dirty="0" smtClean="0"/>
              <a:t> </a:t>
            </a:r>
            <a:r>
              <a:rPr lang="it-IT" dirty="0"/>
              <a:t>cromosomi si </a:t>
            </a:r>
            <a:r>
              <a:rPr lang="it-IT" dirty="0" smtClean="0"/>
              <a:t>condensano</a:t>
            </a:r>
          </a:p>
          <a:p>
            <a:r>
              <a:rPr lang="it-IT" b="1" dirty="0" err="1" smtClean="0"/>
              <a:t>Zigotene</a:t>
            </a:r>
            <a:r>
              <a:rPr lang="it-IT" b="1" dirty="0" smtClean="0"/>
              <a:t>: </a:t>
            </a:r>
            <a:r>
              <a:rPr lang="it-IT" dirty="0"/>
              <a:t>i</a:t>
            </a:r>
            <a:r>
              <a:rPr lang="it-IT" dirty="0" smtClean="0"/>
              <a:t> </a:t>
            </a:r>
            <a:r>
              <a:rPr lang="it-IT" dirty="0"/>
              <a:t>cromosomi omologhi si appaiano: </a:t>
            </a:r>
            <a:r>
              <a:rPr lang="it-IT" dirty="0" smtClean="0"/>
              <a:t>I cromosomi si appaiano come una chiusura a lampo e si forma la tetrade in quanto si accoppiano i cromatidi fratelli</a:t>
            </a:r>
            <a:endParaRPr lang="it-IT" dirty="0"/>
          </a:p>
          <a:p>
            <a:r>
              <a:rPr lang="it-IT" b="1" dirty="0" err="1" smtClean="0"/>
              <a:t>Pachitene</a:t>
            </a:r>
            <a:r>
              <a:rPr lang="it-IT" b="1" dirty="0" smtClean="0"/>
              <a:t>: </a:t>
            </a:r>
            <a:r>
              <a:rPr lang="it-IT" dirty="0"/>
              <a:t>i</a:t>
            </a:r>
            <a:r>
              <a:rPr lang="it-IT" dirty="0" smtClean="0"/>
              <a:t> </a:t>
            </a:r>
            <a:r>
              <a:rPr lang="it-IT" dirty="0"/>
              <a:t>cromosomi si </a:t>
            </a:r>
            <a:r>
              <a:rPr lang="it-IT" dirty="0" smtClean="0"/>
              <a:t>accorciano e spiralizzano: A questo punto prende luogo il </a:t>
            </a:r>
            <a:r>
              <a:rPr lang="it-IT" b="1" dirty="0" err="1" smtClean="0"/>
              <a:t>crossing</a:t>
            </a:r>
            <a:r>
              <a:rPr lang="it-IT" b="1" dirty="0" smtClean="0"/>
              <a:t> over </a:t>
            </a:r>
            <a:r>
              <a:rPr lang="it-IT" dirty="0" smtClean="0"/>
              <a:t>in cui zone omologhe si appaiano e si ricombinano</a:t>
            </a:r>
            <a:endParaRPr lang="it-IT" dirty="0"/>
          </a:p>
          <a:p>
            <a:r>
              <a:rPr lang="it-IT" b="1" dirty="0" err="1" smtClean="0"/>
              <a:t>Diplotene</a:t>
            </a:r>
            <a:r>
              <a:rPr lang="it-IT" b="1" dirty="0" smtClean="0"/>
              <a:t>: </a:t>
            </a:r>
            <a:r>
              <a:rPr lang="it-IT" dirty="0"/>
              <a:t>i</a:t>
            </a:r>
            <a:r>
              <a:rPr lang="it-IT" dirty="0" smtClean="0"/>
              <a:t> </a:t>
            </a:r>
            <a:r>
              <a:rPr lang="it-IT" dirty="0"/>
              <a:t>cromosomi omologhi si separano</a:t>
            </a:r>
            <a:r>
              <a:rPr lang="it-IT" dirty="0" smtClean="0"/>
              <a:t>:</a:t>
            </a:r>
          </a:p>
          <a:p>
            <a:endParaRPr lang="it-IT" b="1" dirty="0"/>
          </a:p>
          <a:p>
            <a:r>
              <a:rPr lang="it-IT" dirty="0" smtClean="0"/>
              <a:t>Termina la profase I,  e la cellula passa in </a:t>
            </a:r>
            <a:r>
              <a:rPr lang="it-IT" b="1" dirty="0" smtClean="0">
                <a:solidFill>
                  <a:srgbClr val="FF0000"/>
                </a:solidFill>
              </a:rPr>
              <a:t>metafase I</a:t>
            </a:r>
            <a:r>
              <a:rPr lang="it-IT" dirty="0" smtClean="0"/>
              <a:t>, </a:t>
            </a:r>
            <a:r>
              <a:rPr lang="it-IT" b="1" dirty="0" smtClean="0">
                <a:solidFill>
                  <a:srgbClr val="FF0000"/>
                </a:solidFill>
              </a:rPr>
              <a:t>anafase I </a:t>
            </a:r>
            <a:r>
              <a:rPr lang="it-IT" dirty="0" smtClean="0"/>
              <a:t>e </a:t>
            </a:r>
            <a:r>
              <a:rPr lang="it-IT" b="1" dirty="0" smtClean="0">
                <a:solidFill>
                  <a:srgbClr val="FF0000"/>
                </a:solidFill>
              </a:rPr>
              <a:t>telofase I</a:t>
            </a:r>
            <a:endParaRPr lang="it-IT" b="1" dirty="0">
              <a:solidFill>
                <a:srgbClr val="FF0000"/>
              </a:solidFill>
            </a:endParaRPr>
          </a:p>
        </p:txBody>
      </p:sp>
    </p:spTree>
    <p:extLst>
      <p:ext uri="{BB962C8B-B14F-4D97-AF65-F5344CB8AC3E}">
        <p14:creationId xmlns:p14="http://schemas.microsoft.com/office/powerpoint/2010/main" val="2787602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327125948.pdf"/>
          <p:cNvPicPr>
            <a:picLocks noChangeAspect="1"/>
          </p:cNvPicPr>
          <p:nvPr/>
        </p:nvPicPr>
        <p:blipFill rotWithShape="1">
          <a:blip r:embed="rId2">
            <a:extLst>
              <a:ext uri="{28A0092B-C50C-407E-A947-70E740481C1C}">
                <a14:useLocalDpi xmlns:a14="http://schemas.microsoft.com/office/drawing/2010/main" val="0"/>
              </a:ext>
            </a:extLst>
          </a:blip>
          <a:srcRect l="11316" t="7698" r="8425" b="23433"/>
          <a:stretch/>
        </p:blipFill>
        <p:spPr>
          <a:xfrm>
            <a:off x="1555513" y="-15314"/>
            <a:ext cx="5494249" cy="6660659"/>
          </a:xfrm>
          <a:prstGeom prst="rect">
            <a:avLst/>
          </a:prstGeom>
        </p:spPr>
      </p:pic>
    </p:spTree>
    <p:extLst>
      <p:ext uri="{BB962C8B-B14F-4D97-AF65-F5344CB8AC3E}">
        <p14:creationId xmlns:p14="http://schemas.microsoft.com/office/powerpoint/2010/main" val="220436118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Meiosi II</a:t>
            </a:r>
            <a:endParaRPr lang="it-IT" dirty="0"/>
          </a:p>
        </p:txBody>
      </p:sp>
      <p:sp>
        <p:nvSpPr>
          <p:cNvPr id="3" name="Segnaposto contenuto 2"/>
          <p:cNvSpPr>
            <a:spLocks noGrp="1"/>
          </p:cNvSpPr>
          <p:nvPr>
            <p:ph idx="1"/>
          </p:nvPr>
        </p:nvSpPr>
        <p:spPr/>
        <p:txBody>
          <a:bodyPr/>
          <a:lstStyle/>
          <a:p>
            <a:r>
              <a:rPr lang="it-IT" dirty="0" smtClean="0"/>
              <a:t>Profase II pressoché assente</a:t>
            </a:r>
          </a:p>
          <a:p>
            <a:r>
              <a:rPr lang="it-IT" dirty="0" smtClean="0"/>
              <a:t>Metafase II</a:t>
            </a:r>
          </a:p>
          <a:p>
            <a:r>
              <a:rPr lang="it-IT" dirty="0" smtClean="0"/>
              <a:t>Anafase II</a:t>
            </a:r>
          </a:p>
          <a:p>
            <a:r>
              <a:rPr lang="it-IT" dirty="0" smtClean="0"/>
              <a:t>Telofase II</a:t>
            </a:r>
          </a:p>
          <a:p>
            <a:endParaRPr lang="it-IT" dirty="0"/>
          </a:p>
          <a:p>
            <a:pPr marL="0" indent="0">
              <a:buNone/>
            </a:pPr>
            <a:endParaRPr lang="it-IT" dirty="0"/>
          </a:p>
        </p:txBody>
      </p:sp>
    </p:spTree>
    <p:extLst>
      <p:ext uri="{BB962C8B-B14F-4D97-AF65-F5344CB8AC3E}">
        <p14:creationId xmlns:p14="http://schemas.microsoft.com/office/powerpoint/2010/main" val="65536444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309563"/>
            <a:ext cx="764857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714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L’Epitelio </a:t>
            </a:r>
            <a:r>
              <a:rPr lang="it-IT" dirty="0"/>
              <a:t>S</a:t>
            </a:r>
            <a:r>
              <a:rPr lang="it-IT" dirty="0" smtClean="0"/>
              <a:t>eminifero</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I tubuli seminiferi sono formati da un epitelio stratificato alquanto complesso denominato </a:t>
            </a:r>
            <a:r>
              <a:rPr lang="it-IT" b="1" dirty="0" smtClean="0"/>
              <a:t>epitelio seminifero</a:t>
            </a:r>
          </a:p>
          <a:p>
            <a:r>
              <a:rPr lang="it-IT" dirty="0" smtClean="0"/>
              <a:t>È formato da </a:t>
            </a:r>
            <a:r>
              <a:rPr lang="it-IT" b="1" dirty="0" smtClean="0">
                <a:solidFill>
                  <a:srgbClr val="FF0000"/>
                </a:solidFill>
              </a:rPr>
              <a:t>cellule germinali</a:t>
            </a:r>
            <a:r>
              <a:rPr lang="it-IT" dirty="0" smtClean="0">
                <a:solidFill>
                  <a:srgbClr val="FF0000"/>
                </a:solidFill>
              </a:rPr>
              <a:t> </a:t>
            </a:r>
            <a:r>
              <a:rPr lang="it-IT" dirty="0" smtClean="0"/>
              <a:t>a differente stato di differenziazione e </a:t>
            </a:r>
            <a:r>
              <a:rPr lang="it-IT" b="1" dirty="0" smtClean="0">
                <a:solidFill>
                  <a:srgbClr val="FF0000"/>
                </a:solidFill>
              </a:rPr>
              <a:t>cellule somatiche </a:t>
            </a:r>
            <a:r>
              <a:rPr lang="it-IT" dirty="0" smtClean="0"/>
              <a:t>chiamate </a:t>
            </a:r>
            <a:r>
              <a:rPr lang="it-IT" b="1" dirty="0" smtClean="0"/>
              <a:t>cellule del </a:t>
            </a:r>
            <a:r>
              <a:rPr lang="it-IT" b="1" dirty="0" err="1" smtClean="0"/>
              <a:t>Sertoli</a:t>
            </a:r>
            <a:endParaRPr lang="it-IT" b="1" dirty="0" smtClean="0"/>
          </a:p>
          <a:p>
            <a:r>
              <a:rPr lang="it-IT" dirty="0" smtClean="0"/>
              <a:t>I tubuli sono delimitati da una </a:t>
            </a:r>
            <a:r>
              <a:rPr lang="it-IT" b="1" dirty="0" smtClean="0"/>
              <a:t>tonaca propria </a:t>
            </a:r>
            <a:r>
              <a:rPr lang="it-IT" dirty="0" smtClean="0"/>
              <a:t>di 3-5 micrometri che a sua volta è costituita da una </a:t>
            </a:r>
            <a:r>
              <a:rPr lang="it-IT" b="1" dirty="0" smtClean="0"/>
              <a:t>membrana basale </a:t>
            </a:r>
            <a:r>
              <a:rPr lang="it-IT" dirty="0" smtClean="0"/>
              <a:t>e da </a:t>
            </a:r>
            <a:r>
              <a:rPr lang="it-IT" b="1" dirty="0" smtClean="0"/>
              <a:t>cellule mioidi </a:t>
            </a:r>
            <a:r>
              <a:rPr lang="it-IT" dirty="0" smtClean="0"/>
              <a:t>che sono cellule muscolari lisce </a:t>
            </a:r>
            <a:r>
              <a:rPr lang="it-IT" dirty="0" err="1" smtClean="0"/>
              <a:t>peritubulari</a:t>
            </a:r>
            <a:endParaRPr lang="it-IT" dirty="0" smtClean="0"/>
          </a:p>
          <a:p>
            <a:r>
              <a:rPr lang="it-IT" dirty="0" smtClean="0"/>
              <a:t>All’esterno troviamo le cellule del </a:t>
            </a:r>
            <a:r>
              <a:rPr lang="it-IT" dirty="0" err="1" smtClean="0"/>
              <a:t>Leydig</a:t>
            </a:r>
            <a:r>
              <a:rPr lang="it-IT" dirty="0" smtClean="0"/>
              <a:t> che producono testosterone </a:t>
            </a:r>
          </a:p>
          <a:p>
            <a:endParaRPr lang="it-IT" dirty="0"/>
          </a:p>
        </p:txBody>
      </p:sp>
    </p:spTree>
    <p:extLst>
      <p:ext uri="{BB962C8B-B14F-4D97-AF65-F5344CB8AC3E}">
        <p14:creationId xmlns:p14="http://schemas.microsoft.com/office/powerpoint/2010/main" val="15409807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2" descr="COP_SLIDE_genetica_biolog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00588"/>
            <a:ext cx="43164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7338"/>
            <a:ext cx="8096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6089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23825"/>
            <a:ext cx="6634162"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13465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2" descr="COP_SLIDE_genetica_biolog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00588"/>
            <a:ext cx="43164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2628900"/>
            <a:ext cx="7115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6882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8020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937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7705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87"/>
            <a:ext cx="8229600" cy="1143000"/>
          </a:xfrm>
        </p:spPr>
        <p:txBody>
          <a:bodyPr/>
          <a:lstStyle/>
          <a:p>
            <a:r>
              <a:rPr lang="it-IT" dirty="0" smtClean="0"/>
              <a:t>Meiosi: gameti maschili e femminili</a:t>
            </a:r>
            <a:endParaRPr lang="it-IT" dirty="0"/>
          </a:p>
        </p:txBody>
      </p:sp>
      <p:pic>
        <p:nvPicPr>
          <p:cNvPr id="3" name="Immagine 2" descr="img-327185429.pdf"/>
          <p:cNvPicPr>
            <a:picLocks noChangeAspect="1"/>
          </p:cNvPicPr>
          <p:nvPr/>
        </p:nvPicPr>
        <p:blipFill rotWithShape="1">
          <a:blip r:embed="rId2">
            <a:extLst>
              <a:ext uri="{28A0092B-C50C-407E-A947-70E740481C1C}">
                <a14:useLocalDpi xmlns:a14="http://schemas.microsoft.com/office/drawing/2010/main" val="0"/>
              </a:ext>
            </a:extLst>
          </a:blip>
          <a:srcRect t="29467" r="3084" b="4005"/>
          <a:stretch/>
        </p:blipFill>
        <p:spPr>
          <a:xfrm rot="10800000">
            <a:off x="1493613" y="1294071"/>
            <a:ext cx="5721112" cy="5548460"/>
          </a:xfrm>
          <a:prstGeom prst="rect">
            <a:avLst/>
          </a:prstGeom>
        </p:spPr>
      </p:pic>
    </p:spTree>
    <p:extLst>
      <p:ext uri="{BB962C8B-B14F-4D97-AF65-F5344CB8AC3E}">
        <p14:creationId xmlns:p14="http://schemas.microsoft.com/office/powerpoint/2010/main" val="20490109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Sviluppo dell’epitelio seminifero</a:t>
            </a:r>
            <a:endParaRPr lang="it-IT" dirty="0"/>
          </a:p>
        </p:txBody>
      </p:sp>
      <p:sp>
        <p:nvSpPr>
          <p:cNvPr id="3" name="Segnaposto contenuto 2"/>
          <p:cNvSpPr>
            <a:spLocks noGrp="1"/>
          </p:cNvSpPr>
          <p:nvPr>
            <p:ph idx="1"/>
          </p:nvPr>
        </p:nvSpPr>
        <p:spPr/>
        <p:txBody>
          <a:bodyPr>
            <a:normAutofit fontScale="77500" lnSpcReduction="20000"/>
          </a:bodyPr>
          <a:lstStyle/>
          <a:p>
            <a:pPr marL="0" indent="0">
              <a:buNone/>
            </a:pPr>
            <a:r>
              <a:rPr lang="it-IT" dirty="0" smtClean="0">
                <a:solidFill>
                  <a:srgbClr val="FF0000"/>
                </a:solidFill>
              </a:rPr>
              <a:t>Vita embrionale</a:t>
            </a:r>
          </a:p>
          <a:p>
            <a:r>
              <a:rPr lang="it-IT" dirty="0" smtClean="0"/>
              <a:t>Cordoni testicolari primitivi:</a:t>
            </a:r>
          </a:p>
          <a:p>
            <a:pPr lvl="1"/>
            <a:r>
              <a:rPr lang="it-IT" dirty="0" smtClean="0"/>
              <a:t>Spermatogoni, cellule del </a:t>
            </a:r>
            <a:r>
              <a:rPr lang="it-IT" dirty="0" err="1" smtClean="0"/>
              <a:t>Sertoli</a:t>
            </a:r>
            <a:r>
              <a:rPr lang="it-IT" dirty="0" smtClean="0"/>
              <a:t>,  cellule muscolari lisce </a:t>
            </a:r>
            <a:r>
              <a:rPr lang="it-IT" dirty="0" err="1" smtClean="0"/>
              <a:t>peritubulari</a:t>
            </a:r>
            <a:endParaRPr lang="it-IT" dirty="0" smtClean="0"/>
          </a:p>
          <a:p>
            <a:r>
              <a:rPr lang="it-IT" dirty="0" smtClean="0"/>
              <a:t>Mesenchima:</a:t>
            </a:r>
          </a:p>
          <a:p>
            <a:pPr lvl="1"/>
            <a:r>
              <a:rPr lang="it-IT" dirty="0" smtClean="0"/>
              <a:t>Cellule interstiziali che si trasformeranno in cellule del </a:t>
            </a:r>
            <a:r>
              <a:rPr lang="it-IT" dirty="0" err="1" smtClean="0"/>
              <a:t>Lieydig</a:t>
            </a:r>
            <a:endParaRPr lang="it-IT" dirty="0" smtClean="0"/>
          </a:p>
          <a:p>
            <a:pPr marL="0" indent="0">
              <a:buNone/>
            </a:pPr>
            <a:r>
              <a:rPr lang="it-IT" dirty="0" smtClean="0">
                <a:solidFill>
                  <a:srgbClr val="FF0000"/>
                </a:solidFill>
              </a:rPr>
              <a:t>Prima della pubertà</a:t>
            </a:r>
          </a:p>
          <a:p>
            <a:r>
              <a:rPr lang="it-IT" dirty="0" smtClean="0"/>
              <a:t>Processi replicativi e modificazioni morfo-strutturali</a:t>
            </a:r>
          </a:p>
          <a:p>
            <a:pPr marL="0" indent="0">
              <a:buNone/>
            </a:pPr>
            <a:r>
              <a:rPr lang="it-IT" dirty="0" smtClean="0">
                <a:solidFill>
                  <a:srgbClr val="FF0000"/>
                </a:solidFill>
              </a:rPr>
              <a:t>Pubertà</a:t>
            </a:r>
          </a:p>
          <a:p>
            <a:r>
              <a:rPr lang="it-IT" dirty="0" smtClean="0"/>
              <a:t>Le cellule del </a:t>
            </a:r>
            <a:r>
              <a:rPr lang="it-IT" dirty="0" err="1" smtClean="0"/>
              <a:t>Sertoli</a:t>
            </a:r>
            <a:r>
              <a:rPr lang="it-IT" dirty="0" smtClean="0"/>
              <a:t> cessano di dividersi, formano le giunzioni occludenti e diventano polarizzate, producono fluido che trasforma i cordoni seminiferi in tubuli seminiferi</a:t>
            </a:r>
            <a:endParaRPr lang="it-IT" dirty="0"/>
          </a:p>
        </p:txBody>
      </p:sp>
    </p:spTree>
    <p:extLst>
      <p:ext uri="{BB962C8B-B14F-4D97-AF65-F5344CB8AC3E}">
        <p14:creationId xmlns:p14="http://schemas.microsoft.com/office/powerpoint/2010/main" val="581118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3746"/>
            <a:ext cx="9144000" cy="1143000"/>
          </a:xfrm>
        </p:spPr>
        <p:txBody>
          <a:bodyPr>
            <a:normAutofit fontScale="90000"/>
          </a:bodyPr>
          <a:lstStyle/>
          <a:p>
            <a:r>
              <a:rPr lang="it-IT" dirty="0" smtClean="0"/>
              <a:t>Il tubulo seminifero: sezione trasversale</a:t>
            </a:r>
            <a:endParaRPr lang="it-IT" dirty="0"/>
          </a:p>
        </p:txBody>
      </p:sp>
      <p:pic>
        <p:nvPicPr>
          <p:cNvPr id="4" name="Immagine 3" descr="img-327095139.pdf"/>
          <p:cNvPicPr>
            <a:picLocks noChangeAspect="1"/>
          </p:cNvPicPr>
          <p:nvPr/>
        </p:nvPicPr>
        <p:blipFill rotWithShape="1">
          <a:blip r:embed="rId2">
            <a:extLst>
              <a:ext uri="{28A0092B-C50C-407E-A947-70E740481C1C}">
                <a14:useLocalDpi xmlns:a14="http://schemas.microsoft.com/office/drawing/2010/main" val="0"/>
              </a:ext>
            </a:extLst>
          </a:blip>
          <a:srcRect l="24363" t="51686" r="2713" b="16306"/>
          <a:stretch/>
        </p:blipFill>
        <p:spPr>
          <a:xfrm rot="10800000">
            <a:off x="586729" y="1228710"/>
            <a:ext cx="8557271" cy="5315208"/>
          </a:xfrm>
          <a:prstGeom prst="rect">
            <a:avLst/>
          </a:prstGeom>
        </p:spPr>
      </p:pic>
    </p:spTree>
    <p:extLst>
      <p:ext uri="{BB962C8B-B14F-4D97-AF65-F5344CB8AC3E}">
        <p14:creationId xmlns:p14="http://schemas.microsoft.com/office/powerpoint/2010/main" val="22611270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dirty="0"/>
              <a:t>Il tubulo seminifero: sezione trasversale</a:t>
            </a:r>
          </a:p>
        </p:txBody>
      </p:sp>
      <p:pic>
        <p:nvPicPr>
          <p:cNvPr id="3" name="Immagine 2" descr="image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43" y="1274195"/>
            <a:ext cx="4141460" cy="5529063"/>
          </a:xfrm>
          <a:prstGeom prst="rect">
            <a:avLst/>
          </a:prstGeom>
        </p:spPr>
      </p:pic>
    </p:spTree>
    <p:extLst>
      <p:ext uri="{BB962C8B-B14F-4D97-AF65-F5344CB8AC3E}">
        <p14:creationId xmlns:p14="http://schemas.microsoft.com/office/powerpoint/2010/main" val="4827891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cellule germinali</a:t>
            </a:r>
            <a:endParaRPr lang="it-IT" dirty="0"/>
          </a:p>
        </p:txBody>
      </p:sp>
      <p:sp>
        <p:nvSpPr>
          <p:cNvPr id="3" name="Segnaposto contenuto 2"/>
          <p:cNvSpPr>
            <a:spLocks noGrp="1"/>
          </p:cNvSpPr>
          <p:nvPr>
            <p:ph idx="1"/>
          </p:nvPr>
        </p:nvSpPr>
        <p:spPr/>
        <p:txBody>
          <a:bodyPr/>
          <a:lstStyle/>
          <a:p>
            <a:r>
              <a:rPr lang="it-IT" dirty="0" smtClean="0"/>
              <a:t>Sono cellule a vario stadio di differenziazione che portano alla formazione degli spermatozoi</a:t>
            </a:r>
          </a:p>
          <a:p>
            <a:pPr lvl="1"/>
            <a:r>
              <a:rPr lang="it-IT" dirty="0" smtClean="0"/>
              <a:t>Spermatogoni</a:t>
            </a:r>
          </a:p>
          <a:p>
            <a:pPr lvl="1"/>
            <a:r>
              <a:rPr lang="it-IT" dirty="0" smtClean="0"/>
              <a:t>Spermatociti primari</a:t>
            </a:r>
          </a:p>
          <a:p>
            <a:pPr lvl="1"/>
            <a:r>
              <a:rPr lang="it-IT" dirty="0" smtClean="0"/>
              <a:t>Spermatociti secondari</a:t>
            </a:r>
          </a:p>
          <a:p>
            <a:pPr lvl="1"/>
            <a:r>
              <a:rPr lang="it-IT" dirty="0" smtClean="0"/>
              <a:t>Spermatidi</a:t>
            </a:r>
          </a:p>
          <a:p>
            <a:pPr lvl="1"/>
            <a:endParaRPr lang="it-IT" dirty="0"/>
          </a:p>
        </p:txBody>
      </p:sp>
    </p:spTree>
    <p:extLst>
      <p:ext uri="{BB962C8B-B14F-4D97-AF65-F5344CB8AC3E}">
        <p14:creationId xmlns:p14="http://schemas.microsoft.com/office/powerpoint/2010/main" val="8687737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Cellule del </a:t>
            </a:r>
            <a:r>
              <a:rPr lang="it-IT" dirty="0" err="1" smtClean="0"/>
              <a:t>Sertoli</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Descritte da Enrico </a:t>
            </a:r>
            <a:r>
              <a:rPr lang="it-IT" dirty="0" err="1" smtClean="0"/>
              <a:t>Sertoli</a:t>
            </a:r>
            <a:r>
              <a:rPr lang="it-IT" dirty="0" smtClean="0"/>
              <a:t> nel 1965 come cellule ramificate</a:t>
            </a:r>
          </a:p>
          <a:p>
            <a:r>
              <a:rPr lang="it-IT" dirty="0" smtClean="0"/>
              <a:t>Costituiscono gli </a:t>
            </a:r>
            <a:r>
              <a:rPr lang="it-IT" b="1" dirty="0" smtClean="0"/>
              <a:t>elementi somatici </a:t>
            </a:r>
            <a:r>
              <a:rPr lang="it-IT" dirty="0" smtClean="0"/>
              <a:t>dell’epitelio seminifero</a:t>
            </a:r>
          </a:p>
          <a:p>
            <a:r>
              <a:rPr lang="it-IT" dirty="0" smtClean="0"/>
              <a:t>Forma colonnare-piramidale che poggia sulla membrana basale e si protende verso il lume </a:t>
            </a:r>
            <a:r>
              <a:rPr lang="it-IT" dirty="0"/>
              <a:t>con molte </a:t>
            </a:r>
            <a:r>
              <a:rPr lang="it-IT" dirty="0" smtClean="0"/>
              <a:t>protrusioni formando una sorta di albero che avvolgono la </a:t>
            </a:r>
            <a:r>
              <a:rPr lang="it-IT" b="1" dirty="0" smtClean="0"/>
              <a:t>cellula germinale</a:t>
            </a:r>
          </a:p>
          <a:p>
            <a:r>
              <a:rPr lang="it-IT" u="sng" dirty="0" smtClean="0"/>
              <a:t>Hanno un nucleo ovoidale, con la cromatina finemente dispersa</a:t>
            </a:r>
            <a:endParaRPr lang="it-IT" u="sng" dirty="0"/>
          </a:p>
        </p:txBody>
      </p:sp>
      <p:pic>
        <p:nvPicPr>
          <p:cNvPr id="4" name="Immagine 3" descr="images3.jpg"/>
          <p:cNvPicPr>
            <a:picLocks noChangeAspect="1"/>
          </p:cNvPicPr>
          <p:nvPr/>
        </p:nvPicPr>
        <p:blipFill rotWithShape="1">
          <a:blip r:embed="rId2">
            <a:extLst>
              <a:ext uri="{28A0092B-C50C-407E-A947-70E740481C1C}">
                <a14:useLocalDpi xmlns:a14="http://schemas.microsoft.com/office/drawing/2010/main" val="0"/>
              </a:ext>
            </a:extLst>
          </a:blip>
          <a:srcRect t="29140" b="23667"/>
          <a:stretch/>
        </p:blipFill>
        <p:spPr>
          <a:xfrm>
            <a:off x="5002540" y="4248716"/>
            <a:ext cx="4141460" cy="2609284"/>
          </a:xfrm>
          <a:prstGeom prst="rect">
            <a:avLst/>
          </a:prstGeom>
        </p:spPr>
      </p:pic>
    </p:spTree>
    <p:extLst>
      <p:ext uri="{BB962C8B-B14F-4D97-AF65-F5344CB8AC3E}">
        <p14:creationId xmlns:p14="http://schemas.microsoft.com/office/powerpoint/2010/main" val="948303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Funzioni delle cellule del </a:t>
            </a:r>
            <a:r>
              <a:rPr lang="it-IT" dirty="0" err="1" smtClean="0"/>
              <a:t>Sertoli</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Sostegno strutturale e di nutrizione</a:t>
            </a:r>
          </a:p>
          <a:p>
            <a:r>
              <a:rPr lang="it-IT" dirty="0" smtClean="0"/>
              <a:t>Fagocitosi (cellule germinali degenerate e corpi residuali)</a:t>
            </a:r>
          </a:p>
          <a:p>
            <a:r>
              <a:rPr lang="it-IT" dirty="0" smtClean="0"/>
              <a:t>Regolazione della spermatogenesi e spermiogenesi</a:t>
            </a:r>
          </a:p>
          <a:p>
            <a:r>
              <a:rPr lang="it-IT" dirty="0" smtClean="0"/>
              <a:t>Secrezione di molecole che regolano il </a:t>
            </a:r>
            <a:r>
              <a:rPr lang="it-IT" dirty="0" err="1" smtClean="0"/>
              <a:t>follicle</a:t>
            </a:r>
            <a:r>
              <a:rPr lang="it-IT" dirty="0" smtClean="0"/>
              <a:t> </a:t>
            </a:r>
            <a:r>
              <a:rPr lang="it-IT" dirty="0" err="1" smtClean="0"/>
              <a:t>stimulating</a:t>
            </a:r>
            <a:r>
              <a:rPr lang="it-IT" dirty="0" smtClean="0"/>
              <a:t> </a:t>
            </a:r>
            <a:r>
              <a:rPr lang="it-IT" dirty="0" err="1" smtClean="0"/>
              <a:t>hormone</a:t>
            </a:r>
            <a:r>
              <a:rPr lang="it-IT" dirty="0" smtClean="0"/>
              <a:t> (FSH)</a:t>
            </a:r>
          </a:p>
          <a:p>
            <a:r>
              <a:rPr lang="it-IT" dirty="0" smtClean="0"/>
              <a:t>Protezione immunitaria delle cellule germinali (privilegio immunitario)</a:t>
            </a:r>
          </a:p>
          <a:p>
            <a:r>
              <a:rPr lang="it-IT" dirty="0" smtClean="0"/>
              <a:t>Formazione della barriera </a:t>
            </a:r>
            <a:r>
              <a:rPr lang="it-IT" dirty="0" err="1" smtClean="0"/>
              <a:t>emato</a:t>
            </a:r>
            <a:r>
              <a:rPr lang="it-IT" dirty="0" smtClean="0"/>
              <a:t>-testicolare</a:t>
            </a:r>
            <a:endParaRPr lang="it-IT" dirty="0"/>
          </a:p>
        </p:txBody>
      </p:sp>
    </p:spTree>
    <p:extLst>
      <p:ext uri="{BB962C8B-B14F-4D97-AF65-F5344CB8AC3E}">
        <p14:creationId xmlns:p14="http://schemas.microsoft.com/office/powerpoint/2010/main" val="30625728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barriera </a:t>
            </a:r>
            <a:r>
              <a:rPr lang="it-IT" dirty="0" err="1" smtClean="0"/>
              <a:t>emato</a:t>
            </a:r>
            <a:r>
              <a:rPr lang="it-IT" dirty="0" smtClean="0"/>
              <a:t>-testicolare e privilegio immunitario</a:t>
            </a:r>
            <a:endParaRPr lang="it-IT" dirty="0"/>
          </a:p>
        </p:txBody>
      </p:sp>
      <p:sp>
        <p:nvSpPr>
          <p:cNvPr id="3" name="Segnaposto contenuto 2"/>
          <p:cNvSpPr>
            <a:spLocks noGrp="1"/>
          </p:cNvSpPr>
          <p:nvPr>
            <p:ph idx="1"/>
          </p:nvPr>
        </p:nvSpPr>
        <p:spPr>
          <a:xfrm>
            <a:off x="98274" y="1585129"/>
            <a:ext cx="8686800" cy="4525963"/>
          </a:xfrm>
        </p:spPr>
        <p:txBody>
          <a:bodyPr>
            <a:normAutofit fontScale="92500"/>
          </a:bodyPr>
          <a:lstStyle/>
          <a:p>
            <a:r>
              <a:rPr lang="it-IT" dirty="0" smtClean="0"/>
              <a:t>In prossimità della membrana basale le membrane delle cellule del </a:t>
            </a:r>
            <a:r>
              <a:rPr lang="it-IT" dirty="0" err="1" smtClean="0"/>
              <a:t>Sertoli</a:t>
            </a:r>
            <a:r>
              <a:rPr lang="it-IT" dirty="0" smtClean="0"/>
              <a:t> sono attaccate l’una all’altra tramite </a:t>
            </a:r>
            <a:r>
              <a:rPr lang="it-IT" b="1" dirty="0" smtClean="0"/>
              <a:t>giunzioni occludenti</a:t>
            </a:r>
            <a:r>
              <a:rPr lang="it-IT" dirty="0" smtClean="0"/>
              <a:t> (tight </a:t>
            </a:r>
            <a:r>
              <a:rPr lang="it-IT" dirty="0" err="1" smtClean="0"/>
              <a:t>junctions</a:t>
            </a:r>
            <a:r>
              <a:rPr lang="it-IT" dirty="0" smtClean="0"/>
              <a:t>) che rendono impossibile il passaggio di gran parte delle molecole negli spazi intracellulari.</a:t>
            </a:r>
          </a:p>
          <a:p>
            <a:r>
              <a:rPr lang="it-IT" dirty="0" smtClean="0"/>
              <a:t>Questo fa si che si crei una compartimentalizzazione</a:t>
            </a:r>
          </a:p>
          <a:p>
            <a:r>
              <a:rPr lang="it-IT" dirty="0" smtClean="0"/>
              <a:t>Abbiamo pertanto un  </a:t>
            </a:r>
            <a:r>
              <a:rPr lang="it-IT" b="1" dirty="0" smtClean="0"/>
              <a:t>compartimento basale </a:t>
            </a:r>
            <a:r>
              <a:rPr lang="it-IT" dirty="0" smtClean="0"/>
              <a:t>ed un </a:t>
            </a:r>
            <a:r>
              <a:rPr lang="it-IT" b="1" dirty="0" smtClean="0"/>
              <a:t>compartimento </a:t>
            </a:r>
            <a:r>
              <a:rPr lang="it-IT" b="1" dirty="0" err="1" smtClean="0"/>
              <a:t>adluminale</a:t>
            </a:r>
            <a:endParaRPr lang="it-IT" b="1" dirty="0"/>
          </a:p>
        </p:txBody>
      </p:sp>
    </p:spTree>
    <p:extLst>
      <p:ext uri="{BB962C8B-B14F-4D97-AF65-F5344CB8AC3E}">
        <p14:creationId xmlns:p14="http://schemas.microsoft.com/office/powerpoint/2010/main" val="29539831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095139.pdf"/>
          <p:cNvPicPr>
            <a:picLocks noChangeAspect="1"/>
          </p:cNvPicPr>
          <p:nvPr/>
        </p:nvPicPr>
        <p:blipFill rotWithShape="1">
          <a:blip r:embed="rId2">
            <a:extLst>
              <a:ext uri="{28A0092B-C50C-407E-A947-70E740481C1C}">
                <a14:useLocalDpi xmlns:a14="http://schemas.microsoft.com/office/drawing/2010/main" val="0"/>
              </a:ext>
            </a:extLst>
          </a:blip>
          <a:srcRect l="33764" t="11625" r="10663" b="49119"/>
          <a:stretch/>
        </p:blipFill>
        <p:spPr>
          <a:xfrm rot="10800000">
            <a:off x="1939742" y="450170"/>
            <a:ext cx="6246543" cy="6244021"/>
          </a:xfrm>
          <a:prstGeom prst="rect">
            <a:avLst/>
          </a:prstGeom>
        </p:spPr>
      </p:pic>
      <p:sp>
        <p:nvSpPr>
          <p:cNvPr id="4" name="Ovale 3"/>
          <p:cNvSpPr/>
          <p:nvPr/>
        </p:nvSpPr>
        <p:spPr>
          <a:xfrm>
            <a:off x="2263991" y="1518617"/>
            <a:ext cx="993956" cy="4970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6" name="Connettore 1 5"/>
          <p:cNvCxnSpPr/>
          <p:nvPr/>
        </p:nvCxnSpPr>
        <p:spPr>
          <a:xfrm>
            <a:off x="3091338" y="1905177"/>
            <a:ext cx="5501240"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7130215" y="936962"/>
            <a:ext cx="1753218" cy="646331"/>
          </a:xfrm>
          <a:prstGeom prst="rect">
            <a:avLst/>
          </a:prstGeom>
          <a:noFill/>
        </p:spPr>
        <p:txBody>
          <a:bodyPr wrap="square" rtlCol="0">
            <a:spAutoFit/>
          </a:bodyPr>
          <a:lstStyle/>
          <a:p>
            <a:pPr algn="ctr"/>
            <a:r>
              <a:rPr lang="it-IT" b="1" dirty="0" smtClean="0"/>
              <a:t>Compartimento basale</a:t>
            </a:r>
            <a:endParaRPr lang="it-IT" b="1" dirty="0"/>
          </a:p>
        </p:txBody>
      </p:sp>
      <p:sp>
        <p:nvSpPr>
          <p:cNvPr id="10" name="CasellaDiTesto 9"/>
          <p:cNvSpPr txBox="1"/>
          <p:nvPr/>
        </p:nvSpPr>
        <p:spPr>
          <a:xfrm>
            <a:off x="7309676" y="2124792"/>
            <a:ext cx="1753218" cy="646331"/>
          </a:xfrm>
          <a:prstGeom prst="rect">
            <a:avLst/>
          </a:prstGeom>
          <a:noFill/>
        </p:spPr>
        <p:txBody>
          <a:bodyPr wrap="square" rtlCol="0">
            <a:spAutoFit/>
          </a:bodyPr>
          <a:lstStyle/>
          <a:p>
            <a:pPr algn="ctr"/>
            <a:r>
              <a:rPr lang="it-IT" b="1" dirty="0" smtClean="0"/>
              <a:t>Compartimento </a:t>
            </a:r>
            <a:r>
              <a:rPr lang="it-IT" b="1" dirty="0" err="1" smtClean="0"/>
              <a:t>adluminale</a:t>
            </a:r>
            <a:endParaRPr lang="it-IT" b="1" dirty="0"/>
          </a:p>
        </p:txBody>
      </p:sp>
    </p:spTree>
    <p:extLst>
      <p:ext uri="{BB962C8B-B14F-4D97-AF65-F5344CB8AC3E}">
        <p14:creationId xmlns:p14="http://schemas.microsoft.com/office/powerpoint/2010/main" val="19025452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Cenni anatomici del testicolo e delle vie genitali</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L’apparato genitale maschile è deputato alla produzione dei gameti maschili, ovvero gli spermatozoi</a:t>
            </a:r>
          </a:p>
          <a:p>
            <a:r>
              <a:rPr lang="it-IT" dirty="0" smtClean="0"/>
              <a:t>Il sistema riproduttivo maschile è formato da:</a:t>
            </a:r>
          </a:p>
          <a:p>
            <a:pPr lvl="1"/>
            <a:r>
              <a:rPr lang="it-IT" dirty="0" smtClean="0"/>
              <a:t>Organi sessuali primari: testicoli</a:t>
            </a:r>
          </a:p>
          <a:p>
            <a:pPr lvl="1"/>
            <a:r>
              <a:rPr lang="it-IT" dirty="0" smtClean="0"/>
              <a:t>Vie genitali: condotti efferenti, epididimo, dotto deferente, dotto eiaculatore, uretra</a:t>
            </a:r>
          </a:p>
          <a:p>
            <a:pPr lvl="1"/>
            <a:r>
              <a:rPr lang="it-IT" dirty="0" smtClean="0"/>
              <a:t>Ghiandole esocrine: vescichette seminali, prostata, ghiandole bulbo uretrali</a:t>
            </a:r>
          </a:p>
          <a:p>
            <a:pPr lvl="1"/>
            <a:r>
              <a:rPr lang="it-IT" dirty="0" smtClean="0"/>
              <a:t>Organo copulatore: pene</a:t>
            </a:r>
            <a:endParaRPr lang="it-IT" dirty="0"/>
          </a:p>
        </p:txBody>
      </p:sp>
    </p:spTree>
    <p:extLst>
      <p:ext uri="{BB962C8B-B14F-4D97-AF65-F5344CB8AC3E}">
        <p14:creationId xmlns:p14="http://schemas.microsoft.com/office/powerpoint/2010/main" val="34130015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barriera </a:t>
            </a:r>
            <a:r>
              <a:rPr lang="it-IT" dirty="0" err="1" smtClean="0"/>
              <a:t>emato</a:t>
            </a:r>
            <a:r>
              <a:rPr lang="it-IT" dirty="0" smtClean="0"/>
              <a:t>-testicolare</a:t>
            </a:r>
            <a:endParaRPr lang="it-IT" dirty="0"/>
          </a:p>
        </p:txBody>
      </p:sp>
      <p:sp>
        <p:nvSpPr>
          <p:cNvPr id="3" name="Segnaposto contenuto 2"/>
          <p:cNvSpPr>
            <a:spLocks noGrp="1"/>
          </p:cNvSpPr>
          <p:nvPr>
            <p:ph idx="1"/>
          </p:nvPr>
        </p:nvSpPr>
        <p:spPr/>
        <p:txBody>
          <a:bodyPr/>
          <a:lstStyle/>
          <a:p>
            <a:r>
              <a:rPr lang="it-IT" dirty="0" smtClean="0"/>
              <a:t>La barriera ha la funzione di segregare le cellule germinali in due microambienti distinti:</a:t>
            </a:r>
          </a:p>
          <a:p>
            <a:pPr lvl="1"/>
            <a:r>
              <a:rPr lang="it-IT" dirty="0" smtClean="0"/>
              <a:t>Spermatogoni e spermatociti primari in </a:t>
            </a:r>
            <a:r>
              <a:rPr lang="it-IT" dirty="0" err="1" smtClean="0"/>
              <a:t>preleptotene</a:t>
            </a:r>
            <a:r>
              <a:rPr lang="it-IT" dirty="0" smtClean="0"/>
              <a:t> si trovano nel compartimento basale</a:t>
            </a:r>
          </a:p>
          <a:p>
            <a:pPr lvl="1"/>
            <a:r>
              <a:rPr lang="it-IT" dirty="0" smtClean="0"/>
              <a:t>Spermatociti in meiosi, cellule germinali post-meiotiche e spermatozoi si trovano nel compartimento </a:t>
            </a:r>
            <a:r>
              <a:rPr lang="it-IT" dirty="0" err="1" smtClean="0"/>
              <a:t>adluminale</a:t>
            </a:r>
            <a:endParaRPr lang="it-IT" dirty="0"/>
          </a:p>
        </p:txBody>
      </p:sp>
    </p:spTree>
    <p:extLst>
      <p:ext uri="{BB962C8B-B14F-4D97-AF65-F5344CB8AC3E}">
        <p14:creationId xmlns:p14="http://schemas.microsoft.com/office/powerpoint/2010/main" val="30935816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Compartimentalizzazione: </a:t>
            </a:r>
            <a:r>
              <a:rPr lang="it-IT" dirty="0" err="1" smtClean="0"/>
              <a:t>perchè</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La presenza della barriera fa sì che il compartimento basale sia accessibile al </a:t>
            </a:r>
            <a:r>
              <a:rPr lang="it-IT" b="1" dirty="0" smtClean="0"/>
              <a:t>fluido interstiziale </a:t>
            </a:r>
            <a:r>
              <a:rPr lang="it-IT" dirty="0" smtClean="0"/>
              <a:t>che origina dal sangue mentre quest’ultimo non potrà accedere al compartimento </a:t>
            </a:r>
            <a:r>
              <a:rPr lang="it-IT" dirty="0" err="1" smtClean="0"/>
              <a:t>adluminale</a:t>
            </a:r>
            <a:r>
              <a:rPr lang="it-IT" dirty="0" smtClean="0"/>
              <a:t> che avrà il </a:t>
            </a:r>
            <a:r>
              <a:rPr lang="it-IT" b="1" dirty="0" smtClean="0"/>
              <a:t>fluido tubulare</a:t>
            </a:r>
            <a:r>
              <a:rPr lang="it-IT" dirty="0" smtClean="0"/>
              <a:t> prodotto dalle cellule del </a:t>
            </a:r>
            <a:r>
              <a:rPr lang="it-IT" dirty="0" err="1" smtClean="0"/>
              <a:t>Sertoli</a:t>
            </a:r>
            <a:endParaRPr lang="it-IT" dirty="0" smtClean="0"/>
          </a:p>
          <a:p>
            <a:r>
              <a:rPr lang="it-IT" dirty="0" smtClean="0"/>
              <a:t>Meiosi e spermiogenesi avvengono in un microambiente isolato, solo in contatto con le cellule del </a:t>
            </a:r>
            <a:r>
              <a:rPr lang="it-IT" dirty="0" err="1" smtClean="0"/>
              <a:t>Sertoli</a:t>
            </a:r>
            <a:r>
              <a:rPr lang="it-IT" dirty="0" smtClean="0"/>
              <a:t> che forniscono i nutrienti necessari</a:t>
            </a:r>
          </a:p>
          <a:p>
            <a:r>
              <a:rPr lang="it-IT" dirty="0" smtClean="0"/>
              <a:t>Questa compartimentalizzazione crea una </a:t>
            </a:r>
            <a:r>
              <a:rPr lang="it-IT" b="1" dirty="0" smtClean="0"/>
              <a:t>barriera immunologica</a:t>
            </a:r>
            <a:r>
              <a:rPr lang="it-IT" dirty="0" smtClean="0"/>
              <a:t>, dove le cellule germinali meiotiche e post-meiotiche sono isolate</a:t>
            </a:r>
            <a:endParaRPr lang="it-IT" dirty="0"/>
          </a:p>
        </p:txBody>
      </p:sp>
    </p:spTree>
    <p:extLst>
      <p:ext uri="{BB962C8B-B14F-4D97-AF65-F5344CB8AC3E}">
        <p14:creationId xmlns:p14="http://schemas.microsoft.com/office/powerpoint/2010/main" val="47584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095139.pdf"/>
          <p:cNvPicPr>
            <a:picLocks noChangeAspect="1"/>
          </p:cNvPicPr>
          <p:nvPr/>
        </p:nvPicPr>
        <p:blipFill rotWithShape="1">
          <a:blip r:embed="rId2">
            <a:extLst>
              <a:ext uri="{28A0092B-C50C-407E-A947-70E740481C1C}">
                <a14:useLocalDpi xmlns:a14="http://schemas.microsoft.com/office/drawing/2010/main" val="0"/>
              </a:ext>
            </a:extLst>
          </a:blip>
          <a:srcRect l="24363" t="51686" r="2713" b="16306"/>
          <a:stretch/>
        </p:blipFill>
        <p:spPr>
          <a:xfrm rot="10800000">
            <a:off x="586729" y="1228710"/>
            <a:ext cx="8557271" cy="5315208"/>
          </a:xfrm>
          <a:prstGeom prst="rect">
            <a:avLst/>
          </a:prstGeom>
        </p:spPr>
      </p:pic>
    </p:spTree>
    <p:extLst>
      <p:ext uri="{BB962C8B-B14F-4D97-AF65-F5344CB8AC3E}">
        <p14:creationId xmlns:p14="http://schemas.microsoft.com/office/powerpoint/2010/main" val="2921820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cellule germinali</a:t>
            </a:r>
            <a:endParaRPr lang="it-IT" dirty="0"/>
          </a:p>
        </p:txBody>
      </p:sp>
      <p:sp>
        <p:nvSpPr>
          <p:cNvPr id="3" name="Segnaposto contenuto 2"/>
          <p:cNvSpPr>
            <a:spLocks noGrp="1"/>
          </p:cNvSpPr>
          <p:nvPr>
            <p:ph idx="1"/>
          </p:nvPr>
        </p:nvSpPr>
        <p:spPr/>
        <p:txBody>
          <a:bodyPr/>
          <a:lstStyle/>
          <a:p>
            <a:r>
              <a:rPr lang="it-IT" dirty="0" smtClean="0"/>
              <a:t>Sono cellule a vario stadio di differenziazione che portano alla formazione degli spermatozoi</a:t>
            </a:r>
          </a:p>
          <a:p>
            <a:endParaRPr lang="it-IT" dirty="0"/>
          </a:p>
          <a:p>
            <a:r>
              <a:rPr lang="it-IT" dirty="0" smtClean="0"/>
              <a:t>Questo processo di differenziazione si chiama </a:t>
            </a:r>
            <a:r>
              <a:rPr lang="it-IT" b="1" dirty="0" smtClean="0"/>
              <a:t>spermatogenesi</a:t>
            </a:r>
            <a:endParaRPr lang="it-IT" b="1" dirty="0"/>
          </a:p>
        </p:txBody>
      </p:sp>
    </p:spTree>
    <p:extLst>
      <p:ext uri="{BB962C8B-B14F-4D97-AF65-F5344CB8AC3E}">
        <p14:creationId xmlns:p14="http://schemas.microsoft.com/office/powerpoint/2010/main" val="5244285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SPERMATOGENESI</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E’ il processo nel quali gli </a:t>
            </a:r>
            <a:r>
              <a:rPr lang="it-IT" b="1" dirty="0" smtClean="0"/>
              <a:t>spermatogoni</a:t>
            </a:r>
            <a:r>
              <a:rPr lang="it-IT" dirty="0" smtClean="0"/>
              <a:t> si differenziano in </a:t>
            </a:r>
            <a:r>
              <a:rPr lang="it-IT" b="1" dirty="0" smtClean="0"/>
              <a:t>spermatozoi</a:t>
            </a:r>
          </a:p>
          <a:p>
            <a:r>
              <a:rPr lang="it-IT" dirty="0" smtClean="0"/>
              <a:t>Consiste di tre fasi</a:t>
            </a:r>
          </a:p>
          <a:p>
            <a:pPr lvl="1"/>
            <a:r>
              <a:rPr lang="it-IT" b="1" dirty="0" smtClean="0"/>
              <a:t>Fase mitotica</a:t>
            </a:r>
          </a:p>
          <a:p>
            <a:pPr lvl="1"/>
            <a:r>
              <a:rPr lang="it-IT" b="1" dirty="0" smtClean="0"/>
              <a:t>Fase meiotica</a:t>
            </a:r>
          </a:p>
          <a:p>
            <a:pPr lvl="1"/>
            <a:r>
              <a:rPr lang="it-IT" b="1" dirty="0" smtClean="0"/>
              <a:t>Spermiogenesi</a:t>
            </a:r>
          </a:p>
          <a:p>
            <a:r>
              <a:rPr lang="it-IT" dirty="0" smtClean="0"/>
              <a:t>In un adulto giovane possono essere prodotti 500-1000 spermatozoi al secondo</a:t>
            </a:r>
          </a:p>
          <a:p>
            <a:r>
              <a:rPr lang="it-IT" dirty="0" smtClean="0"/>
              <a:t>Un ciclo </a:t>
            </a:r>
            <a:r>
              <a:rPr lang="it-IT" dirty="0" err="1" smtClean="0"/>
              <a:t>differenziativo</a:t>
            </a:r>
            <a:r>
              <a:rPr lang="it-IT" dirty="0" smtClean="0"/>
              <a:t> dura circa 80 giorni</a:t>
            </a:r>
            <a:endParaRPr lang="it-IT" dirty="0"/>
          </a:p>
        </p:txBody>
      </p:sp>
    </p:spTree>
    <p:extLst>
      <p:ext uri="{BB962C8B-B14F-4D97-AF65-F5344CB8AC3E}">
        <p14:creationId xmlns:p14="http://schemas.microsoft.com/office/powerpoint/2010/main" val="32118938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36578"/>
            <a:ext cx="8229600" cy="1143000"/>
          </a:xfrm>
        </p:spPr>
        <p:txBody>
          <a:bodyPr/>
          <a:lstStyle/>
          <a:p>
            <a:r>
              <a:rPr lang="it-IT" dirty="0" smtClean="0"/>
              <a:t>SPERMATOGENESI</a:t>
            </a:r>
            <a:endParaRPr lang="it-IT" dirty="0"/>
          </a:p>
        </p:txBody>
      </p:sp>
      <p:pic>
        <p:nvPicPr>
          <p:cNvPr id="3" name="Immagine 2" descr="img-327095254.pdf"/>
          <p:cNvPicPr>
            <a:picLocks noChangeAspect="1"/>
          </p:cNvPicPr>
          <p:nvPr/>
        </p:nvPicPr>
        <p:blipFill rotWithShape="1">
          <a:blip r:embed="rId2">
            <a:extLst>
              <a:ext uri="{28A0092B-C50C-407E-A947-70E740481C1C}">
                <a14:useLocalDpi xmlns:a14="http://schemas.microsoft.com/office/drawing/2010/main" val="0"/>
              </a:ext>
            </a:extLst>
          </a:blip>
          <a:srcRect l="26799" t="44706" r="2270" b="15406"/>
          <a:stretch/>
        </p:blipFill>
        <p:spPr>
          <a:xfrm rot="10800000">
            <a:off x="966341" y="1063040"/>
            <a:ext cx="7281893" cy="5794960"/>
          </a:xfrm>
          <a:prstGeom prst="rect">
            <a:avLst/>
          </a:prstGeom>
        </p:spPr>
      </p:pic>
    </p:spTree>
    <p:extLst>
      <p:ext uri="{BB962C8B-B14F-4D97-AF65-F5344CB8AC3E}">
        <p14:creationId xmlns:p14="http://schemas.microsoft.com/office/powerpoint/2010/main" val="15482671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Fase mitotica</a:t>
            </a:r>
            <a:br>
              <a:rPr lang="it-IT" dirty="0" smtClean="0"/>
            </a:br>
            <a:r>
              <a:rPr lang="it-IT" dirty="0" smtClean="0"/>
              <a:t>(differenziamento degli spermatogoni)</a:t>
            </a:r>
            <a:endParaRPr lang="it-IT" dirty="0"/>
          </a:p>
        </p:txBody>
      </p:sp>
      <p:sp>
        <p:nvSpPr>
          <p:cNvPr id="3" name="Segnaposto contenuto 2"/>
          <p:cNvSpPr>
            <a:spLocks noGrp="1"/>
          </p:cNvSpPr>
          <p:nvPr>
            <p:ph idx="1"/>
          </p:nvPr>
        </p:nvSpPr>
        <p:spPr>
          <a:xfrm>
            <a:off x="57612" y="1600200"/>
            <a:ext cx="7848398" cy="5257800"/>
          </a:xfrm>
        </p:spPr>
        <p:txBody>
          <a:bodyPr>
            <a:normAutofit fontScale="77500" lnSpcReduction="20000"/>
          </a:bodyPr>
          <a:lstStyle/>
          <a:p>
            <a:r>
              <a:rPr lang="it-IT" dirty="0" smtClean="0"/>
              <a:t>Divisione mitotica degli spermatogoni che producono </a:t>
            </a:r>
            <a:r>
              <a:rPr lang="it-IT" b="1" dirty="0" smtClean="0"/>
              <a:t>cellule staminali </a:t>
            </a:r>
            <a:r>
              <a:rPr lang="it-IT" b="1" dirty="0" err="1" smtClean="0"/>
              <a:t>spermatogoniali</a:t>
            </a:r>
            <a:r>
              <a:rPr lang="it-IT" b="1" dirty="0" smtClean="0"/>
              <a:t> </a:t>
            </a:r>
            <a:r>
              <a:rPr lang="it-IT" dirty="0" smtClean="0"/>
              <a:t>e </a:t>
            </a:r>
            <a:r>
              <a:rPr lang="it-IT" b="1" dirty="0" smtClean="0"/>
              <a:t>cellule che entreranno nella fase meiotica</a:t>
            </a:r>
          </a:p>
          <a:p>
            <a:r>
              <a:rPr lang="it-IT" dirty="0" smtClean="0"/>
              <a:t>Gli spermatogoni vengono abitualmente riconosciuti istologicamente dal nucleo e si dividono in: </a:t>
            </a:r>
          </a:p>
          <a:p>
            <a:pPr lvl="1"/>
            <a:r>
              <a:rPr lang="it-IT" b="1" dirty="0" smtClean="0"/>
              <a:t>Spermatogoni A dark (Ad): </a:t>
            </a:r>
            <a:r>
              <a:rPr lang="it-IT" dirty="0" smtClean="0"/>
              <a:t>colorazione intensa ed omogenea della cromatina ad eccezione di una macchia chiara. Si pensa che siano le vere cellule staminali del testicolo.</a:t>
            </a:r>
          </a:p>
          <a:p>
            <a:pPr lvl="1"/>
            <a:r>
              <a:rPr lang="it-IT" b="1" dirty="0" smtClean="0"/>
              <a:t>Spermatogoni </a:t>
            </a:r>
            <a:r>
              <a:rPr lang="it-IT" b="1" dirty="0"/>
              <a:t>A </a:t>
            </a:r>
            <a:r>
              <a:rPr lang="it-IT" b="1" dirty="0" smtClean="0"/>
              <a:t>pale </a:t>
            </a:r>
            <a:r>
              <a:rPr lang="it-IT" b="1" dirty="0"/>
              <a:t>(</a:t>
            </a:r>
            <a:r>
              <a:rPr lang="it-IT" b="1" dirty="0" err="1" smtClean="0"/>
              <a:t>Ap</a:t>
            </a:r>
            <a:r>
              <a:rPr lang="it-IT" b="1" dirty="0" smtClean="0"/>
              <a:t>): </a:t>
            </a:r>
            <a:r>
              <a:rPr lang="it-IT" dirty="0" smtClean="0"/>
              <a:t>cromatina dispersa e colorazione pallida. </a:t>
            </a:r>
            <a:r>
              <a:rPr lang="it-IT" dirty="0"/>
              <a:t>Sono considerate cellule staminali </a:t>
            </a:r>
            <a:r>
              <a:rPr lang="it-IT" dirty="0" smtClean="0"/>
              <a:t>progenitrici</a:t>
            </a:r>
          </a:p>
          <a:p>
            <a:pPr lvl="1"/>
            <a:r>
              <a:rPr lang="it-IT" b="1" dirty="0" smtClean="0"/>
              <a:t>Spermatogoni B</a:t>
            </a:r>
            <a:r>
              <a:rPr lang="it-IT" dirty="0" smtClean="0"/>
              <a:t>: attraverso un ulteriore divisione mitotica danno vita agli </a:t>
            </a:r>
            <a:r>
              <a:rPr lang="it-IT" b="1" dirty="0" smtClean="0"/>
              <a:t>spermatociti primari. </a:t>
            </a:r>
            <a:r>
              <a:rPr lang="it-IT" dirty="0" smtClean="0"/>
              <a:t>Gli spermatogoni B non completano la cit</a:t>
            </a:r>
            <a:r>
              <a:rPr lang="it-IT" dirty="0"/>
              <a:t>o</a:t>
            </a:r>
            <a:r>
              <a:rPr lang="it-IT" dirty="0" smtClean="0"/>
              <a:t>dieresi e quindi sono presenti come una coppia di cellule tenute unite da un ponte citoplasmatico (che verrà perso solo nella fase finale della formazione dello spermatozoo)</a:t>
            </a:r>
            <a:endParaRPr lang="it-IT" dirty="0"/>
          </a:p>
          <a:p>
            <a:endParaRPr lang="it-IT" dirty="0"/>
          </a:p>
          <a:p>
            <a:endParaRPr lang="it-IT" b="1" dirty="0" smtClean="0"/>
          </a:p>
          <a:p>
            <a:endParaRPr lang="it-IT" b="1" dirty="0" smtClean="0"/>
          </a:p>
        </p:txBody>
      </p:sp>
      <p:pic>
        <p:nvPicPr>
          <p:cNvPr id="4" name="Immagine 3" descr="img-327095254.pdf"/>
          <p:cNvPicPr>
            <a:picLocks noChangeAspect="1"/>
          </p:cNvPicPr>
          <p:nvPr/>
        </p:nvPicPr>
        <p:blipFill rotWithShape="1">
          <a:blip r:embed="rId2">
            <a:extLst>
              <a:ext uri="{28A0092B-C50C-407E-A947-70E740481C1C}">
                <a14:useLocalDpi xmlns:a14="http://schemas.microsoft.com/office/drawing/2010/main" val="0"/>
              </a:ext>
            </a:extLst>
          </a:blip>
          <a:srcRect l="52654" t="71670" r="31811" b="16875"/>
          <a:stretch/>
        </p:blipFill>
        <p:spPr>
          <a:xfrm rot="10800000">
            <a:off x="7549241" y="2511327"/>
            <a:ext cx="1594758" cy="1664113"/>
          </a:xfrm>
          <a:prstGeom prst="rect">
            <a:avLst/>
          </a:prstGeom>
        </p:spPr>
      </p:pic>
    </p:spTree>
    <p:extLst>
      <p:ext uri="{BB962C8B-B14F-4D97-AF65-F5344CB8AC3E}">
        <p14:creationId xmlns:p14="http://schemas.microsoft.com/office/powerpoint/2010/main" val="8315166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327125722.pdf"/>
          <p:cNvPicPr>
            <a:picLocks noChangeAspect="1"/>
          </p:cNvPicPr>
          <p:nvPr/>
        </p:nvPicPr>
        <p:blipFill rotWithShape="1">
          <a:blip r:embed="rId2">
            <a:extLst>
              <a:ext uri="{28A0092B-C50C-407E-A947-70E740481C1C}">
                <a14:useLocalDpi xmlns:a14="http://schemas.microsoft.com/office/drawing/2010/main" val="0"/>
              </a:ext>
            </a:extLst>
          </a:blip>
          <a:srcRect l="8965" t="7282" r="42821" b="50065"/>
          <a:stretch/>
        </p:blipFill>
        <p:spPr>
          <a:xfrm>
            <a:off x="2340407" y="499412"/>
            <a:ext cx="4966230" cy="6206982"/>
          </a:xfrm>
          <a:prstGeom prst="rect">
            <a:avLst/>
          </a:prstGeom>
        </p:spPr>
      </p:pic>
    </p:spTree>
    <p:extLst>
      <p:ext uri="{BB962C8B-B14F-4D97-AF65-F5344CB8AC3E}">
        <p14:creationId xmlns:p14="http://schemas.microsoft.com/office/powerpoint/2010/main" val="2307316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Fase meiotica I</a:t>
            </a:r>
            <a:endParaRPr lang="it-IT" dirty="0"/>
          </a:p>
        </p:txBody>
      </p:sp>
      <p:sp>
        <p:nvSpPr>
          <p:cNvPr id="3" name="Segnaposto contenuto 2"/>
          <p:cNvSpPr>
            <a:spLocks noGrp="1"/>
          </p:cNvSpPr>
          <p:nvPr>
            <p:ph idx="1"/>
          </p:nvPr>
        </p:nvSpPr>
        <p:spPr/>
        <p:txBody>
          <a:bodyPr>
            <a:normAutofit fontScale="70000" lnSpcReduction="20000"/>
          </a:bodyPr>
          <a:lstStyle/>
          <a:p>
            <a:r>
              <a:rPr lang="it-IT" dirty="0" smtClean="0"/>
              <a:t>La fase meiotica consiste di due divisioni cellulari </a:t>
            </a:r>
          </a:p>
          <a:p>
            <a:r>
              <a:rPr lang="it-IT" dirty="0" smtClean="0"/>
              <a:t>Gli spermatociti primari duplicano il loro DNA: </a:t>
            </a:r>
            <a:r>
              <a:rPr lang="it-IT" b="1" dirty="0" err="1" smtClean="0"/>
              <a:t>preleptotene</a:t>
            </a:r>
            <a:r>
              <a:rPr lang="it-IT" dirty="0" smtClean="0"/>
              <a:t> (</a:t>
            </a:r>
            <a:r>
              <a:rPr lang="it-IT" dirty="0" smtClean="0">
                <a:solidFill>
                  <a:srgbClr val="FF0000"/>
                </a:solidFill>
              </a:rPr>
              <a:t>interfase</a:t>
            </a:r>
            <a:r>
              <a:rPr lang="it-IT" dirty="0" smtClean="0"/>
              <a:t>), </a:t>
            </a:r>
          </a:p>
          <a:p>
            <a:r>
              <a:rPr lang="it-IT" dirty="0" smtClean="0"/>
              <a:t>I cromosomi si condensano (</a:t>
            </a:r>
            <a:r>
              <a:rPr lang="it-IT" dirty="0" smtClean="0">
                <a:solidFill>
                  <a:srgbClr val="FF0000"/>
                </a:solidFill>
              </a:rPr>
              <a:t>I profase meiotica</a:t>
            </a:r>
            <a:r>
              <a:rPr lang="it-IT" dirty="0" smtClean="0"/>
              <a:t>): </a:t>
            </a:r>
            <a:r>
              <a:rPr lang="it-IT" b="1" dirty="0" smtClean="0"/>
              <a:t>leptotene</a:t>
            </a:r>
          </a:p>
          <a:p>
            <a:r>
              <a:rPr lang="it-IT" dirty="0" smtClean="0"/>
              <a:t>I cromosomi omologhi si appaiano: </a:t>
            </a:r>
            <a:r>
              <a:rPr lang="it-IT" b="1" dirty="0" err="1" smtClean="0"/>
              <a:t>zigotene</a:t>
            </a:r>
            <a:endParaRPr lang="it-IT" b="1" dirty="0" smtClean="0"/>
          </a:p>
          <a:p>
            <a:r>
              <a:rPr lang="it-IT" dirty="0" smtClean="0"/>
              <a:t>I cromosomi si condensano ulteriormente e il nucleo aumenta di dimensioni e abbiamo fenomeni di </a:t>
            </a:r>
            <a:r>
              <a:rPr lang="it-IT" dirty="0" err="1" smtClean="0"/>
              <a:t>crossing</a:t>
            </a:r>
            <a:r>
              <a:rPr lang="it-IT" dirty="0" smtClean="0"/>
              <a:t> over: </a:t>
            </a:r>
            <a:r>
              <a:rPr lang="it-IT" b="1" dirty="0" err="1" smtClean="0"/>
              <a:t>pachitene</a:t>
            </a:r>
            <a:endParaRPr lang="it-IT" b="1" dirty="0" smtClean="0"/>
          </a:p>
          <a:p>
            <a:r>
              <a:rPr lang="it-IT" dirty="0" smtClean="0"/>
              <a:t>I cromosomi omologhi si separano: </a:t>
            </a:r>
            <a:r>
              <a:rPr lang="it-IT" b="1" dirty="0" err="1" smtClean="0"/>
              <a:t>diplotene</a:t>
            </a:r>
            <a:endParaRPr lang="it-IT" b="1" dirty="0" smtClean="0"/>
          </a:p>
          <a:p>
            <a:endParaRPr lang="it-IT" b="1" dirty="0"/>
          </a:p>
          <a:p>
            <a:r>
              <a:rPr lang="it-IT" dirty="0" smtClean="0"/>
              <a:t>Al termine  della profase, l’involucro nucleare scompare ed i cromosomi si separano (</a:t>
            </a:r>
            <a:r>
              <a:rPr lang="it-IT" dirty="0" smtClean="0">
                <a:solidFill>
                  <a:srgbClr val="FF0000"/>
                </a:solidFill>
              </a:rPr>
              <a:t>metafase</a:t>
            </a:r>
            <a:r>
              <a:rPr lang="it-IT" dirty="0" smtClean="0"/>
              <a:t>) e si spostano ai poli della cellula (</a:t>
            </a:r>
            <a:r>
              <a:rPr lang="it-IT" dirty="0" smtClean="0">
                <a:solidFill>
                  <a:srgbClr val="FF0000"/>
                </a:solidFill>
              </a:rPr>
              <a:t>anafase</a:t>
            </a:r>
            <a:r>
              <a:rPr lang="it-IT" dirty="0" smtClean="0"/>
              <a:t>)</a:t>
            </a:r>
          </a:p>
          <a:p>
            <a:r>
              <a:rPr lang="it-IT" dirty="0" smtClean="0"/>
              <a:t>Alla fine della </a:t>
            </a:r>
            <a:r>
              <a:rPr lang="it-IT" dirty="0" smtClean="0">
                <a:solidFill>
                  <a:srgbClr val="FF0000"/>
                </a:solidFill>
              </a:rPr>
              <a:t>telofase</a:t>
            </a:r>
            <a:r>
              <a:rPr lang="it-IT" dirty="0" smtClean="0"/>
              <a:t> si hanno due </a:t>
            </a:r>
            <a:r>
              <a:rPr lang="it-IT" b="1" dirty="0" smtClean="0"/>
              <a:t>spermatociti secondari</a:t>
            </a:r>
            <a:endParaRPr lang="it-IT" b="1" dirty="0"/>
          </a:p>
        </p:txBody>
      </p:sp>
    </p:spTree>
    <p:extLst>
      <p:ext uri="{BB962C8B-B14F-4D97-AF65-F5344CB8AC3E}">
        <p14:creationId xmlns:p14="http://schemas.microsoft.com/office/powerpoint/2010/main" val="1719303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327095254.pdf"/>
          <p:cNvPicPr>
            <a:picLocks noChangeAspect="1"/>
          </p:cNvPicPr>
          <p:nvPr/>
        </p:nvPicPr>
        <p:blipFill rotWithShape="1">
          <a:blip r:embed="rId2">
            <a:extLst>
              <a:ext uri="{28A0092B-C50C-407E-A947-70E740481C1C}">
                <a14:useLocalDpi xmlns:a14="http://schemas.microsoft.com/office/drawing/2010/main" val="0"/>
              </a:ext>
            </a:extLst>
          </a:blip>
          <a:srcRect l="28883" t="50837" r="8148" b="27928"/>
          <a:stretch/>
        </p:blipFill>
        <p:spPr>
          <a:xfrm rot="10800000">
            <a:off x="25556" y="1055898"/>
            <a:ext cx="9089906" cy="4337753"/>
          </a:xfrm>
          <a:prstGeom prst="rect">
            <a:avLst/>
          </a:prstGeom>
        </p:spPr>
      </p:pic>
    </p:spTree>
    <p:extLst>
      <p:ext uri="{BB962C8B-B14F-4D97-AF65-F5344CB8AC3E}">
        <p14:creationId xmlns:p14="http://schemas.microsoft.com/office/powerpoint/2010/main" val="14945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schema genitale masch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2" y="1213899"/>
            <a:ext cx="3950208" cy="5254752"/>
          </a:xfrm>
          <a:prstGeom prst="rect">
            <a:avLst/>
          </a:prstGeom>
        </p:spPr>
      </p:pic>
      <p:pic>
        <p:nvPicPr>
          <p:cNvPr id="4" name="Immagine 3" descr="74_testicolo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128" y="3296121"/>
            <a:ext cx="3790191" cy="3172530"/>
          </a:xfrm>
          <a:prstGeom prst="rect">
            <a:avLst/>
          </a:prstGeom>
        </p:spPr>
      </p:pic>
    </p:spTree>
    <p:extLst>
      <p:ext uri="{BB962C8B-B14F-4D97-AF65-F5344CB8AC3E}">
        <p14:creationId xmlns:p14="http://schemas.microsoft.com/office/powerpoint/2010/main" val="3058853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Fase meiotica </a:t>
            </a:r>
            <a:r>
              <a:rPr lang="it-IT" dirty="0" smtClean="0"/>
              <a:t>II</a:t>
            </a:r>
            <a:endParaRPr lang="it-IT" dirty="0"/>
          </a:p>
        </p:txBody>
      </p:sp>
      <p:sp>
        <p:nvSpPr>
          <p:cNvPr id="3" name="Segnaposto contenuto 2"/>
          <p:cNvSpPr>
            <a:spLocks noGrp="1"/>
          </p:cNvSpPr>
          <p:nvPr>
            <p:ph idx="1"/>
          </p:nvPr>
        </p:nvSpPr>
        <p:spPr/>
        <p:txBody>
          <a:bodyPr>
            <a:normAutofit fontScale="92500"/>
          </a:bodyPr>
          <a:lstStyle/>
          <a:p>
            <a:r>
              <a:rPr lang="it-IT" dirty="0" smtClean="0"/>
              <a:t>Dopo un intervallo di circa 6 ore gli spermatociti secondari entrano nella seconda divisione meiotica dove i cromatidi dei </a:t>
            </a:r>
            <a:r>
              <a:rPr lang="it-IT" dirty="0" err="1" smtClean="0"/>
              <a:t>cromosmi</a:t>
            </a:r>
            <a:r>
              <a:rPr lang="it-IT" dirty="0" smtClean="0"/>
              <a:t> si separano formando gli </a:t>
            </a:r>
            <a:r>
              <a:rPr lang="it-IT" b="1" dirty="0" smtClean="0"/>
              <a:t>spermatidi </a:t>
            </a:r>
            <a:r>
              <a:rPr lang="it-IT" dirty="0" smtClean="0"/>
              <a:t>che sono cellule rotonde legate da un ponte </a:t>
            </a:r>
            <a:r>
              <a:rPr lang="it-IT" dirty="0" err="1" smtClean="0"/>
              <a:t>citplasmatico</a:t>
            </a:r>
            <a:endParaRPr lang="it-IT" dirty="0" smtClean="0"/>
          </a:p>
          <a:p>
            <a:endParaRPr lang="it-IT" dirty="0"/>
          </a:p>
          <a:p>
            <a:r>
              <a:rPr lang="it-IT" dirty="0" smtClean="0"/>
              <a:t>La fase meiotica della spermatogenesi dura 24 giorni, da un spermatogonio </a:t>
            </a:r>
            <a:r>
              <a:rPr lang="it-IT" dirty="0" err="1" smtClean="0"/>
              <a:t>Ap</a:t>
            </a:r>
            <a:r>
              <a:rPr lang="it-IT" dirty="0" smtClean="0"/>
              <a:t> si ottengono 16 spermatidi</a:t>
            </a:r>
            <a:endParaRPr lang="it-IT" dirty="0"/>
          </a:p>
        </p:txBody>
      </p:sp>
    </p:spTree>
    <p:extLst>
      <p:ext uri="{BB962C8B-B14F-4D97-AF65-F5344CB8AC3E}">
        <p14:creationId xmlns:p14="http://schemas.microsoft.com/office/powerpoint/2010/main" val="2885179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Spermiogenesi</a:t>
            </a:r>
            <a:endParaRPr lang="it-IT" dirty="0"/>
          </a:p>
        </p:txBody>
      </p:sp>
      <p:sp>
        <p:nvSpPr>
          <p:cNvPr id="3" name="Segnaposto contenuto 2"/>
          <p:cNvSpPr>
            <a:spLocks noGrp="1"/>
          </p:cNvSpPr>
          <p:nvPr>
            <p:ph idx="1"/>
          </p:nvPr>
        </p:nvSpPr>
        <p:spPr>
          <a:xfrm>
            <a:off x="457200" y="1600200"/>
            <a:ext cx="8229600" cy="4525963"/>
          </a:xfrm>
        </p:spPr>
        <p:txBody>
          <a:bodyPr>
            <a:normAutofit fontScale="85000" lnSpcReduction="10000"/>
          </a:bodyPr>
          <a:lstStyle/>
          <a:p>
            <a:r>
              <a:rPr lang="it-IT" dirty="0" smtClean="0"/>
              <a:t>E’ l’ultima fase della spermatogenesi in cui lo spermatide va incontro ad un processo di maturazione che dura 30 giorni</a:t>
            </a:r>
          </a:p>
          <a:p>
            <a:r>
              <a:rPr lang="it-IT" dirty="0" smtClean="0"/>
              <a:t>La cellula va incontro a modificazioni importanti, da rotondeggiante si trasforma a </a:t>
            </a:r>
            <a:r>
              <a:rPr lang="it-IT" b="1" dirty="0" smtClean="0"/>
              <a:t>cellula polarizzata </a:t>
            </a:r>
            <a:r>
              <a:rPr lang="it-IT" dirty="0" smtClean="0"/>
              <a:t>con strutture specifiche quali il </a:t>
            </a:r>
            <a:r>
              <a:rPr lang="it-IT" b="1" dirty="0" smtClean="0"/>
              <a:t>flagello</a:t>
            </a:r>
            <a:r>
              <a:rPr lang="it-IT" dirty="0" smtClean="0"/>
              <a:t> e l’</a:t>
            </a:r>
            <a:r>
              <a:rPr lang="it-IT" b="1" dirty="0" smtClean="0"/>
              <a:t>acrosoma</a:t>
            </a:r>
          </a:p>
          <a:p>
            <a:r>
              <a:rPr lang="it-IT" dirty="0" smtClean="0"/>
              <a:t>E’ divisa nelle seguenti fasi:</a:t>
            </a:r>
          </a:p>
          <a:p>
            <a:pPr lvl="1"/>
            <a:r>
              <a:rPr lang="it-IT" dirty="0" smtClean="0"/>
              <a:t>Fase del Golgi</a:t>
            </a:r>
          </a:p>
          <a:p>
            <a:pPr lvl="1"/>
            <a:r>
              <a:rPr lang="it-IT" dirty="0" smtClean="0"/>
              <a:t>Fase del cappuccio</a:t>
            </a:r>
          </a:p>
          <a:p>
            <a:pPr lvl="1"/>
            <a:r>
              <a:rPr lang="it-IT" dirty="0" smtClean="0"/>
              <a:t>Fase </a:t>
            </a:r>
            <a:r>
              <a:rPr lang="it-IT" dirty="0" err="1" smtClean="0"/>
              <a:t>acrosomale</a:t>
            </a:r>
            <a:endParaRPr lang="it-IT" dirty="0" smtClean="0"/>
          </a:p>
          <a:p>
            <a:pPr lvl="1"/>
            <a:r>
              <a:rPr lang="it-IT" dirty="0" smtClean="0"/>
              <a:t>Fase di maturazione</a:t>
            </a:r>
            <a:endParaRPr lang="it-IT" dirty="0"/>
          </a:p>
        </p:txBody>
      </p:sp>
    </p:spTree>
    <p:extLst>
      <p:ext uri="{BB962C8B-B14F-4D97-AF65-F5344CB8AC3E}">
        <p14:creationId xmlns:p14="http://schemas.microsoft.com/office/powerpoint/2010/main" val="29092566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095355.pdf"/>
          <p:cNvPicPr>
            <a:picLocks noChangeAspect="1"/>
          </p:cNvPicPr>
          <p:nvPr/>
        </p:nvPicPr>
        <p:blipFill rotWithShape="1">
          <a:blip r:embed="rId2">
            <a:extLst>
              <a:ext uri="{28A0092B-C50C-407E-A947-70E740481C1C}">
                <a14:useLocalDpi xmlns:a14="http://schemas.microsoft.com/office/drawing/2010/main" val="0"/>
              </a:ext>
            </a:extLst>
          </a:blip>
          <a:srcRect l="20773" t="8048" r="5730" b="66165"/>
          <a:stretch/>
        </p:blipFill>
        <p:spPr>
          <a:xfrm rot="10800000">
            <a:off x="509811" y="1925188"/>
            <a:ext cx="8176987" cy="4053490"/>
          </a:xfrm>
          <a:prstGeom prst="rect">
            <a:avLst/>
          </a:prstGeom>
        </p:spPr>
      </p:pic>
      <p:sp>
        <p:nvSpPr>
          <p:cNvPr id="4" name="CasellaDiTesto 3"/>
          <p:cNvSpPr txBox="1"/>
          <p:nvPr/>
        </p:nvSpPr>
        <p:spPr>
          <a:xfrm>
            <a:off x="813434" y="6206980"/>
            <a:ext cx="7121118" cy="461665"/>
          </a:xfrm>
          <a:prstGeom prst="rect">
            <a:avLst/>
          </a:prstGeom>
          <a:noFill/>
        </p:spPr>
        <p:txBody>
          <a:bodyPr wrap="square" rtlCol="0">
            <a:spAutoFit/>
          </a:bodyPr>
          <a:lstStyle/>
          <a:p>
            <a:pPr algn="ctr"/>
            <a:r>
              <a:rPr lang="it-IT" sz="2400" dirty="0" smtClean="0">
                <a:solidFill>
                  <a:srgbClr val="FF0000"/>
                </a:solidFill>
              </a:rPr>
              <a:t>Processo altamente conservato tra le specie</a:t>
            </a:r>
            <a:endParaRPr lang="it-IT" sz="2400" dirty="0">
              <a:solidFill>
                <a:srgbClr val="FF0000"/>
              </a:solidFill>
            </a:endParaRPr>
          </a:p>
        </p:txBody>
      </p:sp>
    </p:spTree>
    <p:extLst>
      <p:ext uri="{BB962C8B-B14F-4D97-AF65-F5344CB8AC3E}">
        <p14:creationId xmlns:p14="http://schemas.microsoft.com/office/powerpoint/2010/main" val="11799224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14152"/>
            <a:ext cx="6735806" cy="6743848"/>
          </a:xfrm>
        </p:spPr>
        <p:txBody>
          <a:bodyPr>
            <a:normAutofit fontScale="92500" lnSpcReduction="20000"/>
          </a:bodyPr>
          <a:lstStyle/>
          <a:p>
            <a:pPr lvl="1"/>
            <a:r>
              <a:rPr lang="it-IT" dirty="0"/>
              <a:t>Fase del </a:t>
            </a:r>
            <a:r>
              <a:rPr lang="it-IT" dirty="0" smtClean="0"/>
              <a:t>Golgi</a:t>
            </a:r>
          </a:p>
          <a:p>
            <a:pPr lvl="2"/>
            <a:r>
              <a:rPr lang="it-IT" dirty="0" smtClean="0"/>
              <a:t>Formazione dei granuli </a:t>
            </a:r>
            <a:r>
              <a:rPr lang="it-IT" dirty="0" err="1" smtClean="0"/>
              <a:t>proacrosomici</a:t>
            </a:r>
            <a:r>
              <a:rPr lang="it-IT" dirty="0" smtClean="0"/>
              <a:t> che originano dal complesso di Golgi che confluiscono in una vescicola, più grande, acrosomica</a:t>
            </a:r>
            <a:endParaRPr lang="it-IT" dirty="0"/>
          </a:p>
          <a:p>
            <a:pPr lvl="1"/>
            <a:r>
              <a:rPr lang="it-IT" dirty="0"/>
              <a:t>Fase del </a:t>
            </a:r>
            <a:r>
              <a:rPr lang="it-IT" dirty="0" smtClean="0"/>
              <a:t>cappuccio</a:t>
            </a:r>
          </a:p>
          <a:p>
            <a:pPr lvl="2"/>
            <a:r>
              <a:rPr lang="it-IT" dirty="0" smtClean="0"/>
              <a:t>La vescicola acrosomica si ingrandisce e va a rivestire la superfice anteriore del nucleo, i centrioli si dispongono al lato opposto del nucleo rispetto l’acrosoma e inizia la formazione </a:t>
            </a:r>
            <a:r>
              <a:rPr lang="it-IT" dirty="0" err="1" smtClean="0"/>
              <a:t>del’assonema</a:t>
            </a:r>
            <a:endParaRPr lang="it-IT" dirty="0"/>
          </a:p>
          <a:p>
            <a:pPr lvl="1"/>
            <a:r>
              <a:rPr lang="it-IT" dirty="0"/>
              <a:t>Fase </a:t>
            </a:r>
            <a:r>
              <a:rPr lang="it-IT" dirty="0" err="1" smtClean="0"/>
              <a:t>acrosomale</a:t>
            </a:r>
            <a:endParaRPr lang="it-IT" dirty="0" smtClean="0"/>
          </a:p>
          <a:p>
            <a:pPr lvl="2"/>
            <a:r>
              <a:rPr lang="it-IT" dirty="0" smtClean="0"/>
              <a:t>Formazione di una rete di microtubuli (manchette) che collega acrosoma e assonema</a:t>
            </a:r>
            <a:r>
              <a:rPr lang="it-IT" dirty="0"/>
              <a:t>, i mitocondri iniziano a migrare verso l’assonema</a:t>
            </a:r>
          </a:p>
          <a:p>
            <a:pPr lvl="1"/>
            <a:r>
              <a:rPr lang="it-IT" dirty="0"/>
              <a:t>Fase di </a:t>
            </a:r>
            <a:r>
              <a:rPr lang="it-IT" dirty="0" smtClean="0"/>
              <a:t>maturazione</a:t>
            </a:r>
          </a:p>
          <a:p>
            <a:pPr lvl="2"/>
            <a:r>
              <a:rPr lang="it-IT" dirty="0" smtClean="0"/>
              <a:t>Condensazione della cromatina e modificazioni strutturali, perdita del corpo residuale formato dal residuo citoplasmatico</a:t>
            </a:r>
            <a:endParaRPr lang="it-IT" dirty="0"/>
          </a:p>
        </p:txBody>
      </p:sp>
      <p:pic>
        <p:nvPicPr>
          <p:cNvPr id="4" name="Immagine 3" descr="img-327095355.pdf"/>
          <p:cNvPicPr>
            <a:picLocks noChangeAspect="1"/>
          </p:cNvPicPr>
          <p:nvPr/>
        </p:nvPicPr>
        <p:blipFill rotWithShape="1">
          <a:blip r:embed="rId2">
            <a:extLst>
              <a:ext uri="{28A0092B-C50C-407E-A947-70E740481C1C}">
                <a14:useLocalDpi xmlns:a14="http://schemas.microsoft.com/office/drawing/2010/main" val="0"/>
              </a:ext>
            </a:extLst>
          </a:blip>
          <a:srcRect l="20773" t="10834" r="5730" b="67330"/>
          <a:stretch/>
        </p:blipFill>
        <p:spPr>
          <a:xfrm rot="16200000">
            <a:off x="5071402" y="2385869"/>
            <a:ext cx="5737003" cy="2408194"/>
          </a:xfrm>
          <a:prstGeom prst="rect">
            <a:avLst/>
          </a:prstGeom>
        </p:spPr>
      </p:pic>
    </p:spTree>
    <p:extLst>
      <p:ext uri="{BB962C8B-B14F-4D97-AF65-F5344CB8AC3E}">
        <p14:creationId xmlns:p14="http://schemas.microsoft.com/office/powerpoint/2010/main" val="29059775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Struttura degli spermatozoi</a:t>
            </a:r>
            <a:endParaRPr lang="it-IT" dirty="0"/>
          </a:p>
        </p:txBody>
      </p:sp>
      <p:pic>
        <p:nvPicPr>
          <p:cNvPr id="4" name="Immagine 3" descr="img-327141836.pdf"/>
          <p:cNvPicPr>
            <a:picLocks noChangeAspect="1"/>
          </p:cNvPicPr>
          <p:nvPr/>
        </p:nvPicPr>
        <p:blipFill rotWithShape="1">
          <a:blip r:embed="rId2">
            <a:extLst>
              <a:ext uri="{28A0092B-C50C-407E-A947-70E740481C1C}">
                <a14:useLocalDpi xmlns:a14="http://schemas.microsoft.com/office/drawing/2010/main" val="0"/>
              </a:ext>
            </a:extLst>
          </a:blip>
          <a:srcRect t="51521" b="2497"/>
          <a:stretch/>
        </p:blipFill>
        <p:spPr>
          <a:xfrm rot="10800000">
            <a:off x="1141322" y="1417638"/>
            <a:ext cx="7116597" cy="4623131"/>
          </a:xfrm>
          <a:prstGeom prst="rect">
            <a:avLst/>
          </a:prstGeom>
        </p:spPr>
      </p:pic>
      <p:sp>
        <p:nvSpPr>
          <p:cNvPr id="5" name="Titolo 1"/>
          <p:cNvSpPr txBox="1">
            <a:spLocks/>
          </p:cNvSpPr>
          <p:nvPr/>
        </p:nvSpPr>
        <p:spPr>
          <a:xfrm>
            <a:off x="609600" y="57150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dirty="0" smtClean="0"/>
              <a:t>In uno spermatozoo maturo si possono individuare</a:t>
            </a:r>
            <a:r>
              <a:rPr lang="it-IT" sz="3200" b="1" dirty="0" smtClean="0"/>
              <a:t> testa </a:t>
            </a:r>
            <a:r>
              <a:rPr lang="it-IT" sz="3200" dirty="0" smtClean="0"/>
              <a:t>e flagello</a:t>
            </a:r>
            <a:endParaRPr lang="it-IT" sz="3200" dirty="0"/>
          </a:p>
        </p:txBody>
      </p:sp>
    </p:spTree>
    <p:extLst>
      <p:ext uri="{BB962C8B-B14F-4D97-AF65-F5344CB8AC3E}">
        <p14:creationId xmlns:p14="http://schemas.microsoft.com/office/powerpoint/2010/main" val="2929643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Testa</a:t>
            </a:r>
            <a:endParaRPr lang="it-IT" dirty="0"/>
          </a:p>
        </p:txBody>
      </p:sp>
      <p:sp>
        <p:nvSpPr>
          <p:cNvPr id="3" name="Segnaposto contenuto 2"/>
          <p:cNvSpPr>
            <a:spLocks noGrp="1"/>
          </p:cNvSpPr>
          <p:nvPr>
            <p:ph idx="1"/>
          </p:nvPr>
        </p:nvSpPr>
        <p:spPr>
          <a:xfrm>
            <a:off x="457200" y="1600200"/>
            <a:ext cx="8383588" cy="4525963"/>
          </a:xfrm>
        </p:spPr>
        <p:txBody>
          <a:bodyPr>
            <a:normAutofit lnSpcReduction="10000"/>
          </a:bodyPr>
          <a:lstStyle/>
          <a:p>
            <a:r>
              <a:rPr lang="it-IT" dirty="0" smtClean="0"/>
              <a:t>Forma a per leggermente schiacciata, lunga 3 micrometri</a:t>
            </a:r>
          </a:p>
          <a:p>
            <a:r>
              <a:rPr lang="it-IT" dirty="0" smtClean="0"/>
              <a:t>Nucleo compatto, con cromatina condensata</a:t>
            </a:r>
          </a:p>
          <a:p>
            <a:r>
              <a:rPr lang="it-IT" dirty="0" smtClean="0"/>
              <a:t>L’acrosoma copre i 2/3 del nucleo e presenta una membrana </a:t>
            </a:r>
            <a:r>
              <a:rPr lang="it-IT" dirty="0" err="1" smtClean="0"/>
              <a:t>acrosomale</a:t>
            </a:r>
            <a:r>
              <a:rPr lang="it-IT" dirty="0" smtClean="0"/>
              <a:t> interna ed una esterna. E’ ricco di enzimi litici. E’ di estrema importanza nella reazione </a:t>
            </a:r>
            <a:r>
              <a:rPr lang="it-IT" dirty="0" err="1" smtClean="0"/>
              <a:t>acrosomale</a:t>
            </a:r>
            <a:r>
              <a:rPr lang="it-IT" dirty="0" smtClean="0"/>
              <a:t> durante la fecondazione dell’oocita permettendo il transito nella zona pellucida</a:t>
            </a:r>
            <a:endParaRPr lang="it-IT" dirty="0"/>
          </a:p>
        </p:txBody>
      </p:sp>
    </p:spTree>
    <p:extLst>
      <p:ext uri="{BB962C8B-B14F-4D97-AF65-F5344CB8AC3E}">
        <p14:creationId xmlns:p14="http://schemas.microsoft.com/office/powerpoint/2010/main" val="41928771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604"/>
            <a:ext cx="8229600" cy="1143000"/>
          </a:xfrm>
        </p:spPr>
        <p:txBody>
          <a:bodyPr/>
          <a:lstStyle/>
          <a:p>
            <a:r>
              <a:rPr lang="it-IT" dirty="0" smtClean="0"/>
              <a:t>Flagello</a:t>
            </a:r>
            <a:endParaRPr lang="it-IT" dirty="0"/>
          </a:p>
        </p:txBody>
      </p:sp>
      <p:sp>
        <p:nvSpPr>
          <p:cNvPr id="3" name="Segnaposto contenuto 2"/>
          <p:cNvSpPr>
            <a:spLocks noGrp="1"/>
          </p:cNvSpPr>
          <p:nvPr>
            <p:ph idx="1"/>
          </p:nvPr>
        </p:nvSpPr>
        <p:spPr>
          <a:xfrm>
            <a:off x="457200" y="1029443"/>
            <a:ext cx="6749542" cy="5600254"/>
          </a:xfrm>
        </p:spPr>
        <p:txBody>
          <a:bodyPr>
            <a:normAutofit fontScale="70000" lnSpcReduction="20000"/>
          </a:bodyPr>
          <a:lstStyle/>
          <a:p>
            <a:r>
              <a:rPr lang="it-IT" dirty="0" smtClean="0"/>
              <a:t>Collo</a:t>
            </a:r>
          </a:p>
          <a:p>
            <a:pPr lvl="1"/>
            <a:r>
              <a:rPr lang="it-IT" dirty="0" smtClean="0"/>
              <a:t>Piccolo tratto che contiene un centriolo in posizione trasversale</a:t>
            </a:r>
          </a:p>
          <a:p>
            <a:pPr lvl="1"/>
            <a:r>
              <a:rPr lang="it-IT" dirty="0" smtClean="0"/>
              <a:t>Placca basale da cui originano 9 colonne longitudinali fibrose proteiche (</a:t>
            </a:r>
            <a:r>
              <a:rPr lang="it-IT" b="1" dirty="0" smtClean="0"/>
              <a:t>fibre esterne dense</a:t>
            </a:r>
            <a:r>
              <a:rPr lang="it-IT" dirty="0" smtClean="0"/>
              <a:t>) responsabili del ripiegamento del flagello</a:t>
            </a:r>
          </a:p>
          <a:p>
            <a:pPr lvl="1"/>
            <a:r>
              <a:rPr lang="it-IT" dirty="0" smtClean="0"/>
              <a:t>Che a loro volta circondano l’</a:t>
            </a:r>
            <a:r>
              <a:rPr lang="it-IT" b="1" dirty="0" smtClean="0"/>
              <a:t>assonema, </a:t>
            </a:r>
            <a:r>
              <a:rPr lang="it-IT" dirty="0" smtClean="0"/>
              <a:t>formato da 9 coppie +2 microtubuli</a:t>
            </a:r>
          </a:p>
          <a:p>
            <a:r>
              <a:rPr lang="it-IT" dirty="0" smtClean="0"/>
              <a:t>Segmento intermedio</a:t>
            </a:r>
          </a:p>
          <a:p>
            <a:pPr lvl="1"/>
            <a:r>
              <a:rPr lang="it-IT" dirty="0" smtClean="0"/>
              <a:t>Caratterizzato dalla presenza di </a:t>
            </a:r>
            <a:r>
              <a:rPr lang="it-IT" b="1" dirty="0" smtClean="0"/>
              <a:t>mitocondri</a:t>
            </a:r>
            <a:r>
              <a:rPr lang="it-IT" dirty="0" smtClean="0"/>
              <a:t> posti a spirale attorno alle fibre esterne, termina con un </a:t>
            </a:r>
            <a:r>
              <a:rPr lang="it-IT" b="1" i="1" dirty="0" err="1" smtClean="0"/>
              <a:t>anulus</a:t>
            </a:r>
            <a:endParaRPr lang="it-IT" b="1" i="1" dirty="0" smtClean="0"/>
          </a:p>
          <a:p>
            <a:r>
              <a:rPr lang="it-IT" dirty="0" smtClean="0"/>
              <a:t>Segmento principale</a:t>
            </a:r>
          </a:p>
          <a:p>
            <a:pPr lvl="1"/>
            <a:r>
              <a:rPr lang="it-IT" dirty="0" smtClean="0"/>
              <a:t>E’ il più lungo</a:t>
            </a:r>
          </a:p>
          <a:p>
            <a:pPr lvl="1"/>
            <a:r>
              <a:rPr lang="it-IT" dirty="0" smtClean="0"/>
              <a:t>Presenta una guaina fibrosa che ricopre il flagello presenta due colonne collegate tra loro da coste emisferiche</a:t>
            </a:r>
          </a:p>
          <a:p>
            <a:r>
              <a:rPr lang="it-IT" dirty="0" smtClean="0"/>
              <a:t>Segmento terminale</a:t>
            </a:r>
          </a:p>
          <a:p>
            <a:pPr lvl="1"/>
            <a:r>
              <a:rPr lang="it-IT" dirty="0" smtClean="0"/>
              <a:t>Formato dall’assonema ricoperto dalla membrana citoplasmatica</a:t>
            </a:r>
            <a:endParaRPr lang="it-IT" dirty="0"/>
          </a:p>
        </p:txBody>
      </p:sp>
      <p:pic>
        <p:nvPicPr>
          <p:cNvPr id="4" name="Immagine 3" descr="img-327141836.pdf"/>
          <p:cNvPicPr>
            <a:picLocks noChangeAspect="1"/>
          </p:cNvPicPr>
          <p:nvPr/>
        </p:nvPicPr>
        <p:blipFill rotWithShape="1">
          <a:blip r:embed="rId2">
            <a:extLst>
              <a:ext uri="{28A0092B-C50C-407E-A947-70E740481C1C}">
                <a14:useLocalDpi xmlns:a14="http://schemas.microsoft.com/office/drawing/2010/main" val="0"/>
              </a:ext>
            </a:extLst>
          </a:blip>
          <a:srcRect l="38834" t="83645" r="13039" b="2497"/>
          <a:stretch/>
        </p:blipFill>
        <p:spPr>
          <a:xfrm rot="16200000">
            <a:off x="6431625" y="1369958"/>
            <a:ext cx="3424987" cy="1393339"/>
          </a:xfrm>
          <a:prstGeom prst="rect">
            <a:avLst/>
          </a:prstGeom>
        </p:spPr>
      </p:pic>
    </p:spTree>
    <p:extLst>
      <p:ext uri="{BB962C8B-B14F-4D97-AF65-F5344CB8AC3E}">
        <p14:creationId xmlns:p14="http://schemas.microsoft.com/office/powerpoint/2010/main" val="23741720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141836.pdf"/>
          <p:cNvPicPr>
            <a:picLocks noChangeAspect="1"/>
          </p:cNvPicPr>
          <p:nvPr/>
        </p:nvPicPr>
        <p:blipFill rotWithShape="1">
          <a:blip r:embed="rId2">
            <a:extLst>
              <a:ext uri="{28A0092B-C50C-407E-A947-70E740481C1C}">
                <a14:useLocalDpi xmlns:a14="http://schemas.microsoft.com/office/drawing/2010/main" val="0"/>
              </a:ext>
            </a:extLst>
          </a:blip>
          <a:srcRect t="51521" b="2497"/>
          <a:stretch/>
        </p:blipFill>
        <p:spPr>
          <a:xfrm rot="10800000">
            <a:off x="0" y="613562"/>
            <a:ext cx="9269147" cy="6021485"/>
          </a:xfrm>
          <a:prstGeom prst="rect">
            <a:avLst/>
          </a:prstGeom>
        </p:spPr>
      </p:pic>
    </p:spTree>
    <p:extLst>
      <p:ext uri="{BB962C8B-B14F-4D97-AF65-F5344CB8AC3E}">
        <p14:creationId xmlns:p14="http://schemas.microsoft.com/office/powerpoint/2010/main" val="22278152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pitelio_germinativo.jp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234" y="1068786"/>
            <a:ext cx="9094766" cy="5837374"/>
          </a:xfrm>
          <a:prstGeom prst="rect">
            <a:avLst/>
          </a:prstGeom>
        </p:spPr>
      </p:pic>
      <p:sp>
        <p:nvSpPr>
          <p:cNvPr id="2" name="Titolo 1"/>
          <p:cNvSpPr>
            <a:spLocks noGrp="1"/>
          </p:cNvSpPr>
          <p:nvPr>
            <p:ph type="title"/>
          </p:nvPr>
        </p:nvSpPr>
        <p:spPr>
          <a:xfrm>
            <a:off x="49234" y="60604"/>
            <a:ext cx="9094766" cy="1143000"/>
          </a:xfrm>
        </p:spPr>
        <p:txBody>
          <a:bodyPr>
            <a:normAutofit/>
          </a:bodyPr>
          <a:lstStyle/>
          <a:p>
            <a:r>
              <a:rPr lang="it-IT" sz="3100" dirty="0" smtClean="0"/>
              <a:t>Una sezione trasversale di tubulo seminifero ci </a:t>
            </a:r>
            <a:r>
              <a:rPr lang="it-IT" sz="3100" dirty="0"/>
              <a:t>p</a:t>
            </a:r>
            <a:r>
              <a:rPr lang="it-IT" sz="3100" dirty="0" smtClean="0"/>
              <a:t>ermette di vedere i differenti stati differenziativi</a:t>
            </a:r>
            <a:endParaRPr lang="it-IT" sz="3100" dirty="0"/>
          </a:p>
        </p:txBody>
      </p:sp>
    </p:spTree>
    <p:extLst>
      <p:ext uri="{BB962C8B-B14F-4D97-AF65-F5344CB8AC3E}">
        <p14:creationId xmlns:p14="http://schemas.microsoft.com/office/powerpoint/2010/main" val="9758817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it-IT" dirty="0"/>
              <a:t>Gli spermatozoi che lasciano il tubulo seminifero non sono in grado di fecondare l’ovocito, lo diventano grazie al loro passaggio nelle vie genitali maschili e femminili (</a:t>
            </a:r>
            <a:r>
              <a:rPr lang="it-IT" b="1" dirty="0" err="1"/>
              <a:t>capacitazione</a:t>
            </a:r>
            <a:r>
              <a:rPr lang="it-IT" dirty="0"/>
              <a:t>)</a:t>
            </a:r>
          </a:p>
          <a:p>
            <a:r>
              <a:rPr lang="it-IT" dirty="0"/>
              <a:t>La motilità del flagello viene acquisita nell’epididimo (transito circa una settimana), l’epitelio riassorbe una parte del fluido testicolare.</a:t>
            </a:r>
          </a:p>
          <a:p>
            <a:r>
              <a:rPr lang="it-IT" dirty="0"/>
              <a:t>L’epididimo produce la </a:t>
            </a:r>
            <a:r>
              <a:rPr lang="it-IT" b="1" dirty="0" err="1"/>
              <a:t>glicerofosfocolina</a:t>
            </a:r>
            <a:r>
              <a:rPr lang="it-IT" b="1" dirty="0"/>
              <a:t> </a:t>
            </a:r>
            <a:r>
              <a:rPr lang="it-IT" dirty="0"/>
              <a:t>necessaria alla maturazione degli spermatozoi</a:t>
            </a:r>
          </a:p>
          <a:p>
            <a:r>
              <a:rPr lang="it-IT" dirty="0"/>
              <a:t>Vengono raccolti nell’</a:t>
            </a:r>
            <a:r>
              <a:rPr lang="it-IT" b="1" dirty="0"/>
              <a:t>ampolla deferenziale</a:t>
            </a:r>
            <a:r>
              <a:rPr lang="it-IT" dirty="0"/>
              <a:t>, che si trova nella coda dell’epididimo</a:t>
            </a:r>
          </a:p>
          <a:p>
            <a:r>
              <a:rPr lang="it-IT" dirty="0"/>
              <a:t>I processi di riassorbimento e la </a:t>
            </a:r>
            <a:r>
              <a:rPr lang="it-IT" b="1" dirty="0"/>
              <a:t>ghiandola di </a:t>
            </a:r>
            <a:r>
              <a:rPr lang="it-IT" b="1" dirty="0" err="1"/>
              <a:t>Cowper</a:t>
            </a:r>
            <a:r>
              <a:rPr lang="it-IT" b="1" dirty="0"/>
              <a:t> </a:t>
            </a:r>
            <a:r>
              <a:rPr lang="it-IT" dirty="0"/>
              <a:t>fanno si che gli spermatozoi si trovino immersi in un liquido denso (</a:t>
            </a:r>
            <a:r>
              <a:rPr lang="it-IT" b="1" dirty="0"/>
              <a:t>liquido seminale; sperma</a:t>
            </a:r>
            <a:r>
              <a:rPr lang="it-IT" dirty="0"/>
              <a:t>)</a:t>
            </a:r>
          </a:p>
          <a:p>
            <a:endParaRPr lang="it-IT" dirty="0"/>
          </a:p>
        </p:txBody>
      </p:sp>
    </p:spTree>
    <p:extLst>
      <p:ext uri="{BB962C8B-B14F-4D97-AF65-F5344CB8AC3E}">
        <p14:creationId xmlns:p14="http://schemas.microsoft.com/office/powerpoint/2010/main" val="4617893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a:t>
            </a:r>
            <a:r>
              <a:rPr lang="it-IT" dirty="0" smtClean="0"/>
              <a:t>esticolo</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Organo compartimentalizzato sia da un punto di vista istologico che funzionale</a:t>
            </a:r>
          </a:p>
          <a:p>
            <a:r>
              <a:rPr lang="it-IT" dirty="0" smtClean="0"/>
              <a:t>Produce gli spermatozoi</a:t>
            </a:r>
          </a:p>
          <a:p>
            <a:r>
              <a:rPr lang="it-IT" dirty="0" smtClean="0"/>
              <a:t>Produce gli ormoni sessuali maschili (androgeni= testosterone e </a:t>
            </a:r>
            <a:r>
              <a:rPr lang="it-IT" dirty="0" err="1" smtClean="0"/>
              <a:t>diidrotestosterone</a:t>
            </a:r>
            <a:r>
              <a:rPr lang="it-IT" dirty="0" smtClean="0"/>
              <a:t> -DHT)</a:t>
            </a:r>
          </a:p>
          <a:p>
            <a:endParaRPr lang="it-IT" dirty="0" smtClean="0"/>
          </a:p>
          <a:p>
            <a:r>
              <a:rPr lang="it-IT" dirty="0" smtClean="0"/>
              <a:t>I tubuli seminiferi producono gli spermatozoi</a:t>
            </a:r>
          </a:p>
          <a:p>
            <a:r>
              <a:rPr lang="it-IT" dirty="0" smtClean="0"/>
              <a:t>Le cellule del </a:t>
            </a:r>
            <a:r>
              <a:rPr lang="it-IT" dirty="0" err="1" smtClean="0"/>
              <a:t>Leydig</a:t>
            </a:r>
            <a:r>
              <a:rPr lang="it-IT" dirty="0" smtClean="0"/>
              <a:t>, intercalate nel compartimento interstiziale tra i tubuli sintetizzano gli ormoni androgeni</a:t>
            </a:r>
            <a:endParaRPr lang="it-IT" dirty="0"/>
          </a:p>
        </p:txBody>
      </p:sp>
    </p:spTree>
    <p:extLst>
      <p:ext uri="{BB962C8B-B14F-4D97-AF65-F5344CB8AC3E}">
        <p14:creationId xmlns:p14="http://schemas.microsoft.com/office/powerpoint/2010/main" val="934604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Ciclo e onda dell’epitelio seminifero</a:t>
            </a:r>
          </a:p>
        </p:txBody>
      </p:sp>
      <p:sp>
        <p:nvSpPr>
          <p:cNvPr id="3" name="Segnaposto contenuto 2"/>
          <p:cNvSpPr>
            <a:spLocks noGrp="1"/>
          </p:cNvSpPr>
          <p:nvPr>
            <p:ph idx="1"/>
          </p:nvPr>
        </p:nvSpPr>
        <p:spPr/>
        <p:txBody>
          <a:bodyPr>
            <a:normAutofit fontScale="92500" lnSpcReduction="20000"/>
          </a:bodyPr>
          <a:lstStyle/>
          <a:p>
            <a:r>
              <a:rPr lang="it-IT" dirty="0" smtClean="0"/>
              <a:t>La spermatogenesi, che dura circa 74 gg, è un processo continuo grazie al fatto che l’inizio del processo è discontinuo in aree specifiche del tubulo seminifero (discontinuità temporale e spaziale</a:t>
            </a:r>
          </a:p>
          <a:p>
            <a:r>
              <a:rPr lang="it-IT" dirty="0" smtClean="0"/>
              <a:t>Da un punto di vista pratico succede che ogni 16 giorni in aree specifiche di un tubulo seminifero inizia un processo di spermatogenesi</a:t>
            </a:r>
          </a:p>
          <a:p>
            <a:r>
              <a:rPr lang="it-IT" dirty="0" smtClean="0"/>
              <a:t>Questo fa sì che nella stessa area di un tubulo compaiono diverse generazioni di cellule in corso di differenziamento</a:t>
            </a:r>
            <a:endParaRPr lang="it-IT" dirty="0"/>
          </a:p>
        </p:txBody>
      </p:sp>
    </p:spTree>
    <p:extLst>
      <p:ext uri="{BB962C8B-B14F-4D97-AF65-F5344CB8AC3E}">
        <p14:creationId xmlns:p14="http://schemas.microsoft.com/office/powerpoint/2010/main" val="33841596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a:bodyPr>
          <a:lstStyle/>
          <a:p>
            <a:r>
              <a:rPr lang="it-IT" sz="3600" dirty="0" smtClean="0"/>
              <a:t>Stadi cellulari (ciclo dell’epitelio seminifero)</a:t>
            </a:r>
            <a:endParaRPr lang="it-IT" sz="3600" dirty="0"/>
          </a:p>
        </p:txBody>
      </p:sp>
      <p:pic>
        <p:nvPicPr>
          <p:cNvPr id="3" name="Immagine 2" descr="img-327095546.pdf"/>
          <p:cNvPicPr>
            <a:picLocks noChangeAspect="1"/>
          </p:cNvPicPr>
          <p:nvPr/>
        </p:nvPicPr>
        <p:blipFill rotWithShape="1">
          <a:blip r:embed="rId2">
            <a:extLst>
              <a:ext uri="{28A0092B-C50C-407E-A947-70E740481C1C}">
                <a14:useLocalDpi xmlns:a14="http://schemas.microsoft.com/office/drawing/2010/main" val="0"/>
              </a:ext>
            </a:extLst>
          </a:blip>
          <a:srcRect t="45663" r="34242" b="2940"/>
          <a:stretch/>
        </p:blipFill>
        <p:spPr>
          <a:xfrm rot="10800000">
            <a:off x="2087357" y="1323386"/>
            <a:ext cx="5012104" cy="5534614"/>
          </a:xfrm>
          <a:prstGeom prst="rect">
            <a:avLst/>
          </a:prstGeom>
        </p:spPr>
      </p:pic>
    </p:spTree>
    <p:extLst>
      <p:ext uri="{BB962C8B-B14F-4D97-AF65-F5344CB8AC3E}">
        <p14:creationId xmlns:p14="http://schemas.microsoft.com/office/powerpoint/2010/main" val="24402455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O</a:t>
            </a:r>
            <a:r>
              <a:rPr lang="it-IT" dirty="0" smtClean="0"/>
              <a:t>nda dell’epitelio seminifero</a:t>
            </a:r>
            <a:endParaRPr lang="it-IT" dirty="0"/>
          </a:p>
        </p:txBody>
      </p:sp>
      <p:pic>
        <p:nvPicPr>
          <p:cNvPr id="3" name="Immagine 2" descr="img-327095546.pdf"/>
          <p:cNvPicPr>
            <a:picLocks noChangeAspect="1"/>
          </p:cNvPicPr>
          <p:nvPr/>
        </p:nvPicPr>
        <p:blipFill rotWithShape="1">
          <a:blip r:embed="rId2">
            <a:extLst>
              <a:ext uri="{28A0092B-C50C-407E-A947-70E740481C1C}">
                <a14:useLocalDpi xmlns:a14="http://schemas.microsoft.com/office/drawing/2010/main" val="0"/>
              </a:ext>
            </a:extLst>
          </a:blip>
          <a:srcRect l="9700" t="15543" r="3193" b="55762"/>
          <a:stretch/>
        </p:blipFill>
        <p:spPr>
          <a:xfrm rot="10800000">
            <a:off x="1099747" y="1814378"/>
            <a:ext cx="7587053" cy="3531058"/>
          </a:xfrm>
          <a:prstGeom prst="rect">
            <a:avLst/>
          </a:prstGeom>
        </p:spPr>
      </p:pic>
    </p:spTree>
    <p:extLst>
      <p:ext uri="{BB962C8B-B14F-4D97-AF65-F5344CB8AC3E}">
        <p14:creationId xmlns:p14="http://schemas.microsoft.com/office/powerpoint/2010/main" val="32930838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maturazione terminale degli spermatozoi avviene nell’epididimo</a:t>
            </a:r>
            <a:endParaRPr lang="it-IT" dirty="0"/>
          </a:p>
        </p:txBody>
      </p:sp>
      <p:sp>
        <p:nvSpPr>
          <p:cNvPr id="3" name="Segnaposto contenuto 2"/>
          <p:cNvSpPr>
            <a:spLocks noGrp="1"/>
          </p:cNvSpPr>
          <p:nvPr>
            <p:ph idx="1"/>
          </p:nvPr>
        </p:nvSpPr>
        <p:spPr>
          <a:xfrm>
            <a:off x="0" y="1600200"/>
            <a:ext cx="9144000" cy="4525963"/>
          </a:xfrm>
        </p:spPr>
        <p:txBody>
          <a:bodyPr>
            <a:normAutofit fontScale="92500" lnSpcReduction="20000"/>
          </a:bodyPr>
          <a:lstStyle/>
          <a:p>
            <a:r>
              <a:rPr lang="it-IT" dirty="0" smtClean="0"/>
              <a:t>L’epitelio epididimale è un epitelio colonnare </a:t>
            </a:r>
            <a:r>
              <a:rPr lang="it-IT" dirty="0" err="1" smtClean="0"/>
              <a:t>pseudostratificato</a:t>
            </a:r>
            <a:r>
              <a:rPr lang="it-IT" dirty="0" smtClean="0"/>
              <a:t> composto da:</a:t>
            </a:r>
          </a:p>
          <a:p>
            <a:pPr lvl="1"/>
            <a:r>
              <a:rPr lang="it-IT" dirty="0" smtClean="0"/>
              <a:t>Cellule basali</a:t>
            </a:r>
          </a:p>
          <a:p>
            <a:pPr lvl="1"/>
            <a:r>
              <a:rPr lang="it-IT" dirty="0" smtClean="0"/>
              <a:t>Cellule principali</a:t>
            </a:r>
          </a:p>
          <a:p>
            <a:pPr lvl="1"/>
            <a:r>
              <a:rPr lang="it-IT" dirty="0" smtClean="0"/>
              <a:t>Cellule chiare con </a:t>
            </a:r>
            <a:r>
              <a:rPr lang="it-IT" dirty="0" err="1" smtClean="0"/>
              <a:t>stereociglia</a:t>
            </a:r>
            <a:endParaRPr lang="it-IT" dirty="0" smtClean="0"/>
          </a:p>
          <a:p>
            <a:r>
              <a:rPr lang="it-IT" dirty="0" smtClean="0"/>
              <a:t>Contribuiscono alla formazione di un microambiente adatto al deposito, maturazione e vitalità degli spermatozoi (è stato dimostrato che qui </a:t>
            </a:r>
            <a:r>
              <a:rPr lang="it-IT" dirty="0" err="1" smtClean="0"/>
              <a:t>acquisiscon</a:t>
            </a:r>
            <a:r>
              <a:rPr lang="it-IT" dirty="0" smtClean="0"/>
              <a:t> la loro motilità)</a:t>
            </a:r>
          </a:p>
          <a:p>
            <a:r>
              <a:rPr lang="it-IT" dirty="0" smtClean="0"/>
              <a:t>Il microambiente epididimale presenta alte concentrazioni di ioni, ormoni, </a:t>
            </a:r>
            <a:r>
              <a:rPr lang="it-IT" dirty="0" err="1" smtClean="0"/>
              <a:t>angiotensina</a:t>
            </a:r>
            <a:r>
              <a:rPr lang="it-IT" dirty="0" smtClean="0"/>
              <a:t> II, </a:t>
            </a:r>
            <a:r>
              <a:rPr lang="it-IT" dirty="0" err="1" smtClean="0"/>
              <a:t>bFGF</a:t>
            </a:r>
            <a:r>
              <a:rPr lang="mr-IN" dirty="0" smtClean="0"/>
              <a:t>…</a:t>
            </a:r>
            <a:r>
              <a:rPr lang="it-IT" dirty="0" smtClean="0"/>
              <a:t>)</a:t>
            </a:r>
          </a:p>
          <a:p>
            <a:pPr marL="0" indent="0">
              <a:buNone/>
            </a:pPr>
            <a:endParaRPr lang="it-IT" dirty="0" smtClean="0"/>
          </a:p>
        </p:txBody>
      </p:sp>
    </p:spTree>
    <p:extLst>
      <p:ext uri="{BB962C8B-B14F-4D97-AF65-F5344CB8AC3E}">
        <p14:creationId xmlns:p14="http://schemas.microsoft.com/office/powerpoint/2010/main" val="36214204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8920" y="571696"/>
            <a:ext cx="9094766" cy="1143000"/>
          </a:xfrm>
        </p:spPr>
        <p:txBody>
          <a:bodyPr>
            <a:normAutofit/>
          </a:bodyPr>
          <a:lstStyle/>
          <a:p>
            <a:r>
              <a:rPr lang="it-IT" sz="3100" dirty="0" smtClean="0"/>
              <a:t>Una sezione trasversale di tubulo seminifero ci </a:t>
            </a:r>
            <a:r>
              <a:rPr lang="it-IT" sz="3100" dirty="0"/>
              <a:t>p</a:t>
            </a:r>
            <a:r>
              <a:rPr lang="it-IT" sz="3100" dirty="0" smtClean="0"/>
              <a:t>ermette di vedere i differenti stati differenziativi</a:t>
            </a:r>
            <a:endParaRPr lang="it-IT" sz="3100" dirty="0"/>
          </a:p>
        </p:txBody>
      </p:sp>
      <p:pic>
        <p:nvPicPr>
          <p:cNvPr id="3" name="Immagine 2" descr="img-327160704.pdf"/>
          <p:cNvPicPr>
            <a:picLocks noChangeAspect="1"/>
          </p:cNvPicPr>
          <p:nvPr/>
        </p:nvPicPr>
        <p:blipFill rotWithShape="1">
          <a:blip r:embed="rId2">
            <a:extLst>
              <a:ext uri="{28A0092B-C50C-407E-A947-70E740481C1C}">
                <a14:useLocalDpi xmlns:a14="http://schemas.microsoft.com/office/drawing/2010/main" val="0"/>
              </a:ext>
            </a:extLst>
          </a:blip>
          <a:srcRect l="8819" t="40572" b="36333"/>
          <a:stretch/>
        </p:blipFill>
        <p:spPr>
          <a:xfrm>
            <a:off x="1152126" y="2596944"/>
            <a:ext cx="6698958" cy="2397178"/>
          </a:xfrm>
          <a:prstGeom prst="rect">
            <a:avLst/>
          </a:prstGeom>
        </p:spPr>
      </p:pic>
    </p:spTree>
    <p:extLst>
      <p:ext uri="{BB962C8B-B14F-4D97-AF65-F5344CB8AC3E}">
        <p14:creationId xmlns:p14="http://schemas.microsoft.com/office/powerpoint/2010/main" val="26678870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a:bodyPr>
          <a:lstStyle/>
          <a:p>
            <a:r>
              <a:rPr lang="it-IT" dirty="0"/>
              <a:t>Regolazione della </a:t>
            </a:r>
            <a:r>
              <a:rPr lang="it-IT" dirty="0" smtClean="0"/>
              <a:t>spermatogenesi</a:t>
            </a:r>
            <a:endParaRPr lang="it-IT" dirty="0"/>
          </a:p>
        </p:txBody>
      </p:sp>
      <p:sp>
        <p:nvSpPr>
          <p:cNvPr id="3" name="Segnaposto contenuto 2"/>
          <p:cNvSpPr>
            <a:spLocks noGrp="1"/>
          </p:cNvSpPr>
          <p:nvPr>
            <p:ph idx="1"/>
          </p:nvPr>
        </p:nvSpPr>
        <p:spPr>
          <a:xfrm>
            <a:off x="100431" y="1600200"/>
            <a:ext cx="4252156" cy="4525963"/>
          </a:xfrm>
        </p:spPr>
        <p:txBody>
          <a:bodyPr/>
          <a:lstStyle/>
          <a:p>
            <a:r>
              <a:rPr lang="it-IT" dirty="0" smtClean="0"/>
              <a:t>Regolazione endocrina</a:t>
            </a:r>
          </a:p>
          <a:p>
            <a:r>
              <a:rPr lang="it-IT" dirty="0" smtClean="0"/>
              <a:t>Regolazione </a:t>
            </a:r>
            <a:r>
              <a:rPr lang="it-IT" dirty="0" err="1" smtClean="0"/>
              <a:t>autocrina</a:t>
            </a:r>
            <a:r>
              <a:rPr lang="it-IT" dirty="0" smtClean="0"/>
              <a:t> </a:t>
            </a:r>
          </a:p>
          <a:p>
            <a:r>
              <a:rPr lang="it-IT" dirty="0" smtClean="0"/>
              <a:t>Regolazione paracrina</a:t>
            </a:r>
            <a:endParaRPr lang="it-IT" dirty="0"/>
          </a:p>
        </p:txBody>
      </p:sp>
      <p:pic>
        <p:nvPicPr>
          <p:cNvPr id="4" name="Immagine 3" descr="img-327141904.pdf"/>
          <p:cNvPicPr>
            <a:picLocks noChangeAspect="1"/>
          </p:cNvPicPr>
          <p:nvPr/>
        </p:nvPicPr>
        <p:blipFill rotWithShape="1">
          <a:blip r:embed="rId2">
            <a:extLst>
              <a:ext uri="{28A0092B-C50C-407E-A947-70E740481C1C}">
                <a14:useLocalDpi xmlns:a14="http://schemas.microsoft.com/office/drawing/2010/main" val="0"/>
              </a:ext>
            </a:extLst>
          </a:blip>
          <a:srcRect l="20904" t="34044" r="22557" b="15812"/>
          <a:stretch/>
        </p:blipFill>
        <p:spPr>
          <a:xfrm rot="10800000">
            <a:off x="4700931" y="1249309"/>
            <a:ext cx="4443069" cy="5576250"/>
          </a:xfrm>
          <a:prstGeom prst="rect">
            <a:avLst/>
          </a:prstGeom>
        </p:spPr>
      </p:pic>
    </p:spTree>
    <p:extLst>
      <p:ext uri="{BB962C8B-B14F-4D97-AF65-F5344CB8AC3E}">
        <p14:creationId xmlns:p14="http://schemas.microsoft.com/office/powerpoint/2010/main" val="7676383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fontScale="90000"/>
          </a:bodyPr>
          <a:lstStyle/>
          <a:p>
            <a:r>
              <a:rPr lang="it-IT" dirty="0"/>
              <a:t>Regolazione della spermatogenesi (cenni)</a:t>
            </a:r>
          </a:p>
        </p:txBody>
      </p:sp>
      <p:sp>
        <p:nvSpPr>
          <p:cNvPr id="3" name="Segnaposto contenuto 2"/>
          <p:cNvSpPr>
            <a:spLocks noGrp="1"/>
          </p:cNvSpPr>
          <p:nvPr>
            <p:ph idx="1"/>
          </p:nvPr>
        </p:nvSpPr>
        <p:spPr>
          <a:xfrm>
            <a:off x="100431" y="1600200"/>
            <a:ext cx="4811722" cy="4525963"/>
          </a:xfrm>
        </p:spPr>
        <p:txBody>
          <a:bodyPr/>
          <a:lstStyle/>
          <a:p>
            <a:r>
              <a:rPr lang="it-IT" dirty="0" smtClean="0"/>
              <a:t>Regolazione endocrina: l’ipotalamo tramite il </a:t>
            </a:r>
            <a:r>
              <a:rPr lang="it-IT" dirty="0" err="1" smtClean="0"/>
              <a:t>gonadotropin</a:t>
            </a:r>
            <a:r>
              <a:rPr lang="it-IT" dirty="0" smtClean="0"/>
              <a:t> release </a:t>
            </a:r>
            <a:r>
              <a:rPr lang="it-IT" dirty="0" err="1" smtClean="0"/>
              <a:t>hormone</a:t>
            </a:r>
            <a:r>
              <a:rPr lang="it-IT" dirty="0" smtClean="0"/>
              <a:t> (</a:t>
            </a:r>
            <a:r>
              <a:rPr lang="it-IT" dirty="0" err="1" smtClean="0"/>
              <a:t>GnHR</a:t>
            </a:r>
            <a:r>
              <a:rPr lang="it-IT" dirty="0" smtClean="0"/>
              <a:t>) stimola l’adenoipofisi che produce gonadotropine (FSH e LH)</a:t>
            </a:r>
          </a:p>
        </p:txBody>
      </p:sp>
      <p:pic>
        <p:nvPicPr>
          <p:cNvPr id="4" name="Immagine 3" descr="img-327141904.pdf"/>
          <p:cNvPicPr>
            <a:picLocks noChangeAspect="1"/>
          </p:cNvPicPr>
          <p:nvPr/>
        </p:nvPicPr>
        <p:blipFill rotWithShape="1">
          <a:blip r:embed="rId2">
            <a:extLst>
              <a:ext uri="{28A0092B-C50C-407E-A947-70E740481C1C}">
                <a14:useLocalDpi xmlns:a14="http://schemas.microsoft.com/office/drawing/2010/main" val="0"/>
              </a:ext>
            </a:extLst>
          </a:blip>
          <a:srcRect l="20904" t="34044" r="22557" b="15812"/>
          <a:stretch/>
        </p:blipFill>
        <p:spPr>
          <a:xfrm rot="10800000">
            <a:off x="4700931" y="1249309"/>
            <a:ext cx="4443069" cy="5576250"/>
          </a:xfrm>
          <a:prstGeom prst="rect">
            <a:avLst/>
          </a:prstGeom>
        </p:spPr>
      </p:pic>
    </p:spTree>
    <p:extLst>
      <p:ext uri="{BB962C8B-B14F-4D97-AF65-F5344CB8AC3E}">
        <p14:creationId xmlns:p14="http://schemas.microsoft.com/office/powerpoint/2010/main" val="244660921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796"/>
            <a:ext cx="9144000" cy="1143000"/>
          </a:xfrm>
        </p:spPr>
        <p:txBody>
          <a:bodyPr>
            <a:normAutofit fontScale="90000"/>
          </a:bodyPr>
          <a:lstStyle/>
          <a:p>
            <a:r>
              <a:rPr lang="it-IT" dirty="0" smtClean="0"/>
              <a:t>Regolazione della spermatogenesi (cenni)</a:t>
            </a:r>
            <a:endParaRPr lang="it-IT" dirty="0"/>
          </a:p>
        </p:txBody>
      </p:sp>
      <p:pic>
        <p:nvPicPr>
          <p:cNvPr id="4" name="Immagine 3" descr="img-327141904.pdf"/>
          <p:cNvPicPr>
            <a:picLocks noChangeAspect="1"/>
          </p:cNvPicPr>
          <p:nvPr/>
        </p:nvPicPr>
        <p:blipFill rotWithShape="1">
          <a:blip r:embed="rId2">
            <a:extLst>
              <a:ext uri="{28A0092B-C50C-407E-A947-70E740481C1C}">
                <a14:useLocalDpi xmlns:a14="http://schemas.microsoft.com/office/drawing/2010/main" val="0"/>
              </a:ext>
            </a:extLst>
          </a:blip>
          <a:srcRect l="20904" t="34044" r="22557" b="15812"/>
          <a:stretch/>
        </p:blipFill>
        <p:spPr>
          <a:xfrm rot="10800000">
            <a:off x="128435" y="3082087"/>
            <a:ext cx="2860677" cy="3590278"/>
          </a:xfrm>
          <a:prstGeom prst="rect">
            <a:avLst/>
          </a:prstGeom>
        </p:spPr>
      </p:pic>
      <p:pic>
        <p:nvPicPr>
          <p:cNvPr id="5" name="Immagine 4" descr="img-327163053.pdf"/>
          <p:cNvPicPr>
            <a:picLocks noChangeAspect="1"/>
          </p:cNvPicPr>
          <p:nvPr/>
        </p:nvPicPr>
        <p:blipFill rotWithShape="1">
          <a:blip r:embed="rId3">
            <a:extLst>
              <a:ext uri="{28A0092B-C50C-407E-A947-70E740481C1C}">
                <a14:useLocalDpi xmlns:a14="http://schemas.microsoft.com/office/drawing/2010/main" val="0"/>
              </a:ext>
            </a:extLst>
          </a:blip>
          <a:srcRect t="7699" r="53406" b="65045"/>
          <a:stretch/>
        </p:blipFill>
        <p:spPr>
          <a:xfrm>
            <a:off x="3747426" y="2126070"/>
            <a:ext cx="5093362" cy="4209331"/>
          </a:xfrm>
          <a:prstGeom prst="rect">
            <a:avLst/>
          </a:prstGeom>
        </p:spPr>
      </p:pic>
      <p:cxnSp>
        <p:nvCxnSpPr>
          <p:cNvPr id="7" name="Connettore 1 6"/>
          <p:cNvCxnSpPr/>
          <p:nvPr/>
        </p:nvCxnSpPr>
        <p:spPr>
          <a:xfrm flipV="1">
            <a:off x="2739989" y="2126070"/>
            <a:ext cx="1683952" cy="311062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a:off x="2739989" y="5236694"/>
            <a:ext cx="2026450" cy="109870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95191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2900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Ovogenesi e apparato genitale femminile</a:t>
            </a:r>
            <a:endParaRPr lang="it-IT" dirty="0"/>
          </a:p>
        </p:txBody>
      </p:sp>
      <p:sp>
        <p:nvSpPr>
          <p:cNvPr id="3" name="Segnaposto contenuto 2"/>
          <p:cNvSpPr>
            <a:spLocks noGrp="1"/>
          </p:cNvSpPr>
          <p:nvPr>
            <p:ph idx="1"/>
          </p:nvPr>
        </p:nvSpPr>
        <p:spPr/>
        <p:txBody>
          <a:bodyPr/>
          <a:lstStyle/>
          <a:p>
            <a:endParaRPr lang="it-IT" dirty="0"/>
          </a:p>
        </p:txBody>
      </p:sp>
    </p:spTree>
    <p:extLst>
      <p:ext uri="{BB962C8B-B14F-4D97-AF65-F5344CB8AC3E}">
        <p14:creationId xmlns:p14="http://schemas.microsoft.com/office/powerpoint/2010/main" val="2337538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Testicolo: cenni anatomici</a:t>
            </a:r>
            <a:endParaRPr lang="it-IT" dirty="0"/>
          </a:p>
        </p:txBody>
      </p:sp>
      <p:sp>
        <p:nvSpPr>
          <p:cNvPr id="3" name="Segnaposto contenuto 2"/>
          <p:cNvSpPr>
            <a:spLocks noGrp="1"/>
          </p:cNvSpPr>
          <p:nvPr>
            <p:ph idx="1"/>
          </p:nvPr>
        </p:nvSpPr>
        <p:spPr>
          <a:xfrm>
            <a:off x="457200" y="1600200"/>
            <a:ext cx="4865800" cy="5257800"/>
          </a:xfrm>
        </p:spPr>
        <p:txBody>
          <a:bodyPr>
            <a:normAutofit fontScale="70000" lnSpcReduction="20000"/>
          </a:bodyPr>
          <a:lstStyle/>
          <a:p>
            <a:r>
              <a:rPr lang="it-IT" dirty="0" smtClean="0"/>
              <a:t>Avvolto da un robusto rivestimento di tessuto connettivo fibroso (</a:t>
            </a:r>
            <a:r>
              <a:rPr lang="it-IT" b="1" dirty="0" smtClean="0"/>
              <a:t>tonaca albuginea</a:t>
            </a:r>
            <a:r>
              <a:rPr lang="it-IT" dirty="0" smtClean="0"/>
              <a:t>)</a:t>
            </a:r>
          </a:p>
          <a:p>
            <a:r>
              <a:rPr lang="it-IT" dirty="0" smtClean="0"/>
              <a:t>Sottili setti connettivali che dividono l’organo in circa 250 regioni chiamate </a:t>
            </a:r>
            <a:r>
              <a:rPr lang="it-IT" b="1" dirty="0" smtClean="0"/>
              <a:t>lobuli </a:t>
            </a:r>
            <a:r>
              <a:rPr lang="it-IT" dirty="0" smtClean="0"/>
              <a:t>o</a:t>
            </a:r>
            <a:r>
              <a:rPr lang="it-IT" b="1" dirty="0" smtClean="0"/>
              <a:t> logge </a:t>
            </a:r>
          </a:p>
          <a:p>
            <a:r>
              <a:rPr lang="it-IT" dirty="0" smtClean="0"/>
              <a:t>Ogni lobulo contiene 1-4 </a:t>
            </a:r>
            <a:r>
              <a:rPr lang="it-IT" b="1" dirty="0" smtClean="0"/>
              <a:t>tubuli seminiferi </a:t>
            </a:r>
            <a:r>
              <a:rPr lang="it-IT" dirty="0" smtClean="0"/>
              <a:t>(100 cm di lunghezza 0.2 cm di diametro)</a:t>
            </a:r>
          </a:p>
          <a:p>
            <a:r>
              <a:rPr lang="it-IT" dirty="0" smtClean="0"/>
              <a:t>I tubuli si trovano in uno </a:t>
            </a:r>
            <a:r>
              <a:rPr lang="it-IT" b="1" dirty="0" smtClean="0"/>
              <a:t>stroma connettivale </a:t>
            </a:r>
            <a:r>
              <a:rPr lang="it-IT" b="1" dirty="0" err="1" smtClean="0"/>
              <a:t>intralobulare</a:t>
            </a:r>
            <a:r>
              <a:rPr lang="it-IT" b="1" dirty="0" smtClean="0"/>
              <a:t> </a:t>
            </a:r>
            <a:r>
              <a:rPr lang="it-IT" dirty="0" smtClean="0"/>
              <a:t>di tipo lasso che contiene vasi sanguigni e linfatici</a:t>
            </a:r>
          </a:p>
          <a:p>
            <a:r>
              <a:rPr lang="it-IT" dirty="0" smtClean="0"/>
              <a:t>Nello stroma </a:t>
            </a:r>
            <a:r>
              <a:rPr lang="it-IT" dirty="0" err="1" smtClean="0"/>
              <a:t>intralobulare</a:t>
            </a:r>
            <a:r>
              <a:rPr lang="it-IT" dirty="0" smtClean="0"/>
              <a:t> si trovano anche le </a:t>
            </a:r>
            <a:r>
              <a:rPr lang="it-IT" b="1" dirty="0" smtClean="0"/>
              <a:t>cellule interstiziali del </a:t>
            </a:r>
            <a:r>
              <a:rPr lang="it-IT" b="1" dirty="0" err="1" smtClean="0"/>
              <a:t>Leydig</a:t>
            </a:r>
            <a:r>
              <a:rPr lang="it-IT" b="1" dirty="0" smtClean="0"/>
              <a:t> </a:t>
            </a:r>
            <a:r>
              <a:rPr lang="it-IT" dirty="0" smtClean="0"/>
              <a:t>che secernono </a:t>
            </a:r>
            <a:r>
              <a:rPr lang="it-IT" b="1" dirty="0" smtClean="0"/>
              <a:t>testosterone </a:t>
            </a:r>
            <a:r>
              <a:rPr lang="it-IT" dirty="0" smtClean="0"/>
              <a:t>,  macrofagi, fibroblasti, linfociti e mastociti</a:t>
            </a:r>
          </a:p>
          <a:p>
            <a:endParaRPr lang="it-IT" dirty="0" smtClean="0"/>
          </a:p>
          <a:p>
            <a:endParaRPr lang="it-IT" dirty="0" smtClean="0"/>
          </a:p>
          <a:p>
            <a:endParaRPr lang="it-IT" dirty="0"/>
          </a:p>
        </p:txBody>
      </p:sp>
      <p:pic>
        <p:nvPicPr>
          <p:cNvPr id="6" name="Immagine 5" descr="74_testicolo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809" y="3685470"/>
            <a:ext cx="3790191" cy="3172530"/>
          </a:xfrm>
          <a:prstGeom prst="rect">
            <a:avLst/>
          </a:prstGeom>
        </p:spPr>
      </p:pic>
    </p:spTree>
    <p:extLst>
      <p:ext uri="{BB962C8B-B14F-4D97-AF65-F5344CB8AC3E}">
        <p14:creationId xmlns:p14="http://schemas.microsoft.com/office/powerpoint/2010/main" val="41463147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Cenni anatomici </a:t>
            </a:r>
            <a:r>
              <a:rPr lang="it-IT" dirty="0" smtClean="0"/>
              <a:t>dell’apparato genitale femminile</a:t>
            </a:r>
            <a:endParaRPr lang="it-IT" dirty="0"/>
          </a:p>
        </p:txBody>
      </p:sp>
      <p:sp>
        <p:nvSpPr>
          <p:cNvPr id="3" name="Segnaposto contenuto 2"/>
          <p:cNvSpPr>
            <a:spLocks noGrp="1"/>
          </p:cNvSpPr>
          <p:nvPr>
            <p:ph idx="1"/>
          </p:nvPr>
        </p:nvSpPr>
        <p:spPr>
          <a:xfrm>
            <a:off x="457200" y="1400434"/>
            <a:ext cx="8229600" cy="2937317"/>
          </a:xfrm>
        </p:spPr>
        <p:txBody>
          <a:bodyPr/>
          <a:lstStyle/>
          <a:p>
            <a:r>
              <a:rPr lang="it-IT" dirty="0" smtClean="0"/>
              <a:t>Comprende:</a:t>
            </a:r>
          </a:p>
          <a:p>
            <a:r>
              <a:rPr lang="it-IT" dirty="0" smtClean="0"/>
              <a:t>le gonadi: ovaie </a:t>
            </a:r>
          </a:p>
          <a:p>
            <a:r>
              <a:rPr lang="it-IT" dirty="0" smtClean="0"/>
              <a:t>le vie genitali: organi cavi le cui pareti sono formate da mucosa e muscolo liscio che sono tube uterine, utero e vagina</a:t>
            </a:r>
          </a:p>
        </p:txBody>
      </p:sp>
      <p:pic>
        <p:nvPicPr>
          <p:cNvPr id="4" name="Immagine 3" descr="utero_tube_ova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115" y="4337751"/>
            <a:ext cx="4737915" cy="2529565"/>
          </a:xfrm>
          <a:prstGeom prst="rect">
            <a:avLst/>
          </a:prstGeom>
        </p:spPr>
      </p:pic>
    </p:spTree>
    <p:extLst>
      <p:ext uri="{BB962C8B-B14F-4D97-AF65-F5344CB8AC3E}">
        <p14:creationId xmlns:p14="http://schemas.microsoft.com/office/powerpoint/2010/main" val="27043055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11-11.jpg"/>
          <p:cNvPicPr>
            <a:picLocks noChangeAspect="1"/>
          </p:cNvPicPr>
          <p:nvPr/>
        </p:nvPicPr>
        <p:blipFill rotWithShape="1">
          <a:blip r:embed="rId2">
            <a:extLst>
              <a:ext uri="{28A0092B-C50C-407E-A947-70E740481C1C}">
                <a14:useLocalDpi xmlns:a14="http://schemas.microsoft.com/office/drawing/2010/main" val="0"/>
              </a:ext>
            </a:extLst>
          </a:blip>
          <a:srcRect l="4062" t="7613"/>
          <a:stretch/>
        </p:blipFill>
        <p:spPr>
          <a:xfrm>
            <a:off x="5722581" y="-2"/>
            <a:ext cx="3421419" cy="2077911"/>
          </a:xfrm>
          <a:prstGeom prst="rect">
            <a:avLst/>
          </a:prstGeom>
        </p:spPr>
      </p:pic>
      <p:sp>
        <p:nvSpPr>
          <p:cNvPr id="2" name="Titolo 1"/>
          <p:cNvSpPr>
            <a:spLocks noGrp="1"/>
          </p:cNvSpPr>
          <p:nvPr>
            <p:ph type="title"/>
          </p:nvPr>
        </p:nvSpPr>
        <p:spPr/>
        <p:txBody>
          <a:bodyPr/>
          <a:lstStyle/>
          <a:p>
            <a:r>
              <a:rPr lang="it-IT" dirty="0"/>
              <a:t>O</a:t>
            </a:r>
            <a:r>
              <a:rPr lang="it-IT" dirty="0" smtClean="0"/>
              <a:t>vaio</a:t>
            </a:r>
            <a:endParaRPr lang="it-IT" dirty="0"/>
          </a:p>
        </p:txBody>
      </p:sp>
      <p:sp>
        <p:nvSpPr>
          <p:cNvPr id="3" name="Segnaposto contenuto 2"/>
          <p:cNvSpPr>
            <a:spLocks noGrp="1"/>
          </p:cNvSpPr>
          <p:nvPr>
            <p:ph idx="1"/>
          </p:nvPr>
        </p:nvSpPr>
        <p:spPr>
          <a:xfrm>
            <a:off x="400118" y="1600200"/>
            <a:ext cx="8743882" cy="4525963"/>
          </a:xfrm>
        </p:spPr>
        <p:txBody>
          <a:bodyPr>
            <a:normAutofit fontScale="92500" lnSpcReduction="20000"/>
          </a:bodyPr>
          <a:lstStyle/>
          <a:p>
            <a:r>
              <a:rPr lang="it-IT" dirty="0" smtClean="0"/>
              <a:t>Ricoperto da uno strato di </a:t>
            </a:r>
            <a:r>
              <a:rPr lang="it-IT" b="1" dirty="0" smtClean="0"/>
              <a:t>epitelio cubico monostratificato </a:t>
            </a:r>
          </a:p>
          <a:p>
            <a:r>
              <a:rPr lang="it-IT" dirty="0" smtClean="0"/>
              <a:t>Al di sotto si trova la </a:t>
            </a:r>
            <a:r>
              <a:rPr lang="it-IT" b="1" dirty="0" smtClean="0"/>
              <a:t>tunica albuginea</a:t>
            </a:r>
            <a:r>
              <a:rPr lang="it-IT" dirty="0" smtClean="0"/>
              <a:t>,</a:t>
            </a:r>
            <a:r>
              <a:rPr lang="it-IT" b="1" dirty="0" smtClean="0"/>
              <a:t> </a:t>
            </a:r>
            <a:r>
              <a:rPr lang="it-IT" dirty="0" smtClean="0"/>
              <a:t>una tonaca connettivale di tessuto denso </a:t>
            </a:r>
          </a:p>
          <a:p>
            <a:r>
              <a:rPr lang="it-IT" dirty="0" smtClean="0"/>
              <a:t>Segue la </a:t>
            </a:r>
            <a:r>
              <a:rPr lang="it-IT" b="1" dirty="0"/>
              <a:t>zona </a:t>
            </a:r>
            <a:r>
              <a:rPr lang="it-IT" b="1" dirty="0" smtClean="0"/>
              <a:t>corticale</a:t>
            </a:r>
            <a:r>
              <a:rPr lang="it-IT" dirty="0" smtClean="0"/>
              <a:t>, dove si trovano i </a:t>
            </a:r>
            <a:r>
              <a:rPr lang="it-IT" b="1" dirty="0" smtClean="0"/>
              <a:t>follicoli </a:t>
            </a:r>
            <a:r>
              <a:rPr lang="it-IT" dirty="0" smtClean="0"/>
              <a:t>a diverso stadio di sviluppo</a:t>
            </a:r>
          </a:p>
          <a:p>
            <a:r>
              <a:rPr lang="it-IT" dirty="0" smtClean="0"/>
              <a:t>Ciascun follicolo consiste di un </a:t>
            </a:r>
            <a:r>
              <a:rPr lang="it-IT" b="1" dirty="0" smtClean="0"/>
              <a:t>ovocito</a:t>
            </a:r>
            <a:r>
              <a:rPr lang="it-IT" dirty="0" smtClean="0"/>
              <a:t> circondato da più strati cellulari</a:t>
            </a:r>
            <a:endParaRPr lang="it-IT" dirty="0"/>
          </a:p>
          <a:p>
            <a:r>
              <a:rPr lang="it-IT" dirty="0" smtClean="0"/>
              <a:t>La </a:t>
            </a:r>
            <a:r>
              <a:rPr lang="it-IT" b="1" dirty="0" smtClean="0"/>
              <a:t>zona midollare </a:t>
            </a:r>
            <a:r>
              <a:rPr lang="it-IT" dirty="0" smtClean="0"/>
              <a:t>è costituita da tessuto connettivo lasso in cui decorrono vasi e nervi</a:t>
            </a:r>
          </a:p>
          <a:p>
            <a:endParaRPr lang="it-IT" dirty="0"/>
          </a:p>
        </p:txBody>
      </p:sp>
    </p:spTree>
    <p:extLst>
      <p:ext uri="{BB962C8B-B14F-4D97-AF65-F5344CB8AC3E}">
        <p14:creationId xmlns:p14="http://schemas.microsoft.com/office/powerpoint/2010/main" val="37126366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007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681" y="1155783"/>
            <a:ext cx="7173023" cy="4865701"/>
          </a:xfrm>
          <a:prstGeom prst="rect">
            <a:avLst/>
          </a:prstGeom>
        </p:spPr>
      </p:pic>
    </p:spTree>
    <p:extLst>
      <p:ext uri="{BB962C8B-B14F-4D97-AF65-F5344CB8AC3E}">
        <p14:creationId xmlns:p14="http://schemas.microsoft.com/office/powerpoint/2010/main" val="745541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010505c02040503previewit-0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77712"/>
          </a:xfrm>
          <a:prstGeom prst="rect">
            <a:avLst/>
          </a:prstGeom>
        </p:spPr>
      </p:pic>
    </p:spTree>
    <p:extLst>
      <p:ext uri="{BB962C8B-B14F-4D97-AF65-F5344CB8AC3E}">
        <p14:creationId xmlns:p14="http://schemas.microsoft.com/office/powerpoint/2010/main" val="21752100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2490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45" y="656370"/>
            <a:ext cx="8215440" cy="5422190"/>
          </a:xfrm>
          <a:prstGeom prst="rect">
            <a:avLst/>
          </a:prstGeom>
        </p:spPr>
      </p:pic>
    </p:spTree>
    <p:extLst>
      <p:ext uri="{BB962C8B-B14F-4D97-AF65-F5344CB8AC3E}">
        <p14:creationId xmlns:p14="http://schemas.microsoft.com/office/powerpoint/2010/main" val="174895440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Ovaio: sue funzioni</a:t>
            </a:r>
            <a:endParaRPr lang="it-IT" dirty="0"/>
          </a:p>
        </p:txBody>
      </p:sp>
      <p:sp>
        <p:nvSpPr>
          <p:cNvPr id="3" name="Segnaposto contenuto 2"/>
          <p:cNvSpPr>
            <a:spLocks noGrp="1"/>
          </p:cNvSpPr>
          <p:nvPr>
            <p:ph idx="1"/>
          </p:nvPr>
        </p:nvSpPr>
        <p:spPr/>
        <p:txBody>
          <a:bodyPr/>
          <a:lstStyle/>
          <a:p>
            <a:r>
              <a:rPr lang="it-IT" dirty="0" smtClean="0"/>
              <a:t>Produzione dell’ovocito</a:t>
            </a:r>
          </a:p>
          <a:p>
            <a:endParaRPr lang="it-IT" dirty="0" smtClean="0"/>
          </a:p>
          <a:p>
            <a:r>
              <a:rPr lang="it-IT" dirty="0" smtClean="0"/>
              <a:t>Secrezione di ormoni steroidei</a:t>
            </a:r>
          </a:p>
          <a:p>
            <a:pPr lvl="1"/>
            <a:r>
              <a:rPr lang="it-IT" dirty="0" smtClean="0"/>
              <a:t>Per le vie genitali in particolar modo per la mucosa uterina al fine di regolare in maniera sincrona il suo stato per l’impianto dell’ovocito fecondato</a:t>
            </a:r>
            <a:endParaRPr lang="it-IT" dirty="0"/>
          </a:p>
        </p:txBody>
      </p:sp>
    </p:spTree>
    <p:extLst>
      <p:ext uri="{BB962C8B-B14F-4D97-AF65-F5344CB8AC3E}">
        <p14:creationId xmlns:p14="http://schemas.microsoft.com/office/powerpoint/2010/main" val="20891696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185429.pdf"/>
          <p:cNvPicPr>
            <a:picLocks noChangeAspect="1"/>
          </p:cNvPicPr>
          <p:nvPr/>
        </p:nvPicPr>
        <p:blipFill rotWithShape="1">
          <a:blip r:embed="rId2">
            <a:extLst>
              <a:ext uri="{28A0092B-C50C-407E-A947-70E740481C1C}">
                <a14:useLocalDpi xmlns:a14="http://schemas.microsoft.com/office/drawing/2010/main" val="0"/>
              </a:ext>
            </a:extLst>
          </a:blip>
          <a:srcRect t="29467" r="3084" b="4005"/>
          <a:stretch/>
        </p:blipFill>
        <p:spPr>
          <a:xfrm rot="10800000">
            <a:off x="1102873" y="274638"/>
            <a:ext cx="6470050" cy="6274797"/>
          </a:xfrm>
          <a:prstGeom prst="rect">
            <a:avLst/>
          </a:prstGeom>
        </p:spPr>
      </p:pic>
    </p:spTree>
    <p:extLst>
      <p:ext uri="{BB962C8B-B14F-4D97-AF65-F5344CB8AC3E}">
        <p14:creationId xmlns:p14="http://schemas.microsoft.com/office/powerpoint/2010/main" val="6330305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Follicoli primordiali</a:t>
            </a:r>
            <a:endParaRPr lang="it-IT" dirty="0"/>
          </a:p>
        </p:txBody>
      </p:sp>
      <p:sp>
        <p:nvSpPr>
          <p:cNvPr id="3" name="Segnaposto contenuto 2"/>
          <p:cNvSpPr>
            <a:spLocks noGrp="1"/>
          </p:cNvSpPr>
          <p:nvPr>
            <p:ph idx="1"/>
          </p:nvPr>
        </p:nvSpPr>
        <p:spPr>
          <a:xfrm>
            <a:off x="457200" y="1600200"/>
            <a:ext cx="8229600" cy="5020579"/>
          </a:xfrm>
        </p:spPr>
        <p:txBody>
          <a:bodyPr>
            <a:normAutofit fontScale="85000" lnSpcReduction="20000"/>
          </a:bodyPr>
          <a:lstStyle/>
          <a:p>
            <a:r>
              <a:rPr lang="it-IT" dirty="0" smtClean="0"/>
              <a:t>La gametogenesi femminile ha inizio prima della nascita</a:t>
            </a:r>
          </a:p>
          <a:p>
            <a:r>
              <a:rPr lang="it-IT" dirty="0" smtClean="0"/>
              <a:t>Gli </a:t>
            </a:r>
            <a:r>
              <a:rPr lang="it-IT" b="1" dirty="0" smtClean="0"/>
              <a:t>ovogoni</a:t>
            </a:r>
            <a:r>
              <a:rPr lang="it-IT" dirty="0" smtClean="0"/>
              <a:t> vanno incontro a divisioni mitotiche e entrando nella fase meiotica diventano </a:t>
            </a:r>
            <a:r>
              <a:rPr lang="it-IT" b="1" dirty="0" smtClean="0"/>
              <a:t>ovociti primari </a:t>
            </a:r>
            <a:r>
              <a:rPr lang="it-IT" dirty="0" smtClean="0"/>
              <a:t>e si fermano alla fase di </a:t>
            </a:r>
            <a:r>
              <a:rPr lang="it-IT" b="1" dirty="0" err="1" smtClean="0"/>
              <a:t>diplotene</a:t>
            </a:r>
            <a:r>
              <a:rPr lang="it-IT" b="1" dirty="0" smtClean="0"/>
              <a:t>, </a:t>
            </a:r>
            <a:r>
              <a:rPr lang="it-IT" dirty="0" smtClean="0"/>
              <a:t>dove vengono circondati da uno strato di cellule somatiche appiattite (</a:t>
            </a:r>
            <a:r>
              <a:rPr lang="it-IT" b="1" dirty="0" smtClean="0"/>
              <a:t>cellule follicolari</a:t>
            </a:r>
            <a:r>
              <a:rPr lang="it-IT" dirty="0" smtClean="0"/>
              <a:t>) formando così i </a:t>
            </a:r>
            <a:r>
              <a:rPr lang="it-IT" b="1" dirty="0" smtClean="0"/>
              <a:t>follicoli primordiali</a:t>
            </a:r>
          </a:p>
          <a:p>
            <a:r>
              <a:rPr lang="it-IT" dirty="0" smtClean="0"/>
              <a:t>Gli ovogoni non si dividono dopo la nascita per cui i follicoli primordiali che una donna ha alla nascita, dalla pubertà andranno incontro a maturazione e quindi diminuiranno</a:t>
            </a:r>
          </a:p>
          <a:p>
            <a:r>
              <a:rPr lang="it-IT" dirty="0" smtClean="0"/>
              <a:t>Quegli ovociti e follicoli primordiali che non completano il loro ciclo di sviluppo vanno incontro ad </a:t>
            </a:r>
            <a:r>
              <a:rPr lang="it-IT" b="1" dirty="0" smtClean="0"/>
              <a:t>atresia</a:t>
            </a:r>
            <a:endParaRPr lang="it-IT" b="1" dirty="0"/>
          </a:p>
        </p:txBody>
      </p:sp>
    </p:spTree>
    <p:extLst>
      <p:ext uri="{BB962C8B-B14F-4D97-AF65-F5344CB8AC3E}">
        <p14:creationId xmlns:p14="http://schemas.microsoft.com/office/powerpoint/2010/main" val="5377345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010505c02040503previewit-03d.jpg"/>
          <p:cNvPicPr>
            <a:picLocks noChangeAspect="1"/>
          </p:cNvPicPr>
          <p:nvPr/>
        </p:nvPicPr>
        <p:blipFill rotWithShape="1">
          <a:blip r:embed="rId2">
            <a:extLst>
              <a:ext uri="{28A0092B-C50C-407E-A947-70E740481C1C}">
                <a14:useLocalDpi xmlns:a14="http://schemas.microsoft.com/office/drawing/2010/main" val="0"/>
              </a:ext>
            </a:extLst>
          </a:blip>
          <a:srcRect l="57993" t="34607" b="16021"/>
          <a:stretch/>
        </p:blipFill>
        <p:spPr>
          <a:xfrm>
            <a:off x="693724" y="432659"/>
            <a:ext cx="7557157" cy="5903707"/>
          </a:xfrm>
          <a:prstGeom prst="rect">
            <a:avLst/>
          </a:prstGeom>
        </p:spPr>
      </p:pic>
    </p:spTree>
    <p:extLst>
      <p:ext uri="{BB962C8B-B14F-4D97-AF65-F5344CB8AC3E}">
        <p14:creationId xmlns:p14="http://schemas.microsoft.com/office/powerpoint/2010/main" val="23100816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7185429.pdf"/>
          <p:cNvPicPr>
            <a:picLocks noChangeAspect="1"/>
          </p:cNvPicPr>
          <p:nvPr/>
        </p:nvPicPr>
        <p:blipFill rotWithShape="1">
          <a:blip r:embed="rId2">
            <a:extLst>
              <a:ext uri="{28A0092B-C50C-407E-A947-70E740481C1C}">
                <a14:useLocalDpi xmlns:a14="http://schemas.microsoft.com/office/drawing/2010/main" val="0"/>
              </a:ext>
            </a:extLst>
          </a:blip>
          <a:srcRect t="29467" r="3084" b="4005"/>
          <a:stretch/>
        </p:blipFill>
        <p:spPr>
          <a:xfrm rot="10800000">
            <a:off x="1102873" y="274638"/>
            <a:ext cx="6470050" cy="6274797"/>
          </a:xfrm>
          <a:prstGeom prst="rect">
            <a:avLst/>
          </a:prstGeom>
        </p:spPr>
      </p:pic>
    </p:spTree>
    <p:extLst>
      <p:ext uri="{BB962C8B-B14F-4D97-AF65-F5344CB8AC3E}">
        <p14:creationId xmlns:p14="http://schemas.microsoft.com/office/powerpoint/2010/main" val="30148041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67a916161d88e63b6e4f677b3b2c73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1805526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Follicoli primordiali</a:t>
            </a:r>
            <a:endParaRPr lang="it-IT" dirty="0"/>
          </a:p>
        </p:txBody>
      </p:sp>
      <p:sp>
        <p:nvSpPr>
          <p:cNvPr id="3" name="Segnaposto contenuto 2"/>
          <p:cNvSpPr>
            <a:spLocks noGrp="1"/>
          </p:cNvSpPr>
          <p:nvPr>
            <p:ph idx="1"/>
          </p:nvPr>
        </p:nvSpPr>
        <p:spPr>
          <a:xfrm>
            <a:off x="457200" y="1417638"/>
            <a:ext cx="8229600" cy="5440362"/>
          </a:xfrm>
        </p:spPr>
        <p:txBody>
          <a:bodyPr>
            <a:normAutofit fontScale="77500" lnSpcReduction="20000"/>
          </a:bodyPr>
          <a:lstStyle/>
          <a:p>
            <a:r>
              <a:rPr lang="it-IT" dirty="0"/>
              <a:t>Quegli ovociti e follicoli primordiali che non completano il loro ciclo di sviluppo vanno incontro ad </a:t>
            </a:r>
            <a:r>
              <a:rPr lang="it-IT" b="1" dirty="0"/>
              <a:t>atresia</a:t>
            </a:r>
          </a:p>
          <a:p>
            <a:r>
              <a:rPr lang="it-IT" dirty="0" smtClean="0"/>
              <a:t>La sopravvivenza e il </a:t>
            </a:r>
            <a:r>
              <a:rPr lang="it-IT" dirty="0" err="1" smtClean="0"/>
              <a:t>complentamento</a:t>
            </a:r>
            <a:r>
              <a:rPr lang="it-IT" dirty="0" smtClean="0"/>
              <a:t> dello sviluppo del follicolo dipendono dagli ormoni gonadotropici, </a:t>
            </a:r>
            <a:r>
              <a:rPr lang="it-IT" b="1" dirty="0" smtClean="0"/>
              <a:t>FSH</a:t>
            </a:r>
            <a:r>
              <a:rPr lang="it-IT" dirty="0" smtClean="0"/>
              <a:t> e </a:t>
            </a:r>
            <a:r>
              <a:rPr lang="it-IT" b="1" dirty="0" smtClean="0"/>
              <a:t>LH</a:t>
            </a:r>
            <a:r>
              <a:rPr lang="it-IT" dirty="0" smtClean="0"/>
              <a:t> che vengono prodotti dalla pubertà grazie all’azione dell’asse ipotalamo-ipofisi.</a:t>
            </a:r>
            <a:endParaRPr lang="it-IT" b="1" dirty="0" smtClean="0"/>
          </a:p>
          <a:p>
            <a:r>
              <a:rPr lang="it-IT" dirty="0" smtClean="0"/>
              <a:t>Dalla pubertà alla menopausa la produzione degli è ciclica e fa sì che ogni 28 gg circa un solo follicolo vada in maturazione liberando un ovocito (</a:t>
            </a:r>
            <a:r>
              <a:rPr lang="it-IT" b="1" dirty="0" smtClean="0"/>
              <a:t>ovulazione</a:t>
            </a:r>
            <a:r>
              <a:rPr lang="it-IT" dirty="0" smtClean="0"/>
              <a:t>)</a:t>
            </a:r>
          </a:p>
          <a:p>
            <a:r>
              <a:rPr lang="it-IT" dirty="0" smtClean="0"/>
              <a:t>Un po’ di numeri</a:t>
            </a:r>
            <a:r>
              <a:rPr lang="mr-IN" dirty="0" smtClean="0"/>
              <a:t>…</a:t>
            </a:r>
            <a:endParaRPr lang="it-IT" dirty="0" smtClean="0"/>
          </a:p>
          <a:p>
            <a:pPr lvl="1"/>
            <a:r>
              <a:rPr lang="it-IT" dirty="0" smtClean="0"/>
              <a:t>Nascita: 1 milione di ovociti</a:t>
            </a:r>
          </a:p>
          <a:p>
            <a:pPr lvl="1"/>
            <a:r>
              <a:rPr lang="it-IT" dirty="0" smtClean="0"/>
              <a:t>Pubertà: 400.000</a:t>
            </a:r>
          </a:p>
          <a:p>
            <a:pPr lvl="1"/>
            <a:r>
              <a:rPr lang="it-IT" dirty="0" smtClean="0"/>
              <a:t>Vita fertile: 300-400 ovulazioni</a:t>
            </a:r>
          </a:p>
          <a:p>
            <a:pPr lvl="1"/>
            <a:r>
              <a:rPr lang="it-IT" dirty="0" smtClean="0"/>
              <a:t>Menopausa: determinata dall’esaurimento della riserva </a:t>
            </a:r>
            <a:r>
              <a:rPr lang="it-IT" dirty="0" err="1" smtClean="0"/>
              <a:t>ovocitaria</a:t>
            </a:r>
            <a:endParaRPr lang="it-IT" dirty="0"/>
          </a:p>
        </p:txBody>
      </p:sp>
    </p:spTree>
    <p:extLst>
      <p:ext uri="{BB962C8B-B14F-4D97-AF65-F5344CB8AC3E}">
        <p14:creationId xmlns:p14="http://schemas.microsoft.com/office/powerpoint/2010/main" val="18840295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Follicologenesi</a:t>
            </a:r>
            <a:r>
              <a:rPr lang="it-IT" dirty="0" smtClean="0"/>
              <a:t> e ciclo ovarico</a:t>
            </a:r>
            <a:endParaRPr lang="it-IT" dirty="0"/>
          </a:p>
        </p:txBody>
      </p:sp>
      <p:sp>
        <p:nvSpPr>
          <p:cNvPr id="3" name="Segnaposto contenuto 2"/>
          <p:cNvSpPr>
            <a:spLocks noGrp="1"/>
          </p:cNvSpPr>
          <p:nvPr>
            <p:ph idx="1"/>
          </p:nvPr>
        </p:nvSpPr>
        <p:spPr/>
        <p:txBody>
          <a:bodyPr/>
          <a:lstStyle/>
          <a:p>
            <a:r>
              <a:rPr lang="it-IT" dirty="0" smtClean="0"/>
              <a:t>Fase </a:t>
            </a:r>
            <a:r>
              <a:rPr lang="it-IT" dirty="0" err="1" smtClean="0"/>
              <a:t>preantrale</a:t>
            </a:r>
            <a:endParaRPr lang="it-IT" dirty="0" smtClean="0"/>
          </a:p>
          <a:p>
            <a:r>
              <a:rPr lang="it-IT" dirty="0" smtClean="0"/>
              <a:t>Fase antrale</a:t>
            </a:r>
          </a:p>
          <a:p>
            <a:r>
              <a:rPr lang="it-IT" dirty="0" smtClean="0"/>
              <a:t>Fase ovulatoria</a:t>
            </a:r>
          </a:p>
          <a:p>
            <a:endParaRPr lang="it-IT" dirty="0"/>
          </a:p>
          <a:p>
            <a:r>
              <a:rPr lang="it-IT" dirty="0" smtClean="0"/>
              <a:t>Formazione del corpo luteo</a:t>
            </a:r>
            <a:endParaRPr lang="it-IT" dirty="0"/>
          </a:p>
        </p:txBody>
      </p:sp>
    </p:spTree>
    <p:extLst>
      <p:ext uri="{BB962C8B-B14F-4D97-AF65-F5344CB8AC3E}">
        <p14:creationId xmlns:p14="http://schemas.microsoft.com/office/powerpoint/2010/main" val="41922161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Fase </a:t>
            </a:r>
            <a:r>
              <a:rPr lang="it-IT" dirty="0" err="1" smtClean="0"/>
              <a:t>preantrale</a:t>
            </a:r>
            <a:endParaRPr lang="it-IT" dirty="0"/>
          </a:p>
        </p:txBody>
      </p:sp>
      <p:sp>
        <p:nvSpPr>
          <p:cNvPr id="3" name="Segnaposto contenuto 2"/>
          <p:cNvSpPr>
            <a:spLocks noGrp="1"/>
          </p:cNvSpPr>
          <p:nvPr>
            <p:ph idx="1"/>
          </p:nvPr>
        </p:nvSpPr>
        <p:spPr>
          <a:xfrm>
            <a:off x="457200" y="1468638"/>
            <a:ext cx="8229600" cy="5257800"/>
          </a:xfrm>
        </p:spPr>
        <p:txBody>
          <a:bodyPr>
            <a:normAutofit fontScale="70000" lnSpcReduction="20000"/>
          </a:bodyPr>
          <a:lstStyle/>
          <a:p>
            <a:r>
              <a:rPr lang="it-IT" dirty="0" smtClean="0"/>
              <a:t>I follicoli primordiali possono rimanere quiescenti per molti anni, tuttavia diversi follicoli primordiali sono continuamente indotti a trasformarsi in </a:t>
            </a:r>
            <a:r>
              <a:rPr lang="it-IT" b="1" dirty="0" smtClean="0"/>
              <a:t>follicoli primari </a:t>
            </a:r>
          </a:p>
          <a:p>
            <a:r>
              <a:rPr lang="it-IT" dirty="0" smtClean="0"/>
              <a:t>Le cellule follicolari di rivestimento dell’ovocito assumono una </a:t>
            </a:r>
            <a:r>
              <a:rPr lang="it-IT" b="1" dirty="0" smtClean="0"/>
              <a:t>forma cubica, </a:t>
            </a:r>
            <a:r>
              <a:rPr lang="it-IT" dirty="0" smtClean="0"/>
              <a:t>proliferano e e sintetizzano una membrana basale</a:t>
            </a:r>
          </a:p>
          <a:p>
            <a:r>
              <a:rPr lang="it-IT" dirty="0" smtClean="0"/>
              <a:t>L’ovocito comincia ad </a:t>
            </a:r>
            <a:r>
              <a:rPr lang="it-IT" b="1" dirty="0" smtClean="0"/>
              <a:t>accrescere</a:t>
            </a:r>
            <a:r>
              <a:rPr lang="it-IT" dirty="0" smtClean="0"/>
              <a:t> e secernere glicoproteine che si depositano tra l’ovocito e le cellule follicolari formando la </a:t>
            </a:r>
            <a:r>
              <a:rPr lang="it-IT" b="1" dirty="0" smtClean="0"/>
              <a:t>zona pellucida</a:t>
            </a:r>
          </a:p>
          <a:p>
            <a:r>
              <a:rPr lang="it-IT" dirty="0" smtClean="0"/>
              <a:t>Le cellule follicolari emettono dei prolungamenti che arrivano a contattare la membrana dell’ovocito (</a:t>
            </a:r>
            <a:r>
              <a:rPr lang="it-IT" b="1" dirty="0" err="1" smtClean="0"/>
              <a:t>ovolemma</a:t>
            </a:r>
            <a:r>
              <a:rPr lang="it-IT" dirty="0" smtClean="0"/>
              <a:t>), questo fa sì che ovocita e cellule follicolari siano in contatto continuo. </a:t>
            </a:r>
          </a:p>
          <a:p>
            <a:r>
              <a:rPr lang="it-IT" dirty="0" smtClean="0"/>
              <a:t>L’ovocito stimola le cellule follicolari a proliferare formando più strati per formare il </a:t>
            </a:r>
            <a:r>
              <a:rPr lang="it-IT" b="1" dirty="0" smtClean="0"/>
              <a:t>follicolo secondario</a:t>
            </a:r>
          </a:p>
          <a:p>
            <a:r>
              <a:rPr lang="it-IT" dirty="0" smtClean="0"/>
              <a:t>Il follicolo </a:t>
            </a:r>
            <a:r>
              <a:rPr lang="it-IT" dirty="0" err="1" smtClean="0"/>
              <a:t>multilaminare</a:t>
            </a:r>
            <a:r>
              <a:rPr lang="it-IT" dirty="0" smtClean="0"/>
              <a:t> induce le cellule del connettivo a disporsi in strati concentrici formando la </a:t>
            </a:r>
            <a:r>
              <a:rPr lang="it-IT" b="1" dirty="0" smtClean="0"/>
              <a:t>teca</a:t>
            </a:r>
            <a:r>
              <a:rPr lang="it-IT" dirty="0" smtClean="0"/>
              <a:t>. La </a:t>
            </a:r>
            <a:r>
              <a:rPr lang="it-IT" b="1" dirty="0" smtClean="0"/>
              <a:t>teca interna </a:t>
            </a:r>
            <a:r>
              <a:rPr lang="it-IT" dirty="0" smtClean="0"/>
              <a:t>contiene vasi la </a:t>
            </a:r>
            <a:r>
              <a:rPr lang="it-IT" b="1" dirty="0" smtClean="0"/>
              <a:t>teca esterna </a:t>
            </a:r>
            <a:r>
              <a:rPr lang="it-IT" dirty="0" smtClean="0"/>
              <a:t>è fibrosa</a:t>
            </a:r>
          </a:p>
          <a:p>
            <a:endParaRPr lang="it-IT" dirty="0" smtClean="0"/>
          </a:p>
          <a:p>
            <a:endParaRPr lang="it-IT" b="1" dirty="0"/>
          </a:p>
        </p:txBody>
      </p:sp>
    </p:spTree>
    <p:extLst>
      <p:ext uri="{BB962C8B-B14F-4D97-AF65-F5344CB8AC3E}">
        <p14:creationId xmlns:p14="http://schemas.microsoft.com/office/powerpoint/2010/main" val="7150119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Follicolo primario</a:t>
            </a:r>
            <a:endParaRPr lang="it-IT" dirty="0"/>
          </a:p>
        </p:txBody>
      </p:sp>
      <p:pic>
        <p:nvPicPr>
          <p:cNvPr id="4" name="Immagine 3" descr="image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705" y="2028449"/>
            <a:ext cx="6280343" cy="4405614"/>
          </a:xfrm>
          <a:prstGeom prst="rect">
            <a:avLst/>
          </a:prstGeom>
        </p:spPr>
      </p:pic>
    </p:spTree>
    <p:extLst>
      <p:ext uri="{BB962C8B-B14F-4D97-AF65-F5344CB8AC3E}">
        <p14:creationId xmlns:p14="http://schemas.microsoft.com/office/powerpoint/2010/main" val="16898673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Ovocita+primario+(in+profase+I)+Membrana+pellucida+(o+vitelli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826644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Le cellule follicolari hanno un ruolo importante nel sostenere la crescita dell’ovocito fornendo i nutrienti necessari (il diametro dell’ovocito passa da 20 a 100 micron, quindi il volume è più di 100 volte maggiore)</a:t>
            </a:r>
          </a:p>
          <a:p>
            <a:r>
              <a:rPr lang="it-IT" dirty="0" smtClean="0"/>
              <a:t>In questa fase molti geni vengono inattivati </a:t>
            </a:r>
            <a:r>
              <a:rPr lang="it-IT" dirty="0" err="1" smtClean="0"/>
              <a:t>epigeneticamente</a:t>
            </a:r>
            <a:r>
              <a:rPr lang="it-IT" dirty="0" smtClean="0"/>
              <a:t> ad esempio con la metilazione (</a:t>
            </a:r>
            <a:r>
              <a:rPr lang="it-IT" b="1" dirty="0" smtClean="0"/>
              <a:t>imprinting genomico</a:t>
            </a:r>
            <a:r>
              <a:rPr lang="it-IT" dirty="0" smtClean="0"/>
              <a:t>) in modo sesso dipendente, indispensabile per lo sviluppo sessuale</a:t>
            </a:r>
          </a:p>
          <a:p>
            <a:r>
              <a:rPr lang="it-IT" dirty="0" smtClean="0"/>
              <a:t>Le cellule follicolari iniziano ad esprimere i recettori per FSH</a:t>
            </a:r>
          </a:p>
          <a:p>
            <a:r>
              <a:rPr lang="it-IT" dirty="0" smtClean="0"/>
              <a:t>Le cellule della teca interna i recettori per LH</a:t>
            </a:r>
            <a:endParaRPr lang="it-IT" dirty="0"/>
          </a:p>
        </p:txBody>
      </p:sp>
    </p:spTree>
    <p:extLst>
      <p:ext uri="{BB962C8B-B14F-4D97-AF65-F5344CB8AC3E}">
        <p14:creationId xmlns:p14="http://schemas.microsoft.com/office/powerpoint/2010/main" val="313418789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8104859.pdf"/>
          <p:cNvPicPr>
            <a:picLocks noChangeAspect="1"/>
          </p:cNvPicPr>
          <p:nvPr/>
        </p:nvPicPr>
        <p:blipFill rotWithShape="1">
          <a:blip r:embed="rId2">
            <a:extLst>
              <a:ext uri="{28A0092B-C50C-407E-A947-70E740481C1C}">
                <a14:useLocalDpi xmlns:a14="http://schemas.microsoft.com/office/drawing/2010/main" val="0"/>
              </a:ext>
            </a:extLst>
          </a:blip>
          <a:srcRect l="16599" t="9399" r="19005" b="46806"/>
          <a:stretch/>
        </p:blipFill>
        <p:spPr>
          <a:xfrm rot="10800000">
            <a:off x="950279" y="47847"/>
            <a:ext cx="6864510" cy="6595567"/>
          </a:xfrm>
          <a:prstGeom prst="rect">
            <a:avLst/>
          </a:prstGeom>
        </p:spPr>
      </p:pic>
    </p:spTree>
    <p:extLst>
      <p:ext uri="{BB962C8B-B14F-4D97-AF65-F5344CB8AC3E}">
        <p14:creationId xmlns:p14="http://schemas.microsoft.com/office/powerpoint/2010/main" val="4445531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Fase antrale</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Quando le cellule follicolari hanno formato 6-10 strati (diametro 200micron), compaiono degli spazi che confluiscono in una cavità chiamata </a:t>
            </a:r>
            <a:r>
              <a:rPr lang="it-IT" b="1" dirty="0" smtClean="0"/>
              <a:t>antro del follicolo</a:t>
            </a:r>
            <a:r>
              <a:rPr lang="it-IT" dirty="0" smtClean="0"/>
              <a:t>, pieno di </a:t>
            </a:r>
            <a:r>
              <a:rPr lang="it-IT" b="1" dirty="0" smtClean="0"/>
              <a:t>liquido follicolare</a:t>
            </a:r>
            <a:r>
              <a:rPr lang="it-IT" dirty="0" smtClean="0"/>
              <a:t> formato dal siero dei capillari tecali e prodotti secreti da ovocito e cellule follicolari. Tale fase è chiamata fase antrale</a:t>
            </a:r>
          </a:p>
          <a:p>
            <a:r>
              <a:rPr lang="it-IT" dirty="0" smtClean="0"/>
              <a:t>L’ovocito raggiunge la sua dimensione definitiva di 120 micron</a:t>
            </a:r>
          </a:p>
          <a:p>
            <a:r>
              <a:rPr lang="it-IT" dirty="0" smtClean="0"/>
              <a:t>Con l’accrescimento del follicolo e dell’antro l’ovocito si sposta in posizione eccentrica circondato dalle cellule del </a:t>
            </a:r>
            <a:r>
              <a:rPr lang="it-IT" b="1" dirty="0" smtClean="0"/>
              <a:t>cumulo ooforo</a:t>
            </a:r>
            <a:endParaRPr lang="it-IT" b="1" dirty="0"/>
          </a:p>
        </p:txBody>
      </p:sp>
    </p:spTree>
    <p:extLst>
      <p:ext uri="{BB962C8B-B14F-4D97-AF65-F5344CB8AC3E}">
        <p14:creationId xmlns:p14="http://schemas.microsoft.com/office/powerpoint/2010/main" val="232851825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8104859.pdf"/>
          <p:cNvPicPr>
            <a:picLocks noChangeAspect="1"/>
          </p:cNvPicPr>
          <p:nvPr/>
        </p:nvPicPr>
        <p:blipFill rotWithShape="1">
          <a:blip r:embed="rId2">
            <a:extLst>
              <a:ext uri="{28A0092B-C50C-407E-A947-70E740481C1C}">
                <a14:useLocalDpi xmlns:a14="http://schemas.microsoft.com/office/drawing/2010/main" val="0"/>
              </a:ext>
            </a:extLst>
          </a:blip>
          <a:srcRect l="51029" t="9399" r="19005" b="69378"/>
          <a:stretch/>
        </p:blipFill>
        <p:spPr>
          <a:xfrm rot="10800000">
            <a:off x="1857847" y="850887"/>
            <a:ext cx="5510381" cy="5513393"/>
          </a:xfrm>
          <a:prstGeom prst="rect">
            <a:avLst/>
          </a:prstGeom>
        </p:spPr>
      </p:pic>
    </p:spTree>
    <p:extLst>
      <p:ext uri="{BB962C8B-B14F-4D97-AF65-F5344CB8AC3E}">
        <p14:creationId xmlns:p14="http://schemas.microsoft.com/office/powerpoint/2010/main" val="33022930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9111035.pdf"/>
          <p:cNvPicPr>
            <a:picLocks noChangeAspect="1"/>
          </p:cNvPicPr>
          <p:nvPr/>
        </p:nvPicPr>
        <p:blipFill rotWithShape="1">
          <a:blip r:embed="rId2">
            <a:extLst>
              <a:ext uri="{28A0092B-C50C-407E-A947-70E740481C1C}">
                <a14:useLocalDpi xmlns:a14="http://schemas.microsoft.com/office/drawing/2010/main" val="0"/>
              </a:ext>
            </a:extLst>
          </a:blip>
          <a:srcRect t="7745" b="32638"/>
          <a:stretch/>
        </p:blipFill>
        <p:spPr>
          <a:xfrm>
            <a:off x="680097" y="0"/>
            <a:ext cx="8142364" cy="6858000"/>
          </a:xfrm>
          <a:prstGeom prst="rect">
            <a:avLst/>
          </a:prstGeom>
        </p:spPr>
      </p:pic>
    </p:spTree>
    <p:extLst>
      <p:ext uri="{BB962C8B-B14F-4D97-AF65-F5344CB8AC3E}">
        <p14:creationId xmlns:p14="http://schemas.microsoft.com/office/powerpoint/2010/main" val="3121492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Sezione trasversale di tubuli seminiferi</a:t>
            </a:r>
            <a:endParaRPr lang="it-IT" dirty="0"/>
          </a:p>
        </p:txBody>
      </p:sp>
      <p:pic>
        <p:nvPicPr>
          <p:cNvPr id="3" name="Immagine 2" descr="010505c02050501previewit-01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26" y="1417638"/>
            <a:ext cx="7863198" cy="5231648"/>
          </a:xfrm>
          <a:prstGeom prst="rect">
            <a:avLst/>
          </a:prstGeom>
        </p:spPr>
      </p:pic>
    </p:spTree>
    <p:extLst>
      <p:ext uri="{BB962C8B-B14F-4D97-AF65-F5344CB8AC3E}">
        <p14:creationId xmlns:p14="http://schemas.microsoft.com/office/powerpoint/2010/main" val="3948699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g-328104928.pdf"/>
          <p:cNvPicPr>
            <a:picLocks noChangeAspect="1"/>
          </p:cNvPicPr>
          <p:nvPr/>
        </p:nvPicPr>
        <p:blipFill rotWithShape="1">
          <a:blip r:embed="rId2">
            <a:extLst>
              <a:ext uri="{28A0092B-C50C-407E-A947-70E740481C1C}">
                <a14:useLocalDpi xmlns:a14="http://schemas.microsoft.com/office/drawing/2010/main" val="0"/>
              </a:ext>
            </a:extLst>
          </a:blip>
          <a:srcRect l="16599" t="60926" r="8655" b="2940"/>
          <a:stretch/>
        </p:blipFill>
        <p:spPr>
          <a:xfrm rot="10800000">
            <a:off x="3190391" y="2791758"/>
            <a:ext cx="5953609" cy="4066242"/>
          </a:xfrm>
          <a:prstGeom prst="rect">
            <a:avLst/>
          </a:prstGeom>
        </p:spPr>
      </p:pic>
      <p:sp>
        <p:nvSpPr>
          <p:cNvPr id="2" name="Titolo 1"/>
          <p:cNvSpPr>
            <a:spLocks noGrp="1"/>
          </p:cNvSpPr>
          <p:nvPr>
            <p:ph type="title"/>
          </p:nvPr>
        </p:nvSpPr>
        <p:spPr/>
        <p:txBody>
          <a:bodyPr/>
          <a:lstStyle/>
          <a:p>
            <a:endParaRPr lang="it-IT"/>
          </a:p>
        </p:txBody>
      </p:sp>
      <p:sp>
        <p:nvSpPr>
          <p:cNvPr id="7" name="Segnaposto contenuto 6"/>
          <p:cNvSpPr>
            <a:spLocks noGrp="1"/>
          </p:cNvSpPr>
          <p:nvPr>
            <p:ph idx="1"/>
          </p:nvPr>
        </p:nvSpPr>
        <p:spPr>
          <a:xfrm>
            <a:off x="457200" y="1600200"/>
            <a:ext cx="4175853" cy="4525963"/>
          </a:xfrm>
        </p:spPr>
        <p:txBody>
          <a:bodyPr>
            <a:normAutofit fontScale="77500" lnSpcReduction="20000"/>
          </a:bodyPr>
          <a:lstStyle/>
          <a:p>
            <a:r>
              <a:rPr lang="it-IT" dirty="0" smtClean="0"/>
              <a:t>Passaggio da follicolo primario a </a:t>
            </a:r>
            <a:r>
              <a:rPr lang="it-IT" dirty="0" err="1" smtClean="0"/>
              <a:t>preantrale</a:t>
            </a:r>
            <a:r>
              <a:rPr lang="it-IT" dirty="0" smtClean="0"/>
              <a:t>= 4 mesi; aumento di diametro da 60 a 200 micron</a:t>
            </a:r>
          </a:p>
          <a:p>
            <a:r>
              <a:rPr lang="it-IT" dirty="0"/>
              <a:t>Passaggio </a:t>
            </a:r>
            <a:r>
              <a:rPr lang="it-IT" dirty="0" err="1" smtClean="0"/>
              <a:t>preantrale</a:t>
            </a:r>
            <a:r>
              <a:rPr lang="it-IT" dirty="0" smtClean="0"/>
              <a:t> a antrale= 2 mesi; aumento di diametro da 200 micron a 2mm</a:t>
            </a:r>
          </a:p>
          <a:p>
            <a:r>
              <a:rPr lang="it-IT" dirty="0" smtClean="0"/>
              <a:t>Il follicolo antrale è sensibile agli ormoni e cresce rapidamente per arrivare a 1,5-2 cm</a:t>
            </a:r>
            <a:endParaRPr lang="it-IT" dirty="0"/>
          </a:p>
          <a:p>
            <a:endParaRPr lang="it-IT" dirty="0"/>
          </a:p>
        </p:txBody>
      </p:sp>
    </p:spTree>
    <p:extLst>
      <p:ext uri="{BB962C8B-B14F-4D97-AF65-F5344CB8AC3E}">
        <p14:creationId xmlns:p14="http://schemas.microsoft.com/office/powerpoint/2010/main" val="55970602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Follicolo di Graf</a:t>
            </a:r>
            <a:endParaRPr lang="it-IT" dirty="0"/>
          </a:p>
        </p:txBody>
      </p:sp>
      <p:sp>
        <p:nvSpPr>
          <p:cNvPr id="3" name="Segnaposto contenuto 2"/>
          <p:cNvSpPr>
            <a:spLocks noGrp="1"/>
          </p:cNvSpPr>
          <p:nvPr>
            <p:ph idx="1"/>
          </p:nvPr>
        </p:nvSpPr>
        <p:spPr/>
        <p:txBody>
          <a:bodyPr>
            <a:normAutofit fontScale="92500"/>
          </a:bodyPr>
          <a:lstStyle/>
          <a:p>
            <a:r>
              <a:rPr lang="it-IT" dirty="0" smtClean="0"/>
              <a:t>Solo un follicolo antrale (</a:t>
            </a:r>
            <a:r>
              <a:rPr lang="it-IT" b="1" dirty="0" smtClean="0"/>
              <a:t>follicolo di Graf</a:t>
            </a:r>
            <a:r>
              <a:rPr lang="it-IT" dirty="0" smtClean="0"/>
              <a:t>), tra quelli presenti nell’ovaio, completa la crescita per entrare nella fase ovulatoria, gli altri vanno incontro ad </a:t>
            </a:r>
            <a:r>
              <a:rPr lang="it-IT" b="1" dirty="0" smtClean="0"/>
              <a:t>atresia </a:t>
            </a:r>
            <a:r>
              <a:rPr lang="it-IT" dirty="0" smtClean="0"/>
              <a:t>e rimossi da macrofagi e leucociti che trasformano il follicolo in tessuto fibroso cicatriziale (</a:t>
            </a:r>
            <a:r>
              <a:rPr lang="it-IT" b="1" dirty="0" smtClean="0"/>
              <a:t>corpo atresico</a:t>
            </a:r>
            <a:r>
              <a:rPr lang="it-IT" dirty="0" smtClean="0"/>
              <a:t>) </a:t>
            </a:r>
          </a:p>
          <a:p>
            <a:r>
              <a:rPr lang="it-IT" dirty="0" smtClean="0"/>
              <a:t>Grazie all’azione del FSH, il follicolo di Graf diventa una vera e propria ghiandola endocrina che secerne estrogeni</a:t>
            </a:r>
          </a:p>
          <a:p>
            <a:endParaRPr lang="it-IT" dirty="0"/>
          </a:p>
        </p:txBody>
      </p:sp>
    </p:spTree>
    <p:extLst>
      <p:ext uri="{BB962C8B-B14F-4D97-AF65-F5344CB8AC3E}">
        <p14:creationId xmlns:p14="http://schemas.microsoft.com/office/powerpoint/2010/main" val="8726466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Regolazione ormonale</a:t>
            </a:r>
            <a:endParaRPr lang="it-IT" dirty="0"/>
          </a:p>
        </p:txBody>
      </p:sp>
      <p:sp>
        <p:nvSpPr>
          <p:cNvPr id="3" name="Segnaposto contenuto 2"/>
          <p:cNvSpPr>
            <a:spLocks noGrp="1"/>
          </p:cNvSpPr>
          <p:nvPr>
            <p:ph idx="1"/>
          </p:nvPr>
        </p:nvSpPr>
        <p:spPr>
          <a:xfrm>
            <a:off x="457200" y="1591070"/>
            <a:ext cx="3896753" cy="5122128"/>
          </a:xfrm>
        </p:spPr>
        <p:txBody>
          <a:bodyPr>
            <a:normAutofit fontScale="77500" lnSpcReduction="20000"/>
          </a:bodyPr>
          <a:lstStyle/>
          <a:p>
            <a:r>
              <a:rPr lang="it-IT" dirty="0" smtClean="0"/>
              <a:t>Cooperazione tra granulosa e teca interna</a:t>
            </a:r>
          </a:p>
          <a:p>
            <a:r>
              <a:rPr lang="it-IT" dirty="0" smtClean="0"/>
              <a:t>Teca interna produce LH, </a:t>
            </a:r>
            <a:r>
              <a:rPr lang="it-IT" dirty="0" err="1" smtClean="0"/>
              <a:t>androstenedione</a:t>
            </a:r>
            <a:r>
              <a:rPr lang="it-IT" dirty="0" smtClean="0"/>
              <a:t> e testosterone, convertiti poi dalla granulosa in estrogeni.</a:t>
            </a:r>
          </a:p>
          <a:p>
            <a:r>
              <a:rPr lang="it-IT" dirty="0" smtClean="0"/>
              <a:t>Gli estrogeni assieme a FSH stimolano le stesse cellule all’espressione dei recettori per LH</a:t>
            </a:r>
          </a:p>
          <a:p>
            <a:r>
              <a:rPr lang="it-IT" dirty="0" smtClean="0"/>
              <a:t>A livelli elevati gli estrogeni agiscono sull’asse ipotalamo-ipofisi per il rilascio di LH</a:t>
            </a:r>
          </a:p>
          <a:p>
            <a:endParaRPr lang="it-IT" dirty="0"/>
          </a:p>
        </p:txBody>
      </p:sp>
      <p:pic>
        <p:nvPicPr>
          <p:cNvPr id="4" name="Immagine 3" descr="img-328104928.pdf"/>
          <p:cNvPicPr>
            <a:picLocks noChangeAspect="1"/>
          </p:cNvPicPr>
          <p:nvPr/>
        </p:nvPicPr>
        <p:blipFill rotWithShape="1">
          <a:blip r:embed="rId2">
            <a:extLst>
              <a:ext uri="{28A0092B-C50C-407E-A947-70E740481C1C}">
                <a14:useLocalDpi xmlns:a14="http://schemas.microsoft.com/office/drawing/2010/main" val="0"/>
              </a:ext>
            </a:extLst>
          </a:blip>
          <a:srcRect l="6506" r="35997" b="69397"/>
          <a:stretch/>
        </p:blipFill>
        <p:spPr>
          <a:xfrm rot="10800000">
            <a:off x="4478425" y="2149339"/>
            <a:ext cx="4665575" cy="3508374"/>
          </a:xfrm>
          <a:prstGeom prst="rect">
            <a:avLst/>
          </a:prstGeom>
        </p:spPr>
      </p:pic>
    </p:spTree>
    <p:extLst>
      <p:ext uri="{BB962C8B-B14F-4D97-AF65-F5344CB8AC3E}">
        <p14:creationId xmlns:p14="http://schemas.microsoft.com/office/powerpoint/2010/main" val="38160546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Fase ovulatoria</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Aumento di LH</a:t>
            </a:r>
          </a:p>
          <a:p>
            <a:r>
              <a:rPr lang="it-IT" dirty="0" smtClean="0"/>
              <a:t>Le cellule della granulosa stimolano le </a:t>
            </a:r>
            <a:r>
              <a:rPr lang="it-IT" dirty="0" err="1" smtClean="0"/>
              <a:t>celleule</a:t>
            </a:r>
            <a:r>
              <a:rPr lang="it-IT" dirty="0" smtClean="0"/>
              <a:t> del cumulo ooforo e all’ovocito</a:t>
            </a:r>
          </a:p>
          <a:p>
            <a:r>
              <a:rPr lang="it-IT" dirty="0" smtClean="0"/>
              <a:t>Le cellule del cumulo ooforo retraggono i prolungamenti che circondano l’ovocito e producono matrice extracellulare viscoelastica (acido ialuronico) in un processo chiamato </a:t>
            </a:r>
            <a:r>
              <a:rPr lang="it-IT" b="1" dirty="0" err="1" smtClean="0"/>
              <a:t>mucificazione</a:t>
            </a:r>
            <a:r>
              <a:rPr lang="it-IT" b="1" dirty="0" smtClean="0"/>
              <a:t> del cumulo ooforo </a:t>
            </a:r>
            <a:r>
              <a:rPr lang="it-IT" dirty="0" smtClean="0"/>
              <a:t>che causa il distacco dell’ovocito</a:t>
            </a:r>
          </a:p>
          <a:p>
            <a:r>
              <a:rPr lang="it-IT" dirty="0" smtClean="0"/>
              <a:t>Nello stesso tempo l’ovocito esce dal </a:t>
            </a:r>
            <a:r>
              <a:rPr lang="it-IT" dirty="0" err="1" smtClean="0"/>
              <a:t>diplotene</a:t>
            </a:r>
            <a:r>
              <a:rPr lang="it-IT" dirty="0" smtClean="0"/>
              <a:t> della prima divisione meiotica a cui si “era fermato”</a:t>
            </a:r>
            <a:endParaRPr lang="it-IT" dirty="0"/>
          </a:p>
        </p:txBody>
      </p:sp>
    </p:spTree>
    <p:extLst>
      <p:ext uri="{BB962C8B-B14F-4D97-AF65-F5344CB8AC3E}">
        <p14:creationId xmlns:p14="http://schemas.microsoft.com/office/powerpoint/2010/main" val="33299644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668860"/>
            <a:ext cx="6548804" cy="4974555"/>
          </a:xfrm>
        </p:spPr>
        <p:txBody>
          <a:bodyPr>
            <a:normAutofit fontScale="77500" lnSpcReduction="20000"/>
          </a:bodyPr>
          <a:lstStyle/>
          <a:p>
            <a:r>
              <a:rPr lang="it-IT" dirty="0" smtClean="0"/>
              <a:t>I cromosomi si accorciano e si ispessiscono, si arresta la sintesi di RNA</a:t>
            </a:r>
          </a:p>
          <a:p>
            <a:r>
              <a:rPr lang="it-IT" dirty="0" smtClean="0"/>
              <a:t>Sparisce la membrana nucleare</a:t>
            </a:r>
          </a:p>
          <a:p>
            <a:r>
              <a:rPr lang="it-IT" dirty="0" smtClean="0"/>
              <a:t>I cromosomi si dispongono sul fuso mitotico che prima è parallelo all’</a:t>
            </a:r>
            <a:r>
              <a:rPr lang="it-IT" dirty="0" err="1" smtClean="0"/>
              <a:t>ovolemma</a:t>
            </a:r>
            <a:r>
              <a:rPr lang="it-IT" dirty="0" smtClean="0"/>
              <a:t> e poi si sposta perpendicolarmente</a:t>
            </a:r>
          </a:p>
          <a:p>
            <a:r>
              <a:rPr lang="it-IT" dirty="0" smtClean="0"/>
              <a:t>Procede nelle fasi successive meiosi</a:t>
            </a:r>
          </a:p>
          <a:p>
            <a:r>
              <a:rPr lang="it-IT" dirty="0" smtClean="0"/>
              <a:t>Si formano due cellule: L’</a:t>
            </a:r>
            <a:r>
              <a:rPr lang="it-IT" b="1" dirty="0" smtClean="0"/>
              <a:t>ovocito secondario </a:t>
            </a:r>
            <a:r>
              <a:rPr lang="it-IT" dirty="0" smtClean="0"/>
              <a:t>contenente quasi tutto il citoplasma e il </a:t>
            </a:r>
            <a:r>
              <a:rPr lang="it-IT" b="1" dirty="0" smtClean="0"/>
              <a:t>primo globulo polare </a:t>
            </a:r>
            <a:r>
              <a:rPr lang="it-IT" dirty="0" smtClean="0"/>
              <a:t>che si dispone tra </a:t>
            </a:r>
            <a:r>
              <a:rPr lang="it-IT" dirty="0" err="1" smtClean="0"/>
              <a:t>oolemma</a:t>
            </a:r>
            <a:r>
              <a:rPr lang="it-IT" dirty="0" smtClean="0"/>
              <a:t> e zona pellucida (</a:t>
            </a:r>
            <a:r>
              <a:rPr lang="it-IT" b="1" dirty="0" smtClean="0"/>
              <a:t>spazio vitellino</a:t>
            </a:r>
            <a:r>
              <a:rPr lang="it-IT" dirty="0" smtClean="0"/>
              <a:t>)</a:t>
            </a:r>
          </a:p>
          <a:p>
            <a:r>
              <a:rPr lang="it-IT" dirty="0" smtClean="0">
                <a:solidFill>
                  <a:srgbClr val="FF0000"/>
                </a:solidFill>
              </a:rPr>
              <a:t>L’ovocito continua la meiosi II e si ferma alla metafase II </a:t>
            </a:r>
            <a:r>
              <a:rPr lang="it-IT" dirty="0" smtClean="0"/>
              <a:t>(</a:t>
            </a:r>
            <a:r>
              <a:rPr lang="it-IT" b="1" dirty="0" smtClean="0"/>
              <a:t>ovocito secondario</a:t>
            </a:r>
            <a:r>
              <a:rPr lang="it-IT" dirty="0" smtClean="0"/>
              <a:t>), la meiosi continuerà solo se l’uovo verrà fecondato</a:t>
            </a:r>
          </a:p>
          <a:p>
            <a:endParaRPr lang="it-IT" dirty="0" smtClean="0"/>
          </a:p>
          <a:p>
            <a:endParaRPr lang="it-IT" dirty="0"/>
          </a:p>
        </p:txBody>
      </p:sp>
      <p:pic>
        <p:nvPicPr>
          <p:cNvPr id="4" name="Immagine 3" descr="img-327185429.pdf"/>
          <p:cNvPicPr>
            <a:picLocks noChangeAspect="1"/>
          </p:cNvPicPr>
          <p:nvPr/>
        </p:nvPicPr>
        <p:blipFill rotWithShape="1">
          <a:blip r:embed="rId2">
            <a:extLst>
              <a:ext uri="{28A0092B-C50C-407E-A947-70E740481C1C}">
                <a14:useLocalDpi xmlns:a14="http://schemas.microsoft.com/office/drawing/2010/main" val="0"/>
              </a:ext>
            </a:extLst>
          </a:blip>
          <a:srcRect l="57415" t="29319" r="3502" b="4154"/>
          <a:stretch/>
        </p:blipFill>
        <p:spPr>
          <a:xfrm rot="10800000">
            <a:off x="6548804" y="583203"/>
            <a:ext cx="2609151" cy="6274797"/>
          </a:xfrm>
          <a:prstGeom prst="rect">
            <a:avLst/>
          </a:prstGeom>
        </p:spPr>
      </p:pic>
    </p:spTree>
    <p:extLst>
      <p:ext uri="{BB962C8B-B14F-4D97-AF65-F5344CB8AC3E}">
        <p14:creationId xmlns:p14="http://schemas.microsoft.com/office/powerpoint/2010/main" val="3416576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it-IT" dirty="0" smtClean="0"/>
              <a:t>Anche il citoplasma dell’ovocito subisce trasformazioni: appaiono i </a:t>
            </a:r>
            <a:r>
              <a:rPr lang="it-IT" b="1" dirty="0" smtClean="0"/>
              <a:t>granuli corticali </a:t>
            </a:r>
            <a:r>
              <a:rPr lang="it-IT" dirty="0" smtClean="0"/>
              <a:t>ripieni di enzimi</a:t>
            </a:r>
          </a:p>
          <a:p>
            <a:r>
              <a:rPr lang="it-IT" dirty="0" smtClean="0"/>
              <a:t>La parete follicolare (granulosa e teca) hanno vasi più permeabili, aumenta il liquido follicolare</a:t>
            </a:r>
          </a:p>
          <a:p>
            <a:r>
              <a:rPr lang="it-IT" dirty="0" smtClean="0"/>
              <a:t>Ora il follicolo raggiunge un diametro di circa 2,5 cm e sporge dall’ovaio</a:t>
            </a:r>
          </a:p>
          <a:p>
            <a:r>
              <a:rPr lang="it-IT" dirty="0" smtClean="0"/>
              <a:t>La parete del follicolo rivolta verso la parete dell’ovaio di assottiglia </a:t>
            </a:r>
            <a:r>
              <a:rPr lang="it-IT" dirty="0" err="1" smtClean="0"/>
              <a:t>cosiccome</a:t>
            </a:r>
            <a:r>
              <a:rPr lang="it-IT" dirty="0" smtClean="0"/>
              <a:t> quella dell’ovaio fino a rompersi (</a:t>
            </a:r>
            <a:r>
              <a:rPr lang="it-IT" b="1" dirty="0" smtClean="0"/>
              <a:t>deiscenza del follicolo</a:t>
            </a:r>
            <a:r>
              <a:rPr lang="it-IT" dirty="0" smtClean="0"/>
              <a:t>) il cumulo ooforo fuoriesce sulla superficie ovarica</a:t>
            </a:r>
          </a:p>
          <a:p>
            <a:r>
              <a:rPr lang="it-IT" dirty="0" smtClean="0"/>
              <a:t>Le fimbrie uterine porteranno poi il cumulo ooforo all’interno delle tube</a:t>
            </a:r>
          </a:p>
          <a:p>
            <a:endParaRPr lang="it-IT" dirty="0"/>
          </a:p>
        </p:txBody>
      </p:sp>
    </p:spTree>
    <p:extLst>
      <p:ext uri="{BB962C8B-B14F-4D97-AF65-F5344CB8AC3E}">
        <p14:creationId xmlns:p14="http://schemas.microsoft.com/office/powerpoint/2010/main" val="60185261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Formazione del corpo luteo</a:t>
            </a:r>
            <a:endParaRPr lang="it-IT" dirty="0"/>
          </a:p>
        </p:txBody>
      </p:sp>
      <p:sp>
        <p:nvSpPr>
          <p:cNvPr id="3" name="Segnaposto contenuto 2"/>
          <p:cNvSpPr>
            <a:spLocks noGrp="1"/>
          </p:cNvSpPr>
          <p:nvPr>
            <p:ph idx="1"/>
          </p:nvPr>
        </p:nvSpPr>
        <p:spPr/>
        <p:txBody>
          <a:bodyPr>
            <a:normAutofit fontScale="77500" lnSpcReduction="20000"/>
          </a:bodyPr>
          <a:lstStyle/>
          <a:p>
            <a:r>
              <a:rPr lang="it-IT" dirty="0" smtClean="0">
                <a:solidFill>
                  <a:srgbClr val="000000"/>
                </a:solidFill>
              </a:rPr>
              <a:t>Quello che rimane del follicolo si trasforma in </a:t>
            </a:r>
            <a:r>
              <a:rPr lang="it-IT" b="1" dirty="0" smtClean="0">
                <a:solidFill>
                  <a:srgbClr val="000000"/>
                </a:solidFill>
              </a:rPr>
              <a:t>corpo luteo</a:t>
            </a:r>
            <a:r>
              <a:rPr lang="it-IT" dirty="0" smtClean="0">
                <a:solidFill>
                  <a:srgbClr val="000000"/>
                </a:solidFill>
              </a:rPr>
              <a:t>, una struttura che si comporta come una ghiandola endocrina</a:t>
            </a:r>
          </a:p>
          <a:p>
            <a:r>
              <a:rPr lang="it-IT" dirty="0" smtClean="0">
                <a:solidFill>
                  <a:srgbClr val="000000"/>
                </a:solidFill>
              </a:rPr>
              <a:t>La parete del follicolo collassa, la membrana basale si depolimerizza, i capillari invadono la granulosa a formare una ricca rete capillare.</a:t>
            </a:r>
          </a:p>
          <a:p>
            <a:r>
              <a:rPr lang="it-IT" dirty="0" smtClean="0">
                <a:solidFill>
                  <a:srgbClr val="000000"/>
                </a:solidFill>
              </a:rPr>
              <a:t>Le cellule della granulosa e della teca si trasformano in </a:t>
            </a:r>
            <a:r>
              <a:rPr lang="it-IT" b="1" dirty="0" smtClean="0">
                <a:solidFill>
                  <a:srgbClr val="000000"/>
                </a:solidFill>
              </a:rPr>
              <a:t>cellule luteiniche </a:t>
            </a:r>
            <a:r>
              <a:rPr lang="it-IT" dirty="0" smtClean="0">
                <a:solidFill>
                  <a:srgbClr val="000000"/>
                </a:solidFill>
              </a:rPr>
              <a:t>che secernono il progesterone</a:t>
            </a:r>
          </a:p>
          <a:p>
            <a:r>
              <a:rPr lang="it-IT" dirty="0" smtClean="0">
                <a:solidFill>
                  <a:srgbClr val="000000"/>
                </a:solidFill>
              </a:rPr>
              <a:t>Sotto l’azione dell’LH, il corpo luteo continua a produrre ormoni per circa dieci giorni, se l’ovocita non è fecondato il corpo luteo comincia a regredire in una cicatrice bianca (</a:t>
            </a:r>
            <a:r>
              <a:rPr lang="it-IT" b="1" dirty="0" smtClean="0">
                <a:solidFill>
                  <a:srgbClr val="000000"/>
                </a:solidFill>
              </a:rPr>
              <a:t>corpo </a:t>
            </a:r>
            <a:r>
              <a:rPr lang="it-IT" b="1" dirty="0" err="1" smtClean="0">
                <a:solidFill>
                  <a:srgbClr val="000000"/>
                </a:solidFill>
              </a:rPr>
              <a:t>albicans</a:t>
            </a:r>
            <a:r>
              <a:rPr lang="it-IT" dirty="0" smtClean="0">
                <a:solidFill>
                  <a:srgbClr val="000000"/>
                </a:solidFill>
              </a:rPr>
              <a:t>) che scompare in 2 mesi circa</a:t>
            </a:r>
            <a:endParaRPr lang="it-IT" dirty="0">
              <a:solidFill>
                <a:srgbClr val="000000"/>
              </a:solidFill>
            </a:endParaRPr>
          </a:p>
        </p:txBody>
      </p:sp>
    </p:spTree>
    <p:extLst>
      <p:ext uri="{BB962C8B-B14F-4D97-AF65-F5344CB8AC3E}">
        <p14:creationId xmlns:p14="http://schemas.microsoft.com/office/powerpoint/2010/main" val="10915919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Questo processo ciclico è chiamato</a:t>
            </a:r>
            <a:r>
              <a:rPr lang="it-IT" b="1" dirty="0" smtClean="0"/>
              <a:t> ciclo ovarico</a:t>
            </a:r>
            <a:r>
              <a:rPr lang="it-IT" dirty="0" smtClean="0"/>
              <a:t>, esso è accompagnato da una serie di cambiamenti nell’utero in quello che viene definito </a:t>
            </a:r>
            <a:r>
              <a:rPr lang="it-IT" b="1" dirty="0" smtClean="0"/>
              <a:t>ciclo uterino</a:t>
            </a:r>
            <a:endParaRPr lang="it-IT" b="1" dirty="0"/>
          </a:p>
        </p:txBody>
      </p:sp>
    </p:spTree>
    <p:extLst>
      <p:ext uri="{BB962C8B-B14F-4D97-AF65-F5344CB8AC3E}">
        <p14:creationId xmlns:p14="http://schemas.microsoft.com/office/powerpoint/2010/main" val="167498577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8105122.pdf"/>
          <p:cNvPicPr>
            <a:picLocks noChangeAspect="1"/>
          </p:cNvPicPr>
          <p:nvPr/>
        </p:nvPicPr>
        <p:blipFill rotWithShape="1">
          <a:blip r:embed="rId2">
            <a:extLst>
              <a:ext uri="{28A0092B-C50C-407E-A947-70E740481C1C}">
                <a14:useLocalDpi xmlns:a14="http://schemas.microsoft.com/office/drawing/2010/main" val="0"/>
              </a:ext>
            </a:extLst>
          </a:blip>
          <a:srcRect l="19474" t="8217" b="54541"/>
          <a:stretch/>
        </p:blipFill>
        <p:spPr>
          <a:xfrm rot="10800000">
            <a:off x="700196" y="1660854"/>
            <a:ext cx="7658835" cy="5004296"/>
          </a:xfrm>
          <a:prstGeom prst="rect">
            <a:avLst/>
          </a:prstGeom>
        </p:spPr>
      </p:pic>
    </p:spTree>
    <p:extLst>
      <p:ext uri="{BB962C8B-B14F-4D97-AF65-F5344CB8AC3E}">
        <p14:creationId xmlns:p14="http://schemas.microsoft.com/office/powerpoint/2010/main" val="18530266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CICLO UTERINO</a:t>
            </a:r>
            <a:endParaRPr lang="it-IT" dirty="0"/>
          </a:p>
        </p:txBody>
      </p:sp>
      <p:sp>
        <p:nvSpPr>
          <p:cNvPr id="3" name="Segnaposto contenuto 2"/>
          <p:cNvSpPr>
            <a:spLocks noGrp="1"/>
          </p:cNvSpPr>
          <p:nvPr>
            <p:ph idx="1"/>
          </p:nvPr>
        </p:nvSpPr>
        <p:spPr/>
        <p:txBody>
          <a:bodyPr/>
          <a:lstStyle/>
          <a:p>
            <a:r>
              <a:rPr lang="it-IT" dirty="0" smtClean="0"/>
              <a:t>Fase mestruale</a:t>
            </a:r>
          </a:p>
          <a:p>
            <a:r>
              <a:rPr lang="it-IT" dirty="0" smtClean="0"/>
              <a:t>Fase proliferativa</a:t>
            </a:r>
          </a:p>
          <a:p>
            <a:r>
              <a:rPr lang="it-IT" dirty="0" smtClean="0"/>
              <a:t>Fase secretoria</a:t>
            </a:r>
          </a:p>
          <a:p>
            <a:r>
              <a:rPr lang="it-IT" dirty="0" smtClean="0"/>
              <a:t>Fase ischemica</a:t>
            </a:r>
          </a:p>
          <a:p>
            <a:endParaRPr lang="it-IT" dirty="0"/>
          </a:p>
        </p:txBody>
      </p:sp>
    </p:spTree>
    <p:extLst>
      <p:ext uri="{BB962C8B-B14F-4D97-AF65-F5344CB8AC3E}">
        <p14:creationId xmlns:p14="http://schemas.microsoft.com/office/powerpoint/2010/main" val="13741510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3" descr="74_testicolo3.jpg"/>
          <p:cNvPicPr>
            <a:picLocks noChangeAspect="1"/>
          </p:cNvPicPr>
          <p:nvPr/>
        </p:nvPicPr>
        <p:blipFill rotWithShape="1">
          <a:blip r:embed="rId2">
            <a:extLst>
              <a:ext uri="{28A0092B-C50C-407E-A947-70E740481C1C}">
                <a14:useLocalDpi xmlns:a14="http://schemas.microsoft.com/office/drawing/2010/main" val="0"/>
              </a:ext>
            </a:extLst>
          </a:blip>
          <a:srcRect l="21025" t="12002"/>
          <a:stretch/>
        </p:blipFill>
        <p:spPr>
          <a:xfrm>
            <a:off x="5217916" y="2625482"/>
            <a:ext cx="3926084" cy="3661762"/>
          </a:xfrm>
          <a:prstGeom prst="rect">
            <a:avLst/>
          </a:prstGeom>
        </p:spPr>
      </p:pic>
      <p:sp>
        <p:nvSpPr>
          <p:cNvPr id="5" name="Segnaposto contenuto 2"/>
          <p:cNvSpPr>
            <a:spLocks noGrp="1"/>
          </p:cNvSpPr>
          <p:nvPr>
            <p:ph idx="1"/>
          </p:nvPr>
        </p:nvSpPr>
        <p:spPr>
          <a:xfrm>
            <a:off x="457200" y="1600200"/>
            <a:ext cx="4865800" cy="5257800"/>
          </a:xfrm>
        </p:spPr>
        <p:txBody>
          <a:bodyPr>
            <a:normAutofit fontScale="77500" lnSpcReduction="20000"/>
          </a:bodyPr>
          <a:lstStyle/>
          <a:p>
            <a:r>
              <a:rPr lang="it-IT" dirty="0" smtClean="0"/>
              <a:t>Lunghezza stimata dei tubuli seminiferi: 700m</a:t>
            </a:r>
          </a:p>
          <a:p>
            <a:r>
              <a:rPr lang="it-IT" dirty="0" smtClean="0"/>
              <a:t>Ogni tubulo forma un’ansa molto contorta, entrambe le </a:t>
            </a:r>
            <a:r>
              <a:rPr lang="it-IT" dirty="0" err="1" smtClean="0"/>
              <a:t>estremita</a:t>
            </a:r>
            <a:r>
              <a:rPr lang="it-IT" dirty="0" smtClean="0"/>
              <a:t> comunicano, tramite un tubulo retto, con la </a:t>
            </a:r>
            <a:r>
              <a:rPr lang="it-IT" b="1" dirty="0" smtClean="0"/>
              <a:t>rete </a:t>
            </a:r>
            <a:r>
              <a:rPr lang="it-IT" b="1" dirty="0" err="1" smtClean="0"/>
              <a:t>testis</a:t>
            </a:r>
            <a:r>
              <a:rPr lang="it-IT" dirty="0" smtClean="0"/>
              <a:t>, una serie di canalicoli comunicanti che si trova nel mediastino del testicolo</a:t>
            </a:r>
            <a:endParaRPr lang="it-IT" b="1" dirty="0" smtClean="0"/>
          </a:p>
          <a:p>
            <a:r>
              <a:rPr lang="it-IT" dirty="0" smtClean="0"/>
              <a:t>La rete </a:t>
            </a:r>
            <a:r>
              <a:rPr lang="it-IT" dirty="0" err="1" smtClean="0"/>
              <a:t>testis</a:t>
            </a:r>
            <a:r>
              <a:rPr lang="it-IT" dirty="0" smtClean="0"/>
              <a:t> è in continuità con 10-12 </a:t>
            </a:r>
            <a:r>
              <a:rPr lang="it-IT" b="1" dirty="0" err="1" smtClean="0"/>
              <a:t>condottini</a:t>
            </a:r>
            <a:r>
              <a:rPr lang="it-IT" b="1" dirty="0" smtClean="0"/>
              <a:t> efferenti </a:t>
            </a:r>
            <a:r>
              <a:rPr lang="it-IT" dirty="0" smtClean="0"/>
              <a:t>che sono il tratto iniziale delle vie spermatiche</a:t>
            </a:r>
          </a:p>
          <a:p>
            <a:r>
              <a:rPr lang="it-IT" dirty="0" smtClean="0"/>
              <a:t>L’</a:t>
            </a:r>
            <a:r>
              <a:rPr lang="it-IT" b="1" dirty="0" smtClean="0"/>
              <a:t>epididimo</a:t>
            </a:r>
            <a:r>
              <a:rPr lang="it-IT" dirty="0" smtClean="0"/>
              <a:t> è interposto tra la rete </a:t>
            </a:r>
            <a:r>
              <a:rPr lang="it-IT" dirty="0" err="1" smtClean="0"/>
              <a:t>testis</a:t>
            </a:r>
            <a:r>
              <a:rPr lang="it-IT" dirty="0" smtClean="0"/>
              <a:t> e il dotto deferente che ha una lunghezza di circa 6 metri</a:t>
            </a:r>
          </a:p>
          <a:p>
            <a:endParaRPr lang="it-IT" dirty="0" smtClean="0"/>
          </a:p>
          <a:p>
            <a:endParaRPr lang="it-IT" dirty="0" smtClean="0"/>
          </a:p>
          <a:p>
            <a:endParaRPr lang="it-IT" dirty="0"/>
          </a:p>
        </p:txBody>
      </p:sp>
    </p:spTree>
    <p:extLst>
      <p:ext uri="{BB962C8B-B14F-4D97-AF65-F5344CB8AC3E}">
        <p14:creationId xmlns:p14="http://schemas.microsoft.com/office/powerpoint/2010/main" val="4072359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Endometrio</a:t>
            </a:r>
            <a:endParaRPr lang="it-IT" dirty="0"/>
          </a:p>
        </p:txBody>
      </p:sp>
      <p:sp>
        <p:nvSpPr>
          <p:cNvPr id="3" name="Segnaposto contenuto 2"/>
          <p:cNvSpPr>
            <a:spLocks noGrp="1"/>
          </p:cNvSpPr>
          <p:nvPr>
            <p:ph idx="1"/>
          </p:nvPr>
        </p:nvSpPr>
        <p:spPr>
          <a:xfrm>
            <a:off x="139550" y="1600200"/>
            <a:ext cx="4688873" cy="4525963"/>
          </a:xfrm>
        </p:spPr>
        <p:txBody>
          <a:bodyPr>
            <a:normAutofit fontScale="92500" lnSpcReduction="10000"/>
          </a:bodyPr>
          <a:lstStyle/>
          <a:p>
            <a:r>
              <a:rPr lang="it-IT" dirty="0" smtClean="0"/>
              <a:t>La cavità dell’utero è rivestita da una mucosa (endometrio) costituita da epitelio cilindrico semplice da cui originano ghiandole tubulari</a:t>
            </a:r>
          </a:p>
          <a:p>
            <a:r>
              <a:rPr lang="it-IT" dirty="0" smtClean="0"/>
              <a:t>E’ diviso in strato funzionale e strato basale</a:t>
            </a:r>
          </a:p>
          <a:p>
            <a:r>
              <a:rPr lang="it-IT" dirty="0" smtClean="0"/>
              <a:t>Il connettivo è molto vascolarizzato</a:t>
            </a:r>
            <a:endParaRPr lang="it-IT" dirty="0"/>
          </a:p>
        </p:txBody>
      </p:sp>
      <p:pic>
        <p:nvPicPr>
          <p:cNvPr id="6" name="Immagine 5" descr="seminario-histologa-reproductor-femenino-19-728.jpg"/>
          <p:cNvPicPr>
            <a:picLocks noChangeAspect="1"/>
          </p:cNvPicPr>
          <p:nvPr/>
        </p:nvPicPr>
        <p:blipFill rotWithShape="1">
          <a:blip r:embed="rId2">
            <a:extLst>
              <a:ext uri="{28A0092B-C50C-407E-A947-70E740481C1C}">
                <a14:useLocalDpi xmlns:a14="http://schemas.microsoft.com/office/drawing/2010/main" val="0"/>
              </a:ext>
            </a:extLst>
          </a:blip>
          <a:srcRect l="9495" r="36962"/>
          <a:stretch/>
        </p:blipFill>
        <p:spPr>
          <a:xfrm>
            <a:off x="5037749" y="1178337"/>
            <a:ext cx="4012364" cy="5620321"/>
          </a:xfrm>
          <a:prstGeom prst="rect">
            <a:avLst/>
          </a:prstGeom>
        </p:spPr>
      </p:pic>
    </p:spTree>
    <p:extLst>
      <p:ext uri="{BB962C8B-B14F-4D97-AF65-F5344CB8AC3E}">
        <p14:creationId xmlns:p14="http://schemas.microsoft.com/office/powerpoint/2010/main" val="228394237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Endometrio nella fase secretiva</a:t>
            </a:r>
            <a:endParaRPr lang="it-IT" dirty="0"/>
          </a:p>
        </p:txBody>
      </p:sp>
      <p:pic>
        <p:nvPicPr>
          <p:cNvPr id="5" name="Immagine 4" descr="img-328105122.pdf"/>
          <p:cNvPicPr>
            <a:picLocks noChangeAspect="1"/>
          </p:cNvPicPr>
          <p:nvPr/>
        </p:nvPicPr>
        <p:blipFill rotWithShape="1">
          <a:blip r:embed="rId2">
            <a:extLst>
              <a:ext uri="{28A0092B-C50C-407E-A947-70E740481C1C}">
                <a14:useLocalDpi xmlns:a14="http://schemas.microsoft.com/office/drawing/2010/main" val="0"/>
              </a:ext>
            </a:extLst>
          </a:blip>
          <a:srcRect l="20911" t="63572" r="6356" b="4005"/>
          <a:stretch/>
        </p:blipFill>
        <p:spPr>
          <a:xfrm rot="10800000">
            <a:off x="600064" y="1181824"/>
            <a:ext cx="7881987" cy="4964166"/>
          </a:xfrm>
          <a:prstGeom prst="rect">
            <a:avLst/>
          </a:prstGeom>
        </p:spPr>
      </p:pic>
    </p:spTree>
    <p:extLst>
      <p:ext uri="{BB962C8B-B14F-4D97-AF65-F5344CB8AC3E}">
        <p14:creationId xmlns:p14="http://schemas.microsoft.com/office/powerpoint/2010/main" val="172175207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eminario-histologa-reproductor-femenino-19-7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48312" cy="3186234"/>
          </a:xfrm>
          <a:prstGeom prst="rect">
            <a:avLst/>
          </a:prstGeom>
        </p:spPr>
      </p:pic>
      <p:pic>
        <p:nvPicPr>
          <p:cNvPr id="6" name="Immagine 5" descr="seminario-histologa-reproductor-femenino-21-7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594" y="1593117"/>
            <a:ext cx="4248312" cy="3186234"/>
          </a:xfrm>
          <a:prstGeom prst="rect">
            <a:avLst/>
          </a:prstGeom>
        </p:spPr>
      </p:pic>
      <p:pic>
        <p:nvPicPr>
          <p:cNvPr id="4" name="Immagine 3" descr="seminario-histologa-reproductor-femenino-23-7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719" y="3671766"/>
            <a:ext cx="4248312" cy="3186234"/>
          </a:xfrm>
          <a:prstGeom prst="rect">
            <a:avLst/>
          </a:prstGeom>
        </p:spPr>
      </p:pic>
    </p:spTree>
    <p:extLst>
      <p:ext uri="{BB962C8B-B14F-4D97-AF65-F5344CB8AC3E}">
        <p14:creationId xmlns:p14="http://schemas.microsoft.com/office/powerpoint/2010/main" val="2095888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CICLO UTERINO</a:t>
            </a:r>
            <a:endParaRPr lang="it-IT" dirty="0"/>
          </a:p>
        </p:txBody>
      </p:sp>
      <p:sp>
        <p:nvSpPr>
          <p:cNvPr id="3" name="Segnaposto contenuto 2"/>
          <p:cNvSpPr>
            <a:spLocks noGrp="1"/>
          </p:cNvSpPr>
          <p:nvPr>
            <p:ph idx="1"/>
          </p:nvPr>
        </p:nvSpPr>
        <p:spPr>
          <a:xfrm>
            <a:off x="457200" y="1600200"/>
            <a:ext cx="8229600" cy="5257800"/>
          </a:xfrm>
        </p:spPr>
        <p:txBody>
          <a:bodyPr>
            <a:normAutofit fontScale="70000" lnSpcReduction="20000"/>
          </a:bodyPr>
          <a:lstStyle/>
          <a:p>
            <a:r>
              <a:rPr lang="it-IT" dirty="0" smtClean="0"/>
              <a:t>Fase mestruale</a:t>
            </a:r>
          </a:p>
          <a:p>
            <a:pPr lvl="1"/>
            <a:r>
              <a:rPr lang="it-IT" dirty="0" smtClean="0"/>
              <a:t>Preparazione dell’utero alle seguenti trasformazioni</a:t>
            </a:r>
          </a:p>
          <a:p>
            <a:r>
              <a:rPr lang="it-IT" dirty="0" smtClean="0"/>
              <a:t>Fase proliferativa (follicolare)</a:t>
            </a:r>
          </a:p>
          <a:p>
            <a:pPr lvl="1"/>
            <a:r>
              <a:rPr lang="it-IT" dirty="0" smtClean="0"/>
              <a:t>Gli estrogeni prodotti dal follicolo inducono la proliferazione delle cellule epiteliali e stromali per la rigenerazione dell’epitelio e dello strato connettivo</a:t>
            </a:r>
          </a:p>
          <a:p>
            <a:r>
              <a:rPr lang="it-IT" dirty="0" smtClean="0"/>
              <a:t>Fase secretiva (luteinica)</a:t>
            </a:r>
          </a:p>
          <a:p>
            <a:pPr lvl="1"/>
            <a:r>
              <a:rPr lang="it-IT" dirty="0" smtClean="0"/>
              <a:t>Inizia dopo l’ovulazione, con la formazione del corpo luteo dove il progesterone induce l’allungamento ed ingrandimento delle ghiandole e produzione di un secreto ricco di glicogeno e mucine, le cellule connettivali si riempiono di lipidi e glicogeno. L’endometrio aumenta 5-6 v il suo spessore</a:t>
            </a:r>
          </a:p>
          <a:p>
            <a:r>
              <a:rPr lang="it-IT" dirty="0" smtClean="0"/>
              <a:t>Fase ischemica, Fase mestruale</a:t>
            </a:r>
          </a:p>
          <a:p>
            <a:pPr lvl="1"/>
            <a:r>
              <a:rPr lang="it-IT" dirty="0" smtClean="0"/>
              <a:t>L’involuzione del corpo luteo causa una diminuzione del progesterone con conseguenze su tutto il tessuto, le arterie spirali vanno incontro a costrizione e la loro conseguente riapertura causa un flusso sanguigno che porta all’espulsione di parte dell’endometrio</a:t>
            </a:r>
          </a:p>
          <a:p>
            <a:endParaRPr lang="it-IT" dirty="0"/>
          </a:p>
        </p:txBody>
      </p:sp>
    </p:spTree>
    <p:extLst>
      <p:ext uri="{BB962C8B-B14F-4D97-AF65-F5344CB8AC3E}">
        <p14:creationId xmlns:p14="http://schemas.microsoft.com/office/powerpoint/2010/main" val="94497847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Regolazione ormonale (cenni)</a:t>
            </a:r>
            <a:endParaRPr lang="it-IT" dirty="0"/>
          </a:p>
        </p:txBody>
      </p:sp>
      <p:sp>
        <p:nvSpPr>
          <p:cNvPr id="3" name="Segnaposto contenuto 2"/>
          <p:cNvSpPr>
            <a:spLocks noGrp="1"/>
          </p:cNvSpPr>
          <p:nvPr>
            <p:ph idx="1"/>
          </p:nvPr>
        </p:nvSpPr>
        <p:spPr/>
        <p:txBody>
          <a:bodyPr>
            <a:normAutofit lnSpcReduction="10000"/>
          </a:bodyPr>
          <a:lstStyle/>
          <a:p>
            <a:r>
              <a:rPr lang="it-IT" dirty="0" smtClean="0"/>
              <a:t>L’</a:t>
            </a:r>
            <a:r>
              <a:rPr lang="it-IT" dirty="0"/>
              <a:t>a</a:t>
            </a:r>
            <a:r>
              <a:rPr lang="it-IT" dirty="0" smtClean="0"/>
              <a:t>sse ipotalamo-ipofisi induce la produzione di </a:t>
            </a:r>
            <a:r>
              <a:rPr lang="it-IT" b="1" dirty="0" smtClean="0"/>
              <a:t>FSH</a:t>
            </a:r>
            <a:r>
              <a:rPr lang="it-IT" dirty="0" smtClean="0"/>
              <a:t> e </a:t>
            </a:r>
            <a:r>
              <a:rPr lang="it-IT" b="1" dirty="0" smtClean="0"/>
              <a:t>LH</a:t>
            </a:r>
          </a:p>
          <a:p>
            <a:r>
              <a:rPr lang="it-IT" dirty="0" smtClean="0"/>
              <a:t>Follicolo e corpo luteo producono </a:t>
            </a:r>
            <a:r>
              <a:rPr lang="it-IT" b="1" dirty="0" smtClean="0"/>
              <a:t>estrogeni</a:t>
            </a:r>
            <a:r>
              <a:rPr lang="it-IT" dirty="0" smtClean="0"/>
              <a:t> e </a:t>
            </a:r>
            <a:r>
              <a:rPr lang="it-IT" b="1" dirty="0" smtClean="0"/>
              <a:t>progesterone</a:t>
            </a:r>
          </a:p>
          <a:p>
            <a:r>
              <a:rPr lang="it-IT" dirty="0" smtClean="0"/>
              <a:t>Il </a:t>
            </a:r>
            <a:r>
              <a:rPr lang="it-IT" dirty="0" smtClean="0">
                <a:solidFill>
                  <a:srgbClr val="FF0000"/>
                </a:solidFill>
              </a:rPr>
              <a:t>progesterone</a:t>
            </a:r>
            <a:r>
              <a:rPr lang="it-IT" dirty="0" smtClean="0"/>
              <a:t> inibisce l’attività dell’asse ipotalamo-ipofisi</a:t>
            </a:r>
          </a:p>
          <a:p>
            <a:r>
              <a:rPr lang="it-IT" dirty="0" smtClean="0"/>
              <a:t>Gli </a:t>
            </a:r>
            <a:r>
              <a:rPr lang="it-IT" dirty="0" smtClean="0">
                <a:solidFill>
                  <a:srgbClr val="FF0000"/>
                </a:solidFill>
              </a:rPr>
              <a:t>estrogeni</a:t>
            </a:r>
            <a:r>
              <a:rPr lang="it-IT" dirty="0" smtClean="0"/>
              <a:t> a bassi livelli inibiscono il rilascio di gonadotropine, a livelli alti favoriscono il rilascio di gonadotropine</a:t>
            </a:r>
          </a:p>
          <a:p>
            <a:endParaRPr lang="it-IT" dirty="0"/>
          </a:p>
        </p:txBody>
      </p:sp>
    </p:spTree>
    <p:extLst>
      <p:ext uri="{BB962C8B-B14F-4D97-AF65-F5344CB8AC3E}">
        <p14:creationId xmlns:p14="http://schemas.microsoft.com/office/powerpoint/2010/main" val="110443199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328105149.pdf"/>
          <p:cNvPicPr>
            <a:picLocks noChangeAspect="1"/>
          </p:cNvPicPr>
          <p:nvPr/>
        </p:nvPicPr>
        <p:blipFill rotWithShape="1">
          <a:blip r:embed="rId2">
            <a:extLst>
              <a:ext uri="{28A0092B-C50C-407E-A947-70E740481C1C}">
                <a14:useLocalDpi xmlns:a14="http://schemas.microsoft.com/office/drawing/2010/main" val="0"/>
              </a:ext>
            </a:extLst>
          </a:blip>
          <a:srcRect l="59942" t="33745"/>
          <a:stretch/>
        </p:blipFill>
        <p:spPr>
          <a:xfrm rot="10800000">
            <a:off x="2991554" y="43293"/>
            <a:ext cx="2916356" cy="6814707"/>
          </a:xfrm>
          <a:prstGeom prst="rect">
            <a:avLst/>
          </a:prstGeom>
        </p:spPr>
      </p:pic>
    </p:spTree>
    <p:extLst>
      <p:ext uri="{BB962C8B-B14F-4D97-AF65-F5344CB8AC3E}">
        <p14:creationId xmlns:p14="http://schemas.microsoft.com/office/powerpoint/2010/main" val="5724793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Kap_02.1_Abb_5_Horm_Regelkreis_Frau_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72475"/>
          </a:xfrm>
          <a:prstGeom prst="rect">
            <a:avLst/>
          </a:prstGeom>
        </p:spPr>
      </p:pic>
    </p:spTree>
    <p:extLst>
      <p:ext uri="{BB962C8B-B14F-4D97-AF65-F5344CB8AC3E}">
        <p14:creationId xmlns:p14="http://schemas.microsoft.com/office/powerpoint/2010/main" val="33187184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3" descr="cicloOvarico.jpg"/>
          <p:cNvPicPr>
            <a:picLocks noChangeAspect="1"/>
          </p:cNvPicPr>
          <p:nvPr/>
        </p:nvPicPr>
        <p:blipFill rotWithShape="1">
          <a:blip r:embed="rId2">
            <a:extLst>
              <a:ext uri="{28A0092B-C50C-407E-A947-70E740481C1C}">
                <a14:useLocalDpi xmlns:a14="http://schemas.microsoft.com/office/drawing/2010/main" val="0"/>
              </a:ext>
            </a:extLst>
          </a:blip>
          <a:srcRect t="8848"/>
          <a:stretch/>
        </p:blipFill>
        <p:spPr>
          <a:xfrm>
            <a:off x="1714500" y="25923"/>
            <a:ext cx="6230056" cy="6832077"/>
          </a:xfrm>
          <a:prstGeom prst="rect">
            <a:avLst/>
          </a:prstGeom>
        </p:spPr>
      </p:pic>
    </p:spTree>
    <p:extLst>
      <p:ext uri="{BB962C8B-B14F-4D97-AF65-F5344CB8AC3E}">
        <p14:creationId xmlns:p14="http://schemas.microsoft.com/office/powerpoint/2010/main" val="329050930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fecondazione</a:t>
            </a:r>
            <a:endParaRPr lang="it-IT" dirty="0"/>
          </a:p>
        </p:txBody>
      </p:sp>
      <p:sp>
        <p:nvSpPr>
          <p:cNvPr id="3" name="Segnaposto contenuto 2"/>
          <p:cNvSpPr>
            <a:spLocks noGrp="1"/>
          </p:cNvSpPr>
          <p:nvPr>
            <p:ph idx="1"/>
          </p:nvPr>
        </p:nvSpPr>
        <p:spPr/>
        <p:txBody>
          <a:bodyPr/>
          <a:lstStyle/>
          <a:p>
            <a:r>
              <a:rPr lang="it-IT" dirty="0" smtClean="0"/>
              <a:t>Consiste nell’interazione tra spermatozoo e ovocito. Lo spermatozoo entra nel citoplasma dell’ovocito ristabilendo il corredo genetico diploide</a:t>
            </a:r>
            <a:endParaRPr lang="it-IT" dirty="0"/>
          </a:p>
        </p:txBody>
      </p:sp>
    </p:spTree>
    <p:extLst>
      <p:ext uri="{BB962C8B-B14F-4D97-AF65-F5344CB8AC3E}">
        <p14:creationId xmlns:p14="http://schemas.microsoft.com/office/powerpoint/2010/main" val="177416461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Spermatozoo e ovocito</a:t>
            </a:r>
            <a:endParaRPr lang="it-IT" dirty="0"/>
          </a:p>
        </p:txBody>
      </p:sp>
      <p:pic>
        <p:nvPicPr>
          <p:cNvPr id="4" name="Immagine 3" descr="img-327141836.pdf"/>
          <p:cNvPicPr>
            <a:picLocks noChangeAspect="1"/>
          </p:cNvPicPr>
          <p:nvPr/>
        </p:nvPicPr>
        <p:blipFill rotWithShape="1">
          <a:blip r:embed="rId2">
            <a:extLst>
              <a:ext uri="{28A0092B-C50C-407E-A947-70E740481C1C}">
                <a14:useLocalDpi xmlns:a14="http://schemas.microsoft.com/office/drawing/2010/main" val="0"/>
              </a:ext>
            </a:extLst>
          </a:blip>
          <a:srcRect l="38191" t="83331" r="1066" b="2605"/>
          <a:stretch/>
        </p:blipFill>
        <p:spPr>
          <a:xfrm rot="10800000">
            <a:off x="42333" y="1179512"/>
            <a:ext cx="5630335" cy="1841771"/>
          </a:xfrm>
          <a:prstGeom prst="rect">
            <a:avLst/>
          </a:prstGeom>
        </p:spPr>
      </p:pic>
      <p:pic>
        <p:nvPicPr>
          <p:cNvPr id="7" name="Immagine 6" descr="6076796179_e9efccf3f1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10" y="3394662"/>
            <a:ext cx="4967111" cy="3270015"/>
          </a:xfrm>
          <a:prstGeom prst="rect">
            <a:avLst/>
          </a:prstGeom>
        </p:spPr>
      </p:pic>
      <p:pic>
        <p:nvPicPr>
          <p:cNvPr id="9" name="Immagine 8" descr="fecondazione-interna-n.jpg"/>
          <p:cNvPicPr>
            <a:picLocks noChangeAspect="1"/>
          </p:cNvPicPr>
          <p:nvPr/>
        </p:nvPicPr>
        <p:blipFill rotWithShape="1">
          <a:blip r:embed="rId4">
            <a:extLst>
              <a:ext uri="{28A0092B-C50C-407E-A947-70E740481C1C}">
                <a14:useLocalDpi xmlns:a14="http://schemas.microsoft.com/office/drawing/2010/main" val="0"/>
              </a:ext>
            </a:extLst>
          </a:blip>
          <a:srcRect l="18313" t="13361" r="29630"/>
          <a:stretch/>
        </p:blipFill>
        <p:spPr>
          <a:xfrm>
            <a:off x="5573889" y="1166517"/>
            <a:ext cx="3570111" cy="4456289"/>
          </a:xfrm>
          <a:prstGeom prst="rect">
            <a:avLst/>
          </a:prstGeom>
        </p:spPr>
      </p:pic>
    </p:spTree>
    <p:extLst>
      <p:ext uri="{BB962C8B-B14F-4D97-AF65-F5344CB8AC3E}">
        <p14:creationId xmlns:p14="http://schemas.microsoft.com/office/powerpoint/2010/main" val="40845514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Epididimo e dotti</a:t>
            </a:r>
            <a:endParaRPr lang="it-IT" dirty="0"/>
          </a:p>
        </p:txBody>
      </p:sp>
      <p:sp>
        <p:nvSpPr>
          <p:cNvPr id="3" name="Segnaposto contenuto 2"/>
          <p:cNvSpPr>
            <a:spLocks noGrp="1"/>
          </p:cNvSpPr>
          <p:nvPr>
            <p:ph idx="1"/>
          </p:nvPr>
        </p:nvSpPr>
        <p:spPr>
          <a:xfrm>
            <a:off x="457200" y="1600200"/>
            <a:ext cx="6107357" cy="4963504"/>
          </a:xfrm>
        </p:spPr>
        <p:txBody>
          <a:bodyPr>
            <a:normAutofit fontScale="70000" lnSpcReduction="20000"/>
          </a:bodyPr>
          <a:lstStyle/>
          <a:p>
            <a:r>
              <a:rPr lang="it-IT" b="1" dirty="0" smtClean="0"/>
              <a:t>Testa</a:t>
            </a:r>
            <a:r>
              <a:rPr lang="it-IT" dirty="0" smtClean="0"/>
              <a:t>: parte più voluminosa situata al polo superiore, in contatto con i </a:t>
            </a:r>
            <a:r>
              <a:rPr lang="it-IT" dirty="0" err="1" smtClean="0"/>
              <a:t>condottini</a:t>
            </a:r>
            <a:r>
              <a:rPr lang="it-IT" dirty="0" smtClean="0"/>
              <a:t> efferenti</a:t>
            </a:r>
          </a:p>
          <a:p>
            <a:r>
              <a:rPr lang="it-IT" b="1" dirty="0" smtClean="0"/>
              <a:t>Corpo</a:t>
            </a:r>
            <a:r>
              <a:rPr lang="it-IT" dirty="0" smtClean="0"/>
              <a:t>: parte intermedia</a:t>
            </a:r>
          </a:p>
          <a:p>
            <a:r>
              <a:rPr lang="it-IT" b="1" dirty="0" smtClean="0"/>
              <a:t>Coda</a:t>
            </a:r>
            <a:r>
              <a:rPr lang="it-IT" dirty="0" smtClean="0"/>
              <a:t>: estremità inferiore, in continuità con il dotto deferente</a:t>
            </a:r>
            <a:endParaRPr lang="it-IT" dirty="0"/>
          </a:p>
          <a:p>
            <a:endParaRPr lang="it-IT" dirty="0" smtClean="0"/>
          </a:p>
          <a:p>
            <a:r>
              <a:rPr lang="it-IT" dirty="0" smtClean="0"/>
              <a:t>Il </a:t>
            </a:r>
            <a:r>
              <a:rPr lang="it-IT" b="1" dirty="0" smtClean="0"/>
              <a:t>dotto deferente </a:t>
            </a:r>
            <a:r>
              <a:rPr lang="it-IT" dirty="0" smtClean="0"/>
              <a:t>si estende dall’epididimo in continuità con il dotto eiaculatore</a:t>
            </a:r>
          </a:p>
          <a:p>
            <a:r>
              <a:rPr lang="it-IT" dirty="0" smtClean="0"/>
              <a:t>Il </a:t>
            </a:r>
            <a:r>
              <a:rPr lang="it-IT" b="1" dirty="0" smtClean="0"/>
              <a:t>dotto eiaculatore</a:t>
            </a:r>
            <a:r>
              <a:rPr lang="it-IT" dirty="0" smtClean="0"/>
              <a:t>, lungo 1-2 cm, è l’ultimo tratto delle vie genitali, origina dal dotto deferente e dal dotto di uscita della vescichetta seminale e termina nell’uretra prostatica</a:t>
            </a:r>
          </a:p>
          <a:p>
            <a:endParaRPr lang="it-IT" dirty="0"/>
          </a:p>
          <a:p>
            <a:r>
              <a:rPr lang="it-IT" dirty="0" smtClean="0"/>
              <a:t>Il dotto epididimale è formato da epitelio colonnare pseudo stratificato</a:t>
            </a:r>
          </a:p>
        </p:txBody>
      </p:sp>
    </p:spTree>
    <p:extLst>
      <p:ext uri="{BB962C8B-B14F-4D97-AF65-F5344CB8AC3E}">
        <p14:creationId xmlns:p14="http://schemas.microsoft.com/office/powerpoint/2010/main" val="29118181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passaggio degli spermatozoi nelle vie genitali</a:t>
            </a:r>
            <a:endParaRPr lang="it-IT" dirty="0"/>
          </a:p>
        </p:txBody>
      </p:sp>
      <p:sp>
        <p:nvSpPr>
          <p:cNvPr id="3" name="Segnaposto contenuto 2"/>
          <p:cNvSpPr>
            <a:spLocks noGrp="1"/>
          </p:cNvSpPr>
          <p:nvPr>
            <p:ph idx="1"/>
          </p:nvPr>
        </p:nvSpPr>
        <p:spPr/>
        <p:txBody>
          <a:bodyPr>
            <a:normAutofit fontScale="70000" lnSpcReduction="20000"/>
          </a:bodyPr>
          <a:lstStyle/>
          <a:p>
            <a:r>
              <a:rPr lang="it-IT" dirty="0" smtClean="0"/>
              <a:t>Gli spermatozoi che lasciano il tubulo seminifero non sono in grado di fecondare l’ovocito, lo diventano grazie al loro passaggio nelle vie genitali maschili e femminili (</a:t>
            </a:r>
            <a:r>
              <a:rPr lang="it-IT" b="1" dirty="0" err="1" smtClean="0"/>
              <a:t>capacitazione</a:t>
            </a:r>
            <a:r>
              <a:rPr lang="it-IT" dirty="0" smtClean="0"/>
              <a:t>)</a:t>
            </a:r>
          </a:p>
          <a:p>
            <a:r>
              <a:rPr lang="it-IT" dirty="0" smtClean="0"/>
              <a:t>La motilità del flagello viene acquisita nell’epididimo (transito circa una settimana), l’epitelio riassorbe una parte del fluido testicolare.</a:t>
            </a:r>
          </a:p>
          <a:p>
            <a:r>
              <a:rPr lang="it-IT" dirty="0" smtClean="0"/>
              <a:t>L’epididimo produce la </a:t>
            </a:r>
            <a:r>
              <a:rPr lang="it-IT" b="1" dirty="0" err="1" smtClean="0"/>
              <a:t>glicerofosfocolina</a:t>
            </a:r>
            <a:r>
              <a:rPr lang="it-IT" b="1" dirty="0" smtClean="0"/>
              <a:t> </a:t>
            </a:r>
            <a:r>
              <a:rPr lang="it-IT" dirty="0" smtClean="0"/>
              <a:t>necessaria alla maturazione degli spermatozoi</a:t>
            </a:r>
          </a:p>
          <a:p>
            <a:r>
              <a:rPr lang="it-IT" dirty="0" smtClean="0"/>
              <a:t>Vengono raccolti nell’</a:t>
            </a:r>
            <a:r>
              <a:rPr lang="it-IT" b="1" dirty="0" smtClean="0"/>
              <a:t>ampolla deferenziale</a:t>
            </a:r>
            <a:r>
              <a:rPr lang="it-IT" dirty="0" smtClean="0"/>
              <a:t>, che si trova nella coda dell’epididimo</a:t>
            </a:r>
          </a:p>
          <a:p>
            <a:r>
              <a:rPr lang="it-IT" dirty="0" smtClean="0"/>
              <a:t>I processi di riassorbimento e la </a:t>
            </a:r>
            <a:r>
              <a:rPr lang="it-IT" b="1" dirty="0" smtClean="0"/>
              <a:t>ghiandola di </a:t>
            </a:r>
            <a:r>
              <a:rPr lang="it-IT" b="1" dirty="0" err="1" smtClean="0"/>
              <a:t>Cowper</a:t>
            </a:r>
            <a:r>
              <a:rPr lang="it-IT" b="1" dirty="0" smtClean="0"/>
              <a:t> </a:t>
            </a:r>
            <a:r>
              <a:rPr lang="it-IT" dirty="0" smtClean="0"/>
              <a:t>fanno si che gli spermatozoi si trovino immersi in un liquido denso (</a:t>
            </a:r>
            <a:r>
              <a:rPr lang="it-IT" b="1" dirty="0" smtClean="0"/>
              <a:t>liquido seminale; sperma</a:t>
            </a:r>
            <a:r>
              <a:rPr lang="it-IT" dirty="0" smtClean="0"/>
              <a:t>)</a:t>
            </a:r>
            <a:endParaRPr lang="it-IT" dirty="0"/>
          </a:p>
        </p:txBody>
      </p:sp>
    </p:spTree>
    <p:extLst>
      <p:ext uri="{BB962C8B-B14F-4D97-AF65-F5344CB8AC3E}">
        <p14:creationId xmlns:p14="http://schemas.microsoft.com/office/powerpoint/2010/main" val="213834681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7500" lnSpcReduction="20000"/>
          </a:bodyPr>
          <a:lstStyle/>
          <a:p>
            <a:r>
              <a:rPr lang="it-IT" dirty="0" smtClean="0"/>
              <a:t>Appena lo sperma è deposto nella vagina, gli spermatozoi risalgono le vie genitali femminili sino ad arrivare all’</a:t>
            </a:r>
            <a:r>
              <a:rPr lang="it-IT" b="1" dirty="0" smtClean="0"/>
              <a:t>ampolla tubarica</a:t>
            </a:r>
            <a:r>
              <a:rPr lang="it-IT" dirty="0" smtClean="0"/>
              <a:t> dove l’ovocito è stato depositato. </a:t>
            </a:r>
          </a:p>
          <a:p>
            <a:r>
              <a:rPr lang="it-IT" dirty="0" smtClean="0"/>
              <a:t>Questo percorso è lungo circa 20 cm. Alcuni spermatozoi lo compiono in minuti, altri in giorni.</a:t>
            </a:r>
          </a:p>
          <a:p>
            <a:r>
              <a:rPr lang="it-IT" dirty="0" smtClean="0"/>
              <a:t>La progressione degli spermatozoi è dovuta al flagello ma soprattutto alle contrazioni delle pareti delle vie genitali femminili</a:t>
            </a:r>
          </a:p>
          <a:p>
            <a:r>
              <a:rPr lang="it-IT" dirty="0" smtClean="0"/>
              <a:t>Solo poche centinaia di spermatozoi raggiungono l’ovocito</a:t>
            </a:r>
          </a:p>
          <a:p>
            <a:r>
              <a:rPr lang="it-IT" dirty="0" smtClean="0"/>
              <a:t>Appena rilasciati gli spermatozoi hanno una bassa capacità di fecondazione, questa viene acquisita nelle vie genitali femminili (</a:t>
            </a:r>
            <a:r>
              <a:rPr lang="it-IT" b="1" dirty="0" err="1" smtClean="0"/>
              <a:t>capacitazione</a:t>
            </a:r>
            <a:r>
              <a:rPr lang="it-IT" dirty="0" smtClean="0"/>
              <a:t>)</a:t>
            </a:r>
            <a:endParaRPr lang="it-IT" dirty="0"/>
          </a:p>
        </p:txBody>
      </p:sp>
    </p:spTree>
    <p:extLst>
      <p:ext uri="{BB962C8B-B14F-4D97-AF65-F5344CB8AC3E}">
        <p14:creationId xmlns:p14="http://schemas.microsoft.com/office/powerpoint/2010/main" val="55272160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Interazioni spermatozoo-ovocito</a:t>
            </a:r>
            <a:endParaRPr lang="it-IT" dirty="0"/>
          </a:p>
        </p:txBody>
      </p:sp>
      <p:sp>
        <p:nvSpPr>
          <p:cNvPr id="3" name="Segnaposto contenuto 2"/>
          <p:cNvSpPr>
            <a:spLocks noGrp="1"/>
          </p:cNvSpPr>
          <p:nvPr>
            <p:ph idx="1"/>
          </p:nvPr>
        </p:nvSpPr>
        <p:spPr>
          <a:xfrm>
            <a:off x="457200" y="1600200"/>
            <a:ext cx="8080022" cy="2802467"/>
          </a:xfrm>
        </p:spPr>
        <p:txBody>
          <a:bodyPr>
            <a:normAutofit fontScale="92500" lnSpcReduction="20000"/>
          </a:bodyPr>
          <a:lstStyle/>
          <a:p>
            <a:r>
              <a:rPr lang="it-IT" dirty="0" smtClean="0"/>
              <a:t>Lo spermatozoo deve attraversare le cellule del cumulo ooforo che sono immerse in una matrice gelatinosa formata principalmente da acido ialuronico e poi si lega alla zona pellucida.</a:t>
            </a:r>
          </a:p>
          <a:p>
            <a:r>
              <a:rPr lang="it-IT" dirty="0" smtClean="0"/>
              <a:t>Durante il passaggio del cumulo ooforo e il legame alla zona pellucida, lo spermatozoo va incontro alla </a:t>
            </a:r>
            <a:r>
              <a:rPr lang="it-IT" b="1" dirty="0" smtClean="0"/>
              <a:t>reazione </a:t>
            </a:r>
            <a:r>
              <a:rPr lang="it-IT" b="1" dirty="0" err="1" smtClean="0"/>
              <a:t>acrosomiale</a:t>
            </a:r>
            <a:endParaRPr lang="it-IT" b="1" dirty="0"/>
          </a:p>
        </p:txBody>
      </p:sp>
      <p:pic>
        <p:nvPicPr>
          <p:cNvPr id="4" name="Immagine 3" descr="img-401171051.pdf"/>
          <p:cNvPicPr>
            <a:picLocks noChangeAspect="1"/>
          </p:cNvPicPr>
          <p:nvPr/>
        </p:nvPicPr>
        <p:blipFill rotWithShape="1">
          <a:blip r:embed="rId2">
            <a:extLst>
              <a:ext uri="{28A0092B-C50C-407E-A947-70E740481C1C}">
                <a14:useLocalDpi xmlns:a14="http://schemas.microsoft.com/office/drawing/2010/main" val="0"/>
              </a:ext>
            </a:extLst>
          </a:blip>
          <a:srcRect t="76667" b="4004"/>
          <a:stretch/>
        </p:blipFill>
        <p:spPr>
          <a:xfrm rot="10800000">
            <a:off x="837643" y="4402667"/>
            <a:ext cx="7699579" cy="2102555"/>
          </a:xfrm>
          <a:prstGeom prst="rect">
            <a:avLst/>
          </a:prstGeom>
        </p:spPr>
      </p:pic>
    </p:spTree>
    <p:extLst>
      <p:ext uri="{BB962C8B-B14F-4D97-AF65-F5344CB8AC3E}">
        <p14:creationId xmlns:p14="http://schemas.microsoft.com/office/powerpoint/2010/main" val="264481975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Reazione </a:t>
            </a:r>
            <a:r>
              <a:rPr lang="it-IT" dirty="0" err="1" smtClean="0"/>
              <a:t>acrosomiale</a:t>
            </a:r>
            <a:endParaRPr lang="it-IT" dirty="0"/>
          </a:p>
        </p:txBody>
      </p:sp>
      <p:sp>
        <p:nvSpPr>
          <p:cNvPr id="3" name="Segnaposto contenuto 2"/>
          <p:cNvSpPr>
            <a:spLocks noGrp="1"/>
          </p:cNvSpPr>
          <p:nvPr>
            <p:ph idx="1"/>
          </p:nvPr>
        </p:nvSpPr>
        <p:spPr/>
        <p:txBody>
          <a:bodyPr>
            <a:normAutofit/>
          </a:bodyPr>
          <a:lstStyle/>
          <a:p>
            <a:r>
              <a:rPr lang="it-IT" dirty="0" smtClean="0"/>
              <a:t>Fusione della membrana </a:t>
            </a:r>
            <a:r>
              <a:rPr lang="it-IT" dirty="0" err="1" smtClean="0"/>
              <a:t>acrosomiale</a:t>
            </a:r>
            <a:endParaRPr lang="it-IT" dirty="0" smtClean="0"/>
          </a:p>
          <a:p>
            <a:r>
              <a:rPr lang="it-IT" dirty="0" smtClean="0"/>
              <a:t>Modificazione della morfologia dello spermatozoo</a:t>
            </a:r>
          </a:p>
          <a:p>
            <a:r>
              <a:rPr lang="it-IT" dirty="0" smtClean="0"/>
              <a:t>Rilascio di enzimi litici dall’acrosoma</a:t>
            </a:r>
          </a:p>
          <a:p>
            <a:endParaRPr lang="it-IT" dirty="0"/>
          </a:p>
          <a:p>
            <a:r>
              <a:rPr lang="it-IT" dirty="0" smtClean="0"/>
              <a:t>Lo spermatozoo digerisce localmente le glicoproteine della zona pellucida procurandosi l’avanzamento verso l’ovocito</a:t>
            </a:r>
            <a:endParaRPr lang="it-IT" dirty="0"/>
          </a:p>
        </p:txBody>
      </p:sp>
    </p:spTree>
    <p:extLst>
      <p:ext uri="{BB962C8B-B14F-4D97-AF65-F5344CB8AC3E}">
        <p14:creationId xmlns:p14="http://schemas.microsoft.com/office/powerpoint/2010/main" val="363224841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1600200"/>
            <a:ext cx="2562578" cy="2830689"/>
          </a:xfrm>
        </p:spPr>
        <p:txBody>
          <a:bodyPr>
            <a:normAutofit fontScale="62500" lnSpcReduction="20000"/>
          </a:bodyPr>
          <a:lstStyle/>
          <a:p>
            <a:r>
              <a:rPr lang="it-IT" dirty="0" smtClean="0"/>
              <a:t>Una volta superata la zona pellucida lo spermatocito aderisce tangenzialmente all’ovocito e nel giro di pochi secondi le membrane dei due gameti si fondono</a:t>
            </a:r>
            <a:endParaRPr lang="it-IT" dirty="0"/>
          </a:p>
        </p:txBody>
      </p:sp>
      <p:pic>
        <p:nvPicPr>
          <p:cNvPr id="4" name="Immagine 3" descr="img-401171117.pdf"/>
          <p:cNvPicPr>
            <a:picLocks noChangeAspect="1"/>
          </p:cNvPicPr>
          <p:nvPr/>
        </p:nvPicPr>
        <p:blipFill rotWithShape="1">
          <a:blip r:embed="rId2">
            <a:extLst>
              <a:ext uri="{28A0092B-C50C-407E-A947-70E740481C1C}">
                <a14:useLocalDpi xmlns:a14="http://schemas.microsoft.com/office/drawing/2010/main" val="0"/>
              </a:ext>
            </a:extLst>
          </a:blip>
          <a:srcRect l="13314" t="7613" b="39300"/>
          <a:stretch/>
        </p:blipFill>
        <p:spPr>
          <a:xfrm>
            <a:off x="2727122" y="884710"/>
            <a:ext cx="6284235" cy="5437067"/>
          </a:xfrm>
          <a:prstGeom prst="rect">
            <a:avLst/>
          </a:prstGeom>
        </p:spPr>
      </p:pic>
    </p:spTree>
    <p:extLst>
      <p:ext uri="{BB962C8B-B14F-4D97-AF65-F5344CB8AC3E}">
        <p14:creationId xmlns:p14="http://schemas.microsoft.com/office/powerpoint/2010/main" val="333796682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Attivazione dell’ovocito</a:t>
            </a:r>
            <a:r>
              <a:rPr lang="it-IT" smtClean="0"/>
              <a:t>	</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Subito dopo la fusione delle due membrane il citoplasma dell’ovocito  “cattura” il nucleo dello spermatozoo ed alcuni dei suoi organuli, quali i mitocondri et il centriolo prossimale</a:t>
            </a:r>
          </a:p>
          <a:p>
            <a:r>
              <a:rPr lang="it-IT" dirty="0" smtClean="0"/>
              <a:t>Questa fase è seguita da eventi molecolari (</a:t>
            </a:r>
            <a:r>
              <a:rPr lang="it-IT" b="1" dirty="0" smtClean="0"/>
              <a:t>attivazione dell’ovocito</a:t>
            </a:r>
            <a:r>
              <a:rPr lang="it-IT" dirty="0" smtClean="0"/>
              <a:t>):</a:t>
            </a:r>
          </a:p>
          <a:p>
            <a:pPr lvl="1"/>
            <a:r>
              <a:rPr lang="it-IT" dirty="0" err="1" smtClean="0"/>
              <a:t>Iperpolarizzazione</a:t>
            </a:r>
            <a:r>
              <a:rPr lang="it-IT" dirty="0" smtClean="0"/>
              <a:t> dell’</a:t>
            </a:r>
            <a:r>
              <a:rPr lang="it-IT" dirty="0" err="1" smtClean="0"/>
              <a:t>ovolemma</a:t>
            </a:r>
            <a:endParaRPr lang="it-IT" dirty="0" smtClean="0"/>
          </a:p>
          <a:p>
            <a:pPr lvl="1"/>
            <a:r>
              <a:rPr lang="it-IT" dirty="0" smtClean="0"/>
              <a:t>Aumento degli ioni calcio</a:t>
            </a:r>
          </a:p>
          <a:p>
            <a:r>
              <a:rPr lang="it-IT" dirty="0" smtClean="0"/>
              <a:t>I granuli corticali vengono rilasciati (</a:t>
            </a:r>
            <a:r>
              <a:rPr lang="it-IT" b="1" dirty="0" smtClean="0"/>
              <a:t>reazione corticale</a:t>
            </a:r>
            <a:r>
              <a:rPr lang="it-IT" dirty="0" smtClean="0"/>
              <a:t>)</a:t>
            </a:r>
          </a:p>
          <a:p>
            <a:r>
              <a:rPr lang="it-IT" dirty="0" smtClean="0"/>
              <a:t>La zona pellucida viene modificata (</a:t>
            </a:r>
            <a:r>
              <a:rPr lang="it-IT" b="1" dirty="0" smtClean="0"/>
              <a:t>reazione zonale</a:t>
            </a:r>
            <a:r>
              <a:rPr lang="it-IT" dirty="0" smtClean="0"/>
              <a:t>)</a:t>
            </a:r>
          </a:p>
          <a:p>
            <a:pPr marL="0" indent="0" algn="ctr">
              <a:buNone/>
            </a:pPr>
            <a:r>
              <a:rPr lang="it-IT" dirty="0" smtClean="0">
                <a:solidFill>
                  <a:srgbClr val="FF0000"/>
                </a:solidFill>
              </a:rPr>
              <a:t>Queste reazioni causano delle modificazioni che impediscono la polispermia</a:t>
            </a:r>
            <a:endParaRPr lang="it-IT" dirty="0">
              <a:solidFill>
                <a:srgbClr val="FF0000"/>
              </a:solidFill>
            </a:endParaRPr>
          </a:p>
        </p:txBody>
      </p:sp>
    </p:spTree>
    <p:extLst>
      <p:ext uri="{BB962C8B-B14F-4D97-AF65-F5344CB8AC3E}">
        <p14:creationId xmlns:p14="http://schemas.microsoft.com/office/powerpoint/2010/main" val="104688155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401171117.pdf"/>
          <p:cNvPicPr>
            <a:picLocks noChangeAspect="1"/>
          </p:cNvPicPr>
          <p:nvPr/>
        </p:nvPicPr>
        <p:blipFill rotWithShape="1">
          <a:blip r:embed="rId2">
            <a:extLst>
              <a:ext uri="{28A0092B-C50C-407E-A947-70E740481C1C}">
                <a14:useLocalDpi xmlns:a14="http://schemas.microsoft.com/office/drawing/2010/main" val="0"/>
              </a:ext>
            </a:extLst>
          </a:blip>
          <a:srcRect l="56476" t="7613" r="947" b="39300"/>
          <a:stretch/>
        </p:blipFill>
        <p:spPr>
          <a:xfrm>
            <a:off x="2320539" y="171091"/>
            <a:ext cx="3796142" cy="6686909"/>
          </a:xfrm>
          <a:prstGeom prst="rect">
            <a:avLst/>
          </a:prstGeom>
        </p:spPr>
      </p:pic>
    </p:spTree>
    <p:extLst>
      <p:ext uri="{BB962C8B-B14F-4D97-AF65-F5344CB8AC3E}">
        <p14:creationId xmlns:p14="http://schemas.microsoft.com/office/powerpoint/2010/main" val="246248186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Progressione in meiosi</a:t>
            </a:r>
            <a:endParaRPr lang="it-IT" dirty="0"/>
          </a:p>
        </p:txBody>
      </p:sp>
      <p:sp>
        <p:nvSpPr>
          <p:cNvPr id="3" name="Segnaposto contenuto 2"/>
          <p:cNvSpPr>
            <a:spLocks noGrp="1"/>
          </p:cNvSpPr>
          <p:nvPr>
            <p:ph idx="1"/>
          </p:nvPr>
        </p:nvSpPr>
        <p:spPr>
          <a:xfrm>
            <a:off x="457200" y="1600201"/>
            <a:ext cx="8229600" cy="2901244"/>
          </a:xfrm>
        </p:spPr>
        <p:txBody>
          <a:bodyPr>
            <a:normAutofit fontScale="85000" lnSpcReduction="20000"/>
          </a:bodyPr>
          <a:lstStyle/>
          <a:p>
            <a:r>
              <a:rPr lang="it-IT" b="1" dirty="0" smtClean="0"/>
              <a:t>Disattivazione del blocco </a:t>
            </a:r>
            <a:r>
              <a:rPr lang="it-IT" dirty="0" smtClean="0"/>
              <a:t>a livello metafase II dell’ovocito (l’ovocito entra nella seconda fase meiotica) grazie al </a:t>
            </a:r>
            <a:r>
              <a:rPr lang="it-IT" b="1" dirty="0" smtClean="0"/>
              <a:t>MPF</a:t>
            </a:r>
            <a:r>
              <a:rPr lang="it-IT" dirty="0" smtClean="0"/>
              <a:t> </a:t>
            </a:r>
            <a:r>
              <a:rPr lang="it-IT" dirty="0" smtClean="0"/>
              <a:t>(</a:t>
            </a:r>
            <a:r>
              <a:rPr lang="it-IT" dirty="0" err="1" smtClean="0"/>
              <a:t>meiotic</a:t>
            </a:r>
            <a:r>
              <a:rPr lang="it-IT" dirty="0" smtClean="0"/>
              <a:t> </a:t>
            </a:r>
            <a:r>
              <a:rPr lang="it-IT" dirty="0" err="1" smtClean="0"/>
              <a:t>promoting</a:t>
            </a:r>
            <a:r>
              <a:rPr lang="it-IT" dirty="0" smtClean="0"/>
              <a:t> </a:t>
            </a:r>
            <a:r>
              <a:rPr lang="it-IT" dirty="0" err="1" smtClean="0"/>
              <a:t>factor</a:t>
            </a:r>
            <a:r>
              <a:rPr lang="it-IT" dirty="0" smtClean="0"/>
              <a:t>) </a:t>
            </a:r>
            <a:r>
              <a:rPr lang="it-IT" dirty="0" err="1" smtClean="0"/>
              <a:t>edopo</a:t>
            </a:r>
            <a:r>
              <a:rPr lang="it-IT" dirty="0" smtClean="0"/>
              <a:t> 2-4 ore dall’inizio della fecondazione</a:t>
            </a:r>
          </a:p>
          <a:p>
            <a:r>
              <a:rPr lang="it-IT" dirty="0" smtClean="0"/>
              <a:t>L’ovocito andrà incontro a divisione e verrà rilasciato il secondo globulo polare</a:t>
            </a:r>
          </a:p>
          <a:p>
            <a:r>
              <a:rPr lang="it-IT" dirty="0" smtClean="0"/>
              <a:t>Dopo 4-7 ore attorno a ciascun corredo di cromatina si forma una membrana nucleare (</a:t>
            </a:r>
            <a:r>
              <a:rPr lang="it-IT" b="1" dirty="0" smtClean="0"/>
              <a:t>pronuclei</a:t>
            </a:r>
            <a:r>
              <a:rPr lang="it-IT" dirty="0" smtClean="0"/>
              <a:t>)</a:t>
            </a:r>
            <a:endParaRPr lang="it-IT" dirty="0"/>
          </a:p>
        </p:txBody>
      </p:sp>
      <p:pic>
        <p:nvPicPr>
          <p:cNvPr id="4" name="Immagine 3" descr="img-401171140.pdf"/>
          <p:cNvPicPr>
            <a:picLocks noChangeAspect="1"/>
          </p:cNvPicPr>
          <p:nvPr/>
        </p:nvPicPr>
        <p:blipFill rotWithShape="1">
          <a:blip r:embed="rId2">
            <a:extLst>
              <a:ext uri="{28A0092B-C50C-407E-A947-70E740481C1C}">
                <a14:useLocalDpi xmlns:a14="http://schemas.microsoft.com/office/drawing/2010/main" val="0"/>
              </a:ext>
            </a:extLst>
          </a:blip>
          <a:srcRect l="14883" t="10288" b="60905"/>
          <a:stretch/>
        </p:blipFill>
        <p:spPr>
          <a:xfrm rot="10800000">
            <a:off x="2571043" y="4882443"/>
            <a:ext cx="4131733" cy="1975557"/>
          </a:xfrm>
          <a:prstGeom prst="rect">
            <a:avLst/>
          </a:prstGeom>
        </p:spPr>
      </p:pic>
    </p:spTree>
    <p:extLst>
      <p:ext uri="{BB962C8B-B14F-4D97-AF65-F5344CB8AC3E}">
        <p14:creationId xmlns:p14="http://schemas.microsoft.com/office/powerpoint/2010/main" val="197097321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Formazione dello zigote</a:t>
            </a:r>
            <a:endParaRPr lang="it-IT" dirty="0"/>
          </a:p>
        </p:txBody>
      </p:sp>
      <p:sp>
        <p:nvSpPr>
          <p:cNvPr id="3" name="Segnaposto contenuto 2"/>
          <p:cNvSpPr>
            <a:spLocks noGrp="1"/>
          </p:cNvSpPr>
          <p:nvPr>
            <p:ph idx="1"/>
          </p:nvPr>
        </p:nvSpPr>
        <p:spPr/>
        <p:txBody>
          <a:bodyPr/>
          <a:lstStyle/>
          <a:p>
            <a:r>
              <a:rPr lang="it-IT" dirty="0" smtClean="0"/>
              <a:t>I due pronuclei si portano nella parte centrale del citoplasma</a:t>
            </a:r>
          </a:p>
          <a:p>
            <a:r>
              <a:rPr lang="it-IT" dirty="0" smtClean="0"/>
              <a:t>Ciascun corredo aploide duplica il proprio DNA per la prima divisione mitotica, la cromatina si condensa, gli involucri dei pronuclei si dissolvono, si forma il fuso mitotico con l’appaiamento dei cromosomi. Si è formato lo </a:t>
            </a:r>
            <a:r>
              <a:rPr lang="it-IT" b="1" dirty="0" smtClean="0">
                <a:solidFill>
                  <a:srgbClr val="FF0000"/>
                </a:solidFill>
              </a:rPr>
              <a:t>zigote</a:t>
            </a:r>
            <a:endParaRPr lang="it-IT" b="1" dirty="0">
              <a:solidFill>
                <a:srgbClr val="FF0000"/>
              </a:solidFill>
            </a:endParaRPr>
          </a:p>
        </p:txBody>
      </p:sp>
    </p:spTree>
    <p:extLst>
      <p:ext uri="{BB962C8B-B14F-4D97-AF65-F5344CB8AC3E}">
        <p14:creationId xmlns:p14="http://schemas.microsoft.com/office/powerpoint/2010/main" val="675445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6513"/>
            <a:ext cx="8229600" cy="1143000"/>
          </a:xfrm>
        </p:spPr>
        <p:txBody>
          <a:bodyPr>
            <a:normAutofit/>
          </a:bodyPr>
          <a:lstStyle/>
          <a:p>
            <a:r>
              <a:rPr lang="it-IT" dirty="0" smtClean="0"/>
              <a:t>Processi molecolari: Cenni</a:t>
            </a:r>
            <a:endParaRPr lang="it-IT" dirty="0"/>
          </a:p>
        </p:txBody>
      </p:sp>
    </p:spTree>
    <p:extLst>
      <p:ext uri="{BB962C8B-B14F-4D97-AF65-F5344CB8AC3E}">
        <p14:creationId xmlns:p14="http://schemas.microsoft.com/office/powerpoint/2010/main" val="213917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2339</TotalTime>
  <Words>4063</Words>
  <Application>Microsoft Macintosh PowerPoint</Application>
  <PresentationFormat>Presentazione su schermo (4:3)</PresentationFormat>
  <Paragraphs>366</Paragraphs>
  <Slides>115</Slides>
  <Notes>0</Notes>
  <HiddenSlides>0</HiddenSlides>
  <MMClips>0</MMClips>
  <ScaleCrop>false</ScaleCrop>
  <HeadingPairs>
    <vt:vector size="4" baseType="variant">
      <vt:variant>
        <vt:lpstr>Tema</vt:lpstr>
      </vt:variant>
      <vt:variant>
        <vt:i4>1</vt:i4>
      </vt:variant>
      <vt:variant>
        <vt:lpstr>Titoli diapositive</vt:lpstr>
      </vt:variant>
      <vt:variant>
        <vt:i4>115</vt:i4>
      </vt:variant>
    </vt:vector>
  </HeadingPairs>
  <TitlesOfParts>
    <vt:vector size="116" baseType="lpstr">
      <vt:lpstr>Tema di Office</vt:lpstr>
      <vt:lpstr>Spermatogenesi e spermiogenesi</vt:lpstr>
      <vt:lpstr>Cenni anatomici del testicolo e delle vie genitali</vt:lpstr>
      <vt:lpstr>Presentazione di PowerPoint</vt:lpstr>
      <vt:lpstr>Testicolo</vt:lpstr>
      <vt:lpstr>Testicolo: cenni anatomici</vt:lpstr>
      <vt:lpstr>Presentazione di PowerPoint</vt:lpstr>
      <vt:lpstr>Sezione trasversale di tubuli seminiferi</vt:lpstr>
      <vt:lpstr>Presentazione di PowerPoint</vt:lpstr>
      <vt:lpstr>Epididimo e dotti</vt:lpstr>
      <vt:lpstr>Epiteli</vt:lpstr>
      <vt:lpstr>L’Epitelio Seminifero</vt:lpstr>
      <vt:lpstr>Sviluppo dell’epitelio seminifero</vt:lpstr>
      <vt:lpstr>Il tubulo seminifero: sezione trasversale</vt:lpstr>
      <vt:lpstr>Il tubulo seminifero: sezione trasversale</vt:lpstr>
      <vt:lpstr>Le cellule germinali</vt:lpstr>
      <vt:lpstr>Cellule del Sertoli</vt:lpstr>
      <vt:lpstr>Funzioni delle cellule del Sertoli</vt:lpstr>
      <vt:lpstr>La barriera emato-testicolare e privilegio immunitario</vt:lpstr>
      <vt:lpstr>Presentazione di PowerPoint</vt:lpstr>
      <vt:lpstr>La barriera emato-testicolare</vt:lpstr>
      <vt:lpstr>Compartimentalizzazione: perchè</vt:lpstr>
      <vt:lpstr>Presentazione di PowerPoint</vt:lpstr>
      <vt:lpstr>Le cellule germinali</vt:lpstr>
      <vt:lpstr>SPERMATOGENESI</vt:lpstr>
      <vt:lpstr>SPERMATOGENESI</vt:lpstr>
      <vt:lpstr>Fase mitotica (differenziamento degli spermatogoni)</vt:lpstr>
      <vt:lpstr>Presentazione di PowerPoint</vt:lpstr>
      <vt:lpstr>Fase meiotica I</vt:lpstr>
      <vt:lpstr>Presentazione di PowerPoint</vt:lpstr>
      <vt:lpstr>Fase meiotica II</vt:lpstr>
      <vt:lpstr>Spermiogenesi</vt:lpstr>
      <vt:lpstr>Presentazione di PowerPoint</vt:lpstr>
      <vt:lpstr>Presentazione di PowerPoint</vt:lpstr>
      <vt:lpstr>Struttura degli spermatozoi</vt:lpstr>
      <vt:lpstr>Testa</vt:lpstr>
      <vt:lpstr>Flagello</vt:lpstr>
      <vt:lpstr>Presentazione di PowerPoint</vt:lpstr>
      <vt:lpstr>Una sezione trasversale di tubulo seminifero ci permette di vedere i differenti stati differenziativi</vt:lpstr>
      <vt:lpstr>Presentazione di PowerPoint</vt:lpstr>
      <vt:lpstr>Ciclo e onda dell’epitelio seminifero</vt:lpstr>
      <vt:lpstr>Stadi cellulari (ciclo dell’epitelio seminifero)</vt:lpstr>
      <vt:lpstr>Onda dell’epitelio seminifero</vt:lpstr>
      <vt:lpstr>La maturazione terminale degli spermatozoi avviene nell’epididimo</vt:lpstr>
      <vt:lpstr>Una sezione trasversale di tubulo seminifero ci permette di vedere i differenti stati differenziativi</vt:lpstr>
      <vt:lpstr>Regolazione della spermatogenesi</vt:lpstr>
      <vt:lpstr>Regolazione della spermatogenesi (cenni)</vt:lpstr>
      <vt:lpstr>Regolazione della spermatogenesi (cenni)</vt:lpstr>
      <vt:lpstr>Presentazione di PowerPoint</vt:lpstr>
      <vt:lpstr>Ovogenesi e apparato genitale femminile</vt:lpstr>
      <vt:lpstr>Cenni anatomici dell’apparato genitale femminile</vt:lpstr>
      <vt:lpstr>Ovaio</vt:lpstr>
      <vt:lpstr>Presentazione di PowerPoint</vt:lpstr>
      <vt:lpstr>Presentazione di PowerPoint</vt:lpstr>
      <vt:lpstr>Presentazione di PowerPoint</vt:lpstr>
      <vt:lpstr>Ovaio: sue funzioni</vt:lpstr>
      <vt:lpstr>Presentazione di PowerPoint</vt:lpstr>
      <vt:lpstr>Follicoli primordiali</vt:lpstr>
      <vt:lpstr>Presentazione di PowerPoint</vt:lpstr>
      <vt:lpstr>Presentazione di PowerPoint</vt:lpstr>
      <vt:lpstr>Follicoli primordiali</vt:lpstr>
      <vt:lpstr>Follicologenesi e ciclo ovarico</vt:lpstr>
      <vt:lpstr>Fase preantrale</vt:lpstr>
      <vt:lpstr>Follicolo primario</vt:lpstr>
      <vt:lpstr>Presentazione di PowerPoint</vt:lpstr>
      <vt:lpstr>Presentazione di PowerPoint</vt:lpstr>
      <vt:lpstr>Presentazione di PowerPoint</vt:lpstr>
      <vt:lpstr>Fase antrale</vt:lpstr>
      <vt:lpstr>Presentazione di PowerPoint</vt:lpstr>
      <vt:lpstr>Presentazione di PowerPoint</vt:lpstr>
      <vt:lpstr>Presentazione di PowerPoint</vt:lpstr>
      <vt:lpstr>Follicolo di Graf</vt:lpstr>
      <vt:lpstr>Regolazione ormonale</vt:lpstr>
      <vt:lpstr>Fase ovulatoria</vt:lpstr>
      <vt:lpstr>Presentazione di PowerPoint</vt:lpstr>
      <vt:lpstr>Presentazione di PowerPoint</vt:lpstr>
      <vt:lpstr>Formazione del corpo luteo</vt:lpstr>
      <vt:lpstr>Presentazione di PowerPoint</vt:lpstr>
      <vt:lpstr>Presentazione di PowerPoint</vt:lpstr>
      <vt:lpstr>CICLO UTERINO</vt:lpstr>
      <vt:lpstr>Endometrio</vt:lpstr>
      <vt:lpstr>Endometrio nella fase secretiva</vt:lpstr>
      <vt:lpstr>Presentazione di PowerPoint</vt:lpstr>
      <vt:lpstr>CICLO UTERINO</vt:lpstr>
      <vt:lpstr>Regolazione ormonale (cenni)</vt:lpstr>
      <vt:lpstr>Presentazione di PowerPoint</vt:lpstr>
      <vt:lpstr>Presentazione di PowerPoint</vt:lpstr>
      <vt:lpstr>Presentazione di PowerPoint</vt:lpstr>
      <vt:lpstr>La fecondazione</vt:lpstr>
      <vt:lpstr>Spermatozoo e ovocito</vt:lpstr>
      <vt:lpstr>Il passaggio degli spermatozoi nelle vie genitali</vt:lpstr>
      <vt:lpstr>Presentazione di PowerPoint</vt:lpstr>
      <vt:lpstr>Interazioni spermatozoo-ovocito</vt:lpstr>
      <vt:lpstr>Reazione acrosomiale</vt:lpstr>
      <vt:lpstr>Presentazione di PowerPoint</vt:lpstr>
      <vt:lpstr>Attivazione dell’ovocito </vt:lpstr>
      <vt:lpstr>Presentazione di PowerPoint</vt:lpstr>
      <vt:lpstr>Progressione in meiosi</vt:lpstr>
      <vt:lpstr>Formazione dello zigote</vt:lpstr>
      <vt:lpstr>Processi molecolari: Cenni</vt:lpstr>
      <vt:lpstr>Processi molecolari: la reazione acrosomiale</vt:lpstr>
      <vt:lpstr>Processi molecolari: la reazione zonale</vt:lpstr>
      <vt:lpstr>Processi molecolari: attivazione dell’ovocito e rilascio di calcio</vt:lpstr>
      <vt:lpstr>Processi molecolari: uscita dalla metafase II</vt:lpstr>
      <vt:lpstr>MEIOSI</vt:lpstr>
      <vt:lpstr>Duplicazione mitotica</vt:lpstr>
      <vt:lpstr>La meiosi avviene in due fasi: Meiosi I</vt:lpstr>
      <vt:lpstr>Presentazione di PowerPoint</vt:lpstr>
      <vt:lpstr>Meiosi II</vt:lpstr>
      <vt:lpstr>Presentazione di PowerPoint</vt:lpstr>
      <vt:lpstr>Presentazione di PowerPoint</vt:lpstr>
      <vt:lpstr>Presentazione di PowerPoint</vt:lpstr>
      <vt:lpstr>Presentazione di PowerPoint</vt:lpstr>
      <vt:lpstr>Presentazione di PowerPoint</vt:lpstr>
      <vt:lpstr>Presentazione di PowerPoint</vt:lpstr>
      <vt:lpstr>Meiosi: gameti maschili e femminili</vt:lpstr>
    </vt:vector>
  </TitlesOfParts>
  <Company>Università di Siena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Spermatogenesi e spermiogenesi</dc:title>
  <dc:creator>Emiliana Giacomello</dc:creator>
  <cp:lastModifiedBy>Emiliana Giacomello</cp:lastModifiedBy>
  <cp:revision>118</cp:revision>
  <dcterms:created xsi:type="dcterms:W3CDTF">2019-03-25T14:12:14Z</dcterms:created>
  <dcterms:modified xsi:type="dcterms:W3CDTF">2019-04-05T06:52:17Z</dcterms:modified>
</cp:coreProperties>
</file>