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85" r:id="rId2"/>
    <p:sldId id="30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7" r:id="rId11"/>
    <p:sldId id="288" r:id="rId12"/>
    <p:sldId id="289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306" r:id="rId36"/>
    <p:sldId id="310" r:id="rId37"/>
    <p:sldId id="309" r:id="rId38"/>
    <p:sldId id="313" r:id="rId39"/>
    <p:sldId id="314" r:id="rId40"/>
    <p:sldId id="312" r:id="rId41"/>
    <p:sldId id="308" r:id="rId42"/>
    <p:sldId id="297" r:id="rId43"/>
    <p:sldId id="298" r:id="rId44"/>
    <p:sldId id="299" r:id="rId45"/>
    <p:sldId id="300" r:id="rId46"/>
    <p:sldId id="301" r:id="rId47"/>
    <p:sldId id="302" r:id="rId48"/>
    <p:sldId id="311" r:id="rId49"/>
    <p:sldId id="290" r:id="rId50"/>
    <p:sldId id="291" r:id="rId51"/>
    <p:sldId id="292" r:id="rId52"/>
    <p:sldId id="293" r:id="rId53"/>
    <p:sldId id="294" r:id="rId54"/>
    <p:sldId id="295" r:id="rId55"/>
    <p:sldId id="296" r:id="rId5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>
        <p:scale>
          <a:sx n="89" d="100"/>
          <a:sy n="89" d="100"/>
        </p:scale>
        <p:origin x="-1288" y="-248"/>
      </p:cViewPr>
      <p:guideLst>
        <p:guide orient="horz" pos="2568"/>
        <p:guide pos="21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27749-7B89-4E75-A763-A268CD582F0C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8A3EB-1381-427D-B981-74CDA92BB61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98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F6A7-B32B-45CD-8189-36E3287BC2CD}" type="slidenum">
              <a:rPr lang="it-IT" smtClean="0"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F6A7-B32B-45CD-8189-36E3287BC2CD}" type="slidenum">
              <a:rPr lang="it-IT" smtClean="0"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F6A7-B32B-45CD-8189-36E3287BC2CD}" type="slidenum">
              <a:rPr lang="it-IT" smtClean="0"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024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076A88-C5E5-4AA6-A316-D7B1F1D75A9D}" type="slidenum">
              <a:rPr lang="it-IT" smtClean="0"/>
              <a:pPr/>
              <a:t>49</a:t>
            </a:fld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034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694F60-F542-4CE2-9727-278276AC3AB1}" type="slidenum">
              <a:rPr lang="it-IT" smtClean="0"/>
              <a:pPr/>
              <a:t>50</a:t>
            </a:fld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044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BF498A-B4B2-4C91-9EB8-B5F1339AB2C7}" type="slidenum">
              <a:rPr lang="it-IT" smtClean="0"/>
              <a:pPr/>
              <a:t>51</a:t>
            </a:fld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054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A8673B-C6B1-4706-A901-C9011EB5A34C}" type="slidenum">
              <a:rPr lang="it-IT" smtClean="0"/>
              <a:pPr/>
              <a:t>52</a:t>
            </a:fld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065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06DCA2-09AE-4EBF-9CFE-256B9FA44F1C}" type="slidenum">
              <a:rPr lang="it-IT" smtClean="0"/>
              <a:pPr/>
              <a:t>53</a:t>
            </a:fld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075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2E2236-7CE1-49BB-971A-7EB6734623D6}" type="slidenum">
              <a:rPr lang="it-IT" smtClean="0"/>
              <a:pPr/>
              <a:t>54</a:t>
            </a:fld>
            <a:endParaRPr 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085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7D0111-9B5A-4426-9890-388DBAC52A78}" type="slidenum">
              <a:rPr lang="it-IT" smtClean="0"/>
              <a:pPr/>
              <a:t>55</a:t>
            </a:fld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F6A7-B32B-45CD-8189-36E3287BC2CD}" type="slidenum">
              <a:rPr lang="it-IT" smtClean="0"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F6A7-B32B-45CD-8189-36E3287BC2CD}" type="slidenum">
              <a:rPr lang="it-IT" smtClean="0"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F6A7-B32B-45CD-8189-36E3287BC2CD}" type="slidenum">
              <a:rPr lang="it-IT" smtClean="0"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F6A7-B32B-45CD-8189-36E3287BC2CD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ED912F-8DA1-174D-B0A1-60E9847B2161}" type="slidenum">
              <a:rPr lang="it-IT"/>
              <a:pPr/>
              <a:t>10</a:t>
            </a:fld>
            <a:endParaRPr lang="it-IT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8A3EB-1381-427D-B981-74CDA92BB616}" type="slidenum">
              <a:rPr lang="it-IT" smtClean="0"/>
              <a:t>13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35EF5-206C-4840-A8E4-A2C438E11625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4E2BD-A3B0-449B-A9D6-5D5DD2EB84FF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3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Linfonodo</a:t>
            </a:r>
            <a:endParaRPr lang="it-IT" dirty="0"/>
          </a:p>
        </p:txBody>
      </p:sp>
      <p:pic>
        <p:nvPicPr>
          <p:cNvPr id="4" name="Immagine 3" descr="struttura_linfonodo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14170"/>
            <a:ext cx="4824536" cy="5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2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26527-E66C-3345-837E-FCBABF5C94BE}" type="slidenum">
              <a:rPr lang="en-US"/>
              <a:pPr/>
              <a:t>10</a:t>
            </a:fld>
            <a:endParaRPr lang="en-US"/>
          </a:p>
        </p:txBody>
      </p:sp>
      <p:sp>
        <p:nvSpPr>
          <p:cNvPr id="393221" name="Rectangle 5"/>
          <p:cNvSpPr>
            <a:spLocks noChangeArrowheads="1"/>
          </p:cNvSpPr>
          <p:nvPr/>
        </p:nvSpPr>
        <p:spPr bwMode="auto">
          <a:xfrm>
            <a:off x="0" y="228600"/>
            <a:ext cx="891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</a:rPr>
              <a:t>T</a:t>
            </a:r>
            <a:r>
              <a:rPr lang="en-US" sz="4400" dirty="0" err="1" smtClean="0">
                <a:solidFill>
                  <a:schemeClr val="tx2"/>
                </a:solidFill>
              </a:rPr>
              <a:t>essuto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muscolare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93222" name="Rectangle 6"/>
          <p:cNvSpPr>
            <a:spLocks noChangeArrowheads="1"/>
          </p:cNvSpPr>
          <p:nvPr/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3000">
                <a:cs typeface="Times" charset="0"/>
              </a:rPr>
              <a:t>I tre tipi di tessuto muscolare differiscono per: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600">
                <a:solidFill>
                  <a:srgbClr val="FF0000"/>
                </a:solidFill>
                <a:latin typeface="Times New Roman" charset="0"/>
                <a:ea typeface="Times" charset="0"/>
                <a:cs typeface="Times" charset="0"/>
              </a:rPr>
              <a:t>Forma e oganizzazione delle cellule che li compongono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FF0000"/>
              </a:solidFill>
              <a:latin typeface="Times New Roman" charset="0"/>
              <a:ea typeface="Times" charset="0"/>
              <a:cs typeface="Times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600">
              <a:latin typeface="Times New Roman" charset="0"/>
              <a:ea typeface="Times" charset="0"/>
              <a:cs typeface="Times" charset="0"/>
            </a:endParaRPr>
          </a:p>
        </p:txBody>
      </p:sp>
      <p:sp>
        <p:nvSpPr>
          <p:cNvPr id="393223" name="Rectangle 7"/>
          <p:cNvSpPr>
            <a:spLocks noChangeArrowheads="1"/>
          </p:cNvSpPr>
          <p:nvPr/>
        </p:nvSpPr>
        <p:spPr bwMode="auto">
          <a:xfrm>
            <a:off x="1190625" y="3662363"/>
            <a:ext cx="300037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cs typeface="Times" charset="0"/>
              </a:rPr>
              <a:t>Scheletrico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800">
              <a:latin typeface="Times New Roman" charset="0"/>
              <a:ea typeface="Times" charset="0"/>
              <a:cs typeface="Times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800">
              <a:latin typeface="Times New Roman" charset="0"/>
              <a:ea typeface="Times" charset="0"/>
              <a:cs typeface="Times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cs typeface="Times" charset="0"/>
              </a:rPr>
              <a:t>Cardiaco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800">
              <a:cs typeface="Times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800">
              <a:cs typeface="Times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800">
              <a:latin typeface="Times New Roman" charset="0"/>
              <a:ea typeface="Times" charset="0"/>
              <a:cs typeface="Times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cs typeface="Times" charset="0"/>
              </a:rPr>
              <a:t>liscio</a:t>
            </a:r>
            <a:endParaRPr lang="en-US" sz="3200">
              <a:cs typeface="Times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800">
              <a:latin typeface="Times New Roman" charset="0"/>
              <a:ea typeface="Times" charset="0"/>
              <a:cs typeface="Times" charset="0"/>
            </a:endParaRPr>
          </a:p>
        </p:txBody>
      </p:sp>
      <p:pic>
        <p:nvPicPr>
          <p:cNvPr id="393224" name="Picture 8" descr="mm3lt1001a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1" t="62698" r="3648" b="23016"/>
          <a:stretch>
            <a:fillRect/>
          </a:stretch>
        </p:blipFill>
        <p:spPr bwMode="auto">
          <a:xfrm>
            <a:off x="4859338" y="5661025"/>
            <a:ext cx="2590800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225" name="Picture 9" descr="mm3lt1001a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62698" r="53618" b="23016"/>
          <a:stretch>
            <a:fillRect/>
          </a:stretch>
        </p:blipFill>
        <p:spPr bwMode="auto">
          <a:xfrm>
            <a:off x="4802188" y="2835275"/>
            <a:ext cx="3657600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226" name="Picture 10" descr="mm3lt1001a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0" t="62698" r="32040" b="23016"/>
          <a:stretch>
            <a:fillRect/>
          </a:stretch>
        </p:blipFill>
        <p:spPr bwMode="auto">
          <a:xfrm>
            <a:off x="4859338" y="4149725"/>
            <a:ext cx="2819400" cy="13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7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22" grpId="0" build="p" bldLvl="3" autoUpdateAnimBg="0"/>
      <p:bldP spid="3932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 tre tipi di muscolo in sezione longitudinale e trasversale</a:t>
            </a:r>
            <a:endParaRPr lang="it-IT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556792"/>
            <a:ext cx="7772400" cy="4876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09297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Muscolo liscio nell’ utero</a:t>
            </a:r>
            <a:endParaRPr lang="it-IT" dirty="0"/>
          </a:p>
        </p:txBody>
      </p:sp>
      <p:pic>
        <p:nvPicPr>
          <p:cNvPr id="3" name="Immagine 2" descr="8d8aa0447fbd162e64af7bf3c5b0e532-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3" b="50689"/>
          <a:stretch/>
        </p:blipFill>
        <p:spPr>
          <a:xfrm>
            <a:off x="827584" y="1268760"/>
            <a:ext cx="6919204" cy="531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0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idattica\vetrini\lisci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7900707" cy="5902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idattica\vetrini\lisci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7831380" cy="5851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idattica\vetrini\lisci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254752" cy="6167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idattica\vetrini\lisci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7978719" cy="5961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idattica\vetrini\liscio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36904" cy="6079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idattica\vetrini\liscio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7494604" cy="5599417"/>
          </a:xfrm>
          <a:prstGeom prst="rect">
            <a:avLst/>
          </a:prstGeom>
          <a:noFill/>
        </p:spPr>
      </p:pic>
      <p:pic>
        <p:nvPicPr>
          <p:cNvPr id="3" name="Picture 8" descr="mm3lt1001a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1" t="62698" r="3648" b="23016"/>
          <a:stretch>
            <a:fillRect/>
          </a:stretch>
        </p:blipFill>
        <p:spPr bwMode="auto">
          <a:xfrm>
            <a:off x="0" y="3144"/>
            <a:ext cx="2590800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idattica\vetrini\liscio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881232" cy="5888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Corticale: </a:t>
            </a:r>
          </a:p>
          <a:p>
            <a:pPr lvl="1"/>
            <a:r>
              <a:rPr lang="it-IT" dirty="0" smtClean="0"/>
              <a:t>Noduli linfatici</a:t>
            </a:r>
          </a:p>
          <a:p>
            <a:r>
              <a:rPr lang="it-IT" dirty="0" err="1" smtClean="0"/>
              <a:t>Paracorticale</a:t>
            </a:r>
            <a:endParaRPr lang="it-IT" dirty="0" smtClean="0"/>
          </a:p>
          <a:p>
            <a:r>
              <a:rPr lang="it-IT" dirty="0" smtClean="0"/>
              <a:t>Midollare:</a:t>
            </a:r>
          </a:p>
          <a:p>
            <a:pPr lvl="1"/>
            <a:r>
              <a:rPr lang="it-IT" dirty="0" smtClean="0"/>
              <a:t>Seni midollari</a:t>
            </a:r>
          </a:p>
          <a:p>
            <a:pPr lvl="1"/>
            <a:r>
              <a:rPr lang="it-IT" dirty="0" smtClean="0"/>
              <a:t>Cordoni midollari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34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idattica\vetrini\liscio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8059262" cy="6021288"/>
          </a:xfrm>
          <a:prstGeom prst="rect">
            <a:avLst/>
          </a:prstGeom>
          <a:noFill/>
        </p:spPr>
      </p:pic>
      <p:pic>
        <p:nvPicPr>
          <p:cNvPr id="3" name="Picture 8" descr="mm3lt1001a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1" t="62698" r="3648" b="23016"/>
          <a:stretch>
            <a:fillRect/>
          </a:stretch>
        </p:blipFill>
        <p:spPr bwMode="auto">
          <a:xfrm>
            <a:off x="0" y="0"/>
            <a:ext cx="2590800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idattica\vetrini\lisci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88581"/>
            <a:ext cx="7776864" cy="581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idattica\vetrini\miocardi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7782636" cy="5814612"/>
          </a:xfrm>
          <a:prstGeom prst="rect">
            <a:avLst/>
          </a:prstGeom>
          <a:noFill/>
        </p:spPr>
      </p:pic>
      <p:pic>
        <p:nvPicPr>
          <p:cNvPr id="3" name="Picture 10" descr="mm3lt1001a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0" t="62698" r="32040" b="23016"/>
          <a:stretch>
            <a:fillRect/>
          </a:stretch>
        </p:blipFill>
        <p:spPr bwMode="auto">
          <a:xfrm>
            <a:off x="-22416" y="-21763"/>
            <a:ext cx="2819400" cy="13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75856" y="1166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MUSCOLO CARDIACO</a:t>
            </a:r>
            <a:endParaRPr lang="it-IT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idattica\vetrini\miocardi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701" y="548680"/>
            <a:ext cx="7710395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didattica\vetrini\miocardi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7992888" cy="5971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didattica\vetrini\miocardi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7818040" cy="5841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didattica\vetrini\miocardio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8069560" cy="6028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didattica\vetrini\miocardio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7999536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didattica\vetrini\miocardio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7776864" cy="581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didattica\vetrini\miocardio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095915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Marina Zweyer\Desktop\vetrini\campioni istologici med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7853536" cy="586758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4" name="Immagine 3" descr="struttura_linfonodo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9" b="59102"/>
          <a:stretch/>
        </p:blipFill>
        <p:spPr>
          <a:xfrm>
            <a:off x="4677457" y="3231002"/>
            <a:ext cx="4492587" cy="3626998"/>
          </a:xfrm>
          <a:prstGeom prst="rect">
            <a:avLst/>
          </a:prstGeom>
        </p:spPr>
      </p:pic>
      <p:cxnSp>
        <p:nvCxnSpPr>
          <p:cNvPr id="3" name="Connettore 2 2"/>
          <p:cNvCxnSpPr/>
          <p:nvPr/>
        </p:nvCxnSpPr>
        <p:spPr>
          <a:xfrm flipH="1">
            <a:off x="2051720" y="404664"/>
            <a:ext cx="936104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059832" y="0"/>
            <a:ext cx="3312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Nodulo linfatico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3928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didattica\vetrini\miocardi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1"/>
            <a:ext cx="7954347" cy="5942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didattica\vetrini\scheletric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7902048" cy="5903828"/>
          </a:xfrm>
          <a:prstGeom prst="rect">
            <a:avLst/>
          </a:prstGeom>
          <a:noFill/>
        </p:spPr>
      </p:pic>
      <p:pic>
        <p:nvPicPr>
          <p:cNvPr id="3" name="Picture 9" descr="mm3lt1001a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62698" r="53618" b="23016"/>
          <a:stretch>
            <a:fillRect/>
          </a:stretch>
        </p:blipFill>
        <p:spPr bwMode="auto">
          <a:xfrm>
            <a:off x="-2378" y="22708"/>
            <a:ext cx="3657600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59832" y="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MUSCOLO SCHELETRICO</a:t>
            </a:r>
            <a:endParaRPr lang="it-IT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didattica\vetrini\scheletric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7781528" cy="5813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didattica\vetrini\scheletric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7349480" cy="5490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didattica\vetrini\scheletric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7974288" cy="5957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Tessuto nervoso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529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339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Tessuto nervoso, Sistema nervoso centrale</a:t>
            </a:r>
            <a:endParaRPr lang="it-IT" dirty="0"/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Sostanza grigia: neuroni e </a:t>
            </a:r>
            <a:r>
              <a:rPr lang="it-IT" dirty="0" err="1" smtClean="0"/>
              <a:t>astrociti</a:t>
            </a:r>
            <a:endParaRPr lang="it-IT" dirty="0" smtClean="0"/>
          </a:p>
          <a:p>
            <a:r>
              <a:rPr lang="it-IT" dirty="0" smtClean="0"/>
              <a:t>Sostanza </a:t>
            </a:r>
            <a:r>
              <a:rPr lang="it-IT" dirty="0" smtClean="0"/>
              <a:t>bianca: </a:t>
            </a:r>
            <a:r>
              <a:rPr lang="it-IT" dirty="0" smtClean="0"/>
              <a:t>oligodendrociti e assoni</a:t>
            </a:r>
            <a:endParaRPr lang="it-IT" dirty="0"/>
          </a:p>
        </p:txBody>
      </p:sp>
      <p:pic>
        <p:nvPicPr>
          <p:cNvPr id="3" name="Immagine 2" descr="07_Sostanza_bianca_e_sostanza_grigia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89920"/>
            <a:ext cx="5652120" cy="3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6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TIPI+DI+NEURO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12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Cellule+gliali+Astroglia+funzione+di+sostegno+e+nutri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3528" y="623731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 poi ci sono anche cellule dell’ependima e di </a:t>
            </a:r>
            <a:r>
              <a:rPr lang="it-IT" dirty="0" err="1" smtClean="0"/>
              <a:t>Schwann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514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Marina Zweyer\Desktop\vetrini\campioni istologici med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133456" cy="5329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991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Corteccia cerebrale</a:t>
            </a:r>
            <a:endParaRPr lang="it-IT" dirty="0"/>
          </a:p>
        </p:txBody>
      </p:sp>
      <p:pic>
        <p:nvPicPr>
          <p:cNvPr id="4" name="Immagine 3" descr="010505c0210050702previewit-02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97561"/>
            <a:ext cx="7452320" cy="49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Tessuto nervoso: midollo spinale</a:t>
            </a:r>
            <a:endParaRPr lang="it-IT" dirty="0"/>
          </a:p>
        </p:txBody>
      </p:sp>
      <p:pic>
        <p:nvPicPr>
          <p:cNvPr id="4" name="Immagine 3" descr="Unknow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68" y="4368800"/>
            <a:ext cx="3276600" cy="2489200"/>
          </a:xfrm>
          <a:prstGeom prst="rect">
            <a:avLst/>
          </a:prstGeom>
        </p:spPr>
      </p:pic>
      <p:pic>
        <p:nvPicPr>
          <p:cNvPr id="5" name="Immagine 4" descr="NEU_spine_organized_b_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55926"/>
            <a:ext cx="5485126" cy="4102074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83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E:\aaaaMEDICINA2012\vetrini\midoll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484168" cy="559162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1043608" y="587727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Canale centrale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2771800" y="3284984"/>
            <a:ext cx="1224136" cy="252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6444208" y="5085184"/>
            <a:ext cx="1008112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364088" y="616530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Corna posteriori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3215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aaaaMEDICINA2012\vetrini\midollo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776864" cy="58103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39552" y="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Neurone</a:t>
            </a:r>
            <a:endParaRPr lang="it-IT" sz="2400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1475656" y="548680"/>
            <a:ext cx="504056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93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E:\aaaaMEDICINA2012\vetrini\midoll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03155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57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aaaaMEDICINA2012\vetrini\midollo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84850" cy="5816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82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aaaaMEDICINA2012\vetrini\midoll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451" y="548680"/>
            <a:ext cx="8003091" cy="597932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55576" y="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Assoni</a:t>
            </a:r>
            <a:endParaRPr lang="it-IT" sz="2400" dirty="0"/>
          </a:p>
        </p:txBody>
      </p:sp>
      <p:cxnSp>
        <p:nvCxnSpPr>
          <p:cNvPr id="5" name="Connettore 2 4"/>
          <p:cNvCxnSpPr/>
          <p:nvPr/>
        </p:nvCxnSpPr>
        <p:spPr>
          <a:xfrm flipH="1">
            <a:off x="1043608" y="476672"/>
            <a:ext cx="14401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1187624" y="476672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1187624" y="548680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09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aaaaMEDICINA2012\vetrini\midollo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3"/>
            <a:ext cx="7776864" cy="5810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7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Sistema nervoso periferico: Ganglio</a:t>
            </a:r>
            <a:endParaRPr lang="it-IT" dirty="0"/>
          </a:p>
        </p:txBody>
      </p:sp>
      <p:pic>
        <p:nvPicPr>
          <p:cNvPr id="3" name="Immagine 2" descr="peripheral-nervous-system-37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3528392" cy="3528392"/>
          </a:xfrm>
          <a:prstGeom prst="rect">
            <a:avLst/>
          </a:prstGeom>
        </p:spPr>
      </p:pic>
      <p:pic>
        <p:nvPicPr>
          <p:cNvPr id="4" name="Immagine 3" descr="main-qimg-58ed660c01921ef670e741282cdf4b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77" y="1844824"/>
            <a:ext cx="5357171" cy="40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78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arina\Desktop\Vetrini\Ganglio\gangli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3" y="24710"/>
            <a:ext cx="7780337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main-qimg-58ed660c01921ef670e741282cdf4b3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t="42988" r="3399"/>
          <a:stretch/>
        </p:blipFill>
        <p:spPr>
          <a:xfrm>
            <a:off x="-3566" y="4076700"/>
            <a:ext cx="4863598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arina Zweyer\Desktop\vetrini\campioni istologici med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917432" cy="5168196"/>
          </a:xfrm>
          <a:prstGeom prst="rect">
            <a:avLst/>
          </a:prstGeom>
          <a:noFill/>
        </p:spPr>
      </p:pic>
      <p:pic>
        <p:nvPicPr>
          <p:cNvPr id="3" name="Immagine 2" descr="struttura_linfonodo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9" b="59102"/>
          <a:stretch/>
        </p:blipFill>
        <p:spPr>
          <a:xfrm>
            <a:off x="18968" y="3231002"/>
            <a:ext cx="4492587" cy="36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20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arina\Desktop\Vetrini\Ganglio\gangli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8285163" cy="61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879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arina\Desktop\Vetrini\Ganglio\gangli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8389937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474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arina\Desktop\Vetrini\Ganglio\gangli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15900"/>
            <a:ext cx="8285163" cy="618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52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arina\Desktop\Vetrini\Ganglio\ganglio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8069263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590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Marina\Desktop\Vetrini\Ganglio\ganglio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404813"/>
            <a:ext cx="80962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423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Marina\Desktop\Vetrini\Ganglio\ganglio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63" y="322263"/>
            <a:ext cx="8205787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426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Marina Zweyer\Desktop\vetrini\campioni istologici med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7493496" cy="5598589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179512" y="32345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Cordoni midollari (plasma cellule)</a:t>
            </a:r>
            <a:endParaRPr lang="it-IT" sz="2400" dirty="0"/>
          </a:p>
        </p:txBody>
      </p:sp>
      <p:cxnSp>
        <p:nvCxnSpPr>
          <p:cNvPr id="4" name="Connettore 2 3"/>
          <p:cNvCxnSpPr/>
          <p:nvPr/>
        </p:nvCxnSpPr>
        <p:spPr>
          <a:xfrm>
            <a:off x="1763688" y="908720"/>
            <a:ext cx="576064" cy="3528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707904" y="26064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Seni midollari</a:t>
            </a:r>
            <a:endParaRPr lang="it-IT" sz="2400" dirty="0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3563888" y="908720"/>
            <a:ext cx="504056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37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arina Zweyer\Desktop\vetrini\campioni istologici med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55576" y="548680"/>
            <a:ext cx="7637512" cy="5706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38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Marina Zweyer\Desktop\vetrini\campioni istologici med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7349480" cy="549099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79512" y="32345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Cordoni midollari (plasma cellule)</a:t>
            </a:r>
            <a:endParaRPr lang="it-IT" sz="2400" dirty="0"/>
          </a:p>
        </p:txBody>
      </p:sp>
      <p:cxnSp>
        <p:nvCxnSpPr>
          <p:cNvPr id="4" name="Connettore 2 3"/>
          <p:cNvCxnSpPr/>
          <p:nvPr/>
        </p:nvCxnSpPr>
        <p:spPr>
          <a:xfrm>
            <a:off x="1763688" y="908720"/>
            <a:ext cx="864096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707904" y="26064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Seni midollari</a:t>
            </a:r>
            <a:endParaRPr lang="it-IT" sz="2400" dirty="0"/>
          </a:p>
        </p:txBody>
      </p:sp>
      <p:cxnSp>
        <p:nvCxnSpPr>
          <p:cNvPr id="6" name="Connettore 2 5"/>
          <p:cNvCxnSpPr/>
          <p:nvPr/>
        </p:nvCxnSpPr>
        <p:spPr>
          <a:xfrm flipH="1">
            <a:off x="3563888" y="908720"/>
            <a:ext cx="504056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5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Marina Zweyer\Desktop\vetrini\campioni istologici med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7709520" cy="5759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80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157</Words>
  <Application>Microsoft Macintosh PowerPoint</Application>
  <PresentationFormat>Presentazione su schermo (4:3)</PresentationFormat>
  <Paragraphs>77</Paragraphs>
  <Slides>55</Slides>
  <Notes>37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6" baseType="lpstr">
      <vt:lpstr>Tema di Office</vt:lpstr>
      <vt:lpstr>Linfonodo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 tre tipi di muscolo in sezione longitudinale e trasversale</vt:lpstr>
      <vt:lpstr>Muscolo liscio nell’ utero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Tessuto nervoso</vt:lpstr>
      <vt:lpstr>Presentazione di PowerPoint</vt:lpstr>
      <vt:lpstr>Tessuto nervoso, Sistema nervoso centrale</vt:lpstr>
      <vt:lpstr>Presentazione di PowerPoint</vt:lpstr>
      <vt:lpstr>Presentazione di PowerPoint</vt:lpstr>
      <vt:lpstr>Corteccia cerebrale</vt:lpstr>
      <vt:lpstr>Tessuto nervoso: midollo spinale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Sistema nervoso periferico: Ganglio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 </dc:creator>
  <cp:lastModifiedBy>Emiliana Giacomello</cp:lastModifiedBy>
  <cp:revision>16</cp:revision>
  <dcterms:created xsi:type="dcterms:W3CDTF">2012-04-17T16:55:29Z</dcterms:created>
  <dcterms:modified xsi:type="dcterms:W3CDTF">2019-04-15T12:45:11Z</dcterms:modified>
</cp:coreProperties>
</file>