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58" r:id="rId5"/>
    <p:sldId id="259" r:id="rId6"/>
    <p:sldId id="260" r:id="rId7"/>
    <p:sldId id="261" r:id="rId8"/>
    <p:sldId id="262" r:id="rId9"/>
    <p:sldId id="266" r:id="rId10"/>
    <p:sldId id="264" r:id="rId11"/>
    <p:sldId id="265" r:id="rId12"/>
    <p:sldId id="267" r:id="rId13"/>
    <p:sldId id="268" r:id="rId14"/>
    <p:sldId id="269" r:id="rId15"/>
    <p:sldId id="270" r:id="rId16"/>
    <p:sldId id="271" r:id="rId17"/>
    <p:sldId id="288" r:id="rId18"/>
    <p:sldId id="289" r:id="rId19"/>
    <p:sldId id="275" r:id="rId20"/>
    <p:sldId id="272" r:id="rId21"/>
    <p:sldId id="281" r:id="rId22"/>
    <p:sldId id="274" r:id="rId23"/>
    <p:sldId id="291" r:id="rId24"/>
    <p:sldId id="273" r:id="rId25"/>
    <p:sldId id="276" r:id="rId26"/>
    <p:sldId id="277" r:id="rId27"/>
    <p:sldId id="278" r:id="rId28"/>
    <p:sldId id="279" r:id="rId29"/>
    <p:sldId id="280" r:id="rId30"/>
    <p:sldId id="285" r:id="rId31"/>
    <p:sldId id="287" r:id="rId32"/>
    <p:sldId id="286" r:id="rId33"/>
    <p:sldId id="282" r:id="rId34"/>
    <p:sldId id="290" r:id="rId3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7" d="100"/>
          <a:sy n="87" d="100"/>
        </p:scale>
        <p:origin x="-1008" y="-104"/>
      </p:cViewPr>
      <p:guideLst>
        <p:guide orient="horz" pos="533"/>
        <p:guide pos="5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9CD5934-7B22-2747-A0F1-E7A9F9FA9E47}" type="datetimeFigureOut">
              <a:rPr lang="it-IT" smtClean="0"/>
              <a:t>30/04/19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76572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CD5934-7B22-2747-A0F1-E7A9F9FA9E47}" type="datetimeFigureOut">
              <a:rPr lang="it-IT" smtClean="0"/>
              <a:t>30/04/19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717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CD5934-7B22-2747-A0F1-E7A9F9FA9E47}" type="datetimeFigureOut">
              <a:rPr lang="it-IT" smtClean="0"/>
              <a:t>30/04/19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91419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9CD5934-7B22-2747-A0F1-E7A9F9FA9E47}" type="datetimeFigureOut">
              <a:rPr lang="it-IT" smtClean="0"/>
              <a:t>30/04/19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14063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9CD5934-7B22-2747-A0F1-E7A9F9FA9E47}" type="datetimeFigureOut">
              <a:rPr lang="it-IT" smtClean="0"/>
              <a:t>30/04/19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99298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9CD5934-7B22-2747-A0F1-E7A9F9FA9E47}" type="datetimeFigureOut">
              <a:rPr lang="it-IT" smtClean="0"/>
              <a:t>30/04/19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6340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9CD5934-7B22-2747-A0F1-E7A9F9FA9E47}" type="datetimeFigureOut">
              <a:rPr lang="it-IT" smtClean="0"/>
              <a:t>30/04/19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87481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9CD5934-7B22-2747-A0F1-E7A9F9FA9E47}" type="datetimeFigureOut">
              <a:rPr lang="it-IT" smtClean="0"/>
              <a:t>30/04/19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248626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9CD5934-7B22-2747-A0F1-E7A9F9FA9E47}" type="datetimeFigureOut">
              <a:rPr lang="it-IT" smtClean="0"/>
              <a:t>30/04/19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176927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9CD5934-7B22-2747-A0F1-E7A9F9FA9E47}" type="datetimeFigureOut">
              <a:rPr lang="it-IT" smtClean="0"/>
              <a:t>30/04/19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367798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9CD5934-7B22-2747-A0F1-E7A9F9FA9E47}" type="datetimeFigureOut">
              <a:rPr lang="it-IT" smtClean="0"/>
              <a:t>30/04/19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E6F0910-140B-6F44-8759-732948818797}" type="slidenum">
              <a:rPr lang="it-IT" smtClean="0"/>
              <a:t>‹n.›</a:t>
            </a:fld>
            <a:endParaRPr lang="it-IT"/>
          </a:p>
        </p:txBody>
      </p:sp>
    </p:spTree>
    <p:extLst>
      <p:ext uri="{BB962C8B-B14F-4D97-AF65-F5344CB8AC3E}">
        <p14:creationId xmlns:p14="http://schemas.microsoft.com/office/powerpoint/2010/main" val="2347142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D5934-7B22-2747-A0F1-E7A9F9FA9E47}" type="datetimeFigureOut">
              <a:rPr lang="it-IT" smtClean="0"/>
              <a:t>30/04/19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F0910-140B-6F44-8759-732948818797}" type="slidenum">
              <a:rPr lang="it-IT" smtClean="0"/>
              <a:t>‹n.›</a:t>
            </a:fld>
            <a:endParaRPr lang="it-IT"/>
          </a:p>
        </p:txBody>
      </p:sp>
    </p:spTree>
    <p:extLst>
      <p:ext uri="{BB962C8B-B14F-4D97-AF65-F5344CB8AC3E}">
        <p14:creationId xmlns:p14="http://schemas.microsoft.com/office/powerpoint/2010/main" val="53067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prima settimana di sviluppo</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22184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Trofoblasto e ICM</a:t>
            </a:r>
            <a:endParaRPr lang="it-IT" dirty="0"/>
          </a:p>
        </p:txBody>
      </p:sp>
      <p:sp>
        <p:nvSpPr>
          <p:cNvPr id="3" name="Segnaposto contenuto 2"/>
          <p:cNvSpPr>
            <a:spLocks noGrp="1"/>
          </p:cNvSpPr>
          <p:nvPr>
            <p:ph idx="1"/>
          </p:nvPr>
        </p:nvSpPr>
        <p:spPr/>
        <p:txBody>
          <a:bodyPr>
            <a:normAutofit lnSpcReduction="10000"/>
          </a:bodyPr>
          <a:lstStyle/>
          <a:p>
            <a:r>
              <a:rPr lang="it-IT" dirty="0" smtClean="0"/>
              <a:t>Questa fase </a:t>
            </a:r>
            <a:r>
              <a:rPr lang="it-IT" dirty="0" err="1" smtClean="0"/>
              <a:t>differenziativa</a:t>
            </a:r>
            <a:r>
              <a:rPr lang="it-IT" dirty="0" smtClean="0"/>
              <a:t> è molto importante poiché si formano due popolazioni cellulari con differenti destini:</a:t>
            </a:r>
          </a:p>
          <a:p>
            <a:r>
              <a:rPr lang="it-IT" dirty="0" smtClean="0"/>
              <a:t>Cellule del trofoblasto:</a:t>
            </a:r>
          </a:p>
          <a:p>
            <a:pPr lvl="1"/>
            <a:r>
              <a:rPr lang="it-IT" dirty="0" smtClean="0">
                <a:solidFill>
                  <a:srgbClr val="FF0000"/>
                </a:solidFill>
              </a:rPr>
              <a:t>Tessuti fetali della placenta</a:t>
            </a:r>
          </a:p>
          <a:p>
            <a:r>
              <a:rPr lang="it-IT" dirty="0" smtClean="0"/>
              <a:t>ICM:</a:t>
            </a:r>
          </a:p>
          <a:p>
            <a:pPr lvl="1"/>
            <a:r>
              <a:rPr lang="it-IT" dirty="0" smtClean="0">
                <a:solidFill>
                  <a:srgbClr val="FF0000"/>
                </a:solidFill>
              </a:rPr>
              <a:t>Foglietti germinativi primari: ectoderma, mesoderma, endoderma; sacco amniotico e sacco vitellino</a:t>
            </a:r>
            <a:endParaRPr lang="it-IT" dirty="0">
              <a:solidFill>
                <a:srgbClr val="FF0000"/>
              </a:solidFill>
            </a:endParaRPr>
          </a:p>
        </p:txBody>
      </p:sp>
    </p:spTree>
    <p:extLst>
      <p:ext uri="{BB962C8B-B14F-4D97-AF65-F5344CB8AC3E}">
        <p14:creationId xmlns:p14="http://schemas.microsoft.com/office/powerpoint/2010/main" val="3814936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1257576" y="129568"/>
            <a:ext cx="6875791" cy="4375794"/>
            <a:chOff x="1503623" y="1180714"/>
            <a:chExt cx="6875791" cy="4375794"/>
          </a:xfrm>
        </p:grpSpPr>
        <p:pic>
          <p:nvPicPr>
            <p:cNvPr id="2" name="Immagine 1" descr="img-419130029.pdf"/>
            <p:cNvPicPr>
              <a:picLocks noChangeAspect="1"/>
            </p:cNvPicPr>
            <p:nvPr/>
          </p:nvPicPr>
          <p:blipFill rotWithShape="1">
            <a:blip r:embed="rId2">
              <a:extLst>
                <a:ext uri="{28A0092B-C50C-407E-A947-70E740481C1C}">
                  <a14:useLocalDpi xmlns:a14="http://schemas.microsoft.com/office/drawing/2010/main" val="0"/>
                </a:ext>
              </a:extLst>
            </a:blip>
            <a:srcRect l="20704" t="7237" r="6518" b="59980"/>
            <a:stretch/>
          </p:blipFill>
          <p:spPr>
            <a:xfrm>
              <a:off x="1503623" y="1180714"/>
              <a:ext cx="6875791" cy="4375794"/>
            </a:xfrm>
            <a:prstGeom prst="rect">
              <a:avLst/>
            </a:prstGeom>
          </p:spPr>
        </p:pic>
        <p:sp>
          <p:nvSpPr>
            <p:cNvPr id="4" name="CasellaDiTesto 3"/>
            <p:cNvSpPr txBox="1"/>
            <p:nvPr/>
          </p:nvSpPr>
          <p:spPr>
            <a:xfrm>
              <a:off x="1635008" y="1372330"/>
              <a:ext cx="1255452" cy="369332"/>
            </a:xfrm>
            <a:prstGeom prst="rect">
              <a:avLst/>
            </a:prstGeom>
            <a:noFill/>
          </p:spPr>
          <p:txBody>
            <a:bodyPr wrap="square" rtlCol="0">
              <a:spAutoFit/>
            </a:bodyPr>
            <a:lstStyle/>
            <a:p>
              <a:r>
                <a:rPr lang="it-IT" dirty="0" smtClean="0"/>
                <a:t>ZIGOTE</a:t>
              </a:r>
              <a:endParaRPr lang="it-IT" dirty="0"/>
            </a:p>
          </p:txBody>
        </p:sp>
        <p:sp>
          <p:nvSpPr>
            <p:cNvPr id="5" name="CasellaDiTesto 4"/>
            <p:cNvSpPr txBox="1"/>
            <p:nvPr/>
          </p:nvSpPr>
          <p:spPr>
            <a:xfrm>
              <a:off x="6239885" y="1340064"/>
              <a:ext cx="1255452" cy="369332"/>
            </a:xfrm>
            <a:prstGeom prst="rect">
              <a:avLst/>
            </a:prstGeom>
            <a:noFill/>
          </p:spPr>
          <p:txBody>
            <a:bodyPr wrap="square" rtlCol="0">
              <a:spAutoFit/>
            </a:bodyPr>
            <a:lstStyle/>
            <a:p>
              <a:r>
                <a:rPr lang="it-IT" dirty="0" smtClean="0"/>
                <a:t>8 cellule</a:t>
              </a:r>
              <a:endParaRPr lang="it-IT" dirty="0"/>
            </a:p>
          </p:txBody>
        </p:sp>
        <p:sp>
          <p:nvSpPr>
            <p:cNvPr id="6" name="CasellaDiTesto 5"/>
            <p:cNvSpPr txBox="1"/>
            <p:nvPr/>
          </p:nvSpPr>
          <p:spPr>
            <a:xfrm>
              <a:off x="3904159" y="1340064"/>
              <a:ext cx="1255452" cy="369332"/>
            </a:xfrm>
            <a:prstGeom prst="rect">
              <a:avLst/>
            </a:prstGeom>
            <a:noFill/>
          </p:spPr>
          <p:txBody>
            <a:bodyPr wrap="square" rtlCol="0">
              <a:spAutoFit/>
            </a:bodyPr>
            <a:lstStyle/>
            <a:p>
              <a:r>
                <a:rPr lang="it-IT" dirty="0" smtClean="0"/>
                <a:t>4 cellule</a:t>
              </a:r>
              <a:endParaRPr lang="it-IT" dirty="0"/>
            </a:p>
          </p:txBody>
        </p:sp>
        <p:sp>
          <p:nvSpPr>
            <p:cNvPr id="7" name="CasellaDiTesto 6"/>
            <p:cNvSpPr txBox="1"/>
            <p:nvPr/>
          </p:nvSpPr>
          <p:spPr>
            <a:xfrm>
              <a:off x="1635008" y="3422633"/>
              <a:ext cx="1255452" cy="369332"/>
            </a:xfrm>
            <a:prstGeom prst="rect">
              <a:avLst/>
            </a:prstGeom>
            <a:noFill/>
          </p:spPr>
          <p:txBody>
            <a:bodyPr wrap="square" rtlCol="0">
              <a:spAutoFit/>
            </a:bodyPr>
            <a:lstStyle/>
            <a:p>
              <a:r>
                <a:rPr lang="it-IT" dirty="0" smtClean="0"/>
                <a:t>MORULA</a:t>
              </a:r>
              <a:endParaRPr lang="it-IT" dirty="0"/>
            </a:p>
          </p:txBody>
        </p:sp>
        <p:sp>
          <p:nvSpPr>
            <p:cNvPr id="8" name="CasellaDiTesto 7"/>
            <p:cNvSpPr txBox="1"/>
            <p:nvPr/>
          </p:nvSpPr>
          <p:spPr>
            <a:xfrm>
              <a:off x="3904158" y="3422633"/>
              <a:ext cx="1862163" cy="369332"/>
            </a:xfrm>
            <a:prstGeom prst="rect">
              <a:avLst/>
            </a:prstGeom>
            <a:noFill/>
          </p:spPr>
          <p:txBody>
            <a:bodyPr wrap="square" rtlCol="0">
              <a:spAutoFit/>
            </a:bodyPr>
            <a:lstStyle/>
            <a:p>
              <a:r>
                <a:rPr lang="it-IT" dirty="0" smtClean="0"/>
                <a:t>BLASTOCISTI</a:t>
              </a:r>
              <a:endParaRPr lang="it-IT" dirty="0"/>
            </a:p>
          </p:txBody>
        </p:sp>
      </p:grpSp>
      <p:pic>
        <p:nvPicPr>
          <p:cNvPr id="11" name="Immagine 10" descr="img-419130029.pdf"/>
          <p:cNvPicPr>
            <a:picLocks noChangeAspect="1"/>
          </p:cNvPicPr>
          <p:nvPr/>
        </p:nvPicPr>
        <p:blipFill rotWithShape="1">
          <a:blip r:embed="rId2">
            <a:extLst>
              <a:ext uri="{28A0092B-C50C-407E-A947-70E740481C1C}">
                <a14:useLocalDpi xmlns:a14="http://schemas.microsoft.com/office/drawing/2010/main" val="0"/>
              </a:ext>
            </a:extLst>
          </a:blip>
          <a:srcRect l="20704" t="64077" b="17828"/>
          <a:stretch/>
        </p:blipFill>
        <p:spPr>
          <a:xfrm>
            <a:off x="1257576" y="4505362"/>
            <a:ext cx="6493715" cy="2093501"/>
          </a:xfrm>
          <a:prstGeom prst="rect">
            <a:avLst/>
          </a:prstGeom>
        </p:spPr>
      </p:pic>
    </p:spTree>
    <p:extLst>
      <p:ext uri="{BB962C8B-B14F-4D97-AF65-F5344CB8AC3E}">
        <p14:creationId xmlns:p14="http://schemas.microsoft.com/office/powerpoint/2010/main" val="3593293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Autofit/>
          </a:bodyPr>
          <a:lstStyle/>
          <a:p>
            <a:r>
              <a:rPr lang="it-IT" sz="3600" dirty="0" smtClean="0"/>
              <a:t>A questo punto la blastocisti si trova nella cavità uterina per l’</a:t>
            </a:r>
            <a:r>
              <a:rPr lang="it-IT" sz="3600" dirty="0" smtClean="0">
                <a:solidFill>
                  <a:srgbClr val="FF0000"/>
                </a:solidFill>
              </a:rPr>
              <a:t>annidamento </a:t>
            </a:r>
            <a:r>
              <a:rPr lang="it-IT" sz="3600" dirty="0" smtClean="0"/>
              <a:t>(o </a:t>
            </a:r>
            <a:r>
              <a:rPr lang="it-IT" sz="3600" dirty="0" smtClean="0">
                <a:solidFill>
                  <a:srgbClr val="FF0000"/>
                </a:solidFill>
              </a:rPr>
              <a:t>impianto</a:t>
            </a:r>
            <a:r>
              <a:rPr lang="it-IT" sz="3600" dirty="0" smtClean="0">
                <a:solidFill>
                  <a:srgbClr val="000000"/>
                </a:solidFill>
              </a:rPr>
              <a:t>)</a:t>
            </a:r>
            <a:endParaRPr lang="it-IT" sz="3600" dirty="0">
              <a:solidFill>
                <a:srgbClr val="000000"/>
              </a:solidFill>
            </a:endParaRPr>
          </a:p>
        </p:txBody>
      </p:sp>
      <p:sp>
        <p:nvSpPr>
          <p:cNvPr id="3" name="Segnaposto contenuto 2"/>
          <p:cNvSpPr>
            <a:spLocks noGrp="1"/>
          </p:cNvSpPr>
          <p:nvPr>
            <p:ph idx="1"/>
          </p:nvPr>
        </p:nvSpPr>
        <p:spPr/>
        <p:txBody>
          <a:bodyPr>
            <a:normAutofit fontScale="92500" lnSpcReduction="20000"/>
          </a:bodyPr>
          <a:lstStyle/>
          <a:p>
            <a:r>
              <a:rPr lang="it-IT" dirty="0" smtClean="0"/>
              <a:t>La blastocisti rimane libera nell’utero per circa 1-2 giorni</a:t>
            </a:r>
          </a:p>
          <a:p>
            <a:r>
              <a:rPr lang="it-IT" dirty="0" smtClean="0"/>
              <a:t>Si rigonfia fino ad un diametro di circa 800 micron</a:t>
            </a:r>
          </a:p>
          <a:p>
            <a:r>
              <a:rPr lang="it-IT" dirty="0" smtClean="0"/>
              <a:t>La blastocisti è ora formata da:</a:t>
            </a:r>
          </a:p>
          <a:p>
            <a:pPr lvl="1"/>
            <a:r>
              <a:rPr lang="it-IT" dirty="0" smtClean="0"/>
              <a:t>80 cellule del trofoblasto</a:t>
            </a:r>
          </a:p>
          <a:p>
            <a:pPr lvl="1"/>
            <a:r>
              <a:rPr lang="it-IT" dirty="0" smtClean="0"/>
              <a:t>40 cellule della ICM</a:t>
            </a:r>
          </a:p>
          <a:p>
            <a:r>
              <a:rPr lang="it-IT" dirty="0" smtClean="0"/>
              <a:t>La zona pellucida si assottiglia</a:t>
            </a:r>
          </a:p>
          <a:p>
            <a:r>
              <a:rPr lang="it-IT" dirty="0" smtClean="0"/>
              <a:t>La blastocisti fuoriesce dalla zona pellucida (</a:t>
            </a:r>
            <a:r>
              <a:rPr lang="it-IT" dirty="0" err="1">
                <a:solidFill>
                  <a:srgbClr val="FF0000"/>
                </a:solidFill>
              </a:rPr>
              <a:t>s</a:t>
            </a:r>
            <a:r>
              <a:rPr lang="it-IT" dirty="0" err="1" smtClean="0">
                <a:solidFill>
                  <a:srgbClr val="FF0000"/>
                </a:solidFill>
              </a:rPr>
              <a:t>gusciamento</a:t>
            </a:r>
            <a:r>
              <a:rPr lang="it-IT" dirty="0" smtClean="0"/>
              <a:t> o </a:t>
            </a:r>
            <a:r>
              <a:rPr lang="it-IT" dirty="0" smtClean="0">
                <a:solidFill>
                  <a:srgbClr val="FF0000"/>
                </a:solidFill>
              </a:rPr>
              <a:t>schiusa</a:t>
            </a:r>
            <a:r>
              <a:rPr lang="it-IT" dirty="0" smtClean="0"/>
              <a:t>)</a:t>
            </a:r>
          </a:p>
        </p:txBody>
      </p:sp>
    </p:spTree>
    <p:extLst>
      <p:ext uri="{BB962C8B-B14F-4D97-AF65-F5344CB8AC3E}">
        <p14:creationId xmlns:p14="http://schemas.microsoft.com/office/powerpoint/2010/main" val="13082159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419130053.pdf"/>
          <p:cNvPicPr>
            <a:picLocks noChangeAspect="1"/>
          </p:cNvPicPr>
          <p:nvPr/>
        </p:nvPicPr>
        <p:blipFill rotWithShape="1">
          <a:blip r:embed="rId2">
            <a:extLst>
              <a:ext uri="{28A0092B-C50C-407E-A947-70E740481C1C}">
                <a14:useLocalDpi xmlns:a14="http://schemas.microsoft.com/office/drawing/2010/main" val="0"/>
              </a:ext>
            </a:extLst>
          </a:blip>
          <a:srcRect l="18246" t="10803" r="14389" b="55350"/>
          <a:stretch/>
        </p:blipFill>
        <p:spPr>
          <a:xfrm rot="10800000">
            <a:off x="1055824" y="1203981"/>
            <a:ext cx="6859451" cy="4869308"/>
          </a:xfrm>
          <a:prstGeom prst="rect">
            <a:avLst/>
          </a:prstGeom>
        </p:spPr>
      </p:pic>
    </p:spTree>
    <p:extLst>
      <p:ext uri="{BB962C8B-B14F-4D97-AF65-F5344CB8AC3E}">
        <p14:creationId xmlns:p14="http://schemas.microsoft.com/office/powerpoint/2010/main" val="40378596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L’utero </a:t>
            </a:r>
            <a:endParaRPr lang="it-IT" dirty="0"/>
          </a:p>
        </p:txBody>
      </p:sp>
      <p:sp>
        <p:nvSpPr>
          <p:cNvPr id="3" name="Segnaposto contenuto 2"/>
          <p:cNvSpPr>
            <a:spLocks noGrp="1"/>
          </p:cNvSpPr>
          <p:nvPr>
            <p:ph idx="1"/>
          </p:nvPr>
        </p:nvSpPr>
        <p:spPr>
          <a:xfrm>
            <a:off x="457200" y="1600200"/>
            <a:ext cx="8229600" cy="2108011"/>
          </a:xfrm>
        </p:spPr>
        <p:txBody>
          <a:bodyPr/>
          <a:lstStyle/>
          <a:p>
            <a:r>
              <a:rPr lang="it-IT" dirty="0" smtClean="0"/>
              <a:t>In questo momento l’utero è in fase secernente, progestinica</a:t>
            </a:r>
          </a:p>
        </p:txBody>
      </p:sp>
      <p:pic>
        <p:nvPicPr>
          <p:cNvPr id="4" name="Immagine 3" descr="img-328105122.pdf"/>
          <p:cNvPicPr>
            <a:picLocks noChangeAspect="1"/>
          </p:cNvPicPr>
          <p:nvPr/>
        </p:nvPicPr>
        <p:blipFill rotWithShape="1">
          <a:blip r:embed="rId2">
            <a:extLst>
              <a:ext uri="{28A0092B-C50C-407E-A947-70E740481C1C}">
                <a14:useLocalDpi xmlns:a14="http://schemas.microsoft.com/office/drawing/2010/main" val="0"/>
              </a:ext>
            </a:extLst>
          </a:blip>
          <a:srcRect l="19474" t="8217" b="54541"/>
          <a:stretch/>
        </p:blipFill>
        <p:spPr>
          <a:xfrm rot="10800000">
            <a:off x="1824264" y="3373758"/>
            <a:ext cx="5153716" cy="3367447"/>
          </a:xfrm>
          <a:prstGeom prst="rect">
            <a:avLst/>
          </a:prstGeom>
        </p:spPr>
      </p:pic>
    </p:spTree>
    <p:extLst>
      <p:ext uri="{BB962C8B-B14F-4D97-AF65-F5344CB8AC3E}">
        <p14:creationId xmlns:p14="http://schemas.microsoft.com/office/powerpoint/2010/main" val="38845512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della blastocisti</a:t>
            </a:r>
            <a:endParaRPr lang="it-IT" dirty="0"/>
          </a:p>
        </p:txBody>
      </p:sp>
      <p:sp>
        <p:nvSpPr>
          <p:cNvPr id="3" name="Segnaposto contenuto 2"/>
          <p:cNvSpPr>
            <a:spLocks noGrp="1"/>
          </p:cNvSpPr>
          <p:nvPr>
            <p:ph idx="1"/>
          </p:nvPr>
        </p:nvSpPr>
        <p:spPr/>
        <p:txBody>
          <a:bodyPr/>
          <a:lstStyle/>
          <a:p>
            <a:r>
              <a:rPr lang="it-IT" dirty="0" smtClean="0"/>
              <a:t>Apposizione</a:t>
            </a:r>
          </a:p>
          <a:p>
            <a:r>
              <a:rPr lang="it-IT" dirty="0" smtClean="0"/>
              <a:t>Adesione (6° giorno)</a:t>
            </a:r>
          </a:p>
          <a:p>
            <a:r>
              <a:rPr lang="it-IT" dirty="0" smtClean="0"/>
              <a:t>Invasione (7-8° giorno)</a:t>
            </a:r>
          </a:p>
          <a:p>
            <a:endParaRPr lang="it-IT" dirty="0"/>
          </a:p>
          <a:p>
            <a:r>
              <a:rPr lang="it-IT" dirty="0" smtClean="0"/>
              <a:t>I microvilli presenti sul trofoblasto interagiscono con delle protrusioni dell’epitelio uterino (</a:t>
            </a:r>
            <a:r>
              <a:rPr lang="it-IT" dirty="0" err="1" smtClean="0">
                <a:solidFill>
                  <a:srgbClr val="FF0000"/>
                </a:solidFill>
              </a:rPr>
              <a:t>uterodomi</a:t>
            </a:r>
            <a:r>
              <a:rPr lang="it-IT" dirty="0" smtClean="0"/>
              <a:t>, </a:t>
            </a:r>
            <a:r>
              <a:rPr lang="it-IT" dirty="0" err="1" smtClean="0">
                <a:solidFill>
                  <a:srgbClr val="FF0000"/>
                </a:solidFill>
              </a:rPr>
              <a:t>pinopodi</a:t>
            </a:r>
            <a:r>
              <a:rPr lang="it-IT" dirty="0" smtClean="0"/>
              <a:t>)</a:t>
            </a:r>
            <a:endParaRPr lang="it-IT" dirty="0"/>
          </a:p>
        </p:txBody>
      </p:sp>
    </p:spTree>
    <p:extLst>
      <p:ext uri="{BB962C8B-B14F-4D97-AF65-F5344CB8AC3E}">
        <p14:creationId xmlns:p14="http://schemas.microsoft.com/office/powerpoint/2010/main" val="7154900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g-419130846.pdf"/>
          <p:cNvPicPr>
            <a:picLocks noChangeAspect="1"/>
          </p:cNvPicPr>
          <p:nvPr/>
        </p:nvPicPr>
        <p:blipFill rotWithShape="1">
          <a:blip r:embed="rId2">
            <a:extLst>
              <a:ext uri="{28A0092B-C50C-407E-A947-70E740481C1C}">
                <a14:useLocalDpi xmlns:a14="http://schemas.microsoft.com/office/drawing/2010/main" val="0"/>
              </a:ext>
            </a:extLst>
          </a:blip>
          <a:srcRect l="18668" t="6600" r="5722" b="62320"/>
          <a:stretch/>
        </p:blipFill>
        <p:spPr>
          <a:xfrm>
            <a:off x="858104" y="1519833"/>
            <a:ext cx="7150061" cy="4159277"/>
          </a:xfrm>
          <a:prstGeom prst="rect">
            <a:avLst/>
          </a:prstGeom>
        </p:spPr>
      </p:pic>
    </p:spTree>
    <p:extLst>
      <p:ext uri="{BB962C8B-B14F-4D97-AF65-F5344CB8AC3E}">
        <p14:creationId xmlns:p14="http://schemas.microsoft.com/office/powerpoint/2010/main" val="1127745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riprogrammazione e l’attivazione del genoma dell’embrione</a:t>
            </a:r>
            <a:endParaRPr lang="it-IT" dirty="0"/>
          </a:p>
        </p:txBody>
      </p:sp>
      <p:sp>
        <p:nvSpPr>
          <p:cNvPr id="3" name="Segnaposto contenuto 2"/>
          <p:cNvSpPr>
            <a:spLocks noGrp="1"/>
          </p:cNvSpPr>
          <p:nvPr>
            <p:ph idx="1"/>
          </p:nvPr>
        </p:nvSpPr>
        <p:spPr/>
        <p:txBody>
          <a:bodyPr/>
          <a:lstStyle/>
          <a:p>
            <a:r>
              <a:rPr lang="it-IT" dirty="0" smtClean="0"/>
              <a:t>Le modificazioni a carico del genoma materno e paterno avvengono grazie al citoplasma dell’ovocito fecondato in modo da poter fare avvenire lo sviluppo embrionale. Fino allo stadio 4-8 blastomeri il genoma dell’embrione è silente!</a:t>
            </a:r>
            <a:endParaRPr lang="it-IT" dirty="0"/>
          </a:p>
        </p:txBody>
      </p:sp>
    </p:spTree>
    <p:extLst>
      <p:ext uri="{BB962C8B-B14F-4D97-AF65-F5344CB8AC3E}">
        <p14:creationId xmlns:p14="http://schemas.microsoft.com/office/powerpoint/2010/main" val="11033634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Inattivazione e riattivazione del cromosoma X</a:t>
            </a:r>
            <a:endParaRPr lang="it-IT" dirty="0"/>
          </a:p>
        </p:txBody>
      </p:sp>
      <p:sp>
        <p:nvSpPr>
          <p:cNvPr id="3" name="Segnaposto contenuto 2"/>
          <p:cNvSpPr>
            <a:spLocks noGrp="1"/>
          </p:cNvSpPr>
          <p:nvPr>
            <p:ph idx="1"/>
          </p:nvPr>
        </p:nvSpPr>
        <p:spPr>
          <a:xfrm>
            <a:off x="457200" y="1600201"/>
            <a:ext cx="8229600" cy="1962018"/>
          </a:xfrm>
        </p:spPr>
        <p:txBody>
          <a:bodyPr/>
          <a:lstStyle/>
          <a:p>
            <a:r>
              <a:rPr lang="it-IT" dirty="0" smtClean="0"/>
              <a:t>Nel sesso femminile il cromosoma X viene inattivato (vedi corpo di </a:t>
            </a:r>
            <a:r>
              <a:rPr lang="it-IT" dirty="0" err="1" smtClean="0"/>
              <a:t>Barr</a:t>
            </a:r>
            <a:r>
              <a:rPr lang="it-IT" dirty="0" smtClean="0"/>
              <a:t> e proteina </a:t>
            </a:r>
            <a:r>
              <a:rPr lang="it-IT" dirty="0" err="1" smtClean="0"/>
              <a:t>Xist</a:t>
            </a:r>
            <a:r>
              <a:rPr lang="it-IT" dirty="0" smtClean="0"/>
              <a:t>)</a:t>
            </a:r>
            <a:endParaRPr lang="it-IT" dirty="0"/>
          </a:p>
        </p:txBody>
      </p:sp>
      <p:pic>
        <p:nvPicPr>
          <p:cNvPr id="4" name="Immagine 3" descr="img-419130810.pdf"/>
          <p:cNvPicPr>
            <a:picLocks noChangeAspect="1"/>
          </p:cNvPicPr>
          <p:nvPr/>
        </p:nvPicPr>
        <p:blipFill rotWithShape="1">
          <a:blip r:embed="rId2">
            <a:extLst>
              <a:ext uri="{28A0092B-C50C-407E-A947-70E740481C1C}">
                <a14:useLocalDpi xmlns:a14="http://schemas.microsoft.com/office/drawing/2010/main" val="0"/>
              </a:ext>
            </a:extLst>
          </a:blip>
          <a:srcRect t="74508" r="13134" b="3991"/>
          <a:stretch/>
        </p:blipFill>
        <p:spPr>
          <a:xfrm>
            <a:off x="457200" y="3810406"/>
            <a:ext cx="7932312" cy="2773859"/>
          </a:xfrm>
          <a:prstGeom prst="rect">
            <a:avLst/>
          </a:prstGeom>
        </p:spPr>
      </p:pic>
    </p:spTree>
    <p:extLst>
      <p:ext uri="{BB962C8B-B14F-4D97-AF65-F5344CB8AC3E}">
        <p14:creationId xmlns:p14="http://schemas.microsoft.com/office/powerpoint/2010/main" val="10788976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Impianto ectopico</a:t>
            </a:r>
            <a:endParaRPr lang="it-IT" dirty="0"/>
          </a:p>
        </p:txBody>
      </p:sp>
      <p:sp>
        <p:nvSpPr>
          <p:cNvPr id="3" name="Segnaposto contenuto 2"/>
          <p:cNvSpPr>
            <a:spLocks noGrp="1"/>
          </p:cNvSpPr>
          <p:nvPr>
            <p:ph idx="1"/>
          </p:nvPr>
        </p:nvSpPr>
        <p:spPr>
          <a:xfrm>
            <a:off x="457200" y="1600201"/>
            <a:ext cx="8229600" cy="2399996"/>
          </a:xfrm>
        </p:spPr>
        <p:txBody>
          <a:bodyPr>
            <a:normAutofit fontScale="77500" lnSpcReduction="20000"/>
          </a:bodyPr>
          <a:lstStyle/>
          <a:p>
            <a:r>
              <a:rPr lang="it-IT" dirty="0" smtClean="0"/>
              <a:t>L’impianto avviene normalmente  sulla parte alta del corpo dell’utero sulla faccia anteriore o posteriore</a:t>
            </a:r>
          </a:p>
          <a:p>
            <a:r>
              <a:rPr lang="it-IT" dirty="0" smtClean="0"/>
              <a:t>Quando l’impianto avviene al di fuori dell’utero si parla di impianto ectopico o extrauterino (gravidanza extrauterina tubarica, tubo-ovarica, ovarica o addominale)</a:t>
            </a:r>
          </a:p>
          <a:p>
            <a:r>
              <a:rPr lang="it-IT" dirty="0" smtClean="0"/>
              <a:t>Cause sconosciute, occlusione tube, malfunzionamento ciglia, infiammazioni delle pelvi </a:t>
            </a:r>
            <a:endParaRPr lang="it-IT" dirty="0"/>
          </a:p>
        </p:txBody>
      </p:sp>
      <p:pic>
        <p:nvPicPr>
          <p:cNvPr id="4" name="Immagine 3" descr="img-419131225.pdf"/>
          <p:cNvPicPr>
            <a:picLocks noChangeAspect="1"/>
          </p:cNvPicPr>
          <p:nvPr/>
        </p:nvPicPr>
        <p:blipFill rotWithShape="1">
          <a:blip r:embed="rId2">
            <a:extLst>
              <a:ext uri="{28A0092B-C50C-407E-A947-70E740481C1C}">
                <a14:useLocalDpi xmlns:a14="http://schemas.microsoft.com/office/drawing/2010/main" val="0"/>
              </a:ext>
            </a:extLst>
          </a:blip>
          <a:srcRect t="13996" b="46409"/>
          <a:stretch/>
        </p:blipFill>
        <p:spPr>
          <a:xfrm rot="10800000">
            <a:off x="2133600" y="4142539"/>
            <a:ext cx="4854222" cy="2715461"/>
          </a:xfrm>
          <a:prstGeom prst="rect">
            <a:avLst/>
          </a:prstGeom>
        </p:spPr>
      </p:pic>
    </p:spTree>
    <p:extLst>
      <p:ext uri="{BB962C8B-B14F-4D97-AF65-F5344CB8AC3E}">
        <p14:creationId xmlns:p14="http://schemas.microsoft.com/office/powerpoint/2010/main" val="3804970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g-419130935.pdf"/>
          <p:cNvPicPr>
            <a:picLocks noChangeAspect="1"/>
          </p:cNvPicPr>
          <p:nvPr/>
        </p:nvPicPr>
        <p:blipFill rotWithShape="1">
          <a:blip r:embed="rId2">
            <a:extLst>
              <a:ext uri="{28A0092B-C50C-407E-A947-70E740481C1C}">
                <a14:useLocalDpi xmlns:a14="http://schemas.microsoft.com/office/drawing/2010/main" val="0"/>
              </a:ext>
            </a:extLst>
          </a:blip>
          <a:srcRect l="17946" t="8888" r="12284" b="44492"/>
          <a:stretch/>
        </p:blipFill>
        <p:spPr>
          <a:xfrm rot="10800000">
            <a:off x="1795588" y="1417638"/>
            <a:ext cx="5722526" cy="5402227"/>
          </a:xfrm>
          <a:prstGeom prst="rect">
            <a:avLst/>
          </a:prstGeom>
        </p:spPr>
      </p:pic>
      <p:sp>
        <p:nvSpPr>
          <p:cNvPr id="4" name="Ovale 3"/>
          <p:cNvSpPr/>
          <p:nvPr/>
        </p:nvSpPr>
        <p:spPr>
          <a:xfrm>
            <a:off x="4182408" y="1417638"/>
            <a:ext cx="1386837" cy="728452"/>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81974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a:t>
            </a:r>
            <a:r>
              <a:rPr lang="it-IT" smtClean="0"/>
              <a:t>seconda settimana</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8316012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Sommario dei processi</a:t>
            </a:r>
            <a:endParaRPr lang="it-IT" dirty="0"/>
          </a:p>
        </p:txBody>
      </p:sp>
      <p:sp>
        <p:nvSpPr>
          <p:cNvPr id="3" name="Segnaposto contenuto 2"/>
          <p:cNvSpPr>
            <a:spLocks noGrp="1"/>
          </p:cNvSpPr>
          <p:nvPr>
            <p:ph idx="1"/>
          </p:nvPr>
        </p:nvSpPr>
        <p:spPr>
          <a:xfrm>
            <a:off x="457200" y="1600200"/>
            <a:ext cx="8686800" cy="4525963"/>
          </a:xfrm>
        </p:spPr>
        <p:txBody>
          <a:bodyPr/>
          <a:lstStyle/>
          <a:p>
            <a:r>
              <a:rPr lang="it-IT" dirty="0" smtClean="0"/>
              <a:t>Impianto</a:t>
            </a:r>
          </a:p>
          <a:p>
            <a:r>
              <a:rPr lang="it-IT" dirty="0" smtClean="0"/>
              <a:t>Formazione del </a:t>
            </a:r>
            <a:r>
              <a:rPr lang="it-IT" dirty="0" err="1" smtClean="0"/>
              <a:t>citotrofoblasto</a:t>
            </a:r>
            <a:r>
              <a:rPr lang="it-IT" dirty="0" smtClean="0"/>
              <a:t> e </a:t>
            </a:r>
            <a:r>
              <a:rPr lang="it-IT" dirty="0" err="1" smtClean="0"/>
              <a:t>sinciziotrofoblasto</a:t>
            </a:r>
            <a:r>
              <a:rPr lang="it-IT" dirty="0" smtClean="0"/>
              <a:t>; formazione del sistema lacunare e villi</a:t>
            </a:r>
          </a:p>
          <a:p>
            <a:r>
              <a:rPr lang="it-IT" dirty="0" smtClean="0"/>
              <a:t>Formazione del disco </a:t>
            </a:r>
            <a:r>
              <a:rPr lang="it-IT" dirty="0" err="1" smtClean="0"/>
              <a:t>bilaminare</a:t>
            </a:r>
            <a:r>
              <a:rPr lang="it-IT" dirty="0" smtClean="0"/>
              <a:t>, della cavità amniotica e della membrana di </a:t>
            </a:r>
            <a:r>
              <a:rPr lang="it-IT" dirty="0" err="1" smtClean="0"/>
              <a:t>Hauser</a:t>
            </a:r>
            <a:endParaRPr lang="it-IT" dirty="0" smtClean="0"/>
          </a:p>
          <a:p>
            <a:r>
              <a:rPr lang="it-IT" dirty="0" smtClean="0"/>
              <a:t>Formazione del sacco vitellino secondario e mesoderma extraembrionale</a:t>
            </a:r>
            <a:endParaRPr lang="it-IT" dirty="0"/>
          </a:p>
        </p:txBody>
      </p:sp>
    </p:spTree>
    <p:extLst>
      <p:ext uri="{BB962C8B-B14F-4D97-AF65-F5344CB8AC3E}">
        <p14:creationId xmlns:p14="http://schemas.microsoft.com/office/powerpoint/2010/main" val="20235827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g-419130118.pdf"/>
          <p:cNvPicPr>
            <a:picLocks noChangeAspect="1"/>
          </p:cNvPicPr>
          <p:nvPr/>
        </p:nvPicPr>
        <p:blipFill rotWithShape="1">
          <a:blip r:embed="rId2">
            <a:extLst>
              <a:ext uri="{28A0092B-C50C-407E-A947-70E740481C1C}">
                <a14:useLocalDpi xmlns:a14="http://schemas.microsoft.com/office/drawing/2010/main" val="0"/>
              </a:ext>
            </a:extLst>
          </a:blip>
          <a:srcRect l="13134" t="28472" r="10780" b="4004"/>
          <a:stretch/>
        </p:blipFill>
        <p:spPr>
          <a:xfrm rot="10800000">
            <a:off x="2027794" y="413556"/>
            <a:ext cx="5139960" cy="6444443"/>
          </a:xfrm>
          <a:prstGeom prst="rect">
            <a:avLst/>
          </a:prstGeom>
        </p:spPr>
      </p:pic>
      <p:sp>
        <p:nvSpPr>
          <p:cNvPr id="2" name="Titolo 1"/>
          <p:cNvSpPr>
            <a:spLocks noGrp="1"/>
          </p:cNvSpPr>
          <p:nvPr>
            <p:ph type="title"/>
          </p:nvPr>
        </p:nvSpPr>
        <p:spPr>
          <a:xfrm>
            <a:off x="457200" y="-353123"/>
            <a:ext cx="8229600" cy="1143000"/>
          </a:xfrm>
        </p:spPr>
        <p:txBody>
          <a:bodyPr/>
          <a:lstStyle/>
          <a:p>
            <a:r>
              <a:rPr lang="it-IT" dirty="0" smtClean="0"/>
              <a:t>Impianto dell’embrione</a:t>
            </a:r>
            <a:endParaRPr lang="it-IT" dirty="0"/>
          </a:p>
        </p:txBody>
      </p:sp>
    </p:spTree>
    <p:extLst>
      <p:ext uri="{BB962C8B-B14F-4D97-AF65-F5344CB8AC3E}">
        <p14:creationId xmlns:p14="http://schemas.microsoft.com/office/powerpoint/2010/main" val="5841641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41913125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4854222" cy="6858000"/>
          </a:xfrm>
          <a:prstGeom prst="rect">
            <a:avLst/>
          </a:prstGeom>
        </p:spPr>
      </p:pic>
    </p:spTree>
    <p:extLst>
      <p:ext uri="{BB962C8B-B14F-4D97-AF65-F5344CB8AC3E}">
        <p14:creationId xmlns:p14="http://schemas.microsoft.com/office/powerpoint/2010/main" val="3321806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g-419130118.pdf"/>
          <p:cNvPicPr>
            <a:picLocks noChangeAspect="1"/>
          </p:cNvPicPr>
          <p:nvPr/>
        </p:nvPicPr>
        <p:blipFill rotWithShape="1">
          <a:blip r:embed="rId2">
            <a:extLst>
              <a:ext uri="{28A0092B-C50C-407E-A947-70E740481C1C}">
                <a14:useLocalDpi xmlns:a14="http://schemas.microsoft.com/office/drawing/2010/main" val="0"/>
              </a:ext>
            </a:extLst>
          </a:blip>
          <a:srcRect l="49006" t="51685" r="10780" b="24299"/>
          <a:stretch/>
        </p:blipFill>
        <p:spPr>
          <a:xfrm rot="10800000">
            <a:off x="6427353" y="4565915"/>
            <a:ext cx="2716647" cy="2292085"/>
          </a:xfrm>
          <a:prstGeom prst="rect">
            <a:avLst/>
          </a:prstGeom>
        </p:spPr>
      </p:pic>
      <p:sp>
        <p:nvSpPr>
          <p:cNvPr id="3" name="Segnaposto contenuto 2"/>
          <p:cNvSpPr>
            <a:spLocks noGrp="1"/>
          </p:cNvSpPr>
          <p:nvPr>
            <p:ph idx="1"/>
          </p:nvPr>
        </p:nvSpPr>
        <p:spPr>
          <a:xfrm>
            <a:off x="150636" y="1600200"/>
            <a:ext cx="8229600" cy="4525963"/>
          </a:xfrm>
        </p:spPr>
        <p:txBody>
          <a:bodyPr>
            <a:normAutofit fontScale="85000" lnSpcReduction="10000"/>
          </a:bodyPr>
          <a:lstStyle/>
          <a:p>
            <a:r>
              <a:rPr lang="it-IT" dirty="0" smtClean="0"/>
              <a:t>Le cellule del trofoblasto adese all’epitelio dell’endometrio si differenziano in due distinte popolazioni:</a:t>
            </a:r>
          </a:p>
          <a:p>
            <a:pPr lvl="1"/>
            <a:r>
              <a:rPr lang="it-IT" dirty="0" err="1" smtClean="0">
                <a:solidFill>
                  <a:srgbClr val="FF0000"/>
                </a:solidFill>
              </a:rPr>
              <a:t>Citotrofoblasto</a:t>
            </a:r>
            <a:r>
              <a:rPr lang="it-IT" dirty="0" smtClean="0"/>
              <a:t> (cellule in proliferazione)</a:t>
            </a:r>
          </a:p>
          <a:p>
            <a:pPr lvl="1"/>
            <a:r>
              <a:rPr lang="it-IT" dirty="0" err="1" smtClean="0">
                <a:solidFill>
                  <a:srgbClr val="FF0000"/>
                </a:solidFill>
              </a:rPr>
              <a:t>Sinciziotrofoblasto</a:t>
            </a:r>
            <a:r>
              <a:rPr lang="it-IT" dirty="0" smtClean="0"/>
              <a:t> (cellule che fondono)</a:t>
            </a:r>
          </a:p>
          <a:p>
            <a:r>
              <a:rPr lang="it-IT" dirty="0" smtClean="0"/>
              <a:t>Le cellule dell’ICM si differenziano in due lame cellulari che formano un disco (disco germinativo </a:t>
            </a:r>
            <a:r>
              <a:rPr lang="it-IT" dirty="0" err="1" smtClean="0"/>
              <a:t>bilaminare</a:t>
            </a:r>
            <a:r>
              <a:rPr lang="it-IT" dirty="0" smtClean="0"/>
              <a:t>):</a:t>
            </a:r>
          </a:p>
          <a:p>
            <a:pPr lvl="1"/>
            <a:r>
              <a:rPr lang="it-IT" dirty="0" smtClean="0">
                <a:solidFill>
                  <a:srgbClr val="FF0000"/>
                </a:solidFill>
              </a:rPr>
              <a:t>Ectoderma primitivo</a:t>
            </a:r>
            <a:r>
              <a:rPr lang="it-IT" dirty="0" smtClean="0"/>
              <a:t> (epiblasto</a:t>
            </a:r>
            <a:r>
              <a:rPr lang="it-IT" dirty="0"/>
              <a:t>, foglietto germinativo </a:t>
            </a:r>
            <a:r>
              <a:rPr lang="it-IT" dirty="0" smtClean="0"/>
              <a:t>dorsale, epitelio </a:t>
            </a:r>
            <a:r>
              <a:rPr lang="it-IT" dirty="0" err="1" smtClean="0"/>
              <a:t>cilndrico</a:t>
            </a:r>
            <a:r>
              <a:rPr lang="it-IT" dirty="0" smtClean="0"/>
              <a:t>)</a:t>
            </a:r>
          </a:p>
          <a:p>
            <a:pPr lvl="1"/>
            <a:r>
              <a:rPr lang="it-IT" dirty="0" smtClean="0">
                <a:solidFill>
                  <a:srgbClr val="FF0000"/>
                </a:solidFill>
              </a:rPr>
              <a:t>Endoderma primitivo </a:t>
            </a:r>
            <a:r>
              <a:rPr lang="it-IT" dirty="0" smtClean="0"/>
              <a:t>(ipoblasto, foglietto germinativo ventrale, epitelio cubico)</a:t>
            </a:r>
            <a:endParaRPr lang="it-IT" dirty="0"/>
          </a:p>
        </p:txBody>
      </p:sp>
      <p:sp>
        <p:nvSpPr>
          <p:cNvPr id="2" name="Titolo 1"/>
          <p:cNvSpPr>
            <a:spLocks noGrp="1"/>
          </p:cNvSpPr>
          <p:nvPr>
            <p:ph type="title"/>
          </p:nvPr>
        </p:nvSpPr>
        <p:spPr/>
        <p:txBody>
          <a:bodyPr>
            <a:normAutofit fontScale="90000"/>
          </a:bodyPr>
          <a:lstStyle/>
          <a:p>
            <a:r>
              <a:rPr lang="it-IT" dirty="0" smtClean="0"/>
              <a:t>Durante il suo impianto l’embrione va incontro ad importanti modifiche</a:t>
            </a:r>
            <a:endParaRPr lang="it-IT" dirty="0"/>
          </a:p>
        </p:txBody>
      </p:sp>
    </p:spTree>
    <p:extLst>
      <p:ext uri="{BB962C8B-B14F-4D97-AF65-F5344CB8AC3E}">
        <p14:creationId xmlns:p14="http://schemas.microsoft.com/office/powerpoint/2010/main" val="29624976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Derivati del trofoblasto: dal 10° giorno circa</a:t>
            </a:r>
            <a:endParaRPr lang="it-IT" dirty="0"/>
          </a:p>
        </p:txBody>
      </p:sp>
      <p:pic>
        <p:nvPicPr>
          <p:cNvPr id="4" name="Immagine 3" descr="img-419130118.pdf"/>
          <p:cNvPicPr>
            <a:picLocks noChangeAspect="1"/>
          </p:cNvPicPr>
          <p:nvPr/>
        </p:nvPicPr>
        <p:blipFill rotWithShape="1">
          <a:blip r:embed="rId2">
            <a:extLst>
              <a:ext uri="{28A0092B-C50C-407E-A947-70E740481C1C}">
                <a14:useLocalDpi xmlns:a14="http://schemas.microsoft.com/office/drawing/2010/main" val="0"/>
              </a:ext>
            </a:extLst>
          </a:blip>
          <a:srcRect l="22425" t="28625" r="28521" b="47244"/>
          <a:stretch/>
        </p:blipFill>
        <p:spPr>
          <a:xfrm rot="10800000">
            <a:off x="5830189" y="4554969"/>
            <a:ext cx="3313811" cy="2303031"/>
          </a:xfrm>
          <a:prstGeom prst="rect">
            <a:avLst/>
          </a:prstGeom>
        </p:spPr>
      </p:pic>
      <p:sp>
        <p:nvSpPr>
          <p:cNvPr id="3" name="Segnaposto contenuto 2"/>
          <p:cNvSpPr>
            <a:spLocks noGrp="1"/>
          </p:cNvSpPr>
          <p:nvPr>
            <p:ph idx="1"/>
          </p:nvPr>
        </p:nvSpPr>
        <p:spPr/>
        <p:txBody>
          <a:bodyPr>
            <a:normAutofit fontScale="70000" lnSpcReduction="20000"/>
          </a:bodyPr>
          <a:lstStyle/>
          <a:p>
            <a:r>
              <a:rPr lang="it-IT" dirty="0" smtClean="0"/>
              <a:t>Il </a:t>
            </a:r>
            <a:r>
              <a:rPr lang="it-IT" dirty="0" err="1" smtClean="0"/>
              <a:t>sinciziotrofoblasto</a:t>
            </a:r>
            <a:r>
              <a:rPr lang="it-IT" dirty="0" smtClean="0"/>
              <a:t> continua ad erodere l’endometrio fino ad arrivare ai vasi sanguigni.</a:t>
            </a:r>
          </a:p>
          <a:p>
            <a:r>
              <a:rPr lang="it-IT" dirty="0" smtClean="0"/>
              <a:t>Tale processo fa sì che il sangue fuoriesca ed irrori l’embrione</a:t>
            </a:r>
          </a:p>
          <a:p>
            <a:r>
              <a:rPr lang="it-IT" dirty="0" smtClean="0"/>
              <a:t>A questo punto la blastocisti è completamente penetrata nell’endometrio</a:t>
            </a:r>
          </a:p>
          <a:p>
            <a:r>
              <a:rPr lang="it-IT" dirty="0" smtClean="0"/>
              <a:t>Nel punto di inserzione della blastocisti si forma un coagulo chiamato tappo di chiusura, dopodiché la mucosa uterina si riforma (</a:t>
            </a:r>
            <a:r>
              <a:rPr lang="it-IT" dirty="0" smtClean="0">
                <a:solidFill>
                  <a:srgbClr val="FF0000"/>
                </a:solidFill>
              </a:rPr>
              <a:t>mucosa capsulare</a:t>
            </a:r>
            <a:r>
              <a:rPr lang="it-IT" dirty="0" smtClean="0"/>
              <a:t>) </a:t>
            </a:r>
          </a:p>
          <a:p>
            <a:r>
              <a:rPr lang="it-IT" dirty="0" smtClean="0"/>
              <a:t>Nel </a:t>
            </a:r>
            <a:r>
              <a:rPr lang="it-IT" dirty="0" err="1" smtClean="0"/>
              <a:t>sinciziotrofoblasto</a:t>
            </a:r>
            <a:r>
              <a:rPr lang="it-IT" dirty="0" smtClean="0"/>
              <a:t> si formano delle </a:t>
            </a:r>
            <a:r>
              <a:rPr lang="it-IT" dirty="0" smtClean="0">
                <a:solidFill>
                  <a:srgbClr val="FF0000"/>
                </a:solidFill>
              </a:rPr>
              <a:t>lacune sanguigne </a:t>
            </a:r>
            <a:r>
              <a:rPr lang="it-IT" dirty="0" smtClean="0"/>
              <a:t>che alla fine della seconda settimana formeranno il </a:t>
            </a:r>
            <a:r>
              <a:rPr lang="it-IT" dirty="0" smtClean="0">
                <a:solidFill>
                  <a:srgbClr val="FF0000"/>
                </a:solidFill>
              </a:rPr>
              <a:t>sistema lacunare</a:t>
            </a:r>
          </a:p>
          <a:p>
            <a:r>
              <a:rPr lang="it-IT" dirty="0" smtClean="0"/>
              <a:t>Nel </a:t>
            </a:r>
            <a:r>
              <a:rPr lang="it-IT" dirty="0" err="1" smtClean="0"/>
              <a:t>sinciziotrofoblasto</a:t>
            </a:r>
            <a:r>
              <a:rPr lang="it-IT" dirty="0" smtClean="0"/>
              <a:t> si formano i </a:t>
            </a:r>
            <a:r>
              <a:rPr lang="it-IT" dirty="0" smtClean="0">
                <a:solidFill>
                  <a:srgbClr val="FF0000"/>
                </a:solidFill>
              </a:rPr>
              <a:t>villi primari </a:t>
            </a:r>
            <a:r>
              <a:rPr lang="it-IT" dirty="0" smtClean="0"/>
              <a:t>(epitelio cilindrico)</a:t>
            </a:r>
          </a:p>
          <a:p>
            <a:r>
              <a:rPr lang="it-IT" dirty="0" smtClean="0"/>
              <a:t>Queste formazioni sono una sorta </a:t>
            </a:r>
            <a:r>
              <a:rPr lang="it-IT" dirty="0" smtClean="0">
                <a:solidFill>
                  <a:srgbClr val="FF0000"/>
                </a:solidFill>
              </a:rPr>
              <a:t>di placenta rudimentale</a:t>
            </a:r>
            <a:endParaRPr lang="it-IT" dirty="0">
              <a:solidFill>
                <a:srgbClr val="FF0000"/>
              </a:solidFill>
            </a:endParaRPr>
          </a:p>
        </p:txBody>
      </p:sp>
    </p:spTree>
    <p:extLst>
      <p:ext uri="{BB962C8B-B14F-4D97-AF65-F5344CB8AC3E}">
        <p14:creationId xmlns:p14="http://schemas.microsoft.com/office/powerpoint/2010/main" val="22751213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Reazione deciduale</a:t>
            </a:r>
            <a:endParaRPr lang="it-IT" dirty="0"/>
          </a:p>
        </p:txBody>
      </p:sp>
      <p:sp>
        <p:nvSpPr>
          <p:cNvPr id="3" name="Segnaposto contenuto 2"/>
          <p:cNvSpPr>
            <a:spLocks noGrp="1"/>
          </p:cNvSpPr>
          <p:nvPr>
            <p:ph idx="1"/>
          </p:nvPr>
        </p:nvSpPr>
        <p:spPr/>
        <p:txBody>
          <a:bodyPr/>
          <a:lstStyle/>
          <a:p>
            <a:r>
              <a:rPr lang="it-IT" dirty="0" smtClean="0"/>
              <a:t>Cambiamenti morfo-funzionali a carico dell’endometrio che avvengono per favorire l’impianto, per bloccare la penetrazione e fare sì che l’embrione sopravviva</a:t>
            </a:r>
            <a:endParaRPr lang="it-IT" dirty="0"/>
          </a:p>
        </p:txBody>
      </p:sp>
    </p:spTree>
    <p:extLst>
      <p:ext uri="{BB962C8B-B14F-4D97-AF65-F5344CB8AC3E}">
        <p14:creationId xmlns:p14="http://schemas.microsoft.com/office/powerpoint/2010/main" val="8249869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g-419130118.pdf"/>
          <p:cNvPicPr>
            <a:picLocks noChangeAspect="1"/>
          </p:cNvPicPr>
          <p:nvPr/>
        </p:nvPicPr>
        <p:blipFill rotWithShape="1">
          <a:blip r:embed="rId2">
            <a:extLst>
              <a:ext uri="{28A0092B-C50C-407E-A947-70E740481C1C}">
                <a14:useLocalDpi xmlns:a14="http://schemas.microsoft.com/office/drawing/2010/main" val="0"/>
              </a:ext>
            </a:extLst>
          </a:blip>
          <a:srcRect l="13134" t="56427" r="46024" b="22157"/>
          <a:stretch/>
        </p:blipFill>
        <p:spPr>
          <a:xfrm rot="10800000">
            <a:off x="6384928" y="4814102"/>
            <a:ext cx="2759072" cy="2043898"/>
          </a:xfrm>
          <a:prstGeom prst="rect">
            <a:avLst/>
          </a:prstGeom>
        </p:spPr>
      </p:pic>
      <p:sp>
        <p:nvSpPr>
          <p:cNvPr id="2" name="Titolo 1"/>
          <p:cNvSpPr>
            <a:spLocks noGrp="1"/>
          </p:cNvSpPr>
          <p:nvPr>
            <p:ph type="title"/>
          </p:nvPr>
        </p:nvSpPr>
        <p:spPr/>
        <p:txBody>
          <a:bodyPr/>
          <a:lstStyle/>
          <a:p>
            <a:r>
              <a:rPr lang="it-IT" dirty="0" smtClean="0"/>
              <a:t>La ICM: sviluppo dell’embrione</a:t>
            </a:r>
            <a:endParaRPr lang="it-IT" dirty="0"/>
          </a:p>
        </p:txBody>
      </p:sp>
      <p:sp>
        <p:nvSpPr>
          <p:cNvPr id="3" name="Segnaposto contenuto 2"/>
          <p:cNvSpPr>
            <a:spLocks noGrp="1"/>
          </p:cNvSpPr>
          <p:nvPr>
            <p:ph idx="1"/>
          </p:nvPr>
        </p:nvSpPr>
        <p:spPr/>
        <p:txBody>
          <a:bodyPr>
            <a:normAutofit lnSpcReduction="10000"/>
          </a:bodyPr>
          <a:lstStyle/>
          <a:p>
            <a:r>
              <a:rPr lang="it-IT" dirty="0" smtClean="0"/>
              <a:t>Dall’8° al 9° giorno le cellule dell’epiblasto cominciano a ‘scollarsi’ a formare una cavità piena di liquido che forma la </a:t>
            </a:r>
            <a:r>
              <a:rPr lang="it-IT" dirty="0" smtClean="0">
                <a:solidFill>
                  <a:srgbClr val="FF0000"/>
                </a:solidFill>
              </a:rPr>
              <a:t>cavità amniotica primitiva</a:t>
            </a:r>
          </a:p>
          <a:p>
            <a:r>
              <a:rPr lang="it-IT" dirty="0" smtClean="0"/>
              <a:t>Contemporaneamente si forma la </a:t>
            </a:r>
            <a:r>
              <a:rPr lang="it-IT" dirty="0" smtClean="0">
                <a:solidFill>
                  <a:srgbClr val="FF0000"/>
                </a:solidFill>
              </a:rPr>
              <a:t>membrana di </a:t>
            </a:r>
            <a:r>
              <a:rPr lang="it-IT" dirty="0" err="1" smtClean="0">
                <a:solidFill>
                  <a:srgbClr val="FF0000"/>
                </a:solidFill>
              </a:rPr>
              <a:t>Hauser</a:t>
            </a:r>
            <a:r>
              <a:rPr lang="it-IT" dirty="0" smtClean="0"/>
              <a:t> grazie alla proliferazione di un gruppo di cellule del </a:t>
            </a:r>
            <a:r>
              <a:rPr lang="it-IT" dirty="0" err="1" smtClean="0"/>
              <a:t>citotrofoblasto</a:t>
            </a:r>
            <a:r>
              <a:rPr lang="it-IT" dirty="0" smtClean="0"/>
              <a:t> ai confini del disco germinativo che formerà </a:t>
            </a:r>
            <a:r>
              <a:rPr lang="it-IT" dirty="0" smtClean="0">
                <a:solidFill>
                  <a:srgbClr val="FF0000"/>
                </a:solidFill>
              </a:rPr>
              <a:t>il sacco vitellino primitivo</a:t>
            </a:r>
            <a:endParaRPr lang="it-IT" dirty="0">
              <a:solidFill>
                <a:srgbClr val="FF0000"/>
              </a:solidFill>
            </a:endParaRPr>
          </a:p>
        </p:txBody>
      </p:sp>
    </p:spTree>
    <p:extLst>
      <p:ext uri="{BB962C8B-B14F-4D97-AF65-F5344CB8AC3E}">
        <p14:creationId xmlns:p14="http://schemas.microsoft.com/office/powerpoint/2010/main" val="10007932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Annessi embrionali</a:t>
            </a:r>
            <a:endParaRPr lang="it-IT" dirty="0">
              <a:solidFill>
                <a:srgbClr val="FF0000"/>
              </a:solidFill>
            </a:endParaRPr>
          </a:p>
        </p:txBody>
      </p:sp>
      <p:sp>
        <p:nvSpPr>
          <p:cNvPr id="3" name="Segnaposto contenuto 2"/>
          <p:cNvSpPr>
            <a:spLocks noGrp="1"/>
          </p:cNvSpPr>
          <p:nvPr>
            <p:ph idx="1"/>
          </p:nvPr>
        </p:nvSpPr>
        <p:spPr/>
        <p:txBody>
          <a:bodyPr/>
          <a:lstStyle/>
          <a:p>
            <a:r>
              <a:rPr lang="it-IT" dirty="0" smtClean="0"/>
              <a:t>Placenta</a:t>
            </a:r>
          </a:p>
          <a:p>
            <a:r>
              <a:rPr lang="it-IT" dirty="0" smtClean="0"/>
              <a:t>Amnios (sacco amniotico)</a:t>
            </a:r>
          </a:p>
          <a:p>
            <a:r>
              <a:rPr lang="it-IT" dirty="0" smtClean="0"/>
              <a:t>Sacco vitellino</a:t>
            </a:r>
          </a:p>
          <a:p>
            <a:endParaRPr lang="it-IT" dirty="0"/>
          </a:p>
        </p:txBody>
      </p:sp>
    </p:spTree>
    <p:extLst>
      <p:ext uri="{BB962C8B-B14F-4D97-AF65-F5344CB8AC3E}">
        <p14:creationId xmlns:p14="http://schemas.microsoft.com/office/powerpoint/2010/main" val="5654378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43245"/>
            <a:ext cx="9144000" cy="1143000"/>
          </a:xfrm>
        </p:spPr>
        <p:txBody>
          <a:bodyPr>
            <a:normAutofit fontScale="90000"/>
          </a:bodyPr>
          <a:lstStyle/>
          <a:p>
            <a:r>
              <a:rPr lang="it-IT" dirty="0" smtClean="0"/>
              <a:t>Formazione del </a:t>
            </a:r>
            <a:r>
              <a:rPr lang="it-IT" dirty="0" smtClean="0">
                <a:solidFill>
                  <a:srgbClr val="FF0000"/>
                </a:solidFill>
              </a:rPr>
              <a:t>sacco vitellino secondario</a:t>
            </a:r>
            <a:r>
              <a:rPr lang="it-IT" dirty="0" smtClean="0"/>
              <a:t> e del mesoderma extraembrionale</a:t>
            </a:r>
            <a:endParaRPr lang="it-IT" dirty="0"/>
          </a:p>
        </p:txBody>
      </p:sp>
      <p:sp>
        <p:nvSpPr>
          <p:cNvPr id="3" name="Segnaposto contenuto 2"/>
          <p:cNvSpPr>
            <a:spLocks noGrp="1"/>
          </p:cNvSpPr>
          <p:nvPr>
            <p:ph idx="1"/>
          </p:nvPr>
        </p:nvSpPr>
        <p:spPr/>
        <p:txBody>
          <a:bodyPr/>
          <a:lstStyle/>
          <a:p>
            <a:r>
              <a:rPr lang="it-IT" dirty="0" smtClean="0"/>
              <a:t>Tra il 10 e 12° giorno tra la membrana di </a:t>
            </a:r>
            <a:r>
              <a:rPr lang="it-IT" dirty="0" err="1" smtClean="0"/>
              <a:t>Heuser</a:t>
            </a:r>
            <a:r>
              <a:rPr lang="it-IT" dirty="0" smtClean="0"/>
              <a:t> ed il </a:t>
            </a:r>
            <a:r>
              <a:rPr lang="it-IT" dirty="0" err="1" smtClean="0"/>
              <a:t>citrotofoblasto</a:t>
            </a:r>
            <a:r>
              <a:rPr lang="it-IT" dirty="0" smtClean="0"/>
              <a:t> compaiono cellule a morfologia stellata che vengono denominate mesoderma extraembrionale o magma reticolare</a:t>
            </a:r>
          </a:p>
          <a:p>
            <a:r>
              <a:rPr lang="it-IT" dirty="0" smtClean="0"/>
              <a:t>Da qui si forma il </a:t>
            </a:r>
            <a:r>
              <a:rPr lang="it-IT" dirty="0" smtClean="0">
                <a:solidFill>
                  <a:srgbClr val="FF0000"/>
                </a:solidFill>
              </a:rPr>
              <a:t>sacco vitellino secondario </a:t>
            </a:r>
            <a:r>
              <a:rPr lang="it-IT" dirty="0" smtClean="0"/>
              <a:t>(definitivo)</a:t>
            </a:r>
            <a:endParaRPr lang="it-IT" dirty="0"/>
          </a:p>
        </p:txBody>
      </p:sp>
    </p:spTree>
    <p:extLst>
      <p:ext uri="{BB962C8B-B14F-4D97-AF65-F5344CB8AC3E}">
        <p14:creationId xmlns:p14="http://schemas.microsoft.com/office/powerpoint/2010/main" val="2670361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Fecondazione </a:t>
            </a:r>
            <a:r>
              <a:rPr lang="it-IT" dirty="0" smtClean="0">
                <a:latin typeface="Wingdings"/>
                <a:ea typeface="Wingdings"/>
                <a:cs typeface="Wingdings"/>
                <a:sym typeface="Wingdings"/>
              </a:rPr>
              <a:t></a:t>
            </a:r>
            <a:r>
              <a:rPr lang="it-IT" dirty="0" smtClean="0"/>
              <a:t>Progressione in meiosi</a:t>
            </a:r>
            <a:endParaRPr lang="it-IT" dirty="0"/>
          </a:p>
        </p:txBody>
      </p:sp>
      <p:sp>
        <p:nvSpPr>
          <p:cNvPr id="3" name="Segnaposto contenuto 2"/>
          <p:cNvSpPr>
            <a:spLocks noGrp="1"/>
          </p:cNvSpPr>
          <p:nvPr>
            <p:ph idx="1"/>
          </p:nvPr>
        </p:nvSpPr>
        <p:spPr>
          <a:xfrm>
            <a:off x="457200" y="1600201"/>
            <a:ext cx="8229600" cy="2901244"/>
          </a:xfrm>
        </p:spPr>
        <p:txBody>
          <a:bodyPr>
            <a:normAutofit fontScale="85000" lnSpcReduction="20000"/>
          </a:bodyPr>
          <a:lstStyle/>
          <a:p>
            <a:r>
              <a:rPr lang="it-IT" b="1" dirty="0" smtClean="0"/>
              <a:t>Disattivazione del blocco </a:t>
            </a:r>
            <a:r>
              <a:rPr lang="it-IT" dirty="0" smtClean="0"/>
              <a:t>a livello metafase II dell’ovocito (l’ovocito entra nella seconda fase meiotica) grazie al </a:t>
            </a:r>
            <a:r>
              <a:rPr lang="it-IT" b="1" dirty="0" smtClean="0"/>
              <a:t>MPF</a:t>
            </a:r>
            <a:r>
              <a:rPr lang="it-IT" dirty="0" smtClean="0"/>
              <a:t> (</a:t>
            </a:r>
            <a:r>
              <a:rPr lang="it-IT" dirty="0" err="1" smtClean="0"/>
              <a:t>meiotic</a:t>
            </a:r>
            <a:r>
              <a:rPr lang="it-IT" dirty="0" smtClean="0"/>
              <a:t> </a:t>
            </a:r>
            <a:r>
              <a:rPr lang="it-IT" dirty="0" err="1" smtClean="0"/>
              <a:t>promoting</a:t>
            </a:r>
            <a:r>
              <a:rPr lang="it-IT" dirty="0" smtClean="0"/>
              <a:t> </a:t>
            </a:r>
            <a:r>
              <a:rPr lang="it-IT" dirty="0" err="1" smtClean="0"/>
              <a:t>factor</a:t>
            </a:r>
            <a:r>
              <a:rPr lang="it-IT" dirty="0" smtClean="0"/>
              <a:t>) </a:t>
            </a:r>
            <a:r>
              <a:rPr lang="it-IT" dirty="0" err="1" smtClean="0"/>
              <a:t>edopo</a:t>
            </a:r>
            <a:r>
              <a:rPr lang="it-IT" dirty="0" smtClean="0"/>
              <a:t> 2-4 ore dall’inizio della fecondazione</a:t>
            </a:r>
          </a:p>
          <a:p>
            <a:r>
              <a:rPr lang="it-IT" dirty="0" smtClean="0"/>
              <a:t>L’ovocito andrà incontro a divisione e verrà rilasciato il secondo globulo polare</a:t>
            </a:r>
          </a:p>
          <a:p>
            <a:r>
              <a:rPr lang="it-IT" dirty="0" smtClean="0"/>
              <a:t>Dopo 4-7 ore attorno a ciascun corredo di cromatina si forma una membrana nucleare (</a:t>
            </a:r>
            <a:r>
              <a:rPr lang="it-IT" b="1" dirty="0" smtClean="0"/>
              <a:t>pronuclei</a:t>
            </a:r>
            <a:r>
              <a:rPr lang="it-IT" dirty="0" smtClean="0"/>
              <a:t>)</a:t>
            </a:r>
            <a:endParaRPr lang="it-IT" dirty="0"/>
          </a:p>
        </p:txBody>
      </p:sp>
      <p:pic>
        <p:nvPicPr>
          <p:cNvPr id="4" name="Immagine 3" descr="img-401171140.pdf"/>
          <p:cNvPicPr>
            <a:picLocks noChangeAspect="1"/>
          </p:cNvPicPr>
          <p:nvPr/>
        </p:nvPicPr>
        <p:blipFill rotWithShape="1">
          <a:blip r:embed="rId2">
            <a:extLst>
              <a:ext uri="{28A0092B-C50C-407E-A947-70E740481C1C}">
                <a14:useLocalDpi xmlns:a14="http://schemas.microsoft.com/office/drawing/2010/main" val="0"/>
              </a:ext>
            </a:extLst>
          </a:blip>
          <a:srcRect l="14883" t="10288" r="37255" b="60905"/>
          <a:stretch/>
        </p:blipFill>
        <p:spPr>
          <a:xfrm rot="10800000">
            <a:off x="3036442" y="4736449"/>
            <a:ext cx="2323291" cy="1975557"/>
          </a:xfrm>
          <a:prstGeom prst="rect">
            <a:avLst/>
          </a:prstGeom>
        </p:spPr>
      </p:pic>
    </p:spTree>
    <p:extLst>
      <p:ext uri="{BB962C8B-B14F-4D97-AF65-F5344CB8AC3E}">
        <p14:creationId xmlns:p14="http://schemas.microsoft.com/office/powerpoint/2010/main" val="35638297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3966080" cy="4525963"/>
          </a:xfrm>
        </p:spPr>
        <p:txBody>
          <a:bodyPr>
            <a:normAutofit fontScale="92500" lnSpcReduction="20000"/>
          </a:bodyPr>
          <a:lstStyle/>
          <a:p>
            <a:r>
              <a:rPr lang="it-IT" dirty="0" smtClean="0"/>
              <a:t>Le cellule del mesoderma extraembrionale comprimono tutta la struttura in modo da causare una strozzatura a livello equatoriale della membrana di </a:t>
            </a:r>
            <a:r>
              <a:rPr lang="it-IT" dirty="0" err="1" smtClean="0"/>
              <a:t>Hauser</a:t>
            </a:r>
            <a:r>
              <a:rPr lang="it-IT" dirty="0" smtClean="0"/>
              <a:t> e formando così la </a:t>
            </a:r>
            <a:r>
              <a:rPr lang="it-IT" dirty="0" smtClean="0">
                <a:solidFill>
                  <a:srgbClr val="FF0000"/>
                </a:solidFill>
              </a:rPr>
              <a:t>cavità celomatica </a:t>
            </a:r>
            <a:r>
              <a:rPr lang="it-IT" dirty="0" smtClean="0"/>
              <a:t>extraembrionale</a:t>
            </a:r>
          </a:p>
          <a:p>
            <a:endParaRPr lang="it-IT" dirty="0"/>
          </a:p>
        </p:txBody>
      </p:sp>
      <p:pic>
        <p:nvPicPr>
          <p:cNvPr id="4" name="Immagine 3" descr="img-419130657.pdf"/>
          <p:cNvPicPr>
            <a:picLocks noChangeAspect="1"/>
          </p:cNvPicPr>
          <p:nvPr/>
        </p:nvPicPr>
        <p:blipFill rotWithShape="1">
          <a:blip r:embed="rId2">
            <a:extLst>
              <a:ext uri="{28A0092B-C50C-407E-A947-70E740481C1C}">
                <a14:useLocalDpi xmlns:a14="http://schemas.microsoft.com/office/drawing/2010/main" val="0"/>
              </a:ext>
            </a:extLst>
          </a:blip>
          <a:srcRect l="6359" t="7703" b="17363"/>
          <a:stretch/>
        </p:blipFill>
        <p:spPr>
          <a:xfrm>
            <a:off x="4598459" y="1211739"/>
            <a:ext cx="4545541" cy="5138938"/>
          </a:xfrm>
          <a:prstGeom prst="rect">
            <a:avLst/>
          </a:prstGeom>
        </p:spPr>
      </p:pic>
    </p:spTree>
    <p:extLst>
      <p:ext uri="{BB962C8B-B14F-4D97-AF65-F5344CB8AC3E}">
        <p14:creationId xmlns:p14="http://schemas.microsoft.com/office/powerpoint/2010/main" val="34473094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contenuto 2"/>
          <p:cNvSpPr txBox="1">
            <a:spLocks/>
          </p:cNvSpPr>
          <p:nvPr/>
        </p:nvSpPr>
        <p:spPr>
          <a:xfrm>
            <a:off x="3655413" y="1145442"/>
            <a:ext cx="5629096" cy="5714068"/>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dirty="0" smtClean="0"/>
              <a:t>mesoderma extraembrionale splancnico (riveste il sacco vitellino secondario)</a:t>
            </a:r>
          </a:p>
          <a:p>
            <a:r>
              <a:rPr lang="it-IT" dirty="0"/>
              <a:t>mesoderma extraembrionale </a:t>
            </a:r>
            <a:r>
              <a:rPr lang="it-IT" dirty="0" smtClean="0"/>
              <a:t>somatico (riveste l’amnios e forma il peduncolo di connessione)</a:t>
            </a:r>
          </a:p>
          <a:p>
            <a:r>
              <a:rPr lang="it-IT" dirty="0"/>
              <a:t>mesoderma extraembrionale </a:t>
            </a:r>
            <a:r>
              <a:rPr lang="it-IT" dirty="0" smtClean="0"/>
              <a:t>della lamina corionica (in contatto con il </a:t>
            </a:r>
            <a:r>
              <a:rPr lang="it-IT" dirty="0" err="1" smtClean="0"/>
              <a:t>citotrofoblasto</a:t>
            </a:r>
            <a:r>
              <a:rPr lang="it-IT" dirty="0" smtClean="0"/>
              <a:t>)</a:t>
            </a:r>
          </a:p>
          <a:p>
            <a:r>
              <a:rPr lang="it-IT" dirty="0" smtClean="0"/>
              <a:t>Trofoblasto e </a:t>
            </a:r>
            <a:r>
              <a:rPr lang="it-IT" dirty="0" err="1" smtClean="0"/>
              <a:t>sinciziotrofoblasto</a:t>
            </a:r>
            <a:r>
              <a:rPr lang="it-IT" dirty="0" smtClean="0"/>
              <a:t> si chiamano </a:t>
            </a:r>
            <a:r>
              <a:rPr lang="it-IT" dirty="0" smtClean="0">
                <a:solidFill>
                  <a:srgbClr val="FF0000"/>
                </a:solidFill>
              </a:rPr>
              <a:t>corion</a:t>
            </a:r>
          </a:p>
          <a:p>
            <a:r>
              <a:rPr lang="it-IT" dirty="0" smtClean="0"/>
              <a:t>Da questo momento si parla di </a:t>
            </a:r>
            <a:r>
              <a:rPr lang="it-IT" dirty="0" smtClean="0">
                <a:solidFill>
                  <a:srgbClr val="FF0000"/>
                </a:solidFill>
              </a:rPr>
              <a:t>cavità corionica </a:t>
            </a:r>
            <a:r>
              <a:rPr lang="it-IT" dirty="0" smtClean="0"/>
              <a:t>e </a:t>
            </a:r>
            <a:r>
              <a:rPr lang="it-IT" dirty="0" smtClean="0">
                <a:solidFill>
                  <a:srgbClr val="FF0000"/>
                </a:solidFill>
              </a:rPr>
              <a:t>villi coriali secondari</a:t>
            </a:r>
          </a:p>
          <a:p>
            <a:endParaRPr lang="it-IT" dirty="0" smtClean="0"/>
          </a:p>
          <a:p>
            <a:endParaRPr lang="it-IT" dirty="0"/>
          </a:p>
          <a:p>
            <a:endParaRPr lang="it-IT" dirty="0"/>
          </a:p>
        </p:txBody>
      </p:sp>
      <p:pic>
        <p:nvPicPr>
          <p:cNvPr id="5" name="Immagine 4" descr="img-419130726.pdf"/>
          <p:cNvPicPr>
            <a:picLocks noChangeAspect="1"/>
          </p:cNvPicPr>
          <p:nvPr/>
        </p:nvPicPr>
        <p:blipFill rotWithShape="1">
          <a:blip r:embed="rId2">
            <a:extLst>
              <a:ext uri="{28A0092B-C50C-407E-A947-70E740481C1C}">
                <a14:useLocalDpi xmlns:a14="http://schemas.microsoft.com/office/drawing/2010/main" val="0"/>
              </a:ext>
            </a:extLst>
          </a:blip>
          <a:srcRect l="51138" t="64065" b="4005"/>
          <a:stretch/>
        </p:blipFill>
        <p:spPr>
          <a:xfrm rot="10800000">
            <a:off x="1" y="2045406"/>
            <a:ext cx="3655412" cy="3374720"/>
          </a:xfrm>
          <a:prstGeom prst="rect">
            <a:avLst/>
          </a:prstGeom>
        </p:spPr>
      </p:pic>
    </p:spTree>
    <p:extLst>
      <p:ext uri="{BB962C8B-B14F-4D97-AF65-F5344CB8AC3E}">
        <p14:creationId xmlns:p14="http://schemas.microsoft.com/office/powerpoint/2010/main" val="5672222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g-419130726.pdf"/>
          <p:cNvPicPr>
            <a:picLocks noChangeAspect="1"/>
          </p:cNvPicPr>
          <p:nvPr/>
        </p:nvPicPr>
        <p:blipFill rotWithShape="1">
          <a:blip r:embed="rId2">
            <a:extLst>
              <a:ext uri="{28A0092B-C50C-407E-A947-70E740481C1C}">
                <a14:useLocalDpi xmlns:a14="http://schemas.microsoft.com/office/drawing/2010/main" val="0"/>
              </a:ext>
            </a:extLst>
          </a:blip>
          <a:srcRect t="60208" b="4005"/>
          <a:stretch/>
        </p:blipFill>
        <p:spPr>
          <a:xfrm rot="10800000">
            <a:off x="1205816" y="1778818"/>
            <a:ext cx="7480984" cy="3782355"/>
          </a:xfrm>
          <a:prstGeom prst="rect">
            <a:avLst/>
          </a:prstGeom>
        </p:spPr>
      </p:pic>
    </p:spTree>
    <p:extLst>
      <p:ext uri="{BB962C8B-B14F-4D97-AF65-F5344CB8AC3E}">
        <p14:creationId xmlns:p14="http://schemas.microsoft.com/office/powerpoint/2010/main" val="24147857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g-419130935.pdf"/>
          <p:cNvPicPr>
            <a:picLocks noChangeAspect="1"/>
          </p:cNvPicPr>
          <p:nvPr/>
        </p:nvPicPr>
        <p:blipFill rotWithShape="1">
          <a:blip r:embed="rId2">
            <a:extLst>
              <a:ext uri="{28A0092B-C50C-407E-A947-70E740481C1C}">
                <a14:useLocalDpi xmlns:a14="http://schemas.microsoft.com/office/drawing/2010/main" val="0"/>
              </a:ext>
            </a:extLst>
          </a:blip>
          <a:srcRect l="17946" t="8888" r="12284" b="44492"/>
          <a:stretch/>
        </p:blipFill>
        <p:spPr>
          <a:xfrm rot="10800000">
            <a:off x="1795589" y="1417638"/>
            <a:ext cx="5722526" cy="5402227"/>
          </a:xfrm>
          <a:prstGeom prst="rect">
            <a:avLst/>
          </a:prstGeom>
        </p:spPr>
      </p:pic>
    </p:spTree>
    <p:extLst>
      <p:ext uri="{BB962C8B-B14F-4D97-AF65-F5344CB8AC3E}">
        <p14:creationId xmlns:p14="http://schemas.microsoft.com/office/powerpoint/2010/main" val="11523931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Com’è l’embrione ora</a:t>
            </a:r>
            <a:endParaRPr lang="it-IT" dirty="0"/>
          </a:p>
        </p:txBody>
      </p:sp>
      <p:pic>
        <p:nvPicPr>
          <p:cNvPr id="3" name="Immagine 2" descr="img-419131002.pdf"/>
          <p:cNvPicPr>
            <a:picLocks noChangeAspect="1"/>
          </p:cNvPicPr>
          <p:nvPr/>
        </p:nvPicPr>
        <p:blipFill rotWithShape="1">
          <a:blip r:embed="rId2">
            <a:extLst>
              <a:ext uri="{28A0092B-C50C-407E-A947-70E740481C1C}">
                <a14:useLocalDpi xmlns:a14="http://schemas.microsoft.com/office/drawing/2010/main" val="0"/>
              </a:ext>
            </a:extLst>
          </a:blip>
          <a:srcRect t="7237" r="48020" b="41247"/>
          <a:stretch/>
        </p:blipFill>
        <p:spPr>
          <a:xfrm>
            <a:off x="2598494" y="1255690"/>
            <a:ext cx="3824751" cy="5355356"/>
          </a:xfrm>
          <a:prstGeom prst="rect">
            <a:avLst/>
          </a:prstGeom>
        </p:spPr>
      </p:pic>
    </p:spTree>
    <p:extLst>
      <p:ext uri="{BB962C8B-B14F-4D97-AF65-F5344CB8AC3E}">
        <p14:creationId xmlns:p14="http://schemas.microsoft.com/office/powerpoint/2010/main" val="5073559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Formazione dello zigote</a:t>
            </a:r>
            <a:endParaRPr lang="it-IT" dirty="0"/>
          </a:p>
        </p:txBody>
      </p:sp>
      <p:sp>
        <p:nvSpPr>
          <p:cNvPr id="3" name="Segnaposto contenuto 2"/>
          <p:cNvSpPr>
            <a:spLocks noGrp="1"/>
          </p:cNvSpPr>
          <p:nvPr>
            <p:ph idx="1"/>
          </p:nvPr>
        </p:nvSpPr>
        <p:spPr/>
        <p:txBody>
          <a:bodyPr/>
          <a:lstStyle/>
          <a:p>
            <a:r>
              <a:rPr lang="it-IT" dirty="0" smtClean="0"/>
              <a:t>I due pronuclei si portano nella parte centrale del citoplasma</a:t>
            </a:r>
          </a:p>
          <a:p>
            <a:r>
              <a:rPr lang="it-IT" dirty="0" smtClean="0"/>
              <a:t>Ciascun corredo aploide duplica il proprio DNA per la prima divisione mitotica, la cromatina si condensa, gli involucri dei pronuclei si dissolvono, si forma il fuso mitotico con l’appaiamento dei cromosomi. Si è formato lo </a:t>
            </a:r>
            <a:r>
              <a:rPr lang="it-IT" b="1" dirty="0" smtClean="0">
                <a:solidFill>
                  <a:srgbClr val="FF0000"/>
                </a:solidFill>
              </a:rPr>
              <a:t>zigote</a:t>
            </a:r>
            <a:endParaRPr lang="it-IT" b="1" dirty="0">
              <a:solidFill>
                <a:srgbClr val="FF0000"/>
              </a:solidFill>
            </a:endParaRPr>
          </a:p>
        </p:txBody>
      </p:sp>
    </p:spTree>
    <p:extLst>
      <p:ext uri="{BB962C8B-B14F-4D97-AF65-F5344CB8AC3E}">
        <p14:creationId xmlns:p14="http://schemas.microsoft.com/office/powerpoint/2010/main" val="34531803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prima divisione produce due cellule chiamate </a:t>
            </a:r>
            <a:r>
              <a:rPr lang="it-IT" dirty="0" smtClean="0">
                <a:solidFill>
                  <a:srgbClr val="FF0000"/>
                </a:solidFill>
              </a:rPr>
              <a:t>blastomeri</a:t>
            </a:r>
            <a:endParaRPr lang="it-IT" dirty="0">
              <a:solidFill>
                <a:srgbClr val="FF0000"/>
              </a:solidFill>
            </a:endParaRPr>
          </a:p>
        </p:txBody>
      </p:sp>
      <p:sp>
        <p:nvSpPr>
          <p:cNvPr id="3" name="Segnaposto contenuto 2"/>
          <p:cNvSpPr>
            <a:spLocks noGrp="1"/>
          </p:cNvSpPr>
          <p:nvPr>
            <p:ph idx="1"/>
          </p:nvPr>
        </p:nvSpPr>
        <p:spPr>
          <a:xfrm>
            <a:off x="457200" y="1600200"/>
            <a:ext cx="8229600" cy="2604385"/>
          </a:xfrm>
        </p:spPr>
        <p:txBody>
          <a:bodyPr>
            <a:normAutofit lnSpcReduction="10000"/>
          </a:bodyPr>
          <a:lstStyle/>
          <a:p>
            <a:r>
              <a:rPr lang="it-IT" dirty="0" smtClean="0"/>
              <a:t>La prima divisione dello zigote avviene 24-30 ore dopo la fecondazione</a:t>
            </a:r>
          </a:p>
          <a:p>
            <a:r>
              <a:rPr lang="it-IT" dirty="0" smtClean="0"/>
              <a:t>Lo zigote nel frattempo grazie al movimento delle ciglia della tuba uterina si sposta verso l’utero</a:t>
            </a:r>
            <a:endParaRPr lang="it-IT" dirty="0"/>
          </a:p>
        </p:txBody>
      </p:sp>
      <p:pic>
        <p:nvPicPr>
          <p:cNvPr id="4" name="Immagine 3" descr="img-419130004.pdf"/>
          <p:cNvPicPr>
            <a:picLocks noChangeAspect="1"/>
          </p:cNvPicPr>
          <p:nvPr/>
        </p:nvPicPr>
        <p:blipFill rotWithShape="1">
          <a:blip r:embed="rId2">
            <a:extLst>
              <a:ext uri="{28A0092B-C50C-407E-A947-70E740481C1C}">
                <a14:useLocalDpi xmlns:a14="http://schemas.microsoft.com/office/drawing/2010/main" val="0"/>
              </a:ext>
            </a:extLst>
          </a:blip>
          <a:srcRect l="23796" t="3353" r="5114" b="67057"/>
          <a:stretch/>
        </p:blipFill>
        <p:spPr>
          <a:xfrm rot="10800000">
            <a:off x="248171" y="4094179"/>
            <a:ext cx="4510870" cy="2657004"/>
          </a:xfrm>
          <a:prstGeom prst="rect">
            <a:avLst/>
          </a:prstGeom>
        </p:spPr>
      </p:pic>
      <p:pic>
        <p:nvPicPr>
          <p:cNvPr id="5" name="Immagine 4" descr="a7_40x.jpg"/>
          <p:cNvPicPr>
            <a:picLocks noChangeAspect="1"/>
          </p:cNvPicPr>
          <p:nvPr/>
        </p:nvPicPr>
        <p:blipFill rotWithShape="1">
          <a:blip r:embed="rId3">
            <a:extLst>
              <a:ext uri="{28A0092B-C50C-407E-A947-70E740481C1C}">
                <a14:useLocalDpi xmlns:a14="http://schemas.microsoft.com/office/drawing/2010/main" val="0"/>
              </a:ext>
            </a:extLst>
          </a:blip>
          <a:srcRect b="17708"/>
          <a:stretch/>
        </p:blipFill>
        <p:spPr>
          <a:xfrm>
            <a:off x="5138938" y="4279289"/>
            <a:ext cx="4005062" cy="2471895"/>
          </a:xfrm>
          <a:prstGeom prst="rect">
            <a:avLst/>
          </a:prstGeom>
        </p:spPr>
      </p:pic>
    </p:spTree>
    <p:extLst>
      <p:ext uri="{BB962C8B-B14F-4D97-AF65-F5344CB8AC3E}">
        <p14:creationId xmlns:p14="http://schemas.microsoft.com/office/powerpoint/2010/main" val="23209340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L’embrione va incontro a </a:t>
            </a:r>
            <a:r>
              <a:rPr lang="it-IT" dirty="0" smtClean="0">
                <a:solidFill>
                  <a:srgbClr val="FF0000"/>
                </a:solidFill>
              </a:rPr>
              <a:t>segmentazioni</a:t>
            </a:r>
            <a:endParaRPr lang="it-IT" dirty="0">
              <a:solidFill>
                <a:srgbClr val="FF0000"/>
              </a:solidFill>
            </a:endParaRPr>
          </a:p>
        </p:txBody>
      </p:sp>
      <p:sp>
        <p:nvSpPr>
          <p:cNvPr id="3" name="Segnaposto contenuto 2"/>
          <p:cNvSpPr>
            <a:spLocks noGrp="1"/>
          </p:cNvSpPr>
          <p:nvPr>
            <p:ph idx="1"/>
          </p:nvPr>
        </p:nvSpPr>
        <p:spPr/>
        <p:txBody>
          <a:bodyPr/>
          <a:lstStyle/>
          <a:p>
            <a:r>
              <a:rPr lang="it-IT" dirty="0" smtClean="0"/>
              <a:t>Seguono altre mitosi, che però non sono sincrone, pertanto l’embrione passa attraverso stadi in cui è formato da 3, 4, 5 cellule</a:t>
            </a:r>
          </a:p>
          <a:p>
            <a:r>
              <a:rPr lang="it-IT" dirty="0" smtClean="0"/>
              <a:t>In questa fase l’embrione non va incontro ad un aumento di dimensioni</a:t>
            </a:r>
            <a:endParaRPr lang="it-IT" dirty="0"/>
          </a:p>
        </p:txBody>
      </p:sp>
      <p:pic>
        <p:nvPicPr>
          <p:cNvPr id="4" name="Immagine 3" descr="img-419130004.pdf"/>
          <p:cNvPicPr>
            <a:picLocks noChangeAspect="1"/>
          </p:cNvPicPr>
          <p:nvPr/>
        </p:nvPicPr>
        <p:blipFill rotWithShape="1">
          <a:blip r:embed="rId2">
            <a:extLst>
              <a:ext uri="{28A0092B-C50C-407E-A947-70E740481C1C}">
                <a14:useLocalDpi xmlns:a14="http://schemas.microsoft.com/office/drawing/2010/main" val="0"/>
              </a:ext>
            </a:extLst>
          </a:blip>
          <a:srcRect l="23796" t="3353" r="5114" b="67057"/>
          <a:stretch/>
        </p:blipFill>
        <p:spPr>
          <a:xfrm rot="10800000">
            <a:off x="248171" y="5014241"/>
            <a:ext cx="2948853" cy="1736941"/>
          </a:xfrm>
          <a:prstGeom prst="rect">
            <a:avLst/>
          </a:prstGeom>
        </p:spPr>
      </p:pic>
    </p:spTree>
    <p:extLst>
      <p:ext uri="{BB962C8B-B14F-4D97-AF65-F5344CB8AC3E}">
        <p14:creationId xmlns:p14="http://schemas.microsoft.com/office/powerpoint/2010/main" val="33931514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8171" y="274638"/>
            <a:ext cx="8686800" cy="1143000"/>
          </a:xfrm>
        </p:spPr>
        <p:txBody>
          <a:bodyPr>
            <a:normAutofit fontScale="90000"/>
          </a:bodyPr>
          <a:lstStyle/>
          <a:p>
            <a:r>
              <a:rPr lang="it-IT" dirty="0" smtClean="0"/>
              <a:t>Il terzo giorno si forma la</a:t>
            </a:r>
            <a:r>
              <a:rPr lang="it-IT" dirty="0" smtClean="0">
                <a:solidFill>
                  <a:srgbClr val="FF0000"/>
                </a:solidFill>
              </a:rPr>
              <a:t> morula </a:t>
            </a:r>
            <a:r>
              <a:rPr lang="it-IT" dirty="0" smtClean="0">
                <a:solidFill>
                  <a:srgbClr val="000000"/>
                </a:solidFill>
              </a:rPr>
              <a:t>e l’embrione va incontro a </a:t>
            </a:r>
            <a:r>
              <a:rPr lang="it-IT" dirty="0" smtClean="0">
                <a:solidFill>
                  <a:srgbClr val="FF0000"/>
                </a:solidFill>
              </a:rPr>
              <a:t>compattazione</a:t>
            </a:r>
            <a:endParaRPr lang="it-IT" dirty="0">
              <a:solidFill>
                <a:srgbClr val="FF0000"/>
              </a:solidFill>
            </a:endParaRPr>
          </a:p>
        </p:txBody>
      </p:sp>
      <p:sp>
        <p:nvSpPr>
          <p:cNvPr id="3" name="Segnaposto contenuto 2"/>
          <p:cNvSpPr>
            <a:spLocks noGrp="1"/>
          </p:cNvSpPr>
          <p:nvPr>
            <p:ph idx="1"/>
          </p:nvPr>
        </p:nvSpPr>
        <p:spPr>
          <a:xfrm>
            <a:off x="457200" y="1600200"/>
            <a:ext cx="8229600" cy="3436543"/>
          </a:xfrm>
        </p:spPr>
        <p:txBody>
          <a:bodyPr>
            <a:normAutofit fontScale="92500"/>
          </a:bodyPr>
          <a:lstStyle/>
          <a:p>
            <a:r>
              <a:rPr lang="it-IT" dirty="0" smtClean="0"/>
              <a:t>Al terzo giorno l’embrione è formato da 8-16 cellule</a:t>
            </a:r>
          </a:p>
          <a:p>
            <a:r>
              <a:rPr lang="it-IT" dirty="0" smtClean="0"/>
              <a:t>Durante questo periodo le cellule vanno incontro ad un fenomeno di compattazione dove i blastomeri interni tendono ad appiattirsi rispetto a quelli interni. La E-</a:t>
            </a:r>
            <a:r>
              <a:rPr lang="it-IT" dirty="0" err="1" smtClean="0"/>
              <a:t>caderina</a:t>
            </a:r>
            <a:r>
              <a:rPr lang="it-IT" dirty="0" smtClean="0"/>
              <a:t> è responsabile dell’adesione cellula-cellula</a:t>
            </a:r>
          </a:p>
        </p:txBody>
      </p:sp>
      <p:pic>
        <p:nvPicPr>
          <p:cNvPr id="4" name="Immagine 3" descr="img-419130004.pdf"/>
          <p:cNvPicPr>
            <a:picLocks noChangeAspect="1"/>
          </p:cNvPicPr>
          <p:nvPr/>
        </p:nvPicPr>
        <p:blipFill rotWithShape="1">
          <a:blip r:embed="rId2">
            <a:extLst>
              <a:ext uri="{28A0092B-C50C-407E-A947-70E740481C1C}">
                <a14:useLocalDpi xmlns:a14="http://schemas.microsoft.com/office/drawing/2010/main" val="0"/>
              </a:ext>
            </a:extLst>
          </a:blip>
          <a:srcRect l="23796" t="3353" r="5114" b="67057"/>
          <a:stretch/>
        </p:blipFill>
        <p:spPr>
          <a:xfrm rot="10800000">
            <a:off x="248171" y="5014241"/>
            <a:ext cx="2948853" cy="1736941"/>
          </a:xfrm>
          <a:prstGeom prst="rect">
            <a:avLst/>
          </a:prstGeom>
        </p:spPr>
      </p:pic>
    </p:spTree>
    <p:extLst>
      <p:ext uri="{BB962C8B-B14F-4D97-AF65-F5344CB8AC3E}">
        <p14:creationId xmlns:p14="http://schemas.microsoft.com/office/powerpoint/2010/main" val="35646089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1257576" y="129568"/>
            <a:ext cx="6875791" cy="4375794"/>
            <a:chOff x="1503623" y="1180714"/>
            <a:chExt cx="6875791" cy="4375794"/>
          </a:xfrm>
        </p:grpSpPr>
        <p:pic>
          <p:nvPicPr>
            <p:cNvPr id="2" name="Immagine 1" descr="img-419130029.pdf"/>
            <p:cNvPicPr>
              <a:picLocks noChangeAspect="1"/>
            </p:cNvPicPr>
            <p:nvPr/>
          </p:nvPicPr>
          <p:blipFill rotWithShape="1">
            <a:blip r:embed="rId2">
              <a:extLst>
                <a:ext uri="{28A0092B-C50C-407E-A947-70E740481C1C}">
                  <a14:useLocalDpi xmlns:a14="http://schemas.microsoft.com/office/drawing/2010/main" val="0"/>
                </a:ext>
              </a:extLst>
            </a:blip>
            <a:srcRect l="20704" t="7237" r="6518" b="59980"/>
            <a:stretch/>
          </p:blipFill>
          <p:spPr>
            <a:xfrm>
              <a:off x="1503623" y="1180714"/>
              <a:ext cx="6875791" cy="4375794"/>
            </a:xfrm>
            <a:prstGeom prst="rect">
              <a:avLst/>
            </a:prstGeom>
          </p:spPr>
        </p:pic>
        <p:sp>
          <p:nvSpPr>
            <p:cNvPr id="4" name="CasellaDiTesto 3"/>
            <p:cNvSpPr txBox="1"/>
            <p:nvPr/>
          </p:nvSpPr>
          <p:spPr>
            <a:xfrm>
              <a:off x="1635008" y="1372330"/>
              <a:ext cx="1255452" cy="369332"/>
            </a:xfrm>
            <a:prstGeom prst="rect">
              <a:avLst/>
            </a:prstGeom>
            <a:noFill/>
          </p:spPr>
          <p:txBody>
            <a:bodyPr wrap="square" rtlCol="0">
              <a:spAutoFit/>
            </a:bodyPr>
            <a:lstStyle/>
            <a:p>
              <a:r>
                <a:rPr lang="it-IT" dirty="0" smtClean="0"/>
                <a:t>ZIGOTE</a:t>
              </a:r>
              <a:endParaRPr lang="it-IT" dirty="0"/>
            </a:p>
          </p:txBody>
        </p:sp>
        <p:sp>
          <p:nvSpPr>
            <p:cNvPr id="5" name="CasellaDiTesto 4"/>
            <p:cNvSpPr txBox="1"/>
            <p:nvPr/>
          </p:nvSpPr>
          <p:spPr>
            <a:xfrm>
              <a:off x="6239885" y="1340064"/>
              <a:ext cx="1255452" cy="369332"/>
            </a:xfrm>
            <a:prstGeom prst="rect">
              <a:avLst/>
            </a:prstGeom>
            <a:noFill/>
          </p:spPr>
          <p:txBody>
            <a:bodyPr wrap="square" rtlCol="0">
              <a:spAutoFit/>
            </a:bodyPr>
            <a:lstStyle/>
            <a:p>
              <a:r>
                <a:rPr lang="it-IT" dirty="0" smtClean="0"/>
                <a:t>8 cellule</a:t>
              </a:r>
              <a:endParaRPr lang="it-IT" dirty="0"/>
            </a:p>
          </p:txBody>
        </p:sp>
        <p:sp>
          <p:nvSpPr>
            <p:cNvPr id="6" name="CasellaDiTesto 5"/>
            <p:cNvSpPr txBox="1"/>
            <p:nvPr/>
          </p:nvSpPr>
          <p:spPr>
            <a:xfrm>
              <a:off x="3904159" y="1340064"/>
              <a:ext cx="1255452" cy="369332"/>
            </a:xfrm>
            <a:prstGeom prst="rect">
              <a:avLst/>
            </a:prstGeom>
            <a:noFill/>
          </p:spPr>
          <p:txBody>
            <a:bodyPr wrap="square" rtlCol="0">
              <a:spAutoFit/>
            </a:bodyPr>
            <a:lstStyle/>
            <a:p>
              <a:r>
                <a:rPr lang="it-IT" dirty="0" smtClean="0"/>
                <a:t>4 cellule</a:t>
              </a:r>
              <a:endParaRPr lang="it-IT" dirty="0"/>
            </a:p>
          </p:txBody>
        </p:sp>
        <p:sp>
          <p:nvSpPr>
            <p:cNvPr id="7" name="CasellaDiTesto 6"/>
            <p:cNvSpPr txBox="1"/>
            <p:nvPr/>
          </p:nvSpPr>
          <p:spPr>
            <a:xfrm>
              <a:off x="1635008" y="3422633"/>
              <a:ext cx="1255452" cy="369332"/>
            </a:xfrm>
            <a:prstGeom prst="rect">
              <a:avLst/>
            </a:prstGeom>
            <a:noFill/>
          </p:spPr>
          <p:txBody>
            <a:bodyPr wrap="square" rtlCol="0">
              <a:spAutoFit/>
            </a:bodyPr>
            <a:lstStyle/>
            <a:p>
              <a:r>
                <a:rPr lang="it-IT" dirty="0" smtClean="0"/>
                <a:t>MORULA</a:t>
              </a:r>
              <a:endParaRPr lang="it-IT" dirty="0"/>
            </a:p>
          </p:txBody>
        </p:sp>
        <p:sp>
          <p:nvSpPr>
            <p:cNvPr id="8" name="CasellaDiTesto 7"/>
            <p:cNvSpPr txBox="1"/>
            <p:nvPr/>
          </p:nvSpPr>
          <p:spPr>
            <a:xfrm>
              <a:off x="3904158" y="3422633"/>
              <a:ext cx="1862163" cy="369332"/>
            </a:xfrm>
            <a:prstGeom prst="rect">
              <a:avLst/>
            </a:prstGeom>
            <a:noFill/>
          </p:spPr>
          <p:txBody>
            <a:bodyPr wrap="square" rtlCol="0">
              <a:spAutoFit/>
            </a:bodyPr>
            <a:lstStyle/>
            <a:p>
              <a:r>
                <a:rPr lang="it-IT" dirty="0" smtClean="0"/>
                <a:t>BLASTOCISTI</a:t>
              </a:r>
              <a:endParaRPr lang="it-IT" dirty="0"/>
            </a:p>
          </p:txBody>
        </p:sp>
      </p:grpSp>
      <p:pic>
        <p:nvPicPr>
          <p:cNvPr id="9" name="Immagine 8" descr="img-419130029.pdf"/>
          <p:cNvPicPr>
            <a:picLocks noChangeAspect="1"/>
          </p:cNvPicPr>
          <p:nvPr/>
        </p:nvPicPr>
        <p:blipFill rotWithShape="1">
          <a:blip r:embed="rId2">
            <a:extLst>
              <a:ext uri="{28A0092B-C50C-407E-A947-70E740481C1C}">
                <a14:useLocalDpi xmlns:a14="http://schemas.microsoft.com/office/drawing/2010/main" val="0"/>
              </a:ext>
            </a:extLst>
          </a:blip>
          <a:srcRect l="21006" t="44918" r="4413" b="36774"/>
          <a:stretch/>
        </p:blipFill>
        <p:spPr>
          <a:xfrm>
            <a:off x="1361092" y="4434524"/>
            <a:ext cx="6988159" cy="2423476"/>
          </a:xfrm>
          <a:prstGeom prst="rect">
            <a:avLst/>
          </a:prstGeom>
        </p:spPr>
      </p:pic>
    </p:spTree>
    <p:extLst>
      <p:ext uri="{BB962C8B-B14F-4D97-AF65-F5344CB8AC3E}">
        <p14:creationId xmlns:p14="http://schemas.microsoft.com/office/powerpoint/2010/main" val="1678896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4°-5° vede la formazione della </a:t>
            </a:r>
            <a:r>
              <a:rPr lang="it-IT" dirty="0" smtClean="0">
                <a:solidFill>
                  <a:srgbClr val="FF0000"/>
                </a:solidFill>
              </a:rPr>
              <a:t>blastocisti</a:t>
            </a:r>
            <a:endParaRPr lang="it-IT" dirty="0">
              <a:solidFill>
                <a:srgbClr val="FF0000"/>
              </a:solidFill>
            </a:endParaRPr>
          </a:p>
        </p:txBody>
      </p:sp>
      <p:sp>
        <p:nvSpPr>
          <p:cNvPr id="3" name="Segnaposto contenuto 2"/>
          <p:cNvSpPr>
            <a:spLocks noGrp="1"/>
          </p:cNvSpPr>
          <p:nvPr>
            <p:ph idx="1"/>
          </p:nvPr>
        </p:nvSpPr>
        <p:spPr>
          <a:xfrm>
            <a:off x="457200" y="1600199"/>
            <a:ext cx="8229600" cy="3414041"/>
          </a:xfrm>
        </p:spPr>
        <p:txBody>
          <a:bodyPr>
            <a:normAutofit fontScale="92500" lnSpcReduction="10000"/>
          </a:bodyPr>
          <a:lstStyle/>
          <a:p>
            <a:r>
              <a:rPr lang="it-IT" dirty="0" smtClean="0"/>
              <a:t>Le cellule esterne formano il </a:t>
            </a:r>
            <a:r>
              <a:rPr lang="it-IT" dirty="0" smtClean="0">
                <a:solidFill>
                  <a:srgbClr val="FF0000"/>
                </a:solidFill>
              </a:rPr>
              <a:t>trofoblasto</a:t>
            </a:r>
          </a:p>
          <a:p>
            <a:r>
              <a:rPr lang="it-IT" dirty="0" smtClean="0"/>
              <a:t>Le cellule interne formano la </a:t>
            </a:r>
            <a:r>
              <a:rPr lang="it-IT" dirty="0" smtClean="0">
                <a:solidFill>
                  <a:srgbClr val="FF0000"/>
                </a:solidFill>
              </a:rPr>
              <a:t>massa cellulare interna </a:t>
            </a:r>
            <a:r>
              <a:rPr lang="it-IT" dirty="0" smtClean="0"/>
              <a:t>(</a:t>
            </a:r>
            <a:r>
              <a:rPr lang="it-IT" dirty="0" err="1" smtClean="0"/>
              <a:t>inner</a:t>
            </a:r>
            <a:r>
              <a:rPr lang="it-IT" dirty="0" smtClean="0"/>
              <a:t> </a:t>
            </a:r>
            <a:r>
              <a:rPr lang="it-IT" dirty="0" err="1" smtClean="0"/>
              <a:t>cell</a:t>
            </a:r>
            <a:r>
              <a:rPr lang="it-IT" dirty="0" smtClean="0"/>
              <a:t> mass, ICM, o </a:t>
            </a:r>
            <a:r>
              <a:rPr lang="it-IT" dirty="0" smtClean="0">
                <a:solidFill>
                  <a:srgbClr val="FF0000"/>
                </a:solidFill>
              </a:rPr>
              <a:t>nodo embrionale</a:t>
            </a:r>
            <a:r>
              <a:rPr lang="it-IT" dirty="0" smtClean="0"/>
              <a:t>) </a:t>
            </a:r>
          </a:p>
          <a:p>
            <a:r>
              <a:rPr lang="it-IT" dirty="0" smtClean="0"/>
              <a:t>Le cellule del trofoblasto possiedono </a:t>
            </a:r>
            <a:r>
              <a:rPr lang="it-IT" dirty="0" err="1" smtClean="0"/>
              <a:t>pomepe</a:t>
            </a:r>
            <a:r>
              <a:rPr lang="it-IT" dirty="0" smtClean="0"/>
              <a:t> Na+, K+, Cl- che richiamano acqua all’interno dell’embrione formando una cavità (</a:t>
            </a:r>
            <a:r>
              <a:rPr lang="it-IT" dirty="0" smtClean="0">
                <a:solidFill>
                  <a:srgbClr val="FF0000"/>
                </a:solidFill>
              </a:rPr>
              <a:t>blastocele</a:t>
            </a:r>
            <a:r>
              <a:rPr lang="it-IT" dirty="0" smtClean="0"/>
              <a:t>) </a:t>
            </a:r>
          </a:p>
          <a:p>
            <a:r>
              <a:rPr lang="it-IT" dirty="0" smtClean="0"/>
              <a:t>Si forma così la </a:t>
            </a:r>
            <a:r>
              <a:rPr lang="it-IT" dirty="0" smtClean="0">
                <a:solidFill>
                  <a:srgbClr val="FF0000"/>
                </a:solidFill>
              </a:rPr>
              <a:t>blastocisti</a:t>
            </a:r>
          </a:p>
          <a:p>
            <a:endParaRPr lang="it-IT" dirty="0" smtClean="0"/>
          </a:p>
          <a:p>
            <a:endParaRPr lang="it-IT" dirty="0"/>
          </a:p>
        </p:txBody>
      </p:sp>
      <p:pic>
        <p:nvPicPr>
          <p:cNvPr id="4" name="Immagine 3" descr="img-419130004.pdf"/>
          <p:cNvPicPr>
            <a:picLocks noChangeAspect="1"/>
          </p:cNvPicPr>
          <p:nvPr/>
        </p:nvPicPr>
        <p:blipFill rotWithShape="1">
          <a:blip r:embed="rId2">
            <a:extLst>
              <a:ext uri="{28A0092B-C50C-407E-A947-70E740481C1C}">
                <a14:useLocalDpi xmlns:a14="http://schemas.microsoft.com/office/drawing/2010/main" val="0"/>
              </a:ext>
            </a:extLst>
          </a:blip>
          <a:srcRect l="23796" t="3353" r="5114" b="67057"/>
          <a:stretch/>
        </p:blipFill>
        <p:spPr>
          <a:xfrm rot="10800000">
            <a:off x="248171" y="5014241"/>
            <a:ext cx="2948853" cy="1736941"/>
          </a:xfrm>
          <a:prstGeom prst="rect">
            <a:avLst/>
          </a:prstGeom>
        </p:spPr>
      </p:pic>
    </p:spTree>
    <p:extLst>
      <p:ext uri="{BB962C8B-B14F-4D97-AF65-F5344CB8AC3E}">
        <p14:creationId xmlns:p14="http://schemas.microsoft.com/office/powerpoint/2010/main" val="29365490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TotalTime>
  <Words>1078</Words>
  <Application>Microsoft Macintosh PowerPoint</Application>
  <PresentationFormat>Presentazione su schermo (4:3)</PresentationFormat>
  <Paragraphs>104</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La prima settimana di sviluppo</vt:lpstr>
      <vt:lpstr>Presentazione di PowerPoint</vt:lpstr>
      <vt:lpstr>Fecondazione Progressione in meiosi</vt:lpstr>
      <vt:lpstr>Formazione dello zigote</vt:lpstr>
      <vt:lpstr>La prima divisione produce due cellule chiamate blastomeri</vt:lpstr>
      <vt:lpstr>L’embrione va incontro a segmentazioni</vt:lpstr>
      <vt:lpstr>Il terzo giorno si forma la morula e l’embrione va incontro a compattazione</vt:lpstr>
      <vt:lpstr>Presentazione di PowerPoint</vt:lpstr>
      <vt:lpstr>Il 4°-5° vede la formazione della blastocisti</vt:lpstr>
      <vt:lpstr>Trofoblasto e ICM</vt:lpstr>
      <vt:lpstr>Presentazione di PowerPoint</vt:lpstr>
      <vt:lpstr>A questo punto la blastocisti si trova nella cavità uterina per l’annidamento (o impianto)</vt:lpstr>
      <vt:lpstr>Presentazione di PowerPoint</vt:lpstr>
      <vt:lpstr>L’utero </vt:lpstr>
      <vt:lpstr>Impianto della blastocisti</vt:lpstr>
      <vt:lpstr>Presentazione di PowerPoint</vt:lpstr>
      <vt:lpstr>La riprogrammazione e l’attivazione del genoma dell’embrione</vt:lpstr>
      <vt:lpstr>Inattivazione e riattivazione del cromosoma X</vt:lpstr>
      <vt:lpstr>Impianto ectopico</vt:lpstr>
      <vt:lpstr>La seconda settimana</vt:lpstr>
      <vt:lpstr>Sommario dei processi</vt:lpstr>
      <vt:lpstr>Impianto dell’embrione</vt:lpstr>
      <vt:lpstr>Presentazione di PowerPoint</vt:lpstr>
      <vt:lpstr>Durante il suo impianto l’embrione va incontro ad importanti modifiche</vt:lpstr>
      <vt:lpstr>Derivati del trofoblasto: dal 10° giorno circa</vt:lpstr>
      <vt:lpstr>Reazione deciduale</vt:lpstr>
      <vt:lpstr>La ICM: sviluppo dell’embrione</vt:lpstr>
      <vt:lpstr>Annessi embrionali</vt:lpstr>
      <vt:lpstr>Formazione del sacco vitellino secondario e del mesoderma extraembrionale</vt:lpstr>
      <vt:lpstr>Presentazione di PowerPoint</vt:lpstr>
      <vt:lpstr>Presentazione di PowerPoint</vt:lpstr>
      <vt:lpstr>Presentazione di PowerPoint</vt:lpstr>
      <vt:lpstr>Presentazione di PowerPoint</vt:lpstr>
      <vt:lpstr>Com’è l’embrione ora</vt:lpstr>
    </vt:vector>
  </TitlesOfParts>
  <Company>Università di Siena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Emiliana Giacomello</dc:creator>
  <cp:lastModifiedBy>Emiliana Giacomello</cp:lastModifiedBy>
  <cp:revision>42</cp:revision>
  <dcterms:created xsi:type="dcterms:W3CDTF">2019-04-19T11:37:33Z</dcterms:created>
  <dcterms:modified xsi:type="dcterms:W3CDTF">2019-04-30T14:18:17Z</dcterms:modified>
</cp:coreProperties>
</file>