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65" r:id="rId2"/>
    <p:sldId id="266" r:id="rId3"/>
    <p:sldId id="267" r:id="rId4"/>
    <p:sldId id="268" r:id="rId5"/>
    <p:sldId id="269" r:id="rId6"/>
    <p:sldId id="270" r:id="rId7"/>
    <p:sldId id="271" r:id="rId8"/>
    <p:sldId id="277" r:id="rId9"/>
    <p:sldId id="319" r:id="rId10"/>
    <p:sldId id="320" r:id="rId11"/>
    <p:sldId id="321" r:id="rId12"/>
    <p:sldId id="322" r:id="rId13"/>
    <p:sldId id="323" r:id="rId14"/>
    <p:sldId id="324" r:id="rId15"/>
    <p:sldId id="325" r:id="rId16"/>
    <p:sldId id="278" r:id="rId17"/>
    <p:sldId id="279" r:id="rId18"/>
    <p:sldId id="326" r:id="rId19"/>
    <p:sldId id="327" r:id="rId20"/>
    <p:sldId id="272" r:id="rId21"/>
    <p:sldId id="273" r:id="rId22"/>
    <p:sldId id="274"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264" r:id="rId37"/>
    <p:sldId id="258" r:id="rId38"/>
    <p:sldId id="259" r:id="rId39"/>
    <p:sldId id="261" r:id="rId40"/>
    <p:sldId id="263"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7" r:id="rId78"/>
    <p:sldId id="318" r:id="rId7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632" y="-72"/>
      </p:cViewPr>
      <p:guideLst>
        <p:guide orient="horz" pos="3339"/>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D34464-A4D9-4EEC-8F1D-572963C9B50F}" type="datetimeFigureOut">
              <a:rPr lang="it-IT" smtClean="0"/>
              <a:pPr/>
              <a:t>03/05/19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5EC427-CB6E-4579-BB2B-F579819FC737}" type="slidenum">
              <a:rPr lang="it-IT" smtClean="0"/>
              <a:pPr/>
              <a:t>‹n.›</a:t>
            </a:fld>
            <a:endParaRPr lang="it-IT"/>
          </a:p>
        </p:txBody>
      </p:sp>
    </p:spTree>
    <p:extLst>
      <p:ext uri="{BB962C8B-B14F-4D97-AF65-F5344CB8AC3E}">
        <p14:creationId xmlns:p14="http://schemas.microsoft.com/office/powerpoint/2010/main" val="71092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9D70C-9D91-7C48-9426-9B07E79DED10}" type="slidenum">
              <a:rPr lang="it-IT"/>
              <a:pPr/>
              <a:t>23</a:t>
            </a:fld>
            <a:endParaRPr lang="it-IT"/>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8E11C-9F71-1E42-8826-EB6CC8D3ADE5}" type="slidenum">
              <a:rPr lang="it-IT"/>
              <a:pPr/>
              <a:t>24</a:t>
            </a:fld>
            <a:endParaRPr lang="it-IT"/>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DF750-5370-244E-BC4E-4E4DFFB99700}" type="slidenum">
              <a:rPr lang="it-IT"/>
              <a:pPr/>
              <a:t>25</a:t>
            </a:fld>
            <a:endParaRPr lang="it-IT"/>
          </a:p>
        </p:txBody>
      </p:sp>
      <p:sp>
        <p:nvSpPr>
          <p:cNvPr id="9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70F29C-6943-D448-AB06-F809A8D3196B}" type="slidenum">
              <a:rPr lang="it-IT"/>
              <a:pPr/>
              <a:t>26</a:t>
            </a:fld>
            <a:endParaRPr lang="it-IT"/>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3BCB1-31CF-2C4A-90E2-B33628EAE2D4}" type="slidenum">
              <a:rPr lang="it-IT"/>
              <a:pPr/>
              <a:t>27</a:t>
            </a:fld>
            <a:endParaRPr lang="it-IT"/>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A9C7CF-B57A-094D-A27F-7A3D993565C9}" type="slidenum">
              <a:rPr lang="it-IT"/>
              <a:pPr/>
              <a:t>28</a:t>
            </a:fld>
            <a:endParaRPr lang="it-IT"/>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A3C64-D1FD-1B4A-8AFF-7A4450933739}" type="slidenum">
              <a:rPr lang="it-IT"/>
              <a:pPr/>
              <a:t>29</a:t>
            </a:fld>
            <a:endParaRPr lang="it-IT"/>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2BFBE-01DF-CD4D-BA86-427E35CB6299}" type="slidenum">
              <a:rPr lang="it-IT"/>
              <a:pPr/>
              <a:t>30</a:t>
            </a:fld>
            <a:endParaRPr lang="it-IT"/>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C3D5E-685D-0E45-B4EE-1C69BC205593}" type="slidenum">
              <a:rPr lang="it-IT"/>
              <a:pPr/>
              <a:t>31</a:t>
            </a:fld>
            <a:endParaRPr lang="it-IT"/>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86201-0893-2844-8159-DBA6C0810F33}" type="slidenum">
              <a:rPr lang="it-IT"/>
              <a:pPr/>
              <a:t>32</a:t>
            </a:fld>
            <a:endParaRPr lang="it-IT"/>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3AEF2-EA7E-A74F-9769-ACAFC663A402}" type="slidenum">
              <a:rPr lang="it-IT"/>
              <a:pPr/>
              <a:t>33</a:t>
            </a:fld>
            <a:endParaRPr lang="it-IT"/>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75EC427-CB6E-4579-BB2B-F579819FC737}" type="slidenum">
              <a:rPr lang="it-IT" smtClean="0"/>
              <a:pPr/>
              <a:t>37</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75EC427-CB6E-4579-BB2B-F579819FC737}" type="slidenum">
              <a:rPr lang="it-IT" smtClean="0"/>
              <a:pPr/>
              <a:t>38</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75EC427-CB6E-4579-BB2B-F579819FC737}" type="slidenum">
              <a:rPr lang="it-IT" smtClean="0"/>
              <a:pPr/>
              <a:t>39</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75EC427-CB6E-4579-BB2B-F579819FC737}" type="slidenum">
              <a:rPr lang="it-IT" smtClean="0"/>
              <a:pPr/>
              <a:t>40</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41</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43</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44</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45</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46</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47</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48</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49</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50</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51</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53</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55</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56</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57</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58</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037F6B6-8712-47AE-BD5C-2EE6E8932E2F}" type="slidenum">
              <a:rPr lang="it-IT" smtClean="0"/>
              <a:pPr/>
              <a:t>59</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61</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62</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63</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64</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65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66</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71</a:t>
            </a:fld>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72</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73</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74</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75</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76</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77</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26BB27C-52B1-4496-9CFE-350677D44664}" type="slidenum">
              <a:rPr lang="it-IT" smtClean="0"/>
              <a:pPr/>
              <a:t>78</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a:noFill/>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523AC-88C7-BB4E-93E0-B44CC34609B1}" type="slidenum">
              <a:rPr lang="it-IT"/>
              <a:pPr/>
              <a:t>16</a:t>
            </a:fld>
            <a:endParaRPr lang="it-IT"/>
          </a:p>
        </p:txBody>
      </p:sp>
      <p:sp>
        <p:nvSpPr>
          <p:cNvPr id="5038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03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cs typeface="Times New Roman" charset="0"/>
              </a:rPr>
              <a:t>A multiple step staining process involving two or more dyes yields structural and functional information. </a:t>
            </a:r>
          </a:p>
          <a:p>
            <a:r>
              <a:rPr lang="en-US">
                <a:cs typeface="Times New Roman" charset="0"/>
              </a:rPr>
              <a:t>Basic dyes are attracted to negatively charged molecules (e.g. nucleic acids). Acidic dyes are attracted to positively charged molecules such as basic proteins. USING DYES OF DIFFERENT COLOURS, ACIDIC AND BASIC TISSUE COMPARTMENTS CAN BE DIFFERENTIALLY STAINED.</a:t>
            </a:r>
            <a:endParaRPr lang="en-GB">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CB23A-308A-0941-97A2-FE9F0B899F05}" type="slidenum">
              <a:rPr lang="it-IT"/>
              <a:pPr/>
              <a:t>17</a:t>
            </a:fld>
            <a:endParaRPr lang="it-IT"/>
          </a:p>
        </p:txBody>
      </p:sp>
      <p:sp>
        <p:nvSpPr>
          <p:cNvPr id="5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C8C7BE2-7E48-42A9-BEA8-E450F0C011B6}" type="datetimeFigureOut">
              <a:rPr lang="it-IT" smtClean="0"/>
              <a:pPr/>
              <a:t>03/05/19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8C7BE2-7E48-42A9-BEA8-E450F0C011B6}" type="datetimeFigureOut">
              <a:rPr lang="it-IT" smtClean="0"/>
              <a:pPr/>
              <a:t>03/05/19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8C7BE2-7E48-42A9-BEA8-E450F0C011B6}" type="datetimeFigureOut">
              <a:rPr lang="it-IT" smtClean="0"/>
              <a:pPr/>
              <a:t>03/05/19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8C7BE2-7E48-42A9-BEA8-E450F0C011B6}" type="datetimeFigureOut">
              <a:rPr lang="it-IT" smtClean="0"/>
              <a:pPr/>
              <a:t>03/05/19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C8C7BE2-7E48-42A9-BEA8-E450F0C011B6}" type="datetimeFigureOut">
              <a:rPr lang="it-IT" smtClean="0"/>
              <a:pPr/>
              <a:t>03/05/19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C8C7BE2-7E48-42A9-BEA8-E450F0C011B6}" type="datetimeFigureOut">
              <a:rPr lang="it-IT" smtClean="0"/>
              <a:pPr/>
              <a:t>03/05/19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C8C7BE2-7E48-42A9-BEA8-E450F0C011B6}" type="datetimeFigureOut">
              <a:rPr lang="it-IT" smtClean="0"/>
              <a:pPr/>
              <a:t>03/05/19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C8C7BE2-7E48-42A9-BEA8-E450F0C011B6}" type="datetimeFigureOut">
              <a:rPr lang="it-IT" smtClean="0"/>
              <a:pPr/>
              <a:t>03/05/19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C8C7BE2-7E48-42A9-BEA8-E450F0C011B6}" type="datetimeFigureOut">
              <a:rPr lang="it-IT" smtClean="0"/>
              <a:pPr/>
              <a:t>03/05/19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8C7BE2-7E48-42A9-BEA8-E450F0C011B6}" type="datetimeFigureOut">
              <a:rPr lang="it-IT" smtClean="0"/>
              <a:pPr/>
              <a:t>03/05/19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8C7BE2-7E48-42A9-BEA8-E450F0C011B6}" type="datetimeFigureOut">
              <a:rPr lang="it-IT" smtClean="0"/>
              <a:pPr/>
              <a:t>03/05/19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507FCA-8434-49D5-A15E-B3721FEB3C49}"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C7BE2-7E48-42A9-BEA8-E450F0C011B6}" type="datetimeFigureOut">
              <a:rPr lang="it-IT" smtClean="0"/>
              <a:pPr/>
              <a:t>03/05/19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07FCA-8434-49D5-A15E-B3721FEB3C4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it-IT" smtClean="0"/>
              <a:t>Preparazione campioni</a:t>
            </a:r>
          </a:p>
        </p:txBody>
      </p:sp>
      <p:sp>
        <p:nvSpPr>
          <p:cNvPr id="27651" name="Rectangle 3"/>
          <p:cNvSpPr>
            <a:spLocks noGrp="1" noChangeArrowheads="1"/>
          </p:cNvSpPr>
          <p:nvPr>
            <p:ph type="body" idx="1"/>
          </p:nvPr>
        </p:nvSpPr>
        <p:spPr/>
        <p:txBody>
          <a:bodyPr/>
          <a:lstStyle/>
          <a:p>
            <a:pPr eaLnBrk="1" hangingPunct="1">
              <a:defRPr/>
            </a:pPr>
            <a:r>
              <a:rPr lang="it-IT" dirty="0" smtClean="0"/>
              <a:t>Campioni fissati</a:t>
            </a:r>
          </a:p>
          <a:p>
            <a:pPr eaLnBrk="1" hangingPunct="1">
              <a:defRPr/>
            </a:pPr>
            <a:r>
              <a:rPr lang="it-IT" dirty="0" smtClean="0"/>
              <a:t>Campioni in vitro/vivo (es. live </a:t>
            </a:r>
            <a:r>
              <a:rPr lang="it-IT" dirty="0" err="1" smtClean="0"/>
              <a:t>imaging</a:t>
            </a:r>
            <a:r>
              <a:rPr lang="it-IT" dirty="0" smtClean="0"/>
              <a:t>)</a:t>
            </a:r>
          </a:p>
          <a:p>
            <a:pPr eaLnBrk="1" hangingPunct="1">
              <a:defRPr/>
            </a:pPr>
            <a:endParaRPr lang="it-IT" dirty="0" smtClean="0"/>
          </a:p>
          <a:p>
            <a:pPr eaLnBrk="1" hangingPunct="1">
              <a:defRPr/>
            </a:pPr>
            <a:r>
              <a:rPr lang="it-IT" dirty="0" smtClean="0"/>
              <a:t>Campioni fissati:</a:t>
            </a:r>
          </a:p>
          <a:p>
            <a:pPr lvl="4" eaLnBrk="1" hangingPunct="1">
              <a:defRPr/>
            </a:pPr>
            <a:r>
              <a:rPr lang="it-IT" dirty="0" smtClean="0"/>
              <a:t>Sezioni</a:t>
            </a:r>
          </a:p>
          <a:p>
            <a:pPr lvl="4" eaLnBrk="1" hangingPunct="1">
              <a:defRPr/>
            </a:pPr>
            <a:r>
              <a:rPr lang="it-IT" dirty="0" smtClean="0"/>
              <a:t>Cellule</a:t>
            </a:r>
          </a:p>
          <a:p>
            <a:pPr lvl="4" eaLnBrk="1" hangingPunct="1">
              <a:defRPr/>
            </a:pPr>
            <a:r>
              <a:rPr lang="it-IT" dirty="0" err="1" smtClean="0"/>
              <a:t>whole</a:t>
            </a:r>
            <a:r>
              <a:rPr lang="it-IT" dirty="0" smtClean="0"/>
              <a:t> </a:t>
            </a:r>
            <a:r>
              <a:rPr lang="it-IT" dirty="0" err="1" smtClean="0"/>
              <a:t>mount</a:t>
            </a:r>
            <a:endParaRPr lang="it-IT" dirty="0" smtClean="0"/>
          </a:p>
        </p:txBody>
      </p:sp>
    </p:spTree>
    <p:extLst>
      <p:ext uri="{BB962C8B-B14F-4D97-AF65-F5344CB8AC3E}">
        <p14:creationId xmlns:p14="http://schemas.microsoft.com/office/powerpoint/2010/main" val="13753981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Tipi di Colorazione </a:t>
            </a:r>
            <a:r>
              <a:rPr lang="it-IT" dirty="0" err="1" smtClean="0"/>
              <a:t>Istomorfologiche</a:t>
            </a:r>
            <a:endParaRPr lang="it-IT" dirty="0"/>
          </a:p>
        </p:txBody>
      </p:sp>
      <p:sp>
        <p:nvSpPr>
          <p:cNvPr id="3" name="Segnaposto contenuto 2"/>
          <p:cNvSpPr>
            <a:spLocks noGrp="1"/>
          </p:cNvSpPr>
          <p:nvPr>
            <p:ph idx="1"/>
          </p:nvPr>
        </p:nvSpPr>
        <p:spPr/>
        <p:txBody>
          <a:bodyPr>
            <a:normAutofit fontScale="77500" lnSpcReduction="20000"/>
          </a:bodyPr>
          <a:lstStyle/>
          <a:p>
            <a:r>
              <a:rPr lang="it-IT" b="1" i="1" dirty="0"/>
              <a:t>Colorazioni fisiche (</a:t>
            </a:r>
            <a:r>
              <a:rPr lang="it-IT" b="1" i="1" dirty="0" smtClean="0"/>
              <a:t>SUDAN, </a:t>
            </a:r>
            <a:r>
              <a:rPr lang="it-IT" b="1" i="1" dirty="0" err="1" smtClean="0"/>
              <a:t>Oil</a:t>
            </a:r>
            <a:r>
              <a:rPr lang="it-IT" b="1" i="1" dirty="0" smtClean="0"/>
              <a:t> </a:t>
            </a:r>
            <a:r>
              <a:rPr lang="it-IT" b="1" i="1" dirty="0" err="1" smtClean="0"/>
              <a:t>Red</a:t>
            </a:r>
            <a:r>
              <a:rPr lang="it-IT" b="1" i="1" dirty="0" smtClean="0"/>
              <a:t>, chiamati anche </a:t>
            </a:r>
            <a:r>
              <a:rPr lang="it-IT" b="1" i="1" dirty="0" err="1" smtClean="0"/>
              <a:t>lisocromi</a:t>
            </a:r>
            <a:r>
              <a:rPr lang="it-IT" i="1" dirty="0" smtClean="0"/>
              <a:t>)</a:t>
            </a:r>
            <a:r>
              <a:rPr lang="it-IT" i="1" dirty="0"/>
              <a:t>:</a:t>
            </a:r>
            <a:br>
              <a:rPr lang="it-IT" i="1" dirty="0"/>
            </a:br>
            <a:r>
              <a:rPr lang="it-IT" dirty="0"/>
              <a:t>Sostanze colorate possono sciogliersi selettivamente in strutture del preparato, senza che si instaurino legami chimici tra le molecole colorate e quelle del preparato stesso. </a:t>
            </a:r>
          </a:p>
          <a:p>
            <a:r>
              <a:rPr lang="it-IT" b="1" i="1" dirty="0"/>
              <a:t>Colorazioni chimiche:</a:t>
            </a:r>
            <a:br>
              <a:rPr lang="it-IT" b="1" i="1" dirty="0"/>
            </a:br>
            <a:r>
              <a:rPr lang="it-IT" b="1" dirty="0"/>
              <a:t>a) </a:t>
            </a:r>
            <a:r>
              <a:rPr lang="it-IT" dirty="0"/>
              <a:t>Composti colorati possono formarsi per reazioni chimiche tra molecole del tessuto e reagenti NON colorati;</a:t>
            </a:r>
            <a:br>
              <a:rPr lang="it-IT" dirty="0"/>
            </a:br>
            <a:r>
              <a:rPr lang="it-IT" b="1" dirty="0"/>
              <a:t>b) </a:t>
            </a:r>
            <a:r>
              <a:rPr lang="it-IT" dirty="0"/>
              <a:t>Coloranti in soluzione possono fissarsi a strutture microscopiche mediante legami forti (legami covalenti, legami ionici) o legami deboli (ponti idrogeno, forze di Van </a:t>
            </a:r>
            <a:r>
              <a:rPr lang="it-IT" dirty="0" err="1"/>
              <a:t>der</a:t>
            </a:r>
            <a:r>
              <a:rPr lang="it-IT" dirty="0"/>
              <a:t> </a:t>
            </a:r>
            <a:r>
              <a:rPr lang="it-IT" dirty="0" err="1"/>
              <a:t>Waals</a:t>
            </a:r>
            <a:r>
              <a:rPr lang="it-IT" dirty="0"/>
              <a:t>). </a:t>
            </a:r>
          </a:p>
          <a:p>
            <a:endParaRPr lang="it-IT" dirty="0"/>
          </a:p>
        </p:txBody>
      </p:sp>
    </p:spTree>
    <p:extLst>
      <p:ext uri="{BB962C8B-B14F-4D97-AF65-F5344CB8AC3E}">
        <p14:creationId xmlns:p14="http://schemas.microsoft.com/office/powerpoint/2010/main" val="31368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Tipi di coloranti</a:t>
            </a:r>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Coloranti Naturali</a:t>
            </a:r>
          </a:p>
          <a:p>
            <a:pPr lvl="1"/>
            <a:r>
              <a:rPr lang="it-IT" dirty="0" smtClean="0"/>
              <a:t>Animale (Carminio)</a:t>
            </a:r>
          </a:p>
          <a:p>
            <a:pPr lvl="1"/>
            <a:r>
              <a:rPr lang="it-IT" dirty="0" smtClean="0"/>
              <a:t>Vegetale (Ematossilina, </a:t>
            </a:r>
            <a:r>
              <a:rPr lang="it-IT" dirty="0" err="1" smtClean="0"/>
              <a:t>Orceina</a:t>
            </a:r>
            <a:r>
              <a:rPr lang="it-IT" dirty="0" smtClean="0"/>
              <a:t>)</a:t>
            </a:r>
          </a:p>
          <a:p>
            <a:r>
              <a:rPr lang="it-IT" dirty="0" smtClean="0"/>
              <a:t>Coloranti Artificiali</a:t>
            </a:r>
          </a:p>
          <a:p>
            <a:pPr lvl="1"/>
            <a:r>
              <a:rPr lang="it-IT" dirty="0" smtClean="0"/>
              <a:t>Coloranti di anilina (</a:t>
            </a:r>
            <a:r>
              <a:rPr lang="it-IT" dirty="0" err="1" smtClean="0"/>
              <a:t>Coal</a:t>
            </a:r>
            <a:r>
              <a:rPr lang="it-IT" dirty="0" smtClean="0"/>
              <a:t>-tar </a:t>
            </a:r>
            <a:r>
              <a:rPr lang="it-IT" dirty="0" err="1" smtClean="0"/>
              <a:t>dyes</a:t>
            </a:r>
            <a:r>
              <a:rPr lang="it-IT" dirty="0" smtClean="0"/>
              <a:t>) , composti organici con gruppi </a:t>
            </a:r>
            <a:r>
              <a:rPr lang="it-IT" dirty="0" smtClean="0">
                <a:solidFill>
                  <a:srgbClr val="FF0000"/>
                </a:solidFill>
              </a:rPr>
              <a:t>cromofori</a:t>
            </a:r>
            <a:r>
              <a:rPr lang="it-IT" dirty="0" smtClean="0"/>
              <a:t> dai quali dipende il colore</a:t>
            </a:r>
          </a:p>
          <a:p>
            <a:pPr lvl="2"/>
            <a:r>
              <a:rPr lang="it-IT" dirty="0" smtClean="0"/>
              <a:t>Gruppo </a:t>
            </a:r>
            <a:r>
              <a:rPr lang="it-IT" dirty="0" smtClean="0">
                <a:solidFill>
                  <a:srgbClr val="FF0000"/>
                </a:solidFill>
              </a:rPr>
              <a:t>cromogeno</a:t>
            </a:r>
            <a:r>
              <a:rPr lang="it-IT" dirty="0" smtClean="0"/>
              <a:t>: sostanza colorata ma priva di proprietà coloranti</a:t>
            </a:r>
          </a:p>
          <a:p>
            <a:pPr lvl="2"/>
            <a:r>
              <a:rPr lang="it-IT" dirty="0" smtClean="0"/>
              <a:t>Gruppo </a:t>
            </a:r>
            <a:r>
              <a:rPr lang="it-IT" dirty="0" smtClean="0">
                <a:solidFill>
                  <a:srgbClr val="FF0000"/>
                </a:solidFill>
              </a:rPr>
              <a:t>auxocromo</a:t>
            </a:r>
            <a:r>
              <a:rPr lang="it-IT" dirty="0" smtClean="0"/>
              <a:t>: gruppo che lega chimicamente le proteine o altre componenti</a:t>
            </a:r>
          </a:p>
          <a:p>
            <a:pPr lvl="1"/>
            <a:endParaRPr lang="it-IT" dirty="0"/>
          </a:p>
          <a:p>
            <a:pPr marL="457200" lvl="1" indent="0">
              <a:buNone/>
            </a:pPr>
            <a:r>
              <a:rPr lang="it-IT" dirty="0" smtClean="0"/>
              <a:t>PS: il colore è dato dall’assorbimento selettivo di particolari lunghezze d’onda</a:t>
            </a:r>
            <a:endParaRPr lang="it-IT" dirty="0"/>
          </a:p>
        </p:txBody>
      </p:sp>
    </p:spTree>
    <p:extLst>
      <p:ext uri="{BB962C8B-B14F-4D97-AF65-F5344CB8AC3E}">
        <p14:creationId xmlns:p14="http://schemas.microsoft.com/office/powerpoint/2010/main" val="329010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Tipi di coloranti</a:t>
            </a:r>
            <a:endParaRPr lang="it-IT" dirty="0"/>
          </a:p>
        </p:txBody>
      </p:sp>
      <p:sp>
        <p:nvSpPr>
          <p:cNvPr id="3" name="Segnaposto contenuto 2"/>
          <p:cNvSpPr>
            <a:spLocks noGrp="1"/>
          </p:cNvSpPr>
          <p:nvPr>
            <p:ph idx="1"/>
          </p:nvPr>
        </p:nvSpPr>
        <p:spPr/>
        <p:txBody>
          <a:bodyPr>
            <a:normAutofit lnSpcReduction="10000"/>
          </a:bodyPr>
          <a:lstStyle/>
          <a:p>
            <a:r>
              <a:rPr lang="it-IT" dirty="0" smtClean="0"/>
              <a:t>Si definiscono coloranti </a:t>
            </a:r>
            <a:r>
              <a:rPr lang="it-IT" dirty="0" smtClean="0">
                <a:solidFill>
                  <a:srgbClr val="FF0000"/>
                </a:solidFill>
              </a:rPr>
              <a:t>Acidi</a:t>
            </a:r>
            <a:r>
              <a:rPr lang="it-IT" dirty="0" smtClean="0"/>
              <a:t> o </a:t>
            </a:r>
            <a:r>
              <a:rPr lang="it-IT" dirty="0" smtClean="0">
                <a:solidFill>
                  <a:srgbClr val="FF0000"/>
                </a:solidFill>
              </a:rPr>
              <a:t>Basici</a:t>
            </a:r>
            <a:r>
              <a:rPr lang="it-IT" dirty="0" smtClean="0"/>
              <a:t>, non in base alla presenza di </a:t>
            </a:r>
            <a:r>
              <a:rPr lang="it-IT" dirty="0" err="1" smtClean="0"/>
              <a:t>idrogenoni</a:t>
            </a:r>
            <a:r>
              <a:rPr lang="it-IT" dirty="0" smtClean="0"/>
              <a:t> in una loro soluzione, ma grazie alle proprietà del loro auxocromo</a:t>
            </a:r>
          </a:p>
          <a:p>
            <a:r>
              <a:rPr lang="it-IT" dirty="0" smtClean="0"/>
              <a:t>Per es un colorante messo in acqua: </a:t>
            </a:r>
          </a:p>
          <a:p>
            <a:pPr lvl="1"/>
            <a:r>
              <a:rPr lang="it-IT" dirty="0" smtClean="0"/>
              <a:t>se ha un gruppo -NH2, è basico</a:t>
            </a:r>
          </a:p>
          <a:p>
            <a:pPr lvl="1"/>
            <a:r>
              <a:rPr lang="it-IT" dirty="0" smtClean="0"/>
              <a:t>Se ha un gruppo -COOH, è acido</a:t>
            </a:r>
          </a:p>
          <a:p>
            <a:pPr lvl="1"/>
            <a:endParaRPr lang="it-IT" dirty="0"/>
          </a:p>
          <a:p>
            <a:pPr lvl="1"/>
            <a:r>
              <a:rPr lang="it-IT" dirty="0"/>
              <a:t>S</a:t>
            </a:r>
            <a:r>
              <a:rPr lang="it-IT" dirty="0" smtClean="0"/>
              <a:t>i preferisce definirli </a:t>
            </a:r>
            <a:r>
              <a:rPr lang="it-IT" dirty="0" smtClean="0">
                <a:solidFill>
                  <a:srgbClr val="FF0000"/>
                </a:solidFill>
              </a:rPr>
              <a:t>Anionici</a:t>
            </a:r>
            <a:r>
              <a:rPr lang="it-IT" dirty="0" smtClean="0"/>
              <a:t> e </a:t>
            </a:r>
            <a:r>
              <a:rPr lang="it-IT" dirty="0" smtClean="0">
                <a:solidFill>
                  <a:srgbClr val="FF0000"/>
                </a:solidFill>
              </a:rPr>
              <a:t>Cationici</a:t>
            </a:r>
          </a:p>
        </p:txBody>
      </p:sp>
    </p:spTree>
    <p:extLst>
      <p:ext uri="{BB962C8B-B14F-4D97-AF65-F5344CB8AC3E}">
        <p14:creationId xmlns:p14="http://schemas.microsoft.com/office/powerpoint/2010/main" val="116563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Meccanismo d’azione dei coloranti</a:t>
            </a:r>
            <a:endParaRPr lang="it-IT" dirty="0"/>
          </a:p>
        </p:txBody>
      </p:sp>
      <p:sp>
        <p:nvSpPr>
          <p:cNvPr id="3" name="Segnaposto contenuto 2"/>
          <p:cNvSpPr>
            <a:spLocks noGrp="1"/>
          </p:cNvSpPr>
          <p:nvPr>
            <p:ph idx="1"/>
          </p:nvPr>
        </p:nvSpPr>
        <p:spPr/>
        <p:txBody>
          <a:bodyPr>
            <a:normAutofit fontScale="85000" lnSpcReduction="20000"/>
          </a:bodyPr>
          <a:lstStyle/>
          <a:p>
            <a:r>
              <a:rPr lang="it-IT" dirty="0" smtClean="0"/>
              <a:t>La colorazione dipende da tre principali fattori</a:t>
            </a:r>
          </a:p>
          <a:p>
            <a:pPr lvl="1"/>
            <a:r>
              <a:rPr lang="it-IT" dirty="0" smtClean="0"/>
              <a:t>Affinità dei componenti tissutali</a:t>
            </a:r>
          </a:p>
          <a:p>
            <a:pPr lvl="1"/>
            <a:r>
              <a:rPr lang="it-IT" dirty="0" smtClean="0"/>
              <a:t>Concentrazione dei costituenti nel tessuto</a:t>
            </a:r>
          </a:p>
          <a:p>
            <a:pPr lvl="1"/>
            <a:r>
              <a:rPr lang="it-IT" dirty="0" smtClean="0"/>
              <a:t>Permeabilità</a:t>
            </a:r>
          </a:p>
          <a:p>
            <a:pPr marL="0" indent="0">
              <a:buNone/>
            </a:pPr>
            <a:endParaRPr lang="it-IT" dirty="0"/>
          </a:p>
          <a:p>
            <a:r>
              <a:rPr lang="it-IT" dirty="0" smtClean="0"/>
              <a:t>Colorazione progressiva</a:t>
            </a:r>
          </a:p>
          <a:p>
            <a:pPr lvl="1"/>
            <a:r>
              <a:rPr lang="it-IT" dirty="0" smtClean="0"/>
              <a:t>Si lascia agire il colorante fino all’ottenimento del giusto grado di colorazione</a:t>
            </a:r>
          </a:p>
          <a:p>
            <a:endParaRPr lang="it-IT" dirty="0"/>
          </a:p>
          <a:p>
            <a:r>
              <a:rPr lang="it-IT" dirty="0" smtClean="0"/>
              <a:t>Colorazione regressiva</a:t>
            </a:r>
          </a:p>
          <a:p>
            <a:pPr lvl="1"/>
            <a:r>
              <a:rPr lang="it-IT" dirty="0" smtClean="0"/>
              <a:t>Il campione viene </a:t>
            </a:r>
            <a:r>
              <a:rPr lang="it-IT" dirty="0" err="1" smtClean="0"/>
              <a:t>sovraccolorato</a:t>
            </a:r>
            <a:r>
              <a:rPr lang="it-IT" dirty="0" smtClean="0"/>
              <a:t> e differenziato eliminando l’eccesso di colorante</a:t>
            </a:r>
            <a:endParaRPr lang="it-IT" dirty="0"/>
          </a:p>
        </p:txBody>
      </p:sp>
    </p:spTree>
    <p:extLst>
      <p:ext uri="{BB962C8B-B14F-4D97-AF65-F5344CB8AC3E}">
        <p14:creationId xmlns:p14="http://schemas.microsoft.com/office/powerpoint/2010/main" val="73277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Y19171131.pdf"/>
          <p:cNvPicPr>
            <a:picLocks noChangeAspect="1"/>
          </p:cNvPicPr>
          <p:nvPr/>
        </p:nvPicPr>
        <p:blipFill rotWithShape="1">
          <a:blip r:embed="rId2">
            <a:extLst>
              <a:ext uri="{28A0092B-C50C-407E-A947-70E740481C1C}">
                <a14:useLocalDpi xmlns:a14="http://schemas.microsoft.com/office/drawing/2010/main" val="0"/>
              </a:ext>
            </a:extLst>
          </a:blip>
          <a:srcRect l="48113" t="73101" r="11022"/>
          <a:stretch/>
        </p:blipFill>
        <p:spPr>
          <a:xfrm>
            <a:off x="718395" y="2263761"/>
            <a:ext cx="8071905" cy="3754531"/>
          </a:xfrm>
          <a:prstGeom prst="rect">
            <a:avLst/>
          </a:prstGeom>
        </p:spPr>
      </p:pic>
    </p:spTree>
    <p:extLst>
      <p:ext uri="{BB962C8B-B14F-4D97-AF65-F5344CB8AC3E}">
        <p14:creationId xmlns:p14="http://schemas.microsoft.com/office/powerpoint/2010/main" val="1568792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Esempi</a:t>
            </a:r>
            <a:r>
              <a:rPr lang="en-US" dirty="0" smtClean="0"/>
              <a:t> di </a:t>
            </a:r>
            <a:r>
              <a:rPr lang="en-US" dirty="0" err="1" smtClean="0"/>
              <a:t>coloranti</a:t>
            </a:r>
            <a:endParaRPr lang="en-US" dirty="0"/>
          </a:p>
        </p:txBody>
      </p:sp>
      <p:sp>
        <p:nvSpPr>
          <p:cNvPr id="3" name="Content Placeholder 2"/>
          <p:cNvSpPr>
            <a:spLocks noGrp="1"/>
          </p:cNvSpPr>
          <p:nvPr>
            <p:ph idx="1"/>
          </p:nvPr>
        </p:nvSpPr>
        <p:spPr/>
        <p:txBody>
          <a:bodyPr/>
          <a:lstStyle/>
          <a:p>
            <a:r>
              <a:rPr lang="en-US" dirty="0" err="1" smtClean="0"/>
              <a:t>Ematossilina</a:t>
            </a:r>
            <a:r>
              <a:rPr lang="en-US" dirty="0" smtClean="0"/>
              <a:t>: nuclei</a:t>
            </a:r>
          </a:p>
          <a:p>
            <a:r>
              <a:rPr lang="en-US" dirty="0" err="1" smtClean="0"/>
              <a:t>Eosina</a:t>
            </a:r>
            <a:r>
              <a:rPr lang="en-US" dirty="0" smtClean="0"/>
              <a:t>: </a:t>
            </a:r>
            <a:r>
              <a:rPr lang="en-US" dirty="0" err="1" smtClean="0"/>
              <a:t>citoplasma</a:t>
            </a:r>
            <a:endParaRPr lang="en-US" dirty="0" smtClean="0"/>
          </a:p>
          <a:p>
            <a:r>
              <a:rPr lang="en-US" dirty="0" smtClean="0"/>
              <a:t>Fast Green: </a:t>
            </a:r>
            <a:r>
              <a:rPr lang="en-US" dirty="0" err="1" smtClean="0"/>
              <a:t>collagene</a:t>
            </a:r>
            <a:endParaRPr lang="en-US" dirty="0" smtClean="0"/>
          </a:p>
          <a:p>
            <a:r>
              <a:rPr lang="en-US" dirty="0" err="1" smtClean="0"/>
              <a:t>Fucsina</a:t>
            </a:r>
            <a:r>
              <a:rPr lang="en-US" dirty="0" smtClean="0"/>
              <a:t> </a:t>
            </a:r>
            <a:r>
              <a:rPr lang="en-US" dirty="0" err="1" smtClean="0"/>
              <a:t>acida</a:t>
            </a:r>
            <a:r>
              <a:rPr lang="en-US" dirty="0" smtClean="0"/>
              <a:t>: </a:t>
            </a:r>
            <a:r>
              <a:rPr lang="en-US" dirty="0" err="1" smtClean="0"/>
              <a:t>citoplasma</a:t>
            </a:r>
            <a:endParaRPr lang="en-US" dirty="0" smtClean="0"/>
          </a:p>
          <a:p>
            <a:r>
              <a:rPr lang="en-US" dirty="0" err="1" smtClean="0"/>
              <a:t>Fucsina</a:t>
            </a:r>
            <a:r>
              <a:rPr lang="en-US" dirty="0" smtClean="0"/>
              <a:t> </a:t>
            </a:r>
            <a:r>
              <a:rPr lang="en-US" dirty="0" err="1" smtClean="0"/>
              <a:t>basica</a:t>
            </a:r>
            <a:r>
              <a:rPr lang="en-US" dirty="0" smtClean="0"/>
              <a:t>: nuclei</a:t>
            </a:r>
          </a:p>
          <a:p>
            <a:r>
              <a:rPr lang="en-US" dirty="0" err="1" smtClean="0"/>
              <a:t>Metil</a:t>
            </a:r>
            <a:r>
              <a:rPr lang="en-US" dirty="0" smtClean="0"/>
              <a:t> Verde: nuclei</a:t>
            </a:r>
          </a:p>
          <a:p>
            <a:r>
              <a:rPr lang="en-US" dirty="0" smtClean="0"/>
              <a:t>Orange G: </a:t>
            </a:r>
            <a:r>
              <a:rPr lang="en-US" dirty="0" err="1" smtClean="0"/>
              <a:t>cheratina</a:t>
            </a:r>
            <a:endParaRPr lang="en-US" dirty="0"/>
          </a:p>
        </p:txBody>
      </p:sp>
    </p:spTree>
    <p:extLst>
      <p:ext uri="{BB962C8B-B14F-4D97-AF65-F5344CB8AC3E}">
        <p14:creationId xmlns:p14="http://schemas.microsoft.com/office/powerpoint/2010/main" val="3897438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2"/>
          <p:cNvSpPr>
            <a:spLocks noGrp="1"/>
          </p:cNvSpPr>
          <p:nvPr>
            <p:ph type="ftr" sz="quarter" idx="11"/>
          </p:nvPr>
        </p:nvSpPr>
        <p:spPr/>
        <p:txBody>
          <a:bodyPr/>
          <a:lstStyle/>
          <a:p>
            <a:endParaRPr lang="it-IT"/>
          </a:p>
        </p:txBody>
      </p:sp>
      <p:sp>
        <p:nvSpPr>
          <p:cNvPr id="7" name="Segnaposto numero diapositiva 3"/>
          <p:cNvSpPr>
            <a:spLocks noGrp="1"/>
          </p:cNvSpPr>
          <p:nvPr>
            <p:ph type="sldNum" sz="quarter" idx="12"/>
          </p:nvPr>
        </p:nvSpPr>
        <p:spPr/>
        <p:txBody>
          <a:bodyPr/>
          <a:lstStyle/>
          <a:p>
            <a:fld id="{F5A76F67-8049-D04D-97E4-983CF5F8F62C}" type="slidenum">
              <a:rPr lang="it-IT"/>
              <a:pPr/>
              <a:t>16</a:t>
            </a:fld>
            <a:endParaRPr lang="it-IT"/>
          </a:p>
        </p:txBody>
      </p:sp>
      <p:pic>
        <p:nvPicPr>
          <p:cNvPr id="502786" name="Picture 2" descr="WM liver2 H&amp;E 4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2455863"/>
            <a:ext cx="6477000" cy="4338637"/>
          </a:xfrm>
          <a:prstGeom prst="rect">
            <a:avLst/>
          </a:prstGeom>
          <a:noFill/>
          <a:extLst>
            <a:ext uri="{909E8E84-426E-40dd-AFC4-6F175D3DCCD1}">
              <a14:hiddenFill xmlns:a14="http://schemas.microsoft.com/office/drawing/2010/main">
                <a:solidFill>
                  <a:srgbClr val="FFFFFF"/>
                </a:solidFill>
              </a14:hiddenFill>
            </a:ext>
          </a:extLst>
        </p:spPr>
      </p:pic>
      <p:sp>
        <p:nvSpPr>
          <p:cNvPr id="502787" name="Text Box 3"/>
          <p:cNvSpPr txBox="1">
            <a:spLocks noChangeArrowheads="1"/>
          </p:cNvSpPr>
          <p:nvPr/>
        </p:nvSpPr>
        <p:spPr bwMode="auto">
          <a:xfrm>
            <a:off x="457200" y="-57150"/>
            <a:ext cx="8247063"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3600" b="1">
                <a:latin typeface="Comic Sans MS" charset="0"/>
              </a:rPr>
              <a:t>Reazione</a:t>
            </a:r>
            <a:r>
              <a:rPr lang="en-US" sz="3600" b="1">
                <a:solidFill>
                  <a:srgbClr val="FF66CC"/>
                </a:solidFill>
                <a:latin typeface="Comic Sans MS" charset="0"/>
              </a:rPr>
              <a:t> Acido –</a:t>
            </a:r>
            <a:r>
              <a:rPr lang="en-US" sz="3600" b="1">
                <a:solidFill>
                  <a:srgbClr val="9900CC"/>
                </a:solidFill>
                <a:latin typeface="Comic Sans MS" charset="0"/>
              </a:rPr>
              <a:t> </a:t>
            </a:r>
            <a:r>
              <a:rPr lang="en-US" sz="3600" b="1">
                <a:solidFill>
                  <a:srgbClr val="6600CC"/>
                </a:solidFill>
                <a:latin typeface="Comic Sans MS" charset="0"/>
              </a:rPr>
              <a:t>Base</a:t>
            </a:r>
            <a:r>
              <a:rPr lang="en-US" sz="3600" b="1">
                <a:solidFill>
                  <a:schemeClr val="accent2"/>
                </a:solidFill>
                <a:latin typeface="Comic Sans MS" charset="0"/>
              </a:rPr>
              <a:t> </a:t>
            </a:r>
            <a:endParaRPr lang="en-US" sz="3600" b="1">
              <a:latin typeface="Comic Sans MS" charset="0"/>
            </a:endParaRPr>
          </a:p>
          <a:p>
            <a:pPr algn="ctr" eaLnBrk="1" hangingPunct="1"/>
            <a:endParaRPr lang="en-US" sz="3600" b="1">
              <a:latin typeface="Comic Sans MS" charset="0"/>
            </a:endParaRPr>
          </a:p>
          <a:p>
            <a:pPr algn="ctr" eaLnBrk="1" hangingPunct="1"/>
            <a:r>
              <a:rPr lang="en-US" b="1">
                <a:solidFill>
                  <a:srgbClr val="6600CC"/>
                </a:solidFill>
                <a:latin typeface="Comic Sans MS" charset="0"/>
              </a:rPr>
              <a:t>I coloranti </a:t>
            </a:r>
            <a:r>
              <a:rPr lang="en-US" b="1">
                <a:solidFill>
                  <a:srgbClr val="8000FF"/>
                </a:solidFill>
                <a:latin typeface="Comic Sans MS" charset="0"/>
              </a:rPr>
              <a:t>basici</a:t>
            </a:r>
            <a:r>
              <a:rPr lang="en-US" b="1">
                <a:solidFill>
                  <a:srgbClr val="6600CC"/>
                </a:solidFill>
                <a:latin typeface="Comic Sans MS" charset="0"/>
              </a:rPr>
              <a:t> (+) si legano ai componenti acidi (-) </a:t>
            </a:r>
          </a:p>
          <a:p>
            <a:pPr algn="ctr" eaLnBrk="1" hangingPunct="1"/>
            <a:r>
              <a:rPr lang="en-US" b="1">
                <a:solidFill>
                  <a:srgbClr val="FF66CC"/>
                </a:solidFill>
                <a:latin typeface="Comic Sans MS" charset="0"/>
              </a:rPr>
              <a:t>I coloranti  acidi (-) si legano ai componenti basici (+)</a:t>
            </a:r>
            <a:endParaRPr lang="en-US" b="1">
              <a:latin typeface="Comic Sans MS" charset="0"/>
            </a:endParaRPr>
          </a:p>
          <a:p>
            <a:pPr algn="ctr" eaLnBrk="1" hangingPunct="1"/>
            <a:r>
              <a:rPr lang="en-US" b="1">
                <a:latin typeface="Comic Sans MS" charset="0"/>
              </a:rPr>
              <a:t>	</a:t>
            </a:r>
            <a:r>
              <a:rPr lang="en-US" b="1" i="1">
                <a:latin typeface="Comic Sans MS" charset="0"/>
              </a:rPr>
              <a:t>Forniscono informazioni chimico-strutturali</a:t>
            </a:r>
          </a:p>
          <a:p>
            <a:pPr algn="ctr" eaLnBrk="1" hangingPunct="1"/>
            <a:endParaRPr lang="en-GB" sz="3200" b="1"/>
          </a:p>
        </p:txBody>
      </p:sp>
      <p:sp>
        <p:nvSpPr>
          <p:cNvPr id="502788" name="Line 4"/>
          <p:cNvSpPr>
            <a:spLocks noChangeShapeType="1"/>
          </p:cNvSpPr>
          <p:nvPr/>
        </p:nvSpPr>
        <p:spPr bwMode="auto">
          <a:xfrm flipH="1">
            <a:off x="4572000" y="1371600"/>
            <a:ext cx="1600200" cy="2057400"/>
          </a:xfrm>
          <a:prstGeom prst="line">
            <a:avLst/>
          </a:prstGeom>
          <a:noFill/>
          <a:ln w="57150">
            <a:solidFill>
              <a:srgbClr val="99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502789" name="Line 5"/>
          <p:cNvSpPr>
            <a:spLocks noChangeShapeType="1"/>
          </p:cNvSpPr>
          <p:nvPr/>
        </p:nvSpPr>
        <p:spPr bwMode="auto">
          <a:xfrm flipH="1">
            <a:off x="6172200" y="1828800"/>
            <a:ext cx="1447800" cy="1143000"/>
          </a:xfrm>
          <a:prstGeom prst="line">
            <a:avLst/>
          </a:prstGeom>
          <a:noFill/>
          <a:ln w="57150">
            <a:solidFill>
              <a:srgbClr val="FF66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Tree>
    <p:extLst>
      <p:ext uri="{BB962C8B-B14F-4D97-AF65-F5344CB8AC3E}">
        <p14:creationId xmlns:p14="http://schemas.microsoft.com/office/powerpoint/2010/main" val="14604782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504834" name="Rectangle 2"/>
          <p:cNvSpPr>
            <a:spLocks noGrp="1" noChangeArrowheads="1"/>
          </p:cNvSpPr>
          <p:nvPr>
            <p:ph type="title"/>
          </p:nvPr>
        </p:nvSpPr>
        <p:spPr>
          <a:xfrm>
            <a:off x="685800" y="609600"/>
            <a:ext cx="7772400" cy="685800"/>
          </a:xfrm>
          <a:noFill/>
          <a:ln/>
          <a:effectLst/>
          <a:extLst>
            <a:ext uri="{AF507438-7753-43e0-B8FC-AC1667EBCBE1}">
              <a14:hiddenEffects xmlns:a14="http://schemas.microsoft.com/office/drawing/2010/main">
                <a:effectLst>
                  <a:outerShdw blurRad="63500" dist="12700" dir="2700000" algn="ctr" rotWithShape="0">
                    <a:srgbClr val="000000">
                      <a:alpha val="89999"/>
                    </a:srgbClr>
                  </a:outerShdw>
                </a:effectLst>
              </a14:hiddenEffects>
            </a:ext>
          </a:extLst>
        </p:spPr>
        <p:txBody>
          <a:bodyPr lIns="92075" tIns="46038" rIns="92075" bIns="46038">
            <a:normAutofit fontScale="90000"/>
          </a:bodyPr>
          <a:lstStyle/>
          <a:p>
            <a:pPr algn="ctr"/>
            <a:r>
              <a:rPr lang="en-US"/>
              <a:t>Colorazione </a:t>
            </a:r>
          </a:p>
        </p:txBody>
      </p:sp>
      <p:sp>
        <p:nvSpPr>
          <p:cNvPr id="504835" name="Rectangle 3"/>
          <p:cNvSpPr>
            <a:spLocks noGrp="1" noChangeArrowheads="1"/>
          </p:cNvSpPr>
          <p:nvPr>
            <p:ph type="body" idx="1"/>
          </p:nvPr>
        </p:nvSpPr>
        <p:spPr>
          <a:xfrm>
            <a:off x="457200" y="2286000"/>
            <a:ext cx="8305800" cy="4191000"/>
          </a:xfrm>
          <a:noFill/>
          <a:ln/>
          <a:effectLst/>
          <a:extLst>
            <a:ext uri="{AF507438-7753-43e0-B8FC-AC1667EBCBE1}">
              <a14:hiddenEffects xmlns:a14="http://schemas.microsoft.com/office/drawing/2010/main">
                <a:effectLst>
                  <a:outerShdw blurRad="63500" dist="12700" dir="2700000" algn="ctr" rotWithShape="0">
                    <a:srgbClr val="000000">
                      <a:alpha val="89999"/>
                    </a:srgbClr>
                  </a:outerShdw>
                </a:effectLst>
              </a14:hiddenEffects>
            </a:ext>
          </a:extLst>
        </p:spPr>
        <p:txBody>
          <a:bodyPr lIns="92075" tIns="46038" rIns="92075" bIns="46038"/>
          <a:lstStyle/>
          <a:p>
            <a:pPr>
              <a:buFontTx/>
              <a:buNone/>
            </a:pPr>
            <a:r>
              <a:rPr lang="en-US" dirty="0"/>
              <a:t>A. </a:t>
            </a:r>
            <a:r>
              <a:rPr lang="en-US" dirty="0" err="1">
                <a:solidFill>
                  <a:srgbClr val="8000FF"/>
                </a:solidFill>
              </a:rPr>
              <a:t>Colorante</a:t>
            </a:r>
            <a:r>
              <a:rPr lang="en-US" dirty="0">
                <a:solidFill>
                  <a:srgbClr val="8000FF"/>
                </a:solidFill>
              </a:rPr>
              <a:t> </a:t>
            </a:r>
            <a:r>
              <a:rPr lang="en-US" dirty="0" err="1">
                <a:solidFill>
                  <a:srgbClr val="8000FF"/>
                </a:solidFill>
              </a:rPr>
              <a:t>basico</a:t>
            </a:r>
            <a:r>
              <a:rPr lang="en-US" dirty="0">
                <a:solidFill>
                  <a:srgbClr val="8000FF"/>
                </a:solidFill>
              </a:rPr>
              <a:t>: </a:t>
            </a:r>
            <a:r>
              <a:rPr lang="en-US" dirty="0" err="1">
                <a:solidFill>
                  <a:srgbClr val="8000FF"/>
                </a:solidFill>
              </a:rPr>
              <a:t>ematossilina</a:t>
            </a:r>
            <a:endParaRPr lang="en-US" dirty="0"/>
          </a:p>
          <a:p>
            <a:pPr>
              <a:buFontTx/>
              <a:buNone/>
            </a:pPr>
            <a:r>
              <a:rPr lang="en-US" dirty="0"/>
              <a:t>   </a:t>
            </a:r>
            <a:r>
              <a:rPr lang="en-US" dirty="0" err="1"/>
              <a:t>colora</a:t>
            </a:r>
            <a:r>
              <a:rPr lang="en-US" dirty="0"/>
              <a:t> DNA, RNA</a:t>
            </a:r>
          </a:p>
          <a:p>
            <a:pPr>
              <a:buFontTx/>
              <a:buNone/>
            </a:pPr>
            <a:r>
              <a:rPr lang="en-US" dirty="0"/>
              <a:t>B. </a:t>
            </a:r>
            <a:r>
              <a:rPr lang="en-US" dirty="0" err="1">
                <a:solidFill>
                  <a:srgbClr val="CC0099"/>
                </a:solidFill>
              </a:rPr>
              <a:t>Colorante</a:t>
            </a:r>
            <a:r>
              <a:rPr lang="en-US" dirty="0">
                <a:solidFill>
                  <a:srgbClr val="CC0099"/>
                </a:solidFill>
              </a:rPr>
              <a:t> </a:t>
            </a:r>
            <a:r>
              <a:rPr lang="en-US" dirty="0" err="1">
                <a:solidFill>
                  <a:srgbClr val="CC0099"/>
                </a:solidFill>
              </a:rPr>
              <a:t>acido</a:t>
            </a:r>
            <a:r>
              <a:rPr lang="en-US" dirty="0">
                <a:solidFill>
                  <a:srgbClr val="CC0099"/>
                </a:solidFill>
              </a:rPr>
              <a:t>: </a:t>
            </a:r>
            <a:r>
              <a:rPr lang="en-US" dirty="0" err="1">
                <a:solidFill>
                  <a:srgbClr val="CC0099"/>
                </a:solidFill>
              </a:rPr>
              <a:t>eosina</a:t>
            </a:r>
            <a:endParaRPr lang="en-US" dirty="0">
              <a:solidFill>
                <a:srgbClr val="CC0099"/>
              </a:solidFill>
            </a:endParaRPr>
          </a:p>
          <a:p>
            <a:pPr>
              <a:buFontTx/>
              <a:buNone/>
            </a:pPr>
            <a:r>
              <a:rPr lang="en-US" dirty="0"/>
              <a:t>   </a:t>
            </a:r>
            <a:r>
              <a:rPr lang="en-US" dirty="0" err="1"/>
              <a:t>colora</a:t>
            </a:r>
            <a:r>
              <a:rPr lang="en-US" dirty="0"/>
              <a:t> </a:t>
            </a:r>
            <a:r>
              <a:rPr lang="en-US" dirty="0" err="1"/>
              <a:t>il</a:t>
            </a:r>
            <a:r>
              <a:rPr lang="en-US" dirty="0"/>
              <a:t> </a:t>
            </a:r>
            <a:r>
              <a:rPr lang="en-US" dirty="0" err="1" smtClean="0"/>
              <a:t>citoplasma</a:t>
            </a:r>
            <a:endParaRPr lang="en-US" dirty="0"/>
          </a:p>
          <a:p>
            <a:pPr>
              <a:buFontTx/>
              <a:buNone/>
            </a:pPr>
            <a:endParaRPr lang="en-US" dirty="0"/>
          </a:p>
        </p:txBody>
      </p:sp>
    </p:spTree>
    <p:extLst>
      <p:ext uri="{BB962C8B-B14F-4D97-AF65-F5344CB8AC3E}">
        <p14:creationId xmlns:p14="http://schemas.microsoft.com/office/powerpoint/2010/main" val="8672611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Tricromica</a:t>
            </a:r>
            <a:r>
              <a:rPr lang="it-IT" dirty="0" smtClean="0"/>
              <a:t> di </a:t>
            </a:r>
            <a:r>
              <a:rPr lang="it-IT" dirty="0" err="1" smtClean="0"/>
              <a:t>Mallory</a:t>
            </a:r>
            <a:endParaRPr lang="it-IT" dirty="0"/>
          </a:p>
        </p:txBody>
      </p:sp>
      <p:sp>
        <p:nvSpPr>
          <p:cNvPr id="3" name="Segnaposto contenuto 2"/>
          <p:cNvSpPr>
            <a:spLocks noGrp="1"/>
          </p:cNvSpPr>
          <p:nvPr>
            <p:ph idx="1"/>
          </p:nvPr>
        </p:nvSpPr>
        <p:spPr/>
        <p:txBody>
          <a:bodyPr/>
          <a:lstStyle/>
          <a:p>
            <a:r>
              <a:rPr lang="it-IT" dirty="0" smtClean="0"/>
              <a:t>il </a:t>
            </a:r>
            <a:r>
              <a:rPr lang="it-IT" dirty="0"/>
              <a:t>colorante nucleare, l’</a:t>
            </a:r>
            <a:r>
              <a:rPr lang="it-IT" dirty="0" err="1"/>
              <a:t>emallume</a:t>
            </a:r>
            <a:r>
              <a:rPr lang="it-IT" dirty="0"/>
              <a:t> di Mayer, colora le strutture acide in violetto intenso, </a:t>
            </a:r>
            <a:endParaRPr lang="it-IT" dirty="0" smtClean="0"/>
          </a:p>
          <a:p>
            <a:r>
              <a:rPr lang="it-IT" dirty="0" smtClean="0"/>
              <a:t>i </a:t>
            </a:r>
            <a:r>
              <a:rPr lang="it-IT" dirty="0"/>
              <a:t>coloranti acidi sono blu di anilina e </a:t>
            </a:r>
            <a:r>
              <a:rPr lang="it-IT" dirty="0" err="1"/>
              <a:t>orange</a:t>
            </a:r>
            <a:r>
              <a:rPr lang="it-IT" dirty="0"/>
              <a:t> </a:t>
            </a:r>
            <a:r>
              <a:rPr lang="it-IT" dirty="0" smtClean="0"/>
              <a:t>G</a:t>
            </a:r>
          </a:p>
          <a:p>
            <a:r>
              <a:rPr lang="it-IT" dirty="0" smtClean="0"/>
              <a:t>Questa </a:t>
            </a:r>
            <a:r>
              <a:rPr lang="it-IT" dirty="0"/>
              <a:t>colorazione viene usata quando i pezzi sono fissati in formalina </a:t>
            </a:r>
          </a:p>
        </p:txBody>
      </p:sp>
    </p:spTree>
    <p:extLst>
      <p:ext uri="{BB962C8B-B14F-4D97-AF65-F5344CB8AC3E}">
        <p14:creationId xmlns:p14="http://schemas.microsoft.com/office/powerpoint/2010/main" val="627340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surrene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340768"/>
            <a:ext cx="6350000" cy="4762500"/>
          </a:xfrm>
          <a:prstGeom prst="rect">
            <a:avLst/>
          </a:prstGeom>
        </p:spPr>
      </p:pic>
    </p:spTree>
    <p:extLst>
      <p:ext uri="{BB962C8B-B14F-4D97-AF65-F5344CB8AC3E}">
        <p14:creationId xmlns:p14="http://schemas.microsoft.com/office/powerpoint/2010/main" val="60490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it-IT" smtClean="0"/>
              <a:t>Tessuti-Sezioni</a:t>
            </a:r>
          </a:p>
        </p:txBody>
      </p:sp>
      <p:sp>
        <p:nvSpPr>
          <p:cNvPr id="29699" name="Rectangle 3"/>
          <p:cNvSpPr>
            <a:spLocks noGrp="1" noChangeArrowheads="1"/>
          </p:cNvSpPr>
          <p:nvPr>
            <p:ph type="body" idx="1"/>
          </p:nvPr>
        </p:nvSpPr>
        <p:spPr/>
        <p:txBody>
          <a:bodyPr/>
          <a:lstStyle/>
          <a:p>
            <a:pPr eaLnBrk="1" hangingPunct="1">
              <a:defRPr/>
            </a:pPr>
            <a:r>
              <a:rPr lang="it-IT" dirty="0" smtClean="0"/>
              <a:t>1 fissazione</a:t>
            </a:r>
          </a:p>
          <a:p>
            <a:pPr eaLnBrk="1" hangingPunct="1">
              <a:defRPr/>
            </a:pPr>
            <a:r>
              <a:rPr lang="it-IT" dirty="0" smtClean="0"/>
              <a:t>2 inclusione</a:t>
            </a:r>
          </a:p>
          <a:p>
            <a:pPr eaLnBrk="1" hangingPunct="1">
              <a:defRPr/>
            </a:pPr>
            <a:r>
              <a:rPr lang="it-IT" dirty="0" smtClean="0"/>
              <a:t>3 taglio</a:t>
            </a:r>
          </a:p>
          <a:p>
            <a:pPr eaLnBrk="1" hangingPunct="1">
              <a:defRPr/>
            </a:pPr>
            <a:r>
              <a:rPr lang="it-IT" dirty="0" smtClean="0"/>
              <a:t>4 </a:t>
            </a:r>
            <a:r>
              <a:rPr lang="it-IT" dirty="0" err="1" smtClean="0"/>
              <a:t>processazione</a:t>
            </a:r>
            <a:r>
              <a:rPr lang="it-IT" dirty="0" smtClean="0"/>
              <a:t> (colorazione)</a:t>
            </a:r>
          </a:p>
          <a:p>
            <a:pPr eaLnBrk="1" hangingPunct="1">
              <a:defRPr/>
            </a:pPr>
            <a:r>
              <a:rPr lang="it-IT" dirty="0" smtClean="0"/>
              <a:t>5 montaggio</a:t>
            </a:r>
          </a:p>
          <a:p>
            <a:pPr eaLnBrk="1" hangingPunct="1">
              <a:defRPr/>
            </a:pPr>
            <a:endParaRPr lang="it-IT" dirty="0" smtClean="0"/>
          </a:p>
          <a:p>
            <a:pPr eaLnBrk="1" hangingPunct="1">
              <a:defRPr/>
            </a:pPr>
            <a:endParaRPr lang="it-IT" dirty="0" smtClean="0"/>
          </a:p>
        </p:txBody>
      </p:sp>
    </p:spTree>
    <p:extLst>
      <p:ext uri="{BB962C8B-B14F-4D97-AF65-F5344CB8AC3E}">
        <p14:creationId xmlns:p14="http://schemas.microsoft.com/office/powerpoint/2010/main" val="12579140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381000"/>
            <a:ext cx="8915400" cy="1066800"/>
          </a:xfrm>
        </p:spPr>
        <p:txBody>
          <a:bodyPr>
            <a:normAutofit fontScale="90000"/>
          </a:bodyPr>
          <a:lstStyle/>
          <a:p>
            <a:pPr eaLnBrk="1" hangingPunct="1">
              <a:defRPr/>
            </a:pPr>
            <a:r>
              <a:rPr lang="it-IT" sz="3600" smtClean="0"/>
              <a:t>Montaggio: il preparato deve essere visibile al microscopio e conservato a lungo</a:t>
            </a:r>
            <a:endParaRPr lang="it-IT" smtClean="0"/>
          </a:p>
        </p:txBody>
      </p:sp>
      <p:sp>
        <p:nvSpPr>
          <p:cNvPr id="33795" name="Rectangle 3"/>
          <p:cNvSpPr>
            <a:spLocks noGrp="1" noChangeArrowheads="1"/>
          </p:cNvSpPr>
          <p:nvPr>
            <p:ph type="body" idx="1"/>
          </p:nvPr>
        </p:nvSpPr>
        <p:spPr/>
        <p:txBody>
          <a:bodyPr>
            <a:normAutofit fontScale="92500"/>
          </a:bodyPr>
          <a:lstStyle/>
          <a:p>
            <a:pPr eaLnBrk="1" hangingPunct="1">
              <a:lnSpc>
                <a:spcPct val="90000"/>
              </a:lnSpc>
            </a:pPr>
            <a:r>
              <a:rPr lang="it-IT" sz="2800" dirty="0">
                <a:latin typeface="Helvetica" charset="0"/>
                <a:ea typeface="Osaka" charset="0"/>
                <a:cs typeface="Osaka" charset="0"/>
              </a:rPr>
              <a:t>Il campione (sezioni o cellule) solitamente appoggiano su un vetrino porta-oggetti</a:t>
            </a:r>
          </a:p>
          <a:p>
            <a:pPr eaLnBrk="1" hangingPunct="1">
              <a:lnSpc>
                <a:spcPct val="90000"/>
              </a:lnSpc>
              <a:buFont typeface="Wingdings" charset="0"/>
              <a:buNone/>
            </a:pPr>
            <a:endParaRPr lang="it-IT" sz="2800" dirty="0">
              <a:latin typeface="Helvetica" charset="0"/>
              <a:ea typeface="Osaka" charset="0"/>
              <a:cs typeface="Osaka" charset="0"/>
            </a:endParaRPr>
          </a:p>
          <a:p>
            <a:pPr eaLnBrk="1" hangingPunct="1">
              <a:lnSpc>
                <a:spcPct val="90000"/>
              </a:lnSpc>
            </a:pPr>
            <a:r>
              <a:rPr lang="it-IT" sz="2800" dirty="0">
                <a:latin typeface="Helvetica" charset="0"/>
                <a:ea typeface="Osaka" charset="0"/>
                <a:cs typeface="Osaka" charset="0"/>
              </a:rPr>
              <a:t>Il campione viene COLORATO (altrimenti non si potrebbe vedere!)</a:t>
            </a:r>
          </a:p>
          <a:p>
            <a:pPr eaLnBrk="1" hangingPunct="1">
              <a:lnSpc>
                <a:spcPct val="90000"/>
              </a:lnSpc>
            </a:pPr>
            <a:endParaRPr lang="it-IT" sz="2800" dirty="0">
              <a:latin typeface="Helvetica" charset="0"/>
              <a:ea typeface="Osaka" charset="0"/>
              <a:cs typeface="Osaka" charset="0"/>
            </a:endParaRPr>
          </a:p>
          <a:p>
            <a:pPr eaLnBrk="1" hangingPunct="1">
              <a:lnSpc>
                <a:spcPct val="90000"/>
              </a:lnSpc>
            </a:pPr>
            <a:r>
              <a:rPr lang="it-IT" sz="2800" dirty="0">
                <a:latin typeface="Helvetica" charset="0"/>
                <a:ea typeface="Osaka" charset="0"/>
                <a:cs typeface="Osaka" charset="0"/>
              </a:rPr>
              <a:t>Nella fase finale il preparato viene ricoperto da una goccia di </a:t>
            </a:r>
            <a:r>
              <a:rPr lang="it-IT" sz="2800" dirty="0" smtClean="0">
                <a:latin typeface="Helvetica" charset="0"/>
                <a:ea typeface="Osaka" charset="0"/>
                <a:cs typeface="Osaka" charset="0"/>
              </a:rPr>
              <a:t>montante (resina o mezzo acquoso)</a:t>
            </a:r>
            <a:endParaRPr lang="it-IT" sz="2800" dirty="0">
              <a:latin typeface="Helvetica" charset="0"/>
              <a:ea typeface="Osaka" charset="0"/>
              <a:cs typeface="Osaka" charset="0"/>
            </a:endParaRPr>
          </a:p>
          <a:p>
            <a:pPr eaLnBrk="1" hangingPunct="1">
              <a:lnSpc>
                <a:spcPct val="90000"/>
              </a:lnSpc>
            </a:pPr>
            <a:endParaRPr lang="it-IT" sz="2800" dirty="0">
              <a:latin typeface="Helvetica" charset="0"/>
              <a:ea typeface="Osaka" charset="0"/>
              <a:cs typeface="Osaka" charset="0"/>
            </a:endParaRPr>
          </a:p>
          <a:p>
            <a:pPr eaLnBrk="1" hangingPunct="1">
              <a:lnSpc>
                <a:spcPct val="90000"/>
              </a:lnSpc>
            </a:pPr>
            <a:r>
              <a:rPr lang="it-IT" sz="2800" dirty="0">
                <a:latin typeface="Helvetica" charset="0"/>
                <a:ea typeface="Osaka" charset="0"/>
                <a:cs typeface="Osaka" charset="0"/>
              </a:rPr>
              <a:t>Il preparato viene ora ricoperto con un vetrino (molto sottile) nominato vetrino copri-oggetto</a:t>
            </a:r>
          </a:p>
        </p:txBody>
      </p:sp>
    </p:spTree>
    <p:extLst>
      <p:ext uri="{BB962C8B-B14F-4D97-AF65-F5344CB8AC3E}">
        <p14:creationId xmlns:p14="http://schemas.microsoft.com/office/powerpoint/2010/main" val="4344249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endParaRPr lang="it-IT" smtClean="0"/>
          </a:p>
        </p:txBody>
      </p:sp>
      <p:sp>
        <p:nvSpPr>
          <p:cNvPr id="36867" name="Rectangle 3"/>
          <p:cNvSpPr>
            <a:spLocks noGrp="1" noChangeArrowheads="1"/>
          </p:cNvSpPr>
          <p:nvPr>
            <p:ph type="body" idx="1"/>
          </p:nvPr>
        </p:nvSpPr>
        <p:spPr/>
        <p:txBody>
          <a:bodyPr/>
          <a:lstStyle/>
          <a:p>
            <a:pPr eaLnBrk="1" hangingPunct="1">
              <a:defRPr/>
            </a:pPr>
            <a:endParaRPr lang="it-IT" smtClean="0"/>
          </a:p>
        </p:txBody>
      </p:sp>
      <p:pic>
        <p:nvPicPr>
          <p:cNvPr id="23555" name="Picture 4" descr="i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2971800"/>
            <a:ext cx="373062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i8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3124200"/>
            <a:ext cx="40703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4209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152400"/>
            <a:ext cx="7772400" cy="1143000"/>
          </a:xfrm>
          <a:noFill/>
        </p:spPr>
        <p:txBody>
          <a:bodyPr>
            <a:normAutofit fontScale="90000"/>
          </a:bodyPr>
          <a:lstStyle/>
          <a:p>
            <a:r>
              <a:rPr lang="it-IT">
                <a:latin typeface="Helvetica" charset="0"/>
                <a:ea typeface="Osaka" charset="0"/>
                <a:cs typeface="Osaka" charset="0"/>
              </a:rPr>
              <a:t>Come si osservano i campioni ottenuti in tal modo?</a:t>
            </a:r>
          </a:p>
        </p:txBody>
      </p:sp>
      <p:sp>
        <p:nvSpPr>
          <p:cNvPr id="118787" name="Rectangle 3"/>
          <p:cNvSpPr>
            <a:spLocks noGrp="1" noChangeArrowheads="1"/>
          </p:cNvSpPr>
          <p:nvPr>
            <p:ph type="body" idx="1"/>
          </p:nvPr>
        </p:nvSpPr>
        <p:spPr>
          <a:xfrm>
            <a:off x="685800" y="1524000"/>
            <a:ext cx="7772400" cy="4114800"/>
          </a:xfrm>
          <a:noFill/>
        </p:spPr>
        <p:txBody>
          <a:bodyPr/>
          <a:lstStyle/>
          <a:p>
            <a:pPr>
              <a:buFont typeface="Wingdings" charset="0"/>
              <a:buNone/>
            </a:pPr>
            <a:r>
              <a:rPr lang="it-IT">
                <a:latin typeface="Helvetica" charset="0"/>
                <a:ea typeface="Osaka" charset="0"/>
                <a:cs typeface="Osaka" charset="0"/>
              </a:rPr>
              <a:t>Con un microscopio ottico</a:t>
            </a:r>
          </a:p>
        </p:txBody>
      </p:sp>
      <p:pic>
        <p:nvPicPr>
          <p:cNvPr id="118788" name="Picture 3" descr="polmicroalignment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38363"/>
            <a:ext cx="4678363"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3441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it-IT"/>
              <a:t>Il microscopio composto</a:t>
            </a:r>
          </a:p>
        </p:txBody>
      </p:sp>
      <p:sp>
        <p:nvSpPr>
          <p:cNvPr id="2051" name="Rectangle 3"/>
          <p:cNvSpPr>
            <a:spLocks noGrp="1" noChangeArrowheads="1"/>
          </p:cNvSpPr>
          <p:nvPr>
            <p:ph type="subTitle" idx="1"/>
          </p:nvPr>
        </p:nvSpPr>
        <p:spPr/>
        <p:txBody>
          <a:bodyPr/>
          <a:lstStyle/>
          <a:p>
            <a:endParaRPr lang="it-IT"/>
          </a:p>
        </p:txBody>
      </p:sp>
    </p:spTree>
    <p:extLst>
      <p:ext uri="{BB962C8B-B14F-4D97-AF65-F5344CB8AC3E}">
        <p14:creationId xmlns:p14="http://schemas.microsoft.com/office/powerpoint/2010/main" val="9154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it-IT"/>
          </a:p>
        </p:txBody>
      </p:sp>
      <p:pic>
        <p:nvPicPr>
          <p:cNvPr id="6147"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38" y="1676400"/>
            <a:ext cx="4767262"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74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it-IT"/>
          </a:p>
        </p:txBody>
      </p:sp>
      <p:pic>
        <p:nvPicPr>
          <p:cNvPr id="5123" name="Picture 3" descr="ch9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700213"/>
            <a:ext cx="5378450" cy="51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02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it-IT"/>
              <a:t>Differenza tra ingrandimento e risoluzione</a:t>
            </a:r>
          </a:p>
        </p:txBody>
      </p:sp>
      <p:sp>
        <p:nvSpPr>
          <p:cNvPr id="18435" name="Rectangle 3"/>
          <p:cNvSpPr>
            <a:spLocks noGrp="1" noChangeArrowheads="1"/>
          </p:cNvSpPr>
          <p:nvPr>
            <p:ph type="body" idx="1"/>
          </p:nvPr>
        </p:nvSpPr>
        <p:spPr/>
        <p:txBody>
          <a:bodyPr/>
          <a:lstStyle/>
          <a:p>
            <a:endParaRPr lang="it-IT"/>
          </a:p>
        </p:txBody>
      </p:sp>
      <p:pic>
        <p:nvPicPr>
          <p:cNvPr id="18436" name="Picture 4" descr="IMG_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525780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IMG_0073"/>
          <p:cNvPicPr>
            <a:picLocks noChangeAspect="1" noChangeArrowheads="1"/>
          </p:cNvPicPr>
          <p:nvPr/>
        </p:nvPicPr>
        <p:blipFill>
          <a:blip r:embed="rId3">
            <a:extLst>
              <a:ext uri="{28A0092B-C50C-407E-A947-70E740481C1C}">
                <a14:useLocalDpi xmlns:a14="http://schemas.microsoft.com/office/drawing/2010/main" val="0"/>
              </a:ext>
            </a:extLst>
          </a:blip>
          <a:srcRect l="44928" t="19324" r="20290" b="40097"/>
          <a:stretch>
            <a:fillRect/>
          </a:stretch>
        </p:blipFill>
        <p:spPr bwMode="auto">
          <a:xfrm>
            <a:off x="3657600" y="457200"/>
            <a:ext cx="5105400" cy="446722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G_0073"/>
          <p:cNvPicPr>
            <a:picLocks noChangeAspect="1" noChangeArrowheads="1"/>
          </p:cNvPicPr>
          <p:nvPr/>
        </p:nvPicPr>
        <p:blipFill>
          <a:blip r:embed="rId3">
            <a:extLst>
              <a:ext uri="{28A0092B-C50C-407E-A947-70E740481C1C}">
                <a14:useLocalDpi xmlns:a14="http://schemas.microsoft.com/office/drawing/2010/main" val="0"/>
              </a:ext>
            </a:extLst>
          </a:blip>
          <a:srcRect l="56868" t="31264" r="25999" b="46587"/>
          <a:stretch>
            <a:fillRect/>
          </a:stretch>
        </p:blipFill>
        <p:spPr bwMode="auto">
          <a:xfrm>
            <a:off x="4191000" y="2201863"/>
            <a:ext cx="4800600" cy="465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60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strVal val="#ppt_w*0.70"/>
                                          </p:val>
                                        </p:tav>
                                        <p:tav tm="100000">
                                          <p:val>
                                            <p:strVal val="#ppt_w"/>
                                          </p:val>
                                        </p:tav>
                                      </p:tavLst>
                                    </p:anim>
                                    <p:anim calcmode="lin" valueType="num">
                                      <p:cBhvr>
                                        <p:cTn id="8" dur="1000" fill="hold"/>
                                        <p:tgtEl>
                                          <p:spTgt spid="18436"/>
                                        </p:tgtEl>
                                        <p:attrNameLst>
                                          <p:attrName>ppt_h</p:attrName>
                                        </p:attrNameLst>
                                      </p:cBhvr>
                                      <p:tavLst>
                                        <p:tav tm="0">
                                          <p:val>
                                            <p:strVal val="#ppt_h"/>
                                          </p:val>
                                        </p:tav>
                                        <p:tav tm="100000">
                                          <p:val>
                                            <p:strVal val="#ppt_h"/>
                                          </p:val>
                                        </p:tav>
                                      </p:tavLst>
                                    </p:anim>
                                    <p:animEffect transition="in" filter="fade">
                                      <p:cBhvr>
                                        <p:cTn id="9" dur="1000"/>
                                        <p:tgtEl>
                                          <p:spTgt spid="1843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8437"/>
                                        </p:tgtEl>
                                        <p:attrNameLst>
                                          <p:attrName>style.visibility</p:attrName>
                                        </p:attrNameLst>
                                      </p:cBhvr>
                                      <p:to>
                                        <p:strVal val="visible"/>
                                      </p:to>
                                    </p:set>
                                    <p:anim calcmode="lin" valueType="num">
                                      <p:cBhvr>
                                        <p:cTn id="14" dur="1000" fill="hold"/>
                                        <p:tgtEl>
                                          <p:spTgt spid="18437"/>
                                        </p:tgtEl>
                                        <p:attrNameLst>
                                          <p:attrName>ppt_w</p:attrName>
                                        </p:attrNameLst>
                                      </p:cBhvr>
                                      <p:tavLst>
                                        <p:tav tm="0">
                                          <p:val>
                                            <p:strVal val="#ppt_w*0.70"/>
                                          </p:val>
                                        </p:tav>
                                        <p:tav tm="100000">
                                          <p:val>
                                            <p:strVal val="#ppt_w"/>
                                          </p:val>
                                        </p:tav>
                                      </p:tavLst>
                                    </p:anim>
                                    <p:anim calcmode="lin" valueType="num">
                                      <p:cBhvr>
                                        <p:cTn id="15" dur="1000" fill="hold"/>
                                        <p:tgtEl>
                                          <p:spTgt spid="18437"/>
                                        </p:tgtEl>
                                        <p:attrNameLst>
                                          <p:attrName>ppt_h</p:attrName>
                                        </p:attrNameLst>
                                      </p:cBhvr>
                                      <p:tavLst>
                                        <p:tav tm="0">
                                          <p:val>
                                            <p:strVal val="#ppt_h"/>
                                          </p:val>
                                        </p:tav>
                                        <p:tav tm="100000">
                                          <p:val>
                                            <p:strVal val="#ppt_h"/>
                                          </p:val>
                                        </p:tav>
                                      </p:tavLst>
                                    </p:anim>
                                    <p:animEffect transition="in" filter="fade">
                                      <p:cBhvr>
                                        <p:cTn id="16" dur="1000"/>
                                        <p:tgtEl>
                                          <p:spTgt spid="184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8438"/>
                                        </p:tgtEl>
                                        <p:attrNameLst>
                                          <p:attrName>style.visibility</p:attrName>
                                        </p:attrNameLst>
                                      </p:cBhvr>
                                      <p:to>
                                        <p:strVal val="visible"/>
                                      </p:to>
                                    </p:set>
                                    <p:anim calcmode="lin" valueType="num">
                                      <p:cBhvr>
                                        <p:cTn id="21" dur="1000" fill="hold"/>
                                        <p:tgtEl>
                                          <p:spTgt spid="18438"/>
                                        </p:tgtEl>
                                        <p:attrNameLst>
                                          <p:attrName>ppt_w</p:attrName>
                                        </p:attrNameLst>
                                      </p:cBhvr>
                                      <p:tavLst>
                                        <p:tav tm="0">
                                          <p:val>
                                            <p:strVal val="#ppt_w*0.70"/>
                                          </p:val>
                                        </p:tav>
                                        <p:tav tm="100000">
                                          <p:val>
                                            <p:strVal val="#ppt_w"/>
                                          </p:val>
                                        </p:tav>
                                      </p:tavLst>
                                    </p:anim>
                                    <p:anim calcmode="lin" valueType="num">
                                      <p:cBhvr>
                                        <p:cTn id="22" dur="1000" fill="hold"/>
                                        <p:tgtEl>
                                          <p:spTgt spid="18438"/>
                                        </p:tgtEl>
                                        <p:attrNameLst>
                                          <p:attrName>ppt_h</p:attrName>
                                        </p:attrNameLst>
                                      </p:cBhvr>
                                      <p:tavLst>
                                        <p:tav tm="0">
                                          <p:val>
                                            <p:strVal val="#ppt_h"/>
                                          </p:val>
                                        </p:tav>
                                        <p:tav tm="100000">
                                          <p:val>
                                            <p:strVal val="#ppt_h"/>
                                          </p:val>
                                        </p:tav>
                                      </p:tavLst>
                                    </p:anim>
                                    <p:animEffect transition="in" filter="fade">
                                      <p:cBhvr>
                                        <p:cTn id="23" dur="1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it-IT" dirty="0"/>
              <a:t>Potere di risoluzione</a:t>
            </a:r>
          </a:p>
        </p:txBody>
      </p:sp>
      <p:sp>
        <p:nvSpPr>
          <p:cNvPr id="11267" name="Rectangle 3"/>
          <p:cNvSpPr>
            <a:spLocks noGrp="1" noChangeArrowheads="1"/>
          </p:cNvSpPr>
          <p:nvPr>
            <p:ph type="body" idx="1"/>
          </p:nvPr>
        </p:nvSpPr>
        <p:spPr/>
        <p:txBody>
          <a:bodyPr/>
          <a:lstStyle/>
          <a:p>
            <a:r>
              <a:rPr lang="it-IT"/>
              <a:t>Il potere di risoluzione di un sistema ottico consiste nella capacità di distinguere due punti dell</a:t>
            </a:r>
            <a:r>
              <a:rPr lang="ja-JP" altLang="it-IT">
                <a:latin typeface="Arial"/>
              </a:rPr>
              <a:t>’</a:t>
            </a:r>
            <a:r>
              <a:rPr lang="it-IT"/>
              <a:t>oggetto che stiamo osservando come due punti distinti fra di loro</a:t>
            </a:r>
          </a:p>
        </p:txBody>
      </p:sp>
    </p:spTree>
    <p:extLst>
      <p:ext uri="{BB962C8B-B14F-4D97-AF65-F5344CB8AC3E}">
        <p14:creationId xmlns:p14="http://schemas.microsoft.com/office/powerpoint/2010/main" val="999681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it-IT"/>
          </a:p>
        </p:txBody>
      </p:sp>
      <p:sp>
        <p:nvSpPr>
          <p:cNvPr id="13315" name="Rectangle 3"/>
          <p:cNvSpPr>
            <a:spLocks noGrp="1" noChangeArrowheads="1"/>
          </p:cNvSpPr>
          <p:nvPr>
            <p:ph type="body" idx="1"/>
          </p:nvPr>
        </p:nvSpPr>
        <p:spPr/>
        <p:txBody>
          <a:bodyPr/>
          <a:lstStyle/>
          <a:p>
            <a:endParaRPr lang="it-IT"/>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62200"/>
            <a:ext cx="54864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5910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it-IT"/>
          </a:p>
        </p:txBody>
      </p:sp>
      <p:sp>
        <p:nvSpPr>
          <p:cNvPr id="14339" name="Rectangle 3"/>
          <p:cNvSpPr>
            <a:spLocks noGrp="1" noChangeArrowheads="1"/>
          </p:cNvSpPr>
          <p:nvPr>
            <p:ph type="body" idx="1"/>
          </p:nvPr>
        </p:nvSpPr>
        <p:spPr/>
        <p:txBody>
          <a:bodyPr/>
          <a:lstStyle/>
          <a:p>
            <a:r>
              <a:rPr lang="it-IT"/>
              <a:t>Occhio: 5</a:t>
            </a:r>
            <a:r>
              <a:rPr lang="it-IT">
                <a:latin typeface="Symbol" charset="0"/>
                <a:sym typeface="Symbol" charset="0"/>
              </a:rPr>
              <a:t></a:t>
            </a:r>
            <a:r>
              <a:rPr lang="it-IT"/>
              <a:t>m</a:t>
            </a:r>
          </a:p>
          <a:p>
            <a:r>
              <a:rPr lang="it-IT"/>
              <a:t>Microscopio ottico: 0.2 </a:t>
            </a:r>
            <a:r>
              <a:rPr lang="it-IT">
                <a:latin typeface="Symbol" charset="0"/>
                <a:sym typeface="Symbol" charset="0"/>
              </a:rPr>
              <a:t></a:t>
            </a:r>
            <a:r>
              <a:rPr lang="it-IT"/>
              <a:t>m</a:t>
            </a:r>
          </a:p>
          <a:p>
            <a:r>
              <a:rPr lang="it-IT"/>
              <a:t>Microscopio elettronico: 0.1 nm</a:t>
            </a:r>
          </a:p>
        </p:txBody>
      </p:sp>
    </p:spTree>
    <p:extLst>
      <p:ext uri="{BB962C8B-B14F-4D97-AF65-F5344CB8AC3E}">
        <p14:creationId xmlns:p14="http://schemas.microsoft.com/office/powerpoint/2010/main" val="24001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eaLnBrk="1" hangingPunct="1">
              <a:defRPr/>
            </a:pPr>
            <a:r>
              <a:rPr lang="it-IT" sz="3600" smtClean="0"/>
              <a:t>Fissazione: serve a preservare a lungo un campione</a:t>
            </a:r>
            <a:endParaRPr lang="it-IT" smtClean="0"/>
          </a:p>
        </p:txBody>
      </p:sp>
      <p:sp>
        <p:nvSpPr>
          <p:cNvPr id="30723" name="Rectangle 3"/>
          <p:cNvSpPr>
            <a:spLocks noGrp="1" noChangeArrowheads="1"/>
          </p:cNvSpPr>
          <p:nvPr>
            <p:ph type="body" idx="1"/>
          </p:nvPr>
        </p:nvSpPr>
        <p:spPr/>
        <p:txBody>
          <a:bodyPr/>
          <a:lstStyle/>
          <a:p>
            <a:pPr eaLnBrk="1" hangingPunct="1"/>
            <a:r>
              <a:rPr lang="it-IT" dirty="0">
                <a:latin typeface="Helvetica" charset="0"/>
                <a:ea typeface="Osaka" charset="0"/>
                <a:cs typeface="Osaka" charset="0"/>
              </a:rPr>
              <a:t>Metodi chimici</a:t>
            </a:r>
          </a:p>
          <a:p>
            <a:pPr lvl="2" eaLnBrk="1" hangingPunct="1"/>
            <a:r>
              <a:rPr lang="it-IT" dirty="0">
                <a:latin typeface="Helvetica" charset="0"/>
                <a:ea typeface="Osaka" charset="0"/>
                <a:cs typeface="Osaka" charset="0"/>
              </a:rPr>
              <a:t>Aldeidi</a:t>
            </a:r>
          </a:p>
          <a:p>
            <a:pPr lvl="2" eaLnBrk="1" hangingPunct="1"/>
            <a:r>
              <a:rPr lang="it-IT" dirty="0">
                <a:latin typeface="Helvetica" charset="0"/>
                <a:ea typeface="Osaka" charset="0"/>
                <a:cs typeface="Osaka" charset="0"/>
              </a:rPr>
              <a:t>Alcoli (metanolo, etanolo)</a:t>
            </a:r>
          </a:p>
          <a:p>
            <a:pPr lvl="2" eaLnBrk="1" hangingPunct="1"/>
            <a:r>
              <a:rPr lang="it-IT" dirty="0">
                <a:latin typeface="Helvetica" charset="0"/>
                <a:ea typeface="Osaka" charset="0"/>
                <a:cs typeface="Osaka" charset="0"/>
              </a:rPr>
              <a:t>Altri solventi (acetone)</a:t>
            </a:r>
          </a:p>
          <a:p>
            <a:pPr lvl="2" eaLnBrk="1" hangingPunct="1"/>
            <a:r>
              <a:rPr lang="it-IT" dirty="0">
                <a:latin typeface="Helvetica" charset="0"/>
                <a:ea typeface="Osaka" charset="0"/>
                <a:cs typeface="Osaka" charset="0"/>
              </a:rPr>
              <a:t>Ossido di </a:t>
            </a:r>
            <a:r>
              <a:rPr lang="it-IT" dirty="0" smtClean="0">
                <a:latin typeface="Helvetica" charset="0"/>
                <a:ea typeface="Osaka" charset="0"/>
                <a:cs typeface="Osaka" charset="0"/>
              </a:rPr>
              <a:t>Osmio</a:t>
            </a:r>
          </a:p>
          <a:p>
            <a:pPr lvl="2" eaLnBrk="1" hangingPunct="1"/>
            <a:r>
              <a:rPr lang="it-IT" dirty="0" smtClean="0">
                <a:latin typeface="Helvetica" charset="0"/>
                <a:ea typeface="Osaka" charset="0"/>
                <a:cs typeface="Osaka" charset="0"/>
              </a:rPr>
              <a:t>Miscele (es </a:t>
            </a:r>
            <a:r>
              <a:rPr lang="it-IT" dirty="0" err="1" smtClean="0">
                <a:latin typeface="Helvetica" charset="0"/>
                <a:ea typeface="Osaka" charset="0"/>
                <a:cs typeface="Osaka" charset="0"/>
              </a:rPr>
              <a:t>Carnoy</a:t>
            </a:r>
            <a:r>
              <a:rPr lang="it-IT" dirty="0" smtClean="0">
                <a:latin typeface="Helvetica" charset="0"/>
                <a:ea typeface="Osaka" charset="0"/>
                <a:cs typeface="Osaka" charset="0"/>
              </a:rPr>
              <a:t>, </a:t>
            </a:r>
            <a:r>
              <a:rPr lang="it-IT" dirty="0" err="1" smtClean="0">
                <a:latin typeface="Helvetica" charset="0"/>
                <a:ea typeface="Osaka" charset="0"/>
                <a:cs typeface="Osaka" charset="0"/>
              </a:rPr>
              <a:t>Bouin</a:t>
            </a:r>
            <a:r>
              <a:rPr lang="it-IT" dirty="0" smtClean="0">
                <a:latin typeface="Helvetica" charset="0"/>
                <a:ea typeface="Osaka" charset="0"/>
                <a:cs typeface="Osaka" charset="0"/>
              </a:rPr>
              <a:t>)</a:t>
            </a:r>
            <a:endParaRPr lang="it-IT" dirty="0">
              <a:latin typeface="Helvetica" charset="0"/>
              <a:ea typeface="Osaka" charset="0"/>
              <a:cs typeface="Osaka" charset="0"/>
            </a:endParaRPr>
          </a:p>
          <a:p>
            <a:pPr lvl="2" eaLnBrk="1" hangingPunct="1"/>
            <a:endParaRPr lang="it-IT" dirty="0">
              <a:latin typeface="Helvetica" charset="0"/>
              <a:ea typeface="Osaka" charset="0"/>
              <a:cs typeface="Osaka" charset="0"/>
            </a:endParaRPr>
          </a:p>
          <a:p>
            <a:pPr eaLnBrk="1" hangingPunct="1"/>
            <a:r>
              <a:rPr lang="it-IT" dirty="0">
                <a:latin typeface="Helvetica" charset="0"/>
                <a:ea typeface="Osaka" charset="0"/>
                <a:cs typeface="Osaka" charset="0"/>
              </a:rPr>
              <a:t>Metodi Fisici</a:t>
            </a:r>
          </a:p>
          <a:p>
            <a:pPr lvl="2" eaLnBrk="1" hangingPunct="1"/>
            <a:r>
              <a:rPr lang="it-IT" dirty="0">
                <a:latin typeface="Helvetica" charset="0"/>
                <a:ea typeface="Osaka" charset="0"/>
                <a:cs typeface="Osaka" charset="0"/>
              </a:rPr>
              <a:t>Temperatura (</a:t>
            </a:r>
            <a:r>
              <a:rPr lang="it-IT" dirty="0" err="1">
                <a:latin typeface="Helvetica" charset="0"/>
                <a:ea typeface="Osaka" charset="0"/>
                <a:cs typeface="Osaka" charset="0"/>
              </a:rPr>
              <a:t>criofissazione</a:t>
            </a:r>
            <a:r>
              <a:rPr lang="it-IT" dirty="0">
                <a:latin typeface="Helvetica" charset="0"/>
                <a:ea typeface="Osaka" charset="0"/>
                <a:cs typeface="Osaka" charset="0"/>
              </a:rPr>
              <a:t>)</a:t>
            </a:r>
          </a:p>
        </p:txBody>
      </p:sp>
    </p:spTree>
    <p:extLst>
      <p:ext uri="{BB962C8B-B14F-4D97-AF65-F5344CB8AC3E}">
        <p14:creationId xmlns:p14="http://schemas.microsoft.com/office/powerpoint/2010/main" val="14347186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r>
              <a:rPr lang="it-IT" dirty="0"/>
              <a:t>Fattori che influenzano il limite di </a:t>
            </a:r>
            <a:r>
              <a:rPr lang="it-IT" dirty="0" smtClean="0"/>
              <a:t>risoluzione in un microscopio ottico</a:t>
            </a:r>
            <a:endParaRPr lang="it-IT" dirty="0"/>
          </a:p>
        </p:txBody>
      </p:sp>
      <p:sp>
        <p:nvSpPr>
          <p:cNvPr id="15363" name="Rectangle 3"/>
          <p:cNvSpPr>
            <a:spLocks noGrp="1" noChangeArrowheads="1"/>
          </p:cNvSpPr>
          <p:nvPr>
            <p:ph type="body" idx="1"/>
          </p:nvPr>
        </p:nvSpPr>
        <p:spPr/>
        <p:txBody>
          <a:bodyPr/>
          <a:lstStyle/>
          <a:p>
            <a:endParaRPr lang="it-IT"/>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54200"/>
            <a:ext cx="70358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7209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it-IT"/>
          </a:p>
        </p:txBody>
      </p:sp>
      <p:sp>
        <p:nvSpPr>
          <p:cNvPr id="16387" name="Rectangle 3"/>
          <p:cNvSpPr>
            <a:spLocks noGrp="1" noChangeArrowheads="1"/>
          </p:cNvSpPr>
          <p:nvPr>
            <p:ph type="body" idx="1"/>
          </p:nvPr>
        </p:nvSpPr>
        <p:spPr/>
        <p:txBody>
          <a:bodyPr/>
          <a:lstStyle/>
          <a:p>
            <a:endParaRPr lang="it-IT"/>
          </a:p>
        </p:txBody>
      </p:sp>
      <p:grpSp>
        <p:nvGrpSpPr>
          <p:cNvPr id="16390" name="Group 6"/>
          <p:cNvGrpSpPr>
            <a:grpSpLocks/>
          </p:cNvGrpSpPr>
          <p:nvPr/>
        </p:nvGrpSpPr>
        <p:grpSpPr bwMode="auto">
          <a:xfrm>
            <a:off x="177800" y="2743200"/>
            <a:ext cx="8509000" cy="3386138"/>
            <a:chOff x="112" y="1728"/>
            <a:chExt cx="5360" cy="2133"/>
          </a:xfrm>
        </p:grpSpPr>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 y="1776"/>
              <a:ext cx="5360" cy="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Rectangle 5"/>
            <p:cNvSpPr>
              <a:spLocks noChangeArrowheads="1"/>
            </p:cNvSpPr>
            <p:nvPr/>
          </p:nvSpPr>
          <p:spPr bwMode="auto">
            <a:xfrm>
              <a:off x="240" y="1728"/>
              <a:ext cx="1104" cy="2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it-IT"/>
            </a:p>
          </p:txBody>
        </p:sp>
      </p:grpSp>
    </p:spTree>
    <p:extLst>
      <p:ext uri="{BB962C8B-B14F-4D97-AF65-F5344CB8AC3E}">
        <p14:creationId xmlns:p14="http://schemas.microsoft.com/office/powerpoint/2010/main" val="2171924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it-IT"/>
          </a:p>
        </p:txBody>
      </p:sp>
      <p:sp>
        <p:nvSpPr>
          <p:cNvPr id="17411" name="Rectangle 3"/>
          <p:cNvSpPr>
            <a:spLocks noGrp="1" noChangeArrowheads="1"/>
          </p:cNvSpPr>
          <p:nvPr>
            <p:ph type="body" idx="1"/>
          </p:nvPr>
        </p:nvSpPr>
        <p:spPr/>
        <p:txBody>
          <a:bodyPr/>
          <a:lstStyle/>
          <a:p>
            <a:endParaRPr lang="it-IT"/>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905000"/>
            <a:ext cx="8940800"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295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it-IT"/>
              <a:t>Potere di risoluzione</a:t>
            </a:r>
          </a:p>
        </p:txBody>
      </p:sp>
      <p:sp>
        <p:nvSpPr>
          <p:cNvPr id="12291" name="Rectangle 3"/>
          <p:cNvSpPr>
            <a:spLocks noGrp="1" noChangeArrowheads="1"/>
          </p:cNvSpPr>
          <p:nvPr>
            <p:ph type="body" idx="1"/>
          </p:nvPr>
        </p:nvSpPr>
        <p:spPr>
          <a:xfrm>
            <a:off x="685800" y="1714500"/>
            <a:ext cx="7772400" cy="4114800"/>
          </a:xfrm>
        </p:spPr>
        <p:txBody>
          <a:bodyPr/>
          <a:lstStyle/>
          <a:p>
            <a:pPr algn="ctr">
              <a:lnSpc>
                <a:spcPct val="90000"/>
              </a:lnSpc>
              <a:buFont typeface="Times" charset="0"/>
              <a:buNone/>
            </a:pPr>
            <a:r>
              <a:rPr lang="it-IT" sz="1800">
                <a:latin typeface="Times New Roman" charset="0"/>
              </a:rPr>
              <a:t> </a:t>
            </a:r>
            <a:r>
              <a:rPr lang="it-IT" sz="1800">
                <a:latin typeface="Symbol" charset="0"/>
                <a:sym typeface="Symbol" charset="0"/>
              </a:rPr>
              <a:t></a:t>
            </a:r>
            <a:r>
              <a:rPr lang="it-IT" sz="1800">
                <a:latin typeface="Times New Roman" charset="0"/>
              </a:rPr>
              <a:t> </a:t>
            </a:r>
            <a:r>
              <a:rPr lang="it-IT" sz="1800">
                <a:latin typeface="Symbol" charset="0"/>
                <a:sym typeface="Symbol" charset="0"/>
              </a:rPr>
              <a:t></a:t>
            </a:r>
            <a:endParaRPr lang="it-IT" sz="1800">
              <a:latin typeface="Times New Roman" charset="0"/>
            </a:endParaRPr>
          </a:p>
          <a:p>
            <a:pPr algn="ctr">
              <a:lnSpc>
                <a:spcPct val="90000"/>
              </a:lnSpc>
              <a:buFont typeface="Times" charset="0"/>
              <a:buNone/>
            </a:pPr>
            <a:r>
              <a:rPr lang="it-IT" sz="1800">
                <a:latin typeface="Times New Roman" charset="0"/>
              </a:rPr>
              <a:t>−−−−−−   ≥   d   ≥    −−−−−−</a:t>
            </a:r>
          </a:p>
          <a:p>
            <a:pPr algn="ctr">
              <a:lnSpc>
                <a:spcPct val="90000"/>
              </a:lnSpc>
              <a:buFont typeface="Times" charset="0"/>
              <a:buNone/>
            </a:pPr>
            <a:r>
              <a:rPr lang="it-IT" sz="1800">
                <a:latin typeface="Times New Roman" charset="0"/>
              </a:rPr>
              <a:t>n  sin u                      2n  sin u</a:t>
            </a:r>
            <a:endParaRPr lang="it-IT" sz="2400">
              <a:latin typeface="Times New Roman" charset="0"/>
            </a:endParaRPr>
          </a:p>
          <a:p>
            <a:pPr>
              <a:lnSpc>
                <a:spcPct val="90000"/>
              </a:lnSpc>
            </a:pPr>
            <a:endParaRPr lang="it-IT" sz="2400">
              <a:latin typeface="Times New Roman" charset="0"/>
            </a:endParaRPr>
          </a:p>
          <a:p>
            <a:pPr>
              <a:lnSpc>
                <a:spcPct val="90000"/>
              </a:lnSpc>
            </a:pPr>
            <a:r>
              <a:rPr lang="it-IT" sz="1600">
                <a:latin typeface="Times New Roman" charset="0"/>
              </a:rPr>
              <a:t>laddove </a:t>
            </a:r>
            <a:r>
              <a:rPr lang="it-IT" sz="1600">
                <a:latin typeface="Symbol" charset="0"/>
                <a:sym typeface="Symbol" charset="0"/>
              </a:rPr>
              <a:t></a:t>
            </a:r>
            <a:r>
              <a:rPr lang="it-IT" sz="1600">
                <a:latin typeface="Times New Roman" charset="0"/>
              </a:rPr>
              <a:t> rappresenta la lunghezza d</a:t>
            </a:r>
            <a:r>
              <a:rPr lang="ja-JP" altLang="it-IT" sz="1600">
                <a:latin typeface="Arial"/>
              </a:rPr>
              <a:t>’</a:t>
            </a:r>
            <a:r>
              <a:rPr lang="it-IT" sz="1600">
                <a:latin typeface="Times New Roman" charset="0"/>
              </a:rPr>
              <a:t>onda della luce utilizzata</a:t>
            </a:r>
          </a:p>
          <a:p>
            <a:pPr>
              <a:lnSpc>
                <a:spcPct val="90000"/>
              </a:lnSpc>
            </a:pPr>
            <a:r>
              <a:rPr lang="it-IT" sz="1600">
                <a:latin typeface="Times New Roman" charset="0"/>
              </a:rPr>
              <a:t>d è il potere risolutivo del microscopio espresso in micron;</a:t>
            </a:r>
          </a:p>
          <a:p>
            <a:pPr>
              <a:lnSpc>
                <a:spcPct val="90000"/>
              </a:lnSpc>
            </a:pPr>
            <a:r>
              <a:rPr lang="it-IT" sz="1600">
                <a:latin typeface="Times New Roman" charset="0"/>
              </a:rPr>
              <a:t>n  sin u rappresenta una quantit</a:t>
            </a:r>
            <a:r>
              <a:rPr lang="it-IT" sz="1600"/>
              <a:t>à</a:t>
            </a:r>
            <a:r>
              <a:rPr lang="it-IT" sz="1600">
                <a:latin typeface="Times New Roman" charset="0"/>
              </a:rPr>
              <a:t> chiamata apertura numerica dell</a:t>
            </a:r>
            <a:r>
              <a:rPr lang="ja-JP" altLang="it-IT" sz="1600">
                <a:latin typeface="Arial"/>
              </a:rPr>
              <a:t>’</a:t>
            </a:r>
            <a:r>
              <a:rPr lang="it-IT" sz="1600">
                <a:latin typeface="Times New Roman" charset="0"/>
              </a:rPr>
              <a:t>obiettivo utilizzato ed </a:t>
            </a:r>
            <a:r>
              <a:rPr lang="it-IT" sz="1600"/>
              <a:t>è</a:t>
            </a:r>
            <a:r>
              <a:rPr lang="it-IT" sz="1600">
                <a:latin typeface="Times New Roman" charset="0"/>
              </a:rPr>
              <a:t> sempre segnalata sul barilotto delle nostre ottiche;</a:t>
            </a:r>
          </a:p>
          <a:p>
            <a:pPr>
              <a:lnSpc>
                <a:spcPct val="90000"/>
              </a:lnSpc>
            </a:pPr>
            <a:r>
              <a:rPr lang="it-IT" sz="1600">
                <a:latin typeface="Times New Roman" charset="0"/>
              </a:rPr>
              <a:t>Quest</a:t>
            </a:r>
            <a:r>
              <a:rPr lang="ja-JP" altLang="it-IT" sz="1600">
                <a:latin typeface="Arial"/>
              </a:rPr>
              <a:t>’</a:t>
            </a:r>
            <a:r>
              <a:rPr lang="it-IT" sz="1600">
                <a:latin typeface="Times New Roman" charset="0"/>
              </a:rPr>
              <a:t>ultima quantit</a:t>
            </a:r>
            <a:r>
              <a:rPr lang="it-IT" sz="1600"/>
              <a:t>à</a:t>
            </a:r>
            <a:r>
              <a:rPr lang="it-IT" sz="1600">
                <a:latin typeface="Times New Roman" charset="0"/>
              </a:rPr>
              <a:t> dipende ancora da:</a:t>
            </a:r>
          </a:p>
          <a:p>
            <a:pPr>
              <a:lnSpc>
                <a:spcPct val="90000"/>
              </a:lnSpc>
            </a:pPr>
            <a:r>
              <a:rPr lang="it-IT" sz="1600">
                <a:latin typeface="Times New Roman" charset="0"/>
              </a:rPr>
              <a:t> n, ovvero l</a:t>
            </a:r>
            <a:r>
              <a:rPr lang="ja-JP" altLang="it-IT" sz="1600">
                <a:latin typeface="Arial"/>
              </a:rPr>
              <a:t>’</a:t>
            </a:r>
            <a:r>
              <a:rPr lang="it-IT" sz="1600">
                <a:latin typeface="Times New Roman" charset="0"/>
              </a:rPr>
              <a:t>indice di rifrazione del mezzo interposto tra il coprioggetti e la lente frontale dell</a:t>
            </a:r>
            <a:r>
              <a:rPr lang="ja-JP" altLang="it-IT" sz="1600">
                <a:latin typeface="Arial"/>
              </a:rPr>
              <a:t>’</a:t>
            </a:r>
            <a:r>
              <a:rPr lang="it-IT" sz="1600">
                <a:latin typeface="Times New Roman" charset="0"/>
              </a:rPr>
              <a:t>ottica e vale 1 se si tratta di aria o all</a:t>
            </a:r>
            <a:r>
              <a:rPr lang="ja-JP" altLang="it-IT" sz="1600">
                <a:latin typeface="Arial"/>
              </a:rPr>
              <a:t>’</a:t>
            </a:r>
            <a:r>
              <a:rPr lang="it-IT" sz="1600">
                <a:latin typeface="Times New Roman" charset="0"/>
              </a:rPr>
              <a:t>incirca 1.5 se si tratta di olio per immersione;</a:t>
            </a:r>
          </a:p>
          <a:p>
            <a:pPr>
              <a:lnSpc>
                <a:spcPct val="90000"/>
              </a:lnSpc>
            </a:pPr>
            <a:r>
              <a:rPr lang="it-IT" sz="1600">
                <a:latin typeface="Times New Roman" charset="0"/>
              </a:rPr>
              <a:t>e da u, ovvero il semiangolo, espresso in gradi, del pi</a:t>
            </a:r>
            <a:r>
              <a:rPr lang="it-IT" sz="1600"/>
              <a:t>ù</a:t>
            </a:r>
            <a:r>
              <a:rPr lang="it-IT" sz="1600">
                <a:latin typeface="Times New Roman" charset="0"/>
              </a:rPr>
              <a:t> ampio cono di luce, con vertice sull</a:t>
            </a:r>
            <a:r>
              <a:rPr lang="ja-JP" altLang="it-IT" sz="1600">
                <a:latin typeface="Arial"/>
              </a:rPr>
              <a:t>’</a:t>
            </a:r>
            <a:r>
              <a:rPr lang="it-IT" sz="1600">
                <a:latin typeface="Times New Roman" charset="0"/>
              </a:rPr>
              <a:t>oggetto osservato, che pu</a:t>
            </a:r>
            <a:r>
              <a:rPr lang="it-IT" sz="1600"/>
              <a:t>ò</a:t>
            </a:r>
            <a:r>
              <a:rPr lang="it-IT" sz="1600">
                <a:latin typeface="Times New Roman" charset="0"/>
              </a:rPr>
              <a:t> ancora entrare nell</a:t>
            </a:r>
            <a:r>
              <a:rPr lang="ja-JP" altLang="it-IT" sz="1600">
                <a:latin typeface="Arial"/>
              </a:rPr>
              <a:t>’</a:t>
            </a:r>
            <a:r>
              <a:rPr lang="it-IT" sz="1600">
                <a:latin typeface="Times New Roman" charset="0"/>
              </a:rPr>
              <a:t>obiettivo e contribuire a formare l</a:t>
            </a:r>
            <a:r>
              <a:rPr lang="ja-JP" altLang="it-IT" sz="1600">
                <a:latin typeface="Arial"/>
              </a:rPr>
              <a:t>’</a:t>
            </a:r>
            <a:r>
              <a:rPr lang="it-IT" sz="1600">
                <a:latin typeface="Times New Roman" charset="0"/>
              </a:rPr>
              <a:t>immagine.</a:t>
            </a:r>
            <a:endParaRPr lang="it-IT" sz="1200">
              <a:latin typeface="Times New Roman" charset="0"/>
            </a:endParaRPr>
          </a:p>
        </p:txBody>
      </p:sp>
    </p:spTree>
    <p:extLst>
      <p:ext uri="{BB962C8B-B14F-4D97-AF65-F5344CB8AC3E}">
        <p14:creationId xmlns:p14="http://schemas.microsoft.com/office/powerpoint/2010/main" val="2133751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 microscopi che noi utilizzeremo</a:t>
            </a:r>
            <a:endParaRPr lang="it-IT" dirty="0"/>
          </a:p>
        </p:txBody>
      </p:sp>
      <p:pic>
        <p:nvPicPr>
          <p:cNvPr id="3" name="Immagine 2" descr="Camera_modes_for_all_situation_1f3abeac8e_2ecdd074-2ed7-46c9-b24f-3ce025fa32de_grand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8631" y="2348880"/>
            <a:ext cx="2822913" cy="1888431"/>
          </a:xfrm>
          <a:prstGeom prst="rect">
            <a:avLst/>
          </a:prstGeom>
        </p:spPr>
      </p:pic>
      <p:pic>
        <p:nvPicPr>
          <p:cNvPr id="4" name="Immagine 3" descr="imag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2348880"/>
            <a:ext cx="2184400" cy="3708400"/>
          </a:xfrm>
          <a:prstGeom prst="rect">
            <a:avLst/>
          </a:prstGeom>
        </p:spPr>
      </p:pic>
      <p:cxnSp>
        <p:nvCxnSpPr>
          <p:cNvPr id="7" name="Connettore 1 6"/>
          <p:cNvCxnSpPr/>
          <p:nvPr/>
        </p:nvCxnSpPr>
        <p:spPr>
          <a:xfrm flipV="1">
            <a:off x="4427984" y="2348880"/>
            <a:ext cx="1944216" cy="792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a:off x="5364088" y="3861048"/>
            <a:ext cx="1512168" cy="288032"/>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Immagine 9" descr="Leica_DM500_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504" y="2420888"/>
            <a:ext cx="3617489" cy="3594752"/>
          </a:xfrm>
          <a:prstGeom prst="rect">
            <a:avLst/>
          </a:prstGeom>
        </p:spPr>
      </p:pic>
    </p:spTree>
    <p:extLst>
      <p:ext uri="{BB962C8B-B14F-4D97-AF65-F5344CB8AC3E}">
        <p14:creationId xmlns:p14="http://schemas.microsoft.com/office/powerpoint/2010/main" val="23340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Leica </a:t>
            </a:r>
            <a:r>
              <a:rPr lang="it-IT" dirty="0" err="1" smtClean="0"/>
              <a:t>Airlab</a:t>
            </a:r>
            <a:r>
              <a:rPr lang="it-IT" dirty="0" smtClean="0"/>
              <a:t> </a:t>
            </a:r>
            <a:r>
              <a:rPr lang="it-IT" dirty="0" err="1" smtClean="0"/>
              <a:t>App</a:t>
            </a:r>
            <a:endParaRPr lang="it-IT" dirty="0"/>
          </a:p>
        </p:txBody>
      </p:sp>
      <p:pic>
        <p:nvPicPr>
          <p:cNvPr id="3" name="Immagine 2"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844824"/>
            <a:ext cx="5777285" cy="3747988"/>
          </a:xfrm>
          <a:prstGeom prst="rect">
            <a:avLst/>
          </a:prstGeom>
        </p:spPr>
      </p:pic>
    </p:spTree>
    <p:extLst>
      <p:ext uri="{BB962C8B-B14F-4D97-AF65-F5344CB8AC3E}">
        <p14:creationId xmlns:p14="http://schemas.microsoft.com/office/powerpoint/2010/main" val="1960924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Ghiandola sottomandibolare</a:t>
            </a:r>
            <a:endParaRPr lang="it-IT" dirty="0"/>
          </a:p>
        </p:txBody>
      </p:sp>
      <p:pic>
        <p:nvPicPr>
          <p:cNvPr id="3" name="Immagine 2" descr="img-314132704.pdf"/>
          <p:cNvPicPr>
            <a:picLocks noChangeAspect="1"/>
          </p:cNvPicPr>
          <p:nvPr/>
        </p:nvPicPr>
        <p:blipFill rotWithShape="1">
          <a:blip r:embed="rId2">
            <a:extLst>
              <a:ext uri="{28A0092B-C50C-407E-A947-70E740481C1C}">
                <a14:useLocalDpi xmlns:a14="http://schemas.microsoft.com/office/drawing/2010/main" val="0"/>
              </a:ext>
            </a:extLst>
          </a:blip>
          <a:srcRect l="56878" t="40700" r="66" b="-786"/>
          <a:stretch/>
        </p:blipFill>
        <p:spPr>
          <a:xfrm>
            <a:off x="2339752" y="1340768"/>
            <a:ext cx="4824536" cy="4755913"/>
          </a:xfrm>
          <a:prstGeom prst="rect">
            <a:avLst/>
          </a:prstGeom>
        </p:spPr>
      </p:pic>
    </p:spTree>
    <p:extLst>
      <p:ext uri="{BB962C8B-B14F-4D97-AF65-F5344CB8AC3E}">
        <p14:creationId xmlns:p14="http://schemas.microsoft.com/office/powerpoint/2010/main" val="39831401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na Zweyer\Desktop\vetrini\campioni istologici med 086.jpg"/>
          <p:cNvPicPr>
            <a:picLocks noChangeAspect="1" noChangeArrowheads="1"/>
          </p:cNvPicPr>
          <p:nvPr/>
        </p:nvPicPr>
        <p:blipFill>
          <a:blip r:embed="rId3" cstate="print"/>
          <a:srcRect/>
          <a:stretch>
            <a:fillRect/>
          </a:stretch>
        </p:blipFill>
        <p:spPr bwMode="auto">
          <a:xfrm>
            <a:off x="1115616" y="692696"/>
            <a:ext cx="6989440" cy="522199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na Zweyer\Desktop\vetrini\campioni istologici med 087.jpg"/>
          <p:cNvPicPr>
            <a:picLocks noChangeAspect="1" noChangeArrowheads="1"/>
          </p:cNvPicPr>
          <p:nvPr/>
        </p:nvPicPr>
        <p:blipFill>
          <a:blip r:embed="rId3" cstate="print"/>
          <a:srcRect/>
          <a:stretch>
            <a:fillRect/>
          </a:stretch>
        </p:blipFill>
        <p:spPr bwMode="auto">
          <a:xfrm>
            <a:off x="971600" y="620688"/>
            <a:ext cx="7565504" cy="56523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rina Zweyer\Desktop\vetrini\campioni istologici med 089.jpg"/>
          <p:cNvPicPr>
            <a:picLocks noChangeAspect="1" noChangeArrowheads="1"/>
          </p:cNvPicPr>
          <p:nvPr/>
        </p:nvPicPr>
        <p:blipFill>
          <a:blip r:embed="rId3" cstate="print"/>
          <a:srcRect/>
          <a:stretch>
            <a:fillRect/>
          </a:stretch>
        </p:blipFill>
        <p:spPr bwMode="auto">
          <a:xfrm>
            <a:off x="1043608" y="836712"/>
            <a:ext cx="7349480" cy="549099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r>
              <a:rPr lang="it-IT" sz="3600">
                <a:latin typeface="Helvetica" charset="0"/>
                <a:ea typeface="Osaka" charset="0"/>
                <a:cs typeface="Osaka" charset="0"/>
              </a:rPr>
              <a:t>Inclusione: permette di avere un campione solido facile da tagliare</a:t>
            </a:r>
            <a:endParaRPr lang="it-IT">
              <a:latin typeface="Helvetica" charset="0"/>
              <a:ea typeface="Osaka" charset="0"/>
              <a:cs typeface="Osaka" charset="0"/>
            </a:endParaRPr>
          </a:p>
        </p:txBody>
      </p:sp>
      <p:sp>
        <p:nvSpPr>
          <p:cNvPr id="31747" name="Rectangle 3"/>
          <p:cNvSpPr>
            <a:spLocks noGrp="1" noChangeArrowheads="1"/>
          </p:cNvSpPr>
          <p:nvPr>
            <p:ph type="body" idx="1"/>
          </p:nvPr>
        </p:nvSpPr>
        <p:spPr/>
        <p:txBody>
          <a:bodyPr/>
          <a:lstStyle/>
          <a:p>
            <a:pPr eaLnBrk="1" hangingPunct="1"/>
            <a:r>
              <a:rPr lang="it-IT">
                <a:latin typeface="Helvetica" charset="0"/>
                <a:ea typeface="Osaka" charset="0"/>
                <a:cs typeface="Osaka" charset="0"/>
              </a:rPr>
              <a:t>In Paraffina (liquida a 60°C solida a temperatura ambiente)</a:t>
            </a:r>
          </a:p>
          <a:p>
            <a:pPr eaLnBrk="1" hangingPunct="1"/>
            <a:r>
              <a:rPr lang="it-IT">
                <a:latin typeface="Helvetica" charset="0"/>
                <a:ea typeface="Osaka" charset="0"/>
                <a:cs typeface="Osaka" charset="0"/>
              </a:rPr>
              <a:t>Resine (che possono passare da uno stato liquido allo stato solido grazie a reazioni chimiche o fisiche, legami chimici  o variazioni di temperatura, per esempio resine epossidiche e OTC)</a:t>
            </a:r>
          </a:p>
        </p:txBody>
      </p:sp>
    </p:spTree>
    <p:extLst>
      <p:ext uri="{BB962C8B-B14F-4D97-AF65-F5344CB8AC3E}">
        <p14:creationId xmlns:p14="http://schemas.microsoft.com/office/powerpoint/2010/main" val="255372436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arina Zweyer\Desktop\vetrini\campioni istologici med 091.jpg"/>
          <p:cNvPicPr>
            <a:picLocks noChangeAspect="1" noChangeArrowheads="1"/>
          </p:cNvPicPr>
          <p:nvPr/>
        </p:nvPicPr>
        <p:blipFill>
          <a:blip r:embed="rId3" cstate="print"/>
          <a:srcRect/>
          <a:stretch>
            <a:fillRect/>
          </a:stretch>
        </p:blipFill>
        <p:spPr bwMode="auto">
          <a:xfrm>
            <a:off x="827584" y="620688"/>
            <a:ext cx="7344816" cy="5487506"/>
          </a:xfrm>
          <a:prstGeom prst="rect">
            <a:avLst/>
          </a:prstGeom>
          <a:noFill/>
        </p:spPr>
      </p:pic>
      <p:pic>
        <p:nvPicPr>
          <p:cNvPr id="3" name="Immagine 2" descr="img-314132704.pdf"/>
          <p:cNvPicPr>
            <a:picLocks noChangeAspect="1"/>
          </p:cNvPicPr>
          <p:nvPr/>
        </p:nvPicPr>
        <p:blipFill rotWithShape="1">
          <a:blip r:embed="rId4">
            <a:extLst>
              <a:ext uri="{28A0092B-C50C-407E-A947-70E740481C1C}">
                <a14:useLocalDpi xmlns:a14="http://schemas.microsoft.com/office/drawing/2010/main" val="0"/>
              </a:ext>
            </a:extLst>
          </a:blip>
          <a:srcRect l="57873" t="43336" r="1324" b="16070"/>
          <a:stretch/>
        </p:blipFill>
        <p:spPr>
          <a:xfrm>
            <a:off x="0" y="3140968"/>
            <a:ext cx="4572000" cy="3213101"/>
          </a:xfrm>
          <a:prstGeom prst="rect">
            <a:avLst/>
          </a:prstGeom>
        </p:spPr>
      </p:pic>
      <p:cxnSp>
        <p:nvCxnSpPr>
          <p:cNvPr id="6" name="Connettore 2 5"/>
          <p:cNvCxnSpPr/>
          <p:nvPr/>
        </p:nvCxnSpPr>
        <p:spPr>
          <a:xfrm flipV="1">
            <a:off x="3419872" y="2276872"/>
            <a:ext cx="1080120" cy="2088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V="1">
            <a:off x="1691680" y="1412776"/>
            <a:ext cx="2520280" cy="23042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067944" y="2420888"/>
            <a:ext cx="1048822" cy="923330"/>
          </a:xfrm>
          <a:prstGeom prst="rect">
            <a:avLst/>
          </a:prstGeom>
          <a:noFill/>
          <a:ln>
            <a:solidFill>
              <a:srgbClr val="7030A0"/>
            </a:solidFill>
          </a:ln>
        </p:spPr>
        <p:txBody>
          <a:bodyPr wrap="none" rtlCol="0">
            <a:spAutoFit/>
          </a:bodyPr>
          <a:lstStyle/>
          <a:p>
            <a:endParaRPr lang="it-IT" dirty="0" smtClean="0"/>
          </a:p>
          <a:p>
            <a:r>
              <a:rPr lang="it-IT" dirty="0" smtClean="0"/>
              <a:t>Stomaco </a:t>
            </a:r>
            <a:endParaRPr lang="it-IT" dirty="0" smtClean="0"/>
          </a:p>
          <a:p>
            <a:r>
              <a:rPr lang="it-IT" dirty="0" smtClean="0"/>
              <a:t>Duodeno</a:t>
            </a:r>
            <a:endParaRPr lang="it-IT" dirty="0"/>
          </a:p>
        </p:txBody>
      </p:sp>
    </p:spTree>
    <p:extLst>
      <p:ext uri="{BB962C8B-B14F-4D97-AF65-F5344CB8AC3E}">
        <p14:creationId xmlns:p14="http://schemas.microsoft.com/office/powerpoint/2010/main" val="27731984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Stomaco</a:t>
            </a:r>
            <a:endParaRPr lang="it-IT" dirty="0"/>
          </a:p>
        </p:txBody>
      </p:sp>
      <p:pic>
        <p:nvPicPr>
          <p:cNvPr id="3" name="Immagine 2" descr="img-314132738.pdf"/>
          <p:cNvPicPr>
            <a:picLocks noChangeAspect="1"/>
          </p:cNvPicPr>
          <p:nvPr/>
        </p:nvPicPr>
        <p:blipFill rotWithShape="1">
          <a:blip r:embed="rId2">
            <a:extLst>
              <a:ext uri="{28A0092B-C50C-407E-A947-70E740481C1C}">
                <a14:useLocalDpi xmlns:a14="http://schemas.microsoft.com/office/drawing/2010/main" val="0"/>
              </a:ext>
            </a:extLst>
          </a:blip>
          <a:srcRect l="53433" t="7655" r="5649" b="9054"/>
          <a:stretch/>
        </p:blipFill>
        <p:spPr>
          <a:xfrm>
            <a:off x="2701209" y="1196752"/>
            <a:ext cx="3741581" cy="5379895"/>
          </a:xfrm>
          <a:prstGeom prst="rect">
            <a:avLst/>
          </a:prstGeom>
        </p:spPr>
      </p:pic>
    </p:spTree>
    <p:extLst>
      <p:ext uri="{BB962C8B-B14F-4D97-AF65-F5344CB8AC3E}">
        <p14:creationId xmlns:p14="http://schemas.microsoft.com/office/powerpoint/2010/main" val="29849097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rina Zweyer\Desktop\vetrini\campioni istologici med 092.jpg"/>
          <p:cNvPicPr>
            <a:picLocks noChangeAspect="1" noChangeArrowheads="1"/>
          </p:cNvPicPr>
          <p:nvPr/>
        </p:nvPicPr>
        <p:blipFill>
          <a:blip r:embed="rId3" cstate="print"/>
          <a:srcRect/>
          <a:stretch>
            <a:fillRect/>
          </a:stretch>
        </p:blipFill>
        <p:spPr bwMode="auto">
          <a:xfrm>
            <a:off x="2326506" y="332656"/>
            <a:ext cx="6817494" cy="5093531"/>
          </a:xfrm>
          <a:prstGeom prst="rect">
            <a:avLst/>
          </a:prstGeom>
          <a:noFill/>
        </p:spPr>
      </p:pic>
      <p:pic>
        <p:nvPicPr>
          <p:cNvPr id="3" name="Immagine 2" descr="img-314132738.pdf"/>
          <p:cNvPicPr>
            <a:picLocks noChangeAspect="1"/>
          </p:cNvPicPr>
          <p:nvPr/>
        </p:nvPicPr>
        <p:blipFill rotWithShape="1">
          <a:blip r:embed="rId4">
            <a:extLst>
              <a:ext uri="{28A0092B-C50C-407E-A947-70E740481C1C}">
                <a14:useLocalDpi xmlns:a14="http://schemas.microsoft.com/office/drawing/2010/main" val="0"/>
              </a:ext>
            </a:extLst>
          </a:blip>
          <a:srcRect l="53433" t="35423" r="13690" b="31227"/>
          <a:stretch/>
        </p:blipFill>
        <p:spPr>
          <a:xfrm>
            <a:off x="-15320" y="1851429"/>
            <a:ext cx="2402628" cy="1721587"/>
          </a:xfrm>
          <a:prstGeom prst="rect">
            <a:avLst/>
          </a:prstGeom>
        </p:spPr>
      </p:pic>
      <p:cxnSp>
        <p:nvCxnSpPr>
          <p:cNvPr id="4" name="Connettore 2 3"/>
          <p:cNvCxnSpPr/>
          <p:nvPr/>
        </p:nvCxnSpPr>
        <p:spPr>
          <a:xfrm>
            <a:off x="1763688" y="3212976"/>
            <a:ext cx="2016224"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Connettore 2 5"/>
          <p:cNvCxnSpPr/>
          <p:nvPr/>
        </p:nvCxnSpPr>
        <p:spPr>
          <a:xfrm flipV="1">
            <a:off x="1835696" y="2780928"/>
            <a:ext cx="1656184"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V="1">
            <a:off x="1979712" y="2204864"/>
            <a:ext cx="1224136"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80657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na Zweyer\Desktop\vetrini\campioni istologici med 093.jpg"/>
          <p:cNvPicPr>
            <a:picLocks noChangeAspect="1" noChangeArrowheads="1"/>
          </p:cNvPicPr>
          <p:nvPr/>
        </p:nvPicPr>
        <p:blipFill>
          <a:blip r:embed="rId3" cstate="print"/>
          <a:srcRect/>
          <a:stretch>
            <a:fillRect/>
          </a:stretch>
        </p:blipFill>
        <p:spPr bwMode="auto">
          <a:xfrm>
            <a:off x="899592" y="548680"/>
            <a:ext cx="7359737" cy="5498654"/>
          </a:xfrm>
          <a:prstGeom prst="rect">
            <a:avLst/>
          </a:prstGeom>
          <a:noFill/>
        </p:spPr>
      </p:pic>
    </p:spTree>
    <p:extLst>
      <p:ext uri="{BB962C8B-B14F-4D97-AF65-F5344CB8AC3E}">
        <p14:creationId xmlns:p14="http://schemas.microsoft.com/office/powerpoint/2010/main" val="79462769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rina Zweyer\Desktop\vetrini\campioni istologici med 094.jpg"/>
          <p:cNvPicPr>
            <a:picLocks noChangeAspect="1" noChangeArrowheads="1"/>
          </p:cNvPicPr>
          <p:nvPr/>
        </p:nvPicPr>
        <p:blipFill>
          <a:blip r:embed="rId3" cstate="print"/>
          <a:srcRect/>
          <a:stretch>
            <a:fillRect/>
          </a:stretch>
        </p:blipFill>
        <p:spPr bwMode="auto">
          <a:xfrm>
            <a:off x="1331640" y="908720"/>
            <a:ext cx="6673689" cy="4986090"/>
          </a:xfrm>
          <a:prstGeom prst="rect">
            <a:avLst/>
          </a:prstGeom>
          <a:noFill/>
        </p:spPr>
      </p:pic>
    </p:spTree>
    <p:extLst>
      <p:ext uri="{BB962C8B-B14F-4D97-AF65-F5344CB8AC3E}">
        <p14:creationId xmlns:p14="http://schemas.microsoft.com/office/powerpoint/2010/main" val="32916877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rina Zweyer\Desktop\vetrini\campioni istologici med 095.jpg"/>
          <p:cNvPicPr>
            <a:picLocks noChangeAspect="1" noChangeArrowheads="1"/>
          </p:cNvPicPr>
          <p:nvPr/>
        </p:nvPicPr>
        <p:blipFill>
          <a:blip r:embed="rId3" cstate="print"/>
          <a:srcRect/>
          <a:stretch>
            <a:fillRect/>
          </a:stretch>
        </p:blipFill>
        <p:spPr bwMode="auto">
          <a:xfrm>
            <a:off x="683568" y="476672"/>
            <a:ext cx="7786193" cy="5817271"/>
          </a:xfrm>
          <a:prstGeom prst="rect">
            <a:avLst/>
          </a:prstGeom>
          <a:noFill/>
        </p:spPr>
      </p:pic>
    </p:spTree>
    <p:extLst>
      <p:ext uri="{BB962C8B-B14F-4D97-AF65-F5344CB8AC3E}">
        <p14:creationId xmlns:p14="http://schemas.microsoft.com/office/powerpoint/2010/main" val="15154005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arina Zweyer\Desktop\vetrini\campioni istologici med 096.jpg"/>
          <p:cNvPicPr>
            <a:picLocks noChangeAspect="1" noChangeArrowheads="1"/>
          </p:cNvPicPr>
          <p:nvPr/>
        </p:nvPicPr>
        <p:blipFill>
          <a:blip r:embed="rId3" cstate="print"/>
          <a:srcRect/>
          <a:stretch>
            <a:fillRect/>
          </a:stretch>
        </p:blipFill>
        <p:spPr bwMode="auto">
          <a:xfrm>
            <a:off x="1187624" y="980728"/>
            <a:ext cx="7200826" cy="5379927"/>
          </a:xfrm>
          <a:prstGeom prst="rect">
            <a:avLst/>
          </a:prstGeom>
          <a:noFill/>
        </p:spPr>
      </p:pic>
    </p:spTree>
    <p:extLst>
      <p:ext uri="{BB962C8B-B14F-4D97-AF65-F5344CB8AC3E}">
        <p14:creationId xmlns:p14="http://schemas.microsoft.com/office/powerpoint/2010/main" val="36994538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arina Zweyer\Desktop\vetrini\campioni istologici med 097.jpg"/>
          <p:cNvPicPr>
            <a:picLocks noChangeAspect="1" noChangeArrowheads="1"/>
          </p:cNvPicPr>
          <p:nvPr/>
        </p:nvPicPr>
        <p:blipFill>
          <a:blip r:embed="rId3" cstate="print"/>
          <a:srcRect/>
          <a:stretch>
            <a:fillRect/>
          </a:stretch>
        </p:blipFill>
        <p:spPr bwMode="auto">
          <a:xfrm>
            <a:off x="755576" y="476672"/>
            <a:ext cx="7920880" cy="5917899"/>
          </a:xfrm>
          <a:prstGeom prst="rect">
            <a:avLst/>
          </a:prstGeom>
          <a:noFill/>
        </p:spPr>
      </p:pic>
    </p:spTree>
    <p:extLst>
      <p:ext uri="{BB962C8B-B14F-4D97-AF65-F5344CB8AC3E}">
        <p14:creationId xmlns:p14="http://schemas.microsoft.com/office/powerpoint/2010/main" val="114158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Marina Zweyer\Desktop\vetrini\campioni istologici med 098.jpg"/>
          <p:cNvPicPr>
            <a:picLocks noChangeAspect="1" noChangeArrowheads="1"/>
          </p:cNvPicPr>
          <p:nvPr/>
        </p:nvPicPr>
        <p:blipFill>
          <a:blip r:embed="rId3" cstate="print"/>
          <a:srcRect/>
          <a:stretch>
            <a:fillRect/>
          </a:stretch>
        </p:blipFill>
        <p:spPr bwMode="auto">
          <a:xfrm>
            <a:off x="1259632" y="1196752"/>
            <a:ext cx="6801676" cy="5081712"/>
          </a:xfrm>
          <a:prstGeom prst="rect">
            <a:avLst/>
          </a:prstGeom>
          <a:noFill/>
        </p:spPr>
      </p:pic>
    </p:spTree>
    <p:extLst>
      <p:ext uri="{BB962C8B-B14F-4D97-AF65-F5344CB8AC3E}">
        <p14:creationId xmlns:p14="http://schemas.microsoft.com/office/powerpoint/2010/main" val="38791295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609600"/>
            <a:ext cx="8915400" cy="1066800"/>
          </a:xfrm>
        </p:spPr>
        <p:txBody>
          <a:bodyPr>
            <a:normAutofit fontScale="90000"/>
          </a:bodyPr>
          <a:lstStyle/>
          <a:p>
            <a:pPr eaLnBrk="1" hangingPunct="1"/>
            <a:r>
              <a:rPr lang="it-IT" sz="3600" dirty="0">
                <a:latin typeface="Helvetica" charset="0"/>
                <a:ea typeface="Osaka" charset="0"/>
                <a:cs typeface="Osaka" charset="0"/>
              </a:rPr>
              <a:t>Taglio: ha lo scopo di ottenere delle </a:t>
            </a:r>
            <a:br>
              <a:rPr lang="it-IT" sz="3600" dirty="0">
                <a:latin typeface="Helvetica" charset="0"/>
                <a:ea typeface="Osaka" charset="0"/>
                <a:cs typeface="Osaka" charset="0"/>
              </a:rPr>
            </a:br>
            <a:r>
              <a:rPr lang="it-IT" sz="3600" dirty="0">
                <a:latin typeface="Helvetica" charset="0"/>
                <a:ea typeface="Osaka" charset="0"/>
                <a:cs typeface="Osaka" charset="0"/>
              </a:rPr>
              <a:t>sezioni sottili attraverso le quali possa passare la luce</a:t>
            </a:r>
            <a:endParaRPr lang="it-IT" dirty="0">
              <a:latin typeface="Helvetica" charset="0"/>
              <a:ea typeface="Osaka" charset="0"/>
              <a:cs typeface="Osaka" charset="0"/>
            </a:endParaRPr>
          </a:p>
        </p:txBody>
      </p:sp>
      <p:sp>
        <p:nvSpPr>
          <p:cNvPr id="32771" name="Rectangle 3"/>
          <p:cNvSpPr>
            <a:spLocks noGrp="1" noChangeArrowheads="1"/>
          </p:cNvSpPr>
          <p:nvPr>
            <p:ph type="body" idx="1"/>
          </p:nvPr>
        </p:nvSpPr>
        <p:spPr>
          <a:xfrm>
            <a:off x="457200" y="1927373"/>
            <a:ext cx="8229600" cy="4525963"/>
          </a:xfrm>
        </p:spPr>
        <p:txBody>
          <a:bodyPr/>
          <a:lstStyle/>
          <a:p>
            <a:pPr eaLnBrk="1" hangingPunct="1">
              <a:lnSpc>
                <a:spcPct val="90000"/>
              </a:lnSpc>
              <a:defRPr/>
            </a:pPr>
            <a:r>
              <a:rPr lang="it-IT" sz="2800" dirty="0" smtClean="0"/>
              <a:t>Microtomo</a:t>
            </a:r>
          </a:p>
          <a:p>
            <a:pPr marL="0" indent="0" eaLnBrk="1" hangingPunct="1">
              <a:lnSpc>
                <a:spcPct val="90000"/>
              </a:lnSpc>
              <a:buNone/>
              <a:defRPr/>
            </a:pPr>
            <a:endParaRPr lang="it-IT" sz="2800" dirty="0" smtClean="0"/>
          </a:p>
          <a:p>
            <a:pPr eaLnBrk="1" hangingPunct="1">
              <a:lnSpc>
                <a:spcPct val="90000"/>
              </a:lnSpc>
              <a:defRPr/>
            </a:pPr>
            <a:r>
              <a:rPr lang="it-IT" sz="2800" dirty="0" smtClean="0"/>
              <a:t>Criostato</a:t>
            </a:r>
          </a:p>
          <a:p>
            <a:pPr marL="0" indent="0" eaLnBrk="1" hangingPunct="1">
              <a:lnSpc>
                <a:spcPct val="90000"/>
              </a:lnSpc>
              <a:buNone/>
              <a:defRPr/>
            </a:pPr>
            <a:endParaRPr lang="it-IT" sz="2800" dirty="0" smtClean="0"/>
          </a:p>
          <a:p>
            <a:pPr eaLnBrk="1" hangingPunct="1">
              <a:lnSpc>
                <a:spcPct val="90000"/>
              </a:lnSpc>
              <a:defRPr/>
            </a:pPr>
            <a:r>
              <a:rPr lang="it-IT" sz="2800" dirty="0" smtClean="0"/>
              <a:t>Ultramicrotomo</a:t>
            </a:r>
          </a:p>
          <a:p>
            <a:pPr eaLnBrk="1" hangingPunct="1">
              <a:lnSpc>
                <a:spcPct val="90000"/>
              </a:lnSpc>
              <a:defRPr/>
            </a:pPr>
            <a:endParaRPr lang="it-IT" sz="2800" dirty="0" smtClean="0"/>
          </a:p>
          <a:p>
            <a:pPr eaLnBrk="1" hangingPunct="1">
              <a:lnSpc>
                <a:spcPct val="90000"/>
              </a:lnSpc>
              <a:defRPr/>
            </a:pPr>
            <a:endParaRPr lang="it-IT" sz="2800" dirty="0" smtClean="0"/>
          </a:p>
          <a:p>
            <a:pPr eaLnBrk="1" hangingPunct="1">
              <a:lnSpc>
                <a:spcPct val="90000"/>
              </a:lnSpc>
              <a:defRPr/>
            </a:pPr>
            <a:endParaRPr lang="it-IT" sz="2800" dirty="0" smtClean="0"/>
          </a:p>
          <a:p>
            <a:pPr eaLnBrk="1" hangingPunct="1">
              <a:lnSpc>
                <a:spcPct val="90000"/>
              </a:lnSpc>
              <a:defRPr/>
            </a:pPr>
            <a:endParaRPr lang="it-IT" sz="2800" dirty="0" smtClean="0"/>
          </a:p>
        </p:txBody>
      </p:sp>
    </p:spTree>
    <p:extLst>
      <p:ext uri="{BB962C8B-B14F-4D97-AF65-F5344CB8AC3E}">
        <p14:creationId xmlns:p14="http://schemas.microsoft.com/office/powerpoint/2010/main" val="1327594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Marina Zweyer\Desktop\vetrini\campioni istologici med 099.jpg"/>
          <p:cNvPicPr>
            <a:picLocks noChangeAspect="1" noChangeArrowheads="1"/>
          </p:cNvPicPr>
          <p:nvPr/>
        </p:nvPicPr>
        <p:blipFill>
          <a:blip r:embed="rId3" cstate="print"/>
          <a:srcRect/>
          <a:stretch>
            <a:fillRect/>
          </a:stretch>
        </p:blipFill>
        <p:spPr bwMode="auto">
          <a:xfrm>
            <a:off x="969914" y="750923"/>
            <a:ext cx="7439700" cy="5558397"/>
          </a:xfrm>
          <a:prstGeom prst="rect">
            <a:avLst/>
          </a:prstGeom>
          <a:noFill/>
        </p:spPr>
      </p:pic>
    </p:spTree>
    <p:extLst>
      <p:ext uri="{BB962C8B-B14F-4D97-AF65-F5344CB8AC3E}">
        <p14:creationId xmlns:p14="http://schemas.microsoft.com/office/powerpoint/2010/main" val="31652516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Marina Zweyer\Desktop\vetrini\campioni istologici med 100.jpg"/>
          <p:cNvPicPr>
            <a:picLocks noChangeAspect="1" noChangeArrowheads="1"/>
          </p:cNvPicPr>
          <p:nvPr/>
        </p:nvPicPr>
        <p:blipFill>
          <a:blip r:embed="rId3" cstate="print"/>
          <a:srcRect/>
          <a:stretch>
            <a:fillRect/>
          </a:stretch>
        </p:blipFill>
        <p:spPr bwMode="auto">
          <a:xfrm>
            <a:off x="1259632" y="908720"/>
            <a:ext cx="6939356" cy="5184576"/>
          </a:xfrm>
          <a:prstGeom prst="rect">
            <a:avLst/>
          </a:prstGeom>
          <a:noFill/>
        </p:spPr>
      </p:pic>
    </p:spTree>
    <p:extLst>
      <p:ext uri="{BB962C8B-B14F-4D97-AF65-F5344CB8AC3E}">
        <p14:creationId xmlns:p14="http://schemas.microsoft.com/office/powerpoint/2010/main" val="8217835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dirty="0" smtClean="0"/>
              <a:t>Duodeno</a:t>
            </a:r>
            <a:endParaRPr lang="it-IT" dirty="0"/>
          </a:p>
        </p:txBody>
      </p:sp>
      <p:pic>
        <p:nvPicPr>
          <p:cNvPr id="3" name="Immagine 2" descr="img-315102308.pdf"/>
          <p:cNvPicPr>
            <a:picLocks noChangeAspect="1"/>
          </p:cNvPicPr>
          <p:nvPr/>
        </p:nvPicPr>
        <p:blipFill rotWithShape="1">
          <a:blip r:embed="rId2">
            <a:extLst>
              <a:ext uri="{28A0092B-C50C-407E-A947-70E740481C1C}">
                <a14:useLocalDpi xmlns:a14="http://schemas.microsoft.com/office/drawing/2010/main" val="0"/>
              </a:ext>
            </a:extLst>
          </a:blip>
          <a:srcRect l="11797" t="47713" r="8632" b="4502"/>
          <a:stretch/>
        </p:blipFill>
        <p:spPr>
          <a:xfrm rot="10800000">
            <a:off x="899592" y="798889"/>
            <a:ext cx="7129786" cy="6059109"/>
          </a:xfrm>
          <a:prstGeom prst="rect">
            <a:avLst/>
          </a:prstGeom>
        </p:spPr>
      </p:pic>
    </p:spTree>
    <p:extLst>
      <p:ext uri="{BB962C8B-B14F-4D97-AF65-F5344CB8AC3E}">
        <p14:creationId xmlns:p14="http://schemas.microsoft.com/office/powerpoint/2010/main" val="2123282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arina Zweyer\Desktop\vetrini\campioni istologici med 013.jpg"/>
          <p:cNvPicPr>
            <a:picLocks noChangeAspect="1" noChangeArrowheads="1"/>
          </p:cNvPicPr>
          <p:nvPr/>
        </p:nvPicPr>
        <p:blipFill>
          <a:blip r:embed="rId3" cstate="print"/>
          <a:srcRect/>
          <a:stretch>
            <a:fillRect/>
          </a:stretch>
        </p:blipFill>
        <p:spPr bwMode="auto">
          <a:xfrm>
            <a:off x="2100556" y="908720"/>
            <a:ext cx="7007948" cy="5235823"/>
          </a:xfrm>
          <a:prstGeom prst="rect">
            <a:avLst/>
          </a:prstGeom>
          <a:noFill/>
        </p:spPr>
      </p:pic>
      <p:pic>
        <p:nvPicPr>
          <p:cNvPr id="3" name="Immagine 2" descr="img-315102308.pdf"/>
          <p:cNvPicPr>
            <a:picLocks noChangeAspect="1"/>
          </p:cNvPicPr>
          <p:nvPr/>
        </p:nvPicPr>
        <p:blipFill rotWithShape="1">
          <a:blip r:embed="rId4">
            <a:extLst>
              <a:ext uri="{28A0092B-C50C-407E-A947-70E740481C1C}">
                <a14:useLocalDpi xmlns:a14="http://schemas.microsoft.com/office/drawing/2010/main" val="0"/>
              </a:ext>
            </a:extLst>
          </a:blip>
          <a:srcRect l="39076" t="47713" r="8632" b="24330"/>
          <a:stretch/>
        </p:blipFill>
        <p:spPr>
          <a:xfrm rot="10800000">
            <a:off x="7215" y="3068960"/>
            <a:ext cx="2628754" cy="1988836"/>
          </a:xfrm>
          <a:prstGeom prst="rect">
            <a:avLst/>
          </a:prstGeom>
        </p:spPr>
      </p:pic>
      <p:cxnSp>
        <p:nvCxnSpPr>
          <p:cNvPr id="4" name="Connettore 2 3"/>
          <p:cNvCxnSpPr/>
          <p:nvPr/>
        </p:nvCxnSpPr>
        <p:spPr>
          <a:xfrm flipV="1">
            <a:off x="1979712" y="3068960"/>
            <a:ext cx="1296144"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Connettore 2 5"/>
          <p:cNvCxnSpPr/>
          <p:nvPr/>
        </p:nvCxnSpPr>
        <p:spPr>
          <a:xfrm flipV="1">
            <a:off x="1979712" y="3501008"/>
            <a:ext cx="1656184" cy="1080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flipV="1">
            <a:off x="1763688" y="4005064"/>
            <a:ext cx="2880320" cy="72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9939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Marina Zweyer\Desktop\vetrini\campioni istologici med 014.jpg"/>
          <p:cNvPicPr>
            <a:picLocks noChangeAspect="1" noChangeArrowheads="1"/>
          </p:cNvPicPr>
          <p:nvPr/>
        </p:nvPicPr>
        <p:blipFill>
          <a:blip r:embed="rId3" cstate="print"/>
          <a:srcRect/>
          <a:stretch>
            <a:fillRect/>
          </a:stretch>
        </p:blipFill>
        <p:spPr bwMode="auto">
          <a:xfrm>
            <a:off x="611560" y="692696"/>
            <a:ext cx="7684716" cy="5741455"/>
          </a:xfrm>
          <a:prstGeom prst="rect">
            <a:avLst/>
          </a:prstGeom>
          <a:noFill/>
        </p:spPr>
      </p:pic>
    </p:spTree>
    <p:extLst>
      <p:ext uri="{BB962C8B-B14F-4D97-AF65-F5344CB8AC3E}">
        <p14:creationId xmlns:p14="http://schemas.microsoft.com/office/powerpoint/2010/main" val="232972386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arina Zweyer\Desktop\vetrini\campioni istologici med 015.jpg"/>
          <p:cNvPicPr>
            <a:picLocks noChangeAspect="1" noChangeArrowheads="1"/>
          </p:cNvPicPr>
          <p:nvPr/>
        </p:nvPicPr>
        <p:blipFill>
          <a:blip r:embed="rId3" cstate="print"/>
          <a:srcRect/>
          <a:stretch>
            <a:fillRect/>
          </a:stretch>
        </p:blipFill>
        <p:spPr bwMode="auto">
          <a:xfrm>
            <a:off x="1115616" y="764704"/>
            <a:ext cx="7385100" cy="5517604"/>
          </a:xfrm>
          <a:prstGeom prst="rect">
            <a:avLst/>
          </a:prstGeom>
          <a:noFill/>
        </p:spPr>
      </p:pic>
    </p:spTree>
    <p:extLst>
      <p:ext uri="{BB962C8B-B14F-4D97-AF65-F5344CB8AC3E}">
        <p14:creationId xmlns:p14="http://schemas.microsoft.com/office/powerpoint/2010/main" val="49682287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Marina Zweyer\Desktop\vetrini\campioni istologici med 016.jpg"/>
          <p:cNvPicPr>
            <a:picLocks noChangeAspect="1" noChangeArrowheads="1"/>
          </p:cNvPicPr>
          <p:nvPr/>
        </p:nvPicPr>
        <p:blipFill>
          <a:blip r:embed="rId3" cstate="print"/>
          <a:srcRect/>
          <a:stretch>
            <a:fillRect/>
          </a:stretch>
        </p:blipFill>
        <p:spPr bwMode="auto">
          <a:xfrm>
            <a:off x="1115616" y="692696"/>
            <a:ext cx="7200800" cy="5379908"/>
          </a:xfrm>
          <a:prstGeom prst="rect">
            <a:avLst/>
          </a:prstGeom>
          <a:noFill/>
        </p:spPr>
      </p:pic>
    </p:spTree>
    <p:extLst>
      <p:ext uri="{BB962C8B-B14F-4D97-AF65-F5344CB8AC3E}">
        <p14:creationId xmlns:p14="http://schemas.microsoft.com/office/powerpoint/2010/main" val="5341658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arina Zweyer\Desktop\vetrini\campioni istologici med 017.jpg"/>
          <p:cNvPicPr>
            <a:picLocks noChangeAspect="1" noChangeArrowheads="1"/>
          </p:cNvPicPr>
          <p:nvPr/>
        </p:nvPicPr>
        <p:blipFill>
          <a:blip r:embed="rId3" cstate="print"/>
          <a:srcRect/>
          <a:stretch>
            <a:fillRect/>
          </a:stretch>
        </p:blipFill>
        <p:spPr bwMode="auto">
          <a:xfrm>
            <a:off x="1966540" y="692696"/>
            <a:ext cx="7069956" cy="5282152"/>
          </a:xfrm>
          <a:prstGeom prst="rect">
            <a:avLst/>
          </a:prstGeom>
          <a:noFill/>
        </p:spPr>
      </p:pic>
      <p:pic>
        <p:nvPicPr>
          <p:cNvPr id="3" name="Immagine 2" descr="img-315102308.pdf"/>
          <p:cNvPicPr>
            <a:picLocks noChangeAspect="1"/>
          </p:cNvPicPr>
          <p:nvPr/>
        </p:nvPicPr>
        <p:blipFill rotWithShape="1">
          <a:blip r:embed="rId4">
            <a:extLst>
              <a:ext uri="{28A0092B-C50C-407E-A947-70E740481C1C}">
                <a14:useLocalDpi xmlns:a14="http://schemas.microsoft.com/office/drawing/2010/main" val="0"/>
              </a:ext>
            </a:extLst>
          </a:blip>
          <a:srcRect l="11797" t="58831" r="60314" b="4503"/>
          <a:stretch/>
        </p:blipFill>
        <p:spPr>
          <a:xfrm rot="10800000">
            <a:off x="-22260" y="908720"/>
            <a:ext cx="2498939" cy="4649279"/>
          </a:xfrm>
          <a:prstGeom prst="rect">
            <a:avLst/>
          </a:prstGeom>
        </p:spPr>
      </p:pic>
    </p:spTree>
    <p:extLst>
      <p:ext uri="{BB962C8B-B14F-4D97-AF65-F5344CB8AC3E}">
        <p14:creationId xmlns:p14="http://schemas.microsoft.com/office/powerpoint/2010/main" val="12497847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Marina Zweyer\Desktop\vetrini\campioni istologici med 018.jpg"/>
          <p:cNvPicPr>
            <a:picLocks noChangeAspect="1" noChangeArrowheads="1"/>
          </p:cNvPicPr>
          <p:nvPr/>
        </p:nvPicPr>
        <p:blipFill>
          <a:blip r:embed="rId3" cstate="print"/>
          <a:srcRect/>
          <a:stretch>
            <a:fillRect/>
          </a:stretch>
        </p:blipFill>
        <p:spPr bwMode="auto">
          <a:xfrm>
            <a:off x="755576" y="548680"/>
            <a:ext cx="7899172" cy="5901680"/>
          </a:xfrm>
          <a:prstGeom prst="rect">
            <a:avLst/>
          </a:prstGeom>
          <a:noFill/>
        </p:spPr>
      </p:pic>
    </p:spTree>
    <p:extLst>
      <p:ext uri="{BB962C8B-B14F-4D97-AF65-F5344CB8AC3E}">
        <p14:creationId xmlns:p14="http://schemas.microsoft.com/office/powerpoint/2010/main" val="20567235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Marina Zweyer\Desktop\vetrini\campioni istologici med 019.jpg"/>
          <p:cNvPicPr>
            <a:picLocks noChangeAspect="1" noChangeArrowheads="1"/>
          </p:cNvPicPr>
          <p:nvPr/>
        </p:nvPicPr>
        <p:blipFill>
          <a:blip r:embed="rId3" cstate="print"/>
          <a:srcRect/>
          <a:stretch>
            <a:fillRect/>
          </a:stretch>
        </p:blipFill>
        <p:spPr bwMode="auto">
          <a:xfrm>
            <a:off x="1115616" y="836712"/>
            <a:ext cx="7245722" cy="5413470"/>
          </a:xfrm>
          <a:prstGeom prst="rect">
            <a:avLst/>
          </a:prstGeom>
          <a:noFill/>
        </p:spPr>
      </p:pic>
    </p:spTree>
    <p:extLst>
      <p:ext uri="{BB962C8B-B14F-4D97-AF65-F5344CB8AC3E}">
        <p14:creationId xmlns:p14="http://schemas.microsoft.com/office/powerpoint/2010/main" val="17717992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endParaRPr lang="it-IT" smtClean="0"/>
          </a:p>
        </p:txBody>
      </p:sp>
      <p:sp>
        <p:nvSpPr>
          <p:cNvPr id="34819" name="Rectangle 3"/>
          <p:cNvSpPr>
            <a:spLocks noGrp="1" noChangeArrowheads="1"/>
          </p:cNvSpPr>
          <p:nvPr>
            <p:ph type="body" idx="1"/>
          </p:nvPr>
        </p:nvSpPr>
        <p:spPr/>
        <p:txBody>
          <a:bodyPr/>
          <a:lstStyle/>
          <a:p>
            <a:pPr eaLnBrk="1" hangingPunct="1">
              <a:defRPr/>
            </a:pPr>
            <a:endParaRPr lang="it-IT" smtClean="0"/>
          </a:p>
        </p:txBody>
      </p:sp>
      <p:pic>
        <p:nvPicPr>
          <p:cNvPr id="20483" name="Picture 4" descr="Microtom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8956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Microtome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28956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4190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3352800"/>
            <a:ext cx="7772400" cy="917575"/>
          </a:xfrm>
          <a:solidFill>
            <a:schemeClr val="accent1">
              <a:lumMod val="40000"/>
              <a:lumOff val="60000"/>
            </a:schemeClr>
          </a:solidFill>
        </p:spPr>
        <p:txBody>
          <a:bodyPr>
            <a:normAutofit/>
          </a:bodyPr>
          <a:lstStyle/>
          <a:p>
            <a:r>
              <a:rPr lang="it-IT" sz="2800" dirty="0" smtClean="0"/>
              <a:t>TIROIDE</a:t>
            </a:r>
            <a:endParaRPr lang="it-IT" sz="2800" dirty="0"/>
          </a:p>
        </p:txBody>
      </p:sp>
    </p:spTree>
    <p:extLst>
      <p:ext uri="{BB962C8B-B14F-4D97-AF65-F5344CB8AC3E}">
        <p14:creationId xmlns:p14="http://schemas.microsoft.com/office/powerpoint/2010/main" val="4151130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arina Zweyer\Desktop\vetrini\campioni istologici med 109.jpg"/>
          <p:cNvPicPr>
            <a:picLocks noChangeAspect="1" noChangeArrowheads="1"/>
          </p:cNvPicPr>
          <p:nvPr/>
        </p:nvPicPr>
        <p:blipFill>
          <a:blip r:embed="rId3" cstate="print"/>
          <a:srcRect/>
          <a:stretch>
            <a:fillRect/>
          </a:stretch>
        </p:blipFill>
        <p:spPr bwMode="auto">
          <a:xfrm>
            <a:off x="827584" y="620688"/>
            <a:ext cx="7781528" cy="5813785"/>
          </a:xfrm>
          <a:prstGeom prst="rect">
            <a:avLst/>
          </a:prstGeom>
          <a:noFill/>
        </p:spPr>
      </p:pic>
      <p:sp>
        <p:nvSpPr>
          <p:cNvPr id="3" name="CasellaDiTesto 2"/>
          <p:cNvSpPr txBox="1"/>
          <p:nvPr/>
        </p:nvSpPr>
        <p:spPr>
          <a:xfrm>
            <a:off x="3505200" y="1295400"/>
            <a:ext cx="457200" cy="369332"/>
          </a:xfrm>
          <a:prstGeom prst="rect">
            <a:avLst/>
          </a:prstGeom>
          <a:noFill/>
        </p:spPr>
        <p:txBody>
          <a:bodyPr wrap="square" rtlCol="0">
            <a:spAutoFit/>
          </a:bodyPr>
          <a:lstStyle/>
          <a:p>
            <a:r>
              <a:rPr lang="it-IT" dirty="0" smtClean="0"/>
              <a:t>FT</a:t>
            </a:r>
            <a:endParaRPr lang="it-IT" dirty="0"/>
          </a:p>
        </p:txBody>
      </p:sp>
      <p:sp>
        <p:nvSpPr>
          <p:cNvPr id="4" name="CasellaDiTesto 3"/>
          <p:cNvSpPr txBox="1"/>
          <p:nvPr/>
        </p:nvSpPr>
        <p:spPr>
          <a:xfrm>
            <a:off x="4572000" y="990600"/>
            <a:ext cx="914400" cy="369332"/>
          </a:xfrm>
          <a:prstGeom prst="rect">
            <a:avLst/>
          </a:prstGeom>
          <a:noFill/>
        </p:spPr>
        <p:txBody>
          <a:bodyPr wrap="square" rtlCol="0">
            <a:spAutoFit/>
          </a:bodyPr>
          <a:lstStyle/>
          <a:p>
            <a:r>
              <a:rPr lang="it-IT" dirty="0" err="1" smtClean="0"/>
              <a:t>conn</a:t>
            </a:r>
            <a:r>
              <a:rPr lang="it-IT" dirty="0" smtClean="0"/>
              <a:t>.</a:t>
            </a:r>
            <a:endParaRPr lang="it-IT" dirty="0"/>
          </a:p>
        </p:txBody>
      </p:sp>
      <p:sp>
        <p:nvSpPr>
          <p:cNvPr id="5" name="CasellaDiTesto 4"/>
          <p:cNvSpPr txBox="1"/>
          <p:nvPr/>
        </p:nvSpPr>
        <p:spPr>
          <a:xfrm>
            <a:off x="2895600" y="1371600"/>
            <a:ext cx="304800" cy="369332"/>
          </a:xfrm>
          <a:prstGeom prst="rect">
            <a:avLst/>
          </a:prstGeom>
          <a:noFill/>
        </p:spPr>
        <p:txBody>
          <a:bodyPr wrap="square" rtlCol="0">
            <a:spAutoFit/>
          </a:bodyPr>
          <a:lstStyle/>
          <a:p>
            <a:r>
              <a:rPr lang="it-IT" dirty="0" err="1" smtClean="0"/>
              <a:t>C</a:t>
            </a:r>
            <a:endParaRPr lang="it-IT" dirty="0"/>
          </a:p>
        </p:txBody>
      </p:sp>
      <p:cxnSp>
        <p:nvCxnSpPr>
          <p:cNvPr id="7" name="Connettore 2 6"/>
          <p:cNvCxnSpPr/>
          <p:nvPr/>
        </p:nvCxnSpPr>
        <p:spPr>
          <a:xfrm rot="5400000">
            <a:off x="3200400" y="1524000"/>
            <a:ext cx="5334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ttore 2 8"/>
          <p:cNvCxnSpPr/>
          <p:nvPr/>
        </p:nvCxnSpPr>
        <p:spPr>
          <a:xfrm rot="5400000">
            <a:off x="3048000" y="1981200"/>
            <a:ext cx="1066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CasellaDiTesto 9"/>
          <p:cNvSpPr txBox="1"/>
          <p:nvPr/>
        </p:nvSpPr>
        <p:spPr>
          <a:xfrm>
            <a:off x="7010400" y="5257800"/>
            <a:ext cx="914400" cy="369332"/>
          </a:xfrm>
          <a:prstGeom prst="rect">
            <a:avLst/>
          </a:prstGeom>
          <a:noFill/>
        </p:spPr>
        <p:txBody>
          <a:bodyPr wrap="square" rtlCol="0">
            <a:spAutoFit/>
          </a:bodyPr>
          <a:lstStyle/>
          <a:p>
            <a:r>
              <a:rPr lang="it-IT" dirty="0" err="1" smtClean="0"/>
              <a:t>conn</a:t>
            </a:r>
            <a:r>
              <a:rPr lang="it-IT" dirty="0" smtClean="0"/>
              <a:t>.</a:t>
            </a:r>
            <a:endParaRPr lang="it-IT" dirty="0"/>
          </a:p>
        </p:txBody>
      </p:sp>
    </p:spTree>
    <p:extLst>
      <p:ext uri="{BB962C8B-B14F-4D97-AF65-F5344CB8AC3E}">
        <p14:creationId xmlns:p14="http://schemas.microsoft.com/office/powerpoint/2010/main" val="1815946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Marina Zweyer\Desktop\vetrini\campioni istologici med 110.jpg"/>
          <p:cNvPicPr>
            <a:picLocks noChangeAspect="1" noChangeArrowheads="1"/>
          </p:cNvPicPr>
          <p:nvPr/>
        </p:nvPicPr>
        <p:blipFill>
          <a:blip r:embed="rId3" cstate="print"/>
          <a:srcRect/>
          <a:stretch>
            <a:fillRect/>
          </a:stretch>
        </p:blipFill>
        <p:spPr bwMode="auto">
          <a:xfrm>
            <a:off x="642392" y="506224"/>
            <a:ext cx="7818040" cy="5841064"/>
          </a:xfrm>
          <a:prstGeom prst="rect">
            <a:avLst/>
          </a:prstGeom>
          <a:noFill/>
        </p:spPr>
      </p:pic>
      <p:sp>
        <p:nvSpPr>
          <p:cNvPr id="3" name="CasellaDiTesto 2"/>
          <p:cNvSpPr txBox="1"/>
          <p:nvPr/>
        </p:nvSpPr>
        <p:spPr>
          <a:xfrm>
            <a:off x="2667000" y="3276600"/>
            <a:ext cx="2438400" cy="369332"/>
          </a:xfrm>
          <a:prstGeom prst="rect">
            <a:avLst/>
          </a:prstGeom>
          <a:noFill/>
        </p:spPr>
        <p:txBody>
          <a:bodyPr wrap="square" rtlCol="0">
            <a:spAutoFit/>
          </a:bodyPr>
          <a:lstStyle/>
          <a:p>
            <a:r>
              <a:rPr lang="it-IT" dirty="0" smtClean="0"/>
              <a:t>COLLOIDE</a:t>
            </a:r>
            <a:endParaRPr lang="it-IT" dirty="0"/>
          </a:p>
        </p:txBody>
      </p:sp>
      <p:sp>
        <p:nvSpPr>
          <p:cNvPr id="5" name="CasellaDiTesto 4"/>
          <p:cNvSpPr txBox="1"/>
          <p:nvPr/>
        </p:nvSpPr>
        <p:spPr>
          <a:xfrm>
            <a:off x="4495800" y="1066800"/>
            <a:ext cx="2286000" cy="369332"/>
          </a:xfrm>
          <a:prstGeom prst="rect">
            <a:avLst/>
          </a:prstGeom>
          <a:noFill/>
        </p:spPr>
        <p:txBody>
          <a:bodyPr wrap="square" rtlCol="0">
            <a:spAutoFit/>
          </a:bodyPr>
          <a:lstStyle/>
          <a:p>
            <a:r>
              <a:rPr lang="it-IT" dirty="0" smtClean="0"/>
              <a:t>CLEAR CELL</a:t>
            </a:r>
            <a:endParaRPr lang="it-IT" dirty="0"/>
          </a:p>
        </p:txBody>
      </p:sp>
      <p:cxnSp>
        <p:nvCxnSpPr>
          <p:cNvPr id="7" name="Connettore 2 6"/>
          <p:cNvCxnSpPr/>
          <p:nvPr/>
        </p:nvCxnSpPr>
        <p:spPr>
          <a:xfrm rot="16200000" flipH="1">
            <a:off x="4610100" y="1790700"/>
            <a:ext cx="914400" cy="76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CasellaDiTesto 7"/>
          <p:cNvSpPr txBox="1"/>
          <p:nvPr/>
        </p:nvSpPr>
        <p:spPr>
          <a:xfrm>
            <a:off x="6705600" y="4267200"/>
            <a:ext cx="1447800" cy="369332"/>
          </a:xfrm>
          <a:prstGeom prst="rect">
            <a:avLst/>
          </a:prstGeom>
          <a:noFill/>
        </p:spPr>
        <p:txBody>
          <a:bodyPr wrap="square" rtlCol="0">
            <a:spAutoFit/>
          </a:bodyPr>
          <a:lstStyle/>
          <a:p>
            <a:r>
              <a:rPr lang="it-IT" dirty="0" smtClean="0"/>
              <a:t>TIREOCITI</a:t>
            </a:r>
            <a:endParaRPr lang="it-IT" dirty="0"/>
          </a:p>
        </p:txBody>
      </p:sp>
      <p:cxnSp>
        <p:nvCxnSpPr>
          <p:cNvPr id="10" name="Connettore 2 9"/>
          <p:cNvCxnSpPr/>
          <p:nvPr/>
        </p:nvCxnSpPr>
        <p:spPr>
          <a:xfrm rot="5400000">
            <a:off x="6591300" y="4838700"/>
            <a:ext cx="7620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838200" y="2057400"/>
            <a:ext cx="1676400" cy="369332"/>
          </a:xfrm>
          <a:prstGeom prst="rect">
            <a:avLst/>
          </a:prstGeom>
          <a:noFill/>
        </p:spPr>
        <p:txBody>
          <a:bodyPr wrap="square" rtlCol="0">
            <a:spAutoFit/>
          </a:bodyPr>
          <a:lstStyle/>
          <a:p>
            <a:r>
              <a:rPr lang="it-IT" dirty="0" smtClean="0"/>
              <a:t>CONNETTIVO</a:t>
            </a:r>
            <a:endParaRPr lang="it-IT" dirty="0"/>
          </a:p>
        </p:txBody>
      </p:sp>
    </p:spTree>
    <p:extLst>
      <p:ext uri="{BB962C8B-B14F-4D97-AF65-F5344CB8AC3E}">
        <p14:creationId xmlns:p14="http://schemas.microsoft.com/office/powerpoint/2010/main" val="1118936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Marina Zweyer\Desktop\vetrini\campioni istologici med 111.jpg"/>
          <p:cNvPicPr>
            <a:picLocks noChangeAspect="1" noChangeArrowheads="1"/>
          </p:cNvPicPr>
          <p:nvPr/>
        </p:nvPicPr>
        <p:blipFill>
          <a:blip r:embed="rId3" cstate="print"/>
          <a:srcRect/>
          <a:stretch>
            <a:fillRect/>
          </a:stretch>
        </p:blipFill>
        <p:spPr bwMode="auto">
          <a:xfrm>
            <a:off x="971600" y="620688"/>
            <a:ext cx="7354144" cy="5494475"/>
          </a:xfrm>
          <a:prstGeom prst="rect">
            <a:avLst/>
          </a:prstGeom>
          <a:noFill/>
        </p:spPr>
      </p:pic>
      <p:sp>
        <p:nvSpPr>
          <p:cNvPr id="3" name="CasellaDiTesto 2"/>
          <p:cNvSpPr txBox="1"/>
          <p:nvPr/>
        </p:nvSpPr>
        <p:spPr>
          <a:xfrm>
            <a:off x="2133600" y="990600"/>
            <a:ext cx="2514600" cy="381000"/>
          </a:xfrm>
          <a:prstGeom prst="rect">
            <a:avLst/>
          </a:prstGeom>
          <a:noFill/>
        </p:spPr>
        <p:txBody>
          <a:bodyPr wrap="square" rtlCol="0">
            <a:spAutoFit/>
          </a:bodyPr>
          <a:lstStyle/>
          <a:p>
            <a:r>
              <a:rPr lang="it-IT" dirty="0" smtClean="0"/>
              <a:t>COLLOIDE</a:t>
            </a:r>
            <a:endParaRPr lang="it-IT" dirty="0"/>
          </a:p>
        </p:txBody>
      </p:sp>
      <p:sp>
        <p:nvSpPr>
          <p:cNvPr id="4" name="CasellaDiTesto 3"/>
          <p:cNvSpPr txBox="1"/>
          <p:nvPr/>
        </p:nvSpPr>
        <p:spPr>
          <a:xfrm rot="19371290">
            <a:off x="4034636" y="2033286"/>
            <a:ext cx="1889398" cy="369332"/>
          </a:xfrm>
          <a:prstGeom prst="rect">
            <a:avLst/>
          </a:prstGeom>
          <a:noFill/>
        </p:spPr>
        <p:txBody>
          <a:bodyPr wrap="square" rtlCol="0">
            <a:spAutoFit/>
          </a:bodyPr>
          <a:lstStyle/>
          <a:p>
            <a:r>
              <a:rPr lang="it-IT" dirty="0" smtClean="0"/>
              <a:t>CONNETTIVO</a:t>
            </a:r>
            <a:endParaRPr lang="it-IT" dirty="0"/>
          </a:p>
        </p:txBody>
      </p:sp>
      <p:sp>
        <p:nvSpPr>
          <p:cNvPr id="5" name="CasellaDiTesto 4"/>
          <p:cNvSpPr txBox="1"/>
          <p:nvPr/>
        </p:nvSpPr>
        <p:spPr>
          <a:xfrm>
            <a:off x="4495800" y="3657600"/>
            <a:ext cx="1828800" cy="369332"/>
          </a:xfrm>
          <a:prstGeom prst="rect">
            <a:avLst/>
          </a:prstGeom>
          <a:noFill/>
        </p:spPr>
        <p:txBody>
          <a:bodyPr wrap="square" rtlCol="0">
            <a:spAutoFit/>
          </a:bodyPr>
          <a:lstStyle/>
          <a:p>
            <a:r>
              <a:rPr lang="it-IT" dirty="0" smtClean="0"/>
              <a:t>TIREOCITI</a:t>
            </a:r>
            <a:endParaRPr lang="it-IT" dirty="0"/>
          </a:p>
        </p:txBody>
      </p:sp>
      <p:cxnSp>
        <p:nvCxnSpPr>
          <p:cNvPr id="7" name="Connettore 2 6"/>
          <p:cNvCxnSpPr/>
          <p:nvPr/>
        </p:nvCxnSpPr>
        <p:spPr>
          <a:xfrm>
            <a:off x="3962400" y="3124200"/>
            <a:ext cx="7620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3276600" y="1600200"/>
            <a:ext cx="1752600" cy="369332"/>
          </a:xfrm>
          <a:prstGeom prst="rect">
            <a:avLst/>
          </a:prstGeom>
          <a:noFill/>
        </p:spPr>
        <p:txBody>
          <a:bodyPr wrap="square" rtlCol="0">
            <a:spAutoFit/>
          </a:bodyPr>
          <a:lstStyle/>
          <a:p>
            <a:r>
              <a:rPr lang="it-IT" dirty="0" smtClean="0"/>
              <a:t>CLEAR CELL</a:t>
            </a:r>
            <a:endParaRPr lang="it-IT" dirty="0"/>
          </a:p>
        </p:txBody>
      </p:sp>
      <p:cxnSp>
        <p:nvCxnSpPr>
          <p:cNvPr id="11" name="Connettore 2 10"/>
          <p:cNvCxnSpPr/>
          <p:nvPr/>
        </p:nvCxnSpPr>
        <p:spPr>
          <a:xfrm rot="5400000">
            <a:off x="3505200" y="2057400"/>
            <a:ext cx="4572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7347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Marina Zweyer\Desktop\vetrini\campioni istologici med 112.jpg"/>
          <p:cNvPicPr>
            <a:picLocks noChangeAspect="1" noChangeArrowheads="1"/>
          </p:cNvPicPr>
          <p:nvPr/>
        </p:nvPicPr>
        <p:blipFill>
          <a:blip r:embed="rId3" cstate="print"/>
          <a:srcRect/>
          <a:stretch>
            <a:fillRect/>
          </a:stretch>
        </p:blipFill>
        <p:spPr bwMode="auto">
          <a:xfrm>
            <a:off x="426368" y="344827"/>
            <a:ext cx="8250088" cy="6163859"/>
          </a:xfrm>
          <a:prstGeom prst="rect">
            <a:avLst/>
          </a:prstGeom>
          <a:noFill/>
        </p:spPr>
      </p:pic>
    </p:spTree>
    <p:extLst>
      <p:ext uri="{BB962C8B-B14F-4D97-AF65-F5344CB8AC3E}">
        <p14:creationId xmlns:p14="http://schemas.microsoft.com/office/powerpoint/2010/main" val="1569695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arina Zweyer\Desktop\vetrini\campioni istologici med 113.jpg"/>
          <p:cNvPicPr>
            <a:picLocks noChangeAspect="1" noChangeArrowheads="1"/>
          </p:cNvPicPr>
          <p:nvPr/>
        </p:nvPicPr>
        <p:blipFill>
          <a:blip r:embed="rId3" cstate="print"/>
          <a:srcRect/>
          <a:stretch>
            <a:fillRect/>
          </a:stretch>
        </p:blipFill>
        <p:spPr bwMode="auto">
          <a:xfrm>
            <a:off x="565720" y="448940"/>
            <a:ext cx="8038728" cy="6005946"/>
          </a:xfrm>
          <a:prstGeom prst="rect">
            <a:avLst/>
          </a:prstGeom>
          <a:noFill/>
        </p:spPr>
      </p:pic>
    </p:spTree>
    <p:extLst>
      <p:ext uri="{BB962C8B-B14F-4D97-AF65-F5344CB8AC3E}">
        <p14:creationId xmlns:p14="http://schemas.microsoft.com/office/powerpoint/2010/main" val="3797347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Marina Zweyer\Desktop\vetrini\campioni istologici med 114.jpg"/>
          <p:cNvPicPr>
            <a:picLocks noChangeAspect="1" noChangeArrowheads="1"/>
          </p:cNvPicPr>
          <p:nvPr/>
        </p:nvPicPr>
        <p:blipFill>
          <a:blip r:embed="rId3" cstate="print"/>
          <a:srcRect/>
          <a:stretch>
            <a:fillRect/>
          </a:stretch>
        </p:blipFill>
        <p:spPr bwMode="auto">
          <a:xfrm>
            <a:off x="672394" y="506224"/>
            <a:ext cx="8152741" cy="6091128"/>
          </a:xfrm>
          <a:prstGeom prst="rect">
            <a:avLst/>
          </a:prstGeom>
          <a:noFill/>
        </p:spPr>
      </p:pic>
      <p:sp>
        <p:nvSpPr>
          <p:cNvPr id="3" name="CasellaDiTesto 2"/>
          <p:cNvSpPr txBox="1"/>
          <p:nvPr/>
        </p:nvSpPr>
        <p:spPr>
          <a:xfrm>
            <a:off x="2209800" y="1447800"/>
            <a:ext cx="762000" cy="369332"/>
          </a:xfrm>
          <a:prstGeom prst="rect">
            <a:avLst/>
          </a:prstGeom>
          <a:noFill/>
        </p:spPr>
        <p:txBody>
          <a:bodyPr wrap="square" rtlCol="0">
            <a:spAutoFit/>
          </a:bodyPr>
          <a:lstStyle/>
          <a:p>
            <a:r>
              <a:rPr lang="it-IT" dirty="0" smtClean="0"/>
              <a:t>COLL</a:t>
            </a:r>
            <a:endParaRPr lang="it-IT" dirty="0"/>
          </a:p>
        </p:txBody>
      </p:sp>
      <p:sp>
        <p:nvSpPr>
          <p:cNvPr id="4" name="CasellaDiTesto 3"/>
          <p:cNvSpPr txBox="1"/>
          <p:nvPr/>
        </p:nvSpPr>
        <p:spPr>
          <a:xfrm>
            <a:off x="4191000" y="2819400"/>
            <a:ext cx="533400" cy="381000"/>
          </a:xfrm>
          <a:prstGeom prst="rect">
            <a:avLst/>
          </a:prstGeom>
          <a:noFill/>
        </p:spPr>
        <p:txBody>
          <a:bodyPr wrap="square" rtlCol="0">
            <a:spAutoFit/>
          </a:bodyPr>
          <a:lstStyle/>
          <a:p>
            <a:r>
              <a:rPr lang="it-IT" b="1" dirty="0" err="1" smtClean="0"/>
              <a:t>V</a:t>
            </a:r>
            <a:endParaRPr lang="it-IT" b="1" dirty="0"/>
          </a:p>
        </p:txBody>
      </p:sp>
      <p:sp>
        <p:nvSpPr>
          <p:cNvPr id="5" name="CasellaDiTesto 4"/>
          <p:cNvSpPr txBox="1"/>
          <p:nvPr/>
        </p:nvSpPr>
        <p:spPr>
          <a:xfrm>
            <a:off x="5943600" y="2590800"/>
            <a:ext cx="381000" cy="369332"/>
          </a:xfrm>
          <a:prstGeom prst="rect">
            <a:avLst/>
          </a:prstGeom>
          <a:noFill/>
        </p:spPr>
        <p:txBody>
          <a:bodyPr wrap="square" rtlCol="0">
            <a:spAutoFit/>
          </a:bodyPr>
          <a:lstStyle/>
          <a:p>
            <a:r>
              <a:rPr lang="it-IT" b="1" dirty="0" smtClean="0"/>
              <a:t>A</a:t>
            </a:r>
            <a:endParaRPr lang="it-IT" b="1" dirty="0"/>
          </a:p>
        </p:txBody>
      </p:sp>
    </p:spTree>
    <p:extLst>
      <p:ext uri="{BB962C8B-B14F-4D97-AF65-F5344CB8AC3E}">
        <p14:creationId xmlns:p14="http://schemas.microsoft.com/office/powerpoint/2010/main" val="1829061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95400" y="2895600"/>
            <a:ext cx="7315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2800" dirty="0" smtClean="0"/>
              <a:t>GHIANDOLA SURRENALE</a:t>
            </a:r>
            <a:endParaRPr lang="it-IT" sz="2800" dirty="0"/>
          </a:p>
        </p:txBody>
      </p:sp>
    </p:spTree>
    <p:extLst>
      <p:ext uri="{BB962C8B-B14F-4D97-AF65-F5344CB8AC3E}">
        <p14:creationId xmlns:p14="http://schemas.microsoft.com/office/powerpoint/2010/main" val="1764551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314132552.pdf"/>
          <p:cNvPicPr>
            <a:picLocks noChangeAspect="1"/>
          </p:cNvPicPr>
          <p:nvPr/>
        </p:nvPicPr>
        <p:blipFill rotWithShape="1">
          <a:blip r:embed="rId2">
            <a:extLst>
              <a:ext uri="{28A0092B-C50C-407E-A947-70E740481C1C}">
                <a14:useLocalDpi xmlns:a14="http://schemas.microsoft.com/office/drawing/2010/main" val="0"/>
              </a:ext>
            </a:extLst>
          </a:blip>
          <a:srcRect l="12261" t="8405" r="7810" b="55102"/>
          <a:stretch/>
        </p:blipFill>
        <p:spPr>
          <a:xfrm>
            <a:off x="323528" y="980727"/>
            <a:ext cx="8741136" cy="5647593"/>
          </a:xfrm>
          <a:prstGeom prst="rect">
            <a:avLst/>
          </a:prstGeom>
        </p:spPr>
      </p:pic>
    </p:spTree>
    <p:extLst>
      <p:ext uri="{BB962C8B-B14F-4D97-AF65-F5344CB8AC3E}">
        <p14:creationId xmlns:p14="http://schemas.microsoft.com/office/powerpoint/2010/main" val="94527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Corticale del surrene</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Zona glomerulare</a:t>
            </a:r>
          </a:p>
          <a:p>
            <a:pPr lvl="1"/>
            <a:r>
              <a:rPr lang="it-IT" dirty="0" smtClean="0"/>
              <a:t>Cellule colonnari e piramidali disposte in gruppi rotondeggianti </a:t>
            </a:r>
          </a:p>
          <a:p>
            <a:pPr lvl="1"/>
            <a:r>
              <a:rPr lang="it-IT" dirty="0" smtClean="0"/>
              <a:t>Secernono </a:t>
            </a:r>
            <a:r>
              <a:rPr lang="it-IT" dirty="0" err="1" smtClean="0"/>
              <a:t>mineralcorticoide</a:t>
            </a:r>
            <a:r>
              <a:rPr lang="it-IT" dirty="0" smtClean="0"/>
              <a:t> e aldosterone</a:t>
            </a:r>
          </a:p>
          <a:p>
            <a:r>
              <a:rPr lang="it-IT" dirty="0" smtClean="0"/>
              <a:t>Zona fascicolata</a:t>
            </a:r>
          </a:p>
          <a:p>
            <a:pPr lvl="1"/>
            <a:r>
              <a:rPr lang="it-IT" dirty="0" smtClean="0"/>
              <a:t>Cellule disposte in lunghi cordoni</a:t>
            </a:r>
          </a:p>
          <a:p>
            <a:pPr lvl="1"/>
            <a:r>
              <a:rPr lang="it-IT" dirty="0" smtClean="0"/>
              <a:t>Secernono </a:t>
            </a:r>
            <a:r>
              <a:rPr lang="it-IT" dirty="0" err="1" smtClean="0"/>
              <a:t>glucocorticoidi</a:t>
            </a:r>
            <a:endParaRPr lang="it-IT" dirty="0" smtClean="0"/>
          </a:p>
          <a:p>
            <a:r>
              <a:rPr lang="it-IT" dirty="0" smtClean="0"/>
              <a:t>Zona reticolare</a:t>
            </a:r>
          </a:p>
          <a:p>
            <a:pPr lvl="1"/>
            <a:r>
              <a:rPr lang="it-IT" dirty="0" smtClean="0"/>
              <a:t>Piccole cellule ben colorabili (meno lipidi)</a:t>
            </a:r>
          </a:p>
          <a:p>
            <a:pPr lvl="1"/>
            <a:r>
              <a:rPr lang="it-IT" dirty="0" smtClean="0"/>
              <a:t>Secernono precursori androgeni</a:t>
            </a:r>
          </a:p>
          <a:p>
            <a:pPr lvl="1"/>
            <a:r>
              <a:rPr lang="it-IT" dirty="0" smtClean="0"/>
              <a:t>Associazione con capillari</a:t>
            </a:r>
          </a:p>
          <a:p>
            <a:endParaRPr lang="it-IT" dirty="0"/>
          </a:p>
        </p:txBody>
      </p:sp>
    </p:spTree>
    <p:extLst>
      <p:ext uri="{BB962C8B-B14F-4D97-AF65-F5344CB8AC3E}">
        <p14:creationId xmlns:p14="http://schemas.microsoft.com/office/powerpoint/2010/main" val="192155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it-IT" smtClean="0"/>
          </a:p>
        </p:txBody>
      </p:sp>
      <p:sp>
        <p:nvSpPr>
          <p:cNvPr id="35843" name="Rectangle 3"/>
          <p:cNvSpPr>
            <a:spLocks noGrp="1" noChangeArrowheads="1"/>
          </p:cNvSpPr>
          <p:nvPr>
            <p:ph type="body" idx="1"/>
          </p:nvPr>
        </p:nvSpPr>
        <p:spPr/>
        <p:txBody>
          <a:bodyPr/>
          <a:lstStyle/>
          <a:p>
            <a:pPr eaLnBrk="1" hangingPunct="1">
              <a:defRPr/>
            </a:pPr>
            <a:endParaRPr lang="it-IT" smtClean="0"/>
          </a:p>
        </p:txBody>
      </p:sp>
      <p:pic>
        <p:nvPicPr>
          <p:cNvPr id="21507" name="Picture 4" descr="TissOn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4525"/>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PickingUpT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14525"/>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49816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Midollare del surrene</a:t>
            </a:r>
            <a:endParaRPr lang="it-IT" dirty="0"/>
          </a:p>
        </p:txBody>
      </p:sp>
      <p:sp>
        <p:nvSpPr>
          <p:cNvPr id="3" name="Segnaposto contenuto 2"/>
          <p:cNvSpPr>
            <a:spLocks noGrp="1"/>
          </p:cNvSpPr>
          <p:nvPr>
            <p:ph idx="1"/>
          </p:nvPr>
        </p:nvSpPr>
        <p:spPr/>
        <p:txBody>
          <a:bodyPr/>
          <a:lstStyle/>
          <a:p>
            <a:r>
              <a:rPr lang="it-IT" dirty="0" smtClean="0"/>
              <a:t>Cellule </a:t>
            </a:r>
            <a:r>
              <a:rPr lang="it-IT" dirty="0" err="1" smtClean="0"/>
              <a:t>cromoaffini</a:t>
            </a:r>
            <a:endParaRPr lang="it-IT" dirty="0" smtClean="0"/>
          </a:p>
          <a:p>
            <a:pPr lvl="1"/>
            <a:r>
              <a:rPr lang="it-IT" dirty="0" smtClean="0"/>
              <a:t>Contengono adrenalina e noradrenalina (legate alle </a:t>
            </a:r>
            <a:r>
              <a:rPr lang="it-IT" dirty="0" err="1" smtClean="0"/>
              <a:t>cromogranine</a:t>
            </a:r>
            <a:r>
              <a:rPr lang="it-IT" dirty="0" smtClean="0"/>
              <a:t>)</a:t>
            </a:r>
          </a:p>
          <a:p>
            <a:pPr lvl="1"/>
            <a:r>
              <a:rPr lang="it-IT" dirty="0" smtClean="0"/>
              <a:t>Organizzate in cordoni intercalate da ampi capillari</a:t>
            </a:r>
          </a:p>
          <a:p>
            <a:pPr lvl="1"/>
            <a:r>
              <a:rPr lang="it-IT" dirty="0" smtClean="0"/>
              <a:t>Presenza di granuli citoplasmatici</a:t>
            </a:r>
            <a:endParaRPr lang="it-IT" dirty="0"/>
          </a:p>
        </p:txBody>
      </p:sp>
    </p:spTree>
    <p:extLst>
      <p:ext uri="{BB962C8B-B14F-4D97-AF65-F5344CB8AC3E}">
        <p14:creationId xmlns:p14="http://schemas.microsoft.com/office/powerpoint/2010/main" val="4077769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Marina Zweyer\Desktop\vetrini\campioni istologici med 101.jpg"/>
          <p:cNvPicPr>
            <a:picLocks noChangeAspect="1" noChangeArrowheads="1"/>
          </p:cNvPicPr>
          <p:nvPr/>
        </p:nvPicPr>
        <p:blipFill>
          <a:blip r:embed="rId3" cstate="print"/>
          <a:srcRect/>
          <a:stretch>
            <a:fillRect/>
          </a:stretch>
        </p:blipFill>
        <p:spPr bwMode="auto">
          <a:xfrm>
            <a:off x="755577" y="620687"/>
            <a:ext cx="7616462" cy="5690461"/>
          </a:xfrm>
          <a:prstGeom prst="rect">
            <a:avLst/>
          </a:prstGeom>
          <a:noFill/>
        </p:spPr>
      </p:pic>
    </p:spTree>
    <p:extLst>
      <p:ext uri="{BB962C8B-B14F-4D97-AF65-F5344CB8AC3E}">
        <p14:creationId xmlns:p14="http://schemas.microsoft.com/office/powerpoint/2010/main" val="3182637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Documents and Settings\Marina Zweyer\Desktop\vetrini\campioni istologici med 104.jpg"/>
          <p:cNvPicPr>
            <a:picLocks noChangeAspect="1" noChangeArrowheads="1"/>
          </p:cNvPicPr>
          <p:nvPr/>
        </p:nvPicPr>
        <p:blipFill>
          <a:blip r:embed="rId3" cstate="print"/>
          <a:srcRect/>
          <a:stretch>
            <a:fillRect/>
          </a:stretch>
        </p:blipFill>
        <p:spPr bwMode="auto">
          <a:xfrm>
            <a:off x="827584" y="764704"/>
            <a:ext cx="7205464" cy="5383393"/>
          </a:xfrm>
          <a:prstGeom prst="rect">
            <a:avLst/>
          </a:prstGeom>
          <a:noFill/>
        </p:spPr>
      </p:pic>
    </p:spTree>
    <p:extLst>
      <p:ext uri="{BB962C8B-B14F-4D97-AF65-F5344CB8AC3E}">
        <p14:creationId xmlns:p14="http://schemas.microsoft.com/office/powerpoint/2010/main" val="3733089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na Zweyer\Desktop\vetrini\campioni istologici med 105.jpg"/>
          <p:cNvPicPr>
            <a:picLocks noChangeAspect="1" noChangeArrowheads="1"/>
          </p:cNvPicPr>
          <p:nvPr/>
        </p:nvPicPr>
        <p:blipFill>
          <a:blip r:embed="rId3" cstate="print"/>
          <a:srcRect/>
          <a:stretch>
            <a:fillRect/>
          </a:stretch>
        </p:blipFill>
        <p:spPr bwMode="auto">
          <a:xfrm>
            <a:off x="755576" y="620688"/>
            <a:ext cx="7349480" cy="5490991"/>
          </a:xfrm>
          <a:prstGeom prst="rect">
            <a:avLst/>
          </a:prstGeom>
          <a:noFill/>
        </p:spPr>
      </p:pic>
    </p:spTree>
    <p:extLst>
      <p:ext uri="{BB962C8B-B14F-4D97-AF65-F5344CB8AC3E}">
        <p14:creationId xmlns:p14="http://schemas.microsoft.com/office/powerpoint/2010/main" val="1689118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rina Zweyer\Desktop\vetrini\campioni istologici med 106.jpg"/>
          <p:cNvPicPr>
            <a:picLocks noChangeAspect="1" noChangeArrowheads="1"/>
          </p:cNvPicPr>
          <p:nvPr/>
        </p:nvPicPr>
        <p:blipFill>
          <a:blip r:embed="rId3" cstate="print"/>
          <a:srcRect/>
          <a:stretch>
            <a:fillRect/>
          </a:stretch>
        </p:blipFill>
        <p:spPr bwMode="auto">
          <a:xfrm>
            <a:off x="1187624" y="908720"/>
            <a:ext cx="7063664" cy="5277450"/>
          </a:xfrm>
          <a:prstGeom prst="rect">
            <a:avLst/>
          </a:prstGeom>
          <a:noFill/>
        </p:spPr>
      </p:pic>
    </p:spTree>
    <p:extLst>
      <p:ext uri="{BB962C8B-B14F-4D97-AF65-F5344CB8AC3E}">
        <p14:creationId xmlns:p14="http://schemas.microsoft.com/office/powerpoint/2010/main" val="2715131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Marina Zweyer\Desktop\vetrini\campioni istologici med 102.jpg"/>
          <p:cNvPicPr>
            <a:picLocks noChangeAspect="1" noChangeArrowheads="1"/>
          </p:cNvPicPr>
          <p:nvPr/>
        </p:nvPicPr>
        <p:blipFill>
          <a:blip r:embed="rId3" cstate="print"/>
          <a:srcRect/>
          <a:stretch>
            <a:fillRect/>
          </a:stretch>
        </p:blipFill>
        <p:spPr bwMode="auto">
          <a:xfrm flipV="1">
            <a:off x="899592" y="692696"/>
            <a:ext cx="7376066" cy="5510854"/>
          </a:xfrm>
          <a:prstGeom prst="rect">
            <a:avLst/>
          </a:prstGeom>
          <a:noFill/>
        </p:spPr>
      </p:pic>
    </p:spTree>
    <p:extLst>
      <p:ext uri="{BB962C8B-B14F-4D97-AF65-F5344CB8AC3E}">
        <p14:creationId xmlns:p14="http://schemas.microsoft.com/office/powerpoint/2010/main" val="1896281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rina Zweyer\Desktop\vetrini\campioni istologici med 107.jpg"/>
          <p:cNvPicPr>
            <a:picLocks noChangeAspect="1" noChangeArrowheads="1"/>
          </p:cNvPicPr>
          <p:nvPr/>
        </p:nvPicPr>
        <p:blipFill>
          <a:blip r:embed="rId3" cstate="print"/>
          <a:srcRect/>
          <a:stretch>
            <a:fillRect/>
          </a:stretch>
        </p:blipFill>
        <p:spPr bwMode="auto">
          <a:xfrm flipV="1">
            <a:off x="971600" y="676141"/>
            <a:ext cx="7370296" cy="5506543"/>
          </a:xfrm>
          <a:prstGeom prst="rect">
            <a:avLst/>
          </a:prstGeom>
          <a:noFill/>
        </p:spPr>
      </p:pic>
    </p:spTree>
    <p:extLst>
      <p:ext uri="{BB962C8B-B14F-4D97-AF65-F5344CB8AC3E}">
        <p14:creationId xmlns:p14="http://schemas.microsoft.com/office/powerpoint/2010/main" val="883230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ocuments and Settings\Marina Zweyer\Desktop\vetrini\campioni istologici med 103.jpg"/>
          <p:cNvPicPr>
            <a:picLocks noChangeAspect="1" noChangeArrowheads="1"/>
          </p:cNvPicPr>
          <p:nvPr/>
        </p:nvPicPr>
        <p:blipFill>
          <a:blip r:embed="rId3" cstate="print"/>
          <a:srcRect/>
          <a:stretch>
            <a:fillRect/>
          </a:stretch>
        </p:blipFill>
        <p:spPr bwMode="auto">
          <a:xfrm>
            <a:off x="1001744" y="764705"/>
            <a:ext cx="7293622" cy="5449258"/>
          </a:xfrm>
          <a:prstGeom prst="rect">
            <a:avLst/>
          </a:prstGeom>
          <a:noFill/>
        </p:spPr>
      </p:pic>
    </p:spTree>
    <p:extLst>
      <p:ext uri="{BB962C8B-B14F-4D97-AF65-F5344CB8AC3E}">
        <p14:creationId xmlns:p14="http://schemas.microsoft.com/office/powerpoint/2010/main" val="2940096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arina Zweyer\Desktop\vetrini\campioni istologici med 108.jpg"/>
          <p:cNvPicPr>
            <a:picLocks noChangeAspect="1" noChangeArrowheads="1"/>
          </p:cNvPicPr>
          <p:nvPr/>
        </p:nvPicPr>
        <p:blipFill>
          <a:blip r:embed="rId3" cstate="print"/>
          <a:srcRect/>
          <a:stretch>
            <a:fillRect/>
          </a:stretch>
        </p:blipFill>
        <p:spPr bwMode="auto">
          <a:xfrm>
            <a:off x="971600" y="692696"/>
            <a:ext cx="7421488" cy="5661248"/>
          </a:xfrm>
          <a:prstGeom prst="rect">
            <a:avLst/>
          </a:prstGeom>
          <a:noFill/>
        </p:spPr>
      </p:pic>
    </p:spTree>
    <p:extLst>
      <p:ext uri="{BB962C8B-B14F-4D97-AF65-F5344CB8AC3E}">
        <p14:creationId xmlns:p14="http://schemas.microsoft.com/office/powerpoint/2010/main" val="196207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Text Box 2"/>
          <p:cNvSpPr txBox="1">
            <a:spLocks noChangeArrowheads="1"/>
          </p:cNvSpPr>
          <p:nvPr/>
        </p:nvSpPr>
        <p:spPr bwMode="auto">
          <a:xfrm>
            <a:off x="420688" y="2492896"/>
            <a:ext cx="8723312"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endParaRPr lang="en-US" b="1" dirty="0">
              <a:latin typeface="Comic Sans MS" charset="0"/>
            </a:endParaRPr>
          </a:p>
          <a:p>
            <a:pPr eaLnBrk="1" hangingPunct="1"/>
            <a:r>
              <a:rPr lang="en-US" b="1" dirty="0" err="1">
                <a:latin typeface="Comic Sans MS" charset="0"/>
              </a:rPr>
              <a:t>Orientare</a:t>
            </a:r>
            <a:r>
              <a:rPr lang="en-US" b="1" dirty="0">
                <a:latin typeface="Comic Sans MS" charset="0"/>
              </a:rPr>
              <a:t> </a:t>
            </a:r>
            <a:r>
              <a:rPr lang="en-US" b="1" dirty="0" err="1">
                <a:latin typeface="Comic Sans MS" charset="0"/>
              </a:rPr>
              <a:t>il</a:t>
            </a:r>
            <a:r>
              <a:rPr lang="en-US" b="1" dirty="0">
                <a:latin typeface="Comic Sans MS" charset="0"/>
              </a:rPr>
              <a:t> </a:t>
            </a:r>
            <a:r>
              <a:rPr lang="en-US" b="1" dirty="0" err="1">
                <a:latin typeface="Comic Sans MS" charset="0"/>
              </a:rPr>
              <a:t>tessuto</a:t>
            </a:r>
            <a:r>
              <a:rPr lang="en-US" b="1" dirty="0">
                <a:latin typeface="Comic Sans MS" charset="0"/>
              </a:rPr>
              <a:t> in </a:t>
            </a:r>
          </a:p>
          <a:p>
            <a:pPr eaLnBrk="1" hangingPunct="1"/>
            <a:r>
              <a:rPr lang="en-US" b="1" dirty="0">
                <a:latin typeface="Comic Sans MS" charset="0"/>
              </a:rPr>
              <a:t>Base </a:t>
            </a:r>
            <a:r>
              <a:rPr lang="en-US" b="1" dirty="0" err="1">
                <a:latin typeface="Comic Sans MS" charset="0"/>
              </a:rPr>
              <a:t>alla</a:t>
            </a:r>
            <a:r>
              <a:rPr lang="en-US" b="1" dirty="0">
                <a:latin typeface="Comic Sans MS" charset="0"/>
              </a:rPr>
              <a:t> </a:t>
            </a:r>
            <a:r>
              <a:rPr lang="en-US" b="1" dirty="0" err="1">
                <a:latin typeface="Comic Sans MS" charset="0"/>
              </a:rPr>
              <a:t>sezione</a:t>
            </a:r>
            <a:r>
              <a:rPr lang="en-US" b="1" dirty="0">
                <a:latin typeface="Comic Sans MS" charset="0"/>
              </a:rPr>
              <a:t> </a:t>
            </a:r>
            <a:r>
              <a:rPr lang="en-US" b="1" dirty="0" err="1">
                <a:latin typeface="Comic Sans MS" charset="0"/>
              </a:rPr>
              <a:t>che</a:t>
            </a:r>
            <a:r>
              <a:rPr lang="en-US" b="1" dirty="0">
                <a:latin typeface="Comic Sans MS" charset="0"/>
              </a:rPr>
              <a:t> </a:t>
            </a:r>
            <a:r>
              <a:rPr lang="en-US" b="1" dirty="0" err="1">
                <a:latin typeface="Comic Sans MS" charset="0"/>
              </a:rPr>
              <a:t>si</a:t>
            </a:r>
            <a:r>
              <a:rPr lang="en-US" b="1" dirty="0">
                <a:latin typeface="Comic Sans MS" charset="0"/>
              </a:rPr>
              <a:t> </a:t>
            </a:r>
          </a:p>
          <a:p>
            <a:pPr eaLnBrk="1" hangingPunct="1"/>
            <a:r>
              <a:rPr lang="en-US" b="1" dirty="0" err="1">
                <a:latin typeface="Comic Sans MS" charset="0"/>
              </a:rPr>
              <a:t>Vuole</a:t>
            </a:r>
            <a:r>
              <a:rPr lang="en-US" b="1" dirty="0">
                <a:latin typeface="Comic Sans MS" charset="0"/>
              </a:rPr>
              <a:t> </a:t>
            </a:r>
            <a:r>
              <a:rPr lang="en-US" b="1" dirty="0" err="1">
                <a:latin typeface="Comic Sans MS" charset="0"/>
              </a:rPr>
              <a:t>ottenere</a:t>
            </a:r>
            <a:endParaRPr lang="en-US" b="1" dirty="0">
              <a:latin typeface="Comic Sans MS" charset="0"/>
            </a:endParaRPr>
          </a:p>
          <a:p>
            <a:pPr eaLnBrk="1" hangingPunct="1"/>
            <a:endParaRPr lang="en-US" dirty="0">
              <a:latin typeface="Comic Sans MS" charset="0"/>
            </a:endParaRPr>
          </a:p>
          <a:p>
            <a:pPr eaLnBrk="1" hangingPunct="1"/>
            <a:endParaRPr lang="en-US" dirty="0">
              <a:latin typeface="Comic Sans MS" charset="0"/>
            </a:endParaRPr>
          </a:p>
          <a:p>
            <a:pPr eaLnBrk="1" hangingPunct="1">
              <a:buFontTx/>
              <a:buChar char="•"/>
            </a:pPr>
            <a:endParaRPr lang="en-US" dirty="0">
              <a:solidFill>
                <a:srgbClr val="990000"/>
              </a:solidFill>
              <a:latin typeface="Comic Sans MS" charset="0"/>
            </a:endParaRPr>
          </a:p>
          <a:p>
            <a:pPr eaLnBrk="1" hangingPunct="1"/>
            <a:endParaRPr lang="en-US" dirty="0">
              <a:solidFill>
                <a:srgbClr val="990000"/>
              </a:solidFill>
              <a:latin typeface="Comic Sans MS" charset="0"/>
            </a:endParaRPr>
          </a:p>
          <a:p>
            <a:pPr eaLnBrk="1" hangingPunct="1"/>
            <a:endParaRPr lang="en-GB" sz="1600" dirty="0">
              <a:solidFill>
                <a:srgbClr val="000000"/>
              </a:solidFill>
              <a:latin typeface="Charcoal" charset="0"/>
            </a:endParaRPr>
          </a:p>
          <a:p>
            <a:pPr eaLnBrk="1" hangingPunct="1"/>
            <a:endParaRPr lang="en-US" sz="1600" dirty="0">
              <a:solidFill>
                <a:srgbClr val="990000"/>
              </a:solidFill>
              <a:latin typeface="Comic Sans MS" charset="0"/>
            </a:endParaRPr>
          </a:p>
          <a:p>
            <a:pPr eaLnBrk="1" hangingPunct="1"/>
            <a:endParaRPr lang="en-US" dirty="0">
              <a:solidFill>
                <a:srgbClr val="990000"/>
              </a:solidFill>
              <a:latin typeface="Comic Sans MS" charset="0"/>
            </a:endParaRPr>
          </a:p>
          <a:p>
            <a:pPr eaLnBrk="1" hangingPunct="1"/>
            <a:endParaRPr lang="en-GB" b="1" dirty="0">
              <a:solidFill>
                <a:srgbClr val="990000"/>
              </a:solidFill>
              <a:latin typeface="Comic Sans MS" charset="0"/>
            </a:endParaRPr>
          </a:p>
        </p:txBody>
      </p:sp>
      <p:pic>
        <p:nvPicPr>
          <p:cNvPr id="4" name="Picture 4" descr="F01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75" y="1295400"/>
            <a:ext cx="26511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528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Colorazione di un campione</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Ha lo scopo di </a:t>
            </a:r>
            <a:r>
              <a:rPr lang="it-IT" dirty="0"/>
              <a:t>aumentare il contrasto dei componenti morfologici cellulari o tessutali affinché ne risulti una migliore analisi </a:t>
            </a:r>
            <a:r>
              <a:rPr lang="it-IT" dirty="0" smtClean="0"/>
              <a:t>microscopica (</a:t>
            </a:r>
            <a:r>
              <a:rPr lang="it-IT" i="1" dirty="0" err="1" smtClean="0">
                <a:solidFill>
                  <a:srgbClr val="FF0000"/>
                </a:solidFill>
              </a:rPr>
              <a:t>istomorfologia</a:t>
            </a:r>
            <a:r>
              <a:rPr lang="it-IT" dirty="0" smtClean="0"/>
              <a:t>), </a:t>
            </a:r>
            <a:r>
              <a:rPr lang="it-IT" dirty="0"/>
              <a:t>oppure quello di identificare e localizzare specifiche sostanze chimiche all’interno di una cellula (</a:t>
            </a:r>
            <a:r>
              <a:rPr lang="it-IT" i="1" dirty="0">
                <a:solidFill>
                  <a:srgbClr val="FF0000"/>
                </a:solidFill>
              </a:rPr>
              <a:t>citochimica</a:t>
            </a:r>
            <a:r>
              <a:rPr lang="it-IT" dirty="0"/>
              <a:t>) o di un tessuto (</a:t>
            </a:r>
            <a:r>
              <a:rPr lang="it-IT" i="1" dirty="0">
                <a:solidFill>
                  <a:srgbClr val="FF0000"/>
                </a:solidFill>
              </a:rPr>
              <a:t>istochimica</a:t>
            </a:r>
            <a:r>
              <a:rPr lang="it-IT" dirty="0" smtClean="0"/>
              <a:t>) </a:t>
            </a:r>
          </a:p>
          <a:p>
            <a:r>
              <a:rPr lang="it-IT" dirty="0" smtClean="0"/>
              <a:t>Si sfrutta </a:t>
            </a:r>
            <a:r>
              <a:rPr lang="it-IT" dirty="0"/>
              <a:t>la proprietà di alcuni reagenti di formare con specifici composti chimici contenuti in cellule e tessuti dei prodotti colorati (nel caso di microscopia ottica) o dei prodotti opachi agli elettroni (nel caso di microscopia elettronica).</a:t>
            </a:r>
          </a:p>
          <a:p>
            <a:endParaRPr lang="it-IT" dirty="0"/>
          </a:p>
        </p:txBody>
      </p:sp>
    </p:spTree>
    <p:extLst>
      <p:ext uri="{BB962C8B-B14F-4D97-AF65-F5344CB8AC3E}">
        <p14:creationId xmlns:p14="http://schemas.microsoft.com/office/powerpoint/2010/main" val="163092037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928</TotalTime>
  <Words>1109</Words>
  <Application>Microsoft Macintosh PowerPoint</Application>
  <PresentationFormat>Presentazione su schermo (4:3)</PresentationFormat>
  <Paragraphs>222</Paragraphs>
  <Slides>78</Slides>
  <Notes>58</Notes>
  <HiddenSlides>0</HiddenSlides>
  <MMClips>0</MMClips>
  <ScaleCrop>false</ScaleCrop>
  <HeadingPairs>
    <vt:vector size="4" baseType="variant">
      <vt:variant>
        <vt:lpstr>Tema</vt:lpstr>
      </vt:variant>
      <vt:variant>
        <vt:i4>1</vt:i4>
      </vt:variant>
      <vt:variant>
        <vt:lpstr>Titoli diapositive</vt:lpstr>
      </vt:variant>
      <vt:variant>
        <vt:i4>78</vt:i4>
      </vt:variant>
    </vt:vector>
  </HeadingPairs>
  <TitlesOfParts>
    <vt:vector size="79" baseType="lpstr">
      <vt:lpstr>Tema di Office</vt:lpstr>
      <vt:lpstr>Preparazione campioni</vt:lpstr>
      <vt:lpstr>Tessuti-Sezioni</vt:lpstr>
      <vt:lpstr>Fissazione: serve a preservare a lungo un campione</vt:lpstr>
      <vt:lpstr>Inclusione: permette di avere un campione solido facile da tagliare</vt:lpstr>
      <vt:lpstr>Taglio: ha lo scopo di ottenere delle  sezioni sottili attraverso le quali possa passare la luce</vt:lpstr>
      <vt:lpstr>Presentazione di PowerPoint</vt:lpstr>
      <vt:lpstr>Presentazione di PowerPoint</vt:lpstr>
      <vt:lpstr>Presentazione di PowerPoint</vt:lpstr>
      <vt:lpstr>Colorazione di un campione</vt:lpstr>
      <vt:lpstr>Tipi di Colorazione Istomorfologiche</vt:lpstr>
      <vt:lpstr>Tipi di coloranti</vt:lpstr>
      <vt:lpstr>Tipi di coloranti</vt:lpstr>
      <vt:lpstr>Meccanismo d’azione dei coloranti</vt:lpstr>
      <vt:lpstr>Presentazione di PowerPoint</vt:lpstr>
      <vt:lpstr>Esempi di coloranti</vt:lpstr>
      <vt:lpstr>Presentazione di PowerPoint</vt:lpstr>
      <vt:lpstr>Colorazione </vt:lpstr>
      <vt:lpstr>Tricromica di Mallory</vt:lpstr>
      <vt:lpstr>Presentazione di PowerPoint</vt:lpstr>
      <vt:lpstr>Montaggio: il preparato deve essere visibile al microscopio e conservato a lungo</vt:lpstr>
      <vt:lpstr>Presentazione di PowerPoint</vt:lpstr>
      <vt:lpstr>Come si osservano i campioni ottenuti in tal modo?</vt:lpstr>
      <vt:lpstr>Il microscopio composto</vt:lpstr>
      <vt:lpstr>Presentazione di PowerPoint</vt:lpstr>
      <vt:lpstr>Presentazione di PowerPoint</vt:lpstr>
      <vt:lpstr>Differenza tra ingrandimento e risoluzione</vt:lpstr>
      <vt:lpstr>Potere di risoluzione</vt:lpstr>
      <vt:lpstr>Presentazione di PowerPoint</vt:lpstr>
      <vt:lpstr>Presentazione di PowerPoint</vt:lpstr>
      <vt:lpstr>Fattori che influenzano il limite di risoluzione in un microscopio ottico</vt:lpstr>
      <vt:lpstr>Presentazione di PowerPoint</vt:lpstr>
      <vt:lpstr>Presentazione di PowerPoint</vt:lpstr>
      <vt:lpstr>Potere di risoluzione</vt:lpstr>
      <vt:lpstr>I microscopi che noi utilizzeremo</vt:lpstr>
      <vt:lpstr>Leica Airlab App</vt:lpstr>
      <vt:lpstr>Ghiandola sottomandibolare</vt:lpstr>
      <vt:lpstr>Presentazione di PowerPoint</vt:lpstr>
      <vt:lpstr>Presentazione di PowerPoint</vt:lpstr>
      <vt:lpstr>Presentazione di PowerPoint</vt:lpstr>
      <vt:lpstr>Presentazione di PowerPoint</vt:lpstr>
      <vt:lpstr>Presentazione di PowerPoint</vt:lpstr>
      <vt:lpstr>Stomaco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Duodeno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TIROIDE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Corticale del surrene</vt:lpstr>
      <vt:lpstr>Midollare del surrene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 </dc:creator>
  <cp:lastModifiedBy>Emiliana Giacomello</cp:lastModifiedBy>
  <cp:revision>23</cp:revision>
  <dcterms:created xsi:type="dcterms:W3CDTF">2016-03-15T08:57:23Z</dcterms:created>
  <dcterms:modified xsi:type="dcterms:W3CDTF">2019-05-03T09:49:31Z</dcterms:modified>
</cp:coreProperties>
</file>