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Papyrus"/>
          <a:ea typeface="Papyrus"/>
          <a:cs typeface="Papyrus"/>
        </a:font>
        <a:srgbClr val="3E231A"/>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D4DAE2"/>
          </a:solidFill>
        </a:fill>
      </a:tcStyle>
    </a:wholeTbl>
    <a:band2H>
      <a:tcTxStyle/>
      <a:tcStyle>
        <a:tcBdr/>
        <a:fill>
          <a:solidFill>
            <a:srgbClr val="EBEDF1"/>
          </a:solidFill>
        </a:fill>
      </a:tcStyle>
    </a:band2H>
    <a:firstCol>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1"/>
          </a:solidFill>
        </a:fill>
      </a:tcStyle>
    </a:firstCol>
    <a:la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381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1"/>
          </a:solidFill>
        </a:fill>
      </a:tcStyle>
    </a:lastRow>
    <a:fir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381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1"/>
          </a:solidFill>
        </a:fill>
      </a:tcStyle>
    </a:firstRow>
  </a:tblStyle>
  <a:tblStyle styleId="{C7B018BB-80A7-4F77-B60F-C8B233D01FF8}" styleName="">
    <a:tblBg/>
    <a:wholeTbl>
      <a:tcTxStyle b="off" i="off">
        <a:font>
          <a:latin typeface="Papyrus"/>
          <a:ea typeface="Papyrus"/>
          <a:cs typeface="Papyrus"/>
        </a:font>
        <a:srgbClr val="3E231A"/>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EFE5CE"/>
          </a:solidFill>
        </a:fill>
      </a:tcStyle>
    </a:wholeTbl>
    <a:band2H>
      <a:tcTxStyle/>
      <a:tcStyle>
        <a:tcBdr/>
        <a:fill>
          <a:solidFill>
            <a:srgbClr val="F7F2E8"/>
          </a:solidFill>
        </a:fill>
      </a:tcStyle>
    </a:band2H>
    <a:firstCol>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3"/>
          </a:solidFill>
        </a:fill>
      </a:tcStyle>
    </a:firstCol>
    <a:la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381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3"/>
          </a:solidFill>
        </a:fill>
      </a:tcStyle>
    </a:lastRow>
    <a:fir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381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3"/>
          </a:solidFill>
        </a:fill>
      </a:tcStyle>
    </a:firstRow>
  </a:tblStyle>
  <a:tblStyle styleId="{EEE7283C-3CF3-47DC-8721-378D4A62B228}" styleName="">
    <a:tblBg/>
    <a:wholeTbl>
      <a:tcTxStyle b="off" i="off">
        <a:font>
          <a:latin typeface="Papyrus"/>
          <a:ea typeface="Papyrus"/>
          <a:cs typeface="Papyrus"/>
        </a:font>
        <a:srgbClr val="3E231A"/>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DBD8DF"/>
          </a:solidFill>
        </a:fill>
      </a:tcStyle>
    </a:wholeTbl>
    <a:band2H>
      <a:tcTxStyle/>
      <a:tcStyle>
        <a:tcBdr/>
        <a:fill>
          <a:solidFill>
            <a:srgbClr val="EEECF0"/>
          </a:solidFill>
        </a:fill>
      </a:tcStyle>
    </a:band2H>
    <a:firstCol>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6"/>
          </a:solidFill>
        </a:fill>
      </a:tcStyle>
    </a:firstCol>
    <a:la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381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6"/>
          </a:solidFill>
        </a:fill>
      </a:tcStyle>
    </a:lastRow>
    <a:fir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381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chemeClr val="accent6"/>
          </a:solidFill>
        </a:fill>
      </a:tcStyle>
    </a:firstRow>
  </a:tblStyle>
  <a:tblStyle styleId="{CF821DB8-F4EB-4A41-A1BA-3FCAFE7338EE}" styleName="">
    <a:tblBg/>
    <a:wholeTbl>
      <a:tcTxStyle b="off" i="off">
        <a:font>
          <a:latin typeface="Papyrus"/>
          <a:ea typeface="Papyrus"/>
          <a:cs typeface="Papyrus"/>
        </a:font>
        <a:srgbClr val="3E231A"/>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8E7E7"/>
          </a:solidFill>
        </a:fill>
      </a:tcStyle>
    </a:wholeTbl>
    <a:band2H>
      <a:tcTxStyle/>
      <a:tcStyle>
        <a:tcBdr/>
        <a:fill>
          <a:solidFill>
            <a:srgbClr val="24383E"/>
          </a:solidFill>
        </a:fill>
      </a:tcStyle>
    </a:band2H>
    <a:firstCol>
      <a:tcTxStyle b="on" i="off">
        <a:font>
          <a:latin typeface="Papyrus"/>
          <a:ea typeface="Papyrus"/>
          <a:cs typeface="Papyrus"/>
        </a:font>
        <a:srgbClr val="24383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Papyrus"/>
          <a:ea typeface="Papyrus"/>
          <a:cs typeface="Papyrus"/>
        </a:font>
        <a:srgbClr val="3E231A"/>
      </a:tcTxStyle>
      <a:tcStyle>
        <a:tcBdr>
          <a:left>
            <a:ln w="12700" cap="flat">
              <a:noFill/>
              <a:miter lim="400000"/>
            </a:ln>
          </a:left>
          <a:right>
            <a:ln w="12700" cap="flat">
              <a:noFill/>
              <a:miter lim="400000"/>
            </a:ln>
          </a:right>
          <a:top>
            <a:ln w="50800" cap="flat">
              <a:solidFill>
                <a:srgbClr val="3E231A"/>
              </a:solidFill>
              <a:prstDash val="solid"/>
              <a:round/>
            </a:ln>
          </a:top>
          <a:bottom>
            <a:ln w="25400" cap="flat">
              <a:solidFill>
                <a:srgbClr val="3E231A"/>
              </a:solidFill>
              <a:prstDash val="solid"/>
              <a:round/>
            </a:ln>
          </a:bottom>
          <a:insideH>
            <a:ln w="12700" cap="flat">
              <a:noFill/>
              <a:miter lim="400000"/>
            </a:ln>
          </a:insideH>
          <a:insideV>
            <a:ln w="12700" cap="flat">
              <a:noFill/>
              <a:miter lim="400000"/>
            </a:ln>
          </a:insideV>
        </a:tcBdr>
        <a:fill>
          <a:solidFill>
            <a:srgbClr val="24383E"/>
          </a:solidFill>
        </a:fill>
      </a:tcStyle>
    </a:lastRow>
    <a:firstRow>
      <a:tcTxStyle b="on" i="off">
        <a:font>
          <a:latin typeface="Papyrus"/>
          <a:ea typeface="Papyrus"/>
          <a:cs typeface="Papyrus"/>
        </a:font>
        <a:srgbClr val="24383E"/>
      </a:tcTxStyle>
      <a:tcStyle>
        <a:tcBdr>
          <a:left>
            <a:ln w="12700" cap="flat">
              <a:noFill/>
              <a:miter lim="400000"/>
            </a:ln>
          </a:left>
          <a:right>
            <a:ln w="12700" cap="flat">
              <a:noFill/>
              <a:miter lim="400000"/>
            </a:ln>
          </a:right>
          <a:top>
            <a:ln w="25400" cap="flat">
              <a:solidFill>
                <a:srgbClr val="3E231A"/>
              </a:solidFill>
              <a:prstDash val="solid"/>
              <a:round/>
            </a:ln>
          </a:top>
          <a:bottom>
            <a:ln w="25400" cap="flat">
              <a:solidFill>
                <a:srgbClr val="3E231A"/>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Papyrus"/>
          <a:ea typeface="Papyrus"/>
          <a:cs typeface="Papyrus"/>
        </a:font>
        <a:srgbClr val="3E231A"/>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CDCBCB"/>
          </a:solidFill>
        </a:fill>
      </a:tcStyle>
    </a:wholeTbl>
    <a:band2H>
      <a:tcTxStyle/>
      <a:tcStyle>
        <a:tcBdr/>
        <a:fill>
          <a:solidFill>
            <a:srgbClr val="E8E7E7"/>
          </a:solidFill>
        </a:fill>
      </a:tcStyle>
    </a:band2H>
    <a:firstCol>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3E231A"/>
          </a:solidFill>
        </a:fill>
      </a:tcStyle>
    </a:firstCol>
    <a:la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38100" cap="flat">
              <a:solidFill>
                <a:srgbClr val="24383E"/>
              </a:solidFill>
              <a:prstDash val="solid"/>
              <a:round/>
            </a:ln>
          </a:top>
          <a:bottom>
            <a:ln w="127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3E231A"/>
          </a:solidFill>
        </a:fill>
      </a:tcStyle>
    </a:lastRow>
    <a:firstRow>
      <a:tcTxStyle b="on" i="off">
        <a:font>
          <a:latin typeface="Papyrus"/>
          <a:ea typeface="Papyrus"/>
          <a:cs typeface="Papyrus"/>
        </a:font>
        <a:srgbClr val="24383E"/>
      </a:tcTxStyle>
      <a:tcStyle>
        <a:tcBdr>
          <a:left>
            <a:ln w="12700" cap="flat">
              <a:solidFill>
                <a:srgbClr val="24383E"/>
              </a:solidFill>
              <a:prstDash val="solid"/>
              <a:round/>
            </a:ln>
          </a:left>
          <a:right>
            <a:ln w="12700" cap="flat">
              <a:solidFill>
                <a:srgbClr val="24383E"/>
              </a:solidFill>
              <a:prstDash val="solid"/>
              <a:round/>
            </a:ln>
          </a:right>
          <a:top>
            <a:ln w="12700" cap="flat">
              <a:solidFill>
                <a:srgbClr val="24383E"/>
              </a:solidFill>
              <a:prstDash val="solid"/>
              <a:round/>
            </a:ln>
          </a:top>
          <a:bottom>
            <a:ln w="38100" cap="flat">
              <a:solidFill>
                <a:srgbClr val="24383E"/>
              </a:solidFill>
              <a:prstDash val="solid"/>
              <a:round/>
            </a:ln>
          </a:bottom>
          <a:insideH>
            <a:ln w="12700" cap="flat">
              <a:solidFill>
                <a:srgbClr val="24383E"/>
              </a:solidFill>
              <a:prstDash val="solid"/>
              <a:round/>
            </a:ln>
          </a:insideH>
          <a:insideV>
            <a:ln w="12700" cap="flat">
              <a:solidFill>
                <a:srgbClr val="24383E"/>
              </a:solidFill>
              <a:prstDash val="solid"/>
              <a:round/>
            </a:ln>
          </a:insideV>
        </a:tcBdr>
        <a:fill>
          <a:solidFill>
            <a:srgbClr val="3E231A"/>
          </a:solidFill>
        </a:fill>
      </a:tcStyle>
    </a:firstRow>
  </a:tblStyle>
  <a:tblStyle styleId="{2708684C-4D16-4618-839F-0558EEFCDFE6}" styleName="">
    <a:tblBg/>
    <a:wholeTbl>
      <a:tcTxStyle b="off" i="off">
        <a:font>
          <a:latin typeface="Papyrus"/>
          <a:ea typeface="Papyrus"/>
          <a:cs typeface="Papyrus"/>
        </a:font>
        <a:srgbClr val="3E231A"/>
      </a:tcTxStyle>
      <a:tcStyle>
        <a:tcBdr>
          <a:left>
            <a:ln w="12700" cap="flat">
              <a:solidFill>
                <a:srgbClr val="3E231A"/>
              </a:solidFill>
              <a:prstDash val="solid"/>
              <a:round/>
            </a:ln>
          </a:left>
          <a:right>
            <a:ln w="12700" cap="flat">
              <a:solidFill>
                <a:srgbClr val="3E231A"/>
              </a:solidFill>
              <a:prstDash val="solid"/>
              <a:round/>
            </a:ln>
          </a:right>
          <a:top>
            <a:ln w="12700" cap="flat">
              <a:solidFill>
                <a:srgbClr val="3E231A"/>
              </a:solidFill>
              <a:prstDash val="solid"/>
              <a:round/>
            </a:ln>
          </a:top>
          <a:bottom>
            <a:ln w="12700" cap="flat">
              <a:solidFill>
                <a:srgbClr val="3E231A"/>
              </a:solidFill>
              <a:prstDash val="solid"/>
              <a:round/>
            </a:ln>
          </a:bottom>
          <a:insideH>
            <a:ln w="12700" cap="flat">
              <a:solidFill>
                <a:srgbClr val="3E231A"/>
              </a:solidFill>
              <a:prstDash val="solid"/>
              <a:round/>
            </a:ln>
          </a:insideH>
          <a:insideV>
            <a:ln w="12700" cap="flat">
              <a:solidFill>
                <a:srgbClr val="3E231A"/>
              </a:solidFill>
              <a:prstDash val="solid"/>
              <a:round/>
            </a:ln>
          </a:insideV>
        </a:tcBdr>
        <a:fill>
          <a:solidFill>
            <a:srgbClr val="3E231A">
              <a:alpha val="20000"/>
            </a:srgbClr>
          </a:solidFill>
        </a:fill>
      </a:tcStyle>
    </a:wholeTbl>
    <a:band2H>
      <a:tcTxStyle/>
      <a:tcStyle>
        <a:tcBdr/>
        <a:fill>
          <a:solidFill>
            <a:srgbClr val="FFFFFF"/>
          </a:solidFill>
        </a:fill>
      </a:tcStyle>
    </a:band2H>
    <a:firstCol>
      <a:tcTxStyle b="on" i="off">
        <a:font>
          <a:latin typeface="Papyrus"/>
          <a:ea typeface="Papyrus"/>
          <a:cs typeface="Papyrus"/>
        </a:font>
        <a:srgbClr val="3E231A"/>
      </a:tcTxStyle>
      <a:tcStyle>
        <a:tcBdr>
          <a:left>
            <a:ln w="12700" cap="flat">
              <a:solidFill>
                <a:srgbClr val="3E231A"/>
              </a:solidFill>
              <a:prstDash val="solid"/>
              <a:round/>
            </a:ln>
          </a:left>
          <a:right>
            <a:ln w="12700" cap="flat">
              <a:solidFill>
                <a:srgbClr val="3E231A"/>
              </a:solidFill>
              <a:prstDash val="solid"/>
              <a:round/>
            </a:ln>
          </a:right>
          <a:top>
            <a:ln w="12700" cap="flat">
              <a:solidFill>
                <a:srgbClr val="3E231A"/>
              </a:solidFill>
              <a:prstDash val="solid"/>
              <a:round/>
            </a:ln>
          </a:top>
          <a:bottom>
            <a:ln w="12700" cap="flat">
              <a:solidFill>
                <a:srgbClr val="3E231A"/>
              </a:solidFill>
              <a:prstDash val="solid"/>
              <a:round/>
            </a:ln>
          </a:bottom>
          <a:insideH>
            <a:ln w="12700" cap="flat">
              <a:solidFill>
                <a:srgbClr val="3E231A"/>
              </a:solidFill>
              <a:prstDash val="solid"/>
              <a:round/>
            </a:ln>
          </a:insideH>
          <a:insideV>
            <a:ln w="12700" cap="flat">
              <a:solidFill>
                <a:srgbClr val="3E231A"/>
              </a:solidFill>
              <a:prstDash val="solid"/>
              <a:round/>
            </a:ln>
          </a:insideV>
        </a:tcBdr>
        <a:fill>
          <a:solidFill>
            <a:srgbClr val="3E231A">
              <a:alpha val="20000"/>
            </a:srgbClr>
          </a:solidFill>
        </a:fill>
      </a:tcStyle>
    </a:firstCol>
    <a:lastRow>
      <a:tcTxStyle b="on" i="off">
        <a:font>
          <a:latin typeface="Papyrus"/>
          <a:ea typeface="Papyrus"/>
          <a:cs typeface="Papyrus"/>
        </a:font>
        <a:srgbClr val="3E231A"/>
      </a:tcTxStyle>
      <a:tcStyle>
        <a:tcBdr>
          <a:left>
            <a:ln w="12700" cap="flat">
              <a:solidFill>
                <a:srgbClr val="3E231A"/>
              </a:solidFill>
              <a:prstDash val="solid"/>
              <a:round/>
            </a:ln>
          </a:left>
          <a:right>
            <a:ln w="12700" cap="flat">
              <a:solidFill>
                <a:srgbClr val="3E231A"/>
              </a:solidFill>
              <a:prstDash val="solid"/>
              <a:round/>
            </a:ln>
          </a:right>
          <a:top>
            <a:ln w="50800" cap="flat">
              <a:solidFill>
                <a:srgbClr val="3E231A"/>
              </a:solidFill>
              <a:prstDash val="solid"/>
              <a:round/>
            </a:ln>
          </a:top>
          <a:bottom>
            <a:ln w="12700" cap="flat">
              <a:solidFill>
                <a:srgbClr val="3E231A"/>
              </a:solidFill>
              <a:prstDash val="solid"/>
              <a:round/>
            </a:ln>
          </a:bottom>
          <a:insideH>
            <a:ln w="12700" cap="flat">
              <a:solidFill>
                <a:srgbClr val="3E231A"/>
              </a:solidFill>
              <a:prstDash val="solid"/>
              <a:round/>
            </a:ln>
          </a:insideH>
          <a:insideV>
            <a:ln w="12700" cap="flat">
              <a:solidFill>
                <a:srgbClr val="3E231A"/>
              </a:solidFill>
              <a:prstDash val="solid"/>
              <a:round/>
            </a:ln>
          </a:insideV>
        </a:tcBdr>
        <a:fill>
          <a:noFill/>
        </a:fill>
      </a:tcStyle>
    </a:lastRow>
    <a:firstRow>
      <a:tcTxStyle b="on" i="off">
        <a:font>
          <a:latin typeface="Papyrus"/>
          <a:ea typeface="Papyrus"/>
          <a:cs typeface="Papyrus"/>
        </a:font>
        <a:srgbClr val="3E231A"/>
      </a:tcTxStyle>
      <a:tcStyle>
        <a:tcBdr>
          <a:left>
            <a:ln w="12700" cap="flat">
              <a:solidFill>
                <a:srgbClr val="3E231A"/>
              </a:solidFill>
              <a:prstDash val="solid"/>
              <a:round/>
            </a:ln>
          </a:left>
          <a:right>
            <a:ln w="12700" cap="flat">
              <a:solidFill>
                <a:srgbClr val="3E231A"/>
              </a:solidFill>
              <a:prstDash val="solid"/>
              <a:round/>
            </a:ln>
          </a:right>
          <a:top>
            <a:ln w="12700" cap="flat">
              <a:solidFill>
                <a:srgbClr val="3E231A"/>
              </a:solidFill>
              <a:prstDash val="solid"/>
              <a:round/>
            </a:ln>
          </a:top>
          <a:bottom>
            <a:ln w="25400" cap="flat">
              <a:solidFill>
                <a:srgbClr val="3E231A"/>
              </a:solidFill>
              <a:prstDash val="solid"/>
              <a:round/>
            </a:ln>
          </a:bottom>
          <a:insideH>
            <a:ln w="12700" cap="flat">
              <a:solidFill>
                <a:srgbClr val="3E231A"/>
              </a:solidFill>
              <a:prstDash val="solid"/>
              <a:round/>
            </a:ln>
          </a:insideH>
          <a:insideV>
            <a:ln w="12700" cap="flat">
              <a:solidFill>
                <a:srgbClr val="3E231A"/>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103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olo e sottotitolo">
    <p:spTree>
      <p:nvGrpSpPr>
        <p:cNvPr id="1" name=""/>
        <p:cNvGrpSpPr/>
        <p:nvPr/>
      </p:nvGrpSpPr>
      <p:grpSpPr>
        <a:xfrm>
          <a:off x="0" y="0"/>
          <a:ext cx="0" cy="0"/>
          <a:chOff x="0" y="0"/>
          <a:chExt cx="0" cy="0"/>
        </a:xfrm>
      </p:grpSpPr>
      <p:sp>
        <p:nvSpPr>
          <p:cNvPr id="11" name="Titolo Testo"/>
          <p:cNvSpPr txBox="1">
            <a:spLocks noGrp="1"/>
          </p:cNvSpPr>
          <p:nvPr>
            <p:ph type="title"/>
          </p:nvPr>
        </p:nvSpPr>
        <p:spPr>
          <a:xfrm>
            <a:off x="1270000" y="1689100"/>
            <a:ext cx="10464800" cy="3467100"/>
          </a:xfrm>
          <a:prstGeom prst="rect">
            <a:avLst/>
          </a:prstGeom>
        </p:spPr>
        <p:txBody>
          <a:bodyPr anchor="b"/>
          <a:lstStyle>
            <a:lvl1pPr algn="ctr"/>
          </a:lstStyle>
          <a:p>
            <a:r>
              <a:t>Titolo Testo</a:t>
            </a:r>
          </a:p>
        </p:txBody>
      </p:sp>
      <p:sp>
        <p:nvSpPr>
          <p:cNvPr id="12" name="Corpo livello uno…"/>
          <p:cNvSpPr txBox="1">
            <a:spLocks noGrp="1"/>
          </p:cNvSpPr>
          <p:nvPr>
            <p:ph type="body" sz="quarter" idx="1"/>
          </p:nvPr>
        </p:nvSpPr>
        <p:spPr>
          <a:xfrm>
            <a:off x="1270000" y="5181600"/>
            <a:ext cx="10464800" cy="1460500"/>
          </a:xfrm>
          <a:prstGeom prst="rect">
            <a:avLst/>
          </a:prstGeom>
        </p:spPr>
        <p:txBody>
          <a:bodyPr anchor="t"/>
          <a:lstStyle>
            <a:lvl1pPr marL="0" indent="0" algn="ctr">
              <a:spcBef>
                <a:spcPts val="0"/>
              </a:spcBef>
              <a:buSzTx/>
              <a:buNone/>
              <a:defRPr sz="1400"/>
            </a:lvl1pPr>
            <a:lvl2pPr marL="0" indent="0" algn="ctr">
              <a:spcBef>
                <a:spcPts val="0"/>
              </a:spcBef>
              <a:buSzTx/>
              <a:buNone/>
              <a:defRPr sz="1400"/>
            </a:lvl2pPr>
            <a:lvl3pPr marL="0" indent="0" algn="ctr">
              <a:spcBef>
                <a:spcPts val="0"/>
              </a:spcBef>
              <a:buSzTx/>
              <a:buNone/>
              <a:defRPr sz="1400"/>
            </a:lvl3pPr>
            <a:lvl4pPr marL="0" indent="0" algn="ctr">
              <a:spcBef>
                <a:spcPts val="0"/>
              </a:spcBef>
              <a:buSzTx/>
              <a:buNone/>
              <a:defRPr sz="1400"/>
            </a:lvl4pPr>
            <a:lvl5pPr marL="0" indent="0" algn="ctr">
              <a:spcBef>
                <a:spcPts val="0"/>
              </a:spcBef>
              <a:buSzTx/>
              <a:buNone/>
              <a:defRPr sz="1400"/>
            </a:lvl5pPr>
          </a:lstStyle>
          <a:p>
            <a:r>
              <a:t>Corpo livello uno</a:t>
            </a:r>
          </a:p>
          <a:p>
            <a:pPr lvl="1"/>
            <a:r>
              <a:t>Corpo livello due</a:t>
            </a:r>
          </a:p>
          <a:p>
            <a:pPr lvl="2"/>
            <a:r>
              <a:t>Corpo livello tre</a:t>
            </a:r>
          </a:p>
          <a:p>
            <a:pPr lvl="3"/>
            <a:r>
              <a:t>Corpo livello quattro</a:t>
            </a:r>
          </a:p>
          <a:p>
            <a:pPr lvl="4"/>
            <a:r>
              <a:t>Corpo livello cinque</a:t>
            </a:r>
          </a:p>
        </p:txBody>
      </p:sp>
      <p:sp>
        <p:nvSpPr>
          <p:cNvPr id="13"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zione">
    <p:spTree>
      <p:nvGrpSpPr>
        <p:cNvPr id="1" name=""/>
        <p:cNvGrpSpPr/>
        <p:nvPr/>
      </p:nvGrpSpPr>
      <p:grpSpPr>
        <a:xfrm>
          <a:off x="0" y="0"/>
          <a:ext cx="0" cy="0"/>
          <a:chOff x="0" y="0"/>
          <a:chExt cx="0" cy="0"/>
        </a:xfrm>
      </p:grpSpPr>
      <p:sp>
        <p:nvSpPr>
          <p:cNvPr id="93" name="Corpo livello uno…"/>
          <p:cNvSpPr txBox="1">
            <a:spLocks noGrp="1"/>
          </p:cNvSpPr>
          <p:nvPr>
            <p:ph type="body" sz="quarter" idx="1"/>
          </p:nvPr>
        </p:nvSpPr>
        <p:spPr>
          <a:xfrm>
            <a:off x="1270000" y="4267200"/>
            <a:ext cx="10464800" cy="850900"/>
          </a:xfrm>
          <a:prstGeom prst="rect">
            <a:avLst/>
          </a:prstGeom>
        </p:spPr>
        <p:txBody>
          <a:bodyPr/>
          <a:lstStyle>
            <a:lvl1pPr marL="0" indent="0" algn="ctr">
              <a:spcBef>
                <a:spcPts val="0"/>
              </a:spcBef>
              <a:buSzTx/>
              <a:buNone/>
            </a:lvl1pPr>
            <a:lvl2pPr algn="ctr">
              <a:spcBef>
                <a:spcPts val="0"/>
              </a:spcBef>
              <a:buBlip>
                <a:blip r:embed="rId2"/>
              </a:buBlip>
            </a:lvl2pPr>
            <a:lvl3pPr algn="ctr">
              <a:spcBef>
                <a:spcPts val="0"/>
              </a:spcBef>
              <a:buBlip>
                <a:blip r:embed="rId2"/>
              </a:buBlip>
            </a:lvl3pPr>
            <a:lvl4pPr algn="ctr">
              <a:spcBef>
                <a:spcPts val="0"/>
              </a:spcBef>
              <a:buBlip>
                <a:blip r:embed="rId2"/>
              </a:buBlip>
            </a:lvl4pPr>
            <a:lvl5pPr algn="ctr">
              <a:spcBef>
                <a:spcPts val="0"/>
              </a:spcBef>
              <a:buBlip>
                <a:blip r:embed="rId2"/>
              </a:buBlip>
            </a:lvl5pPr>
          </a:lstStyle>
          <a:p>
            <a:r>
              <a:t>Corpo livello uno</a:t>
            </a:r>
          </a:p>
          <a:p>
            <a:pPr lvl="1"/>
            <a:r>
              <a:t>Corpo livello due</a:t>
            </a:r>
          </a:p>
          <a:p>
            <a:pPr lvl="2"/>
            <a:r>
              <a:t>Corpo livello tre</a:t>
            </a:r>
          </a:p>
          <a:p>
            <a:pPr lvl="3"/>
            <a:r>
              <a:t>Corpo livello quattro</a:t>
            </a:r>
          </a:p>
          <a:p>
            <a:pPr lvl="4"/>
            <a:r>
              <a:t>Corpo livello cinque</a:t>
            </a:r>
          </a:p>
        </p:txBody>
      </p:sp>
      <p:sp>
        <p:nvSpPr>
          <p:cNvPr id="94" name="–Giovanni Mela"/>
          <p:cNvSpPr txBox="1">
            <a:spLocks noGrp="1"/>
          </p:cNvSpPr>
          <p:nvPr>
            <p:ph type="body" sz="quarter" idx="13"/>
          </p:nvPr>
        </p:nvSpPr>
        <p:spPr>
          <a:xfrm>
            <a:off x="1270000" y="6362700"/>
            <a:ext cx="10464800" cy="647700"/>
          </a:xfrm>
          <a:prstGeom prst="rect">
            <a:avLst/>
          </a:prstGeom>
        </p:spPr>
        <p:txBody>
          <a:bodyPr anchor="t"/>
          <a:lstStyle/>
          <a:p>
            <a:pPr marL="0" indent="0" algn="ctr">
              <a:spcBef>
                <a:spcPts val="0"/>
              </a:spcBef>
              <a:buSzTx/>
              <a:buNone/>
              <a:defRPr sz="2800"/>
            </a:pPr>
            <a:endParaRPr/>
          </a:p>
        </p:txBody>
      </p:sp>
      <p:sp>
        <p:nvSpPr>
          <p:cNvPr id="95"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02" name="Immagin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uoto">
    <p:spTree>
      <p:nvGrpSpPr>
        <p:cNvPr id="1" name=""/>
        <p:cNvGrpSpPr/>
        <p:nvPr/>
      </p:nvGrpSpPr>
      <p:grpSpPr>
        <a:xfrm>
          <a:off x="0" y="0"/>
          <a:ext cx="0" cy="0"/>
          <a:chOff x="0" y="0"/>
          <a:chExt cx="0" cy="0"/>
        </a:xfrm>
      </p:grpSpPr>
      <p:sp>
        <p:nvSpPr>
          <p:cNvPr id="110"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Foto - Orizzontale">
    <p:spTree>
      <p:nvGrpSpPr>
        <p:cNvPr id="1" name=""/>
        <p:cNvGrpSpPr/>
        <p:nvPr/>
      </p:nvGrpSpPr>
      <p:grpSpPr>
        <a:xfrm>
          <a:off x="0" y="0"/>
          <a:ext cx="0" cy="0"/>
          <a:chOff x="0" y="0"/>
          <a:chExt cx="0" cy="0"/>
        </a:xfrm>
      </p:grpSpPr>
      <p:sp>
        <p:nvSpPr>
          <p:cNvPr id="20" name="Immagine"/>
          <p:cNvSpPr>
            <a:spLocks noGrp="1"/>
          </p:cNvSpPr>
          <p:nvPr>
            <p:ph type="pic" sz="half" idx="13"/>
          </p:nvPr>
        </p:nvSpPr>
        <p:spPr>
          <a:xfrm>
            <a:off x="1573807" y="1421424"/>
            <a:ext cx="9855201" cy="5143503"/>
          </a:xfrm>
          <a:prstGeom prst="rect">
            <a:avLst/>
          </a:prstGeom>
        </p:spPr>
        <p:txBody>
          <a:bodyPr lIns="91439" tIns="45719" rIns="91439" bIns="45719" anchor="t">
            <a:noAutofit/>
          </a:bodyPr>
          <a:lstStyle/>
          <a:p>
            <a:endParaRPr/>
          </a:p>
        </p:txBody>
      </p:sp>
      <p:sp>
        <p:nvSpPr>
          <p:cNvPr id="21" name="Titolo Testo"/>
          <p:cNvSpPr txBox="1">
            <a:spLocks noGrp="1"/>
          </p:cNvSpPr>
          <p:nvPr>
            <p:ph type="title"/>
          </p:nvPr>
        </p:nvSpPr>
        <p:spPr>
          <a:xfrm>
            <a:off x="1270000" y="6680200"/>
            <a:ext cx="10464800" cy="1270000"/>
          </a:xfrm>
          <a:prstGeom prst="rect">
            <a:avLst/>
          </a:prstGeom>
        </p:spPr>
        <p:txBody>
          <a:bodyPr anchor="b"/>
          <a:lstStyle>
            <a:lvl1pPr algn="ctr"/>
          </a:lstStyle>
          <a:p>
            <a:r>
              <a:t>Titolo Testo</a:t>
            </a:r>
          </a:p>
        </p:txBody>
      </p:sp>
      <p:sp>
        <p:nvSpPr>
          <p:cNvPr id="22" name="Corpo livello uno…"/>
          <p:cNvSpPr txBox="1">
            <a:spLocks noGrp="1"/>
          </p:cNvSpPr>
          <p:nvPr>
            <p:ph type="body" sz="quarter" idx="1"/>
          </p:nvPr>
        </p:nvSpPr>
        <p:spPr>
          <a:xfrm>
            <a:off x="1270000" y="7835900"/>
            <a:ext cx="10464800" cy="1460500"/>
          </a:xfrm>
          <a:prstGeom prst="rect">
            <a:avLst/>
          </a:prstGeom>
        </p:spPr>
        <p:txBody>
          <a:bodyPr anchor="t"/>
          <a:lstStyle>
            <a:lvl1pPr marL="0" indent="0" algn="ctr">
              <a:spcBef>
                <a:spcPts val="0"/>
              </a:spcBef>
              <a:buSzTx/>
              <a:buNone/>
              <a:defRPr sz="1400"/>
            </a:lvl1pPr>
            <a:lvl2pPr marL="0" indent="0" algn="ctr">
              <a:spcBef>
                <a:spcPts val="0"/>
              </a:spcBef>
              <a:buSzTx/>
              <a:buNone/>
              <a:defRPr sz="1400"/>
            </a:lvl2pPr>
            <a:lvl3pPr marL="0" indent="0" algn="ctr">
              <a:spcBef>
                <a:spcPts val="0"/>
              </a:spcBef>
              <a:buSzTx/>
              <a:buNone/>
              <a:defRPr sz="1400"/>
            </a:lvl3pPr>
            <a:lvl4pPr marL="0" indent="0" algn="ctr">
              <a:spcBef>
                <a:spcPts val="0"/>
              </a:spcBef>
              <a:buSzTx/>
              <a:buNone/>
              <a:defRPr sz="1400"/>
            </a:lvl4pPr>
            <a:lvl5pPr marL="0" indent="0" algn="ctr">
              <a:spcBef>
                <a:spcPts val="0"/>
              </a:spcBef>
              <a:buSzTx/>
              <a:buNone/>
              <a:defRPr sz="1400"/>
            </a:lvl5pPr>
          </a:lstStyle>
          <a:p>
            <a:r>
              <a:t>Corpo livello uno</a:t>
            </a:r>
          </a:p>
          <a:p>
            <a:pPr lvl="1"/>
            <a:r>
              <a:t>Corpo livello due</a:t>
            </a:r>
          </a:p>
          <a:p>
            <a:pPr lvl="2"/>
            <a:r>
              <a:t>Corpo livello tre</a:t>
            </a:r>
          </a:p>
          <a:p>
            <a:pPr lvl="3"/>
            <a:r>
              <a:t>Corpo livello quattro</a:t>
            </a:r>
          </a:p>
          <a:p>
            <a:pPr lvl="4"/>
            <a:r>
              <a:t>Corpo livello cinque</a:t>
            </a:r>
          </a:p>
        </p:txBody>
      </p:sp>
      <p:sp>
        <p:nvSpPr>
          <p:cNvPr id="23"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olo - Centrato">
    <p:spTree>
      <p:nvGrpSpPr>
        <p:cNvPr id="1" name=""/>
        <p:cNvGrpSpPr/>
        <p:nvPr/>
      </p:nvGrpSpPr>
      <p:grpSpPr>
        <a:xfrm>
          <a:off x="0" y="0"/>
          <a:ext cx="0" cy="0"/>
          <a:chOff x="0" y="0"/>
          <a:chExt cx="0" cy="0"/>
        </a:xfrm>
      </p:grpSpPr>
      <p:sp>
        <p:nvSpPr>
          <p:cNvPr id="30" name="Titolo Testo"/>
          <p:cNvSpPr txBox="1">
            <a:spLocks noGrp="1"/>
          </p:cNvSpPr>
          <p:nvPr>
            <p:ph type="title"/>
          </p:nvPr>
        </p:nvSpPr>
        <p:spPr>
          <a:xfrm>
            <a:off x="1270000" y="3289300"/>
            <a:ext cx="10464800" cy="3175000"/>
          </a:xfrm>
          <a:prstGeom prst="rect">
            <a:avLst/>
          </a:prstGeom>
        </p:spPr>
        <p:txBody>
          <a:bodyPr/>
          <a:lstStyle>
            <a:lvl1pPr algn="ctr"/>
          </a:lstStyle>
          <a:p>
            <a:r>
              <a:t>Titolo Testo</a:t>
            </a:r>
          </a:p>
        </p:txBody>
      </p:sp>
      <p:sp>
        <p:nvSpPr>
          <p:cNvPr id="31"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Foto - Verticale">
    <p:spTree>
      <p:nvGrpSpPr>
        <p:cNvPr id="1" name=""/>
        <p:cNvGrpSpPr/>
        <p:nvPr/>
      </p:nvGrpSpPr>
      <p:grpSpPr>
        <a:xfrm>
          <a:off x="0" y="0"/>
          <a:ext cx="0" cy="0"/>
          <a:chOff x="0" y="0"/>
          <a:chExt cx="0" cy="0"/>
        </a:xfrm>
      </p:grpSpPr>
      <p:sp>
        <p:nvSpPr>
          <p:cNvPr id="38" name="Immagine"/>
          <p:cNvSpPr>
            <a:spLocks noGrp="1"/>
          </p:cNvSpPr>
          <p:nvPr>
            <p:ph type="pic" sz="half" idx="13"/>
          </p:nvPr>
        </p:nvSpPr>
        <p:spPr>
          <a:xfrm>
            <a:off x="6775450" y="1408083"/>
            <a:ext cx="4673600" cy="6972301"/>
          </a:xfrm>
          <a:prstGeom prst="rect">
            <a:avLst/>
          </a:prstGeom>
        </p:spPr>
        <p:txBody>
          <a:bodyPr lIns="91439" tIns="45719" rIns="91439" bIns="45719" anchor="t">
            <a:noAutofit/>
          </a:bodyPr>
          <a:lstStyle/>
          <a:p>
            <a:endParaRPr/>
          </a:p>
        </p:txBody>
      </p:sp>
      <p:sp>
        <p:nvSpPr>
          <p:cNvPr id="39" name="Titolo Testo"/>
          <p:cNvSpPr txBox="1">
            <a:spLocks noGrp="1"/>
          </p:cNvSpPr>
          <p:nvPr>
            <p:ph type="title"/>
          </p:nvPr>
        </p:nvSpPr>
        <p:spPr>
          <a:xfrm>
            <a:off x="965200" y="1397000"/>
            <a:ext cx="5600700" cy="4038600"/>
          </a:xfrm>
          <a:prstGeom prst="rect">
            <a:avLst/>
          </a:prstGeom>
        </p:spPr>
        <p:txBody>
          <a:bodyPr anchor="b"/>
          <a:lstStyle>
            <a:lvl1pPr algn="ctr">
              <a:defRPr sz="6800"/>
            </a:lvl1pPr>
          </a:lstStyle>
          <a:p>
            <a:r>
              <a:t>Titolo Testo</a:t>
            </a:r>
          </a:p>
        </p:txBody>
      </p:sp>
      <p:sp>
        <p:nvSpPr>
          <p:cNvPr id="40" name="Corpo livello uno…"/>
          <p:cNvSpPr txBox="1">
            <a:spLocks noGrp="1"/>
          </p:cNvSpPr>
          <p:nvPr>
            <p:ph type="body" sz="quarter" idx="1"/>
          </p:nvPr>
        </p:nvSpPr>
        <p:spPr>
          <a:xfrm>
            <a:off x="965200" y="5448300"/>
            <a:ext cx="5600700" cy="2933700"/>
          </a:xfrm>
          <a:prstGeom prst="rect">
            <a:avLst/>
          </a:prstGeom>
        </p:spPr>
        <p:txBody>
          <a:bodyPr anchor="t"/>
          <a:lstStyle>
            <a:lvl1pPr marL="0" indent="0" algn="ctr">
              <a:spcBef>
                <a:spcPts val="0"/>
              </a:spcBef>
              <a:buSzTx/>
              <a:buNone/>
              <a:defRPr sz="1400"/>
            </a:lvl1pPr>
            <a:lvl2pPr marL="0" indent="0" algn="ctr">
              <a:spcBef>
                <a:spcPts val="0"/>
              </a:spcBef>
              <a:buSzTx/>
              <a:buNone/>
              <a:defRPr sz="1400"/>
            </a:lvl2pPr>
            <a:lvl3pPr marL="0" indent="0" algn="ctr">
              <a:spcBef>
                <a:spcPts val="0"/>
              </a:spcBef>
              <a:buSzTx/>
              <a:buNone/>
              <a:defRPr sz="1400"/>
            </a:lvl3pPr>
            <a:lvl4pPr marL="0" indent="0" algn="ctr">
              <a:spcBef>
                <a:spcPts val="0"/>
              </a:spcBef>
              <a:buSzTx/>
              <a:buNone/>
              <a:defRPr sz="1400"/>
            </a:lvl4pPr>
            <a:lvl5pPr marL="0" indent="0" algn="ctr">
              <a:spcBef>
                <a:spcPts val="0"/>
              </a:spcBef>
              <a:buSzTx/>
              <a:buNone/>
              <a:defRPr sz="1400"/>
            </a:lvl5pPr>
          </a:lstStyle>
          <a:p>
            <a:r>
              <a:t>Corpo livello uno</a:t>
            </a:r>
          </a:p>
          <a:p>
            <a:pPr lvl="1"/>
            <a:r>
              <a:t>Corpo livello due</a:t>
            </a:r>
          </a:p>
          <a:p>
            <a:pPr lvl="2"/>
            <a:r>
              <a:t>Corpo livello tre</a:t>
            </a:r>
          </a:p>
          <a:p>
            <a:pPr lvl="3"/>
            <a:r>
              <a:t>Corpo livello quattro</a:t>
            </a:r>
          </a:p>
          <a:p>
            <a:pPr lvl="4"/>
            <a:r>
              <a:t>Corpo livello cinque</a:t>
            </a:r>
          </a:p>
        </p:txBody>
      </p:sp>
      <p:sp>
        <p:nvSpPr>
          <p:cNvPr id="41"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olo - In alto">
    <p:spTree>
      <p:nvGrpSpPr>
        <p:cNvPr id="1" name=""/>
        <p:cNvGrpSpPr/>
        <p:nvPr/>
      </p:nvGrpSpPr>
      <p:grpSpPr>
        <a:xfrm>
          <a:off x="0" y="0"/>
          <a:ext cx="0" cy="0"/>
          <a:chOff x="0" y="0"/>
          <a:chExt cx="0" cy="0"/>
        </a:xfrm>
      </p:grpSpPr>
      <p:sp>
        <p:nvSpPr>
          <p:cNvPr id="48" name="Titolo Testo"/>
          <p:cNvSpPr txBox="1">
            <a:spLocks noGrp="1"/>
          </p:cNvSpPr>
          <p:nvPr>
            <p:ph type="title"/>
          </p:nvPr>
        </p:nvSpPr>
        <p:spPr>
          <a:xfrm>
            <a:off x="1270000" y="635000"/>
            <a:ext cx="10464800" cy="2108200"/>
          </a:xfrm>
          <a:prstGeom prst="rect">
            <a:avLst/>
          </a:prstGeom>
        </p:spPr>
        <p:txBody>
          <a:bodyPr/>
          <a:lstStyle>
            <a:lvl1pPr algn="ctr"/>
          </a:lstStyle>
          <a:p>
            <a:r>
              <a:t>Titolo Testo</a:t>
            </a:r>
          </a:p>
        </p:txBody>
      </p:sp>
      <p:sp>
        <p:nvSpPr>
          <p:cNvPr id="49"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olo e punti elenco">
    <p:spTree>
      <p:nvGrpSpPr>
        <p:cNvPr id="1" name=""/>
        <p:cNvGrpSpPr/>
        <p:nvPr/>
      </p:nvGrpSpPr>
      <p:grpSpPr>
        <a:xfrm>
          <a:off x="0" y="0"/>
          <a:ext cx="0" cy="0"/>
          <a:chOff x="0" y="0"/>
          <a:chExt cx="0" cy="0"/>
        </a:xfrm>
      </p:grpSpPr>
      <p:sp>
        <p:nvSpPr>
          <p:cNvPr id="56" name="Titolo Testo"/>
          <p:cNvSpPr txBox="1">
            <a:spLocks noGrp="1"/>
          </p:cNvSpPr>
          <p:nvPr>
            <p:ph type="title"/>
          </p:nvPr>
        </p:nvSpPr>
        <p:spPr>
          <a:xfrm>
            <a:off x="1270000" y="635000"/>
            <a:ext cx="10464800" cy="2108200"/>
          </a:xfrm>
          <a:prstGeom prst="rect">
            <a:avLst/>
          </a:prstGeom>
        </p:spPr>
        <p:txBody>
          <a:bodyPr/>
          <a:lstStyle>
            <a:lvl1pPr algn="ctr"/>
          </a:lstStyle>
          <a:p>
            <a:r>
              <a:t>Titolo Testo</a:t>
            </a:r>
          </a:p>
        </p:txBody>
      </p:sp>
      <p:sp>
        <p:nvSpPr>
          <p:cNvPr id="57" name="Corpo livello uno…"/>
          <p:cNvSpPr txBox="1">
            <a:spLocks noGrp="1"/>
          </p:cNvSpPr>
          <p:nvPr>
            <p:ph type="body" idx="1"/>
          </p:nvPr>
        </p:nvSpPr>
        <p:spPr>
          <a:xfrm>
            <a:off x="1270000" y="2819400"/>
            <a:ext cx="10464800" cy="5842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Corpo livello uno</a:t>
            </a:r>
          </a:p>
          <a:p>
            <a:pPr lvl="1"/>
            <a:r>
              <a:t>Corpo livello due</a:t>
            </a:r>
          </a:p>
          <a:p>
            <a:pPr lvl="2"/>
            <a:r>
              <a:t>Corpo livello tre</a:t>
            </a:r>
          </a:p>
          <a:p>
            <a:pPr lvl="3"/>
            <a:r>
              <a:t>Corpo livello quattro</a:t>
            </a:r>
          </a:p>
          <a:p>
            <a:pPr lvl="4"/>
            <a:r>
              <a:t>Corpo livello cinque</a:t>
            </a:r>
          </a:p>
        </p:txBody>
      </p:sp>
      <p:sp>
        <p:nvSpPr>
          <p:cNvPr id="58"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olo, punti elenco e foto">
    <p:spTree>
      <p:nvGrpSpPr>
        <p:cNvPr id="1" name=""/>
        <p:cNvGrpSpPr/>
        <p:nvPr/>
      </p:nvGrpSpPr>
      <p:grpSpPr>
        <a:xfrm>
          <a:off x="0" y="0"/>
          <a:ext cx="0" cy="0"/>
          <a:chOff x="0" y="0"/>
          <a:chExt cx="0" cy="0"/>
        </a:xfrm>
      </p:grpSpPr>
      <p:sp>
        <p:nvSpPr>
          <p:cNvPr id="65" name="Immagine"/>
          <p:cNvSpPr>
            <a:spLocks noGrp="1"/>
          </p:cNvSpPr>
          <p:nvPr>
            <p:ph type="pic" sz="half" idx="13"/>
          </p:nvPr>
        </p:nvSpPr>
        <p:spPr>
          <a:xfrm>
            <a:off x="6731000" y="2857500"/>
            <a:ext cx="5003800" cy="5588000"/>
          </a:xfrm>
          <a:prstGeom prst="rect">
            <a:avLst/>
          </a:prstGeom>
        </p:spPr>
        <p:txBody>
          <a:bodyPr lIns="91439" tIns="45719" rIns="91439" bIns="45719" anchor="t">
            <a:noAutofit/>
          </a:bodyPr>
          <a:lstStyle/>
          <a:p>
            <a:endParaRPr/>
          </a:p>
        </p:txBody>
      </p:sp>
      <p:sp>
        <p:nvSpPr>
          <p:cNvPr id="66" name="Titolo Testo"/>
          <p:cNvSpPr txBox="1">
            <a:spLocks noGrp="1"/>
          </p:cNvSpPr>
          <p:nvPr>
            <p:ph type="title"/>
          </p:nvPr>
        </p:nvSpPr>
        <p:spPr>
          <a:xfrm>
            <a:off x="1270000" y="635000"/>
            <a:ext cx="10464800" cy="2108200"/>
          </a:xfrm>
          <a:prstGeom prst="rect">
            <a:avLst/>
          </a:prstGeom>
        </p:spPr>
        <p:txBody>
          <a:bodyPr/>
          <a:lstStyle>
            <a:lvl1pPr algn="ctr"/>
          </a:lstStyle>
          <a:p>
            <a:r>
              <a:t>Titolo Testo</a:t>
            </a:r>
          </a:p>
        </p:txBody>
      </p:sp>
      <p:sp>
        <p:nvSpPr>
          <p:cNvPr id="67" name="Corpo livello uno…"/>
          <p:cNvSpPr txBox="1">
            <a:spLocks noGrp="1"/>
          </p:cNvSpPr>
          <p:nvPr>
            <p:ph type="body" sz="half" idx="1"/>
          </p:nvPr>
        </p:nvSpPr>
        <p:spPr>
          <a:xfrm>
            <a:off x="1270000" y="2819400"/>
            <a:ext cx="5016500" cy="5651500"/>
          </a:xfrm>
          <a:prstGeom prst="rect">
            <a:avLst/>
          </a:prstGeom>
        </p:spPr>
        <p:txBody>
          <a:bodyPr/>
          <a:lstStyle>
            <a:lvl1pPr marL="368300" indent="-368300">
              <a:spcBef>
                <a:spcPts val="2800"/>
              </a:spcBef>
              <a:buBlip>
                <a:blip r:embed="rId2"/>
              </a:buBlip>
              <a:defRPr sz="3000"/>
            </a:lvl1pPr>
            <a:lvl2pPr marL="736600" indent="-368300">
              <a:spcBef>
                <a:spcPts val="2800"/>
              </a:spcBef>
              <a:buBlip>
                <a:blip r:embed="rId2"/>
              </a:buBlip>
              <a:defRPr sz="3000"/>
            </a:lvl2pPr>
            <a:lvl3pPr marL="1104900" indent="-368300">
              <a:spcBef>
                <a:spcPts val="2800"/>
              </a:spcBef>
              <a:buBlip>
                <a:blip r:embed="rId2"/>
              </a:buBlip>
              <a:defRPr sz="3000"/>
            </a:lvl3pPr>
            <a:lvl4pPr marL="1473200" indent="-368300">
              <a:spcBef>
                <a:spcPts val="2800"/>
              </a:spcBef>
              <a:buBlip>
                <a:blip r:embed="rId2"/>
              </a:buBlip>
              <a:defRPr sz="3000"/>
            </a:lvl4pPr>
            <a:lvl5pPr marL="1841500" indent="-368300">
              <a:spcBef>
                <a:spcPts val="2800"/>
              </a:spcBef>
              <a:buBlip>
                <a:blip r:embed="rId2"/>
              </a:buBlip>
              <a:defRPr sz="3000"/>
            </a:lvl5pPr>
          </a:lstStyle>
          <a:p>
            <a:r>
              <a:t>Corpo livello uno</a:t>
            </a:r>
          </a:p>
          <a:p>
            <a:pPr lvl="1"/>
            <a:r>
              <a:t>Corpo livello due</a:t>
            </a:r>
          </a:p>
          <a:p>
            <a:pPr lvl="2"/>
            <a:r>
              <a:t>Corpo livello tre</a:t>
            </a:r>
          </a:p>
          <a:p>
            <a:pPr lvl="3"/>
            <a:r>
              <a:t>Corpo livello quattro</a:t>
            </a:r>
          </a:p>
          <a:p>
            <a:pPr lvl="4"/>
            <a:r>
              <a:t>Corpo livello cinque</a:t>
            </a:r>
          </a:p>
        </p:txBody>
      </p:sp>
      <p:sp>
        <p:nvSpPr>
          <p:cNvPr id="68"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nti elenco">
    <p:spTree>
      <p:nvGrpSpPr>
        <p:cNvPr id="1" name=""/>
        <p:cNvGrpSpPr/>
        <p:nvPr/>
      </p:nvGrpSpPr>
      <p:grpSpPr>
        <a:xfrm>
          <a:off x="0" y="0"/>
          <a:ext cx="0" cy="0"/>
          <a:chOff x="0" y="0"/>
          <a:chExt cx="0" cy="0"/>
        </a:xfrm>
      </p:grpSpPr>
      <p:sp>
        <p:nvSpPr>
          <p:cNvPr id="75" name="Corpo livello uno…"/>
          <p:cNvSpPr txBox="1">
            <a:spLocks noGrp="1"/>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Corpo livello uno</a:t>
            </a:r>
          </a:p>
          <a:p>
            <a:pPr lvl="1"/>
            <a:r>
              <a:t>Corpo livello due</a:t>
            </a:r>
          </a:p>
          <a:p>
            <a:pPr lvl="2"/>
            <a:r>
              <a:t>Corpo livello tre</a:t>
            </a:r>
          </a:p>
          <a:p>
            <a:pPr lvl="3"/>
            <a:r>
              <a:t>Corpo livello quattro</a:t>
            </a:r>
          </a:p>
          <a:p>
            <a:pPr lvl="4"/>
            <a:r>
              <a:t>Corpo livello cinque</a:t>
            </a:r>
          </a:p>
        </p:txBody>
      </p:sp>
      <p:sp>
        <p:nvSpPr>
          <p:cNvPr id="76"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Foto - 3 per pagina">
    <p:spTree>
      <p:nvGrpSpPr>
        <p:cNvPr id="1" name=""/>
        <p:cNvGrpSpPr/>
        <p:nvPr/>
      </p:nvGrpSpPr>
      <p:grpSpPr>
        <a:xfrm>
          <a:off x="0" y="0"/>
          <a:ext cx="0" cy="0"/>
          <a:chOff x="0" y="0"/>
          <a:chExt cx="0" cy="0"/>
        </a:xfrm>
      </p:grpSpPr>
      <p:sp>
        <p:nvSpPr>
          <p:cNvPr id="83" name="Immagine"/>
          <p:cNvSpPr>
            <a:spLocks noGrp="1"/>
          </p:cNvSpPr>
          <p:nvPr>
            <p:ph type="pic" sz="quarter" idx="13"/>
          </p:nvPr>
        </p:nvSpPr>
        <p:spPr>
          <a:xfrm>
            <a:off x="7396539" y="812918"/>
            <a:ext cx="4660903" cy="2984501"/>
          </a:xfrm>
          <a:prstGeom prst="rect">
            <a:avLst/>
          </a:prstGeom>
        </p:spPr>
        <p:txBody>
          <a:bodyPr lIns="91439" tIns="45719" rIns="91439" bIns="45719" anchor="t">
            <a:noAutofit/>
          </a:bodyPr>
          <a:lstStyle/>
          <a:p>
            <a:endParaRPr/>
          </a:p>
        </p:txBody>
      </p:sp>
      <p:sp>
        <p:nvSpPr>
          <p:cNvPr id="84" name="Immagine"/>
          <p:cNvSpPr>
            <a:spLocks noGrp="1"/>
          </p:cNvSpPr>
          <p:nvPr>
            <p:ph type="pic" sz="quarter" idx="14"/>
          </p:nvPr>
        </p:nvSpPr>
        <p:spPr>
          <a:xfrm>
            <a:off x="7396539" y="4038717"/>
            <a:ext cx="4660903" cy="4864102"/>
          </a:xfrm>
          <a:prstGeom prst="rect">
            <a:avLst/>
          </a:prstGeom>
        </p:spPr>
        <p:txBody>
          <a:bodyPr lIns="91439" tIns="45719" rIns="91439" bIns="45719" anchor="t">
            <a:noAutofit/>
          </a:bodyPr>
          <a:lstStyle/>
          <a:p>
            <a:endParaRPr/>
          </a:p>
        </p:txBody>
      </p:sp>
      <p:sp>
        <p:nvSpPr>
          <p:cNvPr id="85" name="Immagine"/>
          <p:cNvSpPr>
            <a:spLocks noGrp="1"/>
          </p:cNvSpPr>
          <p:nvPr>
            <p:ph type="pic" sz="half" idx="15"/>
          </p:nvPr>
        </p:nvSpPr>
        <p:spPr>
          <a:xfrm>
            <a:off x="952500" y="825500"/>
            <a:ext cx="6197600" cy="8089900"/>
          </a:xfrm>
          <a:prstGeom prst="rect">
            <a:avLst/>
          </a:prstGeom>
        </p:spPr>
        <p:txBody>
          <a:bodyPr lIns="91439" tIns="45719" rIns="91439" bIns="45719" anchor="t">
            <a:noAutofit/>
          </a:bodyPr>
          <a:lstStyle/>
          <a:p>
            <a:endParaRPr/>
          </a:p>
        </p:txBody>
      </p:sp>
      <p:sp>
        <p:nvSpPr>
          <p:cNvPr id="86"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stretch>
            <a:fillRect/>
          </a:stretch>
        </a:blipFill>
        <a:effectLst/>
      </p:bgPr>
    </p:bg>
    <p:spTree>
      <p:nvGrpSpPr>
        <p:cNvPr id="1" name=""/>
        <p:cNvGrpSpPr/>
        <p:nvPr/>
      </p:nvGrpSpPr>
      <p:grpSpPr>
        <a:xfrm>
          <a:off x="0" y="0"/>
          <a:ext cx="0" cy="0"/>
          <a:chOff x="0" y="0"/>
          <a:chExt cx="0" cy="0"/>
        </a:xfrm>
      </p:grpSpPr>
      <p:sp>
        <p:nvSpPr>
          <p:cNvPr id="2" name="Corpo livello uno…"/>
          <p:cNvSpPr txBox="1">
            <a:spLocks noGrp="1"/>
          </p:cNvSpPr>
          <p:nvPr>
            <p:ph type="body" idx="1"/>
          </p:nvPr>
        </p:nvSpPr>
        <p:spPr>
          <a:xfrm>
            <a:off x="1270000" y="1168400"/>
            <a:ext cx="10464800" cy="7416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a:buBlip>
                <a:blip r:embed="rId15"/>
              </a:buBlip>
            </a:lvl1pPr>
            <a:lvl2pPr>
              <a:buBlip>
                <a:blip r:embed="rId15"/>
              </a:buBlip>
            </a:lvl2pPr>
            <a:lvl3pPr>
              <a:buBlip>
                <a:blip r:embed="rId15"/>
              </a:buBlip>
            </a:lvl3pPr>
            <a:lvl4pPr>
              <a:buBlip>
                <a:blip r:embed="rId15"/>
              </a:buBlip>
            </a:lvl4pPr>
            <a:lvl5pPr>
              <a:buBlip>
                <a:blip r:embed="rId15"/>
              </a:buBlip>
            </a:lvl5pPr>
          </a:lstStyle>
          <a:p>
            <a:r>
              <a:t>Corpo livello uno</a:t>
            </a:r>
          </a:p>
          <a:p>
            <a:pPr lvl="1"/>
            <a:r>
              <a:t>Corpo livello due</a:t>
            </a:r>
          </a:p>
          <a:p>
            <a:pPr lvl="2"/>
            <a:r>
              <a:t>Corpo livello tre</a:t>
            </a:r>
          </a:p>
          <a:p>
            <a:pPr lvl="3"/>
            <a:r>
              <a:t>Corpo livello quattro</a:t>
            </a:r>
          </a:p>
          <a:p>
            <a:pPr lvl="4"/>
            <a:r>
              <a:t>Corpo livello cinque</a:t>
            </a:r>
          </a:p>
        </p:txBody>
      </p:sp>
      <p:sp>
        <p:nvSpPr>
          <p:cNvPr id="3" name="Titolo Testo"/>
          <p:cNvSpPr txBox="1">
            <a:spLocks noGrp="1"/>
          </p:cNvSpPr>
          <p:nvPr>
            <p:ph type="title"/>
          </p:nvPr>
        </p:nvSpPr>
        <p:spPr>
          <a:xfrm>
            <a:off x="1948462" y="1950720"/>
            <a:ext cx="10403841" cy="6615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Titolo Testo</a:t>
            </a:r>
          </a:p>
        </p:txBody>
      </p:sp>
      <p:sp>
        <p:nvSpPr>
          <p:cNvPr id="4" name="Numero diapositiva"/>
          <p:cNvSpPr txBox="1">
            <a:spLocks noGrp="1"/>
          </p:cNvSpPr>
          <p:nvPr>
            <p:ph type="sldNum" sz="quarter" idx="2"/>
          </p:nvPr>
        </p:nvSpPr>
        <p:spPr>
          <a:xfrm>
            <a:off x="6337299" y="9296400"/>
            <a:ext cx="323479" cy="457201"/>
          </a:xfrm>
          <a:prstGeom prst="rect">
            <a:avLst/>
          </a:prstGeom>
          <a:ln w="12700">
            <a:miter lim="400000"/>
          </a:ln>
        </p:spPr>
        <p:txBody>
          <a:bodyPr wrap="none" lIns="50800" tIns="50800" rIns="50800" bIns="50800" anchor="b">
            <a:spAutoFit/>
          </a:bodyPr>
          <a:lstStyle>
            <a:lvl1pPr>
              <a:defRPr sz="1800"/>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l" defTabSz="584200" rtl="0" latinLnBrk="0">
        <a:lnSpc>
          <a:spcPct val="100000"/>
        </a:lnSpc>
        <a:spcBef>
          <a:spcPts val="0"/>
        </a:spcBef>
        <a:spcAft>
          <a:spcPts val="0"/>
        </a:spcAft>
        <a:buClrTx/>
        <a:buSzTx/>
        <a:buFontTx/>
        <a:buNone/>
        <a:tabLst/>
        <a:defRPr sz="7200" b="0" i="0" u="none" strike="noStrike" cap="none" spc="0" baseline="0">
          <a:ln>
            <a:noFill/>
          </a:ln>
          <a:solidFill>
            <a:srgbClr val="3E231A"/>
          </a:solidFill>
          <a:uFillTx/>
          <a:latin typeface="Papyrus"/>
          <a:ea typeface="Papyrus"/>
          <a:cs typeface="Papyrus"/>
          <a:sym typeface="Papyrus"/>
        </a:defRPr>
      </a:lvl1pPr>
      <a:lvl2pPr marL="0" marR="0" indent="0" algn="l" defTabSz="584200" rtl="0" latinLnBrk="0">
        <a:lnSpc>
          <a:spcPct val="100000"/>
        </a:lnSpc>
        <a:spcBef>
          <a:spcPts val="0"/>
        </a:spcBef>
        <a:spcAft>
          <a:spcPts val="0"/>
        </a:spcAft>
        <a:buClrTx/>
        <a:buSzTx/>
        <a:buFontTx/>
        <a:buNone/>
        <a:tabLst/>
        <a:defRPr sz="7200" b="0" i="0" u="none" strike="noStrike" cap="none" spc="0" baseline="0">
          <a:ln>
            <a:noFill/>
          </a:ln>
          <a:solidFill>
            <a:srgbClr val="3E231A"/>
          </a:solidFill>
          <a:uFillTx/>
          <a:latin typeface="Papyrus"/>
          <a:ea typeface="Papyrus"/>
          <a:cs typeface="Papyrus"/>
          <a:sym typeface="Papyrus"/>
        </a:defRPr>
      </a:lvl2pPr>
      <a:lvl3pPr marL="0" marR="0" indent="0" algn="l" defTabSz="584200" rtl="0" latinLnBrk="0">
        <a:lnSpc>
          <a:spcPct val="100000"/>
        </a:lnSpc>
        <a:spcBef>
          <a:spcPts val="0"/>
        </a:spcBef>
        <a:spcAft>
          <a:spcPts val="0"/>
        </a:spcAft>
        <a:buClrTx/>
        <a:buSzTx/>
        <a:buFontTx/>
        <a:buNone/>
        <a:tabLst/>
        <a:defRPr sz="7200" b="0" i="0" u="none" strike="noStrike" cap="none" spc="0" baseline="0">
          <a:ln>
            <a:noFill/>
          </a:ln>
          <a:solidFill>
            <a:srgbClr val="3E231A"/>
          </a:solidFill>
          <a:uFillTx/>
          <a:latin typeface="Papyrus"/>
          <a:ea typeface="Papyrus"/>
          <a:cs typeface="Papyrus"/>
          <a:sym typeface="Papyrus"/>
        </a:defRPr>
      </a:lvl3pPr>
      <a:lvl4pPr marL="0" marR="0" indent="0" algn="l" defTabSz="584200" rtl="0" latinLnBrk="0">
        <a:lnSpc>
          <a:spcPct val="100000"/>
        </a:lnSpc>
        <a:spcBef>
          <a:spcPts val="0"/>
        </a:spcBef>
        <a:spcAft>
          <a:spcPts val="0"/>
        </a:spcAft>
        <a:buClrTx/>
        <a:buSzTx/>
        <a:buFontTx/>
        <a:buNone/>
        <a:tabLst/>
        <a:defRPr sz="7200" b="0" i="0" u="none" strike="noStrike" cap="none" spc="0" baseline="0">
          <a:ln>
            <a:noFill/>
          </a:ln>
          <a:solidFill>
            <a:srgbClr val="3E231A"/>
          </a:solidFill>
          <a:uFillTx/>
          <a:latin typeface="Papyrus"/>
          <a:ea typeface="Papyrus"/>
          <a:cs typeface="Papyrus"/>
          <a:sym typeface="Papyrus"/>
        </a:defRPr>
      </a:lvl4pPr>
      <a:lvl5pPr marL="0" marR="0" indent="0" algn="l" defTabSz="584200" rtl="0" latinLnBrk="0">
        <a:lnSpc>
          <a:spcPct val="100000"/>
        </a:lnSpc>
        <a:spcBef>
          <a:spcPts val="0"/>
        </a:spcBef>
        <a:spcAft>
          <a:spcPts val="0"/>
        </a:spcAft>
        <a:buClrTx/>
        <a:buSzTx/>
        <a:buFontTx/>
        <a:buNone/>
        <a:tabLst/>
        <a:defRPr sz="7200" b="0" i="0" u="none" strike="noStrike" cap="none" spc="0" baseline="0">
          <a:ln>
            <a:noFill/>
          </a:ln>
          <a:solidFill>
            <a:srgbClr val="3E231A"/>
          </a:solidFill>
          <a:uFillTx/>
          <a:latin typeface="Papyrus"/>
          <a:ea typeface="Papyrus"/>
          <a:cs typeface="Papyrus"/>
          <a:sym typeface="Papyrus"/>
        </a:defRPr>
      </a:lvl5pPr>
      <a:lvl6pPr marL="0" marR="0" indent="0" algn="l" defTabSz="584200" rtl="0" latinLnBrk="0">
        <a:lnSpc>
          <a:spcPct val="100000"/>
        </a:lnSpc>
        <a:spcBef>
          <a:spcPts val="0"/>
        </a:spcBef>
        <a:spcAft>
          <a:spcPts val="0"/>
        </a:spcAft>
        <a:buClrTx/>
        <a:buSzTx/>
        <a:buFontTx/>
        <a:buNone/>
        <a:tabLst/>
        <a:defRPr sz="7200" b="0" i="0" u="none" strike="noStrike" cap="none" spc="0" baseline="0">
          <a:ln>
            <a:noFill/>
          </a:ln>
          <a:solidFill>
            <a:srgbClr val="3E231A"/>
          </a:solidFill>
          <a:uFillTx/>
          <a:latin typeface="Papyrus"/>
          <a:ea typeface="Papyrus"/>
          <a:cs typeface="Papyrus"/>
          <a:sym typeface="Papyrus"/>
        </a:defRPr>
      </a:lvl6pPr>
      <a:lvl7pPr marL="0" marR="0" indent="0" algn="l" defTabSz="584200" rtl="0" latinLnBrk="0">
        <a:lnSpc>
          <a:spcPct val="100000"/>
        </a:lnSpc>
        <a:spcBef>
          <a:spcPts val="0"/>
        </a:spcBef>
        <a:spcAft>
          <a:spcPts val="0"/>
        </a:spcAft>
        <a:buClrTx/>
        <a:buSzTx/>
        <a:buFontTx/>
        <a:buNone/>
        <a:tabLst/>
        <a:defRPr sz="7200" b="0" i="0" u="none" strike="noStrike" cap="none" spc="0" baseline="0">
          <a:ln>
            <a:noFill/>
          </a:ln>
          <a:solidFill>
            <a:srgbClr val="3E231A"/>
          </a:solidFill>
          <a:uFillTx/>
          <a:latin typeface="Papyrus"/>
          <a:ea typeface="Papyrus"/>
          <a:cs typeface="Papyrus"/>
          <a:sym typeface="Papyrus"/>
        </a:defRPr>
      </a:lvl7pPr>
      <a:lvl8pPr marL="0" marR="0" indent="0" algn="l" defTabSz="584200" rtl="0" latinLnBrk="0">
        <a:lnSpc>
          <a:spcPct val="100000"/>
        </a:lnSpc>
        <a:spcBef>
          <a:spcPts val="0"/>
        </a:spcBef>
        <a:spcAft>
          <a:spcPts val="0"/>
        </a:spcAft>
        <a:buClrTx/>
        <a:buSzTx/>
        <a:buFontTx/>
        <a:buNone/>
        <a:tabLst/>
        <a:defRPr sz="7200" b="0" i="0" u="none" strike="noStrike" cap="none" spc="0" baseline="0">
          <a:ln>
            <a:noFill/>
          </a:ln>
          <a:solidFill>
            <a:srgbClr val="3E231A"/>
          </a:solidFill>
          <a:uFillTx/>
          <a:latin typeface="Papyrus"/>
          <a:ea typeface="Papyrus"/>
          <a:cs typeface="Papyrus"/>
          <a:sym typeface="Papyrus"/>
        </a:defRPr>
      </a:lvl8pPr>
      <a:lvl9pPr marL="0" marR="0" indent="0" algn="l" defTabSz="584200" rtl="0" latinLnBrk="0">
        <a:lnSpc>
          <a:spcPct val="100000"/>
        </a:lnSpc>
        <a:spcBef>
          <a:spcPts val="0"/>
        </a:spcBef>
        <a:spcAft>
          <a:spcPts val="0"/>
        </a:spcAft>
        <a:buClrTx/>
        <a:buSzTx/>
        <a:buFontTx/>
        <a:buNone/>
        <a:tabLst/>
        <a:defRPr sz="7200" b="0" i="0" u="none" strike="noStrike" cap="none" spc="0" baseline="0">
          <a:ln>
            <a:noFill/>
          </a:ln>
          <a:solidFill>
            <a:srgbClr val="3E231A"/>
          </a:solidFill>
          <a:uFillTx/>
          <a:latin typeface="Papyrus"/>
          <a:ea typeface="Papyrus"/>
          <a:cs typeface="Papyrus"/>
          <a:sym typeface="Papyrus"/>
        </a:defRPr>
      </a:lvl9pPr>
    </p:titleStyle>
    <p:bodyStyle>
      <a:lvl1pPr marL="4699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ln>
            <a:noFill/>
          </a:ln>
          <a:solidFill>
            <a:srgbClr val="3E231A"/>
          </a:solidFill>
          <a:uFillTx/>
          <a:latin typeface="Papyrus"/>
          <a:ea typeface="Papyrus"/>
          <a:cs typeface="Papyrus"/>
          <a:sym typeface="Papyrus"/>
        </a:defRPr>
      </a:lvl1pPr>
      <a:lvl2pPr marL="9398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ln>
            <a:noFill/>
          </a:ln>
          <a:solidFill>
            <a:srgbClr val="3E231A"/>
          </a:solidFill>
          <a:uFillTx/>
          <a:latin typeface="Papyrus"/>
          <a:ea typeface="Papyrus"/>
          <a:cs typeface="Papyrus"/>
          <a:sym typeface="Papyrus"/>
        </a:defRPr>
      </a:lvl2pPr>
      <a:lvl3pPr marL="14097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ln>
            <a:noFill/>
          </a:ln>
          <a:solidFill>
            <a:srgbClr val="3E231A"/>
          </a:solidFill>
          <a:uFillTx/>
          <a:latin typeface="Papyrus"/>
          <a:ea typeface="Papyrus"/>
          <a:cs typeface="Papyrus"/>
          <a:sym typeface="Papyrus"/>
        </a:defRPr>
      </a:lvl3pPr>
      <a:lvl4pPr marL="18796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ln>
            <a:noFill/>
          </a:ln>
          <a:solidFill>
            <a:srgbClr val="3E231A"/>
          </a:solidFill>
          <a:uFillTx/>
          <a:latin typeface="Papyrus"/>
          <a:ea typeface="Papyrus"/>
          <a:cs typeface="Papyrus"/>
          <a:sym typeface="Papyrus"/>
        </a:defRPr>
      </a:lvl4pPr>
      <a:lvl5pPr marL="23495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ln>
            <a:noFill/>
          </a:ln>
          <a:solidFill>
            <a:srgbClr val="3E231A"/>
          </a:solidFill>
          <a:uFillTx/>
          <a:latin typeface="Papyrus"/>
          <a:ea typeface="Papyrus"/>
          <a:cs typeface="Papyrus"/>
          <a:sym typeface="Papyrus"/>
        </a:defRPr>
      </a:lvl5pPr>
      <a:lvl6pPr marL="28194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ln>
            <a:noFill/>
          </a:ln>
          <a:solidFill>
            <a:srgbClr val="3E231A"/>
          </a:solidFill>
          <a:uFillTx/>
          <a:latin typeface="Papyrus"/>
          <a:ea typeface="Papyrus"/>
          <a:cs typeface="Papyrus"/>
          <a:sym typeface="Papyrus"/>
        </a:defRPr>
      </a:lvl6pPr>
      <a:lvl7pPr marL="32893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ln>
            <a:noFill/>
          </a:ln>
          <a:solidFill>
            <a:srgbClr val="3E231A"/>
          </a:solidFill>
          <a:uFillTx/>
          <a:latin typeface="Papyrus"/>
          <a:ea typeface="Papyrus"/>
          <a:cs typeface="Papyrus"/>
          <a:sym typeface="Papyrus"/>
        </a:defRPr>
      </a:lvl7pPr>
      <a:lvl8pPr marL="37592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ln>
            <a:noFill/>
          </a:ln>
          <a:solidFill>
            <a:srgbClr val="3E231A"/>
          </a:solidFill>
          <a:uFillTx/>
          <a:latin typeface="Papyrus"/>
          <a:ea typeface="Papyrus"/>
          <a:cs typeface="Papyrus"/>
          <a:sym typeface="Papyrus"/>
        </a:defRPr>
      </a:lvl8pPr>
      <a:lvl9pPr marL="42291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ln>
            <a:noFill/>
          </a:ln>
          <a:solidFill>
            <a:srgbClr val="3E231A"/>
          </a:solidFill>
          <a:uFillTx/>
          <a:latin typeface="Papyrus"/>
          <a:ea typeface="Papyrus"/>
          <a:cs typeface="Papyrus"/>
          <a:sym typeface="Papyrus"/>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pyrus"/>
        </a:defRPr>
      </a:lvl1pPr>
      <a:lvl2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pyrus"/>
        </a:defRPr>
      </a:lvl2pPr>
      <a:lvl3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pyrus"/>
        </a:defRPr>
      </a:lvl3pPr>
      <a:lvl4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pyrus"/>
        </a:defRPr>
      </a:lvl4pPr>
      <a:lvl5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pyrus"/>
        </a:defRPr>
      </a:lvl5pPr>
      <a:lvl6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pyrus"/>
        </a:defRPr>
      </a:lvl6pPr>
      <a:lvl7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pyrus"/>
        </a:defRPr>
      </a:lvl7pPr>
      <a:lvl8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pyrus"/>
        </a:defRPr>
      </a:lvl8pPr>
      <a:lvl9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Papyru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Identità professionale, genere e servizio sociale"/>
          <p:cNvSpPr txBox="1">
            <a:spLocks noGrp="1"/>
          </p:cNvSpPr>
          <p:nvPr>
            <p:ph type="ctrTitle"/>
          </p:nvPr>
        </p:nvSpPr>
        <p:spPr>
          <a:xfrm>
            <a:off x="1270000" y="-2273300"/>
            <a:ext cx="10464800" cy="3467100"/>
          </a:xfrm>
          <a:prstGeom prst="rect">
            <a:avLst/>
          </a:prstGeom>
        </p:spPr>
        <p:txBody>
          <a:bodyPr/>
          <a:lstStyle>
            <a:lvl1pPr>
              <a:defRPr sz="2900"/>
            </a:lvl1pPr>
          </a:lstStyle>
          <a:p>
            <a:r>
              <a:t>Identità professionale, genere e servizio sociale </a:t>
            </a:r>
          </a:p>
        </p:txBody>
      </p:sp>
      <p:sp>
        <p:nvSpPr>
          <p:cNvPr id="120" name="Servizio sociale                        lavoro generalmente declinato al femminile. Solido dato di realtà riscontrabile in più paesi"/>
          <p:cNvSpPr txBox="1">
            <a:spLocks noGrp="1"/>
          </p:cNvSpPr>
          <p:nvPr>
            <p:ph type="subTitle" idx="1"/>
          </p:nvPr>
        </p:nvSpPr>
        <p:spPr>
          <a:xfrm>
            <a:off x="1231898" y="1473199"/>
            <a:ext cx="10959012" cy="7810949"/>
          </a:xfrm>
          <a:prstGeom prst="rect">
            <a:avLst/>
          </a:prstGeom>
        </p:spPr>
        <p:txBody>
          <a:bodyPr/>
          <a:lstStyle/>
          <a:p>
            <a:pPr>
              <a:defRPr sz="1900"/>
            </a:pPr>
            <a:r>
              <a:t>Servizio sociale</a:t>
            </a:r>
            <a:r>
              <a:rPr sz="1400"/>
              <a:t>                        </a:t>
            </a:r>
            <a:r>
              <a:rPr sz="1500"/>
              <a:t>lavoro generalmente </a:t>
            </a:r>
            <a:r>
              <a:rPr sz="1500" u="sng"/>
              <a:t>declinato al femminile</a:t>
            </a:r>
            <a:r>
              <a:rPr sz="1500"/>
              <a:t>. Solido dato di realtà riscontrabile in più paesi</a:t>
            </a:r>
          </a:p>
        </p:txBody>
      </p:sp>
      <p:sp>
        <p:nvSpPr>
          <p:cNvPr id="121" name="Linea"/>
          <p:cNvSpPr/>
          <p:nvPr/>
        </p:nvSpPr>
        <p:spPr>
          <a:xfrm>
            <a:off x="6863804" y="1879600"/>
            <a:ext cx="2" cy="435104"/>
          </a:xfrm>
          <a:prstGeom prst="line">
            <a:avLst/>
          </a:prstGeom>
          <a:ln w="38100">
            <a:solidFill>
              <a:srgbClr val="3E231A"/>
            </a:solidFill>
            <a:miter lim="400000"/>
            <a:tailEnd type="triangle"/>
          </a:ln>
        </p:spPr>
        <p:txBody>
          <a:bodyPr lIns="45718" tIns="45718" rIns="45718" bIns="45718"/>
          <a:lstStyle/>
          <a:p>
            <a:endParaRPr/>
          </a:p>
        </p:txBody>
      </p:sp>
      <p:sp>
        <p:nvSpPr>
          <p:cNvPr id="122" name="“nell’ordine naturale delle cose”             non merita di essere oggetto né di riflessioni né di approfondimento, né attenzione nella formazione"/>
          <p:cNvSpPr txBox="1"/>
          <p:nvPr/>
        </p:nvSpPr>
        <p:spPr>
          <a:xfrm>
            <a:off x="3338024" y="2352801"/>
            <a:ext cx="8897023" cy="685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500"/>
            </a:lvl1pPr>
          </a:lstStyle>
          <a:p>
            <a:r>
              <a:t>“nell’ordine naturale delle cose”             non merita di essere oggetto né di riflessioni né di approfondimento, né attenzione nella formazione</a:t>
            </a:r>
          </a:p>
        </p:txBody>
      </p:sp>
      <p:sp>
        <p:nvSpPr>
          <p:cNvPr id="123" name="GENERE"/>
          <p:cNvSpPr txBox="1"/>
          <p:nvPr/>
        </p:nvSpPr>
        <p:spPr>
          <a:xfrm>
            <a:off x="-2841191" y="3917949"/>
            <a:ext cx="9279609" cy="495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2000" u="sng"/>
            </a:lvl1pPr>
          </a:lstStyle>
          <a:p>
            <a:r>
              <a:t>GENERE</a:t>
            </a:r>
          </a:p>
        </p:txBody>
      </p:sp>
      <p:sp>
        <p:nvSpPr>
          <p:cNvPr id="124" name="ogni società definisce le caratteristiche e i ruoli maschili e femminili in relazione con le differenze biologiche tra  maschio e femmina ma anche in relazione alle rappresentazioni delle competenze e dei ruoli associati a uomo e donna nella cultura in essa prevalente"/>
          <p:cNvSpPr txBox="1"/>
          <p:nvPr/>
        </p:nvSpPr>
        <p:spPr>
          <a:xfrm>
            <a:off x="3227324" y="3676650"/>
            <a:ext cx="8897023" cy="977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500"/>
            </a:lvl1pPr>
          </a:lstStyle>
          <a:p>
            <a:r>
              <a:t>ogni società definisce le caratteristiche e i ruoli maschili e femminili in relazione con le differenze biologiche tra  maschio e femmina ma anche in relazione alle rappresentazioni delle competenze e dei ruoli associati a uomo e donna nella cultura in essa prevalente </a:t>
            </a:r>
          </a:p>
        </p:txBody>
      </p:sp>
      <p:sp>
        <p:nvSpPr>
          <p:cNvPr id="125" name="Linea"/>
          <p:cNvSpPr/>
          <p:nvPr/>
        </p:nvSpPr>
        <p:spPr>
          <a:xfrm>
            <a:off x="1684311" y="4629149"/>
            <a:ext cx="2" cy="495302"/>
          </a:xfrm>
          <a:prstGeom prst="line">
            <a:avLst/>
          </a:prstGeom>
          <a:ln w="38100">
            <a:solidFill>
              <a:srgbClr val="3E231A"/>
            </a:solidFill>
            <a:miter lim="400000"/>
            <a:tailEnd type="triangle"/>
          </a:ln>
        </p:spPr>
        <p:txBody>
          <a:bodyPr lIns="45718" tIns="45718" rIns="45718" bIns="45718"/>
          <a:lstStyle/>
          <a:p>
            <a:endParaRPr/>
          </a:p>
        </p:txBody>
      </p:sp>
      <p:sp>
        <p:nvSpPr>
          <p:cNvPr id="126" name="Nel servizio sociale è indagato in diverse direzioni"/>
          <p:cNvSpPr txBox="1"/>
          <p:nvPr/>
        </p:nvSpPr>
        <p:spPr>
          <a:xfrm>
            <a:off x="719313" y="5248273"/>
            <a:ext cx="4200749" cy="393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500"/>
            </a:lvl1pPr>
          </a:lstStyle>
          <a:p>
            <a:r>
              <a:t>Nel servizio sociale è indagato in diverse direzioni</a:t>
            </a:r>
          </a:p>
        </p:txBody>
      </p:sp>
      <p:sp>
        <p:nvSpPr>
          <p:cNvPr id="127" name="Come nuova attenzione al genere ed estensione dell’intervento sociale classico a pratiche di promozione dell’uguaglianza e prevenzioni delle discriminazioni;…"/>
          <p:cNvSpPr txBox="1"/>
          <p:nvPr/>
        </p:nvSpPr>
        <p:spPr>
          <a:xfrm>
            <a:off x="984040" y="6191248"/>
            <a:ext cx="11036721" cy="2006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445167" indent="-445167" algn="l">
              <a:buSzPct val="125000"/>
              <a:buChar char="•"/>
              <a:defRPr sz="1600"/>
            </a:pPr>
            <a:r>
              <a:t>Come nuova attenzione al genere ed estensione dell’intervento sociale classico a pratiche di promozione dell’uguaglianza e prevenzioni delle discriminazioni;</a:t>
            </a:r>
          </a:p>
          <a:p>
            <a:pPr marL="445167" indent="-445167" algn="l">
              <a:buSzPct val="125000"/>
              <a:buChar char="•"/>
              <a:defRPr sz="1600"/>
            </a:pPr>
            <a:r>
              <a:t>Come settore specifico di servizio sociale conto la violenza;</a:t>
            </a:r>
          </a:p>
          <a:p>
            <a:pPr marL="445167" indent="-445167" algn="l">
              <a:buSzPct val="125000"/>
              <a:buChar char="•"/>
              <a:defRPr sz="1600"/>
            </a:pPr>
            <a:r>
              <a:t>Come nuovo tema di formazione in risposta ai mutamenti sociali in atto;</a:t>
            </a:r>
          </a:p>
          <a:p>
            <a:pPr marL="445167" indent="-445167" algn="l">
              <a:buSzPct val="125000"/>
              <a:buChar char="•"/>
              <a:defRPr sz="1600"/>
            </a:pPr>
            <a:r>
              <a:t>Come nuova attenzione per un’utenza “sessuata” da accogliere con occhio attento alle definizioni e ai bisogni di genere;</a:t>
            </a:r>
          </a:p>
        </p:txBody>
      </p:sp>
      <p:sp>
        <p:nvSpPr>
          <p:cNvPr id="128" name="Linea"/>
          <p:cNvSpPr/>
          <p:nvPr/>
        </p:nvSpPr>
        <p:spPr>
          <a:xfrm>
            <a:off x="2540574" y="4165599"/>
            <a:ext cx="558226" cy="3"/>
          </a:xfrm>
          <a:prstGeom prst="line">
            <a:avLst/>
          </a:prstGeom>
          <a:ln w="38100">
            <a:solidFill>
              <a:srgbClr val="3E231A"/>
            </a:solidFill>
            <a:miter lim="400000"/>
            <a:tailEnd type="triangle"/>
          </a:ln>
        </p:spPr>
        <p:txBody>
          <a:bodyPr lIns="45718" tIns="45718" rIns="45718" bIns="45718"/>
          <a:lstStyle/>
          <a:p>
            <a:endParaRPr/>
          </a:p>
        </p:txBody>
      </p:sp>
      <p:sp>
        <p:nvSpPr>
          <p:cNvPr id="129" name="Linea"/>
          <p:cNvSpPr/>
          <p:nvPr/>
        </p:nvSpPr>
        <p:spPr>
          <a:xfrm>
            <a:off x="3569275" y="1681479"/>
            <a:ext cx="558227" cy="2"/>
          </a:xfrm>
          <a:prstGeom prst="line">
            <a:avLst/>
          </a:prstGeom>
          <a:ln w="38100">
            <a:solidFill>
              <a:srgbClr val="3E231A"/>
            </a:solidFill>
            <a:miter lim="400000"/>
            <a:tailEnd type="triangle"/>
          </a:ln>
        </p:spPr>
        <p:txBody>
          <a:bodyPr lIns="45718" tIns="45718" rIns="45718" bIns="45718"/>
          <a:lstStyle/>
          <a:p>
            <a:endParaRPr/>
          </a:p>
        </p:txBody>
      </p:sp>
      <p:sp>
        <p:nvSpPr>
          <p:cNvPr id="130" name="Linea"/>
          <p:cNvSpPr/>
          <p:nvPr/>
        </p:nvSpPr>
        <p:spPr>
          <a:xfrm>
            <a:off x="6807199" y="2546350"/>
            <a:ext cx="424619"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Femminilizzazione della forza lavoro”"/>
          <p:cNvSpPr txBox="1">
            <a:spLocks noGrp="1"/>
          </p:cNvSpPr>
          <p:nvPr>
            <p:ph type="ctrTitle"/>
          </p:nvPr>
        </p:nvSpPr>
        <p:spPr>
          <a:xfrm>
            <a:off x="1270000" y="3143250"/>
            <a:ext cx="10464800" cy="3467100"/>
          </a:xfrm>
          <a:prstGeom prst="rect">
            <a:avLst/>
          </a:prstGeom>
        </p:spPr>
        <p:txBody>
          <a:bodyPr/>
          <a:lstStyle>
            <a:lvl1pPr>
              <a:defRPr sz="3500"/>
            </a:lvl1pPr>
          </a:lstStyle>
          <a:p>
            <a:r>
              <a:t>“Femminilizzazione della forza lavoro”</a:t>
            </a:r>
          </a:p>
        </p:txBody>
      </p:sp>
      <p:sp>
        <p:nvSpPr>
          <p:cNvPr id="217" name="Approfondiamo alcuni concetti:…"/>
          <p:cNvSpPr txBox="1">
            <a:spLocks noGrp="1"/>
          </p:cNvSpPr>
          <p:nvPr>
            <p:ph type="subTitle" sz="half" idx="1"/>
          </p:nvPr>
        </p:nvSpPr>
        <p:spPr>
          <a:xfrm>
            <a:off x="1212229" y="1117599"/>
            <a:ext cx="10580342" cy="3194846"/>
          </a:xfrm>
          <a:prstGeom prst="rect">
            <a:avLst/>
          </a:prstGeom>
        </p:spPr>
        <p:txBody>
          <a:bodyPr/>
          <a:lstStyle/>
          <a:p>
            <a:pPr defTabSz="519937">
              <a:defRPr sz="2500"/>
            </a:pPr>
            <a:r>
              <a:t>Approfondiamo alcuni concetti:</a:t>
            </a:r>
          </a:p>
          <a:p>
            <a:pPr marL="154077" indent="-154077" defTabSz="519937">
              <a:buSzPct val="125000"/>
              <a:buChar char="•"/>
              <a:defRPr sz="2200"/>
            </a:pPr>
            <a:r>
              <a:t>“habitus”;</a:t>
            </a:r>
          </a:p>
          <a:p>
            <a:pPr marL="154077" indent="-154077" defTabSz="519937">
              <a:buSzPct val="125000"/>
              <a:buChar char="•"/>
              <a:defRPr sz="2200"/>
            </a:pPr>
            <a:r>
              <a:t>“skills”;</a:t>
            </a:r>
          </a:p>
          <a:p>
            <a:pPr marL="154077" indent="-154077" defTabSz="519937">
              <a:buSzPct val="125000"/>
              <a:buChar char="•"/>
              <a:defRPr sz="2200"/>
            </a:pPr>
            <a:r>
              <a:t>“gender segregation”</a:t>
            </a:r>
          </a:p>
          <a:p>
            <a:pPr marL="154077" indent="-154077" defTabSz="519937">
              <a:buSzPct val="125000"/>
              <a:buChar char="•"/>
              <a:defRPr sz="2200"/>
            </a:pPr>
            <a:r>
              <a:t>“script”;</a:t>
            </a:r>
          </a:p>
          <a:p>
            <a:pPr marL="154077" indent="-154077" defTabSz="519937">
              <a:buSzPct val="125000"/>
              <a:buChar char="•"/>
              <a:defRPr sz="2200"/>
            </a:pPr>
            <a:r>
              <a:t>“gender neutrality”</a:t>
            </a:r>
          </a:p>
          <a:p>
            <a:pPr marL="154077" indent="-154077" defTabSz="519937">
              <a:buSzPct val="125000"/>
              <a:buChar char="•"/>
              <a:defRPr sz="2200"/>
            </a:pPr>
            <a:r>
              <a:t>“male domination”;</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In una professione come quella dell’assistente sociale:"/>
          <p:cNvSpPr txBox="1">
            <a:spLocks noGrp="1"/>
          </p:cNvSpPr>
          <p:nvPr>
            <p:ph type="ctrTitle"/>
          </p:nvPr>
        </p:nvSpPr>
        <p:spPr>
          <a:xfrm>
            <a:off x="1270000" y="-2082800"/>
            <a:ext cx="10464800" cy="3467100"/>
          </a:xfrm>
          <a:prstGeom prst="rect">
            <a:avLst/>
          </a:prstGeom>
        </p:spPr>
        <p:txBody>
          <a:bodyPr/>
          <a:lstStyle>
            <a:lvl1pPr>
              <a:defRPr sz="2700"/>
            </a:lvl1pPr>
          </a:lstStyle>
          <a:p>
            <a:r>
              <a:t>In una professione come quella dell’assistente sociale:</a:t>
            </a:r>
          </a:p>
        </p:txBody>
      </p:sp>
      <p:sp>
        <p:nvSpPr>
          <p:cNvPr id="220" name="Una prospettiva di “gender neutrality” nasconde al suo interno un potenziale di coercitività derivante da rappresentazioni culturali imposte da una più tradizionale “male domination” che ne performa gli stili cognitivi e relazionali;…"/>
          <p:cNvSpPr txBox="1"/>
          <p:nvPr/>
        </p:nvSpPr>
        <p:spPr>
          <a:xfrm>
            <a:off x="863599" y="2432050"/>
            <a:ext cx="11050937" cy="4229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445167" indent="-445167">
              <a:buSzPct val="125000"/>
              <a:buChar char="•"/>
              <a:defRPr sz="1600"/>
            </a:pPr>
            <a:r>
              <a:t>Una prospettiva di “gender neutrality” nasconde al suo interno un potenziale di coercitività derivante da rappresentazioni culturali imposte da una più tradizionale “male domination” che ne performa gli stili cognitivi e relazionali;</a:t>
            </a:r>
          </a:p>
          <a:p>
            <a:pPr marL="445167" indent="-445167">
              <a:buSzPct val="125000"/>
              <a:buChar char="•"/>
              <a:defRPr sz="1600"/>
            </a:pPr>
            <a:r>
              <a:t>Questo potere simbolico viene interiorizzato e metabolizzato dalle donne, tramite pratiche di omologazione comportamentale, che malgrado le “gender skills” e modelli valoriali e culturali basati sulla reciprocità, empatia e cura messe in campo con l’utenza, fa sì che queste vengano relegate a caratteristiche di livello professionale secondario;</a:t>
            </a:r>
          </a:p>
          <a:p>
            <a:pPr marL="445167" indent="-445167">
              <a:buSzPct val="125000"/>
              <a:buChar char="•"/>
              <a:defRPr sz="1600"/>
            </a:pPr>
            <a:r>
              <a:t>Si realizza di riflesso un’inconsapevole manipolazione del proprio lessico emotivo, al fine di renderlo meno appariscente e congruente con gli habitus imposti, anche in quel tipo di professioni - come quella dell’assistente sociale - considerate tradizionalmente femminili;</a:t>
            </a:r>
          </a:p>
          <a:p>
            <a:pPr marL="445167" indent="-445167">
              <a:buSzPct val="125000"/>
              <a:buChar char="•"/>
              <a:defRPr sz="1600"/>
            </a:pPr>
            <a:r>
              <a:t>Quali script emozionali, in quanto prodotti eminentemente sociali e culturali, derivino nel corso dell’attività professionale delle assistenti sociali, in base alle esperienze fatte e alle condivisioni di specifici sistemi di credenze e valori.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Occupazione femminile"/>
          <p:cNvSpPr txBox="1">
            <a:spLocks noGrp="1"/>
          </p:cNvSpPr>
          <p:nvPr>
            <p:ph type="ctrTitle"/>
          </p:nvPr>
        </p:nvSpPr>
        <p:spPr>
          <a:xfrm>
            <a:off x="1270000" y="-1892300"/>
            <a:ext cx="10464800" cy="3467100"/>
          </a:xfrm>
          <a:prstGeom prst="rect">
            <a:avLst/>
          </a:prstGeom>
        </p:spPr>
        <p:txBody>
          <a:bodyPr/>
          <a:lstStyle>
            <a:lvl1pPr>
              <a:defRPr sz="2100"/>
            </a:lvl1pPr>
          </a:lstStyle>
          <a:p>
            <a:r>
              <a:t>Occupazione femminile</a:t>
            </a:r>
          </a:p>
        </p:txBody>
      </p:sp>
      <p:sp>
        <p:nvSpPr>
          <p:cNvPr id="223" name="Rapporto Istat 2014                  per ciò che riguarda l’occupazione femminile si osservano in Europa dinamiche contrapposte…"/>
          <p:cNvSpPr txBox="1">
            <a:spLocks noGrp="1"/>
          </p:cNvSpPr>
          <p:nvPr>
            <p:ph type="subTitle" sz="quarter" idx="1"/>
          </p:nvPr>
        </p:nvSpPr>
        <p:spPr>
          <a:xfrm>
            <a:off x="1270000" y="2324100"/>
            <a:ext cx="10464800" cy="1460500"/>
          </a:xfrm>
          <a:prstGeom prst="rect">
            <a:avLst/>
          </a:prstGeom>
        </p:spPr>
        <p:txBody>
          <a:bodyPr/>
          <a:lstStyle/>
          <a:p>
            <a:pPr defTabSz="508254">
              <a:defRPr sz="1700" u="sng"/>
            </a:pPr>
            <a:r>
              <a:t>Rapporto Istat 2014</a:t>
            </a:r>
            <a:r>
              <a:rPr u="none"/>
              <a:t>                  per ciò che riguarda l’occupazione femminile si osservano in Europa dinamiche contrapposte</a:t>
            </a:r>
          </a:p>
          <a:p>
            <a:pPr marL="150614" indent="-150614" defTabSz="508254">
              <a:buSzPct val="125000"/>
              <a:buChar char="•"/>
              <a:defRPr sz="1700"/>
            </a:pPr>
            <a:r>
              <a:t>Crescita: Germania (+ 7%), Belgio (+ 4.8%), Austria (+ 4.5%), Svezia (+ 3%), Regno Unito (+ 2.5%);</a:t>
            </a:r>
          </a:p>
          <a:p>
            <a:pPr marL="150614" indent="-150614" defTabSz="508254">
              <a:buSzPct val="125000"/>
              <a:buChar char="•"/>
              <a:defRPr sz="1700"/>
            </a:pPr>
            <a:r>
              <a:t>Perdite: Spagna (- 10%), Grecia (- 18.4%), Portogallo (- 10.7%) </a:t>
            </a:r>
          </a:p>
        </p:txBody>
      </p:sp>
      <p:sp>
        <p:nvSpPr>
          <p:cNvPr id="224" name="Linea"/>
          <p:cNvSpPr/>
          <p:nvPr/>
        </p:nvSpPr>
        <p:spPr>
          <a:xfrm>
            <a:off x="3568699" y="2539999"/>
            <a:ext cx="456544" cy="3"/>
          </a:xfrm>
          <a:prstGeom prst="line">
            <a:avLst/>
          </a:prstGeom>
          <a:ln w="38100">
            <a:solidFill>
              <a:srgbClr val="3E231A"/>
            </a:solidFill>
            <a:miter lim="400000"/>
            <a:tailEnd type="triangle"/>
          </a:ln>
        </p:spPr>
        <p:txBody>
          <a:bodyPr lIns="45718" tIns="45718" rIns="45718" bIns="45718"/>
          <a:lstStyle/>
          <a:p>
            <a:endParaRPr/>
          </a:p>
        </p:txBody>
      </p:sp>
      <p:sp>
        <p:nvSpPr>
          <p:cNvPr id="225" name="Le teorie femministe e gli studi di genere hanno messo in evidenza come gli stereotipi di genere costituiscano elementi discriminanti nella segregazione occupazionale, sia per quanto riguarda la concentrazione nei precisi settori, sia per quanto riguarda il fenomeno del “soffitto di vetro”"/>
          <p:cNvSpPr txBox="1"/>
          <p:nvPr/>
        </p:nvSpPr>
        <p:spPr>
          <a:xfrm>
            <a:off x="1270000" y="5575298"/>
            <a:ext cx="10464801" cy="1676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2000"/>
            </a:lvl1pPr>
          </a:lstStyle>
          <a:p>
            <a:r>
              <a:t>Le teorie femministe e gli studi di genere hanno messo in evidenza come gli stereotipi di genere costituiscano elementi discriminanti nella segregazione occupazionale, sia per quanto riguarda la concentrazione nei precisi settori, sia per quanto riguarda il fenomeno del “soffitto di vetro”</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Nel caso degli uomini…"/>
          <p:cNvSpPr txBox="1">
            <a:spLocks noGrp="1"/>
          </p:cNvSpPr>
          <p:nvPr>
            <p:ph type="title"/>
          </p:nvPr>
        </p:nvSpPr>
        <p:spPr>
          <a:xfrm>
            <a:off x="1270000" y="228600"/>
            <a:ext cx="10464800" cy="2108200"/>
          </a:xfrm>
          <a:prstGeom prst="rect">
            <a:avLst/>
          </a:prstGeom>
        </p:spPr>
        <p:txBody>
          <a:bodyPr/>
          <a:lstStyle>
            <a:lvl1pPr>
              <a:defRPr sz="4200"/>
            </a:lvl1pPr>
          </a:lstStyle>
          <a:p>
            <a:r>
              <a:t>Nel caso degli uomini…</a:t>
            </a:r>
          </a:p>
        </p:txBody>
      </p:sp>
      <p:sp>
        <p:nvSpPr>
          <p:cNvPr id="228" name="Fenomeno opposto;…"/>
          <p:cNvSpPr txBox="1">
            <a:spLocks noGrp="1"/>
          </p:cNvSpPr>
          <p:nvPr>
            <p:ph type="body" sz="half" idx="1"/>
          </p:nvPr>
        </p:nvSpPr>
        <p:spPr>
          <a:xfrm>
            <a:off x="3835400" y="2051050"/>
            <a:ext cx="5016500" cy="5651500"/>
          </a:xfrm>
          <a:prstGeom prst="rect">
            <a:avLst/>
          </a:prstGeom>
        </p:spPr>
        <p:txBody>
          <a:bodyPr/>
          <a:lstStyle/>
          <a:p>
            <a:pPr>
              <a:buBlip>
                <a:blip r:embed="rId2"/>
              </a:buBlip>
            </a:pPr>
            <a:r>
              <a:t>Fenomeno opposto;</a:t>
            </a:r>
          </a:p>
          <a:p>
            <a:pPr>
              <a:buBlip>
                <a:blip r:embed="rId2"/>
              </a:buBlip>
            </a:pPr>
            <a:r>
              <a:t>Maggior numero di posizioni di coordinamento “ricoperte”(41% da uomini contro il 28% dalle donne);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Facchini (2010): ricerca su scala nazionale"/>
          <p:cNvSpPr txBox="1">
            <a:spLocks noGrp="1"/>
          </p:cNvSpPr>
          <p:nvPr>
            <p:ph type="title"/>
          </p:nvPr>
        </p:nvSpPr>
        <p:spPr>
          <a:xfrm>
            <a:off x="1270000" y="139700"/>
            <a:ext cx="10464800" cy="2108200"/>
          </a:xfrm>
          <a:prstGeom prst="rect">
            <a:avLst/>
          </a:prstGeom>
        </p:spPr>
        <p:txBody>
          <a:bodyPr/>
          <a:lstStyle>
            <a:lvl1pPr>
              <a:defRPr sz="3800"/>
            </a:lvl1pPr>
          </a:lstStyle>
          <a:p>
            <a:r>
              <a:t>Facchini (2010): ricerca su scala nazionale</a:t>
            </a:r>
          </a:p>
        </p:txBody>
      </p:sp>
      <p:sp>
        <p:nvSpPr>
          <p:cNvPr id="231" name="Gli uomini cercano un lavoro con più prestigio sociale (31.7%);…"/>
          <p:cNvSpPr txBox="1">
            <a:spLocks noGrp="1"/>
          </p:cNvSpPr>
          <p:nvPr>
            <p:ph type="body" sz="half" idx="1"/>
          </p:nvPr>
        </p:nvSpPr>
        <p:spPr>
          <a:xfrm>
            <a:off x="3822700" y="2813050"/>
            <a:ext cx="5016500" cy="5651500"/>
          </a:xfrm>
          <a:prstGeom prst="rect">
            <a:avLst/>
          </a:prstGeom>
        </p:spPr>
        <p:txBody>
          <a:bodyPr/>
          <a:lstStyle/>
          <a:p>
            <a:pPr marL="353568" indent="-353568" defTabSz="560830">
              <a:spcBef>
                <a:spcPts val="2600"/>
              </a:spcBef>
              <a:buBlip>
                <a:blip r:embed="rId2"/>
              </a:buBlip>
              <a:defRPr sz="2800"/>
            </a:pPr>
            <a:r>
              <a:t>Gli uomini cercano un lavoro con più prestigio sociale (31.7%);</a:t>
            </a:r>
          </a:p>
          <a:p>
            <a:pPr marL="353568" indent="-353568" defTabSz="560830">
              <a:spcBef>
                <a:spcPts val="2600"/>
              </a:spcBef>
              <a:buBlip>
                <a:blip r:embed="rId2"/>
              </a:buBlip>
              <a:defRPr sz="2800"/>
            </a:pPr>
            <a:r>
              <a:t>Retaggio culturale (24.5%);</a:t>
            </a:r>
          </a:p>
          <a:p>
            <a:pPr marL="353568" indent="-353568" defTabSz="560830">
              <a:spcBef>
                <a:spcPts val="2600"/>
              </a:spcBef>
              <a:buBlip>
                <a:blip r:embed="rId2"/>
              </a:buBlip>
              <a:defRPr sz="2800"/>
            </a:pPr>
            <a:r>
              <a:t>Uomini poco portati per questo tipo di lavoro (24%);</a:t>
            </a:r>
          </a:p>
          <a:p>
            <a:pPr marL="353568" indent="-353568" defTabSz="560830">
              <a:spcBef>
                <a:spcPts val="2600"/>
              </a:spcBef>
              <a:buBlip>
                <a:blip r:embed="rId2"/>
              </a:buBlip>
              <a:defRPr sz="2800"/>
            </a:pPr>
            <a:r>
              <a:t>Gli uomini cercano un lavoro retribuito (17.1%)</a:t>
            </a:r>
          </a:p>
        </p:txBody>
      </p:sp>
      <p:sp>
        <p:nvSpPr>
          <p:cNvPr id="232" name="“A suo parere, per quale ragione vi sono così pochi uomini impiegati nelle professioni sociali?”"/>
          <p:cNvSpPr txBox="1"/>
          <p:nvPr/>
        </p:nvSpPr>
        <p:spPr>
          <a:xfrm>
            <a:off x="739649" y="1898649"/>
            <a:ext cx="11525499" cy="533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2200"/>
            </a:lvl1pPr>
          </a:lstStyle>
          <a:p>
            <a:r>
              <a:t>“A suo parere, per quale ragione vi sono così pochi uomini impiegati nelle professioni sociali?”</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Rapporto complicato tra donna e lavoro;…"/>
          <p:cNvSpPr txBox="1">
            <a:spLocks noGrp="1"/>
          </p:cNvSpPr>
          <p:nvPr>
            <p:ph type="body" sz="half" idx="1"/>
          </p:nvPr>
        </p:nvSpPr>
        <p:spPr>
          <a:xfrm>
            <a:off x="1115366" y="1866899"/>
            <a:ext cx="11031491" cy="4310710"/>
          </a:xfrm>
          <a:prstGeom prst="rect">
            <a:avLst/>
          </a:prstGeom>
        </p:spPr>
        <p:txBody>
          <a:bodyPr/>
          <a:lstStyle/>
          <a:p>
            <a:pPr marL="294640" indent="-294640" defTabSz="467359">
              <a:spcBef>
                <a:spcPts val="2200"/>
              </a:spcBef>
              <a:buBlip>
                <a:blip r:embed="rId2"/>
              </a:buBlip>
              <a:defRPr sz="2400"/>
            </a:pPr>
            <a:r>
              <a:t>Rapporto complicato tra donna e lavoro;</a:t>
            </a:r>
          </a:p>
          <a:p>
            <a:pPr marL="294640" indent="-294640" defTabSz="467359">
              <a:spcBef>
                <a:spcPts val="2200"/>
              </a:spcBef>
              <a:buBlip>
                <a:blip r:embed="rId2"/>
              </a:buBlip>
              <a:defRPr sz="2400"/>
            </a:pPr>
            <a:r>
              <a:t>Capitale umano subordinato alla differenziazione di genere;</a:t>
            </a:r>
          </a:p>
          <a:p>
            <a:pPr marL="294640" indent="-294640" defTabSz="467359">
              <a:spcBef>
                <a:spcPts val="2200"/>
              </a:spcBef>
              <a:buBlip>
                <a:blip r:embed="rId2"/>
              </a:buBlip>
              <a:defRPr sz="2400"/>
            </a:pPr>
            <a:r>
              <a:t>L’industrializzazione ha creato una divisione del lavoro basata sul genere e sulla dicotomia tra lavoro produttivo maschile e attività di cura femminile;</a:t>
            </a:r>
          </a:p>
          <a:p>
            <a:pPr marL="294640" indent="-294640" defTabSz="467359">
              <a:spcBef>
                <a:spcPts val="2200"/>
              </a:spcBef>
              <a:buBlip>
                <a:blip r:embed="rId2"/>
              </a:buBlip>
              <a:defRPr sz="2400"/>
            </a:pPr>
            <a:r>
              <a:t>Anni ’90 —&gt; percentuale di presenza femminile nella professione dell’assistente sociale è stata calcolata intorno al 90%, su un numero di 23000 assistenti sociali; oggi le cifre sono aumentate di circa il doppio</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Aspetti fondamentali del punto di vista di genere nelle scienze sociali"/>
          <p:cNvSpPr txBox="1">
            <a:spLocks noGrp="1"/>
          </p:cNvSpPr>
          <p:nvPr>
            <p:ph type="ctrTitle"/>
          </p:nvPr>
        </p:nvSpPr>
        <p:spPr>
          <a:xfrm>
            <a:off x="1270000" y="-1727200"/>
            <a:ext cx="10464800" cy="3467100"/>
          </a:xfrm>
          <a:prstGeom prst="rect">
            <a:avLst/>
          </a:prstGeom>
        </p:spPr>
        <p:txBody>
          <a:bodyPr/>
          <a:lstStyle>
            <a:lvl1pPr>
              <a:defRPr sz="2600"/>
            </a:lvl1pPr>
          </a:lstStyle>
          <a:p>
            <a:r>
              <a:t>Aspetti fondamentali del punto di vista di genere nelle scienze sociali</a:t>
            </a:r>
          </a:p>
        </p:txBody>
      </p:sp>
      <p:sp>
        <p:nvSpPr>
          <p:cNvPr id="237" name="Una visione complessa e per questo più ricca e diversa dell’identità umana;…"/>
          <p:cNvSpPr txBox="1">
            <a:spLocks noGrp="1"/>
          </p:cNvSpPr>
          <p:nvPr>
            <p:ph type="subTitle" sz="half" idx="1"/>
          </p:nvPr>
        </p:nvSpPr>
        <p:spPr>
          <a:xfrm>
            <a:off x="1270000" y="2871240"/>
            <a:ext cx="10464800" cy="4214766"/>
          </a:xfrm>
          <a:prstGeom prst="rect">
            <a:avLst/>
          </a:prstGeom>
        </p:spPr>
        <p:txBody>
          <a:bodyPr/>
          <a:lstStyle/>
          <a:p>
            <a:pPr marL="173120" indent="-173120">
              <a:buSzPct val="125000"/>
              <a:buChar char="•"/>
              <a:defRPr sz="2000"/>
            </a:pPr>
            <a:r>
              <a:t>Una visione complessa e per questo più ricca e diversa dell’identità umana;</a:t>
            </a:r>
          </a:p>
          <a:p>
            <a:pPr marL="173120" indent="-173120">
              <a:buSzPct val="125000"/>
              <a:buChar char="•"/>
              <a:defRPr sz="2000"/>
            </a:pPr>
            <a:r>
              <a:t>Porre l’accento sul genere e non sul sesso biologico permette di prendere posizione nei confronti dei ruoli sociali e delle relazioni sociali che da essi derivano;</a:t>
            </a:r>
          </a:p>
          <a:p>
            <a:pPr marL="173120" indent="-173120">
              <a:buSzPct val="125000"/>
              <a:buChar char="•"/>
              <a:defRPr sz="2000"/>
            </a:pPr>
            <a:r>
              <a:t>Definizione di “sistema di genere”, con tutte le caratteristiche di un sistema;</a:t>
            </a:r>
          </a:p>
          <a:p>
            <a:pPr marL="173120" indent="-173120">
              <a:buSzPct val="125000"/>
              <a:buChar char="•"/>
              <a:defRPr sz="2000"/>
            </a:pPr>
            <a:r>
              <a:t>Studio descrittivo di due mondi: uomini e donne;</a:t>
            </a:r>
          </a:p>
          <a:p>
            <a:pPr marL="173120" indent="-173120">
              <a:buSzPct val="125000"/>
              <a:buChar char="•"/>
              <a:defRPr sz="2000"/>
            </a:pPr>
            <a:r>
              <a:t>Conoscenza approfondita degli spazi sociali;</a:t>
            </a:r>
          </a:p>
          <a:p>
            <a:pPr marL="173120" indent="-173120">
              <a:buSzPct val="125000"/>
              <a:buChar char="•"/>
              <a:defRPr sz="2000"/>
            </a:pPr>
            <a:r>
              <a:t>Lo studio delle relazioni tra i generi apre la strada…</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Community Care”"/>
          <p:cNvSpPr txBox="1">
            <a:spLocks noGrp="1"/>
          </p:cNvSpPr>
          <p:nvPr>
            <p:ph type="ctrTitle"/>
          </p:nvPr>
        </p:nvSpPr>
        <p:spPr>
          <a:xfrm>
            <a:off x="1270000" y="-774700"/>
            <a:ext cx="10464800" cy="3467100"/>
          </a:xfrm>
          <a:prstGeom prst="rect">
            <a:avLst/>
          </a:prstGeom>
        </p:spPr>
        <p:txBody>
          <a:bodyPr/>
          <a:lstStyle>
            <a:lvl1pPr>
              <a:defRPr sz="3300"/>
            </a:lvl1pPr>
          </a:lstStyle>
          <a:p>
            <a:r>
              <a:t>“Community Care”</a:t>
            </a:r>
          </a:p>
        </p:txBody>
      </p:sp>
      <p:sp>
        <p:nvSpPr>
          <p:cNvPr id="240" name="Cos’è?…"/>
          <p:cNvSpPr txBox="1">
            <a:spLocks noGrp="1"/>
          </p:cNvSpPr>
          <p:nvPr>
            <p:ph type="subTitle" sz="quarter" idx="1"/>
          </p:nvPr>
        </p:nvSpPr>
        <p:spPr>
          <a:xfrm>
            <a:off x="1270000" y="3873498"/>
            <a:ext cx="10464800" cy="2423024"/>
          </a:xfrm>
          <a:prstGeom prst="rect">
            <a:avLst/>
          </a:prstGeom>
        </p:spPr>
        <p:txBody>
          <a:bodyPr/>
          <a:lstStyle/>
          <a:p>
            <a:pPr marL="173120" indent="-173120">
              <a:buSzPct val="125000"/>
              <a:buChar char="•"/>
              <a:defRPr sz="2200"/>
            </a:pPr>
            <a:r>
              <a:t>Cos’è?</a:t>
            </a:r>
          </a:p>
          <a:p>
            <a:pPr marL="173120" indent="-173120">
              <a:buSzPct val="125000"/>
              <a:buChar char="•"/>
              <a:defRPr sz="2200"/>
            </a:pPr>
            <a:r>
              <a:t>Uno dei capisaldi della politica inglese;</a:t>
            </a:r>
          </a:p>
          <a:p>
            <a:pPr marL="173120" indent="-173120">
              <a:buSzPct val="125000"/>
              <a:buChar char="•"/>
              <a:defRPr sz="2200"/>
            </a:pPr>
            <a:r>
              <a:t>Anziani, portatori di handicap fisici e mentali, malati psichiatrici</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La teoria della doppia equazione del Community Care"/>
          <p:cNvSpPr txBox="1">
            <a:spLocks noGrp="1"/>
          </p:cNvSpPr>
          <p:nvPr>
            <p:ph type="ctrTitle"/>
          </p:nvPr>
        </p:nvSpPr>
        <p:spPr>
          <a:xfrm>
            <a:off x="1270000" y="-838200"/>
            <a:ext cx="10464800" cy="3467100"/>
          </a:xfrm>
          <a:prstGeom prst="rect">
            <a:avLst/>
          </a:prstGeom>
        </p:spPr>
        <p:txBody>
          <a:bodyPr/>
          <a:lstStyle>
            <a:lvl1pPr>
              <a:defRPr sz="3000"/>
            </a:lvl1pPr>
          </a:lstStyle>
          <a:p>
            <a:r>
              <a:t>La teoria della doppia equazione del Community Care</a:t>
            </a:r>
          </a:p>
        </p:txBody>
      </p:sp>
      <p:sp>
        <p:nvSpPr>
          <p:cNvPr id="243" name="Una celebrazione              ricerche;…"/>
          <p:cNvSpPr txBox="1">
            <a:spLocks noGrp="1"/>
          </p:cNvSpPr>
          <p:nvPr>
            <p:ph type="subTitle" sz="half" idx="1"/>
          </p:nvPr>
        </p:nvSpPr>
        <p:spPr>
          <a:xfrm>
            <a:off x="1270000" y="3789362"/>
            <a:ext cx="10464800" cy="2751140"/>
          </a:xfrm>
          <a:prstGeom prst="rect">
            <a:avLst/>
          </a:prstGeom>
        </p:spPr>
        <p:txBody>
          <a:bodyPr/>
          <a:lstStyle/>
          <a:p>
            <a:pPr marL="173120" indent="-173120">
              <a:buSzPct val="125000"/>
              <a:buChar char="•"/>
              <a:defRPr sz="2200"/>
            </a:pPr>
            <a:r>
              <a:t>Una celebrazione              ricerche;</a:t>
            </a:r>
          </a:p>
          <a:p>
            <a:pPr marL="173120" indent="-173120">
              <a:buSzPct val="125000"/>
              <a:buChar char="•"/>
              <a:defRPr sz="2200"/>
            </a:pPr>
            <a:r>
              <a:t>Una critica            Arber e Gilbert.</a:t>
            </a:r>
          </a:p>
        </p:txBody>
      </p:sp>
      <p:sp>
        <p:nvSpPr>
          <p:cNvPr id="244" name="Linea"/>
          <p:cNvSpPr/>
          <p:nvPr/>
        </p:nvSpPr>
        <p:spPr>
          <a:xfrm>
            <a:off x="6845300" y="4038600"/>
            <a:ext cx="543999" cy="0"/>
          </a:xfrm>
          <a:prstGeom prst="line">
            <a:avLst/>
          </a:prstGeom>
          <a:ln w="38100">
            <a:solidFill>
              <a:srgbClr val="3E231A"/>
            </a:solidFill>
            <a:miter lim="400000"/>
            <a:tailEnd type="triangle"/>
          </a:ln>
        </p:spPr>
        <p:txBody>
          <a:bodyPr lIns="45718" tIns="45718" rIns="45718" bIns="45718"/>
          <a:lstStyle/>
          <a:p>
            <a:endParaRPr/>
          </a:p>
        </p:txBody>
      </p:sp>
      <p:sp>
        <p:nvSpPr>
          <p:cNvPr id="245" name="Linea"/>
          <p:cNvSpPr/>
          <p:nvPr/>
        </p:nvSpPr>
        <p:spPr>
          <a:xfrm>
            <a:off x="6032500" y="4483100"/>
            <a:ext cx="543999"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Modelli professionali e genere"/>
          <p:cNvSpPr txBox="1">
            <a:spLocks noGrp="1"/>
          </p:cNvSpPr>
          <p:nvPr>
            <p:ph type="ctrTitle"/>
          </p:nvPr>
        </p:nvSpPr>
        <p:spPr>
          <a:prstGeom prst="rect">
            <a:avLst/>
          </a:prstGeom>
        </p:spPr>
        <p:txBody>
          <a:bodyPr/>
          <a:lstStyle/>
          <a:p>
            <a:r>
              <a:t>Modelli professionali e genere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EGMENTAZIONE SESSUATA              le donne più presenti nel mondo dei servizi alla persona, con minore stabilità e salari meno elevati"/>
          <p:cNvSpPr txBox="1">
            <a:spLocks noGrp="1"/>
          </p:cNvSpPr>
          <p:nvPr>
            <p:ph type="subTitle" sz="quarter" idx="1"/>
          </p:nvPr>
        </p:nvSpPr>
        <p:spPr>
          <a:xfrm>
            <a:off x="1104900" y="1409700"/>
            <a:ext cx="10464800" cy="1460500"/>
          </a:xfrm>
          <a:prstGeom prst="rect">
            <a:avLst/>
          </a:prstGeom>
        </p:spPr>
        <p:txBody>
          <a:bodyPr/>
          <a:lstStyle/>
          <a:p>
            <a:pPr>
              <a:defRPr sz="2000" u="sng"/>
            </a:pPr>
            <a:r>
              <a:t>SEGMENTAZIONE SESSUATA</a:t>
            </a:r>
            <a:r>
              <a:rPr sz="2100" u="none"/>
              <a:t>              le donne più presenti nel mondo dei servizi alla persona, con minore stabilità e salari meno elevati</a:t>
            </a:r>
          </a:p>
        </p:txBody>
      </p:sp>
      <p:sp>
        <p:nvSpPr>
          <p:cNvPr id="133" name="OGGI               forte divisione sessuale del lavoro, svalutazione delle aree attribuite al femminile e sopravvalutazione dei settori in cui sono presenti più uomini"/>
          <p:cNvSpPr txBox="1"/>
          <p:nvPr/>
        </p:nvSpPr>
        <p:spPr>
          <a:xfrm>
            <a:off x="838384" y="4317998"/>
            <a:ext cx="11328031" cy="787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000" u="sng"/>
            </a:pPr>
            <a:r>
              <a:t>OGGI</a:t>
            </a:r>
            <a:r>
              <a:rPr u="none"/>
              <a:t>               </a:t>
            </a:r>
            <a:r>
              <a:rPr sz="1500" u="none"/>
              <a:t>forte divisione sessuale del lavoro, svalutazione delle aree attribuite al femminile e sopravvalutazione dei settori in cui sono presenti più uomini</a:t>
            </a:r>
          </a:p>
        </p:txBody>
      </p:sp>
      <p:sp>
        <p:nvSpPr>
          <p:cNvPr id="134" name="KELLER (2005)              offre un contributo alla riflessione sul genere nel Servizio Sociale.…"/>
          <p:cNvSpPr txBox="1"/>
          <p:nvPr/>
        </p:nvSpPr>
        <p:spPr>
          <a:xfrm>
            <a:off x="1173560" y="6242050"/>
            <a:ext cx="10657682" cy="1130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2000" u="sng"/>
            </a:pPr>
            <a:r>
              <a:t>KELLER</a:t>
            </a:r>
            <a:r>
              <a:rPr u="none"/>
              <a:t> (2005)              </a:t>
            </a:r>
            <a:r>
              <a:rPr sz="1600" u="none"/>
              <a:t>offre un contributo alla riflessione sul genere nel Servizio Sociale. </a:t>
            </a:r>
            <a:endParaRPr sz="1600"/>
          </a:p>
          <a:p>
            <a:pPr>
              <a:defRPr sz="1600"/>
            </a:pPr>
            <a:r>
              <a:t>In Svizzera, uno studio rileva una divisione sessuale del lavoro in verticale e orizzontale. </a:t>
            </a:r>
          </a:p>
          <a:p>
            <a:pPr>
              <a:defRPr sz="1600"/>
            </a:pPr>
            <a:r>
              <a:t>Persistenza del tema della vocazione e un riferimento al sacrificio e alla gravità della cura e della relazione “al femminile”</a:t>
            </a:r>
          </a:p>
        </p:txBody>
      </p:sp>
      <p:sp>
        <p:nvSpPr>
          <p:cNvPr id="135" name="Linea"/>
          <p:cNvSpPr/>
          <p:nvPr/>
        </p:nvSpPr>
        <p:spPr>
          <a:xfrm>
            <a:off x="5165866" y="1676399"/>
            <a:ext cx="599936" cy="3"/>
          </a:xfrm>
          <a:prstGeom prst="line">
            <a:avLst/>
          </a:prstGeom>
          <a:ln w="38100">
            <a:solidFill>
              <a:srgbClr val="3E231A"/>
            </a:solidFill>
            <a:miter lim="400000"/>
            <a:tailEnd type="triangle"/>
          </a:ln>
        </p:spPr>
        <p:txBody>
          <a:bodyPr lIns="45718" tIns="45718" rIns="45718" bIns="45718"/>
          <a:lstStyle/>
          <a:p>
            <a:endParaRPr/>
          </a:p>
        </p:txBody>
      </p:sp>
      <p:sp>
        <p:nvSpPr>
          <p:cNvPr id="136" name="Linea"/>
          <p:cNvSpPr/>
          <p:nvPr/>
        </p:nvSpPr>
        <p:spPr>
          <a:xfrm>
            <a:off x="1777999" y="4581523"/>
            <a:ext cx="599935" cy="2"/>
          </a:xfrm>
          <a:prstGeom prst="line">
            <a:avLst/>
          </a:prstGeom>
          <a:ln w="38100">
            <a:solidFill>
              <a:srgbClr val="3E231A"/>
            </a:solidFill>
            <a:miter lim="400000"/>
            <a:tailEnd type="triangle"/>
          </a:ln>
        </p:spPr>
        <p:txBody>
          <a:bodyPr lIns="45718" tIns="45718" rIns="45718" bIns="45718"/>
          <a:lstStyle/>
          <a:p>
            <a:endParaRPr/>
          </a:p>
        </p:txBody>
      </p:sp>
      <p:sp>
        <p:nvSpPr>
          <p:cNvPr id="137" name="Linea"/>
          <p:cNvSpPr/>
          <p:nvPr/>
        </p:nvSpPr>
        <p:spPr>
          <a:xfrm>
            <a:off x="4254499" y="6476999"/>
            <a:ext cx="599935" cy="3"/>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Il modello di professionalismo dominante nella modernità si può descrivere in tre passaggi:…"/>
          <p:cNvSpPr txBox="1">
            <a:spLocks noGrp="1"/>
          </p:cNvSpPr>
          <p:nvPr>
            <p:ph type="subTitle" sz="half" idx="1"/>
          </p:nvPr>
        </p:nvSpPr>
        <p:spPr>
          <a:xfrm>
            <a:off x="1270000" y="2844798"/>
            <a:ext cx="10464800" cy="3145238"/>
          </a:xfrm>
          <a:prstGeom prst="rect">
            <a:avLst/>
          </a:prstGeom>
        </p:spPr>
        <p:txBody>
          <a:bodyPr/>
          <a:lstStyle/>
          <a:p>
            <a:pPr>
              <a:defRPr sz="1800"/>
            </a:pPr>
            <a:r>
              <a:t>Il modello di professionalismo dominante nella modernità si può descrivere in tre passaggi:</a:t>
            </a:r>
          </a:p>
          <a:p>
            <a:pPr marL="266700" indent="-266700">
              <a:buSzPct val="100000"/>
              <a:buAutoNum type="alphaUcPeriod"/>
              <a:defRPr sz="1800"/>
            </a:pPr>
            <a:r>
              <a:t>Condizioni storiche: divisione del lavoro               differenziazione dei compiti;</a:t>
            </a:r>
          </a:p>
          <a:p>
            <a:pPr marL="266700" indent="-266700">
              <a:buSzPct val="100000"/>
              <a:buAutoNum type="alphaUcPeriod"/>
              <a:defRPr sz="1800"/>
            </a:pPr>
            <a:r>
              <a:t>Elementi costitutivi: 1) il sapere tecnico specializzato, ovvero un corpus di conoscenze teorico-metodologiche specifiche;                                                                                                                                                                                                        2) la neutralità affettiva;</a:t>
            </a:r>
          </a:p>
          <a:p>
            <a:pPr marL="266700" indent="-266700">
              <a:buSzPct val="100000"/>
              <a:buAutoNum type="alphaUcPeriod"/>
              <a:defRPr sz="1800"/>
            </a:pPr>
            <a:r>
              <a:t>Corollari organizzativi e sociali: la professionalizzazione trova la sua collocazione all’interno di sistemi gerarchici che ne definiscono il campo d’azione specifico, sia sul piano verticale che si quello orizzontale                  istituzionalizzazione degli ordini professionali</a:t>
            </a:r>
          </a:p>
        </p:txBody>
      </p:sp>
      <p:sp>
        <p:nvSpPr>
          <p:cNvPr id="250" name="Linea"/>
          <p:cNvSpPr/>
          <p:nvPr/>
        </p:nvSpPr>
        <p:spPr>
          <a:xfrm>
            <a:off x="6934199" y="3429000"/>
            <a:ext cx="570995" cy="0"/>
          </a:xfrm>
          <a:prstGeom prst="line">
            <a:avLst/>
          </a:prstGeom>
          <a:ln w="38100">
            <a:solidFill>
              <a:srgbClr val="3E231A"/>
            </a:solidFill>
            <a:miter lim="400000"/>
            <a:tailEnd type="triangle"/>
          </a:ln>
        </p:spPr>
        <p:txBody>
          <a:bodyPr lIns="45718" tIns="45718" rIns="45718" bIns="45718"/>
          <a:lstStyle/>
          <a:p>
            <a:endParaRPr/>
          </a:p>
        </p:txBody>
      </p:sp>
      <p:sp>
        <p:nvSpPr>
          <p:cNvPr id="251" name="Linea"/>
          <p:cNvSpPr/>
          <p:nvPr/>
        </p:nvSpPr>
        <p:spPr>
          <a:xfrm>
            <a:off x="4635499" y="5556250"/>
            <a:ext cx="676119"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Come cambia l’idea di Professionalizzazione dal punto di vista del condizionamento dei generi?"/>
          <p:cNvSpPr txBox="1">
            <a:spLocks noGrp="1"/>
          </p:cNvSpPr>
          <p:nvPr>
            <p:ph type="ctrTitle"/>
          </p:nvPr>
        </p:nvSpPr>
        <p:spPr>
          <a:xfrm>
            <a:off x="1155700" y="-1676400"/>
            <a:ext cx="10464800" cy="3467100"/>
          </a:xfrm>
          <a:prstGeom prst="rect">
            <a:avLst/>
          </a:prstGeom>
        </p:spPr>
        <p:txBody>
          <a:bodyPr/>
          <a:lstStyle>
            <a:lvl1pPr>
              <a:defRPr sz="2600"/>
            </a:lvl1pPr>
          </a:lstStyle>
          <a:p>
            <a:r>
              <a:t>Come cambia l’idea di Professionalizzazione dal punto di vista del condizionamento dei generi?</a:t>
            </a:r>
          </a:p>
        </p:txBody>
      </p:sp>
      <p:sp>
        <p:nvSpPr>
          <p:cNvPr id="254" name="Risposta tecnica più adeguata               quella che privilegia il modello asessuato…"/>
          <p:cNvSpPr txBox="1">
            <a:spLocks noGrp="1"/>
          </p:cNvSpPr>
          <p:nvPr>
            <p:ph type="subTitle" sz="quarter" idx="1"/>
          </p:nvPr>
        </p:nvSpPr>
        <p:spPr>
          <a:xfrm>
            <a:off x="1270000" y="2457450"/>
            <a:ext cx="10464800" cy="1460500"/>
          </a:xfrm>
          <a:prstGeom prst="rect">
            <a:avLst/>
          </a:prstGeom>
        </p:spPr>
        <p:txBody>
          <a:bodyPr/>
          <a:lstStyle/>
          <a:p>
            <a:pPr defTabSz="461518">
              <a:defRPr sz="1700"/>
            </a:pPr>
            <a:r>
              <a:t>Risposta tecnica più adeguata               quella che privilegia il modello asessuato</a:t>
            </a:r>
          </a:p>
          <a:p>
            <a:pPr defTabSz="461518">
              <a:defRPr sz="1700"/>
            </a:pPr>
            <a:endParaRPr/>
          </a:p>
          <a:p>
            <a:pPr defTabSz="461518">
              <a:defRPr sz="1700"/>
            </a:pPr>
            <a:r>
              <a:t>Da un punto di vista  empirico (storico-sociale), l’equazione non funziona cosi bene. Il modello professionale dell’età borghese sembra “un vestito tagliato su misura per l’uomo”. </a:t>
            </a:r>
          </a:p>
        </p:txBody>
      </p:sp>
      <p:sp>
        <p:nvSpPr>
          <p:cNvPr id="255" name="Primo riscontro oggettivo: il modello postula la divisione della società in due mondi, quello sofisticato e corporativo delle attività professionali e quello della cura quotidiana o dei lavori domestici;…"/>
          <p:cNvSpPr txBox="1"/>
          <p:nvPr/>
        </p:nvSpPr>
        <p:spPr>
          <a:xfrm>
            <a:off x="1066998" y="5308600"/>
            <a:ext cx="10870804" cy="2590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445167" indent="-445167">
              <a:buSzPct val="125000"/>
              <a:buChar char="•"/>
              <a:defRPr sz="1800"/>
            </a:pPr>
            <a:r>
              <a:t>Primo riscontro oggettivo: il modello postula la divisione della società in due mondi, quello sofisticato e corporativo delle attività professionali e quello della cura quotidiana o dei lavori domestici;</a:t>
            </a:r>
          </a:p>
          <a:p>
            <a:pPr marL="445167" indent="-445167">
              <a:buSzPct val="125000"/>
              <a:buChar char="•"/>
              <a:defRPr sz="1800"/>
            </a:pPr>
            <a:r>
              <a:t>Secondo riscontro oggettivo: storica polarizzazione razionalità/affettività;</a:t>
            </a:r>
          </a:p>
          <a:p>
            <a:pPr marL="572359" indent="-572359">
              <a:buSzPct val="125000"/>
              <a:buChar char="•"/>
              <a:defRPr sz="1800"/>
            </a:pPr>
            <a:r>
              <a:t>Richiamo alla costruzione della soggettività di genere: radicali della visione dualistica tra dipendenza ed autonomia tenderebbe a produrre nell’uomo una spinta alla massimizzazione della separatezza, al fine di arrivare ad una completa negazione dell’altro (la madre), mentre la donna è più interessata ad una visione intersoggettiva</a:t>
            </a:r>
            <a:r>
              <a:rPr sz="1400"/>
              <a:t>.</a:t>
            </a:r>
          </a:p>
        </p:txBody>
      </p:sp>
      <p:sp>
        <p:nvSpPr>
          <p:cNvPr id="256" name="Linea"/>
          <p:cNvSpPr/>
          <p:nvPr/>
        </p:nvSpPr>
        <p:spPr>
          <a:xfrm>
            <a:off x="5727699" y="2686050"/>
            <a:ext cx="559198"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Modelli lavorativi a confronto"/>
          <p:cNvSpPr txBox="1">
            <a:spLocks noGrp="1"/>
          </p:cNvSpPr>
          <p:nvPr>
            <p:ph type="ctrTitle"/>
          </p:nvPr>
        </p:nvSpPr>
        <p:spPr>
          <a:xfrm>
            <a:off x="1447800" y="-1892300"/>
            <a:ext cx="10464800" cy="3467100"/>
          </a:xfrm>
          <a:prstGeom prst="rect">
            <a:avLst/>
          </a:prstGeom>
        </p:spPr>
        <p:txBody>
          <a:bodyPr/>
          <a:lstStyle>
            <a:lvl1pPr>
              <a:defRPr sz="2700"/>
            </a:lvl1pPr>
          </a:lstStyle>
          <a:p>
            <a:r>
              <a:t>Modelli lavorativi a confronto </a:t>
            </a:r>
          </a:p>
        </p:txBody>
      </p:sp>
      <p:sp>
        <p:nvSpPr>
          <p:cNvPr id="259" name="MODELLO CLASSICO: connotato da settorialismo specialistico, razionalità meccanica, unilateralismo nelle disposizioni, neutralità affettiva. Ha dei limiti.…"/>
          <p:cNvSpPr txBox="1"/>
          <p:nvPr/>
        </p:nvSpPr>
        <p:spPr>
          <a:xfrm>
            <a:off x="948530" y="2171698"/>
            <a:ext cx="11107740" cy="1600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494631" indent="-494631">
              <a:buSzPct val="125000"/>
              <a:buChar char="•"/>
              <a:defRPr sz="2000" u="sng"/>
            </a:pPr>
            <a:r>
              <a:t>MODELLO CLASSICO</a:t>
            </a:r>
            <a:r>
              <a:rPr sz="1800" u="none"/>
              <a:t>: connotato da settorialismo specialistico, razionalità meccanica, unilateralismo nelle disposizioni, neutralità affettiva. Ha dei limiti.</a:t>
            </a:r>
            <a:endParaRPr sz="1800"/>
          </a:p>
          <a:p>
            <a:pPr marL="494631" indent="-494631">
              <a:buSzPct val="125000"/>
              <a:buChar char="•"/>
              <a:defRPr sz="2000" u="sng"/>
            </a:pPr>
            <a:r>
              <a:t>NUOVO MODELLO</a:t>
            </a:r>
            <a:r>
              <a:rPr sz="1800" u="none"/>
              <a:t>, indicato per affrontare la complessità dei bisogni e dei servizi alle persone     olismo, razionalità aperta e processuale, razionalità a due vie, empatia.</a:t>
            </a:r>
          </a:p>
        </p:txBody>
      </p:sp>
      <p:sp>
        <p:nvSpPr>
          <p:cNvPr id="260" name="Luciano Tosco (1996) ha distinto:…"/>
          <p:cNvSpPr txBox="1"/>
          <p:nvPr/>
        </p:nvSpPr>
        <p:spPr>
          <a:xfrm>
            <a:off x="948530" y="4571998"/>
            <a:ext cx="11107740" cy="1752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1700"/>
            </a:pPr>
            <a:r>
              <a:t>Luciano Tosco (1996) ha distinto:</a:t>
            </a:r>
          </a:p>
          <a:p>
            <a:pPr marL="445167" indent="-445167">
              <a:buSzPct val="125000"/>
              <a:buChar char="•"/>
              <a:defRPr sz="1700"/>
            </a:pPr>
            <a:r>
              <a:t>Modello medico a prevalenza maschile, caratterizzato da protocolli unilaterali di osservazione e dalla definizione aprioristica di standard diagnostici e terapeutici;</a:t>
            </a:r>
          </a:p>
          <a:p>
            <a:pPr marL="445167" indent="-445167">
              <a:buSzPct val="125000"/>
              <a:buChar char="•"/>
              <a:defRPr sz="1700"/>
            </a:pPr>
            <a:r>
              <a:t>Modello socio-educativo a prevalenza femminile, il cui centro è la relazione di ascolto fondata su un approccio di sostegno che si mantiene interattivo, soluzioni non predefinite. </a:t>
            </a:r>
          </a:p>
        </p:txBody>
      </p:sp>
      <p:sp>
        <p:nvSpPr>
          <p:cNvPr id="261" name="utilizzazione disgiunta o auspicabile integrazione?"/>
          <p:cNvSpPr txBox="1"/>
          <p:nvPr/>
        </p:nvSpPr>
        <p:spPr>
          <a:xfrm>
            <a:off x="3237699" y="7277099"/>
            <a:ext cx="6326200" cy="495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1400"/>
            </a:pPr>
            <a:r>
              <a:t>                 </a:t>
            </a:r>
            <a:r>
              <a:rPr sz="2000"/>
              <a:t>utilizzazione disgiunta o auspicabile integrazione?</a:t>
            </a:r>
          </a:p>
        </p:txBody>
      </p:sp>
      <p:sp>
        <p:nvSpPr>
          <p:cNvPr id="262" name="Linea"/>
          <p:cNvSpPr/>
          <p:nvPr/>
        </p:nvSpPr>
        <p:spPr>
          <a:xfrm>
            <a:off x="2527300" y="3562350"/>
            <a:ext cx="564105" cy="0"/>
          </a:xfrm>
          <a:prstGeom prst="line">
            <a:avLst/>
          </a:prstGeom>
          <a:ln w="38100">
            <a:solidFill>
              <a:srgbClr val="3E231A"/>
            </a:solidFill>
            <a:miter lim="400000"/>
            <a:tailEnd type="triangle"/>
          </a:ln>
        </p:spPr>
        <p:txBody>
          <a:bodyPr lIns="45718" tIns="45718" rIns="45718" bIns="45718"/>
          <a:lstStyle/>
          <a:p>
            <a:endParaRPr/>
          </a:p>
        </p:txBody>
      </p:sp>
      <p:sp>
        <p:nvSpPr>
          <p:cNvPr id="263" name="Linea"/>
          <p:cNvSpPr/>
          <p:nvPr/>
        </p:nvSpPr>
        <p:spPr>
          <a:xfrm>
            <a:off x="3365500" y="7524749"/>
            <a:ext cx="564105" cy="2"/>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E le donne dove si collocano?"/>
          <p:cNvSpPr txBox="1">
            <a:spLocks noGrp="1"/>
          </p:cNvSpPr>
          <p:nvPr>
            <p:ph type="ctrTitle"/>
          </p:nvPr>
        </p:nvSpPr>
        <p:spPr>
          <a:xfrm>
            <a:off x="1270000" y="-1231900"/>
            <a:ext cx="10464800" cy="3467100"/>
          </a:xfrm>
          <a:prstGeom prst="rect">
            <a:avLst/>
          </a:prstGeom>
        </p:spPr>
        <p:txBody>
          <a:bodyPr/>
          <a:lstStyle>
            <a:lvl1pPr>
              <a:defRPr sz="2800"/>
            </a:lvl1pPr>
          </a:lstStyle>
          <a:p>
            <a:r>
              <a:t>E le donne dove si collocano?</a:t>
            </a:r>
          </a:p>
        </p:txBody>
      </p:sp>
      <p:sp>
        <p:nvSpPr>
          <p:cNvPr id="266" name="È molto complicata la situazione delle donne che lavorano;…"/>
          <p:cNvSpPr txBox="1">
            <a:spLocks noGrp="1"/>
          </p:cNvSpPr>
          <p:nvPr>
            <p:ph type="subTitle" sz="half" idx="1"/>
          </p:nvPr>
        </p:nvSpPr>
        <p:spPr>
          <a:xfrm>
            <a:off x="1270000" y="3441698"/>
            <a:ext cx="10464800" cy="2514156"/>
          </a:xfrm>
          <a:prstGeom prst="rect">
            <a:avLst/>
          </a:prstGeom>
        </p:spPr>
        <p:txBody>
          <a:bodyPr/>
          <a:lstStyle/>
          <a:p>
            <a:pPr marL="155808" indent="-155808" defTabSz="525779">
              <a:buSzPct val="125000"/>
              <a:buChar char="•"/>
              <a:defRPr sz="2000"/>
            </a:pPr>
            <a:r>
              <a:t>È molto complicata la situazione delle donne che lavorano;</a:t>
            </a:r>
          </a:p>
          <a:p>
            <a:pPr marL="155808" indent="-155808" defTabSz="525779">
              <a:buSzPct val="125000"/>
              <a:buChar char="•"/>
              <a:defRPr sz="2000"/>
            </a:pPr>
            <a:r>
              <a:t>Prima fattispecie: </a:t>
            </a:r>
            <a:r>
              <a:rPr u="sng"/>
              <a:t>IDENTITÀ FEMMINILE TRADIZIONALE</a:t>
            </a:r>
            <a:r>
              <a:t>;</a:t>
            </a:r>
          </a:p>
          <a:p>
            <a:pPr marL="155808" indent="-155808" defTabSz="525779">
              <a:buSzPct val="125000"/>
              <a:buChar char="•"/>
              <a:defRPr sz="2000"/>
            </a:pPr>
            <a:r>
              <a:t>Seconda fattispecie: </a:t>
            </a:r>
            <a:r>
              <a:rPr u="sng"/>
              <a:t>DONNE AFFERMATE IN UN PERCORSO DI EMANCIPAZIONE </a:t>
            </a:r>
            <a:r>
              <a:t>che hanno messo “tra parentesi” l’identità sessuale;</a:t>
            </a:r>
          </a:p>
          <a:p>
            <a:pPr marL="155808" indent="-155808" defTabSz="525779">
              <a:buSzPct val="125000"/>
              <a:buChar char="•"/>
              <a:defRPr sz="2000"/>
            </a:pPr>
            <a:r>
              <a:t>Terza fattispecie: </a:t>
            </a:r>
            <a:r>
              <a:rPr u="sng"/>
              <a:t>PROFESSIONISTE SPERIMENTATRIC</a:t>
            </a:r>
            <a:r>
              <a:t>I, attive soprattutto nelle attività di servizio alle persone</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Identità sessuale e Professionale dell’assistente sociale"/>
          <p:cNvSpPr txBox="1">
            <a:spLocks noGrp="1"/>
          </p:cNvSpPr>
          <p:nvPr>
            <p:ph type="ctrTitle"/>
          </p:nvPr>
        </p:nvSpPr>
        <p:spPr>
          <a:xfrm>
            <a:off x="1270000" y="-1803400"/>
            <a:ext cx="10464800" cy="3467100"/>
          </a:xfrm>
          <a:prstGeom prst="rect">
            <a:avLst/>
          </a:prstGeom>
        </p:spPr>
        <p:txBody>
          <a:bodyPr/>
          <a:lstStyle>
            <a:lvl1pPr>
              <a:defRPr sz="2700"/>
            </a:lvl1pPr>
          </a:lstStyle>
          <a:p>
            <a:r>
              <a:t>Identità sessuale e Professionale dell’assistente sociale </a:t>
            </a:r>
          </a:p>
        </p:txBody>
      </p:sp>
      <p:sp>
        <p:nvSpPr>
          <p:cNvPr id="269" name="Schiacciante prevalenza di donne (la % di uomini tra il 10 e il 12%);…"/>
          <p:cNvSpPr txBox="1"/>
          <p:nvPr/>
        </p:nvSpPr>
        <p:spPr>
          <a:xfrm>
            <a:off x="1084783" y="2578098"/>
            <a:ext cx="10835234" cy="4013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445167" indent="-445167">
              <a:buSzPct val="125000"/>
              <a:buChar char="•"/>
              <a:defRPr sz="1800"/>
            </a:pPr>
            <a:r>
              <a:t>Schiacciante prevalenza di donne (la % di uomini tra il 10 e il 12%);</a:t>
            </a:r>
          </a:p>
          <a:p>
            <a:pPr marL="445167" indent="-445167">
              <a:buSzPct val="125000"/>
              <a:buChar char="•"/>
              <a:defRPr sz="1800"/>
            </a:pPr>
            <a:r>
              <a:t>Maggiore presenza di uomini rilevabile in altre professioni sociali di più recente nascita (animatori, educatori, operatori di strada e comunità);</a:t>
            </a:r>
          </a:p>
          <a:p>
            <a:pPr marL="445167" indent="-445167">
              <a:buSzPct val="125000"/>
              <a:buChar char="•"/>
              <a:defRPr sz="1800"/>
            </a:pPr>
            <a:r>
              <a:t>Tendenza delle operatrici del servizio sociale a spiegare la scarsa attrazione basandosi su fattori storici e culturali ormai obsoleti, oppure alla scarsa appetibilità economica, di carriera e prestigio sociale;</a:t>
            </a:r>
          </a:p>
          <a:p>
            <a:pPr marL="445167" indent="-445167">
              <a:buSzPct val="125000"/>
              <a:buChar char="•"/>
              <a:defRPr sz="1800"/>
            </a:pPr>
            <a:r>
              <a:t>Tendenza a negare ogni ipotesi di influenza delle caratteristiche di genere nello svolgimento dei compiti professionali;</a:t>
            </a:r>
          </a:p>
          <a:p>
            <a:pPr marL="445167" indent="-445167">
              <a:buSzPct val="125000"/>
              <a:buChar char="•"/>
              <a:defRPr sz="1800"/>
            </a:pPr>
            <a:r>
              <a:t>Frequente esternazione di un fastidio di fronte al dibattito sulla rivalutata connessione tra le caratteristiche attribuite alla personalità femminile e quelle proprie delle professioni di aiuto della persona. </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Un pò di storia…"/>
          <p:cNvSpPr txBox="1">
            <a:spLocks noGrp="1"/>
          </p:cNvSpPr>
          <p:nvPr>
            <p:ph type="ctrTitle"/>
          </p:nvPr>
        </p:nvSpPr>
        <p:spPr>
          <a:xfrm>
            <a:off x="1270000" y="-1816100"/>
            <a:ext cx="10464800" cy="3467100"/>
          </a:xfrm>
          <a:prstGeom prst="rect">
            <a:avLst/>
          </a:prstGeom>
        </p:spPr>
        <p:txBody>
          <a:bodyPr/>
          <a:lstStyle>
            <a:lvl1pPr>
              <a:defRPr sz="3100"/>
            </a:lvl1pPr>
          </a:lstStyle>
          <a:p>
            <a:r>
              <a:t>Un pò di storia…</a:t>
            </a:r>
          </a:p>
        </p:txBody>
      </p:sp>
      <p:sp>
        <p:nvSpPr>
          <p:cNvPr id="272" name="Fino agli anni ’60 era molto radicata la convinzione di un anaturale coincidenza tra ruolo femminile, dedito alla cura, all’assistenza familiare, all’educazione e ruolo professionale costituisce un LIMITE;…"/>
          <p:cNvSpPr txBox="1"/>
          <p:nvPr/>
        </p:nvSpPr>
        <p:spPr>
          <a:xfrm>
            <a:off x="1118592" y="2482848"/>
            <a:ext cx="10767616" cy="3416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445167" indent="-445167">
              <a:buSzPct val="125000"/>
              <a:buChar char="•"/>
              <a:defRPr sz="1900"/>
            </a:pPr>
            <a:r>
              <a:t>Fino agli anni ’60 era molto radicata la convinzione di un anaturale coincidenza tra ruolo femminile, dedito alla cura, all’assistenza familiare, all’educazione e ruolo professionale costituisce un </a:t>
            </a:r>
            <a:r>
              <a:rPr u="sng"/>
              <a:t>LIMITE</a:t>
            </a:r>
            <a:r>
              <a:t>;</a:t>
            </a:r>
          </a:p>
          <a:p>
            <a:pPr marL="445167" indent="-445167">
              <a:buSzPct val="125000"/>
              <a:buChar char="•"/>
              <a:defRPr sz="1900"/>
            </a:pPr>
            <a:r>
              <a:t>Emilio Colagiovanni: “le professioni femminili non sono affatto equiparate nella scala sociale alle professioni maschili; le dono non sono prese così sul serio come gli uomini”;</a:t>
            </a:r>
          </a:p>
          <a:p>
            <a:pPr marL="445167" indent="-445167">
              <a:buSzPct val="125000"/>
              <a:buChar char="•"/>
              <a:defRPr sz="1900"/>
            </a:pPr>
            <a:r>
              <a:t>Aurelia Florea: “è una situazione di fatto, da considerare transitoria e attribuire a fattori legati al mancato riconoscimento giuridico, alle basse retribuzioni, alla precarietà del posto, alle modeste prospettive di carriera. Si avverte il pericolo che la professione venga sempre più percepita all’esterno come tipicamente femminile.”</a:t>
            </a:r>
          </a:p>
        </p:txBody>
      </p:sp>
      <p:sp>
        <p:nvSpPr>
          <p:cNvPr id="273" name="Linea"/>
          <p:cNvSpPr/>
          <p:nvPr/>
        </p:nvSpPr>
        <p:spPr>
          <a:xfrm>
            <a:off x="4902199" y="3428999"/>
            <a:ext cx="563366" cy="3"/>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ASSISTENTE SOCIALE (donna) vs MISSIONARIO (uomo)…"/>
          <p:cNvSpPr txBox="1">
            <a:spLocks noGrp="1"/>
          </p:cNvSpPr>
          <p:nvPr>
            <p:ph type="subTitle" sz="quarter" idx="1"/>
          </p:nvPr>
        </p:nvSpPr>
        <p:spPr>
          <a:xfrm>
            <a:off x="1270000" y="5880100"/>
            <a:ext cx="10464800" cy="1460500"/>
          </a:xfrm>
          <a:prstGeom prst="rect">
            <a:avLst/>
          </a:prstGeom>
        </p:spPr>
        <p:txBody>
          <a:bodyPr/>
          <a:lstStyle>
            <a:lvl1pPr>
              <a:defRPr sz="2000"/>
            </a:lvl1pPr>
          </a:lstStyle>
          <a:p>
            <a:r>
              <a:t>ASSISTENTE SOCIALE (donna) vs MISSIONARIO (uomo)</a:t>
            </a:r>
          </a:p>
        </p:txBody>
      </p:sp>
      <p:sp>
        <p:nvSpPr>
          <p:cNvPr id="276" name="Questa figura professionale è stata profondamente coinvolta dai movimenti sviluppatisi tra la fine degli anni ’60 e i primi anni ’70;…"/>
          <p:cNvSpPr txBox="1"/>
          <p:nvPr/>
        </p:nvSpPr>
        <p:spPr>
          <a:xfrm>
            <a:off x="1245202" y="1854198"/>
            <a:ext cx="10702564" cy="1574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173120" indent="-173120">
              <a:buSzPct val="125000"/>
              <a:buChar char="•"/>
              <a:defRPr sz="1900"/>
            </a:pPr>
            <a:r>
              <a:t>Questa figura professionale è stata profondamente coinvolta dai movimenti sviluppatisi tra la fine degli anni ’60 e i primi anni ’70;</a:t>
            </a:r>
          </a:p>
          <a:p>
            <a:pPr marL="173120" indent="-173120">
              <a:buSzPct val="125000"/>
              <a:buChar char="•"/>
              <a:defRPr sz="1900"/>
            </a:pPr>
            <a:r>
              <a:t>         esisteva profonda consonanza di principi tra il servizio sociale e quello che può essere chiamato il movimento antistituzionali</a:t>
            </a:r>
          </a:p>
        </p:txBody>
      </p:sp>
      <p:sp>
        <p:nvSpPr>
          <p:cNvPr id="277" name="Linea"/>
          <p:cNvSpPr/>
          <p:nvPr/>
        </p:nvSpPr>
        <p:spPr>
          <a:xfrm>
            <a:off x="1638300" y="2813050"/>
            <a:ext cx="635639"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Il contributo dei movimenti femministi"/>
          <p:cNvSpPr txBox="1">
            <a:spLocks noGrp="1"/>
          </p:cNvSpPr>
          <p:nvPr>
            <p:ph type="ctrTitle"/>
          </p:nvPr>
        </p:nvSpPr>
        <p:spPr>
          <a:xfrm>
            <a:off x="1270000" y="-1460500"/>
            <a:ext cx="10464800" cy="3467100"/>
          </a:xfrm>
          <a:prstGeom prst="rect">
            <a:avLst/>
          </a:prstGeom>
        </p:spPr>
        <p:txBody>
          <a:bodyPr/>
          <a:lstStyle>
            <a:lvl1pPr>
              <a:defRPr sz="3400"/>
            </a:lvl1pPr>
          </a:lstStyle>
          <a:p>
            <a:r>
              <a:t>Il contributo dei movimenti femministi</a:t>
            </a:r>
          </a:p>
        </p:txBody>
      </p:sp>
      <p:sp>
        <p:nvSpPr>
          <p:cNvPr id="280" name="Triplice posizione assunta dai movimenti femministi:…"/>
          <p:cNvSpPr txBox="1"/>
          <p:nvPr/>
        </p:nvSpPr>
        <p:spPr>
          <a:xfrm>
            <a:off x="922228" y="2622549"/>
            <a:ext cx="10890716" cy="3644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160754" indent="-160754">
              <a:buSzPct val="125000"/>
              <a:buChar char="•"/>
              <a:defRPr sz="2000"/>
            </a:pPr>
            <a:r>
              <a:t>Triplice posizione assunta dai movimenti femministi:</a:t>
            </a:r>
          </a:p>
          <a:p>
            <a:pPr marL="247650" indent="-247650" algn="l">
              <a:buSzPct val="100000"/>
              <a:buAutoNum type="arabicPeriod"/>
              <a:defRPr sz="2000" u="sng"/>
            </a:pPr>
            <a:r>
              <a:t>EMANCIPAZIONISMO</a:t>
            </a:r>
            <a:r>
              <a:rPr u="none"/>
              <a:t>               le femministe riprendono la battaglia delle suffragette per superare la propria condizione di “deprivazione relativa” —&gt; scarto tra le loro crescenti aspettative di donne scolarizzate e il continuo calo di ricompense raggiungibili sul mercato di lavoro;</a:t>
            </a:r>
          </a:p>
          <a:p>
            <a:pPr marL="247650" indent="-247650" algn="l">
              <a:buSzPct val="100000"/>
              <a:buAutoNum type="arabicPeriod"/>
              <a:defRPr sz="2000" u="sng"/>
            </a:pPr>
            <a:r>
              <a:t>LIBERAZIONE               </a:t>
            </a:r>
            <a:r>
              <a:rPr u="none"/>
              <a:t>occorre arrivare a cogliere la radice della propria minorità direttamente nelle modalità del rapporto uomo-donna (“liberarsi dal dominio degli uomini”);</a:t>
            </a:r>
          </a:p>
          <a:p>
            <a:pPr marL="247650" indent="-247650" algn="l">
              <a:buSzPct val="100000"/>
              <a:buAutoNum type="arabicPeriod"/>
              <a:defRPr sz="2000" u="sng"/>
            </a:pPr>
            <a:r>
              <a:t>DIFFERENZA</a:t>
            </a:r>
            <a:r>
              <a:rPr u="none"/>
              <a:t>                anni ’80 - ’90: femministe riscoprono la specificità della cultura delle donne.</a:t>
            </a:r>
          </a:p>
        </p:txBody>
      </p:sp>
      <p:sp>
        <p:nvSpPr>
          <p:cNvPr id="281" name="Linea"/>
          <p:cNvSpPr/>
          <p:nvPr/>
        </p:nvSpPr>
        <p:spPr>
          <a:xfrm>
            <a:off x="3949699" y="3263900"/>
            <a:ext cx="632187" cy="0"/>
          </a:xfrm>
          <a:prstGeom prst="line">
            <a:avLst/>
          </a:prstGeom>
          <a:ln w="38100">
            <a:solidFill>
              <a:srgbClr val="3E231A"/>
            </a:solidFill>
            <a:miter lim="400000"/>
            <a:tailEnd type="triangle"/>
          </a:ln>
        </p:spPr>
        <p:txBody>
          <a:bodyPr lIns="45718" tIns="45718" rIns="45718" bIns="45718"/>
          <a:lstStyle/>
          <a:p>
            <a:endParaRPr/>
          </a:p>
        </p:txBody>
      </p:sp>
      <p:sp>
        <p:nvSpPr>
          <p:cNvPr id="282" name="Linea"/>
          <p:cNvSpPr/>
          <p:nvPr/>
        </p:nvSpPr>
        <p:spPr>
          <a:xfrm>
            <a:off x="3086099" y="4876800"/>
            <a:ext cx="632187" cy="0"/>
          </a:xfrm>
          <a:prstGeom prst="line">
            <a:avLst/>
          </a:prstGeom>
          <a:ln w="38100">
            <a:solidFill>
              <a:srgbClr val="3E231A"/>
            </a:solidFill>
            <a:miter lim="400000"/>
            <a:tailEnd type="triangle"/>
          </a:ln>
        </p:spPr>
        <p:txBody>
          <a:bodyPr lIns="45718" tIns="45718" rIns="45718" bIns="45718"/>
          <a:lstStyle/>
          <a:p>
            <a:endParaRPr/>
          </a:p>
        </p:txBody>
      </p:sp>
      <p:sp>
        <p:nvSpPr>
          <p:cNvPr id="283" name="Linea"/>
          <p:cNvSpPr/>
          <p:nvPr/>
        </p:nvSpPr>
        <p:spPr>
          <a:xfrm>
            <a:off x="2997199" y="5632450"/>
            <a:ext cx="632187"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Cosa ne pensano gli esperti?"/>
          <p:cNvSpPr txBox="1">
            <a:spLocks noGrp="1"/>
          </p:cNvSpPr>
          <p:nvPr>
            <p:ph type="ctrTitle"/>
          </p:nvPr>
        </p:nvSpPr>
        <p:spPr>
          <a:xfrm>
            <a:off x="1270000" y="-1612900"/>
            <a:ext cx="10464800" cy="3467100"/>
          </a:xfrm>
          <a:prstGeom prst="rect">
            <a:avLst/>
          </a:prstGeom>
        </p:spPr>
        <p:txBody>
          <a:bodyPr/>
          <a:lstStyle>
            <a:lvl1pPr>
              <a:defRPr sz="2900"/>
            </a:lvl1pPr>
          </a:lstStyle>
          <a:p>
            <a:r>
              <a:t>Cosa ne pensano gli esperti?</a:t>
            </a:r>
          </a:p>
        </p:txBody>
      </p:sp>
      <p:sp>
        <p:nvSpPr>
          <p:cNvPr id="286" name="Secondo il punto di vista di Daly, il servizio sociale e quello infermieristico sono stati accettati come occupazione per le donne perché sono stati presentati come un’estensione naturale della sfera femminile;…"/>
          <p:cNvSpPr txBox="1"/>
          <p:nvPr/>
        </p:nvSpPr>
        <p:spPr>
          <a:xfrm>
            <a:off x="1191666" y="2539999"/>
            <a:ext cx="10621468" cy="3251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445167" indent="-445167">
              <a:buSzPct val="125000"/>
              <a:buChar char="•"/>
              <a:defRPr sz="2000"/>
            </a:pPr>
            <a:r>
              <a:t>Secondo il punto di vista di Daly, il servizio sociale e quello infermieristico sono stati accettati come occupazione per le donne perché sono stati presentati come un’estensione naturale della sfera femminile;</a:t>
            </a:r>
          </a:p>
          <a:p>
            <a:pPr marL="445167" indent="-445167">
              <a:buSzPct val="125000"/>
              <a:buChar char="•"/>
              <a:defRPr sz="2000"/>
            </a:pPr>
            <a:r>
              <a:t>Modello “per assimilazione” ha promosso l’idea dell’assenza di differenze. Esso è basato sull’assunto che le donne accettano livelli più bassi di formazione e di stipendio per la propria scelta;</a:t>
            </a:r>
          </a:p>
          <a:p>
            <a:pPr marL="445167" indent="-445167">
              <a:buSzPct val="125000"/>
              <a:buChar char="•"/>
              <a:defRPr sz="2000"/>
            </a:pPr>
            <a:r>
              <a:t>I vari ruoli del servizio sociale non sono entità separate, essi interagiscono e si sovrappongono, con particolari implicazioni per la posizione delle donne al loro interno</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Una ricerca “europea”"/>
          <p:cNvSpPr txBox="1">
            <a:spLocks noGrp="1"/>
          </p:cNvSpPr>
          <p:nvPr>
            <p:ph type="ctrTitle"/>
          </p:nvPr>
        </p:nvSpPr>
        <p:spPr>
          <a:xfrm>
            <a:off x="1270000" y="-1968500"/>
            <a:ext cx="10464800" cy="3467100"/>
          </a:xfrm>
          <a:prstGeom prst="rect">
            <a:avLst/>
          </a:prstGeom>
        </p:spPr>
        <p:txBody>
          <a:bodyPr/>
          <a:lstStyle>
            <a:lvl1pPr>
              <a:defRPr sz="3200"/>
            </a:lvl1pPr>
          </a:lstStyle>
          <a:p>
            <a:r>
              <a:t>Una ricerca “europea”</a:t>
            </a:r>
          </a:p>
        </p:txBody>
      </p:sp>
      <p:sp>
        <p:nvSpPr>
          <p:cNvPr id="289" name="“UN PARADOSSO NELLA PRATICA”: ricerca europea quantitativa e qualitativa tra il 1993 e il 1996 (Italia, Germania, Inghilterra: 100 Assistenti sociali donne, 25 operatrici e 10 esperti/dirigenti);…"/>
          <p:cNvSpPr txBox="1"/>
          <p:nvPr/>
        </p:nvSpPr>
        <p:spPr>
          <a:xfrm>
            <a:off x="982290" y="2432049"/>
            <a:ext cx="11040221" cy="4152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445167" indent="-445167">
              <a:buSzPct val="125000"/>
              <a:buChar char="•"/>
              <a:defRPr sz="1900"/>
            </a:pPr>
            <a:r>
              <a:t>“UN PARADOSSO NELLA PRATICA”: ricerca europea quantitativa e qualitativa tra il 1993 e il 1996 (Italia, Germania, Inghilterra: 100 Assistenti sociali donne, 25 operatrici e 10 esperti/dirigenti);</a:t>
            </a:r>
          </a:p>
          <a:p>
            <a:pPr marL="445167" indent="-445167">
              <a:buSzPct val="125000"/>
              <a:buChar char="•"/>
              <a:defRPr sz="1900"/>
            </a:pPr>
            <a:r>
              <a:t>Questa ricerca sulle donne e il servizio sociale in tre paesi europei sembra confermare la ricerca di Daly                 è improbabile che i doppi ruoli della donne nel servizio sociale siano compresi e riconosciuti come dei contributi allo sviluppo futuro della politica e della pratica, se essi sono negati dalle donne stesse.</a:t>
            </a:r>
          </a:p>
          <a:p>
            <a:pPr marL="445167" indent="-445167">
              <a:buSzPct val="125000"/>
              <a:buChar char="•"/>
              <a:defRPr sz="1900"/>
            </a:pPr>
            <a:r>
              <a:t>Qualità tipicamente femminili (apertura, innovazione, flessibilità, capacità di relazione, approccio olistico), continueranno ad essere secondarie rispetto alla competizione, al controllo ed alle capacità tecniche. </a:t>
            </a:r>
          </a:p>
          <a:p>
            <a:pPr marL="445167" indent="-445167">
              <a:buSzPct val="125000"/>
              <a:buChar char="•"/>
              <a:defRPr sz="1900"/>
            </a:pPr>
            <a:r>
              <a:t>NECESSITÀ DI UNO SPOSTAMENTO? Probabilmente si. Da una professione basata su valori ad un mestiere guidato da dogmi di natura politica o fiscale</a:t>
            </a:r>
          </a:p>
        </p:txBody>
      </p:sp>
      <p:sp>
        <p:nvSpPr>
          <p:cNvPr id="290" name="Linea"/>
          <p:cNvSpPr/>
          <p:nvPr/>
        </p:nvSpPr>
        <p:spPr>
          <a:xfrm>
            <a:off x="2527299" y="3765550"/>
            <a:ext cx="577412"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DIMENSIONE RELAZIONALE                 principale specificità del Servizio Sociale. La sua sopravvalutazione è connessa al fatto che sia considerato in “mestiere da donne”."/>
          <p:cNvSpPr txBox="1">
            <a:spLocks noGrp="1"/>
          </p:cNvSpPr>
          <p:nvPr>
            <p:ph type="subTitle" sz="quarter" idx="1"/>
          </p:nvPr>
        </p:nvSpPr>
        <p:spPr>
          <a:xfrm>
            <a:off x="1079500" y="825500"/>
            <a:ext cx="10464800" cy="1460500"/>
          </a:xfrm>
          <a:prstGeom prst="rect">
            <a:avLst/>
          </a:prstGeom>
        </p:spPr>
        <p:txBody>
          <a:bodyPr/>
          <a:lstStyle/>
          <a:p>
            <a:pPr algn="r">
              <a:defRPr sz="2000"/>
            </a:pPr>
            <a:r>
              <a:t>DIMENSIONE RELAZIONALE</a:t>
            </a:r>
            <a:r>
              <a:rPr sz="2100"/>
              <a:t>                 principale specificità del Servizio Sociale. La sua sopravvalutazione è connessa al fatto che sia considerato in “</a:t>
            </a:r>
            <a:r>
              <a:rPr sz="2100" u="sng"/>
              <a:t>mestiere da donne</a:t>
            </a:r>
            <a:r>
              <a:rPr sz="2100"/>
              <a:t>”. </a:t>
            </a:r>
          </a:p>
        </p:txBody>
      </p:sp>
      <p:sp>
        <p:nvSpPr>
          <p:cNvPr id="140" name="Linea"/>
          <p:cNvSpPr/>
          <p:nvPr/>
        </p:nvSpPr>
        <p:spPr>
          <a:xfrm>
            <a:off x="10375899" y="1778000"/>
            <a:ext cx="2" cy="469165"/>
          </a:xfrm>
          <a:prstGeom prst="line">
            <a:avLst/>
          </a:prstGeom>
          <a:ln w="38100">
            <a:solidFill>
              <a:srgbClr val="3E231A"/>
            </a:solidFill>
            <a:miter lim="400000"/>
            <a:tailEnd type="triangle"/>
          </a:ln>
        </p:spPr>
        <p:txBody>
          <a:bodyPr lIns="45718" tIns="45718" rIns="45718" bIns="45718"/>
          <a:lstStyle/>
          <a:p>
            <a:endParaRPr/>
          </a:p>
        </p:txBody>
      </p:sp>
      <p:sp>
        <p:nvSpPr>
          <p:cNvPr id="141" name="Maternità sociale"/>
          <p:cNvSpPr txBox="1"/>
          <p:nvPr/>
        </p:nvSpPr>
        <p:spPr>
          <a:xfrm>
            <a:off x="9777300" y="2400299"/>
            <a:ext cx="1857599" cy="457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800"/>
            </a:lvl1pPr>
          </a:lstStyle>
          <a:p>
            <a:r>
              <a:t>Maternità sociale</a:t>
            </a:r>
          </a:p>
        </p:txBody>
      </p:sp>
      <p:sp>
        <p:nvSpPr>
          <p:cNvPr id="142" name="CENTRALITÀ EFFETTO DELLE DISUGUAGLIANZE DI GENERE: 3 conseguenze negative:"/>
          <p:cNvSpPr txBox="1"/>
          <p:nvPr/>
        </p:nvSpPr>
        <p:spPr>
          <a:xfrm>
            <a:off x="650632" y="2559049"/>
            <a:ext cx="7541905" cy="368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400"/>
            </a:lvl1pPr>
          </a:lstStyle>
          <a:p>
            <a:r>
              <a:t>CENTRALITÀ EFFETTO DELLE DISUGUAGLIANZE DI GENERE: 3 conseguenze negative:</a:t>
            </a:r>
          </a:p>
        </p:txBody>
      </p:sp>
      <p:sp>
        <p:nvSpPr>
          <p:cNvPr id="143" name="Allontana il servizio sociale dal potere, autorità e controllo;…"/>
          <p:cNvSpPr txBox="1"/>
          <p:nvPr/>
        </p:nvSpPr>
        <p:spPr>
          <a:xfrm>
            <a:off x="789129" y="2844800"/>
            <a:ext cx="10464801" cy="1168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445167" indent="-445167" algn="l">
              <a:buSzPct val="125000"/>
              <a:buChar char="•"/>
              <a:defRPr sz="1400"/>
            </a:pPr>
            <a:r>
              <a:t>Allontana il servizio sociale dal potere, autorità e controllo;</a:t>
            </a:r>
          </a:p>
          <a:p>
            <a:pPr marL="445167" indent="-445167" algn="l">
              <a:buSzPct val="125000"/>
              <a:buChar char="•"/>
              <a:defRPr sz="1400"/>
            </a:pPr>
            <a:r>
              <a:t>Svaluta le altre forme forme di aiuto concreto e materiale;</a:t>
            </a:r>
          </a:p>
          <a:p>
            <a:pPr marL="445167" indent="-445167" algn="l">
              <a:buSzPct val="125000"/>
              <a:buChar char="•"/>
              <a:defRPr sz="1400"/>
            </a:pPr>
            <a:r>
              <a:t>Sfruttamento delle donne sul lavoro e inoltre allontana la percezione di considerare il servizio sociale come professione forte e riconosciuta</a:t>
            </a:r>
          </a:p>
        </p:txBody>
      </p:sp>
      <p:sp>
        <p:nvSpPr>
          <p:cNvPr id="144" name="Linea"/>
          <p:cNvSpPr/>
          <p:nvPr/>
        </p:nvSpPr>
        <p:spPr>
          <a:xfrm>
            <a:off x="3022600" y="1880647"/>
            <a:ext cx="0" cy="601836"/>
          </a:xfrm>
          <a:prstGeom prst="line">
            <a:avLst/>
          </a:prstGeom>
          <a:ln w="38100">
            <a:solidFill>
              <a:srgbClr val="3E231A"/>
            </a:solidFill>
            <a:miter lim="400000"/>
            <a:tailEnd type="triangle"/>
          </a:ln>
        </p:spPr>
        <p:txBody>
          <a:bodyPr lIns="45718" tIns="45718" rIns="45718" bIns="45718"/>
          <a:lstStyle/>
          <a:p>
            <a:endParaRPr/>
          </a:p>
        </p:txBody>
      </p:sp>
      <p:sp>
        <p:nvSpPr>
          <p:cNvPr id="145" name="CORNET              osserva come sia un ambito percepito come prolungamento delle tradizionali attività e saperi acquisiti nella sfera domestica                 sottostimato come professione e retribuito diversamente"/>
          <p:cNvSpPr txBox="1"/>
          <p:nvPr/>
        </p:nvSpPr>
        <p:spPr>
          <a:xfrm>
            <a:off x="626156" y="4801334"/>
            <a:ext cx="11069963" cy="762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000" u="sng"/>
            </a:pPr>
            <a:r>
              <a:t>CORNET</a:t>
            </a:r>
            <a:r>
              <a:rPr u="none"/>
              <a:t>              </a:t>
            </a:r>
            <a:r>
              <a:rPr sz="1400" u="none"/>
              <a:t>osserva come sia un ambito percepito come prolungamento delle tradizionali attività e saperi acquisiti nella sfera domestica                 sottostimato come professione e retribuito diversamente</a:t>
            </a:r>
          </a:p>
        </p:txBody>
      </p:sp>
      <p:sp>
        <p:nvSpPr>
          <p:cNvPr id="146" name="Linea"/>
          <p:cNvSpPr/>
          <p:nvPr/>
        </p:nvSpPr>
        <p:spPr>
          <a:xfrm flipH="1">
            <a:off x="1371599" y="5473700"/>
            <a:ext cx="2" cy="629336"/>
          </a:xfrm>
          <a:prstGeom prst="line">
            <a:avLst/>
          </a:prstGeom>
          <a:ln w="38100">
            <a:solidFill>
              <a:srgbClr val="3E231A"/>
            </a:solidFill>
            <a:miter lim="400000"/>
            <a:tailEnd type="triangle"/>
          </a:ln>
        </p:spPr>
        <p:txBody>
          <a:bodyPr lIns="45718" tIns="45718" rIns="45718" bIns="45718"/>
          <a:lstStyle/>
          <a:p>
            <a:endParaRPr/>
          </a:p>
        </p:txBody>
      </p:sp>
      <p:sp>
        <p:nvSpPr>
          <p:cNvPr id="147" name="3 modalità di azione professionale:"/>
          <p:cNvSpPr txBox="1"/>
          <p:nvPr/>
        </p:nvSpPr>
        <p:spPr>
          <a:xfrm>
            <a:off x="764905" y="6299541"/>
            <a:ext cx="3829590" cy="469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900"/>
            </a:lvl1pPr>
          </a:lstStyle>
          <a:p>
            <a:r>
              <a:t>3 modalità di azione professionale: </a:t>
            </a:r>
          </a:p>
        </p:txBody>
      </p:sp>
      <p:sp>
        <p:nvSpPr>
          <p:cNvPr id="148" name="Intervento classico;…"/>
          <p:cNvSpPr txBox="1"/>
          <p:nvPr/>
        </p:nvSpPr>
        <p:spPr>
          <a:xfrm>
            <a:off x="1143278" y="6692899"/>
            <a:ext cx="3072842" cy="1168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marL="445167" indent="-445167" algn="l">
              <a:buSzPct val="125000"/>
              <a:buChar char="•"/>
              <a:defRPr sz="1800"/>
            </a:pPr>
            <a:r>
              <a:t>Intervento classico;</a:t>
            </a:r>
          </a:p>
          <a:p>
            <a:pPr marL="445167" indent="-445167" algn="l">
              <a:buSzPct val="125000"/>
              <a:buChar char="•"/>
              <a:defRPr sz="1800"/>
            </a:pPr>
            <a:r>
              <a:t>Intervento non-sessista;</a:t>
            </a:r>
          </a:p>
          <a:p>
            <a:pPr marL="445167" indent="-445167" algn="l">
              <a:buSzPct val="125000"/>
              <a:buChar char="•"/>
              <a:defRPr sz="1800"/>
            </a:pPr>
            <a:r>
              <a:t>Intervento femminista.</a:t>
            </a:r>
          </a:p>
        </p:txBody>
      </p:sp>
      <p:sp>
        <p:nvSpPr>
          <p:cNvPr id="149" name="Linea"/>
          <p:cNvSpPr/>
          <p:nvPr/>
        </p:nvSpPr>
        <p:spPr>
          <a:xfrm>
            <a:off x="5003798" y="1147344"/>
            <a:ext cx="673740" cy="2"/>
          </a:xfrm>
          <a:prstGeom prst="line">
            <a:avLst/>
          </a:prstGeom>
          <a:ln w="38100">
            <a:solidFill>
              <a:srgbClr val="3E231A"/>
            </a:solidFill>
            <a:miter lim="400000"/>
            <a:tailEnd type="triangle"/>
          </a:ln>
        </p:spPr>
        <p:txBody>
          <a:bodyPr lIns="45718" tIns="45718" rIns="45718" bIns="45718"/>
          <a:lstStyle/>
          <a:p>
            <a:endParaRPr/>
          </a:p>
        </p:txBody>
      </p:sp>
      <p:sp>
        <p:nvSpPr>
          <p:cNvPr id="150" name="Linea"/>
          <p:cNvSpPr/>
          <p:nvPr/>
        </p:nvSpPr>
        <p:spPr>
          <a:xfrm>
            <a:off x="1981200" y="5067300"/>
            <a:ext cx="673739" cy="0"/>
          </a:xfrm>
          <a:prstGeom prst="line">
            <a:avLst/>
          </a:prstGeom>
          <a:ln w="38100">
            <a:solidFill>
              <a:srgbClr val="3E231A"/>
            </a:solidFill>
            <a:miter lim="400000"/>
            <a:tailEnd type="triangle"/>
          </a:ln>
        </p:spPr>
        <p:txBody>
          <a:bodyPr lIns="45718" tIns="45718" rIns="45718" bIns="45718"/>
          <a:lstStyle/>
          <a:p>
            <a:endParaRPr/>
          </a:p>
        </p:txBody>
      </p:sp>
      <p:sp>
        <p:nvSpPr>
          <p:cNvPr id="151" name="Linea"/>
          <p:cNvSpPr/>
          <p:nvPr/>
        </p:nvSpPr>
        <p:spPr>
          <a:xfrm>
            <a:off x="4241293" y="5378450"/>
            <a:ext cx="360581"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Odile Vallin (1947) affermava che “la professione dll’assistente sociale rispondeva, come poche altre, alle esigenze dell’anima femminile”.…"/>
          <p:cNvSpPr txBox="1">
            <a:spLocks noGrp="1"/>
          </p:cNvSpPr>
          <p:nvPr>
            <p:ph type="body" sz="half" idx="1"/>
          </p:nvPr>
        </p:nvSpPr>
        <p:spPr>
          <a:prstGeom prst="rect">
            <a:avLst/>
          </a:prstGeom>
        </p:spPr>
        <p:txBody>
          <a:bodyPr/>
          <a:lstStyle/>
          <a:p>
            <a:pPr marL="0" indent="0" defTabSz="382143">
              <a:lnSpc>
                <a:spcPct val="107916"/>
              </a:lnSpc>
              <a:spcBef>
                <a:spcPts val="500"/>
              </a:spcBef>
              <a:buSzTx/>
              <a:buNone/>
              <a:defRPr sz="1200" u="sng">
                <a:solidFill>
                  <a:srgbClr val="000000"/>
                </a:solidFill>
                <a:uFill>
                  <a:solidFill>
                    <a:srgbClr val="000000"/>
                  </a:solidFill>
                </a:uFill>
              </a:defRPr>
            </a:pPr>
            <a:r>
              <a:t>Odile Vallin </a:t>
            </a:r>
            <a:r>
              <a:rPr u="none"/>
              <a:t>(1947) affermava che “la professione dll’assistente sociale rispondeva, come poche altre, alle esigenze dell’anima femminile”. </a:t>
            </a:r>
          </a:p>
          <a:p>
            <a:pPr marL="0" indent="0" defTabSz="382143">
              <a:lnSpc>
                <a:spcPct val="107916"/>
              </a:lnSpc>
              <a:spcBef>
                <a:spcPts val="0"/>
              </a:spcBef>
              <a:buSzTx/>
              <a:buNone/>
              <a:defRPr sz="1200">
                <a:solidFill>
                  <a:srgbClr val="000000"/>
                </a:solidFill>
                <a:uFill>
                  <a:solidFill>
                    <a:srgbClr val="000000"/>
                  </a:solidFill>
                </a:uFill>
              </a:defRPr>
            </a:pPr>
            <a:r>
              <a:t>Associazione tra genere femminile e cura             </a:t>
            </a:r>
            <a:r>
              <a:rPr u="sng"/>
              <a:t>esperimenti di Keverne</a:t>
            </a:r>
            <a:r>
              <a:t> sugli apporti genetici           </a:t>
            </a:r>
          </a:p>
          <a:p>
            <a:pPr marL="0" indent="0" defTabSz="382143">
              <a:lnSpc>
                <a:spcPct val="107916"/>
              </a:lnSpc>
              <a:spcBef>
                <a:spcPts val="0"/>
              </a:spcBef>
              <a:buSzTx/>
              <a:buNone/>
              <a:defRPr sz="1200">
                <a:solidFill>
                  <a:srgbClr val="000000"/>
                </a:solidFill>
                <a:uFill>
                  <a:solidFill>
                    <a:srgbClr val="000000"/>
                  </a:solidFill>
                </a:uFill>
              </a:defRPr>
            </a:pPr>
            <a:r>
              <a:t>           </a:t>
            </a:r>
            <a:r>
              <a:rPr u="sng"/>
              <a:t>università di Emory e di Toronto</a:t>
            </a:r>
            <a:r>
              <a:t> con esperimenti sui pianti di bambini (le donne reagiscono una frazione di secondo prima, una differenza apparentemente insignificante che però produce insidiosamente una netta divisione del lavoro fra i sessi”</a:t>
            </a:r>
          </a:p>
          <a:p>
            <a:pPr marL="0" indent="0" defTabSz="382143">
              <a:lnSpc>
                <a:spcPct val="107916"/>
              </a:lnSpc>
              <a:spcBef>
                <a:spcPts val="500"/>
              </a:spcBef>
              <a:buSzTx/>
              <a:buNone/>
              <a:defRPr sz="1200">
                <a:solidFill>
                  <a:srgbClr val="000000"/>
                </a:solidFill>
                <a:uFill>
                  <a:solidFill>
                    <a:srgbClr val="000000"/>
                  </a:solidFill>
                </a:uFill>
              </a:defRPr>
            </a:pPr>
            <a:r>
              <a:t>NB: una predisposizione genetica non si traduce “detto fatto” in comportamenti, perché le condizioni ambientali possono favorire o scoraggiare l’inclinazione di certe inclinazioni. Inoltre, le generalizzazioni vanno fatte con massima cautela. </a:t>
            </a:r>
          </a:p>
          <a:p>
            <a:pPr marL="0" indent="0" defTabSz="382143">
              <a:lnSpc>
                <a:spcPct val="107916"/>
              </a:lnSpc>
              <a:spcBef>
                <a:spcPts val="500"/>
              </a:spcBef>
              <a:buSzTx/>
              <a:buNone/>
              <a:defRPr sz="1200" u="sng">
                <a:solidFill>
                  <a:srgbClr val="000000"/>
                </a:solidFill>
                <a:uFill>
                  <a:solidFill>
                    <a:srgbClr val="000000"/>
                  </a:solidFill>
                </a:uFill>
              </a:defRPr>
            </a:pPr>
            <a:r>
              <a:t>Altre ricerche</a:t>
            </a:r>
            <a:r>
              <a:rPr u="none"/>
              <a:t>     —&gt;   “hanno rapporti sociali più stretti, se ne preoccupano maggiormente, sono più empatiche e più sollecite rispetto ai figli”, sono “più interessate ai rapporti sociali, agli obiettivi umanitari, ai valori teorici e alla ricerca intellettuale astratta”. </a:t>
            </a:r>
          </a:p>
        </p:txBody>
      </p:sp>
      <p:sp>
        <p:nvSpPr>
          <p:cNvPr id="293" name="Sulla femminilizzazione del servizio sociale può aver agito un predominio del modello professionale dominante maschile (lo ha ben spiegato Segatori), inapplicabile alla professione dell’assistente sociale, il quale è perfettamente inquadrato nel modello olistico relazionale che opera nelle professioni educative e in quelle socio-sanitarie. Il sospetto è che sia proprio l’installazione del modello dominante al centro dello spazio pubblico ad aver generato la prevalenza femminile, secondo un sottile schema di discriminazioni di genere per cui gli uomini scelgono in base al prestigio della professione più di quanto non facciano le donne, indotte ad occupare gli spazi che gli uomini lasciano, man mano, liberi.…"/>
          <p:cNvSpPr txBox="1"/>
          <p:nvPr/>
        </p:nvSpPr>
        <p:spPr>
          <a:xfrm>
            <a:off x="6724650" y="2819400"/>
            <a:ext cx="5016500" cy="5651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pPr algn="l" defTabSz="382143">
              <a:lnSpc>
                <a:spcPct val="107916"/>
              </a:lnSpc>
              <a:spcBef>
                <a:spcPts val="600"/>
              </a:spcBef>
              <a:defRPr sz="1200">
                <a:solidFill>
                  <a:srgbClr val="000000"/>
                </a:solidFill>
                <a:uFill>
                  <a:solidFill>
                    <a:srgbClr val="000000"/>
                  </a:solidFill>
                </a:uFill>
              </a:defRPr>
            </a:pPr>
            <a:r>
              <a:t>Sulla femminilizzazione del servizio sociale può aver agito un </a:t>
            </a:r>
            <a:r>
              <a:rPr u="sng"/>
              <a:t>predominio del modello professionale dominante maschile</a:t>
            </a:r>
            <a:r>
              <a:t> (lo ha ben spiegato </a:t>
            </a:r>
            <a:r>
              <a:rPr u="sng"/>
              <a:t>Segatori</a:t>
            </a:r>
            <a:r>
              <a:t>), inapplicabile alla professione dell’assistente sociale. </a:t>
            </a:r>
          </a:p>
          <a:p>
            <a:pPr algn="l" defTabSz="382143">
              <a:lnSpc>
                <a:spcPct val="107916"/>
              </a:lnSpc>
              <a:spcBef>
                <a:spcPts val="600"/>
              </a:spcBef>
              <a:defRPr sz="1200">
                <a:solidFill>
                  <a:srgbClr val="000000"/>
                </a:solidFill>
                <a:uFill>
                  <a:solidFill>
                    <a:srgbClr val="000000"/>
                  </a:solidFill>
                </a:uFill>
              </a:defRPr>
            </a:pPr>
            <a:r>
              <a:t>Un </a:t>
            </a:r>
            <a:r>
              <a:rPr u="sng"/>
              <a:t>sottile schema di discriminazioni di genere</a:t>
            </a:r>
            <a:r>
              <a:t> per cui gli uomini scelgono in base al prestigio della professione più di quanto non facciano le donne, indotte ad occupare gli spazi che gli uomini lasciano, man mano, liberi.  </a:t>
            </a:r>
          </a:p>
          <a:p>
            <a:pPr algn="l" defTabSz="382143">
              <a:lnSpc>
                <a:spcPct val="107916"/>
              </a:lnSpc>
              <a:defRPr sz="1200">
                <a:solidFill>
                  <a:srgbClr val="000000"/>
                </a:solidFill>
                <a:uFill>
                  <a:solidFill>
                    <a:srgbClr val="000000"/>
                  </a:solidFill>
                </a:uFill>
              </a:defRPr>
            </a:pPr>
            <a:r>
              <a:t>La peculiarità femminile è una risorsa del servizio, come ritengono le sue pioniere italiane, oppure se essa è sottovalutata, come sostiene </a:t>
            </a:r>
            <a:r>
              <a:rPr u="sng"/>
              <a:t>Carol Lewis?</a:t>
            </a:r>
            <a:r>
              <a:t> i</a:t>
            </a:r>
          </a:p>
        </p:txBody>
      </p:sp>
      <p:sp>
        <p:nvSpPr>
          <p:cNvPr id="294" name="Questione dell’IDENTITÀ DI"/>
          <p:cNvSpPr txBox="1"/>
          <p:nvPr/>
        </p:nvSpPr>
        <p:spPr>
          <a:xfrm>
            <a:off x="1332054" y="2076449"/>
            <a:ext cx="4092292" cy="495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defTabSz="449580">
              <a:lnSpc>
                <a:spcPct val="107916"/>
              </a:lnSpc>
              <a:spcBef>
                <a:spcPts val="800"/>
              </a:spcBef>
              <a:defRPr sz="2000">
                <a:solidFill>
                  <a:srgbClr val="000000"/>
                </a:solidFill>
                <a:uFill>
                  <a:solidFill>
                    <a:srgbClr val="000000"/>
                  </a:solidFill>
                </a:uFill>
              </a:defRPr>
            </a:pPr>
            <a:r>
              <a:t>Questione dell’IDENTITÀ DI</a:t>
            </a:r>
            <a:r>
              <a:rPr>
                <a:latin typeface="Calibri"/>
                <a:ea typeface="Calibri"/>
                <a:cs typeface="Calibri"/>
                <a:sym typeface="Calibri"/>
              </a:rPr>
              <a:t> </a:t>
            </a:r>
          </a:p>
        </p:txBody>
      </p:sp>
      <p:sp>
        <p:nvSpPr>
          <p:cNvPr id="295" name="Questione della DISCRIMINAZIONE DI GENERE"/>
          <p:cNvSpPr txBox="1"/>
          <p:nvPr/>
        </p:nvSpPr>
        <p:spPr>
          <a:xfrm>
            <a:off x="6632772" y="2076449"/>
            <a:ext cx="5731447" cy="495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defTabSz="449580">
              <a:lnSpc>
                <a:spcPct val="107916"/>
              </a:lnSpc>
              <a:spcBef>
                <a:spcPts val="800"/>
              </a:spcBef>
              <a:defRPr sz="2000">
                <a:solidFill>
                  <a:srgbClr val="000000"/>
                </a:solidFill>
                <a:uFill>
                  <a:solidFill>
                    <a:srgbClr val="000000"/>
                  </a:solidFill>
                </a:uFill>
              </a:defRPr>
            </a:lvl1pPr>
          </a:lstStyle>
          <a:p>
            <a:r>
              <a:t>Questione della DISCRIMINAZIONE DI GENERE</a:t>
            </a:r>
          </a:p>
        </p:txBody>
      </p:sp>
      <p:sp>
        <p:nvSpPr>
          <p:cNvPr id="296" name="QUESTIONE DELLA PREVALENZA FEMMINILE"/>
          <p:cNvSpPr txBox="1"/>
          <p:nvPr/>
        </p:nvSpPr>
        <p:spPr>
          <a:xfrm>
            <a:off x="2732952" y="812798"/>
            <a:ext cx="7310295" cy="584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49580">
              <a:lnSpc>
                <a:spcPct val="107916"/>
              </a:lnSpc>
              <a:spcBef>
                <a:spcPts val="600"/>
              </a:spcBef>
              <a:defRPr sz="2500">
                <a:solidFill>
                  <a:srgbClr val="000000"/>
                </a:solidFill>
                <a:uFill>
                  <a:solidFill>
                    <a:srgbClr val="000000"/>
                  </a:solidFill>
                </a:uFill>
              </a:defRPr>
            </a:lvl1pPr>
          </a:lstStyle>
          <a:p>
            <a:r>
              <a:t>QUESTIONE DELLA PREVALENZA FEMMINILE</a:t>
            </a:r>
          </a:p>
        </p:txBody>
      </p:sp>
      <p:sp>
        <p:nvSpPr>
          <p:cNvPr id="297" name="Linea"/>
          <p:cNvSpPr/>
          <p:nvPr/>
        </p:nvSpPr>
        <p:spPr>
          <a:xfrm>
            <a:off x="4089398" y="4241800"/>
            <a:ext cx="329006" cy="0"/>
          </a:xfrm>
          <a:prstGeom prst="line">
            <a:avLst/>
          </a:prstGeom>
          <a:ln w="38100">
            <a:solidFill>
              <a:srgbClr val="3E231A"/>
            </a:solidFill>
            <a:miter lim="400000"/>
            <a:tailEnd type="triangle"/>
          </a:ln>
        </p:spPr>
        <p:txBody>
          <a:bodyPr lIns="45718" tIns="45718" rIns="45718" bIns="45718"/>
          <a:lstStyle/>
          <a:p>
            <a:endParaRPr/>
          </a:p>
        </p:txBody>
      </p:sp>
      <p:sp>
        <p:nvSpPr>
          <p:cNvPr id="298" name="Linea"/>
          <p:cNvSpPr/>
          <p:nvPr/>
        </p:nvSpPr>
        <p:spPr>
          <a:xfrm>
            <a:off x="1320800" y="4737100"/>
            <a:ext cx="329005"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È indubbio che le differenze di genere ci sono, non solo biologiche e fisiologiche, ma anche psicologiche e non sono esclusivamente riconducibili alla cultura ed alla socializzazione. All’origine si ipotizza ci possa essere ciò che gli psicologi evoluzionisti chiamano investimento parentale: le madri mammifere investono più nella prole rispetto ai maschi.…"/>
          <p:cNvSpPr txBox="1">
            <a:spLocks noGrp="1"/>
          </p:cNvSpPr>
          <p:nvPr>
            <p:ph type="body" sz="half" idx="1"/>
          </p:nvPr>
        </p:nvSpPr>
        <p:spPr>
          <a:xfrm>
            <a:off x="1270000" y="1152078"/>
            <a:ext cx="5016500" cy="7318822"/>
          </a:xfrm>
          <a:prstGeom prst="rect">
            <a:avLst/>
          </a:prstGeom>
        </p:spPr>
        <p:txBody>
          <a:bodyPr/>
          <a:lstStyle/>
          <a:p>
            <a:pPr marL="0" indent="0" defTabSz="449580">
              <a:lnSpc>
                <a:spcPct val="107916"/>
              </a:lnSpc>
              <a:spcBef>
                <a:spcPts val="800"/>
              </a:spcBef>
              <a:buSzTx/>
              <a:buNone/>
              <a:defRPr sz="1900">
                <a:solidFill>
                  <a:srgbClr val="000000"/>
                </a:solidFill>
                <a:uFill>
                  <a:solidFill>
                    <a:srgbClr val="000000"/>
                  </a:solidFill>
                </a:uFill>
              </a:defRPr>
            </a:pPr>
            <a:r>
              <a:t>È indubbio che le differenze di genere ci sono, non solo biologiche e fisiologiche, ma anche psicologiche e non sono esclusivamente riconducibili alla cultura ed alla socializzazione. All’origine si ipotizza ci possa essere ciò che gli psicologi evoluzionisti chiamano </a:t>
            </a:r>
            <a:r>
              <a:rPr u="sng"/>
              <a:t>investimento parentale</a:t>
            </a:r>
            <a:r>
              <a:t>: le madri mammifere investono più nella prole rispetto ai maschi. </a:t>
            </a:r>
          </a:p>
          <a:p>
            <a:pPr marL="0" indent="0" defTabSz="449580">
              <a:lnSpc>
                <a:spcPct val="107916"/>
              </a:lnSpc>
              <a:spcBef>
                <a:spcPts val="800"/>
              </a:spcBef>
              <a:buSzTx/>
              <a:buNone/>
              <a:defRPr sz="1900">
                <a:solidFill>
                  <a:srgbClr val="000000"/>
                </a:solidFill>
                <a:uFill>
                  <a:solidFill>
                    <a:srgbClr val="000000"/>
                  </a:solidFill>
                </a:uFill>
              </a:defRPr>
            </a:pPr>
            <a:r>
              <a:t>            Si spiega dunque con l’inclinazione femminile per i lavori che comportano una componente relazionale </a:t>
            </a:r>
          </a:p>
        </p:txBody>
      </p:sp>
      <p:sp>
        <p:nvSpPr>
          <p:cNvPr id="301" name="Donne manager soggette al doppio vincolo di Bateson, qualunque cosa fai è sbagliata o, meglio ancora, qualunque scelta fai, sei sbagliata.…"/>
          <p:cNvSpPr txBox="1"/>
          <p:nvPr/>
        </p:nvSpPr>
        <p:spPr>
          <a:xfrm>
            <a:off x="6877050" y="1230261"/>
            <a:ext cx="5016500" cy="82496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pPr algn="l" defTabSz="328193">
              <a:lnSpc>
                <a:spcPct val="107916"/>
              </a:lnSpc>
              <a:spcBef>
                <a:spcPts val="400"/>
              </a:spcBef>
              <a:defRPr sz="1300">
                <a:solidFill>
                  <a:srgbClr val="000000"/>
                </a:solidFill>
                <a:uFill>
                  <a:solidFill>
                    <a:srgbClr val="000000"/>
                  </a:solidFill>
                </a:uFill>
              </a:defRPr>
            </a:pPr>
            <a:r>
              <a:t>Donne manager soggette al </a:t>
            </a:r>
            <a:r>
              <a:rPr u="sng"/>
              <a:t>doppio vincolo di Bateson</a:t>
            </a:r>
            <a:r>
              <a:t>, qualunque cosa fai è sbagliata o, meglio ancora, qualunque scelta fai, sei sbagliata. </a:t>
            </a:r>
          </a:p>
          <a:p>
            <a:pPr algn="l" defTabSz="328193">
              <a:lnSpc>
                <a:spcPct val="107916"/>
              </a:lnSpc>
              <a:spcBef>
                <a:spcPts val="400"/>
              </a:spcBef>
              <a:defRPr sz="1300">
                <a:solidFill>
                  <a:srgbClr val="000000"/>
                </a:solidFill>
                <a:uFill>
                  <a:solidFill>
                    <a:srgbClr val="000000"/>
                  </a:solidFill>
                </a:uFill>
              </a:defRPr>
            </a:pPr>
            <a:r>
              <a:t>Le stesse donne, fanno fatica a riconoscere come una risorsa la propria femminilità e pensano alla professione dell’assistente sociale come una professione di basso rango. </a:t>
            </a:r>
          </a:p>
          <a:p>
            <a:pPr algn="l" defTabSz="328193">
              <a:lnSpc>
                <a:spcPct val="107916"/>
              </a:lnSpc>
              <a:spcBef>
                <a:spcPts val="400"/>
              </a:spcBef>
              <a:defRPr sz="1300">
                <a:solidFill>
                  <a:srgbClr val="000000"/>
                </a:solidFill>
                <a:uFill>
                  <a:solidFill>
                    <a:srgbClr val="000000"/>
                  </a:solidFill>
                </a:uFill>
              </a:defRPr>
            </a:pPr>
            <a:r>
              <a:t>Assistente sociale = </a:t>
            </a:r>
            <a:r>
              <a:rPr u="sng"/>
              <a:t>professionalità incerta di sé stessa</a:t>
            </a:r>
            <a:r>
              <a:t>. </a:t>
            </a:r>
          </a:p>
          <a:p>
            <a:pPr algn="l" defTabSz="328193">
              <a:lnSpc>
                <a:spcPct val="107916"/>
              </a:lnSpc>
              <a:spcBef>
                <a:spcPts val="400"/>
              </a:spcBef>
              <a:defRPr sz="1300">
                <a:solidFill>
                  <a:srgbClr val="000000"/>
                </a:solidFill>
                <a:uFill>
                  <a:solidFill>
                    <a:srgbClr val="000000"/>
                  </a:solidFill>
                </a:uFill>
              </a:defRPr>
            </a:pPr>
            <a:r>
              <a:rPr u="sng"/>
              <a:t>Riege</a:t>
            </a:r>
            <a:r>
              <a:t> ed </a:t>
            </a:r>
            <a:r>
              <a:rPr u="sng"/>
              <a:t>Hume</a:t>
            </a:r>
            <a:r>
              <a:t> parlano di paradosso nella pratica: la prevalenza femminile c’è, ma non dovrebbe esserci.</a:t>
            </a:r>
          </a:p>
          <a:p>
            <a:pPr algn="l" defTabSz="328193">
              <a:lnSpc>
                <a:spcPct val="107916"/>
              </a:lnSpc>
              <a:spcBef>
                <a:spcPts val="400"/>
              </a:spcBef>
              <a:defRPr sz="1300">
                <a:solidFill>
                  <a:srgbClr val="000000"/>
                </a:solidFill>
                <a:uFill>
                  <a:solidFill>
                    <a:srgbClr val="000000"/>
                  </a:solidFill>
                </a:uFill>
              </a:defRPr>
            </a:pPr>
            <a:r>
              <a:t>                Tesi che si è fatta avanti negli ultimi anni è che i maschi scelgono altro per inclinazione (tratti distintivi del genere femminile sono INFATTI la capacità di sentire ed ascoltare, la minore aggressività, un minor interesse per il potere, una maggiore propensione al lavoro pratico a breve termine piuttosto che ai tempi lunghi delle carriere, le donne hanno una visione più olistica) e </a:t>
            </a:r>
            <a:r>
              <a:rPr u="sng"/>
              <a:t>per le considerazioni legate al prestigio</a:t>
            </a:r>
            <a:r>
              <a:t>. </a:t>
            </a:r>
          </a:p>
          <a:p>
            <a:pPr algn="l" defTabSz="328193">
              <a:lnSpc>
                <a:spcPct val="107916"/>
              </a:lnSpc>
              <a:defRPr sz="1300">
                <a:solidFill>
                  <a:srgbClr val="000000"/>
                </a:solidFill>
                <a:uFill>
                  <a:solidFill>
                    <a:srgbClr val="000000"/>
                  </a:solidFill>
                </a:uFill>
              </a:defRPr>
            </a:pPr>
            <a:endParaRPr/>
          </a:p>
        </p:txBody>
      </p:sp>
      <p:sp>
        <p:nvSpPr>
          <p:cNvPr id="302" name="Linea"/>
          <p:cNvSpPr/>
          <p:nvPr/>
        </p:nvSpPr>
        <p:spPr>
          <a:xfrm>
            <a:off x="1295400" y="6248400"/>
            <a:ext cx="593891" cy="0"/>
          </a:xfrm>
          <a:prstGeom prst="line">
            <a:avLst/>
          </a:prstGeom>
          <a:ln w="38100">
            <a:solidFill>
              <a:srgbClr val="3E231A"/>
            </a:solidFill>
            <a:miter lim="400000"/>
            <a:tailEnd type="triangle"/>
          </a:ln>
        </p:spPr>
        <p:txBody>
          <a:bodyPr lIns="45718" tIns="45718" rIns="45718" bIns="45718"/>
          <a:lstStyle/>
          <a:p>
            <a:endParaRPr/>
          </a:p>
        </p:txBody>
      </p:sp>
      <p:sp>
        <p:nvSpPr>
          <p:cNvPr id="303" name="Linea"/>
          <p:cNvSpPr/>
          <p:nvPr/>
        </p:nvSpPr>
        <p:spPr>
          <a:xfrm>
            <a:off x="7023099" y="5613400"/>
            <a:ext cx="448151"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Questione del prestigio professionale"/>
          <p:cNvSpPr txBox="1">
            <a:spLocks noGrp="1"/>
          </p:cNvSpPr>
          <p:nvPr>
            <p:ph type="title"/>
          </p:nvPr>
        </p:nvSpPr>
        <p:spPr>
          <a:xfrm>
            <a:off x="1270000" y="-50800"/>
            <a:ext cx="10464800" cy="2108200"/>
          </a:xfrm>
          <a:prstGeom prst="rect">
            <a:avLst/>
          </a:prstGeom>
        </p:spPr>
        <p:txBody>
          <a:bodyPr/>
          <a:lstStyle>
            <a:lvl1pPr>
              <a:defRPr sz="3600"/>
            </a:lvl1pPr>
          </a:lstStyle>
          <a:p>
            <a:r>
              <a:t>Questione del prestigio professionale</a:t>
            </a:r>
          </a:p>
        </p:txBody>
      </p:sp>
      <p:sp>
        <p:nvSpPr>
          <p:cNvPr id="306" name="England: sostiene che i compiti tradizionalmente femminili sono sottovalutati proprio perché svolti generalmente da donne (vd. Studio di Bose e Rossi del 1983, da cui risulta che il prestigio medio delle professioni femminili è mediamente 12 punti al di sotto di quelle maschili). Secondo tale teoria, è la femminilizzazione a generare la svalutazione dell’occupazione, ma non trova piena conferma nei dati.…"/>
          <p:cNvSpPr txBox="1">
            <a:spLocks noGrp="1"/>
          </p:cNvSpPr>
          <p:nvPr>
            <p:ph type="body" idx="1"/>
          </p:nvPr>
        </p:nvSpPr>
        <p:spPr>
          <a:xfrm>
            <a:off x="1400943" y="457200"/>
            <a:ext cx="10202914" cy="5651500"/>
          </a:xfrm>
          <a:prstGeom prst="rect">
            <a:avLst/>
          </a:prstGeom>
        </p:spPr>
        <p:txBody>
          <a:bodyPr/>
          <a:lstStyle/>
          <a:p>
            <a:pPr marL="0" indent="0" defTabSz="449580">
              <a:lnSpc>
                <a:spcPct val="107916"/>
              </a:lnSpc>
              <a:spcBef>
                <a:spcPts val="800"/>
              </a:spcBef>
              <a:buSzTx/>
              <a:buNone/>
              <a:defRPr sz="1700" u="sng">
                <a:solidFill>
                  <a:srgbClr val="000000"/>
                </a:solidFill>
                <a:uFill>
                  <a:solidFill>
                    <a:srgbClr val="000000"/>
                  </a:solidFill>
                </a:uFill>
              </a:defRPr>
            </a:pPr>
            <a:r>
              <a:t>England</a:t>
            </a:r>
            <a:r>
              <a:rPr u="none"/>
              <a:t>: sostiene che i compiti tradizionalmente femminili sono sottovalutati proprio perché svolti generalmente da donne (vd. Studio di Bose e Rossi del 1983, da cui risulta che il prestigio medio delle professioni femminili è mediamente 12 punti al di sotto di quelle maschili). Secondo tale teoria, </a:t>
            </a:r>
            <a:r>
              <a:t>è la femminilizzazione a generare la svalutazione dell’occupazione</a:t>
            </a:r>
            <a:r>
              <a:rPr u="none"/>
              <a:t>, ma non trova piena conferma nei dati.</a:t>
            </a:r>
          </a:p>
          <a:p>
            <a:pPr marL="0" indent="0" defTabSz="449580">
              <a:lnSpc>
                <a:spcPct val="107916"/>
              </a:lnSpc>
              <a:spcBef>
                <a:spcPts val="800"/>
              </a:spcBef>
              <a:buSzTx/>
              <a:buNone/>
              <a:defRPr sz="1700" u="sng">
                <a:solidFill>
                  <a:srgbClr val="000000"/>
                </a:solidFill>
                <a:uFill>
                  <a:solidFill>
                    <a:srgbClr val="000000"/>
                  </a:solidFill>
                </a:uFill>
              </a:defRPr>
            </a:pPr>
            <a:r>
              <a:t>Bourdieu</a:t>
            </a:r>
            <a:r>
              <a:rPr u="none"/>
              <a:t>: prospettiva alternativa che suggerisce che le occupazioni che vedono una crescita della componente femminile sono quelle entrate in una fase di dequalificazione che genera un effetto a cascata per cui gli uomini le abbandonano e si genera l’incremento della presenza femminile, che contribuisce ad alimentare la svalutazione. Quindi, </a:t>
            </a:r>
            <a:r>
              <a:t>potrebbe essere la svalutazione ad indurre la femminilizzazione</a:t>
            </a:r>
            <a:r>
              <a:rPr u="none"/>
              <a:t>.</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La tesi di Bourdieu è confermata solo nella misura in cui si guarda all’interno delle professioni, cioè non c’è un declassamento delle professioni cui segue una loro femminilizzazione, c’è piuttosto una ridislocazione su base gerarchica di posizioni interne alle professioni che si distribuiscono seguendo la tradizionale gerarchia di genere.…"/>
          <p:cNvSpPr txBox="1">
            <a:spLocks noGrp="1"/>
          </p:cNvSpPr>
          <p:nvPr>
            <p:ph type="body" idx="1"/>
          </p:nvPr>
        </p:nvSpPr>
        <p:spPr>
          <a:xfrm>
            <a:off x="1727199" y="1231900"/>
            <a:ext cx="9337876" cy="6469609"/>
          </a:xfrm>
          <a:prstGeom prst="rect">
            <a:avLst/>
          </a:prstGeom>
        </p:spPr>
        <p:txBody>
          <a:bodyPr/>
          <a:lstStyle/>
          <a:p>
            <a:pPr marL="0" indent="0" defTabSz="440587">
              <a:lnSpc>
                <a:spcPct val="107916"/>
              </a:lnSpc>
              <a:spcBef>
                <a:spcPts val="500"/>
              </a:spcBef>
              <a:buSzTx/>
              <a:buNone/>
              <a:defRPr sz="1400">
                <a:solidFill>
                  <a:srgbClr val="000000"/>
                </a:solidFill>
                <a:uFill>
                  <a:solidFill>
                    <a:srgbClr val="000000"/>
                  </a:solidFill>
                </a:uFill>
              </a:defRPr>
            </a:pPr>
            <a:r>
              <a:t>La tesi di </a:t>
            </a:r>
            <a:r>
              <a:rPr u="sng"/>
              <a:t>Bourdieu</a:t>
            </a:r>
            <a:r>
              <a:t> è confermata solo nella </a:t>
            </a:r>
            <a:r>
              <a:rPr u="sng"/>
              <a:t>misura in cui si guarda all’interno delle professioni.</a:t>
            </a:r>
          </a:p>
          <a:p>
            <a:pPr marL="0" indent="0" defTabSz="440587">
              <a:lnSpc>
                <a:spcPct val="107916"/>
              </a:lnSpc>
              <a:spcBef>
                <a:spcPts val="500"/>
              </a:spcBef>
              <a:buSzTx/>
              <a:buNone/>
              <a:defRPr sz="1400">
                <a:solidFill>
                  <a:srgbClr val="000000"/>
                </a:solidFill>
                <a:uFill>
                  <a:solidFill>
                    <a:srgbClr val="000000"/>
                  </a:solidFill>
                </a:uFill>
              </a:defRPr>
            </a:pPr>
            <a:r>
              <a:t> —&gt; Non c’è un declassamento delle professioni cui segue una loro femminilizzazione, ma una </a:t>
            </a:r>
            <a:r>
              <a:rPr u="sng"/>
              <a:t>ridislocazione su base gerarchica.</a:t>
            </a:r>
          </a:p>
          <a:p>
            <a:pPr marL="0" indent="0" defTabSz="440587">
              <a:lnSpc>
                <a:spcPct val="107916"/>
              </a:lnSpc>
              <a:spcBef>
                <a:spcPts val="500"/>
              </a:spcBef>
              <a:buSzTx/>
              <a:buNone/>
              <a:defRPr sz="1400">
                <a:solidFill>
                  <a:srgbClr val="000000"/>
                </a:solidFill>
                <a:uFill>
                  <a:solidFill>
                    <a:srgbClr val="000000"/>
                  </a:solidFill>
                </a:uFill>
              </a:defRPr>
            </a:pPr>
            <a:r>
              <a:t>Cocouauit-Bitaud: si liberano posti in seguito al venir meno della pressione maschili ad occuparli.</a:t>
            </a:r>
          </a:p>
          <a:p>
            <a:pPr marL="0" indent="0" defTabSz="440587">
              <a:lnSpc>
                <a:spcPct val="107916"/>
              </a:lnSpc>
              <a:spcBef>
                <a:spcPts val="500"/>
              </a:spcBef>
              <a:buSzTx/>
              <a:buNone/>
              <a:defRPr sz="1400">
                <a:solidFill>
                  <a:srgbClr val="000000"/>
                </a:solidFill>
                <a:uFill>
                  <a:solidFill>
                    <a:srgbClr val="000000"/>
                  </a:solidFill>
                </a:uFill>
              </a:defRPr>
            </a:pPr>
            <a:r>
              <a:t> Per esempio, si riduce la domanda maschile per professioni legali e si orienta verso quelle finanziarie.</a:t>
            </a:r>
          </a:p>
          <a:p>
            <a:pPr marL="0" indent="0" defTabSz="440587">
              <a:lnSpc>
                <a:spcPct val="107916"/>
              </a:lnSpc>
              <a:spcBef>
                <a:spcPts val="500"/>
              </a:spcBef>
              <a:buSzTx/>
              <a:buNone/>
              <a:defRPr sz="1400">
                <a:solidFill>
                  <a:srgbClr val="000000"/>
                </a:solidFill>
                <a:uFill>
                  <a:solidFill>
                    <a:srgbClr val="000000"/>
                  </a:solidFill>
                </a:uFill>
              </a:defRPr>
            </a:pPr>
            <a:r>
              <a:t>Quindi il </a:t>
            </a:r>
            <a:r>
              <a:rPr u="sng"/>
              <a:t>declassamento precede la femminilizzazione.</a:t>
            </a:r>
            <a:r>
              <a:t> </a:t>
            </a:r>
          </a:p>
          <a:p>
            <a:pPr marL="448055" indent="-224026" defTabSz="440587">
              <a:lnSpc>
                <a:spcPct val="107916"/>
              </a:lnSpc>
              <a:spcBef>
                <a:spcPts val="500"/>
              </a:spcBef>
              <a:buSzPct val="100000"/>
              <a:buFont typeface="Symbol"/>
              <a:buChar char="·"/>
              <a:defRPr sz="1400">
                <a:solidFill>
                  <a:srgbClr val="000000"/>
                </a:solidFill>
                <a:uFill>
                  <a:solidFill>
                    <a:srgbClr val="000000"/>
                  </a:solidFill>
                </a:uFill>
              </a:defRPr>
            </a:pPr>
            <a:r>
              <a:t>Se, in ogni caso, la svalutazione c’è, non è preponderanza femminile a causarla; è vero il contrario: le professioni meno prestigiose sono meno preferite dagli uomini.</a:t>
            </a:r>
          </a:p>
          <a:p>
            <a:pPr marL="448055" indent="-224026" defTabSz="440587">
              <a:lnSpc>
                <a:spcPct val="107916"/>
              </a:lnSpc>
              <a:spcBef>
                <a:spcPts val="500"/>
              </a:spcBef>
              <a:buSzPct val="100000"/>
              <a:buFont typeface="Symbol"/>
              <a:buChar char="·"/>
              <a:defRPr sz="1400">
                <a:solidFill>
                  <a:srgbClr val="000000"/>
                </a:solidFill>
                <a:uFill>
                  <a:solidFill>
                    <a:srgbClr val="000000"/>
                  </a:solidFill>
                </a:uFill>
              </a:defRPr>
            </a:pPr>
            <a:r>
              <a:t>Se la professione è sottostimata lo è per altre ragioni rispetto alla prevalenza del genere femminile.</a:t>
            </a:r>
          </a:p>
          <a:p>
            <a:pPr marL="448055" indent="-224026" defTabSz="440587">
              <a:lnSpc>
                <a:spcPct val="107916"/>
              </a:lnSpc>
              <a:spcBef>
                <a:spcPts val="500"/>
              </a:spcBef>
              <a:buSzPct val="100000"/>
              <a:buFont typeface="Symbol"/>
              <a:buChar char="·"/>
              <a:defRPr sz="1400">
                <a:solidFill>
                  <a:srgbClr val="000000"/>
                </a:solidFill>
                <a:uFill>
                  <a:solidFill>
                    <a:srgbClr val="000000"/>
                  </a:solidFill>
                </a:uFill>
              </a:defRPr>
            </a:pPr>
            <a:r>
              <a:t> </a:t>
            </a:r>
            <a:r>
              <a:rPr u="sng"/>
              <a:t>Cioè tutte quelle ragioni che investono sullo statuto professionale dell’Assistente Sociale</a:t>
            </a:r>
            <a:r>
              <a:t>. </a:t>
            </a:r>
          </a:p>
          <a:p>
            <a:pPr marL="0" indent="224026" defTabSz="440587">
              <a:lnSpc>
                <a:spcPct val="107916"/>
              </a:lnSpc>
              <a:spcBef>
                <a:spcPts val="500"/>
              </a:spcBef>
              <a:buSzTx/>
              <a:buNone/>
              <a:defRPr sz="1400">
                <a:solidFill>
                  <a:srgbClr val="000000"/>
                </a:solidFill>
                <a:uFill>
                  <a:solidFill>
                    <a:srgbClr val="000000"/>
                  </a:solidFill>
                </a:uFill>
              </a:defRPr>
            </a:pPr>
            <a:r>
              <a:t>In una scala da 1 a 100 del prestigio occupazionale, l’assistente sociale è grossomodo posto a metà classifica, allo stesso livello di professioni quali l’insegnante di sostegno o del ciclo primario.</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Come migliorare il profilo pubblico dell’assistente sociale?…"/>
          <p:cNvSpPr txBox="1">
            <a:spLocks noGrp="1"/>
          </p:cNvSpPr>
          <p:nvPr>
            <p:ph type="body" idx="1"/>
          </p:nvPr>
        </p:nvSpPr>
        <p:spPr>
          <a:xfrm>
            <a:off x="1263648" y="1308100"/>
            <a:ext cx="10749214" cy="5651500"/>
          </a:xfrm>
          <a:prstGeom prst="rect">
            <a:avLst/>
          </a:prstGeom>
        </p:spPr>
        <p:txBody>
          <a:bodyPr/>
          <a:lstStyle/>
          <a:p>
            <a:pPr marL="0" indent="0" defTabSz="449580">
              <a:lnSpc>
                <a:spcPct val="107916"/>
              </a:lnSpc>
              <a:spcBef>
                <a:spcPts val="0"/>
              </a:spcBef>
              <a:buSzTx/>
              <a:buNone/>
              <a:defRPr sz="2100">
                <a:solidFill>
                  <a:srgbClr val="000000"/>
                </a:solidFill>
                <a:uFill>
                  <a:solidFill>
                    <a:srgbClr val="000000"/>
                  </a:solidFill>
                </a:uFill>
              </a:defRPr>
            </a:pPr>
            <a:r>
              <a:t>Come migliorare il profilo pubblico dell’assistente sociale? </a:t>
            </a:r>
          </a:p>
          <a:p>
            <a:pPr marL="0" indent="0" defTabSz="449580">
              <a:lnSpc>
                <a:spcPct val="107916"/>
              </a:lnSpc>
              <a:spcBef>
                <a:spcPts val="0"/>
              </a:spcBef>
              <a:buSzTx/>
              <a:buNone/>
              <a:defRPr sz="1800">
                <a:solidFill>
                  <a:srgbClr val="000000"/>
                </a:solidFill>
                <a:uFill>
                  <a:solidFill>
                    <a:srgbClr val="000000"/>
                  </a:solidFill>
                </a:uFill>
              </a:defRPr>
            </a:pPr>
            <a:r>
              <a:t>Ciò che è apprezzato è il suo </a:t>
            </a:r>
            <a:r>
              <a:rPr u="sng"/>
              <a:t>contenuto prosociale ed altruistico</a:t>
            </a:r>
            <a:r>
              <a:t>, la sua capacità di </a:t>
            </a:r>
            <a:r>
              <a:rPr u="sng"/>
              <a:t>affrontare i problemi del gruppo e delle comunità</a:t>
            </a:r>
            <a:r>
              <a:t>, la sua </a:t>
            </a:r>
            <a:r>
              <a:rPr u="sng"/>
              <a:t>disponibilità</a:t>
            </a:r>
            <a:r>
              <a:t>. Scarso rilievo viene invece dato ai contenuti tecnici e cognitivi della professione. </a:t>
            </a:r>
          </a:p>
          <a:p>
            <a:pPr marL="0" indent="0" defTabSz="449580">
              <a:lnSpc>
                <a:spcPct val="107916"/>
              </a:lnSpc>
              <a:spcBef>
                <a:spcPts val="0"/>
              </a:spcBef>
              <a:buSzTx/>
              <a:buNone/>
              <a:defRPr sz="1800">
                <a:solidFill>
                  <a:srgbClr val="000000"/>
                </a:solidFill>
                <a:uFill>
                  <a:solidFill>
                    <a:srgbClr val="000000"/>
                  </a:solidFill>
                </a:uFill>
              </a:defRPr>
            </a:pPr>
            <a:r>
              <a:t>Fattori che contribuiscono alla svalutazione della professione sono invece: le </a:t>
            </a:r>
            <a:r>
              <a:rPr u="sng"/>
              <a:t>conseguenze negative prodotte da assistenti sociali scarsamente formati, la sostanziale indifferenza della società</a:t>
            </a:r>
            <a:r>
              <a:t> verso i problemi che i servizi sociali devono affrontare e per le persone che ne usufruiscono. </a:t>
            </a:r>
          </a:p>
          <a:p>
            <a:pPr marL="0" indent="0" defTabSz="449580">
              <a:lnSpc>
                <a:spcPct val="107916"/>
              </a:lnSpc>
              <a:spcBef>
                <a:spcPts val="0"/>
              </a:spcBef>
              <a:buSzTx/>
              <a:buNone/>
              <a:defRPr sz="1800">
                <a:solidFill>
                  <a:srgbClr val="000000"/>
                </a:solidFill>
                <a:uFill>
                  <a:solidFill>
                    <a:srgbClr val="000000"/>
                  </a:solidFill>
                </a:uFill>
              </a:defRPr>
            </a:pPr>
            <a:r>
              <a:t>Si lamenta che la professione manca di definizione e di finalità chiare e che i metodi e le tecniche utilizzate dagli operatori in generale mancano di una base empiricamente fondata.  </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Percezione del professionista: CHI è l’assistente sociale?"/>
          <p:cNvSpPr txBox="1">
            <a:spLocks noGrp="1"/>
          </p:cNvSpPr>
          <p:nvPr>
            <p:ph type="ctrTitle"/>
          </p:nvPr>
        </p:nvSpPr>
        <p:spPr>
          <a:xfrm>
            <a:off x="1270000" y="-1993900"/>
            <a:ext cx="10464800" cy="3467100"/>
          </a:xfrm>
          <a:prstGeom prst="rect">
            <a:avLst/>
          </a:prstGeom>
        </p:spPr>
        <p:txBody>
          <a:bodyPr/>
          <a:lstStyle>
            <a:lvl1pPr>
              <a:defRPr sz="2700"/>
            </a:lvl1pPr>
          </a:lstStyle>
          <a:p>
            <a:r>
              <a:t>Percezione del professionista: CHI è l’assistente sociale?</a:t>
            </a:r>
          </a:p>
        </p:txBody>
      </p:sp>
      <p:sp>
        <p:nvSpPr>
          <p:cNvPr id="313" name="ALLEGRI (2003) ha condotto una ricerca ed ha analizzato:…"/>
          <p:cNvSpPr txBox="1">
            <a:spLocks noGrp="1"/>
          </p:cNvSpPr>
          <p:nvPr>
            <p:ph type="subTitle" sz="quarter" idx="1"/>
          </p:nvPr>
        </p:nvSpPr>
        <p:spPr>
          <a:xfrm>
            <a:off x="1270000" y="2273300"/>
            <a:ext cx="10464800" cy="1460500"/>
          </a:xfrm>
          <a:prstGeom prst="rect">
            <a:avLst/>
          </a:prstGeom>
        </p:spPr>
        <p:txBody>
          <a:bodyPr/>
          <a:lstStyle/>
          <a:p>
            <a:pPr defTabSz="508254">
              <a:defRPr sz="1700"/>
            </a:pPr>
            <a:r>
              <a:t>ALLEGRI (2003) ha condotto una ricerca ed ha analizzato:</a:t>
            </a:r>
          </a:p>
          <a:p>
            <a:pPr marL="150614" indent="-150614" defTabSz="508254">
              <a:buSzPct val="125000"/>
              <a:buChar char="•"/>
              <a:defRPr sz="1700"/>
            </a:pPr>
            <a:r>
              <a:t>41 testi mediali;</a:t>
            </a:r>
          </a:p>
          <a:p>
            <a:pPr marL="150614" indent="-150614" defTabSz="508254">
              <a:buSzPct val="125000"/>
              <a:buChar char="•"/>
              <a:defRPr sz="1700"/>
            </a:pPr>
            <a:r>
              <a:t>20 romanzi;</a:t>
            </a:r>
          </a:p>
          <a:p>
            <a:pPr marL="150614" indent="-150614" defTabSz="508254">
              <a:buSzPct val="125000"/>
              <a:buChar char="•"/>
              <a:defRPr sz="1700"/>
            </a:pPr>
            <a:r>
              <a:t>21 film prodotti tra il 1954 e il 2001</a:t>
            </a:r>
          </a:p>
        </p:txBody>
      </p:sp>
      <p:sp>
        <p:nvSpPr>
          <p:cNvPr id="314" name="Rappresentazione alquanto distorta del servizio sociale;…"/>
          <p:cNvSpPr txBox="1"/>
          <p:nvPr/>
        </p:nvSpPr>
        <p:spPr>
          <a:xfrm>
            <a:off x="840991" y="4978400"/>
            <a:ext cx="11172650" cy="241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marL="445167" indent="-445167" algn="l">
              <a:buSzPct val="125000"/>
              <a:buChar char="•"/>
              <a:defRPr sz="1700"/>
            </a:pPr>
            <a:r>
              <a:t>Rappresentazione alquanto distorta del servizio sociale;</a:t>
            </a:r>
          </a:p>
          <a:p>
            <a:pPr marL="445167" indent="-445167" algn="l">
              <a:buSzPct val="125000"/>
              <a:buChar char="•"/>
              <a:defRPr sz="1700"/>
            </a:pPr>
            <a:r>
              <a:t>L’assistente sociale compare come co-protagonista in situazioni problematiche, traumatiche per i protagonisti;</a:t>
            </a:r>
          </a:p>
          <a:p>
            <a:pPr marL="445167" indent="-445167" algn="l">
              <a:buSzPct val="125000"/>
              <a:buChar char="•"/>
              <a:defRPr sz="1700"/>
            </a:pPr>
            <a:r>
              <a:t>Ricopre un ruolo principale solo nel 6.4% dei casi;</a:t>
            </a:r>
          </a:p>
          <a:p>
            <a:pPr marL="445167" indent="-445167" algn="l">
              <a:buSzPct val="125000"/>
              <a:buChar char="•"/>
              <a:defRPr sz="1700"/>
            </a:pPr>
            <a:r>
              <a:t>La professione viene ritratta come tipica del ceto medio femminile (82%);</a:t>
            </a:r>
          </a:p>
          <a:p>
            <a:pPr marL="445167" indent="-445167" algn="l">
              <a:buSzPct val="125000"/>
              <a:buChar char="•"/>
              <a:defRPr sz="1700"/>
            </a:pPr>
            <a:r>
              <a:t>Per quanto positivo possa essere il loro intervento, gli assistenti sociali appaiono come figure negative (92.9%);</a:t>
            </a:r>
          </a:p>
          <a:p>
            <a:pPr marL="445167" indent="-445167" algn="l">
              <a:buSzPct val="125000"/>
              <a:buChar char="•"/>
              <a:defRPr sz="1700"/>
            </a:pPr>
            <a:r>
              <a:t>I testi rappresentano principalmente professionisti che si occupano di minori (56.8%), “colei che porta via i bambini”.</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BANEZ TELLO (1997)                    osserva la presenza di donne per due motivi:…"/>
          <p:cNvSpPr txBox="1">
            <a:spLocks noGrp="1"/>
          </p:cNvSpPr>
          <p:nvPr>
            <p:ph type="ctrTitle"/>
          </p:nvPr>
        </p:nvSpPr>
        <p:spPr>
          <a:xfrm>
            <a:off x="1270000" y="482600"/>
            <a:ext cx="10464800" cy="3467100"/>
          </a:xfrm>
          <a:prstGeom prst="rect">
            <a:avLst/>
          </a:prstGeom>
        </p:spPr>
        <p:txBody>
          <a:bodyPr/>
          <a:lstStyle/>
          <a:p>
            <a:pPr>
              <a:defRPr sz="2000"/>
            </a:pPr>
            <a:r>
              <a:t>BANEZ TELLO (1997)                    osserva la presenza di donne per due motivi:</a:t>
            </a:r>
          </a:p>
          <a:p>
            <a:pPr>
              <a:defRPr sz="2000"/>
            </a:pPr>
            <a:r>
              <a:t>1) nelle società occidentali è considerata una professione femminile;</a:t>
            </a:r>
          </a:p>
          <a:p>
            <a:pPr>
              <a:defRPr sz="2000"/>
            </a:pPr>
            <a:r>
              <a:t>2) Il Servizio Sociale assume nella divisione sociale del lavoro il ruolo di controllo della vita quotidiana dei poveri.</a:t>
            </a:r>
          </a:p>
        </p:txBody>
      </p:sp>
      <p:sp>
        <p:nvSpPr>
          <p:cNvPr id="154" name="SERVIZIO SOCIALE                versione formalizzata e istituzionalizzata delle pratiche di cura e di socializzazione dei più deboli. Si assimilano alle stesse funzioni che si collegano alle donne in ambito privato, qualità riconosciute come femminili (innate e non acquisite)"/>
          <p:cNvSpPr txBox="1">
            <a:spLocks noGrp="1"/>
          </p:cNvSpPr>
          <p:nvPr>
            <p:ph type="subTitle" sz="quarter" idx="1"/>
          </p:nvPr>
        </p:nvSpPr>
        <p:spPr>
          <a:xfrm>
            <a:off x="1270000" y="5638800"/>
            <a:ext cx="10464800" cy="1460500"/>
          </a:xfrm>
          <a:prstGeom prst="rect">
            <a:avLst/>
          </a:prstGeom>
        </p:spPr>
        <p:txBody>
          <a:bodyPr/>
          <a:lstStyle/>
          <a:p>
            <a:pPr algn="l">
              <a:defRPr sz="2300"/>
            </a:pPr>
            <a:r>
              <a:t>SERVIZIO SOCIALE</a:t>
            </a:r>
            <a:r>
              <a:rPr sz="2000"/>
              <a:t>                </a:t>
            </a:r>
            <a:r>
              <a:rPr sz="1800"/>
              <a:t>versione formalizzata e istituzionalizzata delle pratiche di cura e di socializzazione dei più deboli. Si assimilano alle stesse funzioni che si collegano alle donne in ambito privato, qualità riconosciute come femminili (innate e non acquisite)</a:t>
            </a:r>
          </a:p>
        </p:txBody>
      </p:sp>
      <p:sp>
        <p:nvSpPr>
          <p:cNvPr id="155" name="Linea"/>
          <p:cNvSpPr/>
          <p:nvPr/>
        </p:nvSpPr>
        <p:spPr>
          <a:xfrm>
            <a:off x="4940298" y="2514600"/>
            <a:ext cx="706850" cy="0"/>
          </a:xfrm>
          <a:prstGeom prst="line">
            <a:avLst/>
          </a:prstGeom>
          <a:ln w="38100">
            <a:solidFill>
              <a:srgbClr val="3E231A"/>
            </a:solidFill>
            <a:miter lim="400000"/>
            <a:tailEnd type="triangle"/>
          </a:ln>
        </p:spPr>
        <p:txBody>
          <a:bodyPr lIns="45718" tIns="45718" rIns="45718" bIns="45718"/>
          <a:lstStyle/>
          <a:p>
            <a:endParaRPr/>
          </a:p>
        </p:txBody>
      </p:sp>
      <p:sp>
        <p:nvSpPr>
          <p:cNvPr id="156" name="Linea"/>
          <p:cNvSpPr/>
          <p:nvPr/>
        </p:nvSpPr>
        <p:spPr>
          <a:xfrm>
            <a:off x="4229100" y="5918200"/>
            <a:ext cx="706849"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PETRELIUS (2003)                esplora l’influenza delle strutture di genere nell’esperienza degli studenti in Servizio Sociale e nella loro concezione come professione"/>
          <p:cNvSpPr txBox="1">
            <a:spLocks noGrp="1"/>
          </p:cNvSpPr>
          <p:nvPr>
            <p:ph type="ctrTitle"/>
          </p:nvPr>
        </p:nvSpPr>
        <p:spPr>
          <a:xfrm>
            <a:off x="1003300" y="-1499871"/>
            <a:ext cx="10464800" cy="3467103"/>
          </a:xfrm>
          <a:prstGeom prst="rect">
            <a:avLst/>
          </a:prstGeom>
        </p:spPr>
        <p:txBody>
          <a:bodyPr/>
          <a:lstStyle/>
          <a:p>
            <a:pPr>
              <a:defRPr sz="2000"/>
            </a:pPr>
            <a:r>
              <a:t>PETRELIUS (2003)                </a:t>
            </a:r>
            <a:r>
              <a:rPr sz="1700"/>
              <a:t>esplora l’influenza delle strutture di genere nell’esperienza degli studenti in Servizio Sociale e nella loro concezione come professione </a:t>
            </a:r>
          </a:p>
        </p:txBody>
      </p:sp>
      <p:sp>
        <p:nvSpPr>
          <p:cNvPr id="159" name="Avere più uomini nel Servizio Sociale porterebbe ad un innalzamento di status della professione e miglior trattamento economico"/>
          <p:cNvSpPr txBox="1">
            <a:spLocks noGrp="1"/>
          </p:cNvSpPr>
          <p:nvPr>
            <p:ph type="subTitle" sz="quarter" idx="1"/>
          </p:nvPr>
        </p:nvSpPr>
        <p:spPr>
          <a:xfrm>
            <a:off x="959941" y="4248148"/>
            <a:ext cx="10464801" cy="1460502"/>
          </a:xfrm>
          <a:prstGeom prst="rect">
            <a:avLst/>
          </a:prstGeom>
        </p:spPr>
        <p:txBody>
          <a:bodyPr/>
          <a:lstStyle/>
          <a:p>
            <a:pPr>
              <a:defRPr sz="1700"/>
            </a:pPr>
            <a:r>
              <a:t>Avere </a:t>
            </a:r>
            <a:r>
              <a:rPr u="sng"/>
              <a:t>più uomini</a:t>
            </a:r>
            <a:r>
              <a:t> nel Servizio Sociale porterebbe ad un innalzamento di status della professione e miglior trattamento economico</a:t>
            </a:r>
          </a:p>
        </p:txBody>
      </p:sp>
      <p:sp>
        <p:nvSpPr>
          <p:cNvPr id="160" name="TEMI INVESTIGATI…"/>
          <p:cNvSpPr txBox="1"/>
          <p:nvPr/>
        </p:nvSpPr>
        <p:spPr>
          <a:xfrm>
            <a:off x="414658" y="2730499"/>
            <a:ext cx="3310882" cy="889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2000"/>
            </a:pPr>
            <a:r>
              <a:t>TEMI INVESTIGATI                </a:t>
            </a:r>
          </a:p>
          <a:p>
            <a:pPr>
              <a:defRPr sz="2000"/>
            </a:pPr>
            <a:r>
              <a:t>(in Finlandia)</a:t>
            </a:r>
          </a:p>
        </p:txBody>
      </p:sp>
      <p:sp>
        <p:nvSpPr>
          <p:cNvPr id="161" name="Genere nell’esperienza di socializzazione;…"/>
          <p:cNvSpPr txBox="1"/>
          <p:nvPr/>
        </p:nvSpPr>
        <p:spPr>
          <a:xfrm>
            <a:off x="4030345" y="2628898"/>
            <a:ext cx="5575244" cy="1422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marL="445167" indent="-445167" algn="l">
              <a:buSzPct val="125000"/>
              <a:buChar char="•"/>
              <a:defRPr sz="1700"/>
            </a:pPr>
            <a:r>
              <a:t>Genere nell’esperienza di socializzazione;</a:t>
            </a:r>
          </a:p>
          <a:p>
            <a:pPr marL="445167" indent="-445167" algn="l">
              <a:buSzPct val="125000"/>
              <a:buChar char="•"/>
              <a:defRPr sz="1700"/>
            </a:pPr>
            <a:r>
              <a:t>Genere nella scelta del percorso di studi;</a:t>
            </a:r>
          </a:p>
          <a:p>
            <a:pPr marL="445167" indent="-445167" algn="l">
              <a:buSzPct val="125000"/>
              <a:buChar char="•"/>
              <a:defRPr sz="1700"/>
            </a:pPr>
            <a:r>
              <a:t>Genere nelle prime esperienze di tirocinio sul campo;</a:t>
            </a:r>
          </a:p>
          <a:p>
            <a:pPr marL="540560" indent="-540560" algn="l">
              <a:buSzPct val="125000"/>
              <a:buChar char="•"/>
              <a:defRPr sz="1700"/>
            </a:pPr>
            <a:r>
              <a:t>Questione del genere nella proiezione sul futuro</a:t>
            </a:r>
            <a:r>
              <a:rPr sz="1400"/>
              <a:t>.</a:t>
            </a:r>
          </a:p>
        </p:txBody>
      </p:sp>
      <p:sp>
        <p:nvSpPr>
          <p:cNvPr id="162" name="Maggiore forza e determinazione per i propri diritti"/>
          <p:cNvSpPr txBox="1"/>
          <p:nvPr/>
        </p:nvSpPr>
        <p:spPr>
          <a:xfrm>
            <a:off x="934023" y="5276848"/>
            <a:ext cx="4913753" cy="431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a:lvl1pPr>
          </a:lstStyle>
          <a:p>
            <a:r>
              <a:t>Maggiore forza e determinazione per i propri diritti</a:t>
            </a:r>
          </a:p>
        </p:txBody>
      </p:sp>
      <p:sp>
        <p:nvSpPr>
          <p:cNvPr id="163" name="Linea"/>
          <p:cNvSpPr/>
          <p:nvPr/>
        </p:nvSpPr>
        <p:spPr>
          <a:xfrm>
            <a:off x="2540000" y="4779016"/>
            <a:ext cx="0" cy="491486"/>
          </a:xfrm>
          <a:prstGeom prst="line">
            <a:avLst/>
          </a:prstGeom>
          <a:ln w="38100">
            <a:solidFill>
              <a:srgbClr val="3E231A"/>
            </a:solidFill>
            <a:miter lim="400000"/>
            <a:tailEnd type="triangle"/>
          </a:ln>
        </p:spPr>
        <p:txBody>
          <a:bodyPr lIns="45718" tIns="45718" rIns="45718" bIns="45718"/>
          <a:lstStyle/>
          <a:p>
            <a:endParaRPr/>
          </a:p>
        </p:txBody>
      </p:sp>
      <p:sp>
        <p:nvSpPr>
          <p:cNvPr id="164" name="Sviluppo del servizio sociale ha preso strade molto diverse nei vari Paesi,  diverse sono le forme in cui oggi viene definito e valutato"/>
          <p:cNvSpPr txBox="1"/>
          <p:nvPr/>
        </p:nvSpPr>
        <p:spPr>
          <a:xfrm>
            <a:off x="914665" y="5695948"/>
            <a:ext cx="10210270" cy="762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700"/>
            </a:lvl1pPr>
          </a:lstStyle>
          <a:p>
            <a:r>
              <a:t>Sviluppo del servizio sociale ha preso strade molto diverse nei vari Paesi,  diverse sono le forme in cui oggi viene definito e valutato</a:t>
            </a:r>
          </a:p>
        </p:txBody>
      </p:sp>
      <p:sp>
        <p:nvSpPr>
          <p:cNvPr id="165" name="No modelli condivisi e definizione dei problemi sociali;…"/>
          <p:cNvSpPr txBox="1"/>
          <p:nvPr/>
        </p:nvSpPr>
        <p:spPr>
          <a:xfrm>
            <a:off x="1121301" y="6626225"/>
            <a:ext cx="5723237" cy="736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a:defRPr sz="1600"/>
            </a:pPr>
            <a:r>
              <a:t>                  No modelli condivisi e definizione dei problemi sociali;</a:t>
            </a:r>
          </a:p>
          <a:p>
            <a:pPr algn="l">
              <a:defRPr sz="1600"/>
            </a:pPr>
            <a:r>
              <a:t>                  No univoca definizione </a:t>
            </a:r>
          </a:p>
        </p:txBody>
      </p:sp>
      <p:sp>
        <p:nvSpPr>
          <p:cNvPr id="166" name="Tratti ricorrenti rispetto al genere:…"/>
          <p:cNvSpPr txBox="1"/>
          <p:nvPr/>
        </p:nvSpPr>
        <p:spPr>
          <a:xfrm>
            <a:off x="1145812" y="7365999"/>
            <a:ext cx="4490176" cy="1752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a:defRPr sz="1700"/>
            </a:pPr>
            <a:r>
              <a:t>Tratti ricorrenti rispetto al genere:</a:t>
            </a:r>
          </a:p>
          <a:p>
            <a:pPr algn="l">
              <a:defRPr sz="1700"/>
            </a:pPr>
            <a:r>
              <a:t>1)Predominanza dell’elemento femminile;</a:t>
            </a:r>
          </a:p>
          <a:p>
            <a:pPr algn="l">
              <a:defRPr sz="1700"/>
            </a:pPr>
            <a:r>
              <a:t>2) Basso prestigio attribuito alla professione;</a:t>
            </a:r>
          </a:p>
          <a:p>
            <a:pPr algn="l">
              <a:defRPr sz="1700"/>
            </a:pPr>
            <a:r>
              <a:t>3) Ritardato accesso al mondo universitario;</a:t>
            </a:r>
          </a:p>
          <a:p>
            <a:pPr algn="l">
              <a:defRPr sz="1700"/>
            </a:pPr>
            <a:r>
              <a:t>4) Variabilità delle forme di Servizio Sociale</a:t>
            </a:r>
          </a:p>
        </p:txBody>
      </p:sp>
      <p:sp>
        <p:nvSpPr>
          <p:cNvPr id="167" name="Linea"/>
          <p:cNvSpPr/>
          <p:nvPr/>
        </p:nvSpPr>
        <p:spPr>
          <a:xfrm>
            <a:off x="3555999" y="1370328"/>
            <a:ext cx="649885" cy="2"/>
          </a:xfrm>
          <a:prstGeom prst="line">
            <a:avLst/>
          </a:prstGeom>
          <a:ln w="38100">
            <a:solidFill>
              <a:srgbClr val="3E231A"/>
            </a:solidFill>
            <a:miter lim="400000"/>
            <a:tailEnd type="triangle"/>
          </a:ln>
        </p:spPr>
        <p:txBody>
          <a:bodyPr lIns="45718" tIns="45718" rIns="45718" bIns="45718"/>
          <a:lstStyle/>
          <a:p>
            <a:endParaRPr/>
          </a:p>
        </p:txBody>
      </p:sp>
      <p:sp>
        <p:nvSpPr>
          <p:cNvPr id="168" name="Linea"/>
          <p:cNvSpPr/>
          <p:nvPr/>
        </p:nvSpPr>
        <p:spPr>
          <a:xfrm>
            <a:off x="3289298" y="2964178"/>
            <a:ext cx="649885" cy="2"/>
          </a:xfrm>
          <a:prstGeom prst="line">
            <a:avLst/>
          </a:prstGeom>
          <a:ln w="38100">
            <a:solidFill>
              <a:srgbClr val="3E231A"/>
            </a:solidFill>
            <a:miter lim="400000"/>
            <a:tailEnd type="triangle"/>
          </a:ln>
        </p:spPr>
        <p:txBody>
          <a:bodyPr lIns="45718" tIns="45718" rIns="45718" bIns="45718"/>
          <a:lstStyle/>
          <a:p>
            <a:endParaRPr/>
          </a:p>
        </p:txBody>
      </p:sp>
      <p:sp>
        <p:nvSpPr>
          <p:cNvPr id="169" name="Linea"/>
          <p:cNvSpPr/>
          <p:nvPr/>
        </p:nvSpPr>
        <p:spPr>
          <a:xfrm>
            <a:off x="1244599" y="6813550"/>
            <a:ext cx="649885" cy="0"/>
          </a:xfrm>
          <a:prstGeom prst="line">
            <a:avLst/>
          </a:prstGeom>
          <a:ln w="38100">
            <a:solidFill>
              <a:srgbClr val="3E231A"/>
            </a:solidFill>
            <a:miter lim="400000"/>
            <a:tailEnd type="triangle"/>
          </a:ln>
        </p:spPr>
        <p:txBody>
          <a:bodyPr lIns="45718" tIns="45718" rIns="45718" bIns="45718"/>
          <a:lstStyle/>
          <a:p>
            <a:endParaRPr/>
          </a:p>
        </p:txBody>
      </p:sp>
      <p:sp>
        <p:nvSpPr>
          <p:cNvPr id="170" name="Linea"/>
          <p:cNvSpPr/>
          <p:nvPr/>
        </p:nvSpPr>
        <p:spPr>
          <a:xfrm>
            <a:off x="1244599" y="7131684"/>
            <a:ext cx="649885" cy="2"/>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ROFESSIONE &amp; GENERE NEL LAVORO SOCIALE”"/>
          <p:cNvSpPr txBox="1">
            <a:spLocks noGrp="1"/>
          </p:cNvSpPr>
          <p:nvPr>
            <p:ph type="ctrTitle"/>
          </p:nvPr>
        </p:nvSpPr>
        <p:spPr>
          <a:xfrm>
            <a:off x="1270000" y="-2311400"/>
            <a:ext cx="10464800" cy="3467100"/>
          </a:xfrm>
          <a:prstGeom prst="rect">
            <a:avLst/>
          </a:prstGeom>
        </p:spPr>
        <p:txBody>
          <a:bodyPr/>
          <a:lstStyle>
            <a:lvl1pPr>
              <a:defRPr sz="2000"/>
            </a:lvl1pPr>
          </a:lstStyle>
          <a:p>
            <a:r>
              <a:t>“PROFESSIONE &amp; GENERE NEL LAVORO SOCIALE”</a:t>
            </a:r>
          </a:p>
        </p:txBody>
      </p:sp>
      <p:sp>
        <p:nvSpPr>
          <p:cNvPr id="173" name="Prevalenza femminile nei lavori sociali, ma negazione anche di una capacità specifica femminile nello svolgimento di tali compiti"/>
          <p:cNvSpPr txBox="1">
            <a:spLocks noGrp="1"/>
          </p:cNvSpPr>
          <p:nvPr>
            <p:ph type="subTitle" sz="quarter" idx="1"/>
          </p:nvPr>
        </p:nvSpPr>
        <p:spPr>
          <a:xfrm>
            <a:off x="1130300" y="1562100"/>
            <a:ext cx="10464800" cy="1460500"/>
          </a:xfrm>
          <a:prstGeom prst="rect">
            <a:avLst/>
          </a:prstGeom>
        </p:spPr>
        <p:txBody>
          <a:bodyPr/>
          <a:lstStyle>
            <a:lvl1pPr>
              <a:defRPr sz="1500"/>
            </a:lvl1pPr>
          </a:lstStyle>
          <a:p>
            <a:r>
              <a:t>Prevalenza femminile nei lavori sociali, ma negazione anche di una capacità specifica femminile nello svolgimento di tali compiti</a:t>
            </a:r>
          </a:p>
        </p:txBody>
      </p:sp>
      <p:sp>
        <p:nvSpPr>
          <p:cNvPr id="174" name="Le donne sono la maggioranza, ma negano un collegamento “strutturale” nel senso di una specifica attitudine femminile per questo lavoro"/>
          <p:cNvSpPr txBox="1"/>
          <p:nvPr/>
        </p:nvSpPr>
        <p:spPr>
          <a:xfrm>
            <a:off x="968833" y="2725655"/>
            <a:ext cx="11067134" cy="762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700"/>
            </a:lvl1pPr>
          </a:lstStyle>
          <a:p>
            <a:r>
              <a:t>Le donne sono la maggioranza, ma negano un collegamento “strutturale” nel senso di una specifica attitudine femminile per questo lavoro</a:t>
            </a:r>
          </a:p>
        </p:txBody>
      </p:sp>
      <p:sp>
        <p:nvSpPr>
          <p:cNvPr id="175" name="Come si spiega questo?…"/>
          <p:cNvSpPr txBox="1"/>
          <p:nvPr/>
        </p:nvSpPr>
        <p:spPr>
          <a:xfrm>
            <a:off x="811050" y="3531353"/>
            <a:ext cx="10642045" cy="1752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a:defRPr sz="1700"/>
            </a:pPr>
            <a:r>
              <a:t>Come si spiega questo?</a:t>
            </a:r>
          </a:p>
          <a:p>
            <a:pPr marL="685800" indent="-685800" algn="l">
              <a:buSzPct val="100000"/>
              <a:buAutoNum type="arabicParenR"/>
              <a:defRPr sz="1700"/>
            </a:pPr>
            <a:r>
              <a:t>Specificità femminile (controversia tra capacità naturale o capacità acquisita storicamente, cioè tra sesso e genere);</a:t>
            </a:r>
          </a:p>
          <a:p>
            <a:pPr marL="685800" indent="-685800" algn="l">
              <a:buSzPct val="100000"/>
              <a:buAutoNum type="arabicParenR"/>
              <a:defRPr sz="1700"/>
            </a:pPr>
            <a:r>
              <a:t>Sottovalutazione dei lavori di cura;</a:t>
            </a:r>
          </a:p>
          <a:p>
            <a:pPr marL="685800" indent="-685800" algn="l">
              <a:buSzPct val="100000"/>
              <a:buAutoNum type="arabicParenR"/>
              <a:defRPr sz="1700"/>
            </a:pPr>
            <a:r>
              <a:t>Definizione del concetto di professionalità.</a:t>
            </a:r>
          </a:p>
        </p:txBody>
      </p:sp>
      <p:sp>
        <p:nvSpPr>
          <p:cNvPr id="176" name="Linea"/>
          <p:cNvSpPr/>
          <p:nvPr/>
        </p:nvSpPr>
        <p:spPr>
          <a:xfrm>
            <a:off x="6362698" y="2232187"/>
            <a:ext cx="2" cy="412427"/>
          </a:xfrm>
          <a:prstGeom prst="line">
            <a:avLst/>
          </a:prstGeom>
          <a:ln w="38100">
            <a:solidFill>
              <a:srgbClr val="3E231A"/>
            </a:solidFill>
            <a:miter lim="400000"/>
            <a:tailEnd type="triangle"/>
          </a:ln>
        </p:spPr>
        <p:txBody>
          <a:bodyPr lIns="45718" tIns="45718" rIns="45718" bIns="45718"/>
          <a:lstStyle/>
          <a:p>
            <a:endParaRPr/>
          </a:p>
        </p:txBody>
      </p:sp>
      <p:sp>
        <p:nvSpPr>
          <p:cNvPr id="177" name="Nel Welfare State l’assistenza sociale richiede: professionalità propria, imparata, studiata e continuamente elaborata…"/>
          <p:cNvSpPr txBox="1"/>
          <p:nvPr/>
        </p:nvSpPr>
        <p:spPr>
          <a:xfrm>
            <a:off x="894784" y="5642350"/>
            <a:ext cx="11215230" cy="762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1700"/>
            </a:pPr>
            <a:r>
              <a:t>Nel Welfare State l’assistenza sociale richiede: professionalità propria, imparata, studiata e continuamente elaborata</a:t>
            </a:r>
          </a:p>
          <a:p>
            <a:pPr>
              <a:defRPr sz="1700"/>
            </a:pPr>
            <a:r>
              <a:t>              non basta l’empatia e la volontà di aiutare</a:t>
            </a:r>
          </a:p>
        </p:txBody>
      </p:sp>
      <p:sp>
        <p:nvSpPr>
          <p:cNvPr id="178" name="Connessione tra sfera personale e sfera Professionale"/>
          <p:cNvSpPr txBox="1"/>
          <p:nvPr/>
        </p:nvSpPr>
        <p:spPr>
          <a:xfrm>
            <a:off x="787865" y="7054849"/>
            <a:ext cx="4217504" cy="762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700"/>
            </a:lvl1pPr>
          </a:lstStyle>
          <a:p>
            <a:r>
              <a:t>Connessione tra sfera personale e sfera Professionale</a:t>
            </a:r>
          </a:p>
        </p:txBody>
      </p:sp>
      <p:sp>
        <p:nvSpPr>
          <p:cNvPr id="179" name="Linea"/>
          <p:cNvSpPr/>
          <p:nvPr/>
        </p:nvSpPr>
        <p:spPr>
          <a:xfrm>
            <a:off x="5513254" y="7321549"/>
            <a:ext cx="990602" cy="2"/>
          </a:xfrm>
          <a:prstGeom prst="line">
            <a:avLst/>
          </a:prstGeom>
          <a:ln w="38100">
            <a:solidFill>
              <a:srgbClr val="3E231A"/>
            </a:solidFill>
            <a:miter lim="400000"/>
            <a:tailEnd type="triangle"/>
          </a:ln>
        </p:spPr>
        <p:txBody>
          <a:bodyPr lIns="45718" tIns="45718" rIns="45718" bIns="45718"/>
          <a:lstStyle/>
          <a:p>
            <a:endParaRPr/>
          </a:p>
        </p:txBody>
      </p:sp>
      <p:sp>
        <p:nvSpPr>
          <p:cNvPr id="180" name="Elemento di non-professionalità"/>
          <p:cNvSpPr txBox="1"/>
          <p:nvPr/>
        </p:nvSpPr>
        <p:spPr>
          <a:xfrm>
            <a:off x="7011738" y="6915149"/>
            <a:ext cx="3299322" cy="812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1700"/>
            </a:pPr>
            <a:r>
              <a:t>Elemento di non-professionalità</a:t>
            </a:r>
            <a:r>
              <a:rPr sz="3600"/>
              <a:t> </a:t>
            </a:r>
          </a:p>
        </p:txBody>
      </p:sp>
      <p:sp>
        <p:nvSpPr>
          <p:cNvPr id="181" name="Linea"/>
          <p:cNvSpPr/>
          <p:nvPr/>
        </p:nvSpPr>
        <p:spPr>
          <a:xfrm>
            <a:off x="4254499" y="6169400"/>
            <a:ext cx="529347" cy="2"/>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Aspetti Storici"/>
          <p:cNvSpPr txBox="1">
            <a:spLocks noGrp="1"/>
          </p:cNvSpPr>
          <p:nvPr>
            <p:ph type="ctrTitle"/>
          </p:nvPr>
        </p:nvSpPr>
        <p:spPr>
          <a:xfrm>
            <a:off x="1270000" y="-2006600"/>
            <a:ext cx="10464800" cy="3467100"/>
          </a:xfrm>
          <a:prstGeom prst="rect">
            <a:avLst/>
          </a:prstGeom>
        </p:spPr>
        <p:txBody>
          <a:bodyPr/>
          <a:lstStyle>
            <a:lvl1pPr>
              <a:defRPr sz="3100"/>
            </a:lvl1pPr>
          </a:lstStyle>
          <a:p>
            <a:r>
              <a:t>Aspetti Storici</a:t>
            </a:r>
          </a:p>
        </p:txBody>
      </p:sp>
      <p:sp>
        <p:nvSpPr>
          <p:cNvPr id="184" name="Tratto caratteristico               prevalenza di donne"/>
          <p:cNvSpPr txBox="1"/>
          <p:nvPr/>
        </p:nvSpPr>
        <p:spPr>
          <a:xfrm>
            <a:off x="749349" y="2482849"/>
            <a:ext cx="4673501" cy="431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a:lvl1pPr>
          </a:lstStyle>
          <a:p>
            <a:r>
              <a:t>Tratto caratteristico               prevalenza di donne</a:t>
            </a:r>
          </a:p>
        </p:txBody>
      </p:sp>
      <p:sp>
        <p:nvSpPr>
          <p:cNvPr id="185" name="Boom presenza maschili nel 1971"/>
          <p:cNvSpPr txBox="1"/>
          <p:nvPr/>
        </p:nvSpPr>
        <p:spPr>
          <a:xfrm>
            <a:off x="2074873" y="2851149"/>
            <a:ext cx="3089252" cy="431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a:lvl1pPr>
          </a:lstStyle>
          <a:p>
            <a:r>
              <a:t>Boom presenza maschili nel 1971</a:t>
            </a:r>
          </a:p>
        </p:txBody>
      </p:sp>
      <p:sp>
        <p:nvSpPr>
          <p:cNvPr id="186" name="Linea"/>
          <p:cNvSpPr/>
          <p:nvPr/>
        </p:nvSpPr>
        <p:spPr>
          <a:xfrm>
            <a:off x="5782726" y="2800349"/>
            <a:ext cx="914122" cy="2"/>
          </a:xfrm>
          <a:prstGeom prst="line">
            <a:avLst/>
          </a:prstGeom>
          <a:ln w="38100">
            <a:solidFill>
              <a:srgbClr val="3E231A"/>
            </a:solidFill>
            <a:miter lim="400000"/>
            <a:tailEnd type="triangle"/>
          </a:ln>
        </p:spPr>
        <p:txBody>
          <a:bodyPr lIns="45718" tIns="45718" rIns="45718" bIns="45718"/>
          <a:lstStyle/>
          <a:p>
            <a:endParaRPr/>
          </a:p>
        </p:txBody>
      </p:sp>
      <p:sp>
        <p:nvSpPr>
          <p:cNvPr id="187" name="Viene lecito chiedersi se sia collegato a fattori “genetici”, elementi storici, fattori culturali, intreccio di fattori"/>
          <p:cNvSpPr txBox="1"/>
          <p:nvPr/>
        </p:nvSpPr>
        <p:spPr>
          <a:xfrm>
            <a:off x="6750871" y="2368549"/>
            <a:ext cx="4821302" cy="1092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700"/>
            </a:lvl1pPr>
          </a:lstStyle>
          <a:p>
            <a:r>
              <a:t>Viene lecito chiedersi se sia collegato a fattori “genetici”, elementi storici, fattori culturali, intreccio di fattori</a:t>
            </a:r>
          </a:p>
        </p:txBody>
      </p:sp>
      <p:sp>
        <p:nvSpPr>
          <p:cNvPr id="188" name="Servizio sociale                  radici nelle attività filantropiche, assistenziali e di cura, con la finalità di assistere i poveri e i malati, soprattutto a domicilio"/>
          <p:cNvSpPr txBox="1"/>
          <p:nvPr/>
        </p:nvSpPr>
        <p:spPr>
          <a:xfrm>
            <a:off x="1007386" y="5295900"/>
            <a:ext cx="10464801" cy="889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300"/>
            </a:pPr>
            <a:r>
              <a:t>Servizio sociale</a:t>
            </a:r>
            <a:r>
              <a:rPr sz="1700"/>
              <a:t>                  radici nelle attività filantropiche, assistenziali e di cura, con la finalità di assistere i poveri e i malati, soprattutto a domicilio</a:t>
            </a:r>
          </a:p>
        </p:txBody>
      </p:sp>
      <p:sp>
        <p:nvSpPr>
          <p:cNvPr id="189" name="Linea"/>
          <p:cNvSpPr/>
          <p:nvPr/>
        </p:nvSpPr>
        <p:spPr>
          <a:xfrm>
            <a:off x="2821687" y="2698750"/>
            <a:ext cx="528827" cy="0"/>
          </a:xfrm>
          <a:prstGeom prst="line">
            <a:avLst/>
          </a:prstGeom>
          <a:ln w="38100">
            <a:solidFill>
              <a:srgbClr val="3E231A"/>
            </a:solidFill>
            <a:miter lim="400000"/>
            <a:tailEnd type="triangle"/>
          </a:ln>
        </p:spPr>
        <p:txBody>
          <a:bodyPr lIns="45718" tIns="45718" rIns="45718" bIns="45718"/>
          <a:lstStyle/>
          <a:p>
            <a:endParaRPr/>
          </a:p>
        </p:txBody>
      </p:sp>
      <p:sp>
        <p:nvSpPr>
          <p:cNvPr id="190" name="Linea"/>
          <p:cNvSpPr/>
          <p:nvPr/>
        </p:nvSpPr>
        <p:spPr>
          <a:xfrm>
            <a:off x="3568699" y="5568950"/>
            <a:ext cx="652182"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INGHILTERRA            1869 nascono le C.O.S.: prime modalità di casework, attività per aiutare gli individui a diventare capaci di aiutare se stessi;"/>
          <p:cNvSpPr txBox="1">
            <a:spLocks noGrp="1"/>
          </p:cNvSpPr>
          <p:nvPr>
            <p:ph type="ctrTitle"/>
          </p:nvPr>
        </p:nvSpPr>
        <p:spPr>
          <a:xfrm>
            <a:off x="1270000" y="-1123950"/>
            <a:ext cx="10464800" cy="3467100"/>
          </a:xfrm>
          <a:prstGeom prst="rect">
            <a:avLst/>
          </a:prstGeom>
        </p:spPr>
        <p:txBody>
          <a:bodyPr/>
          <a:lstStyle/>
          <a:p>
            <a:pPr>
              <a:defRPr sz="2000"/>
            </a:pPr>
            <a:r>
              <a:t>INGHILTERRA            </a:t>
            </a:r>
            <a:r>
              <a:rPr sz="1400"/>
              <a:t>1869 nascono le C.O.S.: prime modalità di casework, attività per aiutare gli individui a diventare capaci di aiutare se stessi;</a:t>
            </a:r>
          </a:p>
        </p:txBody>
      </p:sp>
      <p:sp>
        <p:nvSpPr>
          <p:cNvPr id="193" name="1880 nascono le SETTLEMENT: movimento che vede gente di quartieri ricchi insediarsi nei quartieri poveri di Londra per promuovere la diffusione della cultura e relazioni sociali."/>
          <p:cNvSpPr txBox="1"/>
          <p:nvPr/>
        </p:nvSpPr>
        <p:spPr>
          <a:xfrm>
            <a:off x="2361709" y="2209799"/>
            <a:ext cx="9805480" cy="762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000"/>
            </a:pPr>
            <a:r>
              <a:t>                      </a:t>
            </a:r>
            <a:r>
              <a:rPr sz="1400"/>
              <a:t>1880 nascono le SETTLEMENT: movimento che vede gente di quartieri ricchi insediarsi nei quartieri poveri di Londra per promuovere la diffusione della cultura e relazioni sociali. </a:t>
            </a:r>
          </a:p>
        </p:txBody>
      </p:sp>
      <p:sp>
        <p:nvSpPr>
          <p:cNvPr id="194" name="GERMANIA                  1899 primo vero corso di formazione (1 anno), voluto da Alice Salomon.…"/>
          <p:cNvSpPr txBox="1"/>
          <p:nvPr/>
        </p:nvSpPr>
        <p:spPr>
          <a:xfrm>
            <a:off x="1513792" y="3492499"/>
            <a:ext cx="9774015" cy="762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2000"/>
            </a:pPr>
            <a:r>
              <a:t>GERMANIA</a:t>
            </a:r>
            <a:r>
              <a:rPr sz="1400"/>
              <a:t>                  1899 primo vero corso di formazione (1 anno), voluto da Alice Salomon.</a:t>
            </a:r>
          </a:p>
          <a:p>
            <a:pPr>
              <a:defRPr sz="1400"/>
            </a:pPr>
            <a:r>
              <a:t>La filantropia inizia a professionalizzarsi, a diventare servizio sociale, attività lavorativa “nuova” e non tanto facile da definire</a:t>
            </a:r>
          </a:p>
        </p:txBody>
      </p:sp>
      <p:sp>
        <p:nvSpPr>
          <p:cNvPr id="195" name="STATI UNITI                    gli inizi del servizio sociale professionale sono riconducibili all’attività di donne impegnate nei movimenti per la casa, per i loro diritti e per la riforma sociale;"/>
          <p:cNvSpPr txBox="1"/>
          <p:nvPr/>
        </p:nvSpPr>
        <p:spPr>
          <a:xfrm>
            <a:off x="1093638" y="4775198"/>
            <a:ext cx="9805480" cy="762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000"/>
            </a:pPr>
            <a:r>
              <a:t>STATI UNITI</a:t>
            </a:r>
            <a:r>
              <a:rPr sz="1400"/>
              <a:t>                    gli inizi del servizio sociale professionale sono riconducibili all’attività di donne impegnate nei movimenti per la casa, per i loro diritti e per la riforma sociale;</a:t>
            </a:r>
          </a:p>
        </p:txBody>
      </p:sp>
      <p:sp>
        <p:nvSpPr>
          <p:cNvPr id="196" name="la storia del servizio sociale americano è segnata dall’incontro-scontro fra Mary Richmond e Jane Addams"/>
          <p:cNvSpPr txBox="1"/>
          <p:nvPr/>
        </p:nvSpPr>
        <p:spPr>
          <a:xfrm>
            <a:off x="1648314" y="5994398"/>
            <a:ext cx="9149371" cy="368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400"/>
            </a:lvl1pPr>
          </a:lstStyle>
          <a:p>
            <a:r>
              <a:t>                  la storia del servizio sociale americano è segnata dall’incontro-scontro fra Mary Richmond e Jane Addams</a:t>
            </a:r>
          </a:p>
        </p:txBody>
      </p:sp>
      <p:sp>
        <p:nvSpPr>
          <p:cNvPr id="197" name="ITALIA                molto influenzato dagli Stati Uniti;…"/>
          <p:cNvSpPr txBox="1"/>
          <p:nvPr/>
        </p:nvSpPr>
        <p:spPr>
          <a:xfrm>
            <a:off x="938651" y="6648449"/>
            <a:ext cx="11127497" cy="1028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2000"/>
            </a:pPr>
            <a:r>
              <a:t>ITALIA</a:t>
            </a:r>
            <a:r>
              <a:rPr sz="1400"/>
              <a:t>                molto influenzato dagli Stati Uniti;</a:t>
            </a:r>
          </a:p>
          <a:p>
            <a:pPr>
              <a:defRPr sz="1400"/>
            </a:pPr>
            <a:r>
              <a:t>Negli anni del regime fascista si avvia la formazione delle assistenti sociali con l’apertura, nel 1928 a Roma, della Scuola Superiore Fascista di Assistenza Sociale.</a:t>
            </a:r>
          </a:p>
        </p:txBody>
      </p:sp>
      <p:sp>
        <p:nvSpPr>
          <p:cNvPr id="198" name="Fine Seconda Guerra Mondiale: necessità di riconoscimento del servizio sociale e di personale opportunamente formato.…"/>
          <p:cNvSpPr txBox="1"/>
          <p:nvPr/>
        </p:nvSpPr>
        <p:spPr>
          <a:xfrm>
            <a:off x="1064764" y="7962899"/>
            <a:ext cx="10316469" cy="685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1500"/>
            </a:pPr>
            <a:r>
              <a:t>Fine Seconda Guerra Mondiale: necessità di riconoscimento del servizio sociale e di personale opportunamente formato. </a:t>
            </a:r>
          </a:p>
          <a:p>
            <a:pPr>
              <a:defRPr sz="1500"/>
            </a:pPr>
            <a:r>
              <a:t>“Esplosione formativa”</a:t>
            </a:r>
          </a:p>
        </p:txBody>
      </p:sp>
      <p:sp>
        <p:nvSpPr>
          <p:cNvPr id="199" name="Linea"/>
          <p:cNvSpPr/>
          <p:nvPr/>
        </p:nvSpPr>
        <p:spPr>
          <a:xfrm>
            <a:off x="3162299" y="1835150"/>
            <a:ext cx="509310" cy="0"/>
          </a:xfrm>
          <a:prstGeom prst="line">
            <a:avLst/>
          </a:prstGeom>
          <a:ln w="38100">
            <a:solidFill>
              <a:srgbClr val="3E231A"/>
            </a:solidFill>
            <a:miter lim="400000"/>
            <a:tailEnd type="triangle"/>
          </a:ln>
        </p:spPr>
        <p:txBody>
          <a:bodyPr lIns="45718" tIns="45718" rIns="45718" bIns="45718"/>
          <a:lstStyle/>
          <a:p>
            <a:endParaRPr/>
          </a:p>
        </p:txBody>
      </p:sp>
      <p:sp>
        <p:nvSpPr>
          <p:cNvPr id="200" name="Linea"/>
          <p:cNvSpPr/>
          <p:nvPr/>
        </p:nvSpPr>
        <p:spPr>
          <a:xfrm>
            <a:off x="3162299" y="2451734"/>
            <a:ext cx="509309" cy="2"/>
          </a:xfrm>
          <a:prstGeom prst="line">
            <a:avLst/>
          </a:prstGeom>
          <a:ln w="38100">
            <a:solidFill>
              <a:srgbClr val="3E231A"/>
            </a:solidFill>
            <a:miter lim="400000"/>
            <a:tailEnd type="triangle"/>
          </a:ln>
        </p:spPr>
        <p:txBody>
          <a:bodyPr lIns="45718" tIns="45718" rIns="45718" bIns="45718"/>
          <a:lstStyle/>
          <a:p>
            <a:endParaRPr/>
          </a:p>
        </p:txBody>
      </p:sp>
      <p:sp>
        <p:nvSpPr>
          <p:cNvPr id="201" name="Linea"/>
          <p:cNvSpPr/>
          <p:nvPr/>
        </p:nvSpPr>
        <p:spPr>
          <a:xfrm>
            <a:off x="4089399" y="3727450"/>
            <a:ext cx="509310" cy="0"/>
          </a:xfrm>
          <a:prstGeom prst="line">
            <a:avLst/>
          </a:prstGeom>
          <a:ln w="38100">
            <a:solidFill>
              <a:srgbClr val="3E231A"/>
            </a:solidFill>
            <a:miter lim="400000"/>
            <a:tailEnd type="triangle"/>
          </a:ln>
        </p:spPr>
        <p:txBody>
          <a:bodyPr lIns="45718" tIns="45718" rIns="45718" bIns="45718"/>
          <a:lstStyle/>
          <a:p>
            <a:endParaRPr/>
          </a:p>
        </p:txBody>
      </p:sp>
      <p:sp>
        <p:nvSpPr>
          <p:cNvPr id="202" name="Linea"/>
          <p:cNvSpPr/>
          <p:nvPr/>
        </p:nvSpPr>
        <p:spPr>
          <a:xfrm>
            <a:off x="2755899" y="5032373"/>
            <a:ext cx="630438" cy="2"/>
          </a:xfrm>
          <a:prstGeom prst="line">
            <a:avLst/>
          </a:prstGeom>
          <a:ln w="38100">
            <a:solidFill>
              <a:srgbClr val="3E231A"/>
            </a:solidFill>
            <a:miter lim="400000"/>
            <a:tailEnd type="triangle"/>
          </a:ln>
        </p:spPr>
        <p:txBody>
          <a:bodyPr lIns="45718" tIns="45718" rIns="45718" bIns="45718"/>
          <a:lstStyle/>
          <a:p>
            <a:endParaRPr/>
          </a:p>
        </p:txBody>
      </p:sp>
      <p:sp>
        <p:nvSpPr>
          <p:cNvPr id="203" name="Linea"/>
          <p:cNvSpPr/>
          <p:nvPr/>
        </p:nvSpPr>
        <p:spPr>
          <a:xfrm>
            <a:off x="1816099" y="6178548"/>
            <a:ext cx="509310" cy="2"/>
          </a:xfrm>
          <a:prstGeom prst="line">
            <a:avLst/>
          </a:prstGeom>
          <a:ln w="38100">
            <a:solidFill>
              <a:srgbClr val="3E231A"/>
            </a:solidFill>
            <a:miter lim="400000"/>
            <a:tailEnd type="triangle"/>
          </a:ln>
        </p:spPr>
        <p:txBody>
          <a:bodyPr lIns="45718" tIns="45718" rIns="45718" bIns="45718"/>
          <a:lstStyle/>
          <a:p>
            <a:endParaRPr/>
          </a:p>
        </p:txBody>
      </p:sp>
      <p:sp>
        <p:nvSpPr>
          <p:cNvPr id="204" name="Linea"/>
          <p:cNvSpPr/>
          <p:nvPr/>
        </p:nvSpPr>
        <p:spPr>
          <a:xfrm>
            <a:off x="5321299" y="6903718"/>
            <a:ext cx="509310" cy="2"/>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Metodologia primi anni ’50 è il Casework"/>
          <p:cNvSpPr txBox="1">
            <a:spLocks noGrp="1"/>
          </p:cNvSpPr>
          <p:nvPr>
            <p:ph type="ctrTitle"/>
          </p:nvPr>
        </p:nvSpPr>
        <p:spPr>
          <a:xfrm>
            <a:off x="1270000" y="-2019300"/>
            <a:ext cx="10464800" cy="3467100"/>
          </a:xfrm>
          <a:prstGeom prst="rect">
            <a:avLst/>
          </a:prstGeom>
        </p:spPr>
        <p:txBody>
          <a:bodyPr/>
          <a:lstStyle>
            <a:lvl1pPr>
              <a:defRPr sz="2900"/>
            </a:lvl1pPr>
          </a:lstStyle>
          <a:p>
            <a:r>
              <a:t>Metodologia primi anni ’50 è il Casework</a:t>
            </a:r>
          </a:p>
        </p:txBody>
      </p:sp>
      <p:sp>
        <p:nvSpPr>
          <p:cNvPr id="207" name="Anni ’80 le scuole sono impegnate a:…"/>
          <p:cNvSpPr txBox="1">
            <a:spLocks noGrp="1"/>
          </p:cNvSpPr>
          <p:nvPr>
            <p:ph type="subTitle" sz="quarter" idx="1"/>
          </p:nvPr>
        </p:nvSpPr>
        <p:spPr>
          <a:xfrm>
            <a:off x="1270000" y="2793998"/>
            <a:ext cx="10464800" cy="1460503"/>
          </a:xfrm>
          <a:prstGeom prst="rect">
            <a:avLst/>
          </a:prstGeom>
        </p:spPr>
        <p:txBody>
          <a:bodyPr/>
          <a:lstStyle/>
          <a:p>
            <a:pPr algn="l">
              <a:defRPr sz="1700"/>
            </a:pPr>
            <a:r>
              <a:t>Anni ’80 le scuole sono impegnate a: </a:t>
            </a:r>
          </a:p>
          <a:p>
            <a:pPr marL="173120" indent="-173120" algn="l">
              <a:buSzPct val="125000"/>
              <a:buChar char="•"/>
              <a:defRPr sz="1700"/>
            </a:pPr>
            <a:r>
              <a:t>Ricomporre la teoria;</a:t>
            </a:r>
          </a:p>
          <a:p>
            <a:pPr marL="173120" indent="-173120" algn="l">
              <a:buSzPct val="125000"/>
              <a:buChar char="•"/>
              <a:defRPr sz="1700"/>
            </a:pPr>
            <a:r>
              <a:t>Cercare “modelli” di riferimento spesso di derivazione americana.</a:t>
            </a:r>
          </a:p>
        </p:txBody>
      </p:sp>
      <p:sp>
        <p:nvSpPr>
          <p:cNvPr id="208" name="Cosa significa acquisire metodologie professionali? L’uscita da un modo “artigianale” e pionieristico di lavorare, il cominciare a sentirsi “professionisti” con propri strumenti e ferri del mestiere."/>
          <p:cNvSpPr txBox="1"/>
          <p:nvPr/>
        </p:nvSpPr>
        <p:spPr>
          <a:xfrm>
            <a:off x="775356" y="1562099"/>
            <a:ext cx="11454088" cy="736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1600"/>
            </a:lvl1pPr>
          </a:lstStyle>
          <a:p>
            <a:r>
              <a:t>Cosa significa acquisire metodologie professionali? L’uscita da un modo “artigianale” e pionieristico di lavorare, il cominciare a sentirsi “professionisti” con propri strumenti e ferri del mestiere. </a:t>
            </a:r>
          </a:p>
        </p:txBody>
      </p:sp>
      <p:sp>
        <p:nvSpPr>
          <p:cNvPr id="209" name="FEMMINISMO                  ideologia politica che è riuscita a indirizzare l’esperienze di subordinazione delle donne e il loro bisogno di uguaglianza di scelte e di opportunità.…"/>
          <p:cNvSpPr txBox="1"/>
          <p:nvPr/>
        </p:nvSpPr>
        <p:spPr>
          <a:xfrm>
            <a:off x="856268" y="4197348"/>
            <a:ext cx="11292263" cy="1790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defRPr sz="1800"/>
            </a:pPr>
            <a:r>
              <a:t>FEMMINISMO </a:t>
            </a:r>
            <a:r>
              <a:rPr sz="1400"/>
              <a:t>                 ideologia politica che è riuscita a indirizzare l’esperienze di subordinazione delle donne e il loro bisogno di uguaglianza di scelte e di opportunità.</a:t>
            </a:r>
          </a:p>
          <a:p>
            <a:pPr>
              <a:defRPr sz="1400"/>
            </a:pPr>
            <a:r>
              <a:t>             sviluppato a partire dagli anni ’70. </a:t>
            </a:r>
          </a:p>
          <a:p>
            <a:pPr>
              <a:defRPr sz="1400"/>
            </a:pPr>
            <a:r>
              <a:t>Termine che ha causato confusione.</a:t>
            </a:r>
          </a:p>
          <a:p>
            <a:pPr>
              <a:defRPr sz="1400"/>
            </a:pPr>
            <a:r>
              <a:t>               si collega alle nostre vite reali, alle nostre esperienze vissute e si focalizza sulle donne e sui problemi di cui abbiamo esperienza e che spesso condividiamo</a:t>
            </a:r>
          </a:p>
        </p:txBody>
      </p:sp>
      <p:sp>
        <p:nvSpPr>
          <p:cNvPr id="210" name="Centrale per la pratica femminista è l’accrescimento della consapevolezza.…"/>
          <p:cNvSpPr txBox="1"/>
          <p:nvPr/>
        </p:nvSpPr>
        <p:spPr>
          <a:xfrm>
            <a:off x="1897607" y="6032499"/>
            <a:ext cx="9209585" cy="736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1600"/>
            </a:pPr>
            <a:r>
              <a:t>Centrale per la pratica femminista è l’accrescimento della consapevolezza.</a:t>
            </a:r>
          </a:p>
          <a:p>
            <a:pPr>
              <a:defRPr sz="1600"/>
            </a:pPr>
            <a:r>
              <a:t>L’obiettivo è quello di mettere in discussione le basi di potere e controllo che devono essere cambiate.</a:t>
            </a:r>
          </a:p>
        </p:txBody>
      </p:sp>
      <p:sp>
        <p:nvSpPr>
          <p:cNvPr id="211" name="È marginale perché?…"/>
          <p:cNvSpPr txBox="1"/>
          <p:nvPr/>
        </p:nvSpPr>
        <p:spPr>
          <a:xfrm>
            <a:off x="1158937" y="7035799"/>
            <a:ext cx="10686925" cy="2006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defRPr sz="1600"/>
            </a:pPr>
            <a:r>
              <a:t>È marginale perché?</a:t>
            </a:r>
          </a:p>
          <a:p>
            <a:pPr marL="445167" indent="-445167">
              <a:buSzPct val="125000"/>
              <a:buChar char="•"/>
              <a:defRPr sz="1600"/>
            </a:pPr>
            <a:r>
              <a:t>Basi incomplete e sessiste;</a:t>
            </a:r>
          </a:p>
          <a:p>
            <a:pPr marL="445167" indent="-445167">
              <a:buSzPct val="125000"/>
              <a:buChar char="•"/>
              <a:defRPr sz="1600"/>
            </a:pPr>
            <a:r>
              <a:t>Lavoro periferico, portato avanti solo da poche donne;</a:t>
            </a:r>
          </a:p>
          <a:p>
            <a:pPr marL="445167" indent="-445167">
              <a:buSzPct val="125000"/>
              <a:buChar char="•"/>
              <a:defRPr sz="1600"/>
            </a:pPr>
            <a:r>
              <a:t>Ideologia rigettata, mette in discussione tradizioni sociali e istituzionali;</a:t>
            </a:r>
          </a:p>
          <a:p>
            <a:pPr marL="445167" indent="-445167">
              <a:buSzPct val="125000"/>
              <a:buChar char="•"/>
              <a:defRPr sz="1600"/>
            </a:pPr>
            <a:r>
              <a:t>Paura inconsapevole di imparare a riconoscere le cause e le manifestazioni della nostra oppressione come donne;</a:t>
            </a:r>
          </a:p>
          <a:p>
            <a:pPr marL="445167" indent="-445167">
              <a:buSzPct val="125000"/>
              <a:buChar char="•"/>
              <a:defRPr sz="1600"/>
            </a:pPr>
            <a:r>
              <a:t>Nuove realtà e nuove verità viste come minacciose.</a:t>
            </a:r>
          </a:p>
        </p:txBody>
      </p:sp>
      <p:sp>
        <p:nvSpPr>
          <p:cNvPr id="212" name="Linea"/>
          <p:cNvSpPr/>
          <p:nvPr/>
        </p:nvSpPr>
        <p:spPr>
          <a:xfrm>
            <a:off x="2908299" y="4412863"/>
            <a:ext cx="526988" cy="2"/>
          </a:xfrm>
          <a:prstGeom prst="line">
            <a:avLst/>
          </a:prstGeom>
          <a:ln w="38100">
            <a:solidFill>
              <a:srgbClr val="3E231A"/>
            </a:solidFill>
            <a:miter lim="400000"/>
            <a:tailEnd type="triangle"/>
          </a:ln>
        </p:spPr>
        <p:txBody>
          <a:bodyPr lIns="45718" tIns="45718" rIns="45718" bIns="45718"/>
          <a:lstStyle/>
          <a:p>
            <a:endParaRPr/>
          </a:p>
        </p:txBody>
      </p:sp>
      <p:sp>
        <p:nvSpPr>
          <p:cNvPr id="213" name="Linea"/>
          <p:cNvSpPr/>
          <p:nvPr/>
        </p:nvSpPr>
        <p:spPr>
          <a:xfrm>
            <a:off x="4832734" y="4971663"/>
            <a:ext cx="526989" cy="2"/>
          </a:xfrm>
          <a:prstGeom prst="line">
            <a:avLst/>
          </a:prstGeom>
          <a:ln w="38100">
            <a:solidFill>
              <a:srgbClr val="3E231A"/>
            </a:solidFill>
            <a:miter lim="400000"/>
            <a:tailEnd type="triangle"/>
          </a:ln>
        </p:spPr>
        <p:txBody>
          <a:bodyPr lIns="45718" tIns="45718" rIns="45718" bIns="45718"/>
          <a:lstStyle/>
          <a:p>
            <a:endParaRPr/>
          </a:p>
        </p:txBody>
      </p:sp>
      <p:sp>
        <p:nvSpPr>
          <p:cNvPr id="214" name="Linea"/>
          <p:cNvSpPr/>
          <p:nvPr/>
        </p:nvSpPr>
        <p:spPr>
          <a:xfrm>
            <a:off x="1054099" y="5467350"/>
            <a:ext cx="526988" cy="0"/>
          </a:xfrm>
          <a:prstGeom prst="line">
            <a:avLst/>
          </a:prstGeom>
          <a:ln w="38100">
            <a:solidFill>
              <a:srgbClr val="3E231A"/>
            </a:solidFill>
            <a:miter lim="400000"/>
            <a:tailEnd type="triangle"/>
          </a:ln>
        </p:spPr>
        <p:txBody>
          <a:bodyPr lIns="45718" tIns="45718" rIns="45718" bIns="45718"/>
          <a:lstStyle/>
          <a:p>
            <a:endParaRPr/>
          </a:p>
        </p:txBody>
      </p:sp>
    </p:spTree>
  </p:cSld>
  <p:clrMapOvr>
    <a:masterClrMapping/>
  </p:clrMapOvr>
  <p:transition spd="med"/>
</p:sld>
</file>

<file path=ppt/theme/theme1.xml><?xml version="1.0" encoding="utf-8"?>
<a:theme xmlns:a="http://schemas.openxmlformats.org/drawingml/2006/main" name="Parchment">
  <a:themeElements>
    <a:clrScheme name="Parchment">
      <a:dk1>
        <a:srgbClr val="3E231A"/>
      </a:dk1>
      <a:lt1>
        <a:srgbClr val="24383E"/>
      </a:lt1>
      <a:dk2>
        <a:srgbClr val="A7A7A7"/>
      </a:dk2>
      <a:lt2>
        <a:srgbClr val="535353"/>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Helvetica"/>
        <a:ea typeface="Helvetica"/>
        <a:cs typeface="Helvetica"/>
      </a:majorFont>
      <a:minorFont>
        <a:latin typeface="Helvetica Neue"/>
        <a:ea typeface="Helvetica Neue"/>
        <a:cs typeface="Helvetica Neue"/>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25000"/>
              </a:srgbClr>
            </a:outerShdw>
          </a:effectLst>
        </a:effectStyle>
        <a:effectStyle>
          <a:effectLst>
            <a:outerShdw blurRad="50800" dist="25400" dir="5400000" rotWithShape="0">
              <a:srgbClr val="000000">
                <a:alpha val="25000"/>
              </a:srgbClr>
            </a:outerShdw>
          </a:effectLst>
        </a:effectStyle>
        <a:effectStyle>
          <a:effectLst>
            <a:outerShdw blurRad="50800" dist="25400" dir="5400000" rotWithShape="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4383E"/>
        </a:solidFill>
        <a:ln w="25400" cap="flat">
          <a:solidFill>
            <a:schemeClr val="accent1"/>
          </a:solidFill>
          <a:prstDash val="solid"/>
          <a:round/>
        </a:ln>
        <a:effectLst>
          <a:outerShdw blurRad="50800" dist="25400" dir="5400000" rotWithShape="0">
            <a:srgbClr val="000000">
              <a:alpha val="25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50800" dist="25400" dir="5400000" rotWithShape="0">
            <a:srgbClr val="000000">
              <a:alpha val="2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archment">
  <a:themeElements>
    <a:clrScheme name="Parchment">
      <a:dk1>
        <a:srgbClr val="000000"/>
      </a:dk1>
      <a:lt1>
        <a:srgbClr val="FFFFFF"/>
      </a:lt1>
      <a:dk2>
        <a:srgbClr val="A7A7A7"/>
      </a:dk2>
      <a:lt2>
        <a:srgbClr val="535353"/>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Helvetica"/>
        <a:ea typeface="Helvetica"/>
        <a:cs typeface="Helvetica"/>
      </a:majorFont>
      <a:minorFont>
        <a:latin typeface="Helvetica Neue"/>
        <a:ea typeface="Helvetica Neue"/>
        <a:cs typeface="Helvetica Neue"/>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25000"/>
              </a:srgbClr>
            </a:outerShdw>
          </a:effectLst>
        </a:effectStyle>
        <a:effectStyle>
          <a:effectLst>
            <a:outerShdw blurRad="50800" dist="25400" dir="5400000" rotWithShape="0">
              <a:srgbClr val="000000">
                <a:alpha val="25000"/>
              </a:srgbClr>
            </a:outerShdw>
          </a:effectLst>
        </a:effectStyle>
        <a:effectStyle>
          <a:effectLst>
            <a:outerShdw blurRad="50800" dist="25400" dir="5400000" rotWithShape="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4383E"/>
        </a:solidFill>
        <a:ln w="25400" cap="flat">
          <a:solidFill>
            <a:schemeClr val="accent1"/>
          </a:solidFill>
          <a:prstDash val="solid"/>
          <a:round/>
        </a:ln>
        <a:effectLst>
          <a:outerShdw blurRad="50800" dist="25400" dir="5400000" rotWithShape="0">
            <a:srgbClr val="000000">
              <a:alpha val="25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50800" dist="25400" dir="5400000" rotWithShape="0">
            <a:srgbClr val="000000">
              <a:alpha val="2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Papyrus"/>
            <a:ea typeface="Papyrus"/>
            <a:cs typeface="Papyrus"/>
            <a:sym typeface="Papyru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3908</Words>
  <Application>Microsoft Office PowerPoint</Application>
  <PresentationFormat>Personalizzato</PresentationFormat>
  <Paragraphs>231</Paragraphs>
  <Slides>35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35</vt:i4>
      </vt:variant>
    </vt:vector>
  </HeadingPairs>
  <TitlesOfParts>
    <vt:vector size="40" baseType="lpstr">
      <vt:lpstr>Calibri</vt:lpstr>
      <vt:lpstr>Helvetica Neue</vt:lpstr>
      <vt:lpstr>Papyrus</vt:lpstr>
      <vt:lpstr>Symbol</vt:lpstr>
      <vt:lpstr>Parchment</vt:lpstr>
      <vt:lpstr>Identità professionale, genere e servizio sociale </vt:lpstr>
      <vt:lpstr>Presentazione standard di PowerPoint</vt:lpstr>
      <vt:lpstr>Presentazione standard di PowerPoint</vt:lpstr>
      <vt:lpstr>BANEZ TELLO (1997)                    osserva la presenza di donne per due motivi: 1) nelle società occidentali è considerata una professione femminile; 2) Il Servizio Sociale assume nella divisione sociale del lavoro il ruolo di controllo della vita quotidiana dei poveri.</vt:lpstr>
      <vt:lpstr>PETRELIUS (2003)                esplora l’influenza delle strutture di genere nell’esperienza degli studenti in Servizio Sociale e nella loro concezione come professione </vt:lpstr>
      <vt:lpstr>“PROFESSIONE &amp; GENERE NEL LAVORO SOCIALE”</vt:lpstr>
      <vt:lpstr>Aspetti Storici</vt:lpstr>
      <vt:lpstr>INGHILTERRA            1869 nascono le C.O.S.: prime modalità di casework, attività per aiutare gli individui a diventare capaci di aiutare se stessi;</vt:lpstr>
      <vt:lpstr>Metodologia primi anni ’50 è il Casework</vt:lpstr>
      <vt:lpstr>“Femminilizzazione della forza lavoro”</vt:lpstr>
      <vt:lpstr>In una professione come quella dell’assistente sociale:</vt:lpstr>
      <vt:lpstr>Occupazione femminile</vt:lpstr>
      <vt:lpstr>Nel caso degli uomini…</vt:lpstr>
      <vt:lpstr>Facchini (2010): ricerca su scala nazionale</vt:lpstr>
      <vt:lpstr>Presentazione standard di PowerPoint</vt:lpstr>
      <vt:lpstr>Aspetti fondamentali del punto di vista di genere nelle scienze sociali</vt:lpstr>
      <vt:lpstr>“Community Care”</vt:lpstr>
      <vt:lpstr>La teoria della doppia equazione del Community Care</vt:lpstr>
      <vt:lpstr>Modelli professionali e genere</vt:lpstr>
      <vt:lpstr>Presentazione standard di PowerPoint</vt:lpstr>
      <vt:lpstr>Come cambia l’idea di Professionalizzazione dal punto di vista del condizionamento dei generi?</vt:lpstr>
      <vt:lpstr>Modelli lavorativi a confronto </vt:lpstr>
      <vt:lpstr>E le donne dove si collocano?</vt:lpstr>
      <vt:lpstr>Identità sessuale e Professionale dell’assistente sociale </vt:lpstr>
      <vt:lpstr>Un pò di storia…</vt:lpstr>
      <vt:lpstr>Presentazione standard di PowerPoint</vt:lpstr>
      <vt:lpstr>Il contributo dei movimenti femministi</vt:lpstr>
      <vt:lpstr>Cosa ne pensano gli esperti?</vt:lpstr>
      <vt:lpstr>Una ricerca “europea”</vt:lpstr>
      <vt:lpstr>Presentazione standard di PowerPoint</vt:lpstr>
      <vt:lpstr>Presentazione standard di PowerPoint</vt:lpstr>
      <vt:lpstr>Questione del prestigio professionale</vt:lpstr>
      <vt:lpstr>Presentazione standard di PowerPoint</vt:lpstr>
      <vt:lpstr>Presentazione standard di PowerPoint</vt:lpstr>
      <vt:lpstr>Percezione del professionista: CHI è l’assistente sociale?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Identità professionale, genere e servizio sociale </dc:title>
  <dc:creator>LETTSTUD03</dc:creator>
  <cp:lastModifiedBy>LETTSTUD03</cp:lastModifiedBy>
  <cp:revision>1</cp:revision>
  <dcterms:modified xsi:type="dcterms:W3CDTF">2019-04-02T16:06:19Z</dcterms:modified>
</cp:coreProperties>
</file>