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38" r:id="rId2"/>
    <p:sldId id="345" r:id="rId3"/>
    <p:sldId id="349" r:id="rId4"/>
    <p:sldId id="350" r:id="rId5"/>
    <p:sldId id="358" r:id="rId6"/>
    <p:sldId id="359" r:id="rId7"/>
    <p:sldId id="351" r:id="rId8"/>
    <p:sldId id="315" r:id="rId9"/>
    <p:sldId id="321" r:id="rId1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16" autoAdjust="0"/>
  </p:normalViewPr>
  <p:slideViewPr>
    <p:cSldViewPr snapToGrid="0">
      <p:cViewPr varScale="1">
        <p:scale>
          <a:sx n="100" d="100"/>
          <a:sy n="100" d="100"/>
        </p:scale>
        <p:origin x="936" y="18"/>
      </p:cViewPr>
      <p:guideLst/>
    </p:cSldViewPr>
  </p:slideViewPr>
  <p:outlineViewPr>
    <p:cViewPr>
      <p:scale>
        <a:sx n="33" d="100"/>
        <a:sy n="33" d="100"/>
      </p:scale>
      <p:origin x="0" y="-110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25C56-0891-47C9-9DBA-F0B6A857899C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28F4C-D4C3-4688-ACDC-E4F5F74250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43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75DA-0010-4D89-ACEC-070C0D5B1C83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D2ED3-8802-4A79-B82B-8AD67B568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38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Esempio ricerca</a:t>
            </a:r>
            <a:r>
              <a:rPr lang="it-IT" baseline="0" dirty="0" smtClean="0"/>
              <a:t> testo semplice, raffina per autore, biblioteca, collocazione, disponibilità testo</a:t>
            </a:r>
          </a:p>
          <a:p>
            <a:endParaRPr lang="it-IT" baseline="0" dirty="0" smtClean="0"/>
          </a:p>
          <a:p>
            <a:r>
              <a:rPr lang="it-IT" baseline="0" dirty="0" smtClean="0"/>
              <a:t>Esempio ricerca testo d’esame tramite </a:t>
            </a:r>
            <a:r>
              <a:rPr lang="it-IT" baseline="0" dirty="0" err="1" smtClean="0"/>
              <a:t>keywords</a:t>
            </a:r>
            <a:r>
              <a:rPr lang="it-IT" baseline="0" dirty="0" smtClean="0"/>
              <a:t> docente, corso di studio, anno, insegnamento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D2ED3-8802-4A79-B82B-8AD67B568B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210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 articolo nel catalogo </a:t>
            </a:r>
            <a:r>
              <a:rPr lang="it-IT" dirty="0" err="1" smtClean="0"/>
              <a:t>Biblioest</a:t>
            </a:r>
            <a:r>
              <a:rPr lang="it-IT" dirty="0" smtClean="0"/>
              <a:t> va SEMPRE ricercato a partire dal </a:t>
            </a:r>
            <a:r>
              <a:rPr lang="it-IT" u="sng" dirty="0" smtClean="0"/>
              <a:t>titolo del periodico.</a:t>
            </a:r>
          </a:p>
          <a:p>
            <a:r>
              <a:rPr lang="it-IT" dirty="0" smtClean="0"/>
              <a:t>Controllare la consistenza</a:t>
            </a:r>
          </a:p>
          <a:p>
            <a:r>
              <a:rPr lang="it-IT" dirty="0" smtClean="0"/>
              <a:t>Cliccare su eventuali link alla versione elettronica</a:t>
            </a:r>
          </a:p>
          <a:p>
            <a:r>
              <a:rPr lang="it-IT" sz="900" dirty="0" smtClean="0"/>
              <a:t>(differenza con il </a:t>
            </a:r>
            <a:r>
              <a:rPr lang="it-IT" sz="900" dirty="0" err="1" smtClean="0"/>
              <a:t>Discovery</a:t>
            </a:r>
            <a:r>
              <a:rPr lang="it-IT" sz="900" dirty="0" smtClean="0"/>
              <a:t> o banche dati)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D2ED3-8802-4A79-B82B-8AD67B568BD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40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Kant’s</a:t>
            </a:r>
            <a:r>
              <a:rPr lang="it-IT" dirty="0" smtClean="0"/>
              <a:t> </a:t>
            </a:r>
            <a:r>
              <a:rPr lang="it-IT" dirty="0" err="1" smtClean="0"/>
              <a:t>categorical</a:t>
            </a:r>
            <a:r>
              <a:rPr lang="it-IT" dirty="0" smtClean="0"/>
              <a:t> imperative   </a:t>
            </a:r>
            <a:r>
              <a:rPr lang="it-IT" dirty="0" err="1" smtClean="0"/>
              <a:t>ds</a:t>
            </a:r>
            <a:r>
              <a:rPr lang="it-IT" dirty="0" smtClean="0"/>
              <a:t> dal 1884   </a:t>
            </a:r>
            <a:r>
              <a:rPr lang="it-IT" dirty="0" err="1" smtClean="0"/>
              <a:t>Pi</a:t>
            </a:r>
            <a:r>
              <a:rPr lang="it-IT" dirty="0" smtClean="0"/>
              <a:t> dal 1940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D2ED3-8802-4A79-B82B-8AD67B568BD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87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70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93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2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64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5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45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34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68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0E1E-6619-47E9-87D0-80CF22A74AD1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6782-88AF-4A0D-A970-746A46482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7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CataloghiRetrospettivi/story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2009_flu_pandemi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.units.it/VP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7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95326"/>
            <a:ext cx="10515600" cy="54816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4400" dirty="0" smtClean="0"/>
              <a:t>Ricercare </a:t>
            </a:r>
            <a:r>
              <a:rPr lang="it-IT" sz="4400" dirty="0"/>
              <a:t>un </a:t>
            </a:r>
            <a:r>
              <a:rPr lang="it-IT" sz="4400" dirty="0" smtClean="0"/>
              <a:t>volume</a:t>
            </a:r>
          </a:p>
          <a:p>
            <a:pPr marL="0" indent="0">
              <a:buNone/>
            </a:pPr>
            <a:r>
              <a:rPr lang="it-IT" sz="1200" dirty="0" smtClean="0"/>
              <a:t>   </a:t>
            </a:r>
            <a:endParaRPr lang="it-IT" sz="1200" dirty="0"/>
          </a:p>
          <a:p>
            <a:r>
              <a:rPr lang="it-IT" dirty="0" err="1" smtClean="0"/>
              <a:t>Gray</a:t>
            </a:r>
            <a:r>
              <a:rPr lang="it-IT" dirty="0" smtClean="0"/>
              <a:t>, </a:t>
            </a:r>
            <a:r>
              <a:rPr lang="it-IT" i="1" dirty="0" err="1" smtClean="0"/>
              <a:t>History</a:t>
            </a:r>
            <a:r>
              <a:rPr lang="it-IT" i="1" dirty="0" smtClean="0"/>
              <a:t> of American </a:t>
            </a:r>
            <a:r>
              <a:rPr lang="it-IT" i="1" dirty="0" err="1" smtClean="0"/>
              <a:t>literature</a:t>
            </a:r>
            <a:r>
              <a:rPr lang="it-IT" i="1" dirty="0" smtClean="0"/>
              <a:t> </a:t>
            </a:r>
            <a:r>
              <a:rPr lang="it-IT" sz="2000" dirty="0" smtClean="0"/>
              <a:t>(cartaceo vs online)</a:t>
            </a:r>
          </a:p>
          <a:p>
            <a:r>
              <a:rPr lang="it-IT" dirty="0" smtClean="0"/>
              <a:t>Bianchini, Carlo, </a:t>
            </a:r>
            <a:r>
              <a:rPr lang="it-IT" i="1" dirty="0" smtClean="0"/>
              <a:t>Come imparare a riconoscere il falso in rete, </a:t>
            </a:r>
            <a:r>
              <a:rPr lang="it-IT" dirty="0" smtClean="0"/>
              <a:t>Milano, Editrice Bibliografica, 2017 </a:t>
            </a:r>
            <a:r>
              <a:rPr lang="it-IT" sz="2000" dirty="0" smtClean="0"/>
              <a:t>(</a:t>
            </a:r>
            <a:r>
              <a:rPr lang="it-IT" sz="2000" dirty="0" err="1" smtClean="0"/>
              <a:t>epub</a:t>
            </a:r>
            <a:r>
              <a:rPr lang="it-IT" sz="2000" dirty="0" smtClean="0"/>
              <a:t> protetto)</a:t>
            </a:r>
          </a:p>
          <a:p>
            <a:r>
              <a:rPr lang="it-IT" i="1" dirty="0" err="1" smtClean="0"/>
              <a:t>Moving</a:t>
            </a:r>
            <a:r>
              <a:rPr lang="it-IT" i="1" dirty="0" smtClean="0"/>
              <a:t> </a:t>
            </a:r>
            <a:r>
              <a:rPr lang="it-IT" i="1" dirty="0" err="1" smtClean="0"/>
              <a:t>bodies</a:t>
            </a:r>
            <a:r>
              <a:rPr lang="it-IT" i="1" dirty="0" smtClean="0"/>
              <a:t> </a:t>
            </a:r>
            <a:r>
              <a:rPr lang="it-IT" sz="2000" dirty="0" smtClean="0"/>
              <a:t>(EUT – Indaco) </a:t>
            </a:r>
            <a:r>
              <a:rPr lang="it-IT" dirty="0" smtClean="0"/>
              <a:t>vedi spoglio:</a:t>
            </a:r>
          </a:p>
          <a:p>
            <a:pPr marL="0" indent="0">
              <a:buNone/>
            </a:pPr>
            <a:r>
              <a:rPr lang="it-IT" sz="2000" dirty="0" err="1" smtClean="0"/>
              <a:t>Concept</a:t>
            </a:r>
            <a:r>
              <a:rPr lang="it-IT" sz="2000" dirty="0" smtClean="0"/>
              <a:t> and </a:t>
            </a:r>
            <a:r>
              <a:rPr lang="it-IT" sz="2000" dirty="0" err="1" smtClean="0"/>
              <a:t>categories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history</a:t>
            </a:r>
            <a:r>
              <a:rPr lang="it-IT" sz="2000" dirty="0" smtClean="0"/>
              <a:t> of world </a:t>
            </a:r>
            <a:r>
              <a:rPr lang="it-IT" sz="2000" dirty="0" err="1" smtClean="0"/>
              <a:t>expositions</a:t>
            </a:r>
            <a:r>
              <a:rPr lang="it-IT" sz="2000" dirty="0" smtClean="0"/>
              <a:t> (rumore DS) </a:t>
            </a:r>
          </a:p>
          <a:p>
            <a:r>
              <a:rPr lang="it-IT" i="1" dirty="0" err="1" smtClean="0"/>
              <a:t>Reclaiming</a:t>
            </a:r>
            <a:r>
              <a:rPr lang="it-IT" i="1" dirty="0" smtClean="0"/>
              <a:t> the Archive </a:t>
            </a:r>
            <a:r>
              <a:rPr lang="it-IT" sz="2000" dirty="0" smtClean="0"/>
              <a:t>(</a:t>
            </a:r>
            <a:r>
              <a:rPr lang="it-IT" sz="2000" dirty="0" err="1" smtClean="0"/>
              <a:t>Ebsco</a:t>
            </a:r>
            <a:r>
              <a:rPr lang="it-IT" sz="2000" dirty="0" smtClean="0"/>
              <a:t> DS, no </a:t>
            </a:r>
            <a:r>
              <a:rPr lang="it-IT" sz="2000" dirty="0" err="1" smtClean="0"/>
              <a:t>Biblioest</a:t>
            </a:r>
            <a:r>
              <a:rPr lang="it-IT" sz="2000" dirty="0" smtClean="0"/>
              <a:t>)</a:t>
            </a:r>
          </a:p>
          <a:p>
            <a:r>
              <a:rPr lang="it-IT" i="1" dirty="0" smtClean="0"/>
              <a:t>Cambridge </a:t>
            </a:r>
            <a:r>
              <a:rPr lang="it-IT" i="1" dirty="0" err="1" smtClean="0"/>
              <a:t>history</a:t>
            </a:r>
            <a:r>
              <a:rPr lang="it-IT" i="1" dirty="0" smtClean="0"/>
              <a:t> of the book in Britain </a:t>
            </a:r>
            <a:r>
              <a:rPr lang="it-IT" sz="2000" dirty="0" smtClean="0"/>
              <a:t>(</a:t>
            </a:r>
            <a:r>
              <a:rPr lang="it-IT" sz="2000" dirty="0" err="1" smtClean="0"/>
              <a:t>Biblioest</a:t>
            </a:r>
            <a:r>
              <a:rPr lang="it-IT" sz="2000" dirty="0"/>
              <a:t> </a:t>
            </a:r>
            <a:r>
              <a:rPr lang="it-IT" sz="2000" dirty="0" smtClean="0"/>
              <a:t>visualizzazione non chiara / DS)</a:t>
            </a:r>
          </a:p>
          <a:p>
            <a:r>
              <a:rPr lang="en-US" dirty="0"/>
              <a:t>Brown, Leslie, Jacqueline Ann </a:t>
            </a:r>
            <a:r>
              <a:rPr lang="en-US" dirty="0" err="1"/>
              <a:t>Castledine</a:t>
            </a:r>
            <a:r>
              <a:rPr lang="en-US" dirty="0"/>
              <a:t>, and Anne M. </a:t>
            </a:r>
            <a:r>
              <a:rPr lang="en-US" dirty="0" err="1"/>
              <a:t>Valk</a:t>
            </a:r>
            <a:r>
              <a:rPr lang="en-US" dirty="0"/>
              <a:t>. </a:t>
            </a:r>
            <a:r>
              <a:rPr lang="en-US" i="1" dirty="0"/>
              <a:t>U.S. Women’s History : Untangling the Threads of Sisterhood</a:t>
            </a:r>
            <a:r>
              <a:rPr lang="en-US" dirty="0"/>
              <a:t>. New Brunswick, New Jersey: Rutgers University Press, 2017. </a:t>
            </a:r>
            <a:r>
              <a:rPr lang="en-US" dirty="0" smtClean="0"/>
              <a:t>(</a:t>
            </a:r>
            <a:r>
              <a:rPr lang="en-US" dirty="0" err="1" smtClean="0"/>
              <a:t>Ebsco</a:t>
            </a:r>
            <a:r>
              <a:rPr lang="en-US" dirty="0" smtClean="0"/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61022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Ricercare l’articolo di un periodico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Kriegel</a:t>
            </a:r>
            <a:r>
              <a:rPr lang="it-IT" dirty="0" smtClean="0"/>
              <a:t>, U. 2015. How to </a:t>
            </a:r>
            <a:r>
              <a:rPr lang="it-IT" dirty="0" err="1" smtClean="0"/>
              <a:t>speak</a:t>
            </a:r>
            <a:r>
              <a:rPr lang="it-IT" dirty="0" smtClean="0"/>
              <a:t> of </a:t>
            </a:r>
            <a:r>
              <a:rPr lang="it-IT" dirty="0" err="1" smtClean="0"/>
              <a:t>existence</a:t>
            </a:r>
            <a:r>
              <a:rPr lang="it-IT" dirty="0" smtClean="0"/>
              <a:t>: A </a:t>
            </a:r>
            <a:r>
              <a:rPr lang="it-IT" dirty="0" err="1" smtClean="0"/>
              <a:t>Brentanian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to (</a:t>
            </a:r>
            <a:r>
              <a:rPr lang="it-IT" dirty="0" err="1" smtClean="0"/>
              <a:t>linguistic</a:t>
            </a:r>
            <a:r>
              <a:rPr lang="it-IT" dirty="0" smtClean="0"/>
              <a:t> and </a:t>
            </a:r>
            <a:r>
              <a:rPr lang="it-IT" dirty="0" err="1" smtClean="0"/>
              <a:t>mental</a:t>
            </a:r>
            <a:r>
              <a:rPr lang="it-IT" dirty="0" smtClean="0"/>
              <a:t>) </a:t>
            </a:r>
            <a:r>
              <a:rPr lang="it-IT" dirty="0" err="1" smtClean="0"/>
              <a:t>ontological</a:t>
            </a:r>
            <a:r>
              <a:rPr lang="it-IT" dirty="0" smtClean="0"/>
              <a:t> </a:t>
            </a:r>
            <a:r>
              <a:rPr lang="it-IT" dirty="0" err="1" smtClean="0"/>
              <a:t>commitment</a:t>
            </a:r>
            <a:r>
              <a:rPr lang="it-IT" dirty="0" smtClean="0"/>
              <a:t>. </a:t>
            </a:r>
            <a:r>
              <a:rPr lang="it-IT" i="1" dirty="0" err="1" smtClean="0"/>
              <a:t>Grazer</a:t>
            </a:r>
            <a:r>
              <a:rPr lang="it-IT" i="1" dirty="0" smtClean="0"/>
              <a:t> </a:t>
            </a:r>
            <a:r>
              <a:rPr lang="it-IT" i="1" dirty="0" err="1" smtClean="0"/>
              <a:t>philosopische</a:t>
            </a:r>
            <a:r>
              <a:rPr lang="it-IT" i="1" dirty="0" smtClean="0"/>
              <a:t> </a:t>
            </a:r>
            <a:r>
              <a:rPr lang="it-IT" i="1" dirty="0" err="1" smtClean="0"/>
              <a:t>Studien</a:t>
            </a:r>
            <a:r>
              <a:rPr lang="it-IT" dirty="0" smtClean="0"/>
              <a:t> 91:81-106</a:t>
            </a:r>
          </a:p>
          <a:p>
            <a:r>
              <a:rPr lang="it-IT" dirty="0" err="1" smtClean="0"/>
              <a:t>Kriegel</a:t>
            </a:r>
            <a:r>
              <a:rPr lang="it-IT" dirty="0" smtClean="0"/>
              <a:t>, U., </a:t>
            </a:r>
            <a:r>
              <a:rPr lang="it-IT" i="1" dirty="0"/>
              <a:t>How to </a:t>
            </a:r>
            <a:r>
              <a:rPr lang="it-IT" i="1" dirty="0" err="1"/>
              <a:t>speak</a:t>
            </a:r>
            <a:r>
              <a:rPr lang="it-IT" i="1" dirty="0"/>
              <a:t> of </a:t>
            </a:r>
            <a:r>
              <a:rPr lang="it-IT" i="1" dirty="0" err="1"/>
              <a:t>existence</a:t>
            </a:r>
            <a:r>
              <a:rPr lang="it-IT" i="1" dirty="0"/>
              <a:t>: A </a:t>
            </a:r>
            <a:r>
              <a:rPr lang="it-IT" i="1" dirty="0" err="1"/>
              <a:t>Brentanian</a:t>
            </a:r>
            <a:r>
              <a:rPr lang="it-IT" i="1" dirty="0"/>
              <a:t> </a:t>
            </a:r>
            <a:r>
              <a:rPr lang="it-IT" i="1" dirty="0" err="1"/>
              <a:t>approach</a:t>
            </a:r>
            <a:r>
              <a:rPr lang="it-IT" i="1" dirty="0"/>
              <a:t> to (</a:t>
            </a:r>
            <a:r>
              <a:rPr lang="it-IT" i="1" dirty="0" err="1"/>
              <a:t>linguistic</a:t>
            </a:r>
            <a:r>
              <a:rPr lang="it-IT" i="1" dirty="0"/>
              <a:t> and </a:t>
            </a:r>
            <a:r>
              <a:rPr lang="it-IT" i="1" dirty="0" err="1"/>
              <a:t>mental</a:t>
            </a:r>
            <a:r>
              <a:rPr lang="it-IT" i="1" dirty="0"/>
              <a:t>) </a:t>
            </a:r>
            <a:r>
              <a:rPr lang="it-IT" i="1" dirty="0" err="1"/>
              <a:t>ontological</a:t>
            </a:r>
            <a:r>
              <a:rPr lang="it-IT" i="1" dirty="0"/>
              <a:t> </a:t>
            </a:r>
            <a:r>
              <a:rPr lang="it-IT" i="1" dirty="0" err="1" smtClean="0"/>
              <a:t>commitment</a:t>
            </a:r>
            <a:r>
              <a:rPr lang="it-IT" dirty="0" smtClean="0"/>
              <a:t>, &lt;&lt;</a:t>
            </a:r>
            <a:r>
              <a:rPr lang="it-IT" dirty="0" err="1" smtClean="0"/>
              <a:t>Grazer</a:t>
            </a:r>
            <a:r>
              <a:rPr lang="it-IT" dirty="0" smtClean="0"/>
              <a:t> </a:t>
            </a:r>
            <a:r>
              <a:rPr lang="it-IT" dirty="0" err="1" smtClean="0"/>
              <a:t>philosophische</a:t>
            </a:r>
            <a:r>
              <a:rPr lang="it-IT" dirty="0" smtClean="0"/>
              <a:t> </a:t>
            </a:r>
            <a:r>
              <a:rPr lang="it-IT" dirty="0" err="1" smtClean="0"/>
              <a:t>Studien</a:t>
            </a:r>
            <a:r>
              <a:rPr lang="it-IT" dirty="0" smtClean="0"/>
              <a:t>&gt;&gt;, 91, 2015, pp. 81-106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3200" dirty="0" smtClean="0"/>
              <a:t>Come e dove lo cerco?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92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Ma nell’</a:t>
            </a:r>
            <a:r>
              <a:rPr lang="it-IT" sz="3200" dirty="0" err="1" smtClean="0"/>
              <a:t>Opac</a:t>
            </a:r>
            <a:r>
              <a:rPr lang="it-IT" sz="3200" dirty="0" smtClean="0"/>
              <a:t> </a:t>
            </a:r>
            <a:r>
              <a:rPr lang="it-IT" sz="3200" dirty="0" err="1" smtClean="0"/>
              <a:t>Biblioest</a:t>
            </a:r>
            <a:r>
              <a:rPr lang="it-IT" sz="3200" dirty="0" smtClean="0"/>
              <a:t> trovo tutto il posseduto dell’università?</a:t>
            </a:r>
            <a:endParaRPr lang="it-IT" sz="3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2" y="1590675"/>
            <a:ext cx="3901966" cy="231457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04850" y="1800225"/>
            <a:ext cx="5667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/>
              <a:t>L’OPAC dell’Università di Trieste è aggiornato correntemente dal 1993. Il recupero dei dati bibliografici storici è ancora in atto</a:t>
            </a:r>
            <a:r>
              <a:rPr lang="it-IT" altLang="it-IT" sz="2400" dirty="0" smtClean="0"/>
              <a:t>.</a:t>
            </a:r>
          </a:p>
          <a:p>
            <a:endParaRPr lang="it-IT" sz="2400" dirty="0"/>
          </a:p>
          <a:p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372225" y="4533900"/>
            <a:ext cx="544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/>
              <a:t>I dati bibliografici non ancora inseriti nell’OPAC sono ricercabili nei </a:t>
            </a:r>
            <a:r>
              <a:rPr lang="it-IT" altLang="it-IT" dirty="0">
                <a:hlinkClick r:id="rId3"/>
              </a:rPr>
              <a:t>Cataloghi retrospettivi del Sistema Bibliotecario di Ateneo</a:t>
            </a:r>
            <a:r>
              <a:rPr lang="it-IT" altLang="it-IT" dirty="0"/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15" y="3762375"/>
            <a:ext cx="5283270" cy="2308324"/>
          </a:xfrm>
          <a:prstGeom prst="rect">
            <a:avLst/>
          </a:prstGeom>
        </p:spPr>
      </p:pic>
      <p:cxnSp>
        <p:nvCxnSpPr>
          <p:cNvPr id="8" name="Connettore 2 7"/>
          <p:cNvCxnSpPr/>
          <p:nvPr/>
        </p:nvCxnSpPr>
        <p:spPr>
          <a:xfrm flipH="1">
            <a:off x="4438650" y="3438525"/>
            <a:ext cx="238125" cy="466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3609975" y="4181475"/>
            <a:ext cx="1257300" cy="190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DISCOVERY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4450"/>
            <a:ext cx="5785440" cy="51530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077074" y="1314450"/>
            <a:ext cx="4752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Perché usarlo</a:t>
            </a:r>
            <a:r>
              <a:rPr lang="it-IT" dirty="0" smtClean="0"/>
              <a:t>?</a:t>
            </a:r>
          </a:p>
          <a:p>
            <a:r>
              <a:rPr lang="it-IT" dirty="0" smtClean="0"/>
              <a:t>Il </a:t>
            </a:r>
            <a:r>
              <a:rPr lang="it-IT" b="1" dirty="0" err="1" smtClean="0"/>
              <a:t>Discovery</a:t>
            </a:r>
            <a:r>
              <a:rPr lang="it-IT" dirty="0" smtClean="0"/>
              <a:t> è un buon punto di partenza per consultare in una sola ricerca la maggior parte delle risorse del SBA e altre risorse esterne</a:t>
            </a:r>
          </a:p>
          <a:p>
            <a:endParaRPr lang="it-IT" dirty="0"/>
          </a:p>
          <a:p>
            <a:r>
              <a:rPr lang="it-IT" b="1" dirty="0" smtClean="0"/>
              <a:t>Cosa posso trovare nel </a:t>
            </a:r>
            <a:r>
              <a:rPr lang="it-IT" b="1" dirty="0" err="1" smtClean="0"/>
              <a:t>Discovery</a:t>
            </a:r>
            <a:r>
              <a:rPr lang="it-IT" dirty="0" smtClean="0"/>
              <a:t>? </a:t>
            </a:r>
          </a:p>
          <a:p>
            <a:r>
              <a:rPr lang="it-IT" dirty="0" smtClean="0"/>
              <a:t>Articoli, periodici, libri, </a:t>
            </a:r>
            <a:r>
              <a:rPr lang="it-IT" altLang="it-IT" dirty="0"/>
              <a:t>atti di convegni, tesi di </a:t>
            </a:r>
            <a:r>
              <a:rPr lang="it-IT" altLang="it-IT" dirty="0" smtClean="0"/>
              <a:t>dottorato, </a:t>
            </a:r>
            <a:r>
              <a:rPr lang="it-IT" dirty="0" smtClean="0"/>
              <a:t>materiale multimediale, citazioni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62800" y="4352925"/>
            <a:ext cx="432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banche dati </a:t>
            </a:r>
            <a:r>
              <a:rPr lang="it-IT" dirty="0" err="1" smtClean="0"/>
              <a:t>Philosophers</a:t>
            </a:r>
            <a:r>
              <a:rPr lang="it-IT" dirty="0" smtClean="0"/>
              <a:t> Index e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abstracs</a:t>
            </a:r>
            <a:r>
              <a:rPr lang="it-IT" dirty="0" smtClean="0"/>
              <a:t> sono fra quelle incluse nel </a:t>
            </a:r>
            <a:r>
              <a:rPr lang="it-IT" dirty="0" err="1" smtClean="0"/>
              <a:t>Discovery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87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950" y="0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>Vantaggi e svantaggi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47725" y="1590675"/>
            <a:ext cx="41719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Vantaggi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Possibilità di ricercare contemporaneamente in più data base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Collegamento tramite link con  cataloghi e collezioni del SBA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Dal 2019 possibilità di ricercare SOLO nelle collezioni full-text di SBA (e-book e e-</a:t>
            </a:r>
            <a:r>
              <a:rPr lang="it-IT" dirty="0" err="1" smtClean="0"/>
              <a:t>journals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Possibilità di ricercare direttamente gli articoli dei periodici o nel testo dei documenti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Ricerca e raffinamento per argomento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Stessa interfaccia del </a:t>
            </a:r>
            <a:r>
              <a:rPr lang="it-IT" dirty="0" err="1" smtClean="0"/>
              <a:t>Philosopher’s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r>
              <a:rPr lang="it-IT" dirty="0" smtClean="0"/>
              <a:t>,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abstract</a:t>
            </a:r>
            <a:r>
              <a:rPr lang="it-IT" dirty="0" smtClean="0"/>
              <a:t>, </a:t>
            </a:r>
            <a:r>
              <a:rPr lang="it-IT" dirty="0" err="1" smtClean="0"/>
              <a:t>PsycINFO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Copertura temporale maggiore rispetto ad una banca dati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76975" y="1590675"/>
            <a:ext cx="50482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Svantaggi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Molto rumore informativo (cataloghi/lingue non desiderati in evidenza)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Molti risultati doppiati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Risultati di data base esterni non accessibili in full-text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Interfaccia poco intuitiva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Necessità di registrazione per alcuni servizi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Campi ricercabili inferiori ad una banca dati specifica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4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28724" y="457349"/>
            <a:ext cx="105251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E' la stringa di ricerca che </a:t>
            </a:r>
            <a:r>
              <a:rPr lang="it-IT" dirty="0" err="1"/>
              <a:t>Pubmed</a:t>
            </a:r>
            <a:r>
              <a:rPr lang="it-IT" dirty="0"/>
              <a:t> presentava in home page durante la crisi dell'influenza aviaria del 2009</a:t>
            </a:r>
            <a:r>
              <a:rPr lang="it-IT" dirty="0" smtClean="0"/>
              <a:t>.</a:t>
            </a:r>
          </a:p>
          <a:p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://en.wikipedia.org/wiki/2009_flu_pandemic</a:t>
            </a:r>
            <a:r>
              <a:rPr lang="it-IT" dirty="0" smtClean="0"/>
              <a:t>:</a:t>
            </a:r>
          </a:p>
          <a:p>
            <a:r>
              <a:rPr lang="it-IT" dirty="0" smtClean="0"/>
              <a:t>The </a:t>
            </a:r>
            <a:r>
              <a:rPr lang="it-IT" dirty="0"/>
              <a:t>2009 </a:t>
            </a:r>
            <a:r>
              <a:rPr lang="it-IT" dirty="0" err="1"/>
              <a:t>flu</a:t>
            </a:r>
            <a:r>
              <a:rPr lang="it-IT" dirty="0"/>
              <a:t> </a:t>
            </a:r>
            <a:r>
              <a:rPr lang="it-IT" dirty="0" err="1"/>
              <a:t>pandemic</a:t>
            </a:r>
            <a:r>
              <a:rPr lang="it-IT" dirty="0"/>
              <a:t> or </a:t>
            </a:r>
            <a:r>
              <a:rPr lang="it-IT" dirty="0" err="1"/>
              <a:t>swine</a:t>
            </a:r>
            <a:r>
              <a:rPr lang="it-IT" dirty="0"/>
              <a:t> </a:t>
            </a:r>
            <a:r>
              <a:rPr lang="it-IT" dirty="0" err="1"/>
              <a:t>flu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an influenza </a:t>
            </a:r>
            <a:r>
              <a:rPr lang="it-IT" dirty="0" err="1"/>
              <a:t>pandemic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lasted</a:t>
            </a:r>
            <a:r>
              <a:rPr lang="it-IT" dirty="0"/>
              <a:t> from </a:t>
            </a:r>
            <a:r>
              <a:rPr lang="it-IT" dirty="0" err="1"/>
              <a:t>early</a:t>
            </a:r>
            <a:r>
              <a:rPr lang="it-IT" dirty="0"/>
              <a:t> 2009 to late 2010, and the </a:t>
            </a:r>
            <a:r>
              <a:rPr lang="it-IT" dirty="0" err="1"/>
              <a:t>second</a:t>
            </a:r>
            <a:r>
              <a:rPr lang="it-IT" dirty="0"/>
              <a:t> of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pandemics</a:t>
            </a:r>
            <a:r>
              <a:rPr lang="it-IT" dirty="0"/>
              <a:t> </a:t>
            </a:r>
            <a:r>
              <a:rPr lang="it-IT" dirty="0" err="1"/>
              <a:t>involving</a:t>
            </a:r>
            <a:r>
              <a:rPr lang="it-IT" dirty="0"/>
              <a:t> H1N1 influenza virus (the first of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the 1918 </a:t>
            </a:r>
            <a:r>
              <a:rPr lang="it-IT" dirty="0" err="1"/>
              <a:t>flu</a:t>
            </a:r>
            <a:r>
              <a:rPr lang="it-IT" dirty="0"/>
              <a:t> </a:t>
            </a:r>
            <a:r>
              <a:rPr lang="it-IT" dirty="0" err="1"/>
              <a:t>pandemic</a:t>
            </a:r>
            <a:r>
              <a:rPr lang="it-IT" dirty="0"/>
              <a:t>), </a:t>
            </a:r>
            <a:r>
              <a:rPr lang="it-IT" dirty="0" err="1"/>
              <a:t>albeit</a:t>
            </a:r>
            <a:r>
              <a:rPr lang="it-IT" dirty="0"/>
              <a:t> in a new </a:t>
            </a:r>
            <a:r>
              <a:rPr lang="it-IT" dirty="0" err="1"/>
              <a:t>version</a:t>
            </a:r>
            <a:r>
              <a:rPr lang="it-IT" dirty="0"/>
              <a:t>. First </a:t>
            </a:r>
            <a:r>
              <a:rPr lang="it-IT" dirty="0" err="1"/>
              <a:t>described</a:t>
            </a:r>
            <a:r>
              <a:rPr lang="it-IT" dirty="0"/>
              <a:t> in April 2009, the virus </a:t>
            </a:r>
            <a:r>
              <a:rPr lang="it-IT" dirty="0" err="1"/>
              <a:t>appeared</a:t>
            </a:r>
            <a:r>
              <a:rPr lang="it-IT" dirty="0"/>
              <a:t> to be a new </a:t>
            </a:r>
            <a:r>
              <a:rPr lang="it-IT" dirty="0" err="1"/>
              <a:t>strain</a:t>
            </a:r>
            <a:r>
              <a:rPr lang="it-IT" dirty="0"/>
              <a:t> of H1N1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resulted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a </a:t>
            </a:r>
            <a:r>
              <a:rPr lang="it-IT" dirty="0" err="1"/>
              <a:t>previous</a:t>
            </a:r>
            <a:r>
              <a:rPr lang="it-IT" dirty="0"/>
              <a:t> triple </a:t>
            </a:r>
            <a:r>
              <a:rPr lang="it-IT" dirty="0" err="1"/>
              <a:t>reassortment</a:t>
            </a:r>
            <a:r>
              <a:rPr lang="it-IT" dirty="0"/>
              <a:t> of </a:t>
            </a:r>
            <a:r>
              <a:rPr lang="it-IT" dirty="0" err="1"/>
              <a:t>bird</a:t>
            </a:r>
            <a:r>
              <a:rPr lang="it-IT" dirty="0"/>
              <a:t>, </a:t>
            </a:r>
            <a:r>
              <a:rPr lang="it-IT" dirty="0" err="1"/>
              <a:t>swine</a:t>
            </a:r>
            <a:r>
              <a:rPr lang="it-IT" dirty="0"/>
              <a:t> and human </a:t>
            </a:r>
            <a:r>
              <a:rPr lang="it-IT" dirty="0" err="1"/>
              <a:t>flu</a:t>
            </a:r>
            <a:r>
              <a:rPr lang="it-IT" dirty="0"/>
              <a:t> </a:t>
            </a:r>
            <a:r>
              <a:rPr lang="it-IT" dirty="0" err="1"/>
              <a:t>viruses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combined</a:t>
            </a:r>
            <a:r>
              <a:rPr lang="it-IT" dirty="0"/>
              <a:t> with a </a:t>
            </a:r>
            <a:r>
              <a:rPr lang="it-IT" dirty="0" err="1"/>
              <a:t>Eurasian</a:t>
            </a:r>
            <a:r>
              <a:rPr lang="it-IT" dirty="0"/>
              <a:t> </a:t>
            </a:r>
            <a:r>
              <a:rPr lang="it-IT" dirty="0" err="1"/>
              <a:t>pig</a:t>
            </a:r>
            <a:r>
              <a:rPr lang="it-IT" dirty="0"/>
              <a:t> </a:t>
            </a:r>
            <a:r>
              <a:rPr lang="it-IT" dirty="0" err="1"/>
              <a:t>flu</a:t>
            </a:r>
            <a:r>
              <a:rPr lang="it-IT" dirty="0"/>
              <a:t> virus,[2] </a:t>
            </a:r>
            <a:r>
              <a:rPr lang="it-IT" dirty="0" err="1"/>
              <a:t>leading</a:t>
            </a:r>
            <a:r>
              <a:rPr lang="it-IT" dirty="0"/>
              <a:t> to the </a:t>
            </a:r>
            <a:r>
              <a:rPr lang="it-IT" dirty="0" err="1"/>
              <a:t>term</a:t>
            </a:r>
            <a:r>
              <a:rPr lang="it-IT" dirty="0"/>
              <a:t> "</a:t>
            </a:r>
            <a:r>
              <a:rPr lang="it-IT" dirty="0" err="1"/>
              <a:t>swine</a:t>
            </a:r>
            <a:r>
              <a:rPr lang="it-IT" dirty="0"/>
              <a:t> </a:t>
            </a:r>
            <a:r>
              <a:rPr lang="it-IT" dirty="0" err="1"/>
              <a:t>flu</a:t>
            </a:r>
            <a:r>
              <a:rPr lang="it-IT" dirty="0" smtClean="0"/>
              <a:t>".</a:t>
            </a:r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stringa di ricerca già pronta per i ricercatori (la data veniva aggiornata al giorno corrente):((“</a:t>
            </a:r>
            <a:r>
              <a:rPr lang="it-IT" dirty="0" err="1"/>
              <a:t>swine</a:t>
            </a:r>
            <a:r>
              <a:rPr lang="it-IT" dirty="0"/>
              <a:t>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“</a:t>
            </a:r>
            <a:r>
              <a:rPr lang="it-IT" dirty="0" err="1"/>
              <a:t>swine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</a:t>
            </a:r>
            <a:r>
              <a:rPr lang="it-IT" dirty="0" err="1"/>
              <a:t>sus</a:t>
            </a:r>
            <a:r>
              <a:rPr lang="it-IT" dirty="0"/>
              <a:t> scrofa”[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(“</a:t>
            </a:r>
            <a:r>
              <a:rPr lang="it-IT" dirty="0" err="1"/>
              <a:t>sus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AND “scrofa”[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“</a:t>
            </a:r>
            <a:r>
              <a:rPr lang="it-IT" dirty="0" err="1"/>
              <a:t>sus</a:t>
            </a:r>
            <a:r>
              <a:rPr lang="it-IT" dirty="0"/>
              <a:t> scrofa”[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H1N1[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AND ((influenza, human”[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(“influenza”[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AND “human”[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“human influenza”[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</a:t>
            </a:r>
            <a:r>
              <a:rPr lang="it-IT" dirty="0" err="1"/>
              <a:t>flu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(“influenza, human”[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(“influenza”[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AND “human”[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“human influenza”[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“influenza”[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(“</a:t>
            </a:r>
            <a:r>
              <a:rPr lang="it-IT" dirty="0" err="1"/>
              <a:t>viruses</a:t>
            </a:r>
            <a:r>
              <a:rPr lang="it-IT" dirty="0"/>
              <a:t>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“</a:t>
            </a:r>
            <a:r>
              <a:rPr lang="it-IT" dirty="0" err="1"/>
              <a:t>viruses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“virus”[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(“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outbreaks</a:t>
            </a:r>
            <a:r>
              <a:rPr lang="it-IT" dirty="0"/>
              <a:t>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(“</a:t>
            </a:r>
            <a:r>
              <a:rPr lang="it-IT" dirty="0" err="1"/>
              <a:t>disease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AND “</a:t>
            </a:r>
            <a:r>
              <a:rPr lang="it-IT" dirty="0" err="1"/>
              <a:t>outbreaks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“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outbreaks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</a:t>
            </a:r>
            <a:r>
              <a:rPr lang="it-IT" dirty="0" err="1"/>
              <a:t>outbreak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(“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outbreaks</a:t>
            </a:r>
            <a:r>
              <a:rPr lang="it-IT" dirty="0"/>
              <a:t>”[</a:t>
            </a:r>
            <a:r>
              <a:rPr lang="it-IT" dirty="0" err="1"/>
              <a:t>Mesh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] OR (“</a:t>
            </a:r>
            <a:r>
              <a:rPr lang="it-IT" dirty="0" err="1"/>
              <a:t>disease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AND “</a:t>
            </a:r>
            <a:r>
              <a:rPr lang="it-IT" dirty="0" err="1"/>
              <a:t>outbreaks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 OR “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outbreaks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 OR “</a:t>
            </a:r>
            <a:r>
              <a:rPr lang="it-IT" dirty="0" err="1"/>
              <a:t>pandemic</a:t>
            </a:r>
            <a:r>
              <a:rPr lang="it-IT" dirty="0"/>
              <a:t>”[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])) AND “2008/12/11”[</a:t>
            </a:r>
            <a:r>
              <a:rPr lang="it-IT" dirty="0" err="1"/>
              <a:t>edat</a:t>
            </a:r>
            <a:r>
              <a:rPr lang="it-IT" dirty="0"/>
              <a:t>]:”2009/06/08”[</a:t>
            </a:r>
            <a:r>
              <a:rPr lang="it-IT" dirty="0" err="1"/>
              <a:t>edat</a:t>
            </a:r>
            <a:r>
              <a:rPr lang="it-IT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155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Servizi del Sistema bibliotecario di Ateneo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82294"/>
            <a:ext cx="8553450" cy="393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7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Link utili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8163" y="1463675"/>
            <a:ext cx="11115674" cy="4351338"/>
          </a:xfrm>
        </p:spPr>
        <p:txBody>
          <a:bodyPr>
            <a:normAutofit/>
          </a:bodyPr>
          <a:lstStyle/>
          <a:p>
            <a:r>
              <a:rPr lang="it-IT" sz="3200" b="1" dirty="0"/>
              <a:t>Home page biblioteche </a:t>
            </a:r>
            <a:r>
              <a:rPr lang="it-IT" sz="3200" b="1" dirty="0" err="1"/>
              <a:t>UniTs</a:t>
            </a:r>
            <a:r>
              <a:rPr lang="it-IT" sz="3200" dirty="0"/>
              <a:t>: </a:t>
            </a:r>
            <a:r>
              <a:rPr lang="it-IT" sz="3200" u="sng" dirty="0">
                <a:solidFill>
                  <a:srgbClr val="0070C0"/>
                </a:solidFill>
              </a:rPr>
              <a:t>www.biblio.units.it/</a:t>
            </a:r>
          </a:p>
          <a:p>
            <a:r>
              <a:rPr lang="it-IT" sz="3200" dirty="0" err="1"/>
              <a:t>Biblioest</a:t>
            </a:r>
            <a:r>
              <a:rPr lang="it-IT" sz="3200" dirty="0"/>
              <a:t> (catalogo OPAC): </a:t>
            </a:r>
            <a:r>
              <a:rPr lang="it-IT" sz="3200" u="sng" dirty="0">
                <a:solidFill>
                  <a:srgbClr val="0070C0"/>
                </a:solidFill>
              </a:rPr>
              <a:t>www.biblioest.it/</a:t>
            </a:r>
          </a:p>
          <a:p>
            <a:r>
              <a:rPr lang="it-IT" sz="3200" dirty="0"/>
              <a:t>Accedi alle risorse elettroniche da casa: </a:t>
            </a:r>
            <a:r>
              <a:rPr lang="it-IT" sz="3200" u="sng" dirty="0">
                <a:solidFill>
                  <a:srgbClr val="0070C0"/>
                </a:solidFill>
                <a:hlinkClick r:id="rId2"/>
              </a:rPr>
              <a:t>www.biblio.units.it/VPN</a:t>
            </a:r>
            <a:endParaRPr lang="it-IT" sz="3200" u="sng" dirty="0">
              <a:solidFill>
                <a:srgbClr val="0070C0"/>
              </a:solidFill>
            </a:endParaRPr>
          </a:p>
          <a:p>
            <a:r>
              <a:rPr lang="it-IT" sz="3200" dirty="0"/>
              <a:t>Banche dati: </a:t>
            </a:r>
            <a:r>
              <a:rPr lang="it-IT" sz="3200" u="sng" dirty="0">
                <a:solidFill>
                  <a:srgbClr val="0070C0"/>
                </a:solidFill>
              </a:rPr>
              <a:t>www.biblio.units.it/BD</a:t>
            </a:r>
          </a:p>
          <a:p>
            <a:r>
              <a:rPr lang="it-IT" sz="3200" dirty="0"/>
              <a:t>PIB (per libri da altre biblioteche): </a:t>
            </a:r>
            <a:r>
              <a:rPr lang="it-IT" sz="3200" u="sng" dirty="0">
                <a:solidFill>
                  <a:srgbClr val="0070C0"/>
                </a:solidFill>
              </a:rPr>
              <a:t>www.biblio.units.it/PI1</a:t>
            </a:r>
          </a:p>
          <a:p>
            <a:r>
              <a:rPr lang="it-IT" sz="3200" dirty="0"/>
              <a:t>Nilde (per articoli e capitoli di libri da altre biblioteche): </a:t>
            </a:r>
            <a:r>
              <a:rPr lang="it-IT" sz="3200" u="sng" dirty="0" smtClean="0">
                <a:solidFill>
                  <a:srgbClr val="0070C0"/>
                </a:solidFill>
              </a:rPr>
              <a:t>www.biblio.units.it/FDD</a:t>
            </a:r>
            <a:endParaRPr lang="it-IT" sz="32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25" y="3841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6000" dirty="0"/>
              <a:t/>
            </a:r>
            <a:br>
              <a:rPr lang="it-IT" sz="6000" dirty="0"/>
            </a:br>
            <a:r>
              <a:rPr lang="it-IT" sz="6000" dirty="0"/>
              <a:t>Per approfondire…</a:t>
            </a:r>
            <a:br>
              <a:rPr lang="it-IT" sz="6000" dirty="0"/>
            </a:br>
            <a:endParaRPr lang="it-IT" sz="6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019425" y="1709738"/>
            <a:ext cx="5600700" cy="4784726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/>
          </a:p>
          <a:p>
            <a:pPr marL="0" indent="0" algn="ctr">
              <a:buNone/>
            </a:pPr>
            <a:r>
              <a:rPr lang="it-IT" sz="4000" dirty="0"/>
              <a:t>Guide e tutorial per la ricerca bibliografica </a:t>
            </a:r>
          </a:p>
          <a:p>
            <a:pPr marL="0" indent="0" algn="ctr">
              <a:buNone/>
            </a:pPr>
            <a:r>
              <a:rPr lang="it-IT" dirty="0"/>
              <a:t>(strumenti, impostare la ricerca, citazioni, servizi)</a:t>
            </a:r>
          </a:p>
          <a:p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u="sng" dirty="0">
                <a:solidFill>
                  <a:srgbClr val="0070C0"/>
                </a:solidFill>
              </a:rPr>
              <a:t>https://www.biblio.units.it/tutorial</a:t>
            </a:r>
          </a:p>
        </p:txBody>
      </p:sp>
    </p:spTree>
    <p:extLst>
      <p:ext uri="{BB962C8B-B14F-4D97-AF65-F5344CB8AC3E}">
        <p14:creationId xmlns:p14="http://schemas.microsoft.com/office/powerpoint/2010/main" val="26675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4663</TotalTime>
  <Words>920</Words>
  <Application>Microsoft Office PowerPoint</Application>
  <PresentationFormat>Widescreen</PresentationFormat>
  <Paragraphs>75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</vt:lpstr>
      <vt:lpstr>Ricercare l’articolo di un periodico</vt:lpstr>
      <vt:lpstr>Ma nell’Opac Biblioest trovo tutto il posseduto dell’università?</vt:lpstr>
      <vt:lpstr>DISCOVERY</vt:lpstr>
      <vt:lpstr>Vantaggi e svantaggi</vt:lpstr>
      <vt:lpstr>Presentazione standard di PowerPoint</vt:lpstr>
      <vt:lpstr>Servizi del Sistema bibliotecario di Ateneo</vt:lpstr>
      <vt:lpstr>Link utili</vt:lpstr>
      <vt:lpstr> Per approfondire…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cosa serve la biblioteca se c’è Google?</dc:title>
  <dc:creator>SOMMARIVA Michele</dc:creator>
  <cp:lastModifiedBy>FEDI MICHELA</cp:lastModifiedBy>
  <cp:revision>327</cp:revision>
  <cp:lastPrinted>2017-10-30T13:59:35Z</cp:lastPrinted>
  <dcterms:created xsi:type="dcterms:W3CDTF">2016-10-03T08:56:40Z</dcterms:created>
  <dcterms:modified xsi:type="dcterms:W3CDTF">2019-04-02T10:14:10Z</dcterms:modified>
</cp:coreProperties>
</file>