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114"/>
  </p:notesMasterIdLst>
  <p:handoutMasterIdLst>
    <p:handoutMasterId r:id="rId115"/>
  </p:handoutMasterIdLst>
  <p:sldIdLst>
    <p:sldId id="342" r:id="rId2"/>
    <p:sldId id="256" r:id="rId3"/>
    <p:sldId id="343" r:id="rId4"/>
    <p:sldId id="344" r:id="rId5"/>
    <p:sldId id="345" r:id="rId6"/>
    <p:sldId id="346" r:id="rId7"/>
    <p:sldId id="347" r:id="rId8"/>
    <p:sldId id="341" r:id="rId9"/>
    <p:sldId id="259" r:id="rId10"/>
    <p:sldId id="260" r:id="rId11"/>
    <p:sldId id="261" r:id="rId12"/>
    <p:sldId id="262" r:id="rId13"/>
    <p:sldId id="263" r:id="rId14"/>
    <p:sldId id="264" r:id="rId15"/>
    <p:sldId id="353" r:id="rId16"/>
    <p:sldId id="35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48" r:id="rId59"/>
    <p:sldId id="349" r:id="rId60"/>
    <p:sldId id="350" r:id="rId61"/>
    <p:sldId id="352" r:id="rId62"/>
    <p:sldId id="351" r:id="rId63"/>
    <p:sldId id="306" r:id="rId64"/>
    <p:sldId id="307" r:id="rId65"/>
    <p:sldId id="308" r:id="rId66"/>
    <p:sldId id="309" r:id="rId67"/>
    <p:sldId id="310" r:id="rId68"/>
    <p:sldId id="311" r:id="rId69"/>
    <p:sldId id="312" r:id="rId70"/>
    <p:sldId id="313" r:id="rId71"/>
    <p:sldId id="314" r:id="rId72"/>
    <p:sldId id="315" r:id="rId73"/>
    <p:sldId id="316" r:id="rId74"/>
    <p:sldId id="317" r:id="rId75"/>
    <p:sldId id="318" r:id="rId76"/>
    <p:sldId id="319" r:id="rId77"/>
    <p:sldId id="320" r:id="rId78"/>
    <p:sldId id="321" r:id="rId79"/>
    <p:sldId id="322" r:id="rId80"/>
    <p:sldId id="323" r:id="rId81"/>
    <p:sldId id="324" r:id="rId82"/>
    <p:sldId id="325" r:id="rId83"/>
    <p:sldId id="326" r:id="rId84"/>
    <p:sldId id="327" r:id="rId85"/>
    <p:sldId id="369" r:id="rId86"/>
    <p:sldId id="370" r:id="rId87"/>
    <p:sldId id="328" r:id="rId88"/>
    <p:sldId id="329" r:id="rId89"/>
    <p:sldId id="330" r:id="rId90"/>
    <p:sldId id="355" r:id="rId91"/>
    <p:sldId id="331" r:id="rId92"/>
    <p:sldId id="332" r:id="rId93"/>
    <p:sldId id="333" r:id="rId94"/>
    <p:sldId id="334" r:id="rId95"/>
    <p:sldId id="335" r:id="rId96"/>
    <p:sldId id="336" r:id="rId97"/>
    <p:sldId id="337" r:id="rId98"/>
    <p:sldId id="356" r:id="rId99"/>
    <p:sldId id="357" r:id="rId100"/>
    <p:sldId id="358" r:id="rId101"/>
    <p:sldId id="359" r:id="rId102"/>
    <p:sldId id="360" r:id="rId103"/>
    <p:sldId id="361" r:id="rId104"/>
    <p:sldId id="364" r:id="rId105"/>
    <p:sldId id="368" r:id="rId106"/>
    <p:sldId id="367" r:id="rId107"/>
    <p:sldId id="365" r:id="rId108"/>
    <p:sldId id="366" r:id="rId109"/>
    <p:sldId id="362" r:id="rId110"/>
    <p:sldId id="338" r:id="rId111"/>
    <p:sldId id="339" r:id="rId112"/>
    <p:sldId id="340" r:id="rId113"/>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912" autoAdjust="0"/>
  </p:normalViewPr>
  <p:slideViewPr>
    <p:cSldViewPr snapToGrid="0" snapToObjects="1">
      <p:cViewPr>
        <p:scale>
          <a:sx n="68" d="100"/>
          <a:sy n="68" d="100"/>
        </p:scale>
        <p:origin x="-544" y="224"/>
      </p:cViewPr>
      <p:guideLst>
        <p:guide orient="horz" pos="2160"/>
        <p:guide pos="2880"/>
      </p:guideLst>
    </p:cSldViewPr>
  </p:slideViewPr>
  <p:notesTextViewPr>
    <p:cViewPr>
      <p:scale>
        <a:sx n="100" d="100"/>
        <a:sy n="100" d="100"/>
      </p:scale>
      <p:origin x="0" y="80"/>
    </p:cViewPr>
  </p:notesTextViewPr>
  <p:sorterViewPr>
    <p:cViewPr>
      <p:scale>
        <a:sx n="66" d="100"/>
        <a:sy n="66" d="100"/>
      </p:scale>
      <p:origin x="0" y="11008"/>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notesMaster" Target="notesMasters/notesMaster1.xml"/><Relationship Id="rId115" Type="http://schemas.openxmlformats.org/officeDocument/2006/relationships/handoutMaster" Target="handoutMasters/handoutMaster1.xml"/><Relationship Id="rId116" Type="http://schemas.openxmlformats.org/officeDocument/2006/relationships/printerSettings" Target="printerSettings/printerSettings1.bin"/><Relationship Id="rId117" Type="http://schemas.openxmlformats.org/officeDocument/2006/relationships/presProps" Target="presProps.xml"/><Relationship Id="rId118" Type="http://schemas.openxmlformats.org/officeDocument/2006/relationships/viewProps" Target="viewProps.xml"/><Relationship Id="rId119" Type="http://schemas.openxmlformats.org/officeDocument/2006/relationships/theme" Target="theme/theme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50F51FE-4A1F-E24F-B676-ABEF3DED4E06}" type="datetimeFigureOut">
              <a:rPr lang="it-IT" smtClean="0"/>
              <a:t>02/04/19</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A2BD0F2-E4EE-9F48-9E68-0987708C7BCA}" type="slidenum">
              <a:rPr lang="it-IT" smtClean="0"/>
              <a:t>‹n.›</a:t>
            </a:fld>
            <a:endParaRPr lang="it-IT"/>
          </a:p>
        </p:txBody>
      </p:sp>
    </p:spTree>
    <p:extLst>
      <p:ext uri="{BB962C8B-B14F-4D97-AF65-F5344CB8AC3E}">
        <p14:creationId xmlns:p14="http://schemas.microsoft.com/office/powerpoint/2010/main" val="29433121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B4067F-31D5-3F48-A31D-0FD9538B4F02}" type="datetimeFigureOut">
              <a:rPr lang="it-IT" smtClean="0"/>
              <a:t>02/04/19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D2A493-51AB-A546-A223-CD1D927DF93B}" type="slidenum">
              <a:rPr lang="it-IT" smtClean="0"/>
              <a:t>‹n.›</a:t>
            </a:fld>
            <a:endParaRPr lang="it-IT"/>
          </a:p>
        </p:txBody>
      </p:sp>
    </p:spTree>
    <p:extLst>
      <p:ext uri="{BB962C8B-B14F-4D97-AF65-F5344CB8AC3E}">
        <p14:creationId xmlns:p14="http://schemas.microsoft.com/office/powerpoint/2010/main" val="200825616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slideplayer.com</a:t>
            </a:r>
            <a:r>
              <a:rPr lang="it-IT" dirty="0" smtClean="0"/>
              <a:t>/slide/7614952/</a:t>
            </a:r>
            <a:endParaRPr lang="it-IT" dirty="0"/>
          </a:p>
        </p:txBody>
      </p:sp>
      <p:sp>
        <p:nvSpPr>
          <p:cNvPr id="4" name="Segnaposto numero diapositiva 3"/>
          <p:cNvSpPr>
            <a:spLocks noGrp="1"/>
          </p:cNvSpPr>
          <p:nvPr>
            <p:ph type="sldNum" sz="quarter" idx="10"/>
          </p:nvPr>
        </p:nvSpPr>
        <p:spPr/>
        <p:txBody>
          <a:bodyPr/>
          <a:lstStyle/>
          <a:p>
            <a:fld id="{ECD2A493-51AB-A546-A223-CD1D927DF93B}" type="slidenum">
              <a:rPr lang="it-IT" smtClean="0"/>
              <a:t>14</a:t>
            </a:fld>
            <a:endParaRPr lang="it-IT"/>
          </a:p>
        </p:txBody>
      </p:sp>
    </p:spTree>
    <p:extLst>
      <p:ext uri="{BB962C8B-B14F-4D97-AF65-F5344CB8AC3E}">
        <p14:creationId xmlns:p14="http://schemas.microsoft.com/office/powerpoint/2010/main" val="3634196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474" y="914703"/>
            <a:ext cx="4055566" cy="313417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6" tIns="41028" rIns="82056" bIns="41028" anchor="ctr"/>
          <a:lstStyle/>
          <a:p>
            <a:pPr>
              <a:defRPr/>
            </a:pPr>
            <a:endParaRPr lang="it-IT"/>
          </a:p>
        </p:txBody>
      </p:sp>
      <p:sp>
        <p:nvSpPr>
          <p:cNvPr id="4098" name="Text Box 2"/>
          <p:cNvSpPr txBox="1">
            <a:spLocks noGrp="1" noChangeArrowheads="1"/>
          </p:cNvSpPr>
          <p:nvPr>
            <p:ph type="body"/>
          </p:nvPr>
        </p:nvSpPr>
        <p:spPr>
          <a:xfrm>
            <a:off x="1046263" y="4352774"/>
            <a:ext cx="4771430" cy="3477381"/>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cs typeface="msgothic" charset="0"/>
              </a:rPr>
              <a:t>Cysteine biochemistry allows for redox-dependent signaling. Specific reactive cysteine (Cys) residues within target proteins can be covalently modified by oxidative stress. Much like phosphorylation on serine or threonine residues, alteration of the thiol group can in turn modify enzymatic activity. Although the sulfenic form (SOH) is readily reversible, higher states of oxidation generally, but not always, lead to irreversible modification.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en.wikipedia.org</a:t>
            </a:r>
            <a:r>
              <a:rPr lang="it-IT" dirty="0" smtClean="0"/>
              <a:t>/</a:t>
            </a:r>
            <a:r>
              <a:rPr lang="it-IT" dirty="0" err="1" smtClean="0"/>
              <a:t>wiki</a:t>
            </a:r>
            <a:r>
              <a:rPr lang="it-IT" dirty="0" smtClean="0"/>
              <a:t>/</a:t>
            </a:r>
            <a:r>
              <a:rPr lang="it-IT" dirty="0" err="1" smtClean="0"/>
              <a:t>Epidermal_growth_factor_receptor</a:t>
            </a:r>
            <a:endParaRPr lang="it-IT" dirty="0"/>
          </a:p>
        </p:txBody>
      </p:sp>
      <p:sp>
        <p:nvSpPr>
          <p:cNvPr id="4" name="Segnaposto numero diapositiva 3"/>
          <p:cNvSpPr>
            <a:spLocks noGrp="1"/>
          </p:cNvSpPr>
          <p:nvPr>
            <p:ph type="sldNum" sz="quarter" idx="10"/>
          </p:nvPr>
        </p:nvSpPr>
        <p:spPr/>
        <p:txBody>
          <a:bodyPr/>
          <a:lstStyle/>
          <a:p>
            <a:fld id="{ECD2A493-51AB-A546-A223-CD1D927DF93B}" type="slidenum">
              <a:rPr lang="it-IT" smtClean="0"/>
              <a:t>97</a:t>
            </a:fld>
            <a:endParaRPr lang="it-IT"/>
          </a:p>
        </p:txBody>
      </p:sp>
    </p:spTree>
    <p:extLst>
      <p:ext uri="{BB962C8B-B14F-4D97-AF65-F5344CB8AC3E}">
        <p14:creationId xmlns:p14="http://schemas.microsoft.com/office/powerpoint/2010/main" val="4181040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http://</a:t>
            </a:r>
            <a:r>
              <a:rPr lang="it-IT" dirty="0" err="1" smtClean="0"/>
              <a:t>cc.scu.edu.cn</a:t>
            </a:r>
            <a:r>
              <a:rPr lang="it-IT" dirty="0" smtClean="0"/>
              <a:t>/G2S/</a:t>
            </a:r>
            <a:r>
              <a:rPr lang="it-IT" dirty="0" err="1" smtClean="0"/>
              <a:t>Template</a:t>
            </a:r>
            <a:r>
              <a:rPr lang="it-IT" dirty="0" smtClean="0"/>
              <a:t>/</a:t>
            </a:r>
            <a:r>
              <a:rPr lang="it-IT" dirty="0" err="1" smtClean="0"/>
              <a:t>View.aspx?courseType</a:t>
            </a:r>
            <a:r>
              <a:rPr lang="it-IT" dirty="0" smtClean="0"/>
              <a:t>=1&amp;courseId=17&amp;topMenuId=113301&amp;menuType=1&amp;action=</a:t>
            </a:r>
            <a:r>
              <a:rPr lang="it-IT" dirty="0" err="1" smtClean="0"/>
              <a:t>view&amp;type</a:t>
            </a:r>
            <a:r>
              <a:rPr lang="it-IT" dirty="0" smtClean="0"/>
              <a:t>=&amp;</a:t>
            </a:r>
            <a:r>
              <a:rPr lang="it-IT" dirty="0" err="1" smtClean="0"/>
              <a:t>name</a:t>
            </a:r>
            <a:r>
              <a:rPr lang="it-IT" dirty="0" smtClean="0"/>
              <a:t>=&amp;</a:t>
            </a:r>
            <a:r>
              <a:rPr lang="it-IT" dirty="0" err="1" smtClean="0"/>
              <a:t>linkpageID</a:t>
            </a:r>
            <a:r>
              <a:rPr lang="it-IT" dirty="0" smtClean="0"/>
              <a:t>=113472</a:t>
            </a:r>
          </a:p>
          <a:p>
            <a:endParaRPr lang="it-IT" dirty="0" smtClean="0"/>
          </a:p>
          <a:p>
            <a:endParaRPr lang="it-IT" dirty="0"/>
          </a:p>
        </p:txBody>
      </p:sp>
      <p:sp>
        <p:nvSpPr>
          <p:cNvPr id="4" name="Segnaposto numero diapositiva 3"/>
          <p:cNvSpPr>
            <a:spLocks noGrp="1"/>
          </p:cNvSpPr>
          <p:nvPr>
            <p:ph type="sldNum" sz="quarter" idx="10"/>
          </p:nvPr>
        </p:nvSpPr>
        <p:spPr/>
        <p:txBody>
          <a:bodyPr/>
          <a:lstStyle/>
          <a:p>
            <a:fld id="{ECD2A493-51AB-A546-A223-CD1D927DF93B}" type="slidenum">
              <a:rPr lang="it-IT" smtClean="0"/>
              <a:t>98</a:t>
            </a:fld>
            <a:endParaRPr lang="it-IT"/>
          </a:p>
        </p:txBody>
      </p:sp>
    </p:spTree>
    <p:extLst>
      <p:ext uri="{BB962C8B-B14F-4D97-AF65-F5344CB8AC3E}">
        <p14:creationId xmlns:p14="http://schemas.microsoft.com/office/powerpoint/2010/main" val="4181040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http://</a:t>
            </a:r>
            <a:r>
              <a:rPr lang="it-IT" dirty="0" err="1" smtClean="0"/>
              <a:t>go.galegroup.com</a:t>
            </a:r>
            <a:r>
              <a:rPr lang="it-IT" dirty="0" smtClean="0"/>
              <a:t>/</a:t>
            </a:r>
            <a:r>
              <a:rPr lang="it-IT" dirty="0" err="1" smtClean="0"/>
              <a:t>ps</a:t>
            </a:r>
            <a:r>
              <a:rPr lang="it-IT" dirty="0" smtClean="0"/>
              <a:t>/</a:t>
            </a:r>
            <a:r>
              <a:rPr lang="it-IT" dirty="0" err="1" smtClean="0"/>
              <a:t>anonymous?p</a:t>
            </a:r>
            <a:r>
              <a:rPr lang="it-IT" dirty="0" smtClean="0"/>
              <a:t>=</a:t>
            </a:r>
            <a:r>
              <a:rPr lang="it-IT" dirty="0" err="1" smtClean="0"/>
              <a:t>AONE&amp;sw</a:t>
            </a:r>
            <a:r>
              <a:rPr lang="it-IT" dirty="0" smtClean="0"/>
              <a:t>=</a:t>
            </a:r>
            <a:r>
              <a:rPr lang="it-IT" dirty="0" err="1" smtClean="0"/>
              <a:t>w&amp;issn</a:t>
            </a:r>
            <a:r>
              <a:rPr lang="it-IT" dirty="0" smtClean="0"/>
              <a:t>=15230864&amp;v=2.1&amp;it=</a:t>
            </a:r>
            <a:r>
              <a:rPr lang="it-IT" dirty="0" err="1" smtClean="0"/>
              <a:t>r&amp;id</a:t>
            </a:r>
            <a:r>
              <a:rPr lang="it-IT" dirty="0" smtClean="0"/>
              <a:t>=GALE%7CA209536907&amp;sid=</a:t>
            </a:r>
            <a:r>
              <a:rPr lang="it-IT" dirty="0" err="1" smtClean="0"/>
              <a:t>googleScholar&amp;linkaccess</a:t>
            </a:r>
            <a:r>
              <a:rPr lang="it-IT" dirty="0" smtClean="0"/>
              <a:t>=</a:t>
            </a:r>
            <a:r>
              <a:rPr lang="it-IT" dirty="0" err="1" smtClean="0"/>
              <a:t>fulltext</a:t>
            </a:r>
            <a:endParaRPr lang="it-IT" dirty="0" smtClean="0"/>
          </a:p>
          <a:p>
            <a:endParaRPr lang="it-IT" dirty="0"/>
          </a:p>
        </p:txBody>
      </p:sp>
      <p:sp>
        <p:nvSpPr>
          <p:cNvPr id="4" name="Segnaposto numero diapositiva 3"/>
          <p:cNvSpPr>
            <a:spLocks noGrp="1"/>
          </p:cNvSpPr>
          <p:nvPr>
            <p:ph type="sldNum" sz="quarter" idx="10"/>
          </p:nvPr>
        </p:nvSpPr>
        <p:spPr/>
        <p:txBody>
          <a:bodyPr/>
          <a:lstStyle/>
          <a:p>
            <a:fld id="{ECD2A493-51AB-A546-A223-CD1D927DF93B}" type="slidenum">
              <a:rPr lang="it-IT" smtClean="0"/>
              <a:t>99</a:t>
            </a:fld>
            <a:endParaRPr lang="it-IT"/>
          </a:p>
        </p:txBody>
      </p:sp>
    </p:spTree>
    <p:extLst>
      <p:ext uri="{BB962C8B-B14F-4D97-AF65-F5344CB8AC3E}">
        <p14:creationId xmlns:p14="http://schemas.microsoft.com/office/powerpoint/2010/main" val="3637612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www.semanticscholar.org</a:t>
            </a:r>
            <a:r>
              <a:rPr lang="it-IT" dirty="0" smtClean="0"/>
              <a:t>/</a:t>
            </a:r>
            <a:r>
              <a:rPr lang="it-IT" dirty="0" err="1" smtClean="0"/>
              <a:t>paper</a:t>
            </a:r>
            <a:r>
              <a:rPr lang="it-IT" dirty="0" smtClean="0"/>
              <a:t>/Hydrogen-peroxide%3A-a-signaling-messenger.-Stone-Yang/d27ecd4026245359bffb0b90ab0ad281dd7e15da/figure/12</a:t>
            </a:r>
          </a:p>
          <a:p>
            <a:endParaRPr lang="it-IT" dirty="0"/>
          </a:p>
        </p:txBody>
      </p:sp>
      <p:sp>
        <p:nvSpPr>
          <p:cNvPr id="4" name="Segnaposto numero diapositiva 3"/>
          <p:cNvSpPr>
            <a:spLocks noGrp="1"/>
          </p:cNvSpPr>
          <p:nvPr>
            <p:ph type="sldNum" sz="quarter" idx="10"/>
          </p:nvPr>
        </p:nvSpPr>
        <p:spPr/>
        <p:txBody>
          <a:bodyPr/>
          <a:lstStyle/>
          <a:p>
            <a:fld id="{ECD2A493-51AB-A546-A223-CD1D927DF93B}" type="slidenum">
              <a:rPr lang="it-IT" smtClean="0"/>
              <a:t>100</a:t>
            </a:fld>
            <a:endParaRPr lang="it-IT"/>
          </a:p>
        </p:txBody>
      </p:sp>
    </p:spTree>
    <p:extLst>
      <p:ext uri="{BB962C8B-B14F-4D97-AF65-F5344CB8AC3E}">
        <p14:creationId xmlns:p14="http://schemas.microsoft.com/office/powerpoint/2010/main" val="2260810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smtClean="0"/>
          </a:p>
          <a:p>
            <a:r>
              <a:rPr lang="it-IT" dirty="0" smtClean="0"/>
              <a:t>Figure 1 FOXO </a:t>
            </a:r>
            <a:r>
              <a:rPr lang="it-IT" dirty="0" err="1" smtClean="0"/>
              <a:t>factor</a:t>
            </a:r>
            <a:r>
              <a:rPr lang="it-IT" dirty="0" smtClean="0"/>
              <a:t> </a:t>
            </a:r>
            <a:r>
              <a:rPr lang="it-IT" dirty="0" err="1" smtClean="0"/>
              <a:t>transcriptional</a:t>
            </a:r>
            <a:r>
              <a:rPr lang="it-IT" dirty="0" smtClean="0"/>
              <a:t> </a:t>
            </a:r>
            <a:r>
              <a:rPr lang="it-IT" dirty="0" err="1" smtClean="0"/>
              <a:t>activity</a:t>
            </a:r>
            <a:r>
              <a:rPr lang="it-IT" dirty="0" smtClean="0"/>
              <a:t> </a:t>
            </a:r>
            <a:r>
              <a:rPr lang="it-IT" dirty="0" err="1" smtClean="0"/>
              <a:t>is</a:t>
            </a:r>
            <a:r>
              <a:rPr lang="it-IT" dirty="0" smtClean="0"/>
              <a:t> </a:t>
            </a:r>
            <a:r>
              <a:rPr lang="it-IT" dirty="0" err="1" smtClean="0"/>
              <a:t>regulated</a:t>
            </a:r>
            <a:r>
              <a:rPr lang="it-IT" dirty="0" smtClean="0"/>
              <a:t> by </a:t>
            </a:r>
            <a:r>
              <a:rPr lang="it-IT" dirty="0" err="1" smtClean="0"/>
              <a:t>Akt</a:t>
            </a:r>
            <a:r>
              <a:rPr lang="it-IT" dirty="0" smtClean="0"/>
              <a:t>/PKB, SIRT and JNK </a:t>
            </a:r>
            <a:r>
              <a:rPr lang="it-IT" dirty="0" err="1" smtClean="0"/>
              <a:t>activity</a:t>
            </a:r>
            <a:r>
              <a:rPr lang="it-IT" dirty="0" smtClean="0"/>
              <a:t>. </a:t>
            </a:r>
            <a:r>
              <a:rPr lang="it-IT" dirty="0" err="1" smtClean="0"/>
              <a:t>Growth</a:t>
            </a:r>
            <a:r>
              <a:rPr lang="it-IT" dirty="0" smtClean="0"/>
              <a:t> </a:t>
            </a:r>
            <a:r>
              <a:rPr lang="it-IT" dirty="0" err="1" smtClean="0"/>
              <a:t>factor</a:t>
            </a:r>
            <a:r>
              <a:rPr lang="it-IT" dirty="0" smtClean="0"/>
              <a:t> (GF) </a:t>
            </a:r>
            <a:r>
              <a:rPr lang="it-IT" dirty="0" err="1" smtClean="0"/>
              <a:t>stimulation</a:t>
            </a:r>
            <a:r>
              <a:rPr lang="it-IT" dirty="0" smtClean="0"/>
              <a:t> </a:t>
            </a:r>
            <a:r>
              <a:rPr lang="it-IT" dirty="0" err="1" smtClean="0"/>
              <a:t>leads</a:t>
            </a:r>
            <a:r>
              <a:rPr lang="it-IT" dirty="0" smtClean="0"/>
              <a:t> to </a:t>
            </a:r>
            <a:r>
              <a:rPr lang="it-IT" dirty="0" err="1" smtClean="0"/>
              <a:t>activation</a:t>
            </a:r>
            <a:r>
              <a:rPr lang="it-IT" dirty="0" smtClean="0"/>
              <a:t> of PI3K, </a:t>
            </a:r>
            <a:r>
              <a:rPr lang="it-IT" dirty="0" err="1" smtClean="0"/>
              <a:t>which</a:t>
            </a:r>
            <a:r>
              <a:rPr lang="it-IT" dirty="0" smtClean="0"/>
              <a:t> </a:t>
            </a:r>
            <a:r>
              <a:rPr lang="it-IT" dirty="0" err="1" smtClean="0"/>
              <a:t>results</a:t>
            </a:r>
            <a:r>
              <a:rPr lang="it-IT" dirty="0" smtClean="0"/>
              <a:t> in </a:t>
            </a:r>
            <a:r>
              <a:rPr lang="it-IT" dirty="0" err="1" smtClean="0"/>
              <a:t>Akt</a:t>
            </a:r>
            <a:r>
              <a:rPr lang="it-IT" dirty="0" smtClean="0"/>
              <a:t>/PKB </a:t>
            </a:r>
            <a:r>
              <a:rPr lang="it-IT" dirty="0" err="1" smtClean="0"/>
              <a:t>activation</a:t>
            </a:r>
            <a:r>
              <a:rPr lang="it-IT" dirty="0" smtClean="0"/>
              <a:t>. </a:t>
            </a:r>
            <a:r>
              <a:rPr lang="it-IT" dirty="0" err="1" smtClean="0"/>
              <a:t>Akt</a:t>
            </a:r>
            <a:r>
              <a:rPr lang="it-IT" dirty="0" smtClean="0"/>
              <a:t>/PKB </a:t>
            </a:r>
            <a:r>
              <a:rPr lang="it-IT" dirty="0" err="1" smtClean="0"/>
              <a:t>phosphorylates</a:t>
            </a:r>
            <a:r>
              <a:rPr lang="it-IT" dirty="0" smtClean="0"/>
              <a:t> and </a:t>
            </a:r>
            <a:r>
              <a:rPr lang="it-IT" dirty="0" err="1" smtClean="0"/>
              <a:t>inactivates</a:t>
            </a:r>
            <a:r>
              <a:rPr lang="it-IT" dirty="0" smtClean="0"/>
              <a:t> FOXO </a:t>
            </a:r>
            <a:r>
              <a:rPr lang="it-IT" dirty="0" err="1" smtClean="0"/>
              <a:t>proteins</a:t>
            </a:r>
            <a:r>
              <a:rPr lang="it-IT" dirty="0" smtClean="0"/>
              <a:t>. FOXO </a:t>
            </a:r>
            <a:r>
              <a:rPr lang="it-IT" dirty="0" err="1" smtClean="0"/>
              <a:t>activity</a:t>
            </a:r>
            <a:r>
              <a:rPr lang="it-IT" dirty="0" smtClean="0"/>
              <a:t> </a:t>
            </a:r>
            <a:r>
              <a:rPr lang="it-IT" dirty="0" err="1" smtClean="0"/>
              <a:t>towards</a:t>
            </a:r>
            <a:r>
              <a:rPr lang="it-IT" dirty="0" smtClean="0"/>
              <a:t> </a:t>
            </a:r>
            <a:r>
              <a:rPr lang="it-IT" dirty="0" err="1" smtClean="0"/>
              <a:t>different</a:t>
            </a:r>
            <a:r>
              <a:rPr lang="it-IT" dirty="0" smtClean="0"/>
              <a:t> target </a:t>
            </a:r>
            <a:r>
              <a:rPr lang="it-IT" dirty="0" err="1" smtClean="0"/>
              <a:t>genes</a:t>
            </a:r>
            <a:r>
              <a:rPr lang="it-IT" dirty="0" smtClean="0"/>
              <a:t> and </a:t>
            </a:r>
            <a:r>
              <a:rPr lang="it-IT" dirty="0" err="1" smtClean="0"/>
              <a:t>subsequent</a:t>
            </a:r>
            <a:r>
              <a:rPr lang="it-IT" dirty="0" smtClean="0"/>
              <a:t> </a:t>
            </a:r>
            <a:r>
              <a:rPr lang="it-IT" dirty="0" err="1" smtClean="0"/>
              <a:t>cell</a:t>
            </a:r>
            <a:r>
              <a:rPr lang="it-IT" dirty="0" smtClean="0"/>
              <a:t> fate </a:t>
            </a:r>
            <a:r>
              <a:rPr lang="it-IT" dirty="0" err="1" smtClean="0"/>
              <a:t>is</a:t>
            </a:r>
            <a:r>
              <a:rPr lang="it-IT" dirty="0" smtClean="0"/>
              <a:t> </a:t>
            </a:r>
            <a:r>
              <a:rPr lang="it-IT" dirty="0" err="1" smtClean="0"/>
              <a:t>influenced</a:t>
            </a:r>
            <a:r>
              <a:rPr lang="it-IT" dirty="0" smtClean="0"/>
              <a:t> by SIRT- and JNK-</a:t>
            </a:r>
            <a:r>
              <a:rPr lang="it-IT" dirty="0" err="1" smtClean="0"/>
              <a:t>dependent</a:t>
            </a:r>
            <a:r>
              <a:rPr lang="it-IT" dirty="0" smtClean="0"/>
              <a:t> </a:t>
            </a:r>
            <a:r>
              <a:rPr lang="it-IT" dirty="0" err="1" smtClean="0"/>
              <a:t>modifications</a:t>
            </a:r>
            <a:r>
              <a:rPr lang="it-IT" dirty="0" smtClean="0"/>
              <a:t>. PDK, </a:t>
            </a:r>
            <a:r>
              <a:rPr lang="it-IT" dirty="0" err="1" smtClean="0"/>
              <a:t>phosphoinositide-dependent</a:t>
            </a:r>
            <a:r>
              <a:rPr lang="it-IT" dirty="0" smtClean="0"/>
              <a:t> </a:t>
            </a:r>
            <a:r>
              <a:rPr lang="it-IT" dirty="0" err="1" smtClean="0"/>
              <a:t>kinase</a:t>
            </a:r>
            <a:r>
              <a:rPr lang="it-IT" dirty="0" smtClean="0"/>
              <a:t>. </a:t>
            </a:r>
          </a:p>
          <a:p>
            <a:endParaRPr lang="it-IT" dirty="0" smtClean="0"/>
          </a:p>
          <a:p>
            <a:r>
              <a:rPr lang="it-IT" dirty="0" smtClean="0"/>
              <a:t>source</a:t>
            </a:r>
          </a:p>
          <a:p>
            <a:r>
              <a:rPr lang="it-IT" dirty="0" err="1" smtClean="0"/>
              <a:t>https</a:t>
            </a:r>
            <a:r>
              <a:rPr lang="it-IT" dirty="0" smtClean="0"/>
              <a:t>://</a:t>
            </a:r>
            <a:r>
              <a:rPr lang="it-IT" dirty="0" err="1" smtClean="0"/>
              <a:t>www.researchgate.net</a:t>
            </a:r>
            <a:r>
              <a:rPr lang="it-IT" dirty="0" smtClean="0"/>
              <a:t>/</a:t>
            </a:r>
            <a:r>
              <a:rPr lang="it-IT" dirty="0" err="1" smtClean="0"/>
              <a:t>publication</a:t>
            </a:r>
            <a:r>
              <a:rPr lang="it-IT" dirty="0" smtClean="0"/>
              <a:t>/6743984_FOXO_transcription_factors_Key_regulators_of_cell_fate/</a:t>
            </a:r>
            <a:r>
              <a:rPr lang="it-IT" dirty="0" err="1" smtClean="0"/>
              <a:t>figures?lo</a:t>
            </a:r>
            <a:r>
              <a:rPr lang="it-IT" dirty="0" smtClean="0"/>
              <a:t>=1</a:t>
            </a:r>
          </a:p>
          <a:p>
            <a:endParaRPr lang="it-IT" dirty="0"/>
          </a:p>
        </p:txBody>
      </p:sp>
      <p:sp>
        <p:nvSpPr>
          <p:cNvPr id="4" name="Segnaposto numero diapositiva 3"/>
          <p:cNvSpPr>
            <a:spLocks noGrp="1"/>
          </p:cNvSpPr>
          <p:nvPr>
            <p:ph type="sldNum" sz="quarter" idx="10"/>
          </p:nvPr>
        </p:nvSpPr>
        <p:spPr/>
        <p:txBody>
          <a:bodyPr/>
          <a:lstStyle/>
          <a:p>
            <a:fld id="{ECD2A493-51AB-A546-A223-CD1D927DF93B}" type="slidenum">
              <a:rPr lang="it-IT" smtClean="0"/>
              <a:t>101</a:t>
            </a:fld>
            <a:endParaRPr lang="it-IT"/>
          </a:p>
        </p:txBody>
      </p:sp>
    </p:spTree>
    <p:extLst>
      <p:ext uri="{BB962C8B-B14F-4D97-AF65-F5344CB8AC3E}">
        <p14:creationId xmlns:p14="http://schemas.microsoft.com/office/powerpoint/2010/main" val="411315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www.sciencedirect.com</a:t>
            </a:r>
            <a:r>
              <a:rPr lang="it-IT" dirty="0" smtClean="0"/>
              <a:t>/science/</a:t>
            </a:r>
            <a:r>
              <a:rPr lang="it-IT" dirty="0" err="1" smtClean="0"/>
              <a:t>article</a:t>
            </a:r>
            <a:r>
              <a:rPr lang="it-IT" dirty="0" smtClean="0"/>
              <a:t>/pii/S0891584915011028</a:t>
            </a:r>
            <a:endParaRPr lang="it-IT" dirty="0"/>
          </a:p>
        </p:txBody>
      </p:sp>
      <p:sp>
        <p:nvSpPr>
          <p:cNvPr id="4" name="Segnaposto numero diapositiva 3"/>
          <p:cNvSpPr>
            <a:spLocks noGrp="1"/>
          </p:cNvSpPr>
          <p:nvPr>
            <p:ph type="sldNum" sz="quarter" idx="10"/>
          </p:nvPr>
        </p:nvSpPr>
        <p:spPr/>
        <p:txBody>
          <a:bodyPr/>
          <a:lstStyle/>
          <a:p>
            <a:fld id="{ECD2A493-51AB-A546-A223-CD1D927DF93B}" type="slidenum">
              <a:rPr lang="it-IT" smtClean="0"/>
              <a:t>102</a:t>
            </a:fld>
            <a:endParaRPr lang="it-IT"/>
          </a:p>
        </p:txBody>
      </p:sp>
    </p:spTree>
    <p:extLst>
      <p:ext uri="{BB962C8B-B14F-4D97-AF65-F5344CB8AC3E}">
        <p14:creationId xmlns:p14="http://schemas.microsoft.com/office/powerpoint/2010/main" val="1099965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mr-IN" dirty="0" smtClean="0"/>
              <a:t>https://www.mdpi.com/1422-0067/18/5/982/htm</a:t>
            </a:r>
            <a:endParaRPr lang="it-IT" dirty="0" smtClean="0"/>
          </a:p>
          <a:p>
            <a:endParaRPr lang="it-IT" dirty="0"/>
          </a:p>
        </p:txBody>
      </p:sp>
      <p:sp>
        <p:nvSpPr>
          <p:cNvPr id="4" name="Segnaposto numero diapositiva 3"/>
          <p:cNvSpPr>
            <a:spLocks noGrp="1"/>
          </p:cNvSpPr>
          <p:nvPr>
            <p:ph type="sldNum" sz="quarter" idx="10"/>
          </p:nvPr>
        </p:nvSpPr>
        <p:spPr/>
        <p:txBody>
          <a:bodyPr/>
          <a:lstStyle/>
          <a:p>
            <a:fld id="{ECD2A493-51AB-A546-A223-CD1D927DF93B}" type="slidenum">
              <a:rPr lang="it-IT" smtClean="0"/>
              <a:t>103</a:t>
            </a:fld>
            <a:endParaRPr lang="it-IT"/>
          </a:p>
        </p:txBody>
      </p:sp>
    </p:spTree>
    <p:extLst>
      <p:ext uri="{BB962C8B-B14F-4D97-AF65-F5344CB8AC3E}">
        <p14:creationId xmlns:p14="http://schemas.microsoft.com/office/powerpoint/2010/main" val="2372139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www.sciencedirect.com</a:t>
            </a:r>
            <a:r>
              <a:rPr lang="it-IT" dirty="0" smtClean="0"/>
              <a:t>/science/</a:t>
            </a:r>
            <a:r>
              <a:rPr lang="it-IT" dirty="0" err="1" smtClean="0"/>
              <a:t>article</a:t>
            </a:r>
            <a:r>
              <a:rPr lang="it-IT" dirty="0" smtClean="0"/>
              <a:t>/pii/S1359610113000026#fig0005</a:t>
            </a:r>
            <a:endParaRPr lang="it-IT" dirty="0"/>
          </a:p>
        </p:txBody>
      </p:sp>
      <p:sp>
        <p:nvSpPr>
          <p:cNvPr id="4" name="Segnaposto numero diapositiva 3"/>
          <p:cNvSpPr>
            <a:spLocks noGrp="1"/>
          </p:cNvSpPr>
          <p:nvPr>
            <p:ph type="sldNum" sz="quarter" idx="10"/>
          </p:nvPr>
        </p:nvSpPr>
        <p:spPr/>
        <p:txBody>
          <a:bodyPr/>
          <a:lstStyle/>
          <a:p>
            <a:fld id="{ECD2A493-51AB-A546-A223-CD1D927DF93B}" type="slidenum">
              <a:rPr lang="it-IT" smtClean="0"/>
              <a:t>104</a:t>
            </a:fld>
            <a:endParaRPr lang="it-IT"/>
          </a:p>
        </p:txBody>
      </p:sp>
    </p:spTree>
    <p:extLst>
      <p:ext uri="{BB962C8B-B14F-4D97-AF65-F5344CB8AC3E}">
        <p14:creationId xmlns:p14="http://schemas.microsoft.com/office/powerpoint/2010/main" val="2013172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www.sciencedirect.com</a:t>
            </a:r>
            <a:r>
              <a:rPr lang="it-IT" dirty="0" smtClean="0"/>
              <a:t>/science/</a:t>
            </a:r>
            <a:r>
              <a:rPr lang="it-IT" dirty="0" err="1" smtClean="0"/>
              <a:t>article</a:t>
            </a:r>
            <a:r>
              <a:rPr lang="it-IT" dirty="0" smtClean="0"/>
              <a:t>/pii/S1359610113000026#fig0005</a:t>
            </a:r>
          </a:p>
          <a:p>
            <a:endParaRPr lang="it-IT" dirty="0"/>
          </a:p>
        </p:txBody>
      </p:sp>
      <p:sp>
        <p:nvSpPr>
          <p:cNvPr id="4" name="Segnaposto numero diapositiva 3"/>
          <p:cNvSpPr>
            <a:spLocks noGrp="1"/>
          </p:cNvSpPr>
          <p:nvPr>
            <p:ph type="sldNum" sz="quarter" idx="10"/>
          </p:nvPr>
        </p:nvSpPr>
        <p:spPr/>
        <p:txBody>
          <a:bodyPr/>
          <a:lstStyle/>
          <a:p>
            <a:fld id="{ECD2A493-51AB-A546-A223-CD1D927DF93B}" type="slidenum">
              <a:rPr lang="it-IT" smtClean="0"/>
              <a:t>105</a:t>
            </a:fld>
            <a:endParaRPr lang="it-IT"/>
          </a:p>
        </p:txBody>
      </p:sp>
    </p:spTree>
    <p:extLst>
      <p:ext uri="{BB962C8B-B14F-4D97-AF65-F5344CB8AC3E}">
        <p14:creationId xmlns:p14="http://schemas.microsoft.com/office/powerpoint/2010/main" val="1310865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A221123-2988-6C4C-BD8B-201194FA25AF}" type="slidenum">
              <a:rPr lang="it-IT"/>
              <a:pPr>
                <a:defRPr/>
              </a:pPr>
              <a:t>31</a:t>
            </a:fld>
            <a:endParaRPr lang="it-IT"/>
          </a:p>
        </p:txBody>
      </p:sp>
      <p:sp>
        <p:nvSpPr>
          <p:cNvPr id="36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xfrm>
            <a:off x="913805" y="4343704"/>
            <a:ext cx="5030391" cy="4113892"/>
          </a:xfrm>
        </p:spPr>
        <p:txBody>
          <a:bodyPr/>
          <a:lstStyle/>
          <a:p>
            <a:pPr eaLnBrk="1" hangingPunct="1">
              <a:defRPr/>
            </a:pPr>
            <a:endParaRPr lang="it-IT"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http://</a:t>
            </a:r>
            <a:r>
              <a:rPr lang="it-IT" dirty="0" err="1" smtClean="0"/>
              <a:t>www.biochemsoctrans.org</a:t>
            </a:r>
            <a:r>
              <a:rPr lang="it-IT" dirty="0" smtClean="0"/>
              <a:t>/</a:t>
            </a:r>
            <a:r>
              <a:rPr lang="it-IT" dirty="0" err="1" smtClean="0"/>
              <a:t>content</a:t>
            </a:r>
            <a:r>
              <a:rPr lang="it-IT" dirty="0" smtClean="0"/>
              <a:t>/32/6/1018</a:t>
            </a:r>
          </a:p>
          <a:p>
            <a:endParaRPr lang="it-IT" dirty="0"/>
          </a:p>
        </p:txBody>
      </p:sp>
      <p:sp>
        <p:nvSpPr>
          <p:cNvPr id="4" name="Segnaposto numero diapositiva 3"/>
          <p:cNvSpPr>
            <a:spLocks noGrp="1"/>
          </p:cNvSpPr>
          <p:nvPr>
            <p:ph type="sldNum" sz="quarter" idx="10"/>
          </p:nvPr>
        </p:nvSpPr>
        <p:spPr/>
        <p:txBody>
          <a:bodyPr/>
          <a:lstStyle/>
          <a:p>
            <a:fld id="{ECD2A493-51AB-A546-A223-CD1D927DF93B}" type="slidenum">
              <a:rPr lang="it-IT" smtClean="0"/>
              <a:t>106</a:t>
            </a:fld>
            <a:endParaRPr lang="it-IT"/>
          </a:p>
        </p:txBody>
      </p:sp>
    </p:spTree>
    <p:extLst>
      <p:ext uri="{BB962C8B-B14F-4D97-AF65-F5344CB8AC3E}">
        <p14:creationId xmlns:p14="http://schemas.microsoft.com/office/powerpoint/2010/main" val="706870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Fig. 3</a:t>
            </a:r>
          </a:p>
          <a:p>
            <a:r>
              <a:rPr lang="it-IT" dirty="0" smtClean="0"/>
              <a:t>Post-</a:t>
            </a:r>
            <a:r>
              <a:rPr lang="it-IT" dirty="0" err="1" smtClean="0"/>
              <a:t>translational</a:t>
            </a:r>
            <a:r>
              <a:rPr lang="it-IT" dirty="0" smtClean="0"/>
              <a:t> </a:t>
            </a:r>
            <a:r>
              <a:rPr lang="it-IT" dirty="0" err="1" smtClean="0"/>
              <a:t>modifications</a:t>
            </a:r>
            <a:r>
              <a:rPr lang="it-IT" dirty="0" smtClean="0"/>
              <a:t> of PTEN. PTEN </a:t>
            </a:r>
            <a:r>
              <a:rPr lang="it-IT" dirty="0" err="1" smtClean="0"/>
              <a:t>is</a:t>
            </a:r>
            <a:r>
              <a:rPr lang="it-IT" dirty="0" smtClean="0"/>
              <a:t> </a:t>
            </a:r>
            <a:r>
              <a:rPr lang="it-IT" dirty="0" err="1" smtClean="0"/>
              <a:t>subject</a:t>
            </a:r>
            <a:r>
              <a:rPr lang="it-IT" dirty="0" smtClean="0"/>
              <a:t> to </a:t>
            </a:r>
            <a:r>
              <a:rPr lang="it-IT" dirty="0" err="1" smtClean="0"/>
              <a:t>several</a:t>
            </a:r>
            <a:r>
              <a:rPr lang="it-IT" dirty="0" smtClean="0"/>
              <a:t> post-</a:t>
            </a:r>
            <a:r>
              <a:rPr lang="it-IT" dirty="0" err="1" smtClean="0"/>
              <a:t>translational</a:t>
            </a:r>
            <a:r>
              <a:rPr lang="it-IT" dirty="0" smtClean="0"/>
              <a:t> </a:t>
            </a:r>
            <a:r>
              <a:rPr lang="it-IT" dirty="0" err="1" smtClean="0"/>
              <a:t>modifications</a:t>
            </a:r>
            <a:r>
              <a:rPr lang="it-IT" dirty="0" smtClean="0"/>
              <a:t> </a:t>
            </a:r>
            <a:r>
              <a:rPr lang="it-IT" dirty="0" err="1" smtClean="0"/>
              <a:t>including</a:t>
            </a:r>
            <a:r>
              <a:rPr lang="it-IT" dirty="0" smtClean="0"/>
              <a:t> </a:t>
            </a:r>
            <a:r>
              <a:rPr lang="it-IT" dirty="0" err="1" smtClean="0"/>
              <a:t>phosphorylation</a:t>
            </a:r>
            <a:r>
              <a:rPr lang="it-IT" dirty="0" smtClean="0"/>
              <a:t>, </a:t>
            </a:r>
            <a:r>
              <a:rPr lang="it-IT" dirty="0" err="1" smtClean="0"/>
              <a:t>oxidation</a:t>
            </a:r>
            <a:r>
              <a:rPr lang="it-IT" dirty="0" smtClean="0"/>
              <a:t>, </a:t>
            </a:r>
            <a:r>
              <a:rPr lang="it-IT" dirty="0" err="1" smtClean="0"/>
              <a:t>acetylation</a:t>
            </a:r>
            <a:r>
              <a:rPr lang="it-IT" dirty="0" smtClean="0"/>
              <a:t>, </a:t>
            </a:r>
            <a:r>
              <a:rPr lang="it-IT" dirty="0" err="1" smtClean="0"/>
              <a:t>ubiquitination</a:t>
            </a:r>
            <a:r>
              <a:rPr lang="it-IT" dirty="0" smtClean="0"/>
              <a:t> and </a:t>
            </a:r>
            <a:r>
              <a:rPr lang="it-IT" dirty="0" err="1" smtClean="0"/>
              <a:t>SUMOylation</a:t>
            </a:r>
            <a:r>
              <a:rPr lang="it-IT" dirty="0" smtClean="0"/>
              <a:t>. </a:t>
            </a:r>
            <a:r>
              <a:rPr lang="it-IT" dirty="0" err="1" smtClean="0"/>
              <a:t>Phosphorylation</a:t>
            </a:r>
            <a:r>
              <a:rPr lang="it-IT" dirty="0" smtClean="0"/>
              <a:t> of multiple </a:t>
            </a:r>
            <a:r>
              <a:rPr lang="it-IT" dirty="0" err="1" smtClean="0"/>
              <a:t>sites</a:t>
            </a:r>
            <a:r>
              <a:rPr lang="it-IT" dirty="0" smtClean="0"/>
              <a:t> on the C-terminal </a:t>
            </a:r>
            <a:r>
              <a:rPr lang="it-IT" dirty="0" err="1" smtClean="0"/>
              <a:t>region</a:t>
            </a:r>
            <a:r>
              <a:rPr lang="it-IT" dirty="0" smtClean="0"/>
              <a:t> of PTEN </a:t>
            </a:r>
            <a:r>
              <a:rPr lang="it-IT" dirty="0" err="1" smtClean="0"/>
              <a:t>affects</a:t>
            </a:r>
            <a:r>
              <a:rPr lang="it-IT" dirty="0" smtClean="0"/>
              <a:t> </a:t>
            </a:r>
            <a:r>
              <a:rPr lang="it-IT" dirty="0" err="1" smtClean="0"/>
              <a:t>protein</a:t>
            </a:r>
            <a:r>
              <a:rPr lang="it-IT" dirty="0" smtClean="0"/>
              <a:t> </a:t>
            </a:r>
            <a:r>
              <a:rPr lang="it-IT" dirty="0" err="1" smtClean="0"/>
              <a:t>stability</a:t>
            </a:r>
            <a:r>
              <a:rPr lang="it-IT" dirty="0" smtClean="0"/>
              <a:t>, </a:t>
            </a:r>
            <a:r>
              <a:rPr lang="it-IT" dirty="0" err="1" smtClean="0"/>
              <a:t>phosphatase</a:t>
            </a:r>
            <a:r>
              <a:rPr lang="it-IT" dirty="0" smtClean="0"/>
              <a:t> </a:t>
            </a:r>
            <a:r>
              <a:rPr lang="it-IT" dirty="0" err="1" smtClean="0"/>
              <a:t>activity</a:t>
            </a:r>
            <a:r>
              <a:rPr lang="it-IT" dirty="0" smtClean="0"/>
              <a:t> and </a:t>
            </a:r>
            <a:r>
              <a:rPr lang="it-IT" dirty="0" err="1" smtClean="0"/>
              <a:t>protein</a:t>
            </a:r>
            <a:r>
              <a:rPr lang="it-IT" dirty="0" smtClean="0"/>
              <a:t>–</a:t>
            </a:r>
            <a:r>
              <a:rPr lang="it-IT" dirty="0" err="1" smtClean="0"/>
              <a:t>protein</a:t>
            </a:r>
            <a:r>
              <a:rPr lang="it-IT" dirty="0" smtClean="0"/>
              <a:t> </a:t>
            </a:r>
            <a:r>
              <a:rPr lang="it-IT" dirty="0" err="1" smtClean="0"/>
              <a:t>interactions</a:t>
            </a:r>
            <a:r>
              <a:rPr lang="it-IT" dirty="0" smtClean="0"/>
              <a:t>. </a:t>
            </a:r>
            <a:r>
              <a:rPr lang="it-IT" dirty="0" err="1" smtClean="0"/>
              <a:t>Oxidation</a:t>
            </a:r>
            <a:r>
              <a:rPr lang="it-IT" dirty="0" smtClean="0"/>
              <a:t> of PTEN </a:t>
            </a:r>
            <a:r>
              <a:rPr lang="it-IT" dirty="0" err="1" smtClean="0"/>
              <a:t>at</a:t>
            </a:r>
            <a:r>
              <a:rPr lang="it-IT" dirty="0" smtClean="0"/>
              <a:t> Cys124 </a:t>
            </a:r>
            <a:r>
              <a:rPr lang="it-IT" dirty="0" err="1" smtClean="0"/>
              <a:t>leads</a:t>
            </a:r>
            <a:r>
              <a:rPr lang="it-IT" dirty="0" smtClean="0"/>
              <a:t> to the </a:t>
            </a:r>
            <a:r>
              <a:rPr lang="it-IT" dirty="0" err="1" smtClean="0"/>
              <a:t>formation</a:t>
            </a:r>
            <a:r>
              <a:rPr lang="it-IT" dirty="0" smtClean="0"/>
              <a:t> of a </a:t>
            </a:r>
            <a:r>
              <a:rPr lang="it-IT" dirty="0" err="1" smtClean="0"/>
              <a:t>disulfide</a:t>
            </a:r>
            <a:r>
              <a:rPr lang="it-IT" dirty="0" smtClean="0"/>
              <a:t> bond with Cys71 </a:t>
            </a:r>
            <a:r>
              <a:rPr lang="it-IT" dirty="0" err="1" smtClean="0"/>
              <a:t>resulting</a:t>
            </a:r>
            <a:r>
              <a:rPr lang="it-IT" dirty="0" smtClean="0"/>
              <a:t> in </a:t>
            </a:r>
            <a:r>
              <a:rPr lang="it-IT" dirty="0" err="1" smtClean="0"/>
              <a:t>decreased</a:t>
            </a:r>
            <a:r>
              <a:rPr lang="it-IT" dirty="0" smtClean="0"/>
              <a:t> PTEN </a:t>
            </a:r>
            <a:r>
              <a:rPr lang="it-IT" dirty="0" err="1" smtClean="0"/>
              <a:t>activity</a:t>
            </a:r>
            <a:r>
              <a:rPr lang="it-IT" dirty="0" smtClean="0"/>
              <a:t>. PTEN </a:t>
            </a:r>
            <a:r>
              <a:rPr lang="it-IT" dirty="0" err="1" smtClean="0"/>
              <a:t>is</a:t>
            </a:r>
            <a:r>
              <a:rPr lang="it-IT" dirty="0" smtClean="0"/>
              <a:t> </a:t>
            </a:r>
            <a:r>
              <a:rPr lang="it-IT" dirty="0" err="1" smtClean="0"/>
              <a:t>also</a:t>
            </a:r>
            <a:r>
              <a:rPr lang="it-IT" dirty="0" smtClean="0"/>
              <a:t> </a:t>
            </a:r>
            <a:r>
              <a:rPr lang="it-IT" dirty="0" err="1" smtClean="0"/>
              <a:t>acetylated</a:t>
            </a:r>
            <a:r>
              <a:rPr lang="it-IT" dirty="0" smtClean="0"/>
              <a:t> </a:t>
            </a:r>
            <a:r>
              <a:rPr lang="it-IT" dirty="0" err="1" smtClean="0"/>
              <a:t>at</a:t>
            </a:r>
            <a:r>
              <a:rPr lang="it-IT" dirty="0" smtClean="0"/>
              <a:t> Lys125 and Lys128 by PCAF and </a:t>
            </a:r>
            <a:r>
              <a:rPr lang="it-IT" dirty="0" err="1" smtClean="0"/>
              <a:t>at</a:t>
            </a:r>
            <a:r>
              <a:rPr lang="it-IT" dirty="0" smtClean="0"/>
              <a:t> Lys402 by CBP. </a:t>
            </a:r>
            <a:r>
              <a:rPr lang="it-IT" dirty="0" err="1" smtClean="0"/>
              <a:t>Ubiquitination</a:t>
            </a:r>
            <a:r>
              <a:rPr lang="it-IT" dirty="0" smtClean="0"/>
              <a:t> of PTEN </a:t>
            </a:r>
            <a:r>
              <a:rPr lang="it-IT" dirty="0" err="1" smtClean="0"/>
              <a:t>at</a:t>
            </a:r>
            <a:r>
              <a:rPr lang="it-IT" dirty="0" smtClean="0"/>
              <a:t> Lys13 and </a:t>
            </a:r>
            <a:r>
              <a:rPr lang="it-IT" dirty="0" err="1" smtClean="0"/>
              <a:t>Lys</a:t>
            </a:r>
            <a:r>
              <a:rPr lang="it-IT" dirty="0" smtClean="0"/>
              <a:t> 289 by NEDD4-1, XIAP, and WWP2 </a:t>
            </a:r>
            <a:r>
              <a:rPr lang="it-IT" dirty="0" err="1" smtClean="0"/>
              <a:t>regulates</a:t>
            </a:r>
            <a:r>
              <a:rPr lang="it-IT" dirty="0" smtClean="0"/>
              <a:t> PTEN </a:t>
            </a:r>
            <a:r>
              <a:rPr lang="it-IT" dirty="0" err="1" smtClean="0"/>
              <a:t>stability</a:t>
            </a:r>
            <a:r>
              <a:rPr lang="it-IT" dirty="0" smtClean="0"/>
              <a:t> and </a:t>
            </a:r>
            <a:r>
              <a:rPr lang="it-IT" dirty="0" err="1" smtClean="0"/>
              <a:t>cellular</a:t>
            </a:r>
            <a:r>
              <a:rPr lang="it-IT" dirty="0" smtClean="0"/>
              <a:t> </a:t>
            </a:r>
            <a:r>
              <a:rPr lang="it-IT" dirty="0" err="1" smtClean="0"/>
              <a:t>localization</a:t>
            </a:r>
            <a:r>
              <a:rPr lang="it-IT" dirty="0" smtClean="0"/>
              <a:t>. PTEN </a:t>
            </a:r>
            <a:r>
              <a:rPr lang="it-IT" dirty="0" err="1" smtClean="0"/>
              <a:t>SUMOylation</a:t>
            </a:r>
            <a:r>
              <a:rPr lang="it-IT" dirty="0" smtClean="0"/>
              <a:t> </a:t>
            </a:r>
            <a:r>
              <a:rPr lang="it-IT" dirty="0" err="1" smtClean="0"/>
              <a:t>at</a:t>
            </a:r>
            <a:r>
              <a:rPr lang="it-IT" dirty="0" smtClean="0"/>
              <a:t> K254 and K266 </a:t>
            </a:r>
            <a:r>
              <a:rPr lang="it-IT" dirty="0" err="1" smtClean="0"/>
              <a:t>is</a:t>
            </a:r>
            <a:r>
              <a:rPr lang="it-IT" dirty="0" smtClean="0"/>
              <a:t> </a:t>
            </a:r>
            <a:r>
              <a:rPr lang="it-IT" dirty="0" err="1" smtClean="0"/>
              <a:t>critical</a:t>
            </a:r>
            <a:r>
              <a:rPr lang="it-IT" dirty="0" smtClean="0"/>
              <a:t> for PTEN </a:t>
            </a:r>
            <a:r>
              <a:rPr lang="it-IT" dirty="0" err="1" smtClean="0"/>
              <a:t>tumor</a:t>
            </a:r>
            <a:r>
              <a:rPr lang="it-IT" dirty="0" smtClean="0"/>
              <a:t> </a:t>
            </a:r>
            <a:r>
              <a:rPr lang="it-IT" dirty="0" err="1" smtClean="0"/>
              <a:t>suppressive</a:t>
            </a:r>
            <a:r>
              <a:rPr lang="it-IT" dirty="0" smtClean="0"/>
              <a:t> </a:t>
            </a:r>
            <a:r>
              <a:rPr lang="it-IT" dirty="0" err="1" smtClean="0"/>
              <a:t>functions</a:t>
            </a:r>
            <a:endParaRPr lang="it-IT" dirty="0" smtClean="0"/>
          </a:p>
          <a:p>
            <a:endParaRPr lang="it-IT" dirty="0" smtClean="0"/>
          </a:p>
          <a:p>
            <a:r>
              <a:rPr lang="it-IT" dirty="0" smtClean="0"/>
              <a:t>source</a:t>
            </a:r>
          </a:p>
          <a:p>
            <a:endParaRPr lang="it-IT" dirty="0"/>
          </a:p>
        </p:txBody>
      </p:sp>
      <p:sp>
        <p:nvSpPr>
          <p:cNvPr id="4" name="Segnaposto numero diapositiva 3"/>
          <p:cNvSpPr>
            <a:spLocks noGrp="1"/>
          </p:cNvSpPr>
          <p:nvPr>
            <p:ph type="sldNum" sz="quarter" idx="10"/>
          </p:nvPr>
        </p:nvSpPr>
        <p:spPr/>
        <p:txBody>
          <a:bodyPr/>
          <a:lstStyle/>
          <a:p>
            <a:fld id="{ECD2A493-51AB-A546-A223-CD1D927DF93B}" type="slidenum">
              <a:rPr lang="it-IT" smtClean="0"/>
              <a:t>107</a:t>
            </a:fld>
            <a:endParaRPr lang="it-IT"/>
          </a:p>
        </p:txBody>
      </p:sp>
    </p:spTree>
    <p:extLst>
      <p:ext uri="{BB962C8B-B14F-4D97-AF65-F5344CB8AC3E}">
        <p14:creationId xmlns:p14="http://schemas.microsoft.com/office/powerpoint/2010/main" val="1845800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http://</a:t>
            </a:r>
            <a:r>
              <a:rPr lang="it-IT" dirty="0" err="1" smtClean="0"/>
              <a:t>cancerdiscovery.aacrjournals.org</a:t>
            </a:r>
            <a:r>
              <a:rPr lang="it-IT" dirty="0" smtClean="0"/>
              <a:t>/</a:t>
            </a:r>
            <a:r>
              <a:rPr lang="it-IT" dirty="0" err="1" smtClean="0"/>
              <a:t>content</a:t>
            </a:r>
            <a:r>
              <a:rPr lang="it-IT" dirty="0" smtClean="0"/>
              <a:t>/3/10/1099</a:t>
            </a:r>
            <a:endParaRPr lang="it-IT" dirty="0"/>
          </a:p>
        </p:txBody>
      </p:sp>
      <p:sp>
        <p:nvSpPr>
          <p:cNvPr id="4" name="Segnaposto numero diapositiva 3"/>
          <p:cNvSpPr>
            <a:spLocks noGrp="1"/>
          </p:cNvSpPr>
          <p:nvPr>
            <p:ph type="sldNum" sz="quarter" idx="10"/>
          </p:nvPr>
        </p:nvSpPr>
        <p:spPr/>
        <p:txBody>
          <a:bodyPr/>
          <a:lstStyle/>
          <a:p>
            <a:fld id="{ECD2A493-51AB-A546-A223-CD1D927DF93B}" type="slidenum">
              <a:rPr lang="it-IT" smtClean="0"/>
              <a:t>108</a:t>
            </a:fld>
            <a:endParaRPr lang="it-IT"/>
          </a:p>
        </p:txBody>
      </p:sp>
    </p:spTree>
    <p:extLst>
      <p:ext uri="{BB962C8B-B14F-4D97-AF65-F5344CB8AC3E}">
        <p14:creationId xmlns:p14="http://schemas.microsoft.com/office/powerpoint/2010/main" val="715845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474" y="914703"/>
            <a:ext cx="4055566" cy="313417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6" tIns="41028" rIns="82056" bIns="41028" anchor="ctr"/>
          <a:lstStyle/>
          <a:p>
            <a:pPr>
              <a:defRPr/>
            </a:pPr>
            <a:endParaRPr lang="it-IT"/>
          </a:p>
        </p:txBody>
      </p:sp>
      <p:sp>
        <p:nvSpPr>
          <p:cNvPr id="4098" name="Text Box 2"/>
          <p:cNvSpPr txBox="1">
            <a:spLocks noGrp="1" noChangeArrowheads="1"/>
          </p:cNvSpPr>
          <p:nvPr>
            <p:ph type="body"/>
          </p:nvPr>
        </p:nvSpPr>
        <p:spPr>
          <a:xfrm>
            <a:off x="1046263" y="4352774"/>
            <a:ext cx="4771430" cy="3477381"/>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2pPr>
            <a:lvl3pPr marL="1143000" indent="-2286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3pPr>
            <a:lvl4pPr marL="1600200" indent="-2286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4pPr>
            <a:lvl5pPr marL="2057400" indent="-2286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9pPr>
          </a:lstStyle>
          <a:p>
            <a:pPr eaLnBrk="1">
              <a:lnSpc>
                <a:spcPct val="93000"/>
              </a:lnSpc>
              <a:spcBef>
                <a:spcPct val="0"/>
              </a:spcBef>
              <a:buSzPct val="45000"/>
              <a:buFont typeface="Wingdings" charset="0"/>
              <a:buNone/>
              <a:defRPr/>
            </a:pPr>
            <a:r>
              <a:rPr lang="en-GB" b="1">
                <a:solidFill>
                  <a:srgbClr val="000000"/>
                </a:solidFill>
                <a:cs typeface="msgothic" charset="0"/>
              </a:rPr>
              <a:t>Oxidative modifications.</a:t>
            </a:r>
            <a:r>
              <a:rPr lang="en-GB">
                <a:solidFill>
                  <a:srgbClr val="000000"/>
                </a:solidFill>
                <a:cs typeface="msgothic" charset="0"/>
              </a:rPr>
              <a:t> Hydrogen peroxide (H</a:t>
            </a:r>
            <a:r>
              <a:rPr lang="en-GB" baseline="-33000">
                <a:solidFill>
                  <a:srgbClr val="000000"/>
                </a:solidFill>
                <a:cs typeface="msgothic" charset="0"/>
              </a:rPr>
              <a:t>2</a:t>
            </a:r>
            <a:r>
              <a:rPr lang="en-GB">
                <a:solidFill>
                  <a:srgbClr val="000000"/>
                </a:solidFill>
                <a:cs typeface="msgothic" charset="0"/>
              </a:rPr>
              <a:t>O</a:t>
            </a:r>
            <a:r>
              <a:rPr lang="en-GB" baseline="-33000">
                <a:solidFill>
                  <a:srgbClr val="000000"/>
                </a:solidFill>
                <a:cs typeface="msgothic" charset="0"/>
              </a:rPr>
              <a:t>2</a:t>
            </a:r>
            <a:r>
              <a:rPr lang="en-GB">
                <a:solidFill>
                  <a:srgbClr val="000000"/>
                </a:solidFill>
                <a:cs typeface="msgothic" charset="0"/>
              </a:rPr>
              <a:t>), low pKa protein thiols react with H</a:t>
            </a:r>
            <a:r>
              <a:rPr lang="en-GB" baseline="-33000">
                <a:solidFill>
                  <a:srgbClr val="000000"/>
                </a:solidFill>
                <a:cs typeface="msgothic" charset="0"/>
              </a:rPr>
              <a:t>2</a:t>
            </a:r>
            <a:r>
              <a:rPr lang="en-GB">
                <a:solidFill>
                  <a:srgbClr val="000000"/>
                </a:solidFill>
                <a:cs typeface="msgothic" charset="0"/>
              </a:rPr>
              <a:t>O</a:t>
            </a:r>
            <a:r>
              <a:rPr lang="en-GB" baseline="-33000">
                <a:solidFill>
                  <a:srgbClr val="000000"/>
                </a:solidFill>
                <a:cs typeface="msgothic" charset="0"/>
              </a:rPr>
              <a:t>2</a:t>
            </a:r>
            <a:r>
              <a:rPr lang="en-GB">
                <a:solidFill>
                  <a:srgbClr val="000000"/>
                </a:solidFill>
                <a:cs typeface="msgothic" charset="0"/>
              </a:rPr>
              <a:t> to produce various oxidative modifications. Initial oxidation results in formation of the sulfenic acid functional group, which is subject to s-glutathionylation and disulfide bond formation. Disulfide bonds are also created by protein disulfide isomerase (PDI) and reversed by thioredoxin (Trx). Subsequent oxidation of sulfenic acid forms sulfinic acid, which may be reversible by sulfiredoxin (Srx), and sulfonic acid, which is thought to be irreversible. Superoxide (O</a:t>
            </a:r>
            <a:r>
              <a:rPr lang="en-GB" baseline="-33000">
                <a:solidFill>
                  <a:srgbClr val="000000"/>
                </a:solidFill>
                <a:cs typeface="msgothic" charset="0"/>
              </a:rPr>
              <a:t>2</a:t>
            </a:r>
            <a:r>
              <a:rPr lang="en-GB" baseline="33000">
                <a:solidFill>
                  <a:srgbClr val="000000"/>
                </a:solidFill>
                <a:cs typeface="msgothic" charset="0"/>
              </a:rPr>
              <a:t>•−</a:t>
            </a:r>
            <a:r>
              <a:rPr lang="en-GB">
                <a:solidFill>
                  <a:srgbClr val="000000"/>
                </a:solidFill>
                <a:cs typeface="msgothic" charset="0"/>
              </a:rPr>
              <a:t>) reversibly reacts with heme Fe</a:t>
            </a:r>
            <a:r>
              <a:rPr lang="en-GB" baseline="33000">
                <a:solidFill>
                  <a:srgbClr val="000000"/>
                </a:solidFill>
                <a:cs typeface="msgothic" charset="0"/>
              </a:rPr>
              <a:t>3+</a:t>
            </a:r>
            <a:r>
              <a:rPr lang="en-GB">
                <a:solidFill>
                  <a:srgbClr val="000000"/>
                </a:solidFill>
                <a:cs typeface="msgothic" charset="0"/>
              </a:rPr>
              <a:t> to form Fe</a:t>
            </a:r>
            <a:r>
              <a:rPr lang="en-GB" baseline="33000">
                <a:solidFill>
                  <a:srgbClr val="000000"/>
                </a:solidFill>
                <a:cs typeface="msgothic" charset="0"/>
              </a:rPr>
              <a:t>2+</a:t>
            </a:r>
            <a:r>
              <a:rPr lang="en-GB">
                <a:solidFill>
                  <a:srgbClr val="000000"/>
                </a:solidFill>
                <a:cs typeface="msgothic" charset="0"/>
              </a:rPr>
              <a:t>+O</a:t>
            </a:r>
            <a:r>
              <a:rPr lang="en-GB" baseline="-33000">
                <a:solidFill>
                  <a:srgbClr val="000000"/>
                </a:solidFill>
                <a:cs typeface="msgothic" charset="0"/>
              </a:rPr>
              <a:t>2</a:t>
            </a:r>
            <a:r>
              <a:rPr lang="en-GB">
                <a:solidFill>
                  <a:srgbClr val="000000"/>
                </a:solidFill>
                <a:cs typeface="msgothic" charset="0"/>
              </a:rPr>
              <a:t>. Free reactive oxygen species (ROS) reactions, free O</a:t>
            </a:r>
            <a:r>
              <a:rPr lang="en-GB" baseline="-33000">
                <a:solidFill>
                  <a:srgbClr val="000000"/>
                </a:solidFill>
                <a:cs typeface="msgothic" charset="0"/>
              </a:rPr>
              <a:t>2</a:t>
            </a:r>
            <a:r>
              <a:rPr lang="en-GB" baseline="33000">
                <a:solidFill>
                  <a:srgbClr val="000000"/>
                </a:solidFill>
                <a:cs typeface="msgothic" charset="0"/>
              </a:rPr>
              <a:t>•−</a:t>
            </a:r>
            <a:r>
              <a:rPr lang="en-GB">
                <a:solidFill>
                  <a:srgbClr val="000000"/>
                </a:solidFill>
                <a:cs typeface="msgothic" charset="0"/>
              </a:rPr>
              <a:t> in the cell is converted to H</a:t>
            </a:r>
            <a:r>
              <a:rPr lang="en-GB" baseline="-33000">
                <a:solidFill>
                  <a:srgbClr val="000000"/>
                </a:solidFill>
                <a:cs typeface="msgothic" charset="0"/>
              </a:rPr>
              <a:t>2</a:t>
            </a:r>
            <a:r>
              <a:rPr lang="en-GB">
                <a:solidFill>
                  <a:srgbClr val="000000"/>
                </a:solidFill>
                <a:cs typeface="msgothic" charset="0"/>
              </a:rPr>
              <a:t>O</a:t>
            </a:r>
            <a:r>
              <a:rPr lang="en-GB" baseline="-33000">
                <a:solidFill>
                  <a:srgbClr val="000000"/>
                </a:solidFill>
                <a:cs typeface="msgothic" charset="0"/>
              </a:rPr>
              <a:t>2</a:t>
            </a:r>
            <a:r>
              <a:rPr lang="en-GB">
                <a:solidFill>
                  <a:srgbClr val="000000"/>
                </a:solidFill>
                <a:cs typeface="msgothic" charset="0"/>
              </a:rPr>
              <a:t> by superoxide dismutase (SOD) and H</a:t>
            </a:r>
            <a:r>
              <a:rPr lang="en-GB" baseline="-33000">
                <a:solidFill>
                  <a:srgbClr val="000000"/>
                </a:solidFill>
                <a:cs typeface="msgothic" charset="0"/>
              </a:rPr>
              <a:t>2</a:t>
            </a:r>
            <a:r>
              <a:rPr lang="en-GB">
                <a:solidFill>
                  <a:srgbClr val="000000"/>
                </a:solidFill>
                <a:cs typeface="msgothic" charset="0"/>
              </a:rPr>
              <a:t>O+O</a:t>
            </a:r>
            <a:r>
              <a:rPr lang="en-GB" baseline="-33000">
                <a:solidFill>
                  <a:srgbClr val="000000"/>
                </a:solidFill>
                <a:cs typeface="msgothic" charset="0"/>
              </a:rPr>
              <a:t>2</a:t>
            </a:r>
            <a:r>
              <a:rPr lang="en-GB">
                <a:solidFill>
                  <a:srgbClr val="000000"/>
                </a:solidFill>
                <a:cs typeface="msgothic" charset="0"/>
              </a:rPr>
              <a:t> by glutathione peroxidase (Gpx) and catalase. Free O</a:t>
            </a:r>
            <a:r>
              <a:rPr lang="en-GB" baseline="-33000">
                <a:solidFill>
                  <a:srgbClr val="000000"/>
                </a:solidFill>
                <a:cs typeface="msgothic" charset="0"/>
              </a:rPr>
              <a:t>2</a:t>
            </a:r>
            <a:r>
              <a:rPr lang="en-GB" baseline="33000">
                <a:solidFill>
                  <a:srgbClr val="000000"/>
                </a:solidFill>
                <a:cs typeface="msgothic" charset="0"/>
              </a:rPr>
              <a:t>•−</a:t>
            </a:r>
            <a:r>
              <a:rPr lang="en-GB">
                <a:solidFill>
                  <a:srgbClr val="000000"/>
                </a:solidFill>
                <a:cs typeface="msgothic" charset="0"/>
              </a:rPr>
              <a:t> can also react with nitric oxide (NO) to form peroxynitrite (OONO</a:t>
            </a:r>
            <a:r>
              <a:rPr lang="en-GB" baseline="33000">
                <a:solidFill>
                  <a:srgbClr val="000000"/>
                </a:solidFill>
                <a:cs typeface="msgothic" charset="0"/>
              </a:rPr>
              <a:t>−</a:t>
            </a:r>
            <a:r>
              <a:rPr lang="en-GB">
                <a:solidFill>
                  <a:srgbClr val="000000"/>
                </a:solidFill>
                <a:cs typeface="msgothic" charset="0"/>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C028C31-7065-D74A-95E1-6D464C25CF11}" type="slidenum">
              <a:rPr lang="it-IT"/>
              <a:pPr>
                <a:defRPr/>
              </a:pPr>
              <a:t>35</a:t>
            </a:fld>
            <a:endParaRPr lang="it-IT"/>
          </a:p>
        </p:txBody>
      </p:sp>
      <p:sp>
        <p:nvSpPr>
          <p:cNvPr id="3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a:xfrm>
            <a:off x="913805" y="4343704"/>
            <a:ext cx="5030391" cy="4113892"/>
          </a:xfrm>
        </p:spPr>
        <p:txBody>
          <a:bodyPr/>
          <a:lstStyle/>
          <a:p>
            <a:pPr eaLnBrk="1" hangingPunct="1">
              <a:defRPr/>
            </a:pPr>
            <a:endParaRPr lang="it-IT"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474" y="914703"/>
            <a:ext cx="4055566" cy="313417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6" tIns="41028" rIns="82056" bIns="41028" anchor="ctr"/>
          <a:lstStyle/>
          <a:p>
            <a:pPr>
              <a:defRPr/>
            </a:pPr>
            <a:endParaRPr lang="it-IT"/>
          </a:p>
        </p:txBody>
      </p:sp>
      <p:sp>
        <p:nvSpPr>
          <p:cNvPr id="4098" name="Text Box 2"/>
          <p:cNvSpPr txBox="1">
            <a:spLocks noGrp="1" noChangeArrowheads="1"/>
          </p:cNvSpPr>
          <p:nvPr>
            <p:ph type="body"/>
          </p:nvPr>
        </p:nvSpPr>
        <p:spPr>
          <a:xfrm>
            <a:off x="1046263" y="4352774"/>
            <a:ext cx="4771430" cy="3477381"/>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cs typeface="msgothic" charset="0"/>
              </a:rPr>
              <a:t>DNA base products of interaction with reactive oxygen and free radical species.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474" y="914703"/>
            <a:ext cx="4055566" cy="313417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6" tIns="41028" rIns="82056" bIns="41028" anchor="ctr"/>
          <a:lstStyle/>
          <a:p>
            <a:pPr>
              <a:defRPr/>
            </a:pPr>
            <a:endParaRPr lang="it-IT"/>
          </a:p>
        </p:txBody>
      </p:sp>
      <p:sp>
        <p:nvSpPr>
          <p:cNvPr id="4098" name="Text Box 2"/>
          <p:cNvSpPr txBox="1">
            <a:spLocks noGrp="1" noChangeArrowheads="1"/>
          </p:cNvSpPr>
          <p:nvPr>
            <p:ph type="body"/>
          </p:nvPr>
        </p:nvSpPr>
        <p:spPr>
          <a:xfrm>
            <a:off x="1046263" y="4352774"/>
            <a:ext cx="4771430" cy="496358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2pPr>
            <a:lvl3pPr marL="1143000" indent="-2286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3pPr>
            <a:lvl4pPr marL="1600200" indent="-2286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4pPr>
            <a:lvl5pPr marL="2057400" indent="-2286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9pPr>
          </a:lstStyle>
          <a:p>
            <a:pPr eaLnBrk="1">
              <a:lnSpc>
                <a:spcPct val="93000"/>
              </a:lnSpc>
              <a:spcBef>
                <a:spcPct val="0"/>
              </a:spcBef>
              <a:buSzPct val="45000"/>
              <a:buFont typeface="Wingdings" charset="0"/>
              <a:buNone/>
              <a:defRPr/>
            </a:pPr>
            <a:r>
              <a:rPr lang="en-GB">
                <a:solidFill>
                  <a:srgbClr val="000000"/>
                </a:solidFill>
                <a:cs typeface="msgothic" charset="0"/>
              </a:rPr>
              <a:t>Structure and catalytic mechanisms of functional NOS. (A) NOS monomers are capable of transferring electrons from reduced nicotinamide-adenine-dinucleotide phosphate (NADPH), to flavin-adenine-dinucleotide (FAD) and flavin-mononucleotide (FMN) and have a limited capacity to reduce molecular oxygen to superoxide (O2−•).18,163,164 Monomers and isolated reductase domains can bind calmodulin (CaM), which enhances electron transfer within the reductase domain.165 NOS monomers are unable to bind the cofactor (6R-)5,6,7,8-tetrahydrobiopterin (BH4) or the substrate l-arginine and cannot catalyze NO production.163,166 (B) In the presence of haem, NOS can form a functional dimer.163,166 Haem is essential for the interdomain electron transfer from the flavins to the haem of the opposite monomer.165,167 Due to differences in the calmodulin-binding domain, elevated Ca2+ is required for calmodulin binding (and thus catalytic activity) in nNOS and eNOS, whereas calmodulin binds to inducible NOS with high affinity even in the absence of Ca2+. When sufficient substrate l-arginine (l-Arg) and cofactor BH4 are present, intact NOS dimers couple their haem and O2 reduction to the synthesis of NO (fully functional NOS). l-Citrulline (l-Cit) is formed as the byproduct. For clarity, the flow of electrons is only shown from the reductase domain of one monomer to the oxygenase domain of the other monomer. NOS enzymes perform two separate oxidation steps, one to form Nω-hydroxy-l-arginine and a second to convert this intermediate to NO.18 All NOS isoforms contain a zinc ion (Zn) coordinated in a tetrahedral conformation with pairs of CXXXXC motifs at the dimer interface. This site is of major importance for the binding of BH4 and l-arginine. Electron transfer from the reductase domain (*) enables NOS ferric (Fe3+) haem to bind O2 and form a ferrous (Fe2+)-dioxy species. This species may receive a second electron (**) preferentially from BH4 or from the reductase domain. The nature of the resulting oxidized BH4 has been identified as the trihydrobiopterin radical (BH3•) or the trihydropterin radical cation protonated at N5 (BH3•H+). The BH3• radical (or radical cation) can be recycled to BH4 by the NOS itself (using an electron supplied by the flavins). Alternatively, there is evidence that reducing agents such as ascorbic acid (AscH, which is present in cells in millimolar concentrations) can reduce the BH3• radical back to BH4103 (Asc·, ascorbate radical).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http://www.photonics4life.eu/P4L/</a:t>
            </a:r>
            <a:r>
              <a:rPr lang="it-IT" dirty="0" err="1" smtClean="0"/>
              <a:t>Research</a:t>
            </a:r>
            <a:r>
              <a:rPr lang="it-IT" dirty="0" smtClean="0"/>
              <a:t>/Local-Cluster-</a:t>
            </a:r>
            <a:r>
              <a:rPr lang="it-IT" dirty="0" err="1" smtClean="0"/>
              <a:t>Projects</a:t>
            </a:r>
            <a:r>
              <a:rPr lang="it-IT" dirty="0" smtClean="0"/>
              <a:t>/HHDP-Heme-and-heme-degration-products-Alternative-Functions-and-signaling-mechanisms</a:t>
            </a:r>
            <a:endParaRPr lang="it-IT" dirty="0"/>
          </a:p>
        </p:txBody>
      </p:sp>
      <p:sp>
        <p:nvSpPr>
          <p:cNvPr id="4" name="Segnaposto numero diapositiva 3"/>
          <p:cNvSpPr>
            <a:spLocks noGrp="1"/>
          </p:cNvSpPr>
          <p:nvPr>
            <p:ph type="sldNum" sz="quarter" idx="10"/>
          </p:nvPr>
        </p:nvSpPr>
        <p:spPr/>
        <p:txBody>
          <a:bodyPr/>
          <a:lstStyle/>
          <a:p>
            <a:fld id="{ECD2A493-51AB-A546-A223-CD1D927DF93B}" type="slidenum">
              <a:rPr lang="it-IT" smtClean="0"/>
              <a:t>84</a:t>
            </a:fld>
            <a:endParaRPr lang="it-IT"/>
          </a:p>
        </p:txBody>
      </p:sp>
    </p:spTree>
    <p:extLst>
      <p:ext uri="{BB962C8B-B14F-4D97-AF65-F5344CB8AC3E}">
        <p14:creationId xmlns:p14="http://schemas.microsoft.com/office/powerpoint/2010/main" val="3842765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 </a:t>
            </a:r>
          </a:p>
          <a:p>
            <a:r>
              <a:rPr lang="it-IT" dirty="0" err="1" smtClean="0"/>
              <a:t>https</a:t>
            </a:r>
            <a:r>
              <a:rPr lang="it-IT" dirty="0" smtClean="0"/>
              <a:t>://</a:t>
            </a:r>
            <a:r>
              <a:rPr lang="it-IT" dirty="0" err="1" smtClean="0"/>
              <a:t>www.wjgnet.com</a:t>
            </a:r>
            <a:r>
              <a:rPr lang="it-IT" smtClean="0"/>
              <a:t>/2150-5349/full/v7/i4/469.htm </a:t>
            </a:r>
            <a:endParaRPr lang="it-IT" dirty="0"/>
          </a:p>
        </p:txBody>
      </p:sp>
      <p:sp>
        <p:nvSpPr>
          <p:cNvPr id="4" name="Segnaposto numero diapositiva 3"/>
          <p:cNvSpPr>
            <a:spLocks noGrp="1"/>
          </p:cNvSpPr>
          <p:nvPr>
            <p:ph type="sldNum" sz="quarter" idx="10"/>
          </p:nvPr>
        </p:nvSpPr>
        <p:spPr/>
        <p:txBody>
          <a:bodyPr/>
          <a:lstStyle/>
          <a:p>
            <a:fld id="{ECD2A493-51AB-A546-A223-CD1D927DF93B}" type="slidenum">
              <a:rPr lang="it-IT" smtClean="0"/>
              <a:t>85</a:t>
            </a:fld>
            <a:endParaRPr lang="it-IT"/>
          </a:p>
        </p:txBody>
      </p:sp>
    </p:spTree>
    <p:extLst>
      <p:ext uri="{BB962C8B-B14F-4D97-AF65-F5344CB8AC3E}">
        <p14:creationId xmlns:p14="http://schemas.microsoft.com/office/powerpoint/2010/main" val="3842765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474" y="914703"/>
            <a:ext cx="4055566" cy="313417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6" tIns="41028" rIns="82056" bIns="41028" anchor="ctr"/>
          <a:lstStyle/>
          <a:p>
            <a:pPr>
              <a:defRPr/>
            </a:pPr>
            <a:endParaRPr lang="it-IT"/>
          </a:p>
        </p:txBody>
      </p:sp>
      <p:sp>
        <p:nvSpPr>
          <p:cNvPr id="4098" name="Text Box 2"/>
          <p:cNvSpPr txBox="1">
            <a:spLocks noGrp="1" noChangeArrowheads="1"/>
          </p:cNvSpPr>
          <p:nvPr>
            <p:ph type="body"/>
          </p:nvPr>
        </p:nvSpPr>
        <p:spPr>
          <a:xfrm>
            <a:off x="1046263" y="4352774"/>
            <a:ext cx="4771430" cy="3477381"/>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ea typeface="msgothic" charset="0"/>
                <a:cs typeface="msgothic" charset="0"/>
              </a:rPr>
              <a:t>Physiologic role of NADPH oxidase-derived ROS. Green arrows indicate activation, and red lines with blunted ends indicate inhibition. NoxS, renal NADPH oxidases; VEGF, vascular endothelial growth factor; HIF, hypoxia inducible factor; ER, endoplasmic reticulum; MCP-1, monocyte chemotactic protein-1; MAP kinase, mitogen activated protein kinase; JNK, c-Jun N-terminal kinase 1; ERK, extracellular signal-regulated kinases; P38, p38 kinase.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it-IT" smtClean="0"/>
              <a:t>02-03/04/2019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a:t>
            </a:r>
            <a:endParaRPr lang="it-IT"/>
          </a:p>
        </p:txBody>
      </p:sp>
      <p:sp>
        <p:nvSpPr>
          <p:cNvPr id="6" name="Segnaposto numero diapositiva 5"/>
          <p:cNvSpPr>
            <a:spLocks noGrp="1"/>
          </p:cNvSpPr>
          <p:nvPr>
            <p:ph type="sldNum" sz="quarter" idx="12"/>
          </p:nvPr>
        </p:nvSpPr>
        <p:spPr/>
        <p:txBody>
          <a:bodyPr/>
          <a:lstStyle/>
          <a:p>
            <a:fld id="{639B403A-1D78-BE46-94CA-3E806C859D46}" type="slidenum">
              <a:rPr lang="it-IT" smtClean="0"/>
              <a:t>‹n.›</a:t>
            </a:fld>
            <a:endParaRPr lang="it-IT"/>
          </a:p>
        </p:txBody>
      </p:sp>
    </p:spTree>
    <p:extLst>
      <p:ext uri="{BB962C8B-B14F-4D97-AF65-F5344CB8AC3E}">
        <p14:creationId xmlns:p14="http://schemas.microsoft.com/office/powerpoint/2010/main" val="663605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02-03/04/2019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a:t>
            </a:r>
            <a:endParaRPr lang="it-IT"/>
          </a:p>
        </p:txBody>
      </p:sp>
      <p:sp>
        <p:nvSpPr>
          <p:cNvPr id="6" name="Segnaposto numero diapositiva 5"/>
          <p:cNvSpPr>
            <a:spLocks noGrp="1"/>
          </p:cNvSpPr>
          <p:nvPr>
            <p:ph type="sldNum" sz="quarter" idx="12"/>
          </p:nvPr>
        </p:nvSpPr>
        <p:spPr/>
        <p:txBody>
          <a:bodyPr/>
          <a:lstStyle/>
          <a:p>
            <a:fld id="{639B403A-1D78-BE46-94CA-3E806C859D46}" type="slidenum">
              <a:rPr lang="it-IT" smtClean="0"/>
              <a:t>‹n.›</a:t>
            </a:fld>
            <a:endParaRPr lang="it-IT"/>
          </a:p>
        </p:txBody>
      </p:sp>
    </p:spTree>
    <p:extLst>
      <p:ext uri="{BB962C8B-B14F-4D97-AF65-F5344CB8AC3E}">
        <p14:creationId xmlns:p14="http://schemas.microsoft.com/office/powerpoint/2010/main" val="3387676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02-03/04/2019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a:t>
            </a:r>
            <a:endParaRPr lang="it-IT"/>
          </a:p>
        </p:txBody>
      </p:sp>
      <p:sp>
        <p:nvSpPr>
          <p:cNvPr id="6" name="Segnaposto numero diapositiva 5"/>
          <p:cNvSpPr>
            <a:spLocks noGrp="1"/>
          </p:cNvSpPr>
          <p:nvPr>
            <p:ph type="sldNum" sz="quarter" idx="12"/>
          </p:nvPr>
        </p:nvSpPr>
        <p:spPr/>
        <p:txBody>
          <a:bodyPr/>
          <a:lstStyle/>
          <a:p>
            <a:fld id="{639B403A-1D78-BE46-94CA-3E806C859D46}" type="slidenum">
              <a:rPr lang="it-IT" smtClean="0"/>
              <a:t>‹n.›</a:t>
            </a:fld>
            <a:endParaRPr lang="it-IT"/>
          </a:p>
        </p:txBody>
      </p:sp>
    </p:spTree>
    <p:extLst>
      <p:ext uri="{BB962C8B-B14F-4D97-AF65-F5344CB8AC3E}">
        <p14:creationId xmlns:p14="http://schemas.microsoft.com/office/powerpoint/2010/main" val="2599124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3"/>
          <p:cNvSpPr>
            <a:spLocks noGrp="1"/>
          </p:cNvSpPr>
          <p:nvPr>
            <p:ph type="dt" sz="half" idx="10"/>
          </p:nvPr>
        </p:nvSpPr>
        <p:spPr/>
        <p:txBody>
          <a:bodyPr/>
          <a:lstStyle>
            <a:lvl1pPr>
              <a:defRPr/>
            </a:lvl1pPr>
          </a:lstStyle>
          <a:p>
            <a:pPr>
              <a:defRPr/>
            </a:pPr>
            <a:r>
              <a:rPr lang="it-IT" smtClean="0"/>
              <a:t>02-03/04/2019</a:t>
            </a:r>
            <a:endParaRPr lang="it-IT"/>
          </a:p>
        </p:txBody>
      </p:sp>
      <p:sp>
        <p:nvSpPr>
          <p:cNvPr id="4" name="Segnaposto piè di pagina 4"/>
          <p:cNvSpPr>
            <a:spLocks noGrp="1"/>
          </p:cNvSpPr>
          <p:nvPr>
            <p:ph type="ftr" sz="quarter" idx="11"/>
          </p:nvPr>
        </p:nvSpPr>
        <p:spPr/>
        <p:txBody>
          <a:bodyPr/>
          <a:lstStyle>
            <a:lvl1pPr>
              <a:defRPr/>
            </a:lvl1pPr>
          </a:lstStyle>
          <a:p>
            <a:pPr>
              <a:defRPr/>
            </a:pPr>
            <a:r>
              <a:rPr lang="it-IT" smtClean="0"/>
              <a:t>991SV-BIOCHEMISTRY OF AGE RELATED DISEASES</a:t>
            </a:r>
            <a:endParaRPr lang="it-IT" dirty="0"/>
          </a:p>
        </p:txBody>
      </p:sp>
      <p:sp>
        <p:nvSpPr>
          <p:cNvPr id="5" name="Segnaposto numero diapositiva 5"/>
          <p:cNvSpPr>
            <a:spLocks noGrp="1"/>
          </p:cNvSpPr>
          <p:nvPr>
            <p:ph type="sldNum" sz="quarter" idx="12"/>
          </p:nvPr>
        </p:nvSpPr>
        <p:spPr/>
        <p:txBody>
          <a:bodyPr/>
          <a:lstStyle>
            <a:lvl1pPr>
              <a:defRPr/>
            </a:lvl1pPr>
          </a:lstStyle>
          <a:p>
            <a:pPr>
              <a:defRPr/>
            </a:pPr>
            <a:fld id="{491A4DA0-37E0-0844-B97A-BD2274275975}" type="slidenum">
              <a:rPr lang="it-IT"/>
              <a:pPr>
                <a:defRPr/>
              </a:pPr>
              <a:t>‹n.›</a:t>
            </a:fld>
            <a:endParaRPr lang="it-IT"/>
          </a:p>
        </p:txBody>
      </p:sp>
    </p:spTree>
    <p:extLst>
      <p:ext uri="{BB962C8B-B14F-4D97-AF65-F5344CB8AC3E}">
        <p14:creationId xmlns:p14="http://schemas.microsoft.com/office/powerpoint/2010/main" val="647824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02-03/04/2019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a:t>
            </a:r>
            <a:endParaRPr lang="it-IT"/>
          </a:p>
        </p:txBody>
      </p:sp>
      <p:sp>
        <p:nvSpPr>
          <p:cNvPr id="6" name="Segnaposto numero diapositiva 5"/>
          <p:cNvSpPr>
            <a:spLocks noGrp="1"/>
          </p:cNvSpPr>
          <p:nvPr>
            <p:ph type="sldNum" sz="quarter" idx="12"/>
          </p:nvPr>
        </p:nvSpPr>
        <p:spPr/>
        <p:txBody>
          <a:bodyPr/>
          <a:lstStyle/>
          <a:p>
            <a:fld id="{639B403A-1D78-BE46-94CA-3E806C859D46}" type="slidenum">
              <a:rPr lang="it-IT" smtClean="0"/>
              <a:t>‹n.›</a:t>
            </a:fld>
            <a:endParaRPr lang="it-IT"/>
          </a:p>
        </p:txBody>
      </p:sp>
    </p:spTree>
    <p:extLst>
      <p:ext uri="{BB962C8B-B14F-4D97-AF65-F5344CB8AC3E}">
        <p14:creationId xmlns:p14="http://schemas.microsoft.com/office/powerpoint/2010/main" val="2809384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r>
              <a:rPr lang="it-IT" smtClean="0"/>
              <a:t>02-03/04/2019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a:t>
            </a:r>
            <a:endParaRPr lang="it-IT"/>
          </a:p>
        </p:txBody>
      </p:sp>
      <p:sp>
        <p:nvSpPr>
          <p:cNvPr id="6" name="Segnaposto numero diapositiva 5"/>
          <p:cNvSpPr>
            <a:spLocks noGrp="1"/>
          </p:cNvSpPr>
          <p:nvPr>
            <p:ph type="sldNum" sz="quarter" idx="12"/>
          </p:nvPr>
        </p:nvSpPr>
        <p:spPr/>
        <p:txBody>
          <a:bodyPr/>
          <a:lstStyle/>
          <a:p>
            <a:fld id="{639B403A-1D78-BE46-94CA-3E806C859D46}" type="slidenum">
              <a:rPr lang="it-IT" smtClean="0"/>
              <a:t>‹n.›</a:t>
            </a:fld>
            <a:endParaRPr lang="it-IT"/>
          </a:p>
        </p:txBody>
      </p:sp>
    </p:spTree>
    <p:extLst>
      <p:ext uri="{BB962C8B-B14F-4D97-AF65-F5344CB8AC3E}">
        <p14:creationId xmlns:p14="http://schemas.microsoft.com/office/powerpoint/2010/main" val="403889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it-IT" smtClean="0"/>
              <a:t>02-03/04/2019</a:t>
            </a:r>
            <a:endParaRPr lang="it-IT"/>
          </a:p>
        </p:txBody>
      </p:sp>
      <p:sp>
        <p:nvSpPr>
          <p:cNvPr id="6" name="Segnaposto piè di pagina 5"/>
          <p:cNvSpPr>
            <a:spLocks noGrp="1"/>
          </p:cNvSpPr>
          <p:nvPr>
            <p:ph type="ftr" sz="quarter" idx="11"/>
          </p:nvPr>
        </p:nvSpPr>
        <p:spPr/>
        <p:txBody>
          <a:bodyPr/>
          <a:lstStyle/>
          <a:p>
            <a:r>
              <a:rPr lang="it-IT" smtClean="0"/>
              <a:t>991SV-BIOCHEMISTRY OF AGE RELATED DISEASES</a:t>
            </a:r>
            <a:endParaRPr lang="it-IT"/>
          </a:p>
        </p:txBody>
      </p:sp>
      <p:sp>
        <p:nvSpPr>
          <p:cNvPr id="7" name="Segnaposto numero diapositiva 6"/>
          <p:cNvSpPr>
            <a:spLocks noGrp="1"/>
          </p:cNvSpPr>
          <p:nvPr>
            <p:ph type="sldNum" sz="quarter" idx="12"/>
          </p:nvPr>
        </p:nvSpPr>
        <p:spPr/>
        <p:txBody>
          <a:bodyPr/>
          <a:lstStyle/>
          <a:p>
            <a:fld id="{639B403A-1D78-BE46-94CA-3E806C859D46}" type="slidenum">
              <a:rPr lang="it-IT" smtClean="0"/>
              <a:t>‹n.›</a:t>
            </a:fld>
            <a:endParaRPr lang="it-IT"/>
          </a:p>
        </p:txBody>
      </p:sp>
    </p:spTree>
    <p:extLst>
      <p:ext uri="{BB962C8B-B14F-4D97-AF65-F5344CB8AC3E}">
        <p14:creationId xmlns:p14="http://schemas.microsoft.com/office/powerpoint/2010/main" val="3579785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it-IT" smtClean="0"/>
              <a:t>02-03/04/2019</a:t>
            </a:r>
            <a:endParaRPr lang="it-IT"/>
          </a:p>
        </p:txBody>
      </p:sp>
      <p:sp>
        <p:nvSpPr>
          <p:cNvPr id="8" name="Segnaposto piè di pagina 7"/>
          <p:cNvSpPr>
            <a:spLocks noGrp="1"/>
          </p:cNvSpPr>
          <p:nvPr>
            <p:ph type="ftr" sz="quarter" idx="11"/>
          </p:nvPr>
        </p:nvSpPr>
        <p:spPr/>
        <p:txBody>
          <a:bodyPr/>
          <a:lstStyle/>
          <a:p>
            <a:r>
              <a:rPr lang="it-IT" smtClean="0"/>
              <a:t>991SV-BIOCHEMISTRY OF AGE RELATED DISEASES</a:t>
            </a:r>
            <a:endParaRPr lang="it-IT"/>
          </a:p>
        </p:txBody>
      </p:sp>
      <p:sp>
        <p:nvSpPr>
          <p:cNvPr id="9" name="Segnaposto numero diapositiva 8"/>
          <p:cNvSpPr>
            <a:spLocks noGrp="1"/>
          </p:cNvSpPr>
          <p:nvPr>
            <p:ph type="sldNum" sz="quarter" idx="12"/>
          </p:nvPr>
        </p:nvSpPr>
        <p:spPr/>
        <p:txBody>
          <a:bodyPr/>
          <a:lstStyle/>
          <a:p>
            <a:fld id="{639B403A-1D78-BE46-94CA-3E806C859D46}" type="slidenum">
              <a:rPr lang="it-IT" smtClean="0"/>
              <a:t>‹n.›</a:t>
            </a:fld>
            <a:endParaRPr lang="it-IT"/>
          </a:p>
        </p:txBody>
      </p:sp>
    </p:spTree>
    <p:extLst>
      <p:ext uri="{BB962C8B-B14F-4D97-AF65-F5344CB8AC3E}">
        <p14:creationId xmlns:p14="http://schemas.microsoft.com/office/powerpoint/2010/main" val="1867920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r>
              <a:rPr lang="it-IT" smtClean="0"/>
              <a:t>02-03/04/2019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a:t>
            </a:r>
            <a:endParaRPr lang="it-IT"/>
          </a:p>
        </p:txBody>
      </p:sp>
      <p:sp>
        <p:nvSpPr>
          <p:cNvPr id="5" name="Segnaposto numero diapositiva 4"/>
          <p:cNvSpPr>
            <a:spLocks noGrp="1"/>
          </p:cNvSpPr>
          <p:nvPr>
            <p:ph type="sldNum" sz="quarter" idx="12"/>
          </p:nvPr>
        </p:nvSpPr>
        <p:spPr/>
        <p:txBody>
          <a:bodyPr/>
          <a:lstStyle/>
          <a:p>
            <a:fld id="{639B403A-1D78-BE46-94CA-3E806C859D46}" type="slidenum">
              <a:rPr lang="it-IT" smtClean="0"/>
              <a:t>‹n.›</a:t>
            </a:fld>
            <a:endParaRPr lang="it-IT"/>
          </a:p>
        </p:txBody>
      </p:sp>
    </p:spTree>
    <p:extLst>
      <p:ext uri="{BB962C8B-B14F-4D97-AF65-F5344CB8AC3E}">
        <p14:creationId xmlns:p14="http://schemas.microsoft.com/office/powerpoint/2010/main" val="3193493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02-03/04/2019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a:t>
            </a:r>
            <a:endParaRPr lang="it-IT"/>
          </a:p>
        </p:txBody>
      </p:sp>
      <p:sp>
        <p:nvSpPr>
          <p:cNvPr id="4" name="Segnaposto numero diapositiva 3"/>
          <p:cNvSpPr>
            <a:spLocks noGrp="1"/>
          </p:cNvSpPr>
          <p:nvPr>
            <p:ph type="sldNum" sz="quarter" idx="12"/>
          </p:nvPr>
        </p:nvSpPr>
        <p:spPr/>
        <p:txBody>
          <a:bodyPr/>
          <a:lstStyle/>
          <a:p>
            <a:fld id="{639B403A-1D78-BE46-94CA-3E806C859D46}" type="slidenum">
              <a:rPr lang="it-IT" smtClean="0"/>
              <a:t>‹n.›</a:t>
            </a:fld>
            <a:endParaRPr lang="it-IT"/>
          </a:p>
        </p:txBody>
      </p:sp>
    </p:spTree>
    <p:extLst>
      <p:ext uri="{BB962C8B-B14F-4D97-AF65-F5344CB8AC3E}">
        <p14:creationId xmlns:p14="http://schemas.microsoft.com/office/powerpoint/2010/main" val="2379165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r>
              <a:rPr lang="it-IT" smtClean="0"/>
              <a:t>02-03/04/2019</a:t>
            </a:r>
            <a:endParaRPr lang="it-IT"/>
          </a:p>
        </p:txBody>
      </p:sp>
      <p:sp>
        <p:nvSpPr>
          <p:cNvPr id="6" name="Segnaposto piè di pagina 5"/>
          <p:cNvSpPr>
            <a:spLocks noGrp="1"/>
          </p:cNvSpPr>
          <p:nvPr>
            <p:ph type="ftr" sz="quarter" idx="11"/>
          </p:nvPr>
        </p:nvSpPr>
        <p:spPr/>
        <p:txBody>
          <a:bodyPr/>
          <a:lstStyle/>
          <a:p>
            <a:r>
              <a:rPr lang="it-IT" smtClean="0"/>
              <a:t>991SV-BIOCHEMISTRY OF AGE RELATED DISEASES</a:t>
            </a:r>
            <a:endParaRPr lang="it-IT"/>
          </a:p>
        </p:txBody>
      </p:sp>
      <p:sp>
        <p:nvSpPr>
          <p:cNvPr id="7" name="Segnaposto numero diapositiva 6"/>
          <p:cNvSpPr>
            <a:spLocks noGrp="1"/>
          </p:cNvSpPr>
          <p:nvPr>
            <p:ph type="sldNum" sz="quarter" idx="12"/>
          </p:nvPr>
        </p:nvSpPr>
        <p:spPr/>
        <p:txBody>
          <a:bodyPr/>
          <a:lstStyle/>
          <a:p>
            <a:fld id="{639B403A-1D78-BE46-94CA-3E806C859D46}" type="slidenum">
              <a:rPr lang="it-IT" smtClean="0"/>
              <a:t>‹n.›</a:t>
            </a:fld>
            <a:endParaRPr lang="it-IT"/>
          </a:p>
        </p:txBody>
      </p:sp>
    </p:spTree>
    <p:extLst>
      <p:ext uri="{BB962C8B-B14F-4D97-AF65-F5344CB8AC3E}">
        <p14:creationId xmlns:p14="http://schemas.microsoft.com/office/powerpoint/2010/main" val="3241364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r>
              <a:rPr lang="it-IT" smtClean="0"/>
              <a:t>02-03/04/2019</a:t>
            </a:r>
            <a:endParaRPr lang="it-IT"/>
          </a:p>
        </p:txBody>
      </p:sp>
      <p:sp>
        <p:nvSpPr>
          <p:cNvPr id="6" name="Segnaposto piè di pagina 5"/>
          <p:cNvSpPr>
            <a:spLocks noGrp="1"/>
          </p:cNvSpPr>
          <p:nvPr>
            <p:ph type="ftr" sz="quarter" idx="11"/>
          </p:nvPr>
        </p:nvSpPr>
        <p:spPr/>
        <p:txBody>
          <a:bodyPr/>
          <a:lstStyle/>
          <a:p>
            <a:r>
              <a:rPr lang="it-IT" smtClean="0"/>
              <a:t>991SV-BIOCHEMISTRY OF AGE RELATED DISEASES</a:t>
            </a:r>
            <a:endParaRPr lang="it-IT"/>
          </a:p>
        </p:txBody>
      </p:sp>
      <p:sp>
        <p:nvSpPr>
          <p:cNvPr id="7" name="Segnaposto numero diapositiva 6"/>
          <p:cNvSpPr>
            <a:spLocks noGrp="1"/>
          </p:cNvSpPr>
          <p:nvPr>
            <p:ph type="sldNum" sz="quarter" idx="12"/>
          </p:nvPr>
        </p:nvSpPr>
        <p:spPr/>
        <p:txBody>
          <a:bodyPr/>
          <a:lstStyle/>
          <a:p>
            <a:fld id="{639B403A-1D78-BE46-94CA-3E806C859D46}" type="slidenum">
              <a:rPr lang="it-IT" smtClean="0"/>
              <a:t>‹n.›</a:t>
            </a:fld>
            <a:endParaRPr lang="it-IT"/>
          </a:p>
        </p:txBody>
      </p:sp>
    </p:spTree>
    <p:extLst>
      <p:ext uri="{BB962C8B-B14F-4D97-AF65-F5344CB8AC3E}">
        <p14:creationId xmlns:p14="http://schemas.microsoft.com/office/powerpoint/2010/main" val="8502725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02-03/04/2019</a:t>
            </a:r>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991SV-BIOCHEMISTRY OF AGE RELATED DISEASES</a:t>
            </a: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9B403A-1D78-BE46-94CA-3E806C859D46}" type="slidenum">
              <a:rPr lang="it-IT" smtClean="0"/>
              <a:t>‹n.›</a:t>
            </a:fld>
            <a:endParaRPr lang="it-IT"/>
          </a:p>
        </p:txBody>
      </p:sp>
    </p:spTree>
    <p:extLst>
      <p:ext uri="{BB962C8B-B14F-4D97-AF65-F5344CB8AC3E}">
        <p14:creationId xmlns:p14="http://schemas.microsoft.com/office/powerpoint/2010/main" val="3281609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7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7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8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81.png"/></Relationships>
</file>

<file path=ppt/slides/_rels/slide104.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8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8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8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8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8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spassamonti@units.it" TargetMode="External"/><Relationship Id="rId3" Type="http://schemas.openxmlformats.org/officeDocument/2006/relationships/hyperlink" Target="http://www.sabinapassamonti.or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 Id="rId3" Type="http://schemas.openxmlformats.org/officeDocument/2006/relationships/image" Target="../media/image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 Id="rId3" Type="http://schemas.openxmlformats.org/officeDocument/2006/relationships/image" Target="../media/image4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hyperlink" Target="http://pubs.niaaa.nih.gov/publications/arh294/274-280.htm"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oleObject" Target="../embeddings/oleObject1.bin"/><Relationship Id="rId5" Type="http://schemas.openxmlformats.org/officeDocument/2006/relationships/image" Target="../media/image56.w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6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6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92.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9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564445"/>
            <a:ext cx="7772400" cy="3515784"/>
          </a:xfrm>
        </p:spPr>
        <p:txBody>
          <a:bodyPr>
            <a:normAutofit/>
          </a:bodyPr>
          <a:lstStyle/>
          <a:p>
            <a:r>
              <a:rPr lang="it-IT" dirty="0" smtClean="0"/>
              <a:t/>
            </a:r>
            <a:br>
              <a:rPr lang="it-IT" dirty="0" smtClean="0"/>
            </a:br>
            <a:r>
              <a:rPr lang="it-IT" dirty="0" smtClean="0"/>
              <a:t>991SV</a:t>
            </a:r>
            <a:br>
              <a:rPr lang="it-IT" dirty="0" smtClean="0"/>
            </a:br>
            <a:r>
              <a:rPr lang="it-IT" dirty="0" err="1" smtClean="0"/>
              <a:t>Biochemistry</a:t>
            </a:r>
            <a:r>
              <a:rPr lang="it-IT" dirty="0" smtClean="0"/>
              <a:t> </a:t>
            </a:r>
            <a:r>
              <a:rPr lang="it-IT" dirty="0"/>
              <a:t>of </a:t>
            </a:r>
            <a:r>
              <a:rPr lang="it-IT" dirty="0" err="1"/>
              <a:t>Health-</a:t>
            </a:r>
            <a:r>
              <a:rPr lang="it-IT" dirty="0" err="1" smtClean="0"/>
              <a:t>related</a:t>
            </a:r>
            <a:r>
              <a:rPr lang="it-IT" dirty="0" smtClean="0"/>
              <a:t> </a:t>
            </a:r>
            <a:r>
              <a:rPr lang="it-IT" dirty="0" err="1" smtClean="0"/>
              <a:t>Diseases</a:t>
            </a:r>
            <a:r>
              <a:rPr lang="it-IT" dirty="0" smtClean="0"/>
              <a:t> </a:t>
            </a:r>
            <a:br>
              <a:rPr lang="it-IT" dirty="0" smtClean="0"/>
            </a:br>
            <a:r>
              <a:rPr lang="it-IT" dirty="0" smtClean="0"/>
              <a:t>SM54 - NEUROSCIENZE</a:t>
            </a:r>
            <a:endParaRPr lang="it-IT" dirty="0"/>
          </a:p>
        </p:txBody>
      </p:sp>
      <p:sp>
        <p:nvSpPr>
          <p:cNvPr id="3" name="Sottotitolo 2"/>
          <p:cNvSpPr>
            <a:spLocks noGrp="1"/>
          </p:cNvSpPr>
          <p:nvPr>
            <p:ph type="subTitle" idx="1"/>
          </p:nvPr>
        </p:nvSpPr>
        <p:spPr>
          <a:xfrm>
            <a:off x="1371600" y="4365978"/>
            <a:ext cx="6400800" cy="1752600"/>
          </a:xfrm>
        </p:spPr>
        <p:txBody>
          <a:bodyPr>
            <a:normAutofit fontScale="55000" lnSpcReduction="20000"/>
          </a:bodyPr>
          <a:lstStyle/>
          <a:p>
            <a:r>
              <a:rPr lang="it-IT" dirty="0" smtClean="0"/>
              <a:t>Prof. Sabina Passamonti, Dr. </a:t>
            </a:r>
            <a:r>
              <a:rPr lang="it-IT" dirty="0" err="1" smtClean="0"/>
              <a:t>med</a:t>
            </a:r>
            <a:r>
              <a:rPr lang="it-IT" dirty="0" smtClean="0"/>
              <a:t>., </a:t>
            </a:r>
            <a:r>
              <a:rPr lang="it-IT" dirty="0" err="1" smtClean="0"/>
              <a:t>PhD</a:t>
            </a:r>
            <a:r>
              <a:rPr lang="it-IT" dirty="0" smtClean="0"/>
              <a:t> biochimica </a:t>
            </a:r>
          </a:p>
          <a:p>
            <a:r>
              <a:rPr lang="it-IT" dirty="0" err="1" smtClean="0"/>
              <a:t>University</a:t>
            </a:r>
            <a:r>
              <a:rPr lang="it-IT" dirty="0" smtClean="0"/>
              <a:t> of Trieste</a:t>
            </a:r>
          </a:p>
          <a:p>
            <a:r>
              <a:rPr lang="it-IT" dirty="0" err="1" smtClean="0"/>
              <a:t>Department</a:t>
            </a:r>
            <a:r>
              <a:rPr lang="it-IT" dirty="0" smtClean="0"/>
              <a:t> of Life </a:t>
            </a:r>
            <a:r>
              <a:rPr lang="it-IT" dirty="0" err="1" smtClean="0"/>
              <a:t>Sciences</a:t>
            </a:r>
            <a:endParaRPr lang="it-IT" dirty="0" smtClean="0"/>
          </a:p>
          <a:p>
            <a:r>
              <a:rPr lang="it-IT" dirty="0" smtClean="0"/>
              <a:t>Building C11, 2° </a:t>
            </a:r>
            <a:r>
              <a:rPr lang="it-IT" dirty="0" err="1" smtClean="0"/>
              <a:t>floor</a:t>
            </a:r>
            <a:r>
              <a:rPr lang="it-IT" dirty="0" smtClean="0"/>
              <a:t>, lab 227</a:t>
            </a:r>
          </a:p>
          <a:p>
            <a:r>
              <a:rPr lang="it-IT" dirty="0" err="1" smtClean="0"/>
              <a:t>Tel</a:t>
            </a:r>
            <a:r>
              <a:rPr lang="it-IT" dirty="0" smtClean="0"/>
              <a:t> 040 558 8747 </a:t>
            </a:r>
            <a:r>
              <a:rPr lang="it-IT" dirty="0" err="1" smtClean="0"/>
              <a:t>Mob</a:t>
            </a:r>
            <a:r>
              <a:rPr lang="it-IT" dirty="0" smtClean="0"/>
              <a:t> 3665898629</a:t>
            </a:r>
          </a:p>
          <a:p>
            <a:r>
              <a:rPr lang="it-IT" dirty="0" smtClean="0"/>
              <a:t>e-mail: </a:t>
            </a:r>
            <a:r>
              <a:rPr lang="it-IT" dirty="0" err="1" smtClean="0"/>
              <a:t>spassamonti@units.it</a:t>
            </a:r>
            <a:r>
              <a:rPr lang="it-IT" dirty="0" smtClean="0"/>
              <a:t> </a:t>
            </a:r>
            <a:endParaRPr lang="it-IT" dirty="0"/>
          </a:p>
        </p:txBody>
      </p:sp>
      <p:sp>
        <p:nvSpPr>
          <p:cNvPr id="4" name="Segnaposto data 3"/>
          <p:cNvSpPr>
            <a:spLocks noGrp="1"/>
          </p:cNvSpPr>
          <p:nvPr>
            <p:ph type="dt" sz="half" idx="10"/>
          </p:nvPr>
        </p:nvSpPr>
        <p:spPr/>
        <p:txBody>
          <a:bodyPr/>
          <a:lstStyle/>
          <a:p>
            <a:r>
              <a:rPr lang="it-IT" smtClean="0"/>
              <a:t>02-03/04/2019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a:t>
            </a:r>
            <a:endParaRPr lang="it-IT"/>
          </a:p>
        </p:txBody>
      </p:sp>
      <p:sp>
        <p:nvSpPr>
          <p:cNvPr id="6" name="Segnaposto numero diapositiva 5"/>
          <p:cNvSpPr>
            <a:spLocks noGrp="1"/>
          </p:cNvSpPr>
          <p:nvPr>
            <p:ph type="sldNum" sz="quarter" idx="12"/>
          </p:nvPr>
        </p:nvSpPr>
        <p:spPr/>
        <p:txBody>
          <a:bodyPr/>
          <a:lstStyle/>
          <a:p>
            <a:fld id="{639B403A-1D78-BE46-94CA-3E806C859D46}" type="slidenum">
              <a:rPr lang="it-IT" smtClean="0"/>
              <a:t>0</a:t>
            </a:fld>
            <a:endParaRPr lang="it-IT"/>
          </a:p>
        </p:txBody>
      </p:sp>
    </p:spTree>
    <p:extLst>
      <p:ext uri="{BB962C8B-B14F-4D97-AF65-F5344CB8AC3E}">
        <p14:creationId xmlns:p14="http://schemas.microsoft.com/office/powerpoint/2010/main" val="6547433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olo 1"/>
          <p:cNvSpPr>
            <a:spLocks noGrp="1"/>
          </p:cNvSpPr>
          <p:nvPr>
            <p:ph type="title"/>
          </p:nvPr>
        </p:nvSpPr>
        <p:spPr/>
        <p:txBody>
          <a:bodyPr/>
          <a:lstStyle/>
          <a:p>
            <a:pPr eaLnBrk="1" hangingPunct="1"/>
            <a:r>
              <a:rPr lang="it-IT">
                <a:latin typeface="Calibri" charset="0"/>
              </a:rPr>
              <a:t>Overeview</a:t>
            </a:r>
          </a:p>
        </p:txBody>
      </p:sp>
      <p:sp>
        <p:nvSpPr>
          <p:cNvPr id="31746" name="Segnaposto contenuto 2"/>
          <p:cNvSpPr>
            <a:spLocks noGrp="1"/>
          </p:cNvSpPr>
          <p:nvPr>
            <p:ph idx="1"/>
          </p:nvPr>
        </p:nvSpPr>
        <p:spPr/>
        <p:txBody>
          <a:bodyPr/>
          <a:lstStyle/>
          <a:p>
            <a:pPr marL="514350" indent="-514350" eaLnBrk="1" hangingPunct="1">
              <a:buFontTx/>
              <a:buAutoNum type="arabicPeriod"/>
            </a:pPr>
            <a:r>
              <a:rPr lang="it-IT">
                <a:latin typeface="Arial" charset="0"/>
              </a:rPr>
              <a:t>Principles of </a:t>
            </a:r>
          </a:p>
          <a:p>
            <a:pPr lvl="1" eaLnBrk="1" hangingPunct="1"/>
            <a:r>
              <a:rPr lang="it-IT">
                <a:latin typeface="Arial" charset="0"/>
              </a:rPr>
              <a:t>oxygen chemistry and reactivity</a:t>
            </a:r>
          </a:p>
          <a:p>
            <a:pPr lvl="1" eaLnBrk="1" hangingPunct="1"/>
            <a:r>
              <a:rPr lang="it-IT">
                <a:latin typeface="Arial" charset="0"/>
              </a:rPr>
              <a:t>oxidation of biological molecules</a:t>
            </a:r>
          </a:p>
          <a:p>
            <a:pPr marL="514350" indent="-514350" eaLnBrk="1" hangingPunct="1">
              <a:buFontTx/>
              <a:buAutoNum type="arabicPeriod"/>
            </a:pPr>
            <a:r>
              <a:rPr lang="it-IT">
                <a:latin typeface="Arial" charset="0"/>
              </a:rPr>
              <a:t>The main sites of ROS generation</a:t>
            </a:r>
          </a:p>
          <a:p>
            <a:pPr marL="514350" indent="-514350" eaLnBrk="1" hangingPunct="1">
              <a:buFontTx/>
              <a:buAutoNum type="arabicPeriod"/>
            </a:pPr>
            <a:r>
              <a:rPr lang="it-IT">
                <a:latin typeface="Arial" charset="0"/>
              </a:rPr>
              <a:t>The main endogenous defense systems agains ROS and ROS-mediated changes</a:t>
            </a:r>
          </a:p>
          <a:p>
            <a:pPr marL="514350" indent="-514350" eaLnBrk="1" hangingPunct="1">
              <a:buFontTx/>
              <a:buAutoNum type="arabicPeriod"/>
            </a:pPr>
            <a:r>
              <a:rPr lang="it-IT">
                <a:latin typeface="Arial" charset="0"/>
              </a:rPr>
              <a:t>ROS in cell signalling and regulation</a:t>
            </a:r>
          </a:p>
          <a:p>
            <a:pPr marL="514350" indent="-514350" eaLnBrk="1" hangingPunct="1">
              <a:buFontTx/>
              <a:buNone/>
            </a:pPr>
            <a:endParaRPr lang="it-IT">
              <a:latin typeface="Arial" charset="0"/>
            </a:endParaRPr>
          </a:p>
        </p:txBody>
      </p:sp>
      <p:sp>
        <p:nvSpPr>
          <p:cNvPr id="6" name="Segnaposto data 5"/>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a:xfrm>
            <a:off x="3132138" y="5876925"/>
            <a:ext cx="2895600" cy="720725"/>
          </a:xfrm>
        </p:spPr>
        <p:txBody>
          <a:bodyPr/>
          <a:lstStyle/>
          <a:p>
            <a:pPr>
              <a:defRPr/>
            </a:pPr>
            <a:r>
              <a:rPr lang="it-IT" smtClean="0"/>
              <a:t>991SV-BIOCHEMISTRY OF AGE RELATED DISEASES</a:t>
            </a:r>
            <a:endParaRPr lang="it-IT" dirty="0"/>
          </a:p>
        </p:txBody>
      </p:sp>
      <p:sp>
        <p:nvSpPr>
          <p:cNvPr id="5" name="Segnaposto numero diapositiva 4"/>
          <p:cNvSpPr>
            <a:spLocks noGrp="1"/>
          </p:cNvSpPr>
          <p:nvPr>
            <p:ph type="sldNum" sz="quarter" idx="12"/>
          </p:nvPr>
        </p:nvSpPr>
        <p:spPr/>
        <p:txBody>
          <a:bodyPr/>
          <a:lstStyle/>
          <a:p>
            <a:pPr>
              <a:defRPr/>
            </a:pPr>
            <a:fld id="{0EF33E36-25B3-9846-9844-9F39087851B0}" type="slidenum">
              <a:rPr lang="it-IT"/>
              <a:pPr>
                <a:defRPr/>
              </a:pPr>
              <a:t>9</a:t>
            </a:fld>
            <a:endParaRPr lang="it-IT"/>
          </a:p>
        </p:txBody>
      </p:sp>
    </p:spTree>
    <p:extLst>
      <p:ext uri="{BB962C8B-B14F-4D97-AF65-F5344CB8AC3E}">
        <p14:creationId xmlns:p14="http://schemas.microsoft.com/office/powerpoint/2010/main" val="1575326883"/>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Ras </a:t>
            </a:r>
            <a:r>
              <a:rPr lang="it-IT" dirty="0" err="1" smtClean="0"/>
              <a:t>glutathionylation</a:t>
            </a:r>
            <a:r>
              <a:rPr lang="it-IT" dirty="0" smtClean="0"/>
              <a:t> in </a:t>
            </a:r>
            <a:r>
              <a:rPr lang="it-IT" dirty="0" err="1" smtClean="0"/>
              <a:t>Nox</a:t>
            </a:r>
            <a:r>
              <a:rPr lang="it-IT" dirty="0" smtClean="0"/>
              <a:t> </a:t>
            </a:r>
            <a:r>
              <a:rPr lang="it-IT" dirty="0" err="1" smtClean="0"/>
              <a:t>signalling</a:t>
            </a:r>
            <a:endParaRPr lang="it-IT" dirty="0"/>
          </a:p>
        </p:txBody>
      </p:sp>
      <p:sp>
        <p:nvSpPr>
          <p:cNvPr id="3" name="Segnaposto data 2"/>
          <p:cNvSpPr>
            <a:spLocks noGrp="1"/>
          </p:cNvSpPr>
          <p:nvPr>
            <p:ph type="dt" sz="half" idx="10"/>
          </p:nvPr>
        </p:nvSpPr>
        <p:spPr/>
        <p:txBody>
          <a:bodyPr/>
          <a:lstStyle/>
          <a:p>
            <a:r>
              <a:rPr lang="it-IT" smtClean="0"/>
              <a:t>02-03/04/2019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a:t>
            </a:r>
            <a:endParaRPr lang="it-IT"/>
          </a:p>
        </p:txBody>
      </p:sp>
      <p:sp>
        <p:nvSpPr>
          <p:cNvPr id="5" name="Segnaposto numero diapositiva 4"/>
          <p:cNvSpPr>
            <a:spLocks noGrp="1"/>
          </p:cNvSpPr>
          <p:nvPr>
            <p:ph type="sldNum" sz="quarter" idx="12"/>
          </p:nvPr>
        </p:nvSpPr>
        <p:spPr/>
        <p:txBody>
          <a:bodyPr/>
          <a:lstStyle/>
          <a:p>
            <a:fld id="{639B403A-1D78-BE46-94CA-3E806C859D46}" type="slidenum">
              <a:rPr lang="it-IT" smtClean="0"/>
              <a:t>99</a:t>
            </a:fld>
            <a:endParaRPr lang="it-IT"/>
          </a:p>
        </p:txBody>
      </p:sp>
      <p:pic>
        <p:nvPicPr>
          <p:cNvPr id="6" name="Immagine 5"/>
          <p:cNvPicPr>
            <a:picLocks noChangeAspect="1"/>
          </p:cNvPicPr>
          <p:nvPr/>
        </p:nvPicPr>
        <p:blipFill>
          <a:blip r:embed="rId3"/>
          <a:stretch>
            <a:fillRect/>
          </a:stretch>
        </p:blipFill>
        <p:spPr>
          <a:xfrm>
            <a:off x="2353116" y="1371600"/>
            <a:ext cx="4431648" cy="5262582"/>
          </a:xfrm>
          <a:prstGeom prst="rect">
            <a:avLst/>
          </a:prstGeom>
        </p:spPr>
      </p:pic>
    </p:spTree>
    <p:extLst>
      <p:ext uri="{BB962C8B-B14F-4D97-AF65-F5344CB8AC3E}">
        <p14:creationId xmlns:p14="http://schemas.microsoft.com/office/powerpoint/2010/main" val="3974284593"/>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Ras </a:t>
            </a:r>
            <a:r>
              <a:rPr lang="it-IT" dirty="0" err="1" smtClean="0"/>
              <a:t>glutathionylation</a:t>
            </a:r>
            <a:r>
              <a:rPr lang="it-IT" dirty="0" smtClean="0"/>
              <a:t> in </a:t>
            </a:r>
            <a:r>
              <a:rPr lang="it-IT" dirty="0" err="1" smtClean="0"/>
              <a:t>Angiotensin</a:t>
            </a:r>
            <a:r>
              <a:rPr lang="it-IT" dirty="0" smtClean="0"/>
              <a:t> II </a:t>
            </a:r>
            <a:r>
              <a:rPr lang="it-IT" dirty="0" err="1" smtClean="0"/>
              <a:t>signalling</a:t>
            </a:r>
            <a:endParaRPr lang="it-IT" dirty="0"/>
          </a:p>
        </p:txBody>
      </p:sp>
      <p:sp>
        <p:nvSpPr>
          <p:cNvPr id="3" name="Segnaposto data 2"/>
          <p:cNvSpPr>
            <a:spLocks noGrp="1"/>
          </p:cNvSpPr>
          <p:nvPr>
            <p:ph type="dt" sz="half" idx="10"/>
          </p:nvPr>
        </p:nvSpPr>
        <p:spPr/>
        <p:txBody>
          <a:bodyPr/>
          <a:lstStyle/>
          <a:p>
            <a:r>
              <a:rPr lang="it-IT" smtClean="0"/>
              <a:t>02-03/04/2019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a:t>
            </a:r>
            <a:endParaRPr lang="it-IT"/>
          </a:p>
        </p:txBody>
      </p:sp>
      <p:sp>
        <p:nvSpPr>
          <p:cNvPr id="5" name="Segnaposto numero diapositiva 4"/>
          <p:cNvSpPr>
            <a:spLocks noGrp="1"/>
          </p:cNvSpPr>
          <p:nvPr>
            <p:ph type="sldNum" sz="quarter" idx="12"/>
          </p:nvPr>
        </p:nvSpPr>
        <p:spPr/>
        <p:txBody>
          <a:bodyPr/>
          <a:lstStyle/>
          <a:p>
            <a:fld id="{639B403A-1D78-BE46-94CA-3E806C859D46}" type="slidenum">
              <a:rPr lang="it-IT" smtClean="0"/>
              <a:t>100</a:t>
            </a:fld>
            <a:endParaRPr lang="it-IT"/>
          </a:p>
        </p:txBody>
      </p:sp>
      <p:pic>
        <p:nvPicPr>
          <p:cNvPr id="7" name="Immagine 6" descr="elated image"/>
          <p:cNvPicPr/>
          <p:nvPr/>
        </p:nvPicPr>
        <p:blipFill>
          <a:blip r:embed="rId3">
            <a:extLst>
              <a:ext uri="{28A0092B-C50C-407E-A947-70E740481C1C}">
                <a14:useLocalDpi xmlns:a14="http://schemas.microsoft.com/office/drawing/2010/main" val="0"/>
              </a:ext>
            </a:extLst>
          </a:blip>
          <a:srcRect/>
          <a:stretch>
            <a:fillRect/>
          </a:stretch>
        </p:blipFill>
        <p:spPr bwMode="auto">
          <a:xfrm>
            <a:off x="803048" y="1417638"/>
            <a:ext cx="7012703" cy="4622708"/>
          </a:xfrm>
          <a:prstGeom prst="rect">
            <a:avLst/>
          </a:prstGeom>
          <a:noFill/>
          <a:ln>
            <a:noFill/>
          </a:ln>
        </p:spPr>
      </p:pic>
    </p:spTree>
    <p:extLst>
      <p:ext uri="{BB962C8B-B14F-4D97-AF65-F5344CB8AC3E}">
        <p14:creationId xmlns:p14="http://schemas.microsoft.com/office/powerpoint/2010/main" val="3100915844"/>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l"/>
            <a:r>
              <a:rPr lang="it-IT" dirty="0" smtClean="0"/>
              <a:t>RTK </a:t>
            </a:r>
            <a:r>
              <a:rPr lang="it-IT" dirty="0" err="1" smtClean="0"/>
              <a:t>overview</a:t>
            </a:r>
            <a:endParaRPr lang="it-IT" dirty="0"/>
          </a:p>
        </p:txBody>
      </p:sp>
      <p:sp>
        <p:nvSpPr>
          <p:cNvPr id="3" name="Segnaposto data 2"/>
          <p:cNvSpPr>
            <a:spLocks noGrp="1"/>
          </p:cNvSpPr>
          <p:nvPr>
            <p:ph type="dt" sz="half" idx="10"/>
          </p:nvPr>
        </p:nvSpPr>
        <p:spPr/>
        <p:txBody>
          <a:bodyPr/>
          <a:lstStyle/>
          <a:p>
            <a:r>
              <a:rPr lang="it-IT" smtClean="0"/>
              <a:t>02-03/04/2019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a:t>
            </a:r>
            <a:endParaRPr lang="it-IT"/>
          </a:p>
        </p:txBody>
      </p:sp>
      <p:sp>
        <p:nvSpPr>
          <p:cNvPr id="5" name="Segnaposto numero diapositiva 4"/>
          <p:cNvSpPr>
            <a:spLocks noGrp="1"/>
          </p:cNvSpPr>
          <p:nvPr>
            <p:ph type="sldNum" sz="quarter" idx="12"/>
          </p:nvPr>
        </p:nvSpPr>
        <p:spPr/>
        <p:txBody>
          <a:bodyPr/>
          <a:lstStyle/>
          <a:p>
            <a:fld id="{639B403A-1D78-BE46-94CA-3E806C859D46}" type="slidenum">
              <a:rPr lang="it-IT" smtClean="0"/>
              <a:t>101</a:t>
            </a:fld>
            <a:endParaRPr lang="it-IT"/>
          </a:p>
        </p:txBody>
      </p:sp>
      <p:pic>
        <p:nvPicPr>
          <p:cNvPr id="6" name="Immagine 5"/>
          <p:cNvPicPr>
            <a:picLocks noChangeAspect="1"/>
          </p:cNvPicPr>
          <p:nvPr/>
        </p:nvPicPr>
        <p:blipFill>
          <a:blip r:embed="rId3"/>
          <a:stretch>
            <a:fillRect/>
          </a:stretch>
        </p:blipFill>
        <p:spPr>
          <a:xfrm>
            <a:off x="3692236" y="0"/>
            <a:ext cx="4655127" cy="6858000"/>
          </a:xfrm>
          <a:prstGeom prst="rect">
            <a:avLst/>
          </a:prstGeom>
        </p:spPr>
      </p:pic>
    </p:spTree>
    <p:extLst>
      <p:ext uri="{BB962C8B-B14F-4D97-AF65-F5344CB8AC3E}">
        <p14:creationId xmlns:p14="http://schemas.microsoft.com/office/powerpoint/2010/main" val="1909752608"/>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7"/>
            <a:ext cx="8229600" cy="2115625"/>
          </a:xfrm>
        </p:spPr>
        <p:txBody>
          <a:bodyPr>
            <a:noAutofit/>
          </a:bodyPr>
          <a:lstStyle/>
          <a:p>
            <a:r>
              <a:rPr lang="it-IT" sz="2800" dirty="0" err="1" smtClean="0"/>
              <a:t>Reversible</a:t>
            </a:r>
            <a:r>
              <a:rPr lang="it-IT" sz="2800" dirty="0" smtClean="0"/>
              <a:t> </a:t>
            </a:r>
            <a:r>
              <a:rPr lang="it-IT" sz="2800" dirty="0" err="1" smtClean="0"/>
              <a:t>oxidation</a:t>
            </a:r>
            <a:r>
              <a:rPr lang="it-IT" sz="2800" dirty="0" smtClean="0"/>
              <a:t> of </a:t>
            </a:r>
            <a:r>
              <a:rPr lang="it-IT" sz="2800" dirty="0" err="1" smtClean="0"/>
              <a:t>phosphatase</a:t>
            </a:r>
            <a:r>
              <a:rPr lang="it-IT" sz="2800" dirty="0" smtClean="0"/>
              <a:t> and </a:t>
            </a:r>
            <a:r>
              <a:rPr lang="it-IT" sz="2800" dirty="0" err="1" smtClean="0"/>
              <a:t>tensin</a:t>
            </a:r>
            <a:r>
              <a:rPr lang="it-IT" sz="2800" dirty="0" smtClean="0"/>
              <a:t> </a:t>
            </a:r>
            <a:r>
              <a:rPr lang="it-IT" sz="2800" dirty="0" err="1" smtClean="0"/>
              <a:t>homolog</a:t>
            </a:r>
            <a:r>
              <a:rPr lang="it-IT" sz="2800" dirty="0" smtClean="0"/>
              <a:t> (PTEN) </a:t>
            </a:r>
            <a:r>
              <a:rPr lang="it-IT" sz="2800" dirty="0" err="1" smtClean="0"/>
              <a:t>alters</a:t>
            </a:r>
            <a:r>
              <a:rPr lang="it-IT" sz="2800" dirty="0" smtClean="0"/>
              <a:t> </a:t>
            </a:r>
            <a:r>
              <a:rPr lang="it-IT" sz="2800" dirty="0" err="1" smtClean="0"/>
              <a:t>its</a:t>
            </a:r>
            <a:r>
              <a:rPr lang="it-IT" sz="2800" dirty="0" smtClean="0"/>
              <a:t> </a:t>
            </a:r>
            <a:r>
              <a:rPr lang="it-IT" sz="2800" dirty="0" err="1" smtClean="0"/>
              <a:t>interactions</a:t>
            </a:r>
            <a:r>
              <a:rPr lang="it-IT" sz="2800" dirty="0" smtClean="0"/>
              <a:t> with </a:t>
            </a:r>
            <a:r>
              <a:rPr lang="it-IT" sz="2800" dirty="0" err="1" smtClean="0"/>
              <a:t>signaling</a:t>
            </a:r>
            <a:r>
              <a:rPr lang="it-IT" sz="2800" dirty="0" smtClean="0"/>
              <a:t> and </a:t>
            </a:r>
            <a:r>
              <a:rPr lang="it-IT" sz="2800" dirty="0" err="1" smtClean="0"/>
              <a:t>regulatory</a:t>
            </a:r>
            <a:r>
              <a:rPr lang="it-IT" sz="2800" dirty="0" smtClean="0"/>
              <a:t> </a:t>
            </a:r>
            <a:r>
              <a:rPr lang="it-IT" sz="2800" dirty="0" err="1" smtClean="0"/>
              <a:t>proteins</a:t>
            </a:r>
            <a:endParaRPr lang="it-IT" sz="2800" dirty="0"/>
          </a:p>
        </p:txBody>
      </p:sp>
      <p:sp>
        <p:nvSpPr>
          <p:cNvPr id="3" name="Segnaposto data 2"/>
          <p:cNvSpPr>
            <a:spLocks noGrp="1"/>
          </p:cNvSpPr>
          <p:nvPr>
            <p:ph type="dt" sz="half" idx="10"/>
          </p:nvPr>
        </p:nvSpPr>
        <p:spPr/>
        <p:txBody>
          <a:bodyPr/>
          <a:lstStyle/>
          <a:p>
            <a:r>
              <a:rPr lang="it-IT" smtClean="0"/>
              <a:t>02-03/04/2019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a:t>
            </a:r>
            <a:endParaRPr lang="it-IT"/>
          </a:p>
        </p:txBody>
      </p:sp>
      <p:sp>
        <p:nvSpPr>
          <p:cNvPr id="5" name="Segnaposto numero diapositiva 4"/>
          <p:cNvSpPr>
            <a:spLocks noGrp="1"/>
          </p:cNvSpPr>
          <p:nvPr>
            <p:ph type="sldNum" sz="quarter" idx="12"/>
          </p:nvPr>
        </p:nvSpPr>
        <p:spPr/>
        <p:txBody>
          <a:bodyPr/>
          <a:lstStyle/>
          <a:p>
            <a:fld id="{639B403A-1D78-BE46-94CA-3E806C859D46}" type="slidenum">
              <a:rPr lang="it-IT" smtClean="0"/>
              <a:t>102</a:t>
            </a:fld>
            <a:endParaRPr lang="it-IT"/>
          </a:p>
        </p:txBody>
      </p:sp>
      <p:pic>
        <p:nvPicPr>
          <p:cNvPr id="7" name="Immagine 6"/>
          <p:cNvPicPr/>
          <p:nvPr/>
        </p:nvPicPr>
        <p:blipFill>
          <a:blip r:embed="rId3">
            <a:extLst>
              <a:ext uri="{28A0092B-C50C-407E-A947-70E740481C1C}">
                <a14:useLocalDpi xmlns:a14="http://schemas.microsoft.com/office/drawing/2010/main" val="0"/>
              </a:ext>
            </a:extLst>
          </a:blip>
          <a:srcRect/>
          <a:stretch>
            <a:fillRect/>
          </a:stretch>
        </p:blipFill>
        <p:spPr bwMode="auto">
          <a:xfrm>
            <a:off x="280133" y="2539655"/>
            <a:ext cx="8406667" cy="3365210"/>
          </a:xfrm>
          <a:prstGeom prst="rect">
            <a:avLst/>
          </a:prstGeom>
          <a:noFill/>
          <a:ln>
            <a:noFill/>
          </a:ln>
        </p:spPr>
      </p:pic>
    </p:spTree>
    <p:extLst>
      <p:ext uri="{BB962C8B-B14F-4D97-AF65-F5344CB8AC3E}">
        <p14:creationId xmlns:p14="http://schemas.microsoft.com/office/powerpoint/2010/main" val="3720794656"/>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t>Redox </a:t>
            </a:r>
            <a:r>
              <a:rPr lang="it-IT" sz="2800" dirty="0" err="1" smtClean="0"/>
              <a:t>Regulation</a:t>
            </a:r>
            <a:r>
              <a:rPr lang="it-IT" sz="2800" dirty="0" smtClean="0"/>
              <a:t> of the </a:t>
            </a:r>
            <a:r>
              <a:rPr lang="it-IT" sz="2800" dirty="0" err="1" smtClean="0"/>
              <a:t>Tumor</a:t>
            </a:r>
            <a:r>
              <a:rPr lang="it-IT" sz="2800" dirty="0" smtClean="0"/>
              <a:t> </a:t>
            </a:r>
            <a:r>
              <a:rPr lang="it-IT" sz="2800" dirty="0" err="1" smtClean="0"/>
              <a:t>Suppressor</a:t>
            </a:r>
            <a:r>
              <a:rPr lang="it-IT" sz="2800" dirty="0" smtClean="0"/>
              <a:t> PTEN by </a:t>
            </a:r>
            <a:r>
              <a:rPr lang="it-IT" sz="2800" dirty="0" err="1" smtClean="0"/>
              <a:t>Hydrogen</a:t>
            </a:r>
            <a:r>
              <a:rPr lang="it-IT" sz="2800" dirty="0" smtClean="0"/>
              <a:t> </a:t>
            </a:r>
            <a:r>
              <a:rPr lang="it-IT" sz="2800" dirty="0" err="1" smtClean="0"/>
              <a:t>Peroxide</a:t>
            </a:r>
            <a:r>
              <a:rPr lang="it-IT" sz="2800" dirty="0" smtClean="0"/>
              <a:t> and </a:t>
            </a:r>
            <a:r>
              <a:rPr lang="it-IT" sz="2800" dirty="0" err="1" smtClean="0"/>
              <a:t>Tert-Butyl</a:t>
            </a:r>
            <a:r>
              <a:rPr lang="it-IT" sz="2800" dirty="0" smtClean="0"/>
              <a:t> </a:t>
            </a:r>
            <a:r>
              <a:rPr lang="it-IT" sz="2800" dirty="0" err="1" smtClean="0"/>
              <a:t>Hydroperoxide</a:t>
            </a:r>
            <a:endParaRPr lang="it-IT" sz="2800" dirty="0"/>
          </a:p>
        </p:txBody>
      </p:sp>
      <p:sp>
        <p:nvSpPr>
          <p:cNvPr id="3" name="Segnaposto data 2"/>
          <p:cNvSpPr>
            <a:spLocks noGrp="1"/>
          </p:cNvSpPr>
          <p:nvPr>
            <p:ph type="dt" sz="half" idx="10"/>
          </p:nvPr>
        </p:nvSpPr>
        <p:spPr/>
        <p:txBody>
          <a:bodyPr/>
          <a:lstStyle/>
          <a:p>
            <a:r>
              <a:rPr lang="it-IT" smtClean="0"/>
              <a:t>02-03/04/2019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a:t>
            </a:r>
            <a:endParaRPr lang="it-IT"/>
          </a:p>
        </p:txBody>
      </p:sp>
      <p:sp>
        <p:nvSpPr>
          <p:cNvPr id="5" name="Segnaposto numero diapositiva 4"/>
          <p:cNvSpPr>
            <a:spLocks noGrp="1"/>
          </p:cNvSpPr>
          <p:nvPr>
            <p:ph type="sldNum" sz="quarter" idx="12"/>
          </p:nvPr>
        </p:nvSpPr>
        <p:spPr/>
        <p:txBody>
          <a:bodyPr/>
          <a:lstStyle/>
          <a:p>
            <a:fld id="{639B403A-1D78-BE46-94CA-3E806C859D46}" type="slidenum">
              <a:rPr lang="it-IT" smtClean="0"/>
              <a:t>103</a:t>
            </a:fld>
            <a:endParaRPr lang="it-IT"/>
          </a:p>
        </p:txBody>
      </p:sp>
      <p:pic>
        <p:nvPicPr>
          <p:cNvPr id="6" name="Immagine 5"/>
          <p:cNvPicPr>
            <a:picLocks noChangeAspect="1"/>
          </p:cNvPicPr>
          <p:nvPr/>
        </p:nvPicPr>
        <p:blipFill>
          <a:blip r:embed="rId3"/>
          <a:stretch>
            <a:fillRect/>
          </a:stretch>
        </p:blipFill>
        <p:spPr>
          <a:xfrm>
            <a:off x="0" y="1570734"/>
            <a:ext cx="9144000" cy="4785616"/>
          </a:xfrm>
          <a:prstGeom prst="rect">
            <a:avLst/>
          </a:prstGeom>
        </p:spPr>
      </p:pic>
      <p:pic>
        <p:nvPicPr>
          <p:cNvPr id="7" name="Immagine 6"/>
          <p:cNvPicPr>
            <a:picLocks noChangeAspect="1"/>
          </p:cNvPicPr>
          <p:nvPr/>
        </p:nvPicPr>
        <p:blipFill>
          <a:blip r:embed="rId4"/>
          <a:stretch>
            <a:fillRect/>
          </a:stretch>
        </p:blipFill>
        <p:spPr>
          <a:xfrm>
            <a:off x="457200" y="3956068"/>
            <a:ext cx="3062784" cy="1840063"/>
          </a:xfrm>
          <a:prstGeom prst="rect">
            <a:avLst/>
          </a:prstGeom>
          <a:ln>
            <a:solidFill>
              <a:srgbClr val="FF0000"/>
            </a:solidFill>
          </a:ln>
        </p:spPr>
      </p:pic>
      <p:cxnSp>
        <p:nvCxnSpPr>
          <p:cNvPr id="9" name="Connettore 2 8"/>
          <p:cNvCxnSpPr/>
          <p:nvPr/>
        </p:nvCxnSpPr>
        <p:spPr>
          <a:xfrm flipH="1">
            <a:off x="3548346" y="3361307"/>
            <a:ext cx="2259740" cy="91221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3494595"/>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57200" y="274638"/>
            <a:ext cx="8229600" cy="1723472"/>
          </a:xfrm>
        </p:spPr>
        <p:txBody>
          <a:bodyPr>
            <a:normAutofit fontScale="90000"/>
          </a:bodyPr>
          <a:lstStyle/>
          <a:p>
            <a:r>
              <a:rPr lang="it-IT" dirty="0" err="1" smtClean="0"/>
              <a:t>Thioredoxin</a:t>
            </a:r>
            <a:r>
              <a:rPr lang="it-IT" dirty="0" smtClean="0"/>
              <a:t> </a:t>
            </a:r>
            <a:r>
              <a:rPr lang="it-IT" dirty="0"/>
              <a:t/>
            </a:r>
            <a:br>
              <a:rPr lang="it-IT" dirty="0"/>
            </a:br>
            <a:r>
              <a:rPr lang="it-IT" sz="2700" dirty="0" err="1" smtClean="0"/>
              <a:t>Thioredoxin</a:t>
            </a:r>
            <a:r>
              <a:rPr lang="it-IT" sz="2700" dirty="0" smtClean="0"/>
              <a:t> </a:t>
            </a:r>
            <a:r>
              <a:rPr lang="it-IT" sz="2700" dirty="0" err="1" smtClean="0"/>
              <a:t>is</a:t>
            </a:r>
            <a:r>
              <a:rPr lang="it-IT" sz="2700" dirty="0" smtClean="0"/>
              <a:t> a 12-kD </a:t>
            </a:r>
            <a:r>
              <a:rPr lang="it-IT" sz="2700" dirty="0" err="1" smtClean="0"/>
              <a:t>oxidoreductase</a:t>
            </a:r>
            <a:r>
              <a:rPr lang="it-IT" sz="2700" dirty="0" smtClean="0"/>
              <a:t> </a:t>
            </a:r>
            <a:r>
              <a:rPr lang="it-IT" sz="2700" dirty="0" err="1" smtClean="0"/>
              <a:t>enzyme</a:t>
            </a:r>
            <a:r>
              <a:rPr lang="it-IT" sz="2700" dirty="0" smtClean="0"/>
              <a:t> </a:t>
            </a:r>
            <a:r>
              <a:rPr lang="it-IT" sz="2700" dirty="0" err="1" smtClean="0"/>
              <a:t>containing</a:t>
            </a:r>
            <a:r>
              <a:rPr lang="it-IT" sz="2700" dirty="0" smtClean="0"/>
              <a:t> a </a:t>
            </a:r>
            <a:r>
              <a:rPr lang="it-IT" sz="2700" dirty="0" err="1" smtClean="0"/>
              <a:t>dithiol-disulfide</a:t>
            </a:r>
            <a:r>
              <a:rPr lang="it-IT" sz="2700" dirty="0" smtClean="0"/>
              <a:t> </a:t>
            </a:r>
            <a:r>
              <a:rPr lang="it-IT" sz="2700" dirty="0" err="1" smtClean="0"/>
              <a:t>active</a:t>
            </a:r>
            <a:r>
              <a:rPr lang="it-IT" sz="2700" dirty="0" smtClean="0"/>
              <a:t> site. </a:t>
            </a:r>
            <a:r>
              <a:rPr lang="it-IT" sz="2700" dirty="0" err="1" smtClean="0"/>
              <a:t>It</a:t>
            </a:r>
            <a:r>
              <a:rPr lang="it-IT" sz="2700" dirty="0" smtClean="0"/>
              <a:t> </a:t>
            </a:r>
            <a:r>
              <a:rPr lang="it-IT" sz="2700" dirty="0" err="1" smtClean="0"/>
              <a:t>is</a:t>
            </a:r>
            <a:r>
              <a:rPr lang="it-IT" sz="2700" dirty="0" smtClean="0"/>
              <a:t> </a:t>
            </a:r>
            <a:r>
              <a:rPr lang="it-IT" sz="2700" dirty="0" err="1" smtClean="0"/>
              <a:t>ubiquitous</a:t>
            </a:r>
            <a:r>
              <a:rPr lang="it-IT" sz="2700" dirty="0" smtClean="0"/>
              <a:t> and </a:t>
            </a:r>
            <a:r>
              <a:rPr lang="it-IT" sz="2700" dirty="0" err="1" smtClean="0"/>
              <a:t>found</a:t>
            </a:r>
            <a:r>
              <a:rPr lang="it-IT" sz="2700" dirty="0" smtClean="0"/>
              <a:t> in </a:t>
            </a:r>
            <a:r>
              <a:rPr lang="it-IT" sz="2700" dirty="0" err="1" smtClean="0"/>
              <a:t>many</a:t>
            </a:r>
            <a:r>
              <a:rPr lang="it-IT" sz="2700" dirty="0" smtClean="0"/>
              <a:t> </a:t>
            </a:r>
            <a:r>
              <a:rPr lang="it-IT" sz="2700" dirty="0" err="1" smtClean="0"/>
              <a:t>organisms</a:t>
            </a:r>
            <a:r>
              <a:rPr lang="it-IT" sz="2700" dirty="0" smtClean="0"/>
              <a:t> from </a:t>
            </a:r>
            <a:r>
              <a:rPr lang="it-IT" sz="2700" dirty="0" err="1" smtClean="0"/>
              <a:t>plants</a:t>
            </a:r>
            <a:r>
              <a:rPr lang="it-IT" sz="2700" dirty="0" smtClean="0"/>
              <a:t> and </a:t>
            </a:r>
            <a:r>
              <a:rPr lang="it-IT" sz="2700" dirty="0" err="1" smtClean="0"/>
              <a:t>bacteria</a:t>
            </a:r>
            <a:r>
              <a:rPr lang="it-IT" sz="2700" dirty="0" smtClean="0"/>
              <a:t> to </a:t>
            </a:r>
            <a:r>
              <a:rPr lang="it-IT" sz="2700" dirty="0" err="1" smtClean="0"/>
              <a:t>mammals</a:t>
            </a:r>
            <a:r>
              <a:rPr lang="it-IT" sz="2700" dirty="0" smtClean="0"/>
              <a:t>.</a:t>
            </a:r>
            <a:endParaRPr lang="it-IT" sz="2700" dirty="0"/>
          </a:p>
        </p:txBody>
      </p:sp>
      <p:sp>
        <p:nvSpPr>
          <p:cNvPr id="2" name="Segnaposto data 1"/>
          <p:cNvSpPr>
            <a:spLocks noGrp="1"/>
          </p:cNvSpPr>
          <p:nvPr>
            <p:ph type="dt" sz="half" idx="10"/>
          </p:nvPr>
        </p:nvSpPr>
        <p:spPr/>
        <p:txBody>
          <a:bodyPr/>
          <a:lstStyle/>
          <a:p>
            <a:r>
              <a:rPr lang="it-IT" smtClean="0"/>
              <a:t>02-03/04/2019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a:t>
            </a:r>
            <a:endParaRPr lang="it-IT"/>
          </a:p>
        </p:txBody>
      </p:sp>
      <p:sp>
        <p:nvSpPr>
          <p:cNvPr id="4" name="Segnaposto numero diapositiva 3"/>
          <p:cNvSpPr>
            <a:spLocks noGrp="1"/>
          </p:cNvSpPr>
          <p:nvPr>
            <p:ph type="sldNum" sz="quarter" idx="12"/>
          </p:nvPr>
        </p:nvSpPr>
        <p:spPr/>
        <p:txBody>
          <a:bodyPr/>
          <a:lstStyle/>
          <a:p>
            <a:fld id="{639B403A-1D78-BE46-94CA-3E806C859D46}" type="slidenum">
              <a:rPr lang="it-IT" smtClean="0"/>
              <a:t>104</a:t>
            </a:fld>
            <a:endParaRPr lang="it-IT"/>
          </a:p>
        </p:txBody>
      </p:sp>
      <p:pic>
        <p:nvPicPr>
          <p:cNvPr id="5" name="Immagine 4"/>
          <p:cNvPicPr>
            <a:picLocks noChangeAspect="1"/>
          </p:cNvPicPr>
          <p:nvPr/>
        </p:nvPicPr>
        <p:blipFill>
          <a:blip r:embed="rId3"/>
          <a:stretch>
            <a:fillRect/>
          </a:stretch>
        </p:blipFill>
        <p:spPr>
          <a:xfrm>
            <a:off x="457200" y="2315956"/>
            <a:ext cx="8234127" cy="1885678"/>
          </a:xfrm>
          <a:prstGeom prst="rect">
            <a:avLst/>
          </a:prstGeom>
        </p:spPr>
      </p:pic>
      <p:sp>
        <p:nvSpPr>
          <p:cNvPr id="7" name="CasellaDiTesto 6"/>
          <p:cNvSpPr txBox="1"/>
          <p:nvPr/>
        </p:nvSpPr>
        <p:spPr>
          <a:xfrm>
            <a:off x="773145" y="4724501"/>
            <a:ext cx="7913655" cy="1477328"/>
          </a:xfrm>
          <a:prstGeom prst="rect">
            <a:avLst/>
          </a:prstGeom>
          <a:noFill/>
        </p:spPr>
        <p:txBody>
          <a:bodyPr wrap="square" rtlCol="0">
            <a:spAutoFit/>
          </a:bodyPr>
          <a:lstStyle/>
          <a:p>
            <a:r>
              <a:rPr lang="it-IT" dirty="0" smtClean="0"/>
              <a:t>Fig. 1. </a:t>
            </a:r>
            <a:r>
              <a:rPr lang="it-IT" dirty="0" err="1" smtClean="0"/>
              <a:t>Mechanism</a:t>
            </a:r>
            <a:r>
              <a:rPr lang="it-IT" dirty="0" smtClean="0"/>
              <a:t> of </a:t>
            </a:r>
            <a:r>
              <a:rPr lang="it-IT" dirty="0" err="1" smtClean="0"/>
              <a:t>disulfide</a:t>
            </a:r>
            <a:r>
              <a:rPr lang="it-IT" dirty="0" smtClean="0"/>
              <a:t> </a:t>
            </a:r>
            <a:r>
              <a:rPr lang="it-IT" dirty="0" err="1" smtClean="0"/>
              <a:t>reduction</a:t>
            </a:r>
            <a:r>
              <a:rPr lang="it-IT" dirty="0" smtClean="0"/>
              <a:t> by </a:t>
            </a:r>
            <a:r>
              <a:rPr lang="it-IT" dirty="0" err="1" smtClean="0"/>
              <a:t>thioredoxin</a:t>
            </a:r>
            <a:r>
              <a:rPr lang="it-IT" dirty="0" smtClean="0"/>
              <a:t>. </a:t>
            </a:r>
            <a:r>
              <a:rPr lang="it-IT" dirty="0" err="1" smtClean="0"/>
              <a:t>During</a:t>
            </a:r>
            <a:r>
              <a:rPr lang="it-IT" dirty="0" smtClean="0"/>
              <a:t> the </a:t>
            </a:r>
            <a:r>
              <a:rPr lang="it-IT" dirty="0" err="1" smtClean="0"/>
              <a:t>thiol-disulfide</a:t>
            </a:r>
            <a:r>
              <a:rPr lang="it-IT" dirty="0" smtClean="0"/>
              <a:t> </a:t>
            </a:r>
            <a:r>
              <a:rPr lang="it-IT" dirty="0" err="1" smtClean="0"/>
              <a:t>exchange</a:t>
            </a:r>
            <a:r>
              <a:rPr lang="it-IT" dirty="0" smtClean="0"/>
              <a:t> </a:t>
            </a:r>
            <a:r>
              <a:rPr lang="it-IT" dirty="0" err="1" smtClean="0"/>
              <a:t>reaction</a:t>
            </a:r>
            <a:r>
              <a:rPr lang="it-IT" dirty="0" smtClean="0"/>
              <a:t>, a </a:t>
            </a:r>
            <a:r>
              <a:rPr lang="it-IT" dirty="0" err="1" smtClean="0"/>
              <a:t>transient</a:t>
            </a:r>
            <a:r>
              <a:rPr lang="it-IT" dirty="0" smtClean="0"/>
              <a:t> </a:t>
            </a:r>
            <a:r>
              <a:rPr lang="it-IT" dirty="0" err="1" smtClean="0"/>
              <a:t>mixed</a:t>
            </a:r>
            <a:r>
              <a:rPr lang="it-IT" dirty="0" smtClean="0"/>
              <a:t> </a:t>
            </a:r>
            <a:r>
              <a:rPr lang="it-IT" dirty="0" err="1" smtClean="0"/>
              <a:t>disulfide</a:t>
            </a:r>
            <a:r>
              <a:rPr lang="it-IT" dirty="0" smtClean="0"/>
              <a:t> bond </a:t>
            </a:r>
            <a:r>
              <a:rPr lang="it-IT" dirty="0" err="1" smtClean="0"/>
              <a:t>is</a:t>
            </a:r>
            <a:r>
              <a:rPr lang="it-IT" dirty="0" smtClean="0"/>
              <a:t> </a:t>
            </a:r>
            <a:r>
              <a:rPr lang="it-IT" dirty="0" err="1" smtClean="0"/>
              <a:t>formed</a:t>
            </a:r>
            <a:r>
              <a:rPr lang="it-IT" dirty="0" smtClean="0"/>
              <a:t> </a:t>
            </a:r>
            <a:r>
              <a:rPr lang="it-IT" dirty="0" err="1" smtClean="0"/>
              <a:t>between</a:t>
            </a:r>
            <a:r>
              <a:rPr lang="it-IT" dirty="0" smtClean="0"/>
              <a:t> </a:t>
            </a:r>
            <a:r>
              <a:rPr lang="it-IT" dirty="0" err="1" smtClean="0"/>
              <a:t>thioredoxin</a:t>
            </a:r>
            <a:r>
              <a:rPr lang="it-IT" dirty="0" smtClean="0"/>
              <a:t> and </a:t>
            </a:r>
            <a:r>
              <a:rPr lang="it-IT" dirty="0" err="1" smtClean="0"/>
              <a:t>its</a:t>
            </a:r>
            <a:r>
              <a:rPr lang="it-IT" dirty="0" smtClean="0"/>
              <a:t> </a:t>
            </a:r>
            <a:r>
              <a:rPr lang="it-IT" dirty="0" err="1" smtClean="0"/>
              <a:t>substrate</a:t>
            </a:r>
            <a:r>
              <a:rPr lang="it-IT" dirty="0" smtClean="0"/>
              <a:t>. </a:t>
            </a:r>
            <a:r>
              <a:rPr lang="it-IT" dirty="0" err="1" smtClean="0"/>
              <a:t>After</a:t>
            </a:r>
            <a:r>
              <a:rPr lang="it-IT" dirty="0" smtClean="0"/>
              <a:t> </a:t>
            </a:r>
            <a:r>
              <a:rPr lang="it-IT" dirty="0" err="1" smtClean="0"/>
              <a:t>completion</a:t>
            </a:r>
            <a:r>
              <a:rPr lang="it-IT" dirty="0" smtClean="0"/>
              <a:t> of the </a:t>
            </a:r>
            <a:r>
              <a:rPr lang="it-IT" dirty="0" err="1" smtClean="0"/>
              <a:t>catalytic</a:t>
            </a:r>
            <a:r>
              <a:rPr lang="it-IT" dirty="0" smtClean="0"/>
              <a:t> </a:t>
            </a:r>
            <a:r>
              <a:rPr lang="it-IT" dirty="0" err="1" smtClean="0"/>
              <a:t>cycle</a:t>
            </a:r>
            <a:r>
              <a:rPr lang="it-IT" dirty="0" smtClean="0"/>
              <a:t>, a </a:t>
            </a:r>
            <a:r>
              <a:rPr lang="it-IT" dirty="0" err="1" smtClean="0"/>
              <a:t>reduced</a:t>
            </a:r>
            <a:r>
              <a:rPr lang="it-IT" dirty="0" smtClean="0"/>
              <a:t> </a:t>
            </a:r>
            <a:r>
              <a:rPr lang="it-IT" dirty="0" err="1" smtClean="0"/>
              <a:t>substrate</a:t>
            </a:r>
            <a:r>
              <a:rPr lang="it-IT" dirty="0" smtClean="0"/>
              <a:t> </a:t>
            </a:r>
            <a:r>
              <a:rPr lang="it-IT" dirty="0" err="1" smtClean="0"/>
              <a:t>protein</a:t>
            </a:r>
            <a:r>
              <a:rPr lang="it-IT" dirty="0" smtClean="0"/>
              <a:t> </a:t>
            </a:r>
            <a:r>
              <a:rPr lang="it-IT" dirty="0" err="1" smtClean="0"/>
              <a:t>is</a:t>
            </a:r>
            <a:r>
              <a:rPr lang="it-IT" dirty="0" smtClean="0"/>
              <a:t> </a:t>
            </a:r>
            <a:r>
              <a:rPr lang="it-IT" dirty="0" err="1" smtClean="0"/>
              <a:t>released</a:t>
            </a:r>
            <a:r>
              <a:rPr lang="it-IT" dirty="0" smtClean="0"/>
              <a:t> and </a:t>
            </a:r>
            <a:r>
              <a:rPr lang="it-IT" dirty="0" err="1" smtClean="0"/>
              <a:t>thioredoxin</a:t>
            </a:r>
            <a:r>
              <a:rPr lang="it-IT" dirty="0" smtClean="0"/>
              <a:t> </a:t>
            </a:r>
            <a:r>
              <a:rPr lang="it-IT" dirty="0" err="1" smtClean="0"/>
              <a:t>is</a:t>
            </a:r>
            <a:r>
              <a:rPr lang="it-IT" dirty="0" smtClean="0"/>
              <a:t> </a:t>
            </a:r>
            <a:r>
              <a:rPr lang="it-IT" dirty="0" err="1" smtClean="0"/>
              <a:t>converted</a:t>
            </a:r>
            <a:r>
              <a:rPr lang="it-IT" dirty="0" smtClean="0"/>
              <a:t> to the </a:t>
            </a:r>
            <a:r>
              <a:rPr lang="it-IT" dirty="0" err="1" smtClean="0"/>
              <a:t>oxidized</a:t>
            </a:r>
            <a:r>
              <a:rPr lang="it-IT" dirty="0" smtClean="0"/>
              <a:t> </a:t>
            </a:r>
            <a:r>
              <a:rPr lang="it-IT" dirty="0" err="1" smtClean="0"/>
              <a:t>form</a:t>
            </a:r>
            <a:r>
              <a:rPr lang="it-IT" dirty="0" smtClean="0"/>
              <a:t>. </a:t>
            </a:r>
            <a:r>
              <a:rPr lang="it-IT" dirty="0" err="1" smtClean="0"/>
              <a:t>Trx</a:t>
            </a:r>
            <a:r>
              <a:rPr lang="it-IT" dirty="0" smtClean="0"/>
              <a:t>: </a:t>
            </a:r>
            <a:r>
              <a:rPr lang="it-IT" dirty="0" err="1" smtClean="0"/>
              <a:t>thioredoxin</a:t>
            </a:r>
            <a:r>
              <a:rPr lang="it-IT" dirty="0" smtClean="0"/>
              <a:t>; </a:t>
            </a:r>
            <a:r>
              <a:rPr lang="it-IT" dirty="0" err="1" smtClean="0"/>
              <a:t>red</a:t>
            </a:r>
            <a:r>
              <a:rPr lang="it-IT" dirty="0" smtClean="0"/>
              <a:t>: </a:t>
            </a:r>
            <a:r>
              <a:rPr lang="it-IT" dirty="0" err="1" smtClean="0"/>
              <a:t>reduced</a:t>
            </a:r>
            <a:r>
              <a:rPr lang="it-IT" dirty="0" smtClean="0"/>
              <a:t>; </a:t>
            </a:r>
            <a:r>
              <a:rPr lang="it-IT" dirty="0" err="1" smtClean="0"/>
              <a:t>ox</a:t>
            </a:r>
            <a:r>
              <a:rPr lang="it-IT" dirty="0" smtClean="0"/>
              <a:t>: </a:t>
            </a:r>
            <a:r>
              <a:rPr lang="it-IT" dirty="0" err="1" smtClean="0"/>
              <a:t>oxidized</a:t>
            </a:r>
            <a:r>
              <a:rPr lang="it-IT" dirty="0" smtClean="0"/>
              <a:t>.</a:t>
            </a:r>
            <a:endParaRPr lang="it-IT" dirty="0"/>
          </a:p>
        </p:txBody>
      </p:sp>
    </p:spTree>
    <p:extLst>
      <p:ext uri="{BB962C8B-B14F-4D97-AF65-F5344CB8AC3E}">
        <p14:creationId xmlns:p14="http://schemas.microsoft.com/office/powerpoint/2010/main" val="1738412308"/>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57200" y="274638"/>
            <a:ext cx="8229600" cy="565689"/>
          </a:xfrm>
        </p:spPr>
        <p:txBody>
          <a:bodyPr>
            <a:noAutofit/>
          </a:bodyPr>
          <a:lstStyle/>
          <a:p>
            <a:r>
              <a:rPr lang="it-IT" sz="2800" dirty="0" err="1" smtClean="0"/>
              <a:t>Thioredoxin</a:t>
            </a:r>
            <a:r>
              <a:rPr lang="it-IT" sz="2800" dirty="0" smtClean="0"/>
              <a:t> </a:t>
            </a:r>
            <a:r>
              <a:rPr lang="it-IT" sz="2800" dirty="0" err="1" smtClean="0"/>
              <a:t>reduces</a:t>
            </a:r>
            <a:r>
              <a:rPr lang="it-IT" sz="2800" dirty="0" smtClean="0"/>
              <a:t> </a:t>
            </a:r>
            <a:r>
              <a:rPr lang="it-IT" sz="2800" dirty="0" err="1" smtClean="0"/>
              <a:t>intramolecular</a:t>
            </a:r>
            <a:r>
              <a:rPr lang="it-IT" sz="2800" dirty="0" smtClean="0"/>
              <a:t> </a:t>
            </a:r>
            <a:r>
              <a:rPr lang="it-IT" sz="2800" dirty="0" err="1" smtClean="0"/>
              <a:t>disulfide</a:t>
            </a:r>
            <a:r>
              <a:rPr lang="it-IT" sz="2800" dirty="0" smtClean="0"/>
              <a:t> bonds</a:t>
            </a:r>
            <a:endParaRPr lang="it-IT" sz="2800" dirty="0"/>
          </a:p>
        </p:txBody>
      </p:sp>
      <p:sp>
        <p:nvSpPr>
          <p:cNvPr id="2" name="Segnaposto data 1"/>
          <p:cNvSpPr>
            <a:spLocks noGrp="1"/>
          </p:cNvSpPr>
          <p:nvPr>
            <p:ph type="dt" sz="half" idx="10"/>
          </p:nvPr>
        </p:nvSpPr>
        <p:spPr/>
        <p:txBody>
          <a:bodyPr/>
          <a:lstStyle/>
          <a:p>
            <a:r>
              <a:rPr lang="it-IT" smtClean="0"/>
              <a:t>02-03/04/2019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a:t>
            </a:r>
            <a:endParaRPr lang="it-IT"/>
          </a:p>
        </p:txBody>
      </p:sp>
      <p:sp>
        <p:nvSpPr>
          <p:cNvPr id="4" name="Segnaposto numero diapositiva 3"/>
          <p:cNvSpPr>
            <a:spLocks noGrp="1"/>
          </p:cNvSpPr>
          <p:nvPr>
            <p:ph type="sldNum" sz="quarter" idx="12"/>
          </p:nvPr>
        </p:nvSpPr>
        <p:spPr/>
        <p:txBody>
          <a:bodyPr/>
          <a:lstStyle/>
          <a:p>
            <a:fld id="{639B403A-1D78-BE46-94CA-3E806C859D46}" type="slidenum">
              <a:rPr lang="it-IT" smtClean="0"/>
              <a:t>105</a:t>
            </a:fld>
            <a:endParaRPr lang="it-IT"/>
          </a:p>
        </p:txBody>
      </p:sp>
      <p:pic>
        <p:nvPicPr>
          <p:cNvPr id="8" name="Immagine 7"/>
          <p:cNvPicPr>
            <a:picLocks noChangeAspect="1"/>
          </p:cNvPicPr>
          <p:nvPr/>
        </p:nvPicPr>
        <p:blipFill>
          <a:blip r:embed="rId3"/>
          <a:stretch>
            <a:fillRect/>
          </a:stretch>
        </p:blipFill>
        <p:spPr>
          <a:xfrm>
            <a:off x="457200" y="840327"/>
            <a:ext cx="7832525" cy="4407047"/>
          </a:xfrm>
          <a:prstGeom prst="rect">
            <a:avLst/>
          </a:prstGeom>
        </p:spPr>
      </p:pic>
      <p:sp>
        <p:nvSpPr>
          <p:cNvPr id="9" name="CasellaDiTesto 8"/>
          <p:cNvSpPr txBox="1"/>
          <p:nvPr/>
        </p:nvSpPr>
        <p:spPr>
          <a:xfrm>
            <a:off x="457200" y="5247374"/>
            <a:ext cx="8229600" cy="923330"/>
          </a:xfrm>
          <a:prstGeom prst="rect">
            <a:avLst/>
          </a:prstGeom>
          <a:noFill/>
        </p:spPr>
        <p:txBody>
          <a:bodyPr wrap="square" rtlCol="0">
            <a:spAutoFit/>
          </a:bodyPr>
          <a:lstStyle/>
          <a:p>
            <a:r>
              <a:rPr lang="it-IT" dirty="0" smtClean="0"/>
              <a:t>Fig. 2. The </a:t>
            </a:r>
            <a:r>
              <a:rPr lang="it-IT" dirty="0" err="1" smtClean="0"/>
              <a:t>reduced</a:t>
            </a:r>
            <a:r>
              <a:rPr lang="it-IT" dirty="0" smtClean="0"/>
              <a:t> </a:t>
            </a:r>
            <a:r>
              <a:rPr lang="it-IT" dirty="0" err="1" smtClean="0"/>
              <a:t>form</a:t>
            </a:r>
            <a:r>
              <a:rPr lang="it-IT" dirty="0" smtClean="0"/>
              <a:t> of </a:t>
            </a:r>
            <a:r>
              <a:rPr lang="it-IT" dirty="0" err="1" smtClean="0"/>
              <a:t>thioredoxin</a:t>
            </a:r>
            <a:r>
              <a:rPr lang="it-IT" dirty="0" smtClean="0"/>
              <a:t> </a:t>
            </a:r>
            <a:r>
              <a:rPr lang="it-IT" dirty="0" err="1" smtClean="0"/>
              <a:t>catalyzes</a:t>
            </a:r>
            <a:r>
              <a:rPr lang="it-IT" dirty="0" smtClean="0"/>
              <a:t> </a:t>
            </a:r>
            <a:r>
              <a:rPr lang="it-IT" dirty="0" err="1" smtClean="0"/>
              <a:t>reduction</a:t>
            </a:r>
            <a:r>
              <a:rPr lang="it-IT" dirty="0" smtClean="0"/>
              <a:t> of </a:t>
            </a:r>
            <a:r>
              <a:rPr lang="it-IT" dirty="0" err="1" smtClean="0"/>
              <a:t>disulfide</a:t>
            </a:r>
            <a:r>
              <a:rPr lang="it-IT" dirty="0" smtClean="0"/>
              <a:t> bonds in target </a:t>
            </a:r>
            <a:r>
              <a:rPr lang="it-IT" dirty="0" err="1" smtClean="0"/>
              <a:t>proteins</a:t>
            </a:r>
            <a:r>
              <a:rPr lang="it-IT" dirty="0" smtClean="0"/>
              <a:t>. </a:t>
            </a:r>
            <a:r>
              <a:rPr lang="it-IT" dirty="0" err="1" smtClean="0"/>
              <a:t>Oxidized</a:t>
            </a:r>
            <a:r>
              <a:rPr lang="it-IT" dirty="0" smtClean="0"/>
              <a:t> </a:t>
            </a:r>
            <a:r>
              <a:rPr lang="it-IT" dirty="0" err="1" smtClean="0"/>
              <a:t>thioredoxin</a:t>
            </a:r>
            <a:r>
              <a:rPr lang="it-IT" dirty="0" smtClean="0"/>
              <a:t> </a:t>
            </a:r>
            <a:r>
              <a:rPr lang="it-IT" dirty="0" err="1" smtClean="0"/>
              <a:t>is</a:t>
            </a:r>
            <a:r>
              <a:rPr lang="it-IT" dirty="0" smtClean="0"/>
              <a:t> </a:t>
            </a:r>
            <a:r>
              <a:rPr lang="it-IT" dirty="0" err="1" smtClean="0"/>
              <a:t>regenerated</a:t>
            </a:r>
            <a:r>
              <a:rPr lang="it-IT" dirty="0" smtClean="0"/>
              <a:t> to the </a:t>
            </a:r>
            <a:r>
              <a:rPr lang="it-IT" dirty="0" err="1" smtClean="0"/>
              <a:t>reduced</a:t>
            </a:r>
            <a:r>
              <a:rPr lang="it-IT" dirty="0" smtClean="0"/>
              <a:t> state by the NADPH-</a:t>
            </a:r>
            <a:r>
              <a:rPr lang="it-IT" dirty="0" err="1" smtClean="0"/>
              <a:t>dependent</a:t>
            </a:r>
            <a:r>
              <a:rPr lang="it-IT" dirty="0" smtClean="0"/>
              <a:t> </a:t>
            </a:r>
            <a:r>
              <a:rPr lang="it-IT" dirty="0" err="1" smtClean="0"/>
              <a:t>flavoenzyme</a:t>
            </a:r>
            <a:r>
              <a:rPr lang="it-IT" dirty="0" smtClean="0"/>
              <a:t> </a:t>
            </a:r>
            <a:r>
              <a:rPr lang="it-IT" dirty="0" err="1" smtClean="0"/>
              <a:t>thioredoxin</a:t>
            </a:r>
            <a:r>
              <a:rPr lang="it-IT" dirty="0" smtClean="0"/>
              <a:t> </a:t>
            </a:r>
            <a:r>
              <a:rPr lang="it-IT" dirty="0" err="1" smtClean="0"/>
              <a:t>reductase</a:t>
            </a:r>
            <a:r>
              <a:rPr lang="it-IT" dirty="0" smtClean="0"/>
              <a:t>. </a:t>
            </a:r>
            <a:r>
              <a:rPr lang="it-IT" dirty="0" err="1" smtClean="0"/>
              <a:t>TrxR</a:t>
            </a:r>
            <a:r>
              <a:rPr lang="it-IT" dirty="0" smtClean="0"/>
              <a:t>: </a:t>
            </a:r>
            <a:r>
              <a:rPr lang="it-IT" dirty="0" err="1" smtClean="0"/>
              <a:t>thioredoxin</a:t>
            </a:r>
            <a:r>
              <a:rPr lang="it-IT" dirty="0" smtClean="0"/>
              <a:t> </a:t>
            </a:r>
            <a:r>
              <a:rPr lang="it-IT" dirty="0" err="1" smtClean="0"/>
              <a:t>reductase</a:t>
            </a:r>
            <a:r>
              <a:rPr lang="it-IT" dirty="0" smtClean="0"/>
              <a:t>.</a:t>
            </a:r>
            <a:endParaRPr lang="it-IT" dirty="0"/>
          </a:p>
        </p:txBody>
      </p:sp>
    </p:spTree>
    <p:extLst>
      <p:ext uri="{BB962C8B-B14F-4D97-AF65-F5344CB8AC3E}">
        <p14:creationId xmlns:p14="http://schemas.microsoft.com/office/powerpoint/2010/main" val="2044260568"/>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Redox </a:t>
            </a:r>
            <a:r>
              <a:rPr lang="it-IT" dirty="0" err="1" smtClean="0"/>
              <a:t>regulation</a:t>
            </a:r>
            <a:r>
              <a:rPr lang="it-IT" dirty="0" smtClean="0"/>
              <a:t> of </a:t>
            </a:r>
            <a:r>
              <a:rPr lang="it-IT" dirty="0" err="1" smtClean="0"/>
              <a:t>phosphatase</a:t>
            </a:r>
            <a:r>
              <a:rPr lang="it-IT" dirty="0" smtClean="0"/>
              <a:t> </a:t>
            </a:r>
            <a:r>
              <a:rPr lang="it-IT" dirty="0" err="1" smtClean="0"/>
              <a:t>function</a:t>
            </a:r>
            <a:endParaRPr lang="it-IT" dirty="0"/>
          </a:p>
        </p:txBody>
      </p:sp>
      <p:sp>
        <p:nvSpPr>
          <p:cNvPr id="3" name="Segnaposto data 2"/>
          <p:cNvSpPr>
            <a:spLocks noGrp="1"/>
          </p:cNvSpPr>
          <p:nvPr>
            <p:ph type="dt" sz="half" idx="10"/>
          </p:nvPr>
        </p:nvSpPr>
        <p:spPr/>
        <p:txBody>
          <a:bodyPr/>
          <a:lstStyle/>
          <a:p>
            <a:r>
              <a:rPr lang="it-IT" smtClean="0"/>
              <a:t>02-03/04/2019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a:t>
            </a:r>
            <a:endParaRPr lang="it-IT"/>
          </a:p>
        </p:txBody>
      </p:sp>
      <p:sp>
        <p:nvSpPr>
          <p:cNvPr id="5" name="Segnaposto numero diapositiva 4"/>
          <p:cNvSpPr>
            <a:spLocks noGrp="1"/>
          </p:cNvSpPr>
          <p:nvPr>
            <p:ph type="sldNum" sz="quarter" idx="12"/>
          </p:nvPr>
        </p:nvSpPr>
        <p:spPr/>
        <p:txBody>
          <a:bodyPr/>
          <a:lstStyle/>
          <a:p>
            <a:fld id="{639B403A-1D78-BE46-94CA-3E806C859D46}" type="slidenum">
              <a:rPr lang="it-IT" smtClean="0"/>
              <a:t>106</a:t>
            </a:fld>
            <a:endParaRPr lang="it-IT"/>
          </a:p>
        </p:txBody>
      </p:sp>
      <p:pic>
        <p:nvPicPr>
          <p:cNvPr id="6" name="Immagine 5"/>
          <p:cNvPicPr>
            <a:picLocks noChangeAspect="1"/>
          </p:cNvPicPr>
          <p:nvPr/>
        </p:nvPicPr>
        <p:blipFill>
          <a:blip r:embed="rId3"/>
          <a:stretch>
            <a:fillRect/>
          </a:stretch>
        </p:blipFill>
        <p:spPr>
          <a:xfrm>
            <a:off x="0" y="1473200"/>
            <a:ext cx="9144000" cy="3906520"/>
          </a:xfrm>
          <a:prstGeom prst="rect">
            <a:avLst/>
          </a:prstGeom>
        </p:spPr>
      </p:pic>
    </p:spTree>
    <p:extLst>
      <p:ext uri="{BB962C8B-B14F-4D97-AF65-F5344CB8AC3E}">
        <p14:creationId xmlns:p14="http://schemas.microsoft.com/office/powerpoint/2010/main" val="2318015659"/>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PTEN </a:t>
            </a:r>
            <a:r>
              <a:rPr lang="it-IT" dirty="0" err="1" smtClean="0"/>
              <a:t>domains</a:t>
            </a:r>
            <a:endParaRPr lang="it-IT" dirty="0"/>
          </a:p>
        </p:txBody>
      </p:sp>
      <p:sp>
        <p:nvSpPr>
          <p:cNvPr id="3" name="Segnaposto data 2"/>
          <p:cNvSpPr>
            <a:spLocks noGrp="1"/>
          </p:cNvSpPr>
          <p:nvPr>
            <p:ph type="dt" sz="half" idx="10"/>
          </p:nvPr>
        </p:nvSpPr>
        <p:spPr/>
        <p:txBody>
          <a:bodyPr/>
          <a:lstStyle/>
          <a:p>
            <a:r>
              <a:rPr lang="it-IT" smtClean="0"/>
              <a:t>02-03/04/2019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a:t>
            </a:r>
            <a:endParaRPr lang="it-IT"/>
          </a:p>
        </p:txBody>
      </p:sp>
      <p:sp>
        <p:nvSpPr>
          <p:cNvPr id="5" name="Segnaposto numero diapositiva 4"/>
          <p:cNvSpPr>
            <a:spLocks noGrp="1"/>
          </p:cNvSpPr>
          <p:nvPr>
            <p:ph type="sldNum" sz="quarter" idx="12"/>
          </p:nvPr>
        </p:nvSpPr>
        <p:spPr/>
        <p:txBody>
          <a:bodyPr/>
          <a:lstStyle/>
          <a:p>
            <a:fld id="{639B403A-1D78-BE46-94CA-3E806C859D46}" type="slidenum">
              <a:rPr lang="it-IT" smtClean="0"/>
              <a:t>107</a:t>
            </a:fld>
            <a:endParaRPr lang="it-IT"/>
          </a:p>
        </p:txBody>
      </p:sp>
      <p:pic>
        <p:nvPicPr>
          <p:cNvPr id="7" name="Immagine 6"/>
          <p:cNvPicPr/>
          <p:nvPr/>
        </p:nvPicPr>
        <p:blipFill>
          <a:blip r:embed="rId3">
            <a:extLst>
              <a:ext uri="{28A0092B-C50C-407E-A947-70E740481C1C}">
                <a14:useLocalDpi xmlns:a14="http://schemas.microsoft.com/office/drawing/2010/main" val="0"/>
              </a:ext>
            </a:extLst>
          </a:blip>
          <a:srcRect/>
          <a:stretch>
            <a:fillRect/>
          </a:stretch>
        </p:blipFill>
        <p:spPr bwMode="auto">
          <a:xfrm>
            <a:off x="597617" y="1518285"/>
            <a:ext cx="8089183" cy="4532068"/>
          </a:xfrm>
          <a:prstGeom prst="rect">
            <a:avLst/>
          </a:prstGeom>
          <a:noFill/>
          <a:ln>
            <a:noFill/>
          </a:ln>
        </p:spPr>
      </p:pic>
    </p:spTree>
    <p:extLst>
      <p:ext uri="{BB962C8B-B14F-4D97-AF65-F5344CB8AC3E}">
        <p14:creationId xmlns:p14="http://schemas.microsoft.com/office/powerpoint/2010/main" val="2556582913"/>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smtClean="0"/>
              <a:t>02-03/04/2019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a:t>
            </a:r>
            <a:endParaRPr lang="it-IT"/>
          </a:p>
        </p:txBody>
      </p:sp>
      <p:sp>
        <p:nvSpPr>
          <p:cNvPr id="5" name="Segnaposto numero diapositiva 4"/>
          <p:cNvSpPr>
            <a:spLocks noGrp="1"/>
          </p:cNvSpPr>
          <p:nvPr>
            <p:ph type="sldNum" sz="quarter" idx="12"/>
          </p:nvPr>
        </p:nvSpPr>
        <p:spPr/>
        <p:txBody>
          <a:bodyPr/>
          <a:lstStyle/>
          <a:p>
            <a:fld id="{639B403A-1D78-BE46-94CA-3E806C859D46}" type="slidenum">
              <a:rPr lang="it-IT" smtClean="0"/>
              <a:t>108</a:t>
            </a:fld>
            <a:endParaRPr lang="it-IT"/>
          </a:p>
        </p:txBody>
      </p:sp>
      <p:pic>
        <p:nvPicPr>
          <p:cNvPr id="7" name="Immagine 6"/>
          <p:cNvPicPr>
            <a:picLocks noChangeAspect="1"/>
          </p:cNvPicPr>
          <p:nvPr/>
        </p:nvPicPr>
        <p:blipFill>
          <a:blip r:embed="rId3"/>
          <a:stretch>
            <a:fillRect/>
          </a:stretch>
        </p:blipFill>
        <p:spPr>
          <a:xfrm>
            <a:off x="0" y="1291431"/>
            <a:ext cx="9144000" cy="5064919"/>
          </a:xfrm>
          <a:prstGeom prst="rect">
            <a:avLst/>
          </a:prstGeom>
        </p:spPr>
      </p:pic>
    </p:spTree>
    <p:extLst>
      <p:ext uri="{BB962C8B-B14F-4D97-AF65-F5344CB8AC3E}">
        <p14:creationId xmlns:p14="http://schemas.microsoft.com/office/powerpoint/2010/main" val="27755761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olo 1"/>
          <p:cNvSpPr>
            <a:spLocks noGrp="1"/>
          </p:cNvSpPr>
          <p:nvPr>
            <p:ph type="title"/>
          </p:nvPr>
        </p:nvSpPr>
        <p:spPr/>
        <p:txBody>
          <a:bodyPr/>
          <a:lstStyle/>
          <a:p>
            <a:pPr eaLnBrk="1" hangingPunct="1"/>
            <a:r>
              <a:rPr lang="it-IT">
                <a:latin typeface="Calibri" charset="0"/>
              </a:rPr>
              <a:t>Objective</a:t>
            </a:r>
          </a:p>
        </p:txBody>
      </p:sp>
      <p:sp>
        <p:nvSpPr>
          <p:cNvPr id="3" name="Segnaposto contenuto 2"/>
          <p:cNvSpPr>
            <a:spLocks noGrp="1"/>
          </p:cNvSpPr>
          <p:nvPr>
            <p:ph idx="1"/>
          </p:nvPr>
        </p:nvSpPr>
        <p:spPr>
          <a:xfrm>
            <a:off x="457200" y="1600200"/>
            <a:ext cx="8229600" cy="4133850"/>
          </a:xfrm>
        </p:spPr>
        <p:txBody>
          <a:bodyPr rtlCol="0">
            <a:normAutofit/>
          </a:bodyPr>
          <a:lstStyle/>
          <a:p>
            <a:pPr eaLnBrk="1" fontAlgn="auto" hangingPunct="1">
              <a:spcAft>
                <a:spcPts val="0"/>
              </a:spcAft>
              <a:buFont typeface="Arial"/>
              <a:buChar char="•"/>
              <a:defRPr/>
            </a:pPr>
            <a:r>
              <a:rPr lang="it-IT" dirty="0" err="1" smtClean="0">
                <a:ea typeface="+mn-ea"/>
                <a:cs typeface="+mn-cs"/>
              </a:rPr>
              <a:t>Enabling</a:t>
            </a:r>
            <a:r>
              <a:rPr lang="it-IT" dirty="0" smtClean="0">
                <a:ea typeface="+mn-ea"/>
                <a:cs typeface="+mn-cs"/>
              </a:rPr>
              <a:t> to </a:t>
            </a:r>
            <a:r>
              <a:rPr lang="it-IT" dirty="0" err="1" smtClean="0">
                <a:ea typeface="+mn-ea"/>
                <a:cs typeface="+mn-cs"/>
              </a:rPr>
              <a:t>critically</a:t>
            </a:r>
            <a:r>
              <a:rPr lang="it-IT" dirty="0" smtClean="0">
                <a:ea typeface="+mn-ea"/>
                <a:cs typeface="+mn-cs"/>
              </a:rPr>
              <a:t> </a:t>
            </a:r>
            <a:r>
              <a:rPr lang="it-IT" dirty="0" err="1" smtClean="0">
                <a:ea typeface="+mn-ea"/>
                <a:cs typeface="+mn-cs"/>
              </a:rPr>
              <a:t>reading</a:t>
            </a:r>
            <a:r>
              <a:rPr lang="it-IT" dirty="0" smtClean="0">
                <a:ea typeface="+mn-ea"/>
                <a:cs typeface="+mn-cs"/>
              </a:rPr>
              <a:t> the </a:t>
            </a:r>
            <a:r>
              <a:rPr lang="it-IT" dirty="0" err="1" smtClean="0">
                <a:ea typeface="+mn-ea"/>
                <a:cs typeface="+mn-cs"/>
              </a:rPr>
              <a:t>literature</a:t>
            </a:r>
            <a:r>
              <a:rPr lang="it-IT" dirty="0" smtClean="0">
                <a:ea typeface="+mn-ea"/>
                <a:cs typeface="+mn-cs"/>
              </a:rPr>
              <a:t> and </a:t>
            </a:r>
            <a:r>
              <a:rPr lang="it-IT" dirty="0" err="1" smtClean="0">
                <a:ea typeface="+mn-ea"/>
                <a:cs typeface="+mn-cs"/>
              </a:rPr>
              <a:t>critically</a:t>
            </a:r>
            <a:r>
              <a:rPr lang="it-IT" dirty="0" smtClean="0">
                <a:ea typeface="+mn-ea"/>
                <a:cs typeface="+mn-cs"/>
              </a:rPr>
              <a:t> </a:t>
            </a:r>
            <a:r>
              <a:rPr lang="it-IT" dirty="0" err="1" smtClean="0">
                <a:ea typeface="+mn-ea"/>
                <a:cs typeface="+mn-cs"/>
              </a:rPr>
              <a:t>understanding</a:t>
            </a:r>
            <a:r>
              <a:rPr lang="it-IT" dirty="0" smtClean="0">
                <a:ea typeface="+mn-ea"/>
                <a:cs typeface="+mn-cs"/>
              </a:rPr>
              <a:t> </a:t>
            </a:r>
            <a:r>
              <a:rPr lang="it-IT" dirty="0" err="1" smtClean="0">
                <a:ea typeface="+mn-ea"/>
                <a:cs typeface="+mn-cs"/>
              </a:rPr>
              <a:t>experimental</a:t>
            </a:r>
            <a:r>
              <a:rPr lang="it-IT" dirty="0" smtClean="0">
                <a:ea typeface="+mn-ea"/>
                <a:cs typeface="+mn-cs"/>
              </a:rPr>
              <a:t> </a:t>
            </a:r>
            <a:r>
              <a:rPr lang="it-IT" dirty="0" err="1" smtClean="0">
                <a:ea typeface="+mn-ea"/>
                <a:cs typeface="+mn-cs"/>
              </a:rPr>
              <a:t>results</a:t>
            </a:r>
            <a:r>
              <a:rPr lang="it-IT" dirty="0" smtClean="0">
                <a:ea typeface="+mn-ea"/>
                <a:cs typeface="+mn-cs"/>
              </a:rPr>
              <a:t> </a:t>
            </a:r>
          </a:p>
          <a:p>
            <a:pPr eaLnBrk="1" fontAlgn="auto" hangingPunct="1">
              <a:spcAft>
                <a:spcPts val="0"/>
              </a:spcAft>
              <a:buFont typeface="Arial"/>
              <a:buChar char="•"/>
              <a:defRPr/>
            </a:pPr>
            <a:r>
              <a:rPr lang="it-IT" dirty="0" smtClean="0">
                <a:ea typeface="+mn-ea"/>
                <a:cs typeface="+mn-cs"/>
              </a:rPr>
              <a:t>To </a:t>
            </a:r>
            <a:r>
              <a:rPr lang="it-IT" dirty="0" err="1" smtClean="0">
                <a:ea typeface="+mn-ea"/>
                <a:cs typeface="+mn-cs"/>
              </a:rPr>
              <a:t>feel</a:t>
            </a:r>
            <a:r>
              <a:rPr lang="it-IT" dirty="0" smtClean="0">
                <a:ea typeface="+mn-ea"/>
                <a:cs typeface="+mn-cs"/>
              </a:rPr>
              <a:t> </a:t>
            </a:r>
            <a:r>
              <a:rPr lang="it-IT" dirty="0" err="1" smtClean="0">
                <a:ea typeface="+mn-ea"/>
                <a:cs typeface="+mn-cs"/>
              </a:rPr>
              <a:t>at</a:t>
            </a:r>
            <a:r>
              <a:rPr lang="it-IT" dirty="0" smtClean="0">
                <a:ea typeface="+mn-ea"/>
                <a:cs typeface="+mn-cs"/>
              </a:rPr>
              <a:t> </a:t>
            </a:r>
            <a:r>
              <a:rPr lang="it-IT" dirty="0" err="1" smtClean="0">
                <a:ea typeface="+mn-ea"/>
                <a:cs typeface="+mn-cs"/>
              </a:rPr>
              <a:t>ease</a:t>
            </a:r>
            <a:r>
              <a:rPr lang="it-IT" dirty="0" smtClean="0">
                <a:ea typeface="+mn-ea"/>
                <a:cs typeface="+mn-cs"/>
              </a:rPr>
              <a:t> in a </a:t>
            </a:r>
            <a:r>
              <a:rPr lang="it-IT" dirty="0" err="1" smtClean="0">
                <a:ea typeface="+mn-ea"/>
                <a:cs typeface="+mn-cs"/>
              </a:rPr>
              <a:t>maze</a:t>
            </a:r>
            <a:r>
              <a:rPr lang="it-IT" dirty="0" smtClean="0">
                <a:ea typeface="+mn-ea"/>
                <a:cs typeface="+mn-cs"/>
              </a:rPr>
              <a:t> of information</a:t>
            </a:r>
          </a:p>
          <a:p>
            <a:pPr marL="0" indent="0" algn="ctr" eaLnBrk="1" fontAlgn="auto" hangingPunct="1">
              <a:spcAft>
                <a:spcPts val="0"/>
              </a:spcAft>
              <a:buFontTx/>
              <a:buNone/>
              <a:defRPr/>
            </a:pPr>
            <a:endParaRPr lang="it-IT" dirty="0">
              <a:ea typeface="+mn-ea"/>
              <a:cs typeface="+mn-cs"/>
            </a:endParaRPr>
          </a:p>
          <a:p>
            <a:pPr marL="0" indent="0" algn="ctr" eaLnBrk="1" fontAlgn="auto" hangingPunct="1">
              <a:spcAft>
                <a:spcPts val="0"/>
              </a:spcAft>
              <a:buFontTx/>
              <a:buNone/>
              <a:defRPr/>
            </a:pPr>
            <a:r>
              <a:rPr lang="it-IT" dirty="0" smtClean="0">
                <a:solidFill>
                  <a:srgbClr val="FF0000"/>
                </a:solidFill>
                <a:ea typeface="+mn-ea"/>
                <a:cs typeface="+mn-cs"/>
              </a:rPr>
              <a:t>WARNING</a:t>
            </a:r>
          </a:p>
          <a:p>
            <a:pPr marL="0" indent="0" algn="ctr" eaLnBrk="1" fontAlgn="auto" hangingPunct="1">
              <a:spcAft>
                <a:spcPts val="0"/>
              </a:spcAft>
              <a:buFontTx/>
              <a:buNone/>
              <a:defRPr/>
            </a:pPr>
            <a:r>
              <a:rPr lang="it-IT" dirty="0" smtClean="0">
                <a:solidFill>
                  <a:srgbClr val="FF0000"/>
                </a:solidFill>
                <a:ea typeface="+mn-ea"/>
                <a:cs typeface="+mn-cs"/>
              </a:rPr>
              <a:t>THIS REVIEW IS NOT COMPREHENSIVE</a:t>
            </a:r>
            <a:endParaRPr lang="it-IT" dirty="0">
              <a:solidFill>
                <a:srgbClr val="FF0000"/>
              </a:solidFill>
              <a:ea typeface="+mn-ea"/>
              <a:cs typeface="+mn-cs"/>
            </a:endParaRPr>
          </a:p>
        </p:txBody>
      </p:sp>
      <p:sp>
        <p:nvSpPr>
          <p:cNvPr id="6" name="Segnaposto data 5"/>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a:xfrm>
            <a:off x="2555875" y="6021388"/>
            <a:ext cx="3463925" cy="700087"/>
          </a:xfrm>
        </p:spPr>
        <p:txBody>
          <a:bodyPr/>
          <a:lstStyle/>
          <a:p>
            <a:pPr>
              <a:defRPr/>
            </a:pPr>
            <a:r>
              <a:rPr lang="it-IT" smtClean="0"/>
              <a:t>991SV-BIOCHEMISTRY OF AGE RELATED DISEASES</a:t>
            </a:r>
            <a:endParaRPr lang="it-IT" dirty="0"/>
          </a:p>
        </p:txBody>
      </p:sp>
      <p:sp>
        <p:nvSpPr>
          <p:cNvPr id="5" name="Segnaposto numero diapositiva 4"/>
          <p:cNvSpPr>
            <a:spLocks noGrp="1"/>
          </p:cNvSpPr>
          <p:nvPr>
            <p:ph type="sldNum" sz="quarter" idx="12"/>
          </p:nvPr>
        </p:nvSpPr>
        <p:spPr/>
        <p:txBody>
          <a:bodyPr/>
          <a:lstStyle/>
          <a:p>
            <a:pPr>
              <a:defRPr/>
            </a:pPr>
            <a:fld id="{9809C5BF-26DB-3548-8120-F44C9E69284C}" type="slidenum">
              <a:rPr lang="it-IT"/>
              <a:pPr>
                <a:defRPr/>
              </a:pPr>
              <a:t>10</a:t>
            </a:fld>
            <a:endParaRPr lang="it-IT"/>
          </a:p>
        </p:txBody>
      </p:sp>
    </p:spTree>
    <p:extLst>
      <p:ext uri="{BB962C8B-B14F-4D97-AF65-F5344CB8AC3E}">
        <p14:creationId xmlns:p14="http://schemas.microsoft.com/office/powerpoint/2010/main" val="162043980"/>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395288" y="260350"/>
            <a:ext cx="8229600" cy="1368425"/>
          </a:xfrm>
        </p:spPr>
        <p:txBody>
          <a:bodyPr rtlCol="0">
            <a:normAutofit fontScale="90000"/>
          </a:bodyPr>
          <a:lstStyle/>
          <a:p>
            <a:pPr eaLnBrk="1" fontAlgn="auto" hangingPunct="1">
              <a:spcAft>
                <a:spcPts val="0"/>
              </a:spcAft>
              <a:defRPr/>
            </a:pPr>
            <a:r>
              <a:rPr lang="it-IT" sz="2400" dirty="0">
                <a:ea typeface="+mj-ea"/>
                <a:cs typeface="+mj-cs"/>
              </a:rPr>
              <a:t> </a:t>
            </a:r>
            <a:r>
              <a:rPr lang="it-IT" sz="2800" b="1" dirty="0" smtClean="0">
                <a:ea typeface="+mj-ea"/>
                <a:cs typeface="+mj-cs"/>
              </a:rPr>
              <a:t>MITOHORMESIS</a:t>
            </a:r>
            <a:r>
              <a:rPr lang="it-IT" sz="2000" dirty="0" smtClean="0">
                <a:ea typeface="+mj-ea"/>
                <a:cs typeface="+mj-cs"/>
              </a:rPr>
              <a:t/>
            </a:r>
            <a:br>
              <a:rPr lang="it-IT" sz="2000" dirty="0" smtClean="0">
                <a:ea typeface="+mj-ea"/>
                <a:cs typeface="+mj-cs"/>
              </a:rPr>
            </a:br>
            <a:r>
              <a:rPr lang="it-IT" sz="2000" dirty="0" smtClean="0">
                <a:ea typeface="+mj-ea"/>
                <a:cs typeface="+mj-cs"/>
              </a:rPr>
              <a:t>PROMOTING </a:t>
            </a:r>
            <a:r>
              <a:rPr lang="it-IT" sz="2000" dirty="0">
                <a:ea typeface="+mj-ea"/>
                <a:cs typeface="+mj-cs"/>
              </a:rPr>
              <a:t>HEALTH AND LIFESPAN BY INCREASED</a:t>
            </a:r>
            <a:br>
              <a:rPr lang="it-IT" sz="2000" dirty="0">
                <a:ea typeface="+mj-ea"/>
                <a:cs typeface="+mj-cs"/>
              </a:rPr>
            </a:br>
            <a:r>
              <a:rPr lang="it-IT" sz="2000" dirty="0">
                <a:ea typeface="+mj-ea"/>
                <a:cs typeface="+mj-cs"/>
              </a:rPr>
              <a:t>LEVELS OF REACTIVE OXYGEN </a:t>
            </a:r>
            <a:r>
              <a:rPr lang="it-IT" sz="2000" dirty="0" smtClean="0">
                <a:ea typeface="+mj-ea"/>
                <a:cs typeface="+mj-cs"/>
              </a:rPr>
              <a:t>SPECIES</a:t>
            </a:r>
            <a:br>
              <a:rPr lang="it-IT" sz="2000" dirty="0" smtClean="0">
                <a:ea typeface="+mj-ea"/>
                <a:cs typeface="+mj-cs"/>
              </a:rPr>
            </a:br>
            <a:r>
              <a:rPr lang="it-IT" sz="2000" dirty="0" err="1" smtClean="0">
                <a:ea typeface="+mj-ea"/>
                <a:cs typeface="+mj-cs"/>
              </a:rPr>
              <a:t>Michale</a:t>
            </a:r>
            <a:r>
              <a:rPr lang="it-IT" sz="2000" dirty="0" smtClean="0">
                <a:ea typeface="+mj-ea"/>
                <a:cs typeface="+mj-cs"/>
              </a:rPr>
              <a:t> </a:t>
            </a:r>
            <a:r>
              <a:rPr lang="it-IT" sz="2000" dirty="0" err="1" smtClean="0">
                <a:ea typeface="+mj-ea"/>
                <a:cs typeface="+mj-cs"/>
              </a:rPr>
              <a:t>Ristow</a:t>
            </a:r>
            <a:r>
              <a:rPr lang="it-IT" sz="2000" dirty="0" smtClean="0">
                <a:ea typeface="+mj-ea"/>
                <a:cs typeface="+mj-cs"/>
              </a:rPr>
              <a:t>, 2014</a:t>
            </a:r>
            <a:endParaRPr lang="it-IT" sz="2000" dirty="0">
              <a:ea typeface="+mj-ea"/>
              <a:cs typeface="+mj-cs"/>
            </a:endParaRPr>
          </a:p>
        </p:txBody>
      </p:sp>
      <p:sp>
        <p:nvSpPr>
          <p:cNvPr id="2" name="Segnaposto data 1"/>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1763713" y="6223000"/>
            <a:ext cx="5400675" cy="628650"/>
          </a:xfrm>
        </p:spPr>
        <p:txBody>
          <a:bodyPr/>
          <a:lstStyle/>
          <a:p>
            <a:pPr>
              <a:defRPr/>
            </a:pPr>
            <a:r>
              <a:rPr lang="it-IT" smtClean="0"/>
              <a:t>991SV-BIOCHEMISTRY OF AGE RELATED DISEASES</a:t>
            </a:r>
            <a:endParaRPr lang="it-IT" dirty="0"/>
          </a:p>
        </p:txBody>
      </p:sp>
      <p:sp>
        <p:nvSpPr>
          <p:cNvPr id="4" name="Segnaposto numero diapositiva 3"/>
          <p:cNvSpPr>
            <a:spLocks noGrp="1"/>
          </p:cNvSpPr>
          <p:nvPr>
            <p:ph type="sldNum" sz="quarter" idx="12"/>
          </p:nvPr>
        </p:nvSpPr>
        <p:spPr/>
        <p:txBody>
          <a:bodyPr/>
          <a:lstStyle/>
          <a:p>
            <a:pPr>
              <a:defRPr/>
            </a:pPr>
            <a:fld id="{4BB7DB88-F9E2-2048-9957-92A15F3F20B5}" type="slidenum">
              <a:rPr lang="it-IT"/>
              <a:pPr>
                <a:defRPr/>
              </a:pPr>
              <a:t>109</a:t>
            </a:fld>
            <a:endParaRPr lang="it-IT"/>
          </a:p>
        </p:txBody>
      </p:sp>
      <p:pic>
        <p:nvPicPr>
          <p:cNvPr id="118789"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557338"/>
            <a:ext cx="58547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868880"/>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olo 1"/>
          <p:cNvSpPr>
            <a:spLocks noGrp="1"/>
          </p:cNvSpPr>
          <p:nvPr>
            <p:ph type="title"/>
          </p:nvPr>
        </p:nvSpPr>
        <p:spPr/>
        <p:txBody>
          <a:bodyPr/>
          <a:lstStyle/>
          <a:p>
            <a:pPr eaLnBrk="1" hangingPunct="1"/>
            <a:r>
              <a:rPr lang="it-IT">
                <a:latin typeface="Calibri" charset="0"/>
              </a:rPr>
              <a:t>Recommended reading</a:t>
            </a: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p:txBody>
          <a:bodyPr/>
          <a:lstStyle/>
          <a:p>
            <a:pPr>
              <a:defRPr/>
            </a:pPr>
            <a:r>
              <a:rPr lang="it-IT" smtClean="0"/>
              <a:t>991SV-BIOCHEMISTRY OF AGE RELATED DISEASES</a:t>
            </a:r>
            <a:endParaRPr lang="it-IT"/>
          </a:p>
        </p:txBody>
      </p:sp>
      <p:sp>
        <p:nvSpPr>
          <p:cNvPr id="5" name="Segnaposto numero diapositiva 4"/>
          <p:cNvSpPr>
            <a:spLocks noGrp="1"/>
          </p:cNvSpPr>
          <p:nvPr>
            <p:ph type="sldNum" sz="quarter" idx="12"/>
          </p:nvPr>
        </p:nvSpPr>
        <p:spPr/>
        <p:txBody>
          <a:bodyPr/>
          <a:lstStyle/>
          <a:p>
            <a:pPr>
              <a:defRPr/>
            </a:pPr>
            <a:fld id="{D50D4C09-A04B-BD43-B54D-79D01515CC22}" type="slidenum">
              <a:rPr lang="it-IT"/>
              <a:pPr>
                <a:defRPr/>
              </a:pPr>
              <a:t>110</a:t>
            </a:fld>
            <a:endParaRPr lang="it-IT"/>
          </a:p>
        </p:txBody>
      </p:sp>
      <p:pic>
        <p:nvPicPr>
          <p:cNvPr id="119813"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89138"/>
            <a:ext cx="914400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4003952"/>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olo 4"/>
          <p:cNvSpPr>
            <a:spLocks noGrp="1"/>
          </p:cNvSpPr>
          <p:nvPr>
            <p:ph type="ctrTitle"/>
          </p:nvPr>
        </p:nvSpPr>
        <p:spPr>
          <a:xfrm>
            <a:off x="611188" y="765175"/>
            <a:ext cx="7772400" cy="1470025"/>
          </a:xfrm>
        </p:spPr>
        <p:txBody>
          <a:bodyPr/>
          <a:lstStyle/>
          <a:p>
            <a:pPr eaLnBrk="1" hangingPunct="1"/>
            <a:r>
              <a:rPr lang="it-IT">
                <a:latin typeface="Calibri" charset="0"/>
              </a:rPr>
              <a:t>It’s a very long story …</a:t>
            </a:r>
          </a:p>
        </p:txBody>
      </p:sp>
      <p:sp>
        <p:nvSpPr>
          <p:cNvPr id="6" name="Sottotitolo 5"/>
          <p:cNvSpPr>
            <a:spLocks noGrp="1"/>
          </p:cNvSpPr>
          <p:nvPr>
            <p:ph type="subTitle" idx="1"/>
          </p:nvPr>
        </p:nvSpPr>
        <p:spPr>
          <a:xfrm>
            <a:off x="1331913" y="2205038"/>
            <a:ext cx="6400800" cy="1439862"/>
          </a:xfrm>
        </p:spPr>
        <p:txBody>
          <a:bodyPr rtlCol="0">
            <a:normAutofit/>
          </a:bodyPr>
          <a:lstStyle/>
          <a:p>
            <a:pPr eaLnBrk="1" fontAlgn="auto" hangingPunct="1">
              <a:spcAft>
                <a:spcPts val="0"/>
              </a:spcAft>
              <a:buFont typeface="Arial"/>
              <a:buNone/>
              <a:defRPr/>
            </a:pPr>
            <a:r>
              <a:rPr lang="it-IT" dirty="0" smtClean="0">
                <a:ea typeface="+mn-ea"/>
                <a:cs typeface="+mn-cs"/>
              </a:rPr>
              <a:t>For </a:t>
            </a:r>
            <a:r>
              <a:rPr lang="it-IT" dirty="0" err="1" smtClean="0">
                <a:ea typeface="+mn-ea"/>
                <a:cs typeface="+mn-cs"/>
              </a:rPr>
              <a:t>today</a:t>
            </a:r>
            <a:r>
              <a:rPr lang="it-IT" dirty="0" smtClean="0">
                <a:ea typeface="+mn-ea"/>
                <a:cs typeface="+mn-cs"/>
              </a:rPr>
              <a:t> </a:t>
            </a:r>
            <a:r>
              <a:rPr lang="it-IT" dirty="0" err="1" smtClean="0">
                <a:ea typeface="+mn-ea"/>
                <a:cs typeface="+mn-cs"/>
              </a:rPr>
              <a:t>it’s</a:t>
            </a:r>
            <a:r>
              <a:rPr lang="it-IT" dirty="0" smtClean="0">
                <a:ea typeface="+mn-ea"/>
                <a:cs typeface="+mn-cs"/>
              </a:rPr>
              <a:t> </a:t>
            </a:r>
            <a:r>
              <a:rPr lang="it-IT" dirty="0" err="1" smtClean="0">
                <a:ea typeface="+mn-ea"/>
                <a:cs typeface="+mn-cs"/>
              </a:rPr>
              <a:t>enough</a:t>
            </a:r>
            <a:r>
              <a:rPr lang="it-IT" dirty="0" smtClean="0">
                <a:ea typeface="+mn-ea"/>
                <a:cs typeface="+mn-cs"/>
              </a:rPr>
              <a:t> !</a:t>
            </a:r>
          </a:p>
          <a:p>
            <a:pPr eaLnBrk="1" fontAlgn="auto" hangingPunct="1">
              <a:spcAft>
                <a:spcPts val="0"/>
              </a:spcAft>
              <a:buFont typeface="Arial"/>
              <a:buNone/>
              <a:defRPr/>
            </a:pPr>
            <a:r>
              <a:rPr lang="it-IT" dirty="0" smtClean="0">
                <a:solidFill>
                  <a:srgbClr val="FF0000"/>
                </a:solidFill>
                <a:ea typeface="+mn-ea"/>
                <a:cs typeface="+mn-cs"/>
              </a:rPr>
              <a:t>THANK YOU</a:t>
            </a:r>
          </a:p>
          <a:p>
            <a:pPr eaLnBrk="1" fontAlgn="auto" hangingPunct="1">
              <a:spcAft>
                <a:spcPts val="0"/>
              </a:spcAft>
              <a:buFont typeface="Arial"/>
              <a:buNone/>
              <a:defRPr/>
            </a:pPr>
            <a:endParaRPr lang="it-IT" sz="1200" dirty="0" smtClean="0">
              <a:ea typeface="+mn-ea"/>
              <a:cs typeface="+mn-cs"/>
            </a:endParaRPr>
          </a:p>
          <a:p>
            <a:pPr eaLnBrk="1" fontAlgn="auto" hangingPunct="1">
              <a:spcAft>
                <a:spcPts val="0"/>
              </a:spcAft>
              <a:buFont typeface="Arial"/>
              <a:buNone/>
              <a:defRPr/>
            </a:pPr>
            <a:endParaRPr lang="it-IT" sz="1200" dirty="0">
              <a:ea typeface="+mn-ea"/>
              <a:cs typeface="+mn-cs"/>
            </a:endParaRPr>
          </a:p>
          <a:p>
            <a:pPr eaLnBrk="1" fontAlgn="auto" hangingPunct="1">
              <a:spcAft>
                <a:spcPts val="0"/>
              </a:spcAft>
              <a:buFont typeface="Arial"/>
              <a:buNone/>
              <a:defRPr/>
            </a:pPr>
            <a:endParaRPr lang="it-IT" dirty="0">
              <a:solidFill>
                <a:srgbClr val="FF0000"/>
              </a:solidFill>
              <a:ea typeface="+mn-ea"/>
              <a:cs typeface="+mn-cs"/>
            </a:endParaRPr>
          </a:p>
        </p:txBody>
      </p:sp>
      <p:sp>
        <p:nvSpPr>
          <p:cNvPr id="7" name="Segnaposto data 6"/>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3132138" y="5661025"/>
            <a:ext cx="2895600" cy="936625"/>
          </a:xfrm>
        </p:spPr>
        <p:txBody>
          <a:bodyPr/>
          <a:lstStyle/>
          <a:p>
            <a:pPr>
              <a:defRPr/>
            </a:pPr>
            <a:r>
              <a:rPr lang="it-IT" smtClean="0"/>
              <a:t>991SV-BIOCHEMISTRY OF AGE RELATED DISEASES</a:t>
            </a:r>
            <a:endParaRPr lang="it-IT" dirty="0"/>
          </a:p>
        </p:txBody>
      </p:sp>
      <p:sp>
        <p:nvSpPr>
          <p:cNvPr id="4" name="Segnaposto numero diapositiva 3"/>
          <p:cNvSpPr>
            <a:spLocks noGrp="1"/>
          </p:cNvSpPr>
          <p:nvPr>
            <p:ph type="sldNum" sz="quarter" idx="12"/>
          </p:nvPr>
        </p:nvSpPr>
        <p:spPr/>
        <p:txBody>
          <a:bodyPr/>
          <a:lstStyle/>
          <a:p>
            <a:pPr>
              <a:defRPr/>
            </a:pPr>
            <a:fld id="{14FD737B-10A0-C94A-9C90-FB884581BCB7}" type="slidenum">
              <a:rPr lang="it-IT"/>
              <a:pPr>
                <a:defRPr/>
              </a:pPr>
              <a:t>111</a:t>
            </a:fld>
            <a:endParaRPr lang="it-IT"/>
          </a:p>
        </p:txBody>
      </p:sp>
      <p:sp>
        <p:nvSpPr>
          <p:cNvPr id="2" name="CasellaDiTesto 1"/>
          <p:cNvSpPr txBox="1"/>
          <p:nvPr/>
        </p:nvSpPr>
        <p:spPr>
          <a:xfrm>
            <a:off x="1547813" y="3716338"/>
            <a:ext cx="5472112" cy="1828800"/>
          </a:xfrm>
          <a:prstGeom prst="rect">
            <a:avLst/>
          </a:prstGeom>
          <a:noFill/>
        </p:spPr>
        <p:txBody>
          <a:bodyPr>
            <a:spAutoFit/>
          </a:bodyPr>
          <a:lstStyle/>
          <a:p>
            <a:pPr algn="ctr" eaLnBrk="0" hangingPunct="0">
              <a:spcBef>
                <a:spcPct val="20000"/>
              </a:spcBef>
              <a:defRPr/>
            </a:pPr>
            <a:r>
              <a:rPr lang="it-IT" sz="1200" kern="0" dirty="0" err="1">
                <a:solidFill>
                  <a:srgbClr val="000000"/>
                </a:solidFill>
                <a:latin typeface="Arial"/>
                <a:ea typeface="ＭＳ Ｐゴシック"/>
              </a:rPr>
              <a:t>Contact</a:t>
            </a:r>
            <a:r>
              <a:rPr lang="it-IT" sz="1200" kern="0" dirty="0">
                <a:solidFill>
                  <a:srgbClr val="000000"/>
                </a:solidFill>
                <a:latin typeface="Arial"/>
                <a:ea typeface="ＭＳ Ｐゴシック"/>
              </a:rPr>
              <a:t> </a:t>
            </a:r>
            <a:r>
              <a:rPr lang="it-IT" sz="1200" kern="0" dirty="0" err="1">
                <a:solidFill>
                  <a:srgbClr val="000000"/>
                </a:solidFill>
                <a:latin typeface="Arial"/>
                <a:ea typeface="ＭＳ Ｐゴシック"/>
              </a:rPr>
              <a:t>details</a:t>
            </a:r>
            <a:r>
              <a:rPr lang="it-IT" sz="1200" kern="0" dirty="0">
                <a:solidFill>
                  <a:srgbClr val="000000"/>
                </a:solidFill>
                <a:latin typeface="Arial"/>
                <a:ea typeface="ＭＳ Ｐゴシック"/>
              </a:rPr>
              <a:t> </a:t>
            </a:r>
          </a:p>
          <a:p>
            <a:pPr algn="ctr" eaLnBrk="0" hangingPunct="0">
              <a:spcBef>
                <a:spcPct val="20000"/>
              </a:spcBef>
              <a:defRPr/>
            </a:pPr>
            <a:r>
              <a:rPr lang="it-IT" sz="1200" kern="0" dirty="0">
                <a:solidFill>
                  <a:srgbClr val="000000"/>
                </a:solidFill>
                <a:latin typeface="Arial"/>
                <a:ea typeface="ＭＳ Ｐゴシック"/>
              </a:rPr>
              <a:t>Sabina Passamonti</a:t>
            </a:r>
          </a:p>
          <a:p>
            <a:pPr algn="ctr" eaLnBrk="0" hangingPunct="0">
              <a:spcBef>
                <a:spcPct val="20000"/>
              </a:spcBef>
              <a:defRPr/>
            </a:pPr>
            <a:r>
              <a:rPr lang="it-IT" sz="1200" kern="0" dirty="0" err="1">
                <a:solidFill>
                  <a:srgbClr val="000000"/>
                </a:solidFill>
                <a:latin typeface="Arial"/>
                <a:ea typeface="ＭＳ Ｐゴシック"/>
              </a:rPr>
              <a:t>University</a:t>
            </a:r>
            <a:r>
              <a:rPr lang="it-IT" sz="1200" kern="0" dirty="0">
                <a:solidFill>
                  <a:srgbClr val="000000"/>
                </a:solidFill>
                <a:latin typeface="Arial"/>
                <a:ea typeface="ＭＳ Ｐゴシック"/>
              </a:rPr>
              <a:t> of Trieste, </a:t>
            </a:r>
          </a:p>
          <a:p>
            <a:pPr algn="ctr" eaLnBrk="0" hangingPunct="0">
              <a:spcBef>
                <a:spcPct val="20000"/>
              </a:spcBef>
              <a:defRPr/>
            </a:pPr>
            <a:r>
              <a:rPr lang="it-IT" sz="1200" kern="0" dirty="0" err="1">
                <a:solidFill>
                  <a:srgbClr val="000000"/>
                </a:solidFill>
                <a:latin typeface="Arial"/>
                <a:ea typeface="ＭＳ Ｐゴシック"/>
              </a:rPr>
              <a:t>Department</a:t>
            </a:r>
            <a:r>
              <a:rPr lang="it-IT" sz="1200" kern="0" dirty="0">
                <a:solidFill>
                  <a:srgbClr val="000000"/>
                </a:solidFill>
                <a:latin typeface="Arial"/>
                <a:ea typeface="ＭＳ Ｐゴシック"/>
              </a:rPr>
              <a:t> of Life </a:t>
            </a:r>
            <a:r>
              <a:rPr lang="it-IT" sz="1200" kern="0" dirty="0" err="1">
                <a:solidFill>
                  <a:srgbClr val="000000"/>
                </a:solidFill>
                <a:latin typeface="Arial"/>
                <a:ea typeface="ＭＳ Ｐゴシック"/>
              </a:rPr>
              <a:t>Sciences</a:t>
            </a:r>
            <a:r>
              <a:rPr lang="it-IT" sz="1200" kern="0" dirty="0">
                <a:solidFill>
                  <a:srgbClr val="000000"/>
                </a:solidFill>
                <a:latin typeface="Arial"/>
                <a:ea typeface="ＭＳ Ｐゴシック"/>
              </a:rPr>
              <a:t> </a:t>
            </a:r>
          </a:p>
          <a:p>
            <a:pPr algn="ctr" eaLnBrk="0" hangingPunct="0">
              <a:spcBef>
                <a:spcPct val="20000"/>
              </a:spcBef>
              <a:defRPr/>
            </a:pPr>
            <a:r>
              <a:rPr lang="it-IT" sz="1200" kern="0" dirty="0">
                <a:solidFill>
                  <a:srgbClr val="000000"/>
                </a:solidFill>
                <a:latin typeface="Arial"/>
                <a:ea typeface="ＭＳ Ｐゴシック"/>
              </a:rPr>
              <a:t>via L. </a:t>
            </a:r>
            <a:r>
              <a:rPr lang="it-IT" sz="1200" kern="0" dirty="0" err="1">
                <a:solidFill>
                  <a:srgbClr val="000000"/>
                </a:solidFill>
                <a:latin typeface="Arial"/>
                <a:ea typeface="ＭＳ Ｐゴシック"/>
              </a:rPr>
              <a:t>Giorgieri</a:t>
            </a:r>
            <a:r>
              <a:rPr lang="it-IT" sz="1200" kern="0" dirty="0">
                <a:solidFill>
                  <a:srgbClr val="000000"/>
                </a:solidFill>
                <a:latin typeface="Arial"/>
                <a:ea typeface="ＭＳ Ｐゴシック"/>
              </a:rPr>
              <a:t> 1, 34127 Trieste</a:t>
            </a:r>
          </a:p>
          <a:p>
            <a:pPr algn="ctr" eaLnBrk="0" hangingPunct="0">
              <a:spcBef>
                <a:spcPct val="20000"/>
              </a:spcBef>
              <a:defRPr/>
            </a:pPr>
            <a:r>
              <a:rPr lang="it-IT" sz="1200" kern="0" dirty="0">
                <a:solidFill>
                  <a:srgbClr val="000000"/>
                </a:solidFill>
                <a:latin typeface="Arial"/>
                <a:ea typeface="ＭＳ Ｐゴシック"/>
                <a:hlinkClick r:id="rId2"/>
              </a:rPr>
              <a:t>spassamonti@units.it</a:t>
            </a:r>
            <a:endParaRPr lang="it-IT" sz="1200" kern="0" dirty="0">
              <a:solidFill>
                <a:srgbClr val="000000"/>
              </a:solidFill>
              <a:latin typeface="Arial"/>
              <a:ea typeface="ＭＳ Ｐゴシック"/>
            </a:endParaRPr>
          </a:p>
          <a:p>
            <a:pPr algn="ctr" eaLnBrk="0" hangingPunct="0">
              <a:spcBef>
                <a:spcPct val="20000"/>
              </a:spcBef>
              <a:defRPr/>
            </a:pPr>
            <a:r>
              <a:rPr lang="it-IT" sz="1200" kern="0" dirty="0">
                <a:solidFill>
                  <a:srgbClr val="000000"/>
                </a:solidFill>
                <a:latin typeface="Arial"/>
                <a:ea typeface="ＭＳ Ｐゴシック"/>
              </a:rPr>
              <a:t> </a:t>
            </a:r>
            <a:r>
              <a:rPr lang="it-IT" sz="1200" kern="0" dirty="0" err="1">
                <a:solidFill>
                  <a:srgbClr val="000000"/>
                </a:solidFill>
                <a:latin typeface="Arial"/>
                <a:ea typeface="ＭＳ Ｐゴシック"/>
              </a:rPr>
              <a:t>tel</a:t>
            </a:r>
            <a:r>
              <a:rPr lang="it-IT" sz="1200" kern="0" dirty="0">
                <a:solidFill>
                  <a:srgbClr val="000000"/>
                </a:solidFill>
                <a:latin typeface="Arial"/>
                <a:ea typeface="ＭＳ Ｐゴシック"/>
              </a:rPr>
              <a:t>: +390405588747 </a:t>
            </a:r>
            <a:r>
              <a:rPr lang="it-IT" sz="1200" kern="0" dirty="0" err="1">
                <a:solidFill>
                  <a:srgbClr val="000000"/>
                </a:solidFill>
                <a:latin typeface="Arial"/>
                <a:ea typeface="ＭＳ Ｐゴシック"/>
              </a:rPr>
              <a:t>Mob</a:t>
            </a:r>
            <a:r>
              <a:rPr lang="it-IT" sz="1200" kern="0" dirty="0">
                <a:solidFill>
                  <a:srgbClr val="000000"/>
                </a:solidFill>
                <a:latin typeface="Arial"/>
                <a:ea typeface="ＭＳ Ｐゴシック"/>
              </a:rPr>
              <a:t>: +393665898629</a:t>
            </a:r>
          </a:p>
          <a:p>
            <a:pPr algn="ctr" eaLnBrk="0" hangingPunct="0">
              <a:spcBef>
                <a:spcPct val="20000"/>
              </a:spcBef>
              <a:defRPr/>
            </a:pPr>
            <a:r>
              <a:rPr lang="it-IT" sz="1200" kern="0" dirty="0">
                <a:solidFill>
                  <a:srgbClr val="000000"/>
                </a:solidFill>
                <a:latin typeface="Arial"/>
                <a:ea typeface="ＭＳ Ｐゴシック"/>
                <a:hlinkClick r:id="rId3"/>
              </a:rPr>
              <a:t>www.sabinapassamonti.org</a:t>
            </a:r>
            <a:r>
              <a:rPr lang="it-IT" sz="1200" kern="0">
                <a:solidFill>
                  <a:srgbClr val="000000"/>
                </a:solidFill>
                <a:latin typeface="Arial"/>
                <a:ea typeface="ＭＳ Ｐゴシック"/>
              </a:rPr>
              <a:t> </a:t>
            </a:r>
            <a:endParaRPr lang="it-IT" sz="1200" kern="0" dirty="0">
              <a:solidFill>
                <a:srgbClr val="000000"/>
              </a:solidFill>
              <a:latin typeface="Arial"/>
              <a:ea typeface="ＭＳ Ｐゴシック"/>
            </a:endParaRPr>
          </a:p>
        </p:txBody>
      </p:sp>
    </p:spTree>
    <p:extLst>
      <p:ext uri="{BB962C8B-B14F-4D97-AF65-F5344CB8AC3E}">
        <p14:creationId xmlns:p14="http://schemas.microsoft.com/office/powerpoint/2010/main" val="4115336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olo 5"/>
          <p:cNvSpPr>
            <a:spLocks noGrp="1"/>
          </p:cNvSpPr>
          <p:nvPr>
            <p:ph type="title"/>
          </p:nvPr>
        </p:nvSpPr>
        <p:spPr>
          <a:xfrm>
            <a:off x="457200" y="274638"/>
            <a:ext cx="8229600" cy="5457825"/>
          </a:xfrm>
        </p:spPr>
        <p:txBody>
          <a:bodyPr/>
          <a:lstStyle/>
          <a:p>
            <a:pPr eaLnBrk="1" hangingPunct="1"/>
            <a:r>
              <a:rPr lang="it-IT" sz="3600">
                <a:latin typeface="Calibri" charset="0"/>
              </a:rPr>
              <a:t>Free radicals are active participants in diverse processes</a:t>
            </a:r>
            <a:br>
              <a:rPr lang="it-IT" sz="3600">
                <a:latin typeface="Calibri" charset="0"/>
              </a:rPr>
            </a:br>
            <a:r>
              <a:rPr lang="it-IT" sz="3600">
                <a:latin typeface="Calibri" charset="0"/>
              </a:rPr>
              <a:t>and they cannot be considered anymore as only damaging</a:t>
            </a:r>
            <a:br>
              <a:rPr lang="it-IT" sz="3600">
                <a:latin typeface="Calibri" charset="0"/>
              </a:rPr>
            </a:br>
            <a:r>
              <a:rPr lang="it-IT" sz="3600">
                <a:latin typeface="Calibri" charset="0"/>
              </a:rPr>
              <a:t>agents, but real players in many normal functions of living</a:t>
            </a:r>
            <a:br>
              <a:rPr lang="it-IT" sz="3600">
                <a:latin typeface="Calibri" charset="0"/>
              </a:rPr>
            </a:br>
            <a:r>
              <a:rPr lang="it-IT" sz="3600">
                <a:latin typeface="Calibri" charset="0"/>
              </a:rPr>
              <a:t>organisms.</a:t>
            </a:r>
            <a:br>
              <a:rPr lang="it-IT" sz="3600">
                <a:latin typeface="Calibri" charset="0"/>
              </a:rPr>
            </a:br>
            <a:r>
              <a:rPr lang="it-IT" sz="3600">
                <a:latin typeface="Calibri" charset="0"/>
              </a:rPr>
              <a:t/>
            </a:r>
            <a:br>
              <a:rPr lang="it-IT" sz="3600">
                <a:latin typeface="Calibri" charset="0"/>
              </a:rPr>
            </a:br>
            <a:r>
              <a:rPr lang="it-IT" sz="1300" i="1">
                <a:latin typeface="Calibri" charset="0"/>
              </a:rPr>
              <a:t>V.I. Lushchak / Chemico-Biological Interactions 224 (2014) 164–175</a:t>
            </a:r>
          </a:p>
        </p:txBody>
      </p:sp>
      <p:sp>
        <p:nvSpPr>
          <p:cNvPr id="2" name="Segnaposto data 1"/>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a:xfrm>
            <a:off x="3132138" y="5876925"/>
            <a:ext cx="2895600" cy="720725"/>
          </a:xfrm>
        </p:spPr>
        <p:txBody>
          <a:bodyPr/>
          <a:lstStyle/>
          <a:p>
            <a:pPr>
              <a:defRPr/>
            </a:pPr>
            <a:r>
              <a:rPr lang="it-IT" smtClean="0"/>
              <a:t>991SV-BIOCHEMISTRY OF AGE RELATED DISEASES</a:t>
            </a:r>
            <a:endParaRPr lang="it-IT" dirty="0"/>
          </a:p>
        </p:txBody>
      </p:sp>
      <p:sp>
        <p:nvSpPr>
          <p:cNvPr id="5" name="Segnaposto numero diapositiva 4"/>
          <p:cNvSpPr>
            <a:spLocks noGrp="1"/>
          </p:cNvSpPr>
          <p:nvPr>
            <p:ph type="sldNum" sz="quarter" idx="12"/>
          </p:nvPr>
        </p:nvSpPr>
        <p:spPr/>
        <p:txBody>
          <a:bodyPr/>
          <a:lstStyle/>
          <a:p>
            <a:pPr>
              <a:defRPr/>
            </a:pPr>
            <a:fld id="{59054C40-41C9-3D45-8173-ADC6AFDD77B0}" type="slidenum">
              <a:rPr lang="it-IT"/>
              <a:pPr>
                <a:defRPr/>
              </a:pPr>
              <a:t>11</a:t>
            </a:fld>
            <a:endParaRPr lang="it-IT"/>
          </a:p>
        </p:txBody>
      </p:sp>
    </p:spTree>
    <p:extLst>
      <p:ext uri="{BB962C8B-B14F-4D97-AF65-F5344CB8AC3E}">
        <p14:creationId xmlns:p14="http://schemas.microsoft.com/office/powerpoint/2010/main" val="377324725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755650" y="6245225"/>
            <a:ext cx="7561263" cy="612775"/>
          </a:xfrm>
        </p:spPr>
        <p:txBody>
          <a:bodyPr/>
          <a:lstStyle/>
          <a:p>
            <a:pPr>
              <a:defRPr/>
            </a:pPr>
            <a:r>
              <a:rPr lang="it-IT" smtClean="0"/>
              <a:t>991SV-BIOCHEMISTRY OF AGE RELATED DISEASES</a:t>
            </a:r>
            <a:endParaRPr lang="it-IT" dirty="0"/>
          </a:p>
        </p:txBody>
      </p:sp>
      <p:sp>
        <p:nvSpPr>
          <p:cNvPr id="4" name="Segnaposto numero diapositiva 3"/>
          <p:cNvSpPr>
            <a:spLocks noGrp="1"/>
          </p:cNvSpPr>
          <p:nvPr>
            <p:ph type="sldNum" sz="quarter" idx="12"/>
          </p:nvPr>
        </p:nvSpPr>
        <p:spPr/>
        <p:txBody>
          <a:bodyPr/>
          <a:lstStyle/>
          <a:p>
            <a:pPr>
              <a:defRPr/>
            </a:pPr>
            <a:fld id="{2FF99D7C-0414-8348-A36E-A11082BD4A37}" type="slidenum">
              <a:rPr lang="it-IT"/>
              <a:pPr>
                <a:defRPr/>
              </a:pPr>
              <a:t>12</a:t>
            </a:fld>
            <a:endParaRPr lang="it-IT"/>
          </a:p>
        </p:txBody>
      </p:sp>
      <p:pic>
        <p:nvPicPr>
          <p:cNvPr id="34820"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
            <a:ext cx="9144000" cy="649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877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olo 1"/>
          <p:cNvSpPr>
            <a:spLocks noGrp="1"/>
          </p:cNvSpPr>
          <p:nvPr>
            <p:ph type="title"/>
          </p:nvPr>
        </p:nvSpPr>
        <p:spPr/>
        <p:txBody>
          <a:bodyPr/>
          <a:lstStyle/>
          <a:p>
            <a:pPr eaLnBrk="1" hangingPunct="1"/>
            <a:r>
              <a:rPr lang="it-IT">
                <a:latin typeface="Calibri" charset="0"/>
              </a:rPr>
              <a:t>ROS as bioactive compounds</a:t>
            </a:r>
          </a:p>
        </p:txBody>
      </p:sp>
      <p:sp>
        <p:nvSpPr>
          <p:cNvPr id="3" name="Segnaposto contenuto 2"/>
          <p:cNvSpPr>
            <a:spLocks noGrp="1"/>
          </p:cNvSpPr>
          <p:nvPr>
            <p:ph idx="1"/>
          </p:nvPr>
        </p:nvSpPr>
        <p:spPr/>
        <p:txBody>
          <a:bodyPr rtlCol="0">
            <a:normAutofit lnSpcReduction="10000"/>
          </a:bodyPr>
          <a:lstStyle/>
          <a:p>
            <a:pPr eaLnBrk="1" fontAlgn="auto" hangingPunct="1">
              <a:spcAft>
                <a:spcPts val="0"/>
              </a:spcAft>
              <a:buFont typeface="Arial"/>
              <a:buChar char="•"/>
              <a:defRPr/>
            </a:pPr>
            <a:r>
              <a:rPr lang="it-IT" dirty="0" smtClean="0">
                <a:ea typeface="+mn-ea"/>
                <a:cs typeface="+mn-cs"/>
              </a:rPr>
              <a:t>1954 – </a:t>
            </a:r>
            <a:r>
              <a:rPr lang="it-IT" dirty="0" err="1" smtClean="0">
                <a:ea typeface="+mn-ea"/>
                <a:cs typeface="+mn-cs"/>
              </a:rPr>
              <a:t>Discovery</a:t>
            </a:r>
            <a:r>
              <a:rPr lang="it-IT" dirty="0" smtClean="0">
                <a:ea typeface="+mn-ea"/>
                <a:cs typeface="+mn-cs"/>
              </a:rPr>
              <a:t> of free </a:t>
            </a:r>
            <a:r>
              <a:rPr lang="it-IT" dirty="0" err="1" smtClean="0">
                <a:ea typeface="+mn-ea"/>
                <a:cs typeface="+mn-cs"/>
              </a:rPr>
              <a:t>radicals</a:t>
            </a:r>
            <a:r>
              <a:rPr lang="it-IT" dirty="0" smtClean="0">
                <a:ea typeface="+mn-ea"/>
                <a:cs typeface="+mn-cs"/>
              </a:rPr>
              <a:t> in </a:t>
            </a:r>
            <a:r>
              <a:rPr lang="it-IT" dirty="0" err="1" smtClean="0">
                <a:ea typeface="+mn-ea"/>
                <a:cs typeface="+mn-cs"/>
              </a:rPr>
              <a:t>biological</a:t>
            </a:r>
            <a:r>
              <a:rPr lang="it-IT" dirty="0" smtClean="0">
                <a:ea typeface="+mn-ea"/>
                <a:cs typeface="+mn-cs"/>
              </a:rPr>
              <a:t> </a:t>
            </a:r>
            <a:r>
              <a:rPr lang="it-IT" dirty="0" err="1" smtClean="0">
                <a:ea typeface="+mn-ea"/>
                <a:cs typeface="+mn-cs"/>
              </a:rPr>
              <a:t>materials</a:t>
            </a:r>
            <a:r>
              <a:rPr lang="it-IT" dirty="0" smtClean="0">
                <a:ea typeface="+mn-ea"/>
                <a:cs typeface="+mn-cs"/>
              </a:rPr>
              <a:t> </a:t>
            </a:r>
          </a:p>
          <a:p>
            <a:pPr eaLnBrk="1" fontAlgn="auto" hangingPunct="1">
              <a:spcAft>
                <a:spcPts val="0"/>
              </a:spcAft>
              <a:buFont typeface="Arial"/>
              <a:buChar char="•"/>
              <a:defRPr/>
            </a:pPr>
            <a:r>
              <a:rPr lang="it-IT" dirty="0" smtClean="0">
                <a:ea typeface="+mn-ea"/>
                <a:cs typeface="+mn-cs"/>
              </a:rPr>
              <a:t>1969 – </a:t>
            </a:r>
            <a:r>
              <a:rPr lang="it-IT" dirty="0" err="1" smtClean="0">
                <a:ea typeface="+mn-ea"/>
                <a:cs typeface="+mn-cs"/>
              </a:rPr>
              <a:t>Discovery</a:t>
            </a:r>
            <a:r>
              <a:rPr lang="it-IT" dirty="0" smtClean="0">
                <a:ea typeface="+mn-ea"/>
                <a:cs typeface="+mn-cs"/>
              </a:rPr>
              <a:t> of </a:t>
            </a:r>
            <a:r>
              <a:rPr lang="it-IT" dirty="0" err="1" smtClean="0">
                <a:ea typeface="+mn-ea"/>
                <a:cs typeface="+mn-cs"/>
              </a:rPr>
              <a:t>Superoxide</a:t>
            </a:r>
            <a:r>
              <a:rPr lang="it-IT" dirty="0" smtClean="0">
                <a:ea typeface="+mn-ea"/>
                <a:cs typeface="+mn-cs"/>
              </a:rPr>
              <a:t> </a:t>
            </a:r>
            <a:r>
              <a:rPr lang="it-IT" dirty="0" err="1" smtClean="0">
                <a:ea typeface="+mn-ea"/>
                <a:cs typeface="+mn-cs"/>
              </a:rPr>
              <a:t>Dismutase</a:t>
            </a:r>
            <a:endParaRPr lang="it-IT" dirty="0" smtClean="0">
              <a:ea typeface="+mn-ea"/>
              <a:cs typeface="+mn-cs"/>
            </a:endParaRPr>
          </a:p>
          <a:p>
            <a:pPr eaLnBrk="1" fontAlgn="auto" hangingPunct="1">
              <a:spcAft>
                <a:spcPts val="0"/>
              </a:spcAft>
              <a:buFont typeface="Arial"/>
              <a:buChar char="•"/>
              <a:defRPr/>
            </a:pPr>
            <a:r>
              <a:rPr lang="it-IT" dirty="0" smtClean="0">
                <a:ea typeface="+mn-ea"/>
                <a:cs typeface="+mn-cs"/>
              </a:rPr>
              <a:t>1973 – </a:t>
            </a:r>
            <a:r>
              <a:rPr lang="it-IT" dirty="0" err="1" smtClean="0">
                <a:ea typeface="+mn-ea"/>
                <a:cs typeface="+mn-cs"/>
              </a:rPr>
              <a:t>Discovery</a:t>
            </a:r>
            <a:r>
              <a:rPr lang="it-IT" dirty="0" smtClean="0">
                <a:ea typeface="+mn-ea"/>
                <a:cs typeface="+mn-cs"/>
              </a:rPr>
              <a:t> of </a:t>
            </a:r>
            <a:r>
              <a:rPr lang="it-IT" dirty="0" err="1" smtClean="0">
                <a:ea typeface="+mn-ea"/>
                <a:cs typeface="+mn-cs"/>
              </a:rPr>
              <a:t>bactericidal</a:t>
            </a:r>
            <a:r>
              <a:rPr lang="it-IT" dirty="0" smtClean="0">
                <a:ea typeface="+mn-ea"/>
                <a:cs typeface="+mn-cs"/>
              </a:rPr>
              <a:t> </a:t>
            </a:r>
            <a:r>
              <a:rPr lang="it-IT" dirty="0" err="1" smtClean="0">
                <a:ea typeface="+mn-ea"/>
                <a:cs typeface="+mn-cs"/>
              </a:rPr>
              <a:t>activity</a:t>
            </a:r>
            <a:r>
              <a:rPr lang="it-IT" dirty="0" smtClean="0">
                <a:ea typeface="+mn-ea"/>
                <a:cs typeface="+mn-cs"/>
              </a:rPr>
              <a:t> of </a:t>
            </a:r>
            <a:r>
              <a:rPr lang="it-IT" dirty="0" err="1" smtClean="0">
                <a:ea typeface="+mn-ea"/>
                <a:cs typeface="+mn-cs"/>
              </a:rPr>
              <a:t>superoxide</a:t>
            </a:r>
            <a:endParaRPr lang="it-IT" dirty="0" smtClean="0">
              <a:ea typeface="+mn-ea"/>
              <a:cs typeface="+mn-cs"/>
            </a:endParaRPr>
          </a:p>
          <a:p>
            <a:pPr eaLnBrk="1" fontAlgn="auto" hangingPunct="1">
              <a:spcAft>
                <a:spcPts val="0"/>
              </a:spcAft>
              <a:buFont typeface="Arial"/>
              <a:buChar char="•"/>
              <a:defRPr/>
            </a:pPr>
            <a:r>
              <a:rPr lang="it-IT" dirty="0" smtClean="0">
                <a:ea typeface="+mn-ea"/>
                <a:cs typeface="+mn-cs"/>
              </a:rPr>
              <a:t>1987 – </a:t>
            </a:r>
            <a:r>
              <a:rPr lang="it-IT" dirty="0" err="1" smtClean="0">
                <a:ea typeface="+mn-ea"/>
                <a:cs typeface="+mn-cs"/>
              </a:rPr>
              <a:t>Discovery</a:t>
            </a:r>
            <a:r>
              <a:rPr lang="it-IT" dirty="0" smtClean="0">
                <a:ea typeface="+mn-ea"/>
                <a:cs typeface="+mn-cs"/>
              </a:rPr>
              <a:t> of </a:t>
            </a:r>
            <a:r>
              <a:rPr lang="it-IT" dirty="0" err="1" smtClean="0">
                <a:ea typeface="+mn-ea"/>
                <a:cs typeface="+mn-cs"/>
              </a:rPr>
              <a:t>nitric</a:t>
            </a:r>
            <a:r>
              <a:rPr lang="it-IT" dirty="0" smtClean="0">
                <a:ea typeface="+mn-ea"/>
                <a:cs typeface="+mn-cs"/>
              </a:rPr>
              <a:t> </a:t>
            </a:r>
            <a:r>
              <a:rPr lang="it-IT" dirty="0" err="1" smtClean="0">
                <a:ea typeface="+mn-ea"/>
                <a:cs typeface="+mn-cs"/>
              </a:rPr>
              <a:t>oxide</a:t>
            </a:r>
            <a:r>
              <a:rPr lang="it-IT" dirty="0" smtClean="0">
                <a:ea typeface="+mn-ea"/>
                <a:cs typeface="+mn-cs"/>
              </a:rPr>
              <a:t> </a:t>
            </a:r>
            <a:r>
              <a:rPr lang="it-IT" dirty="0" err="1" smtClean="0">
                <a:ea typeface="+mn-ea"/>
                <a:cs typeface="+mn-cs"/>
              </a:rPr>
              <a:t>as</a:t>
            </a:r>
            <a:r>
              <a:rPr lang="it-IT" dirty="0" smtClean="0">
                <a:ea typeface="+mn-ea"/>
                <a:cs typeface="+mn-cs"/>
              </a:rPr>
              <a:t> </a:t>
            </a:r>
            <a:r>
              <a:rPr lang="it-IT" dirty="0" err="1" smtClean="0">
                <a:ea typeface="+mn-ea"/>
                <a:cs typeface="+mn-cs"/>
              </a:rPr>
              <a:t>vosorelaxant</a:t>
            </a:r>
            <a:endParaRPr lang="it-IT" dirty="0" smtClean="0">
              <a:ea typeface="+mn-ea"/>
              <a:cs typeface="+mn-cs"/>
            </a:endParaRPr>
          </a:p>
          <a:p>
            <a:pPr eaLnBrk="1" fontAlgn="auto" hangingPunct="1">
              <a:spcAft>
                <a:spcPts val="0"/>
              </a:spcAft>
              <a:buFont typeface="Arial"/>
              <a:buChar char="•"/>
              <a:defRPr/>
            </a:pPr>
            <a:r>
              <a:rPr lang="it-IT" dirty="0" smtClean="0">
                <a:ea typeface="+mn-ea"/>
                <a:cs typeface="+mn-cs"/>
              </a:rPr>
              <a:t>1995 – </a:t>
            </a:r>
            <a:r>
              <a:rPr lang="it-IT" dirty="0" err="1" smtClean="0">
                <a:ea typeface="+mn-ea"/>
                <a:cs typeface="+mn-cs"/>
              </a:rPr>
              <a:t>Discovery</a:t>
            </a:r>
            <a:r>
              <a:rPr lang="it-IT" dirty="0" smtClean="0">
                <a:ea typeface="+mn-ea"/>
                <a:cs typeface="+mn-cs"/>
              </a:rPr>
              <a:t> of </a:t>
            </a:r>
            <a:r>
              <a:rPr lang="it-IT" dirty="0" err="1" smtClean="0">
                <a:ea typeface="+mn-ea"/>
                <a:cs typeface="+mn-cs"/>
              </a:rPr>
              <a:t>regulation</a:t>
            </a:r>
            <a:r>
              <a:rPr lang="it-IT" dirty="0" smtClean="0">
                <a:ea typeface="+mn-ea"/>
                <a:cs typeface="+mn-cs"/>
              </a:rPr>
              <a:t> of </a:t>
            </a:r>
            <a:r>
              <a:rPr lang="it-IT" dirty="0" err="1" smtClean="0">
                <a:ea typeface="+mn-ea"/>
                <a:cs typeface="+mn-cs"/>
              </a:rPr>
              <a:t>hydrogen</a:t>
            </a:r>
            <a:r>
              <a:rPr lang="it-IT" dirty="0" smtClean="0">
                <a:ea typeface="+mn-ea"/>
                <a:cs typeface="+mn-cs"/>
              </a:rPr>
              <a:t> </a:t>
            </a:r>
            <a:r>
              <a:rPr lang="it-IT" dirty="0" err="1" smtClean="0">
                <a:ea typeface="+mn-ea"/>
                <a:cs typeface="+mn-cs"/>
              </a:rPr>
              <a:t>peroxide</a:t>
            </a:r>
            <a:r>
              <a:rPr lang="it-IT" dirty="0" smtClean="0">
                <a:ea typeface="+mn-ea"/>
                <a:cs typeface="+mn-cs"/>
              </a:rPr>
              <a:t> by </a:t>
            </a:r>
            <a:r>
              <a:rPr lang="it-IT" dirty="0" err="1" smtClean="0">
                <a:ea typeface="+mn-ea"/>
                <a:cs typeface="+mn-cs"/>
              </a:rPr>
              <a:t>insulin</a:t>
            </a:r>
            <a:endParaRPr lang="it-IT" dirty="0" smtClean="0">
              <a:ea typeface="+mn-ea"/>
              <a:cs typeface="+mn-cs"/>
            </a:endParaRPr>
          </a:p>
          <a:p>
            <a:pPr eaLnBrk="1" fontAlgn="auto" hangingPunct="1">
              <a:spcAft>
                <a:spcPts val="0"/>
              </a:spcAft>
              <a:buFont typeface="Arial"/>
              <a:buChar char="•"/>
              <a:defRPr/>
            </a:pPr>
            <a:endParaRPr lang="it-IT" dirty="0">
              <a:ea typeface="+mn-ea"/>
              <a:cs typeface="+mn-cs"/>
            </a:endParaRPr>
          </a:p>
        </p:txBody>
      </p:sp>
      <p:sp>
        <p:nvSpPr>
          <p:cNvPr id="6" name="Segnaposto data 5"/>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a:xfrm>
            <a:off x="2268538" y="6021388"/>
            <a:ext cx="4103687" cy="720725"/>
          </a:xfrm>
        </p:spPr>
        <p:txBody>
          <a:bodyPr/>
          <a:lstStyle/>
          <a:p>
            <a:pPr>
              <a:defRPr/>
            </a:pPr>
            <a:r>
              <a:rPr lang="it-IT" smtClean="0"/>
              <a:t>991SV-BIOCHEMISTRY OF AGE RELATED DISEASES</a:t>
            </a:r>
            <a:endParaRPr lang="it-IT" dirty="0"/>
          </a:p>
        </p:txBody>
      </p:sp>
      <p:sp>
        <p:nvSpPr>
          <p:cNvPr id="5" name="Segnaposto numero diapositiva 4"/>
          <p:cNvSpPr>
            <a:spLocks noGrp="1"/>
          </p:cNvSpPr>
          <p:nvPr>
            <p:ph type="sldNum" sz="quarter" idx="12"/>
          </p:nvPr>
        </p:nvSpPr>
        <p:spPr/>
        <p:txBody>
          <a:bodyPr/>
          <a:lstStyle/>
          <a:p>
            <a:pPr>
              <a:defRPr/>
            </a:pPr>
            <a:fld id="{3F5E98D9-F8FF-4946-826E-298BAD9FE973}" type="slidenum">
              <a:rPr lang="it-IT"/>
              <a:pPr>
                <a:defRPr/>
              </a:pPr>
              <a:t>13</a:t>
            </a:fld>
            <a:endParaRPr lang="it-IT"/>
          </a:p>
        </p:txBody>
      </p:sp>
    </p:spTree>
    <p:extLst>
      <p:ext uri="{BB962C8B-B14F-4D97-AF65-F5344CB8AC3E}">
        <p14:creationId xmlns:p14="http://schemas.microsoft.com/office/powerpoint/2010/main" val="181012126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endParaRPr lang="it-IT"/>
          </a:p>
        </p:txBody>
      </p:sp>
      <p:sp>
        <p:nvSpPr>
          <p:cNvPr id="4" name="Segnaposto data 3"/>
          <p:cNvSpPr>
            <a:spLocks noGrp="1"/>
          </p:cNvSpPr>
          <p:nvPr>
            <p:ph type="dt" sz="half" idx="10"/>
          </p:nvPr>
        </p:nvSpPr>
        <p:spPr/>
        <p:txBody>
          <a:bodyPr/>
          <a:lstStyle/>
          <a:p>
            <a:r>
              <a:rPr lang="it-IT" smtClean="0"/>
              <a:t>02-03/04/2019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a:t>
            </a:r>
            <a:endParaRPr lang="it-IT"/>
          </a:p>
        </p:txBody>
      </p:sp>
      <p:sp>
        <p:nvSpPr>
          <p:cNvPr id="6" name="Segnaposto numero diapositiva 5"/>
          <p:cNvSpPr>
            <a:spLocks noGrp="1"/>
          </p:cNvSpPr>
          <p:nvPr>
            <p:ph type="sldNum" sz="quarter" idx="12"/>
          </p:nvPr>
        </p:nvSpPr>
        <p:spPr/>
        <p:txBody>
          <a:bodyPr/>
          <a:lstStyle/>
          <a:p>
            <a:fld id="{639B403A-1D78-BE46-94CA-3E806C859D46}" type="slidenum">
              <a:rPr lang="it-IT" smtClean="0"/>
              <a:t>14</a:t>
            </a:fld>
            <a:endParaRPr lang="it-IT"/>
          </a:p>
        </p:txBody>
      </p:sp>
      <p:pic>
        <p:nvPicPr>
          <p:cNvPr id="8" name="Immagine 7"/>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357868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Le reazioni redox</a:t>
            </a:r>
            <a:br>
              <a:rPr lang="it-IT" dirty="0" smtClean="0"/>
            </a:br>
            <a:r>
              <a:rPr lang="it-IT" i="1" dirty="0" smtClean="0"/>
              <a:t>termini</a:t>
            </a:r>
            <a:endParaRPr lang="it-IT" i="1" dirty="0"/>
          </a:p>
        </p:txBody>
      </p:sp>
      <p:sp>
        <p:nvSpPr>
          <p:cNvPr id="3" name="Segnaposto contenuto 2"/>
          <p:cNvSpPr>
            <a:spLocks noGrp="1"/>
          </p:cNvSpPr>
          <p:nvPr>
            <p:ph idx="1"/>
          </p:nvPr>
        </p:nvSpPr>
        <p:spPr>
          <a:xfrm>
            <a:off x="205431" y="1600200"/>
            <a:ext cx="8665440" cy="4525963"/>
          </a:xfrm>
        </p:spPr>
        <p:txBody>
          <a:bodyPr>
            <a:normAutofit fontScale="92500"/>
          </a:bodyPr>
          <a:lstStyle/>
          <a:p>
            <a:pPr marL="0" indent="0" algn="ctr">
              <a:buNone/>
            </a:pPr>
            <a:r>
              <a:rPr lang="it-IT" b="1" dirty="0" smtClean="0"/>
              <a:t>Trasferimento di elettroni (e</a:t>
            </a:r>
            <a:r>
              <a:rPr lang="it-IT" b="1" baseline="30000" dirty="0" smtClean="0"/>
              <a:t>-</a:t>
            </a:r>
            <a:r>
              <a:rPr lang="it-IT" b="1" dirty="0" smtClean="0"/>
              <a:t>) da una specie all’altra</a:t>
            </a:r>
          </a:p>
          <a:p>
            <a:r>
              <a:rPr lang="it-IT" dirty="0" smtClean="0"/>
              <a:t>Ossidazione = perdita di un </a:t>
            </a:r>
            <a:r>
              <a:rPr lang="it-IT" dirty="0" smtClean="0"/>
              <a:t>e</a:t>
            </a:r>
            <a:r>
              <a:rPr lang="it-IT" baseline="30000" dirty="0" smtClean="0"/>
              <a:t>-</a:t>
            </a:r>
          </a:p>
          <a:p>
            <a:r>
              <a:rPr lang="it-IT" dirty="0" smtClean="0"/>
              <a:t>Riduzione = guadagno di un </a:t>
            </a:r>
            <a:r>
              <a:rPr lang="it-IT" dirty="0" smtClean="0"/>
              <a:t>e</a:t>
            </a:r>
            <a:r>
              <a:rPr lang="it-IT" baseline="30000" dirty="0" smtClean="0"/>
              <a:t>-</a:t>
            </a:r>
            <a:endParaRPr lang="it-IT" dirty="0" smtClean="0"/>
          </a:p>
          <a:p>
            <a:r>
              <a:rPr lang="it-IT" dirty="0" smtClean="0"/>
              <a:t>Ossidante = Accettore di </a:t>
            </a:r>
            <a:r>
              <a:rPr lang="it-IT" dirty="0" smtClean="0"/>
              <a:t>un e</a:t>
            </a:r>
            <a:r>
              <a:rPr lang="it-IT" baseline="30000" dirty="0" smtClean="0"/>
              <a:t>-</a:t>
            </a:r>
          </a:p>
          <a:p>
            <a:pPr lvl="1"/>
            <a:r>
              <a:rPr lang="it-IT" dirty="0" smtClean="0"/>
              <a:t>il numero di ossidazione dell’accettore diminuisce (è meno positivo o più negativo)</a:t>
            </a:r>
          </a:p>
          <a:p>
            <a:r>
              <a:rPr lang="it-IT" dirty="0" smtClean="0"/>
              <a:t>Riducente = Donatore di </a:t>
            </a:r>
            <a:r>
              <a:rPr lang="it-IT" dirty="0" smtClean="0"/>
              <a:t>un e</a:t>
            </a:r>
            <a:r>
              <a:rPr lang="it-IT" baseline="30000" dirty="0" smtClean="0"/>
              <a:t>-</a:t>
            </a:r>
          </a:p>
          <a:p>
            <a:pPr lvl="1"/>
            <a:r>
              <a:rPr lang="it-IT" dirty="0" smtClean="0"/>
              <a:t>il numero di ossidazione dell’accettore aumenta (è più positivo o meno negativo)</a:t>
            </a:r>
          </a:p>
          <a:p>
            <a:pPr lvl="1"/>
            <a:endParaRPr lang="it-IT" dirty="0"/>
          </a:p>
        </p:txBody>
      </p:sp>
      <p:sp>
        <p:nvSpPr>
          <p:cNvPr id="4" name="Segnaposto data 3"/>
          <p:cNvSpPr>
            <a:spLocks noGrp="1"/>
          </p:cNvSpPr>
          <p:nvPr>
            <p:ph type="dt" sz="half" idx="10"/>
          </p:nvPr>
        </p:nvSpPr>
        <p:spPr/>
        <p:txBody>
          <a:bodyPr/>
          <a:lstStyle/>
          <a:p>
            <a:r>
              <a:rPr lang="it-IT" smtClean="0"/>
              <a:t>02-03/04/2019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a:t>
            </a:r>
            <a:endParaRPr lang="it-IT"/>
          </a:p>
        </p:txBody>
      </p:sp>
      <p:sp>
        <p:nvSpPr>
          <p:cNvPr id="6" name="Segnaposto numero diapositiva 5"/>
          <p:cNvSpPr>
            <a:spLocks noGrp="1"/>
          </p:cNvSpPr>
          <p:nvPr>
            <p:ph type="sldNum" sz="quarter" idx="12"/>
          </p:nvPr>
        </p:nvSpPr>
        <p:spPr/>
        <p:txBody>
          <a:bodyPr/>
          <a:lstStyle/>
          <a:p>
            <a:fld id="{639B403A-1D78-BE46-94CA-3E806C859D46}" type="slidenum">
              <a:rPr lang="it-IT" smtClean="0"/>
              <a:t>15</a:t>
            </a:fld>
            <a:endParaRPr lang="it-IT"/>
          </a:p>
        </p:txBody>
      </p:sp>
    </p:spTree>
    <p:extLst>
      <p:ext uri="{BB962C8B-B14F-4D97-AF65-F5344CB8AC3E}">
        <p14:creationId xmlns:p14="http://schemas.microsoft.com/office/powerpoint/2010/main" val="35669957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ctrTitle"/>
          </p:nvPr>
        </p:nvSpPr>
        <p:spPr>
          <a:xfrm>
            <a:off x="611188" y="1557338"/>
            <a:ext cx="7772400" cy="1470025"/>
          </a:xfrm>
        </p:spPr>
        <p:txBody>
          <a:bodyPr/>
          <a:lstStyle/>
          <a:p>
            <a:pPr eaLnBrk="1" hangingPunct="1"/>
            <a:r>
              <a:rPr lang="en-GB">
                <a:latin typeface="Calibri" charset="0"/>
              </a:rPr>
              <a:t>Types of ROS</a:t>
            </a:r>
          </a:p>
        </p:txBody>
      </p:sp>
      <p:sp>
        <p:nvSpPr>
          <p:cNvPr id="3" name="Sottotitolo 2"/>
          <p:cNvSpPr>
            <a:spLocks noGrp="1"/>
          </p:cNvSpPr>
          <p:nvPr>
            <p:ph type="subTitle" idx="1"/>
          </p:nvPr>
        </p:nvSpPr>
        <p:spPr>
          <a:xfrm>
            <a:off x="1331913" y="3284538"/>
            <a:ext cx="6400800" cy="1752600"/>
          </a:xfrm>
        </p:spPr>
        <p:txBody>
          <a:bodyPr rtlCol="0">
            <a:normAutofit/>
          </a:bodyPr>
          <a:lstStyle/>
          <a:p>
            <a:pPr eaLnBrk="1" fontAlgn="auto" hangingPunct="1">
              <a:spcAft>
                <a:spcPts val="0"/>
              </a:spcAft>
              <a:buFont typeface="Arial"/>
              <a:buNone/>
              <a:defRPr/>
            </a:pPr>
            <a:r>
              <a:rPr lang="it-IT" dirty="0" err="1" smtClean="0">
                <a:ea typeface="+mn-ea"/>
                <a:cs typeface="+mn-cs"/>
              </a:rPr>
              <a:t>Reactivity</a:t>
            </a:r>
            <a:endParaRPr lang="it-IT" dirty="0" smtClean="0">
              <a:ea typeface="+mn-ea"/>
              <a:cs typeface="+mn-cs"/>
            </a:endParaRPr>
          </a:p>
          <a:p>
            <a:pPr eaLnBrk="1" fontAlgn="auto" hangingPunct="1">
              <a:spcAft>
                <a:spcPts val="0"/>
              </a:spcAft>
              <a:buFont typeface="Arial"/>
              <a:buNone/>
              <a:defRPr/>
            </a:pPr>
            <a:r>
              <a:rPr lang="it-IT" dirty="0" err="1" smtClean="0">
                <a:ea typeface="+mn-ea"/>
                <a:cs typeface="+mn-cs"/>
              </a:rPr>
              <a:t>Interconversion</a:t>
            </a:r>
            <a:endParaRPr lang="it-IT" dirty="0">
              <a:ea typeface="+mn-ea"/>
              <a:cs typeface="+mn-cs"/>
            </a:endParaRPr>
          </a:p>
        </p:txBody>
      </p:sp>
      <p:sp>
        <p:nvSpPr>
          <p:cNvPr id="5" name="Segnaposto data 4"/>
          <p:cNvSpPr>
            <a:spLocks noGrp="1"/>
          </p:cNvSpPr>
          <p:nvPr>
            <p:ph type="dt" sz="quarter" idx="10"/>
          </p:nvPr>
        </p:nvSpPr>
        <p:spPr/>
        <p:txBody>
          <a:bodyPr/>
          <a:lstStyle/>
          <a:p>
            <a:pPr>
              <a:defRPr/>
            </a:pPr>
            <a:r>
              <a:rPr lang="it-IT" smtClean="0"/>
              <a:t>02-03/04/2019</a:t>
            </a:r>
            <a:endParaRPr lang="it-IT"/>
          </a:p>
        </p:txBody>
      </p:sp>
      <p:sp>
        <p:nvSpPr>
          <p:cNvPr id="2" name="Segnaposto piè di pagina 1"/>
          <p:cNvSpPr>
            <a:spLocks noGrp="1"/>
          </p:cNvSpPr>
          <p:nvPr>
            <p:ph type="ftr" sz="quarter" idx="11"/>
          </p:nvPr>
        </p:nvSpPr>
        <p:spPr>
          <a:xfrm>
            <a:off x="3132138" y="5949950"/>
            <a:ext cx="2895600" cy="792163"/>
          </a:xfrm>
        </p:spPr>
        <p:txBody>
          <a:bodyPr/>
          <a:lstStyle/>
          <a:p>
            <a:pPr>
              <a:defRPr/>
            </a:pPr>
            <a:r>
              <a:rPr lang="it-IT" smtClean="0"/>
              <a:t>991SV-BIOCHEMISTRY OF AGE RELATED DISEASES</a:t>
            </a:r>
            <a:endParaRPr lang="it-IT" dirty="0"/>
          </a:p>
        </p:txBody>
      </p:sp>
      <p:sp>
        <p:nvSpPr>
          <p:cNvPr id="4" name="Segnaposto numero diapositiva 5"/>
          <p:cNvSpPr>
            <a:spLocks noGrp="1"/>
          </p:cNvSpPr>
          <p:nvPr>
            <p:ph type="sldNum" sz="quarter" idx="12"/>
          </p:nvPr>
        </p:nvSpPr>
        <p:spPr/>
        <p:txBody>
          <a:bodyPr/>
          <a:lstStyle/>
          <a:p>
            <a:pPr>
              <a:defRPr/>
            </a:pPr>
            <a:fld id="{5539AD02-E08E-5448-9D56-02F5E7995B65}" type="slidenum">
              <a:rPr lang="it-IT"/>
              <a:pPr>
                <a:defRPr/>
              </a:pPr>
              <a:t>16</a:t>
            </a:fld>
            <a:endParaRPr lang="it-IT"/>
          </a:p>
        </p:txBody>
      </p:sp>
    </p:spTree>
    <p:extLst>
      <p:ext uri="{BB962C8B-B14F-4D97-AF65-F5344CB8AC3E}">
        <p14:creationId xmlns:p14="http://schemas.microsoft.com/office/powerpoint/2010/main" val="278150210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a:xfrm>
            <a:off x="827088" y="188913"/>
            <a:ext cx="7772400" cy="936625"/>
          </a:xfrm>
        </p:spPr>
        <p:txBody>
          <a:bodyPr/>
          <a:lstStyle/>
          <a:p>
            <a:pPr eaLnBrk="1" hangingPunct="1"/>
            <a:r>
              <a:rPr lang="en-GB" sz="3600">
                <a:latin typeface="Calibri" charset="0"/>
              </a:rPr>
              <a:t>Types of </a:t>
            </a:r>
            <a:r>
              <a:rPr lang="en-GB" sz="3200">
                <a:latin typeface="Calibri" charset="0"/>
              </a:rPr>
              <a:t>ROS</a:t>
            </a:r>
            <a:r>
              <a:rPr lang="en-GB" sz="3600">
                <a:latin typeface="Calibri" charset="0"/>
              </a:rPr>
              <a:t> and their free energy</a:t>
            </a:r>
          </a:p>
        </p:txBody>
      </p:sp>
      <p:sp>
        <p:nvSpPr>
          <p:cNvPr id="4" name="Segnaposto data 3"/>
          <p:cNvSpPr>
            <a:spLocks noGrp="1"/>
          </p:cNvSpPr>
          <p:nvPr>
            <p:ph type="dt" sz="quarter" idx="10"/>
          </p:nvPr>
        </p:nvSpPr>
        <p:spPr/>
        <p:txBody>
          <a:bodyPr/>
          <a:lstStyle/>
          <a:p>
            <a:pPr>
              <a:defRPr/>
            </a:pPr>
            <a:r>
              <a:rPr lang="it-IT" smtClean="0"/>
              <a:t>02-03/04/2019</a:t>
            </a:r>
            <a:endParaRPr lang="it-IT"/>
          </a:p>
        </p:txBody>
      </p:sp>
      <p:sp>
        <p:nvSpPr>
          <p:cNvPr id="2" name="Segnaposto piè di pagina 1"/>
          <p:cNvSpPr>
            <a:spLocks noGrp="1"/>
          </p:cNvSpPr>
          <p:nvPr>
            <p:ph type="ftr" sz="quarter" idx="11"/>
          </p:nvPr>
        </p:nvSpPr>
        <p:spPr>
          <a:xfrm>
            <a:off x="3132138" y="6021388"/>
            <a:ext cx="2895600" cy="720725"/>
          </a:xfrm>
        </p:spPr>
        <p:txBody>
          <a:bodyPr/>
          <a:lstStyle/>
          <a:p>
            <a:pPr>
              <a:defRPr/>
            </a:pPr>
            <a:r>
              <a:rPr lang="it-IT" smtClean="0"/>
              <a:t>991SV-BIOCHEMISTRY OF AGE RELATED DISEASES</a:t>
            </a:r>
            <a:endParaRPr lang="it-IT" dirty="0"/>
          </a:p>
        </p:txBody>
      </p:sp>
      <p:sp>
        <p:nvSpPr>
          <p:cNvPr id="11" name="Segnaposto numero diapositiva 4"/>
          <p:cNvSpPr>
            <a:spLocks noGrp="1"/>
          </p:cNvSpPr>
          <p:nvPr>
            <p:ph type="sldNum" sz="quarter" idx="12"/>
          </p:nvPr>
        </p:nvSpPr>
        <p:spPr/>
        <p:txBody>
          <a:bodyPr/>
          <a:lstStyle/>
          <a:p>
            <a:pPr>
              <a:defRPr/>
            </a:pPr>
            <a:fld id="{C7F080EB-1245-874A-8667-16A6F853613A}" type="slidenum">
              <a:rPr lang="it-IT"/>
              <a:pPr>
                <a:defRPr/>
              </a:pPr>
              <a:t>17</a:t>
            </a:fld>
            <a:endParaRPr lang="it-IT"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600200"/>
            <a:ext cx="5883275" cy="449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CasellaDiTesto 2"/>
          <p:cNvSpPr txBox="1">
            <a:spLocks noChangeArrowheads="1"/>
          </p:cNvSpPr>
          <p:nvPr/>
        </p:nvSpPr>
        <p:spPr bwMode="auto">
          <a:xfrm>
            <a:off x="3779838" y="2133600"/>
            <a:ext cx="3213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solidFill>
                  <a:srgbClr val="FF0000"/>
                </a:solidFill>
              </a:rPr>
              <a:t>superoxide anion, free radical</a:t>
            </a:r>
          </a:p>
        </p:txBody>
      </p:sp>
      <p:sp>
        <p:nvSpPr>
          <p:cNvPr id="14" name="CasellaDiTesto 13"/>
          <p:cNvSpPr txBox="1">
            <a:spLocks noChangeArrowheads="1"/>
          </p:cNvSpPr>
          <p:nvPr/>
        </p:nvSpPr>
        <p:spPr bwMode="auto">
          <a:xfrm>
            <a:off x="4787900" y="2852738"/>
            <a:ext cx="3354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solidFill>
                  <a:srgbClr val="FF0000"/>
                </a:solidFill>
              </a:rPr>
              <a:t>hydrogen peroxide, non radical</a:t>
            </a:r>
          </a:p>
        </p:txBody>
      </p:sp>
      <p:sp>
        <p:nvSpPr>
          <p:cNvPr id="15" name="CasellaDiTesto 14"/>
          <p:cNvSpPr txBox="1">
            <a:spLocks noChangeArrowheads="1"/>
          </p:cNvSpPr>
          <p:nvPr/>
        </p:nvSpPr>
        <p:spPr bwMode="auto">
          <a:xfrm>
            <a:off x="5724525" y="3789363"/>
            <a:ext cx="3057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solidFill>
                  <a:srgbClr val="FF0000"/>
                </a:solidFill>
              </a:rPr>
              <a:t>hydroxyl radical, free radical</a:t>
            </a:r>
          </a:p>
        </p:txBody>
      </p:sp>
      <p:sp>
        <p:nvSpPr>
          <p:cNvPr id="37897" name="CasellaDiTesto 3"/>
          <p:cNvSpPr txBox="1">
            <a:spLocks noChangeArrowheads="1"/>
          </p:cNvSpPr>
          <p:nvPr/>
        </p:nvSpPr>
        <p:spPr bwMode="auto">
          <a:xfrm>
            <a:off x="2195513" y="1125538"/>
            <a:ext cx="49355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b="1" i="1">
                <a:solidFill>
                  <a:srgbClr val="66FF33"/>
                </a:solidFill>
              </a:rPr>
              <a:t>ROS formation is exergonic:</a:t>
            </a:r>
            <a:br>
              <a:rPr lang="en-GB" b="1" i="1">
                <a:solidFill>
                  <a:srgbClr val="66FF33"/>
                </a:solidFill>
              </a:rPr>
            </a:br>
            <a:r>
              <a:rPr lang="en-GB" b="1" i="1">
                <a:solidFill>
                  <a:srgbClr val="66FF33"/>
                </a:solidFill>
              </a:rPr>
              <a:t>O</a:t>
            </a:r>
            <a:r>
              <a:rPr lang="en-GB" b="1" i="1" baseline="-25000">
                <a:solidFill>
                  <a:srgbClr val="66FF33"/>
                </a:solidFill>
              </a:rPr>
              <a:t>2</a:t>
            </a:r>
            <a:r>
              <a:rPr lang="en-GB" b="1" i="1">
                <a:solidFill>
                  <a:srgbClr val="66FF33"/>
                </a:solidFill>
              </a:rPr>
              <a:t> </a:t>
            </a:r>
            <a:r>
              <a:rPr lang="en-GB" b="1" i="1">
                <a:solidFill>
                  <a:srgbClr val="66FF33"/>
                </a:solidFill>
                <a:sym typeface="Wingdings" charset="0"/>
              </a:rPr>
              <a:t> ROS</a:t>
            </a:r>
            <a:endParaRPr lang="it-IT" b="1"/>
          </a:p>
        </p:txBody>
      </p:sp>
    </p:spTree>
    <p:extLst>
      <p:ext uri="{BB962C8B-B14F-4D97-AF65-F5344CB8AC3E}">
        <p14:creationId xmlns:p14="http://schemas.microsoft.com/office/powerpoint/2010/main" val="789264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838200" y="381000"/>
            <a:ext cx="7772400" cy="1143000"/>
          </a:xfrm>
        </p:spPr>
        <p:txBody>
          <a:bodyPr/>
          <a:lstStyle/>
          <a:p>
            <a:pPr eaLnBrk="1" hangingPunct="1"/>
            <a:r>
              <a:rPr lang="en-GB" sz="3600">
                <a:latin typeface="Calibri" charset="0"/>
              </a:rPr>
              <a:t>Types of </a:t>
            </a:r>
            <a:r>
              <a:rPr lang="en-GB" sz="3200">
                <a:latin typeface="Calibri" charset="0"/>
              </a:rPr>
              <a:t>ROS</a:t>
            </a:r>
            <a:r>
              <a:rPr lang="en-GB" sz="3600">
                <a:latin typeface="Calibri" charset="0"/>
              </a:rPr>
              <a:t> and their half-life</a:t>
            </a:r>
            <a:br>
              <a:rPr lang="en-GB" sz="3600">
                <a:latin typeface="Calibri" charset="0"/>
              </a:rPr>
            </a:br>
            <a:r>
              <a:rPr lang="en-GB" sz="3200" i="1">
                <a:solidFill>
                  <a:srgbClr val="66FF33"/>
                </a:solidFill>
                <a:latin typeface="Calibri" charset="0"/>
              </a:rPr>
              <a:t>reactivity directly depends of their half-life</a:t>
            </a:r>
            <a:endParaRPr lang="en-GB" sz="3600">
              <a:latin typeface="Calibri" charset="0"/>
            </a:endParaRP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2" name="Segnaposto piè di pagina 1"/>
          <p:cNvSpPr>
            <a:spLocks noGrp="1"/>
          </p:cNvSpPr>
          <p:nvPr>
            <p:ph type="ftr" sz="quarter" idx="11"/>
          </p:nvPr>
        </p:nvSpPr>
        <p:spPr>
          <a:xfrm>
            <a:off x="3132138" y="6021388"/>
            <a:ext cx="2895600" cy="720725"/>
          </a:xfrm>
        </p:spPr>
        <p:txBody>
          <a:bodyPr/>
          <a:lstStyle/>
          <a:p>
            <a:pPr>
              <a:defRPr/>
            </a:pPr>
            <a:r>
              <a:rPr lang="it-IT" smtClean="0"/>
              <a:t>991SV-BIOCHEMISTRY OF AGE RELATED DISEASES</a:t>
            </a:r>
            <a:endParaRPr lang="it-IT" dirty="0"/>
          </a:p>
        </p:txBody>
      </p:sp>
      <p:sp>
        <p:nvSpPr>
          <p:cNvPr id="11" name="Segnaposto numero diapositiva 4"/>
          <p:cNvSpPr>
            <a:spLocks noGrp="1"/>
          </p:cNvSpPr>
          <p:nvPr>
            <p:ph type="sldNum" sz="quarter" idx="12"/>
          </p:nvPr>
        </p:nvSpPr>
        <p:spPr/>
        <p:txBody>
          <a:bodyPr/>
          <a:lstStyle/>
          <a:p>
            <a:pPr>
              <a:defRPr/>
            </a:pPr>
            <a:fld id="{A3D21DC2-8784-CC46-8E59-73F7C2B5D0AA}" type="slidenum">
              <a:rPr lang="it-IT"/>
              <a:pPr>
                <a:defRPr/>
              </a:pPr>
              <a:t>18</a:t>
            </a:fld>
            <a:endParaRPr lang="it-IT"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600200"/>
            <a:ext cx="5883275" cy="449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4100" name="Group 4"/>
          <p:cNvGrpSpPr>
            <a:grpSpLocks/>
          </p:cNvGrpSpPr>
          <p:nvPr/>
        </p:nvGrpSpPr>
        <p:grpSpPr bwMode="auto">
          <a:xfrm>
            <a:off x="5076825" y="2060575"/>
            <a:ext cx="3914775" cy="2052638"/>
            <a:chOff x="3072" y="1421"/>
            <a:chExt cx="2646" cy="1387"/>
          </a:xfrm>
        </p:grpSpPr>
        <p:sp>
          <p:nvSpPr>
            <p:cNvPr id="16389" name="Text Box 5"/>
            <p:cNvSpPr txBox="1">
              <a:spLocks noChangeArrowheads="1"/>
            </p:cNvSpPr>
            <p:nvPr/>
          </p:nvSpPr>
          <p:spPr bwMode="auto">
            <a:xfrm>
              <a:off x="4310" y="1421"/>
              <a:ext cx="1408" cy="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400" dirty="0">
                  <a:latin typeface="+mj-lt"/>
                  <a:cs typeface="+mn-cs"/>
                </a:rPr>
                <a:t>microseconds</a:t>
              </a:r>
            </a:p>
          </p:txBody>
        </p:sp>
        <p:sp>
          <p:nvSpPr>
            <p:cNvPr id="16390" name="Text Box 6"/>
            <p:cNvSpPr txBox="1">
              <a:spLocks noChangeArrowheads="1"/>
            </p:cNvSpPr>
            <p:nvPr/>
          </p:nvSpPr>
          <p:spPr bwMode="auto">
            <a:xfrm>
              <a:off x="4310" y="1900"/>
              <a:ext cx="853"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400" dirty="0">
                  <a:latin typeface="+mj-lt"/>
                  <a:cs typeface="+mn-cs"/>
                </a:rPr>
                <a:t>minutes</a:t>
              </a:r>
            </a:p>
          </p:txBody>
        </p:sp>
        <p:sp>
          <p:nvSpPr>
            <p:cNvPr id="16391" name="Text Box 7"/>
            <p:cNvSpPr txBox="1">
              <a:spLocks noChangeArrowheads="1"/>
            </p:cNvSpPr>
            <p:nvPr/>
          </p:nvSpPr>
          <p:spPr bwMode="auto">
            <a:xfrm>
              <a:off x="4320" y="2496"/>
              <a:ext cx="1362" cy="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400" dirty="0">
                  <a:latin typeface="+mj-lt"/>
                  <a:cs typeface="+mn-cs"/>
                </a:rPr>
                <a:t>nanoseconds</a:t>
              </a:r>
            </a:p>
          </p:txBody>
        </p:sp>
        <p:sp>
          <p:nvSpPr>
            <p:cNvPr id="16392" name="Line 8"/>
            <p:cNvSpPr>
              <a:spLocks noChangeShapeType="1"/>
            </p:cNvSpPr>
            <p:nvPr/>
          </p:nvSpPr>
          <p:spPr bwMode="auto">
            <a:xfrm>
              <a:off x="3072" y="1584"/>
              <a:ext cx="1152" cy="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6393" name="Line 9"/>
            <p:cNvSpPr>
              <a:spLocks noChangeShapeType="1"/>
            </p:cNvSpPr>
            <p:nvPr/>
          </p:nvSpPr>
          <p:spPr bwMode="auto">
            <a:xfrm>
              <a:off x="3504" y="2064"/>
              <a:ext cx="720" cy="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6394" name="Line 10"/>
            <p:cNvSpPr>
              <a:spLocks noChangeShapeType="1"/>
            </p:cNvSpPr>
            <p:nvPr/>
          </p:nvSpPr>
          <p:spPr bwMode="auto">
            <a:xfrm>
              <a:off x="3792" y="2640"/>
              <a:ext cx="432" cy="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grpSp>
    </p:spTree>
    <p:extLst>
      <p:ext uri="{BB962C8B-B14F-4D97-AF65-F5344CB8AC3E}">
        <p14:creationId xmlns:p14="http://schemas.microsoft.com/office/powerpoint/2010/main" val="7992293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Lecture</a:t>
            </a:r>
            <a:r>
              <a:rPr lang="it-IT" dirty="0" smtClean="0"/>
              <a:t> 1</a:t>
            </a:r>
            <a:endParaRPr lang="it-IT" dirty="0"/>
          </a:p>
        </p:txBody>
      </p:sp>
      <p:sp>
        <p:nvSpPr>
          <p:cNvPr id="3" name="Sottotitolo 2"/>
          <p:cNvSpPr>
            <a:spLocks noGrp="1"/>
          </p:cNvSpPr>
          <p:nvPr>
            <p:ph idx="1"/>
          </p:nvPr>
        </p:nvSpPr>
        <p:spPr/>
        <p:txBody>
          <a:bodyPr/>
          <a:lstStyle/>
          <a:p>
            <a:pPr marL="514350" indent="-514350">
              <a:buFont typeface="+mj-lt"/>
              <a:buAutoNum type="alphaUcPeriod"/>
            </a:pPr>
            <a:r>
              <a:rPr lang="it-IT" dirty="0" err="1" smtClean="0"/>
              <a:t>Introduction</a:t>
            </a:r>
            <a:r>
              <a:rPr lang="it-IT" dirty="0" smtClean="0"/>
              <a:t> to the </a:t>
            </a:r>
            <a:r>
              <a:rPr lang="it-IT" dirty="0" err="1" smtClean="0"/>
              <a:t>course</a:t>
            </a:r>
            <a:r>
              <a:rPr lang="it-IT" dirty="0" smtClean="0"/>
              <a:t> and </a:t>
            </a:r>
            <a:r>
              <a:rPr lang="it-IT" dirty="0" err="1" smtClean="0"/>
              <a:t>learning</a:t>
            </a:r>
            <a:r>
              <a:rPr lang="it-IT" dirty="0" smtClean="0"/>
              <a:t> targets and </a:t>
            </a:r>
            <a:r>
              <a:rPr lang="it-IT" dirty="0" err="1" smtClean="0"/>
              <a:t>evaluation</a:t>
            </a:r>
            <a:endParaRPr lang="it-IT" dirty="0" smtClean="0"/>
          </a:p>
          <a:p>
            <a:pPr lvl="1"/>
            <a:r>
              <a:rPr lang="it-IT" dirty="0" smtClean="0"/>
              <a:t>Course </a:t>
            </a:r>
            <a:r>
              <a:rPr lang="it-IT" dirty="0" err="1" smtClean="0"/>
              <a:t>plan</a:t>
            </a:r>
            <a:r>
              <a:rPr lang="it-IT" dirty="0" smtClean="0"/>
              <a:t> (</a:t>
            </a:r>
            <a:r>
              <a:rPr lang="it-IT" dirty="0" err="1" smtClean="0"/>
              <a:t>topics</a:t>
            </a:r>
            <a:r>
              <a:rPr lang="it-IT" dirty="0" smtClean="0"/>
              <a:t>)</a:t>
            </a:r>
          </a:p>
          <a:p>
            <a:pPr lvl="1"/>
            <a:r>
              <a:rPr lang="it-IT" dirty="0" smtClean="0"/>
              <a:t>Students engagement</a:t>
            </a:r>
          </a:p>
          <a:p>
            <a:pPr lvl="1"/>
            <a:r>
              <a:rPr lang="it-IT" dirty="0" smtClean="0"/>
              <a:t>Learning </a:t>
            </a:r>
            <a:r>
              <a:rPr lang="it-IT" dirty="0" err="1" smtClean="0"/>
              <a:t>evaluation</a:t>
            </a:r>
            <a:endParaRPr lang="it-IT" dirty="0" smtClean="0"/>
          </a:p>
          <a:p>
            <a:pPr marL="514350" indent="-514350">
              <a:buFont typeface="+mj-lt"/>
              <a:buAutoNum type="alphaUcPeriod"/>
            </a:pPr>
            <a:r>
              <a:rPr lang="it-IT" dirty="0" err="1" smtClean="0"/>
              <a:t>Topic</a:t>
            </a:r>
            <a:endParaRPr lang="it-IT" dirty="0" smtClean="0"/>
          </a:p>
          <a:p>
            <a:pPr marL="914400" lvl="1" indent="-514350"/>
            <a:r>
              <a:rPr lang="it-IT" dirty="0" err="1" smtClean="0"/>
              <a:t>Oxygen</a:t>
            </a:r>
            <a:r>
              <a:rPr lang="it-IT" dirty="0" smtClean="0"/>
              <a:t> </a:t>
            </a:r>
            <a:r>
              <a:rPr lang="it-IT" dirty="0"/>
              <a:t>radical </a:t>
            </a:r>
            <a:r>
              <a:rPr lang="it-IT" dirty="0" err="1"/>
              <a:t>chemistry</a:t>
            </a:r>
            <a:r>
              <a:rPr lang="it-IT" dirty="0"/>
              <a:t> (ROS). </a:t>
            </a:r>
            <a:r>
              <a:rPr lang="it-IT" dirty="0" err="1"/>
              <a:t>Oxidative</a:t>
            </a:r>
            <a:r>
              <a:rPr lang="it-IT" dirty="0"/>
              <a:t> </a:t>
            </a:r>
            <a:r>
              <a:rPr lang="it-IT" dirty="0" err="1"/>
              <a:t>damage</a:t>
            </a:r>
            <a:r>
              <a:rPr lang="it-IT" dirty="0"/>
              <a:t> to </a:t>
            </a:r>
            <a:r>
              <a:rPr lang="it-IT" dirty="0" err="1"/>
              <a:t>biological</a:t>
            </a:r>
            <a:r>
              <a:rPr lang="it-IT" dirty="0"/>
              <a:t> </a:t>
            </a:r>
            <a:r>
              <a:rPr lang="it-IT" dirty="0" err="1" smtClean="0"/>
              <a:t>macromolecules</a:t>
            </a:r>
            <a:endParaRPr lang="it-IT" dirty="0"/>
          </a:p>
          <a:p>
            <a:pPr marL="914400" lvl="1" indent="-514350"/>
            <a:endParaRPr lang="it-IT" dirty="0"/>
          </a:p>
        </p:txBody>
      </p:sp>
      <p:sp>
        <p:nvSpPr>
          <p:cNvPr id="4" name="Segnaposto data 3"/>
          <p:cNvSpPr>
            <a:spLocks noGrp="1"/>
          </p:cNvSpPr>
          <p:nvPr>
            <p:ph type="dt" sz="half" idx="10"/>
          </p:nvPr>
        </p:nvSpPr>
        <p:spPr/>
        <p:txBody>
          <a:bodyPr/>
          <a:lstStyle/>
          <a:p>
            <a:r>
              <a:rPr lang="it-IT" smtClean="0"/>
              <a:t>02-03/04/2019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a:t>
            </a:r>
            <a:endParaRPr lang="it-IT"/>
          </a:p>
        </p:txBody>
      </p:sp>
      <p:sp>
        <p:nvSpPr>
          <p:cNvPr id="6" name="Segnaposto numero diapositiva 5"/>
          <p:cNvSpPr>
            <a:spLocks noGrp="1"/>
          </p:cNvSpPr>
          <p:nvPr>
            <p:ph type="sldNum" sz="quarter" idx="12"/>
          </p:nvPr>
        </p:nvSpPr>
        <p:spPr/>
        <p:txBody>
          <a:bodyPr/>
          <a:lstStyle/>
          <a:p>
            <a:fld id="{639B403A-1D78-BE46-94CA-3E806C859D46}" type="slidenum">
              <a:rPr lang="it-IT" smtClean="0"/>
              <a:t>1</a:t>
            </a:fld>
            <a:endParaRPr lang="it-IT"/>
          </a:p>
        </p:txBody>
      </p:sp>
    </p:spTree>
    <p:extLst>
      <p:ext uri="{BB962C8B-B14F-4D97-AF65-F5344CB8AC3E}">
        <p14:creationId xmlns:p14="http://schemas.microsoft.com/office/powerpoint/2010/main" val="168791462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olo 1"/>
          <p:cNvSpPr>
            <a:spLocks noGrp="1"/>
          </p:cNvSpPr>
          <p:nvPr>
            <p:ph type="ctrTitle"/>
          </p:nvPr>
        </p:nvSpPr>
        <p:spPr>
          <a:xfrm>
            <a:off x="755650" y="476250"/>
            <a:ext cx="7772400" cy="1470025"/>
          </a:xfrm>
        </p:spPr>
        <p:txBody>
          <a:bodyPr/>
          <a:lstStyle/>
          <a:p>
            <a:pPr eaLnBrk="1" hangingPunct="1"/>
            <a:r>
              <a:rPr lang="it-IT" sz="4000">
                <a:latin typeface="Calibri" charset="0"/>
              </a:rPr>
              <a:t>ROS in disease</a:t>
            </a:r>
            <a:br>
              <a:rPr lang="it-IT" sz="4000">
                <a:latin typeface="Calibri" charset="0"/>
              </a:rPr>
            </a:br>
            <a:endParaRPr lang="it-IT" sz="1200">
              <a:latin typeface="Calibri" charset="0"/>
            </a:endParaRPr>
          </a:p>
        </p:txBody>
      </p:sp>
      <p:sp>
        <p:nvSpPr>
          <p:cNvPr id="7" name="Sottotitolo 6"/>
          <p:cNvSpPr>
            <a:spLocks noGrp="1"/>
          </p:cNvSpPr>
          <p:nvPr>
            <p:ph type="subTitle" idx="1"/>
          </p:nvPr>
        </p:nvSpPr>
        <p:spPr>
          <a:xfrm>
            <a:off x="468313" y="1628775"/>
            <a:ext cx="8064500" cy="4032250"/>
          </a:xfrm>
        </p:spPr>
        <p:txBody>
          <a:bodyPr rtlCol="0">
            <a:normAutofit lnSpcReduction="10000"/>
          </a:bodyPr>
          <a:lstStyle/>
          <a:p>
            <a:pPr eaLnBrk="1" fontAlgn="auto" hangingPunct="1">
              <a:spcAft>
                <a:spcPts val="0"/>
              </a:spcAft>
              <a:buFont typeface="Arial"/>
              <a:buNone/>
              <a:defRPr/>
            </a:pPr>
            <a:r>
              <a:rPr lang="it-IT" sz="2000" b="1" dirty="0" err="1" smtClean="0">
                <a:ea typeface="+mn-ea"/>
                <a:cs typeface="+mn-cs"/>
              </a:rPr>
              <a:t>Diabetes</a:t>
            </a:r>
            <a:r>
              <a:rPr lang="it-IT" sz="2000" b="1" dirty="0" smtClean="0">
                <a:ea typeface="+mn-ea"/>
                <a:cs typeface="+mn-cs"/>
              </a:rPr>
              <a:t> </a:t>
            </a:r>
            <a:r>
              <a:rPr lang="it-IT" sz="2000" b="1" dirty="0" err="1" smtClean="0">
                <a:ea typeface="+mn-ea"/>
                <a:cs typeface="+mn-cs"/>
              </a:rPr>
              <a:t>mellitus</a:t>
            </a:r>
            <a:endParaRPr lang="it-IT" sz="2000" dirty="0" smtClean="0">
              <a:ea typeface="+mn-ea"/>
              <a:cs typeface="+mn-cs"/>
            </a:endParaRPr>
          </a:p>
          <a:p>
            <a:pPr eaLnBrk="1" fontAlgn="auto" hangingPunct="1">
              <a:spcAft>
                <a:spcPts val="0"/>
              </a:spcAft>
              <a:buFont typeface="Arial"/>
              <a:buNone/>
              <a:defRPr/>
            </a:pPr>
            <a:r>
              <a:rPr lang="it-IT" sz="2000" b="1" dirty="0" smtClean="0">
                <a:ea typeface="+mn-ea"/>
                <a:cs typeface="+mn-cs"/>
              </a:rPr>
              <a:t>Neurodegenerative </a:t>
            </a:r>
            <a:r>
              <a:rPr lang="it-IT" sz="2000" b="1" dirty="0" err="1">
                <a:ea typeface="+mn-ea"/>
                <a:cs typeface="+mn-cs"/>
              </a:rPr>
              <a:t>disorders</a:t>
            </a:r>
            <a:r>
              <a:rPr lang="it-IT" sz="2000" b="1" dirty="0">
                <a:ea typeface="+mn-ea"/>
                <a:cs typeface="+mn-cs"/>
              </a:rPr>
              <a:t> </a:t>
            </a:r>
            <a:endParaRPr lang="it-IT" sz="2000" b="1" dirty="0" smtClean="0">
              <a:ea typeface="+mn-ea"/>
              <a:cs typeface="+mn-cs"/>
            </a:endParaRPr>
          </a:p>
          <a:p>
            <a:pPr eaLnBrk="1" fontAlgn="auto" hangingPunct="1">
              <a:spcAft>
                <a:spcPts val="0"/>
              </a:spcAft>
              <a:buFont typeface="Arial"/>
              <a:buNone/>
              <a:defRPr/>
            </a:pPr>
            <a:r>
              <a:rPr lang="it-IT" sz="2000" dirty="0" smtClean="0">
                <a:ea typeface="+mn-ea"/>
                <a:cs typeface="+mn-cs"/>
              </a:rPr>
              <a:t>(</a:t>
            </a:r>
            <a:r>
              <a:rPr lang="it-IT" sz="2000" i="1" dirty="0" err="1">
                <a:ea typeface="+mn-ea"/>
                <a:cs typeface="+mn-cs"/>
              </a:rPr>
              <a:t>Parkinson's</a:t>
            </a:r>
            <a:r>
              <a:rPr lang="it-IT" sz="2000" i="1" dirty="0">
                <a:ea typeface="+mn-ea"/>
                <a:cs typeface="+mn-cs"/>
              </a:rPr>
              <a:t> </a:t>
            </a:r>
            <a:r>
              <a:rPr lang="it-IT" sz="2000" i="1" dirty="0" err="1" smtClean="0">
                <a:ea typeface="+mn-ea"/>
                <a:cs typeface="+mn-cs"/>
              </a:rPr>
              <a:t>disease</a:t>
            </a:r>
            <a:r>
              <a:rPr lang="it-IT" sz="2000" i="1" dirty="0" smtClean="0">
                <a:ea typeface="+mn-ea"/>
                <a:cs typeface="+mn-cs"/>
              </a:rPr>
              <a:t>, </a:t>
            </a:r>
            <a:r>
              <a:rPr lang="it-IT" sz="2000" i="1" dirty="0" err="1">
                <a:ea typeface="+mn-ea"/>
                <a:cs typeface="+mn-cs"/>
              </a:rPr>
              <a:t>Alzheimer's</a:t>
            </a:r>
            <a:r>
              <a:rPr lang="it-IT" sz="2000" i="1" dirty="0">
                <a:ea typeface="+mn-ea"/>
                <a:cs typeface="+mn-cs"/>
              </a:rPr>
              <a:t> </a:t>
            </a:r>
            <a:r>
              <a:rPr lang="it-IT" sz="2000" i="1" dirty="0" err="1" smtClean="0">
                <a:ea typeface="+mn-ea"/>
                <a:cs typeface="+mn-cs"/>
              </a:rPr>
              <a:t>disease</a:t>
            </a:r>
            <a:r>
              <a:rPr lang="it-IT" sz="2000" i="1" dirty="0" smtClean="0">
                <a:ea typeface="+mn-ea"/>
                <a:cs typeface="+mn-cs"/>
              </a:rPr>
              <a:t> and </a:t>
            </a:r>
            <a:r>
              <a:rPr lang="it-IT" sz="2000" i="1" dirty="0">
                <a:ea typeface="+mn-ea"/>
                <a:cs typeface="+mn-cs"/>
              </a:rPr>
              <a:t>Multiple </a:t>
            </a:r>
            <a:r>
              <a:rPr lang="it-IT" sz="2000" i="1" dirty="0" err="1" smtClean="0">
                <a:ea typeface="+mn-ea"/>
                <a:cs typeface="+mn-cs"/>
              </a:rPr>
              <a:t>sclerosis</a:t>
            </a:r>
            <a:r>
              <a:rPr lang="it-IT" sz="2000" dirty="0" smtClean="0">
                <a:ea typeface="+mn-ea"/>
                <a:cs typeface="+mn-cs"/>
              </a:rPr>
              <a:t>)</a:t>
            </a:r>
            <a:r>
              <a:rPr lang="it-IT" sz="2000" dirty="0">
                <a:ea typeface="+mn-ea"/>
                <a:cs typeface="+mn-cs"/>
              </a:rPr>
              <a:t>, </a:t>
            </a:r>
            <a:endParaRPr lang="it-IT" sz="2000" dirty="0" smtClean="0">
              <a:ea typeface="+mn-ea"/>
              <a:cs typeface="+mn-cs"/>
            </a:endParaRPr>
          </a:p>
          <a:p>
            <a:pPr eaLnBrk="1" fontAlgn="auto" hangingPunct="1">
              <a:spcAft>
                <a:spcPts val="0"/>
              </a:spcAft>
              <a:buFont typeface="Arial"/>
              <a:buNone/>
              <a:defRPr/>
            </a:pPr>
            <a:r>
              <a:rPr lang="it-IT" sz="2000" b="1" dirty="0" err="1">
                <a:ea typeface="+mn-ea"/>
                <a:cs typeface="+mn-cs"/>
              </a:rPr>
              <a:t>C</a:t>
            </a:r>
            <a:r>
              <a:rPr lang="it-IT" sz="2000" b="1" dirty="0" err="1" smtClean="0">
                <a:ea typeface="+mn-ea"/>
                <a:cs typeface="+mn-cs"/>
              </a:rPr>
              <a:t>ardiovascular</a:t>
            </a:r>
            <a:r>
              <a:rPr lang="it-IT" sz="2000" b="1" dirty="0" smtClean="0">
                <a:ea typeface="+mn-ea"/>
                <a:cs typeface="+mn-cs"/>
              </a:rPr>
              <a:t> </a:t>
            </a:r>
            <a:r>
              <a:rPr lang="it-IT" sz="2000" b="1" dirty="0" err="1">
                <a:ea typeface="+mn-ea"/>
                <a:cs typeface="+mn-cs"/>
              </a:rPr>
              <a:t>diseases</a:t>
            </a:r>
            <a:r>
              <a:rPr lang="it-IT" sz="2000" b="1" dirty="0">
                <a:ea typeface="+mn-ea"/>
                <a:cs typeface="+mn-cs"/>
              </a:rPr>
              <a:t> </a:t>
            </a:r>
            <a:endParaRPr lang="it-IT" sz="2000" b="1" dirty="0" smtClean="0">
              <a:ea typeface="+mn-ea"/>
              <a:cs typeface="+mn-cs"/>
            </a:endParaRPr>
          </a:p>
          <a:p>
            <a:pPr eaLnBrk="1" fontAlgn="auto" hangingPunct="1">
              <a:spcAft>
                <a:spcPts val="0"/>
              </a:spcAft>
              <a:buFont typeface="Arial"/>
              <a:buNone/>
              <a:defRPr/>
            </a:pPr>
            <a:r>
              <a:rPr lang="it-IT" sz="2000" dirty="0" smtClean="0">
                <a:ea typeface="+mn-ea"/>
                <a:cs typeface="+mn-cs"/>
              </a:rPr>
              <a:t>(</a:t>
            </a:r>
            <a:r>
              <a:rPr lang="it-IT" sz="2000" i="1" dirty="0" err="1">
                <a:ea typeface="+mn-ea"/>
                <a:cs typeface="+mn-cs"/>
              </a:rPr>
              <a:t>atherosclerosis</a:t>
            </a:r>
            <a:r>
              <a:rPr lang="it-IT" sz="2000" i="1" dirty="0">
                <a:ea typeface="+mn-ea"/>
                <a:cs typeface="+mn-cs"/>
              </a:rPr>
              <a:t> and </a:t>
            </a:r>
            <a:r>
              <a:rPr lang="it-IT" sz="2000" i="1" dirty="0" err="1">
                <a:ea typeface="+mn-ea"/>
                <a:cs typeface="+mn-cs"/>
              </a:rPr>
              <a:t>hypertension</a:t>
            </a:r>
            <a:r>
              <a:rPr lang="it-IT" sz="2000" dirty="0" smtClean="0">
                <a:ea typeface="+mn-ea"/>
                <a:cs typeface="+mn-cs"/>
              </a:rPr>
              <a:t>)</a:t>
            </a:r>
          </a:p>
          <a:p>
            <a:pPr eaLnBrk="1" fontAlgn="auto" hangingPunct="1">
              <a:spcAft>
                <a:spcPts val="0"/>
              </a:spcAft>
              <a:buFont typeface="Arial"/>
              <a:buNone/>
              <a:defRPr/>
            </a:pPr>
            <a:r>
              <a:rPr lang="it-IT" sz="2000" b="1" dirty="0" err="1" smtClean="0">
                <a:ea typeface="+mn-ea"/>
                <a:cs typeface="+mn-cs"/>
              </a:rPr>
              <a:t>Respiratory</a:t>
            </a:r>
            <a:r>
              <a:rPr lang="it-IT" sz="2000" b="1" dirty="0" smtClean="0">
                <a:ea typeface="+mn-ea"/>
                <a:cs typeface="+mn-cs"/>
              </a:rPr>
              <a:t> </a:t>
            </a:r>
            <a:r>
              <a:rPr lang="it-IT" sz="2000" b="1" dirty="0" err="1">
                <a:ea typeface="+mn-ea"/>
                <a:cs typeface="+mn-cs"/>
              </a:rPr>
              <a:t>diseases</a:t>
            </a:r>
            <a:r>
              <a:rPr lang="it-IT" sz="2000" b="1" dirty="0">
                <a:ea typeface="+mn-ea"/>
                <a:cs typeface="+mn-cs"/>
              </a:rPr>
              <a:t> </a:t>
            </a:r>
            <a:endParaRPr lang="it-IT" sz="2000" b="1" dirty="0" smtClean="0">
              <a:ea typeface="+mn-ea"/>
              <a:cs typeface="+mn-cs"/>
            </a:endParaRPr>
          </a:p>
          <a:p>
            <a:pPr eaLnBrk="1" fontAlgn="auto" hangingPunct="1">
              <a:spcAft>
                <a:spcPts val="0"/>
              </a:spcAft>
              <a:buFont typeface="Arial"/>
              <a:buNone/>
              <a:defRPr/>
            </a:pPr>
            <a:r>
              <a:rPr lang="it-IT" sz="2000" dirty="0" smtClean="0">
                <a:ea typeface="+mn-ea"/>
                <a:cs typeface="+mn-cs"/>
              </a:rPr>
              <a:t>(</a:t>
            </a:r>
            <a:r>
              <a:rPr lang="it-IT" sz="2000" i="1" dirty="0" err="1">
                <a:ea typeface="+mn-ea"/>
                <a:cs typeface="+mn-cs"/>
              </a:rPr>
              <a:t>asthma</a:t>
            </a:r>
            <a:r>
              <a:rPr lang="it-IT" sz="2000" dirty="0" smtClean="0">
                <a:ea typeface="+mn-ea"/>
                <a:cs typeface="+mn-cs"/>
              </a:rPr>
              <a:t>)</a:t>
            </a:r>
          </a:p>
          <a:p>
            <a:pPr eaLnBrk="1" fontAlgn="auto" hangingPunct="1">
              <a:spcAft>
                <a:spcPts val="0"/>
              </a:spcAft>
              <a:buFont typeface="Arial"/>
              <a:buNone/>
              <a:defRPr/>
            </a:pPr>
            <a:r>
              <a:rPr lang="it-IT" sz="2000" b="1" dirty="0" err="1" smtClean="0">
                <a:ea typeface="+mn-ea"/>
                <a:cs typeface="+mn-cs"/>
              </a:rPr>
              <a:t>Cataract</a:t>
            </a:r>
            <a:r>
              <a:rPr lang="it-IT" sz="2000" b="1" dirty="0" smtClean="0">
                <a:ea typeface="+mn-ea"/>
                <a:cs typeface="+mn-cs"/>
              </a:rPr>
              <a:t> </a:t>
            </a:r>
            <a:r>
              <a:rPr lang="it-IT" sz="2000" b="1" dirty="0" err="1" smtClean="0">
                <a:ea typeface="+mn-ea"/>
                <a:cs typeface="+mn-cs"/>
              </a:rPr>
              <a:t>development</a:t>
            </a:r>
            <a:endParaRPr lang="it-IT" sz="2000" dirty="0" smtClean="0">
              <a:ea typeface="+mn-ea"/>
              <a:cs typeface="+mn-cs"/>
            </a:endParaRPr>
          </a:p>
          <a:p>
            <a:pPr eaLnBrk="1" fontAlgn="auto" hangingPunct="1">
              <a:spcAft>
                <a:spcPts val="0"/>
              </a:spcAft>
              <a:buFont typeface="Arial"/>
              <a:buNone/>
              <a:defRPr/>
            </a:pPr>
            <a:r>
              <a:rPr lang="it-IT" sz="2000" b="1" dirty="0" err="1" smtClean="0">
                <a:ea typeface="+mn-ea"/>
                <a:cs typeface="+mn-cs"/>
              </a:rPr>
              <a:t>Rheumatoid</a:t>
            </a:r>
            <a:r>
              <a:rPr lang="it-IT" sz="2000" b="1" dirty="0" smtClean="0">
                <a:ea typeface="+mn-ea"/>
                <a:cs typeface="+mn-cs"/>
              </a:rPr>
              <a:t> </a:t>
            </a:r>
            <a:r>
              <a:rPr lang="it-IT" sz="2000" b="1" dirty="0" err="1" smtClean="0">
                <a:ea typeface="+mn-ea"/>
                <a:cs typeface="+mn-cs"/>
              </a:rPr>
              <a:t>arthritis</a:t>
            </a:r>
            <a:endParaRPr lang="it-IT" sz="2000" dirty="0" smtClean="0">
              <a:ea typeface="+mn-ea"/>
              <a:cs typeface="+mn-cs"/>
            </a:endParaRPr>
          </a:p>
          <a:p>
            <a:pPr eaLnBrk="1" fontAlgn="auto" hangingPunct="1">
              <a:spcAft>
                <a:spcPts val="0"/>
              </a:spcAft>
              <a:buFont typeface="Arial"/>
              <a:buNone/>
              <a:defRPr/>
            </a:pPr>
            <a:r>
              <a:rPr lang="it-IT" sz="2000" b="1" dirty="0" err="1" smtClean="0">
                <a:ea typeface="+mn-ea"/>
                <a:cs typeface="+mn-cs"/>
              </a:rPr>
              <a:t>Various</a:t>
            </a:r>
            <a:r>
              <a:rPr lang="it-IT" sz="2000" b="1" dirty="0" smtClean="0">
                <a:ea typeface="+mn-ea"/>
                <a:cs typeface="+mn-cs"/>
              </a:rPr>
              <a:t> </a:t>
            </a:r>
            <a:r>
              <a:rPr lang="it-IT" sz="2000" b="1" dirty="0" err="1">
                <a:ea typeface="+mn-ea"/>
                <a:cs typeface="+mn-cs"/>
              </a:rPr>
              <a:t>cancers</a:t>
            </a:r>
            <a:r>
              <a:rPr lang="it-IT" sz="2000" b="1" dirty="0">
                <a:ea typeface="+mn-ea"/>
                <a:cs typeface="+mn-cs"/>
              </a:rPr>
              <a:t> </a:t>
            </a:r>
            <a:endParaRPr lang="it-IT" sz="2000" b="1" dirty="0" smtClean="0">
              <a:ea typeface="+mn-ea"/>
              <a:cs typeface="+mn-cs"/>
            </a:endParaRPr>
          </a:p>
          <a:p>
            <a:pPr eaLnBrk="1" fontAlgn="auto" hangingPunct="1">
              <a:spcAft>
                <a:spcPts val="0"/>
              </a:spcAft>
              <a:buFont typeface="Arial"/>
              <a:buNone/>
              <a:defRPr/>
            </a:pPr>
            <a:r>
              <a:rPr lang="it-IT" sz="2000" dirty="0" smtClean="0">
                <a:ea typeface="+mn-ea"/>
                <a:cs typeface="+mn-cs"/>
              </a:rPr>
              <a:t>(</a:t>
            </a:r>
            <a:r>
              <a:rPr lang="it-IT" sz="2000" i="1" dirty="0" err="1">
                <a:ea typeface="+mn-ea"/>
                <a:cs typeface="+mn-cs"/>
              </a:rPr>
              <a:t>colorectal</a:t>
            </a:r>
            <a:r>
              <a:rPr lang="it-IT" sz="2000" i="1" dirty="0">
                <a:ea typeface="+mn-ea"/>
                <a:cs typeface="+mn-cs"/>
              </a:rPr>
              <a:t>, prostate, </a:t>
            </a:r>
            <a:r>
              <a:rPr lang="it-IT" sz="2000" i="1" dirty="0" err="1">
                <a:ea typeface="+mn-ea"/>
                <a:cs typeface="+mn-cs"/>
              </a:rPr>
              <a:t>breast</a:t>
            </a:r>
            <a:r>
              <a:rPr lang="it-IT" sz="2000" i="1" dirty="0">
                <a:ea typeface="+mn-ea"/>
                <a:cs typeface="+mn-cs"/>
              </a:rPr>
              <a:t>, </a:t>
            </a:r>
            <a:r>
              <a:rPr lang="it-IT" sz="2000" i="1" dirty="0" err="1">
                <a:ea typeface="+mn-ea"/>
                <a:cs typeface="+mn-cs"/>
              </a:rPr>
              <a:t>lung</a:t>
            </a:r>
            <a:r>
              <a:rPr lang="it-IT" sz="2000" i="1" dirty="0">
                <a:ea typeface="+mn-ea"/>
                <a:cs typeface="+mn-cs"/>
              </a:rPr>
              <a:t>, </a:t>
            </a:r>
            <a:r>
              <a:rPr lang="it-IT" sz="2000" i="1" dirty="0" err="1">
                <a:ea typeface="+mn-ea"/>
                <a:cs typeface="+mn-cs"/>
              </a:rPr>
              <a:t>bladder</a:t>
            </a:r>
            <a:r>
              <a:rPr lang="it-IT" sz="2000" i="1" dirty="0">
                <a:ea typeface="+mn-ea"/>
                <a:cs typeface="+mn-cs"/>
              </a:rPr>
              <a:t> </a:t>
            </a:r>
            <a:r>
              <a:rPr lang="it-IT" sz="2000" i="1" dirty="0" err="1">
                <a:ea typeface="+mn-ea"/>
                <a:cs typeface="+mn-cs"/>
              </a:rPr>
              <a:t>cancers</a:t>
            </a:r>
            <a:r>
              <a:rPr lang="it-IT" sz="2000" dirty="0">
                <a:ea typeface="+mn-ea"/>
                <a:cs typeface="+mn-cs"/>
              </a:rPr>
              <a:t>). </a:t>
            </a:r>
          </a:p>
          <a:p>
            <a:pPr eaLnBrk="1" fontAlgn="auto" hangingPunct="1">
              <a:spcAft>
                <a:spcPts val="0"/>
              </a:spcAft>
              <a:buFont typeface="Arial"/>
              <a:buNone/>
              <a:defRPr/>
            </a:pPr>
            <a:endParaRPr lang="it-IT" dirty="0">
              <a:ea typeface="+mn-ea"/>
              <a:cs typeface="+mn-cs"/>
            </a:endParaRP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a:xfrm>
            <a:off x="3132138" y="5805488"/>
            <a:ext cx="2895600" cy="719137"/>
          </a:xfrm>
        </p:spPr>
        <p:txBody>
          <a:bodyPr/>
          <a:lstStyle/>
          <a:p>
            <a:pPr>
              <a:defRPr/>
            </a:pPr>
            <a:r>
              <a:rPr lang="it-IT" smtClean="0"/>
              <a:t>991SV-BIOCHEMISTRY OF AGE RELATED DISEASES</a:t>
            </a:r>
            <a:endParaRPr lang="it-IT" dirty="0"/>
          </a:p>
        </p:txBody>
      </p:sp>
      <p:sp>
        <p:nvSpPr>
          <p:cNvPr id="5" name="Segnaposto numero diapositiva 4"/>
          <p:cNvSpPr>
            <a:spLocks noGrp="1"/>
          </p:cNvSpPr>
          <p:nvPr>
            <p:ph type="sldNum" sz="quarter" idx="12"/>
          </p:nvPr>
        </p:nvSpPr>
        <p:spPr/>
        <p:txBody>
          <a:bodyPr/>
          <a:lstStyle/>
          <a:p>
            <a:pPr>
              <a:defRPr/>
            </a:pPr>
            <a:fld id="{1A0D811D-7B3A-8243-A20B-4B3077066FD8}" type="slidenum">
              <a:rPr lang="it-IT"/>
              <a:pPr>
                <a:defRPr/>
              </a:pPr>
              <a:t>19</a:t>
            </a:fld>
            <a:endParaRPr lang="it-IT"/>
          </a:p>
        </p:txBody>
      </p:sp>
    </p:spTree>
    <p:extLst>
      <p:ext uri="{BB962C8B-B14F-4D97-AF65-F5344CB8AC3E}">
        <p14:creationId xmlns:p14="http://schemas.microsoft.com/office/powerpoint/2010/main" val="2700701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olo 1"/>
          <p:cNvSpPr>
            <a:spLocks noGrp="1"/>
          </p:cNvSpPr>
          <p:nvPr>
            <p:ph type="ctrTitle"/>
          </p:nvPr>
        </p:nvSpPr>
        <p:spPr/>
        <p:txBody>
          <a:bodyPr/>
          <a:lstStyle/>
          <a:p>
            <a:pPr eaLnBrk="1" hangingPunct="1"/>
            <a:r>
              <a:rPr lang="it-IT" sz="4000">
                <a:latin typeface="Calibri" charset="0"/>
              </a:rPr>
              <a:t>ROS in disease</a:t>
            </a:r>
            <a:endParaRPr lang="it-IT" sz="1200">
              <a:latin typeface="Calibri" charset="0"/>
            </a:endParaRPr>
          </a:p>
        </p:txBody>
      </p:sp>
      <p:sp>
        <p:nvSpPr>
          <p:cNvPr id="7" name="Sottotitolo 6"/>
          <p:cNvSpPr>
            <a:spLocks noGrp="1"/>
          </p:cNvSpPr>
          <p:nvPr>
            <p:ph type="subTitle" idx="1"/>
          </p:nvPr>
        </p:nvSpPr>
        <p:spPr/>
        <p:txBody>
          <a:bodyPr rtlCol="0">
            <a:normAutofit/>
          </a:bodyPr>
          <a:lstStyle/>
          <a:p>
            <a:pPr eaLnBrk="1" fontAlgn="auto" hangingPunct="1">
              <a:spcAft>
                <a:spcPts val="0"/>
              </a:spcAft>
              <a:buFont typeface="Arial"/>
              <a:buNone/>
              <a:defRPr/>
            </a:pPr>
            <a:r>
              <a:rPr lang="it-IT" dirty="0" err="1" smtClean="0">
                <a:ea typeface="+mn-ea"/>
                <a:cs typeface="+mn-cs"/>
              </a:rPr>
              <a:t>Biochemical</a:t>
            </a:r>
            <a:r>
              <a:rPr lang="it-IT" dirty="0" smtClean="0">
                <a:ea typeface="+mn-ea"/>
                <a:cs typeface="+mn-cs"/>
              </a:rPr>
              <a:t> </a:t>
            </a:r>
            <a:r>
              <a:rPr lang="it-IT" dirty="0" err="1" smtClean="0">
                <a:ea typeface="+mn-ea"/>
                <a:cs typeface="+mn-cs"/>
              </a:rPr>
              <a:t>mechanisms</a:t>
            </a:r>
            <a:endParaRPr lang="it-IT" dirty="0">
              <a:ea typeface="+mn-ea"/>
              <a:cs typeface="+mn-cs"/>
            </a:endParaRP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a:xfrm>
            <a:off x="3132138" y="5805488"/>
            <a:ext cx="2895600" cy="719137"/>
          </a:xfrm>
        </p:spPr>
        <p:txBody>
          <a:bodyPr/>
          <a:lstStyle/>
          <a:p>
            <a:pPr>
              <a:defRPr/>
            </a:pPr>
            <a:r>
              <a:rPr lang="it-IT" smtClean="0"/>
              <a:t>991SV-BIOCHEMISTRY OF AGE RELATED DISEASES</a:t>
            </a:r>
            <a:endParaRPr lang="it-IT" dirty="0"/>
          </a:p>
        </p:txBody>
      </p:sp>
      <p:sp>
        <p:nvSpPr>
          <p:cNvPr id="5" name="Segnaposto numero diapositiva 4"/>
          <p:cNvSpPr>
            <a:spLocks noGrp="1"/>
          </p:cNvSpPr>
          <p:nvPr>
            <p:ph type="sldNum" sz="quarter" idx="12"/>
          </p:nvPr>
        </p:nvSpPr>
        <p:spPr/>
        <p:txBody>
          <a:bodyPr/>
          <a:lstStyle/>
          <a:p>
            <a:pPr>
              <a:defRPr/>
            </a:pPr>
            <a:fld id="{2C76EFB3-D4D6-B843-A015-129E36E67A5D}" type="slidenum">
              <a:rPr lang="it-IT"/>
              <a:pPr>
                <a:defRPr/>
              </a:pPr>
              <a:t>20</a:t>
            </a:fld>
            <a:endParaRPr lang="it-IT"/>
          </a:p>
        </p:txBody>
      </p:sp>
    </p:spTree>
    <p:extLst>
      <p:ext uri="{BB962C8B-B14F-4D97-AF65-F5344CB8AC3E}">
        <p14:creationId xmlns:p14="http://schemas.microsoft.com/office/powerpoint/2010/main" val="261850914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olo 1"/>
          <p:cNvSpPr>
            <a:spLocks noGrp="1"/>
          </p:cNvSpPr>
          <p:nvPr>
            <p:ph type="title"/>
          </p:nvPr>
        </p:nvSpPr>
        <p:spPr/>
        <p:txBody>
          <a:bodyPr/>
          <a:lstStyle/>
          <a:p>
            <a:pPr eaLnBrk="1" hangingPunct="1"/>
            <a:r>
              <a:rPr lang="it-IT" sz="4000">
                <a:latin typeface="Calibri" charset="0"/>
              </a:rPr>
              <a:t>ROS attack on biological molecules</a:t>
            </a:r>
          </a:p>
        </p:txBody>
      </p:sp>
      <p:sp>
        <p:nvSpPr>
          <p:cNvPr id="3" name="Segnaposto contenuto 2"/>
          <p:cNvSpPr>
            <a:spLocks noGrp="1"/>
          </p:cNvSpPr>
          <p:nvPr>
            <p:ph idx="1"/>
          </p:nvPr>
        </p:nvSpPr>
        <p:spPr/>
        <p:txBody>
          <a:bodyPr rtlCol="0">
            <a:normAutofit/>
          </a:bodyPr>
          <a:lstStyle/>
          <a:p>
            <a:pPr marL="0" indent="0" algn="ctr" eaLnBrk="1" fontAlgn="auto" hangingPunct="1">
              <a:spcAft>
                <a:spcPts val="0"/>
              </a:spcAft>
              <a:buFontTx/>
              <a:buNone/>
              <a:defRPr/>
            </a:pPr>
            <a:endParaRPr lang="it-IT" dirty="0" smtClean="0">
              <a:ea typeface="+mn-ea"/>
              <a:cs typeface="+mn-cs"/>
            </a:endParaRPr>
          </a:p>
          <a:p>
            <a:pPr marL="0" indent="0" algn="ctr" eaLnBrk="1" fontAlgn="auto" hangingPunct="1">
              <a:spcAft>
                <a:spcPts val="0"/>
              </a:spcAft>
              <a:buFontTx/>
              <a:buNone/>
              <a:defRPr/>
            </a:pPr>
            <a:r>
              <a:rPr lang="it-IT" dirty="0" err="1" smtClean="0">
                <a:ea typeface="+mn-ea"/>
                <a:cs typeface="+mn-cs"/>
              </a:rPr>
              <a:t>Lipids</a:t>
            </a:r>
            <a:endParaRPr lang="it-IT" dirty="0" smtClean="0">
              <a:ea typeface="+mn-ea"/>
              <a:cs typeface="+mn-cs"/>
            </a:endParaRPr>
          </a:p>
          <a:p>
            <a:pPr marL="0" indent="0" algn="ctr" eaLnBrk="1" fontAlgn="auto" hangingPunct="1">
              <a:spcAft>
                <a:spcPts val="0"/>
              </a:spcAft>
              <a:buFontTx/>
              <a:buNone/>
              <a:defRPr/>
            </a:pPr>
            <a:r>
              <a:rPr lang="it-IT" dirty="0" err="1" smtClean="0">
                <a:ea typeface="+mn-ea"/>
                <a:cs typeface="+mn-cs"/>
              </a:rPr>
              <a:t>Proteins</a:t>
            </a:r>
            <a:endParaRPr lang="it-IT" dirty="0" smtClean="0">
              <a:ea typeface="+mn-ea"/>
              <a:cs typeface="+mn-cs"/>
            </a:endParaRPr>
          </a:p>
          <a:p>
            <a:pPr marL="0" indent="0" algn="ctr" eaLnBrk="1" fontAlgn="auto" hangingPunct="1">
              <a:spcAft>
                <a:spcPts val="0"/>
              </a:spcAft>
              <a:buFontTx/>
              <a:buNone/>
              <a:defRPr/>
            </a:pPr>
            <a:r>
              <a:rPr lang="it-IT" dirty="0" err="1" smtClean="0">
                <a:ea typeface="+mn-ea"/>
                <a:cs typeface="+mn-cs"/>
              </a:rPr>
              <a:t>Nucleic</a:t>
            </a:r>
            <a:r>
              <a:rPr lang="it-IT" dirty="0" smtClean="0">
                <a:ea typeface="+mn-ea"/>
                <a:cs typeface="+mn-cs"/>
              </a:rPr>
              <a:t> </a:t>
            </a:r>
            <a:r>
              <a:rPr lang="it-IT" dirty="0" err="1" smtClean="0">
                <a:ea typeface="+mn-ea"/>
                <a:cs typeface="+mn-cs"/>
              </a:rPr>
              <a:t>acids</a:t>
            </a:r>
            <a:endParaRPr lang="it-IT" dirty="0" smtClean="0">
              <a:ea typeface="+mn-ea"/>
              <a:cs typeface="+mn-cs"/>
            </a:endParaRPr>
          </a:p>
          <a:p>
            <a:pPr eaLnBrk="1" fontAlgn="auto" hangingPunct="1">
              <a:spcAft>
                <a:spcPts val="0"/>
              </a:spcAft>
              <a:buFont typeface="Arial"/>
              <a:buChar char="•"/>
              <a:defRPr/>
            </a:pPr>
            <a:endParaRPr lang="it-IT" dirty="0">
              <a:ea typeface="+mn-ea"/>
              <a:cs typeface="+mn-cs"/>
            </a:endParaRPr>
          </a:p>
          <a:p>
            <a:pPr eaLnBrk="1" fontAlgn="auto" hangingPunct="1">
              <a:spcAft>
                <a:spcPts val="0"/>
              </a:spcAft>
              <a:buFont typeface="Arial"/>
              <a:buChar char="•"/>
              <a:defRPr/>
            </a:pPr>
            <a:endParaRPr lang="it-IT" i="1" dirty="0" smtClean="0">
              <a:ea typeface="+mn-ea"/>
              <a:cs typeface="+mn-cs"/>
            </a:endParaRPr>
          </a:p>
          <a:p>
            <a:pPr marL="0" indent="0" algn="ctr" eaLnBrk="1" fontAlgn="auto" hangingPunct="1">
              <a:spcAft>
                <a:spcPts val="0"/>
              </a:spcAft>
              <a:buFontTx/>
              <a:buNone/>
              <a:defRPr/>
            </a:pPr>
            <a:r>
              <a:rPr lang="it-IT" i="1" dirty="0" err="1" smtClean="0">
                <a:ea typeface="+mn-ea"/>
                <a:cs typeface="+mn-cs"/>
              </a:rPr>
              <a:t>Let’s</a:t>
            </a:r>
            <a:r>
              <a:rPr lang="it-IT" i="1" dirty="0" smtClean="0">
                <a:ea typeface="+mn-ea"/>
                <a:cs typeface="+mn-cs"/>
              </a:rPr>
              <a:t> </a:t>
            </a:r>
            <a:r>
              <a:rPr lang="it-IT" i="1" dirty="0" err="1" smtClean="0">
                <a:ea typeface="+mn-ea"/>
                <a:cs typeface="+mn-cs"/>
              </a:rPr>
              <a:t>see</a:t>
            </a:r>
            <a:r>
              <a:rPr lang="it-IT" i="1" dirty="0" smtClean="0">
                <a:ea typeface="+mn-ea"/>
                <a:cs typeface="+mn-cs"/>
              </a:rPr>
              <a:t> a </a:t>
            </a:r>
            <a:r>
              <a:rPr lang="it-IT" i="1" dirty="0" err="1" smtClean="0">
                <a:ea typeface="+mn-ea"/>
                <a:cs typeface="+mn-cs"/>
              </a:rPr>
              <a:t>few</a:t>
            </a:r>
            <a:r>
              <a:rPr lang="it-IT" i="1" dirty="0" smtClean="0">
                <a:ea typeface="+mn-ea"/>
                <a:cs typeface="+mn-cs"/>
              </a:rPr>
              <a:t> </a:t>
            </a:r>
            <a:r>
              <a:rPr lang="it-IT" i="1" dirty="0" err="1" smtClean="0">
                <a:ea typeface="+mn-ea"/>
                <a:cs typeface="+mn-cs"/>
              </a:rPr>
              <a:t>examples</a:t>
            </a:r>
            <a:endParaRPr lang="it-IT" i="1" dirty="0">
              <a:ea typeface="+mn-ea"/>
              <a:cs typeface="+mn-cs"/>
            </a:endParaRPr>
          </a:p>
        </p:txBody>
      </p:sp>
      <p:sp>
        <p:nvSpPr>
          <p:cNvPr id="6" name="Segnaposto data 5"/>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a:xfrm>
            <a:off x="3132138" y="5949950"/>
            <a:ext cx="2895600" cy="792163"/>
          </a:xfrm>
        </p:spPr>
        <p:txBody>
          <a:bodyPr/>
          <a:lstStyle/>
          <a:p>
            <a:pPr>
              <a:defRPr/>
            </a:pPr>
            <a:r>
              <a:rPr lang="it-IT" smtClean="0"/>
              <a:t>991SV-BIOCHEMISTRY OF AGE RELATED DISEASES</a:t>
            </a:r>
            <a:endParaRPr lang="it-IT" dirty="0"/>
          </a:p>
        </p:txBody>
      </p:sp>
      <p:sp>
        <p:nvSpPr>
          <p:cNvPr id="5" name="Segnaposto numero diapositiva 4"/>
          <p:cNvSpPr>
            <a:spLocks noGrp="1"/>
          </p:cNvSpPr>
          <p:nvPr>
            <p:ph type="sldNum" sz="quarter" idx="12"/>
          </p:nvPr>
        </p:nvSpPr>
        <p:spPr/>
        <p:txBody>
          <a:bodyPr/>
          <a:lstStyle/>
          <a:p>
            <a:pPr>
              <a:defRPr/>
            </a:pPr>
            <a:fld id="{B896901B-643C-114D-AC8A-3F0B9103F552}" type="slidenum">
              <a:rPr lang="it-IT"/>
              <a:pPr>
                <a:defRPr/>
              </a:pPr>
              <a:t>21</a:t>
            </a:fld>
            <a:endParaRPr lang="it-IT"/>
          </a:p>
        </p:txBody>
      </p:sp>
    </p:spTree>
    <p:extLst>
      <p:ext uri="{BB962C8B-B14F-4D97-AF65-F5344CB8AC3E}">
        <p14:creationId xmlns:p14="http://schemas.microsoft.com/office/powerpoint/2010/main" val="24220740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Immagin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066800"/>
            <a:ext cx="3598862"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itolo 1"/>
          <p:cNvSpPr>
            <a:spLocks noGrp="1"/>
          </p:cNvSpPr>
          <p:nvPr>
            <p:ph type="title"/>
          </p:nvPr>
        </p:nvSpPr>
        <p:spPr>
          <a:xfrm>
            <a:off x="323850" y="115888"/>
            <a:ext cx="8229600" cy="706437"/>
          </a:xfrm>
        </p:spPr>
        <p:txBody>
          <a:bodyPr/>
          <a:lstStyle/>
          <a:p>
            <a:pPr eaLnBrk="1" hangingPunct="1"/>
            <a:r>
              <a:rPr lang="it-IT" sz="2800">
                <a:latin typeface="Calibri" charset="0"/>
              </a:rPr>
              <a:t>Lipid peroxidation &amp; malodialdehyde formation</a:t>
            </a:r>
          </a:p>
        </p:txBody>
      </p:sp>
      <p:sp>
        <p:nvSpPr>
          <p:cNvPr id="6" name="Segnaposto data 5"/>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2339975" y="6092825"/>
            <a:ext cx="3960813" cy="765175"/>
          </a:xfrm>
        </p:spPr>
        <p:txBody>
          <a:bodyPr/>
          <a:lstStyle/>
          <a:p>
            <a:pPr>
              <a:defRPr/>
            </a:pPr>
            <a:r>
              <a:rPr lang="it-IT" smtClean="0"/>
              <a:t>991SV-BIOCHEMISTRY OF AGE RELATED DISEASES</a:t>
            </a:r>
            <a:endParaRPr lang="it-IT" dirty="0"/>
          </a:p>
        </p:txBody>
      </p:sp>
      <p:sp>
        <p:nvSpPr>
          <p:cNvPr id="4" name="Segnaposto numero diapositiva 3"/>
          <p:cNvSpPr>
            <a:spLocks noGrp="1"/>
          </p:cNvSpPr>
          <p:nvPr>
            <p:ph type="sldNum" sz="quarter" idx="12"/>
          </p:nvPr>
        </p:nvSpPr>
        <p:spPr/>
        <p:txBody>
          <a:bodyPr/>
          <a:lstStyle/>
          <a:p>
            <a:pPr>
              <a:defRPr/>
            </a:pPr>
            <a:fld id="{59C1C5D1-70F9-7547-9314-18F82C58A835}" type="slidenum">
              <a:rPr lang="it-IT"/>
              <a:pPr>
                <a:defRPr/>
              </a:pPr>
              <a:t>22</a:t>
            </a:fld>
            <a:endParaRPr lang="it-IT"/>
          </a:p>
        </p:txBody>
      </p:sp>
      <p:sp>
        <p:nvSpPr>
          <p:cNvPr id="43014" name="Immagine 9"/>
          <p:cNvSpPr>
            <a:spLocks noChangeAspect="1"/>
          </p:cNvSpPr>
          <p:nvPr/>
        </p:nvSpPr>
        <p:spPr bwMode="auto">
          <a:xfrm>
            <a:off x="2700338" y="1052513"/>
            <a:ext cx="3598862"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5" name="Rettangolo 4"/>
          <p:cNvSpPr/>
          <p:nvPr/>
        </p:nvSpPr>
        <p:spPr>
          <a:xfrm>
            <a:off x="4500563" y="1268413"/>
            <a:ext cx="1079500" cy="215900"/>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7" name="Rettangolo 6"/>
          <p:cNvSpPr/>
          <p:nvPr/>
        </p:nvSpPr>
        <p:spPr>
          <a:xfrm>
            <a:off x="3132138" y="1916113"/>
            <a:ext cx="1079500" cy="21748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cxnSp>
        <p:nvCxnSpPr>
          <p:cNvPr id="8" name="Connettore 2 7"/>
          <p:cNvCxnSpPr/>
          <p:nvPr/>
        </p:nvCxnSpPr>
        <p:spPr>
          <a:xfrm flipH="1">
            <a:off x="4932363" y="1700213"/>
            <a:ext cx="576262" cy="144462"/>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11" name="Rettangolo 10"/>
          <p:cNvSpPr/>
          <p:nvPr/>
        </p:nvSpPr>
        <p:spPr>
          <a:xfrm>
            <a:off x="4500563" y="2636838"/>
            <a:ext cx="1079500" cy="2159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2" name="Rettangolo 11"/>
          <p:cNvSpPr/>
          <p:nvPr/>
        </p:nvSpPr>
        <p:spPr>
          <a:xfrm>
            <a:off x="5148263" y="2997200"/>
            <a:ext cx="647700" cy="28733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3" name="Rettangolo 12"/>
          <p:cNvSpPr/>
          <p:nvPr/>
        </p:nvSpPr>
        <p:spPr>
          <a:xfrm>
            <a:off x="2843213" y="3860800"/>
            <a:ext cx="1584325" cy="863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477441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olo 1"/>
          <p:cNvSpPr>
            <a:spLocks noGrp="1"/>
          </p:cNvSpPr>
          <p:nvPr>
            <p:ph type="title"/>
          </p:nvPr>
        </p:nvSpPr>
        <p:spPr/>
        <p:txBody>
          <a:bodyPr/>
          <a:lstStyle/>
          <a:p>
            <a:pPr eaLnBrk="1" hangingPunct="1"/>
            <a:r>
              <a:rPr lang="it-IT">
                <a:latin typeface="Calibri" charset="0"/>
              </a:rPr>
              <a:t>Malon dialdehyde assay</a:t>
            </a:r>
          </a:p>
        </p:txBody>
      </p:sp>
      <p:sp>
        <p:nvSpPr>
          <p:cNvPr id="5" name="Segnaposto data 4"/>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2339975" y="6092825"/>
            <a:ext cx="4032250" cy="765175"/>
          </a:xfrm>
        </p:spPr>
        <p:txBody>
          <a:bodyPr/>
          <a:lstStyle/>
          <a:p>
            <a:pPr>
              <a:defRPr/>
            </a:pPr>
            <a:r>
              <a:rPr lang="it-IT" smtClean="0"/>
              <a:t>991SV-BIOCHEMISTRY OF AGE RELATED DISEASES</a:t>
            </a:r>
            <a:endParaRPr lang="it-IT" dirty="0"/>
          </a:p>
        </p:txBody>
      </p:sp>
      <p:sp>
        <p:nvSpPr>
          <p:cNvPr id="4" name="Segnaposto numero diapositiva 3"/>
          <p:cNvSpPr>
            <a:spLocks noGrp="1"/>
          </p:cNvSpPr>
          <p:nvPr>
            <p:ph type="sldNum" sz="quarter" idx="12"/>
          </p:nvPr>
        </p:nvSpPr>
        <p:spPr/>
        <p:txBody>
          <a:bodyPr/>
          <a:lstStyle/>
          <a:p>
            <a:pPr>
              <a:defRPr/>
            </a:pPr>
            <a:fld id="{F0A51823-D46F-0444-93BF-092811A4CED3}" type="slidenum">
              <a:rPr lang="it-IT"/>
              <a:pPr>
                <a:defRPr/>
              </a:pPr>
              <a:t>23</a:t>
            </a:fld>
            <a:endParaRPr lang="it-IT"/>
          </a:p>
        </p:txBody>
      </p:sp>
      <p:sp>
        <p:nvSpPr>
          <p:cNvPr id="44037" name="Immagine 7"/>
          <p:cNvSpPr>
            <a:spLocks noChangeAspect="1"/>
          </p:cNvSpPr>
          <p:nvPr/>
        </p:nvSpPr>
        <p:spPr bwMode="auto">
          <a:xfrm>
            <a:off x="469900" y="1828800"/>
            <a:ext cx="82042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44038" name="CasellaDiTesto 8"/>
          <p:cNvSpPr txBox="1">
            <a:spLocks noChangeArrowheads="1"/>
          </p:cNvSpPr>
          <p:nvPr/>
        </p:nvSpPr>
        <p:spPr bwMode="auto">
          <a:xfrm>
            <a:off x="827088" y="5373688"/>
            <a:ext cx="7627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a:t>Thiobarbituric acid reacts with malondialdehyde and other lipid peroxides </a:t>
            </a:r>
          </a:p>
          <a:p>
            <a:pPr algn="ctr" eaLnBrk="1" hangingPunct="1"/>
            <a:r>
              <a:rPr lang="it-IT" sz="1800"/>
              <a:t>TBARS </a:t>
            </a:r>
            <a:r>
              <a:rPr lang="it-IT" sz="1800" i="1"/>
              <a:t>thiobarbituric acid reactive substances</a:t>
            </a:r>
            <a:endParaRPr lang="it-IT" sz="1800"/>
          </a:p>
        </p:txBody>
      </p:sp>
      <p:pic>
        <p:nvPicPr>
          <p:cNvPr id="44039" name="Immagin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628775"/>
            <a:ext cx="82042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37985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188913"/>
            <a:ext cx="8229600" cy="777875"/>
          </a:xfrm>
        </p:spPr>
        <p:txBody>
          <a:bodyPr rtlCol="0">
            <a:normAutofit fontScale="90000"/>
          </a:bodyPr>
          <a:lstStyle/>
          <a:p>
            <a:pPr eaLnBrk="1" fontAlgn="auto" hangingPunct="1">
              <a:spcAft>
                <a:spcPts val="0"/>
              </a:spcAft>
              <a:defRPr/>
            </a:pPr>
            <a:r>
              <a:rPr lang="it-IT" sz="2800" dirty="0" smtClean="0">
                <a:ea typeface="+mj-ea"/>
                <a:cs typeface="+mj-cs"/>
              </a:rPr>
              <a:t>MALON DIALDHEYDE ASSAY IN CLINICS</a:t>
            </a:r>
            <a:br>
              <a:rPr lang="it-IT" sz="2800" dirty="0" smtClean="0">
                <a:ea typeface="+mj-ea"/>
                <a:cs typeface="+mj-cs"/>
              </a:rPr>
            </a:br>
            <a:r>
              <a:rPr lang="it-IT" sz="2800" dirty="0" err="1" smtClean="0">
                <a:ea typeface="+mj-ea"/>
                <a:cs typeface="+mj-cs"/>
              </a:rPr>
              <a:t>Obesity</a:t>
            </a:r>
            <a:r>
              <a:rPr lang="it-IT" sz="2800" dirty="0" smtClean="0">
                <a:ea typeface="+mj-ea"/>
                <a:cs typeface="+mj-cs"/>
              </a:rPr>
              <a:t> </a:t>
            </a:r>
            <a:r>
              <a:rPr lang="it-IT" sz="2800" dirty="0" err="1" smtClean="0">
                <a:ea typeface="+mj-ea"/>
                <a:cs typeface="+mj-cs"/>
              </a:rPr>
              <a:t>increases</a:t>
            </a:r>
            <a:r>
              <a:rPr lang="it-IT" sz="2800" dirty="0" smtClean="0">
                <a:ea typeface="+mj-ea"/>
                <a:cs typeface="+mj-cs"/>
              </a:rPr>
              <a:t> ROS</a:t>
            </a:r>
            <a:endParaRPr lang="it-IT" sz="2800" dirty="0">
              <a:ea typeface="+mj-ea"/>
              <a:cs typeface="+mj-cs"/>
            </a:endParaRPr>
          </a:p>
        </p:txBody>
      </p:sp>
      <p:sp>
        <p:nvSpPr>
          <p:cNvPr id="7" name="Segnaposto data 6"/>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611188" y="6254750"/>
            <a:ext cx="4408487" cy="576263"/>
          </a:xfrm>
        </p:spPr>
        <p:txBody>
          <a:bodyPr/>
          <a:lstStyle/>
          <a:p>
            <a:pPr>
              <a:defRPr/>
            </a:pPr>
            <a:r>
              <a:rPr lang="it-IT" smtClean="0"/>
              <a:t>991SV-BIOCHEMISTRY OF AGE RELATED DISEASES</a:t>
            </a:r>
            <a:endParaRPr lang="it-IT" dirty="0"/>
          </a:p>
        </p:txBody>
      </p:sp>
      <p:sp>
        <p:nvSpPr>
          <p:cNvPr id="4" name="Segnaposto numero diapositiva 3"/>
          <p:cNvSpPr>
            <a:spLocks noGrp="1"/>
          </p:cNvSpPr>
          <p:nvPr>
            <p:ph type="sldNum" sz="quarter" idx="12"/>
          </p:nvPr>
        </p:nvSpPr>
        <p:spPr/>
        <p:txBody>
          <a:bodyPr/>
          <a:lstStyle/>
          <a:p>
            <a:pPr>
              <a:defRPr/>
            </a:pPr>
            <a:fld id="{341C4E8B-80BA-6648-A04D-58A57AB9AF1B}" type="slidenum">
              <a:rPr lang="it-IT"/>
              <a:pPr>
                <a:defRPr/>
              </a:pPr>
              <a:t>24</a:t>
            </a:fld>
            <a:endParaRPr lang="it-IT"/>
          </a:p>
        </p:txBody>
      </p:sp>
      <p:pic>
        <p:nvPicPr>
          <p:cNvPr id="72709" name="Immagin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84313"/>
            <a:ext cx="38735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CasellaDiTesto 9"/>
          <p:cNvSpPr txBox="1">
            <a:spLocks noChangeArrowheads="1"/>
          </p:cNvSpPr>
          <p:nvPr/>
        </p:nvSpPr>
        <p:spPr bwMode="auto">
          <a:xfrm>
            <a:off x="1403350" y="1125538"/>
            <a:ext cx="2782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Furukawa, S. et al. </a:t>
            </a:r>
          </a:p>
          <a:p>
            <a:pPr eaLnBrk="1" hangingPunct="1"/>
            <a:r>
              <a:rPr lang="it-IT" sz="1200"/>
              <a:t>J. Clin. Invest. 114:1752–1761 (2004). </a:t>
            </a:r>
          </a:p>
        </p:txBody>
      </p:sp>
      <p:sp>
        <p:nvSpPr>
          <p:cNvPr id="9" name="Rettangolo 8"/>
          <p:cNvSpPr/>
          <p:nvPr/>
        </p:nvSpPr>
        <p:spPr>
          <a:xfrm>
            <a:off x="468313" y="1557338"/>
            <a:ext cx="3887787" cy="158432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6" name="CasellaDiTesto 5"/>
          <p:cNvSpPr txBox="1">
            <a:spLocks noChangeArrowheads="1"/>
          </p:cNvSpPr>
          <p:nvPr/>
        </p:nvSpPr>
        <p:spPr bwMode="auto">
          <a:xfrm>
            <a:off x="5580063" y="3141663"/>
            <a:ext cx="194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3200"/>
              <a:t>WHY ?</a:t>
            </a:r>
          </a:p>
        </p:txBody>
      </p:sp>
      <p:grpSp>
        <p:nvGrpSpPr>
          <p:cNvPr id="5" name="Gruppo 4"/>
          <p:cNvGrpSpPr>
            <a:grpSpLocks/>
          </p:cNvGrpSpPr>
          <p:nvPr/>
        </p:nvGrpSpPr>
        <p:grpSpPr bwMode="auto">
          <a:xfrm>
            <a:off x="4859338" y="981075"/>
            <a:ext cx="3457575" cy="5467350"/>
            <a:chOff x="4859338" y="981075"/>
            <a:chExt cx="3457575" cy="5467350"/>
          </a:xfrm>
        </p:grpSpPr>
        <p:sp>
          <p:nvSpPr>
            <p:cNvPr id="45070" name="Immagine 4"/>
            <p:cNvSpPr>
              <a:spLocks noChangeAspect="1"/>
            </p:cNvSpPr>
            <p:nvPr/>
          </p:nvSpPr>
          <p:spPr bwMode="auto">
            <a:xfrm>
              <a:off x="4859338" y="1268413"/>
              <a:ext cx="3457575" cy="518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45071" name="CasellaDiTesto 10"/>
            <p:cNvSpPr txBox="1">
              <a:spLocks noChangeArrowheads="1"/>
            </p:cNvSpPr>
            <p:nvPr/>
          </p:nvSpPr>
          <p:spPr bwMode="auto">
            <a:xfrm>
              <a:off x="4932363" y="981075"/>
              <a:ext cx="3240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 Dröge, W. Physiol Rev 82: 47–95, 2002</a:t>
              </a:r>
            </a:p>
          </p:txBody>
        </p:sp>
      </p:grpSp>
      <p:sp>
        <p:nvSpPr>
          <p:cNvPr id="12" name="Rettangolo 11"/>
          <p:cNvSpPr/>
          <p:nvPr/>
        </p:nvSpPr>
        <p:spPr>
          <a:xfrm>
            <a:off x="539750" y="5732463"/>
            <a:ext cx="3887788" cy="50482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grpSp>
        <p:nvGrpSpPr>
          <p:cNvPr id="13" name="Gruppo 12"/>
          <p:cNvGrpSpPr>
            <a:grpSpLocks/>
          </p:cNvGrpSpPr>
          <p:nvPr/>
        </p:nvGrpSpPr>
        <p:grpSpPr bwMode="auto">
          <a:xfrm>
            <a:off x="5011738" y="1133475"/>
            <a:ext cx="3457575" cy="5467350"/>
            <a:chOff x="4859338" y="981075"/>
            <a:chExt cx="3457575" cy="5467350"/>
          </a:xfrm>
        </p:grpSpPr>
        <p:pic>
          <p:nvPicPr>
            <p:cNvPr id="45068"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268413"/>
              <a:ext cx="3457575" cy="518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9" name="CasellaDiTesto 10"/>
            <p:cNvSpPr txBox="1">
              <a:spLocks noChangeArrowheads="1"/>
            </p:cNvSpPr>
            <p:nvPr/>
          </p:nvSpPr>
          <p:spPr bwMode="auto">
            <a:xfrm>
              <a:off x="4932363" y="981075"/>
              <a:ext cx="3240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 Dröge, W. Physiol Rev 82: 47–95, 2002</a:t>
              </a:r>
            </a:p>
          </p:txBody>
        </p:sp>
      </p:grpSp>
    </p:spTree>
    <p:extLst>
      <p:ext uri="{BB962C8B-B14F-4D97-AF65-F5344CB8AC3E}">
        <p14:creationId xmlns:p14="http://schemas.microsoft.com/office/powerpoint/2010/main" val="2920172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27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p:txBody>
          <a:bodyPr/>
          <a:lstStyle/>
          <a:p>
            <a:pPr>
              <a:defRPr/>
            </a:pPr>
            <a:r>
              <a:rPr lang="it-IT" smtClean="0"/>
              <a:t>991SV-BIOCHEMISTRY OF AGE RELATED DISEASES</a:t>
            </a:r>
            <a:endParaRPr lang="it-IT"/>
          </a:p>
        </p:txBody>
      </p:sp>
      <p:sp>
        <p:nvSpPr>
          <p:cNvPr id="5" name="Segnaposto numero diapositiva 4"/>
          <p:cNvSpPr>
            <a:spLocks noGrp="1"/>
          </p:cNvSpPr>
          <p:nvPr>
            <p:ph type="sldNum" sz="quarter" idx="12"/>
          </p:nvPr>
        </p:nvSpPr>
        <p:spPr/>
        <p:txBody>
          <a:bodyPr/>
          <a:lstStyle/>
          <a:p>
            <a:pPr>
              <a:defRPr/>
            </a:pPr>
            <a:fld id="{CEA55AAF-4331-3A4C-A2F8-297420F8498C}" type="slidenum">
              <a:rPr lang="it-IT"/>
              <a:pPr>
                <a:defRPr/>
              </a:pPr>
              <a:t>25</a:t>
            </a:fld>
            <a:endParaRPr lang="it-IT"/>
          </a:p>
        </p:txBody>
      </p:sp>
      <p:pic>
        <p:nvPicPr>
          <p:cNvPr id="46084"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341438"/>
            <a:ext cx="5437187"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itolo 1"/>
          <p:cNvSpPr>
            <a:spLocks noGrp="1"/>
          </p:cNvSpPr>
          <p:nvPr>
            <p:ph type="title"/>
          </p:nvPr>
        </p:nvSpPr>
        <p:spPr>
          <a:xfrm>
            <a:off x="457200" y="274638"/>
            <a:ext cx="8229600" cy="777875"/>
          </a:xfrm>
        </p:spPr>
        <p:txBody>
          <a:bodyPr/>
          <a:lstStyle/>
          <a:p>
            <a:pPr eaLnBrk="1" hangingPunct="1"/>
            <a:r>
              <a:rPr lang="it-IT" sz="2800">
                <a:latin typeface="Calibri" charset="0"/>
              </a:rPr>
              <a:t>Lipid peroxidation &amp; 4-hydroxynonenale formation</a:t>
            </a:r>
          </a:p>
        </p:txBody>
      </p:sp>
      <p:sp>
        <p:nvSpPr>
          <p:cNvPr id="2" name="CasellaDiTesto 1"/>
          <p:cNvSpPr txBox="1"/>
          <p:nvPr/>
        </p:nvSpPr>
        <p:spPr>
          <a:xfrm>
            <a:off x="1314256" y="1156772"/>
            <a:ext cx="1330713" cy="369332"/>
          </a:xfrm>
          <a:prstGeom prst="rect">
            <a:avLst/>
          </a:prstGeom>
          <a:noFill/>
        </p:spPr>
        <p:txBody>
          <a:bodyPr wrap="none" rtlCol="0">
            <a:spAutoFit/>
          </a:bodyPr>
          <a:lstStyle/>
          <a:p>
            <a:r>
              <a:rPr lang="it-IT" dirty="0" err="1" smtClean="0"/>
              <a:t>Linoleic</a:t>
            </a:r>
            <a:r>
              <a:rPr lang="it-IT" dirty="0" smtClean="0"/>
              <a:t> acid</a:t>
            </a:r>
            <a:endParaRPr lang="it-IT" dirty="0"/>
          </a:p>
        </p:txBody>
      </p:sp>
    </p:spTree>
    <p:extLst>
      <p:ext uri="{BB962C8B-B14F-4D97-AF65-F5344CB8AC3E}">
        <p14:creationId xmlns:p14="http://schemas.microsoft.com/office/powerpoint/2010/main" val="3189207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olo 6"/>
          <p:cNvSpPr>
            <a:spLocks noGrp="1"/>
          </p:cNvSpPr>
          <p:nvPr>
            <p:ph type="title"/>
          </p:nvPr>
        </p:nvSpPr>
        <p:spPr/>
        <p:txBody>
          <a:bodyPr/>
          <a:lstStyle/>
          <a:p>
            <a:pPr eaLnBrk="1" hangingPunct="1"/>
            <a:r>
              <a:rPr lang="it-IT">
                <a:latin typeface="Calibri" charset="0"/>
              </a:rPr>
              <a:t>4-HNE is reactive</a:t>
            </a:r>
          </a:p>
        </p:txBody>
      </p:sp>
      <p:sp>
        <p:nvSpPr>
          <p:cNvPr id="2" name="Segnaposto data 1"/>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p:txBody>
          <a:bodyPr/>
          <a:lstStyle/>
          <a:p>
            <a:pPr>
              <a:defRPr/>
            </a:pPr>
            <a:r>
              <a:rPr lang="it-IT" smtClean="0"/>
              <a:t>991SV-BIOCHEMISTRY OF AGE RELATED DISEASES</a:t>
            </a:r>
            <a:endParaRPr lang="it-IT"/>
          </a:p>
        </p:txBody>
      </p:sp>
      <p:sp>
        <p:nvSpPr>
          <p:cNvPr id="4" name="Segnaposto numero diapositiva 3"/>
          <p:cNvSpPr>
            <a:spLocks noGrp="1"/>
          </p:cNvSpPr>
          <p:nvPr>
            <p:ph type="sldNum" sz="quarter" idx="12"/>
          </p:nvPr>
        </p:nvSpPr>
        <p:spPr/>
        <p:txBody>
          <a:bodyPr/>
          <a:lstStyle/>
          <a:p>
            <a:pPr>
              <a:defRPr/>
            </a:pPr>
            <a:fld id="{00325AAC-15F2-8F43-ACB5-AE25F9771402}" type="slidenum">
              <a:rPr lang="it-IT"/>
              <a:pPr>
                <a:defRPr/>
              </a:pPr>
              <a:t>26</a:t>
            </a:fld>
            <a:endParaRPr lang="it-IT"/>
          </a:p>
        </p:txBody>
      </p:sp>
      <p:sp>
        <p:nvSpPr>
          <p:cNvPr id="47109" name="CasellaDiTesto 5"/>
          <p:cNvSpPr txBox="1">
            <a:spLocks noChangeArrowheads="1"/>
          </p:cNvSpPr>
          <p:nvPr/>
        </p:nvSpPr>
        <p:spPr bwMode="auto">
          <a:xfrm>
            <a:off x="255588" y="6021388"/>
            <a:ext cx="856456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100"/>
              <a:t>Cell death and diseases related to oxidative stress:4-hydroxynonenal (HNE) in the balance.</a:t>
            </a:r>
            <a:r>
              <a:rPr lang="en-US" sz="1100"/>
              <a:t> Cell Death and Differentiation (2013) 20, 1615–1630 doi:10.1038/cdd.2013.138</a:t>
            </a:r>
            <a:endParaRPr lang="it-IT" sz="1100"/>
          </a:p>
        </p:txBody>
      </p:sp>
      <p:pic>
        <p:nvPicPr>
          <p:cNvPr id="47110"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196975"/>
            <a:ext cx="7288212"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36529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olo 7"/>
          <p:cNvSpPr>
            <a:spLocks noGrp="1"/>
          </p:cNvSpPr>
          <p:nvPr>
            <p:ph type="title"/>
          </p:nvPr>
        </p:nvSpPr>
        <p:spPr/>
        <p:txBody>
          <a:bodyPr/>
          <a:lstStyle/>
          <a:p>
            <a:pPr eaLnBrk="1" hangingPunct="1"/>
            <a:r>
              <a:rPr lang="it-IT">
                <a:latin typeface="Calibri" charset="0"/>
              </a:rPr>
              <a:t>4-HNE is pathogenic</a:t>
            </a: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p:txBody>
          <a:bodyPr/>
          <a:lstStyle/>
          <a:p>
            <a:pPr>
              <a:defRPr/>
            </a:pPr>
            <a:r>
              <a:rPr lang="it-IT" smtClean="0"/>
              <a:t>991SV-BIOCHEMISTRY OF AGE RELATED DISEASES</a:t>
            </a:r>
            <a:endParaRPr lang="it-IT"/>
          </a:p>
        </p:txBody>
      </p:sp>
      <p:sp>
        <p:nvSpPr>
          <p:cNvPr id="5" name="Segnaposto numero diapositiva 4"/>
          <p:cNvSpPr>
            <a:spLocks noGrp="1"/>
          </p:cNvSpPr>
          <p:nvPr>
            <p:ph type="sldNum" sz="quarter" idx="12"/>
          </p:nvPr>
        </p:nvSpPr>
        <p:spPr/>
        <p:txBody>
          <a:bodyPr/>
          <a:lstStyle/>
          <a:p>
            <a:pPr>
              <a:defRPr/>
            </a:pPr>
            <a:fld id="{CA68B468-D463-E546-869F-90D71770175B}" type="slidenum">
              <a:rPr lang="it-IT" smtClean="0"/>
              <a:pPr>
                <a:defRPr/>
              </a:pPr>
              <a:t>27</a:t>
            </a:fld>
            <a:endParaRPr lang="it-IT"/>
          </a:p>
        </p:txBody>
      </p:sp>
      <p:pic>
        <p:nvPicPr>
          <p:cNvPr id="48133"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914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53648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olo 1"/>
          <p:cNvSpPr>
            <a:spLocks noGrp="1"/>
          </p:cNvSpPr>
          <p:nvPr>
            <p:ph type="title"/>
          </p:nvPr>
        </p:nvSpPr>
        <p:spPr>
          <a:xfrm>
            <a:off x="457200" y="274638"/>
            <a:ext cx="8229600" cy="850900"/>
          </a:xfrm>
        </p:spPr>
        <p:txBody>
          <a:bodyPr/>
          <a:lstStyle/>
          <a:p>
            <a:pPr eaLnBrk="1" hangingPunct="1"/>
            <a:r>
              <a:rPr lang="it-IT">
                <a:latin typeface="Calibri" charset="0"/>
              </a:rPr>
              <a:t>Methods to measure 4-HNE</a:t>
            </a: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p:txBody>
          <a:bodyPr/>
          <a:lstStyle/>
          <a:p>
            <a:pPr>
              <a:defRPr/>
            </a:pPr>
            <a:r>
              <a:rPr lang="it-IT" smtClean="0"/>
              <a:t>991SV-BIOCHEMISTRY OF AGE RELATED DISEASES</a:t>
            </a:r>
            <a:endParaRPr lang="it-IT"/>
          </a:p>
        </p:txBody>
      </p:sp>
      <p:sp>
        <p:nvSpPr>
          <p:cNvPr id="5" name="Segnaposto numero diapositiva 4"/>
          <p:cNvSpPr>
            <a:spLocks noGrp="1"/>
          </p:cNvSpPr>
          <p:nvPr>
            <p:ph type="sldNum" sz="quarter" idx="12"/>
          </p:nvPr>
        </p:nvSpPr>
        <p:spPr/>
        <p:txBody>
          <a:bodyPr/>
          <a:lstStyle/>
          <a:p>
            <a:pPr>
              <a:defRPr/>
            </a:pPr>
            <a:fld id="{02EC54CD-F78B-5843-8713-9530FE805AD6}" type="slidenum">
              <a:rPr lang="it-IT"/>
              <a:pPr>
                <a:defRPr/>
              </a:pPr>
              <a:t>28</a:t>
            </a:fld>
            <a:endParaRPr lang="it-IT"/>
          </a:p>
        </p:txBody>
      </p:sp>
      <p:pic>
        <p:nvPicPr>
          <p:cNvPr id="49157"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125538"/>
            <a:ext cx="6245225"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CasellaDiTesto 6"/>
          <p:cNvSpPr txBox="1">
            <a:spLocks noChangeArrowheads="1"/>
          </p:cNvSpPr>
          <p:nvPr/>
        </p:nvSpPr>
        <p:spPr bwMode="auto">
          <a:xfrm>
            <a:off x="323850" y="5661025"/>
            <a:ext cx="8569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100"/>
              <a:t>The lipid peroxidation product 4-hydroxy-2-nonenal: Advances in chemistry and analysis. Redox Biology, 2013, 1, 145-152. DOI: </a:t>
            </a:r>
            <a:r>
              <a:rPr lang="hr-HR" sz="1100"/>
              <a:t>10.1016/j.redox.2013.01.007</a:t>
            </a:r>
            <a:endParaRPr lang="it-IT" sz="1100"/>
          </a:p>
        </p:txBody>
      </p:sp>
    </p:spTree>
    <p:extLst>
      <p:ext uri="{BB962C8B-B14F-4D97-AF65-F5344CB8AC3E}">
        <p14:creationId xmlns:p14="http://schemas.microsoft.com/office/powerpoint/2010/main" val="23980558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Course </a:t>
            </a:r>
            <a:r>
              <a:rPr lang="it-IT" dirty="0" err="1" smtClean="0"/>
              <a:t>presentation</a:t>
            </a:r>
            <a:endParaRPr lang="it-IT" dirty="0"/>
          </a:p>
        </p:txBody>
      </p:sp>
      <p:sp>
        <p:nvSpPr>
          <p:cNvPr id="3" name="Segnaposto contenuto 2"/>
          <p:cNvSpPr>
            <a:spLocks noGrp="1"/>
          </p:cNvSpPr>
          <p:nvPr>
            <p:ph idx="1"/>
          </p:nvPr>
        </p:nvSpPr>
        <p:spPr/>
        <p:txBody>
          <a:bodyPr/>
          <a:lstStyle/>
          <a:p>
            <a:r>
              <a:rPr lang="it-IT" dirty="0" smtClean="0"/>
              <a:t>The schedule of </a:t>
            </a:r>
            <a:r>
              <a:rPr lang="it-IT" dirty="0" err="1" smtClean="0"/>
              <a:t>topics</a:t>
            </a:r>
            <a:endParaRPr lang="it-IT" dirty="0" smtClean="0"/>
          </a:p>
          <a:p>
            <a:r>
              <a:rPr lang="it-IT" dirty="0" smtClean="0"/>
              <a:t>The </a:t>
            </a:r>
            <a:r>
              <a:rPr lang="it-IT" dirty="0" err="1" smtClean="0"/>
              <a:t>students</a:t>
            </a:r>
            <a:r>
              <a:rPr lang="it-IT" dirty="0" smtClean="0"/>
              <a:t> engagement</a:t>
            </a:r>
          </a:p>
          <a:p>
            <a:r>
              <a:rPr lang="it-IT" dirty="0" smtClean="0"/>
              <a:t>The </a:t>
            </a:r>
            <a:r>
              <a:rPr lang="it-IT" dirty="0" err="1" smtClean="0"/>
              <a:t>exam</a:t>
            </a:r>
            <a:endParaRPr lang="it-IT" dirty="0" smtClean="0"/>
          </a:p>
          <a:p>
            <a:pPr lvl="1"/>
            <a:r>
              <a:rPr lang="it-IT" dirty="0" err="1" smtClean="0"/>
              <a:t>essential</a:t>
            </a:r>
            <a:r>
              <a:rPr lang="it-IT" dirty="0" smtClean="0"/>
              <a:t> </a:t>
            </a:r>
            <a:r>
              <a:rPr lang="it-IT" dirty="0" err="1" smtClean="0"/>
              <a:t>features</a:t>
            </a:r>
            <a:endParaRPr lang="it-IT" dirty="0" smtClean="0"/>
          </a:p>
          <a:p>
            <a:pPr lvl="1"/>
            <a:r>
              <a:rPr lang="it-IT" dirty="0" err="1" smtClean="0"/>
              <a:t>additional</a:t>
            </a:r>
            <a:r>
              <a:rPr lang="it-IT" dirty="0" smtClean="0"/>
              <a:t> </a:t>
            </a:r>
            <a:r>
              <a:rPr lang="it-IT" dirty="0" err="1" smtClean="0"/>
              <a:t>features</a:t>
            </a:r>
            <a:endParaRPr lang="it-IT" dirty="0" smtClean="0"/>
          </a:p>
          <a:p>
            <a:pPr marL="457200" lvl="1" indent="0">
              <a:buNone/>
            </a:pPr>
            <a:endParaRPr lang="it-IT" dirty="0" smtClean="0"/>
          </a:p>
          <a:p>
            <a:endParaRPr lang="it-IT" dirty="0"/>
          </a:p>
        </p:txBody>
      </p:sp>
      <p:sp>
        <p:nvSpPr>
          <p:cNvPr id="4" name="Segnaposto data 3"/>
          <p:cNvSpPr>
            <a:spLocks noGrp="1"/>
          </p:cNvSpPr>
          <p:nvPr>
            <p:ph type="dt" sz="half" idx="10"/>
          </p:nvPr>
        </p:nvSpPr>
        <p:spPr/>
        <p:txBody>
          <a:bodyPr/>
          <a:lstStyle/>
          <a:p>
            <a:r>
              <a:rPr lang="it-IT" smtClean="0"/>
              <a:t>02-03/04/2019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a:t>
            </a:r>
            <a:endParaRPr lang="it-IT"/>
          </a:p>
        </p:txBody>
      </p:sp>
      <p:sp>
        <p:nvSpPr>
          <p:cNvPr id="6" name="Segnaposto numero diapositiva 5"/>
          <p:cNvSpPr>
            <a:spLocks noGrp="1"/>
          </p:cNvSpPr>
          <p:nvPr>
            <p:ph type="sldNum" sz="quarter" idx="12"/>
          </p:nvPr>
        </p:nvSpPr>
        <p:spPr/>
        <p:txBody>
          <a:bodyPr/>
          <a:lstStyle/>
          <a:p>
            <a:fld id="{639B403A-1D78-BE46-94CA-3E806C859D46}" type="slidenum">
              <a:rPr lang="it-IT" smtClean="0"/>
              <a:t>2</a:t>
            </a:fld>
            <a:endParaRPr lang="it-IT"/>
          </a:p>
        </p:txBody>
      </p:sp>
    </p:spTree>
    <p:extLst>
      <p:ext uri="{BB962C8B-B14F-4D97-AF65-F5344CB8AC3E}">
        <p14:creationId xmlns:p14="http://schemas.microsoft.com/office/powerpoint/2010/main" val="422908645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quarter" idx="10"/>
          </p:nvPr>
        </p:nvSpPr>
        <p:spPr/>
        <p:txBody>
          <a:bodyPr/>
          <a:lstStyle/>
          <a:p>
            <a:pPr>
              <a:defRPr/>
            </a:pPr>
            <a:r>
              <a:rPr lang="it-IT" smtClean="0"/>
              <a:t>02-03/04/2019</a:t>
            </a:r>
            <a:endParaRPr lang="it-IT"/>
          </a:p>
        </p:txBody>
      </p:sp>
      <p:sp>
        <p:nvSpPr>
          <p:cNvPr id="5" name="Segnaposto piè di pagina 4"/>
          <p:cNvSpPr>
            <a:spLocks noGrp="1"/>
          </p:cNvSpPr>
          <p:nvPr>
            <p:ph type="ftr" sz="quarter" idx="11"/>
          </p:nvPr>
        </p:nvSpPr>
        <p:spPr/>
        <p:txBody>
          <a:bodyPr/>
          <a:lstStyle/>
          <a:p>
            <a:pPr>
              <a:defRPr/>
            </a:pPr>
            <a:r>
              <a:rPr lang="it-IT" smtClean="0"/>
              <a:t>991SV-BIOCHEMISTRY OF AGE RELATED DISEASES</a:t>
            </a:r>
            <a:endParaRPr lang="it-IT"/>
          </a:p>
        </p:txBody>
      </p:sp>
      <p:sp>
        <p:nvSpPr>
          <p:cNvPr id="6" name="Segnaposto numero diapositiva 5"/>
          <p:cNvSpPr>
            <a:spLocks noGrp="1"/>
          </p:cNvSpPr>
          <p:nvPr>
            <p:ph type="sldNum" sz="quarter" idx="12"/>
          </p:nvPr>
        </p:nvSpPr>
        <p:spPr/>
        <p:txBody>
          <a:bodyPr/>
          <a:lstStyle/>
          <a:p>
            <a:pPr>
              <a:defRPr/>
            </a:pPr>
            <a:fld id="{769260DE-6A23-8747-82DA-30BFD3D27936}" type="slidenum">
              <a:rPr lang="it-IT"/>
              <a:pPr>
                <a:defRPr/>
              </a:pPr>
              <a:t>29</a:t>
            </a:fld>
            <a:endParaRPr lang="it-IT"/>
          </a:p>
        </p:txBody>
      </p:sp>
      <p:pic>
        <p:nvPicPr>
          <p:cNvPr id="50180"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675" y="1268413"/>
            <a:ext cx="882332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CasellaDiTesto 7"/>
          <p:cNvSpPr txBox="1">
            <a:spLocks noChangeArrowheads="1"/>
          </p:cNvSpPr>
          <p:nvPr/>
        </p:nvSpPr>
        <p:spPr bwMode="auto">
          <a:xfrm>
            <a:off x="900113" y="5732463"/>
            <a:ext cx="77914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100"/>
              <a:t>4-Hydroxy-nonenal—A Bioactive Lipid Peroxidation Product. </a:t>
            </a:r>
            <a:r>
              <a:rPr lang="fr-FR" sz="1100"/>
              <a:t>Biomolecules 2015, 5, 2247-2337; doi:10.3390/biom5042247</a:t>
            </a:r>
            <a:endParaRPr lang="it-IT" sz="1100"/>
          </a:p>
        </p:txBody>
      </p:sp>
    </p:spTree>
    <p:extLst>
      <p:ext uri="{BB962C8B-B14F-4D97-AF65-F5344CB8AC3E}">
        <p14:creationId xmlns:p14="http://schemas.microsoft.com/office/powerpoint/2010/main" val="291810369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olo 5"/>
          <p:cNvSpPr>
            <a:spLocks noGrp="1"/>
          </p:cNvSpPr>
          <p:nvPr>
            <p:ph type="title"/>
          </p:nvPr>
        </p:nvSpPr>
        <p:spPr>
          <a:xfrm>
            <a:off x="539750" y="188913"/>
            <a:ext cx="8229600" cy="1143000"/>
          </a:xfrm>
        </p:spPr>
        <p:txBody>
          <a:bodyPr/>
          <a:lstStyle/>
          <a:p>
            <a:pPr eaLnBrk="1" hangingPunct="1"/>
            <a:r>
              <a:rPr lang="it-IT">
                <a:latin typeface="Calibri" charset="0"/>
              </a:rPr>
              <a:t>Aminoacids as victims of HO</a:t>
            </a:r>
            <a:r>
              <a:rPr lang="it-IT" baseline="30000">
                <a:latin typeface="Wingdings" charset="0"/>
                <a:cs typeface="Wingdings" charset="0"/>
                <a:sym typeface="Wingdings" charset="0"/>
              </a:rPr>
              <a:t></a:t>
            </a:r>
            <a:br>
              <a:rPr lang="it-IT" baseline="30000">
                <a:latin typeface="Wingdings" charset="0"/>
                <a:cs typeface="Wingdings" charset="0"/>
                <a:sym typeface="Wingdings" charset="0"/>
              </a:rPr>
            </a:br>
            <a:r>
              <a:rPr lang="fr-FR" sz="1800">
                <a:latin typeface="Calibri" charset="0"/>
              </a:rPr>
              <a:t>Biomolecules 2015, 5, 378-411; doi:10.3390/biom5020378</a:t>
            </a:r>
            <a:endParaRPr lang="it-IT" sz="1800" baseline="30000">
              <a:latin typeface="Calibri" charset="0"/>
            </a:endParaRPr>
          </a:p>
        </p:txBody>
      </p:sp>
      <p:sp>
        <p:nvSpPr>
          <p:cNvPr id="2" name="Segnaposto data 1"/>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3124200" y="5805488"/>
            <a:ext cx="2895600" cy="915987"/>
          </a:xfrm>
        </p:spPr>
        <p:txBody>
          <a:bodyPr/>
          <a:lstStyle/>
          <a:p>
            <a:pPr>
              <a:defRPr/>
            </a:pPr>
            <a:r>
              <a:rPr lang="it-IT" smtClean="0"/>
              <a:t>991SV-BIOCHEMISTRY OF AGE RELATED DISEASES</a:t>
            </a:r>
            <a:endParaRPr lang="it-IT" dirty="0"/>
          </a:p>
        </p:txBody>
      </p:sp>
      <p:sp>
        <p:nvSpPr>
          <p:cNvPr id="4" name="Segnaposto numero diapositiva 3"/>
          <p:cNvSpPr>
            <a:spLocks noGrp="1"/>
          </p:cNvSpPr>
          <p:nvPr>
            <p:ph type="sldNum" sz="quarter" idx="12"/>
          </p:nvPr>
        </p:nvSpPr>
        <p:spPr/>
        <p:txBody>
          <a:bodyPr/>
          <a:lstStyle/>
          <a:p>
            <a:pPr>
              <a:defRPr/>
            </a:pPr>
            <a:fld id="{7133B9A9-CC97-F945-B6EB-915FEAC51FF2}" type="slidenum">
              <a:rPr lang="it-IT"/>
              <a:pPr>
                <a:defRPr/>
              </a:pPr>
              <a:t>30</a:t>
            </a:fld>
            <a:endParaRPr lang="it-IT"/>
          </a:p>
        </p:txBody>
      </p:sp>
      <p:pic>
        <p:nvPicPr>
          <p:cNvPr id="51205"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268413"/>
            <a:ext cx="5635625"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27039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049338" y="304800"/>
            <a:ext cx="6977062" cy="1143000"/>
          </a:xfrm>
          <a:extLs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rtlCol="0" anchor="b">
            <a:normAutofit fontScale="90000"/>
          </a:bodyPr>
          <a:lstStyle/>
          <a:p>
            <a:pPr eaLnBrk="1" fontAlgn="auto" hangingPunct="1">
              <a:spcAft>
                <a:spcPts val="0"/>
              </a:spcAft>
              <a:defRPr/>
            </a:pPr>
            <a:r>
              <a:rPr lang="en-US" sz="3600" smtClean="0">
                <a:ea typeface="+mj-ea"/>
                <a:cs typeface="+mj-cs"/>
              </a:rPr>
              <a:t>General types of protein oxidative modification</a:t>
            </a:r>
            <a:endParaRPr lang="en-US" sz="2800" smtClean="0">
              <a:ea typeface="+mj-ea"/>
              <a:cs typeface="+mj-cs"/>
            </a:endParaRPr>
          </a:p>
        </p:txBody>
      </p:sp>
      <p:sp>
        <p:nvSpPr>
          <p:cNvPr id="52226" name="Rectangle 3"/>
          <p:cNvSpPr>
            <a:spLocks noGrp="1" noChangeArrowheads="1"/>
          </p:cNvSpPr>
          <p:nvPr>
            <p:ph idx="1"/>
          </p:nvPr>
        </p:nvSpPr>
        <p:spPr>
          <a:xfrm>
            <a:off x="541338" y="1676400"/>
            <a:ext cx="8128000" cy="4800600"/>
          </a:xfrm>
          <a:extLs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lstStyle/>
          <a:p>
            <a:pPr eaLnBrk="1" hangingPunct="1"/>
            <a:r>
              <a:rPr lang="en-US" sz="2000" dirty="0">
                <a:solidFill>
                  <a:srgbClr val="FF0000"/>
                </a:solidFill>
                <a:latin typeface="Calibri" charset="0"/>
              </a:rPr>
              <a:t>Sulfur oxidation </a:t>
            </a:r>
            <a:r>
              <a:rPr lang="en-US" sz="2000" dirty="0">
                <a:latin typeface="Calibri" charset="0"/>
              </a:rPr>
              <a:t>(</a:t>
            </a:r>
            <a:r>
              <a:rPr lang="en-US" sz="2000" dirty="0" err="1">
                <a:latin typeface="Calibri" charset="0"/>
              </a:rPr>
              <a:t>Cys</a:t>
            </a:r>
            <a:r>
              <a:rPr lang="en-US" sz="2000" dirty="0">
                <a:latin typeface="Calibri" charset="0"/>
              </a:rPr>
              <a:t> disulfides, S-</a:t>
            </a:r>
            <a:r>
              <a:rPr lang="en-US" sz="2000" dirty="0" err="1">
                <a:latin typeface="Calibri" charset="0"/>
              </a:rPr>
              <a:t>thiolation</a:t>
            </a:r>
            <a:r>
              <a:rPr lang="en-US" sz="2000" dirty="0">
                <a:latin typeface="Calibri" charset="0"/>
              </a:rPr>
              <a:t>; Met </a:t>
            </a:r>
            <a:r>
              <a:rPr lang="en-US" sz="2000" dirty="0" err="1">
                <a:latin typeface="Calibri" charset="0"/>
              </a:rPr>
              <a:t>sulfoxide</a:t>
            </a:r>
            <a:r>
              <a:rPr lang="en-US" sz="2000" dirty="0">
                <a:latin typeface="Calibri" charset="0"/>
              </a:rPr>
              <a:t>)</a:t>
            </a:r>
          </a:p>
          <a:p>
            <a:pPr eaLnBrk="1" hangingPunct="1"/>
            <a:r>
              <a:rPr lang="en-US" sz="2000" dirty="0">
                <a:solidFill>
                  <a:srgbClr val="FF0000"/>
                </a:solidFill>
                <a:latin typeface="Calibri" charset="0"/>
              </a:rPr>
              <a:t>Protein carbonyls </a:t>
            </a:r>
            <a:r>
              <a:rPr lang="en-US" sz="2000" dirty="0">
                <a:latin typeface="Calibri" charset="0"/>
              </a:rPr>
              <a:t>(side chain aldehydes, ketones)</a:t>
            </a:r>
          </a:p>
          <a:p>
            <a:pPr eaLnBrk="1" hangingPunct="1"/>
            <a:r>
              <a:rPr lang="en-US" sz="2000" dirty="0">
                <a:latin typeface="Calibri" charset="0"/>
              </a:rPr>
              <a:t>Tyrosine crosslinks, chlorination, </a:t>
            </a:r>
            <a:r>
              <a:rPr lang="en-US" sz="2000" dirty="0" err="1">
                <a:latin typeface="Calibri" charset="0"/>
              </a:rPr>
              <a:t>nitrosation</a:t>
            </a:r>
            <a:r>
              <a:rPr lang="en-US" sz="2000" dirty="0">
                <a:latin typeface="Calibri" charset="0"/>
              </a:rPr>
              <a:t>, hydroxylation</a:t>
            </a:r>
          </a:p>
          <a:p>
            <a:pPr eaLnBrk="1" hangingPunct="1"/>
            <a:r>
              <a:rPr lang="en-US" sz="2000" dirty="0" err="1">
                <a:latin typeface="Calibri" charset="0"/>
              </a:rPr>
              <a:t>Tryptophanyl</a:t>
            </a:r>
            <a:r>
              <a:rPr lang="en-US" sz="2000" dirty="0">
                <a:latin typeface="Calibri" charset="0"/>
              </a:rPr>
              <a:t> modifications</a:t>
            </a:r>
          </a:p>
          <a:p>
            <a:pPr eaLnBrk="1" hangingPunct="1"/>
            <a:r>
              <a:rPr lang="en-US" sz="2000" dirty="0">
                <a:latin typeface="Calibri" charset="0"/>
              </a:rPr>
              <a:t>Hydro(</a:t>
            </a:r>
            <a:r>
              <a:rPr lang="en-US" sz="2000" dirty="0" err="1">
                <a:latin typeface="Calibri" charset="0"/>
              </a:rPr>
              <a:t>pero</a:t>
            </a:r>
            <a:r>
              <a:rPr lang="en-US" sz="2000" dirty="0">
                <a:latin typeface="Calibri" charset="0"/>
              </a:rPr>
              <a:t>)</a:t>
            </a:r>
            <a:r>
              <a:rPr lang="en-US" sz="2000" dirty="0" err="1">
                <a:latin typeface="Calibri" charset="0"/>
              </a:rPr>
              <a:t>xy</a:t>
            </a:r>
            <a:r>
              <a:rPr lang="en-US" sz="2000" dirty="0">
                <a:latin typeface="Calibri" charset="0"/>
              </a:rPr>
              <a:t> derivatives of aliphatic amino acids</a:t>
            </a:r>
          </a:p>
          <a:p>
            <a:pPr eaLnBrk="1" hangingPunct="1"/>
            <a:r>
              <a:rPr lang="en-US" sz="2000" dirty="0">
                <a:latin typeface="Calibri" charset="0"/>
              </a:rPr>
              <a:t>Chloramines, deamination</a:t>
            </a:r>
          </a:p>
          <a:p>
            <a:pPr eaLnBrk="1" hangingPunct="1"/>
            <a:r>
              <a:rPr lang="en-US" sz="2000" dirty="0">
                <a:latin typeface="Calibri" charset="0"/>
              </a:rPr>
              <a:t>Amino acid </a:t>
            </a:r>
            <a:r>
              <a:rPr lang="en-US" sz="2000" dirty="0" err="1">
                <a:latin typeface="Calibri" charset="0"/>
              </a:rPr>
              <a:t>interconversions</a:t>
            </a:r>
            <a:r>
              <a:rPr lang="en-US" sz="2000" dirty="0">
                <a:latin typeface="Calibri" charset="0"/>
              </a:rPr>
              <a:t> (</a:t>
            </a:r>
            <a:r>
              <a:rPr lang="en-US" sz="2000" i="1" dirty="0">
                <a:latin typeface="Calibri" charset="0"/>
              </a:rPr>
              <a:t>e.g</a:t>
            </a:r>
            <a:r>
              <a:rPr lang="en-US" sz="2000" dirty="0">
                <a:latin typeface="Calibri" charset="0"/>
              </a:rPr>
              <a:t>., His to </a:t>
            </a:r>
            <a:r>
              <a:rPr lang="en-US" sz="2000" dirty="0" err="1">
                <a:latin typeface="Calibri" charset="0"/>
              </a:rPr>
              <a:t>Asn</a:t>
            </a:r>
            <a:r>
              <a:rPr lang="en-US" sz="2000" dirty="0">
                <a:latin typeface="Calibri" charset="0"/>
              </a:rPr>
              <a:t>; Pro to OH-Pro)</a:t>
            </a:r>
          </a:p>
          <a:p>
            <a:pPr eaLnBrk="1" hangingPunct="1"/>
            <a:r>
              <a:rPr lang="en-US" sz="2000" dirty="0">
                <a:solidFill>
                  <a:srgbClr val="FF0000"/>
                </a:solidFill>
                <a:latin typeface="Calibri" charset="0"/>
              </a:rPr>
              <a:t>Lipid peroxidation adducts (MDA, HNE</a:t>
            </a:r>
            <a:r>
              <a:rPr lang="en-US" sz="2000" dirty="0">
                <a:latin typeface="Calibri" charset="0"/>
              </a:rPr>
              <a:t>, </a:t>
            </a:r>
            <a:r>
              <a:rPr lang="en-US" sz="2000" dirty="0" err="1">
                <a:latin typeface="Calibri" charset="0"/>
              </a:rPr>
              <a:t>acrolein</a:t>
            </a:r>
            <a:r>
              <a:rPr lang="en-US" sz="2000" dirty="0">
                <a:latin typeface="Calibri" charset="0"/>
              </a:rPr>
              <a:t>)</a:t>
            </a:r>
          </a:p>
          <a:p>
            <a:pPr eaLnBrk="1" hangingPunct="1"/>
            <a:r>
              <a:rPr lang="en-US" sz="2000" dirty="0">
                <a:latin typeface="Calibri" charset="0"/>
              </a:rPr>
              <a:t>Amino acid oxidation adducts (</a:t>
            </a:r>
            <a:r>
              <a:rPr lang="en-US" sz="2000" i="1" dirty="0">
                <a:latin typeface="Calibri" charset="0"/>
              </a:rPr>
              <a:t>e.g</a:t>
            </a:r>
            <a:r>
              <a:rPr lang="en-US" sz="2000" dirty="0">
                <a:latin typeface="Calibri" charset="0"/>
              </a:rPr>
              <a:t>., </a:t>
            </a:r>
            <a:r>
              <a:rPr lang="en-US" sz="2000" i="1" dirty="0">
                <a:latin typeface="Calibri" charset="0"/>
              </a:rPr>
              <a:t>p</a:t>
            </a:r>
            <a:r>
              <a:rPr lang="en-US" sz="2000" dirty="0">
                <a:latin typeface="Calibri" charset="0"/>
              </a:rPr>
              <a:t>-</a:t>
            </a:r>
            <a:r>
              <a:rPr lang="en-US" sz="2000" dirty="0" err="1">
                <a:latin typeface="Calibri" charset="0"/>
              </a:rPr>
              <a:t>hydroxyphenylacetaldehyde</a:t>
            </a:r>
            <a:r>
              <a:rPr lang="en-US" sz="2000" dirty="0">
                <a:latin typeface="Calibri" charset="0"/>
              </a:rPr>
              <a:t>) </a:t>
            </a:r>
          </a:p>
          <a:p>
            <a:pPr eaLnBrk="1" hangingPunct="1"/>
            <a:r>
              <a:rPr lang="en-US" sz="2000" dirty="0" err="1">
                <a:latin typeface="Calibri" charset="0"/>
              </a:rPr>
              <a:t>Glycoxidation</a:t>
            </a:r>
            <a:r>
              <a:rPr lang="en-US" sz="2000" dirty="0">
                <a:latin typeface="Calibri" charset="0"/>
              </a:rPr>
              <a:t> adducts (</a:t>
            </a:r>
            <a:r>
              <a:rPr lang="en-US" sz="2000" i="1" dirty="0">
                <a:latin typeface="Calibri" charset="0"/>
              </a:rPr>
              <a:t>e.g</a:t>
            </a:r>
            <a:r>
              <a:rPr lang="en-US" sz="2000" dirty="0">
                <a:latin typeface="Calibri" charset="0"/>
              </a:rPr>
              <a:t>., </a:t>
            </a:r>
            <a:r>
              <a:rPr lang="en-US" sz="2000" dirty="0" err="1">
                <a:latin typeface="Calibri" charset="0"/>
              </a:rPr>
              <a:t>carboxymethyllysine</a:t>
            </a:r>
            <a:r>
              <a:rPr lang="en-US" sz="2000" dirty="0">
                <a:latin typeface="Calibri" charset="0"/>
              </a:rPr>
              <a:t>)</a:t>
            </a:r>
          </a:p>
          <a:p>
            <a:pPr eaLnBrk="1" hangingPunct="1"/>
            <a:r>
              <a:rPr lang="en-US" sz="2000" dirty="0">
                <a:latin typeface="Calibri" charset="0"/>
              </a:rPr>
              <a:t>Cross-links, aggregation</a:t>
            </a:r>
            <a:r>
              <a:rPr lang="en-US" sz="2000" dirty="0">
                <a:solidFill>
                  <a:srgbClr val="000090"/>
                </a:solidFill>
                <a:latin typeface="Calibri" charset="0"/>
              </a:rPr>
              <a:t>, </a:t>
            </a:r>
            <a:r>
              <a:rPr lang="en-US" sz="2000" dirty="0">
                <a:solidFill>
                  <a:srgbClr val="FF0000"/>
                </a:solidFill>
                <a:latin typeface="Calibri" charset="0"/>
              </a:rPr>
              <a:t>peptide bond cleavage</a:t>
            </a: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2" name="Segnaposto piè di pagina 1"/>
          <p:cNvSpPr>
            <a:spLocks noGrp="1"/>
          </p:cNvSpPr>
          <p:nvPr>
            <p:ph type="ftr" sz="quarter" idx="11"/>
          </p:nvPr>
        </p:nvSpPr>
        <p:spPr>
          <a:xfrm>
            <a:off x="3124200" y="5949950"/>
            <a:ext cx="2895600" cy="771525"/>
          </a:xfrm>
        </p:spPr>
        <p:txBody>
          <a:bodyPr/>
          <a:lstStyle/>
          <a:p>
            <a:pPr>
              <a:defRPr/>
            </a:pPr>
            <a:r>
              <a:rPr lang="it-IT" smtClean="0"/>
              <a:t>991SV-BIOCHEMISTRY OF AGE RELATED DISEASES</a:t>
            </a:r>
            <a:endParaRPr lang="it-IT" dirty="0"/>
          </a:p>
        </p:txBody>
      </p:sp>
      <p:sp>
        <p:nvSpPr>
          <p:cNvPr id="4" name="Segnaposto numero diapositiva 5"/>
          <p:cNvSpPr>
            <a:spLocks noGrp="1"/>
          </p:cNvSpPr>
          <p:nvPr>
            <p:ph type="sldNum" sz="quarter" idx="12"/>
          </p:nvPr>
        </p:nvSpPr>
        <p:spPr/>
        <p:txBody>
          <a:bodyPr/>
          <a:lstStyle/>
          <a:p>
            <a:pPr>
              <a:defRPr/>
            </a:pPr>
            <a:fld id="{E4E399F3-D749-0D44-A3D5-F7E1D80D8AC2}" type="slidenum">
              <a:rPr lang="it-IT"/>
              <a:pPr>
                <a:defRPr/>
              </a:pPr>
              <a:t>31</a:t>
            </a:fld>
            <a:endParaRPr lang="it-IT"/>
          </a:p>
        </p:txBody>
      </p:sp>
    </p:spTree>
    <p:extLst>
      <p:ext uri="{BB962C8B-B14F-4D97-AF65-F5344CB8AC3E}">
        <p14:creationId xmlns:p14="http://schemas.microsoft.com/office/powerpoint/2010/main" val="12821147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9pPr>
          </a:lstStyle>
          <a:p>
            <a:pPr algn="ctr">
              <a:defRPr/>
            </a:pPr>
            <a:r>
              <a:rPr lang="en-GB" sz="1500" b="1" smtClean="0">
                <a:latin typeface="Arial" charset="0"/>
              </a:rPr>
              <a:t>Oxidative modifications.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6224588"/>
            <a:ext cx="1260475" cy="509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275" y="979488"/>
            <a:ext cx="6524625" cy="489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311275" y="5972175"/>
            <a:ext cx="3919538" cy="309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9pPr>
          </a:lstStyle>
          <a:p>
            <a:pPr>
              <a:defRPr/>
            </a:pPr>
            <a:r>
              <a:rPr lang="en-GB" sz="1100" b="1" smtClean="0">
                <a:latin typeface="Arial" charset="0"/>
              </a:rPr>
              <a:t>David I. Brown, and Kathy K. Griendling Circ Res. 2015;116:531-549</a:t>
            </a:r>
          </a:p>
        </p:txBody>
      </p:sp>
      <p:sp>
        <p:nvSpPr>
          <p:cNvPr id="3077" name="Text Box 5"/>
          <p:cNvSpPr txBox="1">
            <a:spLocks noChangeArrowheads="1"/>
          </p:cNvSpPr>
          <p:nvPr/>
        </p:nvSpPr>
        <p:spPr bwMode="auto">
          <a:xfrm>
            <a:off x="5419725" y="6613525"/>
            <a:ext cx="3624263"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9pPr>
          </a:lstStyle>
          <a:p>
            <a:pPr>
              <a:defRPr/>
            </a:pPr>
            <a:r>
              <a:rPr lang="en-GB" sz="900" smtClean="0">
                <a:latin typeface="Arial" charset="0"/>
              </a:rPr>
              <a:t>Copyright © American Heart Association, Inc. All rights reserved.</a:t>
            </a:r>
          </a:p>
        </p:txBody>
      </p:sp>
      <p:sp>
        <p:nvSpPr>
          <p:cNvPr id="2" name="Segnaposto data 1"/>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p:txBody>
          <a:bodyPr/>
          <a:lstStyle/>
          <a:p>
            <a:pPr>
              <a:defRPr/>
            </a:pPr>
            <a:r>
              <a:rPr lang="it-IT" smtClean="0"/>
              <a:t>991SV-BIOCHEMISTRY OF AGE RELATED DISEASES</a:t>
            </a:r>
            <a:endParaRPr lang="it-IT"/>
          </a:p>
        </p:txBody>
      </p:sp>
      <p:sp>
        <p:nvSpPr>
          <p:cNvPr id="4" name="Segnaposto numero diapositiva 3"/>
          <p:cNvSpPr>
            <a:spLocks noGrp="1"/>
          </p:cNvSpPr>
          <p:nvPr>
            <p:ph type="sldNum" sz="quarter" idx="12"/>
          </p:nvPr>
        </p:nvSpPr>
        <p:spPr/>
        <p:txBody>
          <a:bodyPr/>
          <a:lstStyle/>
          <a:p>
            <a:pPr>
              <a:defRPr/>
            </a:pPr>
            <a:fld id="{638238C8-7069-3442-8BA8-1BD8CB7BBF3F}" type="slidenum">
              <a:rPr lang="it-IT"/>
              <a:pPr>
                <a:defRPr/>
              </a:pPr>
              <a:t>32</a:t>
            </a:fld>
            <a:endParaRPr lang="it-IT"/>
          </a:p>
        </p:txBody>
      </p:sp>
    </p:spTree>
    <p:extLst>
      <p:ext uri="{BB962C8B-B14F-4D97-AF65-F5344CB8AC3E}">
        <p14:creationId xmlns:p14="http://schemas.microsoft.com/office/powerpoint/2010/main" val="3094142904"/>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354137"/>
          </a:xfrm>
        </p:spPr>
        <p:txBody>
          <a:bodyPr rtlCol="0">
            <a:normAutofit fontScale="90000"/>
          </a:bodyPr>
          <a:lstStyle/>
          <a:p>
            <a:pPr eaLnBrk="1" fontAlgn="auto" hangingPunct="1">
              <a:spcAft>
                <a:spcPts val="0"/>
              </a:spcAft>
              <a:defRPr/>
            </a:pPr>
            <a:r>
              <a:rPr lang="it-IT" dirty="0" smtClean="0">
                <a:ea typeface="+mj-ea"/>
                <a:cs typeface="+mj-cs"/>
              </a:rPr>
              <a:t>ROS-</a:t>
            </a:r>
            <a:r>
              <a:rPr lang="it-IT" dirty="0" err="1" smtClean="0">
                <a:ea typeface="+mj-ea"/>
                <a:cs typeface="+mj-cs"/>
              </a:rPr>
              <a:t>mediated</a:t>
            </a:r>
            <a:r>
              <a:rPr lang="it-IT" dirty="0" smtClean="0">
                <a:ea typeface="+mj-ea"/>
                <a:cs typeface="+mj-cs"/>
              </a:rPr>
              <a:t> </a:t>
            </a:r>
            <a:r>
              <a:rPr lang="it-IT" dirty="0" err="1">
                <a:ea typeface="+mj-ea"/>
                <a:cs typeface="+mj-cs"/>
              </a:rPr>
              <a:t>p</a:t>
            </a:r>
            <a:r>
              <a:rPr lang="it-IT" dirty="0" err="1" smtClean="0">
                <a:ea typeface="+mj-ea"/>
                <a:cs typeface="+mj-cs"/>
              </a:rPr>
              <a:t>rotein</a:t>
            </a:r>
            <a:r>
              <a:rPr lang="it-IT" dirty="0" smtClean="0">
                <a:ea typeface="+mj-ea"/>
                <a:cs typeface="+mj-cs"/>
              </a:rPr>
              <a:t> </a:t>
            </a:r>
            <a:r>
              <a:rPr lang="it-IT" dirty="0" err="1" smtClean="0">
                <a:ea typeface="+mj-ea"/>
                <a:cs typeface="+mj-cs"/>
              </a:rPr>
              <a:t>carbonylation</a:t>
            </a:r>
            <a:endParaRPr lang="it-IT" dirty="0">
              <a:ea typeface="+mj-ea"/>
              <a:cs typeface="+mj-cs"/>
            </a:endParaRPr>
          </a:p>
        </p:txBody>
      </p:sp>
      <p:sp>
        <p:nvSpPr>
          <p:cNvPr id="5" name="Segnaposto data 4"/>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3124200" y="5949950"/>
            <a:ext cx="2895600" cy="771525"/>
          </a:xfrm>
        </p:spPr>
        <p:txBody>
          <a:bodyPr/>
          <a:lstStyle/>
          <a:p>
            <a:pPr>
              <a:defRPr/>
            </a:pPr>
            <a:r>
              <a:rPr lang="it-IT" smtClean="0"/>
              <a:t>991SV-BIOCHEMISTRY OF AGE RELATED DISEASES</a:t>
            </a:r>
            <a:endParaRPr lang="it-IT" dirty="0"/>
          </a:p>
        </p:txBody>
      </p:sp>
      <p:sp>
        <p:nvSpPr>
          <p:cNvPr id="4" name="Segnaposto numero diapositiva 3"/>
          <p:cNvSpPr>
            <a:spLocks noGrp="1"/>
          </p:cNvSpPr>
          <p:nvPr>
            <p:ph type="sldNum" sz="quarter" idx="12"/>
          </p:nvPr>
        </p:nvSpPr>
        <p:spPr/>
        <p:txBody>
          <a:bodyPr/>
          <a:lstStyle/>
          <a:p>
            <a:pPr>
              <a:defRPr/>
            </a:pPr>
            <a:fld id="{BFAAF240-817D-3A4B-A55A-BC9C49E92BF4}" type="slidenum">
              <a:rPr lang="it-IT"/>
              <a:pPr>
                <a:defRPr/>
              </a:pPr>
              <a:t>33</a:t>
            </a:fld>
            <a:endParaRPr lang="it-IT"/>
          </a:p>
        </p:txBody>
      </p:sp>
      <p:pic>
        <p:nvPicPr>
          <p:cNvPr id="74756"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778125"/>
            <a:ext cx="83185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o 5"/>
          <p:cNvGrpSpPr>
            <a:grpSpLocks/>
          </p:cNvGrpSpPr>
          <p:nvPr/>
        </p:nvGrpSpPr>
        <p:grpSpPr bwMode="auto">
          <a:xfrm>
            <a:off x="1042988" y="1993900"/>
            <a:ext cx="7161212" cy="646113"/>
            <a:chOff x="1043608" y="1993776"/>
            <a:chExt cx="7160699" cy="646331"/>
          </a:xfrm>
        </p:grpSpPr>
        <p:sp>
          <p:nvSpPr>
            <p:cNvPr id="56332" name="CasellaDiTesto 4"/>
            <p:cNvSpPr txBox="1">
              <a:spLocks noChangeArrowheads="1"/>
            </p:cNvSpPr>
            <p:nvPr/>
          </p:nvSpPr>
          <p:spPr bwMode="auto">
            <a:xfrm>
              <a:off x="1043608" y="2209800"/>
              <a:ext cx="1198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PROLINE</a:t>
              </a:r>
            </a:p>
          </p:txBody>
        </p:sp>
        <p:sp>
          <p:nvSpPr>
            <p:cNvPr id="56333" name="CasellaDiTesto 6"/>
            <p:cNvSpPr txBox="1">
              <a:spLocks noChangeArrowheads="1"/>
            </p:cNvSpPr>
            <p:nvPr/>
          </p:nvSpPr>
          <p:spPr bwMode="auto">
            <a:xfrm>
              <a:off x="2843808" y="1993776"/>
              <a:ext cx="13681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ARGININE, PROLINE</a:t>
              </a:r>
            </a:p>
          </p:txBody>
        </p:sp>
        <p:sp>
          <p:nvSpPr>
            <p:cNvPr id="56334" name="CasellaDiTesto 7"/>
            <p:cNvSpPr txBox="1">
              <a:spLocks noChangeArrowheads="1"/>
            </p:cNvSpPr>
            <p:nvPr/>
          </p:nvSpPr>
          <p:spPr bwMode="auto">
            <a:xfrm>
              <a:off x="4932040" y="2209800"/>
              <a:ext cx="988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LYSINE</a:t>
              </a:r>
            </a:p>
          </p:txBody>
        </p:sp>
        <p:sp>
          <p:nvSpPr>
            <p:cNvPr id="56335" name="CasellaDiTesto 8"/>
            <p:cNvSpPr txBox="1">
              <a:spLocks noChangeArrowheads="1"/>
            </p:cNvSpPr>
            <p:nvPr/>
          </p:nvSpPr>
          <p:spPr bwMode="auto">
            <a:xfrm>
              <a:off x="6660232" y="2209800"/>
              <a:ext cx="1544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THREONINE</a:t>
              </a:r>
            </a:p>
          </p:txBody>
        </p:sp>
      </p:grpSp>
      <p:sp>
        <p:nvSpPr>
          <p:cNvPr id="10" name="Freccia giù 9"/>
          <p:cNvSpPr/>
          <p:nvPr/>
        </p:nvSpPr>
        <p:spPr>
          <a:xfrm>
            <a:off x="4356100" y="2708275"/>
            <a:ext cx="287338" cy="215900"/>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1" name="Ovale 10"/>
          <p:cNvSpPr/>
          <p:nvPr/>
        </p:nvSpPr>
        <p:spPr>
          <a:xfrm>
            <a:off x="1763713" y="3141663"/>
            <a:ext cx="431800" cy="431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3" name="Ovale 12"/>
          <p:cNvSpPr/>
          <p:nvPr/>
        </p:nvSpPr>
        <p:spPr>
          <a:xfrm>
            <a:off x="2843213" y="3068638"/>
            <a:ext cx="433387" cy="431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4" name="Ovale 13"/>
          <p:cNvSpPr/>
          <p:nvPr/>
        </p:nvSpPr>
        <p:spPr>
          <a:xfrm>
            <a:off x="4787900" y="3141663"/>
            <a:ext cx="431800" cy="431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5" name="Ovale 14"/>
          <p:cNvSpPr/>
          <p:nvPr/>
        </p:nvSpPr>
        <p:spPr>
          <a:xfrm>
            <a:off x="7308850" y="3068638"/>
            <a:ext cx="431800" cy="431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1539690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47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normAutofit fontScale="90000"/>
          </a:bodyPr>
          <a:lstStyle/>
          <a:p>
            <a:pPr eaLnBrk="1" fontAlgn="auto" hangingPunct="1">
              <a:spcAft>
                <a:spcPts val="0"/>
              </a:spcAft>
              <a:defRPr/>
            </a:pPr>
            <a:r>
              <a:rPr lang="it-IT" sz="3600" dirty="0" err="1" smtClean="0">
                <a:ea typeface="+mj-ea"/>
                <a:cs typeface="+mj-cs"/>
              </a:rPr>
              <a:t>Protein</a:t>
            </a:r>
            <a:r>
              <a:rPr lang="it-IT" sz="3600" dirty="0" smtClean="0">
                <a:ea typeface="+mj-ea"/>
                <a:cs typeface="+mj-cs"/>
              </a:rPr>
              <a:t> </a:t>
            </a:r>
            <a:r>
              <a:rPr lang="it-IT" sz="3600" dirty="0" err="1" smtClean="0">
                <a:ea typeface="+mj-ea"/>
                <a:cs typeface="+mj-cs"/>
              </a:rPr>
              <a:t>carbonyls</a:t>
            </a:r>
            <a:r>
              <a:rPr lang="it-IT" sz="3600" dirty="0" smtClean="0">
                <a:ea typeface="+mj-ea"/>
                <a:cs typeface="+mj-cs"/>
              </a:rPr>
              <a:t> can be </a:t>
            </a:r>
            <a:r>
              <a:rPr lang="it-IT" sz="3600" dirty="0" err="1" smtClean="0">
                <a:ea typeface="+mj-ea"/>
                <a:cs typeface="+mj-cs"/>
              </a:rPr>
              <a:t>assayed</a:t>
            </a:r>
            <a:r>
              <a:rPr lang="it-IT" sz="3600" dirty="0" smtClean="0">
                <a:ea typeface="+mj-ea"/>
                <a:cs typeface="+mj-cs"/>
              </a:rPr>
              <a:t> in </a:t>
            </a:r>
            <a:r>
              <a:rPr lang="it-IT" sz="3600" dirty="0" err="1" smtClean="0">
                <a:ea typeface="+mj-ea"/>
                <a:cs typeface="+mj-cs"/>
              </a:rPr>
              <a:t>biological</a:t>
            </a:r>
            <a:r>
              <a:rPr lang="it-IT" sz="3600" dirty="0" smtClean="0">
                <a:ea typeface="+mj-ea"/>
                <a:cs typeface="+mj-cs"/>
              </a:rPr>
              <a:t> </a:t>
            </a:r>
            <a:r>
              <a:rPr lang="it-IT" sz="3600" dirty="0" err="1">
                <a:ea typeface="+mj-ea"/>
                <a:cs typeface="+mj-cs"/>
              </a:rPr>
              <a:t>fluids</a:t>
            </a:r>
            <a:endParaRPr lang="it-IT" sz="3600" dirty="0">
              <a:ea typeface="+mj-ea"/>
              <a:cs typeface="+mj-cs"/>
            </a:endParaRPr>
          </a:p>
        </p:txBody>
      </p:sp>
      <p:sp>
        <p:nvSpPr>
          <p:cNvPr id="5" name="Segnaposto data 4"/>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2411413" y="6092825"/>
            <a:ext cx="3889375" cy="628650"/>
          </a:xfrm>
        </p:spPr>
        <p:txBody>
          <a:bodyPr/>
          <a:lstStyle/>
          <a:p>
            <a:pPr>
              <a:defRPr/>
            </a:pPr>
            <a:r>
              <a:rPr lang="it-IT" smtClean="0"/>
              <a:t>991SV-BIOCHEMISTRY OF AGE RELATED DISEASES</a:t>
            </a:r>
            <a:endParaRPr lang="it-IT" dirty="0"/>
          </a:p>
        </p:txBody>
      </p:sp>
      <p:sp>
        <p:nvSpPr>
          <p:cNvPr id="4" name="Segnaposto numero diapositiva 3"/>
          <p:cNvSpPr>
            <a:spLocks noGrp="1"/>
          </p:cNvSpPr>
          <p:nvPr>
            <p:ph type="sldNum" sz="quarter" idx="12"/>
          </p:nvPr>
        </p:nvSpPr>
        <p:spPr/>
        <p:txBody>
          <a:bodyPr/>
          <a:lstStyle/>
          <a:p>
            <a:pPr>
              <a:defRPr/>
            </a:pPr>
            <a:fld id="{83E92062-F3E7-C641-ACFF-BEF89F2E0801}" type="slidenum">
              <a:rPr lang="it-IT"/>
              <a:pPr>
                <a:defRPr/>
              </a:pPr>
              <a:t>34</a:t>
            </a:fld>
            <a:endParaRPr lang="it-IT"/>
          </a:p>
        </p:txBody>
      </p:sp>
      <p:pic>
        <p:nvPicPr>
          <p:cNvPr id="57349"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700213"/>
            <a:ext cx="36004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Rettangolo 6"/>
          <p:cNvSpPr>
            <a:spLocks noChangeArrowheads="1"/>
          </p:cNvSpPr>
          <p:nvPr/>
        </p:nvSpPr>
        <p:spPr bwMode="auto">
          <a:xfrm>
            <a:off x="19050" y="3500438"/>
            <a:ext cx="2519363"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100"/>
              <a:t>Castagna A. et al. Protein Carbonyl Levels— An Assessment of Protein Oxidation</a:t>
            </a:r>
          </a:p>
          <a:p>
            <a:r>
              <a:rPr lang="it-IT" sz="1100"/>
              <a:t>From: Methods in Pharmacology and Toxicology: Methods in Biological Oxidative Stress</a:t>
            </a:r>
          </a:p>
          <a:p>
            <a:r>
              <a:rPr lang="it-IT" sz="1100"/>
              <a:t>Edited by: K. Hensley and R. A. Floyd © Humana Press Inc., Totowa, NJ 2003</a:t>
            </a:r>
          </a:p>
        </p:txBody>
      </p:sp>
    </p:spTree>
    <p:extLst>
      <p:ext uri="{BB962C8B-B14F-4D97-AF65-F5344CB8AC3E}">
        <p14:creationId xmlns:p14="http://schemas.microsoft.com/office/powerpoint/2010/main" val="287075317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quarter" idx="10"/>
          </p:nvPr>
        </p:nvSpPr>
        <p:spPr/>
        <p:txBody>
          <a:bodyPr/>
          <a:lstStyle/>
          <a:p>
            <a:pPr>
              <a:defRPr/>
            </a:pPr>
            <a:r>
              <a:rPr lang="it-IT" smtClean="0"/>
              <a:t>02-03/04/2019</a:t>
            </a:r>
            <a:endParaRPr lang="it-IT"/>
          </a:p>
        </p:txBody>
      </p:sp>
      <p:sp>
        <p:nvSpPr>
          <p:cNvPr id="2" name="Segnaposto piè di pagina 1"/>
          <p:cNvSpPr>
            <a:spLocks noGrp="1"/>
          </p:cNvSpPr>
          <p:nvPr>
            <p:ph type="ftr" sz="quarter" idx="11"/>
          </p:nvPr>
        </p:nvSpPr>
        <p:spPr>
          <a:xfrm>
            <a:off x="2627313" y="6092825"/>
            <a:ext cx="3600450" cy="628650"/>
          </a:xfrm>
        </p:spPr>
        <p:txBody>
          <a:bodyPr/>
          <a:lstStyle/>
          <a:p>
            <a:pPr>
              <a:defRPr/>
            </a:pPr>
            <a:r>
              <a:rPr lang="it-IT" smtClean="0"/>
              <a:t>991SV-BIOCHEMISTRY OF AGE RELATED DISEASES</a:t>
            </a:r>
            <a:endParaRPr lang="it-IT" dirty="0"/>
          </a:p>
        </p:txBody>
      </p:sp>
      <p:sp>
        <p:nvSpPr>
          <p:cNvPr id="3" name="Segnaposto numero diapositiva 5"/>
          <p:cNvSpPr>
            <a:spLocks noGrp="1"/>
          </p:cNvSpPr>
          <p:nvPr>
            <p:ph type="sldNum" sz="quarter" idx="12"/>
          </p:nvPr>
        </p:nvSpPr>
        <p:spPr/>
        <p:txBody>
          <a:bodyPr/>
          <a:lstStyle/>
          <a:p>
            <a:pPr>
              <a:defRPr/>
            </a:pPr>
            <a:fld id="{B48EAB40-9442-0245-A702-4A23609E1078}" type="slidenum">
              <a:rPr lang="it-IT"/>
              <a:pPr>
                <a:defRPr/>
              </a:pPr>
              <a:t>35</a:t>
            </a:fld>
            <a:endParaRPr lang="it-IT"/>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33400"/>
            <a:ext cx="8534400" cy="562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4240214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olo 1"/>
          <p:cNvSpPr>
            <a:spLocks noGrp="1"/>
          </p:cNvSpPr>
          <p:nvPr>
            <p:ph type="title"/>
          </p:nvPr>
        </p:nvSpPr>
        <p:spPr/>
        <p:txBody>
          <a:bodyPr/>
          <a:lstStyle/>
          <a:p>
            <a:pPr eaLnBrk="1" hangingPunct="1"/>
            <a:r>
              <a:rPr lang="it-IT" sz="3200">
                <a:latin typeface="Calibri" charset="0"/>
              </a:rPr>
              <a:t>Methods to measure carbonyls in the proteome</a:t>
            </a:r>
            <a:br>
              <a:rPr lang="it-IT" sz="3200">
                <a:latin typeface="Calibri" charset="0"/>
              </a:rPr>
            </a:br>
            <a:r>
              <a:rPr lang="fr-FR" sz="1800">
                <a:latin typeface="Calibri" charset="0"/>
              </a:rPr>
              <a:t>Biomolecules 2015, 5, 378-411; doi:10.3390/biom5020378</a:t>
            </a:r>
            <a:endParaRPr lang="it-IT" sz="1800">
              <a:latin typeface="Calibri" charset="0"/>
            </a:endParaRP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a:xfrm>
            <a:off x="2555875" y="6245225"/>
            <a:ext cx="4608513" cy="476250"/>
          </a:xfrm>
        </p:spPr>
        <p:txBody>
          <a:bodyPr/>
          <a:lstStyle/>
          <a:p>
            <a:pPr>
              <a:defRPr/>
            </a:pPr>
            <a:r>
              <a:rPr lang="it-IT" smtClean="0"/>
              <a:t>991SV-BIOCHEMISTRY OF AGE RELATED DISEASES</a:t>
            </a:r>
            <a:endParaRPr lang="it-IT" dirty="0"/>
          </a:p>
        </p:txBody>
      </p:sp>
      <p:sp>
        <p:nvSpPr>
          <p:cNvPr id="5" name="Segnaposto numero diapositiva 4"/>
          <p:cNvSpPr>
            <a:spLocks noGrp="1"/>
          </p:cNvSpPr>
          <p:nvPr>
            <p:ph type="sldNum" sz="quarter" idx="12"/>
          </p:nvPr>
        </p:nvSpPr>
        <p:spPr/>
        <p:txBody>
          <a:bodyPr/>
          <a:lstStyle/>
          <a:p>
            <a:pPr>
              <a:defRPr/>
            </a:pPr>
            <a:fld id="{8C5D08D7-0A74-9E40-9A43-7469278851A4}" type="slidenum">
              <a:rPr lang="it-IT"/>
              <a:pPr>
                <a:defRPr/>
              </a:pPr>
              <a:t>36</a:t>
            </a:fld>
            <a:endParaRPr lang="it-IT"/>
          </a:p>
        </p:txBody>
      </p:sp>
      <p:pic>
        <p:nvPicPr>
          <p:cNvPr id="60421"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773238"/>
            <a:ext cx="63627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040858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3132138" y="6245225"/>
            <a:ext cx="2895600" cy="476250"/>
          </a:xfrm>
        </p:spPr>
        <p:txBody>
          <a:bodyPr/>
          <a:lstStyle/>
          <a:p>
            <a:pPr>
              <a:defRPr/>
            </a:pPr>
            <a:r>
              <a:rPr lang="it-IT" dirty="0" smtClean="0"/>
              <a:t>991SV-BIOCHEMISTRY OF AGE RELATED DISEASES</a:t>
            </a:r>
            <a:endParaRPr lang="it-IT" dirty="0"/>
          </a:p>
        </p:txBody>
      </p:sp>
      <p:sp>
        <p:nvSpPr>
          <p:cNvPr id="4" name="Segnaposto numero diapositiva 3"/>
          <p:cNvSpPr>
            <a:spLocks noGrp="1"/>
          </p:cNvSpPr>
          <p:nvPr>
            <p:ph type="sldNum" sz="quarter" idx="12"/>
          </p:nvPr>
        </p:nvSpPr>
        <p:spPr/>
        <p:txBody>
          <a:bodyPr/>
          <a:lstStyle/>
          <a:p>
            <a:pPr>
              <a:defRPr/>
            </a:pPr>
            <a:fld id="{B1D9623F-59D6-D547-8E6F-E05D03595807}" type="slidenum">
              <a:rPr lang="it-IT"/>
              <a:pPr>
                <a:defRPr/>
              </a:pPr>
              <a:t>37</a:t>
            </a:fld>
            <a:endParaRPr lang="it-IT"/>
          </a:p>
        </p:txBody>
      </p:sp>
      <p:pic>
        <p:nvPicPr>
          <p:cNvPr id="61444"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9144000" cy="496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91672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a:xfrm>
            <a:off x="3132138" y="5732463"/>
            <a:ext cx="2895600" cy="628650"/>
          </a:xfrm>
        </p:spPr>
        <p:txBody>
          <a:bodyPr/>
          <a:lstStyle/>
          <a:p>
            <a:pPr>
              <a:defRPr/>
            </a:pPr>
            <a:r>
              <a:rPr lang="it-IT" smtClean="0"/>
              <a:t>991SV-BIOCHEMISTRY OF AGE RELATED DISEASES</a:t>
            </a:r>
            <a:endParaRPr lang="it-IT" dirty="0"/>
          </a:p>
        </p:txBody>
      </p:sp>
      <p:sp>
        <p:nvSpPr>
          <p:cNvPr id="5" name="Segnaposto numero diapositiva 4"/>
          <p:cNvSpPr>
            <a:spLocks noGrp="1"/>
          </p:cNvSpPr>
          <p:nvPr>
            <p:ph type="sldNum" sz="quarter" idx="12"/>
          </p:nvPr>
        </p:nvSpPr>
        <p:spPr/>
        <p:txBody>
          <a:bodyPr/>
          <a:lstStyle/>
          <a:p>
            <a:pPr>
              <a:defRPr/>
            </a:pPr>
            <a:fld id="{8A806C2C-2663-674B-BCAE-02156357435E}" type="slidenum">
              <a:rPr lang="it-IT"/>
              <a:pPr>
                <a:defRPr/>
              </a:pPr>
              <a:t>38</a:t>
            </a:fld>
            <a:endParaRPr lang="it-IT"/>
          </a:p>
        </p:txBody>
      </p:sp>
      <p:pic>
        <p:nvPicPr>
          <p:cNvPr id="62468"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5700" y="620713"/>
            <a:ext cx="68326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CasellaDiTesto 1"/>
          <p:cNvSpPr txBox="1">
            <a:spLocks noChangeArrowheads="1"/>
          </p:cNvSpPr>
          <p:nvPr/>
        </p:nvSpPr>
        <p:spPr bwMode="auto">
          <a:xfrm>
            <a:off x="323850" y="4113213"/>
            <a:ext cx="1300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D. Harman</a:t>
            </a:r>
          </a:p>
        </p:txBody>
      </p:sp>
    </p:spTree>
    <p:extLst>
      <p:ext uri="{BB962C8B-B14F-4D97-AF65-F5344CB8AC3E}">
        <p14:creationId xmlns:p14="http://schemas.microsoft.com/office/powerpoint/2010/main" val="265351525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451556" y="274638"/>
            <a:ext cx="8229600" cy="1143000"/>
          </a:xfrm>
        </p:spPr>
        <p:txBody>
          <a:bodyPr/>
          <a:lstStyle/>
          <a:p>
            <a:r>
              <a:rPr lang="it-IT" dirty="0" smtClean="0"/>
              <a:t>Schedule</a:t>
            </a:r>
            <a:endParaRPr lang="it-IT" dirty="0"/>
          </a:p>
        </p:txBody>
      </p:sp>
      <p:graphicFrame>
        <p:nvGraphicFramePr>
          <p:cNvPr id="10" name="Tabella 9"/>
          <p:cNvGraphicFramePr>
            <a:graphicFrameLocks noGrp="1"/>
          </p:cNvGraphicFramePr>
          <p:nvPr>
            <p:extLst>
              <p:ext uri="{D42A27DB-BD31-4B8C-83A1-F6EECF244321}">
                <p14:modId xmlns:p14="http://schemas.microsoft.com/office/powerpoint/2010/main" val="4062289523"/>
              </p:ext>
            </p:extLst>
          </p:nvPr>
        </p:nvGraphicFramePr>
        <p:xfrm>
          <a:off x="931334" y="1643415"/>
          <a:ext cx="7507110" cy="4255033"/>
        </p:xfrm>
        <a:graphic>
          <a:graphicData uri="http://schemas.openxmlformats.org/drawingml/2006/table">
            <a:tbl>
              <a:tblPr/>
              <a:tblGrid>
                <a:gridCol w="671367"/>
                <a:gridCol w="1037568"/>
                <a:gridCol w="5798175"/>
              </a:tblGrid>
              <a:tr h="484105">
                <a:tc>
                  <a:txBody>
                    <a:bodyPr/>
                    <a:lstStyle/>
                    <a:p>
                      <a:pPr algn="ctr" fontAlgn="ctr"/>
                      <a:r>
                        <a:rPr lang="it-IT" sz="1400" b="0" i="0" u="none" strike="noStrike">
                          <a:solidFill>
                            <a:srgbClr val="000000"/>
                          </a:solidFill>
                          <a:effectLst/>
                          <a:latin typeface="Calibri"/>
                        </a:rPr>
                        <a:t>hours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it-IT" sz="1400" b="0" i="0" u="none" strike="noStrike">
                          <a:solidFill>
                            <a:srgbClr val="000000"/>
                          </a:solidFill>
                          <a:effectLst/>
                          <a:latin typeface="Calibri"/>
                        </a:rPr>
                        <a:t>Dates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fontAlgn="ctr"/>
                      <a:r>
                        <a:rPr lang="it-IT" sz="1400" b="0" i="0" u="none" strike="noStrike">
                          <a:solidFill>
                            <a:srgbClr val="000000"/>
                          </a:solidFill>
                          <a:effectLst/>
                          <a:latin typeface="Calibri"/>
                        </a:rPr>
                        <a:t>Main topics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458627">
                <a:tc rowSpan="2">
                  <a:txBody>
                    <a:bodyPr/>
                    <a:lstStyle/>
                    <a:p>
                      <a:pPr algn="ctr" fontAlgn="ctr"/>
                      <a:r>
                        <a:rPr lang="it-IT" sz="1400" b="0" i="0" u="none" strike="noStrike">
                          <a:solidFill>
                            <a:srgbClr val="000000"/>
                          </a:solidFill>
                          <a:effectLst/>
                          <a:latin typeface="Calibri"/>
                        </a:rPr>
                        <a:t>6</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it-IT" sz="1400" b="0" i="0" u="none" strike="noStrike">
                          <a:solidFill>
                            <a:srgbClr val="000000"/>
                          </a:solidFill>
                          <a:effectLst/>
                          <a:latin typeface="Calibri"/>
                        </a:rPr>
                        <a:t>2-3 APR</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it-IT" sz="1400" b="0" i="0" u="none" strike="noStrike">
                          <a:solidFill>
                            <a:srgbClr val="000000"/>
                          </a:solidFill>
                          <a:effectLst/>
                          <a:latin typeface="Calibri"/>
                        </a:rPr>
                        <a:t>Part 1: </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484105">
                <a:tc vMerge="1">
                  <a:txBody>
                    <a:bodyPr/>
                    <a:lstStyle/>
                    <a:p>
                      <a:endParaRPr lang="it-IT"/>
                    </a:p>
                  </a:txBody>
                  <a:tcPr/>
                </a:tc>
                <a:tc vMerge="1">
                  <a:txBody>
                    <a:bodyPr/>
                    <a:lstStyle/>
                    <a:p>
                      <a:endParaRPr lang="it-IT"/>
                    </a:p>
                  </a:txBody>
                  <a:tcPr/>
                </a:tc>
                <a:tc>
                  <a:txBody>
                    <a:bodyPr/>
                    <a:lstStyle/>
                    <a:p>
                      <a:pPr algn="just" fontAlgn="ctr"/>
                      <a:r>
                        <a:rPr lang="it-IT" sz="1400" b="0" i="0" u="none" strike="noStrike" dirty="0">
                          <a:solidFill>
                            <a:srgbClr val="000000"/>
                          </a:solidFill>
                          <a:effectLst/>
                          <a:latin typeface="Calibri"/>
                        </a:rPr>
                        <a:t>BIOCHEMISTRY OF OXIDATIVE STRESS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458627">
                <a:tc rowSpan="2">
                  <a:txBody>
                    <a:bodyPr/>
                    <a:lstStyle/>
                    <a:p>
                      <a:pPr algn="ctr" fontAlgn="ctr"/>
                      <a:r>
                        <a:rPr lang="it-IT" sz="1400" b="0" i="0" u="none" strike="noStrike">
                          <a:solidFill>
                            <a:srgbClr val="000000"/>
                          </a:solidFill>
                          <a:effectLst/>
                          <a:latin typeface="Calibri"/>
                        </a:rPr>
                        <a:t>6</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it-IT" sz="1400" b="0" i="0" u="none" strike="noStrike">
                          <a:solidFill>
                            <a:srgbClr val="000000"/>
                          </a:solidFill>
                          <a:effectLst/>
                          <a:latin typeface="Calibri"/>
                        </a:rPr>
                        <a:t>9-10 APR</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it-IT" sz="1400" b="0" i="0" u="none" strike="noStrike" dirty="0">
                          <a:solidFill>
                            <a:srgbClr val="000000"/>
                          </a:solidFill>
                          <a:effectLst/>
                          <a:latin typeface="Calibri"/>
                        </a:rPr>
                        <a:t>Part 2: </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484105">
                <a:tc vMerge="1">
                  <a:txBody>
                    <a:bodyPr/>
                    <a:lstStyle/>
                    <a:p>
                      <a:endParaRPr lang="it-IT"/>
                    </a:p>
                  </a:txBody>
                  <a:tcPr/>
                </a:tc>
                <a:tc vMerge="1">
                  <a:txBody>
                    <a:bodyPr/>
                    <a:lstStyle/>
                    <a:p>
                      <a:endParaRPr lang="it-IT"/>
                    </a:p>
                  </a:txBody>
                  <a:tcPr/>
                </a:tc>
                <a:tc>
                  <a:txBody>
                    <a:bodyPr/>
                    <a:lstStyle/>
                    <a:p>
                      <a:pPr algn="just" fontAlgn="ctr"/>
                      <a:r>
                        <a:rPr lang="it-IT" sz="1400" b="0" i="0" u="none" strike="noStrike">
                          <a:solidFill>
                            <a:srgbClr val="000000"/>
                          </a:solidFill>
                          <a:effectLst/>
                          <a:latin typeface="Calibri"/>
                        </a:rPr>
                        <a:t>ALTERATIONS OF METABOLISM IN AGE-RELATED DISEASES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458627">
                <a:tc rowSpan="2">
                  <a:txBody>
                    <a:bodyPr/>
                    <a:lstStyle/>
                    <a:p>
                      <a:pPr algn="ctr" fontAlgn="ctr"/>
                      <a:r>
                        <a:rPr lang="it-IT" sz="1400" b="0" i="0" u="none" strike="noStrike">
                          <a:solidFill>
                            <a:srgbClr val="000000"/>
                          </a:solidFill>
                          <a:effectLst/>
                          <a:latin typeface="Calibri"/>
                        </a:rPr>
                        <a:t>6</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it-IT" sz="1400" b="0" i="0" u="none" strike="noStrike">
                          <a:solidFill>
                            <a:srgbClr val="000000"/>
                          </a:solidFill>
                          <a:effectLst/>
                          <a:latin typeface="Calibri"/>
                        </a:rPr>
                        <a:t>16-17 APR</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it-IT" sz="1400" b="0" i="0" u="none" strike="noStrike">
                          <a:solidFill>
                            <a:srgbClr val="000000"/>
                          </a:solidFill>
                          <a:effectLst/>
                          <a:latin typeface="Calibri"/>
                        </a:rPr>
                        <a:t>Part 3: </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484105">
                <a:tc vMerge="1">
                  <a:txBody>
                    <a:bodyPr/>
                    <a:lstStyle/>
                    <a:p>
                      <a:endParaRPr lang="it-IT"/>
                    </a:p>
                  </a:txBody>
                  <a:tcPr/>
                </a:tc>
                <a:tc vMerge="1">
                  <a:txBody>
                    <a:bodyPr/>
                    <a:lstStyle/>
                    <a:p>
                      <a:endParaRPr lang="it-IT"/>
                    </a:p>
                  </a:txBody>
                  <a:tcPr/>
                </a:tc>
                <a:tc>
                  <a:txBody>
                    <a:bodyPr/>
                    <a:lstStyle/>
                    <a:p>
                      <a:pPr algn="just" fontAlgn="ctr"/>
                      <a:r>
                        <a:rPr lang="it-IT" sz="1400" b="0" i="0" u="none" strike="noStrike">
                          <a:solidFill>
                            <a:srgbClr val="000000"/>
                          </a:solidFill>
                          <a:effectLst/>
                          <a:latin typeface="Calibri"/>
                        </a:rPr>
                        <a:t>DIETS AND HEALTH</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458627">
                <a:tc rowSpan="2">
                  <a:txBody>
                    <a:bodyPr/>
                    <a:lstStyle/>
                    <a:p>
                      <a:pPr algn="ctr" fontAlgn="ctr"/>
                      <a:r>
                        <a:rPr lang="it-IT" sz="1400" b="0" i="0" u="none" strike="noStrike">
                          <a:solidFill>
                            <a:srgbClr val="000000"/>
                          </a:solidFill>
                          <a:effectLst/>
                          <a:latin typeface="Calibri"/>
                        </a:rPr>
                        <a:t>6</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it-IT" sz="1400" b="0" i="0" u="none" strike="noStrike">
                          <a:solidFill>
                            <a:srgbClr val="000000"/>
                          </a:solidFill>
                          <a:effectLst/>
                          <a:latin typeface="Calibri"/>
                        </a:rPr>
                        <a:t>29-30 APR</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it-IT" sz="1400" b="0" i="0" u="none" strike="noStrike">
                          <a:solidFill>
                            <a:srgbClr val="000000"/>
                          </a:solidFill>
                          <a:effectLst/>
                          <a:latin typeface="Calibri"/>
                        </a:rPr>
                        <a:t>Part 4: </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484105">
                <a:tc vMerge="1">
                  <a:txBody>
                    <a:bodyPr/>
                    <a:lstStyle/>
                    <a:p>
                      <a:endParaRPr lang="it-IT"/>
                    </a:p>
                  </a:txBody>
                  <a:tcPr/>
                </a:tc>
                <a:tc vMerge="1">
                  <a:txBody>
                    <a:bodyPr/>
                    <a:lstStyle/>
                    <a:p>
                      <a:endParaRPr lang="it-IT"/>
                    </a:p>
                  </a:txBody>
                  <a:tcPr/>
                </a:tc>
                <a:tc>
                  <a:txBody>
                    <a:bodyPr/>
                    <a:lstStyle/>
                    <a:p>
                      <a:pPr algn="just" fontAlgn="ctr"/>
                      <a:r>
                        <a:rPr lang="it-IT" sz="1400" b="0" i="0" u="none" strike="noStrike" dirty="0">
                          <a:solidFill>
                            <a:srgbClr val="000000"/>
                          </a:solidFill>
                          <a:effectLst/>
                          <a:latin typeface="Calibri"/>
                        </a:rPr>
                        <a:t>MOLECULAR NUTRITION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3" name="Segnaposto data 2"/>
          <p:cNvSpPr>
            <a:spLocks noGrp="1"/>
          </p:cNvSpPr>
          <p:nvPr>
            <p:ph type="dt" sz="half" idx="10"/>
          </p:nvPr>
        </p:nvSpPr>
        <p:spPr/>
        <p:txBody>
          <a:bodyPr/>
          <a:lstStyle/>
          <a:p>
            <a:r>
              <a:rPr lang="it-IT" smtClean="0"/>
              <a:t>02-03/04/2019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a:t>
            </a:r>
            <a:endParaRPr lang="it-IT"/>
          </a:p>
        </p:txBody>
      </p:sp>
      <p:sp>
        <p:nvSpPr>
          <p:cNvPr id="5" name="Segnaposto numero diapositiva 4"/>
          <p:cNvSpPr>
            <a:spLocks noGrp="1"/>
          </p:cNvSpPr>
          <p:nvPr>
            <p:ph type="sldNum" sz="quarter" idx="12"/>
          </p:nvPr>
        </p:nvSpPr>
        <p:spPr/>
        <p:txBody>
          <a:bodyPr/>
          <a:lstStyle/>
          <a:p>
            <a:fld id="{639B403A-1D78-BE46-94CA-3E806C859D46}" type="slidenum">
              <a:rPr lang="it-IT" smtClean="0"/>
              <a:t>3</a:t>
            </a:fld>
            <a:endParaRPr lang="it-IT"/>
          </a:p>
        </p:txBody>
      </p:sp>
    </p:spTree>
    <p:extLst>
      <p:ext uri="{BB962C8B-B14F-4D97-AF65-F5344CB8AC3E}">
        <p14:creationId xmlns:p14="http://schemas.microsoft.com/office/powerpoint/2010/main" val="124943305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olo 5"/>
          <p:cNvSpPr>
            <a:spLocks noGrp="1"/>
          </p:cNvSpPr>
          <p:nvPr>
            <p:ph type="title"/>
          </p:nvPr>
        </p:nvSpPr>
        <p:spPr/>
        <p:txBody>
          <a:bodyPr/>
          <a:lstStyle/>
          <a:p>
            <a:pPr eaLnBrk="1" hangingPunct="1"/>
            <a:r>
              <a:rPr lang="it-IT">
                <a:latin typeface="Calibri" charset="0"/>
              </a:rPr>
              <a:t>controversies </a:t>
            </a:r>
            <a:r>
              <a:rPr lang="is-IS">
                <a:latin typeface="Calibri" charset="0"/>
              </a:rPr>
              <a:t>…</a:t>
            </a:r>
            <a:endParaRPr lang="it-IT">
              <a:latin typeface="Calibri" charset="0"/>
            </a:endParaRPr>
          </a:p>
        </p:txBody>
      </p:sp>
      <p:sp>
        <p:nvSpPr>
          <p:cNvPr id="4" name="Segnaposto data 3"/>
          <p:cNvSpPr>
            <a:spLocks noGrp="1"/>
          </p:cNvSpPr>
          <p:nvPr>
            <p:ph type="dt" sz="quarter" idx="10"/>
          </p:nvPr>
        </p:nvSpPr>
        <p:spPr/>
        <p:txBody>
          <a:bodyPr/>
          <a:lstStyle/>
          <a:p>
            <a:pPr>
              <a:defRPr/>
            </a:pPr>
            <a:r>
              <a:rPr lang="it-IT" smtClean="0"/>
              <a:t>02-03/04/2019</a:t>
            </a:r>
            <a:endParaRPr lang="it-IT"/>
          </a:p>
        </p:txBody>
      </p:sp>
      <p:sp>
        <p:nvSpPr>
          <p:cNvPr id="2" name="Segnaposto piè di pagina 1"/>
          <p:cNvSpPr>
            <a:spLocks noGrp="1"/>
          </p:cNvSpPr>
          <p:nvPr>
            <p:ph type="ftr" sz="quarter" idx="11"/>
          </p:nvPr>
        </p:nvSpPr>
        <p:spPr>
          <a:xfrm>
            <a:off x="1979613" y="6092825"/>
            <a:ext cx="5329237" cy="504825"/>
          </a:xfrm>
        </p:spPr>
        <p:txBody>
          <a:bodyPr/>
          <a:lstStyle/>
          <a:p>
            <a:pPr>
              <a:defRPr/>
            </a:pPr>
            <a:r>
              <a:rPr lang="it-IT" smtClean="0"/>
              <a:t>991SV-BIOCHEMISTRY OF AGE RELATED DISEASES</a:t>
            </a:r>
            <a:endParaRPr lang="it-IT" dirty="0"/>
          </a:p>
        </p:txBody>
      </p:sp>
      <p:sp>
        <p:nvSpPr>
          <p:cNvPr id="3" name="Segnaposto numero diapositiva 2"/>
          <p:cNvSpPr>
            <a:spLocks noGrp="1"/>
          </p:cNvSpPr>
          <p:nvPr>
            <p:ph type="sldNum" sz="quarter" idx="12"/>
          </p:nvPr>
        </p:nvSpPr>
        <p:spPr/>
        <p:txBody>
          <a:bodyPr/>
          <a:lstStyle/>
          <a:p>
            <a:pPr>
              <a:defRPr/>
            </a:pPr>
            <a:fld id="{66B21E63-AC44-9F4D-8E74-268E07DFDAC8}" type="slidenum">
              <a:rPr lang="it-IT"/>
              <a:pPr>
                <a:defRPr/>
              </a:pPr>
              <a:t>39</a:t>
            </a:fld>
            <a:endParaRPr lang="it-IT"/>
          </a:p>
        </p:txBody>
      </p:sp>
      <p:sp>
        <p:nvSpPr>
          <p:cNvPr id="63493" name="Rettangolo 4"/>
          <p:cNvSpPr>
            <a:spLocks noChangeArrowheads="1"/>
          </p:cNvSpPr>
          <p:nvPr/>
        </p:nvSpPr>
        <p:spPr bwMode="auto">
          <a:xfrm>
            <a:off x="539750" y="2551113"/>
            <a:ext cx="7920038"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t>Free Radic Biol Med. 2014 Jun;71:368-78. doi: 10.1016/j.freeradbiomed.2014.03.038. Epub 2014 Apr 4.</a:t>
            </a:r>
          </a:p>
          <a:p>
            <a:r>
              <a:rPr lang="it-IT" b="1"/>
              <a:t>Revisiting an age-old question regarding oxidative stress.</a:t>
            </a:r>
          </a:p>
          <a:p>
            <a:r>
              <a:rPr lang="it-IT"/>
              <a:t>Edrey YH1, Salmon AB2.</a:t>
            </a:r>
          </a:p>
          <a:p>
            <a:endParaRPr lang="it-IT"/>
          </a:p>
          <a:p>
            <a:r>
              <a:rPr lang="it-IT"/>
              <a:t>https://www.ncbi.nlm.nih.gov/pmc/articles/PMC4049226/</a:t>
            </a:r>
          </a:p>
        </p:txBody>
      </p:sp>
    </p:spTree>
    <p:extLst>
      <p:ext uri="{BB962C8B-B14F-4D97-AF65-F5344CB8AC3E}">
        <p14:creationId xmlns:p14="http://schemas.microsoft.com/office/powerpoint/2010/main" val="78983939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defRPr/>
            </a:pPr>
            <a:r>
              <a:rPr lang="en-GB" sz="1500" b="1" smtClean="0">
                <a:latin typeface="Arial" charset="0"/>
              </a:rPr>
              <a:t>Figure 1. DNA base products of interaction with reactive oxygen and free radical species.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5313" y="6427788"/>
            <a:ext cx="1730375" cy="207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6650" y="979488"/>
            <a:ext cx="6875463" cy="489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136650" y="597217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100" b="1" smtClean="0">
                <a:latin typeface="Arial" charset="0"/>
              </a:rPr>
              <a:t>COOKE M S et al. FASEB J 2003;17:1195-1214</a:t>
            </a:r>
          </a:p>
        </p:txBody>
      </p:sp>
      <p:sp>
        <p:nvSpPr>
          <p:cNvPr id="3077" name="Text Box 5"/>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a:defRPr/>
            </a:pPr>
            <a:r>
              <a:rPr lang="en-GB" sz="900" smtClean="0">
                <a:latin typeface="Arial" charset="0"/>
              </a:rPr>
              <a:t>Copyright Federation of American Societies for Experimental Biology (FASEB). Please see the journal's copyright policies at www.fasebj.org to obtain permission to use this image.</a:t>
            </a:r>
          </a:p>
        </p:txBody>
      </p:sp>
      <p:sp>
        <p:nvSpPr>
          <p:cNvPr id="4" name="Segnaposto data 3"/>
          <p:cNvSpPr>
            <a:spLocks noGrp="1"/>
          </p:cNvSpPr>
          <p:nvPr>
            <p:ph type="dt" sz="quarter" idx="10"/>
          </p:nvPr>
        </p:nvSpPr>
        <p:spPr/>
        <p:txBody>
          <a:bodyPr/>
          <a:lstStyle/>
          <a:p>
            <a:pPr>
              <a:defRPr/>
            </a:pPr>
            <a:r>
              <a:rPr lang="it-IT" smtClean="0"/>
              <a:t>02-03/04/2019</a:t>
            </a:r>
            <a:endParaRPr lang="it-IT"/>
          </a:p>
        </p:txBody>
      </p:sp>
      <p:sp>
        <p:nvSpPr>
          <p:cNvPr id="2" name="Segnaposto piè di pagina 1"/>
          <p:cNvSpPr>
            <a:spLocks noGrp="1"/>
          </p:cNvSpPr>
          <p:nvPr>
            <p:ph type="ftr" sz="quarter" idx="11"/>
          </p:nvPr>
        </p:nvSpPr>
        <p:spPr>
          <a:xfrm>
            <a:off x="4356100" y="6021388"/>
            <a:ext cx="2895600" cy="576262"/>
          </a:xfrm>
        </p:spPr>
        <p:txBody>
          <a:bodyPr/>
          <a:lstStyle/>
          <a:p>
            <a:pPr>
              <a:defRPr/>
            </a:pPr>
            <a:r>
              <a:rPr lang="it-IT" sz="1100" smtClean="0"/>
              <a:t>991SV-BIOCHEMISTRY OF AGE RELATED DISEASES</a:t>
            </a:r>
            <a:endParaRPr lang="it-IT" sz="1100" dirty="0"/>
          </a:p>
        </p:txBody>
      </p:sp>
      <p:sp>
        <p:nvSpPr>
          <p:cNvPr id="3" name="Segnaposto numero diapositiva 2"/>
          <p:cNvSpPr>
            <a:spLocks noGrp="1"/>
          </p:cNvSpPr>
          <p:nvPr>
            <p:ph type="sldNum" sz="quarter" idx="12"/>
          </p:nvPr>
        </p:nvSpPr>
        <p:spPr/>
        <p:txBody>
          <a:bodyPr/>
          <a:lstStyle/>
          <a:p>
            <a:pPr>
              <a:defRPr/>
            </a:pPr>
            <a:fld id="{2447A363-9153-8B43-8EBD-8CC5CD2C415A}" type="slidenum">
              <a:rPr lang="it-IT"/>
              <a:pPr>
                <a:defRPr/>
              </a:pPr>
              <a:t>40</a:t>
            </a:fld>
            <a:endParaRPr lang="it-IT"/>
          </a:p>
        </p:txBody>
      </p:sp>
    </p:spTree>
    <p:extLst>
      <p:ext uri="{BB962C8B-B14F-4D97-AF65-F5344CB8AC3E}">
        <p14:creationId xmlns:p14="http://schemas.microsoft.com/office/powerpoint/2010/main" val="1304628850"/>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quarter" idx="10"/>
          </p:nvPr>
        </p:nvSpPr>
        <p:spPr/>
        <p:txBody>
          <a:bodyPr/>
          <a:lstStyle/>
          <a:p>
            <a:pPr>
              <a:defRPr/>
            </a:pPr>
            <a:r>
              <a:rPr lang="it-IT" smtClean="0"/>
              <a:t>02-03/04/2019</a:t>
            </a:r>
            <a:endParaRPr lang="it-IT"/>
          </a:p>
        </p:txBody>
      </p:sp>
      <p:sp>
        <p:nvSpPr>
          <p:cNvPr id="2" name="Segnaposto piè di pagina 1"/>
          <p:cNvSpPr>
            <a:spLocks noGrp="1"/>
          </p:cNvSpPr>
          <p:nvPr>
            <p:ph type="ftr" sz="quarter" idx="11"/>
          </p:nvPr>
        </p:nvSpPr>
        <p:spPr>
          <a:xfrm>
            <a:off x="1908175" y="6245225"/>
            <a:ext cx="4111625" cy="476250"/>
          </a:xfrm>
        </p:spPr>
        <p:txBody>
          <a:bodyPr/>
          <a:lstStyle/>
          <a:p>
            <a:pPr>
              <a:defRPr/>
            </a:pPr>
            <a:r>
              <a:rPr lang="it-IT" smtClean="0"/>
              <a:t>991SV-BIOCHEMISTRY OF AGE RELATED DISEASES</a:t>
            </a:r>
            <a:endParaRPr lang="it-IT" dirty="0"/>
          </a:p>
        </p:txBody>
      </p:sp>
      <p:sp>
        <p:nvSpPr>
          <p:cNvPr id="3" name="Segnaposto numero diapositiva 2"/>
          <p:cNvSpPr>
            <a:spLocks noGrp="1"/>
          </p:cNvSpPr>
          <p:nvPr>
            <p:ph type="sldNum" sz="quarter" idx="12"/>
          </p:nvPr>
        </p:nvSpPr>
        <p:spPr/>
        <p:txBody>
          <a:bodyPr/>
          <a:lstStyle/>
          <a:p>
            <a:pPr>
              <a:defRPr/>
            </a:pPr>
            <a:fld id="{9FF900A9-CE92-3447-B7E2-BB80AEB011BC}" type="slidenum">
              <a:rPr lang="it-IT"/>
              <a:pPr>
                <a:defRPr/>
              </a:pPr>
              <a:t>41</a:t>
            </a:fld>
            <a:endParaRPr lang="it-IT"/>
          </a:p>
        </p:txBody>
      </p:sp>
      <p:pic>
        <p:nvPicPr>
          <p:cNvPr id="66564"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8913"/>
            <a:ext cx="6516688"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Immagin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773238"/>
            <a:ext cx="8075612"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Immagin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908050"/>
            <a:ext cx="1955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416589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quarter" idx="10"/>
          </p:nvPr>
        </p:nvSpPr>
        <p:spPr/>
        <p:txBody>
          <a:bodyPr/>
          <a:lstStyle/>
          <a:p>
            <a:pPr>
              <a:defRPr/>
            </a:pPr>
            <a:r>
              <a:rPr lang="it-IT" smtClean="0"/>
              <a:t>02-03/04/2019</a:t>
            </a:r>
            <a:endParaRPr lang="it-IT"/>
          </a:p>
        </p:txBody>
      </p:sp>
      <p:sp>
        <p:nvSpPr>
          <p:cNvPr id="2" name="Segnaposto piè di pagina 1"/>
          <p:cNvSpPr>
            <a:spLocks noGrp="1"/>
          </p:cNvSpPr>
          <p:nvPr>
            <p:ph type="ftr" sz="quarter" idx="11"/>
          </p:nvPr>
        </p:nvSpPr>
        <p:spPr>
          <a:xfrm>
            <a:off x="2051050" y="6245225"/>
            <a:ext cx="3968750" cy="476250"/>
          </a:xfrm>
        </p:spPr>
        <p:txBody>
          <a:bodyPr/>
          <a:lstStyle/>
          <a:p>
            <a:pPr>
              <a:defRPr/>
            </a:pPr>
            <a:r>
              <a:rPr lang="it-IT" smtClean="0"/>
              <a:t>991SV-BIOCHEMISTRY OF AGE RELATED DISEASES</a:t>
            </a:r>
            <a:endParaRPr lang="it-IT" dirty="0"/>
          </a:p>
        </p:txBody>
      </p:sp>
      <p:sp>
        <p:nvSpPr>
          <p:cNvPr id="3" name="Segnaposto numero diapositiva 2"/>
          <p:cNvSpPr>
            <a:spLocks noGrp="1"/>
          </p:cNvSpPr>
          <p:nvPr>
            <p:ph type="sldNum" sz="quarter" idx="12"/>
          </p:nvPr>
        </p:nvSpPr>
        <p:spPr/>
        <p:txBody>
          <a:bodyPr/>
          <a:lstStyle/>
          <a:p>
            <a:pPr>
              <a:defRPr/>
            </a:pPr>
            <a:fld id="{30FB94C2-3F22-2242-A2D2-688FD8B25846}" type="slidenum">
              <a:rPr lang="it-IT"/>
              <a:pPr>
                <a:defRPr/>
              </a:pPr>
              <a:t>42</a:t>
            </a:fld>
            <a:endParaRPr lang="it-IT"/>
          </a:p>
        </p:txBody>
      </p:sp>
      <p:pic>
        <p:nvPicPr>
          <p:cNvPr id="67588"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55700"/>
            <a:ext cx="91313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CasellaDiTesto 4"/>
          <p:cNvSpPr txBox="1">
            <a:spLocks noChangeArrowheads="1"/>
          </p:cNvSpPr>
          <p:nvPr/>
        </p:nvSpPr>
        <p:spPr bwMode="auto">
          <a:xfrm>
            <a:off x="539750" y="476250"/>
            <a:ext cx="2622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Continued from slide 25</a:t>
            </a:r>
          </a:p>
        </p:txBody>
      </p:sp>
    </p:spTree>
    <p:extLst>
      <p:ext uri="{BB962C8B-B14F-4D97-AF65-F5344CB8AC3E}">
        <p14:creationId xmlns:p14="http://schemas.microsoft.com/office/powerpoint/2010/main" val="230574174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olo 5"/>
          <p:cNvSpPr>
            <a:spLocks noGrp="1"/>
          </p:cNvSpPr>
          <p:nvPr>
            <p:ph type="title"/>
          </p:nvPr>
        </p:nvSpPr>
        <p:spPr/>
        <p:txBody>
          <a:bodyPr>
            <a:normAutofit fontScale="90000"/>
          </a:bodyPr>
          <a:lstStyle/>
          <a:p>
            <a:pPr eaLnBrk="1" hangingPunct="1"/>
            <a:r>
              <a:rPr lang="it-IT">
                <a:latin typeface="Calibri" charset="0"/>
              </a:rPr>
              <a:t>Oxidatively generated damage in cellular DNA – many issues</a:t>
            </a:r>
          </a:p>
        </p:txBody>
      </p:sp>
      <p:sp>
        <p:nvSpPr>
          <p:cNvPr id="2" name="Segnaposto data 1"/>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p:txBody>
          <a:bodyPr/>
          <a:lstStyle/>
          <a:p>
            <a:pPr>
              <a:defRPr/>
            </a:pPr>
            <a:r>
              <a:rPr lang="it-IT" smtClean="0"/>
              <a:t>991SV-BIOCHEMISTRY OF AGE RELATED DISEASES</a:t>
            </a:r>
            <a:endParaRPr lang="it-IT"/>
          </a:p>
        </p:txBody>
      </p:sp>
      <p:sp>
        <p:nvSpPr>
          <p:cNvPr id="4" name="Segnaposto numero diapositiva 3"/>
          <p:cNvSpPr>
            <a:spLocks noGrp="1"/>
          </p:cNvSpPr>
          <p:nvPr>
            <p:ph type="sldNum" sz="quarter" idx="12"/>
          </p:nvPr>
        </p:nvSpPr>
        <p:spPr/>
        <p:txBody>
          <a:bodyPr/>
          <a:lstStyle/>
          <a:p>
            <a:pPr>
              <a:defRPr/>
            </a:pPr>
            <a:fld id="{E61B5D33-2739-8F4F-9732-EB0FEBB8C8A0}" type="slidenum">
              <a:rPr lang="it-IT" smtClean="0"/>
              <a:pPr>
                <a:defRPr/>
              </a:pPr>
              <a:t>43</a:t>
            </a:fld>
            <a:endParaRPr lang="it-IT"/>
          </a:p>
        </p:txBody>
      </p:sp>
      <p:pic>
        <p:nvPicPr>
          <p:cNvPr id="68613" name="Immagin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73238"/>
            <a:ext cx="9144000" cy="382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160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olo 5"/>
          <p:cNvSpPr>
            <a:spLocks noGrp="1"/>
          </p:cNvSpPr>
          <p:nvPr>
            <p:ph type="title"/>
          </p:nvPr>
        </p:nvSpPr>
        <p:spPr>
          <a:xfrm>
            <a:off x="457200" y="274638"/>
            <a:ext cx="8229600" cy="1354137"/>
          </a:xfrm>
        </p:spPr>
        <p:txBody>
          <a:bodyPr>
            <a:normAutofit fontScale="90000"/>
          </a:bodyPr>
          <a:lstStyle/>
          <a:p>
            <a:pPr eaLnBrk="1" hangingPunct="1"/>
            <a:r>
              <a:rPr lang="it-IT">
                <a:latin typeface="Calibri" charset="0"/>
              </a:rPr>
              <a:t>Measurement of oxidatively generated damage in cellular DNA</a:t>
            </a:r>
            <a:br>
              <a:rPr lang="it-IT">
                <a:latin typeface="Calibri" charset="0"/>
              </a:rPr>
            </a:br>
            <a:endParaRPr lang="it-IT">
              <a:latin typeface="Calibri" charset="0"/>
            </a:endParaRPr>
          </a:p>
        </p:txBody>
      </p:sp>
      <p:sp>
        <p:nvSpPr>
          <p:cNvPr id="7" name="Segnaposto contenuto 6"/>
          <p:cNvSpPr>
            <a:spLocks noGrp="1"/>
          </p:cNvSpPr>
          <p:nvPr>
            <p:ph idx="1"/>
          </p:nvPr>
        </p:nvSpPr>
        <p:spPr/>
        <p:txBody>
          <a:bodyPr/>
          <a:lstStyle/>
          <a:p>
            <a:pPr eaLnBrk="1" hangingPunct="1"/>
            <a:r>
              <a:rPr lang="it-IT">
                <a:latin typeface="Calibri" charset="0"/>
              </a:rPr>
              <a:t>It is possible</a:t>
            </a:r>
          </a:p>
          <a:p>
            <a:pPr eaLnBrk="1" hangingPunct="1"/>
            <a:r>
              <a:rPr lang="it-IT">
                <a:latin typeface="Calibri" charset="0"/>
              </a:rPr>
              <a:t>Data will strengthen your observations of biological/toxicological/pharmacological/ </a:t>
            </a:r>
            <a:r>
              <a:rPr lang="is-IS">
                <a:latin typeface="Calibri" charset="0"/>
              </a:rPr>
              <a:t>…</a:t>
            </a:r>
            <a:r>
              <a:rPr lang="it-IT">
                <a:latin typeface="Calibri" charset="0"/>
              </a:rPr>
              <a:t> effects</a:t>
            </a:r>
          </a:p>
          <a:p>
            <a:pPr eaLnBrk="1" hangingPunct="1"/>
            <a:r>
              <a:rPr lang="it-IT">
                <a:latin typeface="Calibri" charset="0"/>
              </a:rPr>
              <a:t>You can involve researchers from other disciplines (interdisciplinary research)</a:t>
            </a:r>
          </a:p>
          <a:p>
            <a:pPr eaLnBrk="1" hangingPunct="1"/>
            <a:r>
              <a:rPr lang="it-IT">
                <a:latin typeface="Calibri" charset="0"/>
              </a:rPr>
              <a:t>Your joint efforts have more publication opportunities, usually in better journals</a:t>
            </a:r>
          </a:p>
        </p:txBody>
      </p:sp>
      <p:sp>
        <p:nvSpPr>
          <p:cNvPr id="2" name="Segnaposto data 1"/>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p:txBody>
          <a:bodyPr/>
          <a:lstStyle/>
          <a:p>
            <a:pPr>
              <a:defRPr/>
            </a:pPr>
            <a:r>
              <a:rPr lang="it-IT" smtClean="0"/>
              <a:t>991SV-BIOCHEMISTRY OF AGE RELATED DISEASES</a:t>
            </a:r>
            <a:endParaRPr lang="it-IT"/>
          </a:p>
        </p:txBody>
      </p:sp>
      <p:sp>
        <p:nvSpPr>
          <p:cNvPr id="4" name="Segnaposto numero diapositiva 3"/>
          <p:cNvSpPr>
            <a:spLocks noGrp="1"/>
          </p:cNvSpPr>
          <p:nvPr>
            <p:ph type="sldNum" sz="quarter" idx="12"/>
          </p:nvPr>
        </p:nvSpPr>
        <p:spPr/>
        <p:txBody>
          <a:bodyPr/>
          <a:lstStyle/>
          <a:p>
            <a:pPr>
              <a:defRPr/>
            </a:pPr>
            <a:fld id="{5AF0270A-A9AA-CC42-B7A3-22D163380050}" type="slidenum">
              <a:rPr lang="it-IT" smtClean="0"/>
              <a:pPr>
                <a:defRPr/>
              </a:pPr>
              <a:t>44</a:t>
            </a:fld>
            <a:endParaRPr lang="it-IT"/>
          </a:p>
        </p:txBody>
      </p:sp>
      <p:sp>
        <p:nvSpPr>
          <p:cNvPr id="8" name="CasellaDiTesto 7"/>
          <p:cNvSpPr txBox="1"/>
          <p:nvPr/>
        </p:nvSpPr>
        <p:spPr>
          <a:xfrm>
            <a:off x="755650" y="1268413"/>
            <a:ext cx="7777163" cy="415925"/>
          </a:xfrm>
          <a:prstGeom prst="rect">
            <a:avLst/>
          </a:prstGeom>
          <a:noFill/>
        </p:spPr>
        <p:txBody>
          <a:bodyPr>
            <a:spAutoFit/>
          </a:bodyPr>
          <a:lstStyle/>
          <a:p>
            <a:pPr>
              <a:defRPr/>
            </a:pPr>
            <a:r>
              <a:rPr lang="it-IT" sz="1050" dirty="0" err="1"/>
              <a:t>Formation</a:t>
            </a:r>
            <a:r>
              <a:rPr lang="it-IT" sz="1050" dirty="0"/>
              <a:t> and </a:t>
            </a:r>
            <a:r>
              <a:rPr lang="it-IT" sz="1050" dirty="0" err="1"/>
              <a:t>repair</a:t>
            </a:r>
            <a:r>
              <a:rPr lang="it-IT" sz="1050" dirty="0"/>
              <a:t> of </a:t>
            </a:r>
            <a:r>
              <a:rPr lang="it-IT" sz="1050" dirty="0" err="1"/>
              <a:t>oxidatively</a:t>
            </a:r>
            <a:r>
              <a:rPr lang="it-IT" sz="1050" dirty="0"/>
              <a:t> </a:t>
            </a:r>
            <a:r>
              <a:rPr lang="it-IT" sz="1050" dirty="0" err="1"/>
              <a:t>generated</a:t>
            </a:r>
            <a:r>
              <a:rPr lang="it-IT" sz="1050" dirty="0"/>
              <a:t> </a:t>
            </a:r>
            <a:r>
              <a:rPr lang="it-IT" sz="1050" dirty="0" err="1"/>
              <a:t>damage</a:t>
            </a:r>
            <a:r>
              <a:rPr lang="it-IT" sz="1050" dirty="0"/>
              <a:t> in </a:t>
            </a:r>
            <a:r>
              <a:rPr lang="it-IT" sz="1050" dirty="0" err="1"/>
              <a:t>cellular</a:t>
            </a:r>
            <a:r>
              <a:rPr lang="it-IT" sz="1050" dirty="0"/>
              <a:t> DNA. Free Radical </a:t>
            </a:r>
            <a:r>
              <a:rPr lang="it-IT" sz="1050" dirty="0" err="1"/>
              <a:t>Biology</a:t>
            </a:r>
            <a:r>
              <a:rPr lang="it-IT" sz="1050" dirty="0"/>
              <a:t> and Medicine 107 (2017) 13–34. DOI: </a:t>
            </a:r>
            <a:r>
              <a:rPr lang="hr-HR" sz="1050" dirty="0"/>
              <a:t>10.1016/j.freeradbiomed.2016.12.049</a:t>
            </a:r>
            <a:endParaRPr lang="it-IT" sz="1050" dirty="0"/>
          </a:p>
        </p:txBody>
      </p:sp>
    </p:spTree>
    <p:extLst>
      <p:ext uri="{BB962C8B-B14F-4D97-AF65-F5344CB8AC3E}">
        <p14:creationId xmlns:p14="http://schemas.microsoft.com/office/powerpoint/2010/main" val="34525210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olo 4"/>
          <p:cNvSpPr>
            <a:spLocks noGrp="1"/>
          </p:cNvSpPr>
          <p:nvPr>
            <p:ph type="title"/>
          </p:nvPr>
        </p:nvSpPr>
        <p:spPr/>
        <p:txBody>
          <a:bodyPr>
            <a:normAutofit fontScale="90000"/>
          </a:bodyPr>
          <a:lstStyle/>
          <a:p>
            <a:pPr eaLnBrk="1" hangingPunct="1"/>
            <a:r>
              <a:rPr lang="it-IT">
                <a:latin typeface="Calibri" charset="0"/>
              </a:rPr>
              <a:t>A critical survey of available analytics</a:t>
            </a:r>
          </a:p>
        </p:txBody>
      </p:sp>
      <p:sp>
        <p:nvSpPr>
          <p:cNvPr id="6" name="Segnaposto contenuto 5"/>
          <p:cNvSpPr>
            <a:spLocks noGrp="1"/>
          </p:cNvSpPr>
          <p:nvPr>
            <p:ph idx="1"/>
          </p:nvPr>
        </p:nvSpPr>
        <p:spPr>
          <a:xfrm>
            <a:off x="457200" y="1600200"/>
            <a:ext cx="8229600" cy="3916363"/>
          </a:xfrm>
        </p:spPr>
        <p:txBody>
          <a:bodyPr/>
          <a:lstStyle/>
          <a:p>
            <a:pPr eaLnBrk="1" hangingPunct="1"/>
            <a:r>
              <a:rPr lang="it-IT" sz="2400">
                <a:latin typeface="Calibri" charset="0"/>
              </a:rPr>
              <a:t>Immunoassays</a:t>
            </a:r>
          </a:p>
          <a:p>
            <a:pPr eaLnBrk="1" hangingPunct="1"/>
            <a:r>
              <a:rPr lang="it-IT" sz="2400">
                <a:latin typeface="Calibri" charset="0"/>
              </a:rPr>
              <a:t>Enzymatic assays</a:t>
            </a:r>
          </a:p>
          <a:p>
            <a:pPr eaLnBrk="1" hangingPunct="1"/>
            <a:r>
              <a:rPr lang="it-IT" sz="2400">
                <a:latin typeface="Calibri" charset="0"/>
              </a:rPr>
              <a:t>Gas chromatography-mass spectrometry (GC-MS)</a:t>
            </a:r>
          </a:p>
          <a:p>
            <a:pPr eaLnBrk="1" hangingPunct="1"/>
            <a:r>
              <a:rPr lang="it-IT" sz="2400">
                <a:latin typeface="Calibri" charset="0"/>
              </a:rPr>
              <a:t>High performance liquid chromatography-electrochemical detection (HPLC-ECD)</a:t>
            </a:r>
          </a:p>
          <a:p>
            <a:pPr eaLnBrk="1" hangingPunct="1"/>
            <a:r>
              <a:rPr lang="it-IT" sz="2400">
                <a:latin typeface="Calibri" charset="0"/>
              </a:rPr>
              <a:t>High performance liquid chromatography – mass spectrometry (HPLC-MS)</a:t>
            </a:r>
          </a:p>
          <a:p>
            <a:pPr eaLnBrk="1" hangingPunct="1"/>
            <a:r>
              <a:rPr lang="it-IT" sz="2400">
                <a:latin typeface="Calibri" charset="0"/>
              </a:rPr>
              <a:t>High performance liquid chromatography – tandem mass spectrometry (HPLC-MS/MS) </a:t>
            </a:r>
          </a:p>
          <a:p>
            <a:pPr eaLnBrk="1" hangingPunct="1"/>
            <a:endParaRPr lang="it-IT" sz="2400">
              <a:latin typeface="Calibri" charset="0"/>
            </a:endParaRPr>
          </a:p>
        </p:txBody>
      </p:sp>
      <p:sp>
        <p:nvSpPr>
          <p:cNvPr id="2" name="Segnaposto data 1"/>
          <p:cNvSpPr>
            <a:spLocks noGrp="1"/>
          </p:cNvSpPr>
          <p:nvPr>
            <p:ph type="dt" sz="quarter" idx="10"/>
          </p:nvPr>
        </p:nvSpPr>
        <p:spPr/>
        <p:txBody>
          <a:bodyPr/>
          <a:lstStyle/>
          <a:p>
            <a:pPr>
              <a:defRPr/>
            </a:pPr>
            <a:r>
              <a:rPr lang="it-IT" smtClean="0"/>
              <a:t>02-03/04/2019</a:t>
            </a:r>
            <a:endParaRPr lang="it-IT" dirty="0"/>
          </a:p>
        </p:txBody>
      </p:sp>
      <p:sp>
        <p:nvSpPr>
          <p:cNvPr id="3" name="Segnaposto piè di pagina 2"/>
          <p:cNvSpPr>
            <a:spLocks noGrp="1"/>
          </p:cNvSpPr>
          <p:nvPr>
            <p:ph type="ftr" sz="quarter" idx="11"/>
          </p:nvPr>
        </p:nvSpPr>
        <p:spPr/>
        <p:txBody>
          <a:bodyPr/>
          <a:lstStyle/>
          <a:p>
            <a:pPr>
              <a:defRPr/>
            </a:pPr>
            <a:r>
              <a:rPr lang="it-IT" smtClean="0"/>
              <a:t>991SV-BIOCHEMISTRY OF AGE RELATED DISEASES</a:t>
            </a:r>
            <a:endParaRPr lang="it-IT" dirty="0"/>
          </a:p>
        </p:txBody>
      </p:sp>
      <p:sp>
        <p:nvSpPr>
          <p:cNvPr id="4" name="Segnaposto numero diapositiva 3"/>
          <p:cNvSpPr>
            <a:spLocks noGrp="1"/>
          </p:cNvSpPr>
          <p:nvPr>
            <p:ph type="sldNum" sz="quarter" idx="12"/>
          </p:nvPr>
        </p:nvSpPr>
        <p:spPr/>
        <p:txBody>
          <a:bodyPr/>
          <a:lstStyle/>
          <a:p>
            <a:pPr>
              <a:defRPr/>
            </a:pPr>
            <a:fld id="{E84DFF83-84CD-304B-A192-5E55BC8CE8BD}" type="slidenum">
              <a:rPr lang="it-IT" smtClean="0"/>
              <a:pPr>
                <a:defRPr/>
              </a:pPr>
              <a:t>45</a:t>
            </a:fld>
            <a:endParaRPr lang="it-IT"/>
          </a:p>
        </p:txBody>
      </p:sp>
      <p:sp>
        <p:nvSpPr>
          <p:cNvPr id="9" name="CasellaDiTesto 8"/>
          <p:cNvSpPr txBox="1"/>
          <p:nvPr/>
        </p:nvSpPr>
        <p:spPr>
          <a:xfrm>
            <a:off x="539750" y="5661025"/>
            <a:ext cx="7777163" cy="415925"/>
          </a:xfrm>
          <a:prstGeom prst="rect">
            <a:avLst/>
          </a:prstGeom>
          <a:noFill/>
        </p:spPr>
        <p:txBody>
          <a:bodyPr>
            <a:spAutoFit/>
          </a:bodyPr>
          <a:lstStyle/>
          <a:p>
            <a:pPr>
              <a:defRPr/>
            </a:pPr>
            <a:r>
              <a:rPr lang="it-IT" sz="1050" dirty="0" err="1"/>
              <a:t>Formation</a:t>
            </a:r>
            <a:r>
              <a:rPr lang="it-IT" sz="1050" dirty="0"/>
              <a:t> and </a:t>
            </a:r>
            <a:r>
              <a:rPr lang="it-IT" sz="1050" dirty="0" err="1"/>
              <a:t>repair</a:t>
            </a:r>
            <a:r>
              <a:rPr lang="it-IT" sz="1050" dirty="0"/>
              <a:t> of </a:t>
            </a:r>
            <a:r>
              <a:rPr lang="it-IT" sz="1050" dirty="0" err="1"/>
              <a:t>oxidatively</a:t>
            </a:r>
            <a:r>
              <a:rPr lang="it-IT" sz="1050" dirty="0"/>
              <a:t> </a:t>
            </a:r>
            <a:r>
              <a:rPr lang="it-IT" sz="1050" dirty="0" err="1"/>
              <a:t>generated</a:t>
            </a:r>
            <a:r>
              <a:rPr lang="it-IT" sz="1050" dirty="0"/>
              <a:t> </a:t>
            </a:r>
            <a:r>
              <a:rPr lang="it-IT" sz="1050" dirty="0" err="1"/>
              <a:t>damage</a:t>
            </a:r>
            <a:r>
              <a:rPr lang="it-IT" sz="1050" dirty="0"/>
              <a:t> in </a:t>
            </a:r>
            <a:r>
              <a:rPr lang="it-IT" sz="1050" dirty="0" err="1"/>
              <a:t>cellular</a:t>
            </a:r>
            <a:r>
              <a:rPr lang="it-IT" sz="1050" dirty="0"/>
              <a:t> DNA. Free Radical </a:t>
            </a:r>
            <a:r>
              <a:rPr lang="it-IT" sz="1050" dirty="0" err="1"/>
              <a:t>Biology</a:t>
            </a:r>
            <a:r>
              <a:rPr lang="it-IT" sz="1050" dirty="0"/>
              <a:t> and Medicine 107 (2017) 13–34. DOI: </a:t>
            </a:r>
            <a:r>
              <a:rPr lang="hr-HR" sz="1050" dirty="0"/>
              <a:t>10.1016/j.freeradbiomed.2016.12.049</a:t>
            </a:r>
            <a:endParaRPr lang="it-IT" sz="1050" dirty="0"/>
          </a:p>
        </p:txBody>
      </p:sp>
    </p:spTree>
    <p:extLst>
      <p:ext uri="{BB962C8B-B14F-4D97-AF65-F5344CB8AC3E}">
        <p14:creationId xmlns:p14="http://schemas.microsoft.com/office/powerpoint/2010/main" val="652425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olo 6"/>
          <p:cNvSpPr>
            <a:spLocks noGrp="1"/>
          </p:cNvSpPr>
          <p:nvPr>
            <p:ph type="title"/>
          </p:nvPr>
        </p:nvSpPr>
        <p:spPr>
          <a:xfrm>
            <a:off x="457200" y="274638"/>
            <a:ext cx="8229600" cy="1641475"/>
          </a:xfrm>
        </p:spPr>
        <p:txBody>
          <a:bodyPr/>
          <a:lstStyle/>
          <a:p>
            <a:pPr eaLnBrk="1" hangingPunct="1"/>
            <a:r>
              <a:rPr lang="it-IT" sz="3600">
                <a:latin typeface="Calibri" charset="0"/>
              </a:rPr>
              <a:t>Direct Strand Scission from a Nucleobase Radical in RNA</a:t>
            </a:r>
            <a:br>
              <a:rPr lang="it-IT" sz="3600">
                <a:latin typeface="Calibri" charset="0"/>
              </a:rPr>
            </a:br>
            <a:r>
              <a:rPr lang="nb-NO" sz="1600">
                <a:latin typeface="Calibri" charset="0"/>
              </a:rPr>
              <a:t>J. Am. Chem. Soc., 2010, 132 (11), pp 3668–3669. DOI: 10.1021/ja100281x</a:t>
            </a:r>
            <a:endParaRPr lang="it-IT" sz="1600">
              <a:latin typeface="Calibri" charset="0"/>
            </a:endParaRPr>
          </a:p>
        </p:txBody>
      </p:sp>
      <p:sp>
        <p:nvSpPr>
          <p:cNvPr id="4" name="Segnaposto data 3"/>
          <p:cNvSpPr>
            <a:spLocks noGrp="1"/>
          </p:cNvSpPr>
          <p:nvPr>
            <p:ph type="dt" sz="quarter" idx="10"/>
          </p:nvPr>
        </p:nvSpPr>
        <p:spPr/>
        <p:txBody>
          <a:bodyPr/>
          <a:lstStyle/>
          <a:p>
            <a:pPr>
              <a:defRPr/>
            </a:pPr>
            <a:r>
              <a:rPr lang="it-IT" smtClean="0"/>
              <a:t>02-03/04/2019</a:t>
            </a:r>
            <a:endParaRPr lang="it-IT"/>
          </a:p>
        </p:txBody>
      </p:sp>
      <p:sp>
        <p:nvSpPr>
          <p:cNvPr id="5" name="Segnaposto piè di pagina 4"/>
          <p:cNvSpPr>
            <a:spLocks noGrp="1"/>
          </p:cNvSpPr>
          <p:nvPr>
            <p:ph type="ftr" sz="quarter" idx="11"/>
          </p:nvPr>
        </p:nvSpPr>
        <p:spPr/>
        <p:txBody>
          <a:bodyPr/>
          <a:lstStyle/>
          <a:p>
            <a:pPr>
              <a:defRPr/>
            </a:pPr>
            <a:r>
              <a:rPr lang="it-IT" smtClean="0"/>
              <a:t>991SV-BIOCHEMISTRY OF AGE RELATED DISEASES</a:t>
            </a:r>
            <a:endParaRPr lang="it-IT"/>
          </a:p>
        </p:txBody>
      </p:sp>
      <p:sp>
        <p:nvSpPr>
          <p:cNvPr id="6" name="Segnaposto numero diapositiva 5"/>
          <p:cNvSpPr>
            <a:spLocks noGrp="1"/>
          </p:cNvSpPr>
          <p:nvPr>
            <p:ph type="sldNum" sz="quarter" idx="12"/>
          </p:nvPr>
        </p:nvSpPr>
        <p:spPr/>
        <p:txBody>
          <a:bodyPr/>
          <a:lstStyle/>
          <a:p>
            <a:pPr>
              <a:defRPr/>
            </a:pPr>
            <a:fld id="{35E90F85-1C44-DD43-A147-9E686730F3B0}" type="slidenum">
              <a:rPr lang="it-IT" smtClean="0"/>
              <a:pPr>
                <a:defRPr/>
              </a:pPr>
              <a:t>46</a:t>
            </a:fld>
            <a:endParaRPr lang="it-IT"/>
          </a:p>
        </p:txBody>
      </p:sp>
      <p:pic>
        <p:nvPicPr>
          <p:cNvPr id="71685" name="Immagin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0575"/>
            <a:ext cx="9144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e 8"/>
          <p:cNvSpPr/>
          <p:nvPr/>
        </p:nvSpPr>
        <p:spPr>
          <a:xfrm>
            <a:off x="3924300" y="3644900"/>
            <a:ext cx="360363" cy="36036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362346703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p:txBody>
          <a:bodyPr/>
          <a:lstStyle/>
          <a:p>
            <a:pPr>
              <a:defRPr/>
            </a:pPr>
            <a:r>
              <a:rPr lang="it-IT" dirty="0" smtClean="0"/>
              <a:t>991SV-BIOCHEMISTRY OF AGE RELATED DISEASES</a:t>
            </a:r>
            <a:endParaRPr lang="it-IT" dirty="0"/>
          </a:p>
        </p:txBody>
      </p:sp>
      <p:sp>
        <p:nvSpPr>
          <p:cNvPr id="5" name="Segnaposto numero diapositiva 4"/>
          <p:cNvSpPr>
            <a:spLocks noGrp="1"/>
          </p:cNvSpPr>
          <p:nvPr>
            <p:ph type="sldNum" sz="quarter" idx="12"/>
          </p:nvPr>
        </p:nvSpPr>
        <p:spPr/>
        <p:txBody>
          <a:bodyPr/>
          <a:lstStyle/>
          <a:p>
            <a:pPr>
              <a:defRPr/>
            </a:pPr>
            <a:fld id="{F5D1D831-8486-554F-ADC3-40B2B7A5B0A2}" type="slidenum">
              <a:rPr lang="it-IT" smtClean="0"/>
              <a:pPr>
                <a:defRPr/>
              </a:pPr>
              <a:t>47</a:t>
            </a:fld>
            <a:endParaRPr lang="it-IT"/>
          </a:p>
        </p:txBody>
      </p:sp>
      <p:pic>
        <p:nvPicPr>
          <p:cNvPr id="72708"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15888"/>
            <a:ext cx="48006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CasellaDiTesto 6"/>
          <p:cNvSpPr txBox="1">
            <a:spLocks noChangeArrowheads="1"/>
          </p:cNvSpPr>
          <p:nvPr/>
        </p:nvSpPr>
        <p:spPr bwMode="auto">
          <a:xfrm>
            <a:off x="539750" y="6021388"/>
            <a:ext cx="7696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100"/>
              <a:t>The importance of being r: greater oxidative stability of RNA compared with DNA. DOI: </a:t>
            </a:r>
            <a:r>
              <a:rPr lang="fi-FI" sz="1100"/>
              <a:t>10.1016/S1074-5521(00)00080-6</a:t>
            </a:r>
            <a:endParaRPr lang="it-IT" sz="1100"/>
          </a:p>
        </p:txBody>
      </p:sp>
    </p:spTree>
    <p:extLst>
      <p:ext uri="{BB962C8B-B14F-4D97-AF65-F5344CB8AC3E}">
        <p14:creationId xmlns:p14="http://schemas.microsoft.com/office/powerpoint/2010/main" val="125038604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olo 4"/>
          <p:cNvSpPr>
            <a:spLocks noGrp="1"/>
          </p:cNvSpPr>
          <p:nvPr>
            <p:ph type="title"/>
          </p:nvPr>
        </p:nvSpPr>
        <p:spPr>
          <a:xfrm>
            <a:off x="468313" y="260350"/>
            <a:ext cx="8229600" cy="869950"/>
          </a:xfrm>
        </p:spPr>
        <p:txBody>
          <a:bodyPr/>
          <a:lstStyle/>
          <a:p>
            <a:pPr eaLnBrk="1" hangingPunct="1"/>
            <a:r>
              <a:rPr lang="it-IT" sz="4000">
                <a:latin typeface="Calibri" charset="0"/>
              </a:rPr>
              <a:t>Hydroxylation of ribose</a:t>
            </a:r>
            <a:r>
              <a:rPr lang="it-IT" sz="4000" baseline="-25000">
                <a:latin typeface="Calibri" charset="0"/>
              </a:rPr>
              <a:t> </a:t>
            </a:r>
          </a:p>
        </p:txBody>
      </p:sp>
      <p:sp>
        <p:nvSpPr>
          <p:cNvPr id="4" name="Segnaposto data 3"/>
          <p:cNvSpPr>
            <a:spLocks noGrp="1"/>
          </p:cNvSpPr>
          <p:nvPr>
            <p:ph type="dt" sz="quarter" idx="10"/>
          </p:nvPr>
        </p:nvSpPr>
        <p:spPr/>
        <p:txBody>
          <a:bodyPr/>
          <a:lstStyle/>
          <a:p>
            <a:pPr>
              <a:defRPr/>
            </a:pPr>
            <a:r>
              <a:rPr lang="it-IT" smtClean="0"/>
              <a:t>02-03/04/2019</a:t>
            </a:r>
            <a:endParaRPr lang="it-IT"/>
          </a:p>
        </p:txBody>
      </p:sp>
      <p:sp>
        <p:nvSpPr>
          <p:cNvPr id="2" name="Segnaposto piè di pagina 1"/>
          <p:cNvSpPr>
            <a:spLocks noGrp="1"/>
          </p:cNvSpPr>
          <p:nvPr>
            <p:ph type="ftr" sz="quarter" idx="11"/>
          </p:nvPr>
        </p:nvSpPr>
        <p:spPr>
          <a:xfrm>
            <a:off x="3132138" y="5732463"/>
            <a:ext cx="2895600" cy="693737"/>
          </a:xfrm>
        </p:spPr>
        <p:txBody>
          <a:bodyPr/>
          <a:lstStyle/>
          <a:p>
            <a:pPr>
              <a:defRPr/>
            </a:pPr>
            <a:r>
              <a:rPr lang="it-IT" smtClean="0"/>
              <a:t>991SV-BIOCHEMISTRY OF AGE RELATED DISEASES</a:t>
            </a:r>
            <a:endParaRPr lang="it-IT"/>
          </a:p>
        </p:txBody>
      </p:sp>
      <p:sp>
        <p:nvSpPr>
          <p:cNvPr id="3" name="Segnaposto numero diapositiva 2"/>
          <p:cNvSpPr>
            <a:spLocks noGrp="1"/>
          </p:cNvSpPr>
          <p:nvPr>
            <p:ph type="sldNum" sz="quarter" idx="12"/>
          </p:nvPr>
        </p:nvSpPr>
        <p:spPr/>
        <p:txBody>
          <a:bodyPr/>
          <a:lstStyle/>
          <a:p>
            <a:pPr>
              <a:defRPr/>
            </a:pPr>
            <a:fld id="{70CDA21B-5BEF-5A41-8BD5-5F23EB2A4F6B}" type="slidenum">
              <a:rPr lang="it-IT"/>
              <a:pPr>
                <a:defRPr/>
              </a:pPr>
              <a:t>48</a:t>
            </a:fld>
            <a:endParaRPr lang="it-IT"/>
          </a:p>
        </p:txBody>
      </p:sp>
      <p:pic>
        <p:nvPicPr>
          <p:cNvPr id="73733"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700213"/>
            <a:ext cx="4664075"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718377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p:txBody>
          <a:bodyPr/>
          <a:lstStyle/>
          <a:p>
            <a:r>
              <a:rPr lang="it-IT" dirty="0" smtClean="0"/>
              <a:t>Students engagement</a:t>
            </a:r>
            <a:endParaRPr lang="it-IT" dirty="0"/>
          </a:p>
        </p:txBody>
      </p:sp>
      <p:sp>
        <p:nvSpPr>
          <p:cNvPr id="4" name="Segnaposto contenuto 3"/>
          <p:cNvSpPr>
            <a:spLocks noGrp="1"/>
          </p:cNvSpPr>
          <p:nvPr>
            <p:ph type="subTitle" idx="1"/>
          </p:nvPr>
        </p:nvSpPr>
        <p:spPr>
          <a:xfrm>
            <a:off x="1371600" y="3886200"/>
            <a:ext cx="6400800" cy="996244"/>
          </a:xfrm>
        </p:spPr>
        <p:txBody>
          <a:bodyPr>
            <a:noAutofit/>
          </a:bodyPr>
          <a:lstStyle/>
          <a:p>
            <a:pPr marL="0" indent="0" algn="ctr">
              <a:buNone/>
            </a:pPr>
            <a:r>
              <a:rPr lang="it-IT" sz="5400" dirty="0" err="1" smtClean="0">
                <a:solidFill>
                  <a:schemeClr val="tx1"/>
                </a:solidFill>
              </a:rPr>
              <a:t>You</a:t>
            </a:r>
            <a:r>
              <a:rPr lang="it-IT" sz="5400" dirty="0" smtClean="0">
                <a:solidFill>
                  <a:schemeClr val="tx1"/>
                </a:solidFill>
              </a:rPr>
              <a:t> are the </a:t>
            </a:r>
            <a:r>
              <a:rPr lang="it-IT" sz="5400" dirty="0" err="1" smtClean="0">
                <a:solidFill>
                  <a:schemeClr val="tx1"/>
                </a:solidFill>
              </a:rPr>
              <a:t>teacher</a:t>
            </a:r>
            <a:r>
              <a:rPr lang="it-IT" sz="5400" dirty="0" smtClean="0">
                <a:solidFill>
                  <a:schemeClr val="tx1"/>
                </a:solidFill>
              </a:rPr>
              <a:t>!</a:t>
            </a:r>
            <a:endParaRPr lang="it-IT" sz="5400" dirty="0">
              <a:solidFill>
                <a:schemeClr val="tx1"/>
              </a:solidFill>
            </a:endParaRPr>
          </a:p>
        </p:txBody>
      </p:sp>
      <p:sp>
        <p:nvSpPr>
          <p:cNvPr id="2" name="Segnaposto data 1"/>
          <p:cNvSpPr>
            <a:spLocks noGrp="1"/>
          </p:cNvSpPr>
          <p:nvPr>
            <p:ph type="dt" sz="half" idx="10"/>
          </p:nvPr>
        </p:nvSpPr>
        <p:spPr/>
        <p:txBody>
          <a:bodyPr/>
          <a:lstStyle/>
          <a:p>
            <a:r>
              <a:rPr lang="it-IT" smtClean="0"/>
              <a:t>02-03/04/2019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a:t>
            </a:r>
            <a:endParaRPr lang="it-IT"/>
          </a:p>
        </p:txBody>
      </p:sp>
      <p:sp>
        <p:nvSpPr>
          <p:cNvPr id="6" name="Segnaposto numero diapositiva 5"/>
          <p:cNvSpPr>
            <a:spLocks noGrp="1"/>
          </p:cNvSpPr>
          <p:nvPr>
            <p:ph type="sldNum" sz="quarter" idx="12"/>
          </p:nvPr>
        </p:nvSpPr>
        <p:spPr/>
        <p:txBody>
          <a:bodyPr/>
          <a:lstStyle/>
          <a:p>
            <a:fld id="{639B403A-1D78-BE46-94CA-3E806C859D46}" type="slidenum">
              <a:rPr lang="it-IT" smtClean="0"/>
              <a:t>4</a:t>
            </a:fld>
            <a:endParaRPr lang="it-IT"/>
          </a:p>
        </p:txBody>
      </p:sp>
    </p:spTree>
    <p:extLst>
      <p:ext uri="{BB962C8B-B14F-4D97-AF65-F5344CB8AC3E}">
        <p14:creationId xmlns:p14="http://schemas.microsoft.com/office/powerpoint/2010/main" val="53096182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5"/>
          <p:cNvSpPr>
            <a:spLocks noGrp="1" noChangeArrowheads="1"/>
          </p:cNvSpPr>
          <p:nvPr>
            <p:ph type="title"/>
          </p:nvPr>
        </p:nvSpPr>
        <p:spPr>
          <a:xfrm>
            <a:off x="468313" y="115888"/>
            <a:ext cx="8229600" cy="1143000"/>
          </a:xfrm>
        </p:spPr>
        <p:txBody>
          <a:bodyPr/>
          <a:lstStyle/>
          <a:p>
            <a:pPr eaLnBrk="1" hangingPunct="1"/>
            <a:r>
              <a:rPr lang="it-IT">
                <a:latin typeface="Calibri" charset="0"/>
              </a:rPr>
              <a:t>ROS (</a:t>
            </a:r>
            <a:r>
              <a:rPr lang="it-IT">
                <a:latin typeface="Calibri" charset="0"/>
                <a:sym typeface="Wingdings" charset="0"/>
              </a:rPr>
              <a:t>O</a:t>
            </a:r>
            <a:r>
              <a:rPr lang="it-IT" baseline="-25000">
                <a:latin typeface="Calibri" charset="0"/>
                <a:sym typeface="Wingdings" charset="0"/>
              </a:rPr>
              <a:t>2</a:t>
            </a:r>
            <a:r>
              <a:rPr lang="it-IT" baseline="30000">
                <a:latin typeface="Wingdings" charset="0"/>
                <a:cs typeface="Wingdings" charset="0"/>
                <a:sym typeface="Wingdings" charset="0"/>
              </a:rPr>
              <a:t></a:t>
            </a:r>
            <a:r>
              <a:rPr lang="it-IT" baseline="30000">
                <a:latin typeface="Calibri" charset="0"/>
                <a:sym typeface="Wingdings" charset="0"/>
              </a:rPr>
              <a:t>-</a:t>
            </a:r>
            <a:r>
              <a:rPr lang="it-IT">
                <a:latin typeface="Calibri" charset="0"/>
                <a:sym typeface="Wingdings" charset="0"/>
              </a:rPr>
              <a:t>) </a:t>
            </a:r>
            <a:r>
              <a:rPr lang="it-IT">
                <a:latin typeface="Calibri" charset="0"/>
              </a:rPr>
              <a:t>generation</a:t>
            </a:r>
          </a:p>
        </p:txBody>
      </p:sp>
      <p:sp>
        <p:nvSpPr>
          <p:cNvPr id="2056" name="Rectangle 8"/>
          <p:cNvSpPr>
            <a:spLocks noGrp="1" noChangeArrowheads="1"/>
          </p:cNvSpPr>
          <p:nvPr>
            <p:ph idx="1"/>
          </p:nvPr>
        </p:nvSpPr>
        <p:spPr>
          <a:xfrm>
            <a:off x="468313" y="1196975"/>
            <a:ext cx="8229600" cy="4968875"/>
          </a:xfrm>
        </p:spPr>
        <p:txBody>
          <a:bodyPr rtlCol="0">
            <a:normAutofit/>
          </a:bodyPr>
          <a:lstStyle/>
          <a:p>
            <a:pPr marL="609600" indent="-609600" algn="ctr" eaLnBrk="1" fontAlgn="auto" hangingPunct="1">
              <a:spcAft>
                <a:spcPts val="0"/>
              </a:spcAft>
              <a:buFontTx/>
              <a:buNone/>
              <a:defRPr/>
            </a:pPr>
            <a:r>
              <a:rPr lang="it-IT" sz="2400" b="1" u="sng" dirty="0" err="1" smtClean="0">
                <a:ea typeface="+mn-ea"/>
                <a:cs typeface="+mn-cs"/>
              </a:rPr>
              <a:t>Where</a:t>
            </a:r>
            <a:r>
              <a:rPr lang="it-IT" sz="2400" b="1" u="sng" dirty="0" smtClean="0">
                <a:ea typeface="+mn-ea"/>
                <a:cs typeface="+mn-cs"/>
              </a:rPr>
              <a:t> in the </a:t>
            </a:r>
            <a:r>
              <a:rPr lang="it-IT" sz="2400" b="1" u="sng" dirty="0" err="1" smtClean="0">
                <a:ea typeface="+mn-ea"/>
                <a:cs typeface="+mn-cs"/>
              </a:rPr>
              <a:t>cell</a:t>
            </a:r>
            <a:r>
              <a:rPr lang="it-IT" sz="2400" b="1" u="sng" dirty="0" smtClean="0">
                <a:ea typeface="+mn-ea"/>
                <a:cs typeface="+mn-cs"/>
              </a:rPr>
              <a:t>?</a:t>
            </a:r>
          </a:p>
          <a:p>
            <a:pPr marL="0" indent="0" algn="ctr" eaLnBrk="1" fontAlgn="auto" hangingPunct="1">
              <a:spcAft>
                <a:spcPts val="0"/>
              </a:spcAft>
              <a:buFontTx/>
              <a:buNone/>
              <a:defRPr/>
            </a:pPr>
            <a:r>
              <a:rPr lang="it-IT" sz="2400" dirty="0" smtClean="0">
                <a:ea typeface="+mn-ea"/>
                <a:cs typeface="+mn-cs"/>
              </a:rPr>
              <a:t>At </a:t>
            </a:r>
            <a:r>
              <a:rPr lang="it-IT" sz="2400" dirty="0" err="1" smtClean="0">
                <a:ea typeface="+mn-ea"/>
                <a:cs typeface="+mn-cs"/>
              </a:rPr>
              <a:t>proteins</a:t>
            </a:r>
            <a:r>
              <a:rPr lang="it-IT" sz="2400" dirty="0" smtClean="0">
                <a:ea typeface="+mn-ea"/>
                <a:cs typeface="+mn-cs"/>
              </a:rPr>
              <a:t> </a:t>
            </a:r>
            <a:r>
              <a:rPr lang="it-IT" sz="2400" dirty="0" err="1" smtClean="0">
                <a:ea typeface="+mn-ea"/>
                <a:cs typeface="+mn-cs"/>
              </a:rPr>
              <a:t>having</a:t>
            </a:r>
            <a:r>
              <a:rPr lang="it-IT" sz="2400" dirty="0" smtClean="0">
                <a:ea typeface="+mn-ea"/>
                <a:cs typeface="+mn-cs"/>
              </a:rPr>
              <a:t> </a:t>
            </a:r>
            <a:r>
              <a:rPr lang="it-IT" sz="2400" b="1" dirty="0" smtClean="0">
                <a:ea typeface="+mn-ea"/>
                <a:cs typeface="+mn-cs"/>
              </a:rPr>
              <a:t>redox</a:t>
            </a:r>
            <a:r>
              <a:rPr lang="it-IT" sz="2400" b="1" dirty="0">
                <a:ea typeface="+mn-ea"/>
                <a:cs typeface="+mn-cs"/>
              </a:rPr>
              <a:t>-</a:t>
            </a:r>
            <a:r>
              <a:rPr lang="it-IT" sz="2400" b="1" dirty="0" err="1">
                <a:ea typeface="+mn-ea"/>
                <a:cs typeface="+mn-cs"/>
              </a:rPr>
              <a:t>active</a:t>
            </a:r>
            <a:r>
              <a:rPr lang="it-IT" sz="2400" b="1" dirty="0">
                <a:ea typeface="+mn-ea"/>
                <a:cs typeface="+mn-cs"/>
              </a:rPr>
              <a:t> </a:t>
            </a:r>
            <a:r>
              <a:rPr lang="it-IT" sz="2400" b="1" dirty="0" err="1">
                <a:ea typeface="+mn-ea"/>
                <a:cs typeface="+mn-cs"/>
              </a:rPr>
              <a:t>prosthetic</a:t>
            </a:r>
            <a:r>
              <a:rPr lang="it-IT" sz="2400" b="1" dirty="0">
                <a:ea typeface="+mn-ea"/>
                <a:cs typeface="+mn-cs"/>
              </a:rPr>
              <a:t> </a:t>
            </a:r>
            <a:r>
              <a:rPr lang="it-IT" sz="2400" b="1" dirty="0" err="1" smtClean="0">
                <a:ea typeface="+mn-ea"/>
                <a:cs typeface="+mn-cs"/>
              </a:rPr>
              <a:t>groups</a:t>
            </a:r>
            <a:endParaRPr lang="it-IT" sz="2400" dirty="0">
              <a:ea typeface="+mn-ea"/>
              <a:cs typeface="+mn-cs"/>
            </a:endParaRPr>
          </a:p>
          <a:p>
            <a:pPr eaLnBrk="1" fontAlgn="auto" hangingPunct="1">
              <a:spcAft>
                <a:spcPts val="0"/>
              </a:spcAft>
              <a:buFont typeface="Arial"/>
              <a:buChar char="•"/>
              <a:defRPr/>
            </a:pPr>
            <a:r>
              <a:rPr lang="it-IT" sz="2000" dirty="0" err="1">
                <a:ea typeface="+mn-ea"/>
                <a:cs typeface="+mn-cs"/>
              </a:rPr>
              <a:t>Heme</a:t>
            </a:r>
            <a:r>
              <a:rPr lang="it-IT" sz="2000" dirty="0">
                <a:ea typeface="+mn-ea"/>
                <a:cs typeface="+mn-cs"/>
              </a:rPr>
              <a:t>, </a:t>
            </a:r>
            <a:endParaRPr lang="it-IT" sz="2000" dirty="0" smtClean="0">
              <a:ea typeface="+mn-ea"/>
              <a:cs typeface="+mn-cs"/>
            </a:endParaRPr>
          </a:p>
          <a:p>
            <a:pPr eaLnBrk="1" fontAlgn="auto" hangingPunct="1">
              <a:spcAft>
                <a:spcPts val="0"/>
              </a:spcAft>
              <a:buFont typeface="Arial"/>
              <a:buChar char="•"/>
              <a:defRPr/>
            </a:pPr>
            <a:r>
              <a:rPr lang="it-IT" sz="2000" dirty="0" smtClean="0">
                <a:ea typeface="+mn-ea"/>
                <a:cs typeface="+mn-cs"/>
              </a:rPr>
              <a:t>FMNH</a:t>
            </a:r>
            <a:r>
              <a:rPr lang="it-IT" sz="2000" baseline="-25000" dirty="0" smtClean="0">
                <a:ea typeface="+mn-ea"/>
                <a:cs typeface="+mn-cs"/>
              </a:rPr>
              <a:t>2</a:t>
            </a:r>
            <a:r>
              <a:rPr lang="it-IT" sz="2000" dirty="0" smtClean="0">
                <a:ea typeface="+mn-ea"/>
                <a:cs typeface="+mn-cs"/>
              </a:rPr>
              <a:t> </a:t>
            </a:r>
          </a:p>
          <a:p>
            <a:pPr eaLnBrk="1" fontAlgn="auto" hangingPunct="1">
              <a:spcAft>
                <a:spcPts val="0"/>
              </a:spcAft>
              <a:buFont typeface="Arial"/>
              <a:buChar char="•"/>
              <a:defRPr/>
            </a:pPr>
            <a:r>
              <a:rPr lang="it-IT" sz="2000" dirty="0" smtClean="0">
                <a:ea typeface="+mn-ea"/>
                <a:cs typeface="+mn-cs"/>
              </a:rPr>
              <a:t>CoQH</a:t>
            </a:r>
            <a:r>
              <a:rPr lang="it-IT" sz="2000" baseline="-25000" dirty="0" smtClean="0">
                <a:ea typeface="+mn-ea"/>
                <a:cs typeface="+mn-cs"/>
              </a:rPr>
              <a:t>2</a:t>
            </a:r>
          </a:p>
          <a:p>
            <a:pPr marL="0" indent="0" eaLnBrk="1" fontAlgn="auto" hangingPunct="1">
              <a:spcAft>
                <a:spcPts val="0"/>
              </a:spcAft>
              <a:buFontTx/>
              <a:buNone/>
              <a:defRPr/>
            </a:pPr>
            <a:endParaRPr lang="it-IT" sz="2000" u="sng" dirty="0" smtClean="0">
              <a:ea typeface="+mn-ea"/>
              <a:cs typeface="+mn-cs"/>
            </a:endParaRPr>
          </a:p>
          <a:p>
            <a:pPr marL="609600" indent="-609600" eaLnBrk="1" fontAlgn="auto" hangingPunct="1">
              <a:spcAft>
                <a:spcPts val="0"/>
              </a:spcAft>
              <a:buFontTx/>
              <a:buAutoNum type="arabicPeriod"/>
              <a:defRPr/>
            </a:pPr>
            <a:r>
              <a:rPr lang="it-IT" sz="2000" b="1" i="1" dirty="0" err="1" smtClean="0">
                <a:ea typeface="+mn-ea"/>
                <a:cs typeface="+mn-cs"/>
              </a:rPr>
              <a:t>Mitochondrium</a:t>
            </a:r>
            <a:r>
              <a:rPr lang="it-IT" sz="2000" i="1" dirty="0" smtClean="0">
                <a:ea typeface="+mn-ea"/>
                <a:cs typeface="+mn-cs"/>
              </a:rPr>
              <a:t> </a:t>
            </a:r>
            <a:r>
              <a:rPr lang="it-IT" sz="2000" i="1" dirty="0" smtClean="0">
                <a:ea typeface="+mn-ea"/>
                <a:cs typeface="+mn-cs"/>
                <a:sym typeface="Wingdings"/>
              </a:rPr>
              <a:t> electron </a:t>
            </a:r>
            <a:r>
              <a:rPr lang="it-IT" sz="2000" i="1" dirty="0" err="1" smtClean="0">
                <a:ea typeface="+mn-ea"/>
                <a:cs typeface="+mn-cs"/>
                <a:sym typeface="Wingdings"/>
              </a:rPr>
              <a:t>transport</a:t>
            </a:r>
            <a:r>
              <a:rPr lang="it-IT" sz="2000" i="1" dirty="0" smtClean="0">
                <a:ea typeface="+mn-ea"/>
                <a:cs typeface="+mn-cs"/>
                <a:sym typeface="Wingdings"/>
              </a:rPr>
              <a:t> </a:t>
            </a:r>
            <a:r>
              <a:rPr lang="it-IT" sz="2000" i="1" dirty="0" err="1" smtClean="0">
                <a:ea typeface="+mn-ea"/>
                <a:cs typeface="+mn-cs"/>
                <a:sym typeface="Wingdings"/>
              </a:rPr>
              <a:t>chain</a:t>
            </a:r>
            <a:endParaRPr lang="it-IT" sz="2000" i="1" dirty="0" smtClean="0">
              <a:ea typeface="+mn-ea"/>
              <a:cs typeface="+mn-cs"/>
              <a:sym typeface="Wingdings"/>
            </a:endParaRPr>
          </a:p>
          <a:p>
            <a:pPr marL="609600" indent="-609600" eaLnBrk="1" fontAlgn="auto" hangingPunct="1">
              <a:spcAft>
                <a:spcPts val="0"/>
              </a:spcAft>
              <a:buFontTx/>
              <a:buAutoNum type="arabicPeriod"/>
              <a:defRPr/>
            </a:pPr>
            <a:r>
              <a:rPr lang="it-IT" sz="2000" b="1" i="1" dirty="0" err="1" smtClean="0">
                <a:ea typeface="+mn-ea"/>
                <a:cs typeface="+mn-cs"/>
                <a:sym typeface="Wingdings"/>
              </a:rPr>
              <a:t>Peroxisome</a:t>
            </a:r>
            <a:r>
              <a:rPr lang="it-IT" sz="2000" b="1" i="1" dirty="0" smtClean="0">
                <a:ea typeface="+mn-ea"/>
                <a:cs typeface="+mn-cs"/>
                <a:sym typeface="Wingdings"/>
              </a:rPr>
              <a:t> </a:t>
            </a:r>
            <a:r>
              <a:rPr lang="it-IT" sz="2000" i="1" dirty="0" smtClean="0">
                <a:ea typeface="+mn-ea"/>
                <a:cs typeface="+mn-cs"/>
                <a:sym typeface="Wingdings"/>
              </a:rPr>
              <a:t> </a:t>
            </a:r>
            <a:r>
              <a:rPr lang="it-IT" sz="2000" i="1" dirty="0" err="1" smtClean="0">
                <a:ea typeface="+mn-ea"/>
                <a:cs typeface="+mn-cs"/>
                <a:sym typeface="Wingdings"/>
              </a:rPr>
              <a:t>many</a:t>
            </a:r>
            <a:r>
              <a:rPr lang="it-IT" sz="2000" i="1" dirty="0" smtClean="0">
                <a:ea typeface="+mn-ea"/>
                <a:cs typeface="+mn-cs"/>
                <a:sym typeface="Wingdings"/>
              </a:rPr>
              <a:t> </a:t>
            </a:r>
            <a:r>
              <a:rPr lang="it-IT" sz="2000" i="1" dirty="0" err="1" smtClean="0">
                <a:ea typeface="+mn-ea"/>
                <a:cs typeface="+mn-cs"/>
                <a:sym typeface="Wingdings"/>
              </a:rPr>
              <a:t>oxidases</a:t>
            </a:r>
            <a:r>
              <a:rPr lang="it-IT" sz="2000" i="1" dirty="0" smtClean="0">
                <a:ea typeface="+mn-ea"/>
                <a:cs typeface="+mn-cs"/>
                <a:sym typeface="Wingdings"/>
              </a:rPr>
              <a:t>, </a:t>
            </a:r>
            <a:r>
              <a:rPr lang="it-IT" sz="2000" i="1" dirty="0" err="1" smtClean="0">
                <a:ea typeface="+mn-ea"/>
                <a:cs typeface="+mn-cs"/>
                <a:sym typeface="Wingdings"/>
              </a:rPr>
              <a:t>esp</a:t>
            </a:r>
            <a:r>
              <a:rPr lang="it-IT" sz="2000" i="1" dirty="0" smtClean="0">
                <a:ea typeface="+mn-ea"/>
                <a:cs typeface="+mn-cs"/>
                <a:sym typeface="Wingdings"/>
              </a:rPr>
              <a:t>. beta-</a:t>
            </a:r>
            <a:r>
              <a:rPr lang="is-IS" sz="2000" i="1" dirty="0" smtClean="0">
                <a:ea typeface="+mn-ea"/>
                <a:cs typeface="+mn-cs"/>
                <a:sym typeface="Wingdings"/>
              </a:rPr>
              <a:t>oxidation of long-chain fatty acids</a:t>
            </a:r>
            <a:endParaRPr lang="it-IT" sz="2000" i="1" dirty="0" smtClean="0">
              <a:ea typeface="+mn-ea"/>
              <a:cs typeface="+mn-cs"/>
            </a:endParaRPr>
          </a:p>
          <a:p>
            <a:pPr marL="609600" indent="-609600" eaLnBrk="1" fontAlgn="auto" hangingPunct="1">
              <a:spcAft>
                <a:spcPts val="0"/>
              </a:spcAft>
              <a:buFontTx/>
              <a:buAutoNum type="arabicPeriod"/>
              <a:defRPr/>
            </a:pPr>
            <a:r>
              <a:rPr lang="it-IT" sz="2000" b="1" i="1" dirty="0" err="1" smtClean="0">
                <a:ea typeface="+mn-ea"/>
                <a:cs typeface="+mn-cs"/>
              </a:rPr>
              <a:t>Endoplasmic</a:t>
            </a:r>
            <a:r>
              <a:rPr lang="it-IT" sz="2000" b="1" i="1" dirty="0" smtClean="0">
                <a:ea typeface="+mn-ea"/>
                <a:cs typeface="+mn-cs"/>
              </a:rPr>
              <a:t> </a:t>
            </a:r>
            <a:r>
              <a:rPr lang="it-IT" sz="2000" b="1" i="1" dirty="0" err="1" smtClean="0">
                <a:ea typeface="+mn-ea"/>
                <a:cs typeface="+mn-cs"/>
              </a:rPr>
              <a:t>reticulum</a:t>
            </a:r>
            <a:r>
              <a:rPr lang="it-IT" sz="2000" b="1" i="1" dirty="0" smtClean="0">
                <a:ea typeface="+mn-ea"/>
                <a:cs typeface="+mn-cs"/>
              </a:rPr>
              <a:t> </a:t>
            </a:r>
            <a:r>
              <a:rPr lang="it-IT" sz="2000" i="1" dirty="0" smtClean="0">
                <a:ea typeface="+mn-ea"/>
                <a:cs typeface="+mn-cs"/>
                <a:sym typeface="Wingdings"/>
              </a:rPr>
              <a:t> </a:t>
            </a:r>
            <a:r>
              <a:rPr lang="it-IT" sz="2000" i="1" dirty="0" err="1" smtClean="0">
                <a:ea typeface="+mn-ea"/>
                <a:cs typeface="+mn-cs"/>
                <a:sym typeface="Wingdings"/>
              </a:rPr>
              <a:t>cytochrome</a:t>
            </a:r>
            <a:r>
              <a:rPr lang="it-IT" sz="2000" i="1" dirty="0" smtClean="0">
                <a:ea typeface="+mn-ea"/>
                <a:cs typeface="+mn-cs"/>
                <a:sym typeface="Wingdings"/>
              </a:rPr>
              <a:t> P450</a:t>
            </a:r>
            <a:endParaRPr lang="it-IT" sz="2000" i="1" dirty="0" smtClean="0">
              <a:ea typeface="+mn-ea"/>
              <a:cs typeface="+mn-cs"/>
            </a:endParaRPr>
          </a:p>
          <a:p>
            <a:pPr marL="609600" indent="-609600" eaLnBrk="1" fontAlgn="auto" hangingPunct="1">
              <a:spcAft>
                <a:spcPts val="0"/>
              </a:spcAft>
              <a:buFontTx/>
              <a:buAutoNum type="arabicPeriod"/>
              <a:defRPr/>
            </a:pPr>
            <a:r>
              <a:rPr lang="it-IT" sz="2000" b="1" i="1" dirty="0" smtClean="0">
                <a:ea typeface="+mn-ea"/>
                <a:cs typeface="+mn-cs"/>
              </a:rPr>
              <a:t>Plasma membrane </a:t>
            </a:r>
            <a:r>
              <a:rPr lang="it-IT" sz="2000" i="1" dirty="0" smtClean="0">
                <a:ea typeface="+mn-ea"/>
                <a:cs typeface="+mn-cs"/>
                <a:sym typeface="Wingdings"/>
              </a:rPr>
              <a:t> NADPH </a:t>
            </a:r>
            <a:r>
              <a:rPr lang="it-IT" sz="2000" i="1" dirty="0" err="1" smtClean="0">
                <a:ea typeface="+mn-ea"/>
                <a:cs typeface="+mn-cs"/>
                <a:sym typeface="Wingdings"/>
              </a:rPr>
              <a:t>oxidase</a:t>
            </a:r>
            <a:endParaRPr lang="it-IT" sz="2000" i="1" dirty="0" smtClean="0">
              <a:ea typeface="+mn-ea"/>
              <a:cs typeface="+mn-cs"/>
              <a:sym typeface="Wingdings"/>
            </a:endParaRPr>
          </a:p>
          <a:p>
            <a:pPr marL="609600" indent="-609600" eaLnBrk="1" fontAlgn="auto" hangingPunct="1">
              <a:spcAft>
                <a:spcPts val="0"/>
              </a:spcAft>
              <a:buFontTx/>
              <a:buAutoNum type="arabicPeriod"/>
              <a:defRPr/>
            </a:pPr>
            <a:r>
              <a:rPr lang="it-IT" sz="2000" b="1" i="1" dirty="0" err="1" smtClean="0">
                <a:ea typeface="+mn-ea"/>
                <a:cs typeface="+mn-cs"/>
                <a:sym typeface="Wingdings"/>
              </a:rPr>
              <a:t>Cytosol</a:t>
            </a:r>
            <a:r>
              <a:rPr lang="it-IT" sz="2000" b="1" i="1" dirty="0" smtClean="0">
                <a:ea typeface="+mn-ea"/>
                <a:cs typeface="+mn-cs"/>
                <a:sym typeface="Wingdings"/>
              </a:rPr>
              <a:t> </a:t>
            </a:r>
            <a:r>
              <a:rPr lang="it-IT" sz="2000" i="1" dirty="0" smtClean="0">
                <a:ea typeface="+mn-ea"/>
                <a:cs typeface="+mn-cs"/>
                <a:sym typeface="Wingdings"/>
              </a:rPr>
              <a:t> </a:t>
            </a:r>
            <a:r>
              <a:rPr lang="it-IT" sz="2000" i="1" dirty="0" err="1" smtClean="0">
                <a:ea typeface="+mn-ea"/>
                <a:cs typeface="+mn-cs"/>
                <a:sym typeface="Wingdings"/>
              </a:rPr>
              <a:t>nitric</a:t>
            </a:r>
            <a:r>
              <a:rPr lang="it-IT" sz="2000" i="1" dirty="0" smtClean="0">
                <a:ea typeface="+mn-ea"/>
                <a:cs typeface="+mn-cs"/>
                <a:sym typeface="Wingdings"/>
              </a:rPr>
              <a:t> </a:t>
            </a:r>
            <a:r>
              <a:rPr lang="it-IT" sz="2000" i="1" dirty="0" err="1" smtClean="0">
                <a:ea typeface="+mn-ea"/>
                <a:cs typeface="+mn-cs"/>
                <a:sym typeface="Wingdings"/>
              </a:rPr>
              <a:t>oxide</a:t>
            </a:r>
            <a:r>
              <a:rPr lang="it-IT" sz="2000" i="1" dirty="0" smtClean="0">
                <a:ea typeface="+mn-ea"/>
                <a:cs typeface="+mn-cs"/>
                <a:sym typeface="Wingdings"/>
              </a:rPr>
              <a:t> </a:t>
            </a:r>
            <a:r>
              <a:rPr lang="it-IT" sz="2000" i="1" dirty="0" err="1" smtClean="0">
                <a:ea typeface="+mn-ea"/>
                <a:cs typeface="+mn-cs"/>
                <a:sym typeface="Wingdings"/>
              </a:rPr>
              <a:t>synthase</a:t>
            </a:r>
            <a:r>
              <a:rPr lang="it-IT" sz="2000" i="1" dirty="0" smtClean="0">
                <a:ea typeface="+mn-ea"/>
                <a:cs typeface="+mn-cs"/>
                <a:sym typeface="Wingdings"/>
              </a:rPr>
              <a:t>, xantine </a:t>
            </a:r>
            <a:r>
              <a:rPr lang="it-IT" sz="2000" i="1" dirty="0" err="1" smtClean="0">
                <a:ea typeface="+mn-ea"/>
                <a:cs typeface="+mn-cs"/>
                <a:sym typeface="Wingdings"/>
              </a:rPr>
              <a:t>oxidase</a:t>
            </a:r>
            <a:r>
              <a:rPr lang="it-IT" sz="2000" i="1" dirty="0" smtClean="0">
                <a:ea typeface="+mn-ea"/>
                <a:cs typeface="+mn-cs"/>
                <a:sym typeface="Wingdings"/>
              </a:rPr>
              <a:t>, etc.</a:t>
            </a:r>
          </a:p>
          <a:p>
            <a:pPr marL="609600" indent="-609600" eaLnBrk="1" fontAlgn="auto" hangingPunct="1">
              <a:spcAft>
                <a:spcPts val="0"/>
              </a:spcAft>
              <a:buFontTx/>
              <a:buNone/>
              <a:defRPr/>
            </a:pPr>
            <a:endParaRPr lang="it-IT" sz="1600" dirty="0" smtClean="0">
              <a:ea typeface="+mn-ea"/>
              <a:cs typeface="+mn-cs"/>
            </a:endParaRP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2" name="Segnaposto piè di pagina 1"/>
          <p:cNvSpPr>
            <a:spLocks noGrp="1"/>
          </p:cNvSpPr>
          <p:nvPr>
            <p:ph type="ftr" sz="quarter" idx="11"/>
          </p:nvPr>
        </p:nvSpPr>
        <p:spPr>
          <a:xfrm>
            <a:off x="2051050" y="6245225"/>
            <a:ext cx="4392613" cy="476250"/>
          </a:xfrm>
        </p:spPr>
        <p:txBody>
          <a:bodyPr/>
          <a:lstStyle/>
          <a:p>
            <a:pPr>
              <a:defRPr/>
            </a:pPr>
            <a:r>
              <a:rPr lang="it-IT" smtClean="0"/>
              <a:t>991SV-BIOCHEMISTRY OF AGE RELATED DISEASES</a:t>
            </a:r>
            <a:endParaRPr lang="it-IT" dirty="0"/>
          </a:p>
        </p:txBody>
      </p:sp>
      <p:sp>
        <p:nvSpPr>
          <p:cNvPr id="4" name="Segnaposto numero diapositiva 5"/>
          <p:cNvSpPr>
            <a:spLocks noGrp="1"/>
          </p:cNvSpPr>
          <p:nvPr>
            <p:ph type="sldNum" sz="quarter" idx="12"/>
          </p:nvPr>
        </p:nvSpPr>
        <p:spPr/>
        <p:txBody>
          <a:bodyPr/>
          <a:lstStyle/>
          <a:p>
            <a:pPr>
              <a:defRPr/>
            </a:pPr>
            <a:fld id="{AE5FFB3E-1CDD-BC45-AB01-4843F10E8D39}" type="slidenum">
              <a:rPr lang="it-IT"/>
              <a:pPr>
                <a:defRPr/>
              </a:pPr>
              <a:t>49</a:t>
            </a:fld>
            <a:endParaRPr lang="it-IT"/>
          </a:p>
        </p:txBody>
      </p:sp>
    </p:spTree>
    <p:extLst>
      <p:ext uri="{BB962C8B-B14F-4D97-AF65-F5344CB8AC3E}">
        <p14:creationId xmlns:p14="http://schemas.microsoft.com/office/powerpoint/2010/main" val="10113139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5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5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56">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56">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56">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56">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5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olo 1"/>
          <p:cNvSpPr>
            <a:spLocks noGrp="1"/>
          </p:cNvSpPr>
          <p:nvPr>
            <p:ph type="title"/>
          </p:nvPr>
        </p:nvSpPr>
        <p:spPr/>
        <p:txBody>
          <a:bodyPr/>
          <a:lstStyle/>
          <a:p>
            <a:pPr eaLnBrk="1" hangingPunct="1"/>
            <a:r>
              <a:rPr lang="it-IT" sz="2700" b="1">
                <a:latin typeface="Calibri" charset="0"/>
              </a:rPr>
              <a:t>Intracellular sources of reactive oxygen species</a:t>
            </a:r>
            <a:r>
              <a:rPr lang="it-IT" b="1">
                <a:latin typeface="Calibri" charset="0"/>
              </a:rPr>
              <a:t> </a:t>
            </a:r>
            <a:endParaRPr lang="it-IT">
              <a:latin typeface="Calibri" charset="0"/>
            </a:endParaRPr>
          </a:p>
        </p:txBody>
      </p:sp>
      <p:sp>
        <p:nvSpPr>
          <p:cNvPr id="5" name="Segnaposto data 4"/>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2124075" y="6021388"/>
            <a:ext cx="3895725" cy="700087"/>
          </a:xfrm>
        </p:spPr>
        <p:txBody>
          <a:bodyPr/>
          <a:lstStyle/>
          <a:p>
            <a:pPr>
              <a:defRPr/>
            </a:pPr>
            <a:r>
              <a:rPr lang="it-IT" smtClean="0"/>
              <a:t>991SV-BIOCHEMISTRY OF AGE RELATED DISEASES</a:t>
            </a:r>
            <a:endParaRPr lang="it-IT" dirty="0"/>
          </a:p>
        </p:txBody>
      </p:sp>
      <p:sp>
        <p:nvSpPr>
          <p:cNvPr id="4" name="Segnaposto numero diapositiva 3"/>
          <p:cNvSpPr>
            <a:spLocks noGrp="1"/>
          </p:cNvSpPr>
          <p:nvPr>
            <p:ph type="sldNum" sz="quarter" idx="12"/>
          </p:nvPr>
        </p:nvSpPr>
        <p:spPr/>
        <p:txBody>
          <a:bodyPr/>
          <a:lstStyle/>
          <a:p>
            <a:pPr>
              <a:defRPr/>
            </a:pPr>
            <a:fld id="{2AE57DA6-5E4F-1B41-A005-0A16604218C1}" type="slidenum">
              <a:rPr lang="it-IT"/>
              <a:pPr>
                <a:defRPr/>
              </a:pPr>
              <a:t>50</a:t>
            </a:fld>
            <a:endParaRPr lang="it-IT" dirty="0"/>
          </a:p>
        </p:txBody>
      </p:sp>
      <p:pic>
        <p:nvPicPr>
          <p:cNvPr id="75781"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341438"/>
            <a:ext cx="76200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CasellaDiTesto 6"/>
          <p:cNvSpPr txBox="1">
            <a:spLocks noChangeArrowheads="1"/>
          </p:cNvSpPr>
          <p:nvPr/>
        </p:nvSpPr>
        <p:spPr bwMode="auto">
          <a:xfrm>
            <a:off x="5651500" y="5805488"/>
            <a:ext cx="2755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000"/>
              <a:t>Holmström KM, Finkel T.</a:t>
            </a:r>
          </a:p>
          <a:p>
            <a:pPr eaLnBrk="1" hangingPunct="1"/>
            <a:r>
              <a:rPr lang="it-IT" sz="1000"/>
              <a:t>Nat Rev Mol Cell Biol. 2014 Jun;15(6):411-21</a:t>
            </a:r>
          </a:p>
        </p:txBody>
      </p:sp>
    </p:spTree>
    <p:extLst>
      <p:ext uri="{BB962C8B-B14F-4D97-AF65-F5344CB8AC3E}">
        <p14:creationId xmlns:p14="http://schemas.microsoft.com/office/powerpoint/2010/main" val="179300165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50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9pPr>
          </a:lstStyle>
          <a:p>
            <a:pPr algn="ctr">
              <a:defRPr/>
            </a:pPr>
            <a:r>
              <a:rPr lang="en-GB" sz="2500" b="1" dirty="0" smtClean="0">
                <a:latin typeface="Arial" charset="0"/>
              </a:rPr>
              <a:t>Structure and catalytic mechanisms of functional NOS</a:t>
            </a:r>
          </a:p>
          <a:p>
            <a:pPr algn="ctr">
              <a:defRPr/>
            </a:pPr>
            <a:endParaRPr lang="en-GB" sz="2500" b="1" dirty="0" smtClean="0">
              <a:latin typeface="Arial" charset="0"/>
            </a:endParaRPr>
          </a:p>
          <a:p>
            <a:pPr algn="ctr">
              <a:defRPr/>
            </a:pPr>
            <a:r>
              <a:rPr lang="en-GB" sz="2500" b="1" i="1" dirty="0" smtClean="0">
                <a:latin typeface="Arial" charset="0"/>
              </a:rPr>
              <a:t>NOS is a mini-electron transport chain</a:t>
            </a:r>
            <a:endParaRPr lang="en-GB" sz="2500" b="1" dirty="0" smtClean="0">
              <a:latin typeface="Arial"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800" y="6283325"/>
            <a:ext cx="2533650" cy="504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463" y="1992313"/>
            <a:ext cx="7805737" cy="2420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671513" y="5972175"/>
            <a:ext cx="3917950" cy="309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9pPr>
          </a:lstStyle>
          <a:p>
            <a:pPr>
              <a:defRPr/>
            </a:pPr>
            <a:r>
              <a:rPr lang="en-GB" sz="1100" b="1" smtClean="0">
                <a:latin typeface="Arial" charset="0"/>
              </a:rPr>
              <a:t>Ulrich Förstermann, and William C. Sessa Eur Heart J 2012;33:829-837</a:t>
            </a:r>
          </a:p>
        </p:txBody>
      </p:sp>
      <p:sp>
        <p:nvSpPr>
          <p:cNvPr id="3077" name="Text Box 5"/>
          <p:cNvSpPr txBox="1">
            <a:spLocks noChangeArrowheads="1"/>
          </p:cNvSpPr>
          <p:nvPr/>
        </p:nvSpPr>
        <p:spPr bwMode="auto">
          <a:xfrm>
            <a:off x="98425" y="6450013"/>
            <a:ext cx="4930775" cy="3471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0"/>
                <a:cs typeface="msgothic" charset="0"/>
              </a:defRPr>
            </a:lvl9pPr>
          </a:lstStyle>
          <a:p>
            <a:pPr>
              <a:defRPr/>
            </a:pPr>
            <a:r>
              <a:rPr lang="en-GB" sz="900" smtClean="0">
                <a:latin typeface="Arial" charset="0"/>
              </a:rPr>
              <a:t>Published on behalf of the European Society of Cardiology. All rights reserved. © The Author 2011. For permissions please email: journals.permissions@oup.com</a:t>
            </a:r>
          </a:p>
        </p:txBody>
      </p:sp>
      <p:sp>
        <p:nvSpPr>
          <p:cNvPr id="2" name="Segnaposto data 1"/>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p:txBody>
          <a:bodyPr/>
          <a:lstStyle/>
          <a:p>
            <a:pPr>
              <a:defRPr/>
            </a:pPr>
            <a:r>
              <a:rPr lang="it-IT" smtClean="0"/>
              <a:t>991SV-BIOCHEMISTRY OF AGE RELATED DISEASES</a:t>
            </a:r>
            <a:endParaRPr lang="it-IT"/>
          </a:p>
        </p:txBody>
      </p:sp>
      <p:sp>
        <p:nvSpPr>
          <p:cNvPr id="4" name="Segnaposto numero diapositiva 3"/>
          <p:cNvSpPr>
            <a:spLocks noGrp="1"/>
          </p:cNvSpPr>
          <p:nvPr>
            <p:ph type="sldNum" sz="quarter" idx="12"/>
          </p:nvPr>
        </p:nvSpPr>
        <p:spPr/>
        <p:txBody>
          <a:bodyPr/>
          <a:lstStyle/>
          <a:p>
            <a:pPr>
              <a:defRPr/>
            </a:pPr>
            <a:fld id="{D99F1B9F-4491-AD43-A9CE-C09F9D62453F}" type="slidenum">
              <a:rPr lang="it-IT"/>
              <a:pPr>
                <a:defRPr/>
              </a:pPr>
              <a:t>51</a:t>
            </a:fld>
            <a:endParaRPr lang="it-IT"/>
          </a:p>
        </p:txBody>
      </p:sp>
    </p:spTree>
    <p:extLst>
      <p:ext uri="{BB962C8B-B14F-4D97-AF65-F5344CB8AC3E}">
        <p14:creationId xmlns:p14="http://schemas.microsoft.com/office/powerpoint/2010/main" val="1343182572"/>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olo 1"/>
          <p:cNvSpPr>
            <a:spLocks noGrp="1"/>
          </p:cNvSpPr>
          <p:nvPr>
            <p:ph type="title"/>
          </p:nvPr>
        </p:nvSpPr>
        <p:spPr/>
        <p:txBody>
          <a:bodyPr/>
          <a:lstStyle/>
          <a:p>
            <a:pPr eaLnBrk="1" hangingPunct="1"/>
            <a:endParaRPr lang="it-IT">
              <a:latin typeface="Calibri" charset="0"/>
            </a:endParaRPr>
          </a:p>
        </p:txBody>
      </p:sp>
      <p:sp>
        <p:nvSpPr>
          <p:cNvPr id="5" name="Segnaposto data 4"/>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p:txBody>
          <a:bodyPr/>
          <a:lstStyle/>
          <a:p>
            <a:pPr>
              <a:defRPr/>
            </a:pPr>
            <a:r>
              <a:rPr lang="it-IT" smtClean="0"/>
              <a:t>991SV-BIOCHEMISTRY OF AGE RELATED DISEASES</a:t>
            </a:r>
            <a:endParaRPr lang="it-IT"/>
          </a:p>
        </p:txBody>
      </p:sp>
      <p:sp>
        <p:nvSpPr>
          <p:cNvPr id="4" name="Segnaposto numero diapositiva 3"/>
          <p:cNvSpPr>
            <a:spLocks noGrp="1"/>
          </p:cNvSpPr>
          <p:nvPr>
            <p:ph type="sldNum" sz="quarter" idx="12"/>
          </p:nvPr>
        </p:nvSpPr>
        <p:spPr/>
        <p:txBody>
          <a:bodyPr/>
          <a:lstStyle/>
          <a:p>
            <a:pPr>
              <a:defRPr/>
            </a:pPr>
            <a:fld id="{811966B3-23A9-5642-B995-3879D42104E4}" type="slidenum">
              <a:rPr lang="it-IT"/>
              <a:pPr>
                <a:defRPr/>
              </a:pPr>
              <a:t>52</a:t>
            </a:fld>
            <a:endParaRPr lang="it-IT"/>
          </a:p>
        </p:txBody>
      </p:sp>
      <p:pic>
        <p:nvPicPr>
          <p:cNvPr id="78853"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500"/>
            <a:ext cx="9144000" cy="671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65964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rtlCol="0">
            <a:normAutofit fontScale="90000"/>
          </a:bodyPr>
          <a:lstStyle/>
          <a:p>
            <a:pPr eaLnBrk="1" fontAlgn="auto" hangingPunct="1">
              <a:spcAft>
                <a:spcPts val="0"/>
              </a:spcAft>
              <a:defRPr/>
            </a:pPr>
            <a:r>
              <a:rPr lang="it-IT" dirty="0" err="1" smtClean="0">
                <a:ea typeface="+mj-ea"/>
                <a:cs typeface="+mj-cs"/>
                <a:sym typeface="Wingdings"/>
              </a:rPr>
              <a:t>Superoxide</a:t>
            </a:r>
            <a:r>
              <a:rPr lang="it-IT" dirty="0" smtClean="0">
                <a:ea typeface="+mj-ea"/>
                <a:cs typeface="+mj-cs"/>
                <a:sym typeface="Wingdings"/>
              </a:rPr>
              <a:t> </a:t>
            </a:r>
            <a:r>
              <a:rPr lang="it-IT" dirty="0" err="1" smtClean="0">
                <a:ea typeface="+mj-ea"/>
                <a:cs typeface="+mj-cs"/>
                <a:sym typeface="Wingdings"/>
              </a:rPr>
              <a:t>anion</a:t>
            </a:r>
            <a:r>
              <a:rPr lang="it-IT" dirty="0" smtClean="0">
                <a:ea typeface="+mj-ea"/>
                <a:cs typeface="+mj-cs"/>
                <a:sym typeface="Wingdings"/>
              </a:rPr>
              <a:t> O</a:t>
            </a:r>
            <a:r>
              <a:rPr lang="it-IT" baseline="-25000" dirty="0" smtClean="0">
                <a:ea typeface="+mj-ea"/>
                <a:cs typeface="+mj-cs"/>
                <a:sym typeface="Wingdings"/>
              </a:rPr>
              <a:t>2</a:t>
            </a:r>
            <a:r>
              <a:rPr lang="it-IT" baseline="30000" dirty="0">
                <a:latin typeface="Wingdings"/>
                <a:ea typeface="Wingdings"/>
                <a:cs typeface="Wingdings"/>
                <a:sym typeface="Wingdings"/>
              </a:rPr>
              <a:t></a:t>
            </a:r>
            <a:r>
              <a:rPr lang="it-IT" baseline="30000" dirty="0">
                <a:ea typeface="+mj-ea"/>
                <a:cs typeface="+mj-cs"/>
                <a:sym typeface="Wingdings"/>
              </a:rPr>
              <a:t>-</a:t>
            </a:r>
            <a:r>
              <a:rPr lang="it-IT" dirty="0" smtClean="0">
                <a:ea typeface="+mj-ea"/>
                <a:cs typeface="+mj-cs"/>
              </a:rPr>
              <a:t> </a:t>
            </a:r>
            <a:br>
              <a:rPr lang="it-IT" dirty="0" smtClean="0">
                <a:ea typeface="+mj-ea"/>
                <a:cs typeface="+mj-cs"/>
              </a:rPr>
            </a:br>
            <a:r>
              <a:rPr lang="it-IT" dirty="0" smtClean="0">
                <a:ea typeface="+mj-ea"/>
                <a:cs typeface="+mj-cs"/>
              </a:rPr>
              <a:t>in </a:t>
            </a:r>
            <a:r>
              <a:rPr lang="it-IT" dirty="0" err="1" smtClean="0">
                <a:ea typeface="+mj-ea"/>
                <a:cs typeface="+mj-cs"/>
              </a:rPr>
              <a:t>mitochondria</a:t>
            </a:r>
            <a:endParaRPr lang="it-IT" dirty="0">
              <a:ea typeface="+mj-ea"/>
              <a:cs typeface="+mj-cs"/>
            </a:endParaRPr>
          </a:p>
        </p:txBody>
      </p:sp>
      <p:sp>
        <p:nvSpPr>
          <p:cNvPr id="2" name="Segnaposto data 1"/>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a:xfrm>
            <a:off x="3124200" y="6021388"/>
            <a:ext cx="2895600" cy="700087"/>
          </a:xfrm>
        </p:spPr>
        <p:txBody>
          <a:bodyPr/>
          <a:lstStyle/>
          <a:p>
            <a:pPr>
              <a:defRPr/>
            </a:pPr>
            <a:r>
              <a:rPr lang="it-IT" smtClean="0"/>
              <a:t>991SV-BIOCHEMISTRY OF AGE RELATED DISEASES</a:t>
            </a:r>
            <a:endParaRPr lang="it-IT" dirty="0"/>
          </a:p>
        </p:txBody>
      </p:sp>
      <p:sp>
        <p:nvSpPr>
          <p:cNvPr id="5" name="Segnaposto numero diapositiva 4"/>
          <p:cNvSpPr>
            <a:spLocks noGrp="1"/>
          </p:cNvSpPr>
          <p:nvPr>
            <p:ph type="sldNum" sz="quarter" idx="12"/>
          </p:nvPr>
        </p:nvSpPr>
        <p:spPr/>
        <p:txBody>
          <a:bodyPr/>
          <a:lstStyle/>
          <a:p>
            <a:pPr>
              <a:defRPr/>
            </a:pPr>
            <a:fld id="{54A670BB-6E20-3247-8369-412B1DA59B29}" type="slidenum">
              <a:rPr lang="it-IT"/>
              <a:pPr>
                <a:defRPr/>
              </a:pPr>
              <a:t>53</a:t>
            </a:fld>
            <a:endParaRPr lang="it-IT"/>
          </a:p>
        </p:txBody>
      </p:sp>
      <p:pic>
        <p:nvPicPr>
          <p:cNvPr id="79877"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773238"/>
            <a:ext cx="6186488"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CasellaDiTesto 7"/>
          <p:cNvSpPr txBox="1">
            <a:spLocks noChangeArrowheads="1"/>
          </p:cNvSpPr>
          <p:nvPr/>
        </p:nvSpPr>
        <p:spPr bwMode="auto">
          <a:xfrm>
            <a:off x="6372225" y="2133600"/>
            <a:ext cx="277177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AutoNum type="arabicPeriod"/>
            </a:pPr>
            <a:r>
              <a:rPr lang="it-IT" sz="1600"/>
              <a:t>Complex I</a:t>
            </a:r>
          </a:p>
          <a:p>
            <a:pPr eaLnBrk="1" hangingPunct="1">
              <a:buFont typeface="Arial" charset="0"/>
              <a:buAutoNum type="arabicPeriod"/>
            </a:pPr>
            <a:r>
              <a:rPr lang="it-IT" sz="1600"/>
              <a:t>Complex III</a:t>
            </a:r>
          </a:p>
          <a:p>
            <a:pPr eaLnBrk="1" hangingPunct="1">
              <a:buFont typeface="Arial" charset="0"/>
              <a:buAutoNum type="arabicPeriod"/>
            </a:pPr>
            <a:r>
              <a:rPr lang="it-IT" sz="1600"/>
              <a:t>2-oxo-glutarate DH</a:t>
            </a:r>
          </a:p>
          <a:p>
            <a:pPr eaLnBrk="1" hangingPunct="1">
              <a:buFont typeface="Arial" charset="0"/>
              <a:buAutoNum type="arabicPeriod"/>
            </a:pPr>
            <a:r>
              <a:rPr lang="it-IT" sz="1600"/>
              <a:t>Pyruvate DH</a:t>
            </a:r>
          </a:p>
          <a:p>
            <a:pPr eaLnBrk="1" hangingPunct="1">
              <a:buFont typeface="Arial" charset="0"/>
              <a:buAutoNum type="arabicPeriod"/>
            </a:pPr>
            <a:r>
              <a:rPr lang="it-IT" sz="1600"/>
              <a:t>Glyceraldehyde 3-P DH</a:t>
            </a:r>
          </a:p>
          <a:p>
            <a:pPr eaLnBrk="1" hangingPunct="1">
              <a:buFont typeface="Arial" charset="0"/>
              <a:buAutoNum type="arabicPeriod"/>
            </a:pPr>
            <a:r>
              <a:rPr lang="it-IT" sz="1600"/>
              <a:t>Electron transfer flavoprotein-ubiquinone oxidoreductase </a:t>
            </a:r>
          </a:p>
        </p:txBody>
      </p:sp>
    </p:spTree>
    <p:extLst>
      <p:ext uri="{BB962C8B-B14F-4D97-AF65-F5344CB8AC3E}">
        <p14:creationId xmlns:p14="http://schemas.microsoft.com/office/powerpoint/2010/main" val="397848340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rtlCol="0">
            <a:normAutofit fontScale="90000"/>
          </a:bodyPr>
          <a:lstStyle/>
          <a:p>
            <a:pPr eaLnBrk="1" fontAlgn="auto" hangingPunct="1">
              <a:spcAft>
                <a:spcPts val="0"/>
              </a:spcAft>
              <a:defRPr/>
            </a:pPr>
            <a:r>
              <a:rPr lang="it-IT" dirty="0">
                <a:ea typeface="+mj-ea"/>
                <a:cs typeface="+mj-cs"/>
                <a:sym typeface="Wingdings"/>
              </a:rPr>
              <a:t>O</a:t>
            </a:r>
            <a:r>
              <a:rPr lang="it-IT" baseline="-25000" dirty="0">
                <a:ea typeface="+mj-ea"/>
                <a:cs typeface="+mj-cs"/>
                <a:sym typeface="Wingdings"/>
              </a:rPr>
              <a:t>2</a:t>
            </a:r>
            <a:r>
              <a:rPr lang="it-IT" baseline="30000" dirty="0">
                <a:latin typeface="Wingdings"/>
                <a:ea typeface="Wingdings"/>
                <a:cs typeface="Wingdings"/>
                <a:sym typeface="Wingdings"/>
              </a:rPr>
              <a:t></a:t>
            </a:r>
            <a:r>
              <a:rPr lang="it-IT" baseline="30000" dirty="0">
                <a:ea typeface="+mj-ea"/>
                <a:cs typeface="+mj-cs"/>
                <a:sym typeface="Wingdings"/>
              </a:rPr>
              <a:t>-</a:t>
            </a:r>
            <a:r>
              <a:rPr lang="it-IT" dirty="0" smtClean="0">
                <a:ea typeface="+mj-ea"/>
                <a:cs typeface="+mj-cs"/>
              </a:rPr>
              <a:t> generation </a:t>
            </a:r>
            <a:r>
              <a:rPr lang="it-IT" dirty="0" err="1" smtClean="0">
                <a:ea typeface="+mj-ea"/>
                <a:cs typeface="+mj-cs"/>
              </a:rPr>
              <a:t>at</a:t>
            </a:r>
            <a:r>
              <a:rPr lang="it-IT" dirty="0" smtClean="0">
                <a:ea typeface="+mj-ea"/>
                <a:cs typeface="+mj-cs"/>
              </a:rPr>
              <a:t> </a:t>
            </a:r>
            <a:r>
              <a:rPr lang="it-IT" dirty="0" err="1" smtClean="0">
                <a:ea typeface="+mj-ea"/>
                <a:cs typeface="+mj-cs"/>
              </a:rPr>
              <a:t>Complex</a:t>
            </a:r>
            <a:r>
              <a:rPr lang="it-IT" dirty="0" smtClean="0">
                <a:ea typeface="+mj-ea"/>
                <a:cs typeface="+mj-cs"/>
              </a:rPr>
              <a:t> I</a:t>
            </a:r>
            <a:br>
              <a:rPr lang="it-IT" dirty="0" smtClean="0">
                <a:ea typeface="+mj-ea"/>
                <a:cs typeface="+mj-cs"/>
              </a:rPr>
            </a:br>
            <a:r>
              <a:rPr lang="it-IT" dirty="0" err="1" smtClean="0">
                <a:ea typeface="+mj-ea"/>
                <a:cs typeface="+mj-cs"/>
              </a:rPr>
              <a:t>When</a:t>
            </a:r>
            <a:r>
              <a:rPr lang="it-IT" dirty="0" smtClean="0">
                <a:ea typeface="+mj-ea"/>
                <a:cs typeface="+mj-cs"/>
              </a:rPr>
              <a:t>?</a:t>
            </a:r>
            <a:endParaRPr lang="it-IT" dirty="0">
              <a:ea typeface="+mj-ea"/>
              <a:cs typeface="+mj-cs"/>
            </a:endParaRPr>
          </a:p>
        </p:txBody>
      </p:sp>
      <p:sp>
        <p:nvSpPr>
          <p:cNvPr id="7" name="Segnaposto data 6"/>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a:xfrm>
            <a:off x="3132138" y="5805488"/>
            <a:ext cx="2895600" cy="763587"/>
          </a:xfrm>
        </p:spPr>
        <p:txBody>
          <a:bodyPr/>
          <a:lstStyle/>
          <a:p>
            <a:pPr>
              <a:defRPr/>
            </a:pPr>
            <a:r>
              <a:rPr lang="it-IT" smtClean="0"/>
              <a:t>991SV-BIOCHEMISTRY OF AGE RELATED DISEASES</a:t>
            </a:r>
            <a:endParaRPr lang="it-IT" dirty="0"/>
          </a:p>
        </p:txBody>
      </p:sp>
      <p:sp>
        <p:nvSpPr>
          <p:cNvPr id="5" name="Segnaposto numero diapositiva 4"/>
          <p:cNvSpPr>
            <a:spLocks noGrp="1"/>
          </p:cNvSpPr>
          <p:nvPr>
            <p:ph type="sldNum" sz="quarter" idx="12"/>
          </p:nvPr>
        </p:nvSpPr>
        <p:spPr/>
        <p:txBody>
          <a:bodyPr/>
          <a:lstStyle/>
          <a:p>
            <a:pPr>
              <a:defRPr/>
            </a:pPr>
            <a:fld id="{6C320E54-3279-8F4C-9E4C-244BCC3E6074}" type="slidenum">
              <a:rPr lang="it-IT"/>
              <a:pPr>
                <a:defRPr/>
              </a:pPr>
              <a:t>54</a:t>
            </a:fld>
            <a:endParaRPr lang="it-IT"/>
          </a:p>
        </p:txBody>
      </p:sp>
      <p:pic>
        <p:nvPicPr>
          <p:cNvPr id="80901"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844675"/>
            <a:ext cx="40989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844675"/>
            <a:ext cx="4229100" cy="259238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p:cNvSpPr/>
          <p:nvPr/>
        </p:nvSpPr>
        <p:spPr>
          <a:xfrm>
            <a:off x="1042988" y="3573463"/>
            <a:ext cx="1152525" cy="358775"/>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8" name="Rettangolo 7"/>
          <p:cNvSpPr/>
          <p:nvPr/>
        </p:nvSpPr>
        <p:spPr>
          <a:xfrm>
            <a:off x="2339975" y="3500438"/>
            <a:ext cx="1152525" cy="360362"/>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9" name="Rettangolo 8"/>
          <p:cNvSpPr/>
          <p:nvPr/>
        </p:nvSpPr>
        <p:spPr>
          <a:xfrm>
            <a:off x="5292725" y="3573463"/>
            <a:ext cx="1150938" cy="358775"/>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0" name="Rettangolo 9"/>
          <p:cNvSpPr/>
          <p:nvPr/>
        </p:nvSpPr>
        <p:spPr>
          <a:xfrm>
            <a:off x="6659563" y="3644900"/>
            <a:ext cx="1152525" cy="360363"/>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3" name="Rettangolo 2"/>
          <p:cNvSpPr>
            <a:spLocks noChangeArrowheads="1"/>
          </p:cNvSpPr>
          <p:nvPr/>
        </p:nvSpPr>
        <p:spPr bwMode="auto">
          <a:xfrm>
            <a:off x="684213" y="4437063"/>
            <a:ext cx="799147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de-DE"/>
              <a:t>It happens when </a:t>
            </a:r>
            <a:r>
              <a:rPr lang="de-DE" b="1"/>
              <a:t>the rate of oxygen consumption is low</a:t>
            </a:r>
            <a:r>
              <a:rPr lang="de-DE"/>
              <a:t>, due to </a:t>
            </a:r>
            <a:r>
              <a:rPr lang="de-DE" b="1"/>
              <a:t>low availability of ADP (</a:t>
            </a:r>
            <a:r>
              <a:rPr lang="de-DE"/>
              <a:t>ATP hydrolysis is slow) </a:t>
            </a:r>
          </a:p>
          <a:p>
            <a:pPr algn="ctr"/>
            <a:r>
              <a:rPr lang="de-DE" i="1"/>
              <a:t>„principle of respiratory control“  </a:t>
            </a:r>
          </a:p>
          <a:p>
            <a:pPr algn="ctr"/>
            <a:endParaRPr lang="de-DE" i="1"/>
          </a:p>
          <a:p>
            <a:pPr algn="ctr"/>
            <a:r>
              <a:rPr lang="de-DE" sz="1200"/>
              <a:t>Scheme from: M. Murphy, Biochem. J. (2009) 417, 1–13</a:t>
            </a:r>
            <a:endParaRPr lang="it-IT" sz="1200"/>
          </a:p>
        </p:txBody>
      </p:sp>
    </p:spTree>
    <p:extLst>
      <p:ext uri="{BB962C8B-B14F-4D97-AF65-F5344CB8AC3E}">
        <p14:creationId xmlns:p14="http://schemas.microsoft.com/office/powerpoint/2010/main" val="40549910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olo 1"/>
          <p:cNvSpPr>
            <a:spLocks noGrp="1"/>
          </p:cNvSpPr>
          <p:nvPr>
            <p:ph type="title"/>
          </p:nvPr>
        </p:nvSpPr>
        <p:spPr/>
        <p:txBody>
          <a:bodyPr/>
          <a:lstStyle/>
          <a:p>
            <a:pPr eaLnBrk="1" hangingPunct="1"/>
            <a:r>
              <a:rPr lang="it-IT" sz="2400">
                <a:latin typeface="Calibri" charset="0"/>
              </a:rPr>
              <a:t>An increase in the mitochondrial membrane potential (↑+) promotes reactive oxygen species (ROS) production</a:t>
            </a:r>
          </a:p>
        </p:txBody>
      </p:sp>
      <p:sp>
        <p:nvSpPr>
          <p:cNvPr id="5" name="Segnaposto data 4"/>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1331913" y="6245225"/>
            <a:ext cx="4687887" cy="476250"/>
          </a:xfrm>
        </p:spPr>
        <p:txBody>
          <a:bodyPr/>
          <a:lstStyle/>
          <a:p>
            <a:pPr>
              <a:defRPr/>
            </a:pPr>
            <a:r>
              <a:rPr lang="it-IT" smtClean="0"/>
              <a:t>991SV-BIOCHEMISTRY OF AGE RELATED DISEASES</a:t>
            </a:r>
            <a:endParaRPr lang="it-IT" dirty="0"/>
          </a:p>
        </p:txBody>
      </p:sp>
      <p:sp>
        <p:nvSpPr>
          <p:cNvPr id="4" name="Segnaposto numero diapositiva 3"/>
          <p:cNvSpPr>
            <a:spLocks noGrp="1"/>
          </p:cNvSpPr>
          <p:nvPr>
            <p:ph type="sldNum" sz="quarter" idx="12"/>
          </p:nvPr>
        </p:nvSpPr>
        <p:spPr/>
        <p:txBody>
          <a:bodyPr/>
          <a:lstStyle/>
          <a:p>
            <a:pPr>
              <a:defRPr/>
            </a:pPr>
            <a:fld id="{75ED45BE-4FA3-484D-85F9-ED9CFA05E002}" type="slidenum">
              <a:rPr lang="it-IT"/>
              <a:pPr>
                <a:defRPr/>
              </a:pPr>
              <a:t>55</a:t>
            </a:fld>
            <a:endParaRPr lang="it-IT"/>
          </a:p>
        </p:txBody>
      </p:sp>
      <p:pic>
        <p:nvPicPr>
          <p:cNvPr id="81925"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1268413"/>
            <a:ext cx="4635500"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CasellaDiTesto 5"/>
          <p:cNvSpPr txBox="1">
            <a:spLocks noChangeArrowheads="1"/>
          </p:cNvSpPr>
          <p:nvPr/>
        </p:nvSpPr>
        <p:spPr bwMode="auto">
          <a:xfrm>
            <a:off x="395288" y="1773238"/>
            <a:ext cx="280828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FROM:</a:t>
            </a:r>
          </a:p>
          <a:p>
            <a:pPr eaLnBrk="1" hangingPunct="1"/>
            <a:r>
              <a:rPr lang="it-IT" sz="1200"/>
              <a:t>Mitochondrial uncoupling proteins in the cns: in support of function and survival</a:t>
            </a:r>
          </a:p>
          <a:p>
            <a:pPr eaLnBrk="1" hangingPunct="1"/>
            <a:r>
              <a:rPr lang="it-IT" sz="1200"/>
              <a:t>Zane B. Andrews, Sabrina Diano &amp; Tamas L. Horvath</a:t>
            </a:r>
          </a:p>
          <a:p>
            <a:pPr eaLnBrk="1" hangingPunct="1"/>
            <a:r>
              <a:rPr lang="it-IT" sz="1200"/>
              <a:t>Nature Reviews Neuroscience 6, 829-840 (November 2005)</a:t>
            </a:r>
          </a:p>
        </p:txBody>
      </p:sp>
      <p:sp>
        <p:nvSpPr>
          <p:cNvPr id="81927" name="CasellaDiTesto 6"/>
          <p:cNvSpPr txBox="1">
            <a:spLocks noChangeArrowheads="1"/>
          </p:cNvSpPr>
          <p:nvPr/>
        </p:nvSpPr>
        <p:spPr bwMode="auto">
          <a:xfrm>
            <a:off x="611188" y="4005263"/>
            <a:ext cx="28813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MEMO: the membrane potential increases when ADP is not available, i.e. ATP is in excess </a:t>
            </a:r>
          </a:p>
        </p:txBody>
      </p:sp>
    </p:spTree>
    <p:extLst>
      <p:ext uri="{BB962C8B-B14F-4D97-AF65-F5344CB8AC3E}">
        <p14:creationId xmlns:p14="http://schemas.microsoft.com/office/powerpoint/2010/main" val="129707559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2268538" y="6245225"/>
            <a:ext cx="4679950" cy="476250"/>
          </a:xfrm>
        </p:spPr>
        <p:txBody>
          <a:bodyPr/>
          <a:lstStyle/>
          <a:p>
            <a:pPr>
              <a:defRPr/>
            </a:pPr>
            <a:r>
              <a:rPr lang="it-IT" smtClean="0"/>
              <a:t>991SV-BIOCHEMISTRY OF AGE RELATED DISEASES</a:t>
            </a:r>
            <a:endParaRPr lang="it-IT" dirty="0"/>
          </a:p>
        </p:txBody>
      </p:sp>
      <p:sp>
        <p:nvSpPr>
          <p:cNvPr id="4" name="Segnaposto numero diapositiva 3"/>
          <p:cNvSpPr>
            <a:spLocks noGrp="1"/>
          </p:cNvSpPr>
          <p:nvPr>
            <p:ph type="sldNum" sz="quarter" idx="12"/>
          </p:nvPr>
        </p:nvSpPr>
        <p:spPr/>
        <p:txBody>
          <a:bodyPr/>
          <a:lstStyle/>
          <a:p>
            <a:pPr>
              <a:defRPr/>
            </a:pPr>
            <a:fld id="{97427656-9D75-7E4E-8746-894A9B142312}" type="slidenum">
              <a:rPr lang="it-IT"/>
              <a:pPr>
                <a:defRPr/>
              </a:pPr>
              <a:t>56</a:t>
            </a:fld>
            <a:endParaRPr lang="it-IT"/>
          </a:p>
        </p:txBody>
      </p:sp>
      <p:pic>
        <p:nvPicPr>
          <p:cNvPr id="82948"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2420938"/>
            <a:ext cx="516255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88913"/>
            <a:ext cx="6588125"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73941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dirty="0" smtClean="0"/>
              <a:t>Fine</a:t>
            </a:r>
            <a:endParaRPr lang="it-IT" dirty="0"/>
          </a:p>
        </p:txBody>
      </p:sp>
      <p:sp>
        <p:nvSpPr>
          <p:cNvPr id="6" name="Sottotitolo 5"/>
          <p:cNvSpPr>
            <a:spLocks noGrp="1"/>
          </p:cNvSpPr>
          <p:nvPr>
            <p:ph type="subTitle" idx="1"/>
          </p:nvPr>
        </p:nvSpPr>
        <p:spPr/>
        <p:txBody>
          <a:bodyPr/>
          <a:lstStyle/>
          <a:p>
            <a:endParaRPr lang="it-IT"/>
          </a:p>
        </p:txBody>
      </p:sp>
      <p:sp>
        <p:nvSpPr>
          <p:cNvPr id="2" name="Segnaposto data 1"/>
          <p:cNvSpPr>
            <a:spLocks noGrp="1"/>
          </p:cNvSpPr>
          <p:nvPr>
            <p:ph type="dt" sz="half" idx="10"/>
          </p:nvPr>
        </p:nvSpPr>
        <p:spPr/>
        <p:txBody>
          <a:bodyPr/>
          <a:lstStyle/>
          <a:p>
            <a:r>
              <a:rPr lang="it-IT" smtClean="0"/>
              <a:t>02-03/04/2019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a:t>
            </a:r>
            <a:endParaRPr lang="it-IT"/>
          </a:p>
        </p:txBody>
      </p:sp>
      <p:sp>
        <p:nvSpPr>
          <p:cNvPr id="4" name="Segnaposto numero diapositiva 3"/>
          <p:cNvSpPr>
            <a:spLocks noGrp="1"/>
          </p:cNvSpPr>
          <p:nvPr>
            <p:ph type="sldNum" sz="quarter" idx="12"/>
          </p:nvPr>
        </p:nvSpPr>
        <p:spPr/>
        <p:txBody>
          <a:bodyPr/>
          <a:lstStyle/>
          <a:p>
            <a:fld id="{639B403A-1D78-BE46-94CA-3E806C859D46}" type="slidenum">
              <a:rPr lang="it-IT" smtClean="0"/>
              <a:t>57</a:t>
            </a:fld>
            <a:endParaRPr lang="it-IT"/>
          </a:p>
        </p:txBody>
      </p:sp>
    </p:spTree>
    <p:extLst>
      <p:ext uri="{BB962C8B-B14F-4D97-AF65-F5344CB8AC3E}">
        <p14:creationId xmlns:p14="http://schemas.microsoft.com/office/powerpoint/2010/main" val="334672987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lstStyle/>
          <a:p>
            <a:r>
              <a:rPr lang="it-IT" dirty="0" smtClean="0"/>
              <a:t>Lezione 2</a:t>
            </a:r>
            <a:endParaRPr lang="it-IT" dirty="0"/>
          </a:p>
        </p:txBody>
      </p:sp>
      <p:sp>
        <p:nvSpPr>
          <p:cNvPr id="9" name="Segnaposto contenuto 8"/>
          <p:cNvSpPr>
            <a:spLocks noGrp="1"/>
          </p:cNvSpPr>
          <p:nvPr>
            <p:ph idx="1"/>
          </p:nvPr>
        </p:nvSpPr>
        <p:spPr/>
        <p:txBody>
          <a:bodyPr/>
          <a:lstStyle/>
          <a:p>
            <a:r>
              <a:rPr lang="it-IT" dirty="0" smtClean="0"/>
              <a:t>Aggiornamenti</a:t>
            </a:r>
            <a:endParaRPr lang="it-IT" dirty="0"/>
          </a:p>
        </p:txBody>
      </p:sp>
      <p:sp>
        <p:nvSpPr>
          <p:cNvPr id="4" name="Segnaposto data 3"/>
          <p:cNvSpPr>
            <a:spLocks noGrp="1"/>
          </p:cNvSpPr>
          <p:nvPr>
            <p:ph type="dt" sz="half" idx="10"/>
          </p:nvPr>
        </p:nvSpPr>
        <p:spPr/>
        <p:txBody>
          <a:bodyPr/>
          <a:lstStyle/>
          <a:p>
            <a:r>
              <a:rPr lang="it-IT" smtClean="0"/>
              <a:t>02-03/04/2019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a:t>
            </a:r>
            <a:endParaRPr lang="it-IT"/>
          </a:p>
        </p:txBody>
      </p:sp>
      <p:sp>
        <p:nvSpPr>
          <p:cNvPr id="6" name="Segnaposto numero diapositiva 5"/>
          <p:cNvSpPr>
            <a:spLocks noGrp="1"/>
          </p:cNvSpPr>
          <p:nvPr>
            <p:ph type="sldNum" sz="quarter" idx="12"/>
          </p:nvPr>
        </p:nvSpPr>
        <p:spPr/>
        <p:txBody>
          <a:bodyPr/>
          <a:lstStyle/>
          <a:p>
            <a:fld id="{639B403A-1D78-BE46-94CA-3E806C859D46}" type="slidenum">
              <a:rPr lang="it-IT" smtClean="0"/>
              <a:t>58</a:t>
            </a:fld>
            <a:endParaRPr lang="it-IT"/>
          </a:p>
        </p:txBody>
      </p:sp>
    </p:spTree>
    <p:extLst>
      <p:ext uri="{BB962C8B-B14F-4D97-AF65-F5344CB8AC3E}">
        <p14:creationId xmlns:p14="http://schemas.microsoft.com/office/powerpoint/2010/main" val="47436786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smtClean="0"/>
              <a:t>Engagement </a:t>
            </a:r>
            <a:r>
              <a:rPr lang="it-IT" dirty="0" err="1" smtClean="0"/>
              <a:t>reward</a:t>
            </a:r>
            <a:endParaRPr lang="it-IT" dirty="0"/>
          </a:p>
        </p:txBody>
      </p:sp>
      <p:sp>
        <p:nvSpPr>
          <p:cNvPr id="5" name="Sottotitolo 4"/>
          <p:cNvSpPr>
            <a:spLocks noGrp="1"/>
          </p:cNvSpPr>
          <p:nvPr>
            <p:ph idx="1"/>
          </p:nvPr>
        </p:nvSpPr>
        <p:spPr/>
        <p:txBody>
          <a:bodyPr>
            <a:normAutofit lnSpcReduction="10000"/>
          </a:bodyPr>
          <a:lstStyle/>
          <a:p>
            <a:pPr marL="0" indent="0" algn="ctr">
              <a:buNone/>
            </a:pPr>
            <a:r>
              <a:rPr lang="it-IT" b="1" dirty="0" err="1" smtClean="0"/>
              <a:t>Principle</a:t>
            </a:r>
            <a:endParaRPr lang="it-IT" b="1" dirty="0" smtClean="0"/>
          </a:p>
          <a:p>
            <a:pPr marL="0" indent="0" algn="ctr">
              <a:buNone/>
            </a:pPr>
            <a:r>
              <a:rPr lang="it-IT" dirty="0" smtClean="0"/>
              <a:t>Learning by </a:t>
            </a:r>
            <a:r>
              <a:rPr lang="it-IT" dirty="0" err="1" smtClean="0"/>
              <a:t>teaching</a:t>
            </a:r>
            <a:endParaRPr lang="it-IT" dirty="0" smtClean="0"/>
          </a:p>
          <a:p>
            <a:pPr marL="0" indent="0" algn="ctr">
              <a:buNone/>
            </a:pPr>
            <a:r>
              <a:rPr lang="it-IT" b="1" dirty="0" err="1" smtClean="0"/>
              <a:t>Outcome</a:t>
            </a:r>
            <a:endParaRPr lang="it-IT" b="1" dirty="0" smtClean="0"/>
          </a:p>
          <a:p>
            <a:pPr marL="0" indent="0" algn="ctr">
              <a:buNone/>
            </a:pPr>
            <a:r>
              <a:rPr lang="it-IT" dirty="0" err="1" smtClean="0"/>
              <a:t>Teaching</a:t>
            </a:r>
            <a:r>
              <a:rPr lang="it-IT" dirty="0" smtClean="0"/>
              <a:t> = </a:t>
            </a:r>
            <a:r>
              <a:rPr lang="it-IT" dirty="0" err="1" smtClean="0"/>
              <a:t>learning</a:t>
            </a:r>
            <a:endParaRPr lang="it-IT" dirty="0" smtClean="0"/>
          </a:p>
          <a:p>
            <a:pPr marL="0" indent="0" algn="ctr">
              <a:buNone/>
            </a:pPr>
            <a:r>
              <a:rPr lang="it-IT" b="1" dirty="0" err="1" smtClean="0"/>
              <a:t>Assessment</a:t>
            </a:r>
            <a:endParaRPr lang="it-IT" b="1" dirty="0" smtClean="0"/>
          </a:p>
          <a:p>
            <a:pPr marL="0" indent="0" algn="ctr">
              <a:buNone/>
            </a:pPr>
            <a:r>
              <a:rPr lang="it-IT" dirty="0" smtClean="0"/>
              <a:t>Your </a:t>
            </a:r>
            <a:r>
              <a:rPr lang="it-IT" dirty="0" err="1" smtClean="0"/>
              <a:t>teaching</a:t>
            </a:r>
            <a:r>
              <a:rPr lang="it-IT" dirty="0" smtClean="0"/>
              <a:t> </a:t>
            </a:r>
            <a:r>
              <a:rPr lang="it-IT" dirty="0" err="1" smtClean="0"/>
              <a:t>material</a:t>
            </a:r>
            <a:r>
              <a:rPr lang="it-IT" dirty="0" smtClean="0"/>
              <a:t> and performance </a:t>
            </a:r>
            <a:r>
              <a:rPr lang="it-IT" dirty="0" err="1" smtClean="0"/>
              <a:t>will</a:t>
            </a:r>
            <a:r>
              <a:rPr lang="it-IT" dirty="0" smtClean="0"/>
              <a:t> be </a:t>
            </a:r>
            <a:r>
              <a:rPr lang="it-IT" dirty="0" smtClean="0"/>
              <a:t>80</a:t>
            </a:r>
            <a:r>
              <a:rPr lang="it-IT" dirty="0" smtClean="0"/>
              <a:t>% of </a:t>
            </a:r>
            <a:r>
              <a:rPr lang="it-IT" dirty="0" err="1" smtClean="0"/>
              <a:t>your</a:t>
            </a:r>
            <a:r>
              <a:rPr lang="it-IT" dirty="0" smtClean="0"/>
              <a:t> </a:t>
            </a:r>
            <a:r>
              <a:rPr lang="it-IT" dirty="0" err="1" smtClean="0"/>
              <a:t>final</a:t>
            </a:r>
            <a:r>
              <a:rPr lang="it-IT" dirty="0" smtClean="0"/>
              <a:t> </a:t>
            </a:r>
            <a:r>
              <a:rPr lang="it-IT" dirty="0" smtClean="0"/>
              <a:t>score</a:t>
            </a:r>
          </a:p>
          <a:p>
            <a:pPr marL="0" indent="0" algn="ctr">
              <a:buNone/>
            </a:pPr>
            <a:r>
              <a:rPr lang="it-IT" dirty="0" smtClean="0"/>
              <a:t>20% </a:t>
            </a:r>
            <a:r>
              <a:rPr lang="it-IT" dirty="0" err="1" smtClean="0"/>
              <a:t>will</a:t>
            </a:r>
            <a:r>
              <a:rPr lang="it-IT" dirty="0" smtClean="0"/>
              <a:t> be </a:t>
            </a:r>
            <a:r>
              <a:rPr lang="it-IT" dirty="0" err="1" smtClean="0"/>
              <a:t>discussion</a:t>
            </a:r>
            <a:r>
              <a:rPr lang="it-IT" dirty="0" smtClean="0"/>
              <a:t> on </a:t>
            </a:r>
            <a:r>
              <a:rPr lang="it-IT" dirty="0" err="1" smtClean="0"/>
              <a:t>other</a:t>
            </a:r>
            <a:r>
              <a:rPr lang="it-IT" dirty="0" smtClean="0"/>
              <a:t> </a:t>
            </a:r>
            <a:r>
              <a:rPr lang="it-IT" dirty="0" err="1" smtClean="0"/>
              <a:t>topics</a:t>
            </a:r>
            <a:endParaRPr lang="it-IT" dirty="0" smtClean="0"/>
          </a:p>
        </p:txBody>
      </p:sp>
      <p:sp>
        <p:nvSpPr>
          <p:cNvPr id="2" name="Segnaposto data 1"/>
          <p:cNvSpPr>
            <a:spLocks noGrp="1"/>
          </p:cNvSpPr>
          <p:nvPr>
            <p:ph type="dt" sz="half" idx="10"/>
          </p:nvPr>
        </p:nvSpPr>
        <p:spPr/>
        <p:txBody>
          <a:bodyPr/>
          <a:lstStyle/>
          <a:p>
            <a:r>
              <a:rPr lang="it-IT" smtClean="0"/>
              <a:t>02-03/04/2019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a:t>
            </a:r>
            <a:endParaRPr lang="it-IT"/>
          </a:p>
        </p:txBody>
      </p:sp>
      <p:sp>
        <p:nvSpPr>
          <p:cNvPr id="6" name="Segnaposto numero diapositiva 5"/>
          <p:cNvSpPr>
            <a:spLocks noGrp="1"/>
          </p:cNvSpPr>
          <p:nvPr>
            <p:ph type="sldNum" sz="quarter" idx="12"/>
          </p:nvPr>
        </p:nvSpPr>
        <p:spPr/>
        <p:txBody>
          <a:bodyPr/>
          <a:lstStyle/>
          <a:p>
            <a:fld id="{639B403A-1D78-BE46-94CA-3E806C859D46}" type="slidenum">
              <a:rPr lang="it-IT" smtClean="0"/>
              <a:t>5</a:t>
            </a:fld>
            <a:endParaRPr lang="it-IT"/>
          </a:p>
        </p:txBody>
      </p:sp>
    </p:spTree>
    <p:extLst>
      <p:ext uri="{BB962C8B-B14F-4D97-AF65-F5344CB8AC3E}">
        <p14:creationId xmlns:p14="http://schemas.microsoft.com/office/powerpoint/2010/main" val="333994615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err="1" smtClean="0"/>
              <a:t>Moodle</a:t>
            </a:r>
            <a:r>
              <a:rPr lang="it-IT" dirty="0" smtClean="0"/>
              <a:t> - 1</a:t>
            </a:r>
            <a:endParaRPr lang="it-IT" dirty="0"/>
          </a:p>
        </p:txBody>
      </p:sp>
      <p:sp>
        <p:nvSpPr>
          <p:cNvPr id="4" name="Segnaposto data 3"/>
          <p:cNvSpPr>
            <a:spLocks noGrp="1"/>
          </p:cNvSpPr>
          <p:nvPr>
            <p:ph type="dt" sz="half" idx="10"/>
          </p:nvPr>
        </p:nvSpPr>
        <p:spPr/>
        <p:txBody>
          <a:bodyPr/>
          <a:lstStyle/>
          <a:p>
            <a:r>
              <a:rPr lang="it-IT" smtClean="0"/>
              <a:t>02-03/04/2019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a:t>
            </a:r>
            <a:endParaRPr lang="it-IT"/>
          </a:p>
        </p:txBody>
      </p:sp>
      <p:sp>
        <p:nvSpPr>
          <p:cNvPr id="6" name="Segnaposto numero diapositiva 5"/>
          <p:cNvSpPr>
            <a:spLocks noGrp="1"/>
          </p:cNvSpPr>
          <p:nvPr>
            <p:ph type="sldNum" sz="quarter" idx="12"/>
          </p:nvPr>
        </p:nvSpPr>
        <p:spPr/>
        <p:txBody>
          <a:bodyPr/>
          <a:lstStyle/>
          <a:p>
            <a:fld id="{639B403A-1D78-BE46-94CA-3E806C859D46}" type="slidenum">
              <a:rPr lang="it-IT" smtClean="0"/>
              <a:t>59</a:t>
            </a:fld>
            <a:endParaRPr lang="it-IT"/>
          </a:p>
        </p:txBody>
      </p:sp>
      <p:pic>
        <p:nvPicPr>
          <p:cNvPr id="8" name="Immagine 7"/>
          <p:cNvPicPr>
            <a:picLocks noChangeAspect="1"/>
          </p:cNvPicPr>
          <p:nvPr/>
        </p:nvPicPr>
        <p:blipFill>
          <a:blip r:embed="rId2"/>
          <a:stretch>
            <a:fillRect/>
          </a:stretch>
        </p:blipFill>
        <p:spPr>
          <a:xfrm>
            <a:off x="0" y="1854200"/>
            <a:ext cx="9144000" cy="3135923"/>
          </a:xfrm>
          <a:prstGeom prst="rect">
            <a:avLst/>
          </a:prstGeom>
        </p:spPr>
      </p:pic>
    </p:spTree>
    <p:extLst>
      <p:ext uri="{BB962C8B-B14F-4D97-AF65-F5344CB8AC3E}">
        <p14:creationId xmlns:p14="http://schemas.microsoft.com/office/powerpoint/2010/main" val="9052982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Moodle</a:t>
            </a:r>
            <a:r>
              <a:rPr lang="it-IT" dirty="0" smtClean="0"/>
              <a:t> 2</a:t>
            </a:r>
            <a:endParaRPr lang="it-IT" dirty="0"/>
          </a:p>
        </p:txBody>
      </p:sp>
      <p:sp>
        <p:nvSpPr>
          <p:cNvPr id="3" name="Segnaposto data 2"/>
          <p:cNvSpPr>
            <a:spLocks noGrp="1"/>
          </p:cNvSpPr>
          <p:nvPr>
            <p:ph type="dt" sz="half" idx="10"/>
          </p:nvPr>
        </p:nvSpPr>
        <p:spPr/>
        <p:txBody>
          <a:bodyPr/>
          <a:lstStyle/>
          <a:p>
            <a:r>
              <a:rPr lang="it-IT" smtClean="0"/>
              <a:t>02-03/04/2019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a:t>
            </a:r>
            <a:endParaRPr lang="it-IT"/>
          </a:p>
        </p:txBody>
      </p:sp>
      <p:sp>
        <p:nvSpPr>
          <p:cNvPr id="5" name="Segnaposto numero diapositiva 4"/>
          <p:cNvSpPr>
            <a:spLocks noGrp="1"/>
          </p:cNvSpPr>
          <p:nvPr>
            <p:ph type="sldNum" sz="quarter" idx="12"/>
          </p:nvPr>
        </p:nvSpPr>
        <p:spPr/>
        <p:txBody>
          <a:bodyPr/>
          <a:lstStyle/>
          <a:p>
            <a:fld id="{639B403A-1D78-BE46-94CA-3E806C859D46}" type="slidenum">
              <a:rPr lang="it-IT" smtClean="0"/>
              <a:t>60</a:t>
            </a:fld>
            <a:endParaRPr lang="it-IT"/>
          </a:p>
        </p:txBody>
      </p:sp>
      <p:pic>
        <p:nvPicPr>
          <p:cNvPr id="6" name="Immagine 5"/>
          <p:cNvPicPr>
            <a:picLocks noChangeAspect="1"/>
          </p:cNvPicPr>
          <p:nvPr/>
        </p:nvPicPr>
        <p:blipFill>
          <a:blip r:embed="rId2"/>
          <a:stretch>
            <a:fillRect/>
          </a:stretch>
        </p:blipFill>
        <p:spPr>
          <a:xfrm>
            <a:off x="0" y="1257300"/>
            <a:ext cx="9144000" cy="4340693"/>
          </a:xfrm>
          <a:prstGeom prst="rect">
            <a:avLst/>
          </a:prstGeom>
        </p:spPr>
      </p:pic>
    </p:spTree>
    <p:extLst>
      <p:ext uri="{BB962C8B-B14F-4D97-AF65-F5344CB8AC3E}">
        <p14:creationId xmlns:p14="http://schemas.microsoft.com/office/powerpoint/2010/main" val="51466843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Moodle</a:t>
            </a:r>
            <a:r>
              <a:rPr lang="it-IT" dirty="0" smtClean="0"/>
              <a:t> - 3</a:t>
            </a:r>
            <a:endParaRPr lang="it-IT" dirty="0"/>
          </a:p>
        </p:txBody>
      </p:sp>
      <p:sp>
        <p:nvSpPr>
          <p:cNvPr id="3" name="Segnaposto data 2"/>
          <p:cNvSpPr>
            <a:spLocks noGrp="1"/>
          </p:cNvSpPr>
          <p:nvPr>
            <p:ph type="dt" sz="half" idx="10"/>
          </p:nvPr>
        </p:nvSpPr>
        <p:spPr/>
        <p:txBody>
          <a:bodyPr/>
          <a:lstStyle/>
          <a:p>
            <a:r>
              <a:rPr lang="it-IT" smtClean="0"/>
              <a:t>02-03/04/2019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a:t>
            </a:r>
            <a:endParaRPr lang="it-IT"/>
          </a:p>
        </p:txBody>
      </p:sp>
      <p:sp>
        <p:nvSpPr>
          <p:cNvPr id="5" name="Segnaposto numero diapositiva 4"/>
          <p:cNvSpPr>
            <a:spLocks noGrp="1"/>
          </p:cNvSpPr>
          <p:nvPr>
            <p:ph type="sldNum" sz="quarter" idx="12"/>
          </p:nvPr>
        </p:nvSpPr>
        <p:spPr/>
        <p:txBody>
          <a:bodyPr/>
          <a:lstStyle/>
          <a:p>
            <a:fld id="{639B403A-1D78-BE46-94CA-3E806C859D46}" type="slidenum">
              <a:rPr lang="it-IT" smtClean="0"/>
              <a:t>61</a:t>
            </a:fld>
            <a:endParaRPr lang="it-IT"/>
          </a:p>
        </p:txBody>
      </p:sp>
      <p:pic>
        <p:nvPicPr>
          <p:cNvPr id="6" name="Immagine 5"/>
          <p:cNvPicPr>
            <a:picLocks noChangeAspect="1"/>
          </p:cNvPicPr>
          <p:nvPr/>
        </p:nvPicPr>
        <p:blipFill>
          <a:blip r:embed="rId2"/>
          <a:stretch>
            <a:fillRect/>
          </a:stretch>
        </p:blipFill>
        <p:spPr>
          <a:xfrm>
            <a:off x="0" y="1320800"/>
            <a:ext cx="9144000" cy="4199176"/>
          </a:xfrm>
          <a:prstGeom prst="rect">
            <a:avLst/>
          </a:prstGeom>
        </p:spPr>
      </p:pic>
    </p:spTree>
    <p:extLst>
      <p:ext uri="{BB962C8B-B14F-4D97-AF65-F5344CB8AC3E}">
        <p14:creationId xmlns:p14="http://schemas.microsoft.com/office/powerpoint/2010/main" val="162074782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516688" y="549275"/>
            <a:ext cx="2241550" cy="3671888"/>
          </a:xfrm>
        </p:spPr>
        <p:txBody>
          <a:bodyPr rtlCol="0">
            <a:normAutofit fontScale="90000"/>
          </a:bodyPr>
          <a:lstStyle/>
          <a:p>
            <a:pPr eaLnBrk="1" fontAlgn="auto" hangingPunct="1">
              <a:spcAft>
                <a:spcPts val="0"/>
              </a:spcAft>
              <a:defRPr/>
            </a:pPr>
            <a:r>
              <a:rPr lang="it-IT" sz="2800" dirty="0" smtClean="0">
                <a:ea typeface="+mj-ea"/>
                <a:cs typeface="+mj-cs"/>
              </a:rPr>
              <a:t>ROS can </a:t>
            </a:r>
            <a:r>
              <a:rPr lang="it-IT" sz="2800" dirty="0" err="1" smtClean="0">
                <a:ea typeface="+mj-ea"/>
                <a:cs typeface="+mj-cs"/>
              </a:rPr>
              <a:t>damage</a:t>
            </a:r>
            <a:r>
              <a:rPr lang="it-IT" sz="2800" dirty="0" smtClean="0">
                <a:ea typeface="+mj-ea"/>
                <a:cs typeface="+mj-cs"/>
              </a:rPr>
              <a:t> </a:t>
            </a:r>
            <a:r>
              <a:rPr lang="it-IT" sz="2800" dirty="0" err="1" smtClean="0">
                <a:ea typeface="+mj-ea"/>
                <a:cs typeface="+mj-cs"/>
              </a:rPr>
              <a:t>mtDNA</a:t>
            </a:r>
            <a:r>
              <a:rPr lang="it-IT" sz="2800" dirty="0" smtClean="0">
                <a:ea typeface="+mj-ea"/>
                <a:cs typeface="+mj-cs"/>
              </a:rPr>
              <a:t/>
            </a:r>
            <a:br>
              <a:rPr lang="it-IT" sz="2800" dirty="0" smtClean="0">
                <a:ea typeface="+mj-ea"/>
                <a:cs typeface="+mj-cs"/>
              </a:rPr>
            </a:br>
            <a:r>
              <a:rPr lang="it-IT" sz="2800" dirty="0" err="1" smtClean="0">
                <a:ea typeface="+mj-ea"/>
                <a:cs typeface="+mj-cs"/>
              </a:rPr>
              <a:t>coding</a:t>
            </a:r>
            <a:r>
              <a:rPr lang="it-IT" sz="2800" dirty="0" smtClean="0">
                <a:ea typeface="+mj-ea"/>
                <a:cs typeface="+mj-cs"/>
              </a:rPr>
              <a:t> for </a:t>
            </a:r>
            <a:r>
              <a:rPr lang="it-IT" sz="2800" dirty="0" err="1" smtClean="0">
                <a:ea typeface="+mj-ea"/>
                <a:cs typeface="+mj-cs"/>
              </a:rPr>
              <a:t>Complex</a:t>
            </a:r>
            <a:r>
              <a:rPr lang="it-IT" sz="2800" dirty="0" smtClean="0">
                <a:ea typeface="+mj-ea"/>
                <a:cs typeface="+mj-cs"/>
              </a:rPr>
              <a:t> I</a:t>
            </a:r>
            <a:br>
              <a:rPr lang="it-IT" sz="2800" dirty="0" smtClean="0">
                <a:ea typeface="+mj-ea"/>
                <a:cs typeface="+mj-cs"/>
              </a:rPr>
            </a:br>
            <a:r>
              <a:rPr lang="it-IT" sz="2800" dirty="0" smtClean="0">
                <a:ea typeface="+mj-ea"/>
                <a:cs typeface="+mj-cs"/>
              </a:rPr>
              <a:t/>
            </a:r>
            <a:br>
              <a:rPr lang="it-IT" sz="2800" dirty="0" smtClean="0">
                <a:ea typeface="+mj-ea"/>
                <a:cs typeface="+mj-cs"/>
              </a:rPr>
            </a:br>
            <a:r>
              <a:rPr lang="it-IT" sz="2800" i="1" dirty="0" err="1" smtClean="0">
                <a:ea typeface="+mj-ea"/>
                <a:cs typeface="+mj-cs"/>
              </a:rPr>
              <a:t>as</a:t>
            </a:r>
            <a:r>
              <a:rPr lang="it-IT" sz="2800" i="1" dirty="0" smtClean="0">
                <a:ea typeface="+mj-ea"/>
                <a:cs typeface="+mj-cs"/>
              </a:rPr>
              <a:t> </a:t>
            </a:r>
            <a:r>
              <a:rPr lang="it-IT" sz="2800" i="1" dirty="0" err="1" smtClean="0">
                <a:ea typeface="+mj-ea"/>
                <a:cs typeface="+mj-cs"/>
              </a:rPr>
              <a:t>found</a:t>
            </a:r>
            <a:r>
              <a:rPr lang="it-IT" sz="2800" i="1" dirty="0" smtClean="0">
                <a:ea typeface="+mj-ea"/>
                <a:cs typeface="+mj-cs"/>
              </a:rPr>
              <a:t> in </a:t>
            </a:r>
            <a:r>
              <a:rPr lang="it-IT" sz="2800" dirty="0">
                <a:ea typeface="+mj-ea"/>
                <a:cs typeface="+mj-cs"/>
              </a:rPr>
              <a:t/>
            </a:r>
            <a:br>
              <a:rPr lang="it-IT" sz="2800" dirty="0">
                <a:ea typeface="+mj-ea"/>
                <a:cs typeface="+mj-cs"/>
              </a:rPr>
            </a:br>
            <a:r>
              <a:rPr lang="it-IT" sz="2800" i="1" dirty="0" err="1" smtClean="0">
                <a:ea typeface="+mj-ea"/>
                <a:cs typeface="+mj-cs"/>
              </a:rPr>
              <a:t>various</a:t>
            </a:r>
            <a:r>
              <a:rPr lang="it-IT" sz="2800" i="1" dirty="0" smtClean="0">
                <a:ea typeface="+mj-ea"/>
                <a:cs typeface="+mj-cs"/>
              </a:rPr>
              <a:t> </a:t>
            </a:r>
            <a:r>
              <a:rPr lang="it-IT" sz="2800" i="1" dirty="0" err="1" smtClean="0">
                <a:ea typeface="+mj-ea"/>
                <a:cs typeface="+mj-cs"/>
              </a:rPr>
              <a:t>cancers</a:t>
            </a:r>
            <a:endParaRPr lang="it-IT" sz="2800" dirty="0" smtClean="0">
              <a:ea typeface="+mj-ea"/>
              <a:cs typeface="+mj-cs"/>
            </a:endParaRPr>
          </a:p>
        </p:txBody>
      </p:sp>
      <p:sp>
        <p:nvSpPr>
          <p:cNvPr id="5" name="Segnaposto data 4"/>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p:txBody>
          <a:bodyPr/>
          <a:lstStyle/>
          <a:p>
            <a:pPr>
              <a:defRPr/>
            </a:pPr>
            <a:r>
              <a:rPr lang="it-IT" smtClean="0"/>
              <a:t>991SV-BIOCHEMISTRY OF AGE RELATED DISEASES</a:t>
            </a:r>
            <a:endParaRPr lang="it-IT"/>
          </a:p>
        </p:txBody>
      </p:sp>
      <p:sp>
        <p:nvSpPr>
          <p:cNvPr id="4" name="Segnaposto numero diapositiva 3"/>
          <p:cNvSpPr>
            <a:spLocks noGrp="1"/>
          </p:cNvSpPr>
          <p:nvPr>
            <p:ph type="sldNum" sz="quarter" idx="12"/>
          </p:nvPr>
        </p:nvSpPr>
        <p:spPr/>
        <p:txBody>
          <a:bodyPr/>
          <a:lstStyle/>
          <a:p>
            <a:pPr>
              <a:defRPr/>
            </a:pPr>
            <a:fld id="{ED50F65B-00EA-D24B-B24D-D8EF9F15F5DE}" type="slidenum">
              <a:rPr lang="it-IT"/>
              <a:pPr>
                <a:defRPr/>
              </a:pPr>
              <a:t>62</a:t>
            </a:fld>
            <a:endParaRPr lang="it-IT"/>
          </a:p>
        </p:txBody>
      </p:sp>
      <p:pic>
        <p:nvPicPr>
          <p:cNvPr id="83973"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60350"/>
            <a:ext cx="6408738"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745707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olo 1"/>
          <p:cNvSpPr>
            <a:spLocks noGrp="1"/>
          </p:cNvSpPr>
          <p:nvPr>
            <p:ph type="title"/>
          </p:nvPr>
        </p:nvSpPr>
        <p:spPr>
          <a:xfrm>
            <a:off x="468313" y="260350"/>
            <a:ext cx="8229600" cy="1368425"/>
          </a:xfrm>
        </p:spPr>
        <p:txBody>
          <a:bodyPr/>
          <a:lstStyle/>
          <a:p>
            <a:pPr eaLnBrk="1" hangingPunct="1"/>
            <a:r>
              <a:rPr lang="it-IT" sz="2800">
                <a:latin typeface="Calibri" charset="0"/>
              </a:rPr>
              <a:t>Other mtDNA can be mutated and mitochondrial dysfunction further increases ROS</a:t>
            </a:r>
          </a:p>
        </p:txBody>
      </p:sp>
      <p:sp>
        <p:nvSpPr>
          <p:cNvPr id="5" name="Segnaposto data 4"/>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2555875" y="6237288"/>
            <a:ext cx="4400550" cy="504825"/>
          </a:xfrm>
        </p:spPr>
        <p:txBody>
          <a:bodyPr/>
          <a:lstStyle/>
          <a:p>
            <a:pPr>
              <a:defRPr/>
            </a:pPr>
            <a:r>
              <a:rPr lang="it-IT" smtClean="0"/>
              <a:t>991SV-BIOCHEMISTRY OF AGE RELATED DISEASES</a:t>
            </a:r>
            <a:endParaRPr lang="it-IT" dirty="0"/>
          </a:p>
        </p:txBody>
      </p:sp>
      <p:sp>
        <p:nvSpPr>
          <p:cNvPr id="4" name="Segnaposto numero diapositiva 3"/>
          <p:cNvSpPr>
            <a:spLocks noGrp="1"/>
          </p:cNvSpPr>
          <p:nvPr>
            <p:ph type="sldNum" sz="quarter" idx="12"/>
          </p:nvPr>
        </p:nvSpPr>
        <p:spPr/>
        <p:txBody>
          <a:bodyPr/>
          <a:lstStyle/>
          <a:p>
            <a:pPr>
              <a:defRPr/>
            </a:pPr>
            <a:fld id="{16735D88-5BFA-284A-B587-32EFD332ADEB}" type="slidenum">
              <a:rPr lang="it-IT"/>
              <a:pPr>
                <a:defRPr/>
              </a:pPr>
              <a:t>63</a:t>
            </a:fld>
            <a:endParaRPr lang="it-IT"/>
          </a:p>
        </p:txBody>
      </p:sp>
      <p:pic>
        <p:nvPicPr>
          <p:cNvPr id="90116"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412875"/>
            <a:ext cx="64262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p:nvPr/>
        </p:nvSpPr>
        <p:spPr>
          <a:xfrm>
            <a:off x="2771775" y="2781300"/>
            <a:ext cx="1295400" cy="922338"/>
          </a:xfrm>
          <a:prstGeom prst="rect">
            <a:avLst/>
          </a:prstGeom>
          <a:solidFill>
            <a:schemeClr val="bg1">
              <a:lumMod val="65000"/>
            </a:schemeClr>
          </a:solidFill>
        </p:spPr>
        <p:txBody>
          <a:bodyPr>
            <a:spAutoFit/>
          </a:bodyPr>
          <a:lstStyle/>
          <a:p>
            <a:pPr algn="ctr">
              <a:defRPr/>
            </a:pPr>
            <a:r>
              <a:rPr lang="it-IT" b="1" dirty="0">
                <a:solidFill>
                  <a:srgbClr val="FF6600"/>
                </a:solidFill>
              </a:rPr>
              <a:t>Common </a:t>
            </a:r>
            <a:r>
              <a:rPr lang="it-IT" b="1" dirty="0" err="1">
                <a:solidFill>
                  <a:srgbClr val="FF6600"/>
                </a:solidFill>
              </a:rPr>
              <a:t>mutations</a:t>
            </a:r>
            <a:r>
              <a:rPr lang="it-IT" b="1" dirty="0">
                <a:solidFill>
                  <a:srgbClr val="FF6600"/>
                </a:solidFill>
              </a:rPr>
              <a:t> in </a:t>
            </a:r>
            <a:r>
              <a:rPr lang="it-IT" b="1" dirty="0" err="1">
                <a:solidFill>
                  <a:srgbClr val="FF6600"/>
                </a:solidFill>
              </a:rPr>
              <a:t>cancer</a:t>
            </a:r>
            <a:endParaRPr lang="it-IT" b="1" dirty="0">
              <a:solidFill>
                <a:srgbClr val="FF6600"/>
              </a:solidFill>
            </a:endParaRPr>
          </a:p>
        </p:txBody>
      </p:sp>
    </p:spTree>
    <p:extLst>
      <p:ext uri="{BB962C8B-B14F-4D97-AF65-F5344CB8AC3E}">
        <p14:creationId xmlns:p14="http://schemas.microsoft.com/office/powerpoint/2010/main" val="26224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olo 1"/>
          <p:cNvSpPr>
            <a:spLocks noGrp="1"/>
          </p:cNvSpPr>
          <p:nvPr>
            <p:ph type="title"/>
          </p:nvPr>
        </p:nvSpPr>
        <p:spPr>
          <a:xfrm>
            <a:off x="539750" y="260350"/>
            <a:ext cx="5472113" cy="1143000"/>
          </a:xfrm>
        </p:spPr>
        <p:txBody>
          <a:bodyPr/>
          <a:lstStyle/>
          <a:p>
            <a:pPr algn="l" eaLnBrk="1" hangingPunct="1"/>
            <a:r>
              <a:rPr lang="it-IT">
                <a:latin typeface="Calibri" charset="0"/>
              </a:rPr>
              <a:t>THE </a:t>
            </a:r>
            <a:r>
              <a:rPr lang="it-IT" i="1">
                <a:latin typeface="Calibri" charset="0"/>
              </a:rPr>
              <a:t>PEROXI</a:t>
            </a:r>
            <a:r>
              <a:rPr lang="it-IT">
                <a:latin typeface="Calibri" charset="0"/>
              </a:rPr>
              <a:t>SOME</a:t>
            </a:r>
          </a:p>
        </p:txBody>
      </p:sp>
      <p:sp>
        <p:nvSpPr>
          <p:cNvPr id="5" name="Segnaposto data 4"/>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2339975" y="6365875"/>
            <a:ext cx="4687888" cy="476250"/>
          </a:xfrm>
        </p:spPr>
        <p:txBody>
          <a:bodyPr/>
          <a:lstStyle/>
          <a:p>
            <a:pPr>
              <a:defRPr/>
            </a:pPr>
            <a:r>
              <a:rPr lang="it-IT" sz="1100" smtClean="0"/>
              <a:t>991SV-BIOCHEMISTRY OF AGE RELATED DISEASES</a:t>
            </a:r>
            <a:endParaRPr lang="it-IT" sz="1100" dirty="0"/>
          </a:p>
        </p:txBody>
      </p:sp>
      <p:sp>
        <p:nvSpPr>
          <p:cNvPr id="4" name="Segnaposto numero diapositiva 3"/>
          <p:cNvSpPr>
            <a:spLocks noGrp="1"/>
          </p:cNvSpPr>
          <p:nvPr>
            <p:ph type="sldNum" sz="quarter" idx="12"/>
          </p:nvPr>
        </p:nvSpPr>
        <p:spPr/>
        <p:txBody>
          <a:bodyPr/>
          <a:lstStyle/>
          <a:p>
            <a:pPr>
              <a:defRPr/>
            </a:pPr>
            <a:fld id="{59438EC6-6A83-FF48-B7B8-F09F12C4FF8C}" type="slidenum">
              <a:rPr lang="it-IT"/>
              <a:pPr>
                <a:defRPr/>
              </a:pPr>
              <a:t>64</a:t>
            </a:fld>
            <a:endParaRPr lang="it-IT"/>
          </a:p>
        </p:txBody>
      </p:sp>
      <p:pic>
        <p:nvPicPr>
          <p:cNvPr id="86021"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484313"/>
            <a:ext cx="5716588"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333375"/>
            <a:ext cx="2563813"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19950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olo 1"/>
          <p:cNvSpPr>
            <a:spLocks noGrp="1"/>
          </p:cNvSpPr>
          <p:nvPr>
            <p:ph type="title"/>
          </p:nvPr>
        </p:nvSpPr>
        <p:spPr>
          <a:xfrm>
            <a:off x="539750" y="260350"/>
            <a:ext cx="8229600" cy="1143000"/>
          </a:xfrm>
        </p:spPr>
        <p:txBody>
          <a:bodyPr/>
          <a:lstStyle/>
          <a:p>
            <a:pPr eaLnBrk="1" hangingPunct="1"/>
            <a:r>
              <a:rPr lang="it-IT">
                <a:latin typeface="Calibri" charset="0"/>
              </a:rPr>
              <a:t>THE </a:t>
            </a:r>
            <a:r>
              <a:rPr lang="it-IT" i="1">
                <a:latin typeface="Calibri" charset="0"/>
              </a:rPr>
              <a:t>PEROXI</a:t>
            </a:r>
            <a:r>
              <a:rPr lang="it-IT">
                <a:latin typeface="Calibri" charset="0"/>
              </a:rPr>
              <a:t>SOME</a:t>
            </a:r>
          </a:p>
        </p:txBody>
      </p:sp>
      <p:sp>
        <p:nvSpPr>
          <p:cNvPr id="5" name="Segnaposto data 4"/>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2339975" y="6365875"/>
            <a:ext cx="4687888" cy="476250"/>
          </a:xfrm>
        </p:spPr>
        <p:txBody>
          <a:bodyPr/>
          <a:lstStyle/>
          <a:p>
            <a:pPr>
              <a:defRPr/>
            </a:pPr>
            <a:r>
              <a:rPr lang="it-IT" sz="1100" smtClean="0"/>
              <a:t>991SV-BIOCHEMISTRY OF AGE RELATED DISEASES</a:t>
            </a:r>
            <a:endParaRPr lang="it-IT" sz="1100" dirty="0"/>
          </a:p>
        </p:txBody>
      </p:sp>
      <p:sp>
        <p:nvSpPr>
          <p:cNvPr id="4" name="Segnaposto numero diapositiva 3"/>
          <p:cNvSpPr>
            <a:spLocks noGrp="1"/>
          </p:cNvSpPr>
          <p:nvPr>
            <p:ph type="sldNum" sz="quarter" idx="12"/>
          </p:nvPr>
        </p:nvSpPr>
        <p:spPr/>
        <p:txBody>
          <a:bodyPr/>
          <a:lstStyle/>
          <a:p>
            <a:pPr>
              <a:defRPr/>
            </a:pPr>
            <a:fld id="{B352B2DE-09AE-9E4B-86C0-51DDF4DDD2AB}" type="slidenum">
              <a:rPr lang="it-IT"/>
              <a:pPr>
                <a:defRPr/>
              </a:pPr>
              <a:t>65</a:t>
            </a:fld>
            <a:endParaRPr lang="it-IT"/>
          </a:p>
        </p:txBody>
      </p:sp>
      <p:pic>
        <p:nvPicPr>
          <p:cNvPr id="87045"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628775"/>
            <a:ext cx="6797675"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313310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olo 5"/>
          <p:cNvSpPr>
            <a:spLocks noGrp="1"/>
          </p:cNvSpPr>
          <p:nvPr>
            <p:ph type="ctrTitle"/>
          </p:nvPr>
        </p:nvSpPr>
        <p:spPr/>
        <p:txBody>
          <a:bodyPr/>
          <a:lstStyle/>
          <a:p>
            <a:pPr eaLnBrk="1" hangingPunct="1"/>
            <a:r>
              <a:rPr lang="it-IT">
                <a:latin typeface="Calibri" charset="0"/>
                <a:sym typeface="Wingdings" charset="0"/>
              </a:rPr>
              <a:t>Superoxide anion O</a:t>
            </a:r>
            <a:r>
              <a:rPr lang="it-IT" baseline="-25000">
                <a:latin typeface="Calibri" charset="0"/>
                <a:sym typeface="Wingdings" charset="0"/>
              </a:rPr>
              <a:t>2</a:t>
            </a:r>
            <a:r>
              <a:rPr lang="it-IT" baseline="30000">
                <a:latin typeface="Wingdings" charset="0"/>
                <a:cs typeface="Wingdings" charset="0"/>
                <a:sym typeface="Wingdings" charset="0"/>
              </a:rPr>
              <a:t></a:t>
            </a:r>
            <a:r>
              <a:rPr lang="it-IT" baseline="30000">
                <a:latin typeface="Calibri" charset="0"/>
                <a:sym typeface="Wingdings" charset="0"/>
              </a:rPr>
              <a:t>-</a:t>
            </a:r>
            <a:r>
              <a:rPr lang="it-IT">
                <a:latin typeface="Calibri" charset="0"/>
              </a:rPr>
              <a:t> </a:t>
            </a:r>
            <a:br>
              <a:rPr lang="it-IT">
                <a:latin typeface="Calibri" charset="0"/>
              </a:rPr>
            </a:br>
            <a:r>
              <a:rPr lang="it-IT">
                <a:latin typeface="Calibri" charset="0"/>
              </a:rPr>
              <a:t> on endoplasmic reticulum</a:t>
            </a:r>
          </a:p>
        </p:txBody>
      </p:sp>
      <p:sp>
        <p:nvSpPr>
          <p:cNvPr id="2" name="Sottotitolo 1"/>
          <p:cNvSpPr>
            <a:spLocks noGrp="1"/>
          </p:cNvSpPr>
          <p:nvPr>
            <p:ph type="subTitle" idx="1"/>
          </p:nvPr>
        </p:nvSpPr>
        <p:spPr/>
        <p:txBody>
          <a:bodyPr rtlCol="0">
            <a:normAutofit/>
          </a:bodyPr>
          <a:lstStyle/>
          <a:p>
            <a:pPr eaLnBrk="1" fontAlgn="auto" hangingPunct="1">
              <a:spcAft>
                <a:spcPts val="0"/>
              </a:spcAft>
              <a:buFont typeface="Arial"/>
              <a:buNone/>
              <a:defRPr/>
            </a:pPr>
            <a:r>
              <a:rPr lang="it-IT" dirty="0" err="1" smtClean="0">
                <a:ea typeface="+mn-ea"/>
                <a:cs typeface="+mn-cs"/>
              </a:rPr>
              <a:t>Cytochrome</a:t>
            </a:r>
            <a:r>
              <a:rPr lang="it-IT" dirty="0" smtClean="0">
                <a:ea typeface="+mn-ea"/>
                <a:cs typeface="+mn-cs"/>
              </a:rPr>
              <a:t> P450</a:t>
            </a:r>
            <a:endParaRPr lang="it-IT" dirty="0">
              <a:ea typeface="+mn-ea"/>
              <a:cs typeface="+mn-cs"/>
            </a:endParaRP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a:xfrm>
            <a:off x="3203575" y="5876925"/>
            <a:ext cx="2895600" cy="720725"/>
          </a:xfrm>
        </p:spPr>
        <p:txBody>
          <a:bodyPr/>
          <a:lstStyle/>
          <a:p>
            <a:pPr>
              <a:defRPr/>
            </a:pPr>
            <a:r>
              <a:rPr lang="it-IT" smtClean="0"/>
              <a:t>991SV-BIOCHEMISTRY OF AGE RELATED DISEASES</a:t>
            </a:r>
            <a:endParaRPr lang="it-IT" dirty="0"/>
          </a:p>
        </p:txBody>
      </p:sp>
      <p:sp>
        <p:nvSpPr>
          <p:cNvPr id="5" name="Segnaposto numero diapositiva 4"/>
          <p:cNvSpPr>
            <a:spLocks noGrp="1"/>
          </p:cNvSpPr>
          <p:nvPr>
            <p:ph type="sldNum" sz="quarter" idx="12"/>
          </p:nvPr>
        </p:nvSpPr>
        <p:spPr/>
        <p:txBody>
          <a:bodyPr/>
          <a:lstStyle/>
          <a:p>
            <a:pPr>
              <a:defRPr/>
            </a:pPr>
            <a:fld id="{78EED24D-FD9E-5441-B57F-6EE08B685880}" type="slidenum">
              <a:rPr lang="it-IT"/>
              <a:pPr>
                <a:defRPr/>
              </a:pPr>
              <a:t>66</a:t>
            </a:fld>
            <a:endParaRPr lang="it-IT"/>
          </a:p>
        </p:txBody>
      </p:sp>
    </p:spTree>
    <p:extLst>
      <p:ext uri="{BB962C8B-B14F-4D97-AF65-F5344CB8AC3E}">
        <p14:creationId xmlns:p14="http://schemas.microsoft.com/office/powerpoint/2010/main" val="302386780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olo 1"/>
          <p:cNvSpPr>
            <a:spLocks noGrp="1"/>
          </p:cNvSpPr>
          <p:nvPr>
            <p:ph type="title"/>
          </p:nvPr>
        </p:nvSpPr>
        <p:spPr>
          <a:xfrm>
            <a:off x="468313" y="7938"/>
            <a:ext cx="8229600" cy="1700212"/>
          </a:xfrm>
        </p:spPr>
        <p:txBody>
          <a:bodyPr/>
          <a:lstStyle/>
          <a:p>
            <a:pPr eaLnBrk="1" hangingPunct="1"/>
            <a:r>
              <a:rPr lang="it-IT" sz="2000" i="1">
                <a:solidFill>
                  <a:srgbClr val="000000"/>
                </a:solidFill>
                <a:latin typeface="Arial" charset="0"/>
              </a:rPr>
              <a:t>Alcohol Metabolism’s Damaging Effects on the Cell</a:t>
            </a:r>
            <a:br>
              <a:rPr lang="it-IT" sz="2000" i="1">
                <a:solidFill>
                  <a:srgbClr val="000000"/>
                </a:solidFill>
                <a:latin typeface="Arial" charset="0"/>
              </a:rPr>
            </a:br>
            <a:r>
              <a:rPr lang="it-IT" sz="2000" i="1">
                <a:solidFill>
                  <a:srgbClr val="000000"/>
                </a:solidFill>
                <a:latin typeface="Arial" charset="0"/>
              </a:rPr>
              <a:t>A Focus on Reactive Oxygen Generation by the Enzyme Cytochrome P450 2E1</a:t>
            </a:r>
            <a:br>
              <a:rPr lang="it-IT" sz="2000" i="1">
                <a:solidFill>
                  <a:srgbClr val="000000"/>
                </a:solidFill>
                <a:latin typeface="Arial" charset="0"/>
              </a:rPr>
            </a:br>
            <a:r>
              <a:rPr lang="it-IT" sz="2000" i="1">
                <a:solidFill>
                  <a:srgbClr val="000000"/>
                </a:solidFill>
                <a:latin typeface="Arial" charset="0"/>
              </a:rPr>
              <a:t>Dennis R. Koop, Ph.D.</a:t>
            </a:r>
            <a:br>
              <a:rPr lang="it-IT" sz="2000" i="1">
                <a:solidFill>
                  <a:srgbClr val="000000"/>
                </a:solidFill>
                <a:latin typeface="Arial" charset="0"/>
              </a:rPr>
            </a:br>
            <a:r>
              <a:rPr lang="it-IT" sz="1100" i="1">
                <a:solidFill>
                  <a:srgbClr val="000000"/>
                </a:solidFill>
                <a:latin typeface="Arial" charset="0"/>
                <a:hlinkClick r:id="rId2"/>
              </a:rPr>
              <a:t>http://pubs.niaaa.nih.gov/publications/arh294/274-280.htm</a:t>
            </a:r>
            <a:endParaRPr lang="it-IT" sz="6000">
              <a:latin typeface="Calibri" charset="0"/>
            </a:endParaRPr>
          </a:p>
        </p:txBody>
      </p:sp>
      <p:sp>
        <p:nvSpPr>
          <p:cNvPr id="5" name="Segnaposto data 4"/>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1908175" y="6092825"/>
            <a:ext cx="4398963" cy="628650"/>
          </a:xfrm>
        </p:spPr>
        <p:txBody>
          <a:bodyPr/>
          <a:lstStyle/>
          <a:p>
            <a:pPr>
              <a:defRPr/>
            </a:pPr>
            <a:r>
              <a:rPr lang="it-IT" smtClean="0"/>
              <a:t>991SV-BIOCHEMISTRY OF AGE RELATED DISEASES</a:t>
            </a:r>
            <a:endParaRPr lang="it-IT" dirty="0"/>
          </a:p>
        </p:txBody>
      </p:sp>
      <p:sp>
        <p:nvSpPr>
          <p:cNvPr id="4" name="Segnaposto numero diapositiva 3"/>
          <p:cNvSpPr>
            <a:spLocks noGrp="1"/>
          </p:cNvSpPr>
          <p:nvPr>
            <p:ph type="sldNum" sz="quarter" idx="12"/>
          </p:nvPr>
        </p:nvSpPr>
        <p:spPr/>
        <p:txBody>
          <a:bodyPr/>
          <a:lstStyle/>
          <a:p>
            <a:pPr>
              <a:defRPr/>
            </a:pPr>
            <a:fld id="{B437D317-314F-CC49-9582-0D85D97024AC}" type="slidenum">
              <a:rPr lang="it-IT"/>
              <a:pPr>
                <a:defRPr/>
              </a:pPr>
              <a:t>67</a:t>
            </a:fld>
            <a:endParaRPr lang="it-IT" dirty="0"/>
          </a:p>
        </p:txBody>
      </p:sp>
      <p:pic>
        <p:nvPicPr>
          <p:cNvPr id="89093"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628775"/>
            <a:ext cx="54292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3789363"/>
            <a:ext cx="3925888"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CasellaDiTesto 6"/>
          <p:cNvSpPr txBox="1">
            <a:spLocks noChangeArrowheads="1"/>
          </p:cNvSpPr>
          <p:nvPr/>
        </p:nvSpPr>
        <p:spPr bwMode="auto">
          <a:xfrm>
            <a:off x="5076825" y="4868863"/>
            <a:ext cx="1841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900" i="1"/>
              <a:t> </a:t>
            </a:r>
          </a:p>
        </p:txBody>
      </p:sp>
      <p:cxnSp>
        <p:nvCxnSpPr>
          <p:cNvPr id="6" name="Connettore 1 5"/>
          <p:cNvCxnSpPr/>
          <p:nvPr/>
        </p:nvCxnSpPr>
        <p:spPr>
          <a:xfrm>
            <a:off x="5148263" y="4508500"/>
            <a:ext cx="2160587" cy="0"/>
          </a:xfrm>
          <a:prstGeom prst="line">
            <a:avLst/>
          </a:prstGeom>
          <a:ln>
            <a:solidFill>
              <a:srgbClr val="FF3300"/>
            </a:solidFill>
          </a:ln>
        </p:spPr>
        <p:style>
          <a:lnRef idx="2">
            <a:schemeClr val="accent1"/>
          </a:lnRef>
          <a:fillRef idx="0">
            <a:schemeClr val="accent1"/>
          </a:fillRef>
          <a:effectRef idx="1">
            <a:schemeClr val="accent1"/>
          </a:effectRef>
          <a:fontRef idx="minor">
            <a:schemeClr val="tx1"/>
          </a:fontRef>
        </p:style>
      </p:cxnSp>
      <p:sp>
        <p:nvSpPr>
          <p:cNvPr id="7" name="Rettangolo 6"/>
          <p:cNvSpPr/>
          <p:nvPr/>
        </p:nvSpPr>
        <p:spPr>
          <a:xfrm>
            <a:off x="3563938" y="3860800"/>
            <a:ext cx="1008062" cy="647700"/>
          </a:xfrm>
          <a:prstGeom prst="rect">
            <a:avLst/>
          </a:prstGeom>
          <a:solidFill>
            <a:schemeClr val="accent2">
              <a:lumMod val="20000"/>
              <a:lumOff val="80000"/>
              <a:alpha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1" name="Rettangolo 10"/>
          <p:cNvSpPr/>
          <p:nvPr/>
        </p:nvSpPr>
        <p:spPr>
          <a:xfrm>
            <a:off x="2987675" y="5013325"/>
            <a:ext cx="1079500" cy="792163"/>
          </a:xfrm>
          <a:prstGeom prst="rect">
            <a:avLst/>
          </a:prstGeom>
          <a:solidFill>
            <a:srgbClr val="FF0000">
              <a:alpha val="2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8" name="Rettangolo 7"/>
          <p:cNvSpPr/>
          <p:nvPr/>
        </p:nvSpPr>
        <p:spPr>
          <a:xfrm>
            <a:off x="3276600" y="3357563"/>
            <a:ext cx="503238" cy="43180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3" name="Rettangolo 12"/>
          <p:cNvSpPr/>
          <p:nvPr/>
        </p:nvSpPr>
        <p:spPr>
          <a:xfrm>
            <a:off x="1187450" y="5013325"/>
            <a:ext cx="1008063" cy="647700"/>
          </a:xfrm>
          <a:prstGeom prst="rect">
            <a:avLst/>
          </a:prstGeom>
          <a:solidFill>
            <a:schemeClr val="accent2">
              <a:lumMod val="20000"/>
              <a:lumOff val="80000"/>
              <a:alpha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211054502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it-IT" sz="3600" dirty="0" err="1">
                <a:ea typeface="+mj-ea"/>
                <a:cs typeface="+mj-cs"/>
                <a:sym typeface="Wingdings"/>
              </a:rPr>
              <a:t>Superoxide</a:t>
            </a:r>
            <a:r>
              <a:rPr lang="it-IT" sz="3600" dirty="0">
                <a:ea typeface="+mj-ea"/>
                <a:cs typeface="+mj-cs"/>
                <a:sym typeface="Wingdings"/>
              </a:rPr>
              <a:t> </a:t>
            </a:r>
            <a:r>
              <a:rPr lang="it-IT" sz="3600" dirty="0" err="1">
                <a:ea typeface="+mj-ea"/>
                <a:cs typeface="+mj-cs"/>
                <a:sym typeface="Wingdings"/>
              </a:rPr>
              <a:t>anion</a:t>
            </a:r>
            <a:r>
              <a:rPr lang="it-IT" sz="3600" dirty="0">
                <a:ea typeface="+mj-ea"/>
                <a:cs typeface="+mj-cs"/>
                <a:sym typeface="Wingdings"/>
              </a:rPr>
              <a:t> O</a:t>
            </a:r>
            <a:r>
              <a:rPr lang="it-IT" sz="3600" baseline="-25000" dirty="0">
                <a:ea typeface="+mj-ea"/>
                <a:cs typeface="+mj-cs"/>
                <a:sym typeface="Wingdings"/>
              </a:rPr>
              <a:t>2</a:t>
            </a:r>
            <a:r>
              <a:rPr lang="it-IT" sz="3600" baseline="30000" dirty="0">
                <a:latin typeface="Wingdings"/>
                <a:ea typeface="Wingdings"/>
                <a:cs typeface="Wingdings"/>
                <a:sym typeface="Wingdings"/>
              </a:rPr>
              <a:t></a:t>
            </a:r>
            <a:r>
              <a:rPr lang="it-IT" sz="3600" baseline="30000" dirty="0">
                <a:ea typeface="+mj-ea"/>
                <a:cs typeface="+mj-cs"/>
                <a:sym typeface="Wingdings"/>
              </a:rPr>
              <a:t>-</a:t>
            </a:r>
            <a:r>
              <a:rPr lang="it-IT" sz="3600" dirty="0">
                <a:ea typeface="+mj-ea"/>
                <a:cs typeface="+mj-cs"/>
              </a:rPr>
              <a:t> </a:t>
            </a:r>
            <a:br>
              <a:rPr lang="it-IT" sz="3600" dirty="0">
                <a:ea typeface="+mj-ea"/>
                <a:cs typeface="+mj-cs"/>
              </a:rPr>
            </a:br>
            <a:r>
              <a:rPr lang="en-GB" sz="3600" dirty="0" smtClean="0">
                <a:ea typeface="+mj-ea"/>
                <a:cs typeface="+mj-cs"/>
              </a:rPr>
              <a:t> on the plasma membrane</a:t>
            </a: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2" name="Segnaposto piè di pagina 1"/>
          <p:cNvSpPr>
            <a:spLocks noGrp="1"/>
          </p:cNvSpPr>
          <p:nvPr>
            <p:ph type="ftr" sz="quarter" idx="11"/>
          </p:nvPr>
        </p:nvSpPr>
        <p:spPr>
          <a:xfrm>
            <a:off x="2555875" y="6092825"/>
            <a:ext cx="3671888" cy="628650"/>
          </a:xfrm>
        </p:spPr>
        <p:txBody>
          <a:bodyPr/>
          <a:lstStyle/>
          <a:p>
            <a:pPr>
              <a:defRPr/>
            </a:pPr>
            <a:r>
              <a:rPr lang="it-IT" smtClean="0"/>
              <a:t>991SV-BIOCHEMISTRY OF AGE RELATED DISEASES</a:t>
            </a:r>
            <a:endParaRPr lang="it-IT" dirty="0"/>
          </a:p>
        </p:txBody>
      </p:sp>
      <p:sp>
        <p:nvSpPr>
          <p:cNvPr id="22" name="Segnaposto numero diapositiva 4"/>
          <p:cNvSpPr>
            <a:spLocks noGrp="1"/>
          </p:cNvSpPr>
          <p:nvPr>
            <p:ph type="sldNum" sz="quarter" idx="12"/>
          </p:nvPr>
        </p:nvSpPr>
        <p:spPr/>
        <p:txBody>
          <a:bodyPr/>
          <a:lstStyle/>
          <a:p>
            <a:pPr>
              <a:defRPr/>
            </a:pPr>
            <a:fld id="{0E07A121-8BAC-5E42-AA10-FF5EA634DF3C}" type="slidenum">
              <a:rPr lang="it-IT"/>
              <a:pPr>
                <a:defRPr/>
              </a:pPr>
              <a:t>68</a:t>
            </a:fld>
            <a:endParaRPr lang="it-IT"/>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05000"/>
            <a:ext cx="41910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96" name="Text Box 4"/>
          <p:cNvSpPr txBox="1">
            <a:spLocks noChangeArrowheads="1"/>
          </p:cNvSpPr>
          <p:nvPr/>
        </p:nvSpPr>
        <p:spPr bwMode="auto">
          <a:xfrm>
            <a:off x="539750" y="4941888"/>
            <a:ext cx="8397875"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ts val="500"/>
              </a:spcBef>
              <a:spcAft>
                <a:spcPts val="500"/>
              </a:spcAft>
              <a:defRPr/>
            </a:pPr>
            <a:r>
              <a:rPr lang="en-GB" sz="1000" dirty="0">
                <a:latin typeface="Times New Roman" charset="0"/>
                <a:cs typeface="+mn-cs"/>
              </a:rPr>
              <a:t>Components of the monocyte/macrophage NADPH oxidase are shown in </a:t>
            </a:r>
            <a:r>
              <a:rPr lang="en-GB" sz="1000" dirty="0" err="1">
                <a:latin typeface="Times New Roman" charset="0"/>
                <a:cs typeface="+mn-cs"/>
              </a:rPr>
              <a:t>color</a:t>
            </a:r>
            <a:r>
              <a:rPr lang="en-GB" sz="1000" dirty="0">
                <a:latin typeface="Times New Roman" charset="0"/>
                <a:cs typeface="+mn-cs"/>
              </a:rPr>
              <a:t>-filled circles. The regulatory pathways, controlling NADPH oxidase assembly and activation, are also indicated. Upon monocyte activation by a physiological stimulus, for example opsonized </a:t>
            </a:r>
            <a:r>
              <a:rPr lang="en-GB" sz="1000" dirty="0" err="1">
                <a:latin typeface="Times New Roman" charset="0"/>
                <a:cs typeface="+mn-cs"/>
              </a:rPr>
              <a:t>zymosan</a:t>
            </a:r>
            <a:r>
              <a:rPr lang="en-GB" sz="1000" dirty="0">
                <a:latin typeface="Times New Roman" charset="0"/>
                <a:cs typeface="+mn-cs"/>
              </a:rPr>
              <a:t> (ZOP), a serum-coated yeast cell wall, the cytosolic components move to join the membrane components gp91phox and p21phox. The assembly and activation of the NADPH oxidase enzyme complex is regulated by calcium influx, calcium release from intracellular stores, PKC-dependent phosphorylation of cPLA</a:t>
            </a:r>
            <a:r>
              <a:rPr lang="en-GB" sz="1000" baseline="-25000" dirty="0">
                <a:latin typeface="Times New Roman" charset="0"/>
                <a:cs typeface="+mn-cs"/>
              </a:rPr>
              <a:t>2</a:t>
            </a:r>
            <a:r>
              <a:rPr lang="en-GB" sz="1000" dirty="0">
                <a:latin typeface="Times New Roman" charset="0"/>
                <a:cs typeface="+mn-cs"/>
              </a:rPr>
              <a:t>, and </a:t>
            </a:r>
            <a:r>
              <a:rPr lang="en-GB" sz="1000" dirty="0" err="1">
                <a:latin typeface="Times New Roman" charset="0"/>
                <a:cs typeface="+mn-cs"/>
              </a:rPr>
              <a:t>arachidonic</a:t>
            </a:r>
            <a:r>
              <a:rPr lang="en-GB" sz="1000" dirty="0">
                <a:latin typeface="Times New Roman" charset="0"/>
                <a:cs typeface="+mn-cs"/>
              </a:rPr>
              <a:t> acid (AA) production. AA regulates the translocation of p47phox and p67phox to the membrane. These latter 2 components will not translocate unless first phosphorylated. Recent studies indicate that these phosphorylation events are regulated by PKC. Rac1 is the predominant </a:t>
            </a:r>
            <a:r>
              <a:rPr lang="en-GB" sz="1000" dirty="0" err="1">
                <a:latin typeface="Times New Roman" charset="0"/>
                <a:cs typeface="+mn-cs"/>
              </a:rPr>
              <a:t>Rac</a:t>
            </a:r>
            <a:r>
              <a:rPr lang="en-GB" sz="1000" dirty="0">
                <a:latin typeface="Times New Roman" charset="0"/>
                <a:cs typeface="+mn-cs"/>
              </a:rPr>
              <a:t> isoform expressed in monocytes, in contrast to Rac2 in neutrophils. Rac1 dissociates from its inhibitor </a:t>
            </a:r>
            <a:r>
              <a:rPr lang="en-GB" sz="1000" dirty="0" err="1">
                <a:latin typeface="Times New Roman" charset="0"/>
                <a:cs typeface="+mn-cs"/>
              </a:rPr>
              <a:t>rhoGDI</a:t>
            </a:r>
            <a:r>
              <a:rPr lang="en-GB" sz="1000" dirty="0">
                <a:latin typeface="Times New Roman" charset="0"/>
                <a:cs typeface="+mn-cs"/>
              </a:rPr>
              <a:t> upon monocyte activation and also </a:t>
            </a:r>
            <a:r>
              <a:rPr lang="en-GB" sz="1000" dirty="0" err="1">
                <a:latin typeface="Times New Roman" charset="0"/>
                <a:cs typeface="+mn-cs"/>
              </a:rPr>
              <a:t>translocates</a:t>
            </a:r>
            <a:r>
              <a:rPr lang="en-GB" sz="1000" dirty="0">
                <a:latin typeface="Times New Roman" charset="0"/>
                <a:cs typeface="+mn-cs"/>
              </a:rPr>
              <a:t> to the membrane, where it participates in the fully assembled and active NADPH oxidase. 	</a:t>
            </a:r>
            <a:endParaRPr lang="en-GB" sz="1000" dirty="0">
              <a:latin typeface="Comic Sans MS" charset="0"/>
              <a:cs typeface="+mn-cs"/>
            </a:endParaRPr>
          </a:p>
        </p:txBody>
      </p:sp>
      <p:grpSp>
        <p:nvGrpSpPr>
          <p:cNvPr id="90119" name="Group 5"/>
          <p:cNvGrpSpPr>
            <a:grpSpLocks/>
          </p:cNvGrpSpPr>
          <p:nvPr/>
        </p:nvGrpSpPr>
        <p:grpSpPr bwMode="auto">
          <a:xfrm>
            <a:off x="5943600" y="1981200"/>
            <a:ext cx="2667000" cy="1981200"/>
            <a:chOff x="3744" y="1248"/>
            <a:chExt cx="1680" cy="1248"/>
          </a:xfrm>
        </p:grpSpPr>
        <p:sp>
          <p:nvSpPr>
            <p:cNvPr id="8198" name="Rectangle 6"/>
            <p:cNvSpPr>
              <a:spLocks noChangeArrowheads="1"/>
            </p:cNvSpPr>
            <p:nvPr/>
          </p:nvSpPr>
          <p:spPr bwMode="auto">
            <a:xfrm>
              <a:off x="3888" y="1776"/>
              <a:ext cx="1536" cy="192"/>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8199" name="Oval 7"/>
            <p:cNvSpPr>
              <a:spLocks noChangeArrowheads="1"/>
            </p:cNvSpPr>
            <p:nvPr/>
          </p:nvSpPr>
          <p:spPr bwMode="auto">
            <a:xfrm>
              <a:off x="4224" y="1632"/>
              <a:ext cx="384" cy="52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8200" name="AutoShape 8"/>
            <p:cNvSpPr>
              <a:spLocks noChangeArrowheads="1"/>
            </p:cNvSpPr>
            <p:nvPr/>
          </p:nvSpPr>
          <p:spPr bwMode="auto">
            <a:xfrm>
              <a:off x="4176" y="1968"/>
              <a:ext cx="528" cy="480"/>
            </a:xfrm>
            <a:custGeom>
              <a:avLst/>
              <a:gdLst>
                <a:gd name="G0" fmla="+- -529429 0 0"/>
                <a:gd name="G1" fmla="+- -11796480 0 0"/>
                <a:gd name="G2" fmla="+- -529429 0 -11796480"/>
                <a:gd name="G3" fmla="+- 10800 0 0"/>
                <a:gd name="G4" fmla="+- 0 0 -529429"/>
                <a:gd name="T0" fmla="*/ 360 256 1"/>
                <a:gd name="T1" fmla="*/ 0 256 1"/>
                <a:gd name="G5" fmla="+- G2 T0 T1"/>
                <a:gd name="G6" fmla="?: G2 G2 G5"/>
                <a:gd name="G7" fmla="+- 0 0 G6"/>
                <a:gd name="G8" fmla="+- 7685 0 0"/>
                <a:gd name="G9" fmla="+- 0 0 -11796480"/>
                <a:gd name="G10" fmla="+- 7685 0 2700"/>
                <a:gd name="G11" fmla="cos G10 -529429"/>
                <a:gd name="G12" fmla="sin G10 -529429"/>
                <a:gd name="G13" fmla="cos 13500 -529429"/>
                <a:gd name="G14" fmla="sin 13500 -529429"/>
                <a:gd name="G15" fmla="+- G11 10800 0"/>
                <a:gd name="G16" fmla="+- G12 10800 0"/>
                <a:gd name="G17" fmla="+- G13 10800 0"/>
                <a:gd name="G18" fmla="+- G14 10800 0"/>
                <a:gd name="G19" fmla="*/ 7685 1 2"/>
                <a:gd name="G20" fmla="+- G19 5400 0"/>
                <a:gd name="G21" fmla="cos G20 -529429"/>
                <a:gd name="G22" fmla="sin G20 -529429"/>
                <a:gd name="G23" fmla="+- G21 10800 0"/>
                <a:gd name="G24" fmla="+- G12 G23 G22"/>
                <a:gd name="G25" fmla="+- G22 G23 G11"/>
                <a:gd name="G26" fmla="cos 10800 -529429"/>
                <a:gd name="G27" fmla="sin 10800 -529429"/>
                <a:gd name="G28" fmla="cos 7685 -529429"/>
                <a:gd name="G29" fmla="sin 7685 -529429"/>
                <a:gd name="G30" fmla="+- G26 10800 0"/>
                <a:gd name="G31" fmla="+- G27 10800 0"/>
                <a:gd name="G32" fmla="+- G28 10800 0"/>
                <a:gd name="G33" fmla="+- G29 10800 0"/>
                <a:gd name="G34" fmla="+- G19 5400 0"/>
                <a:gd name="G35" fmla="cos G34 -11796480"/>
                <a:gd name="G36" fmla="sin G34 -11796480"/>
                <a:gd name="G37" fmla="+/ -11796480 -529429 2"/>
                <a:gd name="T2" fmla="*/ 180 256 1"/>
                <a:gd name="T3" fmla="*/ 0 256 1"/>
                <a:gd name="G38" fmla="+- G37 T2 T3"/>
                <a:gd name="G39" fmla="?: G2 G37 G38"/>
                <a:gd name="G40" fmla="cos 10800 G39"/>
                <a:gd name="G41" fmla="sin 10800 G39"/>
                <a:gd name="G42" fmla="cos 7685 G39"/>
                <a:gd name="G43" fmla="sin 7685 G39"/>
                <a:gd name="G44" fmla="+- G40 10800 0"/>
                <a:gd name="G45" fmla="+- G41 10800 0"/>
                <a:gd name="G46" fmla="+- G42 10800 0"/>
                <a:gd name="G47" fmla="+- G43 10800 0"/>
                <a:gd name="G48" fmla="+- G35 10800 0"/>
                <a:gd name="G49" fmla="+- G36 10800 0"/>
                <a:gd name="T4" fmla="*/ 10039 w 21600"/>
                <a:gd name="T5" fmla="*/ 26 h 21600"/>
                <a:gd name="T6" fmla="*/ 1556 w 21600"/>
                <a:gd name="T7" fmla="*/ 10799 h 21600"/>
                <a:gd name="T8" fmla="*/ 10258 w 21600"/>
                <a:gd name="T9" fmla="*/ 3134 h 21600"/>
                <a:gd name="T10" fmla="*/ 24166 w 21600"/>
                <a:gd name="T11" fmla="*/ 8902 h 21600"/>
                <a:gd name="T12" fmla="*/ 20549 w 21600"/>
                <a:gd name="T13" fmla="*/ 13717 h 21600"/>
                <a:gd name="T14" fmla="*/ 15735 w 21600"/>
                <a:gd name="T15" fmla="*/ 10099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408" y="9720"/>
                  </a:moveTo>
                  <a:cubicBezTo>
                    <a:pt x="17870" y="5930"/>
                    <a:pt x="14627" y="3114"/>
                    <a:pt x="10800" y="3114"/>
                  </a:cubicBezTo>
                  <a:cubicBezTo>
                    <a:pt x="6555" y="3115"/>
                    <a:pt x="3115" y="6555"/>
                    <a:pt x="3115" y="10800"/>
                  </a:cubicBezTo>
                  <a:lnTo>
                    <a:pt x="-1" y="10799"/>
                  </a:lnTo>
                  <a:cubicBezTo>
                    <a:pt x="0" y="4835"/>
                    <a:pt x="4835" y="0"/>
                    <a:pt x="10800" y="0"/>
                  </a:cubicBezTo>
                  <a:cubicBezTo>
                    <a:pt x="16178" y="-1"/>
                    <a:pt x="20737" y="3957"/>
                    <a:pt x="21492" y="9282"/>
                  </a:cubicBezTo>
                  <a:lnTo>
                    <a:pt x="24166" y="8902"/>
                  </a:lnTo>
                  <a:lnTo>
                    <a:pt x="20549" y="13717"/>
                  </a:lnTo>
                  <a:lnTo>
                    <a:pt x="15735" y="10099"/>
                  </a:lnTo>
                  <a:lnTo>
                    <a:pt x="18408" y="972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8201" name="AutoShape 9"/>
            <p:cNvSpPr>
              <a:spLocks noChangeArrowheads="1"/>
            </p:cNvSpPr>
            <p:nvPr/>
          </p:nvSpPr>
          <p:spPr bwMode="auto">
            <a:xfrm flipV="1">
              <a:off x="4176" y="1248"/>
              <a:ext cx="528" cy="528"/>
            </a:xfrm>
            <a:custGeom>
              <a:avLst/>
              <a:gdLst>
                <a:gd name="G0" fmla="+- -529429 0 0"/>
                <a:gd name="G1" fmla="+- -11796480 0 0"/>
                <a:gd name="G2" fmla="+- -529429 0 -11796480"/>
                <a:gd name="G3" fmla="+- 10800 0 0"/>
                <a:gd name="G4" fmla="+- 0 0 -529429"/>
                <a:gd name="T0" fmla="*/ 360 256 1"/>
                <a:gd name="T1" fmla="*/ 0 256 1"/>
                <a:gd name="G5" fmla="+- G2 T0 T1"/>
                <a:gd name="G6" fmla="?: G2 G2 G5"/>
                <a:gd name="G7" fmla="+- 0 0 G6"/>
                <a:gd name="G8" fmla="+- 7685 0 0"/>
                <a:gd name="G9" fmla="+- 0 0 -11796480"/>
                <a:gd name="G10" fmla="+- 7685 0 2700"/>
                <a:gd name="G11" fmla="cos G10 -529429"/>
                <a:gd name="G12" fmla="sin G10 -529429"/>
                <a:gd name="G13" fmla="cos 13500 -529429"/>
                <a:gd name="G14" fmla="sin 13500 -529429"/>
                <a:gd name="G15" fmla="+- G11 10800 0"/>
                <a:gd name="G16" fmla="+- G12 10800 0"/>
                <a:gd name="G17" fmla="+- G13 10800 0"/>
                <a:gd name="G18" fmla="+- G14 10800 0"/>
                <a:gd name="G19" fmla="*/ 7685 1 2"/>
                <a:gd name="G20" fmla="+- G19 5400 0"/>
                <a:gd name="G21" fmla="cos G20 -529429"/>
                <a:gd name="G22" fmla="sin G20 -529429"/>
                <a:gd name="G23" fmla="+- G21 10800 0"/>
                <a:gd name="G24" fmla="+- G12 G23 G22"/>
                <a:gd name="G25" fmla="+- G22 G23 G11"/>
                <a:gd name="G26" fmla="cos 10800 -529429"/>
                <a:gd name="G27" fmla="sin 10800 -529429"/>
                <a:gd name="G28" fmla="cos 7685 -529429"/>
                <a:gd name="G29" fmla="sin 7685 -529429"/>
                <a:gd name="G30" fmla="+- G26 10800 0"/>
                <a:gd name="G31" fmla="+- G27 10800 0"/>
                <a:gd name="G32" fmla="+- G28 10800 0"/>
                <a:gd name="G33" fmla="+- G29 10800 0"/>
                <a:gd name="G34" fmla="+- G19 5400 0"/>
                <a:gd name="G35" fmla="cos G34 -11796480"/>
                <a:gd name="G36" fmla="sin G34 -11796480"/>
                <a:gd name="G37" fmla="+/ -11796480 -529429 2"/>
                <a:gd name="T2" fmla="*/ 180 256 1"/>
                <a:gd name="T3" fmla="*/ 0 256 1"/>
                <a:gd name="G38" fmla="+- G37 T2 T3"/>
                <a:gd name="G39" fmla="?: G2 G37 G38"/>
                <a:gd name="G40" fmla="cos 10800 G39"/>
                <a:gd name="G41" fmla="sin 10800 G39"/>
                <a:gd name="G42" fmla="cos 7685 G39"/>
                <a:gd name="G43" fmla="sin 7685 G39"/>
                <a:gd name="G44" fmla="+- G40 10800 0"/>
                <a:gd name="G45" fmla="+- G41 10800 0"/>
                <a:gd name="G46" fmla="+- G42 10800 0"/>
                <a:gd name="G47" fmla="+- G43 10800 0"/>
                <a:gd name="G48" fmla="+- G35 10800 0"/>
                <a:gd name="G49" fmla="+- G36 10800 0"/>
                <a:gd name="T4" fmla="*/ 10039 w 21600"/>
                <a:gd name="T5" fmla="*/ 26 h 21600"/>
                <a:gd name="T6" fmla="*/ 1556 w 21600"/>
                <a:gd name="T7" fmla="*/ 10799 h 21600"/>
                <a:gd name="T8" fmla="*/ 10258 w 21600"/>
                <a:gd name="T9" fmla="*/ 3134 h 21600"/>
                <a:gd name="T10" fmla="*/ 24166 w 21600"/>
                <a:gd name="T11" fmla="*/ 8902 h 21600"/>
                <a:gd name="T12" fmla="*/ 20549 w 21600"/>
                <a:gd name="T13" fmla="*/ 13717 h 21600"/>
                <a:gd name="T14" fmla="*/ 15735 w 21600"/>
                <a:gd name="T15" fmla="*/ 10099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408" y="9720"/>
                  </a:moveTo>
                  <a:cubicBezTo>
                    <a:pt x="17870" y="5930"/>
                    <a:pt x="14627" y="3114"/>
                    <a:pt x="10800" y="3114"/>
                  </a:cubicBezTo>
                  <a:cubicBezTo>
                    <a:pt x="6555" y="3115"/>
                    <a:pt x="3115" y="6555"/>
                    <a:pt x="3115" y="10800"/>
                  </a:cubicBezTo>
                  <a:lnTo>
                    <a:pt x="-1" y="10799"/>
                  </a:lnTo>
                  <a:cubicBezTo>
                    <a:pt x="0" y="4835"/>
                    <a:pt x="4835" y="0"/>
                    <a:pt x="10800" y="0"/>
                  </a:cubicBezTo>
                  <a:cubicBezTo>
                    <a:pt x="16178" y="-1"/>
                    <a:pt x="20737" y="3957"/>
                    <a:pt x="21492" y="9282"/>
                  </a:cubicBezTo>
                  <a:lnTo>
                    <a:pt x="24166" y="8902"/>
                  </a:lnTo>
                  <a:lnTo>
                    <a:pt x="20549" y="13717"/>
                  </a:lnTo>
                  <a:lnTo>
                    <a:pt x="15735" y="10099"/>
                  </a:lnTo>
                  <a:lnTo>
                    <a:pt x="18408" y="9720"/>
                  </a:lnTo>
                  <a:close/>
                </a:path>
              </a:pathLst>
            </a:cu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grpSp>
          <p:nvGrpSpPr>
            <p:cNvPr id="90126" name="Group 10"/>
            <p:cNvGrpSpPr>
              <a:grpSpLocks/>
            </p:cNvGrpSpPr>
            <p:nvPr/>
          </p:nvGrpSpPr>
          <p:grpSpPr bwMode="auto">
            <a:xfrm>
              <a:off x="4272" y="1728"/>
              <a:ext cx="303" cy="288"/>
              <a:chOff x="3456" y="2736"/>
              <a:chExt cx="303" cy="288"/>
            </a:xfrm>
          </p:grpSpPr>
          <p:sp>
            <p:nvSpPr>
              <p:cNvPr id="8203" name="Text Box 11"/>
              <p:cNvSpPr txBox="1">
                <a:spLocks noChangeArrowheads="1"/>
              </p:cNvSpPr>
              <p:nvPr/>
            </p:nvSpPr>
            <p:spPr bwMode="auto">
              <a:xfrm>
                <a:off x="3456" y="2832"/>
                <a:ext cx="20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1400">
                    <a:latin typeface="Comic Sans MS" charset="0"/>
                    <a:cs typeface="+mn-cs"/>
                  </a:rPr>
                  <a:t>e</a:t>
                </a:r>
                <a:r>
                  <a:rPr lang="en-GB" sz="1400" baseline="30000">
                    <a:latin typeface="Comic Sans MS" charset="0"/>
                    <a:cs typeface="+mn-cs"/>
                  </a:rPr>
                  <a:t>-</a:t>
                </a:r>
                <a:endParaRPr lang="en-GB" sz="1400">
                  <a:latin typeface="Comic Sans MS" charset="0"/>
                  <a:cs typeface="+mn-cs"/>
                </a:endParaRPr>
              </a:p>
            </p:txBody>
          </p:sp>
          <p:sp>
            <p:nvSpPr>
              <p:cNvPr id="8204" name="Text Box 12"/>
              <p:cNvSpPr txBox="1">
                <a:spLocks noChangeArrowheads="1"/>
              </p:cNvSpPr>
              <p:nvPr/>
            </p:nvSpPr>
            <p:spPr bwMode="auto">
              <a:xfrm>
                <a:off x="3552" y="2736"/>
                <a:ext cx="20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1400">
                    <a:latin typeface="Comic Sans MS" charset="0"/>
                    <a:cs typeface="+mn-cs"/>
                  </a:rPr>
                  <a:t>e</a:t>
                </a:r>
                <a:r>
                  <a:rPr lang="en-GB" sz="1400" baseline="30000">
                    <a:latin typeface="Comic Sans MS" charset="0"/>
                    <a:cs typeface="+mn-cs"/>
                  </a:rPr>
                  <a:t>-</a:t>
                </a:r>
                <a:endParaRPr lang="en-GB" sz="1400">
                  <a:latin typeface="Comic Sans MS" charset="0"/>
                  <a:cs typeface="+mn-cs"/>
                </a:endParaRPr>
              </a:p>
            </p:txBody>
          </p:sp>
          <p:sp>
            <p:nvSpPr>
              <p:cNvPr id="8205" name="Text Box 13"/>
              <p:cNvSpPr txBox="1">
                <a:spLocks noChangeArrowheads="1"/>
              </p:cNvSpPr>
              <p:nvPr/>
            </p:nvSpPr>
            <p:spPr bwMode="auto">
              <a:xfrm>
                <a:off x="3504" y="2784"/>
                <a:ext cx="20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1400">
                    <a:latin typeface="Comic Sans MS" charset="0"/>
                    <a:cs typeface="+mn-cs"/>
                  </a:rPr>
                  <a:t>e</a:t>
                </a:r>
                <a:r>
                  <a:rPr lang="en-GB" sz="1400" baseline="30000">
                    <a:latin typeface="Comic Sans MS" charset="0"/>
                    <a:cs typeface="+mn-cs"/>
                  </a:rPr>
                  <a:t>-</a:t>
                </a:r>
                <a:endParaRPr lang="en-GB" sz="1400">
                  <a:latin typeface="Comic Sans MS" charset="0"/>
                  <a:cs typeface="+mn-cs"/>
                </a:endParaRPr>
              </a:p>
            </p:txBody>
          </p:sp>
        </p:grpSp>
        <p:sp>
          <p:nvSpPr>
            <p:cNvPr id="8206" name="Text Box 14"/>
            <p:cNvSpPr txBox="1">
              <a:spLocks noChangeArrowheads="1"/>
            </p:cNvSpPr>
            <p:nvPr/>
          </p:nvSpPr>
          <p:spPr bwMode="auto">
            <a:xfrm>
              <a:off x="3744" y="2304"/>
              <a:ext cx="51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1400">
                  <a:latin typeface="Comic Sans MS" charset="0"/>
                  <a:cs typeface="+mn-cs"/>
                </a:rPr>
                <a:t>NADPH</a:t>
              </a:r>
            </a:p>
          </p:txBody>
        </p:sp>
        <p:sp>
          <p:nvSpPr>
            <p:cNvPr id="8207" name="Text Box 15"/>
            <p:cNvSpPr txBox="1">
              <a:spLocks noChangeArrowheads="1"/>
            </p:cNvSpPr>
            <p:nvPr/>
          </p:nvSpPr>
          <p:spPr bwMode="auto">
            <a:xfrm>
              <a:off x="4560" y="2304"/>
              <a:ext cx="46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1400">
                  <a:latin typeface="Comic Sans MS" charset="0"/>
                  <a:cs typeface="+mn-cs"/>
                </a:rPr>
                <a:t>NADP</a:t>
              </a:r>
              <a:r>
                <a:rPr lang="en-GB" sz="1400" baseline="30000">
                  <a:latin typeface="Comic Sans MS" charset="0"/>
                  <a:cs typeface="+mn-cs"/>
                </a:rPr>
                <a:t>+</a:t>
              </a:r>
              <a:endParaRPr lang="en-GB" sz="1400">
                <a:latin typeface="Comic Sans MS" charset="0"/>
                <a:cs typeface="+mn-cs"/>
              </a:endParaRPr>
            </a:p>
          </p:txBody>
        </p:sp>
        <p:sp>
          <p:nvSpPr>
            <p:cNvPr id="8208" name="Text Box 16"/>
            <p:cNvSpPr txBox="1">
              <a:spLocks noChangeArrowheads="1"/>
            </p:cNvSpPr>
            <p:nvPr/>
          </p:nvSpPr>
          <p:spPr bwMode="auto">
            <a:xfrm>
              <a:off x="4560" y="1248"/>
              <a:ext cx="33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GB" sz="1400">
                  <a:latin typeface="Comic Sans MS" charset="0"/>
                  <a:cs typeface="+mn-cs"/>
                </a:rPr>
                <a:t>O</a:t>
              </a:r>
              <a:r>
                <a:rPr lang="en-GB" sz="1400" baseline="-25000">
                  <a:latin typeface="Comic Sans MS" charset="0"/>
                  <a:cs typeface="+mn-cs"/>
                </a:rPr>
                <a:t>2</a:t>
              </a:r>
              <a:r>
                <a:rPr lang="en-GB" sz="2000" baseline="30000">
                  <a:latin typeface="Comic Sans MS" charset="0"/>
                  <a:cs typeface="+mn-cs"/>
                </a:rPr>
                <a:t>-</a:t>
              </a:r>
              <a:endParaRPr lang="en-GB" sz="1400">
                <a:latin typeface="Comic Sans MS" charset="0"/>
                <a:cs typeface="+mn-cs"/>
              </a:endParaRPr>
            </a:p>
          </p:txBody>
        </p:sp>
        <p:sp>
          <p:nvSpPr>
            <p:cNvPr id="8209" name="Rectangle 17"/>
            <p:cNvSpPr>
              <a:spLocks noChangeArrowheads="1"/>
            </p:cNvSpPr>
            <p:nvPr/>
          </p:nvSpPr>
          <p:spPr bwMode="auto">
            <a:xfrm>
              <a:off x="4080" y="1248"/>
              <a:ext cx="33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GB" sz="1400">
                  <a:latin typeface="Comic Sans MS" charset="0"/>
                  <a:cs typeface="+mn-cs"/>
                </a:rPr>
                <a:t>O</a:t>
              </a:r>
              <a:r>
                <a:rPr lang="en-GB" sz="1400" baseline="-25000">
                  <a:latin typeface="Comic Sans MS" charset="0"/>
                  <a:cs typeface="+mn-cs"/>
                </a:rPr>
                <a:t>2</a:t>
              </a:r>
              <a:endParaRPr lang="en-GB" sz="1400" baseline="30000">
                <a:latin typeface="Comic Sans MS" charset="0"/>
                <a:cs typeface="+mn-cs"/>
              </a:endParaRPr>
            </a:p>
          </p:txBody>
        </p:sp>
        <p:sp>
          <p:nvSpPr>
            <p:cNvPr id="8210" name="Rectangle 18"/>
            <p:cNvSpPr>
              <a:spLocks noChangeArrowheads="1"/>
            </p:cNvSpPr>
            <p:nvPr/>
          </p:nvSpPr>
          <p:spPr bwMode="auto">
            <a:xfrm>
              <a:off x="5040" y="1536"/>
              <a:ext cx="24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1400">
                  <a:latin typeface="Comic Sans MS" charset="0"/>
                  <a:cs typeface="+mn-cs"/>
                </a:rPr>
                <a:t>ex</a:t>
              </a:r>
              <a:endParaRPr lang="en-GB" sz="1400" baseline="30000">
                <a:latin typeface="Comic Sans MS" charset="0"/>
                <a:cs typeface="+mn-cs"/>
              </a:endParaRPr>
            </a:p>
          </p:txBody>
        </p:sp>
        <p:sp>
          <p:nvSpPr>
            <p:cNvPr id="8211" name="Rectangle 19"/>
            <p:cNvSpPr>
              <a:spLocks noChangeArrowheads="1"/>
            </p:cNvSpPr>
            <p:nvPr/>
          </p:nvSpPr>
          <p:spPr bwMode="auto">
            <a:xfrm>
              <a:off x="5040" y="2064"/>
              <a:ext cx="20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1400">
                  <a:latin typeface="Comic Sans MS" charset="0"/>
                  <a:cs typeface="+mn-cs"/>
                </a:rPr>
                <a:t>in</a:t>
              </a:r>
              <a:endParaRPr lang="en-GB" sz="1400" baseline="30000">
                <a:latin typeface="Comic Sans MS" charset="0"/>
                <a:cs typeface="+mn-cs"/>
              </a:endParaRPr>
            </a:p>
          </p:txBody>
        </p:sp>
      </p:grpSp>
      <p:sp>
        <p:nvSpPr>
          <p:cNvPr id="8212" name="Rectangle 20"/>
          <p:cNvSpPr>
            <a:spLocks noChangeArrowheads="1"/>
          </p:cNvSpPr>
          <p:nvPr/>
        </p:nvSpPr>
        <p:spPr bwMode="auto">
          <a:xfrm>
            <a:off x="2819400" y="4267200"/>
            <a:ext cx="838200" cy="457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8213" name="Rectangle 21"/>
          <p:cNvSpPr>
            <a:spLocks noChangeArrowheads="1"/>
          </p:cNvSpPr>
          <p:nvPr/>
        </p:nvSpPr>
        <p:spPr bwMode="auto">
          <a:xfrm>
            <a:off x="3886200" y="3733800"/>
            <a:ext cx="685800" cy="457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Tree>
    <p:extLst>
      <p:ext uri="{BB962C8B-B14F-4D97-AF65-F5344CB8AC3E}">
        <p14:creationId xmlns:p14="http://schemas.microsoft.com/office/powerpoint/2010/main" val="11189271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p:txBody>
          <a:bodyPr/>
          <a:lstStyle/>
          <a:p>
            <a:r>
              <a:rPr lang="it-IT" dirty="0" err="1" smtClean="0"/>
              <a:t>When</a:t>
            </a:r>
            <a:r>
              <a:rPr lang="it-IT" dirty="0" smtClean="0"/>
              <a:t> </a:t>
            </a:r>
            <a:r>
              <a:rPr lang="it-IT" dirty="0" err="1" smtClean="0"/>
              <a:t>will</a:t>
            </a:r>
            <a:r>
              <a:rPr lang="it-IT" dirty="0" smtClean="0"/>
              <a:t> </a:t>
            </a:r>
            <a:r>
              <a:rPr lang="it-IT" dirty="0" err="1" smtClean="0"/>
              <a:t>you</a:t>
            </a:r>
            <a:r>
              <a:rPr lang="it-IT" dirty="0" smtClean="0"/>
              <a:t> catch </a:t>
            </a:r>
            <a:r>
              <a:rPr lang="it-IT" dirty="0" err="1" smtClean="0"/>
              <a:t>this</a:t>
            </a:r>
            <a:r>
              <a:rPr lang="it-IT" dirty="0" smtClean="0"/>
              <a:t> </a:t>
            </a:r>
            <a:r>
              <a:rPr lang="it-IT" dirty="0" err="1" smtClean="0"/>
              <a:t>opportunity</a:t>
            </a:r>
            <a:r>
              <a:rPr lang="it-IT" dirty="0" smtClean="0"/>
              <a:t>?</a:t>
            </a:r>
            <a:endParaRPr lang="it-IT" dirty="0"/>
          </a:p>
        </p:txBody>
      </p:sp>
      <p:sp>
        <p:nvSpPr>
          <p:cNvPr id="5" name="Sottotitolo 4"/>
          <p:cNvSpPr>
            <a:spLocks noGrp="1"/>
          </p:cNvSpPr>
          <p:nvPr>
            <p:ph type="subTitle" idx="1"/>
          </p:nvPr>
        </p:nvSpPr>
        <p:spPr/>
        <p:txBody>
          <a:bodyPr/>
          <a:lstStyle/>
          <a:p>
            <a:r>
              <a:rPr lang="it-IT" dirty="0" err="1" smtClean="0"/>
              <a:t>Check</a:t>
            </a:r>
            <a:r>
              <a:rPr lang="it-IT" dirty="0" smtClean="0"/>
              <a:t> the </a:t>
            </a:r>
            <a:r>
              <a:rPr lang="it-IT" dirty="0" err="1" smtClean="0"/>
              <a:t>detailed</a:t>
            </a:r>
            <a:r>
              <a:rPr lang="it-IT" dirty="0" smtClean="0"/>
              <a:t> schedule</a:t>
            </a:r>
          </a:p>
          <a:p>
            <a:r>
              <a:rPr lang="it-IT" dirty="0" err="1" smtClean="0"/>
              <a:t>next</a:t>
            </a:r>
            <a:r>
              <a:rPr lang="it-IT" dirty="0" smtClean="0"/>
              <a:t> slide </a:t>
            </a:r>
            <a:endParaRPr lang="it-IT" dirty="0"/>
          </a:p>
        </p:txBody>
      </p:sp>
      <p:sp>
        <p:nvSpPr>
          <p:cNvPr id="2" name="Segnaposto data 1"/>
          <p:cNvSpPr>
            <a:spLocks noGrp="1"/>
          </p:cNvSpPr>
          <p:nvPr>
            <p:ph type="dt" sz="half" idx="10"/>
          </p:nvPr>
        </p:nvSpPr>
        <p:spPr/>
        <p:txBody>
          <a:bodyPr/>
          <a:lstStyle/>
          <a:p>
            <a:r>
              <a:rPr lang="it-IT" smtClean="0"/>
              <a:t>02-03/04/2019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a:t>
            </a:r>
            <a:endParaRPr lang="it-IT"/>
          </a:p>
        </p:txBody>
      </p:sp>
      <p:sp>
        <p:nvSpPr>
          <p:cNvPr id="6" name="Segnaposto numero diapositiva 5"/>
          <p:cNvSpPr>
            <a:spLocks noGrp="1"/>
          </p:cNvSpPr>
          <p:nvPr>
            <p:ph type="sldNum" sz="quarter" idx="12"/>
          </p:nvPr>
        </p:nvSpPr>
        <p:spPr/>
        <p:txBody>
          <a:bodyPr/>
          <a:lstStyle/>
          <a:p>
            <a:fld id="{639B403A-1D78-BE46-94CA-3E806C859D46}" type="slidenum">
              <a:rPr lang="it-IT" smtClean="0"/>
              <a:t>6</a:t>
            </a:fld>
            <a:endParaRPr lang="it-IT"/>
          </a:p>
        </p:txBody>
      </p:sp>
    </p:spTree>
    <p:extLst>
      <p:ext uri="{BB962C8B-B14F-4D97-AF65-F5344CB8AC3E}">
        <p14:creationId xmlns:p14="http://schemas.microsoft.com/office/powerpoint/2010/main" val="172803334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685800" y="2286000"/>
            <a:ext cx="7772400" cy="1143000"/>
          </a:xfrm>
        </p:spPr>
        <p:txBody>
          <a:bodyPr rtlCol="0">
            <a:normAutofit fontScale="90000"/>
          </a:bodyPr>
          <a:lstStyle/>
          <a:p>
            <a:pPr eaLnBrk="1" fontAlgn="auto" hangingPunct="1">
              <a:spcAft>
                <a:spcPts val="0"/>
              </a:spcAft>
              <a:defRPr/>
            </a:pPr>
            <a:r>
              <a:rPr lang="en-GB" smtClean="0">
                <a:solidFill>
                  <a:srgbClr val="FF0000"/>
                </a:solidFill>
                <a:ea typeface="+mj-ea"/>
                <a:cs typeface="+mj-cs"/>
              </a:rPr>
              <a:t>Enzyme-catalysed conversion of ROS to water and oxygen</a:t>
            </a:r>
            <a:endParaRPr lang="en-GB" sz="3200" smtClean="0">
              <a:ea typeface="+mj-ea"/>
              <a:cs typeface="+mj-cs"/>
            </a:endParaRPr>
          </a:p>
        </p:txBody>
      </p:sp>
      <p:sp>
        <p:nvSpPr>
          <p:cNvPr id="17411" name="Rectangle 3"/>
          <p:cNvSpPr>
            <a:spLocks noGrp="1" noChangeArrowheads="1"/>
          </p:cNvSpPr>
          <p:nvPr>
            <p:ph type="subTitle" idx="1"/>
          </p:nvPr>
        </p:nvSpPr>
        <p:spPr/>
        <p:txBody>
          <a:bodyPr rtlCol="0">
            <a:normAutofit/>
          </a:bodyPr>
          <a:lstStyle/>
          <a:p>
            <a:pPr eaLnBrk="1" fontAlgn="auto" hangingPunct="1">
              <a:spcAft>
                <a:spcPts val="0"/>
              </a:spcAft>
              <a:buFont typeface="Arial"/>
              <a:buNone/>
              <a:defRPr/>
            </a:pPr>
            <a:r>
              <a:rPr lang="en-GB" dirty="0" smtClean="0">
                <a:ea typeface="+mn-ea"/>
                <a:cs typeface="+mn-cs"/>
              </a:rPr>
              <a:t>Enzyme-catalysed </a:t>
            </a:r>
            <a:r>
              <a:rPr lang="en-GB" b="1" dirty="0" err="1" smtClean="0">
                <a:ea typeface="+mn-ea"/>
                <a:cs typeface="+mn-cs"/>
              </a:rPr>
              <a:t>defenses</a:t>
            </a:r>
            <a:r>
              <a:rPr lang="en-GB" b="1" dirty="0" smtClean="0">
                <a:ea typeface="+mn-ea"/>
                <a:cs typeface="+mn-cs"/>
              </a:rPr>
              <a:t> </a:t>
            </a:r>
            <a:r>
              <a:rPr lang="en-GB" dirty="0" smtClean="0">
                <a:ea typeface="+mn-ea"/>
                <a:cs typeface="+mn-cs"/>
              </a:rPr>
              <a:t>against ROS</a:t>
            </a: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2" name="Segnaposto piè di pagina 1"/>
          <p:cNvSpPr>
            <a:spLocks noGrp="1"/>
          </p:cNvSpPr>
          <p:nvPr>
            <p:ph type="ftr" sz="quarter" idx="11"/>
          </p:nvPr>
        </p:nvSpPr>
        <p:spPr>
          <a:xfrm>
            <a:off x="3132138" y="5876925"/>
            <a:ext cx="2895600" cy="720725"/>
          </a:xfrm>
        </p:spPr>
        <p:txBody>
          <a:bodyPr/>
          <a:lstStyle/>
          <a:p>
            <a:pPr>
              <a:defRPr/>
            </a:pPr>
            <a:r>
              <a:rPr lang="it-IT" smtClean="0"/>
              <a:t>991SV-BIOCHEMISTRY OF AGE RELATED DISEASES</a:t>
            </a:r>
            <a:endParaRPr lang="it-IT" dirty="0"/>
          </a:p>
        </p:txBody>
      </p:sp>
      <p:sp>
        <p:nvSpPr>
          <p:cNvPr id="4" name="Segnaposto numero diapositiva 5"/>
          <p:cNvSpPr>
            <a:spLocks noGrp="1"/>
          </p:cNvSpPr>
          <p:nvPr>
            <p:ph type="sldNum" sz="quarter" idx="12"/>
          </p:nvPr>
        </p:nvSpPr>
        <p:spPr/>
        <p:txBody>
          <a:bodyPr/>
          <a:lstStyle/>
          <a:p>
            <a:pPr>
              <a:defRPr/>
            </a:pPr>
            <a:fld id="{E12A2DDE-9B27-DE4D-B998-3D8CA56F1A35}" type="slidenum">
              <a:rPr lang="it-IT"/>
              <a:pPr>
                <a:defRPr/>
              </a:pPr>
              <a:t>69</a:t>
            </a:fld>
            <a:endParaRPr lang="it-IT"/>
          </a:p>
        </p:txBody>
      </p:sp>
    </p:spTree>
    <p:extLst>
      <p:ext uri="{BB962C8B-B14F-4D97-AF65-F5344CB8AC3E}">
        <p14:creationId xmlns:p14="http://schemas.microsoft.com/office/powerpoint/2010/main" val="31618568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0" y="0"/>
            <a:ext cx="8893175" cy="1143000"/>
          </a:xfrm>
        </p:spPr>
        <p:txBody>
          <a:bodyPr/>
          <a:lstStyle/>
          <a:p>
            <a:pPr eaLnBrk="1" hangingPunct="1"/>
            <a:r>
              <a:rPr lang="en-GB" sz="2800">
                <a:latin typeface="Calibri" charset="0"/>
              </a:rPr>
              <a:t>The reaction of </a:t>
            </a:r>
            <a:r>
              <a:rPr lang="en-GB" sz="2800">
                <a:solidFill>
                  <a:srgbClr val="FF3300"/>
                </a:solidFill>
                <a:latin typeface="Calibri" charset="0"/>
              </a:rPr>
              <a:t>superoxide dismutase</a:t>
            </a:r>
            <a:r>
              <a:rPr lang="en-GB" sz="2800">
                <a:latin typeface="Calibri" charset="0"/>
              </a:rPr>
              <a:t> </a:t>
            </a:r>
            <a:br>
              <a:rPr lang="en-GB" sz="2800">
                <a:latin typeface="Calibri" charset="0"/>
              </a:rPr>
            </a:br>
            <a:r>
              <a:rPr lang="en-GB" sz="2800">
                <a:latin typeface="Calibri" charset="0"/>
              </a:rPr>
              <a:t>(EC-Number 1.15.1.1 )</a:t>
            </a: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2" name="Segnaposto piè di pagina 1"/>
          <p:cNvSpPr>
            <a:spLocks noGrp="1"/>
          </p:cNvSpPr>
          <p:nvPr>
            <p:ph type="ftr" sz="quarter" idx="11"/>
          </p:nvPr>
        </p:nvSpPr>
        <p:spPr>
          <a:xfrm>
            <a:off x="1619250" y="6245225"/>
            <a:ext cx="4400550" cy="476250"/>
          </a:xfrm>
        </p:spPr>
        <p:txBody>
          <a:bodyPr/>
          <a:lstStyle/>
          <a:p>
            <a:pPr>
              <a:defRPr/>
            </a:pPr>
            <a:r>
              <a:rPr lang="it-IT" smtClean="0"/>
              <a:t>991SV-BIOCHEMISTRY OF AGE RELATED DISEASES</a:t>
            </a:r>
            <a:endParaRPr lang="it-IT" dirty="0"/>
          </a:p>
        </p:txBody>
      </p:sp>
      <p:sp>
        <p:nvSpPr>
          <p:cNvPr id="7" name="Segnaposto numero diapositiva 4"/>
          <p:cNvSpPr>
            <a:spLocks noGrp="1"/>
          </p:cNvSpPr>
          <p:nvPr>
            <p:ph type="sldNum" sz="quarter" idx="12"/>
          </p:nvPr>
        </p:nvSpPr>
        <p:spPr/>
        <p:txBody>
          <a:bodyPr/>
          <a:lstStyle/>
          <a:p>
            <a:pPr>
              <a:defRPr/>
            </a:pPr>
            <a:fld id="{8AFF1F95-3BCB-F64E-9ABD-8DC6BBA070F4}" type="slidenum">
              <a:rPr lang="it-IT"/>
              <a:pPr>
                <a:defRPr/>
              </a:pPr>
              <a:t>70</a:t>
            </a:fld>
            <a:endParaRPr lang="it-IT"/>
          </a:p>
        </p:txBody>
      </p:sp>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773238"/>
            <a:ext cx="5468937"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438" name="Text Box 6"/>
          <p:cNvSpPr txBox="1">
            <a:spLocks noChangeArrowheads="1"/>
          </p:cNvSpPr>
          <p:nvPr/>
        </p:nvSpPr>
        <p:spPr bwMode="auto">
          <a:xfrm>
            <a:off x="2268538" y="1052513"/>
            <a:ext cx="36576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400" dirty="0">
                <a:solidFill>
                  <a:srgbClr val="0000FF"/>
                </a:solidFill>
                <a:cs typeface="+mn-cs"/>
              </a:rPr>
              <a:t>2 H</a:t>
            </a:r>
            <a:r>
              <a:rPr lang="it-IT" sz="2400" baseline="30000" dirty="0">
                <a:solidFill>
                  <a:srgbClr val="0000FF"/>
                </a:solidFill>
                <a:cs typeface="+mn-cs"/>
              </a:rPr>
              <a:t>+</a:t>
            </a:r>
            <a:r>
              <a:rPr lang="it-IT" sz="2400" dirty="0">
                <a:cs typeface="+mn-cs"/>
              </a:rPr>
              <a:t> + 2 O</a:t>
            </a:r>
            <a:r>
              <a:rPr lang="it-IT" sz="2400" baseline="-25000" dirty="0">
                <a:cs typeface="+mn-cs"/>
              </a:rPr>
              <a:t>2</a:t>
            </a:r>
            <a:r>
              <a:rPr lang="it-IT" sz="2400" baseline="30000" dirty="0">
                <a:cs typeface="+mn-cs"/>
              </a:rPr>
              <a:t>- </a:t>
            </a:r>
            <a:r>
              <a:rPr lang="it-IT" sz="2400" dirty="0">
                <a:cs typeface="Arial" charset="0"/>
              </a:rPr>
              <a:t>→ </a:t>
            </a:r>
            <a:r>
              <a:rPr lang="it-IT" sz="2400" dirty="0">
                <a:cs typeface="+mn-cs"/>
              </a:rPr>
              <a:t>O</a:t>
            </a:r>
            <a:r>
              <a:rPr lang="it-IT" sz="2400" baseline="-25000" dirty="0">
                <a:cs typeface="+mn-cs"/>
              </a:rPr>
              <a:t>2</a:t>
            </a:r>
            <a:r>
              <a:rPr lang="it-IT" sz="2400" dirty="0">
                <a:cs typeface="+mn-cs"/>
              </a:rPr>
              <a:t> + H</a:t>
            </a:r>
            <a:r>
              <a:rPr lang="it-IT" sz="2400" baseline="-25000" dirty="0">
                <a:cs typeface="+mn-cs"/>
              </a:rPr>
              <a:t>2</a:t>
            </a:r>
            <a:r>
              <a:rPr lang="it-IT" sz="2400" dirty="0">
                <a:cs typeface="+mn-cs"/>
              </a:rPr>
              <a:t>O</a:t>
            </a:r>
            <a:r>
              <a:rPr lang="it-IT" sz="2400" baseline="-25000" dirty="0">
                <a:cs typeface="+mn-cs"/>
              </a:rPr>
              <a:t>2</a:t>
            </a:r>
          </a:p>
        </p:txBody>
      </p:sp>
      <p:sp>
        <p:nvSpPr>
          <p:cNvPr id="13" name="AutoShape 6"/>
          <p:cNvSpPr>
            <a:spLocks noChangeArrowheads="1"/>
          </p:cNvSpPr>
          <p:nvPr/>
        </p:nvSpPr>
        <p:spPr bwMode="auto">
          <a:xfrm rot="1864699">
            <a:off x="3549650" y="2532063"/>
            <a:ext cx="838200" cy="457200"/>
          </a:xfrm>
          <a:prstGeom prst="curvedUpArrow">
            <a:avLst>
              <a:gd name="adj1" fmla="val 36667"/>
              <a:gd name="adj2" fmla="val 73333"/>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4" name="Text Box 8"/>
          <p:cNvSpPr txBox="1">
            <a:spLocks noChangeArrowheads="1"/>
          </p:cNvSpPr>
          <p:nvPr/>
        </p:nvSpPr>
        <p:spPr bwMode="auto">
          <a:xfrm>
            <a:off x="3708400" y="1773238"/>
            <a:ext cx="822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400" dirty="0">
                <a:latin typeface="Comic Sans MS" charset="0"/>
                <a:cs typeface="+mn-cs"/>
              </a:rPr>
              <a:t>2 H</a:t>
            </a:r>
            <a:r>
              <a:rPr lang="en-GB" sz="3200" baseline="30000" dirty="0">
                <a:latin typeface="Comic Sans MS" charset="0"/>
                <a:cs typeface="+mn-cs"/>
              </a:rPr>
              <a:t>+</a:t>
            </a:r>
            <a:endParaRPr lang="en-GB" sz="2400" dirty="0">
              <a:latin typeface="Comic Sans MS" charset="0"/>
              <a:cs typeface="+mn-cs"/>
            </a:endParaRPr>
          </a:p>
        </p:txBody>
      </p:sp>
      <p:sp>
        <p:nvSpPr>
          <p:cNvPr id="15" name="Text Box 9"/>
          <p:cNvSpPr txBox="1">
            <a:spLocks noChangeArrowheads="1"/>
          </p:cNvSpPr>
          <p:nvPr/>
        </p:nvSpPr>
        <p:spPr bwMode="auto">
          <a:xfrm>
            <a:off x="4500563" y="2349500"/>
            <a:ext cx="574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400">
                <a:latin typeface="Comic Sans MS" charset="0"/>
                <a:cs typeface="+mn-cs"/>
              </a:rPr>
              <a:t>O</a:t>
            </a:r>
            <a:r>
              <a:rPr lang="en-GB" sz="2800" baseline="-25000">
                <a:latin typeface="Comic Sans MS" charset="0"/>
                <a:cs typeface="+mn-cs"/>
              </a:rPr>
              <a:t>2</a:t>
            </a:r>
            <a:endParaRPr lang="en-GB" sz="2400">
              <a:latin typeface="Comic Sans MS" charset="0"/>
              <a:cs typeface="+mn-cs"/>
            </a:endParaRPr>
          </a:p>
        </p:txBody>
      </p:sp>
      <p:sp>
        <p:nvSpPr>
          <p:cNvPr id="17" name="Text Box 8"/>
          <p:cNvSpPr txBox="1">
            <a:spLocks noChangeArrowheads="1"/>
          </p:cNvSpPr>
          <p:nvPr/>
        </p:nvSpPr>
        <p:spPr bwMode="auto">
          <a:xfrm>
            <a:off x="2771775" y="2060575"/>
            <a:ext cx="3730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400" dirty="0">
                <a:latin typeface="Comic Sans MS" charset="0"/>
                <a:cs typeface="+mn-cs"/>
              </a:rPr>
              <a:t>2</a:t>
            </a:r>
          </a:p>
        </p:txBody>
      </p:sp>
      <p:sp>
        <p:nvSpPr>
          <p:cNvPr id="18" name="Text Box 8"/>
          <p:cNvSpPr txBox="1">
            <a:spLocks noChangeArrowheads="1"/>
          </p:cNvSpPr>
          <p:nvPr/>
        </p:nvSpPr>
        <p:spPr bwMode="auto">
          <a:xfrm>
            <a:off x="1822450" y="2133600"/>
            <a:ext cx="3730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400" dirty="0">
                <a:latin typeface="Comic Sans MS" charset="0"/>
                <a:cs typeface="+mn-cs"/>
              </a:rPr>
              <a:t>2</a:t>
            </a:r>
          </a:p>
        </p:txBody>
      </p:sp>
    </p:spTree>
    <p:extLst>
      <p:ext uri="{BB962C8B-B14F-4D97-AF65-F5344CB8AC3E}">
        <p14:creationId xmlns:p14="http://schemas.microsoft.com/office/powerpoint/2010/main" val="1319799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188913"/>
            <a:ext cx="7772400" cy="1143000"/>
          </a:xfrm>
        </p:spPr>
        <p:txBody>
          <a:bodyPr rtlCol="0">
            <a:normAutofit fontScale="90000"/>
          </a:bodyPr>
          <a:lstStyle/>
          <a:p>
            <a:pPr eaLnBrk="1" fontAlgn="auto" hangingPunct="1">
              <a:spcAft>
                <a:spcPts val="0"/>
              </a:spcAft>
              <a:defRPr/>
            </a:pPr>
            <a:r>
              <a:rPr lang="en-GB" sz="3600" dirty="0" smtClean="0">
                <a:solidFill>
                  <a:srgbClr val="FF0000"/>
                </a:solidFill>
                <a:ea typeface="+mj-ea"/>
                <a:cs typeface="+mj-cs"/>
              </a:rPr>
              <a:t>Hydrogen peroxide</a:t>
            </a:r>
            <a:br>
              <a:rPr lang="en-GB" sz="3600" dirty="0" smtClean="0">
                <a:solidFill>
                  <a:srgbClr val="FF0000"/>
                </a:solidFill>
                <a:ea typeface="+mj-ea"/>
                <a:cs typeface="+mj-cs"/>
              </a:rPr>
            </a:br>
            <a:r>
              <a:rPr lang="en-GB" sz="3600" i="1" dirty="0" smtClean="0">
                <a:ea typeface="+mj-ea"/>
                <a:cs typeface="+mj-cs"/>
              </a:rPr>
              <a:t>Why it’s better to get rid of</a:t>
            </a:r>
            <a:endParaRPr lang="en-GB" sz="2800" i="1" dirty="0" smtClean="0">
              <a:ea typeface="+mj-ea"/>
              <a:cs typeface="+mj-cs"/>
            </a:endParaRP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2" name="Segnaposto piè di pagina 1"/>
          <p:cNvSpPr>
            <a:spLocks noGrp="1"/>
          </p:cNvSpPr>
          <p:nvPr>
            <p:ph type="ftr" sz="quarter" idx="11"/>
          </p:nvPr>
        </p:nvSpPr>
        <p:spPr>
          <a:xfrm>
            <a:off x="3124200" y="6092825"/>
            <a:ext cx="2895600" cy="628650"/>
          </a:xfrm>
        </p:spPr>
        <p:txBody>
          <a:bodyPr/>
          <a:lstStyle/>
          <a:p>
            <a:pPr>
              <a:defRPr/>
            </a:pPr>
            <a:r>
              <a:rPr lang="it-IT" smtClean="0"/>
              <a:t>991SV-BIOCHEMISTRY OF AGE RELATED DISEASES</a:t>
            </a:r>
            <a:endParaRPr lang="it-IT" dirty="0"/>
          </a:p>
        </p:txBody>
      </p:sp>
      <p:sp>
        <p:nvSpPr>
          <p:cNvPr id="25" name="Segnaposto numero diapositiva 4"/>
          <p:cNvSpPr>
            <a:spLocks noGrp="1"/>
          </p:cNvSpPr>
          <p:nvPr>
            <p:ph type="sldNum" sz="quarter" idx="12"/>
          </p:nvPr>
        </p:nvSpPr>
        <p:spPr/>
        <p:txBody>
          <a:bodyPr/>
          <a:lstStyle/>
          <a:p>
            <a:pPr>
              <a:defRPr/>
            </a:pPr>
            <a:fld id="{361FAADF-4FE5-6E43-A10B-BD4B647C7A70}" type="slidenum">
              <a:rPr lang="it-IT"/>
              <a:pPr>
                <a:defRPr/>
              </a:pPr>
              <a:t>71</a:t>
            </a:fld>
            <a:endParaRPr lang="it-IT"/>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412875"/>
            <a:ext cx="6610350"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491" name="Rectangle 11"/>
          <p:cNvSpPr>
            <a:spLocks noChangeArrowheads="1"/>
          </p:cNvSpPr>
          <p:nvPr/>
        </p:nvSpPr>
        <p:spPr bwMode="auto">
          <a:xfrm>
            <a:off x="4953000" y="2895600"/>
            <a:ext cx="533400" cy="533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0492" name="Rectangle 12"/>
          <p:cNvSpPr>
            <a:spLocks noChangeArrowheads="1"/>
          </p:cNvSpPr>
          <p:nvPr/>
        </p:nvSpPr>
        <p:spPr bwMode="auto">
          <a:xfrm>
            <a:off x="6172200" y="3581400"/>
            <a:ext cx="457200" cy="457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0493" name="Text Box 13"/>
          <p:cNvSpPr txBox="1">
            <a:spLocks noChangeArrowheads="1"/>
          </p:cNvSpPr>
          <p:nvPr/>
        </p:nvSpPr>
        <p:spPr bwMode="auto">
          <a:xfrm>
            <a:off x="6443663" y="2205038"/>
            <a:ext cx="581025" cy="346075"/>
          </a:xfrm>
          <a:prstGeom prst="rect">
            <a:avLst/>
          </a:prstGeom>
          <a:solidFill>
            <a:srgbClr val="A6A6A6"/>
          </a:solidFill>
          <a:ln w="9525">
            <a:solidFill>
              <a:srgbClr val="FFCC00"/>
            </a:solidFill>
            <a:miter lim="800000"/>
            <a:headEnd/>
            <a:tailEnd/>
          </a:ln>
          <a:effectLst/>
          <a:extLst/>
        </p:spPr>
        <p:txBody>
          <a:bodyPr wrap="none">
            <a:spAutoFit/>
          </a:bodyPr>
          <a:lstStyle/>
          <a:p>
            <a:pPr eaLnBrk="0" hangingPunct="0">
              <a:defRPr/>
            </a:pPr>
            <a:r>
              <a:rPr lang="en-GB" sz="1600">
                <a:solidFill>
                  <a:srgbClr val="66FF33"/>
                </a:solidFill>
                <a:latin typeface="Comic Sans MS" charset="0"/>
                <a:cs typeface="+mn-cs"/>
              </a:rPr>
              <a:t>Fe</a:t>
            </a:r>
            <a:r>
              <a:rPr lang="en-GB" sz="1600" baseline="30000">
                <a:solidFill>
                  <a:srgbClr val="66FF33"/>
                </a:solidFill>
                <a:latin typeface="Comic Sans MS" charset="0"/>
                <a:cs typeface="+mn-cs"/>
              </a:rPr>
              <a:t>2+</a:t>
            </a:r>
          </a:p>
        </p:txBody>
      </p:sp>
      <p:sp>
        <p:nvSpPr>
          <p:cNvPr id="20501" name="Text Box 21"/>
          <p:cNvSpPr txBox="1">
            <a:spLocks noChangeArrowheads="1"/>
          </p:cNvSpPr>
          <p:nvPr/>
        </p:nvSpPr>
        <p:spPr bwMode="auto">
          <a:xfrm>
            <a:off x="6877050" y="2708275"/>
            <a:ext cx="581025" cy="346075"/>
          </a:xfrm>
          <a:prstGeom prst="rect">
            <a:avLst/>
          </a:prstGeom>
          <a:noFill/>
          <a:ln w="952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1600">
                <a:solidFill>
                  <a:srgbClr val="66FF33"/>
                </a:solidFill>
                <a:latin typeface="Comic Sans MS" charset="0"/>
                <a:cs typeface="+mn-cs"/>
              </a:rPr>
              <a:t>Fe</a:t>
            </a:r>
            <a:r>
              <a:rPr lang="en-GB" sz="1600" baseline="30000">
                <a:solidFill>
                  <a:srgbClr val="66FF33"/>
                </a:solidFill>
                <a:latin typeface="Comic Sans MS" charset="0"/>
                <a:cs typeface="+mn-cs"/>
              </a:rPr>
              <a:t>3+</a:t>
            </a:r>
          </a:p>
        </p:txBody>
      </p:sp>
      <p:sp>
        <p:nvSpPr>
          <p:cNvPr id="20502" name="Text Box 22"/>
          <p:cNvSpPr txBox="1">
            <a:spLocks noChangeArrowheads="1"/>
          </p:cNvSpPr>
          <p:nvPr/>
        </p:nvSpPr>
        <p:spPr bwMode="auto">
          <a:xfrm>
            <a:off x="7019925" y="2276475"/>
            <a:ext cx="2122488" cy="400050"/>
          </a:xfrm>
          <a:prstGeom prst="rect">
            <a:avLst/>
          </a:prstGeom>
          <a:noFill/>
          <a:ln w="952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000" b="1" dirty="0">
                <a:solidFill>
                  <a:srgbClr val="66FF33"/>
                </a:solidFill>
                <a:latin typeface="Comic Sans MS" charset="0"/>
                <a:cs typeface="+mn-cs"/>
              </a:rPr>
              <a:t>Fenton reaction</a:t>
            </a:r>
          </a:p>
        </p:txBody>
      </p:sp>
      <p:grpSp>
        <p:nvGrpSpPr>
          <p:cNvPr id="4" name="Gruppo 3"/>
          <p:cNvGrpSpPr>
            <a:grpSpLocks/>
          </p:cNvGrpSpPr>
          <p:nvPr/>
        </p:nvGrpSpPr>
        <p:grpSpPr bwMode="auto">
          <a:xfrm>
            <a:off x="5580063" y="2492375"/>
            <a:ext cx="1441450" cy="865188"/>
            <a:chOff x="5580063" y="2492375"/>
            <a:chExt cx="1441450" cy="865188"/>
          </a:xfrm>
        </p:grpSpPr>
        <p:sp>
          <p:nvSpPr>
            <p:cNvPr id="20499" name="AutoShape 19"/>
            <p:cNvSpPr>
              <a:spLocks noChangeArrowheads="1"/>
            </p:cNvSpPr>
            <p:nvPr/>
          </p:nvSpPr>
          <p:spPr bwMode="auto">
            <a:xfrm rot="2228964">
              <a:off x="5580063" y="2924175"/>
              <a:ext cx="1189037" cy="361950"/>
            </a:xfrm>
            <a:prstGeom prst="curvedDownArrow">
              <a:avLst>
                <a:gd name="adj1" fmla="val 1947"/>
                <a:gd name="adj2" fmla="val 67648"/>
                <a:gd name="adj3" fmla="val 33333"/>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0500" name="AutoShape 20"/>
            <p:cNvSpPr>
              <a:spLocks noChangeArrowheads="1"/>
            </p:cNvSpPr>
            <p:nvPr/>
          </p:nvSpPr>
          <p:spPr bwMode="auto">
            <a:xfrm rot="3346505" flipV="1">
              <a:off x="6039644" y="2680494"/>
              <a:ext cx="738188" cy="361950"/>
            </a:xfrm>
            <a:prstGeom prst="curvedDownArrow">
              <a:avLst>
                <a:gd name="adj1" fmla="val 1209"/>
                <a:gd name="adj2" fmla="val 41998"/>
                <a:gd name="adj3" fmla="val 33333"/>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0503" name="Line 23"/>
            <p:cNvSpPr>
              <a:spLocks noChangeShapeType="1"/>
            </p:cNvSpPr>
            <p:nvPr/>
          </p:nvSpPr>
          <p:spPr bwMode="auto">
            <a:xfrm>
              <a:off x="6372225" y="3068638"/>
              <a:ext cx="649288"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grpSp>
      <p:sp>
        <p:nvSpPr>
          <p:cNvPr id="20504" name="Text Box 24"/>
          <p:cNvSpPr txBox="1">
            <a:spLocks noChangeArrowheads="1"/>
          </p:cNvSpPr>
          <p:nvPr/>
        </p:nvSpPr>
        <p:spPr bwMode="auto">
          <a:xfrm>
            <a:off x="7164388" y="3141663"/>
            <a:ext cx="569912" cy="346075"/>
          </a:xfrm>
          <a:prstGeom prst="rect">
            <a:avLst/>
          </a:prstGeom>
          <a:noFill/>
          <a:ln w="952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1600">
                <a:solidFill>
                  <a:srgbClr val="66FF33"/>
                </a:solidFill>
                <a:latin typeface="Comic Sans MS" charset="0"/>
                <a:cs typeface="+mn-cs"/>
              </a:rPr>
              <a:t>OH</a:t>
            </a:r>
            <a:r>
              <a:rPr lang="en-GB" sz="1600" baseline="30000">
                <a:solidFill>
                  <a:srgbClr val="66FF33"/>
                </a:solidFill>
                <a:latin typeface="Comic Sans MS" charset="0"/>
                <a:cs typeface="+mn-cs"/>
              </a:rPr>
              <a:t>-</a:t>
            </a:r>
          </a:p>
        </p:txBody>
      </p:sp>
    </p:spTree>
    <p:extLst>
      <p:ext uri="{BB962C8B-B14F-4D97-AF65-F5344CB8AC3E}">
        <p14:creationId xmlns:p14="http://schemas.microsoft.com/office/powerpoint/2010/main" val="39724132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9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50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49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5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1" grpId="0" animBg="1"/>
      <p:bldP spid="20492" grpId="0" animBg="1"/>
      <p:bldP spid="20493" grpId="0" animBg="1"/>
      <p:bldP spid="20501" grpId="0" animBg="1"/>
      <p:bldP spid="2050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685800"/>
            <a:ext cx="7772400" cy="1219200"/>
          </a:xfrm>
        </p:spPr>
        <p:txBody>
          <a:bodyPr rtlCol="0">
            <a:normAutofit fontScale="90000"/>
          </a:bodyPr>
          <a:lstStyle/>
          <a:p>
            <a:pPr eaLnBrk="1" fontAlgn="auto" hangingPunct="1">
              <a:spcAft>
                <a:spcPts val="0"/>
              </a:spcAft>
              <a:defRPr/>
            </a:pPr>
            <a:r>
              <a:rPr lang="en-GB" smtClean="0">
                <a:ea typeface="+mj-ea"/>
                <a:cs typeface="+mj-cs"/>
              </a:rPr>
              <a:t>The reaction of </a:t>
            </a:r>
            <a:r>
              <a:rPr lang="en-GB" smtClean="0">
                <a:solidFill>
                  <a:srgbClr val="FF3300"/>
                </a:solidFill>
                <a:ea typeface="+mj-ea"/>
                <a:cs typeface="+mj-cs"/>
              </a:rPr>
              <a:t>catalase </a:t>
            </a:r>
            <a:br>
              <a:rPr lang="en-GB" smtClean="0">
                <a:solidFill>
                  <a:srgbClr val="FF3300"/>
                </a:solidFill>
                <a:ea typeface="+mj-ea"/>
                <a:cs typeface="+mj-cs"/>
              </a:rPr>
            </a:br>
            <a:r>
              <a:rPr lang="en-GB" smtClean="0">
                <a:ea typeface="+mj-ea"/>
                <a:cs typeface="+mj-cs"/>
              </a:rPr>
              <a:t>(EC-Number 1.11.1.6 )</a:t>
            </a: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2" name="Segnaposto piè di pagina 1"/>
          <p:cNvSpPr>
            <a:spLocks noGrp="1"/>
          </p:cNvSpPr>
          <p:nvPr>
            <p:ph type="ftr" sz="quarter" idx="11"/>
          </p:nvPr>
        </p:nvSpPr>
        <p:spPr>
          <a:xfrm>
            <a:off x="2124075" y="6381750"/>
            <a:ext cx="5111750" cy="476250"/>
          </a:xfrm>
        </p:spPr>
        <p:txBody>
          <a:bodyPr/>
          <a:lstStyle/>
          <a:p>
            <a:pPr>
              <a:defRPr/>
            </a:pPr>
            <a:r>
              <a:rPr lang="it-IT" sz="1100" smtClean="0"/>
              <a:t>991SV-BIOCHEMISTRY OF AGE RELATED DISEASES</a:t>
            </a:r>
            <a:endParaRPr lang="it-IT" sz="1100" dirty="0"/>
          </a:p>
        </p:txBody>
      </p:sp>
      <p:sp>
        <p:nvSpPr>
          <p:cNvPr id="12" name="Segnaposto numero diapositiva 4"/>
          <p:cNvSpPr>
            <a:spLocks noGrp="1"/>
          </p:cNvSpPr>
          <p:nvPr>
            <p:ph type="sldNum" sz="quarter" idx="12"/>
          </p:nvPr>
        </p:nvSpPr>
        <p:spPr/>
        <p:txBody>
          <a:bodyPr/>
          <a:lstStyle/>
          <a:p>
            <a:pPr>
              <a:defRPr/>
            </a:pPr>
            <a:fld id="{FDF209D9-7CF0-CA43-B793-5CB52A9490A7}" type="slidenum">
              <a:rPr lang="it-IT"/>
              <a:pPr>
                <a:defRPr/>
              </a:pPr>
              <a:t>72</a:t>
            </a:fld>
            <a:endParaRPr lang="it-IT"/>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124200"/>
            <a:ext cx="4048125"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94214" name="Group 4"/>
          <p:cNvGrpSpPr>
            <a:grpSpLocks/>
          </p:cNvGrpSpPr>
          <p:nvPr/>
        </p:nvGrpSpPr>
        <p:grpSpPr bwMode="auto">
          <a:xfrm>
            <a:off x="533400" y="2362200"/>
            <a:ext cx="5459413" cy="736600"/>
            <a:chOff x="1015" y="1536"/>
            <a:chExt cx="3439" cy="464"/>
          </a:xfrm>
        </p:grpSpPr>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l="37695" t="70654"/>
            <a:stretch>
              <a:fillRect/>
            </a:stretch>
          </p:blipFill>
          <p:spPr bwMode="auto">
            <a:xfrm>
              <a:off x="1200" y="1536"/>
              <a:ext cx="3254" cy="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462" name="Text Box 6"/>
            <p:cNvSpPr txBox="1">
              <a:spLocks noChangeArrowheads="1"/>
            </p:cNvSpPr>
            <p:nvPr/>
          </p:nvSpPr>
          <p:spPr bwMode="auto">
            <a:xfrm>
              <a:off x="1015" y="1584"/>
              <a:ext cx="23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400">
                  <a:latin typeface="Comic Sans MS" charset="0"/>
                  <a:cs typeface="+mn-cs"/>
                </a:rPr>
                <a:t>2</a:t>
              </a:r>
            </a:p>
          </p:txBody>
        </p:sp>
        <p:sp>
          <p:nvSpPr>
            <p:cNvPr id="19463" name="Text Box 7"/>
            <p:cNvSpPr txBox="1">
              <a:spLocks noChangeArrowheads="1"/>
            </p:cNvSpPr>
            <p:nvPr/>
          </p:nvSpPr>
          <p:spPr bwMode="auto">
            <a:xfrm>
              <a:off x="3792" y="1536"/>
              <a:ext cx="23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400">
                  <a:latin typeface="Comic Sans MS" charset="0"/>
                  <a:cs typeface="+mn-cs"/>
                </a:rPr>
                <a:t>2</a:t>
              </a:r>
            </a:p>
          </p:txBody>
        </p:sp>
        <p:sp>
          <p:nvSpPr>
            <p:cNvPr id="19464" name="Rectangle 8"/>
            <p:cNvSpPr>
              <a:spLocks noChangeArrowheads="1"/>
            </p:cNvSpPr>
            <p:nvPr/>
          </p:nvSpPr>
          <p:spPr bwMode="auto">
            <a:xfrm>
              <a:off x="3168" y="1536"/>
              <a:ext cx="192"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grpSp>
      <p:pic>
        <p:nvPicPr>
          <p:cNvPr id="1946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352800"/>
            <a:ext cx="3581400" cy="273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469" name="AutoShape 13"/>
          <p:cNvSpPr>
            <a:spLocks noChangeArrowheads="1"/>
          </p:cNvSpPr>
          <p:nvPr/>
        </p:nvSpPr>
        <p:spPr bwMode="auto">
          <a:xfrm rot="2923673">
            <a:off x="6736556" y="4995069"/>
            <a:ext cx="1152525" cy="395288"/>
          </a:xfrm>
          <a:prstGeom prst="curvedUpArrow">
            <a:avLst>
              <a:gd name="adj1" fmla="val 1728"/>
              <a:gd name="adj2" fmla="val 60041"/>
              <a:gd name="adj3" fmla="val 33333"/>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9470" name="AutoShape 14"/>
          <p:cNvSpPr>
            <a:spLocks noChangeArrowheads="1"/>
          </p:cNvSpPr>
          <p:nvPr/>
        </p:nvSpPr>
        <p:spPr bwMode="auto">
          <a:xfrm rot="12130372" flipV="1">
            <a:off x="5765800" y="4295775"/>
            <a:ext cx="1025525" cy="395288"/>
          </a:xfrm>
          <a:prstGeom prst="curvedUpArrow">
            <a:avLst>
              <a:gd name="adj1" fmla="val 1537"/>
              <a:gd name="adj2" fmla="val 53425"/>
              <a:gd name="adj3" fmla="val 33333"/>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Tree>
    <p:extLst>
      <p:ext uri="{BB962C8B-B14F-4D97-AF65-F5344CB8AC3E}">
        <p14:creationId xmlns:p14="http://schemas.microsoft.com/office/powerpoint/2010/main" val="79466474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685800" y="188913"/>
            <a:ext cx="7772400" cy="1143000"/>
          </a:xfrm>
        </p:spPr>
        <p:txBody>
          <a:bodyPr/>
          <a:lstStyle/>
          <a:p>
            <a:pPr eaLnBrk="1" hangingPunct="1"/>
            <a:r>
              <a:rPr lang="en-GB" sz="2800">
                <a:solidFill>
                  <a:srgbClr val="FF0000"/>
                </a:solidFill>
                <a:latin typeface="Calibri" charset="0"/>
              </a:rPr>
              <a:t>Competitive race of the catalase and the Fenton reactions to consume hydrogen peroxide</a:t>
            </a:r>
            <a:endParaRPr lang="en-GB" sz="2000">
              <a:latin typeface="Calibri" charset="0"/>
            </a:endParaRP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2" name="Segnaposto piè di pagina 1"/>
          <p:cNvSpPr>
            <a:spLocks noGrp="1"/>
          </p:cNvSpPr>
          <p:nvPr>
            <p:ph type="ftr" sz="quarter" idx="11"/>
          </p:nvPr>
        </p:nvSpPr>
        <p:spPr>
          <a:xfrm>
            <a:off x="900113" y="6245225"/>
            <a:ext cx="5119687" cy="476250"/>
          </a:xfrm>
        </p:spPr>
        <p:txBody>
          <a:bodyPr/>
          <a:lstStyle/>
          <a:p>
            <a:pPr>
              <a:defRPr/>
            </a:pPr>
            <a:r>
              <a:rPr lang="it-IT" smtClean="0"/>
              <a:t>991SV-BIOCHEMISTRY OF AGE RELATED DISEASES</a:t>
            </a:r>
            <a:endParaRPr lang="it-IT" dirty="0"/>
          </a:p>
        </p:txBody>
      </p:sp>
      <p:sp>
        <p:nvSpPr>
          <p:cNvPr id="25" name="Segnaposto numero diapositiva 4"/>
          <p:cNvSpPr>
            <a:spLocks noGrp="1"/>
          </p:cNvSpPr>
          <p:nvPr>
            <p:ph type="sldNum" sz="quarter" idx="12"/>
          </p:nvPr>
        </p:nvSpPr>
        <p:spPr/>
        <p:txBody>
          <a:bodyPr/>
          <a:lstStyle/>
          <a:p>
            <a:pPr>
              <a:defRPr/>
            </a:pPr>
            <a:fld id="{39B3DB33-58AD-3F40-B543-70C4A3573FC2}" type="slidenum">
              <a:rPr lang="it-IT"/>
              <a:pPr>
                <a:defRPr/>
              </a:pPr>
              <a:t>73</a:t>
            </a:fld>
            <a:endParaRPr lang="it-IT"/>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47800"/>
            <a:ext cx="6610350"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487" name="Text Box 7"/>
          <p:cNvSpPr txBox="1">
            <a:spLocks noChangeArrowheads="1"/>
          </p:cNvSpPr>
          <p:nvPr/>
        </p:nvSpPr>
        <p:spPr bwMode="auto">
          <a:xfrm>
            <a:off x="3489325" y="4191000"/>
            <a:ext cx="1123950" cy="769938"/>
          </a:xfrm>
          <a:prstGeom prst="rect">
            <a:avLst/>
          </a:prstGeom>
          <a:noFill/>
          <a:ln w="317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defRPr/>
            </a:pPr>
            <a:r>
              <a:rPr lang="en-GB" b="1">
                <a:solidFill>
                  <a:srgbClr val="66FF33"/>
                </a:solidFill>
                <a:latin typeface="Comic Sans MS" charset="0"/>
                <a:cs typeface="+mn-cs"/>
              </a:rPr>
              <a:t>catalase</a:t>
            </a:r>
          </a:p>
          <a:p>
            <a:pPr algn="ctr" eaLnBrk="0" hangingPunct="0">
              <a:spcBef>
                <a:spcPts val="500"/>
              </a:spcBef>
              <a:spcAft>
                <a:spcPts val="500"/>
              </a:spcAft>
              <a:defRPr/>
            </a:pPr>
            <a:r>
              <a:rPr lang="en-GB" sz="1600">
                <a:solidFill>
                  <a:srgbClr val="66FF33"/>
                </a:solidFill>
                <a:latin typeface="Comic Sans MS" charset="0"/>
                <a:cs typeface="+mn-cs"/>
              </a:rPr>
              <a:t>1.11.1.6</a:t>
            </a:r>
            <a:endParaRPr lang="en-GB" sz="3200">
              <a:latin typeface="Comic Sans MS" charset="0"/>
              <a:cs typeface="+mn-cs"/>
            </a:endParaRPr>
          </a:p>
        </p:txBody>
      </p:sp>
      <p:sp>
        <p:nvSpPr>
          <p:cNvPr id="20490" name="Rectangle 10"/>
          <p:cNvSpPr>
            <a:spLocks noChangeArrowheads="1"/>
          </p:cNvSpPr>
          <p:nvPr/>
        </p:nvSpPr>
        <p:spPr bwMode="auto">
          <a:xfrm>
            <a:off x="3657600" y="1981200"/>
            <a:ext cx="457200" cy="457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0491" name="Rectangle 11"/>
          <p:cNvSpPr>
            <a:spLocks noChangeArrowheads="1"/>
          </p:cNvSpPr>
          <p:nvPr/>
        </p:nvSpPr>
        <p:spPr bwMode="auto">
          <a:xfrm>
            <a:off x="4953000" y="2895600"/>
            <a:ext cx="533400" cy="533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0492" name="Rectangle 12"/>
          <p:cNvSpPr>
            <a:spLocks noChangeArrowheads="1"/>
          </p:cNvSpPr>
          <p:nvPr/>
        </p:nvSpPr>
        <p:spPr bwMode="auto">
          <a:xfrm>
            <a:off x="6172200" y="3581400"/>
            <a:ext cx="457200" cy="457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0493" name="Text Box 13"/>
          <p:cNvSpPr txBox="1">
            <a:spLocks noChangeArrowheads="1"/>
          </p:cNvSpPr>
          <p:nvPr/>
        </p:nvSpPr>
        <p:spPr bwMode="auto">
          <a:xfrm>
            <a:off x="6443663" y="2205038"/>
            <a:ext cx="581025" cy="346075"/>
          </a:xfrm>
          <a:prstGeom prst="rect">
            <a:avLst/>
          </a:prstGeom>
          <a:noFill/>
          <a:ln w="952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1600">
                <a:solidFill>
                  <a:srgbClr val="66FF33"/>
                </a:solidFill>
                <a:latin typeface="Comic Sans MS" charset="0"/>
                <a:cs typeface="+mn-cs"/>
              </a:rPr>
              <a:t>Fe</a:t>
            </a:r>
            <a:r>
              <a:rPr lang="en-GB" sz="1600" baseline="30000">
                <a:solidFill>
                  <a:srgbClr val="66FF33"/>
                </a:solidFill>
                <a:latin typeface="Comic Sans MS" charset="0"/>
                <a:cs typeface="+mn-cs"/>
              </a:rPr>
              <a:t>2+</a:t>
            </a:r>
          </a:p>
        </p:txBody>
      </p:sp>
      <p:sp>
        <p:nvSpPr>
          <p:cNvPr id="20494" name="Arco 14"/>
          <p:cNvSpPr>
            <a:spLocks/>
          </p:cNvSpPr>
          <p:nvPr/>
        </p:nvSpPr>
        <p:spPr bwMode="auto">
          <a:xfrm rot="16460000" flipH="1">
            <a:off x="4991100" y="3848100"/>
            <a:ext cx="1600200" cy="1676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76200">
            <a:solidFill>
              <a:srgbClr val="0000FF"/>
            </a:solidFill>
            <a:round/>
            <a:headEn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0495" name="Arco 15"/>
          <p:cNvSpPr>
            <a:spLocks/>
          </p:cNvSpPr>
          <p:nvPr/>
        </p:nvSpPr>
        <p:spPr bwMode="auto">
          <a:xfrm rot="-22696593" flipH="1" flipV="1">
            <a:off x="3124200" y="2438400"/>
            <a:ext cx="1627188" cy="17557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76200" cap="flat">
            <a:solidFill>
              <a:srgbClr val="FF3300"/>
            </a:solidFill>
            <a:round/>
            <a:headEnd type="non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0496" name="Line 16"/>
          <p:cNvSpPr>
            <a:spLocks noChangeShapeType="1"/>
          </p:cNvSpPr>
          <p:nvPr/>
        </p:nvSpPr>
        <p:spPr bwMode="auto">
          <a:xfrm flipV="1">
            <a:off x="2895600" y="2590800"/>
            <a:ext cx="0" cy="762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0499" name="AutoShape 19"/>
          <p:cNvSpPr>
            <a:spLocks noChangeArrowheads="1"/>
          </p:cNvSpPr>
          <p:nvPr/>
        </p:nvSpPr>
        <p:spPr bwMode="auto">
          <a:xfrm rot="2228964">
            <a:off x="5580063" y="2924175"/>
            <a:ext cx="1189037" cy="361950"/>
          </a:xfrm>
          <a:prstGeom prst="curvedDownArrow">
            <a:avLst>
              <a:gd name="adj1" fmla="val 1947"/>
              <a:gd name="adj2" fmla="val 67648"/>
              <a:gd name="adj3" fmla="val 33333"/>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0500" name="AutoShape 20"/>
          <p:cNvSpPr>
            <a:spLocks noChangeArrowheads="1"/>
          </p:cNvSpPr>
          <p:nvPr/>
        </p:nvSpPr>
        <p:spPr bwMode="auto">
          <a:xfrm rot="3346505" flipV="1">
            <a:off x="6039644" y="2680494"/>
            <a:ext cx="738188" cy="361950"/>
          </a:xfrm>
          <a:prstGeom prst="curvedDownArrow">
            <a:avLst>
              <a:gd name="adj1" fmla="val 1209"/>
              <a:gd name="adj2" fmla="val 41998"/>
              <a:gd name="adj3" fmla="val 33333"/>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0501" name="Text Box 21"/>
          <p:cNvSpPr txBox="1">
            <a:spLocks noChangeArrowheads="1"/>
          </p:cNvSpPr>
          <p:nvPr/>
        </p:nvSpPr>
        <p:spPr bwMode="auto">
          <a:xfrm>
            <a:off x="6877050" y="2708275"/>
            <a:ext cx="581025" cy="346075"/>
          </a:xfrm>
          <a:prstGeom prst="rect">
            <a:avLst/>
          </a:prstGeom>
          <a:noFill/>
          <a:ln w="952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1600">
                <a:solidFill>
                  <a:srgbClr val="66FF33"/>
                </a:solidFill>
                <a:latin typeface="Comic Sans MS" charset="0"/>
                <a:cs typeface="+mn-cs"/>
              </a:rPr>
              <a:t>Fe</a:t>
            </a:r>
            <a:r>
              <a:rPr lang="en-GB" sz="1600" baseline="30000">
                <a:solidFill>
                  <a:srgbClr val="66FF33"/>
                </a:solidFill>
                <a:latin typeface="Comic Sans MS" charset="0"/>
                <a:cs typeface="+mn-cs"/>
              </a:rPr>
              <a:t>3+</a:t>
            </a:r>
          </a:p>
        </p:txBody>
      </p:sp>
      <p:sp>
        <p:nvSpPr>
          <p:cNvPr id="20502" name="Text Box 22"/>
          <p:cNvSpPr txBox="1">
            <a:spLocks noChangeArrowheads="1"/>
          </p:cNvSpPr>
          <p:nvPr/>
        </p:nvSpPr>
        <p:spPr bwMode="auto">
          <a:xfrm>
            <a:off x="7019925" y="2276475"/>
            <a:ext cx="1919288" cy="376238"/>
          </a:xfrm>
          <a:prstGeom prst="rect">
            <a:avLst/>
          </a:prstGeom>
          <a:noFill/>
          <a:ln w="952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b="1">
                <a:solidFill>
                  <a:srgbClr val="66FF33"/>
                </a:solidFill>
                <a:latin typeface="Comic Sans MS" charset="0"/>
                <a:cs typeface="+mn-cs"/>
              </a:rPr>
              <a:t>Fenton reaction</a:t>
            </a:r>
          </a:p>
        </p:txBody>
      </p:sp>
      <p:sp>
        <p:nvSpPr>
          <p:cNvPr id="20503" name="Line 23"/>
          <p:cNvSpPr>
            <a:spLocks noChangeShapeType="1"/>
          </p:cNvSpPr>
          <p:nvPr/>
        </p:nvSpPr>
        <p:spPr bwMode="auto">
          <a:xfrm>
            <a:off x="6372225" y="3068638"/>
            <a:ext cx="649288"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20504" name="Text Box 24"/>
          <p:cNvSpPr txBox="1">
            <a:spLocks noChangeArrowheads="1"/>
          </p:cNvSpPr>
          <p:nvPr/>
        </p:nvSpPr>
        <p:spPr bwMode="auto">
          <a:xfrm>
            <a:off x="7164388" y="3141663"/>
            <a:ext cx="569912" cy="346075"/>
          </a:xfrm>
          <a:prstGeom prst="rect">
            <a:avLst/>
          </a:prstGeom>
          <a:noFill/>
          <a:ln w="952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1600">
                <a:solidFill>
                  <a:srgbClr val="66FF33"/>
                </a:solidFill>
                <a:latin typeface="Comic Sans MS" charset="0"/>
                <a:cs typeface="+mn-cs"/>
              </a:rPr>
              <a:t>OH</a:t>
            </a:r>
            <a:r>
              <a:rPr lang="en-GB" sz="1600" baseline="30000">
                <a:solidFill>
                  <a:srgbClr val="66FF33"/>
                </a:solidFill>
                <a:latin typeface="Comic Sans MS" charset="0"/>
                <a:cs typeface="+mn-cs"/>
              </a:rPr>
              <a:t>-</a:t>
            </a:r>
          </a:p>
        </p:txBody>
      </p:sp>
    </p:spTree>
    <p:extLst>
      <p:ext uri="{BB962C8B-B14F-4D97-AF65-F5344CB8AC3E}">
        <p14:creationId xmlns:p14="http://schemas.microsoft.com/office/powerpoint/2010/main" val="409268402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468313" y="549275"/>
            <a:ext cx="8229600" cy="1143000"/>
          </a:xfrm>
        </p:spPr>
        <p:txBody>
          <a:bodyPr/>
          <a:lstStyle/>
          <a:p>
            <a:pPr eaLnBrk="1" hangingPunct="1"/>
            <a:r>
              <a:rPr lang="en-GB" sz="3200" b="1">
                <a:latin typeface="Calibri" charset="0"/>
              </a:rPr>
              <a:t>The reaction of </a:t>
            </a:r>
            <a:r>
              <a:rPr lang="en-GB" sz="3200" b="1">
                <a:solidFill>
                  <a:srgbClr val="FF3300"/>
                </a:solidFill>
                <a:latin typeface="Calibri" charset="0"/>
              </a:rPr>
              <a:t>glutathione peroxidase</a:t>
            </a:r>
            <a:r>
              <a:rPr lang="en-GB" sz="3200" b="1">
                <a:latin typeface="Calibri" charset="0"/>
              </a:rPr>
              <a:t/>
            </a:r>
            <a:br>
              <a:rPr lang="en-GB" sz="3200" b="1">
                <a:latin typeface="Calibri" charset="0"/>
              </a:rPr>
            </a:br>
            <a:r>
              <a:rPr lang="en-GB" sz="3200" b="1">
                <a:latin typeface="Calibri" charset="0"/>
              </a:rPr>
              <a:t>(EC-Number 1.11.1.12)</a:t>
            </a:r>
            <a:endParaRPr lang="en-GB">
              <a:latin typeface="Courier New" charset="0"/>
            </a:endParaRP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2" name="Segnaposto piè di pagina 1"/>
          <p:cNvSpPr>
            <a:spLocks noGrp="1"/>
          </p:cNvSpPr>
          <p:nvPr>
            <p:ph type="ftr" sz="quarter" idx="11"/>
          </p:nvPr>
        </p:nvSpPr>
        <p:spPr>
          <a:xfrm>
            <a:off x="3708400" y="6165850"/>
            <a:ext cx="4398963" cy="476250"/>
          </a:xfrm>
        </p:spPr>
        <p:txBody>
          <a:bodyPr/>
          <a:lstStyle/>
          <a:p>
            <a:pPr>
              <a:defRPr/>
            </a:pPr>
            <a:r>
              <a:rPr lang="it-IT" smtClean="0"/>
              <a:t>991SV-BIOCHEMISTRY OF AGE RELATED DISEASES</a:t>
            </a:r>
            <a:endParaRPr lang="it-IT" dirty="0"/>
          </a:p>
        </p:txBody>
      </p:sp>
      <p:sp>
        <p:nvSpPr>
          <p:cNvPr id="17" name="Segnaposto numero diapositiva 4"/>
          <p:cNvSpPr>
            <a:spLocks noGrp="1"/>
          </p:cNvSpPr>
          <p:nvPr>
            <p:ph type="sldNum" sz="quarter" idx="12"/>
          </p:nvPr>
        </p:nvSpPr>
        <p:spPr/>
        <p:txBody>
          <a:bodyPr/>
          <a:lstStyle/>
          <a:p>
            <a:pPr>
              <a:defRPr/>
            </a:pPr>
            <a:fld id="{790231B7-574E-C14F-B40A-4EF442BAEE03}" type="slidenum">
              <a:rPr lang="it-IT"/>
              <a:pPr>
                <a:defRPr/>
              </a:pPr>
              <a:t>74</a:t>
            </a:fld>
            <a:endParaRPr lang="it-IT"/>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38400"/>
            <a:ext cx="7391400" cy="270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508" name="Text Box 4"/>
          <p:cNvSpPr txBox="1">
            <a:spLocks noChangeArrowheads="1"/>
          </p:cNvSpPr>
          <p:nvPr/>
        </p:nvSpPr>
        <p:spPr bwMode="auto">
          <a:xfrm>
            <a:off x="1600200" y="4933950"/>
            <a:ext cx="2078038" cy="4000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ts val="500"/>
              </a:spcBef>
              <a:spcAft>
                <a:spcPts val="500"/>
              </a:spcAft>
              <a:defRPr/>
            </a:pPr>
            <a:r>
              <a:rPr lang="en-GB" sz="1600">
                <a:latin typeface="Comic Sans MS" charset="0"/>
                <a:cs typeface="+mn-cs"/>
              </a:rPr>
              <a:t>Lipid hydroperoxide</a:t>
            </a:r>
            <a:endParaRPr lang="en-GB" sz="2400">
              <a:latin typeface="Comic Sans MS" charset="0"/>
              <a:cs typeface="+mn-cs"/>
            </a:endParaRPr>
          </a:p>
        </p:txBody>
      </p:sp>
      <p:sp>
        <p:nvSpPr>
          <p:cNvPr id="21509" name="Text Box 5"/>
          <p:cNvSpPr txBox="1">
            <a:spLocks noChangeArrowheads="1"/>
          </p:cNvSpPr>
          <p:nvPr/>
        </p:nvSpPr>
        <p:spPr bwMode="auto">
          <a:xfrm>
            <a:off x="3886200" y="4572000"/>
            <a:ext cx="638175" cy="4000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ts val="500"/>
              </a:spcBef>
              <a:spcAft>
                <a:spcPts val="500"/>
              </a:spcAft>
              <a:defRPr/>
            </a:pPr>
            <a:r>
              <a:rPr lang="en-GB" sz="1600">
                <a:latin typeface="Comic Sans MS" charset="0"/>
                <a:cs typeface="+mn-cs"/>
              </a:rPr>
              <a:t>Lipid</a:t>
            </a:r>
            <a:endParaRPr lang="en-GB" sz="2400">
              <a:latin typeface="Comic Sans MS" charset="0"/>
              <a:cs typeface="+mn-cs"/>
            </a:endParaRPr>
          </a:p>
        </p:txBody>
      </p:sp>
      <p:sp>
        <p:nvSpPr>
          <p:cNvPr id="21510" name="Text Box 6"/>
          <p:cNvSpPr txBox="1">
            <a:spLocks noChangeArrowheads="1"/>
          </p:cNvSpPr>
          <p:nvPr/>
        </p:nvSpPr>
        <p:spPr bwMode="auto">
          <a:xfrm>
            <a:off x="381000" y="3810000"/>
            <a:ext cx="1247775" cy="4000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ts val="500"/>
              </a:spcBef>
              <a:spcAft>
                <a:spcPts val="500"/>
              </a:spcAft>
              <a:defRPr/>
            </a:pPr>
            <a:r>
              <a:rPr lang="en-GB" sz="1600">
                <a:latin typeface="Comic Sans MS" charset="0"/>
                <a:cs typeface="+mn-cs"/>
              </a:rPr>
              <a:t>glutathione</a:t>
            </a:r>
            <a:endParaRPr lang="en-GB" sz="2400">
              <a:latin typeface="Comic Sans MS" charset="0"/>
              <a:cs typeface="+mn-cs"/>
            </a:endParaRPr>
          </a:p>
        </p:txBody>
      </p:sp>
      <p:sp>
        <p:nvSpPr>
          <p:cNvPr id="21511" name="Text Box 7"/>
          <p:cNvSpPr txBox="1">
            <a:spLocks noChangeArrowheads="1"/>
          </p:cNvSpPr>
          <p:nvPr/>
        </p:nvSpPr>
        <p:spPr bwMode="auto">
          <a:xfrm>
            <a:off x="5410200" y="4419600"/>
            <a:ext cx="2165350" cy="4000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ts val="500"/>
              </a:spcBef>
              <a:spcAft>
                <a:spcPts val="500"/>
              </a:spcAft>
              <a:defRPr/>
            </a:pPr>
            <a:r>
              <a:rPr lang="en-GB" sz="1600">
                <a:latin typeface="Comic Sans MS" charset="0"/>
                <a:cs typeface="+mn-cs"/>
              </a:rPr>
              <a:t>Glutathione disulfide</a:t>
            </a:r>
            <a:endParaRPr lang="en-GB" sz="2400">
              <a:latin typeface="Comic Sans MS" charset="0"/>
              <a:cs typeface="+mn-cs"/>
            </a:endParaRPr>
          </a:p>
        </p:txBody>
      </p:sp>
      <p:sp>
        <p:nvSpPr>
          <p:cNvPr id="21512" name="Text Box 8"/>
          <p:cNvSpPr txBox="1">
            <a:spLocks noChangeArrowheads="1"/>
          </p:cNvSpPr>
          <p:nvPr/>
        </p:nvSpPr>
        <p:spPr bwMode="auto">
          <a:xfrm>
            <a:off x="3276600" y="2209800"/>
            <a:ext cx="1987550" cy="4000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ts val="500"/>
              </a:spcBef>
              <a:spcAft>
                <a:spcPts val="500"/>
              </a:spcAft>
              <a:defRPr/>
            </a:pPr>
            <a:r>
              <a:rPr lang="en-GB" sz="1600">
                <a:latin typeface="Comic Sans MS" charset="0"/>
                <a:cs typeface="+mn-cs"/>
              </a:rPr>
              <a:t>Hydrogen peroxide</a:t>
            </a:r>
            <a:endParaRPr lang="en-GB" sz="2400">
              <a:latin typeface="Comic Sans MS" charset="0"/>
              <a:cs typeface="+mn-cs"/>
            </a:endParaRPr>
          </a:p>
        </p:txBody>
      </p:sp>
      <p:graphicFrame>
        <p:nvGraphicFramePr>
          <p:cNvPr id="96267" name="Object 9"/>
          <p:cNvGraphicFramePr>
            <a:graphicFrameLocks noChangeAspect="1"/>
          </p:cNvGraphicFramePr>
          <p:nvPr/>
        </p:nvGraphicFramePr>
        <p:xfrm>
          <a:off x="3048000" y="2590800"/>
          <a:ext cx="1047750" cy="400050"/>
        </p:xfrm>
        <a:graphic>
          <a:graphicData uri="http://schemas.openxmlformats.org/presentationml/2006/ole">
            <mc:AlternateContent xmlns:mc="http://schemas.openxmlformats.org/markup-compatibility/2006">
              <mc:Choice xmlns:v="urn:schemas-microsoft-com:vml" Requires="v">
                <p:oleObj spid="_x0000_s68643" name="ISIS/Draw Sketch" r:id="rId4" imgW="1046830" imgH="399814" progId="ISISServer">
                  <p:embed/>
                </p:oleObj>
              </mc:Choice>
              <mc:Fallback>
                <p:oleObj name="ISIS/Draw Sketch" r:id="rId4" imgW="1046830" imgH="399814" progId="ISISServer">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590800"/>
                        <a:ext cx="10477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1514" name="Freeform 10"/>
          <p:cNvSpPr>
            <a:spLocks/>
          </p:cNvSpPr>
          <p:nvPr/>
        </p:nvSpPr>
        <p:spPr bwMode="auto">
          <a:xfrm>
            <a:off x="3751263" y="3001963"/>
            <a:ext cx="744537" cy="503237"/>
          </a:xfrm>
          <a:custGeom>
            <a:avLst/>
            <a:gdLst>
              <a:gd name="T0" fmla="*/ 0 w 469"/>
              <a:gd name="T1" fmla="*/ 0 h 317"/>
              <a:gd name="T2" fmla="*/ 246 w 469"/>
              <a:gd name="T3" fmla="*/ 73 h 317"/>
              <a:gd name="T4" fmla="*/ 469 w 469"/>
              <a:gd name="T5" fmla="*/ 317 h 317"/>
            </a:gdLst>
            <a:ahLst/>
            <a:cxnLst>
              <a:cxn ang="0">
                <a:pos x="T0" y="T1"/>
              </a:cxn>
              <a:cxn ang="0">
                <a:pos x="T2" y="T3"/>
              </a:cxn>
              <a:cxn ang="0">
                <a:pos x="T4" y="T5"/>
              </a:cxn>
            </a:cxnLst>
            <a:rect l="0" t="0" r="r" b="b"/>
            <a:pathLst>
              <a:path w="469" h="317">
                <a:moveTo>
                  <a:pt x="0" y="0"/>
                </a:moveTo>
                <a:cubicBezTo>
                  <a:pt x="41" y="14"/>
                  <a:pt x="168" y="20"/>
                  <a:pt x="246" y="73"/>
                </a:cubicBezTo>
                <a:cubicBezTo>
                  <a:pt x="324" y="126"/>
                  <a:pt x="423" y="266"/>
                  <a:pt x="469" y="317"/>
                </a:cubicBezTo>
              </a:path>
            </a:pathLst>
          </a:custGeom>
          <a:noFill/>
          <a:ln w="12700">
            <a:solidFill>
              <a:srgbClr val="FF66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1515" name="Text Box 11"/>
          <p:cNvSpPr txBox="1">
            <a:spLocks noChangeArrowheads="1"/>
          </p:cNvSpPr>
          <p:nvPr/>
        </p:nvSpPr>
        <p:spPr bwMode="auto">
          <a:xfrm>
            <a:off x="500063" y="5638800"/>
            <a:ext cx="33861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defRPr/>
            </a:pPr>
            <a:r>
              <a:rPr lang="en-GB" sz="2000">
                <a:latin typeface="Comic Sans MS" charset="0"/>
                <a:cs typeface="+mn-cs"/>
                <a:sym typeface="Symbol" charset="0"/>
              </a:rPr>
              <a:t>Glutathione is a tripeptide:</a:t>
            </a:r>
          </a:p>
          <a:p>
            <a:pPr algn="ctr" eaLnBrk="0" hangingPunct="0">
              <a:defRPr/>
            </a:pPr>
            <a:r>
              <a:rPr lang="en-GB" sz="2000">
                <a:latin typeface="Comic Sans MS" charset="0"/>
                <a:cs typeface="+mn-cs"/>
                <a:sym typeface="Symbol" charset="0"/>
              </a:rPr>
              <a:t></a:t>
            </a:r>
            <a:r>
              <a:rPr lang="en-GB" sz="2000">
                <a:latin typeface="Comic Sans MS" charset="0"/>
                <a:cs typeface="+mn-cs"/>
              </a:rPr>
              <a:t>-glutamylcysteinyl glycine</a:t>
            </a:r>
          </a:p>
        </p:txBody>
      </p:sp>
      <p:sp>
        <p:nvSpPr>
          <p:cNvPr id="21516" name="Rectangle 12"/>
          <p:cNvSpPr>
            <a:spLocks noChangeArrowheads="1"/>
          </p:cNvSpPr>
          <p:nvPr/>
        </p:nvSpPr>
        <p:spPr bwMode="auto">
          <a:xfrm>
            <a:off x="1676400" y="2971800"/>
            <a:ext cx="381000" cy="91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1517" name="Rectangle 13"/>
          <p:cNvSpPr>
            <a:spLocks noChangeArrowheads="1"/>
          </p:cNvSpPr>
          <p:nvPr/>
        </p:nvSpPr>
        <p:spPr bwMode="auto">
          <a:xfrm>
            <a:off x="2133600" y="2971800"/>
            <a:ext cx="381000" cy="91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1518" name="Text Box 14"/>
          <p:cNvSpPr txBox="1">
            <a:spLocks noChangeArrowheads="1"/>
          </p:cNvSpPr>
          <p:nvPr/>
        </p:nvSpPr>
        <p:spPr bwMode="auto">
          <a:xfrm>
            <a:off x="746125" y="2133600"/>
            <a:ext cx="2166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400">
                <a:latin typeface="Comic Sans MS" charset="0"/>
                <a:cs typeface="+mn-cs"/>
              </a:rPr>
              <a:t>Peptide bonds</a:t>
            </a:r>
          </a:p>
        </p:txBody>
      </p:sp>
      <p:sp>
        <p:nvSpPr>
          <p:cNvPr id="21519" name="Line 15"/>
          <p:cNvSpPr>
            <a:spLocks noChangeShapeType="1"/>
          </p:cNvSpPr>
          <p:nvPr/>
        </p:nvSpPr>
        <p:spPr bwMode="auto">
          <a:xfrm>
            <a:off x="1676400" y="2590800"/>
            <a:ext cx="152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1520" name="Line 16"/>
          <p:cNvSpPr>
            <a:spLocks noChangeShapeType="1"/>
          </p:cNvSpPr>
          <p:nvPr/>
        </p:nvSpPr>
        <p:spPr bwMode="auto">
          <a:xfrm>
            <a:off x="2057400" y="2590800"/>
            <a:ext cx="152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Tree>
    <p:extLst>
      <p:ext uri="{BB962C8B-B14F-4D97-AF65-F5344CB8AC3E}">
        <p14:creationId xmlns:p14="http://schemas.microsoft.com/office/powerpoint/2010/main" val="409475607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a:xfrm>
            <a:off x="685800" y="304800"/>
            <a:ext cx="7772400" cy="1143000"/>
          </a:xfrm>
        </p:spPr>
        <p:txBody>
          <a:bodyPr/>
          <a:lstStyle/>
          <a:p>
            <a:pPr eaLnBrk="1" hangingPunct="1"/>
            <a:r>
              <a:rPr lang="en-GB" sz="2400">
                <a:solidFill>
                  <a:srgbClr val="FF0000"/>
                </a:solidFill>
                <a:latin typeface="Calibri" charset="0"/>
              </a:rPr>
              <a:t>Another competitive race of the glutathione peroxidase and the Fenton reactions to consume hydrogen peroxide</a:t>
            </a:r>
            <a:endParaRPr lang="en-GB" sz="2000">
              <a:latin typeface="Calibri" charset="0"/>
            </a:endParaRP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2" name="Segnaposto piè di pagina 1"/>
          <p:cNvSpPr>
            <a:spLocks noGrp="1"/>
          </p:cNvSpPr>
          <p:nvPr>
            <p:ph type="ftr" sz="quarter" idx="11"/>
          </p:nvPr>
        </p:nvSpPr>
        <p:spPr>
          <a:xfrm>
            <a:off x="2339975" y="6369050"/>
            <a:ext cx="3968750" cy="476250"/>
          </a:xfrm>
        </p:spPr>
        <p:txBody>
          <a:bodyPr/>
          <a:lstStyle/>
          <a:p>
            <a:pPr>
              <a:defRPr/>
            </a:pPr>
            <a:r>
              <a:rPr lang="it-IT" smtClean="0"/>
              <a:t>991SV-BIOCHEMISTRY OF AGE RELATED DISEASES</a:t>
            </a:r>
            <a:endParaRPr lang="it-IT" dirty="0"/>
          </a:p>
        </p:txBody>
      </p:sp>
      <p:sp>
        <p:nvSpPr>
          <p:cNvPr id="15" name="Segnaposto numero diapositiva 4"/>
          <p:cNvSpPr>
            <a:spLocks noGrp="1"/>
          </p:cNvSpPr>
          <p:nvPr>
            <p:ph type="sldNum" sz="quarter" idx="12"/>
          </p:nvPr>
        </p:nvSpPr>
        <p:spPr/>
        <p:txBody>
          <a:bodyPr/>
          <a:lstStyle/>
          <a:p>
            <a:pPr>
              <a:defRPr/>
            </a:pPr>
            <a:fld id="{52C50569-8956-5A49-A588-887BE7450DE4}" type="slidenum">
              <a:rPr lang="it-IT"/>
              <a:pPr>
                <a:defRPr/>
              </a:pPr>
              <a:t>75</a:t>
            </a:fld>
            <a:endParaRPr lang="it-IT"/>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47800"/>
            <a:ext cx="6610350"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535" name="Text Box 7"/>
          <p:cNvSpPr txBox="1">
            <a:spLocks noChangeArrowheads="1"/>
          </p:cNvSpPr>
          <p:nvPr/>
        </p:nvSpPr>
        <p:spPr bwMode="auto">
          <a:xfrm>
            <a:off x="3962400" y="3733800"/>
            <a:ext cx="952500" cy="769938"/>
          </a:xfrm>
          <a:prstGeom prst="rect">
            <a:avLst/>
          </a:prstGeom>
          <a:noFill/>
          <a:ln w="317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defRPr/>
            </a:pPr>
            <a:r>
              <a:rPr lang="en-GB" b="1">
                <a:solidFill>
                  <a:srgbClr val="66FF33"/>
                </a:solidFill>
                <a:latin typeface="Comic Sans MS" charset="0"/>
                <a:cs typeface="+mn-cs"/>
              </a:rPr>
              <a:t>GPX</a:t>
            </a:r>
          </a:p>
          <a:p>
            <a:pPr algn="ctr" eaLnBrk="0" hangingPunct="0">
              <a:spcBef>
                <a:spcPts val="500"/>
              </a:spcBef>
              <a:spcAft>
                <a:spcPts val="500"/>
              </a:spcAft>
              <a:defRPr/>
            </a:pPr>
            <a:r>
              <a:rPr lang="en-GB" sz="1600">
                <a:solidFill>
                  <a:srgbClr val="66FF33"/>
                </a:solidFill>
                <a:latin typeface="Comic Sans MS" charset="0"/>
                <a:cs typeface="+mn-cs"/>
              </a:rPr>
              <a:t>1.11.1.12</a:t>
            </a:r>
            <a:endParaRPr lang="en-GB" sz="3200">
              <a:latin typeface="Comic Sans MS" charset="0"/>
              <a:cs typeface="+mn-cs"/>
            </a:endParaRPr>
          </a:p>
        </p:txBody>
      </p:sp>
      <p:sp>
        <p:nvSpPr>
          <p:cNvPr id="22539" name="Rectangle 11"/>
          <p:cNvSpPr>
            <a:spLocks noChangeArrowheads="1"/>
          </p:cNvSpPr>
          <p:nvPr/>
        </p:nvSpPr>
        <p:spPr bwMode="auto">
          <a:xfrm>
            <a:off x="4953000" y="2895600"/>
            <a:ext cx="533400" cy="533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2540" name="Rectangle 12"/>
          <p:cNvSpPr>
            <a:spLocks noChangeArrowheads="1"/>
          </p:cNvSpPr>
          <p:nvPr/>
        </p:nvSpPr>
        <p:spPr bwMode="auto">
          <a:xfrm>
            <a:off x="6172200" y="3581400"/>
            <a:ext cx="457200" cy="457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2541" name="Text Box 13"/>
          <p:cNvSpPr txBox="1">
            <a:spLocks noChangeArrowheads="1"/>
          </p:cNvSpPr>
          <p:nvPr/>
        </p:nvSpPr>
        <p:spPr bwMode="auto">
          <a:xfrm>
            <a:off x="5940425" y="2492375"/>
            <a:ext cx="210026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000" b="1">
                <a:solidFill>
                  <a:srgbClr val="66FF33"/>
                </a:solidFill>
                <a:latin typeface="Comic Sans MS" charset="0"/>
                <a:cs typeface="+mn-cs"/>
              </a:rPr>
              <a:t>Fenton reaction</a:t>
            </a:r>
          </a:p>
          <a:p>
            <a:pPr eaLnBrk="0" hangingPunct="0">
              <a:spcBef>
                <a:spcPts val="500"/>
              </a:spcBef>
              <a:spcAft>
                <a:spcPts val="500"/>
              </a:spcAft>
              <a:defRPr/>
            </a:pPr>
            <a:r>
              <a:rPr lang="en-GB" sz="2400">
                <a:solidFill>
                  <a:srgbClr val="66FF33"/>
                </a:solidFill>
                <a:latin typeface="Comic Sans MS" charset="0"/>
                <a:cs typeface="+mn-cs"/>
              </a:rPr>
              <a:t>Fe</a:t>
            </a:r>
            <a:r>
              <a:rPr lang="en-GB" sz="2400" baseline="30000">
                <a:solidFill>
                  <a:srgbClr val="66FF33"/>
                </a:solidFill>
                <a:latin typeface="Comic Sans MS" charset="0"/>
                <a:cs typeface="+mn-cs"/>
              </a:rPr>
              <a:t>2+</a:t>
            </a:r>
            <a:r>
              <a:rPr lang="en-GB" sz="2400">
                <a:solidFill>
                  <a:srgbClr val="66FF33"/>
                </a:solidFill>
                <a:latin typeface="Comic Sans MS" charset="0"/>
                <a:cs typeface="+mn-cs"/>
                <a:sym typeface="Symbol" charset="0"/>
              </a:rPr>
              <a:t> </a:t>
            </a:r>
            <a:r>
              <a:rPr lang="en-GB" sz="2400">
                <a:solidFill>
                  <a:srgbClr val="66FF33"/>
                </a:solidFill>
                <a:latin typeface="Comic Sans MS" charset="0"/>
                <a:cs typeface="+mn-cs"/>
              </a:rPr>
              <a:t>Fe</a:t>
            </a:r>
            <a:r>
              <a:rPr lang="en-GB" sz="2400" baseline="30000">
                <a:solidFill>
                  <a:srgbClr val="66FF33"/>
                </a:solidFill>
                <a:latin typeface="Comic Sans MS" charset="0"/>
                <a:cs typeface="+mn-cs"/>
              </a:rPr>
              <a:t>3+</a:t>
            </a:r>
          </a:p>
        </p:txBody>
      </p:sp>
      <p:sp>
        <p:nvSpPr>
          <p:cNvPr id="22542" name="Arco 14"/>
          <p:cNvSpPr>
            <a:spLocks/>
          </p:cNvSpPr>
          <p:nvPr/>
        </p:nvSpPr>
        <p:spPr bwMode="auto">
          <a:xfrm rot="16460000" flipH="1">
            <a:off x="4991100" y="3848100"/>
            <a:ext cx="1600200" cy="1676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762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2543" name="Line 15"/>
          <p:cNvSpPr>
            <a:spLocks noChangeShapeType="1"/>
          </p:cNvSpPr>
          <p:nvPr/>
        </p:nvSpPr>
        <p:spPr bwMode="auto">
          <a:xfrm flipV="1">
            <a:off x="2895600" y="2590800"/>
            <a:ext cx="0" cy="762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2545" name="AutoShape 17"/>
          <p:cNvSpPr>
            <a:spLocks noChangeArrowheads="1"/>
          </p:cNvSpPr>
          <p:nvPr/>
        </p:nvSpPr>
        <p:spPr bwMode="auto">
          <a:xfrm rot="-2459004">
            <a:off x="6443663" y="2997200"/>
            <a:ext cx="454025" cy="385763"/>
          </a:xfrm>
          <a:prstGeom prst="plus">
            <a:avLst>
              <a:gd name="adj" fmla="val 4250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2546" name="Freeform 18"/>
          <p:cNvSpPr>
            <a:spLocks/>
          </p:cNvSpPr>
          <p:nvPr/>
        </p:nvSpPr>
        <p:spPr bwMode="auto">
          <a:xfrm>
            <a:off x="4891088" y="4805363"/>
            <a:ext cx="465137" cy="604837"/>
          </a:xfrm>
          <a:custGeom>
            <a:avLst/>
            <a:gdLst>
              <a:gd name="T0" fmla="*/ 0 w 293"/>
              <a:gd name="T1" fmla="*/ 0 h 381"/>
              <a:gd name="T2" fmla="*/ 255 w 293"/>
              <a:gd name="T3" fmla="*/ 110 h 381"/>
              <a:gd name="T4" fmla="*/ 231 w 293"/>
              <a:gd name="T5" fmla="*/ 381 h 381"/>
            </a:gdLst>
            <a:ahLst/>
            <a:cxnLst>
              <a:cxn ang="0">
                <a:pos x="T0" y="T1"/>
              </a:cxn>
              <a:cxn ang="0">
                <a:pos x="T2" y="T3"/>
              </a:cxn>
              <a:cxn ang="0">
                <a:pos x="T4" y="T5"/>
              </a:cxn>
            </a:cxnLst>
            <a:rect l="0" t="0" r="r" b="b"/>
            <a:pathLst>
              <a:path w="293" h="381">
                <a:moveTo>
                  <a:pt x="0" y="0"/>
                </a:moveTo>
                <a:cubicBezTo>
                  <a:pt x="43" y="20"/>
                  <a:pt x="217" y="47"/>
                  <a:pt x="255" y="110"/>
                </a:cubicBezTo>
                <a:cubicBezTo>
                  <a:pt x="293" y="173"/>
                  <a:pt x="236" y="325"/>
                  <a:pt x="231" y="381"/>
                </a:cubicBezTo>
              </a:path>
            </a:pathLst>
          </a:custGeom>
          <a:noFill/>
          <a:ln w="34925">
            <a:solidFill>
              <a:srgbClr val="FF33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2547" name="Text Box 19"/>
          <p:cNvSpPr txBox="1">
            <a:spLocks noChangeArrowheads="1"/>
          </p:cNvSpPr>
          <p:nvPr/>
        </p:nvSpPr>
        <p:spPr bwMode="auto">
          <a:xfrm>
            <a:off x="3910013" y="4537075"/>
            <a:ext cx="8143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a:solidFill>
                  <a:srgbClr val="6666FF"/>
                </a:solidFill>
                <a:latin typeface="Comic Sans MS" charset="0"/>
                <a:cs typeface="+mn-cs"/>
              </a:rPr>
              <a:t>2GSH</a:t>
            </a:r>
            <a:endParaRPr lang="en-GB" sz="2400">
              <a:solidFill>
                <a:srgbClr val="6666FF"/>
              </a:solidFill>
              <a:latin typeface="Comic Sans MS" charset="0"/>
              <a:cs typeface="+mn-cs"/>
            </a:endParaRPr>
          </a:p>
        </p:txBody>
      </p:sp>
      <p:sp>
        <p:nvSpPr>
          <p:cNvPr id="22548" name="Text Box 20"/>
          <p:cNvSpPr txBox="1">
            <a:spLocks noChangeArrowheads="1"/>
          </p:cNvSpPr>
          <p:nvPr/>
        </p:nvSpPr>
        <p:spPr bwMode="auto">
          <a:xfrm>
            <a:off x="4267200" y="5181600"/>
            <a:ext cx="8334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a:solidFill>
                  <a:srgbClr val="FF3300"/>
                </a:solidFill>
                <a:latin typeface="Comic Sans MS" charset="0"/>
                <a:cs typeface="+mn-cs"/>
              </a:rPr>
              <a:t>GSSH</a:t>
            </a:r>
            <a:endParaRPr lang="en-GB" sz="2400">
              <a:solidFill>
                <a:srgbClr val="6666FF"/>
              </a:solidFill>
              <a:latin typeface="Comic Sans MS" charset="0"/>
              <a:cs typeface="+mn-cs"/>
            </a:endParaRPr>
          </a:p>
        </p:txBody>
      </p:sp>
      <p:sp>
        <p:nvSpPr>
          <p:cNvPr id="22544" name="Line 16"/>
          <p:cNvSpPr>
            <a:spLocks noChangeShapeType="1"/>
          </p:cNvSpPr>
          <p:nvPr/>
        </p:nvSpPr>
        <p:spPr bwMode="auto">
          <a:xfrm>
            <a:off x="6659563" y="5562600"/>
            <a:ext cx="76200" cy="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Tree>
    <p:extLst>
      <p:ext uri="{BB962C8B-B14F-4D97-AF65-F5344CB8AC3E}">
        <p14:creationId xmlns:p14="http://schemas.microsoft.com/office/powerpoint/2010/main" val="119413718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684213" y="0"/>
            <a:ext cx="7772400" cy="1439863"/>
          </a:xfrm>
        </p:spPr>
        <p:txBody>
          <a:bodyPr/>
          <a:lstStyle/>
          <a:p>
            <a:pPr eaLnBrk="1" hangingPunct="1"/>
            <a:r>
              <a:rPr lang="en-GB" sz="2800">
                <a:solidFill>
                  <a:srgbClr val="FF0000"/>
                </a:solidFill>
                <a:latin typeface="Calibri" charset="0"/>
              </a:rPr>
              <a:t>SOD is the first line of defence</a:t>
            </a:r>
            <a:br>
              <a:rPr lang="en-GB" sz="2800">
                <a:solidFill>
                  <a:srgbClr val="FF0000"/>
                </a:solidFill>
                <a:latin typeface="Calibri" charset="0"/>
              </a:rPr>
            </a:br>
            <a:r>
              <a:rPr lang="en-GB" sz="2800">
                <a:solidFill>
                  <a:srgbClr val="FF0000"/>
                </a:solidFill>
                <a:latin typeface="Calibri" charset="0"/>
              </a:rPr>
              <a:t>Catalase and glutathione reductase are together in the last defence line</a:t>
            </a:r>
            <a:endParaRPr lang="en-GB" sz="2000">
              <a:latin typeface="Calibri" charset="0"/>
            </a:endParaRP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2" name="Segnaposto piè di pagina 1"/>
          <p:cNvSpPr>
            <a:spLocks noGrp="1"/>
          </p:cNvSpPr>
          <p:nvPr>
            <p:ph type="ftr" sz="quarter" idx="11"/>
          </p:nvPr>
        </p:nvSpPr>
        <p:spPr>
          <a:xfrm>
            <a:off x="1258888" y="6245225"/>
            <a:ext cx="4760912" cy="476250"/>
          </a:xfrm>
        </p:spPr>
        <p:txBody>
          <a:bodyPr/>
          <a:lstStyle/>
          <a:p>
            <a:pPr>
              <a:defRPr/>
            </a:pPr>
            <a:r>
              <a:rPr lang="it-IT" smtClean="0"/>
              <a:t>991SV-BIOCHEMISTRY OF AGE RELATED DISEASES</a:t>
            </a:r>
            <a:endParaRPr lang="it-IT" dirty="0"/>
          </a:p>
        </p:txBody>
      </p:sp>
      <p:sp>
        <p:nvSpPr>
          <p:cNvPr id="25" name="Segnaposto numero diapositiva 4"/>
          <p:cNvSpPr>
            <a:spLocks noGrp="1"/>
          </p:cNvSpPr>
          <p:nvPr>
            <p:ph type="sldNum" sz="quarter" idx="12"/>
          </p:nvPr>
        </p:nvSpPr>
        <p:spPr/>
        <p:txBody>
          <a:bodyPr/>
          <a:lstStyle/>
          <a:p>
            <a:pPr>
              <a:defRPr/>
            </a:pPr>
            <a:fld id="{312150DA-BF10-7C48-8796-9C1B0BFAE4FB}" type="slidenum">
              <a:rPr lang="it-IT"/>
              <a:pPr>
                <a:defRPr/>
              </a:pPr>
              <a:t>76</a:t>
            </a:fld>
            <a:endParaRPr lang="it-IT"/>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47800"/>
            <a:ext cx="6610350"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486" name="AutoShape 6"/>
          <p:cNvSpPr>
            <a:spLocks noChangeArrowheads="1"/>
          </p:cNvSpPr>
          <p:nvPr/>
        </p:nvSpPr>
        <p:spPr bwMode="auto">
          <a:xfrm rot="1864699">
            <a:off x="4267200" y="2362200"/>
            <a:ext cx="838200" cy="457200"/>
          </a:xfrm>
          <a:prstGeom prst="curvedUpArrow">
            <a:avLst>
              <a:gd name="adj1" fmla="val 36667"/>
              <a:gd name="adj2" fmla="val 73333"/>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0487" name="Text Box 7"/>
          <p:cNvSpPr txBox="1">
            <a:spLocks noChangeArrowheads="1"/>
          </p:cNvSpPr>
          <p:nvPr/>
        </p:nvSpPr>
        <p:spPr bwMode="auto">
          <a:xfrm>
            <a:off x="3489325" y="4191000"/>
            <a:ext cx="1123950" cy="769938"/>
          </a:xfrm>
          <a:prstGeom prst="rect">
            <a:avLst/>
          </a:prstGeom>
          <a:solidFill>
            <a:srgbClr val="3366FF"/>
          </a:solidFill>
          <a:ln w="31750">
            <a:solidFill>
              <a:srgbClr val="FF3300"/>
            </a:solidFill>
            <a:miter lim="800000"/>
            <a:headEnd/>
            <a:tailEnd/>
          </a:ln>
          <a:effectLst/>
          <a:extLst/>
        </p:spPr>
        <p:txBody>
          <a:bodyPr wrap="none">
            <a:spAutoFit/>
          </a:bodyPr>
          <a:lstStyle/>
          <a:p>
            <a:pPr algn="ctr" eaLnBrk="0" hangingPunct="0">
              <a:defRPr/>
            </a:pPr>
            <a:r>
              <a:rPr lang="en-GB" b="1">
                <a:solidFill>
                  <a:srgbClr val="66FF33"/>
                </a:solidFill>
                <a:latin typeface="Comic Sans MS" charset="0"/>
                <a:cs typeface="+mn-cs"/>
              </a:rPr>
              <a:t>catalase</a:t>
            </a:r>
          </a:p>
          <a:p>
            <a:pPr algn="ctr" eaLnBrk="0" hangingPunct="0">
              <a:spcBef>
                <a:spcPts val="500"/>
              </a:spcBef>
              <a:spcAft>
                <a:spcPts val="500"/>
              </a:spcAft>
              <a:defRPr/>
            </a:pPr>
            <a:r>
              <a:rPr lang="en-GB" sz="1600">
                <a:solidFill>
                  <a:srgbClr val="66FF33"/>
                </a:solidFill>
                <a:latin typeface="Comic Sans MS" charset="0"/>
                <a:cs typeface="+mn-cs"/>
              </a:rPr>
              <a:t>1.11.1.6</a:t>
            </a:r>
            <a:endParaRPr lang="en-GB" sz="3200">
              <a:latin typeface="Comic Sans MS" charset="0"/>
              <a:cs typeface="+mn-cs"/>
            </a:endParaRPr>
          </a:p>
        </p:txBody>
      </p:sp>
      <p:sp>
        <p:nvSpPr>
          <p:cNvPr id="20488" name="Text Box 8"/>
          <p:cNvSpPr txBox="1">
            <a:spLocks noChangeArrowheads="1"/>
          </p:cNvSpPr>
          <p:nvPr/>
        </p:nvSpPr>
        <p:spPr bwMode="auto">
          <a:xfrm>
            <a:off x="4495800" y="1676400"/>
            <a:ext cx="822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400" dirty="0">
                <a:latin typeface="Comic Sans MS" charset="0"/>
                <a:cs typeface="+mn-cs"/>
              </a:rPr>
              <a:t>2 H</a:t>
            </a:r>
            <a:r>
              <a:rPr lang="en-GB" sz="3200" baseline="30000" dirty="0">
                <a:latin typeface="Comic Sans MS" charset="0"/>
                <a:cs typeface="+mn-cs"/>
              </a:rPr>
              <a:t>+</a:t>
            </a:r>
            <a:endParaRPr lang="en-GB" sz="2400" dirty="0">
              <a:latin typeface="Comic Sans MS" charset="0"/>
              <a:cs typeface="+mn-cs"/>
            </a:endParaRPr>
          </a:p>
        </p:txBody>
      </p:sp>
      <p:sp>
        <p:nvSpPr>
          <p:cNvPr id="20489" name="Text Box 9"/>
          <p:cNvSpPr txBox="1">
            <a:spLocks noChangeArrowheads="1"/>
          </p:cNvSpPr>
          <p:nvPr/>
        </p:nvSpPr>
        <p:spPr bwMode="auto">
          <a:xfrm>
            <a:off x="5181600" y="2209800"/>
            <a:ext cx="574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400">
                <a:latin typeface="Comic Sans MS" charset="0"/>
                <a:cs typeface="+mn-cs"/>
              </a:rPr>
              <a:t>O</a:t>
            </a:r>
            <a:r>
              <a:rPr lang="en-GB" sz="2800" baseline="-25000">
                <a:latin typeface="Comic Sans MS" charset="0"/>
                <a:cs typeface="+mn-cs"/>
              </a:rPr>
              <a:t>2</a:t>
            </a:r>
            <a:endParaRPr lang="en-GB" sz="2400">
              <a:latin typeface="Comic Sans MS" charset="0"/>
              <a:cs typeface="+mn-cs"/>
            </a:endParaRPr>
          </a:p>
        </p:txBody>
      </p:sp>
      <p:sp>
        <p:nvSpPr>
          <p:cNvPr id="20490" name="Rectangle 10"/>
          <p:cNvSpPr>
            <a:spLocks noChangeArrowheads="1"/>
          </p:cNvSpPr>
          <p:nvPr/>
        </p:nvSpPr>
        <p:spPr bwMode="auto">
          <a:xfrm>
            <a:off x="3657600" y="1981200"/>
            <a:ext cx="457200" cy="457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0491" name="Rectangle 11"/>
          <p:cNvSpPr>
            <a:spLocks noChangeArrowheads="1"/>
          </p:cNvSpPr>
          <p:nvPr/>
        </p:nvSpPr>
        <p:spPr bwMode="auto">
          <a:xfrm>
            <a:off x="4953000" y="2895600"/>
            <a:ext cx="533400" cy="533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0492" name="Rectangle 12"/>
          <p:cNvSpPr>
            <a:spLocks noChangeArrowheads="1"/>
          </p:cNvSpPr>
          <p:nvPr/>
        </p:nvSpPr>
        <p:spPr bwMode="auto">
          <a:xfrm>
            <a:off x="6172200" y="3581400"/>
            <a:ext cx="457200" cy="457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0493" name="Text Box 13"/>
          <p:cNvSpPr txBox="1">
            <a:spLocks noChangeArrowheads="1"/>
          </p:cNvSpPr>
          <p:nvPr/>
        </p:nvSpPr>
        <p:spPr bwMode="auto">
          <a:xfrm>
            <a:off x="6443663" y="2205038"/>
            <a:ext cx="581025" cy="346075"/>
          </a:xfrm>
          <a:prstGeom prst="rect">
            <a:avLst/>
          </a:prstGeom>
          <a:noFill/>
          <a:ln w="952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1600">
                <a:solidFill>
                  <a:srgbClr val="66FF33"/>
                </a:solidFill>
                <a:latin typeface="Comic Sans MS" charset="0"/>
                <a:cs typeface="+mn-cs"/>
              </a:rPr>
              <a:t>Fe</a:t>
            </a:r>
            <a:r>
              <a:rPr lang="en-GB" sz="1600" baseline="30000">
                <a:solidFill>
                  <a:srgbClr val="66FF33"/>
                </a:solidFill>
                <a:latin typeface="Comic Sans MS" charset="0"/>
                <a:cs typeface="+mn-cs"/>
              </a:rPr>
              <a:t>2+</a:t>
            </a:r>
          </a:p>
        </p:txBody>
      </p:sp>
      <p:sp>
        <p:nvSpPr>
          <p:cNvPr id="20494" name="Arco 14"/>
          <p:cNvSpPr>
            <a:spLocks/>
          </p:cNvSpPr>
          <p:nvPr/>
        </p:nvSpPr>
        <p:spPr bwMode="auto">
          <a:xfrm rot="16460000" flipH="1">
            <a:off x="4991100" y="3848100"/>
            <a:ext cx="1600200" cy="1676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76200">
            <a:solidFill>
              <a:srgbClr val="0000FF"/>
            </a:solidFill>
            <a:round/>
            <a:headEn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0495" name="Arco 15"/>
          <p:cNvSpPr>
            <a:spLocks/>
          </p:cNvSpPr>
          <p:nvPr/>
        </p:nvSpPr>
        <p:spPr bwMode="auto">
          <a:xfrm rot="-22696593" flipH="1" flipV="1">
            <a:off x="3124200" y="2438400"/>
            <a:ext cx="1627188" cy="17557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76200" cap="flat">
            <a:solidFill>
              <a:srgbClr val="FF3300"/>
            </a:solidFill>
            <a:round/>
            <a:headEnd type="non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0496" name="Line 16"/>
          <p:cNvSpPr>
            <a:spLocks noChangeShapeType="1"/>
          </p:cNvSpPr>
          <p:nvPr/>
        </p:nvSpPr>
        <p:spPr bwMode="auto">
          <a:xfrm flipV="1">
            <a:off x="2895600" y="2590800"/>
            <a:ext cx="0" cy="762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0498" name="Text Box 18"/>
          <p:cNvSpPr txBox="1">
            <a:spLocks noChangeArrowheads="1"/>
          </p:cNvSpPr>
          <p:nvPr/>
        </p:nvSpPr>
        <p:spPr bwMode="auto">
          <a:xfrm>
            <a:off x="5424488" y="1557338"/>
            <a:ext cx="860425" cy="706437"/>
          </a:xfrm>
          <a:prstGeom prst="rect">
            <a:avLst/>
          </a:prstGeom>
          <a:solidFill>
            <a:srgbClr val="FF0000"/>
          </a:solidFill>
          <a:ln w="31750">
            <a:solidFill>
              <a:srgbClr val="FF3300"/>
            </a:solidFill>
            <a:miter lim="800000"/>
            <a:headEnd/>
            <a:tailEnd/>
          </a:ln>
          <a:effectLst/>
          <a:extLst/>
        </p:spPr>
        <p:txBody>
          <a:bodyPr wrap="none">
            <a:spAutoFit/>
          </a:bodyPr>
          <a:lstStyle/>
          <a:p>
            <a:pPr algn="ctr" eaLnBrk="0" hangingPunct="0">
              <a:defRPr/>
            </a:pPr>
            <a:r>
              <a:rPr lang="en-GB" b="1">
                <a:solidFill>
                  <a:srgbClr val="66FF33"/>
                </a:solidFill>
                <a:latin typeface="Comic Sans MS" charset="0"/>
                <a:cs typeface="+mn-cs"/>
              </a:rPr>
              <a:t>SOD</a:t>
            </a:r>
          </a:p>
          <a:p>
            <a:pPr algn="ctr" eaLnBrk="0" hangingPunct="0">
              <a:spcBef>
                <a:spcPts val="500"/>
              </a:spcBef>
              <a:spcAft>
                <a:spcPts val="500"/>
              </a:spcAft>
              <a:defRPr/>
            </a:pPr>
            <a:r>
              <a:rPr lang="en-GB" sz="1600">
                <a:solidFill>
                  <a:srgbClr val="66FF33"/>
                </a:solidFill>
                <a:latin typeface="Comic Sans MS" charset="0"/>
                <a:cs typeface="+mn-cs"/>
              </a:rPr>
              <a:t>1.15.1.1</a:t>
            </a:r>
            <a:endParaRPr lang="en-GB" sz="3200">
              <a:latin typeface="Comic Sans MS" charset="0"/>
              <a:cs typeface="+mn-cs"/>
            </a:endParaRPr>
          </a:p>
        </p:txBody>
      </p:sp>
      <p:sp>
        <p:nvSpPr>
          <p:cNvPr id="20499" name="AutoShape 19"/>
          <p:cNvSpPr>
            <a:spLocks noChangeArrowheads="1"/>
          </p:cNvSpPr>
          <p:nvPr/>
        </p:nvSpPr>
        <p:spPr bwMode="auto">
          <a:xfrm rot="2228964">
            <a:off x="5580063" y="2924175"/>
            <a:ext cx="1189037" cy="361950"/>
          </a:xfrm>
          <a:prstGeom prst="curvedDownArrow">
            <a:avLst>
              <a:gd name="adj1" fmla="val 1947"/>
              <a:gd name="adj2" fmla="val 67648"/>
              <a:gd name="adj3" fmla="val 33333"/>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0500" name="AutoShape 20"/>
          <p:cNvSpPr>
            <a:spLocks noChangeArrowheads="1"/>
          </p:cNvSpPr>
          <p:nvPr/>
        </p:nvSpPr>
        <p:spPr bwMode="auto">
          <a:xfrm rot="3346505" flipV="1">
            <a:off x="6039644" y="2680494"/>
            <a:ext cx="738188" cy="361950"/>
          </a:xfrm>
          <a:prstGeom prst="curvedDownArrow">
            <a:avLst>
              <a:gd name="adj1" fmla="val 1209"/>
              <a:gd name="adj2" fmla="val 41998"/>
              <a:gd name="adj3" fmla="val 33333"/>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0501" name="Text Box 21"/>
          <p:cNvSpPr txBox="1">
            <a:spLocks noChangeArrowheads="1"/>
          </p:cNvSpPr>
          <p:nvPr/>
        </p:nvSpPr>
        <p:spPr bwMode="auto">
          <a:xfrm>
            <a:off x="6877050" y="2708275"/>
            <a:ext cx="581025" cy="346075"/>
          </a:xfrm>
          <a:prstGeom prst="rect">
            <a:avLst/>
          </a:prstGeom>
          <a:noFill/>
          <a:ln w="952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1600">
                <a:solidFill>
                  <a:srgbClr val="66FF33"/>
                </a:solidFill>
                <a:latin typeface="Comic Sans MS" charset="0"/>
                <a:cs typeface="+mn-cs"/>
              </a:rPr>
              <a:t>Fe</a:t>
            </a:r>
            <a:r>
              <a:rPr lang="en-GB" sz="1600" baseline="30000">
                <a:solidFill>
                  <a:srgbClr val="66FF33"/>
                </a:solidFill>
                <a:latin typeface="Comic Sans MS" charset="0"/>
                <a:cs typeface="+mn-cs"/>
              </a:rPr>
              <a:t>3+</a:t>
            </a:r>
          </a:p>
        </p:txBody>
      </p:sp>
      <p:sp>
        <p:nvSpPr>
          <p:cNvPr id="20502" name="Text Box 22"/>
          <p:cNvSpPr txBox="1">
            <a:spLocks noChangeArrowheads="1"/>
          </p:cNvSpPr>
          <p:nvPr/>
        </p:nvSpPr>
        <p:spPr bwMode="auto">
          <a:xfrm>
            <a:off x="7019925" y="2276475"/>
            <a:ext cx="1919288" cy="376238"/>
          </a:xfrm>
          <a:prstGeom prst="rect">
            <a:avLst/>
          </a:prstGeom>
          <a:noFill/>
          <a:ln w="952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b="1">
                <a:solidFill>
                  <a:srgbClr val="66FF33"/>
                </a:solidFill>
                <a:latin typeface="Comic Sans MS" charset="0"/>
                <a:cs typeface="+mn-cs"/>
              </a:rPr>
              <a:t>Fenton reaction</a:t>
            </a:r>
          </a:p>
        </p:txBody>
      </p:sp>
      <p:sp>
        <p:nvSpPr>
          <p:cNvPr id="20503" name="Line 23"/>
          <p:cNvSpPr>
            <a:spLocks noChangeShapeType="1"/>
          </p:cNvSpPr>
          <p:nvPr/>
        </p:nvSpPr>
        <p:spPr bwMode="auto">
          <a:xfrm>
            <a:off x="6372225" y="3068638"/>
            <a:ext cx="649288"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20504" name="Text Box 24"/>
          <p:cNvSpPr txBox="1">
            <a:spLocks noChangeArrowheads="1"/>
          </p:cNvSpPr>
          <p:nvPr/>
        </p:nvSpPr>
        <p:spPr bwMode="auto">
          <a:xfrm>
            <a:off x="7164388" y="3141663"/>
            <a:ext cx="569912" cy="346075"/>
          </a:xfrm>
          <a:prstGeom prst="rect">
            <a:avLst/>
          </a:prstGeom>
          <a:noFill/>
          <a:ln w="952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1600">
                <a:solidFill>
                  <a:srgbClr val="66FF33"/>
                </a:solidFill>
                <a:latin typeface="Comic Sans MS" charset="0"/>
                <a:cs typeface="+mn-cs"/>
              </a:rPr>
              <a:t>OH</a:t>
            </a:r>
            <a:r>
              <a:rPr lang="en-GB" sz="1600" baseline="30000">
                <a:solidFill>
                  <a:srgbClr val="66FF33"/>
                </a:solidFill>
                <a:latin typeface="Comic Sans MS" charset="0"/>
                <a:cs typeface="+mn-cs"/>
              </a:rPr>
              <a:t>-</a:t>
            </a:r>
          </a:p>
        </p:txBody>
      </p:sp>
      <p:sp>
        <p:nvSpPr>
          <p:cNvPr id="27" name="Arco 14"/>
          <p:cNvSpPr>
            <a:spLocks/>
          </p:cNvSpPr>
          <p:nvPr/>
        </p:nvSpPr>
        <p:spPr bwMode="auto">
          <a:xfrm rot="5684429" flipH="1">
            <a:off x="5667376" y="3198812"/>
            <a:ext cx="1985962" cy="21891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76200">
            <a:solidFill>
              <a:srgbClr val="0000FF"/>
            </a:solidFill>
            <a:round/>
            <a:headEnd type="triangle"/>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8" name="Text Box 7"/>
          <p:cNvSpPr txBox="1">
            <a:spLocks noChangeArrowheads="1"/>
          </p:cNvSpPr>
          <p:nvPr/>
        </p:nvSpPr>
        <p:spPr bwMode="auto">
          <a:xfrm>
            <a:off x="7956550" y="3644900"/>
            <a:ext cx="952500" cy="769938"/>
          </a:xfrm>
          <a:prstGeom prst="rect">
            <a:avLst/>
          </a:prstGeom>
          <a:solidFill>
            <a:srgbClr val="3366FF"/>
          </a:solidFill>
          <a:ln w="31750">
            <a:solidFill>
              <a:srgbClr val="FF3300"/>
            </a:solidFill>
            <a:miter lim="800000"/>
            <a:headEnd/>
            <a:tailEnd/>
          </a:ln>
          <a:effectLst/>
          <a:extLst/>
        </p:spPr>
        <p:txBody>
          <a:bodyPr wrap="none">
            <a:spAutoFit/>
          </a:bodyPr>
          <a:lstStyle/>
          <a:p>
            <a:pPr algn="ctr" eaLnBrk="0" hangingPunct="0">
              <a:defRPr/>
            </a:pPr>
            <a:r>
              <a:rPr lang="en-GB" b="1" dirty="0">
                <a:solidFill>
                  <a:srgbClr val="66FF33"/>
                </a:solidFill>
                <a:latin typeface="Comic Sans MS" charset="0"/>
                <a:cs typeface="+mn-cs"/>
              </a:rPr>
              <a:t>GPX</a:t>
            </a:r>
          </a:p>
          <a:p>
            <a:pPr algn="ctr" eaLnBrk="0" hangingPunct="0">
              <a:spcBef>
                <a:spcPts val="500"/>
              </a:spcBef>
              <a:spcAft>
                <a:spcPts val="500"/>
              </a:spcAft>
              <a:defRPr/>
            </a:pPr>
            <a:r>
              <a:rPr lang="en-GB" sz="1600" dirty="0">
                <a:solidFill>
                  <a:srgbClr val="66FF33"/>
                </a:solidFill>
                <a:latin typeface="Comic Sans MS" charset="0"/>
                <a:cs typeface="+mn-cs"/>
              </a:rPr>
              <a:t>1.11.1.12</a:t>
            </a:r>
            <a:endParaRPr lang="en-GB" sz="3200" dirty="0">
              <a:latin typeface="Comic Sans MS" charset="0"/>
              <a:cs typeface="+mn-cs"/>
            </a:endParaRPr>
          </a:p>
        </p:txBody>
      </p:sp>
      <p:sp>
        <p:nvSpPr>
          <p:cNvPr id="29" name="Freeform 18"/>
          <p:cNvSpPr>
            <a:spLocks/>
          </p:cNvSpPr>
          <p:nvPr/>
        </p:nvSpPr>
        <p:spPr bwMode="auto">
          <a:xfrm flipH="1">
            <a:off x="7740650" y="4508500"/>
            <a:ext cx="327025" cy="604838"/>
          </a:xfrm>
          <a:custGeom>
            <a:avLst/>
            <a:gdLst>
              <a:gd name="T0" fmla="*/ 0 w 293"/>
              <a:gd name="T1" fmla="*/ 0 h 381"/>
              <a:gd name="T2" fmla="*/ 255 w 293"/>
              <a:gd name="T3" fmla="*/ 110 h 381"/>
              <a:gd name="T4" fmla="*/ 231 w 293"/>
              <a:gd name="T5" fmla="*/ 381 h 381"/>
            </a:gdLst>
            <a:ahLst/>
            <a:cxnLst>
              <a:cxn ang="0">
                <a:pos x="T0" y="T1"/>
              </a:cxn>
              <a:cxn ang="0">
                <a:pos x="T2" y="T3"/>
              </a:cxn>
              <a:cxn ang="0">
                <a:pos x="T4" y="T5"/>
              </a:cxn>
            </a:cxnLst>
            <a:rect l="0" t="0" r="r" b="b"/>
            <a:pathLst>
              <a:path w="293" h="381">
                <a:moveTo>
                  <a:pt x="0" y="0"/>
                </a:moveTo>
                <a:cubicBezTo>
                  <a:pt x="43" y="20"/>
                  <a:pt x="217" y="47"/>
                  <a:pt x="255" y="110"/>
                </a:cubicBezTo>
                <a:cubicBezTo>
                  <a:pt x="293" y="173"/>
                  <a:pt x="236" y="325"/>
                  <a:pt x="231" y="381"/>
                </a:cubicBezTo>
              </a:path>
            </a:pathLst>
          </a:custGeom>
          <a:noFill/>
          <a:ln w="34925">
            <a:solidFill>
              <a:srgbClr val="FF33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30" name="Text Box 19"/>
          <p:cNvSpPr txBox="1">
            <a:spLocks noChangeArrowheads="1"/>
          </p:cNvSpPr>
          <p:nvPr/>
        </p:nvSpPr>
        <p:spPr bwMode="auto">
          <a:xfrm>
            <a:off x="8027988" y="4365625"/>
            <a:ext cx="8143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dirty="0">
                <a:solidFill>
                  <a:srgbClr val="6666FF"/>
                </a:solidFill>
                <a:latin typeface="Comic Sans MS" charset="0"/>
                <a:cs typeface="+mn-cs"/>
              </a:rPr>
              <a:t>2GSH</a:t>
            </a:r>
            <a:endParaRPr lang="en-GB" sz="2400" dirty="0">
              <a:solidFill>
                <a:srgbClr val="6666FF"/>
              </a:solidFill>
              <a:latin typeface="Comic Sans MS" charset="0"/>
              <a:cs typeface="+mn-cs"/>
            </a:endParaRPr>
          </a:p>
        </p:txBody>
      </p:sp>
      <p:sp>
        <p:nvSpPr>
          <p:cNvPr id="31" name="Text Box 20"/>
          <p:cNvSpPr txBox="1">
            <a:spLocks noChangeArrowheads="1"/>
          </p:cNvSpPr>
          <p:nvPr/>
        </p:nvSpPr>
        <p:spPr bwMode="auto">
          <a:xfrm>
            <a:off x="7731125" y="5181600"/>
            <a:ext cx="8334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a:solidFill>
                  <a:srgbClr val="FF3300"/>
                </a:solidFill>
                <a:latin typeface="Comic Sans MS" charset="0"/>
                <a:cs typeface="+mn-cs"/>
              </a:rPr>
              <a:t>GSSH</a:t>
            </a:r>
            <a:endParaRPr lang="en-GB" sz="2400">
              <a:solidFill>
                <a:srgbClr val="6666FF"/>
              </a:solidFill>
              <a:latin typeface="Comic Sans MS" charset="0"/>
              <a:cs typeface="+mn-cs"/>
            </a:endParaRPr>
          </a:p>
        </p:txBody>
      </p:sp>
    </p:spTree>
    <p:extLst>
      <p:ext uri="{BB962C8B-B14F-4D97-AF65-F5344CB8AC3E}">
        <p14:creationId xmlns:p14="http://schemas.microsoft.com/office/powerpoint/2010/main" val="3206473740"/>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228600"/>
            <a:ext cx="7772400" cy="1143000"/>
          </a:xfrm>
        </p:spPr>
        <p:txBody>
          <a:bodyPr rtlCol="0">
            <a:normAutofit fontScale="90000"/>
          </a:bodyPr>
          <a:lstStyle/>
          <a:p>
            <a:pPr eaLnBrk="1" fontAlgn="auto" hangingPunct="1">
              <a:spcAft>
                <a:spcPts val="0"/>
              </a:spcAft>
              <a:defRPr/>
            </a:pPr>
            <a:r>
              <a:rPr lang="en-GB" sz="3200" smtClean="0">
                <a:ea typeface="+mj-ea"/>
                <a:cs typeface="+mj-cs"/>
              </a:rPr>
              <a:t>The reaction of glutathione reductase</a:t>
            </a:r>
            <a:br>
              <a:rPr lang="en-GB" sz="3200" smtClean="0">
                <a:ea typeface="+mj-ea"/>
                <a:cs typeface="+mj-cs"/>
              </a:rPr>
            </a:br>
            <a:r>
              <a:rPr lang="en-GB" sz="3200" smtClean="0">
                <a:ea typeface="+mj-ea"/>
                <a:cs typeface="+mj-cs"/>
              </a:rPr>
              <a:t>(EC-Number 1.8.1.7) </a:t>
            </a:r>
            <a:br>
              <a:rPr lang="en-GB" sz="3200" smtClean="0">
                <a:ea typeface="+mj-ea"/>
                <a:cs typeface="+mj-cs"/>
              </a:rPr>
            </a:br>
            <a:r>
              <a:rPr lang="en-GB" sz="3200" smtClean="0">
                <a:solidFill>
                  <a:srgbClr val="FF3300"/>
                </a:solidFill>
                <a:ea typeface="+mj-ea"/>
                <a:cs typeface="+mj-cs"/>
              </a:rPr>
              <a:t>regenerates reduced glutathione</a:t>
            </a:r>
            <a:endParaRPr lang="en-GB" sz="3600" smtClean="0">
              <a:ea typeface="+mj-ea"/>
              <a:cs typeface="+mj-cs"/>
            </a:endParaRP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2" name="Segnaposto piè di pagina 1"/>
          <p:cNvSpPr>
            <a:spLocks noGrp="1"/>
          </p:cNvSpPr>
          <p:nvPr>
            <p:ph type="ftr" sz="quarter" idx="11"/>
          </p:nvPr>
        </p:nvSpPr>
        <p:spPr>
          <a:xfrm>
            <a:off x="2051050" y="6021388"/>
            <a:ext cx="4760913" cy="476250"/>
          </a:xfrm>
        </p:spPr>
        <p:txBody>
          <a:bodyPr/>
          <a:lstStyle/>
          <a:p>
            <a:pPr>
              <a:defRPr/>
            </a:pPr>
            <a:r>
              <a:rPr lang="it-IT" smtClean="0"/>
              <a:t>991SV-BIOCHEMISTRY OF AGE RELATED DISEASES</a:t>
            </a:r>
            <a:endParaRPr lang="it-IT" dirty="0"/>
          </a:p>
        </p:txBody>
      </p:sp>
      <p:sp>
        <p:nvSpPr>
          <p:cNvPr id="12" name="Segnaposto numero diapositiva 4"/>
          <p:cNvSpPr>
            <a:spLocks noGrp="1"/>
          </p:cNvSpPr>
          <p:nvPr>
            <p:ph type="sldNum" sz="quarter" idx="12"/>
          </p:nvPr>
        </p:nvSpPr>
        <p:spPr/>
        <p:txBody>
          <a:bodyPr/>
          <a:lstStyle/>
          <a:p>
            <a:pPr>
              <a:defRPr/>
            </a:pPr>
            <a:fld id="{716A0B0F-CFA2-E043-A672-FDE041695F7C}" type="slidenum">
              <a:rPr lang="it-IT"/>
              <a:pPr>
                <a:defRPr/>
              </a:pPr>
              <a:t>77</a:t>
            </a:fld>
            <a:endParaRPr lang="it-IT"/>
          </a:p>
        </p:txBody>
      </p:sp>
      <p:grpSp>
        <p:nvGrpSpPr>
          <p:cNvPr id="99333" name="Group 4"/>
          <p:cNvGrpSpPr>
            <a:grpSpLocks/>
          </p:cNvGrpSpPr>
          <p:nvPr/>
        </p:nvGrpSpPr>
        <p:grpSpPr bwMode="auto">
          <a:xfrm>
            <a:off x="2465388" y="2486025"/>
            <a:ext cx="4238625" cy="1219200"/>
            <a:chOff x="1352" y="1056"/>
            <a:chExt cx="2670" cy="768"/>
          </a:xfrm>
        </p:grpSpPr>
        <p:sp>
          <p:nvSpPr>
            <p:cNvPr id="23557" name="Text Box 5"/>
            <p:cNvSpPr txBox="1">
              <a:spLocks noChangeArrowheads="1"/>
            </p:cNvSpPr>
            <p:nvPr/>
          </p:nvSpPr>
          <p:spPr bwMode="auto">
            <a:xfrm>
              <a:off x="1824" y="1056"/>
              <a:ext cx="6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400">
                  <a:latin typeface="Comic Sans MS" charset="0"/>
                  <a:cs typeface="+mn-cs"/>
                </a:rPr>
                <a:t>GSSG</a:t>
              </a:r>
            </a:p>
          </p:txBody>
        </p:sp>
        <p:sp>
          <p:nvSpPr>
            <p:cNvPr id="23558" name="Text Box 6"/>
            <p:cNvSpPr txBox="1">
              <a:spLocks noChangeArrowheads="1"/>
            </p:cNvSpPr>
            <p:nvPr/>
          </p:nvSpPr>
          <p:spPr bwMode="auto">
            <a:xfrm>
              <a:off x="3312" y="1104"/>
              <a:ext cx="70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400">
                  <a:latin typeface="Comic Sans MS" charset="0"/>
                  <a:cs typeface="+mn-cs"/>
                </a:rPr>
                <a:t>2 GSH</a:t>
              </a:r>
            </a:p>
          </p:txBody>
        </p:sp>
        <p:sp>
          <p:nvSpPr>
            <p:cNvPr id="23559" name="Text Box 7"/>
            <p:cNvSpPr txBox="1">
              <a:spLocks noChangeArrowheads="1"/>
            </p:cNvSpPr>
            <p:nvPr/>
          </p:nvSpPr>
          <p:spPr bwMode="auto">
            <a:xfrm>
              <a:off x="3312" y="1536"/>
              <a:ext cx="71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400">
                  <a:latin typeface="Comic Sans MS" charset="0"/>
                  <a:cs typeface="+mn-cs"/>
                </a:rPr>
                <a:t>NADP</a:t>
              </a:r>
              <a:r>
                <a:rPr lang="en-GB" sz="2400" baseline="30000">
                  <a:latin typeface="Comic Sans MS" charset="0"/>
                  <a:cs typeface="+mn-cs"/>
                </a:rPr>
                <a:t>+</a:t>
              </a:r>
              <a:endParaRPr lang="en-GB" sz="2400">
                <a:latin typeface="Comic Sans MS" charset="0"/>
                <a:cs typeface="+mn-cs"/>
              </a:endParaRPr>
            </a:p>
          </p:txBody>
        </p:sp>
        <p:sp>
          <p:nvSpPr>
            <p:cNvPr id="23560" name="Text Box 8"/>
            <p:cNvSpPr txBox="1">
              <a:spLocks noChangeArrowheads="1"/>
            </p:cNvSpPr>
            <p:nvPr/>
          </p:nvSpPr>
          <p:spPr bwMode="auto">
            <a:xfrm>
              <a:off x="1352" y="1488"/>
              <a:ext cx="109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400">
                  <a:latin typeface="Comic Sans MS" charset="0"/>
                  <a:cs typeface="+mn-cs"/>
                </a:rPr>
                <a:t>NADPH+H</a:t>
              </a:r>
              <a:r>
                <a:rPr lang="en-GB" sz="2400" baseline="30000">
                  <a:latin typeface="Comic Sans MS" charset="0"/>
                  <a:cs typeface="+mn-cs"/>
                </a:rPr>
                <a:t>+</a:t>
              </a:r>
              <a:endParaRPr lang="en-GB" sz="2400">
                <a:latin typeface="Comic Sans MS" charset="0"/>
                <a:cs typeface="+mn-cs"/>
              </a:endParaRPr>
            </a:p>
          </p:txBody>
        </p:sp>
        <p:sp>
          <p:nvSpPr>
            <p:cNvPr id="23561" name="Line 9"/>
            <p:cNvSpPr>
              <a:spLocks noChangeShapeType="1"/>
            </p:cNvSpPr>
            <p:nvPr/>
          </p:nvSpPr>
          <p:spPr bwMode="auto">
            <a:xfrm>
              <a:off x="2544" y="1248"/>
              <a:ext cx="6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3562" name="Freeform 10"/>
            <p:cNvSpPr>
              <a:spLocks/>
            </p:cNvSpPr>
            <p:nvPr/>
          </p:nvSpPr>
          <p:spPr bwMode="auto">
            <a:xfrm>
              <a:off x="2544" y="1248"/>
              <a:ext cx="672" cy="216"/>
            </a:xfrm>
            <a:custGeom>
              <a:avLst/>
              <a:gdLst>
                <a:gd name="T0" fmla="*/ 0 w 672"/>
                <a:gd name="T1" fmla="*/ 215 h 216"/>
                <a:gd name="T2" fmla="*/ 319 w 672"/>
                <a:gd name="T3" fmla="*/ 0 h 216"/>
                <a:gd name="T4" fmla="*/ 672 w 672"/>
                <a:gd name="T5" fmla="*/ 216 h 216"/>
              </a:gdLst>
              <a:ahLst/>
              <a:cxnLst>
                <a:cxn ang="0">
                  <a:pos x="T0" y="T1"/>
                </a:cxn>
                <a:cxn ang="0">
                  <a:pos x="T2" y="T3"/>
                </a:cxn>
                <a:cxn ang="0">
                  <a:pos x="T4" y="T5"/>
                </a:cxn>
              </a:cxnLst>
              <a:rect l="0" t="0" r="r" b="b"/>
              <a:pathLst>
                <a:path w="672" h="216">
                  <a:moveTo>
                    <a:pt x="0" y="215"/>
                  </a:moveTo>
                  <a:cubicBezTo>
                    <a:pt x="53" y="179"/>
                    <a:pt x="207" y="0"/>
                    <a:pt x="319" y="0"/>
                  </a:cubicBezTo>
                  <a:cubicBezTo>
                    <a:pt x="431" y="0"/>
                    <a:pt x="598" y="171"/>
                    <a:pt x="672" y="216"/>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grpSp>
      <p:sp>
        <p:nvSpPr>
          <p:cNvPr id="23563" name="Rectangle 11"/>
          <p:cNvSpPr>
            <a:spLocks noChangeArrowheads="1"/>
          </p:cNvSpPr>
          <p:nvPr/>
        </p:nvSpPr>
        <p:spPr bwMode="auto">
          <a:xfrm>
            <a:off x="2147888" y="2333625"/>
            <a:ext cx="4800600" cy="160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Tree>
    <p:extLst>
      <p:ext uri="{BB962C8B-B14F-4D97-AF65-F5344CB8AC3E}">
        <p14:creationId xmlns:p14="http://schemas.microsoft.com/office/powerpoint/2010/main" val="224116711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olo 1"/>
          <p:cNvSpPr>
            <a:spLocks noGrp="1"/>
          </p:cNvSpPr>
          <p:nvPr>
            <p:ph type="title"/>
          </p:nvPr>
        </p:nvSpPr>
        <p:spPr/>
        <p:txBody>
          <a:bodyPr/>
          <a:lstStyle/>
          <a:p>
            <a:pPr eaLnBrk="1" hangingPunct="1"/>
            <a:r>
              <a:rPr lang="it-IT">
                <a:latin typeface="Calibri" charset="0"/>
              </a:rPr>
              <a:t>Recommended reading</a:t>
            </a: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p:txBody>
          <a:bodyPr/>
          <a:lstStyle/>
          <a:p>
            <a:pPr>
              <a:defRPr/>
            </a:pPr>
            <a:r>
              <a:rPr lang="it-IT" smtClean="0"/>
              <a:t>991SV-BIOCHEMISTRY OF AGE RELATED DISEASES</a:t>
            </a:r>
            <a:endParaRPr lang="it-IT"/>
          </a:p>
        </p:txBody>
      </p:sp>
      <p:sp>
        <p:nvSpPr>
          <p:cNvPr id="5" name="Segnaposto numero diapositiva 4"/>
          <p:cNvSpPr>
            <a:spLocks noGrp="1"/>
          </p:cNvSpPr>
          <p:nvPr>
            <p:ph type="sldNum" sz="quarter" idx="12"/>
          </p:nvPr>
        </p:nvSpPr>
        <p:spPr/>
        <p:txBody>
          <a:bodyPr/>
          <a:lstStyle/>
          <a:p>
            <a:pPr>
              <a:defRPr/>
            </a:pPr>
            <a:fld id="{CCB7389E-E6DB-5E45-83BE-679CFB593244}" type="slidenum">
              <a:rPr lang="it-IT" smtClean="0"/>
              <a:pPr>
                <a:defRPr/>
              </a:pPr>
              <a:t>78</a:t>
            </a:fld>
            <a:endParaRPr lang="it-IT"/>
          </a:p>
        </p:txBody>
      </p:sp>
      <p:pic>
        <p:nvPicPr>
          <p:cNvPr id="100357"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06600"/>
            <a:ext cx="91440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325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p:txBody>
          <a:bodyPr/>
          <a:lstStyle/>
          <a:p>
            <a:r>
              <a:rPr lang="it-IT" dirty="0" err="1" smtClean="0"/>
              <a:t>Oxygen</a:t>
            </a:r>
            <a:r>
              <a:rPr lang="it-IT" dirty="0" smtClean="0"/>
              <a:t> radical </a:t>
            </a:r>
            <a:r>
              <a:rPr lang="it-IT" dirty="0" err="1" smtClean="0"/>
              <a:t>chemistry</a:t>
            </a:r>
            <a:r>
              <a:rPr lang="it-IT" dirty="0" smtClean="0"/>
              <a:t> (ROS)</a:t>
            </a:r>
            <a:endParaRPr lang="it-IT" dirty="0"/>
          </a:p>
        </p:txBody>
      </p:sp>
      <p:sp>
        <p:nvSpPr>
          <p:cNvPr id="8" name="Sottotitolo 7"/>
          <p:cNvSpPr>
            <a:spLocks noGrp="1"/>
          </p:cNvSpPr>
          <p:nvPr>
            <p:ph type="subTitle" idx="1"/>
          </p:nvPr>
        </p:nvSpPr>
        <p:spPr/>
        <p:txBody>
          <a:bodyPr/>
          <a:lstStyle/>
          <a:p>
            <a:endParaRPr lang="it-IT"/>
          </a:p>
        </p:txBody>
      </p:sp>
      <p:sp>
        <p:nvSpPr>
          <p:cNvPr id="4" name="Segnaposto data 3"/>
          <p:cNvSpPr>
            <a:spLocks noGrp="1"/>
          </p:cNvSpPr>
          <p:nvPr>
            <p:ph type="dt" sz="half" idx="10"/>
          </p:nvPr>
        </p:nvSpPr>
        <p:spPr/>
        <p:txBody>
          <a:bodyPr/>
          <a:lstStyle/>
          <a:p>
            <a:r>
              <a:rPr lang="it-IT" smtClean="0"/>
              <a:t>02-03/04/2019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a:t>
            </a:r>
            <a:endParaRPr lang="it-IT"/>
          </a:p>
        </p:txBody>
      </p:sp>
      <p:sp>
        <p:nvSpPr>
          <p:cNvPr id="6" name="Segnaposto numero diapositiva 5"/>
          <p:cNvSpPr>
            <a:spLocks noGrp="1"/>
          </p:cNvSpPr>
          <p:nvPr>
            <p:ph type="sldNum" sz="quarter" idx="12"/>
          </p:nvPr>
        </p:nvSpPr>
        <p:spPr/>
        <p:txBody>
          <a:bodyPr/>
          <a:lstStyle/>
          <a:p>
            <a:fld id="{639B403A-1D78-BE46-94CA-3E806C859D46}" type="slidenum">
              <a:rPr lang="it-IT" smtClean="0"/>
              <a:t>7</a:t>
            </a:fld>
            <a:endParaRPr lang="it-IT"/>
          </a:p>
        </p:txBody>
      </p:sp>
    </p:spTree>
    <p:extLst>
      <p:ext uri="{BB962C8B-B14F-4D97-AF65-F5344CB8AC3E}">
        <p14:creationId xmlns:p14="http://schemas.microsoft.com/office/powerpoint/2010/main" val="429221019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685800" y="2286000"/>
            <a:ext cx="7772400" cy="1143000"/>
          </a:xfrm>
        </p:spPr>
        <p:txBody>
          <a:bodyPr rtlCol="0">
            <a:normAutofit fontScale="90000"/>
          </a:bodyPr>
          <a:lstStyle/>
          <a:p>
            <a:pPr eaLnBrk="1" fontAlgn="auto" hangingPunct="1">
              <a:spcAft>
                <a:spcPts val="0"/>
              </a:spcAft>
              <a:defRPr/>
            </a:pPr>
            <a:r>
              <a:rPr lang="en-US" smtClean="0">
                <a:ea typeface="+mj-ea"/>
                <a:cs typeface="+mj-cs"/>
              </a:rPr>
              <a:t>Endogenous defenses against ROS: non-enzymatic anti-oxidants</a:t>
            </a:r>
            <a:endParaRPr lang="en-GB" smtClean="0">
              <a:ea typeface="+mj-ea"/>
              <a:cs typeface="+mj-cs"/>
            </a:endParaRPr>
          </a:p>
        </p:txBody>
      </p:sp>
      <p:sp>
        <p:nvSpPr>
          <p:cNvPr id="39939" name="Rectangle 3"/>
          <p:cNvSpPr>
            <a:spLocks noGrp="1" noChangeArrowheads="1"/>
          </p:cNvSpPr>
          <p:nvPr>
            <p:ph type="subTitle" idx="1"/>
          </p:nvPr>
        </p:nvSpPr>
        <p:spPr>
          <a:xfrm>
            <a:off x="684213" y="3886200"/>
            <a:ext cx="7775575" cy="1630363"/>
          </a:xfrm>
        </p:spPr>
        <p:txBody>
          <a:bodyPr rtlCol="0">
            <a:normAutofit/>
          </a:bodyPr>
          <a:lstStyle/>
          <a:p>
            <a:pPr eaLnBrk="1" fontAlgn="auto" hangingPunct="1">
              <a:spcAft>
                <a:spcPts val="0"/>
              </a:spcAft>
              <a:buFont typeface="Arial"/>
              <a:buNone/>
              <a:defRPr/>
            </a:pPr>
            <a:r>
              <a:rPr lang="en-US" dirty="0" err="1" smtClean="0">
                <a:ea typeface="+mn-ea"/>
                <a:cs typeface="+mn-cs"/>
              </a:rPr>
              <a:t>lipoic</a:t>
            </a:r>
            <a:r>
              <a:rPr lang="en-US" dirty="0" smtClean="0">
                <a:ea typeface="+mn-ea"/>
                <a:cs typeface="+mn-cs"/>
              </a:rPr>
              <a:t> acid, bilirubin, uric acid, ascorbic acid, flavonoids, carotenoids, … </a:t>
            </a:r>
            <a:r>
              <a:rPr lang="en-US" i="1" dirty="0" smtClean="0">
                <a:ea typeface="+mn-ea"/>
                <a:cs typeface="+mn-cs"/>
              </a:rPr>
              <a:t>a few examples</a:t>
            </a:r>
            <a:r>
              <a:rPr lang="en-US" dirty="0">
                <a:ea typeface="+mn-ea"/>
                <a:cs typeface="+mn-cs"/>
              </a:rPr>
              <a:t> </a:t>
            </a:r>
            <a:r>
              <a:rPr lang="en-US" dirty="0" smtClean="0">
                <a:ea typeface="+mn-ea"/>
                <a:cs typeface="+mn-cs"/>
              </a:rPr>
              <a:t>… </a:t>
            </a:r>
            <a:endParaRPr lang="en-GB" dirty="0" smtClean="0">
              <a:ea typeface="+mn-ea"/>
              <a:cs typeface="+mn-cs"/>
            </a:endParaRP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2" name="Segnaposto piè di pagina 1"/>
          <p:cNvSpPr>
            <a:spLocks noGrp="1"/>
          </p:cNvSpPr>
          <p:nvPr>
            <p:ph type="ftr" sz="quarter" idx="11"/>
          </p:nvPr>
        </p:nvSpPr>
        <p:spPr>
          <a:xfrm>
            <a:off x="3124200" y="5876925"/>
            <a:ext cx="2895600" cy="844550"/>
          </a:xfrm>
        </p:spPr>
        <p:txBody>
          <a:bodyPr/>
          <a:lstStyle/>
          <a:p>
            <a:pPr>
              <a:defRPr/>
            </a:pPr>
            <a:r>
              <a:rPr lang="it-IT" smtClean="0"/>
              <a:t>991SV-BIOCHEMISTRY OF AGE RELATED DISEASES</a:t>
            </a:r>
            <a:endParaRPr lang="it-IT" dirty="0"/>
          </a:p>
        </p:txBody>
      </p:sp>
      <p:sp>
        <p:nvSpPr>
          <p:cNvPr id="4" name="Segnaposto numero diapositiva 5"/>
          <p:cNvSpPr>
            <a:spLocks noGrp="1"/>
          </p:cNvSpPr>
          <p:nvPr>
            <p:ph type="sldNum" sz="quarter" idx="12"/>
          </p:nvPr>
        </p:nvSpPr>
        <p:spPr/>
        <p:txBody>
          <a:bodyPr/>
          <a:lstStyle/>
          <a:p>
            <a:pPr>
              <a:defRPr/>
            </a:pPr>
            <a:fld id="{5EB0D635-D910-D242-BF22-DF2B5A4EC078}" type="slidenum">
              <a:rPr lang="it-IT"/>
              <a:pPr>
                <a:defRPr/>
              </a:pPr>
              <a:t>79</a:t>
            </a:fld>
            <a:endParaRPr lang="it-IT"/>
          </a:p>
        </p:txBody>
      </p:sp>
    </p:spTree>
    <p:extLst>
      <p:ext uri="{BB962C8B-B14F-4D97-AF65-F5344CB8AC3E}">
        <p14:creationId xmlns:p14="http://schemas.microsoft.com/office/powerpoint/2010/main" val="18660905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olo 5"/>
          <p:cNvSpPr>
            <a:spLocks noGrp="1"/>
          </p:cNvSpPr>
          <p:nvPr>
            <p:ph type="title"/>
          </p:nvPr>
        </p:nvSpPr>
        <p:spPr/>
        <p:txBody>
          <a:bodyPr/>
          <a:lstStyle/>
          <a:p>
            <a:pPr eaLnBrk="1" hangingPunct="1"/>
            <a:r>
              <a:rPr lang="it-IT">
                <a:latin typeface="Calibri" charset="0"/>
              </a:rPr>
              <a:t>Great resource!</a:t>
            </a:r>
            <a:br>
              <a:rPr lang="it-IT">
                <a:latin typeface="Calibri" charset="0"/>
              </a:rPr>
            </a:br>
            <a:r>
              <a:rPr lang="it-IT" sz="1800">
                <a:solidFill>
                  <a:srgbClr val="000000"/>
                </a:solidFill>
                <a:latin typeface="Calibri" charset="0"/>
              </a:rPr>
              <a:t>DOI: 10.1039/c4ra13315c</a:t>
            </a:r>
            <a:endParaRPr lang="it-IT">
              <a:latin typeface="Calibri" charset="0"/>
            </a:endParaRPr>
          </a:p>
        </p:txBody>
      </p:sp>
      <p:sp>
        <p:nvSpPr>
          <p:cNvPr id="2" name="Segnaposto data 1"/>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a:xfrm>
            <a:off x="3132138" y="5445125"/>
            <a:ext cx="2895600" cy="1008063"/>
          </a:xfrm>
        </p:spPr>
        <p:txBody>
          <a:bodyPr/>
          <a:lstStyle/>
          <a:p>
            <a:pPr>
              <a:defRPr/>
            </a:pPr>
            <a:r>
              <a:rPr lang="it-IT" smtClean="0"/>
              <a:t>991SV-BIOCHEMISTRY OF AGE RELATED DISEASES</a:t>
            </a:r>
            <a:endParaRPr lang="it-IT"/>
          </a:p>
        </p:txBody>
      </p:sp>
      <p:sp>
        <p:nvSpPr>
          <p:cNvPr id="5" name="Segnaposto numero diapositiva 4"/>
          <p:cNvSpPr>
            <a:spLocks noGrp="1"/>
          </p:cNvSpPr>
          <p:nvPr>
            <p:ph type="sldNum" sz="quarter" idx="12"/>
          </p:nvPr>
        </p:nvSpPr>
        <p:spPr/>
        <p:txBody>
          <a:bodyPr/>
          <a:lstStyle/>
          <a:p>
            <a:pPr>
              <a:defRPr/>
            </a:pPr>
            <a:fld id="{BA38CD22-BDEB-7B4B-9D95-B6A775DEA45E}" type="slidenum">
              <a:rPr lang="it-IT"/>
              <a:pPr>
                <a:defRPr/>
              </a:pPr>
              <a:t>80</a:t>
            </a:fld>
            <a:endParaRPr lang="it-IT"/>
          </a:p>
        </p:txBody>
      </p:sp>
      <p:pic>
        <p:nvPicPr>
          <p:cNvPr id="102405"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28800"/>
            <a:ext cx="90424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541653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normAutofit fontScale="90000"/>
          </a:bodyPr>
          <a:lstStyle/>
          <a:p>
            <a:pPr eaLnBrk="1" fontAlgn="auto" hangingPunct="1">
              <a:spcAft>
                <a:spcPts val="0"/>
              </a:spcAft>
              <a:defRPr/>
            </a:pPr>
            <a:r>
              <a:rPr lang="it-IT" dirty="0" err="1" smtClean="0">
                <a:ea typeface="+mj-ea"/>
                <a:cs typeface="+mj-cs"/>
              </a:rPr>
              <a:t>Ascorbate</a:t>
            </a:r>
            <a:r>
              <a:rPr lang="it-IT" dirty="0" smtClean="0">
                <a:ea typeface="+mj-ea"/>
                <a:cs typeface="+mj-cs"/>
              </a:rPr>
              <a:t> to </a:t>
            </a:r>
            <a:r>
              <a:rPr lang="it-IT" dirty="0" err="1" smtClean="0">
                <a:ea typeface="+mj-ea"/>
                <a:cs typeface="+mj-cs"/>
              </a:rPr>
              <a:t>Dehydroascorbate</a:t>
            </a:r>
            <a:r>
              <a:rPr lang="it-IT" dirty="0" smtClean="0">
                <a:ea typeface="+mj-ea"/>
                <a:cs typeface="+mj-cs"/>
              </a:rPr>
              <a:t>, </a:t>
            </a:r>
            <a:r>
              <a:rPr lang="it-IT" dirty="0" err="1" smtClean="0">
                <a:ea typeface="+mj-ea"/>
                <a:cs typeface="+mj-cs"/>
              </a:rPr>
              <a:t>sinking</a:t>
            </a:r>
            <a:r>
              <a:rPr lang="it-IT" dirty="0" smtClean="0">
                <a:ea typeface="+mj-ea"/>
                <a:cs typeface="+mj-cs"/>
              </a:rPr>
              <a:t> single </a:t>
            </a:r>
            <a:r>
              <a:rPr lang="it-IT" dirty="0" err="1" smtClean="0">
                <a:ea typeface="+mj-ea"/>
                <a:cs typeface="+mj-cs"/>
              </a:rPr>
              <a:t>electrons</a:t>
            </a:r>
            <a:endParaRPr lang="it-IT" dirty="0">
              <a:ea typeface="+mj-ea"/>
              <a:cs typeface="+mj-cs"/>
            </a:endParaRPr>
          </a:p>
        </p:txBody>
      </p:sp>
      <p:sp>
        <p:nvSpPr>
          <p:cNvPr id="5" name="Segnaposto data 4"/>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3124200" y="5589588"/>
            <a:ext cx="2895600" cy="1131887"/>
          </a:xfrm>
        </p:spPr>
        <p:txBody>
          <a:bodyPr/>
          <a:lstStyle/>
          <a:p>
            <a:pPr>
              <a:defRPr/>
            </a:pPr>
            <a:r>
              <a:rPr lang="it-IT" smtClean="0"/>
              <a:t>991SV-BIOCHEMISTRY OF AGE RELATED DISEASES</a:t>
            </a:r>
            <a:endParaRPr lang="it-IT" dirty="0"/>
          </a:p>
        </p:txBody>
      </p:sp>
      <p:sp>
        <p:nvSpPr>
          <p:cNvPr id="4" name="Segnaposto numero diapositiva 3"/>
          <p:cNvSpPr>
            <a:spLocks noGrp="1"/>
          </p:cNvSpPr>
          <p:nvPr>
            <p:ph type="sldNum" sz="quarter" idx="12"/>
          </p:nvPr>
        </p:nvSpPr>
        <p:spPr/>
        <p:txBody>
          <a:bodyPr/>
          <a:lstStyle/>
          <a:p>
            <a:pPr>
              <a:defRPr/>
            </a:pPr>
            <a:fld id="{D4BBAC22-E12B-8849-95BA-D914DE82E5C1}" type="slidenum">
              <a:rPr lang="it-IT"/>
              <a:pPr>
                <a:defRPr/>
              </a:pPr>
              <a:t>81</a:t>
            </a:fld>
            <a:endParaRPr lang="it-IT"/>
          </a:p>
        </p:txBody>
      </p:sp>
      <p:pic>
        <p:nvPicPr>
          <p:cNvPr id="103429"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200" y="1663700"/>
            <a:ext cx="84709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2056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normAutofit fontScale="90000"/>
          </a:bodyPr>
          <a:lstStyle/>
          <a:p>
            <a:pPr eaLnBrk="1" fontAlgn="auto" hangingPunct="1">
              <a:spcAft>
                <a:spcPts val="0"/>
              </a:spcAft>
              <a:defRPr/>
            </a:pPr>
            <a:r>
              <a:rPr lang="it-IT" dirty="0" smtClean="0">
                <a:ea typeface="+mj-ea"/>
                <a:cs typeface="+mj-cs"/>
              </a:rPr>
              <a:t>A </a:t>
            </a:r>
            <a:r>
              <a:rPr lang="it-IT" dirty="0" err="1" smtClean="0">
                <a:ea typeface="+mj-ea"/>
                <a:cs typeface="+mj-cs"/>
              </a:rPr>
              <a:t>dietary</a:t>
            </a:r>
            <a:r>
              <a:rPr lang="it-IT" dirty="0" smtClean="0">
                <a:ea typeface="+mj-ea"/>
                <a:cs typeface="+mj-cs"/>
              </a:rPr>
              <a:t> </a:t>
            </a:r>
            <a:r>
              <a:rPr lang="it-IT" dirty="0" err="1" smtClean="0">
                <a:ea typeface="+mj-ea"/>
                <a:cs typeface="+mj-cs"/>
              </a:rPr>
              <a:t>flavonoid</a:t>
            </a:r>
            <a:r>
              <a:rPr lang="it-IT" dirty="0" smtClean="0">
                <a:ea typeface="+mj-ea"/>
                <a:cs typeface="+mj-cs"/>
              </a:rPr>
              <a:t>, </a:t>
            </a:r>
            <a:r>
              <a:rPr lang="it-IT" dirty="0" err="1" smtClean="0">
                <a:ea typeface="+mj-ea"/>
                <a:cs typeface="+mj-cs"/>
              </a:rPr>
              <a:t>sinking</a:t>
            </a:r>
            <a:r>
              <a:rPr lang="it-IT" dirty="0" smtClean="0">
                <a:ea typeface="+mj-ea"/>
                <a:cs typeface="+mj-cs"/>
              </a:rPr>
              <a:t> single </a:t>
            </a:r>
            <a:r>
              <a:rPr lang="it-IT" dirty="0" err="1" smtClean="0">
                <a:ea typeface="+mj-ea"/>
                <a:cs typeface="+mj-cs"/>
              </a:rPr>
              <a:t>electrons</a:t>
            </a:r>
            <a:r>
              <a:rPr lang="it-IT" dirty="0" smtClean="0">
                <a:ea typeface="+mj-ea"/>
                <a:cs typeface="+mj-cs"/>
              </a:rPr>
              <a:t/>
            </a:r>
            <a:br>
              <a:rPr lang="it-IT" dirty="0" smtClean="0">
                <a:ea typeface="+mj-ea"/>
                <a:cs typeface="+mj-cs"/>
              </a:rPr>
            </a:br>
            <a:r>
              <a:rPr lang="it-IT" sz="1800" dirty="0">
                <a:solidFill>
                  <a:prstClr val="black"/>
                </a:solidFill>
                <a:latin typeface=""/>
              </a:rPr>
              <a:t>DOI: 10.1039/c4ra13315c</a:t>
            </a:r>
            <a:endParaRPr lang="it-IT" dirty="0">
              <a:ea typeface="+mj-ea"/>
              <a:cs typeface="+mj-cs"/>
            </a:endParaRPr>
          </a:p>
        </p:txBody>
      </p:sp>
      <p:sp>
        <p:nvSpPr>
          <p:cNvPr id="5" name="Segnaposto data 4"/>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3132138" y="5732463"/>
            <a:ext cx="2895600" cy="476250"/>
          </a:xfrm>
        </p:spPr>
        <p:txBody>
          <a:bodyPr/>
          <a:lstStyle/>
          <a:p>
            <a:pPr>
              <a:defRPr/>
            </a:pPr>
            <a:r>
              <a:rPr lang="it-IT" smtClean="0"/>
              <a:t>991SV-BIOCHEMISTRY OF AGE RELATED DISEASES</a:t>
            </a:r>
            <a:endParaRPr lang="it-IT" dirty="0"/>
          </a:p>
        </p:txBody>
      </p:sp>
      <p:sp>
        <p:nvSpPr>
          <p:cNvPr id="4" name="Segnaposto numero diapositiva 3"/>
          <p:cNvSpPr>
            <a:spLocks noGrp="1"/>
          </p:cNvSpPr>
          <p:nvPr>
            <p:ph type="sldNum" sz="quarter" idx="12"/>
          </p:nvPr>
        </p:nvSpPr>
        <p:spPr/>
        <p:txBody>
          <a:bodyPr/>
          <a:lstStyle/>
          <a:p>
            <a:pPr>
              <a:defRPr/>
            </a:pPr>
            <a:fld id="{86D6375A-7F4C-354B-A7F6-110C3716F378}" type="slidenum">
              <a:rPr lang="it-IT"/>
              <a:pPr>
                <a:defRPr/>
              </a:pPr>
              <a:t>82</a:t>
            </a:fld>
            <a:endParaRPr lang="it-IT"/>
          </a:p>
        </p:txBody>
      </p:sp>
      <p:pic>
        <p:nvPicPr>
          <p:cNvPr id="104453"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1739900"/>
            <a:ext cx="8329612"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41945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olo 1"/>
          <p:cNvSpPr>
            <a:spLocks noGrp="1"/>
          </p:cNvSpPr>
          <p:nvPr>
            <p:ph type="title"/>
          </p:nvPr>
        </p:nvSpPr>
        <p:spPr/>
        <p:txBody>
          <a:bodyPr/>
          <a:lstStyle/>
          <a:p>
            <a:pPr eaLnBrk="1" hangingPunct="1"/>
            <a:r>
              <a:rPr lang="it-IT">
                <a:latin typeface="Calibri" charset="0"/>
              </a:rPr>
              <a:t>Vitamin A3, sinking single electrons</a:t>
            </a:r>
            <a:br>
              <a:rPr lang="it-IT">
                <a:latin typeface="Calibri" charset="0"/>
              </a:rPr>
            </a:br>
            <a:r>
              <a:rPr lang="it-IT" sz="1800">
                <a:latin typeface="Calibri" charset="0"/>
              </a:rPr>
              <a:t>DOI: 10.1039/c4ra13315c</a:t>
            </a:r>
            <a:endParaRPr lang="it-IT" sz="9600">
              <a:latin typeface="Calibri" charset="0"/>
            </a:endParaRP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p:txBody>
          <a:bodyPr/>
          <a:lstStyle/>
          <a:p>
            <a:pPr>
              <a:defRPr/>
            </a:pPr>
            <a:r>
              <a:rPr lang="it-IT" smtClean="0"/>
              <a:t>991SV-BIOCHEMISTRY OF AGE RELATED DISEASES</a:t>
            </a:r>
            <a:endParaRPr lang="it-IT"/>
          </a:p>
        </p:txBody>
      </p:sp>
      <p:sp>
        <p:nvSpPr>
          <p:cNvPr id="5" name="Segnaposto numero diapositiva 4"/>
          <p:cNvSpPr>
            <a:spLocks noGrp="1"/>
          </p:cNvSpPr>
          <p:nvPr>
            <p:ph type="sldNum" sz="quarter" idx="12"/>
          </p:nvPr>
        </p:nvSpPr>
        <p:spPr/>
        <p:txBody>
          <a:bodyPr/>
          <a:lstStyle/>
          <a:p>
            <a:pPr>
              <a:defRPr/>
            </a:pPr>
            <a:fld id="{B0B1F3A3-9C90-6B41-93DA-5400D5154408}" type="slidenum">
              <a:rPr lang="it-IT" smtClean="0"/>
              <a:pPr>
                <a:defRPr/>
              </a:pPr>
              <a:t>83</a:t>
            </a:fld>
            <a:endParaRPr lang="it-IT"/>
          </a:p>
        </p:txBody>
      </p:sp>
      <p:pic>
        <p:nvPicPr>
          <p:cNvPr id="105477"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44675"/>
            <a:ext cx="8432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173193"/>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t>Bilirubin</a:t>
            </a:r>
            <a:r>
              <a:rPr lang="it-IT" dirty="0" smtClean="0"/>
              <a:t/>
            </a:r>
            <a:br>
              <a:rPr lang="it-IT" dirty="0" smtClean="0"/>
            </a:br>
            <a:r>
              <a:rPr lang="it-IT" sz="4000" dirty="0" err="1" smtClean="0"/>
              <a:t>metabolic</a:t>
            </a:r>
            <a:r>
              <a:rPr lang="it-IT" sz="4000" dirty="0" smtClean="0"/>
              <a:t> </a:t>
            </a:r>
            <a:r>
              <a:rPr lang="it-IT" sz="4000" dirty="0" err="1" smtClean="0"/>
              <a:t>origin</a:t>
            </a:r>
            <a:r>
              <a:rPr lang="it-IT" sz="4000" dirty="0" smtClean="0"/>
              <a:t> and </a:t>
            </a:r>
            <a:r>
              <a:rPr lang="it-IT" sz="4000" dirty="0" err="1" smtClean="0"/>
              <a:t>degradation</a:t>
            </a:r>
            <a:r>
              <a:rPr lang="it-IT" sz="4000" dirty="0" smtClean="0"/>
              <a:t> by ROS</a:t>
            </a:r>
            <a:endParaRPr lang="it-IT" sz="4000" dirty="0"/>
          </a:p>
        </p:txBody>
      </p:sp>
      <p:sp>
        <p:nvSpPr>
          <p:cNvPr id="3" name="Segnaposto data 2"/>
          <p:cNvSpPr>
            <a:spLocks noGrp="1"/>
          </p:cNvSpPr>
          <p:nvPr>
            <p:ph type="dt" sz="half" idx="10"/>
          </p:nvPr>
        </p:nvSpPr>
        <p:spPr/>
        <p:txBody>
          <a:bodyPr/>
          <a:lstStyle/>
          <a:p>
            <a:r>
              <a:rPr lang="it-IT" smtClean="0"/>
              <a:t>02-03/04/2019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a:t>
            </a:r>
            <a:endParaRPr lang="it-IT"/>
          </a:p>
        </p:txBody>
      </p:sp>
      <p:sp>
        <p:nvSpPr>
          <p:cNvPr id="5" name="Segnaposto numero diapositiva 4"/>
          <p:cNvSpPr>
            <a:spLocks noGrp="1"/>
          </p:cNvSpPr>
          <p:nvPr>
            <p:ph type="sldNum" sz="quarter" idx="12"/>
          </p:nvPr>
        </p:nvSpPr>
        <p:spPr/>
        <p:txBody>
          <a:bodyPr/>
          <a:lstStyle/>
          <a:p>
            <a:fld id="{639B403A-1D78-BE46-94CA-3E806C859D46}" type="slidenum">
              <a:rPr lang="it-IT" smtClean="0"/>
              <a:t>84</a:t>
            </a:fld>
            <a:endParaRPr lang="it-IT"/>
          </a:p>
        </p:txBody>
      </p:sp>
      <p:pic>
        <p:nvPicPr>
          <p:cNvPr id="7" name="Immagine 6" descr="elated image"/>
          <p:cNvPicPr/>
          <p:nvPr/>
        </p:nvPicPr>
        <p:blipFill>
          <a:blip r:embed="rId3">
            <a:extLst>
              <a:ext uri="{28A0092B-C50C-407E-A947-70E740481C1C}">
                <a14:useLocalDpi xmlns:a14="http://schemas.microsoft.com/office/drawing/2010/main" val="0"/>
              </a:ext>
            </a:extLst>
          </a:blip>
          <a:srcRect/>
          <a:stretch>
            <a:fillRect/>
          </a:stretch>
        </p:blipFill>
        <p:spPr bwMode="auto">
          <a:xfrm>
            <a:off x="243205" y="2131652"/>
            <a:ext cx="8657590" cy="3229610"/>
          </a:xfrm>
          <a:prstGeom prst="rect">
            <a:avLst/>
          </a:prstGeom>
          <a:noFill/>
          <a:ln>
            <a:noFill/>
          </a:ln>
        </p:spPr>
      </p:pic>
    </p:spTree>
    <p:extLst>
      <p:ext uri="{BB962C8B-B14F-4D97-AF65-F5344CB8AC3E}">
        <p14:creationId xmlns:p14="http://schemas.microsoft.com/office/powerpoint/2010/main" val="23162721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t>Bilirubin</a:t>
            </a:r>
            <a:r>
              <a:rPr lang="it-IT" dirty="0" smtClean="0"/>
              <a:t/>
            </a:r>
            <a:br>
              <a:rPr lang="it-IT" dirty="0" smtClean="0"/>
            </a:br>
            <a:r>
              <a:rPr lang="it-IT" sz="4000" dirty="0" err="1" smtClean="0"/>
              <a:t>metabolic</a:t>
            </a:r>
            <a:r>
              <a:rPr lang="it-IT" sz="4000" dirty="0" smtClean="0"/>
              <a:t> </a:t>
            </a:r>
            <a:r>
              <a:rPr lang="it-IT" sz="4000" dirty="0" err="1" smtClean="0"/>
              <a:t>origin</a:t>
            </a:r>
            <a:r>
              <a:rPr lang="it-IT" sz="4000" dirty="0" smtClean="0"/>
              <a:t> and </a:t>
            </a:r>
            <a:r>
              <a:rPr lang="it-IT" sz="4000" dirty="0" err="1" smtClean="0"/>
              <a:t>recycling</a:t>
            </a:r>
            <a:r>
              <a:rPr lang="it-IT" sz="4000" dirty="0" smtClean="0"/>
              <a:t> to </a:t>
            </a:r>
            <a:r>
              <a:rPr lang="it-IT" sz="4000" dirty="0" err="1" smtClean="0"/>
              <a:t>biliverdin</a:t>
            </a:r>
            <a:endParaRPr lang="it-IT" sz="4000" dirty="0"/>
          </a:p>
        </p:txBody>
      </p:sp>
      <p:sp>
        <p:nvSpPr>
          <p:cNvPr id="3" name="Segnaposto data 2"/>
          <p:cNvSpPr>
            <a:spLocks noGrp="1"/>
          </p:cNvSpPr>
          <p:nvPr>
            <p:ph type="dt" sz="half" idx="10"/>
          </p:nvPr>
        </p:nvSpPr>
        <p:spPr/>
        <p:txBody>
          <a:bodyPr/>
          <a:lstStyle/>
          <a:p>
            <a:r>
              <a:rPr lang="it-IT" smtClean="0"/>
              <a:t>02-03/04/2019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a:t>
            </a:r>
            <a:endParaRPr lang="it-IT"/>
          </a:p>
        </p:txBody>
      </p:sp>
      <p:sp>
        <p:nvSpPr>
          <p:cNvPr id="5" name="Segnaposto numero diapositiva 4"/>
          <p:cNvSpPr>
            <a:spLocks noGrp="1"/>
          </p:cNvSpPr>
          <p:nvPr>
            <p:ph type="sldNum" sz="quarter" idx="12"/>
          </p:nvPr>
        </p:nvSpPr>
        <p:spPr/>
        <p:txBody>
          <a:bodyPr/>
          <a:lstStyle/>
          <a:p>
            <a:fld id="{639B403A-1D78-BE46-94CA-3E806C859D46}" type="slidenum">
              <a:rPr lang="it-IT" smtClean="0"/>
              <a:t>85</a:t>
            </a:fld>
            <a:endParaRPr lang="it-IT"/>
          </a:p>
        </p:txBody>
      </p:sp>
      <p:pic>
        <p:nvPicPr>
          <p:cNvPr id="9" name="Immagine 8"/>
          <p:cNvPicPr/>
          <p:nvPr/>
        </p:nvPicPr>
        <p:blipFill>
          <a:blip r:embed="rId3">
            <a:extLst>
              <a:ext uri="{28A0092B-C50C-407E-A947-70E740481C1C}">
                <a14:useLocalDpi xmlns:a14="http://schemas.microsoft.com/office/drawing/2010/main" val="0"/>
              </a:ext>
            </a:extLst>
          </a:blip>
          <a:srcRect/>
          <a:stretch>
            <a:fillRect/>
          </a:stretch>
        </p:blipFill>
        <p:spPr bwMode="auto">
          <a:xfrm>
            <a:off x="273129" y="2177732"/>
            <a:ext cx="8870871" cy="3928642"/>
          </a:xfrm>
          <a:prstGeom prst="rect">
            <a:avLst/>
          </a:prstGeom>
          <a:noFill/>
          <a:ln>
            <a:noFill/>
          </a:ln>
        </p:spPr>
      </p:pic>
    </p:spTree>
    <p:extLst>
      <p:ext uri="{BB962C8B-B14F-4D97-AF65-F5344CB8AC3E}">
        <p14:creationId xmlns:p14="http://schemas.microsoft.com/office/powerpoint/2010/main" val="12576430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olo 5"/>
          <p:cNvSpPr>
            <a:spLocks noGrp="1"/>
          </p:cNvSpPr>
          <p:nvPr>
            <p:ph type="title"/>
          </p:nvPr>
        </p:nvSpPr>
        <p:spPr/>
        <p:txBody>
          <a:bodyPr/>
          <a:lstStyle/>
          <a:p>
            <a:pPr eaLnBrk="1" hangingPunct="1"/>
            <a:r>
              <a:rPr lang="it-IT" sz="3200">
                <a:latin typeface="Calibri" charset="0"/>
              </a:rPr>
              <a:t>The bilirubin/biliverdin redox couple</a:t>
            </a:r>
          </a:p>
        </p:txBody>
      </p:sp>
      <p:sp>
        <p:nvSpPr>
          <p:cNvPr id="2" name="Segnaposto data 1"/>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a:xfrm>
            <a:off x="3132138" y="5876925"/>
            <a:ext cx="2895600" cy="476250"/>
          </a:xfrm>
        </p:spPr>
        <p:txBody>
          <a:bodyPr/>
          <a:lstStyle/>
          <a:p>
            <a:pPr>
              <a:defRPr/>
            </a:pPr>
            <a:r>
              <a:rPr lang="it-IT" smtClean="0"/>
              <a:t>991SV-BIOCHEMISTRY OF AGE RELATED DISEASES</a:t>
            </a:r>
            <a:endParaRPr lang="it-IT" dirty="0"/>
          </a:p>
        </p:txBody>
      </p:sp>
      <p:sp>
        <p:nvSpPr>
          <p:cNvPr id="5" name="Segnaposto numero diapositiva 4"/>
          <p:cNvSpPr>
            <a:spLocks noGrp="1"/>
          </p:cNvSpPr>
          <p:nvPr>
            <p:ph type="sldNum" sz="quarter" idx="12"/>
          </p:nvPr>
        </p:nvSpPr>
        <p:spPr/>
        <p:txBody>
          <a:bodyPr/>
          <a:lstStyle/>
          <a:p>
            <a:pPr>
              <a:defRPr/>
            </a:pPr>
            <a:fld id="{59345BDB-2D8A-4B47-B2B3-1DF1FE5B5F78}" type="slidenum">
              <a:rPr lang="it-IT"/>
              <a:pPr>
                <a:defRPr/>
              </a:pPr>
              <a:t>86</a:t>
            </a:fld>
            <a:endParaRPr lang="it-IT"/>
          </a:p>
        </p:txBody>
      </p:sp>
      <p:pic>
        <p:nvPicPr>
          <p:cNvPr id="106501"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268413"/>
            <a:ext cx="3852862"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196917"/>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olo 1"/>
          <p:cNvSpPr>
            <a:spLocks noGrp="1"/>
          </p:cNvSpPr>
          <p:nvPr>
            <p:ph type="title"/>
          </p:nvPr>
        </p:nvSpPr>
        <p:spPr>
          <a:xfrm>
            <a:off x="468313" y="188913"/>
            <a:ext cx="8229600" cy="1143000"/>
          </a:xfrm>
        </p:spPr>
        <p:txBody>
          <a:bodyPr/>
          <a:lstStyle/>
          <a:p>
            <a:pPr eaLnBrk="1" hangingPunct="1"/>
            <a:r>
              <a:rPr lang="it-IT">
                <a:latin typeface="Calibri" charset="0"/>
              </a:rPr>
              <a:t>Uric acid, sinking electrons</a:t>
            </a:r>
            <a:br>
              <a:rPr lang="it-IT">
                <a:latin typeface="Calibri" charset="0"/>
              </a:rPr>
            </a:br>
            <a:r>
              <a:rPr lang="fi-FI" sz="2400">
                <a:latin typeface="Calibri" charset="0"/>
              </a:rPr>
              <a:t>DOI: 10.1039/C2MD20287E</a:t>
            </a:r>
            <a:endParaRPr lang="it-IT" sz="2400">
              <a:latin typeface="Calibri" charset="0"/>
            </a:endParaRPr>
          </a:p>
        </p:txBody>
      </p:sp>
      <p:sp>
        <p:nvSpPr>
          <p:cNvPr id="5" name="Segnaposto data 4"/>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3132138" y="5805488"/>
            <a:ext cx="2895600" cy="476250"/>
          </a:xfrm>
        </p:spPr>
        <p:txBody>
          <a:bodyPr/>
          <a:lstStyle/>
          <a:p>
            <a:pPr>
              <a:defRPr/>
            </a:pPr>
            <a:r>
              <a:rPr lang="it-IT" smtClean="0"/>
              <a:t>991SV-BIOCHEMISTRY OF AGE RELATED DISEASES</a:t>
            </a:r>
            <a:endParaRPr lang="it-IT" dirty="0"/>
          </a:p>
        </p:txBody>
      </p:sp>
      <p:sp>
        <p:nvSpPr>
          <p:cNvPr id="4" name="Segnaposto numero diapositiva 3"/>
          <p:cNvSpPr>
            <a:spLocks noGrp="1"/>
          </p:cNvSpPr>
          <p:nvPr>
            <p:ph type="sldNum" sz="quarter" idx="12"/>
          </p:nvPr>
        </p:nvSpPr>
        <p:spPr/>
        <p:txBody>
          <a:bodyPr/>
          <a:lstStyle/>
          <a:p>
            <a:pPr>
              <a:defRPr/>
            </a:pPr>
            <a:fld id="{664CA885-D617-B048-BDAC-6458AF99696F}" type="slidenum">
              <a:rPr lang="it-IT"/>
              <a:pPr>
                <a:defRPr/>
              </a:pPr>
              <a:t>87</a:t>
            </a:fld>
            <a:endParaRPr lang="it-IT"/>
          </a:p>
        </p:txBody>
      </p:sp>
      <p:pic>
        <p:nvPicPr>
          <p:cNvPr id="107525"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2800" y="1335088"/>
            <a:ext cx="49784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626893"/>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olo 1"/>
          <p:cNvSpPr>
            <a:spLocks noGrp="1"/>
          </p:cNvSpPr>
          <p:nvPr>
            <p:ph type="ctrTitle"/>
          </p:nvPr>
        </p:nvSpPr>
        <p:spPr/>
        <p:txBody>
          <a:bodyPr/>
          <a:lstStyle/>
          <a:p>
            <a:pPr eaLnBrk="1" hangingPunct="1"/>
            <a:r>
              <a:rPr lang="it-IT" sz="4000">
                <a:latin typeface="Calibri" charset="0"/>
              </a:rPr>
              <a:t>ROS in PHYSIOLOGY</a:t>
            </a:r>
          </a:p>
        </p:txBody>
      </p:sp>
      <p:sp>
        <p:nvSpPr>
          <p:cNvPr id="7" name="Sottotitolo 6"/>
          <p:cNvSpPr>
            <a:spLocks noGrp="1"/>
          </p:cNvSpPr>
          <p:nvPr>
            <p:ph type="subTitle" idx="1"/>
          </p:nvPr>
        </p:nvSpPr>
        <p:spPr/>
        <p:txBody>
          <a:bodyPr rtlCol="0">
            <a:normAutofit/>
          </a:bodyPr>
          <a:lstStyle/>
          <a:p>
            <a:pPr eaLnBrk="1" fontAlgn="auto" hangingPunct="1">
              <a:spcAft>
                <a:spcPts val="0"/>
              </a:spcAft>
              <a:buFont typeface="Arial"/>
              <a:buNone/>
              <a:defRPr/>
            </a:pPr>
            <a:r>
              <a:rPr lang="it-IT" dirty="0" err="1" smtClean="0">
                <a:ea typeface="+mn-ea"/>
                <a:cs typeface="+mn-cs"/>
              </a:rPr>
              <a:t>Biochemical</a:t>
            </a:r>
            <a:r>
              <a:rPr lang="it-IT" dirty="0" smtClean="0">
                <a:ea typeface="+mn-ea"/>
                <a:cs typeface="+mn-cs"/>
              </a:rPr>
              <a:t> </a:t>
            </a:r>
            <a:r>
              <a:rPr lang="it-IT" dirty="0" err="1" smtClean="0">
                <a:ea typeface="+mn-ea"/>
                <a:cs typeface="+mn-cs"/>
              </a:rPr>
              <a:t>mechanisms</a:t>
            </a:r>
            <a:endParaRPr lang="it-IT" dirty="0">
              <a:ea typeface="+mn-ea"/>
              <a:cs typeface="+mn-cs"/>
            </a:endParaRPr>
          </a:p>
        </p:txBody>
      </p:sp>
      <p:sp>
        <p:nvSpPr>
          <p:cNvPr id="3" name="Segnaposto data 2"/>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a:xfrm>
            <a:off x="2700338" y="5732463"/>
            <a:ext cx="3687762" cy="719137"/>
          </a:xfrm>
        </p:spPr>
        <p:txBody>
          <a:bodyPr/>
          <a:lstStyle/>
          <a:p>
            <a:pPr>
              <a:defRPr/>
            </a:pPr>
            <a:r>
              <a:rPr lang="it-IT" smtClean="0"/>
              <a:t>991SV-BIOCHEMISTRY OF AGE RELATED DISEASES</a:t>
            </a:r>
            <a:endParaRPr lang="it-IT" dirty="0"/>
          </a:p>
        </p:txBody>
      </p:sp>
      <p:sp>
        <p:nvSpPr>
          <p:cNvPr id="5" name="Segnaposto numero diapositiva 4"/>
          <p:cNvSpPr>
            <a:spLocks noGrp="1"/>
          </p:cNvSpPr>
          <p:nvPr>
            <p:ph type="sldNum" sz="quarter" idx="12"/>
          </p:nvPr>
        </p:nvSpPr>
        <p:spPr/>
        <p:txBody>
          <a:bodyPr/>
          <a:lstStyle/>
          <a:p>
            <a:pPr>
              <a:defRPr/>
            </a:pPr>
            <a:fld id="{26D9FE69-45B6-D046-9529-46C9CFF73510}" type="slidenum">
              <a:rPr lang="it-IT"/>
              <a:pPr>
                <a:defRPr/>
              </a:pPr>
              <a:t>88</a:t>
            </a:fld>
            <a:endParaRPr lang="it-IT"/>
          </a:p>
        </p:txBody>
      </p:sp>
    </p:spTree>
    <p:extLst>
      <p:ext uri="{BB962C8B-B14F-4D97-AF65-F5344CB8AC3E}">
        <p14:creationId xmlns:p14="http://schemas.microsoft.com/office/powerpoint/2010/main" val="23316090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rtlCol="0">
            <a:normAutofit fontScale="90000"/>
          </a:bodyPr>
          <a:lstStyle/>
          <a:p>
            <a:pPr eaLnBrk="1" fontAlgn="auto" hangingPunct="1">
              <a:spcAft>
                <a:spcPts val="0"/>
              </a:spcAft>
              <a:defRPr/>
            </a:pPr>
            <a:r>
              <a:rPr lang="it-IT" dirty="0" smtClean="0">
                <a:ea typeface="+mj-ea"/>
                <a:cs typeface="+mj-cs"/>
              </a:rPr>
              <a:t>ROS are the </a:t>
            </a:r>
            <a:r>
              <a:rPr lang="it-IT" dirty="0" err="1" smtClean="0">
                <a:ea typeface="+mj-ea"/>
                <a:cs typeface="+mj-cs"/>
              </a:rPr>
              <a:t>chemical</a:t>
            </a:r>
            <a:r>
              <a:rPr lang="it-IT" dirty="0" smtClean="0">
                <a:ea typeface="+mj-ea"/>
                <a:cs typeface="+mj-cs"/>
              </a:rPr>
              <a:t> agents of </a:t>
            </a:r>
            <a:r>
              <a:rPr lang="it-IT" dirty="0" err="1" smtClean="0">
                <a:ea typeface="+mj-ea"/>
                <a:cs typeface="+mj-cs"/>
              </a:rPr>
              <a:t>oxidative</a:t>
            </a:r>
            <a:r>
              <a:rPr lang="it-IT" dirty="0" smtClean="0">
                <a:ea typeface="+mj-ea"/>
                <a:cs typeface="+mj-cs"/>
              </a:rPr>
              <a:t> stress</a:t>
            </a:r>
            <a:endParaRPr lang="it-IT" dirty="0">
              <a:ea typeface="+mj-ea"/>
              <a:cs typeface="+mj-cs"/>
            </a:endParaRPr>
          </a:p>
        </p:txBody>
      </p:sp>
      <p:sp>
        <p:nvSpPr>
          <p:cNvPr id="2" name="Segnaposto data 1"/>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a:xfrm>
            <a:off x="2555875" y="6165850"/>
            <a:ext cx="3887788" cy="503238"/>
          </a:xfrm>
        </p:spPr>
        <p:txBody>
          <a:bodyPr/>
          <a:lstStyle/>
          <a:p>
            <a:pPr>
              <a:defRPr/>
            </a:pPr>
            <a:r>
              <a:rPr lang="it-IT" smtClean="0"/>
              <a:t>991SV-BIOCHEMISTRY OF AGE RELATED DISEASES</a:t>
            </a:r>
            <a:endParaRPr lang="it-IT" dirty="0"/>
          </a:p>
        </p:txBody>
      </p:sp>
      <p:sp>
        <p:nvSpPr>
          <p:cNvPr id="5" name="Segnaposto numero diapositiva 4"/>
          <p:cNvSpPr>
            <a:spLocks noGrp="1"/>
          </p:cNvSpPr>
          <p:nvPr>
            <p:ph type="sldNum" sz="quarter" idx="12"/>
          </p:nvPr>
        </p:nvSpPr>
        <p:spPr/>
        <p:txBody>
          <a:bodyPr/>
          <a:lstStyle/>
          <a:p>
            <a:pPr>
              <a:defRPr/>
            </a:pPr>
            <a:fld id="{DB5C7157-8DE6-0A47-B131-3CC48F4E1DC2}" type="slidenum">
              <a:rPr lang="it-IT"/>
              <a:pPr>
                <a:defRPr/>
              </a:pPr>
              <a:t>8</a:t>
            </a:fld>
            <a:endParaRPr lang="it-IT"/>
          </a:p>
        </p:txBody>
      </p:sp>
      <p:pic>
        <p:nvPicPr>
          <p:cNvPr id="30725"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84400"/>
            <a:ext cx="91440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705639"/>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ROS </a:t>
            </a:r>
            <a:r>
              <a:rPr lang="it-IT" dirty="0" err="1" smtClean="0"/>
              <a:t>signalling</a:t>
            </a:r>
            <a:endParaRPr lang="it-IT" dirty="0"/>
          </a:p>
        </p:txBody>
      </p:sp>
      <p:sp>
        <p:nvSpPr>
          <p:cNvPr id="3" name="Segnaposto contenuto 2"/>
          <p:cNvSpPr>
            <a:spLocks noGrp="1"/>
          </p:cNvSpPr>
          <p:nvPr>
            <p:ph idx="1"/>
          </p:nvPr>
        </p:nvSpPr>
        <p:spPr/>
        <p:txBody>
          <a:bodyPr/>
          <a:lstStyle/>
          <a:p>
            <a:endParaRPr lang="it-IT" dirty="0"/>
          </a:p>
        </p:txBody>
      </p:sp>
      <p:sp>
        <p:nvSpPr>
          <p:cNvPr id="4" name="Segnaposto data 3"/>
          <p:cNvSpPr>
            <a:spLocks noGrp="1"/>
          </p:cNvSpPr>
          <p:nvPr>
            <p:ph type="dt" sz="half" idx="10"/>
          </p:nvPr>
        </p:nvSpPr>
        <p:spPr/>
        <p:txBody>
          <a:bodyPr/>
          <a:lstStyle/>
          <a:p>
            <a:r>
              <a:rPr lang="it-IT" smtClean="0"/>
              <a:t>02-03/04/2019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a:t>
            </a:r>
            <a:endParaRPr lang="it-IT"/>
          </a:p>
        </p:txBody>
      </p:sp>
      <p:sp>
        <p:nvSpPr>
          <p:cNvPr id="6" name="Segnaposto numero diapositiva 5"/>
          <p:cNvSpPr>
            <a:spLocks noGrp="1"/>
          </p:cNvSpPr>
          <p:nvPr>
            <p:ph type="sldNum" sz="quarter" idx="12"/>
          </p:nvPr>
        </p:nvSpPr>
        <p:spPr/>
        <p:txBody>
          <a:bodyPr/>
          <a:lstStyle/>
          <a:p>
            <a:fld id="{639B403A-1D78-BE46-94CA-3E806C859D46}" type="slidenum">
              <a:rPr lang="it-IT" smtClean="0"/>
              <a:t>89</a:t>
            </a:fld>
            <a:endParaRPr lang="it-IT"/>
          </a:p>
        </p:txBody>
      </p:sp>
    </p:spTree>
    <p:extLst>
      <p:ext uri="{BB962C8B-B14F-4D97-AF65-F5344CB8AC3E}">
        <p14:creationId xmlns:p14="http://schemas.microsoft.com/office/powerpoint/2010/main" val="1843642305"/>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quarter" idx="10"/>
          </p:nvPr>
        </p:nvSpPr>
        <p:spPr/>
        <p:txBody>
          <a:bodyPr/>
          <a:lstStyle/>
          <a:p>
            <a:pPr>
              <a:defRPr/>
            </a:pPr>
            <a:r>
              <a:rPr lang="it-IT" smtClean="0"/>
              <a:t>02-03/04/2019</a:t>
            </a:r>
            <a:endParaRPr lang="it-IT"/>
          </a:p>
        </p:txBody>
      </p:sp>
      <p:sp>
        <p:nvSpPr>
          <p:cNvPr id="4" name="Segnaposto piè di pagina 3"/>
          <p:cNvSpPr>
            <a:spLocks noGrp="1"/>
          </p:cNvSpPr>
          <p:nvPr>
            <p:ph type="ftr" sz="quarter" idx="11"/>
          </p:nvPr>
        </p:nvSpPr>
        <p:spPr>
          <a:xfrm>
            <a:off x="1547813" y="6021388"/>
            <a:ext cx="5832475" cy="476250"/>
          </a:xfrm>
        </p:spPr>
        <p:txBody>
          <a:bodyPr/>
          <a:lstStyle/>
          <a:p>
            <a:pPr>
              <a:defRPr/>
            </a:pPr>
            <a:r>
              <a:rPr lang="it-IT" smtClean="0"/>
              <a:t>991SV-BIOCHEMISTRY OF AGE RELATED DISEASES</a:t>
            </a:r>
            <a:endParaRPr lang="it-IT" dirty="0"/>
          </a:p>
        </p:txBody>
      </p:sp>
      <p:sp>
        <p:nvSpPr>
          <p:cNvPr id="5" name="Segnaposto numero diapositiva 4"/>
          <p:cNvSpPr>
            <a:spLocks noGrp="1"/>
          </p:cNvSpPr>
          <p:nvPr>
            <p:ph type="sldNum" sz="quarter" idx="12"/>
          </p:nvPr>
        </p:nvSpPr>
        <p:spPr/>
        <p:txBody>
          <a:bodyPr/>
          <a:lstStyle/>
          <a:p>
            <a:pPr>
              <a:defRPr/>
            </a:pPr>
            <a:fld id="{2FE31FC8-781D-B34A-990F-81D14DD180F5}" type="slidenum">
              <a:rPr lang="it-IT"/>
              <a:pPr>
                <a:defRPr/>
              </a:pPr>
              <a:t>90</a:t>
            </a:fld>
            <a:endParaRPr lang="it-IT"/>
          </a:p>
        </p:txBody>
      </p:sp>
      <p:pic>
        <p:nvPicPr>
          <p:cNvPr id="109572"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440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CasellaDiTesto 6"/>
          <p:cNvSpPr txBox="1">
            <a:spLocks noChangeArrowheads="1"/>
          </p:cNvSpPr>
          <p:nvPr/>
        </p:nvSpPr>
        <p:spPr bwMode="auto">
          <a:xfrm>
            <a:off x="1547813" y="6550025"/>
            <a:ext cx="568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400"/>
              <a:t>http://www.sciencedirect.com/science/article/pii/S0960982212014510</a:t>
            </a:r>
          </a:p>
        </p:txBody>
      </p:sp>
    </p:spTree>
    <p:extLst>
      <p:ext uri="{BB962C8B-B14F-4D97-AF65-F5344CB8AC3E}">
        <p14:creationId xmlns:p14="http://schemas.microsoft.com/office/powerpoint/2010/main" val="3211517938"/>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9pPr>
          </a:lstStyle>
          <a:p>
            <a:pPr algn="ctr">
              <a:defRPr/>
            </a:pPr>
            <a:r>
              <a:rPr lang="en-GB" sz="1500" b="1" smtClean="0">
                <a:latin typeface="Arial" charset="0"/>
              </a:rPr>
              <a:t>Physiologic role of NADPH oxidase-derived ROS. Green arrows indicate activation, and red lines with blunted ends indicate inhibition.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975" y="6270625"/>
            <a:ext cx="1900238" cy="377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0" y="979488"/>
            <a:ext cx="4892675" cy="489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127250" y="597217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9pPr>
          </a:lstStyle>
          <a:p>
            <a:pPr>
              <a:defRPr/>
            </a:pPr>
            <a:r>
              <a:rPr lang="en-GB" sz="1100" b="1" smtClean="0">
                <a:latin typeface="Arial" charset="0"/>
              </a:rPr>
              <a:t>Mona Sedeek et al. JASN 2013;24:1512-1518</a:t>
            </a:r>
          </a:p>
        </p:txBody>
      </p:sp>
      <p:sp>
        <p:nvSpPr>
          <p:cNvPr id="3077" name="Text Box 5"/>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0"/>
                <a:cs typeface="msgothic" charset="0"/>
              </a:defRPr>
            </a:lvl9pPr>
          </a:lstStyle>
          <a:p>
            <a:pPr>
              <a:defRPr/>
            </a:pPr>
            <a:r>
              <a:rPr lang="en-GB" sz="900" smtClean="0">
                <a:latin typeface="Arial" charset="0"/>
              </a:rPr>
              <a:t>©2013 by American Society of Nephrology</a:t>
            </a:r>
          </a:p>
        </p:txBody>
      </p:sp>
      <p:sp>
        <p:nvSpPr>
          <p:cNvPr id="2" name="Segnaposto data 1"/>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p:txBody>
          <a:bodyPr/>
          <a:lstStyle/>
          <a:p>
            <a:pPr>
              <a:defRPr/>
            </a:pPr>
            <a:r>
              <a:rPr lang="it-IT" smtClean="0"/>
              <a:t>991SV-BIOCHEMISTRY OF AGE RELATED DISEASES</a:t>
            </a:r>
            <a:endParaRPr lang="it-IT"/>
          </a:p>
        </p:txBody>
      </p:sp>
      <p:sp>
        <p:nvSpPr>
          <p:cNvPr id="4" name="Segnaposto numero diapositiva 3"/>
          <p:cNvSpPr>
            <a:spLocks noGrp="1"/>
          </p:cNvSpPr>
          <p:nvPr>
            <p:ph type="sldNum" sz="quarter" idx="12"/>
          </p:nvPr>
        </p:nvSpPr>
        <p:spPr/>
        <p:txBody>
          <a:bodyPr/>
          <a:lstStyle/>
          <a:p>
            <a:pPr>
              <a:defRPr/>
            </a:pPr>
            <a:fld id="{D20ECBD1-2FBA-EC40-AAA2-C694EB6A260B}" type="slidenum">
              <a:rPr lang="it-IT"/>
              <a:pPr>
                <a:defRPr/>
              </a:pPr>
              <a:t>91</a:t>
            </a:fld>
            <a:endParaRPr lang="it-IT"/>
          </a:p>
        </p:txBody>
      </p:sp>
    </p:spTree>
    <p:extLst>
      <p:ext uri="{BB962C8B-B14F-4D97-AF65-F5344CB8AC3E}">
        <p14:creationId xmlns:p14="http://schemas.microsoft.com/office/powerpoint/2010/main" val="3499076825"/>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defRPr/>
            </a:pPr>
            <a:r>
              <a:rPr lang="en-GB" sz="1500" b="1" smtClean="0">
                <a:latin typeface="Arial" charset="0"/>
              </a:rPr>
              <a:t>Cysteine biochemistry allows for redox-dependent signaling.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0050" y="6362700"/>
            <a:ext cx="1038225" cy="414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908050"/>
            <a:ext cx="4595813" cy="489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276475" y="597217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100" b="1" smtClean="0">
                <a:latin typeface="Arial" charset="0"/>
              </a:rPr>
              <a:t>Finkel T J Cell Biol 2011;194:7-15</a:t>
            </a:r>
          </a:p>
        </p:txBody>
      </p:sp>
      <p:sp>
        <p:nvSpPr>
          <p:cNvPr id="3077" name="Text Box 5"/>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a:defRPr/>
            </a:pPr>
            <a:r>
              <a:rPr lang="en-GB" sz="900" smtClean="0">
                <a:latin typeface="Arial" charset="0"/>
              </a:rPr>
              <a:t>©2011 by Rockefeller University Press</a:t>
            </a:r>
          </a:p>
        </p:txBody>
      </p:sp>
      <p:sp>
        <p:nvSpPr>
          <p:cNvPr id="8" name="Segnaposto data 7"/>
          <p:cNvSpPr>
            <a:spLocks noGrp="1"/>
          </p:cNvSpPr>
          <p:nvPr>
            <p:ph type="dt" sz="quarter" idx="10"/>
          </p:nvPr>
        </p:nvSpPr>
        <p:spPr/>
        <p:txBody>
          <a:bodyPr/>
          <a:lstStyle/>
          <a:p>
            <a:pPr>
              <a:defRPr/>
            </a:pPr>
            <a:r>
              <a:rPr lang="it-IT" smtClean="0"/>
              <a:t>02-03/04/2019</a:t>
            </a:r>
            <a:endParaRPr lang="it-IT"/>
          </a:p>
        </p:txBody>
      </p:sp>
      <p:sp>
        <p:nvSpPr>
          <p:cNvPr id="2" name="Segnaposto piè di pagina 1"/>
          <p:cNvSpPr>
            <a:spLocks noGrp="1"/>
          </p:cNvSpPr>
          <p:nvPr>
            <p:ph type="ftr" sz="quarter" idx="11"/>
          </p:nvPr>
        </p:nvSpPr>
        <p:spPr>
          <a:xfrm>
            <a:off x="2700338" y="6229350"/>
            <a:ext cx="4248150" cy="628650"/>
          </a:xfrm>
        </p:spPr>
        <p:txBody>
          <a:bodyPr/>
          <a:lstStyle/>
          <a:p>
            <a:pPr>
              <a:defRPr/>
            </a:pPr>
            <a:r>
              <a:rPr lang="it-IT" smtClean="0"/>
              <a:t>991SV-BIOCHEMISTRY OF AGE RELATED DISEASES</a:t>
            </a:r>
            <a:endParaRPr lang="it-IT" dirty="0"/>
          </a:p>
        </p:txBody>
      </p:sp>
      <p:sp>
        <p:nvSpPr>
          <p:cNvPr id="3" name="Segnaposto numero diapositiva 2"/>
          <p:cNvSpPr>
            <a:spLocks noGrp="1"/>
          </p:cNvSpPr>
          <p:nvPr>
            <p:ph type="sldNum" sz="quarter" idx="12"/>
          </p:nvPr>
        </p:nvSpPr>
        <p:spPr/>
        <p:txBody>
          <a:bodyPr/>
          <a:lstStyle/>
          <a:p>
            <a:pPr>
              <a:defRPr/>
            </a:pPr>
            <a:fld id="{EB059755-924B-7241-96BB-CE2EB8981EB1}" type="slidenum">
              <a:rPr lang="it-IT"/>
              <a:pPr>
                <a:defRPr/>
              </a:pPr>
              <a:t>92</a:t>
            </a:fld>
            <a:endParaRPr lang="it-IT"/>
          </a:p>
        </p:txBody>
      </p:sp>
      <p:sp>
        <p:nvSpPr>
          <p:cNvPr id="4" name="Rettangolo 3"/>
          <p:cNvSpPr/>
          <p:nvPr/>
        </p:nvSpPr>
        <p:spPr>
          <a:xfrm>
            <a:off x="4643438" y="908050"/>
            <a:ext cx="865187" cy="576263"/>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0" name="Rettangolo 9"/>
          <p:cNvSpPr/>
          <p:nvPr/>
        </p:nvSpPr>
        <p:spPr>
          <a:xfrm>
            <a:off x="5076825" y="4581525"/>
            <a:ext cx="863600" cy="576263"/>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1" name="Rettangolo 10"/>
          <p:cNvSpPr/>
          <p:nvPr/>
        </p:nvSpPr>
        <p:spPr>
          <a:xfrm>
            <a:off x="6156325" y="3141663"/>
            <a:ext cx="863600" cy="574675"/>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2" name="Rettangolo 11"/>
          <p:cNvSpPr/>
          <p:nvPr/>
        </p:nvSpPr>
        <p:spPr>
          <a:xfrm>
            <a:off x="4859338" y="1916113"/>
            <a:ext cx="865187" cy="576262"/>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5" name="Ovale 4"/>
          <p:cNvSpPr/>
          <p:nvPr/>
        </p:nvSpPr>
        <p:spPr>
          <a:xfrm>
            <a:off x="2771775" y="3068638"/>
            <a:ext cx="431800" cy="504825"/>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6" name="Freccia destra con strisce 5"/>
          <p:cNvSpPr/>
          <p:nvPr/>
        </p:nvSpPr>
        <p:spPr>
          <a:xfrm rot="5400000">
            <a:off x="3348037" y="3213101"/>
            <a:ext cx="360363" cy="360362"/>
          </a:xfrm>
          <a:prstGeom prst="stripedRightArrow">
            <a:avLst/>
          </a:prstGeom>
          <a:solidFill>
            <a:srgbClr val="FFFFFF"/>
          </a:solidFill>
          <a:ln>
            <a:solidFill>
              <a:srgbClr val="FF33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grpSp>
        <p:nvGrpSpPr>
          <p:cNvPr id="7" name="Gruppo 6"/>
          <p:cNvGrpSpPr>
            <a:grpSpLocks/>
          </p:cNvGrpSpPr>
          <p:nvPr/>
        </p:nvGrpSpPr>
        <p:grpSpPr bwMode="auto">
          <a:xfrm>
            <a:off x="4427538" y="3213100"/>
            <a:ext cx="1584325" cy="360363"/>
            <a:chOff x="4427984" y="3212976"/>
            <a:chExt cx="1584176" cy="360040"/>
          </a:xfrm>
        </p:grpSpPr>
        <p:sp>
          <p:nvSpPr>
            <p:cNvPr id="15" name="Freccia destra con strisce 14"/>
            <p:cNvSpPr/>
            <p:nvPr/>
          </p:nvSpPr>
          <p:spPr>
            <a:xfrm rot="5400000">
              <a:off x="4428128" y="3212832"/>
              <a:ext cx="360040" cy="360328"/>
            </a:xfrm>
            <a:prstGeom prst="stripedRightArrow">
              <a:avLst/>
            </a:prstGeom>
            <a:solidFill>
              <a:srgbClr val="FFFFFF"/>
            </a:solidFill>
            <a:ln>
              <a:solidFill>
                <a:srgbClr val="FF33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6" name="Freccia destra con strisce 15"/>
            <p:cNvSpPr/>
            <p:nvPr/>
          </p:nvSpPr>
          <p:spPr>
            <a:xfrm rot="5400000">
              <a:off x="5651975" y="3212831"/>
              <a:ext cx="360040" cy="360329"/>
            </a:xfrm>
            <a:prstGeom prst="stripedRightArrow">
              <a:avLst/>
            </a:prstGeom>
            <a:solidFill>
              <a:srgbClr val="FFFFFF"/>
            </a:solidFill>
            <a:ln>
              <a:solidFill>
                <a:srgbClr val="FF33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grpSp>
      <p:sp>
        <p:nvSpPr>
          <p:cNvPr id="19" name="Rettangolo 18"/>
          <p:cNvSpPr/>
          <p:nvPr/>
        </p:nvSpPr>
        <p:spPr>
          <a:xfrm>
            <a:off x="3708400" y="3141663"/>
            <a:ext cx="719138" cy="1008062"/>
          </a:xfrm>
          <a:prstGeom prst="rect">
            <a:avLst/>
          </a:prstGeom>
          <a:noFill/>
          <a:ln w="28575"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2623177753"/>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1" grpId="1" animBg="1"/>
      <p:bldP spid="12" grpId="0" animBg="1"/>
      <p:bldP spid="5" grpId="0" animBg="1"/>
      <p:bldP spid="1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250" y="188913"/>
            <a:ext cx="9036050" cy="1143000"/>
          </a:xfrm>
        </p:spPr>
        <p:txBody>
          <a:bodyPr rtlCol="0">
            <a:normAutofit fontScale="90000"/>
          </a:bodyPr>
          <a:lstStyle/>
          <a:p>
            <a:pPr eaLnBrk="1" fontAlgn="auto" hangingPunct="1">
              <a:spcAft>
                <a:spcPts val="0"/>
              </a:spcAft>
              <a:defRPr/>
            </a:pPr>
            <a:r>
              <a:rPr lang="it-IT" dirty="0" smtClean="0">
                <a:ea typeface="+mj-ea"/>
                <a:cs typeface="+mj-cs"/>
              </a:rPr>
              <a:t>Redox-</a:t>
            </a:r>
            <a:r>
              <a:rPr lang="it-IT" dirty="0" err="1" smtClean="0">
                <a:ea typeface="+mj-ea"/>
                <a:cs typeface="+mj-cs"/>
              </a:rPr>
              <a:t>dependent</a:t>
            </a:r>
            <a:r>
              <a:rPr lang="it-IT" dirty="0" smtClean="0">
                <a:ea typeface="+mj-ea"/>
                <a:cs typeface="+mj-cs"/>
              </a:rPr>
              <a:t> </a:t>
            </a:r>
            <a:r>
              <a:rPr lang="it-IT" dirty="0" err="1" smtClean="0">
                <a:ea typeface="+mj-ea"/>
                <a:cs typeface="+mj-cs"/>
              </a:rPr>
              <a:t>signalling</a:t>
            </a:r>
            <a:r>
              <a:rPr lang="it-IT" dirty="0" smtClean="0">
                <a:ea typeface="+mj-ea"/>
                <a:cs typeface="+mj-cs"/>
              </a:rPr>
              <a:t/>
            </a:r>
            <a:br>
              <a:rPr lang="it-IT" dirty="0" smtClean="0">
                <a:ea typeface="+mj-ea"/>
                <a:cs typeface="+mj-cs"/>
              </a:rPr>
            </a:br>
            <a:r>
              <a:rPr lang="it-IT" sz="2800" dirty="0" smtClean="0">
                <a:ea typeface="+mj-ea"/>
                <a:cs typeface="+mj-cs"/>
              </a:rPr>
              <a:t>CYS </a:t>
            </a:r>
            <a:r>
              <a:rPr lang="it-IT" sz="2800" dirty="0" err="1" smtClean="0">
                <a:ea typeface="+mj-ea"/>
                <a:cs typeface="+mj-cs"/>
              </a:rPr>
              <a:t>chemistry</a:t>
            </a:r>
            <a:r>
              <a:rPr lang="it-IT" sz="2800" dirty="0" smtClean="0">
                <a:ea typeface="+mj-ea"/>
                <a:cs typeface="+mj-cs"/>
              </a:rPr>
              <a:t/>
            </a:r>
            <a:br>
              <a:rPr lang="it-IT" sz="2800" dirty="0" smtClean="0">
                <a:ea typeface="+mj-ea"/>
                <a:cs typeface="+mj-cs"/>
              </a:rPr>
            </a:br>
            <a:r>
              <a:rPr lang="it-IT" sz="1000" dirty="0">
                <a:solidFill>
                  <a:srgbClr val="000000"/>
                </a:solidFill>
                <a:latin typeface="Arial" charset="0"/>
                <a:cs typeface="+mj-cs"/>
              </a:rPr>
              <a:t>Cellular </a:t>
            </a:r>
            <a:r>
              <a:rPr lang="it-IT" sz="1000" dirty="0" err="1">
                <a:solidFill>
                  <a:srgbClr val="000000"/>
                </a:solidFill>
                <a:latin typeface="Arial" charset="0"/>
                <a:cs typeface="+mj-cs"/>
              </a:rPr>
              <a:t>mechanisms</a:t>
            </a:r>
            <a:r>
              <a:rPr lang="it-IT" sz="1000" dirty="0">
                <a:solidFill>
                  <a:srgbClr val="000000"/>
                </a:solidFill>
                <a:latin typeface="Arial" charset="0"/>
                <a:cs typeface="+mj-cs"/>
              </a:rPr>
              <a:t> and </a:t>
            </a:r>
            <a:r>
              <a:rPr lang="it-IT" sz="1000" dirty="0" err="1">
                <a:solidFill>
                  <a:srgbClr val="000000"/>
                </a:solidFill>
                <a:latin typeface="Arial" charset="0"/>
                <a:cs typeface="+mj-cs"/>
              </a:rPr>
              <a:t>physiological</a:t>
            </a:r>
            <a:r>
              <a:rPr lang="it-IT" sz="1000" dirty="0">
                <a:solidFill>
                  <a:srgbClr val="000000"/>
                </a:solidFill>
                <a:latin typeface="Arial" charset="0"/>
                <a:cs typeface="+mj-cs"/>
              </a:rPr>
              <a:t> </a:t>
            </a:r>
            <a:r>
              <a:rPr lang="it-IT" sz="1000" dirty="0" err="1">
                <a:solidFill>
                  <a:srgbClr val="000000"/>
                </a:solidFill>
                <a:latin typeface="Arial" charset="0"/>
                <a:cs typeface="+mj-cs"/>
              </a:rPr>
              <a:t>consequences</a:t>
            </a:r>
            <a:r>
              <a:rPr lang="it-IT" sz="1000" dirty="0">
                <a:solidFill>
                  <a:srgbClr val="000000"/>
                </a:solidFill>
                <a:latin typeface="Arial" charset="0"/>
                <a:cs typeface="+mj-cs"/>
              </a:rPr>
              <a:t> of redox-</a:t>
            </a:r>
            <a:r>
              <a:rPr lang="it-IT" sz="1000" dirty="0" err="1">
                <a:solidFill>
                  <a:srgbClr val="000000"/>
                </a:solidFill>
                <a:latin typeface="Arial" charset="0"/>
                <a:cs typeface="+mj-cs"/>
              </a:rPr>
              <a:t>dependent</a:t>
            </a:r>
            <a:r>
              <a:rPr lang="it-IT" sz="1000" dirty="0">
                <a:solidFill>
                  <a:srgbClr val="000000"/>
                </a:solidFill>
                <a:latin typeface="Arial" charset="0"/>
                <a:cs typeface="+mj-cs"/>
              </a:rPr>
              <a:t> </a:t>
            </a:r>
            <a:r>
              <a:rPr lang="it-IT" sz="1000" dirty="0" err="1">
                <a:solidFill>
                  <a:srgbClr val="000000"/>
                </a:solidFill>
                <a:latin typeface="Arial" charset="0"/>
                <a:cs typeface="+mj-cs"/>
              </a:rPr>
              <a:t>signalling</a:t>
            </a:r>
            <a:r>
              <a:rPr lang="it-IT" sz="1000" dirty="0">
                <a:solidFill>
                  <a:srgbClr val="000000"/>
                </a:solidFill>
                <a:latin typeface="Arial" charset="0"/>
                <a:cs typeface="+mj-cs"/>
              </a:rPr>
              <a:t>. </a:t>
            </a:r>
            <a:r>
              <a:rPr lang="it-IT" sz="1000" dirty="0" err="1">
                <a:solidFill>
                  <a:srgbClr val="000000"/>
                </a:solidFill>
                <a:latin typeface="Arial" charset="0"/>
                <a:cs typeface="+mj-cs"/>
              </a:rPr>
              <a:t>Holmström</a:t>
            </a:r>
            <a:r>
              <a:rPr lang="it-IT" sz="1000" dirty="0">
                <a:solidFill>
                  <a:srgbClr val="000000"/>
                </a:solidFill>
                <a:latin typeface="Arial" charset="0"/>
                <a:cs typeface="+mj-cs"/>
              </a:rPr>
              <a:t> KM, </a:t>
            </a:r>
            <a:r>
              <a:rPr lang="it-IT" sz="1000" dirty="0" err="1">
                <a:solidFill>
                  <a:srgbClr val="000000"/>
                </a:solidFill>
                <a:latin typeface="Arial" charset="0"/>
                <a:cs typeface="+mj-cs"/>
              </a:rPr>
              <a:t>Finkel</a:t>
            </a:r>
            <a:r>
              <a:rPr lang="it-IT" sz="1000" dirty="0">
                <a:solidFill>
                  <a:srgbClr val="000000"/>
                </a:solidFill>
                <a:latin typeface="Arial" charset="0"/>
                <a:cs typeface="+mj-cs"/>
              </a:rPr>
              <a:t> T. </a:t>
            </a:r>
            <a:r>
              <a:rPr lang="it-IT" sz="1000" dirty="0" err="1">
                <a:solidFill>
                  <a:srgbClr val="000000"/>
                </a:solidFill>
                <a:latin typeface="Arial" charset="0"/>
                <a:cs typeface="+mj-cs"/>
              </a:rPr>
              <a:t>Nat</a:t>
            </a:r>
            <a:r>
              <a:rPr lang="it-IT" sz="1000" dirty="0">
                <a:solidFill>
                  <a:srgbClr val="000000"/>
                </a:solidFill>
                <a:latin typeface="Arial" charset="0"/>
                <a:cs typeface="+mj-cs"/>
              </a:rPr>
              <a:t> </a:t>
            </a:r>
            <a:r>
              <a:rPr lang="it-IT" sz="1000" dirty="0" err="1">
                <a:solidFill>
                  <a:srgbClr val="000000"/>
                </a:solidFill>
                <a:latin typeface="Arial" charset="0"/>
                <a:cs typeface="+mj-cs"/>
              </a:rPr>
              <a:t>Rev</a:t>
            </a:r>
            <a:r>
              <a:rPr lang="it-IT" sz="1000" dirty="0">
                <a:solidFill>
                  <a:srgbClr val="000000"/>
                </a:solidFill>
                <a:latin typeface="Arial" charset="0"/>
                <a:cs typeface="+mj-cs"/>
              </a:rPr>
              <a:t> </a:t>
            </a:r>
            <a:r>
              <a:rPr lang="it-IT" sz="1000" dirty="0" err="1">
                <a:solidFill>
                  <a:srgbClr val="000000"/>
                </a:solidFill>
                <a:latin typeface="Arial" charset="0"/>
                <a:cs typeface="+mj-cs"/>
              </a:rPr>
              <a:t>Mol</a:t>
            </a:r>
            <a:r>
              <a:rPr lang="it-IT" sz="1000" dirty="0">
                <a:solidFill>
                  <a:srgbClr val="000000"/>
                </a:solidFill>
                <a:latin typeface="Arial" charset="0"/>
                <a:cs typeface="+mj-cs"/>
              </a:rPr>
              <a:t> Cell </a:t>
            </a:r>
            <a:r>
              <a:rPr lang="it-IT" sz="1000" dirty="0" err="1">
                <a:solidFill>
                  <a:srgbClr val="000000"/>
                </a:solidFill>
                <a:latin typeface="Arial" charset="0"/>
                <a:cs typeface="+mj-cs"/>
              </a:rPr>
              <a:t>Biol</a:t>
            </a:r>
            <a:r>
              <a:rPr lang="it-IT" sz="1000" dirty="0">
                <a:solidFill>
                  <a:srgbClr val="000000"/>
                </a:solidFill>
                <a:latin typeface="Arial" charset="0"/>
                <a:cs typeface="+mj-cs"/>
              </a:rPr>
              <a:t>. 2014 Jun;15(6):411-21.</a:t>
            </a:r>
            <a:endParaRPr lang="it-IT" sz="2800" dirty="0">
              <a:ea typeface="+mj-ea"/>
              <a:cs typeface="+mj-cs"/>
            </a:endParaRPr>
          </a:p>
        </p:txBody>
      </p:sp>
      <p:sp>
        <p:nvSpPr>
          <p:cNvPr id="5" name="Segnaposto data 4"/>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1908175" y="6245225"/>
            <a:ext cx="4535488" cy="476250"/>
          </a:xfrm>
        </p:spPr>
        <p:txBody>
          <a:bodyPr/>
          <a:lstStyle/>
          <a:p>
            <a:pPr>
              <a:defRPr/>
            </a:pPr>
            <a:r>
              <a:rPr lang="it-IT" smtClean="0"/>
              <a:t>991SV-BIOCHEMISTRY OF AGE RELATED DISEASES</a:t>
            </a:r>
            <a:endParaRPr lang="it-IT" dirty="0"/>
          </a:p>
        </p:txBody>
      </p:sp>
      <p:sp>
        <p:nvSpPr>
          <p:cNvPr id="4" name="Segnaposto numero diapositiva 3"/>
          <p:cNvSpPr>
            <a:spLocks noGrp="1"/>
          </p:cNvSpPr>
          <p:nvPr>
            <p:ph type="sldNum" sz="quarter" idx="12"/>
          </p:nvPr>
        </p:nvSpPr>
        <p:spPr>
          <a:xfrm>
            <a:off x="6553200" y="6265863"/>
            <a:ext cx="2133600" cy="476250"/>
          </a:xfrm>
        </p:spPr>
        <p:txBody>
          <a:bodyPr/>
          <a:lstStyle/>
          <a:p>
            <a:pPr>
              <a:defRPr/>
            </a:pPr>
            <a:fld id="{022135F8-5005-934B-AA6E-6E6DCFECC987}" type="slidenum">
              <a:rPr lang="it-IT"/>
              <a:pPr>
                <a:defRPr/>
              </a:pPr>
              <a:t>93</a:t>
            </a:fld>
            <a:endParaRPr lang="it-IT"/>
          </a:p>
        </p:txBody>
      </p:sp>
      <p:pic>
        <p:nvPicPr>
          <p:cNvPr id="114693"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700213"/>
            <a:ext cx="6013450"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712833"/>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olo 1"/>
          <p:cNvSpPr>
            <a:spLocks noGrp="1"/>
          </p:cNvSpPr>
          <p:nvPr>
            <p:ph type="title"/>
          </p:nvPr>
        </p:nvSpPr>
        <p:spPr/>
        <p:txBody>
          <a:bodyPr/>
          <a:lstStyle/>
          <a:p>
            <a:pPr eaLnBrk="1" hangingPunct="1"/>
            <a:r>
              <a:rPr lang="it-IT">
                <a:latin typeface="Calibri" charset="0"/>
              </a:rPr>
              <a:t>Reversible cys oxidation</a:t>
            </a:r>
          </a:p>
        </p:txBody>
      </p:sp>
      <p:sp>
        <p:nvSpPr>
          <p:cNvPr id="5" name="Segnaposto data 4"/>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3203575" y="5876925"/>
            <a:ext cx="2895600" cy="476250"/>
          </a:xfrm>
        </p:spPr>
        <p:txBody>
          <a:bodyPr/>
          <a:lstStyle/>
          <a:p>
            <a:pPr>
              <a:defRPr/>
            </a:pPr>
            <a:r>
              <a:rPr lang="it-IT" smtClean="0"/>
              <a:t>991SV-BIOCHEMISTRY OF AGE RELATED DISEASES</a:t>
            </a:r>
            <a:endParaRPr lang="it-IT" dirty="0"/>
          </a:p>
        </p:txBody>
      </p:sp>
      <p:sp>
        <p:nvSpPr>
          <p:cNvPr id="4" name="Segnaposto numero diapositiva 3"/>
          <p:cNvSpPr>
            <a:spLocks noGrp="1"/>
          </p:cNvSpPr>
          <p:nvPr>
            <p:ph type="sldNum" sz="quarter" idx="12"/>
          </p:nvPr>
        </p:nvSpPr>
        <p:spPr/>
        <p:txBody>
          <a:bodyPr/>
          <a:lstStyle/>
          <a:p>
            <a:pPr>
              <a:defRPr/>
            </a:pPr>
            <a:fld id="{77AA3083-DAC9-ED49-8E28-F617FCC0E60B}" type="slidenum">
              <a:rPr lang="it-IT"/>
              <a:pPr>
                <a:defRPr/>
              </a:pPr>
              <a:t>94</a:t>
            </a:fld>
            <a:endParaRPr lang="it-IT"/>
          </a:p>
        </p:txBody>
      </p:sp>
      <p:pic>
        <p:nvPicPr>
          <p:cNvPr id="115717"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196975"/>
            <a:ext cx="5160962"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000899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olo 1"/>
          <p:cNvSpPr>
            <a:spLocks noGrp="1"/>
          </p:cNvSpPr>
          <p:nvPr>
            <p:ph type="title"/>
          </p:nvPr>
        </p:nvSpPr>
        <p:spPr/>
        <p:txBody>
          <a:bodyPr/>
          <a:lstStyle/>
          <a:p>
            <a:pPr eaLnBrk="1" hangingPunct="1"/>
            <a:r>
              <a:rPr lang="it-IT" sz="2400">
                <a:latin typeface="Calibri" charset="0"/>
              </a:rPr>
              <a:t>Protein modification can cause either gain or loss of </a:t>
            </a:r>
            <a:r>
              <a:rPr lang="it-IT" sz="2400" b="1">
                <a:latin typeface="Calibri" charset="0"/>
              </a:rPr>
              <a:t>protein function</a:t>
            </a:r>
            <a:r>
              <a:rPr lang="it-IT" sz="2400">
                <a:latin typeface="Calibri" charset="0"/>
              </a:rPr>
              <a:t> and either gain or loss of </a:t>
            </a:r>
            <a:r>
              <a:rPr lang="it-IT" sz="2400" b="1">
                <a:latin typeface="Calibri" charset="0"/>
              </a:rPr>
              <a:t>cell function</a:t>
            </a:r>
          </a:p>
        </p:txBody>
      </p:sp>
      <p:sp>
        <p:nvSpPr>
          <p:cNvPr id="5" name="Segnaposto data 4"/>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3132138" y="5589588"/>
            <a:ext cx="2895600" cy="476250"/>
          </a:xfrm>
        </p:spPr>
        <p:txBody>
          <a:bodyPr/>
          <a:lstStyle/>
          <a:p>
            <a:pPr>
              <a:defRPr/>
            </a:pPr>
            <a:r>
              <a:rPr lang="it-IT" smtClean="0"/>
              <a:t>991SV-BIOCHEMISTRY OF AGE RELATED DISEASES</a:t>
            </a:r>
            <a:endParaRPr lang="it-IT" dirty="0"/>
          </a:p>
        </p:txBody>
      </p:sp>
      <p:sp>
        <p:nvSpPr>
          <p:cNvPr id="4" name="Segnaposto numero diapositiva 3"/>
          <p:cNvSpPr>
            <a:spLocks noGrp="1"/>
          </p:cNvSpPr>
          <p:nvPr>
            <p:ph type="sldNum" sz="quarter" idx="12"/>
          </p:nvPr>
        </p:nvSpPr>
        <p:spPr/>
        <p:txBody>
          <a:bodyPr/>
          <a:lstStyle/>
          <a:p>
            <a:pPr>
              <a:defRPr/>
            </a:pPr>
            <a:fld id="{F4A13D61-F192-0F44-AE57-109E599D161F}" type="slidenum">
              <a:rPr lang="it-IT"/>
              <a:pPr>
                <a:defRPr/>
              </a:pPr>
              <a:t>95</a:t>
            </a:fld>
            <a:endParaRPr lang="it-IT"/>
          </a:p>
        </p:txBody>
      </p:sp>
      <p:pic>
        <p:nvPicPr>
          <p:cNvPr id="116741"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49400"/>
            <a:ext cx="91440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9946677"/>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olo 1"/>
          <p:cNvSpPr>
            <a:spLocks noGrp="1"/>
          </p:cNvSpPr>
          <p:nvPr>
            <p:ph type="title"/>
          </p:nvPr>
        </p:nvSpPr>
        <p:spPr/>
        <p:txBody>
          <a:bodyPr/>
          <a:lstStyle/>
          <a:p>
            <a:pPr eaLnBrk="1" hangingPunct="1"/>
            <a:r>
              <a:rPr lang="it-IT">
                <a:latin typeface="Calibri" charset="0"/>
              </a:rPr>
              <a:t>Physiological protein carbonylation</a:t>
            </a:r>
          </a:p>
        </p:txBody>
      </p:sp>
      <p:sp>
        <p:nvSpPr>
          <p:cNvPr id="5" name="Segnaposto data 4"/>
          <p:cNvSpPr>
            <a:spLocks noGrp="1"/>
          </p:cNvSpPr>
          <p:nvPr>
            <p:ph type="dt" sz="quarter" idx="10"/>
          </p:nvPr>
        </p:nvSpPr>
        <p:spPr/>
        <p:txBody>
          <a:bodyPr/>
          <a:lstStyle/>
          <a:p>
            <a:pPr>
              <a:defRPr/>
            </a:pPr>
            <a:r>
              <a:rPr lang="it-IT" smtClean="0"/>
              <a:t>02-03/04/2019</a:t>
            </a:r>
            <a:endParaRPr lang="it-IT"/>
          </a:p>
        </p:txBody>
      </p:sp>
      <p:sp>
        <p:nvSpPr>
          <p:cNvPr id="3" name="Segnaposto piè di pagina 2"/>
          <p:cNvSpPr>
            <a:spLocks noGrp="1"/>
          </p:cNvSpPr>
          <p:nvPr>
            <p:ph type="ftr" sz="quarter" idx="11"/>
          </p:nvPr>
        </p:nvSpPr>
        <p:spPr>
          <a:xfrm>
            <a:off x="3132138" y="5516563"/>
            <a:ext cx="2895600" cy="476250"/>
          </a:xfrm>
        </p:spPr>
        <p:txBody>
          <a:bodyPr/>
          <a:lstStyle/>
          <a:p>
            <a:pPr>
              <a:defRPr/>
            </a:pPr>
            <a:r>
              <a:rPr lang="it-IT" smtClean="0"/>
              <a:t>991SV-BIOCHEMISTRY OF AGE RELATED DISEASES</a:t>
            </a:r>
            <a:endParaRPr lang="it-IT" dirty="0"/>
          </a:p>
        </p:txBody>
      </p:sp>
      <p:sp>
        <p:nvSpPr>
          <p:cNvPr id="4" name="Segnaposto numero diapositiva 3"/>
          <p:cNvSpPr>
            <a:spLocks noGrp="1"/>
          </p:cNvSpPr>
          <p:nvPr>
            <p:ph type="sldNum" sz="quarter" idx="12"/>
          </p:nvPr>
        </p:nvSpPr>
        <p:spPr/>
        <p:txBody>
          <a:bodyPr/>
          <a:lstStyle/>
          <a:p>
            <a:pPr>
              <a:defRPr/>
            </a:pPr>
            <a:fld id="{3AE3D54B-6C26-E744-8207-7CFE21030F9F}" type="slidenum">
              <a:rPr lang="it-IT"/>
              <a:pPr>
                <a:defRPr/>
              </a:pPr>
              <a:t>96</a:t>
            </a:fld>
            <a:endParaRPr lang="it-IT"/>
          </a:p>
        </p:txBody>
      </p:sp>
      <p:pic>
        <p:nvPicPr>
          <p:cNvPr id="117765"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06600"/>
            <a:ext cx="9144000"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349048"/>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ROS-</a:t>
            </a:r>
            <a:r>
              <a:rPr lang="it-IT" dirty="0" err="1"/>
              <a:t>dependent</a:t>
            </a:r>
            <a:r>
              <a:rPr lang="it-IT" dirty="0"/>
              <a:t> </a:t>
            </a:r>
            <a:r>
              <a:rPr lang="it-IT" dirty="0" err="1"/>
              <a:t>regulation</a:t>
            </a:r>
            <a:r>
              <a:rPr lang="it-IT" dirty="0"/>
              <a:t> of </a:t>
            </a:r>
            <a:r>
              <a:rPr lang="it-IT" dirty="0" err="1"/>
              <a:t>signaling</a:t>
            </a:r>
            <a:r>
              <a:rPr lang="it-IT" dirty="0"/>
              <a:t> </a:t>
            </a:r>
            <a:r>
              <a:rPr lang="it-IT" dirty="0" err="1"/>
              <a:t>pathways</a:t>
            </a:r>
            <a:endParaRPr lang="it-IT" dirty="0"/>
          </a:p>
        </p:txBody>
      </p:sp>
      <p:sp>
        <p:nvSpPr>
          <p:cNvPr id="6" name="Segnaposto contenuto 5"/>
          <p:cNvSpPr>
            <a:spLocks noGrp="1"/>
          </p:cNvSpPr>
          <p:nvPr>
            <p:ph idx="1"/>
          </p:nvPr>
        </p:nvSpPr>
        <p:spPr>
          <a:xfrm>
            <a:off x="457200" y="1600200"/>
            <a:ext cx="4529163" cy="4525963"/>
          </a:xfrm>
        </p:spPr>
        <p:txBody>
          <a:bodyPr/>
          <a:lstStyle/>
          <a:p>
            <a:pPr marL="0" indent="0" algn="ctr">
              <a:buNone/>
            </a:pPr>
            <a:r>
              <a:rPr lang="it-IT" sz="2400" b="1" dirty="0" smtClean="0"/>
              <a:t>ROS cause </a:t>
            </a:r>
            <a:r>
              <a:rPr lang="it-IT" sz="2400" b="1" dirty="0" err="1" smtClean="0"/>
              <a:t>autophosphorylation</a:t>
            </a:r>
            <a:r>
              <a:rPr lang="it-IT" sz="2400" b="1" dirty="0" smtClean="0"/>
              <a:t> of EGF </a:t>
            </a:r>
            <a:r>
              <a:rPr lang="it-IT" sz="2400" b="1" dirty="0" err="1" smtClean="0"/>
              <a:t>receptor</a:t>
            </a:r>
            <a:endParaRPr lang="it-IT" sz="2400" b="1" dirty="0" smtClean="0"/>
          </a:p>
          <a:p>
            <a:r>
              <a:rPr lang="it-IT" dirty="0" smtClean="0"/>
              <a:t>MAPK </a:t>
            </a:r>
            <a:r>
              <a:rPr lang="it-IT" dirty="0" err="1" smtClean="0"/>
              <a:t>cascades</a:t>
            </a:r>
            <a:endParaRPr lang="it-IT" dirty="0" smtClean="0"/>
          </a:p>
          <a:p>
            <a:pPr lvl="1"/>
            <a:r>
              <a:rPr lang="it-IT" dirty="0"/>
              <a:t>ERK (</a:t>
            </a:r>
            <a:r>
              <a:rPr lang="it-IT" dirty="0" err="1" smtClean="0"/>
              <a:t>extracellular</a:t>
            </a:r>
            <a:r>
              <a:rPr lang="it-IT" dirty="0" smtClean="0"/>
              <a:t> </a:t>
            </a:r>
            <a:r>
              <a:rPr lang="it-IT" dirty="0" err="1" smtClean="0"/>
              <a:t>signal</a:t>
            </a:r>
            <a:r>
              <a:rPr lang="it-IT" dirty="0" err="1"/>
              <a:t>-regulated</a:t>
            </a:r>
            <a:r>
              <a:rPr lang="it-IT" dirty="0"/>
              <a:t> </a:t>
            </a:r>
            <a:r>
              <a:rPr lang="it-IT" dirty="0" err="1"/>
              <a:t>kinase</a:t>
            </a:r>
            <a:r>
              <a:rPr lang="it-IT" dirty="0"/>
              <a:t>) </a:t>
            </a:r>
            <a:endParaRPr lang="it-IT" dirty="0" smtClean="0"/>
          </a:p>
          <a:p>
            <a:pPr lvl="1"/>
            <a:r>
              <a:rPr lang="it-IT" dirty="0" smtClean="0"/>
              <a:t>JNK </a:t>
            </a:r>
            <a:r>
              <a:rPr lang="it-IT" dirty="0"/>
              <a:t>(c-</a:t>
            </a:r>
            <a:r>
              <a:rPr lang="it-IT" dirty="0" err="1"/>
              <a:t>Jun</a:t>
            </a:r>
            <a:r>
              <a:rPr lang="it-IT" dirty="0"/>
              <a:t> NH2-terminal </a:t>
            </a:r>
            <a:r>
              <a:rPr lang="it-IT" dirty="0" err="1"/>
              <a:t>kinase</a:t>
            </a:r>
            <a:r>
              <a:rPr lang="it-IT" dirty="0" smtClean="0"/>
              <a:t>)</a:t>
            </a:r>
            <a:endParaRPr lang="it-IT" dirty="0"/>
          </a:p>
        </p:txBody>
      </p:sp>
      <p:sp>
        <p:nvSpPr>
          <p:cNvPr id="3" name="Segnaposto data 2"/>
          <p:cNvSpPr>
            <a:spLocks noGrp="1"/>
          </p:cNvSpPr>
          <p:nvPr>
            <p:ph type="dt" sz="half" idx="10"/>
          </p:nvPr>
        </p:nvSpPr>
        <p:spPr/>
        <p:txBody>
          <a:bodyPr/>
          <a:lstStyle/>
          <a:p>
            <a:r>
              <a:rPr lang="it-IT" smtClean="0"/>
              <a:t>02-03/04/2019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a:t>
            </a:r>
            <a:endParaRPr lang="it-IT"/>
          </a:p>
        </p:txBody>
      </p:sp>
      <p:sp>
        <p:nvSpPr>
          <p:cNvPr id="5" name="Segnaposto numero diapositiva 4"/>
          <p:cNvSpPr>
            <a:spLocks noGrp="1"/>
          </p:cNvSpPr>
          <p:nvPr>
            <p:ph type="sldNum" sz="quarter" idx="12"/>
          </p:nvPr>
        </p:nvSpPr>
        <p:spPr/>
        <p:txBody>
          <a:bodyPr/>
          <a:lstStyle/>
          <a:p>
            <a:fld id="{639B403A-1D78-BE46-94CA-3E806C859D46}" type="slidenum">
              <a:rPr lang="it-IT" smtClean="0"/>
              <a:t>97</a:t>
            </a:fld>
            <a:endParaRPr lang="it-IT"/>
          </a:p>
        </p:txBody>
      </p:sp>
      <p:pic>
        <p:nvPicPr>
          <p:cNvPr id="7" name="Immagine 6"/>
          <p:cNvPicPr>
            <a:picLocks noChangeAspect="1"/>
          </p:cNvPicPr>
          <p:nvPr/>
        </p:nvPicPr>
        <p:blipFill>
          <a:blip r:embed="rId3"/>
          <a:stretch>
            <a:fillRect/>
          </a:stretch>
        </p:blipFill>
        <p:spPr>
          <a:xfrm>
            <a:off x="5220320" y="1600200"/>
            <a:ext cx="3466480" cy="4900342"/>
          </a:xfrm>
          <a:prstGeom prst="rect">
            <a:avLst/>
          </a:prstGeom>
        </p:spPr>
      </p:pic>
    </p:spTree>
    <p:extLst>
      <p:ext uri="{BB962C8B-B14F-4D97-AF65-F5344CB8AC3E}">
        <p14:creationId xmlns:p14="http://schemas.microsoft.com/office/powerpoint/2010/main" val="2907552720"/>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200" dirty="0" smtClean="0"/>
              <a:t>Ras - </a:t>
            </a:r>
            <a:r>
              <a:rPr lang="it-IT" sz="3200" dirty="0" err="1" smtClean="0"/>
              <a:t>overview</a:t>
            </a:r>
            <a:endParaRPr lang="it-IT" sz="3200" dirty="0"/>
          </a:p>
        </p:txBody>
      </p:sp>
      <p:sp>
        <p:nvSpPr>
          <p:cNvPr id="3" name="Segnaposto data 2"/>
          <p:cNvSpPr>
            <a:spLocks noGrp="1"/>
          </p:cNvSpPr>
          <p:nvPr>
            <p:ph type="dt" sz="half" idx="10"/>
          </p:nvPr>
        </p:nvSpPr>
        <p:spPr/>
        <p:txBody>
          <a:bodyPr/>
          <a:lstStyle/>
          <a:p>
            <a:r>
              <a:rPr lang="it-IT" smtClean="0"/>
              <a:t>02-03/04/2019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a:t>
            </a:r>
            <a:endParaRPr lang="it-IT"/>
          </a:p>
        </p:txBody>
      </p:sp>
      <p:sp>
        <p:nvSpPr>
          <p:cNvPr id="5" name="Segnaposto numero diapositiva 4"/>
          <p:cNvSpPr>
            <a:spLocks noGrp="1"/>
          </p:cNvSpPr>
          <p:nvPr>
            <p:ph type="sldNum" sz="quarter" idx="12"/>
          </p:nvPr>
        </p:nvSpPr>
        <p:spPr/>
        <p:txBody>
          <a:bodyPr/>
          <a:lstStyle/>
          <a:p>
            <a:fld id="{639B403A-1D78-BE46-94CA-3E806C859D46}" type="slidenum">
              <a:rPr lang="it-IT" smtClean="0"/>
              <a:t>98</a:t>
            </a:fld>
            <a:endParaRPr lang="it-IT"/>
          </a:p>
        </p:txBody>
      </p:sp>
      <p:pic>
        <p:nvPicPr>
          <p:cNvPr id="8" name="Immagine 7"/>
          <p:cNvPicPr>
            <a:picLocks noChangeAspect="1"/>
          </p:cNvPicPr>
          <p:nvPr/>
        </p:nvPicPr>
        <p:blipFill>
          <a:blip r:embed="rId3"/>
          <a:stretch>
            <a:fillRect/>
          </a:stretch>
        </p:blipFill>
        <p:spPr>
          <a:xfrm>
            <a:off x="634966" y="1557221"/>
            <a:ext cx="7780687" cy="4576875"/>
          </a:xfrm>
          <a:prstGeom prst="rect">
            <a:avLst/>
          </a:prstGeom>
        </p:spPr>
      </p:pic>
    </p:spTree>
    <p:extLst>
      <p:ext uri="{BB962C8B-B14F-4D97-AF65-F5344CB8AC3E}">
        <p14:creationId xmlns:p14="http://schemas.microsoft.com/office/powerpoint/2010/main" val="359133629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2486</TotalTime>
  <Words>5495</Words>
  <Application>Microsoft Macintosh PowerPoint</Application>
  <PresentationFormat>Presentazione su schermo (4:3)</PresentationFormat>
  <Paragraphs>762</Paragraphs>
  <Slides>112</Slides>
  <Notes>22</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112</vt:i4>
      </vt:variant>
    </vt:vector>
  </HeadingPairs>
  <TitlesOfParts>
    <vt:vector size="114" baseType="lpstr">
      <vt:lpstr>Tema di Office</vt:lpstr>
      <vt:lpstr>ISIS/Draw Sketch</vt:lpstr>
      <vt:lpstr> 991SV Biochemistry of Health-related Diseases  SM54 - NEUROSCIENZE</vt:lpstr>
      <vt:lpstr>Lecture 1</vt:lpstr>
      <vt:lpstr>Course presentation</vt:lpstr>
      <vt:lpstr>Schedule</vt:lpstr>
      <vt:lpstr>Students engagement</vt:lpstr>
      <vt:lpstr>Engagement reward</vt:lpstr>
      <vt:lpstr>When will you catch this opportunity?</vt:lpstr>
      <vt:lpstr>Oxygen radical chemistry (ROS)</vt:lpstr>
      <vt:lpstr>ROS are the chemical agents of oxidative stress</vt:lpstr>
      <vt:lpstr>Overeview</vt:lpstr>
      <vt:lpstr>Objective</vt:lpstr>
      <vt:lpstr>Free radicals are active participants in diverse processes and they cannot be considered anymore as only damaging agents, but real players in many normal functions of living organisms.  V.I. Lushchak / Chemico-Biological Interactions 224 (2014) 164–175</vt:lpstr>
      <vt:lpstr>Presentazione di PowerPoint</vt:lpstr>
      <vt:lpstr>ROS as bioactive compounds</vt:lpstr>
      <vt:lpstr>Presentazione di PowerPoint</vt:lpstr>
      <vt:lpstr>Le reazioni redox termini</vt:lpstr>
      <vt:lpstr>Types of ROS</vt:lpstr>
      <vt:lpstr>Types of ROS and their free energy</vt:lpstr>
      <vt:lpstr>Types of ROS and their half-life reactivity directly depends of their half-life</vt:lpstr>
      <vt:lpstr>ROS in disease </vt:lpstr>
      <vt:lpstr>ROS in disease</vt:lpstr>
      <vt:lpstr>ROS attack on biological molecules</vt:lpstr>
      <vt:lpstr>Lipid peroxidation &amp; malodialdehyde formation</vt:lpstr>
      <vt:lpstr>Malon dialdehyde assay</vt:lpstr>
      <vt:lpstr>MALON DIALDHEYDE ASSAY IN CLINICS Obesity increases ROS</vt:lpstr>
      <vt:lpstr>Lipid peroxidation &amp; 4-hydroxynonenale formation</vt:lpstr>
      <vt:lpstr>4-HNE is reactive</vt:lpstr>
      <vt:lpstr>4-HNE is pathogenic</vt:lpstr>
      <vt:lpstr>Methods to measure 4-HNE</vt:lpstr>
      <vt:lpstr>Presentazione di PowerPoint</vt:lpstr>
      <vt:lpstr>Aminoacids as victims of HO Biomolecules 2015, 5, 378-411; doi:10.3390/biom5020378</vt:lpstr>
      <vt:lpstr>General types of protein oxidative modification</vt:lpstr>
      <vt:lpstr>Presentazione di PowerPoint</vt:lpstr>
      <vt:lpstr>ROS-mediated protein carbonylation</vt:lpstr>
      <vt:lpstr>Protein carbonyls can be assayed in biological fluids</vt:lpstr>
      <vt:lpstr>Presentazione di PowerPoint</vt:lpstr>
      <vt:lpstr>Methods to measure carbonyls in the proteome Biomolecules 2015, 5, 378-411; doi:10.3390/biom5020378</vt:lpstr>
      <vt:lpstr>Presentazione di PowerPoint</vt:lpstr>
      <vt:lpstr>Presentazione di PowerPoint</vt:lpstr>
      <vt:lpstr>controversies …</vt:lpstr>
      <vt:lpstr>Presentazione di PowerPoint</vt:lpstr>
      <vt:lpstr>Presentazione di PowerPoint</vt:lpstr>
      <vt:lpstr>Presentazione di PowerPoint</vt:lpstr>
      <vt:lpstr>Oxidatively generated damage in cellular DNA – many issues</vt:lpstr>
      <vt:lpstr>Measurement of oxidatively generated damage in cellular DNA </vt:lpstr>
      <vt:lpstr>A critical survey of available analytics</vt:lpstr>
      <vt:lpstr>Direct Strand Scission from a Nucleobase Radical in RNA J. Am. Chem. Soc., 2010, 132 (11), pp 3668–3669. DOI: 10.1021/ja100281x</vt:lpstr>
      <vt:lpstr>Presentazione di PowerPoint</vt:lpstr>
      <vt:lpstr>Hydroxylation of ribose </vt:lpstr>
      <vt:lpstr>ROS (O2-) generation</vt:lpstr>
      <vt:lpstr>Intracellular sources of reactive oxygen species </vt:lpstr>
      <vt:lpstr>Presentazione di PowerPoint</vt:lpstr>
      <vt:lpstr>Presentazione di PowerPoint</vt:lpstr>
      <vt:lpstr>Superoxide anion O2-  in mitochondria</vt:lpstr>
      <vt:lpstr>O2- generation at Complex I When?</vt:lpstr>
      <vt:lpstr>An increase in the mitochondrial membrane potential (↑+) promotes reactive oxygen species (ROS) production</vt:lpstr>
      <vt:lpstr>Presentazione di PowerPoint</vt:lpstr>
      <vt:lpstr>Fine</vt:lpstr>
      <vt:lpstr>Lezione 2</vt:lpstr>
      <vt:lpstr>Moodle - 1</vt:lpstr>
      <vt:lpstr>Moodle 2</vt:lpstr>
      <vt:lpstr>Moodle - 3</vt:lpstr>
      <vt:lpstr>ROS can damage mtDNA coding for Complex I  as found in  various cancers</vt:lpstr>
      <vt:lpstr>Other mtDNA can be mutated and mitochondrial dysfunction further increases ROS</vt:lpstr>
      <vt:lpstr>THE PEROXISOME</vt:lpstr>
      <vt:lpstr>THE PEROXISOME</vt:lpstr>
      <vt:lpstr>Superoxide anion O2-   on endoplasmic reticulum</vt:lpstr>
      <vt:lpstr>Alcohol Metabolism’s Damaging Effects on the Cell A Focus on Reactive Oxygen Generation by the Enzyme Cytochrome P450 2E1 Dennis R. Koop, Ph.D. http://pubs.niaaa.nih.gov/publications/arh294/274-280.htm</vt:lpstr>
      <vt:lpstr>Superoxide anion O2-   on the plasma membrane</vt:lpstr>
      <vt:lpstr>Enzyme-catalysed conversion of ROS to water and oxygen</vt:lpstr>
      <vt:lpstr>The reaction of superoxide dismutase  (EC-Number 1.15.1.1 )</vt:lpstr>
      <vt:lpstr>Hydrogen peroxide Why it’s better to get rid of</vt:lpstr>
      <vt:lpstr>The reaction of catalase  (EC-Number 1.11.1.6 )</vt:lpstr>
      <vt:lpstr>Competitive race of the catalase and the Fenton reactions to consume hydrogen peroxide</vt:lpstr>
      <vt:lpstr>The reaction of glutathione peroxidase (EC-Number 1.11.1.12)</vt:lpstr>
      <vt:lpstr>Another competitive race of the glutathione peroxidase and the Fenton reactions to consume hydrogen peroxide</vt:lpstr>
      <vt:lpstr>SOD is the first line of defence Catalase and glutathione reductase are together in the last defence line</vt:lpstr>
      <vt:lpstr>The reaction of glutathione reductase (EC-Number 1.8.1.7)  regenerates reduced glutathione</vt:lpstr>
      <vt:lpstr>Recommended reading</vt:lpstr>
      <vt:lpstr>Endogenous defenses against ROS: non-enzymatic anti-oxidants</vt:lpstr>
      <vt:lpstr>Great resource! DOI: 10.1039/c4ra13315c</vt:lpstr>
      <vt:lpstr>Ascorbate to Dehydroascorbate, sinking single electrons</vt:lpstr>
      <vt:lpstr>A dietary flavonoid, sinking single electrons DOI: 10.1039/c4ra13315c</vt:lpstr>
      <vt:lpstr>Vitamin A3, sinking single electrons DOI: 10.1039/c4ra13315c</vt:lpstr>
      <vt:lpstr>Bilirubin metabolic origin and degradation by ROS</vt:lpstr>
      <vt:lpstr>Bilirubin metabolic origin and recycling to biliverdin</vt:lpstr>
      <vt:lpstr>The bilirubin/biliverdin redox couple</vt:lpstr>
      <vt:lpstr>Uric acid, sinking electrons DOI: 10.1039/C2MD20287E</vt:lpstr>
      <vt:lpstr>ROS in PHYSIOLOGY</vt:lpstr>
      <vt:lpstr>ROS signalling</vt:lpstr>
      <vt:lpstr>Presentazione di PowerPoint</vt:lpstr>
      <vt:lpstr>Presentazione di PowerPoint</vt:lpstr>
      <vt:lpstr>Presentazione di PowerPoint</vt:lpstr>
      <vt:lpstr>Redox-dependent signalling CYS chemistry Cellular mechanisms and physiological consequences of redox-dependent signalling. Holmström KM, Finkel T. Nat Rev Mol Cell Biol. 2014 Jun;15(6):411-21.</vt:lpstr>
      <vt:lpstr>Reversible cys oxidation</vt:lpstr>
      <vt:lpstr>Protein modification can cause either gain or loss of protein function and either gain or loss of cell function</vt:lpstr>
      <vt:lpstr>Physiological protein carbonylation</vt:lpstr>
      <vt:lpstr>ROS-dependent regulation of signaling pathways</vt:lpstr>
      <vt:lpstr>Ras - overview</vt:lpstr>
      <vt:lpstr>Ras glutathionylation in Nox signalling</vt:lpstr>
      <vt:lpstr>Ras glutathionylation in Angiotensin II signalling</vt:lpstr>
      <vt:lpstr>RTK overview</vt:lpstr>
      <vt:lpstr>Reversible oxidation of phosphatase and tensin homolog (PTEN) alters its interactions with signaling and regulatory proteins</vt:lpstr>
      <vt:lpstr>Redox Regulation of the Tumor Suppressor PTEN by Hydrogen Peroxide and Tert-Butyl Hydroperoxide</vt:lpstr>
      <vt:lpstr>Thioredoxin  Thioredoxin is a 12-kD oxidoreductase enzyme containing a dithiol-disulfide active site. It is ubiquitous and found in many organisms from plants and bacteria to mammals.</vt:lpstr>
      <vt:lpstr>Thioredoxin reduces intramolecular disulfide bonds</vt:lpstr>
      <vt:lpstr>Redox regulation of phosphatase function</vt:lpstr>
      <vt:lpstr>PTEN domains</vt:lpstr>
      <vt:lpstr>Presentazione di PowerPoint</vt:lpstr>
      <vt:lpstr> MITOHORMESIS PROMOTING HEALTH AND LIFESPAN BY INCREASED LEVELS OF REACTIVE OXYGEN SPECIES Michale Ristow, 2014</vt:lpstr>
      <vt:lpstr>Recommended reading</vt:lpstr>
      <vt:lpstr>It’s a very long story …</vt:lpstr>
    </vt:vector>
  </TitlesOfParts>
  <Company>Univ. Trieste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dc:title>
  <dc:creator>Sabina Passamonti</dc:creator>
  <cp:lastModifiedBy>Sabina Passamonti</cp:lastModifiedBy>
  <cp:revision>40</cp:revision>
  <dcterms:created xsi:type="dcterms:W3CDTF">2019-04-02T12:07:42Z</dcterms:created>
  <dcterms:modified xsi:type="dcterms:W3CDTF">2019-04-04T05:33:47Z</dcterms:modified>
</cp:coreProperties>
</file>