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4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09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0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78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15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18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3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73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33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38C9-6026-C845-9B4F-0AAAA516EB90}" type="datetimeFigureOut">
              <a:rPr lang="it-IT" smtClean="0"/>
              <a:t>31/03/19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8349E-FD01-C740-A63B-6F1869AF23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4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644" y="402179"/>
            <a:ext cx="822670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Laboratorio</a:t>
            </a:r>
            <a:r>
              <a:rPr lang="en-US" dirty="0"/>
              <a:t> di </a:t>
            </a:r>
            <a:r>
              <a:rPr lang="en-US" dirty="0" err="1"/>
              <a:t>Biologia</a:t>
            </a:r>
            <a:r>
              <a:rPr lang="en-US" dirty="0"/>
              <a:t> </a:t>
            </a:r>
            <a:r>
              <a:rPr lang="en-US" dirty="0" err="1"/>
              <a:t>Cellulare</a:t>
            </a:r>
            <a:r>
              <a:rPr lang="en-US" dirty="0"/>
              <a:t> 1 						      AA </a:t>
            </a:r>
            <a:r>
              <a:rPr lang="en-US" dirty="0" smtClean="0"/>
              <a:t>2018-2019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ESERCITAZIONE: IMMUNOFLUORESCENZA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MATERIALE: </a:t>
            </a:r>
            <a:endParaRPr lang="en-US" dirty="0"/>
          </a:p>
          <a:p>
            <a:r>
              <a:rPr lang="en-US" dirty="0"/>
              <a:t>PBS</a:t>
            </a:r>
          </a:p>
          <a:p>
            <a:r>
              <a:rPr lang="en-US" dirty="0" err="1"/>
              <a:t>Glicina</a:t>
            </a:r>
            <a:r>
              <a:rPr lang="en-US" dirty="0"/>
              <a:t> 0.1M </a:t>
            </a:r>
          </a:p>
          <a:p>
            <a:r>
              <a:rPr lang="en-US" dirty="0"/>
              <a:t>Triton X-100 0.1M </a:t>
            </a:r>
          </a:p>
          <a:p>
            <a:r>
              <a:rPr lang="en-US" dirty="0" err="1"/>
              <a:t>Soluzione</a:t>
            </a:r>
            <a:r>
              <a:rPr lang="en-US" dirty="0"/>
              <a:t> di </a:t>
            </a:r>
            <a:r>
              <a:rPr lang="en-US" dirty="0" err="1"/>
              <a:t>anticorpo</a:t>
            </a:r>
            <a:r>
              <a:rPr lang="en-US" dirty="0"/>
              <a:t> </a:t>
            </a:r>
            <a:r>
              <a:rPr lang="en-US" dirty="0" err="1"/>
              <a:t>primario</a:t>
            </a:r>
            <a:r>
              <a:rPr lang="en-US" dirty="0"/>
              <a:t> anti-HA TAG (</a:t>
            </a:r>
            <a:r>
              <a:rPr lang="en-US" dirty="0" err="1"/>
              <a:t>monoclonale</a:t>
            </a:r>
            <a:r>
              <a:rPr lang="en-US" dirty="0"/>
              <a:t> </a:t>
            </a:r>
            <a:r>
              <a:rPr lang="en-US" dirty="0" err="1"/>
              <a:t>prodotto</a:t>
            </a:r>
            <a:r>
              <a:rPr lang="en-US" dirty="0"/>
              <a:t> in </a:t>
            </a:r>
            <a:r>
              <a:rPr lang="en-US" dirty="0" err="1"/>
              <a:t>topo</a:t>
            </a:r>
            <a:r>
              <a:rPr lang="en-US" dirty="0"/>
              <a:t>)</a:t>
            </a:r>
          </a:p>
          <a:p>
            <a:r>
              <a:rPr lang="en-US" dirty="0" err="1"/>
              <a:t>Soluzione</a:t>
            </a:r>
            <a:r>
              <a:rPr lang="en-US" dirty="0"/>
              <a:t> di </a:t>
            </a:r>
            <a:r>
              <a:rPr lang="en-US" dirty="0" err="1"/>
              <a:t>anticorpo</a:t>
            </a:r>
            <a:r>
              <a:rPr lang="en-US" dirty="0"/>
              <a:t> </a:t>
            </a:r>
            <a:r>
              <a:rPr lang="en-US" dirty="0" err="1"/>
              <a:t>secondario</a:t>
            </a:r>
            <a:r>
              <a:rPr lang="en-US" dirty="0"/>
              <a:t> anti-mouse-FITC (</a:t>
            </a:r>
            <a:r>
              <a:rPr lang="en-US" dirty="0" err="1"/>
              <a:t>coniugato</a:t>
            </a:r>
            <a:r>
              <a:rPr lang="en-US" dirty="0"/>
              <a:t> con </a:t>
            </a:r>
            <a:r>
              <a:rPr lang="en-US" dirty="0" err="1"/>
              <a:t>fluoresceina</a:t>
            </a:r>
            <a:r>
              <a:rPr lang="en-US" dirty="0"/>
              <a:t> – </a:t>
            </a:r>
            <a:r>
              <a:rPr lang="en-US" dirty="0" err="1"/>
              <a:t>fluorescenza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)</a:t>
            </a:r>
          </a:p>
          <a:p>
            <a:r>
              <a:rPr lang="en-US" dirty="0"/>
              <a:t>Hoechst (</a:t>
            </a:r>
            <a:r>
              <a:rPr lang="en-US" dirty="0" err="1"/>
              <a:t>colorante</a:t>
            </a:r>
            <a:r>
              <a:rPr lang="en-US" dirty="0"/>
              <a:t> </a:t>
            </a:r>
            <a:r>
              <a:rPr lang="en-US" dirty="0" err="1"/>
              <a:t>nucleare</a:t>
            </a:r>
            <a:r>
              <a:rPr lang="en-US" dirty="0"/>
              <a:t>– </a:t>
            </a:r>
            <a:r>
              <a:rPr lang="en-US" dirty="0" err="1"/>
              <a:t>intercalante</a:t>
            </a:r>
            <a:r>
              <a:rPr lang="en-US" dirty="0"/>
              <a:t> del DNA con </a:t>
            </a:r>
            <a:r>
              <a:rPr lang="en-US" dirty="0" err="1"/>
              <a:t>fluorescenza</a:t>
            </a:r>
            <a:r>
              <a:rPr lang="en-US" dirty="0"/>
              <a:t> </a:t>
            </a:r>
            <a:r>
              <a:rPr lang="en-US" dirty="0" err="1"/>
              <a:t>blu</a:t>
            </a:r>
            <a:r>
              <a:rPr lang="en-US" dirty="0"/>
              <a:t>)</a:t>
            </a:r>
          </a:p>
          <a:p>
            <a:r>
              <a:rPr lang="en-US" dirty="0" err="1"/>
              <a:t>Agente</a:t>
            </a:r>
            <a:r>
              <a:rPr lang="en-US" dirty="0"/>
              <a:t> </a:t>
            </a:r>
            <a:r>
              <a:rPr lang="en-US" dirty="0" err="1"/>
              <a:t>montante</a:t>
            </a:r>
            <a:r>
              <a:rPr lang="en-US" dirty="0"/>
              <a:t>: </a:t>
            </a:r>
            <a:r>
              <a:rPr lang="en-US" dirty="0" err="1"/>
              <a:t>Mowiol</a:t>
            </a:r>
            <a:r>
              <a:rPr lang="en-US" dirty="0"/>
              <a:t> (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adesivo</a:t>
            </a:r>
            <a:r>
              <a:rPr lang="en-US" dirty="0"/>
              <a:t>) o PROLONG (da </a:t>
            </a:r>
            <a:r>
              <a:rPr lang="en-US" dirty="0" err="1"/>
              <a:t>abbinare</a:t>
            </a:r>
            <a:r>
              <a:rPr lang="en-US" dirty="0"/>
              <a:t> ad un </a:t>
            </a:r>
            <a:r>
              <a:rPr lang="en-US" dirty="0" err="1"/>
              <a:t>collante</a:t>
            </a:r>
            <a:r>
              <a:rPr lang="en-US" dirty="0"/>
              <a:t>);</a:t>
            </a:r>
          </a:p>
          <a:p>
            <a:r>
              <a:rPr lang="en-US" dirty="0" err="1"/>
              <a:t>Vetrini</a:t>
            </a:r>
            <a:r>
              <a:rPr lang="en-US" dirty="0"/>
              <a:t> </a:t>
            </a:r>
            <a:r>
              <a:rPr lang="en-US" dirty="0" err="1"/>
              <a:t>portaoggetto</a:t>
            </a:r>
            <a:endParaRPr lang="en-US" dirty="0"/>
          </a:p>
          <a:p>
            <a:r>
              <a:rPr lang="en-US" dirty="0" err="1"/>
              <a:t>Camerette</a:t>
            </a:r>
            <a:r>
              <a:rPr lang="en-US" dirty="0"/>
              <a:t> per </a:t>
            </a:r>
            <a:r>
              <a:rPr lang="en-US" dirty="0" err="1"/>
              <a:t>immunofluorescenza</a:t>
            </a:r>
            <a:endParaRPr lang="en-US" dirty="0"/>
          </a:p>
          <a:p>
            <a:r>
              <a:rPr lang="en-US" dirty="0" err="1"/>
              <a:t>Pinzette</a:t>
            </a:r>
            <a:r>
              <a:rPr lang="en-US" dirty="0"/>
              <a:t> e </a:t>
            </a:r>
            <a:r>
              <a:rPr lang="en-US" dirty="0" err="1"/>
              <a:t>aghi</a:t>
            </a:r>
            <a:endParaRPr lang="en-US" dirty="0"/>
          </a:p>
          <a:p>
            <a:r>
              <a:rPr lang="en-US" dirty="0"/>
              <a:t>Pipette Pasteur di </a:t>
            </a:r>
            <a:r>
              <a:rPr lang="en-US" dirty="0" err="1"/>
              <a:t>plastica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41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8470" y="382378"/>
            <a:ext cx="8262471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PROCEDIMENTO (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effettua</a:t>
            </a:r>
            <a:r>
              <a:rPr lang="en-US" b="1" dirty="0" smtClean="0"/>
              <a:t> INTERAMENTE </a:t>
            </a:r>
            <a:r>
              <a:rPr lang="en-US" b="1" dirty="0" err="1" smtClean="0"/>
              <a:t>sul</a:t>
            </a:r>
            <a:r>
              <a:rPr lang="en-US" b="1" dirty="0" smtClean="0"/>
              <a:t> </a:t>
            </a:r>
            <a:r>
              <a:rPr lang="en-US" b="1" dirty="0" err="1" smtClean="0"/>
              <a:t>banco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Le cellule </a:t>
            </a:r>
            <a:r>
              <a:rPr lang="en-US" dirty="0" err="1" smtClean="0"/>
              <a:t>trasfettate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state </a:t>
            </a:r>
            <a:r>
              <a:rPr lang="en-US" dirty="0" err="1" smtClean="0"/>
              <a:t>fissate</a:t>
            </a:r>
            <a:r>
              <a:rPr lang="en-US" dirty="0" smtClean="0"/>
              <a:t>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capsula</a:t>
            </a:r>
            <a:r>
              <a:rPr lang="en-US" dirty="0" smtClean="0"/>
              <a:t> Petri </a:t>
            </a:r>
            <a:r>
              <a:rPr lang="en-US" dirty="0" err="1" smtClean="0"/>
              <a:t>dopo</a:t>
            </a:r>
            <a:r>
              <a:rPr lang="en-US" dirty="0" smtClean="0"/>
              <a:t> 24 ore,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incubazione</a:t>
            </a:r>
            <a:r>
              <a:rPr lang="en-US" dirty="0" smtClean="0"/>
              <a:t> con </a:t>
            </a:r>
            <a:r>
              <a:rPr lang="en-US" b="1" dirty="0" err="1" smtClean="0"/>
              <a:t>paraformaldeide</a:t>
            </a:r>
            <a:r>
              <a:rPr lang="en-US" b="1" dirty="0" smtClean="0"/>
              <a:t> 3%</a:t>
            </a:r>
            <a:r>
              <a:rPr lang="en-US" dirty="0" smtClean="0"/>
              <a:t> per 20 </a:t>
            </a:r>
            <a:r>
              <a:rPr lang="en-US" dirty="0" err="1" smtClean="0"/>
              <a:t>minuti</a:t>
            </a:r>
            <a:r>
              <a:rPr lang="en-US" dirty="0" smtClean="0"/>
              <a:t>. In </a:t>
            </a:r>
            <a:r>
              <a:rPr lang="en-US" dirty="0" err="1" smtClean="0"/>
              <a:t>seguito</a:t>
            </a:r>
            <a:r>
              <a:rPr lang="en-US" dirty="0" smtClean="0"/>
              <a:t> la PFA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b="1" dirty="0" err="1" smtClean="0"/>
              <a:t>saturata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incubazione</a:t>
            </a:r>
            <a:r>
              <a:rPr lang="en-US" dirty="0" smtClean="0"/>
              <a:t> con </a:t>
            </a:r>
            <a:r>
              <a:rPr lang="en-US" b="1" dirty="0" err="1" smtClean="0"/>
              <a:t>Glicina</a:t>
            </a:r>
            <a:r>
              <a:rPr lang="en-US" b="1" dirty="0" smtClean="0"/>
              <a:t> 0.1M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LAVARE LE CELLULE.</a:t>
            </a:r>
            <a:r>
              <a:rPr lang="en-US" dirty="0" smtClean="0"/>
              <a:t> </a:t>
            </a:r>
            <a:r>
              <a:rPr lang="en-US" dirty="0" err="1" smtClean="0"/>
              <a:t>Rimuovere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terreno</a:t>
            </a:r>
            <a:r>
              <a:rPr lang="en-US" dirty="0" smtClean="0"/>
              <a:t>, </a:t>
            </a:r>
            <a:r>
              <a:rPr lang="en-US" b="1" dirty="0" err="1" smtClean="0"/>
              <a:t>effettuare</a:t>
            </a:r>
            <a:r>
              <a:rPr lang="en-US" b="1" dirty="0" smtClean="0"/>
              <a:t> 2 </a:t>
            </a:r>
            <a:r>
              <a:rPr lang="en-US" b="1" dirty="0" err="1" smtClean="0"/>
              <a:t>lavaggi</a:t>
            </a:r>
            <a:r>
              <a:rPr lang="en-US" b="1" dirty="0" smtClean="0"/>
              <a:t> </a:t>
            </a:r>
            <a:r>
              <a:rPr lang="en-US" b="1" dirty="0" err="1" smtClean="0"/>
              <a:t>delicati</a:t>
            </a:r>
            <a:r>
              <a:rPr lang="en-US" b="1" dirty="0" smtClean="0"/>
              <a:t> con PBS, </a:t>
            </a:r>
            <a:r>
              <a:rPr lang="en-US" dirty="0" err="1" smtClean="0"/>
              <a:t>rimuovere</a:t>
            </a:r>
            <a:r>
              <a:rPr lang="en-US" dirty="0" smtClean="0"/>
              <a:t> ¾ del PBS. </a:t>
            </a:r>
            <a:r>
              <a:rPr lang="en-US" dirty="0" err="1" smtClean="0"/>
              <a:t>Marcare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fondo</a:t>
            </a:r>
            <a:r>
              <a:rPr lang="en-US" dirty="0" smtClean="0"/>
              <a:t> di 2 </a:t>
            </a:r>
            <a:r>
              <a:rPr lang="en-US" dirty="0" err="1" smtClean="0"/>
              <a:t>pozzetti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cameretta</a:t>
            </a:r>
            <a:r>
              <a:rPr lang="en-US" dirty="0" smtClean="0"/>
              <a:t> da IF. </a:t>
            </a:r>
            <a:r>
              <a:rPr lang="en-US" dirty="0" err="1" smtClean="0"/>
              <a:t>Utilizzando</a:t>
            </a:r>
            <a:r>
              <a:rPr lang="en-US" dirty="0" smtClean="0"/>
              <a:t> un ago e le </a:t>
            </a:r>
            <a:r>
              <a:rPr lang="en-US" dirty="0" err="1" smtClean="0"/>
              <a:t>pinzette</a:t>
            </a:r>
            <a:r>
              <a:rPr lang="en-US" dirty="0" smtClean="0"/>
              <a:t>, </a:t>
            </a:r>
            <a:r>
              <a:rPr lang="en-US" dirty="0" err="1" smtClean="0"/>
              <a:t>trasferire</a:t>
            </a:r>
            <a:r>
              <a:rPr lang="en-US" dirty="0" smtClean="0"/>
              <a:t>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vetrino</a:t>
            </a:r>
            <a:r>
              <a:rPr lang="en-US" dirty="0" smtClean="0"/>
              <a:t> in un </a:t>
            </a:r>
            <a:r>
              <a:rPr lang="en-US" dirty="0" err="1" smtClean="0"/>
              <a:t>pozzetto</a:t>
            </a:r>
            <a:r>
              <a:rPr lang="en-US" dirty="0" smtClean="0"/>
              <a:t>. </a:t>
            </a:r>
            <a:r>
              <a:rPr lang="en-US" b="1" dirty="0" smtClean="0"/>
              <a:t>ATTENZIONE:</a:t>
            </a:r>
            <a:r>
              <a:rPr lang="en-US" dirty="0" smtClean="0"/>
              <a:t> le cellule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rimanere</a:t>
            </a:r>
            <a:r>
              <a:rPr lang="en-US" dirty="0" smtClean="0"/>
              <a:t> a </a:t>
            </a:r>
            <a:r>
              <a:rPr lang="en-US" b="1" dirty="0" smtClean="0"/>
              <a:t>FACCIA IN SU</a:t>
            </a:r>
            <a:r>
              <a:rPr lang="en-US" dirty="0" smtClean="0"/>
              <a:t>!!!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PERMEABILIZZARE le membrane </a:t>
            </a:r>
            <a:r>
              <a:rPr lang="en-US" b="1" dirty="0" err="1" smtClean="0"/>
              <a:t>cellulari</a:t>
            </a:r>
            <a:r>
              <a:rPr lang="en-US" b="1" dirty="0" smtClean="0"/>
              <a:t>. </a:t>
            </a:r>
            <a:r>
              <a:rPr lang="en-US" b="1" dirty="0" err="1" smtClean="0"/>
              <a:t>Aggiungere</a:t>
            </a:r>
            <a:r>
              <a:rPr lang="en-US" b="1" dirty="0" smtClean="0"/>
              <a:t> 2 ml </a:t>
            </a:r>
            <a:r>
              <a:rPr lang="en-US" dirty="0" smtClean="0"/>
              <a:t>di </a:t>
            </a:r>
            <a:r>
              <a:rPr lang="en-US" b="1" dirty="0" smtClean="0"/>
              <a:t>Triton X100 0.1M</a:t>
            </a:r>
            <a:r>
              <a:rPr lang="en-US" dirty="0" smtClean="0"/>
              <a:t>. </a:t>
            </a:r>
            <a:r>
              <a:rPr lang="en-US" dirty="0" err="1" smtClean="0"/>
              <a:t>Incubare</a:t>
            </a:r>
            <a:r>
              <a:rPr lang="en-US" dirty="0" smtClean="0"/>
              <a:t> per </a:t>
            </a:r>
            <a:r>
              <a:rPr lang="en-US" b="1" dirty="0" smtClean="0"/>
              <a:t>5 </a:t>
            </a:r>
            <a:r>
              <a:rPr lang="en-US" b="1" dirty="0" err="1" smtClean="0"/>
              <a:t>minuti</a:t>
            </a:r>
            <a:r>
              <a:rPr lang="en-US" b="1" dirty="0" smtClean="0"/>
              <a:t>. 2 </a:t>
            </a:r>
            <a:r>
              <a:rPr lang="en-US" b="1" dirty="0" err="1" smtClean="0"/>
              <a:t>lavaggi</a:t>
            </a:r>
            <a:r>
              <a:rPr lang="en-US" dirty="0" smtClean="0"/>
              <a:t> con 2 ml di</a:t>
            </a:r>
            <a:r>
              <a:rPr lang="en-US" b="1" dirty="0" smtClean="0"/>
              <a:t> PBS </a:t>
            </a:r>
            <a:r>
              <a:rPr lang="en-US" dirty="0" err="1" smtClean="0"/>
              <a:t>ciascuno</a:t>
            </a:r>
            <a:r>
              <a:rPr lang="en-US" dirty="0" smtClean="0"/>
              <a:t>. </a:t>
            </a:r>
            <a:r>
              <a:rPr lang="en-US" dirty="0" err="1" smtClean="0"/>
              <a:t>Rimuovere</a:t>
            </a:r>
            <a:r>
              <a:rPr lang="en-US" dirty="0" smtClean="0"/>
              <a:t> </a:t>
            </a:r>
            <a:r>
              <a:rPr lang="en-US" b="1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PBS.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err="1" smtClean="0"/>
              <a:t>Incubare</a:t>
            </a:r>
            <a:r>
              <a:rPr lang="en-US" b="1" dirty="0" smtClean="0"/>
              <a:t> con </a:t>
            </a:r>
            <a:r>
              <a:rPr lang="en-US" b="1" dirty="0" err="1" smtClean="0"/>
              <a:t>l’anticorpo</a:t>
            </a:r>
            <a:r>
              <a:rPr lang="en-US" b="1" dirty="0" smtClean="0"/>
              <a:t> </a:t>
            </a:r>
            <a:r>
              <a:rPr lang="en-US" b="1" dirty="0" err="1" smtClean="0"/>
              <a:t>primario</a:t>
            </a:r>
            <a:r>
              <a:rPr lang="en-US" b="1" dirty="0" smtClean="0"/>
              <a:t> (anti-HA).</a:t>
            </a:r>
            <a:r>
              <a:rPr lang="en-US" dirty="0" smtClean="0"/>
              <a:t> </a:t>
            </a:r>
            <a:r>
              <a:rPr lang="en-US" dirty="0" err="1" smtClean="0"/>
              <a:t>Coprire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vetrino</a:t>
            </a:r>
            <a:r>
              <a:rPr lang="en-US" dirty="0" smtClean="0"/>
              <a:t> con 100 ml di </a:t>
            </a:r>
            <a:r>
              <a:rPr lang="en-US" dirty="0" err="1" smtClean="0"/>
              <a:t>soluzione</a:t>
            </a:r>
            <a:r>
              <a:rPr lang="en-US" dirty="0" smtClean="0"/>
              <a:t> di </a:t>
            </a:r>
            <a:r>
              <a:rPr lang="en-US" dirty="0" err="1" smtClean="0"/>
              <a:t>anticorpo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r>
              <a:rPr lang="en-US" dirty="0" smtClean="0"/>
              <a:t>. </a:t>
            </a:r>
            <a:r>
              <a:rPr lang="en-US" dirty="0" err="1" smtClean="0"/>
              <a:t>Chiudere</a:t>
            </a:r>
            <a:r>
              <a:rPr lang="en-US" dirty="0" smtClean="0"/>
              <a:t> la </a:t>
            </a:r>
            <a:r>
              <a:rPr lang="en-US" dirty="0" err="1" smtClean="0"/>
              <a:t>cameretta</a:t>
            </a:r>
            <a:r>
              <a:rPr lang="en-US" dirty="0" smtClean="0"/>
              <a:t> e </a:t>
            </a:r>
            <a:r>
              <a:rPr lang="en-US" dirty="0" err="1" smtClean="0"/>
              <a:t>incubare</a:t>
            </a:r>
            <a:r>
              <a:rPr lang="en-US" dirty="0" smtClean="0"/>
              <a:t> 30 </a:t>
            </a:r>
            <a:r>
              <a:rPr lang="en-US" dirty="0" err="1" smtClean="0"/>
              <a:t>minuti</a:t>
            </a:r>
            <a:r>
              <a:rPr lang="en-US" dirty="0" smtClean="0"/>
              <a:t>.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Anticorpo</a:t>
            </a:r>
            <a:r>
              <a:rPr lang="en-US" b="1" dirty="0" smtClean="0"/>
              <a:t> </a:t>
            </a:r>
            <a:r>
              <a:rPr lang="en-US" b="1" dirty="0" err="1" smtClean="0"/>
              <a:t>secondario</a:t>
            </a:r>
            <a:r>
              <a:rPr lang="en-US" b="1" dirty="0" smtClean="0"/>
              <a:t> (anti-mouse-FITC). 2 </a:t>
            </a:r>
            <a:r>
              <a:rPr lang="en-US" b="1" dirty="0" err="1" smtClean="0"/>
              <a:t>lavaggi</a:t>
            </a:r>
            <a:r>
              <a:rPr lang="en-US" dirty="0" smtClean="0"/>
              <a:t> con 2 ml di</a:t>
            </a:r>
            <a:r>
              <a:rPr lang="en-US" b="1" dirty="0" smtClean="0"/>
              <a:t> PBS </a:t>
            </a:r>
            <a:r>
              <a:rPr lang="en-US" dirty="0" err="1" smtClean="0"/>
              <a:t>ciascuno</a:t>
            </a:r>
            <a:r>
              <a:rPr lang="en-US" dirty="0" smtClean="0"/>
              <a:t>. </a:t>
            </a:r>
            <a:r>
              <a:rPr lang="en-US" dirty="0" err="1" smtClean="0"/>
              <a:t>Rimuovere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PBS. </a:t>
            </a:r>
            <a:r>
              <a:rPr lang="en-US" dirty="0" err="1" smtClean="0"/>
              <a:t>Coprire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vetrino</a:t>
            </a:r>
            <a:r>
              <a:rPr lang="en-US" dirty="0" smtClean="0"/>
              <a:t> con 100 ml di </a:t>
            </a:r>
            <a:r>
              <a:rPr lang="en-US" dirty="0" err="1" smtClean="0"/>
              <a:t>soluzione</a:t>
            </a:r>
            <a:r>
              <a:rPr lang="en-US" dirty="0" smtClean="0"/>
              <a:t> di </a:t>
            </a:r>
            <a:r>
              <a:rPr lang="en-US" dirty="0" err="1" smtClean="0"/>
              <a:t>anticorpo</a:t>
            </a:r>
            <a:r>
              <a:rPr lang="en-US" dirty="0" smtClean="0"/>
              <a:t> </a:t>
            </a:r>
            <a:r>
              <a:rPr lang="en-US" dirty="0" err="1" smtClean="0"/>
              <a:t>secondario</a:t>
            </a:r>
            <a:r>
              <a:rPr lang="en-US" dirty="0" smtClean="0"/>
              <a:t>. </a:t>
            </a:r>
            <a:r>
              <a:rPr lang="en-US" dirty="0" err="1" smtClean="0"/>
              <a:t>Chiudere</a:t>
            </a:r>
            <a:r>
              <a:rPr lang="en-US" dirty="0" smtClean="0"/>
              <a:t> la </a:t>
            </a:r>
            <a:r>
              <a:rPr lang="en-US" dirty="0" err="1" smtClean="0"/>
              <a:t>cameretta</a:t>
            </a:r>
            <a:r>
              <a:rPr lang="en-US" dirty="0" smtClean="0"/>
              <a:t> e </a:t>
            </a:r>
            <a:r>
              <a:rPr lang="en-US" dirty="0" err="1" smtClean="0"/>
              <a:t>incubare</a:t>
            </a:r>
            <a:r>
              <a:rPr lang="en-US" dirty="0" smtClean="0"/>
              <a:t> 15 </a:t>
            </a:r>
            <a:r>
              <a:rPr lang="en-US" dirty="0" err="1" smtClean="0"/>
              <a:t>minuti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630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1965" y="519304"/>
            <a:ext cx="842321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/>
              <a:t>Controcolorare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nuclei con Hoechst. 2 </a:t>
            </a:r>
            <a:r>
              <a:rPr lang="en-US" b="1" dirty="0" err="1" smtClean="0"/>
              <a:t>lavaggi</a:t>
            </a:r>
            <a:r>
              <a:rPr lang="en-US" dirty="0" smtClean="0"/>
              <a:t> con 2 ml di</a:t>
            </a:r>
            <a:r>
              <a:rPr lang="en-US" b="1" dirty="0" smtClean="0"/>
              <a:t> PBS </a:t>
            </a:r>
            <a:r>
              <a:rPr lang="en-US" dirty="0" err="1" smtClean="0"/>
              <a:t>ciascuno</a:t>
            </a:r>
            <a:r>
              <a:rPr lang="en-US" dirty="0" smtClean="0"/>
              <a:t>. </a:t>
            </a:r>
            <a:r>
              <a:rPr lang="en-US" dirty="0" err="1" smtClean="0"/>
              <a:t>Rimuovere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PBS. </a:t>
            </a:r>
            <a:r>
              <a:rPr lang="en-US" b="1" dirty="0" err="1" smtClean="0"/>
              <a:t>Aggiungere</a:t>
            </a:r>
            <a:r>
              <a:rPr lang="en-US" b="1" dirty="0" smtClean="0"/>
              <a:t> 2 ml </a:t>
            </a:r>
            <a:r>
              <a:rPr lang="en-US" dirty="0" smtClean="0"/>
              <a:t>di </a:t>
            </a:r>
            <a:r>
              <a:rPr lang="en-US" b="1" dirty="0" smtClean="0"/>
              <a:t>Hoechst</a:t>
            </a:r>
            <a:r>
              <a:rPr lang="en-US" dirty="0" smtClean="0"/>
              <a:t>. </a:t>
            </a:r>
            <a:r>
              <a:rPr lang="en-US" dirty="0" err="1" smtClean="0"/>
              <a:t>Incubare</a:t>
            </a:r>
            <a:r>
              <a:rPr lang="en-US" dirty="0" smtClean="0"/>
              <a:t> per </a:t>
            </a:r>
            <a:r>
              <a:rPr lang="en-US" b="1" dirty="0" smtClean="0"/>
              <a:t>5 </a:t>
            </a:r>
            <a:r>
              <a:rPr lang="en-US" b="1" dirty="0" err="1" smtClean="0"/>
              <a:t>minuti</a:t>
            </a:r>
            <a:r>
              <a:rPr lang="en-US" b="1" dirty="0" smtClean="0"/>
              <a:t>. 3 </a:t>
            </a:r>
            <a:r>
              <a:rPr lang="en-US" b="1" dirty="0" err="1" smtClean="0"/>
              <a:t>lavaggi</a:t>
            </a:r>
            <a:r>
              <a:rPr lang="en-US" b="1" dirty="0" smtClean="0"/>
              <a:t> </a:t>
            </a:r>
            <a:r>
              <a:rPr lang="en-US" dirty="0" smtClean="0"/>
              <a:t>con 2 ml di</a:t>
            </a:r>
            <a:r>
              <a:rPr lang="en-US" b="1" dirty="0" smtClean="0"/>
              <a:t> PBS </a:t>
            </a:r>
            <a:r>
              <a:rPr lang="en-US" dirty="0" err="1" smtClean="0"/>
              <a:t>ciascuno</a:t>
            </a:r>
            <a:r>
              <a:rPr lang="en-US" dirty="0" smtClean="0"/>
              <a:t>. 1 </a:t>
            </a:r>
            <a:r>
              <a:rPr lang="en-US" dirty="0" err="1" smtClean="0"/>
              <a:t>lavaggio</a:t>
            </a:r>
            <a:r>
              <a:rPr lang="en-US" dirty="0" smtClean="0"/>
              <a:t> con 2 ml di </a:t>
            </a:r>
            <a:r>
              <a:rPr lang="en-US" b="1" dirty="0" err="1" smtClean="0"/>
              <a:t>acqua</a:t>
            </a:r>
            <a:r>
              <a:rPr lang="en-US" dirty="0" smtClean="0"/>
              <a:t>. </a:t>
            </a:r>
            <a:r>
              <a:rPr lang="en-US" dirty="0" err="1" smtClean="0"/>
              <a:t>Rimuovere</a:t>
            </a:r>
            <a:r>
              <a:rPr lang="en-US" dirty="0" smtClean="0"/>
              <a:t> ¾ </a:t>
            </a:r>
            <a:r>
              <a:rPr lang="en-US" dirty="0" err="1" smtClean="0"/>
              <a:t>dell’acqua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MONTARE I VETRINI. </a:t>
            </a:r>
            <a:r>
              <a:rPr lang="en-US" dirty="0" smtClean="0"/>
              <a:t>Con un ago e le </a:t>
            </a:r>
            <a:r>
              <a:rPr lang="en-US" dirty="0" err="1" smtClean="0"/>
              <a:t>pinzette</a:t>
            </a:r>
            <a:r>
              <a:rPr lang="en-US" dirty="0" smtClean="0"/>
              <a:t>, </a:t>
            </a:r>
            <a:r>
              <a:rPr lang="en-US" dirty="0" err="1" smtClean="0"/>
              <a:t>sollevare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vetrino</a:t>
            </a:r>
            <a:r>
              <a:rPr lang="en-US" dirty="0" smtClean="0"/>
              <a:t> e </a:t>
            </a:r>
            <a:r>
              <a:rPr lang="en-US" dirty="0" err="1" smtClean="0"/>
              <a:t>spostarlo</a:t>
            </a:r>
            <a:r>
              <a:rPr lang="en-US" dirty="0" smtClean="0"/>
              <a:t> in un </a:t>
            </a:r>
            <a:r>
              <a:rPr lang="en-US" dirty="0" err="1" smtClean="0"/>
              <a:t>pozzetto</a:t>
            </a:r>
            <a:r>
              <a:rPr lang="en-US" dirty="0" smtClean="0"/>
              <a:t> </a:t>
            </a:r>
            <a:r>
              <a:rPr lang="en-US" dirty="0" err="1" smtClean="0"/>
              <a:t>asciutto</a:t>
            </a:r>
            <a:r>
              <a:rPr lang="en-US" dirty="0" smtClean="0"/>
              <a:t>, </a:t>
            </a:r>
            <a:r>
              <a:rPr lang="en-US" dirty="0" err="1" smtClean="0"/>
              <a:t>appoggiandolo</a:t>
            </a:r>
            <a:r>
              <a:rPr lang="en-US" dirty="0" smtClean="0"/>
              <a:t> </a:t>
            </a:r>
            <a:r>
              <a:rPr lang="en-US" dirty="0" err="1" smtClean="0"/>
              <a:t>verticalmente</a:t>
            </a:r>
            <a:r>
              <a:rPr lang="en-US" dirty="0" smtClean="0"/>
              <a:t> al </a:t>
            </a:r>
            <a:r>
              <a:rPr lang="en-US" dirty="0" err="1" smtClean="0"/>
              <a:t>bordo</a:t>
            </a:r>
            <a:r>
              <a:rPr lang="en-US" dirty="0" smtClean="0"/>
              <a:t> del </a:t>
            </a:r>
            <a:r>
              <a:rPr lang="en-US" dirty="0" err="1" smtClean="0"/>
              <a:t>pozzetto</a:t>
            </a:r>
            <a:r>
              <a:rPr lang="en-US" dirty="0" smtClean="0"/>
              <a:t>.</a:t>
            </a:r>
            <a:r>
              <a:rPr lang="en-US" b="1" dirty="0" smtClean="0"/>
              <a:t> NB: le cellule </a:t>
            </a:r>
            <a:r>
              <a:rPr lang="en-US" b="1" dirty="0" err="1" smtClean="0"/>
              <a:t>guardano</a:t>
            </a:r>
            <a:r>
              <a:rPr lang="en-US" b="1" dirty="0" smtClean="0"/>
              <a:t> verso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centro</a:t>
            </a:r>
            <a:r>
              <a:rPr lang="en-US" b="1" dirty="0" smtClean="0"/>
              <a:t> del </a:t>
            </a:r>
            <a:r>
              <a:rPr lang="en-US" b="1" dirty="0" err="1" smtClean="0"/>
              <a:t>pozzetto</a:t>
            </a:r>
            <a:r>
              <a:rPr lang="en-US" b="1" dirty="0" smtClean="0"/>
              <a:t>, non verso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bordo</a:t>
            </a:r>
            <a:r>
              <a:rPr lang="en-US" b="1" dirty="0" smtClean="0"/>
              <a:t>!!! </a:t>
            </a:r>
            <a:r>
              <a:rPr lang="en-US" dirty="0" err="1" smtClean="0"/>
              <a:t>Lasciar</a:t>
            </a:r>
            <a:r>
              <a:rPr lang="en-US" dirty="0" smtClean="0"/>
              <a:t> </a:t>
            </a:r>
            <a:r>
              <a:rPr lang="en-US" dirty="0" err="1" smtClean="0"/>
              <a:t>asciugare</a:t>
            </a:r>
            <a:r>
              <a:rPr lang="en-US" dirty="0" smtClean="0"/>
              <a:t> (</a:t>
            </a:r>
            <a:r>
              <a:rPr lang="en-US" dirty="0" err="1" smtClean="0"/>
              <a:t>almeno</a:t>
            </a:r>
            <a:r>
              <a:rPr lang="en-US" dirty="0" smtClean="0"/>
              <a:t> 5 </a:t>
            </a:r>
            <a:r>
              <a:rPr lang="en-US" dirty="0" err="1" smtClean="0"/>
              <a:t>minuti</a:t>
            </a:r>
            <a:r>
              <a:rPr lang="en-US" dirty="0" smtClean="0"/>
              <a:t>). </a:t>
            </a:r>
            <a:r>
              <a:rPr lang="en-US" dirty="0" err="1" smtClean="0"/>
              <a:t>Pulire</a:t>
            </a:r>
            <a:r>
              <a:rPr lang="en-US" dirty="0" smtClean="0"/>
              <a:t> con </a:t>
            </a:r>
            <a:r>
              <a:rPr lang="en-US" dirty="0" err="1" smtClean="0"/>
              <a:t>alcol</a:t>
            </a:r>
            <a:r>
              <a:rPr lang="en-US" dirty="0" smtClean="0"/>
              <a:t> un </a:t>
            </a:r>
            <a:r>
              <a:rPr lang="en-US" b="1" dirty="0" err="1" smtClean="0"/>
              <a:t>vetrino</a:t>
            </a:r>
            <a:r>
              <a:rPr lang="en-US" b="1" dirty="0" smtClean="0"/>
              <a:t> </a:t>
            </a:r>
            <a:r>
              <a:rPr lang="en-US" b="1" dirty="0" err="1" smtClean="0"/>
              <a:t>portaoggetto</a:t>
            </a:r>
            <a:r>
              <a:rPr lang="en-US" dirty="0" smtClean="0"/>
              <a:t>, </a:t>
            </a:r>
            <a:r>
              <a:rPr lang="en-US" dirty="0" err="1" smtClean="0"/>
              <a:t>scriverci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, la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cellulare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DNA </a:t>
            </a:r>
            <a:r>
              <a:rPr lang="en-US" dirty="0" err="1" smtClean="0"/>
              <a:t>trasfettato</a:t>
            </a:r>
            <a:r>
              <a:rPr lang="en-US" dirty="0" smtClean="0"/>
              <a:t>,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porvi</a:t>
            </a:r>
            <a:r>
              <a:rPr lang="en-US" dirty="0" smtClean="0"/>
              <a:t> 2 </a:t>
            </a:r>
            <a:r>
              <a:rPr lang="en-US" dirty="0" err="1" smtClean="0"/>
              <a:t>gocce</a:t>
            </a:r>
            <a:r>
              <a:rPr lang="en-US" dirty="0" smtClean="0"/>
              <a:t> di</a:t>
            </a:r>
            <a:r>
              <a:rPr lang="en-US" b="1" dirty="0" smtClean="0"/>
              <a:t> MOWIOL. Con le </a:t>
            </a:r>
            <a:r>
              <a:rPr lang="en-US" b="1" dirty="0" err="1" smtClean="0"/>
              <a:t>pinzette</a:t>
            </a:r>
            <a:r>
              <a:rPr lang="en-US" b="1" dirty="0" smtClean="0"/>
              <a:t>, </a:t>
            </a:r>
            <a:r>
              <a:rPr lang="en-US" b="1" dirty="0" err="1" smtClean="0"/>
              <a:t>appoggiare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vetrino</a:t>
            </a:r>
            <a:r>
              <a:rPr lang="en-US" b="1" dirty="0" smtClean="0"/>
              <a:t> con le cellule a </a:t>
            </a:r>
            <a:r>
              <a:rPr lang="en-US" b="1" dirty="0" err="1" smtClean="0"/>
              <a:t>faccia</a:t>
            </a:r>
            <a:r>
              <a:rPr lang="en-US" b="1" dirty="0" smtClean="0"/>
              <a:t> in </a:t>
            </a:r>
            <a:r>
              <a:rPr lang="en-US" b="1" dirty="0" err="1" smtClean="0"/>
              <a:t>giù</a:t>
            </a:r>
            <a:r>
              <a:rPr lang="en-US" b="1" dirty="0" smtClean="0"/>
              <a:t> </a:t>
            </a:r>
            <a:r>
              <a:rPr lang="en-US" b="1" dirty="0" err="1" smtClean="0"/>
              <a:t>sul</a:t>
            </a:r>
            <a:r>
              <a:rPr lang="en-US" b="1" dirty="0" smtClean="0"/>
              <a:t> </a:t>
            </a:r>
            <a:r>
              <a:rPr lang="en-US" b="1" dirty="0" err="1" smtClean="0"/>
              <a:t>Mowiol</a:t>
            </a:r>
            <a:r>
              <a:rPr lang="en-US" b="1" dirty="0" smtClean="0"/>
              <a:t>. </a:t>
            </a:r>
            <a:r>
              <a:rPr lang="en-US" dirty="0" err="1" smtClean="0"/>
              <a:t>Schiacciare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 con un </a:t>
            </a:r>
            <a:r>
              <a:rPr lang="en-US" dirty="0" err="1" smtClean="0"/>
              <a:t>puntale</a:t>
            </a:r>
            <a:r>
              <a:rPr lang="en-US" dirty="0" smtClean="0"/>
              <a:t> </a:t>
            </a:r>
            <a:r>
              <a:rPr lang="en-US" dirty="0" err="1" smtClean="0"/>
              <a:t>giallo</a:t>
            </a:r>
            <a:r>
              <a:rPr lang="en-US" dirty="0" smtClean="0"/>
              <a:t> per </a:t>
            </a:r>
            <a:r>
              <a:rPr lang="en-US" dirty="0" err="1" smtClean="0"/>
              <a:t>eliminare</a:t>
            </a:r>
            <a:r>
              <a:rPr lang="en-US" dirty="0" smtClean="0"/>
              <a:t> le </a:t>
            </a:r>
            <a:r>
              <a:rPr lang="en-US" dirty="0" err="1" smtClean="0"/>
              <a:t>bolle</a:t>
            </a:r>
            <a:r>
              <a:rPr lang="en-US" dirty="0" smtClean="0"/>
              <a:t> e </a:t>
            </a:r>
            <a:r>
              <a:rPr lang="en-US" dirty="0" err="1" smtClean="0"/>
              <a:t>lasciar</a:t>
            </a:r>
            <a:r>
              <a:rPr lang="en-US" dirty="0" smtClean="0"/>
              <a:t> </a:t>
            </a:r>
            <a:r>
              <a:rPr lang="en-US" dirty="0" err="1" smtClean="0"/>
              <a:t>asciugare</a:t>
            </a:r>
            <a:r>
              <a:rPr lang="en-US" dirty="0" smtClean="0"/>
              <a:t>. I </a:t>
            </a:r>
            <a:r>
              <a:rPr lang="en-US" dirty="0" err="1" smtClean="0"/>
              <a:t>vetrini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pronti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osservati</a:t>
            </a:r>
            <a:r>
              <a:rPr lang="en-US" dirty="0" smtClean="0"/>
              <a:t> al </a:t>
            </a:r>
            <a:r>
              <a:rPr lang="en-US" dirty="0" err="1" smtClean="0"/>
              <a:t>microscopio</a:t>
            </a:r>
            <a:r>
              <a:rPr lang="en-US" dirty="0" smtClean="0"/>
              <a:t> a </a:t>
            </a:r>
            <a:r>
              <a:rPr lang="en-US" dirty="0" err="1" smtClean="0"/>
              <a:t>epifluorescenza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it-IT" dirty="0" smtClean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667251"/>
              </p:ext>
            </p:extLst>
          </p:nvPr>
        </p:nvGraphicFramePr>
        <p:xfrm>
          <a:off x="1295400" y="4825319"/>
          <a:ext cx="6553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o" r:id="rId3" imgW="6553200" imgH="990600" progId="Word.Document.12">
                  <p:embed/>
                </p:oleObj>
              </mc:Choice>
              <mc:Fallback>
                <p:oleObj name="Documento" r:id="rId3" imgW="6553200" imgH="99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825319"/>
                        <a:ext cx="65532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170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</Words>
  <Application>Microsoft Macintosh PowerPoint</Application>
  <PresentationFormat>Presentazione su schermo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Documento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Silvano</dc:creator>
  <cp:lastModifiedBy>Silvano</cp:lastModifiedBy>
  <cp:revision>4</cp:revision>
  <dcterms:created xsi:type="dcterms:W3CDTF">2017-03-30T09:19:41Z</dcterms:created>
  <dcterms:modified xsi:type="dcterms:W3CDTF">2019-03-31T18:52:12Z</dcterms:modified>
</cp:coreProperties>
</file>