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3"/>
  </p:notesMasterIdLst>
  <p:handoutMasterIdLst>
    <p:handoutMasterId r:id="rId44"/>
  </p:handoutMasterIdLst>
  <p:sldIdLst>
    <p:sldId id="277" r:id="rId3"/>
    <p:sldId id="432" r:id="rId4"/>
    <p:sldId id="433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4" r:id="rId14"/>
    <p:sldId id="443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42" r:id="rId23"/>
    <p:sldId id="453" r:id="rId24"/>
    <p:sldId id="454" r:id="rId25"/>
    <p:sldId id="455" r:id="rId26"/>
    <p:sldId id="465" r:id="rId27"/>
    <p:sldId id="466" r:id="rId28"/>
    <p:sldId id="456" r:id="rId29"/>
    <p:sldId id="457" r:id="rId30"/>
    <p:sldId id="467" r:id="rId31"/>
    <p:sldId id="468" r:id="rId32"/>
    <p:sldId id="459" r:id="rId33"/>
    <p:sldId id="460" r:id="rId34"/>
    <p:sldId id="461" r:id="rId35"/>
    <p:sldId id="458" r:id="rId36"/>
    <p:sldId id="462" r:id="rId37"/>
    <p:sldId id="463" r:id="rId38"/>
    <p:sldId id="464" r:id="rId39"/>
    <p:sldId id="469" r:id="rId40"/>
    <p:sldId id="470" r:id="rId41"/>
    <p:sldId id="47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4/4/2019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4/4/2019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4/4/2019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4/4/2019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4/4/2019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4/4/2019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last.ncbi.nlm.nih.gov/Blast.cg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6931" y="3437336"/>
            <a:ext cx="9601200" cy="931025"/>
          </a:xfrm>
        </p:spPr>
        <p:txBody>
          <a:bodyPr/>
          <a:lstStyle/>
          <a:p>
            <a:r>
              <a:rPr lang="it-IT" sz="4800" dirty="0" smtClean="0"/>
              <a:t>LEZIONE 7</a:t>
            </a:r>
            <a:br>
              <a:rPr lang="it-IT" sz="4800" dirty="0" smtClean="0"/>
            </a:br>
            <a:r>
              <a:rPr lang="it-IT" sz="4800" dirty="0" smtClean="0"/>
              <a:t>BLAST e applicazioni speciali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61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versioni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349585"/>
            <a:ext cx="6535189" cy="2067375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it-IT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TCAGGCGTGCAGATGACGATGCAGTACATGGGTTTCTCTTTATTAAGTTCTTATGTCATGTTTATCATAGACTCTGAAGTCAACCAGTCAGAGGTTATCGTACGTCAAATCAGTCAGAGGTTATCAGTCAATACAGTGAATCCTGATTCCCGTATGTGTGTTGTGACATATACACTGAATTCTGACTTAACCGCCTGTGTTATGAAATATACACTGAATCCTGACTTAACCGTAAGTGTTGTGACAGATACTGTGAATCCTGACTTACCAGTTTGTGTTGTGACATATACACTGAATCCTGGCTTACCCGTATGTGTTGTGACAGATACTGTGAATCATGACCTACCCGTATGTGTTGTGACGTACAACTTGAATCCCGACTTACCAGTTTGTGTTGTGACATATACACTGAATCCTGACTTACCCTTCTGTGTTGTGACATATACACTGAATCCTGACTTACCCTTCTGTGTTGTGACATATACACTGAATCCTGACTTAACCATAGTGTTGTGATGCGTCATCGACTSGATGTCATCCTATACATTTTTCCCATTTA</a:t>
            </a:r>
          </a:p>
          <a:p>
            <a:pPr marL="45720" indent="0">
              <a:buNone/>
            </a:pPr>
            <a:r>
              <a:rPr lang="it-IT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Quale è il frame di lettura corretto di questa sequenza codificante?</a:t>
            </a:r>
          </a:p>
          <a:p>
            <a:pPr marL="45720" indent="0">
              <a:buNone/>
            </a:pPr>
            <a:r>
              <a:rPr lang="it-IT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Non posso saperlo a priori... Le sequenze nucleotidiche (purché codificanti!) vengono tradotte nei 6 possibili frame di lettura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://infohost.nmt.edu/~biology/BioinformaticsWeb/ReadingFram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67" y="775438"/>
            <a:ext cx="30956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98855"/>
            <a:ext cx="10058400" cy="327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5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varianti ed implementazioni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9509760" cy="4638651"/>
          </a:xfrm>
        </p:spPr>
        <p:txBody>
          <a:bodyPr>
            <a:normAutofit/>
          </a:bodyPr>
          <a:lstStyle/>
          <a:p>
            <a:r>
              <a:rPr lang="it-IT" b="1" u="sng" dirty="0" smtClean="0">
                <a:solidFill>
                  <a:srgbClr val="FF0000"/>
                </a:solidFill>
              </a:rPr>
              <a:t>Gapped-BLAST</a:t>
            </a:r>
            <a:r>
              <a:rPr lang="it-IT" dirty="0" smtClean="0"/>
              <a:t>: porta avanti l’estensione delle HSP tenendo presente la possibilità di introdure dei gap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PSI-BLAST</a:t>
            </a:r>
            <a:r>
              <a:rPr lang="it-IT" dirty="0" smtClean="0"/>
              <a:t>: Position-Specific Iterated BLAST - effettua una ricerca iterativa utilizzando le HSP per generare dei profili caratteristici della query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BL2SEQ</a:t>
            </a:r>
            <a:r>
              <a:rPr lang="it-IT" dirty="0" smtClean="0"/>
              <a:t>: adattamento di BLAST per l’allineamento di coppie di sequenze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MEGABLAST</a:t>
            </a:r>
            <a:r>
              <a:rPr lang="it-IT" dirty="0" smtClean="0"/>
              <a:t>: può concatenare molte queries tra loro per minimizzare il tempo di esecuzione dovuto a queries molto lunghe (adatto per l’allineamento di sequenze nucleotidiche molto lunghe, come regioni cromosomiche, e sequenze ad alto grado di similarità)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Discontinuous MEGABLAST</a:t>
            </a:r>
            <a:r>
              <a:rPr lang="it-IT" dirty="0" smtClean="0"/>
              <a:t>: simile a MEGABLAST ma ottimizzato per sequenze divergenti, ad esempio regioni cromosomiche di specie differenti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04002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varianti ed implementazioni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6597535" cy="4638651"/>
          </a:xfrm>
        </p:spPr>
        <p:txBody>
          <a:bodyPr>
            <a:normAutofit/>
          </a:bodyPr>
          <a:lstStyle/>
          <a:p>
            <a:r>
              <a:rPr lang="it-IT" b="1" u="sng" dirty="0" smtClean="0">
                <a:solidFill>
                  <a:srgbClr val="FF0000"/>
                </a:solidFill>
              </a:rPr>
              <a:t>DELTA-BLAST</a:t>
            </a:r>
            <a:r>
              <a:rPr lang="it-IT" dirty="0" smtClean="0"/>
              <a:t>: </a:t>
            </a:r>
            <a:r>
              <a:rPr lang="en-US" dirty="0" smtClean="0"/>
              <a:t>Domain Enhanced Lookup Time Accelerated BLAST – </a:t>
            </a:r>
            <a:r>
              <a:rPr lang="it-IT" dirty="0" smtClean="0"/>
              <a:t>implementazion</a:t>
            </a:r>
            <a:r>
              <a:rPr lang="en-US" dirty="0" smtClean="0"/>
              <a:t>e di </a:t>
            </a:r>
            <a:r>
              <a:rPr lang="it-IT" dirty="0" smtClean="0"/>
              <a:t>BLASTp che utilizza un database di domini conservati </a:t>
            </a:r>
            <a:r>
              <a:rPr lang="en-US" dirty="0" smtClean="0"/>
              <a:t>(CDD)</a:t>
            </a:r>
          </a:p>
          <a:p>
            <a:r>
              <a:rPr lang="it-IT" b="1" u="sng" dirty="0">
                <a:solidFill>
                  <a:srgbClr val="FF0000"/>
                </a:solidFill>
              </a:rPr>
              <a:t>PHI-BLAST</a:t>
            </a:r>
            <a:r>
              <a:rPr lang="it-IT" dirty="0"/>
              <a:t>: </a:t>
            </a:r>
            <a:r>
              <a:rPr lang="it-IT" dirty="0" smtClean="0"/>
              <a:t>Pattern Hit Initiated BLAST - estensione </a:t>
            </a:r>
            <a:r>
              <a:rPr lang="it-IT" dirty="0"/>
              <a:t>di PSI-BLAST per la ricerca in banca dati di pattern proteici più che di </a:t>
            </a:r>
            <a:r>
              <a:rPr lang="it-IT" dirty="0" err="1" smtClean="0"/>
              <a:t>query</a:t>
            </a:r>
            <a:r>
              <a:rPr lang="it-IT" dirty="0" smtClean="0"/>
              <a:t> esatte</a:t>
            </a:r>
            <a:endParaRPr lang="en-US" dirty="0" smtClean="0"/>
          </a:p>
          <a:p>
            <a:r>
              <a:rPr lang="it-IT" b="1" u="sng" dirty="0" smtClean="0">
                <a:solidFill>
                  <a:srgbClr val="FF0000"/>
                </a:solidFill>
              </a:rPr>
              <a:t>Magic BLAST</a:t>
            </a:r>
            <a:r>
              <a:rPr lang="it-IT" dirty="0" smtClean="0"/>
              <a:t>: implementato recentemente per l’allineamento di dati di Next Generation Sequencing contro genomi di riferimento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136" y="1316245"/>
            <a:ext cx="2979402" cy="48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accessibilità web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9509760" cy="4638651"/>
          </a:xfrm>
        </p:spPr>
        <p:txBody>
          <a:bodyPr>
            <a:normAutofit/>
          </a:bodyPr>
          <a:lstStyle/>
          <a:p>
            <a:r>
              <a:rPr lang="it-IT" b="1" u="sng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it-IT" b="1" u="sng" dirty="0" smtClean="0">
                <a:solidFill>
                  <a:srgbClr val="FF0000"/>
                </a:solidFill>
                <a:hlinkClick r:id="rId2"/>
              </a:rPr>
              <a:t>blast.ncbi.nlm.nih.gov/Blast.cgi</a:t>
            </a:r>
            <a:endParaRPr lang="it-IT" b="1" u="sng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Hostato sul portale dell’NCBI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84843"/>
            <a:ext cx="10058400" cy="384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differenze rispetto a FASTA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9509760" cy="4971161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La più importante differenza è </a:t>
            </a:r>
            <a:r>
              <a:rPr lang="it-IT" b="1" dirty="0" smtClean="0"/>
              <a:t>l’indicizzazione di parole esatte in FASTA </a:t>
            </a:r>
            <a:r>
              <a:rPr lang="it-IT" dirty="0" smtClean="0"/>
              <a:t>contro quella dei w-mers in BLAST. Per questo motivo il numero di subject ritrovati da FASTA nel database sarà molto ridotto e la strategia di indicizzazione è un </a:t>
            </a:r>
            <a:r>
              <a:rPr lang="it-IT" b="1" dirty="0" smtClean="0"/>
              <a:t>fattore molto limitante per FASTA</a:t>
            </a:r>
          </a:p>
          <a:p>
            <a:r>
              <a:rPr lang="it-IT" dirty="0" smtClean="0"/>
              <a:t>Tuttavia BLAST assegna i punteggi S sulla base di matrici di sostituzione e può accadere che dei match inesatti ottengano degli score più alti di match esatti della stessa lunghezza</a:t>
            </a:r>
          </a:p>
          <a:p>
            <a:r>
              <a:rPr lang="it-IT" dirty="0" smtClean="0"/>
              <a:t>Ad esempio, AIS-AIS = 12, mentre LSH-MSH = 14 utilizzando BLOSUM62</a:t>
            </a:r>
          </a:p>
          <a:p>
            <a:r>
              <a:rPr lang="it-IT" dirty="0" smtClean="0"/>
              <a:t>Per sequenze nucleotidiche </a:t>
            </a:r>
            <a:r>
              <a:rPr lang="it-IT" b="1" dirty="0" smtClean="0"/>
              <a:t>l’indicizzazione dei w-mers ha poca rilevanza</a:t>
            </a:r>
          </a:p>
          <a:p>
            <a:r>
              <a:rPr lang="it-IT" dirty="0" smtClean="0"/>
              <a:t>Inoltre il </a:t>
            </a:r>
            <a:r>
              <a:rPr lang="it-IT" b="1" dirty="0" smtClean="0"/>
              <a:t>W di default per BLASTn = 11</a:t>
            </a:r>
            <a:r>
              <a:rPr lang="it-IT" dirty="0" smtClean="0"/>
              <a:t>, quindi tendenzialmente non verrà rilevata similarità significativa a meno che non ci sia una stringa identica di almeno 11 nucleotidi</a:t>
            </a:r>
          </a:p>
          <a:p>
            <a:r>
              <a:rPr lang="it-IT" dirty="0" smtClean="0"/>
              <a:t>Inoltre FASTA prevede l’inserzione di GAP già nei suoi primi step, BLAST solamente in fase di elongation degli HSP</a:t>
            </a:r>
          </a:p>
          <a:p>
            <a:r>
              <a:rPr lang="it-IT" dirty="0" smtClean="0"/>
              <a:t>In sostanza, </a:t>
            </a:r>
            <a:r>
              <a:rPr lang="it-IT" b="1" dirty="0" smtClean="0"/>
              <a:t>FASTA è indicato per sequenze nucleotidiche</a:t>
            </a:r>
            <a:r>
              <a:rPr lang="it-IT" dirty="0" smtClean="0"/>
              <a:t>, NON per sequenze amino acidiche che è sempre opportuno ricercare con BLAST</a:t>
            </a:r>
          </a:p>
        </p:txBody>
      </p:sp>
    </p:spTree>
    <p:extLst>
      <p:ext uri="{BB962C8B-B14F-4D97-AF65-F5344CB8AC3E}">
        <p14:creationId xmlns:p14="http://schemas.microsoft.com/office/powerpoint/2010/main" val="35639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applicazioni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9509760" cy="4971161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Il </a:t>
            </a:r>
            <a:r>
              <a:rPr lang="it-IT" dirty="0"/>
              <a:t>metodo BLAST, dall'originaria formulazione ad oggi, ha rappresentato un validissimo strumento d'analisi, che numerosi server bioinformatici consentono di utilizzare on-line per ricerche nelle principali banche </a:t>
            </a:r>
            <a:r>
              <a:rPr lang="it-IT" dirty="0" smtClean="0"/>
              <a:t>dati </a:t>
            </a:r>
            <a:endParaRPr lang="it-IT" dirty="0"/>
          </a:p>
          <a:p>
            <a:pPr algn="just"/>
            <a:r>
              <a:rPr lang="it-IT" dirty="0"/>
              <a:t>Sono state sviluppate numerose applicazioni, basate sul metodo BLAST ma ottimizzate per il tipo di ricerca, sonda e database nei quali si intenda cercare sequenze omologhe. Gli algoritmi di BLAST sono stati progressivamente potenziati, implementando nuove funzioni che consentono, ad esempio, di </a:t>
            </a:r>
            <a:r>
              <a:rPr lang="it-IT" b="1" dirty="0"/>
              <a:t>adottare matrici definite sulla base del set di dati in analisi o di integrare l'analisi di similarità con quella per </a:t>
            </a:r>
            <a:r>
              <a:rPr lang="it-IT" b="1" dirty="0" smtClean="0"/>
              <a:t>pattern</a:t>
            </a:r>
            <a:endParaRPr lang="it-IT" dirty="0"/>
          </a:p>
          <a:p>
            <a:pPr algn="just"/>
            <a:r>
              <a:rPr lang="it-IT" dirty="0" smtClean="0"/>
              <a:t>Mentre nella maggior parte dei casi i biologi si connettono all’home page dell’NCBI per effettuare ricerche di similarità all’interno di </a:t>
            </a:r>
            <a:r>
              <a:rPr lang="it-IT" b="1" dirty="0" smtClean="0"/>
              <a:t>database pubblicamente disponibili</a:t>
            </a:r>
            <a:r>
              <a:rPr lang="it-IT" dirty="0" smtClean="0"/>
              <a:t> (nr, UniProt, GenBank, ecc.), tenete presente che è spesso utile </a:t>
            </a:r>
            <a:r>
              <a:rPr lang="it-IT" b="1" dirty="0" smtClean="0"/>
              <a:t>utilizzare BLAST in locale</a:t>
            </a:r>
            <a:r>
              <a:rPr lang="it-IT" dirty="0" smtClean="0"/>
              <a:t>, cioè scaricando un applicativo che permette la ricerca in </a:t>
            </a:r>
            <a:r>
              <a:rPr lang="it-IT" b="1" dirty="0" smtClean="0"/>
              <a:t>database personalizzati e spesso non ancora rilasciati pubblicamente</a:t>
            </a:r>
          </a:p>
        </p:txBody>
      </p:sp>
    </p:spTree>
    <p:extLst>
      <p:ext uri="{BB962C8B-B14F-4D97-AF65-F5344CB8AC3E}">
        <p14:creationId xmlns:p14="http://schemas.microsoft.com/office/powerpoint/2010/main" val="122685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applicazioni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9509760" cy="4971161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Le applicazioni di BLASTp e BLASTn sono piuttosto intuitive</a:t>
            </a:r>
          </a:p>
          <a:p>
            <a:pPr algn="just"/>
            <a:r>
              <a:rPr lang="it-IT" dirty="0" smtClean="0"/>
              <a:t>Più complesse sono quelle dei BLAST «speciali», BLASTx, tBLASTn e tBLASTx</a:t>
            </a:r>
          </a:p>
          <a:p>
            <a:pPr algn="just"/>
            <a:r>
              <a:rPr lang="it-IT" dirty="0" smtClean="0"/>
              <a:t>Teniamo in considerazione che, dovendo lavorare su query e/o subject tradotti nei sei possibili frames di lettura, </a:t>
            </a:r>
            <a:r>
              <a:rPr lang="it-IT" b="1" dirty="0" smtClean="0"/>
              <a:t>le ricerche effettuate con questi metodi saranno sensibilmente più lente rispetto ai BLASTn e BLASTp canonici</a:t>
            </a:r>
            <a:endParaRPr lang="it-IT" dirty="0"/>
          </a:p>
          <a:p>
            <a:pPr algn="just"/>
            <a:r>
              <a:rPr lang="it-IT" b="1" u="sng" dirty="0" smtClean="0"/>
              <a:t>BLASTx</a:t>
            </a:r>
            <a:r>
              <a:rPr lang="it-IT" dirty="0" smtClean="0"/>
              <a:t> è indicato quando dispongo di una sequenza nucleotidica, che presumo sia codificante e sono interessato a traovare l’identità della proteina codificata sulla base della similarità con sequenze subject proteiche presenti all’interno di un database</a:t>
            </a:r>
          </a:p>
          <a:p>
            <a:pPr algn="just"/>
            <a:r>
              <a:rPr lang="it-IT" b="1" dirty="0" smtClean="0"/>
              <a:t>La sequenza query viene tradotta nei sei possibili frames di lettura</a:t>
            </a:r>
            <a:r>
              <a:rPr lang="it-IT" dirty="0" smtClean="0"/>
              <a:t>, in quanto non so né lo strand (+ o -), né il frame (+1/+2/+3) in cui inizia l’ Open reading Frame</a:t>
            </a:r>
          </a:p>
          <a:p>
            <a:pPr algn="just"/>
            <a:r>
              <a:rPr lang="it-IT" dirty="0" smtClean="0"/>
              <a:t>Naturalmente </a:t>
            </a:r>
            <a:r>
              <a:rPr lang="it-IT" b="1" dirty="0" smtClean="0"/>
              <a:t>se una sequenza nucleotidica non è codificante non otterrò alcun risultato significativo</a:t>
            </a:r>
          </a:p>
        </p:txBody>
      </p:sp>
    </p:spTree>
    <p:extLst>
      <p:ext uri="{BB962C8B-B14F-4D97-AF65-F5344CB8AC3E}">
        <p14:creationId xmlns:p14="http://schemas.microsoft.com/office/powerpoint/2010/main" val="82972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applicazioni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1"/>
            <a:ext cx="9509760" cy="351643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b="1" u="sng" dirty="0" smtClean="0"/>
              <a:t>tBLASTn</a:t>
            </a:r>
            <a:r>
              <a:rPr lang="it-IT" dirty="0" smtClean="0"/>
              <a:t> al contrario è utilizzato per trovare regioni di similarità tra una sequenza query proteica e delle sequenze subject nucleotidiche, che si presume siano codificanti, almeno in parte (ad esempio mRNA, oppure regioni cromosomiche che comprendono esoni)</a:t>
            </a:r>
          </a:p>
          <a:p>
            <a:pPr algn="just"/>
            <a:r>
              <a:rPr lang="it-IT" dirty="0" smtClean="0"/>
              <a:t>Una possibile applicazione ad esempio riguarda l’</a:t>
            </a:r>
            <a:r>
              <a:rPr lang="it-IT" b="1" dirty="0" smtClean="0"/>
              <a:t>annotazione di genomi e trascrittomi</a:t>
            </a:r>
          </a:p>
          <a:p>
            <a:pPr algn="just"/>
            <a:r>
              <a:rPr lang="it-IT" dirty="0" smtClean="0"/>
              <a:t>Questa può essere intesa sia come </a:t>
            </a:r>
            <a:r>
              <a:rPr lang="it-IT" b="1" dirty="0" smtClean="0"/>
              <a:t>annotazione funzionale</a:t>
            </a:r>
            <a:r>
              <a:rPr lang="it-IT" dirty="0" smtClean="0"/>
              <a:t>, cioè l’assegnazione di un «nome» e, conseguentemente, di una presunta funzione ad un gene o ad un trascitto</a:t>
            </a:r>
          </a:p>
          <a:p>
            <a:pPr algn="just"/>
            <a:r>
              <a:rPr lang="it-IT" dirty="0" smtClean="0"/>
              <a:t>Ma può essere anche </a:t>
            </a:r>
            <a:r>
              <a:rPr lang="it-IT" b="1" dirty="0" smtClean="0"/>
              <a:t>strutturale</a:t>
            </a:r>
            <a:r>
              <a:rPr lang="it-IT" dirty="0" smtClean="0"/>
              <a:t>, ad esempio per trovare le regioni genomiche che più probabilmente sono codificanti (cioè corrispondono ad esoni di geni che poi vengono trascritti in mRNA e tradotti in proteine), oppure per distinguere 5’ e 3’ UTR dalla regione codificante in un mRNA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99" y="5068600"/>
            <a:ext cx="7265202" cy="15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5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applicazioni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1"/>
            <a:ext cx="9509760" cy="470099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Più semplicemente un tBLASTn mi potrebbe servire per trovare il gene o il trascritto codificante la proteina A nella specie X (ad esempio un orangutan) partendo dalla stessa proteina (ortologa) nella specie Y (ad esempio l’uomo)</a:t>
            </a:r>
          </a:p>
          <a:p>
            <a:pPr algn="just"/>
            <a:r>
              <a:rPr lang="it-IT" dirty="0" smtClean="0"/>
              <a:t>Oppure BLASTx mi potrebbe servire per capire che funzione abbia una sequenza di mRNA molto espressa nel cervello dell’orangutan confrontandola con tutte le proteine codificate dal genoma umano</a:t>
            </a:r>
          </a:p>
          <a:p>
            <a:pPr algn="just"/>
            <a:r>
              <a:rPr lang="it-IT" dirty="0" smtClean="0"/>
              <a:t>Per questi confronti e per derivare conclusioni scientificamente valide dobbiamo sempre tenere presenti i </a:t>
            </a:r>
            <a:r>
              <a:rPr lang="it-IT" b="1" dirty="0" smtClean="0"/>
              <a:t>concetti fondamentali di similarità, omologia, ortologia e paralogia</a:t>
            </a:r>
          </a:p>
          <a:p>
            <a:pPr algn="just"/>
            <a:r>
              <a:rPr lang="it-IT" b="1" dirty="0" smtClean="0"/>
              <a:t>Tanto più due specie sono filogeneticamente vicine tanto più è probabile che un e-value signficativo del BLAST significhi anche che due sequenze di specie siano ortologhe</a:t>
            </a:r>
            <a:r>
              <a:rPr lang="it-IT" dirty="0" smtClean="0"/>
              <a:t>, ma facciamo sempre attenzione alla possibile presenza di paraloghi, alla convergenza evolutiva e a similarità locali (ad eempio di domini che corrispondono ad una piccola parte della sequenza query) </a:t>
            </a:r>
          </a:p>
        </p:txBody>
      </p:sp>
    </p:spTree>
    <p:extLst>
      <p:ext uri="{BB962C8B-B14F-4D97-AF65-F5344CB8AC3E}">
        <p14:creationId xmlns:p14="http://schemas.microsoft.com/office/powerpoint/2010/main" val="177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applicazioni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1"/>
            <a:ext cx="9509760" cy="4700996"/>
          </a:xfrm>
        </p:spPr>
        <p:txBody>
          <a:bodyPr>
            <a:normAutofit/>
          </a:bodyPr>
          <a:lstStyle/>
          <a:p>
            <a:pPr algn="just"/>
            <a:r>
              <a:rPr lang="it-IT" b="1" dirty="0" smtClean="0"/>
              <a:t>tBLASTx è l’applicazione più complessa e, di conseguenza, anche quella che richiede le tempistiche più lunghe</a:t>
            </a:r>
            <a:r>
              <a:rPr lang="it-IT" dirty="0" smtClean="0"/>
              <a:t>, dal momento che sia la sequenza query che le sequenze subject del database devono essere tradotte nei 6 possibili frames di lettura</a:t>
            </a:r>
          </a:p>
          <a:p>
            <a:pPr algn="just"/>
            <a:r>
              <a:rPr lang="it-IT" dirty="0" smtClean="0"/>
              <a:t>Questa variante di BLAST va utilizzata quando voglio confrontare sequenze nucleotidiche query presumibilmente codificanti con un database nucleotidico che a sua volta presumibilmente contiene sequenze codificanti</a:t>
            </a:r>
          </a:p>
          <a:p>
            <a:pPr algn="just"/>
            <a:r>
              <a:rPr lang="it-IT" dirty="0" smtClean="0"/>
              <a:t>Può servire per: evidenziare similarità quando non sono sicuro di quale sia il frame di lettura corretto di una sequenza nucleotidica query, o io abbia dubbi sul fatto che sia codificante o meno</a:t>
            </a:r>
          </a:p>
          <a:p>
            <a:pPr algn="just"/>
            <a:r>
              <a:rPr lang="it-IT" b="1" dirty="0" smtClean="0"/>
              <a:t>Dobbiamo tenere presente che la sensibilità del BLAST è estrememente maggiore per sequenze proteiche rispetto a sequenze nucleotidiche</a:t>
            </a:r>
          </a:p>
        </p:txBody>
      </p:sp>
    </p:spTree>
    <p:extLst>
      <p:ext uri="{BB962C8B-B14F-4D97-AF65-F5344CB8AC3E}">
        <p14:creationId xmlns:p14="http://schemas.microsoft.com/office/powerpoint/2010/main" val="42925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definizione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558636"/>
            <a:ext cx="9509760" cy="4458116"/>
          </a:xfrm>
        </p:spPr>
        <p:txBody>
          <a:bodyPr/>
          <a:lstStyle/>
          <a:p>
            <a:r>
              <a:rPr lang="it-IT" dirty="0" smtClean="0"/>
              <a:t>Acronimo per </a:t>
            </a:r>
            <a:r>
              <a:rPr lang="it-IT" b="1" u="sng" dirty="0" smtClean="0"/>
              <a:t>Basic Local Alignment Search Tool</a:t>
            </a:r>
          </a:p>
          <a:p>
            <a:r>
              <a:rPr lang="it-IT" dirty="0" smtClean="0"/>
              <a:t>Definito per la prima volta da Altschul et al. 1990</a:t>
            </a:r>
          </a:p>
          <a:p>
            <a:r>
              <a:rPr lang="it-IT" dirty="0" smtClean="0"/>
              <a:t>Si tratta di un vero e proprio articolo «storico» che ad oggi è stato citato decine di migliaia di volte in letteratura, il che riesce a dare un’idea della sua importanza in campo biologico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6" y="3643628"/>
            <a:ext cx="10058400" cy="274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– sensibilità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6" y="1440031"/>
            <a:ext cx="5621482" cy="4700996"/>
          </a:xfrm>
        </p:spPr>
        <p:txBody>
          <a:bodyPr>
            <a:normAutofit fontScale="92500"/>
          </a:bodyPr>
          <a:lstStyle/>
          <a:p>
            <a:pPr algn="just"/>
            <a:r>
              <a:rPr lang="it-IT" b="1" dirty="0" smtClean="0"/>
              <a:t>Potenzialmente, due sequenze proteiche identiche al 100% possono anche derivare da due mRNA identici solamente al 60%</a:t>
            </a:r>
          </a:p>
          <a:p>
            <a:pPr algn="just"/>
            <a:r>
              <a:rPr lang="it-IT" dirty="0" smtClean="0"/>
              <a:t>Questo avviene a causa della degenerazione del codice genetico, cioè alcuni aminoacidi possono essere codificati da triplette di nucleotidi (codoni) differenti</a:t>
            </a:r>
          </a:p>
          <a:p>
            <a:pPr algn="just"/>
            <a:r>
              <a:rPr lang="it-IT" dirty="0" smtClean="0"/>
              <a:t>Stringhe di 4 caratteri vs stringhe di 20 caratteri</a:t>
            </a:r>
          </a:p>
          <a:p>
            <a:pPr algn="just"/>
            <a:r>
              <a:rPr lang="it-IT" dirty="0" smtClean="0"/>
              <a:t>Come abbiamo già visto</a:t>
            </a:r>
            <a:r>
              <a:rPr lang="it-IT" b="1" dirty="0" smtClean="0"/>
              <a:t>, un allineamento tra sequenze nucleotidiche usa score di match/mismatch, mentre un allineamento tra sequenze proteiche utilizza matrici di sostituzione che meglio rappresentano la vera rilevanza bologica di una sostituzione</a:t>
            </a:r>
          </a:p>
        </p:txBody>
      </p:sp>
      <p:pic>
        <p:nvPicPr>
          <p:cNvPr id="2050" name="Picture 2" descr="https://d2gne97vdumgn3.cloudfront.net/api/file/XGpjsZEVQUixPg5KzQj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112" y="438912"/>
            <a:ext cx="54483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26827" y="5320145"/>
            <a:ext cx="508115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Laddove sia possibile farlo è sempre meglio tradurre le sequenze nucleotidiche in proteine con uno dei 3 BLAST speciali per aumentare la SENSIBILITA’ del metodo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1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8460" cy="6858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4297680" y="1394460"/>
            <a:ext cx="550078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9944100" y="1071710"/>
            <a:ext cx="1885950" cy="95410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FINESTRA DOVE INCOLLARE LA SEQUENZA IN FORMATO FASTA</a:t>
            </a:r>
            <a:endParaRPr lang="it-IT" sz="1400" b="1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5593080" y="2943225"/>
            <a:ext cx="420538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9944100" y="2620476"/>
            <a:ext cx="1885950" cy="73866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DATABASE D’INTERESSE – MENU’ A TENDINA</a:t>
            </a:r>
            <a:endParaRPr lang="it-IT" sz="1400" b="1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5593080" y="3466147"/>
            <a:ext cx="420538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9944100" y="3405426"/>
            <a:ext cx="1885950" cy="95410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LIMITAZIONE RICERCA A SPECIE O CAMPO TASSONOMICO</a:t>
            </a:r>
            <a:endParaRPr lang="it-IT" sz="1400" b="1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4499610" y="5162074"/>
            <a:ext cx="529885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9944100" y="4839325"/>
            <a:ext cx="1885950" cy="95410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BLAST SPECIALIZZATI (VARIANO A SECONDA DEL TIPO DI BLAST)</a:t>
            </a:r>
            <a:endParaRPr lang="it-IT" sz="1400" b="1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1325880" y="6010037"/>
            <a:ext cx="847258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>
            <a:off x="9944100" y="5965447"/>
            <a:ext cx="188595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RICERCA</a:t>
            </a:r>
            <a:endParaRPr lang="it-IT" sz="1400" b="1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1485900" y="6400087"/>
            <a:ext cx="831256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9944100" y="6400087"/>
            <a:ext cx="188595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PARAMETRI</a:t>
            </a:r>
            <a:endParaRPr lang="it-IT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0" y="491490"/>
            <a:ext cx="2183130" cy="43434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ight Arrow 18"/>
          <p:cNvSpPr/>
          <p:nvPr/>
        </p:nvSpPr>
        <p:spPr>
          <a:xfrm rot="10800000">
            <a:off x="2598420" y="554355"/>
            <a:ext cx="720004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9944100" y="563757"/>
            <a:ext cx="188595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TIPO DI BLAST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106839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646938"/>
          </a:xfrm>
        </p:spPr>
        <p:txBody>
          <a:bodyPr/>
          <a:lstStyle/>
          <a:p>
            <a:r>
              <a:rPr lang="it-IT" dirty="0" smtClean="0"/>
              <a:t>INTERFACCIA WEB - DETTAGLI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508760"/>
            <a:ext cx="4785360" cy="4770882"/>
          </a:xfrm>
        </p:spPr>
        <p:txBody>
          <a:bodyPr/>
          <a:lstStyle/>
          <a:p>
            <a:r>
              <a:rPr lang="it-IT" dirty="0" smtClean="0"/>
              <a:t>Il menù a tendina mi permette di </a:t>
            </a:r>
            <a:r>
              <a:rPr lang="it-IT" b="1" dirty="0" smtClean="0"/>
              <a:t>selezionare uno dei database disponibili tra quelli presenti nel portale NCBI</a:t>
            </a:r>
            <a:r>
              <a:rPr lang="it-IT" dirty="0" smtClean="0"/>
              <a:t> (N.B. Variano a seconda che si tratti di DB nucleotidici o proteici!)</a:t>
            </a:r>
          </a:p>
          <a:p>
            <a:r>
              <a:rPr lang="it-IT" dirty="0" smtClean="0"/>
              <a:t>Il menù organism mi permette di limitare la ricerca a determinati campi tassonomici (es. Uomo, verebrati, mammiferi, eucarioti) per rendere la ricerca più specifica e, soprattutto, più rapida (perchè il database da consultare è più piccolo)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67" y="1508760"/>
            <a:ext cx="5487166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646938"/>
          </a:xfrm>
        </p:spPr>
        <p:txBody>
          <a:bodyPr/>
          <a:lstStyle/>
          <a:p>
            <a:r>
              <a:rPr lang="it-IT" dirty="0" smtClean="0"/>
              <a:t>INTERFACCIA WEB - DETTAGLI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508760"/>
            <a:ext cx="4785360" cy="4770882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I parametri avanzati talvolta vengono automticamente aggiustati sulla base della sequnza query</a:t>
            </a:r>
          </a:p>
          <a:p>
            <a:r>
              <a:rPr lang="it-IT" dirty="0" smtClean="0"/>
              <a:t>Posso </a:t>
            </a:r>
            <a:r>
              <a:rPr lang="it-IT" b="1" dirty="0" smtClean="0"/>
              <a:t>limitare il numero massimo di risultati da mostrare </a:t>
            </a:r>
            <a:r>
              <a:rPr lang="it-IT" dirty="0" smtClean="0"/>
              <a:t>(Max target sequences)</a:t>
            </a:r>
          </a:p>
          <a:p>
            <a:r>
              <a:rPr lang="it-IT" dirty="0" smtClean="0"/>
              <a:t>Posso </a:t>
            </a:r>
            <a:r>
              <a:rPr lang="it-IT" b="1" dirty="0" smtClean="0"/>
              <a:t>limitare il massimo Expect </a:t>
            </a:r>
            <a:r>
              <a:rPr lang="it-IT" dirty="0" smtClean="0"/>
              <a:t>(per essere più stringente nella ricerca)</a:t>
            </a:r>
          </a:p>
          <a:p>
            <a:r>
              <a:rPr lang="it-IT" dirty="0" smtClean="0"/>
              <a:t>Posso </a:t>
            </a:r>
            <a:r>
              <a:rPr lang="it-IT" b="1" dirty="0" smtClean="0"/>
              <a:t>cambiare la matrice di sostituzione </a:t>
            </a:r>
            <a:r>
              <a:rPr lang="it-IT" dirty="0" smtClean="0"/>
              <a:t>(PAM/BLOSUM) dal menu’ a tendina</a:t>
            </a:r>
          </a:p>
          <a:p>
            <a:r>
              <a:rPr lang="it-IT" dirty="0" smtClean="0"/>
              <a:t>Posso </a:t>
            </a:r>
            <a:r>
              <a:rPr lang="it-IT" b="1" dirty="0" smtClean="0"/>
              <a:t>variare le gap penalties</a:t>
            </a:r>
            <a:r>
              <a:rPr lang="it-IT" dirty="0" smtClean="0"/>
              <a:t> per esistenza ed estensione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54" y="1085850"/>
            <a:ext cx="5496692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29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INTEPRETAZIONE DEI RISULTATI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670" y="1296161"/>
            <a:ext cx="5436870" cy="4883183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 100 risultati più significativi vengono riassunti come barre colorate in un grafico simile a quello mostrato a fianco</a:t>
            </a:r>
          </a:p>
          <a:p>
            <a:r>
              <a:rPr lang="it-IT" dirty="0" smtClean="0"/>
              <a:t>La sequenza query è mostrata in alto some una grossa barra azzurra</a:t>
            </a:r>
          </a:p>
          <a:p>
            <a:r>
              <a:rPr lang="it-IT" dirty="0" smtClean="0"/>
              <a:t>Le sequenze subject (i risultati) sono mostrati sotto come barre più sottili</a:t>
            </a:r>
          </a:p>
          <a:p>
            <a:r>
              <a:rPr lang="it-IT" b="1" dirty="0" smtClean="0"/>
              <a:t>Il loro colore indica lo score di allineamento </a:t>
            </a:r>
            <a:r>
              <a:rPr lang="it-IT" dirty="0" smtClean="0"/>
              <a:t>(più sono tendenti a rosso, più alto è, il nero indica uno score scarsamente significativo)</a:t>
            </a:r>
          </a:p>
          <a:p>
            <a:r>
              <a:rPr lang="it-IT" dirty="0" smtClean="0"/>
              <a:t>Notate che le barre dei subject non sempre coprono l’intera query</a:t>
            </a:r>
          </a:p>
          <a:p>
            <a:r>
              <a:rPr lang="it-IT" dirty="0" smtClean="0"/>
              <a:t>Nel caso a fianco la maggior parte degli hit non trova similarità fino a posizione 600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24" y="1143000"/>
            <a:ext cx="4861228" cy="503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29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INTEPRETAZIONE DEI RISULTATI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7" y="1042603"/>
            <a:ext cx="6890888" cy="5158499"/>
          </a:xfrm>
        </p:spPr>
      </p:pic>
      <p:sp>
        <p:nvSpPr>
          <p:cNvPr id="7" name="Freccia in giù 6"/>
          <p:cNvSpPr/>
          <p:nvPr/>
        </p:nvSpPr>
        <p:spPr>
          <a:xfrm>
            <a:off x="6790869" y="2438400"/>
            <a:ext cx="788276" cy="3626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7788166" y="2648607"/>
            <a:ext cx="38783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RISULTATI ALTAMENTE SIGNIFICATIVI -&gt; sequenze omologhe</a:t>
            </a:r>
          </a:p>
          <a:p>
            <a:r>
              <a:rPr lang="it-IT" dirty="0" smtClean="0"/>
              <a:t>E-</a:t>
            </a:r>
            <a:r>
              <a:rPr lang="it-IT" dirty="0" err="1" smtClean="0"/>
              <a:t>value</a:t>
            </a:r>
            <a:r>
              <a:rPr lang="it-IT" dirty="0" smtClean="0"/>
              <a:t> basso (tendente a 0)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E-</a:t>
            </a:r>
            <a:r>
              <a:rPr lang="it-IT" dirty="0" err="1" smtClean="0"/>
              <a:t>value</a:t>
            </a:r>
            <a:r>
              <a:rPr lang="it-IT" dirty="0" smtClean="0"/>
              <a:t> alto (fino ad arrivare alla soglia di «</a:t>
            </a:r>
            <a:r>
              <a:rPr lang="it-IT" dirty="0" err="1" smtClean="0"/>
              <a:t>expect</a:t>
            </a:r>
            <a:r>
              <a:rPr lang="it-IT" dirty="0" smtClean="0"/>
              <a:t>» settata)</a:t>
            </a:r>
          </a:p>
          <a:p>
            <a:r>
              <a:rPr lang="it-IT" dirty="0" smtClean="0"/>
              <a:t>RISULTATI SCARSAMENTE SIGNIFICATIVI -&gt; similarità dovuta al caso?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4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29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INTEPRETAZIONE DEI RISULTATI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7" y="1042603"/>
            <a:ext cx="6890888" cy="5158499"/>
          </a:xfrm>
        </p:spPr>
      </p:pic>
      <p:sp>
        <p:nvSpPr>
          <p:cNvPr id="3" name="Freccia a destra 2"/>
          <p:cNvSpPr/>
          <p:nvPr/>
        </p:nvSpPr>
        <p:spPr>
          <a:xfrm rot="10800000">
            <a:off x="7693572" y="1523999"/>
            <a:ext cx="767256" cy="262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ccia a destra 8"/>
          <p:cNvSpPr/>
          <p:nvPr/>
        </p:nvSpPr>
        <p:spPr>
          <a:xfrm rot="10800000">
            <a:off x="6521668" y="2695903"/>
            <a:ext cx="767256" cy="262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ccia a destra 9"/>
          <p:cNvSpPr/>
          <p:nvPr/>
        </p:nvSpPr>
        <p:spPr>
          <a:xfrm rot="10800000">
            <a:off x="6521668" y="4185743"/>
            <a:ext cx="767256" cy="262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8727655" y="932103"/>
            <a:ext cx="331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Sequenza </a:t>
            </a:r>
            <a:r>
              <a:rPr lang="it-IT" b="1" u="sng" dirty="0" err="1" smtClean="0"/>
              <a:t>query</a:t>
            </a:r>
            <a:endParaRPr lang="it-IT" b="1" u="sng" dirty="0" smtClean="0"/>
          </a:p>
          <a:p>
            <a:r>
              <a:rPr lang="it-IT" sz="1400" dirty="0" smtClean="0"/>
              <a:t>Indicata la lunghezza</a:t>
            </a:r>
          </a:p>
          <a:p>
            <a:r>
              <a:rPr lang="it-IT" sz="1400" dirty="0" smtClean="0"/>
              <a:t>In caso di sequenza proteica, indicati anche i domini conservati trovati (ne parleremo in dettaglio nelle prossime lezioni</a:t>
            </a:r>
            <a:endParaRPr lang="en-US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288924" y="2442076"/>
            <a:ext cx="331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Sequenza </a:t>
            </a:r>
            <a:r>
              <a:rPr lang="it-IT" b="1" u="sng" dirty="0" err="1" smtClean="0"/>
              <a:t>query</a:t>
            </a:r>
            <a:endParaRPr lang="it-IT" b="1" u="sng" dirty="0" smtClean="0"/>
          </a:p>
          <a:p>
            <a:r>
              <a:rPr lang="it-IT" sz="1400" dirty="0" smtClean="0"/>
              <a:t>Come sopra, indicate le coordinate (numero di nucleotidi o amino acidi). Sopra è riportata una scala colorimetrica per interpretare la significatività degli allineamenti</a:t>
            </a:r>
            <a:endParaRPr lang="en-US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288924" y="4095376"/>
            <a:ext cx="3317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Sequenze </a:t>
            </a:r>
            <a:r>
              <a:rPr lang="it-IT" b="1" u="sng" dirty="0" err="1" smtClean="0"/>
              <a:t>subject</a:t>
            </a:r>
            <a:endParaRPr lang="it-IT" b="1" u="sng" dirty="0" smtClean="0"/>
          </a:p>
          <a:p>
            <a:r>
              <a:rPr lang="it-IT" sz="1400" dirty="0" smtClean="0"/>
              <a:t>Ogni riga corrisponde ad una entry trovata nel database. Il colore indica lo score di allineamento e la lunghezza determina la regione di similarità. Nell’esempio a fianco la maggior parte degli hit sono ritrovati nella regione dopo l’aa in posizione 100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64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29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INTEPRETAZIONE DEI RISULTATI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130" y="1090421"/>
            <a:ext cx="10930890" cy="1447039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Gli stessi risultati riassunti nel grafico sono anche elecanti in una tabella, </a:t>
            </a:r>
            <a:r>
              <a:rPr lang="it-IT" b="1" dirty="0" smtClean="0"/>
              <a:t>in ordine decrescente dal risultato più significativo a quello meno significativo (cioè in base all’e-value)</a:t>
            </a:r>
          </a:p>
          <a:p>
            <a:r>
              <a:rPr lang="it-IT" dirty="0" smtClean="0"/>
              <a:t>In sostanza più una sequenza subject ha un e-value vicino a zero, tanto più in alto nel ranking sarà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05" y="2651760"/>
            <a:ext cx="7963795" cy="3955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9130" y="2651760"/>
            <a:ext cx="35690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Ogni sequenza subject mostra la descrizione per esteso e l’accession ID. Con un click è possibile aprire la scheda di GenBank o UniProt corrispondente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Vengono anche mostrati </a:t>
            </a:r>
            <a:r>
              <a:rPr lang="it-IT" b="1" dirty="0" smtClean="0"/>
              <a:t>score</a:t>
            </a:r>
            <a:r>
              <a:rPr lang="it-IT" dirty="0" smtClean="0"/>
              <a:t> di allineamento, </a:t>
            </a:r>
            <a:r>
              <a:rPr lang="it-IT" b="1" dirty="0" smtClean="0"/>
              <a:t>query cover </a:t>
            </a:r>
            <a:r>
              <a:rPr lang="it-IT" dirty="0" smtClean="0"/>
              <a:t>(la % della query che trova match), </a:t>
            </a:r>
            <a:r>
              <a:rPr lang="it-IT" b="1" dirty="0" smtClean="0"/>
              <a:t>e-value</a:t>
            </a:r>
            <a:r>
              <a:rPr lang="it-IT" dirty="0" smtClean="0"/>
              <a:t> e </a:t>
            </a:r>
            <a:r>
              <a:rPr lang="it-IT" b="1" dirty="0" smtClean="0"/>
              <a:t>% di identità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95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29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INTEPRETAZIONE DEI RISULTATI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490473"/>
            <a:ext cx="4845110" cy="4921759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Nella terza ed ultima parte della pagina dei risultati di BLAST sono mostrati gli </a:t>
            </a:r>
            <a:r>
              <a:rPr lang="it-IT" b="1" dirty="0" smtClean="0"/>
              <a:t>allineamenti nel dettaglio</a:t>
            </a:r>
            <a:r>
              <a:rPr lang="it-IT" dirty="0" smtClean="0"/>
              <a:t>, come mostrato in questo esempio</a:t>
            </a:r>
          </a:p>
          <a:p>
            <a:r>
              <a:rPr lang="it-IT" dirty="0" smtClean="0"/>
              <a:t>In alto ci sono i dati della sequenza subject</a:t>
            </a:r>
            <a:endParaRPr lang="it-IT" dirty="0"/>
          </a:p>
          <a:p>
            <a:r>
              <a:rPr lang="it-IT" dirty="0" smtClean="0"/>
              <a:t>Vengono poi riportati i dettagli del match, come nella tabella riassuntiva</a:t>
            </a:r>
          </a:p>
          <a:p>
            <a:r>
              <a:rPr lang="it-IT" dirty="0" smtClean="0"/>
              <a:t>Notate che per sequenze proteiche oltre al numero di identità è riportato anche il numero di «</a:t>
            </a:r>
            <a:r>
              <a:rPr lang="it-IT" b="1" dirty="0" smtClean="0"/>
              <a:t>positives</a:t>
            </a:r>
            <a:r>
              <a:rPr lang="it-IT" dirty="0" smtClean="0"/>
              <a:t>» (indicati nell’allineamento da un simbolo (+). Si tratta di aa simili (secondo la matrice di sostituzione) ma non identici, ed il loro numero è quindi sempre &lt;= alle identità</a:t>
            </a:r>
          </a:p>
          <a:p>
            <a:r>
              <a:rPr lang="it-IT" dirty="0" smtClean="0"/>
              <a:t>Sono indicati anche il numero di gap e la loro %</a:t>
            </a:r>
          </a:p>
          <a:p>
            <a:r>
              <a:rPr lang="it-IT" dirty="0" smtClean="0"/>
              <a:t>Infine è indicato il frame. Nell’esempio a fianco questa voce è presente in quanto si tratta dell’output di un BLASTx, mentre in un BLASTp questa voce non si ritrova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60" y="1273305"/>
            <a:ext cx="6630610" cy="51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29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DETTAGLIO DEI RISULTATI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490473"/>
            <a:ext cx="4662230" cy="4921759"/>
          </a:xfrm>
        </p:spPr>
        <p:txBody>
          <a:bodyPr>
            <a:normAutofit/>
          </a:bodyPr>
          <a:lstStyle/>
          <a:p>
            <a:r>
              <a:rPr lang="it-IT" dirty="0" smtClean="0"/>
              <a:t>Una volta effettuata una ricerca, troverete in alto, sopra al grafico a barre che abbiamo visto prima, un sommario come quello mostrato a fianco</a:t>
            </a:r>
          </a:p>
          <a:p>
            <a:r>
              <a:rPr lang="it-IT" b="1" dirty="0" err="1" smtClean="0"/>
              <a:t>Search</a:t>
            </a:r>
            <a:r>
              <a:rPr lang="it-IT" b="1" dirty="0" smtClean="0"/>
              <a:t> </a:t>
            </a:r>
            <a:r>
              <a:rPr lang="it-IT" b="1" dirty="0" err="1" smtClean="0"/>
              <a:t>summary</a:t>
            </a:r>
            <a:r>
              <a:rPr lang="it-IT" b="1" dirty="0" smtClean="0"/>
              <a:t> </a:t>
            </a:r>
            <a:r>
              <a:rPr lang="it-IT" dirty="0" smtClean="0"/>
              <a:t>ci permette di riepilogare i parametri di ricerca</a:t>
            </a:r>
          </a:p>
          <a:p>
            <a:r>
              <a:rPr lang="it-IT" dirty="0" smtClean="0"/>
              <a:t>Sono indicati word </a:t>
            </a:r>
            <a:r>
              <a:rPr lang="it-IT" dirty="0" err="1" smtClean="0"/>
              <a:t>size</a:t>
            </a:r>
            <a:r>
              <a:rPr lang="it-IT" dirty="0" smtClean="0"/>
              <a:t>, matrice di sostituzione, costo di inserzione ed elongazione dei gap, soglia di e-</a:t>
            </a:r>
            <a:r>
              <a:rPr lang="it-IT" dirty="0" err="1" smtClean="0"/>
              <a:t>value</a:t>
            </a:r>
            <a:r>
              <a:rPr lang="it-IT" dirty="0" smtClean="0"/>
              <a:t>, massimo numero di hit, le caratteristiche del database interrogato e molti parametri avanzati che in questo momento non è necessario approfondire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49" y="1116439"/>
            <a:ext cx="6621517" cy="161304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390" y="2729487"/>
            <a:ext cx="4561490" cy="3908711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6537434" y="2385848"/>
            <a:ext cx="1124607" cy="4519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2356" y="1133024"/>
            <a:ext cx="3126971" cy="4343400"/>
          </a:xfrm>
        </p:spPr>
        <p:txBody>
          <a:bodyPr/>
          <a:lstStyle/>
          <a:p>
            <a:pPr marL="45720" indent="0">
              <a:buNone/>
            </a:pPr>
            <a:r>
              <a:rPr lang="it-IT" dirty="0" smtClean="0"/>
              <a:t>Schema che riassume il funzionamento dell’algoritmo</a:t>
            </a:r>
          </a:p>
          <a:p>
            <a:pPr marL="45720" indent="0">
              <a:buNone/>
            </a:pPr>
            <a:r>
              <a:rPr lang="it-IT" dirty="0" smtClean="0"/>
              <a:t>Vedremo nel dettaglio i vari passaggi nelle prossime slides</a:t>
            </a:r>
          </a:p>
          <a:p>
            <a:pPr marL="45720" indent="0">
              <a:buNone/>
            </a:pPr>
            <a:r>
              <a:rPr lang="it-IT" dirty="0" smtClean="0"/>
              <a:t>Ha alcuni punti in comune con FASTA, ma altri lo rendono estremamente diverso e maggiormente versatile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396" y="270164"/>
            <a:ext cx="7515009" cy="58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8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29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DETTAGLIO DEI RISULTATI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490473"/>
            <a:ext cx="4662230" cy="4921759"/>
          </a:xfrm>
        </p:spPr>
        <p:txBody>
          <a:bodyPr>
            <a:normAutofit fontScale="92500"/>
          </a:bodyPr>
          <a:lstStyle/>
          <a:p>
            <a:r>
              <a:rPr lang="it-IT" b="1" dirty="0" err="1" smtClean="0"/>
              <a:t>Taxonomy</a:t>
            </a:r>
            <a:r>
              <a:rPr lang="it-IT" b="1" dirty="0" smtClean="0"/>
              <a:t> report </a:t>
            </a:r>
            <a:r>
              <a:rPr lang="it-IT" dirty="0" smtClean="0"/>
              <a:t>mi permette di identificare quanti risultati sono stati trovati per ciascuna specie e, più in generale, in quali organismi/gruppi tassonomici sono stati ritrovati degli hit significativi</a:t>
            </a:r>
          </a:p>
          <a:p>
            <a:r>
              <a:rPr lang="it-IT" b="1" dirty="0" err="1" smtClean="0"/>
              <a:t>Distance</a:t>
            </a:r>
            <a:r>
              <a:rPr lang="it-IT" b="1" dirty="0" smtClean="0"/>
              <a:t> </a:t>
            </a:r>
            <a:r>
              <a:rPr lang="it-IT" b="1" dirty="0" err="1" smtClean="0"/>
              <a:t>tree</a:t>
            </a:r>
            <a:r>
              <a:rPr lang="it-IT" b="1" dirty="0" smtClean="0"/>
              <a:t> of </a:t>
            </a:r>
            <a:r>
              <a:rPr lang="it-IT" b="1" dirty="0" err="1" smtClean="0"/>
              <a:t>results</a:t>
            </a:r>
            <a:r>
              <a:rPr lang="it-IT" b="1" dirty="0" smtClean="0"/>
              <a:t> </a:t>
            </a:r>
            <a:r>
              <a:rPr lang="it-IT" dirty="0" smtClean="0"/>
              <a:t>organizza i risultati degli allineamenti in un semplice albero filogenetico (argomento che approfondiremo nelle prossime lezioni)</a:t>
            </a:r>
          </a:p>
          <a:p>
            <a:r>
              <a:rPr lang="it-IT" b="1" dirty="0" smtClean="0"/>
              <a:t>Multiple </a:t>
            </a:r>
            <a:r>
              <a:rPr lang="it-IT" b="1" dirty="0" err="1" smtClean="0"/>
              <a:t>alignment</a:t>
            </a:r>
            <a:r>
              <a:rPr lang="it-IT" b="1" dirty="0" smtClean="0"/>
              <a:t> </a:t>
            </a:r>
            <a:r>
              <a:rPr lang="it-IT" dirty="0" smtClean="0"/>
              <a:t>ed </a:t>
            </a:r>
            <a:r>
              <a:rPr lang="it-IT" b="1" dirty="0" smtClean="0"/>
              <a:t>MSA </a:t>
            </a:r>
            <a:r>
              <a:rPr lang="it-IT" b="1" dirty="0" err="1" smtClean="0"/>
              <a:t>viewer</a:t>
            </a:r>
            <a:r>
              <a:rPr lang="it-IT" b="1" dirty="0" smtClean="0"/>
              <a:t> </a:t>
            </a:r>
            <a:r>
              <a:rPr lang="it-IT" dirty="0" smtClean="0"/>
              <a:t>generano un allineamento multiplo delle sequenze (</a:t>
            </a:r>
            <a:r>
              <a:rPr lang="it-IT" dirty="0" err="1" smtClean="0"/>
              <a:t>query+tuti</a:t>
            </a:r>
            <a:r>
              <a:rPr lang="it-IT" dirty="0" smtClean="0"/>
              <a:t> i </a:t>
            </a:r>
            <a:r>
              <a:rPr lang="it-IT" dirty="0" err="1" smtClean="0"/>
              <a:t>subject</a:t>
            </a:r>
            <a:r>
              <a:rPr lang="it-IT" dirty="0" smtClean="0"/>
              <a:t>), altro argomento che verrà trattato nelle prossime lezioni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14" y="1053805"/>
            <a:ext cx="6477904" cy="264832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80" y="4053922"/>
            <a:ext cx="6936199" cy="22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3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29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APPLICAZIONI SPECIALI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57" y="868680"/>
            <a:ext cx="10055823" cy="530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29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APPLICAZIONI SPECIALI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209" y="1217204"/>
            <a:ext cx="4662230" cy="4921759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Sviluppate per applicazioni particolari per le quali i 5 tipi di BLAST «standard» non sono ottimali</a:t>
            </a:r>
          </a:p>
          <a:p>
            <a:r>
              <a:rPr lang="it-IT" dirty="0" smtClean="0"/>
              <a:t>Ricerca in database con caratteristiche peculiari che richiedono l’utilizzo di parametri non standard</a:t>
            </a:r>
          </a:p>
          <a:p>
            <a:r>
              <a:rPr lang="it-IT" dirty="0" smtClean="0"/>
              <a:t>A volte </a:t>
            </a:r>
            <a:r>
              <a:rPr lang="it-IT" dirty="0" err="1" smtClean="0"/>
              <a:t>tool</a:t>
            </a:r>
            <a:r>
              <a:rPr lang="it-IT" dirty="0" smtClean="0"/>
              <a:t> sperimentali</a:t>
            </a:r>
            <a:endParaRPr lang="it-IT" dirty="0"/>
          </a:p>
          <a:p>
            <a:r>
              <a:rPr lang="it-IT" dirty="0" smtClean="0"/>
              <a:t>Alcuni esempi…</a:t>
            </a:r>
          </a:p>
          <a:p>
            <a:r>
              <a:rPr lang="it-IT" b="1" dirty="0" err="1" smtClean="0"/>
              <a:t>Primer</a:t>
            </a:r>
            <a:r>
              <a:rPr lang="it-IT" b="1" dirty="0" smtClean="0"/>
              <a:t>-BLAST</a:t>
            </a:r>
            <a:r>
              <a:rPr lang="it-IT" dirty="0" smtClean="0"/>
              <a:t>, utile supporto nel disegno di </a:t>
            </a:r>
            <a:r>
              <a:rPr lang="it-IT" dirty="0" err="1" smtClean="0"/>
              <a:t>primers</a:t>
            </a:r>
            <a:r>
              <a:rPr lang="it-IT" dirty="0" smtClean="0"/>
              <a:t> per PCR</a:t>
            </a:r>
          </a:p>
          <a:p>
            <a:r>
              <a:rPr lang="it-IT" b="1" dirty="0" smtClean="0"/>
              <a:t>Global-</a:t>
            </a:r>
            <a:r>
              <a:rPr lang="it-IT" b="1" dirty="0" err="1" smtClean="0"/>
              <a:t>alignment</a:t>
            </a:r>
            <a:r>
              <a:rPr lang="it-IT" dirty="0" smtClean="0"/>
              <a:t>: allineamento tra due sequenze con algoritmo </a:t>
            </a:r>
            <a:r>
              <a:rPr lang="it-IT" dirty="0" err="1" smtClean="0"/>
              <a:t>Needleman-Wunsch</a:t>
            </a:r>
            <a:endParaRPr lang="it-IT" dirty="0" smtClean="0"/>
          </a:p>
          <a:p>
            <a:r>
              <a:rPr lang="it-IT" b="1" dirty="0" err="1" smtClean="0"/>
              <a:t>IgBLAST</a:t>
            </a:r>
            <a:r>
              <a:rPr lang="it-IT" dirty="0" smtClean="0"/>
              <a:t>: utile per ricerche di sequenze di immunoglobuline e T-</a:t>
            </a:r>
            <a:r>
              <a:rPr lang="it-IT" dirty="0" err="1" smtClean="0"/>
              <a:t>cell</a:t>
            </a:r>
            <a:r>
              <a:rPr lang="it-IT" dirty="0" smtClean="0"/>
              <a:t> </a:t>
            </a:r>
            <a:r>
              <a:rPr lang="it-IT" dirty="0" err="1" smtClean="0"/>
              <a:t>receptors</a:t>
            </a:r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51" y="1099527"/>
            <a:ext cx="6488664" cy="464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8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29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APPLICAZIONI SPECIALI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490473"/>
            <a:ext cx="5325460" cy="4921759"/>
          </a:xfrm>
        </p:spPr>
        <p:txBody>
          <a:bodyPr>
            <a:normAutofit/>
          </a:bodyPr>
          <a:lstStyle/>
          <a:p>
            <a:r>
              <a:rPr lang="it-IT" b="1" dirty="0" err="1" smtClean="0"/>
              <a:t>VecScreen</a:t>
            </a:r>
            <a:r>
              <a:rPr lang="it-IT" dirty="0" smtClean="0"/>
              <a:t>: permette di controllare se in una sequenza nucleotidica sono presenti regioni di contaminazione da vettore</a:t>
            </a:r>
          </a:p>
          <a:p>
            <a:r>
              <a:rPr lang="it-IT" b="1" dirty="0" err="1" smtClean="0"/>
              <a:t>TargetedLoci</a:t>
            </a:r>
            <a:r>
              <a:rPr lang="it-IT" dirty="0" smtClean="0"/>
              <a:t>: ricerca di marker tassonomici (ne parleremo più avanti per le analisi filogenetiche)</a:t>
            </a:r>
          </a:p>
          <a:p>
            <a:r>
              <a:rPr lang="it-IT" b="1" dirty="0" smtClean="0"/>
              <a:t>Multiple </a:t>
            </a:r>
            <a:r>
              <a:rPr lang="it-IT" b="1" dirty="0" err="1" smtClean="0"/>
              <a:t>Alignment</a:t>
            </a:r>
            <a:r>
              <a:rPr lang="it-IT" dirty="0" smtClean="0"/>
              <a:t>: per allineamento multiplo di sequenze (ne parleremo nelle prossime lezioni) con COBALT</a:t>
            </a:r>
          </a:p>
          <a:p>
            <a:r>
              <a:rPr lang="it-IT" b="1" dirty="0" smtClean="0"/>
              <a:t>MOLE-BLAST</a:t>
            </a:r>
            <a:r>
              <a:rPr lang="it-IT" dirty="0" smtClean="0"/>
              <a:t> (vedi specchietto a fianco)</a:t>
            </a:r>
          </a:p>
          <a:p>
            <a:r>
              <a:rPr lang="it-IT" b="1" dirty="0" smtClean="0"/>
              <a:t>CD-</a:t>
            </a:r>
            <a:r>
              <a:rPr lang="it-IT" b="1" dirty="0" err="1" smtClean="0"/>
              <a:t>Search</a:t>
            </a:r>
            <a:r>
              <a:rPr lang="it-IT" b="1" dirty="0" smtClean="0"/>
              <a:t> e CDART </a:t>
            </a:r>
            <a:r>
              <a:rPr lang="it-IT" dirty="0" smtClean="0"/>
              <a:t>(ricerche di domini conservati, ne parleremo più avanti)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432331" y="1279371"/>
            <a:ext cx="4418549" cy="50783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MOLE-BLAST is an </a:t>
            </a:r>
            <a:r>
              <a:rPr lang="en-US" u="sng" dirty="0"/>
              <a:t>experimental tool </a:t>
            </a:r>
            <a:r>
              <a:rPr lang="en-US" dirty="0"/>
              <a:t>that helps taxonomists find closest database neighbors of submitted query sequences. It computes a multiple sequence alignment (MSA) between the query sequences along with their top BLAST database hits, and </a:t>
            </a:r>
            <a:r>
              <a:rPr lang="en-US" u="sng" dirty="0"/>
              <a:t>generates a phylogenetic tree</a:t>
            </a:r>
            <a:r>
              <a:rPr lang="en-US" dirty="0"/>
              <a:t>. Query sequences in the tree are denoted with highlighted node labels. If the input sequences come from different genes or loci, MOLE-BLAST can cluster them and compute an MSA and a phylogenetic tree for each locus separately. This tool may eventually be incorporated into our supported suite of BLAST applications based on the feedback we receive.</a:t>
            </a:r>
          </a:p>
        </p:txBody>
      </p:sp>
    </p:spTree>
    <p:extLst>
      <p:ext uri="{BB962C8B-B14F-4D97-AF65-F5344CB8AC3E}">
        <p14:creationId xmlns:p14="http://schemas.microsoft.com/office/powerpoint/2010/main" val="19429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54906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BLAST – INTEGRAZIONE IN GENOME BROWSER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6319" y="1541450"/>
            <a:ext cx="5942549" cy="3234979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Può essere estremamente utile integrare sistemi di ricerca di similarità nei portali dei </a:t>
            </a:r>
            <a:r>
              <a:rPr lang="it-IT" dirty="0" err="1" smtClean="0"/>
              <a:t>genome</a:t>
            </a:r>
            <a:r>
              <a:rPr lang="it-IT" dirty="0" smtClean="0"/>
              <a:t> browser</a:t>
            </a:r>
          </a:p>
          <a:p>
            <a:r>
              <a:rPr lang="it-IT" dirty="0" smtClean="0"/>
              <a:t>Questo può essere utile ad esempio per localizzare la posizione di un gene nel genoma partendo da una sequenza proteica o di </a:t>
            </a:r>
            <a:r>
              <a:rPr lang="it-IT" dirty="0" err="1" smtClean="0"/>
              <a:t>mRNA</a:t>
            </a:r>
            <a:endParaRPr lang="it-IT" dirty="0" smtClean="0"/>
          </a:p>
          <a:p>
            <a:r>
              <a:rPr lang="it-IT" dirty="0" smtClean="0"/>
              <a:t>Oppure per analisi di genomica comparata (identificare geni </a:t>
            </a:r>
            <a:r>
              <a:rPr lang="it-IT" dirty="0" err="1" smtClean="0"/>
              <a:t>ortologhi</a:t>
            </a:r>
            <a:r>
              <a:rPr lang="it-IT" dirty="0" smtClean="0"/>
              <a:t>)</a:t>
            </a:r>
          </a:p>
          <a:p>
            <a:r>
              <a:rPr lang="it-IT" dirty="0" smtClean="0"/>
              <a:t>All’interno di un medesimo genoma, una ricerca mi permetterebbe di identificare ad esempio geni </a:t>
            </a:r>
            <a:r>
              <a:rPr lang="it-IT" dirty="0" err="1" smtClean="0"/>
              <a:t>paraloghi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91" y="5444463"/>
            <a:ext cx="6668431" cy="866896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2343806" y="5444463"/>
            <a:ext cx="956442" cy="5989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68" y="1226992"/>
            <a:ext cx="5061991" cy="3429091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9002110" y="2044366"/>
            <a:ext cx="1848770" cy="5989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8061434" y="5023945"/>
            <a:ext cx="359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volte troverete </a:t>
            </a:r>
            <a:r>
              <a:rPr lang="it-IT" b="1" u="sng" dirty="0" smtClean="0"/>
              <a:t>BLAT</a:t>
            </a:r>
            <a:r>
              <a:rPr lang="it-IT" dirty="0" smtClean="0"/>
              <a:t> anziché BLAST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2454" y="300960"/>
            <a:ext cx="11167241" cy="549060"/>
          </a:xfrm>
        </p:spPr>
        <p:txBody>
          <a:bodyPr>
            <a:noAutofit/>
          </a:bodyPr>
          <a:lstStyle/>
          <a:p>
            <a:r>
              <a:rPr lang="it-IT" sz="2400" dirty="0" smtClean="0"/>
              <a:t>BLAT – un </a:t>
            </a:r>
            <a:r>
              <a:rPr lang="it-IT" sz="2400" dirty="0" err="1" smtClean="0"/>
              <a:t>tool</a:t>
            </a:r>
            <a:r>
              <a:rPr lang="it-IT" sz="2400" dirty="0" smtClean="0"/>
              <a:t> alternativo e rapido per l’integrazione in </a:t>
            </a:r>
            <a:r>
              <a:rPr lang="it-IT" sz="2400" dirty="0" err="1" smtClean="0"/>
              <a:t>genome</a:t>
            </a:r>
            <a:r>
              <a:rPr lang="it-IT" sz="2400" dirty="0" smtClean="0"/>
              <a:t> </a:t>
            </a:r>
            <a:r>
              <a:rPr lang="it-IT" sz="2400" dirty="0" err="1" smtClean="0"/>
              <a:t>browsers</a:t>
            </a:r>
            <a:endParaRPr lang="en-US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6319" y="1103587"/>
            <a:ext cx="5534274" cy="3111061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it-IT" dirty="0" smtClean="0"/>
              <a:t>Descrizione di BLAT dall’UCSC </a:t>
            </a:r>
            <a:r>
              <a:rPr lang="it-IT" dirty="0" err="1" smtClean="0"/>
              <a:t>Genome</a:t>
            </a:r>
            <a:r>
              <a:rPr lang="it-IT" dirty="0" smtClean="0"/>
              <a:t> browser:</a:t>
            </a:r>
            <a:endParaRPr lang="it-IT" dirty="0"/>
          </a:p>
          <a:p>
            <a:r>
              <a:rPr lang="en-US" dirty="0"/>
              <a:t>BLAT on DNA is designed to </a:t>
            </a:r>
            <a:r>
              <a:rPr lang="en-US" b="1" u="sng" dirty="0"/>
              <a:t>quickly find sequences of 95% and greater similarity of length 25 bases or more</a:t>
            </a:r>
            <a:r>
              <a:rPr lang="en-US" dirty="0"/>
              <a:t>. It may miss more divergent or shorter sequence alignments. It will find perfect sequence matches of 20 bases. </a:t>
            </a:r>
            <a:r>
              <a:rPr lang="en-US" b="1" u="sng" dirty="0"/>
              <a:t>BLAT on proteins finds sequences of 80% and greater similarity </a:t>
            </a:r>
            <a:r>
              <a:rPr lang="en-US" dirty="0"/>
              <a:t>of length 20 amino acids or more. </a:t>
            </a:r>
            <a:r>
              <a:rPr lang="en-US" b="1" u="sng" dirty="0"/>
              <a:t>In practice DNA BLAT works well on primates, and protein blat on land vertebrates.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42" y="987972"/>
            <a:ext cx="5484586" cy="299022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919655" y="4296146"/>
            <a:ext cx="105418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BLAT is not BLAST. DNA BLAT works by keeping an index of the entire genome in memory. The index consists of all overlapping 11-mers stepping by 5 except for those heavily involved in repeats. The index takes up about 2 gigabytes of RAM. RAM can be further reduced to less than 1 GB by increasing step size to 11. </a:t>
            </a:r>
            <a:r>
              <a:rPr lang="en-US" b="1" u="sng" dirty="0"/>
              <a:t>The genome itself is not kept in memory, allowing BLAT to deliver high performance on a reasonably priced Linux box</a:t>
            </a:r>
            <a:r>
              <a:rPr lang="en-US" dirty="0"/>
              <a:t>. </a:t>
            </a:r>
            <a:r>
              <a:rPr lang="en-US" b="1" u="sng" dirty="0"/>
              <a:t>The index is used to find areas of probable homology, which are then loaded into memory for a detailed alignment</a:t>
            </a:r>
            <a:r>
              <a:rPr lang="en-US" dirty="0"/>
              <a:t>. Protein BLAT works in a similar manner, except with 4-mers rather than 11-mers. The protein index takes a little more than 2 gigabytes.</a:t>
            </a:r>
          </a:p>
        </p:txBody>
      </p:sp>
    </p:spTree>
    <p:extLst>
      <p:ext uri="{BB962C8B-B14F-4D97-AF65-F5344CB8AC3E}">
        <p14:creationId xmlns:p14="http://schemas.microsoft.com/office/powerpoint/2010/main" val="14449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35" y="238863"/>
            <a:ext cx="9859751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1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633143"/>
          </a:xfrm>
        </p:spPr>
        <p:txBody>
          <a:bodyPr/>
          <a:lstStyle/>
          <a:p>
            <a:r>
              <a:rPr lang="it-IT" dirty="0" smtClean="0"/>
              <a:t>UTILIZZARE BLAST «IN LOCALE»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6798"/>
            <a:ext cx="5643203" cy="4343400"/>
          </a:xfrm>
        </p:spPr>
      </p:pic>
      <p:sp>
        <p:nvSpPr>
          <p:cNvPr id="5" name="CasellaDiTesto 4"/>
          <p:cNvSpPr txBox="1"/>
          <p:nvPr/>
        </p:nvSpPr>
        <p:spPr>
          <a:xfrm>
            <a:off x="325821" y="1471448"/>
            <a:ext cx="55704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Oltre ad essere </a:t>
            </a:r>
            <a:r>
              <a:rPr lang="it-IT" dirty="0" err="1" smtClean="0"/>
              <a:t>hostato</a:t>
            </a:r>
            <a:r>
              <a:rPr lang="it-IT" dirty="0" smtClean="0"/>
              <a:t> sui server dell’NCBI, BLAST (nella sua versione eseguibile più recente, «</a:t>
            </a:r>
            <a:r>
              <a:rPr lang="it-IT" b="1" dirty="0" smtClean="0"/>
              <a:t>BLAST+</a:t>
            </a:r>
            <a:r>
              <a:rPr lang="it-IT" dirty="0" smtClean="0"/>
              <a:t>», può essere scaricato in locale sul proprio 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Questo può essere utile per ricerche «custom» all’interno di database privati che non sono stati ancora depositati nei database pubblici (ad esempio un genoma su cui si sta lavorando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Altra possibile applicazione è quella di creare un server locale BLAST consultabile dall’esterno (ad esempio quando sono intenzionato a creare un </a:t>
            </a:r>
            <a:r>
              <a:rPr lang="it-IT" dirty="0" err="1" smtClean="0"/>
              <a:t>genome</a:t>
            </a:r>
            <a:r>
              <a:rPr lang="it-IT" dirty="0" smtClean="0"/>
              <a:t> browser personalizzato)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Più in generale BLAST+, da riga di comando, permette una maggiore versatilità e l’utilizzo di parametri avanzati non accessibili dall’interfaccia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63314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RECENTI IMPLEMENTAZIONI PER RICERCHE ULTRA-RAPIDE IN GRANDI DATABASE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5821" y="1471448"/>
            <a:ext cx="5570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Con il tramonto dell’era </a:t>
            </a:r>
            <a:r>
              <a:rPr lang="it-IT" dirty="0" err="1" smtClean="0"/>
              <a:t>Sanger</a:t>
            </a:r>
            <a:r>
              <a:rPr lang="it-IT" dirty="0" smtClean="0"/>
              <a:t> sono necessari </a:t>
            </a:r>
            <a:r>
              <a:rPr lang="it-IT" dirty="0" err="1" smtClean="0"/>
              <a:t>tools</a:t>
            </a:r>
            <a:r>
              <a:rPr lang="it-IT" dirty="0" smtClean="0"/>
              <a:t> alternativi a </a:t>
            </a:r>
            <a:r>
              <a:rPr lang="it-IT" dirty="0" err="1" smtClean="0"/>
              <a:t>BLASTx</a:t>
            </a:r>
            <a:r>
              <a:rPr lang="it-IT" dirty="0" smtClean="0"/>
              <a:t> per  permettere </a:t>
            </a:r>
            <a:r>
              <a:rPr lang="it-IT" b="1" dirty="0" smtClean="0"/>
              <a:t>l’annotazione di grandi numeri di sequenze generate da approcci di sequenziamento massivo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Pensiamo all’annotazione di un </a:t>
            </a:r>
            <a:r>
              <a:rPr lang="it-IT" dirty="0" err="1" smtClean="0"/>
              <a:t>trascrittoma</a:t>
            </a:r>
            <a:r>
              <a:rPr lang="it-IT" dirty="0" smtClean="0"/>
              <a:t> (decine di migliaia di trascritti da comparare con database proteici di dimensioni crescenti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Pensiamo all’annotazione di singole sequenze derivanti da approcci di </a:t>
            </a:r>
            <a:r>
              <a:rPr lang="it-IT" b="1" dirty="0" err="1" smtClean="0"/>
              <a:t>metagenomica</a:t>
            </a:r>
            <a:r>
              <a:rPr lang="it-IT" dirty="0" smtClean="0"/>
              <a:t> (studi di comunità microbiche tramite </a:t>
            </a:r>
            <a:r>
              <a:rPr lang="it-IT" dirty="0" err="1" smtClean="0"/>
              <a:t>targeted</a:t>
            </a:r>
            <a:r>
              <a:rPr lang="it-IT" dirty="0" smtClean="0"/>
              <a:t> </a:t>
            </a:r>
            <a:r>
              <a:rPr lang="it-IT" dirty="0" err="1" smtClean="0"/>
              <a:t>sequencing</a:t>
            </a:r>
            <a:r>
              <a:rPr lang="it-IT" dirty="0" smtClean="0"/>
              <a:t> di 16S </a:t>
            </a:r>
            <a:r>
              <a:rPr lang="it-IT" dirty="0" err="1" smtClean="0"/>
              <a:t>rRNA</a:t>
            </a:r>
            <a:r>
              <a:rPr lang="it-IT" dirty="0" smtClean="0"/>
              <a:t> o altri marker filogenetici)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problematica maggiore e ricorrente è sempre quella legata al </a:t>
            </a:r>
            <a:r>
              <a:rPr lang="it-IT" b="1" dirty="0" smtClean="0"/>
              <a:t>tempo richiesto</a:t>
            </a:r>
            <a:r>
              <a:rPr lang="it-IT" dirty="0" smtClean="0"/>
              <a:t> per completare un’analisi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12116"/>
            <a:ext cx="5567281" cy="247161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96000" y="4120179"/>
            <a:ext cx="5748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DIAMOND</a:t>
            </a:r>
          </a:p>
          <a:p>
            <a:endParaRPr lang="it-IT" b="1" u="sng" dirty="0" smtClean="0"/>
          </a:p>
          <a:p>
            <a:r>
              <a:rPr lang="it-IT" dirty="0" err="1" smtClean="0"/>
              <a:t>Buchfink</a:t>
            </a:r>
            <a:r>
              <a:rPr lang="it-IT" dirty="0" smtClean="0"/>
              <a:t> et al., 2015, Nature </a:t>
            </a:r>
            <a:r>
              <a:rPr lang="it-IT" dirty="0" err="1" smtClean="0"/>
              <a:t>Methods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Utilizza una strategia di double </a:t>
            </a:r>
            <a:r>
              <a:rPr lang="it-IT" dirty="0" err="1" smtClean="0"/>
              <a:t>indexing</a:t>
            </a:r>
            <a:r>
              <a:rPr lang="it-IT" dirty="0" smtClean="0"/>
              <a:t> che riduce di molto le risorse richieste per il calcolo</a:t>
            </a:r>
          </a:p>
          <a:p>
            <a:endParaRPr lang="it-IT" dirty="0"/>
          </a:p>
          <a:p>
            <a:r>
              <a:rPr lang="it-IT" dirty="0" smtClean="0"/>
              <a:t>Disponibile in due modalità: «fast» e «sensitive»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63314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RECENTI IMPLEMENTAZIONI PER RICERCHE ULTRA-RAPIDE IN GRANDI DATABASE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5821" y="1471448"/>
            <a:ext cx="55704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Ma quanto è più veloce DIAMOND rispetto a </a:t>
            </a:r>
            <a:r>
              <a:rPr lang="it-IT" b="1" dirty="0" err="1" smtClean="0"/>
              <a:t>BLASTx</a:t>
            </a:r>
            <a:r>
              <a:rPr lang="it-IT" b="1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Fino a 20000 volte più rapido in modalità «fast»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Fino a 2500 volte più rapido in modalità «sensitive»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 smtClean="0"/>
              <a:t>Questa velocità comporta un calo di sensibilità?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modalità fast è in grado di restituire circa l’80-90% dei risultati che verrebbero riportati da un </a:t>
            </a:r>
            <a:r>
              <a:rPr lang="it-IT" dirty="0" err="1" smtClean="0"/>
              <a:t>BLASTx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modalità sensitive riporta &gt;94% dei risultati di </a:t>
            </a:r>
            <a:r>
              <a:rPr lang="it-IT" dirty="0" err="1" smtClean="0"/>
              <a:t>BLASTx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588" y="1323175"/>
            <a:ext cx="4420291" cy="412996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72931" y="5509389"/>
            <a:ext cx="11446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>
                <a:solidFill>
                  <a:srgbClr val="FF0000"/>
                </a:solidFill>
              </a:rPr>
              <a:t>Take-home </a:t>
            </a:r>
            <a:r>
              <a:rPr lang="it-IT" b="1" u="sng" dirty="0" err="1" smtClean="0">
                <a:solidFill>
                  <a:srgbClr val="FF0000"/>
                </a:solidFill>
              </a:rPr>
              <a:t>message</a:t>
            </a:r>
            <a:r>
              <a:rPr lang="it-IT" dirty="0" smtClean="0"/>
              <a:t>: </a:t>
            </a:r>
            <a:r>
              <a:rPr lang="it-IT" b="1" dirty="0" smtClean="0"/>
              <a:t>la maggiore velocità di esecuzione (molto maggiore!) non comporta un calo importante nella sensibilità</a:t>
            </a:r>
            <a:r>
              <a:rPr lang="it-IT" dirty="0" smtClean="0"/>
              <a:t>. Per analisi su larga scala DIAMOND sta prendendo rapidamente piede. </a:t>
            </a:r>
            <a:r>
              <a:rPr lang="it-IT" b="1" dirty="0" smtClean="0"/>
              <a:t>Per indagini dedicate ad un basso numero di sequenze, dove l’accuratezza è fondamentale, </a:t>
            </a:r>
            <a:r>
              <a:rPr lang="it-IT" b="1" dirty="0" err="1" smtClean="0"/>
              <a:t>BLASTx</a:t>
            </a:r>
            <a:r>
              <a:rPr lang="it-IT" b="1" dirty="0" smtClean="0"/>
              <a:t> resta l’applicazione di elezione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461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funzionamento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346512"/>
            <a:ext cx="9509760" cy="4458116"/>
          </a:xfrm>
        </p:spPr>
        <p:txBody>
          <a:bodyPr/>
          <a:lstStyle/>
          <a:p>
            <a:r>
              <a:rPr lang="it-IT" dirty="0" smtClean="0"/>
              <a:t>Come FASTA si basa sull’</a:t>
            </a:r>
            <a:r>
              <a:rPr lang="it-IT" b="1" dirty="0" smtClean="0"/>
              <a:t>indicizzazione</a:t>
            </a:r>
            <a:r>
              <a:rPr lang="it-IT" dirty="0" smtClean="0"/>
              <a:t> di parole</a:t>
            </a:r>
          </a:p>
          <a:p>
            <a:r>
              <a:rPr lang="it-IT" dirty="0" smtClean="0"/>
              <a:t>Tuttavia questa funziona in modo molto diverso rispetto a FASTA</a:t>
            </a:r>
          </a:p>
          <a:p>
            <a:r>
              <a:rPr lang="it-IT" dirty="0" smtClean="0"/>
              <a:t>La sequenza query viene scomposta in parole di lunghezza </a:t>
            </a:r>
            <a:r>
              <a:rPr lang="it-IT" b="1" dirty="0" smtClean="0"/>
              <a:t>W (word </a:t>
            </a:r>
            <a:r>
              <a:rPr lang="it-IT" b="1" dirty="0" err="1" smtClean="0"/>
              <a:t>size</a:t>
            </a:r>
            <a:r>
              <a:rPr lang="it-IT" b="1" dirty="0" smtClean="0"/>
              <a:t>)</a:t>
            </a:r>
            <a:endParaRPr lang="it-IT" dirty="0" smtClean="0"/>
          </a:p>
          <a:p>
            <a:r>
              <a:rPr lang="it-IT" b="1" dirty="0" smtClean="0"/>
              <a:t>Primo step: </a:t>
            </a:r>
            <a:r>
              <a:rPr lang="it-IT" dirty="0" smtClean="0"/>
              <a:t>partendo dalla sequenza query, vengono creati dei </a:t>
            </a:r>
            <a:r>
              <a:rPr lang="it-IT" b="1" dirty="0" smtClean="0"/>
              <a:t>w-mers</a:t>
            </a:r>
            <a:r>
              <a:rPr lang="it-IT" dirty="0" smtClean="0"/>
              <a:t>, cioè tute le parole di lunghezza W che, se allineate con la query, diano un </a:t>
            </a:r>
            <a:r>
              <a:rPr lang="it-IT" b="1" dirty="0" smtClean="0"/>
              <a:t>punteggio &gt; T</a:t>
            </a:r>
          </a:p>
          <a:p>
            <a:r>
              <a:rPr lang="it-IT" dirty="0" smtClean="0"/>
              <a:t>T viene calcolato sulla base di una matrice di sostituzione (PAM/BLOSUM)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9974" b="2422"/>
          <a:stretch/>
        </p:blipFill>
        <p:spPr>
          <a:xfrm>
            <a:off x="1985357" y="4450456"/>
            <a:ext cx="7719753" cy="20962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68191" y="5374295"/>
            <a:ext cx="4810991" cy="117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15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63314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RECENTI IMPLEMENTAZIONI PER RICERCHE ULTRA-RAPIDE IN GRANDI DATABASE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5821" y="1072055"/>
            <a:ext cx="1097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DIAMOND non è l’unico tentativo sviluppato in questa direzione…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USEARCH</a:t>
            </a:r>
            <a:r>
              <a:rPr lang="it-IT" dirty="0" smtClean="0"/>
              <a:t> (Edgar, 2010) – include diversi </a:t>
            </a:r>
            <a:r>
              <a:rPr lang="it-IT" dirty="0" err="1" smtClean="0"/>
              <a:t>toold</a:t>
            </a:r>
            <a:r>
              <a:rPr lang="it-IT" dirty="0" smtClean="0"/>
              <a:t> come UBLAST (allineamento locale) e USEARCH (allineamento globale, non </a:t>
            </a:r>
            <a:r>
              <a:rPr lang="it-IT" dirty="0" err="1" smtClean="0"/>
              <a:t>aplicabile</a:t>
            </a:r>
            <a:r>
              <a:rPr lang="it-IT" dirty="0" smtClean="0"/>
              <a:t> però a larghi database), centinaia di volte più rapido rispetto a BLAST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RAPsearch2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en-US" dirty="0"/>
              <a:t>Reduced Alphabet based Protein similarity </a:t>
            </a:r>
            <a:r>
              <a:rPr lang="en-US" dirty="0" smtClean="0"/>
              <a:t>Search), </a:t>
            </a:r>
            <a:r>
              <a:rPr lang="en-US" dirty="0" smtClean="0"/>
              <a:t>Ye </a:t>
            </a:r>
            <a:r>
              <a:rPr lang="en-US" dirty="0" smtClean="0"/>
              <a:t>et al., 2011, </a:t>
            </a:r>
            <a:r>
              <a:rPr lang="en-US" dirty="0" err="1" smtClean="0"/>
              <a:t>ottimizzato</a:t>
            </a:r>
            <a:r>
              <a:rPr lang="en-US" dirty="0" smtClean="0"/>
              <a:t> per </a:t>
            </a:r>
            <a:r>
              <a:rPr lang="en-US" dirty="0" err="1" smtClean="0"/>
              <a:t>dati</a:t>
            </a:r>
            <a:r>
              <a:rPr lang="en-US" dirty="0" smtClean="0"/>
              <a:t> di next generation sequencing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PAUDA</a:t>
            </a:r>
            <a:r>
              <a:rPr lang="it-IT" dirty="0" smtClean="0"/>
              <a:t> (a </a:t>
            </a:r>
            <a:r>
              <a:rPr lang="it-IT" dirty="0" err="1" smtClean="0"/>
              <a:t>poors</a:t>
            </a:r>
            <a:r>
              <a:rPr lang="it-IT" dirty="0" smtClean="0"/>
              <a:t> </a:t>
            </a:r>
            <a:r>
              <a:rPr lang="it-IT" dirty="0" err="1" smtClean="0"/>
              <a:t>man’s</a:t>
            </a:r>
            <a:r>
              <a:rPr lang="it-IT" dirty="0" smtClean="0"/>
              <a:t> </a:t>
            </a:r>
            <a:r>
              <a:rPr lang="it-IT" dirty="0" err="1" smtClean="0"/>
              <a:t>BLASTx</a:t>
            </a:r>
            <a:r>
              <a:rPr lang="it-IT" dirty="0" smtClean="0"/>
              <a:t>, </a:t>
            </a:r>
            <a:r>
              <a:rPr lang="it-IT" dirty="0" err="1" smtClean="0"/>
              <a:t>Huson</a:t>
            </a:r>
            <a:r>
              <a:rPr lang="it-IT" dirty="0" smtClean="0"/>
              <a:t> &amp; </a:t>
            </a:r>
            <a:r>
              <a:rPr lang="it-IT" dirty="0" err="1" smtClean="0"/>
              <a:t>Xie</a:t>
            </a:r>
            <a:r>
              <a:rPr lang="it-IT" dirty="0" smtClean="0"/>
              <a:t> 2014): </a:t>
            </a:r>
            <a:r>
              <a:rPr lang="it-IT" dirty="0" smtClean="0"/>
              <a:t>10000 volte più rapido di BLAST, ma con calo di sensibilità del 97-98% (individua soltanto gli hit quasi esatti). Utile solo in alcuni casi -&gt; approcci di </a:t>
            </a:r>
            <a:r>
              <a:rPr lang="it-IT" dirty="0" err="1" smtClean="0"/>
              <a:t>metagenomica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PLAST</a:t>
            </a:r>
            <a:r>
              <a:rPr lang="it-IT" dirty="0" smtClean="0"/>
              <a:t> (Van </a:t>
            </a:r>
            <a:r>
              <a:rPr lang="it-IT" dirty="0" err="1" smtClean="0"/>
              <a:t>Nguyen</a:t>
            </a:r>
            <a:r>
              <a:rPr lang="it-IT" dirty="0" smtClean="0"/>
              <a:t> &amp; </a:t>
            </a:r>
            <a:r>
              <a:rPr lang="it-IT" dirty="0" err="1" smtClean="0"/>
              <a:t>Lavenier</a:t>
            </a:r>
            <a:r>
              <a:rPr lang="it-IT" dirty="0" smtClean="0"/>
              <a:t> 2009): implementazione di BLAST per </a:t>
            </a:r>
            <a:r>
              <a:rPr lang="it-IT" dirty="0" err="1" smtClean="0"/>
              <a:t>parallel</a:t>
            </a:r>
            <a:r>
              <a:rPr lang="it-IT" dirty="0" smtClean="0"/>
              <a:t> </a:t>
            </a:r>
            <a:r>
              <a:rPr lang="it-IT" dirty="0" err="1" smtClean="0"/>
              <a:t>computing</a:t>
            </a:r>
            <a:r>
              <a:rPr lang="it-IT" dirty="0" smtClean="0"/>
              <a:t> -&gt; lo rende molto più veloce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228067"/>
            <a:ext cx="3487576" cy="10263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1" y="5380920"/>
            <a:ext cx="4165988" cy="102113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421" y="5228067"/>
            <a:ext cx="3368566" cy="8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8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funzionamento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346512"/>
            <a:ext cx="9509760" cy="4458116"/>
          </a:xfrm>
        </p:spPr>
        <p:txBody>
          <a:bodyPr/>
          <a:lstStyle/>
          <a:p>
            <a:r>
              <a:rPr lang="it-IT" dirty="0" smtClean="0"/>
              <a:t>Visto che per orni parola W vengono generati svariati w-mers con alcuni mismatch (purché mantengano uno score &gt; T), le parole indicizzate sono quindi in numero molto maggiore rispetto a FASTA</a:t>
            </a:r>
          </a:p>
          <a:p>
            <a:endParaRPr lang="it-IT" dirty="0"/>
          </a:p>
          <a:p>
            <a:r>
              <a:rPr lang="it-IT" b="1" dirty="0" smtClean="0"/>
              <a:t>Secondo step</a:t>
            </a:r>
            <a:r>
              <a:rPr lang="it-IT" dirty="0" smtClean="0"/>
              <a:t>: viene effettuata la </a:t>
            </a:r>
            <a:r>
              <a:rPr lang="it-IT" b="1" dirty="0" smtClean="0"/>
              <a:t>ricerca dei w-mers delle query nel database</a:t>
            </a:r>
            <a:r>
              <a:rPr lang="it-IT" dirty="0" smtClean="0"/>
              <a:t> e vengono memorizzati i match perfetti ritrovati, che vengono messi in relazione alla parola W originaria della query (non al w-mer con il match), registrandone la posizione nella sequenza query</a:t>
            </a:r>
          </a:p>
          <a:p>
            <a:endParaRPr lang="it-IT" dirty="0" smtClean="0"/>
          </a:p>
          <a:p>
            <a:r>
              <a:rPr lang="it-IT" dirty="0" smtClean="0"/>
              <a:t>Si ottiene pertanto una </a:t>
            </a:r>
            <a:r>
              <a:rPr lang="it-IT" b="1" dirty="0" smtClean="0"/>
              <a:t>lista di sequenze </a:t>
            </a:r>
            <a:r>
              <a:rPr lang="it-IT" dirty="0" smtClean="0"/>
              <a:t>(del database) con cui è stato trovato match nei confronti di </a:t>
            </a:r>
            <a:r>
              <a:rPr lang="it-IT" b="1" dirty="0" smtClean="0"/>
              <a:t>frammenti</a:t>
            </a:r>
            <a:r>
              <a:rPr lang="it-IT" dirty="0" smtClean="0"/>
              <a:t> delle query</a:t>
            </a:r>
          </a:p>
        </p:txBody>
      </p:sp>
    </p:spTree>
    <p:extLst>
      <p:ext uri="{BB962C8B-B14F-4D97-AF65-F5344CB8AC3E}">
        <p14:creationId xmlns:p14="http://schemas.microsoft.com/office/powerpoint/2010/main" val="40858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funzionamento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1"/>
            <a:ext cx="9509760" cy="4458116"/>
          </a:xfrm>
        </p:spPr>
        <p:txBody>
          <a:bodyPr/>
          <a:lstStyle/>
          <a:p>
            <a:r>
              <a:rPr lang="it-IT" b="1" dirty="0" smtClean="0"/>
              <a:t>Terzo step</a:t>
            </a:r>
            <a:r>
              <a:rPr lang="it-IT" dirty="0" smtClean="0"/>
              <a:t>: ogni hit viene </a:t>
            </a:r>
            <a:r>
              <a:rPr lang="it-IT" b="1" dirty="0" smtClean="0"/>
              <a:t>esteso in entrambe le direzioni</a:t>
            </a:r>
            <a:r>
              <a:rPr lang="it-IT" dirty="0" smtClean="0"/>
              <a:t>, senza inserire gap, finché lo score dell’allinemaneto scende sotto un valore soglia </a:t>
            </a:r>
            <a:r>
              <a:rPr lang="it-IT" b="1" dirty="0" smtClean="0"/>
              <a:t>S</a:t>
            </a:r>
          </a:p>
          <a:p>
            <a:r>
              <a:rPr lang="it-IT" dirty="0" smtClean="0"/>
              <a:t> Si ottengono delle regioni più lunghe rispetto ai w-mers di partenza dette </a:t>
            </a:r>
            <a:r>
              <a:rPr lang="it-IT" b="1" dirty="0" smtClean="0"/>
              <a:t>HSP (High-scoring Segment Pair)</a:t>
            </a:r>
          </a:p>
          <a:p>
            <a:r>
              <a:rPr lang="it-IT" dirty="0" smtClean="0"/>
              <a:t>Anche se l’allineamento scende sotto lo score S, questo è di solito tollerato per una determinata lunghezza data dal parametro </a:t>
            </a:r>
            <a:r>
              <a:rPr lang="it-IT" b="1" dirty="0" smtClean="0"/>
              <a:t>X</a:t>
            </a:r>
            <a:r>
              <a:rPr lang="it-IT" dirty="0" smtClean="0"/>
              <a:t>. Questo è utile per tollerare la presenza di regioni locali di maggiore divergenza. Se entro un numero di residui allineati X lo score torna ad essere &gt;S allora l’allungamento dell’HSP prosegue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3358"/>
          <a:stretch/>
        </p:blipFill>
        <p:spPr>
          <a:xfrm>
            <a:off x="1659057" y="4928992"/>
            <a:ext cx="8354341" cy="16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9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parametri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1"/>
            <a:ext cx="9509760" cy="445811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it-IT" dirty="0" smtClean="0"/>
              <a:t>Sulla base di quanto abbiamo detto finora possiamo identificare quattro parametri fondamentali per BLAST:</a:t>
            </a:r>
          </a:p>
          <a:p>
            <a:pPr marL="45720" indent="0">
              <a:buNone/>
            </a:pPr>
            <a:endParaRPr lang="it-IT" dirty="0" smtClean="0"/>
          </a:p>
          <a:p>
            <a:pPr marL="502920" indent="-457200">
              <a:buAutoNum type="arabicParenR"/>
            </a:pPr>
            <a:r>
              <a:rPr lang="it-IT" b="1" dirty="0" smtClean="0"/>
              <a:t>W (word size): </a:t>
            </a:r>
            <a:r>
              <a:rPr lang="it-IT" dirty="0" smtClean="0"/>
              <a:t>maggiore è, minore è il numero di parole generate e più veloce è il tempo di esecuzione, a scapito però della sensibilità</a:t>
            </a:r>
          </a:p>
          <a:p>
            <a:pPr marL="502920" indent="-457200">
              <a:buAutoNum type="arabicParenR"/>
            </a:pPr>
            <a:r>
              <a:rPr lang="it-IT" b="1" dirty="0" smtClean="0"/>
              <a:t>T (threshold): </a:t>
            </a:r>
            <a:r>
              <a:rPr lang="it-IT" dirty="0" smtClean="0"/>
              <a:t>minore è questo valore, maggiore sarà il numero di w-mers inclusi nella lista e di conseguenza maggiore sarà il tempo di calcolo richiesto. Allo stesso tempo verrà però incrementata la sensibilità</a:t>
            </a:r>
          </a:p>
          <a:p>
            <a:pPr marL="502920" indent="-457200">
              <a:buAutoNum type="arabicParenR"/>
            </a:pPr>
            <a:r>
              <a:rPr lang="it-IT" b="1" dirty="0" smtClean="0"/>
              <a:t>S (score): </a:t>
            </a:r>
            <a:r>
              <a:rPr lang="it-IT" dirty="0" smtClean="0"/>
              <a:t>minore è questo valore, maggiore sarà la lunghezza degli HSP generati</a:t>
            </a:r>
          </a:p>
          <a:p>
            <a:pPr marL="502920" indent="-457200">
              <a:buAutoNum type="arabicParenR"/>
            </a:pPr>
            <a:r>
              <a:rPr lang="it-IT" b="1" dirty="0" smtClean="0"/>
              <a:t>X: </a:t>
            </a:r>
            <a:r>
              <a:rPr lang="it-IT" dirty="0" smtClean="0"/>
              <a:t>maggiore è questo valore, più estesamente sarà analizzato l’intorno delle HSP, andando ad aumentare il tempo di calcolo (ma anche sensibilità e lunghezza degli HSP stessi)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1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statistica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9509760" cy="4638651"/>
          </a:xfrm>
        </p:spPr>
        <p:txBody>
          <a:bodyPr>
            <a:normAutofit/>
          </a:bodyPr>
          <a:lstStyle/>
          <a:p>
            <a:r>
              <a:rPr lang="it-IT" dirty="0" smtClean="0"/>
              <a:t>La potenza di BLAST sta nel fatto di poter dire quanto </a:t>
            </a:r>
            <a:r>
              <a:rPr lang="it-IT" b="1" dirty="0" smtClean="0"/>
              <a:t>accurati</a:t>
            </a:r>
            <a:r>
              <a:rPr lang="it-IT" dirty="0" smtClean="0"/>
              <a:t> siano i risultati della ricerca</a:t>
            </a:r>
          </a:p>
          <a:p>
            <a:r>
              <a:rPr lang="it-IT" dirty="0" smtClean="0"/>
              <a:t>Dato un S, è possibile </a:t>
            </a:r>
            <a:r>
              <a:rPr lang="it-IT" b="1" dirty="0" smtClean="0"/>
              <a:t>prevedere quanti saranno gli HSP</a:t>
            </a:r>
            <a:r>
              <a:rPr lang="it-IT" dirty="0" smtClean="0"/>
              <a:t> ritrovati in una banca dati della stessa grandezza di quella consultata, ma composta da sequenze casuali</a:t>
            </a:r>
          </a:p>
          <a:p>
            <a:r>
              <a:rPr lang="it-IT" dirty="0" smtClean="0"/>
              <a:t>Questo numero è definito come </a:t>
            </a:r>
            <a:r>
              <a:rPr lang="it-IT" b="1" u="sng" dirty="0" smtClean="0">
                <a:solidFill>
                  <a:srgbClr val="FF0000"/>
                </a:solidFill>
              </a:rPr>
              <a:t>E (</a:t>
            </a:r>
            <a:r>
              <a:rPr lang="it-IT" b="1" u="sng" dirty="0" err="1" smtClean="0">
                <a:solidFill>
                  <a:srgbClr val="FF0000"/>
                </a:solidFill>
              </a:rPr>
              <a:t>expect</a:t>
            </a:r>
            <a:r>
              <a:rPr lang="it-IT" b="1" u="sng" dirty="0" smtClean="0">
                <a:solidFill>
                  <a:srgbClr val="FF0000"/>
                </a:solidFill>
              </a:rPr>
              <a:t>) -&gt; E-</a:t>
            </a:r>
            <a:r>
              <a:rPr lang="it-IT" b="1" u="sng" dirty="0" err="1" smtClean="0">
                <a:solidFill>
                  <a:srgbClr val="FF0000"/>
                </a:solidFill>
              </a:rPr>
              <a:t>value</a:t>
            </a:r>
            <a:endParaRPr lang="it-IT" b="1" u="sng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Dal momento che è molto più intuitivo e semplice ragionare su E piuttosto che su S in termini di significatività statistica di un risultato, </a:t>
            </a:r>
            <a:r>
              <a:rPr lang="it-IT" b="1" dirty="0" smtClean="0"/>
              <a:t>il valore che viene impostato come soglia per la ricerca è sempre E, ed S viene calcolato automaticamente</a:t>
            </a:r>
            <a:r>
              <a:rPr lang="it-IT" dirty="0" smtClean="0"/>
              <a:t> tramite una complessa relazione statistica tra i due valori</a:t>
            </a:r>
          </a:p>
          <a:p>
            <a:r>
              <a:rPr lang="it-IT" dirty="0" smtClean="0"/>
              <a:t>All’atto pratico, l’impostazione di un E molto basso darà quasi certamente risultati molto significativi</a:t>
            </a:r>
          </a:p>
        </p:txBody>
      </p:sp>
    </p:spTree>
    <p:extLst>
      <p:ext uri="{BB962C8B-B14F-4D97-AF65-F5344CB8AC3E}">
        <p14:creationId xmlns:p14="http://schemas.microsoft.com/office/powerpoint/2010/main" val="69368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/>
          <a:lstStyle/>
          <a:p>
            <a:r>
              <a:rPr lang="it-IT" dirty="0" smtClean="0"/>
              <a:t>BLAST - versioni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40030"/>
            <a:ext cx="9509760" cy="4638651"/>
          </a:xfrm>
        </p:spPr>
        <p:txBody>
          <a:bodyPr>
            <a:normAutofit/>
          </a:bodyPr>
          <a:lstStyle/>
          <a:p>
            <a:r>
              <a:rPr lang="it-IT" b="1" u="sng" dirty="0" smtClean="0">
                <a:solidFill>
                  <a:srgbClr val="FF0000"/>
                </a:solidFill>
              </a:rPr>
              <a:t>BLASTn</a:t>
            </a:r>
            <a:r>
              <a:rPr lang="it-IT" dirty="0" smtClean="0"/>
              <a:t>: cerca similarità in banche dati nucleotidiche utilizzando sequenze nucleotidiche come query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BLASTp</a:t>
            </a:r>
            <a:r>
              <a:rPr lang="it-IT" dirty="0" smtClean="0"/>
              <a:t>: cerca similarità in banche dati proteiche utiilizzando sequenze amino acidiche come query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BLASTx</a:t>
            </a:r>
            <a:r>
              <a:rPr lang="it-IT" dirty="0" smtClean="0"/>
              <a:t>: cerca similarità in banche dati proteiche utilizzando sequenze nucleotidiche come query, che vengono tradotte nei 6 possibili frame di lettura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tBLASTn</a:t>
            </a:r>
            <a:r>
              <a:rPr lang="it-IT" dirty="0" smtClean="0"/>
              <a:t>: cerca similarità in banche dati nucleotidiche utilizzando sequenze proteiche come query. I subject della banca dati vengono tradotti nei 6 possibili frame di lettura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tBLASTx</a:t>
            </a:r>
            <a:r>
              <a:rPr lang="it-IT" dirty="0" smtClean="0"/>
              <a:t>: cerca similarità in banche dati nuclotidiche i cui subject sono stati tradotti nei 6 possibili frame di lettura utilizzando sequenze nucleotidiche tradotte a loro volta nei 6 possibili frame di lettura</a:t>
            </a:r>
          </a:p>
        </p:txBody>
      </p:sp>
    </p:spTree>
    <p:extLst>
      <p:ext uri="{BB962C8B-B14F-4D97-AF65-F5344CB8AC3E}">
        <p14:creationId xmlns:p14="http://schemas.microsoft.com/office/powerpoint/2010/main" val="27794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5747AC-80AD-4ABE-94D9-19832B174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Sheer green border design presentation (widescreen)</Template>
  <TotalTime>0</TotalTime>
  <Words>3927</Words>
  <Application>Microsoft Office PowerPoint</Application>
  <PresentationFormat>Widescreen</PresentationFormat>
  <Paragraphs>222</Paragraphs>
  <Slides>40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5" baseType="lpstr">
      <vt:lpstr>Arial</vt:lpstr>
      <vt:lpstr>Calibri</vt:lpstr>
      <vt:lpstr>Century Gothic</vt:lpstr>
      <vt:lpstr>Courier New</vt:lpstr>
      <vt:lpstr>Sheer Green 16x9</vt:lpstr>
      <vt:lpstr>LEZIONE 7 BLAST e applicazioni speciali</vt:lpstr>
      <vt:lpstr>BLAST - definizione</vt:lpstr>
      <vt:lpstr>Presentazione standard di PowerPoint</vt:lpstr>
      <vt:lpstr>BLAST - funzionamento</vt:lpstr>
      <vt:lpstr>BLAST - funzionamento</vt:lpstr>
      <vt:lpstr>BLAST - funzionamento</vt:lpstr>
      <vt:lpstr>BLAST - parametri</vt:lpstr>
      <vt:lpstr>BLAST - statistica</vt:lpstr>
      <vt:lpstr>BLAST - versioni</vt:lpstr>
      <vt:lpstr>BLAST - versioni</vt:lpstr>
      <vt:lpstr>BLAST – varianti ed implementazioni</vt:lpstr>
      <vt:lpstr>BLAST – varianti ed implementazioni</vt:lpstr>
      <vt:lpstr>BLAST – accessibilità web</vt:lpstr>
      <vt:lpstr>BLAST – differenze rispetto a FASTA</vt:lpstr>
      <vt:lpstr>BLAST – applicazioni</vt:lpstr>
      <vt:lpstr>BLAST – applicazioni</vt:lpstr>
      <vt:lpstr>BLAST – applicazioni</vt:lpstr>
      <vt:lpstr>BLAST – applicazioni</vt:lpstr>
      <vt:lpstr>BLAST – applicazioni</vt:lpstr>
      <vt:lpstr>BLAST – sensibilità</vt:lpstr>
      <vt:lpstr>Presentazione standard di PowerPoint</vt:lpstr>
      <vt:lpstr>INTERFACCIA WEB - DETTAGLI</vt:lpstr>
      <vt:lpstr>INTERFACCIA WEB - DETTAGLI</vt:lpstr>
      <vt:lpstr>BLAST – INTEPRETAZIONE DEI RISULTATI</vt:lpstr>
      <vt:lpstr>BLAST – INTEPRETAZIONE DEI RISULTATI</vt:lpstr>
      <vt:lpstr>BLAST – INTEPRETAZIONE DEI RISULTATI</vt:lpstr>
      <vt:lpstr>BLAST – INTEPRETAZIONE DEI RISULTATI</vt:lpstr>
      <vt:lpstr>BLAST – INTEPRETAZIONE DEI RISULTATI</vt:lpstr>
      <vt:lpstr>BLAST – DETTAGLIO DEI RISULTATI</vt:lpstr>
      <vt:lpstr>BLAST – DETTAGLIO DEI RISULTATI</vt:lpstr>
      <vt:lpstr>BLAST – APPLICAZIONI SPECIALI</vt:lpstr>
      <vt:lpstr>BLAST – APPLICAZIONI SPECIALI</vt:lpstr>
      <vt:lpstr>BLAST – APPLICAZIONI SPECIALI</vt:lpstr>
      <vt:lpstr>BLAST – INTEGRAZIONE IN GENOME BROWSER</vt:lpstr>
      <vt:lpstr>BLAT – un tool alternativo e rapido per l’integrazione in genome browsers</vt:lpstr>
      <vt:lpstr>Presentazione standard di PowerPoint</vt:lpstr>
      <vt:lpstr>UTILIZZARE BLAST «IN LOCALE»</vt:lpstr>
      <vt:lpstr>RECENTI IMPLEMENTAZIONI PER RICERCHE ULTRA-RAPIDE IN GRANDI DATABASE</vt:lpstr>
      <vt:lpstr>RECENTI IMPLEMENTAZIONI PER RICERCHE ULTRA-RAPIDE IN GRANDI DATABASE</vt:lpstr>
      <vt:lpstr>RECENTI IMPLEMENTAZIONI PER RICERCHE ULTRA-RAPIDE IN GRANDI DATABASE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2017-03-04T15:34:55Z</dcterms:created>
  <dcterms:modified xsi:type="dcterms:W3CDTF">2019-04-04T10:24:15Z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