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81" r:id="rId17"/>
    <p:sldId id="282" r:id="rId18"/>
    <p:sldId id="284" r:id="rId19"/>
    <p:sldId id="285" r:id="rId20"/>
    <p:sldId id="286" r:id="rId21"/>
    <p:sldId id="287" r:id="rId22"/>
    <p:sldId id="288" r:id="rId23"/>
    <p:sldId id="289" r:id="rId24"/>
    <p:sldId id="271" r:id="rId25"/>
    <p:sldId id="272" r:id="rId26"/>
    <p:sldId id="273" r:id="rId27"/>
    <p:sldId id="274" r:id="rId28"/>
    <p:sldId id="275" r:id="rId29"/>
    <p:sldId id="276" r:id="rId30"/>
    <p:sldId id="277" r:id="rId31"/>
    <p:sldId id="278" r:id="rId32"/>
    <p:sldId id="279" r:id="rId33"/>
    <p:sldId id="280" r:id="rId34"/>
    <p:sldId id="310" r:id="rId35"/>
    <p:sldId id="311" r:id="rId36"/>
    <p:sldId id="312" r:id="rId37"/>
    <p:sldId id="313" r:id="rId38"/>
    <p:sldId id="314" r:id="rId39"/>
    <p:sldId id="315" r:id="rId40"/>
    <p:sldId id="295" r:id="rId41"/>
    <p:sldId id="296" r:id="rId42"/>
    <p:sldId id="317" r:id="rId43"/>
    <p:sldId id="316" r:id="rId44"/>
    <p:sldId id="318" r:id="rId45"/>
    <p:sldId id="298" r:id="rId46"/>
    <p:sldId id="297" r:id="rId47"/>
    <p:sldId id="305" r:id="rId48"/>
    <p:sldId id="306" r:id="rId49"/>
    <p:sldId id="307" r:id="rId50"/>
    <p:sldId id="308" r:id="rId51"/>
    <p:sldId id="309" r:id="rId52"/>
    <p:sldId id="291" r:id="rId53"/>
    <p:sldId id="292" r:id="rId54"/>
    <p:sldId id="293" r:id="rId55"/>
    <p:sldId id="294" r:id="rId5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460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858B6-0A9A-44E2-85F2-D36DFC073FB8}" type="datetimeFigureOut">
              <a:rPr lang="en-US" smtClean="0"/>
              <a:t>4/4/2019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705D-C1D7-4650-9185-B1F42A07DE5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5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858B6-0A9A-44E2-85F2-D36DFC073FB8}" type="datetimeFigureOut">
              <a:rPr lang="en-US" smtClean="0"/>
              <a:t>4/4/2019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705D-C1D7-4650-9185-B1F42A07DE5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115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858B6-0A9A-44E2-85F2-D36DFC073FB8}" type="datetimeFigureOut">
              <a:rPr lang="en-US" smtClean="0"/>
              <a:t>4/4/2019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705D-C1D7-4650-9185-B1F42A07DE5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3283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olo, ClipArt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lipArt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E05958-6C9C-4DC6-8563-FD17AB270761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3625274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858B6-0A9A-44E2-85F2-D36DFC073FB8}" type="datetimeFigureOut">
              <a:rPr lang="en-US" smtClean="0"/>
              <a:t>4/4/2019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705D-C1D7-4650-9185-B1F42A07DE5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527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858B6-0A9A-44E2-85F2-D36DFC073FB8}" type="datetimeFigureOut">
              <a:rPr lang="en-US" smtClean="0"/>
              <a:t>4/4/2019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705D-C1D7-4650-9185-B1F42A07DE5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932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858B6-0A9A-44E2-85F2-D36DFC073FB8}" type="datetimeFigureOut">
              <a:rPr lang="en-US" smtClean="0"/>
              <a:t>4/4/2019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705D-C1D7-4650-9185-B1F42A07DE5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640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858B6-0A9A-44E2-85F2-D36DFC073FB8}" type="datetimeFigureOut">
              <a:rPr lang="en-US" smtClean="0"/>
              <a:t>4/4/2019</a:t>
            </a:fld>
            <a:endParaRPr lang="en-US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705D-C1D7-4650-9185-B1F42A07DE5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874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858B6-0A9A-44E2-85F2-D36DFC073FB8}" type="datetimeFigureOut">
              <a:rPr lang="en-US" smtClean="0"/>
              <a:t>4/4/2019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705D-C1D7-4650-9185-B1F42A07DE5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92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858B6-0A9A-44E2-85F2-D36DFC073FB8}" type="datetimeFigureOut">
              <a:rPr lang="en-US" smtClean="0"/>
              <a:t>4/4/2019</a:t>
            </a:fld>
            <a:endParaRPr lang="en-US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705D-C1D7-4650-9185-B1F42A07DE5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244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858B6-0A9A-44E2-85F2-D36DFC073FB8}" type="datetimeFigureOut">
              <a:rPr lang="en-US" smtClean="0"/>
              <a:t>4/4/2019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705D-C1D7-4650-9185-B1F42A07DE5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846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858B6-0A9A-44E2-85F2-D36DFC073FB8}" type="datetimeFigureOut">
              <a:rPr lang="en-US" smtClean="0"/>
              <a:t>4/4/2019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705D-C1D7-4650-9185-B1F42A07DE5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919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A858B6-0A9A-44E2-85F2-D36DFC073FB8}" type="datetimeFigureOut">
              <a:rPr lang="en-US" smtClean="0"/>
              <a:t>4/4/2019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7E705D-C1D7-4650-9185-B1F42A07DE5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761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13" Type="http://schemas.openxmlformats.org/officeDocument/2006/relationships/oleObject" Target="../embeddings/oleObject7.bin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12" Type="http://schemas.openxmlformats.org/officeDocument/2006/relationships/image" Target="../media/image12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wmf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3.bin"/><Relationship Id="rId10" Type="http://schemas.openxmlformats.org/officeDocument/2006/relationships/image" Target="../media/image11.wmf"/><Relationship Id="rId4" Type="http://schemas.openxmlformats.org/officeDocument/2006/relationships/image" Target="../media/image8.wmf"/><Relationship Id="rId9" Type="http://schemas.openxmlformats.org/officeDocument/2006/relationships/oleObject" Target="../embeddings/oleObject5.bin"/><Relationship Id="rId14" Type="http://schemas.openxmlformats.org/officeDocument/2006/relationships/image" Target="../media/image13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8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0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2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wmf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wmf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wmf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png"/><Relationship Id="rId4" Type="http://schemas.openxmlformats.org/officeDocument/2006/relationships/image" Target="../media/image2.wmf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it-IT" sz="2800" b="1" dirty="0" smtClean="0">
                <a:solidFill>
                  <a:srgbClr val="0000FF"/>
                </a:solidFill>
                <a:latin typeface="Arial" pitchFamily="34" charset="0"/>
              </a:rPr>
              <a:t>Air pollution</a:t>
            </a:r>
            <a:endParaRPr lang="en-GB" altLang="it-IT" dirty="0" smtClean="0">
              <a:solidFill>
                <a:srgbClr val="0000FF"/>
              </a:solidFill>
            </a:endParaRPr>
          </a:p>
        </p:txBody>
      </p:sp>
      <p:sp>
        <p:nvSpPr>
          <p:cNvPr id="3075" name="Text Box 1027"/>
          <p:cNvSpPr txBox="1">
            <a:spLocks noChangeArrowheads="1"/>
          </p:cNvSpPr>
          <p:nvPr/>
        </p:nvSpPr>
        <p:spPr bwMode="auto">
          <a:xfrm>
            <a:off x="2597150" y="1981200"/>
            <a:ext cx="4011613" cy="410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r>
              <a:rPr lang="en-GB" altLang="it-IT" b="1" dirty="0">
                <a:solidFill>
                  <a:srgbClr val="FF3300"/>
                </a:solidFill>
              </a:rPr>
              <a:t>MOBILE SOURCES</a:t>
            </a:r>
            <a:endParaRPr lang="en-GB" altLang="it-IT" b="1" dirty="0">
              <a:solidFill>
                <a:srgbClr val="FFFF00"/>
              </a:solidFill>
            </a:endParaRPr>
          </a:p>
          <a:p>
            <a:endParaRPr lang="en-GB" altLang="it-IT" b="1" dirty="0">
              <a:solidFill>
                <a:srgbClr val="FFFF00"/>
              </a:solidFill>
            </a:endParaRPr>
          </a:p>
          <a:p>
            <a:pPr>
              <a:lnSpc>
                <a:spcPct val="150000"/>
              </a:lnSpc>
            </a:pPr>
            <a:r>
              <a:rPr lang="en-GB" altLang="it-IT" b="1" dirty="0">
                <a:solidFill>
                  <a:srgbClr val="FF9900"/>
                </a:solidFill>
              </a:rPr>
              <a:t>EXHAUST</a:t>
            </a:r>
            <a:endParaRPr lang="en-GB" altLang="it-IT" b="1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n-GB" altLang="it-IT" b="1" dirty="0">
                <a:solidFill>
                  <a:schemeClr val="tx1"/>
                </a:solidFill>
              </a:rPr>
              <a:t>HYDROCARBONS (HC)</a:t>
            </a:r>
          </a:p>
          <a:p>
            <a:pPr>
              <a:lnSpc>
                <a:spcPct val="150000"/>
              </a:lnSpc>
            </a:pPr>
            <a:r>
              <a:rPr lang="en-GB" altLang="it-IT" b="1" dirty="0">
                <a:solidFill>
                  <a:schemeClr val="tx1"/>
                </a:solidFill>
              </a:rPr>
              <a:t>CARBON MONOXIDE (CO)</a:t>
            </a:r>
          </a:p>
          <a:p>
            <a:pPr>
              <a:lnSpc>
                <a:spcPct val="150000"/>
              </a:lnSpc>
            </a:pPr>
            <a:r>
              <a:rPr lang="en-GB" altLang="it-IT" b="1" dirty="0">
                <a:solidFill>
                  <a:schemeClr val="tx1"/>
                </a:solidFill>
              </a:rPr>
              <a:t>NITROGEN OXIDES (NO</a:t>
            </a:r>
            <a:r>
              <a:rPr lang="en-GB" altLang="it-IT" b="1" baseline="-25000" dirty="0">
                <a:solidFill>
                  <a:schemeClr val="tx1"/>
                </a:solidFill>
              </a:rPr>
              <a:t>X</a:t>
            </a:r>
            <a:r>
              <a:rPr lang="en-GB" altLang="it-IT" b="1" dirty="0">
                <a:solidFill>
                  <a:schemeClr val="tx1"/>
                </a:solidFill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GB" altLang="it-IT" b="1" dirty="0">
                <a:solidFill>
                  <a:schemeClr val="tx1"/>
                </a:solidFill>
              </a:rPr>
              <a:t>SULFUR COMPOUNDS</a:t>
            </a:r>
          </a:p>
          <a:p>
            <a:pPr>
              <a:lnSpc>
                <a:spcPct val="150000"/>
              </a:lnSpc>
            </a:pPr>
            <a:r>
              <a:rPr lang="en-GB" altLang="it-IT" b="1" dirty="0">
                <a:solidFill>
                  <a:schemeClr val="tx1"/>
                </a:solidFill>
              </a:rPr>
              <a:t>PM10</a:t>
            </a:r>
            <a:endParaRPr lang="en-GB" altLang="it-IT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93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>
            <a:alpha val="8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r>
              <a:rPr lang="en-GB" altLang="it-IT" sz="2800" b="1" smtClean="0">
                <a:solidFill>
                  <a:srgbClr val="FFFF00"/>
                </a:solidFill>
                <a:latin typeface="Arial" pitchFamily="34" charset="0"/>
              </a:rPr>
              <a:t>Three-way catalyst</a:t>
            </a:r>
            <a:endParaRPr lang="en-GB" altLang="it-IT" smtClean="0">
              <a:solidFill>
                <a:srgbClr val="0000FF"/>
              </a:solidFill>
              <a:latin typeface="Arial" pitchFamily="34" charset="0"/>
            </a:endParaRPr>
          </a:p>
        </p:txBody>
      </p:sp>
      <p:pic>
        <p:nvPicPr>
          <p:cNvPr id="4096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838200"/>
            <a:ext cx="6324600" cy="546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64" name="Text Box 6"/>
          <p:cNvSpPr txBox="1">
            <a:spLocks noChangeArrowheads="1"/>
          </p:cNvSpPr>
          <p:nvPr/>
        </p:nvSpPr>
        <p:spPr bwMode="auto">
          <a:xfrm>
            <a:off x="3390900" y="3200400"/>
            <a:ext cx="844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it-IT" b="1">
                <a:solidFill>
                  <a:srgbClr val="FF9900"/>
                </a:solidFill>
              </a:rPr>
              <a:t>Rich</a:t>
            </a:r>
            <a:endParaRPr lang="en-GB" altLang="it-IT" b="1"/>
          </a:p>
        </p:txBody>
      </p:sp>
      <p:sp>
        <p:nvSpPr>
          <p:cNvPr id="40965" name="Text Box 7"/>
          <p:cNvSpPr txBox="1">
            <a:spLocks noChangeArrowheads="1"/>
          </p:cNvSpPr>
          <p:nvPr/>
        </p:nvSpPr>
        <p:spPr bwMode="auto">
          <a:xfrm>
            <a:off x="5562600" y="3200400"/>
            <a:ext cx="895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it-IT" b="1">
                <a:solidFill>
                  <a:srgbClr val="FF9900"/>
                </a:solidFill>
              </a:rPr>
              <a:t>Lean</a:t>
            </a:r>
            <a:endParaRPr lang="en-GB" altLang="it-IT"/>
          </a:p>
        </p:txBody>
      </p:sp>
      <p:sp>
        <p:nvSpPr>
          <p:cNvPr id="40966" name="Text Box 8"/>
          <p:cNvSpPr txBox="1">
            <a:spLocks noChangeArrowheads="1"/>
          </p:cNvSpPr>
          <p:nvPr/>
        </p:nvSpPr>
        <p:spPr bwMode="auto">
          <a:xfrm>
            <a:off x="3144838" y="1447800"/>
            <a:ext cx="7540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it-IT" b="1">
                <a:solidFill>
                  <a:srgbClr val="FF3300"/>
                </a:solidFill>
              </a:rPr>
              <a:t>NO</a:t>
            </a:r>
            <a:r>
              <a:rPr lang="en-GB" altLang="it-IT" b="1" baseline="-25000">
                <a:solidFill>
                  <a:srgbClr val="FF3300"/>
                </a:solidFill>
              </a:rPr>
              <a:t>x</a:t>
            </a:r>
            <a:endParaRPr lang="en-GB" altLang="it-IT" b="1">
              <a:solidFill>
                <a:srgbClr val="FF3300"/>
              </a:solidFill>
            </a:endParaRPr>
          </a:p>
        </p:txBody>
      </p:sp>
      <p:sp>
        <p:nvSpPr>
          <p:cNvPr id="40967" name="Text Box 9"/>
          <p:cNvSpPr txBox="1">
            <a:spLocks noChangeArrowheads="1"/>
          </p:cNvSpPr>
          <p:nvPr/>
        </p:nvSpPr>
        <p:spPr bwMode="auto">
          <a:xfrm>
            <a:off x="5638800" y="1295400"/>
            <a:ext cx="641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it-IT" b="1">
                <a:solidFill>
                  <a:srgbClr val="FFFF00"/>
                </a:solidFill>
              </a:rPr>
              <a:t>CO</a:t>
            </a:r>
            <a:endParaRPr lang="en-GB" altLang="it-IT"/>
          </a:p>
        </p:txBody>
      </p:sp>
      <p:sp>
        <p:nvSpPr>
          <p:cNvPr id="40968" name="Text Box 10"/>
          <p:cNvSpPr txBox="1">
            <a:spLocks noChangeArrowheads="1"/>
          </p:cNvSpPr>
          <p:nvPr/>
        </p:nvSpPr>
        <p:spPr bwMode="auto">
          <a:xfrm>
            <a:off x="5715000" y="1828800"/>
            <a:ext cx="625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it-IT" b="1">
                <a:solidFill>
                  <a:srgbClr val="66FF33"/>
                </a:solidFill>
              </a:rPr>
              <a:t>HC</a:t>
            </a:r>
            <a:endParaRPr lang="en-GB" altLang="it-IT"/>
          </a:p>
        </p:txBody>
      </p:sp>
    </p:spTree>
    <p:extLst>
      <p:ext uri="{BB962C8B-B14F-4D97-AF65-F5344CB8AC3E}">
        <p14:creationId xmlns:p14="http://schemas.microsoft.com/office/powerpoint/2010/main" val="199974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>
            <a:alpha val="8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Oval 1026"/>
          <p:cNvSpPr>
            <a:spLocks noChangeAspect="1" noChangeArrowheads="1"/>
          </p:cNvSpPr>
          <p:nvPr/>
        </p:nvSpPr>
        <p:spPr bwMode="auto">
          <a:xfrm>
            <a:off x="685800" y="1066800"/>
            <a:ext cx="366713" cy="366713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endParaRPr lang="it-IT" altLang="it-IT"/>
          </a:p>
        </p:txBody>
      </p:sp>
      <p:sp>
        <p:nvSpPr>
          <p:cNvPr id="43011" name="Rectangle 1027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GB" altLang="it-IT" sz="3200" smtClean="0">
                <a:solidFill>
                  <a:srgbClr val="FFFF00"/>
                </a:solidFill>
                <a:latin typeface="Arial" pitchFamily="34" charset="0"/>
              </a:rPr>
              <a:t>Drawbacks of current TWCs</a:t>
            </a:r>
            <a:endParaRPr lang="en-GB" altLang="it-IT" smtClean="0"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43012" name="Rectangle 1028"/>
          <p:cNvSpPr>
            <a:spLocks noGrp="1" noChangeArrowheads="1"/>
          </p:cNvSpPr>
          <p:nvPr>
            <p:ph type="body" sz="half" idx="2"/>
          </p:nvPr>
        </p:nvSpPr>
        <p:spPr>
          <a:xfrm>
            <a:off x="1295400" y="1066800"/>
            <a:ext cx="8001000" cy="25146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GB" altLang="it-IT" sz="2400" b="1" smtClean="0">
                <a:solidFill>
                  <a:schemeClr val="bg1"/>
                </a:solidFill>
                <a:latin typeface="Arial" pitchFamily="34" charset="0"/>
              </a:rPr>
              <a:t>Low activity below 300 - 400 °C</a:t>
            </a:r>
          </a:p>
          <a:p>
            <a:pPr marL="0" indent="0">
              <a:buFontTx/>
              <a:buNone/>
            </a:pPr>
            <a:r>
              <a:rPr lang="en-GB" altLang="it-IT" sz="2400" b="1" smtClean="0">
                <a:solidFill>
                  <a:srgbClr val="FF9900"/>
                </a:solidFill>
                <a:latin typeface="Arial" pitchFamily="34" charset="0"/>
              </a:rPr>
              <a:t>Solutions:</a:t>
            </a:r>
            <a:endParaRPr lang="en-GB" altLang="it-IT" sz="2400" b="1" smtClean="0">
              <a:solidFill>
                <a:schemeClr val="bg1"/>
              </a:solidFill>
              <a:latin typeface="Arial" pitchFamily="34" charset="0"/>
            </a:endParaRPr>
          </a:p>
          <a:p>
            <a:pPr marL="0" indent="0"/>
            <a:r>
              <a:rPr lang="en-GB" altLang="it-IT" sz="2400" b="1" smtClean="0">
                <a:solidFill>
                  <a:srgbClr val="66FF33"/>
                </a:solidFill>
                <a:latin typeface="Arial" pitchFamily="34" charset="0"/>
              </a:rPr>
              <a:t> Active catalyst  at low temperature</a:t>
            </a:r>
          </a:p>
          <a:p>
            <a:pPr marL="0" indent="0"/>
            <a:r>
              <a:rPr lang="en-GB" altLang="it-IT" sz="2400" b="1" smtClean="0">
                <a:solidFill>
                  <a:srgbClr val="66FF33"/>
                </a:solidFill>
                <a:latin typeface="Arial" pitchFamily="34" charset="0"/>
              </a:rPr>
              <a:t> Close Coupled Converter </a:t>
            </a:r>
            <a:r>
              <a:rPr lang="en-GB" altLang="it-IT" sz="2400" b="1" smtClean="0">
                <a:solidFill>
                  <a:srgbClr val="FF3300"/>
                </a:solidFill>
                <a:latin typeface="Arial" pitchFamily="34" charset="0"/>
              </a:rPr>
              <a:t>(high thermal stability)</a:t>
            </a:r>
            <a:r>
              <a:rPr lang="en-GB" altLang="it-IT" sz="2400" b="1" smtClean="0">
                <a:solidFill>
                  <a:srgbClr val="66FF33"/>
                </a:solidFill>
                <a:latin typeface="Arial" pitchFamily="34" charset="0"/>
              </a:rPr>
              <a:t> </a:t>
            </a:r>
            <a:endParaRPr lang="en-GB" altLang="it-IT" sz="2400" smtClean="0">
              <a:latin typeface="Arial" pitchFamily="34" charset="0"/>
            </a:endParaRPr>
          </a:p>
        </p:txBody>
      </p:sp>
      <p:pic>
        <p:nvPicPr>
          <p:cNvPr id="43013" name="Picture 1029" descr="F:\PAOLO\Congressi\12ICC_poster\MOT_2000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124200"/>
            <a:ext cx="5562600" cy="327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4" name="Text Box 1030"/>
          <p:cNvSpPr txBox="1">
            <a:spLocks noChangeArrowheads="1"/>
          </p:cNvSpPr>
          <p:nvPr/>
        </p:nvSpPr>
        <p:spPr bwMode="auto">
          <a:xfrm>
            <a:off x="6553200" y="3733800"/>
            <a:ext cx="2438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l"/>
            <a:endParaRPr lang="en-GB" altLang="it-IT" b="1">
              <a:solidFill>
                <a:schemeClr val="tx1"/>
              </a:solidFill>
            </a:endParaRPr>
          </a:p>
          <a:p>
            <a:pPr algn="l">
              <a:lnSpc>
                <a:spcPct val="150000"/>
              </a:lnSpc>
            </a:pPr>
            <a:endParaRPr lang="en-GB" altLang="it-IT" sz="2000">
              <a:solidFill>
                <a:srgbClr val="66FF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908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>
            <a:alpha val="8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4876800" y="2133600"/>
            <a:ext cx="3886200" cy="125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9461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3665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it-IT" sz="2800" b="1">
                <a:solidFill>
                  <a:schemeClr val="bg1"/>
                </a:solidFill>
                <a:latin typeface="Arial" pitchFamily="34" charset="0"/>
              </a:rPr>
              <a:t>Need A/F close to the stoichiometric value</a:t>
            </a:r>
            <a:endParaRPr lang="en-GB" altLang="it-IT" sz="2400" b="1">
              <a:solidFill>
                <a:schemeClr val="bg1"/>
              </a:solidFill>
              <a:latin typeface="Arial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GB" altLang="it-IT" sz="2000">
              <a:solidFill>
                <a:srgbClr val="66FF33"/>
              </a:solidFill>
              <a:latin typeface="Arial" pitchFamily="34" charset="0"/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4572000" y="4191000"/>
            <a:ext cx="4310063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GB" altLang="it-IT" sz="2800" b="1">
                <a:solidFill>
                  <a:srgbClr val="FFFF00"/>
                </a:solidFill>
              </a:rPr>
              <a:t>2CeO</a:t>
            </a:r>
            <a:r>
              <a:rPr lang="en-GB" altLang="it-IT" sz="2800" b="1" baseline="-25000">
                <a:solidFill>
                  <a:srgbClr val="FFFF00"/>
                </a:solidFill>
              </a:rPr>
              <a:t>2</a:t>
            </a:r>
            <a:r>
              <a:rPr lang="en-GB" altLang="it-IT" sz="2800" b="1">
                <a:solidFill>
                  <a:srgbClr val="FFFF00"/>
                </a:solidFill>
              </a:rPr>
              <a:t> </a:t>
            </a:r>
            <a:r>
              <a:rPr lang="en-GB" altLang="it-IT" sz="2800" b="1">
                <a:solidFill>
                  <a:srgbClr val="FFFF00"/>
                </a:solidFill>
                <a:sym typeface="Symbol" pitchFamily="18" charset="2"/>
              </a:rPr>
              <a:t> CeO</a:t>
            </a:r>
            <a:r>
              <a:rPr lang="en-GB" altLang="it-IT" sz="2800" b="1" baseline="-25000">
                <a:solidFill>
                  <a:srgbClr val="FFFF00"/>
                </a:solidFill>
                <a:sym typeface="Symbol" pitchFamily="18" charset="2"/>
              </a:rPr>
              <a:t>2-x</a:t>
            </a:r>
            <a:r>
              <a:rPr lang="en-GB" altLang="it-IT" sz="2800" b="1">
                <a:solidFill>
                  <a:srgbClr val="FFFF00"/>
                </a:solidFill>
                <a:sym typeface="Symbol" pitchFamily="18" charset="2"/>
              </a:rPr>
              <a:t> + x/2 O</a:t>
            </a:r>
            <a:r>
              <a:rPr lang="en-GB" altLang="it-IT" sz="2800" b="1" baseline="-25000">
                <a:solidFill>
                  <a:srgbClr val="FFFF00"/>
                </a:solidFill>
                <a:sym typeface="Symbol" pitchFamily="18" charset="2"/>
              </a:rPr>
              <a:t>2</a:t>
            </a:r>
          </a:p>
          <a:p>
            <a:pPr algn="l">
              <a:spcBef>
                <a:spcPct val="50000"/>
              </a:spcBef>
            </a:pPr>
            <a:endParaRPr lang="en-GB" altLang="it-IT" sz="2800" b="1" baseline="-25000">
              <a:solidFill>
                <a:srgbClr val="FFFF00"/>
              </a:solidFill>
              <a:sym typeface="Symbol" pitchFamily="18" charset="2"/>
            </a:endParaRP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2209800" y="228600"/>
            <a:ext cx="415851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l"/>
            <a:r>
              <a:rPr lang="en-GB" altLang="it-IT" sz="2800" b="1" dirty="0" smtClean="0">
                <a:solidFill>
                  <a:srgbClr val="FFFF00"/>
                </a:solidFill>
              </a:rPr>
              <a:t>Oxygen buffer in TWCs</a:t>
            </a:r>
            <a:endParaRPr lang="en-GB" altLang="it-IT" sz="2800" b="1" dirty="0">
              <a:solidFill>
                <a:srgbClr val="FFFF00"/>
              </a:solidFill>
            </a:endParaRPr>
          </a:p>
        </p:txBody>
      </p:sp>
      <p:sp>
        <p:nvSpPr>
          <p:cNvPr id="41996" name="Text Box 12"/>
          <p:cNvSpPr txBox="1">
            <a:spLocks noChangeArrowheads="1"/>
          </p:cNvSpPr>
          <p:nvPr/>
        </p:nvSpPr>
        <p:spPr bwMode="auto">
          <a:xfrm>
            <a:off x="4876800" y="5410200"/>
            <a:ext cx="3886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GB" altLang="it-IT" b="1"/>
              <a:t>CeO</a:t>
            </a:r>
            <a:r>
              <a:rPr lang="en-GB" altLang="it-IT" b="1" baseline="-25000"/>
              <a:t>2</a:t>
            </a:r>
            <a:r>
              <a:rPr lang="en-GB" altLang="it-IT" b="1"/>
              <a:t> is an oxygen buffer</a:t>
            </a:r>
            <a:endParaRPr lang="en-GB" altLang="it-IT"/>
          </a:p>
        </p:txBody>
      </p:sp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08720"/>
            <a:ext cx="3726318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685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>
            <a:alpha val="8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it-IT" sz="2800" b="1" smtClean="0">
                <a:solidFill>
                  <a:srgbClr val="FFFF00"/>
                </a:solidFill>
                <a:latin typeface="Arial" pitchFamily="34" charset="0"/>
              </a:rPr>
              <a:t>Why CeO</a:t>
            </a:r>
            <a:r>
              <a:rPr lang="en-GB" altLang="it-IT" sz="2800" b="1" baseline="-25000" smtClean="0">
                <a:solidFill>
                  <a:srgbClr val="FFFF00"/>
                </a:solidFill>
                <a:latin typeface="Arial" pitchFamily="34" charset="0"/>
              </a:rPr>
              <a:t>2</a:t>
            </a:r>
            <a:r>
              <a:rPr lang="en-GB" altLang="it-IT" sz="2800" b="1" smtClean="0">
                <a:solidFill>
                  <a:srgbClr val="FFFF00"/>
                </a:solidFill>
                <a:latin typeface="Arial" pitchFamily="34" charset="0"/>
              </a:rPr>
              <a:t>-ZrO</a:t>
            </a:r>
            <a:r>
              <a:rPr lang="en-GB" altLang="it-IT" sz="2800" b="1" baseline="-25000" smtClean="0">
                <a:solidFill>
                  <a:srgbClr val="FFFF00"/>
                </a:solidFill>
                <a:latin typeface="Arial" pitchFamily="34" charset="0"/>
              </a:rPr>
              <a:t>2</a:t>
            </a:r>
            <a:r>
              <a:rPr lang="en-GB" altLang="it-IT" sz="2800" b="1" smtClean="0">
                <a:solidFill>
                  <a:srgbClr val="FFFF00"/>
                </a:solidFill>
                <a:latin typeface="Arial" pitchFamily="34" charset="0"/>
              </a:rPr>
              <a:t> solid solutions ?</a:t>
            </a:r>
            <a:endParaRPr lang="en-GB" altLang="it-IT" b="1" smtClean="0">
              <a:solidFill>
                <a:srgbClr val="FF0000"/>
              </a:solidFill>
            </a:endParaRPr>
          </a:p>
        </p:txBody>
      </p:sp>
      <p:sp>
        <p:nvSpPr>
          <p:cNvPr id="47107" name="Rectangle 1027"/>
          <p:cNvSpPr>
            <a:spLocks noChangeArrowheads="1"/>
          </p:cNvSpPr>
          <p:nvPr/>
        </p:nvSpPr>
        <p:spPr bwMode="auto">
          <a:xfrm>
            <a:off x="1143000" y="2200275"/>
            <a:ext cx="6858000" cy="263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342900" indent="-342900">
              <a:defRPr sz="2400">
                <a:solidFill>
                  <a:schemeClr val="bg1"/>
                </a:solidFill>
                <a:latin typeface="Arial" pitchFamily="34" charset="0"/>
              </a:defRPr>
            </a:lvl1pPr>
            <a:lvl2pPr>
              <a:defRPr sz="24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lvl="1" algn="l">
              <a:lnSpc>
                <a:spcPct val="80000"/>
              </a:lnSpc>
              <a:spcBef>
                <a:spcPct val="50000"/>
              </a:spcBef>
              <a:spcAft>
                <a:spcPct val="5000"/>
              </a:spcAft>
              <a:buClr>
                <a:srgbClr val="FF0000"/>
              </a:buClr>
              <a:buSzPct val="150000"/>
              <a:buFont typeface="Symbol" pitchFamily="18" charset="2"/>
              <a:buNone/>
            </a:pPr>
            <a:r>
              <a:rPr lang="en-GB" altLang="it-IT" b="1"/>
              <a:t>High thermal stability (</a:t>
            </a:r>
            <a:r>
              <a:rPr lang="en-GB" altLang="it-IT" b="1">
                <a:solidFill>
                  <a:srgbClr val="FF3300"/>
                </a:solidFill>
              </a:rPr>
              <a:t>ceramic materials</a:t>
            </a:r>
            <a:r>
              <a:rPr lang="en-GB" altLang="it-IT" b="1"/>
              <a:t>)</a:t>
            </a:r>
          </a:p>
          <a:p>
            <a:pPr lvl="1" algn="l">
              <a:lnSpc>
                <a:spcPct val="80000"/>
              </a:lnSpc>
              <a:spcBef>
                <a:spcPct val="50000"/>
              </a:spcBef>
              <a:spcAft>
                <a:spcPct val="5000"/>
              </a:spcAft>
              <a:buClr>
                <a:srgbClr val="FF0000"/>
              </a:buClr>
              <a:buSzPct val="150000"/>
              <a:buFont typeface="Symbol" pitchFamily="18" charset="2"/>
              <a:buNone/>
            </a:pPr>
            <a:r>
              <a:rPr lang="en-GB" altLang="it-IT" b="1"/>
              <a:t>incorporation of CeO</a:t>
            </a:r>
            <a:r>
              <a:rPr lang="en-GB" altLang="it-IT" b="1" baseline="-25000"/>
              <a:t>2</a:t>
            </a:r>
            <a:r>
              <a:rPr lang="en-GB" altLang="it-IT" b="1"/>
              <a:t> in the solid solution</a:t>
            </a:r>
          </a:p>
          <a:p>
            <a:pPr lvl="1" algn="l">
              <a:lnSpc>
                <a:spcPct val="80000"/>
              </a:lnSpc>
              <a:spcBef>
                <a:spcPct val="50000"/>
              </a:spcBef>
              <a:spcAft>
                <a:spcPct val="5000"/>
              </a:spcAft>
              <a:buClr>
                <a:srgbClr val="FF0000"/>
              </a:buClr>
              <a:buSzPct val="150000"/>
              <a:buFont typeface="Symbol" pitchFamily="18" charset="2"/>
              <a:buNone/>
            </a:pPr>
            <a:r>
              <a:rPr lang="en-GB" altLang="it-IT" b="1"/>
              <a:t> may prevent the undesirable fixation of </a:t>
            </a:r>
          </a:p>
          <a:p>
            <a:pPr lvl="1" algn="l">
              <a:lnSpc>
                <a:spcPct val="80000"/>
              </a:lnSpc>
              <a:spcBef>
                <a:spcPct val="50000"/>
              </a:spcBef>
              <a:spcAft>
                <a:spcPct val="5000"/>
              </a:spcAft>
              <a:buClr>
                <a:srgbClr val="FF0000"/>
              </a:buClr>
              <a:buSzPct val="150000"/>
              <a:buFont typeface="Symbol" pitchFamily="18" charset="2"/>
              <a:buNone/>
            </a:pPr>
            <a:r>
              <a:rPr lang="en-GB" altLang="it-IT" b="1"/>
              <a:t>ceria in the 3+ state such as in CeAlO</a:t>
            </a:r>
            <a:r>
              <a:rPr lang="en-GB" altLang="it-IT" b="1" baseline="-25000"/>
              <a:t>3</a:t>
            </a:r>
            <a:r>
              <a:rPr lang="en-GB" altLang="it-IT" b="1"/>
              <a:t> or</a:t>
            </a:r>
          </a:p>
          <a:p>
            <a:pPr lvl="1" algn="l">
              <a:lnSpc>
                <a:spcPct val="80000"/>
              </a:lnSpc>
              <a:spcBef>
                <a:spcPct val="50000"/>
              </a:spcBef>
              <a:spcAft>
                <a:spcPct val="5000"/>
              </a:spcAft>
              <a:buClr>
                <a:srgbClr val="FF0000"/>
              </a:buClr>
              <a:buSzPct val="150000"/>
              <a:buFont typeface="Symbol" pitchFamily="18" charset="2"/>
              <a:buNone/>
            </a:pPr>
            <a:r>
              <a:rPr lang="en-GB" altLang="it-IT" b="1"/>
              <a:t> Ce</a:t>
            </a:r>
            <a:r>
              <a:rPr lang="en-GB" altLang="it-IT" b="1" baseline="-25000"/>
              <a:t>2</a:t>
            </a:r>
            <a:r>
              <a:rPr lang="en-GB" altLang="it-IT" b="1"/>
              <a:t>(CO</a:t>
            </a:r>
            <a:r>
              <a:rPr lang="en-GB" altLang="it-IT" b="1" baseline="-25000"/>
              <a:t>3</a:t>
            </a:r>
            <a:r>
              <a:rPr lang="en-GB" altLang="it-IT" b="1"/>
              <a:t>)</a:t>
            </a:r>
            <a:r>
              <a:rPr lang="en-GB" altLang="it-IT" b="1" baseline="-25000"/>
              <a:t>3</a:t>
            </a:r>
            <a:r>
              <a:rPr lang="en-GB" altLang="it-IT" b="1"/>
              <a:t>.</a:t>
            </a:r>
          </a:p>
          <a:p>
            <a:pPr lvl="1" algn="l">
              <a:lnSpc>
                <a:spcPct val="80000"/>
              </a:lnSpc>
              <a:spcAft>
                <a:spcPct val="5000"/>
              </a:spcAft>
              <a:buClr>
                <a:srgbClr val="FF0000"/>
              </a:buClr>
              <a:buSzPct val="150000"/>
              <a:buFont typeface="Symbol" pitchFamily="18" charset="2"/>
              <a:buNone/>
            </a:pPr>
            <a:endParaRPr lang="en-GB" altLang="it-IT" sz="2000" b="1">
              <a:solidFill>
                <a:schemeClr val="tx2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3860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>
            <a:alpha val="8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3074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GB" altLang="it-IT" sz="2800" b="1" smtClean="0">
                <a:solidFill>
                  <a:srgbClr val="FFFF00"/>
                </a:solidFill>
                <a:latin typeface="Arial" pitchFamily="34" charset="0"/>
              </a:rPr>
              <a:t>CeO</a:t>
            </a:r>
            <a:r>
              <a:rPr lang="en-GB" altLang="it-IT" sz="2800" b="1" baseline="-25000" smtClean="0">
                <a:solidFill>
                  <a:srgbClr val="FFFF00"/>
                </a:solidFill>
                <a:latin typeface="Arial" pitchFamily="34" charset="0"/>
              </a:rPr>
              <a:t>2</a:t>
            </a:r>
            <a:r>
              <a:rPr lang="en-GB" altLang="it-IT" sz="2800" b="1" smtClean="0">
                <a:solidFill>
                  <a:srgbClr val="FFFF00"/>
                </a:solidFill>
                <a:latin typeface="Arial" pitchFamily="34" charset="0"/>
              </a:rPr>
              <a:t>-ZrO</a:t>
            </a:r>
            <a:r>
              <a:rPr lang="en-GB" altLang="it-IT" sz="2800" b="1" baseline="-25000" smtClean="0">
                <a:solidFill>
                  <a:srgbClr val="FFFF00"/>
                </a:solidFill>
                <a:latin typeface="Arial" pitchFamily="34" charset="0"/>
              </a:rPr>
              <a:t>2</a:t>
            </a:r>
            <a:r>
              <a:rPr lang="en-GB" altLang="it-IT" sz="2800" b="1" smtClean="0">
                <a:solidFill>
                  <a:srgbClr val="FFFF00"/>
                </a:solidFill>
                <a:latin typeface="Arial" pitchFamily="34" charset="0"/>
              </a:rPr>
              <a:t> structure</a:t>
            </a:r>
            <a:endParaRPr lang="en-GB" altLang="it-IT" smtClean="0"/>
          </a:p>
        </p:txBody>
      </p:sp>
      <p:graphicFrame>
        <p:nvGraphicFramePr>
          <p:cNvPr id="50179" name="Object 3076"/>
          <p:cNvGraphicFramePr>
            <a:graphicFrameLocks noChangeAspect="1"/>
          </p:cNvGraphicFramePr>
          <p:nvPr/>
        </p:nvGraphicFramePr>
        <p:xfrm>
          <a:off x="3505200" y="2438400"/>
          <a:ext cx="2501900" cy="209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4" name="Micrografx Windows Draw 6.0 Drawing" r:id="rId3" imgW="2952750" imgH="2476500" progId="Draw.Document.6">
                  <p:embed/>
                </p:oleObj>
              </mc:Choice>
              <mc:Fallback>
                <p:oleObj name="Micrografx Windows Draw 6.0 Drawing" r:id="rId3" imgW="2952750" imgH="2476500" progId="Draw.Document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2438400"/>
                        <a:ext cx="2501900" cy="2098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80" name="Object 3077"/>
          <p:cNvGraphicFramePr>
            <a:graphicFrameLocks noChangeAspect="1"/>
          </p:cNvGraphicFramePr>
          <p:nvPr/>
        </p:nvGraphicFramePr>
        <p:xfrm>
          <a:off x="436563" y="2514600"/>
          <a:ext cx="2114550" cy="220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5" name="Micrografx Windows Draw 6.0 Drawing" r:id="rId5" imgW="1083584" imgH="1131922" progId="Draw.Document.6">
                  <p:embed/>
                </p:oleObj>
              </mc:Choice>
              <mc:Fallback>
                <p:oleObj name="Micrografx Windows Draw 6.0 Drawing" r:id="rId5" imgW="1083584" imgH="1131922" progId="Draw.Document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563" y="2514600"/>
                        <a:ext cx="2114550" cy="220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81" name="Object 3078"/>
          <p:cNvGraphicFramePr>
            <a:graphicFrameLocks noChangeAspect="1"/>
          </p:cNvGraphicFramePr>
          <p:nvPr/>
        </p:nvGraphicFramePr>
        <p:xfrm>
          <a:off x="6629400" y="2438400"/>
          <a:ext cx="2286000" cy="2249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6" name="Micrografx Windows Draw 6.0 Drawing" r:id="rId7" imgW="2705100" imgH="2647950" progId="Draw.Document.6">
                  <p:embed/>
                </p:oleObj>
              </mc:Choice>
              <mc:Fallback>
                <p:oleObj name="Micrografx Windows Draw 6.0 Drawing" r:id="rId7" imgW="2705100" imgH="2647950" progId="Draw.Document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2438400"/>
                        <a:ext cx="2286000" cy="2249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82" name="Object 3079"/>
          <p:cNvGraphicFramePr>
            <a:graphicFrameLocks noChangeAspect="1"/>
          </p:cNvGraphicFramePr>
          <p:nvPr/>
        </p:nvGraphicFramePr>
        <p:xfrm>
          <a:off x="4191000" y="5867400"/>
          <a:ext cx="339725" cy="34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7" name="Micrografx Windows Draw 6.0 Drawing" r:id="rId9" imgW="342900" imgH="342900" progId="Draw.Document.6">
                  <p:embed/>
                </p:oleObj>
              </mc:Choice>
              <mc:Fallback>
                <p:oleObj name="Micrografx Windows Draw 6.0 Drawing" r:id="rId9" imgW="342900" imgH="342900" progId="Draw.Document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5867400"/>
                        <a:ext cx="339725" cy="341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83" name="Object 3080"/>
          <p:cNvGraphicFramePr>
            <a:graphicFrameLocks noChangeAspect="1"/>
          </p:cNvGraphicFramePr>
          <p:nvPr/>
        </p:nvGraphicFramePr>
        <p:xfrm>
          <a:off x="1905000" y="5791200"/>
          <a:ext cx="511175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8" name="Micrografx Windows Draw 6.0 Drawing" r:id="rId11" imgW="514350" imgH="514350" progId="Draw.Document.6">
                  <p:embed/>
                </p:oleObj>
              </mc:Choice>
              <mc:Fallback>
                <p:oleObj name="Micrografx Windows Draw 6.0 Drawing" r:id="rId11" imgW="514350" imgH="514350" progId="Draw.Document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5791200"/>
                        <a:ext cx="511175" cy="51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84" name="Object 3081"/>
          <p:cNvGraphicFramePr>
            <a:graphicFrameLocks noChangeAspect="1"/>
          </p:cNvGraphicFramePr>
          <p:nvPr/>
        </p:nvGraphicFramePr>
        <p:xfrm>
          <a:off x="6096000" y="5867400"/>
          <a:ext cx="384175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" name="Micrografx Windows Draw 6.0 Drawing" r:id="rId13" imgW="390525" imgH="381000" progId="Draw.Document.6">
                  <p:embed/>
                </p:oleObj>
              </mc:Choice>
              <mc:Fallback>
                <p:oleObj name="Micrografx Windows Draw 6.0 Drawing" r:id="rId13" imgW="390525" imgH="381000" progId="Draw.Document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5867400"/>
                        <a:ext cx="384175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185" name="Text Box 3082"/>
          <p:cNvSpPr txBox="1">
            <a:spLocks noChangeArrowheads="1"/>
          </p:cNvSpPr>
          <p:nvPr/>
        </p:nvSpPr>
        <p:spPr bwMode="auto">
          <a:xfrm>
            <a:off x="2667000" y="5791200"/>
            <a:ext cx="510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GB" altLang="it-IT" b="1">
                <a:solidFill>
                  <a:srgbClr val="FFFF00"/>
                </a:solidFill>
              </a:rPr>
              <a:t>Ce</a:t>
            </a:r>
            <a:r>
              <a:rPr lang="en-GB" altLang="it-IT" b="1">
                <a:solidFill>
                  <a:schemeClr val="tx1"/>
                </a:solidFill>
              </a:rPr>
              <a:t>                      </a:t>
            </a:r>
            <a:r>
              <a:rPr lang="en-GB" altLang="it-IT" b="1">
                <a:solidFill>
                  <a:srgbClr val="FF3300"/>
                </a:solidFill>
              </a:rPr>
              <a:t>Zr </a:t>
            </a:r>
            <a:r>
              <a:rPr lang="en-GB" altLang="it-IT" b="1">
                <a:solidFill>
                  <a:schemeClr val="tx1"/>
                </a:solidFill>
              </a:rPr>
              <a:t>                  </a:t>
            </a:r>
            <a:r>
              <a:rPr lang="en-GB" altLang="it-IT" b="1">
                <a:solidFill>
                  <a:srgbClr val="66FF33"/>
                </a:solidFill>
              </a:rPr>
              <a:t>O</a:t>
            </a:r>
            <a:endParaRPr lang="en-GB" altLang="it-IT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0186" name="Text Box 3083"/>
          <p:cNvSpPr txBox="1">
            <a:spLocks noChangeArrowheads="1"/>
          </p:cNvSpPr>
          <p:nvPr/>
        </p:nvSpPr>
        <p:spPr bwMode="auto">
          <a:xfrm>
            <a:off x="838200" y="1524000"/>
            <a:ext cx="7467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GB" altLang="it-IT" b="1"/>
              <a:t>CeO</a:t>
            </a:r>
            <a:r>
              <a:rPr lang="en-GB" altLang="it-IT" b="1" baseline="-25000"/>
              <a:t>2</a:t>
            </a:r>
            <a:r>
              <a:rPr lang="en-GB" altLang="it-IT" b="1"/>
              <a:t> </a:t>
            </a:r>
            <a:r>
              <a:rPr lang="en-GB" altLang="it-IT">
                <a:solidFill>
                  <a:schemeClr val="tx1"/>
                </a:solidFill>
                <a:latin typeface="Times New Roman" pitchFamily="18" charset="0"/>
              </a:rPr>
              <a:t>                          </a:t>
            </a:r>
            <a:r>
              <a:rPr lang="en-GB" altLang="it-IT" b="1"/>
              <a:t>CeO</a:t>
            </a:r>
            <a:r>
              <a:rPr lang="en-GB" altLang="it-IT" b="1" baseline="-25000"/>
              <a:t>2</a:t>
            </a:r>
            <a:r>
              <a:rPr lang="en-GB" altLang="it-IT" b="1"/>
              <a:t>-ZrO</a:t>
            </a:r>
            <a:r>
              <a:rPr lang="en-GB" altLang="it-IT" b="1" baseline="-25000"/>
              <a:t>2</a:t>
            </a:r>
            <a:r>
              <a:rPr lang="en-GB" altLang="it-IT" b="1"/>
              <a:t>                          ZrO</a:t>
            </a:r>
            <a:r>
              <a:rPr lang="en-GB" altLang="it-IT" b="1" baseline="-25000"/>
              <a:t>2</a:t>
            </a:r>
            <a:endParaRPr lang="en-GB" altLang="it-IT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046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>
            <a:alpha val="8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3429000" y="6461125"/>
            <a:ext cx="2286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GB" altLang="it-IT" sz="2000"/>
              <a:t>Temperature / K</a:t>
            </a:r>
            <a:endParaRPr lang="en-GB" altLang="it-IT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8132" name="Text Box 4"/>
          <p:cNvSpPr txBox="1">
            <a:spLocks noChangeArrowheads="1"/>
          </p:cNvSpPr>
          <p:nvPr/>
        </p:nvSpPr>
        <p:spPr bwMode="auto">
          <a:xfrm rot="-5400000">
            <a:off x="504825" y="2847975"/>
            <a:ext cx="4416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GB" altLang="it-IT" sz="2000"/>
              <a:t>Hydrogen Consumption / a.u.</a:t>
            </a:r>
          </a:p>
        </p:txBody>
      </p:sp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3352800" y="1066800"/>
            <a:ext cx="16002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GB" altLang="it-IT" sz="1800" b="1">
                <a:solidFill>
                  <a:srgbClr val="66FF33"/>
                </a:solidFill>
              </a:rPr>
              <a:t>Rh</a:t>
            </a:r>
            <a:r>
              <a:rPr lang="en-GB" altLang="it-IT" sz="1800" b="1" baseline="-25000">
                <a:solidFill>
                  <a:srgbClr val="66FF33"/>
                </a:solidFill>
              </a:rPr>
              <a:t>2</a:t>
            </a:r>
            <a:r>
              <a:rPr lang="en-GB" altLang="it-IT" sz="1800" b="1">
                <a:solidFill>
                  <a:srgbClr val="66FF33"/>
                </a:solidFill>
              </a:rPr>
              <a:t>O</a:t>
            </a:r>
            <a:r>
              <a:rPr lang="en-GB" altLang="it-IT" sz="1800" b="1" baseline="-25000">
                <a:solidFill>
                  <a:srgbClr val="66FF33"/>
                </a:solidFill>
              </a:rPr>
              <a:t>3</a:t>
            </a:r>
          </a:p>
          <a:p>
            <a:pPr algn="l">
              <a:spcBef>
                <a:spcPct val="50000"/>
              </a:spcBef>
            </a:pPr>
            <a:endParaRPr lang="en-GB" altLang="it-IT" b="1">
              <a:latin typeface="Times New Roman" pitchFamily="18" charset="0"/>
            </a:endParaRPr>
          </a:p>
        </p:txBody>
      </p:sp>
      <p:sp>
        <p:nvSpPr>
          <p:cNvPr id="48134" name="Freeform 6"/>
          <p:cNvSpPr>
            <a:spLocks/>
          </p:cNvSpPr>
          <p:nvPr/>
        </p:nvSpPr>
        <p:spPr bwMode="auto">
          <a:xfrm>
            <a:off x="3886200" y="1371600"/>
            <a:ext cx="1295400" cy="4495800"/>
          </a:xfrm>
          <a:custGeom>
            <a:avLst/>
            <a:gdLst>
              <a:gd name="T0" fmla="*/ 897878 w 844"/>
              <a:gd name="T1" fmla="*/ 0 h 2832"/>
              <a:gd name="T2" fmla="*/ 257852 w 844"/>
              <a:gd name="T3" fmla="*/ 1222375 h 2832"/>
              <a:gd name="T4" fmla="*/ 4605 w 844"/>
              <a:gd name="T5" fmla="*/ 2239963 h 2832"/>
              <a:gd name="T6" fmla="*/ 282409 w 844"/>
              <a:gd name="T7" fmla="*/ 3387725 h 2832"/>
              <a:gd name="T8" fmla="*/ 1295400 w 844"/>
              <a:gd name="T9" fmla="*/ 4495800 h 28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44" h="2832">
                <a:moveTo>
                  <a:pt x="585" y="0"/>
                </a:moveTo>
                <a:cubicBezTo>
                  <a:pt x="516" y="128"/>
                  <a:pt x="265" y="535"/>
                  <a:pt x="168" y="770"/>
                </a:cubicBezTo>
                <a:cubicBezTo>
                  <a:pt x="71" y="1005"/>
                  <a:pt x="0" y="1184"/>
                  <a:pt x="3" y="1411"/>
                </a:cubicBezTo>
                <a:cubicBezTo>
                  <a:pt x="6" y="1638"/>
                  <a:pt x="44" y="1897"/>
                  <a:pt x="184" y="2134"/>
                </a:cubicBezTo>
                <a:cubicBezTo>
                  <a:pt x="324" y="2371"/>
                  <a:pt x="707" y="2687"/>
                  <a:pt x="844" y="2832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35" name="Text Box 7"/>
          <p:cNvSpPr txBox="1">
            <a:spLocks noChangeArrowheads="1"/>
          </p:cNvSpPr>
          <p:nvPr/>
        </p:nvSpPr>
        <p:spPr bwMode="auto">
          <a:xfrm>
            <a:off x="4267200" y="914400"/>
            <a:ext cx="2743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GB" altLang="it-IT" sz="2000" b="1">
                <a:solidFill>
                  <a:srgbClr val="FF3300"/>
                </a:solidFill>
              </a:rPr>
              <a:t>Ce</a:t>
            </a:r>
            <a:r>
              <a:rPr lang="en-GB" altLang="it-IT" sz="2000" b="1" baseline="30000">
                <a:solidFill>
                  <a:srgbClr val="FF3300"/>
                </a:solidFill>
              </a:rPr>
              <a:t>4+</a:t>
            </a:r>
            <a:r>
              <a:rPr lang="en-GB" altLang="it-IT" sz="2000" b="1">
                <a:solidFill>
                  <a:srgbClr val="FF3300"/>
                </a:solidFill>
              </a:rPr>
              <a:t> </a:t>
            </a:r>
            <a:r>
              <a:rPr lang="en-GB" altLang="it-IT" sz="2000" b="1">
                <a:solidFill>
                  <a:srgbClr val="FF3300"/>
                </a:solidFill>
                <a:sym typeface="Symbol Set SWA" pitchFamily="18" charset="2"/>
              </a:rPr>
              <a:t> </a:t>
            </a:r>
            <a:r>
              <a:rPr lang="en-GB" altLang="it-IT" sz="2000" b="1">
                <a:solidFill>
                  <a:srgbClr val="FF3300"/>
                </a:solidFill>
              </a:rPr>
              <a:t>Ce</a:t>
            </a:r>
            <a:r>
              <a:rPr lang="en-GB" altLang="it-IT" sz="2000" b="1" baseline="30000">
                <a:solidFill>
                  <a:srgbClr val="FF3300"/>
                </a:solidFill>
              </a:rPr>
              <a:t>3+</a:t>
            </a:r>
            <a:endParaRPr lang="en-GB" altLang="it-IT" sz="2000">
              <a:latin typeface="Times New Roman" pitchFamily="18" charset="0"/>
            </a:endParaRPr>
          </a:p>
        </p:txBody>
      </p:sp>
      <p:sp>
        <p:nvSpPr>
          <p:cNvPr id="48136" name="Text Box 8"/>
          <p:cNvSpPr txBox="1">
            <a:spLocks noChangeArrowheads="1"/>
          </p:cNvSpPr>
          <p:nvPr/>
        </p:nvSpPr>
        <p:spPr bwMode="auto">
          <a:xfrm>
            <a:off x="5867400" y="1371600"/>
            <a:ext cx="990600" cy="463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GB" altLang="it-IT" sz="1800" b="1"/>
              <a:t>10</a:t>
            </a:r>
          </a:p>
          <a:p>
            <a:pPr algn="l">
              <a:spcBef>
                <a:spcPct val="50000"/>
              </a:spcBef>
            </a:pPr>
            <a:r>
              <a:rPr lang="en-GB" altLang="it-IT" sz="1800" b="1"/>
              <a:t>20</a:t>
            </a:r>
          </a:p>
          <a:p>
            <a:pPr algn="l">
              <a:spcBef>
                <a:spcPct val="50000"/>
              </a:spcBef>
            </a:pPr>
            <a:r>
              <a:rPr lang="en-GB" altLang="it-IT" sz="1800" b="1"/>
              <a:t>30</a:t>
            </a:r>
          </a:p>
          <a:p>
            <a:pPr algn="l">
              <a:spcBef>
                <a:spcPct val="50000"/>
              </a:spcBef>
            </a:pPr>
            <a:r>
              <a:rPr lang="en-GB" altLang="it-IT" sz="1800" b="1"/>
              <a:t>40</a:t>
            </a:r>
          </a:p>
          <a:p>
            <a:pPr algn="l">
              <a:spcBef>
                <a:spcPct val="100000"/>
              </a:spcBef>
            </a:pPr>
            <a:r>
              <a:rPr lang="en-GB" altLang="it-IT" sz="1800" b="1"/>
              <a:t>50</a:t>
            </a:r>
          </a:p>
          <a:p>
            <a:pPr algn="l">
              <a:spcBef>
                <a:spcPct val="50000"/>
              </a:spcBef>
            </a:pPr>
            <a:r>
              <a:rPr lang="en-GB" altLang="it-IT" sz="1800" b="1"/>
              <a:t>50</a:t>
            </a:r>
          </a:p>
          <a:p>
            <a:pPr algn="l">
              <a:spcBef>
                <a:spcPct val="50000"/>
              </a:spcBef>
            </a:pPr>
            <a:r>
              <a:rPr lang="en-GB" altLang="it-IT" sz="1800" b="1"/>
              <a:t>60</a:t>
            </a:r>
          </a:p>
          <a:p>
            <a:pPr algn="l">
              <a:spcBef>
                <a:spcPct val="50000"/>
              </a:spcBef>
            </a:pPr>
            <a:r>
              <a:rPr lang="en-GB" altLang="it-IT" sz="1800" b="1"/>
              <a:t>70</a:t>
            </a:r>
          </a:p>
          <a:p>
            <a:pPr algn="l">
              <a:spcBef>
                <a:spcPct val="50000"/>
              </a:spcBef>
            </a:pPr>
            <a:r>
              <a:rPr lang="en-GB" altLang="it-IT" sz="1800" b="1"/>
              <a:t>80</a:t>
            </a:r>
          </a:p>
          <a:p>
            <a:pPr algn="l">
              <a:spcBef>
                <a:spcPct val="50000"/>
              </a:spcBef>
            </a:pPr>
            <a:r>
              <a:rPr lang="en-GB" altLang="it-IT" sz="1800" b="1"/>
              <a:t>90</a:t>
            </a:r>
          </a:p>
          <a:p>
            <a:pPr algn="l">
              <a:spcBef>
                <a:spcPct val="50000"/>
              </a:spcBef>
            </a:pPr>
            <a:r>
              <a:rPr lang="en-GB" altLang="it-IT" sz="1800" b="1"/>
              <a:t>100</a:t>
            </a:r>
            <a:endParaRPr lang="en-GB" altLang="it-IT">
              <a:latin typeface="Times New Roman" pitchFamily="18" charset="0"/>
            </a:endParaRPr>
          </a:p>
        </p:txBody>
      </p:sp>
      <p:sp>
        <p:nvSpPr>
          <p:cNvPr id="48137" name="Text Box 9"/>
          <p:cNvSpPr txBox="1">
            <a:spLocks noChangeArrowheads="1"/>
          </p:cNvSpPr>
          <p:nvPr/>
        </p:nvSpPr>
        <p:spPr bwMode="auto">
          <a:xfrm>
            <a:off x="6019800" y="914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GB" altLang="it-IT"/>
              <a:t>% CeO</a:t>
            </a:r>
            <a:r>
              <a:rPr lang="en-GB" altLang="it-IT" baseline="-25000"/>
              <a:t>2</a:t>
            </a:r>
            <a:endParaRPr lang="en-GB" altLang="it-IT"/>
          </a:p>
        </p:txBody>
      </p:sp>
      <p:sp>
        <p:nvSpPr>
          <p:cNvPr id="48138" name="Text Box 10"/>
          <p:cNvSpPr txBox="1">
            <a:spLocks noChangeArrowheads="1"/>
          </p:cNvSpPr>
          <p:nvPr/>
        </p:nvSpPr>
        <p:spPr bwMode="auto">
          <a:xfrm>
            <a:off x="228600" y="152400"/>
            <a:ext cx="891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GB" altLang="it-IT" b="1">
                <a:solidFill>
                  <a:srgbClr val="FFFF00"/>
                </a:solidFill>
              </a:rPr>
              <a:t>Temperature programmed reduction of 0.5% Rh/CeO</a:t>
            </a:r>
            <a:r>
              <a:rPr lang="en-GB" altLang="it-IT" b="1" baseline="-25000">
                <a:solidFill>
                  <a:srgbClr val="FFFF00"/>
                </a:solidFill>
              </a:rPr>
              <a:t>2</a:t>
            </a:r>
            <a:r>
              <a:rPr lang="en-GB" altLang="it-IT" b="1">
                <a:solidFill>
                  <a:srgbClr val="FFFF00"/>
                </a:solidFill>
              </a:rPr>
              <a:t>-ZrO</a:t>
            </a:r>
            <a:r>
              <a:rPr lang="en-GB" altLang="it-IT" b="1" baseline="-25000">
                <a:solidFill>
                  <a:srgbClr val="FFFF00"/>
                </a:solidFill>
              </a:rPr>
              <a:t>2</a:t>
            </a:r>
            <a:endParaRPr lang="en-GB" altLang="it-IT">
              <a:latin typeface="Times New Roman" pitchFamily="18" charset="0"/>
            </a:endParaRPr>
          </a:p>
        </p:txBody>
      </p:sp>
      <p:sp>
        <p:nvSpPr>
          <p:cNvPr id="48139" name="Text Box 11"/>
          <p:cNvSpPr txBox="1">
            <a:spLocks noChangeArrowheads="1"/>
          </p:cNvSpPr>
          <p:nvPr/>
        </p:nvSpPr>
        <p:spPr bwMode="auto">
          <a:xfrm>
            <a:off x="381000" y="1981200"/>
            <a:ext cx="2057400" cy="2465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GB" altLang="it-IT" b="1">
                <a:solidFill>
                  <a:srgbClr val="FF9900"/>
                </a:solidFill>
              </a:rPr>
              <a:t>Surface area  &lt; 1 m</a:t>
            </a:r>
            <a:r>
              <a:rPr lang="en-GB" altLang="it-IT" b="1" baseline="30000">
                <a:solidFill>
                  <a:srgbClr val="FF9900"/>
                </a:solidFill>
              </a:rPr>
              <a:t>2</a:t>
            </a:r>
            <a:r>
              <a:rPr lang="en-GB" altLang="it-IT" b="1">
                <a:solidFill>
                  <a:srgbClr val="FF9900"/>
                </a:solidFill>
              </a:rPr>
              <a:t>/ g</a:t>
            </a:r>
          </a:p>
          <a:p>
            <a:pPr algn="l">
              <a:spcBef>
                <a:spcPct val="50000"/>
              </a:spcBef>
            </a:pPr>
            <a:endParaRPr lang="en-GB" altLang="it-IT" b="1">
              <a:solidFill>
                <a:srgbClr val="FF9900"/>
              </a:solidFill>
            </a:endParaRPr>
          </a:p>
          <a:p>
            <a:pPr algn="l">
              <a:spcBef>
                <a:spcPct val="50000"/>
              </a:spcBef>
            </a:pPr>
            <a:endParaRPr lang="en-GB" altLang="it-IT" b="1">
              <a:solidFill>
                <a:srgbClr val="FF9900"/>
              </a:solidFill>
            </a:endParaRPr>
          </a:p>
          <a:p>
            <a:pPr algn="l">
              <a:spcBef>
                <a:spcPct val="50000"/>
              </a:spcBef>
            </a:pPr>
            <a:r>
              <a:rPr lang="en-GB" altLang="it-IT" b="1">
                <a:solidFill>
                  <a:srgbClr val="FF9900"/>
                </a:solidFill>
              </a:rPr>
              <a:t>Bulk effects</a:t>
            </a:r>
            <a:endParaRPr lang="en-GB" altLang="it-IT">
              <a:latin typeface="Times New Roman" pitchFamily="18" charset="0"/>
            </a:endParaRPr>
          </a:p>
        </p:txBody>
      </p:sp>
      <p:sp>
        <p:nvSpPr>
          <p:cNvPr id="48140" name="AutoShape 12"/>
          <p:cNvSpPr>
            <a:spLocks noChangeArrowheads="1"/>
          </p:cNvSpPr>
          <p:nvPr/>
        </p:nvSpPr>
        <p:spPr bwMode="auto">
          <a:xfrm>
            <a:off x="914400" y="3200400"/>
            <a:ext cx="533400" cy="5334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endParaRPr lang="it-IT" altLang="it-IT"/>
          </a:p>
        </p:txBody>
      </p:sp>
      <p:sp>
        <p:nvSpPr>
          <p:cNvPr id="48141" name="Text Box 13"/>
          <p:cNvSpPr txBox="1">
            <a:spLocks noChangeArrowheads="1"/>
          </p:cNvSpPr>
          <p:nvPr/>
        </p:nvSpPr>
        <p:spPr bwMode="auto">
          <a:xfrm>
            <a:off x="6629400" y="2971800"/>
            <a:ext cx="1752600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GB" altLang="it-IT" b="1"/>
              <a:t>Tetragonal</a:t>
            </a:r>
          </a:p>
          <a:p>
            <a:pPr algn="l">
              <a:spcBef>
                <a:spcPct val="50000"/>
              </a:spcBef>
            </a:pPr>
            <a:r>
              <a:rPr lang="en-GB" altLang="it-IT" b="1"/>
              <a:t>Cubic</a:t>
            </a:r>
            <a:endParaRPr lang="en-GB" altLang="it-IT">
              <a:latin typeface="Times New Roman" pitchFamily="18" charset="0"/>
            </a:endParaRPr>
          </a:p>
        </p:txBody>
      </p:sp>
      <p:sp>
        <p:nvSpPr>
          <p:cNvPr id="48142" name="Line 14"/>
          <p:cNvSpPr>
            <a:spLocks noChangeShapeType="1"/>
          </p:cNvSpPr>
          <p:nvPr/>
        </p:nvSpPr>
        <p:spPr bwMode="auto">
          <a:xfrm>
            <a:off x="7162800" y="4038600"/>
            <a:ext cx="0" cy="685800"/>
          </a:xfrm>
          <a:prstGeom prst="line">
            <a:avLst/>
          </a:prstGeom>
          <a:noFill/>
          <a:ln w="76200" cmpd="tri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43" name="Line 15"/>
          <p:cNvSpPr>
            <a:spLocks noChangeShapeType="1"/>
          </p:cNvSpPr>
          <p:nvPr/>
        </p:nvSpPr>
        <p:spPr bwMode="auto">
          <a:xfrm flipV="1">
            <a:off x="7162800" y="2286000"/>
            <a:ext cx="0" cy="685800"/>
          </a:xfrm>
          <a:prstGeom prst="line">
            <a:avLst/>
          </a:prstGeom>
          <a:noFill/>
          <a:ln w="76200" cmpd="tri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44" name="Text Box 16"/>
          <p:cNvSpPr txBox="1">
            <a:spLocks noChangeArrowheads="1"/>
          </p:cNvSpPr>
          <p:nvPr/>
        </p:nvSpPr>
        <p:spPr bwMode="auto">
          <a:xfrm>
            <a:off x="2895600" y="6096000"/>
            <a:ext cx="3429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GB" altLang="it-IT" sz="1600" b="1"/>
              <a:t>300   500  700   900 1100 1300</a:t>
            </a:r>
            <a:endParaRPr lang="en-GB" altLang="it-IT" b="1"/>
          </a:p>
        </p:txBody>
      </p:sp>
      <p:sp>
        <p:nvSpPr>
          <p:cNvPr id="48145" name="Text Box 17"/>
          <p:cNvSpPr txBox="1">
            <a:spLocks noChangeArrowheads="1"/>
          </p:cNvSpPr>
          <p:nvPr/>
        </p:nvSpPr>
        <p:spPr bwMode="auto">
          <a:xfrm>
            <a:off x="6400800" y="6156325"/>
            <a:ext cx="2895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 altLang="it-IT" sz="1600" dirty="0"/>
              <a:t>P. </a:t>
            </a:r>
            <a:r>
              <a:rPr lang="it-IT" altLang="it-IT" sz="1600" dirty="0" err="1"/>
              <a:t>Fornasiero</a:t>
            </a:r>
            <a:r>
              <a:rPr lang="it-IT" altLang="it-IT" sz="1600" dirty="0"/>
              <a:t> et al., </a:t>
            </a:r>
            <a:r>
              <a:rPr lang="it-IT" altLang="it-IT" sz="1600" i="1" dirty="0" err="1"/>
              <a:t>J.Catal</a:t>
            </a:r>
            <a:r>
              <a:rPr lang="it-IT" altLang="it-IT" sz="1600" dirty="0"/>
              <a:t>.,</a:t>
            </a:r>
            <a:r>
              <a:rPr lang="it-IT" altLang="it-IT" sz="1600" b="1" dirty="0"/>
              <a:t> 151</a:t>
            </a:r>
            <a:r>
              <a:rPr lang="it-IT" altLang="it-IT" sz="1600" dirty="0"/>
              <a:t> (1995) 168</a:t>
            </a:r>
            <a:r>
              <a:rPr lang="it-IT" altLang="it-IT" dirty="0"/>
              <a:t>.</a:t>
            </a:r>
            <a:endParaRPr lang="en-GB" altLang="it-IT" dirty="0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0473" y="1397000"/>
            <a:ext cx="2356415" cy="475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04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3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838200"/>
          </a:xfrm>
        </p:spPr>
        <p:txBody>
          <a:bodyPr/>
          <a:lstStyle/>
          <a:p>
            <a:r>
              <a:rPr lang="en-GB" altLang="it-IT" sz="2800" b="1" smtClean="0">
                <a:solidFill>
                  <a:srgbClr val="FFFF00"/>
                </a:solidFill>
                <a:latin typeface="Arial" charset="0"/>
              </a:rPr>
              <a:t>Dynamic Oxygen Storage Capacity</a:t>
            </a:r>
            <a:endParaRPr lang="it-IT" altLang="it-IT" sz="2800" b="1" smtClean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54275" name="Rectangle 10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828800" y="2590800"/>
            <a:ext cx="7315200" cy="25908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GB" altLang="it-IT" sz="2800" b="1" smtClean="0">
                <a:solidFill>
                  <a:schemeClr val="bg1"/>
                </a:solidFill>
                <a:latin typeface="Arial" charset="0"/>
              </a:rPr>
              <a:t>How the dynamic-OSC is affected by the nature of the reducing agent ?</a:t>
            </a:r>
            <a:r>
              <a:rPr lang="en-GB" altLang="it-IT" sz="2800" b="1" smtClean="0">
                <a:solidFill>
                  <a:schemeClr val="bg1"/>
                </a:solidFill>
              </a:rPr>
              <a:t>  </a:t>
            </a:r>
          </a:p>
          <a:p>
            <a:pPr marL="0" indent="0"/>
            <a:endParaRPr lang="en-GB" altLang="it-IT" sz="2800" b="1" smtClean="0">
              <a:solidFill>
                <a:schemeClr val="bg1"/>
              </a:solidFill>
            </a:endParaRPr>
          </a:p>
          <a:p>
            <a:pPr marL="0" indent="0">
              <a:buFontTx/>
              <a:buNone/>
            </a:pPr>
            <a:r>
              <a:rPr lang="en-GB" altLang="it-IT" sz="2800" b="1" smtClean="0">
                <a:solidFill>
                  <a:schemeClr val="bg1"/>
                </a:solidFill>
                <a:latin typeface="Arial" charset="0"/>
              </a:rPr>
              <a:t>What is the importance of surface area in the NM/CeO</a:t>
            </a:r>
            <a:r>
              <a:rPr lang="en-GB" altLang="it-IT" sz="2800" b="1" baseline="-25000" smtClean="0">
                <a:solidFill>
                  <a:schemeClr val="bg1"/>
                </a:solidFill>
                <a:latin typeface="Arial" charset="0"/>
              </a:rPr>
              <a:t>2</a:t>
            </a:r>
            <a:r>
              <a:rPr lang="en-GB" altLang="it-IT" sz="2800" b="1" smtClean="0">
                <a:solidFill>
                  <a:schemeClr val="bg1"/>
                </a:solidFill>
                <a:latin typeface="Arial" charset="0"/>
              </a:rPr>
              <a:t>-ZrO</a:t>
            </a:r>
            <a:r>
              <a:rPr lang="en-GB" altLang="it-IT" sz="2800" b="1" baseline="-25000" smtClean="0">
                <a:solidFill>
                  <a:schemeClr val="bg1"/>
                </a:solidFill>
                <a:latin typeface="Arial" charset="0"/>
              </a:rPr>
              <a:t>2</a:t>
            </a:r>
            <a:r>
              <a:rPr lang="en-GB" altLang="it-IT" sz="2800" b="1" smtClean="0">
                <a:solidFill>
                  <a:schemeClr val="bg1"/>
                </a:solidFill>
                <a:latin typeface="Arial" charset="0"/>
              </a:rPr>
              <a:t> system?</a:t>
            </a:r>
          </a:p>
          <a:p>
            <a:pPr marL="0" indent="0">
              <a:buFontTx/>
              <a:buNone/>
            </a:pPr>
            <a:endParaRPr lang="en-GB" altLang="it-IT" sz="2800" b="1" smtClean="0">
              <a:solidFill>
                <a:schemeClr val="bg1"/>
              </a:solidFill>
              <a:latin typeface="Arial" charset="0"/>
            </a:endParaRPr>
          </a:p>
          <a:p>
            <a:pPr marL="0" indent="0">
              <a:buFontTx/>
              <a:buNone/>
            </a:pPr>
            <a:endParaRPr lang="en-GB" altLang="it-IT" sz="2000" smtClean="0">
              <a:solidFill>
                <a:schemeClr val="tx2"/>
              </a:solidFill>
            </a:endParaRPr>
          </a:p>
        </p:txBody>
      </p:sp>
      <p:sp>
        <p:nvSpPr>
          <p:cNvPr id="54276" name="Oval 6"/>
          <p:cNvSpPr>
            <a:spLocks noChangeArrowheads="1"/>
          </p:cNvSpPr>
          <p:nvPr/>
        </p:nvSpPr>
        <p:spPr bwMode="auto">
          <a:xfrm>
            <a:off x="685800" y="2667000"/>
            <a:ext cx="457200" cy="4572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endParaRPr lang="it-IT" altLang="it-IT"/>
          </a:p>
        </p:txBody>
      </p:sp>
      <p:sp>
        <p:nvSpPr>
          <p:cNvPr id="54277" name="Oval 7"/>
          <p:cNvSpPr>
            <a:spLocks noChangeArrowheads="1"/>
          </p:cNvSpPr>
          <p:nvPr/>
        </p:nvSpPr>
        <p:spPr bwMode="auto">
          <a:xfrm>
            <a:off x="685800" y="4038600"/>
            <a:ext cx="457200" cy="4572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endParaRPr lang="it-IT" altLang="it-IT"/>
          </a:p>
        </p:txBody>
      </p:sp>
      <p:sp>
        <p:nvSpPr>
          <p:cNvPr id="54278" name="Text Box 11"/>
          <p:cNvSpPr txBox="1">
            <a:spLocks noChangeArrowheads="1"/>
          </p:cNvSpPr>
          <p:nvPr/>
        </p:nvSpPr>
        <p:spPr bwMode="auto">
          <a:xfrm>
            <a:off x="1981200" y="1447800"/>
            <a:ext cx="56388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n-GB" altLang="it-IT" sz="2800" b="1">
                <a:solidFill>
                  <a:srgbClr val="FF9900"/>
                </a:solidFill>
              </a:rPr>
              <a:t>Both H</a:t>
            </a:r>
            <a:r>
              <a:rPr lang="en-GB" altLang="it-IT" sz="2800" b="1" baseline="-25000">
                <a:solidFill>
                  <a:srgbClr val="FF9900"/>
                </a:solidFill>
              </a:rPr>
              <a:t>2</a:t>
            </a:r>
            <a:r>
              <a:rPr lang="en-GB" altLang="it-IT" sz="2800" b="1">
                <a:solidFill>
                  <a:srgbClr val="FF9900"/>
                </a:solidFill>
              </a:rPr>
              <a:t> and CO are present </a:t>
            </a:r>
          </a:p>
          <a:p>
            <a:r>
              <a:rPr lang="en-GB" altLang="it-IT" sz="2800" b="1">
                <a:solidFill>
                  <a:srgbClr val="FF9900"/>
                </a:solidFill>
              </a:rPr>
              <a:t>in the exhaust</a:t>
            </a:r>
            <a:endParaRPr lang="en-GB" altLang="it-IT" b="1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7644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4"/>
          <p:cNvSpPr>
            <a:spLocks noChangeArrowheads="1"/>
          </p:cNvSpPr>
          <p:nvPr/>
        </p:nvSpPr>
        <p:spPr bwMode="auto">
          <a:xfrm>
            <a:off x="304800" y="152400"/>
            <a:ext cx="8458200" cy="985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b"/>
          <a:lstStyle>
            <a:lvl1pPr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n-GB" altLang="it-IT" sz="2800" b="1">
                <a:solidFill>
                  <a:srgbClr val="FF0000"/>
                </a:solidFill>
              </a:rPr>
              <a:t>Room temperature</a:t>
            </a:r>
            <a:r>
              <a:rPr lang="en-GB" altLang="it-IT" sz="2800" b="1">
                <a:solidFill>
                  <a:srgbClr val="FFFF00"/>
                </a:solidFill>
              </a:rPr>
              <a:t> dynamic H</a:t>
            </a:r>
            <a:r>
              <a:rPr lang="en-GB" altLang="it-IT" sz="2800" b="1" baseline="-25000">
                <a:solidFill>
                  <a:srgbClr val="FFFF00"/>
                </a:solidFill>
              </a:rPr>
              <a:t>2 </a:t>
            </a:r>
            <a:r>
              <a:rPr lang="en-GB" altLang="it-IT" sz="2800" b="1">
                <a:solidFill>
                  <a:srgbClr val="FFFF00"/>
                </a:solidFill>
              </a:rPr>
              <a:t>- OSC on Pt/Ce</a:t>
            </a:r>
            <a:r>
              <a:rPr lang="en-GB" altLang="it-IT" sz="2800" b="1" baseline="-25000">
                <a:solidFill>
                  <a:srgbClr val="FFFF00"/>
                </a:solidFill>
              </a:rPr>
              <a:t>0.68</a:t>
            </a:r>
            <a:r>
              <a:rPr lang="en-GB" altLang="it-IT" sz="2800" b="1">
                <a:solidFill>
                  <a:srgbClr val="FFFF00"/>
                </a:solidFill>
              </a:rPr>
              <a:t>Zr</a:t>
            </a:r>
            <a:r>
              <a:rPr lang="en-GB" altLang="it-IT" sz="2800" b="1" baseline="-25000">
                <a:solidFill>
                  <a:srgbClr val="FFFF00"/>
                </a:solidFill>
              </a:rPr>
              <a:t>0.32</a:t>
            </a:r>
            <a:r>
              <a:rPr lang="en-GB" altLang="it-IT" sz="2800" b="1">
                <a:solidFill>
                  <a:srgbClr val="FFFF00"/>
                </a:solidFill>
              </a:rPr>
              <a:t>O</a:t>
            </a:r>
            <a:r>
              <a:rPr lang="en-GB" altLang="it-IT" sz="2800" b="1" baseline="-25000">
                <a:solidFill>
                  <a:srgbClr val="FFFF00"/>
                </a:solidFill>
              </a:rPr>
              <a:t>2</a:t>
            </a:r>
            <a:endParaRPr lang="en-US" altLang="it-IT" sz="440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5299" name="Text Box 5"/>
          <p:cNvSpPr txBox="1">
            <a:spLocks noChangeArrowheads="1"/>
          </p:cNvSpPr>
          <p:nvPr/>
        </p:nvSpPr>
        <p:spPr bwMode="auto">
          <a:xfrm>
            <a:off x="1588" y="5943600"/>
            <a:ext cx="91424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8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Clr>
                <a:srgbClr val="FF0000"/>
              </a:buClr>
              <a:buFont typeface="Marlett" pitchFamily="2" charset="2"/>
              <a:buChar char="n"/>
            </a:pPr>
            <a:r>
              <a:rPr lang="en-GB" altLang="it-IT" b="1">
                <a:latin typeface="Times New Roman" pitchFamily="18" charset="0"/>
              </a:rPr>
              <a:t>  </a:t>
            </a:r>
            <a:r>
              <a:rPr lang="en-GB" altLang="it-IT" b="1"/>
              <a:t>OSC:</a:t>
            </a:r>
            <a:r>
              <a:rPr lang="en-GB" altLang="it-IT" b="1">
                <a:solidFill>
                  <a:schemeClr val="tx2"/>
                </a:solidFill>
              </a:rPr>
              <a:t> </a:t>
            </a:r>
            <a:r>
              <a:rPr lang="en-GB" altLang="it-IT" sz="2800" b="1">
                <a:solidFill>
                  <a:srgbClr val="66FF33"/>
                </a:solidFill>
              </a:rPr>
              <a:t>H</a:t>
            </a:r>
            <a:r>
              <a:rPr lang="en-GB" altLang="it-IT" sz="2800" b="1" baseline="-25000">
                <a:solidFill>
                  <a:srgbClr val="66FF33"/>
                </a:solidFill>
              </a:rPr>
              <a:t>2</a:t>
            </a:r>
            <a:r>
              <a:rPr lang="en-GB" altLang="it-IT" b="1">
                <a:solidFill>
                  <a:srgbClr val="66FF33"/>
                </a:solidFill>
              </a:rPr>
              <a:t> </a:t>
            </a:r>
            <a:r>
              <a:rPr lang="en-GB" altLang="it-IT" b="1"/>
              <a:t>and</a:t>
            </a:r>
            <a:r>
              <a:rPr lang="en-GB" altLang="it-IT" b="1">
                <a:solidFill>
                  <a:schemeClr val="tx2"/>
                </a:solidFill>
              </a:rPr>
              <a:t> </a:t>
            </a:r>
            <a:r>
              <a:rPr lang="en-GB" altLang="it-IT" sz="2800" b="1">
                <a:solidFill>
                  <a:srgbClr val="FFFF00"/>
                </a:solidFill>
              </a:rPr>
              <a:t>O</a:t>
            </a:r>
            <a:r>
              <a:rPr lang="en-GB" altLang="it-IT" sz="2800" b="1" baseline="-25000">
                <a:solidFill>
                  <a:srgbClr val="FFFF00"/>
                </a:solidFill>
              </a:rPr>
              <a:t>2</a:t>
            </a:r>
            <a:r>
              <a:rPr lang="en-GB" altLang="it-IT" b="1">
                <a:solidFill>
                  <a:schemeClr val="tx2"/>
                </a:solidFill>
              </a:rPr>
              <a:t> </a:t>
            </a:r>
            <a:r>
              <a:rPr lang="en-GB" altLang="it-IT" b="1"/>
              <a:t>pulses are buffered using Pt/Ce</a:t>
            </a:r>
            <a:r>
              <a:rPr lang="en-GB" altLang="it-IT" b="1" baseline="-25000"/>
              <a:t>0.68</a:t>
            </a:r>
            <a:r>
              <a:rPr lang="en-GB" altLang="it-IT" b="1"/>
              <a:t>Zr</a:t>
            </a:r>
            <a:r>
              <a:rPr lang="en-GB" altLang="it-IT" b="1" baseline="-25000"/>
              <a:t>0.32</a:t>
            </a:r>
            <a:r>
              <a:rPr lang="en-GB" altLang="it-IT" b="1"/>
              <a:t>O</a:t>
            </a:r>
            <a:r>
              <a:rPr lang="en-GB" altLang="it-IT" b="1" baseline="-25000"/>
              <a:t>2</a:t>
            </a:r>
            <a:endParaRPr lang="en-GB" altLang="it-IT" b="1">
              <a:latin typeface="Times New Roman" pitchFamily="18" charset="0"/>
            </a:endParaRPr>
          </a:p>
        </p:txBody>
      </p:sp>
      <p:sp>
        <p:nvSpPr>
          <p:cNvPr id="55300" name="Text Box 6"/>
          <p:cNvSpPr txBox="1">
            <a:spLocks noChangeArrowheads="1"/>
          </p:cNvSpPr>
          <p:nvPr/>
        </p:nvSpPr>
        <p:spPr bwMode="auto">
          <a:xfrm rot="10800000">
            <a:off x="533400" y="1524000"/>
            <a:ext cx="519113" cy="3525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/>
            <a:r>
              <a:rPr lang="en-US" altLang="it-IT" sz="2200"/>
              <a:t>Partial Pressure / torr  x 10</a:t>
            </a:r>
            <a:r>
              <a:rPr lang="en-US" altLang="it-IT" sz="2200" baseline="30000"/>
              <a:t>8</a:t>
            </a:r>
            <a:endParaRPr lang="en-US" altLang="it-IT" sz="2200"/>
          </a:p>
        </p:txBody>
      </p:sp>
      <p:sp>
        <p:nvSpPr>
          <p:cNvPr id="55301" name="Text Box 7"/>
          <p:cNvSpPr txBox="1">
            <a:spLocks noChangeArrowheads="1"/>
          </p:cNvSpPr>
          <p:nvPr/>
        </p:nvSpPr>
        <p:spPr bwMode="auto">
          <a:xfrm>
            <a:off x="4267200" y="5334000"/>
            <a:ext cx="1101725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/>
            <a:r>
              <a:rPr lang="en-US" altLang="it-IT" sz="2200"/>
              <a:t>Time /s</a:t>
            </a:r>
            <a:endParaRPr lang="en-US" altLang="it-IT" sz="2200">
              <a:solidFill>
                <a:srgbClr val="000000"/>
              </a:solidFill>
            </a:endParaRPr>
          </a:p>
        </p:txBody>
      </p:sp>
      <p:sp>
        <p:nvSpPr>
          <p:cNvPr id="55302" name="Text Box 8"/>
          <p:cNvSpPr txBox="1">
            <a:spLocks noChangeArrowheads="1"/>
          </p:cNvSpPr>
          <p:nvPr/>
        </p:nvSpPr>
        <p:spPr bwMode="auto">
          <a:xfrm>
            <a:off x="1752600" y="1828800"/>
            <a:ext cx="2209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8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it-IT" sz="2800" b="1">
                <a:solidFill>
                  <a:srgbClr val="FFCC00"/>
                </a:solidFill>
                <a:latin typeface="Times New Roman" pitchFamily="18" charset="0"/>
              </a:rPr>
              <a:t>Pt/Al</a:t>
            </a:r>
            <a:r>
              <a:rPr lang="en-GB" altLang="it-IT" sz="2800" b="1" baseline="-25000">
                <a:solidFill>
                  <a:srgbClr val="FFCC00"/>
                </a:solidFill>
                <a:latin typeface="Times New Roman" pitchFamily="18" charset="0"/>
              </a:rPr>
              <a:t>2</a:t>
            </a:r>
            <a:r>
              <a:rPr lang="en-GB" altLang="it-IT" sz="2800" b="1">
                <a:solidFill>
                  <a:srgbClr val="FFCC00"/>
                </a:solidFill>
                <a:latin typeface="Times New Roman" pitchFamily="18" charset="0"/>
              </a:rPr>
              <a:t>O</a:t>
            </a:r>
            <a:r>
              <a:rPr lang="en-GB" altLang="it-IT" sz="2800" b="1" baseline="-25000">
                <a:solidFill>
                  <a:srgbClr val="FFCC00"/>
                </a:solidFill>
                <a:latin typeface="Times New Roman" pitchFamily="18" charset="0"/>
              </a:rPr>
              <a:t>3</a:t>
            </a:r>
            <a:endParaRPr lang="en-GB" altLang="it-IT" sz="2800" b="1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5303" name="Text Box 9"/>
          <p:cNvSpPr txBox="1">
            <a:spLocks noChangeArrowheads="1"/>
          </p:cNvSpPr>
          <p:nvPr/>
        </p:nvSpPr>
        <p:spPr bwMode="auto">
          <a:xfrm>
            <a:off x="5562600" y="1828800"/>
            <a:ext cx="3124200" cy="116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8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it-IT" sz="2800" b="1">
                <a:solidFill>
                  <a:srgbClr val="FFCC00"/>
                </a:solidFill>
                <a:latin typeface="Times New Roman" pitchFamily="18" charset="0"/>
              </a:rPr>
              <a:t>Pt/Ce</a:t>
            </a:r>
            <a:r>
              <a:rPr lang="en-GB" altLang="it-IT" sz="2800" b="1" baseline="-25000">
                <a:solidFill>
                  <a:srgbClr val="FFCC00"/>
                </a:solidFill>
                <a:latin typeface="Times New Roman" pitchFamily="18" charset="0"/>
              </a:rPr>
              <a:t>0.68</a:t>
            </a:r>
            <a:r>
              <a:rPr lang="en-GB" altLang="it-IT" sz="2800" b="1">
                <a:solidFill>
                  <a:srgbClr val="FFCC00"/>
                </a:solidFill>
                <a:latin typeface="Times New Roman" pitchFamily="18" charset="0"/>
              </a:rPr>
              <a:t>Zr</a:t>
            </a:r>
            <a:r>
              <a:rPr lang="en-GB" altLang="it-IT" sz="2800" b="1" baseline="-25000">
                <a:solidFill>
                  <a:srgbClr val="FFCC00"/>
                </a:solidFill>
                <a:latin typeface="Times New Roman" pitchFamily="18" charset="0"/>
              </a:rPr>
              <a:t>0.32</a:t>
            </a:r>
            <a:r>
              <a:rPr lang="en-GB" altLang="it-IT" sz="2800" b="1">
                <a:solidFill>
                  <a:srgbClr val="FFCC00"/>
                </a:solidFill>
                <a:latin typeface="Times New Roman" pitchFamily="18" charset="0"/>
              </a:rPr>
              <a:t>O</a:t>
            </a:r>
            <a:r>
              <a:rPr lang="en-GB" altLang="it-IT" sz="2800" b="1" baseline="-25000">
                <a:solidFill>
                  <a:srgbClr val="FFCC00"/>
                </a:solidFill>
                <a:latin typeface="Times New Roman" pitchFamily="18" charset="0"/>
              </a:rPr>
              <a:t>2</a:t>
            </a:r>
            <a:endParaRPr lang="en-GB" altLang="it-IT" sz="2800" b="1" baseline="-25000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GB" altLang="it-IT" sz="2800" b="1">
              <a:solidFill>
                <a:schemeClr val="tx2"/>
              </a:solidFill>
              <a:latin typeface="Times New Roman" pitchFamily="18" charset="0"/>
            </a:endParaRPr>
          </a:p>
        </p:txBody>
      </p:sp>
      <p:pic>
        <p:nvPicPr>
          <p:cNvPr id="5530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1371600"/>
            <a:ext cx="6518275" cy="427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305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371600"/>
            <a:ext cx="6518275" cy="427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28126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7800"/>
            <a:ext cx="68580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6563" name="Text Box 3"/>
          <p:cNvSpPr txBox="1">
            <a:spLocks noChangeArrowheads="1"/>
          </p:cNvSpPr>
          <p:nvPr/>
        </p:nvSpPr>
        <p:spPr bwMode="auto">
          <a:xfrm>
            <a:off x="3429000" y="5562600"/>
            <a:ext cx="266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GB" altLang="it-IT"/>
              <a:t>2 </a:t>
            </a:r>
            <a:r>
              <a:rPr lang="en-GB" altLang="it-IT">
                <a:latin typeface="Symbol" pitchFamily="18" charset="2"/>
              </a:rPr>
              <a:t>q</a:t>
            </a:r>
            <a:endParaRPr lang="en-GB" altLang="it-IT"/>
          </a:p>
        </p:txBody>
      </p:sp>
      <p:sp>
        <p:nvSpPr>
          <p:cNvPr id="66564" name="AutoShape 4"/>
          <p:cNvSpPr>
            <a:spLocks noChangeArrowheads="1"/>
          </p:cNvSpPr>
          <p:nvPr/>
        </p:nvSpPr>
        <p:spPr bwMode="auto">
          <a:xfrm>
            <a:off x="1066800" y="2590800"/>
            <a:ext cx="152400" cy="381000"/>
          </a:xfrm>
          <a:prstGeom prst="downArrow">
            <a:avLst>
              <a:gd name="adj1" fmla="val 50000"/>
              <a:gd name="adj2" fmla="val 625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endParaRPr lang="it-IT" altLang="it-IT"/>
          </a:p>
        </p:txBody>
      </p:sp>
      <p:sp>
        <p:nvSpPr>
          <p:cNvPr id="66565" name="AutoShape 5"/>
          <p:cNvSpPr>
            <a:spLocks noChangeArrowheads="1"/>
          </p:cNvSpPr>
          <p:nvPr/>
        </p:nvSpPr>
        <p:spPr bwMode="auto">
          <a:xfrm>
            <a:off x="3124200" y="2590800"/>
            <a:ext cx="152400" cy="381000"/>
          </a:xfrm>
          <a:prstGeom prst="downArrow">
            <a:avLst>
              <a:gd name="adj1" fmla="val 50000"/>
              <a:gd name="adj2" fmla="val 625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endParaRPr lang="it-IT" altLang="it-IT"/>
          </a:p>
        </p:txBody>
      </p:sp>
      <p:sp>
        <p:nvSpPr>
          <p:cNvPr id="66566" name="AutoShape 6"/>
          <p:cNvSpPr>
            <a:spLocks noChangeArrowheads="1"/>
          </p:cNvSpPr>
          <p:nvPr/>
        </p:nvSpPr>
        <p:spPr bwMode="auto">
          <a:xfrm>
            <a:off x="3886200" y="2362200"/>
            <a:ext cx="152400" cy="381000"/>
          </a:xfrm>
          <a:prstGeom prst="downArrow">
            <a:avLst>
              <a:gd name="adj1" fmla="val 50000"/>
              <a:gd name="adj2" fmla="val 625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endParaRPr lang="it-IT" altLang="it-IT"/>
          </a:p>
        </p:txBody>
      </p:sp>
      <p:sp>
        <p:nvSpPr>
          <p:cNvPr id="66567" name="AutoShape 7"/>
          <p:cNvSpPr>
            <a:spLocks noChangeArrowheads="1"/>
          </p:cNvSpPr>
          <p:nvPr/>
        </p:nvSpPr>
        <p:spPr bwMode="auto">
          <a:xfrm>
            <a:off x="4572000" y="2667000"/>
            <a:ext cx="152400" cy="381000"/>
          </a:xfrm>
          <a:prstGeom prst="downArrow">
            <a:avLst>
              <a:gd name="adj1" fmla="val 50000"/>
              <a:gd name="adj2" fmla="val 625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endParaRPr lang="it-IT" altLang="it-IT"/>
          </a:p>
        </p:txBody>
      </p:sp>
      <p:sp>
        <p:nvSpPr>
          <p:cNvPr id="66568" name="AutoShape 8"/>
          <p:cNvSpPr>
            <a:spLocks noChangeArrowheads="1"/>
          </p:cNvSpPr>
          <p:nvPr/>
        </p:nvSpPr>
        <p:spPr bwMode="auto">
          <a:xfrm>
            <a:off x="2133600" y="2133600"/>
            <a:ext cx="152400" cy="381000"/>
          </a:xfrm>
          <a:prstGeom prst="downArrow">
            <a:avLst>
              <a:gd name="adj1" fmla="val 50000"/>
              <a:gd name="adj2" fmla="val 625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endParaRPr lang="it-IT" altLang="it-IT"/>
          </a:p>
        </p:txBody>
      </p:sp>
      <p:sp>
        <p:nvSpPr>
          <p:cNvPr id="66569" name="AutoShape 9"/>
          <p:cNvSpPr>
            <a:spLocks noChangeArrowheads="1"/>
          </p:cNvSpPr>
          <p:nvPr/>
        </p:nvSpPr>
        <p:spPr bwMode="auto">
          <a:xfrm>
            <a:off x="5257800" y="2514600"/>
            <a:ext cx="152400" cy="381000"/>
          </a:xfrm>
          <a:prstGeom prst="downArrow">
            <a:avLst>
              <a:gd name="adj1" fmla="val 50000"/>
              <a:gd name="adj2" fmla="val 625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endParaRPr lang="it-IT" altLang="it-IT"/>
          </a:p>
        </p:txBody>
      </p:sp>
      <p:sp>
        <p:nvSpPr>
          <p:cNvPr id="66570" name="Text Box 10"/>
          <p:cNvSpPr txBox="1">
            <a:spLocks noChangeArrowheads="1"/>
          </p:cNvSpPr>
          <p:nvPr/>
        </p:nvSpPr>
        <p:spPr bwMode="auto">
          <a:xfrm>
            <a:off x="4876800" y="1828800"/>
            <a:ext cx="167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GB" altLang="it-IT" b="1">
                <a:solidFill>
                  <a:srgbClr val="FF3300"/>
                </a:solidFill>
              </a:rPr>
              <a:t>CeAlO</a:t>
            </a:r>
            <a:r>
              <a:rPr lang="en-GB" altLang="it-IT" b="1" baseline="-25000">
                <a:solidFill>
                  <a:srgbClr val="FF3300"/>
                </a:solidFill>
              </a:rPr>
              <a:t>3</a:t>
            </a:r>
            <a:endParaRPr lang="en-GB" altLang="it-IT"/>
          </a:p>
        </p:txBody>
      </p:sp>
      <p:sp>
        <p:nvSpPr>
          <p:cNvPr id="66571" name="Text Box 11"/>
          <p:cNvSpPr txBox="1">
            <a:spLocks noChangeArrowheads="1"/>
          </p:cNvSpPr>
          <p:nvPr/>
        </p:nvSpPr>
        <p:spPr bwMode="auto">
          <a:xfrm>
            <a:off x="7162800" y="3124200"/>
            <a:ext cx="2362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GB" altLang="it-IT" b="1"/>
              <a:t>CeO</a:t>
            </a:r>
            <a:r>
              <a:rPr lang="en-GB" altLang="it-IT" b="1" baseline="-25000"/>
              <a:t>2</a:t>
            </a:r>
            <a:r>
              <a:rPr lang="en-GB" altLang="it-IT" b="1"/>
              <a:t>/Al</a:t>
            </a:r>
            <a:r>
              <a:rPr lang="en-GB" altLang="it-IT" b="1" baseline="-25000"/>
              <a:t>2</a:t>
            </a:r>
            <a:r>
              <a:rPr lang="en-GB" altLang="it-IT" b="1"/>
              <a:t>O</a:t>
            </a:r>
            <a:r>
              <a:rPr lang="en-GB" altLang="it-IT" b="1" baseline="-25000"/>
              <a:t>3</a:t>
            </a:r>
            <a:endParaRPr lang="en-GB" altLang="it-IT"/>
          </a:p>
        </p:txBody>
      </p:sp>
      <p:sp>
        <p:nvSpPr>
          <p:cNvPr id="66572" name="Rectangle 12"/>
          <p:cNvSpPr>
            <a:spLocks noChangeArrowheads="1"/>
          </p:cNvSpPr>
          <p:nvPr/>
        </p:nvSpPr>
        <p:spPr bwMode="auto">
          <a:xfrm>
            <a:off x="7162800" y="4114800"/>
            <a:ext cx="17811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/>
            <a:r>
              <a:rPr lang="en-GB" altLang="it-IT" b="1">
                <a:solidFill>
                  <a:srgbClr val="FF3300"/>
                </a:solidFill>
              </a:rPr>
              <a:t>CZ20/Al</a:t>
            </a:r>
            <a:r>
              <a:rPr lang="en-GB" altLang="it-IT" b="1" baseline="-25000">
                <a:solidFill>
                  <a:srgbClr val="FF3300"/>
                </a:solidFill>
              </a:rPr>
              <a:t>2</a:t>
            </a:r>
            <a:r>
              <a:rPr lang="en-GB" altLang="it-IT" b="1">
                <a:solidFill>
                  <a:srgbClr val="FF3300"/>
                </a:solidFill>
              </a:rPr>
              <a:t>O</a:t>
            </a:r>
            <a:r>
              <a:rPr lang="en-GB" altLang="it-IT" b="1" baseline="-25000">
                <a:solidFill>
                  <a:srgbClr val="FF3300"/>
                </a:solidFill>
              </a:rPr>
              <a:t>3</a:t>
            </a:r>
            <a:endParaRPr lang="en-GB" altLang="it-IT" b="1" baseline="-25000"/>
          </a:p>
        </p:txBody>
      </p:sp>
      <p:sp>
        <p:nvSpPr>
          <p:cNvPr id="66573" name="Text Box 13"/>
          <p:cNvSpPr txBox="1">
            <a:spLocks noChangeArrowheads="1"/>
          </p:cNvSpPr>
          <p:nvPr/>
        </p:nvSpPr>
        <p:spPr bwMode="auto">
          <a:xfrm>
            <a:off x="685800" y="914400"/>
            <a:ext cx="777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GB" altLang="it-IT"/>
              <a:t> Samples </a:t>
            </a:r>
            <a:r>
              <a:rPr lang="en-GB" altLang="it-IT" b="1">
                <a:solidFill>
                  <a:srgbClr val="FFFF00"/>
                </a:solidFill>
              </a:rPr>
              <a:t>calcined at 1100°C</a:t>
            </a:r>
            <a:r>
              <a:rPr lang="en-GB" altLang="it-IT" b="1"/>
              <a:t> and after </a:t>
            </a:r>
            <a:r>
              <a:rPr lang="en-GB" altLang="it-IT" b="1">
                <a:solidFill>
                  <a:srgbClr val="66FF33"/>
                </a:solidFill>
              </a:rPr>
              <a:t>redox ageing</a:t>
            </a:r>
            <a:endParaRPr lang="en-GB" altLang="it-IT"/>
          </a:p>
        </p:txBody>
      </p:sp>
      <p:sp>
        <p:nvSpPr>
          <p:cNvPr id="66574" name="Text Box 14"/>
          <p:cNvSpPr txBox="1">
            <a:spLocks noChangeArrowheads="1"/>
          </p:cNvSpPr>
          <p:nvPr/>
        </p:nvSpPr>
        <p:spPr bwMode="auto">
          <a:xfrm>
            <a:off x="914400" y="152400"/>
            <a:ext cx="8610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GB" altLang="it-IT" sz="2800" b="1">
                <a:solidFill>
                  <a:srgbClr val="FFFF00"/>
                </a:solidFill>
              </a:rPr>
              <a:t>XRD of CeO</a:t>
            </a:r>
            <a:r>
              <a:rPr lang="en-GB" altLang="it-IT" sz="2800" b="1" baseline="-25000">
                <a:solidFill>
                  <a:srgbClr val="FFFF00"/>
                </a:solidFill>
              </a:rPr>
              <a:t>2</a:t>
            </a:r>
            <a:r>
              <a:rPr lang="en-GB" altLang="it-IT" sz="2800" b="1">
                <a:solidFill>
                  <a:srgbClr val="FFFF00"/>
                </a:solidFill>
              </a:rPr>
              <a:t>/Al</a:t>
            </a:r>
            <a:r>
              <a:rPr lang="en-GB" altLang="it-IT" sz="2800" b="1" baseline="-25000">
                <a:solidFill>
                  <a:srgbClr val="FFFF00"/>
                </a:solidFill>
              </a:rPr>
              <a:t>2</a:t>
            </a:r>
            <a:r>
              <a:rPr lang="en-GB" altLang="it-IT" sz="2800" b="1">
                <a:solidFill>
                  <a:srgbClr val="FFFF00"/>
                </a:solidFill>
              </a:rPr>
              <a:t>O</a:t>
            </a:r>
            <a:r>
              <a:rPr lang="en-GB" altLang="it-IT" sz="2800" b="1" baseline="-25000">
                <a:solidFill>
                  <a:srgbClr val="FFFF00"/>
                </a:solidFill>
              </a:rPr>
              <a:t>3</a:t>
            </a:r>
            <a:r>
              <a:rPr lang="en-GB" altLang="it-IT" sz="2800" b="1">
                <a:solidFill>
                  <a:srgbClr val="FFFF00"/>
                </a:solidFill>
              </a:rPr>
              <a:t> and Ce</a:t>
            </a:r>
            <a:r>
              <a:rPr lang="en-GB" altLang="it-IT" sz="2800" b="1" baseline="-25000">
                <a:solidFill>
                  <a:srgbClr val="FFFF00"/>
                </a:solidFill>
              </a:rPr>
              <a:t>0.2</a:t>
            </a:r>
            <a:r>
              <a:rPr lang="en-GB" altLang="it-IT" sz="2800" b="1">
                <a:solidFill>
                  <a:srgbClr val="FFFF00"/>
                </a:solidFill>
              </a:rPr>
              <a:t>Zr</a:t>
            </a:r>
            <a:r>
              <a:rPr lang="en-GB" altLang="it-IT" sz="2800" b="1" baseline="-25000">
                <a:solidFill>
                  <a:srgbClr val="FFFF00"/>
                </a:solidFill>
              </a:rPr>
              <a:t>0.8</a:t>
            </a:r>
            <a:r>
              <a:rPr lang="en-GB" altLang="it-IT" sz="2800" b="1">
                <a:solidFill>
                  <a:srgbClr val="FFFF00"/>
                </a:solidFill>
              </a:rPr>
              <a:t>O</a:t>
            </a:r>
            <a:r>
              <a:rPr lang="en-GB" altLang="it-IT" sz="2800" b="1" baseline="-25000">
                <a:solidFill>
                  <a:srgbClr val="FFFF00"/>
                </a:solidFill>
              </a:rPr>
              <a:t>2</a:t>
            </a:r>
            <a:r>
              <a:rPr lang="en-GB" altLang="it-IT" sz="2800" b="1">
                <a:solidFill>
                  <a:srgbClr val="FFFF00"/>
                </a:solidFill>
              </a:rPr>
              <a:t>/Al</a:t>
            </a:r>
            <a:r>
              <a:rPr lang="en-GB" altLang="it-IT" sz="2800" b="1" baseline="-25000">
                <a:solidFill>
                  <a:srgbClr val="FFFF00"/>
                </a:solidFill>
              </a:rPr>
              <a:t>2</a:t>
            </a:r>
            <a:r>
              <a:rPr lang="en-GB" altLang="it-IT" sz="2800" b="1">
                <a:solidFill>
                  <a:srgbClr val="FFFF00"/>
                </a:solidFill>
              </a:rPr>
              <a:t>O</a:t>
            </a:r>
            <a:r>
              <a:rPr lang="en-GB" altLang="it-IT" sz="2800" b="1" baseline="-25000">
                <a:solidFill>
                  <a:srgbClr val="FFFF00"/>
                </a:solidFill>
              </a:rPr>
              <a:t>3</a:t>
            </a:r>
            <a:r>
              <a:rPr lang="en-GB" altLang="it-IT" sz="2800" b="1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66575" name="Text Box 15"/>
          <p:cNvSpPr txBox="1">
            <a:spLocks noChangeArrowheads="1"/>
          </p:cNvSpPr>
          <p:nvPr/>
        </p:nvSpPr>
        <p:spPr bwMode="auto">
          <a:xfrm>
            <a:off x="1524000" y="6172200"/>
            <a:ext cx="594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GB" altLang="it-IT" b="1">
                <a:solidFill>
                  <a:srgbClr val="FF9900"/>
                </a:solidFill>
              </a:rPr>
              <a:t>ZrO</a:t>
            </a:r>
            <a:r>
              <a:rPr lang="en-GB" altLang="it-IT" b="1" baseline="-25000">
                <a:solidFill>
                  <a:srgbClr val="FF9900"/>
                </a:solidFill>
              </a:rPr>
              <a:t>2</a:t>
            </a:r>
            <a:r>
              <a:rPr lang="en-GB" altLang="it-IT" b="1">
                <a:solidFill>
                  <a:srgbClr val="FF9900"/>
                </a:solidFill>
              </a:rPr>
              <a:t> prevents CeAlO</a:t>
            </a:r>
            <a:r>
              <a:rPr lang="en-GB" altLang="it-IT" b="1" baseline="-25000">
                <a:solidFill>
                  <a:srgbClr val="FF9900"/>
                </a:solidFill>
              </a:rPr>
              <a:t>3</a:t>
            </a:r>
            <a:r>
              <a:rPr lang="en-GB" altLang="it-IT" b="1">
                <a:solidFill>
                  <a:srgbClr val="FF9900"/>
                </a:solidFill>
              </a:rPr>
              <a:t> formation</a:t>
            </a:r>
            <a:endParaRPr lang="en-GB" altLang="it-IT"/>
          </a:p>
        </p:txBody>
      </p:sp>
    </p:spTree>
    <p:extLst>
      <p:ext uri="{BB962C8B-B14F-4D97-AF65-F5344CB8AC3E}">
        <p14:creationId xmlns:p14="http://schemas.microsoft.com/office/powerpoint/2010/main" val="4730548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686800" cy="1143000"/>
          </a:xfrm>
        </p:spPr>
        <p:txBody>
          <a:bodyPr/>
          <a:lstStyle/>
          <a:p>
            <a:r>
              <a:rPr lang="en-GB" altLang="it-IT" sz="2800" b="1" smtClean="0">
                <a:solidFill>
                  <a:srgbClr val="FFFF00"/>
                </a:solidFill>
                <a:latin typeface="Arial" charset="0"/>
              </a:rPr>
              <a:t>Dynamic CO-OSC at </a:t>
            </a:r>
            <a:r>
              <a:rPr lang="en-GB" altLang="it-IT" sz="2800" b="1" smtClean="0">
                <a:solidFill>
                  <a:srgbClr val="FF3300"/>
                </a:solidFill>
                <a:latin typeface="Arial" charset="0"/>
              </a:rPr>
              <a:t>600°C</a:t>
            </a:r>
            <a:r>
              <a:rPr lang="en-GB" altLang="it-IT" sz="2800" b="1" smtClean="0">
                <a:solidFill>
                  <a:srgbClr val="FFFF00"/>
                </a:solidFill>
                <a:latin typeface="Arial" charset="0"/>
              </a:rPr>
              <a:t> over the </a:t>
            </a:r>
            <a:br>
              <a:rPr lang="en-GB" altLang="it-IT" sz="2800" b="1" smtClean="0">
                <a:solidFill>
                  <a:srgbClr val="FFFF00"/>
                </a:solidFill>
                <a:latin typeface="Arial" charset="0"/>
              </a:rPr>
            </a:br>
            <a:r>
              <a:rPr lang="en-GB" altLang="it-IT" sz="2800" b="1" smtClean="0">
                <a:solidFill>
                  <a:srgbClr val="FFFF00"/>
                </a:solidFill>
                <a:latin typeface="Arial" charset="0"/>
              </a:rPr>
              <a:t>Ce</a:t>
            </a:r>
            <a:r>
              <a:rPr lang="en-GB" altLang="it-IT" sz="2800" b="1" baseline="-25000" smtClean="0">
                <a:solidFill>
                  <a:srgbClr val="FFFF00"/>
                </a:solidFill>
                <a:latin typeface="Arial" charset="0"/>
              </a:rPr>
              <a:t>x</a:t>
            </a:r>
            <a:r>
              <a:rPr lang="en-GB" altLang="it-IT" sz="2800" b="1" smtClean="0">
                <a:solidFill>
                  <a:srgbClr val="FFFF00"/>
                </a:solidFill>
                <a:latin typeface="Arial" charset="0"/>
              </a:rPr>
              <a:t>Zr</a:t>
            </a:r>
            <a:r>
              <a:rPr lang="en-GB" altLang="it-IT" sz="2800" b="1" baseline="-25000" smtClean="0">
                <a:solidFill>
                  <a:srgbClr val="FFFF00"/>
                </a:solidFill>
                <a:latin typeface="Arial" charset="0"/>
              </a:rPr>
              <a:t>1-x</a:t>
            </a:r>
            <a:r>
              <a:rPr lang="en-GB" altLang="it-IT" sz="2800" b="1" smtClean="0">
                <a:solidFill>
                  <a:srgbClr val="FFFF00"/>
                </a:solidFill>
                <a:latin typeface="Arial" charset="0"/>
              </a:rPr>
              <a:t>O</a:t>
            </a:r>
            <a:r>
              <a:rPr lang="en-GB" altLang="it-IT" sz="2800" b="1" baseline="-25000" smtClean="0">
                <a:solidFill>
                  <a:srgbClr val="FFFF00"/>
                </a:solidFill>
                <a:latin typeface="Arial" charset="0"/>
              </a:rPr>
              <a:t>2</a:t>
            </a:r>
            <a:r>
              <a:rPr lang="en-GB" altLang="it-IT" sz="2800" b="1" smtClean="0">
                <a:solidFill>
                  <a:srgbClr val="FFFF00"/>
                </a:solidFill>
                <a:latin typeface="Arial" charset="0"/>
              </a:rPr>
              <a:t>/Al</a:t>
            </a:r>
            <a:r>
              <a:rPr lang="en-GB" altLang="it-IT" sz="2800" b="1" baseline="-25000" smtClean="0">
                <a:solidFill>
                  <a:srgbClr val="FFFF00"/>
                </a:solidFill>
                <a:latin typeface="Arial" charset="0"/>
              </a:rPr>
              <a:t>2</a:t>
            </a:r>
            <a:r>
              <a:rPr lang="en-GB" altLang="it-IT" sz="2800" b="1" smtClean="0">
                <a:solidFill>
                  <a:srgbClr val="FFFF00"/>
                </a:solidFill>
                <a:latin typeface="Arial" charset="0"/>
              </a:rPr>
              <a:t>O</a:t>
            </a:r>
            <a:r>
              <a:rPr lang="en-GB" altLang="it-IT" sz="2800" b="1" baseline="-25000" smtClean="0">
                <a:solidFill>
                  <a:srgbClr val="FFFF00"/>
                </a:solidFill>
                <a:latin typeface="Arial" charset="0"/>
              </a:rPr>
              <a:t>3</a:t>
            </a:r>
            <a:r>
              <a:rPr lang="en-GB" altLang="it-IT" sz="2800" b="1" smtClean="0">
                <a:solidFill>
                  <a:srgbClr val="FFFF00"/>
                </a:solidFill>
                <a:latin typeface="Arial" charset="0"/>
              </a:rPr>
              <a:t> system</a:t>
            </a:r>
            <a:endParaRPr lang="en-GB" altLang="it-IT" smtClean="0"/>
          </a:p>
        </p:txBody>
      </p:sp>
      <p:pic>
        <p:nvPicPr>
          <p:cNvPr id="67587" name="Picture 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73" b="20273"/>
          <a:stretch>
            <a:fillRect/>
          </a:stretch>
        </p:blipFill>
        <p:spPr bwMode="auto">
          <a:xfrm>
            <a:off x="1752600" y="1266825"/>
            <a:ext cx="6108700" cy="527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7588" name="Text Box 14"/>
          <p:cNvSpPr txBox="1">
            <a:spLocks noChangeArrowheads="1"/>
          </p:cNvSpPr>
          <p:nvPr/>
        </p:nvSpPr>
        <p:spPr bwMode="auto">
          <a:xfrm>
            <a:off x="7010400" y="2514600"/>
            <a:ext cx="1781175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it-IT" b="1">
                <a:solidFill>
                  <a:srgbClr val="66FF33"/>
                </a:solidFill>
              </a:rPr>
              <a:t>CZ20/Al</a:t>
            </a:r>
            <a:r>
              <a:rPr lang="en-GB" altLang="it-IT" b="1" baseline="-25000">
                <a:solidFill>
                  <a:srgbClr val="66FF33"/>
                </a:solidFill>
              </a:rPr>
              <a:t>2</a:t>
            </a:r>
            <a:r>
              <a:rPr lang="en-GB" altLang="it-IT" b="1">
                <a:solidFill>
                  <a:srgbClr val="66FF33"/>
                </a:solidFill>
              </a:rPr>
              <a:t>O</a:t>
            </a:r>
            <a:r>
              <a:rPr lang="en-GB" altLang="it-IT" b="1" baseline="-25000">
                <a:solidFill>
                  <a:srgbClr val="66FF33"/>
                </a:solidFill>
              </a:rPr>
              <a:t>3</a:t>
            </a:r>
            <a:endParaRPr lang="en-GB" altLang="it-IT" b="1"/>
          </a:p>
          <a:p>
            <a:pPr>
              <a:spcBef>
                <a:spcPct val="50000"/>
              </a:spcBef>
            </a:pPr>
            <a:r>
              <a:rPr lang="en-GB" altLang="it-IT" b="1">
                <a:solidFill>
                  <a:srgbClr val="FFFF00"/>
                </a:solidFill>
              </a:rPr>
              <a:t>CZ60/Al</a:t>
            </a:r>
            <a:r>
              <a:rPr lang="en-GB" altLang="it-IT" b="1" baseline="-25000">
                <a:solidFill>
                  <a:srgbClr val="FFFF00"/>
                </a:solidFill>
              </a:rPr>
              <a:t>2</a:t>
            </a:r>
            <a:r>
              <a:rPr lang="en-GB" altLang="it-IT" b="1">
                <a:solidFill>
                  <a:srgbClr val="FFFF00"/>
                </a:solidFill>
              </a:rPr>
              <a:t>O</a:t>
            </a:r>
            <a:r>
              <a:rPr lang="en-GB" altLang="it-IT" b="1" baseline="-25000">
                <a:solidFill>
                  <a:srgbClr val="FFFF00"/>
                </a:solidFill>
              </a:rPr>
              <a:t>3</a:t>
            </a:r>
            <a:endParaRPr lang="en-GB" altLang="it-IT" b="1"/>
          </a:p>
          <a:p>
            <a:pPr>
              <a:spcBef>
                <a:spcPct val="50000"/>
              </a:spcBef>
            </a:pPr>
            <a:r>
              <a:rPr lang="en-GB" altLang="it-IT" b="1">
                <a:solidFill>
                  <a:srgbClr val="FF3300"/>
                </a:solidFill>
              </a:rPr>
              <a:t>CZ60</a:t>
            </a:r>
            <a:endParaRPr lang="en-GB" altLang="it-IT">
              <a:solidFill>
                <a:srgbClr val="FF3300"/>
              </a:solidFill>
            </a:endParaRPr>
          </a:p>
        </p:txBody>
      </p:sp>
      <p:sp>
        <p:nvSpPr>
          <p:cNvPr id="67589" name="Text Box 15"/>
          <p:cNvSpPr txBox="1">
            <a:spLocks noChangeArrowheads="1"/>
          </p:cNvSpPr>
          <p:nvPr/>
        </p:nvSpPr>
        <p:spPr bwMode="auto">
          <a:xfrm>
            <a:off x="3889375" y="6400800"/>
            <a:ext cx="4646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it-IT" sz="1600"/>
              <a:t>R. Di Monte et. al., </a:t>
            </a:r>
            <a:r>
              <a:rPr lang="en-GB" altLang="it-IT" sz="1600" i="1"/>
              <a:t>Chem.Comm</a:t>
            </a:r>
            <a:r>
              <a:rPr lang="en-GB" altLang="it-IT" sz="1600"/>
              <a:t>., (2000)  2167. </a:t>
            </a:r>
            <a:r>
              <a:rPr lang="en-GB" altLang="it-IT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93376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altLang="it-IT" sz="2800" b="1" dirty="0" smtClean="0">
                <a:solidFill>
                  <a:srgbClr val="0000FF"/>
                </a:solidFill>
                <a:latin typeface="Arial" pitchFamily="34" charset="0"/>
              </a:rPr>
              <a:t>Possible solutions</a:t>
            </a: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1066800" y="1219200"/>
            <a:ext cx="7543800" cy="4647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l"/>
            <a:endParaRPr lang="en-GB" altLang="it-IT" sz="2000" dirty="0"/>
          </a:p>
          <a:p>
            <a:pPr algn="l"/>
            <a:r>
              <a:rPr lang="en-GB" altLang="it-IT" dirty="0">
                <a:solidFill>
                  <a:schemeClr val="tx1"/>
                </a:solidFill>
              </a:rPr>
              <a:t>Hydrogen car</a:t>
            </a:r>
            <a:r>
              <a:rPr lang="en-GB" altLang="it-IT" baseline="-25000" dirty="0">
                <a:solidFill>
                  <a:schemeClr val="tx1"/>
                </a:solidFill>
              </a:rPr>
              <a:t> </a:t>
            </a:r>
            <a:r>
              <a:rPr lang="en-GB" altLang="it-IT" dirty="0">
                <a:solidFill>
                  <a:schemeClr val="tx1"/>
                </a:solidFill>
              </a:rPr>
              <a:t>		</a:t>
            </a:r>
          </a:p>
          <a:p>
            <a:pPr algn="l"/>
            <a:r>
              <a:rPr lang="en-GB" altLang="it-IT" dirty="0">
                <a:solidFill>
                  <a:schemeClr val="tx1"/>
                </a:solidFill>
              </a:rPr>
              <a:t>			        Fuel cell </a:t>
            </a:r>
          </a:p>
          <a:p>
            <a:pPr algn="l"/>
            <a:r>
              <a:rPr lang="en-GB" altLang="it-IT" dirty="0">
                <a:solidFill>
                  <a:schemeClr val="tx1"/>
                </a:solidFill>
              </a:rPr>
              <a:t>Electric car</a:t>
            </a:r>
          </a:p>
          <a:p>
            <a:pPr algn="l"/>
            <a:r>
              <a:rPr lang="en-GB" altLang="it-IT" dirty="0">
                <a:solidFill>
                  <a:schemeClr val="tx1"/>
                </a:solidFill>
              </a:rPr>
              <a:t>                                        Technical problem - batteries</a:t>
            </a:r>
          </a:p>
          <a:p>
            <a:pPr algn="l"/>
            <a:r>
              <a:rPr lang="en-GB" altLang="it-IT" dirty="0">
                <a:solidFill>
                  <a:schemeClr val="tx1"/>
                </a:solidFill>
              </a:rPr>
              <a:t>Hybrid car</a:t>
            </a:r>
          </a:p>
          <a:p>
            <a:pPr algn="l"/>
            <a:r>
              <a:rPr lang="en-GB" altLang="it-IT" dirty="0">
                <a:solidFill>
                  <a:schemeClr val="tx1"/>
                </a:solidFill>
              </a:rPr>
              <a:t>	</a:t>
            </a:r>
          </a:p>
          <a:p>
            <a:pPr algn="l"/>
            <a:r>
              <a:rPr lang="en-GB" altLang="it-IT" dirty="0">
                <a:solidFill>
                  <a:schemeClr val="tx1"/>
                </a:solidFill>
              </a:rPr>
              <a:t>Catalytic converters – TWC</a:t>
            </a:r>
          </a:p>
          <a:p>
            <a:pPr algn="l"/>
            <a:endParaRPr lang="en-GB" altLang="it-IT" dirty="0">
              <a:solidFill>
                <a:schemeClr val="hlink"/>
              </a:solidFill>
            </a:endParaRPr>
          </a:p>
          <a:p>
            <a:pPr algn="l"/>
            <a:r>
              <a:rPr lang="en-GB" altLang="it-IT" b="1" dirty="0">
                <a:solidFill>
                  <a:srgbClr val="FF3300"/>
                </a:solidFill>
              </a:rPr>
              <a:t>Cycling - walking</a:t>
            </a:r>
          </a:p>
          <a:p>
            <a:pPr algn="l"/>
            <a:endParaRPr lang="en-GB" altLang="it-IT" b="1" dirty="0">
              <a:solidFill>
                <a:srgbClr val="FF3300"/>
              </a:solidFill>
            </a:endParaRPr>
          </a:p>
          <a:p>
            <a:pPr>
              <a:spcBef>
                <a:spcPct val="50000"/>
              </a:spcBef>
            </a:pPr>
            <a:endParaRPr lang="en-US" altLang="it-IT" dirty="0"/>
          </a:p>
        </p:txBody>
      </p:sp>
    </p:spTree>
    <p:extLst>
      <p:ext uri="{BB962C8B-B14F-4D97-AF65-F5344CB8AC3E}">
        <p14:creationId xmlns:p14="http://schemas.microsoft.com/office/powerpoint/2010/main" val="1333125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-228600"/>
            <a:ext cx="7478713" cy="1088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8611" name="Text Box 8"/>
          <p:cNvSpPr txBox="1">
            <a:spLocks noChangeArrowheads="1"/>
          </p:cNvSpPr>
          <p:nvPr/>
        </p:nvSpPr>
        <p:spPr bwMode="auto">
          <a:xfrm>
            <a:off x="6781800" y="2133600"/>
            <a:ext cx="2209800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GB" altLang="it-IT" b="1">
                <a:solidFill>
                  <a:srgbClr val="66FF33"/>
                </a:solidFill>
              </a:rPr>
              <a:t>CZ20</a:t>
            </a:r>
          </a:p>
          <a:p>
            <a:pPr algn="l">
              <a:spcBef>
                <a:spcPct val="50000"/>
              </a:spcBef>
            </a:pPr>
            <a:r>
              <a:rPr lang="en-GB" altLang="it-IT" b="1">
                <a:solidFill>
                  <a:srgbClr val="FFFF00"/>
                </a:solidFill>
              </a:rPr>
              <a:t>CZ20/Al</a:t>
            </a:r>
            <a:r>
              <a:rPr lang="en-GB" altLang="it-IT" b="1" baseline="-25000">
                <a:solidFill>
                  <a:srgbClr val="FFFF00"/>
                </a:solidFill>
              </a:rPr>
              <a:t>2</a:t>
            </a:r>
            <a:r>
              <a:rPr lang="en-GB" altLang="it-IT" b="1">
                <a:solidFill>
                  <a:srgbClr val="FFFF00"/>
                </a:solidFill>
              </a:rPr>
              <a:t>O</a:t>
            </a:r>
            <a:r>
              <a:rPr lang="en-GB" altLang="it-IT" b="1" baseline="-25000">
                <a:solidFill>
                  <a:srgbClr val="FFFF00"/>
                </a:solidFill>
              </a:rPr>
              <a:t>3</a:t>
            </a:r>
          </a:p>
          <a:p>
            <a:pPr algn="l">
              <a:spcBef>
                <a:spcPct val="50000"/>
              </a:spcBef>
            </a:pPr>
            <a:r>
              <a:rPr lang="en-GB" altLang="it-IT" b="1">
                <a:solidFill>
                  <a:srgbClr val="FF3300"/>
                </a:solidFill>
              </a:rPr>
              <a:t>CZ60/Al</a:t>
            </a:r>
            <a:r>
              <a:rPr lang="en-GB" altLang="it-IT" b="1" baseline="-25000">
                <a:solidFill>
                  <a:srgbClr val="FF3300"/>
                </a:solidFill>
              </a:rPr>
              <a:t>2</a:t>
            </a:r>
            <a:r>
              <a:rPr lang="en-GB" altLang="it-IT" b="1">
                <a:solidFill>
                  <a:srgbClr val="FF3300"/>
                </a:solidFill>
              </a:rPr>
              <a:t>O</a:t>
            </a:r>
            <a:r>
              <a:rPr lang="en-GB" altLang="it-IT" b="1" baseline="-25000">
                <a:solidFill>
                  <a:srgbClr val="FF3300"/>
                </a:solidFill>
              </a:rPr>
              <a:t>3</a:t>
            </a:r>
          </a:p>
          <a:p>
            <a:pPr algn="l">
              <a:spcBef>
                <a:spcPct val="50000"/>
              </a:spcBef>
            </a:pPr>
            <a:r>
              <a:rPr lang="en-GB" altLang="it-IT" b="1"/>
              <a:t>CZ100/Al</a:t>
            </a:r>
            <a:r>
              <a:rPr lang="en-GB" altLang="it-IT" b="1" baseline="-25000"/>
              <a:t>2</a:t>
            </a:r>
            <a:r>
              <a:rPr lang="en-GB" altLang="it-IT" b="1"/>
              <a:t>O</a:t>
            </a:r>
            <a:r>
              <a:rPr lang="en-GB" altLang="it-IT" b="1" baseline="-25000"/>
              <a:t>3</a:t>
            </a:r>
            <a:endParaRPr lang="en-GB" altLang="it-IT" b="1">
              <a:solidFill>
                <a:srgbClr val="FF3300"/>
              </a:solidFill>
              <a:latin typeface="Symbol" pitchFamily="18" charset="2"/>
            </a:endParaRPr>
          </a:p>
          <a:p>
            <a:pPr algn="l">
              <a:spcBef>
                <a:spcPct val="50000"/>
              </a:spcBef>
            </a:pPr>
            <a:endParaRPr lang="en-GB" altLang="it-IT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8612" name="Rectangle 11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r>
              <a:rPr lang="en-GB" altLang="it-IT" sz="2800" b="1" smtClean="0">
                <a:solidFill>
                  <a:srgbClr val="FFFF00"/>
                </a:solidFill>
                <a:latin typeface="Arial" charset="0"/>
              </a:rPr>
              <a:t>Thermal stability: effect of the interaction between</a:t>
            </a:r>
            <a:r>
              <a:rPr lang="en-GB" altLang="it-IT" sz="2800" b="1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altLang="it-IT" sz="2800" b="1" smtClean="0">
                <a:solidFill>
                  <a:srgbClr val="FFFF00"/>
                </a:solidFill>
                <a:latin typeface="Arial" charset="0"/>
              </a:rPr>
              <a:t>Ce</a:t>
            </a:r>
            <a:r>
              <a:rPr lang="en-US" altLang="it-IT" sz="2800" b="1" baseline="-25000" smtClean="0">
                <a:solidFill>
                  <a:srgbClr val="FFFF00"/>
                </a:solidFill>
                <a:latin typeface="Arial" charset="0"/>
              </a:rPr>
              <a:t>x</a:t>
            </a:r>
            <a:r>
              <a:rPr lang="en-US" altLang="it-IT" sz="2800" b="1" smtClean="0">
                <a:solidFill>
                  <a:srgbClr val="FFFF00"/>
                </a:solidFill>
                <a:latin typeface="Arial" charset="0"/>
              </a:rPr>
              <a:t>Zr</a:t>
            </a:r>
            <a:r>
              <a:rPr lang="en-US" altLang="it-IT" sz="2800" b="1" baseline="-25000" smtClean="0">
                <a:solidFill>
                  <a:srgbClr val="FFFF00"/>
                </a:solidFill>
                <a:latin typeface="Arial" charset="0"/>
              </a:rPr>
              <a:t>1-x</a:t>
            </a:r>
            <a:r>
              <a:rPr lang="en-US" altLang="it-IT" sz="2800" b="1" smtClean="0">
                <a:solidFill>
                  <a:srgbClr val="FFFF00"/>
                </a:solidFill>
                <a:latin typeface="Arial" charset="0"/>
              </a:rPr>
              <a:t>O</a:t>
            </a:r>
            <a:r>
              <a:rPr lang="en-US" altLang="it-IT" sz="2800" b="1" baseline="-25000" smtClean="0">
                <a:solidFill>
                  <a:srgbClr val="FFFF00"/>
                </a:solidFill>
                <a:latin typeface="Arial" charset="0"/>
              </a:rPr>
              <a:t>2</a:t>
            </a:r>
            <a:r>
              <a:rPr lang="en-US" altLang="it-IT" sz="2800" b="1" smtClean="0">
                <a:solidFill>
                  <a:srgbClr val="FFFF00"/>
                </a:solidFill>
                <a:latin typeface="Arial" charset="0"/>
              </a:rPr>
              <a:t> and Al</a:t>
            </a:r>
            <a:r>
              <a:rPr lang="en-US" altLang="it-IT" sz="2800" b="1" baseline="-25000" smtClean="0">
                <a:solidFill>
                  <a:srgbClr val="FFFF00"/>
                </a:solidFill>
                <a:latin typeface="Arial" charset="0"/>
              </a:rPr>
              <a:t>2</a:t>
            </a:r>
            <a:r>
              <a:rPr lang="en-US" altLang="it-IT" sz="2800" b="1" smtClean="0">
                <a:solidFill>
                  <a:srgbClr val="FFFF00"/>
                </a:solidFill>
                <a:latin typeface="Arial" charset="0"/>
              </a:rPr>
              <a:t>O</a:t>
            </a:r>
            <a:r>
              <a:rPr lang="en-US" altLang="it-IT" sz="2800" b="1" baseline="-25000" smtClean="0">
                <a:solidFill>
                  <a:srgbClr val="FFFF00"/>
                </a:solidFill>
                <a:latin typeface="Arial" charset="0"/>
              </a:rPr>
              <a:t>3</a:t>
            </a:r>
            <a:endParaRPr lang="it-IT" altLang="it-IT" sz="3200" b="1" baseline="-2500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9339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14" descr="C:\Datos\gatica\2733.TIF"/>
          <p:cNvPicPr>
            <a:picLocks noChangeAspect="1" noChangeArrowheads="1"/>
          </p:cNvPicPr>
          <p:nvPr/>
        </p:nvPicPr>
        <p:blipFill>
          <a:blip r:embed="rId2">
            <a:lum bright="-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05000"/>
            <a:ext cx="3924300" cy="270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9635" name="Group 15"/>
          <p:cNvGrpSpPr>
            <a:grpSpLocks/>
          </p:cNvGrpSpPr>
          <p:nvPr/>
        </p:nvGrpSpPr>
        <p:grpSpPr bwMode="auto">
          <a:xfrm>
            <a:off x="381000" y="1981200"/>
            <a:ext cx="676275" cy="304800"/>
            <a:chOff x="1085" y="2814"/>
            <a:chExt cx="670" cy="195"/>
          </a:xfrm>
        </p:grpSpPr>
        <p:sp>
          <p:nvSpPr>
            <p:cNvPr id="69655" name="Line 16"/>
            <p:cNvSpPr>
              <a:spLocks noChangeShapeType="1"/>
            </p:cNvSpPr>
            <p:nvPr/>
          </p:nvSpPr>
          <p:spPr bwMode="auto">
            <a:xfrm>
              <a:off x="1145" y="2998"/>
              <a:ext cx="306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656" name="Text Box 17"/>
            <p:cNvSpPr txBox="1">
              <a:spLocks noChangeArrowheads="1"/>
            </p:cNvSpPr>
            <p:nvPr/>
          </p:nvSpPr>
          <p:spPr bwMode="auto">
            <a:xfrm>
              <a:off x="1085" y="2814"/>
              <a:ext cx="670" cy="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algn="l"/>
              <a:r>
                <a:rPr lang="es-ES_tradnl" altLang="it-IT" sz="1400"/>
                <a:t>30 nm</a:t>
              </a:r>
              <a:endParaRPr lang="es-ES" altLang="it-IT" sz="1400"/>
            </a:p>
          </p:txBody>
        </p:sp>
      </p:grpSp>
      <p:sp>
        <p:nvSpPr>
          <p:cNvPr id="69636" name="Oval 18"/>
          <p:cNvSpPr>
            <a:spLocks noChangeArrowheads="1"/>
          </p:cNvSpPr>
          <p:nvPr/>
        </p:nvSpPr>
        <p:spPr bwMode="auto">
          <a:xfrm>
            <a:off x="1095375" y="4149725"/>
            <a:ext cx="384175" cy="358775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endParaRPr lang="it-IT" altLang="it-IT"/>
          </a:p>
        </p:txBody>
      </p:sp>
      <p:sp>
        <p:nvSpPr>
          <p:cNvPr id="69637" name="Line 19"/>
          <p:cNvSpPr>
            <a:spLocks noChangeShapeType="1"/>
          </p:cNvSpPr>
          <p:nvPr/>
        </p:nvSpPr>
        <p:spPr bwMode="auto">
          <a:xfrm>
            <a:off x="1536700" y="3252788"/>
            <a:ext cx="204788" cy="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38" name="Line 20"/>
          <p:cNvSpPr>
            <a:spLocks noChangeShapeType="1"/>
          </p:cNvSpPr>
          <p:nvPr/>
        </p:nvSpPr>
        <p:spPr bwMode="auto">
          <a:xfrm>
            <a:off x="3255963" y="2163763"/>
            <a:ext cx="206375" cy="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9639" name="Group 21"/>
          <p:cNvGrpSpPr>
            <a:grpSpLocks/>
          </p:cNvGrpSpPr>
          <p:nvPr/>
        </p:nvGrpSpPr>
        <p:grpSpPr bwMode="auto">
          <a:xfrm>
            <a:off x="4267200" y="1524000"/>
            <a:ext cx="4556125" cy="3717925"/>
            <a:chOff x="268" y="3101"/>
            <a:chExt cx="2870" cy="2342"/>
          </a:xfrm>
        </p:grpSpPr>
        <p:pic>
          <p:nvPicPr>
            <p:cNvPr id="69651" name="Picture 22" descr="C:\Mis documentos-2001\Trabajo\CZ-Al2O3 Trieste\Informe 120601\2731.T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792" b="49982"/>
            <a:stretch>
              <a:fillRect/>
            </a:stretch>
          </p:blipFill>
          <p:spPr bwMode="auto">
            <a:xfrm>
              <a:off x="268" y="3101"/>
              <a:ext cx="2870" cy="2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9652" name="Group 23"/>
            <p:cNvGrpSpPr>
              <a:grpSpLocks/>
            </p:cNvGrpSpPr>
            <p:nvPr/>
          </p:nvGrpSpPr>
          <p:grpSpPr bwMode="auto">
            <a:xfrm>
              <a:off x="356" y="3167"/>
              <a:ext cx="798" cy="192"/>
              <a:chOff x="356" y="3167"/>
              <a:chExt cx="798" cy="192"/>
            </a:xfrm>
          </p:grpSpPr>
          <p:sp>
            <p:nvSpPr>
              <p:cNvPr id="69653" name="Line 24"/>
              <p:cNvSpPr>
                <a:spLocks noChangeShapeType="1"/>
              </p:cNvSpPr>
              <p:nvPr/>
            </p:nvSpPr>
            <p:spPr bwMode="auto">
              <a:xfrm>
                <a:off x="356" y="3350"/>
                <a:ext cx="798" cy="2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654" name="Text Box 25"/>
              <p:cNvSpPr txBox="1">
                <a:spLocks noChangeArrowheads="1"/>
              </p:cNvSpPr>
              <p:nvPr/>
            </p:nvSpPr>
            <p:spPr bwMode="auto">
              <a:xfrm>
                <a:off x="542" y="3167"/>
                <a:ext cx="426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bg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bg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bg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bg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bg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" charset="0"/>
                  </a:defRPr>
                </a:lvl9pPr>
              </a:lstStyle>
              <a:p>
                <a:pPr algn="l"/>
                <a:r>
                  <a:rPr lang="es-ES_tradnl" altLang="it-IT" sz="1400"/>
                  <a:t>10 nm</a:t>
                </a:r>
                <a:endParaRPr lang="es-ES" altLang="it-IT" sz="1400"/>
              </a:p>
            </p:txBody>
          </p:sp>
        </p:grpSp>
      </p:grpSp>
      <p:grpSp>
        <p:nvGrpSpPr>
          <p:cNvPr id="69640" name="Group 26"/>
          <p:cNvGrpSpPr>
            <a:grpSpLocks/>
          </p:cNvGrpSpPr>
          <p:nvPr/>
        </p:nvGrpSpPr>
        <p:grpSpPr bwMode="auto">
          <a:xfrm>
            <a:off x="7162800" y="2667000"/>
            <a:ext cx="1790700" cy="3563938"/>
            <a:chOff x="2776" y="3341"/>
            <a:chExt cx="1128" cy="2245"/>
          </a:xfrm>
        </p:grpSpPr>
        <p:pic>
          <p:nvPicPr>
            <p:cNvPr id="69649" name="Picture 27" descr="C:\Mis documentos-2001\Trabajo\CZ-Al2O3 Trieste\Informe 120601\2731.T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264" t="50458"/>
            <a:stretch>
              <a:fillRect/>
            </a:stretch>
          </p:blipFill>
          <p:spPr bwMode="auto">
            <a:xfrm>
              <a:off x="2776" y="4462"/>
              <a:ext cx="1128" cy="1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9650" name="Picture 28" descr="C:\Mis documentos-2001\Trabajo\CZ-Al2O3 Trieste\Informe 120601\2731.T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458" r="50264"/>
            <a:stretch>
              <a:fillRect/>
            </a:stretch>
          </p:blipFill>
          <p:spPr bwMode="auto">
            <a:xfrm>
              <a:off x="2776" y="3341"/>
              <a:ext cx="1128" cy="1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9641" name="Text Box 29"/>
          <p:cNvSpPr txBox="1">
            <a:spLocks noChangeArrowheads="1"/>
          </p:cNvSpPr>
          <p:nvPr/>
        </p:nvSpPr>
        <p:spPr bwMode="auto">
          <a:xfrm>
            <a:off x="1676400" y="5029200"/>
            <a:ext cx="2362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it-IT" b="1" i="1">
                <a:solidFill>
                  <a:srgbClr val="FF3300"/>
                </a:solidFill>
              </a:rPr>
              <a:t>t</a:t>
            </a:r>
            <a:r>
              <a:rPr lang="en-US" altLang="it-IT" b="1">
                <a:solidFill>
                  <a:srgbClr val="FF3300"/>
                </a:solidFill>
              </a:rPr>
              <a:t>-Ce</a:t>
            </a:r>
            <a:r>
              <a:rPr lang="en-US" altLang="it-IT" b="1" baseline="-25000">
                <a:solidFill>
                  <a:srgbClr val="FF3300"/>
                </a:solidFill>
              </a:rPr>
              <a:t>0.2</a:t>
            </a:r>
            <a:r>
              <a:rPr lang="en-US" altLang="it-IT" b="1">
                <a:solidFill>
                  <a:srgbClr val="FF3300"/>
                </a:solidFill>
              </a:rPr>
              <a:t>Zr</a:t>
            </a:r>
            <a:r>
              <a:rPr lang="en-US" altLang="it-IT" b="1" baseline="-25000">
                <a:solidFill>
                  <a:srgbClr val="FF3300"/>
                </a:solidFill>
              </a:rPr>
              <a:t>0.8</a:t>
            </a:r>
            <a:r>
              <a:rPr lang="en-US" altLang="it-IT" b="1">
                <a:solidFill>
                  <a:srgbClr val="FF3300"/>
                </a:solidFill>
              </a:rPr>
              <a:t>O</a:t>
            </a:r>
            <a:r>
              <a:rPr lang="en-US" altLang="it-IT" b="1" baseline="-25000">
                <a:solidFill>
                  <a:srgbClr val="FF3300"/>
                </a:solidFill>
              </a:rPr>
              <a:t>2</a:t>
            </a:r>
            <a:endParaRPr lang="en-GB" altLang="it-IT" b="1" baseline="-25000">
              <a:solidFill>
                <a:srgbClr val="FFFF00"/>
              </a:solidFill>
            </a:endParaRPr>
          </a:p>
        </p:txBody>
      </p:sp>
      <p:sp>
        <p:nvSpPr>
          <p:cNvPr id="69642" name="Line 31"/>
          <p:cNvSpPr>
            <a:spLocks noChangeShapeType="1"/>
          </p:cNvSpPr>
          <p:nvPr/>
        </p:nvSpPr>
        <p:spPr bwMode="auto">
          <a:xfrm flipH="1" flipV="1">
            <a:off x="1524000" y="4648200"/>
            <a:ext cx="914400" cy="38100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43" name="Line 32"/>
          <p:cNvSpPr>
            <a:spLocks noChangeShapeType="1"/>
          </p:cNvSpPr>
          <p:nvPr/>
        </p:nvSpPr>
        <p:spPr bwMode="auto">
          <a:xfrm flipV="1">
            <a:off x="2895600" y="4191000"/>
            <a:ext cx="2438400" cy="83820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44" name="Text Box 33"/>
          <p:cNvSpPr txBox="1">
            <a:spLocks noChangeArrowheads="1"/>
          </p:cNvSpPr>
          <p:nvPr/>
        </p:nvSpPr>
        <p:spPr bwMode="auto">
          <a:xfrm>
            <a:off x="381000" y="5943600"/>
            <a:ext cx="6400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GB" altLang="it-IT" sz="2000" b="1"/>
              <a:t>In collaboration with S. Bernal and J.M. Gatica, Univesity of Cadiz, Spain</a:t>
            </a:r>
            <a:endParaRPr lang="en-GB" altLang="it-IT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9645" name="Rectangle 34"/>
          <p:cNvSpPr>
            <a:spLocks noChangeArrowheads="1"/>
          </p:cNvSpPr>
          <p:nvPr/>
        </p:nvSpPr>
        <p:spPr bwMode="auto">
          <a:xfrm>
            <a:off x="6505575" y="6324600"/>
            <a:ext cx="26384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/>
            <a:r>
              <a:rPr lang="en-GB" altLang="it-IT" sz="1600" b="1"/>
              <a:t>Digital Diffraction Pattern</a:t>
            </a:r>
            <a:endParaRPr lang="en-GB" altLang="it-IT" sz="1600" b="1">
              <a:latin typeface="Times New Roman" pitchFamily="18" charset="0"/>
            </a:endParaRPr>
          </a:p>
        </p:txBody>
      </p:sp>
      <p:sp>
        <p:nvSpPr>
          <p:cNvPr id="69646" name="Text Box 35"/>
          <p:cNvSpPr txBox="1">
            <a:spLocks noChangeArrowheads="1"/>
          </p:cNvSpPr>
          <p:nvPr/>
        </p:nvSpPr>
        <p:spPr bwMode="auto">
          <a:xfrm>
            <a:off x="381000" y="1371600"/>
            <a:ext cx="3657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GB" altLang="it-IT" b="1">
                <a:solidFill>
                  <a:srgbClr val="FF9900"/>
                </a:solidFill>
              </a:rPr>
              <a:t>Calcined at 1100°C 5h</a:t>
            </a:r>
            <a:endParaRPr lang="en-GB" altLang="it-IT" b="1">
              <a:solidFill>
                <a:srgbClr val="FF9900"/>
              </a:solidFill>
              <a:latin typeface="Times New Roman" pitchFamily="18" charset="0"/>
            </a:endParaRPr>
          </a:p>
        </p:txBody>
      </p:sp>
      <p:pic>
        <p:nvPicPr>
          <p:cNvPr id="69647" name="Picture 36" descr="D:\Documenti\Congressi\SECAT99\uca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410200"/>
            <a:ext cx="990600" cy="558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48" name="Rectangle 37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7772400" cy="914400"/>
          </a:xfrm>
        </p:spPr>
        <p:txBody>
          <a:bodyPr/>
          <a:lstStyle/>
          <a:p>
            <a:r>
              <a:rPr lang="en-US" altLang="it-IT" sz="2800" b="1" smtClean="0">
                <a:solidFill>
                  <a:srgbClr val="FFFF00"/>
                </a:solidFill>
                <a:latin typeface="Arial" charset="0"/>
              </a:rPr>
              <a:t>HREM of Ce</a:t>
            </a:r>
            <a:r>
              <a:rPr lang="en-US" altLang="it-IT" sz="2800" b="1" baseline="-25000" smtClean="0">
                <a:solidFill>
                  <a:srgbClr val="FFFF00"/>
                </a:solidFill>
                <a:latin typeface="Arial" charset="0"/>
              </a:rPr>
              <a:t>0.2</a:t>
            </a:r>
            <a:r>
              <a:rPr lang="en-US" altLang="it-IT" sz="2800" b="1" smtClean="0">
                <a:solidFill>
                  <a:srgbClr val="FFFF00"/>
                </a:solidFill>
                <a:latin typeface="Arial" charset="0"/>
              </a:rPr>
              <a:t>Zr</a:t>
            </a:r>
            <a:r>
              <a:rPr lang="en-US" altLang="it-IT" sz="2800" b="1" baseline="-25000" smtClean="0">
                <a:solidFill>
                  <a:srgbClr val="FFFF00"/>
                </a:solidFill>
                <a:latin typeface="Arial" charset="0"/>
              </a:rPr>
              <a:t>0.8</a:t>
            </a:r>
            <a:r>
              <a:rPr lang="en-US" altLang="it-IT" sz="2800" b="1" smtClean="0">
                <a:solidFill>
                  <a:srgbClr val="FFFF00"/>
                </a:solidFill>
                <a:latin typeface="Arial" charset="0"/>
              </a:rPr>
              <a:t>O</a:t>
            </a:r>
            <a:r>
              <a:rPr lang="en-US" altLang="it-IT" sz="2800" b="1" baseline="-25000" smtClean="0">
                <a:solidFill>
                  <a:srgbClr val="FFFF00"/>
                </a:solidFill>
                <a:latin typeface="Arial" charset="0"/>
              </a:rPr>
              <a:t>2</a:t>
            </a:r>
            <a:r>
              <a:rPr lang="en-US" altLang="it-IT" sz="2800" b="1" smtClean="0">
                <a:solidFill>
                  <a:srgbClr val="FFFF00"/>
                </a:solidFill>
                <a:latin typeface="Arial" charset="0"/>
              </a:rPr>
              <a:t> (13%)/ Al</a:t>
            </a:r>
            <a:r>
              <a:rPr lang="en-US" altLang="it-IT" sz="2800" b="1" baseline="-25000" smtClean="0">
                <a:solidFill>
                  <a:srgbClr val="FFFF00"/>
                </a:solidFill>
                <a:latin typeface="Arial" charset="0"/>
              </a:rPr>
              <a:t>2</a:t>
            </a:r>
            <a:r>
              <a:rPr lang="en-US" altLang="it-IT" sz="2800" b="1" smtClean="0">
                <a:solidFill>
                  <a:srgbClr val="FFFF00"/>
                </a:solidFill>
                <a:latin typeface="Arial" charset="0"/>
              </a:rPr>
              <a:t>O</a:t>
            </a:r>
            <a:r>
              <a:rPr lang="en-US" altLang="it-IT" sz="2800" b="1" baseline="-25000" smtClean="0">
                <a:solidFill>
                  <a:srgbClr val="FFFF00"/>
                </a:solidFill>
                <a:latin typeface="Arial" charset="0"/>
              </a:rPr>
              <a:t>3</a:t>
            </a:r>
            <a:r>
              <a:rPr lang="en-GB" altLang="it-IT" sz="3200" b="1" smtClean="0">
                <a:solidFill>
                  <a:srgbClr val="FFFF00"/>
                </a:solidFill>
                <a:latin typeface="Arial" charset="0"/>
              </a:rPr>
              <a:t> </a:t>
            </a:r>
            <a:endParaRPr lang="it-IT" altLang="it-IT" sz="3200" b="1" baseline="-25000" smtClean="0">
              <a:solidFill>
                <a:srgbClr val="FFFF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43855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Oval 1026"/>
          <p:cNvSpPr>
            <a:spLocks noChangeArrowheads="1"/>
          </p:cNvSpPr>
          <p:nvPr/>
        </p:nvSpPr>
        <p:spPr bwMode="auto">
          <a:xfrm>
            <a:off x="3124200" y="2514600"/>
            <a:ext cx="762000" cy="1905000"/>
          </a:xfrm>
          <a:prstGeom prst="ellipse">
            <a:avLst/>
          </a:prstGeom>
          <a:solidFill>
            <a:srgbClr val="00FFFF">
              <a:alpha val="50195"/>
            </a:srgbClr>
          </a:solidFill>
          <a:ln w="9525">
            <a:solidFill>
              <a:srgbClr val="00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endParaRPr lang="it-IT" altLang="it-IT"/>
          </a:p>
        </p:txBody>
      </p:sp>
      <p:sp>
        <p:nvSpPr>
          <p:cNvPr id="70659" name="Rectangle 1027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GB" altLang="it-IT" sz="2800" b="1" smtClean="0">
                <a:solidFill>
                  <a:srgbClr val="FFFF00"/>
                </a:solidFill>
                <a:latin typeface="Arial" charset="0"/>
              </a:rPr>
              <a:t>Role of Ce</a:t>
            </a:r>
            <a:r>
              <a:rPr lang="en-GB" altLang="it-IT" sz="2800" b="1" baseline="30000" smtClean="0">
                <a:solidFill>
                  <a:srgbClr val="FFFF00"/>
                </a:solidFill>
                <a:latin typeface="Arial" charset="0"/>
              </a:rPr>
              <a:t>3+</a:t>
            </a:r>
            <a:r>
              <a:rPr lang="en-GB" altLang="it-IT" sz="2800" b="1" smtClean="0">
                <a:solidFill>
                  <a:srgbClr val="FFFF00"/>
                </a:solidFill>
                <a:latin typeface="Arial" charset="0"/>
              </a:rPr>
              <a:t> sites: </a:t>
            </a:r>
            <a:r>
              <a:rPr lang="en-GB" altLang="it-IT" sz="2800" b="1" smtClean="0">
                <a:solidFill>
                  <a:srgbClr val="FF9900"/>
                </a:solidFill>
                <a:latin typeface="Arial" charset="0"/>
              </a:rPr>
              <a:t>NO + CO Reaction</a:t>
            </a:r>
            <a:endParaRPr lang="en-GB" altLang="it-IT" smtClean="0"/>
          </a:p>
        </p:txBody>
      </p:sp>
      <p:pic>
        <p:nvPicPr>
          <p:cNvPr id="70660" name="Picture 10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600200"/>
            <a:ext cx="4683125" cy="4402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651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0661" name="Text Box 1029"/>
          <p:cNvSpPr txBox="1">
            <a:spLocks noChangeArrowheads="1"/>
          </p:cNvSpPr>
          <p:nvPr/>
        </p:nvSpPr>
        <p:spPr bwMode="auto">
          <a:xfrm>
            <a:off x="6248400" y="2514600"/>
            <a:ext cx="2465388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it-IT" b="1">
                <a:solidFill>
                  <a:srgbClr val="FF3300"/>
                </a:solidFill>
              </a:rPr>
              <a:t>Rh/Ce</a:t>
            </a:r>
            <a:r>
              <a:rPr lang="en-GB" altLang="it-IT" b="1" baseline="-25000">
                <a:solidFill>
                  <a:srgbClr val="FF3300"/>
                </a:solidFill>
              </a:rPr>
              <a:t>0.6</a:t>
            </a:r>
            <a:r>
              <a:rPr lang="en-GB" altLang="it-IT" b="1">
                <a:solidFill>
                  <a:srgbClr val="FF3300"/>
                </a:solidFill>
              </a:rPr>
              <a:t>Zr</a:t>
            </a:r>
            <a:r>
              <a:rPr lang="en-GB" altLang="it-IT" b="1" baseline="-25000">
                <a:solidFill>
                  <a:srgbClr val="FF3300"/>
                </a:solidFill>
              </a:rPr>
              <a:t>0.4</a:t>
            </a:r>
            <a:r>
              <a:rPr lang="en-GB" altLang="it-IT" b="1">
                <a:solidFill>
                  <a:srgbClr val="FF3300"/>
                </a:solidFill>
              </a:rPr>
              <a:t>O</a:t>
            </a:r>
            <a:r>
              <a:rPr lang="en-GB" altLang="it-IT" b="1" baseline="-25000">
                <a:solidFill>
                  <a:srgbClr val="FF3300"/>
                </a:solidFill>
              </a:rPr>
              <a:t>2-x</a:t>
            </a:r>
          </a:p>
          <a:p>
            <a:pPr>
              <a:spcBef>
                <a:spcPct val="50000"/>
              </a:spcBef>
            </a:pPr>
            <a:endParaRPr lang="en-GB" altLang="it-IT" b="1" baseline="-25000">
              <a:solidFill>
                <a:srgbClr val="FF3300"/>
              </a:solidFill>
            </a:endParaRPr>
          </a:p>
          <a:p>
            <a:pPr>
              <a:spcBef>
                <a:spcPct val="50000"/>
              </a:spcBef>
            </a:pPr>
            <a:r>
              <a:rPr lang="en-GB" altLang="it-IT" b="1">
                <a:solidFill>
                  <a:srgbClr val="66FF33"/>
                </a:solidFill>
              </a:rPr>
              <a:t>Rh/Al</a:t>
            </a:r>
            <a:r>
              <a:rPr lang="en-GB" altLang="it-IT" b="1" baseline="-25000">
                <a:solidFill>
                  <a:srgbClr val="66FF33"/>
                </a:solidFill>
              </a:rPr>
              <a:t>2</a:t>
            </a:r>
            <a:r>
              <a:rPr lang="en-GB" altLang="it-IT" b="1">
                <a:solidFill>
                  <a:srgbClr val="66FF33"/>
                </a:solidFill>
              </a:rPr>
              <a:t>O</a:t>
            </a:r>
            <a:r>
              <a:rPr lang="en-GB" altLang="it-IT" b="1" baseline="-25000">
                <a:solidFill>
                  <a:srgbClr val="66FF33"/>
                </a:solidFill>
              </a:rPr>
              <a:t>3</a:t>
            </a:r>
            <a:endParaRPr lang="en-GB" altLang="it-IT" b="1" baseline="-25000">
              <a:solidFill>
                <a:srgbClr val="FF3300"/>
              </a:solidFill>
            </a:endParaRPr>
          </a:p>
        </p:txBody>
      </p:sp>
      <p:sp>
        <p:nvSpPr>
          <p:cNvPr id="70662" name="Text Box 1030"/>
          <p:cNvSpPr txBox="1">
            <a:spLocks noChangeArrowheads="1"/>
          </p:cNvSpPr>
          <p:nvPr/>
        </p:nvSpPr>
        <p:spPr bwMode="auto">
          <a:xfrm>
            <a:off x="4267200" y="6248400"/>
            <a:ext cx="42545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 altLang="it-IT" sz="1600"/>
              <a:t>P. Fornasiero et al.,</a:t>
            </a:r>
            <a:r>
              <a:rPr lang="it-IT" altLang="it-IT" sz="1600" i="1"/>
              <a:t> J. Catal.</a:t>
            </a:r>
            <a:r>
              <a:rPr lang="it-IT" altLang="it-IT" sz="1600"/>
              <a:t>, </a:t>
            </a:r>
            <a:r>
              <a:rPr lang="it-IT" altLang="it-IT" sz="1600" b="1"/>
              <a:t>175</a:t>
            </a:r>
            <a:r>
              <a:rPr lang="it-IT" altLang="it-IT" sz="1600"/>
              <a:t> (1998) 269</a:t>
            </a:r>
            <a:endParaRPr lang="en-GB" altLang="it-IT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46473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GB" altLang="it-IT" sz="2800" b="1" smtClean="0">
                <a:solidFill>
                  <a:srgbClr val="FFFF00"/>
                </a:solidFill>
                <a:latin typeface="Arial" charset="0"/>
              </a:rPr>
              <a:t>NO reduction over ceria-based systems</a:t>
            </a:r>
            <a:endParaRPr lang="en-GB" altLang="it-IT" smtClean="0"/>
          </a:p>
        </p:txBody>
      </p:sp>
      <p:pic>
        <p:nvPicPr>
          <p:cNvPr id="71683" name="Picture 10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981200"/>
            <a:ext cx="6954838" cy="3598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684" name="Text Box 1028"/>
          <p:cNvSpPr txBox="1">
            <a:spLocks noChangeArrowheads="1"/>
          </p:cNvSpPr>
          <p:nvPr/>
        </p:nvSpPr>
        <p:spPr bwMode="auto">
          <a:xfrm>
            <a:off x="2490788" y="1219200"/>
            <a:ext cx="44751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it-IT" b="1">
                <a:solidFill>
                  <a:srgbClr val="FF9900"/>
                </a:solidFill>
              </a:rPr>
              <a:t>T &lt; 500 K                   T &gt; 500 K</a:t>
            </a:r>
          </a:p>
        </p:txBody>
      </p:sp>
      <p:sp>
        <p:nvSpPr>
          <p:cNvPr id="71685" name="Text Box 1029"/>
          <p:cNvSpPr txBox="1">
            <a:spLocks noChangeArrowheads="1"/>
          </p:cNvSpPr>
          <p:nvPr/>
        </p:nvSpPr>
        <p:spPr bwMode="auto">
          <a:xfrm>
            <a:off x="714375" y="1447800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it-IT"/>
              <a:t>CO, H</a:t>
            </a:r>
            <a:r>
              <a:rPr lang="en-GB" altLang="it-IT" baseline="-25000"/>
              <a:t>2</a:t>
            </a:r>
            <a:endParaRPr lang="en-GB" altLang="it-IT"/>
          </a:p>
        </p:txBody>
      </p:sp>
      <p:sp>
        <p:nvSpPr>
          <p:cNvPr id="71686" name="Text Box 1030"/>
          <p:cNvSpPr txBox="1">
            <a:spLocks noChangeArrowheads="1"/>
          </p:cNvSpPr>
          <p:nvPr/>
        </p:nvSpPr>
        <p:spPr bwMode="auto">
          <a:xfrm>
            <a:off x="1236663" y="4305300"/>
            <a:ext cx="8064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it-IT"/>
              <a:t>Ce</a:t>
            </a:r>
            <a:r>
              <a:rPr lang="en-GB" altLang="it-IT" baseline="30000"/>
              <a:t>3+</a:t>
            </a:r>
            <a:endParaRPr lang="en-GB" altLang="it-IT"/>
          </a:p>
        </p:txBody>
      </p:sp>
      <p:sp>
        <p:nvSpPr>
          <p:cNvPr id="71687" name="Text Box 1031"/>
          <p:cNvSpPr txBox="1">
            <a:spLocks noChangeArrowheads="1"/>
          </p:cNvSpPr>
          <p:nvPr/>
        </p:nvSpPr>
        <p:spPr bwMode="auto">
          <a:xfrm>
            <a:off x="3233738" y="4419600"/>
            <a:ext cx="1228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it-IT"/>
              <a:t>Ce</a:t>
            </a:r>
            <a:r>
              <a:rPr lang="en-GB" altLang="it-IT" baseline="30000"/>
              <a:t>4+</a:t>
            </a:r>
            <a:r>
              <a:rPr lang="en-GB" altLang="it-IT"/>
              <a:t>- </a:t>
            </a:r>
            <a:r>
              <a:rPr lang="en-GB" altLang="it-IT">
                <a:solidFill>
                  <a:srgbClr val="FF3300"/>
                </a:solidFill>
              </a:rPr>
              <a:t>O</a:t>
            </a:r>
            <a:endParaRPr lang="en-GB" altLang="it-IT"/>
          </a:p>
        </p:txBody>
      </p:sp>
      <p:sp>
        <p:nvSpPr>
          <p:cNvPr id="71688" name="Text Box 1032"/>
          <p:cNvSpPr txBox="1">
            <a:spLocks noChangeArrowheads="1"/>
          </p:cNvSpPr>
          <p:nvPr/>
        </p:nvSpPr>
        <p:spPr bwMode="auto">
          <a:xfrm>
            <a:off x="838200" y="5715000"/>
            <a:ext cx="641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it-IT"/>
              <a:t>N</a:t>
            </a:r>
            <a:r>
              <a:rPr lang="en-GB" altLang="it-IT">
                <a:solidFill>
                  <a:srgbClr val="FF3300"/>
                </a:solidFill>
              </a:rPr>
              <a:t>O</a:t>
            </a:r>
            <a:endParaRPr lang="en-GB" altLang="it-IT"/>
          </a:p>
        </p:txBody>
      </p:sp>
      <p:sp>
        <p:nvSpPr>
          <p:cNvPr id="71689" name="Text Box 1033"/>
          <p:cNvSpPr txBox="1">
            <a:spLocks noChangeArrowheads="1"/>
          </p:cNvSpPr>
          <p:nvPr/>
        </p:nvSpPr>
        <p:spPr bwMode="auto">
          <a:xfrm>
            <a:off x="3429000" y="5791200"/>
            <a:ext cx="12557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it-IT"/>
              <a:t>N</a:t>
            </a:r>
            <a:r>
              <a:rPr lang="en-GB" altLang="it-IT" baseline="-25000"/>
              <a:t>2</a:t>
            </a:r>
            <a:r>
              <a:rPr lang="en-GB" altLang="it-IT">
                <a:solidFill>
                  <a:srgbClr val="FF0000"/>
                </a:solidFill>
              </a:rPr>
              <a:t>O</a:t>
            </a:r>
            <a:r>
              <a:rPr lang="en-GB" altLang="it-IT"/>
              <a:t>, N</a:t>
            </a:r>
            <a:r>
              <a:rPr lang="en-GB" altLang="it-IT" baseline="-25000"/>
              <a:t>2</a:t>
            </a:r>
            <a:endParaRPr lang="en-GB" altLang="it-IT"/>
          </a:p>
        </p:txBody>
      </p:sp>
      <p:sp>
        <p:nvSpPr>
          <p:cNvPr id="71690" name="Text Box 1034"/>
          <p:cNvSpPr txBox="1">
            <a:spLocks noChangeArrowheads="1"/>
          </p:cNvSpPr>
          <p:nvPr/>
        </p:nvSpPr>
        <p:spPr bwMode="auto">
          <a:xfrm>
            <a:off x="158750" y="3155950"/>
            <a:ext cx="754063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it-IT"/>
              <a:t>C</a:t>
            </a:r>
            <a:r>
              <a:rPr lang="en-GB" altLang="it-IT">
                <a:solidFill>
                  <a:srgbClr val="FF3300"/>
                </a:solidFill>
              </a:rPr>
              <a:t>O</a:t>
            </a:r>
            <a:r>
              <a:rPr lang="en-GB" altLang="it-IT" baseline="-25000"/>
              <a:t>2</a:t>
            </a:r>
            <a:endParaRPr lang="en-GB" altLang="it-IT"/>
          </a:p>
          <a:p>
            <a:pPr>
              <a:spcBef>
                <a:spcPct val="50000"/>
              </a:spcBef>
            </a:pPr>
            <a:r>
              <a:rPr lang="en-GB" altLang="it-IT"/>
              <a:t>H</a:t>
            </a:r>
            <a:r>
              <a:rPr lang="en-GB" altLang="it-IT" baseline="-25000"/>
              <a:t>2</a:t>
            </a:r>
            <a:r>
              <a:rPr lang="en-GB" altLang="it-IT">
                <a:solidFill>
                  <a:srgbClr val="FF3300"/>
                </a:solidFill>
              </a:rPr>
              <a:t>O</a:t>
            </a:r>
            <a:endParaRPr lang="en-GB" altLang="it-IT"/>
          </a:p>
        </p:txBody>
      </p:sp>
      <p:sp>
        <p:nvSpPr>
          <p:cNvPr id="71691" name="Text Box 1035"/>
          <p:cNvSpPr txBox="1">
            <a:spLocks noChangeArrowheads="1"/>
          </p:cNvSpPr>
          <p:nvPr/>
        </p:nvSpPr>
        <p:spPr bwMode="auto">
          <a:xfrm>
            <a:off x="1371600" y="2895600"/>
            <a:ext cx="438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it-IT">
                <a:solidFill>
                  <a:srgbClr val="66FF33"/>
                </a:solidFill>
              </a:rPr>
              <a:t>M</a:t>
            </a:r>
          </a:p>
        </p:txBody>
      </p:sp>
      <p:sp>
        <p:nvSpPr>
          <p:cNvPr id="71692" name="Text Box 1036"/>
          <p:cNvSpPr txBox="1">
            <a:spLocks noChangeArrowheads="1"/>
          </p:cNvSpPr>
          <p:nvPr/>
        </p:nvSpPr>
        <p:spPr bwMode="auto">
          <a:xfrm>
            <a:off x="2916238" y="2667000"/>
            <a:ext cx="1165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it-IT">
                <a:solidFill>
                  <a:srgbClr val="66FF33"/>
                </a:solidFill>
              </a:rPr>
              <a:t>M </a:t>
            </a:r>
            <a:r>
              <a:rPr lang="en-GB" altLang="it-IT"/>
              <a:t>-</a:t>
            </a:r>
            <a:r>
              <a:rPr lang="en-GB" altLang="it-IT">
                <a:solidFill>
                  <a:srgbClr val="66FF33"/>
                </a:solidFill>
              </a:rPr>
              <a:t> CO</a:t>
            </a:r>
          </a:p>
        </p:txBody>
      </p:sp>
      <p:sp>
        <p:nvSpPr>
          <p:cNvPr id="71693" name="Text Box 1037"/>
          <p:cNvSpPr txBox="1">
            <a:spLocks noChangeArrowheads="1"/>
          </p:cNvSpPr>
          <p:nvPr/>
        </p:nvSpPr>
        <p:spPr bwMode="auto">
          <a:xfrm>
            <a:off x="2951163" y="3124200"/>
            <a:ext cx="10969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it-IT">
                <a:solidFill>
                  <a:srgbClr val="66FF33"/>
                </a:solidFill>
              </a:rPr>
              <a:t>M </a:t>
            </a:r>
            <a:r>
              <a:rPr lang="en-GB" altLang="it-IT"/>
              <a:t>-</a:t>
            </a:r>
            <a:r>
              <a:rPr lang="en-GB" altLang="it-IT">
                <a:solidFill>
                  <a:srgbClr val="66FF33"/>
                </a:solidFill>
              </a:rPr>
              <a:t> H  </a:t>
            </a:r>
          </a:p>
        </p:txBody>
      </p:sp>
      <p:sp>
        <p:nvSpPr>
          <p:cNvPr id="71694" name="Rectangle 1038"/>
          <p:cNvSpPr>
            <a:spLocks noChangeArrowheads="1"/>
          </p:cNvSpPr>
          <p:nvPr/>
        </p:nvSpPr>
        <p:spPr bwMode="auto">
          <a:xfrm>
            <a:off x="7315200" y="2286000"/>
            <a:ext cx="1592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it-IT"/>
              <a:t>C</a:t>
            </a:r>
            <a:r>
              <a:rPr lang="en-GB" altLang="it-IT">
                <a:solidFill>
                  <a:srgbClr val="FF3300"/>
                </a:solidFill>
              </a:rPr>
              <a:t>O</a:t>
            </a:r>
            <a:r>
              <a:rPr lang="en-GB" altLang="it-IT" baseline="-25000"/>
              <a:t>2</a:t>
            </a:r>
            <a:r>
              <a:rPr lang="en-GB" altLang="it-IT"/>
              <a:t>,</a:t>
            </a:r>
            <a:r>
              <a:rPr lang="en-GB" altLang="it-IT" baseline="-25000"/>
              <a:t> </a:t>
            </a:r>
            <a:r>
              <a:rPr lang="en-GB" altLang="it-IT"/>
              <a:t>H</a:t>
            </a:r>
            <a:r>
              <a:rPr lang="en-GB" altLang="it-IT" baseline="-25000"/>
              <a:t>2</a:t>
            </a:r>
            <a:r>
              <a:rPr lang="en-GB" altLang="it-IT">
                <a:solidFill>
                  <a:srgbClr val="FF3300"/>
                </a:solidFill>
              </a:rPr>
              <a:t>O</a:t>
            </a:r>
          </a:p>
        </p:txBody>
      </p:sp>
      <p:sp>
        <p:nvSpPr>
          <p:cNvPr id="71695" name="Text Box 1039"/>
          <p:cNvSpPr txBox="1">
            <a:spLocks noChangeArrowheads="1"/>
          </p:cNvSpPr>
          <p:nvPr/>
        </p:nvSpPr>
        <p:spPr bwMode="auto">
          <a:xfrm>
            <a:off x="5203825" y="2362200"/>
            <a:ext cx="1250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it-IT"/>
              <a:t>CO, HC</a:t>
            </a:r>
          </a:p>
        </p:txBody>
      </p:sp>
      <p:sp>
        <p:nvSpPr>
          <p:cNvPr id="71696" name="Text Box 1040"/>
          <p:cNvSpPr txBox="1">
            <a:spLocks noChangeArrowheads="1"/>
          </p:cNvSpPr>
          <p:nvPr/>
        </p:nvSpPr>
        <p:spPr bwMode="auto">
          <a:xfrm>
            <a:off x="5464175" y="3733800"/>
            <a:ext cx="944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it-IT">
                <a:solidFill>
                  <a:srgbClr val="66FF33"/>
                </a:solidFill>
              </a:rPr>
              <a:t>M </a:t>
            </a:r>
            <a:r>
              <a:rPr lang="en-GB" altLang="it-IT"/>
              <a:t>-</a:t>
            </a:r>
            <a:r>
              <a:rPr lang="en-GB" altLang="it-IT">
                <a:solidFill>
                  <a:srgbClr val="66FF33"/>
                </a:solidFill>
              </a:rPr>
              <a:t> </a:t>
            </a:r>
            <a:r>
              <a:rPr lang="en-GB" altLang="it-IT">
                <a:solidFill>
                  <a:srgbClr val="FF3300"/>
                </a:solidFill>
              </a:rPr>
              <a:t>O</a:t>
            </a:r>
            <a:endParaRPr lang="en-GB" altLang="it-IT">
              <a:solidFill>
                <a:srgbClr val="66FF33"/>
              </a:solidFill>
            </a:endParaRPr>
          </a:p>
        </p:txBody>
      </p:sp>
      <p:sp>
        <p:nvSpPr>
          <p:cNvPr id="71697" name="Text Box 1041"/>
          <p:cNvSpPr txBox="1">
            <a:spLocks noChangeArrowheads="1"/>
          </p:cNvSpPr>
          <p:nvPr/>
        </p:nvSpPr>
        <p:spPr bwMode="auto">
          <a:xfrm>
            <a:off x="7848600" y="3733800"/>
            <a:ext cx="438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it-IT">
                <a:solidFill>
                  <a:srgbClr val="66FF33"/>
                </a:solidFill>
              </a:rPr>
              <a:t>M</a:t>
            </a:r>
          </a:p>
        </p:txBody>
      </p:sp>
      <p:sp>
        <p:nvSpPr>
          <p:cNvPr id="71698" name="Text Box 1042"/>
          <p:cNvSpPr txBox="1">
            <a:spLocks noChangeArrowheads="1"/>
          </p:cNvSpPr>
          <p:nvPr/>
        </p:nvSpPr>
        <p:spPr bwMode="auto">
          <a:xfrm>
            <a:off x="7924800" y="5105400"/>
            <a:ext cx="641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it-IT"/>
              <a:t>N</a:t>
            </a:r>
            <a:r>
              <a:rPr lang="en-GB" altLang="it-IT">
                <a:solidFill>
                  <a:srgbClr val="FF3300"/>
                </a:solidFill>
              </a:rPr>
              <a:t>O</a:t>
            </a:r>
            <a:endParaRPr lang="en-GB" altLang="it-IT"/>
          </a:p>
        </p:txBody>
      </p:sp>
      <p:sp>
        <p:nvSpPr>
          <p:cNvPr id="71699" name="Text Box 1043"/>
          <p:cNvSpPr txBox="1">
            <a:spLocks noChangeArrowheads="1"/>
          </p:cNvSpPr>
          <p:nvPr/>
        </p:nvSpPr>
        <p:spPr bwMode="auto">
          <a:xfrm>
            <a:off x="5105400" y="5105400"/>
            <a:ext cx="12557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it-IT"/>
              <a:t>N</a:t>
            </a:r>
            <a:r>
              <a:rPr lang="en-GB" altLang="it-IT" baseline="-25000"/>
              <a:t>2</a:t>
            </a:r>
            <a:r>
              <a:rPr lang="en-GB" altLang="it-IT">
                <a:solidFill>
                  <a:srgbClr val="FF3300"/>
                </a:solidFill>
              </a:rPr>
              <a:t>O</a:t>
            </a:r>
            <a:r>
              <a:rPr lang="en-GB" altLang="it-IT"/>
              <a:t>, N</a:t>
            </a:r>
            <a:r>
              <a:rPr lang="en-GB" altLang="it-IT" baseline="-25000"/>
              <a:t>2</a:t>
            </a:r>
            <a:endParaRPr lang="en-GB" altLang="it-IT"/>
          </a:p>
        </p:txBody>
      </p:sp>
      <p:sp>
        <p:nvSpPr>
          <p:cNvPr id="71700" name="Rectangle 1044"/>
          <p:cNvSpPr>
            <a:spLocks noChangeArrowheads="1"/>
          </p:cNvSpPr>
          <p:nvPr/>
        </p:nvSpPr>
        <p:spPr bwMode="auto">
          <a:xfrm>
            <a:off x="6172200" y="6172200"/>
            <a:ext cx="2171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n-GB" altLang="it-IT">
                <a:solidFill>
                  <a:srgbClr val="66FF33"/>
                </a:solidFill>
              </a:rPr>
              <a:t>M = Rh, Pt, Pd</a:t>
            </a:r>
          </a:p>
        </p:txBody>
      </p:sp>
      <p:sp>
        <p:nvSpPr>
          <p:cNvPr id="71701" name="Line 1045"/>
          <p:cNvSpPr>
            <a:spLocks noChangeShapeType="1"/>
          </p:cNvSpPr>
          <p:nvPr/>
        </p:nvSpPr>
        <p:spPr bwMode="auto">
          <a:xfrm>
            <a:off x="4648200" y="1295400"/>
            <a:ext cx="0" cy="4343400"/>
          </a:xfrm>
          <a:prstGeom prst="line">
            <a:avLst/>
          </a:prstGeom>
          <a:noFill/>
          <a:ln w="38100" cap="rnd">
            <a:solidFill>
              <a:srgbClr val="FF99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0501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http://www.preciousmetals.umicore.com/recyclables/SAC/catalyticconverter/catalyticConver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752" y="4045793"/>
            <a:ext cx="3333750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753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197345" y="1096963"/>
            <a:ext cx="2619375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4314293" y="447675"/>
            <a:ext cx="4289957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>
            <a:spAutoFit/>
          </a:bodyPr>
          <a:lstStyle/>
          <a:p>
            <a:pPr algn="r"/>
            <a:r>
              <a:rPr lang="it-IT" sz="2200" b="1" dirty="0" smtClean="0">
                <a:solidFill>
                  <a:srgbClr val="FF9933"/>
                </a:solidFill>
                <a:cs typeface="Arial" pitchFamily="34" charset="0"/>
              </a:rPr>
              <a:t>CH</a:t>
            </a:r>
            <a:r>
              <a:rPr lang="it-IT" sz="2200" b="1" baseline="-25000" dirty="0" smtClean="0">
                <a:solidFill>
                  <a:srgbClr val="FF9933"/>
                </a:solidFill>
                <a:cs typeface="Arial" pitchFamily="34" charset="0"/>
              </a:rPr>
              <a:t>4</a:t>
            </a:r>
            <a:r>
              <a:rPr lang="it-IT" sz="2200" b="1" dirty="0" smtClean="0">
                <a:solidFill>
                  <a:srgbClr val="FF9933"/>
                </a:solidFill>
                <a:cs typeface="Arial" pitchFamily="34" charset="0"/>
              </a:rPr>
              <a:t> &amp; GREENHOUSE EFFECT</a:t>
            </a:r>
            <a:endParaRPr lang="it-IT" sz="2200" b="1" dirty="0">
              <a:solidFill>
                <a:srgbClr val="FF9933"/>
              </a:solidFill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1531938" y="908050"/>
            <a:ext cx="7072312" cy="0"/>
          </a:xfrm>
          <a:prstGeom prst="line">
            <a:avLst/>
          </a:prstGeom>
          <a:noFill/>
          <a:ln w="28575">
            <a:solidFill>
              <a:srgbClr val="FF99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pic>
        <p:nvPicPr>
          <p:cNvPr id="6" name="Picture 17" descr="http://pgj-wp-media.s3.amazonaws.com/wp-content/uploads/sites/2/2016/01/methane_epa-emission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571" y="4257744"/>
            <a:ext cx="2447925" cy="220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sellaDiTesto 25"/>
          <p:cNvSpPr txBox="1">
            <a:spLocks noChangeArrowheads="1"/>
          </p:cNvSpPr>
          <p:nvPr/>
        </p:nvSpPr>
        <p:spPr bwMode="auto">
          <a:xfrm>
            <a:off x="5727924" y="6464368"/>
            <a:ext cx="236936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it-IT" b="1" dirty="0"/>
              <a:t>EPA, Emission Overview 2015</a:t>
            </a:r>
          </a:p>
        </p:txBody>
      </p:sp>
      <p:sp>
        <p:nvSpPr>
          <p:cNvPr id="8" name="Rettangolo arrotondato 7"/>
          <p:cNvSpPr/>
          <p:nvPr/>
        </p:nvSpPr>
        <p:spPr bwMode="auto">
          <a:xfrm>
            <a:off x="6538589" y="3573016"/>
            <a:ext cx="2369367" cy="610047"/>
          </a:xfrm>
          <a:prstGeom prst="roundRect">
            <a:avLst/>
          </a:prstGeom>
          <a:solidFill>
            <a:srgbClr val="FFC000"/>
          </a:solidFill>
          <a:ln w="38100">
            <a:noFill/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 anchorCtr="1"/>
          <a:lstStyle/>
          <a:p>
            <a:pPr algn="ctr">
              <a:defRPr/>
            </a:pP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 </a:t>
            </a:r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Identification</a:t>
            </a:r>
          </a:p>
          <a:p>
            <a:pPr algn="ctr">
              <a:defRPr/>
            </a:pPr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 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Quantification</a:t>
            </a:r>
          </a:p>
        </p:txBody>
      </p:sp>
      <p:sp>
        <p:nvSpPr>
          <p:cNvPr id="2" name="Rettangolo 1"/>
          <p:cNvSpPr/>
          <p:nvPr/>
        </p:nvSpPr>
        <p:spPr>
          <a:xfrm>
            <a:off x="2915816" y="1178168"/>
            <a:ext cx="530946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Clr>
                <a:srgbClr val="0000FF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1600" dirty="0" smtClean="0"/>
              <a:t>Lifetime </a:t>
            </a:r>
            <a:r>
              <a:rPr lang="en-US" sz="1600" dirty="0"/>
              <a:t>in the atmosphere is much shorter </a:t>
            </a:r>
            <a:r>
              <a:rPr lang="en-US" sz="1600" dirty="0" smtClean="0"/>
              <a:t>than CO</a:t>
            </a:r>
            <a:r>
              <a:rPr lang="en-US" sz="1600" baseline="-25000" dirty="0" smtClean="0"/>
              <a:t>2</a:t>
            </a:r>
            <a:endParaRPr lang="it-IT" sz="1600" dirty="0"/>
          </a:p>
          <a:p>
            <a:pPr marL="342900" indent="-342900">
              <a:buClr>
                <a:srgbClr val="0000FF"/>
              </a:buClr>
              <a:buSzPct val="150000"/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342900" indent="-342900">
              <a:buClr>
                <a:srgbClr val="0000FF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1600" dirty="0"/>
              <a:t>More efficient at trapping radiation than </a:t>
            </a:r>
            <a:r>
              <a:rPr lang="en-US" sz="1600" dirty="0" smtClean="0"/>
              <a:t>CO</a:t>
            </a:r>
            <a:r>
              <a:rPr lang="en-US" sz="1600" baseline="-25000" dirty="0" smtClean="0"/>
              <a:t>2</a:t>
            </a:r>
            <a:endParaRPr lang="it-IT" sz="1600" dirty="0"/>
          </a:p>
        </p:txBody>
      </p:sp>
      <p:sp>
        <p:nvSpPr>
          <p:cNvPr id="9" name="Rettangolo 8"/>
          <p:cNvSpPr/>
          <p:nvPr/>
        </p:nvSpPr>
        <p:spPr>
          <a:xfrm>
            <a:off x="4139952" y="2204864"/>
            <a:ext cx="39604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/>
              <a:t>Impact of </a:t>
            </a:r>
            <a:r>
              <a:rPr lang="en-US" sz="1600" dirty="0"/>
              <a:t>CH</a:t>
            </a:r>
            <a:r>
              <a:rPr lang="en-US" sz="1600" baseline="-25000" dirty="0"/>
              <a:t>4</a:t>
            </a:r>
            <a:r>
              <a:rPr lang="en-US" sz="1600" dirty="0"/>
              <a:t> on climate change is more than </a:t>
            </a:r>
            <a:r>
              <a:rPr lang="en-US" sz="1600" dirty="0">
                <a:solidFill>
                  <a:srgbClr val="FF0000"/>
                </a:solidFill>
              </a:rPr>
              <a:t>25 times greater</a:t>
            </a:r>
            <a:r>
              <a:rPr lang="en-US" sz="1600" dirty="0"/>
              <a:t> than CO</a:t>
            </a:r>
            <a:r>
              <a:rPr lang="en-US" sz="1600" baseline="-25000" dirty="0"/>
              <a:t>2</a:t>
            </a:r>
            <a:endParaRPr lang="it-IT" sz="1600" dirty="0"/>
          </a:p>
        </p:txBody>
      </p:sp>
      <p:sp>
        <p:nvSpPr>
          <p:cNvPr id="12" name="Rettangolo 11"/>
          <p:cNvSpPr/>
          <p:nvPr/>
        </p:nvSpPr>
        <p:spPr>
          <a:xfrm>
            <a:off x="4644008" y="5756483"/>
            <a:ext cx="234977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b="1" dirty="0" smtClean="0">
                <a:solidFill>
                  <a:srgbClr val="FF0000"/>
                </a:solidFill>
              </a:rPr>
              <a:t>Anthropogenic sources</a:t>
            </a:r>
            <a:endParaRPr lang="it-IT" sz="2000" b="1" dirty="0">
              <a:solidFill>
                <a:srgbClr val="FF0000"/>
              </a:solidFill>
            </a:endParaRPr>
          </a:p>
        </p:txBody>
      </p:sp>
      <p:sp>
        <p:nvSpPr>
          <p:cNvPr id="15" name="Rettangolo arrotondato 14"/>
          <p:cNvSpPr/>
          <p:nvPr/>
        </p:nvSpPr>
        <p:spPr bwMode="auto">
          <a:xfrm>
            <a:off x="3132497" y="4797152"/>
            <a:ext cx="2987675" cy="794865"/>
          </a:xfrm>
          <a:prstGeom prst="roundRect">
            <a:avLst/>
          </a:prstGeom>
          <a:solidFill>
            <a:srgbClr val="FFC000"/>
          </a:solidFill>
          <a:ln w="38100">
            <a:noFill/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 anchorCtr="1"/>
          <a:lstStyle/>
          <a:p>
            <a:pPr algn="ctr">
              <a:defRPr/>
            </a:pPr>
            <a:r>
              <a:rPr lang="en-US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NEEDS FOR </a:t>
            </a:r>
          </a:p>
          <a:p>
            <a:pPr algn="ctr">
              <a:defRPr/>
            </a:pPr>
            <a:r>
              <a:rPr lang="en-US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CATALYTIC </a:t>
            </a:r>
            <a:r>
              <a:rPr lang="en-US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ABATEMENT</a:t>
            </a:r>
          </a:p>
        </p:txBody>
      </p:sp>
    </p:spTree>
    <p:extLst>
      <p:ext uri="{BB962C8B-B14F-4D97-AF65-F5344CB8AC3E}">
        <p14:creationId xmlns:p14="http://schemas.microsoft.com/office/powerpoint/2010/main" val="3495254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188" name="Text Box 4"/>
          <p:cNvSpPr txBox="1">
            <a:spLocks noChangeArrowheads="1"/>
          </p:cNvSpPr>
          <p:nvPr/>
        </p:nvSpPr>
        <p:spPr bwMode="auto">
          <a:xfrm>
            <a:off x="2625241" y="447675"/>
            <a:ext cx="5979009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>
            <a:spAutoFit/>
          </a:bodyPr>
          <a:lstStyle/>
          <a:p>
            <a:pPr algn="r"/>
            <a:r>
              <a:rPr lang="it-IT" sz="2200" b="1" dirty="0" smtClean="0">
                <a:solidFill>
                  <a:srgbClr val="FF9933"/>
                </a:solidFill>
                <a:latin typeface="Univers-Condensed"/>
              </a:rPr>
              <a:t>Pd-</a:t>
            </a:r>
            <a:r>
              <a:rPr lang="it-IT" sz="2200" b="1" cap="all" dirty="0" err="1" smtClean="0">
                <a:solidFill>
                  <a:srgbClr val="FF9933"/>
                </a:solidFill>
                <a:latin typeface="Univers-Condensed"/>
              </a:rPr>
              <a:t>based</a:t>
            </a:r>
            <a:r>
              <a:rPr lang="it-IT" sz="2200" b="1" cap="all" dirty="0" smtClean="0">
                <a:solidFill>
                  <a:srgbClr val="FF9933"/>
                </a:solidFill>
                <a:latin typeface="Univers-Condensed"/>
              </a:rPr>
              <a:t> CH</a:t>
            </a:r>
            <a:r>
              <a:rPr lang="it-IT" sz="2200" b="1" cap="all" baseline="-25000" dirty="0" smtClean="0">
                <a:solidFill>
                  <a:srgbClr val="FF9933"/>
                </a:solidFill>
                <a:latin typeface="Univers-Condensed"/>
              </a:rPr>
              <a:t>4</a:t>
            </a:r>
            <a:r>
              <a:rPr lang="it-IT" sz="2200" b="1" cap="all" dirty="0" smtClean="0">
                <a:solidFill>
                  <a:srgbClr val="FF9933"/>
                </a:solidFill>
                <a:latin typeface="Univers-Condensed"/>
              </a:rPr>
              <a:t> </a:t>
            </a:r>
            <a:r>
              <a:rPr lang="it-IT" sz="2200" b="1" cap="all" dirty="0" err="1" smtClean="0">
                <a:solidFill>
                  <a:srgbClr val="FF9933"/>
                </a:solidFill>
                <a:latin typeface="Univers-Condensed"/>
              </a:rPr>
              <a:t>combustion</a:t>
            </a:r>
            <a:r>
              <a:rPr lang="it-IT" sz="2200" b="1" cap="all" dirty="0" smtClean="0">
                <a:solidFill>
                  <a:srgbClr val="FF9933"/>
                </a:solidFill>
                <a:latin typeface="Univers-Condensed"/>
              </a:rPr>
              <a:t> </a:t>
            </a:r>
            <a:r>
              <a:rPr lang="it-IT" sz="2200" b="1" cap="all" dirty="0" err="1" smtClean="0">
                <a:solidFill>
                  <a:srgbClr val="FF9933"/>
                </a:solidFill>
                <a:latin typeface="Univers-Condensed"/>
              </a:rPr>
              <a:t>catalysts</a:t>
            </a:r>
            <a:endParaRPr lang="it-IT" sz="2200" b="1" cap="all" dirty="0">
              <a:solidFill>
                <a:srgbClr val="FF9933"/>
              </a:solidFill>
              <a:latin typeface="Univers-Condensed"/>
            </a:endParaRPr>
          </a:p>
        </p:txBody>
      </p:sp>
      <p:sp>
        <p:nvSpPr>
          <p:cNvPr id="9" name="Line 3"/>
          <p:cNvSpPr>
            <a:spLocks noChangeShapeType="1"/>
          </p:cNvSpPr>
          <p:nvPr/>
        </p:nvSpPr>
        <p:spPr bwMode="auto">
          <a:xfrm>
            <a:off x="1531938" y="908050"/>
            <a:ext cx="7072312" cy="0"/>
          </a:xfrm>
          <a:prstGeom prst="line">
            <a:avLst/>
          </a:prstGeom>
          <a:noFill/>
          <a:ln w="28575">
            <a:solidFill>
              <a:srgbClr val="FF99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grpSp>
        <p:nvGrpSpPr>
          <p:cNvPr id="2" name="Gruppo 1"/>
          <p:cNvGrpSpPr/>
          <p:nvPr/>
        </p:nvGrpSpPr>
        <p:grpSpPr>
          <a:xfrm>
            <a:off x="1691680" y="908720"/>
            <a:ext cx="5549917" cy="461665"/>
            <a:chOff x="1691680" y="880393"/>
            <a:chExt cx="5549917" cy="461665"/>
          </a:xfrm>
        </p:grpSpPr>
        <p:sp>
          <p:nvSpPr>
            <p:cNvPr id="11" name="CasellaDiTesto 22"/>
            <p:cNvSpPr txBox="1">
              <a:spLocks noChangeArrowheads="1"/>
            </p:cNvSpPr>
            <p:nvPr/>
          </p:nvSpPr>
          <p:spPr bwMode="auto">
            <a:xfrm>
              <a:off x="1691680" y="880393"/>
              <a:ext cx="554991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Arial" pitchFamily="34" charset="0"/>
                  <a:cs typeface="Times New Roman" pitchFamily="18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Arial" pitchFamily="34" charset="0"/>
                  <a:cs typeface="Times New Roman" pitchFamily="18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Arial" pitchFamily="34" charset="0"/>
                  <a:cs typeface="Times New Roman" pitchFamily="18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Arial" pitchFamily="34" charset="0"/>
                  <a:cs typeface="Times New Roman" pitchFamily="18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Arial" pitchFamily="34" charset="0"/>
                  <a:cs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itchFamily="34" charset="0"/>
                  <a:cs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itchFamily="34" charset="0"/>
                  <a:cs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itchFamily="34" charset="0"/>
                  <a:cs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itchFamily="34" charset="0"/>
                  <a:cs typeface="Times New Roman" pitchFamily="18" charset="0"/>
                </a:defRPr>
              </a:lvl9pPr>
            </a:lstStyle>
            <a:p>
              <a:pPr eaLnBrk="1" hangingPunct="1"/>
              <a:r>
                <a:rPr lang="en-US" altLang="it-IT" sz="2400" i="0" dirty="0"/>
                <a:t>CH</a:t>
              </a:r>
              <a:r>
                <a:rPr lang="en-US" altLang="it-IT" sz="2400" i="0" baseline="-25000" dirty="0"/>
                <a:t>4</a:t>
              </a:r>
              <a:r>
                <a:rPr lang="en-US" altLang="it-IT" sz="2400" i="0" dirty="0"/>
                <a:t> + 2O</a:t>
              </a:r>
              <a:r>
                <a:rPr lang="en-US" altLang="it-IT" sz="2400" i="0" baseline="-25000" dirty="0"/>
                <a:t>2 </a:t>
              </a:r>
              <a:r>
                <a:rPr lang="en-US" altLang="it-IT" sz="2400" i="0" dirty="0"/>
                <a:t>			CO</a:t>
              </a:r>
              <a:r>
                <a:rPr lang="en-US" altLang="it-IT" sz="2400" i="0" baseline="-25000" dirty="0"/>
                <a:t>2</a:t>
              </a:r>
              <a:r>
                <a:rPr lang="en-US" altLang="it-IT" sz="2400" i="0" dirty="0"/>
                <a:t> + 2H</a:t>
              </a:r>
              <a:r>
                <a:rPr lang="en-US" altLang="it-IT" sz="2400" i="0" baseline="-25000" dirty="0"/>
                <a:t>2</a:t>
              </a:r>
              <a:r>
                <a:rPr lang="en-US" altLang="it-IT" sz="2400" i="0" dirty="0"/>
                <a:t>O</a:t>
              </a:r>
            </a:p>
          </p:txBody>
        </p:sp>
        <p:cxnSp>
          <p:nvCxnSpPr>
            <p:cNvPr id="12" name="Connettore 2 11"/>
            <p:cNvCxnSpPr/>
            <p:nvPr/>
          </p:nvCxnSpPr>
          <p:spPr>
            <a:xfrm flipV="1">
              <a:off x="3441700" y="1108075"/>
              <a:ext cx="1784350" cy="14288"/>
            </a:xfrm>
            <a:prstGeom prst="straightConnector1">
              <a:avLst/>
            </a:prstGeom>
            <a:ln w="25400">
              <a:headEnd type="none" w="med" len="med"/>
              <a:tailEnd type="stealth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3" name="Rettangolo arrotondato 12"/>
          <p:cNvSpPr/>
          <p:nvPr/>
        </p:nvSpPr>
        <p:spPr>
          <a:xfrm>
            <a:off x="611188" y="1412875"/>
            <a:ext cx="7705725" cy="2447925"/>
          </a:xfrm>
          <a:prstGeom prst="round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/>
          </a:p>
        </p:txBody>
      </p:sp>
      <p:grpSp>
        <p:nvGrpSpPr>
          <p:cNvPr id="14" name="Gruppo 29"/>
          <p:cNvGrpSpPr>
            <a:grpSpLocks/>
          </p:cNvGrpSpPr>
          <p:nvPr/>
        </p:nvGrpSpPr>
        <p:grpSpPr bwMode="auto">
          <a:xfrm>
            <a:off x="1116013" y="1957388"/>
            <a:ext cx="6911975" cy="1651000"/>
            <a:chOff x="1115616" y="4221088"/>
            <a:chExt cx="7280468" cy="1786035"/>
          </a:xfrm>
        </p:grpSpPr>
        <p:sp>
          <p:nvSpPr>
            <p:cNvPr id="15" name="CasellaDiTesto 14"/>
            <p:cNvSpPr txBox="1"/>
            <p:nvPr/>
          </p:nvSpPr>
          <p:spPr>
            <a:xfrm>
              <a:off x="2988405" y="4221088"/>
              <a:ext cx="3384398" cy="44307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i="0" kern="0" dirty="0">
                  <a:solidFill>
                    <a:sysClr val="windowText" lastClr="000000"/>
                  </a:solidFill>
                  <a:latin typeface="Calibri"/>
                </a:rPr>
                <a:t>2 active phases</a:t>
              </a:r>
              <a:r>
                <a:rPr lang="en-US" sz="2000" i="0" kern="0" dirty="0">
                  <a:solidFill>
                    <a:sysClr val="windowText" lastClr="000000"/>
                  </a:solidFill>
                  <a:latin typeface="Calibri"/>
                </a:rPr>
                <a:t>: </a:t>
              </a:r>
              <a:r>
                <a:rPr lang="en-US" sz="2000" b="1" i="0" kern="0" dirty="0">
                  <a:solidFill>
                    <a:sysClr val="windowText" lastClr="000000"/>
                  </a:solidFill>
                  <a:latin typeface="Calibri"/>
                </a:rPr>
                <a:t>PdO</a:t>
              </a:r>
              <a:r>
                <a:rPr lang="en-US" sz="2000" i="0" kern="0" dirty="0">
                  <a:solidFill>
                    <a:sysClr val="windowText" lastClr="000000"/>
                  </a:solidFill>
                  <a:latin typeface="Calibri"/>
                </a:rPr>
                <a:t> and </a:t>
              </a:r>
              <a:r>
                <a:rPr lang="en-US" sz="2000" b="1" i="0" kern="0" dirty="0">
                  <a:solidFill>
                    <a:sysClr val="windowText" lastClr="000000"/>
                  </a:solidFill>
                  <a:latin typeface="Calibri"/>
                </a:rPr>
                <a:t>Pd</a:t>
              </a:r>
            </a:p>
          </p:txBody>
        </p:sp>
        <p:grpSp>
          <p:nvGrpSpPr>
            <p:cNvPr id="16" name="Gruppo 68"/>
            <p:cNvGrpSpPr>
              <a:grpSpLocks/>
            </p:cNvGrpSpPr>
            <p:nvPr/>
          </p:nvGrpSpPr>
          <p:grpSpPr bwMode="auto">
            <a:xfrm>
              <a:off x="1115616" y="4293217"/>
              <a:ext cx="7056402" cy="1368721"/>
              <a:chOff x="683568" y="2612502"/>
              <a:chExt cx="7776443" cy="1572099"/>
            </a:xfrm>
          </p:grpSpPr>
          <p:sp>
            <p:nvSpPr>
              <p:cNvPr id="19" name="Ovale 18"/>
              <p:cNvSpPr/>
              <p:nvPr/>
            </p:nvSpPr>
            <p:spPr>
              <a:xfrm>
                <a:off x="1785538" y="2612502"/>
                <a:ext cx="820028" cy="810706"/>
              </a:xfrm>
              <a:prstGeom prst="ellipse">
                <a:avLst/>
              </a:prstGeom>
              <a:solidFill>
                <a:sysClr val="windowText" lastClr="000000"/>
              </a:solidFill>
              <a:ln w="25400" cap="flat" cmpd="sng" algn="ctr">
                <a:solidFill>
                  <a:sysClr val="windowText" lastClr="000000">
                    <a:shade val="50000"/>
                  </a:sysClr>
                </a:solidFill>
                <a:prstDash val="solid"/>
              </a:ln>
              <a:effectLst/>
            </p:spPr>
            <p:txBody>
              <a:bodyPr lIns="0" rIns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b="1" i="0" kern="0" dirty="0">
                    <a:solidFill>
                      <a:sysClr val="window" lastClr="FFFFFF"/>
                    </a:solidFill>
                    <a:cs typeface="Arial" panose="020B0604020202020204" pitchFamily="34" charset="0"/>
                  </a:rPr>
                  <a:t>PdO</a:t>
                </a:r>
              </a:p>
            </p:txBody>
          </p:sp>
          <p:sp>
            <p:nvSpPr>
              <p:cNvPr id="20" name="Rettangolo 19"/>
              <p:cNvSpPr/>
              <p:nvPr/>
            </p:nvSpPr>
            <p:spPr>
              <a:xfrm>
                <a:off x="683568" y="3322610"/>
                <a:ext cx="3023967" cy="708135"/>
              </a:xfrm>
              <a:prstGeom prst="rect">
                <a:avLst/>
              </a:prstGeom>
              <a:solidFill>
                <a:sysClr val="window" lastClr="FFFFFF">
                  <a:lumMod val="95000"/>
                </a:sysClr>
              </a:solidFill>
              <a:ln w="254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kern="0">
                  <a:solidFill>
                    <a:sysClr val="window" lastClr="FFFFFF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21" name="Ovale 20"/>
              <p:cNvSpPr/>
              <p:nvPr/>
            </p:nvSpPr>
            <p:spPr>
              <a:xfrm>
                <a:off x="6545384" y="2612502"/>
                <a:ext cx="805286" cy="810706"/>
              </a:xfrm>
              <a:prstGeom prst="ellipse">
                <a:avLst/>
              </a:prstGeom>
              <a:solidFill>
                <a:sysClr val="windowText" lastClr="000000">
                  <a:lumMod val="65000"/>
                  <a:lumOff val="35000"/>
                </a:sysClr>
              </a:solidFill>
              <a:ln w="25400" cap="flat" cmpd="sng" algn="ctr">
                <a:solidFill>
                  <a:srgbClr val="E3DED1">
                    <a:lumMod val="90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b="1" i="0" kern="0" dirty="0">
                    <a:solidFill>
                      <a:sysClr val="window" lastClr="FFFFFF"/>
                    </a:solidFill>
                    <a:cs typeface="Arial" panose="020B0604020202020204" pitchFamily="34" charset="0"/>
                  </a:rPr>
                  <a:t>Pd</a:t>
                </a:r>
              </a:p>
            </p:txBody>
          </p:sp>
          <p:sp>
            <p:nvSpPr>
              <p:cNvPr id="22" name="Rettangolo 21"/>
              <p:cNvSpPr/>
              <p:nvPr/>
            </p:nvSpPr>
            <p:spPr>
              <a:xfrm>
                <a:off x="5436043" y="3322610"/>
                <a:ext cx="3023968" cy="708135"/>
              </a:xfrm>
              <a:prstGeom prst="rect">
                <a:avLst/>
              </a:prstGeom>
              <a:solidFill>
                <a:sysClr val="window" lastClr="FFFFFF">
                  <a:lumMod val="95000"/>
                </a:sysClr>
              </a:solidFill>
              <a:ln w="254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kern="0">
                  <a:solidFill>
                    <a:sysClr val="window" lastClr="FFFFFF"/>
                  </a:solidFill>
                  <a:latin typeface="Calibri"/>
                  <a:cs typeface="+mn-cs"/>
                </a:endParaRPr>
              </a:p>
            </p:txBody>
          </p:sp>
          <p:cxnSp>
            <p:nvCxnSpPr>
              <p:cNvPr id="23" name="Connettore 2 22"/>
              <p:cNvCxnSpPr/>
              <p:nvPr/>
            </p:nvCxnSpPr>
            <p:spPr>
              <a:xfrm>
                <a:off x="4066873" y="3671746"/>
                <a:ext cx="1081699" cy="0"/>
              </a:xfrm>
              <a:prstGeom prst="straightConnector1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  <a:tailEnd type="arrow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24" name="CasellaDiTesto 23"/>
              <p:cNvSpPr txBox="1"/>
              <p:nvPr/>
            </p:nvSpPr>
            <p:spPr>
              <a:xfrm>
                <a:off x="4212451" y="3239764"/>
                <a:ext cx="777644" cy="36886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i="0" kern="0">
                    <a:solidFill>
                      <a:sysClr val="windowText" lastClr="000000"/>
                    </a:solidFill>
                  </a:rPr>
                  <a:t>High T</a:t>
                </a:r>
                <a:endParaRPr lang="en-US" i="0" kern="0" dirty="0">
                  <a:solidFill>
                    <a:sysClr val="windowText" lastClr="000000"/>
                  </a:solidFill>
                </a:endParaRPr>
              </a:p>
            </p:txBody>
          </p:sp>
          <p:cxnSp>
            <p:nvCxnSpPr>
              <p:cNvPr id="25" name="Connettore 2 24"/>
              <p:cNvCxnSpPr/>
              <p:nvPr/>
            </p:nvCxnSpPr>
            <p:spPr>
              <a:xfrm flipH="1" flipV="1">
                <a:off x="4066873" y="3823631"/>
                <a:ext cx="1081699" cy="0"/>
              </a:xfrm>
              <a:prstGeom prst="straightConnector1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  <a:tailEnd type="arrow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26" name="CasellaDiTesto 25"/>
              <p:cNvSpPr txBox="1"/>
              <p:nvPr/>
            </p:nvSpPr>
            <p:spPr>
              <a:xfrm>
                <a:off x="4212451" y="3815740"/>
                <a:ext cx="733418" cy="36886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i="0" kern="0" dirty="0">
                    <a:solidFill>
                      <a:sysClr val="windowText" lastClr="000000"/>
                    </a:solidFill>
                  </a:rPr>
                  <a:t>Low T</a:t>
                </a:r>
              </a:p>
            </p:txBody>
          </p:sp>
          <p:sp>
            <p:nvSpPr>
              <p:cNvPr id="27" name="Rettangolo 26"/>
              <p:cNvSpPr/>
              <p:nvPr/>
            </p:nvSpPr>
            <p:spPr>
              <a:xfrm>
                <a:off x="1755622" y="3466345"/>
                <a:ext cx="813522" cy="420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600" b="1" i="0" kern="0" dirty="0">
                    <a:solidFill>
                      <a:sysClr val="windowText" lastClr="000000"/>
                    </a:solidFill>
                    <a:cs typeface="Arial" panose="020B0604020202020204" pitchFamily="34" charset="0"/>
                  </a:rPr>
                  <a:t>Al</a:t>
                </a:r>
                <a:r>
                  <a:rPr lang="en-US" sz="1600" b="1" i="0" kern="0" baseline="-25000" dirty="0">
                    <a:solidFill>
                      <a:sysClr val="windowText" lastClr="000000"/>
                    </a:solidFill>
                    <a:cs typeface="Arial" panose="020B0604020202020204" pitchFamily="34" charset="0"/>
                  </a:rPr>
                  <a:t>2</a:t>
                </a:r>
                <a:r>
                  <a:rPr lang="en-US" sz="1600" b="1" i="0" kern="0" dirty="0">
                    <a:solidFill>
                      <a:sysClr val="windowText" lastClr="000000"/>
                    </a:solidFill>
                    <a:cs typeface="Arial" panose="020B0604020202020204" pitchFamily="34" charset="0"/>
                  </a:rPr>
                  <a:t>O</a:t>
                </a:r>
                <a:r>
                  <a:rPr lang="en-US" sz="1600" b="1" i="0" kern="0" baseline="-25000" dirty="0">
                    <a:solidFill>
                      <a:sysClr val="windowText" lastClr="000000"/>
                    </a:solidFill>
                    <a:cs typeface="Arial" panose="020B0604020202020204" pitchFamily="34" charset="0"/>
                  </a:rPr>
                  <a:t>3</a:t>
                </a:r>
              </a:p>
            </p:txBody>
          </p:sp>
          <p:sp>
            <p:nvSpPr>
              <p:cNvPr id="28" name="Rettangolo 27"/>
              <p:cNvSpPr/>
              <p:nvPr/>
            </p:nvSpPr>
            <p:spPr>
              <a:xfrm>
                <a:off x="6541268" y="3466345"/>
                <a:ext cx="813522" cy="420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600" b="1" i="0" kern="0" dirty="0">
                    <a:solidFill>
                      <a:sysClr val="windowText" lastClr="000000"/>
                    </a:solidFill>
                    <a:cs typeface="Arial" panose="020B0604020202020204" pitchFamily="34" charset="0"/>
                  </a:rPr>
                  <a:t>Al</a:t>
                </a:r>
                <a:r>
                  <a:rPr lang="en-US" sz="1600" b="1" i="0" kern="0" baseline="-25000" dirty="0">
                    <a:solidFill>
                      <a:sysClr val="windowText" lastClr="000000"/>
                    </a:solidFill>
                    <a:cs typeface="Arial" panose="020B0604020202020204" pitchFamily="34" charset="0"/>
                  </a:rPr>
                  <a:t>2</a:t>
                </a:r>
                <a:r>
                  <a:rPr lang="en-US" sz="1600" b="1" i="0" kern="0" dirty="0">
                    <a:solidFill>
                      <a:sysClr val="windowText" lastClr="000000"/>
                    </a:solidFill>
                    <a:cs typeface="Arial" panose="020B0604020202020204" pitchFamily="34" charset="0"/>
                  </a:rPr>
                  <a:t>O</a:t>
                </a:r>
                <a:r>
                  <a:rPr lang="en-US" sz="1600" b="1" i="0" kern="0" baseline="-25000" dirty="0">
                    <a:solidFill>
                      <a:sysClr val="windowText" lastClr="000000"/>
                    </a:solidFill>
                    <a:cs typeface="Arial" panose="020B0604020202020204" pitchFamily="34" charset="0"/>
                  </a:rPr>
                  <a:t>3</a:t>
                </a:r>
              </a:p>
            </p:txBody>
          </p:sp>
        </p:grpSp>
        <p:sp>
          <p:nvSpPr>
            <p:cNvPr id="17" name="CasellaDiTesto 16"/>
            <p:cNvSpPr txBox="1"/>
            <p:nvPr/>
          </p:nvSpPr>
          <p:spPr>
            <a:xfrm>
              <a:off x="1396534" y="5543441"/>
              <a:ext cx="2145346" cy="46368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i="0" kern="0" dirty="0">
                  <a:solidFill>
                    <a:sysClr val="windowText" lastClr="000000"/>
                  </a:solidFill>
                </a:rPr>
                <a:t>High specific activity</a:t>
              </a:r>
            </a:p>
          </p:txBody>
        </p:sp>
        <p:sp>
          <p:nvSpPr>
            <p:cNvPr id="18" name="CasellaDiTesto 17"/>
            <p:cNvSpPr txBox="1"/>
            <p:nvPr/>
          </p:nvSpPr>
          <p:spPr>
            <a:xfrm>
              <a:off x="5561818" y="5500507"/>
              <a:ext cx="2834266" cy="46368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i="0" kern="0" dirty="0">
                  <a:solidFill>
                    <a:sysClr val="windowText" lastClr="000000"/>
                  </a:solidFill>
                </a:rPr>
                <a:t>Lower specific activity</a:t>
              </a:r>
              <a:endParaRPr lang="en-US" b="1" i="0" kern="0" dirty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29" name="CasellaDiTesto 46"/>
          <p:cNvSpPr txBox="1">
            <a:spLocks noChangeArrowheads="1"/>
          </p:cNvSpPr>
          <p:nvPr/>
        </p:nvSpPr>
        <p:spPr bwMode="auto">
          <a:xfrm>
            <a:off x="1835150" y="1412875"/>
            <a:ext cx="53514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r>
              <a:rPr lang="en-US" altLang="it-IT" sz="2400" b="1"/>
              <a:t>Noble metal-based catalysts (Pd, Pt, Au)</a:t>
            </a:r>
          </a:p>
        </p:txBody>
      </p:sp>
      <p:pic>
        <p:nvPicPr>
          <p:cNvPr id="30" name="Picture 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1775" y="3644900"/>
            <a:ext cx="3529013" cy="27225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1" name="CasellaDiTesto 30"/>
          <p:cNvSpPr txBox="1"/>
          <p:nvPr/>
        </p:nvSpPr>
        <p:spPr>
          <a:xfrm>
            <a:off x="971600" y="5229200"/>
            <a:ext cx="1762021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kern="0" dirty="0">
                <a:solidFill>
                  <a:srgbClr val="FF0000"/>
                </a:solidFill>
                <a:latin typeface="Arial" charset="0"/>
              </a:rPr>
              <a:t>Pd(5%)/La-Al</a:t>
            </a:r>
            <a:r>
              <a:rPr lang="en-US" sz="1600" b="1" kern="0" baseline="-25000" dirty="0">
                <a:solidFill>
                  <a:srgbClr val="FF0000"/>
                </a:solidFill>
                <a:latin typeface="Arial" charset="0"/>
              </a:rPr>
              <a:t>2</a:t>
            </a:r>
            <a:r>
              <a:rPr lang="en-US" sz="1600" b="1" kern="0" dirty="0">
                <a:solidFill>
                  <a:srgbClr val="FF0000"/>
                </a:solidFill>
                <a:latin typeface="Arial" charset="0"/>
              </a:rPr>
              <a:t>O</a:t>
            </a:r>
            <a:r>
              <a:rPr lang="en-US" sz="1600" b="1" kern="0" baseline="-25000" dirty="0">
                <a:solidFill>
                  <a:srgbClr val="FF0000"/>
                </a:solidFill>
                <a:latin typeface="Arial" charset="0"/>
              </a:rPr>
              <a:t>3</a:t>
            </a:r>
          </a:p>
        </p:txBody>
      </p:sp>
      <p:sp>
        <p:nvSpPr>
          <p:cNvPr id="32" name="CasellaDiTesto 31"/>
          <p:cNvSpPr txBox="1"/>
          <p:nvPr/>
        </p:nvSpPr>
        <p:spPr>
          <a:xfrm>
            <a:off x="3649663" y="6535738"/>
            <a:ext cx="5459412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i="0" kern="0" dirty="0"/>
              <a:t>P. </a:t>
            </a:r>
            <a:r>
              <a:rPr lang="en-US" sz="1200" i="0" kern="0" dirty="0" err="1"/>
              <a:t>Gélin</a:t>
            </a:r>
            <a:r>
              <a:rPr lang="en-US" sz="1200" i="0" kern="0" dirty="0"/>
              <a:t>, M. </a:t>
            </a:r>
            <a:r>
              <a:rPr lang="en-US" sz="1200" i="0" kern="0" dirty="0" err="1"/>
              <a:t>Primet</a:t>
            </a:r>
            <a:r>
              <a:rPr lang="en-US" sz="1200" i="0" kern="0" dirty="0"/>
              <a:t>, </a:t>
            </a:r>
            <a:r>
              <a:rPr lang="en-US" sz="1200" i="1" kern="0" dirty="0" smtClean="0"/>
              <a:t>Appl. </a:t>
            </a:r>
            <a:r>
              <a:rPr lang="en-US" sz="1200" i="1" kern="0" dirty="0" err="1" smtClean="0"/>
              <a:t>Catal</a:t>
            </a:r>
            <a:r>
              <a:rPr lang="en-US" i="1" kern="0" dirty="0"/>
              <a:t>.</a:t>
            </a:r>
            <a:r>
              <a:rPr lang="en-US" sz="1200" i="1" kern="0" dirty="0" smtClean="0"/>
              <a:t> B-Environ.</a:t>
            </a:r>
            <a:r>
              <a:rPr lang="en-US" sz="1200" kern="0" dirty="0" smtClean="0"/>
              <a:t> </a:t>
            </a:r>
            <a:r>
              <a:rPr lang="en-US" sz="1200" b="1" i="0" kern="0" dirty="0" smtClean="0"/>
              <a:t>39</a:t>
            </a:r>
            <a:r>
              <a:rPr lang="en-US" sz="1200" i="0" kern="0" dirty="0" smtClean="0"/>
              <a:t> (2002</a:t>
            </a:r>
            <a:r>
              <a:rPr lang="en-US" sz="1200" b="1" i="0" kern="0" dirty="0" smtClean="0"/>
              <a:t>)</a:t>
            </a:r>
            <a:r>
              <a:rPr lang="en-US" sz="1200" i="0" kern="0" dirty="0" smtClean="0"/>
              <a:t>, </a:t>
            </a:r>
            <a:r>
              <a:rPr lang="en-US" sz="1200" i="0" kern="0" dirty="0"/>
              <a:t>1–37</a:t>
            </a:r>
          </a:p>
        </p:txBody>
      </p:sp>
    </p:spTree>
    <p:extLst>
      <p:ext uri="{BB962C8B-B14F-4D97-AF65-F5344CB8AC3E}">
        <p14:creationId xmlns:p14="http://schemas.microsoft.com/office/powerpoint/2010/main" val="3129031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188" name="Text Box 4"/>
          <p:cNvSpPr txBox="1">
            <a:spLocks noChangeArrowheads="1"/>
          </p:cNvSpPr>
          <p:nvPr/>
        </p:nvSpPr>
        <p:spPr bwMode="auto">
          <a:xfrm>
            <a:off x="2678141" y="447675"/>
            <a:ext cx="5926109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>
            <a:spAutoFit/>
          </a:bodyPr>
          <a:lstStyle/>
          <a:p>
            <a:pPr algn="r"/>
            <a:r>
              <a:rPr lang="it-IT" sz="2200" b="1" dirty="0">
                <a:solidFill>
                  <a:srgbClr val="FF9933"/>
                </a:solidFill>
                <a:latin typeface="Univers-Condensed"/>
              </a:rPr>
              <a:t>Pd-</a:t>
            </a:r>
            <a:r>
              <a:rPr lang="it-IT" sz="2200" b="1" cap="all" dirty="0" err="1">
                <a:solidFill>
                  <a:srgbClr val="FF9933"/>
                </a:solidFill>
                <a:latin typeface="Univers-Condensed"/>
              </a:rPr>
              <a:t>based</a:t>
            </a:r>
            <a:r>
              <a:rPr lang="it-IT" sz="2200" b="1" cap="all" dirty="0">
                <a:solidFill>
                  <a:srgbClr val="FF9933"/>
                </a:solidFill>
                <a:latin typeface="Univers-Condensed"/>
              </a:rPr>
              <a:t> CH</a:t>
            </a:r>
            <a:r>
              <a:rPr lang="it-IT" sz="2200" b="1" cap="all" baseline="-25000" dirty="0">
                <a:solidFill>
                  <a:srgbClr val="FF9933"/>
                </a:solidFill>
                <a:latin typeface="Univers-Condensed"/>
              </a:rPr>
              <a:t>4</a:t>
            </a:r>
            <a:r>
              <a:rPr lang="it-IT" sz="2200" b="1" cap="all" dirty="0">
                <a:solidFill>
                  <a:srgbClr val="FF9933"/>
                </a:solidFill>
                <a:latin typeface="Univers-Condensed"/>
              </a:rPr>
              <a:t> </a:t>
            </a:r>
            <a:r>
              <a:rPr lang="it-IT" sz="2200" b="1" cap="all" dirty="0" err="1">
                <a:solidFill>
                  <a:srgbClr val="FF9933"/>
                </a:solidFill>
                <a:latin typeface="Univers-Condensed"/>
              </a:rPr>
              <a:t>combustion</a:t>
            </a:r>
            <a:r>
              <a:rPr lang="it-IT" sz="2200" b="1" cap="all" dirty="0">
                <a:solidFill>
                  <a:srgbClr val="FF9933"/>
                </a:solidFill>
                <a:latin typeface="Univers-Condensed"/>
              </a:rPr>
              <a:t> </a:t>
            </a:r>
            <a:r>
              <a:rPr lang="it-IT" sz="2200" b="1" cap="all" dirty="0" err="1">
                <a:solidFill>
                  <a:srgbClr val="FF9933"/>
                </a:solidFill>
                <a:latin typeface="Univers-Condensed"/>
              </a:rPr>
              <a:t>catalysts</a:t>
            </a:r>
            <a:endParaRPr lang="it-IT" sz="2200" b="1" cap="all" dirty="0">
              <a:solidFill>
                <a:srgbClr val="FF9933"/>
              </a:solidFill>
              <a:latin typeface="Univers-Condensed"/>
            </a:endParaRPr>
          </a:p>
        </p:txBody>
      </p:sp>
      <p:sp>
        <p:nvSpPr>
          <p:cNvPr id="9" name="Line 3"/>
          <p:cNvSpPr>
            <a:spLocks noChangeShapeType="1"/>
          </p:cNvSpPr>
          <p:nvPr/>
        </p:nvSpPr>
        <p:spPr bwMode="auto">
          <a:xfrm>
            <a:off x="1531938" y="908050"/>
            <a:ext cx="7072312" cy="0"/>
          </a:xfrm>
          <a:prstGeom prst="line">
            <a:avLst/>
          </a:prstGeom>
          <a:noFill/>
          <a:ln w="28575">
            <a:solidFill>
              <a:srgbClr val="FF99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pic>
        <p:nvPicPr>
          <p:cNvPr id="4" name="Picture 2" descr="C:\Users\Hp\Dropbox\Chemistry\Tesi\immagini\deactiva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3" y="1855877"/>
            <a:ext cx="4910137" cy="377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Connettore 2 5"/>
          <p:cNvCxnSpPr/>
          <p:nvPr/>
        </p:nvCxnSpPr>
        <p:spPr>
          <a:xfrm flipH="1">
            <a:off x="4052888" y="3079840"/>
            <a:ext cx="144462" cy="720725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7" name="Connettore 2 6"/>
          <p:cNvCxnSpPr/>
          <p:nvPr/>
        </p:nvCxnSpPr>
        <p:spPr>
          <a:xfrm flipV="1">
            <a:off x="2252663" y="3079840"/>
            <a:ext cx="288925" cy="504825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8" name="Connettore 1 8"/>
          <p:cNvCxnSpPr>
            <a:cxnSpLocks noChangeShapeType="1"/>
          </p:cNvCxnSpPr>
          <p:nvPr/>
        </p:nvCxnSpPr>
        <p:spPr bwMode="auto">
          <a:xfrm>
            <a:off x="1074738" y="2609940"/>
            <a:ext cx="71437" cy="0"/>
          </a:xfrm>
          <a:prstGeom prst="line">
            <a:avLst/>
          </a:prstGeom>
          <a:noFill/>
          <a:ln w="1905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Connettore 1 9"/>
          <p:cNvCxnSpPr>
            <a:cxnSpLocks noChangeShapeType="1"/>
          </p:cNvCxnSpPr>
          <p:nvPr/>
        </p:nvCxnSpPr>
        <p:spPr bwMode="auto">
          <a:xfrm>
            <a:off x="1074738" y="3230652"/>
            <a:ext cx="71437" cy="0"/>
          </a:xfrm>
          <a:prstGeom prst="line">
            <a:avLst/>
          </a:prstGeom>
          <a:noFill/>
          <a:ln w="1905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Connettore 1 10"/>
          <p:cNvCxnSpPr>
            <a:cxnSpLocks noChangeShapeType="1"/>
          </p:cNvCxnSpPr>
          <p:nvPr/>
        </p:nvCxnSpPr>
        <p:spPr bwMode="auto">
          <a:xfrm>
            <a:off x="1074738" y="3806915"/>
            <a:ext cx="71437" cy="0"/>
          </a:xfrm>
          <a:prstGeom prst="line">
            <a:avLst/>
          </a:prstGeom>
          <a:noFill/>
          <a:ln w="1905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Connettore 1 11"/>
          <p:cNvCxnSpPr>
            <a:cxnSpLocks noChangeShapeType="1"/>
          </p:cNvCxnSpPr>
          <p:nvPr/>
        </p:nvCxnSpPr>
        <p:spPr bwMode="auto">
          <a:xfrm>
            <a:off x="1074738" y="4410165"/>
            <a:ext cx="71437" cy="0"/>
          </a:xfrm>
          <a:prstGeom prst="line">
            <a:avLst/>
          </a:prstGeom>
          <a:noFill/>
          <a:ln w="1905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3" name="Gruppo 27"/>
          <p:cNvGrpSpPr>
            <a:grpSpLocks/>
          </p:cNvGrpSpPr>
          <p:nvPr/>
        </p:nvGrpSpPr>
        <p:grpSpPr bwMode="auto">
          <a:xfrm rot="5400000">
            <a:off x="2469356" y="4176009"/>
            <a:ext cx="73025" cy="1655762"/>
            <a:chOff x="1537950" y="2213248"/>
            <a:chExt cx="72000" cy="1800200"/>
          </a:xfrm>
        </p:grpSpPr>
        <p:cxnSp>
          <p:nvCxnSpPr>
            <p:cNvPr id="14" name="Connettore 1 13"/>
            <p:cNvCxnSpPr>
              <a:cxnSpLocks noChangeShapeType="1"/>
            </p:cNvCxnSpPr>
            <p:nvPr/>
          </p:nvCxnSpPr>
          <p:spPr bwMode="auto">
            <a:xfrm>
              <a:off x="1537950" y="2213248"/>
              <a:ext cx="72000" cy="0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Connettore 1 14"/>
            <p:cNvCxnSpPr>
              <a:cxnSpLocks noChangeShapeType="1"/>
            </p:cNvCxnSpPr>
            <p:nvPr/>
          </p:nvCxnSpPr>
          <p:spPr bwMode="auto">
            <a:xfrm>
              <a:off x="1537950" y="2834161"/>
              <a:ext cx="72000" cy="0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Connettore 1 15"/>
            <p:cNvCxnSpPr>
              <a:cxnSpLocks noChangeShapeType="1"/>
            </p:cNvCxnSpPr>
            <p:nvPr/>
          </p:nvCxnSpPr>
          <p:spPr bwMode="auto">
            <a:xfrm>
              <a:off x="1537950" y="3410641"/>
              <a:ext cx="72000" cy="0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Connettore 1 16"/>
            <p:cNvCxnSpPr>
              <a:cxnSpLocks noChangeShapeType="1"/>
            </p:cNvCxnSpPr>
            <p:nvPr/>
          </p:nvCxnSpPr>
          <p:spPr bwMode="auto">
            <a:xfrm>
              <a:off x="1537950" y="4013448"/>
              <a:ext cx="72000" cy="0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8" name="Gruppo 28"/>
          <p:cNvGrpSpPr>
            <a:grpSpLocks/>
          </p:cNvGrpSpPr>
          <p:nvPr/>
        </p:nvGrpSpPr>
        <p:grpSpPr bwMode="auto">
          <a:xfrm rot="5400000">
            <a:off x="3839369" y="4461758"/>
            <a:ext cx="73025" cy="1084263"/>
            <a:chOff x="1537950" y="2834161"/>
            <a:chExt cx="72000" cy="1179287"/>
          </a:xfrm>
        </p:grpSpPr>
        <p:cxnSp>
          <p:nvCxnSpPr>
            <p:cNvPr id="19" name="Connettore 1 18"/>
            <p:cNvCxnSpPr>
              <a:cxnSpLocks noChangeShapeType="1"/>
            </p:cNvCxnSpPr>
            <p:nvPr/>
          </p:nvCxnSpPr>
          <p:spPr bwMode="auto">
            <a:xfrm>
              <a:off x="1537950" y="2834161"/>
              <a:ext cx="72000" cy="0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Connettore 1 19"/>
            <p:cNvCxnSpPr>
              <a:cxnSpLocks noChangeShapeType="1"/>
            </p:cNvCxnSpPr>
            <p:nvPr/>
          </p:nvCxnSpPr>
          <p:spPr bwMode="auto">
            <a:xfrm>
              <a:off x="1537950" y="3410641"/>
              <a:ext cx="72000" cy="0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Connettore 1 20"/>
            <p:cNvCxnSpPr>
              <a:cxnSpLocks noChangeShapeType="1"/>
            </p:cNvCxnSpPr>
            <p:nvPr/>
          </p:nvCxnSpPr>
          <p:spPr bwMode="auto">
            <a:xfrm>
              <a:off x="1537950" y="4013448"/>
              <a:ext cx="72000" cy="0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2" name="Gruppo 149"/>
          <p:cNvGrpSpPr>
            <a:grpSpLocks/>
          </p:cNvGrpSpPr>
          <p:nvPr/>
        </p:nvGrpSpPr>
        <p:grpSpPr bwMode="auto">
          <a:xfrm>
            <a:off x="3924300" y="3905340"/>
            <a:ext cx="474663" cy="450850"/>
            <a:chOff x="4716016" y="1412776"/>
            <a:chExt cx="475253" cy="450325"/>
          </a:xfrm>
        </p:grpSpPr>
        <p:sp>
          <p:nvSpPr>
            <p:cNvPr id="23" name="Ovale 22"/>
            <p:cNvSpPr/>
            <p:nvPr/>
          </p:nvSpPr>
          <p:spPr>
            <a:xfrm>
              <a:off x="4716016" y="1412776"/>
              <a:ext cx="475253" cy="450325"/>
            </a:xfrm>
            <a:prstGeom prst="ellipse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25400" cap="flat" cmpd="sng" algn="ctr">
              <a:solidFill>
                <a:srgbClr val="E3DED1">
                  <a:lumMod val="9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kern="0" dirty="0">
                <a:solidFill>
                  <a:sysClr val="window" lastClr="FFFFFF"/>
                </a:solidFill>
                <a:latin typeface="Calibri"/>
                <a:cs typeface="+mn-cs"/>
              </a:endParaRPr>
            </a:p>
          </p:txBody>
        </p:sp>
        <p:sp>
          <p:nvSpPr>
            <p:cNvPr id="24" name="Rettangolo 23"/>
            <p:cNvSpPr/>
            <p:nvPr/>
          </p:nvSpPr>
          <p:spPr>
            <a:xfrm>
              <a:off x="4754163" y="1463517"/>
              <a:ext cx="394189" cy="3377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i="0" kern="0" dirty="0">
                  <a:solidFill>
                    <a:prstClr val="white"/>
                  </a:solidFill>
                </a:rPr>
                <a:t>Pd</a:t>
              </a:r>
            </a:p>
          </p:txBody>
        </p:sp>
      </p:grpSp>
      <p:cxnSp>
        <p:nvCxnSpPr>
          <p:cNvPr id="25" name="Connettore 2 24"/>
          <p:cNvCxnSpPr/>
          <p:nvPr/>
        </p:nvCxnSpPr>
        <p:spPr>
          <a:xfrm flipH="1">
            <a:off x="3225800" y="4337140"/>
            <a:ext cx="503238" cy="144462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grpSp>
        <p:nvGrpSpPr>
          <p:cNvPr id="26" name="Gruppo 154"/>
          <p:cNvGrpSpPr>
            <a:grpSpLocks/>
          </p:cNvGrpSpPr>
          <p:nvPr/>
        </p:nvGrpSpPr>
        <p:grpSpPr bwMode="auto">
          <a:xfrm>
            <a:off x="2627313" y="4337140"/>
            <a:ext cx="476250" cy="450850"/>
            <a:chOff x="4716016" y="1412776"/>
            <a:chExt cx="475253" cy="450325"/>
          </a:xfrm>
        </p:grpSpPr>
        <p:sp>
          <p:nvSpPr>
            <p:cNvPr id="27" name="Ovale 26"/>
            <p:cNvSpPr/>
            <p:nvPr/>
          </p:nvSpPr>
          <p:spPr>
            <a:xfrm>
              <a:off x="4716016" y="1412776"/>
              <a:ext cx="475253" cy="450325"/>
            </a:xfrm>
            <a:prstGeom prst="ellipse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25400" cap="flat" cmpd="sng" algn="ctr">
              <a:solidFill>
                <a:srgbClr val="E3DED1">
                  <a:lumMod val="9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kern="0" dirty="0">
                <a:solidFill>
                  <a:sysClr val="window" lastClr="FFFFFF"/>
                </a:solidFill>
                <a:latin typeface="Calibri"/>
                <a:cs typeface="+mn-cs"/>
              </a:endParaRPr>
            </a:p>
          </p:txBody>
        </p:sp>
        <p:sp>
          <p:nvSpPr>
            <p:cNvPr id="28" name="Rettangolo 27"/>
            <p:cNvSpPr/>
            <p:nvPr/>
          </p:nvSpPr>
          <p:spPr>
            <a:xfrm>
              <a:off x="4754036" y="1463517"/>
              <a:ext cx="394459" cy="3377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i="0" kern="0" dirty="0">
                  <a:solidFill>
                    <a:prstClr val="white"/>
                  </a:solidFill>
                </a:rPr>
                <a:t>Pd</a:t>
              </a:r>
            </a:p>
          </p:txBody>
        </p:sp>
      </p:grpSp>
      <p:grpSp>
        <p:nvGrpSpPr>
          <p:cNvPr id="29" name="Gruppo 157"/>
          <p:cNvGrpSpPr>
            <a:grpSpLocks/>
          </p:cNvGrpSpPr>
          <p:nvPr/>
        </p:nvGrpSpPr>
        <p:grpSpPr bwMode="auto">
          <a:xfrm>
            <a:off x="2700338" y="4370477"/>
            <a:ext cx="377825" cy="400050"/>
            <a:chOff x="2987824" y="4325754"/>
            <a:chExt cx="377618" cy="399390"/>
          </a:xfrm>
        </p:grpSpPr>
        <p:sp>
          <p:nvSpPr>
            <p:cNvPr id="30" name="Ovale 29"/>
            <p:cNvSpPr/>
            <p:nvPr/>
          </p:nvSpPr>
          <p:spPr>
            <a:xfrm>
              <a:off x="3132207" y="4580920"/>
              <a:ext cx="144384" cy="144224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>
                  <a:shade val="50000"/>
                </a:sysClr>
              </a:solidFill>
              <a:prstDash val="solid"/>
            </a:ln>
            <a:effectLst/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kern="0">
                <a:solidFill>
                  <a:sysClr val="window" lastClr="FFFFFF"/>
                </a:solidFill>
                <a:latin typeface="Calibri"/>
                <a:cs typeface="+mn-cs"/>
              </a:endParaRPr>
            </a:p>
          </p:txBody>
        </p:sp>
        <p:sp>
          <p:nvSpPr>
            <p:cNvPr id="31" name="Ovale 30"/>
            <p:cNvSpPr/>
            <p:nvPr/>
          </p:nvSpPr>
          <p:spPr>
            <a:xfrm>
              <a:off x="2987824" y="4325754"/>
              <a:ext cx="144383" cy="144225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>
                  <a:shade val="50000"/>
                </a:sysClr>
              </a:solidFill>
              <a:prstDash val="solid"/>
            </a:ln>
            <a:effectLst/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kern="0">
                <a:solidFill>
                  <a:sysClr val="window" lastClr="FFFFFF"/>
                </a:solidFill>
                <a:latin typeface="Calibri"/>
                <a:cs typeface="+mn-cs"/>
              </a:endParaRPr>
            </a:p>
          </p:txBody>
        </p:sp>
        <p:sp>
          <p:nvSpPr>
            <p:cNvPr id="32" name="Ovale 31"/>
            <p:cNvSpPr/>
            <p:nvPr/>
          </p:nvSpPr>
          <p:spPr>
            <a:xfrm>
              <a:off x="3221058" y="4365377"/>
              <a:ext cx="144384" cy="144224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>
                  <a:shade val="50000"/>
                </a:sysClr>
              </a:solidFill>
              <a:prstDash val="solid"/>
            </a:ln>
            <a:effectLst/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kern="0">
                <a:solidFill>
                  <a:sysClr val="window" lastClr="FFFFFF"/>
                </a:solidFill>
                <a:latin typeface="Calibri"/>
                <a:cs typeface="+mn-cs"/>
              </a:endParaRPr>
            </a:p>
          </p:txBody>
        </p:sp>
      </p:grpSp>
      <p:grpSp>
        <p:nvGrpSpPr>
          <p:cNvPr id="33" name="Gruppo 161"/>
          <p:cNvGrpSpPr>
            <a:grpSpLocks/>
          </p:cNvGrpSpPr>
          <p:nvPr/>
        </p:nvGrpSpPr>
        <p:grpSpPr bwMode="auto">
          <a:xfrm>
            <a:off x="2568575" y="4337140"/>
            <a:ext cx="581025" cy="441325"/>
            <a:chOff x="3437152" y="1412776"/>
            <a:chExt cx="530723" cy="441033"/>
          </a:xfrm>
        </p:grpSpPr>
        <p:sp>
          <p:nvSpPr>
            <p:cNvPr id="34" name="Ovale 33"/>
            <p:cNvSpPr/>
            <p:nvPr/>
          </p:nvSpPr>
          <p:spPr>
            <a:xfrm>
              <a:off x="3492254" y="1412776"/>
              <a:ext cx="432119" cy="441033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>
                  <a:shade val="50000"/>
                </a:sysClr>
              </a:solidFill>
              <a:prstDash val="solid"/>
            </a:ln>
            <a:effectLst/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kern="0" dirty="0">
                <a:solidFill>
                  <a:sysClr val="window" lastClr="FFFFFF"/>
                </a:solidFill>
                <a:latin typeface="Calibri"/>
                <a:cs typeface="+mn-cs"/>
              </a:endParaRPr>
            </a:p>
          </p:txBody>
        </p:sp>
        <p:sp>
          <p:nvSpPr>
            <p:cNvPr id="35" name="Rettangolo 34"/>
            <p:cNvSpPr/>
            <p:nvPr/>
          </p:nvSpPr>
          <p:spPr>
            <a:xfrm>
              <a:off x="3437152" y="1473061"/>
              <a:ext cx="530723" cy="3395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i="0" kern="0" dirty="0">
                  <a:solidFill>
                    <a:prstClr val="white"/>
                  </a:solidFill>
                </a:rPr>
                <a:t>PdO</a:t>
              </a:r>
            </a:p>
          </p:txBody>
        </p:sp>
      </p:grpSp>
      <p:sp>
        <p:nvSpPr>
          <p:cNvPr id="36" name="Freccia in su 35"/>
          <p:cNvSpPr/>
          <p:nvPr/>
        </p:nvSpPr>
        <p:spPr>
          <a:xfrm rot="2049460">
            <a:off x="3122613" y="2687727"/>
            <a:ext cx="450850" cy="876300"/>
          </a:xfrm>
          <a:prstGeom prst="upArrow">
            <a:avLst>
              <a:gd name="adj1" fmla="val 40204"/>
              <a:gd name="adj2" fmla="val 86998"/>
            </a:avLst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>
              <a:solidFill>
                <a:srgbClr val="92D050"/>
              </a:solidFill>
            </a:endParaRPr>
          </a:p>
        </p:txBody>
      </p:sp>
      <p:grpSp>
        <p:nvGrpSpPr>
          <p:cNvPr id="2" name="Gruppo 1"/>
          <p:cNvGrpSpPr/>
          <p:nvPr/>
        </p:nvGrpSpPr>
        <p:grpSpPr>
          <a:xfrm>
            <a:off x="1259632" y="1268760"/>
            <a:ext cx="3528392" cy="576064"/>
            <a:chOff x="1259632" y="1619508"/>
            <a:chExt cx="3528392" cy="576064"/>
          </a:xfrm>
        </p:grpSpPr>
        <p:sp>
          <p:nvSpPr>
            <p:cNvPr id="38" name="Rettangolo arrotondato 37"/>
            <p:cNvSpPr/>
            <p:nvPr/>
          </p:nvSpPr>
          <p:spPr>
            <a:xfrm>
              <a:off x="1259632" y="1619508"/>
              <a:ext cx="3528392" cy="576064"/>
            </a:xfrm>
            <a:prstGeom prst="roundRect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 sz="1600" dirty="0">
                <a:solidFill>
                  <a:srgbClr val="00B050"/>
                </a:solidFill>
              </a:endParaRPr>
            </a:p>
          </p:txBody>
        </p:sp>
        <p:sp>
          <p:nvSpPr>
            <p:cNvPr id="39" name="CasellaDiTesto 38"/>
            <p:cNvSpPr txBox="1"/>
            <p:nvPr/>
          </p:nvSpPr>
          <p:spPr>
            <a:xfrm>
              <a:off x="1383796" y="1676708"/>
              <a:ext cx="3280065" cy="461665"/>
            </a:xfrm>
            <a:prstGeom prst="rect">
              <a:avLst/>
            </a:prstGeom>
            <a:noFill/>
            <a:ln>
              <a:solidFill>
                <a:srgbClr val="92D050"/>
              </a:solidFill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b="1" dirty="0"/>
                <a:t>Catalyze re-oxidation</a:t>
              </a:r>
            </a:p>
          </p:txBody>
        </p:sp>
      </p:grpSp>
      <p:grpSp>
        <p:nvGrpSpPr>
          <p:cNvPr id="40" name="Gruppo 39"/>
          <p:cNvGrpSpPr/>
          <p:nvPr/>
        </p:nvGrpSpPr>
        <p:grpSpPr>
          <a:xfrm>
            <a:off x="5234377" y="1268760"/>
            <a:ext cx="3600400" cy="2304256"/>
            <a:chOff x="5220072" y="1556792"/>
            <a:chExt cx="3600400" cy="2304256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sp>
          <p:nvSpPr>
            <p:cNvPr id="41" name="Rettangolo arrotondato 40"/>
            <p:cNvSpPr/>
            <p:nvPr/>
          </p:nvSpPr>
          <p:spPr>
            <a:xfrm>
              <a:off x="5220072" y="1556792"/>
              <a:ext cx="3600400" cy="2304256"/>
            </a:xfrm>
            <a:prstGeom prst="round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 sz="1800" dirty="0"/>
            </a:p>
          </p:txBody>
        </p:sp>
        <p:sp>
          <p:nvSpPr>
            <p:cNvPr id="42" name="Rettangolo 41"/>
            <p:cNvSpPr/>
            <p:nvPr/>
          </p:nvSpPr>
          <p:spPr>
            <a:xfrm>
              <a:off x="5868144" y="1608548"/>
              <a:ext cx="2297424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b="1" i="0" kern="0" dirty="0">
                  <a:solidFill>
                    <a:schemeClr val="tx1"/>
                  </a:solidFill>
                  <a:latin typeface="Calibri"/>
                </a:rPr>
                <a:t>O</a:t>
              </a:r>
              <a:r>
                <a:rPr lang="en-US" sz="1800" b="1" i="0" kern="0" baseline="-25000" dirty="0">
                  <a:solidFill>
                    <a:schemeClr val="tx1"/>
                  </a:solidFill>
                  <a:latin typeface="Calibri"/>
                </a:rPr>
                <a:t>2</a:t>
              </a:r>
              <a:r>
                <a:rPr lang="en-US" sz="1800" b="1" i="0" kern="0" dirty="0">
                  <a:solidFill>
                    <a:schemeClr val="tx1"/>
                  </a:solidFill>
                  <a:latin typeface="Calibri"/>
                </a:rPr>
                <a:t> from the gas phase</a:t>
              </a:r>
            </a:p>
          </p:txBody>
        </p:sp>
        <p:grpSp>
          <p:nvGrpSpPr>
            <p:cNvPr id="43" name="Gruppo 93"/>
            <p:cNvGrpSpPr/>
            <p:nvPr/>
          </p:nvGrpSpPr>
          <p:grpSpPr>
            <a:xfrm>
              <a:off x="5508104" y="2400636"/>
              <a:ext cx="3024336" cy="1224136"/>
              <a:chOff x="654765" y="1340768"/>
              <a:chExt cx="3024336" cy="1224136"/>
            </a:xfrm>
          </p:grpSpPr>
          <p:sp>
            <p:nvSpPr>
              <p:cNvPr id="49" name="Ovale 48"/>
              <p:cNvSpPr/>
              <p:nvPr/>
            </p:nvSpPr>
            <p:spPr>
              <a:xfrm>
                <a:off x="1763688" y="1340768"/>
                <a:ext cx="806490" cy="810365"/>
              </a:xfrm>
              <a:prstGeom prst="ellipse">
                <a:avLst/>
              </a:prstGeom>
              <a:solidFill>
                <a:sysClr val="windowText" lastClr="000000"/>
              </a:solidFill>
              <a:ln w="25400" cap="flat" cmpd="sng" algn="ctr">
                <a:solidFill>
                  <a:sysClr val="windowText" lastClr="000000">
                    <a:shade val="50000"/>
                  </a:sys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i="0" kern="0" dirty="0">
                  <a:solidFill>
                    <a:sysClr val="window" lastClr="FFFFFF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50" name="Rettangolo 49"/>
              <p:cNvSpPr/>
              <p:nvPr/>
            </p:nvSpPr>
            <p:spPr>
              <a:xfrm>
                <a:off x="654765" y="2049837"/>
                <a:ext cx="3024336" cy="515067"/>
              </a:xfrm>
              <a:prstGeom prst="rect">
                <a:avLst/>
              </a:prstGeom>
              <a:solidFill>
                <a:sysClr val="window" lastClr="FFFFFF">
                  <a:lumMod val="95000"/>
                </a:sysClr>
              </a:solidFill>
              <a:ln w="254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i="0" kern="0">
                  <a:solidFill>
                    <a:sysClr val="window" lastClr="FFFFFF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51" name="Rettangolo 50"/>
              <p:cNvSpPr/>
              <p:nvPr/>
            </p:nvSpPr>
            <p:spPr>
              <a:xfrm>
                <a:off x="1878901" y="2132856"/>
                <a:ext cx="73930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800" i="0" kern="0" dirty="0">
                    <a:solidFill>
                      <a:sysClr val="windowText" lastClr="000000"/>
                    </a:solidFill>
                  </a:rPr>
                  <a:t>Al</a:t>
                </a:r>
                <a:r>
                  <a:rPr lang="en-US" sz="1800" i="0" kern="0" baseline="-25000" dirty="0">
                    <a:solidFill>
                      <a:sysClr val="windowText" lastClr="000000"/>
                    </a:solidFill>
                  </a:rPr>
                  <a:t>2</a:t>
                </a:r>
                <a:r>
                  <a:rPr lang="en-US" sz="1800" i="0" kern="0" dirty="0">
                    <a:solidFill>
                      <a:sysClr val="windowText" lastClr="000000"/>
                    </a:solidFill>
                  </a:rPr>
                  <a:t>O</a:t>
                </a:r>
                <a:r>
                  <a:rPr lang="en-US" sz="1800" i="0" kern="0" baseline="-25000" dirty="0">
                    <a:solidFill>
                      <a:sysClr val="windowText" lastClr="000000"/>
                    </a:solidFill>
                  </a:rPr>
                  <a:t>3</a:t>
                </a:r>
              </a:p>
            </p:txBody>
          </p:sp>
        </p:grpSp>
        <p:grpSp>
          <p:nvGrpSpPr>
            <p:cNvPr id="44" name="Gruppo 97"/>
            <p:cNvGrpSpPr/>
            <p:nvPr/>
          </p:nvGrpSpPr>
          <p:grpSpPr>
            <a:xfrm>
              <a:off x="6689035" y="2400636"/>
              <a:ext cx="477573" cy="432048"/>
              <a:chOff x="6516216" y="1988840"/>
              <a:chExt cx="477573" cy="432048"/>
            </a:xfrm>
          </p:grpSpPr>
          <p:sp>
            <p:nvSpPr>
              <p:cNvPr id="47" name="Ovale 46"/>
              <p:cNvSpPr/>
              <p:nvPr/>
            </p:nvSpPr>
            <p:spPr>
              <a:xfrm>
                <a:off x="6516216" y="1988840"/>
                <a:ext cx="432048" cy="432048"/>
              </a:xfrm>
              <a:prstGeom prst="ellipse">
                <a:avLst/>
              </a:prstGeom>
              <a:solidFill>
                <a:sysClr val="windowText" lastClr="000000">
                  <a:lumMod val="65000"/>
                  <a:lumOff val="35000"/>
                </a:sysClr>
              </a:solidFill>
              <a:ln w="25400" cap="flat" cmpd="sng" algn="ctr">
                <a:solidFill>
                  <a:srgbClr val="E3DED1">
                    <a:lumMod val="90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i="0" kern="0" dirty="0">
                  <a:solidFill>
                    <a:sysClr val="window" lastClr="FFFFFF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48" name="CasellaDiTesto 47"/>
              <p:cNvSpPr txBox="1"/>
              <p:nvPr/>
            </p:nvSpPr>
            <p:spPr>
              <a:xfrm>
                <a:off x="6526995" y="2032506"/>
                <a:ext cx="466794" cy="36933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800" i="0" kern="0" dirty="0">
                    <a:solidFill>
                      <a:sysClr val="window" lastClr="FFFFFF"/>
                    </a:solidFill>
                  </a:rPr>
                  <a:t>Pd</a:t>
                </a:r>
              </a:p>
            </p:txBody>
          </p:sp>
        </p:grpSp>
        <p:sp>
          <p:nvSpPr>
            <p:cNvPr id="45" name="Rettangolo 44"/>
            <p:cNvSpPr/>
            <p:nvPr/>
          </p:nvSpPr>
          <p:spPr>
            <a:xfrm>
              <a:off x="5724128" y="2184612"/>
              <a:ext cx="44916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i="0" kern="0" dirty="0">
                  <a:solidFill>
                    <a:sysClr val="windowText" lastClr="000000"/>
                  </a:solidFill>
                </a:rPr>
                <a:t>O</a:t>
              </a:r>
              <a:r>
                <a:rPr lang="en-US" sz="1800" i="0" kern="0" baseline="-25000" dirty="0">
                  <a:solidFill>
                    <a:sysClr val="windowText" lastClr="000000"/>
                  </a:solidFill>
                </a:rPr>
                <a:t>2</a:t>
              </a:r>
              <a:endParaRPr lang="en-US" sz="1800" i="0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6" name="Figura a mano libera 45"/>
            <p:cNvSpPr/>
            <p:nvPr/>
          </p:nvSpPr>
          <p:spPr>
            <a:xfrm rot="12040152" flipH="1">
              <a:off x="6124445" y="2399600"/>
              <a:ext cx="529840" cy="45719"/>
            </a:xfrm>
            <a:custGeom>
              <a:avLst/>
              <a:gdLst>
                <a:gd name="connsiteX0" fmla="*/ 0 w 504825"/>
                <a:gd name="connsiteY0" fmla="*/ 0 h 165100"/>
                <a:gd name="connsiteX1" fmla="*/ 190500 w 504825"/>
                <a:gd name="connsiteY1" fmla="*/ 142875 h 165100"/>
                <a:gd name="connsiteX2" fmla="*/ 504825 w 504825"/>
                <a:gd name="connsiteY2" fmla="*/ 133350 h 165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825" h="165100">
                  <a:moveTo>
                    <a:pt x="0" y="0"/>
                  </a:moveTo>
                  <a:cubicBezTo>
                    <a:pt x="53181" y="60325"/>
                    <a:pt x="106363" y="120650"/>
                    <a:pt x="190500" y="142875"/>
                  </a:cubicBezTo>
                  <a:cubicBezTo>
                    <a:pt x="274638" y="165100"/>
                    <a:pt x="389731" y="149225"/>
                    <a:pt x="504825" y="133350"/>
                  </a:cubicBezTo>
                </a:path>
              </a:pathLst>
            </a:custGeom>
            <a:noFill/>
            <a:ln w="25400" cap="flat" cmpd="sng" algn="ctr">
              <a:solidFill>
                <a:sysClr val="windowText" lastClr="000000"/>
              </a:solidFill>
              <a:prstDash val="solid"/>
              <a:headEnd type="none" w="med" len="med"/>
              <a:tailEnd type="triangl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i="0" kern="0">
                <a:solidFill>
                  <a:sysClr val="windowText" lastClr="000000"/>
                </a:solidFill>
                <a:latin typeface="Calibri"/>
                <a:cs typeface="+mn-cs"/>
              </a:endParaRPr>
            </a:p>
          </p:txBody>
        </p:sp>
      </p:grpSp>
      <p:grpSp>
        <p:nvGrpSpPr>
          <p:cNvPr id="52" name="Gruppo 51"/>
          <p:cNvGrpSpPr/>
          <p:nvPr/>
        </p:nvGrpSpPr>
        <p:grpSpPr>
          <a:xfrm>
            <a:off x="5234377" y="3645024"/>
            <a:ext cx="3600400" cy="2592288"/>
            <a:chOff x="5220072" y="4005064"/>
            <a:chExt cx="3600400" cy="2592288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sp>
          <p:nvSpPr>
            <p:cNvPr id="53" name="Rettangolo arrotondato 52"/>
            <p:cNvSpPr/>
            <p:nvPr/>
          </p:nvSpPr>
          <p:spPr>
            <a:xfrm>
              <a:off x="5220072" y="4005064"/>
              <a:ext cx="3600400" cy="2592288"/>
            </a:xfrm>
            <a:prstGeom prst="roundRect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 sz="1800" dirty="0"/>
            </a:p>
          </p:txBody>
        </p:sp>
        <p:grpSp>
          <p:nvGrpSpPr>
            <p:cNvPr id="54" name="Gruppo 77"/>
            <p:cNvGrpSpPr/>
            <p:nvPr/>
          </p:nvGrpSpPr>
          <p:grpSpPr>
            <a:xfrm>
              <a:off x="5436096" y="4941169"/>
              <a:ext cx="3024336" cy="1211403"/>
              <a:chOff x="683568" y="2612365"/>
              <a:chExt cx="3024336" cy="1211403"/>
            </a:xfrm>
          </p:grpSpPr>
          <p:grpSp>
            <p:nvGrpSpPr>
              <p:cNvPr id="68" name="Gruppo 7"/>
              <p:cNvGrpSpPr/>
              <p:nvPr/>
            </p:nvGrpSpPr>
            <p:grpSpPr>
              <a:xfrm>
                <a:off x="683568" y="2612365"/>
                <a:ext cx="3024336" cy="1211403"/>
                <a:chOff x="827584" y="3212980"/>
                <a:chExt cx="2160240" cy="861151"/>
              </a:xfrm>
            </p:grpSpPr>
            <p:sp>
              <p:nvSpPr>
                <p:cNvPr id="70" name="Ovale 69"/>
                <p:cNvSpPr/>
                <p:nvPr/>
              </p:nvSpPr>
              <p:spPr>
                <a:xfrm>
                  <a:off x="1485943" y="3212980"/>
                  <a:ext cx="576064" cy="576065"/>
                </a:xfrm>
                <a:prstGeom prst="ellipse">
                  <a:avLst/>
                </a:prstGeom>
                <a:solidFill>
                  <a:sysClr val="windowText" lastClr="000000"/>
                </a:solidFill>
                <a:ln w="25400" cap="flat" cmpd="sng" algn="ctr">
                  <a:solidFill>
                    <a:sysClr val="windowText" lastClr="000000">
                      <a:shade val="50000"/>
                    </a:sys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i="0" kern="0" dirty="0">
                    <a:solidFill>
                      <a:sysClr val="window" lastClr="FFFFFF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71" name="Figura a mano libera 70"/>
                <p:cNvSpPr/>
                <p:nvPr/>
              </p:nvSpPr>
              <p:spPr>
                <a:xfrm>
                  <a:off x="2010573" y="3305177"/>
                  <a:ext cx="925816" cy="609601"/>
                </a:xfrm>
                <a:custGeom>
                  <a:avLst/>
                  <a:gdLst>
                    <a:gd name="connsiteX0" fmla="*/ 0 w 561975"/>
                    <a:gd name="connsiteY0" fmla="*/ 476250 h 609600"/>
                    <a:gd name="connsiteX1" fmla="*/ 38100 w 561975"/>
                    <a:gd name="connsiteY1" fmla="*/ 285750 h 609600"/>
                    <a:gd name="connsiteX2" fmla="*/ 190500 w 561975"/>
                    <a:gd name="connsiteY2" fmla="*/ 0 h 609600"/>
                    <a:gd name="connsiteX3" fmla="*/ 447675 w 561975"/>
                    <a:gd name="connsiteY3" fmla="*/ 28575 h 609600"/>
                    <a:gd name="connsiteX4" fmla="*/ 542925 w 561975"/>
                    <a:gd name="connsiteY4" fmla="*/ 219075 h 609600"/>
                    <a:gd name="connsiteX5" fmla="*/ 561975 w 561975"/>
                    <a:gd name="connsiteY5" fmla="*/ 542925 h 609600"/>
                    <a:gd name="connsiteX6" fmla="*/ 314325 w 561975"/>
                    <a:gd name="connsiteY6" fmla="*/ 609600 h 609600"/>
                    <a:gd name="connsiteX7" fmla="*/ 0 w 561975"/>
                    <a:gd name="connsiteY7" fmla="*/ 476250 h 609600"/>
                    <a:gd name="connsiteX0" fmla="*/ 0 w 561975"/>
                    <a:gd name="connsiteY0" fmla="*/ 476250 h 609600"/>
                    <a:gd name="connsiteX1" fmla="*/ 38100 w 561975"/>
                    <a:gd name="connsiteY1" fmla="*/ 285750 h 609600"/>
                    <a:gd name="connsiteX2" fmla="*/ 190500 w 561975"/>
                    <a:gd name="connsiteY2" fmla="*/ 0 h 609600"/>
                    <a:gd name="connsiteX3" fmla="*/ 447675 w 561975"/>
                    <a:gd name="connsiteY3" fmla="*/ 28575 h 609600"/>
                    <a:gd name="connsiteX4" fmla="*/ 530754 w 561975"/>
                    <a:gd name="connsiteY4" fmla="*/ 214932 h 609600"/>
                    <a:gd name="connsiteX5" fmla="*/ 561975 w 561975"/>
                    <a:gd name="connsiteY5" fmla="*/ 542925 h 609600"/>
                    <a:gd name="connsiteX6" fmla="*/ 314325 w 561975"/>
                    <a:gd name="connsiteY6" fmla="*/ 609600 h 609600"/>
                    <a:gd name="connsiteX7" fmla="*/ 0 w 561975"/>
                    <a:gd name="connsiteY7" fmla="*/ 476250 h 609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61975" h="609600">
                      <a:moveTo>
                        <a:pt x="0" y="476250"/>
                      </a:moveTo>
                      <a:lnTo>
                        <a:pt x="38100" y="285750"/>
                      </a:lnTo>
                      <a:lnTo>
                        <a:pt x="190500" y="0"/>
                      </a:lnTo>
                      <a:lnTo>
                        <a:pt x="447675" y="28575"/>
                      </a:lnTo>
                      <a:lnTo>
                        <a:pt x="530754" y="214932"/>
                      </a:lnTo>
                      <a:lnTo>
                        <a:pt x="561975" y="542925"/>
                      </a:lnTo>
                      <a:lnTo>
                        <a:pt x="314325" y="609600"/>
                      </a:lnTo>
                      <a:lnTo>
                        <a:pt x="0" y="476250"/>
                      </a:lnTo>
                      <a:close/>
                    </a:path>
                  </a:pathLst>
                </a:custGeom>
                <a:solidFill>
                  <a:srgbClr val="EE9F12"/>
                </a:solidFill>
                <a:ln>
                  <a:solidFill>
                    <a:srgbClr val="EE9F1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i="0" kern="0" baseline="-25000" dirty="0">
                    <a:solidFill>
                      <a:sysClr val="window" lastClr="FFFFFF"/>
                    </a:solidFill>
                    <a:latin typeface="Calibri"/>
                  </a:endParaRPr>
                </a:p>
              </p:txBody>
            </p:sp>
            <p:sp>
              <p:nvSpPr>
                <p:cNvPr id="72" name="Rettangolo 71"/>
                <p:cNvSpPr/>
                <p:nvPr/>
              </p:nvSpPr>
              <p:spPr>
                <a:xfrm>
                  <a:off x="827584" y="3717036"/>
                  <a:ext cx="2160240" cy="357095"/>
                </a:xfrm>
                <a:prstGeom prst="rect">
                  <a:avLst/>
                </a:prstGeom>
                <a:solidFill>
                  <a:sysClr val="window" lastClr="FFFFFF">
                    <a:lumMod val="95000"/>
                  </a:sysClr>
                </a:solidFill>
                <a:ln w="25400" cap="flat" cmpd="sng" algn="ctr">
                  <a:solidFill>
                    <a:sysClr val="window" lastClr="FFFFFF">
                      <a:lumMod val="50000"/>
                    </a:sys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i="0" kern="0">
                    <a:solidFill>
                      <a:sysClr val="window" lastClr="FFFFFF"/>
                    </a:solidFill>
                    <a:latin typeface="Calibri"/>
                    <a:cs typeface="+mn-cs"/>
                  </a:endParaRPr>
                </a:p>
              </p:txBody>
            </p:sp>
          </p:grpSp>
          <p:sp>
            <p:nvSpPr>
              <p:cNvPr id="69" name="Rettangolo 68"/>
              <p:cNvSpPr/>
              <p:nvPr/>
            </p:nvSpPr>
            <p:spPr>
              <a:xfrm>
                <a:off x="1979712" y="3391722"/>
                <a:ext cx="73930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800" i="0" kern="0" dirty="0">
                    <a:solidFill>
                      <a:sysClr val="windowText" lastClr="000000"/>
                    </a:solidFill>
                  </a:rPr>
                  <a:t>Al</a:t>
                </a:r>
                <a:r>
                  <a:rPr lang="en-US" sz="1800" i="0" kern="0" baseline="-25000" dirty="0">
                    <a:solidFill>
                      <a:sysClr val="windowText" lastClr="000000"/>
                    </a:solidFill>
                  </a:rPr>
                  <a:t>2</a:t>
                </a:r>
                <a:r>
                  <a:rPr lang="en-US" sz="1800" i="0" kern="0" dirty="0">
                    <a:solidFill>
                      <a:sysClr val="windowText" lastClr="000000"/>
                    </a:solidFill>
                  </a:rPr>
                  <a:t>O</a:t>
                </a:r>
                <a:r>
                  <a:rPr lang="en-US" sz="1800" i="0" kern="0" baseline="-25000" dirty="0">
                    <a:solidFill>
                      <a:sysClr val="windowText" lastClr="000000"/>
                    </a:solidFill>
                  </a:rPr>
                  <a:t>3</a:t>
                </a:r>
              </a:p>
            </p:txBody>
          </p:sp>
        </p:grpSp>
        <p:sp>
          <p:nvSpPr>
            <p:cNvPr id="55" name="Figura a mano libera 54"/>
            <p:cNvSpPr/>
            <p:nvPr/>
          </p:nvSpPr>
          <p:spPr>
            <a:xfrm>
              <a:off x="7236296" y="5055384"/>
              <a:ext cx="1093365" cy="344378"/>
            </a:xfrm>
            <a:custGeom>
              <a:avLst/>
              <a:gdLst>
                <a:gd name="connsiteX0" fmla="*/ 0 w 561975"/>
                <a:gd name="connsiteY0" fmla="*/ 476250 h 609600"/>
                <a:gd name="connsiteX1" fmla="*/ 38100 w 561975"/>
                <a:gd name="connsiteY1" fmla="*/ 285750 h 609600"/>
                <a:gd name="connsiteX2" fmla="*/ 190500 w 561975"/>
                <a:gd name="connsiteY2" fmla="*/ 0 h 609600"/>
                <a:gd name="connsiteX3" fmla="*/ 447675 w 561975"/>
                <a:gd name="connsiteY3" fmla="*/ 28575 h 609600"/>
                <a:gd name="connsiteX4" fmla="*/ 542925 w 561975"/>
                <a:gd name="connsiteY4" fmla="*/ 219075 h 609600"/>
                <a:gd name="connsiteX5" fmla="*/ 561975 w 561975"/>
                <a:gd name="connsiteY5" fmla="*/ 542925 h 609600"/>
                <a:gd name="connsiteX6" fmla="*/ 314325 w 561975"/>
                <a:gd name="connsiteY6" fmla="*/ 609600 h 609600"/>
                <a:gd name="connsiteX7" fmla="*/ 0 w 561975"/>
                <a:gd name="connsiteY7" fmla="*/ 476250 h 609600"/>
                <a:gd name="connsiteX0" fmla="*/ 0 w 561975"/>
                <a:gd name="connsiteY0" fmla="*/ 476250 h 609600"/>
                <a:gd name="connsiteX1" fmla="*/ 38100 w 561975"/>
                <a:gd name="connsiteY1" fmla="*/ 285750 h 609600"/>
                <a:gd name="connsiteX2" fmla="*/ 190500 w 561975"/>
                <a:gd name="connsiteY2" fmla="*/ 0 h 609600"/>
                <a:gd name="connsiteX3" fmla="*/ 447675 w 561975"/>
                <a:gd name="connsiteY3" fmla="*/ 28575 h 609600"/>
                <a:gd name="connsiteX4" fmla="*/ 530754 w 561975"/>
                <a:gd name="connsiteY4" fmla="*/ 214932 h 609600"/>
                <a:gd name="connsiteX5" fmla="*/ 561975 w 561975"/>
                <a:gd name="connsiteY5" fmla="*/ 542925 h 609600"/>
                <a:gd name="connsiteX6" fmla="*/ 314325 w 561975"/>
                <a:gd name="connsiteY6" fmla="*/ 609600 h 609600"/>
                <a:gd name="connsiteX7" fmla="*/ 0 w 561975"/>
                <a:gd name="connsiteY7" fmla="*/ 476250 h 609600"/>
                <a:gd name="connsiteX0" fmla="*/ 0 w 561975"/>
                <a:gd name="connsiteY0" fmla="*/ 476250 h 542925"/>
                <a:gd name="connsiteX1" fmla="*/ 38100 w 561975"/>
                <a:gd name="connsiteY1" fmla="*/ 285750 h 542925"/>
                <a:gd name="connsiteX2" fmla="*/ 190500 w 561975"/>
                <a:gd name="connsiteY2" fmla="*/ 0 h 542925"/>
                <a:gd name="connsiteX3" fmla="*/ 447675 w 561975"/>
                <a:gd name="connsiteY3" fmla="*/ 28575 h 542925"/>
                <a:gd name="connsiteX4" fmla="*/ 530754 w 561975"/>
                <a:gd name="connsiteY4" fmla="*/ 214932 h 542925"/>
                <a:gd name="connsiteX5" fmla="*/ 561975 w 561975"/>
                <a:gd name="connsiteY5" fmla="*/ 542925 h 542925"/>
                <a:gd name="connsiteX6" fmla="*/ 312209 w 561975"/>
                <a:gd name="connsiteY6" fmla="*/ 255942 h 542925"/>
                <a:gd name="connsiteX7" fmla="*/ 0 w 561975"/>
                <a:gd name="connsiteY7" fmla="*/ 476250 h 542925"/>
                <a:gd name="connsiteX0" fmla="*/ 0 w 530755"/>
                <a:gd name="connsiteY0" fmla="*/ 476250 h 476250"/>
                <a:gd name="connsiteX1" fmla="*/ 38100 w 530755"/>
                <a:gd name="connsiteY1" fmla="*/ 285750 h 476250"/>
                <a:gd name="connsiteX2" fmla="*/ 190500 w 530755"/>
                <a:gd name="connsiteY2" fmla="*/ 0 h 476250"/>
                <a:gd name="connsiteX3" fmla="*/ 447675 w 530755"/>
                <a:gd name="connsiteY3" fmla="*/ 28575 h 476250"/>
                <a:gd name="connsiteX4" fmla="*/ 530754 w 530755"/>
                <a:gd name="connsiteY4" fmla="*/ 214932 h 476250"/>
                <a:gd name="connsiteX5" fmla="*/ 530755 w 530755"/>
                <a:gd name="connsiteY5" fmla="*/ 204753 h 476250"/>
                <a:gd name="connsiteX6" fmla="*/ 312209 w 530755"/>
                <a:gd name="connsiteY6" fmla="*/ 255942 h 476250"/>
                <a:gd name="connsiteX7" fmla="*/ 0 w 530755"/>
                <a:gd name="connsiteY7" fmla="*/ 476250 h 476250"/>
                <a:gd name="connsiteX0" fmla="*/ 55563 w 492655"/>
                <a:gd name="connsiteY0" fmla="*/ 204753 h 285750"/>
                <a:gd name="connsiteX1" fmla="*/ 0 w 492655"/>
                <a:gd name="connsiteY1" fmla="*/ 285750 h 285750"/>
                <a:gd name="connsiteX2" fmla="*/ 152400 w 492655"/>
                <a:gd name="connsiteY2" fmla="*/ 0 h 285750"/>
                <a:gd name="connsiteX3" fmla="*/ 409575 w 492655"/>
                <a:gd name="connsiteY3" fmla="*/ 28575 h 285750"/>
                <a:gd name="connsiteX4" fmla="*/ 492654 w 492655"/>
                <a:gd name="connsiteY4" fmla="*/ 214932 h 285750"/>
                <a:gd name="connsiteX5" fmla="*/ 492655 w 492655"/>
                <a:gd name="connsiteY5" fmla="*/ 204753 h 285750"/>
                <a:gd name="connsiteX6" fmla="*/ 274109 w 492655"/>
                <a:gd name="connsiteY6" fmla="*/ 255942 h 285750"/>
                <a:gd name="connsiteX7" fmla="*/ 55563 w 492655"/>
                <a:gd name="connsiteY7" fmla="*/ 204753 h 285750"/>
                <a:gd name="connsiteX0" fmla="*/ 55563 w 492655"/>
                <a:gd name="connsiteY0" fmla="*/ 204753 h 285750"/>
                <a:gd name="connsiteX1" fmla="*/ 0 w 492655"/>
                <a:gd name="connsiteY1" fmla="*/ 285750 h 285750"/>
                <a:gd name="connsiteX2" fmla="*/ 152400 w 492655"/>
                <a:gd name="connsiteY2" fmla="*/ 0 h 285750"/>
                <a:gd name="connsiteX3" fmla="*/ 409575 w 492655"/>
                <a:gd name="connsiteY3" fmla="*/ 28575 h 285750"/>
                <a:gd name="connsiteX4" fmla="*/ 492654 w 492655"/>
                <a:gd name="connsiteY4" fmla="*/ 214932 h 285750"/>
                <a:gd name="connsiteX5" fmla="*/ 492655 w 492655"/>
                <a:gd name="connsiteY5" fmla="*/ 204753 h 285750"/>
                <a:gd name="connsiteX6" fmla="*/ 274109 w 492655"/>
                <a:gd name="connsiteY6" fmla="*/ 204753 h 285750"/>
                <a:gd name="connsiteX7" fmla="*/ 55563 w 492655"/>
                <a:gd name="connsiteY7" fmla="*/ 204753 h 285750"/>
                <a:gd name="connsiteX0" fmla="*/ 0 w 437092"/>
                <a:gd name="connsiteY0" fmla="*/ 204753 h 214932"/>
                <a:gd name="connsiteX1" fmla="*/ 96837 w 437092"/>
                <a:gd name="connsiteY1" fmla="*/ 0 h 214932"/>
                <a:gd name="connsiteX2" fmla="*/ 354012 w 437092"/>
                <a:gd name="connsiteY2" fmla="*/ 28575 h 214932"/>
                <a:gd name="connsiteX3" fmla="*/ 437091 w 437092"/>
                <a:gd name="connsiteY3" fmla="*/ 214932 h 214932"/>
                <a:gd name="connsiteX4" fmla="*/ 437092 w 437092"/>
                <a:gd name="connsiteY4" fmla="*/ 204753 h 214932"/>
                <a:gd name="connsiteX5" fmla="*/ 218546 w 437092"/>
                <a:gd name="connsiteY5" fmla="*/ 204753 h 214932"/>
                <a:gd name="connsiteX6" fmla="*/ 0 w 437092"/>
                <a:gd name="connsiteY6" fmla="*/ 204753 h 214932"/>
                <a:gd name="connsiteX0" fmla="*/ 0 w 468314"/>
                <a:gd name="connsiteY0" fmla="*/ 204754 h 214932"/>
                <a:gd name="connsiteX1" fmla="*/ 128059 w 468314"/>
                <a:gd name="connsiteY1" fmla="*/ 0 h 214932"/>
                <a:gd name="connsiteX2" fmla="*/ 385234 w 468314"/>
                <a:gd name="connsiteY2" fmla="*/ 28575 h 214932"/>
                <a:gd name="connsiteX3" fmla="*/ 468313 w 468314"/>
                <a:gd name="connsiteY3" fmla="*/ 214932 h 214932"/>
                <a:gd name="connsiteX4" fmla="*/ 468314 w 468314"/>
                <a:gd name="connsiteY4" fmla="*/ 204753 h 214932"/>
                <a:gd name="connsiteX5" fmla="*/ 249768 w 468314"/>
                <a:gd name="connsiteY5" fmla="*/ 204753 h 214932"/>
                <a:gd name="connsiteX6" fmla="*/ 0 w 468314"/>
                <a:gd name="connsiteY6" fmla="*/ 204754 h 214932"/>
                <a:gd name="connsiteX0" fmla="*/ 0 w 468314"/>
                <a:gd name="connsiteY0" fmla="*/ 214932 h 214932"/>
                <a:gd name="connsiteX1" fmla="*/ 128059 w 468314"/>
                <a:gd name="connsiteY1" fmla="*/ 0 h 214932"/>
                <a:gd name="connsiteX2" fmla="*/ 385234 w 468314"/>
                <a:gd name="connsiteY2" fmla="*/ 28575 h 214932"/>
                <a:gd name="connsiteX3" fmla="*/ 468313 w 468314"/>
                <a:gd name="connsiteY3" fmla="*/ 214932 h 214932"/>
                <a:gd name="connsiteX4" fmla="*/ 468314 w 468314"/>
                <a:gd name="connsiteY4" fmla="*/ 204753 h 214932"/>
                <a:gd name="connsiteX5" fmla="*/ 249768 w 468314"/>
                <a:gd name="connsiteY5" fmla="*/ 204753 h 214932"/>
                <a:gd name="connsiteX6" fmla="*/ 0 w 468314"/>
                <a:gd name="connsiteY6" fmla="*/ 214932 h 214932"/>
                <a:gd name="connsiteX0" fmla="*/ 0 w 468314"/>
                <a:gd name="connsiteY0" fmla="*/ 214932 h 268665"/>
                <a:gd name="connsiteX1" fmla="*/ 128059 w 468314"/>
                <a:gd name="connsiteY1" fmla="*/ 0 h 268665"/>
                <a:gd name="connsiteX2" fmla="*/ 385234 w 468314"/>
                <a:gd name="connsiteY2" fmla="*/ 28575 h 268665"/>
                <a:gd name="connsiteX3" fmla="*/ 468313 w 468314"/>
                <a:gd name="connsiteY3" fmla="*/ 214932 h 268665"/>
                <a:gd name="connsiteX4" fmla="*/ 468314 w 468314"/>
                <a:gd name="connsiteY4" fmla="*/ 204753 h 268665"/>
                <a:gd name="connsiteX5" fmla="*/ 280988 w 468314"/>
                <a:gd name="connsiteY5" fmla="*/ 268665 h 268665"/>
                <a:gd name="connsiteX6" fmla="*/ 0 w 468314"/>
                <a:gd name="connsiteY6" fmla="*/ 214932 h 268665"/>
                <a:gd name="connsiteX0" fmla="*/ 0 w 499535"/>
                <a:gd name="connsiteY0" fmla="*/ 322398 h 322398"/>
                <a:gd name="connsiteX1" fmla="*/ 159280 w 499535"/>
                <a:gd name="connsiteY1" fmla="*/ 0 h 322398"/>
                <a:gd name="connsiteX2" fmla="*/ 416455 w 499535"/>
                <a:gd name="connsiteY2" fmla="*/ 28575 h 322398"/>
                <a:gd name="connsiteX3" fmla="*/ 499534 w 499535"/>
                <a:gd name="connsiteY3" fmla="*/ 214932 h 322398"/>
                <a:gd name="connsiteX4" fmla="*/ 499535 w 499535"/>
                <a:gd name="connsiteY4" fmla="*/ 204753 h 322398"/>
                <a:gd name="connsiteX5" fmla="*/ 312209 w 499535"/>
                <a:gd name="connsiteY5" fmla="*/ 268665 h 322398"/>
                <a:gd name="connsiteX6" fmla="*/ 0 w 499535"/>
                <a:gd name="connsiteY6" fmla="*/ 322398 h 322398"/>
                <a:gd name="connsiteX0" fmla="*/ 0 w 499535"/>
                <a:gd name="connsiteY0" fmla="*/ 322398 h 322398"/>
                <a:gd name="connsiteX1" fmla="*/ 159280 w 499535"/>
                <a:gd name="connsiteY1" fmla="*/ 0 h 322398"/>
                <a:gd name="connsiteX2" fmla="*/ 416455 w 499535"/>
                <a:gd name="connsiteY2" fmla="*/ 28575 h 322398"/>
                <a:gd name="connsiteX3" fmla="*/ 499534 w 499535"/>
                <a:gd name="connsiteY3" fmla="*/ 214932 h 322398"/>
                <a:gd name="connsiteX4" fmla="*/ 499535 w 499535"/>
                <a:gd name="connsiteY4" fmla="*/ 204753 h 322398"/>
                <a:gd name="connsiteX5" fmla="*/ 218546 w 499535"/>
                <a:gd name="connsiteY5" fmla="*/ 214932 h 322398"/>
                <a:gd name="connsiteX6" fmla="*/ 0 w 499535"/>
                <a:gd name="connsiteY6" fmla="*/ 322398 h 322398"/>
                <a:gd name="connsiteX0" fmla="*/ 0 w 468314"/>
                <a:gd name="connsiteY0" fmla="*/ 268665 h 268665"/>
                <a:gd name="connsiteX1" fmla="*/ 128059 w 468314"/>
                <a:gd name="connsiteY1" fmla="*/ 0 h 268665"/>
                <a:gd name="connsiteX2" fmla="*/ 385234 w 468314"/>
                <a:gd name="connsiteY2" fmla="*/ 28575 h 268665"/>
                <a:gd name="connsiteX3" fmla="*/ 468313 w 468314"/>
                <a:gd name="connsiteY3" fmla="*/ 214932 h 268665"/>
                <a:gd name="connsiteX4" fmla="*/ 468314 w 468314"/>
                <a:gd name="connsiteY4" fmla="*/ 204753 h 268665"/>
                <a:gd name="connsiteX5" fmla="*/ 187325 w 468314"/>
                <a:gd name="connsiteY5" fmla="*/ 214932 h 268665"/>
                <a:gd name="connsiteX6" fmla="*/ 0 w 468314"/>
                <a:gd name="connsiteY6" fmla="*/ 268665 h 268665"/>
                <a:gd name="connsiteX0" fmla="*/ 0 w 468314"/>
                <a:gd name="connsiteY0" fmla="*/ 214932 h 214932"/>
                <a:gd name="connsiteX1" fmla="*/ 128059 w 468314"/>
                <a:gd name="connsiteY1" fmla="*/ 0 h 214932"/>
                <a:gd name="connsiteX2" fmla="*/ 385234 w 468314"/>
                <a:gd name="connsiteY2" fmla="*/ 28575 h 214932"/>
                <a:gd name="connsiteX3" fmla="*/ 468313 w 468314"/>
                <a:gd name="connsiteY3" fmla="*/ 214932 h 214932"/>
                <a:gd name="connsiteX4" fmla="*/ 468314 w 468314"/>
                <a:gd name="connsiteY4" fmla="*/ 204753 h 214932"/>
                <a:gd name="connsiteX5" fmla="*/ 187325 w 468314"/>
                <a:gd name="connsiteY5" fmla="*/ 214932 h 214932"/>
                <a:gd name="connsiteX6" fmla="*/ 0 w 468314"/>
                <a:gd name="connsiteY6" fmla="*/ 214932 h 214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8314" h="214932">
                  <a:moveTo>
                    <a:pt x="0" y="214932"/>
                  </a:moveTo>
                  <a:lnTo>
                    <a:pt x="128059" y="0"/>
                  </a:lnTo>
                  <a:lnTo>
                    <a:pt x="385234" y="28575"/>
                  </a:lnTo>
                  <a:lnTo>
                    <a:pt x="468313" y="214932"/>
                  </a:lnTo>
                  <a:cubicBezTo>
                    <a:pt x="468313" y="211539"/>
                    <a:pt x="468314" y="208146"/>
                    <a:pt x="468314" y="204753"/>
                  </a:cubicBezTo>
                  <a:lnTo>
                    <a:pt x="187325" y="214932"/>
                  </a:lnTo>
                  <a:lnTo>
                    <a:pt x="0" y="214932"/>
                  </a:lnTo>
                  <a:close/>
                </a:path>
              </a:pathLst>
            </a:custGeom>
            <a:solidFill>
              <a:srgbClr val="0070C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i="0" kern="0" baseline="-25000" dirty="0">
                <a:solidFill>
                  <a:sysClr val="window" lastClr="FFFFFF"/>
                </a:solidFill>
                <a:latin typeface="Calibri"/>
              </a:endParaRPr>
            </a:p>
          </p:txBody>
        </p:sp>
        <p:grpSp>
          <p:nvGrpSpPr>
            <p:cNvPr id="56" name="Gruppo 85"/>
            <p:cNvGrpSpPr/>
            <p:nvPr/>
          </p:nvGrpSpPr>
          <p:grpSpPr>
            <a:xfrm>
              <a:off x="6444208" y="4928438"/>
              <a:ext cx="477563" cy="432048"/>
              <a:chOff x="6516216" y="1988840"/>
              <a:chExt cx="477563" cy="432048"/>
            </a:xfrm>
          </p:grpSpPr>
          <p:sp>
            <p:nvSpPr>
              <p:cNvPr id="66" name="Ovale 65"/>
              <p:cNvSpPr/>
              <p:nvPr/>
            </p:nvSpPr>
            <p:spPr>
              <a:xfrm>
                <a:off x="6516216" y="1988840"/>
                <a:ext cx="432048" cy="432048"/>
              </a:xfrm>
              <a:prstGeom prst="ellipse">
                <a:avLst/>
              </a:prstGeom>
              <a:solidFill>
                <a:sysClr val="windowText" lastClr="000000">
                  <a:lumMod val="65000"/>
                  <a:lumOff val="35000"/>
                </a:sysClr>
              </a:solidFill>
              <a:ln w="25400" cap="flat" cmpd="sng" algn="ctr">
                <a:solidFill>
                  <a:srgbClr val="E3DED1">
                    <a:lumMod val="90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i="0" kern="0" dirty="0">
                  <a:solidFill>
                    <a:sysClr val="window" lastClr="FFFFFF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67" name="CasellaDiTesto 66"/>
              <p:cNvSpPr txBox="1"/>
              <p:nvPr/>
            </p:nvSpPr>
            <p:spPr>
              <a:xfrm>
                <a:off x="6526985" y="2032506"/>
                <a:ext cx="466794" cy="36933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800" i="0" kern="0" dirty="0">
                    <a:solidFill>
                      <a:sysClr val="window" lastClr="FFFFFF"/>
                    </a:solidFill>
                  </a:rPr>
                  <a:t>Pd</a:t>
                </a:r>
              </a:p>
            </p:txBody>
          </p:sp>
        </p:grpSp>
        <p:sp>
          <p:nvSpPr>
            <p:cNvPr id="57" name="Rettangolo 56"/>
            <p:cNvSpPr/>
            <p:nvPr/>
          </p:nvSpPr>
          <p:spPr>
            <a:xfrm>
              <a:off x="7411535" y="5346651"/>
              <a:ext cx="68159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i="0" kern="0" dirty="0">
                  <a:solidFill>
                    <a:sysClr val="window" lastClr="FFFFFF"/>
                  </a:solidFill>
                </a:rPr>
                <a:t>CeO</a:t>
              </a:r>
              <a:r>
                <a:rPr lang="en-US" sz="1600" b="1" i="0" kern="0" baseline="-25000" dirty="0">
                  <a:solidFill>
                    <a:sysClr val="window" lastClr="FFFFFF"/>
                  </a:solidFill>
                </a:rPr>
                <a:t>2</a:t>
              </a:r>
            </a:p>
          </p:txBody>
        </p:sp>
        <p:sp>
          <p:nvSpPr>
            <p:cNvPr id="58" name="Rettangolo 57"/>
            <p:cNvSpPr/>
            <p:nvPr/>
          </p:nvSpPr>
          <p:spPr>
            <a:xfrm>
              <a:off x="8316415" y="4438951"/>
              <a:ext cx="44916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i="0" kern="0" dirty="0">
                  <a:solidFill>
                    <a:sysClr val="windowText" lastClr="000000"/>
                  </a:solidFill>
                </a:rPr>
                <a:t>O</a:t>
              </a:r>
              <a:r>
                <a:rPr lang="en-US" sz="1800" i="0" kern="0" baseline="-25000" dirty="0">
                  <a:solidFill>
                    <a:sysClr val="windowText" lastClr="000000"/>
                  </a:solidFill>
                </a:rPr>
                <a:t>2</a:t>
              </a:r>
              <a:endParaRPr lang="en-US" sz="1800" i="0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9" name="Rettangolo 58"/>
            <p:cNvSpPr/>
            <p:nvPr/>
          </p:nvSpPr>
          <p:spPr>
            <a:xfrm>
              <a:off x="6516216" y="4568398"/>
              <a:ext cx="36420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i="0" kern="0" dirty="0">
                  <a:solidFill>
                    <a:sysClr val="windowText" lastClr="000000"/>
                  </a:solidFill>
                </a:rPr>
                <a:t>O</a:t>
              </a:r>
            </a:p>
          </p:txBody>
        </p:sp>
        <p:sp>
          <p:nvSpPr>
            <p:cNvPr id="60" name="Figura a mano libera 59"/>
            <p:cNvSpPr/>
            <p:nvPr/>
          </p:nvSpPr>
          <p:spPr>
            <a:xfrm rot="20707333" flipH="1" flipV="1">
              <a:off x="6837648" y="4613354"/>
              <a:ext cx="725287" cy="354866"/>
            </a:xfrm>
            <a:custGeom>
              <a:avLst/>
              <a:gdLst>
                <a:gd name="connsiteX0" fmla="*/ 0 w 504825"/>
                <a:gd name="connsiteY0" fmla="*/ 0 h 165100"/>
                <a:gd name="connsiteX1" fmla="*/ 190500 w 504825"/>
                <a:gd name="connsiteY1" fmla="*/ 142875 h 165100"/>
                <a:gd name="connsiteX2" fmla="*/ 504825 w 504825"/>
                <a:gd name="connsiteY2" fmla="*/ 133350 h 165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825" h="165100">
                  <a:moveTo>
                    <a:pt x="0" y="0"/>
                  </a:moveTo>
                  <a:cubicBezTo>
                    <a:pt x="53181" y="60325"/>
                    <a:pt x="106363" y="120650"/>
                    <a:pt x="190500" y="142875"/>
                  </a:cubicBezTo>
                  <a:cubicBezTo>
                    <a:pt x="274638" y="165100"/>
                    <a:pt x="389731" y="149225"/>
                    <a:pt x="504825" y="133350"/>
                  </a:cubicBezTo>
                </a:path>
              </a:pathLst>
            </a:custGeom>
            <a:noFill/>
            <a:ln w="25400" cap="flat" cmpd="sng" algn="ctr">
              <a:solidFill>
                <a:sysClr val="windowText" lastClr="000000"/>
              </a:solidFill>
              <a:prstDash val="solid"/>
              <a:headEnd type="none" w="med" len="med"/>
              <a:tailEnd type="triangl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i="0" kern="0">
                <a:solidFill>
                  <a:sysClr val="windowText" lastClr="000000"/>
                </a:solidFill>
                <a:latin typeface="Calibri"/>
                <a:cs typeface="+mn-cs"/>
              </a:endParaRPr>
            </a:p>
          </p:txBody>
        </p:sp>
        <p:sp>
          <p:nvSpPr>
            <p:cNvPr id="61" name="Figura a mano libera 60"/>
            <p:cNvSpPr/>
            <p:nvPr/>
          </p:nvSpPr>
          <p:spPr>
            <a:xfrm rot="8780781">
              <a:off x="7852636" y="4724108"/>
              <a:ext cx="529840" cy="45719"/>
            </a:xfrm>
            <a:custGeom>
              <a:avLst/>
              <a:gdLst>
                <a:gd name="connsiteX0" fmla="*/ 0 w 504825"/>
                <a:gd name="connsiteY0" fmla="*/ 0 h 165100"/>
                <a:gd name="connsiteX1" fmla="*/ 190500 w 504825"/>
                <a:gd name="connsiteY1" fmla="*/ 142875 h 165100"/>
                <a:gd name="connsiteX2" fmla="*/ 504825 w 504825"/>
                <a:gd name="connsiteY2" fmla="*/ 133350 h 165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825" h="165100">
                  <a:moveTo>
                    <a:pt x="0" y="0"/>
                  </a:moveTo>
                  <a:cubicBezTo>
                    <a:pt x="53181" y="60325"/>
                    <a:pt x="106363" y="120650"/>
                    <a:pt x="190500" y="142875"/>
                  </a:cubicBezTo>
                  <a:cubicBezTo>
                    <a:pt x="274638" y="165100"/>
                    <a:pt x="389731" y="149225"/>
                    <a:pt x="504825" y="133350"/>
                  </a:cubicBezTo>
                </a:path>
              </a:pathLst>
            </a:custGeom>
            <a:noFill/>
            <a:ln w="25400" cap="flat" cmpd="sng" algn="ctr">
              <a:solidFill>
                <a:sysClr val="windowText" lastClr="000000"/>
              </a:solidFill>
              <a:prstDash val="solid"/>
              <a:headEnd type="none" w="med" len="med"/>
              <a:tailEnd type="triangl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i="0" kern="0">
                <a:solidFill>
                  <a:sysClr val="windowText" lastClr="000000"/>
                </a:solidFill>
                <a:latin typeface="Calibri"/>
                <a:cs typeface="+mn-cs"/>
              </a:endParaRPr>
            </a:p>
          </p:txBody>
        </p:sp>
        <p:sp>
          <p:nvSpPr>
            <p:cNvPr id="62" name="Rettangolo 61"/>
            <p:cNvSpPr/>
            <p:nvPr/>
          </p:nvSpPr>
          <p:spPr>
            <a:xfrm>
              <a:off x="7336744" y="5130033"/>
              <a:ext cx="61908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>
                  <a:solidFill>
                    <a:schemeClr val="bg1"/>
                  </a:solidFill>
                </a:rPr>
                <a:t>Ce </a:t>
              </a:r>
              <a:r>
                <a:rPr lang="en-US" sz="1600" baseline="30000" dirty="0">
                  <a:solidFill>
                    <a:schemeClr val="bg1"/>
                  </a:solidFill>
                </a:rPr>
                <a:t>III</a:t>
              </a:r>
            </a:p>
          </p:txBody>
        </p:sp>
        <p:sp>
          <p:nvSpPr>
            <p:cNvPr id="63" name="Rettangolo 62"/>
            <p:cNvSpPr/>
            <p:nvPr/>
          </p:nvSpPr>
          <p:spPr>
            <a:xfrm>
              <a:off x="7726047" y="5130033"/>
              <a:ext cx="61908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>
                  <a:solidFill>
                    <a:schemeClr val="bg1"/>
                  </a:solidFill>
                </a:rPr>
                <a:t>Ce </a:t>
              </a:r>
              <a:r>
                <a:rPr lang="en-US" sz="1600" baseline="30000" dirty="0">
                  <a:solidFill>
                    <a:schemeClr val="bg1"/>
                  </a:solidFill>
                </a:rPr>
                <a:t>III</a:t>
              </a:r>
            </a:p>
          </p:txBody>
        </p:sp>
        <p:sp>
          <p:nvSpPr>
            <p:cNvPr id="64" name="Rettangolo 63"/>
            <p:cNvSpPr/>
            <p:nvPr/>
          </p:nvSpPr>
          <p:spPr>
            <a:xfrm>
              <a:off x="7668344" y="4941168"/>
              <a:ext cx="216024" cy="216024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i="0" kern="0">
                <a:solidFill>
                  <a:sysClr val="window" lastClr="FFFFFF"/>
                </a:solidFill>
                <a:latin typeface="Calibri"/>
                <a:cs typeface="+mn-cs"/>
              </a:endParaRPr>
            </a:p>
          </p:txBody>
        </p:sp>
        <p:sp>
          <p:nvSpPr>
            <p:cNvPr id="65" name="CasellaDiTesto 64"/>
            <p:cNvSpPr txBox="1"/>
            <p:nvPr/>
          </p:nvSpPr>
          <p:spPr>
            <a:xfrm>
              <a:off x="5868144" y="4077072"/>
              <a:ext cx="2557110" cy="3693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 b="1" kern="0" dirty="0">
                  <a:latin typeface="Calibri"/>
                </a:rPr>
                <a:t>O</a:t>
              </a:r>
              <a:r>
                <a:rPr lang="en-US" sz="1800" b="1" kern="0" baseline="-25000" dirty="0">
                  <a:latin typeface="Calibri"/>
                </a:rPr>
                <a:t>2 </a:t>
              </a:r>
              <a:r>
                <a:rPr lang="en-US" sz="1800" b="1" dirty="0"/>
                <a:t>from a PROMOTER</a:t>
              </a:r>
            </a:p>
          </p:txBody>
        </p:sp>
      </p:grpSp>
      <p:sp>
        <p:nvSpPr>
          <p:cNvPr id="73" name="Figura a mano libera 72"/>
          <p:cNvSpPr/>
          <p:nvPr/>
        </p:nvSpPr>
        <p:spPr>
          <a:xfrm>
            <a:off x="1147763" y="2060665"/>
            <a:ext cx="3803650" cy="2884487"/>
          </a:xfrm>
          <a:custGeom>
            <a:avLst/>
            <a:gdLst>
              <a:gd name="connsiteX0" fmla="*/ 3804249 w 3804249"/>
              <a:gd name="connsiteY0" fmla="*/ 38819 h 2920041"/>
              <a:gd name="connsiteX1" fmla="*/ 2406770 w 3804249"/>
              <a:gd name="connsiteY1" fmla="*/ 1798607 h 2920041"/>
              <a:gd name="connsiteX2" fmla="*/ 1578634 w 3804249"/>
              <a:gd name="connsiteY2" fmla="*/ 107830 h 2920041"/>
              <a:gd name="connsiteX3" fmla="*/ 681487 w 3804249"/>
              <a:gd name="connsiteY3" fmla="*/ 2445588 h 2920041"/>
              <a:gd name="connsiteX4" fmla="*/ 0 w 3804249"/>
              <a:gd name="connsiteY4" fmla="*/ 2920041 h 2920041"/>
              <a:gd name="connsiteX0" fmla="*/ 3804249 w 3804249"/>
              <a:gd name="connsiteY0" fmla="*/ 38819 h 2920041"/>
              <a:gd name="connsiteX1" fmla="*/ 3269412 w 3804249"/>
              <a:gd name="connsiteY1" fmla="*/ 961845 h 2920041"/>
              <a:gd name="connsiteX2" fmla="*/ 2406770 w 3804249"/>
              <a:gd name="connsiteY2" fmla="*/ 1798607 h 2920041"/>
              <a:gd name="connsiteX3" fmla="*/ 1578634 w 3804249"/>
              <a:gd name="connsiteY3" fmla="*/ 107830 h 2920041"/>
              <a:gd name="connsiteX4" fmla="*/ 681487 w 3804249"/>
              <a:gd name="connsiteY4" fmla="*/ 2445588 h 2920041"/>
              <a:gd name="connsiteX5" fmla="*/ 0 w 3804249"/>
              <a:gd name="connsiteY5" fmla="*/ 2920041 h 2920041"/>
              <a:gd name="connsiteX0" fmla="*/ 3804249 w 3804249"/>
              <a:gd name="connsiteY0" fmla="*/ 152417 h 3033639"/>
              <a:gd name="connsiteX1" fmla="*/ 3064647 w 3804249"/>
              <a:gd name="connsiteY1" fmla="*/ 293298 h 3033639"/>
              <a:gd name="connsiteX2" fmla="*/ 2406770 w 3804249"/>
              <a:gd name="connsiteY2" fmla="*/ 1912205 h 3033639"/>
              <a:gd name="connsiteX3" fmla="*/ 1578634 w 3804249"/>
              <a:gd name="connsiteY3" fmla="*/ 221428 h 3033639"/>
              <a:gd name="connsiteX4" fmla="*/ 681487 w 3804249"/>
              <a:gd name="connsiteY4" fmla="*/ 2559186 h 3033639"/>
              <a:gd name="connsiteX5" fmla="*/ 0 w 3804249"/>
              <a:gd name="connsiteY5" fmla="*/ 3033639 h 3033639"/>
              <a:gd name="connsiteX0" fmla="*/ 3804249 w 3823999"/>
              <a:gd name="connsiteY0" fmla="*/ 142353 h 3023575"/>
              <a:gd name="connsiteX1" fmla="*/ 3700732 w 3823999"/>
              <a:gd name="connsiteY1" fmla="*/ 202738 h 3023575"/>
              <a:gd name="connsiteX2" fmla="*/ 3064647 w 3823999"/>
              <a:gd name="connsiteY2" fmla="*/ 283234 h 3023575"/>
              <a:gd name="connsiteX3" fmla="*/ 2406770 w 3823999"/>
              <a:gd name="connsiteY3" fmla="*/ 1902141 h 3023575"/>
              <a:gd name="connsiteX4" fmla="*/ 1578634 w 3823999"/>
              <a:gd name="connsiteY4" fmla="*/ 211364 h 3023575"/>
              <a:gd name="connsiteX5" fmla="*/ 681487 w 3823999"/>
              <a:gd name="connsiteY5" fmla="*/ 2549122 h 3023575"/>
              <a:gd name="connsiteX6" fmla="*/ 0 w 3823999"/>
              <a:gd name="connsiteY6" fmla="*/ 3023575 h 3023575"/>
              <a:gd name="connsiteX0" fmla="*/ 3804249 w 3823999"/>
              <a:gd name="connsiteY0" fmla="*/ 152939 h 3034161"/>
              <a:gd name="connsiteX1" fmla="*/ 3700732 w 3823999"/>
              <a:gd name="connsiteY1" fmla="*/ 213324 h 3034161"/>
              <a:gd name="connsiteX2" fmla="*/ 3640711 w 3823999"/>
              <a:gd name="connsiteY2" fmla="*/ 149804 h 3034161"/>
              <a:gd name="connsiteX3" fmla="*/ 3064647 w 3823999"/>
              <a:gd name="connsiteY3" fmla="*/ 293820 h 3034161"/>
              <a:gd name="connsiteX4" fmla="*/ 2406770 w 3823999"/>
              <a:gd name="connsiteY4" fmla="*/ 1912727 h 3034161"/>
              <a:gd name="connsiteX5" fmla="*/ 1578634 w 3823999"/>
              <a:gd name="connsiteY5" fmla="*/ 221950 h 3034161"/>
              <a:gd name="connsiteX6" fmla="*/ 681487 w 3823999"/>
              <a:gd name="connsiteY6" fmla="*/ 2559708 h 3034161"/>
              <a:gd name="connsiteX7" fmla="*/ 0 w 3823999"/>
              <a:gd name="connsiteY7" fmla="*/ 3034161 h 3034161"/>
              <a:gd name="connsiteX0" fmla="*/ 3804249 w 3823999"/>
              <a:gd name="connsiteY0" fmla="*/ 40554 h 2921776"/>
              <a:gd name="connsiteX1" fmla="*/ 3700732 w 3823999"/>
              <a:gd name="connsiteY1" fmla="*/ 100939 h 2921776"/>
              <a:gd name="connsiteX2" fmla="*/ 3640711 w 3823999"/>
              <a:gd name="connsiteY2" fmla="*/ 37419 h 2921776"/>
              <a:gd name="connsiteX3" fmla="*/ 3136655 w 3823999"/>
              <a:gd name="connsiteY3" fmla="*/ 325451 h 2921776"/>
              <a:gd name="connsiteX4" fmla="*/ 2406770 w 3823999"/>
              <a:gd name="connsiteY4" fmla="*/ 1800342 h 2921776"/>
              <a:gd name="connsiteX5" fmla="*/ 1578634 w 3823999"/>
              <a:gd name="connsiteY5" fmla="*/ 109565 h 2921776"/>
              <a:gd name="connsiteX6" fmla="*/ 681487 w 3823999"/>
              <a:gd name="connsiteY6" fmla="*/ 2447323 h 2921776"/>
              <a:gd name="connsiteX7" fmla="*/ 0 w 3823999"/>
              <a:gd name="connsiteY7" fmla="*/ 2921776 h 2921776"/>
              <a:gd name="connsiteX0" fmla="*/ 3804249 w 3823999"/>
              <a:gd name="connsiteY0" fmla="*/ 64556 h 2945778"/>
              <a:gd name="connsiteX1" fmla="*/ 3700732 w 3823999"/>
              <a:gd name="connsiteY1" fmla="*/ 124941 h 2945778"/>
              <a:gd name="connsiteX2" fmla="*/ 3640711 w 3823999"/>
              <a:gd name="connsiteY2" fmla="*/ 61421 h 2945778"/>
              <a:gd name="connsiteX3" fmla="*/ 3136655 w 3823999"/>
              <a:gd name="connsiteY3" fmla="*/ 493468 h 2945778"/>
              <a:gd name="connsiteX4" fmla="*/ 2406770 w 3823999"/>
              <a:gd name="connsiteY4" fmla="*/ 1824344 h 2945778"/>
              <a:gd name="connsiteX5" fmla="*/ 1578634 w 3823999"/>
              <a:gd name="connsiteY5" fmla="*/ 133567 h 2945778"/>
              <a:gd name="connsiteX6" fmla="*/ 681487 w 3823999"/>
              <a:gd name="connsiteY6" fmla="*/ 2471325 h 2945778"/>
              <a:gd name="connsiteX7" fmla="*/ 0 w 3823999"/>
              <a:gd name="connsiteY7" fmla="*/ 2945778 h 2945778"/>
              <a:gd name="connsiteX0" fmla="*/ 3804249 w 3907994"/>
              <a:gd name="connsiteY0" fmla="*/ 75143 h 2956365"/>
              <a:gd name="connsiteX1" fmla="*/ 3784727 w 3907994"/>
              <a:gd name="connsiteY1" fmla="*/ 72007 h 2956365"/>
              <a:gd name="connsiteX2" fmla="*/ 3640711 w 3907994"/>
              <a:gd name="connsiteY2" fmla="*/ 72008 h 2956365"/>
              <a:gd name="connsiteX3" fmla="*/ 3136655 w 3907994"/>
              <a:gd name="connsiteY3" fmla="*/ 504055 h 2956365"/>
              <a:gd name="connsiteX4" fmla="*/ 2406770 w 3907994"/>
              <a:gd name="connsiteY4" fmla="*/ 1834931 h 2956365"/>
              <a:gd name="connsiteX5" fmla="*/ 1578634 w 3907994"/>
              <a:gd name="connsiteY5" fmla="*/ 144154 h 2956365"/>
              <a:gd name="connsiteX6" fmla="*/ 681487 w 3907994"/>
              <a:gd name="connsiteY6" fmla="*/ 2481912 h 2956365"/>
              <a:gd name="connsiteX7" fmla="*/ 0 w 3907994"/>
              <a:gd name="connsiteY7" fmla="*/ 2956365 h 2956365"/>
              <a:gd name="connsiteX0" fmla="*/ 3804249 w 3804249"/>
              <a:gd name="connsiteY0" fmla="*/ 74620 h 2955842"/>
              <a:gd name="connsiteX1" fmla="*/ 3640711 w 3804249"/>
              <a:gd name="connsiteY1" fmla="*/ 71485 h 2955842"/>
              <a:gd name="connsiteX2" fmla="*/ 3136655 w 3804249"/>
              <a:gd name="connsiteY2" fmla="*/ 503532 h 2955842"/>
              <a:gd name="connsiteX3" fmla="*/ 2406770 w 3804249"/>
              <a:gd name="connsiteY3" fmla="*/ 1834408 h 2955842"/>
              <a:gd name="connsiteX4" fmla="*/ 1578634 w 3804249"/>
              <a:gd name="connsiteY4" fmla="*/ 143631 h 2955842"/>
              <a:gd name="connsiteX5" fmla="*/ 681487 w 3804249"/>
              <a:gd name="connsiteY5" fmla="*/ 2481389 h 2955842"/>
              <a:gd name="connsiteX6" fmla="*/ 0 w 3804249"/>
              <a:gd name="connsiteY6" fmla="*/ 2955842 h 2955842"/>
              <a:gd name="connsiteX0" fmla="*/ 3804249 w 3804249"/>
              <a:gd name="connsiteY0" fmla="*/ 74621 h 2955843"/>
              <a:gd name="connsiteX1" fmla="*/ 3568703 w 3804249"/>
              <a:gd name="connsiteY1" fmla="*/ 71485 h 2955843"/>
              <a:gd name="connsiteX2" fmla="*/ 3136655 w 3804249"/>
              <a:gd name="connsiteY2" fmla="*/ 503533 h 2955843"/>
              <a:gd name="connsiteX3" fmla="*/ 2406770 w 3804249"/>
              <a:gd name="connsiteY3" fmla="*/ 1834409 h 2955843"/>
              <a:gd name="connsiteX4" fmla="*/ 1578634 w 3804249"/>
              <a:gd name="connsiteY4" fmla="*/ 143632 h 2955843"/>
              <a:gd name="connsiteX5" fmla="*/ 681487 w 3804249"/>
              <a:gd name="connsiteY5" fmla="*/ 2481390 h 2955843"/>
              <a:gd name="connsiteX6" fmla="*/ 0 w 3804249"/>
              <a:gd name="connsiteY6" fmla="*/ 2955843 h 2955843"/>
              <a:gd name="connsiteX0" fmla="*/ 3804249 w 3804249"/>
              <a:gd name="connsiteY0" fmla="*/ 38819 h 2920041"/>
              <a:gd name="connsiteX1" fmla="*/ 3568703 w 3804249"/>
              <a:gd name="connsiteY1" fmla="*/ 35683 h 2920041"/>
              <a:gd name="connsiteX2" fmla="*/ 3136655 w 3804249"/>
              <a:gd name="connsiteY2" fmla="*/ 467731 h 2920041"/>
              <a:gd name="connsiteX3" fmla="*/ 2406770 w 3804249"/>
              <a:gd name="connsiteY3" fmla="*/ 1798607 h 2920041"/>
              <a:gd name="connsiteX4" fmla="*/ 1578634 w 3804249"/>
              <a:gd name="connsiteY4" fmla="*/ 107830 h 2920041"/>
              <a:gd name="connsiteX5" fmla="*/ 681487 w 3804249"/>
              <a:gd name="connsiteY5" fmla="*/ 2445588 h 2920041"/>
              <a:gd name="connsiteX6" fmla="*/ 0 w 3804249"/>
              <a:gd name="connsiteY6" fmla="*/ 2920041 h 2920041"/>
              <a:gd name="connsiteX0" fmla="*/ 3804249 w 3804249"/>
              <a:gd name="connsiteY0" fmla="*/ 38819 h 2920041"/>
              <a:gd name="connsiteX1" fmla="*/ 3568703 w 3804249"/>
              <a:gd name="connsiteY1" fmla="*/ 35683 h 2920041"/>
              <a:gd name="connsiteX2" fmla="*/ 3136655 w 3804249"/>
              <a:gd name="connsiteY2" fmla="*/ 467731 h 2920041"/>
              <a:gd name="connsiteX3" fmla="*/ 2406770 w 3804249"/>
              <a:gd name="connsiteY3" fmla="*/ 1798607 h 2920041"/>
              <a:gd name="connsiteX4" fmla="*/ 1578634 w 3804249"/>
              <a:gd name="connsiteY4" fmla="*/ 107830 h 2920041"/>
              <a:gd name="connsiteX5" fmla="*/ 681487 w 3804249"/>
              <a:gd name="connsiteY5" fmla="*/ 2445588 h 2920041"/>
              <a:gd name="connsiteX6" fmla="*/ 0 w 3804249"/>
              <a:gd name="connsiteY6" fmla="*/ 2920041 h 2920041"/>
              <a:gd name="connsiteX0" fmla="*/ 3804249 w 3804249"/>
              <a:gd name="connsiteY0" fmla="*/ 188624 h 3069846"/>
              <a:gd name="connsiteX1" fmla="*/ 3568703 w 3804249"/>
              <a:gd name="connsiteY1" fmla="*/ 185488 h 3069846"/>
              <a:gd name="connsiteX2" fmla="*/ 3136655 w 3804249"/>
              <a:gd name="connsiteY2" fmla="*/ 617536 h 3069846"/>
              <a:gd name="connsiteX3" fmla="*/ 2632599 w 3804249"/>
              <a:gd name="connsiteY3" fmla="*/ 1049585 h 3069846"/>
              <a:gd name="connsiteX4" fmla="*/ 1578634 w 3804249"/>
              <a:gd name="connsiteY4" fmla="*/ 257635 h 3069846"/>
              <a:gd name="connsiteX5" fmla="*/ 681487 w 3804249"/>
              <a:gd name="connsiteY5" fmla="*/ 2595393 h 3069846"/>
              <a:gd name="connsiteX6" fmla="*/ 0 w 3804249"/>
              <a:gd name="connsiteY6" fmla="*/ 3069846 h 3069846"/>
              <a:gd name="connsiteX0" fmla="*/ 3804249 w 3804249"/>
              <a:gd name="connsiteY0" fmla="*/ 280359 h 3161581"/>
              <a:gd name="connsiteX1" fmla="*/ 3568703 w 3804249"/>
              <a:gd name="connsiteY1" fmla="*/ 277223 h 3161581"/>
              <a:gd name="connsiteX2" fmla="*/ 3136655 w 3804249"/>
              <a:gd name="connsiteY2" fmla="*/ 709271 h 3161581"/>
              <a:gd name="connsiteX3" fmla="*/ 2632599 w 3804249"/>
              <a:gd name="connsiteY3" fmla="*/ 1141320 h 3161581"/>
              <a:gd name="connsiteX4" fmla="*/ 2096219 w 3804249"/>
              <a:gd name="connsiteY4" fmla="*/ 590910 h 3161581"/>
              <a:gd name="connsiteX5" fmla="*/ 1578634 w 3804249"/>
              <a:gd name="connsiteY5" fmla="*/ 349370 h 3161581"/>
              <a:gd name="connsiteX6" fmla="*/ 681487 w 3804249"/>
              <a:gd name="connsiteY6" fmla="*/ 2687128 h 3161581"/>
              <a:gd name="connsiteX7" fmla="*/ 0 w 3804249"/>
              <a:gd name="connsiteY7" fmla="*/ 3161581 h 3161581"/>
              <a:gd name="connsiteX0" fmla="*/ 3804249 w 3804249"/>
              <a:gd name="connsiteY0" fmla="*/ 332640 h 3213862"/>
              <a:gd name="connsiteX1" fmla="*/ 3568703 w 3804249"/>
              <a:gd name="connsiteY1" fmla="*/ 329504 h 3213862"/>
              <a:gd name="connsiteX2" fmla="*/ 3136655 w 3804249"/>
              <a:gd name="connsiteY2" fmla="*/ 761552 h 3213862"/>
              <a:gd name="connsiteX3" fmla="*/ 2632599 w 3804249"/>
              <a:gd name="connsiteY3" fmla="*/ 1193601 h 3213862"/>
              <a:gd name="connsiteX4" fmla="*/ 2272559 w 3804249"/>
              <a:gd name="connsiteY4" fmla="*/ 329506 h 3213862"/>
              <a:gd name="connsiteX5" fmla="*/ 1578634 w 3804249"/>
              <a:gd name="connsiteY5" fmla="*/ 401651 h 3213862"/>
              <a:gd name="connsiteX6" fmla="*/ 681487 w 3804249"/>
              <a:gd name="connsiteY6" fmla="*/ 2739409 h 3213862"/>
              <a:gd name="connsiteX7" fmla="*/ 0 w 3804249"/>
              <a:gd name="connsiteY7" fmla="*/ 3213862 h 3213862"/>
              <a:gd name="connsiteX0" fmla="*/ 3804249 w 3804249"/>
              <a:gd name="connsiteY0" fmla="*/ 75142 h 2956364"/>
              <a:gd name="connsiteX1" fmla="*/ 3568703 w 3804249"/>
              <a:gd name="connsiteY1" fmla="*/ 72006 h 2956364"/>
              <a:gd name="connsiteX2" fmla="*/ 3136655 w 3804249"/>
              <a:gd name="connsiteY2" fmla="*/ 504054 h 2956364"/>
              <a:gd name="connsiteX3" fmla="*/ 2632599 w 3804249"/>
              <a:gd name="connsiteY3" fmla="*/ 936103 h 2956364"/>
              <a:gd name="connsiteX4" fmla="*/ 2272559 w 3804249"/>
              <a:gd name="connsiteY4" fmla="*/ 72008 h 2956364"/>
              <a:gd name="connsiteX5" fmla="*/ 1336455 w 3804249"/>
              <a:gd name="connsiteY5" fmla="*/ 504056 h 2956364"/>
              <a:gd name="connsiteX6" fmla="*/ 681487 w 3804249"/>
              <a:gd name="connsiteY6" fmla="*/ 2481911 h 2956364"/>
              <a:gd name="connsiteX7" fmla="*/ 0 w 3804249"/>
              <a:gd name="connsiteY7" fmla="*/ 2956364 h 2956364"/>
              <a:gd name="connsiteX0" fmla="*/ 3804249 w 3804249"/>
              <a:gd name="connsiteY0" fmla="*/ 75142 h 2956364"/>
              <a:gd name="connsiteX1" fmla="*/ 3568703 w 3804249"/>
              <a:gd name="connsiteY1" fmla="*/ 72006 h 2956364"/>
              <a:gd name="connsiteX2" fmla="*/ 3136655 w 3804249"/>
              <a:gd name="connsiteY2" fmla="*/ 504054 h 2956364"/>
              <a:gd name="connsiteX3" fmla="*/ 2632599 w 3804249"/>
              <a:gd name="connsiteY3" fmla="*/ 936103 h 2956364"/>
              <a:gd name="connsiteX4" fmla="*/ 2056535 w 3804249"/>
              <a:gd name="connsiteY4" fmla="*/ 72008 h 2956364"/>
              <a:gd name="connsiteX5" fmla="*/ 1336455 w 3804249"/>
              <a:gd name="connsiteY5" fmla="*/ 504056 h 2956364"/>
              <a:gd name="connsiteX6" fmla="*/ 681487 w 3804249"/>
              <a:gd name="connsiteY6" fmla="*/ 2481911 h 2956364"/>
              <a:gd name="connsiteX7" fmla="*/ 0 w 3804249"/>
              <a:gd name="connsiteY7" fmla="*/ 2956364 h 2956364"/>
              <a:gd name="connsiteX0" fmla="*/ 3804249 w 3804249"/>
              <a:gd name="connsiteY0" fmla="*/ 75142 h 2956364"/>
              <a:gd name="connsiteX1" fmla="*/ 3568703 w 3804249"/>
              <a:gd name="connsiteY1" fmla="*/ 72006 h 2956364"/>
              <a:gd name="connsiteX2" fmla="*/ 3136655 w 3804249"/>
              <a:gd name="connsiteY2" fmla="*/ 360040 h 2956364"/>
              <a:gd name="connsiteX3" fmla="*/ 2632599 w 3804249"/>
              <a:gd name="connsiteY3" fmla="*/ 936103 h 2956364"/>
              <a:gd name="connsiteX4" fmla="*/ 2056535 w 3804249"/>
              <a:gd name="connsiteY4" fmla="*/ 72008 h 2956364"/>
              <a:gd name="connsiteX5" fmla="*/ 1336455 w 3804249"/>
              <a:gd name="connsiteY5" fmla="*/ 504056 h 2956364"/>
              <a:gd name="connsiteX6" fmla="*/ 681487 w 3804249"/>
              <a:gd name="connsiteY6" fmla="*/ 2481911 h 2956364"/>
              <a:gd name="connsiteX7" fmla="*/ 0 w 3804249"/>
              <a:gd name="connsiteY7" fmla="*/ 2956364 h 2956364"/>
              <a:gd name="connsiteX0" fmla="*/ 3804249 w 3804249"/>
              <a:gd name="connsiteY0" fmla="*/ 63141 h 2944363"/>
              <a:gd name="connsiteX1" fmla="*/ 3568703 w 3804249"/>
              <a:gd name="connsiteY1" fmla="*/ 60005 h 2944363"/>
              <a:gd name="connsiteX2" fmla="*/ 3136655 w 3804249"/>
              <a:gd name="connsiteY2" fmla="*/ 348039 h 2944363"/>
              <a:gd name="connsiteX3" fmla="*/ 2704607 w 3804249"/>
              <a:gd name="connsiteY3" fmla="*/ 852095 h 2944363"/>
              <a:gd name="connsiteX4" fmla="*/ 2056535 w 3804249"/>
              <a:gd name="connsiteY4" fmla="*/ 60007 h 2944363"/>
              <a:gd name="connsiteX5" fmla="*/ 1336455 w 3804249"/>
              <a:gd name="connsiteY5" fmla="*/ 492055 h 2944363"/>
              <a:gd name="connsiteX6" fmla="*/ 681487 w 3804249"/>
              <a:gd name="connsiteY6" fmla="*/ 2469910 h 2944363"/>
              <a:gd name="connsiteX7" fmla="*/ 0 w 3804249"/>
              <a:gd name="connsiteY7" fmla="*/ 2944363 h 2944363"/>
              <a:gd name="connsiteX0" fmla="*/ 3804249 w 3804249"/>
              <a:gd name="connsiteY0" fmla="*/ 63141 h 2944363"/>
              <a:gd name="connsiteX1" fmla="*/ 3568703 w 3804249"/>
              <a:gd name="connsiteY1" fmla="*/ 60005 h 2944363"/>
              <a:gd name="connsiteX2" fmla="*/ 2992639 w 3804249"/>
              <a:gd name="connsiteY2" fmla="*/ 708079 h 2944363"/>
              <a:gd name="connsiteX3" fmla="*/ 2704607 w 3804249"/>
              <a:gd name="connsiteY3" fmla="*/ 852095 h 2944363"/>
              <a:gd name="connsiteX4" fmla="*/ 2056535 w 3804249"/>
              <a:gd name="connsiteY4" fmla="*/ 60007 h 2944363"/>
              <a:gd name="connsiteX5" fmla="*/ 1336455 w 3804249"/>
              <a:gd name="connsiteY5" fmla="*/ 492055 h 2944363"/>
              <a:gd name="connsiteX6" fmla="*/ 681487 w 3804249"/>
              <a:gd name="connsiteY6" fmla="*/ 2469910 h 2944363"/>
              <a:gd name="connsiteX7" fmla="*/ 0 w 3804249"/>
              <a:gd name="connsiteY7" fmla="*/ 2944363 h 2944363"/>
              <a:gd name="connsiteX0" fmla="*/ 3804249 w 3804249"/>
              <a:gd name="connsiteY0" fmla="*/ 63141 h 2944363"/>
              <a:gd name="connsiteX1" fmla="*/ 3496695 w 3804249"/>
              <a:gd name="connsiteY1" fmla="*/ 132015 h 2944363"/>
              <a:gd name="connsiteX2" fmla="*/ 2992639 w 3804249"/>
              <a:gd name="connsiteY2" fmla="*/ 708079 h 2944363"/>
              <a:gd name="connsiteX3" fmla="*/ 2704607 w 3804249"/>
              <a:gd name="connsiteY3" fmla="*/ 852095 h 2944363"/>
              <a:gd name="connsiteX4" fmla="*/ 2056535 w 3804249"/>
              <a:gd name="connsiteY4" fmla="*/ 60007 h 2944363"/>
              <a:gd name="connsiteX5" fmla="*/ 1336455 w 3804249"/>
              <a:gd name="connsiteY5" fmla="*/ 492055 h 2944363"/>
              <a:gd name="connsiteX6" fmla="*/ 681487 w 3804249"/>
              <a:gd name="connsiteY6" fmla="*/ 2469910 h 2944363"/>
              <a:gd name="connsiteX7" fmla="*/ 0 w 3804249"/>
              <a:gd name="connsiteY7" fmla="*/ 2944363 h 2944363"/>
              <a:gd name="connsiteX0" fmla="*/ 3804249 w 3804249"/>
              <a:gd name="connsiteY0" fmla="*/ 63141 h 2944363"/>
              <a:gd name="connsiteX1" fmla="*/ 3496695 w 3804249"/>
              <a:gd name="connsiteY1" fmla="*/ 132015 h 2944363"/>
              <a:gd name="connsiteX2" fmla="*/ 2992639 w 3804249"/>
              <a:gd name="connsiteY2" fmla="*/ 708079 h 2944363"/>
              <a:gd name="connsiteX3" fmla="*/ 2704607 w 3804249"/>
              <a:gd name="connsiteY3" fmla="*/ 852095 h 2944363"/>
              <a:gd name="connsiteX4" fmla="*/ 2056535 w 3804249"/>
              <a:gd name="connsiteY4" fmla="*/ 60007 h 2944363"/>
              <a:gd name="connsiteX5" fmla="*/ 1336455 w 3804249"/>
              <a:gd name="connsiteY5" fmla="*/ 492055 h 2944363"/>
              <a:gd name="connsiteX6" fmla="*/ 681487 w 3804249"/>
              <a:gd name="connsiteY6" fmla="*/ 2469910 h 2944363"/>
              <a:gd name="connsiteX7" fmla="*/ 0 w 3804249"/>
              <a:gd name="connsiteY7" fmla="*/ 2944363 h 2944363"/>
              <a:gd name="connsiteX0" fmla="*/ 3804249 w 3804249"/>
              <a:gd name="connsiteY0" fmla="*/ 63141 h 2944363"/>
              <a:gd name="connsiteX1" fmla="*/ 3496695 w 3804249"/>
              <a:gd name="connsiteY1" fmla="*/ 132015 h 2944363"/>
              <a:gd name="connsiteX2" fmla="*/ 2992639 w 3804249"/>
              <a:gd name="connsiteY2" fmla="*/ 780087 h 2944363"/>
              <a:gd name="connsiteX3" fmla="*/ 2704607 w 3804249"/>
              <a:gd name="connsiteY3" fmla="*/ 852095 h 2944363"/>
              <a:gd name="connsiteX4" fmla="*/ 2056535 w 3804249"/>
              <a:gd name="connsiteY4" fmla="*/ 60007 h 2944363"/>
              <a:gd name="connsiteX5" fmla="*/ 1336455 w 3804249"/>
              <a:gd name="connsiteY5" fmla="*/ 492055 h 2944363"/>
              <a:gd name="connsiteX6" fmla="*/ 681487 w 3804249"/>
              <a:gd name="connsiteY6" fmla="*/ 2469910 h 2944363"/>
              <a:gd name="connsiteX7" fmla="*/ 0 w 3804249"/>
              <a:gd name="connsiteY7" fmla="*/ 2944363 h 2944363"/>
              <a:gd name="connsiteX0" fmla="*/ 3804249 w 3804249"/>
              <a:gd name="connsiteY0" fmla="*/ 15135 h 2896357"/>
              <a:gd name="connsiteX1" fmla="*/ 3496695 w 3804249"/>
              <a:gd name="connsiteY1" fmla="*/ 84009 h 2896357"/>
              <a:gd name="connsiteX2" fmla="*/ 2992639 w 3804249"/>
              <a:gd name="connsiteY2" fmla="*/ 732081 h 2896357"/>
              <a:gd name="connsiteX3" fmla="*/ 2632599 w 3804249"/>
              <a:gd name="connsiteY3" fmla="*/ 516057 h 2896357"/>
              <a:gd name="connsiteX4" fmla="*/ 2056535 w 3804249"/>
              <a:gd name="connsiteY4" fmla="*/ 12001 h 2896357"/>
              <a:gd name="connsiteX5" fmla="*/ 1336455 w 3804249"/>
              <a:gd name="connsiteY5" fmla="*/ 444049 h 2896357"/>
              <a:gd name="connsiteX6" fmla="*/ 681487 w 3804249"/>
              <a:gd name="connsiteY6" fmla="*/ 2421904 h 2896357"/>
              <a:gd name="connsiteX7" fmla="*/ 0 w 3804249"/>
              <a:gd name="connsiteY7" fmla="*/ 2896357 h 2896357"/>
              <a:gd name="connsiteX0" fmla="*/ 3804249 w 3804249"/>
              <a:gd name="connsiteY0" fmla="*/ 15135 h 2896357"/>
              <a:gd name="connsiteX1" fmla="*/ 3496695 w 3804249"/>
              <a:gd name="connsiteY1" fmla="*/ 84009 h 2896357"/>
              <a:gd name="connsiteX2" fmla="*/ 2992639 w 3804249"/>
              <a:gd name="connsiteY2" fmla="*/ 732081 h 2896357"/>
              <a:gd name="connsiteX3" fmla="*/ 2632599 w 3804249"/>
              <a:gd name="connsiteY3" fmla="*/ 516057 h 2896357"/>
              <a:gd name="connsiteX4" fmla="*/ 2056535 w 3804249"/>
              <a:gd name="connsiteY4" fmla="*/ 12001 h 2896357"/>
              <a:gd name="connsiteX5" fmla="*/ 1336455 w 3804249"/>
              <a:gd name="connsiteY5" fmla="*/ 444049 h 2896357"/>
              <a:gd name="connsiteX6" fmla="*/ 681487 w 3804249"/>
              <a:gd name="connsiteY6" fmla="*/ 2421904 h 2896357"/>
              <a:gd name="connsiteX7" fmla="*/ 0 w 3804249"/>
              <a:gd name="connsiteY7" fmla="*/ 2896357 h 2896357"/>
              <a:gd name="connsiteX0" fmla="*/ 3804249 w 3804249"/>
              <a:gd name="connsiteY0" fmla="*/ 15135 h 2896357"/>
              <a:gd name="connsiteX1" fmla="*/ 3424687 w 3804249"/>
              <a:gd name="connsiteY1" fmla="*/ 156017 h 2896357"/>
              <a:gd name="connsiteX2" fmla="*/ 2992639 w 3804249"/>
              <a:gd name="connsiteY2" fmla="*/ 732081 h 2896357"/>
              <a:gd name="connsiteX3" fmla="*/ 2632599 w 3804249"/>
              <a:gd name="connsiteY3" fmla="*/ 516057 h 2896357"/>
              <a:gd name="connsiteX4" fmla="*/ 2056535 w 3804249"/>
              <a:gd name="connsiteY4" fmla="*/ 12001 h 2896357"/>
              <a:gd name="connsiteX5" fmla="*/ 1336455 w 3804249"/>
              <a:gd name="connsiteY5" fmla="*/ 444049 h 2896357"/>
              <a:gd name="connsiteX6" fmla="*/ 681487 w 3804249"/>
              <a:gd name="connsiteY6" fmla="*/ 2421904 h 2896357"/>
              <a:gd name="connsiteX7" fmla="*/ 0 w 3804249"/>
              <a:gd name="connsiteY7" fmla="*/ 2896357 h 2896357"/>
              <a:gd name="connsiteX0" fmla="*/ 3804249 w 3804249"/>
              <a:gd name="connsiteY0" fmla="*/ 15135 h 2896357"/>
              <a:gd name="connsiteX1" fmla="*/ 3424687 w 3804249"/>
              <a:gd name="connsiteY1" fmla="*/ 156017 h 2896357"/>
              <a:gd name="connsiteX2" fmla="*/ 2992639 w 3804249"/>
              <a:gd name="connsiteY2" fmla="*/ 732081 h 2896357"/>
              <a:gd name="connsiteX3" fmla="*/ 2632599 w 3804249"/>
              <a:gd name="connsiteY3" fmla="*/ 516057 h 2896357"/>
              <a:gd name="connsiteX4" fmla="*/ 2056535 w 3804249"/>
              <a:gd name="connsiteY4" fmla="*/ 12001 h 2896357"/>
              <a:gd name="connsiteX5" fmla="*/ 1336455 w 3804249"/>
              <a:gd name="connsiteY5" fmla="*/ 444049 h 2896357"/>
              <a:gd name="connsiteX6" fmla="*/ 681487 w 3804249"/>
              <a:gd name="connsiteY6" fmla="*/ 2421904 h 2896357"/>
              <a:gd name="connsiteX7" fmla="*/ 0 w 3804249"/>
              <a:gd name="connsiteY7" fmla="*/ 2896357 h 2896357"/>
              <a:gd name="connsiteX0" fmla="*/ 3804249 w 3804249"/>
              <a:gd name="connsiteY0" fmla="*/ 15135 h 2896357"/>
              <a:gd name="connsiteX1" fmla="*/ 3424687 w 3804249"/>
              <a:gd name="connsiteY1" fmla="*/ 156017 h 2896357"/>
              <a:gd name="connsiteX2" fmla="*/ 2920631 w 3804249"/>
              <a:gd name="connsiteY2" fmla="*/ 660073 h 2896357"/>
              <a:gd name="connsiteX3" fmla="*/ 2632599 w 3804249"/>
              <a:gd name="connsiteY3" fmla="*/ 516057 h 2896357"/>
              <a:gd name="connsiteX4" fmla="*/ 2056535 w 3804249"/>
              <a:gd name="connsiteY4" fmla="*/ 12001 h 2896357"/>
              <a:gd name="connsiteX5" fmla="*/ 1336455 w 3804249"/>
              <a:gd name="connsiteY5" fmla="*/ 444049 h 2896357"/>
              <a:gd name="connsiteX6" fmla="*/ 681487 w 3804249"/>
              <a:gd name="connsiteY6" fmla="*/ 2421904 h 2896357"/>
              <a:gd name="connsiteX7" fmla="*/ 0 w 3804249"/>
              <a:gd name="connsiteY7" fmla="*/ 2896357 h 2896357"/>
              <a:gd name="connsiteX0" fmla="*/ 3804249 w 3804249"/>
              <a:gd name="connsiteY0" fmla="*/ 15135 h 2896357"/>
              <a:gd name="connsiteX1" fmla="*/ 3424687 w 3804249"/>
              <a:gd name="connsiteY1" fmla="*/ 156017 h 2896357"/>
              <a:gd name="connsiteX2" fmla="*/ 2920631 w 3804249"/>
              <a:gd name="connsiteY2" fmla="*/ 660073 h 2896357"/>
              <a:gd name="connsiteX3" fmla="*/ 2776615 w 3804249"/>
              <a:gd name="connsiteY3" fmla="*/ 732081 h 2896357"/>
              <a:gd name="connsiteX4" fmla="*/ 2632599 w 3804249"/>
              <a:gd name="connsiteY4" fmla="*/ 516057 h 2896357"/>
              <a:gd name="connsiteX5" fmla="*/ 2056535 w 3804249"/>
              <a:gd name="connsiteY5" fmla="*/ 12001 h 2896357"/>
              <a:gd name="connsiteX6" fmla="*/ 1336455 w 3804249"/>
              <a:gd name="connsiteY6" fmla="*/ 444049 h 2896357"/>
              <a:gd name="connsiteX7" fmla="*/ 681487 w 3804249"/>
              <a:gd name="connsiteY7" fmla="*/ 2421904 h 2896357"/>
              <a:gd name="connsiteX8" fmla="*/ 0 w 3804249"/>
              <a:gd name="connsiteY8" fmla="*/ 2896357 h 2896357"/>
              <a:gd name="connsiteX0" fmla="*/ 3804249 w 3804249"/>
              <a:gd name="connsiteY0" fmla="*/ 15135 h 2896357"/>
              <a:gd name="connsiteX1" fmla="*/ 3424687 w 3804249"/>
              <a:gd name="connsiteY1" fmla="*/ 156017 h 2896357"/>
              <a:gd name="connsiteX2" fmla="*/ 2920631 w 3804249"/>
              <a:gd name="connsiteY2" fmla="*/ 660073 h 2896357"/>
              <a:gd name="connsiteX3" fmla="*/ 2776615 w 3804249"/>
              <a:gd name="connsiteY3" fmla="*/ 732081 h 2896357"/>
              <a:gd name="connsiteX4" fmla="*/ 2560591 w 3804249"/>
              <a:gd name="connsiteY4" fmla="*/ 516057 h 2896357"/>
              <a:gd name="connsiteX5" fmla="*/ 2056535 w 3804249"/>
              <a:gd name="connsiteY5" fmla="*/ 12001 h 2896357"/>
              <a:gd name="connsiteX6" fmla="*/ 1336455 w 3804249"/>
              <a:gd name="connsiteY6" fmla="*/ 444049 h 2896357"/>
              <a:gd name="connsiteX7" fmla="*/ 681487 w 3804249"/>
              <a:gd name="connsiteY7" fmla="*/ 2421904 h 2896357"/>
              <a:gd name="connsiteX8" fmla="*/ 0 w 3804249"/>
              <a:gd name="connsiteY8" fmla="*/ 2896357 h 2896357"/>
              <a:gd name="connsiteX0" fmla="*/ 3804249 w 3804249"/>
              <a:gd name="connsiteY0" fmla="*/ 15135 h 2896357"/>
              <a:gd name="connsiteX1" fmla="*/ 3424687 w 3804249"/>
              <a:gd name="connsiteY1" fmla="*/ 156017 h 2896357"/>
              <a:gd name="connsiteX2" fmla="*/ 3064647 w 3804249"/>
              <a:gd name="connsiteY2" fmla="*/ 732081 h 2896357"/>
              <a:gd name="connsiteX3" fmla="*/ 2920631 w 3804249"/>
              <a:gd name="connsiteY3" fmla="*/ 660073 h 2896357"/>
              <a:gd name="connsiteX4" fmla="*/ 2776615 w 3804249"/>
              <a:gd name="connsiteY4" fmla="*/ 732081 h 2896357"/>
              <a:gd name="connsiteX5" fmla="*/ 2560591 w 3804249"/>
              <a:gd name="connsiteY5" fmla="*/ 516057 h 2896357"/>
              <a:gd name="connsiteX6" fmla="*/ 2056535 w 3804249"/>
              <a:gd name="connsiteY6" fmla="*/ 12001 h 2896357"/>
              <a:gd name="connsiteX7" fmla="*/ 1336455 w 3804249"/>
              <a:gd name="connsiteY7" fmla="*/ 444049 h 2896357"/>
              <a:gd name="connsiteX8" fmla="*/ 681487 w 3804249"/>
              <a:gd name="connsiteY8" fmla="*/ 2421904 h 2896357"/>
              <a:gd name="connsiteX9" fmla="*/ 0 w 3804249"/>
              <a:gd name="connsiteY9" fmla="*/ 2896357 h 2896357"/>
              <a:gd name="connsiteX0" fmla="*/ 3804249 w 3804249"/>
              <a:gd name="connsiteY0" fmla="*/ 15135 h 2896357"/>
              <a:gd name="connsiteX1" fmla="*/ 3424687 w 3804249"/>
              <a:gd name="connsiteY1" fmla="*/ 156017 h 2896357"/>
              <a:gd name="connsiteX2" fmla="*/ 3064647 w 3804249"/>
              <a:gd name="connsiteY2" fmla="*/ 732081 h 2896357"/>
              <a:gd name="connsiteX3" fmla="*/ 2992639 w 3804249"/>
              <a:gd name="connsiteY3" fmla="*/ 804089 h 2896357"/>
              <a:gd name="connsiteX4" fmla="*/ 2776615 w 3804249"/>
              <a:gd name="connsiteY4" fmla="*/ 732081 h 2896357"/>
              <a:gd name="connsiteX5" fmla="*/ 2560591 w 3804249"/>
              <a:gd name="connsiteY5" fmla="*/ 516057 h 2896357"/>
              <a:gd name="connsiteX6" fmla="*/ 2056535 w 3804249"/>
              <a:gd name="connsiteY6" fmla="*/ 12001 h 2896357"/>
              <a:gd name="connsiteX7" fmla="*/ 1336455 w 3804249"/>
              <a:gd name="connsiteY7" fmla="*/ 444049 h 2896357"/>
              <a:gd name="connsiteX8" fmla="*/ 681487 w 3804249"/>
              <a:gd name="connsiteY8" fmla="*/ 2421904 h 2896357"/>
              <a:gd name="connsiteX9" fmla="*/ 0 w 3804249"/>
              <a:gd name="connsiteY9" fmla="*/ 2896357 h 2896357"/>
              <a:gd name="connsiteX0" fmla="*/ 3804249 w 3804249"/>
              <a:gd name="connsiteY0" fmla="*/ 3134 h 2884356"/>
              <a:gd name="connsiteX1" fmla="*/ 3424687 w 3804249"/>
              <a:gd name="connsiteY1" fmla="*/ 144016 h 2884356"/>
              <a:gd name="connsiteX2" fmla="*/ 3064647 w 3804249"/>
              <a:gd name="connsiteY2" fmla="*/ 720080 h 2884356"/>
              <a:gd name="connsiteX3" fmla="*/ 2992639 w 3804249"/>
              <a:gd name="connsiteY3" fmla="*/ 792088 h 2884356"/>
              <a:gd name="connsiteX4" fmla="*/ 2776615 w 3804249"/>
              <a:gd name="connsiteY4" fmla="*/ 720080 h 2884356"/>
              <a:gd name="connsiteX5" fmla="*/ 2560591 w 3804249"/>
              <a:gd name="connsiteY5" fmla="*/ 432048 h 2884356"/>
              <a:gd name="connsiteX6" fmla="*/ 2056535 w 3804249"/>
              <a:gd name="connsiteY6" fmla="*/ 0 h 2884356"/>
              <a:gd name="connsiteX7" fmla="*/ 1336455 w 3804249"/>
              <a:gd name="connsiteY7" fmla="*/ 432048 h 2884356"/>
              <a:gd name="connsiteX8" fmla="*/ 681487 w 3804249"/>
              <a:gd name="connsiteY8" fmla="*/ 2409903 h 2884356"/>
              <a:gd name="connsiteX9" fmla="*/ 0 w 3804249"/>
              <a:gd name="connsiteY9" fmla="*/ 2884356 h 2884356"/>
              <a:gd name="connsiteX0" fmla="*/ 3804249 w 3804249"/>
              <a:gd name="connsiteY0" fmla="*/ 3134 h 2884356"/>
              <a:gd name="connsiteX1" fmla="*/ 3424687 w 3804249"/>
              <a:gd name="connsiteY1" fmla="*/ 144016 h 2884356"/>
              <a:gd name="connsiteX2" fmla="*/ 3064647 w 3804249"/>
              <a:gd name="connsiteY2" fmla="*/ 720080 h 2884356"/>
              <a:gd name="connsiteX3" fmla="*/ 2992639 w 3804249"/>
              <a:gd name="connsiteY3" fmla="*/ 792088 h 2884356"/>
              <a:gd name="connsiteX4" fmla="*/ 2776615 w 3804249"/>
              <a:gd name="connsiteY4" fmla="*/ 720080 h 2884356"/>
              <a:gd name="connsiteX5" fmla="*/ 2560591 w 3804249"/>
              <a:gd name="connsiteY5" fmla="*/ 432048 h 2884356"/>
              <a:gd name="connsiteX6" fmla="*/ 2056535 w 3804249"/>
              <a:gd name="connsiteY6" fmla="*/ 0 h 2884356"/>
              <a:gd name="connsiteX7" fmla="*/ 1336455 w 3804249"/>
              <a:gd name="connsiteY7" fmla="*/ 432048 h 2884356"/>
              <a:gd name="connsiteX8" fmla="*/ 681487 w 3804249"/>
              <a:gd name="connsiteY8" fmla="*/ 2409903 h 2884356"/>
              <a:gd name="connsiteX9" fmla="*/ 0 w 3804249"/>
              <a:gd name="connsiteY9" fmla="*/ 2884356 h 2884356"/>
              <a:gd name="connsiteX0" fmla="*/ 3804249 w 3804249"/>
              <a:gd name="connsiteY0" fmla="*/ 3134 h 2884356"/>
              <a:gd name="connsiteX1" fmla="*/ 3424687 w 3804249"/>
              <a:gd name="connsiteY1" fmla="*/ 144016 h 2884356"/>
              <a:gd name="connsiteX2" fmla="*/ 3064647 w 3804249"/>
              <a:gd name="connsiteY2" fmla="*/ 720080 h 2884356"/>
              <a:gd name="connsiteX3" fmla="*/ 2992639 w 3804249"/>
              <a:gd name="connsiteY3" fmla="*/ 792088 h 2884356"/>
              <a:gd name="connsiteX4" fmla="*/ 2776615 w 3804249"/>
              <a:gd name="connsiteY4" fmla="*/ 720080 h 2884356"/>
              <a:gd name="connsiteX5" fmla="*/ 2560591 w 3804249"/>
              <a:gd name="connsiteY5" fmla="*/ 432048 h 2884356"/>
              <a:gd name="connsiteX6" fmla="*/ 2056535 w 3804249"/>
              <a:gd name="connsiteY6" fmla="*/ 0 h 2884356"/>
              <a:gd name="connsiteX7" fmla="*/ 1336455 w 3804249"/>
              <a:gd name="connsiteY7" fmla="*/ 432048 h 2884356"/>
              <a:gd name="connsiteX8" fmla="*/ 681487 w 3804249"/>
              <a:gd name="connsiteY8" fmla="*/ 2409903 h 2884356"/>
              <a:gd name="connsiteX9" fmla="*/ 0 w 3804249"/>
              <a:gd name="connsiteY9" fmla="*/ 2884356 h 2884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04249" h="2884356">
                <a:moveTo>
                  <a:pt x="3804249" y="3134"/>
                </a:moveTo>
                <a:cubicBezTo>
                  <a:pt x="3770179" y="2481"/>
                  <a:pt x="3606143" y="13061"/>
                  <a:pt x="3424687" y="144016"/>
                </a:cubicBezTo>
                <a:cubicBezTo>
                  <a:pt x="3286664" y="248971"/>
                  <a:pt x="3136655" y="612068"/>
                  <a:pt x="3064647" y="720080"/>
                </a:cubicBezTo>
                <a:cubicBezTo>
                  <a:pt x="2992639" y="828092"/>
                  <a:pt x="3025889" y="777552"/>
                  <a:pt x="2992639" y="792088"/>
                </a:cubicBezTo>
                <a:cubicBezTo>
                  <a:pt x="2891998" y="876438"/>
                  <a:pt x="2848623" y="780087"/>
                  <a:pt x="2776615" y="720080"/>
                </a:cubicBezTo>
                <a:cubicBezTo>
                  <a:pt x="2704607" y="660073"/>
                  <a:pt x="2658812" y="574354"/>
                  <a:pt x="2560591" y="432048"/>
                </a:cubicBezTo>
                <a:cubicBezTo>
                  <a:pt x="2456652" y="303183"/>
                  <a:pt x="2260558" y="0"/>
                  <a:pt x="2056535" y="0"/>
                </a:cubicBezTo>
                <a:cubicBezTo>
                  <a:pt x="1852512" y="0"/>
                  <a:pt x="1565630" y="30398"/>
                  <a:pt x="1336455" y="432048"/>
                </a:cubicBezTo>
                <a:cubicBezTo>
                  <a:pt x="1107280" y="833698"/>
                  <a:pt x="904229" y="2001185"/>
                  <a:pt x="681487" y="2409903"/>
                </a:cubicBezTo>
                <a:cubicBezTo>
                  <a:pt x="458745" y="2818621"/>
                  <a:pt x="209190" y="2881480"/>
                  <a:pt x="0" y="2884356"/>
                </a:cubicBezTo>
              </a:path>
            </a:pathLst>
          </a:custGeom>
          <a:ln w="3810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74" name="CasellaDiTesto 73"/>
          <p:cNvSpPr txBox="1">
            <a:spLocks noChangeArrowheads="1"/>
          </p:cNvSpPr>
          <p:nvPr/>
        </p:nvSpPr>
        <p:spPr bwMode="auto">
          <a:xfrm>
            <a:off x="6300788" y="5806009"/>
            <a:ext cx="246734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r>
              <a:rPr lang="en-US" altLang="it-IT" sz="1800" b="1" u="sng"/>
              <a:t>REDUCIBLE OXIDES</a:t>
            </a:r>
          </a:p>
        </p:txBody>
      </p:sp>
      <p:sp>
        <p:nvSpPr>
          <p:cNvPr id="75" name="Figura a mano libera 74"/>
          <p:cNvSpPr/>
          <p:nvPr/>
        </p:nvSpPr>
        <p:spPr>
          <a:xfrm>
            <a:off x="1344613" y="2070190"/>
            <a:ext cx="3587750" cy="2884487"/>
          </a:xfrm>
          <a:custGeom>
            <a:avLst/>
            <a:gdLst>
              <a:gd name="connsiteX0" fmla="*/ 3804249 w 3804249"/>
              <a:gd name="connsiteY0" fmla="*/ 38819 h 2920041"/>
              <a:gd name="connsiteX1" fmla="*/ 2406770 w 3804249"/>
              <a:gd name="connsiteY1" fmla="*/ 1798607 h 2920041"/>
              <a:gd name="connsiteX2" fmla="*/ 1578634 w 3804249"/>
              <a:gd name="connsiteY2" fmla="*/ 107830 h 2920041"/>
              <a:gd name="connsiteX3" fmla="*/ 681487 w 3804249"/>
              <a:gd name="connsiteY3" fmla="*/ 2445588 h 2920041"/>
              <a:gd name="connsiteX4" fmla="*/ 0 w 3804249"/>
              <a:gd name="connsiteY4" fmla="*/ 2920041 h 2920041"/>
              <a:gd name="connsiteX0" fmla="*/ 3804249 w 3804249"/>
              <a:gd name="connsiteY0" fmla="*/ 38819 h 2920041"/>
              <a:gd name="connsiteX1" fmla="*/ 3269412 w 3804249"/>
              <a:gd name="connsiteY1" fmla="*/ 961845 h 2920041"/>
              <a:gd name="connsiteX2" fmla="*/ 2406770 w 3804249"/>
              <a:gd name="connsiteY2" fmla="*/ 1798607 h 2920041"/>
              <a:gd name="connsiteX3" fmla="*/ 1578634 w 3804249"/>
              <a:gd name="connsiteY3" fmla="*/ 107830 h 2920041"/>
              <a:gd name="connsiteX4" fmla="*/ 681487 w 3804249"/>
              <a:gd name="connsiteY4" fmla="*/ 2445588 h 2920041"/>
              <a:gd name="connsiteX5" fmla="*/ 0 w 3804249"/>
              <a:gd name="connsiteY5" fmla="*/ 2920041 h 2920041"/>
              <a:gd name="connsiteX0" fmla="*/ 3804249 w 3804249"/>
              <a:gd name="connsiteY0" fmla="*/ 152417 h 3033639"/>
              <a:gd name="connsiteX1" fmla="*/ 3064647 w 3804249"/>
              <a:gd name="connsiteY1" fmla="*/ 293298 h 3033639"/>
              <a:gd name="connsiteX2" fmla="*/ 2406770 w 3804249"/>
              <a:gd name="connsiteY2" fmla="*/ 1912205 h 3033639"/>
              <a:gd name="connsiteX3" fmla="*/ 1578634 w 3804249"/>
              <a:gd name="connsiteY3" fmla="*/ 221428 h 3033639"/>
              <a:gd name="connsiteX4" fmla="*/ 681487 w 3804249"/>
              <a:gd name="connsiteY4" fmla="*/ 2559186 h 3033639"/>
              <a:gd name="connsiteX5" fmla="*/ 0 w 3804249"/>
              <a:gd name="connsiteY5" fmla="*/ 3033639 h 3033639"/>
              <a:gd name="connsiteX0" fmla="*/ 3804249 w 3823999"/>
              <a:gd name="connsiteY0" fmla="*/ 142353 h 3023575"/>
              <a:gd name="connsiteX1" fmla="*/ 3700732 w 3823999"/>
              <a:gd name="connsiteY1" fmla="*/ 202738 h 3023575"/>
              <a:gd name="connsiteX2" fmla="*/ 3064647 w 3823999"/>
              <a:gd name="connsiteY2" fmla="*/ 283234 h 3023575"/>
              <a:gd name="connsiteX3" fmla="*/ 2406770 w 3823999"/>
              <a:gd name="connsiteY3" fmla="*/ 1902141 h 3023575"/>
              <a:gd name="connsiteX4" fmla="*/ 1578634 w 3823999"/>
              <a:gd name="connsiteY4" fmla="*/ 211364 h 3023575"/>
              <a:gd name="connsiteX5" fmla="*/ 681487 w 3823999"/>
              <a:gd name="connsiteY5" fmla="*/ 2549122 h 3023575"/>
              <a:gd name="connsiteX6" fmla="*/ 0 w 3823999"/>
              <a:gd name="connsiteY6" fmla="*/ 3023575 h 3023575"/>
              <a:gd name="connsiteX0" fmla="*/ 3804249 w 3823999"/>
              <a:gd name="connsiteY0" fmla="*/ 152939 h 3034161"/>
              <a:gd name="connsiteX1" fmla="*/ 3700732 w 3823999"/>
              <a:gd name="connsiteY1" fmla="*/ 213324 h 3034161"/>
              <a:gd name="connsiteX2" fmla="*/ 3640711 w 3823999"/>
              <a:gd name="connsiteY2" fmla="*/ 149804 h 3034161"/>
              <a:gd name="connsiteX3" fmla="*/ 3064647 w 3823999"/>
              <a:gd name="connsiteY3" fmla="*/ 293820 h 3034161"/>
              <a:gd name="connsiteX4" fmla="*/ 2406770 w 3823999"/>
              <a:gd name="connsiteY4" fmla="*/ 1912727 h 3034161"/>
              <a:gd name="connsiteX5" fmla="*/ 1578634 w 3823999"/>
              <a:gd name="connsiteY5" fmla="*/ 221950 h 3034161"/>
              <a:gd name="connsiteX6" fmla="*/ 681487 w 3823999"/>
              <a:gd name="connsiteY6" fmla="*/ 2559708 h 3034161"/>
              <a:gd name="connsiteX7" fmla="*/ 0 w 3823999"/>
              <a:gd name="connsiteY7" fmla="*/ 3034161 h 3034161"/>
              <a:gd name="connsiteX0" fmla="*/ 3804249 w 3823999"/>
              <a:gd name="connsiteY0" fmla="*/ 40554 h 2921776"/>
              <a:gd name="connsiteX1" fmla="*/ 3700732 w 3823999"/>
              <a:gd name="connsiteY1" fmla="*/ 100939 h 2921776"/>
              <a:gd name="connsiteX2" fmla="*/ 3640711 w 3823999"/>
              <a:gd name="connsiteY2" fmla="*/ 37419 h 2921776"/>
              <a:gd name="connsiteX3" fmla="*/ 3136655 w 3823999"/>
              <a:gd name="connsiteY3" fmla="*/ 325451 h 2921776"/>
              <a:gd name="connsiteX4" fmla="*/ 2406770 w 3823999"/>
              <a:gd name="connsiteY4" fmla="*/ 1800342 h 2921776"/>
              <a:gd name="connsiteX5" fmla="*/ 1578634 w 3823999"/>
              <a:gd name="connsiteY5" fmla="*/ 109565 h 2921776"/>
              <a:gd name="connsiteX6" fmla="*/ 681487 w 3823999"/>
              <a:gd name="connsiteY6" fmla="*/ 2447323 h 2921776"/>
              <a:gd name="connsiteX7" fmla="*/ 0 w 3823999"/>
              <a:gd name="connsiteY7" fmla="*/ 2921776 h 2921776"/>
              <a:gd name="connsiteX0" fmla="*/ 3804249 w 3823999"/>
              <a:gd name="connsiteY0" fmla="*/ 64556 h 2945778"/>
              <a:gd name="connsiteX1" fmla="*/ 3700732 w 3823999"/>
              <a:gd name="connsiteY1" fmla="*/ 124941 h 2945778"/>
              <a:gd name="connsiteX2" fmla="*/ 3640711 w 3823999"/>
              <a:gd name="connsiteY2" fmla="*/ 61421 h 2945778"/>
              <a:gd name="connsiteX3" fmla="*/ 3136655 w 3823999"/>
              <a:gd name="connsiteY3" fmla="*/ 493468 h 2945778"/>
              <a:gd name="connsiteX4" fmla="*/ 2406770 w 3823999"/>
              <a:gd name="connsiteY4" fmla="*/ 1824344 h 2945778"/>
              <a:gd name="connsiteX5" fmla="*/ 1578634 w 3823999"/>
              <a:gd name="connsiteY5" fmla="*/ 133567 h 2945778"/>
              <a:gd name="connsiteX6" fmla="*/ 681487 w 3823999"/>
              <a:gd name="connsiteY6" fmla="*/ 2471325 h 2945778"/>
              <a:gd name="connsiteX7" fmla="*/ 0 w 3823999"/>
              <a:gd name="connsiteY7" fmla="*/ 2945778 h 2945778"/>
              <a:gd name="connsiteX0" fmla="*/ 3804249 w 3907994"/>
              <a:gd name="connsiteY0" fmla="*/ 75143 h 2956365"/>
              <a:gd name="connsiteX1" fmla="*/ 3784727 w 3907994"/>
              <a:gd name="connsiteY1" fmla="*/ 72007 h 2956365"/>
              <a:gd name="connsiteX2" fmla="*/ 3640711 w 3907994"/>
              <a:gd name="connsiteY2" fmla="*/ 72008 h 2956365"/>
              <a:gd name="connsiteX3" fmla="*/ 3136655 w 3907994"/>
              <a:gd name="connsiteY3" fmla="*/ 504055 h 2956365"/>
              <a:gd name="connsiteX4" fmla="*/ 2406770 w 3907994"/>
              <a:gd name="connsiteY4" fmla="*/ 1834931 h 2956365"/>
              <a:gd name="connsiteX5" fmla="*/ 1578634 w 3907994"/>
              <a:gd name="connsiteY5" fmla="*/ 144154 h 2956365"/>
              <a:gd name="connsiteX6" fmla="*/ 681487 w 3907994"/>
              <a:gd name="connsiteY6" fmla="*/ 2481912 h 2956365"/>
              <a:gd name="connsiteX7" fmla="*/ 0 w 3907994"/>
              <a:gd name="connsiteY7" fmla="*/ 2956365 h 2956365"/>
              <a:gd name="connsiteX0" fmla="*/ 3804249 w 3804249"/>
              <a:gd name="connsiteY0" fmla="*/ 74620 h 2955842"/>
              <a:gd name="connsiteX1" fmla="*/ 3640711 w 3804249"/>
              <a:gd name="connsiteY1" fmla="*/ 71485 h 2955842"/>
              <a:gd name="connsiteX2" fmla="*/ 3136655 w 3804249"/>
              <a:gd name="connsiteY2" fmla="*/ 503532 h 2955842"/>
              <a:gd name="connsiteX3" fmla="*/ 2406770 w 3804249"/>
              <a:gd name="connsiteY3" fmla="*/ 1834408 h 2955842"/>
              <a:gd name="connsiteX4" fmla="*/ 1578634 w 3804249"/>
              <a:gd name="connsiteY4" fmla="*/ 143631 h 2955842"/>
              <a:gd name="connsiteX5" fmla="*/ 681487 w 3804249"/>
              <a:gd name="connsiteY5" fmla="*/ 2481389 h 2955842"/>
              <a:gd name="connsiteX6" fmla="*/ 0 w 3804249"/>
              <a:gd name="connsiteY6" fmla="*/ 2955842 h 2955842"/>
              <a:gd name="connsiteX0" fmla="*/ 3804249 w 3804249"/>
              <a:gd name="connsiteY0" fmla="*/ 74621 h 2955843"/>
              <a:gd name="connsiteX1" fmla="*/ 3568703 w 3804249"/>
              <a:gd name="connsiteY1" fmla="*/ 71485 h 2955843"/>
              <a:gd name="connsiteX2" fmla="*/ 3136655 w 3804249"/>
              <a:gd name="connsiteY2" fmla="*/ 503533 h 2955843"/>
              <a:gd name="connsiteX3" fmla="*/ 2406770 w 3804249"/>
              <a:gd name="connsiteY3" fmla="*/ 1834409 h 2955843"/>
              <a:gd name="connsiteX4" fmla="*/ 1578634 w 3804249"/>
              <a:gd name="connsiteY4" fmla="*/ 143632 h 2955843"/>
              <a:gd name="connsiteX5" fmla="*/ 681487 w 3804249"/>
              <a:gd name="connsiteY5" fmla="*/ 2481390 h 2955843"/>
              <a:gd name="connsiteX6" fmla="*/ 0 w 3804249"/>
              <a:gd name="connsiteY6" fmla="*/ 2955843 h 2955843"/>
              <a:gd name="connsiteX0" fmla="*/ 3804249 w 3804249"/>
              <a:gd name="connsiteY0" fmla="*/ 38819 h 2920041"/>
              <a:gd name="connsiteX1" fmla="*/ 3568703 w 3804249"/>
              <a:gd name="connsiteY1" fmla="*/ 35683 h 2920041"/>
              <a:gd name="connsiteX2" fmla="*/ 3136655 w 3804249"/>
              <a:gd name="connsiteY2" fmla="*/ 467731 h 2920041"/>
              <a:gd name="connsiteX3" fmla="*/ 2406770 w 3804249"/>
              <a:gd name="connsiteY3" fmla="*/ 1798607 h 2920041"/>
              <a:gd name="connsiteX4" fmla="*/ 1578634 w 3804249"/>
              <a:gd name="connsiteY4" fmla="*/ 107830 h 2920041"/>
              <a:gd name="connsiteX5" fmla="*/ 681487 w 3804249"/>
              <a:gd name="connsiteY5" fmla="*/ 2445588 h 2920041"/>
              <a:gd name="connsiteX6" fmla="*/ 0 w 3804249"/>
              <a:gd name="connsiteY6" fmla="*/ 2920041 h 2920041"/>
              <a:gd name="connsiteX0" fmla="*/ 3804249 w 3804249"/>
              <a:gd name="connsiteY0" fmla="*/ 38819 h 2920041"/>
              <a:gd name="connsiteX1" fmla="*/ 3568703 w 3804249"/>
              <a:gd name="connsiteY1" fmla="*/ 35683 h 2920041"/>
              <a:gd name="connsiteX2" fmla="*/ 3136655 w 3804249"/>
              <a:gd name="connsiteY2" fmla="*/ 467731 h 2920041"/>
              <a:gd name="connsiteX3" fmla="*/ 2406770 w 3804249"/>
              <a:gd name="connsiteY3" fmla="*/ 1798607 h 2920041"/>
              <a:gd name="connsiteX4" fmla="*/ 1578634 w 3804249"/>
              <a:gd name="connsiteY4" fmla="*/ 107830 h 2920041"/>
              <a:gd name="connsiteX5" fmla="*/ 681487 w 3804249"/>
              <a:gd name="connsiteY5" fmla="*/ 2445588 h 2920041"/>
              <a:gd name="connsiteX6" fmla="*/ 0 w 3804249"/>
              <a:gd name="connsiteY6" fmla="*/ 2920041 h 2920041"/>
              <a:gd name="connsiteX0" fmla="*/ 3804249 w 3804249"/>
              <a:gd name="connsiteY0" fmla="*/ 188624 h 3069846"/>
              <a:gd name="connsiteX1" fmla="*/ 3568703 w 3804249"/>
              <a:gd name="connsiteY1" fmla="*/ 185488 h 3069846"/>
              <a:gd name="connsiteX2" fmla="*/ 3136655 w 3804249"/>
              <a:gd name="connsiteY2" fmla="*/ 617536 h 3069846"/>
              <a:gd name="connsiteX3" fmla="*/ 2632599 w 3804249"/>
              <a:gd name="connsiteY3" fmla="*/ 1049585 h 3069846"/>
              <a:gd name="connsiteX4" fmla="*/ 1578634 w 3804249"/>
              <a:gd name="connsiteY4" fmla="*/ 257635 h 3069846"/>
              <a:gd name="connsiteX5" fmla="*/ 681487 w 3804249"/>
              <a:gd name="connsiteY5" fmla="*/ 2595393 h 3069846"/>
              <a:gd name="connsiteX6" fmla="*/ 0 w 3804249"/>
              <a:gd name="connsiteY6" fmla="*/ 3069846 h 3069846"/>
              <a:gd name="connsiteX0" fmla="*/ 3804249 w 3804249"/>
              <a:gd name="connsiteY0" fmla="*/ 280359 h 3161581"/>
              <a:gd name="connsiteX1" fmla="*/ 3568703 w 3804249"/>
              <a:gd name="connsiteY1" fmla="*/ 277223 h 3161581"/>
              <a:gd name="connsiteX2" fmla="*/ 3136655 w 3804249"/>
              <a:gd name="connsiteY2" fmla="*/ 709271 h 3161581"/>
              <a:gd name="connsiteX3" fmla="*/ 2632599 w 3804249"/>
              <a:gd name="connsiteY3" fmla="*/ 1141320 h 3161581"/>
              <a:gd name="connsiteX4" fmla="*/ 2096219 w 3804249"/>
              <a:gd name="connsiteY4" fmla="*/ 590910 h 3161581"/>
              <a:gd name="connsiteX5" fmla="*/ 1578634 w 3804249"/>
              <a:gd name="connsiteY5" fmla="*/ 349370 h 3161581"/>
              <a:gd name="connsiteX6" fmla="*/ 681487 w 3804249"/>
              <a:gd name="connsiteY6" fmla="*/ 2687128 h 3161581"/>
              <a:gd name="connsiteX7" fmla="*/ 0 w 3804249"/>
              <a:gd name="connsiteY7" fmla="*/ 3161581 h 3161581"/>
              <a:gd name="connsiteX0" fmla="*/ 3804249 w 3804249"/>
              <a:gd name="connsiteY0" fmla="*/ 332640 h 3213862"/>
              <a:gd name="connsiteX1" fmla="*/ 3568703 w 3804249"/>
              <a:gd name="connsiteY1" fmla="*/ 329504 h 3213862"/>
              <a:gd name="connsiteX2" fmla="*/ 3136655 w 3804249"/>
              <a:gd name="connsiteY2" fmla="*/ 761552 h 3213862"/>
              <a:gd name="connsiteX3" fmla="*/ 2632599 w 3804249"/>
              <a:gd name="connsiteY3" fmla="*/ 1193601 h 3213862"/>
              <a:gd name="connsiteX4" fmla="*/ 2272559 w 3804249"/>
              <a:gd name="connsiteY4" fmla="*/ 329506 h 3213862"/>
              <a:gd name="connsiteX5" fmla="*/ 1578634 w 3804249"/>
              <a:gd name="connsiteY5" fmla="*/ 401651 h 3213862"/>
              <a:gd name="connsiteX6" fmla="*/ 681487 w 3804249"/>
              <a:gd name="connsiteY6" fmla="*/ 2739409 h 3213862"/>
              <a:gd name="connsiteX7" fmla="*/ 0 w 3804249"/>
              <a:gd name="connsiteY7" fmla="*/ 3213862 h 3213862"/>
              <a:gd name="connsiteX0" fmla="*/ 3804249 w 3804249"/>
              <a:gd name="connsiteY0" fmla="*/ 75142 h 2956364"/>
              <a:gd name="connsiteX1" fmla="*/ 3568703 w 3804249"/>
              <a:gd name="connsiteY1" fmla="*/ 72006 h 2956364"/>
              <a:gd name="connsiteX2" fmla="*/ 3136655 w 3804249"/>
              <a:gd name="connsiteY2" fmla="*/ 504054 h 2956364"/>
              <a:gd name="connsiteX3" fmla="*/ 2632599 w 3804249"/>
              <a:gd name="connsiteY3" fmla="*/ 936103 h 2956364"/>
              <a:gd name="connsiteX4" fmla="*/ 2272559 w 3804249"/>
              <a:gd name="connsiteY4" fmla="*/ 72008 h 2956364"/>
              <a:gd name="connsiteX5" fmla="*/ 1336455 w 3804249"/>
              <a:gd name="connsiteY5" fmla="*/ 504056 h 2956364"/>
              <a:gd name="connsiteX6" fmla="*/ 681487 w 3804249"/>
              <a:gd name="connsiteY6" fmla="*/ 2481911 h 2956364"/>
              <a:gd name="connsiteX7" fmla="*/ 0 w 3804249"/>
              <a:gd name="connsiteY7" fmla="*/ 2956364 h 2956364"/>
              <a:gd name="connsiteX0" fmla="*/ 3804249 w 3804249"/>
              <a:gd name="connsiteY0" fmla="*/ 75142 h 2956364"/>
              <a:gd name="connsiteX1" fmla="*/ 3568703 w 3804249"/>
              <a:gd name="connsiteY1" fmla="*/ 72006 h 2956364"/>
              <a:gd name="connsiteX2" fmla="*/ 3136655 w 3804249"/>
              <a:gd name="connsiteY2" fmla="*/ 504054 h 2956364"/>
              <a:gd name="connsiteX3" fmla="*/ 2632599 w 3804249"/>
              <a:gd name="connsiteY3" fmla="*/ 936103 h 2956364"/>
              <a:gd name="connsiteX4" fmla="*/ 2056535 w 3804249"/>
              <a:gd name="connsiteY4" fmla="*/ 72008 h 2956364"/>
              <a:gd name="connsiteX5" fmla="*/ 1336455 w 3804249"/>
              <a:gd name="connsiteY5" fmla="*/ 504056 h 2956364"/>
              <a:gd name="connsiteX6" fmla="*/ 681487 w 3804249"/>
              <a:gd name="connsiteY6" fmla="*/ 2481911 h 2956364"/>
              <a:gd name="connsiteX7" fmla="*/ 0 w 3804249"/>
              <a:gd name="connsiteY7" fmla="*/ 2956364 h 2956364"/>
              <a:gd name="connsiteX0" fmla="*/ 3804249 w 3804249"/>
              <a:gd name="connsiteY0" fmla="*/ 75142 h 2956364"/>
              <a:gd name="connsiteX1" fmla="*/ 3568703 w 3804249"/>
              <a:gd name="connsiteY1" fmla="*/ 72006 h 2956364"/>
              <a:gd name="connsiteX2" fmla="*/ 3136655 w 3804249"/>
              <a:gd name="connsiteY2" fmla="*/ 360040 h 2956364"/>
              <a:gd name="connsiteX3" fmla="*/ 2632599 w 3804249"/>
              <a:gd name="connsiteY3" fmla="*/ 936103 h 2956364"/>
              <a:gd name="connsiteX4" fmla="*/ 2056535 w 3804249"/>
              <a:gd name="connsiteY4" fmla="*/ 72008 h 2956364"/>
              <a:gd name="connsiteX5" fmla="*/ 1336455 w 3804249"/>
              <a:gd name="connsiteY5" fmla="*/ 504056 h 2956364"/>
              <a:gd name="connsiteX6" fmla="*/ 681487 w 3804249"/>
              <a:gd name="connsiteY6" fmla="*/ 2481911 h 2956364"/>
              <a:gd name="connsiteX7" fmla="*/ 0 w 3804249"/>
              <a:gd name="connsiteY7" fmla="*/ 2956364 h 2956364"/>
              <a:gd name="connsiteX0" fmla="*/ 3804249 w 3804249"/>
              <a:gd name="connsiteY0" fmla="*/ 63141 h 2944363"/>
              <a:gd name="connsiteX1" fmla="*/ 3568703 w 3804249"/>
              <a:gd name="connsiteY1" fmla="*/ 60005 h 2944363"/>
              <a:gd name="connsiteX2" fmla="*/ 3136655 w 3804249"/>
              <a:gd name="connsiteY2" fmla="*/ 348039 h 2944363"/>
              <a:gd name="connsiteX3" fmla="*/ 2704607 w 3804249"/>
              <a:gd name="connsiteY3" fmla="*/ 852095 h 2944363"/>
              <a:gd name="connsiteX4" fmla="*/ 2056535 w 3804249"/>
              <a:gd name="connsiteY4" fmla="*/ 60007 h 2944363"/>
              <a:gd name="connsiteX5" fmla="*/ 1336455 w 3804249"/>
              <a:gd name="connsiteY5" fmla="*/ 492055 h 2944363"/>
              <a:gd name="connsiteX6" fmla="*/ 681487 w 3804249"/>
              <a:gd name="connsiteY6" fmla="*/ 2469910 h 2944363"/>
              <a:gd name="connsiteX7" fmla="*/ 0 w 3804249"/>
              <a:gd name="connsiteY7" fmla="*/ 2944363 h 2944363"/>
              <a:gd name="connsiteX0" fmla="*/ 3804249 w 3804249"/>
              <a:gd name="connsiteY0" fmla="*/ 63141 h 2944363"/>
              <a:gd name="connsiteX1" fmla="*/ 3568703 w 3804249"/>
              <a:gd name="connsiteY1" fmla="*/ 60005 h 2944363"/>
              <a:gd name="connsiteX2" fmla="*/ 2992639 w 3804249"/>
              <a:gd name="connsiteY2" fmla="*/ 708079 h 2944363"/>
              <a:gd name="connsiteX3" fmla="*/ 2704607 w 3804249"/>
              <a:gd name="connsiteY3" fmla="*/ 852095 h 2944363"/>
              <a:gd name="connsiteX4" fmla="*/ 2056535 w 3804249"/>
              <a:gd name="connsiteY4" fmla="*/ 60007 h 2944363"/>
              <a:gd name="connsiteX5" fmla="*/ 1336455 w 3804249"/>
              <a:gd name="connsiteY5" fmla="*/ 492055 h 2944363"/>
              <a:gd name="connsiteX6" fmla="*/ 681487 w 3804249"/>
              <a:gd name="connsiteY6" fmla="*/ 2469910 h 2944363"/>
              <a:gd name="connsiteX7" fmla="*/ 0 w 3804249"/>
              <a:gd name="connsiteY7" fmla="*/ 2944363 h 2944363"/>
              <a:gd name="connsiteX0" fmla="*/ 3804249 w 3804249"/>
              <a:gd name="connsiteY0" fmla="*/ 63141 h 2944363"/>
              <a:gd name="connsiteX1" fmla="*/ 3496695 w 3804249"/>
              <a:gd name="connsiteY1" fmla="*/ 132015 h 2944363"/>
              <a:gd name="connsiteX2" fmla="*/ 2992639 w 3804249"/>
              <a:gd name="connsiteY2" fmla="*/ 708079 h 2944363"/>
              <a:gd name="connsiteX3" fmla="*/ 2704607 w 3804249"/>
              <a:gd name="connsiteY3" fmla="*/ 852095 h 2944363"/>
              <a:gd name="connsiteX4" fmla="*/ 2056535 w 3804249"/>
              <a:gd name="connsiteY4" fmla="*/ 60007 h 2944363"/>
              <a:gd name="connsiteX5" fmla="*/ 1336455 w 3804249"/>
              <a:gd name="connsiteY5" fmla="*/ 492055 h 2944363"/>
              <a:gd name="connsiteX6" fmla="*/ 681487 w 3804249"/>
              <a:gd name="connsiteY6" fmla="*/ 2469910 h 2944363"/>
              <a:gd name="connsiteX7" fmla="*/ 0 w 3804249"/>
              <a:gd name="connsiteY7" fmla="*/ 2944363 h 2944363"/>
              <a:gd name="connsiteX0" fmla="*/ 3804249 w 3804249"/>
              <a:gd name="connsiteY0" fmla="*/ 63141 h 2944363"/>
              <a:gd name="connsiteX1" fmla="*/ 3496695 w 3804249"/>
              <a:gd name="connsiteY1" fmla="*/ 132015 h 2944363"/>
              <a:gd name="connsiteX2" fmla="*/ 2992639 w 3804249"/>
              <a:gd name="connsiteY2" fmla="*/ 708079 h 2944363"/>
              <a:gd name="connsiteX3" fmla="*/ 2704607 w 3804249"/>
              <a:gd name="connsiteY3" fmla="*/ 852095 h 2944363"/>
              <a:gd name="connsiteX4" fmla="*/ 2056535 w 3804249"/>
              <a:gd name="connsiteY4" fmla="*/ 60007 h 2944363"/>
              <a:gd name="connsiteX5" fmla="*/ 1336455 w 3804249"/>
              <a:gd name="connsiteY5" fmla="*/ 492055 h 2944363"/>
              <a:gd name="connsiteX6" fmla="*/ 681487 w 3804249"/>
              <a:gd name="connsiteY6" fmla="*/ 2469910 h 2944363"/>
              <a:gd name="connsiteX7" fmla="*/ 0 w 3804249"/>
              <a:gd name="connsiteY7" fmla="*/ 2944363 h 2944363"/>
              <a:gd name="connsiteX0" fmla="*/ 3804249 w 3804249"/>
              <a:gd name="connsiteY0" fmla="*/ 63141 h 2944363"/>
              <a:gd name="connsiteX1" fmla="*/ 3496695 w 3804249"/>
              <a:gd name="connsiteY1" fmla="*/ 132015 h 2944363"/>
              <a:gd name="connsiteX2" fmla="*/ 2992639 w 3804249"/>
              <a:gd name="connsiteY2" fmla="*/ 780087 h 2944363"/>
              <a:gd name="connsiteX3" fmla="*/ 2704607 w 3804249"/>
              <a:gd name="connsiteY3" fmla="*/ 852095 h 2944363"/>
              <a:gd name="connsiteX4" fmla="*/ 2056535 w 3804249"/>
              <a:gd name="connsiteY4" fmla="*/ 60007 h 2944363"/>
              <a:gd name="connsiteX5" fmla="*/ 1336455 w 3804249"/>
              <a:gd name="connsiteY5" fmla="*/ 492055 h 2944363"/>
              <a:gd name="connsiteX6" fmla="*/ 681487 w 3804249"/>
              <a:gd name="connsiteY6" fmla="*/ 2469910 h 2944363"/>
              <a:gd name="connsiteX7" fmla="*/ 0 w 3804249"/>
              <a:gd name="connsiteY7" fmla="*/ 2944363 h 2944363"/>
              <a:gd name="connsiteX0" fmla="*/ 3804249 w 3804249"/>
              <a:gd name="connsiteY0" fmla="*/ 15135 h 2896357"/>
              <a:gd name="connsiteX1" fmla="*/ 3496695 w 3804249"/>
              <a:gd name="connsiteY1" fmla="*/ 84009 h 2896357"/>
              <a:gd name="connsiteX2" fmla="*/ 2992639 w 3804249"/>
              <a:gd name="connsiteY2" fmla="*/ 732081 h 2896357"/>
              <a:gd name="connsiteX3" fmla="*/ 2632599 w 3804249"/>
              <a:gd name="connsiteY3" fmla="*/ 516057 h 2896357"/>
              <a:gd name="connsiteX4" fmla="*/ 2056535 w 3804249"/>
              <a:gd name="connsiteY4" fmla="*/ 12001 h 2896357"/>
              <a:gd name="connsiteX5" fmla="*/ 1336455 w 3804249"/>
              <a:gd name="connsiteY5" fmla="*/ 444049 h 2896357"/>
              <a:gd name="connsiteX6" fmla="*/ 681487 w 3804249"/>
              <a:gd name="connsiteY6" fmla="*/ 2421904 h 2896357"/>
              <a:gd name="connsiteX7" fmla="*/ 0 w 3804249"/>
              <a:gd name="connsiteY7" fmla="*/ 2896357 h 2896357"/>
              <a:gd name="connsiteX0" fmla="*/ 3804249 w 3804249"/>
              <a:gd name="connsiteY0" fmla="*/ 15135 h 2896357"/>
              <a:gd name="connsiteX1" fmla="*/ 3496695 w 3804249"/>
              <a:gd name="connsiteY1" fmla="*/ 84009 h 2896357"/>
              <a:gd name="connsiteX2" fmla="*/ 2992639 w 3804249"/>
              <a:gd name="connsiteY2" fmla="*/ 732081 h 2896357"/>
              <a:gd name="connsiteX3" fmla="*/ 2632599 w 3804249"/>
              <a:gd name="connsiteY3" fmla="*/ 516057 h 2896357"/>
              <a:gd name="connsiteX4" fmla="*/ 2056535 w 3804249"/>
              <a:gd name="connsiteY4" fmla="*/ 12001 h 2896357"/>
              <a:gd name="connsiteX5" fmla="*/ 1336455 w 3804249"/>
              <a:gd name="connsiteY5" fmla="*/ 444049 h 2896357"/>
              <a:gd name="connsiteX6" fmla="*/ 681487 w 3804249"/>
              <a:gd name="connsiteY6" fmla="*/ 2421904 h 2896357"/>
              <a:gd name="connsiteX7" fmla="*/ 0 w 3804249"/>
              <a:gd name="connsiteY7" fmla="*/ 2896357 h 2896357"/>
              <a:gd name="connsiteX0" fmla="*/ 3804249 w 3804249"/>
              <a:gd name="connsiteY0" fmla="*/ 15135 h 2896357"/>
              <a:gd name="connsiteX1" fmla="*/ 3424687 w 3804249"/>
              <a:gd name="connsiteY1" fmla="*/ 156017 h 2896357"/>
              <a:gd name="connsiteX2" fmla="*/ 2992639 w 3804249"/>
              <a:gd name="connsiteY2" fmla="*/ 732081 h 2896357"/>
              <a:gd name="connsiteX3" fmla="*/ 2632599 w 3804249"/>
              <a:gd name="connsiteY3" fmla="*/ 516057 h 2896357"/>
              <a:gd name="connsiteX4" fmla="*/ 2056535 w 3804249"/>
              <a:gd name="connsiteY4" fmla="*/ 12001 h 2896357"/>
              <a:gd name="connsiteX5" fmla="*/ 1336455 w 3804249"/>
              <a:gd name="connsiteY5" fmla="*/ 444049 h 2896357"/>
              <a:gd name="connsiteX6" fmla="*/ 681487 w 3804249"/>
              <a:gd name="connsiteY6" fmla="*/ 2421904 h 2896357"/>
              <a:gd name="connsiteX7" fmla="*/ 0 w 3804249"/>
              <a:gd name="connsiteY7" fmla="*/ 2896357 h 2896357"/>
              <a:gd name="connsiteX0" fmla="*/ 3804249 w 3804249"/>
              <a:gd name="connsiteY0" fmla="*/ 15135 h 2896357"/>
              <a:gd name="connsiteX1" fmla="*/ 3424687 w 3804249"/>
              <a:gd name="connsiteY1" fmla="*/ 156017 h 2896357"/>
              <a:gd name="connsiteX2" fmla="*/ 2992639 w 3804249"/>
              <a:gd name="connsiteY2" fmla="*/ 732081 h 2896357"/>
              <a:gd name="connsiteX3" fmla="*/ 2632599 w 3804249"/>
              <a:gd name="connsiteY3" fmla="*/ 516057 h 2896357"/>
              <a:gd name="connsiteX4" fmla="*/ 2056535 w 3804249"/>
              <a:gd name="connsiteY4" fmla="*/ 12001 h 2896357"/>
              <a:gd name="connsiteX5" fmla="*/ 1336455 w 3804249"/>
              <a:gd name="connsiteY5" fmla="*/ 444049 h 2896357"/>
              <a:gd name="connsiteX6" fmla="*/ 681487 w 3804249"/>
              <a:gd name="connsiteY6" fmla="*/ 2421904 h 2896357"/>
              <a:gd name="connsiteX7" fmla="*/ 0 w 3804249"/>
              <a:gd name="connsiteY7" fmla="*/ 2896357 h 2896357"/>
              <a:gd name="connsiteX0" fmla="*/ 3804249 w 3804249"/>
              <a:gd name="connsiteY0" fmla="*/ 15135 h 2896357"/>
              <a:gd name="connsiteX1" fmla="*/ 3424687 w 3804249"/>
              <a:gd name="connsiteY1" fmla="*/ 156017 h 2896357"/>
              <a:gd name="connsiteX2" fmla="*/ 2920631 w 3804249"/>
              <a:gd name="connsiteY2" fmla="*/ 660073 h 2896357"/>
              <a:gd name="connsiteX3" fmla="*/ 2632599 w 3804249"/>
              <a:gd name="connsiteY3" fmla="*/ 516057 h 2896357"/>
              <a:gd name="connsiteX4" fmla="*/ 2056535 w 3804249"/>
              <a:gd name="connsiteY4" fmla="*/ 12001 h 2896357"/>
              <a:gd name="connsiteX5" fmla="*/ 1336455 w 3804249"/>
              <a:gd name="connsiteY5" fmla="*/ 444049 h 2896357"/>
              <a:gd name="connsiteX6" fmla="*/ 681487 w 3804249"/>
              <a:gd name="connsiteY6" fmla="*/ 2421904 h 2896357"/>
              <a:gd name="connsiteX7" fmla="*/ 0 w 3804249"/>
              <a:gd name="connsiteY7" fmla="*/ 2896357 h 2896357"/>
              <a:gd name="connsiteX0" fmla="*/ 3804249 w 3804249"/>
              <a:gd name="connsiteY0" fmla="*/ 15135 h 2896357"/>
              <a:gd name="connsiteX1" fmla="*/ 3424687 w 3804249"/>
              <a:gd name="connsiteY1" fmla="*/ 156017 h 2896357"/>
              <a:gd name="connsiteX2" fmla="*/ 2920631 w 3804249"/>
              <a:gd name="connsiteY2" fmla="*/ 660073 h 2896357"/>
              <a:gd name="connsiteX3" fmla="*/ 2776615 w 3804249"/>
              <a:gd name="connsiteY3" fmla="*/ 732081 h 2896357"/>
              <a:gd name="connsiteX4" fmla="*/ 2632599 w 3804249"/>
              <a:gd name="connsiteY4" fmla="*/ 516057 h 2896357"/>
              <a:gd name="connsiteX5" fmla="*/ 2056535 w 3804249"/>
              <a:gd name="connsiteY5" fmla="*/ 12001 h 2896357"/>
              <a:gd name="connsiteX6" fmla="*/ 1336455 w 3804249"/>
              <a:gd name="connsiteY6" fmla="*/ 444049 h 2896357"/>
              <a:gd name="connsiteX7" fmla="*/ 681487 w 3804249"/>
              <a:gd name="connsiteY7" fmla="*/ 2421904 h 2896357"/>
              <a:gd name="connsiteX8" fmla="*/ 0 w 3804249"/>
              <a:gd name="connsiteY8" fmla="*/ 2896357 h 2896357"/>
              <a:gd name="connsiteX0" fmla="*/ 3804249 w 3804249"/>
              <a:gd name="connsiteY0" fmla="*/ 15135 h 2896357"/>
              <a:gd name="connsiteX1" fmla="*/ 3424687 w 3804249"/>
              <a:gd name="connsiteY1" fmla="*/ 156017 h 2896357"/>
              <a:gd name="connsiteX2" fmla="*/ 2920631 w 3804249"/>
              <a:gd name="connsiteY2" fmla="*/ 660073 h 2896357"/>
              <a:gd name="connsiteX3" fmla="*/ 2776615 w 3804249"/>
              <a:gd name="connsiteY3" fmla="*/ 732081 h 2896357"/>
              <a:gd name="connsiteX4" fmla="*/ 2560591 w 3804249"/>
              <a:gd name="connsiteY4" fmla="*/ 516057 h 2896357"/>
              <a:gd name="connsiteX5" fmla="*/ 2056535 w 3804249"/>
              <a:gd name="connsiteY5" fmla="*/ 12001 h 2896357"/>
              <a:gd name="connsiteX6" fmla="*/ 1336455 w 3804249"/>
              <a:gd name="connsiteY6" fmla="*/ 444049 h 2896357"/>
              <a:gd name="connsiteX7" fmla="*/ 681487 w 3804249"/>
              <a:gd name="connsiteY7" fmla="*/ 2421904 h 2896357"/>
              <a:gd name="connsiteX8" fmla="*/ 0 w 3804249"/>
              <a:gd name="connsiteY8" fmla="*/ 2896357 h 2896357"/>
              <a:gd name="connsiteX0" fmla="*/ 3804249 w 3804249"/>
              <a:gd name="connsiteY0" fmla="*/ 15135 h 2896357"/>
              <a:gd name="connsiteX1" fmla="*/ 3424687 w 3804249"/>
              <a:gd name="connsiteY1" fmla="*/ 156017 h 2896357"/>
              <a:gd name="connsiteX2" fmla="*/ 3064647 w 3804249"/>
              <a:gd name="connsiteY2" fmla="*/ 732081 h 2896357"/>
              <a:gd name="connsiteX3" fmla="*/ 2920631 w 3804249"/>
              <a:gd name="connsiteY3" fmla="*/ 660073 h 2896357"/>
              <a:gd name="connsiteX4" fmla="*/ 2776615 w 3804249"/>
              <a:gd name="connsiteY4" fmla="*/ 732081 h 2896357"/>
              <a:gd name="connsiteX5" fmla="*/ 2560591 w 3804249"/>
              <a:gd name="connsiteY5" fmla="*/ 516057 h 2896357"/>
              <a:gd name="connsiteX6" fmla="*/ 2056535 w 3804249"/>
              <a:gd name="connsiteY6" fmla="*/ 12001 h 2896357"/>
              <a:gd name="connsiteX7" fmla="*/ 1336455 w 3804249"/>
              <a:gd name="connsiteY7" fmla="*/ 444049 h 2896357"/>
              <a:gd name="connsiteX8" fmla="*/ 681487 w 3804249"/>
              <a:gd name="connsiteY8" fmla="*/ 2421904 h 2896357"/>
              <a:gd name="connsiteX9" fmla="*/ 0 w 3804249"/>
              <a:gd name="connsiteY9" fmla="*/ 2896357 h 2896357"/>
              <a:gd name="connsiteX0" fmla="*/ 3804249 w 3804249"/>
              <a:gd name="connsiteY0" fmla="*/ 15135 h 2896357"/>
              <a:gd name="connsiteX1" fmla="*/ 3424687 w 3804249"/>
              <a:gd name="connsiteY1" fmla="*/ 156017 h 2896357"/>
              <a:gd name="connsiteX2" fmla="*/ 3064647 w 3804249"/>
              <a:gd name="connsiteY2" fmla="*/ 732081 h 2896357"/>
              <a:gd name="connsiteX3" fmla="*/ 2992639 w 3804249"/>
              <a:gd name="connsiteY3" fmla="*/ 804089 h 2896357"/>
              <a:gd name="connsiteX4" fmla="*/ 2776615 w 3804249"/>
              <a:gd name="connsiteY4" fmla="*/ 732081 h 2896357"/>
              <a:gd name="connsiteX5" fmla="*/ 2560591 w 3804249"/>
              <a:gd name="connsiteY5" fmla="*/ 516057 h 2896357"/>
              <a:gd name="connsiteX6" fmla="*/ 2056535 w 3804249"/>
              <a:gd name="connsiteY6" fmla="*/ 12001 h 2896357"/>
              <a:gd name="connsiteX7" fmla="*/ 1336455 w 3804249"/>
              <a:gd name="connsiteY7" fmla="*/ 444049 h 2896357"/>
              <a:gd name="connsiteX8" fmla="*/ 681487 w 3804249"/>
              <a:gd name="connsiteY8" fmla="*/ 2421904 h 2896357"/>
              <a:gd name="connsiteX9" fmla="*/ 0 w 3804249"/>
              <a:gd name="connsiteY9" fmla="*/ 2896357 h 2896357"/>
              <a:gd name="connsiteX0" fmla="*/ 3804249 w 3804249"/>
              <a:gd name="connsiteY0" fmla="*/ 3134 h 2884356"/>
              <a:gd name="connsiteX1" fmla="*/ 3424687 w 3804249"/>
              <a:gd name="connsiteY1" fmla="*/ 144016 h 2884356"/>
              <a:gd name="connsiteX2" fmla="*/ 3064647 w 3804249"/>
              <a:gd name="connsiteY2" fmla="*/ 720080 h 2884356"/>
              <a:gd name="connsiteX3" fmla="*/ 2992639 w 3804249"/>
              <a:gd name="connsiteY3" fmla="*/ 792088 h 2884356"/>
              <a:gd name="connsiteX4" fmla="*/ 2776615 w 3804249"/>
              <a:gd name="connsiteY4" fmla="*/ 720080 h 2884356"/>
              <a:gd name="connsiteX5" fmla="*/ 2560591 w 3804249"/>
              <a:gd name="connsiteY5" fmla="*/ 432048 h 2884356"/>
              <a:gd name="connsiteX6" fmla="*/ 2056535 w 3804249"/>
              <a:gd name="connsiteY6" fmla="*/ 0 h 2884356"/>
              <a:gd name="connsiteX7" fmla="*/ 1336455 w 3804249"/>
              <a:gd name="connsiteY7" fmla="*/ 432048 h 2884356"/>
              <a:gd name="connsiteX8" fmla="*/ 681487 w 3804249"/>
              <a:gd name="connsiteY8" fmla="*/ 2409903 h 2884356"/>
              <a:gd name="connsiteX9" fmla="*/ 0 w 3804249"/>
              <a:gd name="connsiteY9" fmla="*/ 2884356 h 2884356"/>
              <a:gd name="connsiteX0" fmla="*/ 3804249 w 3804249"/>
              <a:gd name="connsiteY0" fmla="*/ 3134 h 2884356"/>
              <a:gd name="connsiteX1" fmla="*/ 3424687 w 3804249"/>
              <a:gd name="connsiteY1" fmla="*/ 144016 h 2884356"/>
              <a:gd name="connsiteX2" fmla="*/ 3064647 w 3804249"/>
              <a:gd name="connsiteY2" fmla="*/ 720080 h 2884356"/>
              <a:gd name="connsiteX3" fmla="*/ 2992639 w 3804249"/>
              <a:gd name="connsiteY3" fmla="*/ 792088 h 2884356"/>
              <a:gd name="connsiteX4" fmla="*/ 2776615 w 3804249"/>
              <a:gd name="connsiteY4" fmla="*/ 720080 h 2884356"/>
              <a:gd name="connsiteX5" fmla="*/ 2560591 w 3804249"/>
              <a:gd name="connsiteY5" fmla="*/ 432048 h 2884356"/>
              <a:gd name="connsiteX6" fmla="*/ 2056535 w 3804249"/>
              <a:gd name="connsiteY6" fmla="*/ 0 h 2884356"/>
              <a:gd name="connsiteX7" fmla="*/ 1336455 w 3804249"/>
              <a:gd name="connsiteY7" fmla="*/ 432048 h 2884356"/>
              <a:gd name="connsiteX8" fmla="*/ 681487 w 3804249"/>
              <a:gd name="connsiteY8" fmla="*/ 2409903 h 2884356"/>
              <a:gd name="connsiteX9" fmla="*/ 0 w 3804249"/>
              <a:gd name="connsiteY9" fmla="*/ 2884356 h 2884356"/>
              <a:gd name="connsiteX0" fmla="*/ 3804249 w 3804249"/>
              <a:gd name="connsiteY0" fmla="*/ 3134 h 2884356"/>
              <a:gd name="connsiteX1" fmla="*/ 3424687 w 3804249"/>
              <a:gd name="connsiteY1" fmla="*/ 144016 h 2884356"/>
              <a:gd name="connsiteX2" fmla="*/ 3064647 w 3804249"/>
              <a:gd name="connsiteY2" fmla="*/ 720080 h 2884356"/>
              <a:gd name="connsiteX3" fmla="*/ 2992639 w 3804249"/>
              <a:gd name="connsiteY3" fmla="*/ 792088 h 2884356"/>
              <a:gd name="connsiteX4" fmla="*/ 2776615 w 3804249"/>
              <a:gd name="connsiteY4" fmla="*/ 720080 h 2884356"/>
              <a:gd name="connsiteX5" fmla="*/ 2560591 w 3804249"/>
              <a:gd name="connsiteY5" fmla="*/ 432048 h 2884356"/>
              <a:gd name="connsiteX6" fmla="*/ 2056535 w 3804249"/>
              <a:gd name="connsiteY6" fmla="*/ 0 h 2884356"/>
              <a:gd name="connsiteX7" fmla="*/ 1336455 w 3804249"/>
              <a:gd name="connsiteY7" fmla="*/ 432048 h 2884356"/>
              <a:gd name="connsiteX8" fmla="*/ 681487 w 3804249"/>
              <a:gd name="connsiteY8" fmla="*/ 2409903 h 2884356"/>
              <a:gd name="connsiteX9" fmla="*/ 0 w 3804249"/>
              <a:gd name="connsiteY9" fmla="*/ 2884356 h 2884356"/>
              <a:gd name="connsiteX0" fmla="*/ 3804249 w 3804249"/>
              <a:gd name="connsiteY0" fmla="*/ 3134 h 2884356"/>
              <a:gd name="connsiteX1" fmla="*/ 3424687 w 3804249"/>
              <a:gd name="connsiteY1" fmla="*/ 144016 h 2884356"/>
              <a:gd name="connsiteX2" fmla="*/ 3064647 w 3804249"/>
              <a:gd name="connsiteY2" fmla="*/ 720080 h 2884356"/>
              <a:gd name="connsiteX3" fmla="*/ 2776615 w 3804249"/>
              <a:gd name="connsiteY3" fmla="*/ 720080 h 2884356"/>
              <a:gd name="connsiteX4" fmla="*/ 2560591 w 3804249"/>
              <a:gd name="connsiteY4" fmla="*/ 432048 h 2884356"/>
              <a:gd name="connsiteX5" fmla="*/ 2056535 w 3804249"/>
              <a:gd name="connsiteY5" fmla="*/ 0 h 2884356"/>
              <a:gd name="connsiteX6" fmla="*/ 1336455 w 3804249"/>
              <a:gd name="connsiteY6" fmla="*/ 432048 h 2884356"/>
              <a:gd name="connsiteX7" fmla="*/ 681487 w 3804249"/>
              <a:gd name="connsiteY7" fmla="*/ 2409903 h 2884356"/>
              <a:gd name="connsiteX8" fmla="*/ 0 w 3804249"/>
              <a:gd name="connsiteY8" fmla="*/ 2884356 h 2884356"/>
              <a:gd name="connsiteX0" fmla="*/ 3804249 w 3804249"/>
              <a:gd name="connsiteY0" fmla="*/ 3134 h 2884356"/>
              <a:gd name="connsiteX1" fmla="*/ 3424687 w 3804249"/>
              <a:gd name="connsiteY1" fmla="*/ 144016 h 2884356"/>
              <a:gd name="connsiteX2" fmla="*/ 2776615 w 3804249"/>
              <a:gd name="connsiteY2" fmla="*/ 720080 h 2884356"/>
              <a:gd name="connsiteX3" fmla="*/ 2560591 w 3804249"/>
              <a:gd name="connsiteY3" fmla="*/ 432048 h 2884356"/>
              <a:gd name="connsiteX4" fmla="*/ 2056535 w 3804249"/>
              <a:gd name="connsiteY4" fmla="*/ 0 h 2884356"/>
              <a:gd name="connsiteX5" fmla="*/ 1336455 w 3804249"/>
              <a:gd name="connsiteY5" fmla="*/ 432048 h 2884356"/>
              <a:gd name="connsiteX6" fmla="*/ 681487 w 3804249"/>
              <a:gd name="connsiteY6" fmla="*/ 2409903 h 2884356"/>
              <a:gd name="connsiteX7" fmla="*/ 0 w 3804249"/>
              <a:gd name="connsiteY7" fmla="*/ 2884356 h 2884356"/>
              <a:gd name="connsiteX0" fmla="*/ 3804249 w 3804249"/>
              <a:gd name="connsiteY0" fmla="*/ 3134 h 2884356"/>
              <a:gd name="connsiteX1" fmla="*/ 3424687 w 3804249"/>
              <a:gd name="connsiteY1" fmla="*/ 144016 h 2884356"/>
              <a:gd name="connsiteX2" fmla="*/ 2560591 w 3804249"/>
              <a:gd name="connsiteY2" fmla="*/ 432048 h 2884356"/>
              <a:gd name="connsiteX3" fmla="*/ 2056535 w 3804249"/>
              <a:gd name="connsiteY3" fmla="*/ 0 h 2884356"/>
              <a:gd name="connsiteX4" fmla="*/ 1336455 w 3804249"/>
              <a:gd name="connsiteY4" fmla="*/ 432048 h 2884356"/>
              <a:gd name="connsiteX5" fmla="*/ 681487 w 3804249"/>
              <a:gd name="connsiteY5" fmla="*/ 2409903 h 2884356"/>
              <a:gd name="connsiteX6" fmla="*/ 0 w 3804249"/>
              <a:gd name="connsiteY6" fmla="*/ 2884356 h 2884356"/>
              <a:gd name="connsiteX0" fmla="*/ 3804249 w 3804249"/>
              <a:gd name="connsiteY0" fmla="*/ 51139 h 2932361"/>
              <a:gd name="connsiteX1" fmla="*/ 3424687 w 3804249"/>
              <a:gd name="connsiteY1" fmla="*/ 192021 h 2932361"/>
              <a:gd name="connsiteX2" fmla="*/ 2056535 w 3804249"/>
              <a:gd name="connsiteY2" fmla="*/ 48005 h 2932361"/>
              <a:gd name="connsiteX3" fmla="*/ 1336455 w 3804249"/>
              <a:gd name="connsiteY3" fmla="*/ 480053 h 2932361"/>
              <a:gd name="connsiteX4" fmla="*/ 681487 w 3804249"/>
              <a:gd name="connsiteY4" fmla="*/ 2457908 h 2932361"/>
              <a:gd name="connsiteX5" fmla="*/ 0 w 3804249"/>
              <a:gd name="connsiteY5" fmla="*/ 2932361 h 2932361"/>
              <a:gd name="connsiteX0" fmla="*/ 3804249 w 3804249"/>
              <a:gd name="connsiteY0" fmla="*/ 74620 h 2955842"/>
              <a:gd name="connsiteX1" fmla="*/ 2056535 w 3804249"/>
              <a:gd name="connsiteY1" fmla="*/ 71486 h 2955842"/>
              <a:gd name="connsiteX2" fmla="*/ 1336455 w 3804249"/>
              <a:gd name="connsiteY2" fmla="*/ 503534 h 2955842"/>
              <a:gd name="connsiteX3" fmla="*/ 681487 w 3804249"/>
              <a:gd name="connsiteY3" fmla="*/ 2481389 h 2955842"/>
              <a:gd name="connsiteX4" fmla="*/ 0 w 3804249"/>
              <a:gd name="connsiteY4" fmla="*/ 2955842 h 2955842"/>
              <a:gd name="connsiteX0" fmla="*/ 3588191 w 3588191"/>
              <a:gd name="connsiteY0" fmla="*/ 72440 h 2956277"/>
              <a:gd name="connsiteX1" fmla="*/ 2056535 w 3588191"/>
              <a:gd name="connsiteY1" fmla="*/ 71921 h 2956277"/>
              <a:gd name="connsiteX2" fmla="*/ 1336455 w 3588191"/>
              <a:gd name="connsiteY2" fmla="*/ 503969 h 2956277"/>
              <a:gd name="connsiteX3" fmla="*/ 681487 w 3588191"/>
              <a:gd name="connsiteY3" fmla="*/ 2481824 h 2956277"/>
              <a:gd name="connsiteX4" fmla="*/ 0 w 3588191"/>
              <a:gd name="connsiteY4" fmla="*/ 2956277 h 2956277"/>
              <a:gd name="connsiteX0" fmla="*/ 3588191 w 3588191"/>
              <a:gd name="connsiteY0" fmla="*/ 519 h 2884356"/>
              <a:gd name="connsiteX1" fmla="*/ 2056535 w 3588191"/>
              <a:gd name="connsiteY1" fmla="*/ 0 h 2884356"/>
              <a:gd name="connsiteX2" fmla="*/ 1336455 w 3588191"/>
              <a:gd name="connsiteY2" fmla="*/ 432048 h 2884356"/>
              <a:gd name="connsiteX3" fmla="*/ 681487 w 3588191"/>
              <a:gd name="connsiteY3" fmla="*/ 2409903 h 2884356"/>
              <a:gd name="connsiteX4" fmla="*/ 0 w 3588191"/>
              <a:gd name="connsiteY4" fmla="*/ 2884356 h 2884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88191" h="2884356">
                <a:moveTo>
                  <a:pt x="3588191" y="519"/>
                </a:moveTo>
                <a:lnTo>
                  <a:pt x="2056535" y="0"/>
                </a:lnTo>
                <a:cubicBezTo>
                  <a:pt x="1681246" y="71921"/>
                  <a:pt x="1565630" y="30398"/>
                  <a:pt x="1336455" y="432048"/>
                </a:cubicBezTo>
                <a:cubicBezTo>
                  <a:pt x="1107280" y="833698"/>
                  <a:pt x="904229" y="2001185"/>
                  <a:pt x="681487" y="2409903"/>
                </a:cubicBezTo>
                <a:cubicBezTo>
                  <a:pt x="458745" y="2818621"/>
                  <a:pt x="209190" y="2881480"/>
                  <a:pt x="0" y="2884356"/>
                </a:cubicBezTo>
              </a:path>
            </a:pathLst>
          </a:custGeom>
          <a:ln w="38100">
            <a:solidFill>
              <a:srgbClr val="00B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76" name="CasellaDiTesto 75"/>
          <p:cNvSpPr txBox="1"/>
          <p:nvPr/>
        </p:nvSpPr>
        <p:spPr>
          <a:xfrm>
            <a:off x="1388219" y="5792532"/>
            <a:ext cx="2768707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kern="0" dirty="0" smtClean="0">
                <a:solidFill>
                  <a:srgbClr val="FF0000"/>
                </a:solidFill>
                <a:latin typeface="Arial" charset="0"/>
              </a:rPr>
              <a:t>Maximize </a:t>
            </a:r>
            <a:r>
              <a:rPr lang="en-US" sz="2000" b="1" kern="0" dirty="0" err="1" smtClean="0">
                <a:solidFill>
                  <a:srgbClr val="FF0000"/>
                </a:solidFill>
                <a:latin typeface="Arial" charset="0"/>
              </a:rPr>
              <a:t>PdO</a:t>
            </a:r>
            <a:r>
              <a:rPr lang="en-US" sz="2000" b="1" kern="0" dirty="0" smtClean="0">
                <a:solidFill>
                  <a:srgbClr val="FF0000"/>
                </a:solidFill>
                <a:latin typeface="Arial" charset="0"/>
              </a:rPr>
              <a:t> - CeO</a:t>
            </a:r>
            <a:r>
              <a:rPr lang="en-US" sz="2000" b="1" kern="0" baseline="-25000" dirty="0" smtClean="0">
                <a:solidFill>
                  <a:srgbClr val="FF0000"/>
                </a:solidFill>
                <a:latin typeface="Arial" charset="0"/>
              </a:rPr>
              <a:t>2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kern="0" dirty="0" smtClean="0">
                <a:solidFill>
                  <a:srgbClr val="FF0000"/>
                </a:solidFill>
                <a:latin typeface="Arial" charset="0"/>
              </a:rPr>
              <a:t>interaction</a:t>
            </a:r>
          </a:p>
        </p:txBody>
      </p:sp>
    </p:spTree>
    <p:extLst>
      <p:ext uri="{BB962C8B-B14F-4D97-AF65-F5344CB8AC3E}">
        <p14:creationId xmlns:p14="http://schemas.microsoft.com/office/powerpoint/2010/main" val="440607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74" grpId="0"/>
      <p:bldP spid="7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164" name="Text Box 4"/>
          <p:cNvSpPr txBox="1">
            <a:spLocks noChangeArrowheads="1"/>
          </p:cNvSpPr>
          <p:nvPr/>
        </p:nvSpPr>
        <p:spPr bwMode="auto">
          <a:xfrm>
            <a:off x="2282825" y="447675"/>
            <a:ext cx="632142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>
            <a:spAutoFit/>
          </a:bodyPr>
          <a:lstStyle/>
          <a:p>
            <a:pPr algn="r"/>
            <a:r>
              <a:rPr lang="it-IT" sz="2200" b="1" dirty="0">
                <a:solidFill>
                  <a:srgbClr val="FF9933"/>
                </a:solidFill>
                <a:cs typeface="Arial" pitchFamily="34" charset="0"/>
              </a:rPr>
              <a:t>Pd@CeO</a:t>
            </a:r>
            <a:r>
              <a:rPr lang="it-IT" sz="2200" b="1" baseline="-25000" dirty="0">
                <a:solidFill>
                  <a:srgbClr val="FF9933"/>
                </a:solidFill>
                <a:cs typeface="Arial" pitchFamily="34" charset="0"/>
              </a:rPr>
              <a:t>2</a:t>
            </a:r>
            <a:r>
              <a:rPr lang="it-IT" sz="2200" b="1" dirty="0">
                <a:solidFill>
                  <a:srgbClr val="FF9933"/>
                </a:solidFill>
                <a:cs typeface="Arial" pitchFamily="34" charset="0"/>
              </a:rPr>
              <a:t> SUPRAMOLECULAR STRUCTURES</a:t>
            </a:r>
          </a:p>
        </p:txBody>
      </p:sp>
      <p:sp>
        <p:nvSpPr>
          <p:cNvPr id="476166" name="Rectangle 6"/>
          <p:cNvSpPr>
            <a:spLocks noChangeArrowheads="1"/>
          </p:cNvSpPr>
          <p:nvPr/>
        </p:nvSpPr>
        <p:spPr bwMode="auto">
          <a:xfrm>
            <a:off x="4990881" y="6366689"/>
            <a:ext cx="402135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r>
              <a:rPr lang="it-IT" dirty="0" smtClean="0"/>
              <a:t>Montini et al. </a:t>
            </a:r>
            <a:r>
              <a:rPr lang="it-IT" i="1" dirty="0" smtClean="0"/>
              <a:t>J. Am. </a:t>
            </a:r>
            <a:r>
              <a:rPr lang="it-IT" i="1" dirty="0" err="1" smtClean="0"/>
              <a:t>Chem</a:t>
            </a:r>
            <a:r>
              <a:rPr lang="it-IT" i="1" dirty="0" smtClean="0"/>
              <a:t>. Soc.</a:t>
            </a:r>
            <a:r>
              <a:rPr lang="it-IT" b="1" dirty="0" smtClean="0"/>
              <a:t> </a:t>
            </a:r>
            <a:r>
              <a:rPr lang="it-IT" b="1" dirty="0"/>
              <a:t>132</a:t>
            </a:r>
            <a:r>
              <a:rPr lang="it-IT" dirty="0"/>
              <a:t> (2010), 1402-1409.</a:t>
            </a:r>
          </a:p>
        </p:txBody>
      </p:sp>
      <p:sp>
        <p:nvSpPr>
          <p:cNvPr id="10" name="Line 3"/>
          <p:cNvSpPr>
            <a:spLocks noChangeShapeType="1"/>
          </p:cNvSpPr>
          <p:nvPr/>
        </p:nvSpPr>
        <p:spPr bwMode="auto">
          <a:xfrm>
            <a:off x="1531938" y="908050"/>
            <a:ext cx="7072312" cy="0"/>
          </a:xfrm>
          <a:prstGeom prst="line">
            <a:avLst/>
          </a:prstGeom>
          <a:noFill/>
          <a:ln w="28575">
            <a:solidFill>
              <a:srgbClr val="FF99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9" name="Rettangolo arrotondato 8"/>
          <p:cNvSpPr/>
          <p:nvPr/>
        </p:nvSpPr>
        <p:spPr bwMode="auto">
          <a:xfrm>
            <a:off x="200819" y="1214438"/>
            <a:ext cx="2497138" cy="5429250"/>
          </a:xfrm>
          <a:prstGeom prst="roundRect">
            <a:avLst>
              <a:gd name="adj" fmla="val 4139"/>
            </a:avLst>
          </a:prstGeom>
          <a:solidFill>
            <a:srgbClr val="FFC000"/>
          </a:solidFill>
          <a:ln w="38100" cap="flat" cmpd="sng" algn="ctr">
            <a:noFill/>
            <a:prstDash val="sys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it-IT">
              <a:latin typeface="Times" pitchFamily="18" charset="0"/>
            </a:endParaRPr>
          </a:p>
        </p:txBody>
      </p:sp>
      <p:pic>
        <p:nvPicPr>
          <p:cNvPr id="11" name="Picture 2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3607" y="1299220"/>
            <a:ext cx="1111563" cy="1121668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</p:pic>
      <p:pic>
        <p:nvPicPr>
          <p:cNvPr id="12" name="Immagine 23" descr="design-Pd-COOH-hydrolysi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50" b="13084"/>
          <a:stretch>
            <a:fillRect/>
          </a:stretch>
        </p:blipFill>
        <p:spPr bwMode="auto">
          <a:xfrm>
            <a:off x="6126163" y="3663950"/>
            <a:ext cx="2574925" cy="243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Connettore 2 12"/>
          <p:cNvCxnSpPr/>
          <p:nvPr/>
        </p:nvCxnSpPr>
        <p:spPr>
          <a:xfrm>
            <a:off x="3071813" y="2143125"/>
            <a:ext cx="1071562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1428750"/>
            <a:ext cx="8858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ttangolo arrotondato 14"/>
          <p:cNvSpPr/>
          <p:nvPr/>
        </p:nvSpPr>
        <p:spPr bwMode="auto">
          <a:xfrm>
            <a:off x="5940425" y="990600"/>
            <a:ext cx="3071813" cy="925513"/>
          </a:xfrm>
          <a:prstGeom prst="roundRect">
            <a:avLst/>
          </a:prstGeom>
          <a:solidFill>
            <a:srgbClr val="FFC000"/>
          </a:solidFill>
          <a:ln w="38100">
            <a:noFill/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 anchorCtr="1"/>
          <a:lstStyle/>
          <a:p>
            <a:pPr algn="ctr">
              <a:defRPr/>
            </a:pPr>
            <a:r>
              <a:rPr lang="fr-FR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Hydrolysis</a:t>
            </a:r>
            <a:r>
              <a:rPr lang="fr-FR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conditions:</a:t>
            </a:r>
          </a:p>
          <a:p>
            <a:pPr algn="ctr">
              <a:defRPr/>
            </a:pPr>
            <a:r>
              <a:rPr lang="fr-FR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THF + 30 </a:t>
            </a:r>
            <a:r>
              <a:rPr lang="fr-FR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</a:t>
            </a:r>
            <a:r>
              <a:rPr lang="fr-FR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</a:t>
            </a:r>
            <a:r>
              <a:rPr lang="fr-FR" sz="14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FR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br>
              <a:rPr lang="fr-FR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(120 mol vs Ce) in 4 h</a:t>
            </a:r>
          </a:p>
        </p:txBody>
      </p:sp>
      <p:sp>
        <p:nvSpPr>
          <p:cNvPr id="16" name="Rectangle 24"/>
          <p:cNvSpPr>
            <a:spLocks noChangeArrowheads="1"/>
          </p:cNvSpPr>
          <p:nvPr/>
        </p:nvSpPr>
        <p:spPr bwMode="auto">
          <a:xfrm>
            <a:off x="3071813" y="2214563"/>
            <a:ext cx="1000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it-IT" altLang="it-IT" sz="2400" b="1">
                <a:latin typeface="Calibri" pitchFamily="34" charset="0"/>
              </a:rPr>
              <a:t>THF</a:t>
            </a:r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322263" y="3013224"/>
            <a:ext cx="22542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it-IT" altLang="it-IT" b="1">
                <a:cs typeface="Arial" panose="020B0604020202020204" pitchFamily="34" charset="0"/>
              </a:rPr>
              <a:t>MUA: 11-Mercapto</a:t>
            </a:r>
            <a:br>
              <a:rPr lang="it-IT" altLang="it-IT" b="1">
                <a:cs typeface="Arial" panose="020B0604020202020204" pitchFamily="34" charset="0"/>
              </a:rPr>
            </a:br>
            <a:r>
              <a:rPr lang="it-IT" altLang="it-IT" b="1">
                <a:cs typeface="Arial" panose="020B0604020202020204" pitchFamily="34" charset="0"/>
              </a:rPr>
              <a:t>Undecanoic Acid</a:t>
            </a:r>
          </a:p>
        </p:txBody>
      </p:sp>
      <p:sp>
        <p:nvSpPr>
          <p:cNvPr id="18" name="Rettangolo arrotondato 17"/>
          <p:cNvSpPr/>
          <p:nvPr/>
        </p:nvSpPr>
        <p:spPr bwMode="auto">
          <a:xfrm>
            <a:off x="3059113" y="4581525"/>
            <a:ext cx="3000375" cy="684213"/>
          </a:xfrm>
          <a:prstGeom prst="roundRect">
            <a:avLst/>
          </a:prstGeom>
          <a:solidFill>
            <a:srgbClr val="FFC000"/>
          </a:solidFill>
          <a:ln w="38100">
            <a:noFill/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 anchorCtr="1"/>
          <a:lstStyle/>
          <a:p>
            <a:pPr algn="ctr">
              <a:defRPr/>
            </a:pP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Dispersible in CH</a:t>
            </a:r>
            <a:r>
              <a:rPr lang="en-US" sz="2000" b="1" baseline="-25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</a:t>
            </a:r>
            <a:r>
              <a:rPr lang="en-US" sz="2000" b="1" baseline="-25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toluene, hexane</a:t>
            </a: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1412875"/>
            <a:ext cx="1614487" cy="160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" descr="H:\MUA-Pd\Figure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1" r="54391" b="50856"/>
          <a:stretch>
            <a:fillRect/>
          </a:stretch>
        </p:blipFill>
        <p:spPr bwMode="auto">
          <a:xfrm>
            <a:off x="456407" y="4383088"/>
            <a:ext cx="1985963" cy="207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179388" y="3571875"/>
            <a:ext cx="2540000" cy="76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it-IT" altLang="it-IT" sz="2200" b="1">
                <a:cs typeface="Arial" panose="020B0604020202020204" pitchFamily="34" charset="0"/>
              </a:rPr>
              <a:t>Pd core size: </a:t>
            </a:r>
            <a:br>
              <a:rPr lang="it-IT" altLang="it-IT" sz="2200" b="1">
                <a:cs typeface="Arial" panose="020B0604020202020204" pitchFamily="34" charset="0"/>
              </a:rPr>
            </a:br>
            <a:r>
              <a:rPr lang="it-IT" altLang="it-IT" sz="2200" b="1">
                <a:cs typeface="Arial" panose="020B0604020202020204" pitchFamily="34" charset="0"/>
              </a:rPr>
              <a:t>1.8 ± 0.2 nm</a:t>
            </a:r>
          </a:p>
        </p:txBody>
      </p:sp>
      <p:sp>
        <p:nvSpPr>
          <p:cNvPr id="23" name="Rectangle 24"/>
          <p:cNvSpPr>
            <a:spLocks noChangeArrowheads="1"/>
          </p:cNvSpPr>
          <p:nvPr/>
        </p:nvSpPr>
        <p:spPr bwMode="auto">
          <a:xfrm>
            <a:off x="338347" y="2428875"/>
            <a:ext cx="2222083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it-IT" altLang="it-IT" sz="2600" b="1" dirty="0">
                <a:cs typeface="Arial" panose="020B0604020202020204" pitchFamily="34" charset="0"/>
              </a:rPr>
              <a:t>MUA-Pd </a:t>
            </a:r>
            <a:r>
              <a:rPr lang="it-IT" altLang="it-IT" sz="2600" b="1" dirty="0" err="1">
                <a:cs typeface="Arial" panose="020B0604020202020204" pitchFamily="34" charset="0"/>
              </a:rPr>
              <a:t>NPs</a:t>
            </a:r>
            <a:endParaRPr lang="it-IT" altLang="it-IT" sz="2600" b="1" dirty="0">
              <a:cs typeface="Arial" panose="020B0604020202020204" pitchFamily="34" charset="0"/>
            </a:endParaRPr>
          </a:p>
        </p:txBody>
      </p:sp>
      <p:cxnSp>
        <p:nvCxnSpPr>
          <p:cNvPr id="24" name="Connettore 2 23"/>
          <p:cNvCxnSpPr/>
          <p:nvPr/>
        </p:nvCxnSpPr>
        <p:spPr>
          <a:xfrm>
            <a:off x="5795963" y="2852738"/>
            <a:ext cx="720725" cy="93662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5" name="Rettangolo 30"/>
          <p:cNvSpPr>
            <a:spLocks noChangeArrowheads="1"/>
          </p:cNvSpPr>
          <p:nvPr/>
        </p:nvSpPr>
        <p:spPr bwMode="auto">
          <a:xfrm>
            <a:off x="2771775" y="908050"/>
            <a:ext cx="2698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it-IT" altLang="it-IT" b="1">
                <a:latin typeface="Calibri" pitchFamily="34" charset="0"/>
              </a:rPr>
              <a:t>Ce(IV) tetrakis(decyloxide)</a:t>
            </a:r>
            <a:endParaRPr lang="en-US" altLang="it-IT"/>
          </a:p>
        </p:txBody>
      </p:sp>
      <p:sp>
        <p:nvSpPr>
          <p:cNvPr id="26" name="Rectangle 24"/>
          <p:cNvSpPr>
            <a:spLocks noChangeArrowheads="1"/>
          </p:cNvSpPr>
          <p:nvPr/>
        </p:nvSpPr>
        <p:spPr bwMode="auto">
          <a:xfrm>
            <a:off x="5399088" y="2924175"/>
            <a:ext cx="374491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it-IT" altLang="it-IT" sz="1400" b="1" dirty="0" err="1">
                <a:cs typeface="Arial" panose="020B0604020202020204" pitchFamily="34" charset="0"/>
              </a:rPr>
              <a:t>Controlled</a:t>
            </a:r>
            <a:r>
              <a:rPr lang="it-IT" altLang="it-IT" sz="1400" b="1" dirty="0">
                <a:cs typeface="Arial" panose="020B0604020202020204" pitchFamily="34" charset="0"/>
              </a:rPr>
              <a:t> </a:t>
            </a:r>
            <a:r>
              <a:rPr lang="it-IT" altLang="it-IT" sz="1400" b="1" dirty="0" err="1">
                <a:cs typeface="Arial" panose="020B0604020202020204" pitchFamily="34" charset="0"/>
              </a:rPr>
              <a:t>Hydrolysis</a:t>
            </a:r>
            <a:endParaRPr lang="it-IT" altLang="it-IT" sz="1400" b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437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C:\Dati\Lavori\2012\Hydrophobation\1st-Revision-N\fornasiero_Figur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404"/>
          <a:stretch>
            <a:fillRect/>
          </a:stretch>
        </p:blipFill>
        <p:spPr bwMode="auto">
          <a:xfrm>
            <a:off x="179387" y="1124744"/>
            <a:ext cx="8696033" cy="1672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4" descr="https://d2ufo47lrtsv5s.cloudfront.net/content/sci/337/6095/713/F2.large.jpg?width=800&amp;height=600&amp;carousel=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917" r="33260"/>
          <a:stretch>
            <a:fillRect/>
          </a:stretch>
        </p:blipFill>
        <p:spPr bwMode="auto">
          <a:xfrm>
            <a:off x="4215621" y="3809752"/>
            <a:ext cx="4874822" cy="2477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7188" name="Text Box 4"/>
          <p:cNvSpPr txBox="1">
            <a:spLocks noChangeArrowheads="1"/>
          </p:cNvSpPr>
          <p:nvPr/>
        </p:nvSpPr>
        <p:spPr bwMode="auto">
          <a:xfrm>
            <a:off x="3826917" y="447675"/>
            <a:ext cx="477733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>
            <a:spAutoFit/>
          </a:bodyPr>
          <a:lstStyle/>
          <a:p>
            <a:pPr algn="r"/>
            <a:r>
              <a:rPr lang="it-IT" sz="2200" b="1" dirty="0">
                <a:solidFill>
                  <a:srgbClr val="FF9933"/>
                </a:solidFill>
                <a:latin typeface="Univers-Condensed"/>
              </a:rPr>
              <a:t>Pd@CeO</a:t>
            </a:r>
            <a:r>
              <a:rPr lang="it-IT" sz="2200" b="1" baseline="-25000" dirty="0">
                <a:solidFill>
                  <a:srgbClr val="FF9933"/>
                </a:solidFill>
                <a:latin typeface="Univers-Condensed"/>
              </a:rPr>
              <a:t>2</a:t>
            </a:r>
            <a:r>
              <a:rPr lang="it-IT" sz="2200" b="1" dirty="0">
                <a:solidFill>
                  <a:srgbClr val="FF9933"/>
                </a:solidFill>
                <a:latin typeface="Univers-Condensed"/>
              </a:rPr>
              <a:t> </a:t>
            </a:r>
            <a:r>
              <a:rPr lang="it-IT" sz="2200" b="1" dirty="0" smtClean="0">
                <a:solidFill>
                  <a:srgbClr val="FF9933"/>
                </a:solidFill>
                <a:latin typeface="Univers-Condensed"/>
              </a:rPr>
              <a:t>FOR</a:t>
            </a:r>
            <a:r>
              <a:rPr lang="it-IT" sz="2200" b="1" cap="all" dirty="0" smtClean="0">
                <a:solidFill>
                  <a:srgbClr val="FF9933"/>
                </a:solidFill>
                <a:latin typeface="Univers-Condensed"/>
              </a:rPr>
              <a:t> </a:t>
            </a:r>
            <a:r>
              <a:rPr lang="it-IT" sz="2200" b="1" cap="all" dirty="0">
                <a:solidFill>
                  <a:srgbClr val="FF9933"/>
                </a:solidFill>
                <a:latin typeface="Univers-Condensed"/>
              </a:rPr>
              <a:t>CH</a:t>
            </a:r>
            <a:r>
              <a:rPr lang="it-IT" sz="2200" b="1" cap="all" baseline="-25000" dirty="0">
                <a:solidFill>
                  <a:srgbClr val="FF9933"/>
                </a:solidFill>
                <a:latin typeface="Univers-Condensed"/>
              </a:rPr>
              <a:t>4</a:t>
            </a:r>
            <a:r>
              <a:rPr lang="it-IT" sz="2200" b="1" cap="all" dirty="0">
                <a:solidFill>
                  <a:srgbClr val="FF9933"/>
                </a:solidFill>
                <a:latin typeface="Univers-Condensed"/>
              </a:rPr>
              <a:t> </a:t>
            </a:r>
            <a:r>
              <a:rPr lang="it-IT" sz="2200" b="1" cap="all" dirty="0" err="1" smtClean="0">
                <a:solidFill>
                  <a:srgbClr val="FF9933"/>
                </a:solidFill>
                <a:latin typeface="Univers-Condensed"/>
              </a:rPr>
              <a:t>combustion</a:t>
            </a:r>
            <a:endParaRPr lang="it-IT" sz="2200" b="1" cap="all" dirty="0">
              <a:solidFill>
                <a:srgbClr val="FF9933"/>
              </a:solidFill>
              <a:latin typeface="Univers-Condensed"/>
            </a:endParaRPr>
          </a:p>
          <a:p>
            <a:pPr algn="r"/>
            <a:endParaRPr lang="it-IT" sz="2200" b="1" dirty="0">
              <a:solidFill>
                <a:srgbClr val="FF9933"/>
              </a:solidFill>
              <a:latin typeface="Univers-Condensed"/>
            </a:endParaRPr>
          </a:p>
        </p:txBody>
      </p:sp>
      <p:sp>
        <p:nvSpPr>
          <p:cNvPr id="9" name="Line 3"/>
          <p:cNvSpPr>
            <a:spLocks noChangeShapeType="1"/>
          </p:cNvSpPr>
          <p:nvPr/>
        </p:nvSpPr>
        <p:spPr bwMode="auto">
          <a:xfrm>
            <a:off x="1531938" y="908050"/>
            <a:ext cx="7072312" cy="0"/>
          </a:xfrm>
          <a:prstGeom prst="line">
            <a:avLst/>
          </a:prstGeom>
          <a:noFill/>
          <a:ln w="28575">
            <a:solidFill>
              <a:srgbClr val="FF99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1" name="TextBox 3"/>
          <p:cNvSpPr txBox="1"/>
          <p:nvPr/>
        </p:nvSpPr>
        <p:spPr>
          <a:xfrm>
            <a:off x="5868144" y="6464369"/>
            <a:ext cx="3161442" cy="276999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r">
              <a:defRPr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Montini et al. </a:t>
            </a:r>
            <a:r>
              <a:rPr lang="it-IT" i="1" dirty="0" smtClean="0">
                <a:latin typeface="Arial" panose="020B0604020202020204" pitchFamily="34" charset="0"/>
                <a:cs typeface="Arial" panose="020B0604020202020204" pitchFamily="34" charset="0"/>
              </a:rPr>
              <a:t>Science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337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 (2012), 713</a:t>
            </a:r>
            <a:r>
              <a:rPr 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-717.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2" descr="https://d2ufo47lrtsv5s.cloudfront.net/content/sci/337/6095/713/F2.large.jpg?width=800&amp;height=600&amp;carousel=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570" b="50735"/>
          <a:stretch>
            <a:fillRect/>
          </a:stretch>
        </p:blipFill>
        <p:spPr bwMode="auto">
          <a:xfrm>
            <a:off x="395288" y="3254400"/>
            <a:ext cx="4235685" cy="2118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ttangolo arrotondato 21"/>
          <p:cNvSpPr/>
          <p:nvPr/>
        </p:nvSpPr>
        <p:spPr bwMode="auto">
          <a:xfrm>
            <a:off x="3485357" y="2966988"/>
            <a:ext cx="1582737" cy="431800"/>
          </a:xfrm>
          <a:prstGeom prst="roundRect">
            <a:avLst/>
          </a:prstGeom>
          <a:solidFill>
            <a:srgbClr val="FFC000"/>
          </a:solidFill>
          <a:ln w="3810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 anchorCtr="1"/>
          <a:lstStyle/>
          <a:p>
            <a:pPr>
              <a:defRPr/>
            </a:pPr>
            <a:r>
              <a:rPr lang="it-IT" sz="1600" b="1" dirty="0">
                <a:solidFill>
                  <a:schemeClr val="accent2"/>
                </a:solidFill>
                <a:latin typeface="Myriad Pro" pitchFamily="34" charset="0"/>
                <a:cs typeface="Arial" pitchFamily="34" charset="0"/>
              </a:rPr>
              <a:t>HAADF-STEM</a:t>
            </a:r>
            <a:endParaRPr lang="it-IT" b="1" dirty="0">
              <a:solidFill>
                <a:schemeClr val="accent2"/>
              </a:solidFill>
              <a:latin typeface="Myriad Pro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967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188" name="Text Box 4"/>
          <p:cNvSpPr txBox="1">
            <a:spLocks noChangeArrowheads="1"/>
          </p:cNvSpPr>
          <p:nvPr/>
        </p:nvSpPr>
        <p:spPr bwMode="auto">
          <a:xfrm>
            <a:off x="3826917" y="447675"/>
            <a:ext cx="477733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>
            <a:spAutoFit/>
          </a:bodyPr>
          <a:lstStyle/>
          <a:p>
            <a:pPr algn="r"/>
            <a:r>
              <a:rPr lang="it-IT" sz="2200" b="1" dirty="0">
                <a:solidFill>
                  <a:srgbClr val="FF9933"/>
                </a:solidFill>
                <a:latin typeface="Univers-Condensed"/>
              </a:rPr>
              <a:t>Pd@CeO</a:t>
            </a:r>
            <a:r>
              <a:rPr lang="it-IT" sz="2200" b="1" baseline="-25000" dirty="0">
                <a:solidFill>
                  <a:srgbClr val="FF9933"/>
                </a:solidFill>
                <a:latin typeface="Univers-Condensed"/>
              </a:rPr>
              <a:t>2</a:t>
            </a:r>
            <a:r>
              <a:rPr lang="it-IT" sz="2200" b="1" dirty="0">
                <a:solidFill>
                  <a:srgbClr val="FF9933"/>
                </a:solidFill>
                <a:latin typeface="Univers-Condensed"/>
              </a:rPr>
              <a:t> </a:t>
            </a:r>
            <a:r>
              <a:rPr lang="it-IT" sz="2200" b="1" dirty="0" smtClean="0">
                <a:solidFill>
                  <a:srgbClr val="FF9933"/>
                </a:solidFill>
                <a:latin typeface="Univers-Condensed"/>
              </a:rPr>
              <a:t>FOR</a:t>
            </a:r>
            <a:r>
              <a:rPr lang="it-IT" sz="2200" b="1" cap="all" dirty="0" smtClean="0">
                <a:solidFill>
                  <a:srgbClr val="FF9933"/>
                </a:solidFill>
                <a:latin typeface="Univers-Condensed"/>
              </a:rPr>
              <a:t> </a:t>
            </a:r>
            <a:r>
              <a:rPr lang="it-IT" sz="2200" b="1" cap="all" dirty="0">
                <a:solidFill>
                  <a:srgbClr val="FF9933"/>
                </a:solidFill>
                <a:latin typeface="Univers-Condensed"/>
              </a:rPr>
              <a:t>CH</a:t>
            </a:r>
            <a:r>
              <a:rPr lang="it-IT" sz="2200" b="1" cap="all" baseline="-25000" dirty="0">
                <a:solidFill>
                  <a:srgbClr val="FF9933"/>
                </a:solidFill>
                <a:latin typeface="Univers-Condensed"/>
              </a:rPr>
              <a:t>4</a:t>
            </a:r>
            <a:r>
              <a:rPr lang="it-IT" sz="2200" b="1" cap="all" dirty="0">
                <a:solidFill>
                  <a:srgbClr val="FF9933"/>
                </a:solidFill>
                <a:latin typeface="Univers-Condensed"/>
              </a:rPr>
              <a:t> </a:t>
            </a:r>
            <a:r>
              <a:rPr lang="it-IT" sz="2200" b="1" cap="all" dirty="0" err="1" smtClean="0">
                <a:solidFill>
                  <a:srgbClr val="FF9933"/>
                </a:solidFill>
                <a:latin typeface="Univers-Condensed"/>
              </a:rPr>
              <a:t>combustion</a:t>
            </a:r>
            <a:endParaRPr lang="it-IT" sz="2200" b="1" cap="all" dirty="0">
              <a:solidFill>
                <a:srgbClr val="FF9933"/>
              </a:solidFill>
              <a:latin typeface="Univers-Condensed"/>
            </a:endParaRPr>
          </a:p>
          <a:p>
            <a:pPr algn="r"/>
            <a:endParaRPr lang="it-IT" sz="2200" b="1" dirty="0">
              <a:solidFill>
                <a:srgbClr val="FF9933"/>
              </a:solidFill>
              <a:latin typeface="Univers-Condensed"/>
            </a:endParaRPr>
          </a:p>
        </p:txBody>
      </p:sp>
      <p:sp>
        <p:nvSpPr>
          <p:cNvPr id="9" name="Line 3"/>
          <p:cNvSpPr>
            <a:spLocks noChangeShapeType="1"/>
          </p:cNvSpPr>
          <p:nvPr/>
        </p:nvSpPr>
        <p:spPr bwMode="auto">
          <a:xfrm>
            <a:off x="1531938" y="908050"/>
            <a:ext cx="7072312" cy="0"/>
          </a:xfrm>
          <a:prstGeom prst="line">
            <a:avLst/>
          </a:prstGeom>
          <a:noFill/>
          <a:ln w="28575">
            <a:solidFill>
              <a:srgbClr val="FF99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grpSp>
        <p:nvGrpSpPr>
          <p:cNvPr id="4" name="Gruppo 16"/>
          <p:cNvGrpSpPr>
            <a:grpSpLocks/>
          </p:cNvGrpSpPr>
          <p:nvPr/>
        </p:nvGrpSpPr>
        <p:grpSpPr bwMode="auto">
          <a:xfrm>
            <a:off x="5483920" y="2924944"/>
            <a:ext cx="3048520" cy="3231947"/>
            <a:chOff x="5196656" y="2924944"/>
            <a:chExt cx="3191768" cy="3384376"/>
          </a:xfrm>
        </p:grpSpPr>
        <p:pic>
          <p:nvPicPr>
            <p:cNvPr id="5" name="Picture 2" descr="summary-CH4-kinetics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719"/>
            <a:stretch>
              <a:fillRect/>
            </a:stretch>
          </p:blipFill>
          <p:spPr bwMode="auto">
            <a:xfrm>
              <a:off x="5196656" y="2982614"/>
              <a:ext cx="3191768" cy="33267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ttangolo 15"/>
            <p:cNvSpPr>
              <a:spLocks noChangeArrowheads="1"/>
            </p:cNvSpPr>
            <p:nvPr/>
          </p:nvSpPr>
          <p:spPr bwMode="auto">
            <a:xfrm>
              <a:off x="5220072" y="2924944"/>
              <a:ext cx="216024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Arial" pitchFamily="34" charset="0"/>
                  <a:cs typeface="Times New Roman" pitchFamily="18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Arial" pitchFamily="34" charset="0"/>
                  <a:cs typeface="Times New Roman" pitchFamily="18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Arial" pitchFamily="34" charset="0"/>
                  <a:cs typeface="Times New Roman" pitchFamily="18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Arial" pitchFamily="34" charset="0"/>
                  <a:cs typeface="Times New Roman" pitchFamily="18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Arial" pitchFamily="34" charset="0"/>
                  <a:cs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itchFamily="34" charset="0"/>
                  <a:cs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itchFamily="34" charset="0"/>
                  <a:cs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itchFamily="34" charset="0"/>
                  <a:cs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itchFamily="34" charset="0"/>
                  <a:cs typeface="Times New Roman" pitchFamily="18" charset="0"/>
                </a:defRPr>
              </a:lvl9pPr>
            </a:lstStyle>
            <a:p>
              <a:endParaRPr lang="it-IT" altLang="it-IT"/>
            </a:p>
          </p:txBody>
        </p:sp>
      </p:grpSp>
      <p:pic>
        <p:nvPicPr>
          <p:cNvPr id="7" name="Picture 10" descr="summary-CH4-lighoff-10Cmi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48" y="2996952"/>
            <a:ext cx="4320000" cy="320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 descr="http://www.dsch.units.it/~fornasiero/varie/JournalCovers/2012/Science-2012-news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1835150" y="980728"/>
            <a:ext cx="5502275" cy="1944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3"/>
          <p:cNvSpPr txBox="1"/>
          <p:nvPr/>
        </p:nvSpPr>
        <p:spPr>
          <a:xfrm>
            <a:off x="5868144" y="6464369"/>
            <a:ext cx="3161442" cy="276999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r">
              <a:defRPr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Montini et al. </a:t>
            </a:r>
            <a:r>
              <a:rPr lang="it-IT" i="1" dirty="0" smtClean="0">
                <a:latin typeface="Arial" panose="020B0604020202020204" pitchFamily="34" charset="0"/>
                <a:cs typeface="Arial" panose="020B0604020202020204" pitchFamily="34" charset="0"/>
              </a:rPr>
              <a:t>Science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337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 (2012), 713</a:t>
            </a:r>
            <a:r>
              <a:rPr 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-717.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7655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>
            <a:alpha val="8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752600"/>
          </a:xfrm>
        </p:spPr>
        <p:txBody>
          <a:bodyPr/>
          <a:lstStyle/>
          <a:p>
            <a:r>
              <a:rPr lang="en-GB" altLang="it-IT" sz="2800" b="1" dirty="0" smtClean="0">
                <a:solidFill>
                  <a:srgbClr val="FFFF00"/>
                </a:solidFill>
                <a:latin typeface="Arial" pitchFamily="34" charset="0"/>
              </a:rPr>
              <a:t>Properties of a suitable Three Way Catalyst</a:t>
            </a:r>
            <a:endParaRPr lang="en-GB" altLang="it-IT" dirty="0" smtClean="0"/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533400" y="1888599"/>
            <a:ext cx="7772400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67310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GB" altLang="it-IT" sz="2400" b="1" dirty="0">
                <a:solidFill>
                  <a:srgbClr val="FF0000"/>
                </a:solidFill>
                <a:latin typeface="Arial" pitchFamily="34" charset="0"/>
              </a:rPr>
              <a:t>Highly active:  </a:t>
            </a:r>
            <a:r>
              <a:rPr lang="en-GB" altLang="it-IT" sz="2400" b="1" dirty="0">
                <a:solidFill>
                  <a:schemeClr val="bg1"/>
                </a:solidFill>
                <a:latin typeface="Arial" pitchFamily="34" charset="0"/>
              </a:rPr>
              <a:t>Conversion &gt; 98%.</a:t>
            </a:r>
            <a:endParaRPr lang="en-GB" altLang="it-IT" sz="2400" b="1" dirty="0">
              <a:solidFill>
                <a:srgbClr val="FF9900"/>
              </a:solidFill>
              <a:latin typeface="Arial" pitchFamily="34" charset="0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it-IT" altLang="it-IT" sz="2000" b="1" dirty="0">
                <a:solidFill>
                  <a:schemeClr val="bg1"/>
                </a:solidFill>
                <a:latin typeface="Arial" pitchFamily="34" charset="0"/>
              </a:rPr>
              <a:t>	</a:t>
            </a:r>
            <a:r>
              <a:rPr lang="en-GB" altLang="it-IT" sz="2000" b="1" dirty="0">
                <a:solidFill>
                  <a:srgbClr val="66FF33"/>
                </a:solidFill>
                <a:latin typeface="Arial" pitchFamily="34" charset="0"/>
              </a:rPr>
              <a:t>50-100 </a:t>
            </a:r>
            <a:r>
              <a:rPr lang="en-US" altLang="it-IT" sz="2000" b="1" dirty="0">
                <a:solidFill>
                  <a:srgbClr val="66FF33"/>
                </a:solidFill>
                <a:latin typeface="Arial" pitchFamily="34" charset="0"/>
              </a:rPr>
              <a:t>liters</a:t>
            </a:r>
            <a:r>
              <a:rPr lang="en-GB" altLang="it-IT" sz="2000" b="1" dirty="0">
                <a:solidFill>
                  <a:srgbClr val="66FF33"/>
                </a:solidFill>
                <a:latin typeface="Arial" pitchFamily="34" charset="0"/>
              </a:rPr>
              <a:t> of exhaust to be converted in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it-IT" sz="2000" b="1" dirty="0">
                <a:solidFill>
                  <a:srgbClr val="66FF33"/>
                </a:solidFill>
                <a:latin typeface="Arial" pitchFamily="34" charset="0"/>
              </a:rPr>
              <a:t>	1 sec per </a:t>
            </a:r>
            <a:r>
              <a:rPr lang="en-GB" altLang="it-IT" sz="2000" b="1" dirty="0" err="1">
                <a:solidFill>
                  <a:srgbClr val="66FF33"/>
                </a:solidFill>
                <a:latin typeface="Arial" pitchFamily="34" charset="0"/>
              </a:rPr>
              <a:t>liter</a:t>
            </a:r>
            <a:r>
              <a:rPr lang="en-GB" altLang="it-IT" sz="2000" b="1" dirty="0">
                <a:solidFill>
                  <a:srgbClr val="66FF33"/>
                </a:solidFill>
                <a:latin typeface="Arial" pitchFamily="34" charset="0"/>
              </a:rPr>
              <a:t> of catalyst.</a:t>
            </a:r>
            <a:endParaRPr lang="en-GB" altLang="it-IT" sz="2000" b="1" dirty="0">
              <a:solidFill>
                <a:schemeClr val="bg1"/>
              </a:solidFill>
              <a:latin typeface="Arial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it-IT" altLang="it-IT" sz="2000" b="1" dirty="0">
              <a:solidFill>
                <a:schemeClr val="bg1"/>
              </a:solidFill>
              <a:latin typeface="Arial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it-IT" sz="2400" b="1" dirty="0">
                <a:solidFill>
                  <a:srgbClr val="FF0000"/>
                </a:solidFill>
                <a:latin typeface="Arial" pitchFamily="34" charset="0"/>
              </a:rPr>
              <a:t>Highly selective: </a:t>
            </a:r>
            <a:r>
              <a:rPr lang="en-GB" altLang="it-IT" sz="2400" b="1" dirty="0">
                <a:solidFill>
                  <a:schemeClr val="bg1"/>
                </a:solidFill>
                <a:latin typeface="Arial" pitchFamily="34" charset="0"/>
              </a:rPr>
              <a:t>H</a:t>
            </a:r>
            <a:r>
              <a:rPr lang="en-GB" altLang="it-IT" sz="2400" b="1" baseline="-25000" dirty="0">
                <a:solidFill>
                  <a:schemeClr val="bg1"/>
                </a:solidFill>
                <a:latin typeface="Arial" pitchFamily="34" charset="0"/>
              </a:rPr>
              <a:t>2</a:t>
            </a:r>
            <a:r>
              <a:rPr lang="en-GB" altLang="it-IT" sz="2400" b="1" dirty="0">
                <a:solidFill>
                  <a:schemeClr val="bg1"/>
                </a:solidFill>
                <a:latin typeface="Arial" pitchFamily="34" charset="0"/>
              </a:rPr>
              <a:t>O, CO</a:t>
            </a:r>
            <a:r>
              <a:rPr lang="en-GB" altLang="it-IT" sz="2400" b="1" baseline="-25000" dirty="0">
                <a:solidFill>
                  <a:schemeClr val="bg1"/>
                </a:solidFill>
                <a:latin typeface="Arial" pitchFamily="34" charset="0"/>
              </a:rPr>
              <a:t>2</a:t>
            </a:r>
            <a:r>
              <a:rPr lang="en-GB" altLang="it-IT" sz="2400" b="1" dirty="0">
                <a:solidFill>
                  <a:schemeClr val="bg1"/>
                </a:solidFill>
                <a:latin typeface="Arial" pitchFamily="34" charset="0"/>
              </a:rPr>
              <a:t> and N</a:t>
            </a:r>
            <a:r>
              <a:rPr lang="en-GB" altLang="it-IT" sz="2400" b="1" baseline="-25000" dirty="0">
                <a:solidFill>
                  <a:schemeClr val="bg1"/>
                </a:solidFill>
                <a:latin typeface="Arial" pitchFamily="34" charset="0"/>
              </a:rPr>
              <a:t>2 </a:t>
            </a:r>
            <a:r>
              <a:rPr lang="en-GB" altLang="it-IT" sz="2400" b="1" dirty="0">
                <a:solidFill>
                  <a:schemeClr val="bg1"/>
                </a:solidFill>
                <a:latin typeface="Arial" pitchFamily="34" charset="0"/>
              </a:rPr>
              <a:t>as products.</a:t>
            </a:r>
            <a:endParaRPr lang="en-GB" altLang="it-IT" sz="2000" b="1" dirty="0">
              <a:solidFill>
                <a:srgbClr val="FF9900"/>
              </a:solidFill>
              <a:latin typeface="Arial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GB" altLang="it-IT" sz="2000" b="1" dirty="0">
              <a:latin typeface="Arial" pitchFamily="34" charset="0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en-GB" altLang="it-IT" sz="2400" b="1" dirty="0">
                <a:solidFill>
                  <a:srgbClr val="FF0000"/>
                </a:solidFill>
                <a:latin typeface="Arial" pitchFamily="34" charset="0"/>
              </a:rPr>
              <a:t>Thermally stable: </a:t>
            </a:r>
            <a:r>
              <a:rPr lang="en-GB" altLang="it-IT" sz="2400" b="1" dirty="0">
                <a:solidFill>
                  <a:schemeClr val="bg1"/>
                </a:solidFill>
                <a:latin typeface="Arial" pitchFamily="34" charset="0"/>
              </a:rPr>
              <a:t>working temperature 350-1100°C.</a:t>
            </a:r>
            <a:r>
              <a:rPr lang="en-GB" altLang="it-IT" sz="2000" b="1" dirty="0">
                <a:solidFill>
                  <a:srgbClr val="FF0000"/>
                </a:solidFill>
                <a:latin typeface="Arial" pitchFamily="34" charset="0"/>
              </a:rPr>
              <a:t> 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GB" altLang="it-IT" sz="2000" b="1" dirty="0">
              <a:solidFill>
                <a:schemeClr val="bg1"/>
              </a:solidFill>
              <a:latin typeface="Arial" pitchFamily="34" charset="0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en-GB" altLang="it-IT" sz="2400" b="1" dirty="0">
                <a:solidFill>
                  <a:srgbClr val="FF0000"/>
                </a:solidFill>
                <a:latin typeface="Arial" pitchFamily="34" charset="0"/>
              </a:rPr>
              <a:t>Long life: </a:t>
            </a:r>
            <a:r>
              <a:rPr lang="en-GB" altLang="it-IT" sz="2400" b="1" dirty="0" smtClean="0">
                <a:solidFill>
                  <a:schemeClr val="bg1"/>
                </a:solidFill>
                <a:latin typeface="Arial" pitchFamily="34" charset="0"/>
              </a:rPr>
              <a:t>200.000 </a:t>
            </a:r>
            <a:r>
              <a:rPr lang="en-GB" altLang="it-IT" sz="2400" b="1" dirty="0">
                <a:solidFill>
                  <a:schemeClr val="bg1"/>
                </a:solidFill>
                <a:latin typeface="Arial" pitchFamily="34" charset="0"/>
              </a:rPr>
              <a:t>Km.</a:t>
            </a:r>
            <a:endParaRPr lang="en-GB" altLang="it-IT" sz="2000" b="1" dirty="0">
              <a:solidFill>
                <a:schemeClr val="bg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0601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188" name="Text Box 4"/>
          <p:cNvSpPr txBox="1">
            <a:spLocks noChangeArrowheads="1"/>
          </p:cNvSpPr>
          <p:nvPr/>
        </p:nvSpPr>
        <p:spPr bwMode="auto">
          <a:xfrm>
            <a:off x="3826981" y="447675"/>
            <a:ext cx="4777269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>
            <a:spAutoFit/>
          </a:bodyPr>
          <a:lstStyle/>
          <a:p>
            <a:pPr algn="r"/>
            <a:r>
              <a:rPr lang="it-IT" sz="2200" b="1" dirty="0">
                <a:solidFill>
                  <a:srgbClr val="FF9933"/>
                </a:solidFill>
                <a:latin typeface="Univers-Condensed"/>
              </a:rPr>
              <a:t>Pd@CeO</a:t>
            </a:r>
            <a:r>
              <a:rPr lang="it-IT" sz="2200" b="1" baseline="-25000" dirty="0">
                <a:solidFill>
                  <a:srgbClr val="FF9933"/>
                </a:solidFill>
                <a:latin typeface="Univers-Condensed"/>
              </a:rPr>
              <a:t>2</a:t>
            </a:r>
            <a:r>
              <a:rPr lang="it-IT" sz="2200" b="1" dirty="0">
                <a:solidFill>
                  <a:srgbClr val="FF9933"/>
                </a:solidFill>
                <a:latin typeface="Univers-Condensed"/>
              </a:rPr>
              <a:t> FOR</a:t>
            </a:r>
            <a:r>
              <a:rPr lang="it-IT" sz="2200" b="1" cap="all" dirty="0">
                <a:solidFill>
                  <a:srgbClr val="FF9933"/>
                </a:solidFill>
                <a:latin typeface="Univers-Condensed"/>
              </a:rPr>
              <a:t> CH</a:t>
            </a:r>
            <a:r>
              <a:rPr lang="it-IT" sz="2200" b="1" cap="all" baseline="-25000" dirty="0">
                <a:solidFill>
                  <a:srgbClr val="FF9933"/>
                </a:solidFill>
                <a:latin typeface="Univers-Condensed"/>
              </a:rPr>
              <a:t>4</a:t>
            </a:r>
            <a:r>
              <a:rPr lang="it-IT" sz="2200" b="1" cap="all" dirty="0">
                <a:solidFill>
                  <a:srgbClr val="FF9933"/>
                </a:solidFill>
                <a:latin typeface="Univers-Condensed"/>
              </a:rPr>
              <a:t> </a:t>
            </a:r>
            <a:r>
              <a:rPr lang="it-IT" sz="2200" b="1" cap="all" dirty="0" err="1">
                <a:solidFill>
                  <a:srgbClr val="FF9933"/>
                </a:solidFill>
                <a:latin typeface="Univers-Condensed"/>
              </a:rPr>
              <a:t>combustion</a:t>
            </a:r>
            <a:endParaRPr lang="it-IT" sz="2200" b="1" cap="all" dirty="0">
              <a:solidFill>
                <a:srgbClr val="FF9933"/>
              </a:solidFill>
              <a:latin typeface="Univers-Condensed"/>
            </a:endParaRPr>
          </a:p>
        </p:txBody>
      </p:sp>
      <p:sp>
        <p:nvSpPr>
          <p:cNvPr id="9" name="Line 3"/>
          <p:cNvSpPr>
            <a:spLocks noChangeShapeType="1"/>
          </p:cNvSpPr>
          <p:nvPr/>
        </p:nvSpPr>
        <p:spPr bwMode="auto">
          <a:xfrm>
            <a:off x="1531938" y="908050"/>
            <a:ext cx="7072312" cy="0"/>
          </a:xfrm>
          <a:prstGeom prst="line">
            <a:avLst/>
          </a:prstGeom>
          <a:noFill/>
          <a:ln w="28575">
            <a:solidFill>
              <a:srgbClr val="FF99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24744"/>
            <a:ext cx="8058773" cy="28233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5" name="TextBox 3"/>
          <p:cNvSpPr txBox="1"/>
          <p:nvPr/>
        </p:nvSpPr>
        <p:spPr>
          <a:xfrm>
            <a:off x="6315047" y="6505575"/>
            <a:ext cx="2793457" cy="307777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1400" i="0" dirty="0" smtClean="0"/>
              <a:t>R. </a:t>
            </a:r>
            <a:r>
              <a:rPr lang="en-US" sz="1400" i="0" dirty="0" err="1" smtClean="0"/>
              <a:t>Farrauto</a:t>
            </a:r>
            <a:r>
              <a:rPr lang="en-US" sz="1400" i="0" dirty="0" smtClean="0"/>
              <a:t>, </a:t>
            </a:r>
            <a:r>
              <a:rPr lang="en-US" sz="1400" i="1" dirty="0" smtClean="0"/>
              <a:t>Science</a:t>
            </a:r>
            <a:r>
              <a:rPr lang="en-US" sz="1400" dirty="0" smtClean="0"/>
              <a:t> </a:t>
            </a:r>
            <a:r>
              <a:rPr lang="en-US" sz="1400" b="1" dirty="0" smtClean="0"/>
              <a:t>337</a:t>
            </a:r>
            <a:r>
              <a:rPr lang="en-US" sz="1400" dirty="0" smtClean="0"/>
              <a:t> (2012), </a:t>
            </a:r>
            <a:r>
              <a:rPr lang="en-US" sz="1400" dirty="0"/>
              <a:t>659</a:t>
            </a:r>
          </a:p>
        </p:txBody>
      </p:sp>
      <p:grpSp>
        <p:nvGrpSpPr>
          <p:cNvPr id="6" name="Gruppo 22"/>
          <p:cNvGrpSpPr>
            <a:grpSpLocks/>
          </p:cNvGrpSpPr>
          <p:nvPr/>
        </p:nvGrpSpPr>
        <p:grpSpPr bwMode="auto">
          <a:xfrm>
            <a:off x="2868613" y="3467100"/>
            <a:ext cx="2713037" cy="1225550"/>
            <a:chOff x="2869057" y="3466946"/>
            <a:chExt cx="2712154" cy="1226260"/>
          </a:xfrm>
        </p:grpSpPr>
        <p:pic>
          <p:nvPicPr>
            <p:cNvPr id="7" name="Picture 6" descr="https://upload.wikimedia.org/wikipedia/commons/f/fb/Water-3D-vdW2n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00505">
              <a:off x="2869057" y="3466946"/>
              <a:ext cx="1212325" cy="1041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CasellaDiTesto 16"/>
            <p:cNvSpPr txBox="1">
              <a:spLocks noChangeArrowheads="1"/>
            </p:cNvSpPr>
            <p:nvPr/>
          </p:nvSpPr>
          <p:spPr bwMode="auto">
            <a:xfrm>
              <a:off x="3924859" y="4293096"/>
              <a:ext cx="165635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Arial" pitchFamily="34" charset="0"/>
                  <a:cs typeface="Times New Roman" pitchFamily="18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Arial" pitchFamily="34" charset="0"/>
                  <a:cs typeface="Times New Roman" pitchFamily="18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Arial" pitchFamily="34" charset="0"/>
                  <a:cs typeface="Times New Roman" pitchFamily="18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Arial" pitchFamily="34" charset="0"/>
                  <a:cs typeface="Times New Roman" pitchFamily="18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Arial" pitchFamily="34" charset="0"/>
                  <a:cs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itchFamily="34" charset="0"/>
                  <a:cs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itchFamily="34" charset="0"/>
                  <a:cs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itchFamily="34" charset="0"/>
                  <a:cs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itchFamily="34" charset="0"/>
                  <a:cs typeface="Times New Roman" pitchFamily="18" charset="0"/>
                </a:defRPr>
              </a:lvl9pPr>
            </a:lstStyle>
            <a:p>
              <a:r>
                <a:rPr lang="en-US" altLang="it-IT" sz="2000" b="1" i="0" dirty="0"/>
                <a:t>Water vapor</a:t>
              </a:r>
            </a:p>
          </p:txBody>
        </p:sp>
      </p:grpSp>
      <p:grpSp>
        <p:nvGrpSpPr>
          <p:cNvPr id="10" name="Gruppo 23"/>
          <p:cNvGrpSpPr>
            <a:grpSpLocks/>
          </p:cNvGrpSpPr>
          <p:nvPr/>
        </p:nvGrpSpPr>
        <p:grpSpPr bwMode="auto">
          <a:xfrm>
            <a:off x="909638" y="3938588"/>
            <a:ext cx="1789868" cy="1639887"/>
            <a:chOff x="909267" y="3938520"/>
            <a:chExt cx="1790225" cy="1639487"/>
          </a:xfrm>
        </p:grpSpPr>
        <p:pic>
          <p:nvPicPr>
            <p:cNvPr id="11" name="Picture 4" descr="http://img2.tfd.com/wiki/9/93/sulfur-dioxide-3d-vdw.png.~.jpg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695695">
              <a:off x="731549" y="4116238"/>
              <a:ext cx="1639487" cy="12840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CasellaDiTesto 17"/>
            <p:cNvSpPr txBox="1">
              <a:spLocks noChangeArrowheads="1"/>
            </p:cNvSpPr>
            <p:nvPr/>
          </p:nvSpPr>
          <p:spPr bwMode="auto">
            <a:xfrm>
              <a:off x="2049954" y="5156827"/>
              <a:ext cx="64953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Arial" pitchFamily="34" charset="0"/>
                  <a:cs typeface="Times New Roman" pitchFamily="18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Arial" pitchFamily="34" charset="0"/>
                  <a:cs typeface="Times New Roman" pitchFamily="18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Arial" pitchFamily="34" charset="0"/>
                  <a:cs typeface="Times New Roman" pitchFamily="18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Arial" pitchFamily="34" charset="0"/>
                  <a:cs typeface="Times New Roman" pitchFamily="18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Arial" pitchFamily="34" charset="0"/>
                  <a:cs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itchFamily="34" charset="0"/>
                  <a:cs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itchFamily="34" charset="0"/>
                  <a:cs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itchFamily="34" charset="0"/>
                  <a:cs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itchFamily="34" charset="0"/>
                  <a:cs typeface="Times New Roman" pitchFamily="18" charset="0"/>
                </a:defRPr>
              </a:lvl9pPr>
            </a:lstStyle>
            <a:p>
              <a:r>
                <a:rPr lang="en-US" altLang="it-IT" sz="2000" b="1" i="0" dirty="0"/>
                <a:t>SO</a:t>
              </a:r>
              <a:r>
                <a:rPr lang="en-US" altLang="it-IT" sz="2000" b="1" i="0" baseline="-25000" dirty="0"/>
                <a:t>2</a:t>
              </a:r>
            </a:p>
          </p:txBody>
        </p:sp>
      </p:grpSp>
      <p:grpSp>
        <p:nvGrpSpPr>
          <p:cNvPr id="13" name="Gruppo 24"/>
          <p:cNvGrpSpPr>
            <a:grpSpLocks/>
          </p:cNvGrpSpPr>
          <p:nvPr/>
        </p:nvGrpSpPr>
        <p:grpSpPr bwMode="auto">
          <a:xfrm>
            <a:off x="5788025" y="4179888"/>
            <a:ext cx="2871788" cy="1384300"/>
            <a:chOff x="5787527" y="4179117"/>
            <a:chExt cx="2872938" cy="1385095"/>
          </a:xfrm>
        </p:grpSpPr>
        <p:pic>
          <p:nvPicPr>
            <p:cNvPr id="14" name="Picture 8" descr="http://www.chemistry.wustl.edu/~edudev/LabTutorials/PeriodicProperties/Ions/images/phosphate3a.jpg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2089481">
              <a:off x="5787527" y="4179117"/>
              <a:ext cx="1296144" cy="13850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CasellaDiTesto 19"/>
            <p:cNvSpPr txBox="1">
              <a:spLocks noChangeArrowheads="1"/>
            </p:cNvSpPr>
            <p:nvPr/>
          </p:nvSpPr>
          <p:spPr bwMode="auto">
            <a:xfrm>
              <a:off x="7020272" y="5013176"/>
              <a:ext cx="164019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Arial" pitchFamily="34" charset="0"/>
                  <a:cs typeface="Times New Roman" pitchFamily="18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Arial" pitchFamily="34" charset="0"/>
                  <a:cs typeface="Times New Roman" pitchFamily="18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Arial" pitchFamily="34" charset="0"/>
                  <a:cs typeface="Times New Roman" pitchFamily="18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Arial" pitchFamily="34" charset="0"/>
                  <a:cs typeface="Times New Roman" pitchFamily="18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Arial" pitchFamily="34" charset="0"/>
                  <a:cs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itchFamily="34" charset="0"/>
                  <a:cs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itchFamily="34" charset="0"/>
                  <a:cs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itchFamily="34" charset="0"/>
                  <a:cs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itchFamily="34" charset="0"/>
                  <a:cs typeface="Times New Roman" pitchFamily="18" charset="0"/>
                </a:defRPr>
              </a:lvl9pPr>
            </a:lstStyle>
            <a:p>
              <a:r>
                <a:rPr lang="en-US" altLang="it-IT" sz="2000" b="1" i="0"/>
                <a:t>Phosphates</a:t>
              </a:r>
              <a:endParaRPr lang="en-US" altLang="it-IT" sz="2000" b="1" i="0" baseline="-25000"/>
            </a:p>
          </p:txBody>
        </p:sp>
      </p:grpSp>
      <p:sp>
        <p:nvSpPr>
          <p:cNvPr id="16" name="CasellaDiTesto 15"/>
          <p:cNvSpPr txBox="1"/>
          <p:nvPr/>
        </p:nvSpPr>
        <p:spPr>
          <a:xfrm>
            <a:off x="2416293" y="5661248"/>
            <a:ext cx="4469049" cy="584775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i="0" dirty="0" err="1" smtClean="0">
                <a:solidFill>
                  <a:srgbClr val="FF0000"/>
                </a:solidFill>
                <a:effectLst/>
              </a:rPr>
              <a:t>PdO</a:t>
            </a:r>
            <a:r>
              <a:rPr lang="en-US" sz="3200" b="1" i="0" dirty="0" smtClean="0">
                <a:solidFill>
                  <a:srgbClr val="FF0000"/>
                </a:solidFill>
                <a:effectLst/>
              </a:rPr>
              <a:t> DEACTIVATION</a:t>
            </a:r>
            <a:endParaRPr lang="en-US" sz="3200" b="1" i="0" dirty="0"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16163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973785"/>
            <a:ext cx="5688012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\\172.30.55.34\matenv\AAAA_common\Articoli in preparazione\ACS Catalysis - Methane + Water\Figure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981075"/>
            <a:ext cx="4176712" cy="304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7188" name="Text Box 4"/>
          <p:cNvSpPr txBox="1">
            <a:spLocks noChangeArrowheads="1"/>
          </p:cNvSpPr>
          <p:nvPr/>
        </p:nvSpPr>
        <p:spPr bwMode="auto">
          <a:xfrm>
            <a:off x="3826981" y="447675"/>
            <a:ext cx="4777269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>
            <a:spAutoFit/>
          </a:bodyPr>
          <a:lstStyle/>
          <a:p>
            <a:pPr algn="r"/>
            <a:r>
              <a:rPr lang="it-IT" sz="2200" b="1" dirty="0">
                <a:solidFill>
                  <a:srgbClr val="FF9933"/>
                </a:solidFill>
                <a:latin typeface="Univers-Condensed"/>
              </a:rPr>
              <a:t>Pd@CeO</a:t>
            </a:r>
            <a:r>
              <a:rPr lang="it-IT" sz="2200" b="1" baseline="-25000" dirty="0">
                <a:solidFill>
                  <a:srgbClr val="FF9933"/>
                </a:solidFill>
                <a:latin typeface="Univers-Condensed"/>
              </a:rPr>
              <a:t>2</a:t>
            </a:r>
            <a:r>
              <a:rPr lang="it-IT" sz="2200" b="1" dirty="0">
                <a:solidFill>
                  <a:srgbClr val="FF9933"/>
                </a:solidFill>
                <a:latin typeface="Univers-Condensed"/>
              </a:rPr>
              <a:t> FOR</a:t>
            </a:r>
            <a:r>
              <a:rPr lang="it-IT" sz="2200" b="1" cap="all" dirty="0">
                <a:solidFill>
                  <a:srgbClr val="FF9933"/>
                </a:solidFill>
                <a:latin typeface="Univers-Condensed"/>
              </a:rPr>
              <a:t> CH</a:t>
            </a:r>
            <a:r>
              <a:rPr lang="it-IT" sz="2200" b="1" cap="all" baseline="-25000" dirty="0">
                <a:solidFill>
                  <a:srgbClr val="FF9933"/>
                </a:solidFill>
                <a:latin typeface="Univers-Condensed"/>
              </a:rPr>
              <a:t>4</a:t>
            </a:r>
            <a:r>
              <a:rPr lang="it-IT" sz="2200" b="1" cap="all" dirty="0">
                <a:solidFill>
                  <a:srgbClr val="FF9933"/>
                </a:solidFill>
                <a:latin typeface="Univers-Condensed"/>
              </a:rPr>
              <a:t> </a:t>
            </a:r>
            <a:r>
              <a:rPr lang="it-IT" sz="2200" b="1" cap="all" dirty="0" err="1">
                <a:solidFill>
                  <a:srgbClr val="FF9933"/>
                </a:solidFill>
                <a:latin typeface="Univers-Condensed"/>
              </a:rPr>
              <a:t>combustion</a:t>
            </a:r>
            <a:endParaRPr lang="it-IT" sz="2200" b="1" cap="all" dirty="0">
              <a:solidFill>
                <a:srgbClr val="FF9933"/>
              </a:solidFill>
              <a:latin typeface="Univers-Condensed"/>
            </a:endParaRPr>
          </a:p>
        </p:txBody>
      </p:sp>
      <p:sp>
        <p:nvSpPr>
          <p:cNvPr id="9" name="Line 3"/>
          <p:cNvSpPr>
            <a:spLocks noChangeShapeType="1"/>
          </p:cNvSpPr>
          <p:nvPr/>
        </p:nvSpPr>
        <p:spPr bwMode="auto">
          <a:xfrm>
            <a:off x="1531938" y="908050"/>
            <a:ext cx="7072312" cy="0"/>
          </a:xfrm>
          <a:prstGeom prst="line">
            <a:avLst/>
          </a:prstGeom>
          <a:noFill/>
          <a:ln w="28575">
            <a:solidFill>
              <a:srgbClr val="FF99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" name="Rettangolo arrotondato 4"/>
          <p:cNvSpPr/>
          <p:nvPr/>
        </p:nvSpPr>
        <p:spPr>
          <a:xfrm>
            <a:off x="5688013" y="5126607"/>
            <a:ext cx="3276600" cy="647700"/>
          </a:xfrm>
          <a:prstGeom prst="roundRect">
            <a:avLst/>
          </a:prstGeom>
          <a:solidFill>
            <a:srgbClr val="FF9933"/>
          </a:solidFill>
          <a:ln>
            <a:noFill/>
          </a:ln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0.5% CH</a:t>
            </a:r>
            <a:r>
              <a:rPr lang="en-US" baseline="-25000" dirty="0"/>
              <a:t>4</a:t>
            </a:r>
            <a:r>
              <a:rPr lang="en-US" dirty="0"/>
              <a:t>, 2.0% O</a:t>
            </a:r>
            <a:r>
              <a:rPr lang="en-US" baseline="-25000" dirty="0"/>
              <a:t>2</a:t>
            </a:r>
            <a:r>
              <a:rPr lang="en-US" dirty="0"/>
              <a:t>, 15% H</a:t>
            </a:r>
            <a:r>
              <a:rPr lang="en-US" baseline="-25000" dirty="0"/>
              <a:t>2</a:t>
            </a:r>
            <a:r>
              <a:rPr lang="en-US" dirty="0"/>
              <a:t>O (if present), </a:t>
            </a:r>
            <a:r>
              <a:rPr lang="en-US" dirty="0" err="1"/>
              <a:t>Ar</a:t>
            </a:r>
            <a:r>
              <a:rPr lang="en-US" dirty="0"/>
              <a:t> balance, O</a:t>
            </a:r>
            <a:r>
              <a:rPr lang="en-US" baseline="-25000" dirty="0"/>
              <a:t>2</a:t>
            </a:r>
            <a:r>
              <a:rPr lang="en-US" dirty="0"/>
              <a:t>/O</a:t>
            </a:r>
            <a:r>
              <a:rPr lang="en-US" baseline="-25000" dirty="0"/>
              <a:t>2(</a:t>
            </a:r>
            <a:r>
              <a:rPr lang="en-US" baseline="-25000" dirty="0" err="1"/>
              <a:t>stoich</a:t>
            </a:r>
            <a:r>
              <a:rPr lang="en-US" baseline="-25000" dirty="0"/>
              <a:t>)</a:t>
            </a:r>
            <a:r>
              <a:rPr lang="en-US" dirty="0"/>
              <a:t>=2, GHSV = 200000 </a:t>
            </a:r>
            <a:r>
              <a:rPr lang="en-US" dirty="0" err="1"/>
              <a:t>mL</a:t>
            </a:r>
            <a:r>
              <a:rPr lang="en-US" dirty="0"/>
              <a:t> g</a:t>
            </a:r>
            <a:r>
              <a:rPr lang="en-US" baseline="30000" dirty="0"/>
              <a:t>-1 </a:t>
            </a:r>
            <a:r>
              <a:rPr lang="en-US" dirty="0"/>
              <a:t>h</a:t>
            </a:r>
            <a:r>
              <a:rPr lang="en-US" baseline="30000" dirty="0"/>
              <a:t>-1</a:t>
            </a:r>
            <a:endParaRPr lang="en-US" dirty="0"/>
          </a:p>
        </p:txBody>
      </p:sp>
      <p:sp>
        <p:nvSpPr>
          <p:cNvPr id="6" name="Rettangolo 8"/>
          <p:cNvSpPr>
            <a:spLocks noChangeArrowheads="1"/>
          </p:cNvSpPr>
          <p:nvPr/>
        </p:nvSpPr>
        <p:spPr bwMode="auto">
          <a:xfrm>
            <a:off x="4216400" y="6536377"/>
            <a:ext cx="474821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pPr algn="r"/>
            <a:r>
              <a:rPr lang="it-IT" i="0" dirty="0">
                <a:cs typeface="Arial" panose="020B0604020202020204" pitchFamily="34" charset="0"/>
              </a:rPr>
              <a:t>Montini et al. </a:t>
            </a:r>
            <a:r>
              <a:rPr lang="it-IT" dirty="0" err="1" smtClean="0"/>
              <a:t>ChemCatChem</a:t>
            </a:r>
            <a:r>
              <a:rPr lang="it-IT" dirty="0"/>
              <a:t> </a:t>
            </a:r>
            <a:r>
              <a:rPr lang="it-IT" b="1" i="0" dirty="0" smtClean="0"/>
              <a:t>7</a:t>
            </a:r>
            <a:r>
              <a:rPr lang="it-IT" i="0" dirty="0"/>
              <a:t> </a:t>
            </a:r>
            <a:r>
              <a:rPr lang="it-IT" i="0" dirty="0" smtClean="0"/>
              <a:t>(2015), 2038-2046</a:t>
            </a:r>
            <a:endParaRPr lang="en-US" altLang="it-IT" dirty="0">
              <a:solidFill>
                <a:srgbClr val="FF0000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2771775" y="1052513"/>
            <a:ext cx="950724" cy="374571"/>
          </a:xfrm>
          <a:prstGeom prst="roundRect">
            <a:avLst/>
          </a:prstGeom>
          <a:solidFill>
            <a:srgbClr val="FF993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1600" b="1" dirty="0"/>
              <a:t>Light Off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5348288" y="4406478"/>
            <a:ext cx="1281077" cy="374571"/>
          </a:xfrm>
          <a:prstGeom prst="roundRect">
            <a:avLst/>
          </a:prstGeom>
          <a:solidFill>
            <a:srgbClr val="FF993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1600" b="1" dirty="0"/>
              <a:t>Steady State</a:t>
            </a:r>
          </a:p>
        </p:txBody>
      </p:sp>
      <p:pic>
        <p:nvPicPr>
          <p:cNvPr id="11" name="Picture 6" descr="https://upload.wikimedia.org/wikipedia/commons/f/fb/Water-3D-vdW2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00505">
            <a:off x="343214" y="1342845"/>
            <a:ext cx="65405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1385584" y="2132568"/>
            <a:ext cx="19479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000" b="1" dirty="0" err="1" smtClean="0">
                <a:solidFill>
                  <a:srgbClr val="0000FF"/>
                </a:solidFill>
              </a:rPr>
              <a:t>Effect</a:t>
            </a:r>
            <a:r>
              <a:rPr lang="it-IT" sz="2000" b="1" dirty="0" smtClean="0">
                <a:solidFill>
                  <a:srgbClr val="0000FF"/>
                </a:solidFill>
              </a:rPr>
              <a:t> of water</a:t>
            </a:r>
            <a:endParaRPr lang="it-IT" sz="2000" b="1" dirty="0">
              <a:solidFill>
                <a:srgbClr val="0000FF"/>
              </a:solidFill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5076418" y="1226024"/>
            <a:ext cx="543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800" dirty="0" smtClean="0">
                <a:solidFill>
                  <a:srgbClr val="FF0000"/>
                </a:solidFill>
              </a:rPr>
              <a:t>Dry</a:t>
            </a:r>
            <a:endParaRPr lang="it-IT" sz="1800" dirty="0">
              <a:solidFill>
                <a:srgbClr val="FF0000"/>
              </a:solidFill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8013384" y="1244588"/>
            <a:ext cx="590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800" dirty="0" err="1" smtClean="0">
                <a:solidFill>
                  <a:srgbClr val="0000FF"/>
                </a:solidFill>
              </a:rPr>
              <a:t>Wet</a:t>
            </a:r>
            <a:endParaRPr lang="it-IT" sz="1800" dirty="0">
              <a:solidFill>
                <a:srgbClr val="0000FF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3255086" y="4697288"/>
            <a:ext cx="543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800" dirty="0" smtClean="0">
                <a:solidFill>
                  <a:srgbClr val="FF0000"/>
                </a:solidFill>
              </a:rPr>
              <a:t>Dry</a:t>
            </a:r>
            <a:endParaRPr lang="it-IT" sz="1800" dirty="0">
              <a:solidFill>
                <a:srgbClr val="FF0000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958738" y="4715852"/>
            <a:ext cx="590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800" dirty="0" err="1" smtClean="0">
                <a:solidFill>
                  <a:srgbClr val="0000FF"/>
                </a:solidFill>
              </a:rPr>
              <a:t>Wet</a:t>
            </a:r>
            <a:endParaRPr lang="it-IT" sz="1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24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synchrotron-soleil.fr/images/Image/logo%20synchrotron%20soleil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687413"/>
            <a:ext cx="1152525" cy="94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7188" name="Text Box 4"/>
          <p:cNvSpPr txBox="1">
            <a:spLocks noChangeArrowheads="1"/>
          </p:cNvSpPr>
          <p:nvPr/>
        </p:nvSpPr>
        <p:spPr bwMode="auto">
          <a:xfrm>
            <a:off x="3826981" y="447675"/>
            <a:ext cx="4777269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>
            <a:spAutoFit/>
          </a:bodyPr>
          <a:lstStyle/>
          <a:p>
            <a:pPr algn="r"/>
            <a:r>
              <a:rPr lang="it-IT" sz="2200" b="1" dirty="0">
                <a:solidFill>
                  <a:srgbClr val="FF9933"/>
                </a:solidFill>
                <a:latin typeface="Univers-Condensed"/>
              </a:rPr>
              <a:t>Pd@CeO</a:t>
            </a:r>
            <a:r>
              <a:rPr lang="it-IT" sz="2200" b="1" baseline="-25000" dirty="0">
                <a:solidFill>
                  <a:srgbClr val="FF9933"/>
                </a:solidFill>
                <a:latin typeface="Univers-Condensed"/>
              </a:rPr>
              <a:t>2</a:t>
            </a:r>
            <a:r>
              <a:rPr lang="it-IT" sz="2200" b="1" dirty="0">
                <a:solidFill>
                  <a:srgbClr val="FF9933"/>
                </a:solidFill>
                <a:latin typeface="Univers-Condensed"/>
              </a:rPr>
              <a:t> FOR</a:t>
            </a:r>
            <a:r>
              <a:rPr lang="it-IT" sz="2200" b="1" cap="all" dirty="0">
                <a:solidFill>
                  <a:srgbClr val="FF9933"/>
                </a:solidFill>
                <a:latin typeface="Univers-Condensed"/>
              </a:rPr>
              <a:t> CH</a:t>
            </a:r>
            <a:r>
              <a:rPr lang="it-IT" sz="2200" b="1" cap="all" baseline="-25000" dirty="0">
                <a:solidFill>
                  <a:srgbClr val="FF9933"/>
                </a:solidFill>
                <a:latin typeface="Univers-Condensed"/>
              </a:rPr>
              <a:t>4</a:t>
            </a:r>
            <a:r>
              <a:rPr lang="it-IT" sz="2200" b="1" cap="all" dirty="0">
                <a:solidFill>
                  <a:srgbClr val="FF9933"/>
                </a:solidFill>
                <a:latin typeface="Univers-Condensed"/>
              </a:rPr>
              <a:t> </a:t>
            </a:r>
            <a:r>
              <a:rPr lang="it-IT" sz="2200" b="1" cap="all" dirty="0" err="1">
                <a:solidFill>
                  <a:srgbClr val="FF9933"/>
                </a:solidFill>
                <a:latin typeface="Univers-Condensed"/>
              </a:rPr>
              <a:t>combustion</a:t>
            </a:r>
            <a:endParaRPr lang="it-IT" sz="2200" b="1" cap="all" dirty="0">
              <a:solidFill>
                <a:srgbClr val="FF9933"/>
              </a:solidFill>
              <a:latin typeface="Univers-Condensed"/>
            </a:endParaRPr>
          </a:p>
        </p:txBody>
      </p:sp>
      <p:sp>
        <p:nvSpPr>
          <p:cNvPr id="9" name="Line 3"/>
          <p:cNvSpPr>
            <a:spLocks noChangeShapeType="1"/>
          </p:cNvSpPr>
          <p:nvPr/>
        </p:nvSpPr>
        <p:spPr bwMode="auto">
          <a:xfrm>
            <a:off x="1531938" y="908050"/>
            <a:ext cx="7072312" cy="0"/>
          </a:xfrm>
          <a:prstGeom prst="line">
            <a:avLst/>
          </a:prstGeom>
          <a:noFill/>
          <a:ln w="28575">
            <a:solidFill>
              <a:srgbClr val="FF99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pic>
        <p:nvPicPr>
          <p:cNvPr id="5" name="Picture 2" descr="C:\Users\Hp\Desktop\I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412875"/>
            <a:ext cx="2538413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tangolo arrotondato 5"/>
          <p:cNvSpPr/>
          <p:nvPr/>
        </p:nvSpPr>
        <p:spPr>
          <a:xfrm>
            <a:off x="673100" y="981075"/>
            <a:ext cx="388877" cy="374571"/>
          </a:xfrm>
          <a:prstGeom prst="roundRect">
            <a:avLst/>
          </a:prstGeom>
          <a:solidFill>
            <a:srgbClr val="FF993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1600" b="1" dirty="0"/>
              <a:t>IR</a:t>
            </a:r>
          </a:p>
        </p:txBody>
      </p:sp>
      <p:pic>
        <p:nvPicPr>
          <p:cNvPr id="7" name="Picture 2" descr="C:\Users\Hp\Desktop\C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4149725"/>
            <a:ext cx="3960813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tangolo arrotondato 7"/>
          <p:cNvSpPr/>
          <p:nvPr/>
        </p:nvSpPr>
        <p:spPr>
          <a:xfrm>
            <a:off x="6991980" y="4278565"/>
            <a:ext cx="1468452" cy="374571"/>
          </a:xfrm>
          <a:prstGeom prst="roundRect">
            <a:avLst/>
          </a:prstGeom>
          <a:solidFill>
            <a:srgbClr val="FF993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1600" b="1" dirty="0"/>
              <a:t>Chemisorption</a:t>
            </a:r>
          </a:p>
        </p:txBody>
      </p:sp>
      <p:pic>
        <p:nvPicPr>
          <p:cNvPr id="10" name="Picture 3" descr="C:\Users\Hp\Desktop\EXAFS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750" y="1441450"/>
            <a:ext cx="4525963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asellaDiTesto 11"/>
          <p:cNvSpPr txBox="1"/>
          <p:nvPr/>
        </p:nvSpPr>
        <p:spPr>
          <a:xfrm>
            <a:off x="3348038" y="1196975"/>
            <a:ext cx="747024" cy="374571"/>
          </a:xfrm>
          <a:prstGeom prst="roundRect">
            <a:avLst/>
          </a:prstGeom>
          <a:solidFill>
            <a:srgbClr val="FF993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1600" b="1" dirty="0"/>
              <a:t>EXAFS</a:t>
            </a:r>
          </a:p>
        </p:txBody>
      </p:sp>
      <p:pic>
        <p:nvPicPr>
          <p:cNvPr id="13" name="Picture 6" descr="https://upload.wikimedia.org/wikipedia/commons/f/fb/Water-3D-vdW2n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00505">
            <a:off x="92075" y="377825"/>
            <a:ext cx="65405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ttangolo 8"/>
          <p:cNvSpPr>
            <a:spLocks noChangeArrowheads="1"/>
          </p:cNvSpPr>
          <p:nvPr/>
        </p:nvSpPr>
        <p:spPr bwMode="auto">
          <a:xfrm>
            <a:off x="4216400" y="6536377"/>
            <a:ext cx="474821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pPr algn="r"/>
            <a:r>
              <a:rPr lang="it-IT" i="0" dirty="0">
                <a:cs typeface="Arial" panose="020B0604020202020204" pitchFamily="34" charset="0"/>
              </a:rPr>
              <a:t>Montini et al. </a:t>
            </a:r>
            <a:r>
              <a:rPr lang="it-IT" dirty="0" err="1" smtClean="0"/>
              <a:t>ChemCatChem</a:t>
            </a:r>
            <a:r>
              <a:rPr lang="it-IT" dirty="0"/>
              <a:t> </a:t>
            </a:r>
            <a:r>
              <a:rPr lang="it-IT" b="1" i="0" dirty="0" smtClean="0"/>
              <a:t>7</a:t>
            </a:r>
            <a:r>
              <a:rPr lang="it-IT" i="0" dirty="0"/>
              <a:t> </a:t>
            </a:r>
            <a:r>
              <a:rPr lang="it-IT" i="0" dirty="0" smtClean="0"/>
              <a:t>(2015), 2038-2046</a:t>
            </a:r>
            <a:endParaRPr lang="en-US" altLang="it-IT" dirty="0">
              <a:solidFill>
                <a:srgbClr val="FF0000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5008397" y="1436078"/>
            <a:ext cx="543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800" dirty="0" smtClean="0">
                <a:solidFill>
                  <a:srgbClr val="FF0000"/>
                </a:solidFill>
              </a:rPr>
              <a:t>Dry</a:t>
            </a:r>
            <a:endParaRPr lang="it-IT" sz="1800" dirty="0">
              <a:solidFill>
                <a:srgbClr val="FF0000"/>
              </a:solidFill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8036947" y="1436078"/>
            <a:ext cx="590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800" dirty="0" err="1" smtClean="0">
                <a:solidFill>
                  <a:srgbClr val="0000FF"/>
                </a:solidFill>
              </a:rPr>
              <a:t>Wet</a:t>
            </a:r>
            <a:endParaRPr lang="it-IT" sz="1800" dirty="0">
              <a:solidFill>
                <a:srgbClr val="0000FF"/>
              </a:solidFill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2599140" y="2204864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800" dirty="0" smtClean="0">
                <a:solidFill>
                  <a:srgbClr val="FF0000"/>
                </a:solidFill>
              </a:rPr>
              <a:t>Dry-</a:t>
            </a:r>
            <a:r>
              <a:rPr lang="it-IT" sz="1800" dirty="0" err="1" smtClean="0">
                <a:solidFill>
                  <a:srgbClr val="FF0000"/>
                </a:solidFill>
              </a:rPr>
              <a:t>aged</a:t>
            </a:r>
            <a:endParaRPr lang="it-IT" sz="1800" dirty="0">
              <a:solidFill>
                <a:srgbClr val="FF0000"/>
              </a:solidFill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2599140" y="2574196"/>
            <a:ext cx="1180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800" dirty="0" err="1" smtClean="0">
                <a:solidFill>
                  <a:srgbClr val="0000FF"/>
                </a:solidFill>
              </a:rPr>
              <a:t>Wet-aged</a:t>
            </a:r>
            <a:endParaRPr lang="it-IT" sz="1800" dirty="0">
              <a:solidFill>
                <a:srgbClr val="0000FF"/>
              </a:solidFill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2599140" y="1805410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800" dirty="0" err="1" smtClean="0"/>
              <a:t>Fresh</a:t>
            </a:r>
            <a:endParaRPr lang="it-IT" sz="1800" dirty="0"/>
          </a:p>
        </p:txBody>
      </p:sp>
    </p:spTree>
    <p:extLst>
      <p:ext uri="{BB962C8B-B14F-4D97-AF65-F5344CB8AC3E}">
        <p14:creationId xmlns:p14="http://schemas.microsoft.com/office/powerpoint/2010/main" val="80329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188" name="Text Box 4"/>
          <p:cNvSpPr txBox="1">
            <a:spLocks noChangeArrowheads="1"/>
          </p:cNvSpPr>
          <p:nvPr/>
        </p:nvSpPr>
        <p:spPr bwMode="auto">
          <a:xfrm>
            <a:off x="3826981" y="447675"/>
            <a:ext cx="4777269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>
            <a:spAutoFit/>
          </a:bodyPr>
          <a:lstStyle/>
          <a:p>
            <a:pPr algn="r"/>
            <a:r>
              <a:rPr lang="it-IT" sz="2200" b="1" dirty="0">
                <a:solidFill>
                  <a:srgbClr val="FF9933"/>
                </a:solidFill>
                <a:latin typeface="Univers-Condensed"/>
              </a:rPr>
              <a:t>Pd@CeO</a:t>
            </a:r>
            <a:r>
              <a:rPr lang="it-IT" sz="2200" b="1" baseline="-25000" dirty="0">
                <a:solidFill>
                  <a:srgbClr val="FF9933"/>
                </a:solidFill>
                <a:latin typeface="Univers-Condensed"/>
              </a:rPr>
              <a:t>2</a:t>
            </a:r>
            <a:r>
              <a:rPr lang="it-IT" sz="2200" b="1" dirty="0">
                <a:solidFill>
                  <a:srgbClr val="FF9933"/>
                </a:solidFill>
                <a:latin typeface="Univers-Condensed"/>
              </a:rPr>
              <a:t> FOR</a:t>
            </a:r>
            <a:r>
              <a:rPr lang="it-IT" sz="2200" b="1" cap="all" dirty="0">
                <a:solidFill>
                  <a:srgbClr val="FF9933"/>
                </a:solidFill>
                <a:latin typeface="Univers-Condensed"/>
              </a:rPr>
              <a:t> CH</a:t>
            </a:r>
            <a:r>
              <a:rPr lang="it-IT" sz="2200" b="1" cap="all" baseline="-25000" dirty="0">
                <a:solidFill>
                  <a:srgbClr val="FF9933"/>
                </a:solidFill>
                <a:latin typeface="Univers-Condensed"/>
              </a:rPr>
              <a:t>4</a:t>
            </a:r>
            <a:r>
              <a:rPr lang="it-IT" sz="2200" b="1" cap="all" dirty="0">
                <a:solidFill>
                  <a:srgbClr val="FF9933"/>
                </a:solidFill>
                <a:latin typeface="Univers-Condensed"/>
              </a:rPr>
              <a:t> </a:t>
            </a:r>
            <a:r>
              <a:rPr lang="it-IT" sz="2200" b="1" cap="all" dirty="0" err="1">
                <a:solidFill>
                  <a:srgbClr val="FF9933"/>
                </a:solidFill>
                <a:latin typeface="Univers-Condensed"/>
              </a:rPr>
              <a:t>combustion</a:t>
            </a:r>
            <a:endParaRPr lang="it-IT" sz="2200" b="1" cap="all" dirty="0">
              <a:solidFill>
                <a:srgbClr val="FF9933"/>
              </a:solidFill>
              <a:latin typeface="Univers-Condensed"/>
            </a:endParaRPr>
          </a:p>
        </p:txBody>
      </p:sp>
      <p:sp>
        <p:nvSpPr>
          <p:cNvPr id="9" name="Line 3"/>
          <p:cNvSpPr>
            <a:spLocks noChangeShapeType="1"/>
          </p:cNvSpPr>
          <p:nvPr/>
        </p:nvSpPr>
        <p:spPr bwMode="auto">
          <a:xfrm>
            <a:off x="1531938" y="908050"/>
            <a:ext cx="7072312" cy="0"/>
          </a:xfrm>
          <a:prstGeom prst="line">
            <a:avLst/>
          </a:prstGeom>
          <a:noFill/>
          <a:ln w="28575">
            <a:solidFill>
              <a:srgbClr val="FF99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" name="CasellaDiTesto 2"/>
          <p:cNvSpPr txBox="1">
            <a:spLocks noChangeArrowheads="1"/>
          </p:cNvSpPr>
          <p:nvPr/>
        </p:nvSpPr>
        <p:spPr bwMode="auto">
          <a:xfrm>
            <a:off x="3573463" y="4389438"/>
            <a:ext cx="48148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pPr algn="l">
              <a:buClr>
                <a:srgbClr val="FF0000"/>
              </a:buClr>
              <a:buSzPct val="125000"/>
              <a:buFontTx/>
              <a:buChar char="•"/>
            </a:pPr>
            <a:r>
              <a:rPr lang="en-US" altLang="it-IT" sz="2400" b="1" i="0" dirty="0">
                <a:solidFill>
                  <a:srgbClr val="0000FF"/>
                </a:solidFill>
                <a:latin typeface="Calibri" pitchFamily="34" charset="0"/>
              </a:rPr>
              <a:t>Reduction of </a:t>
            </a:r>
            <a:r>
              <a:rPr lang="en-US" altLang="it-IT" sz="2400" b="1" i="0" dirty="0" err="1">
                <a:solidFill>
                  <a:srgbClr val="0000FF"/>
                </a:solidFill>
                <a:latin typeface="Calibri" pitchFamily="34" charset="0"/>
              </a:rPr>
              <a:t>PdO</a:t>
            </a:r>
            <a:r>
              <a:rPr lang="en-US" altLang="it-IT" sz="2400" b="1" i="0" dirty="0">
                <a:solidFill>
                  <a:srgbClr val="0000FF"/>
                </a:solidFill>
                <a:latin typeface="Calibri" pitchFamily="34" charset="0"/>
              </a:rPr>
              <a:t> to </a:t>
            </a:r>
            <a:r>
              <a:rPr lang="en-US" altLang="it-IT" sz="2400" b="1" i="0" dirty="0" err="1">
                <a:solidFill>
                  <a:srgbClr val="0000FF"/>
                </a:solidFill>
                <a:latin typeface="Calibri" pitchFamily="34" charset="0"/>
              </a:rPr>
              <a:t>Pd</a:t>
            </a:r>
            <a:endParaRPr lang="en-US" altLang="it-IT" sz="2400" b="1" i="0" dirty="0">
              <a:solidFill>
                <a:srgbClr val="0000FF"/>
              </a:solidFill>
              <a:latin typeface="Calibri" pitchFamily="34" charset="0"/>
            </a:endParaRPr>
          </a:p>
          <a:p>
            <a:pPr algn="l">
              <a:buClr>
                <a:srgbClr val="FF0000"/>
              </a:buClr>
              <a:buSzPct val="125000"/>
              <a:buFontTx/>
              <a:buChar char="•"/>
            </a:pPr>
            <a:r>
              <a:rPr lang="en-US" altLang="it-IT" sz="2400" b="1" i="0" dirty="0">
                <a:solidFill>
                  <a:srgbClr val="0000FF"/>
                </a:solidFill>
                <a:latin typeface="Calibri" pitchFamily="34" charset="0"/>
              </a:rPr>
              <a:t>Increase in population of OH</a:t>
            </a:r>
          </a:p>
          <a:p>
            <a:pPr algn="l">
              <a:buClr>
                <a:srgbClr val="FF0000"/>
              </a:buClr>
              <a:buSzPct val="125000"/>
              <a:buFontTx/>
              <a:buChar char="•"/>
            </a:pPr>
            <a:r>
              <a:rPr lang="en-US" altLang="it-IT" sz="2400" b="1" i="0" dirty="0">
                <a:solidFill>
                  <a:srgbClr val="0000FF"/>
                </a:solidFill>
                <a:latin typeface="Calibri" pitchFamily="34" charset="0"/>
              </a:rPr>
              <a:t>Wet aging reduces </a:t>
            </a:r>
            <a:r>
              <a:rPr lang="en-US" altLang="it-IT" sz="2400" b="1" i="0" dirty="0" err="1">
                <a:solidFill>
                  <a:srgbClr val="0000FF"/>
                </a:solidFill>
                <a:latin typeface="Calibri" pitchFamily="34" charset="0"/>
              </a:rPr>
              <a:t>Pd</a:t>
            </a:r>
            <a:r>
              <a:rPr lang="en-US" altLang="it-IT" sz="2400" b="1" i="0" dirty="0">
                <a:solidFill>
                  <a:srgbClr val="0000FF"/>
                </a:solidFill>
                <a:latin typeface="Calibri" pitchFamily="34" charset="0"/>
              </a:rPr>
              <a:t> accessibility</a:t>
            </a:r>
          </a:p>
        </p:txBody>
      </p:sp>
      <p:pic>
        <p:nvPicPr>
          <p:cNvPr id="6" name="Picture 7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052513"/>
            <a:ext cx="8355013" cy="279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3" descr="http://www.dsch.units.it/~fornasiero/varie/JournalCovers/2015/Monai-ChemCatChem-2015-cover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52732">
            <a:off x="341313" y="3473450"/>
            <a:ext cx="2303462" cy="305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https://upload.wikimedia.org/wikipedia/commons/f/fb/Water-3D-vdW2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00505">
            <a:off x="92075" y="233363"/>
            <a:ext cx="65405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ttangolo 8"/>
          <p:cNvSpPr>
            <a:spLocks noChangeArrowheads="1"/>
          </p:cNvSpPr>
          <p:nvPr/>
        </p:nvSpPr>
        <p:spPr bwMode="auto">
          <a:xfrm>
            <a:off x="4216400" y="6536377"/>
            <a:ext cx="474821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pPr algn="r"/>
            <a:r>
              <a:rPr lang="it-IT" i="0" dirty="0">
                <a:cs typeface="Arial" panose="020B0604020202020204" pitchFamily="34" charset="0"/>
              </a:rPr>
              <a:t>Montini et al. </a:t>
            </a:r>
            <a:r>
              <a:rPr lang="it-IT" dirty="0" err="1" smtClean="0"/>
              <a:t>ChemCatChem</a:t>
            </a:r>
            <a:r>
              <a:rPr lang="it-IT" dirty="0"/>
              <a:t> </a:t>
            </a:r>
            <a:r>
              <a:rPr lang="it-IT" b="1" i="0" dirty="0" smtClean="0"/>
              <a:t>7</a:t>
            </a:r>
            <a:r>
              <a:rPr lang="it-IT" i="0" dirty="0"/>
              <a:t> </a:t>
            </a:r>
            <a:r>
              <a:rPr lang="it-IT" i="0" dirty="0" smtClean="0"/>
              <a:t>(2015), 2038-2046</a:t>
            </a:r>
            <a:endParaRPr lang="en-US" altLang="it-IT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696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ttangolo 100"/>
          <p:cNvSpPr>
            <a:spLocks noChangeArrowheads="1"/>
          </p:cNvSpPr>
          <p:nvPr/>
        </p:nvSpPr>
        <p:spPr bwMode="auto">
          <a:xfrm>
            <a:off x="7659688" y="417513"/>
            <a:ext cx="4857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r>
              <a:rPr lang="en-US" altLang="it-IT" sz="1600">
                <a:solidFill>
                  <a:schemeClr val="bg1"/>
                </a:solidFill>
              </a:rPr>
              <a:t>Ce</a:t>
            </a:r>
            <a:r>
              <a:rPr lang="en-US" altLang="it-IT" sz="1600" baseline="30000">
                <a:solidFill>
                  <a:schemeClr val="bg1"/>
                </a:solidFill>
              </a:rPr>
              <a:t>4</a:t>
            </a:r>
          </a:p>
        </p:txBody>
      </p:sp>
      <p:pic>
        <p:nvPicPr>
          <p:cNvPr id="71685" name="Picture 4" descr="http://img2.tfd.com/wiki/9/93/sulfur-dioxide-3d-vdw.png.~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95695">
            <a:off x="275432" y="200818"/>
            <a:ext cx="8255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uppo 24"/>
          <p:cNvGrpSpPr>
            <a:grpSpLocks/>
          </p:cNvGrpSpPr>
          <p:nvPr/>
        </p:nvGrpSpPr>
        <p:grpSpPr bwMode="auto">
          <a:xfrm>
            <a:off x="323850" y="4508500"/>
            <a:ext cx="3411538" cy="1584325"/>
            <a:chOff x="5220072" y="2060848"/>
            <a:chExt cx="3412071" cy="1584176"/>
          </a:xfrm>
        </p:grpSpPr>
        <p:pic>
          <p:nvPicPr>
            <p:cNvPr id="71699" name="Picture 1" descr="C:\Users\Hp\Desktop\SO2 aging\AFM_SEM_EDX\Big Figure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94" t="3999" r="50871" b="69997"/>
            <a:stretch>
              <a:fillRect/>
            </a:stretch>
          </p:blipFill>
          <p:spPr bwMode="auto">
            <a:xfrm>
              <a:off x="5220072" y="2060848"/>
              <a:ext cx="3412071" cy="1584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Rettangolo 26"/>
            <p:cNvSpPr/>
            <p:nvPr/>
          </p:nvSpPr>
          <p:spPr>
            <a:xfrm>
              <a:off x="5220072" y="2060848"/>
              <a:ext cx="503317" cy="360329"/>
            </a:xfrm>
            <a:prstGeom prst="rect">
              <a:avLst/>
            </a:prstGeom>
            <a:solidFill>
              <a:sysClr val="window" lastClr="FFFFFF"/>
            </a:solidFill>
            <a:ln w="1905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i="0" kern="0">
                <a:solidFill>
                  <a:sysClr val="window" lastClr="FFFFFF"/>
                </a:solidFill>
                <a:latin typeface="Tw Cen MT"/>
                <a:cs typeface="+mn-cs"/>
              </a:endParaRPr>
            </a:p>
          </p:txBody>
        </p:sp>
      </p:grpSp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775" y="1052513"/>
            <a:ext cx="3000375" cy="521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Arco 28"/>
          <p:cNvSpPr/>
          <p:nvPr/>
        </p:nvSpPr>
        <p:spPr>
          <a:xfrm rot="13369623">
            <a:off x="5605463" y="1730375"/>
            <a:ext cx="1439862" cy="1484313"/>
          </a:xfrm>
          <a:prstGeom prst="arc">
            <a:avLst>
              <a:gd name="adj1" fmla="val 15566208"/>
              <a:gd name="adj2" fmla="val 0"/>
            </a:avLst>
          </a:prstGeom>
          <a:noFill/>
          <a:ln w="38100" cap="flat" cmpd="sng" algn="ctr">
            <a:solidFill>
              <a:srgbClr val="D34817"/>
            </a:solidFill>
            <a:prstDash val="solid"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600" i="0" kern="0">
              <a:solidFill>
                <a:sysClr val="windowText" lastClr="000000"/>
              </a:solidFill>
              <a:latin typeface="Tw Cen MT"/>
              <a:cs typeface="+mn-cs"/>
            </a:endParaRPr>
          </a:p>
        </p:txBody>
      </p:sp>
      <p:sp>
        <p:nvSpPr>
          <p:cNvPr id="30" name="CasellaDiTesto 29"/>
          <p:cNvSpPr txBox="1"/>
          <p:nvPr/>
        </p:nvSpPr>
        <p:spPr>
          <a:xfrm>
            <a:off x="5060950" y="2230438"/>
            <a:ext cx="185738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600" b="1" i="0" kern="0" dirty="0">
              <a:solidFill>
                <a:sysClr val="windowText" lastClr="000000"/>
              </a:solidFill>
            </a:endParaRPr>
          </a:p>
        </p:txBody>
      </p:sp>
      <p:sp>
        <p:nvSpPr>
          <p:cNvPr id="31" name="CasellaDiTesto 30"/>
          <p:cNvSpPr txBox="1"/>
          <p:nvPr/>
        </p:nvSpPr>
        <p:spPr>
          <a:xfrm>
            <a:off x="5664200" y="1366838"/>
            <a:ext cx="1200150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i="0" kern="0" dirty="0">
                <a:solidFill>
                  <a:sysClr val="windowText" lastClr="000000"/>
                </a:solidFill>
              </a:rPr>
              <a:t>ITO/quartz</a:t>
            </a:r>
          </a:p>
        </p:txBody>
      </p:sp>
      <p:sp>
        <p:nvSpPr>
          <p:cNvPr id="32" name="CasellaDiTesto 31"/>
          <p:cNvSpPr txBox="1"/>
          <p:nvPr/>
        </p:nvSpPr>
        <p:spPr>
          <a:xfrm>
            <a:off x="5337175" y="3094038"/>
            <a:ext cx="1774825" cy="3397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i="0" kern="0" dirty="0">
                <a:solidFill>
                  <a:sysClr val="windowText" lastClr="000000"/>
                </a:solidFill>
              </a:rPr>
              <a:t>Al</a:t>
            </a:r>
            <a:r>
              <a:rPr lang="en-US" sz="1600" b="1" i="0" kern="0" baseline="-25000" dirty="0">
                <a:solidFill>
                  <a:sysClr val="windowText" lastClr="000000"/>
                </a:solidFill>
              </a:rPr>
              <a:t>2</a:t>
            </a:r>
            <a:r>
              <a:rPr lang="en-US" sz="1600" b="1" i="0" kern="0" dirty="0">
                <a:solidFill>
                  <a:sysClr val="windowText" lastClr="000000"/>
                </a:solidFill>
              </a:rPr>
              <a:t>O</a:t>
            </a:r>
            <a:r>
              <a:rPr lang="en-US" sz="1600" b="1" i="0" kern="0" baseline="-25000" dirty="0">
                <a:solidFill>
                  <a:sysClr val="windowText" lastClr="000000"/>
                </a:solidFill>
              </a:rPr>
              <a:t>3</a:t>
            </a:r>
            <a:r>
              <a:rPr lang="en-US" sz="1600" b="1" i="0" kern="0" dirty="0">
                <a:solidFill>
                  <a:sysClr val="windowText" lastClr="000000"/>
                </a:solidFill>
              </a:rPr>
              <a:t>/ITO/quartz</a:t>
            </a:r>
          </a:p>
        </p:txBody>
      </p:sp>
      <p:sp>
        <p:nvSpPr>
          <p:cNvPr id="33" name="Arco 32"/>
          <p:cNvSpPr/>
          <p:nvPr/>
        </p:nvSpPr>
        <p:spPr>
          <a:xfrm rot="13369623">
            <a:off x="5461000" y="3602038"/>
            <a:ext cx="1439863" cy="1484312"/>
          </a:xfrm>
          <a:prstGeom prst="arc">
            <a:avLst>
              <a:gd name="adj1" fmla="val 15566208"/>
              <a:gd name="adj2" fmla="val 0"/>
            </a:avLst>
          </a:prstGeom>
          <a:noFill/>
          <a:ln w="38100" cap="flat" cmpd="sng" algn="ctr">
            <a:solidFill>
              <a:srgbClr val="D34817"/>
            </a:solidFill>
            <a:prstDash val="solid"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600" i="0" kern="0">
              <a:solidFill>
                <a:sysClr val="windowText" lastClr="000000"/>
              </a:solidFill>
              <a:latin typeface="Tw Cen MT"/>
              <a:cs typeface="+mn-cs"/>
            </a:endParaRPr>
          </a:p>
        </p:txBody>
      </p:sp>
      <p:sp>
        <p:nvSpPr>
          <p:cNvPr id="34" name="CasellaDiTesto 33"/>
          <p:cNvSpPr txBox="1"/>
          <p:nvPr/>
        </p:nvSpPr>
        <p:spPr>
          <a:xfrm>
            <a:off x="4433888" y="4967288"/>
            <a:ext cx="2740025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i="0" kern="0" dirty="0" err="1">
                <a:solidFill>
                  <a:sysClr val="windowText" lastClr="000000"/>
                </a:solidFill>
              </a:rPr>
              <a:t>Pd@MOx</a:t>
            </a:r>
            <a:r>
              <a:rPr lang="en-US" sz="1600" b="1" i="0" kern="0" dirty="0">
                <a:solidFill>
                  <a:sysClr val="windowText" lastClr="000000"/>
                </a:solidFill>
              </a:rPr>
              <a:t>/Al</a:t>
            </a:r>
            <a:r>
              <a:rPr lang="en-US" sz="1600" b="1" i="0" kern="0" baseline="-25000" dirty="0">
                <a:solidFill>
                  <a:sysClr val="windowText" lastClr="000000"/>
                </a:solidFill>
              </a:rPr>
              <a:t>2</a:t>
            </a:r>
            <a:r>
              <a:rPr lang="en-US" sz="1600" b="1" i="0" kern="0" dirty="0">
                <a:solidFill>
                  <a:sysClr val="windowText" lastClr="000000"/>
                </a:solidFill>
              </a:rPr>
              <a:t>O</a:t>
            </a:r>
            <a:r>
              <a:rPr lang="en-US" sz="1600" b="1" i="0" kern="0" baseline="-25000" dirty="0">
                <a:solidFill>
                  <a:sysClr val="windowText" lastClr="000000"/>
                </a:solidFill>
              </a:rPr>
              <a:t>3</a:t>
            </a:r>
            <a:r>
              <a:rPr lang="en-US" sz="1600" b="1" i="0" kern="0" dirty="0">
                <a:solidFill>
                  <a:sysClr val="windowText" lastClr="000000"/>
                </a:solidFill>
              </a:rPr>
              <a:t>/ITO/quartz</a:t>
            </a:r>
          </a:p>
        </p:txBody>
      </p:sp>
      <p:sp>
        <p:nvSpPr>
          <p:cNvPr id="35" name="Rettangolo arrotondato 34"/>
          <p:cNvSpPr/>
          <p:nvPr/>
        </p:nvSpPr>
        <p:spPr>
          <a:xfrm>
            <a:off x="3995936" y="5305425"/>
            <a:ext cx="2231827" cy="427831"/>
          </a:xfrm>
          <a:prstGeom prst="roundRect">
            <a:avLst/>
          </a:prstGeom>
          <a:solidFill>
            <a:srgbClr val="D34817"/>
          </a:solidFill>
          <a:ln w="19050" cap="flat" cmpd="sng" algn="ctr">
            <a:solidFill>
              <a:srgbClr val="D34817"/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i="0" kern="0" dirty="0">
                <a:solidFill>
                  <a:sysClr val="window" lastClr="FFFFFF"/>
                </a:solidFill>
                <a:cs typeface="Arial" panose="020B0604020202020204" pitchFamily="34" charset="0"/>
              </a:rPr>
              <a:t>850°C calcination</a:t>
            </a:r>
          </a:p>
        </p:txBody>
      </p:sp>
      <p:sp>
        <p:nvSpPr>
          <p:cNvPr id="36" name="CasellaDiTesto 35"/>
          <p:cNvSpPr txBox="1"/>
          <p:nvPr/>
        </p:nvSpPr>
        <p:spPr>
          <a:xfrm>
            <a:off x="4572000" y="2301874"/>
            <a:ext cx="639739" cy="374571"/>
          </a:xfrm>
          <a:prstGeom prst="roundRect">
            <a:avLst/>
          </a:prstGeom>
          <a:solidFill>
            <a:srgbClr val="FF993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1600" b="1" i="0" dirty="0">
                <a:latin typeface="Arial" panose="020B0604020202020204" pitchFamily="34" charset="0"/>
                <a:cs typeface="Arial" panose="020B0604020202020204" pitchFamily="34" charset="0"/>
              </a:rPr>
              <a:t>ALD</a:t>
            </a:r>
          </a:p>
        </p:txBody>
      </p: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3645520" y="447675"/>
            <a:ext cx="495873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>
            <a:spAutoFit/>
          </a:bodyPr>
          <a:lstStyle/>
          <a:p>
            <a:pPr algn="r"/>
            <a:r>
              <a:rPr lang="it-IT" sz="2200" b="1" cap="all" dirty="0" err="1" smtClean="0">
                <a:solidFill>
                  <a:srgbClr val="FF9933"/>
                </a:solidFill>
                <a:latin typeface="Univers-Condensed"/>
              </a:rPr>
              <a:t>Surface</a:t>
            </a:r>
            <a:r>
              <a:rPr lang="it-IT" sz="2200" b="1" cap="all" dirty="0" smtClean="0">
                <a:solidFill>
                  <a:srgbClr val="FF9933"/>
                </a:solidFill>
                <a:latin typeface="Univers-Condensed"/>
              </a:rPr>
              <a:t> </a:t>
            </a:r>
            <a:r>
              <a:rPr lang="it-IT" sz="2200" b="1" cap="all" dirty="0" err="1" smtClean="0">
                <a:solidFill>
                  <a:srgbClr val="FF9933"/>
                </a:solidFill>
                <a:latin typeface="Univers-Condensed"/>
              </a:rPr>
              <a:t>study</a:t>
            </a:r>
            <a:r>
              <a:rPr lang="it-IT" sz="2200" b="1" cap="all" dirty="0" smtClean="0">
                <a:solidFill>
                  <a:srgbClr val="FF9933"/>
                </a:solidFill>
                <a:latin typeface="Univers-Condensed"/>
              </a:rPr>
              <a:t>: SO</a:t>
            </a:r>
            <a:r>
              <a:rPr lang="it-IT" sz="2200" b="1" cap="all" baseline="-25000" dirty="0" smtClean="0">
                <a:solidFill>
                  <a:srgbClr val="FF9933"/>
                </a:solidFill>
                <a:latin typeface="Univers-Condensed"/>
              </a:rPr>
              <a:t>2</a:t>
            </a:r>
            <a:r>
              <a:rPr lang="it-IT" sz="2200" b="1" cap="all" dirty="0" smtClean="0">
                <a:solidFill>
                  <a:srgbClr val="FF9933"/>
                </a:solidFill>
                <a:latin typeface="Univers-Condensed"/>
              </a:rPr>
              <a:t> POISONING</a:t>
            </a:r>
            <a:endParaRPr lang="it-IT" sz="2200" b="1" cap="all" dirty="0">
              <a:solidFill>
                <a:srgbClr val="FF9933"/>
              </a:solidFill>
              <a:latin typeface="Univers-Condensed"/>
            </a:endParaRPr>
          </a:p>
        </p:txBody>
      </p:sp>
      <p:sp>
        <p:nvSpPr>
          <p:cNvPr id="22" name="Line 3"/>
          <p:cNvSpPr>
            <a:spLocks noChangeShapeType="1"/>
          </p:cNvSpPr>
          <p:nvPr/>
        </p:nvSpPr>
        <p:spPr bwMode="auto">
          <a:xfrm>
            <a:off x="1531938" y="908050"/>
            <a:ext cx="7072312" cy="0"/>
          </a:xfrm>
          <a:prstGeom prst="line">
            <a:avLst/>
          </a:prstGeom>
          <a:noFill/>
          <a:ln w="28575">
            <a:solidFill>
              <a:srgbClr val="FF99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24" name="Rettangolo 8"/>
          <p:cNvSpPr>
            <a:spLocks noChangeArrowheads="1"/>
          </p:cNvSpPr>
          <p:nvPr/>
        </p:nvSpPr>
        <p:spPr bwMode="auto">
          <a:xfrm>
            <a:off x="107504" y="6464369"/>
            <a:ext cx="776717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r>
              <a:rPr lang="it-IT" i="0" dirty="0" smtClean="0"/>
              <a:t>Montini et al.</a:t>
            </a:r>
            <a:r>
              <a:rPr lang="it-IT" i="0" dirty="0"/>
              <a:t> </a:t>
            </a:r>
            <a:r>
              <a:rPr lang="it-IT" dirty="0" err="1" smtClean="0"/>
              <a:t>Appl</a:t>
            </a:r>
            <a:r>
              <a:rPr lang="it-IT" dirty="0" smtClean="0"/>
              <a:t>. </a:t>
            </a:r>
            <a:r>
              <a:rPr lang="it-IT" dirty="0" err="1" smtClean="0"/>
              <a:t>Catal</a:t>
            </a:r>
            <a:r>
              <a:rPr lang="it-IT" dirty="0" smtClean="0"/>
              <a:t>. B-</a:t>
            </a:r>
            <a:r>
              <a:rPr lang="it-IT" dirty="0" err="1" smtClean="0"/>
              <a:t>Environ</a:t>
            </a:r>
            <a:r>
              <a:rPr lang="it-IT" dirty="0" smtClean="0"/>
              <a:t>.</a:t>
            </a:r>
            <a:r>
              <a:rPr lang="it-IT" dirty="0"/>
              <a:t> </a:t>
            </a:r>
            <a:r>
              <a:rPr lang="it-IT" b="1" i="0" dirty="0" smtClean="0"/>
              <a:t>202</a:t>
            </a:r>
            <a:r>
              <a:rPr lang="it-IT" i="0" dirty="0"/>
              <a:t> </a:t>
            </a:r>
            <a:r>
              <a:rPr lang="it-IT" i="0" dirty="0" smtClean="0"/>
              <a:t>(2017), 72-83</a:t>
            </a:r>
            <a:endParaRPr lang="en-US" altLang="it-IT" i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9195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4" grpId="0"/>
      <p:bldP spid="35" grpId="0" animBg="1"/>
      <p:bldP spid="3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ttangolo 100"/>
          <p:cNvSpPr>
            <a:spLocks noChangeArrowheads="1"/>
          </p:cNvSpPr>
          <p:nvPr/>
        </p:nvSpPr>
        <p:spPr bwMode="auto">
          <a:xfrm>
            <a:off x="7659688" y="417513"/>
            <a:ext cx="4857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r>
              <a:rPr lang="en-US" altLang="it-IT" sz="1600">
                <a:solidFill>
                  <a:schemeClr val="bg1"/>
                </a:solidFill>
              </a:rPr>
              <a:t>Ce</a:t>
            </a:r>
            <a:r>
              <a:rPr lang="en-US" altLang="it-IT" sz="1600" baseline="30000">
                <a:solidFill>
                  <a:schemeClr val="bg1"/>
                </a:solidFill>
              </a:rPr>
              <a:t>4</a:t>
            </a:r>
          </a:p>
        </p:txBody>
      </p:sp>
      <p:pic>
        <p:nvPicPr>
          <p:cNvPr id="72709" name="Picture 4" descr="http://img2.tfd.com/wiki/9/93/sulfur-dioxide-3d-vdw.png.~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95695">
            <a:off x="275432" y="200818"/>
            <a:ext cx="8255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2710" name="Gruppo 24"/>
          <p:cNvGrpSpPr>
            <a:grpSpLocks/>
          </p:cNvGrpSpPr>
          <p:nvPr/>
        </p:nvGrpSpPr>
        <p:grpSpPr bwMode="auto">
          <a:xfrm>
            <a:off x="323850" y="4508500"/>
            <a:ext cx="3411538" cy="1584325"/>
            <a:chOff x="5220072" y="2060848"/>
            <a:chExt cx="3412071" cy="1584176"/>
          </a:xfrm>
        </p:grpSpPr>
        <p:pic>
          <p:nvPicPr>
            <p:cNvPr id="72723" name="Picture 1" descr="C:\Users\Hp\Desktop\SO2 aging\AFM_SEM_EDX\Big Figure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94" t="3999" r="50871" b="69997"/>
            <a:stretch>
              <a:fillRect/>
            </a:stretch>
          </p:blipFill>
          <p:spPr bwMode="auto">
            <a:xfrm>
              <a:off x="5220072" y="2060848"/>
              <a:ext cx="3412071" cy="1584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Rettangolo 26"/>
            <p:cNvSpPr/>
            <p:nvPr/>
          </p:nvSpPr>
          <p:spPr>
            <a:xfrm>
              <a:off x="5220072" y="2060848"/>
              <a:ext cx="503317" cy="360329"/>
            </a:xfrm>
            <a:prstGeom prst="rect">
              <a:avLst/>
            </a:prstGeom>
            <a:solidFill>
              <a:sysClr val="window" lastClr="FFFFFF"/>
            </a:solidFill>
            <a:ln w="1905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i="0" kern="0">
                <a:solidFill>
                  <a:sysClr val="window" lastClr="FFFFFF"/>
                </a:solidFill>
                <a:latin typeface="Tw Cen MT"/>
                <a:cs typeface="+mn-cs"/>
              </a:endParaRPr>
            </a:p>
          </p:txBody>
        </p:sp>
      </p:grpSp>
      <p:pic>
        <p:nvPicPr>
          <p:cNvPr id="727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775" y="1052513"/>
            <a:ext cx="3000375" cy="521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Arco 28"/>
          <p:cNvSpPr/>
          <p:nvPr/>
        </p:nvSpPr>
        <p:spPr>
          <a:xfrm rot="13369623">
            <a:off x="5605463" y="1730375"/>
            <a:ext cx="1439862" cy="1484313"/>
          </a:xfrm>
          <a:prstGeom prst="arc">
            <a:avLst>
              <a:gd name="adj1" fmla="val 15566208"/>
              <a:gd name="adj2" fmla="val 0"/>
            </a:avLst>
          </a:prstGeom>
          <a:noFill/>
          <a:ln w="38100" cap="flat" cmpd="sng" algn="ctr">
            <a:solidFill>
              <a:srgbClr val="D34817"/>
            </a:solidFill>
            <a:prstDash val="solid"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600" i="0" kern="0">
              <a:solidFill>
                <a:sysClr val="windowText" lastClr="000000"/>
              </a:solidFill>
              <a:latin typeface="Tw Cen MT"/>
              <a:cs typeface="+mn-cs"/>
            </a:endParaRPr>
          </a:p>
        </p:txBody>
      </p:sp>
      <p:sp>
        <p:nvSpPr>
          <p:cNvPr id="30" name="CasellaDiTesto 29"/>
          <p:cNvSpPr txBox="1"/>
          <p:nvPr/>
        </p:nvSpPr>
        <p:spPr>
          <a:xfrm>
            <a:off x="5060950" y="2230438"/>
            <a:ext cx="185738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600" b="1" i="0" kern="0" dirty="0">
              <a:solidFill>
                <a:sysClr val="windowText" lastClr="000000"/>
              </a:solidFill>
            </a:endParaRPr>
          </a:p>
        </p:txBody>
      </p:sp>
      <p:sp>
        <p:nvSpPr>
          <p:cNvPr id="31" name="CasellaDiTesto 30"/>
          <p:cNvSpPr txBox="1"/>
          <p:nvPr/>
        </p:nvSpPr>
        <p:spPr>
          <a:xfrm>
            <a:off x="5664200" y="1366838"/>
            <a:ext cx="1200150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i="0" kern="0" dirty="0">
                <a:solidFill>
                  <a:sysClr val="windowText" lastClr="000000"/>
                </a:solidFill>
              </a:rPr>
              <a:t>ITO/quartz</a:t>
            </a:r>
          </a:p>
        </p:txBody>
      </p:sp>
      <p:sp>
        <p:nvSpPr>
          <p:cNvPr id="32" name="CasellaDiTesto 31"/>
          <p:cNvSpPr txBox="1"/>
          <p:nvPr/>
        </p:nvSpPr>
        <p:spPr>
          <a:xfrm>
            <a:off x="5337175" y="3094038"/>
            <a:ext cx="1774825" cy="3397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i="0" kern="0" dirty="0">
                <a:solidFill>
                  <a:sysClr val="windowText" lastClr="000000"/>
                </a:solidFill>
              </a:rPr>
              <a:t>Al</a:t>
            </a:r>
            <a:r>
              <a:rPr lang="en-US" sz="1600" b="1" i="0" kern="0" baseline="-25000" dirty="0">
                <a:solidFill>
                  <a:sysClr val="windowText" lastClr="000000"/>
                </a:solidFill>
              </a:rPr>
              <a:t>2</a:t>
            </a:r>
            <a:r>
              <a:rPr lang="en-US" sz="1600" b="1" i="0" kern="0" dirty="0">
                <a:solidFill>
                  <a:sysClr val="windowText" lastClr="000000"/>
                </a:solidFill>
              </a:rPr>
              <a:t>O</a:t>
            </a:r>
            <a:r>
              <a:rPr lang="en-US" sz="1600" b="1" i="0" kern="0" baseline="-25000" dirty="0">
                <a:solidFill>
                  <a:sysClr val="windowText" lastClr="000000"/>
                </a:solidFill>
              </a:rPr>
              <a:t>3</a:t>
            </a:r>
            <a:r>
              <a:rPr lang="en-US" sz="1600" b="1" i="0" kern="0" dirty="0">
                <a:solidFill>
                  <a:sysClr val="windowText" lastClr="000000"/>
                </a:solidFill>
              </a:rPr>
              <a:t>/ITO/quartz</a:t>
            </a:r>
          </a:p>
        </p:txBody>
      </p:sp>
      <p:sp>
        <p:nvSpPr>
          <p:cNvPr id="33" name="Arco 32"/>
          <p:cNvSpPr/>
          <p:nvPr/>
        </p:nvSpPr>
        <p:spPr>
          <a:xfrm rot="13369623">
            <a:off x="5461000" y="3602038"/>
            <a:ext cx="1439863" cy="1484312"/>
          </a:xfrm>
          <a:prstGeom prst="arc">
            <a:avLst>
              <a:gd name="adj1" fmla="val 15566208"/>
              <a:gd name="adj2" fmla="val 0"/>
            </a:avLst>
          </a:prstGeom>
          <a:noFill/>
          <a:ln w="38100" cap="flat" cmpd="sng" algn="ctr">
            <a:solidFill>
              <a:srgbClr val="D34817"/>
            </a:solidFill>
            <a:prstDash val="solid"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600" i="0" kern="0">
              <a:solidFill>
                <a:sysClr val="windowText" lastClr="000000"/>
              </a:solidFill>
              <a:latin typeface="Tw Cen MT"/>
              <a:cs typeface="+mn-cs"/>
            </a:endParaRPr>
          </a:p>
        </p:txBody>
      </p:sp>
      <p:sp>
        <p:nvSpPr>
          <p:cNvPr id="34" name="CasellaDiTesto 33"/>
          <p:cNvSpPr txBox="1"/>
          <p:nvPr/>
        </p:nvSpPr>
        <p:spPr>
          <a:xfrm>
            <a:off x="4433888" y="4967288"/>
            <a:ext cx="2740025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i="0" kern="0" dirty="0" err="1">
                <a:solidFill>
                  <a:sysClr val="windowText" lastClr="000000"/>
                </a:solidFill>
              </a:rPr>
              <a:t>Pd@MOx</a:t>
            </a:r>
            <a:r>
              <a:rPr lang="en-US" sz="1600" b="1" i="0" kern="0" dirty="0">
                <a:solidFill>
                  <a:sysClr val="windowText" lastClr="000000"/>
                </a:solidFill>
              </a:rPr>
              <a:t>/Al</a:t>
            </a:r>
            <a:r>
              <a:rPr lang="en-US" sz="1600" b="1" i="0" kern="0" baseline="-25000" dirty="0">
                <a:solidFill>
                  <a:sysClr val="windowText" lastClr="000000"/>
                </a:solidFill>
              </a:rPr>
              <a:t>2</a:t>
            </a:r>
            <a:r>
              <a:rPr lang="en-US" sz="1600" b="1" i="0" kern="0" dirty="0">
                <a:solidFill>
                  <a:sysClr val="windowText" lastClr="000000"/>
                </a:solidFill>
              </a:rPr>
              <a:t>O</a:t>
            </a:r>
            <a:r>
              <a:rPr lang="en-US" sz="1600" b="1" i="0" kern="0" baseline="-25000" dirty="0">
                <a:solidFill>
                  <a:sysClr val="windowText" lastClr="000000"/>
                </a:solidFill>
              </a:rPr>
              <a:t>3</a:t>
            </a:r>
            <a:r>
              <a:rPr lang="en-US" sz="1600" b="1" i="0" kern="0" dirty="0">
                <a:solidFill>
                  <a:sysClr val="windowText" lastClr="000000"/>
                </a:solidFill>
              </a:rPr>
              <a:t>/ITO/quartz</a:t>
            </a:r>
          </a:p>
        </p:txBody>
      </p:sp>
      <p:sp>
        <p:nvSpPr>
          <p:cNvPr id="21" name="Freccia a destra 20"/>
          <p:cNvSpPr/>
          <p:nvPr/>
        </p:nvSpPr>
        <p:spPr bwMode="auto">
          <a:xfrm flipH="1">
            <a:off x="3779838" y="2120820"/>
            <a:ext cx="720725" cy="736600"/>
          </a:xfrm>
          <a:prstGeom prst="rightArrow">
            <a:avLst/>
          </a:prstGeom>
          <a:solidFill>
            <a:srgbClr val="FF993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72722" name="CasellaDiTesto 2"/>
          <p:cNvSpPr txBox="1">
            <a:spLocks noChangeArrowheads="1"/>
          </p:cNvSpPr>
          <p:nvPr/>
        </p:nvSpPr>
        <p:spPr bwMode="auto">
          <a:xfrm>
            <a:off x="250825" y="1981289"/>
            <a:ext cx="367921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pPr algn="l">
              <a:buClr>
                <a:srgbClr val="FF0000"/>
              </a:buClr>
              <a:buSzPct val="125000"/>
              <a:buFontTx/>
              <a:buChar char="•"/>
            </a:pPr>
            <a:r>
              <a:rPr lang="en-US" altLang="it-IT" sz="2000" b="1" i="0" dirty="0">
                <a:cs typeface="Arial" panose="020B0604020202020204" pitchFamily="34" charset="0"/>
              </a:rPr>
              <a:t>Choose layer composition</a:t>
            </a:r>
          </a:p>
          <a:p>
            <a:pPr algn="l">
              <a:buClr>
                <a:srgbClr val="FF0000"/>
              </a:buClr>
              <a:buSzPct val="125000"/>
              <a:buFontTx/>
              <a:buChar char="•"/>
            </a:pPr>
            <a:r>
              <a:rPr lang="en-US" altLang="it-IT" sz="2000" b="1" i="0" dirty="0">
                <a:cs typeface="Arial" panose="020B0604020202020204" pitchFamily="34" charset="0"/>
              </a:rPr>
              <a:t>Change thickness</a:t>
            </a:r>
          </a:p>
          <a:p>
            <a:pPr algn="l">
              <a:buClr>
                <a:srgbClr val="FF0000"/>
              </a:buClr>
              <a:buSzPct val="125000"/>
              <a:buFontTx/>
              <a:buChar char="•"/>
            </a:pPr>
            <a:r>
              <a:rPr lang="en-US" altLang="it-IT" sz="2000" b="1" i="0" dirty="0">
                <a:cs typeface="Arial" panose="020B0604020202020204" pitchFamily="34" charset="0"/>
              </a:rPr>
              <a:t>General applicability</a:t>
            </a:r>
          </a:p>
        </p:txBody>
      </p:sp>
      <p:sp>
        <p:nvSpPr>
          <p:cNvPr id="22" name="Rettangolo arrotondato 21"/>
          <p:cNvSpPr/>
          <p:nvPr/>
        </p:nvSpPr>
        <p:spPr>
          <a:xfrm>
            <a:off x="3995936" y="5305425"/>
            <a:ext cx="2231827" cy="427831"/>
          </a:xfrm>
          <a:prstGeom prst="roundRect">
            <a:avLst/>
          </a:prstGeom>
          <a:solidFill>
            <a:srgbClr val="D34817"/>
          </a:solidFill>
          <a:ln w="19050" cap="flat" cmpd="sng" algn="ctr">
            <a:solidFill>
              <a:srgbClr val="D34817"/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i="0" kern="0" dirty="0">
                <a:solidFill>
                  <a:sysClr val="window" lastClr="FFFFFF"/>
                </a:solidFill>
                <a:cs typeface="Arial" panose="020B0604020202020204" pitchFamily="34" charset="0"/>
              </a:rPr>
              <a:t>850°C calcination</a:t>
            </a:r>
          </a:p>
        </p:txBody>
      </p:sp>
      <p:sp>
        <p:nvSpPr>
          <p:cNvPr id="23" name="CasellaDiTesto 22"/>
          <p:cNvSpPr txBox="1"/>
          <p:nvPr/>
        </p:nvSpPr>
        <p:spPr>
          <a:xfrm>
            <a:off x="4572000" y="2301874"/>
            <a:ext cx="639739" cy="374571"/>
          </a:xfrm>
          <a:prstGeom prst="roundRect">
            <a:avLst/>
          </a:prstGeom>
          <a:solidFill>
            <a:srgbClr val="FF993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1600" b="1" i="0" dirty="0">
                <a:latin typeface="Arial" panose="020B0604020202020204" pitchFamily="34" charset="0"/>
                <a:cs typeface="Arial" panose="020B0604020202020204" pitchFamily="34" charset="0"/>
              </a:rPr>
              <a:t>ALD</a:t>
            </a:r>
          </a:p>
        </p:txBody>
      </p:sp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3645520" y="447675"/>
            <a:ext cx="495873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>
            <a:spAutoFit/>
          </a:bodyPr>
          <a:lstStyle/>
          <a:p>
            <a:pPr algn="r"/>
            <a:r>
              <a:rPr lang="it-IT" sz="2200" b="1" cap="all" dirty="0" err="1" smtClean="0">
                <a:solidFill>
                  <a:srgbClr val="FF9933"/>
                </a:solidFill>
                <a:latin typeface="Univers-Condensed"/>
              </a:rPr>
              <a:t>Surface</a:t>
            </a:r>
            <a:r>
              <a:rPr lang="it-IT" sz="2200" b="1" cap="all" dirty="0" smtClean="0">
                <a:solidFill>
                  <a:srgbClr val="FF9933"/>
                </a:solidFill>
                <a:latin typeface="Univers-Condensed"/>
              </a:rPr>
              <a:t> </a:t>
            </a:r>
            <a:r>
              <a:rPr lang="it-IT" sz="2200" b="1" cap="all" dirty="0" err="1" smtClean="0">
                <a:solidFill>
                  <a:srgbClr val="FF9933"/>
                </a:solidFill>
                <a:latin typeface="Univers-Condensed"/>
              </a:rPr>
              <a:t>study</a:t>
            </a:r>
            <a:r>
              <a:rPr lang="it-IT" sz="2200" b="1" cap="all" dirty="0" smtClean="0">
                <a:solidFill>
                  <a:srgbClr val="FF9933"/>
                </a:solidFill>
                <a:latin typeface="Univers-Condensed"/>
              </a:rPr>
              <a:t>: SO</a:t>
            </a:r>
            <a:r>
              <a:rPr lang="it-IT" sz="2200" b="1" cap="all" baseline="-25000" dirty="0" smtClean="0">
                <a:solidFill>
                  <a:srgbClr val="FF9933"/>
                </a:solidFill>
                <a:latin typeface="Univers-Condensed"/>
              </a:rPr>
              <a:t>2</a:t>
            </a:r>
            <a:r>
              <a:rPr lang="it-IT" sz="2200" b="1" cap="all" dirty="0" smtClean="0">
                <a:solidFill>
                  <a:srgbClr val="FF9933"/>
                </a:solidFill>
                <a:latin typeface="Univers-Condensed"/>
              </a:rPr>
              <a:t> POISONING</a:t>
            </a:r>
            <a:endParaRPr lang="it-IT" sz="2200" b="1" cap="all" dirty="0">
              <a:solidFill>
                <a:srgbClr val="FF9933"/>
              </a:solidFill>
              <a:latin typeface="Univers-Condensed"/>
            </a:endParaRPr>
          </a:p>
        </p:txBody>
      </p:sp>
      <p:sp>
        <p:nvSpPr>
          <p:cNvPr id="25" name="Line 3"/>
          <p:cNvSpPr>
            <a:spLocks noChangeShapeType="1"/>
          </p:cNvSpPr>
          <p:nvPr/>
        </p:nvSpPr>
        <p:spPr bwMode="auto">
          <a:xfrm>
            <a:off x="1531938" y="908050"/>
            <a:ext cx="7072312" cy="0"/>
          </a:xfrm>
          <a:prstGeom prst="line">
            <a:avLst/>
          </a:prstGeom>
          <a:noFill/>
          <a:ln w="28575">
            <a:solidFill>
              <a:srgbClr val="FF99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26" name="Rettangolo 8"/>
          <p:cNvSpPr>
            <a:spLocks noChangeArrowheads="1"/>
          </p:cNvSpPr>
          <p:nvPr/>
        </p:nvSpPr>
        <p:spPr bwMode="auto">
          <a:xfrm>
            <a:off x="107504" y="6464369"/>
            <a:ext cx="776717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r>
              <a:rPr lang="it-IT" i="0" dirty="0" smtClean="0"/>
              <a:t>Montini et al.</a:t>
            </a:r>
            <a:r>
              <a:rPr lang="it-IT" i="0" dirty="0"/>
              <a:t> </a:t>
            </a:r>
            <a:r>
              <a:rPr lang="it-IT" dirty="0" err="1" smtClean="0"/>
              <a:t>Appl</a:t>
            </a:r>
            <a:r>
              <a:rPr lang="it-IT" dirty="0" smtClean="0"/>
              <a:t>. </a:t>
            </a:r>
            <a:r>
              <a:rPr lang="it-IT" dirty="0" err="1" smtClean="0"/>
              <a:t>Catal</a:t>
            </a:r>
            <a:r>
              <a:rPr lang="it-IT" dirty="0" smtClean="0"/>
              <a:t>. B-</a:t>
            </a:r>
            <a:r>
              <a:rPr lang="it-IT" dirty="0" err="1" smtClean="0"/>
              <a:t>Environ</a:t>
            </a:r>
            <a:r>
              <a:rPr lang="it-IT" dirty="0" smtClean="0"/>
              <a:t>.</a:t>
            </a:r>
            <a:r>
              <a:rPr lang="it-IT" dirty="0"/>
              <a:t> </a:t>
            </a:r>
            <a:r>
              <a:rPr lang="it-IT" b="1" i="0" dirty="0" smtClean="0"/>
              <a:t>202</a:t>
            </a:r>
            <a:r>
              <a:rPr lang="it-IT" i="0" dirty="0"/>
              <a:t> </a:t>
            </a:r>
            <a:r>
              <a:rPr lang="it-IT" i="0" dirty="0" smtClean="0"/>
              <a:t>(2017), 72-83</a:t>
            </a:r>
            <a:endParaRPr lang="en-US" altLang="it-IT" i="0" dirty="0">
              <a:solidFill>
                <a:srgbClr val="FF0000"/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575469" y="3573016"/>
            <a:ext cx="43565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solidFill>
                  <a:srgbClr val="FF0000"/>
                </a:solidFill>
              </a:rPr>
              <a:t>Model </a:t>
            </a:r>
            <a:r>
              <a:rPr lang="it-IT" sz="2400" dirty="0" err="1" smtClean="0">
                <a:solidFill>
                  <a:srgbClr val="FF0000"/>
                </a:solidFill>
              </a:rPr>
              <a:t>materials</a:t>
            </a:r>
            <a:r>
              <a:rPr lang="it-IT" sz="2400" dirty="0" smtClean="0">
                <a:solidFill>
                  <a:srgbClr val="FF0000"/>
                </a:solidFill>
              </a:rPr>
              <a:t> </a:t>
            </a:r>
            <a:r>
              <a:rPr lang="it-IT" sz="2400" dirty="0" err="1" smtClean="0">
                <a:solidFill>
                  <a:srgbClr val="FF0000"/>
                </a:solidFill>
              </a:rPr>
              <a:t>comparable</a:t>
            </a:r>
            <a:r>
              <a:rPr lang="it-IT" sz="2400" dirty="0" smtClean="0">
                <a:solidFill>
                  <a:srgbClr val="FF0000"/>
                </a:solidFill>
              </a:rPr>
              <a:t> to </a:t>
            </a:r>
            <a:r>
              <a:rPr lang="it-IT" sz="2400" dirty="0" err="1" smtClean="0">
                <a:solidFill>
                  <a:srgbClr val="FF0000"/>
                </a:solidFill>
              </a:rPr>
              <a:t>real</a:t>
            </a:r>
            <a:r>
              <a:rPr lang="it-IT" sz="2400" dirty="0" smtClean="0">
                <a:solidFill>
                  <a:srgbClr val="FF0000"/>
                </a:solidFill>
              </a:rPr>
              <a:t> </a:t>
            </a:r>
            <a:r>
              <a:rPr lang="it-IT" sz="2400" dirty="0" err="1" smtClean="0">
                <a:solidFill>
                  <a:srgbClr val="FF0000"/>
                </a:solidFill>
              </a:rPr>
              <a:t>catalysts</a:t>
            </a:r>
            <a:endParaRPr lang="it-IT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2214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ttangolo 100"/>
          <p:cNvSpPr>
            <a:spLocks noChangeArrowheads="1"/>
          </p:cNvSpPr>
          <p:nvPr/>
        </p:nvSpPr>
        <p:spPr bwMode="auto">
          <a:xfrm>
            <a:off x="7659688" y="417513"/>
            <a:ext cx="4857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r>
              <a:rPr lang="en-US" altLang="it-IT" sz="1600">
                <a:solidFill>
                  <a:schemeClr val="bg1"/>
                </a:solidFill>
              </a:rPr>
              <a:t>Ce</a:t>
            </a:r>
            <a:r>
              <a:rPr lang="en-US" altLang="it-IT" sz="1600" baseline="30000">
                <a:solidFill>
                  <a:schemeClr val="bg1"/>
                </a:solidFill>
              </a:rPr>
              <a:t>4</a:t>
            </a:r>
          </a:p>
        </p:txBody>
      </p:sp>
      <p:pic>
        <p:nvPicPr>
          <p:cNvPr id="72709" name="Picture 4" descr="http://img2.tfd.com/wiki/9/93/sulfur-dioxide-3d-vdw.png.~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95695">
            <a:off x="275432" y="200818"/>
            <a:ext cx="8255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3645520" y="447675"/>
            <a:ext cx="495873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>
            <a:spAutoFit/>
          </a:bodyPr>
          <a:lstStyle/>
          <a:p>
            <a:pPr algn="r"/>
            <a:r>
              <a:rPr lang="it-IT" sz="2200" b="1" cap="all" dirty="0" err="1" smtClean="0">
                <a:solidFill>
                  <a:srgbClr val="FF9933"/>
                </a:solidFill>
                <a:latin typeface="Univers-Condensed"/>
              </a:rPr>
              <a:t>Surface</a:t>
            </a:r>
            <a:r>
              <a:rPr lang="it-IT" sz="2200" b="1" cap="all" dirty="0" smtClean="0">
                <a:solidFill>
                  <a:srgbClr val="FF9933"/>
                </a:solidFill>
                <a:latin typeface="Univers-Condensed"/>
              </a:rPr>
              <a:t> </a:t>
            </a:r>
            <a:r>
              <a:rPr lang="it-IT" sz="2200" b="1" cap="all" dirty="0" err="1" smtClean="0">
                <a:solidFill>
                  <a:srgbClr val="FF9933"/>
                </a:solidFill>
                <a:latin typeface="Univers-Condensed"/>
              </a:rPr>
              <a:t>study</a:t>
            </a:r>
            <a:r>
              <a:rPr lang="it-IT" sz="2200" b="1" cap="all" dirty="0" smtClean="0">
                <a:solidFill>
                  <a:srgbClr val="FF9933"/>
                </a:solidFill>
                <a:latin typeface="Univers-Condensed"/>
              </a:rPr>
              <a:t>: SO</a:t>
            </a:r>
            <a:r>
              <a:rPr lang="it-IT" sz="2200" b="1" cap="all" baseline="-25000" dirty="0" smtClean="0">
                <a:solidFill>
                  <a:srgbClr val="FF9933"/>
                </a:solidFill>
                <a:latin typeface="Univers-Condensed"/>
              </a:rPr>
              <a:t>2</a:t>
            </a:r>
            <a:r>
              <a:rPr lang="it-IT" sz="2200" b="1" cap="all" dirty="0" smtClean="0">
                <a:solidFill>
                  <a:srgbClr val="FF9933"/>
                </a:solidFill>
                <a:latin typeface="Univers-Condensed"/>
              </a:rPr>
              <a:t> POISONING</a:t>
            </a:r>
            <a:endParaRPr lang="it-IT" sz="2200" b="1" cap="all" dirty="0">
              <a:solidFill>
                <a:srgbClr val="FF9933"/>
              </a:solidFill>
              <a:latin typeface="Univers-Condensed"/>
            </a:endParaRPr>
          </a:p>
        </p:txBody>
      </p:sp>
      <p:sp>
        <p:nvSpPr>
          <p:cNvPr id="25" name="Line 3"/>
          <p:cNvSpPr>
            <a:spLocks noChangeShapeType="1"/>
          </p:cNvSpPr>
          <p:nvPr/>
        </p:nvSpPr>
        <p:spPr bwMode="auto">
          <a:xfrm>
            <a:off x="1531938" y="908050"/>
            <a:ext cx="7072312" cy="0"/>
          </a:xfrm>
          <a:prstGeom prst="line">
            <a:avLst/>
          </a:prstGeom>
          <a:noFill/>
          <a:ln w="28575">
            <a:solidFill>
              <a:srgbClr val="FF99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26" name="CasellaDiTesto 28"/>
          <p:cNvSpPr txBox="1">
            <a:spLocks noChangeArrowheads="1"/>
          </p:cNvSpPr>
          <p:nvPr/>
        </p:nvSpPr>
        <p:spPr bwMode="auto">
          <a:xfrm>
            <a:off x="215900" y="990600"/>
            <a:ext cx="561578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179388" indent="-179388" algn="l" eaLnBrk="1" hangingPunct="1">
              <a:lnSpc>
                <a:spcPct val="15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altLang="it-IT" sz="16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Surface </a:t>
            </a:r>
            <a:r>
              <a:rPr lang="en-US" altLang="it-IT" sz="1600" b="1" dirty="0">
                <a:solidFill>
                  <a:srgbClr val="000000"/>
                </a:solidFill>
                <a:cs typeface="Arial" panose="020B0604020202020204" pitchFamily="34" charset="0"/>
              </a:rPr>
              <a:t>area </a:t>
            </a:r>
            <a:r>
              <a:rPr lang="en-US" altLang="it-IT" sz="1600" dirty="0">
                <a:solidFill>
                  <a:srgbClr val="000000"/>
                </a:solidFill>
                <a:cs typeface="Arial" panose="020B0604020202020204" pitchFamily="34" charset="0"/>
              </a:rPr>
              <a:t>90-100 m</a:t>
            </a:r>
            <a:r>
              <a:rPr lang="en-US" altLang="it-IT" sz="1600" baseline="30000" dirty="0">
                <a:solidFill>
                  <a:srgbClr val="000000"/>
                </a:solidFill>
                <a:cs typeface="Arial" panose="020B0604020202020204" pitchFamily="34" charset="0"/>
              </a:rPr>
              <a:t>2</a:t>
            </a:r>
            <a:r>
              <a:rPr lang="en-US" altLang="it-IT" sz="1600" dirty="0">
                <a:solidFill>
                  <a:srgbClr val="000000"/>
                </a:solidFill>
                <a:cs typeface="Arial" panose="020B0604020202020204" pitchFamily="34" charset="0"/>
              </a:rPr>
              <a:t>g</a:t>
            </a:r>
            <a:r>
              <a:rPr lang="en-US" altLang="it-IT" sz="1600" baseline="30000" dirty="0">
                <a:solidFill>
                  <a:srgbClr val="000000"/>
                </a:solidFill>
                <a:cs typeface="Arial" panose="020B0604020202020204" pitchFamily="34" charset="0"/>
              </a:rPr>
              <a:t>-1</a:t>
            </a:r>
            <a:endParaRPr lang="en-US" altLang="it-IT" sz="16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179388" indent="-179388" algn="l" eaLnBrk="1" hangingPunct="1">
              <a:lnSpc>
                <a:spcPct val="150000"/>
              </a:lnSpc>
              <a:buClr>
                <a:srgbClr val="FF0000"/>
              </a:buClr>
              <a:buFont typeface="Arial" panose="020B0604020202020204" pitchFamily="34" charset="0"/>
              <a:buChar char="•"/>
              <a:tabLst>
                <a:tab pos="179388" algn="l"/>
              </a:tabLst>
            </a:pPr>
            <a:r>
              <a:rPr lang="en-US" altLang="it-IT" sz="1600" b="1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Pd</a:t>
            </a:r>
            <a:r>
              <a:rPr lang="en-US" altLang="it-IT" sz="16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it-IT" sz="1600" b="1" dirty="0">
                <a:solidFill>
                  <a:srgbClr val="000000"/>
                </a:solidFill>
                <a:cs typeface="Arial" panose="020B0604020202020204" pitchFamily="34" charset="0"/>
              </a:rPr>
              <a:t>accessible area </a:t>
            </a:r>
            <a:r>
              <a:rPr lang="en-US" altLang="it-IT" sz="1600" dirty="0">
                <a:solidFill>
                  <a:srgbClr val="000000"/>
                </a:solidFill>
                <a:cs typeface="Arial" panose="020B0604020202020204" pitchFamily="34" charset="0"/>
              </a:rPr>
              <a:t>3 </a:t>
            </a:r>
            <a:r>
              <a:rPr lang="en-US" altLang="it-IT" sz="1600" dirty="0" smtClean="0">
                <a:solidFill>
                  <a:srgbClr val="000000"/>
                </a:solidFill>
                <a:cs typeface="Arial" panose="020B0604020202020204" pitchFamily="34" charset="0"/>
              </a:rPr>
              <a:t>m</a:t>
            </a:r>
            <a:r>
              <a:rPr lang="en-US" altLang="it-IT" sz="1600" baseline="30000" dirty="0" smtClean="0">
                <a:solidFill>
                  <a:srgbClr val="000000"/>
                </a:solidFill>
                <a:cs typeface="Arial" panose="020B0604020202020204" pitchFamily="34" charset="0"/>
              </a:rPr>
              <a:t>2 </a:t>
            </a:r>
            <a:r>
              <a:rPr lang="en-US" altLang="it-IT" sz="1600" dirty="0" smtClean="0">
                <a:solidFill>
                  <a:srgbClr val="000000"/>
                </a:solidFill>
                <a:cs typeface="Arial" panose="020B0604020202020204" pitchFamily="34" charset="0"/>
              </a:rPr>
              <a:t>g</a:t>
            </a:r>
            <a:r>
              <a:rPr lang="en-US" altLang="it-IT" sz="1600" baseline="30000" dirty="0" smtClean="0">
                <a:solidFill>
                  <a:srgbClr val="000000"/>
                </a:solidFill>
                <a:cs typeface="Arial" panose="020B0604020202020204" pitchFamily="34" charset="0"/>
              </a:rPr>
              <a:t>-1</a:t>
            </a:r>
            <a:r>
              <a:rPr lang="en-US" altLang="it-IT" sz="1600" dirty="0" smtClean="0">
                <a:solidFill>
                  <a:srgbClr val="000000"/>
                </a:solidFill>
                <a:cs typeface="Arial" panose="020B0604020202020204" pitchFamily="34" charset="0"/>
              </a:rPr>
              <a:t> (~ 60</a:t>
            </a:r>
            <a:r>
              <a:rPr lang="en-US" altLang="it-IT" sz="1600" dirty="0">
                <a:solidFill>
                  <a:srgbClr val="000000"/>
                </a:solidFill>
                <a:cs typeface="Arial" panose="020B0604020202020204" pitchFamily="34" charset="0"/>
              </a:rPr>
              <a:t>% D)</a:t>
            </a:r>
          </a:p>
          <a:p>
            <a:pPr marL="179388" indent="-179388" algn="l" eaLnBrk="1" hangingPunct="1">
              <a:lnSpc>
                <a:spcPct val="15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altLang="it-IT" sz="16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Similar </a:t>
            </a:r>
            <a:r>
              <a:rPr lang="en-US" altLang="it-IT" sz="1600" b="1" dirty="0">
                <a:solidFill>
                  <a:srgbClr val="000000"/>
                </a:solidFill>
                <a:cs typeface="Arial" panose="020B0604020202020204" pitchFamily="34" charset="0"/>
              </a:rPr>
              <a:t>activity in light off </a:t>
            </a:r>
            <a:r>
              <a:rPr lang="en-US" altLang="it-IT" sz="16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experiments</a:t>
            </a:r>
            <a:endParaRPr lang="en-US" altLang="it-IT" sz="1600" b="1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pic>
        <p:nvPicPr>
          <p:cNvPr id="38" name="Picture 1" descr="C:\Users\Hp\Desktop\150917_presentation\Ce-Z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56" y="2403768"/>
            <a:ext cx="4902200" cy="370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Rettangolo arrotondato 45"/>
          <p:cNvSpPr/>
          <p:nvPr/>
        </p:nvSpPr>
        <p:spPr bwMode="auto">
          <a:xfrm>
            <a:off x="3972763" y="2512389"/>
            <a:ext cx="803257" cy="446088"/>
          </a:xfrm>
          <a:prstGeom prst="round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XRD</a:t>
            </a:r>
            <a:endParaRPr lang="en-US" sz="16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CasellaDiTesto 14"/>
          <p:cNvSpPr txBox="1">
            <a:spLocks noChangeArrowheads="1"/>
          </p:cNvSpPr>
          <p:nvPr/>
        </p:nvSpPr>
        <p:spPr bwMode="auto">
          <a:xfrm>
            <a:off x="1878660" y="2348880"/>
            <a:ext cx="572597" cy="30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altLang="it-IT" sz="1400" b="1">
                <a:solidFill>
                  <a:srgbClr val="000000"/>
                </a:solidFill>
                <a:latin typeface="Tw Cen MT" pitchFamily="34" charset="0"/>
              </a:rPr>
              <a:t>CeO</a:t>
            </a:r>
            <a:r>
              <a:rPr lang="en-US" altLang="it-IT" sz="1400" b="1" baseline="-25000">
                <a:solidFill>
                  <a:srgbClr val="000000"/>
                </a:solidFill>
                <a:latin typeface="Tw Cen MT" pitchFamily="34" charset="0"/>
              </a:rPr>
              <a:t>2</a:t>
            </a:r>
            <a:endParaRPr lang="en-US" altLang="it-IT" sz="1400" b="1">
              <a:solidFill>
                <a:srgbClr val="000000"/>
              </a:solidFill>
              <a:latin typeface="Tw Cen MT" pitchFamily="34" charset="0"/>
            </a:endParaRPr>
          </a:p>
        </p:txBody>
      </p:sp>
      <p:sp>
        <p:nvSpPr>
          <p:cNvPr id="41" name="CasellaDiTesto 15"/>
          <p:cNvSpPr txBox="1">
            <a:spLocks noChangeArrowheads="1"/>
          </p:cNvSpPr>
          <p:nvPr/>
        </p:nvSpPr>
        <p:spPr bwMode="auto">
          <a:xfrm>
            <a:off x="1940669" y="2944854"/>
            <a:ext cx="609466" cy="30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altLang="it-IT" sz="1400" b="1">
                <a:solidFill>
                  <a:srgbClr val="000000"/>
                </a:solidFill>
                <a:latin typeface="Tw Cen MT" pitchFamily="34" charset="0"/>
              </a:rPr>
              <a:t>80:20</a:t>
            </a:r>
          </a:p>
        </p:txBody>
      </p:sp>
      <p:sp>
        <p:nvSpPr>
          <p:cNvPr id="42" name="CasellaDiTesto 16"/>
          <p:cNvSpPr txBox="1">
            <a:spLocks noChangeArrowheads="1"/>
          </p:cNvSpPr>
          <p:nvPr/>
        </p:nvSpPr>
        <p:spPr bwMode="auto">
          <a:xfrm>
            <a:off x="2065332" y="3296199"/>
            <a:ext cx="609466" cy="30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altLang="it-IT" sz="1400" b="1">
                <a:solidFill>
                  <a:srgbClr val="000000"/>
                </a:solidFill>
                <a:latin typeface="Tw Cen MT" pitchFamily="34" charset="0"/>
              </a:rPr>
              <a:t>60:40</a:t>
            </a:r>
          </a:p>
        </p:txBody>
      </p:sp>
      <p:sp>
        <p:nvSpPr>
          <p:cNvPr id="43" name="CasellaDiTesto 18"/>
          <p:cNvSpPr txBox="1">
            <a:spLocks noChangeArrowheads="1"/>
          </p:cNvSpPr>
          <p:nvPr/>
        </p:nvSpPr>
        <p:spPr bwMode="auto">
          <a:xfrm>
            <a:off x="2121526" y="3737161"/>
            <a:ext cx="609466" cy="30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altLang="it-IT" sz="1400" b="1">
                <a:solidFill>
                  <a:srgbClr val="000000"/>
                </a:solidFill>
                <a:latin typeface="Tw Cen MT" pitchFamily="34" charset="0"/>
              </a:rPr>
              <a:t>40:60</a:t>
            </a:r>
          </a:p>
        </p:txBody>
      </p:sp>
      <p:sp>
        <p:nvSpPr>
          <p:cNvPr id="44" name="CasellaDiTesto 21"/>
          <p:cNvSpPr txBox="1">
            <a:spLocks noChangeArrowheads="1"/>
          </p:cNvSpPr>
          <p:nvPr/>
        </p:nvSpPr>
        <p:spPr bwMode="auto">
          <a:xfrm>
            <a:off x="2334109" y="4025273"/>
            <a:ext cx="609466" cy="30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altLang="it-IT" sz="1400" b="1">
                <a:solidFill>
                  <a:srgbClr val="000000"/>
                </a:solidFill>
                <a:latin typeface="Tw Cen MT" pitchFamily="34" charset="0"/>
              </a:rPr>
              <a:t>20:80</a:t>
            </a:r>
          </a:p>
        </p:txBody>
      </p:sp>
      <p:sp>
        <p:nvSpPr>
          <p:cNvPr id="45" name="CasellaDiTesto 23"/>
          <p:cNvSpPr txBox="1">
            <a:spLocks noChangeArrowheads="1"/>
          </p:cNvSpPr>
          <p:nvPr/>
        </p:nvSpPr>
        <p:spPr bwMode="auto">
          <a:xfrm>
            <a:off x="2478126" y="4385412"/>
            <a:ext cx="542139" cy="30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altLang="it-IT" sz="1400" b="1">
                <a:solidFill>
                  <a:srgbClr val="000000"/>
                </a:solidFill>
                <a:latin typeface="Tw Cen MT" pitchFamily="34" charset="0"/>
              </a:rPr>
              <a:t>ZrO</a:t>
            </a:r>
            <a:r>
              <a:rPr lang="en-US" altLang="it-IT" sz="1400" b="1" baseline="-25000">
                <a:solidFill>
                  <a:srgbClr val="000000"/>
                </a:solidFill>
                <a:latin typeface="Tw Cen MT" pitchFamily="34" charset="0"/>
              </a:rPr>
              <a:t>2</a:t>
            </a:r>
          </a:p>
        </p:txBody>
      </p:sp>
      <p:sp>
        <p:nvSpPr>
          <p:cNvPr id="36" name="CasellaDiTesto 33"/>
          <p:cNvSpPr txBox="1">
            <a:spLocks noChangeArrowheads="1"/>
          </p:cNvSpPr>
          <p:nvPr/>
        </p:nvSpPr>
        <p:spPr bwMode="auto">
          <a:xfrm>
            <a:off x="3421867" y="3492364"/>
            <a:ext cx="50206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altLang="it-IT" b="1">
                <a:solidFill>
                  <a:srgbClr val="000000"/>
                </a:solidFill>
                <a:cs typeface="Arial" panose="020B0604020202020204" pitchFamily="34" charset="0"/>
              </a:rPr>
              <a:t>PdO</a:t>
            </a:r>
          </a:p>
        </p:txBody>
      </p:sp>
      <p:cxnSp>
        <p:nvCxnSpPr>
          <p:cNvPr id="37" name="Connettore 2 36"/>
          <p:cNvCxnSpPr/>
          <p:nvPr/>
        </p:nvCxnSpPr>
        <p:spPr bwMode="auto">
          <a:xfrm>
            <a:off x="3664769" y="3806205"/>
            <a:ext cx="0" cy="431800"/>
          </a:xfrm>
          <a:prstGeom prst="straightConnector1">
            <a:avLst/>
          </a:prstGeom>
          <a:ln w="38100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Picture 2" descr="C:\Users\Hp\Desktop\SO2 aging\TEM\Fig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566" y="1048017"/>
            <a:ext cx="2901746" cy="5189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ttangolo 8"/>
          <p:cNvSpPr>
            <a:spLocks noChangeArrowheads="1"/>
          </p:cNvSpPr>
          <p:nvPr/>
        </p:nvSpPr>
        <p:spPr bwMode="auto">
          <a:xfrm>
            <a:off x="107504" y="6464369"/>
            <a:ext cx="776717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r>
              <a:rPr lang="it-IT" i="0" dirty="0" smtClean="0"/>
              <a:t>Montini et al.</a:t>
            </a:r>
            <a:r>
              <a:rPr lang="it-IT" i="0" dirty="0"/>
              <a:t> </a:t>
            </a:r>
            <a:r>
              <a:rPr lang="it-IT" dirty="0" err="1" smtClean="0"/>
              <a:t>Appl</a:t>
            </a:r>
            <a:r>
              <a:rPr lang="it-IT" dirty="0" smtClean="0"/>
              <a:t>. </a:t>
            </a:r>
            <a:r>
              <a:rPr lang="it-IT" dirty="0" err="1" smtClean="0"/>
              <a:t>Catal</a:t>
            </a:r>
            <a:r>
              <a:rPr lang="it-IT" dirty="0" smtClean="0"/>
              <a:t>. B-</a:t>
            </a:r>
            <a:r>
              <a:rPr lang="it-IT" dirty="0" err="1" smtClean="0"/>
              <a:t>Environ</a:t>
            </a:r>
            <a:r>
              <a:rPr lang="it-IT" dirty="0" smtClean="0"/>
              <a:t>.</a:t>
            </a:r>
            <a:r>
              <a:rPr lang="it-IT" dirty="0"/>
              <a:t> </a:t>
            </a:r>
            <a:r>
              <a:rPr lang="it-IT" b="1" i="0" dirty="0" smtClean="0"/>
              <a:t>202</a:t>
            </a:r>
            <a:r>
              <a:rPr lang="it-IT" i="0" dirty="0"/>
              <a:t> </a:t>
            </a:r>
            <a:r>
              <a:rPr lang="it-IT" i="0" dirty="0" smtClean="0"/>
              <a:t>(2017), 72-83</a:t>
            </a:r>
            <a:endParaRPr lang="en-US" altLang="it-IT" i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2153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ttangolo 100"/>
          <p:cNvSpPr>
            <a:spLocks noChangeArrowheads="1"/>
          </p:cNvSpPr>
          <p:nvPr/>
        </p:nvSpPr>
        <p:spPr bwMode="auto">
          <a:xfrm>
            <a:off x="7659688" y="417513"/>
            <a:ext cx="4857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r>
              <a:rPr lang="en-US" altLang="it-IT" sz="1600">
                <a:solidFill>
                  <a:schemeClr val="bg1"/>
                </a:solidFill>
              </a:rPr>
              <a:t>Ce</a:t>
            </a:r>
            <a:r>
              <a:rPr lang="en-US" altLang="it-IT" sz="1600" baseline="30000">
                <a:solidFill>
                  <a:schemeClr val="bg1"/>
                </a:solidFill>
              </a:rPr>
              <a:t>4</a:t>
            </a:r>
          </a:p>
        </p:txBody>
      </p:sp>
      <p:pic>
        <p:nvPicPr>
          <p:cNvPr id="73733" name="Picture 4" descr="http://img2.tfd.com/wiki/9/93/sulfur-dioxide-3d-vdw.png.~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95695">
            <a:off x="275432" y="200818"/>
            <a:ext cx="8255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3645520" y="447675"/>
            <a:ext cx="495873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>
            <a:spAutoFit/>
          </a:bodyPr>
          <a:lstStyle/>
          <a:p>
            <a:pPr algn="r"/>
            <a:r>
              <a:rPr lang="it-IT" sz="2200" b="1" cap="all" dirty="0" err="1" smtClean="0">
                <a:solidFill>
                  <a:srgbClr val="FF9933"/>
                </a:solidFill>
                <a:latin typeface="Univers-Condensed"/>
              </a:rPr>
              <a:t>Surface</a:t>
            </a:r>
            <a:r>
              <a:rPr lang="it-IT" sz="2200" b="1" cap="all" dirty="0" smtClean="0">
                <a:solidFill>
                  <a:srgbClr val="FF9933"/>
                </a:solidFill>
                <a:latin typeface="Univers-Condensed"/>
              </a:rPr>
              <a:t> </a:t>
            </a:r>
            <a:r>
              <a:rPr lang="it-IT" sz="2200" b="1" cap="all" dirty="0" err="1" smtClean="0">
                <a:solidFill>
                  <a:srgbClr val="FF9933"/>
                </a:solidFill>
                <a:latin typeface="Univers-Condensed"/>
              </a:rPr>
              <a:t>study</a:t>
            </a:r>
            <a:r>
              <a:rPr lang="it-IT" sz="2200" b="1" cap="all" dirty="0" smtClean="0">
                <a:solidFill>
                  <a:srgbClr val="FF9933"/>
                </a:solidFill>
                <a:latin typeface="Univers-Condensed"/>
              </a:rPr>
              <a:t>: SO</a:t>
            </a:r>
            <a:r>
              <a:rPr lang="it-IT" sz="2200" b="1" cap="all" baseline="-25000" dirty="0" smtClean="0">
                <a:solidFill>
                  <a:srgbClr val="FF9933"/>
                </a:solidFill>
                <a:latin typeface="Univers-Condensed"/>
              </a:rPr>
              <a:t>2</a:t>
            </a:r>
            <a:r>
              <a:rPr lang="it-IT" sz="2200" b="1" cap="all" dirty="0" smtClean="0">
                <a:solidFill>
                  <a:srgbClr val="FF9933"/>
                </a:solidFill>
                <a:latin typeface="Univers-Condensed"/>
              </a:rPr>
              <a:t> POISONING</a:t>
            </a:r>
            <a:endParaRPr lang="it-IT" sz="2200" b="1" cap="all" dirty="0">
              <a:solidFill>
                <a:srgbClr val="FF9933"/>
              </a:solidFill>
              <a:latin typeface="Univers-Condensed"/>
            </a:endParaRPr>
          </a:p>
        </p:txBody>
      </p:sp>
      <p:sp>
        <p:nvSpPr>
          <p:cNvPr id="25" name="Line 3"/>
          <p:cNvSpPr>
            <a:spLocks noChangeShapeType="1"/>
          </p:cNvSpPr>
          <p:nvPr/>
        </p:nvSpPr>
        <p:spPr bwMode="auto">
          <a:xfrm>
            <a:off x="1531938" y="908050"/>
            <a:ext cx="7072312" cy="0"/>
          </a:xfrm>
          <a:prstGeom prst="line">
            <a:avLst/>
          </a:prstGeom>
          <a:noFill/>
          <a:ln w="28575">
            <a:solidFill>
              <a:srgbClr val="FF99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>
              <a:cs typeface="Arial" panose="020B0604020202020204" pitchFamily="34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7372350" y="980728"/>
            <a:ext cx="727944" cy="340519"/>
          </a:xfrm>
          <a:prstGeom prst="roundRect">
            <a:avLst/>
          </a:prstGeom>
          <a:solidFill>
            <a:srgbClr val="FF993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Low T</a:t>
            </a:r>
          </a:p>
        </p:txBody>
      </p:sp>
      <p:sp>
        <p:nvSpPr>
          <p:cNvPr id="21" name="Rettangolo arrotondato 20"/>
          <p:cNvSpPr/>
          <p:nvPr/>
        </p:nvSpPr>
        <p:spPr>
          <a:xfrm>
            <a:off x="134475" y="4176713"/>
            <a:ext cx="2663850" cy="647700"/>
          </a:xfrm>
          <a:prstGeom prst="roundRect">
            <a:avLst/>
          </a:prstGeom>
          <a:solidFill>
            <a:srgbClr val="FF9933"/>
          </a:solidFill>
          <a:ln>
            <a:noFill/>
          </a:ln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0.5% CH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2.0% O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SO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50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ppm (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if present),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balance, O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/O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2(</a:t>
            </a:r>
            <a:r>
              <a:rPr lang="en-US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stoich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=2, GHSV = 200000 mL g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-1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CasellaDiTesto 22"/>
          <p:cNvSpPr txBox="1">
            <a:spLocks noChangeArrowheads="1"/>
          </p:cNvSpPr>
          <p:nvPr/>
        </p:nvSpPr>
        <p:spPr bwMode="auto">
          <a:xfrm>
            <a:off x="7853022" y="2602373"/>
            <a:ext cx="82747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altLang="it-IT" sz="1400" b="1">
                <a:solidFill>
                  <a:srgbClr val="000000"/>
                </a:solidFill>
                <a:cs typeface="Arial" panose="020B0604020202020204" pitchFamily="34" charset="0"/>
              </a:rPr>
              <a:t>Pd@CZ</a:t>
            </a:r>
            <a:endParaRPr lang="en-US" altLang="it-IT" sz="1400" b="1" baseline="-250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6" name="CasellaDiTesto 23"/>
          <p:cNvSpPr txBox="1">
            <a:spLocks noChangeArrowheads="1"/>
          </p:cNvSpPr>
          <p:nvPr/>
        </p:nvSpPr>
        <p:spPr bwMode="auto">
          <a:xfrm>
            <a:off x="7853022" y="1930052"/>
            <a:ext cx="97494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altLang="it-IT" sz="1400" b="1">
                <a:solidFill>
                  <a:srgbClr val="000000"/>
                </a:solidFill>
                <a:cs typeface="Arial" panose="020B0604020202020204" pitchFamily="34" charset="0"/>
              </a:rPr>
              <a:t>Pd@ZrO</a:t>
            </a:r>
            <a:r>
              <a:rPr lang="en-US" altLang="it-IT" sz="1400" b="1" baseline="-25000">
                <a:solidFill>
                  <a:srgbClr val="000000"/>
                </a:solidFill>
                <a:cs typeface="Arial" panose="020B0604020202020204" pitchFamily="34" charset="0"/>
              </a:rPr>
              <a:t>2</a:t>
            </a:r>
          </a:p>
        </p:txBody>
      </p:sp>
      <p:cxnSp>
        <p:nvCxnSpPr>
          <p:cNvPr id="27" name="Connettore 1 26"/>
          <p:cNvCxnSpPr/>
          <p:nvPr/>
        </p:nvCxnSpPr>
        <p:spPr bwMode="auto">
          <a:xfrm flipH="1">
            <a:off x="7561264" y="2083940"/>
            <a:ext cx="287337" cy="0"/>
          </a:xfrm>
          <a:prstGeom prst="line">
            <a:avLst/>
          </a:prstGeom>
          <a:ln w="28575">
            <a:solidFill>
              <a:srgbClr val="290F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1 27"/>
          <p:cNvCxnSpPr/>
          <p:nvPr/>
        </p:nvCxnSpPr>
        <p:spPr bwMode="auto">
          <a:xfrm flipH="1">
            <a:off x="7561264" y="2420100"/>
            <a:ext cx="287337" cy="0"/>
          </a:xfrm>
          <a:prstGeom prst="line">
            <a:avLst/>
          </a:prstGeom>
          <a:ln w="28575">
            <a:solidFill>
              <a:srgbClr val="FA7F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asellaDiTesto 26"/>
          <p:cNvSpPr txBox="1">
            <a:spLocks noChangeArrowheads="1"/>
          </p:cNvSpPr>
          <p:nvPr/>
        </p:nvSpPr>
        <p:spPr bwMode="auto">
          <a:xfrm>
            <a:off x="7853022" y="2266212"/>
            <a:ext cx="102463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altLang="it-IT" sz="1400" b="1">
                <a:solidFill>
                  <a:srgbClr val="000000"/>
                </a:solidFill>
                <a:cs typeface="Arial" panose="020B0604020202020204" pitchFamily="34" charset="0"/>
              </a:rPr>
              <a:t>Pd@CeO</a:t>
            </a:r>
            <a:r>
              <a:rPr lang="en-US" altLang="it-IT" sz="1400" b="1" baseline="-25000">
                <a:solidFill>
                  <a:srgbClr val="000000"/>
                </a:solidFill>
                <a:cs typeface="Arial" panose="020B0604020202020204" pitchFamily="34" charset="0"/>
              </a:rPr>
              <a:t>2</a:t>
            </a:r>
          </a:p>
        </p:txBody>
      </p:sp>
      <p:cxnSp>
        <p:nvCxnSpPr>
          <p:cNvPr id="31" name="Connettore 1 30"/>
          <p:cNvCxnSpPr/>
          <p:nvPr/>
        </p:nvCxnSpPr>
        <p:spPr bwMode="auto">
          <a:xfrm flipH="1">
            <a:off x="7561264" y="2756261"/>
            <a:ext cx="28733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asellaDiTesto 28"/>
          <p:cNvSpPr txBox="1">
            <a:spLocks noChangeArrowheads="1"/>
          </p:cNvSpPr>
          <p:nvPr/>
        </p:nvSpPr>
        <p:spPr bwMode="auto">
          <a:xfrm>
            <a:off x="7853022" y="2938534"/>
            <a:ext cx="41389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altLang="it-IT" sz="1400" b="1">
                <a:solidFill>
                  <a:srgbClr val="000000"/>
                </a:solidFill>
                <a:cs typeface="Arial" panose="020B0604020202020204" pitchFamily="34" charset="0"/>
              </a:rPr>
              <a:t>Pd</a:t>
            </a:r>
            <a:endParaRPr lang="en-US" altLang="it-IT" sz="1400" b="1" baseline="-250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cxnSp>
        <p:nvCxnSpPr>
          <p:cNvPr id="33" name="Connettore 1 32"/>
          <p:cNvCxnSpPr/>
          <p:nvPr/>
        </p:nvCxnSpPr>
        <p:spPr bwMode="auto">
          <a:xfrm flipH="1">
            <a:off x="7561264" y="3092422"/>
            <a:ext cx="28733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1" descr="C:\Users\Hp\Desktop\SO2 aging\CAT\Low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8" y="1066453"/>
            <a:ext cx="6727825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CasellaDiTesto 32"/>
          <p:cNvSpPr txBox="1">
            <a:spLocks noChangeArrowheads="1"/>
          </p:cNvSpPr>
          <p:nvPr/>
        </p:nvSpPr>
        <p:spPr bwMode="auto">
          <a:xfrm>
            <a:off x="477044" y="5016485"/>
            <a:ext cx="206178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altLang="it-IT" sz="1400" b="1" dirty="0">
                <a:solidFill>
                  <a:srgbClr val="000000"/>
                </a:solidFill>
                <a:cs typeface="Arial" panose="020B0604020202020204" pitchFamily="34" charset="0"/>
              </a:rPr>
              <a:t>Similar performances</a:t>
            </a:r>
          </a:p>
          <a:p>
            <a:pPr algn="l" eaLnBrk="1" hangingPunct="1"/>
            <a:r>
              <a:rPr lang="en-US" altLang="it-IT" sz="1400" b="1" dirty="0">
                <a:solidFill>
                  <a:srgbClr val="000000"/>
                </a:solidFill>
                <a:cs typeface="Arial" panose="020B0604020202020204" pitchFamily="34" charset="0"/>
              </a:rPr>
              <a:t>complete deactivation</a:t>
            </a:r>
          </a:p>
        </p:txBody>
      </p:sp>
      <p:pic>
        <p:nvPicPr>
          <p:cNvPr id="22" name="Picture 2" descr="C:\Users\Hp\Desktop\SO2 aging\XPS_SRPES\Pd_XP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4088" y="4149080"/>
            <a:ext cx="3162300" cy="247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CasellaDiTesto 34"/>
          <p:cNvSpPr txBox="1">
            <a:spLocks noChangeArrowheads="1"/>
          </p:cNvSpPr>
          <p:nvPr/>
        </p:nvSpPr>
        <p:spPr bwMode="auto">
          <a:xfrm>
            <a:off x="6734175" y="4765030"/>
            <a:ext cx="60305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altLang="it-IT" b="1">
                <a:solidFill>
                  <a:srgbClr val="000000"/>
                </a:solidFill>
                <a:cs typeface="Arial" panose="020B0604020202020204" pitchFamily="34" charset="0"/>
              </a:rPr>
              <a:t>Fresh</a:t>
            </a:r>
          </a:p>
        </p:txBody>
      </p:sp>
      <p:sp>
        <p:nvSpPr>
          <p:cNvPr id="35" name="CasellaDiTesto 35"/>
          <p:cNvSpPr txBox="1">
            <a:spLocks noChangeArrowheads="1"/>
          </p:cNvSpPr>
          <p:nvPr/>
        </p:nvSpPr>
        <p:spPr bwMode="auto">
          <a:xfrm>
            <a:off x="6662738" y="5268267"/>
            <a:ext cx="135716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altLang="it-IT" b="1">
                <a:solidFill>
                  <a:srgbClr val="FF0000"/>
                </a:solidFill>
                <a:cs typeface="Arial" panose="020B0604020202020204" pitchFamily="34" charset="0"/>
              </a:rPr>
              <a:t>SO</a:t>
            </a:r>
            <a:r>
              <a:rPr lang="en-US" altLang="it-IT" b="1" baseline="-25000">
                <a:solidFill>
                  <a:srgbClr val="FF0000"/>
                </a:solidFill>
                <a:cs typeface="Arial" panose="020B0604020202020204" pitchFamily="34" charset="0"/>
              </a:rPr>
              <a:t>2</a:t>
            </a:r>
            <a:r>
              <a:rPr lang="en-US" altLang="it-IT" b="1">
                <a:solidFill>
                  <a:srgbClr val="FF0000"/>
                </a:solidFill>
                <a:cs typeface="Arial" panose="020B0604020202020204" pitchFamily="34" charset="0"/>
              </a:rPr>
              <a:t> 350°C Aged</a:t>
            </a:r>
          </a:p>
        </p:txBody>
      </p:sp>
      <p:cxnSp>
        <p:nvCxnSpPr>
          <p:cNvPr id="36" name="Connettore 1 35"/>
          <p:cNvCxnSpPr/>
          <p:nvPr/>
        </p:nvCxnSpPr>
        <p:spPr>
          <a:xfrm>
            <a:off x="6013450" y="5052367"/>
            <a:ext cx="0" cy="1152525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CasellaDiTesto 38"/>
          <p:cNvSpPr txBox="1">
            <a:spLocks noChangeArrowheads="1"/>
          </p:cNvSpPr>
          <p:nvPr/>
        </p:nvSpPr>
        <p:spPr bwMode="auto">
          <a:xfrm>
            <a:off x="5726113" y="4476105"/>
            <a:ext cx="75533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altLang="it-IT" sz="1600" b="1">
                <a:solidFill>
                  <a:srgbClr val="FF0000"/>
                </a:solidFill>
                <a:cs typeface="Arial" panose="020B0604020202020204" pitchFamily="34" charset="0"/>
              </a:rPr>
              <a:t>Pd (0)</a:t>
            </a:r>
          </a:p>
        </p:txBody>
      </p:sp>
      <p:sp>
        <p:nvSpPr>
          <p:cNvPr id="38" name="CasellaDiTesto 39"/>
          <p:cNvSpPr txBox="1">
            <a:spLocks noChangeArrowheads="1"/>
          </p:cNvSpPr>
          <p:nvPr/>
        </p:nvSpPr>
        <p:spPr bwMode="auto">
          <a:xfrm>
            <a:off x="4573588" y="4333230"/>
            <a:ext cx="88678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altLang="it-IT" sz="1600" b="1">
                <a:solidFill>
                  <a:srgbClr val="FF0000"/>
                </a:solidFill>
                <a:cs typeface="Arial" panose="020B0604020202020204" pitchFamily="34" charset="0"/>
              </a:rPr>
              <a:t>Pd-SO</a:t>
            </a:r>
            <a:r>
              <a:rPr lang="en-US" altLang="it-IT" sz="1600" b="1" baseline="-25000">
                <a:solidFill>
                  <a:srgbClr val="FF0000"/>
                </a:solidFill>
                <a:cs typeface="Arial" panose="020B0604020202020204" pitchFamily="34" charset="0"/>
              </a:rPr>
              <a:t>4</a:t>
            </a:r>
          </a:p>
        </p:txBody>
      </p:sp>
      <p:cxnSp>
        <p:nvCxnSpPr>
          <p:cNvPr id="39" name="Connettore 1 38"/>
          <p:cNvCxnSpPr/>
          <p:nvPr/>
        </p:nvCxnSpPr>
        <p:spPr>
          <a:xfrm>
            <a:off x="4573588" y="5052367"/>
            <a:ext cx="0" cy="11525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ttore 1 39"/>
          <p:cNvCxnSpPr/>
          <p:nvPr/>
        </p:nvCxnSpPr>
        <p:spPr>
          <a:xfrm flipH="1">
            <a:off x="4573588" y="4620567"/>
            <a:ext cx="144462" cy="4318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ttore 1 40"/>
          <p:cNvCxnSpPr/>
          <p:nvPr/>
        </p:nvCxnSpPr>
        <p:spPr>
          <a:xfrm>
            <a:off x="5149850" y="4620567"/>
            <a:ext cx="288925" cy="4318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ttore 1 41"/>
          <p:cNvCxnSpPr/>
          <p:nvPr/>
        </p:nvCxnSpPr>
        <p:spPr>
          <a:xfrm>
            <a:off x="5149850" y="5052367"/>
            <a:ext cx="0" cy="1152525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ttore 1 42"/>
          <p:cNvCxnSpPr/>
          <p:nvPr/>
        </p:nvCxnSpPr>
        <p:spPr>
          <a:xfrm flipV="1">
            <a:off x="5149850" y="4765030"/>
            <a:ext cx="792163" cy="28733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ttore 1 43"/>
          <p:cNvCxnSpPr/>
          <p:nvPr/>
        </p:nvCxnSpPr>
        <p:spPr>
          <a:xfrm flipV="1">
            <a:off x="6013450" y="4765030"/>
            <a:ext cx="73025" cy="28733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CasellaDiTesto 48"/>
          <p:cNvSpPr txBox="1">
            <a:spLocks noChangeArrowheads="1"/>
          </p:cNvSpPr>
          <p:nvPr/>
        </p:nvSpPr>
        <p:spPr bwMode="auto">
          <a:xfrm>
            <a:off x="456205" y="5694347"/>
            <a:ext cx="2103461" cy="666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altLang="it-IT" sz="1400">
                <a:solidFill>
                  <a:srgbClr val="000000"/>
                </a:solidFill>
                <a:cs typeface="Arial" panose="020B0604020202020204" pitchFamily="34" charset="0"/>
              </a:rPr>
              <a:t>SO</a:t>
            </a:r>
            <a:r>
              <a:rPr lang="en-US" altLang="it-IT" sz="1400" baseline="-25000">
                <a:solidFill>
                  <a:srgbClr val="000000"/>
                </a:solidFill>
                <a:cs typeface="Arial" panose="020B0604020202020204" pitchFamily="34" charset="0"/>
              </a:rPr>
              <a:t>2</a:t>
            </a:r>
            <a:r>
              <a:rPr lang="en-US" altLang="it-IT" sz="1400">
                <a:solidFill>
                  <a:srgbClr val="000000"/>
                </a:solidFill>
                <a:cs typeface="Arial" panose="020B0604020202020204" pitchFamily="34" charset="0"/>
              </a:rPr>
              <a:t> + PdO → SO</a:t>
            </a:r>
            <a:r>
              <a:rPr lang="en-US" altLang="it-IT" sz="1400" baseline="-25000">
                <a:solidFill>
                  <a:srgbClr val="000000"/>
                </a:solidFill>
                <a:cs typeface="Arial" panose="020B0604020202020204" pitchFamily="34" charset="0"/>
              </a:rPr>
              <a:t>3</a:t>
            </a:r>
            <a:r>
              <a:rPr lang="en-US" altLang="it-IT" sz="1400">
                <a:solidFill>
                  <a:srgbClr val="000000"/>
                </a:solidFill>
                <a:cs typeface="Arial" panose="020B0604020202020204" pitchFamily="34" charset="0"/>
              </a:rPr>
              <a:t> + Pd</a:t>
            </a:r>
          </a:p>
          <a:p>
            <a:pPr algn="l" eaLnBrk="1" hangingPunct="1"/>
            <a:r>
              <a:rPr lang="en-US" altLang="it-IT" sz="1400">
                <a:solidFill>
                  <a:srgbClr val="000000"/>
                </a:solidFill>
                <a:cs typeface="Arial" panose="020B0604020202020204" pitchFamily="34" charset="0"/>
              </a:rPr>
              <a:t>SO</a:t>
            </a:r>
            <a:r>
              <a:rPr lang="en-US" altLang="it-IT" sz="1400" baseline="-25000">
                <a:solidFill>
                  <a:srgbClr val="000000"/>
                </a:solidFill>
                <a:cs typeface="Arial" panose="020B0604020202020204" pitchFamily="34" charset="0"/>
              </a:rPr>
              <a:t>3</a:t>
            </a:r>
            <a:r>
              <a:rPr lang="en-US" altLang="it-IT" sz="1400">
                <a:solidFill>
                  <a:srgbClr val="000000"/>
                </a:solidFill>
                <a:cs typeface="Arial" panose="020B0604020202020204" pitchFamily="34" charset="0"/>
              </a:rPr>
              <a:t> + PdO → PdSO</a:t>
            </a:r>
            <a:r>
              <a:rPr lang="en-US" altLang="it-IT" sz="1400" baseline="-25000">
                <a:solidFill>
                  <a:srgbClr val="000000"/>
                </a:solidFill>
                <a:cs typeface="Arial" panose="020B0604020202020204" pitchFamily="34" charset="0"/>
              </a:rPr>
              <a:t>4</a:t>
            </a:r>
          </a:p>
          <a:p>
            <a:pPr algn="l" eaLnBrk="1" hangingPunct="1"/>
            <a:endParaRPr lang="en-US" altLang="it-IT" sz="1400" baseline="-250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8" name="Rettangolo 8"/>
          <p:cNvSpPr>
            <a:spLocks noChangeArrowheads="1"/>
          </p:cNvSpPr>
          <p:nvPr/>
        </p:nvSpPr>
        <p:spPr bwMode="auto">
          <a:xfrm>
            <a:off x="107504" y="6464369"/>
            <a:ext cx="776717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r>
              <a:rPr lang="it-IT" i="0" dirty="0" smtClean="0"/>
              <a:t>Montini et al.</a:t>
            </a:r>
            <a:r>
              <a:rPr lang="it-IT" i="0" dirty="0"/>
              <a:t> </a:t>
            </a:r>
            <a:r>
              <a:rPr lang="it-IT" dirty="0" err="1" smtClean="0"/>
              <a:t>Appl</a:t>
            </a:r>
            <a:r>
              <a:rPr lang="it-IT" dirty="0" smtClean="0"/>
              <a:t>. </a:t>
            </a:r>
            <a:r>
              <a:rPr lang="it-IT" dirty="0" err="1" smtClean="0"/>
              <a:t>Catal</a:t>
            </a:r>
            <a:r>
              <a:rPr lang="it-IT" dirty="0" smtClean="0"/>
              <a:t>. B-</a:t>
            </a:r>
            <a:r>
              <a:rPr lang="it-IT" dirty="0" err="1" smtClean="0"/>
              <a:t>Environ</a:t>
            </a:r>
            <a:r>
              <a:rPr lang="it-IT" dirty="0" smtClean="0"/>
              <a:t>.</a:t>
            </a:r>
            <a:r>
              <a:rPr lang="it-IT" dirty="0"/>
              <a:t> </a:t>
            </a:r>
            <a:r>
              <a:rPr lang="it-IT" b="1" i="0" dirty="0" smtClean="0"/>
              <a:t>202</a:t>
            </a:r>
            <a:r>
              <a:rPr lang="it-IT" i="0" dirty="0"/>
              <a:t> </a:t>
            </a:r>
            <a:r>
              <a:rPr lang="it-IT" i="0" dirty="0" smtClean="0"/>
              <a:t>(2017), 72-83</a:t>
            </a:r>
            <a:endParaRPr lang="en-US" altLang="it-IT" i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5980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asellaDiTesto 29"/>
          <p:cNvSpPr txBox="1"/>
          <p:nvPr/>
        </p:nvSpPr>
        <p:spPr bwMode="auto">
          <a:xfrm>
            <a:off x="1100138" y="2303239"/>
            <a:ext cx="185737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600" b="1" i="0" kern="0" dirty="0">
              <a:solidFill>
                <a:sysClr val="windowText" lastClr="000000"/>
              </a:solidFill>
            </a:endParaRPr>
          </a:p>
        </p:txBody>
      </p:sp>
      <p:pic>
        <p:nvPicPr>
          <p:cNvPr id="72" name="Picture 2" descr="C:\Users\Hp\Desktop\SO2 aging\XPS_SRPES\S_SRPES_XPS.jpg"/>
          <p:cNvPicPr>
            <a:picLocks noChangeAspect="1" noChangeArrowheads="1"/>
          </p:cNvPicPr>
          <p:nvPr/>
        </p:nvPicPr>
        <p:blipFill>
          <a:blip r:embed="rId2"/>
          <a:srcRect l="-4975" r="67686"/>
          <a:stretch>
            <a:fillRect/>
          </a:stretch>
        </p:blipFill>
        <p:spPr bwMode="auto">
          <a:xfrm>
            <a:off x="-323850" y="1557114"/>
            <a:ext cx="3240087" cy="3960813"/>
          </a:xfrm>
          <a:prstGeom prst="rect">
            <a:avLst/>
          </a:prstGeom>
          <a:ln>
            <a:noFill/>
          </a:ln>
          <a:effectLst/>
        </p:spPr>
      </p:pic>
      <p:sp>
        <p:nvSpPr>
          <p:cNvPr id="73749" name="Rettangolo 72"/>
          <p:cNvSpPr>
            <a:spLocks noChangeArrowheads="1"/>
          </p:cNvSpPr>
          <p:nvPr/>
        </p:nvSpPr>
        <p:spPr bwMode="auto">
          <a:xfrm>
            <a:off x="540002" y="1628832"/>
            <a:ext cx="287970" cy="28808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endParaRPr lang="it-IT" altLang="it-IT"/>
          </a:p>
        </p:txBody>
      </p:sp>
      <p:sp>
        <p:nvSpPr>
          <p:cNvPr id="76" name="CasellaDiTesto 75"/>
          <p:cNvSpPr txBox="1"/>
          <p:nvPr/>
        </p:nvSpPr>
        <p:spPr bwMode="auto">
          <a:xfrm>
            <a:off x="179512" y="1124744"/>
            <a:ext cx="2755021" cy="340519"/>
          </a:xfrm>
          <a:prstGeom prst="roundRect">
            <a:avLst/>
          </a:prstGeom>
          <a:solidFill>
            <a:srgbClr val="FF993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1400" b="1" i="0" dirty="0">
                <a:latin typeface="Arial" panose="020B0604020202020204" pitchFamily="34" charset="0"/>
                <a:cs typeface="Arial" panose="020B0604020202020204" pitchFamily="34" charset="0"/>
              </a:rPr>
              <a:t>Sulfates formation/desorption</a:t>
            </a:r>
          </a:p>
        </p:txBody>
      </p:sp>
      <p:sp>
        <p:nvSpPr>
          <p:cNvPr id="73745" name="CasellaDiTesto 77"/>
          <p:cNvSpPr txBox="1">
            <a:spLocks noChangeArrowheads="1"/>
          </p:cNvSpPr>
          <p:nvPr/>
        </p:nvSpPr>
        <p:spPr bwMode="auto">
          <a:xfrm>
            <a:off x="467568" y="1845294"/>
            <a:ext cx="620536" cy="307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r>
              <a:rPr lang="en-US" altLang="it-IT" sz="1400" b="1" i="0"/>
              <a:t>CeO</a:t>
            </a:r>
            <a:r>
              <a:rPr lang="en-US" altLang="it-IT" sz="1400" b="1" i="0" baseline="-25000"/>
              <a:t>2</a:t>
            </a:r>
          </a:p>
        </p:txBody>
      </p:sp>
      <p:sp>
        <p:nvSpPr>
          <p:cNvPr id="73746" name="CasellaDiTesto 78"/>
          <p:cNvSpPr txBox="1">
            <a:spLocks noChangeArrowheads="1"/>
          </p:cNvSpPr>
          <p:nvPr/>
        </p:nvSpPr>
        <p:spPr bwMode="auto">
          <a:xfrm>
            <a:off x="565965" y="3069348"/>
            <a:ext cx="423742" cy="307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r>
              <a:rPr lang="en-US" altLang="it-IT" sz="1400" b="1" i="0"/>
              <a:t>CZ</a:t>
            </a:r>
            <a:endParaRPr lang="en-US" altLang="it-IT" sz="1400" b="1" i="0" baseline="-25000"/>
          </a:p>
        </p:txBody>
      </p:sp>
      <p:sp>
        <p:nvSpPr>
          <p:cNvPr id="73747" name="CasellaDiTesto 79"/>
          <p:cNvSpPr txBox="1">
            <a:spLocks noChangeArrowheads="1"/>
          </p:cNvSpPr>
          <p:nvPr/>
        </p:nvSpPr>
        <p:spPr bwMode="auto">
          <a:xfrm>
            <a:off x="492961" y="4148929"/>
            <a:ext cx="571338" cy="307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r>
              <a:rPr lang="en-US" altLang="it-IT" sz="1400" b="1" i="0"/>
              <a:t>ZrO</a:t>
            </a:r>
            <a:r>
              <a:rPr lang="en-US" altLang="it-IT" sz="1400" b="1" i="0" baseline="-25000"/>
              <a:t>2</a:t>
            </a:r>
          </a:p>
        </p:txBody>
      </p:sp>
      <p:sp>
        <p:nvSpPr>
          <p:cNvPr id="73730" name="Rettangolo 100"/>
          <p:cNvSpPr>
            <a:spLocks noChangeArrowheads="1"/>
          </p:cNvSpPr>
          <p:nvPr/>
        </p:nvSpPr>
        <p:spPr bwMode="auto">
          <a:xfrm>
            <a:off x="7659688" y="417513"/>
            <a:ext cx="4857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r>
              <a:rPr lang="en-US" altLang="it-IT" sz="1600">
                <a:solidFill>
                  <a:schemeClr val="bg1"/>
                </a:solidFill>
              </a:rPr>
              <a:t>Ce</a:t>
            </a:r>
            <a:r>
              <a:rPr lang="en-US" altLang="it-IT" sz="1600" baseline="30000">
                <a:solidFill>
                  <a:schemeClr val="bg1"/>
                </a:solidFill>
              </a:rPr>
              <a:t>4</a:t>
            </a:r>
          </a:p>
        </p:txBody>
      </p:sp>
      <p:pic>
        <p:nvPicPr>
          <p:cNvPr id="73733" name="Picture 4" descr="http://img2.tfd.com/wiki/9/93/sulfur-dioxide-3d-vdw.png.~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95695">
            <a:off x="275432" y="200818"/>
            <a:ext cx="8255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5346" name="Picture 2" descr="C:\Users\Hp\Dropbox\Chemistry\Work\Articles\My articles\SO2 aging\AAA_FIGURES\Figure4.jpg"/>
          <p:cNvPicPr>
            <a:picLocks noChangeAspect="1" noChangeArrowheads="1"/>
          </p:cNvPicPr>
          <p:nvPr/>
        </p:nvPicPr>
        <p:blipFill>
          <a:blip r:embed="rId4"/>
          <a:srcRect t="48630"/>
          <a:stretch>
            <a:fillRect/>
          </a:stretch>
        </p:blipFill>
        <p:spPr bwMode="auto">
          <a:xfrm>
            <a:off x="3348038" y="2205038"/>
            <a:ext cx="4983162" cy="3922712"/>
          </a:xfrm>
          <a:prstGeom prst="rect">
            <a:avLst/>
          </a:prstGeom>
          <a:ln>
            <a:noFill/>
          </a:ln>
          <a:effectLst/>
        </p:spPr>
      </p:pic>
      <p:sp>
        <p:nvSpPr>
          <p:cNvPr id="73741" name="Rettangolo 43"/>
          <p:cNvSpPr>
            <a:spLocks noChangeArrowheads="1"/>
          </p:cNvSpPr>
          <p:nvPr/>
        </p:nvSpPr>
        <p:spPr bwMode="auto">
          <a:xfrm>
            <a:off x="3622329" y="2205038"/>
            <a:ext cx="287981" cy="14398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endParaRPr lang="it-IT" altLang="it-IT"/>
          </a:p>
        </p:txBody>
      </p:sp>
      <p:sp>
        <p:nvSpPr>
          <p:cNvPr id="46" name="CasellaDiTesto 45"/>
          <p:cNvSpPr txBox="1"/>
          <p:nvPr/>
        </p:nvSpPr>
        <p:spPr>
          <a:xfrm>
            <a:off x="6829240" y="1844824"/>
            <a:ext cx="1650415" cy="340519"/>
          </a:xfrm>
          <a:prstGeom prst="roundRect">
            <a:avLst/>
          </a:prstGeom>
          <a:solidFill>
            <a:srgbClr val="FF993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1400" b="1" i="0" dirty="0">
                <a:latin typeface="Arial" panose="020B0604020202020204" pitchFamily="34" charset="0"/>
                <a:cs typeface="Arial" panose="020B0604020202020204" pitchFamily="34" charset="0"/>
              </a:rPr>
              <a:t>Catalytic Activity</a:t>
            </a:r>
          </a:p>
        </p:txBody>
      </p:sp>
      <p:sp>
        <p:nvSpPr>
          <p:cNvPr id="47" name="Rettangolo arrotondato 46"/>
          <p:cNvSpPr/>
          <p:nvPr/>
        </p:nvSpPr>
        <p:spPr>
          <a:xfrm>
            <a:off x="107950" y="5589240"/>
            <a:ext cx="2987675" cy="647700"/>
          </a:xfrm>
          <a:prstGeom prst="roundRect">
            <a:avLst/>
          </a:prstGeom>
          <a:solidFill>
            <a:srgbClr val="FF9933"/>
          </a:solidFill>
          <a:ln>
            <a:noFill/>
          </a:ln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0.5% CH</a:t>
            </a:r>
            <a:r>
              <a:rPr lang="en-US" sz="12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2.0% O</a:t>
            </a:r>
            <a:r>
              <a:rPr lang="en-US" sz="12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SO</a:t>
            </a:r>
            <a:r>
              <a:rPr lang="en-US" sz="12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50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ppm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(if present),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balance, O</a:t>
            </a:r>
            <a:r>
              <a:rPr lang="en-US" sz="12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/O</a:t>
            </a:r>
            <a:r>
              <a:rPr lang="en-US" sz="1200" baseline="-25000" dirty="0">
                <a:latin typeface="Arial" panose="020B0604020202020204" pitchFamily="34" charset="0"/>
                <a:cs typeface="Arial" panose="020B0604020202020204" pitchFamily="34" charset="0"/>
              </a:rPr>
              <a:t>2(</a:t>
            </a:r>
            <a:r>
              <a:rPr lang="en-US" sz="12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stoich</a:t>
            </a:r>
            <a:r>
              <a:rPr lang="en-US" sz="1200" baseline="-25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=2, GHSV = 200000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mL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g</a:t>
            </a:r>
            <a:r>
              <a:rPr lang="en-US" sz="1200" baseline="30000" dirty="0">
                <a:latin typeface="Arial" panose="020B0604020202020204" pitchFamily="34" charset="0"/>
                <a:cs typeface="Arial" panose="020B0604020202020204" pitchFamily="34" charset="0"/>
              </a:rPr>
              <a:t>-1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1200" baseline="30000" dirty="0"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739" name="CasellaDiTesto 47"/>
          <p:cNvSpPr txBox="1">
            <a:spLocks noChangeArrowheads="1"/>
          </p:cNvSpPr>
          <p:nvPr/>
        </p:nvSpPr>
        <p:spPr bwMode="auto">
          <a:xfrm>
            <a:off x="4152588" y="1130488"/>
            <a:ext cx="445186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pPr algn="ctr"/>
            <a:r>
              <a:rPr lang="en-US" altLang="it-IT" sz="1600" b="1" i="0" dirty="0">
                <a:solidFill>
                  <a:srgbClr val="0000FF"/>
                </a:solidFill>
                <a:cs typeface="Arial" panose="020B0604020202020204" pitchFamily="34" charset="0"/>
              </a:rPr>
              <a:t>Pd@ZrO</a:t>
            </a:r>
            <a:r>
              <a:rPr lang="en-US" altLang="it-IT" sz="1600" b="1" i="0" baseline="-25000" dirty="0">
                <a:solidFill>
                  <a:srgbClr val="0000FF"/>
                </a:solidFill>
                <a:cs typeface="Arial" panose="020B0604020202020204" pitchFamily="34" charset="0"/>
              </a:rPr>
              <a:t>2</a:t>
            </a:r>
            <a:r>
              <a:rPr lang="en-US" altLang="it-IT" sz="1600" b="1" i="0" dirty="0">
                <a:solidFill>
                  <a:srgbClr val="0000FF"/>
                </a:solidFill>
                <a:cs typeface="Arial" panose="020B0604020202020204" pitchFamily="34" charset="0"/>
              </a:rPr>
              <a:t> more resistant</a:t>
            </a:r>
          </a:p>
          <a:p>
            <a:pPr algn="ctr"/>
            <a:r>
              <a:rPr lang="en-US" altLang="it-IT" sz="1600" b="1" i="0" dirty="0">
                <a:solidFill>
                  <a:srgbClr val="0000FF"/>
                </a:solidFill>
                <a:cs typeface="Arial" panose="020B0604020202020204" pitchFamily="34" charset="0"/>
              </a:rPr>
              <a:t>Less sulfates formed and partial desorption</a:t>
            </a:r>
            <a:endParaRPr lang="en-US" altLang="it-IT" sz="1600" b="1" i="0" baseline="-25000" dirty="0"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3645520" y="447675"/>
            <a:ext cx="495873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>
            <a:spAutoFit/>
          </a:bodyPr>
          <a:lstStyle/>
          <a:p>
            <a:pPr algn="r"/>
            <a:r>
              <a:rPr lang="it-IT" sz="2200" b="1" cap="all" dirty="0" err="1" smtClean="0">
                <a:solidFill>
                  <a:srgbClr val="FF9933"/>
                </a:solidFill>
                <a:latin typeface="Univers-Condensed"/>
              </a:rPr>
              <a:t>Surface</a:t>
            </a:r>
            <a:r>
              <a:rPr lang="it-IT" sz="2200" b="1" cap="all" dirty="0" smtClean="0">
                <a:solidFill>
                  <a:srgbClr val="FF9933"/>
                </a:solidFill>
                <a:latin typeface="Univers-Condensed"/>
              </a:rPr>
              <a:t> </a:t>
            </a:r>
            <a:r>
              <a:rPr lang="it-IT" sz="2200" b="1" cap="all" dirty="0" err="1" smtClean="0">
                <a:solidFill>
                  <a:srgbClr val="FF9933"/>
                </a:solidFill>
                <a:latin typeface="Univers-Condensed"/>
              </a:rPr>
              <a:t>study</a:t>
            </a:r>
            <a:r>
              <a:rPr lang="it-IT" sz="2200" b="1" cap="all" dirty="0" smtClean="0">
                <a:solidFill>
                  <a:srgbClr val="FF9933"/>
                </a:solidFill>
                <a:latin typeface="Univers-Condensed"/>
              </a:rPr>
              <a:t>: SO</a:t>
            </a:r>
            <a:r>
              <a:rPr lang="it-IT" sz="2200" b="1" cap="all" baseline="-25000" dirty="0" smtClean="0">
                <a:solidFill>
                  <a:srgbClr val="FF9933"/>
                </a:solidFill>
                <a:latin typeface="Univers-Condensed"/>
              </a:rPr>
              <a:t>2</a:t>
            </a:r>
            <a:r>
              <a:rPr lang="it-IT" sz="2200" b="1" cap="all" dirty="0" smtClean="0">
                <a:solidFill>
                  <a:srgbClr val="FF9933"/>
                </a:solidFill>
                <a:latin typeface="Univers-Condensed"/>
              </a:rPr>
              <a:t> POISONING</a:t>
            </a:r>
            <a:endParaRPr lang="it-IT" sz="2200" b="1" cap="all" dirty="0">
              <a:solidFill>
                <a:srgbClr val="FF9933"/>
              </a:solidFill>
              <a:latin typeface="Univers-Condensed"/>
            </a:endParaRPr>
          </a:p>
        </p:txBody>
      </p:sp>
      <p:sp>
        <p:nvSpPr>
          <p:cNvPr id="25" name="Line 3"/>
          <p:cNvSpPr>
            <a:spLocks noChangeShapeType="1"/>
          </p:cNvSpPr>
          <p:nvPr/>
        </p:nvSpPr>
        <p:spPr bwMode="auto">
          <a:xfrm>
            <a:off x="1531938" y="908050"/>
            <a:ext cx="7072312" cy="0"/>
          </a:xfrm>
          <a:prstGeom prst="line">
            <a:avLst/>
          </a:prstGeom>
          <a:noFill/>
          <a:ln w="28575">
            <a:solidFill>
              <a:srgbClr val="FF99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>
              <a:cs typeface="Arial" panose="020B0604020202020204" pitchFamily="34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2022133" y="1628800"/>
            <a:ext cx="1181715" cy="340519"/>
          </a:xfrm>
          <a:prstGeom prst="roundRect">
            <a:avLst/>
          </a:prstGeom>
          <a:solidFill>
            <a:srgbClr val="FF99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1400" b="1" i="0" dirty="0" smtClean="0">
                <a:latin typeface="Arial" panose="020B0604020202020204" pitchFamily="34" charset="0"/>
                <a:cs typeface="Arial" panose="020B0604020202020204" pitchFamily="34" charset="0"/>
              </a:rPr>
              <a:t>S 2p region</a:t>
            </a:r>
            <a:endParaRPr lang="en-US" sz="1400" b="1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CasellaDiTesto 21"/>
          <p:cNvSpPr txBox="1">
            <a:spLocks noChangeArrowheads="1"/>
          </p:cNvSpPr>
          <p:nvPr/>
        </p:nvSpPr>
        <p:spPr bwMode="auto">
          <a:xfrm>
            <a:off x="7853022" y="4369238"/>
            <a:ext cx="82747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altLang="it-IT" sz="1400" b="1">
                <a:solidFill>
                  <a:srgbClr val="000000"/>
                </a:solidFill>
                <a:cs typeface="Arial" panose="020B0604020202020204" pitchFamily="34" charset="0"/>
              </a:rPr>
              <a:t>Pd@CZ</a:t>
            </a:r>
            <a:endParaRPr lang="en-US" altLang="it-IT" sz="1400" b="1" baseline="-250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3" name="CasellaDiTesto 23"/>
          <p:cNvSpPr txBox="1">
            <a:spLocks noChangeArrowheads="1"/>
          </p:cNvSpPr>
          <p:nvPr/>
        </p:nvSpPr>
        <p:spPr bwMode="auto">
          <a:xfrm>
            <a:off x="7853022" y="3696917"/>
            <a:ext cx="97494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altLang="it-IT" sz="1400" b="1">
                <a:solidFill>
                  <a:srgbClr val="000000"/>
                </a:solidFill>
                <a:cs typeface="Arial" panose="020B0604020202020204" pitchFamily="34" charset="0"/>
              </a:rPr>
              <a:t>Pd@ZrO</a:t>
            </a:r>
            <a:r>
              <a:rPr lang="en-US" altLang="it-IT" sz="1400" b="1" baseline="-25000">
                <a:solidFill>
                  <a:srgbClr val="000000"/>
                </a:solidFill>
                <a:cs typeface="Arial" panose="020B0604020202020204" pitchFamily="34" charset="0"/>
              </a:rPr>
              <a:t>2</a:t>
            </a:r>
          </a:p>
        </p:txBody>
      </p:sp>
      <p:cxnSp>
        <p:nvCxnSpPr>
          <p:cNvPr id="26" name="Connettore 1 25"/>
          <p:cNvCxnSpPr/>
          <p:nvPr/>
        </p:nvCxnSpPr>
        <p:spPr bwMode="auto">
          <a:xfrm flipH="1">
            <a:off x="7561264" y="3850805"/>
            <a:ext cx="287337" cy="0"/>
          </a:xfrm>
          <a:prstGeom prst="line">
            <a:avLst/>
          </a:prstGeom>
          <a:ln w="28575">
            <a:solidFill>
              <a:srgbClr val="290F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1 26"/>
          <p:cNvCxnSpPr/>
          <p:nvPr/>
        </p:nvCxnSpPr>
        <p:spPr bwMode="auto">
          <a:xfrm flipH="1">
            <a:off x="7561264" y="4186965"/>
            <a:ext cx="287337" cy="0"/>
          </a:xfrm>
          <a:prstGeom prst="line">
            <a:avLst/>
          </a:prstGeom>
          <a:ln w="28575">
            <a:solidFill>
              <a:srgbClr val="FA7F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asellaDiTesto 26"/>
          <p:cNvSpPr txBox="1">
            <a:spLocks noChangeArrowheads="1"/>
          </p:cNvSpPr>
          <p:nvPr/>
        </p:nvSpPr>
        <p:spPr bwMode="auto">
          <a:xfrm>
            <a:off x="7853022" y="4033077"/>
            <a:ext cx="102463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altLang="it-IT" sz="1400" b="1">
                <a:solidFill>
                  <a:srgbClr val="000000"/>
                </a:solidFill>
                <a:cs typeface="Arial" panose="020B0604020202020204" pitchFamily="34" charset="0"/>
              </a:rPr>
              <a:t>Pd@CeO</a:t>
            </a:r>
            <a:r>
              <a:rPr lang="en-US" altLang="it-IT" sz="1400" b="1" baseline="-25000">
                <a:solidFill>
                  <a:srgbClr val="000000"/>
                </a:solidFill>
                <a:cs typeface="Arial" panose="020B0604020202020204" pitchFamily="34" charset="0"/>
              </a:rPr>
              <a:t>2</a:t>
            </a:r>
          </a:p>
        </p:txBody>
      </p:sp>
      <p:cxnSp>
        <p:nvCxnSpPr>
          <p:cNvPr id="29" name="Connettore 1 28"/>
          <p:cNvCxnSpPr/>
          <p:nvPr/>
        </p:nvCxnSpPr>
        <p:spPr bwMode="auto">
          <a:xfrm flipH="1">
            <a:off x="7561264" y="4523126"/>
            <a:ext cx="28733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asellaDiTesto 28"/>
          <p:cNvSpPr txBox="1">
            <a:spLocks noChangeArrowheads="1"/>
          </p:cNvSpPr>
          <p:nvPr/>
        </p:nvSpPr>
        <p:spPr bwMode="auto">
          <a:xfrm>
            <a:off x="7853022" y="4705399"/>
            <a:ext cx="41389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altLang="it-IT" sz="1400" b="1">
                <a:solidFill>
                  <a:srgbClr val="000000"/>
                </a:solidFill>
                <a:cs typeface="Arial" panose="020B0604020202020204" pitchFamily="34" charset="0"/>
              </a:rPr>
              <a:t>Pd</a:t>
            </a:r>
            <a:endParaRPr lang="en-US" altLang="it-IT" sz="1400" b="1" baseline="-250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cxnSp>
        <p:nvCxnSpPr>
          <p:cNvPr id="32" name="Connettore 1 31"/>
          <p:cNvCxnSpPr/>
          <p:nvPr/>
        </p:nvCxnSpPr>
        <p:spPr bwMode="auto">
          <a:xfrm flipH="1">
            <a:off x="7561264" y="4859287"/>
            <a:ext cx="28733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ttangolo 8"/>
          <p:cNvSpPr>
            <a:spLocks noChangeArrowheads="1"/>
          </p:cNvSpPr>
          <p:nvPr/>
        </p:nvSpPr>
        <p:spPr bwMode="auto">
          <a:xfrm>
            <a:off x="107504" y="6464369"/>
            <a:ext cx="776717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r>
              <a:rPr lang="it-IT" i="0" dirty="0" smtClean="0"/>
              <a:t>Montini et al.</a:t>
            </a:r>
            <a:r>
              <a:rPr lang="it-IT" i="0" dirty="0"/>
              <a:t> </a:t>
            </a:r>
            <a:r>
              <a:rPr lang="it-IT" dirty="0" err="1" smtClean="0"/>
              <a:t>Appl</a:t>
            </a:r>
            <a:r>
              <a:rPr lang="it-IT" dirty="0" smtClean="0"/>
              <a:t>. </a:t>
            </a:r>
            <a:r>
              <a:rPr lang="it-IT" dirty="0" err="1" smtClean="0"/>
              <a:t>Catal</a:t>
            </a:r>
            <a:r>
              <a:rPr lang="it-IT" dirty="0" smtClean="0"/>
              <a:t>. B-</a:t>
            </a:r>
            <a:r>
              <a:rPr lang="it-IT" dirty="0" err="1" smtClean="0"/>
              <a:t>Environ</a:t>
            </a:r>
            <a:r>
              <a:rPr lang="it-IT" dirty="0" smtClean="0"/>
              <a:t>.</a:t>
            </a:r>
            <a:r>
              <a:rPr lang="it-IT" dirty="0"/>
              <a:t> </a:t>
            </a:r>
            <a:r>
              <a:rPr lang="it-IT" b="1" i="0" dirty="0" smtClean="0"/>
              <a:t>202</a:t>
            </a:r>
            <a:r>
              <a:rPr lang="it-IT" i="0" dirty="0"/>
              <a:t> </a:t>
            </a:r>
            <a:r>
              <a:rPr lang="it-IT" i="0" dirty="0" smtClean="0"/>
              <a:t>(2017), 72-83</a:t>
            </a:r>
            <a:endParaRPr lang="en-US" altLang="it-IT" i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1904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Picture 4" descr="http://img2.tfd.com/wiki/9/93/sulfur-dioxide-3d-vdw.png.~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95695">
            <a:off x="275432" y="200818"/>
            <a:ext cx="8255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3645520" y="447675"/>
            <a:ext cx="495873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>
            <a:spAutoFit/>
          </a:bodyPr>
          <a:lstStyle/>
          <a:p>
            <a:pPr algn="r"/>
            <a:r>
              <a:rPr lang="it-IT" sz="2200" b="1" cap="all" dirty="0" err="1" smtClean="0">
                <a:solidFill>
                  <a:srgbClr val="FF9933"/>
                </a:solidFill>
                <a:latin typeface="Univers-Condensed"/>
              </a:rPr>
              <a:t>Surface</a:t>
            </a:r>
            <a:r>
              <a:rPr lang="it-IT" sz="2200" b="1" cap="all" dirty="0" smtClean="0">
                <a:solidFill>
                  <a:srgbClr val="FF9933"/>
                </a:solidFill>
                <a:latin typeface="Univers-Condensed"/>
              </a:rPr>
              <a:t> </a:t>
            </a:r>
            <a:r>
              <a:rPr lang="it-IT" sz="2200" b="1" cap="all" dirty="0" err="1" smtClean="0">
                <a:solidFill>
                  <a:srgbClr val="FF9933"/>
                </a:solidFill>
                <a:latin typeface="Univers-Condensed"/>
              </a:rPr>
              <a:t>study</a:t>
            </a:r>
            <a:r>
              <a:rPr lang="it-IT" sz="2200" b="1" cap="all" dirty="0" smtClean="0">
                <a:solidFill>
                  <a:srgbClr val="FF9933"/>
                </a:solidFill>
                <a:latin typeface="Univers-Condensed"/>
              </a:rPr>
              <a:t>: SO</a:t>
            </a:r>
            <a:r>
              <a:rPr lang="it-IT" sz="2200" b="1" cap="all" baseline="-25000" dirty="0" smtClean="0">
                <a:solidFill>
                  <a:srgbClr val="FF9933"/>
                </a:solidFill>
                <a:latin typeface="Univers-Condensed"/>
              </a:rPr>
              <a:t>2</a:t>
            </a:r>
            <a:r>
              <a:rPr lang="it-IT" sz="2200" b="1" cap="all" dirty="0" smtClean="0">
                <a:solidFill>
                  <a:srgbClr val="FF9933"/>
                </a:solidFill>
                <a:latin typeface="Univers-Condensed"/>
              </a:rPr>
              <a:t> POISONING</a:t>
            </a:r>
            <a:endParaRPr lang="it-IT" sz="2200" b="1" cap="all" dirty="0">
              <a:solidFill>
                <a:srgbClr val="FF9933"/>
              </a:solidFill>
              <a:latin typeface="Univers-Condensed"/>
            </a:endParaRPr>
          </a:p>
        </p:txBody>
      </p:sp>
      <p:sp>
        <p:nvSpPr>
          <p:cNvPr id="25" name="Line 3"/>
          <p:cNvSpPr>
            <a:spLocks noChangeShapeType="1"/>
          </p:cNvSpPr>
          <p:nvPr/>
        </p:nvSpPr>
        <p:spPr bwMode="auto">
          <a:xfrm>
            <a:off x="1531938" y="908050"/>
            <a:ext cx="7072312" cy="0"/>
          </a:xfrm>
          <a:prstGeom prst="line">
            <a:avLst/>
          </a:prstGeom>
          <a:noFill/>
          <a:ln w="28575">
            <a:solidFill>
              <a:srgbClr val="FF99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>
              <a:cs typeface="Arial" panose="020B0604020202020204" pitchFamily="34" charset="0"/>
            </a:endParaRPr>
          </a:p>
        </p:txBody>
      </p:sp>
      <p:pic>
        <p:nvPicPr>
          <p:cNvPr id="33" name="Picture 3" descr="C:\Users\Hp\Desktop\150917_presentation\All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4" y="2443163"/>
            <a:ext cx="4822825" cy="345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CasellaDiTesto 12"/>
          <p:cNvSpPr txBox="1">
            <a:spLocks noChangeArrowheads="1"/>
          </p:cNvSpPr>
          <p:nvPr/>
        </p:nvSpPr>
        <p:spPr bwMode="auto">
          <a:xfrm>
            <a:off x="641349" y="1270000"/>
            <a:ext cx="360226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altLang="it-IT" sz="2400" b="1" dirty="0">
                <a:solidFill>
                  <a:srgbClr val="FF0000"/>
                </a:solidFill>
                <a:cs typeface="Arial" panose="020B0604020202020204" pitchFamily="34" charset="0"/>
              </a:rPr>
              <a:t>Single Cations Sulfates</a:t>
            </a:r>
          </a:p>
        </p:txBody>
      </p:sp>
      <p:sp>
        <p:nvSpPr>
          <p:cNvPr id="35" name="CasellaDiTesto 13"/>
          <p:cNvSpPr txBox="1">
            <a:spLocks noChangeArrowheads="1"/>
          </p:cNvSpPr>
          <p:nvPr/>
        </p:nvSpPr>
        <p:spPr bwMode="auto">
          <a:xfrm>
            <a:off x="5146674" y="3584575"/>
            <a:ext cx="4033838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285750" indent="-285750" algn="l" eaLnBrk="1" hangingPunct="1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altLang="it-IT" sz="1600" b="1" dirty="0">
                <a:solidFill>
                  <a:srgbClr val="000000"/>
                </a:solidFill>
                <a:cs typeface="Arial" panose="020B0604020202020204" pitchFamily="34" charset="0"/>
              </a:rPr>
              <a:t>At 600°C: no deactivation observed</a:t>
            </a:r>
          </a:p>
          <a:p>
            <a:pPr algn="l" eaLnBrk="1" hangingPunct="1">
              <a:buClr>
                <a:srgbClr val="FF0000"/>
              </a:buClr>
            </a:pPr>
            <a:endParaRPr lang="en-US" altLang="it-IT" sz="1600" b="1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285750" indent="-285750" algn="l" eaLnBrk="1" hangingPunct="1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altLang="it-IT" sz="1600" dirty="0" smtClean="0">
                <a:solidFill>
                  <a:srgbClr val="000000"/>
                </a:solidFill>
                <a:cs typeface="Arial" panose="020B0604020202020204" pitchFamily="34" charset="0"/>
              </a:rPr>
              <a:t>Modification </a:t>
            </a:r>
            <a:r>
              <a:rPr lang="en-US" altLang="it-IT" sz="1600" dirty="0">
                <a:solidFill>
                  <a:srgbClr val="000000"/>
                </a:solidFill>
                <a:cs typeface="Arial" panose="020B0604020202020204" pitchFamily="34" charset="0"/>
              </a:rPr>
              <a:t>of Ce and </a:t>
            </a:r>
            <a:r>
              <a:rPr lang="en-US" altLang="it-IT" sz="1600" dirty="0" err="1">
                <a:solidFill>
                  <a:srgbClr val="000000"/>
                </a:solidFill>
                <a:cs typeface="Arial" panose="020B0604020202020204" pitchFamily="34" charset="0"/>
              </a:rPr>
              <a:t>Zr</a:t>
            </a:r>
            <a:r>
              <a:rPr lang="en-US" altLang="it-IT" sz="1600" dirty="0">
                <a:solidFill>
                  <a:srgbClr val="000000"/>
                </a:solidFill>
                <a:cs typeface="Arial" panose="020B0604020202020204" pitchFamily="34" charset="0"/>
              </a:rPr>
              <a:t> spectra</a:t>
            </a:r>
          </a:p>
          <a:p>
            <a:pPr marL="285750" indent="-285750" algn="l" eaLnBrk="1" hangingPunct="1"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en-US" altLang="it-IT" sz="16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285750" indent="-285750" algn="l" eaLnBrk="1" hangingPunct="1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altLang="it-IT" sz="1600" dirty="0" err="1">
                <a:solidFill>
                  <a:srgbClr val="000000"/>
                </a:solidFill>
                <a:cs typeface="Arial" panose="020B0604020202020204" pitchFamily="34" charset="0"/>
              </a:rPr>
              <a:t>Zr</a:t>
            </a:r>
            <a:r>
              <a:rPr lang="en-US" altLang="it-IT" sz="1600" dirty="0">
                <a:solidFill>
                  <a:srgbClr val="000000"/>
                </a:solidFill>
                <a:cs typeface="Arial" panose="020B0604020202020204" pitchFamily="34" charset="0"/>
              </a:rPr>
              <a:t> signal not affected in CZ</a:t>
            </a:r>
          </a:p>
          <a:p>
            <a:pPr marL="285750" indent="-285750" algn="l" eaLnBrk="1" hangingPunct="1"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en-US" altLang="it-IT" sz="1600" dirty="0" smtClean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285750" indent="-285750" algn="l" eaLnBrk="1" hangingPunct="1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altLang="it-IT" sz="1600" dirty="0" smtClean="0">
                <a:solidFill>
                  <a:srgbClr val="000000"/>
                </a:solidFill>
                <a:cs typeface="Arial" panose="020B0604020202020204" pitchFamily="34" charset="0"/>
              </a:rPr>
              <a:t>In </a:t>
            </a:r>
            <a:r>
              <a:rPr lang="en-US" altLang="it-IT" sz="1600" dirty="0">
                <a:solidFill>
                  <a:srgbClr val="000000"/>
                </a:solidFill>
                <a:cs typeface="Arial" panose="020B0604020202020204" pitchFamily="34" charset="0"/>
              </a:rPr>
              <a:t>CZ, sulfates are mostly formed on Ce</a:t>
            </a:r>
          </a:p>
        </p:txBody>
      </p:sp>
      <p:sp>
        <p:nvSpPr>
          <p:cNvPr id="36" name="CasellaDiTesto 18"/>
          <p:cNvSpPr txBox="1">
            <a:spLocks noChangeArrowheads="1"/>
          </p:cNvSpPr>
          <p:nvPr/>
        </p:nvSpPr>
        <p:spPr bwMode="auto">
          <a:xfrm>
            <a:off x="3443287" y="2047875"/>
            <a:ext cx="68640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altLang="it-IT" sz="1600" b="1">
                <a:solidFill>
                  <a:srgbClr val="FF9933"/>
                </a:solidFill>
                <a:cs typeface="Arial" panose="020B0604020202020204" pitchFamily="34" charset="0"/>
              </a:rPr>
              <a:t>Zr 3d</a:t>
            </a:r>
          </a:p>
        </p:txBody>
      </p:sp>
      <p:sp>
        <p:nvSpPr>
          <p:cNvPr id="37" name="CasellaDiTesto 19"/>
          <p:cNvSpPr txBox="1">
            <a:spLocks noChangeArrowheads="1"/>
          </p:cNvSpPr>
          <p:nvPr/>
        </p:nvSpPr>
        <p:spPr bwMode="auto">
          <a:xfrm>
            <a:off x="971549" y="2047875"/>
            <a:ext cx="74251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altLang="it-IT" sz="1600" b="1" dirty="0">
                <a:solidFill>
                  <a:srgbClr val="FF9933"/>
                </a:solidFill>
                <a:cs typeface="Arial" panose="020B0604020202020204" pitchFamily="34" charset="0"/>
              </a:rPr>
              <a:t>Ce 3d</a:t>
            </a:r>
          </a:p>
        </p:txBody>
      </p:sp>
      <p:sp>
        <p:nvSpPr>
          <p:cNvPr id="38" name="CasellaDiTesto 25"/>
          <p:cNvSpPr txBox="1">
            <a:spLocks noChangeArrowheads="1"/>
          </p:cNvSpPr>
          <p:nvPr/>
        </p:nvSpPr>
        <p:spPr bwMode="auto">
          <a:xfrm>
            <a:off x="322262" y="2479675"/>
            <a:ext cx="55816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altLang="it-IT" b="1">
                <a:solidFill>
                  <a:srgbClr val="FA7F1A"/>
                </a:solidFill>
                <a:cs typeface="Arial" panose="020B0604020202020204" pitchFamily="34" charset="0"/>
              </a:rPr>
              <a:t>CeO</a:t>
            </a:r>
            <a:r>
              <a:rPr lang="en-US" altLang="it-IT" b="1" baseline="-25000">
                <a:solidFill>
                  <a:srgbClr val="FA7F1A"/>
                </a:solidFill>
                <a:cs typeface="Arial" panose="020B0604020202020204" pitchFamily="34" charset="0"/>
              </a:rPr>
              <a:t>2</a:t>
            </a:r>
          </a:p>
        </p:txBody>
      </p:sp>
      <p:sp>
        <p:nvSpPr>
          <p:cNvPr id="39" name="CasellaDiTesto 26"/>
          <p:cNvSpPr txBox="1">
            <a:spLocks noChangeArrowheads="1"/>
          </p:cNvSpPr>
          <p:nvPr/>
        </p:nvSpPr>
        <p:spPr bwMode="auto">
          <a:xfrm>
            <a:off x="4249737" y="2489200"/>
            <a:ext cx="51648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altLang="it-IT" b="1">
                <a:solidFill>
                  <a:srgbClr val="000000"/>
                </a:solidFill>
                <a:cs typeface="Arial" panose="020B0604020202020204" pitchFamily="34" charset="0"/>
              </a:rPr>
              <a:t>ZrO</a:t>
            </a:r>
            <a:r>
              <a:rPr lang="en-US" altLang="it-IT" b="1" baseline="-25000">
                <a:solidFill>
                  <a:srgbClr val="000000"/>
                </a:solidFill>
                <a:cs typeface="Arial" panose="020B0604020202020204" pitchFamily="34" charset="0"/>
              </a:rPr>
              <a:t>2</a:t>
            </a:r>
          </a:p>
        </p:txBody>
      </p:sp>
      <p:sp>
        <p:nvSpPr>
          <p:cNvPr id="40" name="CasellaDiTesto 27"/>
          <p:cNvSpPr txBox="1">
            <a:spLocks noChangeArrowheads="1"/>
          </p:cNvSpPr>
          <p:nvPr/>
        </p:nvSpPr>
        <p:spPr bwMode="auto">
          <a:xfrm>
            <a:off x="322262" y="3992563"/>
            <a:ext cx="38985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altLang="it-IT" b="1">
                <a:solidFill>
                  <a:srgbClr val="FF0000"/>
                </a:solidFill>
                <a:cs typeface="Arial" panose="020B0604020202020204" pitchFamily="34" charset="0"/>
              </a:rPr>
              <a:t>CZ</a:t>
            </a:r>
            <a:endParaRPr lang="en-US" altLang="it-IT" b="1" baseline="-2500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41" name="CasellaDiTesto 28"/>
          <p:cNvSpPr txBox="1">
            <a:spLocks noChangeArrowheads="1"/>
          </p:cNvSpPr>
          <p:nvPr/>
        </p:nvSpPr>
        <p:spPr bwMode="auto">
          <a:xfrm>
            <a:off x="4354512" y="3992563"/>
            <a:ext cx="38985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altLang="it-IT" b="1">
                <a:solidFill>
                  <a:srgbClr val="FF0000"/>
                </a:solidFill>
                <a:cs typeface="Arial" panose="020B0604020202020204" pitchFamily="34" charset="0"/>
              </a:rPr>
              <a:t>CZ</a:t>
            </a:r>
            <a:endParaRPr lang="en-US" altLang="it-IT" b="1" baseline="-2500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43" name="CasellaDiTesto 30"/>
          <p:cNvSpPr txBox="1">
            <a:spLocks noChangeArrowheads="1"/>
          </p:cNvSpPr>
          <p:nvPr/>
        </p:nvSpPr>
        <p:spPr bwMode="auto">
          <a:xfrm>
            <a:off x="5579762" y="2362198"/>
            <a:ext cx="74892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altLang="it-IT" b="1">
                <a:solidFill>
                  <a:srgbClr val="000000"/>
                </a:solidFill>
                <a:cs typeface="Arial" panose="020B0604020202020204" pitchFamily="34" charset="0"/>
              </a:rPr>
              <a:t>Pristine</a:t>
            </a:r>
            <a:endParaRPr lang="en-US" altLang="it-IT" b="1" baseline="-250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cxnSp>
        <p:nvCxnSpPr>
          <p:cNvPr id="44" name="Connettore 1 43"/>
          <p:cNvCxnSpPr/>
          <p:nvPr/>
        </p:nvCxnSpPr>
        <p:spPr bwMode="auto">
          <a:xfrm flipH="1">
            <a:off x="5219698" y="2500697"/>
            <a:ext cx="28733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ttore 1 44"/>
          <p:cNvCxnSpPr/>
          <p:nvPr/>
        </p:nvCxnSpPr>
        <p:spPr bwMode="auto">
          <a:xfrm flipH="1">
            <a:off x="5219698" y="2815162"/>
            <a:ext cx="28733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CasellaDiTesto 33"/>
          <p:cNvSpPr txBox="1">
            <a:spLocks noChangeArrowheads="1"/>
          </p:cNvSpPr>
          <p:nvPr/>
        </p:nvSpPr>
        <p:spPr bwMode="auto">
          <a:xfrm>
            <a:off x="5579762" y="2676663"/>
            <a:ext cx="121699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altLang="it-IT" b="1">
                <a:solidFill>
                  <a:srgbClr val="000000"/>
                </a:solidFill>
                <a:cs typeface="Arial" panose="020B0604020202020204" pitchFamily="34" charset="0"/>
              </a:rPr>
              <a:t>500°C SO</a:t>
            </a:r>
            <a:r>
              <a:rPr lang="en-US" altLang="it-IT" b="1" baseline="-25000">
                <a:solidFill>
                  <a:srgbClr val="000000"/>
                </a:solidFill>
                <a:cs typeface="Arial" panose="020B0604020202020204" pitchFamily="34" charset="0"/>
              </a:rPr>
              <a:t>2</a:t>
            </a:r>
            <a:r>
              <a:rPr lang="en-US" altLang="it-IT" b="1">
                <a:solidFill>
                  <a:srgbClr val="000000"/>
                </a:solidFill>
                <a:cs typeface="Arial" panose="020B0604020202020204" pitchFamily="34" charset="0"/>
              </a:rPr>
              <a:t>/dry</a:t>
            </a:r>
            <a:endParaRPr lang="en-US" altLang="it-IT" b="1" baseline="-250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9" name="CasellaDiTesto 34"/>
          <p:cNvSpPr txBox="1">
            <a:spLocks noChangeArrowheads="1"/>
          </p:cNvSpPr>
          <p:nvPr/>
        </p:nvSpPr>
        <p:spPr bwMode="auto">
          <a:xfrm>
            <a:off x="5579762" y="3010387"/>
            <a:ext cx="12170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altLang="it-IT" b="1">
                <a:solidFill>
                  <a:srgbClr val="000000"/>
                </a:solidFill>
                <a:cs typeface="Arial" panose="020B0604020202020204" pitchFamily="34" charset="0"/>
              </a:rPr>
              <a:t>600°C SO</a:t>
            </a:r>
            <a:r>
              <a:rPr lang="en-US" altLang="it-IT" b="1" baseline="-25000">
                <a:solidFill>
                  <a:srgbClr val="000000"/>
                </a:solidFill>
                <a:cs typeface="Arial" panose="020B0604020202020204" pitchFamily="34" charset="0"/>
              </a:rPr>
              <a:t>2</a:t>
            </a:r>
            <a:r>
              <a:rPr lang="en-US" altLang="it-IT" b="1">
                <a:solidFill>
                  <a:srgbClr val="000000"/>
                </a:solidFill>
                <a:cs typeface="Arial" panose="020B0604020202020204" pitchFamily="34" charset="0"/>
              </a:rPr>
              <a:t>/dry</a:t>
            </a:r>
            <a:endParaRPr lang="en-US" altLang="it-IT" b="1" baseline="-250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cxnSp>
        <p:nvCxnSpPr>
          <p:cNvPr id="50" name="Connettore 1 49"/>
          <p:cNvCxnSpPr/>
          <p:nvPr/>
        </p:nvCxnSpPr>
        <p:spPr bwMode="auto">
          <a:xfrm flipH="1">
            <a:off x="5219698" y="3148886"/>
            <a:ext cx="287338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ttangolo arrotondato 50"/>
          <p:cNvSpPr/>
          <p:nvPr/>
        </p:nvSpPr>
        <p:spPr>
          <a:xfrm>
            <a:off x="88266" y="1963330"/>
            <a:ext cx="792162" cy="446087"/>
          </a:xfrm>
          <a:prstGeom prst="round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XPS</a:t>
            </a:r>
            <a:endParaRPr lang="en-US" sz="16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Rettangolo 8"/>
          <p:cNvSpPr>
            <a:spLocks noChangeArrowheads="1"/>
          </p:cNvSpPr>
          <p:nvPr/>
        </p:nvSpPr>
        <p:spPr bwMode="auto">
          <a:xfrm>
            <a:off x="107504" y="6464369"/>
            <a:ext cx="776717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r>
              <a:rPr lang="it-IT" i="0" dirty="0" smtClean="0"/>
              <a:t>Montini et al.</a:t>
            </a:r>
            <a:r>
              <a:rPr lang="it-IT" i="0" dirty="0"/>
              <a:t> </a:t>
            </a:r>
            <a:r>
              <a:rPr lang="it-IT" dirty="0" err="1" smtClean="0"/>
              <a:t>Appl</a:t>
            </a:r>
            <a:r>
              <a:rPr lang="it-IT" dirty="0" smtClean="0"/>
              <a:t>. </a:t>
            </a:r>
            <a:r>
              <a:rPr lang="it-IT" dirty="0" err="1" smtClean="0"/>
              <a:t>Catal</a:t>
            </a:r>
            <a:r>
              <a:rPr lang="it-IT" dirty="0" smtClean="0"/>
              <a:t>. B-</a:t>
            </a:r>
            <a:r>
              <a:rPr lang="it-IT" dirty="0" err="1" smtClean="0"/>
              <a:t>Environ</a:t>
            </a:r>
            <a:r>
              <a:rPr lang="it-IT" dirty="0" smtClean="0"/>
              <a:t>.</a:t>
            </a:r>
            <a:r>
              <a:rPr lang="it-IT" dirty="0"/>
              <a:t> </a:t>
            </a:r>
            <a:r>
              <a:rPr lang="it-IT" b="1" i="0" dirty="0" smtClean="0"/>
              <a:t>202</a:t>
            </a:r>
            <a:r>
              <a:rPr lang="it-IT" i="0" dirty="0"/>
              <a:t> </a:t>
            </a:r>
            <a:r>
              <a:rPr lang="it-IT" i="0" dirty="0" smtClean="0"/>
              <a:t>(2017), 72-83</a:t>
            </a:r>
            <a:endParaRPr lang="en-US" altLang="it-IT" i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5538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>
            <a:alpha val="8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04800"/>
            <a:ext cx="7467600" cy="1143000"/>
          </a:xfrm>
        </p:spPr>
        <p:txBody>
          <a:bodyPr/>
          <a:lstStyle/>
          <a:p>
            <a:r>
              <a:rPr lang="en-GB" altLang="it-IT" sz="2800" b="1" smtClean="0">
                <a:solidFill>
                  <a:srgbClr val="FFFF00"/>
                </a:solidFill>
                <a:latin typeface="Arial" pitchFamily="34" charset="0"/>
              </a:rPr>
              <a:t>Exhaust emissions vary as a function of air-to-fuel ratio (A/F)</a:t>
            </a:r>
            <a:endParaRPr lang="en-GB" altLang="it-IT" smtClean="0"/>
          </a:p>
        </p:txBody>
      </p:sp>
      <p:pic>
        <p:nvPicPr>
          <p:cNvPr id="31747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981200"/>
            <a:ext cx="5029200" cy="344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748" name="Text Box 7"/>
          <p:cNvSpPr txBox="1">
            <a:spLocks noChangeArrowheads="1"/>
          </p:cNvSpPr>
          <p:nvPr/>
        </p:nvSpPr>
        <p:spPr bwMode="auto">
          <a:xfrm>
            <a:off x="4876800" y="5334000"/>
            <a:ext cx="30321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it-IT" sz="2000"/>
              <a:t>Air to fuel ratio, by weight</a:t>
            </a:r>
            <a:endParaRPr lang="en-GB" altLang="it-IT"/>
          </a:p>
        </p:txBody>
      </p:sp>
      <p:sp>
        <p:nvSpPr>
          <p:cNvPr id="31749" name="Rectangle 8"/>
          <p:cNvSpPr>
            <a:spLocks noChangeArrowheads="1"/>
          </p:cNvSpPr>
          <p:nvPr/>
        </p:nvSpPr>
        <p:spPr bwMode="auto">
          <a:xfrm>
            <a:off x="0" y="2057400"/>
            <a:ext cx="3506788" cy="253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r>
              <a:rPr lang="en-GB" altLang="it-IT" sz="1600" b="1">
                <a:solidFill>
                  <a:srgbClr val="FF66FF"/>
                </a:solidFill>
              </a:rPr>
              <a:t>STOICHIOMETRIC COMBUSTION</a:t>
            </a:r>
          </a:p>
          <a:p>
            <a:r>
              <a:rPr lang="en-GB" altLang="it-IT" sz="1600" b="1">
                <a:solidFill>
                  <a:srgbClr val="FF66FF"/>
                </a:solidFill>
              </a:rPr>
              <a:t>(A/F = 14.6 - 14.7)</a:t>
            </a:r>
            <a:endParaRPr lang="en-GB" altLang="it-IT" sz="1600">
              <a:solidFill>
                <a:schemeClr val="tx1"/>
              </a:solidFill>
            </a:endParaRPr>
          </a:p>
          <a:p>
            <a:endParaRPr lang="en-GB" altLang="it-IT" sz="1600">
              <a:solidFill>
                <a:schemeClr val="tx1"/>
              </a:solidFill>
              <a:latin typeface="Times New Roman" pitchFamily="18" charset="0"/>
            </a:endParaRPr>
          </a:p>
          <a:p>
            <a:endParaRPr lang="en-GB" altLang="it-IT" sz="1600">
              <a:solidFill>
                <a:schemeClr val="tx1"/>
              </a:solidFill>
              <a:latin typeface="Times New Roman" pitchFamily="18" charset="0"/>
            </a:endParaRPr>
          </a:p>
          <a:p>
            <a:r>
              <a:rPr lang="en-GB" altLang="it-IT" sz="1600" b="1"/>
              <a:t>C</a:t>
            </a:r>
            <a:r>
              <a:rPr lang="en-GB" altLang="it-IT" sz="1600" b="1" baseline="-25000"/>
              <a:t>8</a:t>
            </a:r>
            <a:r>
              <a:rPr lang="en-GB" altLang="it-IT" sz="1600" b="1"/>
              <a:t>H</a:t>
            </a:r>
            <a:r>
              <a:rPr lang="en-GB" altLang="it-IT" sz="1600" b="1" baseline="-25000"/>
              <a:t>18</a:t>
            </a:r>
            <a:r>
              <a:rPr lang="en-GB" altLang="it-IT" sz="1600" b="1"/>
              <a:t>  +  12.5 O</a:t>
            </a:r>
            <a:r>
              <a:rPr lang="en-GB" altLang="it-IT" sz="1600" b="1" baseline="-25000"/>
              <a:t>2</a:t>
            </a:r>
            <a:r>
              <a:rPr lang="en-GB" altLang="it-IT" sz="1600" b="1"/>
              <a:t>  +  12.5 * 3.76 N</a:t>
            </a:r>
            <a:r>
              <a:rPr lang="en-GB" altLang="it-IT" sz="1600" b="1" baseline="-25000"/>
              <a:t>2</a:t>
            </a:r>
            <a:endParaRPr lang="en-GB" altLang="it-IT" sz="1600" b="1"/>
          </a:p>
          <a:p>
            <a:endParaRPr lang="en-GB" altLang="it-IT" sz="1600" b="1"/>
          </a:p>
          <a:p>
            <a:endParaRPr lang="en-GB" altLang="it-IT" sz="1600" b="1"/>
          </a:p>
          <a:p>
            <a:endParaRPr lang="en-GB" altLang="it-IT" sz="1600" b="1"/>
          </a:p>
          <a:p>
            <a:endParaRPr lang="en-GB" altLang="it-IT" sz="1600" b="1"/>
          </a:p>
          <a:p>
            <a:r>
              <a:rPr lang="en-GB" altLang="it-IT" sz="1600" b="1"/>
              <a:t>9 H</a:t>
            </a:r>
            <a:r>
              <a:rPr lang="en-GB" altLang="it-IT" sz="1600" b="1" baseline="-25000"/>
              <a:t>2</a:t>
            </a:r>
            <a:r>
              <a:rPr lang="en-GB" altLang="it-IT" sz="1600" b="1"/>
              <a:t>O  + 8 CO</a:t>
            </a:r>
            <a:r>
              <a:rPr lang="en-GB" altLang="it-IT" sz="1600" b="1" baseline="-25000"/>
              <a:t>2</a:t>
            </a:r>
            <a:r>
              <a:rPr lang="en-GB" altLang="it-IT" sz="1600" b="1"/>
              <a:t>  +  12.5 * 3.76 N</a:t>
            </a:r>
            <a:r>
              <a:rPr lang="en-GB" altLang="it-IT" sz="1600" b="1" baseline="-25000"/>
              <a:t>2</a:t>
            </a:r>
            <a:endParaRPr lang="en-GB" altLang="it-IT" sz="1600" baseline="-250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1750" name="Line 9"/>
          <p:cNvSpPr>
            <a:spLocks noChangeShapeType="1"/>
          </p:cNvSpPr>
          <p:nvPr/>
        </p:nvSpPr>
        <p:spPr bwMode="auto">
          <a:xfrm>
            <a:off x="1828800" y="3429000"/>
            <a:ext cx="0" cy="68580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1" name="Text Box 10"/>
          <p:cNvSpPr txBox="1">
            <a:spLocks noChangeArrowheads="1"/>
          </p:cNvSpPr>
          <p:nvPr/>
        </p:nvSpPr>
        <p:spPr bwMode="auto">
          <a:xfrm>
            <a:off x="4724400" y="5791200"/>
            <a:ext cx="367665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GB" altLang="it-IT" sz="2000" b="1" dirty="0">
                <a:solidFill>
                  <a:srgbClr val="CC6600"/>
                </a:solidFill>
              </a:rPr>
              <a:t>Engine power</a:t>
            </a:r>
            <a:r>
              <a:rPr lang="en-GB" altLang="it-IT" sz="2000" b="1" dirty="0"/>
              <a:t>     </a:t>
            </a:r>
            <a:r>
              <a:rPr lang="en-GB" altLang="it-IT" sz="2000" b="1" dirty="0">
                <a:solidFill>
                  <a:srgbClr val="FF3300"/>
                </a:solidFill>
              </a:rPr>
              <a:t>NO X 5</a:t>
            </a:r>
          </a:p>
          <a:p>
            <a:pPr algn="l">
              <a:spcBef>
                <a:spcPct val="50000"/>
              </a:spcBef>
            </a:pPr>
            <a:r>
              <a:rPr lang="en-GB" altLang="it-IT" sz="2000" b="1" dirty="0">
                <a:solidFill>
                  <a:srgbClr val="66FF33"/>
                </a:solidFill>
              </a:rPr>
              <a:t>Hydrocarbons</a:t>
            </a:r>
            <a:r>
              <a:rPr lang="en-GB" altLang="it-IT" sz="2000" b="1" dirty="0"/>
              <a:t>     </a:t>
            </a:r>
            <a:r>
              <a:rPr lang="en-GB" altLang="it-IT" sz="2000" b="1" dirty="0">
                <a:solidFill>
                  <a:srgbClr val="FFFF00"/>
                </a:solidFill>
              </a:rPr>
              <a:t>CO</a:t>
            </a:r>
            <a:endParaRPr lang="en-GB" altLang="it-IT" dirty="0"/>
          </a:p>
        </p:txBody>
      </p:sp>
    </p:spTree>
    <p:extLst>
      <p:ext uri="{BB962C8B-B14F-4D97-AF65-F5344CB8AC3E}">
        <p14:creationId xmlns:p14="http://schemas.microsoft.com/office/powerpoint/2010/main" val="2245292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en-US" altLang="it-IT" sz="2800" b="1" smtClean="0">
                <a:solidFill>
                  <a:srgbClr val="FFFF00"/>
                </a:solidFill>
                <a:latin typeface="Arial" charset="0"/>
              </a:rPr>
              <a:t>Advantages of Lean technology</a:t>
            </a:r>
            <a:endParaRPr lang="en-GB" altLang="it-IT" sz="3200" b="1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90115" name="Text Box 3"/>
          <p:cNvSpPr txBox="1">
            <a:spLocks noChangeArrowheads="1"/>
          </p:cNvSpPr>
          <p:nvPr/>
        </p:nvSpPr>
        <p:spPr bwMode="auto">
          <a:xfrm>
            <a:off x="609600" y="1341438"/>
            <a:ext cx="5351463" cy="1890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bg1"/>
                </a:solidFill>
                <a:latin typeface="Arial" charset="0"/>
              </a:defRPr>
            </a:lvl1pPr>
            <a:lvl2pPr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>
              <a:buFont typeface="Marlett" pitchFamily="2" charset="2"/>
              <a:buNone/>
            </a:pPr>
            <a:r>
              <a:rPr lang="en-US" altLang="it-IT" sz="2000" b="1">
                <a:solidFill>
                  <a:srgbClr val="99FF66"/>
                </a:solidFill>
              </a:rPr>
              <a:t>Lean technology (Excess of air: A/F &gt; 14.6)</a:t>
            </a:r>
            <a:endParaRPr lang="en-US" altLang="it-IT" sz="1800" b="1">
              <a:solidFill>
                <a:srgbClr val="99FF66"/>
              </a:solidFill>
            </a:endParaRPr>
          </a:p>
          <a:p>
            <a:pPr algn="l">
              <a:buFont typeface="Marlett" pitchFamily="2" charset="2"/>
              <a:buNone/>
            </a:pPr>
            <a:endParaRPr lang="en-US" altLang="it-IT" sz="2000" b="1">
              <a:solidFill>
                <a:srgbClr val="FFFF66"/>
              </a:solidFill>
              <a:sym typeface="Symbol" pitchFamily="18" charset="2"/>
            </a:endParaRPr>
          </a:p>
          <a:p>
            <a:pPr algn="l">
              <a:buFont typeface="Marlett" pitchFamily="2" charset="2"/>
              <a:buNone/>
            </a:pPr>
            <a:r>
              <a:rPr lang="en-US" altLang="it-IT" sz="2000" b="1">
                <a:solidFill>
                  <a:srgbClr val="FFFF66"/>
                </a:solidFill>
                <a:sym typeface="Symbol" pitchFamily="18" charset="2"/>
              </a:rPr>
              <a:t>	fuel economy (15-35%)</a:t>
            </a:r>
          </a:p>
          <a:p>
            <a:pPr algn="l">
              <a:buFont typeface="Marlett" pitchFamily="2" charset="2"/>
              <a:buNone/>
            </a:pPr>
            <a:r>
              <a:rPr lang="en-US" altLang="it-IT" sz="2000" b="1">
                <a:solidFill>
                  <a:srgbClr val="FFFF66"/>
                </a:solidFill>
                <a:sym typeface="Symbol" pitchFamily="18" charset="2"/>
              </a:rPr>
              <a:t>	decreased CO</a:t>
            </a:r>
            <a:r>
              <a:rPr lang="en-US" altLang="it-IT" sz="2000" b="1" baseline="-25000">
                <a:solidFill>
                  <a:srgbClr val="FFFF66"/>
                </a:solidFill>
                <a:sym typeface="Symbol" pitchFamily="18" charset="2"/>
              </a:rPr>
              <a:t>2</a:t>
            </a:r>
            <a:r>
              <a:rPr lang="en-US" altLang="it-IT" sz="2000" b="1">
                <a:solidFill>
                  <a:srgbClr val="FFFF66"/>
                </a:solidFill>
                <a:sym typeface="Symbol" pitchFamily="18" charset="2"/>
              </a:rPr>
              <a:t> emissions</a:t>
            </a:r>
          </a:p>
          <a:p>
            <a:pPr algn="l">
              <a:buFont typeface="Marlett" pitchFamily="2" charset="2"/>
              <a:buNone/>
            </a:pPr>
            <a:r>
              <a:rPr lang="en-US" altLang="it-IT" sz="2000" b="1">
                <a:solidFill>
                  <a:srgbClr val="FFFF66"/>
                </a:solidFill>
                <a:sym typeface="Symbol" pitchFamily="18" charset="2"/>
              </a:rPr>
              <a:t>	low HC and CO emissions</a:t>
            </a:r>
            <a:r>
              <a:rPr lang="en-US" altLang="it-IT" sz="2000" b="1">
                <a:sym typeface="Symbol" pitchFamily="18" charset="2"/>
              </a:rPr>
              <a:t> </a:t>
            </a:r>
          </a:p>
          <a:p>
            <a:pPr lvl="1" algn="l">
              <a:buClr>
                <a:srgbClr val="FFFF66"/>
              </a:buClr>
              <a:buFont typeface="Marlett" pitchFamily="2" charset="2"/>
              <a:buNone/>
            </a:pPr>
            <a:r>
              <a:rPr lang="en-US" altLang="it-IT" sz="1800" b="1"/>
              <a:t> </a:t>
            </a:r>
            <a:endParaRPr lang="en-GB" altLang="it-IT"/>
          </a:p>
        </p:txBody>
      </p:sp>
      <p:sp>
        <p:nvSpPr>
          <p:cNvPr id="90116" name="Rectangle 4"/>
          <p:cNvSpPr>
            <a:spLocks noChangeArrowheads="1"/>
          </p:cNvSpPr>
          <p:nvPr/>
        </p:nvSpPr>
        <p:spPr bwMode="auto">
          <a:xfrm>
            <a:off x="533400" y="3124200"/>
            <a:ext cx="4500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n-US" altLang="it-IT" b="1">
                <a:solidFill>
                  <a:srgbClr val="FF9900"/>
                </a:solidFill>
              </a:rPr>
              <a:t>Drawback of Lean technology</a:t>
            </a:r>
            <a:endParaRPr lang="en-GB" altLang="it-IT" sz="1600" b="1"/>
          </a:p>
        </p:txBody>
      </p:sp>
      <p:sp>
        <p:nvSpPr>
          <p:cNvPr id="90117" name="Rectangle 5"/>
          <p:cNvSpPr>
            <a:spLocks noChangeArrowheads="1"/>
          </p:cNvSpPr>
          <p:nvPr/>
        </p:nvSpPr>
        <p:spPr bwMode="auto">
          <a:xfrm>
            <a:off x="422275" y="3962400"/>
            <a:ext cx="694848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it-IT" altLang="it-IT" b="1">
                <a:solidFill>
                  <a:srgbClr val="00FFFF"/>
                </a:solidFill>
              </a:rPr>
              <a:t>The reduction of NO</a:t>
            </a:r>
            <a:r>
              <a:rPr lang="it-IT" altLang="it-IT" b="1" baseline="-25000">
                <a:solidFill>
                  <a:srgbClr val="00FFFF"/>
                </a:solidFill>
              </a:rPr>
              <a:t>x</a:t>
            </a:r>
            <a:r>
              <a:rPr lang="it-IT" altLang="it-IT" b="1">
                <a:solidFill>
                  <a:srgbClr val="00FFFF"/>
                </a:solidFill>
              </a:rPr>
              <a:t> is very </a:t>
            </a:r>
          </a:p>
          <a:p>
            <a:r>
              <a:rPr lang="it-IT" altLang="it-IT" b="1">
                <a:solidFill>
                  <a:srgbClr val="00FFFF"/>
                </a:solidFill>
              </a:rPr>
              <a:t>difficult in the presence of a large excess of O</a:t>
            </a:r>
            <a:r>
              <a:rPr lang="it-IT" altLang="it-IT" b="1" baseline="-25000">
                <a:solidFill>
                  <a:srgbClr val="00FFFF"/>
                </a:solidFill>
              </a:rPr>
              <a:t>2</a:t>
            </a:r>
            <a:endParaRPr lang="en-GB" altLang="it-IT" b="1" baseline="-25000">
              <a:solidFill>
                <a:srgbClr val="00FFFF"/>
              </a:solidFill>
            </a:endParaRPr>
          </a:p>
        </p:txBody>
      </p:sp>
      <p:pic>
        <p:nvPicPr>
          <p:cNvPr id="90118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524000"/>
            <a:ext cx="4114800" cy="2560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0119" name="Rectangle 13"/>
          <p:cNvSpPr>
            <a:spLocks noChangeArrowheads="1"/>
          </p:cNvSpPr>
          <p:nvPr/>
        </p:nvSpPr>
        <p:spPr bwMode="auto">
          <a:xfrm>
            <a:off x="915988" y="5410200"/>
            <a:ext cx="49450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n-US" altLang="it-IT" b="1">
                <a:sym typeface="Symbol" pitchFamily="18" charset="2"/>
              </a:rPr>
              <a:t>4 NH</a:t>
            </a:r>
            <a:r>
              <a:rPr lang="en-US" altLang="it-IT" b="1" baseline="-25000">
                <a:sym typeface="Symbol" pitchFamily="18" charset="2"/>
              </a:rPr>
              <a:t>3 </a:t>
            </a:r>
            <a:r>
              <a:rPr lang="en-US" altLang="it-IT" b="1">
                <a:sym typeface="Symbol" pitchFamily="18" charset="2"/>
              </a:rPr>
              <a:t>+ 4NO + O</a:t>
            </a:r>
            <a:r>
              <a:rPr lang="en-US" altLang="it-IT" b="1" baseline="-25000">
                <a:sym typeface="Symbol" pitchFamily="18" charset="2"/>
              </a:rPr>
              <a:t>2</a:t>
            </a:r>
            <a:r>
              <a:rPr lang="en-US" altLang="it-IT" b="1">
                <a:sym typeface="Symbol" pitchFamily="18" charset="2"/>
              </a:rPr>
              <a:t>   4 N</a:t>
            </a:r>
            <a:r>
              <a:rPr lang="en-US" altLang="it-IT" b="1" baseline="-25000">
                <a:sym typeface="Symbol" pitchFamily="18" charset="2"/>
              </a:rPr>
              <a:t>2</a:t>
            </a:r>
            <a:r>
              <a:rPr lang="en-US" altLang="it-IT" b="1">
                <a:sym typeface="Symbol" pitchFamily="18" charset="2"/>
              </a:rPr>
              <a:t> + 6 H</a:t>
            </a:r>
            <a:r>
              <a:rPr lang="en-US" altLang="it-IT" b="1" baseline="-25000">
                <a:sym typeface="Symbol" pitchFamily="18" charset="2"/>
              </a:rPr>
              <a:t>2</a:t>
            </a:r>
            <a:r>
              <a:rPr lang="en-US" altLang="it-IT" b="1">
                <a:sym typeface="Symbol" pitchFamily="18" charset="2"/>
              </a:rPr>
              <a:t>O</a:t>
            </a:r>
            <a:endParaRPr lang="it-IT" altLang="it-IT" b="1">
              <a:sym typeface="Symbol" pitchFamily="18" charset="2"/>
            </a:endParaRPr>
          </a:p>
        </p:txBody>
      </p:sp>
      <p:sp>
        <p:nvSpPr>
          <p:cNvPr id="90120" name="Text Box 14"/>
          <p:cNvSpPr txBox="1">
            <a:spLocks noChangeArrowheads="1"/>
          </p:cNvSpPr>
          <p:nvPr/>
        </p:nvSpPr>
        <p:spPr bwMode="auto">
          <a:xfrm>
            <a:off x="3810000" y="6172200"/>
            <a:ext cx="4724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 altLang="it-IT" sz="1600"/>
              <a:t>C. Cohn et al., 1961, US Patent 2, 975, 025.</a:t>
            </a:r>
          </a:p>
        </p:txBody>
      </p:sp>
    </p:spTree>
    <p:extLst>
      <p:ext uri="{BB962C8B-B14F-4D97-AF65-F5344CB8AC3E}">
        <p14:creationId xmlns:p14="http://schemas.microsoft.com/office/powerpoint/2010/main" val="244729818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153400" cy="1143000"/>
          </a:xfrm>
        </p:spPr>
        <p:txBody>
          <a:bodyPr/>
          <a:lstStyle/>
          <a:p>
            <a:r>
              <a:rPr lang="it-IT" altLang="it-IT" sz="2800" b="1" dirty="0" err="1" smtClean="0">
                <a:solidFill>
                  <a:srgbClr val="FFFF00"/>
                </a:solidFill>
                <a:latin typeface="Arial" charset="0"/>
              </a:rPr>
              <a:t>Selective</a:t>
            </a:r>
            <a:r>
              <a:rPr lang="it-IT" altLang="it-IT" sz="2800" b="1" dirty="0" smtClean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it-IT" altLang="it-IT" sz="2800" b="1" dirty="0" err="1" smtClean="0">
                <a:solidFill>
                  <a:srgbClr val="FFFF00"/>
                </a:solidFill>
                <a:latin typeface="Arial" charset="0"/>
              </a:rPr>
              <a:t>Catalytic</a:t>
            </a:r>
            <a:r>
              <a:rPr lang="it-IT" altLang="it-IT" sz="2800" b="1" dirty="0" smtClean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it-IT" altLang="it-IT" sz="2800" b="1" dirty="0" err="1" smtClean="0">
                <a:solidFill>
                  <a:srgbClr val="FFFF00"/>
                </a:solidFill>
                <a:latin typeface="Arial" charset="0"/>
              </a:rPr>
              <a:t>Reduction</a:t>
            </a:r>
            <a:r>
              <a:rPr lang="it-IT" altLang="it-IT" sz="2800" b="1" dirty="0" smtClean="0">
                <a:solidFill>
                  <a:srgbClr val="FFFF00"/>
                </a:solidFill>
                <a:latin typeface="Arial" charset="0"/>
              </a:rPr>
              <a:t> of </a:t>
            </a:r>
            <a:r>
              <a:rPr lang="it-IT" altLang="it-IT" sz="2800" b="1" dirty="0" err="1" smtClean="0">
                <a:solidFill>
                  <a:srgbClr val="FFFF00"/>
                </a:solidFill>
                <a:latin typeface="Arial" charset="0"/>
              </a:rPr>
              <a:t>NO</a:t>
            </a:r>
            <a:r>
              <a:rPr lang="it-IT" altLang="it-IT" sz="2800" b="1" baseline="-25000" dirty="0" err="1" smtClean="0">
                <a:solidFill>
                  <a:srgbClr val="FFFF00"/>
                </a:solidFill>
                <a:latin typeface="Arial" charset="0"/>
              </a:rPr>
              <a:t>x</a:t>
            </a:r>
            <a:r>
              <a:rPr lang="it-IT" altLang="it-IT" sz="2800" b="1" dirty="0" smtClean="0">
                <a:solidFill>
                  <a:srgbClr val="FFFF00"/>
                </a:solidFill>
                <a:latin typeface="Arial" charset="0"/>
              </a:rPr>
              <a:t> with NH</a:t>
            </a:r>
            <a:r>
              <a:rPr lang="it-IT" altLang="it-IT" sz="2800" b="1" baseline="-25000" dirty="0" smtClean="0">
                <a:solidFill>
                  <a:srgbClr val="FFFF00"/>
                </a:solidFill>
                <a:latin typeface="Arial" charset="0"/>
              </a:rPr>
              <a:t>3</a:t>
            </a:r>
          </a:p>
        </p:txBody>
      </p:sp>
      <p:sp>
        <p:nvSpPr>
          <p:cNvPr id="91139" name="Text Box 3"/>
          <p:cNvSpPr txBox="1">
            <a:spLocks noChangeArrowheads="1"/>
          </p:cNvSpPr>
          <p:nvPr/>
        </p:nvSpPr>
        <p:spPr bwMode="auto">
          <a:xfrm>
            <a:off x="533400" y="1600200"/>
            <a:ext cx="7315200" cy="246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it-IT" b="1">
                <a:sym typeface="Symbol" pitchFamily="18" charset="2"/>
              </a:rPr>
              <a:t>4 NH</a:t>
            </a:r>
            <a:r>
              <a:rPr lang="en-US" altLang="it-IT" b="1" baseline="-25000">
                <a:sym typeface="Symbol" pitchFamily="18" charset="2"/>
              </a:rPr>
              <a:t>3 </a:t>
            </a:r>
            <a:r>
              <a:rPr lang="en-US" altLang="it-IT" b="1">
                <a:sym typeface="Symbol" pitchFamily="18" charset="2"/>
              </a:rPr>
              <a:t>+ 4NO + O</a:t>
            </a:r>
            <a:r>
              <a:rPr lang="en-US" altLang="it-IT" b="1" baseline="-25000">
                <a:sym typeface="Symbol" pitchFamily="18" charset="2"/>
              </a:rPr>
              <a:t>2</a:t>
            </a:r>
            <a:r>
              <a:rPr lang="en-US" altLang="it-IT" b="1">
                <a:sym typeface="Symbol" pitchFamily="18" charset="2"/>
              </a:rPr>
              <a:t>   4 N</a:t>
            </a:r>
            <a:r>
              <a:rPr lang="en-US" altLang="it-IT" b="1" baseline="-25000">
                <a:sym typeface="Symbol" pitchFamily="18" charset="2"/>
              </a:rPr>
              <a:t>2</a:t>
            </a:r>
            <a:r>
              <a:rPr lang="en-US" altLang="it-IT" b="1">
                <a:sym typeface="Symbol" pitchFamily="18" charset="2"/>
              </a:rPr>
              <a:t> + 6 H</a:t>
            </a:r>
            <a:r>
              <a:rPr lang="en-US" altLang="it-IT" b="1" baseline="-25000">
                <a:sym typeface="Symbol" pitchFamily="18" charset="2"/>
              </a:rPr>
              <a:t>2</a:t>
            </a:r>
            <a:r>
              <a:rPr lang="en-US" altLang="it-IT" b="1">
                <a:sym typeface="Symbol" pitchFamily="18" charset="2"/>
              </a:rPr>
              <a:t>O</a:t>
            </a:r>
          </a:p>
          <a:p>
            <a:pPr algn="l">
              <a:spcBef>
                <a:spcPct val="50000"/>
              </a:spcBef>
            </a:pPr>
            <a:r>
              <a:rPr lang="en-US" altLang="it-IT" b="1">
                <a:sym typeface="Symbol" pitchFamily="18" charset="2"/>
              </a:rPr>
              <a:t>4 NH</a:t>
            </a:r>
            <a:r>
              <a:rPr lang="en-US" altLang="it-IT" b="1" baseline="-25000">
                <a:sym typeface="Symbol" pitchFamily="18" charset="2"/>
              </a:rPr>
              <a:t>3 </a:t>
            </a:r>
            <a:r>
              <a:rPr lang="en-US" altLang="it-IT" b="1">
                <a:sym typeface="Symbol" pitchFamily="18" charset="2"/>
              </a:rPr>
              <a:t>+ 2NO</a:t>
            </a:r>
            <a:r>
              <a:rPr lang="en-US" altLang="it-IT" b="1" baseline="-25000">
                <a:sym typeface="Symbol" pitchFamily="18" charset="2"/>
              </a:rPr>
              <a:t>2</a:t>
            </a:r>
            <a:r>
              <a:rPr lang="en-US" altLang="it-IT" b="1">
                <a:sym typeface="Symbol" pitchFamily="18" charset="2"/>
              </a:rPr>
              <a:t> + O</a:t>
            </a:r>
            <a:r>
              <a:rPr lang="en-US" altLang="it-IT" b="1" baseline="-25000">
                <a:sym typeface="Symbol" pitchFamily="18" charset="2"/>
              </a:rPr>
              <a:t>2</a:t>
            </a:r>
            <a:r>
              <a:rPr lang="en-US" altLang="it-IT" b="1">
                <a:sym typeface="Symbol" pitchFamily="18" charset="2"/>
              </a:rPr>
              <a:t>   3 N</a:t>
            </a:r>
            <a:r>
              <a:rPr lang="en-US" altLang="it-IT" b="1" baseline="-25000">
                <a:sym typeface="Symbol" pitchFamily="18" charset="2"/>
              </a:rPr>
              <a:t>2</a:t>
            </a:r>
            <a:r>
              <a:rPr lang="en-US" altLang="it-IT" b="1">
                <a:sym typeface="Symbol" pitchFamily="18" charset="2"/>
              </a:rPr>
              <a:t> + 6 H</a:t>
            </a:r>
            <a:r>
              <a:rPr lang="en-US" altLang="it-IT" b="1" baseline="-25000">
                <a:sym typeface="Symbol" pitchFamily="18" charset="2"/>
              </a:rPr>
              <a:t>2</a:t>
            </a:r>
            <a:r>
              <a:rPr lang="en-US" altLang="it-IT" b="1">
                <a:sym typeface="Symbol" pitchFamily="18" charset="2"/>
              </a:rPr>
              <a:t>O</a:t>
            </a:r>
            <a:endParaRPr lang="it-IT" altLang="it-IT"/>
          </a:p>
          <a:p>
            <a:pPr algn="l">
              <a:spcBef>
                <a:spcPct val="50000"/>
              </a:spcBef>
            </a:pPr>
            <a:endParaRPr lang="it-IT" altLang="it-IT">
              <a:solidFill>
                <a:srgbClr val="FF9900"/>
              </a:solidFill>
            </a:endParaRPr>
          </a:p>
          <a:p>
            <a:pPr algn="l">
              <a:spcBef>
                <a:spcPct val="50000"/>
              </a:spcBef>
            </a:pPr>
            <a:endParaRPr lang="it-IT" altLang="it-IT"/>
          </a:p>
          <a:p>
            <a:pPr algn="l">
              <a:spcBef>
                <a:spcPct val="50000"/>
              </a:spcBef>
            </a:pPr>
            <a:endParaRPr lang="it-IT" altLang="it-IT" baseline="-25000"/>
          </a:p>
        </p:txBody>
      </p:sp>
      <p:sp>
        <p:nvSpPr>
          <p:cNvPr id="91140" name="Text Box 4"/>
          <p:cNvSpPr txBox="1">
            <a:spLocks noChangeArrowheads="1"/>
          </p:cNvSpPr>
          <p:nvPr/>
        </p:nvSpPr>
        <p:spPr bwMode="auto">
          <a:xfrm>
            <a:off x="1295400" y="2895600"/>
            <a:ext cx="6400800" cy="319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 altLang="it-IT"/>
              <a:t>Stationary applications but </a:t>
            </a:r>
            <a:r>
              <a:rPr lang="it-IT" altLang="it-IT">
                <a:solidFill>
                  <a:srgbClr val="FF3300"/>
                </a:solidFill>
              </a:rPr>
              <a:t>NOT</a:t>
            </a:r>
            <a:r>
              <a:rPr lang="it-IT" altLang="it-IT"/>
              <a:t> (yet) for car :</a:t>
            </a:r>
          </a:p>
          <a:p>
            <a:pPr>
              <a:spcBef>
                <a:spcPct val="50000"/>
              </a:spcBef>
            </a:pPr>
            <a:r>
              <a:rPr lang="it-IT" altLang="it-IT" b="1">
                <a:solidFill>
                  <a:srgbClr val="66FF33"/>
                </a:solidFill>
              </a:rPr>
              <a:t>Separate and additional supply system</a:t>
            </a:r>
          </a:p>
          <a:p>
            <a:pPr>
              <a:spcBef>
                <a:spcPct val="50000"/>
              </a:spcBef>
            </a:pPr>
            <a:r>
              <a:rPr lang="it-IT" altLang="it-IT" b="1">
                <a:solidFill>
                  <a:srgbClr val="66FF33"/>
                </a:solidFill>
              </a:rPr>
              <a:t>Slip of ammonia</a:t>
            </a:r>
          </a:p>
          <a:p>
            <a:pPr>
              <a:spcBef>
                <a:spcPct val="50000"/>
              </a:spcBef>
            </a:pPr>
            <a:endParaRPr lang="it-IT" altLang="it-IT" b="1">
              <a:solidFill>
                <a:srgbClr val="66FF33"/>
              </a:solidFill>
            </a:endParaRPr>
          </a:p>
          <a:p>
            <a:pPr>
              <a:spcBef>
                <a:spcPct val="50000"/>
              </a:spcBef>
            </a:pPr>
            <a:r>
              <a:rPr lang="it-IT" altLang="it-IT" b="1">
                <a:solidFill>
                  <a:srgbClr val="FF9900"/>
                </a:solidFill>
              </a:rPr>
              <a:t>and on board NH</a:t>
            </a:r>
            <a:r>
              <a:rPr lang="it-IT" altLang="it-IT" b="1" baseline="-25000">
                <a:solidFill>
                  <a:srgbClr val="FF9900"/>
                </a:solidFill>
              </a:rPr>
              <a:t>3</a:t>
            </a:r>
            <a:r>
              <a:rPr lang="it-IT" altLang="it-IT" b="1">
                <a:solidFill>
                  <a:srgbClr val="FF9900"/>
                </a:solidFill>
              </a:rPr>
              <a:t> production ?</a:t>
            </a:r>
            <a:endParaRPr lang="it-IT" altLang="it-IT" b="1">
              <a:solidFill>
                <a:srgbClr val="66FF33"/>
              </a:solidFill>
            </a:endParaRPr>
          </a:p>
          <a:p>
            <a:pPr>
              <a:spcBef>
                <a:spcPct val="50000"/>
              </a:spcBef>
            </a:pPr>
            <a:r>
              <a:rPr lang="it-IT" altLang="it-IT" b="1"/>
              <a:t>2NO + 5 H</a:t>
            </a:r>
            <a:r>
              <a:rPr lang="it-IT" altLang="it-IT" b="1" baseline="-25000"/>
              <a:t>2</a:t>
            </a:r>
            <a:r>
              <a:rPr lang="it-IT" altLang="it-IT" b="1"/>
              <a:t> </a:t>
            </a:r>
            <a:r>
              <a:rPr lang="en-US" altLang="it-IT" b="1">
                <a:sym typeface="Symbol" pitchFamily="18" charset="2"/>
              </a:rPr>
              <a:t></a:t>
            </a:r>
            <a:r>
              <a:rPr lang="it-IT" altLang="it-IT" b="1"/>
              <a:t> 2 NH</a:t>
            </a:r>
            <a:r>
              <a:rPr lang="it-IT" altLang="it-IT" b="1" baseline="-25000"/>
              <a:t>3</a:t>
            </a:r>
            <a:r>
              <a:rPr lang="it-IT" altLang="it-IT" b="1"/>
              <a:t> + 2 H</a:t>
            </a:r>
            <a:r>
              <a:rPr lang="it-IT" altLang="it-IT" b="1" baseline="-25000"/>
              <a:t>2</a:t>
            </a:r>
            <a:endParaRPr lang="it-IT" altLang="it-IT" b="1" baseline="-25000">
              <a:solidFill>
                <a:srgbClr val="66FF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94717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81000" y="457200"/>
            <a:ext cx="81534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altLang="it-IT" sz="2800" b="1" dirty="0" err="1" smtClean="0">
                <a:solidFill>
                  <a:srgbClr val="FFFF00"/>
                </a:solidFill>
                <a:latin typeface="Arial" charset="0"/>
              </a:rPr>
              <a:t>Scheme</a:t>
            </a:r>
            <a:r>
              <a:rPr lang="it-IT" altLang="it-IT" sz="2800" b="1" dirty="0" smtClean="0">
                <a:solidFill>
                  <a:srgbClr val="FFFF00"/>
                </a:solidFill>
                <a:latin typeface="Arial" charset="0"/>
              </a:rPr>
              <a:t> of the </a:t>
            </a:r>
            <a:r>
              <a:rPr lang="it-IT" altLang="it-IT" sz="2800" b="1" dirty="0" err="1" smtClean="0">
                <a:solidFill>
                  <a:srgbClr val="FFFF00"/>
                </a:solidFill>
                <a:latin typeface="Arial" charset="0"/>
              </a:rPr>
              <a:t>converter</a:t>
            </a:r>
            <a:endParaRPr lang="it-IT" altLang="it-IT" sz="2800" b="1" baseline="-25000" dirty="0" smtClean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2087724" y="1916832"/>
            <a:ext cx="2016224" cy="86409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HC Oxidation</a:t>
            </a:r>
            <a:endParaRPr lang="en-US" b="1" dirty="0"/>
          </a:p>
        </p:txBody>
      </p:sp>
      <p:sp>
        <p:nvSpPr>
          <p:cNvPr id="4" name="Rettangolo 3"/>
          <p:cNvSpPr/>
          <p:nvPr/>
        </p:nvSpPr>
        <p:spPr>
          <a:xfrm>
            <a:off x="5256076" y="1916832"/>
            <a:ext cx="2016224" cy="86409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NH</a:t>
            </a:r>
            <a:r>
              <a:rPr lang="en-US" b="1" baseline="-25000" dirty="0" smtClean="0"/>
              <a:t>3</a:t>
            </a:r>
            <a:r>
              <a:rPr lang="en-US" b="1" dirty="0" smtClean="0"/>
              <a:t>-SCR</a:t>
            </a:r>
            <a:endParaRPr lang="en-US" b="1" dirty="0"/>
          </a:p>
        </p:txBody>
      </p:sp>
      <p:sp>
        <p:nvSpPr>
          <p:cNvPr id="5" name="Freccia a destra 4"/>
          <p:cNvSpPr/>
          <p:nvPr/>
        </p:nvSpPr>
        <p:spPr>
          <a:xfrm>
            <a:off x="971600" y="2240868"/>
            <a:ext cx="1080120" cy="216024"/>
          </a:xfrm>
          <a:prstGeom prst="rightArrow">
            <a:avLst>
              <a:gd name="adj1" fmla="val 50000"/>
              <a:gd name="adj2" fmla="val 17345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ccia a destra 5"/>
          <p:cNvSpPr/>
          <p:nvPr/>
        </p:nvSpPr>
        <p:spPr>
          <a:xfrm>
            <a:off x="4139952" y="2240868"/>
            <a:ext cx="1080120" cy="216024"/>
          </a:xfrm>
          <a:prstGeom prst="rightArrow">
            <a:avLst>
              <a:gd name="adj1" fmla="val 50000"/>
              <a:gd name="adj2" fmla="val 17345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ccia a destra 6"/>
          <p:cNvSpPr/>
          <p:nvPr/>
        </p:nvSpPr>
        <p:spPr>
          <a:xfrm>
            <a:off x="7308304" y="2240868"/>
            <a:ext cx="1080120" cy="216024"/>
          </a:xfrm>
          <a:prstGeom prst="rightArrow">
            <a:avLst>
              <a:gd name="adj1" fmla="val 50000"/>
              <a:gd name="adj2" fmla="val 17345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Connettore 2 10"/>
          <p:cNvCxnSpPr/>
          <p:nvPr/>
        </p:nvCxnSpPr>
        <p:spPr>
          <a:xfrm flipV="1">
            <a:off x="4572000" y="2456892"/>
            <a:ext cx="0" cy="1296144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/>
          <p:cNvSpPr txBox="1"/>
          <p:nvPr/>
        </p:nvSpPr>
        <p:spPr>
          <a:xfrm>
            <a:off x="3635896" y="3861048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Urea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48558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81000" y="457200"/>
            <a:ext cx="81534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altLang="it-IT" sz="2800" b="1" dirty="0" err="1" smtClean="0">
                <a:solidFill>
                  <a:srgbClr val="FFFF00"/>
                </a:solidFill>
                <a:latin typeface="Arial" charset="0"/>
              </a:rPr>
              <a:t>Catalysts</a:t>
            </a:r>
            <a:endParaRPr lang="it-IT" altLang="it-IT" sz="2800" b="1" baseline="-25000" dirty="0" smtClean="0">
              <a:solidFill>
                <a:srgbClr val="FFFF00"/>
              </a:solidFill>
              <a:latin typeface="Arial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033364"/>
            <a:ext cx="5400000" cy="3852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5141368"/>
            <a:ext cx="5400000" cy="16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107504" y="6311502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Catalysts 2017, 7, 199</a:t>
            </a:r>
          </a:p>
        </p:txBody>
      </p:sp>
    </p:spTree>
    <p:extLst>
      <p:ext uri="{BB962C8B-B14F-4D97-AF65-F5344CB8AC3E}">
        <p14:creationId xmlns:p14="http://schemas.microsoft.com/office/powerpoint/2010/main" val="240826383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264" y="1600200"/>
            <a:ext cx="6688872" cy="462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81000" y="457200"/>
            <a:ext cx="81534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altLang="it-IT" sz="2800" b="1" dirty="0" err="1" smtClean="0">
                <a:solidFill>
                  <a:srgbClr val="FFFF00"/>
                </a:solidFill>
                <a:latin typeface="Arial" charset="0"/>
              </a:rPr>
              <a:t>Mechanism</a:t>
            </a:r>
            <a:endParaRPr lang="it-IT" altLang="it-IT" sz="2800" b="1" baseline="-25000" dirty="0" smtClean="0">
              <a:solidFill>
                <a:srgbClr val="FFFF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770982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altLang="it-IT" sz="2800" b="1" smtClean="0">
                <a:solidFill>
                  <a:srgbClr val="FFFF00"/>
                </a:solidFill>
                <a:latin typeface="Arial" charset="0"/>
              </a:rPr>
              <a:t>Lean burn catalysts: </a:t>
            </a:r>
            <a:r>
              <a:rPr lang="en-US" altLang="it-IT" sz="2400" b="1" smtClean="0">
                <a:solidFill>
                  <a:srgbClr val="FF9900"/>
                </a:solidFill>
                <a:latin typeface="Arial" charset="0"/>
              </a:rPr>
              <a:t>zeolite-based materials</a:t>
            </a:r>
            <a:endParaRPr lang="en-GB" altLang="it-IT" sz="2800" b="1" smtClean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92163" name="Text Box 3"/>
          <p:cNvSpPr txBox="1">
            <a:spLocks noChangeArrowheads="1"/>
          </p:cNvSpPr>
          <p:nvPr/>
        </p:nvSpPr>
        <p:spPr bwMode="auto">
          <a:xfrm>
            <a:off x="914400" y="1203325"/>
            <a:ext cx="7696200" cy="447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GB" altLang="it-IT" b="1">
                <a:solidFill>
                  <a:srgbClr val="FF0000"/>
                </a:solidFill>
              </a:rPr>
              <a:t>NO decomposition on Cu-ZSM5</a:t>
            </a:r>
          </a:p>
          <a:p>
            <a:pPr algn="l">
              <a:spcBef>
                <a:spcPct val="50000"/>
              </a:spcBef>
            </a:pPr>
            <a:r>
              <a:rPr lang="en-GB" altLang="it-IT" b="1"/>
              <a:t>	NO    </a:t>
            </a:r>
            <a:r>
              <a:rPr lang="en-US" altLang="it-IT" b="1">
                <a:sym typeface="Symbol" pitchFamily="18" charset="2"/>
              </a:rPr>
              <a:t></a:t>
            </a:r>
            <a:r>
              <a:rPr lang="en-GB" altLang="it-IT" b="1"/>
              <a:t>   N</a:t>
            </a:r>
            <a:r>
              <a:rPr lang="en-GB" altLang="it-IT" b="1" baseline="-25000"/>
              <a:t>2</a:t>
            </a:r>
            <a:r>
              <a:rPr lang="en-GB" altLang="it-IT" b="1"/>
              <a:t> + O</a:t>
            </a:r>
            <a:r>
              <a:rPr lang="en-GB" altLang="it-IT" b="1" baseline="-25000"/>
              <a:t>2</a:t>
            </a:r>
            <a:endParaRPr lang="en-GB" altLang="it-IT" b="1"/>
          </a:p>
          <a:p>
            <a:pPr algn="l">
              <a:spcBef>
                <a:spcPct val="50000"/>
              </a:spcBef>
            </a:pPr>
            <a:r>
              <a:rPr lang="en-GB" altLang="it-IT" b="1"/>
              <a:t>High temperatures favours NO desorption</a:t>
            </a:r>
          </a:p>
          <a:p>
            <a:pPr algn="l">
              <a:spcBef>
                <a:spcPct val="50000"/>
              </a:spcBef>
            </a:pPr>
            <a:r>
              <a:rPr lang="en-GB" altLang="it-IT" b="1"/>
              <a:t>H</a:t>
            </a:r>
            <a:r>
              <a:rPr lang="en-GB" altLang="it-IT" b="1" baseline="-25000"/>
              <a:t>2</a:t>
            </a:r>
            <a:r>
              <a:rPr lang="en-GB" altLang="it-IT" b="1"/>
              <a:t>O slightly effects the activity  </a:t>
            </a:r>
          </a:p>
          <a:p>
            <a:pPr algn="l">
              <a:spcBef>
                <a:spcPct val="50000"/>
              </a:spcBef>
            </a:pPr>
            <a:r>
              <a:rPr lang="en-GB" altLang="it-IT" b="1"/>
              <a:t>NO decomposition is inhibited by O</a:t>
            </a:r>
            <a:r>
              <a:rPr lang="en-GB" altLang="it-IT" b="1" baseline="-25000"/>
              <a:t>2 </a:t>
            </a:r>
          </a:p>
          <a:p>
            <a:pPr algn="l">
              <a:spcBef>
                <a:spcPct val="50000"/>
              </a:spcBef>
            </a:pPr>
            <a:r>
              <a:rPr lang="en-GB" altLang="it-IT" b="1">
                <a:solidFill>
                  <a:srgbClr val="FF0000"/>
                </a:solidFill>
              </a:rPr>
              <a:t>Selective catalytic reduction of NO with hydrocarbons</a:t>
            </a:r>
          </a:p>
          <a:p>
            <a:pPr algn="l">
              <a:spcBef>
                <a:spcPct val="50000"/>
              </a:spcBef>
            </a:pPr>
            <a:endParaRPr lang="en-GB" altLang="it-IT" b="1">
              <a:solidFill>
                <a:srgbClr val="FF9900"/>
              </a:solidFill>
            </a:endParaRPr>
          </a:p>
          <a:p>
            <a:r>
              <a:rPr lang="en-US" altLang="it-IT" b="1"/>
              <a:t>HC  + NO</a:t>
            </a:r>
            <a:r>
              <a:rPr lang="en-US" altLang="it-IT" b="1" baseline="-25000"/>
              <a:t>x</a:t>
            </a:r>
            <a:r>
              <a:rPr lang="en-US" altLang="it-IT" b="1"/>
              <a:t> + O</a:t>
            </a:r>
            <a:r>
              <a:rPr lang="en-US" altLang="it-IT" b="1" baseline="-25000"/>
              <a:t>2   </a:t>
            </a:r>
            <a:r>
              <a:rPr lang="en-US" altLang="it-IT" b="1"/>
              <a:t> </a:t>
            </a:r>
            <a:r>
              <a:rPr lang="en-US" altLang="it-IT" b="1">
                <a:sym typeface="Symbol" pitchFamily="18" charset="2"/>
              </a:rPr>
              <a:t>   N</a:t>
            </a:r>
            <a:r>
              <a:rPr lang="en-US" altLang="it-IT" b="1" baseline="-25000">
                <a:sym typeface="Symbol" pitchFamily="18" charset="2"/>
              </a:rPr>
              <a:t>2</a:t>
            </a:r>
            <a:r>
              <a:rPr lang="en-US" altLang="it-IT" b="1">
                <a:sym typeface="Symbol" pitchFamily="18" charset="2"/>
              </a:rPr>
              <a:t> + H</a:t>
            </a:r>
            <a:r>
              <a:rPr lang="en-US" altLang="it-IT" b="1" baseline="-25000">
                <a:sym typeface="Symbol" pitchFamily="18" charset="2"/>
              </a:rPr>
              <a:t>2</a:t>
            </a:r>
            <a:r>
              <a:rPr lang="en-US" altLang="it-IT" b="1">
                <a:sym typeface="Symbol" pitchFamily="18" charset="2"/>
              </a:rPr>
              <a:t>O + CO</a:t>
            </a:r>
            <a:r>
              <a:rPr lang="en-US" altLang="it-IT" b="1" baseline="-25000">
                <a:sym typeface="Symbol" pitchFamily="18" charset="2"/>
              </a:rPr>
              <a:t>2</a:t>
            </a:r>
            <a:endParaRPr lang="en-GB" altLang="it-IT" b="1"/>
          </a:p>
        </p:txBody>
      </p:sp>
    </p:spTree>
    <p:extLst>
      <p:ext uri="{BB962C8B-B14F-4D97-AF65-F5344CB8AC3E}">
        <p14:creationId xmlns:p14="http://schemas.microsoft.com/office/powerpoint/2010/main" val="346581344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210" name="Group 101"/>
          <p:cNvGrpSpPr>
            <a:grpSpLocks/>
          </p:cNvGrpSpPr>
          <p:nvPr/>
        </p:nvGrpSpPr>
        <p:grpSpPr bwMode="auto">
          <a:xfrm>
            <a:off x="457200" y="990600"/>
            <a:ext cx="3506788" cy="4010025"/>
            <a:chOff x="288" y="480"/>
            <a:chExt cx="2209" cy="2526"/>
          </a:xfrm>
        </p:grpSpPr>
        <p:sp>
          <p:nvSpPr>
            <p:cNvPr id="94229" name="Rectangle 23"/>
            <p:cNvSpPr>
              <a:spLocks noChangeArrowheads="1"/>
            </p:cNvSpPr>
            <p:nvPr/>
          </p:nvSpPr>
          <p:spPr bwMode="auto">
            <a:xfrm>
              <a:off x="700" y="557"/>
              <a:ext cx="1680" cy="20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endParaRPr lang="it-IT" altLang="it-IT"/>
            </a:p>
          </p:txBody>
        </p:sp>
        <p:sp>
          <p:nvSpPr>
            <p:cNvPr id="94230" name="Rectangle 24"/>
            <p:cNvSpPr>
              <a:spLocks noChangeArrowheads="1"/>
            </p:cNvSpPr>
            <p:nvPr/>
          </p:nvSpPr>
          <p:spPr bwMode="auto">
            <a:xfrm>
              <a:off x="700" y="557"/>
              <a:ext cx="1680" cy="2060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endParaRPr lang="it-IT" altLang="it-IT"/>
            </a:p>
          </p:txBody>
        </p:sp>
        <p:sp>
          <p:nvSpPr>
            <p:cNvPr id="94231" name="Line 25"/>
            <p:cNvSpPr>
              <a:spLocks noChangeShapeType="1"/>
            </p:cNvSpPr>
            <p:nvPr/>
          </p:nvSpPr>
          <p:spPr bwMode="auto">
            <a:xfrm>
              <a:off x="700" y="557"/>
              <a:ext cx="1" cy="206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32" name="Line 26"/>
            <p:cNvSpPr>
              <a:spLocks noChangeShapeType="1"/>
            </p:cNvSpPr>
            <p:nvPr/>
          </p:nvSpPr>
          <p:spPr bwMode="auto">
            <a:xfrm>
              <a:off x="664" y="2617"/>
              <a:ext cx="36" cy="1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33" name="Line 27"/>
            <p:cNvSpPr>
              <a:spLocks noChangeShapeType="1"/>
            </p:cNvSpPr>
            <p:nvPr/>
          </p:nvSpPr>
          <p:spPr bwMode="auto">
            <a:xfrm>
              <a:off x="664" y="2206"/>
              <a:ext cx="36" cy="1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34" name="Line 28"/>
            <p:cNvSpPr>
              <a:spLocks noChangeShapeType="1"/>
            </p:cNvSpPr>
            <p:nvPr/>
          </p:nvSpPr>
          <p:spPr bwMode="auto">
            <a:xfrm>
              <a:off x="664" y="1794"/>
              <a:ext cx="36" cy="1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35" name="Line 29"/>
            <p:cNvSpPr>
              <a:spLocks noChangeShapeType="1"/>
            </p:cNvSpPr>
            <p:nvPr/>
          </p:nvSpPr>
          <p:spPr bwMode="auto">
            <a:xfrm>
              <a:off x="664" y="1381"/>
              <a:ext cx="36" cy="1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36" name="Line 30"/>
            <p:cNvSpPr>
              <a:spLocks noChangeShapeType="1"/>
            </p:cNvSpPr>
            <p:nvPr/>
          </p:nvSpPr>
          <p:spPr bwMode="auto">
            <a:xfrm>
              <a:off x="664" y="969"/>
              <a:ext cx="36" cy="1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37" name="Line 31"/>
            <p:cNvSpPr>
              <a:spLocks noChangeShapeType="1"/>
            </p:cNvSpPr>
            <p:nvPr/>
          </p:nvSpPr>
          <p:spPr bwMode="auto">
            <a:xfrm>
              <a:off x="664" y="557"/>
              <a:ext cx="36" cy="1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38" name="Line 32"/>
            <p:cNvSpPr>
              <a:spLocks noChangeShapeType="1"/>
            </p:cNvSpPr>
            <p:nvPr/>
          </p:nvSpPr>
          <p:spPr bwMode="auto">
            <a:xfrm>
              <a:off x="700" y="2617"/>
              <a:ext cx="1680" cy="1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39" name="Line 33"/>
            <p:cNvSpPr>
              <a:spLocks noChangeShapeType="1"/>
            </p:cNvSpPr>
            <p:nvPr/>
          </p:nvSpPr>
          <p:spPr bwMode="auto">
            <a:xfrm flipV="1">
              <a:off x="700" y="2617"/>
              <a:ext cx="1" cy="36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40" name="Line 34"/>
            <p:cNvSpPr>
              <a:spLocks noChangeShapeType="1"/>
            </p:cNvSpPr>
            <p:nvPr/>
          </p:nvSpPr>
          <p:spPr bwMode="auto">
            <a:xfrm flipV="1">
              <a:off x="1036" y="2617"/>
              <a:ext cx="1" cy="36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41" name="Line 35"/>
            <p:cNvSpPr>
              <a:spLocks noChangeShapeType="1"/>
            </p:cNvSpPr>
            <p:nvPr/>
          </p:nvSpPr>
          <p:spPr bwMode="auto">
            <a:xfrm flipV="1">
              <a:off x="1372" y="2617"/>
              <a:ext cx="1" cy="36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42" name="Line 36"/>
            <p:cNvSpPr>
              <a:spLocks noChangeShapeType="1"/>
            </p:cNvSpPr>
            <p:nvPr/>
          </p:nvSpPr>
          <p:spPr bwMode="auto">
            <a:xfrm flipV="1">
              <a:off x="1708" y="2617"/>
              <a:ext cx="1" cy="36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43" name="Line 37"/>
            <p:cNvSpPr>
              <a:spLocks noChangeShapeType="1"/>
            </p:cNvSpPr>
            <p:nvPr/>
          </p:nvSpPr>
          <p:spPr bwMode="auto">
            <a:xfrm flipV="1">
              <a:off x="2044" y="2617"/>
              <a:ext cx="1" cy="36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44" name="Line 38"/>
            <p:cNvSpPr>
              <a:spLocks noChangeShapeType="1"/>
            </p:cNvSpPr>
            <p:nvPr/>
          </p:nvSpPr>
          <p:spPr bwMode="auto">
            <a:xfrm flipV="1">
              <a:off x="2380" y="2617"/>
              <a:ext cx="1" cy="36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45" name="Freeform 39"/>
            <p:cNvSpPr>
              <a:spLocks/>
            </p:cNvSpPr>
            <p:nvPr/>
          </p:nvSpPr>
          <p:spPr bwMode="auto">
            <a:xfrm>
              <a:off x="868" y="2123"/>
              <a:ext cx="168" cy="453"/>
            </a:xfrm>
            <a:custGeom>
              <a:avLst/>
              <a:gdLst>
                <a:gd name="T0" fmla="*/ 0 w 336"/>
                <a:gd name="T1" fmla="*/ 453 h 906"/>
                <a:gd name="T2" fmla="*/ 10 w 336"/>
                <a:gd name="T3" fmla="*/ 430 h 906"/>
                <a:gd name="T4" fmla="*/ 19 w 336"/>
                <a:gd name="T5" fmla="*/ 407 h 906"/>
                <a:gd name="T6" fmla="*/ 39 w 336"/>
                <a:gd name="T7" fmla="*/ 362 h 906"/>
                <a:gd name="T8" fmla="*/ 50 w 336"/>
                <a:gd name="T9" fmla="*/ 340 h 906"/>
                <a:gd name="T10" fmla="*/ 61 w 336"/>
                <a:gd name="T11" fmla="*/ 317 h 906"/>
                <a:gd name="T12" fmla="*/ 73 w 336"/>
                <a:gd name="T13" fmla="*/ 293 h 906"/>
                <a:gd name="T14" fmla="*/ 84 w 336"/>
                <a:gd name="T15" fmla="*/ 268 h 906"/>
                <a:gd name="T16" fmla="*/ 95 w 336"/>
                <a:gd name="T17" fmla="*/ 242 h 906"/>
                <a:gd name="T18" fmla="*/ 107 w 336"/>
                <a:gd name="T19" fmla="*/ 214 h 906"/>
                <a:gd name="T20" fmla="*/ 118 w 336"/>
                <a:gd name="T21" fmla="*/ 185 h 906"/>
                <a:gd name="T22" fmla="*/ 129 w 336"/>
                <a:gd name="T23" fmla="*/ 153 h 906"/>
                <a:gd name="T24" fmla="*/ 139 w 336"/>
                <a:gd name="T25" fmla="*/ 119 h 906"/>
                <a:gd name="T26" fmla="*/ 144 w 336"/>
                <a:gd name="T27" fmla="*/ 101 h 906"/>
                <a:gd name="T28" fmla="*/ 149 w 336"/>
                <a:gd name="T29" fmla="*/ 83 h 906"/>
                <a:gd name="T30" fmla="*/ 155 w 336"/>
                <a:gd name="T31" fmla="*/ 64 h 906"/>
                <a:gd name="T32" fmla="*/ 158 w 336"/>
                <a:gd name="T33" fmla="*/ 44 h 906"/>
                <a:gd name="T34" fmla="*/ 163 w 336"/>
                <a:gd name="T35" fmla="*/ 22 h 906"/>
                <a:gd name="T36" fmla="*/ 168 w 336"/>
                <a:gd name="T37" fmla="*/ 0 h 90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336" h="906">
                  <a:moveTo>
                    <a:pt x="0" y="906"/>
                  </a:moveTo>
                  <a:lnTo>
                    <a:pt x="19" y="860"/>
                  </a:lnTo>
                  <a:lnTo>
                    <a:pt x="38" y="814"/>
                  </a:lnTo>
                  <a:lnTo>
                    <a:pt x="78" y="724"/>
                  </a:lnTo>
                  <a:lnTo>
                    <a:pt x="99" y="680"/>
                  </a:lnTo>
                  <a:lnTo>
                    <a:pt x="122" y="634"/>
                  </a:lnTo>
                  <a:lnTo>
                    <a:pt x="146" y="586"/>
                  </a:lnTo>
                  <a:lnTo>
                    <a:pt x="167" y="536"/>
                  </a:lnTo>
                  <a:lnTo>
                    <a:pt x="190" y="484"/>
                  </a:lnTo>
                  <a:lnTo>
                    <a:pt x="213" y="428"/>
                  </a:lnTo>
                  <a:lnTo>
                    <a:pt x="236" y="369"/>
                  </a:lnTo>
                  <a:lnTo>
                    <a:pt x="257" y="305"/>
                  </a:lnTo>
                  <a:lnTo>
                    <a:pt x="278" y="238"/>
                  </a:lnTo>
                  <a:lnTo>
                    <a:pt x="288" y="202"/>
                  </a:lnTo>
                  <a:lnTo>
                    <a:pt x="297" y="165"/>
                  </a:lnTo>
                  <a:lnTo>
                    <a:pt x="309" y="127"/>
                  </a:lnTo>
                  <a:lnTo>
                    <a:pt x="316" y="87"/>
                  </a:lnTo>
                  <a:lnTo>
                    <a:pt x="326" y="44"/>
                  </a:lnTo>
                  <a:lnTo>
                    <a:pt x="336" y="0"/>
                  </a:lnTo>
                </a:path>
              </a:pathLst>
            </a:custGeom>
            <a:noFill/>
            <a:ln w="19050">
              <a:solidFill>
                <a:srgbClr val="FF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46" name="Freeform 40"/>
            <p:cNvSpPr>
              <a:spLocks/>
            </p:cNvSpPr>
            <p:nvPr/>
          </p:nvSpPr>
          <p:spPr bwMode="auto">
            <a:xfrm>
              <a:off x="1036" y="887"/>
              <a:ext cx="168" cy="1236"/>
            </a:xfrm>
            <a:custGeom>
              <a:avLst/>
              <a:gdLst>
                <a:gd name="T0" fmla="*/ 0 w 336"/>
                <a:gd name="T1" fmla="*/ 1236 h 2473"/>
                <a:gd name="T2" fmla="*/ 3 w 336"/>
                <a:gd name="T3" fmla="*/ 1223 h 2473"/>
                <a:gd name="T4" fmla="*/ 5 w 336"/>
                <a:gd name="T5" fmla="*/ 1208 h 2473"/>
                <a:gd name="T6" fmla="*/ 8 w 336"/>
                <a:gd name="T7" fmla="*/ 1193 h 2473"/>
                <a:gd name="T8" fmla="*/ 11 w 336"/>
                <a:gd name="T9" fmla="*/ 1177 h 2473"/>
                <a:gd name="T10" fmla="*/ 15 w 336"/>
                <a:gd name="T11" fmla="*/ 1143 h 2473"/>
                <a:gd name="T12" fmla="*/ 21 w 336"/>
                <a:gd name="T13" fmla="*/ 1107 h 2473"/>
                <a:gd name="T14" fmla="*/ 26 w 336"/>
                <a:gd name="T15" fmla="*/ 1068 h 2473"/>
                <a:gd name="T16" fmla="*/ 32 w 336"/>
                <a:gd name="T17" fmla="*/ 1027 h 2473"/>
                <a:gd name="T18" fmla="*/ 37 w 336"/>
                <a:gd name="T19" fmla="*/ 984 h 2473"/>
                <a:gd name="T20" fmla="*/ 42 w 336"/>
                <a:gd name="T21" fmla="*/ 940 h 2473"/>
                <a:gd name="T22" fmla="*/ 47 w 336"/>
                <a:gd name="T23" fmla="*/ 894 h 2473"/>
                <a:gd name="T24" fmla="*/ 53 w 336"/>
                <a:gd name="T25" fmla="*/ 847 h 2473"/>
                <a:gd name="T26" fmla="*/ 58 w 336"/>
                <a:gd name="T27" fmla="*/ 799 h 2473"/>
                <a:gd name="T28" fmla="*/ 63 w 336"/>
                <a:gd name="T29" fmla="*/ 751 h 2473"/>
                <a:gd name="T30" fmla="*/ 73 w 336"/>
                <a:gd name="T31" fmla="*/ 652 h 2473"/>
                <a:gd name="T32" fmla="*/ 84 w 336"/>
                <a:gd name="T33" fmla="*/ 554 h 2473"/>
                <a:gd name="T34" fmla="*/ 89 w 336"/>
                <a:gd name="T35" fmla="*/ 505 h 2473"/>
                <a:gd name="T36" fmla="*/ 94 w 336"/>
                <a:gd name="T37" fmla="*/ 458 h 2473"/>
                <a:gd name="T38" fmla="*/ 100 w 336"/>
                <a:gd name="T39" fmla="*/ 411 h 2473"/>
                <a:gd name="T40" fmla="*/ 105 w 336"/>
                <a:gd name="T41" fmla="*/ 365 h 2473"/>
                <a:gd name="T42" fmla="*/ 110 w 336"/>
                <a:gd name="T43" fmla="*/ 321 h 2473"/>
                <a:gd name="T44" fmla="*/ 115 w 336"/>
                <a:gd name="T45" fmla="*/ 278 h 2473"/>
                <a:gd name="T46" fmla="*/ 121 w 336"/>
                <a:gd name="T47" fmla="*/ 238 h 2473"/>
                <a:gd name="T48" fmla="*/ 126 w 336"/>
                <a:gd name="T49" fmla="*/ 200 h 2473"/>
                <a:gd name="T50" fmla="*/ 132 w 336"/>
                <a:gd name="T51" fmla="*/ 164 h 2473"/>
                <a:gd name="T52" fmla="*/ 136 w 336"/>
                <a:gd name="T53" fmla="*/ 130 h 2473"/>
                <a:gd name="T54" fmla="*/ 139 w 336"/>
                <a:gd name="T55" fmla="*/ 115 h 2473"/>
                <a:gd name="T56" fmla="*/ 142 w 336"/>
                <a:gd name="T57" fmla="*/ 101 h 2473"/>
                <a:gd name="T58" fmla="*/ 144 w 336"/>
                <a:gd name="T59" fmla="*/ 86 h 2473"/>
                <a:gd name="T60" fmla="*/ 147 w 336"/>
                <a:gd name="T61" fmla="*/ 73 h 2473"/>
                <a:gd name="T62" fmla="*/ 150 w 336"/>
                <a:gd name="T63" fmla="*/ 60 h 2473"/>
                <a:gd name="T64" fmla="*/ 153 w 336"/>
                <a:gd name="T65" fmla="*/ 49 h 2473"/>
                <a:gd name="T66" fmla="*/ 155 w 336"/>
                <a:gd name="T67" fmla="*/ 38 h 2473"/>
                <a:gd name="T68" fmla="*/ 158 w 336"/>
                <a:gd name="T69" fmla="*/ 29 h 2473"/>
                <a:gd name="T70" fmla="*/ 160 w 336"/>
                <a:gd name="T71" fmla="*/ 20 h 2473"/>
                <a:gd name="T72" fmla="*/ 163 w 336"/>
                <a:gd name="T73" fmla="*/ 12 h 2473"/>
                <a:gd name="T74" fmla="*/ 165 w 336"/>
                <a:gd name="T75" fmla="*/ 6 h 2473"/>
                <a:gd name="T76" fmla="*/ 168 w 336"/>
                <a:gd name="T77" fmla="*/ 0 h 247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336" h="2473">
                  <a:moveTo>
                    <a:pt x="0" y="2473"/>
                  </a:moveTo>
                  <a:lnTo>
                    <a:pt x="5" y="2446"/>
                  </a:lnTo>
                  <a:lnTo>
                    <a:pt x="9" y="2417"/>
                  </a:lnTo>
                  <a:lnTo>
                    <a:pt x="15" y="2387"/>
                  </a:lnTo>
                  <a:lnTo>
                    <a:pt x="21" y="2354"/>
                  </a:lnTo>
                  <a:lnTo>
                    <a:pt x="30" y="2287"/>
                  </a:lnTo>
                  <a:lnTo>
                    <a:pt x="42" y="2214"/>
                  </a:lnTo>
                  <a:lnTo>
                    <a:pt x="51" y="2137"/>
                  </a:lnTo>
                  <a:lnTo>
                    <a:pt x="63" y="2055"/>
                  </a:lnTo>
                  <a:lnTo>
                    <a:pt x="73" y="1968"/>
                  </a:lnTo>
                  <a:lnTo>
                    <a:pt x="84" y="1880"/>
                  </a:lnTo>
                  <a:lnTo>
                    <a:pt x="94" y="1788"/>
                  </a:lnTo>
                  <a:lnTo>
                    <a:pt x="105" y="1694"/>
                  </a:lnTo>
                  <a:lnTo>
                    <a:pt x="115" y="1598"/>
                  </a:lnTo>
                  <a:lnTo>
                    <a:pt x="126" y="1502"/>
                  </a:lnTo>
                  <a:lnTo>
                    <a:pt x="146" y="1304"/>
                  </a:lnTo>
                  <a:lnTo>
                    <a:pt x="167" y="1108"/>
                  </a:lnTo>
                  <a:lnTo>
                    <a:pt x="178" y="1010"/>
                  </a:lnTo>
                  <a:lnTo>
                    <a:pt x="188" y="916"/>
                  </a:lnTo>
                  <a:lnTo>
                    <a:pt x="199" y="822"/>
                  </a:lnTo>
                  <a:lnTo>
                    <a:pt x="209" y="730"/>
                  </a:lnTo>
                  <a:lnTo>
                    <a:pt x="220" y="643"/>
                  </a:lnTo>
                  <a:lnTo>
                    <a:pt x="230" y="557"/>
                  </a:lnTo>
                  <a:lnTo>
                    <a:pt x="242" y="476"/>
                  </a:lnTo>
                  <a:lnTo>
                    <a:pt x="251" y="400"/>
                  </a:lnTo>
                  <a:lnTo>
                    <a:pt x="263" y="329"/>
                  </a:lnTo>
                  <a:lnTo>
                    <a:pt x="272" y="261"/>
                  </a:lnTo>
                  <a:lnTo>
                    <a:pt x="278" y="231"/>
                  </a:lnTo>
                  <a:lnTo>
                    <a:pt x="284" y="202"/>
                  </a:lnTo>
                  <a:lnTo>
                    <a:pt x="288" y="173"/>
                  </a:lnTo>
                  <a:lnTo>
                    <a:pt x="293" y="146"/>
                  </a:lnTo>
                  <a:lnTo>
                    <a:pt x="299" y="121"/>
                  </a:lnTo>
                  <a:lnTo>
                    <a:pt x="305" y="98"/>
                  </a:lnTo>
                  <a:lnTo>
                    <a:pt x="309" y="77"/>
                  </a:lnTo>
                  <a:lnTo>
                    <a:pt x="315" y="58"/>
                  </a:lnTo>
                  <a:lnTo>
                    <a:pt x="320" y="41"/>
                  </a:lnTo>
                  <a:lnTo>
                    <a:pt x="326" y="25"/>
                  </a:lnTo>
                  <a:lnTo>
                    <a:pt x="330" y="12"/>
                  </a:lnTo>
                  <a:lnTo>
                    <a:pt x="336" y="0"/>
                  </a:lnTo>
                </a:path>
              </a:pathLst>
            </a:custGeom>
            <a:noFill/>
            <a:ln w="19050">
              <a:solidFill>
                <a:srgbClr val="FF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47" name="Freeform 41"/>
            <p:cNvSpPr>
              <a:spLocks/>
            </p:cNvSpPr>
            <p:nvPr/>
          </p:nvSpPr>
          <p:spPr bwMode="auto">
            <a:xfrm>
              <a:off x="1204" y="870"/>
              <a:ext cx="167" cy="594"/>
            </a:xfrm>
            <a:custGeom>
              <a:avLst/>
              <a:gdLst>
                <a:gd name="T0" fmla="*/ 0 w 334"/>
                <a:gd name="T1" fmla="*/ 16 h 1186"/>
                <a:gd name="T2" fmla="*/ 3 w 334"/>
                <a:gd name="T3" fmla="*/ 12 h 1186"/>
                <a:gd name="T4" fmla="*/ 5 w 334"/>
                <a:gd name="T5" fmla="*/ 8 h 1186"/>
                <a:gd name="T6" fmla="*/ 8 w 334"/>
                <a:gd name="T7" fmla="*/ 5 h 1186"/>
                <a:gd name="T8" fmla="*/ 11 w 334"/>
                <a:gd name="T9" fmla="*/ 2 h 1186"/>
                <a:gd name="T10" fmla="*/ 14 w 334"/>
                <a:gd name="T11" fmla="*/ 1 h 1186"/>
                <a:gd name="T12" fmla="*/ 15 w 334"/>
                <a:gd name="T13" fmla="*/ 0 h 1186"/>
                <a:gd name="T14" fmla="*/ 18 w 334"/>
                <a:gd name="T15" fmla="*/ 0 h 1186"/>
                <a:gd name="T16" fmla="*/ 21 w 334"/>
                <a:gd name="T17" fmla="*/ 0 h 1186"/>
                <a:gd name="T18" fmla="*/ 26 w 334"/>
                <a:gd name="T19" fmla="*/ 4 h 1186"/>
                <a:gd name="T20" fmla="*/ 32 w 334"/>
                <a:gd name="T21" fmla="*/ 10 h 1186"/>
                <a:gd name="T22" fmla="*/ 37 w 334"/>
                <a:gd name="T23" fmla="*/ 17 h 1186"/>
                <a:gd name="T24" fmla="*/ 42 w 334"/>
                <a:gd name="T25" fmla="*/ 28 h 1186"/>
                <a:gd name="T26" fmla="*/ 47 w 334"/>
                <a:gd name="T27" fmla="*/ 41 h 1186"/>
                <a:gd name="T28" fmla="*/ 53 w 334"/>
                <a:gd name="T29" fmla="*/ 56 h 1186"/>
                <a:gd name="T30" fmla="*/ 58 w 334"/>
                <a:gd name="T31" fmla="*/ 72 h 1186"/>
                <a:gd name="T32" fmla="*/ 63 w 334"/>
                <a:gd name="T33" fmla="*/ 91 h 1186"/>
                <a:gd name="T34" fmla="*/ 68 w 334"/>
                <a:gd name="T35" fmla="*/ 110 h 1186"/>
                <a:gd name="T36" fmla="*/ 74 w 334"/>
                <a:gd name="T37" fmla="*/ 133 h 1186"/>
                <a:gd name="T38" fmla="*/ 79 w 334"/>
                <a:gd name="T39" fmla="*/ 155 h 1186"/>
                <a:gd name="T40" fmla="*/ 84 w 334"/>
                <a:gd name="T41" fmla="*/ 179 h 1186"/>
                <a:gd name="T42" fmla="*/ 89 w 334"/>
                <a:gd name="T43" fmla="*/ 204 h 1186"/>
                <a:gd name="T44" fmla="*/ 94 w 334"/>
                <a:gd name="T45" fmla="*/ 229 h 1186"/>
                <a:gd name="T46" fmla="*/ 105 w 334"/>
                <a:gd name="T47" fmla="*/ 282 h 1186"/>
                <a:gd name="T48" fmla="*/ 115 w 334"/>
                <a:gd name="T49" fmla="*/ 338 h 1186"/>
                <a:gd name="T50" fmla="*/ 126 w 334"/>
                <a:gd name="T51" fmla="*/ 392 h 1186"/>
                <a:gd name="T52" fmla="*/ 136 w 334"/>
                <a:gd name="T53" fmla="*/ 447 h 1186"/>
                <a:gd name="T54" fmla="*/ 141 w 334"/>
                <a:gd name="T55" fmla="*/ 474 h 1186"/>
                <a:gd name="T56" fmla="*/ 147 w 334"/>
                <a:gd name="T57" fmla="*/ 500 h 1186"/>
                <a:gd name="T58" fmla="*/ 152 w 334"/>
                <a:gd name="T59" fmla="*/ 525 h 1186"/>
                <a:gd name="T60" fmla="*/ 158 w 334"/>
                <a:gd name="T61" fmla="*/ 549 h 1186"/>
                <a:gd name="T62" fmla="*/ 162 w 334"/>
                <a:gd name="T63" fmla="*/ 572 h 1186"/>
                <a:gd name="T64" fmla="*/ 167 w 334"/>
                <a:gd name="T65" fmla="*/ 594 h 1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34" h="1186">
                  <a:moveTo>
                    <a:pt x="0" y="32"/>
                  </a:moveTo>
                  <a:lnTo>
                    <a:pt x="5" y="23"/>
                  </a:lnTo>
                  <a:lnTo>
                    <a:pt x="9" y="15"/>
                  </a:lnTo>
                  <a:lnTo>
                    <a:pt x="15" y="9"/>
                  </a:lnTo>
                  <a:lnTo>
                    <a:pt x="21" y="3"/>
                  </a:lnTo>
                  <a:lnTo>
                    <a:pt x="27" y="2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42" y="0"/>
                  </a:lnTo>
                  <a:lnTo>
                    <a:pt x="52" y="7"/>
                  </a:lnTo>
                  <a:lnTo>
                    <a:pt x="63" y="19"/>
                  </a:lnTo>
                  <a:lnTo>
                    <a:pt x="73" y="34"/>
                  </a:lnTo>
                  <a:lnTo>
                    <a:pt x="84" y="55"/>
                  </a:lnTo>
                  <a:lnTo>
                    <a:pt x="94" y="82"/>
                  </a:lnTo>
                  <a:lnTo>
                    <a:pt x="105" y="111"/>
                  </a:lnTo>
                  <a:lnTo>
                    <a:pt x="115" y="144"/>
                  </a:lnTo>
                  <a:lnTo>
                    <a:pt x="126" y="182"/>
                  </a:lnTo>
                  <a:lnTo>
                    <a:pt x="136" y="220"/>
                  </a:lnTo>
                  <a:lnTo>
                    <a:pt x="148" y="265"/>
                  </a:lnTo>
                  <a:lnTo>
                    <a:pt x="157" y="309"/>
                  </a:lnTo>
                  <a:lnTo>
                    <a:pt x="167" y="357"/>
                  </a:lnTo>
                  <a:lnTo>
                    <a:pt x="178" y="407"/>
                  </a:lnTo>
                  <a:lnTo>
                    <a:pt x="188" y="457"/>
                  </a:lnTo>
                  <a:lnTo>
                    <a:pt x="209" y="564"/>
                  </a:lnTo>
                  <a:lnTo>
                    <a:pt x="230" y="674"/>
                  </a:lnTo>
                  <a:lnTo>
                    <a:pt x="251" y="783"/>
                  </a:lnTo>
                  <a:lnTo>
                    <a:pt x="272" y="892"/>
                  </a:lnTo>
                  <a:lnTo>
                    <a:pt x="282" y="946"/>
                  </a:lnTo>
                  <a:lnTo>
                    <a:pt x="293" y="998"/>
                  </a:lnTo>
                  <a:lnTo>
                    <a:pt x="303" y="1048"/>
                  </a:lnTo>
                  <a:lnTo>
                    <a:pt x="315" y="1096"/>
                  </a:lnTo>
                  <a:lnTo>
                    <a:pt x="324" y="1142"/>
                  </a:lnTo>
                  <a:lnTo>
                    <a:pt x="334" y="1186"/>
                  </a:lnTo>
                </a:path>
              </a:pathLst>
            </a:custGeom>
            <a:noFill/>
            <a:ln w="19050">
              <a:solidFill>
                <a:srgbClr val="FF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48" name="Freeform 42"/>
            <p:cNvSpPr>
              <a:spLocks/>
            </p:cNvSpPr>
            <p:nvPr/>
          </p:nvSpPr>
          <p:spPr bwMode="auto">
            <a:xfrm>
              <a:off x="1372" y="1464"/>
              <a:ext cx="168" cy="783"/>
            </a:xfrm>
            <a:custGeom>
              <a:avLst/>
              <a:gdLst>
                <a:gd name="T0" fmla="*/ 0 w 336"/>
                <a:gd name="T1" fmla="*/ 0 h 1567"/>
                <a:gd name="T2" fmla="*/ 5 w 336"/>
                <a:gd name="T3" fmla="*/ 22 h 1567"/>
                <a:gd name="T4" fmla="*/ 11 w 336"/>
                <a:gd name="T5" fmla="*/ 44 h 1567"/>
                <a:gd name="T6" fmla="*/ 15 w 336"/>
                <a:gd name="T7" fmla="*/ 67 h 1567"/>
                <a:gd name="T8" fmla="*/ 21 w 336"/>
                <a:gd name="T9" fmla="*/ 91 h 1567"/>
                <a:gd name="T10" fmla="*/ 31 w 336"/>
                <a:gd name="T11" fmla="*/ 141 h 1567"/>
                <a:gd name="T12" fmla="*/ 41 w 336"/>
                <a:gd name="T13" fmla="*/ 193 h 1567"/>
                <a:gd name="T14" fmla="*/ 52 w 336"/>
                <a:gd name="T15" fmla="*/ 246 h 1567"/>
                <a:gd name="T16" fmla="*/ 62 w 336"/>
                <a:gd name="T17" fmla="*/ 300 h 1567"/>
                <a:gd name="T18" fmla="*/ 82 w 336"/>
                <a:gd name="T19" fmla="*/ 410 h 1567"/>
                <a:gd name="T20" fmla="*/ 92 w 336"/>
                <a:gd name="T21" fmla="*/ 463 h 1567"/>
                <a:gd name="T22" fmla="*/ 103 w 336"/>
                <a:gd name="T23" fmla="*/ 516 h 1567"/>
                <a:gd name="T24" fmla="*/ 113 w 336"/>
                <a:gd name="T25" fmla="*/ 568 h 1567"/>
                <a:gd name="T26" fmla="*/ 124 w 336"/>
                <a:gd name="T27" fmla="*/ 617 h 1567"/>
                <a:gd name="T28" fmla="*/ 129 w 336"/>
                <a:gd name="T29" fmla="*/ 641 h 1567"/>
                <a:gd name="T30" fmla="*/ 135 w 336"/>
                <a:gd name="T31" fmla="*/ 664 h 1567"/>
                <a:gd name="T32" fmla="*/ 140 w 336"/>
                <a:gd name="T33" fmla="*/ 686 h 1567"/>
                <a:gd name="T34" fmla="*/ 145 w 336"/>
                <a:gd name="T35" fmla="*/ 707 h 1567"/>
                <a:gd name="T36" fmla="*/ 151 w 336"/>
                <a:gd name="T37" fmla="*/ 727 h 1567"/>
                <a:gd name="T38" fmla="*/ 157 w 336"/>
                <a:gd name="T39" fmla="*/ 748 h 1567"/>
                <a:gd name="T40" fmla="*/ 162 w 336"/>
                <a:gd name="T41" fmla="*/ 766 h 1567"/>
                <a:gd name="T42" fmla="*/ 168 w 336"/>
                <a:gd name="T43" fmla="*/ 783 h 156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36" h="1567">
                  <a:moveTo>
                    <a:pt x="0" y="0"/>
                  </a:moveTo>
                  <a:lnTo>
                    <a:pt x="9" y="44"/>
                  </a:lnTo>
                  <a:lnTo>
                    <a:pt x="21" y="88"/>
                  </a:lnTo>
                  <a:lnTo>
                    <a:pt x="30" y="135"/>
                  </a:lnTo>
                  <a:lnTo>
                    <a:pt x="42" y="183"/>
                  </a:lnTo>
                  <a:lnTo>
                    <a:pt x="61" y="282"/>
                  </a:lnTo>
                  <a:lnTo>
                    <a:pt x="82" y="386"/>
                  </a:lnTo>
                  <a:lnTo>
                    <a:pt x="103" y="492"/>
                  </a:lnTo>
                  <a:lnTo>
                    <a:pt x="123" y="601"/>
                  </a:lnTo>
                  <a:lnTo>
                    <a:pt x="163" y="820"/>
                  </a:lnTo>
                  <a:lnTo>
                    <a:pt x="184" y="927"/>
                  </a:lnTo>
                  <a:lnTo>
                    <a:pt x="205" y="1033"/>
                  </a:lnTo>
                  <a:lnTo>
                    <a:pt x="226" y="1137"/>
                  </a:lnTo>
                  <a:lnTo>
                    <a:pt x="247" y="1235"/>
                  </a:lnTo>
                  <a:lnTo>
                    <a:pt x="257" y="1283"/>
                  </a:lnTo>
                  <a:lnTo>
                    <a:pt x="269" y="1329"/>
                  </a:lnTo>
                  <a:lnTo>
                    <a:pt x="280" y="1373"/>
                  </a:lnTo>
                  <a:lnTo>
                    <a:pt x="290" y="1415"/>
                  </a:lnTo>
                  <a:lnTo>
                    <a:pt x="301" y="1455"/>
                  </a:lnTo>
                  <a:lnTo>
                    <a:pt x="313" y="1496"/>
                  </a:lnTo>
                  <a:lnTo>
                    <a:pt x="324" y="1532"/>
                  </a:lnTo>
                  <a:lnTo>
                    <a:pt x="336" y="1567"/>
                  </a:lnTo>
                </a:path>
              </a:pathLst>
            </a:custGeom>
            <a:noFill/>
            <a:ln w="19050">
              <a:solidFill>
                <a:srgbClr val="FF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49" name="Freeform 43"/>
            <p:cNvSpPr>
              <a:spLocks/>
            </p:cNvSpPr>
            <p:nvPr/>
          </p:nvSpPr>
          <p:spPr bwMode="auto">
            <a:xfrm>
              <a:off x="1540" y="2247"/>
              <a:ext cx="202" cy="288"/>
            </a:xfrm>
            <a:custGeom>
              <a:avLst/>
              <a:gdLst>
                <a:gd name="T0" fmla="*/ 0 w 403"/>
                <a:gd name="T1" fmla="*/ 0 h 576"/>
                <a:gd name="T2" fmla="*/ 11 w 403"/>
                <a:gd name="T3" fmla="*/ 30 h 576"/>
                <a:gd name="T4" fmla="*/ 22 w 403"/>
                <a:gd name="T5" fmla="*/ 58 h 576"/>
                <a:gd name="T6" fmla="*/ 34 w 403"/>
                <a:gd name="T7" fmla="*/ 84 h 576"/>
                <a:gd name="T8" fmla="*/ 45 w 403"/>
                <a:gd name="T9" fmla="*/ 108 h 576"/>
                <a:gd name="T10" fmla="*/ 57 w 403"/>
                <a:gd name="T11" fmla="*/ 131 h 576"/>
                <a:gd name="T12" fmla="*/ 68 w 403"/>
                <a:gd name="T13" fmla="*/ 151 h 576"/>
                <a:gd name="T14" fmla="*/ 81 w 403"/>
                <a:gd name="T15" fmla="*/ 170 h 576"/>
                <a:gd name="T16" fmla="*/ 93 w 403"/>
                <a:gd name="T17" fmla="*/ 187 h 576"/>
                <a:gd name="T18" fmla="*/ 106 w 403"/>
                <a:gd name="T19" fmla="*/ 204 h 576"/>
                <a:gd name="T20" fmla="*/ 119 w 403"/>
                <a:gd name="T21" fmla="*/ 218 h 576"/>
                <a:gd name="T22" fmla="*/ 132 w 403"/>
                <a:gd name="T23" fmla="*/ 232 h 576"/>
                <a:gd name="T24" fmla="*/ 145 w 403"/>
                <a:gd name="T25" fmla="*/ 245 h 576"/>
                <a:gd name="T26" fmla="*/ 160 w 403"/>
                <a:gd name="T27" fmla="*/ 256 h 576"/>
                <a:gd name="T28" fmla="*/ 173 w 403"/>
                <a:gd name="T29" fmla="*/ 268 h 576"/>
                <a:gd name="T30" fmla="*/ 202 w 403"/>
                <a:gd name="T31" fmla="*/ 288 h 57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03" h="576">
                  <a:moveTo>
                    <a:pt x="0" y="0"/>
                  </a:moveTo>
                  <a:lnTo>
                    <a:pt x="21" y="59"/>
                  </a:lnTo>
                  <a:lnTo>
                    <a:pt x="44" y="115"/>
                  </a:lnTo>
                  <a:lnTo>
                    <a:pt x="67" y="167"/>
                  </a:lnTo>
                  <a:lnTo>
                    <a:pt x="90" y="215"/>
                  </a:lnTo>
                  <a:lnTo>
                    <a:pt x="113" y="261"/>
                  </a:lnTo>
                  <a:lnTo>
                    <a:pt x="136" y="301"/>
                  </a:lnTo>
                  <a:lnTo>
                    <a:pt x="161" y="340"/>
                  </a:lnTo>
                  <a:lnTo>
                    <a:pt x="186" y="374"/>
                  </a:lnTo>
                  <a:lnTo>
                    <a:pt x="211" y="407"/>
                  </a:lnTo>
                  <a:lnTo>
                    <a:pt x="238" y="436"/>
                  </a:lnTo>
                  <a:lnTo>
                    <a:pt x="263" y="464"/>
                  </a:lnTo>
                  <a:lnTo>
                    <a:pt x="290" y="489"/>
                  </a:lnTo>
                  <a:lnTo>
                    <a:pt x="319" y="512"/>
                  </a:lnTo>
                  <a:lnTo>
                    <a:pt x="345" y="535"/>
                  </a:lnTo>
                  <a:lnTo>
                    <a:pt x="403" y="576"/>
                  </a:lnTo>
                </a:path>
              </a:pathLst>
            </a:custGeom>
            <a:noFill/>
            <a:ln w="19050">
              <a:solidFill>
                <a:srgbClr val="FF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50" name="Freeform 44"/>
            <p:cNvSpPr>
              <a:spLocks/>
            </p:cNvSpPr>
            <p:nvPr/>
          </p:nvSpPr>
          <p:spPr bwMode="auto">
            <a:xfrm>
              <a:off x="1742" y="2535"/>
              <a:ext cx="302" cy="41"/>
            </a:xfrm>
            <a:custGeom>
              <a:avLst/>
              <a:gdLst>
                <a:gd name="T0" fmla="*/ 0 w 605"/>
                <a:gd name="T1" fmla="*/ 0 h 82"/>
                <a:gd name="T2" fmla="*/ 16 w 605"/>
                <a:gd name="T3" fmla="*/ 10 h 82"/>
                <a:gd name="T4" fmla="*/ 32 w 605"/>
                <a:gd name="T5" fmla="*/ 17 h 82"/>
                <a:gd name="T6" fmla="*/ 51 w 605"/>
                <a:gd name="T7" fmla="*/ 23 h 82"/>
                <a:gd name="T8" fmla="*/ 68 w 605"/>
                <a:gd name="T9" fmla="*/ 28 h 82"/>
                <a:gd name="T10" fmla="*/ 87 w 605"/>
                <a:gd name="T11" fmla="*/ 31 h 82"/>
                <a:gd name="T12" fmla="*/ 105 w 605"/>
                <a:gd name="T13" fmla="*/ 34 h 82"/>
                <a:gd name="T14" fmla="*/ 126 w 605"/>
                <a:gd name="T15" fmla="*/ 36 h 82"/>
                <a:gd name="T16" fmla="*/ 145 w 605"/>
                <a:gd name="T17" fmla="*/ 37 h 82"/>
                <a:gd name="T18" fmla="*/ 184 w 605"/>
                <a:gd name="T19" fmla="*/ 37 h 82"/>
                <a:gd name="T20" fmla="*/ 224 w 605"/>
                <a:gd name="T21" fmla="*/ 37 h 82"/>
                <a:gd name="T22" fmla="*/ 264 w 605"/>
                <a:gd name="T23" fmla="*/ 38 h 82"/>
                <a:gd name="T24" fmla="*/ 283 w 605"/>
                <a:gd name="T25" fmla="*/ 40 h 82"/>
                <a:gd name="T26" fmla="*/ 302 w 605"/>
                <a:gd name="T27" fmla="*/ 41 h 8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605" h="82">
                  <a:moveTo>
                    <a:pt x="0" y="0"/>
                  </a:moveTo>
                  <a:lnTo>
                    <a:pt x="33" y="19"/>
                  </a:lnTo>
                  <a:lnTo>
                    <a:pt x="65" y="34"/>
                  </a:lnTo>
                  <a:lnTo>
                    <a:pt x="102" y="46"/>
                  </a:lnTo>
                  <a:lnTo>
                    <a:pt x="136" y="55"/>
                  </a:lnTo>
                  <a:lnTo>
                    <a:pt x="175" y="61"/>
                  </a:lnTo>
                  <a:lnTo>
                    <a:pt x="211" y="67"/>
                  </a:lnTo>
                  <a:lnTo>
                    <a:pt x="252" y="71"/>
                  </a:lnTo>
                  <a:lnTo>
                    <a:pt x="290" y="73"/>
                  </a:lnTo>
                  <a:lnTo>
                    <a:pt x="369" y="73"/>
                  </a:lnTo>
                  <a:lnTo>
                    <a:pt x="449" y="73"/>
                  </a:lnTo>
                  <a:lnTo>
                    <a:pt x="528" y="75"/>
                  </a:lnTo>
                  <a:lnTo>
                    <a:pt x="566" y="79"/>
                  </a:lnTo>
                  <a:lnTo>
                    <a:pt x="605" y="82"/>
                  </a:lnTo>
                </a:path>
              </a:pathLst>
            </a:custGeom>
            <a:noFill/>
            <a:ln w="19050">
              <a:solidFill>
                <a:srgbClr val="FF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51" name="Freeform 45"/>
            <p:cNvSpPr>
              <a:spLocks/>
            </p:cNvSpPr>
            <p:nvPr/>
          </p:nvSpPr>
          <p:spPr bwMode="auto">
            <a:xfrm>
              <a:off x="1036" y="2247"/>
              <a:ext cx="168" cy="205"/>
            </a:xfrm>
            <a:custGeom>
              <a:avLst/>
              <a:gdLst>
                <a:gd name="T0" fmla="*/ 0 w 336"/>
                <a:gd name="T1" fmla="*/ 205 h 411"/>
                <a:gd name="T2" fmla="*/ 11 w 336"/>
                <a:gd name="T3" fmla="*/ 193 h 411"/>
                <a:gd name="T4" fmla="*/ 21 w 336"/>
                <a:gd name="T5" fmla="*/ 181 h 411"/>
                <a:gd name="T6" fmla="*/ 42 w 336"/>
                <a:gd name="T7" fmla="*/ 159 h 411"/>
                <a:gd name="T8" fmla="*/ 63 w 336"/>
                <a:gd name="T9" fmla="*/ 137 h 411"/>
                <a:gd name="T10" fmla="*/ 84 w 336"/>
                <a:gd name="T11" fmla="*/ 115 h 411"/>
                <a:gd name="T12" fmla="*/ 105 w 336"/>
                <a:gd name="T13" fmla="*/ 92 h 411"/>
                <a:gd name="T14" fmla="*/ 115 w 336"/>
                <a:gd name="T15" fmla="*/ 79 h 411"/>
                <a:gd name="T16" fmla="*/ 126 w 336"/>
                <a:gd name="T17" fmla="*/ 66 h 411"/>
                <a:gd name="T18" fmla="*/ 136 w 336"/>
                <a:gd name="T19" fmla="*/ 51 h 411"/>
                <a:gd name="T20" fmla="*/ 147 w 336"/>
                <a:gd name="T21" fmla="*/ 35 h 411"/>
                <a:gd name="T22" fmla="*/ 158 w 336"/>
                <a:gd name="T23" fmla="*/ 18 h 411"/>
                <a:gd name="T24" fmla="*/ 168 w 336"/>
                <a:gd name="T25" fmla="*/ 0 h 41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36" h="411">
                  <a:moveTo>
                    <a:pt x="0" y="411"/>
                  </a:moveTo>
                  <a:lnTo>
                    <a:pt x="21" y="386"/>
                  </a:lnTo>
                  <a:lnTo>
                    <a:pt x="42" y="363"/>
                  </a:lnTo>
                  <a:lnTo>
                    <a:pt x="84" y="319"/>
                  </a:lnTo>
                  <a:lnTo>
                    <a:pt x="126" y="274"/>
                  </a:lnTo>
                  <a:lnTo>
                    <a:pt x="167" y="230"/>
                  </a:lnTo>
                  <a:lnTo>
                    <a:pt x="209" y="184"/>
                  </a:lnTo>
                  <a:lnTo>
                    <a:pt x="230" y="159"/>
                  </a:lnTo>
                  <a:lnTo>
                    <a:pt x="251" y="132"/>
                  </a:lnTo>
                  <a:lnTo>
                    <a:pt x="272" y="102"/>
                  </a:lnTo>
                  <a:lnTo>
                    <a:pt x="293" y="71"/>
                  </a:lnTo>
                  <a:lnTo>
                    <a:pt x="315" y="36"/>
                  </a:lnTo>
                  <a:lnTo>
                    <a:pt x="336" y="0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52" name="Freeform 46"/>
            <p:cNvSpPr>
              <a:spLocks/>
            </p:cNvSpPr>
            <p:nvPr/>
          </p:nvSpPr>
          <p:spPr bwMode="auto">
            <a:xfrm>
              <a:off x="1204" y="1835"/>
              <a:ext cx="168" cy="412"/>
            </a:xfrm>
            <a:custGeom>
              <a:avLst/>
              <a:gdLst>
                <a:gd name="T0" fmla="*/ 0 w 336"/>
                <a:gd name="T1" fmla="*/ 412 h 824"/>
                <a:gd name="T2" fmla="*/ 11 w 336"/>
                <a:gd name="T3" fmla="*/ 392 h 824"/>
                <a:gd name="T4" fmla="*/ 21 w 336"/>
                <a:gd name="T5" fmla="*/ 371 h 824"/>
                <a:gd name="T6" fmla="*/ 32 w 336"/>
                <a:gd name="T7" fmla="*/ 348 h 824"/>
                <a:gd name="T8" fmla="*/ 42 w 336"/>
                <a:gd name="T9" fmla="*/ 324 h 824"/>
                <a:gd name="T10" fmla="*/ 53 w 336"/>
                <a:gd name="T11" fmla="*/ 299 h 824"/>
                <a:gd name="T12" fmla="*/ 63 w 336"/>
                <a:gd name="T13" fmla="*/ 273 h 824"/>
                <a:gd name="T14" fmla="*/ 84 w 336"/>
                <a:gd name="T15" fmla="*/ 219 h 824"/>
                <a:gd name="T16" fmla="*/ 105 w 336"/>
                <a:gd name="T17" fmla="*/ 164 h 824"/>
                <a:gd name="T18" fmla="*/ 126 w 336"/>
                <a:gd name="T19" fmla="*/ 108 h 824"/>
                <a:gd name="T20" fmla="*/ 147 w 336"/>
                <a:gd name="T21" fmla="*/ 53 h 824"/>
                <a:gd name="T22" fmla="*/ 158 w 336"/>
                <a:gd name="T23" fmla="*/ 26 h 824"/>
                <a:gd name="T24" fmla="*/ 168 w 336"/>
                <a:gd name="T25" fmla="*/ 0 h 82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36" h="824">
                  <a:moveTo>
                    <a:pt x="0" y="824"/>
                  </a:moveTo>
                  <a:lnTo>
                    <a:pt x="21" y="783"/>
                  </a:lnTo>
                  <a:lnTo>
                    <a:pt x="42" y="741"/>
                  </a:lnTo>
                  <a:lnTo>
                    <a:pt x="63" y="695"/>
                  </a:lnTo>
                  <a:lnTo>
                    <a:pt x="84" y="647"/>
                  </a:lnTo>
                  <a:lnTo>
                    <a:pt x="105" y="597"/>
                  </a:lnTo>
                  <a:lnTo>
                    <a:pt x="126" y="545"/>
                  </a:lnTo>
                  <a:lnTo>
                    <a:pt x="167" y="438"/>
                  </a:lnTo>
                  <a:lnTo>
                    <a:pt x="209" y="327"/>
                  </a:lnTo>
                  <a:lnTo>
                    <a:pt x="251" y="215"/>
                  </a:lnTo>
                  <a:lnTo>
                    <a:pt x="293" y="106"/>
                  </a:lnTo>
                  <a:lnTo>
                    <a:pt x="315" y="52"/>
                  </a:lnTo>
                  <a:lnTo>
                    <a:pt x="336" y="0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53" name="Freeform 47"/>
            <p:cNvSpPr>
              <a:spLocks/>
            </p:cNvSpPr>
            <p:nvPr/>
          </p:nvSpPr>
          <p:spPr bwMode="auto">
            <a:xfrm>
              <a:off x="1372" y="1422"/>
              <a:ext cx="168" cy="413"/>
            </a:xfrm>
            <a:custGeom>
              <a:avLst/>
              <a:gdLst>
                <a:gd name="T0" fmla="*/ 0 w 336"/>
                <a:gd name="T1" fmla="*/ 413 h 825"/>
                <a:gd name="T2" fmla="*/ 11 w 336"/>
                <a:gd name="T3" fmla="*/ 386 h 825"/>
                <a:gd name="T4" fmla="*/ 21 w 336"/>
                <a:gd name="T5" fmla="*/ 357 h 825"/>
                <a:gd name="T6" fmla="*/ 31 w 336"/>
                <a:gd name="T7" fmla="*/ 327 h 825"/>
                <a:gd name="T8" fmla="*/ 41 w 336"/>
                <a:gd name="T9" fmla="*/ 296 h 825"/>
                <a:gd name="T10" fmla="*/ 62 w 336"/>
                <a:gd name="T11" fmla="*/ 232 h 825"/>
                <a:gd name="T12" fmla="*/ 72 w 336"/>
                <a:gd name="T13" fmla="*/ 202 h 825"/>
                <a:gd name="T14" fmla="*/ 82 w 336"/>
                <a:gd name="T15" fmla="*/ 170 h 825"/>
                <a:gd name="T16" fmla="*/ 92 w 336"/>
                <a:gd name="T17" fmla="*/ 141 h 825"/>
                <a:gd name="T18" fmla="*/ 103 w 336"/>
                <a:gd name="T19" fmla="*/ 112 h 825"/>
                <a:gd name="T20" fmla="*/ 113 w 336"/>
                <a:gd name="T21" fmla="*/ 86 h 825"/>
                <a:gd name="T22" fmla="*/ 124 w 336"/>
                <a:gd name="T23" fmla="*/ 62 h 825"/>
                <a:gd name="T24" fmla="*/ 129 w 336"/>
                <a:gd name="T25" fmla="*/ 52 h 825"/>
                <a:gd name="T26" fmla="*/ 135 w 336"/>
                <a:gd name="T27" fmla="*/ 41 h 825"/>
                <a:gd name="T28" fmla="*/ 140 w 336"/>
                <a:gd name="T29" fmla="*/ 33 h 825"/>
                <a:gd name="T30" fmla="*/ 145 w 336"/>
                <a:gd name="T31" fmla="*/ 24 h 825"/>
                <a:gd name="T32" fmla="*/ 151 w 336"/>
                <a:gd name="T33" fmla="*/ 16 h 825"/>
                <a:gd name="T34" fmla="*/ 157 w 336"/>
                <a:gd name="T35" fmla="*/ 10 h 825"/>
                <a:gd name="T36" fmla="*/ 162 w 336"/>
                <a:gd name="T37" fmla="*/ 5 h 825"/>
                <a:gd name="T38" fmla="*/ 168 w 336"/>
                <a:gd name="T39" fmla="*/ 0 h 82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36" h="825">
                  <a:moveTo>
                    <a:pt x="0" y="825"/>
                  </a:moveTo>
                  <a:lnTo>
                    <a:pt x="21" y="771"/>
                  </a:lnTo>
                  <a:lnTo>
                    <a:pt x="42" y="714"/>
                  </a:lnTo>
                  <a:lnTo>
                    <a:pt x="61" y="654"/>
                  </a:lnTo>
                  <a:lnTo>
                    <a:pt x="82" y="591"/>
                  </a:lnTo>
                  <a:lnTo>
                    <a:pt x="123" y="464"/>
                  </a:lnTo>
                  <a:lnTo>
                    <a:pt x="144" y="403"/>
                  </a:lnTo>
                  <a:lnTo>
                    <a:pt x="163" y="339"/>
                  </a:lnTo>
                  <a:lnTo>
                    <a:pt x="184" y="282"/>
                  </a:lnTo>
                  <a:lnTo>
                    <a:pt x="205" y="224"/>
                  </a:lnTo>
                  <a:lnTo>
                    <a:pt x="226" y="172"/>
                  </a:lnTo>
                  <a:lnTo>
                    <a:pt x="247" y="124"/>
                  </a:lnTo>
                  <a:lnTo>
                    <a:pt x="257" y="103"/>
                  </a:lnTo>
                  <a:lnTo>
                    <a:pt x="269" y="82"/>
                  </a:lnTo>
                  <a:lnTo>
                    <a:pt x="280" y="65"/>
                  </a:lnTo>
                  <a:lnTo>
                    <a:pt x="290" y="48"/>
                  </a:lnTo>
                  <a:lnTo>
                    <a:pt x="301" y="32"/>
                  </a:lnTo>
                  <a:lnTo>
                    <a:pt x="313" y="19"/>
                  </a:lnTo>
                  <a:lnTo>
                    <a:pt x="324" y="9"/>
                  </a:lnTo>
                  <a:lnTo>
                    <a:pt x="336" y="0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54" name="Freeform 48"/>
            <p:cNvSpPr>
              <a:spLocks/>
            </p:cNvSpPr>
            <p:nvPr/>
          </p:nvSpPr>
          <p:spPr bwMode="auto">
            <a:xfrm>
              <a:off x="1540" y="1417"/>
              <a:ext cx="202" cy="170"/>
            </a:xfrm>
            <a:custGeom>
              <a:avLst/>
              <a:gdLst>
                <a:gd name="T0" fmla="*/ 0 w 403"/>
                <a:gd name="T1" fmla="*/ 6 h 342"/>
                <a:gd name="T2" fmla="*/ 9 w 403"/>
                <a:gd name="T3" fmla="*/ 2 h 342"/>
                <a:gd name="T4" fmla="*/ 18 w 403"/>
                <a:gd name="T5" fmla="*/ 0 h 342"/>
                <a:gd name="T6" fmla="*/ 30 w 403"/>
                <a:gd name="T7" fmla="*/ 0 h 342"/>
                <a:gd name="T8" fmla="*/ 41 w 403"/>
                <a:gd name="T9" fmla="*/ 3 h 342"/>
                <a:gd name="T10" fmla="*/ 54 w 403"/>
                <a:gd name="T11" fmla="*/ 7 h 342"/>
                <a:gd name="T12" fmla="*/ 67 w 403"/>
                <a:gd name="T13" fmla="*/ 14 h 342"/>
                <a:gd name="T14" fmla="*/ 81 w 403"/>
                <a:gd name="T15" fmla="*/ 23 h 342"/>
                <a:gd name="T16" fmla="*/ 95 w 403"/>
                <a:gd name="T17" fmla="*/ 33 h 342"/>
                <a:gd name="T18" fmla="*/ 110 w 403"/>
                <a:gd name="T19" fmla="*/ 46 h 342"/>
                <a:gd name="T20" fmla="*/ 123 w 403"/>
                <a:gd name="T21" fmla="*/ 59 h 342"/>
                <a:gd name="T22" fmla="*/ 137 w 403"/>
                <a:gd name="T23" fmla="*/ 75 h 342"/>
                <a:gd name="T24" fmla="*/ 152 w 403"/>
                <a:gd name="T25" fmla="*/ 91 h 342"/>
                <a:gd name="T26" fmla="*/ 165 w 403"/>
                <a:gd name="T27" fmla="*/ 110 h 342"/>
                <a:gd name="T28" fmla="*/ 178 w 403"/>
                <a:gd name="T29" fmla="*/ 129 h 342"/>
                <a:gd name="T30" fmla="*/ 190 w 403"/>
                <a:gd name="T31" fmla="*/ 149 h 342"/>
                <a:gd name="T32" fmla="*/ 202 w 403"/>
                <a:gd name="T33" fmla="*/ 170 h 34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03" h="342">
                  <a:moveTo>
                    <a:pt x="0" y="12"/>
                  </a:moveTo>
                  <a:lnTo>
                    <a:pt x="17" y="4"/>
                  </a:lnTo>
                  <a:lnTo>
                    <a:pt x="36" y="0"/>
                  </a:lnTo>
                  <a:lnTo>
                    <a:pt x="59" y="0"/>
                  </a:lnTo>
                  <a:lnTo>
                    <a:pt x="82" y="6"/>
                  </a:lnTo>
                  <a:lnTo>
                    <a:pt x="107" y="15"/>
                  </a:lnTo>
                  <a:lnTo>
                    <a:pt x="134" y="29"/>
                  </a:lnTo>
                  <a:lnTo>
                    <a:pt x="161" y="46"/>
                  </a:lnTo>
                  <a:lnTo>
                    <a:pt x="190" y="67"/>
                  </a:lnTo>
                  <a:lnTo>
                    <a:pt x="219" y="92"/>
                  </a:lnTo>
                  <a:lnTo>
                    <a:pt x="246" y="119"/>
                  </a:lnTo>
                  <a:lnTo>
                    <a:pt x="274" y="150"/>
                  </a:lnTo>
                  <a:lnTo>
                    <a:pt x="303" y="184"/>
                  </a:lnTo>
                  <a:lnTo>
                    <a:pt x="330" y="221"/>
                  </a:lnTo>
                  <a:lnTo>
                    <a:pt x="355" y="259"/>
                  </a:lnTo>
                  <a:lnTo>
                    <a:pt x="380" y="300"/>
                  </a:lnTo>
                  <a:lnTo>
                    <a:pt x="403" y="342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55" name="Freeform 49"/>
            <p:cNvSpPr>
              <a:spLocks/>
            </p:cNvSpPr>
            <p:nvPr/>
          </p:nvSpPr>
          <p:spPr bwMode="auto">
            <a:xfrm>
              <a:off x="1742" y="1587"/>
              <a:ext cx="302" cy="824"/>
            </a:xfrm>
            <a:custGeom>
              <a:avLst/>
              <a:gdLst>
                <a:gd name="T0" fmla="*/ 0 w 605"/>
                <a:gd name="T1" fmla="*/ 0 h 1647"/>
                <a:gd name="T2" fmla="*/ 7 w 605"/>
                <a:gd name="T3" fmla="*/ 16 h 1647"/>
                <a:gd name="T4" fmla="*/ 16 w 605"/>
                <a:gd name="T5" fmla="*/ 34 h 1647"/>
                <a:gd name="T6" fmla="*/ 24 w 605"/>
                <a:gd name="T7" fmla="*/ 52 h 1647"/>
                <a:gd name="T8" fmla="*/ 32 w 605"/>
                <a:gd name="T9" fmla="*/ 71 h 1647"/>
                <a:gd name="T10" fmla="*/ 41 w 605"/>
                <a:gd name="T11" fmla="*/ 92 h 1647"/>
                <a:gd name="T12" fmla="*/ 51 w 605"/>
                <a:gd name="T13" fmla="*/ 113 h 1647"/>
                <a:gd name="T14" fmla="*/ 59 w 605"/>
                <a:gd name="T15" fmla="*/ 136 h 1647"/>
                <a:gd name="T16" fmla="*/ 68 w 605"/>
                <a:gd name="T17" fmla="*/ 160 h 1647"/>
                <a:gd name="T18" fmla="*/ 78 w 605"/>
                <a:gd name="T19" fmla="*/ 184 h 1647"/>
                <a:gd name="T20" fmla="*/ 87 w 605"/>
                <a:gd name="T21" fmla="*/ 208 h 1647"/>
                <a:gd name="T22" fmla="*/ 105 w 605"/>
                <a:gd name="T23" fmla="*/ 260 h 1647"/>
                <a:gd name="T24" fmla="*/ 126 w 605"/>
                <a:gd name="T25" fmla="*/ 315 h 1647"/>
                <a:gd name="T26" fmla="*/ 145 w 605"/>
                <a:gd name="T27" fmla="*/ 371 h 1647"/>
                <a:gd name="T28" fmla="*/ 165 w 605"/>
                <a:gd name="T29" fmla="*/ 428 h 1647"/>
                <a:gd name="T30" fmla="*/ 184 w 605"/>
                <a:gd name="T31" fmla="*/ 486 h 1647"/>
                <a:gd name="T32" fmla="*/ 224 w 605"/>
                <a:gd name="T33" fmla="*/ 602 h 1647"/>
                <a:gd name="T34" fmla="*/ 244 w 605"/>
                <a:gd name="T35" fmla="*/ 660 h 1647"/>
                <a:gd name="T36" fmla="*/ 264 w 605"/>
                <a:gd name="T37" fmla="*/ 716 h 1647"/>
                <a:gd name="T38" fmla="*/ 283 w 605"/>
                <a:gd name="T39" fmla="*/ 771 h 1647"/>
                <a:gd name="T40" fmla="*/ 302 w 605"/>
                <a:gd name="T41" fmla="*/ 824 h 164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605" h="1647">
                  <a:moveTo>
                    <a:pt x="0" y="0"/>
                  </a:moveTo>
                  <a:lnTo>
                    <a:pt x="15" y="32"/>
                  </a:lnTo>
                  <a:lnTo>
                    <a:pt x="33" y="67"/>
                  </a:lnTo>
                  <a:lnTo>
                    <a:pt x="48" y="103"/>
                  </a:lnTo>
                  <a:lnTo>
                    <a:pt x="65" y="142"/>
                  </a:lnTo>
                  <a:lnTo>
                    <a:pt x="83" y="184"/>
                  </a:lnTo>
                  <a:lnTo>
                    <a:pt x="102" y="226"/>
                  </a:lnTo>
                  <a:lnTo>
                    <a:pt x="119" y="272"/>
                  </a:lnTo>
                  <a:lnTo>
                    <a:pt x="136" y="319"/>
                  </a:lnTo>
                  <a:lnTo>
                    <a:pt x="156" y="367"/>
                  </a:lnTo>
                  <a:lnTo>
                    <a:pt x="175" y="416"/>
                  </a:lnTo>
                  <a:lnTo>
                    <a:pt x="211" y="520"/>
                  </a:lnTo>
                  <a:lnTo>
                    <a:pt x="252" y="630"/>
                  </a:lnTo>
                  <a:lnTo>
                    <a:pt x="290" y="741"/>
                  </a:lnTo>
                  <a:lnTo>
                    <a:pt x="330" y="856"/>
                  </a:lnTo>
                  <a:lnTo>
                    <a:pt x="369" y="971"/>
                  </a:lnTo>
                  <a:lnTo>
                    <a:pt x="449" y="1204"/>
                  </a:lnTo>
                  <a:lnTo>
                    <a:pt x="488" y="1319"/>
                  </a:lnTo>
                  <a:lnTo>
                    <a:pt x="528" y="1432"/>
                  </a:lnTo>
                  <a:lnTo>
                    <a:pt x="566" y="1542"/>
                  </a:lnTo>
                  <a:lnTo>
                    <a:pt x="605" y="1647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56" name="Freeform 50"/>
            <p:cNvSpPr>
              <a:spLocks/>
            </p:cNvSpPr>
            <p:nvPr/>
          </p:nvSpPr>
          <p:spPr bwMode="auto">
            <a:xfrm>
              <a:off x="831" y="2540"/>
              <a:ext cx="73" cy="73"/>
            </a:xfrm>
            <a:custGeom>
              <a:avLst/>
              <a:gdLst>
                <a:gd name="T0" fmla="*/ 37 w 146"/>
                <a:gd name="T1" fmla="*/ 0 h 146"/>
                <a:gd name="T2" fmla="*/ 73 w 146"/>
                <a:gd name="T3" fmla="*/ 37 h 146"/>
                <a:gd name="T4" fmla="*/ 37 w 146"/>
                <a:gd name="T5" fmla="*/ 73 h 146"/>
                <a:gd name="T6" fmla="*/ 0 w 146"/>
                <a:gd name="T7" fmla="*/ 37 h 146"/>
                <a:gd name="T8" fmla="*/ 37 w 146"/>
                <a:gd name="T9" fmla="*/ 0 h 1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6" h="146">
                  <a:moveTo>
                    <a:pt x="73" y="0"/>
                  </a:moveTo>
                  <a:lnTo>
                    <a:pt x="146" y="73"/>
                  </a:lnTo>
                  <a:lnTo>
                    <a:pt x="73" y="146"/>
                  </a:lnTo>
                  <a:lnTo>
                    <a:pt x="0" y="73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FFF00"/>
            </a:solidFill>
            <a:ln w="19050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57" name="Freeform 51"/>
            <p:cNvSpPr>
              <a:spLocks/>
            </p:cNvSpPr>
            <p:nvPr/>
          </p:nvSpPr>
          <p:spPr bwMode="auto">
            <a:xfrm>
              <a:off x="999" y="2087"/>
              <a:ext cx="73" cy="73"/>
            </a:xfrm>
            <a:custGeom>
              <a:avLst/>
              <a:gdLst>
                <a:gd name="T0" fmla="*/ 37 w 146"/>
                <a:gd name="T1" fmla="*/ 0 h 146"/>
                <a:gd name="T2" fmla="*/ 73 w 146"/>
                <a:gd name="T3" fmla="*/ 37 h 146"/>
                <a:gd name="T4" fmla="*/ 37 w 146"/>
                <a:gd name="T5" fmla="*/ 73 h 146"/>
                <a:gd name="T6" fmla="*/ 0 w 146"/>
                <a:gd name="T7" fmla="*/ 37 h 146"/>
                <a:gd name="T8" fmla="*/ 37 w 146"/>
                <a:gd name="T9" fmla="*/ 0 h 1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6" h="146">
                  <a:moveTo>
                    <a:pt x="73" y="0"/>
                  </a:moveTo>
                  <a:lnTo>
                    <a:pt x="146" y="73"/>
                  </a:lnTo>
                  <a:lnTo>
                    <a:pt x="73" y="146"/>
                  </a:lnTo>
                  <a:lnTo>
                    <a:pt x="0" y="73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FFF00"/>
            </a:solidFill>
            <a:ln w="19050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58" name="Freeform 52"/>
            <p:cNvSpPr>
              <a:spLocks/>
            </p:cNvSpPr>
            <p:nvPr/>
          </p:nvSpPr>
          <p:spPr bwMode="auto">
            <a:xfrm>
              <a:off x="1167" y="850"/>
              <a:ext cx="73" cy="73"/>
            </a:xfrm>
            <a:custGeom>
              <a:avLst/>
              <a:gdLst>
                <a:gd name="T0" fmla="*/ 37 w 146"/>
                <a:gd name="T1" fmla="*/ 0 h 146"/>
                <a:gd name="T2" fmla="*/ 73 w 146"/>
                <a:gd name="T3" fmla="*/ 37 h 146"/>
                <a:gd name="T4" fmla="*/ 37 w 146"/>
                <a:gd name="T5" fmla="*/ 73 h 146"/>
                <a:gd name="T6" fmla="*/ 0 w 146"/>
                <a:gd name="T7" fmla="*/ 37 h 146"/>
                <a:gd name="T8" fmla="*/ 37 w 146"/>
                <a:gd name="T9" fmla="*/ 0 h 1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6" h="146">
                  <a:moveTo>
                    <a:pt x="73" y="0"/>
                  </a:moveTo>
                  <a:lnTo>
                    <a:pt x="146" y="73"/>
                  </a:lnTo>
                  <a:lnTo>
                    <a:pt x="73" y="146"/>
                  </a:lnTo>
                  <a:lnTo>
                    <a:pt x="0" y="73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FFF00"/>
            </a:solidFill>
            <a:ln w="19050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59" name="Freeform 53"/>
            <p:cNvSpPr>
              <a:spLocks/>
            </p:cNvSpPr>
            <p:nvPr/>
          </p:nvSpPr>
          <p:spPr bwMode="auto">
            <a:xfrm>
              <a:off x="1335" y="1427"/>
              <a:ext cx="73" cy="73"/>
            </a:xfrm>
            <a:custGeom>
              <a:avLst/>
              <a:gdLst>
                <a:gd name="T0" fmla="*/ 37 w 146"/>
                <a:gd name="T1" fmla="*/ 0 h 146"/>
                <a:gd name="T2" fmla="*/ 73 w 146"/>
                <a:gd name="T3" fmla="*/ 37 h 146"/>
                <a:gd name="T4" fmla="*/ 37 w 146"/>
                <a:gd name="T5" fmla="*/ 73 h 146"/>
                <a:gd name="T6" fmla="*/ 0 w 146"/>
                <a:gd name="T7" fmla="*/ 37 h 146"/>
                <a:gd name="T8" fmla="*/ 37 w 146"/>
                <a:gd name="T9" fmla="*/ 0 h 1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6" h="146">
                  <a:moveTo>
                    <a:pt x="73" y="0"/>
                  </a:moveTo>
                  <a:lnTo>
                    <a:pt x="146" y="73"/>
                  </a:lnTo>
                  <a:lnTo>
                    <a:pt x="73" y="146"/>
                  </a:lnTo>
                  <a:lnTo>
                    <a:pt x="0" y="73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FFF00"/>
            </a:solidFill>
            <a:ln w="19050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60" name="Freeform 54"/>
            <p:cNvSpPr>
              <a:spLocks/>
            </p:cNvSpPr>
            <p:nvPr/>
          </p:nvSpPr>
          <p:spPr bwMode="auto">
            <a:xfrm>
              <a:off x="1503" y="2210"/>
              <a:ext cx="73" cy="73"/>
            </a:xfrm>
            <a:custGeom>
              <a:avLst/>
              <a:gdLst>
                <a:gd name="T0" fmla="*/ 37 w 146"/>
                <a:gd name="T1" fmla="*/ 0 h 146"/>
                <a:gd name="T2" fmla="*/ 73 w 146"/>
                <a:gd name="T3" fmla="*/ 37 h 146"/>
                <a:gd name="T4" fmla="*/ 37 w 146"/>
                <a:gd name="T5" fmla="*/ 73 h 146"/>
                <a:gd name="T6" fmla="*/ 0 w 146"/>
                <a:gd name="T7" fmla="*/ 37 h 146"/>
                <a:gd name="T8" fmla="*/ 37 w 146"/>
                <a:gd name="T9" fmla="*/ 0 h 1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6" h="146">
                  <a:moveTo>
                    <a:pt x="73" y="0"/>
                  </a:moveTo>
                  <a:lnTo>
                    <a:pt x="146" y="73"/>
                  </a:lnTo>
                  <a:lnTo>
                    <a:pt x="73" y="146"/>
                  </a:lnTo>
                  <a:lnTo>
                    <a:pt x="0" y="73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FFF00"/>
            </a:solidFill>
            <a:ln w="19050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61" name="Freeform 55"/>
            <p:cNvSpPr>
              <a:spLocks/>
            </p:cNvSpPr>
            <p:nvPr/>
          </p:nvSpPr>
          <p:spPr bwMode="auto">
            <a:xfrm>
              <a:off x="1705" y="2498"/>
              <a:ext cx="73" cy="73"/>
            </a:xfrm>
            <a:custGeom>
              <a:avLst/>
              <a:gdLst>
                <a:gd name="T0" fmla="*/ 37 w 146"/>
                <a:gd name="T1" fmla="*/ 0 h 146"/>
                <a:gd name="T2" fmla="*/ 73 w 146"/>
                <a:gd name="T3" fmla="*/ 37 h 146"/>
                <a:gd name="T4" fmla="*/ 37 w 146"/>
                <a:gd name="T5" fmla="*/ 73 h 146"/>
                <a:gd name="T6" fmla="*/ 0 w 146"/>
                <a:gd name="T7" fmla="*/ 37 h 146"/>
                <a:gd name="T8" fmla="*/ 37 w 146"/>
                <a:gd name="T9" fmla="*/ 0 h 1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6" h="146">
                  <a:moveTo>
                    <a:pt x="73" y="0"/>
                  </a:moveTo>
                  <a:lnTo>
                    <a:pt x="146" y="73"/>
                  </a:lnTo>
                  <a:lnTo>
                    <a:pt x="73" y="146"/>
                  </a:lnTo>
                  <a:lnTo>
                    <a:pt x="0" y="73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FFF00"/>
            </a:solidFill>
            <a:ln w="19050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62" name="Freeform 56"/>
            <p:cNvSpPr>
              <a:spLocks/>
            </p:cNvSpPr>
            <p:nvPr/>
          </p:nvSpPr>
          <p:spPr bwMode="auto">
            <a:xfrm>
              <a:off x="2007" y="2540"/>
              <a:ext cx="73" cy="73"/>
            </a:xfrm>
            <a:custGeom>
              <a:avLst/>
              <a:gdLst>
                <a:gd name="T0" fmla="*/ 37 w 146"/>
                <a:gd name="T1" fmla="*/ 0 h 146"/>
                <a:gd name="T2" fmla="*/ 73 w 146"/>
                <a:gd name="T3" fmla="*/ 37 h 146"/>
                <a:gd name="T4" fmla="*/ 37 w 146"/>
                <a:gd name="T5" fmla="*/ 73 h 146"/>
                <a:gd name="T6" fmla="*/ 0 w 146"/>
                <a:gd name="T7" fmla="*/ 37 h 146"/>
                <a:gd name="T8" fmla="*/ 37 w 146"/>
                <a:gd name="T9" fmla="*/ 0 h 1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6" h="146">
                  <a:moveTo>
                    <a:pt x="73" y="0"/>
                  </a:moveTo>
                  <a:lnTo>
                    <a:pt x="146" y="73"/>
                  </a:lnTo>
                  <a:lnTo>
                    <a:pt x="73" y="146"/>
                  </a:lnTo>
                  <a:lnTo>
                    <a:pt x="0" y="73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FFF00"/>
            </a:solidFill>
            <a:ln w="19050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63" name="Rectangle 57"/>
            <p:cNvSpPr>
              <a:spLocks noChangeArrowheads="1"/>
            </p:cNvSpPr>
            <p:nvPr/>
          </p:nvSpPr>
          <p:spPr bwMode="auto">
            <a:xfrm>
              <a:off x="999" y="2416"/>
              <a:ext cx="73" cy="73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endParaRPr lang="it-IT" altLang="it-IT"/>
            </a:p>
          </p:txBody>
        </p:sp>
        <p:sp>
          <p:nvSpPr>
            <p:cNvPr id="94264" name="Rectangle 58"/>
            <p:cNvSpPr>
              <a:spLocks noChangeArrowheads="1"/>
            </p:cNvSpPr>
            <p:nvPr/>
          </p:nvSpPr>
          <p:spPr bwMode="auto">
            <a:xfrm>
              <a:off x="1167" y="2210"/>
              <a:ext cx="73" cy="73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endParaRPr lang="it-IT" altLang="it-IT"/>
            </a:p>
          </p:txBody>
        </p:sp>
        <p:sp>
          <p:nvSpPr>
            <p:cNvPr id="94265" name="Rectangle 59"/>
            <p:cNvSpPr>
              <a:spLocks noChangeArrowheads="1"/>
            </p:cNvSpPr>
            <p:nvPr/>
          </p:nvSpPr>
          <p:spPr bwMode="auto">
            <a:xfrm>
              <a:off x="1335" y="1799"/>
              <a:ext cx="73" cy="73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endParaRPr lang="it-IT" altLang="it-IT"/>
            </a:p>
          </p:txBody>
        </p:sp>
        <p:sp>
          <p:nvSpPr>
            <p:cNvPr id="94266" name="Rectangle 60"/>
            <p:cNvSpPr>
              <a:spLocks noChangeArrowheads="1"/>
            </p:cNvSpPr>
            <p:nvPr/>
          </p:nvSpPr>
          <p:spPr bwMode="auto">
            <a:xfrm>
              <a:off x="1503" y="1386"/>
              <a:ext cx="73" cy="73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endParaRPr lang="it-IT" altLang="it-IT"/>
            </a:p>
          </p:txBody>
        </p:sp>
        <p:sp>
          <p:nvSpPr>
            <p:cNvPr id="94267" name="Rectangle 61"/>
            <p:cNvSpPr>
              <a:spLocks noChangeArrowheads="1"/>
            </p:cNvSpPr>
            <p:nvPr/>
          </p:nvSpPr>
          <p:spPr bwMode="auto">
            <a:xfrm>
              <a:off x="1705" y="1551"/>
              <a:ext cx="73" cy="73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endParaRPr lang="it-IT" altLang="it-IT"/>
            </a:p>
          </p:txBody>
        </p:sp>
        <p:sp>
          <p:nvSpPr>
            <p:cNvPr id="94268" name="Rectangle 62"/>
            <p:cNvSpPr>
              <a:spLocks noChangeArrowheads="1"/>
            </p:cNvSpPr>
            <p:nvPr/>
          </p:nvSpPr>
          <p:spPr bwMode="auto">
            <a:xfrm>
              <a:off x="2007" y="2375"/>
              <a:ext cx="73" cy="73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endParaRPr lang="it-IT" altLang="it-IT"/>
            </a:p>
          </p:txBody>
        </p:sp>
        <p:grpSp>
          <p:nvGrpSpPr>
            <p:cNvPr id="94269" name="Group 63"/>
            <p:cNvGrpSpPr>
              <a:grpSpLocks/>
            </p:cNvGrpSpPr>
            <p:nvPr/>
          </p:nvGrpSpPr>
          <p:grpSpPr bwMode="auto">
            <a:xfrm>
              <a:off x="432" y="480"/>
              <a:ext cx="213" cy="2214"/>
              <a:chOff x="1907" y="938"/>
              <a:chExt cx="213" cy="2214"/>
            </a:xfrm>
          </p:grpSpPr>
          <p:sp>
            <p:nvSpPr>
              <p:cNvPr id="94286" name="Rectangle 64"/>
              <p:cNvSpPr>
                <a:spLocks noChangeArrowheads="1"/>
              </p:cNvSpPr>
              <p:nvPr/>
            </p:nvSpPr>
            <p:spPr bwMode="auto">
              <a:xfrm>
                <a:off x="2036" y="2998"/>
                <a:ext cx="71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bg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bg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bg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bg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bg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" charset="0"/>
                  </a:defRPr>
                </a:lvl9pPr>
              </a:lstStyle>
              <a:p>
                <a:pPr algn="l"/>
                <a:r>
                  <a:rPr lang="it-IT" altLang="it-IT" sz="1600" b="1">
                    <a:solidFill>
                      <a:srgbClr val="FFFFFF"/>
                    </a:solidFill>
                  </a:rPr>
                  <a:t>0</a:t>
                </a:r>
                <a:endParaRPr lang="it-IT" altLang="it-IT" sz="1600" b="1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4287" name="Rectangle 65"/>
              <p:cNvSpPr>
                <a:spLocks noChangeArrowheads="1"/>
              </p:cNvSpPr>
              <p:nvPr/>
            </p:nvSpPr>
            <p:spPr bwMode="auto">
              <a:xfrm>
                <a:off x="1972" y="2586"/>
                <a:ext cx="142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bg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bg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bg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bg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bg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" charset="0"/>
                  </a:defRPr>
                </a:lvl9pPr>
              </a:lstStyle>
              <a:p>
                <a:pPr algn="l"/>
                <a:r>
                  <a:rPr lang="it-IT" altLang="it-IT" sz="1600" b="1">
                    <a:solidFill>
                      <a:srgbClr val="FFFFFF"/>
                    </a:solidFill>
                  </a:rPr>
                  <a:t>20</a:t>
                </a:r>
                <a:endParaRPr lang="it-IT" altLang="it-IT" sz="1600" b="1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4288" name="Rectangle 66"/>
              <p:cNvSpPr>
                <a:spLocks noChangeArrowheads="1"/>
              </p:cNvSpPr>
              <p:nvPr/>
            </p:nvSpPr>
            <p:spPr bwMode="auto">
              <a:xfrm>
                <a:off x="1972" y="2174"/>
                <a:ext cx="142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bg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bg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bg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bg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bg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" charset="0"/>
                  </a:defRPr>
                </a:lvl9pPr>
              </a:lstStyle>
              <a:p>
                <a:pPr algn="l"/>
                <a:r>
                  <a:rPr lang="it-IT" altLang="it-IT" sz="1600" b="1">
                    <a:solidFill>
                      <a:srgbClr val="FFFFFF"/>
                    </a:solidFill>
                  </a:rPr>
                  <a:t>40</a:t>
                </a:r>
                <a:endParaRPr lang="it-IT" altLang="it-IT" sz="1600" b="1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4289" name="Rectangle 67"/>
              <p:cNvSpPr>
                <a:spLocks noChangeArrowheads="1"/>
              </p:cNvSpPr>
              <p:nvPr/>
            </p:nvSpPr>
            <p:spPr bwMode="auto">
              <a:xfrm>
                <a:off x="1972" y="1761"/>
                <a:ext cx="142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bg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bg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bg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bg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bg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" charset="0"/>
                  </a:defRPr>
                </a:lvl9pPr>
              </a:lstStyle>
              <a:p>
                <a:pPr algn="l"/>
                <a:r>
                  <a:rPr lang="it-IT" altLang="it-IT" sz="1600" b="1">
                    <a:solidFill>
                      <a:srgbClr val="FFFFFF"/>
                    </a:solidFill>
                  </a:rPr>
                  <a:t>60</a:t>
                </a:r>
                <a:endParaRPr lang="it-IT" altLang="it-IT" sz="1600" b="1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4290" name="Rectangle 68"/>
              <p:cNvSpPr>
                <a:spLocks noChangeArrowheads="1"/>
              </p:cNvSpPr>
              <p:nvPr/>
            </p:nvSpPr>
            <p:spPr bwMode="auto">
              <a:xfrm>
                <a:off x="1972" y="1349"/>
                <a:ext cx="142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bg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bg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bg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bg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bg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" charset="0"/>
                  </a:defRPr>
                </a:lvl9pPr>
              </a:lstStyle>
              <a:p>
                <a:pPr algn="l"/>
                <a:r>
                  <a:rPr lang="it-IT" altLang="it-IT" sz="1600" b="1">
                    <a:solidFill>
                      <a:srgbClr val="FFFFFF"/>
                    </a:solidFill>
                  </a:rPr>
                  <a:t>80</a:t>
                </a:r>
                <a:endParaRPr lang="it-IT" altLang="it-IT" sz="1600" b="1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4291" name="Rectangle 69"/>
              <p:cNvSpPr>
                <a:spLocks noChangeArrowheads="1"/>
              </p:cNvSpPr>
              <p:nvPr/>
            </p:nvSpPr>
            <p:spPr bwMode="auto">
              <a:xfrm>
                <a:off x="1907" y="938"/>
                <a:ext cx="213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bg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bg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bg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bg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bg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" charset="0"/>
                  </a:defRPr>
                </a:lvl9pPr>
              </a:lstStyle>
              <a:p>
                <a:pPr algn="l"/>
                <a:r>
                  <a:rPr lang="it-IT" altLang="it-IT" sz="1600" b="1">
                    <a:solidFill>
                      <a:srgbClr val="FFFFFF"/>
                    </a:solidFill>
                  </a:rPr>
                  <a:t>100</a:t>
                </a:r>
                <a:endParaRPr lang="it-IT" altLang="it-IT" sz="1600" b="1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94270" name="Group 70"/>
            <p:cNvGrpSpPr>
              <a:grpSpLocks/>
            </p:cNvGrpSpPr>
            <p:nvPr/>
          </p:nvGrpSpPr>
          <p:grpSpPr bwMode="auto">
            <a:xfrm>
              <a:off x="604" y="2688"/>
              <a:ext cx="1893" cy="318"/>
              <a:chOff x="2092" y="3180"/>
              <a:chExt cx="1893" cy="318"/>
            </a:xfrm>
          </p:grpSpPr>
          <p:grpSp>
            <p:nvGrpSpPr>
              <p:cNvPr id="94278" name="Group 71"/>
              <p:cNvGrpSpPr>
                <a:grpSpLocks/>
              </p:cNvGrpSpPr>
              <p:nvPr/>
            </p:nvGrpSpPr>
            <p:grpSpPr bwMode="auto">
              <a:xfrm>
                <a:off x="2092" y="3180"/>
                <a:ext cx="1893" cy="154"/>
                <a:chOff x="2092" y="3180"/>
                <a:chExt cx="1893" cy="154"/>
              </a:xfrm>
            </p:grpSpPr>
            <p:sp>
              <p:nvSpPr>
                <p:cNvPr id="94280" name="Rectangle 72"/>
                <p:cNvSpPr>
                  <a:spLocks noChangeArrowheads="1"/>
                </p:cNvSpPr>
                <p:nvPr/>
              </p:nvSpPr>
              <p:spPr bwMode="auto">
                <a:xfrm>
                  <a:off x="2092" y="3180"/>
                  <a:ext cx="213" cy="1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1pPr>
                  <a:lvl2pPr marL="742950" indent="-28575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2pPr>
                  <a:lvl3pPr marL="11430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3pPr>
                  <a:lvl4pPr marL="16002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4pPr>
                  <a:lvl5pPr marL="20574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9pPr>
                </a:lstStyle>
                <a:p>
                  <a:pPr algn="l"/>
                  <a:r>
                    <a:rPr lang="it-IT" altLang="it-IT" sz="1600" b="1">
                      <a:solidFill>
                        <a:srgbClr val="FFFFFF"/>
                      </a:solidFill>
                    </a:rPr>
                    <a:t>100</a:t>
                  </a:r>
                  <a:endParaRPr lang="it-IT" altLang="it-IT" sz="1600" b="1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94281" name="Rectangle 73"/>
                <p:cNvSpPr>
                  <a:spLocks noChangeArrowheads="1"/>
                </p:cNvSpPr>
                <p:nvPr/>
              </p:nvSpPr>
              <p:spPr bwMode="auto">
                <a:xfrm>
                  <a:off x="2428" y="3180"/>
                  <a:ext cx="213" cy="1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1pPr>
                  <a:lvl2pPr marL="742950" indent="-28575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2pPr>
                  <a:lvl3pPr marL="11430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3pPr>
                  <a:lvl4pPr marL="16002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4pPr>
                  <a:lvl5pPr marL="20574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9pPr>
                </a:lstStyle>
                <a:p>
                  <a:pPr algn="l"/>
                  <a:r>
                    <a:rPr lang="it-IT" altLang="it-IT" sz="1600" b="1">
                      <a:solidFill>
                        <a:srgbClr val="FFFFFF"/>
                      </a:solidFill>
                    </a:rPr>
                    <a:t>200</a:t>
                  </a:r>
                  <a:endParaRPr lang="it-IT" altLang="it-IT" sz="1600" b="1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94282" name="Rectangle 74"/>
                <p:cNvSpPr>
                  <a:spLocks noChangeArrowheads="1"/>
                </p:cNvSpPr>
                <p:nvPr/>
              </p:nvSpPr>
              <p:spPr bwMode="auto">
                <a:xfrm>
                  <a:off x="2764" y="3180"/>
                  <a:ext cx="213" cy="1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1pPr>
                  <a:lvl2pPr marL="742950" indent="-28575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2pPr>
                  <a:lvl3pPr marL="11430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3pPr>
                  <a:lvl4pPr marL="16002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4pPr>
                  <a:lvl5pPr marL="20574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9pPr>
                </a:lstStyle>
                <a:p>
                  <a:pPr algn="l"/>
                  <a:r>
                    <a:rPr lang="it-IT" altLang="it-IT" sz="1600" b="1">
                      <a:solidFill>
                        <a:srgbClr val="FFFFFF"/>
                      </a:solidFill>
                    </a:rPr>
                    <a:t>300</a:t>
                  </a:r>
                  <a:endParaRPr lang="it-IT" altLang="it-IT" sz="1600" b="1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94283" name="Rectangle 75"/>
                <p:cNvSpPr>
                  <a:spLocks noChangeArrowheads="1"/>
                </p:cNvSpPr>
                <p:nvPr/>
              </p:nvSpPr>
              <p:spPr bwMode="auto">
                <a:xfrm>
                  <a:off x="3100" y="3180"/>
                  <a:ext cx="213" cy="1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1pPr>
                  <a:lvl2pPr marL="742950" indent="-28575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2pPr>
                  <a:lvl3pPr marL="11430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3pPr>
                  <a:lvl4pPr marL="16002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4pPr>
                  <a:lvl5pPr marL="20574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9pPr>
                </a:lstStyle>
                <a:p>
                  <a:pPr algn="l"/>
                  <a:r>
                    <a:rPr lang="it-IT" altLang="it-IT" sz="1600" b="1">
                      <a:solidFill>
                        <a:srgbClr val="FFFFFF"/>
                      </a:solidFill>
                    </a:rPr>
                    <a:t>400</a:t>
                  </a:r>
                  <a:endParaRPr lang="it-IT" altLang="it-IT" sz="1600" b="1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94284" name="Rectangle 76"/>
                <p:cNvSpPr>
                  <a:spLocks noChangeArrowheads="1"/>
                </p:cNvSpPr>
                <p:nvPr/>
              </p:nvSpPr>
              <p:spPr bwMode="auto">
                <a:xfrm>
                  <a:off x="3436" y="3180"/>
                  <a:ext cx="213" cy="1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1pPr>
                  <a:lvl2pPr marL="742950" indent="-28575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2pPr>
                  <a:lvl3pPr marL="11430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3pPr>
                  <a:lvl4pPr marL="16002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4pPr>
                  <a:lvl5pPr marL="20574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9pPr>
                </a:lstStyle>
                <a:p>
                  <a:pPr algn="l"/>
                  <a:r>
                    <a:rPr lang="it-IT" altLang="it-IT" sz="1600" b="1">
                      <a:solidFill>
                        <a:srgbClr val="FFFFFF"/>
                      </a:solidFill>
                    </a:rPr>
                    <a:t>500</a:t>
                  </a:r>
                  <a:endParaRPr lang="it-IT" altLang="it-IT" sz="1600" b="1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94285" name="Rectangle 77"/>
                <p:cNvSpPr>
                  <a:spLocks noChangeArrowheads="1"/>
                </p:cNvSpPr>
                <p:nvPr/>
              </p:nvSpPr>
              <p:spPr bwMode="auto">
                <a:xfrm>
                  <a:off x="3772" y="3180"/>
                  <a:ext cx="213" cy="1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1pPr>
                  <a:lvl2pPr marL="742950" indent="-28575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2pPr>
                  <a:lvl3pPr marL="11430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3pPr>
                  <a:lvl4pPr marL="16002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4pPr>
                  <a:lvl5pPr marL="20574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9pPr>
                </a:lstStyle>
                <a:p>
                  <a:pPr algn="l"/>
                  <a:r>
                    <a:rPr lang="it-IT" altLang="it-IT" sz="1600" b="1">
                      <a:solidFill>
                        <a:srgbClr val="FFFFFF"/>
                      </a:solidFill>
                    </a:rPr>
                    <a:t>600</a:t>
                  </a:r>
                  <a:endParaRPr lang="it-IT" altLang="it-IT" sz="1600" b="1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</p:grpSp>
          <p:sp>
            <p:nvSpPr>
              <p:cNvPr id="94279" name="Rectangle 78"/>
              <p:cNvSpPr>
                <a:spLocks noChangeArrowheads="1"/>
              </p:cNvSpPr>
              <p:nvPr/>
            </p:nvSpPr>
            <p:spPr bwMode="auto">
              <a:xfrm>
                <a:off x="2519" y="3344"/>
                <a:ext cx="1040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bg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bg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bg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bg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bg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" charset="0"/>
                  </a:defRPr>
                </a:lvl9pPr>
              </a:lstStyle>
              <a:p>
                <a:pPr algn="l"/>
                <a:r>
                  <a:rPr lang="it-IT" altLang="it-IT" sz="1600" b="1">
                    <a:solidFill>
                      <a:srgbClr val="FFFFFF"/>
                    </a:solidFill>
                  </a:rPr>
                  <a:t>Temperature (°C)</a:t>
                </a:r>
                <a:endParaRPr lang="it-IT" altLang="it-IT" sz="1600" b="1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94271" name="Group 79"/>
            <p:cNvGrpSpPr>
              <a:grpSpLocks/>
            </p:cNvGrpSpPr>
            <p:nvPr/>
          </p:nvGrpSpPr>
          <p:grpSpPr bwMode="auto">
            <a:xfrm>
              <a:off x="288" y="726"/>
              <a:ext cx="154" cy="1707"/>
              <a:chOff x="1680" y="1158"/>
              <a:chExt cx="154" cy="1707"/>
            </a:xfrm>
          </p:grpSpPr>
          <p:sp>
            <p:nvSpPr>
              <p:cNvPr id="94274" name="Rectangle 80"/>
              <p:cNvSpPr>
                <a:spLocks noChangeArrowheads="1"/>
              </p:cNvSpPr>
              <p:nvPr/>
            </p:nvSpPr>
            <p:spPr bwMode="auto">
              <a:xfrm rot="-5400000">
                <a:off x="1756" y="1368"/>
                <a:ext cx="47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 sz="2400">
                    <a:solidFill>
                      <a:schemeClr val="bg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bg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bg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bg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bg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" charset="0"/>
                  </a:defRPr>
                </a:lvl9pPr>
              </a:lstStyle>
              <a:p>
                <a:pPr algn="l"/>
                <a:r>
                  <a:rPr lang="it-IT" altLang="it-IT" sz="1600" b="1" baseline="-25000">
                    <a:solidFill>
                      <a:srgbClr val="FFFFFF"/>
                    </a:solidFill>
                  </a:rPr>
                  <a:t>2</a:t>
                </a:r>
                <a:endParaRPr lang="it-IT" altLang="it-IT" sz="1600" b="1" baseline="-250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grpSp>
            <p:nvGrpSpPr>
              <p:cNvPr id="94275" name="Group 81"/>
              <p:cNvGrpSpPr>
                <a:grpSpLocks/>
              </p:cNvGrpSpPr>
              <p:nvPr/>
            </p:nvGrpSpPr>
            <p:grpSpPr bwMode="auto">
              <a:xfrm>
                <a:off x="1680" y="1158"/>
                <a:ext cx="154" cy="1707"/>
                <a:chOff x="1680" y="1158"/>
                <a:chExt cx="154" cy="1707"/>
              </a:xfrm>
            </p:grpSpPr>
            <p:sp>
              <p:nvSpPr>
                <p:cNvPr id="94276" name="Rectangle 82"/>
                <p:cNvSpPr>
                  <a:spLocks noChangeArrowheads="1"/>
                </p:cNvSpPr>
                <p:nvPr/>
              </p:nvSpPr>
              <p:spPr bwMode="auto">
                <a:xfrm rot="-5400000">
                  <a:off x="1053" y="2084"/>
                  <a:ext cx="1408" cy="1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1pPr>
                  <a:lvl2pPr marL="742950" indent="-28575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2pPr>
                  <a:lvl3pPr marL="11430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3pPr>
                  <a:lvl4pPr marL="16002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4pPr>
                  <a:lvl5pPr marL="20574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9pPr>
                </a:lstStyle>
                <a:p>
                  <a:pPr algn="l"/>
                  <a:r>
                    <a:rPr lang="it-IT" altLang="it-IT" sz="1600" b="1">
                      <a:solidFill>
                        <a:srgbClr val="FFFFFF"/>
                      </a:solidFill>
                    </a:rPr>
                    <a:t>Conversion on NO to N</a:t>
                  </a:r>
                  <a:endParaRPr lang="it-IT" altLang="it-IT" sz="1600" b="1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94277" name="Rectangle 83"/>
                <p:cNvSpPr>
                  <a:spLocks noChangeArrowheads="1"/>
                </p:cNvSpPr>
                <p:nvPr/>
              </p:nvSpPr>
              <p:spPr bwMode="auto">
                <a:xfrm rot="-5400000">
                  <a:off x="1639" y="1199"/>
                  <a:ext cx="236" cy="1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1pPr>
                  <a:lvl2pPr marL="742950" indent="-28575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2pPr>
                  <a:lvl3pPr marL="11430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3pPr>
                  <a:lvl4pPr marL="16002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4pPr>
                  <a:lvl5pPr marL="20574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9pPr>
                </a:lstStyle>
                <a:p>
                  <a:pPr algn="l"/>
                  <a:r>
                    <a:rPr lang="it-IT" altLang="it-IT" sz="1600" b="1">
                      <a:solidFill>
                        <a:srgbClr val="FFFFFF"/>
                      </a:solidFill>
                    </a:rPr>
                    <a:t> (%)</a:t>
                  </a:r>
                  <a:endParaRPr lang="it-IT" altLang="it-IT" sz="1600" b="1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</p:grpSp>
        </p:grpSp>
        <p:sp>
          <p:nvSpPr>
            <p:cNvPr id="94272" name="Text Box 84"/>
            <p:cNvSpPr txBox="1">
              <a:spLocks noChangeArrowheads="1"/>
            </p:cNvSpPr>
            <p:nvPr/>
          </p:nvSpPr>
          <p:spPr bwMode="auto">
            <a:xfrm>
              <a:off x="816" y="624"/>
              <a:ext cx="148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it-IT" altLang="it-IT" sz="2000" b="1">
                  <a:solidFill>
                    <a:srgbClr val="FFFF00"/>
                  </a:solidFill>
                </a:rPr>
                <a:t>Mn</a:t>
              </a:r>
              <a:r>
                <a:rPr lang="it-IT" altLang="it-IT" sz="2000" b="1" baseline="-25000">
                  <a:solidFill>
                    <a:srgbClr val="FFFF00"/>
                  </a:solidFill>
                </a:rPr>
                <a:t>2</a:t>
              </a:r>
              <a:r>
                <a:rPr lang="it-IT" altLang="it-IT" sz="2000" b="1">
                  <a:solidFill>
                    <a:srgbClr val="FFFF00"/>
                  </a:solidFill>
                </a:rPr>
                <a:t>O</a:t>
              </a:r>
              <a:r>
                <a:rPr lang="it-IT" altLang="it-IT" sz="2000" b="1" baseline="-25000">
                  <a:solidFill>
                    <a:srgbClr val="FFFF00"/>
                  </a:solidFill>
                </a:rPr>
                <a:t>3 </a:t>
              </a:r>
              <a:r>
                <a:rPr lang="it-IT" altLang="it-IT" sz="2000" b="1">
                  <a:solidFill>
                    <a:srgbClr val="FFFF00"/>
                  </a:solidFill>
                </a:rPr>
                <a:t>/ Ce-ZSM-5</a:t>
              </a:r>
              <a:r>
                <a:rPr lang="it-IT" altLang="it-IT" sz="2000" b="1" baseline="-25000">
                  <a:solidFill>
                    <a:srgbClr val="FFFF00"/>
                  </a:solidFill>
                </a:rPr>
                <a:t> </a:t>
              </a:r>
            </a:p>
          </p:txBody>
        </p:sp>
        <p:sp>
          <p:nvSpPr>
            <p:cNvPr id="94273" name="Text Box 85"/>
            <p:cNvSpPr txBox="1">
              <a:spLocks noChangeArrowheads="1"/>
            </p:cNvSpPr>
            <p:nvPr/>
          </p:nvSpPr>
          <p:spPr bwMode="auto">
            <a:xfrm>
              <a:off x="1440" y="1152"/>
              <a:ext cx="91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it-IT" altLang="it-IT" sz="2000" b="1">
                  <a:solidFill>
                    <a:srgbClr val="FF0000"/>
                  </a:solidFill>
                </a:rPr>
                <a:t>Ce-ZSM-5</a:t>
              </a:r>
              <a:endParaRPr lang="it-IT" altLang="it-IT" sz="2000" b="1">
                <a:solidFill>
                  <a:srgbClr val="FFFF00"/>
                </a:solidFill>
              </a:endParaRPr>
            </a:p>
          </p:txBody>
        </p:sp>
      </p:grpSp>
      <p:sp>
        <p:nvSpPr>
          <p:cNvPr id="94211" name="Text Box 86"/>
          <p:cNvSpPr txBox="1">
            <a:spLocks noChangeArrowheads="1"/>
          </p:cNvSpPr>
          <p:nvPr/>
        </p:nvSpPr>
        <p:spPr bwMode="auto">
          <a:xfrm>
            <a:off x="4419600" y="6324600"/>
            <a:ext cx="4724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it-IT" altLang="it-IT" sz="1400"/>
              <a:t>C. Yokoyama and M. Miosnoi, </a:t>
            </a:r>
            <a:r>
              <a:rPr lang="it-IT" altLang="it-IT" sz="1400" i="1"/>
              <a:t>Catal. Lett.,</a:t>
            </a:r>
            <a:r>
              <a:rPr lang="it-IT" altLang="it-IT" sz="1400"/>
              <a:t> </a:t>
            </a:r>
            <a:r>
              <a:rPr lang="it-IT" altLang="it-IT" sz="1400" b="1"/>
              <a:t>29</a:t>
            </a:r>
            <a:r>
              <a:rPr lang="it-IT" altLang="it-IT" sz="1400"/>
              <a:t> (1994) 1.</a:t>
            </a:r>
            <a:endParaRPr lang="it-IT" altLang="it-IT" sz="1000" b="1"/>
          </a:p>
        </p:txBody>
      </p:sp>
      <p:grpSp>
        <p:nvGrpSpPr>
          <p:cNvPr id="94212" name="Group 87"/>
          <p:cNvGrpSpPr>
            <a:grpSpLocks/>
          </p:cNvGrpSpPr>
          <p:nvPr/>
        </p:nvGrpSpPr>
        <p:grpSpPr bwMode="auto">
          <a:xfrm>
            <a:off x="990600" y="5257800"/>
            <a:ext cx="6629400" cy="854075"/>
            <a:chOff x="192" y="3360"/>
            <a:chExt cx="4176" cy="538"/>
          </a:xfrm>
        </p:grpSpPr>
        <p:sp>
          <p:nvSpPr>
            <p:cNvPr id="94216" name="Text Box 88"/>
            <p:cNvSpPr txBox="1">
              <a:spLocks noChangeArrowheads="1"/>
            </p:cNvSpPr>
            <p:nvPr/>
          </p:nvSpPr>
          <p:spPr bwMode="auto">
            <a:xfrm>
              <a:off x="192" y="3456"/>
              <a:ext cx="38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it-IT" altLang="it-IT" sz="2000" b="1"/>
                <a:t>NO</a:t>
              </a:r>
            </a:p>
          </p:txBody>
        </p:sp>
        <p:sp>
          <p:nvSpPr>
            <p:cNvPr id="94217" name="Line 89"/>
            <p:cNvSpPr>
              <a:spLocks noChangeShapeType="1"/>
            </p:cNvSpPr>
            <p:nvPr/>
          </p:nvSpPr>
          <p:spPr bwMode="auto">
            <a:xfrm>
              <a:off x="528" y="3600"/>
              <a:ext cx="528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218" name="Rectangle 90"/>
            <p:cNvSpPr>
              <a:spLocks noChangeArrowheads="1"/>
            </p:cNvSpPr>
            <p:nvPr/>
          </p:nvSpPr>
          <p:spPr bwMode="auto">
            <a:xfrm>
              <a:off x="624" y="3360"/>
              <a:ext cx="33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algn="l"/>
              <a:r>
                <a:rPr lang="it-IT" altLang="it-IT" sz="2000" b="1"/>
                <a:t>O</a:t>
              </a:r>
              <a:r>
                <a:rPr lang="it-IT" altLang="it-IT" sz="2000" b="1" baseline="-25000"/>
                <a:t>2</a:t>
              </a:r>
            </a:p>
          </p:txBody>
        </p:sp>
        <p:sp>
          <p:nvSpPr>
            <p:cNvPr id="94219" name="Text Box 91"/>
            <p:cNvSpPr txBox="1">
              <a:spLocks noChangeArrowheads="1"/>
            </p:cNvSpPr>
            <p:nvPr/>
          </p:nvSpPr>
          <p:spPr bwMode="auto">
            <a:xfrm>
              <a:off x="1056" y="3456"/>
              <a:ext cx="48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it-IT" altLang="it-IT" sz="2000" b="1"/>
                <a:t>NO</a:t>
              </a:r>
              <a:r>
                <a:rPr lang="it-IT" altLang="it-IT" sz="2000" b="1" baseline="-25000"/>
                <a:t>2</a:t>
              </a:r>
              <a:endParaRPr lang="it-IT" altLang="it-IT" sz="2000" b="1"/>
            </a:p>
          </p:txBody>
        </p:sp>
        <p:sp>
          <p:nvSpPr>
            <p:cNvPr id="94220" name="Line 92"/>
            <p:cNvSpPr>
              <a:spLocks noChangeShapeType="1"/>
            </p:cNvSpPr>
            <p:nvPr/>
          </p:nvSpPr>
          <p:spPr bwMode="auto">
            <a:xfrm>
              <a:off x="1488" y="3600"/>
              <a:ext cx="528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221" name="Text Box 93"/>
            <p:cNvSpPr txBox="1">
              <a:spLocks noChangeArrowheads="1"/>
            </p:cNvSpPr>
            <p:nvPr/>
          </p:nvSpPr>
          <p:spPr bwMode="auto">
            <a:xfrm>
              <a:off x="2016" y="3456"/>
              <a:ext cx="24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it-IT" altLang="it-IT" sz="2000" b="1"/>
                <a:t>X</a:t>
              </a:r>
            </a:p>
          </p:txBody>
        </p:sp>
        <p:sp>
          <p:nvSpPr>
            <p:cNvPr id="94222" name="Line 94"/>
            <p:cNvSpPr>
              <a:spLocks noChangeShapeType="1"/>
            </p:cNvSpPr>
            <p:nvPr/>
          </p:nvSpPr>
          <p:spPr bwMode="auto">
            <a:xfrm>
              <a:off x="2208" y="3600"/>
              <a:ext cx="816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223" name="Text Box 95"/>
            <p:cNvSpPr txBox="1">
              <a:spLocks noChangeArrowheads="1"/>
            </p:cNvSpPr>
            <p:nvPr/>
          </p:nvSpPr>
          <p:spPr bwMode="auto">
            <a:xfrm>
              <a:off x="3024" y="3456"/>
              <a:ext cx="134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it-IT" altLang="it-IT" sz="2000" b="1"/>
                <a:t>N</a:t>
              </a:r>
              <a:r>
                <a:rPr lang="it-IT" altLang="it-IT" sz="2000" b="1" baseline="-25000"/>
                <a:t>2</a:t>
              </a:r>
              <a:r>
                <a:rPr lang="it-IT" altLang="it-IT" sz="2000" b="1"/>
                <a:t> (+ CO</a:t>
              </a:r>
              <a:r>
                <a:rPr lang="it-IT" altLang="it-IT" sz="2000" b="1" baseline="-25000"/>
                <a:t>x</a:t>
              </a:r>
              <a:r>
                <a:rPr lang="it-IT" altLang="it-IT" sz="2000" b="1"/>
                <a:t>, H</a:t>
              </a:r>
              <a:r>
                <a:rPr lang="it-IT" altLang="it-IT" sz="2000" b="1" baseline="-25000"/>
                <a:t>2</a:t>
              </a:r>
              <a:r>
                <a:rPr lang="it-IT" altLang="it-IT" sz="2000" b="1"/>
                <a:t>O)</a:t>
              </a:r>
            </a:p>
          </p:txBody>
        </p:sp>
        <p:sp>
          <p:nvSpPr>
            <p:cNvPr id="94224" name="Rectangle 96"/>
            <p:cNvSpPr>
              <a:spLocks noChangeArrowheads="1"/>
            </p:cNvSpPr>
            <p:nvPr/>
          </p:nvSpPr>
          <p:spPr bwMode="auto">
            <a:xfrm>
              <a:off x="1488" y="3360"/>
              <a:ext cx="46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algn="l"/>
              <a:r>
                <a:rPr lang="it-IT" altLang="it-IT" sz="2000" b="1"/>
                <a:t>C</a:t>
              </a:r>
              <a:r>
                <a:rPr lang="it-IT" altLang="it-IT" sz="2000" b="1" baseline="-25000"/>
                <a:t>3</a:t>
              </a:r>
              <a:r>
                <a:rPr lang="it-IT" altLang="it-IT" sz="2000" b="1"/>
                <a:t>H</a:t>
              </a:r>
              <a:r>
                <a:rPr lang="it-IT" altLang="it-IT" sz="2000" b="1" baseline="-25000"/>
                <a:t>6</a:t>
              </a:r>
            </a:p>
          </p:txBody>
        </p:sp>
        <p:sp>
          <p:nvSpPr>
            <p:cNvPr id="94225" name="Text Box 97"/>
            <p:cNvSpPr txBox="1">
              <a:spLocks noChangeArrowheads="1"/>
            </p:cNvSpPr>
            <p:nvPr/>
          </p:nvSpPr>
          <p:spPr bwMode="auto">
            <a:xfrm>
              <a:off x="2256" y="3360"/>
              <a:ext cx="67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it-IT" altLang="it-IT" sz="2000" b="1"/>
                <a:t>NO</a:t>
              </a:r>
              <a:r>
                <a:rPr lang="it-IT" altLang="it-IT" sz="2000" b="1" baseline="-25000"/>
                <a:t>2</a:t>
              </a:r>
              <a:r>
                <a:rPr lang="it-IT" altLang="it-IT" sz="2000" b="1"/>
                <a:t>/O</a:t>
              </a:r>
              <a:r>
                <a:rPr lang="it-IT" altLang="it-IT" sz="2000" b="1" baseline="-25000"/>
                <a:t>2</a:t>
              </a:r>
            </a:p>
          </p:txBody>
        </p:sp>
        <p:sp>
          <p:nvSpPr>
            <p:cNvPr id="94226" name="Text Box 98"/>
            <p:cNvSpPr txBox="1">
              <a:spLocks noChangeArrowheads="1"/>
            </p:cNvSpPr>
            <p:nvPr/>
          </p:nvSpPr>
          <p:spPr bwMode="auto">
            <a:xfrm>
              <a:off x="672" y="3648"/>
              <a:ext cx="28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it-IT" altLang="it-IT" sz="2000" b="1"/>
                <a:t>i</a:t>
              </a:r>
            </a:p>
          </p:txBody>
        </p:sp>
        <p:sp>
          <p:nvSpPr>
            <p:cNvPr id="94227" name="Text Box 99"/>
            <p:cNvSpPr txBox="1">
              <a:spLocks noChangeArrowheads="1"/>
            </p:cNvSpPr>
            <p:nvPr/>
          </p:nvSpPr>
          <p:spPr bwMode="auto">
            <a:xfrm>
              <a:off x="2448" y="3648"/>
              <a:ext cx="28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it-IT" altLang="it-IT" sz="2000" b="1"/>
                <a:t>iii</a:t>
              </a:r>
            </a:p>
          </p:txBody>
        </p:sp>
        <p:sp>
          <p:nvSpPr>
            <p:cNvPr id="94228" name="Text Box 100"/>
            <p:cNvSpPr txBox="1">
              <a:spLocks noChangeArrowheads="1"/>
            </p:cNvSpPr>
            <p:nvPr/>
          </p:nvSpPr>
          <p:spPr bwMode="auto">
            <a:xfrm>
              <a:off x="1632" y="3648"/>
              <a:ext cx="28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it-IT" altLang="it-IT" sz="2000" b="1"/>
                <a:t>ii</a:t>
              </a:r>
            </a:p>
          </p:txBody>
        </p:sp>
      </p:grpSp>
      <p:sp>
        <p:nvSpPr>
          <p:cNvPr id="94213" name="Rectangle 102"/>
          <p:cNvSpPr>
            <a:spLocks noChangeArrowheads="1"/>
          </p:cNvSpPr>
          <p:nvPr/>
        </p:nvSpPr>
        <p:spPr bwMode="auto">
          <a:xfrm>
            <a:off x="685800" y="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n-US" altLang="it-IT" sz="2800" b="1">
                <a:solidFill>
                  <a:srgbClr val="FFFF00"/>
                </a:solidFill>
              </a:rPr>
              <a:t>Bifunctional DeNO</a:t>
            </a:r>
            <a:r>
              <a:rPr lang="en-US" altLang="it-IT" sz="2800" b="1" baseline="-25000">
                <a:solidFill>
                  <a:srgbClr val="FFFF00"/>
                </a:solidFill>
              </a:rPr>
              <a:t>x</a:t>
            </a:r>
            <a:r>
              <a:rPr lang="en-US" altLang="it-IT" sz="2800" b="1">
                <a:solidFill>
                  <a:srgbClr val="FFFF00"/>
                </a:solidFill>
              </a:rPr>
              <a:t> catalyst</a:t>
            </a:r>
            <a:endParaRPr lang="en-GB" altLang="it-IT" sz="3200" b="1"/>
          </a:p>
        </p:txBody>
      </p:sp>
      <p:pic>
        <p:nvPicPr>
          <p:cNvPr id="94214" name="Picture 10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143000"/>
            <a:ext cx="3695700" cy="333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4215" name="Text Box 104"/>
          <p:cNvSpPr txBox="1">
            <a:spLocks noChangeArrowheads="1"/>
          </p:cNvSpPr>
          <p:nvPr/>
        </p:nvSpPr>
        <p:spPr bwMode="auto">
          <a:xfrm>
            <a:off x="152400" y="6172200"/>
            <a:ext cx="4038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 altLang="it-IT" sz="1800" b="1">
                <a:solidFill>
                  <a:srgbClr val="66FF33"/>
                </a:solidFill>
              </a:rPr>
              <a:t>X = organic nitro/nitroso compound</a:t>
            </a:r>
          </a:p>
        </p:txBody>
      </p:sp>
    </p:spTree>
    <p:extLst>
      <p:ext uri="{BB962C8B-B14F-4D97-AF65-F5344CB8AC3E}">
        <p14:creationId xmlns:p14="http://schemas.microsoft.com/office/powerpoint/2010/main" val="211409392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GB" altLang="it-IT" sz="2800" b="1" smtClean="0">
                <a:solidFill>
                  <a:srgbClr val="FFFF00"/>
                </a:solidFill>
                <a:latin typeface="Arial" charset="0"/>
              </a:rPr>
              <a:t>Silver DeNO</a:t>
            </a:r>
            <a:r>
              <a:rPr lang="en-GB" altLang="it-IT" sz="2800" b="1" baseline="-25000" smtClean="0">
                <a:solidFill>
                  <a:srgbClr val="FFFF00"/>
                </a:solidFill>
                <a:latin typeface="Arial" charset="0"/>
              </a:rPr>
              <a:t>x</a:t>
            </a:r>
            <a:r>
              <a:rPr lang="en-GB" altLang="it-IT" sz="2800" b="1" smtClean="0">
                <a:solidFill>
                  <a:srgbClr val="FFFF00"/>
                </a:solidFill>
                <a:latin typeface="Arial" charset="0"/>
              </a:rPr>
              <a:t> catalysts</a:t>
            </a:r>
            <a:endParaRPr lang="en-GB" altLang="it-IT" smtClean="0"/>
          </a:p>
        </p:txBody>
      </p:sp>
      <p:sp>
        <p:nvSpPr>
          <p:cNvPr id="102403" name="Text Box 3"/>
          <p:cNvSpPr txBox="1">
            <a:spLocks noChangeArrowheads="1"/>
          </p:cNvSpPr>
          <p:nvPr/>
        </p:nvSpPr>
        <p:spPr bwMode="auto">
          <a:xfrm>
            <a:off x="1066800" y="1828800"/>
            <a:ext cx="7323138" cy="429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/>
            <a:r>
              <a:rPr lang="it-IT" altLang="it-IT" b="1">
                <a:solidFill>
                  <a:srgbClr val="FFFF66"/>
                </a:solidFill>
              </a:rPr>
              <a:t>DeNO</a:t>
            </a:r>
            <a:r>
              <a:rPr lang="it-IT" altLang="it-IT" b="1" baseline="-25000">
                <a:solidFill>
                  <a:srgbClr val="FFFF66"/>
                </a:solidFill>
              </a:rPr>
              <a:t>x</a:t>
            </a:r>
            <a:r>
              <a:rPr lang="it-IT" altLang="it-IT" b="1">
                <a:solidFill>
                  <a:srgbClr val="FFFF66"/>
                </a:solidFill>
              </a:rPr>
              <a:t>:		NO + HC   		N</a:t>
            </a:r>
            <a:r>
              <a:rPr lang="it-IT" altLang="it-IT" b="1" baseline="-25000">
                <a:solidFill>
                  <a:srgbClr val="FFFF66"/>
                </a:solidFill>
              </a:rPr>
              <a:t>2</a:t>
            </a:r>
            <a:r>
              <a:rPr lang="it-IT" altLang="it-IT" b="1">
                <a:solidFill>
                  <a:srgbClr val="FFFF66"/>
                </a:solidFill>
              </a:rPr>
              <a:t> + CO</a:t>
            </a:r>
            <a:r>
              <a:rPr lang="it-IT" altLang="it-IT" b="1" baseline="-25000">
                <a:solidFill>
                  <a:srgbClr val="FFFF66"/>
                </a:solidFill>
              </a:rPr>
              <a:t>2</a:t>
            </a:r>
            <a:endParaRPr lang="it-IT" altLang="it-IT" b="1">
              <a:solidFill>
                <a:srgbClr val="FFFF66"/>
              </a:solidFill>
            </a:endParaRPr>
          </a:p>
          <a:p>
            <a:pPr algn="l"/>
            <a:r>
              <a:rPr lang="it-IT" altLang="it-IT" b="1">
                <a:solidFill>
                  <a:srgbClr val="FFFF66"/>
                </a:solidFill>
              </a:rPr>
              <a:t>HC combustion:	O</a:t>
            </a:r>
            <a:r>
              <a:rPr lang="it-IT" altLang="it-IT" b="1" baseline="-25000">
                <a:solidFill>
                  <a:srgbClr val="FFFF66"/>
                </a:solidFill>
              </a:rPr>
              <a:t>2</a:t>
            </a:r>
            <a:r>
              <a:rPr lang="it-IT" altLang="it-IT" b="1">
                <a:solidFill>
                  <a:srgbClr val="FFFF66"/>
                </a:solidFill>
              </a:rPr>
              <a:t>  + HC  		H</a:t>
            </a:r>
            <a:r>
              <a:rPr lang="it-IT" altLang="it-IT" b="1" baseline="-25000">
                <a:solidFill>
                  <a:srgbClr val="FFFF66"/>
                </a:solidFill>
              </a:rPr>
              <a:t>2</a:t>
            </a:r>
            <a:r>
              <a:rPr lang="it-IT" altLang="it-IT" b="1">
                <a:solidFill>
                  <a:srgbClr val="FFFF66"/>
                </a:solidFill>
              </a:rPr>
              <a:t>O + CO</a:t>
            </a:r>
            <a:r>
              <a:rPr lang="it-IT" altLang="it-IT" b="1" baseline="-25000">
                <a:solidFill>
                  <a:srgbClr val="FFFF66"/>
                </a:solidFill>
              </a:rPr>
              <a:t>2</a:t>
            </a:r>
            <a:r>
              <a:rPr lang="it-IT" altLang="it-IT" b="1">
                <a:solidFill>
                  <a:srgbClr val="FF9900"/>
                </a:solidFill>
              </a:rPr>
              <a:t> </a:t>
            </a:r>
          </a:p>
          <a:p>
            <a:pPr algn="l"/>
            <a:endParaRPr lang="it-IT" altLang="it-IT" b="1">
              <a:solidFill>
                <a:srgbClr val="FF9900"/>
              </a:solidFill>
            </a:endParaRPr>
          </a:p>
          <a:p>
            <a:pPr algn="l"/>
            <a:r>
              <a:rPr lang="it-IT" altLang="it-IT" b="1">
                <a:solidFill>
                  <a:srgbClr val="66FF33"/>
                </a:solidFill>
              </a:rPr>
              <a:t>Pt and Pd good oxidation catalyst</a:t>
            </a:r>
            <a:endParaRPr lang="it-IT" altLang="it-IT" b="1">
              <a:solidFill>
                <a:srgbClr val="FF9900"/>
              </a:solidFill>
            </a:endParaRPr>
          </a:p>
          <a:p>
            <a:pPr algn="l"/>
            <a:endParaRPr lang="it-IT" altLang="it-IT" b="1">
              <a:solidFill>
                <a:srgbClr val="FF9900"/>
              </a:solidFill>
            </a:endParaRPr>
          </a:p>
          <a:p>
            <a:pPr algn="l"/>
            <a:r>
              <a:rPr lang="it-IT" altLang="it-IT" b="1">
                <a:solidFill>
                  <a:srgbClr val="FF9900"/>
                </a:solidFill>
              </a:rPr>
              <a:t>Growing interest in the use of </a:t>
            </a:r>
            <a:r>
              <a:rPr lang="it-IT" altLang="it-IT" b="1">
                <a:solidFill>
                  <a:srgbClr val="FF3300"/>
                </a:solidFill>
              </a:rPr>
              <a:t>Ag</a:t>
            </a:r>
            <a:r>
              <a:rPr lang="it-IT" altLang="it-IT" b="1">
                <a:solidFill>
                  <a:srgbClr val="FF9900"/>
                </a:solidFill>
              </a:rPr>
              <a:t>-based catalysts as  possible alternatives</a:t>
            </a:r>
            <a:endParaRPr lang="it-IT" altLang="it-IT" b="1">
              <a:solidFill>
                <a:srgbClr val="FFFF66"/>
              </a:solidFill>
            </a:endParaRPr>
          </a:p>
          <a:p>
            <a:pPr algn="l"/>
            <a:endParaRPr lang="it-IT" altLang="it-IT" b="1">
              <a:solidFill>
                <a:srgbClr val="FFFF66"/>
              </a:solidFill>
            </a:endParaRPr>
          </a:p>
          <a:p>
            <a:pPr algn="l"/>
            <a:endParaRPr lang="it-IT" altLang="it-IT" b="1">
              <a:solidFill>
                <a:srgbClr val="FFFF66"/>
              </a:solidFill>
            </a:endParaRPr>
          </a:p>
          <a:p>
            <a:pPr algn="l">
              <a:buFont typeface="Marlett" pitchFamily="2" charset="2"/>
              <a:buNone/>
            </a:pPr>
            <a:r>
              <a:rPr lang="it-IT" altLang="it-IT" b="1">
                <a:solidFill>
                  <a:srgbClr val="FFFF66"/>
                </a:solidFill>
              </a:rPr>
              <a:t>Ag/Al</a:t>
            </a:r>
            <a:r>
              <a:rPr lang="it-IT" altLang="it-IT" b="1" baseline="-25000">
                <a:solidFill>
                  <a:srgbClr val="FFFF66"/>
                </a:solidFill>
              </a:rPr>
              <a:t>2</a:t>
            </a:r>
            <a:r>
              <a:rPr lang="it-IT" altLang="it-IT" b="1">
                <a:solidFill>
                  <a:srgbClr val="FFFF66"/>
                </a:solidFill>
              </a:rPr>
              <a:t>O</a:t>
            </a:r>
            <a:r>
              <a:rPr lang="it-IT" altLang="it-IT" b="1" baseline="-25000">
                <a:solidFill>
                  <a:srgbClr val="FFFF66"/>
                </a:solidFill>
              </a:rPr>
              <a:t>3 </a:t>
            </a:r>
            <a:r>
              <a:rPr lang="it-IT" altLang="it-IT" b="1">
                <a:solidFill>
                  <a:srgbClr val="FFFF66"/>
                </a:solidFill>
              </a:rPr>
              <a:t>has been widely studied</a:t>
            </a:r>
          </a:p>
          <a:p>
            <a:pPr algn="l">
              <a:spcBef>
                <a:spcPct val="50000"/>
              </a:spcBef>
            </a:pPr>
            <a:endParaRPr lang="en-GB" altLang="it-IT"/>
          </a:p>
        </p:txBody>
      </p:sp>
      <p:sp>
        <p:nvSpPr>
          <p:cNvPr id="102404" name="Line 4"/>
          <p:cNvSpPr>
            <a:spLocks noChangeShapeType="1"/>
          </p:cNvSpPr>
          <p:nvPr/>
        </p:nvSpPr>
        <p:spPr bwMode="auto">
          <a:xfrm>
            <a:off x="5257800" y="2057400"/>
            <a:ext cx="11430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05" name="Line 5"/>
          <p:cNvSpPr>
            <a:spLocks noChangeShapeType="1"/>
          </p:cNvSpPr>
          <p:nvPr/>
        </p:nvSpPr>
        <p:spPr bwMode="auto">
          <a:xfrm>
            <a:off x="5257800" y="2438400"/>
            <a:ext cx="11430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03346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ext Box 136"/>
          <p:cNvSpPr txBox="1">
            <a:spLocks noChangeArrowheads="1"/>
          </p:cNvSpPr>
          <p:nvPr/>
        </p:nvSpPr>
        <p:spPr bwMode="auto">
          <a:xfrm>
            <a:off x="3962400" y="6324600"/>
            <a:ext cx="4953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GB" altLang="it-IT" sz="1600"/>
              <a:t>F.C. Meunier et al. </a:t>
            </a:r>
            <a:r>
              <a:rPr lang="en-GB" altLang="it-IT" sz="1600" i="1"/>
              <a:t>J. Catal</a:t>
            </a:r>
            <a:r>
              <a:rPr lang="en-GB" altLang="it-IT" sz="1600"/>
              <a:t>. </a:t>
            </a:r>
            <a:r>
              <a:rPr lang="en-GB" altLang="it-IT" sz="1600" b="1"/>
              <a:t>187</a:t>
            </a:r>
            <a:r>
              <a:rPr lang="en-GB" altLang="it-IT" sz="1600"/>
              <a:t> (1999) 493</a:t>
            </a:r>
            <a:r>
              <a:rPr lang="en-GB" altLang="it-IT" sz="1600">
                <a:solidFill>
                  <a:schemeClr val="tx1"/>
                </a:solidFill>
                <a:latin typeface="Times New Roman" pitchFamily="18" charset="0"/>
              </a:rPr>
              <a:t>.</a:t>
            </a:r>
            <a:endParaRPr lang="en-GB" altLang="it-IT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03427" name="Rectangle 139"/>
          <p:cNvSpPr>
            <a:spLocks noChangeArrowheads="1"/>
          </p:cNvSpPr>
          <p:nvPr/>
        </p:nvSpPr>
        <p:spPr bwMode="auto">
          <a:xfrm>
            <a:off x="1965325" y="228600"/>
            <a:ext cx="443547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it-IT" sz="2800" b="1">
                <a:solidFill>
                  <a:srgbClr val="FFFF00"/>
                </a:solidFill>
              </a:rPr>
              <a:t>Silver DeNO</a:t>
            </a:r>
            <a:r>
              <a:rPr lang="en-GB" altLang="it-IT" sz="2800" b="1" baseline="-25000">
                <a:solidFill>
                  <a:srgbClr val="FFFF00"/>
                </a:solidFill>
              </a:rPr>
              <a:t>X</a:t>
            </a:r>
            <a:r>
              <a:rPr lang="en-GB" altLang="it-IT" sz="2800" b="1">
                <a:solidFill>
                  <a:srgbClr val="FFFF00"/>
                </a:solidFill>
              </a:rPr>
              <a:t> catalyst:</a:t>
            </a:r>
            <a:r>
              <a:rPr lang="en-GB" altLang="it-IT"/>
              <a:t> </a:t>
            </a:r>
          </a:p>
          <a:p>
            <a:pPr>
              <a:spcBef>
                <a:spcPct val="50000"/>
              </a:spcBef>
            </a:pPr>
            <a:r>
              <a:rPr lang="en-GB" altLang="it-IT" b="1">
                <a:solidFill>
                  <a:srgbClr val="FF9900"/>
                </a:solidFill>
              </a:rPr>
              <a:t>Particle size effect on activity</a:t>
            </a:r>
          </a:p>
        </p:txBody>
      </p:sp>
      <p:sp>
        <p:nvSpPr>
          <p:cNvPr id="103428" name="Rectangle 140"/>
          <p:cNvSpPr>
            <a:spLocks noChangeArrowheads="1"/>
          </p:cNvSpPr>
          <p:nvPr/>
        </p:nvSpPr>
        <p:spPr bwMode="auto">
          <a:xfrm>
            <a:off x="990600" y="5867400"/>
            <a:ext cx="22748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it-IT" altLang="it-IT" sz="2000" b="1"/>
              <a:t>10% Ag/ </a:t>
            </a:r>
            <a:r>
              <a:rPr lang="it-IT" altLang="it-IT" sz="2000">
                <a:sym typeface="Symbol" pitchFamily="18" charset="2"/>
              </a:rPr>
              <a:t></a:t>
            </a:r>
            <a:r>
              <a:rPr lang="it-IT" altLang="it-IT" sz="2000" b="1"/>
              <a:t> - Al</a:t>
            </a:r>
            <a:r>
              <a:rPr lang="it-IT" altLang="it-IT" sz="2000" b="1" baseline="-25000"/>
              <a:t>2</a:t>
            </a:r>
            <a:r>
              <a:rPr lang="it-IT" altLang="it-IT" sz="2000" b="1"/>
              <a:t>O</a:t>
            </a:r>
            <a:r>
              <a:rPr lang="it-IT" altLang="it-IT" sz="2000" b="1" baseline="-25000"/>
              <a:t>3</a:t>
            </a:r>
            <a:endParaRPr lang="it-IT" altLang="it-IT" sz="2000" b="1"/>
          </a:p>
          <a:p>
            <a:r>
              <a:rPr lang="it-IT" altLang="it-IT" sz="2000" b="1"/>
              <a:t>1.2% Ag/ </a:t>
            </a:r>
            <a:r>
              <a:rPr lang="it-IT" altLang="it-IT" sz="2000">
                <a:sym typeface="Symbol" pitchFamily="18" charset="2"/>
              </a:rPr>
              <a:t></a:t>
            </a:r>
            <a:r>
              <a:rPr lang="it-IT" altLang="it-IT" sz="2000" b="1"/>
              <a:t> - Al</a:t>
            </a:r>
            <a:r>
              <a:rPr lang="it-IT" altLang="it-IT" sz="2000" b="1" baseline="-25000"/>
              <a:t>2</a:t>
            </a:r>
            <a:r>
              <a:rPr lang="it-IT" altLang="it-IT" sz="2000" b="1"/>
              <a:t>O</a:t>
            </a:r>
            <a:r>
              <a:rPr lang="it-IT" altLang="it-IT" sz="2000" b="1" baseline="-25000"/>
              <a:t>3</a:t>
            </a:r>
            <a:endParaRPr lang="en-GB" altLang="it-IT" sz="2000" b="1" baseline="-25000"/>
          </a:p>
        </p:txBody>
      </p:sp>
      <p:sp>
        <p:nvSpPr>
          <p:cNvPr id="103429" name="Text Box 141"/>
          <p:cNvSpPr txBox="1">
            <a:spLocks noChangeArrowheads="1"/>
          </p:cNvSpPr>
          <p:nvPr/>
        </p:nvSpPr>
        <p:spPr bwMode="auto">
          <a:xfrm rot="-5400000">
            <a:off x="-1317625" y="3068638"/>
            <a:ext cx="3641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it-IT" sz="2000" b="1">
                <a:solidFill>
                  <a:srgbClr val="FF3300"/>
                </a:solidFill>
              </a:rPr>
              <a:t>C</a:t>
            </a:r>
            <a:r>
              <a:rPr lang="en-GB" altLang="it-IT" sz="2000" b="1" baseline="-25000">
                <a:solidFill>
                  <a:srgbClr val="FF3300"/>
                </a:solidFill>
              </a:rPr>
              <a:t>3</a:t>
            </a:r>
            <a:r>
              <a:rPr lang="en-GB" altLang="it-IT" sz="2000" b="1">
                <a:solidFill>
                  <a:srgbClr val="FF3300"/>
                </a:solidFill>
              </a:rPr>
              <a:t>H</a:t>
            </a:r>
            <a:r>
              <a:rPr lang="en-GB" altLang="it-IT" sz="2000" b="1" baseline="-25000">
                <a:solidFill>
                  <a:srgbClr val="FF3300"/>
                </a:solidFill>
              </a:rPr>
              <a:t>6</a:t>
            </a:r>
            <a:r>
              <a:rPr lang="en-GB" altLang="it-IT" sz="2000" b="1">
                <a:solidFill>
                  <a:srgbClr val="FF3300"/>
                </a:solidFill>
              </a:rPr>
              <a:t> </a:t>
            </a:r>
            <a:r>
              <a:rPr lang="en-GB" altLang="it-IT" sz="2000" b="1"/>
              <a:t>and </a:t>
            </a:r>
            <a:r>
              <a:rPr lang="en-GB" altLang="it-IT" sz="2000" b="1">
                <a:solidFill>
                  <a:srgbClr val="66FF33"/>
                </a:solidFill>
              </a:rPr>
              <a:t>NO</a:t>
            </a:r>
            <a:r>
              <a:rPr lang="en-GB" altLang="it-IT" sz="2000" b="1"/>
              <a:t> Conversion (%)</a:t>
            </a:r>
            <a:endParaRPr lang="en-GB" altLang="it-IT"/>
          </a:p>
        </p:txBody>
      </p:sp>
      <p:pic>
        <p:nvPicPr>
          <p:cNvPr id="103430" name="Picture 14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6108700" cy="437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3431" name="Oval 143"/>
          <p:cNvSpPr>
            <a:spLocks noChangeArrowheads="1"/>
          </p:cNvSpPr>
          <p:nvPr/>
        </p:nvSpPr>
        <p:spPr bwMode="auto">
          <a:xfrm>
            <a:off x="533400" y="60198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endParaRPr lang="it-IT" altLang="it-IT"/>
          </a:p>
        </p:txBody>
      </p:sp>
      <p:sp>
        <p:nvSpPr>
          <p:cNvPr id="103432" name="Line 144"/>
          <p:cNvSpPr>
            <a:spLocks noChangeShapeType="1"/>
          </p:cNvSpPr>
          <p:nvPr/>
        </p:nvSpPr>
        <p:spPr bwMode="auto">
          <a:xfrm>
            <a:off x="381000" y="6400800"/>
            <a:ext cx="5334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33" name="Line 145"/>
          <p:cNvSpPr>
            <a:spLocks noChangeShapeType="1"/>
          </p:cNvSpPr>
          <p:nvPr/>
        </p:nvSpPr>
        <p:spPr bwMode="auto">
          <a:xfrm>
            <a:off x="381000" y="6096000"/>
            <a:ext cx="5334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34" name="Text Box 146"/>
          <p:cNvSpPr txBox="1">
            <a:spLocks noChangeArrowheads="1"/>
          </p:cNvSpPr>
          <p:nvPr/>
        </p:nvSpPr>
        <p:spPr bwMode="auto">
          <a:xfrm>
            <a:off x="5791200" y="2620963"/>
            <a:ext cx="242570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it-IT"/>
              <a:t>Increasing the silver loading shifts the activity to lower temperature </a:t>
            </a:r>
          </a:p>
        </p:txBody>
      </p:sp>
    </p:spTree>
    <p:extLst>
      <p:ext uri="{BB962C8B-B14F-4D97-AF65-F5344CB8AC3E}">
        <p14:creationId xmlns:p14="http://schemas.microsoft.com/office/powerpoint/2010/main" val="125950771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450" name="Group 2"/>
          <p:cNvGrpSpPr>
            <a:grpSpLocks/>
          </p:cNvGrpSpPr>
          <p:nvPr/>
        </p:nvGrpSpPr>
        <p:grpSpPr bwMode="auto">
          <a:xfrm>
            <a:off x="685800" y="1752600"/>
            <a:ext cx="8142288" cy="4095750"/>
            <a:chOff x="95" y="384"/>
            <a:chExt cx="5129" cy="2580"/>
          </a:xfrm>
        </p:grpSpPr>
        <p:grpSp>
          <p:nvGrpSpPr>
            <p:cNvPr id="104453" name="Group 3"/>
            <p:cNvGrpSpPr>
              <a:grpSpLocks/>
            </p:cNvGrpSpPr>
            <p:nvPr/>
          </p:nvGrpSpPr>
          <p:grpSpPr bwMode="auto">
            <a:xfrm>
              <a:off x="4608" y="1290"/>
              <a:ext cx="616" cy="768"/>
              <a:chOff x="2880" y="3360"/>
              <a:chExt cx="616" cy="768"/>
            </a:xfrm>
          </p:grpSpPr>
          <p:sp>
            <p:nvSpPr>
              <p:cNvPr id="104660" name="Rectangle 4"/>
              <p:cNvSpPr>
                <a:spLocks noChangeArrowheads="1"/>
              </p:cNvSpPr>
              <p:nvPr/>
            </p:nvSpPr>
            <p:spPr bwMode="auto">
              <a:xfrm>
                <a:off x="2880" y="3360"/>
                <a:ext cx="616" cy="768"/>
              </a:xfrm>
              <a:prstGeom prst="rect">
                <a:avLst/>
              </a:prstGeom>
              <a:noFill/>
              <a:ln w="23813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bg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bg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bg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bg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bg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" charset="0"/>
                  </a:defRPr>
                </a:lvl9pPr>
              </a:lstStyle>
              <a:p>
                <a:pPr algn="l"/>
                <a:endParaRPr lang="en-GB" altLang="it-IT" sz="1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grpSp>
            <p:nvGrpSpPr>
              <p:cNvPr id="104661" name="Group 5"/>
              <p:cNvGrpSpPr>
                <a:grpSpLocks/>
              </p:cNvGrpSpPr>
              <p:nvPr/>
            </p:nvGrpSpPr>
            <p:grpSpPr bwMode="auto">
              <a:xfrm>
                <a:off x="2983" y="3409"/>
                <a:ext cx="409" cy="670"/>
                <a:chOff x="2971" y="3400"/>
                <a:chExt cx="409" cy="670"/>
              </a:xfrm>
            </p:grpSpPr>
            <p:grpSp>
              <p:nvGrpSpPr>
                <p:cNvPr id="104662" name="Group 6"/>
                <p:cNvGrpSpPr>
                  <a:grpSpLocks/>
                </p:cNvGrpSpPr>
                <p:nvPr/>
              </p:nvGrpSpPr>
              <p:grpSpPr bwMode="auto">
                <a:xfrm>
                  <a:off x="2971" y="3936"/>
                  <a:ext cx="409" cy="134"/>
                  <a:chOff x="2967" y="3936"/>
                  <a:chExt cx="409" cy="134"/>
                </a:xfrm>
              </p:grpSpPr>
              <p:sp>
                <p:nvSpPr>
                  <p:cNvPr id="104675" name="Line 7"/>
                  <p:cNvSpPr>
                    <a:spLocks noChangeShapeType="1"/>
                  </p:cNvSpPr>
                  <p:nvPr/>
                </p:nvSpPr>
                <p:spPr bwMode="auto">
                  <a:xfrm>
                    <a:off x="2967" y="4002"/>
                    <a:ext cx="176" cy="1"/>
                  </a:xfrm>
                  <a:prstGeom prst="line">
                    <a:avLst/>
                  </a:prstGeom>
                  <a:noFill/>
                  <a:ln w="23813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4676" name="Rectangle 8"/>
                  <p:cNvSpPr>
                    <a:spLocks noChangeArrowheads="1"/>
                  </p:cNvSpPr>
                  <p:nvPr/>
                </p:nvSpPr>
                <p:spPr bwMode="auto">
                  <a:xfrm>
                    <a:off x="3026" y="3975"/>
                    <a:ext cx="56" cy="55"/>
                  </a:xfrm>
                  <a:prstGeom prst="rect">
                    <a:avLst/>
                  </a:prstGeom>
                  <a:solidFill>
                    <a:srgbClr val="FF0000"/>
                  </a:solidFill>
                  <a:ln w="12700">
                    <a:solidFill>
                      <a:srgbClr val="FF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1pPr>
                    <a:lvl2pPr marL="742950" indent="-285750"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2pPr>
                    <a:lvl3pPr marL="1143000" indent="-228600"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3pPr>
                    <a:lvl4pPr marL="1600200" indent="-228600"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4pPr>
                    <a:lvl5pPr marL="2057400" indent="-228600"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9pPr>
                  </a:lstStyle>
                  <a:p>
                    <a:endParaRPr lang="it-IT" altLang="it-IT"/>
                  </a:p>
                </p:txBody>
              </p:sp>
              <p:sp>
                <p:nvSpPr>
                  <p:cNvPr id="104677" name="Rectangle 9"/>
                  <p:cNvSpPr>
                    <a:spLocks noChangeArrowheads="1"/>
                  </p:cNvSpPr>
                  <p:nvPr/>
                </p:nvSpPr>
                <p:spPr bwMode="auto">
                  <a:xfrm>
                    <a:off x="3168" y="3936"/>
                    <a:ext cx="208" cy="13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1pPr>
                    <a:lvl2pPr marL="742950" indent="-285750"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2pPr>
                    <a:lvl3pPr marL="1143000" indent="-228600"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3pPr>
                    <a:lvl4pPr marL="1600200" indent="-228600"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4pPr>
                    <a:lvl5pPr marL="2057400" indent="-228600"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9pPr>
                  </a:lstStyle>
                  <a:p>
                    <a:pPr algn="l"/>
                    <a:r>
                      <a:rPr lang="it-IT" altLang="it-IT" sz="1400" b="1"/>
                      <a:t>N</a:t>
                    </a:r>
                    <a:r>
                      <a:rPr lang="it-IT" altLang="it-IT" sz="1400" b="1" baseline="-25000"/>
                      <a:t>2</a:t>
                    </a:r>
                    <a:r>
                      <a:rPr lang="it-IT" altLang="it-IT" sz="1400" b="1"/>
                      <a:t>O</a:t>
                    </a:r>
                    <a:endParaRPr lang="it-IT" altLang="it-IT" sz="1400">
                      <a:latin typeface="Times New Roman" pitchFamily="18" charset="0"/>
                    </a:endParaRPr>
                  </a:p>
                </p:txBody>
              </p:sp>
            </p:grpSp>
            <p:grpSp>
              <p:nvGrpSpPr>
                <p:cNvPr id="104663" name="Group 10"/>
                <p:cNvGrpSpPr>
                  <a:grpSpLocks/>
                </p:cNvGrpSpPr>
                <p:nvPr/>
              </p:nvGrpSpPr>
              <p:grpSpPr bwMode="auto">
                <a:xfrm>
                  <a:off x="2971" y="3400"/>
                  <a:ext cx="409" cy="134"/>
                  <a:chOff x="2980" y="3394"/>
                  <a:chExt cx="409" cy="134"/>
                </a:xfrm>
              </p:grpSpPr>
              <p:sp>
                <p:nvSpPr>
                  <p:cNvPr id="104672" name="Line 11"/>
                  <p:cNvSpPr>
                    <a:spLocks noChangeShapeType="1"/>
                  </p:cNvSpPr>
                  <p:nvPr/>
                </p:nvSpPr>
                <p:spPr bwMode="auto">
                  <a:xfrm>
                    <a:off x="2980" y="3460"/>
                    <a:ext cx="176" cy="1"/>
                  </a:xfrm>
                  <a:prstGeom prst="line">
                    <a:avLst/>
                  </a:prstGeom>
                  <a:noFill/>
                  <a:ln w="23813">
                    <a:solidFill>
                      <a:srgbClr val="FFFF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4673" name="Rectangle 12"/>
                  <p:cNvSpPr>
                    <a:spLocks noChangeArrowheads="1"/>
                  </p:cNvSpPr>
                  <p:nvPr/>
                </p:nvSpPr>
                <p:spPr bwMode="auto">
                  <a:xfrm>
                    <a:off x="3039" y="3433"/>
                    <a:ext cx="56" cy="56"/>
                  </a:xfrm>
                  <a:prstGeom prst="rect">
                    <a:avLst/>
                  </a:prstGeom>
                  <a:solidFill>
                    <a:srgbClr val="FFFF00"/>
                  </a:solidFill>
                  <a:ln w="12700">
                    <a:solidFill>
                      <a:srgbClr val="FFFF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1pPr>
                    <a:lvl2pPr marL="742950" indent="-285750"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2pPr>
                    <a:lvl3pPr marL="1143000" indent="-228600"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3pPr>
                    <a:lvl4pPr marL="1600200" indent="-228600"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4pPr>
                    <a:lvl5pPr marL="2057400" indent="-228600"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9pPr>
                  </a:lstStyle>
                  <a:p>
                    <a:endParaRPr lang="it-IT" altLang="it-IT"/>
                  </a:p>
                </p:txBody>
              </p:sp>
              <p:sp>
                <p:nvSpPr>
                  <p:cNvPr id="104674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3181" y="3394"/>
                    <a:ext cx="208" cy="13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1pPr>
                    <a:lvl2pPr marL="742950" indent="-285750"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2pPr>
                    <a:lvl3pPr marL="1143000" indent="-228600"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3pPr>
                    <a:lvl4pPr marL="1600200" indent="-228600"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4pPr>
                    <a:lvl5pPr marL="2057400" indent="-228600"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9pPr>
                  </a:lstStyle>
                  <a:p>
                    <a:pPr algn="l"/>
                    <a:r>
                      <a:rPr lang="it-IT" altLang="it-IT" sz="1400" b="1"/>
                      <a:t>NO</a:t>
                    </a:r>
                    <a:r>
                      <a:rPr lang="it-IT" altLang="it-IT" sz="1400" b="1" baseline="-25000"/>
                      <a:t>2</a:t>
                    </a:r>
                    <a:endParaRPr lang="it-IT" altLang="it-IT" sz="1400">
                      <a:latin typeface="Times New Roman" pitchFamily="18" charset="0"/>
                    </a:endParaRPr>
                  </a:p>
                </p:txBody>
              </p:sp>
            </p:grpSp>
            <p:grpSp>
              <p:nvGrpSpPr>
                <p:cNvPr id="104664" name="Group 14"/>
                <p:cNvGrpSpPr>
                  <a:grpSpLocks/>
                </p:cNvGrpSpPr>
                <p:nvPr/>
              </p:nvGrpSpPr>
              <p:grpSpPr bwMode="auto">
                <a:xfrm>
                  <a:off x="2971" y="3593"/>
                  <a:ext cx="322" cy="134"/>
                  <a:chOff x="2980" y="3549"/>
                  <a:chExt cx="322" cy="134"/>
                </a:xfrm>
              </p:grpSpPr>
              <p:sp>
                <p:nvSpPr>
                  <p:cNvPr id="104669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2980" y="3615"/>
                    <a:ext cx="176" cy="1"/>
                  </a:xfrm>
                  <a:prstGeom prst="line">
                    <a:avLst/>
                  </a:prstGeom>
                  <a:noFill/>
                  <a:ln w="23813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4670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3039" y="3588"/>
                    <a:ext cx="56" cy="56"/>
                  </a:xfrm>
                  <a:prstGeom prst="rect">
                    <a:avLst/>
                  </a:prstGeom>
                  <a:solidFill>
                    <a:srgbClr val="FF00FF"/>
                  </a:solidFill>
                  <a:ln w="12700">
                    <a:solidFill>
                      <a:srgbClr val="FF00FF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1pPr>
                    <a:lvl2pPr marL="742950" indent="-285750"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2pPr>
                    <a:lvl3pPr marL="1143000" indent="-228600"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3pPr>
                    <a:lvl4pPr marL="1600200" indent="-228600"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4pPr>
                    <a:lvl5pPr marL="2057400" indent="-228600"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9pPr>
                  </a:lstStyle>
                  <a:p>
                    <a:endParaRPr lang="it-IT" altLang="it-IT"/>
                  </a:p>
                </p:txBody>
              </p:sp>
              <p:sp>
                <p:nvSpPr>
                  <p:cNvPr id="104671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3181" y="3549"/>
                    <a:ext cx="121" cy="13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1pPr>
                    <a:lvl2pPr marL="742950" indent="-285750"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2pPr>
                    <a:lvl3pPr marL="1143000" indent="-228600"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3pPr>
                    <a:lvl4pPr marL="1600200" indent="-228600"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4pPr>
                    <a:lvl5pPr marL="2057400" indent="-228600"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9pPr>
                  </a:lstStyle>
                  <a:p>
                    <a:pPr algn="l"/>
                    <a:r>
                      <a:rPr lang="it-IT" altLang="it-IT" sz="1400" b="1"/>
                      <a:t>N</a:t>
                    </a:r>
                    <a:r>
                      <a:rPr lang="it-IT" altLang="it-IT" sz="1400" b="1" baseline="-25000"/>
                      <a:t>2</a:t>
                    </a:r>
                    <a:endParaRPr lang="it-IT" altLang="it-IT" sz="1400">
                      <a:latin typeface="Times New Roman" pitchFamily="18" charset="0"/>
                    </a:endParaRPr>
                  </a:p>
                </p:txBody>
              </p:sp>
            </p:grpSp>
            <p:grpSp>
              <p:nvGrpSpPr>
                <p:cNvPr id="104665" name="Group 18"/>
                <p:cNvGrpSpPr>
                  <a:grpSpLocks/>
                </p:cNvGrpSpPr>
                <p:nvPr/>
              </p:nvGrpSpPr>
              <p:grpSpPr bwMode="auto">
                <a:xfrm>
                  <a:off x="2971" y="3772"/>
                  <a:ext cx="403" cy="134"/>
                  <a:chOff x="2967" y="3744"/>
                  <a:chExt cx="403" cy="134"/>
                </a:xfrm>
              </p:grpSpPr>
              <p:sp>
                <p:nvSpPr>
                  <p:cNvPr id="104666" name="Line 19"/>
                  <p:cNvSpPr>
                    <a:spLocks noChangeShapeType="1"/>
                  </p:cNvSpPr>
                  <p:nvPr/>
                </p:nvSpPr>
                <p:spPr bwMode="auto">
                  <a:xfrm>
                    <a:off x="2967" y="3811"/>
                    <a:ext cx="176" cy="1"/>
                  </a:xfrm>
                  <a:prstGeom prst="line">
                    <a:avLst/>
                  </a:prstGeom>
                  <a:noFill/>
                  <a:ln w="23813">
                    <a:solidFill>
                      <a:srgbClr val="00FF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4667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3026" y="3783"/>
                    <a:ext cx="56" cy="56"/>
                  </a:xfrm>
                  <a:prstGeom prst="rect">
                    <a:avLst/>
                  </a:prstGeom>
                  <a:solidFill>
                    <a:srgbClr val="00FF00"/>
                  </a:solidFill>
                  <a:ln w="12700">
                    <a:solidFill>
                      <a:srgbClr val="00FF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1pPr>
                    <a:lvl2pPr marL="742950" indent="-285750"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2pPr>
                    <a:lvl3pPr marL="1143000" indent="-228600"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3pPr>
                    <a:lvl4pPr marL="1600200" indent="-228600"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4pPr>
                    <a:lvl5pPr marL="2057400" indent="-228600"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9pPr>
                  </a:lstStyle>
                  <a:p>
                    <a:endParaRPr lang="it-IT" altLang="it-IT"/>
                  </a:p>
                </p:txBody>
              </p:sp>
              <p:sp>
                <p:nvSpPr>
                  <p:cNvPr id="104668" name="Rectangle 21"/>
                  <p:cNvSpPr>
                    <a:spLocks noChangeArrowheads="1"/>
                  </p:cNvSpPr>
                  <p:nvPr/>
                </p:nvSpPr>
                <p:spPr bwMode="auto">
                  <a:xfrm>
                    <a:off x="3168" y="3744"/>
                    <a:ext cx="202" cy="13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0" tIns="0" rIns="0" bIns="0">
                    <a:spAutoFit/>
                  </a:bodyPr>
                  <a:lstStyle>
                    <a:lvl1pPr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1pPr>
                    <a:lvl2pPr marL="742950" indent="-285750"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2pPr>
                    <a:lvl3pPr marL="1143000" indent="-228600"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3pPr>
                    <a:lvl4pPr marL="1600200" indent="-228600"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4pPr>
                    <a:lvl5pPr marL="2057400" indent="-228600"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9pPr>
                  </a:lstStyle>
                  <a:p>
                    <a:pPr algn="l"/>
                    <a:r>
                      <a:rPr lang="it-IT" altLang="it-IT" sz="1400" b="1"/>
                      <a:t>NH</a:t>
                    </a:r>
                    <a:r>
                      <a:rPr lang="it-IT" altLang="it-IT" sz="1400" b="1" baseline="-25000"/>
                      <a:t>3</a:t>
                    </a:r>
                    <a:endParaRPr lang="it-IT" altLang="it-IT" sz="1400">
                      <a:latin typeface="Times New Roman" pitchFamily="18" charset="0"/>
                    </a:endParaRPr>
                  </a:p>
                </p:txBody>
              </p:sp>
            </p:grpSp>
          </p:grpSp>
        </p:grpSp>
        <p:grpSp>
          <p:nvGrpSpPr>
            <p:cNvPr id="104454" name="Group 22"/>
            <p:cNvGrpSpPr>
              <a:grpSpLocks/>
            </p:cNvGrpSpPr>
            <p:nvPr/>
          </p:nvGrpSpPr>
          <p:grpSpPr bwMode="auto">
            <a:xfrm>
              <a:off x="95" y="384"/>
              <a:ext cx="4422" cy="2580"/>
              <a:chOff x="95" y="384"/>
              <a:chExt cx="4422" cy="2580"/>
            </a:xfrm>
          </p:grpSpPr>
          <p:grpSp>
            <p:nvGrpSpPr>
              <p:cNvPr id="104455" name="Group 23"/>
              <p:cNvGrpSpPr>
                <a:grpSpLocks/>
              </p:cNvGrpSpPr>
              <p:nvPr/>
            </p:nvGrpSpPr>
            <p:grpSpPr bwMode="auto">
              <a:xfrm>
                <a:off x="95" y="384"/>
                <a:ext cx="2168" cy="2574"/>
                <a:chOff x="95" y="384"/>
                <a:chExt cx="2168" cy="2574"/>
              </a:xfrm>
            </p:grpSpPr>
            <p:sp>
              <p:nvSpPr>
                <p:cNvPr id="104559" name="Rectangle 24"/>
                <p:cNvSpPr>
                  <a:spLocks noChangeArrowheads="1"/>
                </p:cNvSpPr>
                <p:nvPr/>
              </p:nvSpPr>
              <p:spPr bwMode="auto">
                <a:xfrm>
                  <a:off x="503" y="736"/>
                  <a:ext cx="1668" cy="174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1pPr>
                  <a:lvl2pPr marL="742950" indent="-28575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2pPr>
                  <a:lvl3pPr marL="11430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3pPr>
                  <a:lvl4pPr marL="16002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4pPr>
                  <a:lvl5pPr marL="20574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9pPr>
                </a:lstStyle>
                <a:p>
                  <a:endParaRPr lang="it-IT" altLang="it-IT"/>
                </a:p>
              </p:txBody>
            </p:sp>
            <p:sp>
              <p:nvSpPr>
                <p:cNvPr id="104560" name="Rectangle 25"/>
                <p:cNvSpPr>
                  <a:spLocks noChangeArrowheads="1"/>
                </p:cNvSpPr>
                <p:nvPr/>
              </p:nvSpPr>
              <p:spPr bwMode="auto">
                <a:xfrm>
                  <a:off x="503" y="736"/>
                  <a:ext cx="1668" cy="1746"/>
                </a:xfrm>
                <a:prstGeom prst="rect">
                  <a:avLst/>
                </a:prstGeom>
                <a:noFill/>
                <a:ln w="23813">
                  <a:solidFill>
                    <a:schemeClr val="bg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1pPr>
                  <a:lvl2pPr marL="742950" indent="-28575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2pPr>
                  <a:lvl3pPr marL="11430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3pPr>
                  <a:lvl4pPr marL="16002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4pPr>
                  <a:lvl5pPr marL="20574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9pPr>
                </a:lstStyle>
                <a:p>
                  <a:endParaRPr lang="it-IT" altLang="it-IT"/>
                </a:p>
              </p:txBody>
            </p:sp>
            <p:sp>
              <p:nvSpPr>
                <p:cNvPr id="104561" name="Line 26"/>
                <p:cNvSpPr>
                  <a:spLocks noChangeShapeType="1"/>
                </p:cNvSpPr>
                <p:nvPr/>
              </p:nvSpPr>
              <p:spPr bwMode="auto">
                <a:xfrm>
                  <a:off x="503" y="736"/>
                  <a:ext cx="1" cy="1746"/>
                </a:xfrm>
                <a:prstGeom prst="line">
                  <a:avLst/>
                </a:prstGeom>
                <a:noFill/>
                <a:ln w="23813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562" name="Line 27"/>
                <p:cNvSpPr>
                  <a:spLocks noChangeShapeType="1"/>
                </p:cNvSpPr>
                <p:nvPr/>
              </p:nvSpPr>
              <p:spPr bwMode="auto">
                <a:xfrm>
                  <a:off x="470" y="2482"/>
                  <a:ext cx="33" cy="1"/>
                </a:xfrm>
                <a:prstGeom prst="line">
                  <a:avLst/>
                </a:prstGeom>
                <a:noFill/>
                <a:ln w="238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563" name="Line 28"/>
                <p:cNvSpPr>
                  <a:spLocks noChangeShapeType="1"/>
                </p:cNvSpPr>
                <p:nvPr/>
              </p:nvSpPr>
              <p:spPr bwMode="auto">
                <a:xfrm>
                  <a:off x="470" y="2191"/>
                  <a:ext cx="33" cy="1"/>
                </a:xfrm>
                <a:prstGeom prst="line">
                  <a:avLst/>
                </a:prstGeom>
                <a:noFill/>
                <a:ln w="23813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564" name="Line 29"/>
                <p:cNvSpPr>
                  <a:spLocks noChangeShapeType="1"/>
                </p:cNvSpPr>
                <p:nvPr/>
              </p:nvSpPr>
              <p:spPr bwMode="auto">
                <a:xfrm>
                  <a:off x="470" y="1901"/>
                  <a:ext cx="33" cy="1"/>
                </a:xfrm>
                <a:prstGeom prst="line">
                  <a:avLst/>
                </a:prstGeom>
                <a:noFill/>
                <a:ln w="23813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565" name="Line 30"/>
                <p:cNvSpPr>
                  <a:spLocks noChangeShapeType="1"/>
                </p:cNvSpPr>
                <p:nvPr/>
              </p:nvSpPr>
              <p:spPr bwMode="auto">
                <a:xfrm>
                  <a:off x="470" y="1610"/>
                  <a:ext cx="33" cy="1"/>
                </a:xfrm>
                <a:prstGeom prst="line">
                  <a:avLst/>
                </a:prstGeom>
                <a:noFill/>
                <a:ln w="23813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566" name="Line 31"/>
                <p:cNvSpPr>
                  <a:spLocks noChangeShapeType="1"/>
                </p:cNvSpPr>
                <p:nvPr/>
              </p:nvSpPr>
              <p:spPr bwMode="auto">
                <a:xfrm>
                  <a:off x="470" y="1318"/>
                  <a:ext cx="33" cy="1"/>
                </a:xfrm>
                <a:prstGeom prst="line">
                  <a:avLst/>
                </a:prstGeom>
                <a:noFill/>
                <a:ln w="23813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567" name="Line 32"/>
                <p:cNvSpPr>
                  <a:spLocks noChangeShapeType="1"/>
                </p:cNvSpPr>
                <p:nvPr/>
              </p:nvSpPr>
              <p:spPr bwMode="auto">
                <a:xfrm>
                  <a:off x="470" y="1027"/>
                  <a:ext cx="33" cy="1"/>
                </a:xfrm>
                <a:prstGeom prst="line">
                  <a:avLst/>
                </a:prstGeom>
                <a:noFill/>
                <a:ln w="23813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568" name="Line 33"/>
                <p:cNvSpPr>
                  <a:spLocks noChangeShapeType="1"/>
                </p:cNvSpPr>
                <p:nvPr/>
              </p:nvSpPr>
              <p:spPr bwMode="auto">
                <a:xfrm>
                  <a:off x="470" y="736"/>
                  <a:ext cx="33" cy="1"/>
                </a:xfrm>
                <a:prstGeom prst="line">
                  <a:avLst/>
                </a:prstGeom>
                <a:noFill/>
                <a:ln w="23813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569" name="Line 34"/>
                <p:cNvSpPr>
                  <a:spLocks noChangeShapeType="1"/>
                </p:cNvSpPr>
                <p:nvPr/>
              </p:nvSpPr>
              <p:spPr bwMode="auto">
                <a:xfrm>
                  <a:off x="503" y="2482"/>
                  <a:ext cx="1668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570" name="Line 35"/>
                <p:cNvSpPr>
                  <a:spLocks noChangeShapeType="1"/>
                </p:cNvSpPr>
                <p:nvPr/>
              </p:nvSpPr>
              <p:spPr bwMode="auto">
                <a:xfrm flipV="1">
                  <a:off x="503" y="2482"/>
                  <a:ext cx="1" cy="3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571" name="Line 36"/>
                <p:cNvSpPr>
                  <a:spLocks noChangeShapeType="1"/>
                </p:cNvSpPr>
                <p:nvPr/>
              </p:nvSpPr>
              <p:spPr bwMode="auto">
                <a:xfrm flipV="1">
                  <a:off x="920" y="2482"/>
                  <a:ext cx="1" cy="3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572" name="Line 37"/>
                <p:cNvSpPr>
                  <a:spLocks noChangeShapeType="1"/>
                </p:cNvSpPr>
                <p:nvPr/>
              </p:nvSpPr>
              <p:spPr bwMode="auto">
                <a:xfrm flipV="1">
                  <a:off x="1337" y="2482"/>
                  <a:ext cx="1" cy="3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573" name="Line 38"/>
                <p:cNvSpPr>
                  <a:spLocks noChangeShapeType="1"/>
                </p:cNvSpPr>
                <p:nvPr/>
              </p:nvSpPr>
              <p:spPr bwMode="auto">
                <a:xfrm flipV="1">
                  <a:off x="1754" y="2482"/>
                  <a:ext cx="1" cy="3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574" name="Line 39"/>
                <p:cNvSpPr>
                  <a:spLocks noChangeShapeType="1"/>
                </p:cNvSpPr>
                <p:nvPr/>
              </p:nvSpPr>
              <p:spPr bwMode="auto">
                <a:xfrm flipV="1">
                  <a:off x="2171" y="2482"/>
                  <a:ext cx="1" cy="3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575" name="Freeform 40"/>
                <p:cNvSpPr>
                  <a:spLocks/>
                </p:cNvSpPr>
                <p:nvPr/>
              </p:nvSpPr>
              <p:spPr bwMode="auto">
                <a:xfrm>
                  <a:off x="503" y="2424"/>
                  <a:ext cx="209" cy="58"/>
                </a:xfrm>
                <a:custGeom>
                  <a:avLst/>
                  <a:gdLst>
                    <a:gd name="T0" fmla="*/ 0 w 417"/>
                    <a:gd name="T1" fmla="*/ 58 h 117"/>
                    <a:gd name="T2" fmla="*/ 26 w 417"/>
                    <a:gd name="T3" fmla="*/ 51 h 117"/>
                    <a:gd name="T4" fmla="*/ 52 w 417"/>
                    <a:gd name="T5" fmla="*/ 46 h 117"/>
                    <a:gd name="T6" fmla="*/ 104 w 417"/>
                    <a:gd name="T7" fmla="*/ 34 h 117"/>
                    <a:gd name="T8" fmla="*/ 131 w 417"/>
                    <a:gd name="T9" fmla="*/ 27 h 117"/>
                    <a:gd name="T10" fmla="*/ 157 w 417"/>
                    <a:gd name="T11" fmla="*/ 21 h 117"/>
                    <a:gd name="T12" fmla="*/ 183 w 417"/>
                    <a:gd name="T13" fmla="*/ 11 h 117"/>
                    <a:gd name="T14" fmla="*/ 209 w 417"/>
                    <a:gd name="T15" fmla="*/ 0 h 11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417" h="117">
                      <a:moveTo>
                        <a:pt x="0" y="117"/>
                      </a:moveTo>
                      <a:lnTo>
                        <a:pt x="52" y="103"/>
                      </a:lnTo>
                      <a:lnTo>
                        <a:pt x="104" y="92"/>
                      </a:lnTo>
                      <a:lnTo>
                        <a:pt x="208" y="69"/>
                      </a:lnTo>
                      <a:lnTo>
                        <a:pt x="262" y="55"/>
                      </a:lnTo>
                      <a:lnTo>
                        <a:pt x="313" y="42"/>
                      </a:lnTo>
                      <a:lnTo>
                        <a:pt x="365" y="23"/>
                      </a:lnTo>
                      <a:lnTo>
                        <a:pt x="417" y="0"/>
                      </a:lnTo>
                    </a:path>
                  </a:pathLst>
                </a:custGeom>
                <a:noFill/>
                <a:ln w="23813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576" name="Freeform 41"/>
                <p:cNvSpPr>
                  <a:spLocks/>
                </p:cNvSpPr>
                <p:nvPr/>
              </p:nvSpPr>
              <p:spPr bwMode="auto">
                <a:xfrm>
                  <a:off x="712" y="2279"/>
                  <a:ext cx="208" cy="145"/>
                </a:xfrm>
                <a:custGeom>
                  <a:avLst/>
                  <a:gdLst>
                    <a:gd name="T0" fmla="*/ 0 w 417"/>
                    <a:gd name="T1" fmla="*/ 145 h 290"/>
                    <a:gd name="T2" fmla="*/ 26 w 417"/>
                    <a:gd name="T3" fmla="*/ 132 h 290"/>
                    <a:gd name="T4" fmla="*/ 52 w 417"/>
                    <a:gd name="T5" fmla="*/ 117 h 290"/>
                    <a:gd name="T6" fmla="*/ 78 w 417"/>
                    <a:gd name="T7" fmla="*/ 101 h 290"/>
                    <a:gd name="T8" fmla="*/ 103 w 417"/>
                    <a:gd name="T9" fmla="*/ 84 h 290"/>
                    <a:gd name="T10" fmla="*/ 130 w 417"/>
                    <a:gd name="T11" fmla="*/ 64 h 290"/>
                    <a:gd name="T12" fmla="*/ 156 w 417"/>
                    <a:gd name="T13" fmla="*/ 44 h 290"/>
                    <a:gd name="T14" fmla="*/ 182 w 417"/>
                    <a:gd name="T15" fmla="*/ 23 h 290"/>
                    <a:gd name="T16" fmla="*/ 208 w 417"/>
                    <a:gd name="T17" fmla="*/ 0 h 29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417" h="290">
                      <a:moveTo>
                        <a:pt x="0" y="290"/>
                      </a:moveTo>
                      <a:lnTo>
                        <a:pt x="52" y="263"/>
                      </a:lnTo>
                      <a:lnTo>
                        <a:pt x="104" y="234"/>
                      </a:lnTo>
                      <a:lnTo>
                        <a:pt x="156" y="201"/>
                      </a:lnTo>
                      <a:lnTo>
                        <a:pt x="207" y="167"/>
                      </a:lnTo>
                      <a:lnTo>
                        <a:pt x="261" y="128"/>
                      </a:lnTo>
                      <a:lnTo>
                        <a:pt x="313" y="88"/>
                      </a:lnTo>
                      <a:lnTo>
                        <a:pt x="365" y="46"/>
                      </a:lnTo>
                      <a:lnTo>
                        <a:pt x="417" y="0"/>
                      </a:lnTo>
                    </a:path>
                  </a:pathLst>
                </a:custGeom>
                <a:noFill/>
                <a:ln w="23813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577" name="Freeform 42"/>
                <p:cNvSpPr>
                  <a:spLocks/>
                </p:cNvSpPr>
                <p:nvPr/>
              </p:nvSpPr>
              <p:spPr bwMode="auto">
                <a:xfrm>
                  <a:off x="920" y="2046"/>
                  <a:ext cx="208" cy="233"/>
                </a:xfrm>
                <a:custGeom>
                  <a:avLst/>
                  <a:gdLst>
                    <a:gd name="T0" fmla="*/ 0 w 416"/>
                    <a:gd name="T1" fmla="*/ 233 h 467"/>
                    <a:gd name="T2" fmla="*/ 13 w 416"/>
                    <a:gd name="T3" fmla="*/ 221 h 467"/>
                    <a:gd name="T4" fmla="*/ 26 w 416"/>
                    <a:gd name="T5" fmla="*/ 208 h 467"/>
                    <a:gd name="T6" fmla="*/ 52 w 416"/>
                    <a:gd name="T7" fmla="*/ 180 h 467"/>
                    <a:gd name="T8" fmla="*/ 78 w 416"/>
                    <a:gd name="T9" fmla="*/ 151 h 467"/>
                    <a:gd name="T10" fmla="*/ 104 w 416"/>
                    <a:gd name="T11" fmla="*/ 120 h 467"/>
                    <a:gd name="T12" fmla="*/ 131 w 416"/>
                    <a:gd name="T13" fmla="*/ 89 h 467"/>
                    <a:gd name="T14" fmla="*/ 157 w 416"/>
                    <a:gd name="T15" fmla="*/ 58 h 467"/>
                    <a:gd name="T16" fmla="*/ 182 w 416"/>
                    <a:gd name="T17" fmla="*/ 29 h 467"/>
                    <a:gd name="T18" fmla="*/ 208 w 416"/>
                    <a:gd name="T19" fmla="*/ 0 h 46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416" h="467">
                      <a:moveTo>
                        <a:pt x="0" y="467"/>
                      </a:moveTo>
                      <a:lnTo>
                        <a:pt x="26" y="442"/>
                      </a:lnTo>
                      <a:lnTo>
                        <a:pt x="51" y="417"/>
                      </a:lnTo>
                      <a:lnTo>
                        <a:pt x="103" y="361"/>
                      </a:lnTo>
                      <a:lnTo>
                        <a:pt x="155" y="302"/>
                      </a:lnTo>
                      <a:lnTo>
                        <a:pt x="207" y="240"/>
                      </a:lnTo>
                      <a:lnTo>
                        <a:pt x="261" y="179"/>
                      </a:lnTo>
                      <a:lnTo>
                        <a:pt x="313" y="117"/>
                      </a:lnTo>
                      <a:lnTo>
                        <a:pt x="364" y="58"/>
                      </a:lnTo>
                      <a:lnTo>
                        <a:pt x="416" y="0"/>
                      </a:lnTo>
                    </a:path>
                  </a:pathLst>
                </a:custGeom>
                <a:noFill/>
                <a:ln w="23813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578" name="Freeform 43"/>
                <p:cNvSpPr>
                  <a:spLocks/>
                </p:cNvSpPr>
                <p:nvPr/>
              </p:nvSpPr>
              <p:spPr bwMode="auto">
                <a:xfrm>
                  <a:off x="1128" y="1842"/>
                  <a:ext cx="209" cy="204"/>
                </a:xfrm>
                <a:custGeom>
                  <a:avLst/>
                  <a:gdLst>
                    <a:gd name="T0" fmla="*/ 0 w 419"/>
                    <a:gd name="T1" fmla="*/ 204 h 407"/>
                    <a:gd name="T2" fmla="*/ 13 w 419"/>
                    <a:gd name="T3" fmla="*/ 189 h 407"/>
                    <a:gd name="T4" fmla="*/ 26 w 419"/>
                    <a:gd name="T5" fmla="*/ 175 h 407"/>
                    <a:gd name="T6" fmla="*/ 52 w 419"/>
                    <a:gd name="T7" fmla="*/ 144 h 407"/>
                    <a:gd name="T8" fmla="*/ 79 w 419"/>
                    <a:gd name="T9" fmla="*/ 113 h 407"/>
                    <a:gd name="T10" fmla="*/ 104 w 419"/>
                    <a:gd name="T11" fmla="*/ 82 h 407"/>
                    <a:gd name="T12" fmla="*/ 118 w 419"/>
                    <a:gd name="T13" fmla="*/ 68 h 407"/>
                    <a:gd name="T14" fmla="*/ 130 w 419"/>
                    <a:gd name="T15" fmla="*/ 54 h 407"/>
                    <a:gd name="T16" fmla="*/ 144 w 419"/>
                    <a:gd name="T17" fmla="*/ 42 h 407"/>
                    <a:gd name="T18" fmla="*/ 157 w 419"/>
                    <a:gd name="T19" fmla="*/ 30 h 407"/>
                    <a:gd name="T20" fmla="*/ 170 w 419"/>
                    <a:gd name="T21" fmla="*/ 21 h 407"/>
                    <a:gd name="T22" fmla="*/ 183 w 419"/>
                    <a:gd name="T23" fmla="*/ 12 h 407"/>
                    <a:gd name="T24" fmla="*/ 196 w 419"/>
                    <a:gd name="T25" fmla="*/ 5 h 407"/>
                    <a:gd name="T26" fmla="*/ 209 w 419"/>
                    <a:gd name="T27" fmla="*/ 0 h 407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419" h="407">
                      <a:moveTo>
                        <a:pt x="0" y="407"/>
                      </a:moveTo>
                      <a:lnTo>
                        <a:pt x="27" y="378"/>
                      </a:lnTo>
                      <a:lnTo>
                        <a:pt x="52" y="350"/>
                      </a:lnTo>
                      <a:lnTo>
                        <a:pt x="104" y="288"/>
                      </a:lnTo>
                      <a:lnTo>
                        <a:pt x="158" y="225"/>
                      </a:lnTo>
                      <a:lnTo>
                        <a:pt x="209" y="163"/>
                      </a:lnTo>
                      <a:lnTo>
                        <a:pt x="236" y="135"/>
                      </a:lnTo>
                      <a:lnTo>
                        <a:pt x="261" y="108"/>
                      </a:lnTo>
                      <a:lnTo>
                        <a:pt x="288" y="83"/>
                      </a:lnTo>
                      <a:lnTo>
                        <a:pt x="315" y="60"/>
                      </a:lnTo>
                      <a:lnTo>
                        <a:pt x="340" y="41"/>
                      </a:lnTo>
                      <a:lnTo>
                        <a:pt x="367" y="23"/>
                      </a:lnTo>
                      <a:lnTo>
                        <a:pt x="392" y="10"/>
                      </a:lnTo>
                      <a:lnTo>
                        <a:pt x="419" y="0"/>
                      </a:lnTo>
                    </a:path>
                  </a:pathLst>
                </a:custGeom>
                <a:noFill/>
                <a:ln w="23813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579" name="Freeform 44"/>
                <p:cNvSpPr>
                  <a:spLocks/>
                </p:cNvSpPr>
                <p:nvPr/>
              </p:nvSpPr>
              <p:spPr bwMode="auto">
                <a:xfrm>
                  <a:off x="1337" y="1838"/>
                  <a:ext cx="209" cy="91"/>
                </a:xfrm>
                <a:custGeom>
                  <a:avLst/>
                  <a:gdLst>
                    <a:gd name="T0" fmla="*/ 0 w 416"/>
                    <a:gd name="T1" fmla="*/ 4 h 182"/>
                    <a:gd name="T2" fmla="*/ 14 w 416"/>
                    <a:gd name="T3" fmla="*/ 1 h 182"/>
                    <a:gd name="T4" fmla="*/ 26 w 416"/>
                    <a:gd name="T5" fmla="*/ 0 h 182"/>
                    <a:gd name="T6" fmla="*/ 39 w 416"/>
                    <a:gd name="T7" fmla="*/ 1 h 182"/>
                    <a:gd name="T8" fmla="*/ 52 w 416"/>
                    <a:gd name="T9" fmla="*/ 3 h 182"/>
                    <a:gd name="T10" fmla="*/ 65 w 416"/>
                    <a:gd name="T11" fmla="*/ 6 h 182"/>
                    <a:gd name="T12" fmla="*/ 78 w 416"/>
                    <a:gd name="T13" fmla="*/ 11 h 182"/>
                    <a:gd name="T14" fmla="*/ 91 w 416"/>
                    <a:gd name="T15" fmla="*/ 15 h 182"/>
                    <a:gd name="T16" fmla="*/ 105 w 416"/>
                    <a:gd name="T17" fmla="*/ 22 h 182"/>
                    <a:gd name="T18" fmla="*/ 118 w 416"/>
                    <a:gd name="T19" fmla="*/ 30 h 182"/>
                    <a:gd name="T20" fmla="*/ 131 w 416"/>
                    <a:gd name="T21" fmla="*/ 37 h 182"/>
                    <a:gd name="T22" fmla="*/ 157 w 416"/>
                    <a:gd name="T23" fmla="*/ 55 h 182"/>
                    <a:gd name="T24" fmla="*/ 183 w 416"/>
                    <a:gd name="T25" fmla="*/ 73 h 182"/>
                    <a:gd name="T26" fmla="*/ 209 w 416"/>
                    <a:gd name="T27" fmla="*/ 91 h 182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416" h="182">
                      <a:moveTo>
                        <a:pt x="0" y="7"/>
                      </a:moveTo>
                      <a:lnTo>
                        <a:pt x="27" y="2"/>
                      </a:lnTo>
                      <a:lnTo>
                        <a:pt x="52" y="0"/>
                      </a:lnTo>
                      <a:lnTo>
                        <a:pt x="78" y="2"/>
                      </a:lnTo>
                      <a:lnTo>
                        <a:pt x="103" y="5"/>
                      </a:lnTo>
                      <a:lnTo>
                        <a:pt x="130" y="11"/>
                      </a:lnTo>
                      <a:lnTo>
                        <a:pt x="155" y="21"/>
                      </a:lnTo>
                      <a:lnTo>
                        <a:pt x="182" y="30"/>
                      </a:lnTo>
                      <a:lnTo>
                        <a:pt x="209" y="44"/>
                      </a:lnTo>
                      <a:lnTo>
                        <a:pt x="234" y="59"/>
                      </a:lnTo>
                      <a:lnTo>
                        <a:pt x="261" y="74"/>
                      </a:lnTo>
                      <a:lnTo>
                        <a:pt x="313" y="109"/>
                      </a:lnTo>
                      <a:lnTo>
                        <a:pt x="364" y="145"/>
                      </a:lnTo>
                      <a:lnTo>
                        <a:pt x="416" y="182"/>
                      </a:lnTo>
                    </a:path>
                  </a:pathLst>
                </a:custGeom>
                <a:noFill/>
                <a:ln w="23813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580" name="Freeform 45"/>
                <p:cNvSpPr>
                  <a:spLocks/>
                </p:cNvSpPr>
                <p:nvPr/>
              </p:nvSpPr>
              <p:spPr bwMode="auto">
                <a:xfrm>
                  <a:off x="1546" y="1929"/>
                  <a:ext cx="208" cy="204"/>
                </a:xfrm>
                <a:custGeom>
                  <a:avLst/>
                  <a:gdLst>
                    <a:gd name="T0" fmla="*/ 0 w 417"/>
                    <a:gd name="T1" fmla="*/ 0 h 407"/>
                    <a:gd name="T2" fmla="*/ 13 w 417"/>
                    <a:gd name="T3" fmla="*/ 10 h 407"/>
                    <a:gd name="T4" fmla="*/ 26 w 417"/>
                    <a:gd name="T5" fmla="*/ 20 h 407"/>
                    <a:gd name="T6" fmla="*/ 39 w 417"/>
                    <a:gd name="T7" fmla="*/ 33 h 407"/>
                    <a:gd name="T8" fmla="*/ 52 w 417"/>
                    <a:gd name="T9" fmla="*/ 45 h 407"/>
                    <a:gd name="T10" fmla="*/ 78 w 417"/>
                    <a:gd name="T11" fmla="*/ 72 h 407"/>
                    <a:gd name="T12" fmla="*/ 104 w 417"/>
                    <a:gd name="T13" fmla="*/ 100 h 407"/>
                    <a:gd name="T14" fmla="*/ 130 w 417"/>
                    <a:gd name="T15" fmla="*/ 129 h 407"/>
                    <a:gd name="T16" fmla="*/ 156 w 417"/>
                    <a:gd name="T17" fmla="*/ 157 h 407"/>
                    <a:gd name="T18" fmla="*/ 169 w 417"/>
                    <a:gd name="T19" fmla="*/ 169 h 407"/>
                    <a:gd name="T20" fmla="*/ 182 w 417"/>
                    <a:gd name="T21" fmla="*/ 182 h 407"/>
                    <a:gd name="T22" fmla="*/ 195 w 417"/>
                    <a:gd name="T23" fmla="*/ 193 h 407"/>
                    <a:gd name="T24" fmla="*/ 208 w 417"/>
                    <a:gd name="T25" fmla="*/ 204 h 407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417" h="407">
                      <a:moveTo>
                        <a:pt x="0" y="0"/>
                      </a:moveTo>
                      <a:lnTo>
                        <a:pt x="27" y="19"/>
                      </a:lnTo>
                      <a:lnTo>
                        <a:pt x="52" y="40"/>
                      </a:lnTo>
                      <a:lnTo>
                        <a:pt x="79" y="65"/>
                      </a:lnTo>
                      <a:lnTo>
                        <a:pt x="104" y="90"/>
                      </a:lnTo>
                      <a:lnTo>
                        <a:pt x="156" y="144"/>
                      </a:lnTo>
                      <a:lnTo>
                        <a:pt x="208" y="200"/>
                      </a:lnTo>
                      <a:lnTo>
                        <a:pt x="261" y="257"/>
                      </a:lnTo>
                      <a:lnTo>
                        <a:pt x="313" y="313"/>
                      </a:lnTo>
                      <a:lnTo>
                        <a:pt x="338" y="338"/>
                      </a:lnTo>
                      <a:lnTo>
                        <a:pt x="365" y="363"/>
                      </a:lnTo>
                      <a:lnTo>
                        <a:pt x="390" y="386"/>
                      </a:lnTo>
                      <a:lnTo>
                        <a:pt x="417" y="407"/>
                      </a:lnTo>
                    </a:path>
                  </a:pathLst>
                </a:custGeom>
                <a:noFill/>
                <a:ln w="23813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581" name="Freeform 46"/>
                <p:cNvSpPr>
                  <a:spLocks/>
                </p:cNvSpPr>
                <p:nvPr/>
              </p:nvSpPr>
              <p:spPr bwMode="auto">
                <a:xfrm>
                  <a:off x="1754" y="2133"/>
                  <a:ext cx="208" cy="116"/>
                </a:xfrm>
                <a:custGeom>
                  <a:avLst/>
                  <a:gdLst>
                    <a:gd name="T0" fmla="*/ 0 w 416"/>
                    <a:gd name="T1" fmla="*/ 0 h 232"/>
                    <a:gd name="T2" fmla="*/ 26 w 416"/>
                    <a:gd name="T3" fmla="*/ 19 h 232"/>
                    <a:gd name="T4" fmla="*/ 52 w 416"/>
                    <a:gd name="T5" fmla="*/ 37 h 232"/>
                    <a:gd name="T6" fmla="*/ 78 w 416"/>
                    <a:gd name="T7" fmla="*/ 53 h 232"/>
                    <a:gd name="T8" fmla="*/ 104 w 416"/>
                    <a:gd name="T9" fmla="*/ 67 h 232"/>
                    <a:gd name="T10" fmla="*/ 131 w 416"/>
                    <a:gd name="T11" fmla="*/ 81 h 232"/>
                    <a:gd name="T12" fmla="*/ 157 w 416"/>
                    <a:gd name="T13" fmla="*/ 93 h 232"/>
                    <a:gd name="T14" fmla="*/ 183 w 416"/>
                    <a:gd name="T15" fmla="*/ 105 h 232"/>
                    <a:gd name="T16" fmla="*/ 208 w 416"/>
                    <a:gd name="T17" fmla="*/ 116 h 23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416" h="232">
                      <a:moveTo>
                        <a:pt x="0" y="0"/>
                      </a:moveTo>
                      <a:lnTo>
                        <a:pt x="52" y="38"/>
                      </a:lnTo>
                      <a:lnTo>
                        <a:pt x="104" y="73"/>
                      </a:lnTo>
                      <a:lnTo>
                        <a:pt x="155" y="105"/>
                      </a:lnTo>
                      <a:lnTo>
                        <a:pt x="207" y="134"/>
                      </a:lnTo>
                      <a:lnTo>
                        <a:pt x="261" y="161"/>
                      </a:lnTo>
                      <a:lnTo>
                        <a:pt x="313" y="186"/>
                      </a:lnTo>
                      <a:lnTo>
                        <a:pt x="365" y="209"/>
                      </a:lnTo>
                      <a:lnTo>
                        <a:pt x="416" y="232"/>
                      </a:lnTo>
                    </a:path>
                  </a:pathLst>
                </a:custGeom>
                <a:noFill/>
                <a:ln w="23813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582" name="Freeform 47"/>
                <p:cNvSpPr>
                  <a:spLocks/>
                </p:cNvSpPr>
                <p:nvPr/>
              </p:nvSpPr>
              <p:spPr bwMode="auto">
                <a:xfrm>
                  <a:off x="1962" y="2249"/>
                  <a:ext cx="209" cy="59"/>
                </a:xfrm>
                <a:custGeom>
                  <a:avLst/>
                  <a:gdLst>
                    <a:gd name="T0" fmla="*/ 0 w 417"/>
                    <a:gd name="T1" fmla="*/ 0 h 117"/>
                    <a:gd name="T2" fmla="*/ 26 w 417"/>
                    <a:gd name="T3" fmla="*/ 10 h 117"/>
                    <a:gd name="T4" fmla="*/ 52 w 417"/>
                    <a:gd name="T5" fmla="*/ 19 h 117"/>
                    <a:gd name="T6" fmla="*/ 78 w 417"/>
                    <a:gd name="T7" fmla="*/ 26 h 117"/>
                    <a:gd name="T8" fmla="*/ 104 w 417"/>
                    <a:gd name="T9" fmla="*/ 33 h 117"/>
                    <a:gd name="T10" fmla="*/ 157 w 417"/>
                    <a:gd name="T11" fmla="*/ 45 h 117"/>
                    <a:gd name="T12" fmla="*/ 183 w 417"/>
                    <a:gd name="T13" fmla="*/ 52 h 117"/>
                    <a:gd name="T14" fmla="*/ 209 w 417"/>
                    <a:gd name="T15" fmla="*/ 59 h 11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417" h="117">
                      <a:moveTo>
                        <a:pt x="0" y="0"/>
                      </a:moveTo>
                      <a:lnTo>
                        <a:pt x="52" y="19"/>
                      </a:lnTo>
                      <a:lnTo>
                        <a:pt x="104" y="37"/>
                      </a:lnTo>
                      <a:lnTo>
                        <a:pt x="156" y="52"/>
                      </a:lnTo>
                      <a:lnTo>
                        <a:pt x="208" y="65"/>
                      </a:lnTo>
                      <a:lnTo>
                        <a:pt x="313" y="90"/>
                      </a:lnTo>
                      <a:lnTo>
                        <a:pt x="365" y="104"/>
                      </a:lnTo>
                      <a:lnTo>
                        <a:pt x="417" y="117"/>
                      </a:lnTo>
                    </a:path>
                  </a:pathLst>
                </a:custGeom>
                <a:noFill/>
                <a:ln w="23813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583" name="Line 48"/>
                <p:cNvSpPr>
                  <a:spLocks noChangeShapeType="1"/>
                </p:cNvSpPr>
                <p:nvPr/>
              </p:nvSpPr>
              <p:spPr bwMode="auto">
                <a:xfrm flipV="1">
                  <a:off x="503" y="2366"/>
                  <a:ext cx="209" cy="58"/>
                </a:xfrm>
                <a:prstGeom prst="line">
                  <a:avLst/>
                </a:prstGeom>
                <a:noFill/>
                <a:ln w="23813">
                  <a:solidFill>
                    <a:srgbClr val="FF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584" name="Line 49"/>
                <p:cNvSpPr>
                  <a:spLocks noChangeShapeType="1"/>
                </p:cNvSpPr>
                <p:nvPr/>
              </p:nvSpPr>
              <p:spPr bwMode="auto">
                <a:xfrm flipV="1">
                  <a:off x="712" y="2308"/>
                  <a:ext cx="208" cy="58"/>
                </a:xfrm>
                <a:prstGeom prst="line">
                  <a:avLst/>
                </a:prstGeom>
                <a:noFill/>
                <a:ln w="23813">
                  <a:solidFill>
                    <a:srgbClr val="FF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585" name="Line 50"/>
                <p:cNvSpPr>
                  <a:spLocks noChangeShapeType="1"/>
                </p:cNvSpPr>
                <p:nvPr/>
              </p:nvSpPr>
              <p:spPr bwMode="auto">
                <a:xfrm flipV="1">
                  <a:off x="920" y="2249"/>
                  <a:ext cx="208" cy="59"/>
                </a:xfrm>
                <a:prstGeom prst="line">
                  <a:avLst/>
                </a:prstGeom>
                <a:noFill/>
                <a:ln w="23813">
                  <a:solidFill>
                    <a:srgbClr val="FF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586" name="Freeform 51"/>
                <p:cNvSpPr>
                  <a:spLocks/>
                </p:cNvSpPr>
                <p:nvPr/>
              </p:nvSpPr>
              <p:spPr bwMode="auto">
                <a:xfrm>
                  <a:off x="1128" y="2191"/>
                  <a:ext cx="209" cy="58"/>
                </a:xfrm>
                <a:custGeom>
                  <a:avLst/>
                  <a:gdLst>
                    <a:gd name="T0" fmla="*/ 0 w 419"/>
                    <a:gd name="T1" fmla="*/ 58 h 117"/>
                    <a:gd name="T2" fmla="*/ 26 w 419"/>
                    <a:gd name="T3" fmla="*/ 50 h 117"/>
                    <a:gd name="T4" fmla="*/ 52 w 419"/>
                    <a:gd name="T5" fmla="*/ 40 h 117"/>
                    <a:gd name="T6" fmla="*/ 79 w 419"/>
                    <a:gd name="T7" fmla="*/ 30 h 117"/>
                    <a:gd name="T8" fmla="*/ 104 w 419"/>
                    <a:gd name="T9" fmla="*/ 19 h 117"/>
                    <a:gd name="T10" fmla="*/ 130 w 419"/>
                    <a:gd name="T11" fmla="*/ 9 h 117"/>
                    <a:gd name="T12" fmla="*/ 144 w 419"/>
                    <a:gd name="T13" fmla="*/ 6 h 117"/>
                    <a:gd name="T14" fmla="*/ 157 w 419"/>
                    <a:gd name="T15" fmla="*/ 3 h 117"/>
                    <a:gd name="T16" fmla="*/ 170 w 419"/>
                    <a:gd name="T17" fmla="*/ 1 h 117"/>
                    <a:gd name="T18" fmla="*/ 183 w 419"/>
                    <a:gd name="T19" fmla="*/ 0 h 117"/>
                    <a:gd name="T20" fmla="*/ 196 w 419"/>
                    <a:gd name="T21" fmla="*/ 0 h 117"/>
                    <a:gd name="T22" fmla="*/ 209 w 419"/>
                    <a:gd name="T23" fmla="*/ 1 h 117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419" h="117">
                      <a:moveTo>
                        <a:pt x="0" y="117"/>
                      </a:moveTo>
                      <a:lnTo>
                        <a:pt x="52" y="100"/>
                      </a:lnTo>
                      <a:lnTo>
                        <a:pt x="104" y="81"/>
                      </a:lnTo>
                      <a:lnTo>
                        <a:pt x="158" y="60"/>
                      </a:lnTo>
                      <a:lnTo>
                        <a:pt x="209" y="38"/>
                      </a:lnTo>
                      <a:lnTo>
                        <a:pt x="261" y="19"/>
                      </a:lnTo>
                      <a:lnTo>
                        <a:pt x="288" y="12"/>
                      </a:lnTo>
                      <a:lnTo>
                        <a:pt x="315" y="6"/>
                      </a:lnTo>
                      <a:lnTo>
                        <a:pt x="340" y="2"/>
                      </a:lnTo>
                      <a:lnTo>
                        <a:pt x="367" y="0"/>
                      </a:lnTo>
                      <a:lnTo>
                        <a:pt x="392" y="0"/>
                      </a:lnTo>
                      <a:lnTo>
                        <a:pt x="419" y="2"/>
                      </a:lnTo>
                    </a:path>
                  </a:pathLst>
                </a:custGeom>
                <a:noFill/>
                <a:ln w="23813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587" name="Freeform 52"/>
                <p:cNvSpPr>
                  <a:spLocks/>
                </p:cNvSpPr>
                <p:nvPr/>
              </p:nvSpPr>
              <p:spPr bwMode="auto">
                <a:xfrm>
                  <a:off x="1337" y="2191"/>
                  <a:ext cx="209" cy="117"/>
                </a:xfrm>
                <a:custGeom>
                  <a:avLst/>
                  <a:gdLst>
                    <a:gd name="T0" fmla="*/ 0 w 416"/>
                    <a:gd name="T1" fmla="*/ 0 h 232"/>
                    <a:gd name="T2" fmla="*/ 14 w 416"/>
                    <a:gd name="T3" fmla="*/ 3 h 232"/>
                    <a:gd name="T4" fmla="*/ 26 w 416"/>
                    <a:gd name="T5" fmla="*/ 7 h 232"/>
                    <a:gd name="T6" fmla="*/ 39 w 416"/>
                    <a:gd name="T7" fmla="*/ 12 h 232"/>
                    <a:gd name="T8" fmla="*/ 52 w 416"/>
                    <a:gd name="T9" fmla="*/ 18 h 232"/>
                    <a:gd name="T10" fmla="*/ 65 w 416"/>
                    <a:gd name="T11" fmla="*/ 25 h 232"/>
                    <a:gd name="T12" fmla="*/ 78 w 416"/>
                    <a:gd name="T13" fmla="*/ 34 h 232"/>
                    <a:gd name="T14" fmla="*/ 105 w 416"/>
                    <a:gd name="T15" fmla="*/ 51 h 232"/>
                    <a:gd name="T16" fmla="*/ 131 w 416"/>
                    <a:gd name="T17" fmla="*/ 70 h 232"/>
                    <a:gd name="T18" fmla="*/ 157 w 416"/>
                    <a:gd name="T19" fmla="*/ 88 h 232"/>
                    <a:gd name="T20" fmla="*/ 170 w 416"/>
                    <a:gd name="T21" fmla="*/ 96 h 232"/>
                    <a:gd name="T22" fmla="*/ 183 w 416"/>
                    <a:gd name="T23" fmla="*/ 104 h 232"/>
                    <a:gd name="T24" fmla="*/ 195 w 416"/>
                    <a:gd name="T25" fmla="*/ 111 h 232"/>
                    <a:gd name="T26" fmla="*/ 209 w 416"/>
                    <a:gd name="T27" fmla="*/ 117 h 232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416" h="232">
                      <a:moveTo>
                        <a:pt x="0" y="0"/>
                      </a:moveTo>
                      <a:lnTo>
                        <a:pt x="27" y="6"/>
                      </a:lnTo>
                      <a:lnTo>
                        <a:pt x="52" y="13"/>
                      </a:lnTo>
                      <a:lnTo>
                        <a:pt x="78" y="23"/>
                      </a:lnTo>
                      <a:lnTo>
                        <a:pt x="103" y="36"/>
                      </a:lnTo>
                      <a:lnTo>
                        <a:pt x="130" y="50"/>
                      </a:lnTo>
                      <a:lnTo>
                        <a:pt x="155" y="67"/>
                      </a:lnTo>
                      <a:lnTo>
                        <a:pt x="209" y="102"/>
                      </a:lnTo>
                      <a:lnTo>
                        <a:pt x="261" y="138"/>
                      </a:lnTo>
                      <a:lnTo>
                        <a:pt x="313" y="175"/>
                      </a:lnTo>
                      <a:lnTo>
                        <a:pt x="338" y="190"/>
                      </a:lnTo>
                      <a:lnTo>
                        <a:pt x="364" y="207"/>
                      </a:lnTo>
                      <a:lnTo>
                        <a:pt x="389" y="221"/>
                      </a:lnTo>
                      <a:lnTo>
                        <a:pt x="416" y="232"/>
                      </a:lnTo>
                    </a:path>
                  </a:pathLst>
                </a:custGeom>
                <a:noFill/>
                <a:ln w="23813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588" name="Freeform 53"/>
                <p:cNvSpPr>
                  <a:spLocks/>
                </p:cNvSpPr>
                <p:nvPr/>
              </p:nvSpPr>
              <p:spPr bwMode="auto">
                <a:xfrm>
                  <a:off x="1546" y="2308"/>
                  <a:ext cx="208" cy="58"/>
                </a:xfrm>
                <a:custGeom>
                  <a:avLst/>
                  <a:gdLst>
                    <a:gd name="T0" fmla="*/ 0 w 417"/>
                    <a:gd name="T1" fmla="*/ 0 h 117"/>
                    <a:gd name="T2" fmla="*/ 26 w 417"/>
                    <a:gd name="T3" fmla="*/ 9 h 117"/>
                    <a:gd name="T4" fmla="*/ 52 w 417"/>
                    <a:gd name="T5" fmla="*/ 18 h 117"/>
                    <a:gd name="T6" fmla="*/ 78 w 417"/>
                    <a:gd name="T7" fmla="*/ 26 h 117"/>
                    <a:gd name="T8" fmla="*/ 104 w 417"/>
                    <a:gd name="T9" fmla="*/ 33 h 117"/>
                    <a:gd name="T10" fmla="*/ 156 w 417"/>
                    <a:gd name="T11" fmla="*/ 45 h 117"/>
                    <a:gd name="T12" fmla="*/ 182 w 417"/>
                    <a:gd name="T13" fmla="*/ 52 h 117"/>
                    <a:gd name="T14" fmla="*/ 208 w 417"/>
                    <a:gd name="T15" fmla="*/ 58 h 11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417" h="117">
                      <a:moveTo>
                        <a:pt x="0" y="0"/>
                      </a:moveTo>
                      <a:lnTo>
                        <a:pt x="52" y="19"/>
                      </a:lnTo>
                      <a:lnTo>
                        <a:pt x="104" y="37"/>
                      </a:lnTo>
                      <a:lnTo>
                        <a:pt x="156" y="52"/>
                      </a:lnTo>
                      <a:lnTo>
                        <a:pt x="208" y="66"/>
                      </a:lnTo>
                      <a:lnTo>
                        <a:pt x="313" y="90"/>
                      </a:lnTo>
                      <a:lnTo>
                        <a:pt x="365" y="104"/>
                      </a:lnTo>
                      <a:lnTo>
                        <a:pt x="417" y="117"/>
                      </a:lnTo>
                    </a:path>
                  </a:pathLst>
                </a:custGeom>
                <a:noFill/>
                <a:ln w="23813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589" name="Freeform 54"/>
                <p:cNvSpPr>
                  <a:spLocks/>
                </p:cNvSpPr>
                <p:nvPr/>
              </p:nvSpPr>
              <p:spPr bwMode="auto">
                <a:xfrm>
                  <a:off x="1754" y="2366"/>
                  <a:ext cx="208" cy="58"/>
                </a:xfrm>
                <a:custGeom>
                  <a:avLst/>
                  <a:gdLst>
                    <a:gd name="T0" fmla="*/ 0 w 416"/>
                    <a:gd name="T1" fmla="*/ 0 h 116"/>
                    <a:gd name="T2" fmla="*/ 26 w 416"/>
                    <a:gd name="T3" fmla="*/ 8 h 116"/>
                    <a:gd name="T4" fmla="*/ 52 w 416"/>
                    <a:gd name="T5" fmla="*/ 16 h 116"/>
                    <a:gd name="T6" fmla="*/ 104 w 416"/>
                    <a:gd name="T7" fmla="*/ 33 h 116"/>
                    <a:gd name="T8" fmla="*/ 131 w 416"/>
                    <a:gd name="T9" fmla="*/ 41 h 116"/>
                    <a:gd name="T10" fmla="*/ 157 w 416"/>
                    <a:gd name="T11" fmla="*/ 47 h 116"/>
                    <a:gd name="T12" fmla="*/ 183 w 416"/>
                    <a:gd name="T13" fmla="*/ 53 h 116"/>
                    <a:gd name="T14" fmla="*/ 208 w 416"/>
                    <a:gd name="T15" fmla="*/ 58 h 11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416" h="116">
                      <a:moveTo>
                        <a:pt x="0" y="0"/>
                      </a:moveTo>
                      <a:lnTo>
                        <a:pt x="52" y="16"/>
                      </a:lnTo>
                      <a:lnTo>
                        <a:pt x="104" y="31"/>
                      </a:lnTo>
                      <a:lnTo>
                        <a:pt x="207" y="66"/>
                      </a:lnTo>
                      <a:lnTo>
                        <a:pt x="261" y="81"/>
                      </a:lnTo>
                      <a:lnTo>
                        <a:pt x="313" y="94"/>
                      </a:lnTo>
                      <a:lnTo>
                        <a:pt x="365" y="106"/>
                      </a:lnTo>
                      <a:lnTo>
                        <a:pt x="416" y="116"/>
                      </a:lnTo>
                    </a:path>
                  </a:pathLst>
                </a:custGeom>
                <a:noFill/>
                <a:ln w="23813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590" name="Freeform 55"/>
                <p:cNvSpPr>
                  <a:spLocks/>
                </p:cNvSpPr>
                <p:nvPr/>
              </p:nvSpPr>
              <p:spPr bwMode="auto">
                <a:xfrm>
                  <a:off x="1962" y="2424"/>
                  <a:ext cx="209" cy="4"/>
                </a:xfrm>
                <a:custGeom>
                  <a:avLst/>
                  <a:gdLst>
                    <a:gd name="T0" fmla="*/ 0 w 417"/>
                    <a:gd name="T1" fmla="*/ 0 h 7"/>
                    <a:gd name="T2" fmla="*/ 26 w 417"/>
                    <a:gd name="T3" fmla="*/ 3 h 7"/>
                    <a:gd name="T4" fmla="*/ 52 w 417"/>
                    <a:gd name="T5" fmla="*/ 4 h 7"/>
                    <a:gd name="T6" fmla="*/ 78 w 417"/>
                    <a:gd name="T7" fmla="*/ 4 h 7"/>
                    <a:gd name="T8" fmla="*/ 104 w 417"/>
                    <a:gd name="T9" fmla="*/ 4 h 7"/>
                    <a:gd name="T10" fmla="*/ 157 w 417"/>
                    <a:gd name="T11" fmla="*/ 1 h 7"/>
                    <a:gd name="T12" fmla="*/ 183 w 417"/>
                    <a:gd name="T13" fmla="*/ 0 h 7"/>
                    <a:gd name="T14" fmla="*/ 209 w 417"/>
                    <a:gd name="T15" fmla="*/ 0 h 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417" h="7">
                      <a:moveTo>
                        <a:pt x="0" y="0"/>
                      </a:moveTo>
                      <a:lnTo>
                        <a:pt x="52" y="5"/>
                      </a:lnTo>
                      <a:lnTo>
                        <a:pt x="104" y="7"/>
                      </a:lnTo>
                      <a:lnTo>
                        <a:pt x="156" y="7"/>
                      </a:lnTo>
                      <a:lnTo>
                        <a:pt x="208" y="7"/>
                      </a:lnTo>
                      <a:lnTo>
                        <a:pt x="313" y="1"/>
                      </a:lnTo>
                      <a:lnTo>
                        <a:pt x="365" y="0"/>
                      </a:lnTo>
                      <a:lnTo>
                        <a:pt x="417" y="0"/>
                      </a:lnTo>
                    </a:path>
                  </a:pathLst>
                </a:custGeom>
                <a:noFill/>
                <a:ln w="23813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591" name="Line 56"/>
                <p:cNvSpPr>
                  <a:spLocks noChangeShapeType="1"/>
                </p:cNvSpPr>
                <p:nvPr/>
              </p:nvSpPr>
              <p:spPr bwMode="auto">
                <a:xfrm>
                  <a:off x="503" y="2482"/>
                  <a:ext cx="209" cy="1"/>
                </a:xfrm>
                <a:prstGeom prst="line">
                  <a:avLst/>
                </a:prstGeom>
                <a:noFill/>
                <a:ln w="2381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592" name="Line 57"/>
                <p:cNvSpPr>
                  <a:spLocks noChangeShapeType="1"/>
                </p:cNvSpPr>
                <p:nvPr/>
              </p:nvSpPr>
              <p:spPr bwMode="auto">
                <a:xfrm>
                  <a:off x="712" y="2482"/>
                  <a:ext cx="208" cy="1"/>
                </a:xfrm>
                <a:prstGeom prst="line">
                  <a:avLst/>
                </a:prstGeom>
                <a:noFill/>
                <a:ln w="2381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593" name="Line 58"/>
                <p:cNvSpPr>
                  <a:spLocks noChangeShapeType="1"/>
                </p:cNvSpPr>
                <p:nvPr/>
              </p:nvSpPr>
              <p:spPr bwMode="auto">
                <a:xfrm>
                  <a:off x="920" y="2482"/>
                  <a:ext cx="208" cy="1"/>
                </a:xfrm>
                <a:prstGeom prst="line">
                  <a:avLst/>
                </a:prstGeom>
                <a:noFill/>
                <a:ln w="2381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594" name="Line 59"/>
                <p:cNvSpPr>
                  <a:spLocks noChangeShapeType="1"/>
                </p:cNvSpPr>
                <p:nvPr/>
              </p:nvSpPr>
              <p:spPr bwMode="auto">
                <a:xfrm>
                  <a:off x="1128" y="2482"/>
                  <a:ext cx="209" cy="1"/>
                </a:xfrm>
                <a:prstGeom prst="line">
                  <a:avLst/>
                </a:prstGeom>
                <a:noFill/>
                <a:ln w="2381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595" name="Line 60"/>
                <p:cNvSpPr>
                  <a:spLocks noChangeShapeType="1"/>
                </p:cNvSpPr>
                <p:nvPr/>
              </p:nvSpPr>
              <p:spPr bwMode="auto">
                <a:xfrm>
                  <a:off x="1337" y="2482"/>
                  <a:ext cx="209" cy="1"/>
                </a:xfrm>
                <a:prstGeom prst="line">
                  <a:avLst/>
                </a:prstGeom>
                <a:noFill/>
                <a:ln w="2381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596" name="Line 61"/>
                <p:cNvSpPr>
                  <a:spLocks noChangeShapeType="1"/>
                </p:cNvSpPr>
                <p:nvPr/>
              </p:nvSpPr>
              <p:spPr bwMode="auto">
                <a:xfrm>
                  <a:off x="1546" y="2482"/>
                  <a:ext cx="208" cy="1"/>
                </a:xfrm>
                <a:prstGeom prst="line">
                  <a:avLst/>
                </a:prstGeom>
                <a:noFill/>
                <a:ln w="2381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597" name="Line 62"/>
                <p:cNvSpPr>
                  <a:spLocks noChangeShapeType="1"/>
                </p:cNvSpPr>
                <p:nvPr/>
              </p:nvSpPr>
              <p:spPr bwMode="auto">
                <a:xfrm>
                  <a:off x="1754" y="2482"/>
                  <a:ext cx="208" cy="1"/>
                </a:xfrm>
                <a:prstGeom prst="line">
                  <a:avLst/>
                </a:prstGeom>
                <a:noFill/>
                <a:ln w="2381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598" name="Line 63"/>
                <p:cNvSpPr>
                  <a:spLocks noChangeShapeType="1"/>
                </p:cNvSpPr>
                <p:nvPr/>
              </p:nvSpPr>
              <p:spPr bwMode="auto">
                <a:xfrm>
                  <a:off x="1962" y="2482"/>
                  <a:ext cx="209" cy="1"/>
                </a:xfrm>
                <a:prstGeom prst="line">
                  <a:avLst/>
                </a:prstGeom>
                <a:noFill/>
                <a:ln w="2381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599" name="Freeform 64"/>
                <p:cNvSpPr>
                  <a:spLocks/>
                </p:cNvSpPr>
                <p:nvPr/>
              </p:nvSpPr>
              <p:spPr bwMode="auto">
                <a:xfrm>
                  <a:off x="503" y="2191"/>
                  <a:ext cx="209" cy="175"/>
                </a:xfrm>
                <a:custGeom>
                  <a:avLst/>
                  <a:gdLst>
                    <a:gd name="T0" fmla="*/ 0 w 417"/>
                    <a:gd name="T1" fmla="*/ 175 h 349"/>
                    <a:gd name="T2" fmla="*/ 26 w 417"/>
                    <a:gd name="T3" fmla="*/ 154 h 349"/>
                    <a:gd name="T4" fmla="*/ 52 w 417"/>
                    <a:gd name="T5" fmla="*/ 134 h 349"/>
                    <a:gd name="T6" fmla="*/ 104 w 417"/>
                    <a:gd name="T7" fmla="*/ 93 h 349"/>
                    <a:gd name="T8" fmla="*/ 131 w 417"/>
                    <a:gd name="T9" fmla="*/ 72 h 349"/>
                    <a:gd name="T10" fmla="*/ 157 w 417"/>
                    <a:gd name="T11" fmla="*/ 50 h 349"/>
                    <a:gd name="T12" fmla="*/ 183 w 417"/>
                    <a:gd name="T13" fmla="*/ 26 h 349"/>
                    <a:gd name="T14" fmla="*/ 209 w 417"/>
                    <a:gd name="T15" fmla="*/ 0 h 34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417" h="349">
                      <a:moveTo>
                        <a:pt x="0" y="349"/>
                      </a:moveTo>
                      <a:lnTo>
                        <a:pt x="52" y="307"/>
                      </a:lnTo>
                      <a:lnTo>
                        <a:pt x="104" y="267"/>
                      </a:lnTo>
                      <a:lnTo>
                        <a:pt x="208" y="186"/>
                      </a:lnTo>
                      <a:lnTo>
                        <a:pt x="262" y="144"/>
                      </a:lnTo>
                      <a:lnTo>
                        <a:pt x="313" y="100"/>
                      </a:lnTo>
                      <a:lnTo>
                        <a:pt x="365" y="52"/>
                      </a:lnTo>
                      <a:lnTo>
                        <a:pt x="417" y="0"/>
                      </a:lnTo>
                    </a:path>
                  </a:pathLst>
                </a:custGeom>
                <a:noFill/>
                <a:ln w="23813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600" name="Freeform 65"/>
                <p:cNvSpPr>
                  <a:spLocks/>
                </p:cNvSpPr>
                <p:nvPr/>
              </p:nvSpPr>
              <p:spPr bwMode="auto">
                <a:xfrm>
                  <a:off x="712" y="1929"/>
                  <a:ext cx="208" cy="262"/>
                </a:xfrm>
                <a:custGeom>
                  <a:avLst/>
                  <a:gdLst>
                    <a:gd name="T0" fmla="*/ 0 w 417"/>
                    <a:gd name="T1" fmla="*/ 262 h 524"/>
                    <a:gd name="T2" fmla="*/ 26 w 417"/>
                    <a:gd name="T3" fmla="*/ 233 h 524"/>
                    <a:gd name="T4" fmla="*/ 52 w 417"/>
                    <a:gd name="T5" fmla="*/ 203 h 524"/>
                    <a:gd name="T6" fmla="*/ 78 w 417"/>
                    <a:gd name="T7" fmla="*/ 170 h 524"/>
                    <a:gd name="T8" fmla="*/ 103 w 417"/>
                    <a:gd name="T9" fmla="*/ 137 h 524"/>
                    <a:gd name="T10" fmla="*/ 156 w 417"/>
                    <a:gd name="T11" fmla="*/ 67 h 524"/>
                    <a:gd name="T12" fmla="*/ 182 w 417"/>
                    <a:gd name="T13" fmla="*/ 34 h 524"/>
                    <a:gd name="T14" fmla="*/ 208 w 417"/>
                    <a:gd name="T15" fmla="*/ 0 h 52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417" h="524">
                      <a:moveTo>
                        <a:pt x="0" y="524"/>
                      </a:moveTo>
                      <a:lnTo>
                        <a:pt x="52" y="466"/>
                      </a:lnTo>
                      <a:lnTo>
                        <a:pt x="104" y="405"/>
                      </a:lnTo>
                      <a:lnTo>
                        <a:pt x="156" y="340"/>
                      </a:lnTo>
                      <a:lnTo>
                        <a:pt x="207" y="273"/>
                      </a:lnTo>
                      <a:lnTo>
                        <a:pt x="313" y="134"/>
                      </a:lnTo>
                      <a:lnTo>
                        <a:pt x="365" y="67"/>
                      </a:lnTo>
                      <a:lnTo>
                        <a:pt x="417" y="0"/>
                      </a:lnTo>
                    </a:path>
                  </a:pathLst>
                </a:custGeom>
                <a:noFill/>
                <a:ln w="23813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601" name="Freeform 66"/>
                <p:cNvSpPr>
                  <a:spLocks/>
                </p:cNvSpPr>
                <p:nvPr/>
              </p:nvSpPr>
              <p:spPr bwMode="auto">
                <a:xfrm>
                  <a:off x="920" y="1667"/>
                  <a:ext cx="208" cy="262"/>
                </a:xfrm>
                <a:custGeom>
                  <a:avLst/>
                  <a:gdLst>
                    <a:gd name="T0" fmla="*/ 0 w 416"/>
                    <a:gd name="T1" fmla="*/ 262 h 524"/>
                    <a:gd name="T2" fmla="*/ 13 w 416"/>
                    <a:gd name="T3" fmla="*/ 245 h 524"/>
                    <a:gd name="T4" fmla="*/ 26 w 416"/>
                    <a:gd name="T5" fmla="*/ 226 h 524"/>
                    <a:gd name="T6" fmla="*/ 39 w 416"/>
                    <a:gd name="T7" fmla="*/ 206 h 524"/>
                    <a:gd name="T8" fmla="*/ 52 w 416"/>
                    <a:gd name="T9" fmla="*/ 185 h 524"/>
                    <a:gd name="T10" fmla="*/ 78 w 416"/>
                    <a:gd name="T11" fmla="*/ 142 h 524"/>
                    <a:gd name="T12" fmla="*/ 91 w 416"/>
                    <a:gd name="T13" fmla="*/ 121 h 524"/>
                    <a:gd name="T14" fmla="*/ 104 w 416"/>
                    <a:gd name="T15" fmla="*/ 100 h 524"/>
                    <a:gd name="T16" fmla="*/ 117 w 416"/>
                    <a:gd name="T17" fmla="*/ 81 h 524"/>
                    <a:gd name="T18" fmla="*/ 131 w 416"/>
                    <a:gd name="T19" fmla="*/ 63 h 524"/>
                    <a:gd name="T20" fmla="*/ 143 w 416"/>
                    <a:gd name="T21" fmla="*/ 45 h 524"/>
                    <a:gd name="T22" fmla="*/ 157 w 416"/>
                    <a:gd name="T23" fmla="*/ 31 h 524"/>
                    <a:gd name="T24" fmla="*/ 169 w 416"/>
                    <a:gd name="T25" fmla="*/ 18 h 524"/>
                    <a:gd name="T26" fmla="*/ 176 w 416"/>
                    <a:gd name="T27" fmla="*/ 14 h 524"/>
                    <a:gd name="T28" fmla="*/ 182 w 416"/>
                    <a:gd name="T29" fmla="*/ 9 h 524"/>
                    <a:gd name="T30" fmla="*/ 189 w 416"/>
                    <a:gd name="T31" fmla="*/ 6 h 524"/>
                    <a:gd name="T32" fmla="*/ 195 w 416"/>
                    <a:gd name="T33" fmla="*/ 3 h 524"/>
                    <a:gd name="T34" fmla="*/ 202 w 416"/>
                    <a:gd name="T35" fmla="*/ 1 h 524"/>
                    <a:gd name="T36" fmla="*/ 208 w 416"/>
                    <a:gd name="T37" fmla="*/ 0 h 524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16" h="524">
                      <a:moveTo>
                        <a:pt x="0" y="524"/>
                      </a:moveTo>
                      <a:lnTo>
                        <a:pt x="26" y="489"/>
                      </a:lnTo>
                      <a:lnTo>
                        <a:pt x="51" y="451"/>
                      </a:lnTo>
                      <a:lnTo>
                        <a:pt x="78" y="411"/>
                      </a:lnTo>
                      <a:lnTo>
                        <a:pt x="103" y="370"/>
                      </a:lnTo>
                      <a:lnTo>
                        <a:pt x="155" y="284"/>
                      </a:lnTo>
                      <a:lnTo>
                        <a:pt x="182" y="242"/>
                      </a:lnTo>
                      <a:lnTo>
                        <a:pt x="207" y="200"/>
                      </a:lnTo>
                      <a:lnTo>
                        <a:pt x="234" y="161"/>
                      </a:lnTo>
                      <a:lnTo>
                        <a:pt x="261" y="125"/>
                      </a:lnTo>
                      <a:lnTo>
                        <a:pt x="286" y="90"/>
                      </a:lnTo>
                      <a:lnTo>
                        <a:pt x="313" y="61"/>
                      </a:lnTo>
                      <a:lnTo>
                        <a:pt x="337" y="36"/>
                      </a:lnTo>
                      <a:lnTo>
                        <a:pt x="351" y="27"/>
                      </a:lnTo>
                      <a:lnTo>
                        <a:pt x="364" y="17"/>
                      </a:lnTo>
                      <a:lnTo>
                        <a:pt x="378" y="11"/>
                      </a:lnTo>
                      <a:lnTo>
                        <a:pt x="389" y="6"/>
                      </a:lnTo>
                      <a:lnTo>
                        <a:pt x="403" y="2"/>
                      </a:lnTo>
                      <a:lnTo>
                        <a:pt x="416" y="0"/>
                      </a:lnTo>
                    </a:path>
                  </a:pathLst>
                </a:custGeom>
                <a:noFill/>
                <a:ln w="23813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602" name="Freeform 67"/>
                <p:cNvSpPr>
                  <a:spLocks/>
                </p:cNvSpPr>
                <p:nvPr/>
              </p:nvSpPr>
              <p:spPr bwMode="auto">
                <a:xfrm>
                  <a:off x="1128" y="1667"/>
                  <a:ext cx="209" cy="234"/>
                </a:xfrm>
                <a:custGeom>
                  <a:avLst/>
                  <a:gdLst>
                    <a:gd name="T0" fmla="*/ 0 w 419"/>
                    <a:gd name="T1" fmla="*/ 0 h 466"/>
                    <a:gd name="T2" fmla="*/ 7 w 419"/>
                    <a:gd name="T3" fmla="*/ 0 h 466"/>
                    <a:gd name="T4" fmla="*/ 13 w 419"/>
                    <a:gd name="T5" fmla="*/ 1 h 466"/>
                    <a:gd name="T6" fmla="*/ 19 w 419"/>
                    <a:gd name="T7" fmla="*/ 2 h 466"/>
                    <a:gd name="T8" fmla="*/ 26 w 419"/>
                    <a:gd name="T9" fmla="*/ 5 h 466"/>
                    <a:gd name="T10" fmla="*/ 39 w 419"/>
                    <a:gd name="T11" fmla="*/ 12 h 466"/>
                    <a:gd name="T12" fmla="*/ 52 w 419"/>
                    <a:gd name="T13" fmla="*/ 21 h 466"/>
                    <a:gd name="T14" fmla="*/ 65 w 419"/>
                    <a:gd name="T15" fmla="*/ 33 h 466"/>
                    <a:gd name="T16" fmla="*/ 79 w 419"/>
                    <a:gd name="T17" fmla="*/ 46 h 466"/>
                    <a:gd name="T18" fmla="*/ 91 w 419"/>
                    <a:gd name="T19" fmla="*/ 62 h 466"/>
                    <a:gd name="T20" fmla="*/ 104 w 419"/>
                    <a:gd name="T21" fmla="*/ 79 h 466"/>
                    <a:gd name="T22" fmla="*/ 118 w 419"/>
                    <a:gd name="T23" fmla="*/ 97 h 466"/>
                    <a:gd name="T24" fmla="*/ 130 w 419"/>
                    <a:gd name="T25" fmla="*/ 115 h 466"/>
                    <a:gd name="T26" fmla="*/ 157 w 419"/>
                    <a:gd name="T27" fmla="*/ 156 h 466"/>
                    <a:gd name="T28" fmla="*/ 183 w 419"/>
                    <a:gd name="T29" fmla="*/ 196 h 466"/>
                    <a:gd name="T30" fmla="*/ 196 w 419"/>
                    <a:gd name="T31" fmla="*/ 216 h 466"/>
                    <a:gd name="T32" fmla="*/ 209 w 419"/>
                    <a:gd name="T33" fmla="*/ 234 h 46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419" h="466">
                      <a:moveTo>
                        <a:pt x="0" y="0"/>
                      </a:moveTo>
                      <a:lnTo>
                        <a:pt x="14" y="0"/>
                      </a:lnTo>
                      <a:lnTo>
                        <a:pt x="27" y="2"/>
                      </a:lnTo>
                      <a:lnTo>
                        <a:pt x="39" y="4"/>
                      </a:lnTo>
                      <a:lnTo>
                        <a:pt x="52" y="9"/>
                      </a:lnTo>
                      <a:lnTo>
                        <a:pt x="79" y="23"/>
                      </a:lnTo>
                      <a:lnTo>
                        <a:pt x="104" y="42"/>
                      </a:lnTo>
                      <a:lnTo>
                        <a:pt x="131" y="65"/>
                      </a:lnTo>
                      <a:lnTo>
                        <a:pt x="158" y="92"/>
                      </a:lnTo>
                      <a:lnTo>
                        <a:pt x="183" y="123"/>
                      </a:lnTo>
                      <a:lnTo>
                        <a:pt x="209" y="157"/>
                      </a:lnTo>
                      <a:lnTo>
                        <a:pt x="236" y="194"/>
                      </a:lnTo>
                      <a:lnTo>
                        <a:pt x="261" y="230"/>
                      </a:lnTo>
                      <a:lnTo>
                        <a:pt x="315" y="311"/>
                      </a:lnTo>
                      <a:lnTo>
                        <a:pt x="367" y="390"/>
                      </a:lnTo>
                      <a:lnTo>
                        <a:pt x="392" y="430"/>
                      </a:lnTo>
                      <a:lnTo>
                        <a:pt x="419" y="466"/>
                      </a:lnTo>
                    </a:path>
                  </a:pathLst>
                </a:custGeom>
                <a:noFill/>
                <a:ln w="23813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603" name="Freeform 68"/>
                <p:cNvSpPr>
                  <a:spLocks/>
                </p:cNvSpPr>
                <p:nvPr/>
              </p:nvSpPr>
              <p:spPr bwMode="auto">
                <a:xfrm>
                  <a:off x="1337" y="1901"/>
                  <a:ext cx="209" cy="348"/>
                </a:xfrm>
                <a:custGeom>
                  <a:avLst/>
                  <a:gdLst>
                    <a:gd name="T0" fmla="*/ 0 w 416"/>
                    <a:gd name="T1" fmla="*/ 0 h 697"/>
                    <a:gd name="T2" fmla="*/ 14 w 416"/>
                    <a:gd name="T3" fmla="*/ 19 h 697"/>
                    <a:gd name="T4" fmla="*/ 26 w 416"/>
                    <a:gd name="T5" fmla="*/ 39 h 697"/>
                    <a:gd name="T6" fmla="*/ 39 w 416"/>
                    <a:gd name="T7" fmla="*/ 61 h 697"/>
                    <a:gd name="T8" fmla="*/ 52 w 416"/>
                    <a:gd name="T9" fmla="*/ 83 h 697"/>
                    <a:gd name="T10" fmla="*/ 65 w 416"/>
                    <a:gd name="T11" fmla="*/ 107 h 697"/>
                    <a:gd name="T12" fmla="*/ 78 w 416"/>
                    <a:gd name="T13" fmla="*/ 131 h 697"/>
                    <a:gd name="T14" fmla="*/ 105 w 416"/>
                    <a:gd name="T15" fmla="*/ 179 h 697"/>
                    <a:gd name="T16" fmla="*/ 131 w 416"/>
                    <a:gd name="T17" fmla="*/ 227 h 697"/>
                    <a:gd name="T18" fmla="*/ 144 w 416"/>
                    <a:gd name="T19" fmla="*/ 250 h 697"/>
                    <a:gd name="T20" fmla="*/ 157 w 416"/>
                    <a:gd name="T21" fmla="*/ 273 h 697"/>
                    <a:gd name="T22" fmla="*/ 170 w 416"/>
                    <a:gd name="T23" fmla="*/ 294 h 697"/>
                    <a:gd name="T24" fmla="*/ 183 w 416"/>
                    <a:gd name="T25" fmla="*/ 314 h 697"/>
                    <a:gd name="T26" fmla="*/ 195 w 416"/>
                    <a:gd name="T27" fmla="*/ 332 h 697"/>
                    <a:gd name="T28" fmla="*/ 209 w 416"/>
                    <a:gd name="T29" fmla="*/ 348 h 697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416" h="697">
                      <a:moveTo>
                        <a:pt x="0" y="0"/>
                      </a:moveTo>
                      <a:lnTo>
                        <a:pt x="27" y="39"/>
                      </a:lnTo>
                      <a:lnTo>
                        <a:pt x="52" y="79"/>
                      </a:lnTo>
                      <a:lnTo>
                        <a:pt x="78" y="123"/>
                      </a:lnTo>
                      <a:lnTo>
                        <a:pt x="103" y="167"/>
                      </a:lnTo>
                      <a:lnTo>
                        <a:pt x="130" y="215"/>
                      </a:lnTo>
                      <a:lnTo>
                        <a:pt x="155" y="263"/>
                      </a:lnTo>
                      <a:lnTo>
                        <a:pt x="209" y="359"/>
                      </a:lnTo>
                      <a:lnTo>
                        <a:pt x="261" y="455"/>
                      </a:lnTo>
                      <a:lnTo>
                        <a:pt x="286" y="501"/>
                      </a:lnTo>
                      <a:lnTo>
                        <a:pt x="313" y="546"/>
                      </a:lnTo>
                      <a:lnTo>
                        <a:pt x="338" y="588"/>
                      </a:lnTo>
                      <a:lnTo>
                        <a:pt x="364" y="628"/>
                      </a:lnTo>
                      <a:lnTo>
                        <a:pt x="389" y="665"/>
                      </a:lnTo>
                      <a:lnTo>
                        <a:pt x="416" y="697"/>
                      </a:lnTo>
                    </a:path>
                  </a:pathLst>
                </a:custGeom>
                <a:noFill/>
                <a:ln w="23813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604" name="Freeform 69"/>
                <p:cNvSpPr>
                  <a:spLocks/>
                </p:cNvSpPr>
                <p:nvPr/>
              </p:nvSpPr>
              <p:spPr bwMode="auto">
                <a:xfrm>
                  <a:off x="1546" y="2249"/>
                  <a:ext cx="208" cy="146"/>
                </a:xfrm>
                <a:custGeom>
                  <a:avLst/>
                  <a:gdLst>
                    <a:gd name="T0" fmla="*/ 0 w 417"/>
                    <a:gd name="T1" fmla="*/ 0 h 292"/>
                    <a:gd name="T2" fmla="*/ 13 w 417"/>
                    <a:gd name="T3" fmla="*/ 15 h 292"/>
                    <a:gd name="T4" fmla="*/ 26 w 417"/>
                    <a:gd name="T5" fmla="*/ 29 h 292"/>
                    <a:gd name="T6" fmla="*/ 39 w 417"/>
                    <a:gd name="T7" fmla="*/ 41 h 292"/>
                    <a:gd name="T8" fmla="*/ 52 w 417"/>
                    <a:gd name="T9" fmla="*/ 52 h 292"/>
                    <a:gd name="T10" fmla="*/ 65 w 417"/>
                    <a:gd name="T11" fmla="*/ 63 h 292"/>
                    <a:gd name="T12" fmla="*/ 78 w 417"/>
                    <a:gd name="T13" fmla="*/ 72 h 292"/>
                    <a:gd name="T14" fmla="*/ 91 w 417"/>
                    <a:gd name="T15" fmla="*/ 81 h 292"/>
                    <a:gd name="T16" fmla="*/ 104 w 417"/>
                    <a:gd name="T17" fmla="*/ 90 h 292"/>
                    <a:gd name="T18" fmla="*/ 130 w 417"/>
                    <a:gd name="T19" fmla="*/ 105 h 292"/>
                    <a:gd name="T20" fmla="*/ 156 w 417"/>
                    <a:gd name="T21" fmla="*/ 118 h 292"/>
                    <a:gd name="T22" fmla="*/ 182 w 417"/>
                    <a:gd name="T23" fmla="*/ 132 h 292"/>
                    <a:gd name="T24" fmla="*/ 208 w 417"/>
                    <a:gd name="T25" fmla="*/ 146 h 292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417" h="292">
                      <a:moveTo>
                        <a:pt x="0" y="0"/>
                      </a:moveTo>
                      <a:lnTo>
                        <a:pt x="27" y="29"/>
                      </a:lnTo>
                      <a:lnTo>
                        <a:pt x="52" y="58"/>
                      </a:lnTo>
                      <a:lnTo>
                        <a:pt x="79" y="81"/>
                      </a:lnTo>
                      <a:lnTo>
                        <a:pt x="104" y="104"/>
                      </a:lnTo>
                      <a:lnTo>
                        <a:pt x="131" y="125"/>
                      </a:lnTo>
                      <a:lnTo>
                        <a:pt x="156" y="144"/>
                      </a:lnTo>
                      <a:lnTo>
                        <a:pt x="183" y="161"/>
                      </a:lnTo>
                      <a:lnTo>
                        <a:pt x="208" y="179"/>
                      </a:lnTo>
                      <a:lnTo>
                        <a:pt x="261" y="209"/>
                      </a:lnTo>
                      <a:lnTo>
                        <a:pt x="313" y="236"/>
                      </a:lnTo>
                      <a:lnTo>
                        <a:pt x="365" y="263"/>
                      </a:lnTo>
                      <a:lnTo>
                        <a:pt x="417" y="292"/>
                      </a:lnTo>
                    </a:path>
                  </a:pathLst>
                </a:custGeom>
                <a:noFill/>
                <a:ln w="23813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605" name="Freeform 70"/>
                <p:cNvSpPr>
                  <a:spLocks/>
                </p:cNvSpPr>
                <p:nvPr/>
              </p:nvSpPr>
              <p:spPr bwMode="auto">
                <a:xfrm>
                  <a:off x="1754" y="2395"/>
                  <a:ext cx="208" cy="87"/>
                </a:xfrm>
                <a:custGeom>
                  <a:avLst/>
                  <a:gdLst>
                    <a:gd name="T0" fmla="*/ 0 w 416"/>
                    <a:gd name="T1" fmla="*/ 0 h 175"/>
                    <a:gd name="T2" fmla="*/ 26 w 416"/>
                    <a:gd name="T3" fmla="*/ 14 h 175"/>
                    <a:gd name="T4" fmla="*/ 52 w 416"/>
                    <a:gd name="T5" fmla="*/ 28 h 175"/>
                    <a:gd name="T6" fmla="*/ 78 w 416"/>
                    <a:gd name="T7" fmla="*/ 41 h 175"/>
                    <a:gd name="T8" fmla="*/ 104 w 416"/>
                    <a:gd name="T9" fmla="*/ 53 h 175"/>
                    <a:gd name="T10" fmla="*/ 131 w 416"/>
                    <a:gd name="T11" fmla="*/ 63 h 175"/>
                    <a:gd name="T12" fmla="*/ 157 w 416"/>
                    <a:gd name="T13" fmla="*/ 73 h 175"/>
                    <a:gd name="T14" fmla="*/ 183 w 416"/>
                    <a:gd name="T15" fmla="*/ 80 h 175"/>
                    <a:gd name="T16" fmla="*/ 208 w 416"/>
                    <a:gd name="T17" fmla="*/ 87 h 17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416" h="175">
                      <a:moveTo>
                        <a:pt x="0" y="0"/>
                      </a:moveTo>
                      <a:lnTo>
                        <a:pt x="52" y="29"/>
                      </a:lnTo>
                      <a:lnTo>
                        <a:pt x="104" y="56"/>
                      </a:lnTo>
                      <a:lnTo>
                        <a:pt x="155" y="82"/>
                      </a:lnTo>
                      <a:lnTo>
                        <a:pt x="207" y="106"/>
                      </a:lnTo>
                      <a:lnTo>
                        <a:pt x="261" y="127"/>
                      </a:lnTo>
                      <a:lnTo>
                        <a:pt x="313" y="146"/>
                      </a:lnTo>
                      <a:lnTo>
                        <a:pt x="365" y="161"/>
                      </a:lnTo>
                      <a:lnTo>
                        <a:pt x="416" y="175"/>
                      </a:lnTo>
                    </a:path>
                  </a:pathLst>
                </a:custGeom>
                <a:noFill/>
                <a:ln w="23813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606" name="Freeform 71"/>
                <p:cNvSpPr>
                  <a:spLocks/>
                </p:cNvSpPr>
                <p:nvPr/>
              </p:nvSpPr>
              <p:spPr bwMode="auto">
                <a:xfrm>
                  <a:off x="1962" y="2482"/>
                  <a:ext cx="209" cy="7"/>
                </a:xfrm>
                <a:custGeom>
                  <a:avLst/>
                  <a:gdLst>
                    <a:gd name="T0" fmla="*/ 0 w 417"/>
                    <a:gd name="T1" fmla="*/ 0 h 13"/>
                    <a:gd name="T2" fmla="*/ 26 w 417"/>
                    <a:gd name="T3" fmla="*/ 4 h 13"/>
                    <a:gd name="T4" fmla="*/ 52 w 417"/>
                    <a:gd name="T5" fmla="*/ 6 h 13"/>
                    <a:gd name="T6" fmla="*/ 78 w 417"/>
                    <a:gd name="T7" fmla="*/ 7 h 13"/>
                    <a:gd name="T8" fmla="*/ 104 w 417"/>
                    <a:gd name="T9" fmla="*/ 6 h 13"/>
                    <a:gd name="T10" fmla="*/ 157 w 417"/>
                    <a:gd name="T11" fmla="*/ 2 h 13"/>
                    <a:gd name="T12" fmla="*/ 183 w 417"/>
                    <a:gd name="T13" fmla="*/ 1 h 13"/>
                    <a:gd name="T14" fmla="*/ 209 w 417"/>
                    <a:gd name="T15" fmla="*/ 0 h 1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417" h="13">
                      <a:moveTo>
                        <a:pt x="0" y="0"/>
                      </a:moveTo>
                      <a:lnTo>
                        <a:pt x="52" y="7"/>
                      </a:lnTo>
                      <a:lnTo>
                        <a:pt x="104" y="11"/>
                      </a:lnTo>
                      <a:lnTo>
                        <a:pt x="156" y="13"/>
                      </a:lnTo>
                      <a:lnTo>
                        <a:pt x="208" y="11"/>
                      </a:lnTo>
                      <a:lnTo>
                        <a:pt x="313" y="3"/>
                      </a:lnTo>
                      <a:lnTo>
                        <a:pt x="365" y="2"/>
                      </a:lnTo>
                      <a:lnTo>
                        <a:pt x="417" y="0"/>
                      </a:lnTo>
                    </a:path>
                  </a:pathLst>
                </a:custGeom>
                <a:noFill/>
                <a:ln w="23813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607" name="Rectangle 72"/>
                <p:cNvSpPr>
                  <a:spLocks noChangeArrowheads="1"/>
                </p:cNvSpPr>
                <p:nvPr/>
              </p:nvSpPr>
              <p:spPr bwMode="auto">
                <a:xfrm>
                  <a:off x="475" y="2454"/>
                  <a:ext cx="56" cy="56"/>
                </a:xfrm>
                <a:prstGeom prst="rect">
                  <a:avLst/>
                </a:prstGeom>
                <a:solidFill>
                  <a:srgbClr val="FFFF00"/>
                </a:solidFill>
                <a:ln w="12700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1pPr>
                  <a:lvl2pPr marL="742950" indent="-28575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2pPr>
                  <a:lvl3pPr marL="11430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3pPr>
                  <a:lvl4pPr marL="16002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4pPr>
                  <a:lvl5pPr marL="20574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9pPr>
                </a:lstStyle>
                <a:p>
                  <a:endParaRPr lang="it-IT" altLang="it-IT"/>
                </a:p>
              </p:txBody>
            </p:sp>
            <p:sp>
              <p:nvSpPr>
                <p:cNvPr id="104608" name="Rectangle 73"/>
                <p:cNvSpPr>
                  <a:spLocks noChangeArrowheads="1"/>
                </p:cNvSpPr>
                <p:nvPr/>
              </p:nvSpPr>
              <p:spPr bwMode="auto">
                <a:xfrm>
                  <a:off x="684" y="2396"/>
                  <a:ext cx="55" cy="56"/>
                </a:xfrm>
                <a:prstGeom prst="rect">
                  <a:avLst/>
                </a:prstGeom>
                <a:solidFill>
                  <a:srgbClr val="FFFF00"/>
                </a:solidFill>
                <a:ln w="12700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1pPr>
                  <a:lvl2pPr marL="742950" indent="-28575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2pPr>
                  <a:lvl3pPr marL="11430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3pPr>
                  <a:lvl4pPr marL="16002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4pPr>
                  <a:lvl5pPr marL="20574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9pPr>
                </a:lstStyle>
                <a:p>
                  <a:endParaRPr lang="it-IT" altLang="it-IT"/>
                </a:p>
              </p:txBody>
            </p:sp>
            <p:sp>
              <p:nvSpPr>
                <p:cNvPr id="104609" name="Rectangle 74"/>
                <p:cNvSpPr>
                  <a:spLocks noChangeArrowheads="1"/>
                </p:cNvSpPr>
                <p:nvPr/>
              </p:nvSpPr>
              <p:spPr bwMode="auto">
                <a:xfrm>
                  <a:off x="892" y="2251"/>
                  <a:ext cx="56" cy="56"/>
                </a:xfrm>
                <a:prstGeom prst="rect">
                  <a:avLst/>
                </a:prstGeom>
                <a:solidFill>
                  <a:srgbClr val="FFFF00"/>
                </a:solidFill>
                <a:ln w="12700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1pPr>
                  <a:lvl2pPr marL="742950" indent="-28575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2pPr>
                  <a:lvl3pPr marL="11430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3pPr>
                  <a:lvl4pPr marL="16002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4pPr>
                  <a:lvl5pPr marL="20574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9pPr>
                </a:lstStyle>
                <a:p>
                  <a:endParaRPr lang="it-IT" altLang="it-IT"/>
                </a:p>
              </p:txBody>
            </p:sp>
            <p:sp>
              <p:nvSpPr>
                <p:cNvPr id="104610" name="Rectangle 75"/>
                <p:cNvSpPr>
                  <a:spLocks noChangeArrowheads="1"/>
                </p:cNvSpPr>
                <p:nvPr/>
              </p:nvSpPr>
              <p:spPr bwMode="auto">
                <a:xfrm>
                  <a:off x="1100" y="2018"/>
                  <a:ext cx="56" cy="55"/>
                </a:xfrm>
                <a:prstGeom prst="rect">
                  <a:avLst/>
                </a:prstGeom>
                <a:solidFill>
                  <a:srgbClr val="FFFF00"/>
                </a:solidFill>
                <a:ln w="12700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1pPr>
                  <a:lvl2pPr marL="742950" indent="-28575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2pPr>
                  <a:lvl3pPr marL="11430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3pPr>
                  <a:lvl4pPr marL="16002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4pPr>
                  <a:lvl5pPr marL="20574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9pPr>
                </a:lstStyle>
                <a:p>
                  <a:endParaRPr lang="it-IT" altLang="it-IT"/>
                </a:p>
              </p:txBody>
            </p:sp>
            <p:sp>
              <p:nvSpPr>
                <p:cNvPr id="104611" name="Rectangle 76"/>
                <p:cNvSpPr>
                  <a:spLocks noChangeArrowheads="1"/>
                </p:cNvSpPr>
                <p:nvPr/>
              </p:nvSpPr>
              <p:spPr bwMode="auto">
                <a:xfrm>
                  <a:off x="1309" y="1814"/>
                  <a:ext cx="56" cy="56"/>
                </a:xfrm>
                <a:prstGeom prst="rect">
                  <a:avLst/>
                </a:prstGeom>
                <a:solidFill>
                  <a:srgbClr val="FFFF00"/>
                </a:solidFill>
                <a:ln w="12700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1pPr>
                  <a:lvl2pPr marL="742950" indent="-28575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2pPr>
                  <a:lvl3pPr marL="11430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3pPr>
                  <a:lvl4pPr marL="16002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4pPr>
                  <a:lvl5pPr marL="20574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9pPr>
                </a:lstStyle>
                <a:p>
                  <a:endParaRPr lang="it-IT" altLang="it-IT"/>
                </a:p>
              </p:txBody>
            </p:sp>
            <p:sp>
              <p:nvSpPr>
                <p:cNvPr id="104612" name="Rectangle 77"/>
                <p:cNvSpPr>
                  <a:spLocks noChangeArrowheads="1"/>
                </p:cNvSpPr>
                <p:nvPr/>
              </p:nvSpPr>
              <p:spPr bwMode="auto">
                <a:xfrm>
                  <a:off x="1518" y="1902"/>
                  <a:ext cx="55" cy="55"/>
                </a:xfrm>
                <a:prstGeom prst="rect">
                  <a:avLst/>
                </a:prstGeom>
                <a:solidFill>
                  <a:srgbClr val="FFFF00"/>
                </a:solidFill>
                <a:ln w="12700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1pPr>
                  <a:lvl2pPr marL="742950" indent="-28575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2pPr>
                  <a:lvl3pPr marL="11430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3pPr>
                  <a:lvl4pPr marL="16002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4pPr>
                  <a:lvl5pPr marL="20574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9pPr>
                </a:lstStyle>
                <a:p>
                  <a:endParaRPr lang="it-IT" altLang="it-IT"/>
                </a:p>
              </p:txBody>
            </p:sp>
            <p:sp>
              <p:nvSpPr>
                <p:cNvPr id="104613" name="Rectangle 78"/>
                <p:cNvSpPr>
                  <a:spLocks noChangeArrowheads="1"/>
                </p:cNvSpPr>
                <p:nvPr/>
              </p:nvSpPr>
              <p:spPr bwMode="auto">
                <a:xfrm>
                  <a:off x="1726" y="2105"/>
                  <a:ext cx="56" cy="56"/>
                </a:xfrm>
                <a:prstGeom prst="rect">
                  <a:avLst/>
                </a:prstGeom>
                <a:solidFill>
                  <a:srgbClr val="FFFF00"/>
                </a:solidFill>
                <a:ln w="12700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1pPr>
                  <a:lvl2pPr marL="742950" indent="-28575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2pPr>
                  <a:lvl3pPr marL="11430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3pPr>
                  <a:lvl4pPr marL="16002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4pPr>
                  <a:lvl5pPr marL="20574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9pPr>
                </a:lstStyle>
                <a:p>
                  <a:endParaRPr lang="it-IT" altLang="it-IT"/>
                </a:p>
              </p:txBody>
            </p:sp>
            <p:sp>
              <p:nvSpPr>
                <p:cNvPr id="104614" name="Rectangle 79"/>
                <p:cNvSpPr>
                  <a:spLocks noChangeArrowheads="1"/>
                </p:cNvSpPr>
                <p:nvPr/>
              </p:nvSpPr>
              <p:spPr bwMode="auto">
                <a:xfrm>
                  <a:off x="1934" y="2221"/>
                  <a:ext cx="56" cy="56"/>
                </a:xfrm>
                <a:prstGeom prst="rect">
                  <a:avLst/>
                </a:prstGeom>
                <a:solidFill>
                  <a:srgbClr val="FFFF00"/>
                </a:solidFill>
                <a:ln w="12700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1pPr>
                  <a:lvl2pPr marL="742950" indent="-28575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2pPr>
                  <a:lvl3pPr marL="11430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3pPr>
                  <a:lvl4pPr marL="16002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4pPr>
                  <a:lvl5pPr marL="20574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9pPr>
                </a:lstStyle>
                <a:p>
                  <a:endParaRPr lang="it-IT" altLang="it-IT"/>
                </a:p>
              </p:txBody>
            </p:sp>
            <p:sp>
              <p:nvSpPr>
                <p:cNvPr id="104615" name="Rectangle 80"/>
                <p:cNvSpPr>
                  <a:spLocks noChangeArrowheads="1"/>
                </p:cNvSpPr>
                <p:nvPr/>
              </p:nvSpPr>
              <p:spPr bwMode="auto">
                <a:xfrm>
                  <a:off x="2143" y="2280"/>
                  <a:ext cx="55" cy="55"/>
                </a:xfrm>
                <a:prstGeom prst="rect">
                  <a:avLst/>
                </a:prstGeom>
                <a:solidFill>
                  <a:srgbClr val="FFFF00"/>
                </a:solidFill>
                <a:ln w="12700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1pPr>
                  <a:lvl2pPr marL="742950" indent="-28575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2pPr>
                  <a:lvl3pPr marL="11430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3pPr>
                  <a:lvl4pPr marL="16002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4pPr>
                  <a:lvl5pPr marL="20574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9pPr>
                </a:lstStyle>
                <a:p>
                  <a:endParaRPr lang="it-IT" altLang="it-IT"/>
                </a:p>
              </p:txBody>
            </p:sp>
            <p:sp>
              <p:nvSpPr>
                <p:cNvPr id="104616" name="Rectangle 81"/>
                <p:cNvSpPr>
                  <a:spLocks noChangeArrowheads="1"/>
                </p:cNvSpPr>
                <p:nvPr/>
              </p:nvSpPr>
              <p:spPr bwMode="auto">
                <a:xfrm>
                  <a:off x="475" y="2396"/>
                  <a:ext cx="56" cy="56"/>
                </a:xfrm>
                <a:prstGeom prst="rect">
                  <a:avLst/>
                </a:prstGeom>
                <a:solidFill>
                  <a:srgbClr val="FF00FF"/>
                </a:solidFill>
                <a:ln w="12700">
                  <a:solidFill>
                    <a:srgbClr val="FF00FF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1pPr>
                  <a:lvl2pPr marL="742950" indent="-28575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2pPr>
                  <a:lvl3pPr marL="11430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3pPr>
                  <a:lvl4pPr marL="16002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4pPr>
                  <a:lvl5pPr marL="20574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9pPr>
                </a:lstStyle>
                <a:p>
                  <a:endParaRPr lang="it-IT" altLang="it-IT"/>
                </a:p>
              </p:txBody>
            </p:sp>
            <p:sp>
              <p:nvSpPr>
                <p:cNvPr id="104617" name="Rectangle 82"/>
                <p:cNvSpPr>
                  <a:spLocks noChangeArrowheads="1"/>
                </p:cNvSpPr>
                <p:nvPr/>
              </p:nvSpPr>
              <p:spPr bwMode="auto">
                <a:xfrm>
                  <a:off x="684" y="2338"/>
                  <a:ext cx="55" cy="56"/>
                </a:xfrm>
                <a:prstGeom prst="rect">
                  <a:avLst/>
                </a:prstGeom>
                <a:solidFill>
                  <a:srgbClr val="FF00FF"/>
                </a:solidFill>
                <a:ln w="12700">
                  <a:solidFill>
                    <a:srgbClr val="FF00FF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1pPr>
                  <a:lvl2pPr marL="742950" indent="-28575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2pPr>
                  <a:lvl3pPr marL="11430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3pPr>
                  <a:lvl4pPr marL="16002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4pPr>
                  <a:lvl5pPr marL="20574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9pPr>
                </a:lstStyle>
                <a:p>
                  <a:endParaRPr lang="it-IT" altLang="it-IT"/>
                </a:p>
              </p:txBody>
            </p:sp>
            <p:sp>
              <p:nvSpPr>
                <p:cNvPr id="104618" name="Rectangle 83"/>
                <p:cNvSpPr>
                  <a:spLocks noChangeArrowheads="1"/>
                </p:cNvSpPr>
                <p:nvPr/>
              </p:nvSpPr>
              <p:spPr bwMode="auto">
                <a:xfrm>
                  <a:off x="892" y="2280"/>
                  <a:ext cx="56" cy="55"/>
                </a:xfrm>
                <a:prstGeom prst="rect">
                  <a:avLst/>
                </a:prstGeom>
                <a:solidFill>
                  <a:srgbClr val="FF00FF"/>
                </a:solidFill>
                <a:ln w="12700">
                  <a:solidFill>
                    <a:srgbClr val="FF00FF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1pPr>
                  <a:lvl2pPr marL="742950" indent="-28575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2pPr>
                  <a:lvl3pPr marL="11430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3pPr>
                  <a:lvl4pPr marL="16002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4pPr>
                  <a:lvl5pPr marL="20574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9pPr>
                </a:lstStyle>
                <a:p>
                  <a:endParaRPr lang="it-IT" altLang="it-IT"/>
                </a:p>
              </p:txBody>
            </p:sp>
            <p:sp>
              <p:nvSpPr>
                <p:cNvPr id="104619" name="Rectangle 84"/>
                <p:cNvSpPr>
                  <a:spLocks noChangeArrowheads="1"/>
                </p:cNvSpPr>
                <p:nvPr/>
              </p:nvSpPr>
              <p:spPr bwMode="auto">
                <a:xfrm>
                  <a:off x="1100" y="2221"/>
                  <a:ext cx="56" cy="56"/>
                </a:xfrm>
                <a:prstGeom prst="rect">
                  <a:avLst/>
                </a:prstGeom>
                <a:solidFill>
                  <a:srgbClr val="FF00FF"/>
                </a:solidFill>
                <a:ln w="12700">
                  <a:solidFill>
                    <a:srgbClr val="FF00FF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1pPr>
                  <a:lvl2pPr marL="742950" indent="-28575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2pPr>
                  <a:lvl3pPr marL="11430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3pPr>
                  <a:lvl4pPr marL="16002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4pPr>
                  <a:lvl5pPr marL="20574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9pPr>
                </a:lstStyle>
                <a:p>
                  <a:endParaRPr lang="it-IT" altLang="it-IT"/>
                </a:p>
              </p:txBody>
            </p:sp>
            <p:sp>
              <p:nvSpPr>
                <p:cNvPr id="104620" name="Rectangle 85"/>
                <p:cNvSpPr>
                  <a:spLocks noChangeArrowheads="1"/>
                </p:cNvSpPr>
                <p:nvPr/>
              </p:nvSpPr>
              <p:spPr bwMode="auto">
                <a:xfrm>
                  <a:off x="1309" y="2164"/>
                  <a:ext cx="56" cy="55"/>
                </a:xfrm>
                <a:prstGeom prst="rect">
                  <a:avLst/>
                </a:prstGeom>
                <a:solidFill>
                  <a:srgbClr val="FF00FF"/>
                </a:solidFill>
                <a:ln w="12700">
                  <a:solidFill>
                    <a:srgbClr val="FF00FF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1pPr>
                  <a:lvl2pPr marL="742950" indent="-28575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2pPr>
                  <a:lvl3pPr marL="11430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3pPr>
                  <a:lvl4pPr marL="16002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4pPr>
                  <a:lvl5pPr marL="20574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9pPr>
                </a:lstStyle>
                <a:p>
                  <a:endParaRPr lang="it-IT" altLang="it-IT"/>
                </a:p>
              </p:txBody>
            </p:sp>
            <p:sp>
              <p:nvSpPr>
                <p:cNvPr id="104621" name="Rectangle 86"/>
                <p:cNvSpPr>
                  <a:spLocks noChangeArrowheads="1"/>
                </p:cNvSpPr>
                <p:nvPr/>
              </p:nvSpPr>
              <p:spPr bwMode="auto">
                <a:xfrm>
                  <a:off x="1518" y="2280"/>
                  <a:ext cx="55" cy="55"/>
                </a:xfrm>
                <a:prstGeom prst="rect">
                  <a:avLst/>
                </a:prstGeom>
                <a:solidFill>
                  <a:srgbClr val="FF00FF"/>
                </a:solidFill>
                <a:ln w="12700">
                  <a:solidFill>
                    <a:srgbClr val="FF00FF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1pPr>
                  <a:lvl2pPr marL="742950" indent="-28575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2pPr>
                  <a:lvl3pPr marL="11430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3pPr>
                  <a:lvl4pPr marL="16002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4pPr>
                  <a:lvl5pPr marL="20574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9pPr>
                </a:lstStyle>
                <a:p>
                  <a:endParaRPr lang="it-IT" altLang="it-IT"/>
                </a:p>
              </p:txBody>
            </p:sp>
            <p:sp>
              <p:nvSpPr>
                <p:cNvPr id="104622" name="Rectangle 87"/>
                <p:cNvSpPr>
                  <a:spLocks noChangeArrowheads="1"/>
                </p:cNvSpPr>
                <p:nvPr/>
              </p:nvSpPr>
              <p:spPr bwMode="auto">
                <a:xfrm>
                  <a:off x="1726" y="2338"/>
                  <a:ext cx="56" cy="56"/>
                </a:xfrm>
                <a:prstGeom prst="rect">
                  <a:avLst/>
                </a:prstGeom>
                <a:solidFill>
                  <a:srgbClr val="FF00FF"/>
                </a:solidFill>
                <a:ln w="12700">
                  <a:solidFill>
                    <a:srgbClr val="FF00FF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1pPr>
                  <a:lvl2pPr marL="742950" indent="-28575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2pPr>
                  <a:lvl3pPr marL="11430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3pPr>
                  <a:lvl4pPr marL="16002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4pPr>
                  <a:lvl5pPr marL="20574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9pPr>
                </a:lstStyle>
                <a:p>
                  <a:endParaRPr lang="it-IT" altLang="it-IT"/>
                </a:p>
              </p:txBody>
            </p:sp>
            <p:sp>
              <p:nvSpPr>
                <p:cNvPr id="104623" name="Rectangle 88"/>
                <p:cNvSpPr>
                  <a:spLocks noChangeArrowheads="1"/>
                </p:cNvSpPr>
                <p:nvPr/>
              </p:nvSpPr>
              <p:spPr bwMode="auto">
                <a:xfrm>
                  <a:off x="1934" y="2396"/>
                  <a:ext cx="56" cy="56"/>
                </a:xfrm>
                <a:prstGeom prst="rect">
                  <a:avLst/>
                </a:prstGeom>
                <a:solidFill>
                  <a:srgbClr val="FF00FF"/>
                </a:solidFill>
                <a:ln w="12700">
                  <a:solidFill>
                    <a:srgbClr val="FF00FF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1pPr>
                  <a:lvl2pPr marL="742950" indent="-28575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2pPr>
                  <a:lvl3pPr marL="11430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3pPr>
                  <a:lvl4pPr marL="16002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4pPr>
                  <a:lvl5pPr marL="20574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9pPr>
                </a:lstStyle>
                <a:p>
                  <a:endParaRPr lang="it-IT" altLang="it-IT"/>
                </a:p>
              </p:txBody>
            </p:sp>
            <p:sp>
              <p:nvSpPr>
                <p:cNvPr id="104624" name="Rectangle 89"/>
                <p:cNvSpPr>
                  <a:spLocks noChangeArrowheads="1"/>
                </p:cNvSpPr>
                <p:nvPr/>
              </p:nvSpPr>
              <p:spPr bwMode="auto">
                <a:xfrm>
                  <a:off x="2143" y="2396"/>
                  <a:ext cx="55" cy="56"/>
                </a:xfrm>
                <a:prstGeom prst="rect">
                  <a:avLst/>
                </a:prstGeom>
                <a:solidFill>
                  <a:srgbClr val="FF00FF"/>
                </a:solidFill>
                <a:ln w="12700">
                  <a:solidFill>
                    <a:srgbClr val="FF00FF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1pPr>
                  <a:lvl2pPr marL="742950" indent="-28575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2pPr>
                  <a:lvl3pPr marL="11430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3pPr>
                  <a:lvl4pPr marL="16002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4pPr>
                  <a:lvl5pPr marL="20574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9pPr>
                </a:lstStyle>
                <a:p>
                  <a:endParaRPr lang="it-IT" altLang="it-IT"/>
                </a:p>
              </p:txBody>
            </p:sp>
            <p:sp>
              <p:nvSpPr>
                <p:cNvPr id="104625" name="Rectangle 90"/>
                <p:cNvSpPr>
                  <a:spLocks noChangeArrowheads="1"/>
                </p:cNvSpPr>
                <p:nvPr/>
              </p:nvSpPr>
              <p:spPr bwMode="auto">
                <a:xfrm>
                  <a:off x="475" y="2454"/>
                  <a:ext cx="56" cy="56"/>
                </a:xfrm>
                <a:prstGeom prst="rect">
                  <a:avLst/>
                </a:prstGeom>
                <a:solidFill>
                  <a:srgbClr val="00FF00"/>
                </a:solidFill>
                <a:ln w="12700">
                  <a:solidFill>
                    <a:srgbClr val="00FF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1pPr>
                  <a:lvl2pPr marL="742950" indent="-28575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2pPr>
                  <a:lvl3pPr marL="11430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3pPr>
                  <a:lvl4pPr marL="16002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4pPr>
                  <a:lvl5pPr marL="20574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9pPr>
                </a:lstStyle>
                <a:p>
                  <a:endParaRPr lang="it-IT" altLang="it-IT"/>
                </a:p>
              </p:txBody>
            </p:sp>
            <p:sp>
              <p:nvSpPr>
                <p:cNvPr id="104626" name="Rectangle 91"/>
                <p:cNvSpPr>
                  <a:spLocks noChangeArrowheads="1"/>
                </p:cNvSpPr>
                <p:nvPr/>
              </p:nvSpPr>
              <p:spPr bwMode="auto">
                <a:xfrm>
                  <a:off x="684" y="2454"/>
                  <a:ext cx="55" cy="56"/>
                </a:xfrm>
                <a:prstGeom prst="rect">
                  <a:avLst/>
                </a:prstGeom>
                <a:solidFill>
                  <a:srgbClr val="00FF00"/>
                </a:solidFill>
                <a:ln w="12700">
                  <a:solidFill>
                    <a:srgbClr val="00FF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1pPr>
                  <a:lvl2pPr marL="742950" indent="-28575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2pPr>
                  <a:lvl3pPr marL="11430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3pPr>
                  <a:lvl4pPr marL="16002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4pPr>
                  <a:lvl5pPr marL="20574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9pPr>
                </a:lstStyle>
                <a:p>
                  <a:endParaRPr lang="it-IT" altLang="it-IT"/>
                </a:p>
              </p:txBody>
            </p:sp>
            <p:sp>
              <p:nvSpPr>
                <p:cNvPr id="104627" name="Rectangle 92"/>
                <p:cNvSpPr>
                  <a:spLocks noChangeArrowheads="1"/>
                </p:cNvSpPr>
                <p:nvPr/>
              </p:nvSpPr>
              <p:spPr bwMode="auto">
                <a:xfrm>
                  <a:off x="892" y="2454"/>
                  <a:ext cx="56" cy="56"/>
                </a:xfrm>
                <a:prstGeom prst="rect">
                  <a:avLst/>
                </a:prstGeom>
                <a:solidFill>
                  <a:srgbClr val="00FF00"/>
                </a:solidFill>
                <a:ln w="12700">
                  <a:solidFill>
                    <a:srgbClr val="00FF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1pPr>
                  <a:lvl2pPr marL="742950" indent="-28575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2pPr>
                  <a:lvl3pPr marL="11430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3pPr>
                  <a:lvl4pPr marL="16002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4pPr>
                  <a:lvl5pPr marL="20574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9pPr>
                </a:lstStyle>
                <a:p>
                  <a:endParaRPr lang="it-IT" altLang="it-IT"/>
                </a:p>
              </p:txBody>
            </p:sp>
            <p:sp>
              <p:nvSpPr>
                <p:cNvPr id="104628" name="Rectangle 93"/>
                <p:cNvSpPr>
                  <a:spLocks noChangeArrowheads="1"/>
                </p:cNvSpPr>
                <p:nvPr/>
              </p:nvSpPr>
              <p:spPr bwMode="auto">
                <a:xfrm>
                  <a:off x="1100" y="2454"/>
                  <a:ext cx="56" cy="56"/>
                </a:xfrm>
                <a:prstGeom prst="rect">
                  <a:avLst/>
                </a:prstGeom>
                <a:solidFill>
                  <a:srgbClr val="00FF00"/>
                </a:solidFill>
                <a:ln w="12700">
                  <a:solidFill>
                    <a:srgbClr val="00FF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1pPr>
                  <a:lvl2pPr marL="742950" indent="-28575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2pPr>
                  <a:lvl3pPr marL="11430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3pPr>
                  <a:lvl4pPr marL="16002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4pPr>
                  <a:lvl5pPr marL="20574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9pPr>
                </a:lstStyle>
                <a:p>
                  <a:endParaRPr lang="it-IT" altLang="it-IT"/>
                </a:p>
              </p:txBody>
            </p:sp>
            <p:sp>
              <p:nvSpPr>
                <p:cNvPr id="104629" name="Rectangle 94"/>
                <p:cNvSpPr>
                  <a:spLocks noChangeArrowheads="1"/>
                </p:cNvSpPr>
                <p:nvPr/>
              </p:nvSpPr>
              <p:spPr bwMode="auto">
                <a:xfrm>
                  <a:off x="1309" y="2454"/>
                  <a:ext cx="56" cy="56"/>
                </a:xfrm>
                <a:prstGeom prst="rect">
                  <a:avLst/>
                </a:prstGeom>
                <a:solidFill>
                  <a:srgbClr val="00FF00"/>
                </a:solidFill>
                <a:ln w="12700">
                  <a:solidFill>
                    <a:srgbClr val="00FF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1pPr>
                  <a:lvl2pPr marL="742950" indent="-28575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2pPr>
                  <a:lvl3pPr marL="11430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3pPr>
                  <a:lvl4pPr marL="16002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4pPr>
                  <a:lvl5pPr marL="20574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9pPr>
                </a:lstStyle>
                <a:p>
                  <a:endParaRPr lang="it-IT" altLang="it-IT"/>
                </a:p>
              </p:txBody>
            </p:sp>
            <p:sp>
              <p:nvSpPr>
                <p:cNvPr id="104630" name="Rectangle 95"/>
                <p:cNvSpPr>
                  <a:spLocks noChangeArrowheads="1"/>
                </p:cNvSpPr>
                <p:nvPr/>
              </p:nvSpPr>
              <p:spPr bwMode="auto">
                <a:xfrm>
                  <a:off x="1518" y="2454"/>
                  <a:ext cx="55" cy="56"/>
                </a:xfrm>
                <a:prstGeom prst="rect">
                  <a:avLst/>
                </a:prstGeom>
                <a:solidFill>
                  <a:srgbClr val="00FF00"/>
                </a:solidFill>
                <a:ln w="12700">
                  <a:solidFill>
                    <a:srgbClr val="00FF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1pPr>
                  <a:lvl2pPr marL="742950" indent="-28575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2pPr>
                  <a:lvl3pPr marL="11430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3pPr>
                  <a:lvl4pPr marL="16002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4pPr>
                  <a:lvl5pPr marL="20574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9pPr>
                </a:lstStyle>
                <a:p>
                  <a:endParaRPr lang="it-IT" altLang="it-IT"/>
                </a:p>
              </p:txBody>
            </p:sp>
            <p:sp>
              <p:nvSpPr>
                <p:cNvPr id="104631" name="Rectangle 96"/>
                <p:cNvSpPr>
                  <a:spLocks noChangeArrowheads="1"/>
                </p:cNvSpPr>
                <p:nvPr/>
              </p:nvSpPr>
              <p:spPr bwMode="auto">
                <a:xfrm>
                  <a:off x="1726" y="2454"/>
                  <a:ext cx="56" cy="56"/>
                </a:xfrm>
                <a:prstGeom prst="rect">
                  <a:avLst/>
                </a:prstGeom>
                <a:solidFill>
                  <a:srgbClr val="00FF00"/>
                </a:solidFill>
                <a:ln w="12700">
                  <a:solidFill>
                    <a:srgbClr val="00FF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1pPr>
                  <a:lvl2pPr marL="742950" indent="-28575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2pPr>
                  <a:lvl3pPr marL="11430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3pPr>
                  <a:lvl4pPr marL="16002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4pPr>
                  <a:lvl5pPr marL="20574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9pPr>
                </a:lstStyle>
                <a:p>
                  <a:endParaRPr lang="it-IT" altLang="it-IT"/>
                </a:p>
              </p:txBody>
            </p:sp>
            <p:sp>
              <p:nvSpPr>
                <p:cNvPr id="104632" name="Rectangle 97"/>
                <p:cNvSpPr>
                  <a:spLocks noChangeArrowheads="1"/>
                </p:cNvSpPr>
                <p:nvPr/>
              </p:nvSpPr>
              <p:spPr bwMode="auto">
                <a:xfrm>
                  <a:off x="1934" y="2454"/>
                  <a:ext cx="56" cy="56"/>
                </a:xfrm>
                <a:prstGeom prst="rect">
                  <a:avLst/>
                </a:prstGeom>
                <a:solidFill>
                  <a:srgbClr val="00FF00"/>
                </a:solidFill>
                <a:ln w="12700">
                  <a:solidFill>
                    <a:srgbClr val="00FF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1pPr>
                  <a:lvl2pPr marL="742950" indent="-28575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2pPr>
                  <a:lvl3pPr marL="11430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3pPr>
                  <a:lvl4pPr marL="16002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4pPr>
                  <a:lvl5pPr marL="20574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9pPr>
                </a:lstStyle>
                <a:p>
                  <a:endParaRPr lang="it-IT" altLang="it-IT"/>
                </a:p>
              </p:txBody>
            </p:sp>
            <p:sp>
              <p:nvSpPr>
                <p:cNvPr id="104633" name="Rectangle 98"/>
                <p:cNvSpPr>
                  <a:spLocks noChangeArrowheads="1"/>
                </p:cNvSpPr>
                <p:nvPr/>
              </p:nvSpPr>
              <p:spPr bwMode="auto">
                <a:xfrm>
                  <a:off x="2143" y="2454"/>
                  <a:ext cx="55" cy="56"/>
                </a:xfrm>
                <a:prstGeom prst="rect">
                  <a:avLst/>
                </a:prstGeom>
                <a:solidFill>
                  <a:srgbClr val="00FF00"/>
                </a:solidFill>
                <a:ln w="12700">
                  <a:solidFill>
                    <a:srgbClr val="00FF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1pPr>
                  <a:lvl2pPr marL="742950" indent="-28575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2pPr>
                  <a:lvl3pPr marL="11430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3pPr>
                  <a:lvl4pPr marL="16002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4pPr>
                  <a:lvl5pPr marL="20574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9pPr>
                </a:lstStyle>
                <a:p>
                  <a:endParaRPr lang="it-IT" altLang="it-IT"/>
                </a:p>
              </p:txBody>
            </p:sp>
            <p:sp>
              <p:nvSpPr>
                <p:cNvPr id="104634" name="Rectangle 99"/>
                <p:cNvSpPr>
                  <a:spLocks noChangeArrowheads="1"/>
                </p:cNvSpPr>
                <p:nvPr/>
              </p:nvSpPr>
              <p:spPr bwMode="auto">
                <a:xfrm>
                  <a:off x="475" y="2338"/>
                  <a:ext cx="56" cy="56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1pPr>
                  <a:lvl2pPr marL="742950" indent="-28575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2pPr>
                  <a:lvl3pPr marL="11430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3pPr>
                  <a:lvl4pPr marL="16002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4pPr>
                  <a:lvl5pPr marL="20574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9pPr>
                </a:lstStyle>
                <a:p>
                  <a:endParaRPr lang="it-IT" altLang="it-IT"/>
                </a:p>
              </p:txBody>
            </p:sp>
            <p:sp>
              <p:nvSpPr>
                <p:cNvPr id="104635" name="Rectangle 100"/>
                <p:cNvSpPr>
                  <a:spLocks noChangeArrowheads="1"/>
                </p:cNvSpPr>
                <p:nvPr/>
              </p:nvSpPr>
              <p:spPr bwMode="auto">
                <a:xfrm>
                  <a:off x="684" y="2164"/>
                  <a:ext cx="55" cy="55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1pPr>
                  <a:lvl2pPr marL="742950" indent="-28575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2pPr>
                  <a:lvl3pPr marL="11430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3pPr>
                  <a:lvl4pPr marL="16002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4pPr>
                  <a:lvl5pPr marL="20574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9pPr>
                </a:lstStyle>
                <a:p>
                  <a:endParaRPr lang="it-IT" altLang="it-IT"/>
                </a:p>
              </p:txBody>
            </p:sp>
            <p:sp>
              <p:nvSpPr>
                <p:cNvPr id="104636" name="Rectangle 101"/>
                <p:cNvSpPr>
                  <a:spLocks noChangeArrowheads="1"/>
                </p:cNvSpPr>
                <p:nvPr/>
              </p:nvSpPr>
              <p:spPr bwMode="auto">
                <a:xfrm>
                  <a:off x="892" y="1902"/>
                  <a:ext cx="56" cy="55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1pPr>
                  <a:lvl2pPr marL="742950" indent="-28575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2pPr>
                  <a:lvl3pPr marL="11430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3pPr>
                  <a:lvl4pPr marL="16002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4pPr>
                  <a:lvl5pPr marL="20574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9pPr>
                </a:lstStyle>
                <a:p>
                  <a:endParaRPr lang="it-IT" altLang="it-IT"/>
                </a:p>
              </p:txBody>
            </p:sp>
            <p:sp>
              <p:nvSpPr>
                <p:cNvPr id="104637" name="Rectangle 102"/>
                <p:cNvSpPr>
                  <a:spLocks noChangeArrowheads="1"/>
                </p:cNvSpPr>
                <p:nvPr/>
              </p:nvSpPr>
              <p:spPr bwMode="auto">
                <a:xfrm>
                  <a:off x="1100" y="1640"/>
                  <a:ext cx="56" cy="55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1pPr>
                  <a:lvl2pPr marL="742950" indent="-28575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2pPr>
                  <a:lvl3pPr marL="11430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3pPr>
                  <a:lvl4pPr marL="16002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4pPr>
                  <a:lvl5pPr marL="20574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9pPr>
                </a:lstStyle>
                <a:p>
                  <a:endParaRPr lang="it-IT" altLang="it-IT"/>
                </a:p>
              </p:txBody>
            </p:sp>
            <p:sp>
              <p:nvSpPr>
                <p:cNvPr id="104638" name="Rectangle 103"/>
                <p:cNvSpPr>
                  <a:spLocks noChangeArrowheads="1"/>
                </p:cNvSpPr>
                <p:nvPr/>
              </p:nvSpPr>
              <p:spPr bwMode="auto">
                <a:xfrm>
                  <a:off x="1309" y="1873"/>
                  <a:ext cx="56" cy="56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1pPr>
                  <a:lvl2pPr marL="742950" indent="-28575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2pPr>
                  <a:lvl3pPr marL="11430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3pPr>
                  <a:lvl4pPr marL="16002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4pPr>
                  <a:lvl5pPr marL="20574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9pPr>
                </a:lstStyle>
                <a:p>
                  <a:endParaRPr lang="it-IT" altLang="it-IT"/>
                </a:p>
              </p:txBody>
            </p:sp>
            <p:sp>
              <p:nvSpPr>
                <p:cNvPr id="104639" name="Rectangle 104"/>
                <p:cNvSpPr>
                  <a:spLocks noChangeArrowheads="1"/>
                </p:cNvSpPr>
                <p:nvPr/>
              </p:nvSpPr>
              <p:spPr bwMode="auto">
                <a:xfrm>
                  <a:off x="1518" y="2221"/>
                  <a:ext cx="55" cy="56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1pPr>
                  <a:lvl2pPr marL="742950" indent="-28575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2pPr>
                  <a:lvl3pPr marL="11430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3pPr>
                  <a:lvl4pPr marL="16002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4pPr>
                  <a:lvl5pPr marL="20574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9pPr>
                </a:lstStyle>
                <a:p>
                  <a:endParaRPr lang="it-IT" altLang="it-IT"/>
                </a:p>
              </p:txBody>
            </p:sp>
            <p:sp>
              <p:nvSpPr>
                <p:cNvPr id="104640" name="Rectangle 105"/>
                <p:cNvSpPr>
                  <a:spLocks noChangeArrowheads="1"/>
                </p:cNvSpPr>
                <p:nvPr/>
              </p:nvSpPr>
              <p:spPr bwMode="auto">
                <a:xfrm>
                  <a:off x="1726" y="2367"/>
                  <a:ext cx="56" cy="56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1pPr>
                  <a:lvl2pPr marL="742950" indent="-28575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2pPr>
                  <a:lvl3pPr marL="11430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3pPr>
                  <a:lvl4pPr marL="16002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4pPr>
                  <a:lvl5pPr marL="20574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9pPr>
                </a:lstStyle>
                <a:p>
                  <a:endParaRPr lang="it-IT" altLang="it-IT"/>
                </a:p>
              </p:txBody>
            </p:sp>
            <p:sp>
              <p:nvSpPr>
                <p:cNvPr id="104641" name="Rectangle 106"/>
                <p:cNvSpPr>
                  <a:spLocks noChangeArrowheads="1"/>
                </p:cNvSpPr>
                <p:nvPr/>
              </p:nvSpPr>
              <p:spPr bwMode="auto">
                <a:xfrm>
                  <a:off x="1934" y="2454"/>
                  <a:ext cx="56" cy="56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1pPr>
                  <a:lvl2pPr marL="742950" indent="-28575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2pPr>
                  <a:lvl3pPr marL="11430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3pPr>
                  <a:lvl4pPr marL="16002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4pPr>
                  <a:lvl5pPr marL="20574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9pPr>
                </a:lstStyle>
                <a:p>
                  <a:endParaRPr lang="it-IT" altLang="it-IT"/>
                </a:p>
              </p:txBody>
            </p:sp>
            <p:sp>
              <p:nvSpPr>
                <p:cNvPr id="104642" name="Rectangle 107"/>
                <p:cNvSpPr>
                  <a:spLocks noChangeArrowheads="1"/>
                </p:cNvSpPr>
                <p:nvPr/>
              </p:nvSpPr>
              <p:spPr bwMode="auto">
                <a:xfrm>
                  <a:off x="2143" y="2454"/>
                  <a:ext cx="55" cy="56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1pPr>
                  <a:lvl2pPr marL="742950" indent="-28575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2pPr>
                  <a:lvl3pPr marL="11430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3pPr>
                  <a:lvl4pPr marL="16002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4pPr>
                  <a:lvl5pPr marL="20574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9pPr>
                </a:lstStyle>
                <a:p>
                  <a:endParaRPr lang="it-IT" altLang="it-IT"/>
                </a:p>
              </p:txBody>
            </p:sp>
            <p:grpSp>
              <p:nvGrpSpPr>
                <p:cNvPr id="104643" name="Group 108"/>
                <p:cNvGrpSpPr>
                  <a:grpSpLocks/>
                </p:cNvGrpSpPr>
                <p:nvPr/>
              </p:nvGrpSpPr>
              <p:grpSpPr bwMode="auto">
                <a:xfrm>
                  <a:off x="410" y="2607"/>
                  <a:ext cx="1853" cy="351"/>
                  <a:chOff x="956" y="2651"/>
                  <a:chExt cx="1853" cy="351"/>
                </a:xfrm>
              </p:grpSpPr>
              <p:sp>
                <p:nvSpPr>
                  <p:cNvPr id="104654" name="Rectangle 109"/>
                  <p:cNvSpPr>
                    <a:spLocks noChangeArrowheads="1"/>
                  </p:cNvSpPr>
                  <p:nvPr/>
                </p:nvSpPr>
                <p:spPr bwMode="auto">
                  <a:xfrm>
                    <a:off x="956" y="2651"/>
                    <a:ext cx="186" cy="13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1pPr>
                    <a:lvl2pPr marL="742950" indent="-285750"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2pPr>
                    <a:lvl3pPr marL="1143000" indent="-228600"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3pPr>
                    <a:lvl4pPr marL="1600200" indent="-228600"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4pPr>
                    <a:lvl5pPr marL="2057400" indent="-228600"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9pPr>
                  </a:lstStyle>
                  <a:p>
                    <a:pPr algn="l"/>
                    <a:r>
                      <a:rPr lang="it-IT" altLang="it-IT" sz="1400" b="1"/>
                      <a:t>200</a:t>
                    </a:r>
                    <a:endParaRPr lang="it-IT" altLang="it-IT" sz="14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104655" name="Rectangle 110"/>
                  <p:cNvSpPr>
                    <a:spLocks noChangeArrowheads="1"/>
                  </p:cNvSpPr>
                  <p:nvPr/>
                </p:nvSpPr>
                <p:spPr bwMode="auto">
                  <a:xfrm>
                    <a:off x="1373" y="2651"/>
                    <a:ext cx="186" cy="13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1pPr>
                    <a:lvl2pPr marL="742950" indent="-285750"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2pPr>
                    <a:lvl3pPr marL="1143000" indent="-228600"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3pPr>
                    <a:lvl4pPr marL="1600200" indent="-228600"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4pPr>
                    <a:lvl5pPr marL="2057400" indent="-228600"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9pPr>
                  </a:lstStyle>
                  <a:p>
                    <a:pPr algn="l"/>
                    <a:r>
                      <a:rPr lang="it-IT" altLang="it-IT" sz="1400" b="1"/>
                      <a:t>300</a:t>
                    </a:r>
                    <a:endParaRPr lang="it-IT" altLang="it-IT" sz="14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104656" name="Rectangle 111"/>
                  <p:cNvSpPr>
                    <a:spLocks noChangeArrowheads="1"/>
                  </p:cNvSpPr>
                  <p:nvPr/>
                </p:nvSpPr>
                <p:spPr bwMode="auto">
                  <a:xfrm>
                    <a:off x="1790" y="2651"/>
                    <a:ext cx="186" cy="13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1pPr>
                    <a:lvl2pPr marL="742950" indent="-285750"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2pPr>
                    <a:lvl3pPr marL="1143000" indent="-228600"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3pPr>
                    <a:lvl4pPr marL="1600200" indent="-228600"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4pPr>
                    <a:lvl5pPr marL="2057400" indent="-228600"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9pPr>
                  </a:lstStyle>
                  <a:p>
                    <a:pPr algn="l"/>
                    <a:r>
                      <a:rPr lang="it-IT" altLang="it-IT" sz="1400" b="1"/>
                      <a:t>400</a:t>
                    </a:r>
                    <a:endParaRPr lang="it-IT" altLang="it-IT" sz="14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104657" name="Rectangle 112"/>
                  <p:cNvSpPr>
                    <a:spLocks noChangeArrowheads="1"/>
                  </p:cNvSpPr>
                  <p:nvPr/>
                </p:nvSpPr>
                <p:spPr bwMode="auto">
                  <a:xfrm>
                    <a:off x="2207" y="2651"/>
                    <a:ext cx="186" cy="13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1pPr>
                    <a:lvl2pPr marL="742950" indent="-285750"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2pPr>
                    <a:lvl3pPr marL="1143000" indent="-228600"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3pPr>
                    <a:lvl4pPr marL="1600200" indent="-228600"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4pPr>
                    <a:lvl5pPr marL="2057400" indent="-228600"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9pPr>
                  </a:lstStyle>
                  <a:p>
                    <a:pPr algn="l"/>
                    <a:r>
                      <a:rPr lang="it-IT" altLang="it-IT" sz="1400" b="1"/>
                      <a:t>500</a:t>
                    </a:r>
                    <a:endParaRPr lang="it-IT" altLang="it-IT" sz="14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104658" name="Rectangle 113"/>
                  <p:cNvSpPr>
                    <a:spLocks noChangeArrowheads="1"/>
                  </p:cNvSpPr>
                  <p:nvPr/>
                </p:nvSpPr>
                <p:spPr bwMode="auto">
                  <a:xfrm>
                    <a:off x="2623" y="2651"/>
                    <a:ext cx="186" cy="13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1pPr>
                    <a:lvl2pPr marL="742950" indent="-285750"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2pPr>
                    <a:lvl3pPr marL="1143000" indent="-228600"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3pPr>
                    <a:lvl4pPr marL="1600200" indent="-228600"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4pPr>
                    <a:lvl5pPr marL="2057400" indent="-228600"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9pPr>
                  </a:lstStyle>
                  <a:p>
                    <a:pPr algn="l"/>
                    <a:r>
                      <a:rPr lang="it-IT" altLang="it-IT" sz="1400" b="1"/>
                      <a:t>600</a:t>
                    </a:r>
                    <a:endParaRPr lang="it-IT" altLang="it-IT" sz="14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104659" name="Rectangle 114"/>
                  <p:cNvSpPr>
                    <a:spLocks noChangeArrowheads="1"/>
                  </p:cNvSpPr>
                  <p:nvPr/>
                </p:nvSpPr>
                <p:spPr bwMode="auto">
                  <a:xfrm>
                    <a:off x="1426" y="2868"/>
                    <a:ext cx="908" cy="13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1pPr>
                    <a:lvl2pPr marL="742950" indent="-285750"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2pPr>
                    <a:lvl3pPr marL="1143000" indent="-228600"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3pPr>
                    <a:lvl4pPr marL="1600200" indent="-228600"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4pPr>
                    <a:lvl5pPr marL="2057400" indent="-228600"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9pPr>
                  </a:lstStyle>
                  <a:p>
                    <a:pPr algn="l"/>
                    <a:r>
                      <a:rPr lang="it-IT" altLang="it-IT" sz="1400" b="1"/>
                      <a:t>Temperature (°C)</a:t>
                    </a:r>
                    <a:endParaRPr lang="it-IT" altLang="it-IT" sz="1400">
                      <a:latin typeface="Times New Roman" pitchFamily="18" charset="0"/>
                    </a:endParaRPr>
                  </a:p>
                </p:txBody>
              </p:sp>
            </p:grpSp>
            <p:grpSp>
              <p:nvGrpSpPr>
                <p:cNvPr id="104644" name="Group 115"/>
                <p:cNvGrpSpPr>
                  <a:grpSpLocks/>
                </p:cNvGrpSpPr>
                <p:nvPr/>
              </p:nvGrpSpPr>
              <p:grpSpPr bwMode="auto">
                <a:xfrm>
                  <a:off x="95" y="672"/>
                  <a:ext cx="324" cy="1879"/>
                  <a:chOff x="641" y="730"/>
                  <a:chExt cx="324" cy="1879"/>
                </a:xfrm>
              </p:grpSpPr>
              <p:sp>
                <p:nvSpPr>
                  <p:cNvPr id="104646" name="Rectangle 116"/>
                  <p:cNvSpPr>
                    <a:spLocks noChangeArrowheads="1"/>
                  </p:cNvSpPr>
                  <p:nvPr/>
                </p:nvSpPr>
                <p:spPr bwMode="auto">
                  <a:xfrm>
                    <a:off x="903" y="2475"/>
                    <a:ext cx="62" cy="13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1pPr>
                    <a:lvl2pPr marL="742950" indent="-285750"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2pPr>
                    <a:lvl3pPr marL="1143000" indent="-228600"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3pPr>
                    <a:lvl4pPr marL="1600200" indent="-228600"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4pPr>
                    <a:lvl5pPr marL="2057400" indent="-228600"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9pPr>
                  </a:lstStyle>
                  <a:p>
                    <a:pPr algn="l"/>
                    <a:r>
                      <a:rPr lang="it-IT" altLang="it-IT" sz="1400" b="1"/>
                      <a:t>0</a:t>
                    </a:r>
                    <a:endParaRPr lang="it-IT" altLang="it-IT" sz="14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104647" name="Rectangle 117"/>
                  <p:cNvSpPr>
                    <a:spLocks noChangeArrowheads="1"/>
                  </p:cNvSpPr>
                  <p:nvPr/>
                </p:nvSpPr>
                <p:spPr bwMode="auto">
                  <a:xfrm>
                    <a:off x="841" y="2185"/>
                    <a:ext cx="124" cy="13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1pPr>
                    <a:lvl2pPr marL="742950" indent="-285750"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2pPr>
                    <a:lvl3pPr marL="1143000" indent="-228600"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3pPr>
                    <a:lvl4pPr marL="1600200" indent="-228600"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4pPr>
                    <a:lvl5pPr marL="2057400" indent="-228600"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9pPr>
                  </a:lstStyle>
                  <a:p>
                    <a:pPr algn="l"/>
                    <a:r>
                      <a:rPr lang="it-IT" altLang="it-IT" sz="1400" b="1"/>
                      <a:t>10</a:t>
                    </a:r>
                    <a:endParaRPr lang="it-IT" altLang="it-IT" sz="14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104648" name="Rectangle 118"/>
                  <p:cNvSpPr>
                    <a:spLocks noChangeArrowheads="1"/>
                  </p:cNvSpPr>
                  <p:nvPr/>
                </p:nvSpPr>
                <p:spPr bwMode="auto">
                  <a:xfrm>
                    <a:off x="841" y="1894"/>
                    <a:ext cx="124" cy="13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1pPr>
                    <a:lvl2pPr marL="742950" indent="-285750"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2pPr>
                    <a:lvl3pPr marL="1143000" indent="-228600"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3pPr>
                    <a:lvl4pPr marL="1600200" indent="-228600"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4pPr>
                    <a:lvl5pPr marL="2057400" indent="-228600"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9pPr>
                  </a:lstStyle>
                  <a:p>
                    <a:pPr algn="l"/>
                    <a:r>
                      <a:rPr lang="it-IT" altLang="it-IT" sz="1400" b="1"/>
                      <a:t>20</a:t>
                    </a:r>
                    <a:endParaRPr lang="it-IT" altLang="it-IT" sz="14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104649" name="Rectangle 119"/>
                  <p:cNvSpPr>
                    <a:spLocks noChangeArrowheads="1"/>
                  </p:cNvSpPr>
                  <p:nvPr/>
                </p:nvSpPr>
                <p:spPr bwMode="auto">
                  <a:xfrm>
                    <a:off x="841" y="1603"/>
                    <a:ext cx="124" cy="13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1pPr>
                    <a:lvl2pPr marL="742950" indent="-285750"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2pPr>
                    <a:lvl3pPr marL="1143000" indent="-228600"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3pPr>
                    <a:lvl4pPr marL="1600200" indent="-228600"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4pPr>
                    <a:lvl5pPr marL="2057400" indent="-228600"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9pPr>
                  </a:lstStyle>
                  <a:p>
                    <a:pPr algn="l"/>
                    <a:r>
                      <a:rPr lang="it-IT" altLang="it-IT" sz="1400" b="1"/>
                      <a:t>30</a:t>
                    </a:r>
                    <a:endParaRPr lang="it-IT" altLang="it-IT" sz="14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104650" name="Rectangle 120"/>
                  <p:cNvSpPr>
                    <a:spLocks noChangeArrowheads="1"/>
                  </p:cNvSpPr>
                  <p:nvPr/>
                </p:nvSpPr>
                <p:spPr bwMode="auto">
                  <a:xfrm>
                    <a:off x="841" y="1311"/>
                    <a:ext cx="124" cy="13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1pPr>
                    <a:lvl2pPr marL="742950" indent="-285750"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2pPr>
                    <a:lvl3pPr marL="1143000" indent="-228600"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3pPr>
                    <a:lvl4pPr marL="1600200" indent="-228600"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4pPr>
                    <a:lvl5pPr marL="2057400" indent="-228600"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9pPr>
                  </a:lstStyle>
                  <a:p>
                    <a:pPr algn="l"/>
                    <a:r>
                      <a:rPr lang="it-IT" altLang="it-IT" sz="1400" b="1"/>
                      <a:t>40</a:t>
                    </a:r>
                    <a:endParaRPr lang="it-IT" altLang="it-IT" sz="14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104651" name="Rectangle 121"/>
                  <p:cNvSpPr>
                    <a:spLocks noChangeArrowheads="1"/>
                  </p:cNvSpPr>
                  <p:nvPr/>
                </p:nvSpPr>
                <p:spPr bwMode="auto">
                  <a:xfrm>
                    <a:off x="841" y="1020"/>
                    <a:ext cx="124" cy="13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1pPr>
                    <a:lvl2pPr marL="742950" indent="-285750"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2pPr>
                    <a:lvl3pPr marL="1143000" indent="-228600"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3pPr>
                    <a:lvl4pPr marL="1600200" indent="-228600"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4pPr>
                    <a:lvl5pPr marL="2057400" indent="-228600"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9pPr>
                  </a:lstStyle>
                  <a:p>
                    <a:pPr algn="l"/>
                    <a:r>
                      <a:rPr lang="it-IT" altLang="it-IT" sz="1400" b="1"/>
                      <a:t>50</a:t>
                    </a:r>
                    <a:endParaRPr lang="it-IT" altLang="it-IT" sz="14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104652" name="Rectangle 122"/>
                  <p:cNvSpPr>
                    <a:spLocks noChangeArrowheads="1"/>
                  </p:cNvSpPr>
                  <p:nvPr/>
                </p:nvSpPr>
                <p:spPr bwMode="auto">
                  <a:xfrm>
                    <a:off x="841" y="730"/>
                    <a:ext cx="124" cy="13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1pPr>
                    <a:lvl2pPr marL="742950" indent="-285750"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2pPr>
                    <a:lvl3pPr marL="1143000" indent="-228600"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3pPr>
                    <a:lvl4pPr marL="1600200" indent="-228600"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4pPr>
                    <a:lvl5pPr marL="2057400" indent="-228600"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9pPr>
                  </a:lstStyle>
                  <a:p>
                    <a:pPr algn="l"/>
                    <a:r>
                      <a:rPr lang="it-IT" altLang="it-IT" sz="1400" b="1"/>
                      <a:t>60</a:t>
                    </a:r>
                    <a:endParaRPr lang="it-IT" altLang="it-IT" sz="14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104653" name="Rectangle 123"/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472" y="1581"/>
                    <a:ext cx="472" cy="13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1pPr>
                    <a:lvl2pPr marL="742950" indent="-285750"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2pPr>
                    <a:lvl3pPr marL="1143000" indent="-228600"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3pPr>
                    <a:lvl4pPr marL="1600200" indent="-228600"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4pPr>
                    <a:lvl5pPr marL="2057400" indent="-228600"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9pPr>
                  </a:lstStyle>
                  <a:p>
                    <a:pPr algn="l"/>
                    <a:r>
                      <a:rPr lang="it-IT" altLang="it-IT" sz="1400" b="1"/>
                      <a:t>Yield (%)</a:t>
                    </a:r>
                    <a:endParaRPr lang="it-IT" altLang="it-IT" sz="1400">
                      <a:latin typeface="Times New Roman" pitchFamily="18" charset="0"/>
                    </a:endParaRPr>
                  </a:p>
                </p:txBody>
              </p:sp>
            </p:grpSp>
            <p:sp>
              <p:nvSpPr>
                <p:cNvPr id="104645" name="Text Box 124"/>
                <p:cNvSpPr txBox="1">
                  <a:spLocks noChangeArrowheads="1"/>
                </p:cNvSpPr>
                <p:nvPr/>
              </p:nvSpPr>
              <p:spPr bwMode="auto">
                <a:xfrm>
                  <a:off x="617" y="384"/>
                  <a:ext cx="1440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1pPr>
                  <a:lvl2pPr marL="742950" indent="-28575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2pPr>
                  <a:lvl3pPr marL="11430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3pPr>
                  <a:lvl4pPr marL="16002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4pPr>
                  <a:lvl5pPr marL="20574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9pPr>
                </a:lstStyle>
                <a:p>
                  <a:pPr algn="l">
                    <a:spcBef>
                      <a:spcPct val="50000"/>
                    </a:spcBef>
                  </a:pPr>
                  <a:r>
                    <a:rPr lang="it-IT" altLang="it-IT" sz="2000" b="1"/>
                    <a:t>10% Ag/ </a:t>
                  </a:r>
                  <a:r>
                    <a:rPr lang="it-IT" altLang="it-IT" sz="2000">
                      <a:sym typeface="Symbol" pitchFamily="18" charset="2"/>
                    </a:rPr>
                    <a:t></a:t>
                  </a:r>
                  <a:r>
                    <a:rPr lang="it-IT" altLang="it-IT" sz="2000" b="1">
                      <a:sym typeface="Symbol" pitchFamily="18" charset="2"/>
                    </a:rPr>
                    <a:t> </a:t>
                  </a:r>
                  <a:r>
                    <a:rPr lang="it-IT" altLang="it-IT" sz="2000" b="1"/>
                    <a:t>-Al</a:t>
                  </a:r>
                  <a:r>
                    <a:rPr lang="it-IT" altLang="it-IT" sz="2000" b="1" baseline="-25000"/>
                    <a:t>2</a:t>
                  </a:r>
                  <a:r>
                    <a:rPr lang="it-IT" altLang="it-IT" sz="2000" b="1"/>
                    <a:t>O</a:t>
                  </a:r>
                  <a:r>
                    <a:rPr lang="it-IT" altLang="it-IT" sz="2000" b="1" baseline="-25000"/>
                    <a:t>3</a:t>
                  </a:r>
                  <a:endParaRPr lang="it-IT" altLang="it-IT" sz="2000" b="1"/>
                </a:p>
              </p:txBody>
            </p:sp>
          </p:grpSp>
          <p:grpSp>
            <p:nvGrpSpPr>
              <p:cNvPr id="104456" name="Group 125"/>
              <p:cNvGrpSpPr>
                <a:grpSpLocks/>
              </p:cNvGrpSpPr>
              <p:nvPr/>
            </p:nvGrpSpPr>
            <p:grpSpPr bwMode="auto">
              <a:xfrm>
                <a:off x="2352" y="384"/>
                <a:ext cx="2165" cy="2580"/>
                <a:chOff x="2352" y="384"/>
                <a:chExt cx="2165" cy="2580"/>
              </a:xfrm>
            </p:grpSpPr>
            <p:sp>
              <p:nvSpPr>
                <p:cNvPr id="104457" name="Rectangle 126"/>
                <p:cNvSpPr>
                  <a:spLocks noChangeArrowheads="1"/>
                </p:cNvSpPr>
                <p:nvPr/>
              </p:nvSpPr>
              <p:spPr bwMode="auto">
                <a:xfrm>
                  <a:off x="2760" y="740"/>
                  <a:ext cx="1665" cy="17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1pPr>
                  <a:lvl2pPr marL="742950" indent="-28575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2pPr>
                  <a:lvl3pPr marL="11430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3pPr>
                  <a:lvl4pPr marL="16002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4pPr>
                  <a:lvl5pPr marL="20574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9pPr>
                </a:lstStyle>
                <a:p>
                  <a:endParaRPr lang="it-IT" altLang="it-IT"/>
                </a:p>
              </p:txBody>
            </p:sp>
            <p:sp>
              <p:nvSpPr>
                <p:cNvPr id="104458" name="Rectangle 127"/>
                <p:cNvSpPr>
                  <a:spLocks noChangeArrowheads="1"/>
                </p:cNvSpPr>
                <p:nvPr/>
              </p:nvSpPr>
              <p:spPr bwMode="auto">
                <a:xfrm>
                  <a:off x="2760" y="740"/>
                  <a:ext cx="1665" cy="1748"/>
                </a:xfrm>
                <a:prstGeom prst="rect">
                  <a:avLst/>
                </a:prstGeom>
                <a:noFill/>
                <a:ln w="23813">
                  <a:solidFill>
                    <a:schemeClr val="bg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1pPr>
                  <a:lvl2pPr marL="742950" indent="-28575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2pPr>
                  <a:lvl3pPr marL="11430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3pPr>
                  <a:lvl4pPr marL="16002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4pPr>
                  <a:lvl5pPr marL="20574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9pPr>
                </a:lstStyle>
                <a:p>
                  <a:endParaRPr lang="it-IT" altLang="it-IT"/>
                </a:p>
              </p:txBody>
            </p:sp>
            <p:sp>
              <p:nvSpPr>
                <p:cNvPr id="104459" name="Line 128"/>
                <p:cNvSpPr>
                  <a:spLocks noChangeShapeType="1"/>
                </p:cNvSpPr>
                <p:nvPr/>
              </p:nvSpPr>
              <p:spPr bwMode="auto">
                <a:xfrm>
                  <a:off x="2760" y="740"/>
                  <a:ext cx="1" cy="1748"/>
                </a:xfrm>
                <a:prstGeom prst="line">
                  <a:avLst/>
                </a:prstGeom>
                <a:noFill/>
                <a:ln w="23813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460" name="Line 129"/>
                <p:cNvSpPr>
                  <a:spLocks noChangeShapeType="1"/>
                </p:cNvSpPr>
                <p:nvPr/>
              </p:nvSpPr>
              <p:spPr bwMode="auto">
                <a:xfrm>
                  <a:off x="2760" y="2488"/>
                  <a:ext cx="1665" cy="1"/>
                </a:xfrm>
                <a:prstGeom prst="line">
                  <a:avLst/>
                </a:prstGeom>
                <a:noFill/>
                <a:ln w="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04461" name="Group 130"/>
                <p:cNvGrpSpPr>
                  <a:grpSpLocks/>
                </p:cNvGrpSpPr>
                <p:nvPr/>
              </p:nvGrpSpPr>
              <p:grpSpPr bwMode="auto">
                <a:xfrm>
                  <a:off x="2727" y="740"/>
                  <a:ext cx="34" cy="1782"/>
                  <a:chOff x="3849" y="924"/>
                  <a:chExt cx="34" cy="1782"/>
                </a:xfrm>
              </p:grpSpPr>
              <p:sp>
                <p:nvSpPr>
                  <p:cNvPr id="104551" name="Line 131"/>
                  <p:cNvSpPr>
                    <a:spLocks noChangeShapeType="1"/>
                  </p:cNvSpPr>
                  <p:nvPr/>
                </p:nvSpPr>
                <p:spPr bwMode="auto">
                  <a:xfrm>
                    <a:off x="3849" y="2672"/>
                    <a:ext cx="33" cy="1"/>
                  </a:xfrm>
                  <a:prstGeom prst="line">
                    <a:avLst/>
                  </a:prstGeom>
                  <a:noFill/>
                  <a:ln w="23813">
                    <a:solidFill>
                      <a:schemeClr val="bg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4552" name="Line 132"/>
                  <p:cNvSpPr>
                    <a:spLocks noChangeShapeType="1"/>
                  </p:cNvSpPr>
                  <p:nvPr/>
                </p:nvSpPr>
                <p:spPr bwMode="auto">
                  <a:xfrm>
                    <a:off x="3849" y="2381"/>
                    <a:ext cx="33" cy="1"/>
                  </a:xfrm>
                  <a:prstGeom prst="line">
                    <a:avLst/>
                  </a:prstGeom>
                  <a:noFill/>
                  <a:ln w="23813">
                    <a:solidFill>
                      <a:schemeClr val="bg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4553" name="Line 133"/>
                  <p:cNvSpPr>
                    <a:spLocks noChangeShapeType="1"/>
                  </p:cNvSpPr>
                  <p:nvPr/>
                </p:nvSpPr>
                <p:spPr bwMode="auto">
                  <a:xfrm>
                    <a:off x="3849" y="2090"/>
                    <a:ext cx="33" cy="1"/>
                  </a:xfrm>
                  <a:prstGeom prst="line">
                    <a:avLst/>
                  </a:prstGeom>
                  <a:noFill/>
                  <a:ln w="23813">
                    <a:solidFill>
                      <a:schemeClr val="bg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4554" name="Line 134"/>
                  <p:cNvSpPr>
                    <a:spLocks noChangeShapeType="1"/>
                  </p:cNvSpPr>
                  <p:nvPr/>
                </p:nvSpPr>
                <p:spPr bwMode="auto">
                  <a:xfrm>
                    <a:off x="3849" y="1799"/>
                    <a:ext cx="33" cy="1"/>
                  </a:xfrm>
                  <a:prstGeom prst="line">
                    <a:avLst/>
                  </a:prstGeom>
                  <a:noFill/>
                  <a:ln w="23813">
                    <a:solidFill>
                      <a:schemeClr val="bg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4555" name="Line 135"/>
                  <p:cNvSpPr>
                    <a:spLocks noChangeShapeType="1"/>
                  </p:cNvSpPr>
                  <p:nvPr/>
                </p:nvSpPr>
                <p:spPr bwMode="auto">
                  <a:xfrm>
                    <a:off x="3849" y="1507"/>
                    <a:ext cx="33" cy="1"/>
                  </a:xfrm>
                  <a:prstGeom prst="line">
                    <a:avLst/>
                  </a:prstGeom>
                  <a:noFill/>
                  <a:ln w="23813">
                    <a:solidFill>
                      <a:schemeClr val="bg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4556" name="Line 136"/>
                  <p:cNvSpPr>
                    <a:spLocks noChangeShapeType="1"/>
                  </p:cNvSpPr>
                  <p:nvPr/>
                </p:nvSpPr>
                <p:spPr bwMode="auto">
                  <a:xfrm>
                    <a:off x="3849" y="1216"/>
                    <a:ext cx="33" cy="1"/>
                  </a:xfrm>
                  <a:prstGeom prst="line">
                    <a:avLst/>
                  </a:prstGeom>
                  <a:noFill/>
                  <a:ln w="23813">
                    <a:solidFill>
                      <a:schemeClr val="bg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4557" name="Line 137"/>
                  <p:cNvSpPr>
                    <a:spLocks noChangeShapeType="1"/>
                  </p:cNvSpPr>
                  <p:nvPr/>
                </p:nvSpPr>
                <p:spPr bwMode="auto">
                  <a:xfrm>
                    <a:off x="3849" y="924"/>
                    <a:ext cx="33" cy="1"/>
                  </a:xfrm>
                  <a:prstGeom prst="line">
                    <a:avLst/>
                  </a:prstGeom>
                  <a:noFill/>
                  <a:ln w="23813">
                    <a:solidFill>
                      <a:schemeClr val="bg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4558" name="Line 13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882" y="2672"/>
                    <a:ext cx="1" cy="34"/>
                  </a:xfrm>
                  <a:prstGeom prst="line">
                    <a:avLst/>
                  </a:prstGeom>
                  <a:noFill/>
                  <a:ln w="0">
                    <a:solidFill>
                      <a:schemeClr val="bg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04462" name="Line 139"/>
                <p:cNvSpPr>
                  <a:spLocks noChangeShapeType="1"/>
                </p:cNvSpPr>
                <p:nvPr/>
              </p:nvSpPr>
              <p:spPr bwMode="auto">
                <a:xfrm flipV="1">
                  <a:off x="3177" y="2488"/>
                  <a:ext cx="1" cy="3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463" name="Line 140"/>
                <p:cNvSpPr>
                  <a:spLocks noChangeShapeType="1"/>
                </p:cNvSpPr>
                <p:nvPr/>
              </p:nvSpPr>
              <p:spPr bwMode="auto">
                <a:xfrm flipV="1">
                  <a:off x="3592" y="2488"/>
                  <a:ext cx="1" cy="34"/>
                </a:xfrm>
                <a:prstGeom prst="line">
                  <a:avLst/>
                </a:prstGeom>
                <a:noFill/>
                <a:ln w="23876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464" name="Line 141"/>
                <p:cNvSpPr>
                  <a:spLocks noChangeShapeType="1"/>
                </p:cNvSpPr>
                <p:nvPr/>
              </p:nvSpPr>
              <p:spPr bwMode="auto">
                <a:xfrm flipV="1">
                  <a:off x="4009" y="2488"/>
                  <a:ext cx="1" cy="34"/>
                </a:xfrm>
                <a:prstGeom prst="line">
                  <a:avLst/>
                </a:prstGeom>
                <a:noFill/>
                <a:ln w="23876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465" name="Line 142"/>
                <p:cNvSpPr>
                  <a:spLocks noChangeShapeType="1"/>
                </p:cNvSpPr>
                <p:nvPr/>
              </p:nvSpPr>
              <p:spPr bwMode="auto">
                <a:xfrm flipV="1">
                  <a:off x="4425" y="2488"/>
                  <a:ext cx="1" cy="3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466" name="Line 143"/>
                <p:cNvSpPr>
                  <a:spLocks noChangeShapeType="1"/>
                </p:cNvSpPr>
                <p:nvPr/>
              </p:nvSpPr>
              <p:spPr bwMode="auto">
                <a:xfrm>
                  <a:off x="2760" y="2488"/>
                  <a:ext cx="208" cy="1"/>
                </a:xfrm>
                <a:prstGeom prst="line">
                  <a:avLst/>
                </a:prstGeom>
                <a:noFill/>
                <a:ln w="23813">
                  <a:solidFill>
                    <a:srgbClr val="F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467" name="Freeform 144"/>
                <p:cNvSpPr>
                  <a:spLocks/>
                </p:cNvSpPr>
                <p:nvPr/>
              </p:nvSpPr>
              <p:spPr bwMode="auto">
                <a:xfrm>
                  <a:off x="2968" y="2488"/>
                  <a:ext cx="209" cy="4"/>
                </a:xfrm>
                <a:custGeom>
                  <a:avLst/>
                  <a:gdLst>
                    <a:gd name="T0" fmla="*/ 0 w 417"/>
                    <a:gd name="T1" fmla="*/ 0 h 8"/>
                    <a:gd name="T2" fmla="*/ 26 w 417"/>
                    <a:gd name="T3" fmla="*/ 0 h 8"/>
                    <a:gd name="T4" fmla="*/ 52 w 417"/>
                    <a:gd name="T5" fmla="*/ 1 h 8"/>
                    <a:gd name="T6" fmla="*/ 105 w 417"/>
                    <a:gd name="T7" fmla="*/ 4 h 8"/>
                    <a:gd name="T8" fmla="*/ 131 w 417"/>
                    <a:gd name="T9" fmla="*/ 4 h 8"/>
                    <a:gd name="T10" fmla="*/ 157 w 417"/>
                    <a:gd name="T11" fmla="*/ 4 h 8"/>
                    <a:gd name="T12" fmla="*/ 183 w 417"/>
                    <a:gd name="T13" fmla="*/ 3 h 8"/>
                    <a:gd name="T14" fmla="*/ 209 w 417"/>
                    <a:gd name="T15" fmla="*/ 0 h 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417" h="8">
                      <a:moveTo>
                        <a:pt x="0" y="0"/>
                      </a:moveTo>
                      <a:lnTo>
                        <a:pt x="52" y="0"/>
                      </a:lnTo>
                      <a:lnTo>
                        <a:pt x="104" y="2"/>
                      </a:lnTo>
                      <a:lnTo>
                        <a:pt x="209" y="8"/>
                      </a:lnTo>
                      <a:lnTo>
                        <a:pt x="261" y="8"/>
                      </a:lnTo>
                      <a:lnTo>
                        <a:pt x="313" y="8"/>
                      </a:lnTo>
                      <a:lnTo>
                        <a:pt x="365" y="6"/>
                      </a:lnTo>
                      <a:lnTo>
                        <a:pt x="417" y="0"/>
                      </a:lnTo>
                    </a:path>
                  </a:pathLst>
                </a:custGeom>
                <a:noFill/>
                <a:ln w="23813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468" name="Freeform 145"/>
                <p:cNvSpPr>
                  <a:spLocks/>
                </p:cNvSpPr>
                <p:nvPr/>
              </p:nvSpPr>
              <p:spPr bwMode="auto">
                <a:xfrm>
                  <a:off x="3177" y="2430"/>
                  <a:ext cx="207" cy="58"/>
                </a:xfrm>
                <a:custGeom>
                  <a:avLst/>
                  <a:gdLst>
                    <a:gd name="T0" fmla="*/ 0 w 414"/>
                    <a:gd name="T1" fmla="*/ 58 h 117"/>
                    <a:gd name="T2" fmla="*/ 13 w 414"/>
                    <a:gd name="T3" fmla="*/ 57 h 117"/>
                    <a:gd name="T4" fmla="*/ 26 w 414"/>
                    <a:gd name="T5" fmla="*/ 54 h 117"/>
                    <a:gd name="T6" fmla="*/ 52 w 414"/>
                    <a:gd name="T7" fmla="*/ 46 h 117"/>
                    <a:gd name="T8" fmla="*/ 78 w 414"/>
                    <a:gd name="T9" fmla="*/ 37 h 117"/>
                    <a:gd name="T10" fmla="*/ 104 w 414"/>
                    <a:gd name="T11" fmla="*/ 28 h 117"/>
                    <a:gd name="T12" fmla="*/ 130 w 414"/>
                    <a:gd name="T13" fmla="*/ 18 h 117"/>
                    <a:gd name="T14" fmla="*/ 156 w 414"/>
                    <a:gd name="T15" fmla="*/ 10 h 117"/>
                    <a:gd name="T16" fmla="*/ 181 w 414"/>
                    <a:gd name="T17" fmla="*/ 4 h 117"/>
                    <a:gd name="T18" fmla="*/ 194 w 414"/>
                    <a:gd name="T19" fmla="*/ 1 h 117"/>
                    <a:gd name="T20" fmla="*/ 207 w 414"/>
                    <a:gd name="T21" fmla="*/ 0 h 1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414" h="117">
                      <a:moveTo>
                        <a:pt x="0" y="117"/>
                      </a:moveTo>
                      <a:lnTo>
                        <a:pt x="26" y="114"/>
                      </a:lnTo>
                      <a:lnTo>
                        <a:pt x="51" y="108"/>
                      </a:lnTo>
                      <a:lnTo>
                        <a:pt x="103" y="93"/>
                      </a:lnTo>
                      <a:lnTo>
                        <a:pt x="155" y="75"/>
                      </a:lnTo>
                      <a:lnTo>
                        <a:pt x="207" y="56"/>
                      </a:lnTo>
                      <a:lnTo>
                        <a:pt x="259" y="37"/>
                      </a:lnTo>
                      <a:lnTo>
                        <a:pt x="311" y="20"/>
                      </a:lnTo>
                      <a:lnTo>
                        <a:pt x="362" y="8"/>
                      </a:lnTo>
                      <a:lnTo>
                        <a:pt x="387" y="2"/>
                      </a:lnTo>
                      <a:lnTo>
                        <a:pt x="414" y="0"/>
                      </a:lnTo>
                    </a:path>
                  </a:pathLst>
                </a:custGeom>
                <a:noFill/>
                <a:ln w="23813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469" name="Freeform 146"/>
                <p:cNvSpPr>
                  <a:spLocks/>
                </p:cNvSpPr>
                <p:nvPr/>
              </p:nvSpPr>
              <p:spPr bwMode="auto">
                <a:xfrm>
                  <a:off x="3384" y="2429"/>
                  <a:ext cx="208" cy="30"/>
                </a:xfrm>
                <a:custGeom>
                  <a:avLst/>
                  <a:gdLst>
                    <a:gd name="T0" fmla="*/ 0 w 417"/>
                    <a:gd name="T1" fmla="*/ 1 h 62"/>
                    <a:gd name="T2" fmla="*/ 26 w 417"/>
                    <a:gd name="T3" fmla="*/ 0 h 62"/>
                    <a:gd name="T4" fmla="*/ 52 w 417"/>
                    <a:gd name="T5" fmla="*/ 2 h 62"/>
                    <a:gd name="T6" fmla="*/ 78 w 417"/>
                    <a:gd name="T7" fmla="*/ 6 h 62"/>
                    <a:gd name="T8" fmla="*/ 104 w 417"/>
                    <a:gd name="T9" fmla="*/ 11 h 62"/>
                    <a:gd name="T10" fmla="*/ 156 w 417"/>
                    <a:gd name="T11" fmla="*/ 21 h 62"/>
                    <a:gd name="T12" fmla="*/ 182 w 417"/>
                    <a:gd name="T13" fmla="*/ 26 h 62"/>
                    <a:gd name="T14" fmla="*/ 208 w 417"/>
                    <a:gd name="T15" fmla="*/ 30 h 6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417" h="62">
                      <a:moveTo>
                        <a:pt x="0" y="2"/>
                      </a:moveTo>
                      <a:lnTo>
                        <a:pt x="52" y="0"/>
                      </a:lnTo>
                      <a:lnTo>
                        <a:pt x="104" y="4"/>
                      </a:lnTo>
                      <a:lnTo>
                        <a:pt x="156" y="12"/>
                      </a:lnTo>
                      <a:lnTo>
                        <a:pt x="208" y="22"/>
                      </a:lnTo>
                      <a:lnTo>
                        <a:pt x="313" y="43"/>
                      </a:lnTo>
                      <a:lnTo>
                        <a:pt x="365" y="54"/>
                      </a:lnTo>
                      <a:lnTo>
                        <a:pt x="417" y="62"/>
                      </a:lnTo>
                    </a:path>
                  </a:pathLst>
                </a:custGeom>
                <a:noFill/>
                <a:ln w="23813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470" name="Freeform 147"/>
                <p:cNvSpPr>
                  <a:spLocks/>
                </p:cNvSpPr>
                <p:nvPr/>
              </p:nvSpPr>
              <p:spPr bwMode="auto">
                <a:xfrm>
                  <a:off x="3592" y="2459"/>
                  <a:ext cx="209" cy="31"/>
                </a:xfrm>
                <a:custGeom>
                  <a:avLst/>
                  <a:gdLst>
                    <a:gd name="T0" fmla="*/ 0 w 416"/>
                    <a:gd name="T1" fmla="*/ 0 h 61"/>
                    <a:gd name="T2" fmla="*/ 26 w 416"/>
                    <a:gd name="T3" fmla="*/ 5 h 61"/>
                    <a:gd name="T4" fmla="*/ 52 w 416"/>
                    <a:gd name="T5" fmla="*/ 10 h 61"/>
                    <a:gd name="T6" fmla="*/ 78 w 416"/>
                    <a:gd name="T7" fmla="*/ 17 h 61"/>
                    <a:gd name="T8" fmla="*/ 104 w 416"/>
                    <a:gd name="T9" fmla="*/ 22 h 61"/>
                    <a:gd name="T10" fmla="*/ 131 w 416"/>
                    <a:gd name="T11" fmla="*/ 27 h 61"/>
                    <a:gd name="T12" fmla="*/ 157 w 416"/>
                    <a:gd name="T13" fmla="*/ 30 h 61"/>
                    <a:gd name="T14" fmla="*/ 170 w 416"/>
                    <a:gd name="T15" fmla="*/ 31 h 61"/>
                    <a:gd name="T16" fmla="*/ 183 w 416"/>
                    <a:gd name="T17" fmla="*/ 31 h 61"/>
                    <a:gd name="T18" fmla="*/ 195 w 416"/>
                    <a:gd name="T19" fmla="*/ 30 h 61"/>
                    <a:gd name="T20" fmla="*/ 209 w 416"/>
                    <a:gd name="T21" fmla="*/ 29 h 6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416" h="61">
                      <a:moveTo>
                        <a:pt x="0" y="0"/>
                      </a:moveTo>
                      <a:lnTo>
                        <a:pt x="52" y="9"/>
                      </a:lnTo>
                      <a:lnTo>
                        <a:pt x="103" y="19"/>
                      </a:lnTo>
                      <a:lnTo>
                        <a:pt x="155" y="33"/>
                      </a:lnTo>
                      <a:lnTo>
                        <a:pt x="207" y="44"/>
                      </a:lnTo>
                      <a:lnTo>
                        <a:pt x="261" y="54"/>
                      </a:lnTo>
                      <a:lnTo>
                        <a:pt x="313" y="59"/>
                      </a:lnTo>
                      <a:lnTo>
                        <a:pt x="338" y="61"/>
                      </a:lnTo>
                      <a:lnTo>
                        <a:pt x="365" y="61"/>
                      </a:lnTo>
                      <a:lnTo>
                        <a:pt x="389" y="59"/>
                      </a:lnTo>
                      <a:lnTo>
                        <a:pt x="416" y="57"/>
                      </a:lnTo>
                    </a:path>
                  </a:pathLst>
                </a:custGeom>
                <a:noFill/>
                <a:ln w="23813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471" name="Freeform 148"/>
                <p:cNvSpPr>
                  <a:spLocks/>
                </p:cNvSpPr>
                <p:nvPr/>
              </p:nvSpPr>
              <p:spPr bwMode="auto">
                <a:xfrm>
                  <a:off x="3801" y="2401"/>
                  <a:ext cx="208" cy="87"/>
                </a:xfrm>
                <a:custGeom>
                  <a:avLst/>
                  <a:gdLst>
                    <a:gd name="T0" fmla="*/ 0 w 417"/>
                    <a:gd name="T1" fmla="*/ 87 h 174"/>
                    <a:gd name="T2" fmla="*/ 26 w 417"/>
                    <a:gd name="T3" fmla="*/ 83 h 174"/>
                    <a:gd name="T4" fmla="*/ 52 w 417"/>
                    <a:gd name="T5" fmla="*/ 77 h 174"/>
                    <a:gd name="T6" fmla="*/ 78 w 417"/>
                    <a:gd name="T7" fmla="*/ 68 h 174"/>
                    <a:gd name="T8" fmla="*/ 105 w 417"/>
                    <a:gd name="T9" fmla="*/ 59 h 174"/>
                    <a:gd name="T10" fmla="*/ 130 w 417"/>
                    <a:gd name="T11" fmla="*/ 46 h 174"/>
                    <a:gd name="T12" fmla="*/ 156 w 417"/>
                    <a:gd name="T13" fmla="*/ 33 h 174"/>
                    <a:gd name="T14" fmla="*/ 182 w 417"/>
                    <a:gd name="T15" fmla="*/ 17 h 174"/>
                    <a:gd name="T16" fmla="*/ 208 w 417"/>
                    <a:gd name="T17" fmla="*/ 0 h 17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417" h="174">
                      <a:moveTo>
                        <a:pt x="0" y="174"/>
                      </a:moveTo>
                      <a:lnTo>
                        <a:pt x="52" y="165"/>
                      </a:lnTo>
                      <a:lnTo>
                        <a:pt x="104" y="153"/>
                      </a:lnTo>
                      <a:lnTo>
                        <a:pt x="156" y="136"/>
                      </a:lnTo>
                      <a:lnTo>
                        <a:pt x="210" y="117"/>
                      </a:lnTo>
                      <a:lnTo>
                        <a:pt x="261" y="92"/>
                      </a:lnTo>
                      <a:lnTo>
                        <a:pt x="313" y="65"/>
                      </a:lnTo>
                      <a:lnTo>
                        <a:pt x="365" y="34"/>
                      </a:lnTo>
                      <a:lnTo>
                        <a:pt x="417" y="0"/>
                      </a:lnTo>
                    </a:path>
                  </a:pathLst>
                </a:custGeom>
                <a:noFill/>
                <a:ln w="23813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472" name="Freeform 149"/>
                <p:cNvSpPr>
                  <a:spLocks/>
                </p:cNvSpPr>
                <p:nvPr/>
              </p:nvSpPr>
              <p:spPr bwMode="auto">
                <a:xfrm>
                  <a:off x="4009" y="2197"/>
                  <a:ext cx="207" cy="204"/>
                </a:xfrm>
                <a:custGeom>
                  <a:avLst/>
                  <a:gdLst>
                    <a:gd name="T0" fmla="*/ 0 w 415"/>
                    <a:gd name="T1" fmla="*/ 204 h 407"/>
                    <a:gd name="T2" fmla="*/ 13 w 415"/>
                    <a:gd name="T3" fmla="*/ 193 h 407"/>
                    <a:gd name="T4" fmla="*/ 26 w 415"/>
                    <a:gd name="T5" fmla="*/ 182 h 407"/>
                    <a:gd name="T6" fmla="*/ 39 w 415"/>
                    <a:gd name="T7" fmla="*/ 168 h 407"/>
                    <a:gd name="T8" fmla="*/ 52 w 415"/>
                    <a:gd name="T9" fmla="*/ 154 h 407"/>
                    <a:gd name="T10" fmla="*/ 65 w 415"/>
                    <a:gd name="T11" fmla="*/ 137 h 407"/>
                    <a:gd name="T12" fmla="*/ 77 w 415"/>
                    <a:gd name="T13" fmla="*/ 122 h 407"/>
                    <a:gd name="T14" fmla="*/ 103 w 415"/>
                    <a:gd name="T15" fmla="*/ 89 h 407"/>
                    <a:gd name="T16" fmla="*/ 116 w 415"/>
                    <a:gd name="T17" fmla="*/ 73 h 407"/>
                    <a:gd name="T18" fmla="*/ 129 w 415"/>
                    <a:gd name="T19" fmla="*/ 58 h 407"/>
                    <a:gd name="T20" fmla="*/ 142 w 415"/>
                    <a:gd name="T21" fmla="*/ 44 h 407"/>
                    <a:gd name="T22" fmla="*/ 155 w 415"/>
                    <a:gd name="T23" fmla="*/ 31 h 407"/>
                    <a:gd name="T24" fmla="*/ 168 w 415"/>
                    <a:gd name="T25" fmla="*/ 20 h 407"/>
                    <a:gd name="T26" fmla="*/ 181 w 415"/>
                    <a:gd name="T27" fmla="*/ 11 h 407"/>
                    <a:gd name="T28" fmla="*/ 194 w 415"/>
                    <a:gd name="T29" fmla="*/ 4 h 407"/>
                    <a:gd name="T30" fmla="*/ 200 w 415"/>
                    <a:gd name="T31" fmla="*/ 2 h 407"/>
                    <a:gd name="T32" fmla="*/ 207 w 415"/>
                    <a:gd name="T33" fmla="*/ 0 h 40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415" h="407">
                      <a:moveTo>
                        <a:pt x="0" y="407"/>
                      </a:moveTo>
                      <a:lnTo>
                        <a:pt x="27" y="386"/>
                      </a:lnTo>
                      <a:lnTo>
                        <a:pt x="52" y="363"/>
                      </a:lnTo>
                      <a:lnTo>
                        <a:pt x="79" y="336"/>
                      </a:lnTo>
                      <a:lnTo>
                        <a:pt x="104" y="307"/>
                      </a:lnTo>
                      <a:lnTo>
                        <a:pt x="130" y="274"/>
                      </a:lnTo>
                      <a:lnTo>
                        <a:pt x="155" y="244"/>
                      </a:lnTo>
                      <a:lnTo>
                        <a:pt x="207" y="178"/>
                      </a:lnTo>
                      <a:lnTo>
                        <a:pt x="232" y="146"/>
                      </a:lnTo>
                      <a:lnTo>
                        <a:pt x="259" y="115"/>
                      </a:lnTo>
                      <a:lnTo>
                        <a:pt x="284" y="88"/>
                      </a:lnTo>
                      <a:lnTo>
                        <a:pt x="311" y="61"/>
                      </a:lnTo>
                      <a:lnTo>
                        <a:pt x="336" y="40"/>
                      </a:lnTo>
                      <a:lnTo>
                        <a:pt x="363" y="21"/>
                      </a:lnTo>
                      <a:lnTo>
                        <a:pt x="388" y="8"/>
                      </a:lnTo>
                      <a:lnTo>
                        <a:pt x="401" y="4"/>
                      </a:lnTo>
                      <a:lnTo>
                        <a:pt x="415" y="0"/>
                      </a:lnTo>
                    </a:path>
                  </a:pathLst>
                </a:custGeom>
                <a:noFill/>
                <a:ln w="23813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473" name="Freeform 150"/>
                <p:cNvSpPr>
                  <a:spLocks/>
                </p:cNvSpPr>
                <p:nvPr/>
              </p:nvSpPr>
              <p:spPr bwMode="auto">
                <a:xfrm>
                  <a:off x="4216" y="2195"/>
                  <a:ext cx="209" cy="119"/>
                </a:xfrm>
                <a:custGeom>
                  <a:avLst/>
                  <a:gdLst>
                    <a:gd name="T0" fmla="*/ 0 w 416"/>
                    <a:gd name="T1" fmla="*/ 2 h 236"/>
                    <a:gd name="T2" fmla="*/ 13 w 416"/>
                    <a:gd name="T3" fmla="*/ 0 h 236"/>
                    <a:gd name="T4" fmla="*/ 26 w 416"/>
                    <a:gd name="T5" fmla="*/ 1 h 236"/>
                    <a:gd name="T6" fmla="*/ 39 w 416"/>
                    <a:gd name="T7" fmla="*/ 4 h 236"/>
                    <a:gd name="T8" fmla="*/ 52 w 416"/>
                    <a:gd name="T9" fmla="*/ 9 h 236"/>
                    <a:gd name="T10" fmla="*/ 65 w 416"/>
                    <a:gd name="T11" fmla="*/ 15 h 236"/>
                    <a:gd name="T12" fmla="*/ 78 w 416"/>
                    <a:gd name="T13" fmla="*/ 22 h 236"/>
                    <a:gd name="T14" fmla="*/ 91 w 416"/>
                    <a:gd name="T15" fmla="*/ 31 h 236"/>
                    <a:gd name="T16" fmla="*/ 104 w 416"/>
                    <a:gd name="T17" fmla="*/ 41 h 236"/>
                    <a:gd name="T18" fmla="*/ 131 w 416"/>
                    <a:gd name="T19" fmla="*/ 61 h 236"/>
                    <a:gd name="T20" fmla="*/ 157 w 416"/>
                    <a:gd name="T21" fmla="*/ 82 h 236"/>
                    <a:gd name="T22" fmla="*/ 169 w 416"/>
                    <a:gd name="T23" fmla="*/ 93 h 236"/>
                    <a:gd name="T24" fmla="*/ 183 w 416"/>
                    <a:gd name="T25" fmla="*/ 102 h 236"/>
                    <a:gd name="T26" fmla="*/ 195 w 416"/>
                    <a:gd name="T27" fmla="*/ 111 h 236"/>
                    <a:gd name="T28" fmla="*/ 209 w 416"/>
                    <a:gd name="T29" fmla="*/ 119 h 2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416" h="236">
                      <a:moveTo>
                        <a:pt x="0" y="4"/>
                      </a:moveTo>
                      <a:lnTo>
                        <a:pt x="26" y="0"/>
                      </a:lnTo>
                      <a:lnTo>
                        <a:pt x="51" y="2"/>
                      </a:lnTo>
                      <a:lnTo>
                        <a:pt x="78" y="8"/>
                      </a:lnTo>
                      <a:lnTo>
                        <a:pt x="103" y="17"/>
                      </a:lnTo>
                      <a:lnTo>
                        <a:pt x="130" y="29"/>
                      </a:lnTo>
                      <a:lnTo>
                        <a:pt x="155" y="44"/>
                      </a:lnTo>
                      <a:lnTo>
                        <a:pt x="182" y="61"/>
                      </a:lnTo>
                      <a:lnTo>
                        <a:pt x="207" y="81"/>
                      </a:lnTo>
                      <a:lnTo>
                        <a:pt x="261" y="121"/>
                      </a:lnTo>
                      <a:lnTo>
                        <a:pt x="312" y="163"/>
                      </a:lnTo>
                      <a:lnTo>
                        <a:pt x="337" y="184"/>
                      </a:lnTo>
                      <a:lnTo>
                        <a:pt x="364" y="203"/>
                      </a:lnTo>
                      <a:lnTo>
                        <a:pt x="389" y="221"/>
                      </a:lnTo>
                      <a:lnTo>
                        <a:pt x="416" y="236"/>
                      </a:lnTo>
                    </a:path>
                  </a:pathLst>
                </a:custGeom>
                <a:noFill/>
                <a:ln w="23813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474" name="Freeform 151"/>
                <p:cNvSpPr>
                  <a:spLocks/>
                </p:cNvSpPr>
                <p:nvPr/>
              </p:nvSpPr>
              <p:spPr bwMode="auto">
                <a:xfrm>
                  <a:off x="2760" y="2459"/>
                  <a:ext cx="208" cy="29"/>
                </a:xfrm>
                <a:custGeom>
                  <a:avLst/>
                  <a:gdLst>
                    <a:gd name="T0" fmla="*/ 0 w 417"/>
                    <a:gd name="T1" fmla="*/ 29 h 57"/>
                    <a:gd name="T2" fmla="*/ 26 w 417"/>
                    <a:gd name="T3" fmla="*/ 26 h 57"/>
                    <a:gd name="T4" fmla="*/ 52 w 417"/>
                    <a:gd name="T5" fmla="*/ 23 h 57"/>
                    <a:gd name="T6" fmla="*/ 104 w 417"/>
                    <a:gd name="T7" fmla="*/ 18 h 57"/>
                    <a:gd name="T8" fmla="*/ 130 w 417"/>
                    <a:gd name="T9" fmla="*/ 16 h 57"/>
                    <a:gd name="T10" fmla="*/ 156 w 417"/>
                    <a:gd name="T11" fmla="*/ 12 h 57"/>
                    <a:gd name="T12" fmla="*/ 182 w 417"/>
                    <a:gd name="T13" fmla="*/ 7 h 57"/>
                    <a:gd name="T14" fmla="*/ 208 w 417"/>
                    <a:gd name="T15" fmla="*/ 0 h 5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417" h="57">
                      <a:moveTo>
                        <a:pt x="0" y="57"/>
                      </a:moveTo>
                      <a:lnTo>
                        <a:pt x="52" y="52"/>
                      </a:lnTo>
                      <a:lnTo>
                        <a:pt x="104" y="46"/>
                      </a:lnTo>
                      <a:lnTo>
                        <a:pt x="208" y="36"/>
                      </a:lnTo>
                      <a:lnTo>
                        <a:pt x="261" y="31"/>
                      </a:lnTo>
                      <a:lnTo>
                        <a:pt x="313" y="23"/>
                      </a:lnTo>
                      <a:lnTo>
                        <a:pt x="365" y="13"/>
                      </a:lnTo>
                      <a:lnTo>
                        <a:pt x="417" y="0"/>
                      </a:lnTo>
                    </a:path>
                  </a:pathLst>
                </a:custGeom>
                <a:noFill/>
                <a:ln w="23813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475" name="Freeform 152"/>
                <p:cNvSpPr>
                  <a:spLocks/>
                </p:cNvSpPr>
                <p:nvPr/>
              </p:nvSpPr>
              <p:spPr bwMode="auto">
                <a:xfrm>
                  <a:off x="2968" y="2372"/>
                  <a:ext cx="209" cy="87"/>
                </a:xfrm>
                <a:custGeom>
                  <a:avLst/>
                  <a:gdLst>
                    <a:gd name="T0" fmla="*/ 0 w 417"/>
                    <a:gd name="T1" fmla="*/ 87 h 175"/>
                    <a:gd name="T2" fmla="*/ 14 w 417"/>
                    <a:gd name="T3" fmla="*/ 83 h 175"/>
                    <a:gd name="T4" fmla="*/ 26 w 417"/>
                    <a:gd name="T5" fmla="*/ 79 h 175"/>
                    <a:gd name="T6" fmla="*/ 52 w 417"/>
                    <a:gd name="T7" fmla="*/ 67 h 175"/>
                    <a:gd name="T8" fmla="*/ 78 w 417"/>
                    <a:gd name="T9" fmla="*/ 54 h 175"/>
                    <a:gd name="T10" fmla="*/ 105 w 417"/>
                    <a:gd name="T11" fmla="*/ 40 h 175"/>
                    <a:gd name="T12" fmla="*/ 131 w 417"/>
                    <a:gd name="T13" fmla="*/ 27 h 175"/>
                    <a:gd name="T14" fmla="*/ 157 w 417"/>
                    <a:gd name="T15" fmla="*/ 15 h 175"/>
                    <a:gd name="T16" fmla="*/ 169 w 417"/>
                    <a:gd name="T17" fmla="*/ 9 h 175"/>
                    <a:gd name="T18" fmla="*/ 183 w 417"/>
                    <a:gd name="T19" fmla="*/ 6 h 175"/>
                    <a:gd name="T20" fmla="*/ 195 w 417"/>
                    <a:gd name="T21" fmla="*/ 2 h 175"/>
                    <a:gd name="T22" fmla="*/ 209 w 417"/>
                    <a:gd name="T23" fmla="*/ 0 h 175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417" h="175">
                      <a:moveTo>
                        <a:pt x="0" y="175"/>
                      </a:moveTo>
                      <a:lnTo>
                        <a:pt x="27" y="167"/>
                      </a:lnTo>
                      <a:lnTo>
                        <a:pt x="52" y="158"/>
                      </a:lnTo>
                      <a:lnTo>
                        <a:pt x="104" y="135"/>
                      </a:lnTo>
                      <a:lnTo>
                        <a:pt x="155" y="108"/>
                      </a:lnTo>
                      <a:lnTo>
                        <a:pt x="209" y="81"/>
                      </a:lnTo>
                      <a:lnTo>
                        <a:pt x="261" y="54"/>
                      </a:lnTo>
                      <a:lnTo>
                        <a:pt x="313" y="31"/>
                      </a:lnTo>
                      <a:lnTo>
                        <a:pt x="338" y="19"/>
                      </a:lnTo>
                      <a:lnTo>
                        <a:pt x="365" y="12"/>
                      </a:lnTo>
                      <a:lnTo>
                        <a:pt x="390" y="4"/>
                      </a:lnTo>
                      <a:lnTo>
                        <a:pt x="417" y="0"/>
                      </a:lnTo>
                    </a:path>
                  </a:pathLst>
                </a:custGeom>
                <a:noFill/>
                <a:ln w="23813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476" name="Freeform 153"/>
                <p:cNvSpPr>
                  <a:spLocks/>
                </p:cNvSpPr>
                <p:nvPr/>
              </p:nvSpPr>
              <p:spPr bwMode="auto">
                <a:xfrm>
                  <a:off x="3177" y="2371"/>
                  <a:ext cx="207" cy="44"/>
                </a:xfrm>
                <a:custGeom>
                  <a:avLst/>
                  <a:gdLst>
                    <a:gd name="T0" fmla="*/ 0 w 414"/>
                    <a:gd name="T1" fmla="*/ 1 h 89"/>
                    <a:gd name="T2" fmla="*/ 13 w 414"/>
                    <a:gd name="T3" fmla="*/ 0 h 89"/>
                    <a:gd name="T4" fmla="*/ 26 w 414"/>
                    <a:gd name="T5" fmla="*/ 1 h 89"/>
                    <a:gd name="T6" fmla="*/ 39 w 414"/>
                    <a:gd name="T7" fmla="*/ 4 h 89"/>
                    <a:gd name="T8" fmla="*/ 52 w 414"/>
                    <a:gd name="T9" fmla="*/ 9 h 89"/>
                    <a:gd name="T10" fmla="*/ 65 w 414"/>
                    <a:gd name="T11" fmla="*/ 13 h 89"/>
                    <a:gd name="T12" fmla="*/ 78 w 414"/>
                    <a:gd name="T13" fmla="*/ 18 h 89"/>
                    <a:gd name="T14" fmla="*/ 104 w 414"/>
                    <a:gd name="T15" fmla="*/ 30 h 89"/>
                    <a:gd name="T16" fmla="*/ 116 w 414"/>
                    <a:gd name="T17" fmla="*/ 35 h 89"/>
                    <a:gd name="T18" fmla="*/ 130 w 414"/>
                    <a:gd name="T19" fmla="*/ 39 h 89"/>
                    <a:gd name="T20" fmla="*/ 142 w 414"/>
                    <a:gd name="T21" fmla="*/ 42 h 89"/>
                    <a:gd name="T22" fmla="*/ 156 w 414"/>
                    <a:gd name="T23" fmla="*/ 44 h 89"/>
                    <a:gd name="T24" fmla="*/ 168 w 414"/>
                    <a:gd name="T25" fmla="*/ 44 h 89"/>
                    <a:gd name="T26" fmla="*/ 181 w 414"/>
                    <a:gd name="T27" fmla="*/ 42 h 89"/>
                    <a:gd name="T28" fmla="*/ 194 w 414"/>
                    <a:gd name="T29" fmla="*/ 37 h 89"/>
                    <a:gd name="T30" fmla="*/ 201 w 414"/>
                    <a:gd name="T31" fmla="*/ 33 h 89"/>
                    <a:gd name="T32" fmla="*/ 207 w 414"/>
                    <a:gd name="T33" fmla="*/ 30 h 8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414" h="89">
                      <a:moveTo>
                        <a:pt x="0" y="2"/>
                      </a:moveTo>
                      <a:lnTo>
                        <a:pt x="26" y="0"/>
                      </a:lnTo>
                      <a:lnTo>
                        <a:pt x="51" y="2"/>
                      </a:lnTo>
                      <a:lnTo>
                        <a:pt x="78" y="8"/>
                      </a:lnTo>
                      <a:lnTo>
                        <a:pt x="103" y="18"/>
                      </a:lnTo>
                      <a:lnTo>
                        <a:pt x="130" y="27"/>
                      </a:lnTo>
                      <a:lnTo>
                        <a:pt x="155" y="37"/>
                      </a:lnTo>
                      <a:lnTo>
                        <a:pt x="207" y="60"/>
                      </a:lnTo>
                      <a:lnTo>
                        <a:pt x="232" y="71"/>
                      </a:lnTo>
                      <a:lnTo>
                        <a:pt x="259" y="79"/>
                      </a:lnTo>
                      <a:lnTo>
                        <a:pt x="284" y="85"/>
                      </a:lnTo>
                      <a:lnTo>
                        <a:pt x="311" y="89"/>
                      </a:lnTo>
                      <a:lnTo>
                        <a:pt x="335" y="89"/>
                      </a:lnTo>
                      <a:lnTo>
                        <a:pt x="362" y="85"/>
                      </a:lnTo>
                      <a:lnTo>
                        <a:pt x="387" y="75"/>
                      </a:lnTo>
                      <a:lnTo>
                        <a:pt x="401" y="67"/>
                      </a:lnTo>
                      <a:lnTo>
                        <a:pt x="414" y="60"/>
                      </a:lnTo>
                    </a:path>
                  </a:pathLst>
                </a:custGeom>
                <a:noFill/>
                <a:ln w="23813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477" name="Freeform 154"/>
                <p:cNvSpPr>
                  <a:spLocks/>
                </p:cNvSpPr>
                <p:nvPr/>
              </p:nvSpPr>
              <p:spPr bwMode="auto">
                <a:xfrm>
                  <a:off x="3384" y="2080"/>
                  <a:ext cx="208" cy="321"/>
                </a:xfrm>
                <a:custGeom>
                  <a:avLst/>
                  <a:gdLst>
                    <a:gd name="T0" fmla="*/ 0 w 417"/>
                    <a:gd name="T1" fmla="*/ 321 h 641"/>
                    <a:gd name="T2" fmla="*/ 13 w 417"/>
                    <a:gd name="T3" fmla="*/ 310 h 641"/>
                    <a:gd name="T4" fmla="*/ 26 w 417"/>
                    <a:gd name="T5" fmla="*/ 297 h 641"/>
                    <a:gd name="T6" fmla="*/ 39 w 417"/>
                    <a:gd name="T7" fmla="*/ 281 h 641"/>
                    <a:gd name="T8" fmla="*/ 52 w 417"/>
                    <a:gd name="T9" fmla="*/ 264 h 641"/>
                    <a:gd name="T10" fmla="*/ 65 w 417"/>
                    <a:gd name="T11" fmla="*/ 245 h 641"/>
                    <a:gd name="T12" fmla="*/ 78 w 417"/>
                    <a:gd name="T13" fmla="*/ 225 h 641"/>
                    <a:gd name="T14" fmla="*/ 91 w 417"/>
                    <a:gd name="T15" fmla="*/ 203 h 641"/>
                    <a:gd name="T16" fmla="*/ 104 w 417"/>
                    <a:gd name="T17" fmla="*/ 181 h 641"/>
                    <a:gd name="T18" fmla="*/ 130 w 417"/>
                    <a:gd name="T19" fmla="*/ 133 h 641"/>
                    <a:gd name="T20" fmla="*/ 156 w 417"/>
                    <a:gd name="T21" fmla="*/ 86 h 641"/>
                    <a:gd name="T22" fmla="*/ 169 w 417"/>
                    <a:gd name="T23" fmla="*/ 63 h 641"/>
                    <a:gd name="T24" fmla="*/ 182 w 417"/>
                    <a:gd name="T25" fmla="*/ 41 h 641"/>
                    <a:gd name="T26" fmla="*/ 195 w 417"/>
                    <a:gd name="T27" fmla="*/ 20 h 641"/>
                    <a:gd name="T28" fmla="*/ 208 w 417"/>
                    <a:gd name="T29" fmla="*/ 0 h 641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417" h="641">
                      <a:moveTo>
                        <a:pt x="0" y="641"/>
                      </a:moveTo>
                      <a:lnTo>
                        <a:pt x="27" y="620"/>
                      </a:lnTo>
                      <a:lnTo>
                        <a:pt x="52" y="593"/>
                      </a:lnTo>
                      <a:lnTo>
                        <a:pt x="79" y="562"/>
                      </a:lnTo>
                      <a:lnTo>
                        <a:pt x="104" y="528"/>
                      </a:lnTo>
                      <a:lnTo>
                        <a:pt x="131" y="489"/>
                      </a:lnTo>
                      <a:lnTo>
                        <a:pt x="156" y="449"/>
                      </a:lnTo>
                      <a:lnTo>
                        <a:pt x="183" y="405"/>
                      </a:lnTo>
                      <a:lnTo>
                        <a:pt x="208" y="361"/>
                      </a:lnTo>
                      <a:lnTo>
                        <a:pt x="261" y="266"/>
                      </a:lnTo>
                      <a:lnTo>
                        <a:pt x="313" y="172"/>
                      </a:lnTo>
                      <a:lnTo>
                        <a:pt x="338" y="126"/>
                      </a:lnTo>
                      <a:lnTo>
                        <a:pt x="365" y="82"/>
                      </a:lnTo>
                      <a:lnTo>
                        <a:pt x="390" y="40"/>
                      </a:lnTo>
                      <a:lnTo>
                        <a:pt x="417" y="0"/>
                      </a:lnTo>
                    </a:path>
                  </a:pathLst>
                </a:custGeom>
                <a:noFill/>
                <a:ln w="23813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478" name="Freeform 155"/>
                <p:cNvSpPr>
                  <a:spLocks/>
                </p:cNvSpPr>
                <p:nvPr/>
              </p:nvSpPr>
              <p:spPr bwMode="auto">
                <a:xfrm>
                  <a:off x="3592" y="1790"/>
                  <a:ext cx="209" cy="290"/>
                </a:xfrm>
                <a:custGeom>
                  <a:avLst/>
                  <a:gdLst>
                    <a:gd name="T0" fmla="*/ 0 w 416"/>
                    <a:gd name="T1" fmla="*/ 290 h 582"/>
                    <a:gd name="T2" fmla="*/ 13 w 416"/>
                    <a:gd name="T3" fmla="*/ 274 h 582"/>
                    <a:gd name="T4" fmla="*/ 24 w 416"/>
                    <a:gd name="T5" fmla="*/ 257 h 582"/>
                    <a:gd name="T6" fmla="*/ 38 w 416"/>
                    <a:gd name="T7" fmla="*/ 243 h 582"/>
                    <a:gd name="T8" fmla="*/ 50 w 416"/>
                    <a:gd name="T9" fmla="*/ 230 h 582"/>
                    <a:gd name="T10" fmla="*/ 77 w 416"/>
                    <a:gd name="T11" fmla="*/ 202 h 582"/>
                    <a:gd name="T12" fmla="*/ 90 w 416"/>
                    <a:gd name="T13" fmla="*/ 187 h 582"/>
                    <a:gd name="T14" fmla="*/ 104 w 416"/>
                    <a:gd name="T15" fmla="*/ 173 h 582"/>
                    <a:gd name="T16" fmla="*/ 119 w 416"/>
                    <a:gd name="T17" fmla="*/ 158 h 582"/>
                    <a:gd name="T18" fmla="*/ 132 w 416"/>
                    <a:gd name="T19" fmla="*/ 141 h 582"/>
                    <a:gd name="T20" fmla="*/ 146 w 416"/>
                    <a:gd name="T21" fmla="*/ 123 h 582"/>
                    <a:gd name="T22" fmla="*/ 159 w 416"/>
                    <a:gd name="T23" fmla="*/ 102 h 582"/>
                    <a:gd name="T24" fmla="*/ 171 w 416"/>
                    <a:gd name="T25" fmla="*/ 80 h 582"/>
                    <a:gd name="T26" fmla="*/ 185 w 416"/>
                    <a:gd name="T27" fmla="*/ 56 h 582"/>
                    <a:gd name="T28" fmla="*/ 191 w 416"/>
                    <a:gd name="T29" fmla="*/ 43 h 582"/>
                    <a:gd name="T30" fmla="*/ 196 w 416"/>
                    <a:gd name="T31" fmla="*/ 30 h 582"/>
                    <a:gd name="T32" fmla="*/ 203 w 416"/>
                    <a:gd name="T33" fmla="*/ 15 h 582"/>
                    <a:gd name="T34" fmla="*/ 209 w 416"/>
                    <a:gd name="T35" fmla="*/ 0 h 582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416" h="582">
                      <a:moveTo>
                        <a:pt x="0" y="582"/>
                      </a:moveTo>
                      <a:lnTo>
                        <a:pt x="25" y="549"/>
                      </a:lnTo>
                      <a:lnTo>
                        <a:pt x="48" y="516"/>
                      </a:lnTo>
                      <a:lnTo>
                        <a:pt x="75" y="488"/>
                      </a:lnTo>
                      <a:lnTo>
                        <a:pt x="100" y="461"/>
                      </a:lnTo>
                      <a:lnTo>
                        <a:pt x="153" y="405"/>
                      </a:lnTo>
                      <a:lnTo>
                        <a:pt x="180" y="376"/>
                      </a:lnTo>
                      <a:lnTo>
                        <a:pt x="207" y="347"/>
                      </a:lnTo>
                      <a:lnTo>
                        <a:pt x="236" y="317"/>
                      </a:lnTo>
                      <a:lnTo>
                        <a:pt x="263" y="282"/>
                      </a:lnTo>
                      <a:lnTo>
                        <a:pt x="290" y="246"/>
                      </a:lnTo>
                      <a:lnTo>
                        <a:pt x="317" y="205"/>
                      </a:lnTo>
                      <a:lnTo>
                        <a:pt x="341" y="161"/>
                      </a:lnTo>
                      <a:lnTo>
                        <a:pt x="368" y="113"/>
                      </a:lnTo>
                      <a:lnTo>
                        <a:pt x="380" y="86"/>
                      </a:lnTo>
                      <a:lnTo>
                        <a:pt x="391" y="60"/>
                      </a:lnTo>
                      <a:lnTo>
                        <a:pt x="405" y="31"/>
                      </a:lnTo>
                      <a:lnTo>
                        <a:pt x="416" y="0"/>
                      </a:lnTo>
                    </a:path>
                  </a:pathLst>
                </a:custGeom>
                <a:noFill/>
                <a:ln w="23813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479" name="Freeform 156"/>
                <p:cNvSpPr>
                  <a:spLocks/>
                </p:cNvSpPr>
                <p:nvPr/>
              </p:nvSpPr>
              <p:spPr bwMode="auto">
                <a:xfrm>
                  <a:off x="3801" y="974"/>
                  <a:ext cx="208" cy="816"/>
                </a:xfrm>
                <a:custGeom>
                  <a:avLst/>
                  <a:gdLst>
                    <a:gd name="T0" fmla="*/ 0 w 417"/>
                    <a:gd name="T1" fmla="*/ 816 h 1632"/>
                    <a:gd name="T2" fmla="*/ 7 w 417"/>
                    <a:gd name="T3" fmla="*/ 798 h 1632"/>
                    <a:gd name="T4" fmla="*/ 13 w 417"/>
                    <a:gd name="T5" fmla="*/ 778 h 1632"/>
                    <a:gd name="T6" fmla="*/ 19 w 417"/>
                    <a:gd name="T7" fmla="*/ 755 h 1632"/>
                    <a:gd name="T8" fmla="*/ 26 w 417"/>
                    <a:gd name="T9" fmla="*/ 731 h 1632"/>
                    <a:gd name="T10" fmla="*/ 33 w 417"/>
                    <a:gd name="T11" fmla="*/ 705 h 1632"/>
                    <a:gd name="T12" fmla="*/ 39 w 417"/>
                    <a:gd name="T13" fmla="*/ 678 h 1632"/>
                    <a:gd name="T14" fmla="*/ 45 w 417"/>
                    <a:gd name="T15" fmla="*/ 649 h 1632"/>
                    <a:gd name="T16" fmla="*/ 52 w 417"/>
                    <a:gd name="T17" fmla="*/ 619 h 1632"/>
                    <a:gd name="T18" fmla="*/ 58 w 417"/>
                    <a:gd name="T19" fmla="*/ 590 h 1632"/>
                    <a:gd name="T20" fmla="*/ 65 w 417"/>
                    <a:gd name="T21" fmla="*/ 558 h 1632"/>
                    <a:gd name="T22" fmla="*/ 78 w 417"/>
                    <a:gd name="T23" fmla="*/ 494 h 1632"/>
                    <a:gd name="T24" fmla="*/ 91 w 417"/>
                    <a:gd name="T25" fmla="*/ 428 h 1632"/>
                    <a:gd name="T26" fmla="*/ 105 w 417"/>
                    <a:gd name="T27" fmla="*/ 363 h 1632"/>
                    <a:gd name="T28" fmla="*/ 117 w 417"/>
                    <a:gd name="T29" fmla="*/ 299 h 1632"/>
                    <a:gd name="T30" fmla="*/ 124 w 417"/>
                    <a:gd name="T31" fmla="*/ 268 h 1632"/>
                    <a:gd name="T32" fmla="*/ 130 w 417"/>
                    <a:gd name="T33" fmla="*/ 237 h 1632"/>
                    <a:gd name="T34" fmla="*/ 136 w 417"/>
                    <a:gd name="T35" fmla="*/ 209 h 1632"/>
                    <a:gd name="T36" fmla="*/ 143 w 417"/>
                    <a:gd name="T37" fmla="*/ 181 h 1632"/>
                    <a:gd name="T38" fmla="*/ 150 w 417"/>
                    <a:gd name="T39" fmla="*/ 154 h 1632"/>
                    <a:gd name="T40" fmla="*/ 156 w 417"/>
                    <a:gd name="T41" fmla="*/ 129 h 1632"/>
                    <a:gd name="T42" fmla="*/ 163 w 417"/>
                    <a:gd name="T43" fmla="*/ 105 h 1632"/>
                    <a:gd name="T44" fmla="*/ 169 w 417"/>
                    <a:gd name="T45" fmla="*/ 83 h 1632"/>
                    <a:gd name="T46" fmla="*/ 176 w 417"/>
                    <a:gd name="T47" fmla="*/ 64 h 1632"/>
                    <a:gd name="T48" fmla="*/ 182 w 417"/>
                    <a:gd name="T49" fmla="*/ 46 h 1632"/>
                    <a:gd name="T50" fmla="*/ 189 w 417"/>
                    <a:gd name="T51" fmla="*/ 31 h 1632"/>
                    <a:gd name="T52" fmla="*/ 195 w 417"/>
                    <a:gd name="T53" fmla="*/ 18 h 1632"/>
                    <a:gd name="T54" fmla="*/ 201 w 417"/>
                    <a:gd name="T55" fmla="*/ 8 h 1632"/>
                    <a:gd name="T56" fmla="*/ 205 w 417"/>
                    <a:gd name="T57" fmla="*/ 3 h 1632"/>
                    <a:gd name="T58" fmla="*/ 208 w 417"/>
                    <a:gd name="T59" fmla="*/ 0 h 1632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417" h="1632">
                      <a:moveTo>
                        <a:pt x="0" y="1632"/>
                      </a:moveTo>
                      <a:lnTo>
                        <a:pt x="14" y="1596"/>
                      </a:lnTo>
                      <a:lnTo>
                        <a:pt x="27" y="1555"/>
                      </a:lnTo>
                      <a:lnTo>
                        <a:pt x="39" y="1509"/>
                      </a:lnTo>
                      <a:lnTo>
                        <a:pt x="52" y="1461"/>
                      </a:lnTo>
                      <a:lnTo>
                        <a:pt x="66" y="1409"/>
                      </a:lnTo>
                      <a:lnTo>
                        <a:pt x="79" y="1356"/>
                      </a:lnTo>
                      <a:lnTo>
                        <a:pt x="91" y="1298"/>
                      </a:lnTo>
                      <a:lnTo>
                        <a:pt x="104" y="1238"/>
                      </a:lnTo>
                      <a:lnTo>
                        <a:pt x="117" y="1179"/>
                      </a:lnTo>
                      <a:lnTo>
                        <a:pt x="131" y="1116"/>
                      </a:lnTo>
                      <a:lnTo>
                        <a:pt x="156" y="987"/>
                      </a:lnTo>
                      <a:lnTo>
                        <a:pt x="183" y="856"/>
                      </a:lnTo>
                      <a:lnTo>
                        <a:pt x="210" y="726"/>
                      </a:lnTo>
                      <a:lnTo>
                        <a:pt x="235" y="597"/>
                      </a:lnTo>
                      <a:lnTo>
                        <a:pt x="248" y="536"/>
                      </a:lnTo>
                      <a:lnTo>
                        <a:pt x="261" y="474"/>
                      </a:lnTo>
                      <a:lnTo>
                        <a:pt x="273" y="417"/>
                      </a:lnTo>
                      <a:lnTo>
                        <a:pt x="286" y="361"/>
                      </a:lnTo>
                      <a:lnTo>
                        <a:pt x="300" y="307"/>
                      </a:lnTo>
                      <a:lnTo>
                        <a:pt x="313" y="258"/>
                      </a:lnTo>
                      <a:lnTo>
                        <a:pt x="327" y="210"/>
                      </a:lnTo>
                      <a:lnTo>
                        <a:pt x="338" y="165"/>
                      </a:lnTo>
                      <a:lnTo>
                        <a:pt x="352" y="127"/>
                      </a:lnTo>
                      <a:lnTo>
                        <a:pt x="365" y="92"/>
                      </a:lnTo>
                      <a:lnTo>
                        <a:pt x="379" y="62"/>
                      </a:lnTo>
                      <a:lnTo>
                        <a:pt x="390" y="35"/>
                      </a:lnTo>
                      <a:lnTo>
                        <a:pt x="403" y="16"/>
                      </a:lnTo>
                      <a:lnTo>
                        <a:pt x="411" y="6"/>
                      </a:lnTo>
                      <a:lnTo>
                        <a:pt x="417" y="0"/>
                      </a:lnTo>
                    </a:path>
                  </a:pathLst>
                </a:custGeom>
                <a:noFill/>
                <a:ln w="23813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480" name="Freeform 157"/>
                <p:cNvSpPr>
                  <a:spLocks/>
                </p:cNvSpPr>
                <p:nvPr/>
              </p:nvSpPr>
              <p:spPr bwMode="auto">
                <a:xfrm>
                  <a:off x="4009" y="966"/>
                  <a:ext cx="207" cy="444"/>
                </a:xfrm>
                <a:custGeom>
                  <a:avLst/>
                  <a:gdLst>
                    <a:gd name="T0" fmla="*/ 0 w 415"/>
                    <a:gd name="T1" fmla="*/ 7 h 889"/>
                    <a:gd name="T2" fmla="*/ 6 w 415"/>
                    <a:gd name="T3" fmla="*/ 3 h 889"/>
                    <a:gd name="T4" fmla="*/ 13 w 415"/>
                    <a:gd name="T5" fmla="*/ 0 h 889"/>
                    <a:gd name="T6" fmla="*/ 19 w 415"/>
                    <a:gd name="T7" fmla="*/ 0 h 889"/>
                    <a:gd name="T8" fmla="*/ 26 w 415"/>
                    <a:gd name="T9" fmla="*/ 2 h 889"/>
                    <a:gd name="T10" fmla="*/ 32 w 415"/>
                    <a:gd name="T11" fmla="*/ 6 h 889"/>
                    <a:gd name="T12" fmla="*/ 39 w 415"/>
                    <a:gd name="T13" fmla="*/ 11 h 889"/>
                    <a:gd name="T14" fmla="*/ 45 w 415"/>
                    <a:gd name="T15" fmla="*/ 18 h 889"/>
                    <a:gd name="T16" fmla="*/ 52 w 415"/>
                    <a:gd name="T17" fmla="*/ 28 h 889"/>
                    <a:gd name="T18" fmla="*/ 58 w 415"/>
                    <a:gd name="T19" fmla="*/ 37 h 889"/>
                    <a:gd name="T20" fmla="*/ 65 w 415"/>
                    <a:gd name="T21" fmla="*/ 50 h 889"/>
                    <a:gd name="T22" fmla="*/ 71 w 415"/>
                    <a:gd name="T23" fmla="*/ 62 h 889"/>
                    <a:gd name="T24" fmla="*/ 77 w 415"/>
                    <a:gd name="T25" fmla="*/ 77 h 889"/>
                    <a:gd name="T26" fmla="*/ 84 w 415"/>
                    <a:gd name="T27" fmla="*/ 92 h 889"/>
                    <a:gd name="T28" fmla="*/ 91 w 415"/>
                    <a:gd name="T29" fmla="*/ 108 h 889"/>
                    <a:gd name="T30" fmla="*/ 97 w 415"/>
                    <a:gd name="T31" fmla="*/ 125 h 889"/>
                    <a:gd name="T32" fmla="*/ 103 w 415"/>
                    <a:gd name="T33" fmla="*/ 144 h 889"/>
                    <a:gd name="T34" fmla="*/ 116 w 415"/>
                    <a:gd name="T35" fmla="*/ 181 h 889"/>
                    <a:gd name="T36" fmla="*/ 129 w 415"/>
                    <a:gd name="T37" fmla="*/ 221 h 889"/>
                    <a:gd name="T38" fmla="*/ 142 w 415"/>
                    <a:gd name="T39" fmla="*/ 262 h 889"/>
                    <a:gd name="T40" fmla="*/ 155 w 415"/>
                    <a:gd name="T41" fmla="*/ 301 h 889"/>
                    <a:gd name="T42" fmla="*/ 168 w 415"/>
                    <a:gd name="T43" fmla="*/ 340 h 889"/>
                    <a:gd name="T44" fmla="*/ 181 w 415"/>
                    <a:gd name="T45" fmla="*/ 378 h 889"/>
                    <a:gd name="T46" fmla="*/ 188 w 415"/>
                    <a:gd name="T47" fmla="*/ 396 h 889"/>
                    <a:gd name="T48" fmla="*/ 194 w 415"/>
                    <a:gd name="T49" fmla="*/ 413 h 889"/>
                    <a:gd name="T50" fmla="*/ 200 w 415"/>
                    <a:gd name="T51" fmla="*/ 429 h 889"/>
                    <a:gd name="T52" fmla="*/ 207 w 415"/>
                    <a:gd name="T53" fmla="*/ 444 h 889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415" h="889">
                      <a:moveTo>
                        <a:pt x="0" y="15"/>
                      </a:moveTo>
                      <a:lnTo>
                        <a:pt x="13" y="6"/>
                      </a:lnTo>
                      <a:lnTo>
                        <a:pt x="27" y="0"/>
                      </a:lnTo>
                      <a:lnTo>
                        <a:pt x="38" y="0"/>
                      </a:lnTo>
                      <a:lnTo>
                        <a:pt x="52" y="4"/>
                      </a:lnTo>
                      <a:lnTo>
                        <a:pt x="65" y="12"/>
                      </a:lnTo>
                      <a:lnTo>
                        <a:pt x="79" y="23"/>
                      </a:lnTo>
                      <a:lnTo>
                        <a:pt x="90" y="36"/>
                      </a:lnTo>
                      <a:lnTo>
                        <a:pt x="104" y="56"/>
                      </a:lnTo>
                      <a:lnTo>
                        <a:pt x="117" y="75"/>
                      </a:lnTo>
                      <a:lnTo>
                        <a:pt x="130" y="100"/>
                      </a:lnTo>
                      <a:lnTo>
                        <a:pt x="142" y="125"/>
                      </a:lnTo>
                      <a:lnTo>
                        <a:pt x="155" y="154"/>
                      </a:lnTo>
                      <a:lnTo>
                        <a:pt x="169" y="184"/>
                      </a:lnTo>
                      <a:lnTo>
                        <a:pt x="182" y="217"/>
                      </a:lnTo>
                      <a:lnTo>
                        <a:pt x="194" y="251"/>
                      </a:lnTo>
                      <a:lnTo>
                        <a:pt x="207" y="288"/>
                      </a:lnTo>
                      <a:lnTo>
                        <a:pt x="232" y="363"/>
                      </a:lnTo>
                      <a:lnTo>
                        <a:pt x="259" y="443"/>
                      </a:lnTo>
                      <a:lnTo>
                        <a:pt x="284" y="524"/>
                      </a:lnTo>
                      <a:lnTo>
                        <a:pt x="311" y="603"/>
                      </a:lnTo>
                      <a:lnTo>
                        <a:pt x="336" y="681"/>
                      </a:lnTo>
                      <a:lnTo>
                        <a:pt x="363" y="756"/>
                      </a:lnTo>
                      <a:lnTo>
                        <a:pt x="376" y="793"/>
                      </a:lnTo>
                      <a:lnTo>
                        <a:pt x="388" y="827"/>
                      </a:lnTo>
                      <a:lnTo>
                        <a:pt x="401" y="858"/>
                      </a:lnTo>
                      <a:lnTo>
                        <a:pt x="415" y="889"/>
                      </a:lnTo>
                    </a:path>
                  </a:pathLst>
                </a:custGeom>
                <a:noFill/>
                <a:ln w="23813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481" name="Freeform 158"/>
                <p:cNvSpPr>
                  <a:spLocks/>
                </p:cNvSpPr>
                <p:nvPr/>
              </p:nvSpPr>
              <p:spPr bwMode="auto">
                <a:xfrm>
                  <a:off x="4216" y="1410"/>
                  <a:ext cx="209" cy="496"/>
                </a:xfrm>
                <a:custGeom>
                  <a:avLst/>
                  <a:gdLst>
                    <a:gd name="T0" fmla="*/ 0 w 416"/>
                    <a:gd name="T1" fmla="*/ 0 h 990"/>
                    <a:gd name="T2" fmla="*/ 26 w 416"/>
                    <a:gd name="T3" fmla="*/ 60 h 990"/>
                    <a:gd name="T4" fmla="*/ 52 w 416"/>
                    <a:gd name="T5" fmla="*/ 120 h 990"/>
                    <a:gd name="T6" fmla="*/ 78 w 416"/>
                    <a:gd name="T7" fmla="*/ 182 h 990"/>
                    <a:gd name="T8" fmla="*/ 104 w 416"/>
                    <a:gd name="T9" fmla="*/ 244 h 990"/>
                    <a:gd name="T10" fmla="*/ 157 w 416"/>
                    <a:gd name="T11" fmla="*/ 371 h 990"/>
                    <a:gd name="T12" fmla="*/ 183 w 416"/>
                    <a:gd name="T13" fmla="*/ 434 h 990"/>
                    <a:gd name="T14" fmla="*/ 209 w 416"/>
                    <a:gd name="T15" fmla="*/ 496 h 99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416" h="990">
                      <a:moveTo>
                        <a:pt x="0" y="0"/>
                      </a:moveTo>
                      <a:lnTo>
                        <a:pt x="51" y="119"/>
                      </a:lnTo>
                      <a:lnTo>
                        <a:pt x="103" y="240"/>
                      </a:lnTo>
                      <a:lnTo>
                        <a:pt x="155" y="363"/>
                      </a:lnTo>
                      <a:lnTo>
                        <a:pt x="207" y="487"/>
                      </a:lnTo>
                      <a:lnTo>
                        <a:pt x="312" y="741"/>
                      </a:lnTo>
                      <a:lnTo>
                        <a:pt x="364" y="866"/>
                      </a:lnTo>
                      <a:lnTo>
                        <a:pt x="416" y="990"/>
                      </a:lnTo>
                    </a:path>
                  </a:pathLst>
                </a:custGeom>
                <a:noFill/>
                <a:ln w="23813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482" name="Line 159"/>
                <p:cNvSpPr>
                  <a:spLocks noChangeShapeType="1"/>
                </p:cNvSpPr>
                <p:nvPr/>
              </p:nvSpPr>
              <p:spPr bwMode="auto">
                <a:xfrm>
                  <a:off x="2760" y="2488"/>
                  <a:ext cx="208" cy="1"/>
                </a:xfrm>
                <a:prstGeom prst="line">
                  <a:avLst/>
                </a:prstGeom>
                <a:noFill/>
                <a:ln w="2381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483" name="Line 160"/>
                <p:cNvSpPr>
                  <a:spLocks noChangeShapeType="1"/>
                </p:cNvSpPr>
                <p:nvPr/>
              </p:nvSpPr>
              <p:spPr bwMode="auto">
                <a:xfrm>
                  <a:off x="2968" y="2488"/>
                  <a:ext cx="209" cy="1"/>
                </a:xfrm>
                <a:prstGeom prst="line">
                  <a:avLst/>
                </a:prstGeom>
                <a:noFill/>
                <a:ln w="2381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484" name="Freeform 161"/>
                <p:cNvSpPr>
                  <a:spLocks/>
                </p:cNvSpPr>
                <p:nvPr/>
              </p:nvSpPr>
              <p:spPr bwMode="auto">
                <a:xfrm>
                  <a:off x="3177" y="2488"/>
                  <a:ext cx="207" cy="1"/>
                </a:xfrm>
                <a:custGeom>
                  <a:avLst/>
                  <a:gdLst>
                    <a:gd name="T0" fmla="*/ 0 w 414"/>
                    <a:gd name="T1" fmla="*/ 0 h 2"/>
                    <a:gd name="T2" fmla="*/ 52 w 414"/>
                    <a:gd name="T3" fmla="*/ 0 h 2"/>
                    <a:gd name="T4" fmla="*/ 104 w 414"/>
                    <a:gd name="T5" fmla="*/ 1 h 2"/>
                    <a:gd name="T6" fmla="*/ 156 w 414"/>
                    <a:gd name="T7" fmla="*/ 1 h 2"/>
                    <a:gd name="T8" fmla="*/ 207 w 414"/>
                    <a:gd name="T9" fmla="*/ 0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14" h="2">
                      <a:moveTo>
                        <a:pt x="0" y="0"/>
                      </a:moveTo>
                      <a:lnTo>
                        <a:pt x="103" y="0"/>
                      </a:lnTo>
                      <a:lnTo>
                        <a:pt x="207" y="2"/>
                      </a:lnTo>
                      <a:lnTo>
                        <a:pt x="311" y="2"/>
                      </a:lnTo>
                      <a:lnTo>
                        <a:pt x="414" y="0"/>
                      </a:lnTo>
                    </a:path>
                  </a:pathLst>
                </a:custGeom>
                <a:noFill/>
                <a:ln w="23813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485" name="Freeform 162"/>
                <p:cNvSpPr>
                  <a:spLocks/>
                </p:cNvSpPr>
                <p:nvPr/>
              </p:nvSpPr>
              <p:spPr bwMode="auto">
                <a:xfrm>
                  <a:off x="3384" y="2474"/>
                  <a:ext cx="208" cy="14"/>
                </a:xfrm>
                <a:custGeom>
                  <a:avLst/>
                  <a:gdLst>
                    <a:gd name="T0" fmla="*/ 0 w 417"/>
                    <a:gd name="T1" fmla="*/ 14 h 28"/>
                    <a:gd name="T2" fmla="*/ 52 w 417"/>
                    <a:gd name="T3" fmla="*/ 13 h 28"/>
                    <a:gd name="T4" fmla="*/ 104 w 417"/>
                    <a:gd name="T5" fmla="*/ 11 h 28"/>
                    <a:gd name="T6" fmla="*/ 130 w 417"/>
                    <a:gd name="T7" fmla="*/ 10 h 28"/>
                    <a:gd name="T8" fmla="*/ 156 w 417"/>
                    <a:gd name="T9" fmla="*/ 7 h 28"/>
                    <a:gd name="T10" fmla="*/ 182 w 417"/>
                    <a:gd name="T11" fmla="*/ 4 h 28"/>
                    <a:gd name="T12" fmla="*/ 208 w 417"/>
                    <a:gd name="T13" fmla="*/ 0 h 2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417" h="28">
                      <a:moveTo>
                        <a:pt x="0" y="28"/>
                      </a:moveTo>
                      <a:lnTo>
                        <a:pt x="104" y="25"/>
                      </a:lnTo>
                      <a:lnTo>
                        <a:pt x="208" y="21"/>
                      </a:lnTo>
                      <a:lnTo>
                        <a:pt x="261" y="19"/>
                      </a:lnTo>
                      <a:lnTo>
                        <a:pt x="313" y="13"/>
                      </a:lnTo>
                      <a:lnTo>
                        <a:pt x="365" y="7"/>
                      </a:lnTo>
                      <a:lnTo>
                        <a:pt x="417" y="0"/>
                      </a:lnTo>
                    </a:path>
                  </a:pathLst>
                </a:custGeom>
                <a:noFill/>
                <a:ln w="23813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486" name="Freeform 163"/>
                <p:cNvSpPr>
                  <a:spLocks/>
                </p:cNvSpPr>
                <p:nvPr/>
              </p:nvSpPr>
              <p:spPr bwMode="auto">
                <a:xfrm>
                  <a:off x="3592" y="2415"/>
                  <a:ext cx="209" cy="59"/>
                </a:xfrm>
                <a:custGeom>
                  <a:avLst/>
                  <a:gdLst>
                    <a:gd name="T0" fmla="*/ 0 w 416"/>
                    <a:gd name="T1" fmla="*/ 59 h 117"/>
                    <a:gd name="T2" fmla="*/ 26 w 416"/>
                    <a:gd name="T3" fmla="*/ 53 h 117"/>
                    <a:gd name="T4" fmla="*/ 52 w 416"/>
                    <a:gd name="T5" fmla="*/ 45 h 117"/>
                    <a:gd name="T6" fmla="*/ 78 w 416"/>
                    <a:gd name="T7" fmla="*/ 36 h 117"/>
                    <a:gd name="T8" fmla="*/ 104 w 416"/>
                    <a:gd name="T9" fmla="*/ 26 h 117"/>
                    <a:gd name="T10" fmla="*/ 131 w 416"/>
                    <a:gd name="T11" fmla="*/ 17 h 117"/>
                    <a:gd name="T12" fmla="*/ 157 w 416"/>
                    <a:gd name="T13" fmla="*/ 9 h 117"/>
                    <a:gd name="T14" fmla="*/ 183 w 416"/>
                    <a:gd name="T15" fmla="*/ 3 h 117"/>
                    <a:gd name="T16" fmla="*/ 195 w 416"/>
                    <a:gd name="T17" fmla="*/ 1 h 117"/>
                    <a:gd name="T18" fmla="*/ 209 w 416"/>
                    <a:gd name="T19" fmla="*/ 0 h 11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416" h="117">
                      <a:moveTo>
                        <a:pt x="0" y="117"/>
                      </a:moveTo>
                      <a:lnTo>
                        <a:pt x="52" y="105"/>
                      </a:lnTo>
                      <a:lnTo>
                        <a:pt x="103" y="90"/>
                      </a:lnTo>
                      <a:lnTo>
                        <a:pt x="155" y="71"/>
                      </a:lnTo>
                      <a:lnTo>
                        <a:pt x="207" y="51"/>
                      </a:lnTo>
                      <a:lnTo>
                        <a:pt x="261" y="34"/>
                      </a:lnTo>
                      <a:lnTo>
                        <a:pt x="313" y="17"/>
                      </a:lnTo>
                      <a:lnTo>
                        <a:pt x="365" y="5"/>
                      </a:lnTo>
                      <a:lnTo>
                        <a:pt x="389" y="2"/>
                      </a:lnTo>
                      <a:lnTo>
                        <a:pt x="416" y="0"/>
                      </a:lnTo>
                    </a:path>
                  </a:pathLst>
                </a:custGeom>
                <a:noFill/>
                <a:ln w="23813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487" name="Freeform 164"/>
                <p:cNvSpPr>
                  <a:spLocks/>
                </p:cNvSpPr>
                <p:nvPr/>
              </p:nvSpPr>
              <p:spPr bwMode="auto">
                <a:xfrm>
                  <a:off x="3801" y="2415"/>
                  <a:ext cx="208" cy="36"/>
                </a:xfrm>
                <a:custGeom>
                  <a:avLst/>
                  <a:gdLst>
                    <a:gd name="T0" fmla="*/ 0 w 417"/>
                    <a:gd name="T1" fmla="*/ 0 h 71"/>
                    <a:gd name="T2" fmla="*/ 13 w 417"/>
                    <a:gd name="T3" fmla="*/ 0 h 71"/>
                    <a:gd name="T4" fmla="*/ 26 w 417"/>
                    <a:gd name="T5" fmla="*/ 0 h 71"/>
                    <a:gd name="T6" fmla="*/ 52 w 417"/>
                    <a:gd name="T7" fmla="*/ 2 h 71"/>
                    <a:gd name="T8" fmla="*/ 78 w 417"/>
                    <a:gd name="T9" fmla="*/ 7 h 71"/>
                    <a:gd name="T10" fmla="*/ 105 w 417"/>
                    <a:gd name="T11" fmla="*/ 12 h 71"/>
                    <a:gd name="T12" fmla="*/ 130 w 417"/>
                    <a:gd name="T13" fmla="*/ 18 h 71"/>
                    <a:gd name="T14" fmla="*/ 156 w 417"/>
                    <a:gd name="T15" fmla="*/ 24 h 71"/>
                    <a:gd name="T16" fmla="*/ 182 w 417"/>
                    <a:gd name="T17" fmla="*/ 31 h 71"/>
                    <a:gd name="T18" fmla="*/ 208 w 417"/>
                    <a:gd name="T19" fmla="*/ 36 h 7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417" h="71">
                      <a:moveTo>
                        <a:pt x="0" y="0"/>
                      </a:moveTo>
                      <a:lnTo>
                        <a:pt x="27" y="0"/>
                      </a:lnTo>
                      <a:lnTo>
                        <a:pt x="52" y="0"/>
                      </a:lnTo>
                      <a:lnTo>
                        <a:pt x="104" y="3"/>
                      </a:lnTo>
                      <a:lnTo>
                        <a:pt x="156" y="13"/>
                      </a:lnTo>
                      <a:lnTo>
                        <a:pt x="210" y="23"/>
                      </a:lnTo>
                      <a:lnTo>
                        <a:pt x="261" y="36"/>
                      </a:lnTo>
                      <a:lnTo>
                        <a:pt x="313" y="48"/>
                      </a:lnTo>
                      <a:lnTo>
                        <a:pt x="365" y="61"/>
                      </a:lnTo>
                      <a:lnTo>
                        <a:pt x="417" y="71"/>
                      </a:lnTo>
                    </a:path>
                  </a:pathLst>
                </a:custGeom>
                <a:noFill/>
                <a:ln w="23813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488" name="Freeform 165"/>
                <p:cNvSpPr>
                  <a:spLocks/>
                </p:cNvSpPr>
                <p:nvPr/>
              </p:nvSpPr>
              <p:spPr bwMode="auto">
                <a:xfrm>
                  <a:off x="4009" y="2451"/>
                  <a:ext cx="207" cy="37"/>
                </a:xfrm>
                <a:custGeom>
                  <a:avLst/>
                  <a:gdLst>
                    <a:gd name="T0" fmla="*/ 0 w 415"/>
                    <a:gd name="T1" fmla="*/ 0 h 74"/>
                    <a:gd name="T2" fmla="*/ 52 w 415"/>
                    <a:gd name="T3" fmla="*/ 11 h 74"/>
                    <a:gd name="T4" fmla="*/ 103 w 415"/>
                    <a:gd name="T5" fmla="*/ 21 h 74"/>
                    <a:gd name="T6" fmla="*/ 129 w 415"/>
                    <a:gd name="T7" fmla="*/ 26 h 74"/>
                    <a:gd name="T8" fmla="*/ 155 w 415"/>
                    <a:gd name="T9" fmla="*/ 31 h 74"/>
                    <a:gd name="T10" fmla="*/ 181 w 415"/>
                    <a:gd name="T11" fmla="*/ 35 h 74"/>
                    <a:gd name="T12" fmla="*/ 207 w 415"/>
                    <a:gd name="T13" fmla="*/ 37 h 7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415" h="74">
                      <a:moveTo>
                        <a:pt x="0" y="0"/>
                      </a:moveTo>
                      <a:lnTo>
                        <a:pt x="104" y="21"/>
                      </a:lnTo>
                      <a:lnTo>
                        <a:pt x="207" y="42"/>
                      </a:lnTo>
                      <a:lnTo>
                        <a:pt x="259" y="51"/>
                      </a:lnTo>
                      <a:lnTo>
                        <a:pt x="311" y="61"/>
                      </a:lnTo>
                      <a:lnTo>
                        <a:pt x="363" y="69"/>
                      </a:lnTo>
                      <a:lnTo>
                        <a:pt x="415" y="74"/>
                      </a:lnTo>
                    </a:path>
                  </a:pathLst>
                </a:custGeom>
                <a:noFill/>
                <a:ln w="23813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489" name="Freeform 166"/>
                <p:cNvSpPr>
                  <a:spLocks/>
                </p:cNvSpPr>
                <p:nvPr/>
              </p:nvSpPr>
              <p:spPr bwMode="auto">
                <a:xfrm>
                  <a:off x="4216" y="2488"/>
                  <a:ext cx="209" cy="3"/>
                </a:xfrm>
                <a:custGeom>
                  <a:avLst/>
                  <a:gdLst>
                    <a:gd name="T0" fmla="*/ 0 w 416"/>
                    <a:gd name="T1" fmla="*/ 0 h 6"/>
                    <a:gd name="T2" fmla="*/ 26 w 416"/>
                    <a:gd name="T3" fmla="*/ 2 h 6"/>
                    <a:gd name="T4" fmla="*/ 52 w 416"/>
                    <a:gd name="T5" fmla="*/ 3 h 6"/>
                    <a:gd name="T6" fmla="*/ 78 w 416"/>
                    <a:gd name="T7" fmla="*/ 3 h 6"/>
                    <a:gd name="T8" fmla="*/ 104 w 416"/>
                    <a:gd name="T9" fmla="*/ 2 h 6"/>
                    <a:gd name="T10" fmla="*/ 157 w 416"/>
                    <a:gd name="T11" fmla="*/ 1 h 6"/>
                    <a:gd name="T12" fmla="*/ 209 w 416"/>
                    <a:gd name="T13" fmla="*/ 0 h 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416" h="6">
                      <a:moveTo>
                        <a:pt x="0" y="0"/>
                      </a:moveTo>
                      <a:lnTo>
                        <a:pt x="51" y="4"/>
                      </a:lnTo>
                      <a:lnTo>
                        <a:pt x="103" y="6"/>
                      </a:lnTo>
                      <a:lnTo>
                        <a:pt x="155" y="6"/>
                      </a:lnTo>
                      <a:lnTo>
                        <a:pt x="207" y="4"/>
                      </a:lnTo>
                      <a:lnTo>
                        <a:pt x="312" y="2"/>
                      </a:lnTo>
                      <a:lnTo>
                        <a:pt x="416" y="0"/>
                      </a:lnTo>
                    </a:path>
                  </a:pathLst>
                </a:custGeom>
                <a:noFill/>
                <a:ln w="23813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490" name="Freeform 167"/>
                <p:cNvSpPr>
                  <a:spLocks/>
                </p:cNvSpPr>
                <p:nvPr/>
              </p:nvSpPr>
              <p:spPr bwMode="auto">
                <a:xfrm>
                  <a:off x="2760" y="2430"/>
                  <a:ext cx="208" cy="58"/>
                </a:xfrm>
                <a:custGeom>
                  <a:avLst/>
                  <a:gdLst>
                    <a:gd name="T0" fmla="*/ 0 w 417"/>
                    <a:gd name="T1" fmla="*/ 58 h 117"/>
                    <a:gd name="T2" fmla="*/ 52 w 417"/>
                    <a:gd name="T3" fmla="*/ 43 h 117"/>
                    <a:gd name="T4" fmla="*/ 104 w 417"/>
                    <a:gd name="T5" fmla="*/ 28 h 117"/>
                    <a:gd name="T6" fmla="*/ 156 w 417"/>
                    <a:gd name="T7" fmla="*/ 12 h 117"/>
                    <a:gd name="T8" fmla="*/ 182 w 417"/>
                    <a:gd name="T9" fmla="*/ 6 h 117"/>
                    <a:gd name="T10" fmla="*/ 208 w 417"/>
                    <a:gd name="T11" fmla="*/ 0 h 11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17" h="117">
                      <a:moveTo>
                        <a:pt x="0" y="117"/>
                      </a:moveTo>
                      <a:lnTo>
                        <a:pt x="104" y="87"/>
                      </a:lnTo>
                      <a:lnTo>
                        <a:pt x="208" y="56"/>
                      </a:lnTo>
                      <a:lnTo>
                        <a:pt x="313" y="25"/>
                      </a:lnTo>
                      <a:lnTo>
                        <a:pt x="365" y="12"/>
                      </a:lnTo>
                      <a:lnTo>
                        <a:pt x="417" y="0"/>
                      </a:lnTo>
                    </a:path>
                  </a:pathLst>
                </a:custGeom>
                <a:noFill/>
                <a:ln w="23813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491" name="Freeform 168"/>
                <p:cNvSpPr>
                  <a:spLocks/>
                </p:cNvSpPr>
                <p:nvPr/>
              </p:nvSpPr>
              <p:spPr bwMode="auto">
                <a:xfrm>
                  <a:off x="2968" y="2401"/>
                  <a:ext cx="209" cy="29"/>
                </a:xfrm>
                <a:custGeom>
                  <a:avLst/>
                  <a:gdLst>
                    <a:gd name="T0" fmla="*/ 0 w 417"/>
                    <a:gd name="T1" fmla="*/ 29 h 57"/>
                    <a:gd name="T2" fmla="*/ 26 w 417"/>
                    <a:gd name="T3" fmla="*/ 24 h 57"/>
                    <a:gd name="T4" fmla="*/ 52 w 417"/>
                    <a:gd name="T5" fmla="*/ 19 h 57"/>
                    <a:gd name="T6" fmla="*/ 105 w 417"/>
                    <a:gd name="T7" fmla="*/ 13 h 57"/>
                    <a:gd name="T8" fmla="*/ 157 w 417"/>
                    <a:gd name="T9" fmla="*/ 7 h 57"/>
                    <a:gd name="T10" fmla="*/ 209 w 417"/>
                    <a:gd name="T11" fmla="*/ 0 h 5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17" h="57">
                      <a:moveTo>
                        <a:pt x="0" y="57"/>
                      </a:moveTo>
                      <a:lnTo>
                        <a:pt x="52" y="48"/>
                      </a:lnTo>
                      <a:lnTo>
                        <a:pt x="104" y="38"/>
                      </a:lnTo>
                      <a:lnTo>
                        <a:pt x="209" y="25"/>
                      </a:lnTo>
                      <a:lnTo>
                        <a:pt x="313" y="13"/>
                      </a:lnTo>
                      <a:lnTo>
                        <a:pt x="417" y="0"/>
                      </a:lnTo>
                    </a:path>
                  </a:pathLst>
                </a:custGeom>
                <a:noFill/>
                <a:ln w="23813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492" name="Freeform 169"/>
                <p:cNvSpPr>
                  <a:spLocks/>
                </p:cNvSpPr>
                <p:nvPr/>
              </p:nvSpPr>
              <p:spPr bwMode="auto">
                <a:xfrm>
                  <a:off x="3177" y="2372"/>
                  <a:ext cx="207" cy="29"/>
                </a:xfrm>
                <a:custGeom>
                  <a:avLst/>
                  <a:gdLst>
                    <a:gd name="T0" fmla="*/ 0 w 414"/>
                    <a:gd name="T1" fmla="*/ 29 h 58"/>
                    <a:gd name="T2" fmla="*/ 52 w 414"/>
                    <a:gd name="T3" fmla="*/ 22 h 58"/>
                    <a:gd name="T4" fmla="*/ 104 w 414"/>
                    <a:gd name="T5" fmla="*/ 17 h 58"/>
                    <a:gd name="T6" fmla="*/ 156 w 414"/>
                    <a:gd name="T7" fmla="*/ 10 h 58"/>
                    <a:gd name="T8" fmla="*/ 181 w 414"/>
                    <a:gd name="T9" fmla="*/ 5 h 58"/>
                    <a:gd name="T10" fmla="*/ 207 w 414"/>
                    <a:gd name="T11" fmla="*/ 0 h 5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14" h="58">
                      <a:moveTo>
                        <a:pt x="0" y="58"/>
                      </a:moveTo>
                      <a:lnTo>
                        <a:pt x="103" y="44"/>
                      </a:lnTo>
                      <a:lnTo>
                        <a:pt x="207" y="33"/>
                      </a:lnTo>
                      <a:lnTo>
                        <a:pt x="311" y="19"/>
                      </a:lnTo>
                      <a:lnTo>
                        <a:pt x="362" y="10"/>
                      </a:lnTo>
                      <a:lnTo>
                        <a:pt x="414" y="0"/>
                      </a:lnTo>
                    </a:path>
                  </a:pathLst>
                </a:custGeom>
                <a:noFill/>
                <a:ln w="23813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493" name="Freeform 170"/>
                <p:cNvSpPr>
                  <a:spLocks/>
                </p:cNvSpPr>
                <p:nvPr/>
              </p:nvSpPr>
              <p:spPr bwMode="auto">
                <a:xfrm>
                  <a:off x="3384" y="2314"/>
                  <a:ext cx="208" cy="58"/>
                </a:xfrm>
                <a:custGeom>
                  <a:avLst/>
                  <a:gdLst>
                    <a:gd name="T0" fmla="*/ 0 w 417"/>
                    <a:gd name="T1" fmla="*/ 58 h 117"/>
                    <a:gd name="T2" fmla="*/ 26 w 417"/>
                    <a:gd name="T3" fmla="*/ 53 h 117"/>
                    <a:gd name="T4" fmla="*/ 52 w 417"/>
                    <a:gd name="T5" fmla="*/ 46 h 117"/>
                    <a:gd name="T6" fmla="*/ 104 w 417"/>
                    <a:gd name="T7" fmla="*/ 31 h 117"/>
                    <a:gd name="T8" fmla="*/ 156 w 417"/>
                    <a:gd name="T9" fmla="*/ 15 h 117"/>
                    <a:gd name="T10" fmla="*/ 208 w 417"/>
                    <a:gd name="T11" fmla="*/ 0 h 11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17" h="117">
                      <a:moveTo>
                        <a:pt x="0" y="117"/>
                      </a:moveTo>
                      <a:lnTo>
                        <a:pt x="52" y="106"/>
                      </a:lnTo>
                      <a:lnTo>
                        <a:pt x="104" y="92"/>
                      </a:lnTo>
                      <a:lnTo>
                        <a:pt x="208" y="62"/>
                      </a:lnTo>
                      <a:lnTo>
                        <a:pt x="313" y="31"/>
                      </a:lnTo>
                      <a:lnTo>
                        <a:pt x="417" y="0"/>
                      </a:lnTo>
                    </a:path>
                  </a:pathLst>
                </a:custGeom>
                <a:noFill/>
                <a:ln w="23813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494" name="Freeform 171"/>
                <p:cNvSpPr>
                  <a:spLocks/>
                </p:cNvSpPr>
                <p:nvPr/>
              </p:nvSpPr>
              <p:spPr bwMode="auto">
                <a:xfrm>
                  <a:off x="3592" y="2255"/>
                  <a:ext cx="209" cy="59"/>
                </a:xfrm>
                <a:custGeom>
                  <a:avLst/>
                  <a:gdLst>
                    <a:gd name="T0" fmla="*/ 0 w 416"/>
                    <a:gd name="T1" fmla="*/ 59 h 117"/>
                    <a:gd name="T2" fmla="*/ 26 w 416"/>
                    <a:gd name="T3" fmla="*/ 51 h 117"/>
                    <a:gd name="T4" fmla="*/ 52 w 416"/>
                    <a:gd name="T5" fmla="*/ 42 h 117"/>
                    <a:gd name="T6" fmla="*/ 104 w 416"/>
                    <a:gd name="T7" fmla="*/ 25 h 117"/>
                    <a:gd name="T8" fmla="*/ 131 w 416"/>
                    <a:gd name="T9" fmla="*/ 17 h 117"/>
                    <a:gd name="T10" fmla="*/ 157 w 416"/>
                    <a:gd name="T11" fmla="*/ 10 h 117"/>
                    <a:gd name="T12" fmla="*/ 183 w 416"/>
                    <a:gd name="T13" fmla="*/ 4 h 117"/>
                    <a:gd name="T14" fmla="*/ 209 w 416"/>
                    <a:gd name="T15" fmla="*/ 0 h 11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416" h="117">
                      <a:moveTo>
                        <a:pt x="0" y="117"/>
                      </a:moveTo>
                      <a:lnTo>
                        <a:pt x="52" y="102"/>
                      </a:lnTo>
                      <a:lnTo>
                        <a:pt x="103" y="84"/>
                      </a:lnTo>
                      <a:lnTo>
                        <a:pt x="207" y="50"/>
                      </a:lnTo>
                      <a:lnTo>
                        <a:pt x="261" y="33"/>
                      </a:lnTo>
                      <a:lnTo>
                        <a:pt x="313" y="19"/>
                      </a:lnTo>
                      <a:lnTo>
                        <a:pt x="365" y="8"/>
                      </a:lnTo>
                      <a:lnTo>
                        <a:pt x="416" y="0"/>
                      </a:lnTo>
                    </a:path>
                  </a:pathLst>
                </a:custGeom>
                <a:noFill/>
                <a:ln w="23813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495" name="Freeform 172"/>
                <p:cNvSpPr>
                  <a:spLocks/>
                </p:cNvSpPr>
                <p:nvPr/>
              </p:nvSpPr>
              <p:spPr bwMode="auto">
                <a:xfrm>
                  <a:off x="3801" y="2253"/>
                  <a:ext cx="208" cy="16"/>
                </a:xfrm>
                <a:custGeom>
                  <a:avLst/>
                  <a:gdLst>
                    <a:gd name="T0" fmla="*/ 0 w 417"/>
                    <a:gd name="T1" fmla="*/ 2 h 33"/>
                    <a:gd name="T2" fmla="*/ 26 w 417"/>
                    <a:gd name="T3" fmla="*/ 0 h 33"/>
                    <a:gd name="T4" fmla="*/ 52 w 417"/>
                    <a:gd name="T5" fmla="*/ 0 h 33"/>
                    <a:gd name="T6" fmla="*/ 78 w 417"/>
                    <a:gd name="T7" fmla="*/ 2 h 33"/>
                    <a:gd name="T8" fmla="*/ 105 w 417"/>
                    <a:gd name="T9" fmla="*/ 5 h 33"/>
                    <a:gd name="T10" fmla="*/ 156 w 417"/>
                    <a:gd name="T11" fmla="*/ 10 h 33"/>
                    <a:gd name="T12" fmla="*/ 182 w 417"/>
                    <a:gd name="T13" fmla="*/ 14 h 33"/>
                    <a:gd name="T14" fmla="*/ 208 w 417"/>
                    <a:gd name="T15" fmla="*/ 16 h 3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417" h="33">
                      <a:moveTo>
                        <a:pt x="0" y="4"/>
                      </a:moveTo>
                      <a:lnTo>
                        <a:pt x="52" y="0"/>
                      </a:lnTo>
                      <a:lnTo>
                        <a:pt x="104" y="0"/>
                      </a:lnTo>
                      <a:lnTo>
                        <a:pt x="156" y="4"/>
                      </a:lnTo>
                      <a:lnTo>
                        <a:pt x="210" y="10"/>
                      </a:lnTo>
                      <a:lnTo>
                        <a:pt x="313" y="21"/>
                      </a:lnTo>
                      <a:lnTo>
                        <a:pt x="365" y="29"/>
                      </a:lnTo>
                      <a:lnTo>
                        <a:pt x="417" y="33"/>
                      </a:lnTo>
                    </a:path>
                  </a:pathLst>
                </a:custGeom>
                <a:noFill/>
                <a:ln w="23813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496" name="Freeform 173"/>
                <p:cNvSpPr>
                  <a:spLocks/>
                </p:cNvSpPr>
                <p:nvPr/>
              </p:nvSpPr>
              <p:spPr bwMode="auto">
                <a:xfrm>
                  <a:off x="4009" y="2269"/>
                  <a:ext cx="207" cy="16"/>
                </a:xfrm>
                <a:custGeom>
                  <a:avLst/>
                  <a:gdLst>
                    <a:gd name="T0" fmla="*/ 0 w 415"/>
                    <a:gd name="T1" fmla="*/ 0 h 31"/>
                    <a:gd name="T2" fmla="*/ 103 w 415"/>
                    <a:gd name="T3" fmla="*/ 7 h 31"/>
                    <a:gd name="T4" fmla="*/ 155 w 415"/>
                    <a:gd name="T5" fmla="*/ 11 h 31"/>
                    <a:gd name="T6" fmla="*/ 207 w 415"/>
                    <a:gd name="T7" fmla="*/ 16 h 3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15" h="31">
                      <a:moveTo>
                        <a:pt x="0" y="0"/>
                      </a:moveTo>
                      <a:lnTo>
                        <a:pt x="207" y="13"/>
                      </a:lnTo>
                      <a:lnTo>
                        <a:pt x="311" y="21"/>
                      </a:lnTo>
                      <a:lnTo>
                        <a:pt x="415" y="31"/>
                      </a:lnTo>
                    </a:path>
                  </a:pathLst>
                </a:custGeom>
                <a:noFill/>
                <a:ln w="23813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497" name="Freeform 174"/>
                <p:cNvSpPr>
                  <a:spLocks/>
                </p:cNvSpPr>
                <p:nvPr/>
              </p:nvSpPr>
              <p:spPr bwMode="auto">
                <a:xfrm>
                  <a:off x="4216" y="2285"/>
                  <a:ext cx="209" cy="29"/>
                </a:xfrm>
                <a:custGeom>
                  <a:avLst/>
                  <a:gdLst>
                    <a:gd name="T0" fmla="*/ 0 w 416"/>
                    <a:gd name="T1" fmla="*/ 0 h 57"/>
                    <a:gd name="T2" fmla="*/ 52 w 416"/>
                    <a:gd name="T3" fmla="*/ 6 h 57"/>
                    <a:gd name="T4" fmla="*/ 104 w 416"/>
                    <a:gd name="T5" fmla="*/ 13 h 57"/>
                    <a:gd name="T6" fmla="*/ 157 w 416"/>
                    <a:gd name="T7" fmla="*/ 21 h 57"/>
                    <a:gd name="T8" fmla="*/ 209 w 416"/>
                    <a:gd name="T9" fmla="*/ 29 h 5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16" h="57">
                      <a:moveTo>
                        <a:pt x="0" y="0"/>
                      </a:moveTo>
                      <a:lnTo>
                        <a:pt x="103" y="11"/>
                      </a:lnTo>
                      <a:lnTo>
                        <a:pt x="207" y="26"/>
                      </a:lnTo>
                      <a:lnTo>
                        <a:pt x="312" y="42"/>
                      </a:lnTo>
                      <a:lnTo>
                        <a:pt x="416" y="57"/>
                      </a:lnTo>
                    </a:path>
                  </a:pathLst>
                </a:custGeom>
                <a:noFill/>
                <a:ln w="23813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498" name="Rectangle 175"/>
                <p:cNvSpPr>
                  <a:spLocks noChangeArrowheads="1"/>
                </p:cNvSpPr>
                <p:nvPr/>
              </p:nvSpPr>
              <p:spPr bwMode="auto">
                <a:xfrm>
                  <a:off x="2732" y="2460"/>
                  <a:ext cx="56" cy="56"/>
                </a:xfrm>
                <a:prstGeom prst="rect">
                  <a:avLst/>
                </a:prstGeom>
                <a:solidFill>
                  <a:srgbClr val="FFFF00"/>
                </a:solidFill>
                <a:ln w="12700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1pPr>
                  <a:lvl2pPr marL="742950" indent="-28575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2pPr>
                  <a:lvl3pPr marL="11430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3pPr>
                  <a:lvl4pPr marL="16002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4pPr>
                  <a:lvl5pPr marL="20574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9pPr>
                </a:lstStyle>
                <a:p>
                  <a:endParaRPr lang="it-IT" altLang="it-IT"/>
                </a:p>
              </p:txBody>
            </p:sp>
            <p:sp>
              <p:nvSpPr>
                <p:cNvPr id="104499" name="Rectangle 176"/>
                <p:cNvSpPr>
                  <a:spLocks noChangeArrowheads="1"/>
                </p:cNvSpPr>
                <p:nvPr/>
              </p:nvSpPr>
              <p:spPr bwMode="auto">
                <a:xfrm>
                  <a:off x="2941" y="2460"/>
                  <a:ext cx="55" cy="56"/>
                </a:xfrm>
                <a:prstGeom prst="rect">
                  <a:avLst/>
                </a:prstGeom>
                <a:solidFill>
                  <a:srgbClr val="FFFF00"/>
                </a:solidFill>
                <a:ln w="12700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1pPr>
                  <a:lvl2pPr marL="742950" indent="-28575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2pPr>
                  <a:lvl3pPr marL="11430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3pPr>
                  <a:lvl4pPr marL="16002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4pPr>
                  <a:lvl5pPr marL="20574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9pPr>
                </a:lstStyle>
                <a:p>
                  <a:endParaRPr lang="it-IT" altLang="it-IT"/>
                </a:p>
              </p:txBody>
            </p:sp>
            <p:sp>
              <p:nvSpPr>
                <p:cNvPr id="104500" name="Rectangle 177"/>
                <p:cNvSpPr>
                  <a:spLocks noChangeArrowheads="1"/>
                </p:cNvSpPr>
                <p:nvPr/>
              </p:nvSpPr>
              <p:spPr bwMode="auto">
                <a:xfrm>
                  <a:off x="3149" y="2460"/>
                  <a:ext cx="56" cy="56"/>
                </a:xfrm>
                <a:prstGeom prst="rect">
                  <a:avLst/>
                </a:prstGeom>
                <a:solidFill>
                  <a:srgbClr val="FFFF00"/>
                </a:solidFill>
                <a:ln w="12700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1pPr>
                  <a:lvl2pPr marL="742950" indent="-28575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2pPr>
                  <a:lvl3pPr marL="11430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3pPr>
                  <a:lvl4pPr marL="16002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4pPr>
                  <a:lvl5pPr marL="20574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9pPr>
                </a:lstStyle>
                <a:p>
                  <a:endParaRPr lang="it-IT" altLang="it-IT"/>
                </a:p>
              </p:txBody>
            </p:sp>
            <p:sp>
              <p:nvSpPr>
                <p:cNvPr id="104501" name="Rectangle 178"/>
                <p:cNvSpPr>
                  <a:spLocks noChangeArrowheads="1"/>
                </p:cNvSpPr>
                <p:nvPr/>
              </p:nvSpPr>
              <p:spPr bwMode="auto">
                <a:xfrm>
                  <a:off x="3356" y="2402"/>
                  <a:ext cx="56" cy="56"/>
                </a:xfrm>
                <a:prstGeom prst="rect">
                  <a:avLst/>
                </a:prstGeom>
                <a:solidFill>
                  <a:srgbClr val="FFFF00"/>
                </a:solidFill>
                <a:ln w="12700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1pPr>
                  <a:lvl2pPr marL="742950" indent="-28575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2pPr>
                  <a:lvl3pPr marL="11430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3pPr>
                  <a:lvl4pPr marL="16002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4pPr>
                  <a:lvl5pPr marL="20574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9pPr>
                </a:lstStyle>
                <a:p>
                  <a:endParaRPr lang="it-IT" altLang="it-IT"/>
                </a:p>
              </p:txBody>
            </p:sp>
            <p:sp>
              <p:nvSpPr>
                <p:cNvPr id="104502" name="Rectangle 179"/>
                <p:cNvSpPr>
                  <a:spLocks noChangeArrowheads="1"/>
                </p:cNvSpPr>
                <p:nvPr/>
              </p:nvSpPr>
              <p:spPr bwMode="auto">
                <a:xfrm>
                  <a:off x="3565" y="2432"/>
                  <a:ext cx="55" cy="55"/>
                </a:xfrm>
                <a:prstGeom prst="rect">
                  <a:avLst/>
                </a:prstGeom>
                <a:solidFill>
                  <a:srgbClr val="FFFF00"/>
                </a:solidFill>
                <a:ln w="12700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1pPr>
                  <a:lvl2pPr marL="742950" indent="-28575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2pPr>
                  <a:lvl3pPr marL="11430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3pPr>
                  <a:lvl4pPr marL="16002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4pPr>
                  <a:lvl5pPr marL="20574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9pPr>
                </a:lstStyle>
                <a:p>
                  <a:endParaRPr lang="it-IT" altLang="it-IT"/>
                </a:p>
              </p:txBody>
            </p:sp>
            <p:sp>
              <p:nvSpPr>
                <p:cNvPr id="104503" name="Rectangle 180"/>
                <p:cNvSpPr>
                  <a:spLocks noChangeArrowheads="1"/>
                </p:cNvSpPr>
                <p:nvPr/>
              </p:nvSpPr>
              <p:spPr bwMode="auto">
                <a:xfrm>
                  <a:off x="3773" y="2460"/>
                  <a:ext cx="56" cy="56"/>
                </a:xfrm>
                <a:prstGeom prst="rect">
                  <a:avLst/>
                </a:prstGeom>
                <a:solidFill>
                  <a:srgbClr val="FFFF00"/>
                </a:solidFill>
                <a:ln w="12700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1pPr>
                  <a:lvl2pPr marL="742950" indent="-28575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2pPr>
                  <a:lvl3pPr marL="11430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3pPr>
                  <a:lvl4pPr marL="16002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4pPr>
                  <a:lvl5pPr marL="20574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9pPr>
                </a:lstStyle>
                <a:p>
                  <a:endParaRPr lang="it-IT" altLang="it-IT"/>
                </a:p>
              </p:txBody>
            </p:sp>
            <p:sp>
              <p:nvSpPr>
                <p:cNvPr id="104504" name="Rectangle 181"/>
                <p:cNvSpPr>
                  <a:spLocks noChangeArrowheads="1"/>
                </p:cNvSpPr>
                <p:nvPr/>
              </p:nvSpPr>
              <p:spPr bwMode="auto">
                <a:xfrm>
                  <a:off x="3981" y="2373"/>
                  <a:ext cx="56" cy="56"/>
                </a:xfrm>
                <a:prstGeom prst="rect">
                  <a:avLst/>
                </a:prstGeom>
                <a:solidFill>
                  <a:srgbClr val="FFFF00"/>
                </a:solidFill>
                <a:ln w="12700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1pPr>
                  <a:lvl2pPr marL="742950" indent="-28575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2pPr>
                  <a:lvl3pPr marL="11430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3pPr>
                  <a:lvl4pPr marL="16002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4pPr>
                  <a:lvl5pPr marL="20574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9pPr>
                </a:lstStyle>
                <a:p>
                  <a:endParaRPr lang="it-IT" altLang="it-IT"/>
                </a:p>
              </p:txBody>
            </p:sp>
            <p:sp>
              <p:nvSpPr>
                <p:cNvPr id="104505" name="Rectangle 182"/>
                <p:cNvSpPr>
                  <a:spLocks noChangeArrowheads="1"/>
                </p:cNvSpPr>
                <p:nvPr/>
              </p:nvSpPr>
              <p:spPr bwMode="auto">
                <a:xfrm>
                  <a:off x="4188" y="2170"/>
                  <a:ext cx="56" cy="55"/>
                </a:xfrm>
                <a:prstGeom prst="rect">
                  <a:avLst/>
                </a:prstGeom>
                <a:solidFill>
                  <a:srgbClr val="FFFF00"/>
                </a:solidFill>
                <a:ln w="12700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1pPr>
                  <a:lvl2pPr marL="742950" indent="-28575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2pPr>
                  <a:lvl3pPr marL="11430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3pPr>
                  <a:lvl4pPr marL="16002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4pPr>
                  <a:lvl5pPr marL="20574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9pPr>
                </a:lstStyle>
                <a:p>
                  <a:endParaRPr lang="it-IT" altLang="it-IT"/>
                </a:p>
              </p:txBody>
            </p:sp>
            <p:sp>
              <p:nvSpPr>
                <p:cNvPr id="104506" name="Rectangle 183"/>
                <p:cNvSpPr>
                  <a:spLocks noChangeArrowheads="1"/>
                </p:cNvSpPr>
                <p:nvPr/>
              </p:nvSpPr>
              <p:spPr bwMode="auto">
                <a:xfrm>
                  <a:off x="4397" y="2286"/>
                  <a:ext cx="55" cy="55"/>
                </a:xfrm>
                <a:prstGeom prst="rect">
                  <a:avLst/>
                </a:prstGeom>
                <a:solidFill>
                  <a:srgbClr val="FFFF00"/>
                </a:solidFill>
                <a:ln w="12700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1pPr>
                  <a:lvl2pPr marL="742950" indent="-28575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2pPr>
                  <a:lvl3pPr marL="11430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3pPr>
                  <a:lvl4pPr marL="16002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4pPr>
                  <a:lvl5pPr marL="20574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9pPr>
                </a:lstStyle>
                <a:p>
                  <a:endParaRPr lang="it-IT" altLang="it-IT"/>
                </a:p>
              </p:txBody>
            </p:sp>
            <p:sp>
              <p:nvSpPr>
                <p:cNvPr id="104507" name="Rectangle 184"/>
                <p:cNvSpPr>
                  <a:spLocks noChangeArrowheads="1"/>
                </p:cNvSpPr>
                <p:nvPr/>
              </p:nvSpPr>
              <p:spPr bwMode="auto">
                <a:xfrm>
                  <a:off x="2732" y="2460"/>
                  <a:ext cx="56" cy="56"/>
                </a:xfrm>
                <a:prstGeom prst="rect">
                  <a:avLst/>
                </a:prstGeom>
                <a:solidFill>
                  <a:srgbClr val="FF00FF"/>
                </a:solidFill>
                <a:ln w="12700">
                  <a:solidFill>
                    <a:srgbClr val="FF00FF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1pPr>
                  <a:lvl2pPr marL="742950" indent="-28575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2pPr>
                  <a:lvl3pPr marL="11430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3pPr>
                  <a:lvl4pPr marL="16002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4pPr>
                  <a:lvl5pPr marL="20574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9pPr>
                </a:lstStyle>
                <a:p>
                  <a:endParaRPr lang="it-IT" altLang="it-IT"/>
                </a:p>
              </p:txBody>
            </p:sp>
            <p:sp>
              <p:nvSpPr>
                <p:cNvPr id="104508" name="Rectangle 185"/>
                <p:cNvSpPr>
                  <a:spLocks noChangeArrowheads="1"/>
                </p:cNvSpPr>
                <p:nvPr/>
              </p:nvSpPr>
              <p:spPr bwMode="auto">
                <a:xfrm>
                  <a:off x="2941" y="2432"/>
                  <a:ext cx="55" cy="55"/>
                </a:xfrm>
                <a:prstGeom prst="rect">
                  <a:avLst/>
                </a:prstGeom>
                <a:solidFill>
                  <a:srgbClr val="FF00FF"/>
                </a:solidFill>
                <a:ln w="12700">
                  <a:solidFill>
                    <a:srgbClr val="FF00FF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1pPr>
                  <a:lvl2pPr marL="742950" indent="-28575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2pPr>
                  <a:lvl3pPr marL="11430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3pPr>
                  <a:lvl4pPr marL="16002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4pPr>
                  <a:lvl5pPr marL="20574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9pPr>
                </a:lstStyle>
                <a:p>
                  <a:endParaRPr lang="it-IT" altLang="it-IT"/>
                </a:p>
              </p:txBody>
            </p:sp>
            <p:sp>
              <p:nvSpPr>
                <p:cNvPr id="104509" name="Rectangle 186"/>
                <p:cNvSpPr>
                  <a:spLocks noChangeArrowheads="1"/>
                </p:cNvSpPr>
                <p:nvPr/>
              </p:nvSpPr>
              <p:spPr bwMode="auto">
                <a:xfrm>
                  <a:off x="3149" y="2344"/>
                  <a:ext cx="56" cy="56"/>
                </a:xfrm>
                <a:prstGeom prst="rect">
                  <a:avLst/>
                </a:prstGeom>
                <a:solidFill>
                  <a:srgbClr val="FF00FF"/>
                </a:solidFill>
                <a:ln w="12700">
                  <a:solidFill>
                    <a:srgbClr val="FF00FF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1pPr>
                  <a:lvl2pPr marL="742950" indent="-28575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2pPr>
                  <a:lvl3pPr marL="11430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3pPr>
                  <a:lvl4pPr marL="16002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4pPr>
                  <a:lvl5pPr marL="20574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9pPr>
                </a:lstStyle>
                <a:p>
                  <a:endParaRPr lang="it-IT" altLang="it-IT"/>
                </a:p>
              </p:txBody>
            </p:sp>
            <p:sp>
              <p:nvSpPr>
                <p:cNvPr id="104510" name="Rectangle 187"/>
                <p:cNvSpPr>
                  <a:spLocks noChangeArrowheads="1"/>
                </p:cNvSpPr>
                <p:nvPr/>
              </p:nvSpPr>
              <p:spPr bwMode="auto">
                <a:xfrm>
                  <a:off x="3356" y="2373"/>
                  <a:ext cx="56" cy="56"/>
                </a:xfrm>
                <a:prstGeom prst="rect">
                  <a:avLst/>
                </a:prstGeom>
                <a:solidFill>
                  <a:srgbClr val="FF00FF"/>
                </a:solidFill>
                <a:ln w="12700">
                  <a:solidFill>
                    <a:srgbClr val="FF00FF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1pPr>
                  <a:lvl2pPr marL="742950" indent="-28575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2pPr>
                  <a:lvl3pPr marL="11430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3pPr>
                  <a:lvl4pPr marL="16002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4pPr>
                  <a:lvl5pPr marL="20574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9pPr>
                </a:lstStyle>
                <a:p>
                  <a:endParaRPr lang="it-IT" altLang="it-IT"/>
                </a:p>
              </p:txBody>
            </p:sp>
            <p:sp>
              <p:nvSpPr>
                <p:cNvPr id="104511" name="Rectangle 188"/>
                <p:cNvSpPr>
                  <a:spLocks noChangeArrowheads="1"/>
                </p:cNvSpPr>
                <p:nvPr/>
              </p:nvSpPr>
              <p:spPr bwMode="auto">
                <a:xfrm>
                  <a:off x="3565" y="2052"/>
                  <a:ext cx="55" cy="56"/>
                </a:xfrm>
                <a:prstGeom prst="rect">
                  <a:avLst/>
                </a:prstGeom>
                <a:solidFill>
                  <a:srgbClr val="FF00FF"/>
                </a:solidFill>
                <a:ln w="12700">
                  <a:solidFill>
                    <a:srgbClr val="FF00FF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1pPr>
                  <a:lvl2pPr marL="742950" indent="-28575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2pPr>
                  <a:lvl3pPr marL="11430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3pPr>
                  <a:lvl4pPr marL="16002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4pPr>
                  <a:lvl5pPr marL="20574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9pPr>
                </a:lstStyle>
                <a:p>
                  <a:endParaRPr lang="it-IT" altLang="it-IT"/>
                </a:p>
              </p:txBody>
            </p:sp>
            <p:sp>
              <p:nvSpPr>
                <p:cNvPr id="104512" name="Rectangle 189"/>
                <p:cNvSpPr>
                  <a:spLocks noChangeArrowheads="1"/>
                </p:cNvSpPr>
                <p:nvPr/>
              </p:nvSpPr>
              <p:spPr bwMode="auto">
                <a:xfrm>
                  <a:off x="3773" y="1762"/>
                  <a:ext cx="56" cy="55"/>
                </a:xfrm>
                <a:prstGeom prst="rect">
                  <a:avLst/>
                </a:prstGeom>
                <a:solidFill>
                  <a:srgbClr val="FF00FF"/>
                </a:solidFill>
                <a:ln w="12700">
                  <a:solidFill>
                    <a:srgbClr val="FF00FF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1pPr>
                  <a:lvl2pPr marL="742950" indent="-28575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2pPr>
                  <a:lvl3pPr marL="11430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3pPr>
                  <a:lvl4pPr marL="16002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4pPr>
                  <a:lvl5pPr marL="20574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9pPr>
                </a:lstStyle>
                <a:p>
                  <a:endParaRPr lang="it-IT" altLang="it-IT"/>
                </a:p>
              </p:txBody>
            </p:sp>
            <p:sp>
              <p:nvSpPr>
                <p:cNvPr id="104513" name="Rectangle 190"/>
                <p:cNvSpPr>
                  <a:spLocks noChangeArrowheads="1"/>
                </p:cNvSpPr>
                <p:nvPr/>
              </p:nvSpPr>
              <p:spPr bwMode="auto">
                <a:xfrm>
                  <a:off x="3981" y="946"/>
                  <a:ext cx="56" cy="56"/>
                </a:xfrm>
                <a:prstGeom prst="rect">
                  <a:avLst/>
                </a:prstGeom>
                <a:solidFill>
                  <a:srgbClr val="FF00FF"/>
                </a:solidFill>
                <a:ln w="12700">
                  <a:solidFill>
                    <a:srgbClr val="FF00FF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1pPr>
                  <a:lvl2pPr marL="742950" indent="-28575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2pPr>
                  <a:lvl3pPr marL="11430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3pPr>
                  <a:lvl4pPr marL="16002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4pPr>
                  <a:lvl5pPr marL="20574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9pPr>
                </a:lstStyle>
                <a:p>
                  <a:endParaRPr lang="it-IT" altLang="it-IT"/>
                </a:p>
              </p:txBody>
            </p:sp>
            <p:sp>
              <p:nvSpPr>
                <p:cNvPr id="104514" name="Rectangle 191"/>
                <p:cNvSpPr>
                  <a:spLocks noChangeArrowheads="1"/>
                </p:cNvSpPr>
                <p:nvPr/>
              </p:nvSpPr>
              <p:spPr bwMode="auto">
                <a:xfrm>
                  <a:off x="4188" y="1383"/>
                  <a:ext cx="56" cy="55"/>
                </a:xfrm>
                <a:prstGeom prst="rect">
                  <a:avLst/>
                </a:prstGeom>
                <a:solidFill>
                  <a:srgbClr val="FF00FF"/>
                </a:solidFill>
                <a:ln w="12700">
                  <a:solidFill>
                    <a:srgbClr val="FF00FF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1pPr>
                  <a:lvl2pPr marL="742950" indent="-28575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2pPr>
                  <a:lvl3pPr marL="11430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3pPr>
                  <a:lvl4pPr marL="16002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4pPr>
                  <a:lvl5pPr marL="20574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9pPr>
                </a:lstStyle>
                <a:p>
                  <a:endParaRPr lang="it-IT" altLang="it-IT"/>
                </a:p>
              </p:txBody>
            </p:sp>
            <p:sp>
              <p:nvSpPr>
                <p:cNvPr id="104515" name="Rectangle 192"/>
                <p:cNvSpPr>
                  <a:spLocks noChangeArrowheads="1"/>
                </p:cNvSpPr>
                <p:nvPr/>
              </p:nvSpPr>
              <p:spPr bwMode="auto">
                <a:xfrm>
                  <a:off x="4397" y="1878"/>
                  <a:ext cx="55" cy="55"/>
                </a:xfrm>
                <a:prstGeom prst="rect">
                  <a:avLst/>
                </a:prstGeom>
                <a:solidFill>
                  <a:srgbClr val="FF00FF"/>
                </a:solidFill>
                <a:ln w="12700">
                  <a:solidFill>
                    <a:srgbClr val="FF00FF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1pPr>
                  <a:lvl2pPr marL="742950" indent="-28575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2pPr>
                  <a:lvl3pPr marL="11430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3pPr>
                  <a:lvl4pPr marL="16002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4pPr>
                  <a:lvl5pPr marL="20574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9pPr>
                </a:lstStyle>
                <a:p>
                  <a:endParaRPr lang="it-IT" altLang="it-IT"/>
                </a:p>
              </p:txBody>
            </p:sp>
            <p:sp>
              <p:nvSpPr>
                <p:cNvPr id="104516" name="Rectangle 193"/>
                <p:cNvSpPr>
                  <a:spLocks noChangeArrowheads="1"/>
                </p:cNvSpPr>
                <p:nvPr/>
              </p:nvSpPr>
              <p:spPr bwMode="auto">
                <a:xfrm>
                  <a:off x="2732" y="2460"/>
                  <a:ext cx="56" cy="56"/>
                </a:xfrm>
                <a:prstGeom prst="rect">
                  <a:avLst/>
                </a:prstGeom>
                <a:solidFill>
                  <a:srgbClr val="00FF00"/>
                </a:solidFill>
                <a:ln w="12700">
                  <a:solidFill>
                    <a:srgbClr val="00FF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1pPr>
                  <a:lvl2pPr marL="742950" indent="-28575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2pPr>
                  <a:lvl3pPr marL="11430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3pPr>
                  <a:lvl4pPr marL="16002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4pPr>
                  <a:lvl5pPr marL="20574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9pPr>
                </a:lstStyle>
                <a:p>
                  <a:endParaRPr lang="it-IT" altLang="it-IT"/>
                </a:p>
              </p:txBody>
            </p:sp>
            <p:sp>
              <p:nvSpPr>
                <p:cNvPr id="104517" name="Rectangle 194"/>
                <p:cNvSpPr>
                  <a:spLocks noChangeArrowheads="1"/>
                </p:cNvSpPr>
                <p:nvPr/>
              </p:nvSpPr>
              <p:spPr bwMode="auto">
                <a:xfrm>
                  <a:off x="2941" y="2460"/>
                  <a:ext cx="55" cy="56"/>
                </a:xfrm>
                <a:prstGeom prst="rect">
                  <a:avLst/>
                </a:prstGeom>
                <a:solidFill>
                  <a:srgbClr val="00FF00"/>
                </a:solidFill>
                <a:ln w="12700">
                  <a:solidFill>
                    <a:srgbClr val="00FF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1pPr>
                  <a:lvl2pPr marL="742950" indent="-28575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2pPr>
                  <a:lvl3pPr marL="11430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3pPr>
                  <a:lvl4pPr marL="16002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4pPr>
                  <a:lvl5pPr marL="20574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9pPr>
                </a:lstStyle>
                <a:p>
                  <a:endParaRPr lang="it-IT" altLang="it-IT"/>
                </a:p>
              </p:txBody>
            </p:sp>
            <p:sp>
              <p:nvSpPr>
                <p:cNvPr id="104518" name="Rectangle 195"/>
                <p:cNvSpPr>
                  <a:spLocks noChangeArrowheads="1"/>
                </p:cNvSpPr>
                <p:nvPr/>
              </p:nvSpPr>
              <p:spPr bwMode="auto">
                <a:xfrm>
                  <a:off x="3149" y="2460"/>
                  <a:ext cx="56" cy="56"/>
                </a:xfrm>
                <a:prstGeom prst="rect">
                  <a:avLst/>
                </a:prstGeom>
                <a:solidFill>
                  <a:srgbClr val="00FF00"/>
                </a:solidFill>
                <a:ln w="12700">
                  <a:solidFill>
                    <a:srgbClr val="00FF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1pPr>
                  <a:lvl2pPr marL="742950" indent="-28575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2pPr>
                  <a:lvl3pPr marL="11430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3pPr>
                  <a:lvl4pPr marL="16002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4pPr>
                  <a:lvl5pPr marL="20574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9pPr>
                </a:lstStyle>
                <a:p>
                  <a:endParaRPr lang="it-IT" altLang="it-IT"/>
                </a:p>
              </p:txBody>
            </p:sp>
            <p:sp>
              <p:nvSpPr>
                <p:cNvPr id="104519" name="Rectangle 196"/>
                <p:cNvSpPr>
                  <a:spLocks noChangeArrowheads="1"/>
                </p:cNvSpPr>
                <p:nvPr/>
              </p:nvSpPr>
              <p:spPr bwMode="auto">
                <a:xfrm>
                  <a:off x="3356" y="2460"/>
                  <a:ext cx="56" cy="56"/>
                </a:xfrm>
                <a:prstGeom prst="rect">
                  <a:avLst/>
                </a:prstGeom>
                <a:solidFill>
                  <a:srgbClr val="00FF00"/>
                </a:solidFill>
                <a:ln w="12700">
                  <a:solidFill>
                    <a:srgbClr val="00FF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1pPr>
                  <a:lvl2pPr marL="742950" indent="-28575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2pPr>
                  <a:lvl3pPr marL="11430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3pPr>
                  <a:lvl4pPr marL="16002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4pPr>
                  <a:lvl5pPr marL="20574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9pPr>
                </a:lstStyle>
                <a:p>
                  <a:endParaRPr lang="it-IT" altLang="it-IT"/>
                </a:p>
              </p:txBody>
            </p:sp>
            <p:sp>
              <p:nvSpPr>
                <p:cNvPr id="104520" name="Rectangle 197"/>
                <p:cNvSpPr>
                  <a:spLocks noChangeArrowheads="1"/>
                </p:cNvSpPr>
                <p:nvPr/>
              </p:nvSpPr>
              <p:spPr bwMode="auto">
                <a:xfrm>
                  <a:off x="3565" y="2446"/>
                  <a:ext cx="55" cy="56"/>
                </a:xfrm>
                <a:prstGeom prst="rect">
                  <a:avLst/>
                </a:prstGeom>
                <a:solidFill>
                  <a:srgbClr val="00FF00"/>
                </a:solidFill>
                <a:ln w="12700">
                  <a:solidFill>
                    <a:srgbClr val="00FF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1pPr>
                  <a:lvl2pPr marL="742950" indent="-28575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2pPr>
                  <a:lvl3pPr marL="11430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3pPr>
                  <a:lvl4pPr marL="16002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4pPr>
                  <a:lvl5pPr marL="20574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9pPr>
                </a:lstStyle>
                <a:p>
                  <a:endParaRPr lang="it-IT" altLang="it-IT"/>
                </a:p>
              </p:txBody>
            </p:sp>
            <p:sp>
              <p:nvSpPr>
                <p:cNvPr id="104521" name="Rectangle 198"/>
                <p:cNvSpPr>
                  <a:spLocks noChangeArrowheads="1"/>
                </p:cNvSpPr>
                <p:nvPr/>
              </p:nvSpPr>
              <p:spPr bwMode="auto">
                <a:xfrm>
                  <a:off x="3773" y="2387"/>
                  <a:ext cx="56" cy="56"/>
                </a:xfrm>
                <a:prstGeom prst="rect">
                  <a:avLst/>
                </a:prstGeom>
                <a:solidFill>
                  <a:srgbClr val="00FF00"/>
                </a:solidFill>
                <a:ln w="12700">
                  <a:solidFill>
                    <a:srgbClr val="00FF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1pPr>
                  <a:lvl2pPr marL="742950" indent="-28575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2pPr>
                  <a:lvl3pPr marL="11430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3pPr>
                  <a:lvl4pPr marL="16002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4pPr>
                  <a:lvl5pPr marL="20574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9pPr>
                </a:lstStyle>
                <a:p>
                  <a:endParaRPr lang="it-IT" altLang="it-IT"/>
                </a:p>
              </p:txBody>
            </p:sp>
            <p:sp>
              <p:nvSpPr>
                <p:cNvPr id="104522" name="Rectangle 199"/>
                <p:cNvSpPr>
                  <a:spLocks noChangeArrowheads="1"/>
                </p:cNvSpPr>
                <p:nvPr/>
              </p:nvSpPr>
              <p:spPr bwMode="auto">
                <a:xfrm>
                  <a:off x="3981" y="2423"/>
                  <a:ext cx="56" cy="56"/>
                </a:xfrm>
                <a:prstGeom prst="rect">
                  <a:avLst/>
                </a:prstGeom>
                <a:solidFill>
                  <a:srgbClr val="00FF00"/>
                </a:solidFill>
                <a:ln w="12700">
                  <a:solidFill>
                    <a:srgbClr val="00FF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1pPr>
                  <a:lvl2pPr marL="742950" indent="-28575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2pPr>
                  <a:lvl3pPr marL="11430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3pPr>
                  <a:lvl4pPr marL="16002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4pPr>
                  <a:lvl5pPr marL="20574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9pPr>
                </a:lstStyle>
                <a:p>
                  <a:endParaRPr lang="it-IT" altLang="it-IT"/>
                </a:p>
              </p:txBody>
            </p:sp>
            <p:sp>
              <p:nvSpPr>
                <p:cNvPr id="104523" name="Rectangle 200"/>
                <p:cNvSpPr>
                  <a:spLocks noChangeArrowheads="1"/>
                </p:cNvSpPr>
                <p:nvPr/>
              </p:nvSpPr>
              <p:spPr bwMode="auto">
                <a:xfrm>
                  <a:off x="4188" y="2460"/>
                  <a:ext cx="56" cy="56"/>
                </a:xfrm>
                <a:prstGeom prst="rect">
                  <a:avLst/>
                </a:prstGeom>
                <a:solidFill>
                  <a:srgbClr val="00FF00"/>
                </a:solidFill>
                <a:ln w="12700">
                  <a:solidFill>
                    <a:srgbClr val="00FF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1pPr>
                  <a:lvl2pPr marL="742950" indent="-28575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2pPr>
                  <a:lvl3pPr marL="11430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3pPr>
                  <a:lvl4pPr marL="16002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4pPr>
                  <a:lvl5pPr marL="20574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9pPr>
                </a:lstStyle>
                <a:p>
                  <a:endParaRPr lang="it-IT" altLang="it-IT"/>
                </a:p>
              </p:txBody>
            </p:sp>
            <p:sp>
              <p:nvSpPr>
                <p:cNvPr id="104524" name="Rectangle 201"/>
                <p:cNvSpPr>
                  <a:spLocks noChangeArrowheads="1"/>
                </p:cNvSpPr>
                <p:nvPr/>
              </p:nvSpPr>
              <p:spPr bwMode="auto">
                <a:xfrm>
                  <a:off x="4397" y="2460"/>
                  <a:ext cx="55" cy="56"/>
                </a:xfrm>
                <a:prstGeom prst="rect">
                  <a:avLst/>
                </a:prstGeom>
                <a:solidFill>
                  <a:srgbClr val="00FF00"/>
                </a:solidFill>
                <a:ln w="12700">
                  <a:solidFill>
                    <a:srgbClr val="00FF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1pPr>
                  <a:lvl2pPr marL="742950" indent="-28575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2pPr>
                  <a:lvl3pPr marL="11430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3pPr>
                  <a:lvl4pPr marL="16002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4pPr>
                  <a:lvl5pPr marL="20574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9pPr>
                </a:lstStyle>
                <a:p>
                  <a:endParaRPr lang="it-IT" altLang="it-IT"/>
                </a:p>
              </p:txBody>
            </p:sp>
            <p:sp>
              <p:nvSpPr>
                <p:cNvPr id="104525" name="Rectangle 202"/>
                <p:cNvSpPr>
                  <a:spLocks noChangeArrowheads="1"/>
                </p:cNvSpPr>
                <p:nvPr/>
              </p:nvSpPr>
              <p:spPr bwMode="auto">
                <a:xfrm>
                  <a:off x="2732" y="2460"/>
                  <a:ext cx="56" cy="56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1pPr>
                  <a:lvl2pPr marL="742950" indent="-28575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2pPr>
                  <a:lvl3pPr marL="11430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3pPr>
                  <a:lvl4pPr marL="16002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4pPr>
                  <a:lvl5pPr marL="20574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9pPr>
                </a:lstStyle>
                <a:p>
                  <a:endParaRPr lang="it-IT" altLang="it-IT"/>
                </a:p>
              </p:txBody>
            </p:sp>
            <p:sp>
              <p:nvSpPr>
                <p:cNvPr id="104526" name="Rectangle 203"/>
                <p:cNvSpPr>
                  <a:spLocks noChangeArrowheads="1"/>
                </p:cNvSpPr>
                <p:nvPr/>
              </p:nvSpPr>
              <p:spPr bwMode="auto">
                <a:xfrm>
                  <a:off x="2941" y="2402"/>
                  <a:ext cx="55" cy="56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1pPr>
                  <a:lvl2pPr marL="742950" indent="-28575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2pPr>
                  <a:lvl3pPr marL="11430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3pPr>
                  <a:lvl4pPr marL="16002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4pPr>
                  <a:lvl5pPr marL="20574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9pPr>
                </a:lstStyle>
                <a:p>
                  <a:endParaRPr lang="it-IT" altLang="it-IT"/>
                </a:p>
              </p:txBody>
            </p:sp>
            <p:sp>
              <p:nvSpPr>
                <p:cNvPr id="104527" name="Rectangle 204"/>
                <p:cNvSpPr>
                  <a:spLocks noChangeArrowheads="1"/>
                </p:cNvSpPr>
                <p:nvPr/>
              </p:nvSpPr>
              <p:spPr bwMode="auto">
                <a:xfrm>
                  <a:off x="3149" y="2373"/>
                  <a:ext cx="56" cy="56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1pPr>
                  <a:lvl2pPr marL="742950" indent="-28575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2pPr>
                  <a:lvl3pPr marL="11430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3pPr>
                  <a:lvl4pPr marL="16002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4pPr>
                  <a:lvl5pPr marL="20574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9pPr>
                </a:lstStyle>
                <a:p>
                  <a:endParaRPr lang="it-IT" altLang="it-IT"/>
                </a:p>
              </p:txBody>
            </p:sp>
            <p:sp>
              <p:nvSpPr>
                <p:cNvPr id="104528" name="Rectangle 205"/>
                <p:cNvSpPr>
                  <a:spLocks noChangeArrowheads="1"/>
                </p:cNvSpPr>
                <p:nvPr/>
              </p:nvSpPr>
              <p:spPr bwMode="auto">
                <a:xfrm>
                  <a:off x="3356" y="2344"/>
                  <a:ext cx="56" cy="56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1pPr>
                  <a:lvl2pPr marL="742950" indent="-28575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2pPr>
                  <a:lvl3pPr marL="11430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3pPr>
                  <a:lvl4pPr marL="16002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4pPr>
                  <a:lvl5pPr marL="20574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9pPr>
                </a:lstStyle>
                <a:p>
                  <a:endParaRPr lang="it-IT" altLang="it-IT"/>
                </a:p>
              </p:txBody>
            </p:sp>
            <p:sp>
              <p:nvSpPr>
                <p:cNvPr id="104529" name="Rectangle 206"/>
                <p:cNvSpPr>
                  <a:spLocks noChangeArrowheads="1"/>
                </p:cNvSpPr>
                <p:nvPr/>
              </p:nvSpPr>
              <p:spPr bwMode="auto">
                <a:xfrm>
                  <a:off x="3565" y="2286"/>
                  <a:ext cx="55" cy="55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1pPr>
                  <a:lvl2pPr marL="742950" indent="-28575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2pPr>
                  <a:lvl3pPr marL="11430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3pPr>
                  <a:lvl4pPr marL="16002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4pPr>
                  <a:lvl5pPr marL="20574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9pPr>
                </a:lstStyle>
                <a:p>
                  <a:endParaRPr lang="it-IT" altLang="it-IT"/>
                </a:p>
              </p:txBody>
            </p:sp>
            <p:sp>
              <p:nvSpPr>
                <p:cNvPr id="104530" name="Rectangle 207"/>
                <p:cNvSpPr>
                  <a:spLocks noChangeArrowheads="1"/>
                </p:cNvSpPr>
                <p:nvPr/>
              </p:nvSpPr>
              <p:spPr bwMode="auto">
                <a:xfrm>
                  <a:off x="3773" y="2227"/>
                  <a:ext cx="56" cy="56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1pPr>
                  <a:lvl2pPr marL="742950" indent="-28575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2pPr>
                  <a:lvl3pPr marL="11430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3pPr>
                  <a:lvl4pPr marL="16002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4pPr>
                  <a:lvl5pPr marL="20574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9pPr>
                </a:lstStyle>
                <a:p>
                  <a:endParaRPr lang="it-IT" altLang="it-IT"/>
                </a:p>
              </p:txBody>
            </p:sp>
            <p:sp>
              <p:nvSpPr>
                <p:cNvPr id="104531" name="Rectangle 208"/>
                <p:cNvSpPr>
                  <a:spLocks noChangeArrowheads="1"/>
                </p:cNvSpPr>
                <p:nvPr/>
              </p:nvSpPr>
              <p:spPr bwMode="auto">
                <a:xfrm>
                  <a:off x="3981" y="2242"/>
                  <a:ext cx="56" cy="55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1pPr>
                  <a:lvl2pPr marL="742950" indent="-28575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2pPr>
                  <a:lvl3pPr marL="11430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3pPr>
                  <a:lvl4pPr marL="16002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4pPr>
                  <a:lvl5pPr marL="20574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9pPr>
                </a:lstStyle>
                <a:p>
                  <a:endParaRPr lang="it-IT" altLang="it-IT"/>
                </a:p>
              </p:txBody>
            </p:sp>
            <p:sp>
              <p:nvSpPr>
                <p:cNvPr id="104532" name="Rectangle 209"/>
                <p:cNvSpPr>
                  <a:spLocks noChangeArrowheads="1"/>
                </p:cNvSpPr>
                <p:nvPr/>
              </p:nvSpPr>
              <p:spPr bwMode="auto">
                <a:xfrm>
                  <a:off x="4188" y="2257"/>
                  <a:ext cx="56" cy="56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1pPr>
                  <a:lvl2pPr marL="742950" indent="-28575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2pPr>
                  <a:lvl3pPr marL="11430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3pPr>
                  <a:lvl4pPr marL="16002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4pPr>
                  <a:lvl5pPr marL="20574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9pPr>
                </a:lstStyle>
                <a:p>
                  <a:endParaRPr lang="it-IT" altLang="it-IT"/>
                </a:p>
              </p:txBody>
            </p:sp>
            <p:sp>
              <p:nvSpPr>
                <p:cNvPr id="104533" name="Rectangle 210"/>
                <p:cNvSpPr>
                  <a:spLocks noChangeArrowheads="1"/>
                </p:cNvSpPr>
                <p:nvPr/>
              </p:nvSpPr>
              <p:spPr bwMode="auto">
                <a:xfrm>
                  <a:off x="4397" y="2286"/>
                  <a:ext cx="55" cy="55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1pPr>
                  <a:lvl2pPr marL="742950" indent="-28575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2pPr>
                  <a:lvl3pPr marL="11430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3pPr>
                  <a:lvl4pPr marL="16002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4pPr>
                  <a:lvl5pPr marL="20574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9pPr>
                </a:lstStyle>
                <a:p>
                  <a:endParaRPr lang="it-IT" altLang="it-IT"/>
                </a:p>
              </p:txBody>
            </p:sp>
            <p:grpSp>
              <p:nvGrpSpPr>
                <p:cNvPr id="104534" name="Group 211"/>
                <p:cNvGrpSpPr>
                  <a:grpSpLocks/>
                </p:cNvGrpSpPr>
                <p:nvPr/>
              </p:nvGrpSpPr>
              <p:grpSpPr bwMode="auto">
                <a:xfrm>
                  <a:off x="2667" y="2613"/>
                  <a:ext cx="1850" cy="351"/>
                  <a:chOff x="3789" y="2797"/>
                  <a:chExt cx="1850" cy="351"/>
                </a:xfrm>
              </p:grpSpPr>
              <p:sp>
                <p:nvSpPr>
                  <p:cNvPr id="104545" name="Rectangle 212"/>
                  <p:cNvSpPr>
                    <a:spLocks noChangeArrowheads="1"/>
                  </p:cNvSpPr>
                  <p:nvPr/>
                </p:nvSpPr>
                <p:spPr bwMode="auto">
                  <a:xfrm>
                    <a:off x="3789" y="2797"/>
                    <a:ext cx="186" cy="13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1pPr>
                    <a:lvl2pPr marL="742950" indent="-285750"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2pPr>
                    <a:lvl3pPr marL="1143000" indent="-228600"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3pPr>
                    <a:lvl4pPr marL="1600200" indent="-228600"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4pPr>
                    <a:lvl5pPr marL="2057400" indent="-228600"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9pPr>
                  </a:lstStyle>
                  <a:p>
                    <a:pPr algn="l"/>
                    <a:r>
                      <a:rPr lang="it-IT" altLang="it-IT" sz="1400" b="1"/>
                      <a:t>200</a:t>
                    </a:r>
                    <a:endParaRPr lang="it-IT" altLang="it-IT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104546" name="Rectangle 213"/>
                  <p:cNvSpPr>
                    <a:spLocks noChangeArrowheads="1"/>
                  </p:cNvSpPr>
                  <p:nvPr/>
                </p:nvSpPr>
                <p:spPr bwMode="auto">
                  <a:xfrm>
                    <a:off x="4206" y="2797"/>
                    <a:ext cx="186" cy="13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1pPr>
                    <a:lvl2pPr marL="742950" indent="-285750"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2pPr>
                    <a:lvl3pPr marL="1143000" indent="-228600"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3pPr>
                    <a:lvl4pPr marL="1600200" indent="-228600"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4pPr>
                    <a:lvl5pPr marL="2057400" indent="-228600"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9pPr>
                  </a:lstStyle>
                  <a:p>
                    <a:pPr algn="l"/>
                    <a:r>
                      <a:rPr lang="it-IT" altLang="it-IT" sz="1400" b="1"/>
                      <a:t>300</a:t>
                    </a:r>
                    <a:endParaRPr lang="it-IT" altLang="it-IT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104547" name="Rectangle 214"/>
                  <p:cNvSpPr>
                    <a:spLocks noChangeArrowheads="1"/>
                  </p:cNvSpPr>
                  <p:nvPr/>
                </p:nvSpPr>
                <p:spPr bwMode="auto">
                  <a:xfrm>
                    <a:off x="4621" y="2797"/>
                    <a:ext cx="186" cy="13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1pPr>
                    <a:lvl2pPr marL="742950" indent="-285750"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2pPr>
                    <a:lvl3pPr marL="1143000" indent="-228600"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3pPr>
                    <a:lvl4pPr marL="1600200" indent="-228600"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4pPr>
                    <a:lvl5pPr marL="2057400" indent="-228600"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9pPr>
                  </a:lstStyle>
                  <a:p>
                    <a:pPr algn="l"/>
                    <a:r>
                      <a:rPr lang="it-IT" altLang="it-IT" sz="1400" b="1"/>
                      <a:t>400</a:t>
                    </a:r>
                    <a:endParaRPr lang="it-IT" altLang="it-IT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104548" name="Rectangle 215"/>
                  <p:cNvSpPr>
                    <a:spLocks noChangeArrowheads="1"/>
                  </p:cNvSpPr>
                  <p:nvPr/>
                </p:nvSpPr>
                <p:spPr bwMode="auto">
                  <a:xfrm>
                    <a:off x="5038" y="2797"/>
                    <a:ext cx="186" cy="13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1pPr>
                    <a:lvl2pPr marL="742950" indent="-285750"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2pPr>
                    <a:lvl3pPr marL="1143000" indent="-228600"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3pPr>
                    <a:lvl4pPr marL="1600200" indent="-228600"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4pPr>
                    <a:lvl5pPr marL="2057400" indent="-228600"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9pPr>
                  </a:lstStyle>
                  <a:p>
                    <a:pPr algn="l"/>
                    <a:r>
                      <a:rPr lang="it-IT" altLang="it-IT" sz="1400" b="1"/>
                      <a:t>500</a:t>
                    </a:r>
                    <a:endParaRPr lang="it-IT" altLang="it-IT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104549" name="Rectangle 216"/>
                  <p:cNvSpPr>
                    <a:spLocks noChangeArrowheads="1"/>
                  </p:cNvSpPr>
                  <p:nvPr/>
                </p:nvSpPr>
                <p:spPr bwMode="auto">
                  <a:xfrm>
                    <a:off x="5453" y="2797"/>
                    <a:ext cx="186" cy="13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1pPr>
                    <a:lvl2pPr marL="742950" indent="-285750"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2pPr>
                    <a:lvl3pPr marL="1143000" indent="-228600"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3pPr>
                    <a:lvl4pPr marL="1600200" indent="-228600"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4pPr>
                    <a:lvl5pPr marL="2057400" indent="-228600"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9pPr>
                  </a:lstStyle>
                  <a:p>
                    <a:pPr algn="l"/>
                    <a:r>
                      <a:rPr lang="it-IT" altLang="it-IT" sz="1400" b="1"/>
                      <a:t>600</a:t>
                    </a:r>
                    <a:endParaRPr lang="it-IT" altLang="it-IT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104550" name="Rectangle 217"/>
                  <p:cNvSpPr>
                    <a:spLocks noChangeArrowheads="1"/>
                  </p:cNvSpPr>
                  <p:nvPr/>
                </p:nvSpPr>
                <p:spPr bwMode="auto">
                  <a:xfrm>
                    <a:off x="4258" y="3014"/>
                    <a:ext cx="908" cy="13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1pPr>
                    <a:lvl2pPr marL="742950" indent="-285750"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2pPr>
                    <a:lvl3pPr marL="1143000" indent="-228600"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3pPr>
                    <a:lvl4pPr marL="1600200" indent="-228600"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4pPr>
                    <a:lvl5pPr marL="2057400" indent="-228600"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9pPr>
                  </a:lstStyle>
                  <a:p>
                    <a:pPr algn="l"/>
                    <a:r>
                      <a:rPr lang="it-IT" altLang="it-IT" sz="1400" b="1"/>
                      <a:t>Temperature (°C)</a:t>
                    </a:r>
                    <a:endParaRPr lang="it-IT" altLang="it-IT">
                      <a:latin typeface="Times New Roman" pitchFamily="18" charset="0"/>
                    </a:endParaRPr>
                  </a:p>
                </p:txBody>
              </p:sp>
            </p:grpSp>
            <p:grpSp>
              <p:nvGrpSpPr>
                <p:cNvPr id="104535" name="Group 218"/>
                <p:cNvGrpSpPr>
                  <a:grpSpLocks/>
                </p:cNvGrpSpPr>
                <p:nvPr/>
              </p:nvGrpSpPr>
              <p:grpSpPr bwMode="auto">
                <a:xfrm>
                  <a:off x="2352" y="672"/>
                  <a:ext cx="324" cy="1881"/>
                  <a:chOff x="3474" y="874"/>
                  <a:chExt cx="324" cy="1881"/>
                </a:xfrm>
              </p:grpSpPr>
              <p:sp>
                <p:nvSpPr>
                  <p:cNvPr id="104537" name="Rectangle 219"/>
                  <p:cNvSpPr>
                    <a:spLocks noChangeArrowheads="1"/>
                  </p:cNvSpPr>
                  <p:nvPr/>
                </p:nvSpPr>
                <p:spPr bwMode="auto">
                  <a:xfrm>
                    <a:off x="3736" y="2621"/>
                    <a:ext cx="62" cy="13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1pPr>
                    <a:lvl2pPr marL="742950" indent="-285750"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2pPr>
                    <a:lvl3pPr marL="1143000" indent="-228600"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3pPr>
                    <a:lvl4pPr marL="1600200" indent="-228600"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4pPr>
                    <a:lvl5pPr marL="2057400" indent="-228600"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9pPr>
                  </a:lstStyle>
                  <a:p>
                    <a:pPr algn="l"/>
                    <a:r>
                      <a:rPr lang="it-IT" altLang="it-IT" sz="1400" b="1"/>
                      <a:t>0</a:t>
                    </a:r>
                    <a:endParaRPr lang="it-IT" altLang="it-IT" sz="14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104538" name="Rectangle 220"/>
                  <p:cNvSpPr>
                    <a:spLocks noChangeArrowheads="1"/>
                  </p:cNvSpPr>
                  <p:nvPr/>
                </p:nvSpPr>
                <p:spPr bwMode="auto">
                  <a:xfrm>
                    <a:off x="3674" y="2331"/>
                    <a:ext cx="124" cy="13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1pPr>
                    <a:lvl2pPr marL="742950" indent="-285750"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2pPr>
                    <a:lvl3pPr marL="1143000" indent="-228600"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3pPr>
                    <a:lvl4pPr marL="1600200" indent="-228600"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4pPr>
                    <a:lvl5pPr marL="2057400" indent="-228600"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9pPr>
                  </a:lstStyle>
                  <a:p>
                    <a:pPr algn="l"/>
                    <a:r>
                      <a:rPr lang="it-IT" altLang="it-IT" sz="1400" b="1"/>
                      <a:t>10</a:t>
                    </a:r>
                    <a:endParaRPr lang="it-IT" altLang="it-IT" sz="14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104539" name="Rectangle 221"/>
                  <p:cNvSpPr>
                    <a:spLocks noChangeArrowheads="1"/>
                  </p:cNvSpPr>
                  <p:nvPr/>
                </p:nvSpPr>
                <p:spPr bwMode="auto">
                  <a:xfrm>
                    <a:off x="3674" y="2039"/>
                    <a:ext cx="124" cy="13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1pPr>
                    <a:lvl2pPr marL="742950" indent="-285750"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2pPr>
                    <a:lvl3pPr marL="1143000" indent="-228600"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3pPr>
                    <a:lvl4pPr marL="1600200" indent="-228600"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4pPr>
                    <a:lvl5pPr marL="2057400" indent="-228600"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9pPr>
                  </a:lstStyle>
                  <a:p>
                    <a:pPr algn="l"/>
                    <a:r>
                      <a:rPr lang="it-IT" altLang="it-IT" sz="1400" b="1"/>
                      <a:t>20</a:t>
                    </a:r>
                    <a:endParaRPr lang="it-IT" altLang="it-IT" sz="14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104540" name="Rectangle 222"/>
                  <p:cNvSpPr>
                    <a:spLocks noChangeArrowheads="1"/>
                  </p:cNvSpPr>
                  <p:nvPr/>
                </p:nvSpPr>
                <p:spPr bwMode="auto">
                  <a:xfrm>
                    <a:off x="3674" y="1748"/>
                    <a:ext cx="124" cy="13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1pPr>
                    <a:lvl2pPr marL="742950" indent="-285750"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2pPr>
                    <a:lvl3pPr marL="1143000" indent="-228600"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3pPr>
                    <a:lvl4pPr marL="1600200" indent="-228600"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4pPr>
                    <a:lvl5pPr marL="2057400" indent="-228600"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9pPr>
                  </a:lstStyle>
                  <a:p>
                    <a:pPr algn="l"/>
                    <a:r>
                      <a:rPr lang="it-IT" altLang="it-IT" sz="1400" b="1"/>
                      <a:t>30</a:t>
                    </a:r>
                    <a:endParaRPr lang="it-IT" altLang="it-IT" sz="14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104541" name="Rectangle 223"/>
                  <p:cNvSpPr>
                    <a:spLocks noChangeArrowheads="1"/>
                  </p:cNvSpPr>
                  <p:nvPr/>
                </p:nvSpPr>
                <p:spPr bwMode="auto">
                  <a:xfrm>
                    <a:off x="3674" y="1456"/>
                    <a:ext cx="124" cy="13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1pPr>
                    <a:lvl2pPr marL="742950" indent="-285750"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2pPr>
                    <a:lvl3pPr marL="1143000" indent="-228600"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3pPr>
                    <a:lvl4pPr marL="1600200" indent="-228600"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4pPr>
                    <a:lvl5pPr marL="2057400" indent="-228600"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9pPr>
                  </a:lstStyle>
                  <a:p>
                    <a:pPr algn="l"/>
                    <a:r>
                      <a:rPr lang="it-IT" altLang="it-IT" sz="1400" b="1"/>
                      <a:t>40</a:t>
                    </a:r>
                    <a:endParaRPr lang="it-IT" altLang="it-IT" sz="14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104542" name="Rectangle 224"/>
                  <p:cNvSpPr>
                    <a:spLocks noChangeArrowheads="1"/>
                  </p:cNvSpPr>
                  <p:nvPr/>
                </p:nvSpPr>
                <p:spPr bwMode="auto">
                  <a:xfrm>
                    <a:off x="3674" y="1165"/>
                    <a:ext cx="124" cy="13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1pPr>
                    <a:lvl2pPr marL="742950" indent="-285750"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2pPr>
                    <a:lvl3pPr marL="1143000" indent="-228600"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3pPr>
                    <a:lvl4pPr marL="1600200" indent="-228600"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4pPr>
                    <a:lvl5pPr marL="2057400" indent="-228600"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9pPr>
                  </a:lstStyle>
                  <a:p>
                    <a:pPr algn="l"/>
                    <a:r>
                      <a:rPr lang="it-IT" altLang="it-IT" sz="1400" b="1"/>
                      <a:t>50</a:t>
                    </a:r>
                    <a:endParaRPr lang="it-IT" altLang="it-IT" sz="14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104543" name="Rectangle 225"/>
                  <p:cNvSpPr>
                    <a:spLocks noChangeArrowheads="1"/>
                  </p:cNvSpPr>
                  <p:nvPr/>
                </p:nvSpPr>
                <p:spPr bwMode="auto">
                  <a:xfrm>
                    <a:off x="3674" y="874"/>
                    <a:ext cx="124" cy="13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1pPr>
                    <a:lvl2pPr marL="742950" indent="-285750"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2pPr>
                    <a:lvl3pPr marL="1143000" indent="-228600"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3pPr>
                    <a:lvl4pPr marL="1600200" indent="-228600"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4pPr>
                    <a:lvl5pPr marL="2057400" indent="-228600"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9pPr>
                  </a:lstStyle>
                  <a:p>
                    <a:pPr algn="l"/>
                    <a:r>
                      <a:rPr lang="it-IT" altLang="it-IT" sz="1400" b="1"/>
                      <a:t>60</a:t>
                    </a:r>
                    <a:endParaRPr lang="it-IT" altLang="it-IT" sz="14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104544" name="Rectangle 226"/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3305" y="1730"/>
                    <a:ext cx="472" cy="13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1pPr>
                    <a:lvl2pPr marL="742950" indent="-285750"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2pPr>
                    <a:lvl3pPr marL="1143000" indent="-228600"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3pPr>
                    <a:lvl4pPr marL="1600200" indent="-228600"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4pPr>
                    <a:lvl5pPr marL="2057400" indent="-228600"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9pPr>
                  </a:lstStyle>
                  <a:p>
                    <a:pPr algn="l"/>
                    <a:r>
                      <a:rPr lang="it-IT" altLang="it-IT" sz="1400" b="1"/>
                      <a:t>Yield (%)</a:t>
                    </a:r>
                    <a:endParaRPr lang="it-IT" altLang="it-IT" sz="1400">
                      <a:latin typeface="Times New Roman" pitchFamily="18" charset="0"/>
                    </a:endParaRPr>
                  </a:p>
                </p:txBody>
              </p:sp>
            </p:grpSp>
            <p:sp>
              <p:nvSpPr>
                <p:cNvPr id="104536" name="Text Box 227"/>
                <p:cNvSpPr txBox="1">
                  <a:spLocks noChangeArrowheads="1"/>
                </p:cNvSpPr>
                <p:nvPr/>
              </p:nvSpPr>
              <p:spPr bwMode="auto">
                <a:xfrm>
                  <a:off x="2873" y="384"/>
                  <a:ext cx="1440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1pPr>
                  <a:lvl2pPr marL="742950" indent="-28575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2pPr>
                  <a:lvl3pPr marL="11430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3pPr>
                  <a:lvl4pPr marL="16002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4pPr>
                  <a:lvl5pPr marL="20574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9pPr>
                </a:lstStyle>
                <a:p>
                  <a:pPr algn="l">
                    <a:spcBef>
                      <a:spcPct val="50000"/>
                    </a:spcBef>
                  </a:pPr>
                  <a:r>
                    <a:rPr lang="it-IT" altLang="it-IT" sz="2000" b="1"/>
                    <a:t>1.2% Ag/ </a:t>
                  </a:r>
                  <a:r>
                    <a:rPr lang="it-IT" altLang="it-IT" sz="2000">
                      <a:sym typeface="Symbol" pitchFamily="18" charset="2"/>
                    </a:rPr>
                    <a:t></a:t>
                  </a:r>
                  <a:r>
                    <a:rPr lang="it-IT" altLang="it-IT" sz="2000" b="1"/>
                    <a:t> - Al</a:t>
                  </a:r>
                  <a:r>
                    <a:rPr lang="it-IT" altLang="it-IT" sz="2000" b="1" baseline="-25000"/>
                    <a:t>2</a:t>
                  </a:r>
                  <a:r>
                    <a:rPr lang="it-IT" altLang="it-IT" sz="2000" b="1"/>
                    <a:t>O</a:t>
                  </a:r>
                  <a:r>
                    <a:rPr lang="it-IT" altLang="it-IT" sz="2000" b="1" baseline="-25000"/>
                    <a:t>3</a:t>
                  </a:r>
                </a:p>
              </p:txBody>
            </p:sp>
          </p:grpSp>
        </p:grpSp>
      </p:grpSp>
      <p:sp>
        <p:nvSpPr>
          <p:cNvPr id="104451" name="Text Box 228"/>
          <p:cNvSpPr txBox="1">
            <a:spLocks noChangeArrowheads="1"/>
          </p:cNvSpPr>
          <p:nvPr/>
        </p:nvSpPr>
        <p:spPr bwMode="auto">
          <a:xfrm>
            <a:off x="3962400" y="6324600"/>
            <a:ext cx="4953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GB" altLang="it-IT" sz="1600"/>
              <a:t>F.C. Meunier et al. </a:t>
            </a:r>
            <a:r>
              <a:rPr lang="en-GB" altLang="it-IT" sz="1600" i="1"/>
              <a:t>J. Catal</a:t>
            </a:r>
            <a:r>
              <a:rPr lang="en-GB" altLang="it-IT" sz="1600"/>
              <a:t>. </a:t>
            </a:r>
            <a:r>
              <a:rPr lang="en-GB" altLang="it-IT" sz="1600" b="1"/>
              <a:t>187</a:t>
            </a:r>
            <a:r>
              <a:rPr lang="en-GB" altLang="it-IT" sz="1600"/>
              <a:t> (1999) 493</a:t>
            </a:r>
            <a:r>
              <a:rPr lang="en-GB" altLang="it-IT" sz="1600">
                <a:solidFill>
                  <a:schemeClr val="tx1"/>
                </a:solidFill>
                <a:latin typeface="Times New Roman" pitchFamily="18" charset="0"/>
              </a:rPr>
              <a:t>.</a:t>
            </a:r>
            <a:endParaRPr lang="en-GB" altLang="it-IT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04452" name="Text Box 229"/>
          <p:cNvSpPr txBox="1">
            <a:spLocks noChangeArrowheads="1"/>
          </p:cNvSpPr>
          <p:nvPr/>
        </p:nvSpPr>
        <p:spPr bwMode="auto">
          <a:xfrm>
            <a:off x="2062163" y="268288"/>
            <a:ext cx="4859337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it-IT" sz="2800" b="1">
                <a:solidFill>
                  <a:srgbClr val="FFFF00"/>
                </a:solidFill>
              </a:rPr>
              <a:t>Silver DeNO</a:t>
            </a:r>
            <a:r>
              <a:rPr lang="en-GB" altLang="it-IT" sz="2800" b="1" baseline="-25000">
                <a:solidFill>
                  <a:srgbClr val="FFFF00"/>
                </a:solidFill>
              </a:rPr>
              <a:t>X</a:t>
            </a:r>
            <a:r>
              <a:rPr lang="en-GB" altLang="it-IT" sz="2800" b="1">
                <a:solidFill>
                  <a:srgbClr val="FFFF00"/>
                </a:solidFill>
              </a:rPr>
              <a:t> catalyst:</a:t>
            </a:r>
            <a:r>
              <a:rPr lang="en-GB" altLang="it-IT"/>
              <a:t> </a:t>
            </a:r>
          </a:p>
          <a:p>
            <a:pPr>
              <a:spcBef>
                <a:spcPct val="50000"/>
              </a:spcBef>
            </a:pPr>
            <a:r>
              <a:rPr lang="en-GB" altLang="it-IT" b="1">
                <a:solidFill>
                  <a:srgbClr val="FF9900"/>
                </a:solidFill>
              </a:rPr>
              <a:t>Particle size effect on selectivity</a:t>
            </a:r>
            <a:endParaRPr lang="en-GB" altLang="it-IT"/>
          </a:p>
        </p:txBody>
      </p:sp>
    </p:spTree>
    <p:extLst>
      <p:ext uri="{BB962C8B-B14F-4D97-AF65-F5344CB8AC3E}">
        <p14:creationId xmlns:p14="http://schemas.microsoft.com/office/powerpoint/2010/main" val="11014191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>
            <a:alpha val="8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ChangeArrowheads="1"/>
          </p:cNvSpPr>
          <p:nvPr/>
        </p:nvSpPr>
        <p:spPr bwMode="auto">
          <a:xfrm>
            <a:off x="914400" y="228600"/>
            <a:ext cx="7315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b"/>
          <a:lstStyle>
            <a:lvl1pPr>
              <a:defRPr sz="24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r>
              <a:rPr lang="en-GB" altLang="it-IT" sz="2800" b="1">
                <a:solidFill>
                  <a:srgbClr val="FF0000"/>
                </a:solidFill>
              </a:rPr>
              <a:t>TWC</a:t>
            </a:r>
            <a:r>
              <a:rPr lang="en-GB" altLang="it-IT" sz="2800" b="1">
                <a:solidFill>
                  <a:srgbClr val="FF3300"/>
                </a:solidFill>
              </a:rPr>
              <a:t>:</a:t>
            </a:r>
            <a:r>
              <a:rPr lang="en-GB" altLang="it-IT" sz="2800" b="1">
                <a:solidFill>
                  <a:srgbClr val="FFFF00"/>
                </a:solidFill>
              </a:rPr>
              <a:t> How is the exhaust converted?</a:t>
            </a:r>
            <a:endParaRPr lang="en-US" altLang="it-IT" sz="2800" b="1">
              <a:solidFill>
                <a:srgbClr val="FFFF00"/>
              </a:solidFill>
            </a:endParaRPr>
          </a:p>
        </p:txBody>
      </p:sp>
      <p:sp>
        <p:nvSpPr>
          <p:cNvPr id="32771" name="Text Box 4"/>
          <p:cNvSpPr txBox="1">
            <a:spLocks noChangeArrowheads="1"/>
          </p:cNvSpPr>
          <p:nvPr/>
        </p:nvSpPr>
        <p:spPr bwMode="auto">
          <a:xfrm>
            <a:off x="685800" y="3048000"/>
            <a:ext cx="8153400" cy="368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l">
              <a:buFontTx/>
              <a:buChar char="•"/>
            </a:pPr>
            <a:r>
              <a:rPr lang="en-US" altLang="it-IT" b="1">
                <a:solidFill>
                  <a:srgbClr val="66FF33"/>
                </a:solidFill>
              </a:rPr>
              <a:t> CO oxidation:</a:t>
            </a:r>
            <a:endParaRPr lang="en-US" altLang="it-IT" b="1"/>
          </a:p>
          <a:p>
            <a:pPr algn="l"/>
            <a:r>
              <a:rPr lang="en-US" altLang="it-IT" b="1"/>
              <a:t>   CO + ½ O</a:t>
            </a:r>
            <a:r>
              <a:rPr lang="en-US" altLang="it-IT" b="1" baseline="-25000"/>
              <a:t>2</a:t>
            </a:r>
            <a:r>
              <a:rPr lang="en-US" altLang="it-IT" b="1"/>
              <a:t> 		</a:t>
            </a:r>
            <a:r>
              <a:rPr lang="en-US" altLang="it-IT" b="1">
                <a:sym typeface="Wingdings" pitchFamily="2" charset="2"/>
              </a:rPr>
              <a:t>	</a:t>
            </a:r>
            <a:r>
              <a:rPr lang="en-US" altLang="it-IT" b="1"/>
              <a:t>CO</a:t>
            </a:r>
            <a:r>
              <a:rPr lang="en-US" altLang="it-IT" b="1" baseline="-25000"/>
              <a:t>2</a:t>
            </a:r>
            <a:endParaRPr lang="en-US" altLang="it-IT" b="1"/>
          </a:p>
          <a:p>
            <a:pPr algn="l">
              <a:buFontTx/>
              <a:buChar char="•"/>
            </a:pPr>
            <a:r>
              <a:rPr lang="en-US" altLang="it-IT" b="1">
                <a:solidFill>
                  <a:srgbClr val="66FF33"/>
                </a:solidFill>
              </a:rPr>
              <a:t> HC oxidation:</a:t>
            </a:r>
          </a:p>
          <a:p>
            <a:pPr algn="l"/>
            <a:r>
              <a:rPr lang="en-US" altLang="it-IT" b="1"/>
              <a:t>  HC +   O</a:t>
            </a:r>
            <a:r>
              <a:rPr lang="en-US" altLang="it-IT" b="1" baseline="-25000"/>
              <a:t>2</a:t>
            </a:r>
            <a:r>
              <a:rPr lang="en-US" altLang="it-IT" b="1"/>
              <a:t> 		</a:t>
            </a:r>
            <a:r>
              <a:rPr lang="en-US" altLang="it-IT" b="1">
                <a:sym typeface="Wingdings" pitchFamily="2" charset="2"/>
              </a:rPr>
              <a:t></a:t>
            </a:r>
            <a:r>
              <a:rPr lang="en-US" altLang="it-IT" b="1"/>
              <a:t> 	CO</a:t>
            </a:r>
            <a:r>
              <a:rPr lang="en-US" altLang="it-IT" b="1" baseline="-25000"/>
              <a:t>2</a:t>
            </a:r>
            <a:r>
              <a:rPr lang="en-US" altLang="it-IT" b="1"/>
              <a:t> +  H</a:t>
            </a:r>
            <a:r>
              <a:rPr lang="en-US" altLang="it-IT" b="1" baseline="-25000"/>
              <a:t>2</a:t>
            </a:r>
            <a:r>
              <a:rPr lang="en-US" altLang="it-IT" b="1"/>
              <a:t>O</a:t>
            </a:r>
          </a:p>
          <a:p>
            <a:pPr algn="l">
              <a:buFontTx/>
              <a:buChar char="•"/>
            </a:pPr>
            <a:r>
              <a:rPr lang="en-US" altLang="it-IT" b="1">
                <a:solidFill>
                  <a:srgbClr val="66FF33"/>
                </a:solidFill>
              </a:rPr>
              <a:t> NO reduction:</a:t>
            </a:r>
            <a:endParaRPr lang="en-US" altLang="it-IT" b="1"/>
          </a:p>
          <a:p>
            <a:pPr algn="l">
              <a:spcBef>
                <a:spcPts val="600"/>
              </a:spcBef>
            </a:pPr>
            <a:r>
              <a:rPr lang="en-US" altLang="it-IT" b="1"/>
              <a:t>  NO + ½ CO  	</a:t>
            </a:r>
            <a:r>
              <a:rPr lang="en-US" altLang="it-IT" b="1">
                <a:sym typeface="Wingdings" pitchFamily="2" charset="2"/>
              </a:rPr>
              <a:t></a:t>
            </a:r>
            <a:r>
              <a:rPr lang="en-US" altLang="it-IT" b="1"/>
              <a:t>	½ N</a:t>
            </a:r>
            <a:r>
              <a:rPr lang="en-US" altLang="it-IT" b="1" baseline="-25000"/>
              <a:t>2</a:t>
            </a:r>
            <a:r>
              <a:rPr lang="en-US" altLang="it-IT" b="1"/>
              <a:t>  +  CO</a:t>
            </a:r>
            <a:r>
              <a:rPr lang="en-US" altLang="it-IT" b="1" baseline="-25000"/>
              <a:t>2	</a:t>
            </a:r>
          </a:p>
          <a:p>
            <a:pPr algn="l">
              <a:spcBef>
                <a:spcPts val="600"/>
              </a:spcBef>
            </a:pPr>
            <a:r>
              <a:rPr lang="en-US" altLang="it-IT" b="1"/>
              <a:t>  HC +  2 NO 	</a:t>
            </a:r>
            <a:r>
              <a:rPr lang="en-US" altLang="it-IT" b="1">
                <a:sym typeface="Wingdings" pitchFamily="2" charset="2"/>
              </a:rPr>
              <a:t></a:t>
            </a:r>
            <a:r>
              <a:rPr lang="en-US" altLang="it-IT" b="1"/>
              <a:t>	CO</a:t>
            </a:r>
            <a:r>
              <a:rPr lang="en-US" altLang="it-IT" b="1" baseline="-25000"/>
              <a:t>2</a:t>
            </a:r>
            <a:r>
              <a:rPr lang="en-US" altLang="it-IT" b="1"/>
              <a:t>  + N</a:t>
            </a:r>
            <a:r>
              <a:rPr lang="en-US" altLang="it-IT" b="1" baseline="-25000"/>
              <a:t>2</a:t>
            </a:r>
            <a:r>
              <a:rPr lang="en-US" altLang="it-IT" b="1"/>
              <a:t>  +  H</a:t>
            </a:r>
            <a:r>
              <a:rPr lang="en-US" altLang="it-IT" b="1" baseline="-25000"/>
              <a:t>2</a:t>
            </a:r>
            <a:r>
              <a:rPr lang="en-US" altLang="it-IT" b="1"/>
              <a:t>O</a:t>
            </a:r>
            <a:endParaRPr lang="en-US" altLang="it-IT" b="1">
              <a:latin typeface="Times New Roman" pitchFamily="18" charset="0"/>
            </a:endParaRPr>
          </a:p>
          <a:p>
            <a:pPr algn="l">
              <a:spcBef>
                <a:spcPts val="600"/>
              </a:spcBef>
            </a:pPr>
            <a:endParaRPr lang="en-US" altLang="it-IT" b="1">
              <a:latin typeface="Times New Roman" pitchFamily="18" charset="0"/>
            </a:endParaRPr>
          </a:p>
          <a:p>
            <a:pPr algn="l">
              <a:spcBef>
                <a:spcPts val="600"/>
              </a:spcBef>
            </a:pPr>
            <a:r>
              <a:rPr lang="en-US" altLang="it-IT" b="1">
                <a:solidFill>
                  <a:srgbClr val="FFFF00"/>
                </a:solidFill>
              </a:rPr>
              <a:t>Catalyst:</a:t>
            </a:r>
            <a:r>
              <a:rPr lang="en-US" altLang="it-IT" b="1">
                <a:solidFill>
                  <a:srgbClr val="FF9900"/>
                </a:solidFill>
              </a:rPr>
              <a:t> Pt (Pd) / Rh / Al</a:t>
            </a:r>
            <a:r>
              <a:rPr lang="en-US" altLang="it-IT" b="1" baseline="-25000">
                <a:solidFill>
                  <a:srgbClr val="FF9900"/>
                </a:solidFill>
              </a:rPr>
              <a:t>2</a:t>
            </a:r>
            <a:r>
              <a:rPr lang="en-US" altLang="it-IT" b="1">
                <a:solidFill>
                  <a:srgbClr val="FF9900"/>
                </a:solidFill>
              </a:rPr>
              <a:t>O</a:t>
            </a:r>
            <a:r>
              <a:rPr lang="en-US" altLang="it-IT" b="1" baseline="-25000">
                <a:solidFill>
                  <a:srgbClr val="FF9900"/>
                </a:solidFill>
              </a:rPr>
              <a:t>3</a:t>
            </a:r>
            <a:r>
              <a:rPr lang="en-US" altLang="it-IT" b="1">
                <a:solidFill>
                  <a:srgbClr val="FF9900"/>
                </a:solidFill>
              </a:rPr>
              <a:t> / Ce</a:t>
            </a:r>
            <a:r>
              <a:rPr lang="en-US" altLang="it-IT" b="1" baseline="-25000">
                <a:solidFill>
                  <a:srgbClr val="FF9900"/>
                </a:solidFill>
              </a:rPr>
              <a:t>x </a:t>
            </a:r>
            <a:r>
              <a:rPr lang="en-US" altLang="it-IT" b="1">
                <a:solidFill>
                  <a:srgbClr val="FF9900"/>
                </a:solidFill>
              </a:rPr>
              <a:t>Zr</a:t>
            </a:r>
            <a:r>
              <a:rPr lang="en-US" altLang="it-IT" b="1" baseline="-25000">
                <a:solidFill>
                  <a:srgbClr val="FF9900"/>
                </a:solidFill>
              </a:rPr>
              <a:t>1-x</a:t>
            </a:r>
            <a:r>
              <a:rPr lang="en-US" altLang="it-IT" b="1">
                <a:solidFill>
                  <a:srgbClr val="FF9900"/>
                </a:solidFill>
              </a:rPr>
              <a:t>O</a:t>
            </a:r>
            <a:r>
              <a:rPr lang="en-US" altLang="it-IT" b="1" baseline="-25000">
                <a:solidFill>
                  <a:srgbClr val="FF9900"/>
                </a:solidFill>
              </a:rPr>
              <a:t>2 </a:t>
            </a:r>
            <a:r>
              <a:rPr lang="en-US" altLang="it-IT" b="1">
                <a:solidFill>
                  <a:srgbClr val="FF9900"/>
                </a:solidFill>
              </a:rPr>
              <a:t>	</a:t>
            </a:r>
            <a:endParaRPr lang="en-GB" altLang="it-IT" b="1">
              <a:latin typeface="Times New Roman" pitchFamily="18" charset="0"/>
            </a:endParaRPr>
          </a:p>
        </p:txBody>
      </p:sp>
      <p:graphicFrame>
        <p:nvGraphicFramePr>
          <p:cNvPr id="32772" name="Object 5"/>
          <p:cNvGraphicFramePr>
            <a:graphicFrameLocks noChangeAspect="1"/>
          </p:cNvGraphicFramePr>
          <p:nvPr/>
        </p:nvGraphicFramePr>
        <p:xfrm>
          <a:off x="4419600" y="914400"/>
          <a:ext cx="4191000" cy="227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Documento" r:id="rId3" imgW="6111240" imgH="3313176" progId="Word.Document.8">
                  <p:embed/>
                </p:oleObj>
              </mc:Choice>
              <mc:Fallback>
                <p:oleObj name="Documento" r:id="rId3" imgW="6111240" imgH="3313176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914400"/>
                        <a:ext cx="4191000" cy="227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3" name="Text Box 6"/>
          <p:cNvSpPr txBox="1">
            <a:spLocks noChangeArrowheads="1"/>
          </p:cNvSpPr>
          <p:nvPr/>
        </p:nvSpPr>
        <p:spPr bwMode="auto">
          <a:xfrm>
            <a:off x="762000" y="2209800"/>
            <a:ext cx="2514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GB" altLang="it-IT" b="1">
                <a:solidFill>
                  <a:srgbClr val="FFFF00"/>
                </a:solidFill>
              </a:rPr>
              <a:t>3 way catalyst</a:t>
            </a:r>
            <a:endParaRPr lang="en-GB" altLang="it-IT">
              <a:solidFill>
                <a:schemeClr val="tx1"/>
              </a:solidFill>
              <a:latin typeface="Times New Roman" pitchFamily="18" charset="0"/>
            </a:endParaRPr>
          </a:p>
        </p:txBody>
      </p:sp>
      <p:pic>
        <p:nvPicPr>
          <p:cNvPr id="32774" name="Picture 7" descr="C:\Usuarios\Ginesa\tesis pepe\tuboescape.t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3" r="5812"/>
          <a:stretch>
            <a:fillRect/>
          </a:stretch>
        </p:blipFill>
        <p:spPr bwMode="auto">
          <a:xfrm>
            <a:off x="6248400" y="3352800"/>
            <a:ext cx="2590800" cy="1676400"/>
          </a:xfrm>
          <a:prstGeom prst="rect">
            <a:avLst/>
          </a:prstGeom>
          <a:noFill/>
          <a:ln w="9525">
            <a:solidFill>
              <a:srgbClr val="FFCC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923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AutoShape 2"/>
          <p:cNvSpPr>
            <a:spLocks noChangeArrowheads="1"/>
          </p:cNvSpPr>
          <p:nvPr/>
        </p:nvSpPr>
        <p:spPr bwMode="auto">
          <a:xfrm>
            <a:off x="342900" y="5638800"/>
            <a:ext cx="8686800" cy="609600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endParaRPr lang="it-IT" altLang="it-IT"/>
          </a:p>
        </p:txBody>
      </p:sp>
      <p:sp>
        <p:nvSpPr>
          <p:cNvPr id="105475" name="AutoShape 3"/>
          <p:cNvSpPr>
            <a:spLocks noChangeArrowheads="1"/>
          </p:cNvSpPr>
          <p:nvPr/>
        </p:nvSpPr>
        <p:spPr bwMode="auto">
          <a:xfrm>
            <a:off x="1028700" y="4419600"/>
            <a:ext cx="2019300" cy="1219200"/>
          </a:xfrm>
          <a:prstGeom prst="roundRect">
            <a:avLst>
              <a:gd name="adj" fmla="val 16667"/>
            </a:avLst>
          </a:prstGeom>
          <a:solidFill>
            <a:srgbClr val="000000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endParaRPr lang="it-IT" altLang="it-IT"/>
          </a:p>
        </p:txBody>
      </p:sp>
      <p:sp>
        <p:nvSpPr>
          <p:cNvPr id="105476" name="Text Box 4"/>
          <p:cNvSpPr txBox="1">
            <a:spLocks noChangeArrowheads="1"/>
          </p:cNvSpPr>
          <p:nvPr/>
        </p:nvSpPr>
        <p:spPr bwMode="auto">
          <a:xfrm>
            <a:off x="1695450" y="4845050"/>
            <a:ext cx="68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it-IT" altLang="it-IT" sz="1800" b="1"/>
              <a:t>Ag </a:t>
            </a:r>
            <a:r>
              <a:rPr lang="it-IT" altLang="it-IT" sz="1800" b="1" baseline="30000"/>
              <a:t>0</a:t>
            </a:r>
            <a:endParaRPr lang="it-IT" altLang="it-IT" sz="1800" b="1"/>
          </a:p>
        </p:txBody>
      </p:sp>
      <p:grpSp>
        <p:nvGrpSpPr>
          <p:cNvPr id="105477" name="Group 5"/>
          <p:cNvGrpSpPr>
            <a:grpSpLocks/>
          </p:cNvGrpSpPr>
          <p:nvPr/>
        </p:nvGrpSpPr>
        <p:grpSpPr bwMode="auto">
          <a:xfrm>
            <a:off x="1181100" y="3962400"/>
            <a:ext cx="1978025" cy="457200"/>
            <a:chOff x="816" y="2064"/>
            <a:chExt cx="1246" cy="288"/>
          </a:xfrm>
        </p:grpSpPr>
        <p:grpSp>
          <p:nvGrpSpPr>
            <p:cNvPr id="105520" name="Group 6"/>
            <p:cNvGrpSpPr>
              <a:grpSpLocks/>
            </p:cNvGrpSpPr>
            <p:nvPr/>
          </p:nvGrpSpPr>
          <p:grpSpPr bwMode="auto">
            <a:xfrm>
              <a:off x="816" y="2064"/>
              <a:ext cx="804" cy="288"/>
              <a:chOff x="816" y="2064"/>
              <a:chExt cx="804" cy="288"/>
            </a:xfrm>
          </p:grpSpPr>
          <p:sp>
            <p:nvSpPr>
              <p:cNvPr id="105524" name="Rectangle 7"/>
              <p:cNvSpPr>
                <a:spLocks noChangeArrowheads="1"/>
              </p:cNvSpPr>
              <p:nvPr/>
            </p:nvSpPr>
            <p:spPr bwMode="auto">
              <a:xfrm>
                <a:off x="1008" y="2064"/>
                <a:ext cx="22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bg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bg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bg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bg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bg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" charset="0"/>
                  </a:defRPr>
                </a:lvl9pPr>
              </a:lstStyle>
              <a:p>
                <a:pPr algn="l"/>
                <a:r>
                  <a:rPr lang="it-IT" altLang="it-IT" sz="1800" b="1"/>
                  <a:t>N</a:t>
                </a:r>
                <a:endParaRPr lang="it-IT" altLang="it-IT" sz="1800" b="1" baseline="30000"/>
              </a:p>
            </p:txBody>
          </p:sp>
          <p:sp>
            <p:nvSpPr>
              <p:cNvPr id="105525" name="Rectangle 8"/>
              <p:cNvSpPr>
                <a:spLocks noChangeArrowheads="1"/>
              </p:cNvSpPr>
              <p:nvPr/>
            </p:nvSpPr>
            <p:spPr bwMode="auto">
              <a:xfrm>
                <a:off x="1200" y="2064"/>
                <a:ext cx="22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bg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bg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bg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bg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bg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" charset="0"/>
                  </a:defRPr>
                </a:lvl9pPr>
              </a:lstStyle>
              <a:p>
                <a:pPr algn="l"/>
                <a:r>
                  <a:rPr lang="it-IT" altLang="it-IT" sz="1800" b="1"/>
                  <a:t>N</a:t>
                </a:r>
                <a:endParaRPr lang="it-IT" altLang="it-IT" sz="1800" b="1" baseline="30000"/>
              </a:p>
            </p:txBody>
          </p:sp>
          <p:sp>
            <p:nvSpPr>
              <p:cNvPr id="105526" name="Rectangle 9"/>
              <p:cNvSpPr>
                <a:spLocks noChangeArrowheads="1"/>
              </p:cNvSpPr>
              <p:nvPr/>
            </p:nvSpPr>
            <p:spPr bwMode="auto">
              <a:xfrm>
                <a:off x="816" y="2064"/>
                <a:ext cx="22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bg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bg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bg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bg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bg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" charset="0"/>
                  </a:defRPr>
                </a:lvl9pPr>
              </a:lstStyle>
              <a:p>
                <a:pPr algn="l"/>
                <a:r>
                  <a:rPr lang="it-IT" altLang="it-IT" sz="1800" b="1"/>
                  <a:t>O</a:t>
                </a:r>
                <a:endParaRPr lang="it-IT" altLang="it-IT" sz="1800" b="1" baseline="30000"/>
              </a:p>
            </p:txBody>
          </p:sp>
          <p:sp>
            <p:nvSpPr>
              <p:cNvPr id="105527" name="Line 10"/>
              <p:cNvSpPr>
                <a:spLocks noChangeShapeType="1"/>
              </p:cNvSpPr>
              <p:nvPr/>
            </p:nvSpPr>
            <p:spPr bwMode="auto">
              <a:xfrm>
                <a:off x="934" y="2256"/>
                <a:ext cx="0" cy="96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528" name="Line 11"/>
              <p:cNvSpPr>
                <a:spLocks noChangeShapeType="1"/>
              </p:cNvSpPr>
              <p:nvPr/>
            </p:nvSpPr>
            <p:spPr bwMode="auto">
              <a:xfrm>
                <a:off x="1115" y="2256"/>
                <a:ext cx="0" cy="96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529" name="Line 12"/>
              <p:cNvSpPr>
                <a:spLocks noChangeShapeType="1"/>
              </p:cNvSpPr>
              <p:nvPr/>
            </p:nvSpPr>
            <p:spPr bwMode="auto">
              <a:xfrm>
                <a:off x="1310" y="2256"/>
                <a:ext cx="0" cy="96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05530" name="Group 13"/>
              <p:cNvGrpSpPr>
                <a:grpSpLocks/>
              </p:cNvGrpSpPr>
              <p:nvPr/>
            </p:nvGrpSpPr>
            <p:grpSpPr bwMode="auto">
              <a:xfrm>
                <a:off x="1392" y="2064"/>
                <a:ext cx="228" cy="288"/>
                <a:chOff x="1344" y="2064"/>
                <a:chExt cx="228" cy="288"/>
              </a:xfrm>
            </p:grpSpPr>
            <p:sp>
              <p:nvSpPr>
                <p:cNvPr id="105531" name="Rectangle 14"/>
                <p:cNvSpPr>
                  <a:spLocks noChangeArrowheads="1"/>
                </p:cNvSpPr>
                <p:nvPr/>
              </p:nvSpPr>
              <p:spPr bwMode="auto">
                <a:xfrm>
                  <a:off x="1344" y="2064"/>
                  <a:ext cx="228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1pPr>
                  <a:lvl2pPr marL="742950" indent="-28575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2pPr>
                  <a:lvl3pPr marL="11430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3pPr>
                  <a:lvl4pPr marL="16002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4pPr>
                  <a:lvl5pPr marL="20574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9pPr>
                </a:lstStyle>
                <a:p>
                  <a:pPr algn="l"/>
                  <a:r>
                    <a:rPr lang="it-IT" altLang="it-IT" sz="1800" b="1"/>
                    <a:t>O</a:t>
                  </a:r>
                  <a:endParaRPr lang="it-IT" altLang="it-IT" sz="1800" b="1" baseline="30000"/>
                </a:p>
              </p:txBody>
            </p:sp>
            <p:sp>
              <p:nvSpPr>
                <p:cNvPr id="105532" name="Line 15"/>
                <p:cNvSpPr>
                  <a:spLocks noChangeShapeType="1"/>
                </p:cNvSpPr>
                <p:nvPr/>
              </p:nvSpPr>
              <p:spPr bwMode="auto">
                <a:xfrm>
                  <a:off x="1462" y="2256"/>
                  <a:ext cx="0" cy="96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05521" name="Group 16"/>
            <p:cNvGrpSpPr>
              <a:grpSpLocks/>
            </p:cNvGrpSpPr>
            <p:nvPr/>
          </p:nvGrpSpPr>
          <p:grpSpPr bwMode="auto">
            <a:xfrm>
              <a:off x="1632" y="2064"/>
              <a:ext cx="430" cy="288"/>
              <a:chOff x="1632" y="2064"/>
              <a:chExt cx="430" cy="288"/>
            </a:xfrm>
          </p:grpSpPr>
          <p:sp>
            <p:nvSpPr>
              <p:cNvPr id="105522" name="Rectangle 17"/>
              <p:cNvSpPr>
                <a:spLocks noChangeArrowheads="1"/>
              </p:cNvSpPr>
              <p:nvPr/>
            </p:nvSpPr>
            <p:spPr bwMode="auto">
              <a:xfrm>
                <a:off x="1632" y="2064"/>
                <a:ext cx="43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bg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bg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bg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bg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bg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" charset="0"/>
                  </a:defRPr>
                </a:lvl9pPr>
              </a:lstStyle>
              <a:p>
                <a:pPr algn="l"/>
                <a:r>
                  <a:rPr lang="it-IT" altLang="it-IT" sz="1800" b="1"/>
                  <a:t>C</a:t>
                </a:r>
                <a:r>
                  <a:rPr lang="it-IT" altLang="it-IT" sz="1800" b="1" baseline="-25000"/>
                  <a:t>x</a:t>
                </a:r>
                <a:r>
                  <a:rPr lang="it-IT" altLang="it-IT" sz="1800" b="1"/>
                  <a:t>H</a:t>
                </a:r>
                <a:r>
                  <a:rPr lang="it-IT" altLang="it-IT" sz="1800" b="1" baseline="-25000"/>
                  <a:t>y</a:t>
                </a:r>
                <a:endParaRPr lang="it-IT" altLang="it-IT" sz="1800" b="1" baseline="30000"/>
              </a:p>
            </p:txBody>
          </p:sp>
          <p:sp>
            <p:nvSpPr>
              <p:cNvPr id="105523" name="Line 18"/>
              <p:cNvSpPr>
                <a:spLocks noChangeShapeType="1"/>
              </p:cNvSpPr>
              <p:nvPr/>
            </p:nvSpPr>
            <p:spPr bwMode="auto">
              <a:xfrm>
                <a:off x="1750" y="2256"/>
                <a:ext cx="0" cy="96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05478" name="Line 19"/>
          <p:cNvSpPr>
            <a:spLocks noChangeShapeType="1"/>
          </p:cNvSpPr>
          <p:nvPr/>
        </p:nvSpPr>
        <p:spPr bwMode="auto">
          <a:xfrm>
            <a:off x="1562100" y="1905000"/>
            <a:ext cx="0" cy="205740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479" name="Line 20"/>
          <p:cNvSpPr>
            <a:spLocks noChangeShapeType="1"/>
          </p:cNvSpPr>
          <p:nvPr/>
        </p:nvSpPr>
        <p:spPr bwMode="auto">
          <a:xfrm>
            <a:off x="2436813" y="1905000"/>
            <a:ext cx="0" cy="205740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480" name="Rectangle 21"/>
          <p:cNvSpPr>
            <a:spLocks noChangeArrowheads="1"/>
          </p:cNvSpPr>
          <p:nvPr/>
        </p:nvSpPr>
        <p:spPr bwMode="auto">
          <a:xfrm>
            <a:off x="1028700" y="1524000"/>
            <a:ext cx="9794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/>
            <a:r>
              <a:rPr lang="it-IT" altLang="it-IT" sz="1800" b="1"/>
              <a:t>NO / O</a:t>
            </a:r>
            <a:r>
              <a:rPr lang="it-IT" altLang="it-IT" sz="1800" b="1" baseline="-25000"/>
              <a:t>2</a:t>
            </a:r>
            <a:endParaRPr lang="it-IT" altLang="it-IT" sz="1800" b="1" baseline="30000"/>
          </a:p>
        </p:txBody>
      </p:sp>
      <p:sp>
        <p:nvSpPr>
          <p:cNvPr id="105481" name="Rectangle 22"/>
          <p:cNvSpPr>
            <a:spLocks noChangeArrowheads="1"/>
          </p:cNvSpPr>
          <p:nvPr/>
        </p:nvSpPr>
        <p:spPr bwMode="auto">
          <a:xfrm>
            <a:off x="2095500" y="1524000"/>
            <a:ext cx="6826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/>
            <a:r>
              <a:rPr lang="it-IT" altLang="it-IT" sz="1800" b="1"/>
              <a:t>C</a:t>
            </a:r>
            <a:r>
              <a:rPr lang="it-IT" altLang="it-IT" sz="1800" b="1" baseline="-25000"/>
              <a:t>3</a:t>
            </a:r>
            <a:r>
              <a:rPr lang="it-IT" altLang="it-IT" sz="1800" b="1"/>
              <a:t>H</a:t>
            </a:r>
            <a:r>
              <a:rPr lang="it-IT" altLang="it-IT" sz="1800" b="1" baseline="-25000"/>
              <a:t>6</a:t>
            </a:r>
          </a:p>
        </p:txBody>
      </p:sp>
      <p:sp>
        <p:nvSpPr>
          <p:cNvPr id="105482" name="Rectangle 23"/>
          <p:cNvSpPr>
            <a:spLocks noChangeArrowheads="1"/>
          </p:cNvSpPr>
          <p:nvPr/>
        </p:nvSpPr>
        <p:spPr bwMode="auto">
          <a:xfrm>
            <a:off x="114300" y="2514600"/>
            <a:ext cx="11207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/>
            <a:r>
              <a:rPr lang="it-IT" altLang="it-IT" sz="1800" b="1"/>
              <a:t>N</a:t>
            </a:r>
            <a:r>
              <a:rPr lang="it-IT" altLang="it-IT" sz="1800" b="1" baseline="-25000"/>
              <a:t>2</a:t>
            </a:r>
            <a:r>
              <a:rPr lang="it-IT" altLang="it-IT" sz="1800" b="1"/>
              <a:t>O + N</a:t>
            </a:r>
            <a:r>
              <a:rPr lang="it-IT" altLang="it-IT" sz="1800" b="1" baseline="-25000"/>
              <a:t>2</a:t>
            </a:r>
          </a:p>
        </p:txBody>
      </p:sp>
      <p:sp>
        <p:nvSpPr>
          <p:cNvPr id="105483" name="Line 24"/>
          <p:cNvSpPr>
            <a:spLocks noChangeShapeType="1"/>
          </p:cNvSpPr>
          <p:nvPr/>
        </p:nvSpPr>
        <p:spPr bwMode="auto">
          <a:xfrm flipH="1" flipV="1">
            <a:off x="723900" y="2895600"/>
            <a:ext cx="685800" cy="106680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484" name="Line 25"/>
          <p:cNvSpPr>
            <a:spLocks noChangeShapeType="1"/>
          </p:cNvSpPr>
          <p:nvPr/>
        </p:nvSpPr>
        <p:spPr bwMode="auto">
          <a:xfrm flipV="1">
            <a:off x="2552700" y="2895600"/>
            <a:ext cx="533400" cy="106680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485" name="Rectangle 26"/>
          <p:cNvSpPr>
            <a:spLocks noChangeArrowheads="1"/>
          </p:cNvSpPr>
          <p:nvPr/>
        </p:nvSpPr>
        <p:spPr bwMode="auto">
          <a:xfrm>
            <a:off x="3086100" y="2286000"/>
            <a:ext cx="685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/>
            <a:r>
              <a:rPr lang="it-IT" altLang="it-IT" sz="1800" b="1"/>
              <a:t>H</a:t>
            </a:r>
            <a:r>
              <a:rPr lang="it-IT" altLang="it-IT" sz="1800" b="1" baseline="-25000"/>
              <a:t>2</a:t>
            </a:r>
            <a:r>
              <a:rPr lang="it-IT" altLang="it-IT" sz="1800" b="1"/>
              <a:t>O</a:t>
            </a:r>
          </a:p>
          <a:p>
            <a:pPr algn="l"/>
            <a:r>
              <a:rPr lang="it-IT" altLang="it-IT" sz="1800" b="1"/>
              <a:t>CO</a:t>
            </a:r>
            <a:r>
              <a:rPr lang="it-IT" altLang="it-IT" sz="1800" b="1" baseline="-25000"/>
              <a:t>x</a:t>
            </a:r>
          </a:p>
        </p:txBody>
      </p:sp>
      <p:sp>
        <p:nvSpPr>
          <p:cNvPr id="105486" name="AutoShape 27"/>
          <p:cNvSpPr>
            <a:spLocks noChangeArrowheads="1"/>
          </p:cNvSpPr>
          <p:nvPr/>
        </p:nvSpPr>
        <p:spPr bwMode="auto">
          <a:xfrm>
            <a:off x="3238500" y="5334000"/>
            <a:ext cx="1524000" cy="533400"/>
          </a:xfrm>
          <a:prstGeom prst="roundRect">
            <a:avLst>
              <a:gd name="adj" fmla="val 16667"/>
            </a:avLst>
          </a:prstGeom>
          <a:solidFill>
            <a:srgbClr val="993300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endParaRPr lang="it-IT" altLang="it-IT"/>
          </a:p>
        </p:txBody>
      </p:sp>
      <p:sp>
        <p:nvSpPr>
          <p:cNvPr id="105487" name="Line 28"/>
          <p:cNvSpPr>
            <a:spLocks noChangeShapeType="1"/>
          </p:cNvSpPr>
          <p:nvPr/>
        </p:nvSpPr>
        <p:spPr bwMode="auto">
          <a:xfrm>
            <a:off x="3848100" y="3276600"/>
            <a:ext cx="0" cy="129540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488" name="Rectangle 29"/>
          <p:cNvSpPr>
            <a:spLocks noChangeArrowheads="1"/>
          </p:cNvSpPr>
          <p:nvPr/>
        </p:nvSpPr>
        <p:spPr bwMode="auto">
          <a:xfrm>
            <a:off x="3314700" y="2971800"/>
            <a:ext cx="11033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/>
            <a:r>
              <a:rPr lang="it-IT" altLang="it-IT" sz="1800" b="1"/>
              <a:t>NO + O</a:t>
            </a:r>
            <a:r>
              <a:rPr lang="it-IT" altLang="it-IT" sz="1800" b="1" baseline="-25000"/>
              <a:t>2</a:t>
            </a:r>
            <a:endParaRPr lang="it-IT" altLang="it-IT" sz="1800" b="1" baseline="30000"/>
          </a:p>
        </p:txBody>
      </p:sp>
      <p:sp>
        <p:nvSpPr>
          <p:cNvPr id="105489" name="Line 30"/>
          <p:cNvSpPr>
            <a:spLocks noChangeShapeType="1"/>
          </p:cNvSpPr>
          <p:nvPr/>
        </p:nvSpPr>
        <p:spPr bwMode="auto">
          <a:xfrm>
            <a:off x="4305300" y="3733800"/>
            <a:ext cx="0" cy="83820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490" name="Rectangle 31"/>
          <p:cNvSpPr>
            <a:spLocks noChangeArrowheads="1"/>
          </p:cNvSpPr>
          <p:nvPr/>
        </p:nvSpPr>
        <p:spPr bwMode="auto">
          <a:xfrm>
            <a:off x="4000500" y="3352800"/>
            <a:ext cx="6826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/>
            <a:r>
              <a:rPr lang="it-IT" altLang="it-IT" sz="1800" b="1"/>
              <a:t>C</a:t>
            </a:r>
            <a:r>
              <a:rPr lang="it-IT" altLang="it-IT" sz="1800" b="1" baseline="-25000"/>
              <a:t>3</a:t>
            </a:r>
            <a:r>
              <a:rPr lang="it-IT" altLang="it-IT" sz="1800" b="1"/>
              <a:t>H</a:t>
            </a:r>
            <a:r>
              <a:rPr lang="it-IT" altLang="it-IT" sz="1800" b="1" baseline="-25000"/>
              <a:t>6</a:t>
            </a:r>
          </a:p>
        </p:txBody>
      </p:sp>
      <p:sp>
        <p:nvSpPr>
          <p:cNvPr id="105491" name="Text Box 32"/>
          <p:cNvSpPr txBox="1">
            <a:spLocks noChangeArrowheads="1"/>
          </p:cNvSpPr>
          <p:nvPr/>
        </p:nvSpPr>
        <p:spPr bwMode="auto">
          <a:xfrm>
            <a:off x="3657600" y="5410200"/>
            <a:ext cx="68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it-IT" altLang="it-IT" sz="1800" b="1"/>
              <a:t>Ag</a:t>
            </a:r>
            <a:r>
              <a:rPr lang="it-IT" altLang="it-IT" sz="1800" b="1" baseline="30000"/>
              <a:t>+</a:t>
            </a:r>
            <a:endParaRPr lang="it-IT" altLang="it-IT" sz="1800" b="1"/>
          </a:p>
        </p:txBody>
      </p:sp>
      <p:sp>
        <p:nvSpPr>
          <p:cNvPr id="105492" name="Line 33"/>
          <p:cNvSpPr>
            <a:spLocks noChangeShapeType="1"/>
          </p:cNvSpPr>
          <p:nvPr/>
        </p:nvSpPr>
        <p:spPr bwMode="auto">
          <a:xfrm>
            <a:off x="4000500" y="5181600"/>
            <a:ext cx="0" cy="15240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493" name="Rectangle 34"/>
          <p:cNvSpPr>
            <a:spLocks noChangeArrowheads="1"/>
          </p:cNvSpPr>
          <p:nvPr/>
        </p:nvSpPr>
        <p:spPr bwMode="auto">
          <a:xfrm>
            <a:off x="3824288" y="4833938"/>
            <a:ext cx="6619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/>
            <a:r>
              <a:rPr lang="it-IT" altLang="it-IT" sz="1800" b="1"/>
              <a:t>NO</a:t>
            </a:r>
            <a:r>
              <a:rPr lang="it-IT" altLang="it-IT" sz="1800" b="1" baseline="-25000"/>
              <a:t>x</a:t>
            </a:r>
            <a:r>
              <a:rPr lang="it-IT" altLang="it-IT" sz="1800" b="1" baseline="30000"/>
              <a:t>-</a:t>
            </a:r>
            <a:endParaRPr lang="it-IT" altLang="it-IT" sz="1800" b="1" baseline="-25000"/>
          </a:p>
        </p:txBody>
      </p:sp>
      <p:sp>
        <p:nvSpPr>
          <p:cNvPr id="105494" name="Rectangle 35"/>
          <p:cNvSpPr>
            <a:spLocks noChangeArrowheads="1"/>
          </p:cNvSpPr>
          <p:nvPr/>
        </p:nvSpPr>
        <p:spPr bwMode="auto">
          <a:xfrm>
            <a:off x="5027613" y="4419600"/>
            <a:ext cx="946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/>
            <a:r>
              <a:rPr lang="it-IT" altLang="it-IT" sz="1800" b="1"/>
              <a:t>R-ONO</a:t>
            </a:r>
            <a:endParaRPr lang="it-IT" altLang="it-IT" sz="1800" b="1" baseline="-25000"/>
          </a:p>
        </p:txBody>
      </p:sp>
      <p:sp>
        <p:nvSpPr>
          <p:cNvPr id="105495" name="Rectangle 36"/>
          <p:cNvSpPr>
            <a:spLocks noChangeArrowheads="1"/>
          </p:cNvSpPr>
          <p:nvPr/>
        </p:nvSpPr>
        <p:spPr bwMode="auto">
          <a:xfrm>
            <a:off x="5027613" y="5257800"/>
            <a:ext cx="8524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/>
            <a:r>
              <a:rPr lang="it-IT" altLang="it-IT" sz="1800" b="1"/>
              <a:t>R-NO</a:t>
            </a:r>
            <a:r>
              <a:rPr lang="it-IT" altLang="it-IT" sz="1800" b="1" baseline="-25000"/>
              <a:t>2</a:t>
            </a:r>
          </a:p>
        </p:txBody>
      </p:sp>
      <p:grpSp>
        <p:nvGrpSpPr>
          <p:cNvPr id="105496" name="Group 37"/>
          <p:cNvGrpSpPr>
            <a:grpSpLocks/>
          </p:cNvGrpSpPr>
          <p:nvPr/>
        </p:nvGrpSpPr>
        <p:grpSpPr bwMode="auto">
          <a:xfrm>
            <a:off x="4838700" y="4648200"/>
            <a:ext cx="249238" cy="762000"/>
            <a:chOff x="3600" y="2352"/>
            <a:chExt cx="288" cy="480"/>
          </a:xfrm>
        </p:grpSpPr>
        <p:sp>
          <p:nvSpPr>
            <p:cNvPr id="105518" name="Line 38"/>
            <p:cNvSpPr>
              <a:spLocks noChangeShapeType="1"/>
            </p:cNvSpPr>
            <p:nvPr/>
          </p:nvSpPr>
          <p:spPr bwMode="auto">
            <a:xfrm flipH="1">
              <a:off x="3600" y="2352"/>
              <a:ext cx="288" cy="24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519" name="Line 39"/>
            <p:cNvSpPr>
              <a:spLocks noChangeShapeType="1"/>
            </p:cNvSpPr>
            <p:nvPr/>
          </p:nvSpPr>
          <p:spPr bwMode="auto">
            <a:xfrm flipH="1" flipV="1">
              <a:off x="3600" y="2592"/>
              <a:ext cx="288" cy="24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5497" name="Line 40"/>
          <p:cNvSpPr>
            <a:spLocks noChangeShapeType="1"/>
          </p:cNvSpPr>
          <p:nvPr/>
        </p:nvSpPr>
        <p:spPr bwMode="auto">
          <a:xfrm flipH="1">
            <a:off x="4457700" y="5029200"/>
            <a:ext cx="3810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498" name="Rectangle 41"/>
          <p:cNvSpPr>
            <a:spLocks noChangeArrowheads="1"/>
          </p:cNvSpPr>
          <p:nvPr/>
        </p:nvSpPr>
        <p:spPr bwMode="auto">
          <a:xfrm>
            <a:off x="7353300" y="5257800"/>
            <a:ext cx="8397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/>
            <a:r>
              <a:rPr lang="it-IT" altLang="it-IT" sz="1800" b="1"/>
              <a:t>R-NH</a:t>
            </a:r>
            <a:r>
              <a:rPr lang="it-IT" altLang="it-IT" sz="1800" b="1" baseline="-25000"/>
              <a:t>2</a:t>
            </a:r>
          </a:p>
        </p:txBody>
      </p:sp>
      <p:sp>
        <p:nvSpPr>
          <p:cNvPr id="105499" name="Rectangle 42"/>
          <p:cNvSpPr>
            <a:spLocks noChangeArrowheads="1"/>
          </p:cNvSpPr>
          <p:nvPr/>
        </p:nvSpPr>
        <p:spPr bwMode="auto">
          <a:xfrm>
            <a:off x="6134100" y="5257800"/>
            <a:ext cx="933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/>
            <a:r>
              <a:rPr lang="it-IT" altLang="it-IT" sz="1800" b="1"/>
              <a:t>R-NCO</a:t>
            </a:r>
            <a:endParaRPr lang="it-IT" altLang="it-IT" sz="1800" b="1" baseline="-25000"/>
          </a:p>
        </p:txBody>
      </p:sp>
      <p:sp>
        <p:nvSpPr>
          <p:cNvPr id="105500" name="Rectangle 43"/>
          <p:cNvSpPr>
            <a:spLocks noChangeArrowheads="1"/>
          </p:cNvSpPr>
          <p:nvPr/>
        </p:nvSpPr>
        <p:spPr bwMode="auto">
          <a:xfrm>
            <a:off x="8420100" y="5257800"/>
            <a:ext cx="5984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/>
            <a:r>
              <a:rPr lang="it-IT" altLang="it-IT" sz="1800" b="1"/>
              <a:t>NH</a:t>
            </a:r>
            <a:r>
              <a:rPr lang="it-IT" altLang="it-IT" sz="1800" b="1" baseline="-25000"/>
              <a:t>3</a:t>
            </a:r>
          </a:p>
        </p:txBody>
      </p:sp>
      <p:grpSp>
        <p:nvGrpSpPr>
          <p:cNvPr id="105501" name="Group 44"/>
          <p:cNvGrpSpPr>
            <a:grpSpLocks/>
          </p:cNvGrpSpPr>
          <p:nvPr/>
        </p:nvGrpSpPr>
        <p:grpSpPr bwMode="auto">
          <a:xfrm>
            <a:off x="5789613" y="5446713"/>
            <a:ext cx="2667000" cy="0"/>
            <a:chOff x="3575" y="2976"/>
            <a:chExt cx="1680" cy="0"/>
          </a:xfrm>
        </p:grpSpPr>
        <p:sp>
          <p:nvSpPr>
            <p:cNvPr id="105515" name="Line 45"/>
            <p:cNvSpPr>
              <a:spLocks noChangeShapeType="1"/>
            </p:cNvSpPr>
            <p:nvPr/>
          </p:nvSpPr>
          <p:spPr bwMode="auto">
            <a:xfrm>
              <a:off x="3575" y="2976"/>
              <a:ext cx="240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516" name="Line 46"/>
            <p:cNvSpPr>
              <a:spLocks noChangeShapeType="1"/>
            </p:cNvSpPr>
            <p:nvPr/>
          </p:nvSpPr>
          <p:spPr bwMode="auto">
            <a:xfrm>
              <a:off x="4345" y="2976"/>
              <a:ext cx="240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517" name="Line 47"/>
            <p:cNvSpPr>
              <a:spLocks noChangeShapeType="1"/>
            </p:cNvSpPr>
            <p:nvPr/>
          </p:nvSpPr>
          <p:spPr bwMode="auto">
            <a:xfrm>
              <a:off x="5015" y="2976"/>
              <a:ext cx="240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5502" name="Rectangle 48"/>
          <p:cNvSpPr>
            <a:spLocks noChangeArrowheads="1"/>
          </p:cNvSpPr>
          <p:nvPr/>
        </p:nvSpPr>
        <p:spPr bwMode="auto">
          <a:xfrm>
            <a:off x="6210300" y="3276600"/>
            <a:ext cx="6111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/>
            <a:r>
              <a:rPr lang="it-IT" altLang="it-IT" sz="1800" b="1"/>
              <a:t>NO</a:t>
            </a:r>
            <a:r>
              <a:rPr lang="it-IT" altLang="it-IT" sz="1800" b="1" baseline="-25000"/>
              <a:t>2</a:t>
            </a:r>
          </a:p>
        </p:txBody>
      </p:sp>
      <p:sp>
        <p:nvSpPr>
          <p:cNvPr id="105503" name="Rectangle 49"/>
          <p:cNvSpPr>
            <a:spLocks noChangeArrowheads="1"/>
          </p:cNvSpPr>
          <p:nvPr/>
        </p:nvSpPr>
        <p:spPr bwMode="auto">
          <a:xfrm>
            <a:off x="8115300" y="2514600"/>
            <a:ext cx="6111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/>
            <a:r>
              <a:rPr lang="it-IT" altLang="it-IT" sz="1800" b="1"/>
              <a:t>N</a:t>
            </a:r>
            <a:r>
              <a:rPr lang="it-IT" altLang="it-IT" sz="1800" b="1" baseline="-25000"/>
              <a:t>2</a:t>
            </a:r>
          </a:p>
        </p:txBody>
      </p:sp>
      <p:sp>
        <p:nvSpPr>
          <p:cNvPr id="105504" name="Rectangle 50"/>
          <p:cNvSpPr>
            <a:spLocks noChangeArrowheads="1"/>
          </p:cNvSpPr>
          <p:nvPr/>
        </p:nvSpPr>
        <p:spPr bwMode="auto">
          <a:xfrm>
            <a:off x="5067300" y="251460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/>
            <a:r>
              <a:rPr lang="it-IT" altLang="it-IT" sz="1800" b="1"/>
              <a:t>O</a:t>
            </a:r>
            <a:r>
              <a:rPr lang="it-IT" altLang="it-IT" sz="1800" b="1" baseline="-25000"/>
              <a:t>2</a:t>
            </a:r>
          </a:p>
        </p:txBody>
      </p:sp>
      <p:sp>
        <p:nvSpPr>
          <p:cNvPr id="105505" name="Line 51"/>
          <p:cNvSpPr>
            <a:spLocks noChangeShapeType="1"/>
          </p:cNvSpPr>
          <p:nvPr/>
        </p:nvSpPr>
        <p:spPr bwMode="auto">
          <a:xfrm flipV="1">
            <a:off x="5676900" y="3581400"/>
            <a:ext cx="609600" cy="83820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506" name="Line 52"/>
          <p:cNvSpPr>
            <a:spLocks noChangeShapeType="1"/>
          </p:cNvSpPr>
          <p:nvPr/>
        </p:nvSpPr>
        <p:spPr bwMode="auto">
          <a:xfrm>
            <a:off x="5295900" y="2895600"/>
            <a:ext cx="304800" cy="152400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507" name="Line 53"/>
          <p:cNvSpPr>
            <a:spLocks noChangeShapeType="1"/>
          </p:cNvSpPr>
          <p:nvPr/>
        </p:nvSpPr>
        <p:spPr bwMode="auto">
          <a:xfrm flipV="1">
            <a:off x="6667500" y="2971800"/>
            <a:ext cx="1447800" cy="228600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508" name="Line 54"/>
          <p:cNvSpPr>
            <a:spLocks noChangeShapeType="1"/>
          </p:cNvSpPr>
          <p:nvPr/>
        </p:nvSpPr>
        <p:spPr bwMode="auto">
          <a:xfrm flipV="1">
            <a:off x="7734300" y="2971800"/>
            <a:ext cx="457200" cy="228600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509" name="Line 55"/>
          <p:cNvSpPr>
            <a:spLocks noChangeShapeType="1"/>
          </p:cNvSpPr>
          <p:nvPr/>
        </p:nvSpPr>
        <p:spPr bwMode="auto">
          <a:xfrm flipH="1" flipV="1">
            <a:off x="8343900" y="3048000"/>
            <a:ext cx="304800" cy="220980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510" name="Line 56"/>
          <p:cNvSpPr>
            <a:spLocks noChangeShapeType="1"/>
          </p:cNvSpPr>
          <p:nvPr/>
        </p:nvSpPr>
        <p:spPr bwMode="auto">
          <a:xfrm>
            <a:off x="6438900" y="3581400"/>
            <a:ext cx="228600" cy="167640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511" name="Line 57"/>
          <p:cNvSpPr>
            <a:spLocks noChangeShapeType="1"/>
          </p:cNvSpPr>
          <p:nvPr/>
        </p:nvSpPr>
        <p:spPr bwMode="auto">
          <a:xfrm>
            <a:off x="6515100" y="3581400"/>
            <a:ext cx="1219200" cy="167640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512" name="Line 58"/>
          <p:cNvSpPr>
            <a:spLocks noChangeShapeType="1"/>
          </p:cNvSpPr>
          <p:nvPr/>
        </p:nvSpPr>
        <p:spPr bwMode="auto">
          <a:xfrm>
            <a:off x="6743700" y="3581400"/>
            <a:ext cx="1905000" cy="167640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513" name="Rectangle 59"/>
          <p:cNvSpPr>
            <a:spLocks noChangeArrowheads="1"/>
          </p:cNvSpPr>
          <p:nvPr/>
        </p:nvSpPr>
        <p:spPr bwMode="auto">
          <a:xfrm>
            <a:off x="5219700" y="5791200"/>
            <a:ext cx="7588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/>
            <a:r>
              <a:rPr lang="it-IT" altLang="it-IT" sz="1800" b="1"/>
              <a:t>Al</a:t>
            </a:r>
            <a:r>
              <a:rPr lang="it-IT" altLang="it-IT" sz="1800" b="1" baseline="-25000"/>
              <a:t>2</a:t>
            </a:r>
            <a:r>
              <a:rPr lang="it-IT" altLang="it-IT" sz="1800" b="1"/>
              <a:t>O</a:t>
            </a:r>
            <a:r>
              <a:rPr lang="it-IT" altLang="it-IT" sz="1800" b="1" baseline="-25000"/>
              <a:t>3</a:t>
            </a:r>
          </a:p>
        </p:txBody>
      </p:sp>
      <p:sp>
        <p:nvSpPr>
          <p:cNvPr id="105514" name="Text Box 60"/>
          <p:cNvSpPr txBox="1">
            <a:spLocks noChangeArrowheads="1"/>
          </p:cNvSpPr>
          <p:nvPr/>
        </p:nvSpPr>
        <p:spPr bwMode="auto">
          <a:xfrm>
            <a:off x="914400" y="228600"/>
            <a:ext cx="769620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it-IT" altLang="it-IT" sz="2800" b="1">
                <a:solidFill>
                  <a:srgbClr val="FFFF00"/>
                </a:solidFill>
              </a:rPr>
              <a:t>Silver DeNOx catalyst:</a:t>
            </a:r>
            <a:r>
              <a:rPr lang="it-IT" altLang="it-IT" b="1">
                <a:solidFill>
                  <a:srgbClr val="FFFF00"/>
                </a:solidFill>
              </a:rPr>
              <a:t> </a:t>
            </a:r>
            <a:r>
              <a:rPr lang="it-IT" altLang="it-IT" b="1">
                <a:solidFill>
                  <a:srgbClr val="FF9900"/>
                </a:solidFill>
              </a:rPr>
              <a:t>Different roles of Ag during the C</a:t>
            </a:r>
            <a:r>
              <a:rPr lang="it-IT" altLang="it-IT" b="1" baseline="-25000">
                <a:solidFill>
                  <a:srgbClr val="FF9900"/>
                </a:solidFill>
              </a:rPr>
              <a:t>3</a:t>
            </a:r>
            <a:r>
              <a:rPr lang="it-IT" altLang="it-IT" b="1">
                <a:solidFill>
                  <a:srgbClr val="FF9900"/>
                </a:solidFill>
              </a:rPr>
              <a:t>H</a:t>
            </a:r>
            <a:r>
              <a:rPr lang="it-IT" altLang="it-IT" b="1" baseline="-25000">
                <a:solidFill>
                  <a:srgbClr val="FF9900"/>
                </a:solidFill>
              </a:rPr>
              <a:t>6</a:t>
            </a:r>
            <a:r>
              <a:rPr lang="it-IT" altLang="it-IT" b="1">
                <a:solidFill>
                  <a:srgbClr val="FF9900"/>
                </a:solidFill>
              </a:rPr>
              <a:t>-SCR over Ag/ </a:t>
            </a:r>
            <a:r>
              <a:rPr lang="it-IT" altLang="it-IT" b="1">
                <a:solidFill>
                  <a:srgbClr val="FF9900"/>
                </a:solidFill>
                <a:sym typeface="Symbol" pitchFamily="18" charset="2"/>
              </a:rPr>
              <a:t></a:t>
            </a:r>
            <a:r>
              <a:rPr lang="it-IT" altLang="it-IT" b="1">
                <a:solidFill>
                  <a:srgbClr val="FF9900"/>
                </a:solidFill>
              </a:rPr>
              <a:t> - Al</a:t>
            </a:r>
            <a:r>
              <a:rPr lang="it-IT" altLang="it-IT" b="1" baseline="-25000">
                <a:solidFill>
                  <a:srgbClr val="FF9900"/>
                </a:solidFill>
              </a:rPr>
              <a:t>2</a:t>
            </a:r>
            <a:r>
              <a:rPr lang="it-IT" altLang="it-IT" b="1">
                <a:solidFill>
                  <a:srgbClr val="FF9900"/>
                </a:solidFill>
              </a:rPr>
              <a:t>O</a:t>
            </a:r>
            <a:r>
              <a:rPr lang="it-IT" altLang="it-IT" b="1" baseline="-25000">
                <a:solidFill>
                  <a:srgbClr val="FF9900"/>
                </a:solidFill>
              </a:rPr>
              <a:t>3</a:t>
            </a:r>
            <a:endParaRPr lang="it-IT" altLang="it-IT" b="1" baseline="-2500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58131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r>
              <a:rPr lang="en-GB" altLang="it-IT" sz="2800" b="1" smtClean="0">
                <a:solidFill>
                  <a:srgbClr val="FFFF00"/>
                </a:solidFill>
                <a:latin typeface="Arial" charset="0"/>
              </a:rPr>
              <a:t>Silver DeNO</a:t>
            </a:r>
            <a:r>
              <a:rPr lang="en-GB" altLang="it-IT" sz="2800" b="1" baseline="-25000" smtClean="0">
                <a:solidFill>
                  <a:srgbClr val="FFFF00"/>
                </a:solidFill>
                <a:latin typeface="Arial" charset="0"/>
              </a:rPr>
              <a:t>x</a:t>
            </a:r>
            <a:r>
              <a:rPr lang="en-GB" altLang="it-IT" sz="2800" b="1" smtClean="0">
                <a:solidFill>
                  <a:srgbClr val="FFFF00"/>
                </a:solidFill>
                <a:latin typeface="Arial" charset="0"/>
              </a:rPr>
              <a:t> catalysts</a:t>
            </a:r>
            <a:endParaRPr lang="en-GB" altLang="it-IT" smtClean="0"/>
          </a:p>
        </p:txBody>
      </p:sp>
      <p:sp>
        <p:nvSpPr>
          <p:cNvPr id="107523" name="Text Box 4"/>
          <p:cNvSpPr txBox="1">
            <a:spLocks noChangeArrowheads="1"/>
          </p:cNvSpPr>
          <p:nvPr/>
        </p:nvSpPr>
        <p:spPr bwMode="auto">
          <a:xfrm>
            <a:off x="457200" y="1044575"/>
            <a:ext cx="8229600" cy="544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/>
            <a:r>
              <a:rPr lang="it-IT" altLang="it-IT" b="1">
                <a:solidFill>
                  <a:srgbClr val="FF9900"/>
                </a:solidFill>
              </a:rPr>
              <a:t>There is a support effect on the De-NOx activity of Ag:</a:t>
            </a:r>
          </a:p>
          <a:p>
            <a:endParaRPr lang="it-IT" altLang="it-IT" b="1">
              <a:solidFill>
                <a:srgbClr val="FF9900"/>
              </a:solidFill>
            </a:endParaRPr>
          </a:p>
          <a:p>
            <a:pPr algn="l"/>
            <a:r>
              <a:rPr lang="it-IT" altLang="it-IT" b="1"/>
              <a:t>Both using ZrO</a:t>
            </a:r>
            <a:r>
              <a:rPr lang="it-IT" altLang="it-IT" b="1" baseline="-25000"/>
              <a:t>2</a:t>
            </a:r>
            <a:r>
              <a:rPr lang="it-IT" altLang="it-IT" b="1"/>
              <a:t> and Ce</a:t>
            </a:r>
            <a:r>
              <a:rPr lang="it-IT" altLang="it-IT" b="1" baseline="-25000"/>
              <a:t>0.16</a:t>
            </a:r>
            <a:r>
              <a:rPr lang="it-IT" altLang="it-IT" b="1"/>
              <a:t>Zr</a:t>
            </a:r>
            <a:r>
              <a:rPr lang="it-IT" altLang="it-IT" b="1" baseline="-25000"/>
              <a:t>0.84</a:t>
            </a:r>
            <a:r>
              <a:rPr lang="it-IT" altLang="it-IT" b="1"/>
              <a:t>O</a:t>
            </a:r>
            <a:r>
              <a:rPr lang="it-IT" altLang="it-IT" b="1" baseline="-25000"/>
              <a:t>2 </a:t>
            </a:r>
            <a:r>
              <a:rPr lang="it-IT" altLang="it-IT" b="1"/>
              <a:t>as support results in a much lower activity range in comparison with Al</a:t>
            </a:r>
            <a:r>
              <a:rPr lang="it-IT" altLang="it-IT" b="1" baseline="-25000"/>
              <a:t>2</a:t>
            </a:r>
            <a:r>
              <a:rPr lang="it-IT" altLang="it-IT" b="1"/>
              <a:t>O</a:t>
            </a:r>
            <a:r>
              <a:rPr lang="it-IT" altLang="it-IT" b="1" baseline="-25000"/>
              <a:t>3</a:t>
            </a:r>
            <a:r>
              <a:rPr lang="it-IT" altLang="it-IT" b="1"/>
              <a:t>.</a:t>
            </a:r>
          </a:p>
          <a:p>
            <a:pPr algn="l"/>
            <a:endParaRPr lang="it-IT" altLang="it-IT" b="1"/>
          </a:p>
          <a:p>
            <a:pPr algn="l"/>
            <a:r>
              <a:rPr lang="it-IT" altLang="it-IT" b="1">
                <a:solidFill>
                  <a:srgbClr val="FF3300"/>
                </a:solidFill>
              </a:rPr>
              <a:t>Ag/ZrO</a:t>
            </a:r>
            <a:r>
              <a:rPr lang="it-IT" altLang="it-IT" b="1" baseline="-25000">
                <a:solidFill>
                  <a:srgbClr val="FF3300"/>
                </a:solidFill>
              </a:rPr>
              <a:t>2</a:t>
            </a:r>
            <a:r>
              <a:rPr lang="it-IT" altLang="it-IT" b="1"/>
              <a:t> deactivates completely in the presence of SO</a:t>
            </a:r>
            <a:r>
              <a:rPr lang="it-IT" altLang="it-IT" b="1" baseline="-25000"/>
              <a:t>2</a:t>
            </a:r>
            <a:r>
              <a:rPr lang="it-IT" altLang="it-IT" b="1"/>
              <a:t> but it can be easily regenerated.</a:t>
            </a:r>
          </a:p>
          <a:p>
            <a:pPr algn="l"/>
            <a:endParaRPr lang="it-IT" altLang="it-IT" b="1"/>
          </a:p>
          <a:p>
            <a:pPr algn="l"/>
            <a:r>
              <a:rPr lang="it-IT" altLang="it-IT" b="1">
                <a:solidFill>
                  <a:srgbClr val="FF3300"/>
                </a:solidFill>
              </a:rPr>
              <a:t>Ag/Al</a:t>
            </a:r>
            <a:r>
              <a:rPr lang="it-IT" altLang="it-IT" b="1" baseline="-25000">
                <a:solidFill>
                  <a:srgbClr val="FF3300"/>
                </a:solidFill>
              </a:rPr>
              <a:t>2</a:t>
            </a:r>
            <a:r>
              <a:rPr lang="it-IT" altLang="it-IT" b="1">
                <a:solidFill>
                  <a:srgbClr val="FF3300"/>
                </a:solidFill>
              </a:rPr>
              <a:t>O</a:t>
            </a:r>
            <a:r>
              <a:rPr lang="it-IT" altLang="it-IT" b="1" baseline="-25000">
                <a:solidFill>
                  <a:srgbClr val="FF3300"/>
                </a:solidFill>
              </a:rPr>
              <a:t>3</a:t>
            </a:r>
            <a:r>
              <a:rPr lang="it-IT" altLang="it-IT" b="1"/>
              <a:t> deactivates partially in the presence of SO</a:t>
            </a:r>
            <a:r>
              <a:rPr lang="it-IT" altLang="it-IT" b="1" baseline="-25000"/>
              <a:t>2</a:t>
            </a:r>
            <a:r>
              <a:rPr lang="it-IT" altLang="it-IT" b="1"/>
              <a:t> and it is not easily regenerated.</a:t>
            </a:r>
          </a:p>
          <a:p>
            <a:pPr algn="l"/>
            <a:endParaRPr lang="it-IT" altLang="it-IT" b="1"/>
          </a:p>
          <a:p>
            <a:pPr algn="l"/>
            <a:r>
              <a:rPr lang="it-IT" altLang="it-IT" b="1">
                <a:solidFill>
                  <a:srgbClr val="66FF33"/>
                </a:solidFill>
              </a:rPr>
              <a:t>Ag/Ce</a:t>
            </a:r>
            <a:r>
              <a:rPr lang="it-IT" altLang="it-IT" b="1" baseline="-25000">
                <a:solidFill>
                  <a:srgbClr val="66FF33"/>
                </a:solidFill>
              </a:rPr>
              <a:t>0.16</a:t>
            </a:r>
            <a:r>
              <a:rPr lang="it-IT" altLang="it-IT" b="1">
                <a:solidFill>
                  <a:srgbClr val="66FF33"/>
                </a:solidFill>
              </a:rPr>
              <a:t>Zr</a:t>
            </a:r>
            <a:r>
              <a:rPr lang="it-IT" altLang="it-IT" b="1" baseline="-25000">
                <a:solidFill>
                  <a:srgbClr val="66FF33"/>
                </a:solidFill>
              </a:rPr>
              <a:t>0.84</a:t>
            </a:r>
            <a:r>
              <a:rPr lang="it-IT" altLang="it-IT" b="1">
                <a:solidFill>
                  <a:srgbClr val="66FF33"/>
                </a:solidFill>
              </a:rPr>
              <a:t>O</a:t>
            </a:r>
            <a:r>
              <a:rPr lang="it-IT" altLang="it-IT" b="1" baseline="-25000">
                <a:solidFill>
                  <a:srgbClr val="66FF33"/>
                </a:solidFill>
              </a:rPr>
              <a:t>2</a:t>
            </a:r>
            <a:r>
              <a:rPr lang="it-IT" altLang="it-IT" b="1"/>
              <a:t> deactivates partially in the presence of SO</a:t>
            </a:r>
            <a:r>
              <a:rPr lang="it-IT" altLang="it-IT" b="1" baseline="-25000"/>
              <a:t>2</a:t>
            </a:r>
            <a:r>
              <a:rPr lang="it-IT" altLang="it-IT" b="1"/>
              <a:t> and it can be easily regenerated.</a:t>
            </a:r>
          </a:p>
          <a:p>
            <a:endParaRPr lang="it-IT" altLang="it-IT" b="1"/>
          </a:p>
          <a:p>
            <a:endParaRPr lang="en-GB" altLang="it-IT" b="1" baseline="-25000">
              <a:solidFill>
                <a:srgbClr val="FF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19793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GB" altLang="it-IT" sz="2800" b="1" smtClean="0">
                <a:solidFill>
                  <a:srgbClr val="FFFF00"/>
                </a:solidFill>
                <a:latin typeface="Arial" charset="0"/>
              </a:rPr>
              <a:t>“ The Toyota” concept</a:t>
            </a:r>
            <a:endParaRPr lang="en-GB" altLang="it-IT" smtClean="0"/>
          </a:p>
        </p:txBody>
      </p:sp>
      <p:sp>
        <p:nvSpPr>
          <p:cNvPr id="108547" name="Text Box 3"/>
          <p:cNvSpPr txBox="1">
            <a:spLocks noChangeArrowheads="1"/>
          </p:cNvSpPr>
          <p:nvPr/>
        </p:nvSpPr>
        <p:spPr bwMode="auto">
          <a:xfrm>
            <a:off x="1752600" y="1676400"/>
            <a:ext cx="5257800" cy="447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it-IT" b="1"/>
              <a:t>None of the studied system show acceptable activity, hydrothermal stability or resistance to sulphur.</a:t>
            </a:r>
            <a:endParaRPr lang="en-GB" altLang="it-IT"/>
          </a:p>
          <a:p>
            <a:pPr>
              <a:spcBef>
                <a:spcPct val="50000"/>
              </a:spcBef>
            </a:pPr>
            <a:endParaRPr lang="en-GB" altLang="it-IT"/>
          </a:p>
          <a:p>
            <a:pPr>
              <a:spcBef>
                <a:spcPct val="50000"/>
              </a:spcBef>
            </a:pPr>
            <a:r>
              <a:rPr lang="en-GB" altLang="it-IT" b="1"/>
              <a:t>So, perhaps </a:t>
            </a:r>
            <a:r>
              <a:rPr lang="en-GB" altLang="it-IT" b="1">
                <a:solidFill>
                  <a:srgbClr val="FF3300"/>
                </a:solidFill>
              </a:rPr>
              <a:t>it is not possible</a:t>
            </a:r>
            <a:r>
              <a:rPr lang="en-GB" altLang="it-IT" b="1"/>
              <a:t> to achieve the goal of efficiently reducing NO</a:t>
            </a:r>
            <a:r>
              <a:rPr lang="en-GB" altLang="it-IT" b="1" baseline="-25000"/>
              <a:t>x </a:t>
            </a:r>
            <a:r>
              <a:rPr lang="en-GB" altLang="it-IT" b="1"/>
              <a:t>in the car exhaust under oxidising condition.</a:t>
            </a:r>
            <a:r>
              <a:rPr lang="en-GB" altLang="it-IT"/>
              <a:t> </a:t>
            </a:r>
          </a:p>
          <a:p>
            <a:pPr>
              <a:spcBef>
                <a:spcPct val="50000"/>
              </a:spcBef>
            </a:pPr>
            <a:endParaRPr lang="en-GB" altLang="it-IT"/>
          </a:p>
          <a:p>
            <a:pPr>
              <a:spcBef>
                <a:spcPct val="50000"/>
              </a:spcBef>
            </a:pPr>
            <a:endParaRPr lang="en-GB" altLang="it-IT"/>
          </a:p>
        </p:txBody>
      </p:sp>
    </p:spTree>
    <p:extLst>
      <p:ext uri="{BB962C8B-B14F-4D97-AF65-F5344CB8AC3E}">
        <p14:creationId xmlns:p14="http://schemas.microsoft.com/office/powerpoint/2010/main" val="391911358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AutoShape 2"/>
          <p:cNvSpPr>
            <a:spLocks noChangeArrowheads="1"/>
          </p:cNvSpPr>
          <p:nvPr/>
        </p:nvSpPr>
        <p:spPr bwMode="auto">
          <a:xfrm rot="10800000">
            <a:off x="381000" y="3276600"/>
            <a:ext cx="8382000" cy="1828800"/>
          </a:xfrm>
          <a:custGeom>
            <a:avLst/>
            <a:gdLst>
              <a:gd name="T0" fmla="*/ 7334250 w 21600"/>
              <a:gd name="T1" fmla="*/ 914400 h 21600"/>
              <a:gd name="T2" fmla="*/ 4191000 w 21600"/>
              <a:gd name="T3" fmla="*/ 1828800 h 21600"/>
              <a:gd name="T4" fmla="*/ 1047750 w 21600"/>
              <a:gd name="T5" fmla="*/ 914400 h 21600"/>
              <a:gd name="T6" fmla="*/ 419100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2F7618"/>
              </a:gs>
              <a:gs pos="100000">
                <a:srgbClr val="66FF33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9571" name="Freeform 3"/>
          <p:cNvSpPr>
            <a:spLocks/>
          </p:cNvSpPr>
          <p:nvPr/>
        </p:nvSpPr>
        <p:spPr bwMode="auto">
          <a:xfrm>
            <a:off x="6400800" y="4114800"/>
            <a:ext cx="762000" cy="533400"/>
          </a:xfrm>
          <a:custGeom>
            <a:avLst/>
            <a:gdLst>
              <a:gd name="T0" fmla="*/ 169333 w 270"/>
              <a:gd name="T1" fmla="*/ 486481 h 216"/>
              <a:gd name="T2" fmla="*/ 313267 w 270"/>
              <a:gd name="T3" fmla="*/ 523522 h 216"/>
              <a:gd name="T4" fmla="*/ 550333 w 270"/>
              <a:gd name="T5" fmla="*/ 486481 h 216"/>
              <a:gd name="T6" fmla="*/ 691444 w 270"/>
              <a:gd name="T7" fmla="*/ 446969 h 216"/>
              <a:gd name="T8" fmla="*/ 759178 w 270"/>
              <a:gd name="T9" fmla="*/ 325967 h 216"/>
              <a:gd name="T10" fmla="*/ 412044 w 270"/>
              <a:gd name="T11" fmla="*/ 0 h 216"/>
              <a:gd name="T12" fmla="*/ 132644 w 270"/>
              <a:gd name="T13" fmla="*/ 101247 h 216"/>
              <a:gd name="T14" fmla="*/ 16933 w 270"/>
              <a:gd name="T15" fmla="*/ 385233 h 216"/>
              <a:gd name="T16" fmla="*/ 90311 w 270"/>
              <a:gd name="T17" fmla="*/ 449439 h 216"/>
              <a:gd name="T18" fmla="*/ 169333 w 270"/>
              <a:gd name="T19" fmla="*/ 486481 h 21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70" h="216">
                <a:moveTo>
                  <a:pt x="60" y="197"/>
                </a:moveTo>
                <a:cubicBezTo>
                  <a:pt x="128" y="216"/>
                  <a:pt x="48" y="194"/>
                  <a:pt x="111" y="212"/>
                </a:cubicBezTo>
                <a:cubicBezTo>
                  <a:pt x="136" y="215"/>
                  <a:pt x="168" y="202"/>
                  <a:pt x="195" y="197"/>
                </a:cubicBezTo>
                <a:cubicBezTo>
                  <a:pt x="212" y="194"/>
                  <a:pt x="245" y="181"/>
                  <a:pt x="245" y="181"/>
                </a:cubicBezTo>
                <a:cubicBezTo>
                  <a:pt x="251" y="172"/>
                  <a:pt x="270" y="146"/>
                  <a:pt x="269" y="132"/>
                </a:cubicBezTo>
                <a:cubicBezTo>
                  <a:pt x="262" y="66"/>
                  <a:pt x="205" y="19"/>
                  <a:pt x="146" y="0"/>
                </a:cubicBezTo>
                <a:cubicBezTo>
                  <a:pt x="70" y="11"/>
                  <a:pt x="99" y="7"/>
                  <a:pt x="47" y="41"/>
                </a:cubicBezTo>
                <a:cubicBezTo>
                  <a:pt x="28" y="71"/>
                  <a:pt x="6" y="118"/>
                  <a:pt x="6" y="156"/>
                </a:cubicBezTo>
                <a:cubicBezTo>
                  <a:pt x="0" y="173"/>
                  <a:pt x="23" y="177"/>
                  <a:pt x="32" y="182"/>
                </a:cubicBezTo>
                <a:cubicBezTo>
                  <a:pt x="41" y="189"/>
                  <a:pt x="55" y="196"/>
                  <a:pt x="60" y="197"/>
                </a:cubicBezTo>
                <a:close/>
              </a:path>
            </a:pathLst>
          </a:custGeom>
          <a:solidFill>
            <a:srgbClr val="FF66FF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9572" name="Oval 4"/>
          <p:cNvSpPr>
            <a:spLocks noChangeArrowheads="1"/>
          </p:cNvSpPr>
          <p:nvPr/>
        </p:nvSpPr>
        <p:spPr bwMode="auto">
          <a:xfrm>
            <a:off x="2057400" y="3400425"/>
            <a:ext cx="3594100" cy="1476375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endParaRPr lang="it-IT" altLang="it-IT"/>
          </a:p>
        </p:txBody>
      </p:sp>
      <p:sp>
        <p:nvSpPr>
          <p:cNvPr id="109573" name="Oval 5"/>
          <p:cNvSpPr>
            <a:spLocks noChangeArrowheads="1"/>
          </p:cNvSpPr>
          <p:nvPr/>
        </p:nvSpPr>
        <p:spPr bwMode="auto">
          <a:xfrm>
            <a:off x="2057400" y="3389313"/>
            <a:ext cx="3594100" cy="13557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endParaRPr lang="it-IT" altLang="it-IT"/>
          </a:p>
        </p:txBody>
      </p:sp>
      <p:sp>
        <p:nvSpPr>
          <p:cNvPr id="109574" name="AutoShape 6"/>
          <p:cNvSpPr>
            <a:spLocks noChangeArrowheads="1"/>
          </p:cNvSpPr>
          <p:nvPr/>
        </p:nvSpPr>
        <p:spPr bwMode="auto">
          <a:xfrm>
            <a:off x="3657600" y="4191000"/>
            <a:ext cx="5334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endParaRPr lang="it-IT" altLang="it-IT"/>
          </a:p>
        </p:txBody>
      </p:sp>
      <p:sp>
        <p:nvSpPr>
          <p:cNvPr id="109575" name="Oval 7"/>
          <p:cNvSpPr>
            <a:spLocks noChangeArrowheads="1"/>
          </p:cNvSpPr>
          <p:nvPr/>
        </p:nvSpPr>
        <p:spPr bwMode="auto">
          <a:xfrm>
            <a:off x="3276600" y="3563938"/>
            <a:ext cx="1244600" cy="703262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endParaRPr lang="it-IT" altLang="it-IT"/>
          </a:p>
        </p:txBody>
      </p:sp>
      <p:sp>
        <p:nvSpPr>
          <p:cNvPr id="109576" name="Rectangle 8"/>
          <p:cNvSpPr>
            <a:spLocks noChangeArrowheads="1"/>
          </p:cNvSpPr>
          <p:nvPr/>
        </p:nvSpPr>
        <p:spPr bwMode="auto">
          <a:xfrm>
            <a:off x="381000" y="5105400"/>
            <a:ext cx="8382000" cy="352425"/>
          </a:xfrm>
          <a:prstGeom prst="rect">
            <a:avLst/>
          </a:prstGeom>
          <a:gradFill rotWithShape="0">
            <a:gsLst>
              <a:gs pos="0">
                <a:srgbClr val="2F7618"/>
              </a:gs>
              <a:gs pos="100000">
                <a:srgbClr val="66FF33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endParaRPr lang="it-IT" altLang="it-IT"/>
          </a:p>
        </p:txBody>
      </p:sp>
      <p:sp>
        <p:nvSpPr>
          <p:cNvPr id="109577" name="Freeform 9"/>
          <p:cNvSpPr>
            <a:spLocks/>
          </p:cNvSpPr>
          <p:nvPr/>
        </p:nvSpPr>
        <p:spPr bwMode="auto">
          <a:xfrm>
            <a:off x="3657600" y="3462338"/>
            <a:ext cx="495300" cy="398462"/>
          </a:xfrm>
          <a:custGeom>
            <a:avLst/>
            <a:gdLst>
              <a:gd name="T0" fmla="*/ 110067 w 270"/>
              <a:gd name="T1" fmla="*/ 363412 h 216"/>
              <a:gd name="T2" fmla="*/ 203623 w 270"/>
              <a:gd name="T3" fmla="*/ 391083 h 216"/>
              <a:gd name="T4" fmla="*/ 357717 w 270"/>
              <a:gd name="T5" fmla="*/ 363412 h 216"/>
              <a:gd name="T6" fmla="*/ 449439 w 270"/>
              <a:gd name="T7" fmla="*/ 333896 h 216"/>
              <a:gd name="T8" fmla="*/ 493466 w 270"/>
              <a:gd name="T9" fmla="*/ 243505 h 216"/>
              <a:gd name="T10" fmla="*/ 267829 w 270"/>
              <a:gd name="T11" fmla="*/ 0 h 216"/>
              <a:gd name="T12" fmla="*/ 86219 w 270"/>
              <a:gd name="T13" fmla="*/ 75634 h 216"/>
              <a:gd name="T14" fmla="*/ 11007 w 270"/>
              <a:gd name="T15" fmla="*/ 287778 h 216"/>
              <a:gd name="T16" fmla="*/ 58702 w 270"/>
              <a:gd name="T17" fmla="*/ 335741 h 216"/>
              <a:gd name="T18" fmla="*/ 110067 w 270"/>
              <a:gd name="T19" fmla="*/ 363412 h 21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70" h="216">
                <a:moveTo>
                  <a:pt x="60" y="197"/>
                </a:moveTo>
                <a:cubicBezTo>
                  <a:pt x="128" y="216"/>
                  <a:pt x="48" y="194"/>
                  <a:pt x="111" y="212"/>
                </a:cubicBezTo>
                <a:cubicBezTo>
                  <a:pt x="136" y="215"/>
                  <a:pt x="168" y="202"/>
                  <a:pt x="195" y="197"/>
                </a:cubicBezTo>
                <a:cubicBezTo>
                  <a:pt x="212" y="194"/>
                  <a:pt x="245" y="181"/>
                  <a:pt x="245" y="181"/>
                </a:cubicBezTo>
                <a:cubicBezTo>
                  <a:pt x="251" y="172"/>
                  <a:pt x="270" y="146"/>
                  <a:pt x="269" y="132"/>
                </a:cubicBezTo>
                <a:cubicBezTo>
                  <a:pt x="262" y="66"/>
                  <a:pt x="205" y="19"/>
                  <a:pt x="146" y="0"/>
                </a:cubicBezTo>
                <a:cubicBezTo>
                  <a:pt x="70" y="11"/>
                  <a:pt x="99" y="7"/>
                  <a:pt x="47" y="41"/>
                </a:cubicBezTo>
                <a:cubicBezTo>
                  <a:pt x="28" y="71"/>
                  <a:pt x="6" y="118"/>
                  <a:pt x="6" y="156"/>
                </a:cubicBezTo>
                <a:cubicBezTo>
                  <a:pt x="0" y="173"/>
                  <a:pt x="23" y="177"/>
                  <a:pt x="32" y="182"/>
                </a:cubicBezTo>
                <a:cubicBezTo>
                  <a:pt x="41" y="189"/>
                  <a:pt x="55" y="196"/>
                  <a:pt x="60" y="197"/>
                </a:cubicBezTo>
                <a:close/>
              </a:path>
            </a:pathLst>
          </a:custGeom>
          <a:solidFill>
            <a:srgbClr val="00FFFF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9578" name="Text Box 10"/>
          <p:cNvSpPr txBox="1">
            <a:spLocks noChangeArrowheads="1"/>
          </p:cNvSpPr>
          <p:nvPr/>
        </p:nvSpPr>
        <p:spPr bwMode="auto">
          <a:xfrm>
            <a:off x="2362200" y="4191000"/>
            <a:ext cx="1190625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it-IT" sz="2200" b="1">
                <a:solidFill>
                  <a:schemeClr val="tx1"/>
                </a:solidFill>
              </a:rPr>
              <a:t>BaCO</a:t>
            </a:r>
            <a:r>
              <a:rPr lang="en-GB" altLang="it-IT" sz="2200" b="1" baseline="-25000">
                <a:solidFill>
                  <a:schemeClr val="tx1"/>
                </a:solidFill>
              </a:rPr>
              <a:t>3</a:t>
            </a:r>
            <a:endParaRPr lang="en-GB" altLang="it-IT" sz="2200" b="1">
              <a:solidFill>
                <a:schemeClr val="tx1"/>
              </a:solidFill>
            </a:endParaRPr>
          </a:p>
        </p:txBody>
      </p:sp>
      <p:sp>
        <p:nvSpPr>
          <p:cNvPr id="109579" name="Text Box 11"/>
          <p:cNvSpPr txBox="1">
            <a:spLocks noChangeArrowheads="1"/>
          </p:cNvSpPr>
          <p:nvPr/>
        </p:nvSpPr>
        <p:spPr bwMode="auto">
          <a:xfrm>
            <a:off x="3429000" y="3810000"/>
            <a:ext cx="10398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it-IT" sz="1600" b="1">
                <a:solidFill>
                  <a:schemeClr val="tx1"/>
                </a:solidFill>
              </a:rPr>
              <a:t>Ba(NO</a:t>
            </a:r>
            <a:r>
              <a:rPr lang="en-GB" altLang="it-IT" sz="1600" b="1" baseline="-25000">
                <a:solidFill>
                  <a:schemeClr val="tx1"/>
                </a:solidFill>
              </a:rPr>
              <a:t>3</a:t>
            </a:r>
            <a:r>
              <a:rPr lang="en-GB" altLang="it-IT" sz="1600" b="1">
                <a:solidFill>
                  <a:schemeClr val="tx1"/>
                </a:solidFill>
              </a:rPr>
              <a:t>)</a:t>
            </a:r>
            <a:r>
              <a:rPr lang="en-GB" altLang="it-IT" sz="1600" b="1" baseline="-25000">
                <a:solidFill>
                  <a:schemeClr val="tx1"/>
                </a:solidFill>
              </a:rPr>
              <a:t>2</a:t>
            </a:r>
            <a:endParaRPr lang="en-GB" altLang="it-IT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09580" name="Text Box 12"/>
          <p:cNvSpPr txBox="1">
            <a:spLocks noChangeArrowheads="1"/>
          </p:cNvSpPr>
          <p:nvPr/>
        </p:nvSpPr>
        <p:spPr bwMode="auto">
          <a:xfrm>
            <a:off x="3657600" y="3505200"/>
            <a:ext cx="4429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it-IT" sz="2000" b="1">
                <a:solidFill>
                  <a:schemeClr val="tx1"/>
                </a:solidFill>
              </a:rPr>
              <a:t>Pt</a:t>
            </a:r>
            <a:endParaRPr lang="en-GB" altLang="it-IT" b="1">
              <a:solidFill>
                <a:schemeClr val="tx1"/>
              </a:solidFill>
            </a:endParaRPr>
          </a:p>
        </p:txBody>
      </p:sp>
      <p:sp>
        <p:nvSpPr>
          <p:cNvPr id="109581" name="Text Box 13"/>
          <p:cNvSpPr txBox="1">
            <a:spLocks noChangeArrowheads="1"/>
          </p:cNvSpPr>
          <p:nvPr/>
        </p:nvSpPr>
        <p:spPr bwMode="auto">
          <a:xfrm>
            <a:off x="1066800" y="1905000"/>
            <a:ext cx="1844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it-IT" b="1"/>
              <a:t>NO + 1/2 O</a:t>
            </a:r>
            <a:r>
              <a:rPr lang="en-GB" altLang="it-IT" b="1" baseline="-25000"/>
              <a:t>2</a:t>
            </a:r>
            <a:endParaRPr lang="en-GB" altLang="it-IT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09582" name="Line 14"/>
          <p:cNvSpPr>
            <a:spLocks noChangeShapeType="1"/>
          </p:cNvSpPr>
          <p:nvPr/>
        </p:nvSpPr>
        <p:spPr bwMode="auto">
          <a:xfrm>
            <a:off x="1524000" y="2362200"/>
            <a:ext cx="2209800" cy="1143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9583" name="AutoShape 15"/>
          <p:cNvSpPr>
            <a:spLocks noChangeArrowheads="1"/>
          </p:cNvSpPr>
          <p:nvPr/>
        </p:nvSpPr>
        <p:spPr bwMode="auto">
          <a:xfrm rot="1352133">
            <a:off x="4343400" y="3886200"/>
            <a:ext cx="381000" cy="4572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endParaRPr lang="it-IT" altLang="it-IT"/>
          </a:p>
        </p:txBody>
      </p:sp>
      <p:sp>
        <p:nvSpPr>
          <p:cNvPr id="109584" name="AutoShape 16"/>
          <p:cNvSpPr>
            <a:spLocks noChangeArrowheads="1"/>
          </p:cNvSpPr>
          <p:nvPr/>
        </p:nvSpPr>
        <p:spPr bwMode="auto">
          <a:xfrm rot="-1829962">
            <a:off x="3048000" y="3810000"/>
            <a:ext cx="457200" cy="385763"/>
          </a:xfrm>
          <a:prstGeom prst="leftArrow">
            <a:avLst>
              <a:gd name="adj1" fmla="val 50000"/>
              <a:gd name="adj2" fmla="val 2963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endParaRPr lang="it-IT" altLang="it-IT"/>
          </a:p>
        </p:txBody>
      </p:sp>
      <p:sp>
        <p:nvSpPr>
          <p:cNvPr id="109585" name="AutoShape 17"/>
          <p:cNvSpPr>
            <a:spLocks noChangeArrowheads="1"/>
          </p:cNvSpPr>
          <p:nvPr/>
        </p:nvSpPr>
        <p:spPr bwMode="auto">
          <a:xfrm rot="-2642646">
            <a:off x="4191000" y="3429000"/>
            <a:ext cx="304800" cy="3048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endParaRPr lang="it-IT" altLang="it-IT"/>
          </a:p>
        </p:txBody>
      </p:sp>
      <p:sp>
        <p:nvSpPr>
          <p:cNvPr id="109586" name="Freeform 18"/>
          <p:cNvSpPr>
            <a:spLocks/>
          </p:cNvSpPr>
          <p:nvPr/>
        </p:nvSpPr>
        <p:spPr bwMode="auto">
          <a:xfrm>
            <a:off x="4038600" y="3408363"/>
            <a:ext cx="303213" cy="344487"/>
          </a:xfrm>
          <a:custGeom>
            <a:avLst/>
            <a:gdLst>
              <a:gd name="T0" fmla="*/ 0 w 191"/>
              <a:gd name="T1" fmla="*/ 173037 h 217"/>
              <a:gd name="T2" fmla="*/ 152400 w 191"/>
              <a:gd name="T3" fmla="*/ 20637 h 217"/>
              <a:gd name="T4" fmla="*/ 247650 w 191"/>
              <a:gd name="T5" fmla="*/ 44450 h 217"/>
              <a:gd name="T6" fmla="*/ 295275 w 191"/>
              <a:gd name="T7" fmla="*/ 187325 h 217"/>
              <a:gd name="T8" fmla="*/ 298450 w 191"/>
              <a:gd name="T9" fmla="*/ 219075 h 217"/>
              <a:gd name="T10" fmla="*/ 298450 w 191"/>
              <a:gd name="T11" fmla="*/ 247650 h 217"/>
              <a:gd name="T12" fmla="*/ 303213 w 191"/>
              <a:gd name="T13" fmla="*/ 330200 h 217"/>
              <a:gd name="T14" fmla="*/ 300038 w 191"/>
              <a:gd name="T15" fmla="*/ 330200 h 21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91" h="217">
                <a:moveTo>
                  <a:pt x="0" y="109"/>
                </a:moveTo>
                <a:cubicBezTo>
                  <a:pt x="36" y="57"/>
                  <a:pt x="70" y="26"/>
                  <a:pt x="96" y="13"/>
                </a:cubicBezTo>
                <a:cubicBezTo>
                  <a:pt x="122" y="0"/>
                  <a:pt x="141" y="11"/>
                  <a:pt x="156" y="28"/>
                </a:cubicBezTo>
                <a:cubicBezTo>
                  <a:pt x="171" y="45"/>
                  <a:pt x="181" y="100"/>
                  <a:pt x="186" y="118"/>
                </a:cubicBezTo>
                <a:cubicBezTo>
                  <a:pt x="191" y="136"/>
                  <a:pt x="188" y="132"/>
                  <a:pt x="188" y="138"/>
                </a:cubicBezTo>
                <a:cubicBezTo>
                  <a:pt x="188" y="144"/>
                  <a:pt x="188" y="144"/>
                  <a:pt x="188" y="156"/>
                </a:cubicBezTo>
                <a:cubicBezTo>
                  <a:pt x="188" y="168"/>
                  <a:pt x="191" y="199"/>
                  <a:pt x="191" y="208"/>
                </a:cubicBezTo>
                <a:cubicBezTo>
                  <a:pt x="191" y="217"/>
                  <a:pt x="189" y="208"/>
                  <a:pt x="189" y="208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9587" name="AutoShape 19"/>
          <p:cNvSpPr>
            <a:spLocks noChangeArrowheads="1"/>
          </p:cNvSpPr>
          <p:nvPr/>
        </p:nvSpPr>
        <p:spPr bwMode="auto">
          <a:xfrm rot="-3347406">
            <a:off x="3238500" y="3467100"/>
            <a:ext cx="381000" cy="3048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endParaRPr lang="it-IT" altLang="it-IT"/>
          </a:p>
        </p:txBody>
      </p:sp>
      <p:sp>
        <p:nvSpPr>
          <p:cNvPr id="109588" name="Text Box 20"/>
          <p:cNvSpPr txBox="1">
            <a:spLocks noChangeArrowheads="1"/>
          </p:cNvSpPr>
          <p:nvPr/>
        </p:nvSpPr>
        <p:spPr bwMode="auto">
          <a:xfrm>
            <a:off x="1219200" y="4572000"/>
            <a:ext cx="9509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it-IT" b="1">
                <a:solidFill>
                  <a:schemeClr val="tx1"/>
                </a:solidFill>
              </a:rPr>
              <a:t>Al</a:t>
            </a:r>
            <a:r>
              <a:rPr lang="en-GB" altLang="it-IT" b="1" baseline="-25000">
                <a:solidFill>
                  <a:schemeClr val="tx1"/>
                </a:solidFill>
              </a:rPr>
              <a:t>2</a:t>
            </a:r>
            <a:r>
              <a:rPr lang="en-GB" altLang="it-IT" b="1">
                <a:solidFill>
                  <a:schemeClr val="tx1"/>
                </a:solidFill>
              </a:rPr>
              <a:t>O</a:t>
            </a:r>
            <a:r>
              <a:rPr lang="en-GB" altLang="it-IT" b="1" baseline="-25000">
                <a:solidFill>
                  <a:schemeClr val="tx1"/>
                </a:solidFill>
              </a:rPr>
              <a:t>3</a:t>
            </a:r>
            <a:endParaRPr lang="en-GB" altLang="it-IT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09589" name="Text Box 21"/>
          <p:cNvSpPr txBox="1">
            <a:spLocks noChangeArrowheads="1"/>
          </p:cNvSpPr>
          <p:nvPr/>
        </p:nvSpPr>
        <p:spPr bwMode="auto">
          <a:xfrm>
            <a:off x="5872163" y="1752600"/>
            <a:ext cx="7540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it-IT" b="1"/>
              <a:t>CO</a:t>
            </a:r>
            <a:r>
              <a:rPr lang="en-GB" altLang="it-IT" b="1" baseline="-25000"/>
              <a:t>2</a:t>
            </a:r>
            <a:endParaRPr lang="en-GB" altLang="it-IT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09590" name="Line 22"/>
          <p:cNvSpPr>
            <a:spLocks noChangeShapeType="1"/>
          </p:cNvSpPr>
          <p:nvPr/>
        </p:nvSpPr>
        <p:spPr bwMode="auto">
          <a:xfrm flipV="1">
            <a:off x="4038600" y="2209800"/>
            <a:ext cx="1905000" cy="1219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9591" name="Text Box 23"/>
          <p:cNvSpPr txBox="1">
            <a:spLocks noChangeArrowheads="1"/>
          </p:cNvSpPr>
          <p:nvPr/>
        </p:nvSpPr>
        <p:spPr bwMode="auto">
          <a:xfrm>
            <a:off x="3395663" y="2628900"/>
            <a:ext cx="7540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it-IT" b="1"/>
              <a:t>NO</a:t>
            </a:r>
            <a:r>
              <a:rPr lang="en-GB" altLang="it-IT" b="1" baseline="-25000"/>
              <a:t>2</a:t>
            </a:r>
            <a:endParaRPr lang="en-GB" altLang="it-IT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09592" name="Text Box 24"/>
          <p:cNvSpPr txBox="1">
            <a:spLocks noChangeArrowheads="1"/>
          </p:cNvSpPr>
          <p:nvPr/>
        </p:nvSpPr>
        <p:spPr bwMode="auto">
          <a:xfrm>
            <a:off x="6553200" y="4191000"/>
            <a:ext cx="53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it-IT" sz="2000" b="1">
                <a:solidFill>
                  <a:schemeClr val="tx1"/>
                </a:solidFill>
              </a:rPr>
              <a:t>Rh</a:t>
            </a:r>
            <a:endParaRPr lang="en-GB" altLang="it-IT" b="1">
              <a:solidFill>
                <a:schemeClr val="tx1"/>
              </a:solidFill>
            </a:endParaRPr>
          </a:p>
        </p:txBody>
      </p:sp>
      <p:sp>
        <p:nvSpPr>
          <p:cNvPr id="109593" name="Rectangle 25"/>
          <p:cNvSpPr>
            <a:spLocks noChangeArrowheads="1"/>
          </p:cNvSpPr>
          <p:nvPr/>
        </p:nvSpPr>
        <p:spPr bwMode="auto">
          <a:xfrm>
            <a:off x="1373188" y="381000"/>
            <a:ext cx="651986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n-GB" altLang="it-IT" sz="2800" b="1">
                <a:solidFill>
                  <a:srgbClr val="FFFF00"/>
                </a:solidFill>
              </a:rPr>
              <a:t>NO</a:t>
            </a:r>
            <a:r>
              <a:rPr lang="en-GB" altLang="it-IT" sz="2800" b="1" baseline="-25000">
                <a:solidFill>
                  <a:srgbClr val="FFFF00"/>
                </a:solidFill>
              </a:rPr>
              <a:t>X</a:t>
            </a:r>
            <a:r>
              <a:rPr lang="en-GB" altLang="it-IT" sz="2800" b="1">
                <a:solidFill>
                  <a:srgbClr val="FFFF00"/>
                </a:solidFill>
              </a:rPr>
              <a:t> storage catalyst: </a:t>
            </a:r>
            <a:r>
              <a:rPr lang="en-GB" altLang="it-IT" sz="2800" b="1">
                <a:solidFill>
                  <a:srgbClr val="FF9900"/>
                </a:solidFill>
              </a:rPr>
              <a:t>lean conditions</a:t>
            </a:r>
          </a:p>
        </p:txBody>
      </p:sp>
    </p:spTree>
    <p:extLst>
      <p:ext uri="{BB962C8B-B14F-4D97-AF65-F5344CB8AC3E}">
        <p14:creationId xmlns:p14="http://schemas.microsoft.com/office/powerpoint/2010/main" val="343737766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AutoShape 2"/>
          <p:cNvSpPr>
            <a:spLocks noChangeArrowheads="1"/>
          </p:cNvSpPr>
          <p:nvPr/>
        </p:nvSpPr>
        <p:spPr bwMode="auto">
          <a:xfrm rot="10800000">
            <a:off x="381000" y="3276600"/>
            <a:ext cx="8382000" cy="1828800"/>
          </a:xfrm>
          <a:custGeom>
            <a:avLst/>
            <a:gdLst>
              <a:gd name="T0" fmla="*/ 7334250 w 21600"/>
              <a:gd name="T1" fmla="*/ 914400 h 21600"/>
              <a:gd name="T2" fmla="*/ 4191000 w 21600"/>
              <a:gd name="T3" fmla="*/ 1828800 h 21600"/>
              <a:gd name="T4" fmla="*/ 1047750 w 21600"/>
              <a:gd name="T5" fmla="*/ 914400 h 21600"/>
              <a:gd name="T6" fmla="*/ 419100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2F7618"/>
              </a:gs>
              <a:gs pos="100000">
                <a:srgbClr val="66FF33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595" name="Freeform 3"/>
          <p:cNvSpPr>
            <a:spLocks/>
          </p:cNvSpPr>
          <p:nvPr/>
        </p:nvSpPr>
        <p:spPr bwMode="auto">
          <a:xfrm>
            <a:off x="6400800" y="4114800"/>
            <a:ext cx="762000" cy="533400"/>
          </a:xfrm>
          <a:custGeom>
            <a:avLst/>
            <a:gdLst>
              <a:gd name="T0" fmla="*/ 169333 w 270"/>
              <a:gd name="T1" fmla="*/ 486481 h 216"/>
              <a:gd name="T2" fmla="*/ 313267 w 270"/>
              <a:gd name="T3" fmla="*/ 523522 h 216"/>
              <a:gd name="T4" fmla="*/ 550333 w 270"/>
              <a:gd name="T5" fmla="*/ 486481 h 216"/>
              <a:gd name="T6" fmla="*/ 691444 w 270"/>
              <a:gd name="T7" fmla="*/ 446969 h 216"/>
              <a:gd name="T8" fmla="*/ 759178 w 270"/>
              <a:gd name="T9" fmla="*/ 325967 h 216"/>
              <a:gd name="T10" fmla="*/ 412044 w 270"/>
              <a:gd name="T11" fmla="*/ 0 h 216"/>
              <a:gd name="T12" fmla="*/ 132644 w 270"/>
              <a:gd name="T13" fmla="*/ 101247 h 216"/>
              <a:gd name="T14" fmla="*/ 16933 w 270"/>
              <a:gd name="T15" fmla="*/ 385233 h 216"/>
              <a:gd name="T16" fmla="*/ 90311 w 270"/>
              <a:gd name="T17" fmla="*/ 449439 h 216"/>
              <a:gd name="T18" fmla="*/ 169333 w 270"/>
              <a:gd name="T19" fmla="*/ 486481 h 21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70" h="216">
                <a:moveTo>
                  <a:pt x="60" y="197"/>
                </a:moveTo>
                <a:cubicBezTo>
                  <a:pt x="128" y="216"/>
                  <a:pt x="48" y="194"/>
                  <a:pt x="111" y="212"/>
                </a:cubicBezTo>
                <a:cubicBezTo>
                  <a:pt x="136" y="215"/>
                  <a:pt x="168" y="202"/>
                  <a:pt x="195" y="197"/>
                </a:cubicBezTo>
                <a:cubicBezTo>
                  <a:pt x="212" y="194"/>
                  <a:pt x="245" y="181"/>
                  <a:pt x="245" y="181"/>
                </a:cubicBezTo>
                <a:cubicBezTo>
                  <a:pt x="251" y="172"/>
                  <a:pt x="270" y="146"/>
                  <a:pt x="269" y="132"/>
                </a:cubicBezTo>
                <a:cubicBezTo>
                  <a:pt x="262" y="66"/>
                  <a:pt x="205" y="19"/>
                  <a:pt x="146" y="0"/>
                </a:cubicBezTo>
                <a:cubicBezTo>
                  <a:pt x="70" y="11"/>
                  <a:pt x="99" y="7"/>
                  <a:pt x="47" y="41"/>
                </a:cubicBezTo>
                <a:cubicBezTo>
                  <a:pt x="28" y="71"/>
                  <a:pt x="6" y="118"/>
                  <a:pt x="6" y="156"/>
                </a:cubicBezTo>
                <a:cubicBezTo>
                  <a:pt x="0" y="173"/>
                  <a:pt x="23" y="177"/>
                  <a:pt x="32" y="182"/>
                </a:cubicBezTo>
                <a:cubicBezTo>
                  <a:pt x="41" y="189"/>
                  <a:pt x="55" y="196"/>
                  <a:pt x="60" y="197"/>
                </a:cubicBezTo>
                <a:close/>
              </a:path>
            </a:pathLst>
          </a:custGeom>
          <a:solidFill>
            <a:srgbClr val="FF66FF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596" name="Oval 4"/>
          <p:cNvSpPr>
            <a:spLocks noChangeArrowheads="1"/>
          </p:cNvSpPr>
          <p:nvPr/>
        </p:nvSpPr>
        <p:spPr bwMode="auto">
          <a:xfrm>
            <a:off x="2057400" y="3400425"/>
            <a:ext cx="3594100" cy="1476375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endParaRPr lang="it-IT" altLang="it-IT"/>
          </a:p>
        </p:txBody>
      </p:sp>
      <p:sp>
        <p:nvSpPr>
          <p:cNvPr id="110597" name="Oval 5"/>
          <p:cNvSpPr>
            <a:spLocks noChangeArrowheads="1"/>
          </p:cNvSpPr>
          <p:nvPr/>
        </p:nvSpPr>
        <p:spPr bwMode="auto">
          <a:xfrm>
            <a:off x="2057400" y="3352800"/>
            <a:ext cx="3594100" cy="13557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endParaRPr lang="it-IT" altLang="it-IT"/>
          </a:p>
        </p:txBody>
      </p:sp>
      <p:sp>
        <p:nvSpPr>
          <p:cNvPr id="110598" name="Oval 6"/>
          <p:cNvSpPr>
            <a:spLocks noChangeArrowheads="1"/>
          </p:cNvSpPr>
          <p:nvPr/>
        </p:nvSpPr>
        <p:spPr bwMode="auto">
          <a:xfrm>
            <a:off x="3276600" y="3563938"/>
            <a:ext cx="1244600" cy="703262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endParaRPr lang="it-IT" altLang="it-IT"/>
          </a:p>
        </p:txBody>
      </p:sp>
      <p:sp>
        <p:nvSpPr>
          <p:cNvPr id="110599" name="Rectangle 7"/>
          <p:cNvSpPr>
            <a:spLocks noChangeArrowheads="1"/>
          </p:cNvSpPr>
          <p:nvPr/>
        </p:nvSpPr>
        <p:spPr bwMode="auto">
          <a:xfrm>
            <a:off x="381000" y="5105400"/>
            <a:ext cx="8382000" cy="352425"/>
          </a:xfrm>
          <a:prstGeom prst="rect">
            <a:avLst/>
          </a:prstGeom>
          <a:gradFill rotWithShape="0">
            <a:gsLst>
              <a:gs pos="0">
                <a:srgbClr val="2F7618"/>
              </a:gs>
              <a:gs pos="100000">
                <a:srgbClr val="66FF33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endParaRPr lang="it-IT" altLang="it-IT"/>
          </a:p>
        </p:txBody>
      </p:sp>
      <p:sp>
        <p:nvSpPr>
          <p:cNvPr id="110600" name="Freeform 8"/>
          <p:cNvSpPr>
            <a:spLocks/>
          </p:cNvSpPr>
          <p:nvPr/>
        </p:nvSpPr>
        <p:spPr bwMode="auto">
          <a:xfrm>
            <a:off x="3657600" y="3462338"/>
            <a:ext cx="495300" cy="398462"/>
          </a:xfrm>
          <a:custGeom>
            <a:avLst/>
            <a:gdLst>
              <a:gd name="T0" fmla="*/ 110067 w 270"/>
              <a:gd name="T1" fmla="*/ 363412 h 216"/>
              <a:gd name="T2" fmla="*/ 203623 w 270"/>
              <a:gd name="T3" fmla="*/ 391083 h 216"/>
              <a:gd name="T4" fmla="*/ 357717 w 270"/>
              <a:gd name="T5" fmla="*/ 363412 h 216"/>
              <a:gd name="T6" fmla="*/ 449439 w 270"/>
              <a:gd name="T7" fmla="*/ 333896 h 216"/>
              <a:gd name="T8" fmla="*/ 493466 w 270"/>
              <a:gd name="T9" fmla="*/ 243505 h 216"/>
              <a:gd name="T10" fmla="*/ 267829 w 270"/>
              <a:gd name="T11" fmla="*/ 0 h 216"/>
              <a:gd name="T12" fmla="*/ 86219 w 270"/>
              <a:gd name="T13" fmla="*/ 75634 h 216"/>
              <a:gd name="T14" fmla="*/ 11007 w 270"/>
              <a:gd name="T15" fmla="*/ 287778 h 216"/>
              <a:gd name="T16" fmla="*/ 58702 w 270"/>
              <a:gd name="T17" fmla="*/ 335741 h 216"/>
              <a:gd name="T18" fmla="*/ 110067 w 270"/>
              <a:gd name="T19" fmla="*/ 363412 h 21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70" h="216">
                <a:moveTo>
                  <a:pt x="60" y="197"/>
                </a:moveTo>
                <a:cubicBezTo>
                  <a:pt x="128" y="216"/>
                  <a:pt x="48" y="194"/>
                  <a:pt x="111" y="212"/>
                </a:cubicBezTo>
                <a:cubicBezTo>
                  <a:pt x="136" y="215"/>
                  <a:pt x="168" y="202"/>
                  <a:pt x="195" y="197"/>
                </a:cubicBezTo>
                <a:cubicBezTo>
                  <a:pt x="212" y="194"/>
                  <a:pt x="245" y="181"/>
                  <a:pt x="245" y="181"/>
                </a:cubicBezTo>
                <a:cubicBezTo>
                  <a:pt x="251" y="172"/>
                  <a:pt x="270" y="146"/>
                  <a:pt x="269" y="132"/>
                </a:cubicBezTo>
                <a:cubicBezTo>
                  <a:pt x="262" y="66"/>
                  <a:pt x="205" y="19"/>
                  <a:pt x="146" y="0"/>
                </a:cubicBezTo>
                <a:cubicBezTo>
                  <a:pt x="70" y="11"/>
                  <a:pt x="99" y="7"/>
                  <a:pt x="47" y="41"/>
                </a:cubicBezTo>
                <a:cubicBezTo>
                  <a:pt x="28" y="71"/>
                  <a:pt x="6" y="118"/>
                  <a:pt x="6" y="156"/>
                </a:cubicBezTo>
                <a:cubicBezTo>
                  <a:pt x="0" y="173"/>
                  <a:pt x="23" y="177"/>
                  <a:pt x="32" y="182"/>
                </a:cubicBezTo>
                <a:cubicBezTo>
                  <a:pt x="41" y="189"/>
                  <a:pt x="55" y="196"/>
                  <a:pt x="60" y="197"/>
                </a:cubicBezTo>
                <a:close/>
              </a:path>
            </a:pathLst>
          </a:custGeom>
          <a:solidFill>
            <a:srgbClr val="00FFFF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601" name="Text Box 9"/>
          <p:cNvSpPr txBox="1">
            <a:spLocks noChangeArrowheads="1"/>
          </p:cNvSpPr>
          <p:nvPr/>
        </p:nvSpPr>
        <p:spPr bwMode="auto">
          <a:xfrm>
            <a:off x="2362200" y="4191000"/>
            <a:ext cx="1190625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it-IT" sz="2200" b="1">
                <a:solidFill>
                  <a:schemeClr val="tx1"/>
                </a:solidFill>
              </a:rPr>
              <a:t>BaCO</a:t>
            </a:r>
            <a:r>
              <a:rPr lang="en-GB" altLang="it-IT" sz="2200" b="1" baseline="-25000">
                <a:solidFill>
                  <a:schemeClr val="tx1"/>
                </a:solidFill>
              </a:rPr>
              <a:t>3</a:t>
            </a:r>
            <a:endParaRPr lang="en-GB" altLang="it-IT" sz="2200" b="1">
              <a:solidFill>
                <a:schemeClr val="tx1"/>
              </a:solidFill>
            </a:endParaRPr>
          </a:p>
        </p:txBody>
      </p:sp>
      <p:sp>
        <p:nvSpPr>
          <p:cNvPr id="110602" name="Text Box 10"/>
          <p:cNvSpPr txBox="1">
            <a:spLocks noChangeArrowheads="1"/>
          </p:cNvSpPr>
          <p:nvPr/>
        </p:nvSpPr>
        <p:spPr bwMode="auto">
          <a:xfrm>
            <a:off x="3429000" y="3810000"/>
            <a:ext cx="10398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it-IT" sz="1600" b="1">
                <a:solidFill>
                  <a:schemeClr val="tx1"/>
                </a:solidFill>
              </a:rPr>
              <a:t>Ba(NO</a:t>
            </a:r>
            <a:r>
              <a:rPr lang="en-GB" altLang="it-IT" sz="1600" b="1" baseline="-25000">
                <a:solidFill>
                  <a:schemeClr val="tx1"/>
                </a:solidFill>
              </a:rPr>
              <a:t>3</a:t>
            </a:r>
            <a:r>
              <a:rPr lang="en-GB" altLang="it-IT" sz="1600" b="1">
                <a:solidFill>
                  <a:schemeClr val="tx1"/>
                </a:solidFill>
              </a:rPr>
              <a:t>)</a:t>
            </a:r>
            <a:r>
              <a:rPr lang="en-GB" altLang="it-IT" sz="1600" b="1" baseline="-25000">
                <a:solidFill>
                  <a:schemeClr val="tx1"/>
                </a:solidFill>
              </a:rPr>
              <a:t>2</a:t>
            </a:r>
            <a:endParaRPr lang="en-GB" altLang="it-IT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10603" name="Text Box 11"/>
          <p:cNvSpPr txBox="1">
            <a:spLocks noChangeArrowheads="1"/>
          </p:cNvSpPr>
          <p:nvPr/>
        </p:nvSpPr>
        <p:spPr bwMode="auto">
          <a:xfrm>
            <a:off x="3657600" y="3505200"/>
            <a:ext cx="4429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it-IT" sz="2000" b="1">
                <a:solidFill>
                  <a:schemeClr val="tx1"/>
                </a:solidFill>
              </a:rPr>
              <a:t>Pt</a:t>
            </a:r>
            <a:endParaRPr lang="en-GB" altLang="it-IT" b="1">
              <a:solidFill>
                <a:schemeClr val="tx1"/>
              </a:solidFill>
            </a:endParaRPr>
          </a:p>
        </p:txBody>
      </p:sp>
      <p:sp>
        <p:nvSpPr>
          <p:cNvPr id="110604" name="Text Box 12"/>
          <p:cNvSpPr txBox="1">
            <a:spLocks noChangeArrowheads="1"/>
          </p:cNvSpPr>
          <p:nvPr/>
        </p:nvSpPr>
        <p:spPr bwMode="auto">
          <a:xfrm>
            <a:off x="523875" y="1874838"/>
            <a:ext cx="24336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it-IT" sz="2800" b="1"/>
              <a:t>CO + HC + H</a:t>
            </a:r>
            <a:r>
              <a:rPr lang="en-GB" altLang="it-IT" sz="2800" b="1" baseline="-25000"/>
              <a:t>2</a:t>
            </a:r>
            <a:endParaRPr lang="en-GB" altLang="it-IT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10605" name="Line 13"/>
          <p:cNvSpPr>
            <a:spLocks noChangeShapeType="1"/>
          </p:cNvSpPr>
          <p:nvPr/>
        </p:nvSpPr>
        <p:spPr bwMode="auto">
          <a:xfrm>
            <a:off x="1524000" y="2362200"/>
            <a:ext cx="2209800" cy="1143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606" name="Text Box 14"/>
          <p:cNvSpPr txBox="1">
            <a:spLocks noChangeArrowheads="1"/>
          </p:cNvSpPr>
          <p:nvPr/>
        </p:nvSpPr>
        <p:spPr bwMode="auto">
          <a:xfrm>
            <a:off x="1219200" y="4572000"/>
            <a:ext cx="9509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it-IT" b="1">
                <a:solidFill>
                  <a:schemeClr val="tx1"/>
                </a:solidFill>
              </a:rPr>
              <a:t>Al</a:t>
            </a:r>
            <a:r>
              <a:rPr lang="en-GB" altLang="it-IT" b="1" baseline="-25000">
                <a:solidFill>
                  <a:schemeClr val="tx1"/>
                </a:solidFill>
              </a:rPr>
              <a:t>2</a:t>
            </a:r>
            <a:r>
              <a:rPr lang="en-GB" altLang="it-IT" b="1">
                <a:solidFill>
                  <a:schemeClr val="tx1"/>
                </a:solidFill>
              </a:rPr>
              <a:t>O</a:t>
            </a:r>
            <a:r>
              <a:rPr lang="en-GB" altLang="it-IT" b="1" baseline="-25000">
                <a:solidFill>
                  <a:schemeClr val="tx1"/>
                </a:solidFill>
              </a:rPr>
              <a:t>3</a:t>
            </a:r>
            <a:endParaRPr lang="en-GB" altLang="it-IT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10607" name="Text Box 15"/>
          <p:cNvSpPr txBox="1">
            <a:spLocks noChangeArrowheads="1"/>
          </p:cNvSpPr>
          <p:nvPr/>
        </p:nvSpPr>
        <p:spPr bwMode="auto">
          <a:xfrm>
            <a:off x="5029200" y="2286000"/>
            <a:ext cx="8524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it-IT" sz="2800" b="1"/>
              <a:t>NO</a:t>
            </a:r>
            <a:r>
              <a:rPr lang="en-GB" altLang="it-IT" sz="2800" b="1" baseline="-25000"/>
              <a:t>x</a:t>
            </a:r>
            <a:endParaRPr lang="en-GB" altLang="it-IT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10608" name="Text Box 16"/>
          <p:cNvSpPr txBox="1">
            <a:spLocks noChangeArrowheads="1"/>
          </p:cNvSpPr>
          <p:nvPr/>
        </p:nvSpPr>
        <p:spPr bwMode="auto">
          <a:xfrm>
            <a:off x="6553200" y="4191000"/>
            <a:ext cx="53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it-IT" sz="2000" b="1">
                <a:solidFill>
                  <a:schemeClr val="tx1"/>
                </a:solidFill>
              </a:rPr>
              <a:t>Rh</a:t>
            </a:r>
            <a:endParaRPr lang="en-GB" altLang="it-IT" b="1">
              <a:solidFill>
                <a:schemeClr val="tx1"/>
              </a:solidFill>
            </a:endParaRPr>
          </a:p>
        </p:txBody>
      </p:sp>
      <p:sp>
        <p:nvSpPr>
          <p:cNvPr id="110609" name="AutoShape 17"/>
          <p:cNvSpPr>
            <a:spLocks noChangeArrowheads="1"/>
          </p:cNvSpPr>
          <p:nvPr/>
        </p:nvSpPr>
        <p:spPr bwMode="auto">
          <a:xfrm>
            <a:off x="3657600" y="4038600"/>
            <a:ext cx="381000" cy="3810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endParaRPr lang="it-IT" altLang="it-IT"/>
          </a:p>
        </p:txBody>
      </p:sp>
      <p:sp>
        <p:nvSpPr>
          <p:cNvPr id="110610" name="Line 18"/>
          <p:cNvSpPr>
            <a:spLocks noChangeShapeType="1"/>
          </p:cNvSpPr>
          <p:nvPr/>
        </p:nvSpPr>
        <p:spPr bwMode="auto">
          <a:xfrm flipV="1">
            <a:off x="4114800" y="2971800"/>
            <a:ext cx="990600" cy="60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611" name="Line 19"/>
          <p:cNvSpPr>
            <a:spLocks noChangeShapeType="1"/>
          </p:cNvSpPr>
          <p:nvPr/>
        </p:nvSpPr>
        <p:spPr bwMode="auto">
          <a:xfrm>
            <a:off x="5638800" y="2819400"/>
            <a:ext cx="914400" cy="1143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612" name="Line 20"/>
          <p:cNvSpPr>
            <a:spLocks noChangeShapeType="1"/>
          </p:cNvSpPr>
          <p:nvPr/>
        </p:nvSpPr>
        <p:spPr bwMode="auto">
          <a:xfrm flipH="1">
            <a:off x="6934200" y="2895600"/>
            <a:ext cx="838200" cy="990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613" name="Text Box 21"/>
          <p:cNvSpPr txBox="1">
            <a:spLocks noChangeArrowheads="1"/>
          </p:cNvSpPr>
          <p:nvPr/>
        </p:nvSpPr>
        <p:spPr bwMode="auto">
          <a:xfrm>
            <a:off x="7731125" y="2332038"/>
            <a:ext cx="7175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it-IT" sz="2800" b="1"/>
              <a:t>CO</a:t>
            </a:r>
            <a:endParaRPr lang="en-GB" altLang="it-IT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10614" name="Text Box 22"/>
          <p:cNvSpPr txBox="1">
            <a:spLocks noChangeArrowheads="1"/>
          </p:cNvSpPr>
          <p:nvPr/>
        </p:nvSpPr>
        <p:spPr bwMode="auto">
          <a:xfrm>
            <a:off x="6173788" y="5913438"/>
            <a:ext cx="16494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it-IT" sz="2800" b="1"/>
              <a:t>N</a:t>
            </a:r>
            <a:r>
              <a:rPr lang="en-GB" altLang="it-IT" sz="2800" b="1" baseline="-25000"/>
              <a:t>2</a:t>
            </a:r>
            <a:r>
              <a:rPr lang="en-GB" altLang="it-IT" sz="2800" b="1"/>
              <a:t> + CO</a:t>
            </a:r>
            <a:r>
              <a:rPr lang="en-GB" altLang="it-IT" sz="2800" b="1" baseline="-25000"/>
              <a:t>2</a:t>
            </a:r>
            <a:endParaRPr lang="en-GB" altLang="it-IT" b="1"/>
          </a:p>
        </p:txBody>
      </p:sp>
      <p:sp>
        <p:nvSpPr>
          <p:cNvPr id="110615" name="Line 23"/>
          <p:cNvSpPr>
            <a:spLocks noChangeShapeType="1"/>
          </p:cNvSpPr>
          <p:nvPr/>
        </p:nvSpPr>
        <p:spPr bwMode="auto">
          <a:xfrm>
            <a:off x="6781800" y="4800600"/>
            <a:ext cx="0" cy="1066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616" name="Text Box 24"/>
          <p:cNvSpPr txBox="1">
            <a:spLocks noChangeArrowheads="1"/>
          </p:cNvSpPr>
          <p:nvPr/>
        </p:nvSpPr>
        <p:spPr bwMode="auto">
          <a:xfrm>
            <a:off x="1325563" y="381000"/>
            <a:ext cx="64595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it-IT" sz="2800" b="1">
                <a:solidFill>
                  <a:srgbClr val="FFFF00"/>
                </a:solidFill>
              </a:rPr>
              <a:t>NO</a:t>
            </a:r>
            <a:r>
              <a:rPr lang="en-GB" altLang="it-IT" sz="2800" b="1" baseline="-25000">
                <a:solidFill>
                  <a:srgbClr val="FFFF00"/>
                </a:solidFill>
              </a:rPr>
              <a:t>X</a:t>
            </a:r>
            <a:r>
              <a:rPr lang="en-GB" altLang="it-IT" sz="2800" b="1">
                <a:solidFill>
                  <a:srgbClr val="FFFF00"/>
                </a:solidFill>
              </a:rPr>
              <a:t> storage catalyst: </a:t>
            </a:r>
            <a:r>
              <a:rPr lang="en-GB" altLang="it-IT" sz="2800" b="1">
                <a:solidFill>
                  <a:srgbClr val="FF9900"/>
                </a:solidFill>
              </a:rPr>
              <a:t>rich conditions</a:t>
            </a:r>
            <a:endParaRPr lang="en-GB" altLang="it-IT">
              <a:solidFill>
                <a:schemeClr val="tx1"/>
              </a:solidFill>
            </a:endParaRPr>
          </a:p>
        </p:txBody>
      </p:sp>
      <p:sp>
        <p:nvSpPr>
          <p:cNvPr id="110617" name="AutoShape 25"/>
          <p:cNvSpPr>
            <a:spLocks noChangeArrowheads="1"/>
          </p:cNvSpPr>
          <p:nvPr/>
        </p:nvSpPr>
        <p:spPr bwMode="auto">
          <a:xfrm>
            <a:off x="2971800" y="3810000"/>
            <a:ext cx="533400" cy="228600"/>
          </a:xfrm>
          <a:prstGeom prst="rightArrow">
            <a:avLst>
              <a:gd name="adj1" fmla="val 50000"/>
              <a:gd name="adj2" fmla="val 58333"/>
            </a:avLst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endParaRPr lang="it-IT" altLang="it-IT"/>
          </a:p>
        </p:txBody>
      </p:sp>
      <p:sp>
        <p:nvSpPr>
          <p:cNvPr id="110618" name="AutoShape 26"/>
          <p:cNvSpPr>
            <a:spLocks noChangeArrowheads="1"/>
          </p:cNvSpPr>
          <p:nvPr/>
        </p:nvSpPr>
        <p:spPr bwMode="auto">
          <a:xfrm>
            <a:off x="4267200" y="3733800"/>
            <a:ext cx="685800" cy="228600"/>
          </a:xfrm>
          <a:prstGeom prst="leftArrow">
            <a:avLst>
              <a:gd name="adj1" fmla="val 50000"/>
              <a:gd name="adj2" fmla="val 75000"/>
            </a:avLst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69166090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Line 3"/>
          <p:cNvSpPr>
            <a:spLocks noChangeShapeType="1"/>
          </p:cNvSpPr>
          <p:nvPr/>
        </p:nvSpPr>
        <p:spPr bwMode="auto">
          <a:xfrm rot="-5400000">
            <a:off x="1819275" y="4568825"/>
            <a:ext cx="17145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619" name="Line 4"/>
          <p:cNvSpPr>
            <a:spLocks noChangeShapeType="1"/>
          </p:cNvSpPr>
          <p:nvPr/>
        </p:nvSpPr>
        <p:spPr bwMode="auto">
          <a:xfrm rot="-5400000">
            <a:off x="2841625" y="4568825"/>
            <a:ext cx="17145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620" name="Line 5"/>
          <p:cNvSpPr>
            <a:spLocks noChangeShapeType="1"/>
          </p:cNvSpPr>
          <p:nvPr/>
        </p:nvSpPr>
        <p:spPr bwMode="auto">
          <a:xfrm rot="-5400000">
            <a:off x="3863975" y="4568825"/>
            <a:ext cx="17145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621" name="Line 6"/>
          <p:cNvSpPr>
            <a:spLocks noChangeShapeType="1"/>
          </p:cNvSpPr>
          <p:nvPr/>
        </p:nvSpPr>
        <p:spPr bwMode="auto">
          <a:xfrm rot="-5400000">
            <a:off x="4886325" y="4568825"/>
            <a:ext cx="17145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622" name="Line 7"/>
          <p:cNvSpPr>
            <a:spLocks noChangeShapeType="1"/>
          </p:cNvSpPr>
          <p:nvPr/>
        </p:nvSpPr>
        <p:spPr bwMode="auto">
          <a:xfrm rot="-5400000">
            <a:off x="5908675" y="4568825"/>
            <a:ext cx="17145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623" name="Line 8"/>
          <p:cNvSpPr>
            <a:spLocks noChangeShapeType="1"/>
          </p:cNvSpPr>
          <p:nvPr/>
        </p:nvSpPr>
        <p:spPr bwMode="auto">
          <a:xfrm rot="-5400000">
            <a:off x="6931025" y="4568825"/>
            <a:ext cx="17145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624" name="Line 10"/>
          <p:cNvSpPr>
            <a:spLocks noChangeShapeType="1"/>
          </p:cNvSpPr>
          <p:nvPr/>
        </p:nvSpPr>
        <p:spPr bwMode="auto">
          <a:xfrm>
            <a:off x="7013575" y="1927225"/>
            <a:ext cx="17145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625" name="Line 11"/>
          <p:cNvSpPr>
            <a:spLocks noChangeShapeType="1"/>
          </p:cNvSpPr>
          <p:nvPr/>
        </p:nvSpPr>
        <p:spPr bwMode="auto">
          <a:xfrm>
            <a:off x="7013575" y="1497013"/>
            <a:ext cx="17145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626" name="Line 12"/>
          <p:cNvSpPr>
            <a:spLocks noChangeShapeType="1"/>
          </p:cNvSpPr>
          <p:nvPr/>
        </p:nvSpPr>
        <p:spPr bwMode="auto">
          <a:xfrm>
            <a:off x="7013575" y="1066800"/>
            <a:ext cx="17145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627" name="Text Box 13"/>
          <p:cNvSpPr txBox="1">
            <a:spLocks noChangeArrowheads="1"/>
          </p:cNvSpPr>
          <p:nvPr/>
        </p:nvSpPr>
        <p:spPr bwMode="auto">
          <a:xfrm>
            <a:off x="7153275" y="882650"/>
            <a:ext cx="5222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/>
            <a:r>
              <a:rPr lang="it-IT" altLang="it-IT" sz="1600" b="1"/>
              <a:t>350</a:t>
            </a:r>
          </a:p>
        </p:txBody>
      </p:sp>
      <p:sp>
        <p:nvSpPr>
          <p:cNvPr id="111628" name="Text Box 14"/>
          <p:cNvSpPr txBox="1">
            <a:spLocks noChangeArrowheads="1"/>
          </p:cNvSpPr>
          <p:nvPr/>
        </p:nvSpPr>
        <p:spPr bwMode="auto">
          <a:xfrm>
            <a:off x="7153275" y="1317625"/>
            <a:ext cx="5222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/>
            <a:r>
              <a:rPr lang="it-IT" altLang="it-IT" sz="1600" b="1"/>
              <a:t>325</a:t>
            </a:r>
          </a:p>
        </p:txBody>
      </p:sp>
      <p:sp>
        <p:nvSpPr>
          <p:cNvPr id="111629" name="Text Box 15"/>
          <p:cNvSpPr txBox="1">
            <a:spLocks noChangeArrowheads="1"/>
          </p:cNvSpPr>
          <p:nvPr/>
        </p:nvSpPr>
        <p:spPr bwMode="auto">
          <a:xfrm>
            <a:off x="7153275" y="1752600"/>
            <a:ext cx="5222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/>
            <a:r>
              <a:rPr lang="it-IT" altLang="it-IT" sz="1600" b="1"/>
              <a:t>300</a:t>
            </a:r>
          </a:p>
        </p:txBody>
      </p:sp>
      <p:sp>
        <p:nvSpPr>
          <p:cNvPr id="111630" name="Freeform 17"/>
          <p:cNvSpPr>
            <a:spLocks/>
          </p:cNvSpPr>
          <p:nvPr/>
        </p:nvSpPr>
        <p:spPr bwMode="auto">
          <a:xfrm>
            <a:off x="1911350" y="1435100"/>
            <a:ext cx="1365250" cy="300038"/>
          </a:xfrm>
          <a:custGeom>
            <a:avLst/>
            <a:gdLst>
              <a:gd name="T0" fmla="*/ 0 w 860"/>
              <a:gd name="T1" fmla="*/ 234950 h 189"/>
              <a:gd name="T2" fmla="*/ 104775 w 860"/>
              <a:gd name="T3" fmla="*/ 228600 h 189"/>
              <a:gd name="T4" fmla="*/ 146050 w 860"/>
              <a:gd name="T5" fmla="*/ 165100 h 189"/>
              <a:gd name="T6" fmla="*/ 200025 w 860"/>
              <a:gd name="T7" fmla="*/ 82550 h 189"/>
              <a:gd name="T8" fmla="*/ 238125 w 860"/>
              <a:gd name="T9" fmla="*/ 31750 h 189"/>
              <a:gd name="T10" fmla="*/ 304800 w 860"/>
              <a:gd name="T11" fmla="*/ 3175 h 189"/>
              <a:gd name="T12" fmla="*/ 374650 w 860"/>
              <a:gd name="T13" fmla="*/ 12700 h 189"/>
              <a:gd name="T14" fmla="*/ 457200 w 860"/>
              <a:gd name="T15" fmla="*/ 76200 h 189"/>
              <a:gd name="T16" fmla="*/ 539750 w 860"/>
              <a:gd name="T17" fmla="*/ 155575 h 189"/>
              <a:gd name="T18" fmla="*/ 631825 w 860"/>
              <a:gd name="T19" fmla="*/ 238125 h 189"/>
              <a:gd name="T20" fmla="*/ 762000 w 860"/>
              <a:gd name="T21" fmla="*/ 292100 h 189"/>
              <a:gd name="T22" fmla="*/ 908050 w 860"/>
              <a:gd name="T23" fmla="*/ 282575 h 189"/>
              <a:gd name="T24" fmla="*/ 993775 w 860"/>
              <a:gd name="T25" fmla="*/ 247650 h 189"/>
              <a:gd name="T26" fmla="*/ 1044575 w 860"/>
              <a:gd name="T27" fmla="*/ 215900 h 189"/>
              <a:gd name="T28" fmla="*/ 1133475 w 860"/>
              <a:gd name="T29" fmla="*/ 180975 h 189"/>
              <a:gd name="T30" fmla="*/ 1212850 w 860"/>
              <a:gd name="T31" fmla="*/ 165100 h 189"/>
              <a:gd name="T32" fmla="*/ 1365250 w 860"/>
              <a:gd name="T33" fmla="*/ 165100 h 18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860" h="189">
                <a:moveTo>
                  <a:pt x="0" y="148"/>
                </a:moveTo>
                <a:cubicBezTo>
                  <a:pt x="11" y="147"/>
                  <a:pt x="51" y="151"/>
                  <a:pt x="66" y="144"/>
                </a:cubicBezTo>
                <a:cubicBezTo>
                  <a:pt x="81" y="137"/>
                  <a:pt x="82" y="119"/>
                  <a:pt x="92" y="104"/>
                </a:cubicBezTo>
                <a:cubicBezTo>
                  <a:pt x="102" y="89"/>
                  <a:pt x="116" y="66"/>
                  <a:pt x="126" y="52"/>
                </a:cubicBezTo>
                <a:cubicBezTo>
                  <a:pt x="136" y="38"/>
                  <a:pt x="139" y="28"/>
                  <a:pt x="150" y="20"/>
                </a:cubicBezTo>
                <a:cubicBezTo>
                  <a:pt x="161" y="12"/>
                  <a:pt x="178" y="4"/>
                  <a:pt x="192" y="2"/>
                </a:cubicBezTo>
                <a:cubicBezTo>
                  <a:pt x="206" y="0"/>
                  <a:pt x="220" y="0"/>
                  <a:pt x="236" y="8"/>
                </a:cubicBezTo>
                <a:cubicBezTo>
                  <a:pt x="252" y="16"/>
                  <a:pt x="271" y="33"/>
                  <a:pt x="288" y="48"/>
                </a:cubicBezTo>
                <a:cubicBezTo>
                  <a:pt x="305" y="63"/>
                  <a:pt x="322" y="81"/>
                  <a:pt x="340" y="98"/>
                </a:cubicBezTo>
                <a:cubicBezTo>
                  <a:pt x="358" y="115"/>
                  <a:pt x="375" y="136"/>
                  <a:pt x="398" y="150"/>
                </a:cubicBezTo>
                <a:cubicBezTo>
                  <a:pt x="421" y="164"/>
                  <a:pt x="451" y="179"/>
                  <a:pt x="480" y="184"/>
                </a:cubicBezTo>
                <a:cubicBezTo>
                  <a:pt x="509" y="189"/>
                  <a:pt x="548" y="183"/>
                  <a:pt x="572" y="178"/>
                </a:cubicBezTo>
                <a:cubicBezTo>
                  <a:pt x="596" y="173"/>
                  <a:pt x="612" y="163"/>
                  <a:pt x="626" y="156"/>
                </a:cubicBezTo>
                <a:cubicBezTo>
                  <a:pt x="640" y="149"/>
                  <a:pt x="643" y="143"/>
                  <a:pt x="658" y="136"/>
                </a:cubicBezTo>
                <a:cubicBezTo>
                  <a:pt x="673" y="129"/>
                  <a:pt x="696" y="119"/>
                  <a:pt x="714" y="114"/>
                </a:cubicBezTo>
                <a:cubicBezTo>
                  <a:pt x="732" y="109"/>
                  <a:pt x="740" y="106"/>
                  <a:pt x="764" y="104"/>
                </a:cubicBezTo>
                <a:cubicBezTo>
                  <a:pt x="788" y="102"/>
                  <a:pt x="844" y="104"/>
                  <a:pt x="860" y="104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631" name="Freeform 18"/>
          <p:cNvSpPr>
            <a:spLocks/>
          </p:cNvSpPr>
          <p:nvPr/>
        </p:nvSpPr>
        <p:spPr bwMode="auto">
          <a:xfrm>
            <a:off x="3270250" y="1431925"/>
            <a:ext cx="1282700" cy="300038"/>
          </a:xfrm>
          <a:custGeom>
            <a:avLst/>
            <a:gdLst>
              <a:gd name="T0" fmla="*/ 0 w 808"/>
              <a:gd name="T1" fmla="*/ 168275 h 189"/>
              <a:gd name="T2" fmla="*/ 57150 w 808"/>
              <a:gd name="T3" fmla="*/ 82550 h 189"/>
              <a:gd name="T4" fmla="*/ 95250 w 808"/>
              <a:gd name="T5" fmla="*/ 31750 h 189"/>
              <a:gd name="T6" fmla="*/ 161925 w 808"/>
              <a:gd name="T7" fmla="*/ 3175 h 189"/>
              <a:gd name="T8" fmla="*/ 231775 w 808"/>
              <a:gd name="T9" fmla="*/ 12700 h 189"/>
              <a:gd name="T10" fmla="*/ 314325 w 808"/>
              <a:gd name="T11" fmla="*/ 76200 h 189"/>
              <a:gd name="T12" fmla="*/ 396875 w 808"/>
              <a:gd name="T13" fmla="*/ 155575 h 189"/>
              <a:gd name="T14" fmla="*/ 488950 w 808"/>
              <a:gd name="T15" fmla="*/ 238125 h 189"/>
              <a:gd name="T16" fmla="*/ 619125 w 808"/>
              <a:gd name="T17" fmla="*/ 292100 h 189"/>
              <a:gd name="T18" fmla="*/ 765175 w 808"/>
              <a:gd name="T19" fmla="*/ 282575 h 189"/>
              <a:gd name="T20" fmla="*/ 850900 w 808"/>
              <a:gd name="T21" fmla="*/ 247650 h 189"/>
              <a:gd name="T22" fmla="*/ 927100 w 808"/>
              <a:gd name="T23" fmla="*/ 212725 h 189"/>
              <a:gd name="T24" fmla="*/ 990600 w 808"/>
              <a:gd name="T25" fmla="*/ 180975 h 189"/>
              <a:gd name="T26" fmla="*/ 1108075 w 808"/>
              <a:gd name="T27" fmla="*/ 133350 h 189"/>
              <a:gd name="T28" fmla="*/ 1282700 w 808"/>
              <a:gd name="T29" fmla="*/ 130175 h 189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808" h="189">
                <a:moveTo>
                  <a:pt x="0" y="106"/>
                </a:moveTo>
                <a:cubicBezTo>
                  <a:pt x="6" y="97"/>
                  <a:pt x="26" y="66"/>
                  <a:pt x="36" y="52"/>
                </a:cubicBezTo>
                <a:cubicBezTo>
                  <a:pt x="46" y="38"/>
                  <a:pt x="49" y="28"/>
                  <a:pt x="60" y="20"/>
                </a:cubicBezTo>
                <a:cubicBezTo>
                  <a:pt x="71" y="12"/>
                  <a:pt x="88" y="4"/>
                  <a:pt x="102" y="2"/>
                </a:cubicBezTo>
                <a:cubicBezTo>
                  <a:pt x="116" y="0"/>
                  <a:pt x="130" y="0"/>
                  <a:pt x="146" y="8"/>
                </a:cubicBezTo>
                <a:cubicBezTo>
                  <a:pt x="162" y="16"/>
                  <a:pt x="181" y="33"/>
                  <a:pt x="198" y="48"/>
                </a:cubicBezTo>
                <a:cubicBezTo>
                  <a:pt x="215" y="63"/>
                  <a:pt x="232" y="81"/>
                  <a:pt x="250" y="98"/>
                </a:cubicBezTo>
                <a:cubicBezTo>
                  <a:pt x="268" y="115"/>
                  <a:pt x="285" y="136"/>
                  <a:pt x="308" y="150"/>
                </a:cubicBezTo>
                <a:cubicBezTo>
                  <a:pt x="331" y="164"/>
                  <a:pt x="361" y="179"/>
                  <a:pt x="390" y="184"/>
                </a:cubicBezTo>
                <a:cubicBezTo>
                  <a:pt x="419" y="189"/>
                  <a:pt x="458" y="183"/>
                  <a:pt x="482" y="178"/>
                </a:cubicBezTo>
                <a:cubicBezTo>
                  <a:pt x="506" y="173"/>
                  <a:pt x="519" y="163"/>
                  <a:pt x="536" y="156"/>
                </a:cubicBezTo>
                <a:cubicBezTo>
                  <a:pt x="553" y="149"/>
                  <a:pt x="569" y="141"/>
                  <a:pt x="584" y="134"/>
                </a:cubicBezTo>
                <a:cubicBezTo>
                  <a:pt x="599" y="127"/>
                  <a:pt x="605" y="122"/>
                  <a:pt x="624" y="114"/>
                </a:cubicBezTo>
                <a:cubicBezTo>
                  <a:pt x="643" y="106"/>
                  <a:pt x="667" y="89"/>
                  <a:pt x="698" y="84"/>
                </a:cubicBezTo>
                <a:cubicBezTo>
                  <a:pt x="729" y="79"/>
                  <a:pt x="785" y="82"/>
                  <a:pt x="808" y="82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632" name="Freeform 19"/>
          <p:cNvSpPr>
            <a:spLocks/>
          </p:cNvSpPr>
          <p:nvPr/>
        </p:nvSpPr>
        <p:spPr bwMode="auto">
          <a:xfrm>
            <a:off x="4548188" y="1431925"/>
            <a:ext cx="1274762" cy="293688"/>
          </a:xfrm>
          <a:custGeom>
            <a:avLst/>
            <a:gdLst>
              <a:gd name="T0" fmla="*/ 0 w 803"/>
              <a:gd name="T1" fmla="*/ 133350 h 185"/>
              <a:gd name="T2" fmla="*/ 60325 w 803"/>
              <a:gd name="T3" fmla="*/ 73025 h 185"/>
              <a:gd name="T4" fmla="*/ 107950 w 803"/>
              <a:gd name="T5" fmla="*/ 28575 h 185"/>
              <a:gd name="T6" fmla="*/ 165100 w 803"/>
              <a:gd name="T7" fmla="*/ 1588 h 185"/>
              <a:gd name="T8" fmla="*/ 236537 w 803"/>
              <a:gd name="T9" fmla="*/ 20638 h 185"/>
              <a:gd name="T10" fmla="*/ 307975 w 803"/>
              <a:gd name="T11" fmla="*/ 68263 h 185"/>
              <a:gd name="T12" fmla="*/ 388937 w 803"/>
              <a:gd name="T13" fmla="*/ 133350 h 185"/>
              <a:gd name="T14" fmla="*/ 481012 w 803"/>
              <a:gd name="T15" fmla="*/ 215900 h 185"/>
              <a:gd name="T16" fmla="*/ 617537 w 803"/>
              <a:gd name="T17" fmla="*/ 282575 h 185"/>
              <a:gd name="T18" fmla="*/ 766762 w 803"/>
              <a:gd name="T19" fmla="*/ 280988 h 185"/>
              <a:gd name="T20" fmla="*/ 857250 w 803"/>
              <a:gd name="T21" fmla="*/ 234950 h 185"/>
              <a:gd name="T22" fmla="*/ 919162 w 803"/>
              <a:gd name="T23" fmla="*/ 190500 h 185"/>
              <a:gd name="T24" fmla="*/ 982662 w 803"/>
              <a:gd name="T25" fmla="*/ 158750 h 185"/>
              <a:gd name="T26" fmla="*/ 1100137 w 803"/>
              <a:gd name="T27" fmla="*/ 111125 h 185"/>
              <a:gd name="T28" fmla="*/ 1274762 w 803"/>
              <a:gd name="T29" fmla="*/ 107950 h 18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803" h="185">
                <a:moveTo>
                  <a:pt x="0" y="84"/>
                </a:moveTo>
                <a:cubicBezTo>
                  <a:pt x="6" y="78"/>
                  <a:pt x="27" y="57"/>
                  <a:pt x="38" y="46"/>
                </a:cubicBezTo>
                <a:cubicBezTo>
                  <a:pt x="49" y="35"/>
                  <a:pt x="57" y="25"/>
                  <a:pt x="68" y="18"/>
                </a:cubicBezTo>
                <a:cubicBezTo>
                  <a:pt x="79" y="11"/>
                  <a:pt x="91" y="2"/>
                  <a:pt x="104" y="1"/>
                </a:cubicBezTo>
                <a:cubicBezTo>
                  <a:pt x="117" y="0"/>
                  <a:pt x="134" y="6"/>
                  <a:pt x="149" y="13"/>
                </a:cubicBezTo>
                <a:cubicBezTo>
                  <a:pt x="164" y="20"/>
                  <a:pt x="178" y="31"/>
                  <a:pt x="194" y="43"/>
                </a:cubicBezTo>
                <a:cubicBezTo>
                  <a:pt x="210" y="55"/>
                  <a:pt x="227" y="69"/>
                  <a:pt x="245" y="84"/>
                </a:cubicBezTo>
                <a:cubicBezTo>
                  <a:pt x="263" y="99"/>
                  <a:pt x="279" y="120"/>
                  <a:pt x="303" y="136"/>
                </a:cubicBezTo>
                <a:cubicBezTo>
                  <a:pt x="327" y="152"/>
                  <a:pt x="359" y="171"/>
                  <a:pt x="389" y="178"/>
                </a:cubicBezTo>
                <a:cubicBezTo>
                  <a:pt x="419" y="185"/>
                  <a:pt x="458" y="182"/>
                  <a:pt x="483" y="177"/>
                </a:cubicBezTo>
                <a:cubicBezTo>
                  <a:pt x="508" y="172"/>
                  <a:pt x="524" y="157"/>
                  <a:pt x="540" y="148"/>
                </a:cubicBezTo>
                <a:cubicBezTo>
                  <a:pt x="556" y="139"/>
                  <a:pt x="566" y="128"/>
                  <a:pt x="579" y="120"/>
                </a:cubicBezTo>
                <a:cubicBezTo>
                  <a:pt x="592" y="112"/>
                  <a:pt x="600" y="108"/>
                  <a:pt x="619" y="100"/>
                </a:cubicBezTo>
                <a:cubicBezTo>
                  <a:pt x="638" y="92"/>
                  <a:pt x="662" y="75"/>
                  <a:pt x="693" y="70"/>
                </a:cubicBezTo>
                <a:cubicBezTo>
                  <a:pt x="724" y="65"/>
                  <a:pt x="780" y="68"/>
                  <a:pt x="803" y="68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633" name="Freeform 20"/>
          <p:cNvSpPr>
            <a:spLocks/>
          </p:cNvSpPr>
          <p:nvPr/>
        </p:nvSpPr>
        <p:spPr bwMode="auto">
          <a:xfrm>
            <a:off x="5816600" y="1436688"/>
            <a:ext cx="1193800" cy="279400"/>
          </a:xfrm>
          <a:custGeom>
            <a:avLst/>
            <a:gdLst>
              <a:gd name="T0" fmla="*/ 0 w 752"/>
              <a:gd name="T1" fmla="*/ 103188 h 176"/>
              <a:gd name="T2" fmla="*/ 49213 w 752"/>
              <a:gd name="T3" fmla="*/ 68263 h 176"/>
              <a:gd name="T4" fmla="*/ 88900 w 752"/>
              <a:gd name="T5" fmla="*/ 25400 h 176"/>
              <a:gd name="T6" fmla="*/ 150813 w 752"/>
              <a:gd name="T7" fmla="*/ 4763 h 176"/>
              <a:gd name="T8" fmla="*/ 211138 w 752"/>
              <a:gd name="T9" fmla="*/ 11113 h 176"/>
              <a:gd name="T10" fmla="*/ 292100 w 752"/>
              <a:gd name="T11" fmla="*/ 66675 h 176"/>
              <a:gd name="T12" fmla="*/ 368300 w 752"/>
              <a:gd name="T13" fmla="*/ 138113 h 176"/>
              <a:gd name="T14" fmla="*/ 469900 w 752"/>
              <a:gd name="T15" fmla="*/ 217488 h 176"/>
              <a:gd name="T16" fmla="*/ 600075 w 752"/>
              <a:gd name="T17" fmla="*/ 271463 h 176"/>
              <a:gd name="T18" fmla="*/ 746125 w 752"/>
              <a:gd name="T19" fmla="*/ 261938 h 176"/>
              <a:gd name="T20" fmla="*/ 831850 w 752"/>
              <a:gd name="T21" fmla="*/ 227013 h 176"/>
              <a:gd name="T22" fmla="*/ 908050 w 752"/>
              <a:gd name="T23" fmla="*/ 192088 h 176"/>
              <a:gd name="T24" fmla="*/ 971550 w 752"/>
              <a:gd name="T25" fmla="*/ 160338 h 176"/>
              <a:gd name="T26" fmla="*/ 1060450 w 752"/>
              <a:gd name="T27" fmla="*/ 103188 h 176"/>
              <a:gd name="T28" fmla="*/ 1193800 w 752"/>
              <a:gd name="T29" fmla="*/ 84138 h 17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752" h="176">
                <a:moveTo>
                  <a:pt x="0" y="65"/>
                </a:moveTo>
                <a:cubicBezTo>
                  <a:pt x="5" y="61"/>
                  <a:pt x="22" y="51"/>
                  <a:pt x="31" y="43"/>
                </a:cubicBezTo>
                <a:cubicBezTo>
                  <a:pt x="40" y="35"/>
                  <a:pt x="45" y="23"/>
                  <a:pt x="56" y="16"/>
                </a:cubicBezTo>
                <a:cubicBezTo>
                  <a:pt x="67" y="9"/>
                  <a:pt x="82" y="4"/>
                  <a:pt x="95" y="3"/>
                </a:cubicBezTo>
                <a:cubicBezTo>
                  <a:pt x="108" y="2"/>
                  <a:pt x="118" y="0"/>
                  <a:pt x="133" y="7"/>
                </a:cubicBezTo>
                <a:cubicBezTo>
                  <a:pt x="148" y="14"/>
                  <a:pt x="168" y="29"/>
                  <a:pt x="184" y="42"/>
                </a:cubicBezTo>
                <a:cubicBezTo>
                  <a:pt x="200" y="55"/>
                  <a:pt x="213" y="71"/>
                  <a:pt x="232" y="87"/>
                </a:cubicBezTo>
                <a:cubicBezTo>
                  <a:pt x="251" y="103"/>
                  <a:pt x="272" y="123"/>
                  <a:pt x="296" y="137"/>
                </a:cubicBezTo>
                <a:cubicBezTo>
                  <a:pt x="320" y="151"/>
                  <a:pt x="349" y="166"/>
                  <a:pt x="378" y="171"/>
                </a:cubicBezTo>
                <a:cubicBezTo>
                  <a:pt x="407" y="176"/>
                  <a:pt x="446" y="170"/>
                  <a:pt x="470" y="165"/>
                </a:cubicBezTo>
                <a:cubicBezTo>
                  <a:pt x="494" y="160"/>
                  <a:pt x="507" y="150"/>
                  <a:pt x="524" y="143"/>
                </a:cubicBezTo>
                <a:cubicBezTo>
                  <a:pt x="541" y="136"/>
                  <a:pt x="557" y="128"/>
                  <a:pt x="572" y="121"/>
                </a:cubicBezTo>
                <a:cubicBezTo>
                  <a:pt x="587" y="114"/>
                  <a:pt x="596" y="110"/>
                  <a:pt x="612" y="101"/>
                </a:cubicBezTo>
                <a:cubicBezTo>
                  <a:pt x="628" y="92"/>
                  <a:pt x="645" y="73"/>
                  <a:pt x="668" y="65"/>
                </a:cubicBezTo>
                <a:cubicBezTo>
                  <a:pt x="691" y="57"/>
                  <a:pt x="735" y="55"/>
                  <a:pt x="752" y="53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634" name="Freeform 21"/>
          <p:cNvSpPr>
            <a:spLocks/>
          </p:cNvSpPr>
          <p:nvPr/>
        </p:nvSpPr>
        <p:spPr bwMode="auto">
          <a:xfrm>
            <a:off x="1905000" y="4098925"/>
            <a:ext cx="1257300" cy="401638"/>
          </a:xfrm>
          <a:custGeom>
            <a:avLst/>
            <a:gdLst>
              <a:gd name="T0" fmla="*/ 0 w 792"/>
              <a:gd name="T1" fmla="*/ 396875 h 253"/>
              <a:gd name="T2" fmla="*/ 73025 w 792"/>
              <a:gd name="T3" fmla="*/ 396875 h 253"/>
              <a:gd name="T4" fmla="*/ 165100 w 792"/>
              <a:gd name="T5" fmla="*/ 390525 h 253"/>
              <a:gd name="T6" fmla="*/ 244475 w 792"/>
              <a:gd name="T7" fmla="*/ 374650 h 253"/>
              <a:gd name="T8" fmla="*/ 320675 w 792"/>
              <a:gd name="T9" fmla="*/ 349250 h 253"/>
              <a:gd name="T10" fmla="*/ 361950 w 792"/>
              <a:gd name="T11" fmla="*/ 263525 h 253"/>
              <a:gd name="T12" fmla="*/ 377825 w 792"/>
              <a:gd name="T13" fmla="*/ 174625 h 253"/>
              <a:gd name="T14" fmla="*/ 403225 w 792"/>
              <a:gd name="T15" fmla="*/ 6350 h 253"/>
              <a:gd name="T16" fmla="*/ 425450 w 792"/>
              <a:gd name="T17" fmla="*/ 139700 h 253"/>
              <a:gd name="T18" fmla="*/ 444500 w 792"/>
              <a:gd name="T19" fmla="*/ 228600 h 253"/>
              <a:gd name="T20" fmla="*/ 476250 w 792"/>
              <a:gd name="T21" fmla="*/ 311150 h 253"/>
              <a:gd name="T22" fmla="*/ 558800 w 792"/>
              <a:gd name="T23" fmla="*/ 368300 h 253"/>
              <a:gd name="T24" fmla="*/ 762000 w 792"/>
              <a:gd name="T25" fmla="*/ 396875 h 253"/>
              <a:gd name="T26" fmla="*/ 914400 w 792"/>
              <a:gd name="T27" fmla="*/ 396875 h 253"/>
              <a:gd name="T28" fmla="*/ 1257300 w 792"/>
              <a:gd name="T29" fmla="*/ 396875 h 253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792" h="253">
                <a:moveTo>
                  <a:pt x="0" y="250"/>
                </a:moveTo>
                <a:cubicBezTo>
                  <a:pt x="8" y="250"/>
                  <a:pt x="29" y="251"/>
                  <a:pt x="46" y="250"/>
                </a:cubicBezTo>
                <a:cubicBezTo>
                  <a:pt x="63" y="249"/>
                  <a:pt x="86" y="248"/>
                  <a:pt x="104" y="246"/>
                </a:cubicBezTo>
                <a:cubicBezTo>
                  <a:pt x="122" y="244"/>
                  <a:pt x="138" y="240"/>
                  <a:pt x="154" y="236"/>
                </a:cubicBezTo>
                <a:cubicBezTo>
                  <a:pt x="170" y="232"/>
                  <a:pt x="190" y="232"/>
                  <a:pt x="202" y="220"/>
                </a:cubicBezTo>
                <a:cubicBezTo>
                  <a:pt x="214" y="208"/>
                  <a:pt x="222" y="184"/>
                  <a:pt x="228" y="166"/>
                </a:cubicBezTo>
                <a:cubicBezTo>
                  <a:pt x="234" y="148"/>
                  <a:pt x="234" y="137"/>
                  <a:pt x="238" y="110"/>
                </a:cubicBezTo>
                <a:cubicBezTo>
                  <a:pt x="242" y="83"/>
                  <a:pt x="249" y="8"/>
                  <a:pt x="254" y="4"/>
                </a:cubicBezTo>
                <a:cubicBezTo>
                  <a:pt x="259" y="0"/>
                  <a:pt x="264" y="65"/>
                  <a:pt x="268" y="88"/>
                </a:cubicBezTo>
                <a:cubicBezTo>
                  <a:pt x="272" y="111"/>
                  <a:pt x="275" y="126"/>
                  <a:pt x="280" y="144"/>
                </a:cubicBezTo>
                <a:cubicBezTo>
                  <a:pt x="285" y="162"/>
                  <a:pt x="288" y="181"/>
                  <a:pt x="300" y="196"/>
                </a:cubicBezTo>
                <a:cubicBezTo>
                  <a:pt x="312" y="211"/>
                  <a:pt x="322" y="223"/>
                  <a:pt x="352" y="232"/>
                </a:cubicBezTo>
                <a:cubicBezTo>
                  <a:pt x="382" y="241"/>
                  <a:pt x="443" y="247"/>
                  <a:pt x="480" y="250"/>
                </a:cubicBezTo>
                <a:cubicBezTo>
                  <a:pt x="517" y="253"/>
                  <a:pt x="524" y="250"/>
                  <a:pt x="576" y="250"/>
                </a:cubicBezTo>
                <a:cubicBezTo>
                  <a:pt x="628" y="250"/>
                  <a:pt x="747" y="250"/>
                  <a:pt x="792" y="250"/>
                </a:cubicBezTo>
              </a:path>
            </a:pathLst>
          </a:custGeom>
          <a:noFill/>
          <a:ln w="28575" cmpd="sng">
            <a:solidFill>
              <a:srgbClr val="66FF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635" name="Freeform 22"/>
          <p:cNvSpPr>
            <a:spLocks/>
          </p:cNvSpPr>
          <p:nvPr/>
        </p:nvSpPr>
        <p:spPr bwMode="auto">
          <a:xfrm>
            <a:off x="3159125" y="4102100"/>
            <a:ext cx="1254125" cy="398463"/>
          </a:xfrm>
          <a:custGeom>
            <a:avLst/>
            <a:gdLst>
              <a:gd name="T0" fmla="*/ 0 w 790"/>
              <a:gd name="T1" fmla="*/ 396875 h 251"/>
              <a:gd name="T2" fmla="*/ 73025 w 790"/>
              <a:gd name="T3" fmla="*/ 396875 h 251"/>
              <a:gd name="T4" fmla="*/ 165100 w 790"/>
              <a:gd name="T5" fmla="*/ 390525 h 251"/>
              <a:gd name="T6" fmla="*/ 244475 w 790"/>
              <a:gd name="T7" fmla="*/ 374650 h 251"/>
              <a:gd name="T8" fmla="*/ 320675 w 790"/>
              <a:gd name="T9" fmla="*/ 349250 h 251"/>
              <a:gd name="T10" fmla="*/ 361950 w 790"/>
              <a:gd name="T11" fmla="*/ 263525 h 251"/>
              <a:gd name="T12" fmla="*/ 377825 w 790"/>
              <a:gd name="T13" fmla="*/ 174625 h 251"/>
              <a:gd name="T14" fmla="*/ 403225 w 790"/>
              <a:gd name="T15" fmla="*/ 6350 h 251"/>
              <a:gd name="T16" fmla="*/ 425450 w 790"/>
              <a:gd name="T17" fmla="*/ 139700 h 251"/>
              <a:gd name="T18" fmla="*/ 444500 w 790"/>
              <a:gd name="T19" fmla="*/ 228600 h 251"/>
              <a:gd name="T20" fmla="*/ 476250 w 790"/>
              <a:gd name="T21" fmla="*/ 311150 h 251"/>
              <a:gd name="T22" fmla="*/ 558800 w 790"/>
              <a:gd name="T23" fmla="*/ 368300 h 251"/>
              <a:gd name="T24" fmla="*/ 762000 w 790"/>
              <a:gd name="T25" fmla="*/ 393700 h 251"/>
              <a:gd name="T26" fmla="*/ 1038225 w 790"/>
              <a:gd name="T27" fmla="*/ 390525 h 251"/>
              <a:gd name="T28" fmla="*/ 1254125 w 790"/>
              <a:gd name="T29" fmla="*/ 387350 h 251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790" h="251">
                <a:moveTo>
                  <a:pt x="0" y="250"/>
                </a:moveTo>
                <a:cubicBezTo>
                  <a:pt x="8" y="250"/>
                  <a:pt x="29" y="251"/>
                  <a:pt x="46" y="250"/>
                </a:cubicBezTo>
                <a:cubicBezTo>
                  <a:pt x="63" y="249"/>
                  <a:pt x="86" y="248"/>
                  <a:pt x="104" y="246"/>
                </a:cubicBezTo>
                <a:cubicBezTo>
                  <a:pt x="122" y="244"/>
                  <a:pt x="138" y="240"/>
                  <a:pt x="154" y="236"/>
                </a:cubicBezTo>
                <a:cubicBezTo>
                  <a:pt x="170" y="232"/>
                  <a:pt x="190" y="232"/>
                  <a:pt x="202" y="220"/>
                </a:cubicBezTo>
                <a:cubicBezTo>
                  <a:pt x="214" y="208"/>
                  <a:pt x="222" y="184"/>
                  <a:pt x="228" y="166"/>
                </a:cubicBezTo>
                <a:cubicBezTo>
                  <a:pt x="234" y="148"/>
                  <a:pt x="234" y="137"/>
                  <a:pt x="238" y="110"/>
                </a:cubicBezTo>
                <a:cubicBezTo>
                  <a:pt x="242" y="83"/>
                  <a:pt x="249" y="8"/>
                  <a:pt x="254" y="4"/>
                </a:cubicBezTo>
                <a:cubicBezTo>
                  <a:pt x="259" y="0"/>
                  <a:pt x="264" y="65"/>
                  <a:pt x="268" y="88"/>
                </a:cubicBezTo>
                <a:cubicBezTo>
                  <a:pt x="272" y="111"/>
                  <a:pt x="275" y="126"/>
                  <a:pt x="280" y="144"/>
                </a:cubicBezTo>
                <a:cubicBezTo>
                  <a:pt x="285" y="162"/>
                  <a:pt x="288" y="181"/>
                  <a:pt x="300" y="196"/>
                </a:cubicBezTo>
                <a:cubicBezTo>
                  <a:pt x="312" y="211"/>
                  <a:pt x="322" y="223"/>
                  <a:pt x="352" y="232"/>
                </a:cubicBezTo>
                <a:cubicBezTo>
                  <a:pt x="382" y="241"/>
                  <a:pt x="430" y="246"/>
                  <a:pt x="480" y="248"/>
                </a:cubicBezTo>
                <a:cubicBezTo>
                  <a:pt x="530" y="250"/>
                  <a:pt x="602" y="247"/>
                  <a:pt x="654" y="246"/>
                </a:cubicBezTo>
                <a:cubicBezTo>
                  <a:pt x="706" y="245"/>
                  <a:pt x="762" y="244"/>
                  <a:pt x="790" y="244"/>
                </a:cubicBezTo>
              </a:path>
            </a:pathLst>
          </a:custGeom>
          <a:noFill/>
          <a:ln w="28575" cmpd="sng">
            <a:solidFill>
              <a:srgbClr val="66FF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636" name="Freeform 23"/>
          <p:cNvSpPr>
            <a:spLocks/>
          </p:cNvSpPr>
          <p:nvPr/>
        </p:nvSpPr>
        <p:spPr bwMode="auto">
          <a:xfrm>
            <a:off x="4410075" y="4287838"/>
            <a:ext cx="1276350" cy="204787"/>
          </a:xfrm>
          <a:custGeom>
            <a:avLst/>
            <a:gdLst>
              <a:gd name="T0" fmla="*/ 0 w 804"/>
              <a:gd name="T1" fmla="*/ 203200 h 129"/>
              <a:gd name="T2" fmla="*/ 114300 w 804"/>
              <a:gd name="T3" fmla="*/ 203200 h 129"/>
              <a:gd name="T4" fmla="*/ 184150 w 804"/>
              <a:gd name="T5" fmla="*/ 193675 h 129"/>
              <a:gd name="T6" fmla="*/ 263525 w 804"/>
              <a:gd name="T7" fmla="*/ 185737 h 129"/>
              <a:gd name="T8" fmla="*/ 339725 w 804"/>
              <a:gd name="T9" fmla="*/ 173037 h 129"/>
              <a:gd name="T10" fmla="*/ 381000 w 804"/>
              <a:gd name="T11" fmla="*/ 130175 h 129"/>
              <a:gd name="T12" fmla="*/ 396875 w 804"/>
              <a:gd name="T13" fmla="*/ 85725 h 129"/>
              <a:gd name="T14" fmla="*/ 422275 w 804"/>
              <a:gd name="T15" fmla="*/ 1587 h 129"/>
              <a:gd name="T16" fmla="*/ 463550 w 804"/>
              <a:gd name="T17" fmla="*/ 71437 h 129"/>
              <a:gd name="T18" fmla="*/ 495300 w 804"/>
              <a:gd name="T19" fmla="*/ 119062 h 129"/>
              <a:gd name="T20" fmla="*/ 577850 w 804"/>
              <a:gd name="T21" fmla="*/ 182562 h 129"/>
              <a:gd name="T22" fmla="*/ 781050 w 804"/>
              <a:gd name="T23" fmla="*/ 196850 h 129"/>
              <a:gd name="T24" fmla="*/ 933450 w 804"/>
              <a:gd name="T25" fmla="*/ 196850 h 129"/>
              <a:gd name="T26" fmla="*/ 1276350 w 804"/>
              <a:gd name="T27" fmla="*/ 196850 h 12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804" h="129">
                <a:moveTo>
                  <a:pt x="0" y="128"/>
                </a:moveTo>
                <a:cubicBezTo>
                  <a:pt x="12" y="128"/>
                  <a:pt x="53" y="129"/>
                  <a:pt x="72" y="128"/>
                </a:cubicBezTo>
                <a:cubicBezTo>
                  <a:pt x="91" y="127"/>
                  <a:pt x="100" y="124"/>
                  <a:pt x="116" y="122"/>
                </a:cubicBezTo>
                <a:cubicBezTo>
                  <a:pt x="132" y="120"/>
                  <a:pt x="150" y="119"/>
                  <a:pt x="166" y="117"/>
                </a:cubicBezTo>
                <a:cubicBezTo>
                  <a:pt x="182" y="115"/>
                  <a:pt x="202" y="115"/>
                  <a:pt x="214" y="109"/>
                </a:cubicBezTo>
                <a:cubicBezTo>
                  <a:pt x="226" y="103"/>
                  <a:pt x="234" y="91"/>
                  <a:pt x="240" y="82"/>
                </a:cubicBezTo>
                <a:cubicBezTo>
                  <a:pt x="246" y="73"/>
                  <a:pt x="246" y="68"/>
                  <a:pt x="250" y="54"/>
                </a:cubicBezTo>
                <a:cubicBezTo>
                  <a:pt x="254" y="41"/>
                  <a:pt x="259" y="2"/>
                  <a:pt x="266" y="1"/>
                </a:cubicBezTo>
                <a:cubicBezTo>
                  <a:pt x="273" y="0"/>
                  <a:pt x="284" y="33"/>
                  <a:pt x="292" y="45"/>
                </a:cubicBezTo>
                <a:cubicBezTo>
                  <a:pt x="300" y="57"/>
                  <a:pt x="300" y="63"/>
                  <a:pt x="312" y="75"/>
                </a:cubicBezTo>
                <a:cubicBezTo>
                  <a:pt x="324" y="87"/>
                  <a:pt x="334" y="107"/>
                  <a:pt x="364" y="115"/>
                </a:cubicBezTo>
                <a:cubicBezTo>
                  <a:pt x="394" y="123"/>
                  <a:pt x="455" y="123"/>
                  <a:pt x="492" y="124"/>
                </a:cubicBezTo>
                <a:cubicBezTo>
                  <a:pt x="529" y="126"/>
                  <a:pt x="536" y="124"/>
                  <a:pt x="588" y="124"/>
                </a:cubicBezTo>
                <a:cubicBezTo>
                  <a:pt x="640" y="124"/>
                  <a:pt x="759" y="124"/>
                  <a:pt x="804" y="124"/>
                </a:cubicBezTo>
              </a:path>
            </a:pathLst>
          </a:custGeom>
          <a:noFill/>
          <a:ln w="28575" cmpd="sng">
            <a:solidFill>
              <a:srgbClr val="66FF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637" name="Freeform 24"/>
          <p:cNvSpPr>
            <a:spLocks/>
          </p:cNvSpPr>
          <p:nvPr/>
        </p:nvSpPr>
        <p:spPr bwMode="auto">
          <a:xfrm>
            <a:off x="5681663" y="4297363"/>
            <a:ext cx="1338262" cy="196850"/>
          </a:xfrm>
          <a:custGeom>
            <a:avLst/>
            <a:gdLst>
              <a:gd name="T0" fmla="*/ 0 w 843"/>
              <a:gd name="T1" fmla="*/ 192088 h 124"/>
              <a:gd name="T2" fmla="*/ 100012 w 843"/>
              <a:gd name="T3" fmla="*/ 193675 h 124"/>
              <a:gd name="T4" fmla="*/ 180975 w 843"/>
              <a:gd name="T5" fmla="*/ 193675 h 124"/>
              <a:gd name="T6" fmla="*/ 260350 w 843"/>
              <a:gd name="T7" fmla="*/ 185738 h 124"/>
              <a:gd name="T8" fmla="*/ 336550 w 843"/>
              <a:gd name="T9" fmla="*/ 173038 h 124"/>
              <a:gd name="T10" fmla="*/ 377825 w 843"/>
              <a:gd name="T11" fmla="*/ 130175 h 124"/>
              <a:gd name="T12" fmla="*/ 393700 w 843"/>
              <a:gd name="T13" fmla="*/ 85725 h 124"/>
              <a:gd name="T14" fmla="*/ 419100 w 843"/>
              <a:gd name="T15" fmla="*/ 1588 h 124"/>
              <a:gd name="T16" fmla="*/ 460375 w 843"/>
              <a:gd name="T17" fmla="*/ 71438 h 124"/>
              <a:gd name="T18" fmla="*/ 492125 w 843"/>
              <a:gd name="T19" fmla="*/ 119063 h 124"/>
              <a:gd name="T20" fmla="*/ 574675 w 843"/>
              <a:gd name="T21" fmla="*/ 182563 h 124"/>
              <a:gd name="T22" fmla="*/ 777875 w 843"/>
              <a:gd name="T23" fmla="*/ 196850 h 124"/>
              <a:gd name="T24" fmla="*/ 1000125 w 843"/>
              <a:gd name="T25" fmla="*/ 184150 h 124"/>
              <a:gd name="T26" fmla="*/ 1338262 w 843"/>
              <a:gd name="T27" fmla="*/ 169863 h 12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843" h="124">
                <a:moveTo>
                  <a:pt x="0" y="121"/>
                </a:moveTo>
                <a:cubicBezTo>
                  <a:pt x="10" y="121"/>
                  <a:pt x="44" y="122"/>
                  <a:pt x="63" y="122"/>
                </a:cubicBezTo>
                <a:cubicBezTo>
                  <a:pt x="82" y="122"/>
                  <a:pt x="97" y="123"/>
                  <a:pt x="114" y="122"/>
                </a:cubicBezTo>
                <a:cubicBezTo>
                  <a:pt x="131" y="121"/>
                  <a:pt x="148" y="119"/>
                  <a:pt x="164" y="117"/>
                </a:cubicBezTo>
                <a:cubicBezTo>
                  <a:pt x="180" y="115"/>
                  <a:pt x="200" y="115"/>
                  <a:pt x="212" y="109"/>
                </a:cubicBezTo>
                <a:cubicBezTo>
                  <a:pt x="224" y="103"/>
                  <a:pt x="232" y="91"/>
                  <a:pt x="238" y="82"/>
                </a:cubicBezTo>
                <a:cubicBezTo>
                  <a:pt x="244" y="73"/>
                  <a:pt x="244" y="68"/>
                  <a:pt x="248" y="54"/>
                </a:cubicBezTo>
                <a:cubicBezTo>
                  <a:pt x="252" y="41"/>
                  <a:pt x="257" y="2"/>
                  <a:pt x="264" y="1"/>
                </a:cubicBezTo>
                <a:cubicBezTo>
                  <a:pt x="271" y="0"/>
                  <a:pt x="282" y="33"/>
                  <a:pt x="290" y="45"/>
                </a:cubicBezTo>
                <a:cubicBezTo>
                  <a:pt x="298" y="57"/>
                  <a:pt x="298" y="63"/>
                  <a:pt x="310" y="75"/>
                </a:cubicBezTo>
                <a:cubicBezTo>
                  <a:pt x="322" y="87"/>
                  <a:pt x="332" y="107"/>
                  <a:pt x="362" y="115"/>
                </a:cubicBezTo>
                <a:cubicBezTo>
                  <a:pt x="392" y="123"/>
                  <a:pt x="445" y="124"/>
                  <a:pt x="490" y="124"/>
                </a:cubicBezTo>
                <a:cubicBezTo>
                  <a:pt x="535" y="124"/>
                  <a:pt x="571" y="119"/>
                  <a:pt x="630" y="116"/>
                </a:cubicBezTo>
                <a:cubicBezTo>
                  <a:pt x="689" y="113"/>
                  <a:pt x="799" y="109"/>
                  <a:pt x="843" y="107"/>
                </a:cubicBezTo>
              </a:path>
            </a:pathLst>
          </a:custGeom>
          <a:noFill/>
          <a:ln w="28575" cmpd="sng">
            <a:solidFill>
              <a:srgbClr val="66FF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638" name="Freeform 25"/>
          <p:cNvSpPr>
            <a:spLocks/>
          </p:cNvSpPr>
          <p:nvPr/>
        </p:nvSpPr>
        <p:spPr bwMode="auto">
          <a:xfrm>
            <a:off x="1905000" y="2286000"/>
            <a:ext cx="1295400" cy="2063750"/>
          </a:xfrm>
          <a:custGeom>
            <a:avLst/>
            <a:gdLst>
              <a:gd name="T0" fmla="*/ 0 w 816"/>
              <a:gd name="T1" fmla="*/ 0 h 1300"/>
              <a:gd name="T2" fmla="*/ 85725 w 816"/>
              <a:gd name="T3" fmla="*/ 60325 h 1300"/>
              <a:gd name="T4" fmla="*/ 120650 w 816"/>
              <a:gd name="T5" fmla="*/ 107950 h 1300"/>
              <a:gd name="T6" fmla="*/ 152400 w 816"/>
              <a:gd name="T7" fmla="*/ 304800 h 1300"/>
              <a:gd name="T8" fmla="*/ 171450 w 816"/>
              <a:gd name="T9" fmla="*/ 606425 h 1300"/>
              <a:gd name="T10" fmla="*/ 228600 w 816"/>
              <a:gd name="T11" fmla="*/ 1447800 h 1300"/>
              <a:gd name="T12" fmla="*/ 250825 w 816"/>
              <a:gd name="T13" fmla="*/ 1828800 h 1300"/>
              <a:gd name="T14" fmla="*/ 282575 w 816"/>
              <a:gd name="T15" fmla="*/ 1993900 h 1300"/>
              <a:gd name="T16" fmla="*/ 311150 w 816"/>
              <a:gd name="T17" fmla="*/ 2047875 h 1300"/>
              <a:gd name="T18" fmla="*/ 352425 w 816"/>
              <a:gd name="T19" fmla="*/ 1898650 h 1300"/>
              <a:gd name="T20" fmla="*/ 384175 w 816"/>
              <a:gd name="T21" fmla="*/ 1555750 h 1300"/>
              <a:gd name="T22" fmla="*/ 400050 w 816"/>
              <a:gd name="T23" fmla="*/ 1292225 h 1300"/>
              <a:gd name="T24" fmla="*/ 438150 w 816"/>
              <a:gd name="T25" fmla="*/ 688975 h 1300"/>
              <a:gd name="T26" fmla="*/ 492125 w 816"/>
              <a:gd name="T27" fmla="*/ 387350 h 1300"/>
              <a:gd name="T28" fmla="*/ 542925 w 816"/>
              <a:gd name="T29" fmla="*/ 317500 h 1300"/>
              <a:gd name="T30" fmla="*/ 609600 w 816"/>
              <a:gd name="T31" fmla="*/ 304800 h 1300"/>
              <a:gd name="T32" fmla="*/ 714375 w 816"/>
              <a:gd name="T33" fmla="*/ 285750 h 1300"/>
              <a:gd name="T34" fmla="*/ 762000 w 816"/>
              <a:gd name="T35" fmla="*/ 228600 h 1300"/>
              <a:gd name="T36" fmla="*/ 835025 w 816"/>
              <a:gd name="T37" fmla="*/ 212725 h 1300"/>
              <a:gd name="T38" fmla="*/ 904875 w 816"/>
              <a:gd name="T39" fmla="*/ 149225 h 1300"/>
              <a:gd name="T40" fmla="*/ 952500 w 816"/>
              <a:gd name="T41" fmla="*/ 82550 h 1300"/>
              <a:gd name="T42" fmla="*/ 1012825 w 816"/>
              <a:gd name="T43" fmla="*/ 47625 h 1300"/>
              <a:gd name="T44" fmla="*/ 1076325 w 816"/>
              <a:gd name="T45" fmla="*/ 50800 h 1300"/>
              <a:gd name="T46" fmla="*/ 1133475 w 816"/>
              <a:gd name="T47" fmla="*/ 95250 h 1300"/>
              <a:gd name="T48" fmla="*/ 1219200 w 816"/>
              <a:gd name="T49" fmla="*/ 82550 h 1300"/>
              <a:gd name="T50" fmla="*/ 1295400 w 816"/>
              <a:gd name="T51" fmla="*/ 76200 h 130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816" h="1300">
                <a:moveTo>
                  <a:pt x="0" y="0"/>
                </a:moveTo>
                <a:cubicBezTo>
                  <a:pt x="9" y="6"/>
                  <a:pt x="41" y="27"/>
                  <a:pt x="54" y="38"/>
                </a:cubicBezTo>
                <a:cubicBezTo>
                  <a:pt x="67" y="49"/>
                  <a:pt x="69" y="42"/>
                  <a:pt x="76" y="68"/>
                </a:cubicBezTo>
                <a:cubicBezTo>
                  <a:pt x="83" y="94"/>
                  <a:pt x="91" y="140"/>
                  <a:pt x="96" y="192"/>
                </a:cubicBezTo>
                <a:cubicBezTo>
                  <a:pt x="101" y="244"/>
                  <a:pt x="100" y="262"/>
                  <a:pt x="108" y="382"/>
                </a:cubicBezTo>
                <a:cubicBezTo>
                  <a:pt x="116" y="502"/>
                  <a:pt x="136" y="784"/>
                  <a:pt x="144" y="912"/>
                </a:cubicBezTo>
                <a:cubicBezTo>
                  <a:pt x="152" y="1040"/>
                  <a:pt x="152" y="1095"/>
                  <a:pt x="158" y="1152"/>
                </a:cubicBezTo>
                <a:cubicBezTo>
                  <a:pt x="164" y="1209"/>
                  <a:pt x="172" y="1233"/>
                  <a:pt x="178" y="1256"/>
                </a:cubicBezTo>
                <a:cubicBezTo>
                  <a:pt x="184" y="1279"/>
                  <a:pt x="189" y="1300"/>
                  <a:pt x="196" y="1290"/>
                </a:cubicBezTo>
                <a:cubicBezTo>
                  <a:pt x="203" y="1280"/>
                  <a:pt x="214" y="1248"/>
                  <a:pt x="222" y="1196"/>
                </a:cubicBezTo>
                <a:cubicBezTo>
                  <a:pt x="230" y="1144"/>
                  <a:pt x="237" y="1044"/>
                  <a:pt x="242" y="980"/>
                </a:cubicBezTo>
                <a:cubicBezTo>
                  <a:pt x="247" y="916"/>
                  <a:pt x="246" y="905"/>
                  <a:pt x="252" y="814"/>
                </a:cubicBezTo>
                <a:cubicBezTo>
                  <a:pt x="258" y="723"/>
                  <a:pt x="266" y="529"/>
                  <a:pt x="276" y="434"/>
                </a:cubicBezTo>
                <a:cubicBezTo>
                  <a:pt x="286" y="339"/>
                  <a:pt x="299" y="283"/>
                  <a:pt x="310" y="244"/>
                </a:cubicBezTo>
                <a:cubicBezTo>
                  <a:pt x="321" y="205"/>
                  <a:pt x="330" y="209"/>
                  <a:pt x="342" y="200"/>
                </a:cubicBezTo>
                <a:cubicBezTo>
                  <a:pt x="354" y="191"/>
                  <a:pt x="366" y="195"/>
                  <a:pt x="384" y="192"/>
                </a:cubicBezTo>
                <a:cubicBezTo>
                  <a:pt x="402" y="189"/>
                  <a:pt x="434" y="188"/>
                  <a:pt x="450" y="180"/>
                </a:cubicBezTo>
                <a:cubicBezTo>
                  <a:pt x="466" y="172"/>
                  <a:pt x="467" y="152"/>
                  <a:pt x="480" y="144"/>
                </a:cubicBezTo>
                <a:cubicBezTo>
                  <a:pt x="493" y="136"/>
                  <a:pt x="511" y="142"/>
                  <a:pt x="526" y="134"/>
                </a:cubicBezTo>
                <a:cubicBezTo>
                  <a:pt x="541" y="126"/>
                  <a:pt x="558" y="108"/>
                  <a:pt x="570" y="94"/>
                </a:cubicBezTo>
                <a:cubicBezTo>
                  <a:pt x="582" y="80"/>
                  <a:pt x="589" y="63"/>
                  <a:pt x="600" y="52"/>
                </a:cubicBezTo>
                <a:cubicBezTo>
                  <a:pt x="611" y="41"/>
                  <a:pt x="625" y="33"/>
                  <a:pt x="638" y="30"/>
                </a:cubicBezTo>
                <a:cubicBezTo>
                  <a:pt x="651" y="27"/>
                  <a:pt x="665" y="27"/>
                  <a:pt x="678" y="32"/>
                </a:cubicBezTo>
                <a:cubicBezTo>
                  <a:pt x="691" y="37"/>
                  <a:pt x="699" y="57"/>
                  <a:pt x="714" y="60"/>
                </a:cubicBezTo>
                <a:cubicBezTo>
                  <a:pt x="729" y="63"/>
                  <a:pt x="751" y="54"/>
                  <a:pt x="768" y="52"/>
                </a:cubicBezTo>
                <a:cubicBezTo>
                  <a:pt x="785" y="50"/>
                  <a:pt x="806" y="49"/>
                  <a:pt x="816" y="48"/>
                </a:cubicBezTo>
              </a:path>
            </a:pathLst>
          </a:custGeom>
          <a:noFill/>
          <a:ln w="22225" cap="flat" cmpd="sng">
            <a:solidFill>
              <a:srgbClr val="FF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639" name="Freeform 26"/>
          <p:cNvSpPr>
            <a:spLocks/>
          </p:cNvSpPr>
          <p:nvPr/>
        </p:nvSpPr>
        <p:spPr bwMode="auto">
          <a:xfrm>
            <a:off x="3187700" y="2341563"/>
            <a:ext cx="1279525" cy="2027237"/>
          </a:xfrm>
          <a:custGeom>
            <a:avLst/>
            <a:gdLst>
              <a:gd name="T0" fmla="*/ 0 w 806"/>
              <a:gd name="T1" fmla="*/ 20637 h 1277"/>
              <a:gd name="T2" fmla="*/ 73025 w 806"/>
              <a:gd name="T3" fmla="*/ 23812 h 1277"/>
              <a:gd name="T4" fmla="*/ 107950 w 806"/>
              <a:gd name="T5" fmla="*/ 71437 h 1277"/>
              <a:gd name="T6" fmla="*/ 139700 w 806"/>
              <a:gd name="T7" fmla="*/ 268287 h 1277"/>
              <a:gd name="T8" fmla="*/ 158750 w 806"/>
              <a:gd name="T9" fmla="*/ 569912 h 1277"/>
              <a:gd name="T10" fmla="*/ 215900 w 806"/>
              <a:gd name="T11" fmla="*/ 1411287 h 1277"/>
              <a:gd name="T12" fmla="*/ 238125 w 806"/>
              <a:gd name="T13" fmla="*/ 1792287 h 1277"/>
              <a:gd name="T14" fmla="*/ 269875 w 806"/>
              <a:gd name="T15" fmla="*/ 1957387 h 1277"/>
              <a:gd name="T16" fmla="*/ 298450 w 806"/>
              <a:gd name="T17" fmla="*/ 2011362 h 1277"/>
              <a:gd name="T18" fmla="*/ 339725 w 806"/>
              <a:gd name="T19" fmla="*/ 1862137 h 1277"/>
              <a:gd name="T20" fmla="*/ 371475 w 806"/>
              <a:gd name="T21" fmla="*/ 1519237 h 1277"/>
              <a:gd name="T22" fmla="*/ 387350 w 806"/>
              <a:gd name="T23" fmla="*/ 1255712 h 1277"/>
              <a:gd name="T24" fmla="*/ 441325 w 806"/>
              <a:gd name="T25" fmla="*/ 646112 h 1277"/>
              <a:gd name="T26" fmla="*/ 495300 w 806"/>
              <a:gd name="T27" fmla="*/ 354012 h 1277"/>
              <a:gd name="T28" fmla="*/ 527050 w 806"/>
              <a:gd name="T29" fmla="*/ 296862 h 1277"/>
              <a:gd name="T30" fmla="*/ 596900 w 806"/>
              <a:gd name="T31" fmla="*/ 265112 h 1277"/>
              <a:gd name="T32" fmla="*/ 676275 w 806"/>
              <a:gd name="T33" fmla="*/ 204787 h 1277"/>
              <a:gd name="T34" fmla="*/ 736600 w 806"/>
              <a:gd name="T35" fmla="*/ 144462 h 1277"/>
              <a:gd name="T36" fmla="*/ 812800 w 806"/>
              <a:gd name="T37" fmla="*/ 71437 h 1277"/>
              <a:gd name="T38" fmla="*/ 898525 w 806"/>
              <a:gd name="T39" fmla="*/ 90487 h 1277"/>
              <a:gd name="T40" fmla="*/ 958850 w 806"/>
              <a:gd name="T41" fmla="*/ 74612 h 1277"/>
              <a:gd name="T42" fmla="*/ 1016000 w 806"/>
              <a:gd name="T43" fmla="*/ 74612 h 1277"/>
              <a:gd name="T44" fmla="*/ 1069975 w 806"/>
              <a:gd name="T45" fmla="*/ 58737 h 1277"/>
              <a:gd name="T46" fmla="*/ 1143000 w 806"/>
              <a:gd name="T47" fmla="*/ 49212 h 1277"/>
              <a:gd name="T48" fmla="*/ 1228725 w 806"/>
              <a:gd name="T49" fmla="*/ 7937 h 1277"/>
              <a:gd name="T50" fmla="*/ 1279525 w 806"/>
              <a:gd name="T51" fmla="*/ 4762 h 1277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806" h="1277">
                <a:moveTo>
                  <a:pt x="0" y="13"/>
                </a:moveTo>
                <a:cubicBezTo>
                  <a:pt x="8" y="14"/>
                  <a:pt x="35" y="10"/>
                  <a:pt x="46" y="15"/>
                </a:cubicBezTo>
                <a:cubicBezTo>
                  <a:pt x="57" y="20"/>
                  <a:pt x="61" y="19"/>
                  <a:pt x="68" y="45"/>
                </a:cubicBezTo>
                <a:cubicBezTo>
                  <a:pt x="75" y="71"/>
                  <a:pt x="83" y="117"/>
                  <a:pt x="88" y="169"/>
                </a:cubicBezTo>
                <a:cubicBezTo>
                  <a:pt x="93" y="221"/>
                  <a:pt x="92" y="239"/>
                  <a:pt x="100" y="359"/>
                </a:cubicBezTo>
                <a:cubicBezTo>
                  <a:pt x="108" y="479"/>
                  <a:pt x="128" y="761"/>
                  <a:pt x="136" y="889"/>
                </a:cubicBezTo>
                <a:cubicBezTo>
                  <a:pt x="144" y="1017"/>
                  <a:pt x="144" y="1072"/>
                  <a:pt x="150" y="1129"/>
                </a:cubicBezTo>
                <a:cubicBezTo>
                  <a:pt x="156" y="1186"/>
                  <a:pt x="164" y="1210"/>
                  <a:pt x="170" y="1233"/>
                </a:cubicBezTo>
                <a:cubicBezTo>
                  <a:pt x="176" y="1256"/>
                  <a:pt x="181" y="1277"/>
                  <a:pt x="188" y="1267"/>
                </a:cubicBezTo>
                <a:cubicBezTo>
                  <a:pt x="195" y="1257"/>
                  <a:pt x="206" y="1225"/>
                  <a:pt x="214" y="1173"/>
                </a:cubicBezTo>
                <a:cubicBezTo>
                  <a:pt x="222" y="1121"/>
                  <a:pt x="229" y="1021"/>
                  <a:pt x="234" y="957"/>
                </a:cubicBezTo>
                <a:cubicBezTo>
                  <a:pt x="239" y="893"/>
                  <a:pt x="237" y="883"/>
                  <a:pt x="244" y="791"/>
                </a:cubicBezTo>
                <a:cubicBezTo>
                  <a:pt x="251" y="699"/>
                  <a:pt x="267" y="502"/>
                  <a:pt x="278" y="407"/>
                </a:cubicBezTo>
                <a:cubicBezTo>
                  <a:pt x="289" y="312"/>
                  <a:pt x="303" y="260"/>
                  <a:pt x="312" y="223"/>
                </a:cubicBezTo>
                <a:cubicBezTo>
                  <a:pt x="321" y="186"/>
                  <a:pt x="321" y="196"/>
                  <a:pt x="332" y="187"/>
                </a:cubicBezTo>
                <a:cubicBezTo>
                  <a:pt x="343" y="178"/>
                  <a:pt x="360" y="177"/>
                  <a:pt x="376" y="167"/>
                </a:cubicBezTo>
                <a:cubicBezTo>
                  <a:pt x="392" y="157"/>
                  <a:pt x="411" y="142"/>
                  <a:pt x="426" y="129"/>
                </a:cubicBezTo>
                <a:cubicBezTo>
                  <a:pt x="441" y="116"/>
                  <a:pt x="450" y="105"/>
                  <a:pt x="464" y="91"/>
                </a:cubicBezTo>
                <a:cubicBezTo>
                  <a:pt x="478" y="77"/>
                  <a:pt x="495" y="51"/>
                  <a:pt x="512" y="45"/>
                </a:cubicBezTo>
                <a:cubicBezTo>
                  <a:pt x="529" y="39"/>
                  <a:pt x="551" y="57"/>
                  <a:pt x="566" y="57"/>
                </a:cubicBezTo>
                <a:cubicBezTo>
                  <a:pt x="581" y="57"/>
                  <a:pt x="592" y="49"/>
                  <a:pt x="604" y="47"/>
                </a:cubicBezTo>
                <a:cubicBezTo>
                  <a:pt x="616" y="45"/>
                  <a:pt x="628" y="49"/>
                  <a:pt x="640" y="47"/>
                </a:cubicBezTo>
                <a:cubicBezTo>
                  <a:pt x="652" y="45"/>
                  <a:pt x="661" y="40"/>
                  <a:pt x="674" y="37"/>
                </a:cubicBezTo>
                <a:cubicBezTo>
                  <a:pt x="687" y="34"/>
                  <a:pt x="703" y="36"/>
                  <a:pt x="720" y="31"/>
                </a:cubicBezTo>
                <a:cubicBezTo>
                  <a:pt x="737" y="26"/>
                  <a:pt x="760" y="10"/>
                  <a:pt x="774" y="5"/>
                </a:cubicBezTo>
                <a:cubicBezTo>
                  <a:pt x="788" y="0"/>
                  <a:pt x="799" y="3"/>
                  <a:pt x="806" y="3"/>
                </a:cubicBezTo>
              </a:path>
            </a:pathLst>
          </a:custGeom>
          <a:noFill/>
          <a:ln w="22225" cap="flat" cmpd="sng">
            <a:solidFill>
              <a:srgbClr val="FF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640" name="Freeform 27"/>
          <p:cNvSpPr>
            <a:spLocks/>
          </p:cNvSpPr>
          <p:nvPr/>
        </p:nvSpPr>
        <p:spPr bwMode="auto">
          <a:xfrm>
            <a:off x="4467225" y="2320925"/>
            <a:ext cx="1285875" cy="2047875"/>
          </a:xfrm>
          <a:custGeom>
            <a:avLst/>
            <a:gdLst>
              <a:gd name="T0" fmla="*/ 0 w 810"/>
              <a:gd name="T1" fmla="*/ 25400 h 1290"/>
              <a:gd name="T2" fmla="*/ 74613 w 810"/>
              <a:gd name="T3" fmla="*/ 44450 h 1290"/>
              <a:gd name="T4" fmla="*/ 109538 w 810"/>
              <a:gd name="T5" fmla="*/ 92075 h 1290"/>
              <a:gd name="T6" fmla="*/ 130175 w 810"/>
              <a:gd name="T7" fmla="*/ 285750 h 1290"/>
              <a:gd name="T8" fmla="*/ 160338 w 810"/>
              <a:gd name="T9" fmla="*/ 590550 h 1290"/>
              <a:gd name="T10" fmla="*/ 217488 w 810"/>
              <a:gd name="T11" fmla="*/ 1431925 h 1290"/>
              <a:gd name="T12" fmla="*/ 239713 w 810"/>
              <a:gd name="T13" fmla="*/ 1812925 h 1290"/>
              <a:gd name="T14" fmla="*/ 271463 w 810"/>
              <a:gd name="T15" fmla="*/ 1978025 h 1290"/>
              <a:gd name="T16" fmla="*/ 300038 w 810"/>
              <a:gd name="T17" fmla="*/ 2032000 h 1290"/>
              <a:gd name="T18" fmla="*/ 341313 w 810"/>
              <a:gd name="T19" fmla="*/ 1882775 h 1290"/>
              <a:gd name="T20" fmla="*/ 373063 w 810"/>
              <a:gd name="T21" fmla="*/ 1539875 h 1290"/>
              <a:gd name="T22" fmla="*/ 388938 w 810"/>
              <a:gd name="T23" fmla="*/ 1276350 h 1290"/>
              <a:gd name="T24" fmla="*/ 425450 w 810"/>
              <a:gd name="T25" fmla="*/ 666750 h 1290"/>
              <a:gd name="T26" fmla="*/ 466725 w 810"/>
              <a:gd name="T27" fmla="*/ 368300 h 1290"/>
              <a:gd name="T28" fmla="*/ 492125 w 810"/>
              <a:gd name="T29" fmla="*/ 273050 h 1290"/>
              <a:gd name="T30" fmla="*/ 539750 w 810"/>
              <a:gd name="T31" fmla="*/ 215900 h 1290"/>
              <a:gd name="T32" fmla="*/ 654050 w 810"/>
              <a:gd name="T33" fmla="*/ 231775 h 1290"/>
              <a:gd name="T34" fmla="*/ 742950 w 810"/>
              <a:gd name="T35" fmla="*/ 187325 h 1290"/>
              <a:gd name="T36" fmla="*/ 825500 w 810"/>
              <a:gd name="T37" fmla="*/ 171450 h 1290"/>
              <a:gd name="T38" fmla="*/ 900113 w 810"/>
              <a:gd name="T39" fmla="*/ 111125 h 1290"/>
              <a:gd name="T40" fmla="*/ 965200 w 810"/>
              <a:gd name="T41" fmla="*/ 92075 h 1290"/>
              <a:gd name="T42" fmla="*/ 1016000 w 810"/>
              <a:gd name="T43" fmla="*/ 69850 h 1290"/>
              <a:gd name="T44" fmla="*/ 1085850 w 810"/>
              <a:gd name="T45" fmla="*/ 76200 h 1290"/>
              <a:gd name="T46" fmla="*/ 1144588 w 810"/>
              <a:gd name="T47" fmla="*/ 69850 h 1290"/>
              <a:gd name="T48" fmla="*/ 1230313 w 810"/>
              <a:gd name="T49" fmla="*/ 28575 h 1290"/>
              <a:gd name="T50" fmla="*/ 1285875 w 810"/>
              <a:gd name="T51" fmla="*/ 0 h 129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810" h="1290">
                <a:moveTo>
                  <a:pt x="0" y="16"/>
                </a:moveTo>
                <a:cubicBezTo>
                  <a:pt x="7" y="18"/>
                  <a:pt x="36" y="21"/>
                  <a:pt x="47" y="28"/>
                </a:cubicBezTo>
                <a:cubicBezTo>
                  <a:pt x="58" y="35"/>
                  <a:pt x="63" y="33"/>
                  <a:pt x="69" y="58"/>
                </a:cubicBezTo>
                <a:cubicBezTo>
                  <a:pt x="75" y="83"/>
                  <a:pt x="77" y="128"/>
                  <a:pt x="82" y="180"/>
                </a:cubicBezTo>
                <a:cubicBezTo>
                  <a:pt x="87" y="232"/>
                  <a:pt x="92" y="252"/>
                  <a:pt x="101" y="372"/>
                </a:cubicBezTo>
                <a:cubicBezTo>
                  <a:pt x="110" y="492"/>
                  <a:pt x="129" y="774"/>
                  <a:pt x="137" y="902"/>
                </a:cubicBezTo>
                <a:cubicBezTo>
                  <a:pt x="145" y="1030"/>
                  <a:pt x="145" y="1085"/>
                  <a:pt x="151" y="1142"/>
                </a:cubicBezTo>
                <a:cubicBezTo>
                  <a:pt x="157" y="1199"/>
                  <a:pt x="165" y="1223"/>
                  <a:pt x="171" y="1246"/>
                </a:cubicBezTo>
                <a:cubicBezTo>
                  <a:pt x="177" y="1269"/>
                  <a:pt x="182" y="1290"/>
                  <a:pt x="189" y="1280"/>
                </a:cubicBezTo>
                <a:cubicBezTo>
                  <a:pt x="196" y="1270"/>
                  <a:pt x="207" y="1238"/>
                  <a:pt x="215" y="1186"/>
                </a:cubicBezTo>
                <a:cubicBezTo>
                  <a:pt x="223" y="1134"/>
                  <a:pt x="230" y="1034"/>
                  <a:pt x="235" y="970"/>
                </a:cubicBezTo>
                <a:cubicBezTo>
                  <a:pt x="240" y="906"/>
                  <a:pt x="240" y="896"/>
                  <a:pt x="245" y="804"/>
                </a:cubicBezTo>
                <a:cubicBezTo>
                  <a:pt x="250" y="712"/>
                  <a:pt x="260" y="515"/>
                  <a:pt x="268" y="420"/>
                </a:cubicBezTo>
                <a:cubicBezTo>
                  <a:pt x="276" y="325"/>
                  <a:pt x="287" y="273"/>
                  <a:pt x="294" y="232"/>
                </a:cubicBezTo>
                <a:cubicBezTo>
                  <a:pt x="301" y="191"/>
                  <a:pt x="302" y="188"/>
                  <a:pt x="310" y="172"/>
                </a:cubicBezTo>
                <a:cubicBezTo>
                  <a:pt x="318" y="156"/>
                  <a:pt x="323" y="140"/>
                  <a:pt x="340" y="136"/>
                </a:cubicBezTo>
                <a:cubicBezTo>
                  <a:pt x="357" y="132"/>
                  <a:pt x="391" y="149"/>
                  <a:pt x="412" y="146"/>
                </a:cubicBezTo>
                <a:cubicBezTo>
                  <a:pt x="433" y="143"/>
                  <a:pt x="450" y="124"/>
                  <a:pt x="468" y="118"/>
                </a:cubicBezTo>
                <a:cubicBezTo>
                  <a:pt x="486" y="112"/>
                  <a:pt x="504" y="116"/>
                  <a:pt x="520" y="108"/>
                </a:cubicBezTo>
                <a:cubicBezTo>
                  <a:pt x="536" y="100"/>
                  <a:pt x="552" y="78"/>
                  <a:pt x="567" y="70"/>
                </a:cubicBezTo>
                <a:cubicBezTo>
                  <a:pt x="582" y="62"/>
                  <a:pt x="596" y="62"/>
                  <a:pt x="608" y="58"/>
                </a:cubicBezTo>
                <a:cubicBezTo>
                  <a:pt x="620" y="54"/>
                  <a:pt x="627" y="46"/>
                  <a:pt x="640" y="44"/>
                </a:cubicBezTo>
                <a:cubicBezTo>
                  <a:pt x="653" y="42"/>
                  <a:pt x="671" y="48"/>
                  <a:pt x="684" y="48"/>
                </a:cubicBezTo>
                <a:cubicBezTo>
                  <a:pt x="697" y="48"/>
                  <a:pt x="706" y="49"/>
                  <a:pt x="721" y="44"/>
                </a:cubicBezTo>
                <a:cubicBezTo>
                  <a:pt x="736" y="39"/>
                  <a:pt x="760" y="25"/>
                  <a:pt x="775" y="18"/>
                </a:cubicBezTo>
                <a:cubicBezTo>
                  <a:pt x="790" y="11"/>
                  <a:pt x="803" y="4"/>
                  <a:pt x="810" y="0"/>
                </a:cubicBezTo>
              </a:path>
            </a:pathLst>
          </a:custGeom>
          <a:noFill/>
          <a:ln w="22225" cap="flat" cmpd="sng">
            <a:solidFill>
              <a:srgbClr val="FF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641" name="Freeform 28"/>
          <p:cNvSpPr>
            <a:spLocks/>
          </p:cNvSpPr>
          <p:nvPr/>
        </p:nvSpPr>
        <p:spPr bwMode="auto">
          <a:xfrm>
            <a:off x="5746750" y="2273300"/>
            <a:ext cx="1266825" cy="2114550"/>
          </a:xfrm>
          <a:custGeom>
            <a:avLst/>
            <a:gdLst>
              <a:gd name="T0" fmla="*/ 0 w 798"/>
              <a:gd name="T1" fmla="*/ 50800 h 1332"/>
              <a:gd name="T2" fmla="*/ 73025 w 798"/>
              <a:gd name="T3" fmla="*/ 9525 h 1332"/>
              <a:gd name="T4" fmla="*/ 98425 w 798"/>
              <a:gd name="T5" fmla="*/ 111125 h 1332"/>
              <a:gd name="T6" fmla="*/ 127000 w 798"/>
              <a:gd name="T7" fmla="*/ 412750 h 1332"/>
              <a:gd name="T8" fmla="*/ 147638 w 798"/>
              <a:gd name="T9" fmla="*/ 727075 h 1332"/>
              <a:gd name="T10" fmla="*/ 204788 w 798"/>
              <a:gd name="T11" fmla="*/ 1568450 h 1332"/>
              <a:gd name="T12" fmla="*/ 241300 w 798"/>
              <a:gd name="T13" fmla="*/ 1936750 h 1332"/>
              <a:gd name="T14" fmla="*/ 266700 w 798"/>
              <a:gd name="T15" fmla="*/ 2060575 h 1332"/>
              <a:gd name="T16" fmla="*/ 295275 w 798"/>
              <a:gd name="T17" fmla="*/ 2108200 h 1332"/>
              <a:gd name="T18" fmla="*/ 328613 w 798"/>
              <a:gd name="T19" fmla="*/ 2019300 h 1332"/>
              <a:gd name="T20" fmla="*/ 360363 w 798"/>
              <a:gd name="T21" fmla="*/ 1676400 h 1332"/>
              <a:gd name="T22" fmla="*/ 376238 w 798"/>
              <a:gd name="T23" fmla="*/ 1412875 h 1332"/>
              <a:gd name="T24" fmla="*/ 412750 w 798"/>
              <a:gd name="T25" fmla="*/ 803275 h 1332"/>
              <a:gd name="T26" fmla="*/ 454025 w 798"/>
              <a:gd name="T27" fmla="*/ 504825 h 1332"/>
              <a:gd name="T28" fmla="*/ 479425 w 798"/>
              <a:gd name="T29" fmla="*/ 409575 h 1332"/>
              <a:gd name="T30" fmla="*/ 523875 w 798"/>
              <a:gd name="T31" fmla="*/ 346075 h 1332"/>
              <a:gd name="T32" fmla="*/ 612775 w 798"/>
              <a:gd name="T33" fmla="*/ 288925 h 1332"/>
              <a:gd name="T34" fmla="*/ 679450 w 798"/>
              <a:gd name="T35" fmla="*/ 269875 h 1332"/>
              <a:gd name="T36" fmla="*/ 755650 w 798"/>
              <a:gd name="T37" fmla="*/ 203200 h 1332"/>
              <a:gd name="T38" fmla="*/ 835025 w 798"/>
              <a:gd name="T39" fmla="*/ 187325 h 1332"/>
              <a:gd name="T40" fmla="*/ 930275 w 798"/>
              <a:gd name="T41" fmla="*/ 142875 h 1332"/>
              <a:gd name="T42" fmla="*/ 1012825 w 798"/>
              <a:gd name="T43" fmla="*/ 85725 h 1332"/>
              <a:gd name="T44" fmla="*/ 1044575 w 798"/>
              <a:gd name="T45" fmla="*/ 53975 h 1332"/>
              <a:gd name="T46" fmla="*/ 1108075 w 798"/>
              <a:gd name="T47" fmla="*/ 44450 h 1332"/>
              <a:gd name="T48" fmla="*/ 1187450 w 798"/>
              <a:gd name="T49" fmla="*/ 9525 h 1332"/>
              <a:gd name="T50" fmla="*/ 1266825 w 798"/>
              <a:gd name="T51" fmla="*/ 9525 h 1332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798" h="1332">
                <a:moveTo>
                  <a:pt x="0" y="32"/>
                </a:moveTo>
                <a:cubicBezTo>
                  <a:pt x="7" y="28"/>
                  <a:pt x="36" y="0"/>
                  <a:pt x="46" y="6"/>
                </a:cubicBezTo>
                <a:cubicBezTo>
                  <a:pt x="56" y="12"/>
                  <a:pt x="56" y="28"/>
                  <a:pt x="62" y="70"/>
                </a:cubicBezTo>
                <a:cubicBezTo>
                  <a:pt x="68" y="112"/>
                  <a:pt x="75" y="195"/>
                  <a:pt x="80" y="260"/>
                </a:cubicBezTo>
                <a:cubicBezTo>
                  <a:pt x="85" y="325"/>
                  <a:pt x="85" y="337"/>
                  <a:pt x="93" y="458"/>
                </a:cubicBezTo>
                <a:cubicBezTo>
                  <a:pt x="101" y="579"/>
                  <a:pt x="119" y="861"/>
                  <a:pt x="129" y="988"/>
                </a:cubicBezTo>
                <a:cubicBezTo>
                  <a:pt x="139" y="1115"/>
                  <a:pt x="146" y="1168"/>
                  <a:pt x="152" y="1220"/>
                </a:cubicBezTo>
                <a:cubicBezTo>
                  <a:pt x="158" y="1272"/>
                  <a:pt x="162" y="1280"/>
                  <a:pt x="168" y="1298"/>
                </a:cubicBezTo>
                <a:cubicBezTo>
                  <a:pt x="174" y="1316"/>
                  <a:pt x="180" y="1332"/>
                  <a:pt x="186" y="1328"/>
                </a:cubicBezTo>
                <a:cubicBezTo>
                  <a:pt x="192" y="1324"/>
                  <a:pt x="200" y="1317"/>
                  <a:pt x="207" y="1272"/>
                </a:cubicBezTo>
                <a:cubicBezTo>
                  <a:pt x="214" y="1227"/>
                  <a:pt x="222" y="1120"/>
                  <a:pt x="227" y="1056"/>
                </a:cubicBezTo>
                <a:cubicBezTo>
                  <a:pt x="232" y="992"/>
                  <a:pt x="232" y="982"/>
                  <a:pt x="237" y="890"/>
                </a:cubicBezTo>
                <a:cubicBezTo>
                  <a:pt x="242" y="798"/>
                  <a:pt x="252" y="601"/>
                  <a:pt x="260" y="506"/>
                </a:cubicBezTo>
                <a:cubicBezTo>
                  <a:pt x="268" y="411"/>
                  <a:pt x="279" y="359"/>
                  <a:pt x="286" y="318"/>
                </a:cubicBezTo>
                <a:cubicBezTo>
                  <a:pt x="293" y="277"/>
                  <a:pt x="295" y="275"/>
                  <a:pt x="302" y="258"/>
                </a:cubicBezTo>
                <a:cubicBezTo>
                  <a:pt x="309" y="241"/>
                  <a:pt x="316" y="231"/>
                  <a:pt x="330" y="218"/>
                </a:cubicBezTo>
                <a:cubicBezTo>
                  <a:pt x="344" y="205"/>
                  <a:pt x="370" y="190"/>
                  <a:pt x="386" y="182"/>
                </a:cubicBezTo>
                <a:cubicBezTo>
                  <a:pt x="402" y="174"/>
                  <a:pt x="413" y="179"/>
                  <a:pt x="428" y="170"/>
                </a:cubicBezTo>
                <a:cubicBezTo>
                  <a:pt x="443" y="161"/>
                  <a:pt x="460" y="137"/>
                  <a:pt x="476" y="128"/>
                </a:cubicBezTo>
                <a:cubicBezTo>
                  <a:pt x="492" y="119"/>
                  <a:pt x="508" y="124"/>
                  <a:pt x="526" y="118"/>
                </a:cubicBezTo>
                <a:cubicBezTo>
                  <a:pt x="544" y="112"/>
                  <a:pt x="567" y="101"/>
                  <a:pt x="586" y="90"/>
                </a:cubicBezTo>
                <a:cubicBezTo>
                  <a:pt x="605" y="79"/>
                  <a:pt x="626" y="63"/>
                  <a:pt x="638" y="54"/>
                </a:cubicBezTo>
                <a:cubicBezTo>
                  <a:pt x="650" y="45"/>
                  <a:pt x="648" y="38"/>
                  <a:pt x="658" y="34"/>
                </a:cubicBezTo>
                <a:cubicBezTo>
                  <a:pt x="668" y="30"/>
                  <a:pt x="683" y="33"/>
                  <a:pt x="698" y="28"/>
                </a:cubicBezTo>
                <a:cubicBezTo>
                  <a:pt x="713" y="23"/>
                  <a:pt x="731" y="10"/>
                  <a:pt x="748" y="6"/>
                </a:cubicBezTo>
                <a:cubicBezTo>
                  <a:pt x="765" y="2"/>
                  <a:pt x="788" y="6"/>
                  <a:pt x="798" y="6"/>
                </a:cubicBezTo>
              </a:path>
            </a:pathLst>
          </a:custGeom>
          <a:noFill/>
          <a:ln w="22225" cap="flat" cmpd="sng">
            <a:solidFill>
              <a:srgbClr val="FF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642" name="Freeform 29"/>
          <p:cNvSpPr>
            <a:spLocks/>
          </p:cNvSpPr>
          <p:nvPr/>
        </p:nvSpPr>
        <p:spPr bwMode="auto">
          <a:xfrm>
            <a:off x="2133600" y="3733800"/>
            <a:ext cx="69850" cy="596900"/>
          </a:xfrm>
          <a:custGeom>
            <a:avLst/>
            <a:gdLst>
              <a:gd name="T0" fmla="*/ 0 w 44"/>
              <a:gd name="T1" fmla="*/ 0 h 376"/>
              <a:gd name="T2" fmla="*/ 9525 w 44"/>
              <a:gd name="T3" fmla="*/ 219075 h 376"/>
              <a:gd name="T4" fmla="*/ 47625 w 44"/>
              <a:gd name="T5" fmla="*/ 517525 h 376"/>
              <a:gd name="T6" fmla="*/ 69850 w 44"/>
              <a:gd name="T7" fmla="*/ 596900 h 37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4" h="376">
                <a:moveTo>
                  <a:pt x="0" y="0"/>
                </a:moveTo>
                <a:cubicBezTo>
                  <a:pt x="1" y="23"/>
                  <a:pt x="1" y="84"/>
                  <a:pt x="6" y="138"/>
                </a:cubicBezTo>
                <a:cubicBezTo>
                  <a:pt x="11" y="192"/>
                  <a:pt x="24" y="286"/>
                  <a:pt x="30" y="326"/>
                </a:cubicBezTo>
                <a:cubicBezTo>
                  <a:pt x="36" y="366"/>
                  <a:pt x="41" y="366"/>
                  <a:pt x="44" y="376"/>
                </a:cubicBezTo>
              </a:path>
            </a:pathLst>
          </a:custGeom>
          <a:noFill/>
          <a:ln w="28575" cmpd="sng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643" name="Freeform 30"/>
          <p:cNvSpPr>
            <a:spLocks/>
          </p:cNvSpPr>
          <p:nvPr/>
        </p:nvSpPr>
        <p:spPr bwMode="auto">
          <a:xfrm>
            <a:off x="3406775" y="3759200"/>
            <a:ext cx="69850" cy="596900"/>
          </a:xfrm>
          <a:custGeom>
            <a:avLst/>
            <a:gdLst>
              <a:gd name="T0" fmla="*/ 0 w 44"/>
              <a:gd name="T1" fmla="*/ 0 h 376"/>
              <a:gd name="T2" fmla="*/ 9525 w 44"/>
              <a:gd name="T3" fmla="*/ 219075 h 376"/>
              <a:gd name="T4" fmla="*/ 19050 w 44"/>
              <a:gd name="T5" fmla="*/ 384175 h 376"/>
              <a:gd name="T6" fmla="*/ 47625 w 44"/>
              <a:gd name="T7" fmla="*/ 517525 h 376"/>
              <a:gd name="T8" fmla="*/ 69850 w 44"/>
              <a:gd name="T9" fmla="*/ 596900 h 3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4" h="376">
                <a:moveTo>
                  <a:pt x="0" y="0"/>
                </a:moveTo>
                <a:cubicBezTo>
                  <a:pt x="1" y="23"/>
                  <a:pt x="4" y="98"/>
                  <a:pt x="6" y="138"/>
                </a:cubicBezTo>
                <a:cubicBezTo>
                  <a:pt x="8" y="178"/>
                  <a:pt x="8" y="211"/>
                  <a:pt x="12" y="242"/>
                </a:cubicBezTo>
                <a:cubicBezTo>
                  <a:pt x="16" y="273"/>
                  <a:pt x="25" y="304"/>
                  <a:pt x="30" y="326"/>
                </a:cubicBezTo>
                <a:cubicBezTo>
                  <a:pt x="35" y="348"/>
                  <a:pt x="41" y="366"/>
                  <a:pt x="44" y="376"/>
                </a:cubicBezTo>
              </a:path>
            </a:pathLst>
          </a:custGeom>
          <a:noFill/>
          <a:ln w="28575" cmpd="sng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644" name="Freeform 31"/>
          <p:cNvSpPr>
            <a:spLocks/>
          </p:cNvSpPr>
          <p:nvPr/>
        </p:nvSpPr>
        <p:spPr bwMode="auto">
          <a:xfrm>
            <a:off x="4683125" y="3759200"/>
            <a:ext cx="69850" cy="596900"/>
          </a:xfrm>
          <a:custGeom>
            <a:avLst/>
            <a:gdLst>
              <a:gd name="T0" fmla="*/ 0 w 44"/>
              <a:gd name="T1" fmla="*/ 0 h 376"/>
              <a:gd name="T2" fmla="*/ 9525 w 44"/>
              <a:gd name="T3" fmla="*/ 219075 h 376"/>
              <a:gd name="T4" fmla="*/ 19050 w 44"/>
              <a:gd name="T5" fmla="*/ 384175 h 376"/>
              <a:gd name="T6" fmla="*/ 47625 w 44"/>
              <a:gd name="T7" fmla="*/ 517525 h 376"/>
              <a:gd name="T8" fmla="*/ 69850 w 44"/>
              <a:gd name="T9" fmla="*/ 596900 h 3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4" h="376">
                <a:moveTo>
                  <a:pt x="0" y="0"/>
                </a:moveTo>
                <a:cubicBezTo>
                  <a:pt x="1" y="23"/>
                  <a:pt x="4" y="98"/>
                  <a:pt x="6" y="138"/>
                </a:cubicBezTo>
                <a:cubicBezTo>
                  <a:pt x="8" y="178"/>
                  <a:pt x="8" y="211"/>
                  <a:pt x="12" y="242"/>
                </a:cubicBezTo>
                <a:cubicBezTo>
                  <a:pt x="16" y="273"/>
                  <a:pt x="25" y="304"/>
                  <a:pt x="30" y="326"/>
                </a:cubicBezTo>
                <a:cubicBezTo>
                  <a:pt x="35" y="348"/>
                  <a:pt x="41" y="366"/>
                  <a:pt x="44" y="376"/>
                </a:cubicBezTo>
              </a:path>
            </a:pathLst>
          </a:custGeom>
          <a:noFill/>
          <a:ln w="28575" cmpd="sng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645" name="Freeform 32"/>
          <p:cNvSpPr>
            <a:spLocks/>
          </p:cNvSpPr>
          <p:nvPr/>
        </p:nvSpPr>
        <p:spPr bwMode="auto">
          <a:xfrm>
            <a:off x="5946775" y="3768725"/>
            <a:ext cx="76200" cy="596900"/>
          </a:xfrm>
          <a:custGeom>
            <a:avLst/>
            <a:gdLst>
              <a:gd name="T0" fmla="*/ 0 w 48"/>
              <a:gd name="T1" fmla="*/ 0 h 376"/>
              <a:gd name="T2" fmla="*/ 15875 w 48"/>
              <a:gd name="T3" fmla="*/ 219075 h 376"/>
              <a:gd name="T4" fmla="*/ 34925 w 48"/>
              <a:gd name="T5" fmla="*/ 384175 h 376"/>
              <a:gd name="T6" fmla="*/ 53975 w 48"/>
              <a:gd name="T7" fmla="*/ 517525 h 376"/>
              <a:gd name="T8" fmla="*/ 76200 w 48"/>
              <a:gd name="T9" fmla="*/ 596900 h 3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8" h="376">
                <a:moveTo>
                  <a:pt x="0" y="0"/>
                </a:moveTo>
                <a:cubicBezTo>
                  <a:pt x="2" y="23"/>
                  <a:pt x="6" y="98"/>
                  <a:pt x="10" y="138"/>
                </a:cubicBezTo>
                <a:cubicBezTo>
                  <a:pt x="14" y="178"/>
                  <a:pt x="18" y="211"/>
                  <a:pt x="22" y="242"/>
                </a:cubicBezTo>
                <a:cubicBezTo>
                  <a:pt x="26" y="273"/>
                  <a:pt x="30" y="304"/>
                  <a:pt x="34" y="326"/>
                </a:cubicBezTo>
                <a:cubicBezTo>
                  <a:pt x="38" y="348"/>
                  <a:pt x="45" y="366"/>
                  <a:pt x="48" y="376"/>
                </a:cubicBezTo>
              </a:path>
            </a:pathLst>
          </a:custGeom>
          <a:noFill/>
          <a:ln w="28575" cmpd="sng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646" name="Line 33"/>
          <p:cNvSpPr>
            <a:spLocks noChangeShapeType="1"/>
          </p:cNvSpPr>
          <p:nvPr/>
        </p:nvSpPr>
        <p:spPr bwMode="auto">
          <a:xfrm>
            <a:off x="1739900" y="1911350"/>
            <a:ext cx="17145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647" name="Line 34"/>
          <p:cNvSpPr>
            <a:spLocks noChangeShapeType="1"/>
          </p:cNvSpPr>
          <p:nvPr/>
        </p:nvSpPr>
        <p:spPr bwMode="auto">
          <a:xfrm>
            <a:off x="1739900" y="4497388"/>
            <a:ext cx="152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648" name="Line 35"/>
          <p:cNvSpPr>
            <a:spLocks noChangeShapeType="1"/>
          </p:cNvSpPr>
          <p:nvPr/>
        </p:nvSpPr>
        <p:spPr bwMode="auto">
          <a:xfrm>
            <a:off x="1739900" y="2773363"/>
            <a:ext cx="17145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649" name="Line 36"/>
          <p:cNvSpPr>
            <a:spLocks noChangeShapeType="1"/>
          </p:cNvSpPr>
          <p:nvPr/>
        </p:nvSpPr>
        <p:spPr bwMode="auto">
          <a:xfrm>
            <a:off x="1739900" y="3635375"/>
            <a:ext cx="17145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650" name="Text Box 37"/>
          <p:cNvSpPr txBox="1">
            <a:spLocks noChangeArrowheads="1"/>
          </p:cNvSpPr>
          <p:nvPr/>
        </p:nvSpPr>
        <p:spPr bwMode="auto">
          <a:xfrm>
            <a:off x="1085850" y="1733550"/>
            <a:ext cx="685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it-IT" altLang="it-IT" sz="1600" b="1"/>
              <a:t>300</a:t>
            </a:r>
          </a:p>
        </p:txBody>
      </p:sp>
      <p:sp>
        <p:nvSpPr>
          <p:cNvPr id="111651" name="Text Box 38"/>
          <p:cNvSpPr txBox="1">
            <a:spLocks noChangeArrowheads="1"/>
          </p:cNvSpPr>
          <p:nvPr/>
        </p:nvSpPr>
        <p:spPr bwMode="auto">
          <a:xfrm>
            <a:off x="1085850" y="2584450"/>
            <a:ext cx="685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it-IT" altLang="it-IT" sz="1600" b="1"/>
              <a:t>200</a:t>
            </a:r>
          </a:p>
        </p:txBody>
      </p:sp>
      <p:sp>
        <p:nvSpPr>
          <p:cNvPr id="111652" name="Text Box 39"/>
          <p:cNvSpPr txBox="1">
            <a:spLocks noChangeArrowheads="1"/>
          </p:cNvSpPr>
          <p:nvPr/>
        </p:nvSpPr>
        <p:spPr bwMode="auto">
          <a:xfrm>
            <a:off x="1085850" y="3460750"/>
            <a:ext cx="685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it-IT" altLang="it-IT" sz="1600" b="1"/>
              <a:t>100</a:t>
            </a:r>
          </a:p>
        </p:txBody>
      </p:sp>
      <p:sp>
        <p:nvSpPr>
          <p:cNvPr id="111653" name="Text Box 40"/>
          <p:cNvSpPr txBox="1">
            <a:spLocks noChangeArrowheads="1"/>
          </p:cNvSpPr>
          <p:nvPr/>
        </p:nvSpPr>
        <p:spPr bwMode="auto">
          <a:xfrm>
            <a:off x="1085850" y="4311650"/>
            <a:ext cx="685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it-IT" altLang="it-IT" sz="1600" b="1"/>
              <a:t>0</a:t>
            </a:r>
          </a:p>
        </p:txBody>
      </p:sp>
      <p:sp>
        <p:nvSpPr>
          <p:cNvPr id="111654" name="Rectangle 41"/>
          <p:cNvSpPr>
            <a:spLocks noChangeArrowheads="1"/>
          </p:cNvSpPr>
          <p:nvPr/>
        </p:nvSpPr>
        <p:spPr bwMode="auto">
          <a:xfrm>
            <a:off x="1905000" y="1066800"/>
            <a:ext cx="5111750" cy="343217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endParaRPr lang="it-IT" altLang="it-IT"/>
          </a:p>
        </p:txBody>
      </p:sp>
      <p:sp>
        <p:nvSpPr>
          <p:cNvPr id="111655" name="Text Box 42"/>
          <p:cNvSpPr txBox="1">
            <a:spLocks noChangeArrowheads="1"/>
          </p:cNvSpPr>
          <p:nvPr/>
        </p:nvSpPr>
        <p:spPr bwMode="auto">
          <a:xfrm>
            <a:off x="1755775" y="4632325"/>
            <a:ext cx="2968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it-IT" altLang="it-IT" sz="1600" b="1"/>
              <a:t>0</a:t>
            </a:r>
          </a:p>
        </p:txBody>
      </p:sp>
      <p:sp>
        <p:nvSpPr>
          <p:cNvPr id="111656" name="Text Box 43"/>
          <p:cNvSpPr txBox="1">
            <a:spLocks noChangeArrowheads="1"/>
          </p:cNvSpPr>
          <p:nvPr/>
        </p:nvSpPr>
        <p:spPr bwMode="auto">
          <a:xfrm>
            <a:off x="2698750" y="4632325"/>
            <a:ext cx="466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it-IT" altLang="it-IT" sz="1600" b="1"/>
              <a:t>0.5</a:t>
            </a:r>
          </a:p>
        </p:txBody>
      </p:sp>
      <p:sp>
        <p:nvSpPr>
          <p:cNvPr id="111657" name="Text Box 44"/>
          <p:cNvSpPr txBox="1">
            <a:spLocks noChangeArrowheads="1"/>
          </p:cNvSpPr>
          <p:nvPr/>
        </p:nvSpPr>
        <p:spPr bwMode="auto">
          <a:xfrm>
            <a:off x="6781800" y="4632325"/>
            <a:ext cx="466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it-IT" altLang="it-IT" sz="1600" b="1"/>
              <a:t>2.5</a:t>
            </a:r>
          </a:p>
        </p:txBody>
      </p:sp>
      <p:sp>
        <p:nvSpPr>
          <p:cNvPr id="111658" name="Text Box 45"/>
          <p:cNvSpPr txBox="1">
            <a:spLocks noChangeArrowheads="1"/>
          </p:cNvSpPr>
          <p:nvPr/>
        </p:nvSpPr>
        <p:spPr bwMode="auto">
          <a:xfrm>
            <a:off x="4740275" y="4632325"/>
            <a:ext cx="466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it-IT" altLang="it-IT" sz="1600" b="1"/>
              <a:t>1.5</a:t>
            </a:r>
          </a:p>
        </p:txBody>
      </p:sp>
      <p:sp>
        <p:nvSpPr>
          <p:cNvPr id="111659" name="Text Box 46"/>
          <p:cNvSpPr txBox="1">
            <a:spLocks noChangeArrowheads="1"/>
          </p:cNvSpPr>
          <p:nvPr/>
        </p:nvSpPr>
        <p:spPr bwMode="auto">
          <a:xfrm>
            <a:off x="3719513" y="4632325"/>
            <a:ext cx="466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it-IT" altLang="it-IT" sz="1600" b="1"/>
              <a:t>1.0</a:t>
            </a:r>
          </a:p>
        </p:txBody>
      </p:sp>
      <p:sp>
        <p:nvSpPr>
          <p:cNvPr id="111660" name="Text Box 47"/>
          <p:cNvSpPr txBox="1">
            <a:spLocks noChangeArrowheads="1"/>
          </p:cNvSpPr>
          <p:nvPr/>
        </p:nvSpPr>
        <p:spPr bwMode="auto">
          <a:xfrm>
            <a:off x="5761038" y="4632325"/>
            <a:ext cx="466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it-IT" altLang="it-IT" sz="1600" b="1"/>
              <a:t>2.0</a:t>
            </a:r>
          </a:p>
        </p:txBody>
      </p:sp>
      <p:sp>
        <p:nvSpPr>
          <p:cNvPr id="111661" name="Text Box 48"/>
          <p:cNvSpPr txBox="1">
            <a:spLocks noChangeArrowheads="1"/>
          </p:cNvSpPr>
          <p:nvPr/>
        </p:nvSpPr>
        <p:spPr bwMode="auto">
          <a:xfrm>
            <a:off x="3870325" y="5089525"/>
            <a:ext cx="11922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/>
            <a:r>
              <a:rPr lang="it-IT" altLang="it-IT" sz="1600" b="1"/>
              <a:t>Time / min</a:t>
            </a:r>
          </a:p>
        </p:txBody>
      </p:sp>
      <p:sp>
        <p:nvSpPr>
          <p:cNvPr id="111662" name="Text Box 49"/>
          <p:cNvSpPr txBox="1">
            <a:spLocks noChangeArrowheads="1"/>
          </p:cNvSpPr>
          <p:nvPr/>
        </p:nvSpPr>
        <p:spPr bwMode="auto">
          <a:xfrm rot="-5400000">
            <a:off x="499268" y="3005932"/>
            <a:ext cx="11668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/>
            <a:r>
              <a:rPr lang="it-IT" altLang="it-IT" sz="1600" b="1"/>
              <a:t>NO</a:t>
            </a:r>
            <a:r>
              <a:rPr lang="it-IT" altLang="it-IT" sz="1600" b="1" baseline="-25000"/>
              <a:t>x</a:t>
            </a:r>
            <a:r>
              <a:rPr lang="it-IT" altLang="it-IT" sz="1600" b="1"/>
              <a:t> / ppm</a:t>
            </a:r>
          </a:p>
        </p:txBody>
      </p:sp>
      <p:sp>
        <p:nvSpPr>
          <p:cNvPr id="111663" name="Text Box 50"/>
          <p:cNvSpPr txBox="1">
            <a:spLocks noChangeArrowheads="1"/>
          </p:cNvSpPr>
          <p:nvPr/>
        </p:nvSpPr>
        <p:spPr bwMode="auto">
          <a:xfrm rot="-5400000">
            <a:off x="6904037" y="1284288"/>
            <a:ext cx="18129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/>
            <a:r>
              <a:rPr lang="it-IT" altLang="it-IT" sz="1600" b="1">
                <a:solidFill>
                  <a:srgbClr val="FF0000"/>
                </a:solidFill>
              </a:rPr>
              <a:t>Temperature / °C</a:t>
            </a:r>
          </a:p>
        </p:txBody>
      </p:sp>
      <p:sp>
        <p:nvSpPr>
          <p:cNvPr id="111664" name="Text Box 51"/>
          <p:cNvSpPr txBox="1">
            <a:spLocks noChangeArrowheads="1"/>
          </p:cNvSpPr>
          <p:nvPr/>
        </p:nvSpPr>
        <p:spPr bwMode="auto">
          <a:xfrm>
            <a:off x="1981200" y="1981200"/>
            <a:ext cx="10429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/>
            <a:r>
              <a:rPr lang="it-IT" altLang="it-IT" sz="1600" b="1">
                <a:solidFill>
                  <a:srgbClr val="FFFF00"/>
                </a:solidFill>
              </a:rPr>
              <a:t>NO</a:t>
            </a:r>
            <a:r>
              <a:rPr lang="it-IT" altLang="it-IT" sz="1600" b="1" baseline="-25000">
                <a:solidFill>
                  <a:srgbClr val="FFFF00"/>
                </a:solidFill>
              </a:rPr>
              <a:t>x</a:t>
            </a:r>
            <a:r>
              <a:rPr lang="it-IT" altLang="it-IT" sz="1600" b="1">
                <a:solidFill>
                  <a:srgbClr val="FFFF00"/>
                </a:solidFill>
              </a:rPr>
              <a:t> inlet</a:t>
            </a:r>
          </a:p>
        </p:txBody>
      </p:sp>
      <p:sp>
        <p:nvSpPr>
          <p:cNvPr id="111665" name="Text Box 52"/>
          <p:cNvSpPr txBox="1">
            <a:spLocks noChangeArrowheads="1"/>
          </p:cNvSpPr>
          <p:nvPr/>
        </p:nvSpPr>
        <p:spPr bwMode="auto">
          <a:xfrm>
            <a:off x="4791075" y="3852863"/>
            <a:ext cx="11779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/>
            <a:r>
              <a:rPr lang="it-IT" altLang="it-IT" sz="1600" b="1">
                <a:solidFill>
                  <a:srgbClr val="66FF33"/>
                </a:solidFill>
              </a:rPr>
              <a:t>NO</a:t>
            </a:r>
            <a:r>
              <a:rPr lang="it-IT" altLang="it-IT" sz="1600" b="1" baseline="-25000">
                <a:solidFill>
                  <a:srgbClr val="66FF33"/>
                </a:solidFill>
              </a:rPr>
              <a:t>x</a:t>
            </a:r>
            <a:r>
              <a:rPr lang="it-IT" altLang="it-IT" sz="1600" b="1">
                <a:solidFill>
                  <a:srgbClr val="66FF33"/>
                </a:solidFill>
              </a:rPr>
              <a:t> outlet</a:t>
            </a:r>
          </a:p>
        </p:txBody>
      </p:sp>
      <p:sp>
        <p:nvSpPr>
          <p:cNvPr id="111666" name="Line 53"/>
          <p:cNvSpPr>
            <a:spLocks noChangeShapeType="1"/>
          </p:cNvSpPr>
          <p:nvPr/>
        </p:nvSpPr>
        <p:spPr bwMode="auto">
          <a:xfrm flipV="1">
            <a:off x="1535113" y="4067175"/>
            <a:ext cx="531812" cy="825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667" name="Text Box 54"/>
          <p:cNvSpPr txBox="1">
            <a:spLocks noChangeArrowheads="1"/>
          </p:cNvSpPr>
          <p:nvPr/>
        </p:nvSpPr>
        <p:spPr bwMode="auto">
          <a:xfrm>
            <a:off x="323850" y="3984625"/>
            <a:ext cx="12112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/>
            <a:r>
              <a:rPr lang="it-IT" altLang="it-IT" sz="1600" b="1">
                <a:solidFill>
                  <a:srgbClr val="FF9900"/>
                </a:solidFill>
              </a:rPr>
              <a:t>Rich pulse</a:t>
            </a:r>
          </a:p>
        </p:txBody>
      </p:sp>
      <p:sp>
        <p:nvSpPr>
          <p:cNvPr id="111668" name="Line 55"/>
          <p:cNvSpPr>
            <a:spLocks noChangeShapeType="1"/>
          </p:cNvSpPr>
          <p:nvPr/>
        </p:nvSpPr>
        <p:spPr bwMode="auto">
          <a:xfrm>
            <a:off x="2270125" y="2295525"/>
            <a:ext cx="142875" cy="2619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669" name="Line 56"/>
          <p:cNvSpPr>
            <a:spLocks noChangeShapeType="1"/>
          </p:cNvSpPr>
          <p:nvPr/>
        </p:nvSpPr>
        <p:spPr bwMode="auto">
          <a:xfrm flipH="1">
            <a:off x="4999038" y="4151313"/>
            <a:ext cx="392112" cy="2619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670" name="Line 57"/>
          <p:cNvSpPr>
            <a:spLocks noChangeShapeType="1"/>
          </p:cNvSpPr>
          <p:nvPr/>
        </p:nvSpPr>
        <p:spPr bwMode="auto">
          <a:xfrm>
            <a:off x="5713413" y="1206500"/>
            <a:ext cx="1066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671" name="Line 58"/>
          <p:cNvSpPr>
            <a:spLocks noChangeShapeType="1"/>
          </p:cNvSpPr>
          <p:nvPr/>
        </p:nvSpPr>
        <p:spPr bwMode="auto">
          <a:xfrm>
            <a:off x="5713413" y="1206500"/>
            <a:ext cx="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2206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>
            <a:alpha val="8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37" descr="C:\Documents and Settings\Administrator\Documenti\filtro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752600"/>
            <a:ext cx="3409950" cy="389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AutoShape 34"/>
          <p:cNvSpPr>
            <a:spLocks noChangeArrowheads="1"/>
          </p:cNvSpPr>
          <p:nvPr/>
        </p:nvSpPr>
        <p:spPr bwMode="auto">
          <a:xfrm rot="-7247372">
            <a:off x="3771900" y="1409700"/>
            <a:ext cx="2209800" cy="3352800"/>
          </a:xfrm>
          <a:prstGeom prst="triangle">
            <a:avLst>
              <a:gd name="adj" fmla="val 50000"/>
            </a:avLst>
          </a:prstGeom>
          <a:solidFill>
            <a:schemeClr val="bg1">
              <a:alpha val="50195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endParaRPr lang="it-IT" altLang="it-IT"/>
          </a:p>
        </p:txBody>
      </p:sp>
      <p:pic>
        <p:nvPicPr>
          <p:cNvPr id="33796" name="Picture 36" descr="C:\Documents and Settings\Administrator\Documenti\filtro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21" t="70596" r="43521" b="20665"/>
          <a:stretch>
            <a:fillRect/>
          </a:stretch>
        </p:blipFill>
        <p:spPr bwMode="auto">
          <a:xfrm>
            <a:off x="5791200" y="1295400"/>
            <a:ext cx="2760663" cy="211613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3819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>
            <a:alpha val="8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Freeform 2"/>
          <p:cNvSpPr>
            <a:spLocks/>
          </p:cNvSpPr>
          <p:nvPr/>
        </p:nvSpPr>
        <p:spPr bwMode="auto">
          <a:xfrm>
            <a:off x="2514600" y="3810000"/>
            <a:ext cx="3810000" cy="1000125"/>
          </a:xfrm>
          <a:custGeom>
            <a:avLst/>
            <a:gdLst>
              <a:gd name="T0" fmla="*/ 3775301 w 2196"/>
              <a:gd name="T1" fmla="*/ 980245 h 654"/>
              <a:gd name="T2" fmla="*/ 395574 w 2196"/>
              <a:gd name="T3" fmla="*/ 992479 h 654"/>
              <a:gd name="T4" fmla="*/ 39904 w 2196"/>
              <a:gd name="T5" fmla="*/ 955777 h 654"/>
              <a:gd name="T6" fmla="*/ 10410 w 2196"/>
              <a:gd name="T7" fmla="*/ 929780 h 654"/>
              <a:gd name="T8" fmla="*/ 111038 w 2196"/>
              <a:gd name="T9" fmla="*/ 666750 h 654"/>
              <a:gd name="T10" fmla="*/ 182172 w 2196"/>
              <a:gd name="T11" fmla="*/ 565820 h 654"/>
              <a:gd name="T12" fmla="*/ 567336 w 2196"/>
              <a:gd name="T13" fmla="*/ 201860 h 654"/>
              <a:gd name="T14" fmla="*/ 652350 w 2196"/>
              <a:gd name="T15" fmla="*/ 125398 h 654"/>
              <a:gd name="T16" fmla="*/ 938620 w 2196"/>
              <a:gd name="T17" fmla="*/ 62699 h 654"/>
              <a:gd name="T18" fmla="*/ 1237036 w 2196"/>
              <a:gd name="T19" fmla="*/ 0 h 654"/>
              <a:gd name="T20" fmla="*/ 2291899 w 2196"/>
              <a:gd name="T21" fmla="*/ 50465 h 654"/>
              <a:gd name="T22" fmla="*/ 2763811 w 2196"/>
              <a:gd name="T23" fmla="*/ 188097 h 654"/>
              <a:gd name="T24" fmla="*/ 2906079 w 2196"/>
              <a:gd name="T25" fmla="*/ 238562 h 654"/>
              <a:gd name="T26" fmla="*/ 2991093 w 2196"/>
              <a:gd name="T27" fmla="*/ 276793 h 654"/>
              <a:gd name="T28" fmla="*/ 3147240 w 2196"/>
              <a:gd name="T29" fmla="*/ 402191 h 654"/>
              <a:gd name="T30" fmla="*/ 3348497 w 2196"/>
              <a:gd name="T31" fmla="*/ 527589 h 654"/>
              <a:gd name="T32" fmla="*/ 3619153 w 2196"/>
              <a:gd name="T33" fmla="*/ 741683 h 654"/>
              <a:gd name="T34" fmla="*/ 3761421 w 2196"/>
              <a:gd name="T35" fmla="*/ 893078 h 654"/>
              <a:gd name="T36" fmla="*/ 3775301 w 2196"/>
              <a:gd name="T37" fmla="*/ 980245 h 654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2196" h="654">
                <a:moveTo>
                  <a:pt x="2176" y="641"/>
                </a:moveTo>
                <a:cubicBezTo>
                  <a:pt x="1510" y="653"/>
                  <a:pt x="924" y="654"/>
                  <a:pt x="228" y="649"/>
                </a:cubicBezTo>
                <a:cubicBezTo>
                  <a:pt x="159" y="643"/>
                  <a:pt x="90" y="641"/>
                  <a:pt x="23" y="625"/>
                </a:cubicBezTo>
                <a:cubicBezTo>
                  <a:pt x="17" y="619"/>
                  <a:pt x="7" y="616"/>
                  <a:pt x="6" y="608"/>
                </a:cubicBezTo>
                <a:cubicBezTo>
                  <a:pt x="0" y="550"/>
                  <a:pt x="32" y="482"/>
                  <a:pt x="64" y="436"/>
                </a:cubicBezTo>
                <a:cubicBezTo>
                  <a:pt x="74" y="406"/>
                  <a:pt x="92" y="398"/>
                  <a:pt x="105" y="370"/>
                </a:cubicBezTo>
                <a:cubicBezTo>
                  <a:pt x="148" y="281"/>
                  <a:pt x="236" y="176"/>
                  <a:pt x="327" y="132"/>
                </a:cubicBezTo>
                <a:cubicBezTo>
                  <a:pt x="339" y="119"/>
                  <a:pt x="360" y="90"/>
                  <a:pt x="376" y="82"/>
                </a:cubicBezTo>
                <a:cubicBezTo>
                  <a:pt x="424" y="58"/>
                  <a:pt x="489" y="50"/>
                  <a:pt x="541" y="41"/>
                </a:cubicBezTo>
                <a:cubicBezTo>
                  <a:pt x="599" y="31"/>
                  <a:pt x="655" y="10"/>
                  <a:pt x="713" y="0"/>
                </a:cubicBezTo>
                <a:cubicBezTo>
                  <a:pt x="916" y="8"/>
                  <a:pt x="1119" y="19"/>
                  <a:pt x="1321" y="33"/>
                </a:cubicBezTo>
                <a:cubicBezTo>
                  <a:pt x="1416" y="52"/>
                  <a:pt x="1499" y="100"/>
                  <a:pt x="1593" y="123"/>
                </a:cubicBezTo>
                <a:cubicBezTo>
                  <a:pt x="1640" y="172"/>
                  <a:pt x="1590" y="130"/>
                  <a:pt x="1675" y="156"/>
                </a:cubicBezTo>
                <a:cubicBezTo>
                  <a:pt x="1693" y="161"/>
                  <a:pt x="1707" y="175"/>
                  <a:pt x="1724" y="181"/>
                </a:cubicBezTo>
                <a:cubicBezTo>
                  <a:pt x="1753" y="209"/>
                  <a:pt x="1782" y="238"/>
                  <a:pt x="1814" y="263"/>
                </a:cubicBezTo>
                <a:cubicBezTo>
                  <a:pt x="1851" y="292"/>
                  <a:pt x="1894" y="314"/>
                  <a:pt x="1930" y="345"/>
                </a:cubicBezTo>
                <a:cubicBezTo>
                  <a:pt x="1983" y="391"/>
                  <a:pt x="2027" y="447"/>
                  <a:pt x="2086" y="485"/>
                </a:cubicBezTo>
                <a:cubicBezTo>
                  <a:pt x="2108" y="519"/>
                  <a:pt x="2139" y="555"/>
                  <a:pt x="2168" y="584"/>
                </a:cubicBezTo>
                <a:cubicBezTo>
                  <a:pt x="2185" y="637"/>
                  <a:pt x="2196" y="621"/>
                  <a:pt x="2176" y="641"/>
                </a:cubicBezTo>
                <a:close/>
              </a:path>
            </a:pathLst>
          </a:cu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19" name="Freeform 3"/>
          <p:cNvSpPr>
            <a:spLocks/>
          </p:cNvSpPr>
          <p:nvPr/>
        </p:nvSpPr>
        <p:spPr bwMode="auto">
          <a:xfrm>
            <a:off x="838200" y="4572000"/>
            <a:ext cx="6781800" cy="2041525"/>
          </a:xfrm>
          <a:custGeom>
            <a:avLst/>
            <a:gdLst>
              <a:gd name="T0" fmla="*/ 3366527 w 4452"/>
              <a:gd name="T1" fmla="*/ 178789 h 1964"/>
              <a:gd name="T2" fmla="*/ 3054247 w 4452"/>
              <a:gd name="T3" fmla="*/ 213092 h 1964"/>
              <a:gd name="T4" fmla="*/ 2102175 w 4452"/>
              <a:gd name="T5" fmla="*/ 170474 h 1964"/>
              <a:gd name="T6" fmla="*/ 2027533 w 4452"/>
              <a:gd name="T7" fmla="*/ 152803 h 1964"/>
              <a:gd name="T8" fmla="*/ 1876725 w 4452"/>
              <a:gd name="T9" fmla="*/ 136171 h 1964"/>
              <a:gd name="T10" fmla="*/ 1701543 w 4452"/>
              <a:gd name="T11" fmla="*/ 93553 h 1964"/>
              <a:gd name="T12" fmla="*/ 1614714 w 4452"/>
              <a:gd name="T13" fmla="*/ 67566 h 1964"/>
              <a:gd name="T14" fmla="*/ 1489802 w 4452"/>
              <a:gd name="T15" fmla="*/ 50934 h 1964"/>
              <a:gd name="T16" fmla="*/ 1063274 w 4452"/>
              <a:gd name="T17" fmla="*/ 33263 h 1964"/>
              <a:gd name="T18" fmla="*/ 737285 w 4452"/>
              <a:gd name="T19" fmla="*/ 85237 h 1964"/>
              <a:gd name="T20" fmla="*/ 537730 w 4452"/>
              <a:gd name="T21" fmla="*/ 127855 h 1964"/>
              <a:gd name="T22" fmla="*/ 287907 w 4452"/>
              <a:gd name="T23" fmla="*/ 213092 h 1964"/>
              <a:gd name="T24" fmla="*/ 211741 w 4452"/>
              <a:gd name="T25" fmla="*/ 229724 h 1964"/>
              <a:gd name="T26" fmla="*/ 48746 w 4452"/>
              <a:gd name="T27" fmla="*/ 358618 h 1964"/>
              <a:gd name="T28" fmla="*/ 0 w 4452"/>
              <a:gd name="T29" fmla="*/ 478158 h 1964"/>
              <a:gd name="T30" fmla="*/ 62456 w 4452"/>
              <a:gd name="T31" fmla="*/ 896026 h 1964"/>
              <a:gd name="T32" fmla="*/ 124912 w 4452"/>
              <a:gd name="T33" fmla="*/ 1067539 h 1964"/>
              <a:gd name="T34" fmla="*/ 199554 w 4452"/>
              <a:gd name="T35" fmla="*/ 1118473 h 1964"/>
              <a:gd name="T36" fmla="*/ 374736 w 4452"/>
              <a:gd name="T37" fmla="*/ 1272315 h 1964"/>
              <a:gd name="T38" fmla="*/ 575813 w 4452"/>
              <a:gd name="T39" fmla="*/ 1375223 h 1964"/>
              <a:gd name="T40" fmla="*/ 976445 w 4452"/>
              <a:gd name="T41" fmla="*/ 1426157 h 1964"/>
              <a:gd name="T42" fmla="*/ 1501989 w 4452"/>
              <a:gd name="T43" fmla="*/ 1452144 h 1964"/>
              <a:gd name="T44" fmla="*/ 2003160 w 4452"/>
              <a:gd name="T45" fmla="*/ 1494762 h 1964"/>
              <a:gd name="T46" fmla="*/ 2502807 w 4452"/>
              <a:gd name="T47" fmla="*/ 1665236 h 1964"/>
              <a:gd name="T48" fmla="*/ 2703885 w 4452"/>
              <a:gd name="T49" fmla="*/ 1699538 h 1964"/>
              <a:gd name="T50" fmla="*/ 3329967 w 4452"/>
              <a:gd name="T51" fmla="*/ 1955249 h 1964"/>
              <a:gd name="T52" fmla="*/ 4155604 w 4452"/>
              <a:gd name="T53" fmla="*/ 2007222 h 1964"/>
              <a:gd name="T54" fmla="*/ 4956868 w 4452"/>
              <a:gd name="T55" fmla="*/ 2041525 h 1964"/>
              <a:gd name="T56" fmla="*/ 5908940 w 4452"/>
              <a:gd name="T57" fmla="*/ 1998907 h 1964"/>
              <a:gd name="T58" fmla="*/ 6209033 w 4452"/>
              <a:gd name="T59" fmla="*/ 1938617 h 1964"/>
              <a:gd name="T60" fmla="*/ 6283676 w 4452"/>
              <a:gd name="T61" fmla="*/ 1887683 h 1964"/>
              <a:gd name="T62" fmla="*/ 6359842 w 4452"/>
              <a:gd name="T63" fmla="*/ 1870012 h 1964"/>
              <a:gd name="T64" fmla="*/ 6585292 w 4452"/>
              <a:gd name="T65" fmla="*/ 1699538 h 1964"/>
              <a:gd name="T66" fmla="*/ 6684308 w 4452"/>
              <a:gd name="T67" fmla="*/ 1596631 h 1964"/>
              <a:gd name="T68" fmla="*/ 6760474 w 4452"/>
              <a:gd name="T69" fmla="*/ 1375223 h 1964"/>
              <a:gd name="T70" fmla="*/ 6760474 w 4452"/>
              <a:gd name="T71" fmla="*/ 1136144 h 1964"/>
              <a:gd name="T72" fmla="*/ 6722391 w 4452"/>
              <a:gd name="T73" fmla="*/ 1015565 h 1964"/>
              <a:gd name="T74" fmla="*/ 6647748 w 4452"/>
              <a:gd name="T75" fmla="*/ 520776 h 1964"/>
              <a:gd name="T76" fmla="*/ 6609665 w 4452"/>
              <a:gd name="T77" fmla="*/ 401237 h 1964"/>
              <a:gd name="T78" fmla="*/ 6422298 w 4452"/>
              <a:gd name="T79" fmla="*/ 264026 h 1964"/>
              <a:gd name="T80" fmla="*/ 6321759 w 4452"/>
              <a:gd name="T81" fmla="*/ 196460 h 1964"/>
              <a:gd name="T82" fmla="*/ 6247116 w 4452"/>
              <a:gd name="T83" fmla="*/ 144487 h 1964"/>
              <a:gd name="T84" fmla="*/ 6170951 w 4452"/>
              <a:gd name="T85" fmla="*/ 136171 h 1964"/>
              <a:gd name="T86" fmla="*/ 6134391 w 4452"/>
              <a:gd name="T87" fmla="*/ 119539 h 1964"/>
              <a:gd name="T88" fmla="*/ 6096308 w 4452"/>
              <a:gd name="T89" fmla="*/ 93553 h 1964"/>
              <a:gd name="T90" fmla="*/ 5971396 w 4452"/>
              <a:gd name="T91" fmla="*/ 59250 h 1964"/>
              <a:gd name="T92" fmla="*/ 5870857 w 4452"/>
              <a:gd name="T93" fmla="*/ 24947 h 1964"/>
              <a:gd name="T94" fmla="*/ 5520495 w 4452"/>
              <a:gd name="T95" fmla="*/ 0 h 1964"/>
              <a:gd name="T96" fmla="*/ 4831956 w 4452"/>
              <a:gd name="T97" fmla="*/ 8316 h 1964"/>
              <a:gd name="T98" fmla="*/ 4193687 w 4452"/>
              <a:gd name="T99" fmla="*/ 75882 h 1964"/>
              <a:gd name="T100" fmla="*/ 3754972 w 4452"/>
              <a:gd name="T101" fmla="*/ 110184 h 1964"/>
              <a:gd name="T102" fmla="*/ 3454879 w 4452"/>
              <a:gd name="T103" fmla="*/ 152803 h 1964"/>
              <a:gd name="T104" fmla="*/ 3366527 w 4452"/>
              <a:gd name="T105" fmla="*/ 178789 h 1964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4452" h="1964">
                <a:moveTo>
                  <a:pt x="2210" y="172"/>
                </a:moveTo>
                <a:cubicBezTo>
                  <a:pt x="2132" y="177"/>
                  <a:pt x="2077" y="182"/>
                  <a:pt x="2005" y="205"/>
                </a:cubicBezTo>
                <a:cubicBezTo>
                  <a:pt x="1797" y="195"/>
                  <a:pt x="1586" y="189"/>
                  <a:pt x="1380" y="164"/>
                </a:cubicBezTo>
                <a:cubicBezTo>
                  <a:pt x="1364" y="158"/>
                  <a:pt x="1348" y="151"/>
                  <a:pt x="1331" y="147"/>
                </a:cubicBezTo>
                <a:cubicBezTo>
                  <a:pt x="1298" y="140"/>
                  <a:pt x="1232" y="131"/>
                  <a:pt x="1232" y="131"/>
                </a:cubicBezTo>
                <a:cubicBezTo>
                  <a:pt x="1180" y="114"/>
                  <a:pt x="1171" y="99"/>
                  <a:pt x="1117" y="90"/>
                </a:cubicBezTo>
                <a:cubicBezTo>
                  <a:pt x="1097" y="83"/>
                  <a:pt x="1080" y="71"/>
                  <a:pt x="1060" y="65"/>
                </a:cubicBezTo>
                <a:cubicBezTo>
                  <a:pt x="1033" y="57"/>
                  <a:pt x="1005" y="56"/>
                  <a:pt x="978" y="49"/>
                </a:cubicBezTo>
                <a:cubicBezTo>
                  <a:pt x="889" y="3"/>
                  <a:pt x="801" y="28"/>
                  <a:pt x="698" y="32"/>
                </a:cubicBezTo>
                <a:cubicBezTo>
                  <a:pt x="627" y="47"/>
                  <a:pt x="553" y="61"/>
                  <a:pt x="484" y="82"/>
                </a:cubicBezTo>
                <a:cubicBezTo>
                  <a:pt x="437" y="96"/>
                  <a:pt x="402" y="115"/>
                  <a:pt x="353" y="123"/>
                </a:cubicBezTo>
                <a:cubicBezTo>
                  <a:pt x="261" y="192"/>
                  <a:pt x="311" y="165"/>
                  <a:pt x="189" y="205"/>
                </a:cubicBezTo>
                <a:cubicBezTo>
                  <a:pt x="172" y="211"/>
                  <a:pt x="139" y="221"/>
                  <a:pt x="139" y="221"/>
                </a:cubicBezTo>
                <a:cubicBezTo>
                  <a:pt x="100" y="261"/>
                  <a:pt x="65" y="301"/>
                  <a:pt x="32" y="345"/>
                </a:cubicBezTo>
                <a:cubicBezTo>
                  <a:pt x="18" y="383"/>
                  <a:pt x="0" y="419"/>
                  <a:pt x="0" y="460"/>
                </a:cubicBezTo>
                <a:cubicBezTo>
                  <a:pt x="0" y="608"/>
                  <a:pt x="17" y="724"/>
                  <a:pt x="41" y="862"/>
                </a:cubicBezTo>
                <a:cubicBezTo>
                  <a:pt x="49" y="909"/>
                  <a:pt x="59" y="986"/>
                  <a:pt x="82" y="1027"/>
                </a:cubicBezTo>
                <a:cubicBezTo>
                  <a:pt x="93" y="1047"/>
                  <a:pt x="115" y="1060"/>
                  <a:pt x="131" y="1076"/>
                </a:cubicBezTo>
                <a:cubicBezTo>
                  <a:pt x="154" y="1142"/>
                  <a:pt x="197" y="1175"/>
                  <a:pt x="246" y="1224"/>
                </a:cubicBezTo>
                <a:cubicBezTo>
                  <a:pt x="285" y="1263"/>
                  <a:pt x="323" y="1316"/>
                  <a:pt x="378" y="1323"/>
                </a:cubicBezTo>
                <a:cubicBezTo>
                  <a:pt x="467" y="1334"/>
                  <a:pt x="552" y="1360"/>
                  <a:pt x="641" y="1372"/>
                </a:cubicBezTo>
                <a:cubicBezTo>
                  <a:pt x="820" y="1396"/>
                  <a:pt x="766" y="1388"/>
                  <a:pt x="986" y="1397"/>
                </a:cubicBezTo>
                <a:cubicBezTo>
                  <a:pt x="1097" y="1408"/>
                  <a:pt x="1206" y="1416"/>
                  <a:pt x="1315" y="1438"/>
                </a:cubicBezTo>
                <a:cubicBezTo>
                  <a:pt x="1424" y="1492"/>
                  <a:pt x="1527" y="1563"/>
                  <a:pt x="1643" y="1602"/>
                </a:cubicBezTo>
                <a:cubicBezTo>
                  <a:pt x="1686" y="1616"/>
                  <a:pt x="1775" y="1635"/>
                  <a:pt x="1775" y="1635"/>
                </a:cubicBezTo>
                <a:cubicBezTo>
                  <a:pt x="1875" y="1735"/>
                  <a:pt x="2049" y="1842"/>
                  <a:pt x="2186" y="1881"/>
                </a:cubicBezTo>
                <a:cubicBezTo>
                  <a:pt x="2345" y="1927"/>
                  <a:pt x="2563" y="1919"/>
                  <a:pt x="2728" y="1931"/>
                </a:cubicBezTo>
                <a:cubicBezTo>
                  <a:pt x="2905" y="1944"/>
                  <a:pt x="3076" y="1957"/>
                  <a:pt x="3254" y="1964"/>
                </a:cubicBezTo>
                <a:cubicBezTo>
                  <a:pt x="3467" y="1958"/>
                  <a:pt x="3669" y="1948"/>
                  <a:pt x="3879" y="1923"/>
                </a:cubicBezTo>
                <a:cubicBezTo>
                  <a:pt x="3946" y="1900"/>
                  <a:pt x="4007" y="1876"/>
                  <a:pt x="4076" y="1865"/>
                </a:cubicBezTo>
                <a:cubicBezTo>
                  <a:pt x="4092" y="1849"/>
                  <a:pt x="4106" y="1829"/>
                  <a:pt x="4125" y="1816"/>
                </a:cubicBezTo>
                <a:cubicBezTo>
                  <a:pt x="4140" y="1806"/>
                  <a:pt x="4161" y="1810"/>
                  <a:pt x="4175" y="1799"/>
                </a:cubicBezTo>
                <a:cubicBezTo>
                  <a:pt x="4244" y="1745"/>
                  <a:pt x="4274" y="1700"/>
                  <a:pt x="4323" y="1635"/>
                </a:cubicBezTo>
                <a:cubicBezTo>
                  <a:pt x="4371" y="1489"/>
                  <a:pt x="4294" y="1700"/>
                  <a:pt x="4388" y="1536"/>
                </a:cubicBezTo>
                <a:cubicBezTo>
                  <a:pt x="4416" y="1486"/>
                  <a:pt x="4427" y="1381"/>
                  <a:pt x="4438" y="1323"/>
                </a:cubicBezTo>
                <a:cubicBezTo>
                  <a:pt x="4446" y="1211"/>
                  <a:pt x="4452" y="1205"/>
                  <a:pt x="4438" y="1093"/>
                </a:cubicBezTo>
                <a:cubicBezTo>
                  <a:pt x="4433" y="1056"/>
                  <a:pt x="4418" y="1015"/>
                  <a:pt x="4413" y="977"/>
                </a:cubicBezTo>
                <a:cubicBezTo>
                  <a:pt x="4407" y="807"/>
                  <a:pt x="4403" y="662"/>
                  <a:pt x="4364" y="501"/>
                </a:cubicBezTo>
                <a:cubicBezTo>
                  <a:pt x="4351" y="446"/>
                  <a:pt x="4363" y="445"/>
                  <a:pt x="4339" y="386"/>
                </a:cubicBezTo>
                <a:cubicBezTo>
                  <a:pt x="4319" y="335"/>
                  <a:pt x="4255" y="293"/>
                  <a:pt x="4216" y="254"/>
                </a:cubicBezTo>
                <a:cubicBezTo>
                  <a:pt x="4194" y="232"/>
                  <a:pt x="4172" y="211"/>
                  <a:pt x="4150" y="189"/>
                </a:cubicBezTo>
                <a:cubicBezTo>
                  <a:pt x="4138" y="177"/>
                  <a:pt x="4116" y="145"/>
                  <a:pt x="4101" y="139"/>
                </a:cubicBezTo>
                <a:cubicBezTo>
                  <a:pt x="4085" y="133"/>
                  <a:pt x="4068" y="134"/>
                  <a:pt x="4051" y="131"/>
                </a:cubicBezTo>
                <a:cubicBezTo>
                  <a:pt x="4043" y="126"/>
                  <a:pt x="4034" y="121"/>
                  <a:pt x="4027" y="115"/>
                </a:cubicBezTo>
                <a:cubicBezTo>
                  <a:pt x="4018" y="107"/>
                  <a:pt x="4012" y="97"/>
                  <a:pt x="4002" y="90"/>
                </a:cubicBezTo>
                <a:cubicBezTo>
                  <a:pt x="3973" y="69"/>
                  <a:pt x="3954" y="72"/>
                  <a:pt x="3920" y="57"/>
                </a:cubicBezTo>
                <a:cubicBezTo>
                  <a:pt x="3897" y="47"/>
                  <a:pt x="3878" y="29"/>
                  <a:pt x="3854" y="24"/>
                </a:cubicBezTo>
                <a:cubicBezTo>
                  <a:pt x="3778" y="9"/>
                  <a:pt x="3701" y="7"/>
                  <a:pt x="3624" y="0"/>
                </a:cubicBezTo>
                <a:cubicBezTo>
                  <a:pt x="3473" y="3"/>
                  <a:pt x="3323" y="3"/>
                  <a:pt x="3172" y="8"/>
                </a:cubicBezTo>
                <a:cubicBezTo>
                  <a:pt x="3033" y="12"/>
                  <a:pt x="2892" y="59"/>
                  <a:pt x="2753" y="73"/>
                </a:cubicBezTo>
                <a:cubicBezTo>
                  <a:pt x="2659" y="99"/>
                  <a:pt x="2562" y="101"/>
                  <a:pt x="2465" y="106"/>
                </a:cubicBezTo>
                <a:cubicBezTo>
                  <a:pt x="2399" y="118"/>
                  <a:pt x="2333" y="132"/>
                  <a:pt x="2268" y="147"/>
                </a:cubicBezTo>
                <a:cubicBezTo>
                  <a:pt x="2255" y="150"/>
                  <a:pt x="2191" y="153"/>
                  <a:pt x="2210" y="172"/>
                </a:cubicBezTo>
                <a:close/>
              </a:path>
            </a:pathLst>
          </a:cu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5029200" y="5257800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GB" altLang="it-IT" b="1"/>
              <a:t>Support</a:t>
            </a:r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3581400" y="4191000"/>
            <a:ext cx="198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GB" altLang="it-IT" b="1"/>
              <a:t>Metal</a:t>
            </a:r>
            <a:endParaRPr lang="en-GB" altLang="it-IT" b="1">
              <a:solidFill>
                <a:schemeClr val="tx1"/>
              </a:solidFill>
            </a:endParaRPr>
          </a:p>
        </p:txBody>
      </p:sp>
      <p:sp>
        <p:nvSpPr>
          <p:cNvPr id="34822" name="Oval 6"/>
          <p:cNvSpPr>
            <a:spLocks noChangeArrowheads="1"/>
          </p:cNvSpPr>
          <p:nvPr/>
        </p:nvSpPr>
        <p:spPr bwMode="auto">
          <a:xfrm>
            <a:off x="1295400" y="2743200"/>
            <a:ext cx="228600" cy="2286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endParaRPr lang="it-IT" altLang="it-IT"/>
          </a:p>
        </p:txBody>
      </p:sp>
      <p:sp>
        <p:nvSpPr>
          <p:cNvPr id="34823" name="Oval 7"/>
          <p:cNvSpPr>
            <a:spLocks noChangeArrowheads="1"/>
          </p:cNvSpPr>
          <p:nvPr/>
        </p:nvSpPr>
        <p:spPr bwMode="auto">
          <a:xfrm>
            <a:off x="1371600" y="2819400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endParaRPr lang="it-IT" altLang="it-IT"/>
          </a:p>
        </p:txBody>
      </p:sp>
      <p:sp>
        <p:nvSpPr>
          <p:cNvPr id="34824" name="Oval 8"/>
          <p:cNvSpPr>
            <a:spLocks noChangeArrowheads="1"/>
          </p:cNvSpPr>
          <p:nvPr/>
        </p:nvSpPr>
        <p:spPr bwMode="auto">
          <a:xfrm>
            <a:off x="2514600" y="4038600"/>
            <a:ext cx="228600" cy="2286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endParaRPr lang="it-IT" altLang="it-IT"/>
          </a:p>
        </p:txBody>
      </p:sp>
      <p:sp>
        <p:nvSpPr>
          <p:cNvPr id="34825" name="Oval 9"/>
          <p:cNvSpPr>
            <a:spLocks noChangeArrowheads="1"/>
          </p:cNvSpPr>
          <p:nvPr/>
        </p:nvSpPr>
        <p:spPr bwMode="auto">
          <a:xfrm>
            <a:off x="2590800" y="4114800"/>
            <a:ext cx="228600" cy="2286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endParaRPr lang="it-IT" altLang="it-IT"/>
          </a:p>
        </p:txBody>
      </p:sp>
      <p:sp>
        <p:nvSpPr>
          <p:cNvPr id="34826" name="Oval 10"/>
          <p:cNvSpPr>
            <a:spLocks noChangeArrowheads="1"/>
          </p:cNvSpPr>
          <p:nvPr/>
        </p:nvSpPr>
        <p:spPr bwMode="auto">
          <a:xfrm>
            <a:off x="3352800" y="2209800"/>
            <a:ext cx="228600" cy="228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endParaRPr lang="it-IT" altLang="it-IT"/>
          </a:p>
        </p:txBody>
      </p:sp>
      <p:sp>
        <p:nvSpPr>
          <p:cNvPr id="34827" name="Oval 11"/>
          <p:cNvSpPr>
            <a:spLocks noChangeArrowheads="1"/>
          </p:cNvSpPr>
          <p:nvPr/>
        </p:nvSpPr>
        <p:spPr bwMode="auto">
          <a:xfrm>
            <a:off x="3505200" y="2209800"/>
            <a:ext cx="228600" cy="2286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endParaRPr lang="it-IT" altLang="it-IT"/>
          </a:p>
        </p:txBody>
      </p:sp>
      <p:sp>
        <p:nvSpPr>
          <p:cNvPr id="34828" name="Oval 12"/>
          <p:cNvSpPr>
            <a:spLocks noChangeArrowheads="1"/>
          </p:cNvSpPr>
          <p:nvPr/>
        </p:nvSpPr>
        <p:spPr bwMode="auto">
          <a:xfrm>
            <a:off x="3124200" y="3733800"/>
            <a:ext cx="228600" cy="228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endParaRPr lang="it-IT" altLang="it-IT"/>
          </a:p>
        </p:txBody>
      </p:sp>
      <p:sp>
        <p:nvSpPr>
          <p:cNvPr id="34829" name="Oval 13"/>
          <p:cNvSpPr>
            <a:spLocks noChangeArrowheads="1"/>
          </p:cNvSpPr>
          <p:nvPr/>
        </p:nvSpPr>
        <p:spPr bwMode="auto">
          <a:xfrm>
            <a:off x="3810000" y="3581400"/>
            <a:ext cx="228600" cy="2286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endParaRPr lang="it-IT" altLang="it-IT"/>
          </a:p>
        </p:txBody>
      </p:sp>
      <p:sp>
        <p:nvSpPr>
          <p:cNvPr id="34830" name="Oval 14"/>
          <p:cNvSpPr>
            <a:spLocks noChangeArrowheads="1"/>
          </p:cNvSpPr>
          <p:nvPr/>
        </p:nvSpPr>
        <p:spPr bwMode="auto">
          <a:xfrm>
            <a:off x="4724400" y="3657600"/>
            <a:ext cx="228600" cy="2286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endParaRPr lang="it-IT" altLang="it-IT"/>
          </a:p>
        </p:txBody>
      </p:sp>
      <p:sp>
        <p:nvSpPr>
          <p:cNvPr id="34831" name="Oval 15"/>
          <p:cNvSpPr>
            <a:spLocks noChangeArrowheads="1"/>
          </p:cNvSpPr>
          <p:nvPr/>
        </p:nvSpPr>
        <p:spPr bwMode="auto">
          <a:xfrm>
            <a:off x="5791200" y="4114800"/>
            <a:ext cx="228600" cy="2286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endParaRPr lang="it-IT" altLang="it-IT"/>
          </a:p>
        </p:txBody>
      </p:sp>
      <p:sp>
        <p:nvSpPr>
          <p:cNvPr id="34832" name="Oval 16"/>
          <p:cNvSpPr>
            <a:spLocks noChangeArrowheads="1"/>
          </p:cNvSpPr>
          <p:nvPr/>
        </p:nvSpPr>
        <p:spPr bwMode="auto">
          <a:xfrm>
            <a:off x="5867400" y="4191000"/>
            <a:ext cx="228600" cy="228600"/>
          </a:xfrm>
          <a:prstGeom prst="ellipse">
            <a:avLst/>
          </a:prstGeom>
          <a:solidFill>
            <a:srgbClr val="66FF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endParaRPr lang="it-IT" altLang="it-IT"/>
          </a:p>
        </p:txBody>
      </p:sp>
      <p:sp>
        <p:nvSpPr>
          <p:cNvPr id="34833" name="Oval 17"/>
          <p:cNvSpPr>
            <a:spLocks noChangeArrowheads="1"/>
          </p:cNvSpPr>
          <p:nvPr/>
        </p:nvSpPr>
        <p:spPr bwMode="auto">
          <a:xfrm>
            <a:off x="6019800" y="4191000"/>
            <a:ext cx="228600" cy="2286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endParaRPr lang="it-IT" altLang="it-IT"/>
          </a:p>
        </p:txBody>
      </p:sp>
      <p:sp>
        <p:nvSpPr>
          <p:cNvPr id="34834" name="Oval 18"/>
          <p:cNvSpPr>
            <a:spLocks noChangeArrowheads="1"/>
          </p:cNvSpPr>
          <p:nvPr/>
        </p:nvSpPr>
        <p:spPr bwMode="auto">
          <a:xfrm>
            <a:off x="6934200" y="2743200"/>
            <a:ext cx="228600" cy="2286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endParaRPr lang="it-IT" altLang="it-IT"/>
          </a:p>
        </p:txBody>
      </p:sp>
      <p:sp>
        <p:nvSpPr>
          <p:cNvPr id="34835" name="Oval 19"/>
          <p:cNvSpPr>
            <a:spLocks noChangeArrowheads="1"/>
          </p:cNvSpPr>
          <p:nvPr/>
        </p:nvSpPr>
        <p:spPr bwMode="auto">
          <a:xfrm>
            <a:off x="7010400" y="2819400"/>
            <a:ext cx="228600" cy="228600"/>
          </a:xfrm>
          <a:prstGeom prst="ellipse">
            <a:avLst/>
          </a:prstGeom>
          <a:solidFill>
            <a:srgbClr val="66FF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endParaRPr lang="it-IT" altLang="it-IT"/>
          </a:p>
        </p:txBody>
      </p:sp>
      <p:sp>
        <p:nvSpPr>
          <p:cNvPr id="34836" name="Oval 20"/>
          <p:cNvSpPr>
            <a:spLocks noChangeArrowheads="1"/>
          </p:cNvSpPr>
          <p:nvPr/>
        </p:nvSpPr>
        <p:spPr bwMode="auto">
          <a:xfrm>
            <a:off x="7162800" y="2819400"/>
            <a:ext cx="228600" cy="2286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endParaRPr lang="it-IT" altLang="it-IT"/>
          </a:p>
        </p:txBody>
      </p:sp>
      <p:sp>
        <p:nvSpPr>
          <p:cNvPr id="34837" name="Oval 21"/>
          <p:cNvSpPr>
            <a:spLocks noChangeArrowheads="1"/>
          </p:cNvSpPr>
          <p:nvPr/>
        </p:nvSpPr>
        <p:spPr bwMode="auto">
          <a:xfrm>
            <a:off x="5334000" y="3810000"/>
            <a:ext cx="228600" cy="2286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endParaRPr lang="it-IT" altLang="it-IT"/>
          </a:p>
        </p:txBody>
      </p:sp>
      <p:sp>
        <p:nvSpPr>
          <p:cNvPr id="34838" name="Oval 22"/>
          <p:cNvSpPr>
            <a:spLocks noChangeArrowheads="1"/>
          </p:cNvSpPr>
          <p:nvPr/>
        </p:nvSpPr>
        <p:spPr bwMode="auto">
          <a:xfrm>
            <a:off x="5410200" y="3886200"/>
            <a:ext cx="228600" cy="2286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endParaRPr lang="it-IT" altLang="it-IT"/>
          </a:p>
        </p:txBody>
      </p:sp>
      <p:sp>
        <p:nvSpPr>
          <p:cNvPr id="34839" name="Line 23"/>
          <p:cNvSpPr>
            <a:spLocks noChangeShapeType="1"/>
          </p:cNvSpPr>
          <p:nvPr/>
        </p:nvSpPr>
        <p:spPr bwMode="auto">
          <a:xfrm>
            <a:off x="1600200" y="3124200"/>
            <a:ext cx="838200" cy="838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40" name="Text Box 24"/>
          <p:cNvSpPr txBox="1">
            <a:spLocks noChangeArrowheads="1"/>
          </p:cNvSpPr>
          <p:nvPr/>
        </p:nvSpPr>
        <p:spPr bwMode="auto">
          <a:xfrm>
            <a:off x="1295400" y="914400"/>
            <a:ext cx="1600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GB" altLang="it-IT" sz="2000"/>
              <a:t>Gas phase diffusion</a:t>
            </a:r>
            <a:endParaRPr lang="en-GB" altLang="it-IT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4841" name="Line 25"/>
          <p:cNvSpPr>
            <a:spLocks noChangeShapeType="1"/>
          </p:cNvSpPr>
          <p:nvPr/>
        </p:nvSpPr>
        <p:spPr bwMode="auto">
          <a:xfrm>
            <a:off x="3581400" y="2514600"/>
            <a:ext cx="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42" name="Freeform 26"/>
          <p:cNvSpPr>
            <a:spLocks/>
          </p:cNvSpPr>
          <p:nvPr/>
        </p:nvSpPr>
        <p:spPr bwMode="auto">
          <a:xfrm>
            <a:off x="3352800" y="3429000"/>
            <a:ext cx="228600" cy="381000"/>
          </a:xfrm>
          <a:custGeom>
            <a:avLst/>
            <a:gdLst>
              <a:gd name="T0" fmla="*/ 212477 w 397"/>
              <a:gd name="T1" fmla="*/ 0 h 636"/>
              <a:gd name="T2" fmla="*/ 193475 w 397"/>
              <a:gd name="T3" fmla="*/ 302524 h 636"/>
              <a:gd name="T4" fmla="*/ 0 w 397"/>
              <a:gd name="T5" fmla="*/ 381000 h 63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97" h="636">
                <a:moveTo>
                  <a:pt x="369" y="0"/>
                </a:moveTo>
                <a:cubicBezTo>
                  <a:pt x="365" y="84"/>
                  <a:pt x="397" y="399"/>
                  <a:pt x="336" y="505"/>
                </a:cubicBezTo>
                <a:cubicBezTo>
                  <a:pt x="275" y="611"/>
                  <a:pt x="56" y="614"/>
                  <a:pt x="0" y="636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43" name="Freeform 27"/>
          <p:cNvSpPr>
            <a:spLocks/>
          </p:cNvSpPr>
          <p:nvPr/>
        </p:nvSpPr>
        <p:spPr bwMode="auto">
          <a:xfrm>
            <a:off x="3581400" y="3657600"/>
            <a:ext cx="215900" cy="139700"/>
          </a:xfrm>
          <a:custGeom>
            <a:avLst/>
            <a:gdLst>
              <a:gd name="T0" fmla="*/ 0 w 136"/>
              <a:gd name="T1" fmla="*/ 0 h 88"/>
              <a:gd name="T2" fmla="*/ 58738 w 136"/>
              <a:gd name="T3" fmla="*/ 122238 h 88"/>
              <a:gd name="T4" fmla="*/ 215900 w 136"/>
              <a:gd name="T5" fmla="*/ 109538 h 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36" h="88">
                <a:moveTo>
                  <a:pt x="0" y="0"/>
                </a:moveTo>
                <a:cubicBezTo>
                  <a:pt x="6" y="13"/>
                  <a:pt x="14" y="66"/>
                  <a:pt x="37" y="77"/>
                </a:cubicBezTo>
                <a:cubicBezTo>
                  <a:pt x="60" y="88"/>
                  <a:pt x="116" y="71"/>
                  <a:pt x="136" y="69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4844" name="AutoShape 28"/>
          <p:cNvCxnSpPr>
            <a:cxnSpLocks noChangeShapeType="1"/>
          </p:cNvCxnSpPr>
          <p:nvPr/>
        </p:nvCxnSpPr>
        <p:spPr bwMode="auto">
          <a:xfrm rot="16200000" flipH="1">
            <a:off x="419100" y="1866900"/>
            <a:ext cx="1066800" cy="838200"/>
          </a:xfrm>
          <a:prstGeom prst="curvedConnector3">
            <a:avLst>
              <a:gd name="adj1" fmla="val 49847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845" name="AutoShape 29"/>
          <p:cNvCxnSpPr>
            <a:cxnSpLocks noChangeShapeType="1"/>
          </p:cNvCxnSpPr>
          <p:nvPr/>
        </p:nvCxnSpPr>
        <p:spPr bwMode="auto">
          <a:xfrm rot="5400000">
            <a:off x="3543300" y="952500"/>
            <a:ext cx="1143000" cy="1066800"/>
          </a:xfrm>
          <a:prstGeom prst="curvedConnector3">
            <a:avLst>
              <a:gd name="adj1" fmla="val 50000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4846" name="Text Box 30"/>
          <p:cNvSpPr txBox="1">
            <a:spLocks noChangeArrowheads="1"/>
          </p:cNvSpPr>
          <p:nvPr/>
        </p:nvSpPr>
        <p:spPr bwMode="auto">
          <a:xfrm>
            <a:off x="1905000" y="2514600"/>
            <a:ext cx="1981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GB" altLang="it-IT" sz="2000"/>
              <a:t>Dissociative</a:t>
            </a:r>
            <a:r>
              <a:rPr lang="en-GB" altLang="it-IT" sz="2000">
                <a:solidFill>
                  <a:schemeClr val="tx1"/>
                </a:solidFill>
              </a:rPr>
              <a:t> </a:t>
            </a:r>
            <a:r>
              <a:rPr lang="en-GB" altLang="it-IT" sz="2000"/>
              <a:t>adsorption</a:t>
            </a:r>
            <a:endParaRPr lang="en-GB" altLang="it-IT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4847" name="Text Box 31"/>
          <p:cNvSpPr txBox="1">
            <a:spLocks noChangeArrowheads="1"/>
          </p:cNvSpPr>
          <p:nvPr/>
        </p:nvSpPr>
        <p:spPr bwMode="auto">
          <a:xfrm>
            <a:off x="1066800" y="3810000"/>
            <a:ext cx="1752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GB" altLang="it-IT" sz="2000"/>
              <a:t>Molecular</a:t>
            </a:r>
            <a:r>
              <a:rPr lang="en-GB" altLang="it-IT" sz="2000">
                <a:solidFill>
                  <a:schemeClr val="tx1"/>
                </a:solidFill>
              </a:rPr>
              <a:t> </a:t>
            </a:r>
            <a:r>
              <a:rPr lang="en-GB" altLang="it-IT" sz="2000"/>
              <a:t>adsorption</a:t>
            </a:r>
            <a:endParaRPr lang="en-GB" altLang="it-IT">
              <a:solidFill>
                <a:schemeClr val="tx1"/>
              </a:solidFill>
            </a:endParaRPr>
          </a:p>
        </p:txBody>
      </p:sp>
      <p:sp>
        <p:nvSpPr>
          <p:cNvPr id="34848" name="Text Box 32"/>
          <p:cNvSpPr txBox="1">
            <a:spLocks noChangeArrowheads="1"/>
          </p:cNvSpPr>
          <p:nvPr/>
        </p:nvSpPr>
        <p:spPr bwMode="auto">
          <a:xfrm>
            <a:off x="3886200" y="2743200"/>
            <a:ext cx="1524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GB" altLang="it-IT" sz="2000"/>
              <a:t>Surface</a:t>
            </a:r>
            <a:r>
              <a:rPr lang="en-GB" altLang="it-IT" sz="2000">
                <a:solidFill>
                  <a:schemeClr val="tx1"/>
                </a:solidFill>
              </a:rPr>
              <a:t> </a:t>
            </a:r>
            <a:r>
              <a:rPr lang="en-GB" altLang="it-IT" sz="2000"/>
              <a:t>diffusion</a:t>
            </a:r>
            <a:endParaRPr lang="en-GB" altLang="it-IT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4849" name="Line 33"/>
          <p:cNvSpPr>
            <a:spLocks noChangeShapeType="1"/>
          </p:cNvSpPr>
          <p:nvPr/>
        </p:nvSpPr>
        <p:spPr bwMode="auto">
          <a:xfrm flipV="1">
            <a:off x="6096000" y="3124200"/>
            <a:ext cx="914400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50" name="Text Box 34"/>
          <p:cNvSpPr txBox="1">
            <a:spLocks noChangeArrowheads="1"/>
          </p:cNvSpPr>
          <p:nvPr/>
        </p:nvSpPr>
        <p:spPr bwMode="auto">
          <a:xfrm>
            <a:off x="7315200" y="1981200"/>
            <a:ext cx="1447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GB" altLang="it-IT" sz="2000"/>
              <a:t>Product</a:t>
            </a:r>
            <a:r>
              <a:rPr lang="en-GB" altLang="it-IT" sz="2000">
                <a:solidFill>
                  <a:schemeClr val="tx1"/>
                </a:solidFill>
              </a:rPr>
              <a:t> </a:t>
            </a:r>
            <a:r>
              <a:rPr lang="en-GB" altLang="it-IT" sz="2000"/>
              <a:t>desorption</a:t>
            </a:r>
            <a:endParaRPr lang="en-GB" altLang="it-IT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4851" name="Text Box 35"/>
          <p:cNvSpPr txBox="1">
            <a:spLocks noChangeArrowheads="1"/>
          </p:cNvSpPr>
          <p:nvPr/>
        </p:nvSpPr>
        <p:spPr bwMode="auto">
          <a:xfrm>
            <a:off x="6400800" y="3886200"/>
            <a:ext cx="1905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GB" altLang="it-IT" sz="2000"/>
              <a:t>Adsorbed</a:t>
            </a:r>
            <a:r>
              <a:rPr lang="en-GB" altLang="it-IT" sz="2000">
                <a:solidFill>
                  <a:schemeClr val="tx1"/>
                </a:solidFill>
              </a:rPr>
              <a:t> </a:t>
            </a:r>
            <a:r>
              <a:rPr lang="en-GB" altLang="it-IT" sz="2000"/>
              <a:t>product</a:t>
            </a:r>
            <a:endParaRPr lang="en-GB" altLang="it-IT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4852" name="Line 36"/>
          <p:cNvSpPr>
            <a:spLocks noChangeShapeType="1"/>
          </p:cNvSpPr>
          <p:nvPr/>
        </p:nvSpPr>
        <p:spPr bwMode="auto">
          <a:xfrm flipH="1" flipV="1">
            <a:off x="5029200" y="3810000"/>
            <a:ext cx="30480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53" name="Text Box 37"/>
          <p:cNvSpPr txBox="1">
            <a:spLocks noChangeArrowheads="1"/>
          </p:cNvSpPr>
          <p:nvPr/>
        </p:nvSpPr>
        <p:spPr bwMode="auto">
          <a:xfrm>
            <a:off x="5105400" y="3124200"/>
            <a:ext cx="1295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GB" altLang="it-IT" sz="2000"/>
              <a:t>Surface</a:t>
            </a:r>
            <a:r>
              <a:rPr lang="en-GB" altLang="it-IT" sz="2000">
                <a:solidFill>
                  <a:schemeClr val="tx1"/>
                </a:solidFill>
              </a:rPr>
              <a:t> </a:t>
            </a:r>
            <a:r>
              <a:rPr lang="en-GB" altLang="it-IT" sz="2000"/>
              <a:t>reaction</a:t>
            </a:r>
            <a:endParaRPr lang="en-GB" altLang="it-IT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4854" name="Freeform 38"/>
          <p:cNvSpPr>
            <a:spLocks/>
          </p:cNvSpPr>
          <p:nvPr/>
        </p:nvSpPr>
        <p:spPr bwMode="auto">
          <a:xfrm>
            <a:off x="4114800" y="3581400"/>
            <a:ext cx="304800" cy="152400"/>
          </a:xfrm>
          <a:custGeom>
            <a:avLst/>
            <a:gdLst>
              <a:gd name="T0" fmla="*/ 0 w 296"/>
              <a:gd name="T1" fmla="*/ 152400 h 131"/>
              <a:gd name="T2" fmla="*/ 59724 w 296"/>
              <a:gd name="T3" fmla="*/ 27921 h 131"/>
              <a:gd name="T4" fmla="*/ 212124 w 296"/>
              <a:gd name="T5" fmla="*/ 18614 h 131"/>
              <a:gd name="T6" fmla="*/ 304800 w 296"/>
              <a:gd name="T7" fmla="*/ 141930 h 13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96" h="131">
                <a:moveTo>
                  <a:pt x="0" y="131"/>
                </a:moveTo>
                <a:cubicBezTo>
                  <a:pt x="11" y="112"/>
                  <a:pt x="24" y="43"/>
                  <a:pt x="58" y="24"/>
                </a:cubicBezTo>
                <a:cubicBezTo>
                  <a:pt x="92" y="5"/>
                  <a:pt x="166" y="0"/>
                  <a:pt x="206" y="16"/>
                </a:cubicBezTo>
                <a:cubicBezTo>
                  <a:pt x="246" y="32"/>
                  <a:pt x="277" y="100"/>
                  <a:pt x="296" y="122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55" name="Freeform 39"/>
          <p:cNvSpPr>
            <a:spLocks/>
          </p:cNvSpPr>
          <p:nvPr/>
        </p:nvSpPr>
        <p:spPr bwMode="auto">
          <a:xfrm>
            <a:off x="4418013" y="3581400"/>
            <a:ext cx="306387" cy="152400"/>
          </a:xfrm>
          <a:custGeom>
            <a:avLst/>
            <a:gdLst>
              <a:gd name="T0" fmla="*/ 0 w 296"/>
              <a:gd name="T1" fmla="*/ 152400 h 131"/>
              <a:gd name="T2" fmla="*/ 60035 w 296"/>
              <a:gd name="T3" fmla="*/ 27921 h 131"/>
              <a:gd name="T4" fmla="*/ 213229 w 296"/>
              <a:gd name="T5" fmla="*/ 18614 h 131"/>
              <a:gd name="T6" fmla="*/ 306387 w 296"/>
              <a:gd name="T7" fmla="*/ 141930 h 13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96" h="131">
                <a:moveTo>
                  <a:pt x="0" y="131"/>
                </a:moveTo>
                <a:cubicBezTo>
                  <a:pt x="11" y="112"/>
                  <a:pt x="24" y="43"/>
                  <a:pt x="58" y="24"/>
                </a:cubicBezTo>
                <a:cubicBezTo>
                  <a:pt x="92" y="5"/>
                  <a:pt x="166" y="0"/>
                  <a:pt x="206" y="16"/>
                </a:cubicBezTo>
                <a:cubicBezTo>
                  <a:pt x="246" y="32"/>
                  <a:pt x="277" y="100"/>
                  <a:pt x="296" y="122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56" name="Text Box 40"/>
          <p:cNvSpPr txBox="1">
            <a:spLocks noChangeArrowheads="1"/>
          </p:cNvSpPr>
          <p:nvPr/>
        </p:nvSpPr>
        <p:spPr bwMode="auto">
          <a:xfrm>
            <a:off x="457200" y="2743200"/>
            <a:ext cx="641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it-IT" b="1">
                <a:solidFill>
                  <a:srgbClr val="66FF33"/>
                </a:solidFill>
              </a:rPr>
              <a:t>C</a:t>
            </a:r>
            <a:r>
              <a:rPr lang="en-GB" altLang="it-IT" b="1">
                <a:solidFill>
                  <a:srgbClr val="FF3300"/>
                </a:solidFill>
              </a:rPr>
              <a:t>O</a:t>
            </a:r>
            <a:endParaRPr lang="en-GB" altLang="it-IT" b="1"/>
          </a:p>
        </p:txBody>
      </p:sp>
      <p:sp>
        <p:nvSpPr>
          <p:cNvPr id="34857" name="Rectangle 42"/>
          <p:cNvSpPr>
            <a:spLocks noChangeArrowheads="1"/>
          </p:cNvSpPr>
          <p:nvPr/>
        </p:nvSpPr>
        <p:spPr bwMode="auto">
          <a:xfrm>
            <a:off x="7564438" y="2743200"/>
            <a:ext cx="7540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r>
              <a:rPr lang="en-GB" altLang="it-IT" b="1">
                <a:solidFill>
                  <a:srgbClr val="66FF33"/>
                </a:solidFill>
              </a:rPr>
              <a:t>C</a:t>
            </a:r>
            <a:r>
              <a:rPr lang="en-GB" altLang="it-IT" b="1">
                <a:solidFill>
                  <a:srgbClr val="FF3300"/>
                </a:solidFill>
              </a:rPr>
              <a:t>O</a:t>
            </a:r>
            <a:r>
              <a:rPr lang="en-GB" altLang="it-IT" b="1" baseline="-25000">
                <a:solidFill>
                  <a:srgbClr val="FF3300"/>
                </a:solidFill>
              </a:rPr>
              <a:t>2</a:t>
            </a:r>
            <a:endParaRPr lang="en-GB" altLang="it-IT" b="1">
              <a:solidFill>
                <a:srgbClr val="FF3300"/>
              </a:solidFill>
            </a:endParaRPr>
          </a:p>
        </p:txBody>
      </p:sp>
      <p:sp>
        <p:nvSpPr>
          <p:cNvPr id="34858" name="Text Box 43"/>
          <p:cNvSpPr txBox="1">
            <a:spLocks noChangeArrowheads="1"/>
          </p:cNvSpPr>
          <p:nvPr/>
        </p:nvSpPr>
        <p:spPr bwMode="auto">
          <a:xfrm>
            <a:off x="3886200" y="2057400"/>
            <a:ext cx="641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it-IT" b="1">
                <a:solidFill>
                  <a:srgbClr val="FFFF00"/>
                </a:solidFill>
              </a:rPr>
              <a:t>N</a:t>
            </a:r>
            <a:r>
              <a:rPr lang="en-GB" altLang="it-IT" b="1">
                <a:solidFill>
                  <a:srgbClr val="FF3300"/>
                </a:solidFill>
              </a:rPr>
              <a:t>O</a:t>
            </a:r>
            <a:endParaRPr lang="en-GB" altLang="it-IT"/>
          </a:p>
        </p:txBody>
      </p:sp>
    </p:spTree>
    <p:extLst>
      <p:ext uri="{BB962C8B-B14F-4D97-AF65-F5344CB8AC3E}">
        <p14:creationId xmlns:p14="http://schemas.microsoft.com/office/powerpoint/2010/main" val="216448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>
            <a:alpha val="8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2" name="Group 52"/>
          <p:cNvGrpSpPr>
            <a:grpSpLocks/>
          </p:cNvGrpSpPr>
          <p:nvPr/>
        </p:nvGrpSpPr>
        <p:grpSpPr bwMode="auto">
          <a:xfrm>
            <a:off x="2057400" y="2057400"/>
            <a:ext cx="925513" cy="571500"/>
            <a:chOff x="3737" y="3540"/>
            <a:chExt cx="583" cy="360"/>
          </a:xfrm>
        </p:grpSpPr>
        <p:sp>
          <p:nvSpPr>
            <p:cNvPr id="35904" name="Arc 53"/>
            <p:cNvSpPr>
              <a:spLocks/>
            </p:cNvSpPr>
            <p:nvPr/>
          </p:nvSpPr>
          <p:spPr bwMode="auto">
            <a:xfrm>
              <a:off x="3744" y="3552"/>
              <a:ext cx="576" cy="336"/>
            </a:xfrm>
            <a:custGeom>
              <a:avLst/>
              <a:gdLst>
                <a:gd name="T0" fmla="*/ 5 w 21778"/>
                <a:gd name="T1" fmla="*/ 0 h 43200"/>
                <a:gd name="T2" fmla="*/ 0 w 21778"/>
                <a:gd name="T3" fmla="*/ 336 h 43200"/>
                <a:gd name="T4" fmla="*/ 5 w 21778"/>
                <a:gd name="T5" fmla="*/ 168 h 43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778" h="43200" fill="none" extrusionOk="0">
                  <a:moveTo>
                    <a:pt x="178" y="0"/>
                  </a:moveTo>
                  <a:cubicBezTo>
                    <a:pt x="12107" y="0"/>
                    <a:pt x="21778" y="9670"/>
                    <a:pt x="21778" y="21600"/>
                  </a:cubicBezTo>
                  <a:cubicBezTo>
                    <a:pt x="21778" y="33529"/>
                    <a:pt x="12107" y="43200"/>
                    <a:pt x="178" y="43200"/>
                  </a:cubicBezTo>
                  <a:cubicBezTo>
                    <a:pt x="118" y="43200"/>
                    <a:pt x="59" y="43199"/>
                    <a:pt x="-1" y="43199"/>
                  </a:cubicBezTo>
                </a:path>
                <a:path w="21778" h="43200" stroke="0" extrusionOk="0">
                  <a:moveTo>
                    <a:pt x="178" y="0"/>
                  </a:moveTo>
                  <a:cubicBezTo>
                    <a:pt x="12107" y="0"/>
                    <a:pt x="21778" y="9670"/>
                    <a:pt x="21778" y="21600"/>
                  </a:cubicBezTo>
                  <a:cubicBezTo>
                    <a:pt x="21778" y="33529"/>
                    <a:pt x="12107" y="43200"/>
                    <a:pt x="178" y="43200"/>
                  </a:cubicBezTo>
                  <a:cubicBezTo>
                    <a:pt x="118" y="43200"/>
                    <a:pt x="59" y="43199"/>
                    <a:pt x="-1" y="43199"/>
                  </a:cubicBezTo>
                  <a:lnTo>
                    <a:pt x="178" y="21600"/>
                  </a:lnTo>
                  <a:lnTo>
                    <a:pt x="178" y="0"/>
                  </a:lnTo>
                  <a:close/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35905" name="AutoShape 54"/>
            <p:cNvCxnSpPr>
              <a:cxnSpLocks noChangeShapeType="1"/>
              <a:stCxn id="35904" idx="0"/>
              <a:endCxn id="35904" idx="0"/>
            </p:cNvCxnSpPr>
            <p:nvPr/>
          </p:nvCxnSpPr>
          <p:spPr bwMode="auto">
            <a:xfrm rot="5400000" flipV="1">
              <a:off x="3749" y="3540"/>
              <a:ext cx="1" cy="1"/>
            </a:xfrm>
            <a:prstGeom prst="bentConnector3">
              <a:avLst>
                <a:gd name="adj1" fmla="val -1320000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 type="triangl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5906" name="AutoShape 55"/>
            <p:cNvCxnSpPr>
              <a:cxnSpLocks noChangeShapeType="1"/>
              <a:stCxn id="35904" idx="1"/>
              <a:endCxn id="35904" idx="2"/>
            </p:cNvCxnSpPr>
            <p:nvPr/>
          </p:nvCxnSpPr>
          <p:spPr bwMode="auto">
            <a:xfrm rot="16200000" flipV="1">
              <a:off x="3651" y="3806"/>
              <a:ext cx="180" cy="7"/>
            </a:xfrm>
            <a:prstGeom prst="bentConnector4">
              <a:avLst>
                <a:gd name="adj1" fmla="val -73333"/>
                <a:gd name="adj2" fmla="val 2057144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907" name="Line 56"/>
            <p:cNvSpPr>
              <a:spLocks noChangeShapeType="1"/>
            </p:cNvSpPr>
            <p:nvPr/>
          </p:nvSpPr>
          <p:spPr bwMode="auto">
            <a:xfrm>
              <a:off x="3744" y="3648"/>
              <a:ext cx="528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08" name="Line 57"/>
            <p:cNvSpPr>
              <a:spLocks noChangeShapeType="1"/>
            </p:cNvSpPr>
            <p:nvPr/>
          </p:nvSpPr>
          <p:spPr bwMode="auto">
            <a:xfrm>
              <a:off x="3744" y="3648"/>
              <a:ext cx="0" cy="24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09" name="Rectangle 58"/>
            <p:cNvSpPr>
              <a:spLocks noChangeArrowheads="1"/>
            </p:cNvSpPr>
            <p:nvPr/>
          </p:nvSpPr>
          <p:spPr bwMode="auto">
            <a:xfrm>
              <a:off x="3744" y="3696"/>
              <a:ext cx="576" cy="4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bg1"/>
                  </a:solidFill>
                  <a:latin typeface="Arial" pitchFamily="34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Arial" pitchFamily="34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Arial" pitchFamily="34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Arial" pitchFamily="34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pitchFamily="34" charset="0"/>
                </a:defRPr>
              </a:lvl9pPr>
            </a:lstStyle>
            <a:p>
              <a:endParaRPr lang="it-IT" altLang="it-IT"/>
            </a:p>
          </p:txBody>
        </p:sp>
        <p:sp>
          <p:nvSpPr>
            <p:cNvPr id="35910" name="Rectangle 59"/>
            <p:cNvSpPr>
              <a:spLocks noChangeArrowheads="1"/>
            </p:cNvSpPr>
            <p:nvPr/>
          </p:nvSpPr>
          <p:spPr bwMode="auto">
            <a:xfrm>
              <a:off x="3744" y="3648"/>
              <a:ext cx="528" cy="4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bg1"/>
                  </a:solidFill>
                  <a:latin typeface="Arial" pitchFamily="34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Arial" pitchFamily="34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Arial" pitchFamily="34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Arial" pitchFamily="34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pitchFamily="34" charset="0"/>
                </a:defRPr>
              </a:lvl9pPr>
            </a:lstStyle>
            <a:p>
              <a:endParaRPr lang="it-IT" altLang="it-IT"/>
            </a:p>
          </p:txBody>
        </p:sp>
        <p:sp>
          <p:nvSpPr>
            <p:cNvPr id="35911" name="Rectangle 60"/>
            <p:cNvSpPr>
              <a:spLocks noChangeArrowheads="1"/>
            </p:cNvSpPr>
            <p:nvPr/>
          </p:nvSpPr>
          <p:spPr bwMode="auto">
            <a:xfrm>
              <a:off x="3744" y="3744"/>
              <a:ext cx="33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bg1"/>
                  </a:solidFill>
                  <a:latin typeface="Arial" pitchFamily="34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Arial" pitchFamily="34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Arial" pitchFamily="34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Arial" pitchFamily="34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pitchFamily="34" charset="0"/>
                </a:defRPr>
              </a:lvl9pPr>
            </a:lstStyle>
            <a:p>
              <a:endParaRPr lang="it-IT" altLang="it-IT"/>
            </a:p>
          </p:txBody>
        </p:sp>
        <p:sp>
          <p:nvSpPr>
            <p:cNvPr id="35912" name="Rectangle 61"/>
            <p:cNvSpPr>
              <a:spLocks noChangeArrowheads="1"/>
            </p:cNvSpPr>
            <p:nvPr/>
          </p:nvSpPr>
          <p:spPr bwMode="auto">
            <a:xfrm>
              <a:off x="4080" y="3744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bg1"/>
                  </a:solidFill>
                  <a:latin typeface="Arial" pitchFamily="34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Arial" pitchFamily="34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Arial" pitchFamily="34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Arial" pitchFamily="34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pitchFamily="34" charset="0"/>
                </a:defRPr>
              </a:lvl9pPr>
            </a:lstStyle>
            <a:p>
              <a:endParaRPr lang="it-IT" altLang="it-IT"/>
            </a:p>
          </p:txBody>
        </p:sp>
        <p:sp>
          <p:nvSpPr>
            <p:cNvPr id="35913" name="Rectangle 62"/>
            <p:cNvSpPr>
              <a:spLocks noChangeArrowheads="1"/>
            </p:cNvSpPr>
            <p:nvPr/>
          </p:nvSpPr>
          <p:spPr bwMode="auto">
            <a:xfrm>
              <a:off x="3744" y="3792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bg1"/>
                  </a:solidFill>
                  <a:latin typeface="Arial" pitchFamily="34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Arial" pitchFamily="34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Arial" pitchFamily="34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Arial" pitchFamily="34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pitchFamily="34" charset="0"/>
                </a:defRPr>
              </a:lvl9pPr>
            </a:lstStyle>
            <a:p>
              <a:endParaRPr lang="it-IT" altLang="it-IT"/>
            </a:p>
          </p:txBody>
        </p:sp>
        <p:sp>
          <p:nvSpPr>
            <p:cNvPr id="35914" name="Rectangle 63"/>
            <p:cNvSpPr>
              <a:spLocks noChangeArrowheads="1"/>
            </p:cNvSpPr>
            <p:nvPr/>
          </p:nvSpPr>
          <p:spPr bwMode="auto">
            <a:xfrm>
              <a:off x="3840" y="3792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bg1"/>
                  </a:solidFill>
                  <a:latin typeface="Arial" pitchFamily="34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Arial" pitchFamily="34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Arial" pitchFamily="34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Arial" pitchFamily="34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pitchFamily="34" charset="0"/>
                </a:defRPr>
              </a:lvl9pPr>
            </a:lstStyle>
            <a:p>
              <a:endParaRPr lang="it-IT" altLang="it-IT"/>
            </a:p>
          </p:txBody>
        </p:sp>
        <p:sp>
          <p:nvSpPr>
            <p:cNvPr id="35915" name="Line 64"/>
            <p:cNvSpPr>
              <a:spLocks noChangeShapeType="1"/>
            </p:cNvSpPr>
            <p:nvPr/>
          </p:nvSpPr>
          <p:spPr bwMode="auto">
            <a:xfrm>
              <a:off x="3936" y="3840"/>
              <a:ext cx="96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16" name="Freeform 65"/>
            <p:cNvSpPr>
              <a:spLocks/>
            </p:cNvSpPr>
            <p:nvPr/>
          </p:nvSpPr>
          <p:spPr bwMode="auto">
            <a:xfrm>
              <a:off x="4160" y="3667"/>
              <a:ext cx="144" cy="161"/>
            </a:xfrm>
            <a:custGeom>
              <a:avLst/>
              <a:gdLst>
                <a:gd name="T0" fmla="*/ 7 w 144"/>
                <a:gd name="T1" fmla="*/ 62 h 161"/>
                <a:gd name="T2" fmla="*/ 7 w 144"/>
                <a:gd name="T3" fmla="*/ 113 h 161"/>
                <a:gd name="T4" fmla="*/ 19 w 144"/>
                <a:gd name="T5" fmla="*/ 140 h 161"/>
                <a:gd name="T6" fmla="*/ 55 w 144"/>
                <a:gd name="T7" fmla="*/ 146 h 161"/>
                <a:gd name="T8" fmla="*/ 130 w 144"/>
                <a:gd name="T9" fmla="*/ 110 h 161"/>
                <a:gd name="T10" fmla="*/ 142 w 144"/>
                <a:gd name="T11" fmla="*/ 71 h 161"/>
                <a:gd name="T12" fmla="*/ 136 w 144"/>
                <a:gd name="T13" fmla="*/ 20 h 161"/>
                <a:gd name="T14" fmla="*/ 109 w 144"/>
                <a:gd name="T15" fmla="*/ 5 h 161"/>
                <a:gd name="T16" fmla="*/ 100 w 144"/>
                <a:gd name="T17" fmla="*/ 2 h 161"/>
                <a:gd name="T18" fmla="*/ 61 w 144"/>
                <a:gd name="T19" fmla="*/ 8 h 161"/>
                <a:gd name="T20" fmla="*/ 31 w 144"/>
                <a:gd name="T21" fmla="*/ 41 h 161"/>
                <a:gd name="T22" fmla="*/ 25 w 144"/>
                <a:gd name="T23" fmla="*/ 50 h 161"/>
                <a:gd name="T24" fmla="*/ 16 w 144"/>
                <a:gd name="T25" fmla="*/ 53 h 161"/>
                <a:gd name="T26" fmla="*/ 7 w 144"/>
                <a:gd name="T27" fmla="*/ 62 h 16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44" h="161">
                  <a:moveTo>
                    <a:pt x="7" y="62"/>
                  </a:moveTo>
                  <a:cubicBezTo>
                    <a:pt x="4" y="83"/>
                    <a:pt x="1" y="91"/>
                    <a:pt x="7" y="113"/>
                  </a:cubicBezTo>
                  <a:cubicBezTo>
                    <a:pt x="9" y="123"/>
                    <a:pt x="19" y="140"/>
                    <a:pt x="19" y="140"/>
                  </a:cubicBezTo>
                  <a:cubicBezTo>
                    <a:pt x="12" y="161"/>
                    <a:pt x="43" y="148"/>
                    <a:pt x="55" y="146"/>
                  </a:cubicBezTo>
                  <a:cubicBezTo>
                    <a:pt x="84" y="140"/>
                    <a:pt x="109" y="131"/>
                    <a:pt x="130" y="110"/>
                  </a:cubicBezTo>
                  <a:cubicBezTo>
                    <a:pt x="134" y="97"/>
                    <a:pt x="138" y="84"/>
                    <a:pt x="142" y="71"/>
                  </a:cubicBezTo>
                  <a:cubicBezTo>
                    <a:pt x="141" y="54"/>
                    <a:pt x="144" y="35"/>
                    <a:pt x="136" y="20"/>
                  </a:cubicBezTo>
                  <a:cubicBezTo>
                    <a:pt x="130" y="9"/>
                    <a:pt x="120" y="9"/>
                    <a:pt x="109" y="5"/>
                  </a:cubicBezTo>
                  <a:cubicBezTo>
                    <a:pt x="106" y="4"/>
                    <a:pt x="100" y="2"/>
                    <a:pt x="100" y="2"/>
                  </a:cubicBezTo>
                  <a:cubicBezTo>
                    <a:pt x="87" y="3"/>
                    <a:pt x="71" y="0"/>
                    <a:pt x="61" y="8"/>
                  </a:cubicBezTo>
                  <a:cubicBezTo>
                    <a:pt x="49" y="17"/>
                    <a:pt x="44" y="32"/>
                    <a:pt x="31" y="41"/>
                  </a:cubicBezTo>
                  <a:cubicBezTo>
                    <a:pt x="29" y="44"/>
                    <a:pt x="28" y="48"/>
                    <a:pt x="25" y="50"/>
                  </a:cubicBezTo>
                  <a:cubicBezTo>
                    <a:pt x="23" y="52"/>
                    <a:pt x="18" y="51"/>
                    <a:pt x="16" y="53"/>
                  </a:cubicBezTo>
                  <a:cubicBezTo>
                    <a:pt x="6" y="63"/>
                    <a:pt x="0" y="82"/>
                    <a:pt x="7" y="62"/>
                  </a:cubicBezTo>
                  <a:close/>
                </a:path>
              </a:pathLst>
            </a:custGeom>
            <a:solidFill>
              <a:srgbClr val="FF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17" name="Freeform 66"/>
            <p:cNvSpPr>
              <a:spLocks/>
            </p:cNvSpPr>
            <p:nvPr/>
          </p:nvSpPr>
          <p:spPr bwMode="auto">
            <a:xfrm>
              <a:off x="3888" y="3663"/>
              <a:ext cx="408" cy="216"/>
            </a:xfrm>
            <a:custGeom>
              <a:avLst/>
              <a:gdLst>
                <a:gd name="T0" fmla="*/ 24 w 408"/>
                <a:gd name="T1" fmla="*/ 156 h 216"/>
                <a:gd name="T2" fmla="*/ 30 w 408"/>
                <a:gd name="T3" fmla="*/ 186 h 216"/>
                <a:gd name="T4" fmla="*/ 57 w 408"/>
                <a:gd name="T5" fmla="*/ 201 h 216"/>
                <a:gd name="T6" fmla="*/ 51 w 408"/>
                <a:gd name="T7" fmla="*/ 210 h 216"/>
                <a:gd name="T8" fmla="*/ 69 w 408"/>
                <a:gd name="T9" fmla="*/ 216 h 216"/>
                <a:gd name="T10" fmla="*/ 183 w 408"/>
                <a:gd name="T11" fmla="*/ 198 h 216"/>
                <a:gd name="T12" fmla="*/ 330 w 408"/>
                <a:gd name="T13" fmla="*/ 162 h 216"/>
                <a:gd name="T14" fmla="*/ 375 w 408"/>
                <a:gd name="T15" fmla="*/ 102 h 216"/>
                <a:gd name="T16" fmla="*/ 405 w 408"/>
                <a:gd name="T17" fmla="*/ 48 h 216"/>
                <a:gd name="T18" fmla="*/ 402 w 408"/>
                <a:gd name="T19" fmla="*/ 6 h 216"/>
                <a:gd name="T20" fmla="*/ 384 w 408"/>
                <a:gd name="T21" fmla="*/ 0 h 216"/>
                <a:gd name="T22" fmla="*/ 303 w 408"/>
                <a:gd name="T23" fmla="*/ 12 h 216"/>
                <a:gd name="T24" fmla="*/ 267 w 408"/>
                <a:gd name="T25" fmla="*/ 39 h 216"/>
                <a:gd name="T26" fmla="*/ 168 w 408"/>
                <a:gd name="T27" fmla="*/ 72 h 216"/>
                <a:gd name="T28" fmla="*/ 84 w 408"/>
                <a:gd name="T29" fmla="*/ 102 h 216"/>
                <a:gd name="T30" fmla="*/ 33 w 408"/>
                <a:gd name="T31" fmla="*/ 117 h 216"/>
                <a:gd name="T32" fmla="*/ 0 w 408"/>
                <a:gd name="T33" fmla="*/ 141 h 216"/>
                <a:gd name="T34" fmla="*/ 24 w 408"/>
                <a:gd name="T35" fmla="*/ 156 h 21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408" h="216">
                  <a:moveTo>
                    <a:pt x="24" y="156"/>
                  </a:moveTo>
                  <a:cubicBezTo>
                    <a:pt x="26" y="166"/>
                    <a:pt x="26" y="176"/>
                    <a:pt x="30" y="186"/>
                  </a:cubicBezTo>
                  <a:cubicBezTo>
                    <a:pt x="34" y="196"/>
                    <a:pt x="57" y="201"/>
                    <a:pt x="57" y="201"/>
                  </a:cubicBezTo>
                  <a:cubicBezTo>
                    <a:pt x="55" y="204"/>
                    <a:pt x="49" y="207"/>
                    <a:pt x="51" y="210"/>
                  </a:cubicBezTo>
                  <a:cubicBezTo>
                    <a:pt x="55" y="215"/>
                    <a:pt x="69" y="216"/>
                    <a:pt x="69" y="216"/>
                  </a:cubicBezTo>
                  <a:cubicBezTo>
                    <a:pt x="109" y="203"/>
                    <a:pt x="139" y="200"/>
                    <a:pt x="183" y="198"/>
                  </a:cubicBezTo>
                  <a:cubicBezTo>
                    <a:pt x="244" y="168"/>
                    <a:pt x="252" y="165"/>
                    <a:pt x="330" y="162"/>
                  </a:cubicBezTo>
                  <a:cubicBezTo>
                    <a:pt x="365" y="150"/>
                    <a:pt x="358" y="127"/>
                    <a:pt x="375" y="102"/>
                  </a:cubicBezTo>
                  <a:cubicBezTo>
                    <a:pt x="387" y="85"/>
                    <a:pt x="398" y="68"/>
                    <a:pt x="405" y="48"/>
                  </a:cubicBezTo>
                  <a:cubicBezTo>
                    <a:pt x="404" y="34"/>
                    <a:pt x="408" y="19"/>
                    <a:pt x="402" y="6"/>
                  </a:cubicBezTo>
                  <a:cubicBezTo>
                    <a:pt x="399" y="0"/>
                    <a:pt x="384" y="0"/>
                    <a:pt x="384" y="0"/>
                  </a:cubicBezTo>
                  <a:cubicBezTo>
                    <a:pt x="381" y="0"/>
                    <a:pt x="319" y="4"/>
                    <a:pt x="303" y="12"/>
                  </a:cubicBezTo>
                  <a:cubicBezTo>
                    <a:pt x="290" y="19"/>
                    <a:pt x="279" y="30"/>
                    <a:pt x="267" y="39"/>
                  </a:cubicBezTo>
                  <a:cubicBezTo>
                    <a:pt x="259" y="45"/>
                    <a:pt x="183" y="69"/>
                    <a:pt x="168" y="72"/>
                  </a:cubicBezTo>
                  <a:cubicBezTo>
                    <a:pt x="143" y="84"/>
                    <a:pt x="111" y="95"/>
                    <a:pt x="84" y="102"/>
                  </a:cubicBezTo>
                  <a:cubicBezTo>
                    <a:pt x="68" y="113"/>
                    <a:pt x="53" y="115"/>
                    <a:pt x="33" y="117"/>
                  </a:cubicBezTo>
                  <a:cubicBezTo>
                    <a:pt x="22" y="128"/>
                    <a:pt x="9" y="128"/>
                    <a:pt x="0" y="141"/>
                  </a:cubicBezTo>
                  <a:cubicBezTo>
                    <a:pt x="21" y="148"/>
                    <a:pt x="14" y="142"/>
                    <a:pt x="24" y="156"/>
                  </a:cubicBezTo>
                  <a:close/>
                </a:path>
              </a:pathLst>
            </a:custGeom>
            <a:solidFill>
              <a:srgbClr val="FF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18" name="Freeform 67"/>
            <p:cNvSpPr>
              <a:spLocks/>
            </p:cNvSpPr>
            <p:nvPr/>
          </p:nvSpPr>
          <p:spPr bwMode="auto">
            <a:xfrm>
              <a:off x="3924" y="3828"/>
              <a:ext cx="41" cy="45"/>
            </a:xfrm>
            <a:custGeom>
              <a:avLst/>
              <a:gdLst>
                <a:gd name="T0" fmla="*/ 14 w 41"/>
                <a:gd name="T1" fmla="*/ 0 h 45"/>
                <a:gd name="T2" fmla="*/ 20 w 41"/>
                <a:gd name="T3" fmla="*/ 39 h 45"/>
                <a:gd name="T4" fmla="*/ 41 w 41"/>
                <a:gd name="T5" fmla="*/ 33 h 45"/>
                <a:gd name="T6" fmla="*/ 20 w 41"/>
                <a:gd name="T7" fmla="*/ 0 h 45"/>
                <a:gd name="T8" fmla="*/ 14 w 41"/>
                <a:gd name="T9" fmla="*/ 0 h 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" h="45">
                  <a:moveTo>
                    <a:pt x="14" y="0"/>
                  </a:moveTo>
                  <a:cubicBezTo>
                    <a:pt x="2" y="12"/>
                    <a:pt x="0" y="35"/>
                    <a:pt x="20" y="39"/>
                  </a:cubicBezTo>
                  <a:cubicBezTo>
                    <a:pt x="28" y="45"/>
                    <a:pt x="35" y="39"/>
                    <a:pt x="41" y="33"/>
                  </a:cubicBezTo>
                  <a:cubicBezTo>
                    <a:pt x="38" y="14"/>
                    <a:pt x="34" y="11"/>
                    <a:pt x="20" y="0"/>
                  </a:cubicBezTo>
                  <a:cubicBezTo>
                    <a:pt x="14" y="2"/>
                    <a:pt x="16" y="4"/>
                    <a:pt x="14" y="0"/>
                  </a:cubicBezTo>
                  <a:close/>
                </a:path>
              </a:pathLst>
            </a:custGeom>
            <a:solidFill>
              <a:srgbClr val="FF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5843" name="Group 51"/>
          <p:cNvGrpSpPr>
            <a:grpSpLocks/>
          </p:cNvGrpSpPr>
          <p:nvPr/>
        </p:nvGrpSpPr>
        <p:grpSpPr bwMode="auto">
          <a:xfrm>
            <a:off x="3733800" y="3581400"/>
            <a:ext cx="925513" cy="571500"/>
            <a:chOff x="3737" y="3540"/>
            <a:chExt cx="583" cy="360"/>
          </a:xfrm>
        </p:grpSpPr>
        <p:sp>
          <p:nvSpPr>
            <p:cNvPr id="35889" name="Arc 14"/>
            <p:cNvSpPr>
              <a:spLocks/>
            </p:cNvSpPr>
            <p:nvPr/>
          </p:nvSpPr>
          <p:spPr bwMode="auto">
            <a:xfrm>
              <a:off x="3744" y="3552"/>
              <a:ext cx="576" cy="336"/>
            </a:xfrm>
            <a:custGeom>
              <a:avLst/>
              <a:gdLst>
                <a:gd name="T0" fmla="*/ 5 w 21778"/>
                <a:gd name="T1" fmla="*/ 0 h 43200"/>
                <a:gd name="T2" fmla="*/ 0 w 21778"/>
                <a:gd name="T3" fmla="*/ 336 h 43200"/>
                <a:gd name="T4" fmla="*/ 5 w 21778"/>
                <a:gd name="T5" fmla="*/ 168 h 43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778" h="43200" fill="none" extrusionOk="0">
                  <a:moveTo>
                    <a:pt x="178" y="0"/>
                  </a:moveTo>
                  <a:cubicBezTo>
                    <a:pt x="12107" y="0"/>
                    <a:pt x="21778" y="9670"/>
                    <a:pt x="21778" y="21600"/>
                  </a:cubicBezTo>
                  <a:cubicBezTo>
                    <a:pt x="21778" y="33529"/>
                    <a:pt x="12107" y="43200"/>
                    <a:pt x="178" y="43200"/>
                  </a:cubicBezTo>
                  <a:cubicBezTo>
                    <a:pt x="118" y="43200"/>
                    <a:pt x="59" y="43199"/>
                    <a:pt x="-1" y="43199"/>
                  </a:cubicBezTo>
                </a:path>
                <a:path w="21778" h="43200" stroke="0" extrusionOk="0">
                  <a:moveTo>
                    <a:pt x="178" y="0"/>
                  </a:moveTo>
                  <a:cubicBezTo>
                    <a:pt x="12107" y="0"/>
                    <a:pt x="21778" y="9670"/>
                    <a:pt x="21778" y="21600"/>
                  </a:cubicBezTo>
                  <a:cubicBezTo>
                    <a:pt x="21778" y="33529"/>
                    <a:pt x="12107" y="43200"/>
                    <a:pt x="178" y="43200"/>
                  </a:cubicBezTo>
                  <a:cubicBezTo>
                    <a:pt x="118" y="43200"/>
                    <a:pt x="59" y="43199"/>
                    <a:pt x="-1" y="43199"/>
                  </a:cubicBezTo>
                  <a:lnTo>
                    <a:pt x="178" y="21600"/>
                  </a:lnTo>
                  <a:lnTo>
                    <a:pt x="178" y="0"/>
                  </a:lnTo>
                  <a:close/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35890" name="AutoShape 26"/>
            <p:cNvCxnSpPr>
              <a:cxnSpLocks noChangeShapeType="1"/>
              <a:stCxn id="35889" idx="0"/>
              <a:endCxn id="35889" idx="0"/>
            </p:cNvCxnSpPr>
            <p:nvPr/>
          </p:nvCxnSpPr>
          <p:spPr bwMode="auto">
            <a:xfrm rot="5400000" flipV="1">
              <a:off x="3749" y="3540"/>
              <a:ext cx="1" cy="1"/>
            </a:xfrm>
            <a:prstGeom prst="bentConnector3">
              <a:avLst>
                <a:gd name="adj1" fmla="val -1320000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 type="triangl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5891" name="AutoShape 28"/>
            <p:cNvCxnSpPr>
              <a:cxnSpLocks noChangeShapeType="1"/>
              <a:stCxn id="35889" idx="1"/>
              <a:endCxn id="35889" idx="2"/>
            </p:cNvCxnSpPr>
            <p:nvPr/>
          </p:nvCxnSpPr>
          <p:spPr bwMode="auto">
            <a:xfrm rot="16200000" flipV="1">
              <a:off x="3651" y="3806"/>
              <a:ext cx="180" cy="7"/>
            </a:xfrm>
            <a:prstGeom prst="bentConnector4">
              <a:avLst>
                <a:gd name="adj1" fmla="val -73333"/>
                <a:gd name="adj2" fmla="val 2057144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892" name="Line 33"/>
            <p:cNvSpPr>
              <a:spLocks noChangeShapeType="1"/>
            </p:cNvSpPr>
            <p:nvPr/>
          </p:nvSpPr>
          <p:spPr bwMode="auto">
            <a:xfrm>
              <a:off x="3744" y="3648"/>
              <a:ext cx="528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93" name="Line 34"/>
            <p:cNvSpPr>
              <a:spLocks noChangeShapeType="1"/>
            </p:cNvSpPr>
            <p:nvPr/>
          </p:nvSpPr>
          <p:spPr bwMode="auto">
            <a:xfrm>
              <a:off x="3744" y="3648"/>
              <a:ext cx="0" cy="24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94" name="Rectangle 37"/>
            <p:cNvSpPr>
              <a:spLocks noChangeArrowheads="1"/>
            </p:cNvSpPr>
            <p:nvPr/>
          </p:nvSpPr>
          <p:spPr bwMode="auto">
            <a:xfrm>
              <a:off x="3744" y="3696"/>
              <a:ext cx="576" cy="4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bg1"/>
                  </a:solidFill>
                  <a:latin typeface="Arial" pitchFamily="34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Arial" pitchFamily="34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Arial" pitchFamily="34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Arial" pitchFamily="34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pitchFamily="34" charset="0"/>
                </a:defRPr>
              </a:lvl9pPr>
            </a:lstStyle>
            <a:p>
              <a:endParaRPr lang="it-IT" altLang="it-IT"/>
            </a:p>
          </p:txBody>
        </p:sp>
        <p:sp>
          <p:nvSpPr>
            <p:cNvPr id="35895" name="Rectangle 38"/>
            <p:cNvSpPr>
              <a:spLocks noChangeArrowheads="1"/>
            </p:cNvSpPr>
            <p:nvPr/>
          </p:nvSpPr>
          <p:spPr bwMode="auto">
            <a:xfrm>
              <a:off x="3744" y="3648"/>
              <a:ext cx="528" cy="4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bg1"/>
                  </a:solidFill>
                  <a:latin typeface="Arial" pitchFamily="34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Arial" pitchFamily="34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Arial" pitchFamily="34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Arial" pitchFamily="34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pitchFamily="34" charset="0"/>
                </a:defRPr>
              </a:lvl9pPr>
            </a:lstStyle>
            <a:p>
              <a:endParaRPr lang="it-IT" altLang="it-IT"/>
            </a:p>
          </p:txBody>
        </p:sp>
        <p:sp>
          <p:nvSpPr>
            <p:cNvPr id="35896" name="Rectangle 39"/>
            <p:cNvSpPr>
              <a:spLocks noChangeArrowheads="1"/>
            </p:cNvSpPr>
            <p:nvPr/>
          </p:nvSpPr>
          <p:spPr bwMode="auto">
            <a:xfrm>
              <a:off x="3744" y="3744"/>
              <a:ext cx="33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bg1"/>
                  </a:solidFill>
                  <a:latin typeface="Arial" pitchFamily="34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Arial" pitchFamily="34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Arial" pitchFamily="34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Arial" pitchFamily="34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pitchFamily="34" charset="0"/>
                </a:defRPr>
              </a:lvl9pPr>
            </a:lstStyle>
            <a:p>
              <a:endParaRPr lang="it-IT" altLang="it-IT"/>
            </a:p>
          </p:txBody>
        </p:sp>
        <p:sp>
          <p:nvSpPr>
            <p:cNvPr id="35897" name="Rectangle 40"/>
            <p:cNvSpPr>
              <a:spLocks noChangeArrowheads="1"/>
            </p:cNvSpPr>
            <p:nvPr/>
          </p:nvSpPr>
          <p:spPr bwMode="auto">
            <a:xfrm>
              <a:off x="4080" y="3744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bg1"/>
                  </a:solidFill>
                  <a:latin typeface="Arial" pitchFamily="34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Arial" pitchFamily="34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Arial" pitchFamily="34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Arial" pitchFamily="34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pitchFamily="34" charset="0"/>
                </a:defRPr>
              </a:lvl9pPr>
            </a:lstStyle>
            <a:p>
              <a:endParaRPr lang="it-IT" altLang="it-IT"/>
            </a:p>
          </p:txBody>
        </p:sp>
        <p:sp>
          <p:nvSpPr>
            <p:cNvPr id="35898" name="Rectangle 41"/>
            <p:cNvSpPr>
              <a:spLocks noChangeArrowheads="1"/>
            </p:cNvSpPr>
            <p:nvPr/>
          </p:nvSpPr>
          <p:spPr bwMode="auto">
            <a:xfrm>
              <a:off x="3744" y="3792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bg1"/>
                  </a:solidFill>
                  <a:latin typeface="Arial" pitchFamily="34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Arial" pitchFamily="34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Arial" pitchFamily="34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Arial" pitchFamily="34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pitchFamily="34" charset="0"/>
                </a:defRPr>
              </a:lvl9pPr>
            </a:lstStyle>
            <a:p>
              <a:endParaRPr lang="it-IT" altLang="it-IT"/>
            </a:p>
          </p:txBody>
        </p:sp>
        <p:sp>
          <p:nvSpPr>
            <p:cNvPr id="35899" name="Rectangle 42"/>
            <p:cNvSpPr>
              <a:spLocks noChangeArrowheads="1"/>
            </p:cNvSpPr>
            <p:nvPr/>
          </p:nvSpPr>
          <p:spPr bwMode="auto">
            <a:xfrm>
              <a:off x="3840" y="3792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bg1"/>
                  </a:solidFill>
                  <a:latin typeface="Arial" pitchFamily="34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Arial" pitchFamily="34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Arial" pitchFamily="34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Arial" pitchFamily="34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pitchFamily="34" charset="0"/>
                </a:defRPr>
              </a:lvl9pPr>
            </a:lstStyle>
            <a:p>
              <a:endParaRPr lang="it-IT" altLang="it-IT"/>
            </a:p>
          </p:txBody>
        </p:sp>
        <p:sp>
          <p:nvSpPr>
            <p:cNvPr id="35900" name="Line 46"/>
            <p:cNvSpPr>
              <a:spLocks noChangeShapeType="1"/>
            </p:cNvSpPr>
            <p:nvPr/>
          </p:nvSpPr>
          <p:spPr bwMode="auto">
            <a:xfrm>
              <a:off x="3936" y="3840"/>
              <a:ext cx="96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01" name="Freeform 48"/>
            <p:cNvSpPr>
              <a:spLocks/>
            </p:cNvSpPr>
            <p:nvPr/>
          </p:nvSpPr>
          <p:spPr bwMode="auto">
            <a:xfrm>
              <a:off x="4160" y="3667"/>
              <a:ext cx="144" cy="161"/>
            </a:xfrm>
            <a:custGeom>
              <a:avLst/>
              <a:gdLst>
                <a:gd name="T0" fmla="*/ 7 w 144"/>
                <a:gd name="T1" fmla="*/ 62 h 161"/>
                <a:gd name="T2" fmla="*/ 7 w 144"/>
                <a:gd name="T3" fmla="*/ 113 h 161"/>
                <a:gd name="T4" fmla="*/ 19 w 144"/>
                <a:gd name="T5" fmla="*/ 140 h 161"/>
                <a:gd name="T6" fmla="*/ 55 w 144"/>
                <a:gd name="T7" fmla="*/ 146 h 161"/>
                <a:gd name="T8" fmla="*/ 130 w 144"/>
                <a:gd name="T9" fmla="*/ 110 h 161"/>
                <a:gd name="T10" fmla="*/ 142 w 144"/>
                <a:gd name="T11" fmla="*/ 71 h 161"/>
                <a:gd name="T12" fmla="*/ 136 w 144"/>
                <a:gd name="T13" fmla="*/ 20 h 161"/>
                <a:gd name="T14" fmla="*/ 109 w 144"/>
                <a:gd name="T15" fmla="*/ 5 h 161"/>
                <a:gd name="T16" fmla="*/ 100 w 144"/>
                <a:gd name="T17" fmla="*/ 2 h 161"/>
                <a:gd name="T18" fmla="*/ 61 w 144"/>
                <a:gd name="T19" fmla="*/ 8 h 161"/>
                <a:gd name="T20" fmla="*/ 31 w 144"/>
                <a:gd name="T21" fmla="*/ 41 h 161"/>
                <a:gd name="T22" fmla="*/ 25 w 144"/>
                <a:gd name="T23" fmla="*/ 50 h 161"/>
                <a:gd name="T24" fmla="*/ 16 w 144"/>
                <a:gd name="T25" fmla="*/ 53 h 161"/>
                <a:gd name="T26" fmla="*/ 7 w 144"/>
                <a:gd name="T27" fmla="*/ 62 h 16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44" h="161">
                  <a:moveTo>
                    <a:pt x="7" y="62"/>
                  </a:moveTo>
                  <a:cubicBezTo>
                    <a:pt x="4" y="83"/>
                    <a:pt x="1" y="91"/>
                    <a:pt x="7" y="113"/>
                  </a:cubicBezTo>
                  <a:cubicBezTo>
                    <a:pt x="9" y="123"/>
                    <a:pt x="19" y="140"/>
                    <a:pt x="19" y="140"/>
                  </a:cubicBezTo>
                  <a:cubicBezTo>
                    <a:pt x="12" y="161"/>
                    <a:pt x="43" y="148"/>
                    <a:pt x="55" y="146"/>
                  </a:cubicBezTo>
                  <a:cubicBezTo>
                    <a:pt x="84" y="140"/>
                    <a:pt x="109" y="131"/>
                    <a:pt x="130" y="110"/>
                  </a:cubicBezTo>
                  <a:cubicBezTo>
                    <a:pt x="134" y="97"/>
                    <a:pt x="138" y="84"/>
                    <a:pt x="142" y="71"/>
                  </a:cubicBezTo>
                  <a:cubicBezTo>
                    <a:pt x="141" y="54"/>
                    <a:pt x="144" y="35"/>
                    <a:pt x="136" y="20"/>
                  </a:cubicBezTo>
                  <a:cubicBezTo>
                    <a:pt x="130" y="9"/>
                    <a:pt x="120" y="9"/>
                    <a:pt x="109" y="5"/>
                  </a:cubicBezTo>
                  <a:cubicBezTo>
                    <a:pt x="106" y="4"/>
                    <a:pt x="100" y="2"/>
                    <a:pt x="100" y="2"/>
                  </a:cubicBezTo>
                  <a:cubicBezTo>
                    <a:pt x="87" y="3"/>
                    <a:pt x="71" y="0"/>
                    <a:pt x="61" y="8"/>
                  </a:cubicBezTo>
                  <a:cubicBezTo>
                    <a:pt x="49" y="17"/>
                    <a:pt x="44" y="32"/>
                    <a:pt x="31" y="41"/>
                  </a:cubicBezTo>
                  <a:cubicBezTo>
                    <a:pt x="29" y="44"/>
                    <a:pt x="28" y="48"/>
                    <a:pt x="25" y="50"/>
                  </a:cubicBezTo>
                  <a:cubicBezTo>
                    <a:pt x="23" y="52"/>
                    <a:pt x="18" y="51"/>
                    <a:pt x="16" y="53"/>
                  </a:cubicBezTo>
                  <a:cubicBezTo>
                    <a:pt x="6" y="63"/>
                    <a:pt x="0" y="82"/>
                    <a:pt x="7" y="62"/>
                  </a:cubicBezTo>
                  <a:close/>
                </a:path>
              </a:pathLst>
            </a:custGeom>
            <a:solidFill>
              <a:srgbClr val="FF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02" name="Freeform 49"/>
            <p:cNvSpPr>
              <a:spLocks/>
            </p:cNvSpPr>
            <p:nvPr/>
          </p:nvSpPr>
          <p:spPr bwMode="auto">
            <a:xfrm>
              <a:off x="3888" y="3663"/>
              <a:ext cx="408" cy="216"/>
            </a:xfrm>
            <a:custGeom>
              <a:avLst/>
              <a:gdLst>
                <a:gd name="T0" fmla="*/ 24 w 408"/>
                <a:gd name="T1" fmla="*/ 156 h 216"/>
                <a:gd name="T2" fmla="*/ 30 w 408"/>
                <a:gd name="T3" fmla="*/ 186 h 216"/>
                <a:gd name="T4" fmla="*/ 57 w 408"/>
                <a:gd name="T5" fmla="*/ 201 h 216"/>
                <a:gd name="T6" fmla="*/ 51 w 408"/>
                <a:gd name="T7" fmla="*/ 210 h 216"/>
                <a:gd name="T8" fmla="*/ 69 w 408"/>
                <a:gd name="T9" fmla="*/ 216 h 216"/>
                <a:gd name="T10" fmla="*/ 183 w 408"/>
                <a:gd name="T11" fmla="*/ 198 h 216"/>
                <a:gd name="T12" fmla="*/ 330 w 408"/>
                <a:gd name="T13" fmla="*/ 162 h 216"/>
                <a:gd name="T14" fmla="*/ 375 w 408"/>
                <a:gd name="T15" fmla="*/ 102 h 216"/>
                <a:gd name="T16" fmla="*/ 405 w 408"/>
                <a:gd name="T17" fmla="*/ 48 h 216"/>
                <a:gd name="T18" fmla="*/ 402 w 408"/>
                <a:gd name="T19" fmla="*/ 6 h 216"/>
                <a:gd name="T20" fmla="*/ 384 w 408"/>
                <a:gd name="T21" fmla="*/ 0 h 216"/>
                <a:gd name="T22" fmla="*/ 303 w 408"/>
                <a:gd name="T23" fmla="*/ 12 h 216"/>
                <a:gd name="T24" fmla="*/ 267 w 408"/>
                <a:gd name="T25" fmla="*/ 39 h 216"/>
                <a:gd name="T26" fmla="*/ 168 w 408"/>
                <a:gd name="T27" fmla="*/ 72 h 216"/>
                <a:gd name="T28" fmla="*/ 84 w 408"/>
                <a:gd name="T29" fmla="*/ 102 h 216"/>
                <a:gd name="T30" fmla="*/ 33 w 408"/>
                <a:gd name="T31" fmla="*/ 117 h 216"/>
                <a:gd name="T32" fmla="*/ 0 w 408"/>
                <a:gd name="T33" fmla="*/ 141 h 216"/>
                <a:gd name="T34" fmla="*/ 24 w 408"/>
                <a:gd name="T35" fmla="*/ 156 h 21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408" h="216">
                  <a:moveTo>
                    <a:pt x="24" y="156"/>
                  </a:moveTo>
                  <a:cubicBezTo>
                    <a:pt x="26" y="166"/>
                    <a:pt x="26" y="176"/>
                    <a:pt x="30" y="186"/>
                  </a:cubicBezTo>
                  <a:cubicBezTo>
                    <a:pt x="34" y="196"/>
                    <a:pt x="57" y="201"/>
                    <a:pt x="57" y="201"/>
                  </a:cubicBezTo>
                  <a:cubicBezTo>
                    <a:pt x="55" y="204"/>
                    <a:pt x="49" y="207"/>
                    <a:pt x="51" y="210"/>
                  </a:cubicBezTo>
                  <a:cubicBezTo>
                    <a:pt x="55" y="215"/>
                    <a:pt x="69" y="216"/>
                    <a:pt x="69" y="216"/>
                  </a:cubicBezTo>
                  <a:cubicBezTo>
                    <a:pt x="109" y="203"/>
                    <a:pt x="139" y="200"/>
                    <a:pt x="183" y="198"/>
                  </a:cubicBezTo>
                  <a:cubicBezTo>
                    <a:pt x="244" y="168"/>
                    <a:pt x="252" y="165"/>
                    <a:pt x="330" y="162"/>
                  </a:cubicBezTo>
                  <a:cubicBezTo>
                    <a:pt x="365" y="150"/>
                    <a:pt x="358" y="127"/>
                    <a:pt x="375" y="102"/>
                  </a:cubicBezTo>
                  <a:cubicBezTo>
                    <a:pt x="387" y="85"/>
                    <a:pt x="398" y="68"/>
                    <a:pt x="405" y="48"/>
                  </a:cubicBezTo>
                  <a:cubicBezTo>
                    <a:pt x="404" y="34"/>
                    <a:pt x="408" y="19"/>
                    <a:pt x="402" y="6"/>
                  </a:cubicBezTo>
                  <a:cubicBezTo>
                    <a:pt x="399" y="0"/>
                    <a:pt x="384" y="0"/>
                    <a:pt x="384" y="0"/>
                  </a:cubicBezTo>
                  <a:cubicBezTo>
                    <a:pt x="381" y="0"/>
                    <a:pt x="319" y="4"/>
                    <a:pt x="303" y="12"/>
                  </a:cubicBezTo>
                  <a:cubicBezTo>
                    <a:pt x="290" y="19"/>
                    <a:pt x="279" y="30"/>
                    <a:pt x="267" y="39"/>
                  </a:cubicBezTo>
                  <a:cubicBezTo>
                    <a:pt x="259" y="45"/>
                    <a:pt x="183" y="69"/>
                    <a:pt x="168" y="72"/>
                  </a:cubicBezTo>
                  <a:cubicBezTo>
                    <a:pt x="143" y="84"/>
                    <a:pt x="111" y="95"/>
                    <a:pt x="84" y="102"/>
                  </a:cubicBezTo>
                  <a:cubicBezTo>
                    <a:pt x="68" y="113"/>
                    <a:pt x="53" y="115"/>
                    <a:pt x="33" y="117"/>
                  </a:cubicBezTo>
                  <a:cubicBezTo>
                    <a:pt x="22" y="128"/>
                    <a:pt x="9" y="128"/>
                    <a:pt x="0" y="141"/>
                  </a:cubicBezTo>
                  <a:cubicBezTo>
                    <a:pt x="21" y="148"/>
                    <a:pt x="14" y="142"/>
                    <a:pt x="24" y="156"/>
                  </a:cubicBezTo>
                  <a:close/>
                </a:path>
              </a:pathLst>
            </a:custGeom>
            <a:solidFill>
              <a:srgbClr val="FF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03" name="Freeform 50"/>
            <p:cNvSpPr>
              <a:spLocks/>
            </p:cNvSpPr>
            <p:nvPr/>
          </p:nvSpPr>
          <p:spPr bwMode="auto">
            <a:xfrm>
              <a:off x="3924" y="3828"/>
              <a:ext cx="41" cy="45"/>
            </a:xfrm>
            <a:custGeom>
              <a:avLst/>
              <a:gdLst>
                <a:gd name="T0" fmla="*/ 14 w 41"/>
                <a:gd name="T1" fmla="*/ 0 h 45"/>
                <a:gd name="T2" fmla="*/ 20 w 41"/>
                <a:gd name="T3" fmla="*/ 39 h 45"/>
                <a:gd name="T4" fmla="*/ 41 w 41"/>
                <a:gd name="T5" fmla="*/ 33 h 45"/>
                <a:gd name="T6" fmla="*/ 20 w 41"/>
                <a:gd name="T7" fmla="*/ 0 h 45"/>
                <a:gd name="T8" fmla="*/ 14 w 41"/>
                <a:gd name="T9" fmla="*/ 0 h 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" h="45">
                  <a:moveTo>
                    <a:pt x="14" y="0"/>
                  </a:moveTo>
                  <a:cubicBezTo>
                    <a:pt x="2" y="12"/>
                    <a:pt x="0" y="35"/>
                    <a:pt x="20" y="39"/>
                  </a:cubicBezTo>
                  <a:cubicBezTo>
                    <a:pt x="28" y="45"/>
                    <a:pt x="35" y="39"/>
                    <a:pt x="41" y="33"/>
                  </a:cubicBezTo>
                  <a:cubicBezTo>
                    <a:pt x="38" y="14"/>
                    <a:pt x="34" y="11"/>
                    <a:pt x="20" y="0"/>
                  </a:cubicBezTo>
                  <a:cubicBezTo>
                    <a:pt x="14" y="2"/>
                    <a:pt x="16" y="4"/>
                    <a:pt x="14" y="0"/>
                  </a:cubicBezTo>
                  <a:close/>
                </a:path>
              </a:pathLst>
            </a:custGeom>
            <a:solidFill>
              <a:srgbClr val="FF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GB" altLang="it-IT" sz="2800" b="1" smtClean="0">
                <a:solidFill>
                  <a:srgbClr val="FFFF00"/>
                </a:solidFill>
                <a:latin typeface="Arial" pitchFamily="34" charset="0"/>
              </a:rPr>
              <a:t>Three-way catalysts</a:t>
            </a:r>
            <a:endParaRPr lang="en-GB" altLang="it-IT" smtClean="0"/>
          </a:p>
        </p:txBody>
      </p:sp>
      <p:sp>
        <p:nvSpPr>
          <p:cNvPr id="35845" name="Text Box 4"/>
          <p:cNvSpPr txBox="1">
            <a:spLocks noChangeArrowheads="1"/>
          </p:cNvSpPr>
          <p:nvPr/>
        </p:nvSpPr>
        <p:spPr bwMode="auto">
          <a:xfrm>
            <a:off x="6019800" y="4876800"/>
            <a:ext cx="27432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l"/>
            <a:r>
              <a:rPr lang="en-GB" altLang="it-IT" sz="2000" b="1">
                <a:solidFill>
                  <a:srgbClr val="66FF33"/>
                </a:solidFill>
              </a:rPr>
              <a:t>Rh for NO reduction</a:t>
            </a:r>
            <a:r>
              <a:rPr lang="en-GB" altLang="it-IT" sz="2000" b="1">
                <a:solidFill>
                  <a:srgbClr val="FF9900"/>
                </a:solidFill>
              </a:rPr>
              <a:t>   </a:t>
            </a:r>
          </a:p>
          <a:p>
            <a:pPr algn="l"/>
            <a:r>
              <a:rPr lang="en-GB" altLang="it-IT" sz="2000" b="1">
                <a:solidFill>
                  <a:srgbClr val="FF9900"/>
                </a:solidFill>
              </a:rPr>
              <a:t>Pt and Pd for CO and </a:t>
            </a:r>
          </a:p>
          <a:p>
            <a:pPr algn="l"/>
            <a:r>
              <a:rPr lang="en-GB" altLang="it-IT" sz="2000" b="1">
                <a:solidFill>
                  <a:srgbClr val="FF9900"/>
                </a:solidFill>
              </a:rPr>
              <a:t>HC oxidation</a:t>
            </a:r>
          </a:p>
        </p:txBody>
      </p:sp>
      <p:sp>
        <p:nvSpPr>
          <p:cNvPr id="35846" name="Line 5"/>
          <p:cNvSpPr>
            <a:spLocks noChangeShapeType="1"/>
          </p:cNvSpPr>
          <p:nvPr/>
        </p:nvSpPr>
        <p:spPr bwMode="auto">
          <a:xfrm>
            <a:off x="2057400" y="1066800"/>
            <a:ext cx="0" cy="32766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7" name="Arc 9"/>
          <p:cNvSpPr>
            <a:spLocks/>
          </p:cNvSpPr>
          <p:nvPr/>
        </p:nvSpPr>
        <p:spPr bwMode="auto">
          <a:xfrm>
            <a:off x="2057400" y="1219200"/>
            <a:ext cx="457200" cy="1600200"/>
          </a:xfrm>
          <a:custGeom>
            <a:avLst/>
            <a:gdLst>
              <a:gd name="T0" fmla="*/ 3737 w 21778"/>
              <a:gd name="T1" fmla="*/ 0 h 43200"/>
              <a:gd name="T2" fmla="*/ 0 w 21778"/>
              <a:gd name="T3" fmla="*/ 1600163 h 43200"/>
              <a:gd name="T4" fmla="*/ 3737 w 21778"/>
              <a:gd name="T5" fmla="*/ 800100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778" h="43200" fill="none" extrusionOk="0">
                <a:moveTo>
                  <a:pt x="178" y="0"/>
                </a:moveTo>
                <a:cubicBezTo>
                  <a:pt x="12107" y="0"/>
                  <a:pt x="21778" y="9670"/>
                  <a:pt x="21778" y="21600"/>
                </a:cubicBezTo>
                <a:cubicBezTo>
                  <a:pt x="21778" y="33529"/>
                  <a:pt x="12107" y="43200"/>
                  <a:pt x="178" y="43200"/>
                </a:cubicBezTo>
                <a:cubicBezTo>
                  <a:pt x="118" y="43200"/>
                  <a:pt x="59" y="43199"/>
                  <a:pt x="-1" y="43199"/>
                </a:cubicBezTo>
              </a:path>
              <a:path w="21778" h="43200" stroke="0" extrusionOk="0">
                <a:moveTo>
                  <a:pt x="178" y="0"/>
                </a:moveTo>
                <a:cubicBezTo>
                  <a:pt x="12107" y="0"/>
                  <a:pt x="21778" y="9670"/>
                  <a:pt x="21778" y="21600"/>
                </a:cubicBezTo>
                <a:cubicBezTo>
                  <a:pt x="21778" y="33529"/>
                  <a:pt x="12107" y="43200"/>
                  <a:pt x="178" y="43200"/>
                </a:cubicBezTo>
                <a:cubicBezTo>
                  <a:pt x="118" y="43200"/>
                  <a:pt x="59" y="43199"/>
                  <a:pt x="-1" y="43199"/>
                </a:cubicBezTo>
                <a:lnTo>
                  <a:pt x="178" y="21600"/>
                </a:lnTo>
                <a:lnTo>
                  <a:pt x="178" y="0"/>
                </a:lnTo>
                <a:close/>
              </a:path>
            </a:pathLst>
          </a:cu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8" name="Line 12"/>
          <p:cNvSpPr>
            <a:spLocks noChangeShapeType="1"/>
          </p:cNvSpPr>
          <p:nvPr/>
        </p:nvSpPr>
        <p:spPr bwMode="auto">
          <a:xfrm>
            <a:off x="3733800" y="1143000"/>
            <a:ext cx="0" cy="32766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9" name="Arc 13"/>
          <p:cNvSpPr>
            <a:spLocks/>
          </p:cNvSpPr>
          <p:nvPr/>
        </p:nvSpPr>
        <p:spPr bwMode="auto">
          <a:xfrm>
            <a:off x="3733800" y="2819400"/>
            <a:ext cx="304800" cy="1371600"/>
          </a:xfrm>
          <a:custGeom>
            <a:avLst/>
            <a:gdLst>
              <a:gd name="T0" fmla="*/ 2491 w 21778"/>
              <a:gd name="T1" fmla="*/ 0 h 43200"/>
              <a:gd name="T2" fmla="*/ 0 w 21778"/>
              <a:gd name="T3" fmla="*/ 1371568 h 43200"/>
              <a:gd name="T4" fmla="*/ 2491 w 21778"/>
              <a:gd name="T5" fmla="*/ 685800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778" h="43200" fill="none" extrusionOk="0">
                <a:moveTo>
                  <a:pt x="178" y="0"/>
                </a:moveTo>
                <a:cubicBezTo>
                  <a:pt x="12107" y="0"/>
                  <a:pt x="21778" y="9670"/>
                  <a:pt x="21778" y="21600"/>
                </a:cubicBezTo>
                <a:cubicBezTo>
                  <a:pt x="21778" y="33529"/>
                  <a:pt x="12107" y="43200"/>
                  <a:pt x="178" y="43200"/>
                </a:cubicBezTo>
                <a:cubicBezTo>
                  <a:pt x="118" y="43200"/>
                  <a:pt x="59" y="43199"/>
                  <a:pt x="-1" y="43199"/>
                </a:cubicBezTo>
              </a:path>
              <a:path w="21778" h="43200" stroke="0" extrusionOk="0">
                <a:moveTo>
                  <a:pt x="178" y="0"/>
                </a:moveTo>
                <a:cubicBezTo>
                  <a:pt x="12107" y="0"/>
                  <a:pt x="21778" y="9670"/>
                  <a:pt x="21778" y="21600"/>
                </a:cubicBezTo>
                <a:cubicBezTo>
                  <a:pt x="21778" y="33529"/>
                  <a:pt x="12107" y="43200"/>
                  <a:pt x="178" y="43200"/>
                </a:cubicBezTo>
                <a:cubicBezTo>
                  <a:pt x="118" y="43200"/>
                  <a:pt x="59" y="43199"/>
                  <a:pt x="-1" y="43199"/>
                </a:cubicBezTo>
                <a:lnTo>
                  <a:pt x="178" y="21600"/>
                </a:lnTo>
                <a:lnTo>
                  <a:pt x="178" y="0"/>
                </a:lnTo>
                <a:close/>
              </a:path>
            </a:pathLst>
          </a:cu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50" name="Arc 16"/>
          <p:cNvSpPr>
            <a:spLocks/>
          </p:cNvSpPr>
          <p:nvPr/>
        </p:nvSpPr>
        <p:spPr bwMode="auto">
          <a:xfrm>
            <a:off x="5181600" y="1219200"/>
            <a:ext cx="304800" cy="2438400"/>
          </a:xfrm>
          <a:custGeom>
            <a:avLst/>
            <a:gdLst>
              <a:gd name="T0" fmla="*/ 2491 w 21778"/>
              <a:gd name="T1" fmla="*/ 0 h 43200"/>
              <a:gd name="T2" fmla="*/ 0 w 21778"/>
              <a:gd name="T3" fmla="*/ 2438344 h 43200"/>
              <a:gd name="T4" fmla="*/ 2491 w 21778"/>
              <a:gd name="T5" fmla="*/ 1219200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778" h="43200" fill="none" extrusionOk="0">
                <a:moveTo>
                  <a:pt x="178" y="0"/>
                </a:moveTo>
                <a:cubicBezTo>
                  <a:pt x="12107" y="0"/>
                  <a:pt x="21778" y="9670"/>
                  <a:pt x="21778" y="21600"/>
                </a:cubicBezTo>
                <a:cubicBezTo>
                  <a:pt x="21778" y="33529"/>
                  <a:pt x="12107" y="43200"/>
                  <a:pt x="178" y="43200"/>
                </a:cubicBezTo>
                <a:cubicBezTo>
                  <a:pt x="118" y="43200"/>
                  <a:pt x="59" y="43199"/>
                  <a:pt x="-1" y="43199"/>
                </a:cubicBezTo>
              </a:path>
              <a:path w="21778" h="43200" stroke="0" extrusionOk="0">
                <a:moveTo>
                  <a:pt x="178" y="0"/>
                </a:moveTo>
                <a:cubicBezTo>
                  <a:pt x="12107" y="0"/>
                  <a:pt x="21778" y="9670"/>
                  <a:pt x="21778" y="21600"/>
                </a:cubicBezTo>
                <a:cubicBezTo>
                  <a:pt x="21778" y="33529"/>
                  <a:pt x="12107" y="43200"/>
                  <a:pt x="178" y="43200"/>
                </a:cubicBezTo>
                <a:cubicBezTo>
                  <a:pt x="118" y="43200"/>
                  <a:pt x="59" y="43199"/>
                  <a:pt x="-1" y="43199"/>
                </a:cubicBezTo>
                <a:lnTo>
                  <a:pt x="178" y="21600"/>
                </a:lnTo>
                <a:lnTo>
                  <a:pt x="178" y="0"/>
                </a:lnTo>
                <a:close/>
              </a:path>
            </a:pathLst>
          </a:cu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51" name="Arc 17"/>
          <p:cNvSpPr>
            <a:spLocks/>
          </p:cNvSpPr>
          <p:nvPr/>
        </p:nvSpPr>
        <p:spPr bwMode="auto">
          <a:xfrm>
            <a:off x="5181600" y="2590800"/>
            <a:ext cx="914400" cy="533400"/>
          </a:xfrm>
          <a:custGeom>
            <a:avLst/>
            <a:gdLst>
              <a:gd name="T0" fmla="*/ 7474 w 21778"/>
              <a:gd name="T1" fmla="*/ 0 h 43200"/>
              <a:gd name="T2" fmla="*/ 0 w 21778"/>
              <a:gd name="T3" fmla="*/ 533388 h 43200"/>
              <a:gd name="T4" fmla="*/ 7474 w 21778"/>
              <a:gd name="T5" fmla="*/ 266700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778" h="43200" fill="none" extrusionOk="0">
                <a:moveTo>
                  <a:pt x="178" y="0"/>
                </a:moveTo>
                <a:cubicBezTo>
                  <a:pt x="12107" y="0"/>
                  <a:pt x="21778" y="9670"/>
                  <a:pt x="21778" y="21600"/>
                </a:cubicBezTo>
                <a:cubicBezTo>
                  <a:pt x="21778" y="33529"/>
                  <a:pt x="12107" y="43200"/>
                  <a:pt x="178" y="43200"/>
                </a:cubicBezTo>
                <a:cubicBezTo>
                  <a:pt x="118" y="43200"/>
                  <a:pt x="59" y="43199"/>
                  <a:pt x="-1" y="43199"/>
                </a:cubicBezTo>
              </a:path>
              <a:path w="21778" h="43200" stroke="0" extrusionOk="0">
                <a:moveTo>
                  <a:pt x="178" y="0"/>
                </a:moveTo>
                <a:cubicBezTo>
                  <a:pt x="12107" y="0"/>
                  <a:pt x="21778" y="9670"/>
                  <a:pt x="21778" y="21600"/>
                </a:cubicBezTo>
                <a:cubicBezTo>
                  <a:pt x="21778" y="33529"/>
                  <a:pt x="12107" y="43200"/>
                  <a:pt x="178" y="43200"/>
                </a:cubicBezTo>
                <a:cubicBezTo>
                  <a:pt x="118" y="43200"/>
                  <a:pt x="59" y="43199"/>
                  <a:pt x="-1" y="43199"/>
                </a:cubicBezTo>
                <a:lnTo>
                  <a:pt x="178" y="21600"/>
                </a:lnTo>
                <a:lnTo>
                  <a:pt x="178" y="0"/>
                </a:lnTo>
                <a:close/>
              </a:path>
            </a:pathLst>
          </a:custGeom>
          <a:solidFill>
            <a:srgbClr val="FF0000"/>
          </a:solidFill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5852" name="AutoShape 19"/>
          <p:cNvCxnSpPr>
            <a:cxnSpLocks noChangeShapeType="1"/>
            <a:stCxn id="35851" idx="0"/>
          </p:cNvCxnSpPr>
          <p:nvPr/>
        </p:nvCxnSpPr>
        <p:spPr bwMode="auto">
          <a:xfrm>
            <a:off x="5189538" y="2571750"/>
            <a:ext cx="1587" cy="1588"/>
          </a:xfrm>
          <a:prstGeom prst="straightConnector1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853" name="AutoShape 22"/>
          <p:cNvCxnSpPr>
            <a:cxnSpLocks noChangeShapeType="1"/>
            <a:stCxn id="35889" idx="0"/>
            <a:endCxn id="35889" idx="0"/>
          </p:cNvCxnSpPr>
          <p:nvPr/>
        </p:nvCxnSpPr>
        <p:spPr bwMode="auto">
          <a:xfrm>
            <a:off x="3752850" y="3581400"/>
            <a:ext cx="0" cy="0"/>
          </a:xfrm>
          <a:prstGeom prst="straightConnector1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854" name="AutoShape 23"/>
          <p:cNvCxnSpPr>
            <a:cxnSpLocks noChangeShapeType="1"/>
            <a:stCxn id="35889" idx="0"/>
            <a:endCxn id="35889" idx="0"/>
          </p:cNvCxnSpPr>
          <p:nvPr/>
        </p:nvCxnSpPr>
        <p:spPr bwMode="auto">
          <a:xfrm>
            <a:off x="3752850" y="3581400"/>
            <a:ext cx="0" cy="0"/>
          </a:xfrm>
          <a:prstGeom prst="straightConnector1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855" name="AutoShape 24"/>
          <p:cNvCxnSpPr>
            <a:cxnSpLocks noChangeShapeType="1"/>
            <a:stCxn id="35889" idx="0"/>
            <a:endCxn id="35889" idx="0"/>
          </p:cNvCxnSpPr>
          <p:nvPr/>
        </p:nvCxnSpPr>
        <p:spPr bwMode="auto">
          <a:xfrm>
            <a:off x="3752850" y="3581400"/>
            <a:ext cx="0" cy="0"/>
          </a:xfrm>
          <a:prstGeom prst="straightConnector1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5856" name="Line 15"/>
          <p:cNvSpPr>
            <a:spLocks noChangeShapeType="1"/>
          </p:cNvSpPr>
          <p:nvPr/>
        </p:nvSpPr>
        <p:spPr bwMode="auto">
          <a:xfrm>
            <a:off x="5181600" y="1143000"/>
            <a:ext cx="0" cy="32766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5857" name="AutoShape 27"/>
          <p:cNvCxnSpPr>
            <a:cxnSpLocks noChangeShapeType="1"/>
            <a:stCxn id="35889" idx="0"/>
            <a:endCxn id="35889" idx="0"/>
          </p:cNvCxnSpPr>
          <p:nvPr/>
        </p:nvCxnSpPr>
        <p:spPr bwMode="auto">
          <a:xfrm>
            <a:off x="3752850" y="3581400"/>
            <a:ext cx="0" cy="0"/>
          </a:xfrm>
          <a:prstGeom prst="straightConnector1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858" name="AutoShape 31"/>
          <p:cNvCxnSpPr>
            <a:cxnSpLocks noChangeShapeType="1"/>
            <a:stCxn id="35889" idx="2"/>
            <a:endCxn id="35889" idx="2"/>
          </p:cNvCxnSpPr>
          <p:nvPr/>
        </p:nvCxnSpPr>
        <p:spPr bwMode="auto">
          <a:xfrm>
            <a:off x="3733800" y="3867150"/>
            <a:ext cx="0" cy="0"/>
          </a:xfrm>
          <a:prstGeom prst="straightConnector1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5859" name="Line 11"/>
          <p:cNvSpPr>
            <a:spLocks noChangeShapeType="1"/>
          </p:cNvSpPr>
          <p:nvPr/>
        </p:nvSpPr>
        <p:spPr bwMode="auto">
          <a:xfrm>
            <a:off x="2057400" y="2209800"/>
            <a:ext cx="4419600" cy="0"/>
          </a:xfrm>
          <a:prstGeom prst="line">
            <a:avLst/>
          </a:prstGeom>
          <a:noFill/>
          <a:ln w="38100" cap="rnd">
            <a:solidFill>
              <a:srgbClr val="FF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60" name="Line 68"/>
          <p:cNvSpPr>
            <a:spLocks noChangeShapeType="1"/>
          </p:cNvSpPr>
          <p:nvPr/>
        </p:nvSpPr>
        <p:spPr bwMode="auto">
          <a:xfrm>
            <a:off x="6934200" y="2438400"/>
            <a:ext cx="5334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61" name="Line 69"/>
          <p:cNvSpPr>
            <a:spLocks noChangeShapeType="1"/>
          </p:cNvSpPr>
          <p:nvPr/>
        </p:nvSpPr>
        <p:spPr bwMode="auto">
          <a:xfrm>
            <a:off x="6934200" y="3200400"/>
            <a:ext cx="5334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62" name="Line 70"/>
          <p:cNvSpPr>
            <a:spLocks noChangeShapeType="1"/>
          </p:cNvSpPr>
          <p:nvPr/>
        </p:nvSpPr>
        <p:spPr bwMode="auto">
          <a:xfrm>
            <a:off x="6934200" y="3886200"/>
            <a:ext cx="5334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63" name="Line 71"/>
          <p:cNvSpPr>
            <a:spLocks noChangeShapeType="1"/>
          </p:cNvSpPr>
          <p:nvPr/>
        </p:nvSpPr>
        <p:spPr bwMode="auto">
          <a:xfrm>
            <a:off x="6934200" y="3962400"/>
            <a:ext cx="5334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64" name="Line 72"/>
          <p:cNvSpPr>
            <a:spLocks noChangeShapeType="1"/>
          </p:cNvSpPr>
          <p:nvPr/>
        </p:nvSpPr>
        <p:spPr bwMode="auto">
          <a:xfrm>
            <a:off x="6934200" y="2514600"/>
            <a:ext cx="5334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65" name="Line 73"/>
          <p:cNvSpPr>
            <a:spLocks noChangeShapeType="1"/>
          </p:cNvSpPr>
          <p:nvPr/>
        </p:nvSpPr>
        <p:spPr bwMode="auto">
          <a:xfrm>
            <a:off x="7162800" y="2971800"/>
            <a:ext cx="0" cy="3810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66" name="Line 74"/>
          <p:cNvSpPr>
            <a:spLocks noChangeShapeType="1"/>
          </p:cNvSpPr>
          <p:nvPr/>
        </p:nvSpPr>
        <p:spPr bwMode="auto">
          <a:xfrm>
            <a:off x="7086600" y="3810000"/>
            <a:ext cx="0" cy="3810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67" name="Line 75"/>
          <p:cNvSpPr>
            <a:spLocks noChangeShapeType="1"/>
          </p:cNvSpPr>
          <p:nvPr/>
        </p:nvSpPr>
        <p:spPr bwMode="auto">
          <a:xfrm>
            <a:off x="7315200" y="3733800"/>
            <a:ext cx="0" cy="3810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68" name="Line 77"/>
          <p:cNvSpPr>
            <a:spLocks noChangeShapeType="1"/>
          </p:cNvSpPr>
          <p:nvPr/>
        </p:nvSpPr>
        <p:spPr bwMode="auto">
          <a:xfrm flipV="1">
            <a:off x="7086600" y="2286000"/>
            <a:ext cx="0" cy="3810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69" name="Line 78"/>
          <p:cNvSpPr>
            <a:spLocks noChangeShapeType="1"/>
          </p:cNvSpPr>
          <p:nvPr/>
        </p:nvSpPr>
        <p:spPr bwMode="auto">
          <a:xfrm flipV="1">
            <a:off x="7239000" y="2971800"/>
            <a:ext cx="0" cy="3810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70" name="Line 79"/>
          <p:cNvSpPr>
            <a:spLocks noChangeShapeType="1"/>
          </p:cNvSpPr>
          <p:nvPr/>
        </p:nvSpPr>
        <p:spPr bwMode="auto">
          <a:xfrm flipV="1">
            <a:off x="7162800" y="3733800"/>
            <a:ext cx="0" cy="3810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71" name="Line 80"/>
          <p:cNvSpPr>
            <a:spLocks noChangeShapeType="1"/>
          </p:cNvSpPr>
          <p:nvPr/>
        </p:nvSpPr>
        <p:spPr bwMode="auto">
          <a:xfrm flipV="1">
            <a:off x="7391400" y="3733800"/>
            <a:ext cx="0" cy="3810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72" name="Freeform 81"/>
          <p:cNvSpPr>
            <a:spLocks/>
          </p:cNvSpPr>
          <p:nvPr/>
        </p:nvSpPr>
        <p:spPr bwMode="auto">
          <a:xfrm>
            <a:off x="5867400" y="1633538"/>
            <a:ext cx="1087438" cy="488950"/>
          </a:xfrm>
          <a:custGeom>
            <a:avLst/>
            <a:gdLst>
              <a:gd name="T0" fmla="*/ 0 w 685"/>
              <a:gd name="T1" fmla="*/ 455613 h 308"/>
              <a:gd name="T2" fmla="*/ 303213 w 685"/>
              <a:gd name="T3" fmla="*/ 149225 h 308"/>
              <a:gd name="T4" fmla="*/ 669925 w 685"/>
              <a:gd name="T5" fmla="*/ 57150 h 308"/>
              <a:gd name="T6" fmla="*/ 1087438 w 685"/>
              <a:gd name="T7" fmla="*/ 488950 h 30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685" h="308">
                <a:moveTo>
                  <a:pt x="0" y="287"/>
                </a:moveTo>
                <a:cubicBezTo>
                  <a:pt x="32" y="255"/>
                  <a:pt x="121" y="136"/>
                  <a:pt x="191" y="94"/>
                </a:cubicBezTo>
                <a:cubicBezTo>
                  <a:pt x="261" y="52"/>
                  <a:pt x="340" y="0"/>
                  <a:pt x="422" y="36"/>
                </a:cubicBezTo>
                <a:cubicBezTo>
                  <a:pt x="504" y="72"/>
                  <a:pt x="630" y="251"/>
                  <a:pt x="685" y="308"/>
                </a:cubicBezTo>
              </a:path>
            </a:pathLst>
          </a:custGeom>
          <a:noFill/>
          <a:ln w="38100" cap="flat" cmpd="sng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73" name="Text Box 83"/>
          <p:cNvSpPr txBox="1">
            <a:spLocks noChangeArrowheads="1"/>
          </p:cNvSpPr>
          <p:nvPr/>
        </p:nvSpPr>
        <p:spPr bwMode="auto">
          <a:xfrm>
            <a:off x="6838950" y="1371600"/>
            <a:ext cx="422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it-IT" b="1"/>
              <a:t>e</a:t>
            </a:r>
            <a:r>
              <a:rPr lang="en-GB" altLang="it-IT" b="1" baseline="30000"/>
              <a:t>-</a:t>
            </a:r>
            <a:endParaRPr lang="en-GB" altLang="it-IT"/>
          </a:p>
        </p:txBody>
      </p:sp>
      <p:sp>
        <p:nvSpPr>
          <p:cNvPr id="35874" name="Text Box 84"/>
          <p:cNvSpPr txBox="1">
            <a:spLocks noChangeArrowheads="1"/>
          </p:cNvSpPr>
          <p:nvPr/>
        </p:nvSpPr>
        <p:spPr bwMode="auto">
          <a:xfrm>
            <a:off x="7696200" y="2209800"/>
            <a:ext cx="7254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it-IT" b="1"/>
              <a:t>2 </a:t>
            </a:r>
            <a:r>
              <a:rPr lang="en-GB" altLang="it-IT" b="1">
                <a:latin typeface="Symbol" pitchFamily="18" charset="2"/>
              </a:rPr>
              <a:t>p</a:t>
            </a:r>
            <a:r>
              <a:rPr lang="en-GB" altLang="it-IT" b="1"/>
              <a:t>*</a:t>
            </a:r>
            <a:endParaRPr lang="en-GB" altLang="it-IT"/>
          </a:p>
        </p:txBody>
      </p:sp>
      <p:sp>
        <p:nvSpPr>
          <p:cNvPr id="35875" name="Text Box 85"/>
          <p:cNvSpPr txBox="1">
            <a:spLocks noChangeArrowheads="1"/>
          </p:cNvSpPr>
          <p:nvPr/>
        </p:nvSpPr>
        <p:spPr bwMode="auto">
          <a:xfrm>
            <a:off x="7772400" y="2971800"/>
            <a:ext cx="622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it-IT" b="1"/>
              <a:t>1 </a:t>
            </a:r>
            <a:r>
              <a:rPr lang="en-GB" altLang="it-IT" b="1">
                <a:latin typeface="Symbol" pitchFamily="18" charset="2"/>
              </a:rPr>
              <a:t>s</a:t>
            </a:r>
          </a:p>
        </p:txBody>
      </p:sp>
      <p:sp>
        <p:nvSpPr>
          <p:cNvPr id="35876" name="Text Box 86"/>
          <p:cNvSpPr txBox="1">
            <a:spLocks noChangeArrowheads="1"/>
          </p:cNvSpPr>
          <p:nvPr/>
        </p:nvSpPr>
        <p:spPr bwMode="auto">
          <a:xfrm>
            <a:off x="7772400" y="3657600"/>
            <a:ext cx="606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it-IT" b="1"/>
              <a:t>1 </a:t>
            </a:r>
            <a:r>
              <a:rPr lang="en-GB" altLang="it-IT" b="1">
                <a:latin typeface="Symbol" pitchFamily="18" charset="2"/>
              </a:rPr>
              <a:t>p</a:t>
            </a:r>
          </a:p>
        </p:txBody>
      </p:sp>
      <p:sp>
        <p:nvSpPr>
          <p:cNvPr id="35877" name="Text Box 87"/>
          <p:cNvSpPr txBox="1">
            <a:spLocks noChangeArrowheads="1"/>
          </p:cNvSpPr>
          <p:nvPr/>
        </p:nvSpPr>
        <p:spPr bwMode="auto">
          <a:xfrm>
            <a:off x="7720013" y="1219200"/>
            <a:ext cx="641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it-IT" b="1">
                <a:solidFill>
                  <a:srgbClr val="FFFF00"/>
                </a:solidFill>
              </a:rPr>
              <a:t>NO</a:t>
            </a:r>
            <a:endParaRPr lang="en-GB" altLang="it-IT"/>
          </a:p>
        </p:txBody>
      </p:sp>
      <p:sp>
        <p:nvSpPr>
          <p:cNvPr id="35878" name="Text Box 88"/>
          <p:cNvSpPr txBox="1">
            <a:spLocks noChangeArrowheads="1"/>
          </p:cNvSpPr>
          <p:nvPr/>
        </p:nvSpPr>
        <p:spPr bwMode="auto">
          <a:xfrm>
            <a:off x="1905000" y="4495800"/>
            <a:ext cx="355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it-IT" b="1">
                <a:solidFill>
                  <a:srgbClr val="66FF33"/>
                </a:solidFill>
              </a:rPr>
              <a:t>Rh             Pd              Pt</a:t>
            </a:r>
          </a:p>
        </p:txBody>
      </p:sp>
      <p:sp>
        <p:nvSpPr>
          <p:cNvPr id="35879" name="Line 89"/>
          <p:cNvSpPr>
            <a:spLocks noChangeShapeType="1"/>
          </p:cNvSpPr>
          <p:nvPr/>
        </p:nvSpPr>
        <p:spPr bwMode="auto">
          <a:xfrm>
            <a:off x="2057400" y="5410200"/>
            <a:ext cx="16764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80" name="Text Box 90"/>
          <p:cNvSpPr txBox="1">
            <a:spLocks noChangeArrowheads="1"/>
          </p:cNvSpPr>
          <p:nvPr/>
        </p:nvSpPr>
        <p:spPr bwMode="auto">
          <a:xfrm>
            <a:off x="1981200" y="4953000"/>
            <a:ext cx="1863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it-IT" sz="2000">
                <a:solidFill>
                  <a:srgbClr val="FF66FF"/>
                </a:solidFill>
              </a:rPr>
              <a:t>nuclear charge</a:t>
            </a:r>
            <a:endParaRPr lang="en-GB" altLang="it-IT"/>
          </a:p>
        </p:txBody>
      </p:sp>
      <p:sp>
        <p:nvSpPr>
          <p:cNvPr id="35881" name="Text Box 91"/>
          <p:cNvSpPr txBox="1">
            <a:spLocks noChangeArrowheads="1"/>
          </p:cNvSpPr>
          <p:nvPr/>
        </p:nvSpPr>
        <p:spPr bwMode="auto">
          <a:xfrm>
            <a:off x="1905000" y="5562600"/>
            <a:ext cx="35591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it-IT"/>
              <a:t>4 d              4d             5d</a:t>
            </a:r>
          </a:p>
        </p:txBody>
      </p:sp>
      <p:sp>
        <p:nvSpPr>
          <p:cNvPr id="35882" name="Line 92"/>
          <p:cNvSpPr>
            <a:spLocks noChangeShapeType="1"/>
          </p:cNvSpPr>
          <p:nvPr/>
        </p:nvSpPr>
        <p:spPr bwMode="auto">
          <a:xfrm>
            <a:off x="2057400" y="2209800"/>
            <a:ext cx="838200" cy="0"/>
          </a:xfrm>
          <a:prstGeom prst="line">
            <a:avLst/>
          </a:prstGeom>
          <a:noFill/>
          <a:ln w="76200">
            <a:solidFill>
              <a:srgbClr val="66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83" name="Line 93"/>
          <p:cNvSpPr>
            <a:spLocks noChangeShapeType="1"/>
          </p:cNvSpPr>
          <p:nvPr/>
        </p:nvSpPr>
        <p:spPr bwMode="auto">
          <a:xfrm>
            <a:off x="3733800" y="3733800"/>
            <a:ext cx="762000" cy="0"/>
          </a:xfrm>
          <a:prstGeom prst="line">
            <a:avLst/>
          </a:prstGeom>
          <a:noFill/>
          <a:ln w="76200">
            <a:solidFill>
              <a:srgbClr val="66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84" name="Line 94"/>
          <p:cNvSpPr>
            <a:spLocks noChangeShapeType="1"/>
          </p:cNvSpPr>
          <p:nvPr/>
        </p:nvSpPr>
        <p:spPr bwMode="auto">
          <a:xfrm>
            <a:off x="5181600" y="2590800"/>
            <a:ext cx="533400" cy="0"/>
          </a:xfrm>
          <a:prstGeom prst="line">
            <a:avLst/>
          </a:prstGeom>
          <a:noFill/>
          <a:ln w="76200">
            <a:solidFill>
              <a:srgbClr val="66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85" name="Text Box 95"/>
          <p:cNvSpPr txBox="1">
            <a:spLocks noChangeArrowheads="1"/>
          </p:cNvSpPr>
          <p:nvPr/>
        </p:nvSpPr>
        <p:spPr bwMode="auto">
          <a:xfrm>
            <a:off x="342900" y="1905000"/>
            <a:ext cx="145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it-IT" sz="1800" b="1">
                <a:solidFill>
                  <a:srgbClr val="66FFFF"/>
                </a:solidFill>
              </a:rPr>
              <a:t>Fermi Level</a:t>
            </a:r>
            <a:endParaRPr lang="en-GB" altLang="it-IT" b="1">
              <a:solidFill>
                <a:srgbClr val="66FFFF"/>
              </a:solidFill>
            </a:endParaRPr>
          </a:p>
        </p:txBody>
      </p:sp>
      <p:sp>
        <p:nvSpPr>
          <p:cNvPr id="35886" name="Text Box 96"/>
          <p:cNvSpPr txBox="1">
            <a:spLocks noChangeArrowheads="1"/>
          </p:cNvSpPr>
          <p:nvPr/>
        </p:nvSpPr>
        <p:spPr bwMode="auto">
          <a:xfrm>
            <a:off x="2443163" y="1143000"/>
            <a:ext cx="7667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it-IT"/>
              <a:t>M</a:t>
            </a:r>
            <a:r>
              <a:rPr lang="en-GB" altLang="it-IT" baseline="-25000"/>
              <a:t>s, p</a:t>
            </a:r>
            <a:endParaRPr lang="en-GB" altLang="it-IT"/>
          </a:p>
        </p:txBody>
      </p:sp>
      <p:sp>
        <p:nvSpPr>
          <p:cNvPr id="35887" name="Rectangle 97"/>
          <p:cNvSpPr>
            <a:spLocks noChangeArrowheads="1"/>
          </p:cNvSpPr>
          <p:nvPr/>
        </p:nvSpPr>
        <p:spPr bwMode="auto">
          <a:xfrm>
            <a:off x="2771775" y="1676400"/>
            <a:ext cx="5508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r>
              <a:rPr lang="en-GB" altLang="it-IT"/>
              <a:t>M</a:t>
            </a:r>
            <a:r>
              <a:rPr lang="en-GB" altLang="it-IT" baseline="-25000"/>
              <a:t>d</a:t>
            </a:r>
            <a:endParaRPr lang="en-GB" altLang="it-IT"/>
          </a:p>
        </p:txBody>
      </p:sp>
      <p:sp>
        <p:nvSpPr>
          <p:cNvPr id="35888" name="Text Box 98"/>
          <p:cNvSpPr txBox="1">
            <a:spLocks noChangeArrowheads="1"/>
          </p:cNvSpPr>
          <p:nvPr/>
        </p:nvSpPr>
        <p:spPr bwMode="auto">
          <a:xfrm>
            <a:off x="3962400" y="6324600"/>
            <a:ext cx="48672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it-IT" sz="1600"/>
              <a:t>R. Hoffmann et al., </a:t>
            </a:r>
            <a:r>
              <a:rPr lang="en-GB" altLang="it-IT" sz="1600" i="1"/>
              <a:t>J.Phys. Chem</a:t>
            </a:r>
            <a:r>
              <a:rPr lang="en-GB" altLang="it-IT" sz="1600"/>
              <a:t>., </a:t>
            </a:r>
            <a:r>
              <a:rPr lang="en-GB" altLang="it-IT" sz="1600" b="1"/>
              <a:t>97</a:t>
            </a:r>
            <a:r>
              <a:rPr lang="en-GB" altLang="it-IT" sz="1600"/>
              <a:t> (1993) 7691. </a:t>
            </a:r>
            <a:endParaRPr lang="en-GB" altLang="it-IT"/>
          </a:p>
        </p:txBody>
      </p:sp>
    </p:spTree>
    <p:extLst>
      <p:ext uri="{BB962C8B-B14F-4D97-AF65-F5344CB8AC3E}">
        <p14:creationId xmlns:p14="http://schemas.microsoft.com/office/powerpoint/2010/main" val="92068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>
            <a:alpha val="8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en-GB" altLang="it-IT" sz="2800" b="1" smtClean="0">
                <a:solidFill>
                  <a:srgbClr val="FFFF00"/>
                </a:solidFill>
                <a:latin typeface="Arial" pitchFamily="34" charset="0"/>
              </a:rPr>
              <a:t>Temperature dependence of conversions</a:t>
            </a:r>
            <a:endParaRPr lang="en-GB" altLang="it-IT" smtClean="0"/>
          </a:p>
        </p:txBody>
      </p:sp>
      <p:sp>
        <p:nvSpPr>
          <p:cNvPr id="36867" name="Freeform 3"/>
          <p:cNvSpPr>
            <a:spLocks/>
          </p:cNvSpPr>
          <p:nvPr/>
        </p:nvSpPr>
        <p:spPr bwMode="auto">
          <a:xfrm>
            <a:off x="2743200" y="2133600"/>
            <a:ext cx="4267200" cy="2971800"/>
          </a:xfrm>
          <a:custGeom>
            <a:avLst/>
            <a:gdLst>
              <a:gd name="T0" fmla="*/ 0 w 2688"/>
              <a:gd name="T1" fmla="*/ 2971800 h 1728"/>
              <a:gd name="T2" fmla="*/ 1666875 w 2688"/>
              <a:gd name="T3" fmla="*/ 2763705 h 1728"/>
              <a:gd name="T4" fmla="*/ 2855913 w 2688"/>
              <a:gd name="T5" fmla="*/ 1988079 h 1728"/>
              <a:gd name="T6" fmla="*/ 3835400 w 2688"/>
              <a:gd name="T7" fmla="*/ 560652 h 1728"/>
              <a:gd name="T8" fmla="*/ 4267200 w 2688"/>
              <a:gd name="T9" fmla="*/ 0 h 17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688" h="1728">
                <a:moveTo>
                  <a:pt x="0" y="1728"/>
                </a:moveTo>
                <a:cubicBezTo>
                  <a:pt x="382" y="1721"/>
                  <a:pt x="750" y="1702"/>
                  <a:pt x="1050" y="1607"/>
                </a:cubicBezTo>
                <a:cubicBezTo>
                  <a:pt x="1350" y="1512"/>
                  <a:pt x="1571" y="1369"/>
                  <a:pt x="1799" y="1156"/>
                </a:cubicBezTo>
                <a:cubicBezTo>
                  <a:pt x="2027" y="943"/>
                  <a:pt x="2268" y="519"/>
                  <a:pt x="2416" y="326"/>
                </a:cubicBezTo>
                <a:cubicBezTo>
                  <a:pt x="2564" y="133"/>
                  <a:pt x="2631" y="68"/>
                  <a:pt x="2688" y="0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68" name="Freeform 4"/>
          <p:cNvSpPr>
            <a:spLocks/>
          </p:cNvSpPr>
          <p:nvPr/>
        </p:nvSpPr>
        <p:spPr bwMode="auto">
          <a:xfrm>
            <a:off x="2743200" y="2133600"/>
            <a:ext cx="4265613" cy="2935288"/>
          </a:xfrm>
          <a:custGeom>
            <a:avLst/>
            <a:gdLst>
              <a:gd name="T0" fmla="*/ 0 w 2687"/>
              <a:gd name="T1" fmla="*/ 2935288 h 1849"/>
              <a:gd name="T2" fmla="*/ 873125 w 2687"/>
              <a:gd name="T3" fmla="*/ 2727325 h 1849"/>
              <a:gd name="T4" fmla="*/ 1395413 w 2687"/>
              <a:gd name="T5" fmla="*/ 2152650 h 1849"/>
              <a:gd name="T6" fmla="*/ 2165350 w 2687"/>
              <a:gd name="T7" fmla="*/ 730250 h 1849"/>
              <a:gd name="T8" fmla="*/ 3313113 w 2687"/>
              <a:gd name="T9" fmla="*/ 195263 h 1849"/>
              <a:gd name="T10" fmla="*/ 4265613 w 2687"/>
              <a:gd name="T11" fmla="*/ 0 h 184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687" h="1849">
                <a:moveTo>
                  <a:pt x="0" y="1849"/>
                </a:moveTo>
                <a:cubicBezTo>
                  <a:pt x="92" y="1827"/>
                  <a:pt x="404" y="1800"/>
                  <a:pt x="550" y="1718"/>
                </a:cubicBezTo>
                <a:cubicBezTo>
                  <a:pt x="696" y="1636"/>
                  <a:pt x="743" y="1566"/>
                  <a:pt x="879" y="1356"/>
                </a:cubicBezTo>
                <a:cubicBezTo>
                  <a:pt x="1015" y="1146"/>
                  <a:pt x="1163" y="665"/>
                  <a:pt x="1364" y="460"/>
                </a:cubicBezTo>
                <a:cubicBezTo>
                  <a:pt x="1565" y="255"/>
                  <a:pt x="1867" y="200"/>
                  <a:pt x="2087" y="123"/>
                </a:cubicBezTo>
                <a:cubicBezTo>
                  <a:pt x="2307" y="46"/>
                  <a:pt x="2562" y="26"/>
                  <a:pt x="2687" y="0"/>
                </a:cubicBezTo>
              </a:path>
            </a:pathLst>
          </a:cu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69" name="Freeform 5"/>
          <p:cNvSpPr>
            <a:spLocks/>
          </p:cNvSpPr>
          <p:nvPr/>
        </p:nvSpPr>
        <p:spPr bwMode="auto">
          <a:xfrm>
            <a:off x="2667000" y="2133600"/>
            <a:ext cx="4279900" cy="2974975"/>
          </a:xfrm>
          <a:custGeom>
            <a:avLst/>
            <a:gdLst>
              <a:gd name="T0" fmla="*/ 0 w 2696"/>
              <a:gd name="T1" fmla="*/ 2935288 h 1874"/>
              <a:gd name="T2" fmla="*/ 1052513 w 2696"/>
              <a:gd name="T3" fmla="*/ 2867025 h 1874"/>
              <a:gd name="T4" fmla="*/ 1574800 w 2696"/>
              <a:gd name="T5" fmla="*/ 2292350 h 1874"/>
              <a:gd name="T6" fmla="*/ 2217738 w 2696"/>
              <a:gd name="T7" fmla="*/ 912813 h 1874"/>
              <a:gd name="T8" fmla="*/ 3419475 w 2696"/>
              <a:gd name="T9" fmla="*/ 222250 h 1874"/>
              <a:gd name="T10" fmla="*/ 4279900 w 2696"/>
              <a:gd name="T11" fmla="*/ 0 h 18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696" h="1874">
                <a:moveTo>
                  <a:pt x="0" y="1849"/>
                </a:moveTo>
                <a:cubicBezTo>
                  <a:pt x="110" y="1843"/>
                  <a:pt x="498" y="1874"/>
                  <a:pt x="663" y="1806"/>
                </a:cubicBezTo>
                <a:cubicBezTo>
                  <a:pt x="828" y="1738"/>
                  <a:pt x="870" y="1649"/>
                  <a:pt x="992" y="1444"/>
                </a:cubicBezTo>
                <a:cubicBezTo>
                  <a:pt x="1114" y="1239"/>
                  <a:pt x="1203" y="792"/>
                  <a:pt x="1397" y="575"/>
                </a:cubicBezTo>
                <a:cubicBezTo>
                  <a:pt x="1591" y="358"/>
                  <a:pt x="1938" y="236"/>
                  <a:pt x="2154" y="140"/>
                </a:cubicBezTo>
                <a:cubicBezTo>
                  <a:pt x="2370" y="44"/>
                  <a:pt x="2583" y="29"/>
                  <a:pt x="2696" y="0"/>
                </a:cubicBezTo>
              </a:path>
            </a:pathLst>
          </a:custGeom>
          <a:noFill/>
          <a:ln w="381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2667000" y="2057400"/>
            <a:ext cx="4343400" cy="304800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endParaRPr lang="it-IT" altLang="it-IT"/>
          </a:p>
        </p:txBody>
      </p:sp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6172200" y="3505200"/>
            <a:ext cx="641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it-IT" b="1">
                <a:solidFill>
                  <a:srgbClr val="FF3300"/>
                </a:solidFill>
              </a:rPr>
              <a:t>NO</a:t>
            </a:r>
            <a:endParaRPr lang="en-GB" altLang="it-IT"/>
          </a:p>
        </p:txBody>
      </p:sp>
      <p:sp>
        <p:nvSpPr>
          <p:cNvPr id="36872" name="Text Box 8"/>
          <p:cNvSpPr txBox="1">
            <a:spLocks noChangeArrowheads="1"/>
          </p:cNvSpPr>
          <p:nvPr/>
        </p:nvSpPr>
        <p:spPr bwMode="auto">
          <a:xfrm>
            <a:off x="4343400" y="2286000"/>
            <a:ext cx="641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it-IT" b="1">
                <a:solidFill>
                  <a:srgbClr val="FFFF00"/>
                </a:solidFill>
              </a:rPr>
              <a:t>CO</a:t>
            </a:r>
            <a:endParaRPr lang="en-GB" altLang="it-IT" b="1"/>
          </a:p>
        </p:txBody>
      </p:sp>
      <p:sp>
        <p:nvSpPr>
          <p:cNvPr id="36873" name="Text Box 9"/>
          <p:cNvSpPr txBox="1">
            <a:spLocks noChangeArrowheads="1"/>
          </p:cNvSpPr>
          <p:nvPr/>
        </p:nvSpPr>
        <p:spPr bwMode="auto">
          <a:xfrm>
            <a:off x="3652838" y="5791200"/>
            <a:ext cx="25892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it-IT" b="1"/>
              <a:t>Temperature / K</a:t>
            </a:r>
            <a:r>
              <a:rPr lang="en-GB" altLang="it-IT"/>
              <a:t> </a:t>
            </a:r>
          </a:p>
        </p:txBody>
      </p:sp>
      <p:sp>
        <p:nvSpPr>
          <p:cNvPr id="36874" name="Text Box 10"/>
          <p:cNvSpPr txBox="1">
            <a:spLocks noChangeArrowheads="1"/>
          </p:cNvSpPr>
          <p:nvPr/>
        </p:nvSpPr>
        <p:spPr bwMode="auto">
          <a:xfrm rot="-5394307">
            <a:off x="331787" y="3402013"/>
            <a:ext cx="2384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it-IT" b="1"/>
              <a:t>Conversion / %</a:t>
            </a:r>
          </a:p>
        </p:txBody>
      </p:sp>
      <p:sp>
        <p:nvSpPr>
          <p:cNvPr id="36875" name="Text Box 11"/>
          <p:cNvSpPr txBox="1">
            <a:spLocks noChangeArrowheads="1"/>
          </p:cNvSpPr>
          <p:nvPr/>
        </p:nvSpPr>
        <p:spPr bwMode="auto">
          <a:xfrm>
            <a:off x="1905000" y="1905000"/>
            <a:ext cx="693738" cy="3382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it-IT"/>
              <a:t>100</a:t>
            </a:r>
          </a:p>
          <a:p>
            <a:pPr>
              <a:spcBef>
                <a:spcPct val="50000"/>
              </a:spcBef>
            </a:pPr>
            <a:r>
              <a:rPr lang="en-GB" altLang="it-IT" sz="2000"/>
              <a:t> </a:t>
            </a:r>
            <a:endParaRPr lang="en-GB" altLang="it-IT" sz="1800"/>
          </a:p>
          <a:p>
            <a:pPr>
              <a:spcBef>
                <a:spcPct val="50000"/>
              </a:spcBef>
            </a:pPr>
            <a:endParaRPr lang="en-GB" altLang="it-IT" sz="1800"/>
          </a:p>
          <a:p>
            <a:pPr>
              <a:spcBef>
                <a:spcPct val="50000"/>
              </a:spcBef>
            </a:pPr>
            <a:r>
              <a:rPr lang="en-GB" altLang="it-IT"/>
              <a:t>50</a:t>
            </a:r>
          </a:p>
          <a:p>
            <a:pPr>
              <a:spcBef>
                <a:spcPct val="50000"/>
              </a:spcBef>
            </a:pPr>
            <a:r>
              <a:rPr lang="en-GB" altLang="it-IT"/>
              <a:t> </a:t>
            </a:r>
            <a:endParaRPr lang="en-GB" altLang="it-IT" sz="1800"/>
          </a:p>
          <a:p>
            <a:pPr>
              <a:spcBef>
                <a:spcPct val="50000"/>
              </a:spcBef>
            </a:pPr>
            <a:endParaRPr lang="en-GB" altLang="it-IT" sz="1800"/>
          </a:p>
          <a:p>
            <a:pPr>
              <a:spcBef>
                <a:spcPct val="50000"/>
              </a:spcBef>
            </a:pPr>
            <a:r>
              <a:rPr lang="en-GB" altLang="it-IT"/>
              <a:t>0</a:t>
            </a:r>
          </a:p>
        </p:txBody>
      </p:sp>
      <p:sp>
        <p:nvSpPr>
          <p:cNvPr id="36876" name="Line 12"/>
          <p:cNvSpPr>
            <a:spLocks noChangeShapeType="1"/>
          </p:cNvSpPr>
          <p:nvPr/>
        </p:nvSpPr>
        <p:spPr bwMode="auto">
          <a:xfrm>
            <a:off x="2514600" y="2057400"/>
            <a:ext cx="2286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7" name="Line 13"/>
          <p:cNvSpPr>
            <a:spLocks noChangeShapeType="1"/>
          </p:cNvSpPr>
          <p:nvPr/>
        </p:nvSpPr>
        <p:spPr bwMode="auto">
          <a:xfrm>
            <a:off x="2514600" y="5105400"/>
            <a:ext cx="2286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8" name="Line 14"/>
          <p:cNvSpPr>
            <a:spLocks noChangeShapeType="1"/>
          </p:cNvSpPr>
          <p:nvPr/>
        </p:nvSpPr>
        <p:spPr bwMode="auto">
          <a:xfrm>
            <a:off x="2514600" y="3505200"/>
            <a:ext cx="1524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9" name="Text Box 15"/>
          <p:cNvSpPr txBox="1">
            <a:spLocks noChangeArrowheads="1"/>
          </p:cNvSpPr>
          <p:nvPr/>
        </p:nvSpPr>
        <p:spPr bwMode="auto">
          <a:xfrm>
            <a:off x="4876800" y="3124200"/>
            <a:ext cx="625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it-IT" b="1">
                <a:solidFill>
                  <a:srgbClr val="66FF33"/>
                </a:solidFill>
              </a:rPr>
              <a:t>HC</a:t>
            </a:r>
            <a:endParaRPr lang="en-GB" altLang="it-IT"/>
          </a:p>
        </p:txBody>
      </p:sp>
      <p:sp>
        <p:nvSpPr>
          <p:cNvPr id="36880" name="Text Box 16"/>
          <p:cNvSpPr txBox="1">
            <a:spLocks noChangeArrowheads="1"/>
          </p:cNvSpPr>
          <p:nvPr/>
        </p:nvSpPr>
        <p:spPr bwMode="auto">
          <a:xfrm>
            <a:off x="2238375" y="5257800"/>
            <a:ext cx="50831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it-IT"/>
              <a:t>473            573           673           773</a:t>
            </a:r>
          </a:p>
        </p:txBody>
      </p:sp>
      <p:sp>
        <p:nvSpPr>
          <p:cNvPr id="36881" name="Line 17"/>
          <p:cNvSpPr>
            <a:spLocks noChangeShapeType="1"/>
          </p:cNvSpPr>
          <p:nvPr/>
        </p:nvSpPr>
        <p:spPr bwMode="auto">
          <a:xfrm>
            <a:off x="2667000" y="5105400"/>
            <a:ext cx="0" cy="1524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82" name="Line 18"/>
          <p:cNvSpPr>
            <a:spLocks noChangeShapeType="1"/>
          </p:cNvSpPr>
          <p:nvPr/>
        </p:nvSpPr>
        <p:spPr bwMode="auto">
          <a:xfrm>
            <a:off x="4114800" y="5105400"/>
            <a:ext cx="0" cy="1524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83" name="Line 19"/>
          <p:cNvSpPr>
            <a:spLocks noChangeShapeType="1"/>
          </p:cNvSpPr>
          <p:nvPr/>
        </p:nvSpPr>
        <p:spPr bwMode="auto">
          <a:xfrm>
            <a:off x="5562600" y="5105400"/>
            <a:ext cx="0" cy="1524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84" name="Line 20"/>
          <p:cNvSpPr>
            <a:spLocks noChangeShapeType="1"/>
          </p:cNvSpPr>
          <p:nvPr/>
        </p:nvSpPr>
        <p:spPr bwMode="auto">
          <a:xfrm>
            <a:off x="7010400" y="5105400"/>
            <a:ext cx="0" cy="1524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85" name="Line 21"/>
          <p:cNvSpPr>
            <a:spLocks noChangeShapeType="1"/>
          </p:cNvSpPr>
          <p:nvPr/>
        </p:nvSpPr>
        <p:spPr bwMode="auto">
          <a:xfrm>
            <a:off x="3048000" y="3657600"/>
            <a:ext cx="0" cy="91440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417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1808</Words>
  <Application>Microsoft Office PowerPoint</Application>
  <PresentationFormat>Presentazione su schermo (4:3)</PresentationFormat>
  <Paragraphs>585</Paragraphs>
  <Slides>55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2</vt:i4>
      </vt:variant>
      <vt:variant>
        <vt:lpstr>Titoli diapositive</vt:lpstr>
      </vt:variant>
      <vt:variant>
        <vt:i4>55</vt:i4>
      </vt:variant>
    </vt:vector>
  </HeadingPairs>
  <TitlesOfParts>
    <vt:vector size="58" baseType="lpstr">
      <vt:lpstr>Tema di Office</vt:lpstr>
      <vt:lpstr>Documento</vt:lpstr>
      <vt:lpstr>Micrografx Windows Draw 6.0 Drawing</vt:lpstr>
      <vt:lpstr>Air pollution</vt:lpstr>
      <vt:lpstr>Possible solutions</vt:lpstr>
      <vt:lpstr>Properties of a suitable Three Way Catalyst</vt:lpstr>
      <vt:lpstr>Exhaust emissions vary as a function of air-to-fuel ratio (A/F)</vt:lpstr>
      <vt:lpstr>Presentazione standard di PowerPoint</vt:lpstr>
      <vt:lpstr>Presentazione standard di PowerPoint</vt:lpstr>
      <vt:lpstr>Presentazione standard di PowerPoint</vt:lpstr>
      <vt:lpstr>Three-way catalysts</vt:lpstr>
      <vt:lpstr>Temperature dependence of conversions</vt:lpstr>
      <vt:lpstr>Three-way catalyst</vt:lpstr>
      <vt:lpstr>Drawbacks of current TWCs</vt:lpstr>
      <vt:lpstr>Presentazione standard di PowerPoint</vt:lpstr>
      <vt:lpstr>Why CeO2-ZrO2 solid solutions ?</vt:lpstr>
      <vt:lpstr>CeO2-ZrO2 structure</vt:lpstr>
      <vt:lpstr>Presentazione standard di PowerPoint</vt:lpstr>
      <vt:lpstr>Dynamic Oxygen Storage Capacity</vt:lpstr>
      <vt:lpstr>Presentazione standard di PowerPoint</vt:lpstr>
      <vt:lpstr>Presentazione standard di PowerPoint</vt:lpstr>
      <vt:lpstr>Dynamic CO-OSC at 600°C over the  CexZr1-xO2/Al2O3 system</vt:lpstr>
      <vt:lpstr>Thermal stability: effect of the interaction between CexZr1-xO2 and Al2O3</vt:lpstr>
      <vt:lpstr>HREM of Ce0.2Zr0.8O2 (13%)/ Al2O3 </vt:lpstr>
      <vt:lpstr>Role of Ce3+ sites: NO + CO Reaction</vt:lpstr>
      <vt:lpstr>NO reduction over ceria-based systems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Advantages of Lean technology</vt:lpstr>
      <vt:lpstr>Selective Catalytic Reduction of NOx with NH3</vt:lpstr>
      <vt:lpstr>Presentazione standard di PowerPoint</vt:lpstr>
      <vt:lpstr>Presentazione standard di PowerPoint</vt:lpstr>
      <vt:lpstr>Presentazione standard di PowerPoint</vt:lpstr>
      <vt:lpstr>Lean burn catalysts: zeolite-based materials</vt:lpstr>
      <vt:lpstr>Presentazione standard di PowerPoint</vt:lpstr>
      <vt:lpstr>Silver DeNOx catalysts</vt:lpstr>
      <vt:lpstr>Presentazione standard di PowerPoint</vt:lpstr>
      <vt:lpstr>Presentazione standard di PowerPoint</vt:lpstr>
      <vt:lpstr>Presentazione standard di PowerPoint</vt:lpstr>
      <vt:lpstr>Silver DeNOx catalysts</vt:lpstr>
      <vt:lpstr>“ The Toyota” concept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Air pollution</dc:title>
  <dc:creator>montini</dc:creator>
  <cp:lastModifiedBy>montini</cp:lastModifiedBy>
  <cp:revision>5</cp:revision>
  <dcterms:created xsi:type="dcterms:W3CDTF">2019-04-04T10:55:43Z</dcterms:created>
  <dcterms:modified xsi:type="dcterms:W3CDTF">2019-04-04T12:18:22Z</dcterms:modified>
</cp:coreProperties>
</file>