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2" r:id="rId2"/>
  </p:sldMasterIdLst>
  <p:notesMasterIdLst>
    <p:notesMasterId r:id="rId42"/>
  </p:notesMasterIdLst>
  <p:sldIdLst>
    <p:sldId id="439" r:id="rId3"/>
    <p:sldId id="919" r:id="rId4"/>
    <p:sldId id="957" r:id="rId5"/>
    <p:sldId id="956" r:id="rId6"/>
    <p:sldId id="958" r:id="rId7"/>
    <p:sldId id="959" r:id="rId8"/>
    <p:sldId id="954" r:id="rId9"/>
    <p:sldId id="870" r:id="rId10"/>
    <p:sldId id="871" r:id="rId11"/>
    <p:sldId id="872" r:id="rId12"/>
    <p:sldId id="873" r:id="rId13"/>
    <p:sldId id="874" r:id="rId14"/>
    <p:sldId id="875" r:id="rId15"/>
    <p:sldId id="876" r:id="rId16"/>
    <p:sldId id="877" r:id="rId17"/>
    <p:sldId id="661" r:id="rId18"/>
    <p:sldId id="660" r:id="rId19"/>
    <p:sldId id="823" r:id="rId20"/>
    <p:sldId id="824" r:id="rId21"/>
    <p:sldId id="825" r:id="rId22"/>
    <p:sldId id="826" r:id="rId23"/>
    <p:sldId id="827" r:id="rId24"/>
    <p:sldId id="828" r:id="rId25"/>
    <p:sldId id="829" r:id="rId26"/>
    <p:sldId id="830" r:id="rId27"/>
    <p:sldId id="662" r:id="rId28"/>
    <p:sldId id="822" r:id="rId29"/>
    <p:sldId id="840" r:id="rId30"/>
    <p:sldId id="663" r:id="rId31"/>
    <p:sldId id="735" r:id="rId32"/>
    <p:sldId id="736" r:id="rId33"/>
    <p:sldId id="664" r:id="rId34"/>
    <p:sldId id="665" r:id="rId35"/>
    <p:sldId id="737" r:id="rId36"/>
    <p:sldId id="666" r:id="rId37"/>
    <p:sldId id="667" r:id="rId38"/>
    <p:sldId id="668" r:id="rId39"/>
    <p:sldId id="669" r:id="rId40"/>
    <p:sldId id="670" r:id="rId41"/>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4319">
          <p15:clr>
            <a:srgbClr val="A4A3A4"/>
          </p15:clr>
        </p15:guide>
        <p15:guide id="2" pos="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33CC33"/>
    <a:srgbClr val="888888"/>
    <a:srgbClr val="858585"/>
    <a:srgbClr val="8B8B8B"/>
    <a:srgbClr val="828282"/>
    <a:srgbClr val="5F5F5F"/>
    <a:srgbClr val="FF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9826" autoAdjust="0"/>
  </p:normalViewPr>
  <p:slideViewPr>
    <p:cSldViewPr snapToGrid="0">
      <p:cViewPr varScale="1">
        <p:scale>
          <a:sx n="70" d="100"/>
          <a:sy n="70" d="100"/>
        </p:scale>
        <p:origin x="1926" y="60"/>
      </p:cViewPr>
      <p:guideLst>
        <p:guide orient="horz" pos="4319"/>
        <p:guide pos="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145DD2A-0CDF-4F91-A4B4-474857A9D323}" type="slidenum">
              <a:rPr lang="en-US" altLang="it-IT"/>
              <a:pPr/>
              <a:t>‹#›</a:t>
            </a:fld>
            <a:endParaRPr lang="en-US" altLang="it-IT"/>
          </a:p>
        </p:txBody>
      </p:sp>
    </p:spTree>
    <p:extLst>
      <p:ext uri="{BB962C8B-B14F-4D97-AF65-F5344CB8AC3E}">
        <p14:creationId xmlns:p14="http://schemas.microsoft.com/office/powerpoint/2010/main" val="465994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it.wikipedia.org/wiki/George_Berkeley"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Times" panose="02020603050405020304" pitchFamily="18" charset="0"/>
            </a:endParaRPr>
          </a:p>
        </p:txBody>
      </p:sp>
    </p:spTree>
    <p:extLst>
      <p:ext uri="{BB962C8B-B14F-4D97-AF65-F5344CB8AC3E}">
        <p14:creationId xmlns:p14="http://schemas.microsoft.com/office/powerpoint/2010/main" val="3172211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Spinning dancer illusion</a:t>
            </a:r>
          </a:p>
          <a:p>
            <a:r>
              <a:rPr lang="it-IT" altLang="it-IT" dirty="0" smtClean="0">
                <a:latin typeface="Times" panose="02020603050405020304" pitchFamily="18" charset="0"/>
              </a:rPr>
              <a:t>https://it.wikipedia.org/wiki/Ballerina_girevole</a:t>
            </a:r>
          </a:p>
          <a:p>
            <a:r>
              <a:rPr lang="it-IT" altLang="it-IT" dirty="0" smtClean="0">
                <a:latin typeface="Times" panose="02020603050405020304" pitchFamily="18" charset="0"/>
              </a:rPr>
              <a:t>Se il piede che tocca il terreno è percepito come il piede sinistro, la danzatrice sembra girare in senso orario (se vista dall'alto); se è percepito come il piede destro, poi sembra girare in senso antiorario.</a:t>
            </a:r>
            <a:r>
              <a:rPr lang="it-IT" altLang="it-IT" baseline="0" dirty="0" smtClean="0">
                <a:latin typeface="Times" panose="02020603050405020304" pitchFamily="18" charset="0"/>
              </a:rPr>
              <a:t> </a:t>
            </a:r>
            <a:r>
              <a:rPr lang="it-IT" altLang="it-IT" dirty="0" smtClean="0">
                <a:latin typeface="Times" panose="02020603050405020304" pitchFamily="18" charset="0"/>
              </a:rPr>
              <a:t>Anche in questo caso ci sono trucchi per forzare una o l’altra soluzione usando l’attenzione come veicolo:</a:t>
            </a:r>
          </a:p>
          <a:p>
            <a:r>
              <a:rPr lang="it-IT" altLang="it-IT" dirty="0" smtClean="0">
                <a:latin typeface="Times" panose="02020603050405020304" pitchFamily="18" charset="0"/>
              </a:rPr>
              <a:t>L'osservatore può avere l'impressione che il senso della rotazione cambi un numero illimitato di volte, e ciò dipende dalla sua percezione soggettiva. Tuttavia, alcuni osservatori hanno difficoltà a percepire del tutto un cambiamento nella rotazione. Un modo per cambiare la direzione percepita è distogliere l'attenzione dall'immagine e visualizzare un braccio mentre va dietro al corpo della ballerina invece che davanti ad esso, per poi spostare lentamente lo sguardo altrove. Un altro modo è concentrare l'attenzione visiva su una zona ristretta dell'immagine, come il piede che ruota o l'ombra che è dietro la ballerina, dopodiché spostare lo sguardo gradualmente verso l'alto. Si può anche provare a scuotere la propria testa. Un altro metodo ancora è guardare l'ombra ai piedi della ballerina, e visualizzarlo come se le dita puntassero sempre in direzione opposta rispetto all'osservatore. Si possono anche chiudere gli occhi, per visualizzare la ballerina che va in una direzione, quindi riaprirli e osservare la figura in movimento. Un altro metodo è visualizzare il cambio di direzione nel momento in cui le gambe si incrociano. Probabilmente, il metodo più semplice è sbattere rapidamente gli occhi (anche variando leggermente la velocità) finché la successione dei fotogrammi non dà l'impressione che la ballerina abbia cambiato direzione. </a:t>
            </a:r>
          </a:p>
          <a:p>
            <a:r>
              <a:rPr lang="it-IT" altLang="it-IT" dirty="0" smtClean="0">
                <a:latin typeface="Times" panose="02020603050405020304" pitchFamily="18" charset="0"/>
              </a:rPr>
              <a:t>Esistono versioni dell'animazione leggermente alterate, in particolare con un elemento grafico che facilita la percezione del moto rotatorio in senso antiorario e orario (come vista dall'alto). </a:t>
            </a:r>
          </a:p>
          <a:p>
            <a:endParaRPr lang="it-IT" altLang="it-IT" dirty="0" smtClean="0">
              <a:latin typeface="Times" panose="02020603050405020304" pitchFamily="18" charset="0"/>
            </a:endParaRPr>
          </a:p>
          <a:p>
            <a:endParaRPr lang="it-IT" altLang="it-IT" dirty="0" smtClean="0">
              <a:latin typeface="Times" panose="02020603050405020304" pitchFamily="18" charset="0"/>
            </a:endParaRPr>
          </a:p>
          <a:p>
            <a:endParaRPr lang="it-IT" altLang="it-IT" dirty="0" smtClean="0">
              <a:latin typeface="Times" panose="02020603050405020304" pitchFamily="18" charset="0"/>
            </a:endParaRPr>
          </a:p>
        </p:txBody>
      </p:sp>
    </p:spTree>
    <p:extLst>
      <p:ext uri="{BB962C8B-B14F-4D97-AF65-F5344CB8AC3E}">
        <p14:creationId xmlns:p14="http://schemas.microsoft.com/office/powerpoint/2010/main" val="75095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Rot="1" noChangeAspect="1" noChangeArrowheads="1" noTextEdit="1"/>
          </p:cNvSpPr>
          <p:nvPr>
            <p:ph type="sldImg"/>
          </p:nvPr>
        </p:nvSpPr>
        <p:spPr>
          <a:ln/>
        </p:spPr>
      </p:sp>
      <p:sp>
        <p:nvSpPr>
          <p:cNvPr id="886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Il dimostratore ci permette di lavorare sulla fenomenologia al fine di imparare come acquisire informazioni sul funzionamento dei processi che sottostanno ai bias percettivi a partire dall’esperienza diretta</a:t>
            </a:r>
          </a:p>
          <a:p>
            <a:endParaRPr lang="it-IT" altLang="it-IT" dirty="0" smtClean="0">
              <a:latin typeface="Times" panose="02020603050405020304" pitchFamily="18" charset="0"/>
            </a:endParaRP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Gran parte del nostro corso infatti riguarda riguardano l’</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esperienza diretta</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un oggetto d’indagine non del tutto ovvio. Quando ci si chiede “cosa fa la mente?”, vien da pensare in modo abbastanza naturale ai casi in cui “mente” comparenel linguaggio quotidiano, in espressioni come “venire in mente”, “tenere a mente”oppure “calcolo mentale”. Capacità come ricordare o eseguire operazioni aritmetiche</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senza supporti esterni appaiono come chiare manifestazioni del buon funzionamento di uno speciale organo, il sistema mente/cervello.</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In genere è meno chiaro in che senso l’esperienza diretta degli osservatori – il mondo come loro appare – sia un prodotto mentale. Intendiamoci sui termini. Quando parliamo di “esperienza” pensiamo di solito a ciò che abbiamo imparato, magari casualmente, nel corso della vita; c’è chi ne ha tanta e chi poca. Nel linguaggio scientifico, invece, esperienza diretta è tutto ciò che l’osservatore vive come un dato, nel momento considerato: le cose viste e toccate, con il loro colore e la loro durezza; i vari oggetti del mondo, incluso quell’oggetto particolare che è il corpo dell’osservatore.</a:t>
            </a:r>
            <a:endParaRPr lang="it-IT" altLang="it-IT" dirty="0" smtClean="0">
              <a:latin typeface="Times" panose="02020603050405020304" pitchFamily="18" charset="0"/>
            </a:endParaRPr>
          </a:p>
        </p:txBody>
      </p:sp>
    </p:spTree>
    <p:extLst>
      <p:ext uri="{BB962C8B-B14F-4D97-AF65-F5344CB8AC3E}">
        <p14:creationId xmlns:p14="http://schemas.microsoft.com/office/powerpoint/2010/main" val="724140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Times" panose="02020603050405020304" pitchFamily="18" charset="0"/>
              </a:rPr>
              <a:t>Il dimostratore ci permette di lavorare sulla fenomenologia al fine di imparare come acquisire informazioni sul funzionamento dei processi che sottostanno ai bias percettivi a partire dall’esperienza diretta</a:t>
            </a:r>
          </a:p>
        </p:txBody>
      </p:sp>
    </p:spTree>
    <p:extLst>
      <p:ext uri="{BB962C8B-B14F-4D97-AF65-F5344CB8AC3E}">
        <p14:creationId xmlns:p14="http://schemas.microsoft.com/office/powerpoint/2010/main" val="3479794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Rot="1" noChangeAspect="1" noChangeArrowheads="1" noTextEdit="1"/>
          </p:cNvSpPr>
          <p:nvPr>
            <p:ph type="sldImg"/>
          </p:nvPr>
        </p:nvSpPr>
        <p:spPr>
          <a:ln/>
        </p:spPr>
      </p:sp>
      <p:sp>
        <p:nvSpPr>
          <p:cNvPr id="892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Times" panose="02020603050405020304" pitchFamily="18" charset="0"/>
              </a:rPr>
              <a:t>Il dimostratore ci permette di lavorare sulla fenomenologia al fine di imparare come acquisire informazioni sul funzionamento dei processi che sottostanno ai bias percettivi a partire dall’esperienza diretta</a:t>
            </a:r>
          </a:p>
        </p:txBody>
      </p:sp>
    </p:spTree>
    <p:extLst>
      <p:ext uri="{BB962C8B-B14F-4D97-AF65-F5344CB8AC3E}">
        <p14:creationId xmlns:p14="http://schemas.microsoft.com/office/powerpoint/2010/main" val="1814841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F8365566-910C-4738-9430-9B6C4BF75DB7}" type="slidenum">
              <a:rPr lang="en-US" altLang="it-IT" sz="1200"/>
              <a:pPr algn="r"/>
              <a:t>16</a:t>
            </a:fld>
            <a:endParaRPr lang="en-US" altLang="it-IT" sz="1200"/>
          </a:p>
        </p:txBody>
      </p:sp>
      <p:sp>
        <p:nvSpPr>
          <p:cNvPr id="668675" name="Rectangle 2"/>
          <p:cNvSpPr>
            <a:spLocks noGrp="1" noRot="1" noChangeAspect="1" noChangeArrowheads="1" noTextEdit="1"/>
          </p:cNvSpPr>
          <p:nvPr>
            <p:ph type="sldImg"/>
          </p:nvPr>
        </p:nvSpPr>
        <p:spPr>
          <a:ln/>
        </p:spPr>
      </p:sp>
      <p:sp>
        <p:nvSpPr>
          <p:cNvPr id="66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Perché l’ED è un problema per la psicologia? Non è subito chiaro in che senso l’esperienza diretta degli osservatori – il mondo come loro appare – sia un prodotto mentale. Intendiamoci sui termini. Quando parliamo di “esperienza” pensiamo di solito all’esperienza passata, ossia a ciò che abbiamo imparato, magari casualmente, nel corso della vita; c’è chi ne ha tanta e chi poca</a:t>
            </a:r>
          </a:p>
          <a:p>
            <a:r>
              <a:rPr lang="it-IT" altLang="it-IT" dirty="0" smtClean="0">
                <a:latin typeface="Times" panose="02020603050405020304" pitchFamily="18" charset="0"/>
              </a:rPr>
              <a:t>Nel linguaggio scientifico, invece, esperienza diretta è tutto ciò che l’osservatore vive come un dato,</a:t>
            </a:r>
            <a:r>
              <a:rPr lang="it-IT" altLang="it-IT" baseline="0" dirty="0" smtClean="0">
                <a:latin typeface="Times" panose="02020603050405020304" pitchFamily="18" charset="0"/>
              </a:rPr>
              <a:t> </a:t>
            </a:r>
            <a:r>
              <a:rPr lang="it-IT" altLang="it-IT" dirty="0" smtClean="0">
                <a:latin typeface="Times" panose="02020603050405020304" pitchFamily="18" charset="0"/>
              </a:rPr>
              <a:t>nel momento considerato: le cose viste e toccate, con il loro colore e la loro durezza; i</a:t>
            </a:r>
            <a:r>
              <a:rPr lang="it-IT" altLang="it-IT" baseline="0" dirty="0" smtClean="0">
                <a:latin typeface="Times" panose="02020603050405020304" pitchFamily="18" charset="0"/>
              </a:rPr>
              <a:t> </a:t>
            </a:r>
            <a:r>
              <a:rPr lang="it-IT" altLang="it-IT" dirty="0" smtClean="0">
                <a:latin typeface="Times" panose="02020603050405020304" pitchFamily="18" charset="0"/>
              </a:rPr>
              <a:t>vari oggetti del mondo, incluso quell’oggetto particolare che è il corpo dell’osservatore.</a:t>
            </a:r>
            <a:r>
              <a:rPr lang="it-IT" altLang="it-IT" baseline="0" dirty="0" smtClean="0">
                <a:latin typeface="Times" panose="02020603050405020304" pitchFamily="18" charset="0"/>
              </a:rPr>
              <a:t> </a:t>
            </a:r>
            <a:r>
              <a:rPr lang="it-IT" altLang="it-IT" dirty="0" smtClean="0">
                <a:latin typeface="Times" panose="02020603050405020304" pitchFamily="18" charset="0"/>
              </a:rPr>
              <a:t>Perché, quindi, i problemi scientifici relativi all’esperienza diretta sono spesso difficili</a:t>
            </a:r>
            <a:r>
              <a:rPr lang="it-IT" altLang="it-IT" baseline="0" dirty="0" smtClean="0">
                <a:latin typeface="Times" panose="02020603050405020304" pitchFamily="18" charset="0"/>
              </a:rPr>
              <a:t> </a:t>
            </a:r>
            <a:r>
              <a:rPr lang="it-IT" altLang="it-IT" dirty="0" smtClean="0">
                <a:latin typeface="Times" panose="02020603050405020304" pitchFamily="18" charset="0"/>
              </a:rPr>
              <a:t>da individuare? Molto dipende dal fatto che essa si presenta per quello che non è; cioè,</a:t>
            </a:r>
            <a:r>
              <a:rPr lang="it-IT" altLang="it-IT" baseline="0" dirty="0" smtClean="0">
                <a:latin typeface="Times" panose="02020603050405020304" pitchFamily="18" charset="0"/>
              </a:rPr>
              <a:t> </a:t>
            </a:r>
            <a:r>
              <a:rPr lang="it-IT" altLang="it-IT" dirty="0" smtClean="0">
                <a:latin typeface="Times" panose="02020603050405020304" pitchFamily="18" charset="0"/>
              </a:rPr>
              <a:t>dal fatto che il mondo percepito è fenomenicamente oggettivo [Riquadro A.1]. </a:t>
            </a:r>
          </a:p>
          <a:p>
            <a:endParaRPr lang="it-IT" altLang="it-IT" dirty="0" smtClean="0">
              <a:latin typeface="Times" panose="02020603050405020304" pitchFamily="18" charset="0"/>
            </a:endParaRPr>
          </a:p>
          <a:p>
            <a:r>
              <a:rPr lang="it-IT" altLang="it-IT" dirty="0" smtClean="0">
                <a:latin typeface="Times" panose="02020603050405020304" pitchFamily="18" charset="0"/>
              </a:rPr>
              <a:t>In chiave evoluzionistica, l’oggettività fenomenica dell’esperienza diretta viene a volte chiamata</a:t>
            </a:r>
            <a:r>
              <a:rPr lang="it-IT" altLang="it-IT" baseline="0" dirty="0" smtClean="0">
                <a:latin typeface="Times" panose="02020603050405020304" pitchFamily="18" charset="0"/>
              </a:rPr>
              <a:t> </a:t>
            </a:r>
            <a:r>
              <a:rPr lang="it-IT" altLang="it-IT" dirty="0" smtClean="0">
                <a:latin typeface="Times" panose="02020603050405020304" pitchFamily="18" charset="0"/>
              </a:rPr>
              <a:t>illusione di realtà, allo scopo di evidenziare che si tratta di una simulazione</a:t>
            </a:r>
            <a:r>
              <a:rPr lang="it-IT" altLang="it-IT" baseline="0" dirty="0" smtClean="0">
                <a:latin typeface="Times" panose="02020603050405020304" pitchFamily="18" charset="0"/>
              </a:rPr>
              <a:t> </a:t>
            </a:r>
            <a:r>
              <a:rPr lang="it-IT" altLang="it-IT" dirty="0" smtClean="0">
                <a:latin typeface="Times" panose="02020603050405020304" pitchFamily="18" charset="0"/>
              </a:rPr>
              <a:t>geneticamente soggettiva (cioè prodotta dall’organismo) del mondo fisico,</a:t>
            </a:r>
            <a:r>
              <a:rPr lang="it-IT" altLang="it-IT" baseline="0" dirty="0" smtClean="0">
                <a:latin typeface="Times" panose="02020603050405020304" pitchFamily="18" charset="0"/>
              </a:rPr>
              <a:t> </a:t>
            </a:r>
            <a:r>
              <a:rPr lang="it-IT" altLang="it-IT" dirty="0" smtClean="0">
                <a:latin typeface="Times" panose="02020603050405020304" pitchFamily="18" charset="0"/>
              </a:rPr>
              <a:t>tendenzialmente adeguata alle necessità poste dall’interazione con l’ambiente e dalla</a:t>
            </a:r>
            <a:r>
              <a:rPr lang="it-IT" altLang="it-IT" baseline="0" dirty="0" smtClean="0">
                <a:latin typeface="Times" panose="02020603050405020304" pitchFamily="18" charset="0"/>
              </a:rPr>
              <a:t> </a:t>
            </a:r>
            <a:r>
              <a:rPr lang="it-IT" altLang="it-IT" dirty="0" smtClean="0">
                <a:latin typeface="Times" panose="02020603050405020304" pitchFamily="18" charset="0"/>
              </a:rPr>
              <a:t>comunicazione con i conspecifici, ma non del tutto veridica.</a:t>
            </a:r>
          </a:p>
          <a:p>
            <a:endParaRPr lang="en-US" altLang="it-IT" dirty="0" smtClean="0">
              <a:latin typeface="Times" panose="02020603050405020304" pitchFamily="18" charset="0"/>
            </a:endParaRPr>
          </a:p>
          <a:p>
            <a:r>
              <a:rPr lang="en-US" altLang="it-IT" dirty="0" err="1" smtClean="0">
                <a:latin typeface="Times" panose="02020603050405020304" pitchFamily="18" charset="0"/>
              </a:rPr>
              <a:t>Tutto</a:t>
            </a:r>
            <a:r>
              <a:rPr lang="en-US" altLang="it-IT" dirty="0" smtClean="0">
                <a:latin typeface="Times" panose="02020603050405020304" pitchFamily="18" charset="0"/>
              </a:rPr>
              <a:t> </a:t>
            </a:r>
            <a:r>
              <a:rPr lang="en-US" altLang="it-IT" dirty="0" err="1" smtClean="0">
                <a:latin typeface="Times" panose="02020603050405020304" pitchFamily="18" charset="0"/>
              </a:rPr>
              <a:t>ciò</a:t>
            </a:r>
            <a:r>
              <a:rPr lang="en-US" altLang="it-IT" dirty="0" smtClean="0">
                <a:latin typeface="Times" panose="02020603050405020304" pitchFamily="18" charset="0"/>
              </a:rPr>
              <a:t> </a:t>
            </a:r>
            <a:r>
              <a:rPr lang="en-US" altLang="it-IT" dirty="0" err="1" smtClean="0">
                <a:latin typeface="Times" panose="02020603050405020304" pitchFamily="18" charset="0"/>
              </a:rPr>
              <a:t>che</a:t>
            </a:r>
            <a:r>
              <a:rPr lang="en-US" altLang="it-IT" dirty="0" smtClean="0">
                <a:latin typeface="Times" panose="02020603050405020304" pitchFamily="18" charset="0"/>
              </a:rPr>
              <a:t> </a:t>
            </a:r>
            <a:r>
              <a:rPr lang="en-US" altLang="it-IT" dirty="0" err="1" smtClean="0">
                <a:latin typeface="Times" panose="02020603050405020304" pitchFamily="18" charset="0"/>
              </a:rPr>
              <a:t>l’osservatore</a:t>
            </a:r>
            <a:r>
              <a:rPr lang="en-US" altLang="it-IT" dirty="0" smtClean="0">
                <a:latin typeface="Times" panose="02020603050405020304" pitchFamily="18" charset="0"/>
              </a:rPr>
              <a:t> vive come un </a:t>
            </a:r>
            <a:r>
              <a:rPr lang="en-US" altLang="it-IT" dirty="0" err="1" smtClean="0">
                <a:latin typeface="Times" panose="02020603050405020304" pitchFamily="18" charset="0"/>
              </a:rPr>
              <a:t>dato</a:t>
            </a:r>
            <a:r>
              <a:rPr lang="en-US" altLang="it-IT" dirty="0" smtClean="0">
                <a:latin typeface="Times" panose="02020603050405020304" pitchFamily="18" charset="0"/>
              </a:rPr>
              <a:t> </a:t>
            </a:r>
            <a:r>
              <a:rPr lang="en-US" altLang="it-IT" dirty="0" err="1" smtClean="0">
                <a:latin typeface="Times" panose="02020603050405020304" pitchFamily="18" charset="0"/>
              </a:rPr>
              <a:t>nel</a:t>
            </a:r>
            <a:r>
              <a:rPr lang="en-US" altLang="it-IT" dirty="0" smtClean="0">
                <a:latin typeface="Times" panose="02020603050405020304" pitchFamily="18" charset="0"/>
              </a:rPr>
              <a:t> </a:t>
            </a:r>
            <a:r>
              <a:rPr lang="en-US" altLang="it-IT" dirty="0" err="1" smtClean="0">
                <a:latin typeface="Times" panose="02020603050405020304" pitchFamily="18" charset="0"/>
              </a:rPr>
              <a:t>momento</a:t>
            </a:r>
            <a:r>
              <a:rPr lang="en-US" altLang="it-IT" dirty="0" smtClean="0">
                <a:latin typeface="Times" panose="02020603050405020304" pitchFamily="18" charset="0"/>
              </a:rPr>
              <a:t> </a:t>
            </a:r>
            <a:r>
              <a:rPr lang="en-US" altLang="it-IT" dirty="0" err="1" smtClean="0">
                <a:latin typeface="Times" panose="02020603050405020304" pitchFamily="18" charset="0"/>
              </a:rPr>
              <a:t>considerato</a:t>
            </a:r>
            <a:r>
              <a:rPr lang="en-US" altLang="it-IT" dirty="0" smtClean="0">
                <a:latin typeface="Times" panose="02020603050405020304" pitchFamily="18" charset="0"/>
              </a:rPr>
              <a:t>, </a:t>
            </a:r>
            <a:r>
              <a:rPr lang="en-US" altLang="it-IT" dirty="0" err="1" smtClean="0">
                <a:latin typeface="Times" panose="02020603050405020304" pitchFamily="18" charset="0"/>
              </a:rPr>
              <a:t>cose</a:t>
            </a:r>
            <a:r>
              <a:rPr lang="en-US" altLang="it-IT" dirty="0" smtClean="0">
                <a:latin typeface="Times" panose="02020603050405020304" pitchFamily="18" charset="0"/>
              </a:rPr>
              <a:t> </a:t>
            </a:r>
            <a:r>
              <a:rPr lang="en-US" altLang="it-IT" dirty="0" err="1" smtClean="0">
                <a:latin typeface="Times" panose="02020603050405020304" pitchFamily="18" charset="0"/>
              </a:rPr>
              <a:t>viste</a:t>
            </a:r>
            <a:r>
              <a:rPr lang="en-US" altLang="it-IT" dirty="0" smtClean="0">
                <a:latin typeface="Times" panose="02020603050405020304" pitchFamily="18" charset="0"/>
              </a:rPr>
              <a:t> e </a:t>
            </a:r>
            <a:r>
              <a:rPr lang="en-US" altLang="it-IT" dirty="0" err="1" smtClean="0">
                <a:latin typeface="Times" panose="02020603050405020304" pitchFamily="18" charset="0"/>
              </a:rPr>
              <a:t>toccate</a:t>
            </a:r>
            <a:endParaRPr lang="en-US" altLang="it-IT" dirty="0" smtClean="0">
              <a:latin typeface="Times" panose="02020603050405020304" pitchFamily="18" charset="0"/>
            </a:endParaRPr>
          </a:p>
        </p:txBody>
      </p:sp>
    </p:spTree>
    <p:extLst>
      <p:ext uri="{BB962C8B-B14F-4D97-AF65-F5344CB8AC3E}">
        <p14:creationId xmlns:p14="http://schemas.microsoft.com/office/powerpoint/2010/main" val="2974730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Il bello della diretta – dell’esperienza diretta – è che i dati osservati non hanno etichetta d’origine.  Quando incontriamo un amico, il colore della sua nuova maglietta (dipendente quasi soltanto dalla codificazione neurale della luce che colpisce l’occhio, un processo di basso livello), la sua andatura (dipendente dall’organizzazione percettiva delle traiettorie tracciate dai vari punti del suo corpo, un processo di livello intermedio), il senso di calda familiarità che il suo volto suscita in noi (dipendente dalla nostra storia individuale, incorporata in processi ad alto livello) appaiono tutte come proprietà fenomenicamente immediate. E non è facile capire se l’esperienza diretta risulti soltanto da processi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bottom-up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(stimolo prossimale ⇒ sensazione ⇒ percezione ⇒ riconoscimento) o anche da processi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top-down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(in cui gli schemi che guidano il riconoscimento co-determinano l’elaborazione degli stimoli).</a:t>
            </a:r>
          </a:p>
          <a:p>
            <a:endParaRPr lang="it-IT" sz="1200" b="0" i="0" u="none" strike="noStrike" kern="1200" baseline="0" dirty="0" smtClean="0">
              <a:solidFill>
                <a:schemeClr val="tx1"/>
              </a:solidFill>
              <a:latin typeface="Times" charset="0"/>
              <a:ea typeface="MS PGothic" panose="020B0600070205080204" pitchFamily="34" charset="-128"/>
              <a:cs typeface="ＭＳ Ｐゴシック" charset="-128"/>
            </a:endParaRP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Perception is determined by an interaction between bottom-up processing,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which starts with the image on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the receptors, and top-down processing, which brings the observer’s knowledge into play.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In this example, (a) the image of the moth on the woman’s retina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initiates bottom-up processing; and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(b) her prior knowledge of moths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contributes to top-down processing.</a:t>
            </a:r>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17</a:t>
            </a:fld>
            <a:endParaRPr lang="en-US" altLang="it-IT"/>
          </a:p>
        </p:txBody>
      </p:sp>
    </p:spTree>
    <p:extLst>
      <p:ext uri="{BB962C8B-B14F-4D97-AF65-F5344CB8AC3E}">
        <p14:creationId xmlns:p14="http://schemas.microsoft.com/office/powerpoint/2010/main" val="2241015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HelveticaNeueLTStd-Roman"/>
              </a:rPr>
              <a:t>Looking at the more</a:t>
            </a:r>
            <a:r>
              <a:rPr lang="en-US" baseline="0" dirty="0" smtClean="0">
                <a:latin typeface="HelveticaNeueLTStd-Roman"/>
              </a:rPr>
              <a:t> </a:t>
            </a:r>
            <a:r>
              <a:rPr lang="en-US" dirty="0" err="1" smtClean="0">
                <a:latin typeface="HelveticaNeueLTStd-Roman"/>
              </a:rPr>
              <a:t>ratlike</a:t>
            </a:r>
            <a:r>
              <a:rPr lang="en-US" dirty="0" smtClean="0">
                <a:latin typeface="HelveticaNeueLTStd-Roman"/>
              </a:rPr>
              <a:t> picture in increased the chances that you would</a:t>
            </a:r>
            <a:r>
              <a:rPr lang="en-US" baseline="0" dirty="0" smtClean="0">
                <a:latin typeface="HelveticaNeueLTStd-Roman"/>
              </a:rPr>
              <a:t> </a:t>
            </a:r>
            <a:r>
              <a:rPr lang="en-US" dirty="0" smtClean="0">
                <a:latin typeface="HelveticaNeueLTStd-Roman"/>
              </a:rPr>
              <a:t>see this one as a rat. But if you had first seen the man version</a:t>
            </a:r>
            <a:r>
              <a:rPr lang="en-US" baseline="0" dirty="0" smtClean="0">
                <a:latin typeface="HelveticaNeueLTStd-Roman"/>
              </a:rPr>
              <a:t> </a:t>
            </a:r>
            <a:r>
              <a:rPr lang="en-US" dirty="0" smtClean="0">
                <a:latin typeface="HelveticaNeueLTStd-Roman"/>
              </a:rPr>
              <a:t>you would have been more likely to perceive this figure</a:t>
            </a:r>
            <a:r>
              <a:rPr lang="en-US" baseline="0" dirty="0" smtClean="0">
                <a:latin typeface="HelveticaNeueLTStd-Roman"/>
              </a:rPr>
              <a:t> </a:t>
            </a:r>
            <a:r>
              <a:rPr lang="en-US" dirty="0" smtClean="0">
                <a:latin typeface="HelveticaNeueLTStd-Roman"/>
              </a:rPr>
              <a:t>as a man. </a:t>
            </a:r>
            <a:r>
              <a:rPr lang="en-US" sz="300" dirty="0" smtClean="0">
                <a:latin typeface="UniversLTStd-LightCn"/>
              </a:rPr>
              <a:t>Adapted from “The Role of Frequency in Developing Perceptual Sets,” by B. R. </a:t>
            </a:r>
            <a:r>
              <a:rPr lang="en-US" sz="300" dirty="0" err="1" smtClean="0">
                <a:latin typeface="UniversLTStd-LightCn"/>
              </a:rPr>
              <a:t>Bugelski</a:t>
            </a:r>
            <a:r>
              <a:rPr lang="en-US" sz="300" baseline="0" dirty="0" smtClean="0">
                <a:latin typeface="UniversLTStd-LightCn"/>
              </a:rPr>
              <a:t> </a:t>
            </a:r>
            <a:r>
              <a:rPr lang="en-US" sz="300" dirty="0" smtClean="0">
                <a:latin typeface="UniversLTStd-LightCn"/>
              </a:rPr>
              <a:t>and D. A. </a:t>
            </a:r>
            <a:r>
              <a:rPr lang="en-US" sz="300" dirty="0" err="1" smtClean="0">
                <a:latin typeface="UniversLTStd-LightCn"/>
              </a:rPr>
              <a:t>Alampay</a:t>
            </a:r>
            <a:r>
              <a:rPr lang="en-US" sz="300" dirty="0" smtClean="0">
                <a:latin typeface="UniversLTStd-LightCn"/>
              </a:rPr>
              <a:t>, 1961, </a:t>
            </a:r>
            <a:r>
              <a:rPr lang="en-US" sz="300" i="1" dirty="0" smtClean="0">
                <a:latin typeface="UniversLTStd-LightCnObl"/>
              </a:rPr>
              <a:t>Canadian Journal of Psychology, 15</a:t>
            </a:r>
            <a:r>
              <a:rPr lang="en-US" sz="300" dirty="0" smtClean="0">
                <a:latin typeface="UniversLTStd-LightCn"/>
              </a:rPr>
              <a:t>, 205–211. Copyright © 1961 by the Canadian</a:t>
            </a:r>
          </a:p>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24</a:t>
            </a:fld>
            <a:endParaRPr lang="en-US" altLang="it-IT"/>
          </a:p>
        </p:txBody>
      </p:sp>
    </p:spTree>
    <p:extLst>
      <p:ext uri="{BB962C8B-B14F-4D97-AF65-F5344CB8AC3E}">
        <p14:creationId xmlns:p14="http://schemas.microsoft.com/office/powerpoint/2010/main" val="819937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A2DCAAEF-F734-40B7-95A7-FE99CA91C31A}" type="slidenum">
              <a:rPr lang="en-US" altLang="it-IT" sz="1200"/>
              <a:pPr algn="r"/>
              <a:t>26</a:t>
            </a:fld>
            <a:endParaRPr lang="en-US" altLang="it-IT" sz="1200"/>
          </a:p>
        </p:txBody>
      </p:sp>
      <p:sp>
        <p:nvSpPr>
          <p:cNvPr id="695299" name="Rectangle 2"/>
          <p:cNvSpPr>
            <a:spLocks noGrp="1" noRot="1" noChangeAspect="1" noChangeArrowheads="1" noTextEdit="1"/>
          </p:cNvSpPr>
          <p:nvPr>
            <p:ph type="sldImg"/>
          </p:nvPr>
        </p:nvSpPr>
        <p:spPr>
          <a:ln/>
        </p:spPr>
      </p:sp>
      <p:sp>
        <p:nvSpPr>
          <p:cNvPr id="69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3536241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4E696160-75B2-41B3-94C0-4C325737FF29}" type="slidenum">
              <a:rPr lang="en-US" altLang="it-IT" sz="1200"/>
              <a:pPr algn="r"/>
              <a:t>29</a:t>
            </a:fld>
            <a:endParaRPr lang="en-US" altLang="it-IT" sz="1200"/>
          </a:p>
        </p:txBody>
      </p:sp>
      <p:sp>
        <p:nvSpPr>
          <p:cNvPr id="697347" name="Rectangle 2"/>
          <p:cNvSpPr>
            <a:spLocks noGrp="1" noRot="1" noChangeAspect="1" noChangeArrowheads="1" noTextEdit="1"/>
          </p:cNvSpPr>
          <p:nvPr>
            <p:ph type="sldImg"/>
          </p:nvPr>
        </p:nvSpPr>
        <p:spPr>
          <a:ln/>
        </p:spPr>
      </p:sp>
      <p:sp>
        <p:nvSpPr>
          <p:cNvPr id="69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2157756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it-IT" dirty="0" smtClean="0"/>
              <a:t>Platone si riferisce alla scoperta della realtà delle cose che ci circondano,</a:t>
            </a:r>
            <a:r>
              <a:rPr lang="it-IT" baseline="0" dirty="0" smtClean="0"/>
              <a:t> concetto che </a:t>
            </a:r>
            <a:r>
              <a:rPr lang="it-IT" dirty="0" smtClean="0"/>
              <a:t>Nella filosofia di </a:t>
            </a:r>
            <a:r>
              <a:rPr lang="it-IT" dirty="0" smtClean="0">
                <a:hlinkClick r:id="rId3" tooltip="George Berkeley"/>
              </a:rPr>
              <a:t>George Berkeley</a:t>
            </a:r>
            <a:r>
              <a:rPr lang="it-IT" baseline="0" dirty="0" smtClean="0"/>
              <a:t> viene ripreso</a:t>
            </a:r>
            <a:r>
              <a:rPr lang="it-IT" dirty="0" smtClean="0"/>
              <a:t> ed espresso mediante l’idea che</a:t>
            </a:r>
            <a:r>
              <a:rPr lang="it-IT" baseline="0" dirty="0" smtClean="0"/>
              <a:t> </a:t>
            </a:r>
            <a:r>
              <a:rPr lang="it-IT" dirty="0" smtClean="0"/>
              <a:t>gli uomini non conoscano direttamente ed immediatamente i veri oggetti del mondo: piuttosto, noi conosciamo soltanto l'effetto che la realtà esterna ha sulle nostre menti. In altre parole, quando osserviamo un oggetto, noi ne percepiamo solo una copia, una semplice rappresentazione mentale del "vero" oggetto della realtà esterna.</a:t>
            </a:r>
          </a:p>
          <a:p>
            <a:pPr rtl="0"/>
            <a:r>
              <a:rPr lang="it-IT" b="1" dirty="0" smtClean="0"/>
              <a:t>Ecco la storia:</a:t>
            </a:r>
            <a:r>
              <a:rPr lang="it-IT" b="1" baseline="0" dirty="0" smtClean="0"/>
              <a:t> </a:t>
            </a:r>
            <a:r>
              <a:rPr lang="it-IT" dirty="0" smtClean="0"/>
              <a:t>Si immaginino dei prigionieri che siano stati incatenati, fin dalla nascita, nelle profondità di una caverna. Non solo le membra, ma anche testa e collo sono bloccati, in maniera che gli occhi dei malcapitati possano solo fissare il muro dinanzi a loro. </a:t>
            </a:r>
            <a:r>
              <a:rPr lang="it-IT" baseline="0" dirty="0" smtClean="0"/>
              <a:t> </a:t>
            </a:r>
            <a:r>
              <a:rPr lang="it-IT" dirty="0" smtClean="0"/>
              <a:t>Si pensi, inoltre, che alle spalle dei prigionieri sia stato acceso un enorme fuoco e che, tra il fuoco ed i prigionieri, corra una strada rialzata. Lungo questa strada sia stato eretto un muretto lungo il quale alcuni uomini portano forme di vari oggetti, animali, piante e persone. Le forme proietterebbero la propria ombra sul muro e questo attirerebbe l'attenzione dei prigionieri. Se qualcuno degli uomini che trasportano queste forme parlasse, si formerebbe nella caverna un'eco che spingerebbe i prigionieri a pensare che questa voce provenga dalle ombre che vedono passare sul muro. </a:t>
            </a:r>
            <a:r>
              <a:rPr lang="it-IT" baseline="0" dirty="0" smtClean="0"/>
              <a:t> </a:t>
            </a:r>
            <a:r>
              <a:rPr lang="it-IT" dirty="0" smtClean="0"/>
              <a:t>Mentre un personaggio esterno avrebbe un'idea completa della situazione, i prigionieri, non conoscendo cosa accada realmente alle proprie spalle e non avendo esperienza del mondo esterno (incatenati fin dall'infanzia), sarebbero portati ad interpretare le ombre "parlanti" come oggetti, animali, piante e persone reali. Si supponga che un prigioniero venga liberato dalle catene e sia costretto a rimanere in piedi, con la faccia rivolta verso l'uscita della caverna: in primo luogo, i suoi occhi sarebbero abbagliati dalla luce del sole ed egli proverebbe dolore. Inoltre, le forme portate dagli uomini lungo il muretto gli sembrerebbero meno reali delle ombre alle quali è abituato; persino se gli fossero mostrati quegli oggetti e gli fosse indicata la fonte di luce, il prigioniero rimarrebbe comunque dubbioso e, soffrendo nel fissare il fuoco, preferirebbe volgersi verso le ombre. </a:t>
            </a:r>
            <a:r>
              <a:rPr lang="it-IT" baseline="0" dirty="0" smtClean="0"/>
              <a:t> </a:t>
            </a:r>
            <a:r>
              <a:rPr lang="it-IT" dirty="0" smtClean="0"/>
              <a:t>Allo stesso modo, se il malcapitato fosse costretto ad uscire dalla caverna e venisse esposto alla diretta luce del sole, rimarrebbe accecato e non riuscirebbe a vedere alcunché. Il prigioniero si troverebbe sicuramente a disagio e s'irriterebbe per essere stato trascinato a viva forza in quel luogo. </a:t>
            </a:r>
            <a:r>
              <a:rPr lang="it-IT" baseline="0" dirty="0" smtClean="0"/>
              <a:t> </a:t>
            </a:r>
            <a:r>
              <a:rPr lang="it-IT" dirty="0" smtClean="0"/>
              <a:t>Volendo abituarsi alla nuova situazione, il prigioniero riuscirebbe inizialmente a distinguere soltanto le ombre delle persone e le loro immagini riflesse nell'acqua; solo con il passare del tempo potrebbe sostenere la luce e</a:t>
            </a:r>
            <a:r>
              <a:rPr lang="it-IT" baseline="0" dirty="0" smtClean="0"/>
              <a:t> </a:t>
            </a:r>
            <a:r>
              <a:rPr lang="it-IT" dirty="0" smtClean="0"/>
              <a:t>guardare gli oggetti stessi. Successivamente, egli potrebbe, di notte, volgere lo sguardo al cielo, ammirando i corpi celesti con maggior facilità che di giorno. Infine, il prigioniero liberato sarebbe capace di vedere il sole stesso, invece che il suo riflesso nell'acqua, e capirebbe che…. Resosi conto della situazione, egli vorrebbe senza dubbio tornare nella caverna e liberare i suoi compagni, essendo felice del cambiamento e provando per loro un senso di pietà: il problema, però, sarebbe proprio quello di convincere gli altri prigionieri ad essere liberati. </a:t>
            </a:r>
          </a:p>
          <a:p>
            <a:pPr rtl="0"/>
            <a:endParaRPr lang="it-IT" dirty="0" smtClean="0"/>
          </a:p>
          <a:p>
            <a:endParaRPr lang="it-IT" dirty="0"/>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31</a:t>
            </a:fld>
            <a:endParaRPr lang="en-US" altLang="it-IT"/>
          </a:p>
        </p:txBody>
      </p:sp>
    </p:spTree>
    <p:extLst>
      <p:ext uri="{BB962C8B-B14F-4D97-AF65-F5344CB8AC3E}">
        <p14:creationId xmlns:p14="http://schemas.microsoft.com/office/powerpoint/2010/main" val="355156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stimolo distale: indipendente dall’osservatore| stimolo </a:t>
            </a:r>
            <a:r>
              <a:rPr lang="it-IT" sz="1200" b="1" i="0" u="none" strike="noStrike" kern="1200" baseline="0" dirty="0" smtClean="0">
                <a:solidFill>
                  <a:schemeClr val="tx1"/>
                </a:solidFill>
                <a:latin typeface="Times" charset="0"/>
                <a:ea typeface="MS PGothic" panose="020B0600070205080204" pitchFamily="34" charset="-128"/>
                <a:cs typeface="ＭＳ Ｐゴシック" charset="-128"/>
              </a:rPr>
              <a:t>prossimale</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l’immagine catturabile in un punto di vista| </a:t>
            </a:r>
            <a:r>
              <a:rPr lang="it-IT" sz="1200" b="1" i="0" u="none" strike="noStrike" kern="1200" baseline="0" dirty="0" smtClean="0">
                <a:solidFill>
                  <a:schemeClr val="tx1"/>
                </a:solidFill>
                <a:latin typeface="Times" charset="0"/>
                <a:ea typeface="MS PGothic" panose="020B0600070205080204" pitchFamily="34" charset="-128"/>
                <a:cs typeface="ＭＳ Ｐゴシック" charset="-128"/>
              </a:rPr>
              <a:t>percetto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composto da </a:t>
            </a:r>
            <a:r>
              <a:rPr lang="it-IT" sz="1200" b="1" i="0" u="none" strike="noStrike" kern="1200" baseline="0" dirty="0" smtClean="0">
                <a:solidFill>
                  <a:schemeClr val="tx1"/>
                </a:solidFill>
                <a:latin typeface="Times" charset="0"/>
                <a:ea typeface="MS PGothic" panose="020B0600070205080204" pitchFamily="34" charset="-128"/>
                <a:cs typeface="ＭＳ Ｐゴシック" charset="-128"/>
              </a:rPr>
              <a:t>(sensazione</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la registrazione, tipicamente parziale, degli stimoli prossimali| </a:t>
            </a:r>
            <a:r>
              <a:rPr lang="it-IT" sz="1200" b="1" i="0" u="none" strike="noStrike" kern="1200" baseline="0" dirty="0" smtClean="0">
                <a:solidFill>
                  <a:schemeClr val="tx1"/>
                </a:solidFill>
                <a:latin typeface="Times" charset="0"/>
                <a:ea typeface="MS PGothic" panose="020B0600070205080204" pitchFamily="34" charset="-128"/>
                <a:cs typeface="ＭＳ Ｐゴシック" charset="-128"/>
              </a:rPr>
              <a:t>percezione</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prodotto dell’organizzazione delle sensazioni in unità normalmente corrispondenti agli stimoli distali | </a:t>
            </a:r>
            <a:r>
              <a:rPr lang="it-IT" sz="1200" b="1" i="0" u="none" strike="noStrike" kern="1200" baseline="0" dirty="0" smtClean="0">
                <a:solidFill>
                  <a:schemeClr val="tx1"/>
                </a:solidFill>
                <a:latin typeface="Times" charset="0"/>
                <a:ea typeface="MS PGothic" panose="020B0600070205080204" pitchFamily="34" charset="-128"/>
                <a:cs typeface="ＭＳ Ｐゴシック" charset="-128"/>
              </a:rPr>
              <a:t>riconoscimento</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risultante dal</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confronto tra le percezioni e l’informazione depositata in memoria). </a:t>
            </a:r>
          </a:p>
          <a:p>
            <a:pPr marL="171450" indent="-171450">
              <a:buClr>
                <a:schemeClr val="accent6"/>
              </a:buClr>
              <a:buFont typeface="Wingdings" panose="05000000000000000000" pitchFamily="2" charset="2"/>
              <a:buChar char="§"/>
            </a:pP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In base al principio di minimo l’organizzazione percettiva tenderebbe all’uso del minima quantità di risorse mentali (o di costi di elaborazione neurale), nelle condizioni date. Per i gestaltisti la chiave per il superamento dell’indeterminazione ottica è quindi la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tendenza alla semplicità</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la preferenza per le soluzioni semplici e ordinate deriverebbe dall’auto-organizzazione dei sistemi percettivi e sarebbe relativamente indipendente dall’esperienza passata dell’osservatore.</a:t>
            </a:r>
            <a:endParaRPr lang="it-IT" dirty="0"/>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2</a:t>
            </a:fld>
            <a:endParaRPr lang="en-US" altLang="it-IT"/>
          </a:p>
        </p:txBody>
      </p:sp>
    </p:spTree>
    <p:extLst>
      <p:ext uri="{BB962C8B-B14F-4D97-AF65-F5344CB8AC3E}">
        <p14:creationId xmlns:p14="http://schemas.microsoft.com/office/powerpoint/2010/main" val="680148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13509247-45BC-4DB4-813A-AFFA9F0A35BA}" type="slidenum">
              <a:rPr lang="it-IT" altLang="it-IT" sz="1200"/>
              <a:pPr algn="r"/>
              <a:t>32</a:t>
            </a:fld>
            <a:endParaRPr lang="it-IT" altLang="it-IT" sz="1200"/>
          </a:p>
        </p:txBody>
      </p:sp>
      <p:sp>
        <p:nvSpPr>
          <p:cNvPr id="699395" name="Rectangle 2"/>
          <p:cNvSpPr>
            <a:spLocks noGrp="1" noRot="1" noChangeAspect="1" noChangeArrowheads="1" noTextEdit="1"/>
          </p:cNvSpPr>
          <p:nvPr>
            <p:ph type="sldImg"/>
          </p:nvPr>
        </p:nvSpPr>
        <p:spPr>
          <a:solidFill>
            <a:srgbClr val="FFFFFF"/>
          </a:solidFill>
          <a:ln/>
        </p:spPr>
      </p:sp>
      <p:sp>
        <p:nvSpPr>
          <p:cNvPr id="699396" name="Rectangle 3"/>
          <p:cNvSpPr>
            <a:spLocks noGrp="1" noChangeArrowheads="1"/>
          </p:cNvSpPr>
          <p:nvPr>
            <p:ph type="body" idx="1"/>
          </p:nvPr>
        </p:nvSpPr>
        <p:spPr>
          <a:solidFill>
            <a:srgbClr val="FFFFFF"/>
          </a:solidFill>
          <a:ln>
            <a:solidFill>
              <a:srgbClr val="000000"/>
            </a:solidFill>
          </a:ln>
        </p:spPr>
        <p:txBody>
          <a:bodyPr/>
          <a:lstStyle/>
          <a:p>
            <a:r>
              <a:rPr lang="en-GB" altLang="it-IT" i="1" smtClean="0">
                <a:solidFill>
                  <a:srgbClr val="0A0999"/>
                </a:solidFill>
                <a:latin typeface="Times" panose="02020603050405020304" pitchFamily="18" charset="0"/>
              </a:rPr>
              <a:t>Ma come posso dire che una “sedia”, per esempio, è una “esperienza oggettiva” se devo ammettere che dipende da certi processi nel mio organismo? In tal modo la sedia non diviene “soggettiva”? Sì e no. In quel preciso momento il significato dei nostri termini è cambiato. </a:t>
            </a:r>
          </a:p>
          <a:p>
            <a:endParaRPr lang="it-IT" altLang="it-IT" smtClean="0">
              <a:latin typeface="Arial" panose="020B0604020202020204" pitchFamily="34" charset="0"/>
            </a:endParaRPr>
          </a:p>
        </p:txBody>
      </p:sp>
    </p:spTree>
    <p:extLst>
      <p:ext uri="{BB962C8B-B14F-4D97-AF65-F5344CB8AC3E}">
        <p14:creationId xmlns:p14="http://schemas.microsoft.com/office/powerpoint/2010/main" val="3132795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CDBD8F80-BD62-45B7-97C2-3192E60A42D0}" type="slidenum">
              <a:rPr lang="en-US" altLang="it-IT" sz="1200"/>
              <a:pPr algn="r"/>
              <a:t>33</a:t>
            </a:fld>
            <a:endParaRPr lang="en-US" altLang="it-IT" sz="1200"/>
          </a:p>
        </p:txBody>
      </p:sp>
      <p:sp>
        <p:nvSpPr>
          <p:cNvPr id="701443" name="Rectangle 2"/>
          <p:cNvSpPr>
            <a:spLocks noGrp="1" noRot="1" noChangeAspect="1" noChangeArrowheads="1" noTextEdit="1"/>
          </p:cNvSpPr>
          <p:nvPr>
            <p:ph type="sldImg"/>
          </p:nvPr>
        </p:nvSpPr>
        <p:spPr>
          <a:ln/>
        </p:spPr>
      </p:sp>
      <p:sp>
        <p:nvSpPr>
          <p:cNvPr id="70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118401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Rot="1" noChangeAspect="1" noChangeArrowheads="1" noTextEdit="1"/>
          </p:cNvSpPr>
          <p:nvPr>
            <p:ph type="sldImg"/>
          </p:nvPr>
        </p:nvSpPr>
        <p:spPr>
          <a:ln/>
        </p:spPr>
      </p:sp>
      <p:sp>
        <p:nvSpPr>
          <p:cNvPr id="83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Times" panose="02020603050405020304" pitchFamily="18" charset="0"/>
              </a:rPr>
              <a:t>Percezione come sensazione: esiste un mondo solo dove le cose sono come appaiono</a:t>
            </a:r>
          </a:p>
        </p:txBody>
      </p:sp>
    </p:spTree>
    <p:extLst>
      <p:ext uri="{BB962C8B-B14F-4D97-AF65-F5344CB8AC3E}">
        <p14:creationId xmlns:p14="http://schemas.microsoft.com/office/powerpoint/2010/main" val="1355247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59AECCBB-B480-4C22-B35A-3F1F34BE4E77}" type="slidenum">
              <a:rPr lang="it-IT" altLang="it-IT" sz="1200"/>
              <a:pPr algn="r"/>
              <a:t>35</a:t>
            </a:fld>
            <a:endParaRPr lang="it-IT" altLang="it-IT" sz="1200"/>
          </a:p>
        </p:txBody>
      </p:sp>
      <p:sp>
        <p:nvSpPr>
          <p:cNvPr id="703491" name="Rectangle 2"/>
          <p:cNvSpPr>
            <a:spLocks noGrp="1" noRot="1" noChangeAspect="1" noChangeArrowheads="1" noTextEdit="1"/>
          </p:cNvSpPr>
          <p:nvPr>
            <p:ph type="sldImg"/>
          </p:nvPr>
        </p:nvSpPr>
        <p:spPr>
          <a:solidFill>
            <a:srgbClr val="FFFFFF"/>
          </a:solidFill>
          <a:ln/>
        </p:spPr>
      </p:sp>
      <p:sp>
        <p:nvSpPr>
          <p:cNvPr id="703492" name="Rectangle 3"/>
          <p:cNvSpPr>
            <a:spLocks noGrp="1" noChangeArrowheads="1"/>
          </p:cNvSpPr>
          <p:nvPr>
            <p:ph type="body" idx="1"/>
          </p:nvPr>
        </p:nvSpPr>
        <p:spPr>
          <a:solidFill>
            <a:srgbClr val="FFFFFF"/>
          </a:solidFill>
          <a:ln>
            <a:solidFill>
              <a:srgbClr val="000000"/>
            </a:solidFill>
          </a:ln>
        </p:spPr>
        <p:txBody>
          <a:bodyPr/>
          <a:lstStyle/>
          <a:p>
            <a:r>
              <a:rPr lang="it-IT" altLang="it-IT" dirty="0" smtClean="0">
                <a:latin typeface="Arial" panose="020B0604020202020204" pitchFamily="34" charset="0"/>
              </a:rPr>
              <a:t>Percezione come fenomenologia, dove galileo sostiene che  Nessuno dubita che il</a:t>
            </a:r>
            <a:r>
              <a:rPr lang="it-IT" altLang="it-IT" baseline="0" dirty="0" smtClean="0">
                <a:latin typeface="Arial" panose="020B0604020202020204" pitchFamily="34" charset="0"/>
              </a:rPr>
              <a:t> </a:t>
            </a:r>
            <a:r>
              <a:rPr lang="it-IT" altLang="it-IT" dirty="0" smtClean="0">
                <a:latin typeface="Arial" panose="020B0604020202020204" pitchFamily="34" charset="0"/>
              </a:rPr>
              <a:t>solletico dipenda interamente dalla sensibilità di chi lo prova,</a:t>
            </a:r>
            <a:r>
              <a:rPr lang="it-IT" altLang="it-IT" baseline="0" dirty="0" smtClean="0">
                <a:latin typeface="Arial" panose="020B0604020202020204" pitchFamily="34" charset="0"/>
              </a:rPr>
              <a:t> </a:t>
            </a:r>
            <a:r>
              <a:rPr lang="it-IT" altLang="it-IT" dirty="0" smtClean="0">
                <a:latin typeface="Arial" panose="020B0604020202020204" pitchFamily="34" charset="0"/>
              </a:rPr>
              <a:t>pur essendo provocato da un’azione meccanica esterna. Allo</a:t>
            </a:r>
            <a:r>
              <a:rPr lang="it-IT" altLang="it-IT" baseline="0" dirty="0" smtClean="0">
                <a:latin typeface="Arial" panose="020B0604020202020204" pitchFamily="34" charset="0"/>
              </a:rPr>
              <a:t> </a:t>
            </a:r>
            <a:r>
              <a:rPr lang="it-IT" altLang="it-IT" dirty="0" smtClean="0">
                <a:latin typeface="Arial" panose="020B0604020202020204" pitchFamily="34" charset="0"/>
              </a:rPr>
              <a:t>stesso modo possiamo ipotizzare (e molta della scienza successiva a Galileo ha cercato</a:t>
            </a:r>
            <a:r>
              <a:rPr lang="it-IT" altLang="it-IT" baseline="0" dirty="0" smtClean="0">
                <a:latin typeface="Arial" panose="020B0604020202020204" pitchFamily="34" charset="0"/>
              </a:rPr>
              <a:t> </a:t>
            </a:r>
            <a:r>
              <a:rPr lang="it-IT" altLang="it-IT" dirty="0" smtClean="0">
                <a:latin typeface="Arial" panose="020B0604020202020204" pitchFamily="34" charset="0"/>
              </a:rPr>
              <a:t>di confermarlo per le varie modalità sensoriali) che molte altre proprietà, ingenuamente</a:t>
            </a:r>
            <a:r>
              <a:rPr lang="it-IT" altLang="it-IT" baseline="0" dirty="0" smtClean="0">
                <a:latin typeface="Arial" panose="020B0604020202020204" pitchFamily="34" charset="0"/>
              </a:rPr>
              <a:t> </a:t>
            </a:r>
            <a:r>
              <a:rPr lang="it-IT" altLang="it-IT" dirty="0" smtClean="0">
                <a:latin typeface="Arial" panose="020B0604020202020204" pitchFamily="34" charset="0"/>
              </a:rPr>
              <a:t>vissute come oggettive, siano piuttosto gli effetti che particolari stimoli esterni</a:t>
            </a:r>
            <a:r>
              <a:rPr lang="it-IT" altLang="it-IT" baseline="0" dirty="0" smtClean="0">
                <a:latin typeface="Arial" panose="020B0604020202020204" pitchFamily="34" charset="0"/>
              </a:rPr>
              <a:t> </a:t>
            </a:r>
            <a:r>
              <a:rPr lang="it-IT" altLang="it-IT" dirty="0" smtClean="0">
                <a:latin typeface="Arial" panose="020B0604020202020204" pitchFamily="34" charset="0"/>
              </a:rPr>
              <a:t>producono nel corpo dell’osservatore. </a:t>
            </a:r>
            <a:r>
              <a:rPr lang="it-IT" altLang="it-IT" baseline="0" dirty="0" smtClean="0">
                <a:latin typeface="Arial" panose="020B0604020202020204" pitchFamily="34" charset="0"/>
              </a:rPr>
              <a:t> </a:t>
            </a:r>
            <a:r>
              <a:rPr lang="it-IT" altLang="it-IT" dirty="0" smtClean="0">
                <a:latin typeface="Arial" panose="020B0604020202020204" pitchFamily="34" charset="0"/>
              </a:rPr>
              <a:t>È notevole che Galileo paragoni al solletico non</a:t>
            </a:r>
            <a:r>
              <a:rPr lang="it-IT" altLang="it-IT" baseline="0" dirty="0" smtClean="0">
                <a:latin typeface="Arial" panose="020B0604020202020204" pitchFamily="34" charset="0"/>
              </a:rPr>
              <a:t> </a:t>
            </a:r>
            <a:r>
              <a:rPr lang="it-IT" altLang="it-IT" dirty="0" smtClean="0">
                <a:latin typeface="Arial" panose="020B0604020202020204" pitchFamily="34" charset="0"/>
              </a:rPr>
              <a:t>solo sapori e odori – vissuti spesso come caratteristiche della sensibilità (“la bocca</a:t>
            </a:r>
            <a:r>
              <a:rPr lang="it-IT" altLang="it-IT" baseline="0" dirty="0" smtClean="0">
                <a:latin typeface="Arial" panose="020B0604020202020204" pitchFamily="34" charset="0"/>
              </a:rPr>
              <a:t> </a:t>
            </a:r>
            <a:r>
              <a:rPr lang="it-IT" altLang="it-IT" dirty="0" smtClean="0">
                <a:latin typeface="Arial" panose="020B0604020202020204" pitchFamily="34" charset="0"/>
              </a:rPr>
              <a:t>amara”) oltre che come attributi degli oggetti esterni (“lo zucchero è dolce”) – ma anche</a:t>
            </a:r>
            <a:r>
              <a:rPr lang="it-IT" altLang="it-IT" baseline="0" dirty="0" smtClean="0">
                <a:latin typeface="Arial" panose="020B0604020202020204" pitchFamily="34" charset="0"/>
              </a:rPr>
              <a:t> </a:t>
            </a:r>
            <a:r>
              <a:rPr lang="it-IT" altLang="it-IT" dirty="0" smtClean="0">
                <a:latin typeface="Arial" panose="020B0604020202020204" pitchFamily="34" charset="0"/>
              </a:rPr>
              <a:t>il colore, che osservatori pur non tanto ingenui irresistibilmente trattano come una</a:t>
            </a:r>
            <a:r>
              <a:rPr lang="it-IT" altLang="it-IT" baseline="0" dirty="0" smtClean="0">
                <a:latin typeface="Arial" panose="020B0604020202020204" pitchFamily="34" charset="0"/>
              </a:rPr>
              <a:t> </a:t>
            </a:r>
            <a:r>
              <a:rPr lang="it-IT" altLang="it-IT" dirty="0" smtClean="0">
                <a:latin typeface="Arial" panose="020B0604020202020204" pitchFamily="34" charset="0"/>
              </a:rPr>
              <a:t>proprietà degli oggetti materiali.</a:t>
            </a:r>
          </a:p>
        </p:txBody>
      </p:sp>
    </p:spTree>
    <p:extLst>
      <p:ext uri="{BB962C8B-B14F-4D97-AF65-F5344CB8AC3E}">
        <p14:creationId xmlns:p14="http://schemas.microsoft.com/office/powerpoint/2010/main" val="3089599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5A6C6F6C-EB1B-4316-BA5B-303103FD8CCE}" type="slidenum">
              <a:rPr lang="en-US" altLang="it-IT" sz="1200"/>
              <a:pPr algn="r"/>
              <a:t>36</a:t>
            </a:fld>
            <a:endParaRPr lang="en-US" altLang="it-IT" sz="1200"/>
          </a:p>
        </p:txBody>
      </p:sp>
      <p:sp>
        <p:nvSpPr>
          <p:cNvPr id="705539" name="Rectangle 2"/>
          <p:cNvSpPr>
            <a:spLocks noGrp="1" noRot="1" noChangeAspect="1" noChangeArrowheads="1" noTextEdit="1"/>
          </p:cNvSpPr>
          <p:nvPr>
            <p:ph type="sldImg"/>
          </p:nvPr>
        </p:nvSpPr>
        <p:spPr>
          <a:ln/>
        </p:spPr>
      </p:sp>
      <p:sp>
        <p:nvSpPr>
          <p:cNvPr id="70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1127739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B9324801-892D-4830-9C94-02563A2A316E}" type="slidenum">
              <a:rPr lang="en-US" altLang="it-IT" sz="1200"/>
              <a:pPr algn="r"/>
              <a:t>37</a:t>
            </a:fld>
            <a:endParaRPr lang="en-US" altLang="it-IT" sz="1200"/>
          </a:p>
        </p:txBody>
      </p:sp>
      <p:sp>
        <p:nvSpPr>
          <p:cNvPr id="707587" name="Rectangle 2"/>
          <p:cNvSpPr>
            <a:spLocks noGrp="1" noRot="1" noChangeAspect="1" noChangeArrowheads="1" noTextEdit="1"/>
          </p:cNvSpPr>
          <p:nvPr>
            <p:ph type="sldImg"/>
          </p:nvPr>
        </p:nvSpPr>
        <p:spPr>
          <a:ln/>
        </p:spPr>
      </p:sp>
      <p:sp>
        <p:nvSpPr>
          <p:cNvPr id="70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1415442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AE461819-5F81-496E-86C1-62E757D5C30E}" type="slidenum">
              <a:rPr lang="en-US" altLang="it-IT" sz="1200"/>
              <a:pPr algn="r"/>
              <a:t>38</a:t>
            </a:fld>
            <a:endParaRPr lang="en-US" altLang="it-IT" sz="1200"/>
          </a:p>
        </p:txBody>
      </p:sp>
      <p:sp>
        <p:nvSpPr>
          <p:cNvPr id="709635" name="Rectangle 2"/>
          <p:cNvSpPr>
            <a:spLocks noGrp="1" noRot="1" noChangeAspect="1" noChangeArrowheads="1" noTextEdit="1"/>
          </p:cNvSpPr>
          <p:nvPr>
            <p:ph type="sldImg"/>
          </p:nvPr>
        </p:nvSpPr>
        <p:spPr>
          <a:ln/>
        </p:spPr>
      </p:sp>
      <p:sp>
        <p:nvSpPr>
          <p:cNvPr id="70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2433790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04F6934F-F595-4E5A-AE03-885434C958E4}" type="slidenum">
              <a:rPr lang="en-US" altLang="it-IT" sz="1200"/>
              <a:pPr algn="r"/>
              <a:t>39</a:t>
            </a:fld>
            <a:endParaRPr lang="en-US" altLang="it-IT" sz="1200"/>
          </a:p>
        </p:txBody>
      </p:sp>
      <p:sp>
        <p:nvSpPr>
          <p:cNvPr id="711683" name="Rectangle 2"/>
          <p:cNvSpPr>
            <a:spLocks noGrp="1" noRot="1" noChangeAspect="1" noChangeArrowheads="1" noTextEdit="1"/>
          </p:cNvSpPr>
          <p:nvPr>
            <p:ph type="sldImg"/>
          </p:nvPr>
        </p:nvSpPr>
        <p:spPr>
          <a:ln/>
        </p:spPr>
      </p:sp>
      <p:sp>
        <p:nvSpPr>
          <p:cNvPr id="71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una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catena psicofisica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composta</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da stimolo distale (indipendente dall’osservatore), stimolo prossimale (l’immagine</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catturabile in un punto di vista), sensazione (la registrazione, tipicamente parziale, degli</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stimoli prossimali), percezione (prodotto dell’organizzazione delle sensazioni in unità</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normalmente corrispondenti agli stimoli distali), riconoscimento (risultante dal</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confronto tra le percezioni e l’informazione depositata in memoria). In un modello</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rigidamente sequenziale, ciascuno stadio di elaborazione sarebbe condizione necessaria</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e sufficiente per il successivo. Benché i confini tra sensazione, percezione e</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riconoscimento siano controversi, allo scopo di illustrare almeno i fatti e i problemi più</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rilevanti abbiamo seguito questa tripartizione che, all’interno della modalità sensoriale</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più studiata, ricalca la consueta distinzione tra visione di basso, intermedio, alto livello</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low-</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mid-</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high-level vision</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a:t>
            </a:r>
          </a:p>
          <a:p>
            <a:endParaRPr lang="it-IT" altLang="it-IT" sz="1200" b="0" i="0" u="none" strike="noStrike" kern="1200" baseline="0" dirty="0" smtClean="0">
              <a:solidFill>
                <a:schemeClr val="tx1"/>
              </a:solidFill>
              <a:latin typeface="Times" charset="0"/>
              <a:ea typeface="MS PGothic" panose="020B0600070205080204" pitchFamily="34" charset="-128"/>
            </a:endParaRPr>
          </a:p>
          <a:p>
            <a:r>
              <a:rPr lang="it-IT" altLang="it-IT" sz="1200" b="0" i="0" u="none" strike="noStrike" kern="1200" baseline="0" dirty="0" smtClean="0">
                <a:solidFill>
                  <a:schemeClr val="tx1"/>
                </a:solidFill>
                <a:latin typeface="Times" charset="0"/>
                <a:ea typeface="MS PGothic" panose="020B0600070205080204" pitchFamily="34" charset="-128"/>
              </a:rPr>
              <a:t>Naturalmente le interdipendenze tra i blocchi che compongono questo modello standard possono essere riviste alla luce dei seguenti fatti</a:t>
            </a:r>
            <a:endParaRPr lang="en-US" altLang="it-IT" dirty="0" smtClean="0">
              <a:latin typeface="Times" panose="02020603050405020304" pitchFamily="18" charset="0"/>
            </a:endParaRPr>
          </a:p>
        </p:txBody>
      </p:sp>
    </p:spTree>
    <p:extLst>
      <p:ext uri="{BB962C8B-B14F-4D97-AF65-F5344CB8AC3E}">
        <p14:creationId xmlns:p14="http://schemas.microsoft.com/office/powerpoint/2010/main" val="236418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Times" charset="0"/>
                <a:ea typeface="ＭＳ Ｐゴシック" charset="0"/>
                <a:cs typeface="ＭＳ Ｐゴシック" charset="0"/>
              </a:defRPr>
            </a:lvl1pPr>
            <a:lvl2pPr marL="37931725" indent="-37474525">
              <a:defRPr sz="1600">
                <a:solidFill>
                  <a:schemeClr val="tx1"/>
                </a:solidFill>
                <a:latin typeface="Times" charset="0"/>
                <a:ea typeface="ＭＳ Ｐゴシック" charset="0"/>
              </a:defRPr>
            </a:lvl2pPr>
            <a:lvl3pPr>
              <a:defRPr sz="1600">
                <a:solidFill>
                  <a:schemeClr val="tx1"/>
                </a:solidFill>
                <a:latin typeface="Times" charset="0"/>
                <a:ea typeface="ＭＳ Ｐゴシック" charset="0"/>
              </a:defRPr>
            </a:lvl3pPr>
            <a:lvl4pPr>
              <a:defRPr sz="1600">
                <a:solidFill>
                  <a:schemeClr val="tx1"/>
                </a:solidFill>
                <a:latin typeface="Times" charset="0"/>
                <a:ea typeface="ＭＳ Ｐゴシック" charset="0"/>
              </a:defRPr>
            </a:lvl4pPr>
            <a:lvl5pPr>
              <a:defRPr sz="1600">
                <a:solidFill>
                  <a:schemeClr val="tx1"/>
                </a:solidFill>
                <a:latin typeface="Times" charset="0"/>
                <a:ea typeface="ＭＳ Ｐゴシック" charset="0"/>
              </a:defRPr>
            </a:lvl5pPr>
            <a:lvl6pPr marL="457200" eaLnBrk="0" fontAlgn="base" hangingPunct="0">
              <a:spcBef>
                <a:spcPct val="0"/>
              </a:spcBef>
              <a:spcAft>
                <a:spcPct val="0"/>
              </a:spcAft>
              <a:defRPr sz="1600">
                <a:solidFill>
                  <a:schemeClr val="tx1"/>
                </a:solidFill>
                <a:latin typeface="Times" charset="0"/>
                <a:ea typeface="ＭＳ Ｐゴシック" charset="0"/>
              </a:defRPr>
            </a:lvl6pPr>
            <a:lvl7pPr marL="914400" eaLnBrk="0" fontAlgn="base" hangingPunct="0">
              <a:spcBef>
                <a:spcPct val="0"/>
              </a:spcBef>
              <a:spcAft>
                <a:spcPct val="0"/>
              </a:spcAft>
              <a:defRPr sz="1600">
                <a:solidFill>
                  <a:schemeClr val="tx1"/>
                </a:solidFill>
                <a:latin typeface="Times" charset="0"/>
                <a:ea typeface="ＭＳ Ｐゴシック" charset="0"/>
              </a:defRPr>
            </a:lvl7pPr>
            <a:lvl8pPr marL="1371600" eaLnBrk="0" fontAlgn="base" hangingPunct="0">
              <a:spcBef>
                <a:spcPct val="0"/>
              </a:spcBef>
              <a:spcAft>
                <a:spcPct val="0"/>
              </a:spcAft>
              <a:defRPr sz="1600">
                <a:solidFill>
                  <a:schemeClr val="tx1"/>
                </a:solidFill>
                <a:latin typeface="Times" charset="0"/>
                <a:ea typeface="ＭＳ Ｐゴシック" charset="0"/>
              </a:defRPr>
            </a:lvl8pPr>
            <a:lvl9pPr marL="1828800" eaLnBrk="0" fontAlgn="base" hangingPunct="0">
              <a:spcBef>
                <a:spcPct val="0"/>
              </a:spcBef>
              <a:spcAft>
                <a:spcPct val="0"/>
              </a:spcAft>
              <a:defRPr sz="1600">
                <a:solidFill>
                  <a:schemeClr val="tx1"/>
                </a:solidFill>
                <a:latin typeface="Times" charset="0"/>
                <a:ea typeface="ＭＳ Ｐゴシック" charset="0"/>
              </a:defRPr>
            </a:lvl9pPr>
          </a:lstStyle>
          <a:p>
            <a:fld id="{EFA4406F-2EAF-8641-BACF-DEA137F953C9}" type="slidenum">
              <a:rPr lang="en-US" sz="1200"/>
              <a:pPr/>
              <a:t>3</a:t>
            </a:fld>
            <a:endParaRPr lang="en-US" sz="1200"/>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Il marchio del riciclo – oltre a invitarci a un comportamento ecosostenibile – ci ricorda un aspetto importante dei processi percettivi di base. Le leggi di organizzazione visiva agiscono in un ambito relativamente locale. Quando dalla loro applicazione emerge un’incompatibilità globale, questa non viene risolta con una rinuncia, abbandonando il campo. Avvolte come nel caso in A si accettano soluzioni impossibili freccia nera in alto e freccia bianca in basso. l’occhio non dice: «Beh, evidentemente si tratta di due regioni accostate». Piuttosto mantiene in vita una combinazione di soluzioni locali (freccia nera in alto e freccia bianca in basso) che appare assurda agli occhi della logica, anche se non proprio aliena al pensiero ingenuo. In B torniamo alla bistabilità pittorica simile a quella del vaso e delle facce che però atenzione può essere risolta attraverso una semplice manipolazopnme come quella in C</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50627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Times" charset="0"/>
                <a:ea typeface="ＭＳ Ｐゴシック" charset="0"/>
                <a:cs typeface="ＭＳ Ｐゴシック" charset="0"/>
              </a:defRPr>
            </a:lvl1pPr>
            <a:lvl2pPr marL="37931725" indent="-37474525">
              <a:defRPr sz="1600">
                <a:solidFill>
                  <a:schemeClr val="tx1"/>
                </a:solidFill>
                <a:latin typeface="Times" charset="0"/>
                <a:ea typeface="ＭＳ Ｐゴシック" charset="0"/>
              </a:defRPr>
            </a:lvl2pPr>
            <a:lvl3pPr>
              <a:defRPr sz="1600">
                <a:solidFill>
                  <a:schemeClr val="tx1"/>
                </a:solidFill>
                <a:latin typeface="Times" charset="0"/>
                <a:ea typeface="ＭＳ Ｐゴシック" charset="0"/>
              </a:defRPr>
            </a:lvl3pPr>
            <a:lvl4pPr>
              <a:defRPr sz="1600">
                <a:solidFill>
                  <a:schemeClr val="tx1"/>
                </a:solidFill>
                <a:latin typeface="Times" charset="0"/>
                <a:ea typeface="ＭＳ Ｐゴシック" charset="0"/>
              </a:defRPr>
            </a:lvl4pPr>
            <a:lvl5pPr>
              <a:defRPr sz="1600">
                <a:solidFill>
                  <a:schemeClr val="tx1"/>
                </a:solidFill>
                <a:latin typeface="Times" charset="0"/>
                <a:ea typeface="ＭＳ Ｐゴシック" charset="0"/>
              </a:defRPr>
            </a:lvl5pPr>
            <a:lvl6pPr marL="457200" eaLnBrk="0" fontAlgn="base" hangingPunct="0">
              <a:spcBef>
                <a:spcPct val="0"/>
              </a:spcBef>
              <a:spcAft>
                <a:spcPct val="0"/>
              </a:spcAft>
              <a:defRPr sz="1600">
                <a:solidFill>
                  <a:schemeClr val="tx1"/>
                </a:solidFill>
                <a:latin typeface="Times" charset="0"/>
                <a:ea typeface="ＭＳ Ｐゴシック" charset="0"/>
              </a:defRPr>
            </a:lvl6pPr>
            <a:lvl7pPr marL="914400" eaLnBrk="0" fontAlgn="base" hangingPunct="0">
              <a:spcBef>
                <a:spcPct val="0"/>
              </a:spcBef>
              <a:spcAft>
                <a:spcPct val="0"/>
              </a:spcAft>
              <a:defRPr sz="1600">
                <a:solidFill>
                  <a:schemeClr val="tx1"/>
                </a:solidFill>
                <a:latin typeface="Times" charset="0"/>
                <a:ea typeface="ＭＳ Ｐゴシック" charset="0"/>
              </a:defRPr>
            </a:lvl7pPr>
            <a:lvl8pPr marL="1371600" eaLnBrk="0" fontAlgn="base" hangingPunct="0">
              <a:spcBef>
                <a:spcPct val="0"/>
              </a:spcBef>
              <a:spcAft>
                <a:spcPct val="0"/>
              </a:spcAft>
              <a:defRPr sz="1600">
                <a:solidFill>
                  <a:schemeClr val="tx1"/>
                </a:solidFill>
                <a:latin typeface="Times" charset="0"/>
                <a:ea typeface="ＭＳ Ｐゴシック" charset="0"/>
              </a:defRPr>
            </a:lvl8pPr>
            <a:lvl9pPr marL="1828800" eaLnBrk="0" fontAlgn="base" hangingPunct="0">
              <a:spcBef>
                <a:spcPct val="0"/>
              </a:spcBef>
              <a:spcAft>
                <a:spcPct val="0"/>
              </a:spcAft>
              <a:defRPr sz="1600">
                <a:solidFill>
                  <a:schemeClr val="tx1"/>
                </a:solidFill>
                <a:latin typeface="Times" charset="0"/>
                <a:ea typeface="ＭＳ Ｐゴシック" charset="0"/>
              </a:defRPr>
            </a:lvl9pPr>
          </a:lstStyle>
          <a:p>
            <a:fld id="{EFA4406F-2EAF-8641-BACF-DEA137F953C9}" type="slidenum">
              <a:rPr lang="en-US" sz="1200"/>
              <a:pPr/>
              <a:t>4</a:t>
            </a:fld>
            <a:endParaRPr lang="en-US" sz="1200"/>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In B torniamo alla bistabilità pittorica simile a quella del vaso e delle facce che però atenzione può essere risolta attraverso una semplice manipolazopnme come quella in C. Il fattore dell’area minore è interpretabile come applicazione del principio di minimo, in base al seguente ragionamento. In casi come quelli della figura 3.13 si realizza una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doppia rappresentazione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di alcune regioni, che vengono rappresentate come figure ma anche come lo sfondo, dato che questo continua percettivamente dietro alla figura, nella forma del </a:t>
            </a:r>
            <a:r>
              <a:rPr lang="it-IT" sz="1200" b="1" i="0" u="none" strike="noStrike" kern="1200" baseline="0" dirty="0" smtClean="0">
                <a:solidFill>
                  <a:schemeClr val="tx1"/>
                </a:solidFill>
                <a:latin typeface="Times" charset="0"/>
                <a:ea typeface="MS PGothic" panose="020B0600070205080204" pitchFamily="34" charset="-128"/>
                <a:cs typeface="ＭＳ Ｐゴシック" charset="-128"/>
              </a:rPr>
              <a:t>completamento amodale</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un tipo di esistenza percettiva non accompagnata dalla qualità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modale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per la visione, il colore. La tendenza delle aree minori a diventare figura è coerente con l’ipotesi che il sistema visivo tenda a minimizzare i costi relativi alla rappresentazione degli oggetti. Poiché l’articolazione figura/sfondo comporta la doppia rappresentazione di alcune regioni, percepite modalmente come figure in primo piano e amodalmente come sfondo retrostante, ne consegue che il sistema eviterà di rappresentare due volte le regioni più ampie se può limitarsi a rappresentare due volte quelle più piccole.</a:t>
            </a:r>
            <a:endParaRPr lang="en-US" dirty="0">
              <a:ea typeface="ＭＳ Ｐゴシック" charset="0"/>
              <a:cs typeface="ＭＳ Ｐゴシック" charset="0"/>
            </a:endParaRPr>
          </a:p>
        </p:txBody>
      </p:sp>
    </p:spTree>
    <p:extLst>
      <p:ext uri="{BB962C8B-B14F-4D97-AF65-F5344CB8AC3E}">
        <p14:creationId xmlns:p14="http://schemas.microsoft.com/office/powerpoint/2010/main" val="90826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Times" charset="0"/>
                <a:ea typeface="ＭＳ Ｐゴシック" charset="0"/>
                <a:cs typeface="ＭＳ Ｐゴシック" charset="0"/>
              </a:defRPr>
            </a:lvl1pPr>
            <a:lvl2pPr marL="37931725" indent="-37474525">
              <a:defRPr sz="1600">
                <a:solidFill>
                  <a:schemeClr val="tx1"/>
                </a:solidFill>
                <a:latin typeface="Times" charset="0"/>
                <a:ea typeface="ＭＳ Ｐゴシック" charset="0"/>
              </a:defRPr>
            </a:lvl2pPr>
            <a:lvl3pPr>
              <a:defRPr sz="1600">
                <a:solidFill>
                  <a:schemeClr val="tx1"/>
                </a:solidFill>
                <a:latin typeface="Times" charset="0"/>
                <a:ea typeface="ＭＳ Ｐゴシック" charset="0"/>
              </a:defRPr>
            </a:lvl3pPr>
            <a:lvl4pPr>
              <a:defRPr sz="1600">
                <a:solidFill>
                  <a:schemeClr val="tx1"/>
                </a:solidFill>
                <a:latin typeface="Times" charset="0"/>
                <a:ea typeface="ＭＳ Ｐゴシック" charset="0"/>
              </a:defRPr>
            </a:lvl4pPr>
            <a:lvl5pPr>
              <a:defRPr sz="1600">
                <a:solidFill>
                  <a:schemeClr val="tx1"/>
                </a:solidFill>
                <a:latin typeface="Times" charset="0"/>
                <a:ea typeface="ＭＳ Ｐゴシック" charset="0"/>
              </a:defRPr>
            </a:lvl5pPr>
            <a:lvl6pPr marL="457200" eaLnBrk="0" fontAlgn="base" hangingPunct="0">
              <a:spcBef>
                <a:spcPct val="0"/>
              </a:spcBef>
              <a:spcAft>
                <a:spcPct val="0"/>
              </a:spcAft>
              <a:defRPr sz="1600">
                <a:solidFill>
                  <a:schemeClr val="tx1"/>
                </a:solidFill>
                <a:latin typeface="Times" charset="0"/>
                <a:ea typeface="ＭＳ Ｐゴシック" charset="0"/>
              </a:defRPr>
            </a:lvl6pPr>
            <a:lvl7pPr marL="914400" eaLnBrk="0" fontAlgn="base" hangingPunct="0">
              <a:spcBef>
                <a:spcPct val="0"/>
              </a:spcBef>
              <a:spcAft>
                <a:spcPct val="0"/>
              </a:spcAft>
              <a:defRPr sz="1600">
                <a:solidFill>
                  <a:schemeClr val="tx1"/>
                </a:solidFill>
                <a:latin typeface="Times" charset="0"/>
                <a:ea typeface="ＭＳ Ｐゴシック" charset="0"/>
              </a:defRPr>
            </a:lvl7pPr>
            <a:lvl8pPr marL="1371600" eaLnBrk="0" fontAlgn="base" hangingPunct="0">
              <a:spcBef>
                <a:spcPct val="0"/>
              </a:spcBef>
              <a:spcAft>
                <a:spcPct val="0"/>
              </a:spcAft>
              <a:defRPr sz="1600">
                <a:solidFill>
                  <a:schemeClr val="tx1"/>
                </a:solidFill>
                <a:latin typeface="Times" charset="0"/>
                <a:ea typeface="ＭＳ Ｐゴシック" charset="0"/>
              </a:defRPr>
            </a:lvl8pPr>
            <a:lvl9pPr marL="1828800" eaLnBrk="0" fontAlgn="base" hangingPunct="0">
              <a:spcBef>
                <a:spcPct val="0"/>
              </a:spcBef>
              <a:spcAft>
                <a:spcPct val="0"/>
              </a:spcAft>
              <a:defRPr sz="1600">
                <a:solidFill>
                  <a:schemeClr val="tx1"/>
                </a:solidFill>
                <a:latin typeface="Times" charset="0"/>
                <a:ea typeface="ＭＳ Ｐゴシック" charset="0"/>
              </a:defRPr>
            </a:lvl9pPr>
          </a:lstStyle>
          <a:p>
            <a:fld id="{EFA4406F-2EAF-8641-BACF-DEA137F953C9}" type="slidenum">
              <a:rPr lang="en-US" sz="1200"/>
              <a:pPr/>
              <a:t>5</a:t>
            </a:fld>
            <a:endParaRPr lang="en-US" sz="1200"/>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A una prima occhiata, nella figura 3.14</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a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si vedono delle forme bianche ad andamento sinuoso, su sfondo nero. Se contassero solo l’inclusione e l’area minore, la configurazione sarebbe abbastanza ben bilanciata: bianco e nero si includono a vicenda (salvo per le bande estreme) e hanno un’area circa eguale. Sempre ragionando sui costi della rappresentazione sottostante, possiamo ipotizzare che codificare una forma regolare, definita da un allargamento costante rispetto a un asse curvilineo centrale, sia meno costoso che codificare una forma di larghezza variabile. Analogamente Paolo Bozzi (1930-2003). In teoria, sia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a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sia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b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potrebbero corrispondere a un buco quadrato ritagliato in un quadrato nero oppure alla sovrapposizione di un quadrato bianco su un quadrato nero. Eppure l’occhio preferisce vedere in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a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una cornice nera e in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b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due quadrati sovrapposti. Niente di strano per chi ormai sa che le regioni a larghezza costante (come la fascia nera in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a</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tendono a diventare figure.</a:t>
            </a:r>
            <a:endParaRPr lang="en-US" dirty="0">
              <a:ea typeface="ＭＳ Ｐゴシック" charset="0"/>
              <a:cs typeface="ＭＳ Ｐゴシック" charset="0"/>
            </a:endParaRPr>
          </a:p>
        </p:txBody>
      </p:sp>
    </p:spTree>
    <p:extLst>
      <p:ext uri="{BB962C8B-B14F-4D97-AF65-F5344CB8AC3E}">
        <p14:creationId xmlns:p14="http://schemas.microsoft.com/office/powerpoint/2010/main" val="695519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Why does the Necker cube reverse? First we need to appreciate that the percept of a 3-dimensional wireframe cube is already an interpretation, which our brain performs on the 2-dimensional visual input of a flat line image on the screen. Given this image, many interpretations are possible (for instance, many wire zigzags could cast this same shadow), but our brain chooses a cube as the most likely interpretation. And both orientations are about quite as likely (the top one of the two disambiguated figures is a little more often seen).So we understand why we see a cube, but why does it reverse? I figure the two possible perceptual states as attractors in percept space. Once the percept “sits” in one attractor, it feels at home, but through adaptation the attractor becomes shallower. By any perturbation, be it blinks, eye movements or “top-down commands” the percept can move to the other, not adapted attractor, to renew this game.</a:t>
            </a:r>
            <a:r>
              <a:rPr lang="it-IT" altLang="it-IT" baseline="0" dirty="0" smtClean="0">
                <a:latin typeface="Times" panose="02020603050405020304" pitchFamily="18" charset="0"/>
              </a:rPr>
              <a:t> </a:t>
            </a:r>
            <a:r>
              <a:rPr lang="it-IT" altLang="it-IT" dirty="0" smtClean="0">
                <a:latin typeface="Times" panose="02020603050405020304" pitchFamily="18" charset="0"/>
              </a:rPr>
              <a:t>The Necker cube has interested observers from many disciplines, because it seems to allow decoupling of seeing and perceiving: Although the image remains identical, the percept changes. There is a huge amount of literature on this, which I can't even begin to cover here. Long &amp; Toppino (2004) gave a comprehensive review.</a:t>
            </a:r>
          </a:p>
        </p:txBody>
      </p:sp>
    </p:spTree>
    <p:extLst>
      <p:ext uri="{BB962C8B-B14F-4D97-AF65-F5344CB8AC3E}">
        <p14:creationId xmlns:p14="http://schemas.microsoft.com/office/powerpoint/2010/main" val="7726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1461364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4031903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0624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fld id="{5A9FD1AF-AA67-457D-8723-8326E25E934D}" type="datetimeFigureOut">
              <a:rPr lang="it-IT" altLang="it-IT"/>
              <a:pPr/>
              <a:t>05/04/2019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42D285DC-1F84-46F5-B2B5-18D7144183F3}" type="slidenum">
              <a:rPr lang="it-IT" altLang="it-IT"/>
              <a:pPr/>
              <a:t>‹#›</a:t>
            </a:fld>
            <a:endParaRPr lang="it-IT" altLang="it-IT"/>
          </a:p>
        </p:txBody>
      </p:sp>
    </p:spTree>
    <p:extLst>
      <p:ext uri="{BB962C8B-B14F-4D97-AF65-F5344CB8AC3E}">
        <p14:creationId xmlns:p14="http://schemas.microsoft.com/office/powerpoint/2010/main" val="46250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4CB1B8E0-EC30-4A26-A532-4C550B483F3B}" type="datetimeFigureOut">
              <a:rPr lang="it-IT" altLang="it-IT"/>
              <a:pPr/>
              <a:t>05/04/2019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367D4FCE-9C24-4CB5-9029-670AD984D6EC}" type="slidenum">
              <a:rPr lang="it-IT" altLang="it-IT"/>
              <a:pPr/>
              <a:t>‹#›</a:t>
            </a:fld>
            <a:endParaRPr lang="it-IT" altLang="it-IT"/>
          </a:p>
        </p:txBody>
      </p:sp>
    </p:spTree>
    <p:extLst>
      <p:ext uri="{BB962C8B-B14F-4D97-AF65-F5344CB8AC3E}">
        <p14:creationId xmlns:p14="http://schemas.microsoft.com/office/powerpoint/2010/main" val="310420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34431ECE-4144-42C7-B538-F357A88CF17B}" type="datetimeFigureOut">
              <a:rPr lang="it-IT" altLang="it-IT"/>
              <a:pPr/>
              <a:t>05/04/2019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7A3AA2DE-1C5A-4ECF-B32C-C68573D7078C}" type="slidenum">
              <a:rPr lang="it-IT" altLang="it-IT"/>
              <a:pPr/>
              <a:t>‹#›</a:t>
            </a:fld>
            <a:endParaRPr lang="it-IT" altLang="it-IT"/>
          </a:p>
        </p:txBody>
      </p:sp>
    </p:spTree>
    <p:extLst>
      <p:ext uri="{BB962C8B-B14F-4D97-AF65-F5344CB8AC3E}">
        <p14:creationId xmlns:p14="http://schemas.microsoft.com/office/powerpoint/2010/main" val="114478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AB45798B-A16A-471B-811A-A47C694424B0}" type="slidenum">
              <a:rPr lang="it-IT" altLang="it-IT"/>
              <a:pPr/>
              <a:t>‹#›</a:t>
            </a:fld>
            <a:endParaRPr lang="it-IT" altLang="it-IT"/>
          </a:p>
        </p:txBody>
      </p:sp>
    </p:spTree>
    <p:extLst>
      <p:ext uri="{BB962C8B-B14F-4D97-AF65-F5344CB8AC3E}">
        <p14:creationId xmlns:p14="http://schemas.microsoft.com/office/powerpoint/2010/main" val="529473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F2635140-3FAD-4C0E-8072-EE0F06296295}" type="slidenum">
              <a:rPr lang="it-IT" altLang="it-IT"/>
              <a:pPr/>
              <a:t>‹#›</a:t>
            </a:fld>
            <a:endParaRPr lang="it-IT" altLang="it-IT"/>
          </a:p>
        </p:txBody>
      </p:sp>
    </p:spTree>
    <p:extLst>
      <p:ext uri="{BB962C8B-B14F-4D97-AF65-F5344CB8AC3E}">
        <p14:creationId xmlns:p14="http://schemas.microsoft.com/office/powerpoint/2010/main" val="7929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D2404CBF-9449-4B0E-A43F-241293775363}" type="slidenum">
              <a:rPr lang="it-IT" altLang="it-IT"/>
              <a:pPr/>
              <a:t>‹#›</a:t>
            </a:fld>
            <a:endParaRPr lang="it-IT" altLang="it-IT"/>
          </a:p>
        </p:txBody>
      </p:sp>
    </p:spTree>
    <p:extLst>
      <p:ext uri="{BB962C8B-B14F-4D97-AF65-F5344CB8AC3E}">
        <p14:creationId xmlns:p14="http://schemas.microsoft.com/office/powerpoint/2010/main" val="1944137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7D7281A0-DF48-468C-862B-B7EA388A004B}" type="slidenum">
              <a:rPr lang="it-IT" altLang="it-IT"/>
              <a:pPr/>
              <a:t>‹#›</a:t>
            </a:fld>
            <a:endParaRPr lang="it-IT" altLang="it-IT"/>
          </a:p>
        </p:txBody>
      </p:sp>
    </p:spTree>
    <p:extLst>
      <p:ext uri="{BB962C8B-B14F-4D97-AF65-F5344CB8AC3E}">
        <p14:creationId xmlns:p14="http://schemas.microsoft.com/office/powerpoint/2010/main" val="168070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pPr>
              <a:defRPr/>
            </a:pPr>
            <a:endParaRPr lang="it-IT"/>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2B3EE05D-8B21-4E00-B810-264E3F68461E}" type="slidenum">
              <a:rPr lang="it-IT" altLang="it-IT"/>
              <a:pPr/>
              <a:t>‹#›</a:t>
            </a:fld>
            <a:endParaRPr lang="it-IT" altLang="it-IT"/>
          </a:p>
        </p:txBody>
      </p:sp>
    </p:spTree>
    <p:extLst>
      <p:ext uri="{BB962C8B-B14F-4D97-AF65-F5344CB8AC3E}">
        <p14:creationId xmlns:p14="http://schemas.microsoft.com/office/powerpoint/2010/main" val="2485621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pPr>
              <a:defRPr/>
            </a:pPr>
            <a:endParaRPr lang="it-IT"/>
          </a:p>
        </p:txBody>
      </p:sp>
      <p:sp>
        <p:nvSpPr>
          <p:cNvPr id="4" name="Footer Placeholder 3"/>
          <p:cNvSpPr>
            <a:spLocks noGrp="1"/>
          </p:cNvSpPr>
          <p:nvPr>
            <p:ph type="ftr" sz="quarter" idx="11"/>
          </p:nvPr>
        </p:nvSpPr>
        <p:spPr/>
        <p:txBody>
          <a:bodyPr/>
          <a:lstStyle>
            <a:lvl1pPr>
              <a:defRPr/>
            </a:lvl1pPr>
          </a:lstStyle>
          <a:p>
            <a:pPr>
              <a:defRPr/>
            </a:pPr>
            <a:endParaRPr lang="it-IT"/>
          </a:p>
        </p:txBody>
      </p:sp>
      <p:sp>
        <p:nvSpPr>
          <p:cNvPr id="5" name="Slide Number Placeholder 4"/>
          <p:cNvSpPr>
            <a:spLocks noGrp="1"/>
          </p:cNvSpPr>
          <p:nvPr>
            <p:ph type="sldNum" sz="quarter" idx="12"/>
          </p:nvPr>
        </p:nvSpPr>
        <p:spPr/>
        <p:txBody>
          <a:bodyPr/>
          <a:lstStyle>
            <a:lvl1pPr>
              <a:defRPr/>
            </a:lvl1pPr>
          </a:lstStyle>
          <a:p>
            <a:fld id="{84538A47-E423-451B-94EE-F9D31B36BD2F}" type="slidenum">
              <a:rPr lang="it-IT" altLang="it-IT"/>
              <a:pPr/>
              <a:t>‹#›</a:t>
            </a:fld>
            <a:endParaRPr lang="it-IT" altLang="it-IT"/>
          </a:p>
        </p:txBody>
      </p:sp>
    </p:spTree>
    <p:extLst>
      <p:ext uri="{BB962C8B-B14F-4D97-AF65-F5344CB8AC3E}">
        <p14:creationId xmlns:p14="http://schemas.microsoft.com/office/powerpoint/2010/main" val="2266079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it-IT"/>
          </a:p>
        </p:txBody>
      </p:sp>
      <p:sp>
        <p:nvSpPr>
          <p:cNvPr id="3" name="Footer Placeholder 2"/>
          <p:cNvSpPr>
            <a:spLocks noGrp="1"/>
          </p:cNvSpPr>
          <p:nvPr>
            <p:ph type="ftr" sz="quarter" idx="11"/>
          </p:nvPr>
        </p:nvSpPr>
        <p:spPr/>
        <p:txBody>
          <a:bodyPr/>
          <a:lstStyle>
            <a:lvl1pPr>
              <a:defRPr/>
            </a:lvl1pPr>
          </a:lstStyle>
          <a:p>
            <a:pPr>
              <a:defRPr/>
            </a:pPr>
            <a:endParaRPr lang="it-IT"/>
          </a:p>
        </p:txBody>
      </p:sp>
      <p:sp>
        <p:nvSpPr>
          <p:cNvPr id="4" name="Slide Number Placeholder 3"/>
          <p:cNvSpPr>
            <a:spLocks noGrp="1"/>
          </p:cNvSpPr>
          <p:nvPr>
            <p:ph type="sldNum" sz="quarter" idx="12"/>
          </p:nvPr>
        </p:nvSpPr>
        <p:spPr/>
        <p:txBody>
          <a:bodyPr/>
          <a:lstStyle>
            <a:lvl1pPr>
              <a:defRPr/>
            </a:lvl1pPr>
          </a:lstStyle>
          <a:p>
            <a:fld id="{00160646-E541-4895-80D4-CABFD4D94CED}" type="slidenum">
              <a:rPr lang="it-IT" altLang="it-IT"/>
              <a:pPr/>
              <a:t>‹#›</a:t>
            </a:fld>
            <a:endParaRPr lang="it-IT" altLang="it-IT"/>
          </a:p>
        </p:txBody>
      </p:sp>
    </p:spTree>
    <p:extLst>
      <p:ext uri="{BB962C8B-B14F-4D97-AF65-F5344CB8AC3E}">
        <p14:creationId xmlns:p14="http://schemas.microsoft.com/office/powerpoint/2010/main" val="3494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DCD2A3C5-DAEF-4A9C-9FDF-4239290E61EE}" type="slidenum">
              <a:rPr lang="it-IT" altLang="it-IT"/>
              <a:pPr/>
              <a:t>‹#›</a:t>
            </a:fld>
            <a:endParaRPr lang="it-IT" altLang="it-IT"/>
          </a:p>
        </p:txBody>
      </p:sp>
    </p:spTree>
    <p:extLst>
      <p:ext uri="{BB962C8B-B14F-4D97-AF65-F5344CB8AC3E}">
        <p14:creationId xmlns:p14="http://schemas.microsoft.com/office/powerpoint/2010/main" val="201991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7559D67C-2D1C-4133-8CB3-5E94FE422AB8}" type="datetimeFigureOut">
              <a:rPr lang="it-IT" altLang="it-IT"/>
              <a:pPr/>
              <a:t>05/04/2019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E3DD798C-96C5-4A8E-AB33-981E853AF235}" type="slidenum">
              <a:rPr lang="it-IT" altLang="it-IT"/>
              <a:pPr/>
              <a:t>‹#›</a:t>
            </a:fld>
            <a:endParaRPr lang="it-IT" altLang="it-IT"/>
          </a:p>
        </p:txBody>
      </p:sp>
    </p:spTree>
    <p:extLst>
      <p:ext uri="{BB962C8B-B14F-4D97-AF65-F5344CB8AC3E}">
        <p14:creationId xmlns:p14="http://schemas.microsoft.com/office/powerpoint/2010/main" val="572930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201D0300-21BB-4884-B964-3FF884C89E30}" type="slidenum">
              <a:rPr lang="it-IT" altLang="it-IT"/>
              <a:pPr/>
              <a:t>‹#›</a:t>
            </a:fld>
            <a:endParaRPr lang="it-IT" altLang="it-IT"/>
          </a:p>
        </p:txBody>
      </p:sp>
    </p:spTree>
    <p:extLst>
      <p:ext uri="{BB962C8B-B14F-4D97-AF65-F5344CB8AC3E}">
        <p14:creationId xmlns:p14="http://schemas.microsoft.com/office/powerpoint/2010/main" val="1659166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18028FDA-7994-4D28-91F9-96B5DBC6F082}" type="slidenum">
              <a:rPr lang="it-IT" altLang="it-IT"/>
              <a:pPr/>
              <a:t>‹#›</a:t>
            </a:fld>
            <a:endParaRPr lang="it-IT" altLang="it-IT"/>
          </a:p>
        </p:txBody>
      </p:sp>
    </p:spTree>
    <p:extLst>
      <p:ext uri="{BB962C8B-B14F-4D97-AF65-F5344CB8AC3E}">
        <p14:creationId xmlns:p14="http://schemas.microsoft.com/office/powerpoint/2010/main" val="2850735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98D021EC-9BC2-4B7D-A288-066D04C6862E}" type="slidenum">
              <a:rPr lang="it-IT" altLang="it-IT"/>
              <a:pPr/>
              <a:t>‹#›</a:t>
            </a:fld>
            <a:endParaRPr lang="it-IT" altLang="it-IT"/>
          </a:p>
        </p:txBody>
      </p:sp>
    </p:spTree>
    <p:extLst>
      <p:ext uri="{BB962C8B-B14F-4D97-AF65-F5344CB8AC3E}">
        <p14:creationId xmlns:p14="http://schemas.microsoft.com/office/powerpoint/2010/main" val="328845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3218BED-1641-409F-806A-BCDB5B050FC2}" type="datetimeFigureOut">
              <a:rPr lang="it-IT" altLang="it-IT"/>
              <a:pPr/>
              <a:t>05/04/2019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B64A3F35-5188-45F7-A20A-10FE920298B5}" type="slidenum">
              <a:rPr lang="it-IT" altLang="it-IT"/>
              <a:pPr/>
              <a:t>‹#›</a:t>
            </a:fld>
            <a:endParaRPr lang="it-IT" altLang="it-IT"/>
          </a:p>
        </p:txBody>
      </p:sp>
    </p:spTree>
    <p:extLst>
      <p:ext uri="{BB962C8B-B14F-4D97-AF65-F5344CB8AC3E}">
        <p14:creationId xmlns:p14="http://schemas.microsoft.com/office/powerpoint/2010/main" val="304318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fld id="{7DFB60A6-7B08-4632-A6D2-3C9313C5430C}" type="datetimeFigureOut">
              <a:rPr lang="it-IT" altLang="it-IT"/>
              <a:pPr/>
              <a:t>05/04/2019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7BB05089-8219-4088-849F-6ED1066635FF}" type="slidenum">
              <a:rPr lang="it-IT" altLang="it-IT"/>
              <a:pPr/>
              <a:t>‹#›</a:t>
            </a:fld>
            <a:endParaRPr lang="it-IT" altLang="it-IT"/>
          </a:p>
        </p:txBody>
      </p:sp>
    </p:spTree>
    <p:extLst>
      <p:ext uri="{BB962C8B-B14F-4D97-AF65-F5344CB8AC3E}">
        <p14:creationId xmlns:p14="http://schemas.microsoft.com/office/powerpoint/2010/main" val="142668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fld id="{9ACA1875-3060-40EA-922A-AB487CEFFAF8}" type="datetimeFigureOut">
              <a:rPr lang="it-IT" altLang="it-IT"/>
              <a:pPr/>
              <a:t>05/04/2019</a:t>
            </a:fld>
            <a:endParaRPr lang="it-IT" altLang="it-IT"/>
          </a:p>
        </p:txBody>
      </p:sp>
      <p:sp>
        <p:nvSpPr>
          <p:cNvPr id="8" name="Footer Placeholder 7"/>
          <p:cNvSpPr>
            <a:spLocks noGrp="1"/>
          </p:cNvSpPr>
          <p:nvPr>
            <p:ph type="ftr" sz="quarter" idx="11"/>
          </p:nvPr>
        </p:nvSpPr>
        <p:spPr/>
        <p:txBody>
          <a:bodyPr/>
          <a:lstStyle>
            <a:lvl1pPr>
              <a:defRPr/>
            </a:lvl1pPr>
          </a:lstStyle>
          <a:p>
            <a:endParaRPr lang="it-IT" altLang="it-IT"/>
          </a:p>
        </p:txBody>
      </p:sp>
      <p:sp>
        <p:nvSpPr>
          <p:cNvPr id="9" name="Slide Number Placeholder 8"/>
          <p:cNvSpPr>
            <a:spLocks noGrp="1"/>
          </p:cNvSpPr>
          <p:nvPr>
            <p:ph type="sldNum" sz="quarter" idx="12"/>
          </p:nvPr>
        </p:nvSpPr>
        <p:spPr/>
        <p:txBody>
          <a:bodyPr/>
          <a:lstStyle>
            <a:lvl1pPr>
              <a:defRPr/>
            </a:lvl1pPr>
          </a:lstStyle>
          <a:p>
            <a:fld id="{2BA0D2A3-C6B9-44E6-90E0-D967CFA82A5E}" type="slidenum">
              <a:rPr lang="it-IT" altLang="it-IT"/>
              <a:pPr/>
              <a:t>‹#›</a:t>
            </a:fld>
            <a:endParaRPr lang="it-IT" altLang="it-IT"/>
          </a:p>
        </p:txBody>
      </p:sp>
    </p:spTree>
    <p:extLst>
      <p:ext uri="{BB962C8B-B14F-4D97-AF65-F5344CB8AC3E}">
        <p14:creationId xmlns:p14="http://schemas.microsoft.com/office/powerpoint/2010/main" val="171477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fld id="{65ACC959-8112-49CC-9A6C-62B6F997AE9F}" type="datetimeFigureOut">
              <a:rPr lang="it-IT" altLang="it-IT"/>
              <a:pPr/>
              <a:t>05/04/2019</a:t>
            </a:fld>
            <a:endParaRPr lang="it-IT" altLang="it-IT"/>
          </a:p>
        </p:txBody>
      </p:sp>
      <p:sp>
        <p:nvSpPr>
          <p:cNvPr id="4" name="Footer Placeholder 3"/>
          <p:cNvSpPr>
            <a:spLocks noGrp="1"/>
          </p:cNvSpPr>
          <p:nvPr>
            <p:ph type="ftr" sz="quarter" idx="11"/>
          </p:nvPr>
        </p:nvSpPr>
        <p:spPr/>
        <p:txBody>
          <a:bodyPr/>
          <a:lstStyle>
            <a:lvl1pPr>
              <a:defRPr/>
            </a:lvl1pPr>
          </a:lstStyle>
          <a:p>
            <a:endParaRPr lang="it-IT" altLang="it-IT"/>
          </a:p>
        </p:txBody>
      </p:sp>
      <p:sp>
        <p:nvSpPr>
          <p:cNvPr id="5" name="Slide Number Placeholder 4"/>
          <p:cNvSpPr>
            <a:spLocks noGrp="1"/>
          </p:cNvSpPr>
          <p:nvPr>
            <p:ph type="sldNum" sz="quarter" idx="12"/>
          </p:nvPr>
        </p:nvSpPr>
        <p:spPr/>
        <p:txBody>
          <a:bodyPr/>
          <a:lstStyle>
            <a:lvl1pPr>
              <a:defRPr/>
            </a:lvl1pPr>
          </a:lstStyle>
          <a:p>
            <a:fld id="{C35C1B7E-8ACC-4846-A54A-15B796114D80}" type="slidenum">
              <a:rPr lang="it-IT" altLang="it-IT"/>
              <a:pPr/>
              <a:t>‹#›</a:t>
            </a:fld>
            <a:endParaRPr lang="it-IT" altLang="it-IT"/>
          </a:p>
        </p:txBody>
      </p:sp>
    </p:spTree>
    <p:extLst>
      <p:ext uri="{BB962C8B-B14F-4D97-AF65-F5344CB8AC3E}">
        <p14:creationId xmlns:p14="http://schemas.microsoft.com/office/powerpoint/2010/main" val="194902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9FD0A5-4144-4217-92DD-638440AF5AA2}" type="datetimeFigureOut">
              <a:rPr lang="it-IT" altLang="it-IT"/>
              <a:pPr/>
              <a:t>05/04/2019</a:t>
            </a:fld>
            <a:endParaRPr lang="it-IT" altLang="it-IT"/>
          </a:p>
        </p:txBody>
      </p:sp>
      <p:sp>
        <p:nvSpPr>
          <p:cNvPr id="3" name="Footer Placeholder 2"/>
          <p:cNvSpPr>
            <a:spLocks noGrp="1"/>
          </p:cNvSpPr>
          <p:nvPr>
            <p:ph type="ftr" sz="quarter" idx="11"/>
          </p:nvPr>
        </p:nvSpPr>
        <p:spPr/>
        <p:txBody>
          <a:bodyPr/>
          <a:lstStyle>
            <a:lvl1pPr>
              <a:defRPr/>
            </a:lvl1pPr>
          </a:lstStyle>
          <a:p>
            <a:endParaRPr lang="it-IT" altLang="it-IT"/>
          </a:p>
        </p:txBody>
      </p:sp>
      <p:sp>
        <p:nvSpPr>
          <p:cNvPr id="4" name="Slide Number Placeholder 3"/>
          <p:cNvSpPr>
            <a:spLocks noGrp="1"/>
          </p:cNvSpPr>
          <p:nvPr>
            <p:ph type="sldNum" sz="quarter" idx="12"/>
          </p:nvPr>
        </p:nvSpPr>
        <p:spPr/>
        <p:txBody>
          <a:bodyPr/>
          <a:lstStyle>
            <a:lvl1pPr>
              <a:defRPr/>
            </a:lvl1pPr>
          </a:lstStyle>
          <a:p>
            <a:fld id="{DB20C014-C908-4294-94D5-EF4E9164C058}" type="slidenum">
              <a:rPr lang="it-IT" altLang="it-IT"/>
              <a:pPr/>
              <a:t>‹#›</a:t>
            </a:fld>
            <a:endParaRPr lang="it-IT" altLang="it-IT"/>
          </a:p>
        </p:txBody>
      </p:sp>
    </p:spTree>
    <p:extLst>
      <p:ext uri="{BB962C8B-B14F-4D97-AF65-F5344CB8AC3E}">
        <p14:creationId xmlns:p14="http://schemas.microsoft.com/office/powerpoint/2010/main" val="170128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A2081B-9F6C-482E-AB50-1C9B87E1E13B}" type="datetimeFigureOut">
              <a:rPr lang="it-IT" altLang="it-IT"/>
              <a:pPr/>
              <a:t>05/04/2019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BFEC0705-D286-47B4-A6A3-BDB4DB90CAFB}" type="slidenum">
              <a:rPr lang="it-IT" altLang="it-IT"/>
              <a:pPr/>
              <a:t>‹#›</a:t>
            </a:fld>
            <a:endParaRPr lang="it-IT" altLang="it-IT"/>
          </a:p>
        </p:txBody>
      </p:sp>
    </p:spTree>
    <p:extLst>
      <p:ext uri="{BB962C8B-B14F-4D97-AF65-F5344CB8AC3E}">
        <p14:creationId xmlns:p14="http://schemas.microsoft.com/office/powerpoint/2010/main" val="245004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298048-3D5E-43DD-BF80-ECD1342FE624}" type="datetimeFigureOut">
              <a:rPr lang="it-IT" altLang="it-IT"/>
              <a:pPr/>
              <a:t>05/04/2019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46513584-9908-48D7-89DE-A1EE0502E3BD}" type="slidenum">
              <a:rPr lang="it-IT" altLang="it-IT"/>
              <a:pPr/>
              <a:t>‹#›</a:t>
            </a:fld>
            <a:endParaRPr lang="it-IT" altLang="it-IT"/>
          </a:p>
        </p:txBody>
      </p:sp>
    </p:spTree>
    <p:extLst>
      <p:ext uri="{BB962C8B-B14F-4D97-AF65-F5344CB8AC3E}">
        <p14:creationId xmlns:p14="http://schemas.microsoft.com/office/powerpoint/2010/main" val="425753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532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F6BA4E78-A060-43D9-ADB5-059C2CADCAA8}" type="datetimeFigureOut">
              <a:rPr lang="it-IT" altLang="it-IT"/>
              <a:pPr/>
              <a:t>05/04/2019</a:t>
            </a:fld>
            <a:endParaRPr lang="it-IT" altLang="it-IT"/>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it-IT" altLang="it-IT"/>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D455396-04D9-4576-840D-A7F1B6CDF146}"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272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0356DE98-9A06-4F55-98BE-F656A31322D5}"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2pPr>
      <a:lvl3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3pPr>
      <a:lvl4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4pPr>
      <a:lvl5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6pPr>
      <a:lvl7pPr marL="9144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7pPr>
      <a:lvl8pPr marL="13716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8pPr>
      <a:lvl9pPr marL="18288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2ahUKEwjk5vOexqPZAhUQlxQKHf6OBkoQjRx6BAgAEAY&amp;url=http://plantsvszombies.wikia.com/wiki/File:Spinning_Woman.gif&amp;psig=AOvVaw0xj1PRRci3p3S6XI1WeBFC&amp;ust=151863379068925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hyperlink" Target="http://www.michaelbach.de/ot/sze-silhouette/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michaelbach.de/ot/mot-wagonWheel/index.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michaelbach.de/ot/sze-silhouette/index.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www.michaelbach.de/ot/sze-silhouette/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www.michaelbach.de/ot/sze-Necker/index.html"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michaelbach.de/ot/sze-Necker/index.html" TargetMode="Externa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it.wikipedia.org/wiki/Mito_della_cavern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60325" y="5899150"/>
            <a:ext cx="4324350" cy="1009650"/>
            <a:chOff x="468" y="3786"/>
            <a:chExt cx="2724" cy="636"/>
          </a:xfrm>
        </p:grpSpPr>
        <p:sp>
          <p:nvSpPr>
            <p:cNvPr id="54275"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r>
                <a:rPr lang="en-US" altLang="it-IT" sz="2800" b="1">
                  <a:solidFill>
                    <a:srgbClr val="000090"/>
                  </a:solidFill>
                  <a:latin typeface="Arial" panose="020B0604020202020204" pitchFamily="34" charset="0"/>
                </a:rPr>
                <a:t>prof. Carlo Fantoni</a:t>
              </a:r>
            </a:p>
          </p:txBody>
        </p:sp>
        <p:pic>
          <p:nvPicPr>
            <p:cNvPr id="54276"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extLst>
              <a:ext uri="{909E8E84-426E-40DD-AFC4-6F175D3DCCD1}">
                <a14:hiddenFill xmlns:a14="http://schemas.microsoft.com/office/drawing/2010/main">
                  <a:solidFill>
                    <a:srgbClr val="FFFFFF"/>
                  </a:solidFill>
                </a14:hiddenFill>
              </a:ext>
            </a:extLst>
          </p:spPr>
        </p:pic>
      </p:grpSp>
      <p:sp>
        <p:nvSpPr>
          <p:cNvPr id="54279" name="Text Box 7"/>
          <p:cNvSpPr txBox="1">
            <a:spLocks noChangeArrowheads="1"/>
          </p:cNvSpPr>
          <p:nvPr/>
        </p:nvSpPr>
        <p:spPr bwMode="auto">
          <a:xfrm>
            <a:off x="5757863" y="6421438"/>
            <a:ext cx="33861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US" altLang="it-IT" b="1" dirty="0" smtClean="0">
                <a:latin typeface="Arial" panose="020B0604020202020204" pitchFamily="34" charset="0"/>
              </a:rPr>
              <a:t>2018-2019</a:t>
            </a:r>
            <a:endParaRPr lang="en-GB" altLang="it-IT" b="1" dirty="0">
              <a:latin typeface="Arial" panose="020B0604020202020204" pitchFamily="34" charset="0"/>
            </a:endParaRPr>
          </a:p>
        </p:txBody>
      </p:sp>
      <p:sp>
        <p:nvSpPr>
          <p:cNvPr id="54280" name="Rectangle 8"/>
          <p:cNvSpPr>
            <a:spLocks noChangeArrowheads="1"/>
          </p:cNvSpPr>
          <p:nvPr/>
        </p:nvSpPr>
        <p:spPr bwMode="auto">
          <a:xfrm>
            <a:off x="5172028" y="1200851"/>
            <a:ext cx="3971972" cy="3939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0" tIns="0" rIns="0" bIns="0">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800100" indent="-342900" eaLnBrk="0" hangingPunct="0">
              <a:defRPr sz="2400">
                <a:solidFill>
                  <a:schemeClr val="tx1"/>
                </a:solidFill>
                <a:latin typeface="Times" panose="02020603050405020304" pitchFamily="18" charset="0"/>
                <a:ea typeface="MS PGothic" panose="020B0600070205080204" pitchFamily="34" charset="-128"/>
              </a:defRPr>
            </a:lvl2pPr>
            <a:lvl3pPr marL="1257300" indent="-342900" eaLnBrk="0" hangingPunct="0">
              <a:defRPr sz="2400">
                <a:solidFill>
                  <a:schemeClr val="tx1"/>
                </a:solidFill>
                <a:latin typeface="Times" panose="02020603050405020304" pitchFamily="18" charset="0"/>
                <a:ea typeface="MS PGothic" panose="020B0600070205080204" pitchFamily="34" charset="-128"/>
              </a:defRPr>
            </a:lvl3pPr>
            <a:lvl4pPr marL="1714500" indent="-342900" eaLnBrk="0" hangingPunct="0">
              <a:defRPr sz="2400">
                <a:solidFill>
                  <a:schemeClr val="tx1"/>
                </a:solidFill>
                <a:latin typeface="Times" panose="02020603050405020304" pitchFamily="18" charset="0"/>
                <a:ea typeface="MS PGothic" panose="020B0600070205080204" pitchFamily="34" charset="-128"/>
              </a:defRPr>
            </a:lvl4pPr>
            <a:lvl5pPr marL="2171700" indent="-342900" eaLnBrk="0" hangingPunct="0">
              <a:defRPr sz="2400">
                <a:solidFill>
                  <a:schemeClr val="tx1"/>
                </a:solidFill>
                <a:latin typeface="Times" panose="02020603050405020304" pitchFamily="18" charset="0"/>
                <a:ea typeface="MS PGothic" panose="020B0600070205080204" pitchFamily="34" charset="-128"/>
              </a:defRPr>
            </a:lvl5pPr>
            <a:lvl6pPr marL="26289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861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5433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40005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it-IT" altLang="it-IT" b="1" dirty="0">
                <a:latin typeface="Arial" panose="020B0604020202020204" pitchFamily="34" charset="0"/>
              </a:rPr>
              <a:t>Lezione 6</a:t>
            </a:r>
          </a:p>
          <a:p>
            <a:pPr algn="ctr" eaLnBrk="1" hangingPunct="1"/>
            <a:r>
              <a:rPr lang="it-IT" altLang="it-IT" b="1" dirty="0" smtClean="0">
                <a:latin typeface="Arial" panose="020B0604020202020204" pitchFamily="34" charset="0"/>
              </a:rPr>
              <a:t>02/04/2019</a:t>
            </a:r>
          </a:p>
          <a:p>
            <a:pPr algn="ctr" eaLnBrk="1" hangingPunct="1"/>
            <a:endParaRPr lang="it-IT" altLang="it-IT" sz="1200" dirty="0">
              <a:latin typeface="Arial" panose="020B0604020202020204" pitchFamily="34" charset="0"/>
            </a:endParaRPr>
          </a:p>
          <a:p>
            <a:pPr eaLnBrk="1" hangingPunct="1">
              <a:buFontTx/>
              <a:buChar char="•"/>
            </a:pPr>
            <a:r>
              <a:rPr lang="it-IT" altLang="it-IT" sz="1400" dirty="0">
                <a:latin typeface="Arial" panose="020B0604020202020204" pitchFamily="34" charset="0"/>
              </a:rPr>
              <a:t>immediatezza e illusione di realtà </a:t>
            </a:r>
            <a:r>
              <a:rPr lang="it-IT" altLang="it-IT" sz="1400" dirty="0" smtClean="0">
                <a:latin typeface="Arial" panose="020B0604020202020204" pitchFamily="34" charset="0"/>
              </a:rPr>
              <a:t>nella b</a:t>
            </a:r>
            <a:r>
              <a:rPr lang="it-IT" altLang="it-IT" sz="1400" dirty="0" smtClean="0">
                <a:latin typeface="Arial" panose="020B0604020202020204" pitchFamily="34" charset="0"/>
              </a:rPr>
              <a:t>istabilità pittorica</a:t>
            </a:r>
            <a:endParaRPr lang="it-IT" altLang="it-IT" sz="1400" dirty="0">
              <a:latin typeface="Arial" panose="020B0604020202020204" pitchFamily="34" charset="0"/>
            </a:endParaRPr>
          </a:p>
          <a:p>
            <a:pPr eaLnBrk="1" hangingPunct="1">
              <a:buFontTx/>
              <a:buChar char="•"/>
            </a:pPr>
            <a:r>
              <a:rPr lang="it-IT" altLang="it-IT" sz="1400" dirty="0" smtClean="0">
                <a:latin typeface="Arial" panose="020B0604020202020204" pitchFamily="34" charset="0"/>
              </a:rPr>
              <a:t>Principio di minimo nell’articolazione figura/sfondo</a:t>
            </a:r>
          </a:p>
          <a:p>
            <a:pPr eaLnBrk="1" hangingPunct="1">
              <a:buFontTx/>
              <a:buChar char="•"/>
            </a:pPr>
            <a:r>
              <a:rPr lang="it-IT" altLang="it-IT" sz="1400" dirty="0" smtClean="0">
                <a:latin typeface="Arial" panose="020B0604020202020204" pitchFamily="34" charset="0"/>
              </a:rPr>
              <a:t>Inclusione, area minore, larghezza costante, convessità</a:t>
            </a:r>
            <a:endParaRPr lang="it-IT" altLang="it-IT" sz="1400" dirty="0" smtClean="0">
              <a:latin typeface="Arial" panose="020B0604020202020204" pitchFamily="34" charset="0"/>
            </a:endParaRPr>
          </a:p>
          <a:p>
            <a:pPr eaLnBrk="1" hangingPunct="1">
              <a:buFontTx/>
              <a:buChar char="•"/>
            </a:pPr>
            <a:r>
              <a:rPr lang="it-IT" altLang="it-IT" sz="1400" dirty="0">
                <a:latin typeface="Arial" panose="020B0604020202020204" pitchFamily="34" charset="0"/>
              </a:rPr>
              <a:t>immediatezza e illusione di realtà </a:t>
            </a:r>
            <a:r>
              <a:rPr lang="it-IT" altLang="it-IT" sz="1400" dirty="0" smtClean="0">
                <a:latin typeface="Arial" panose="020B0604020202020204" pitchFamily="34" charset="0"/>
              </a:rPr>
              <a:t>nella bistabilità </a:t>
            </a:r>
            <a:r>
              <a:rPr lang="it-IT" altLang="it-IT" sz="1400" dirty="0" smtClean="0">
                <a:latin typeface="Arial" panose="020B0604020202020204" pitchFamily="34" charset="0"/>
              </a:rPr>
              <a:t>geometrica </a:t>
            </a:r>
            <a:r>
              <a:rPr lang="it-IT" altLang="it-IT" sz="1400" dirty="0" smtClean="0">
                <a:latin typeface="Arial" panose="020B0604020202020204" pitchFamily="34" charset="0"/>
              </a:rPr>
              <a:t>e in </a:t>
            </a:r>
            <a:r>
              <a:rPr lang="it-IT" altLang="it-IT" sz="1400" dirty="0" smtClean="0">
                <a:latin typeface="Arial" panose="020B0604020202020204" pitchFamily="34" charset="0"/>
              </a:rPr>
              <a:t>movimento: cubo </a:t>
            </a:r>
            <a:r>
              <a:rPr lang="it-IT" altLang="it-IT" sz="1400" dirty="0">
                <a:latin typeface="Arial" panose="020B0604020202020204" pitchFamily="34" charset="0"/>
              </a:rPr>
              <a:t>di Necker e Ballerina di </a:t>
            </a:r>
            <a:r>
              <a:rPr lang="it-IT" altLang="it-IT" sz="1400" dirty="0" smtClean="0">
                <a:latin typeface="Arial" panose="020B0604020202020204" pitchFamily="34" charset="0"/>
              </a:rPr>
              <a:t>Kayahara</a:t>
            </a:r>
          </a:p>
          <a:p>
            <a:pPr eaLnBrk="1" hangingPunct="1">
              <a:buFontTx/>
              <a:buChar char="•"/>
            </a:pPr>
            <a:r>
              <a:rPr lang="it-IT" altLang="it-IT" sz="1400" dirty="0" smtClean="0">
                <a:latin typeface="Arial" panose="020B0604020202020204" pitchFamily="34" charset="0"/>
              </a:rPr>
              <a:t>esperienza </a:t>
            </a:r>
            <a:r>
              <a:rPr lang="it-IT" altLang="it-IT" sz="1400" dirty="0">
                <a:latin typeface="Arial" panose="020B0604020202020204" pitchFamily="34" charset="0"/>
              </a:rPr>
              <a:t>diretta, fenomenologia, </a:t>
            </a:r>
            <a:r>
              <a:rPr lang="it-IT" altLang="it-IT" sz="1400" dirty="0" smtClean="0">
                <a:latin typeface="Arial" panose="020B0604020202020204" pitchFamily="34" charset="0"/>
              </a:rPr>
              <a:t>e processamento: top-down vs. bottom.up</a:t>
            </a:r>
            <a:endParaRPr lang="it-IT" altLang="it-IT" sz="1400" dirty="0">
              <a:latin typeface="Arial" panose="020B0604020202020204" pitchFamily="34" charset="0"/>
            </a:endParaRPr>
          </a:p>
          <a:p>
            <a:pPr eaLnBrk="1" hangingPunct="1">
              <a:buFontTx/>
              <a:buChar char="•"/>
            </a:pPr>
            <a:r>
              <a:rPr lang="it-IT" altLang="it-IT" sz="1400" dirty="0" smtClean="0">
                <a:latin typeface="Arial" panose="020B0604020202020204" pitchFamily="34" charset="0"/>
              </a:rPr>
              <a:t>ED oggettiva </a:t>
            </a:r>
            <a:r>
              <a:rPr lang="it-IT" altLang="it-IT" sz="1400" dirty="0">
                <a:latin typeface="Arial" panose="020B0604020202020204" pitchFamily="34" charset="0"/>
              </a:rPr>
              <a:t>vs. soggettiva?</a:t>
            </a:r>
          </a:p>
          <a:p>
            <a:pPr eaLnBrk="1" hangingPunct="1">
              <a:buFontTx/>
              <a:buChar char="•"/>
            </a:pPr>
            <a:r>
              <a:rPr lang="it-IT" altLang="it-IT" sz="1400" dirty="0">
                <a:latin typeface="Arial" panose="020B0604020202020204" pitchFamily="34" charset="0"/>
              </a:rPr>
              <a:t>t</a:t>
            </a:r>
            <a:r>
              <a:rPr lang="it-IT" altLang="it-IT" sz="1400" dirty="0" smtClean="0">
                <a:latin typeface="Arial" panose="020B0604020202020204" pitchFamily="34" charset="0"/>
              </a:rPr>
              <a:t>eorie ingenue, scientifiche</a:t>
            </a:r>
            <a:r>
              <a:rPr lang="it-IT" altLang="it-IT" sz="1400" dirty="0" smtClean="0">
                <a:latin typeface="Arial" panose="020B0604020202020204" pitchFamily="34" charset="0"/>
              </a:rPr>
              <a:t>: catena psicofisica 2.0 </a:t>
            </a:r>
          </a:p>
        </p:txBody>
      </p:sp>
      <p:sp>
        <p:nvSpPr>
          <p:cNvPr id="54281" name="Text Box 9"/>
          <p:cNvSpPr txBox="1">
            <a:spLocks noChangeArrowheads="1"/>
          </p:cNvSpPr>
          <p:nvPr/>
        </p:nvSpPr>
        <p:spPr bwMode="auto">
          <a:xfrm>
            <a:off x="5757863" y="6117749"/>
            <a:ext cx="338613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US" altLang="it-IT" b="1" dirty="0" smtClean="0">
                <a:latin typeface="Arial" panose="020B0604020202020204" pitchFamily="34" charset="0"/>
              </a:rPr>
              <a:t>STP</a:t>
            </a:r>
            <a:endParaRPr lang="en-GB" altLang="it-IT" b="1" dirty="0">
              <a:latin typeface="Arial" panose="020B0604020202020204" pitchFamily="34" charset="0"/>
            </a:endParaRPr>
          </a:p>
        </p:txBody>
      </p:sp>
      <p:pic>
        <p:nvPicPr>
          <p:cNvPr id="542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984375"/>
            <a:ext cx="4686300" cy="329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6"/>
          <p:cNvSpPr>
            <a:spLocks noGrp="1" noChangeArrowheads="1"/>
          </p:cNvSpPr>
          <p:nvPr>
            <p:ph type="ctrTitle"/>
          </p:nvPr>
        </p:nvSpPr>
        <p:spPr>
          <a:xfrm>
            <a:off x="136525" y="89618"/>
            <a:ext cx="8975725" cy="1470025"/>
          </a:xfrm>
        </p:spPr>
        <p:txBody>
          <a:bodyPr anchor="ctr"/>
          <a:lstStyle/>
          <a:p>
            <a:pPr eaLnBrk="1" hangingPunct="1">
              <a:lnSpc>
                <a:spcPct val="85000"/>
              </a:lnSpc>
            </a:pPr>
            <a:r>
              <a:rPr lang="it-IT" altLang="it-IT" sz="4000" dirty="0" smtClean="0">
                <a:solidFill>
                  <a:srgbClr val="000090"/>
                </a:solidFill>
              </a:rPr>
              <a:t>Psicologia dei processi cognitivi 1</a:t>
            </a:r>
            <a:br>
              <a:rPr lang="it-IT" altLang="it-IT" sz="4000" dirty="0" smtClean="0">
                <a:solidFill>
                  <a:srgbClr val="000090"/>
                </a:solidFill>
              </a:rPr>
            </a:br>
            <a:r>
              <a:rPr lang="it-IT" altLang="it-IT" sz="4000" b="1" dirty="0" smtClean="0">
                <a:solidFill>
                  <a:srgbClr val="000090"/>
                </a:solidFill>
              </a:rPr>
              <a:t>Percezione 042PS-2</a:t>
            </a:r>
            <a:r>
              <a:rPr lang="it-IT" altLang="it-IT" sz="4000" dirty="0" smtClean="0">
                <a:solidFill>
                  <a:schemeClr val="accent2"/>
                </a:solidFill>
              </a:rPr>
              <a:t/>
            </a:r>
            <a:br>
              <a:rPr lang="it-IT" altLang="it-IT" sz="4000" dirty="0" smtClean="0">
                <a:solidFill>
                  <a:schemeClr val="accent2"/>
                </a:solidFill>
              </a:rPr>
            </a:br>
            <a:endParaRPr lang="it-IT" altLang="it-IT"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title"/>
          </p:nvPr>
        </p:nvSpPr>
        <p:spPr>
          <a:xfrm>
            <a:off x="457200" y="173038"/>
            <a:ext cx="8229600" cy="1373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800">
                <a:solidFill>
                  <a:srgbClr val="000090"/>
                </a:solidFill>
              </a:rPr>
              <a:t>disambiguazione bottom-up</a:t>
            </a:r>
            <a:br>
              <a:rPr lang="it-IT" altLang="it-IT" sz="4800">
                <a:solidFill>
                  <a:srgbClr val="000090"/>
                </a:solidFill>
              </a:rPr>
            </a:br>
            <a:r>
              <a:rPr lang="it-IT" altLang="it-IT" sz="3600">
                <a:solidFill>
                  <a:srgbClr val="FF9900"/>
                </a:solidFill>
              </a:rPr>
              <a:t>perché solo 1 soluzione?</a:t>
            </a:r>
            <a:endParaRPr lang="it-IT" altLang="it-IT" sz="4800">
              <a:solidFill>
                <a:srgbClr val="000090"/>
              </a:solidFill>
            </a:endParaRPr>
          </a:p>
        </p:txBody>
      </p:sp>
      <p:pic>
        <p:nvPicPr>
          <p:cNvPr id="155652" name="Picture 4"/>
          <p:cNvPicPr>
            <a:picLocks noChangeAspect="1" noChangeArrowheads="1"/>
          </p:cNvPicPr>
          <p:nvPr/>
        </p:nvPicPr>
        <p:blipFill>
          <a:blip r:embed="rId3">
            <a:extLst>
              <a:ext uri="{28A0092B-C50C-407E-A947-70E740481C1C}">
                <a14:useLocalDpi xmlns:a14="http://schemas.microsoft.com/office/drawing/2010/main" val="0"/>
              </a:ext>
            </a:extLst>
          </a:blip>
          <a:srcRect r="67340"/>
          <a:stretch>
            <a:fillRect/>
          </a:stretch>
        </p:blipFill>
        <p:spPr bwMode="auto">
          <a:xfrm>
            <a:off x="2176463" y="4225925"/>
            <a:ext cx="1539875"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653" name="Picture 5"/>
          <p:cNvPicPr>
            <a:picLocks noChangeAspect="1" noChangeArrowheads="1"/>
          </p:cNvPicPr>
          <p:nvPr/>
        </p:nvPicPr>
        <p:blipFill>
          <a:blip r:embed="rId4">
            <a:extLst>
              <a:ext uri="{28A0092B-C50C-407E-A947-70E740481C1C}">
                <a14:useLocalDpi xmlns:a14="http://schemas.microsoft.com/office/drawing/2010/main" val="0"/>
              </a:ext>
            </a:extLst>
          </a:blip>
          <a:srcRect l="66263" r="-272"/>
          <a:stretch>
            <a:fillRect/>
          </a:stretch>
        </p:blipFill>
        <p:spPr bwMode="auto">
          <a:xfrm>
            <a:off x="5389563" y="4187825"/>
            <a:ext cx="1603375"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5654" name="Rectangle 6"/>
          <p:cNvSpPr>
            <a:spLocks noChangeArrowheads="1"/>
          </p:cNvSpPr>
          <p:nvPr/>
        </p:nvSpPr>
        <p:spPr bwMode="auto">
          <a:xfrm>
            <a:off x="3149600" y="5837238"/>
            <a:ext cx="2817813"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sz="2800">
                <a:solidFill>
                  <a:srgbClr val="000000"/>
                </a:solidFill>
                <a:latin typeface="Arial" panose="020B0604020202020204" pitchFamily="34" charset="0"/>
              </a:rPr>
              <a:t>il cubo di Necker</a:t>
            </a:r>
            <a:endParaRPr lang="it-IT" altLang="it-IT" sz="2800">
              <a:solidFill>
                <a:srgbClr val="000000"/>
              </a:solidFill>
              <a:latin typeface="Arial" panose="020B0604020202020204" pitchFamily="34" charset="0"/>
            </a:endParaRPr>
          </a:p>
        </p:txBody>
      </p:sp>
      <p:sp>
        <p:nvSpPr>
          <p:cNvPr id="155655" name="Freeform 7"/>
          <p:cNvSpPr>
            <a:spLocks/>
          </p:cNvSpPr>
          <p:nvPr/>
        </p:nvSpPr>
        <p:spPr bwMode="auto">
          <a:xfrm>
            <a:off x="5118100" y="1892300"/>
            <a:ext cx="393700" cy="1473200"/>
          </a:xfrm>
          <a:custGeom>
            <a:avLst/>
            <a:gdLst>
              <a:gd name="T0" fmla="*/ 0 w 248"/>
              <a:gd name="T1" fmla="*/ 928 h 928"/>
              <a:gd name="T2" fmla="*/ 248 w 248"/>
              <a:gd name="T3" fmla="*/ 680 h 928"/>
              <a:gd name="T4" fmla="*/ 240 w 248"/>
              <a:gd name="T5" fmla="*/ 0 h 928"/>
              <a:gd name="T6" fmla="*/ 8 w 248"/>
              <a:gd name="T7" fmla="*/ 248 h 928"/>
              <a:gd name="T8" fmla="*/ 0 w 248"/>
              <a:gd name="T9" fmla="*/ 928 h 928"/>
            </a:gdLst>
            <a:ahLst/>
            <a:cxnLst>
              <a:cxn ang="0">
                <a:pos x="T0" y="T1"/>
              </a:cxn>
              <a:cxn ang="0">
                <a:pos x="T2" y="T3"/>
              </a:cxn>
              <a:cxn ang="0">
                <a:pos x="T4" y="T5"/>
              </a:cxn>
              <a:cxn ang="0">
                <a:pos x="T6" y="T7"/>
              </a:cxn>
              <a:cxn ang="0">
                <a:pos x="T8" y="T9"/>
              </a:cxn>
            </a:cxnLst>
            <a:rect l="0" t="0" r="r" b="b"/>
            <a:pathLst>
              <a:path w="248" h="928">
                <a:moveTo>
                  <a:pt x="0" y="928"/>
                </a:moveTo>
                <a:lnTo>
                  <a:pt x="248" y="680"/>
                </a:lnTo>
                <a:lnTo>
                  <a:pt x="240" y="0"/>
                </a:lnTo>
                <a:lnTo>
                  <a:pt x="8" y="248"/>
                </a:lnTo>
                <a:lnTo>
                  <a:pt x="0" y="928"/>
                </a:lnTo>
                <a:close/>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55656" name="Freeform 8"/>
          <p:cNvSpPr>
            <a:spLocks/>
          </p:cNvSpPr>
          <p:nvPr/>
        </p:nvSpPr>
        <p:spPr bwMode="auto">
          <a:xfrm>
            <a:off x="4013200" y="1879600"/>
            <a:ext cx="393700" cy="1473200"/>
          </a:xfrm>
          <a:custGeom>
            <a:avLst/>
            <a:gdLst>
              <a:gd name="T0" fmla="*/ 0 w 248"/>
              <a:gd name="T1" fmla="*/ 928 h 928"/>
              <a:gd name="T2" fmla="*/ 248 w 248"/>
              <a:gd name="T3" fmla="*/ 680 h 928"/>
              <a:gd name="T4" fmla="*/ 240 w 248"/>
              <a:gd name="T5" fmla="*/ 0 h 928"/>
              <a:gd name="T6" fmla="*/ 8 w 248"/>
              <a:gd name="T7" fmla="*/ 248 h 928"/>
              <a:gd name="T8" fmla="*/ 0 w 248"/>
              <a:gd name="T9" fmla="*/ 928 h 928"/>
            </a:gdLst>
            <a:ahLst/>
            <a:cxnLst>
              <a:cxn ang="0">
                <a:pos x="T0" y="T1"/>
              </a:cxn>
              <a:cxn ang="0">
                <a:pos x="T2" y="T3"/>
              </a:cxn>
              <a:cxn ang="0">
                <a:pos x="T4" y="T5"/>
              </a:cxn>
              <a:cxn ang="0">
                <a:pos x="T6" y="T7"/>
              </a:cxn>
              <a:cxn ang="0">
                <a:pos x="T8" y="T9"/>
              </a:cxn>
            </a:cxnLst>
            <a:rect l="0" t="0" r="r" b="b"/>
            <a:pathLst>
              <a:path w="248" h="928">
                <a:moveTo>
                  <a:pt x="0" y="928"/>
                </a:moveTo>
                <a:lnTo>
                  <a:pt x="248" y="680"/>
                </a:lnTo>
                <a:lnTo>
                  <a:pt x="240" y="0"/>
                </a:lnTo>
                <a:lnTo>
                  <a:pt x="8" y="248"/>
                </a:lnTo>
                <a:lnTo>
                  <a:pt x="0" y="928"/>
                </a:lnTo>
                <a:close/>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55657" name="Line 9"/>
          <p:cNvSpPr>
            <a:spLocks noChangeShapeType="1"/>
          </p:cNvSpPr>
          <p:nvPr/>
        </p:nvSpPr>
        <p:spPr bwMode="auto">
          <a:xfrm>
            <a:off x="4406900" y="1879600"/>
            <a:ext cx="10795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55658" name="Line 10"/>
          <p:cNvSpPr>
            <a:spLocks noChangeShapeType="1"/>
          </p:cNvSpPr>
          <p:nvPr/>
        </p:nvSpPr>
        <p:spPr bwMode="auto">
          <a:xfrm>
            <a:off x="4381500" y="2984500"/>
            <a:ext cx="1130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55666" name="Rectangle 18"/>
          <p:cNvSpPr>
            <a:spLocks noChangeArrowheads="1"/>
          </p:cNvSpPr>
          <p:nvPr/>
        </p:nvSpPr>
        <p:spPr bwMode="auto">
          <a:xfrm>
            <a:off x="4584700" y="1536700"/>
            <a:ext cx="241300" cy="2476500"/>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155667" name="Rectangle 19"/>
          <p:cNvSpPr>
            <a:spLocks noChangeArrowheads="1"/>
          </p:cNvSpPr>
          <p:nvPr/>
        </p:nvSpPr>
        <p:spPr bwMode="auto">
          <a:xfrm>
            <a:off x="4025900" y="2273300"/>
            <a:ext cx="1092200" cy="1104900"/>
          </a:xfrm>
          <a:prstGeom prst="rect">
            <a:avLst/>
          </a:prstGeom>
          <a:noFill/>
          <a:ln w="285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155668" name="Rectangle 20"/>
          <p:cNvSpPr>
            <a:spLocks noChangeArrowheads="1"/>
          </p:cNvSpPr>
          <p:nvPr/>
        </p:nvSpPr>
        <p:spPr bwMode="auto">
          <a:xfrm>
            <a:off x="1955800" y="4152900"/>
            <a:ext cx="1892300" cy="1689100"/>
          </a:xfrm>
          <a:prstGeom prst="rect">
            <a:avLst/>
          </a:prstGeom>
          <a:noFill/>
          <a:ln w="28575" algn="ctr">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grpSp>
        <p:nvGrpSpPr>
          <p:cNvPr id="155681" name="Group 33"/>
          <p:cNvGrpSpPr>
            <a:grpSpLocks/>
          </p:cNvGrpSpPr>
          <p:nvPr/>
        </p:nvGrpSpPr>
        <p:grpSpPr bwMode="auto">
          <a:xfrm>
            <a:off x="4483100" y="1458913"/>
            <a:ext cx="3503613" cy="534987"/>
            <a:chOff x="2824" y="919"/>
            <a:chExt cx="2207" cy="337"/>
          </a:xfrm>
        </p:grpSpPr>
        <p:sp>
          <p:nvSpPr>
            <p:cNvPr id="155669" name="Text Box 21"/>
            <p:cNvSpPr txBox="1">
              <a:spLocks noChangeArrowheads="1"/>
            </p:cNvSpPr>
            <p:nvPr/>
          </p:nvSpPr>
          <p:spPr bwMode="auto">
            <a:xfrm>
              <a:off x="3262" y="919"/>
              <a:ext cx="176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sz="2000">
                  <a:latin typeface="Arial" panose="020B0604020202020204" pitchFamily="34" charset="0"/>
                </a:rPr>
                <a:t>davanti faccia anteriore</a:t>
              </a:r>
              <a:endParaRPr lang="it-IT" altLang="it-IT" sz="2000">
                <a:latin typeface="Arial" panose="020B0604020202020204" pitchFamily="34" charset="0"/>
              </a:endParaRPr>
            </a:p>
          </p:txBody>
        </p:sp>
        <p:sp>
          <p:nvSpPr>
            <p:cNvPr id="155670" name="Rectangle 22"/>
            <p:cNvSpPr>
              <a:spLocks noChangeArrowheads="1"/>
            </p:cNvSpPr>
            <p:nvPr/>
          </p:nvSpPr>
          <p:spPr bwMode="auto">
            <a:xfrm>
              <a:off x="2824" y="1128"/>
              <a:ext cx="264" cy="128"/>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cxnSp>
          <p:nvCxnSpPr>
            <p:cNvPr id="155671" name="AutoShape 23"/>
            <p:cNvCxnSpPr>
              <a:cxnSpLocks noChangeShapeType="1"/>
              <a:stCxn id="155670" idx="3"/>
              <a:endCxn id="155669" idx="1"/>
            </p:cNvCxnSpPr>
            <p:nvPr/>
          </p:nvCxnSpPr>
          <p:spPr bwMode="auto">
            <a:xfrm flipV="1">
              <a:off x="3088" y="1044"/>
              <a:ext cx="174" cy="148"/>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55682" name="Group 34"/>
          <p:cNvGrpSpPr>
            <a:grpSpLocks/>
          </p:cNvGrpSpPr>
          <p:nvPr/>
        </p:nvGrpSpPr>
        <p:grpSpPr bwMode="auto">
          <a:xfrm>
            <a:off x="4495800" y="1954213"/>
            <a:ext cx="3954463" cy="420687"/>
            <a:chOff x="2832" y="1231"/>
            <a:chExt cx="2491" cy="265"/>
          </a:xfrm>
        </p:grpSpPr>
        <p:sp>
          <p:nvSpPr>
            <p:cNvPr id="155672" name="Rectangle 24"/>
            <p:cNvSpPr>
              <a:spLocks noChangeArrowheads="1"/>
            </p:cNvSpPr>
            <p:nvPr/>
          </p:nvSpPr>
          <p:spPr bwMode="auto">
            <a:xfrm>
              <a:off x="2832" y="1368"/>
              <a:ext cx="264" cy="128"/>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cxnSp>
          <p:nvCxnSpPr>
            <p:cNvPr id="155673" name="AutoShape 25"/>
            <p:cNvCxnSpPr>
              <a:cxnSpLocks noChangeShapeType="1"/>
              <a:stCxn id="155672" idx="3"/>
              <a:endCxn id="155674" idx="1"/>
            </p:cNvCxnSpPr>
            <p:nvPr/>
          </p:nvCxnSpPr>
          <p:spPr bwMode="auto">
            <a:xfrm flipV="1">
              <a:off x="3096" y="1356"/>
              <a:ext cx="494" cy="76"/>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5674" name="Text Box 26"/>
            <p:cNvSpPr txBox="1">
              <a:spLocks noChangeArrowheads="1"/>
            </p:cNvSpPr>
            <p:nvPr/>
          </p:nvSpPr>
          <p:spPr bwMode="auto">
            <a:xfrm>
              <a:off x="3590" y="1231"/>
              <a:ext cx="173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sz="2000">
                  <a:latin typeface="Arial" panose="020B0604020202020204" pitchFamily="34" charset="0"/>
                </a:rPr>
                <a:t>dietro faccia posteriore</a:t>
              </a:r>
              <a:endParaRPr lang="it-IT" altLang="it-IT" sz="2000">
                <a:latin typeface="Arial" panose="020B0604020202020204" pitchFamily="34" charset="0"/>
              </a:endParaRPr>
            </a:p>
          </p:txBody>
        </p:sp>
      </p:grpSp>
      <p:grpSp>
        <p:nvGrpSpPr>
          <p:cNvPr id="155683" name="Group 35"/>
          <p:cNvGrpSpPr>
            <a:grpSpLocks/>
          </p:cNvGrpSpPr>
          <p:nvPr/>
        </p:nvGrpSpPr>
        <p:grpSpPr bwMode="auto">
          <a:xfrm>
            <a:off x="4495800" y="2576513"/>
            <a:ext cx="4037013" cy="534987"/>
            <a:chOff x="2832" y="1623"/>
            <a:chExt cx="2543" cy="337"/>
          </a:xfrm>
        </p:grpSpPr>
        <p:sp>
          <p:nvSpPr>
            <p:cNvPr id="155675" name="Text Box 27"/>
            <p:cNvSpPr txBox="1">
              <a:spLocks noChangeArrowheads="1"/>
            </p:cNvSpPr>
            <p:nvPr/>
          </p:nvSpPr>
          <p:spPr bwMode="auto">
            <a:xfrm>
              <a:off x="3606" y="1623"/>
              <a:ext cx="176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sz="2000">
                  <a:latin typeface="Arial" panose="020B0604020202020204" pitchFamily="34" charset="0"/>
                </a:rPr>
                <a:t>davanti faccia anteriore</a:t>
              </a:r>
              <a:endParaRPr lang="it-IT" altLang="it-IT" sz="2000">
                <a:latin typeface="Arial" panose="020B0604020202020204" pitchFamily="34" charset="0"/>
              </a:endParaRPr>
            </a:p>
          </p:txBody>
        </p:sp>
        <p:sp>
          <p:nvSpPr>
            <p:cNvPr id="155676" name="Rectangle 28"/>
            <p:cNvSpPr>
              <a:spLocks noChangeArrowheads="1"/>
            </p:cNvSpPr>
            <p:nvPr/>
          </p:nvSpPr>
          <p:spPr bwMode="auto">
            <a:xfrm>
              <a:off x="2832" y="1832"/>
              <a:ext cx="264" cy="128"/>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cxnSp>
          <p:nvCxnSpPr>
            <p:cNvPr id="155677" name="AutoShape 29"/>
            <p:cNvCxnSpPr>
              <a:cxnSpLocks noChangeShapeType="1"/>
              <a:stCxn id="155676" idx="3"/>
              <a:endCxn id="155675" idx="1"/>
            </p:cNvCxnSpPr>
            <p:nvPr/>
          </p:nvCxnSpPr>
          <p:spPr bwMode="auto">
            <a:xfrm flipV="1">
              <a:off x="3096" y="1748"/>
              <a:ext cx="510" cy="148"/>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55684" name="Group 36"/>
          <p:cNvGrpSpPr>
            <a:grpSpLocks/>
          </p:cNvGrpSpPr>
          <p:nvPr/>
        </p:nvGrpSpPr>
        <p:grpSpPr bwMode="auto">
          <a:xfrm>
            <a:off x="4508500" y="3071813"/>
            <a:ext cx="3954463" cy="420687"/>
            <a:chOff x="2840" y="1935"/>
            <a:chExt cx="2491" cy="265"/>
          </a:xfrm>
        </p:grpSpPr>
        <p:sp>
          <p:nvSpPr>
            <p:cNvPr id="155678" name="Rectangle 30"/>
            <p:cNvSpPr>
              <a:spLocks noChangeArrowheads="1"/>
            </p:cNvSpPr>
            <p:nvPr/>
          </p:nvSpPr>
          <p:spPr bwMode="auto">
            <a:xfrm>
              <a:off x="2840" y="2072"/>
              <a:ext cx="264" cy="128"/>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cxnSp>
          <p:nvCxnSpPr>
            <p:cNvPr id="155679" name="AutoShape 31"/>
            <p:cNvCxnSpPr>
              <a:cxnSpLocks noChangeShapeType="1"/>
              <a:stCxn id="155678" idx="3"/>
              <a:endCxn id="155680" idx="1"/>
            </p:cNvCxnSpPr>
            <p:nvPr/>
          </p:nvCxnSpPr>
          <p:spPr bwMode="auto">
            <a:xfrm flipV="1">
              <a:off x="3104" y="2060"/>
              <a:ext cx="494" cy="76"/>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5680" name="Text Box 32"/>
            <p:cNvSpPr txBox="1">
              <a:spLocks noChangeArrowheads="1"/>
            </p:cNvSpPr>
            <p:nvPr/>
          </p:nvSpPr>
          <p:spPr bwMode="auto">
            <a:xfrm>
              <a:off x="3598" y="1935"/>
              <a:ext cx="173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sz="2000">
                  <a:latin typeface="Arial" panose="020B0604020202020204" pitchFamily="34" charset="0"/>
                </a:rPr>
                <a:t>dietro faccia posteriore</a:t>
              </a:r>
              <a:endParaRPr lang="it-IT" altLang="it-IT" sz="2000">
                <a:latin typeface="Arial" panose="020B0604020202020204" pitchFamily="34" charset="0"/>
              </a:endParaRPr>
            </a:p>
          </p:txBody>
        </p:sp>
      </p:grpSp>
      <p:sp>
        <p:nvSpPr>
          <p:cNvPr id="155685" name="Text Box 37"/>
          <p:cNvSpPr txBox="1">
            <a:spLocks noChangeArrowheads="1"/>
          </p:cNvSpPr>
          <p:nvPr/>
        </p:nvSpPr>
        <p:spPr bwMode="auto">
          <a:xfrm>
            <a:off x="7137400" y="3671888"/>
            <a:ext cx="1905000"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it-IT" altLang="it-IT" sz="1800">
                <a:latin typeface="Arial" panose="020B0604020202020204" pitchFamily="34" charset="0"/>
              </a:rPr>
              <a:t>la barra grigia dovrebbe essere </a:t>
            </a:r>
            <a:r>
              <a:rPr lang="it-IT" altLang="it-IT" sz="1800" i="1">
                <a:latin typeface="Arial" panose="020B0604020202020204" pitchFamily="34" charset="0"/>
              </a:rPr>
              <a:t>non rigida</a:t>
            </a:r>
          </a:p>
        </p:txBody>
      </p:sp>
      <p:pic>
        <p:nvPicPr>
          <p:cNvPr id="155686"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1688" y="4591050"/>
            <a:ext cx="1738312"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5687" name="Text Box 39"/>
          <p:cNvSpPr txBox="1">
            <a:spLocks noChangeArrowheads="1"/>
          </p:cNvSpPr>
          <p:nvPr/>
        </p:nvSpPr>
        <p:spPr bwMode="auto">
          <a:xfrm>
            <a:off x="7099300" y="5678488"/>
            <a:ext cx="2070100"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it-IT" altLang="it-IT" sz="1800">
                <a:latin typeface="Arial" panose="020B0604020202020204" pitchFamily="34" charset="0"/>
              </a:rPr>
              <a:t>quindi scarto (inconsciamente) la soluzione</a:t>
            </a:r>
            <a:endParaRPr lang="it-IT" altLang="it-IT" sz="1800" i="1">
              <a:latin typeface="Arial" panose="020B0604020202020204" pitchFamily="34" charset="0"/>
            </a:endParaRPr>
          </a:p>
        </p:txBody>
      </p:sp>
      <p:sp>
        <p:nvSpPr>
          <p:cNvPr id="155688" name="Text Box 40"/>
          <p:cNvSpPr txBox="1">
            <a:spLocks noChangeArrowheads="1"/>
          </p:cNvSpPr>
          <p:nvPr/>
        </p:nvSpPr>
        <p:spPr bwMode="auto">
          <a:xfrm>
            <a:off x="5648325" y="4216400"/>
            <a:ext cx="996950" cy="155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9600">
                <a:solidFill>
                  <a:srgbClr val="FF0000"/>
                </a:solidFill>
                <a:latin typeface="Arial" panose="020B0604020202020204" pitchFamily="34" charset="0"/>
              </a:rPr>
              <a:t>X</a:t>
            </a:r>
          </a:p>
        </p:txBody>
      </p:sp>
    </p:spTree>
    <p:extLst>
      <p:ext uri="{BB962C8B-B14F-4D97-AF65-F5344CB8AC3E}">
        <p14:creationId xmlns:p14="http://schemas.microsoft.com/office/powerpoint/2010/main" val="1268965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5681"/>
                                        </p:tgtEl>
                                        <p:attrNameLst>
                                          <p:attrName>style.visibility</p:attrName>
                                        </p:attrNameLst>
                                      </p:cBhvr>
                                      <p:to>
                                        <p:strVal val="visible"/>
                                      </p:to>
                                    </p:set>
                                    <p:animEffect transition="in" filter="wipe(down)">
                                      <p:cBhvr>
                                        <p:cTn id="7" dur="500"/>
                                        <p:tgtEl>
                                          <p:spTgt spid="155681"/>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55682"/>
                                        </p:tgtEl>
                                        <p:attrNameLst>
                                          <p:attrName>style.visibility</p:attrName>
                                        </p:attrNameLst>
                                      </p:cBhvr>
                                      <p:to>
                                        <p:strVal val="visible"/>
                                      </p:to>
                                    </p:set>
                                    <p:animEffect transition="in" filter="wipe(down)">
                                      <p:cBhvr>
                                        <p:cTn id="11" dur="500"/>
                                        <p:tgtEl>
                                          <p:spTgt spid="1556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155683"/>
                                        </p:tgtEl>
                                        <p:attrNameLst>
                                          <p:attrName>style.visibility</p:attrName>
                                        </p:attrNameLst>
                                      </p:cBhvr>
                                      <p:to>
                                        <p:strVal val="visible"/>
                                      </p:to>
                                    </p:set>
                                    <p:animEffect transition="in" filter="wipe(down)">
                                      <p:cBhvr>
                                        <p:cTn id="16" dur="500"/>
                                        <p:tgtEl>
                                          <p:spTgt spid="155683"/>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155684"/>
                                        </p:tgtEl>
                                        <p:attrNameLst>
                                          <p:attrName>style.visibility</p:attrName>
                                        </p:attrNameLst>
                                      </p:cBhvr>
                                      <p:to>
                                        <p:strVal val="visible"/>
                                      </p:to>
                                    </p:set>
                                    <p:animEffect transition="in" filter="wipe(down)">
                                      <p:cBhvr>
                                        <p:cTn id="20" dur="500"/>
                                        <p:tgtEl>
                                          <p:spTgt spid="15568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55686"/>
                                        </p:tgtEl>
                                        <p:attrNameLst>
                                          <p:attrName>style.visibility</p:attrName>
                                        </p:attrNameLst>
                                      </p:cBhvr>
                                      <p:to>
                                        <p:strVal val="visible"/>
                                      </p:to>
                                    </p:set>
                                    <p:animEffect transition="in" filter="fade">
                                      <p:cBhvr>
                                        <p:cTn id="25" dur="2000"/>
                                        <p:tgtEl>
                                          <p:spTgt spid="15568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5685"/>
                                        </p:tgtEl>
                                        <p:attrNameLst>
                                          <p:attrName>style.visibility</p:attrName>
                                        </p:attrNameLst>
                                      </p:cBhvr>
                                      <p:to>
                                        <p:strVal val="visible"/>
                                      </p:to>
                                    </p:set>
                                    <p:animEffect transition="in" filter="wipe(down)">
                                      <p:cBhvr>
                                        <p:cTn id="30" dur="500"/>
                                        <p:tgtEl>
                                          <p:spTgt spid="1556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5687"/>
                                        </p:tgtEl>
                                        <p:attrNameLst>
                                          <p:attrName>style.visibility</p:attrName>
                                        </p:attrNameLst>
                                      </p:cBhvr>
                                      <p:to>
                                        <p:strVal val="visible"/>
                                      </p:to>
                                    </p:set>
                                    <p:animEffect transition="in" filter="wipe(down)">
                                      <p:cBhvr>
                                        <p:cTn id="35" dur="500"/>
                                        <p:tgtEl>
                                          <p:spTgt spid="155687"/>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55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85" grpId="0"/>
      <p:bldP spid="155687" grpId="0"/>
      <p:bldP spid="1556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173038"/>
            <a:ext cx="8229600" cy="1373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800">
                <a:solidFill>
                  <a:srgbClr val="000090"/>
                </a:solidFill>
              </a:rPr>
              <a:t>disambiguazione bottom-up</a:t>
            </a:r>
            <a:br>
              <a:rPr lang="it-IT" altLang="it-IT" sz="4800">
                <a:solidFill>
                  <a:srgbClr val="000090"/>
                </a:solidFill>
              </a:rPr>
            </a:br>
            <a:r>
              <a:rPr lang="it-IT" altLang="it-IT" sz="3600">
                <a:solidFill>
                  <a:srgbClr val="FF9900"/>
                </a:solidFill>
              </a:rPr>
              <a:t>è possibile forzare l’altra soluzione?</a:t>
            </a:r>
            <a:endParaRPr lang="it-IT" altLang="it-IT" sz="4800">
              <a:solidFill>
                <a:srgbClr val="000090"/>
              </a:solidFill>
            </a:endParaRPr>
          </a:p>
        </p:txBody>
      </p:sp>
      <p:pic>
        <p:nvPicPr>
          <p:cNvPr id="160771" name="Picture 3"/>
          <p:cNvPicPr>
            <a:picLocks noChangeAspect="1" noChangeArrowheads="1"/>
          </p:cNvPicPr>
          <p:nvPr/>
        </p:nvPicPr>
        <p:blipFill>
          <a:blip r:embed="rId3">
            <a:extLst>
              <a:ext uri="{28A0092B-C50C-407E-A947-70E740481C1C}">
                <a14:useLocalDpi xmlns:a14="http://schemas.microsoft.com/office/drawing/2010/main" val="0"/>
              </a:ext>
            </a:extLst>
          </a:blip>
          <a:srcRect r="67340"/>
          <a:stretch>
            <a:fillRect/>
          </a:stretch>
        </p:blipFill>
        <p:spPr bwMode="auto">
          <a:xfrm>
            <a:off x="2176463" y="4225925"/>
            <a:ext cx="1539875"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0772" name="Picture 4"/>
          <p:cNvPicPr>
            <a:picLocks noChangeAspect="1" noChangeArrowheads="1"/>
          </p:cNvPicPr>
          <p:nvPr/>
        </p:nvPicPr>
        <p:blipFill>
          <a:blip r:embed="rId4">
            <a:extLst>
              <a:ext uri="{28A0092B-C50C-407E-A947-70E740481C1C}">
                <a14:useLocalDpi xmlns:a14="http://schemas.microsoft.com/office/drawing/2010/main" val="0"/>
              </a:ext>
            </a:extLst>
          </a:blip>
          <a:srcRect l="66263" r="-272"/>
          <a:stretch>
            <a:fillRect/>
          </a:stretch>
        </p:blipFill>
        <p:spPr bwMode="auto">
          <a:xfrm>
            <a:off x="5389563" y="4187825"/>
            <a:ext cx="1603375"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0773" name="Rectangle 5"/>
          <p:cNvSpPr>
            <a:spLocks noChangeArrowheads="1"/>
          </p:cNvSpPr>
          <p:nvPr/>
        </p:nvSpPr>
        <p:spPr bwMode="auto">
          <a:xfrm>
            <a:off x="3149600" y="5837238"/>
            <a:ext cx="2817813"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sz="2800">
                <a:solidFill>
                  <a:srgbClr val="000000"/>
                </a:solidFill>
                <a:latin typeface="Arial" panose="020B0604020202020204" pitchFamily="34" charset="0"/>
              </a:rPr>
              <a:t>il cubo di Necker</a:t>
            </a:r>
            <a:endParaRPr lang="it-IT" altLang="it-IT" sz="2800">
              <a:solidFill>
                <a:srgbClr val="000000"/>
              </a:solidFill>
              <a:latin typeface="Arial" panose="020B0604020202020204" pitchFamily="34" charset="0"/>
            </a:endParaRPr>
          </a:p>
        </p:txBody>
      </p:sp>
      <p:sp>
        <p:nvSpPr>
          <p:cNvPr id="160780" name="Rectangle 12"/>
          <p:cNvSpPr>
            <a:spLocks noChangeArrowheads="1"/>
          </p:cNvSpPr>
          <p:nvPr/>
        </p:nvSpPr>
        <p:spPr bwMode="auto">
          <a:xfrm>
            <a:off x="5232400" y="4114800"/>
            <a:ext cx="1892300" cy="1689100"/>
          </a:xfrm>
          <a:prstGeom prst="rect">
            <a:avLst/>
          </a:prstGeom>
          <a:noFill/>
          <a:ln w="28575" algn="ctr">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160800" name="Text Box 32"/>
          <p:cNvSpPr txBox="1">
            <a:spLocks noChangeArrowheads="1"/>
          </p:cNvSpPr>
          <p:nvPr/>
        </p:nvSpPr>
        <p:spPr bwMode="auto">
          <a:xfrm>
            <a:off x="2282825" y="4381500"/>
            <a:ext cx="996950" cy="155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9600">
                <a:solidFill>
                  <a:srgbClr val="FF0000"/>
                </a:solidFill>
                <a:latin typeface="Arial" panose="020B0604020202020204" pitchFamily="34" charset="0"/>
              </a:rPr>
              <a:t>X</a:t>
            </a:r>
          </a:p>
        </p:txBody>
      </p:sp>
      <p:sp>
        <p:nvSpPr>
          <p:cNvPr id="160809" name="Rectangle 41"/>
          <p:cNvSpPr>
            <a:spLocks noChangeArrowheads="1"/>
          </p:cNvSpPr>
          <p:nvPr/>
        </p:nvSpPr>
        <p:spPr bwMode="auto">
          <a:xfrm>
            <a:off x="4597400" y="1536700"/>
            <a:ext cx="241300" cy="2476500"/>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160810" name="Freeform 42"/>
          <p:cNvSpPr>
            <a:spLocks/>
          </p:cNvSpPr>
          <p:nvPr/>
        </p:nvSpPr>
        <p:spPr bwMode="auto">
          <a:xfrm>
            <a:off x="5016500" y="1968500"/>
            <a:ext cx="393700" cy="1473200"/>
          </a:xfrm>
          <a:custGeom>
            <a:avLst/>
            <a:gdLst>
              <a:gd name="T0" fmla="*/ 0 w 248"/>
              <a:gd name="T1" fmla="*/ 928 h 928"/>
              <a:gd name="T2" fmla="*/ 248 w 248"/>
              <a:gd name="T3" fmla="*/ 680 h 928"/>
              <a:gd name="T4" fmla="*/ 240 w 248"/>
              <a:gd name="T5" fmla="*/ 0 h 928"/>
              <a:gd name="T6" fmla="*/ 8 w 248"/>
              <a:gd name="T7" fmla="*/ 248 h 928"/>
              <a:gd name="T8" fmla="*/ 0 w 248"/>
              <a:gd name="T9" fmla="*/ 928 h 928"/>
            </a:gdLst>
            <a:ahLst/>
            <a:cxnLst>
              <a:cxn ang="0">
                <a:pos x="T0" y="T1"/>
              </a:cxn>
              <a:cxn ang="0">
                <a:pos x="T2" y="T3"/>
              </a:cxn>
              <a:cxn ang="0">
                <a:pos x="T4" y="T5"/>
              </a:cxn>
              <a:cxn ang="0">
                <a:pos x="T6" y="T7"/>
              </a:cxn>
              <a:cxn ang="0">
                <a:pos x="T8" y="T9"/>
              </a:cxn>
            </a:cxnLst>
            <a:rect l="0" t="0" r="r" b="b"/>
            <a:pathLst>
              <a:path w="248" h="928">
                <a:moveTo>
                  <a:pt x="0" y="928"/>
                </a:moveTo>
                <a:lnTo>
                  <a:pt x="248" y="680"/>
                </a:lnTo>
                <a:lnTo>
                  <a:pt x="240" y="0"/>
                </a:lnTo>
                <a:lnTo>
                  <a:pt x="8" y="248"/>
                </a:lnTo>
                <a:lnTo>
                  <a:pt x="0" y="928"/>
                </a:lnTo>
                <a:close/>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60811" name="Freeform 43"/>
          <p:cNvSpPr>
            <a:spLocks/>
          </p:cNvSpPr>
          <p:nvPr/>
        </p:nvSpPr>
        <p:spPr bwMode="auto">
          <a:xfrm>
            <a:off x="3911600" y="1955800"/>
            <a:ext cx="393700" cy="1473200"/>
          </a:xfrm>
          <a:custGeom>
            <a:avLst/>
            <a:gdLst>
              <a:gd name="T0" fmla="*/ 0 w 248"/>
              <a:gd name="T1" fmla="*/ 928 h 928"/>
              <a:gd name="T2" fmla="*/ 248 w 248"/>
              <a:gd name="T3" fmla="*/ 680 h 928"/>
              <a:gd name="T4" fmla="*/ 240 w 248"/>
              <a:gd name="T5" fmla="*/ 0 h 928"/>
              <a:gd name="T6" fmla="*/ 8 w 248"/>
              <a:gd name="T7" fmla="*/ 248 h 928"/>
              <a:gd name="T8" fmla="*/ 0 w 248"/>
              <a:gd name="T9" fmla="*/ 928 h 928"/>
            </a:gdLst>
            <a:ahLst/>
            <a:cxnLst>
              <a:cxn ang="0">
                <a:pos x="T0" y="T1"/>
              </a:cxn>
              <a:cxn ang="0">
                <a:pos x="T2" y="T3"/>
              </a:cxn>
              <a:cxn ang="0">
                <a:pos x="T4" y="T5"/>
              </a:cxn>
              <a:cxn ang="0">
                <a:pos x="T6" y="T7"/>
              </a:cxn>
              <a:cxn ang="0">
                <a:pos x="T8" y="T9"/>
              </a:cxn>
            </a:cxnLst>
            <a:rect l="0" t="0" r="r" b="b"/>
            <a:pathLst>
              <a:path w="248" h="928">
                <a:moveTo>
                  <a:pt x="0" y="928"/>
                </a:moveTo>
                <a:lnTo>
                  <a:pt x="248" y="680"/>
                </a:lnTo>
                <a:lnTo>
                  <a:pt x="240" y="0"/>
                </a:lnTo>
                <a:lnTo>
                  <a:pt x="8" y="248"/>
                </a:lnTo>
                <a:lnTo>
                  <a:pt x="0" y="928"/>
                </a:lnTo>
                <a:close/>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60812" name="Line 44"/>
          <p:cNvSpPr>
            <a:spLocks noChangeShapeType="1"/>
          </p:cNvSpPr>
          <p:nvPr/>
        </p:nvSpPr>
        <p:spPr bwMode="auto">
          <a:xfrm>
            <a:off x="4305300" y="1955800"/>
            <a:ext cx="10795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60813" name="Line 45"/>
          <p:cNvSpPr>
            <a:spLocks noChangeShapeType="1"/>
          </p:cNvSpPr>
          <p:nvPr/>
        </p:nvSpPr>
        <p:spPr bwMode="auto">
          <a:xfrm>
            <a:off x="4279900" y="3060700"/>
            <a:ext cx="1130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60814" name="Rectangle 46"/>
          <p:cNvSpPr>
            <a:spLocks noChangeArrowheads="1"/>
          </p:cNvSpPr>
          <p:nvPr/>
        </p:nvSpPr>
        <p:spPr bwMode="auto">
          <a:xfrm>
            <a:off x="3924300" y="2349500"/>
            <a:ext cx="1092200" cy="1104900"/>
          </a:xfrm>
          <a:prstGeom prst="rect">
            <a:avLst/>
          </a:prstGeom>
          <a:noFill/>
          <a:ln w="285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160815" name="Rectangle 47"/>
          <p:cNvSpPr>
            <a:spLocks noChangeArrowheads="1"/>
          </p:cNvSpPr>
          <p:nvPr/>
        </p:nvSpPr>
        <p:spPr bwMode="auto">
          <a:xfrm>
            <a:off x="4597400" y="2120900"/>
            <a:ext cx="241300" cy="850900"/>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160816" name="Rectangle 48"/>
          <p:cNvSpPr>
            <a:spLocks noChangeArrowheads="1"/>
          </p:cNvSpPr>
          <p:nvPr/>
        </p:nvSpPr>
        <p:spPr bwMode="auto">
          <a:xfrm>
            <a:off x="4597400" y="3124200"/>
            <a:ext cx="241300" cy="850900"/>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Tree>
    <p:extLst>
      <p:ext uri="{BB962C8B-B14F-4D97-AF65-F5344CB8AC3E}">
        <p14:creationId xmlns:p14="http://schemas.microsoft.com/office/powerpoint/2010/main" val="792000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809"/>
                                        </p:tgtEl>
                                        <p:attrNameLst>
                                          <p:attrName>style.visibility</p:attrName>
                                        </p:attrNameLst>
                                      </p:cBhvr>
                                      <p:to>
                                        <p:strVal val="visible"/>
                                      </p:to>
                                    </p:set>
                                    <p:animEffect transition="in" filter="fade">
                                      <p:cBhvr>
                                        <p:cTn id="7" dur="2000"/>
                                        <p:tgtEl>
                                          <p:spTgt spid="1608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0815"/>
                                        </p:tgtEl>
                                        <p:attrNameLst>
                                          <p:attrName>style.visibility</p:attrName>
                                        </p:attrNameLst>
                                      </p:cBhvr>
                                      <p:to>
                                        <p:strVal val="visible"/>
                                      </p:to>
                                    </p:set>
                                    <p:animEffect transition="in" filter="fade">
                                      <p:cBhvr>
                                        <p:cTn id="10" dur="2000"/>
                                        <p:tgtEl>
                                          <p:spTgt spid="1608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0816"/>
                                        </p:tgtEl>
                                        <p:attrNameLst>
                                          <p:attrName>style.visibility</p:attrName>
                                        </p:attrNameLst>
                                      </p:cBhvr>
                                      <p:to>
                                        <p:strVal val="visible"/>
                                      </p:to>
                                    </p:set>
                                    <p:animEffect transition="in" filter="fade">
                                      <p:cBhvr>
                                        <p:cTn id="13" dur="2000"/>
                                        <p:tgtEl>
                                          <p:spTgt spid="1608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078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0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0" grpId="0" animBg="1"/>
      <p:bldP spid="160800" grpId="0"/>
      <p:bldP spid="160809" grpId="0" animBg="1"/>
      <p:bldP spid="160815" grpId="0" animBg="1"/>
      <p:bldP spid="1608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173038"/>
            <a:ext cx="8229600" cy="2105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800" dirty="0">
                <a:solidFill>
                  <a:srgbClr val="000090"/>
                </a:solidFill>
              </a:rPr>
              <a:t>la percezione trae conclusioni</a:t>
            </a:r>
            <a:br>
              <a:rPr lang="it-IT" altLang="it-IT" sz="4800" dirty="0">
                <a:solidFill>
                  <a:srgbClr val="000090"/>
                </a:solidFill>
              </a:rPr>
            </a:br>
            <a:r>
              <a:rPr lang="it-IT" altLang="it-IT" sz="3600" dirty="0">
                <a:solidFill>
                  <a:srgbClr val="FF9900"/>
                </a:solidFill>
              </a:rPr>
              <a:t>anche con immagini dinamiche</a:t>
            </a:r>
            <a:r>
              <a:rPr lang="it-IT" altLang="it-IT" sz="4800" dirty="0">
                <a:solidFill>
                  <a:srgbClr val="000090"/>
                </a:solidFill>
              </a:rPr>
              <a:t/>
            </a:r>
            <a:br>
              <a:rPr lang="it-IT" altLang="it-IT" sz="4800" dirty="0">
                <a:solidFill>
                  <a:srgbClr val="000090"/>
                </a:solidFill>
              </a:rPr>
            </a:br>
            <a:r>
              <a:rPr lang="it-IT" altLang="it-IT" sz="4800" dirty="0">
                <a:solidFill>
                  <a:srgbClr val="000090"/>
                </a:solidFill>
              </a:rPr>
              <a:t> </a:t>
            </a:r>
          </a:p>
        </p:txBody>
      </p:sp>
      <p:pic>
        <p:nvPicPr>
          <p:cNvPr id="149510" name="Picture 6" descr="Immagine correlata">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01950" y="1600200"/>
            <a:ext cx="2857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49512" name="Rectangle 8"/>
          <p:cNvSpPr>
            <a:spLocks noChangeArrowheads="1"/>
          </p:cNvSpPr>
          <p:nvPr/>
        </p:nvSpPr>
        <p:spPr bwMode="auto">
          <a:xfrm>
            <a:off x="2222500" y="6294438"/>
            <a:ext cx="466407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sz="2800">
                <a:solidFill>
                  <a:srgbClr val="000000"/>
                </a:solidFill>
                <a:latin typeface="Arial" panose="020B0604020202020204" pitchFamily="34" charset="0"/>
              </a:rPr>
              <a:t>ballerina di Kayahara (2003)</a:t>
            </a:r>
            <a:endParaRPr lang="it-IT" altLang="it-IT" sz="2800">
              <a:solidFill>
                <a:srgbClr val="000000"/>
              </a:solidFill>
              <a:latin typeface="Arial" panose="020B0604020202020204" pitchFamily="34" charset="0"/>
            </a:endParaRPr>
          </a:p>
        </p:txBody>
      </p:sp>
      <p:pic>
        <p:nvPicPr>
          <p:cNvPr id="14951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72163"/>
            <a:ext cx="9144000"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49517" name="Group 13"/>
          <p:cNvGrpSpPr>
            <a:grpSpLocks/>
          </p:cNvGrpSpPr>
          <p:nvPr/>
        </p:nvGrpSpPr>
        <p:grpSpPr bwMode="auto">
          <a:xfrm>
            <a:off x="517525" y="4814888"/>
            <a:ext cx="1355725" cy="963612"/>
            <a:chOff x="502" y="3033"/>
            <a:chExt cx="854" cy="607"/>
          </a:xfrm>
        </p:grpSpPr>
        <p:sp>
          <p:nvSpPr>
            <p:cNvPr id="149515" name="Line 11"/>
            <p:cNvSpPr>
              <a:spLocks noChangeShapeType="1"/>
            </p:cNvSpPr>
            <p:nvPr/>
          </p:nvSpPr>
          <p:spPr bwMode="auto">
            <a:xfrm>
              <a:off x="928" y="3384"/>
              <a:ext cx="0" cy="256"/>
            </a:xfrm>
            <a:prstGeom prst="line">
              <a:avLst/>
            </a:prstGeom>
            <a:noFill/>
            <a:ln w="190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49516" name="Text Box 12"/>
            <p:cNvSpPr txBox="1">
              <a:spLocks noChangeArrowheads="1"/>
            </p:cNvSpPr>
            <p:nvPr/>
          </p:nvSpPr>
          <p:spPr bwMode="auto">
            <a:xfrm>
              <a:off x="502" y="3033"/>
              <a:ext cx="85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a:latin typeface="Arial" panose="020B0604020202020204" pitchFamily="34" charset="0"/>
                </a:rPr>
                <a:t>ambigua</a:t>
              </a:r>
            </a:p>
          </p:txBody>
        </p:sp>
      </p:grpSp>
      <p:grpSp>
        <p:nvGrpSpPr>
          <p:cNvPr id="149518" name="Group 14"/>
          <p:cNvGrpSpPr>
            <a:grpSpLocks/>
          </p:cNvGrpSpPr>
          <p:nvPr/>
        </p:nvGrpSpPr>
        <p:grpSpPr bwMode="auto">
          <a:xfrm>
            <a:off x="6740525" y="4776788"/>
            <a:ext cx="1355725" cy="963612"/>
            <a:chOff x="502" y="3033"/>
            <a:chExt cx="854" cy="607"/>
          </a:xfrm>
        </p:grpSpPr>
        <p:sp>
          <p:nvSpPr>
            <p:cNvPr id="149519" name="Line 15"/>
            <p:cNvSpPr>
              <a:spLocks noChangeShapeType="1"/>
            </p:cNvSpPr>
            <p:nvPr/>
          </p:nvSpPr>
          <p:spPr bwMode="auto">
            <a:xfrm>
              <a:off x="928" y="3384"/>
              <a:ext cx="0" cy="256"/>
            </a:xfrm>
            <a:prstGeom prst="line">
              <a:avLst/>
            </a:prstGeom>
            <a:noFill/>
            <a:ln w="190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49520" name="Text Box 16"/>
            <p:cNvSpPr txBox="1">
              <a:spLocks noChangeArrowheads="1"/>
            </p:cNvSpPr>
            <p:nvPr/>
          </p:nvSpPr>
          <p:spPr bwMode="auto">
            <a:xfrm>
              <a:off x="502" y="3033"/>
              <a:ext cx="85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a:latin typeface="Arial" panose="020B0604020202020204" pitchFamily="34" charset="0"/>
                </a:rPr>
                <a:t>ambigua</a:t>
              </a:r>
            </a:p>
          </p:txBody>
        </p:sp>
      </p:grpSp>
      <p:sp>
        <p:nvSpPr>
          <p:cNvPr id="149521" name="Text Box 17"/>
          <p:cNvSpPr txBox="1">
            <a:spLocks noChangeArrowheads="1"/>
          </p:cNvSpPr>
          <p:nvPr/>
        </p:nvSpPr>
        <p:spPr bwMode="auto">
          <a:xfrm>
            <a:off x="5775325" y="2328863"/>
            <a:ext cx="3190875"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it-IT" altLang="it-IT">
                <a:solidFill>
                  <a:schemeClr val="accent2"/>
                </a:solidFill>
                <a:latin typeface="Arial" panose="020B0604020202020204" pitchFamily="34" charset="0"/>
              </a:rPr>
              <a:t>verso di rotazione ambiguo</a:t>
            </a:r>
          </a:p>
          <a:p>
            <a:pPr algn="ctr"/>
            <a:endParaRPr lang="it-IT" altLang="it-IT">
              <a:solidFill>
                <a:schemeClr val="accent2"/>
              </a:solidFill>
              <a:latin typeface="Arial" panose="020B0604020202020204" pitchFamily="34" charset="0"/>
            </a:endParaRPr>
          </a:p>
          <a:p>
            <a:pPr algn="ctr"/>
            <a:r>
              <a:rPr lang="it-IT" altLang="it-IT">
                <a:latin typeface="Arial" panose="020B0604020202020204" pitchFamily="34" charset="0"/>
              </a:rPr>
              <a:t>mi guarda o mi da le spalle?</a:t>
            </a:r>
          </a:p>
        </p:txBody>
      </p:sp>
    </p:spTree>
    <p:extLst>
      <p:ext uri="{BB962C8B-B14F-4D97-AF65-F5344CB8AC3E}">
        <p14:creationId xmlns:p14="http://schemas.microsoft.com/office/powerpoint/2010/main" val="330104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9514"/>
                                        </p:tgtEl>
                                        <p:attrNameLst>
                                          <p:attrName>style.visibility</p:attrName>
                                        </p:attrNameLst>
                                      </p:cBhvr>
                                      <p:to>
                                        <p:strVal val="visible"/>
                                      </p:to>
                                    </p:set>
                                    <p:animEffect transition="in" filter="fade">
                                      <p:cBhvr>
                                        <p:cTn id="7" dur="2000"/>
                                        <p:tgtEl>
                                          <p:spTgt spid="149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9521"/>
                                        </p:tgtEl>
                                        <p:attrNameLst>
                                          <p:attrName>style.visibility</p:attrName>
                                        </p:attrNameLst>
                                      </p:cBhvr>
                                      <p:to>
                                        <p:strVal val="visible"/>
                                      </p:to>
                                    </p:set>
                                    <p:animEffect transition="in" filter="wipe(down)">
                                      <p:cBhvr>
                                        <p:cTn id="12" dur="500"/>
                                        <p:tgtEl>
                                          <p:spTgt spid="1495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49517"/>
                                        </p:tgtEl>
                                        <p:attrNameLst>
                                          <p:attrName>style.visibility</p:attrName>
                                        </p:attrNameLst>
                                      </p:cBhvr>
                                      <p:to>
                                        <p:strVal val="visible"/>
                                      </p:to>
                                    </p:set>
                                    <p:animEffect transition="in" filter="wipe(up)">
                                      <p:cBhvr>
                                        <p:cTn id="17" dur="500"/>
                                        <p:tgtEl>
                                          <p:spTgt spid="149517"/>
                                        </p:tgtEl>
                                      </p:cBhvr>
                                    </p:animEffect>
                                  </p:childTnLst>
                                </p:cTn>
                              </p:par>
                              <p:par>
                                <p:cTn id="18" presetID="22" presetClass="entr" presetSubtype="1" fill="hold" nodeType="withEffect">
                                  <p:stCondLst>
                                    <p:cond delay="0"/>
                                  </p:stCondLst>
                                  <p:childTnLst>
                                    <p:set>
                                      <p:cBhvr>
                                        <p:cTn id="19" dur="1" fill="hold">
                                          <p:stCondLst>
                                            <p:cond delay="0"/>
                                          </p:stCondLst>
                                        </p:cTn>
                                        <p:tgtEl>
                                          <p:spTgt spid="149518"/>
                                        </p:tgtEl>
                                        <p:attrNameLst>
                                          <p:attrName>style.visibility</p:attrName>
                                        </p:attrNameLst>
                                      </p:cBhvr>
                                      <p:to>
                                        <p:strVal val="visible"/>
                                      </p:to>
                                    </p:set>
                                    <p:animEffect transition="in" filter="wipe(up)">
                                      <p:cBhvr>
                                        <p:cTn id="20" dur="500"/>
                                        <p:tgtEl>
                                          <p:spTgt spid="149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a:xfrm>
            <a:off x="0" y="109538"/>
            <a:ext cx="9144000" cy="19389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800" dirty="0">
                <a:solidFill>
                  <a:srgbClr val="000090"/>
                </a:solidFill>
              </a:rPr>
              <a:t>dimostratore </a:t>
            </a:r>
            <a:br>
              <a:rPr lang="it-IT" altLang="it-IT" sz="4800" dirty="0">
                <a:solidFill>
                  <a:srgbClr val="000090"/>
                </a:solidFill>
              </a:rPr>
            </a:br>
            <a:r>
              <a:rPr lang="it-IT" altLang="it-IT" sz="3600" dirty="0">
                <a:solidFill>
                  <a:srgbClr val="FF9900"/>
                </a:solidFill>
              </a:rPr>
              <a:t>acquisire informazioni sul funzionamento </a:t>
            </a:r>
            <a:r>
              <a:rPr lang="it-IT" altLang="it-IT" sz="3600" dirty="0" smtClean="0">
                <a:solidFill>
                  <a:srgbClr val="FF9900"/>
                </a:solidFill>
              </a:rPr>
              <a:t>dell’ ED</a:t>
            </a:r>
            <a:endParaRPr lang="it-IT" altLang="it-IT" sz="3600" dirty="0">
              <a:solidFill>
                <a:srgbClr val="FF9900"/>
              </a:solidFill>
            </a:endParaRPr>
          </a:p>
        </p:txBody>
      </p:sp>
      <p:sp>
        <p:nvSpPr>
          <p:cNvPr id="885763" name="Rectangle 3">
            <a:hlinkClick r:id="rId3"/>
          </p:cNvPr>
          <p:cNvSpPr>
            <a:spLocks noChangeArrowheads="1"/>
          </p:cNvSpPr>
          <p:nvPr/>
        </p:nvSpPr>
        <p:spPr bwMode="auto">
          <a:xfrm>
            <a:off x="838200" y="2016125"/>
            <a:ext cx="76088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dirty="0">
                <a:latin typeface="Arial" panose="020B0604020202020204" pitchFamily="34" charset="0"/>
                <a:hlinkClick r:id="rId4"/>
              </a:rPr>
              <a:t>http://www.michaelbach.de/ot/sze-silhouette/index.html</a:t>
            </a:r>
            <a:endParaRPr lang="it-IT" altLang="it-IT" dirty="0">
              <a:latin typeface="Arial" panose="020B0604020202020204" pitchFamily="34" charset="0"/>
            </a:endParaRPr>
          </a:p>
        </p:txBody>
      </p:sp>
      <p:pic>
        <p:nvPicPr>
          <p:cNvPr id="885764" name="Picture 4"/>
          <p:cNvPicPr>
            <a:picLocks noChangeAspect="1" noChangeArrowheads="1"/>
          </p:cNvPicPr>
          <p:nvPr/>
        </p:nvPicPr>
        <p:blipFill>
          <a:blip r:embed="rId5">
            <a:extLst>
              <a:ext uri="{28A0092B-C50C-407E-A947-70E740481C1C}">
                <a14:useLocalDpi xmlns:a14="http://schemas.microsoft.com/office/drawing/2010/main" val="0"/>
              </a:ext>
            </a:extLst>
          </a:blip>
          <a:srcRect t="17334" r="48334" b="28667"/>
          <a:stretch>
            <a:fillRect/>
          </a:stretch>
        </p:blipFill>
        <p:spPr bwMode="auto">
          <a:xfrm>
            <a:off x="0" y="2609850"/>
            <a:ext cx="7226300" cy="424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57809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0" y="109538"/>
            <a:ext cx="9144000" cy="192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800">
                <a:solidFill>
                  <a:srgbClr val="000090"/>
                </a:solidFill>
              </a:rPr>
              <a:t>evidenza 1 </a:t>
            </a:r>
            <a:br>
              <a:rPr lang="it-IT" altLang="it-IT" sz="4800">
                <a:solidFill>
                  <a:srgbClr val="000090"/>
                </a:solidFill>
              </a:rPr>
            </a:br>
            <a:r>
              <a:rPr lang="it-IT" altLang="it-IT" sz="3600">
                <a:solidFill>
                  <a:srgbClr val="FF9900"/>
                </a:solidFill>
              </a:rPr>
              <a:t>disambiguazione indotta da verso di rotazione del gruppo di sfere</a:t>
            </a:r>
          </a:p>
        </p:txBody>
      </p:sp>
      <p:sp>
        <p:nvSpPr>
          <p:cNvPr id="889859" name="Rectangle 3">
            <a:hlinkClick r:id="rId3"/>
          </p:cNvPr>
          <p:cNvSpPr>
            <a:spLocks noChangeArrowheads="1"/>
          </p:cNvSpPr>
          <p:nvPr/>
        </p:nvSpPr>
        <p:spPr bwMode="auto">
          <a:xfrm>
            <a:off x="838200" y="2016125"/>
            <a:ext cx="76088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dirty="0">
                <a:latin typeface="Arial" panose="020B0604020202020204" pitchFamily="34" charset="0"/>
              </a:rPr>
              <a:t>http://www.michaelbach.de/ot/sze-silhouette/index.html</a:t>
            </a:r>
          </a:p>
        </p:txBody>
      </p:sp>
      <p:pic>
        <p:nvPicPr>
          <p:cNvPr id="889860" name="Picture 4"/>
          <p:cNvPicPr>
            <a:picLocks noChangeAspect="1" noChangeArrowheads="1"/>
          </p:cNvPicPr>
          <p:nvPr/>
        </p:nvPicPr>
        <p:blipFill>
          <a:blip r:embed="rId4">
            <a:extLst>
              <a:ext uri="{28A0092B-C50C-407E-A947-70E740481C1C}">
                <a14:useLocalDpi xmlns:a14="http://schemas.microsoft.com/office/drawing/2010/main" val="0"/>
              </a:ext>
            </a:extLst>
          </a:blip>
          <a:srcRect t="17334" r="48334" b="28667"/>
          <a:stretch>
            <a:fillRect/>
          </a:stretch>
        </p:blipFill>
        <p:spPr bwMode="auto">
          <a:xfrm>
            <a:off x="0" y="2609850"/>
            <a:ext cx="7226300" cy="424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9861" name="Picture 5"/>
          <p:cNvPicPr>
            <a:picLocks noChangeAspect="1" noChangeArrowheads="1"/>
          </p:cNvPicPr>
          <p:nvPr/>
        </p:nvPicPr>
        <p:blipFill>
          <a:blip r:embed="rId5">
            <a:extLst>
              <a:ext uri="{28A0092B-C50C-407E-A947-70E740481C1C}">
                <a14:useLocalDpi xmlns:a14="http://schemas.microsoft.com/office/drawing/2010/main" val="0"/>
              </a:ext>
            </a:extLst>
          </a:blip>
          <a:srcRect t="17334" r="49249" b="29630"/>
          <a:stretch>
            <a:fillRect/>
          </a:stretch>
        </p:blipFill>
        <p:spPr bwMode="auto">
          <a:xfrm>
            <a:off x="0" y="2622550"/>
            <a:ext cx="7237413" cy="425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9863" name="Line 7"/>
          <p:cNvSpPr>
            <a:spLocks noChangeShapeType="1"/>
          </p:cNvSpPr>
          <p:nvPr/>
        </p:nvSpPr>
        <p:spPr bwMode="auto">
          <a:xfrm flipH="1">
            <a:off x="7213600" y="4533900"/>
            <a:ext cx="647700" cy="76200"/>
          </a:xfrm>
          <a:prstGeom prst="line">
            <a:avLst/>
          </a:prstGeom>
          <a:noFill/>
          <a:ln w="3810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889864" name="Text Box 8"/>
          <p:cNvSpPr txBox="1">
            <a:spLocks noChangeArrowheads="1"/>
          </p:cNvSpPr>
          <p:nvPr/>
        </p:nvSpPr>
        <p:spPr bwMode="auto">
          <a:xfrm>
            <a:off x="8048625" y="4329113"/>
            <a:ext cx="8699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1800">
                <a:latin typeface="Arial" panose="020B0604020202020204" pitchFamily="34" charset="0"/>
              </a:rPr>
              <a:t>spunta</a:t>
            </a:r>
          </a:p>
        </p:txBody>
      </p:sp>
      <p:sp>
        <p:nvSpPr>
          <p:cNvPr id="889865" name="Line 9"/>
          <p:cNvSpPr>
            <a:spLocks noChangeShapeType="1"/>
          </p:cNvSpPr>
          <p:nvPr/>
        </p:nvSpPr>
        <p:spPr bwMode="auto">
          <a:xfrm flipH="1">
            <a:off x="7239000" y="3860800"/>
            <a:ext cx="622300" cy="469900"/>
          </a:xfrm>
          <a:prstGeom prst="line">
            <a:avLst/>
          </a:prstGeom>
          <a:noFill/>
          <a:ln w="3810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889866" name="Text Box 10"/>
          <p:cNvSpPr txBox="1">
            <a:spLocks noChangeArrowheads="1"/>
          </p:cNvSpPr>
          <p:nvPr/>
        </p:nvSpPr>
        <p:spPr bwMode="auto">
          <a:xfrm>
            <a:off x="7997825" y="3290888"/>
            <a:ext cx="1590675"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it-IT" altLang="it-IT" sz="1800">
                <a:latin typeface="Arial" panose="020B0604020202020204" pitchFamily="34" charset="0"/>
              </a:rPr>
              <a:t>verso di rotazione sfere</a:t>
            </a:r>
          </a:p>
        </p:txBody>
      </p:sp>
    </p:spTree>
    <p:extLst>
      <p:ext uri="{BB962C8B-B14F-4D97-AF65-F5344CB8AC3E}">
        <p14:creationId xmlns:p14="http://schemas.microsoft.com/office/powerpoint/2010/main" val="1595274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a:xfrm>
            <a:off x="0" y="109538"/>
            <a:ext cx="9144000" cy="192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800">
                <a:solidFill>
                  <a:srgbClr val="000090"/>
                </a:solidFill>
              </a:rPr>
              <a:t>evidenza 2 </a:t>
            </a:r>
            <a:br>
              <a:rPr lang="it-IT" altLang="it-IT" sz="4800">
                <a:solidFill>
                  <a:srgbClr val="000090"/>
                </a:solidFill>
              </a:rPr>
            </a:br>
            <a:r>
              <a:rPr lang="it-IT" altLang="it-IT" sz="3600">
                <a:solidFill>
                  <a:srgbClr val="FF9900"/>
                </a:solidFill>
              </a:rPr>
              <a:t>disambiguazione visualizzando la luminanza del </a:t>
            </a:r>
            <a:r>
              <a:rPr lang="en-US" altLang="it-IT" sz="3600">
                <a:solidFill>
                  <a:srgbClr val="FF9900"/>
                </a:solidFill>
              </a:rPr>
              <a:t>modello 3D</a:t>
            </a:r>
            <a:endParaRPr lang="it-IT" altLang="it-IT" sz="3600">
              <a:solidFill>
                <a:srgbClr val="FF9900"/>
              </a:solidFill>
            </a:endParaRPr>
          </a:p>
        </p:txBody>
      </p:sp>
      <p:sp>
        <p:nvSpPr>
          <p:cNvPr id="891907" name="Rectangle 3">
            <a:hlinkClick r:id="rId3"/>
          </p:cNvPr>
          <p:cNvSpPr>
            <a:spLocks noChangeArrowheads="1"/>
          </p:cNvSpPr>
          <p:nvPr/>
        </p:nvSpPr>
        <p:spPr bwMode="auto">
          <a:xfrm>
            <a:off x="838200" y="2016125"/>
            <a:ext cx="76088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a:latin typeface="Arial" panose="020B0604020202020204" pitchFamily="34" charset="0"/>
              </a:rPr>
              <a:t>http://www.michaelbach.de/ot/sze-silhouette/index.html</a:t>
            </a:r>
          </a:p>
        </p:txBody>
      </p:sp>
      <p:pic>
        <p:nvPicPr>
          <p:cNvPr id="891908" name="Picture 4"/>
          <p:cNvPicPr>
            <a:picLocks noChangeAspect="1" noChangeArrowheads="1"/>
          </p:cNvPicPr>
          <p:nvPr/>
        </p:nvPicPr>
        <p:blipFill>
          <a:blip r:embed="rId4">
            <a:extLst>
              <a:ext uri="{28A0092B-C50C-407E-A947-70E740481C1C}">
                <a14:useLocalDpi xmlns:a14="http://schemas.microsoft.com/office/drawing/2010/main" val="0"/>
              </a:ext>
            </a:extLst>
          </a:blip>
          <a:srcRect t="17334" r="48334" b="28667"/>
          <a:stretch>
            <a:fillRect/>
          </a:stretch>
        </p:blipFill>
        <p:spPr bwMode="auto">
          <a:xfrm>
            <a:off x="0" y="2609850"/>
            <a:ext cx="7226300" cy="424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91909" name="Picture 5"/>
          <p:cNvPicPr>
            <a:picLocks noChangeAspect="1" noChangeArrowheads="1"/>
          </p:cNvPicPr>
          <p:nvPr/>
        </p:nvPicPr>
        <p:blipFill>
          <a:blip r:embed="rId5">
            <a:extLst>
              <a:ext uri="{28A0092B-C50C-407E-A947-70E740481C1C}">
                <a14:useLocalDpi xmlns:a14="http://schemas.microsoft.com/office/drawing/2010/main" val="0"/>
              </a:ext>
            </a:extLst>
          </a:blip>
          <a:srcRect t="17334" r="49249" b="29630"/>
          <a:stretch>
            <a:fillRect/>
          </a:stretch>
        </p:blipFill>
        <p:spPr bwMode="auto">
          <a:xfrm>
            <a:off x="0" y="2622550"/>
            <a:ext cx="7237413" cy="425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1910" name="Line 6"/>
          <p:cNvSpPr>
            <a:spLocks noChangeShapeType="1"/>
          </p:cNvSpPr>
          <p:nvPr/>
        </p:nvSpPr>
        <p:spPr bwMode="auto">
          <a:xfrm flipH="1">
            <a:off x="7213600" y="4876800"/>
            <a:ext cx="647700" cy="76200"/>
          </a:xfrm>
          <a:prstGeom prst="line">
            <a:avLst/>
          </a:prstGeom>
          <a:noFill/>
          <a:ln w="3810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891911" name="Text Box 7"/>
          <p:cNvSpPr txBox="1">
            <a:spLocks noChangeArrowheads="1"/>
          </p:cNvSpPr>
          <p:nvPr/>
        </p:nvSpPr>
        <p:spPr bwMode="auto">
          <a:xfrm>
            <a:off x="8048625" y="4684713"/>
            <a:ext cx="8699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1800">
                <a:latin typeface="Arial" panose="020B0604020202020204" pitchFamily="34" charset="0"/>
              </a:rPr>
              <a:t>spunta</a:t>
            </a:r>
          </a:p>
        </p:txBody>
      </p:sp>
      <p:sp>
        <p:nvSpPr>
          <p:cNvPr id="891912" name="Line 8"/>
          <p:cNvSpPr>
            <a:spLocks noChangeShapeType="1"/>
          </p:cNvSpPr>
          <p:nvPr/>
        </p:nvSpPr>
        <p:spPr bwMode="auto">
          <a:xfrm flipH="1">
            <a:off x="7239000" y="3517900"/>
            <a:ext cx="622300" cy="469900"/>
          </a:xfrm>
          <a:prstGeom prst="line">
            <a:avLst/>
          </a:prstGeom>
          <a:noFill/>
          <a:ln w="3810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891913" name="Text Box 9"/>
          <p:cNvSpPr txBox="1">
            <a:spLocks noChangeArrowheads="1"/>
          </p:cNvSpPr>
          <p:nvPr/>
        </p:nvSpPr>
        <p:spPr bwMode="auto">
          <a:xfrm>
            <a:off x="7997825" y="3036888"/>
            <a:ext cx="1590675"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it-IT" altLang="it-IT" sz="1800">
                <a:latin typeface="Arial" panose="020B0604020202020204" pitchFamily="34" charset="0"/>
              </a:rPr>
              <a:t>verso di rotazione modello</a:t>
            </a:r>
          </a:p>
        </p:txBody>
      </p:sp>
      <p:pic>
        <p:nvPicPr>
          <p:cNvPr id="891915" name="Picture 11"/>
          <p:cNvPicPr>
            <a:picLocks noChangeAspect="1" noChangeArrowheads="1"/>
          </p:cNvPicPr>
          <p:nvPr/>
        </p:nvPicPr>
        <p:blipFill>
          <a:blip r:embed="rId6">
            <a:extLst>
              <a:ext uri="{28A0092B-C50C-407E-A947-70E740481C1C}">
                <a14:useLocalDpi xmlns:a14="http://schemas.microsoft.com/office/drawing/2010/main" val="0"/>
              </a:ext>
            </a:extLst>
          </a:blip>
          <a:srcRect t="17334" r="49219" b="29482"/>
          <a:stretch>
            <a:fillRect/>
          </a:stretch>
        </p:blipFill>
        <p:spPr bwMode="auto">
          <a:xfrm>
            <a:off x="0" y="2627313"/>
            <a:ext cx="7181850" cy="423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41122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ChangeArrowheads="1"/>
          </p:cNvSpPr>
          <p:nvPr/>
        </p:nvSpPr>
        <p:spPr bwMode="auto">
          <a:xfrm>
            <a:off x="211138" y="-17463"/>
            <a:ext cx="8534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smtClean="0">
                <a:solidFill>
                  <a:schemeClr val="accent2"/>
                </a:solidFill>
                <a:latin typeface="Arial" panose="020B0604020202020204" pitchFamily="34" charset="0"/>
              </a:rPr>
              <a:t>ED, </a:t>
            </a:r>
            <a:r>
              <a:rPr lang="en-US" altLang="it-IT" sz="4400" dirty="0" err="1">
                <a:solidFill>
                  <a:schemeClr val="accent2"/>
                </a:solidFill>
                <a:latin typeface="Arial" panose="020B0604020202020204" pitchFamily="34" charset="0"/>
              </a:rPr>
              <a:t>spazio</a:t>
            </a:r>
            <a:r>
              <a:rPr lang="en-US" altLang="it-IT" sz="4400" dirty="0">
                <a:solidFill>
                  <a:schemeClr val="accent2"/>
                </a:solidFill>
                <a:latin typeface="Arial" panose="020B0604020202020204" pitchFamily="34" charset="0"/>
              </a:rPr>
              <a:t>, </a:t>
            </a:r>
            <a:r>
              <a:rPr lang="en-US" altLang="it-IT" sz="4400" dirty="0" err="1">
                <a:solidFill>
                  <a:schemeClr val="accent2"/>
                </a:solidFill>
                <a:latin typeface="Arial" panose="020B0604020202020204" pitchFamily="34" charset="0"/>
              </a:rPr>
              <a:t>azione</a:t>
            </a:r>
            <a:r>
              <a:rPr lang="en-US" altLang="it-IT" sz="4400" dirty="0">
                <a:solidFill>
                  <a:schemeClr val="accent2"/>
                </a:solidFill>
                <a:latin typeface="Arial" panose="020B0604020202020204" pitchFamily="34" charset="0"/>
              </a:rPr>
              <a:t> </a:t>
            </a:r>
            <a:r>
              <a:rPr lang="en-US" altLang="it-IT" sz="4400" dirty="0" err="1">
                <a:solidFill>
                  <a:schemeClr val="accent2"/>
                </a:solidFill>
                <a:latin typeface="Arial" panose="020B0604020202020204" pitchFamily="34" charset="0"/>
              </a:rPr>
              <a:t>attenzione</a:t>
            </a:r>
            <a:r>
              <a:rPr lang="en-US" altLang="it-IT" sz="4400" dirty="0">
                <a:solidFill>
                  <a:schemeClr val="accent2"/>
                </a:solidFill>
                <a:latin typeface="Arial" panose="020B0604020202020204" pitchFamily="34" charset="0"/>
              </a:rPr>
              <a:t>, </a:t>
            </a:r>
            <a:r>
              <a:rPr lang="en-US" altLang="it-IT" sz="4400" dirty="0" err="1">
                <a:solidFill>
                  <a:schemeClr val="accent2"/>
                </a:solidFill>
                <a:latin typeface="Arial" panose="020B0604020202020204" pitchFamily="34" charset="0"/>
              </a:rPr>
              <a:t>coscienza</a:t>
            </a:r>
            <a:endParaRPr lang="en-US" altLang="it-IT" sz="4400" dirty="0">
              <a:solidFill>
                <a:schemeClr val="accent2"/>
              </a:solidFill>
              <a:latin typeface="Arial" panose="020B0604020202020204" pitchFamily="34" charset="0"/>
            </a:endParaRPr>
          </a:p>
        </p:txBody>
      </p:sp>
      <p:sp>
        <p:nvSpPr>
          <p:cNvPr id="667651" name="TextBox 1"/>
          <p:cNvSpPr txBox="1">
            <a:spLocks noChangeArrowheads="1"/>
          </p:cNvSpPr>
          <p:nvPr/>
        </p:nvSpPr>
        <p:spPr bwMode="auto">
          <a:xfrm>
            <a:off x="287338" y="2505075"/>
            <a:ext cx="86868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1000"/>
              </a:spcAft>
              <a:buClr>
                <a:schemeClr val="accent2"/>
              </a:buClr>
              <a:buFont typeface="Wingdings" panose="05000000000000000000" pitchFamily="2" charset="2"/>
              <a:buChar char="§"/>
            </a:pPr>
            <a:r>
              <a:rPr lang="en-US" altLang="it-IT" sz="2800" dirty="0">
                <a:latin typeface="Arial" panose="020B0604020202020204" pitchFamily="34" charset="0"/>
              </a:rPr>
              <a:t>due </a:t>
            </a:r>
            <a:r>
              <a:rPr lang="en-US" altLang="it-IT" sz="2800" dirty="0" err="1">
                <a:latin typeface="Arial" panose="020B0604020202020204" pitchFamily="34" charset="0"/>
              </a:rPr>
              <a:t>significati</a:t>
            </a:r>
            <a:r>
              <a:rPr lang="en-US" altLang="it-IT" sz="2800" dirty="0">
                <a:latin typeface="Arial" panose="020B0604020202020204" pitchFamily="34" charset="0"/>
              </a:rPr>
              <a:t> di </a:t>
            </a:r>
            <a:r>
              <a:rPr lang="en-US" altLang="it-IT" sz="2800" dirty="0" err="1">
                <a:latin typeface="Arial" panose="020B0604020202020204" pitchFamily="34" charset="0"/>
              </a:rPr>
              <a:t>esperienza</a:t>
            </a:r>
            <a:r>
              <a:rPr lang="en-US" altLang="it-IT" sz="2800" dirty="0">
                <a:latin typeface="Arial" panose="020B0604020202020204" pitchFamily="34" charset="0"/>
              </a:rPr>
              <a:t> (</a:t>
            </a:r>
            <a:r>
              <a:rPr lang="en-US" altLang="it-IT" sz="2800" dirty="0" err="1">
                <a:latin typeface="Arial" panose="020B0604020202020204" pitchFamily="34" charset="0"/>
              </a:rPr>
              <a:t>passata</a:t>
            </a:r>
            <a:r>
              <a:rPr lang="en-US" altLang="it-IT" sz="2800" dirty="0">
                <a:latin typeface="Arial" panose="020B0604020202020204" pitchFamily="34" charset="0"/>
              </a:rPr>
              <a:t> vs. </a:t>
            </a:r>
            <a:r>
              <a:rPr lang="en-US" altLang="it-IT" sz="2800" dirty="0" err="1">
                <a:latin typeface="Arial" panose="020B0604020202020204" pitchFamily="34" charset="0"/>
              </a:rPr>
              <a:t>diretta</a:t>
            </a:r>
            <a:r>
              <a:rPr lang="en-US" altLang="it-IT" sz="2800" dirty="0">
                <a:latin typeface="Arial" panose="020B0604020202020204" pitchFamily="34" charset="0"/>
              </a:rPr>
              <a:t>)</a:t>
            </a:r>
          </a:p>
          <a:p>
            <a:pPr>
              <a:spcAft>
                <a:spcPts val="1000"/>
              </a:spcAft>
              <a:buClr>
                <a:schemeClr val="accent2"/>
              </a:buClr>
              <a:buFont typeface="Wingdings" panose="05000000000000000000" pitchFamily="2" charset="2"/>
              <a:buChar char="§"/>
            </a:pPr>
            <a:r>
              <a:rPr lang="en-US" altLang="it-IT" sz="2800" dirty="0">
                <a:latin typeface="Arial" panose="020B0604020202020204" pitchFamily="34" charset="0"/>
              </a:rPr>
              <a:t>la </a:t>
            </a:r>
            <a:r>
              <a:rPr lang="en-US" altLang="it-IT" sz="2800" dirty="0" err="1">
                <a:latin typeface="Arial" panose="020B0604020202020204" pitchFamily="34" charset="0"/>
              </a:rPr>
              <a:t>psicologia</a:t>
            </a:r>
            <a:r>
              <a:rPr lang="en-US" altLang="it-IT" sz="2800" dirty="0">
                <a:latin typeface="Arial" panose="020B0604020202020204" pitchFamily="34" charset="0"/>
              </a:rPr>
              <a:t> </a:t>
            </a:r>
            <a:r>
              <a:rPr lang="en-US" altLang="it-IT" sz="2800" dirty="0" err="1">
                <a:latin typeface="Arial" panose="020B0604020202020204" pitchFamily="34" charset="0"/>
              </a:rPr>
              <a:t>studia</a:t>
            </a:r>
            <a:r>
              <a:rPr lang="en-US" altLang="it-IT" sz="2800" dirty="0">
                <a:latin typeface="Arial" panose="020B0604020202020204" pitchFamily="34" charset="0"/>
              </a:rPr>
              <a:t> </a:t>
            </a:r>
            <a:r>
              <a:rPr lang="en-US" altLang="it-IT" sz="2800" dirty="0" err="1" smtClean="0">
                <a:latin typeface="Arial" panose="020B0604020202020204" pitchFamily="34" charset="0"/>
              </a:rPr>
              <a:t>l’ED</a:t>
            </a:r>
            <a:r>
              <a:rPr lang="en-US" altLang="it-IT" sz="2800" dirty="0" smtClean="0">
                <a:latin typeface="Arial" panose="020B0604020202020204" pitchFamily="34" charset="0"/>
              </a:rPr>
              <a:t> </a:t>
            </a:r>
            <a:r>
              <a:rPr lang="en-US" altLang="it-IT" sz="2800" dirty="0">
                <a:latin typeface="Arial" panose="020B0604020202020204" pitchFamily="34" charset="0"/>
              </a:rPr>
              <a:t>come </a:t>
            </a:r>
            <a:r>
              <a:rPr lang="en-US" altLang="it-IT" sz="2800" dirty="0" err="1">
                <a:latin typeface="Arial" panose="020B0604020202020204" pitchFamily="34" charset="0"/>
              </a:rPr>
              <a:t>prodotto</a:t>
            </a:r>
            <a:r>
              <a:rPr lang="en-US" altLang="it-IT" sz="2800" dirty="0">
                <a:latin typeface="Arial" panose="020B0604020202020204" pitchFamily="34" charset="0"/>
              </a:rPr>
              <a:t> del </a:t>
            </a:r>
            <a:r>
              <a:rPr lang="en-US" altLang="it-IT" sz="2800" dirty="0" err="1">
                <a:latin typeface="Arial" panose="020B0604020202020204" pitchFamily="34" charset="0"/>
              </a:rPr>
              <a:t>sistema</a:t>
            </a:r>
            <a:r>
              <a:rPr lang="en-US" altLang="it-IT" sz="2800" dirty="0">
                <a:latin typeface="Arial" panose="020B0604020202020204" pitchFamily="34" charset="0"/>
              </a:rPr>
              <a:t> </a:t>
            </a:r>
            <a:r>
              <a:rPr lang="en-US" altLang="it-IT" sz="2800" dirty="0" err="1">
                <a:latin typeface="Arial" panose="020B0604020202020204" pitchFamily="34" charset="0"/>
              </a:rPr>
              <a:t>mente</a:t>
            </a:r>
            <a:r>
              <a:rPr lang="en-US" altLang="it-IT" sz="2800" dirty="0">
                <a:latin typeface="Arial" panose="020B0604020202020204" pitchFamily="34" charset="0"/>
              </a:rPr>
              <a:t>/</a:t>
            </a:r>
            <a:r>
              <a:rPr lang="en-US" altLang="it-IT" sz="2800" dirty="0" err="1">
                <a:latin typeface="Arial" panose="020B0604020202020204" pitchFamily="34" charset="0"/>
              </a:rPr>
              <a:t>cervello</a:t>
            </a:r>
            <a:r>
              <a:rPr lang="en-US" altLang="it-IT" sz="2800" dirty="0">
                <a:latin typeface="Arial" panose="020B0604020202020204" pitchFamily="34" charset="0"/>
              </a:rPr>
              <a:t> (</a:t>
            </a:r>
            <a:r>
              <a:rPr lang="en-US" altLang="it-IT" sz="2800" dirty="0" err="1">
                <a:latin typeface="Arial" panose="020B0604020202020204" pitchFamily="34" charset="0"/>
              </a:rPr>
              <a:t>dato</a:t>
            </a:r>
            <a:r>
              <a:rPr lang="en-US" altLang="it-IT" sz="2800" dirty="0">
                <a:latin typeface="Arial" panose="020B0604020202020204" pitchFamily="34" charset="0"/>
              </a:rPr>
              <a:t>)</a:t>
            </a:r>
          </a:p>
          <a:p>
            <a:pPr>
              <a:spcAft>
                <a:spcPts val="1000"/>
              </a:spcAft>
              <a:buClr>
                <a:schemeClr val="accent2"/>
              </a:buClr>
              <a:buFont typeface="Wingdings" panose="05000000000000000000" pitchFamily="2" charset="2"/>
              <a:buChar char="§"/>
            </a:pPr>
            <a:r>
              <a:rPr lang="en-US" altLang="it-IT" sz="2800" dirty="0" smtClean="0">
                <a:latin typeface="Arial" panose="020B0604020202020204" pitchFamily="34" charset="0"/>
              </a:rPr>
              <a:t>ED </a:t>
            </a:r>
            <a:r>
              <a:rPr lang="en-US" altLang="it-IT" sz="2800" dirty="0" err="1" smtClean="0">
                <a:latin typeface="Arial" panose="020B0604020202020204" pitchFamily="34" charset="0"/>
              </a:rPr>
              <a:t>corrispondente</a:t>
            </a:r>
            <a:r>
              <a:rPr lang="en-US" altLang="it-IT" sz="2800" dirty="0" smtClean="0">
                <a:latin typeface="Arial" panose="020B0604020202020204" pitchFamily="34" charset="0"/>
              </a:rPr>
              <a:t> </a:t>
            </a:r>
            <a:r>
              <a:rPr lang="en-US" altLang="it-IT" sz="2800" dirty="0">
                <a:latin typeface="Arial" panose="020B0604020202020204" pitchFamily="34" charset="0"/>
              </a:rPr>
              <a:t>a </a:t>
            </a:r>
            <a:r>
              <a:rPr lang="en-US" altLang="it-IT" sz="2800" dirty="0" err="1">
                <a:latin typeface="Arial" panose="020B0604020202020204" pitchFamily="34" charset="0"/>
              </a:rPr>
              <a:t>specifici</a:t>
            </a:r>
            <a:r>
              <a:rPr lang="en-US" altLang="it-IT" sz="2800" dirty="0">
                <a:latin typeface="Arial" panose="020B0604020202020204" pitchFamily="34" charset="0"/>
              </a:rPr>
              <a:t> </a:t>
            </a:r>
            <a:r>
              <a:rPr lang="en-US" altLang="it-IT" sz="2800" dirty="0" err="1">
                <a:latin typeface="Arial" panose="020B0604020202020204" pitchFamily="34" charset="0"/>
              </a:rPr>
              <a:t>stimoli</a:t>
            </a:r>
            <a:endParaRPr lang="en-US" altLang="it-IT" sz="2800" dirty="0">
              <a:latin typeface="Arial" panose="020B0604020202020204" pitchFamily="34" charset="0"/>
            </a:endParaRPr>
          </a:p>
          <a:p>
            <a:pPr>
              <a:spcAft>
                <a:spcPts val="1000"/>
              </a:spcAft>
              <a:buClr>
                <a:schemeClr val="accent2"/>
              </a:buClr>
              <a:buFont typeface="Wingdings" panose="05000000000000000000" pitchFamily="2" charset="2"/>
              <a:buChar char="§"/>
            </a:pPr>
            <a:r>
              <a:rPr lang="en-US" altLang="it-IT" sz="2800" dirty="0" err="1">
                <a:latin typeface="Arial" panose="020B0604020202020204" pitchFamily="34" charset="0"/>
              </a:rPr>
              <a:t>dipendente</a:t>
            </a:r>
            <a:r>
              <a:rPr lang="en-US" altLang="it-IT" sz="2800" dirty="0">
                <a:latin typeface="Arial" panose="020B0604020202020204" pitchFamily="34" charset="0"/>
              </a:rPr>
              <a:t> da: </a:t>
            </a:r>
            <a:r>
              <a:rPr lang="en-US" altLang="it-IT" sz="2800" dirty="0" err="1">
                <a:latin typeface="Arial" panose="020B0604020202020204" pitchFamily="34" charset="0"/>
              </a:rPr>
              <a:t>capacità</a:t>
            </a:r>
            <a:r>
              <a:rPr lang="en-US" altLang="it-IT" sz="2800" dirty="0">
                <a:latin typeface="Arial" panose="020B0604020202020204" pitchFamily="34" charset="0"/>
              </a:rPr>
              <a:t> </a:t>
            </a:r>
            <a:r>
              <a:rPr lang="en-US" altLang="it-IT" sz="2800" dirty="0" err="1">
                <a:latin typeface="Arial" panose="020B0604020202020204" pitchFamily="34" charset="0"/>
              </a:rPr>
              <a:t>sensoriali</a:t>
            </a:r>
            <a:r>
              <a:rPr lang="en-US" altLang="it-IT" sz="2800" dirty="0">
                <a:latin typeface="Arial" panose="020B0604020202020204" pitchFamily="34" charset="0"/>
              </a:rPr>
              <a:t>, </a:t>
            </a:r>
            <a:r>
              <a:rPr lang="en-US" altLang="it-IT" sz="2800" dirty="0" err="1">
                <a:latin typeface="Arial" panose="020B0604020202020204" pitchFamily="34" charset="0"/>
              </a:rPr>
              <a:t>percettive</a:t>
            </a:r>
            <a:r>
              <a:rPr lang="en-US" altLang="it-IT" sz="2800" dirty="0">
                <a:latin typeface="Arial" panose="020B0604020202020204" pitchFamily="34" charset="0"/>
              </a:rPr>
              <a:t>, di </a:t>
            </a:r>
            <a:r>
              <a:rPr lang="en-US" altLang="it-IT" sz="2800" dirty="0" err="1">
                <a:latin typeface="Arial" panose="020B0604020202020204" pitchFamily="34" charset="0"/>
              </a:rPr>
              <a:t>riconoscimento</a:t>
            </a:r>
            <a:r>
              <a:rPr lang="en-US" altLang="it-IT" sz="2800" dirty="0">
                <a:latin typeface="Arial" panose="020B0604020202020204" pitchFamily="34" charset="0"/>
              </a:rPr>
              <a:t> (</a:t>
            </a:r>
            <a:r>
              <a:rPr lang="en-US" altLang="it-IT" sz="2800" dirty="0" err="1">
                <a:latin typeface="Arial" panose="020B0604020202020204" pitchFamily="34" charset="0"/>
              </a:rPr>
              <a:t>memoria</a:t>
            </a:r>
            <a:r>
              <a:rPr lang="en-US" altLang="it-IT" sz="2800" dirty="0">
                <a:latin typeface="Arial" panose="020B0604020202020204" pitchFamily="34" charset="0"/>
              </a:rPr>
              <a:t>), </a:t>
            </a:r>
            <a:r>
              <a:rPr lang="en-US" altLang="it-IT" sz="2800" dirty="0" err="1">
                <a:latin typeface="Arial" panose="020B0604020202020204" pitchFamily="34" charset="0"/>
              </a:rPr>
              <a:t>filtro</a:t>
            </a:r>
            <a:r>
              <a:rPr lang="en-US" altLang="it-IT" sz="2800" dirty="0">
                <a:latin typeface="Arial" panose="020B0604020202020204" pitchFamily="34" charset="0"/>
              </a:rPr>
              <a:t> </a:t>
            </a:r>
            <a:r>
              <a:rPr lang="en-US" altLang="it-IT" sz="2800" dirty="0" err="1">
                <a:latin typeface="Arial" panose="020B0604020202020204" pitchFamily="34" charset="0"/>
              </a:rPr>
              <a:t>attentivo</a:t>
            </a:r>
            <a:r>
              <a:rPr lang="en-US" altLang="it-IT" sz="2800" dirty="0">
                <a:latin typeface="Arial" panose="020B0604020202020204" pitchFamily="34" charset="0"/>
              </a:rPr>
              <a:t>, </a:t>
            </a:r>
            <a:r>
              <a:rPr lang="en-US" altLang="it-IT" sz="2800" dirty="0" err="1">
                <a:latin typeface="Arial" panose="020B0604020202020204" pitchFamily="34" charset="0"/>
              </a:rPr>
              <a:t>limiti</a:t>
            </a:r>
            <a:r>
              <a:rPr lang="en-US" altLang="it-IT" sz="2800" dirty="0">
                <a:latin typeface="Arial" panose="020B0604020202020204" pitchFamily="34" charset="0"/>
              </a:rPr>
              <a:t> </a:t>
            </a:r>
            <a:r>
              <a:rPr lang="en-US" altLang="it-IT" sz="2800" dirty="0" err="1">
                <a:latin typeface="Arial" panose="020B0604020202020204" pitchFamily="34" charset="0"/>
              </a:rPr>
              <a:t>della</a:t>
            </a:r>
            <a:r>
              <a:rPr lang="en-US" altLang="it-IT" sz="2800" dirty="0">
                <a:latin typeface="Arial" panose="020B0604020202020204" pitchFamily="34" charset="0"/>
              </a:rPr>
              <a:t> </a:t>
            </a:r>
            <a:r>
              <a:rPr lang="en-US" altLang="it-IT" sz="2800" dirty="0" err="1">
                <a:latin typeface="Arial" panose="020B0604020202020204" pitchFamily="34" charset="0"/>
              </a:rPr>
              <a:t>consapevolezza</a:t>
            </a:r>
            <a:endParaRPr lang="en-US" altLang="it-IT" sz="2800" dirty="0">
              <a:latin typeface="Arial" panose="020B0604020202020204" pitchFamily="34" charset="0"/>
            </a:endParaRPr>
          </a:p>
          <a:p>
            <a:pPr>
              <a:spcAft>
                <a:spcPts val="1000"/>
              </a:spcAft>
              <a:buClr>
                <a:schemeClr val="accent2"/>
              </a:buClr>
              <a:buFont typeface="Wingdings" panose="05000000000000000000" pitchFamily="2" charset="2"/>
              <a:buChar char="§"/>
            </a:pPr>
            <a:r>
              <a:rPr lang="en-US" altLang="it-IT" sz="2800" dirty="0" err="1">
                <a:latin typeface="Arial" panose="020B0604020202020204" pitchFamily="34" charset="0"/>
              </a:rPr>
              <a:t>interazione</a:t>
            </a:r>
            <a:r>
              <a:rPr lang="en-US" altLang="it-IT" sz="2800" dirty="0">
                <a:latin typeface="Arial" panose="020B0604020202020204" pitchFamily="34" charset="0"/>
              </a:rPr>
              <a:t> con </a:t>
            </a:r>
            <a:r>
              <a:rPr lang="en-US" altLang="it-IT" sz="2800" dirty="0" err="1">
                <a:latin typeface="Arial" panose="020B0604020202020204" pitchFamily="34" charset="0"/>
              </a:rPr>
              <a:t>l’azione</a:t>
            </a:r>
            <a:r>
              <a:rPr lang="en-US" altLang="it-IT" sz="2800" dirty="0">
                <a:latin typeface="Arial" panose="020B0604020202020204" pitchFamily="34" charset="0"/>
              </a:rPr>
              <a:t> </a:t>
            </a:r>
            <a:r>
              <a:rPr lang="en-US" altLang="it-IT" sz="2800" dirty="0" err="1">
                <a:latin typeface="Arial" panose="020B0604020202020204" pitchFamily="34" charset="0"/>
              </a:rPr>
              <a:t>nello</a:t>
            </a:r>
            <a:r>
              <a:rPr lang="en-US" altLang="it-IT" sz="2800" dirty="0">
                <a:latin typeface="Arial" panose="020B0604020202020204" pitchFamily="34" charset="0"/>
              </a:rPr>
              <a:t> </a:t>
            </a:r>
            <a:r>
              <a:rPr lang="en-US" altLang="it-IT" sz="2800" dirty="0" err="1">
                <a:latin typeface="Arial" panose="020B0604020202020204" pitchFamily="34" charset="0"/>
              </a:rPr>
              <a:t>spazio</a:t>
            </a:r>
            <a:endParaRPr lang="en-US" altLang="it-IT" sz="2800" dirty="0">
              <a:latin typeface="Arial" panose="020B0604020202020204" pitchFamily="34" charset="0"/>
            </a:endParaRPr>
          </a:p>
        </p:txBody>
      </p:sp>
      <p:sp>
        <p:nvSpPr>
          <p:cNvPr id="24578" name="Rectangle 4"/>
          <p:cNvSpPr>
            <a:spLocks noChangeArrowheads="1"/>
          </p:cNvSpPr>
          <p:nvPr/>
        </p:nvSpPr>
        <p:spPr bwMode="auto">
          <a:xfrm>
            <a:off x="839788" y="1522413"/>
            <a:ext cx="7496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3200" dirty="0" err="1">
                <a:solidFill>
                  <a:schemeClr val="bg2"/>
                </a:solidFill>
                <a:latin typeface="Arial" panose="020B0604020202020204" pitchFamily="34" charset="0"/>
              </a:rPr>
              <a:t>Zorzi</a:t>
            </a:r>
            <a:r>
              <a:rPr lang="en-US" altLang="it-IT" sz="3200" dirty="0">
                <a:solidFill>
                  <a:schemeClr val="bg2"/>
                </a:solidFill>
                <a:latin typeface="Arial" panose="020B0604020202020204" pitchFamily="34" charset="0"/>
              </a:rPr>
              <a:t> (pp. 31-36)</a:t>
            </a:r>
            <a:endParaRPr lang="en-US" altLang="it-IT" dirty="0">
              <a:solidFill>
                <a:schemeClr val="bg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67651">
                                            <p:txEl>
                                              <p:pRg st="0" end="0"/>
                                            </p:txEl>
                                          </p:spTgt>
                                        </p:tgtEl>
                                        <p:attrNameLst>
                                          <p:attrName>style.visibility</p:attrName>
                                        </p:attrNameLst>
                                      </p:cBhvr>
                                      <p:to>
                                        <p:strVal val="visible"/>
                                      </p:to>
                                    </p:set>
                                    <p:animEffect transition="in" filter="wipe(down)">
                                      <p:cBhvr>
                                        <p:cTn id="7" dur="500"/>
                                        <p:tgtEl>
                                          <p:spTgt spid="66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7651">
                                            <p:txEl>
                                              <p:pRg st="1" end="1"/>
                                            </p:txEl>
                                          </p:spTgt>
                                        </p:tgtEl>
                                        <p:attrNameLst>
                                          <p:attrName>style.visibility</p:attrName>
                                        </p:attrNameLst>
                                      </p:cBhvr>
                                      <p:to>
                                        <p:strVal val="visible"/>
                                      </p:to>
                                    </p:set>
                                    <p:animEffect transition="in" filter="wipe(down)">
                                      <p:cBhvr>
                                        <p:cTn id="12" dur="500"/>
                                        <p:tgtEl>
                                          <p:spTgt spid="66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67651">
                                            <p:txEl>
                                              <p:pRg st="2" end="2"/>
                                            </p:txEl>
                                          </p:spTgt>
                                        </p:tgtEl>
                                        <p:attrNameLst>
                                          <p:attrName>style.visibility</p:attrName>
                                        </p:attrNameLst>
                                      </p:cBhvr>
                                      <p:to>
                                        <p:strVal val="visible"/>
                                      </p:to>
                                    </p:set>
                                    <p:animEffect transition="in" filter="wipe(down)">
                                      <p:cBhvr>
                                        <p:cTn id="17" dur="500"/>
                                        <p:tgtEl>
                                          <p:spTgt spid="66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67651">
                                            <p:txEl>
                                              <p:pRg st="3" end="3"/>
                                            </p:txEl>
                                          </p:spTgt>
                                        </p:tgtEl>
                                        <p:attrNameLst>
                                          <p:attrName>style.visibility</p:attrName>
                                        </p:attrNameLst>
                                      </p:cBhvr>
                                      <p:to>
                                        <p:strVal val="visible"/>
                                      </p:to>
                                    </p:set>
                                    <p:animEffect transition="in" filter="wipe(down)">
                                      <p:cBhvr>
                                        <p:cTn id="22" dur="500"/>
                                        <p:tgtEl>
                                          <p:spTgt spid="667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67651">
                                            <p:txEl>
                                              <p:pRg st="4" end="4"/>
                                            </p:txEl>
                                          </p:spTgt>
                                        </p:tgtEl>
                                        <p:attrNameLst>
                                          <p:attrName>style.visibility</p:attrName>
                                        </p:attrNameLst>
                                      </p:cBhvr>
                                      <p:to>
                                        <p:strVal val="visible"/>
                                      </p:to>
                                    </p:set>
                                    <p:animEffect transition="in" filter="wipe(down)">
                                      <p:cBhvr>
                                        <p:cTn id="27" dur="500"/>
                                        <p:tgtEl>
                                          <p:spTgt spid="66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457200" y="122238"/>
            <a:ext cx="8229600" cy="823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800" i="1">
                <a:solidFill>
                  <a:srgbClr val="000090"/>
                </a:solidFill>
              </a:rPr>
              <a:t>top down</a:t>
            </a:r>
            <a:r>
              <a:rPr lang="it-IT" altLang="it-IT" sz="4800">
                <a:solidFill>
                  <a:srgbClr val="000090"/>
                </a:solidFill>
              </a:rPr>
              <a:t> o </a:t>
            </a:r>
            <a:r>
              <a:rPr lang="it-IT" altLang="it-IT" sz="4800" i="1">
                <a:solidFill>
                  <a:srgbClr val="000090"/>
                </a:solidFill>
              </a:rPr>
              <a:t>bottom up</a:t>
            </a:r>
            <a:r>
              <a:rPr lang="it-IT" altLang="it-IT" sz="4800">
                <a:solidFill>
                  <a:srgbClr val="000090"/>
                </a:solidFill>
              </a:rPr>
              <a:t>?</a:t>
            </a:r>
          </a:p>
        </p:txBody>
      </p:sp>
      <p:sp>
        <p:nvSpPr>
          <p:cNvPr id="61443" name="Rectangle 3"/>
          <p:cNvSpPr>
            <a:spLocks noChangeArrowheads="1"/>
          </p:cNvSpPr>
          <p:nvPr/>
        </p:nvSpPr>
        <p:spPr bwMode="auto">
          <a:xfrm>
            <a:off x="242967" y="3357567"/>
            <a:ext cx="8114116"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ct val="40000"/>
              </a:spcAft>
              <a:buClr>
                <a:schemeClr val="accent2"/>
              </a:buClr>
              <a:buFont typeface="Wingdings" panose="05000000000000000000" pitchFamily="2" charset="2"/>
              <a:buChar char="§"/>
            </a:pPr>
            <a:r>
              <a:rPr lang="en-US" altLang="it-IT" sz="2800" dirty="0" err="1">
                <a:latin typeface="Arial" panose="020B0604020202020204" pitchFamily="34" charset="0"/>
              </a:rPr>
              <a:t>tutte</a:t>
            </a:r>
            <a:r>
              <a:rPr lang="en-US" altLang="it-IT" sz="2800" dirty="0">
                <a:latin typeface="Arial" panose="020B0604020202020204" pitchFamily="34" charset="0"/>
              </a:rPr>
              <a:t> le </a:t>
            </a:r>
            <a:r>
              <a:rPr lang="en-US" altLang="it-IT" sz="2800" dirty="0" err="1">
                <a:latin typeface="Arial" panose="020B0604020202020204" pitchFamily="34" charset="0"/>
              </a:rPr>
              <a:t>proprietà</a:t>
            </a:r>
            <a:r>
              <a:rPr lang="en-US" altLang="it-IT" sz="2800" dirty="0">
                <a:latin typeface="Arial" panose="020B0604020202020204" pitchFamily="34" charset="0"/>
              </a:rPr>
              <a:t> </a:t>
            </a:r>
            <a:r>
              <a:rPr lang="en-US" altLang="it-IT" sz="2800" dirty="0" err="1">
                <a:latin typeface="Arial" panose="020B0604020202020204" pitchFamily="34" charset="0"/>
              </a:rPr>
              <a:t>fenomeniche</a:t>
            </a:r>
            <a:r>
              <a:rPr lang="en-US" altLang="it-IT" sz="2800" dirty="0">
                <a:latin typeface="Arial" panose="020B0604020202020204" pitchFamily="34" charset="0"/>
              </a:rPr>
              <a:t> </a:t>
            </a:r>
            <a:r>
              <a:rPr lang="en-US" altLang="it-IT" sz="2800" dirty="0" err="1">
                <a:latin typeface="Arial" panose="020B0604020202020204" pitchFamily="34" charset="0"/>
              </a:rPr>
              <a:t>degli</a:t>
            </a:r>
            <a:r>
              <a:rPr lang="en-US" altLang="it-IT" sz="2800" dirty="0">
                <a:latin typeface="Arial" panose="020B0604020202020204" pitchFamily="34" charset="0"/>
              </a:rPr>
              <a:t> </a:t>
            </a:r>
            <a:r>
              <a:rPr lang="en-US" altLang="it-IT" sz="2800" dirty="0" err="1">
                <a:latin typeface="Arial" panose="020B0604020202020204" pitchFamily="34" charset="0"/>
              </a:rPr>
              <a:t>osservati</a:t>
            </a:r>
            <a:r>
              <a:rPr lang="en-US" altLang="it-IT" sz="2800" dirty="0">
                <a:latin typeface="Arial" panose="020B0604020202020204" pitchFamily="34" charset="0"/>
              </a:rPr>
              <a:t> </a:t>
            </a:r>
            <a:r>
              <a:rPr lang="en-US" altLang="it-IT" sz="2800" dirty="0" err="1">
                <a:latin typeface="Arial" panose="020B0604020202020204" pitchFamily="34" charset="0"/>
              </a:rPr>
              <a:t>appaiono</a:t>
            </a:r>
            <a:r>
              <a:rPr lang="en-US" altLang="it-IT" sz="2800" dirty="0">
                <a:latin typeface="Arial" panose="020B0604020202020204" pitchFamily="34" charset="0"/>
              </a:rPr>
              <a:t> immediate (</a:t>
            </a:r>
            <a:r>
              <a:rPr lang="en-US" altLang="it-IT" sz="2800" dirty="0" err="1">
                <a:latin typeface="Arial" panose="020B0604020202020204" pitchFamily="34" charset="0"/>
              </a:rPr>
              <a:t>esperienza</a:t>
            </a:r>
            <a:r>
              <a:rPr lang="en-US" altLang="it-IT" sz="2800" dirty="0">
                <a:latin typeface="Arial" panose="020B0604020202020204" pitchFamily="34" charset="0"/>
              </a:rPr>
              <a:t> </a:t>
            </a:r>
            <a:r>
              <a:rPr lang="en-US" altLang="it-IT" sz="2800" dirty="0" err="1">
                <a:latin typeface="Arial" panose="020B0604020202020204" pitchFamily="34" charset="0"/>
              </a:rPr>
              <a:t>diretta</a:t>
            </a:r>
            <a:r>
              <a:rPr lang="en-US" altLang="it-IT" sz="2800" dirty="0">
                <a:latin typeface="Arial" panose="020B0604020202020204" pitchFamily="34" charset="0"/>
              </a:rPr>
              <a:t>)</a:t>
            </a:r>
          </a:p>
          <a:p>
            <a:pPr>
              <a:spcAft>
                <a:spcPct val="40000"/>
              </a:spcAft>
              <a:buClr>
                <a:schemeClr val="accent2"/>
              </a:buClr>
              <a:buFont typeface="Wingdings" panose="05000000000000000000" pitchFamily="2" charset="2"/>
              <a:buChar char="§"/>
            </a:pPr>
            <a:r>
              <a:rPr lang="en-US" altLang="it-IT" sz="2800" dirty="0">
                <a:latin typeface="Arial" panose="020B0604020202020204" pitchFamily="34" charset="0"/>
              </a:rPr>
              <a:t>non è facile </a:t>
            </a:r>
            <a:r>
              <a:rPr lang="en-US" altLang="it-IT" sz="2800" dirty="0" err="1">
                <a:latin typeface="Arial" panose="020B0604020202020204" pitchFamily="34" charset="0"/>
              </a:rPr>
              <a:t>capire</a:t>
            </a:r>
            <a:r>
              <a:rPr lang="en-US" altLang="it-IT" sz="2800" dirty="0">
                <a:latin typeface="Arial" panose="020B0604020202020204" pitchFamily="34" charset="0"/>
              </a:rPr>
              <a:t> se </a:t>
            </a:r>
            <a:r>
              <a:rPr lang="en-US" altLang="it-IT" sz="2800" dirty="0" err="1">
                <a:latin typeface="Arial" panose="020B0604020202020204" pitchFamily="34" charset="0"/>
              </a:rPr>
              <a:t>l’esperienza</a:t>
            </a:r>
            <a:r>
              <a:rPr lang="en-US" altLang="it-IT" sz="2800" dirty="0">
                <a:latin typeface="Arial" panose="020B0604020202020204" pitchFamily="34" charset="0"/>
              </a:rPr>
              <a:t> </a:t>
            </a:r>
            <a:r>
              <a:rPr lang="en-US" altLang="it-IT" sz="2800" dirty="0" err="1">
                <a:latin typeface="Arial" panose="020B0604020202020204" pitchFamily="34" charset="0"/>
              </a:rPr>
              <a:t>diretta</a:t>
            </a:r>
            <a:r>
              <a:rPr lang="en-US" altLang="it-IT" sz="2800" dirty="0">
                <a:latin typeface="Arial" panose="020B0604020202020204" pitchFamily="34" charset="0"/>
              </a:rPr>
              <a:t> </a:t>
            </a:r>
            <a:r>
              <a:rPr lang="en-US" altLang="it-IT" sz="2800" dirty="0" err="1">
                <a:latin typeface="Arial" panose="020B0604020202020204" pitchFamily="34" charset="0"/>
              </a:rPr>
              <a:t>risulta</a:t>
            </a:r>
            <a:r>
              <a:rPr lang="en-US" altLang="it-IT" sz="2800" dirty="0">
                <a:latin typeface="Arial" panose="020B0604020202020204" pitchFamily="34" charset="0"/>
              </a:rPr>
              <a:t> solo da </a:t>
            </a:r>
            <a:r>
              <a:rPr lang="en-US" altLang="it-IT" sz="2800" dirty="0" err="1">
                <a:latin typeface="Arial" panose="020B0604020202020204" pitchFamily="34" charset="0"/>
              </a:rPr>
              <a:t>processi</a:t>
            </a:r>
            <a:r>
              <a:rPr lang="en-US" altLang="it-IT" sz="2800" dirty="0">
                <a:latin typeface="Arial" panose="020B0604020202020204" pitchFamily="34" charset="0"/>
              </a:rPr>
              <a:t> </a:t>
            </a:r>
            <a:r>
              <a:rPr lang="en-US" altLang="it-IT" sz="2800" i="1" dirty="0">
                <a:latin typeface="Arial" panose="020B0604020202020204" pitchFamily="34" charset="0"/>
              </a:rPr>
              <a:t>bottom-up</a:t>
            </a:r>
          </a:p>
          <a:p>
            <a:pPr>
              <a:spcAft>
                <a:spcPct val="40000"/>
              </a:spcAft>
              <a:buClr>
                <a:schemeClr val="accent2"/>
              </a:buClr>
              <a:buFont typeface="Wingdings" panose="05000000000000000000" pitchFamily="2" charset="2"/>
              <a:buChar char="§"/>
            </a:pPr>
            <a:r>
              <a:rPr lang="en-US" altLang="it-IT" sz="2800" dirty="0">
                <a:latin typeface="Arial" panose="020B0604020202020204" pitchFamily="34" charset="0"/>
              </a:rPr>
              <a:t>o </a:t>
            </a:r>
            <a:r>
              <a:rPr lang="en-US" altLang="it-IT" sz="2800" dirty="0" err="1">
                <a:latin typeface="Arial" panose="020B0604020202020204" pitchFamily="34" charset="0"/>
              </a:rPr>
              <a:t>anche</a:t>
            </a:r>
            <a:r>
              <a:rPr lang="en-US" altLang="it-IT" sz="2800" dirty="0">
                <a:latin typeface="Arial" panose="020B0604020202020204" pitchFamily="34" charset="0"/>
              </a:rPr>
              <a:t> da </a:t>
            </a:r>
            <a:r>
              <a:rPr lang="en-US" altLang="it-IT" sz="2800" dirty="0" err="1">
                <a:latin typeface="Arial" panose="020B0604020202020204" pitchFamily="34" charset="0"/>
              </a:rPr>
              <a:t>processi</a:t>
            </a:r>
            <a:r>
              <a:rPr lang="en-US" altLang="it-IT" sz="2800" dirty="0">
                <a:latin typeface="Arial" panose="020B0604020202020204" pitchFamily="34" charset="0"/>
              </a:rPr>
              <a:t> </a:t>
            </a:r>
            <a:r>
              <a:rPr lang="en-US" altLang="it-IT" sz="2800" i="1" dirty="0">
                <a:latin typeface="Arial" panose="020B0604020202020204" pitchFamily="34" charset="0"/>
              </a:rPr>
              <a:t>top-down</a:t>
            </a:r>
            <a:r>
              <a:rPr lang="en-US" altLang="it-IT" sz="2800" dirty="0">
                <a:latin typeface="Arial" panose="020B0604020202020204" pitchFamily="34" charset="0"/>
              </a:rPr>
              <a:t> (</a:t>
            </a:r>
            <a:r>
              <a:rPr lang="en-US" altLang="it-IT" sz="2800" dirty="0" err="1">
                <a:latin typeface="Arial" panose="020B0604020202020204" pitchFamily="34" charset="0"/>
              </a:rPr>
              <a:t>schemi</a:t>
            </a:r>
            <a:r>
              <a:rPr lang="en-US" altLang="it-IT" sz="2800" dirty="0">
                <a:latin typeface="Arial" panose="020B0604020202020204" pitchFamily="34" charset="0"/>
              </a:rPr>
              <a:t> </a:t>
            </a:r>
            <a:r>
              <a:rPr lang="en-US" altLang="it-IT" sz="2800" dirty="0" err="1">
                <a:latin typeface="Arial" panose="020B0604020202020204" pitchFamily="34" charset="0"/>
              </a:rPr>
              <a:t>che</a:t>
            </a:r>
            <a:r>
              <a:rPr lang="en-US" altLang="it-IT" sz="2800" dirty="0">
                <a:latin typeface="Arial" panose="020B0604020202020204" pitchFamily="34" charset="0"/>
              </a:rPr>
              <a:t> </a:t>
            </a:r>
            <a:r>
              <a:rPr lang="en-US" altLang="it-IT" sz="2800" dirty="0" err="1">
                <a:latin typeface="Arial" panose="020B0604020202020204" pitchFamily="34" charset="0"/>
              </a:rPr>
              <a:t>guidano</a:t>
            </a:r>
            <a:r>
              <a:rPr lang="en-US" altLang="it-IT" sz="2800" dirty="0">
                <a:latin typeface="Arial" panose="020B0604020202020204" pitchFamily="34" charset="0"/>
              </a:rPr>
              <a:t> </a:t>
            </a:r>
            <a:r>
              <a:rPr lang="en-US" altLang="it-IT" sz="2800" dirty="0" err="1">
                <a:latin typeface="Arial" panose="020B0604020202020204" pitchFamily="34" charset="0"/>
              </a:rPr>
              <a:t>il</a:t>
            </a:r>
            <a:r>
              <a:rPr lang="en-US" altLang="it-IT" sz="2800" dirty="0">
                <a:latin typeface="Arial" panose="020B0604020202020204" pitchFamily="34" charset="0"/>
              </a:rPr>
              <a:t> </a:t>
            </a:r>
            <a:r>
              <a:rPr lang="en-US" altLang="it-IT" sz="2800" dirty="0" err="1">
                <a:latin typeface="Arial" panose="020B0604020202020204" pitchFamily="34" charset="0"/>
              </a:rPr>
              <a:t>riconoscimento</a:t>
            </a:r>
            <a:r>
              <a:rPr lang="en-US" altLang="it-IT" sz="2800" dirty="0">
                <a:latin typeface="Arial" panose="020B0604020202020204" pitchFamily="34" charset="0"/>
              </a:rPr>
              <a:t> co-</a:t>
            </a:r>
            <a:r>
              <a:rPr lang="en-US" altLang="it-IT" sz="2800" dirty="0" err="1">
                <a:latin typeface="Arial" panose="020B0604020202020204" pitchFamily="34" charset="0"/>
              </a:rPr>
              <a:t>determinano</a:t>
            </a:r>
            <a:r>
              <a:rPr lang="en-US" altLang="it-IT" sz="2800" dirty="0">
                <a:latin typeface="Arial" panose="020B0604020202020204" pitchFamily="34" charset="0"/>
              </a:rPr>
              <a:t> </a:t>
            </a:r>
            <a:r>
              <a:rPr lang="en-US" altLang="it-IT" sz="2800" dirty="0" err="1">
                <a:latin typeface="Arial" panose="020B0604020202020204" pitchFamily="34" charset="0"/>
              </a:rPr>
              <a:t>l’elaborazione</a:t>
            </a:r>
            <a:r>
              <a:rPr lang="en-US" altLang="it-IT" sz="2800" dirty="0">
                <a:latin typeface="Arial" panose="020B0604020202020204" pitchFamily="34" charset="0"/>
              </a:rPr>
              <a:t> </a:t>
            </a:r>
            <a:r>
              <a:rPr lang="en-US" altLang="it-IT" sz="2800" dirty="0" err="1">
                <a:latin typeface="Arial" panose="020B0604020202020204" pitchFamily="34" charset="0"/>
              </a:rPr>
              <a:t>dello</a:t>
            </a:r>
            <a:r>
              <a:rPr lang="en-US" altLang="it-IT" sz="2800" dirty="0">
                <a:latin typeface="Arial" panose="020B0604020202020204" pitchFamily="34" charset="0"/>
              </a:rPr>
              <a:t> </a:t>
            </a:r>
            <a:r>
              <a:rPr lang="en-US" altLang="it-IT" sz="2800" dirty="0" err="1">
                <a:latin typeface="Arial" panose="020B0604020202020204" pitchFamily="34" charset="0"/>
              </a:rPr>
              <a:t>stimolo</a:t>
            </a:r>
            <a:r>
              <a:rPr lang="en-US" altLang="it-IT" sz="2800" dirty="0">
                <a:latin typeface="Arial" panose="020B0604020202020204" pitchFamily="34" charset="0"/>
              </a:rPr>
              <a:t>) </a:t>
            </a:r>
          </a:p>
        </p:txBody>
      </p:sp>
      <p:pic>
        <p:nvPicPr>
          <p:cNvPr id="2" name="Picture 1"/>
          <p:cNvPicPr>
            <a:picLocks noChangeAspect="1"/>
          </p:cNvPicPr>
          <p:nvPr/>
        </p:nvPicPr>
        <p:blipFill>
          <a:blip r:embed="rId3"/>
          <a:stretch>
            <a:fillRect/>
          </a:stretch>
        </p:blipFill>
        <p:spPr>
          <a:xfrm>
            <a:off x="1746303" y="791166"/>
            <a:ext cx="4886972" cy="25664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left)">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left)">
                                      <p:cBhvr>
                                        <p:cTn id="12" dur="500"/>
                                        <p:tgtEl>
                                          <p:spTgt spid="61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wipe(left)">
                                      <p:cBhvr>
                                        <p:cTn id="17" dur="5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06627" y="2928594"/>
            <a:ext cx="8229600" cy="8309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800" dirty="0">
                <a:solidFill>
                  <a:srgbClr val="000090"/>
                </a:solidFill>
              </a:rPr>
              <a:t>g</a:t>
            </a:r>
            <a:r>
              <a:rPr lang="it-IT" altLang="it-IT" sz="4800" dirty="0" smtClean="0">
                <a:solidFill>
                  <a:srgbClr val="000090"/>
                </a:solidFill>
              </a:rPr>
              <a:t>uarda attentamente </a:t>
            </a:r>
            <a:endParaRPr lang="it-IT" altLang="it-IT" sz="4800" dirty="0">
              <a:solidFill>
                <a:srgbClr val="000090"/>
              </a:solidFill>
            </a:endParaRPr>
          </a:p>
        </p:txBody>
      </p:sp>
    </p:spTree>
    <p:extLst>
      <p:ext uri="{BB962C8B-B14F-4D97-AF65-F5344CB8AC3E}">
        <p14:creationId xmlns:p14="http://schemas.microsoft.com/office/powerpoint/2010/main" val="3033798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7620" y="2602200"/>
            <a:ext cx="2588760" cy="1653600"/>
          </a:xfrm>
          <a:prstGeom prst="rect">
            <a:avLst/>
          </a:prstGeom>
        </p:spPr>
      </p:pic>
    </p:spTree>
    <p:extLst>
      <p:ext uri="{BB962C8B-B14F-4D97-AF65-F5344CB8AC3E}">
        <p14:creationId xmlns:p14="http://schemas.microsoft.com/office/powerpoint/2010/main" val="3184583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397" y="704850"/>
            <a:ext cx="9458794" cy="4525963"/>
          </a:xfrm>
        </p:spPr>
        <p:txBody>
          <a:bodyPr/>
          <a:lstStyle/>
          <a:p>
            <a:pPr>
              <a:buClr>
                <a:schemeClr val="accent6"/>
              </a:buClr>
              <a:buFont typeface="Wingdings" panose="05000000000000000000" pitchFamily="2" charset="2"/>
              <a:buChar char="§"/>
            </a:pPr>
            <a:r>
              <a:rPr lang="it-IT" altLang="it-IT" sz="2900" i="1" dirty="0">
                <a:latin typeface="+mj-lt"/>
              </a:rPr>
              <a:t>c</a:t>
            </a:r>
            <a:r>
              <a:rPr lang="it-IT" altLang="it-IT" sz="2900" i="1" dirty="0" smtClean="0">
                <a:latin typeface="+mj-lt"/>
              </a:rPr>
              <a:t>atena psicofisica</a:t>
            </a:r>
            <a:r>
              <a:rPr lang="it-IT" altLang="it-IT" sz="2900" dirty="0" smtClean="0">
                <a:latin typeface="+mj-lt"/>
              </a:rPr>
              <a:t>: ED come serie di condizioni causali: stimolo distale, prossimale, percetto (sensazione - basso, percezione - medio, riconoscimento </a:t>
            </a:r>
            <a:r>
              <a:rPr lang="it-IT" altLang="it-IT" sz="2900" dirty="0" smtClean="0"/>
              <a:t>-</a:t>
            </a:r>
            <a:r>
              <a:rPr lang="it-IT" altLang="it-IT" sz="2900" dirty="0" smtClean="0">
                <a:latin typeface="+mj-lt"/>
              </a:rPr>
              <a:t> alto livello di elaborazione).</a:t>
            </a:r>
          </a:p>
          <a:p>
            <a:pPr>
              <a:buClr>
                <a:schemeClr val="accent6"/>
              </a:buClr>
              <a:buFont typeface="Wingdings" panose="05000000000000000000" pitchFamily="2" charset="2"/>
              <a:buChar char="§"/>
            </a:pPr>
            <a:r>
              <a:rPr lang="it-IT" altLang="it-IT" sz="2900" dirty="0">
                <a:latin typeface="+mj-lt"/>
              </a:rPr>
              <a:t>l</a:t>
            </a:r>
            <a:r>
              <a:rPr lang="it-IT" altLang="it-IT" sz="2900" dirty="0" smtClean="0">
                <a:latin typeface="+mj-lt"/>
              </a:rPr>
              <a:t>’ ED è raramente ambigua e salta </a:t>
            </a:r>
            <a:r>
              <a:rPr lang="it-IT" altLang="it-IT" sz="2900" dirty="0">
                <a:latin typeface="+mj-lt"/>
              </a:rPr>
              <a:t>a conclusioni in maniera automatica anche in situazioni di </a:t>
            </a:r>
            <a:r>
              <a:rPr lang="it-IT" altLang="it-IT" sz="2900" dirty="0" smtClean="0">
                <a:latin typeface="+mj-lt"/>
              </a:rPr>
              <a:t>ambiguità</a:t>
            </a:r>
          </a:p>
          <a:p>
            <a:pPr>
              <a:buClr>
                <a:schemeClr val="accent6"/>
              </a:buClr>
              <a:buFont typeface="Wingdings" panose="05000000000000000000" pitchFamily="2" charset="2"/>
              <a:buChar char="§"/>
            </a:pPr>
            <a:r>
              <a:rPr lang="it-IT" sz="2900" dirty="0">
                <a:latin typeface="+mj-lt"/>
              </a:rPr>
              <a:t>b</a:t>
            </a:r>
            <a:r>
              <a:rPr lang="it-IT" sz="2900" dirty="0" smtClean="0">
                <a:latin typeface="+mj-lt"/>
              </a:rPr>
              <a:t>istabilità in </a:t>
            </a:r>
            <a:r>
              <a:rPr lang="it-IT" sz="2900" i="1" dirty="0">
                <a:latin typeface="+mj-lt"/>
              </a:rPr>
              <a:t>structure from </a:t>
            </a:r>
            <a:r>
              <a:rPr lang="it-IT" sz="2900" i="1" dirty="0" smtClean="0">
                <a:latin typeface="+mj-lt"/>
              </a:rPr>
              <a:t>motion</a:t>
            </a:r>
            <a:r>
              <a:rPr lang="it-IT" sz="2900" dirty="0" smtClean="0">
                <a:latin typeface="+mj-lt"/>
              </a:rPr>
              <a:t>, e pittorica </a:t>
            </a:r>
          </a:p>
          <a:p>
            <a:pPr>
              <a:buClr>
                <a:schemeClr val="accent6"/>
              </a:buClr>
              <a:buFont typeface="Wingdings" panose="05000000000000000000" pitchFamily="2" charset="2"/>
              <a:buChar char="§"/>
            </a:pPr>
            <a:r>
              <a:rPr lang="it-IT" sz="2900" dirty="0">
                <a:latin typeface="+mj-lt"/>
              </a:rPr>
              <a:t>a</a:t>
            </a:r>
            <a:r>
              <a:rPr lang="it-IT" sz="2900" dirty="0" smtClean="0">
                <a:latin typeface="+mj-lt"/>
              </a:rPr>
              <a:t>rticolazione figura sfondo (</a:t>
            </a:r>
            <a:r>
              <a:rPr lang="it-IT" sz="2900" dirty="0" smtClean="0"/>
              <a:t>Edgar Rubin, 1886-1951</a:t>
            </a:r>
            <a:r>
              <a:rPr lang="it-IT" sz="2900" dirty="0"/>
              <a:t>),</a:t>
            </a:r>
            <a:r>
              <a:rPr lang="it-IT" sz="2900" dirty="0" smtClean="0">
                <a:latin typeface="+mj-lt"/>
              </a:rPr>
              <a:t> e unidirezionalità dei bordi </a:t>
            </a:r>
          </a:p>
          <a:p>
            <a:pPr>
              <a:buClr>
                <a:schemeClr val="accent6"/>
              </a:buClr>
              <a:buFont typeface="Wingdings" panose="05000000000000000000" pitchFamily="2" charset="2"/>
              <a:buChar char="§"/>
            </a:pPr>
            <a:r>
              <a:rPr lang="it-IT" sz="2900" dirty="0">
                <a:latin typeface="+mj-lt"/>
              </a:rPr>
              <a:t>u</a:t>
            </a:r>
            <a:r>
              <a:rPr lang="it-IT" sz="2900" dirty="0" smtClean="0">
                <a:latin typeface="+mj-lt"/>
              </a:rPr>
              <a:t>na unica rappresentazione del bordo come espressione della tendenza all’ottimizzazione (</a:t>
            </a:r>
            <a:r>
              <a:rPr lang="it-IT" sz="2900" i="1" dirty="0" smtClean="0">
                <a:latin typeface="+mj-lt"/>
              </a:rPr>
              <a:t>principio di minimo</a:t>
            </a:r>
            <a:r>
              <a:rPr lang="it-IT" sz="2900" dirty="0" smtClean="0">
                <a:latin typeface="+mj-lt"/>
              </a:rPr>
              <a:t>): diverse euristiche – principi di organizzazione</a:t>
            </a:r>
          </a:p>
        </p:txBody>
      </p:sp>
      <p:sp>
        <p:nvSpPr>
          <p:cNvPr id="4" name="Rectangle 3"/>
          <p:cNvSpPr>
            <a:spLocks noGrp="1" noChangeArrowheads="1"/>
          </p:cNvSpPr>
          <p:nvPr>
            <p:ph type="title"/>
          </p:nvPr>
        </p:nvSpPr>
        <p:spPr>
          <a:xfrm>
            <a:off x="0" y="26988"/>
            <a:ext cx="9144000" cy="677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lnSpc>
                <a:spcPct val="80000"/>
              </a:lnSpc>
              <a:spcBef>
                <a:spcPct val="10000"/>
              </a:spcBef>
            </a:pPr>
            <a:r>
              <a:rPr lang="it-IT" altLang="it-IT" sz="4800" dirty="0">
                <a:solidFill>
                  <a:srgbClr val="000090"/>
                </a:solidFill>
              </a:rPr>
              <a:t>… summary </a:t>
            </a:r>
          </a:p>
        </p:txBody>
      </p:sp>
    </p:spTree>
    <p:extLst>
      <p:ext uri="{BB962C8B-B14F-4D97-AF65-F5344CB8AC3E}">
        <p14:creationId xmlns:p14="http://schemas.microsoft.com/office/powerpoint/2010/main" val="1436084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64118" y="2424120"/>
            <a:ext cx="2588760" cy="1831680"/>
          </a:xfrm>
          <a:prstGeom prst="rect">
            <a:avLst/>
          </a:prstGeom>
        </p:spPr>
      </p:pic>
    </p:spTree>
    <p:extLst>
      <p:ext uri="{BB962C8B-B14F-4D97-AF65-F5344CB8AC3E}">
        <p14:creationId xmlns:p14="http://schemas.microsoft.com/office/powerpoint/2010/main" val="4157838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06627" y="2928594"/>
            <a:ext cx="8229600" cy="8309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800" dirty="0">
                <a:solidFill>
                  <a:srgbClr val="000090"/>
                </a:solidFill>
              </a:rPr>
              <a:t>t</a:t>
            </a:r>
            <a:r>
              <a:rPr lang="it-IT" altLang="it-IT" sz="4800" dirty="0" smtClean="0">
                <a:solidFill>
                  <a:srgbClr val="000090"/>
                </a:solidFill>
              </a:rPr>
              <a:t>opo o uomo?</a:t>
            </a:r>
            <a:endParaRPr lang="it-IT" altLang="it-IT" sz="4800" dirty="0">
              <a:solidFill>
                <a:srgbClr val="000090"/>
              </a:solidFill>
            </a:endParaRPr>
          </a:p>
        </p:txBody>
      </p:sp>
    </p:spTree>
    <p:extLst>
      <p:ext uri="{BB962C8B-B14F-4D97-AF65-F5344CB8AC3E}">
        <p14:creationId xmlns:p14="http://schemas.microsoft.com/office/powerpoint/2010/main" val="3049223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06627" y="2928594"/>
            <a:ext cx="8229600" cy="8309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800" dirty="0" smtClean="0">
                <a:solidFill>
                  <a:srgbClr val="000090"/>
                </a:solidFill>
              </a:rPr>
              <a:t>ripetiamo</a:t>
            </a:r>
            <a:endParaRPr lang="it-IT" altLang="it-IT" sz="4800" dirty="0">
              <a:solidFill>
                <a:srgbClr val="000090"/>
              </a:solidFill>
            </a:endParaRPr>
          </a:p>
        </p:txBody>
      </p:sp>
    </p:spTree>
    <p:extLst>
      <p:ext uri="{BB962C8B-B14F-4D97-AF65-F5344CB8AC3E}">
        <p14:creationId xmlns:p14="http://schemas.microsoft.com/office/powerpoint/2010/main" val="3844695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82180" y="2621280"/>
            <a:ext cx="1979640" cy="1615440"/>
          </a:xfrm>
          <a:prstGeom prst="rect">
            <a:avLst/>
          </a:prstGeom>
        </p:spPr>
      </p:pic>
    </p:spTree>
    <p:extLst>
      <p:ext uri="{BB962C8B-B14F-4D97-AF65-F5344CB8AC3E}">
        <p14:creationId xmlns:p14="http://schemas.microsoft.com/office/powerpoint/2010/main" val="4072571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64118" y="2424120"/>
            <a:ext cx="2588760" cy="1831680"/>
          </a:xfrm>
          <a:prstGeom prst="rect">
            <a:avLst/>
          </a:prstGeom>
        </p:spPr>
      </p:pic>
    </p:spTree>
    <p:extLst>
      <p:ext uri="{BB962C8B-B14F-4D97-AF65-F5344CB8AC3E}">
        <p14:creationId xmlns:p14="http://schemas.microsoft.com/office/powerpoint/2010/main" val="2083897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06627" y="882816"/>
            <a:ext cx="8229600" cy="8309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800" dirty="0">
                <a:solidFill>
                  <a:srgbClr val="000090"/>
                </a:solidFill>
              </a:rPr>
              <a:t>i</a:t>
            </a:r>
            <a:r>
              <a:rPr lang="it-IT" altLang="it-IT" sz="4800" dirty="0" smtClean="0">
                <a:solidFill>
                  <a:srgbClr val="000090"/>
                </a:solidFill>
              </a:rPr>
              <a:t>n assenza di </a:t>
            </a:r>
            <a:r>
              <a:rPr lang="it-IT" altLang="it-IT" sz="4800" i="1" dirty="0" smtClean="0">
                <a:solidFill>
                  <a:srgbClr val="000090"/>
                </a:solidFill>
              </a:rPr>
              <a:t>prime </a:t>
            </a:r>
            <a:endParaRPr lang="it-IT" altLang="it-IT" sz="4800" i="1" dirty="0">
              <a:solidFill>
                <a:srgbClr val="000090"/>
              </a:solidFill>
            </a:endParaRPr>
          </a:p>
        </p:txBody>
      </p:sp>
      <p:pic>
        <p:nvPicPr>
          <p:cNvPr id="3" name="Picture 2"/>
          <p:cNvPicPr>
            <a:picLocks noChangeAspect="1"/>
          </p:cNvPicPr>
          <p:nvPr/>
        </p:nvPicPr>
        <p:blipFill>
          <a:blip r:embed="rId2"/>
          <a:stretch>
            <a:fillRect/>
          </a:stretch>
        </p:blipFill>
        <p:spPr>
          <a:xfrm>
            <a:off x="3327047" y="1753811"/>
            <a:ext cx="2588760" cy="1831680"/>
          </a:xfrm>
          <a:prstGeom prst="rect">
            <a:avLst/>
          </a:prstGeom>
        </p:spPr>
      </p:pic>
      <p:sp>
        <p:nvSpPr>
          <p:cNvPr id="5" name="Rectangle 2"/>
          <p:cNvSpPr txBox="1">
            <a:spLocks noChangeArrowheads="1"/>
          </p:cNvSpPr>
          <p:nvPr/>
        </p:nvSpPr>
        <p:spPr bwMode="auto">
          <a:xfrm>
            <a:off x="506627" y="3585491"/>
            <a:ext cx="8229600"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ct val="50000"/>
              </a:spcBef>
            </a:pPr>
            <a:r>
              <a:rPr lang="it-IT" altLang="it-IT" sz="4800" dirty="0">
                <a:solidFill>
                  <a:srgbClr val="000090"/>
                </a:solidFill>
              </a:rPr>
              <a:t>e</a:t>
            </a:r>
            <a:r>
              <a:rPr lang="it-IT" altLang="it-IT" sz="4800" dirty="0" smtClean="0">
                <a:solidFill>
                  <a:srgbClr val="000090"/>
                </a:solidFill>
              </a:rPr>
              <a:t>laborazione </a:t>
            </a:r>
            <a:r>
              <a:rPr lang="it-IT" altLang="it-IT" sz="4800" i="1" dirty="0" smtClean="0">
                <a:solidFill>
                  <a:srgbClr val="000090"/>
                </a:solidFill>
              </a:rPr>
              <a:t>bottom-up</a:t>
            </a:r>
            <a:r>
              <a:rPr lang="it-IT" altLang="it-IT" sz="4800" dirty="0" smtClean="0">
                <a:solidFill>
                  <a:srgbClr val="000090"/>
                </a:solidFill>
              </a:rPr>
              <a:t> con ED ambigua e reversibile</a:t>
            </a:r>
            <a:endParaRPr lang="it-IT" altLang="it-IT" sz="4800" i="1" dirty="0">
              <a:solidFill>
                <a:srgbClr val="000090"/>
              </a:solidFill>
            </a:endParaRPr>
          </a:p>
        </p:txBody>
      </p:sp>
    </p:spTree>
    <p:extLst>
      <p:ext uri="{BB962C8B-B14F-4D97-AF65-F5344CB8AC3E}">
        <p14:creationId xmlns:p14="http://schemas.microsoft.com/office/powerpoint/2010/main" val="512661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3"/>
          <p:cNvSpPr>
            <a:spLocks noChangeArrowheads="1"/>
          </p:cNvSpPr>
          <p:nvPr/>
        </p:nvSpPr>
        <p:spPr bwMode="auto">
          <a:xfrm>
            <a:off x="1866858" y="2865438"/>
            <a:ext cx="539282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smtClean="0">
                <a:solidFill>
                  <a:schemeClr val="accent2"/>
                </a:solidFill>
                <a:latin typeface="Arial" panose="020B0604020202020204" pitchFamily="34" charset="0"/>
              </a:rPr>
              <a:t>ED e </a:t>
            </a:r>
            <a:endParaRPr lang="en-US" altLang="it-IT" sz="4400" dirty="0">
              <a:solidFill>
                <a:schemeClr val="accent2"/>
              </a:solidFill>
              <a:latin typeface="Arial" panose="020B0604020202020204" pitchFamily="34" charset="0"/>
            </a:endParaRPr>
          </a:p>
          <a:p>
            <a:pPr algn="ctr"/>
            <a:r>
              <a:rPr lang="en-US" altLang="it-IT" sz="4400" dirty="0" err="1">
                <a:solidFill>
                  <a:schemeClr val="accent2"/>
                </a:solidFill>
                <a:latin typeface="Arial" panose="020B0604020202020204" pitchFamily="34" charset="0"/>
              </a:rPr>
              <a:t>livelli</a:t>
            </a:r>
            <a:r>
              <a:rPr lang="en-US" altLang="it-IT" sz="4400" dirty="0">
                <a:solidFill>
                  <a:schemeClr val="accent2"/>
                </a:solidFill>
                <a:latin typeface="Arial" panose="020B0604020202020204" pitchFamily="34" charset="0"/>
              </a:rPr>
              <a:t> di </a:t>
            </a:r>
            <a:r>
              <a:rPr lang="en-US" altLang="it-IT" sz="4400" dirty="0" err="1">
                <a:solidFill>
                  <a:schemeClr val="accent2"/>
                </a:solidFill>
                <a:latin typeface="Arial" panose="020B0604020202020204" pitchFamily="34" charset="0"/>
              </a:rPr>
              <a:t>elaborazione</a:t>
            </a:r>
            <a:endParaRPr lang="en-US" altLang="it-IT" sz="4400" dirty="0">
              <a:solidFill>
                <a:schemeClr val="accent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6004" name="Picture 4"/>
          <p:cNvPicPr>
            <a:picLocks noChangeAspect="1" noChangeArrowheads="1"/>
          </p:cNvPicPr>
          <p:nvPr/>
        </p:nvPicPr>
        <p:blipFill>
          <a:blip r:embed="rId2">
            <a:extLst>
              <a:ext uri="{28A0092B-C50C-407E-A947-70E740481C1C}">
                <a14:useLocalDpi xmlns:a14="http://schemas.microsoft.com/office/drawing/2010/main" val="0"/>
              </a:ext>
            </a:extLst>
          </a:blip>
          <a:srcRect t="17184" r="49583" b="4445"/>
          <a:stretch>
            <a:fillRect/>
          </a:stretch>
        </p:blipFill>
        <p:spPr bwMode="auto">
          <a:xfrm>
            <a:off x="0" y="1804988"/>
            <a:ext cx="5778500" cy="5053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6006" name="Rectangle 6"/>
          <p:cNvSpPr>
            <a:spLocks noGrp="1" noChangeArrowheads="1"/>
          </p:cNvSpPr>
          <p:nvPr>
            <p:ph type="title"/>
          </p:nvPr>
        </p:nvSpPr>
        <p:spPr>
          <a:xfrm>
            <a:off x="0" y="122238"/>
            <a:ext cx="9144000" cy="1263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lnSpc>
                <a:spcPct val="80000"/>
              </a:lnSpc>
              <a:spcBef>
                <a:spcPct val="10000"/>
              </a:spcBef>
            </a:pPr>
            <a:r>
              <a:rPr lang="it-IT" altLang="it-IT" sz="4800" dirty="0">
                <a:solidFill>
                  <a:srgbClr val="000090"/>
                </a:solidFill>
                <a:latin typeface="Arial" panose="020B0604020202020204" pitchFamily="34" charset="0"/>
                <a:cs typeface="Arial" panose="020B0604020202020204" pitchFamily="34" charset="0"/>
              </a:rPr>
              <a:t>ambiguità </a:t>
            </a:r>
            <a:r>
              <a:rPr lang="it-IT" altLang="it-IT" sz="4800" i="1" dirty="0" smtClean="0">
                <a:solidFill>
                  <a:srgbClr val="000090"/>
                </a:solidFill>
                <a:latin typeface="Arial" panose="020B0604020202020204" pitchFamily="34" charset="0"/>
                <a:cs typeface="Arial" panose="020B0604020202020204" pitchFamily="34" charset="0"/>
              </a:rPr>
              <a:t>bottom-up</a:t>
            </a:r>
            <a:r>
              <a:rPr lang="it-IT" altLang="it-IT" sz="4800" dirty="0" smtClean="0">
                <a:solidFill>
                  <a:srgbClr val="000090"/>
                </a:solidFill>
                <a:latin typeface="Arial" panose="020B0604020202020204" pitchFamily="34" charset="0"/>
                <a:cs typeface="Arial" panose="020B0604020202020204" pitchFamily="34" charset="0"/>
              </a:rPr>
              <a:t>: verso </a:t>
            </a:r>
            <a:r>
              <a:rPr lang="it-IT" altLang="it-IT" sz="4800" dirty="0">
                <a:solidFill>
                  <a:srgbClr val="000090"/>
                </a:solidFill>
                <a:latin typeface="Arial" panose="020B0604020202020204" pitchFamily="34" charset="0"/>
                <a:cs typeface="Arial" panose="020B0604020202020204" pitchFamily="34" charset="0"/>
              </a:rPr>
              <a:t>di rotazione </a:t>
            </a:r>
            <a:r>
              <a:rPr lang="it-IT" altLang="it-IT" sz="4800" dirty="0" smtClean="0">
                <a:solidFill>
                  <a:srgbClr val="000090"/>
                </a:solidFill>
                <a:latin typeface="Arial" panose="020B0604020202020204" pitchFamily="34" charset="0"/>
                <a:cs typeface="Arial" panose="020B0604020202020204" pitchFamily="34" charset="0"/>
              </a:rPr>
              <a:t>del </a:t>
            </a:r>
            <a:r>
              <a:rPr lang="it-IT" altLang="it-IT" sz="4800" i="1" dirty="0" smtClean="0">
                <a:solidFill>
                  <a:srgbClr val="000090"/>
                </a:solidFill>
                <a:latin typeface="Arial" panose="020B0604020202020204" pitchFamily="34" charset="0"/>
                <a:cs typeface="Arial" panose="020B0604020202020204" pitchFamily="34" charset="0"/>
              </a:rPr>
              <a:t>necker </a:t>
            </a:r>
            <a:r>
              <a:rPr lang="it-IT" altLang="it-IT" sz="4800" i="1" dirty="0">
                <a:solidFill>
                  <a:srgbClr val="000090"/>
                </a:solidFill>
                <a:latin typeface="Arial" panose="020B0604020202020204" pitchFamily="34" charset="0"/>
                <a:cs typeface="Arial" panose="020B0604020202020204" pitchFamily="34" charset="0"/>
              </a:rPr>
              <a:t>cube</a:t>
            </a:r>
            <a:r>
              <a:rPr lang="it-IT" altLang="it-IT" sz="4800" dirty="0">
                <a:solidFill>
                  <a:srgbClr val="000090"/>
                </a:solidFill>
                <a:latin typeface="Arial" panose="020B0604020202020204" pitchFamily="34" charset="0"/>
                <a:cs typeface="Arial" panose="020B0604020202020204" pitchFamily="34" charset="0"/>
              </a:rPr>
              <a:t> </a:t>
            </a:r>
          </a:p>
        </p:txBody>
      </p:sp>
      <p:sp>
        <p:nvSpPr>
          <p:cNvPr id="896007" name="Rectangle 7">
            <a:hlinkClick r:id="rId3"/>
          </p:cNvPr>
          <p:cNvSpPr>
            <a:spLocks noChangeArrowheads="1"/>
          </p:cNvSpPr>
          <p:nvPr/>
        </p:nvSpPr>
        <p:spPr bwMode="auto">
          <a:xfrm>
            <a:off x="1076325" y="1317625"/>
            <a:ext cx="72691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dirty="0">
                <a:latin typeface="Arial" panose="020B0604020202020204" pitchFamily="34" charset="0"/>
              </a:rPr>
              <a:t>http://www.michaelbach.de/ot/sze-Necker/index.html</a:t>
            </a:r>
          </a:p>
        </p:txBody>
      </p:sp>
      <p:pic>
        <p:nvPicPr>
          <p:cNvPr id="896008" name="Picture 8"/>
          <p:cNvPicPr>
            <a:picLocks noChangeAspect="1" noChangeArrowheads="1"/>
          </p:cNvPicPr>
          <p:nvPr/>
        </p:nvPicPr>
        <p:blipFill>
          <a:blip r:embed="rId4">
            <a:extLst>
              <a:ext uri="{28A0092B-C50C-407E-A947-70E740481C1C}">
                <a14:useLocalDpi xmlns:a14="http://schemas.microsoft.com/office/drawing/2010/main" val="0"/>
              </a:ext>
            </a:extLst>
          </a:blip>
          <a:srcRect t="40297" r="50084" b="13110"/>
          <a:stretch>
            <a:fillRect/>
          </a:stretch>
        </p:blipFill>
        <p:spPr bwMode="auto">
          <a:xfrm>
            <a:off x="5983288" y="3422650"/>
            <a:ext cx="2792412" cy="146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6009" name="Rectangle 9"/>
          <p:cNvSpPr>
            <a:spLocks noChangeArrowheads="1"/>
          </p:cNvSpPr>
          <p:nvPr/>
        </p:nvSpPr>
        <p:spPr bwMode="auto">
          <a:xfrm>
            <a:off x="5969000" y="5189538"/>
            <a:ext cx="2700338"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sz="2800">
                <a:solidFill>
                  <a:srgbClr val="000000"/>
                </a:solidFill>
                <a:latin typeface="Arial" panose="020B0604020202020204" pitchFamily="34" charset="0"/>
              </a:rPr>
              <a:t>ambiguità totale</a:t>
            </a:r>
            <a:endParaRPr lang="it-IT" altLang="it-IT" sz="2800">
              <a:solidFill>
                <a:srgbClr val="000000"/>
              </a:solidFill>
              <a:latin typeface="Arial" panose="020B0604020202020204" pitchFamily="34" charset="0"/>
            </a:endParaRPr>
          </a:p>
        </p:txBody>
      </p:sp>
    </p:spTree>
    <p:extLst>
      <p:ext uri="{BB962C8B-B14F-4D97-AF65-F5344CB8AC3E}">
        <p14:creationId xmlns:p14="http://schemas.microsoft.com/office/powerpoint/2010/main" val="755954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a:xfrm>
            <a:off x="118551" y="456039"/>
            <a:ext cx="9144000" cy="15696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800" dirty="0">
                <a:solidFill>
                  <a:srgbClr val="000090"/>
                </a:solidFill>
                <a:latin typeface="Arial" panose="020B0604020202020204" pitchFamily="34" charset="0"/>
                <a:cs typeface="Arial" panose="020B0604020202020204" pitchFamily="34" charset="0"/>
              </a:rPr>
              <a:t>ambiguità dipende </a:t>
            </a:r>
            <a:r>
              <a:rPr lang="it-IT" altLang="it-IT" sz="4800" dirty="0" smtClean="0">
                <a:solidFill>
                  <a:srgbClr val="000090"/>
                </a:solidFill>
                <a:latin typeface="Arial" panose="020B0604020202020204" pitchFamily="34" charset="0"/>
                <a:cs typeface="Arial" panose="020B0604020202020204" pitchFamily="34" charset="0"/>
              </a:rPr>
              <a:t>dall’asse di rotazione 3D del cubo ?  </a:t>
            </a:r>
            <a:endParaRPr lang="it-IT" altLang="it-IT" sz="3600" dirty="0">
              <a:solidFill>
                <a:srgbClr val="FF9900"/>
              </a:solidFill>
              <a:latin typeface="Arial" panose="020B0604020202020204" pitchFamily="34" charset="0"/>
              <a:cs typeface="Arial" panose="020B0604020202020204" pitchFamily="34" charset="0"/>
            </a:endParaRPr>
          </a:p>
        </p:txBody>
      </p:sp>
      <p:sp>
        <p:nvSpPr>
          <p:cNvPr id="4" name="Rectangle 7">
            <a:hlinkClick r:id="rId2"/>
          </p:cNvPr>
          <p:cNvSpPr>
            <a:spLocks noChangeArrowheads="1"/>
          </p:cNvSpPr>
          <p:nvPr/>
        </p:nvSpPr>
        <p:spPr bwMode="auto">
          <a:xfrm>
            <a:off x="828236" y="2025699"/>
            <a:ext cx="72691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dirty="0">
                <a:latin typeface="Arial" panose="020B0604020202020204" pitchFamily="34" charset="0"/>
              </a:rPr>
              <a:t>http://www.michaelbach.de/ot/sze-Necker/index.html</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369" y="2900861"/>
            <a:ext cx="3721989" cy="1909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t="40297" r="50084" b="13110"/>
          <a:stretch>
            <a:fillRect/>
          </a:stretch>
        </p:blipFill>
        <p:spPr bwMode="auto">
          <a:xfrm>
            <a:off x="970089" y="2938037"/>
            <a:ext cx="3492728" cy="183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1"/>
          <p:cNvSpPr txBox="1">
            <a:spLocks noChangeArrowheads="1"/>
          </p:cNvSpPr>
          <p:nvPr/>
        </p:nvSpPr>
        <p:spPr bwMode="auto">
          <a:xfrm>
            <a:off x="118551" y="4955843"/>
            <a:ext cx="8450263"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1000"/>
              </a:spcAft>
              <a:buClr>
                <a:schemeClr val="accent2"/>
              </a:buClr>
              <a:buFont typeface="Wingdings" panose="05000000000000000000" pitchFamily="2" charset="2"/>
              <a:buChar char="§"/>
            </a:pPr>
            <a:r>
              <a:rPr lang="it-IT" altLang="it-IT" sz="2800" dirty="0" smtClean="0">
                <a:latin typeface="Arial" panose="020B0604020202020204" pitchFamily="34" charset="0"/>
              </a:rPr>
              <a:t>Provate impostate View 1</a:t>
            </a:r>
          </a:p>
          <a:p>
            <a:pPr>
              <a:spcAft>
                <a:spcPts val="1000"/>
              </a:spcAft>
              <a:buClr>
                <a:schemeClr val="accent2"/>
              </a:buClr>
              <a:buFont typeface="Wingdings" panose="05000000000000000000" pitchFamily="2" charset="2"/>
              <a:buChar char="§"/>
            </a:pPr>
            <a:r>
              <a:rPr lang="it-IT" altLang="it-IT" sz="2800" dirty="0" smtClean="0">
                <a:latin typeface="Arial" panose="020B0604020202020204" pitchFamily="34" charset="0"/>
              </a:rPr>
              <a:t>Attivate 1 asse di rotazione alla volta (X, Y, e Z)</a:t>
            </a:r>
          </a:p>
          <a:p>
            <a:pPr>
              <a:spcAft>
                <a:spcPts val="1000"/>
              </a:spcAft>
              <a:buClr>
                <a:schemeClr val="accent2"/>
              </a:buClr>
              <a:buFont typeface="Wingdings" panose="05000000000000000000" pitchFamily="2" charset="2"/>
              <a:buChar char="§"/>
            </a:pPr>
            <a:r>
              <a:rPr lang="it-IT" altLang="it-IT" sz="2800" dirty="0" smtClean="0">
                <a:latin typeface="Arial" panose="020B0604020202020204" pitchFamily="34" charset="0"/>
              </a:rPr>
              <a:t>Cosa notate?</a:t>
            </a:r>
            <a:endParaRPr lang="it-IT" altLang="it-IT" sz="2800" dirty="0">
              <a:latin typeface="Arial" panose="020B0604020202020204" pitchFamily="34" charset="0"/>
            </a:endParaRPr>
          </a:p>
          <a:p>
            <a:pPr>
              <a:spcAft>
                <a:spcPts val="1000"/>
              </a:spcAft>
              <a:buClr>
                <a:schemeClr val="accent2"/>
              </a:buClr>
              <a:buFont typeface="Wingdings" panose="05000000000000000000" pitchFamily="2" charset="2"/>
              <a:buChar char="§"/>
            </a:pPr>
            <a:endParaRPr lang="en-US" altLang="it-IT" sz="2800" dirty="0">
              <a:latin typeface="Arial" panose="020B0604020202020204" pitchFamily="34" charset="0"/>
            </a:endParaRPr>
          </a:p>
        </p:txBody>
      </p:sp>
    </p:spTree>
    <p:extLst>
      <p:ext uri="{BB962C8B-B14F-4D97-AF65-F5344CB8AC3E}">
        <p14:creationId xmlns:p14="http://schemas.microsoft.com/office/powerpoint/2010/main" val="3682278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ChangeArrowheads="1"/>
          </p:cNvSpPr>
          <p:nvPr/>
        </p:nvSpPr>
        <p:spPr bwMode="auto">
          <a:xfrm>
            <a:off x="211138" y="249238"/>
            <a:ext cx="85344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chemeClr val="accent2"/>
                </a:solidFill>
                <a:latin typeface="Arial" panose="020B0604020202020204" pitchFamily="34" charset="0"/>
              </a:rPr>
              <a:t>dove sta il problema?</a:t>
            </a:r>
          </a:p>
          <a:p>
            <a:pPr algn="ctr"/>
            <a:r>
              <a:rPr lang="en-US" altLang="it-IT">
                <a:solidFill>
                  <a:schemeClr val="accent2"/>
                </a:solidFill>
                <a:latin typeface="Arial" panose="020B0604020202020204" pitchFamily="34" charset="0"/>
              </a:rPr>
              <a:t>(</a:t>
            </a:r>
            <a:r>
              <a:rPr lang="it-IT" altLang="it-IT">
                <a:latin typeface="Arial" panose="020B0604020202020204" pitchFamily="34" charset="0"/>
              </a:rPr>
              <a:t>Köhler 1929)</a:t>
            </a:r>
            <a:r>
              <a:rPr lang="en-US" altLang="it-IT">
                <a:latin typeface="Arial" panose="020B0604020202020204" pitchFamily="34" charset="0"/>
              </a:rPr>
              <a:t> </a:t>
            </a:r>
            <a:endParaRPr lang="en-US" altLang="it-IT">
              <a:solidFill>
                <a:schemeClr val="accent2"/>
              </a:solidFill>
              <a:latin typeface="Arial" panose="020B0604020202020204" pitchFamily="34" charset="0"/>
            </a:endParaRPr>
          </a:p>
        </p:txBody>
      </p:sp>
      <p:sp>
        <p:nvSpPr>
          <p:cNvPr id="696323" name="TextBox 1"/>
          <p:cNvSpPr txBox="1">
            <a:spLocks noChangeArrowheads="1"/>
          </p:cNvSpPr>
          <p:nvPr/>
        </p:nvSpPr>
        <p:spPr bwMode="auto">
          <a:xfrm>
            <a:off x="254000" y="2171700"/>
            <a:ext cx="8450263"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1000"/>
              </a:spcAft>
              <a:buClr>
                <a:schemeClr val="accent2"/>
              </a:buClr>
              <a:buFont typeface="Wingdings" panose="05000000000000000000" pitchFamily="2" charset="2"/>
              <a:buChar char="§"/>
            </a:pPr>
            <a:r>
              <a:rPr lang="en-US" altLang="it-IT" sz="2800" dirty="0" err="1">
                <a:latin typeface="Arial" panose="020B0604020202020204" pitchFamily="34" charset="0"/>
              </a:rPr>
              <a:t>l</a:t>
            </a:r>
            <a:r>
              <a:rPr lang="en-US" altLang="it-IT" sz="2800" dirty="0" err="1" smtClean="0">
                <a:latin typeface="Arial" panose="020B0604020202020204" pitchFamily="34" charset="0"/>
              </a:rPr>
              <a:t>’ED</a:t>
            </a:r>
            <a:r>
              <a:rPr lang="en-US" altLang="it-IT" sz="2800" dirty="0" smtClean="0">
                <a:latin typeface="Arial" panose="020B0604020202020204" pitchFamily="34" charset="0"/>
              </a:rPr>
              <a:t> </a:t>
            </a:r>
            <a:r>
              <a:rPr lang="en-US" altLang="it-IT" sz="2800" dirty="0" err="1" smtClean="0">
                <a:latin typeface="Arial" panose="020B0604020202020204" pitchFamily="34" charset="0"/>
              </a:rPr>
              <a:t>si</a:t>
            </a:r>
            <a:r>
              <a:rPr lang="en-US" altLang="it-IT" sz="2800" dirty="0" smtClean="0">
                <a:latin typeface="Arial" panose="020B0604020202020204" pitchFamily="34" charset="0"/>
              </a:rPr>
              <a:t> </a:t>
            </a:r>
            <a:r>
              <a:rPr lang="en-US" altLang="it-IT" sz="2800" dirty="0" err="1">
                <a:latin typeface="Arial" panose="020B0604020202020204" pitchFamily="34" charset="0"/>
              </a:rPr>
              <a:t>presenta</a:t>
            </a:r>
            <a:r>
              <a:rPr lang="en-US" altLang="it-IT" sz="2800" dirty="0">
                <a:latin typeface="Arial" panose="020B0604020202020204" pitchFamily="34" charset="0"/>
              </a:rPr>
              <a:t> per </a:t>
            </a:r>
            <a:r>
              <a:rPr lang="en-US" altLang="it-IT" sz="2800" dirty="0" err="1">
                <a:latin typeface="Arial" panose="020B0604020202020204" pitchFamily="34" charset="0"/>
              </a:rPr>
              <a:t>ciò</a:t>
            </a:r>
            <a:r>
              <a:rPr lang="en-US" altLang="it-IT" sz="2800" dirty="0">
                <a:latin typeface="Arial" panose="020B0604020202020204" pitchFamily="34" charset="0"/>
              </a:rPr>
              <a:t> </a:t>
            </a:r>
            <a:r>
              <a:rPr lang="en-US" altLang="it-IT" sz="2800" dirty="0" err="1">
                <a:latin typeface="Arial" panose="020B0604020202020204" pitchFamily="34" charset="0"/>
              </a:rPr>
              <a:t>che</a:t>
            </a:r>
            <a:r>
              <a:rPr lang="en-US" altLang="it-IT" sz="2800" dirty="0">
                <a:latin typeface="Arial" panose="020B0604020202020204" pitchFamily="34" charset="0"/>
              </a:rPr>
              <a:t> non è</a:t>
            </a:r>
          </a:p>
          <a:p>
            <a:pPr>
              <a:spcAft>
                <a:spcPts val="1000"/>
              </a:spcAft>
              <a:buClr>
                <a:schemeClr val="accent2"/>
              </a:buClr>
              <a:buFont typeface="Wingdings" panose="05000000000000000000" pitchFamily="2" charset="2"/>
              <a:buChar char="§"/>
            </a:pPr>
            <a:r>
              <a:rPr lang="en-US" altLang="it-IT" sz="2800" dirty="0" err="1">
                <a:latin typeface="Arial" panose="020B0604020202020204" pitchFamily="34" charset="0"/>
              </a:rPr>
              <a:t>fenomenicamente</a:t>
            </a:r>
            <a:r>
              <a:rPr lang="en-US" altLang="it-IT" sz="2800" dirty="0">
                <a:latin typeface="Arial" panose="020B0604020202020204" pitchFamily="34" charset="0"/>
              </a:rPr>
              <a:t> </a:t>
            </a:r>
            <a:r>
              <a:rPr lang="en-US" altLang="it-IT" sz="2800" dirty="0" err="1">
                <a:latin typeface="Arial" panose="020B0604020202020204" pitchFamily="34" charset="0"/>
              </a:rPr>
              <a:t>oggettiva</a:t>
            </a:r>
            <a:r>
              <a:rPr lang="en-US" altLang="it-IT" sz="2800" dirty="0">
                <a:latin typeface="Arial" panose="020B0604020202020204" pitchFamily="34" charset="0"/>
              </a:rPr>
              <a:t> </a:t>
            </a:r>
            <a:r>
              <a:rPr lang="it-IT" altLang="it-IT" sz="2800" dirty="0">
                <a:latin typeface="Arial" panose="020B0604020202020204" pitchFamily="34" charset="0"/>
              </a:rPr>
              <a:t>(l’osservatore si sente in contatto </a:t>
            </a:r>
            <a:r>
              <a:rPr lang="it-IT" altLang="it-IT" sz="2800" i="1" dirty="0">
                <a:latin typeface="Arial" panose="020B0604020202020204" pitchFamily="34" charset="0"/>
              </a:rPr>
              <a:t>immediato </a:t>
            </a:r>
            <a:r>
              <a:rPr lang="it-IT" altLang="it-IT" sz="2800" dirty="0">
                <a:latin typeface="Arial" panose="020B0604020202020204" pitchFamily="34" charset="0"/>
              </a:rPr>
              <a:t>con il mondo)</a:t>
            </a:r>
            <a:endParaRPr lang="en-US" altLang="it-IT" sz="2800" dirty="0">
              <a:latin typeface="Arial" panose="020B0604020202020204" pitchFamily="34" charset="0"/>
            </a:endParaRPr>
          </a:p>
          <a:p>
            <a:pPr>
              <a:spcAft>
                <a:spcPts val="1000"/>
              </a:spcAft>
              <a:buClr>
                <a:schemeClr val="accent2"/>
              </a:buClr>
              <a:buFont typeface="Wingdings" panose="05000000000000000000" pitchFamily="2" charset="2"/>
              <a:buChar char="§"/>
            </a:pPr>
            <a:r>
              <a:rPr lang="en-US" altLang="it-IT" sz="2800" dirty="0" err="1">
                <a:latin typeface="Arial" panose="020B0604020202020204" pitchFamily="34" charset="0"/>
              </a:rPr>
              <a:t>geneticamente</a:t>
            </a:r>
            <a:r>
              <a:rPr lang="en-US" altLang="it-IT" sz="2800" dirty="0">
                <a:latin typeface="Arial" panose="020B0604020202020204" pitchFamily="34" charset="0"/>
              </a:rPr>
              <a:t> </a:t>
            </a:r>
            <a:r>
              <a:rPr lang="en-US" altLang="it-IT" sz="2800" dirty="0" err="1">
                <a:latin typeface="Arial" panose="020B0604020202020204" pitchFamily="34" charset="0"/>
              </a:rPr>
              <a:t>soggettiva</a:t>
            </a:r>
            <a:r>
              <a:rPr lang="en-US" altLang="it-IT" sz="2800" dirty="0">
                <a:latin typeface="Arial" panose="020B0604020202020204" pitchFamily="34" charset="0"/>
              </a:rPr>
              <a:t> </a:t>
            </a:r>
            <a:r>
              <a:rPr lang="en-US" altLang="it-IT" sz="2800" dirty="0" smtClean="0">
                <a:latin typeface="Arial" panose="020B0604020202020204" pitchFamily="34" charset="0"/>
              </a:rPr>
              <a:t>(</a:t>
            </a:r>
            <a:r>
              <a:rPr lang="it-IT" altLang="it-IT" sz="2800" dirty="0" smtClean="0">
                <a:latin typeface="Arial" panose="020B0604020202020204" pitchFamily="34" charset="0"/>
              </a:rPr>
              <a:t>l’ ED è </a:t>
            </a:r>
            <a:r>
              <a:rPr lang="it-IT" altLang="it-IT" sz="2800" i="1" dirty="0">
                <a:latin typeface="Arial" panose="020B0604020202020204" pitchFamily="34" charset="0"/>
              </a:rPr>
              <a:t>mediata </a:t>
            </a:r>
            <a:r>
              <a:rPr lang="it-IT" altLang="it-IT" sz="2800" dirty="0">
                <a:latin typeface="Arial" panose="020B0604020202020204" pitchFamily="34" charset="0"/>
              </a:rPr>
              <a:t>dall’organizzazione percettiva)</a:t>
            </a:r>
          </a:p>
          <a:p>
            <a:pPr>
              <a:spcAft>
                <a:spcPts val="1000"/>
              </a:spcAft>
              <a:buClr>
                <a:schemeClr val="accent2"/>
              </a:buClr>
              <a:buFont typeface="Wingdings" panose="05000000000000000000" pitchFamily="2" charset="2"/>
              <a:buChar char="§"/>
            </a:pPr>
            <a:r>
              <a:rPr lang="it-IT" altLang="it-IT" sz="2800" i="1" dirty="0">
                <a:latin typeface="Arial" panose="020B0604020202020204" pitchFamily="34" charset="0"/>
              </a:rPr>
              <a:t>illusione di realtà</a:t>
            </a:r>
          </a:p>
          <a:p>
            <a:pPr>
              <a:spcAft>
                <a:spcPts val="1000"/>
              </a:spcAft>
              <a:buClr>
                <a:schemeClr val="accent2"/>
              </a:buClr>
              <a:buFont typeface="Wingdings" panose="05000000000000000000" pitchFamily="2" charset="2"/>
              <a:buChar char="§"/>
            </a:pPr>
            <a:r>
              <a:rPr lang="it-IT" altLang="it-IT" sz="2800" i="1" dirty="0">
                <a:latin typeface="Arial" panose="020B0604020202020204" pitchFamily="34" charset="0"/>
              </a:rPr>
              <a:t>Gestalt: </a:t>
            </a:r>
            <a:r>
              <a:rPr lang="it-IT" altLang="it-IT" sz="2800" dirty="0">
                <a:latin typeface="Arial" panose="020B0604020202020204" pitchFamily="34" charset="0"/>
              </a:rPr>
              <a:t>il tutto (esperienza diretta - immediata) è diverso dalla somma delle sue parti (singole sensazioni)</a:t>
            </a:r>
          </a:p>
          <a:p>
            <a:pPr>
              <a:spcAft>
                <a:spcPts val="1000"/>
              </a:spcAft>
              <a:buClr>
                <a:schemeClr val="accent2"/>
              </a:buClr>
              <a:buFont typeface="Wingdings" panose="05000000000000000000" pitchFamily="2" charset="2"/>
              <a:buChar char="§"/>
            </a:pPr>
            <a:endParaRPr lang="en-US" altLang="it-IT" sz="28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ChangeArrowheads="1"/>
          </p:cNvSpPr>
          <p:nvPr/>
        </p:nvSpPr>
        <p:spPr bwMode="auto">
          <a:xfrm>
            <a:off x="1150938" y="2432050"/>
            <a:ext cx="6792912"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81000" indent="-381000">
              <a:lnSpc>
                <a:spcPct val="120000"/>
              </a:lnSpc>
              <a:spcAft>
                <a:spcPct val="40000"/>
              </a:spcAft>
              <a:buClr>
                <a:schemeClr val="accent2"/>
              </a:buClr>
              <a:buFont typeface="Wingdings" charset="0"/>
              <a:buChar char="§"/>
            </a:pPr>
            <a:endParaRPr lang="en-US" sz="2400">
              <a:latin typeface="Verdana" charset="0"/>
            </a:endParaRPr>
          </a:p>
          <a:p>
            <a:pPr marL="381000" indent="-381000">
              <a:lnSpc>
                <a:spcPct val="120000"/>
              </a:lnSpc>
              <a:spcAft>
                <a:spcPct val="40000"/>
              </a:spcAft>
              <a:buClr>
                <a:schemeClr val="accent2"/>
              </a:buClr>
              <a:buFont typeface="Wingdings" charset="0"/>
              <a:buChar char="§"/>
            </a:pPr>
            <a:endParaRPr lang="en-US" sz="2400">
              <a:latin typeface="Verdana" charset="0"/>
            </a:endParaRPr>
          </a:p>
        </p:txBody>
      </p:sp>
      <p:sp>
        <p:nvSpPr>
          <p:cNvPr id="7" name="Text Box 2"/>
          <p:cNvSpPr txBox="1">
            <a:spLocks noChangeArrowheads="1"/>
          </p:cNvSpPr>
          <p:nvPr/>
        </p:nvSpPr>
        <p:spPr bwMode="auto">
          <a:xfrm>
            <a:off x="1" y="121703"/>
            <a:ext cx="9143999"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it-IT" sz="4200" dirty="0" smtClean="0">
                <a:solidFill>
                  <a:srgbClr val="060687"/>
                </a:solidFill>
                <a:latin typeface="Arial" charset="0"/>
              </a:rPr>
              <a:t>ED ed inclusione dei bordi</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839" r="67224"/>
          <a:stretch/>
        </p:blipFill>
        <p:spPr bwMode="auto">
          <a:xfrm>
            <a:off x="3216737" y="1124663"/>
            <a:ext cx="2661313" cy="2554416"/>
          </a:xfrm>
          <a:prstGeom prst="rect">
            <a:avLst/>
          </a:prstGeom>
          <a:noFill/>
          <a:ln>
            <a:noFill/>
          </a:ln>
        </p:spPr>
      </p:pic>
      <p:sp>
        <p:nvSpPr>
          <p:cNvPr id="6" name="Content Placeholder 2"/>
          <p:cNvSpPr txBox="1">
            <a:spLocks/>
          </p:cNvSpPr>
          <p:nvPr/>
        </p:nvSpPr>
        <p:spPr>
          <a:xfrm>
            <a:off x="60886" y="3747921"/>
            <a:ext cx="9143999" cy="4525963"/>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buClr>
              <a:buFont typeface="Wingdings" panose="05000000000000000000" pitchFamily="2" charset="2"/>
              <a:buChar char="§"/>
            </a:pPr>
            <a:r>
              <a:rPr lang="it-IT" altLang="it-IT" sz="2600" dirty="0">
                <a:latin typeface="+mj-lt"/>
              </a:rPr>
              <a:t>n</a:t>
            </a:r>
            <a:r>
              <a:rPr lang="it-IT" altLang="it-IT" sz="2600" dirty="0" smtClean="0">
                <a:latin typeface="+mj-lt"/>
              </a:rPr>
              <a:t>onostante l’incompatibilità globale l’ED non viene risolta con una rinuncia</a:t>
            </a:r>
          </a:p>
          <a:p>
            <a:pPr>
              <a:buClr>
                <a:schemeClr val="accent6"/>
              </a:buClr>
              <a:buFont typeface="Wingdings" panose="05000000000000000000" pitchFamily="2" charset="2"/>
              <a:buChar char="§"/>
            </a:pPr>
            <a:r>
              <a:rPr lang="it-IT" sz="2600" dirty="0" smtClean="0">
                <a:latin typeface="+mj-lt"/>
              </a:rPr>
              <a:t>contorno delimita/include in alto la zona nera e in basso la zona bianca </a:t>
            </a:r>
          </a:p>
          <a:p>
            <a:pPr>
              <a:buClr>
                <a:schemeClr val="accent6"/>
              </a:buClr>
              <a:buFont typeface="Wingdings" panose="05000000000000000000" pitchFamily="2" charset="2"/>
              <a:buChar char="§"/>
            </a:pPr>
            <a:r>
              <a:rPr lang="it-IT" sz="2600" dirty="0">
                <a:latin typeface="+mj-lt"/>
              </a:rPr>
              <a:t>e</a:t>
            </a:r>
            <a:r>
              <a:rPr lang="it-IT" sz="2600" dirty="0" smtClean="0">
                <a:latin typeface="+mj-lt"/>
              </a:rPr>
              <a:t>ntrambe le frecce diventano figure in base al principio di inclusione dei contorni</a:t>
            </a:r>
          </a:p>
          <a:p>
            <a:pPr>
              <a:buClr>
                <a:schemeClr val="accent6"/>
              </a:buClr>
              <a:buFont typeface="Wingdings" panose="05000000000000000000" pitchFamily="2" charset="2"/>
              <a:buChar char="§"/>
            </a:pPr>
            <a:r>
              <a:rPr lang="it-IT" sz="2600" b="1" dirty="0">
                <a:latin typeface="+mj-lt"/>
              </a:rPr>
              <a:t>i</a:t>
            </a:r>
            <a:r>
              <a:rPr lang="it-IT" sz="2600" b="1" dirty="0" smtClean="0">
                <a:latin typeface="+mj-lt"/>
              </a:rPr>
              <a:t>mportante: </a:t>
            </a:r>
            <a:r>
              <a:rPr lang="it-IT" sz="2600" dirty="0" smtClean="0">
                <a:latin typeface="+mj-lt"/>
              </a:rPr>
              <a:t>gli spazi vuoti vengono evitati</a:t>
            </a:r>
          </a:p>
        </p:txBody>
      </p:sp>
      <p:grpSp>
        <p:nvGrpSpPr>
          <p:cNvPr id="12" name="Group 11"/>
          <p:cNvGrpSpPr/>
          <p:nvPr/>
        </p:nvGrpSpPr>
        <p:grpSpPr>
          <a:xfrm>
            <a:off x="4210070" y="1046044"/>
            <a:ext cx="4379294" cy="1200329"/>
            <a:chOff x="4210070" y="1046044"/>
            <a:chExt cx="4379294" cy="1200329"/>
          </a:xfrm>
        </p:grpSpPr>
        <p:sp>
          <p:nvSpPr>
            <p:cNvPr id="4" name="Freeform 3"/>
            <p:cNvSpPr/>
            <p:nvPr/>
          </p:nvSpPr>
          <p:spPr bwMode="auto">
            <a:xfrm>
              <a:off x="4210070" y="1377755"/>
              <a:ext cx="845633" cy="525703"/>
            </a:xfrm>
            <a:custGeom>
              <a:avLst/>
              <a:gdLst>
                <a:gd name="connsiteX0" fmla="*/ 0 w 859809"/>
                <a:gd name="connsiteY0" fmla="*/ 286603 h 518615"/>
                <a:gd name="connsiteX1" fmla="*/ 204717 w 859809"/>
                <a:gd name="connsiteY1" fmla="*/ 245659 h 518615"/>
                <a:gd name="connsiteX2" fmla="*/ 286603 w 859809"/>
                <a:gd name="connsiteY2" fmla="*/ 232012 h 518615"/>
                <a:gd name="connsiteX3" fmla="*/ 341194 w 859809"/>
                <a:gd name="connsiteY3" fmla="*/ 218364 h 518615"/>
                <a:gd name="connsiteX4" fmla="*/ 341194 w 859809"/>
                <a:gd name="connsiteY4" fmla="*/ 0 h 518615"/>
                <a:gd name="connsiteX5" fmla="*/ 532263 w 859809"/>
                <a:gd name="connsiteY5" fmla="*/ 95534 h 518615"/>
                <a:gd name="connsiteX6" fmla="*/ 668741 w 859809"/>
                <a:gd name="connsiteY6" fmla="*/ 245659 h 518615"/>
                <a:gd name="connsiteX7" fmla="*/ 805218 w 859809"/>
                <a:gd name="connsiteY7" fmla="*/ 409433 h 518615"/>
                <a:gd name="connsiteX8" fmla="*/ 859809 w 859809"/>
                <a:gd name="connsiteY8" fmla="*/ 518615 h 518615"/>
                <a:gd name="connsiteX0" fmla="*/ 0 w 859809"/>
                <a:gd name="connsiteY0" fmla="*/ 286603 h 518615"/>
                <a:gd name="connsiteX1" fmla="*/ 204717 w 859809"/>
                <a:gd name="connsiteY1" fmla="*/ 245659 h 518615"/>
                <a:gd name="connsiteX2" fmla="*/ 286603 w 859809"/>
                <a:gd name="connsiteY2" fmla="*/ 232012 h 518615"/>
                <a:gd name="connsiteX3" fmla="*/ 341194 w 859809"/>
                <a:gd name="connsiteY3" fmla="*/ 218364 h 518615"/>
                <a:gd name="connsiteX4" fmla="*/ 341194 w 859809"/>
                <a:gd name="connsiteY4" fmla="*/ 0 h 518615"/>
                <a:gd name="connsiteX5" fmla="*/ 532263 w 859809"/>
                <a:gd name="connsiteY5" fmla="*/ 95534 h 518615"/>
                <a:gd name="connsiteX6" fmla="*/ 668741 w 859809"/>
                <a:gd name="connsiteY6" fmla="*/ 245659 h 518615"/>
                <a:gd name="connsiteX7" fmla="*/ 805218 w 859809"/>
                <a:gd name="connsiteY7" fmla="*/ 409433 h 518615"/>
                <a:gd name="connsiteX8" fmla="*/ 859809 w 859809"/>
                <a:gd name="connsiteY8" fmla="*/ 518615 h 518615"/>
                <a:gd name="connsiteX0" fmla="*/ 0 w 859809"/>
                <a:gd name="connsiteY0" fmla="*/ 286603 h 518615"/>
                <a:gd name="connsiteX1" fmla="*/ 204717 w 859809"/>
                <a:gd name="connsiteY1" fmla="*/ 245659 h 518615"/>
                <a:gd name="connsiteX2" fmla="*/ 286603 w 859809"/>
                <a:gd name="connsiteY2" fmla="*/ 232012 h 518615"/>
                <a:gd name="connsiteX3" fmla="*/ 341194 w 859809"/>
                <a:gd name="connsiteY3" fmla="*/ 218364 h 518615"/>
                <a:gd name="connsiteX4" fmla="*/ 341194 w 859809"/>
                <a:gd name="connsiteY4" fmla="*/ 0 h 518615"/>
                <a:gd name="connsiteX5" fmla="*/ 545911 w 859809"/>
                <a:gd name="connsiteY5" fmla="*/ 95534 h 518615"/>
                <a:gd name="connsiteX6" fmla="*/ 668741 w 859809"/>
                <a:gd name="connsiteY6" fmla="*/ 245659 h 518615"/>
                <a:gd name="connsiteX7" fmla="*/ 805218 w 859809"/>
                <a:gd name="connsiteY7" fmla="*/ 409433 h 518615"/>
                <a:gd name="connsiteX8" fmla="*/ 859809 w 859809"/>
                <a:gd name="connsiteY8" fmla="*/ 518615 h 518615"/>
                <a:gd name="connsiteX0" fmla="*/ 0 w 859809"/>
                <a:gd name="connsiteY0" fmla="*/ 293692 h 518615"/>
                <a:gd name="connsiteX1" fmla="*/ 204717 w 859809"/>
                <a:gd name="connsiteY1" fmla="*/ 245659 h 518615"/>
                <a:gd name="connsiteX2" fmla="*/ 286603 w 859809"/>
                <a:gd name="connsiteY2" fmla="*/ 232012 h 518615"/>
                <a:gd name="connsiteX3" fmla="*/ 341194 w 859809"/>
                <a:gd name="connsiteY3" fmla="*/ 218364 h 518615"/>
                <a:gd name="connsiteX4" fmla="*/ 341194 w 859809"/>
                <a:gd name="connsiteY4" fmla="*/ 0 h 518615"/>
                <a:gd name="connsiteX5" fmla="*/ 545911 w 859809"/>
                <a:gd name="connsiteY5" fmla="*/ 95534 h 518615"/>
                <a:gd name="connsiteX6" fmla="*/ 668741 w 859809"/>
                <a:gd name="connsiteY6" fmla="*/ 245659 h 518615"/>
                <a:gd name="connsiteX7" fmla="*/ 805218 w 859809"/>
                <a:gd name="connsiteY7" fmla="*/ 409433 h 518615"/>
                <a:gd name="connsiteX8" fmla="*/ 859809 w 859809"/>
                <a:gd name="connsiteY8" fmla="*/ 518615 h 518615"/>
                <a:gd name="connsiteX0" fmla="*/ 0 w 859809"/>
                <a:gd name="connsiteY0" fmla="*/ 293692 h 518615"/>
                <a:gd name="connsiteX1" fmla="*/ 204717 w 859809"/>
                <a:gd name="connsiteY1" fmla="*/ 245659 h 518615"/>
                <a:gd name="connsiteX2" fmla="*/ 286603 w 859809"/>
                <a:gd name="connsiteY2" fmla="*/ 232012 h 518615"/>
                <a:gd name="connsiteX3" fmla="*/ 341194 w 859809"/>
                <a:gd name="connsiteY3" fmla="*/ 218364 h 518615"/>
                <a:gd name="connsiteX4" fmla="*/ 341194 w 859809"/>
                <a:gd name="connsiteY4" fmla="*/ 0 h 518615"/>
                <a:gd name="connsiteX5" fmla="*/ 545911 w 859809"/>
                <a:gd name="connsiteY5" fmla="*/ 95534 h 518615"/>
                <a:gd name="connsiteX6" fmla="*/ 626211 w 859809"/>
                <a:gd name="connsiteY6" fmla="*/ 252747 h 518615"/>
                <a:gd name="connsiteX7" fmla="*/ 805218 w 859809"/>
                <a:gd name="connsiteY7" fmla="*/ 409433 h 518615"/>
                <a:gd name="connsiteX8" fmla="*/ 859809 w 859809"/>
                <a:gd name="connsiteY8" fmla="*/ 518615 h 518615"/>
                <a:gd name="connsiteX0" fmla="*/ 0 w 859809"/>
                <a:gd name="connsiteY0" fmla="*/ 293692 h 518615"/>
                <a:gd name="connsiteX1" fmla="*/ 204717 w 859809"/>
                <a:gd name="connsiteY1" fmla="*/ 245659 h 518615"/>
                <a:gd name="connsiteX2" fmla="*/ 286603 w 859809"/>
                <a:gd name="connsiteY2" fmla="*/ 232012 h 518615"/>
                <a:gd name="connsiteX3" fmla="*/ 341194 w 859809"/>
                <a:gd name="connsiteY3" fmla="*/ 218364 h 518615"/>
                <a:gd name="connsiteX4" fmla="*/ 341194 w 859809"/>
                <a:gd name="connsiteY4" fmla="*/ 0 h 518615"/>
                <a:gd name="connsiteX5" fmla="*/ 503381 w 859809"/>
                <a:gd name="connsiteY5" fmla="*/ 102622 h 518615"/>
                <a:gd name="connsiteX6" fmla="*/ 626211 w 859809"/>
                <a:gd name="connsiteY6" fmla="*/ 252747 h 518615"/>
                <a:gd name="connsiteX7" fmla="*/ 805218 w 859809"/>
                <a:gd name="connsiteY7" fmla="*/ 409433 h 518615"/>
                <a:gd name="connsiteX8" fmla="*/ 859809 w 859809"/>
                <a:gd name="connsiteY8" fmla="*/ 518615 h 518615"/>
                <a:gd name="connsiteX0" fmla="*/ 0 w 859809"/>
                <a:gd name="connsiteY0" fmla="*/ 293692 h 518615"/>
                <a:gd name="connsiteX1" fmla="*/ 204717 w 859809"/>
                <a:gd name="connsiteY1" fmla="*/ 245659 h 518615"/>
                <a:gd name="connsiteX2" fmla="*/ 286603 w 859809"/>
                <a:gd name="connsiteY2" fmla="*/ 232012 h 518615"/>
                <a:gd name="connsiteX3" fmla="*/ 341194 w 859809"/>
                <a:gd name="connsiteY3" fmla="*/ 218364 h 518615"/>
                <a:gd name="connsiteX4" fmla="*/ 341194 w 859809"/>
                <a:gd name="connsiteY4" fmla="*/ 0 h 518615"/>
                <a:gd name="connsiteX5" fmla="*/ 503381 w 859809"/>
                <a:gd name="connsiteY5" fmla="*/ 102622 h 518615"/>
                <a:gd name="connsiteX6" fmla="*/ 626211 w 859809"/>
                <a:gd name="connsiteY6" fmla="*/ 252747 h 518615"/>
                <a:gd name="connsiteX7" fmla="*/ 776865 w 859809"/>
                <a:gd name="connsiteY7" fmla="*/ 409433 h 518615"/>
                <a:gd name="connsiteX8" fmla="*/ 859809 w 859809"/>
                <a:gd name="connsiteY8" fmla="*/ 518615 h 518615"/>
                <a:gd name="connsiteX0" fmla="*/ 0 w 845633"/>
                <a:gd name="connsiteY0" fmla="*/ 293692 h 525703"/>
                <a:gd name="connsiteX1" fmla="*/ 204717 w 845633"/>
                <a:gd name="connsiteY1" fmla="*/ 245659 h 525703"/>
                <a:gd name="connsiteX2" fmla="*/ 286603 w 845633"/>
                <a:gd name="connsiteY2" fmla="*/ 232012 h 525703"/>
                <a:gd name="connsiteX3" fmla="*/ 341194 w 845633"/>
                <a:gd name="connsiteY3" fmla="*/ 218364 h 525703"/>
                <a:gd name="connsiteX4" fmla="*/ 341194 w 845633"/>
                <a:gd name="connsiteY4" fmla="*/ 0 h 525703"/>
                <a:gd name="connsiteX5" fmla="*/ 503381 w 845633"/>
                <a:gd name="connsiteY5" fmla="*/ 102622 h 525703"/>
                <a:gd name="connsiteX6" fmla="*/ 626211 w 845633"/>
                <a:gd name="connsiteY6" fmla="*/ 252747 h 525703"/>
                <a:gd name="connsiteX7" fmla="*/ 776865 w 845633"/>
                <a:gd name="connsiteY7" fmla="*/ 409433 h 525703"/>
                <a:gd name="connsiteX8" fmla="*/ 845633 w 845633"/>
                <a:gd name="connsiteY8" fmla="*/ 525703 h 525703"/>
                <a:gd name="connsiteX0" fmla="*/ 0 w 845633"/>
                <a:gd name="connsiteY0" fmla="*/ 293692 h 525703"/>
                <a:gd name="connsiteX1" fmla="*/ 204717 w 845633"/>
                <a:gd name="connsiteY1" fmla="*/ 245659 h 525703"/>
                <a:gd name="connsiteX2" fmla="*/ 286603 w 845633"/>
                <a:gd name="connsiteY2" fmla="*/ 232012 h 525703"/>
                <a:gd name="connsiteX3" fmla="*/ 341194 w 845633"/>
                <a:gd name="connsiteY3" fmla="*/ 218364 h 525703"/>
                <a:gd name="connsiteX4" fmla="*/ 341194 w 845633"/>
                <a:gd name="connsiteY4" fmla="*/ 0 h 525703"/>
                <a:gd name="connsiteX5" fmla="*/ 503381 w 845633"/>
                <a:gd name="connsiteY5" fmla="*/ 102622 h 525703"/>
                <a:gd name="connsiteX6" fmla="*/ 640388 w 845633"/>
                <a:gd name="connsiteY6" fmla="*/ 252747 h 525703"/>
                <a:gd name="connsiteX7" fmla="*/ 776865 w 845633"/>
                <a:gd name="connsiteY7" fmla="*/ 409433 h 525703"/>
                <a:gd name="connsiteX8" fmla="*/ 845633 w 845633"/>
                <a:gd name="connsiteY8" fmla="*/ 525703 h 5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633" h="525703">
                  <a:moveTo>
                    <a:pt x="0" y="293692"/>
                  </a:moveTo>
                  <a:lnTo>
                    <a:pt x="204717" y="245659"/>
                  </a:lnTo>
                  <a:lnTo>
                    <a:pt x="286603" y="232012"/>
                  </a:lnTo>
                  <a:lnTo>
                    <a:pt x="341194" y="218364"/>
                  </a:lnTo>
                  <a:lnTo>
                    <a:pt x="341194" y="0"/>
                  </a:lnTo>
                  <a:lnTo>
                    <a:pt x="503381" y="102622"/>
                  </a:lnTo>
                  <a:lnTo>
                    <a:pt x="640388" y="252747"/>
                  </a:lnTo>
                  <a:lnTo>
                    <a:pt x="776865" y="409433"/>
                  </a:lnTo>
                  <a:lnTo>
                    <a:pt x="845633" y="525703"/>
                  </a:lnTo>
                </a:path>
              </a:pathLst>
            </a:custGeom>
            <a:noFill/>
            <a:ln w="1905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8" name="TextBox 7"/>
            <p:cNvSpPr txBox="1"/>
            <p:nvPr/>
          </p:nvSpPr>
          <p:spPr>
            <a:xfrm>
              <a:off x="6049036" y="1046044"/>
              <a:ext cx="2540328" cy="1200329"/>
            </a:xfrm>
            <a:prstGeom prst="rect">
              <a:avLst/>
            </a:prstGeom>
            <a:noFill/>
          </p:spPr>
          <p:txBody>
            <a:bodyPr wrap="square" rtlCol="0">
              <a:spAutoFit/>
            </a:bodyPr>
            <a:lstStyle/>
            <a:p>
              <a:r>
                <a:rPr lang="it-IT" dirty="0">
                  <a:solidFill>
                    <a:srgbClr val="00B050"/>
                  </a:solidFill>
                  <a:latin typeface="+mj-lt"/>
                </a:rPr>
                <a:t>d</a:t>
              </a:r>
              <a:r>
                <a:rPr lang="it-IT" dirty="0" smtClean="0">
                  <a:solidFill>
                    <a:srgbClr val="00B050"/>
                  </a:solidFill>
                  <a:latin typeface="+mj-lt"/>
                </a:rPr>
                <a:t>elimita la zona nera che diventa figura</a:t>
              </a:r>
              <a:endParaRPr lang="it-IT" dirty="0">
                <a:solidFill>
                  <a:srgbClr val="00B050"/>
                </a:solidFill>
                <a:latin typeface="+mj-lt"/>
              </a:endParaRPr>
            </a:p>
          </p:txBody>
        </p:sp>
      </p:grpSp>
      <p:grpSp>
        <p:nvGrpSpPr>
          <p:cNvPr id="10" name="Group 9"/>
          <p:cNvGrpSpPr/>
          <p:nvPr/>
        </p:nvGrpSpPr>
        <p:grpSpPr>
          <a:xfrm>
            <a:off x="3960530" y="2305412"/>
            <a:ext cx="4628834" cy="1200329"/>
            <a:chOff x="3960530" y="2305412"/>
            <a:chExt cx="4628834" cy="1200329"/>
          </a:xfrm>
        </p:grpSpPr>
        <p:sp>
          <p:nvSpPr>
            <p:cNvPr id="9" name="Freeform 8"/>
            <p:cNvSpPr/>
            <p:nvPr/>
          </p:nvSpPr>
          <p:spPr bwMode="auto">
            <a:xfrm rot="10565485">
              <a:off x="3960530" y="2865662"/>
              <a:ext cx="923693" cy="525703"/>
            </a:xfrm>
            <a:custGeom>
              <a:avLst/>
              <a:gdLst>
                <a:gd name="connsiteX0" fmla="*/ 0 w 859809"/>
                <a:gd name="connsiteY0" fmla="*/ 286603 h 518615"/>
                <a:gd name="connsiteX1" fmla="*/ 204717 w 859809"/>
                <a:gd name="connsiteY1" fmla="*/ 245659 h 518615"/>
                <a:gd name="connsiteX2" fmla="*/ 286603 w 859809"/>
                <a:gd name="connsiteY2" fmla="*/ 232012 h 518615"/>
                <a:gd name="connsiteX3" fmla="*/ 341194 w 859809"/>
                <a:gd name="connsiteY3" fmla="*/ 218364 h 518615"/>
                <a:gd name="connsiteX4" fmla="*/ 341194 w 859809"/>
                <a:gd name="connsiteY4" fmla="*/ 0 h 518615"/>
                <a:gd name="connsiteX5" fmla="*/ 532263 w 859809"/>
                <a:gd name="connsiteY5" fmla="*/ 95534 h 518615"/>
                <a:gd name="connsiteX6" fmla="*/ 668741 w 859809"/>
                <a:gd name="connsiteY6" fmla="*/ 245659 h 518615"/>
                <a:gd name="connsiteX7" fmla="*/ 805218 w 859809"/>
                <a:gd name="connsiteY7" fmla="*/ 409433 h 518615"/>
                <a:gd name="connsiteX8" fmla="*/ 859809 w 859809"/>
                <a:gd name="connsiteY8" fmla="*/ 518615 h 518615"/>
                <a:gd name="connsiteX0" fmla="*/ 0 w 859809"/>
                <a:gd name="connsiteY0" fmla="*/ 286603 h 518615"/>
                <a:gd name="connsiteX1" fmla="*/ 204717 w 859809"/>
                <a:gd name="connsiteY1" fmla="*/ 245659 h 518615"/>
                <a:gd name="connsiteX2" fmla="*/ 286603 w 859809"/>
                <a:gd name="connsiteY2" fmla="*/ 232012 h 518615"/>
                <a:gd name="connsiteX3" fmla="*/ 341194 w 859809"/>
                <a:gd name="connsiteY3" fmla="*/ 218364 h 518615"/>
                <a:gd name="connsiteX4" fmla="*/ 341194 w 859809"/>
                <a:gd name="connsiteY4" fmla="*/ 0 h 518615"/>
                <a:gd name="connsiteX5" fmla="*/ 532263 w 859809"/>
                <a:gd name="connsiteY5" fmla="*/ 95534 h 518615"/>
                <a:gd name="connsiteX6" fmla="*/ 668741 w 859809"/>
                <a:gd name="connsiteY6" fmla="*/ 245659 h 518615"/>
                <a:gd name="connsiteX7" fmla="*/ 805218 w 859809"/>
                <a:gd name="connsiteY7" fmla="*/ 409433 h 518615"/>
                <a:gd name="connsiteX8" fmla="*/ 859809 w 859809"/>
                <a:gd name="connsiteY8" fmla="*/ 518615 h 518615"/>
                <a:gd name="connsiteX0" fmla="*/ 0 w 859809"/>
                <a:gd name="connsiteY0" fmla="*/ 286603 h 518615"/>
                <a:gd name="connsiteX1" fmla="*/ 204717 w 859809"/>
                <a:gd name="connsiteY1" fmla="*/ 245659 h 518615"/>
                <a:gd name="connsiteX2" fmla="*/ 286603 w 859809"/>
                <a:gd name="connsiteY2" fmla="*/ 232012 h 518615"/>
                <a:gd name="connsiteX3" fmla="*/ 341194 w 859809"/>
                <a:gd name="connsiteY3" fmla="*/ 218364 h 518615"/>
                <a:gd name="connsiteX4" fmla="*/ 341194 w 859809"/>
                <a:gd name="connsiteY4" fmla="*/ 0 h 518615"/>
                <a:gd name="connsiteX5" fmla="*/ 545911 w 859809"/>
                <a:gd name="connsiteY5" fmla="*/ 95534 h 518615"/>
                <a:gd name="connsiteX6" fmla="*/ 668741 w 859809"/>
                <a:gd name="connsiteY6" fmla="*/ 245659 h 518615"/>
                <a:gd name="connsiteX7" fmla="*/ 805218 w 859809"/>
                <a:gd name="connsiteY7" fmla="*/ 409433 h 518615"/>
                <a:gd name="connsiteX8" fmla="*/ 859809 w 859809"/>
                <a:gd name="connsiteY8" fmla="*/ 518615 h 518615"/>
                <a:gd name="connsiteX0" fmla="*/ 0 w 859809"/>
                <a:gd name="connsiteY0" fmla="*/ 293692 h 518615"/>
                <a:gd name="connsiteX1" fmla="*/ 204717 w 859809"/>
                <a:gd name="connsiteY1" fmla="*/ 245659 h 518615"/>
                <a:gd name="connsiteX2" fmla="*/ 286603 w 859809"/>
                <a:gd name="connsiteY2" fmla="*/ 232012 h 518615"/>
                <a:gd name="connsiteX3" fmla="*/ 341194 w 859809"/>
                <a:gd name="connsiteY3" fmla="*/ 218364 h 518615"/>
                <a:gd name="connsiteX4" fmla="*/ 341194 w 859809"/>
                <a:gd name="connsiteY4" fmla="*/ 0 h 518615"/>
                <a:gd name="connsiteX5" fmla="*/ 545911 w 859809"/>
                <a:gd name="connsiteY5" fmla="*/ 95534 h 518615"/>
                <a:gd name="connsiteX6" fmla="*/ 668741 w 859809"/>
                <a:gd name="connsiteY6" fmla="*/ 245659 h 518615"/>
                <a:gd name="connsiteX7" fmla="*/ 805218 w 859809"/>
                <a:gd name="connsiteY7" fmla="*/ 409433 h 518615"/>
                <a:gd name="connsiteX8" fmla="*/ 859809 w 859809"/>
                <a:gd name="connsiteY8" fmla="*/ 518615 h 518615"/>
                <a:gd name="connsiteX0" fmla="*/ 0 w 859809"/>
                <a:gd name="connsiteY0" fmla="*/ 293692 h 518615"/>
                <a:gd name="connsiteX1" fmla="*/ 204717 w 859809"/>
                <a:gd name="connsiteY1" fmla="*/ 245659 h 518615"/>
                <a:gd name="connsiteX2" fmla="*/ 286603 w 859809"/>
                <a:gd name="connsiteY2" fmla="*/ 232012 h 518615"/>
                <a:gd name="connsiteX3" fmla="*/ 341194 w 859809"/>
                <a:gd name="connsiteY3" fmla="*/ 218364 h 518615"/>
                <a:gd name="connsiteX4" fmla="*/ 341194 w 859809"/>
                <a:gd name="connsiteY4" fmla="*/ 0 h 518615"/>
                <a:gd name="connsiteX5" fmla="*/ 545911 w 859809"/>
                <a:gd name="connsiteY5" fmla="*/ 95534 h 518615"/>
                <a:gd name="connsiteX6" fmla="*/ 626211 w 859809"/>
                <a:gd name="connsiteY6" fmla="*/ 252747 h 518615"/>
                <a:gd name="connsiteX7" fmla="*/ 805218 w 859809"/>
                <a:gd name="connsiteY7" fmla="*/ 409433 h 518615"/>
                <a:gd name="connsiteX8" fmla="*/ 859809 w 859809"/>
                <a:gd name="connsiteY8" fmla="*/ 518615 h 518615"/>
                <a:gd name="connsiteX0" fmla="*/ 0 w 859809"/>
                <a:gd name="connsiteY0" fmla="*/ 293692 h 518615"/>
                <a:gd name="connsiteX1" fmla="*/ 204717 w 859809"/>
                <a:gd name="connsiteY1" fmla="*/ 245659 h 518615"/>
                <a:gd name="connsiteX2" fmla="*/ 286603 w 859809"/>
                <a:gd name="connsiteY2" fmla="*/ 232012 h 518615"/>
                <a:gd name="connsiteX3" fmla="*/ 341194 w 859809"/>
                <a:gd name="connsiteY3" fmla="*/ 218364 h 518615"/>
                <a:gd name="connsiteX4" fmla="*/ 341194 w 859809"/>
                <a:gd name="connsiteY4" fmla="*/ 0 h 518615"/>
                <a:gd name="connsiteX5" fmla="*/ 503381 w 859809"/>
                <a:gd name="connsiteY5" fmla="*/ 102622 h 518615"/>
                <a:gd name="connsiteX6" fmla="*/ 626211 w 859809"/>
                <a:gd name="connsiteY6" fmla="*/ 252747 h 518615"/>
                <a:gd name="connsiteX7" fmla="*/ 805218 w 859809"/>
                <a:gd name="connsiteY7" fmla="*/ 409433 h 518615"/>
                <a:gd name="connsiteX8" fmla="*/ 859809 w 859809"/>
                <a:gd name="connsiteY8" fmla="*/ 518615 h 518615"/>
                <a:gd name="connsiteX0" fmla="*/ 0 w 859809"/>
                <a:gd name="connsiteY0" fmla="*/ 293692 h 518615"/>
                <a:gd name="connsiteX1" fmla="*/ 204717 w 859809"/>
                <a:gd name="connsiteY1" fmla="*/ 245659 h 518615"/>
                <a:gd name="connsiteX2" fmla="*/ 286603 w 859809"/>
                <a:gd name="connsiteY2" fmla="*/ 232012 h 518615"/>
                <a:gd name="connsiteX3" fmla="*/ 341194 w 859809"/>
                <a:gd name="connsiteY3" fmla="*/ 218364 h 518615"/>
                <a:gd name="connsiteX4" fmla="*/ 341194 w 859809"/>
                <a:gd name="connsiteY4" fmla="*/ 0 h 518615"/>
                <a:gd name="connsiteX5" fmla="*/ 503381 w 859809"/>
                <a:gd name="connsiteY5" fmla="*/ 102622 h 518615"/>
                <a:gd name="connsiteX6" fmla="*/ 626211 w 859809"/>
                <a:gd name="connsiteY6" fmla="*/ 252747 h 518615"/>
                <a:gd name="connsiteX7" fmla="*/ 776865 w 859809"/>
                <a:gd name="connsiteY7" fmla="*/ 409433 h 518615"/>
                <a:gd name="connsiteX8" fmla="*/ 859809 w 859809"/>
                <a:gd name="connsiteY8" fmla="*/ 518615 h 518615"/>
                <a:gd name="connsiteX0" fmla="*/ 0 w 845633"/>
                <a:gd name="connsiteY0" fmla="*/ 293692 h 525703"/>
                <a:gd name="connsiteX1" fmla="*/ 204717 w 845633"/>
                <a:gd name="connsiteY1" fmla="*/ 245659 h 525703"/>
                <a:gd name="connsiteX2" fmla="*/ 286603 w 845633"/>
                <a:gd name="connsiteY2" fmla="*/ 232012 h 525703"/>
                <a:gd name="connsiteX3" fmla="*/ 341194 w 845633"/>
                <a:gd name="connsiteY3" fmla="*/ 218364 h 525703"/>
                <a:gd name="connsiteX4" fmla="*/ 341194 w 845633"/>
                <a:gd name="connsiteY4" fmla="*/ 0 h 525703"/>
                <a:gd name="connsiteX5" fmla="*/ 503381 w 845633"/>
                <a:gd name="connsiteY5" fmla="*/ 102622 h 525703"/>
                <a:gd name="connsiteX6" fmla="*/ 626211 w 845633"/>
                <a:gd name="connsiteY6" fmla="*/ 252747 h 525703"/>
                <a:gd name="connsiteX7" fmla="*/ 776865 w 845633"/>
                <a:gd name="connsiteY7" fmla="*/ 409433 h 525703"/>
                <a:gd name="connsiteX8" fmla="*/ 845633 w 845633"/>
                <a:gd name="connsiteY8" fmla="*/ 525703 h 525703"/>
                <a:gd name="connsiteX0" fmla="*/ 0 w 845633"/>
                <a:gd name="connsiteY0" fmla="*/ 293692 h 525703"/>
                <a:gd name="connsiteX1" fmla="*/ 204717 w 845633"/>
                <a:gd name="connsiteY1" fmla="*/ 245659 h 525703"/>
                <a:gd name="connsiteX2" fmla="*/ 286603 w 845633"/>
                <a:gd name="connsiteY2" fmla="*/ 232012 h 525703"/>
                <a:gd name="connsiteX3" fmla="*/ 341194 w 845633"/>
                <a:gd name="connsiteY3" fmla="*/ 218364 h 525703"/>
                <a:gd name="connsiteX4" fmla="*/ 341194 w 845633"/>
                <a:gd name="connsiteY4" fmla="*/ 0 h 525703"/>
                <a:gd name="connsiteX5" fmla="*/ 503381 w 845633"/>
                <a:gd name="connsiteY5" fmla="*/ 102622 h 525703"/>
                <a:gd name="connsiteX6" fmla="*/ 640388 w 845633"/>
                <a:gd name="connsiteY6" fmla="*/ 252747 h 525703"/>
                <a:gd name="connsiteX7" fmla="*/ 776865 w 845633"/>
                <a:gd name="connsiteY7" fmla="*/ 409433 h 525703"/>
                <a:gd name="connsiteX8" fmla="*/ 845633 w 845633"/>
                <a:gd name="connsiteY8" fmla="*/ 525703 h 5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633" h="525703">
                  <a:moveTo>
                    <a:pt x="0" y="293692"/>
                  </a:moveTo>
                  <a:lnTo>
                    <a:pt x="204717" y="245659"/>
                  </a:lnTo>
                  <a:lnTo>
                    <a:pt x="286603" y="232012"/>
                  </a:lnTo>
                  <a:lnTo>
                    <a:pt x="341194" y="218364"/>
                  </a:lnTo>
                  <a:lnTo>
                    <a:pt x="341194" y="0"/>
                  </a:lnTo>
                  <a:lnTo>
                    <a:pt x="503381" y="102622"/>
                  </a:lnTo>
                  <a:lnTo>
                    <a:pt x="640388" y="252747"/>
                  </a:lnTo>
                  <a:lnTo>
                    <a:pt x="776865" y="409433"/>
                  </a:lnTo>
                  <a:lnTo>
                    <a:pt x="845633" y="525703"/>
                  </a:lnTo>
                </a:path>
              </a:pathLst>
            </a:cu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1" name="TextBox 10"/>
            <p:cNvSpPr txBox="1"/>
            <p:nvPr/>
          </p:nvSpPr>
          <p:spPr>
            <a:xfrm>
              <a:off x="6049036" y="2305412"/>
              <a:ext cx="2540328" cy="1200329"/>
            </a:xfrm>
            <a:prstGeom prst="rect">
              <a:avLst/>
            </a:prstGeom>
            <a:noFill/>
          </p:spPr>
          <p:txBody>
            <a:bodyPr wrap="square" rtlCol="0">
              <a:spAutoFit/>
            </a:bodyPr>
            <a:lstStyle/>
            <a:p>
              <a:r>
                <a:rPr lang="it-IT" dirty="0">
                  <a:solidFill>
                    <a:srgbClr val="0070C0"/>
                  </a:solidFill>
                  <a:latin typeface="+mj-lt"/>
                </a:rPr>
                <a:t>d</a:t>
              </a:r>
              <a:r>
                <a:rPr lang="it-IT" dirty="0" smtClean="0">
                  <a:solidFill>
                    <a:srgbClr val="0070C0"/>
                  </a:solidFill>
                  <a:latin typeface="+mj-lt"/>
                </a:rPr>
                <a:t>elimita la zona bianca che diventa figura</a:t>
              </a:r>
              <a:endParaRPr lang="it-IT" dirty="0">
                <a:solidFill>
                  <a:srgbClr val="0070C0"/>
                </a:solidFill>
                <a:latin typeface="+mj-lt"/>
              </a:endParaRPr>
            </a:p>
          </p:txBody>
        </p:sp>
      </p:grpSp>
    </p:spTree>
    <p:extLst>
      <p:ext uri="{BB962C8B-B14F-4D97-AF65-F5344CB8AC3E}">
        <p14:creationId xmlns:p14="http://schemas.microsoft.com/office/powerpoint/2010/main" val="62624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left)">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wipe(left)">
                                      <p:cBhvr>
                                        <p:cTn id="3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2516" name="Picture 4"/>
          <p:cNvPicPr>
            <a:picLocks noChangeAspect="1" noChangeArrowheads="1"/>
          </p:cNvPicPr>
          <p:nvPr/>
        </p:nvPicPr>
        <p:blipFill>
          <a:blip r:embed="rId2">
            <a:extLst>
              <a:ext uri="{28A0092B-C50C-407E-A947-70E740481C1C}">
                <a14:useLocalDpi xmlns:a14="http://schemas.microsoft.com/office/drawing/2010/main" val="0"/>
              </a:ext>
            </a:extLst>
          </a:blip>
          <a:srcRect t="12399" r="52451" b="3874"/>
          <a:stretch>
            <a:fillRect/>
          </a:stretch>
        </p:blipFill>
        <p:spPr bwMode="auto">
          <a:xfrm>
            <a:off x="290513" y="1746250"/>
            <a:ext cx="3419475" cy="411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2517" name="Text Box 9"/>
          <p:cNvSpPr txBox="1">
            <a:spLocks noChangeArrowheads="1"/>
          </p:cNvSpPr>
          <p:nvPr/>
        </p:nvSpPr>
        <p:spPr bwMode="auto">
          <a:xfrm>
            <a:off x="285750" y="333375"/>
            <a:ext cx="86328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de-DE" altLang="it-IT" sz="4800">
                <a:solidFill>
                  <a:schemeClr val="accent2"/>
                </a:solidFill>
                <a:latin typeface="Arial" panose="020B0604020202020204" pitchFamily="34" charset="0"/>
              </a:rPr>
              <a:t>Morpheus e Neo (</a:t>
            </a:r>
            <a:r>
              <a:rPr lang="de-DE" altLang="it-IT" sz="4800" i="1">
                <a:solidFill>
                  <a:schemeClr val="accent2"/>
                </a:solidFill>
                <a:latin typeface="Arial" panose="020B0604020202020204" pitchFamily="34" charset="0"/>
              </a:rPr>
              <a:t>Matrix</a:t>
            </a:r>
            <a:r>
              <a:rPr lang="de-DE" altLang="it-IT" sz="4800">
                <a:solidFill>
                  <a:schemeClr val="accent2"/>
                </a:solidFill>
                <a:latin typeface="Arial" panose="020B0604020202020204" pitchFamily="34" charset="0"/>
              </a:rPr>
              <a:t>, 1999)</a:t>
            </a:r>
          </a:p>
        </p:txBody>
      </p:sp>
      <p:sp>
        <p:nvSpPr>
          <p:cNvPr id="832518" name="Text Box 6"/>
          <p:cNvSpPr txBox="1">
            <a:spLocks noChangeArrowheads="1"/>
          </p:cNvSpPr>
          <p:nvPr/>
        </p:nvSpPr>
        <p:spPr bwMode="auto">
          <a:xfrm>
            <a:off x="4403725" y="1292225"/>
            <a:ext cx="3917950" cy="520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it-IT">
                <a:latin typeface="Arial" panose="020B0604020202020204" pitchFamily="34" charset="0"/>
              </a:rPr>
              <a:t>“What is real?</a:t>
            </a:r>
          </a:p>
          <a:p>
            <a:endParaRPr lang="en-US" altLang="it-IT">
              <a:latin typeface="Arial" panose="020B0604020202020204" pitchFamily="34" charset="0"/>
            </a:endParaRPr>
          </a:p>
          <a:p>
            <a:r>
              <a:rPr lang="en-US" altLang="it-IT">
                <a:latin typeface="Arial" panose="020B0604020202020204" pitchFamily="34" charset="0"/>
              </a:rPr>
              <a:t>How do you define real?</a:t>
            </a:r>
          </a:p>
          <a:p>
            <a:endParaRPr lang="en-US" altLang="it-IT">
              <a:latin typeface="Arial" panose="020B0604020202020204" pitchFamily="34" charset="0"/>
            </a:endParaRPr>
          </a:p>
          <a:p>
            <a:r>
              <a:rPr lang="en-US" altLang="it-IT">
                <a:latin typeface="Arial" panose="020B0604020202020204" pitchFamily="34" charset="0"/>
              </a:rPr>
              <a:t>If you’re talking about what you can feel, what you can smell, what you can taste and see, then real is simply electrical signals interpreted by</a:t>
            </a:r>
          </a:p>
          <a:p>
            <a:r>
              <a:rPr lang="en-US" altLang="it-IT">
                <a:latin typeface="Arial" panose="020B0604020202020204" pitchFamily="34" charset="0"/>
              </a:rPr>
              <a:t>your brain.</a:t>
            </a:r>
          </a:p>
          <a:p>
            <a:endParaRPr lang="en-US" altLang="it-IT">
              <a:latin typeface="Arial" panose="020B0604020202020204" pitchFamily="34" charset="0"/>
            </a:endParaRPr>
          </a:p>
          <a:p>
            <a:r>
              <a:rPr lang="en-US" altLang="it-IT">
                <a:latin typeface="Arial" panose="020B0604020202020204" pitchFamily="34" charset="0"/>
              </a:rPr>
              <a:t>This is the world that you</a:t>
            </a:r>
          </a:p>
          <a:p>
            <a:r>
              <a:rPr lang="en-US" altLang="it-IT">
                <a:latin typeface="Arial" panose="020B0604020202020204" pitchFamily="34" charset="0"/>
              </a:rPr>
              <a:t>know.”</a:t>
            </a:r>
            <a:endParaRPr lang="it-IT" altLang="it-IT">
              <a:latin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3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1928813"/>
            <a:ext cx="6381750" cy="429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3541" name="Text Box 9"/>
          <p:cNvSpPr txBox="1">
            <a:spLocks noChangeArrowheads="1"/>
          </p:cNvSpPr>
          <p:nvPr/>
        </p:nvSpPr>
        <p:spPr bwMode="auto">
          <a:xfrm>
            <a:off x="1789113" y="333375"/>
            <a:ext cx="56419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de-DE" altLang="it-IT" sz="4800" dirty="0">
                <a:solidFill>
                  <a:schemeClr val="accent2"/>
                </a:solidFill>
                <a:latin typeface="Arial" panose="020B0604020202020204" pitchFamily="34" charset="0"/>
              </a:rPr>
              <a:t>Mito della caverna</a:t>
            </a:r>
          </a:p>
          <a:p>
            <a:pPr algn="ctr"/>
            <a:r>
              <a:rPr lang="de-DE" altLang="it-IT" sz="3200" dirty="0">
                <a:latin typeface="Arial" panose="020B0604020202020204" pitchFamily="34" charset="0"/>
              </a:rPr>
              <a:t>(Platone, </a:t>
            </a:r>
            <a:r>
              <a:rPr lang="de-DE" altLang="it-IT" sz="3200" i="1" dirty="0">
                <a:latin typeface="Arial" panose="020B0604020202020204" pitchFamily="34" charset="0"/>
              </a:rPr>
              <a:t>Repubblica</a:t>
            </a:r>
            <a:r>
              <a:rPr lang="de-DE" altLang="it-IT" sz="3200" dirty="0">
                <a:latin typeface="Arial" panose="020B0604020202020204" pitchFamily="34" charset="0"/>
              </a:rPr>
              <a:t> 380 a.c.)</a:t>
            </a:r>
          </a:p>
        </p:txBody>
      </p:sp>
      <p:sp>
        <p:nvSpPr>
          <p:cNvPr id="2" name="Rectangle 1"/>
          <p:cNvSpPr/>
          <p:nvPr/>
        </p:nvSpPr>
        <p:spPr>
          <a:xfrm>
            <a:off x="1282771" y="1555899"/>
            <a:ext cx="6673873" cy="461665"/>
          </a:xfrm>
          <a:prstGeom prst="rect">
            <a:avLst/>
          </a:prstGeom>
        </p:spPr>
        <p:txBody>
          <a:bodyPr wrap="square">
            <a:spAutoFit/>
          </a:bodyPr>
          <a:lstStyle/>
          <a:p>
            <a:pPr algn="ctr"/>
            <a:r>
              <a:rPr lang="it-IT" dirty="0">
                <a:latin typeface="Arial" panose="020B0604020202020204" pitchFamily="34" charset="0"/>
                <a:hlinkClick r:id="rId4"/>
              </a:rPr>
              <a:t>https://it.wikipedia.org/wiki/Mito_della_caverna</a:t>
            </a:r>
            <a:endParaRPr lang="it-IT"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ChangeArrowheads="1"/>
          </p:cNvSpPr>
          <p:nvPr/>
        </p:nvSpPr>
        <p:spPr bwMode="auto">
          <a:xfrm>
            <a:off x="3844925" y="3086100"/>
            <a:ext cx="1127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it-IT">
                <a:solidFill>
                  <a:srgbClr val="FFCC00"/>
                </a:solidFill>
              </a:rPr>
              <a:t> </a:t>
            </a:r>
          </a:p>
        </p:txBody>
      </p:sp>
      <p:grpSp>
        <p:nvGrpSpPr>
          <p:cNvPr id="698371" name="Group 3"/>
          <p:cNvGrpSpPr>
            <a:grpSpLocks/>
          </p:cNvGrpSpPr>
          <p:nvPr/>
        </p:nvGrpSpPr>
        <p:grpSpPr bwMode="auto">
          <a:xfrm>
            <a:off x="144463" y="1397000"/>
            <a:ext cx="2816225" cy="4532313"/>
            <a:chOff x="204" y="1181"/>
            <a:chExt cx="1774" cy="2855"/>
          </a:xfrm>
        </p:grpSpPr>
        <p:pic>
          <p:nvPicPr>
            <p:cNvPr id="69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1181"/>
              <a:ext cx="1774" cy="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8373" name="Rectangle 5"/>
            <p:cNvSpPr>
              <a:spLocks noChangeArrowheads="1"/>
            </p:cNvSpPr>
            <p:nvPr/>
          </p:nvSpPr>
          <p:spPr bwMode="auto">
            <a:xfrm>
              <a:off x="252" y="3882"/>
              <a:ext cx="16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GB" altLang="it-IT" sz="1600">
                  <a:latin typeface="Arial" panose="020B0604020202020204" pitchFamily="34" charset="0"/>
                </a:rPr>
                <a:t>Wolfgang </a:t>
              </a:r>
              <a:r>
                <a:rPr lang="de-DE" altLang="it-IT" sz="1600">
                  <a:latin typeface="Arial" panose="020B0604020202020204" pitchFamily="34" charset="0"/>
                </a:rPr>
                <a:t>Köhler </a:t>
              </a:r>
              <a:r>
                <a:rPr lang="en-GB" altLang="it-IT" sz="1600">
                  <a:latin typeface="Arial" panose="020B0604020202020204" pitchFamily="34" charset="0"/>
                </a:rPr>
                <a:t>(1887</a:t>
              </a:r>
              <a:r>
                <a:rPr lang="it-IT" altLang="it-IT" sz="1600">
                  <a:latin typeface="Arial" panose="020B0604020202020204" pitchFamily="34" charset="0"/>
                </a:rPr>
                <a:t>-</a:t>
              </a:r>
              <a:r>
                <a:rPr lang="en-GB" altLang="it-IT" sz="1600">
                  <a:latin typeface="Arial" panose="020B0604020202020204" pitchFamily="34" charset="0"/>
                </a:rPr>
                <a:t>1967)</a:t>
              </a:r>
            </a:p>
          </p:txBody>
        </p:sp>
      </p:grpSp>
      <p:sp>
        <p:nvSpPr>
          <p:cNvPr id="473094" name="Rectangle 6"/>
          <p:cNvSpPr>
            <a:spLocks noChangeArrowheads="1"/>
          </p:cNvSpPr>
          <p:nvPr/>
        </p:nvSpPr>
        <p:spPr bwMode="auto">
          <a:xfrm>
            <a:off x="3211513" y="1317625"/>
            <a:ext cx="571182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it-IT" altLang="it-IT">
                <a:latin typeface="Arial" panose="020B0604020202020204" pitchFamily="34" charset="0"/>
              </a:rPr>
              <a:t>“Ma come posso dire che una sedia, per esempio, è un’esperienza oggettiva, se debbo ammettere che essa dipende da certi processi interni al mio organismo? Su questa base la sedia non diventa soggettiva? Sì e no. In questo preciso momento abbiamo cambiato il significato dei termini soggettivo e oggettivo”.</a:t>
            </a:r>
          </a:p>
          <a:p>
            <a:endParaRPr lang="it-IT" altLang="it-IT">
              <a:latin typeface="Arial" panose="020B0604020202020204" pitchFamily="34" charset="0"/>
            </a:endParaRPr>
          </a:p>
          <a:p>
            <a:r>
              <a:rPr lang="en-GB" altLang="it-IT" sz="1800">
                <a:latin typeface="Arial" panose="020B0604020202020204" pitchFamily="34" charset="0"/>
              </a:rPr>
              <a:t>But how can I say that a “chair,” for example, is an “objective experience” if I must admit that it depends upon certain processes in my organism? Does not the chair become “subjective” then? It does and it does not. At this very moment the meaning of our terms has changed. [</a:t>
            </a:r>
            <a:r>
              <a:rPr lang="en-GB" altLang="it-IT" sz="1800" i="1">
                <a:latin typeface="Arial" panose="020B0604020202020204" pitchFamily="34" charset="0"/>
              </a:rPr>
              <a:t>Gestalt Psychology</a:t>
            </a:r>
            <a:r>
              <a:rPr lang="en-GB" altLang="it-IT" sz="1800">
                <a:latin typeface="Arial" panose="020B0604020202020204" pitchFamily="34" charset="0"/>
              </a:rPr>
              <a:t>, 1929, p. 24]</a:t>
            </a:r>
            <a:r>
              <a:rPr lang="en-GB" altLang="it-IT" sz="1800" i="1">
                <a:solidFill>
                  <a:srgbClr val="0A0999"/>
                </a:solidFill>
                <a:latin typeface="Arial" panose="020B0604020202020204" pitchFamily="34" charset="0"/>
              </a:rPr>
              <a:t> </a:t>
            </a:r>
          </a:p>
        </p:txBody>
      </p:sp>
      <p:sp>
        <p:nvSpPr>
          <p:cNvPr id="473095" name="Rectangle 7"/>
          <p:cNvSpPr>
            <a:spLocks noChangeArrowheads="1"/>
          </p:cNvSpPr>
          <p:nvPr/>
        </p:nvSpPr>
        <p:spPr bwMode="auto">
          <a:xfrm>
            <a:off x="458788" y="204788"/>
            <a:ext cx="82597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it-IT" sz="2800"/>
          </a:p>
        </p:txBody>
      </p:sp>
      <p:sp>
        <p:nvSpPr>
          <p:cNvPr id="698376" name="Text Box 9"/>
          <p:cNvSpPr txBox="1">
            <a:spLocks noChangeArrowheads="1"/>
          </p:cNvSpPr>
          <p:nvPr/>
        </p:nvSpPr>
        <p:spPr bwMode="auto">
          <a:xfrm>
            <a:off x="1317625" y="142875"/>
            <a:ext cx="65643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de-DE" altLang="it-IT" sz="4800">
                <a:solidFill>
                  <a:schemeClr val="accent2"/>
                </a:solidFill>
                <a:latin typeface="Arial" panose="020B0604020202020204" pitchFamily="34" charset="0"/>
              </a:rPr>
              <a:t>oggettiva vs. soggettiva</a:t>
            </a:r>
          </a:p>
        </p:txBody>
      </p:sp>
      <p:sp>
        <p:nvSpPr>
          <p:cNvPr id="2" name="Rectangle 6"/>
          <p:cNvSpPr>
            <a:spLocks noChangeArrowheads="1"/>
          </p:cNvSpPr>
          <p:nvPr/>
        </p:nvSpPr>
        <p:spPr bwMode="auto">
          <a:xfrm>
            <a:off x="3260725" y="6396038"/>
            <a:ext cx="5711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it-IT" altLang="it-IT" b="1">
                <a:solidFill>
                  <a:schemeClr val="accent2"/>
                </a:solidFill>
                <a:latin typeface="Arial" panose="020B0604020202020204" pitchFamily="34" charset="0"/>
              </a:rPr>
              <a:t>quindi un problema mal posto</a:t>
            </a:r>
            <a:endParaRPr lang="en-GB" altLang="it-IT" sz="1800" b="1" i="1">
              <a:solidFill>
                <a:schemeClr val="accent2"/>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3094"/>
                                        </p:tgtEl>
                                        <p:attrNameLst>
                                          <p:attrName>style.visibility</p:attrName>
                                        </p:attrNameLst>
                                      </p:cBhvr>
                                      <p:to>
                                        <p:strVal val="visible"/>
                                      </p:to>
                                    </p:set>
                                    <p:animEffect transition="in" filter="wipe(left)">
                                      <p:cBhvr>
                                        <p:cTn id="7" dur="500"/>
                                        <p:tgtEl>
                                          <p:spTgt spid="4730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473095"/>
                                        </p:tgtEl>
                                        <p:attrNameLst>
                                          <p:attrName>style.visibility</p:attrName>
                                        </p:attrNameLst>
                                      </p:cBhvr>
                                      <p:to>
                                        <p:strVal val="visible"/>
                                      </p:to>
                                    </p:set>
                                    <p:animEffect transition="in" filter="wipe(left)">
                                      <p:cBhvr>
                                        <p:cTn id="12" dur="500"/>
                                        <p:tgtEl>
                                          <p:spTgt spid="473095"/>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73090"/>
                                        </p:tgtEl>
                                        <p:attrNameLst>
                                          <p:attrName>style.visibility</p:attrName>
                                        </p:attrNameLst>
                                      </p:cBhvr>
                                      <p:to>
                                        <p:strVal val="visible"/>
                                      </p:to>
                                    </p:set>
                                    <p:animEffect transition="in" filter="wipe(left)">
                                      <p:cBhvr>
                                        <p:cTn id="16" dur="500"/>
                                        <p:tgtEl>
                                          <p:spTgt spid="47309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0" grpId="0" autoUpdateAnimBg="0"/>
      <p:bldP spid="473094" grpId="0" autoUpdateAnimBg="0"/>
      <p:bldP spid="473095" grpId="0" autoUpdateAnimBg="0"/>
      <p:bldP spid="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ChangeArrowheads="1"/>
          </p:cNvSpPr>
          <p:nvPr/>
        </p:nvSpPr>
        <p:spPr bwMode="auto">
          <a:xfrm>
            <a:off x="211138" y="249238"/>
            <a:ext cx="8534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a:solidFill>
                  <a:schemeClr val="accent2"/>
                </a:solidFill>
                <a:latin typeface="Arial" panose="020B0604020202020204" pitchFamily="34" charset="0"/>
              </a:rPr>
              <a:t>un </a:t>
            </a:r>
            <a:r>
              <a:rPr lang="en-US" altLang="it-IT" sz="4400" dirty="0" err="1">
                <a:solidFill>
                  <a:schemeClr val="accent2"/>
                </a:solidFill>
                <a:latin typeface="Arial" panose="020B0604020202020204" pitchFamily="34" charset="0"/>
              </a:rPr>
              <a:t>obiettivo</a:t>
            </a:r>
            <a:r>
              <a:rPr lang="en-US" altLang="it-IT" sz="4400" dirty="0">
                <a:solidFill>
                  <a:schemeClr val="accent2"/>
                </a:solidFill>
                <a:latin typeface="Arial" panose="020B0604020202020204" pitchFamily="34" charset="0"/>
              </a:rPr>
              <a:t> </a:t>
            </a:r>
            <a:r>
              <a:rPr lang="en-US" altLang="it-IT" sz="4400" dirty="0" err="1" smtClean="0">
                <a:solidFill>
                  <a:schemeClr val="accent2"/>
                </a:solidFill>
                <a:latin typeface="Arial" panose="020B0604020202020204" pitchFamily="34" charset="0"/>
              </a:rPr>
              <a:t>storico</a:t>
            </a:r>
            <a:r>
              <a:rPr lang="en-US" altLang="it-IT" sz="4400" dirty="0" smtClean="0">
                <a:solidFill>
                  <a:schemeClr val="accent2"/>
                </a:solidFill>
                <a:latin typeface="Arial" panose="020B0604020202020204" pitchFamily="34" charset="0"/>
              </a:rPr>
              <a:t> …. e di </a:t>
            </a:r>
            <a:r>
              <a:rPr lang="en-US" altLang="it-IT" sz="4400" dirty="0" err="1">
                <a:solidFill>
                  <a:schemeClr val="accent2"/>
                </a:solidFill>
                <a:latin typeface="Arial" panose="020B0604020202020204" pitchFamily="34" charset="0"/>
              </a:rPr>
              <a:t>questo</a:t>
            </a:r>
            <a:r>
              <a:rPr lang="en-US" altLang="it-IT" sz="4400" dirty="0">
                <a:solidFill>
                  <a:schemeClr val="accent2"/>
                </a:solidFill>
                <a:latin typeface="Arial" panose="020B0604020202020204" pitchFamily="34" charset="0"/>
              </a:rPr>
              <a:t> </a:t>
            </a:r>
            <a:r>
              <a:rPr lang="en-US" altLang="it-IT" sz="4400" dirty="0" err="1" smtClean="0">
                <a:solidFill>
                  <a:schemeClr val="accent2"/>
                </a:solidFill>
                <a:latin typeface="Arial" panose="020B0604020202020204" pitchFamily="34" charset="0"/>
              </a:rPr>
              <a:t>corso</a:t>
            </a:r>
            <a:endParaRPr lang="en-US" altLang="it-IT" sz="4400" dirty="0">
              <a:solidFill>
                <a:schemeClr val="accent2"/>
              </a:solidFill>
              <a:latin typeface="Arial" panose="020B0604020202020204" pitchFamily="34" charset="0"/>
            </a:endParaRPr>
          </a:p>
        </p:txBody>
      </p:sp>
      <p:sp>
        <p:nvSpPr>
          <p:cNvPr id="700419" name="TextBox 1"/>
          <p:cNvSpPr txBox="1">
            <a:spLocks noChangeArrowheads="1"/>
          </p:cNvSpPr>
          <p:nvPr/>
        </p:nvSpPr>
        <p:spPr bwMode="auto">
          <a:xfrm>
            <a:off x="254000" y="2171700"/>
            <a:ext cx="8450263"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1000"/>
              </a:spcAft>
              <a:buClr>
                <a:schemeClr val="accent2"/>
              </a:buClr>
              <a:buFont typeface="Wingdings" panose="05000000000000000000" pitchFamily="2" charset="2"/>
              <a:buChar char="§"/>
            </a:pPr>
            <a:r>
              <a:rPr lang="en-US" altLang="it-IT" sz="2800">
                <a:latin typeface="Arial" panose="020B0604020202020204" pitchFamily="34" charset="0"/>
              </a:rPr>
              <a:t>superare il </a:t>
            </a:r>
            <a:r>
              <a:rPr lang="en-US" altLang="it-IT" sz="2800" i="1">
                <a:latin typeface="Arial" panose="020B0604020202020204" pitchFamily="34" charset="0"/>
              </a:rPr>
              <a:t>realismo ingenuo </a:t>
            </a:r>
            <a:r>
              <a:rPr lang="en-US" altLang="it-IT" sz="2800">
                <a:latin typeface="Arial" panose="020B0604020202020204" pitchFamily="34" charset="0"/>
              </a:rPr>
              <a:t>(mondo fisico = mondo percepito)</a:t>
            </a:r>
            <a:endParaRPr lang="en-US" altLang="it-IT" sz="2800" i="1">
              <a:latin typeface="Arial" panose="020B0604020202020204" pitchFamily="34" charset="0"/>
            </a:endParaRPr>
          </a:p>
          <a:p>
            <a:pPr>
              <a:spcAft>
                <a:spcPts val="1000"/>
              </a:spcAft>
              <a:buClr>
                <a:schemeClr val="accent2"/>
              </a:buClr>
              <a:buFont typeface="Wingdings" panose="05000000000000000000" pitchFamily="2" charset="2"/>
              <a:buChar char="§"/>
            </a:pPr>
            <a:r>
              <a:rPr lang="it-IT" altLang="it-IT" sz="2800">
                <a:latin typeface="Arial" panose="020B0604020202020204" pitchFamily="34" charset="0"/>
              </a:rPr>
              <a:t>sviluppare il </a:t>
            </a:r>
            <a:r>
              <a:rPr lang="it-IT" altLang="it-IT" sz="2800" i="1">
                <a:latin typeface="Arial" panose="020B0604020202020204" pitchFamily="34" charset="0"/>
              </a:rPr>
              <a:t>realismo critico</a:t>
            </a:r>
          </a:p>
          <a:p>
            <a:pPr>
              <a:spcAft>
                <a:spcPts val="1000"/>
              </a:spcAft>
              <a:buClr>
                <a:schemeClr val="accent2"/>
              </a:buClr>
              <a:buFont typeface="Wingdings" panose="05000000000000000000" pitchFamily="2" charset="2"/>
              <a:buChar char="§"/>
            </a:pPr>
            <a:r>
              <a:rPr lang="it-IT" altLang="it-IT" sz="2800">
                <a:latin typeface="Arial" panose="020B0604020202020204" pitchFamily="34" charset="0"/>
              </a:rPr>
              <a:t>partiamo da Aristotele e Galileo</a:t>
            </a:r>
            <a:endParaRPr lang="en-US" altLang="it-IT" sz="2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4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5263"/>
            <a:ext cx="3970338" cy="539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4565" name="Text Box 5"/>
          <p:cNvSpPr txBox="1">
            <a:spLocks noChangeArrowheads="1"/>
          </p:cNvSpPr>
          <p:nvPr/>
        </p:nvSpPr>
        <p:spPr bwMode="auto">
          <a:xfrm>
            <a:off x="3984625" y="1738313"/>
            <a:ext cx="5273675" cy="447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it-IT" altLang="it-IT">
                <a:latin typeface="Arial" panose="020B0604020202020204" pitchFamily="34" charset="0"/>
              </a:rPr>
              <a:t>“In generale, di tutta la percezione possiamo dire che un senso è ciò che ha la capacità di ricevere in se stesso la forma sensibile delle cose senza la materia, come un pezzo di cera si fa imprimere da un sigillo indipendentemente dal metallo (ferro o oro). Simile è l’effetto prodotto sui sensi da ciò che è dotato di colore, odore o suono; non perché è quel che è, ma perché è fatto così, con quella forma.”</a:t>
            </a:r>
          </a:p>
        </p:txBody>
      </p:sp>
      <p:sp>
        <p:nvSpPr>
          <p:cNvPr id="834566" name="Text Box 9"/>
          <p:cNvSpPr txBox="1">
            <a:spLocks noChangeArrowheads="1"/>
          </p:cNvSpPr>
          <p:nvPr/>
        </p:nvSpPr>
        <p:spPr bwMode="auto">
          <a:xfrm>
            <a:off x="2654300" y="-85725"/>
            <a:ext cx="389413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de-DE" altLang="it-IT" sz="4800">
                <a:solidFill>
                  <a:schemeClr val="accent2"/>
                </a:solidFill>
                <a:latin typeface="Arial" panose="020B0604020202020204" pitchFamily="34" charset="0"/>
              </a:rPr>
              <a:t>De Anima</a:t>
            </a:r>
          </a:p>
          <a:p>
            <a:pPr algn="ctr"/>
            <a:r>
              <a:rPr lang="de-DE" altLang="it-IT" i="1">
                <a:latin typeface="Arial "/>
              </a:rPr>
              <a:t>(Aristotele, libro II, 354 a.C)</a:t>
            </a:r>
          </a:p>
          <a:p>
            <a:pPr algn="ctr"/>
            <a:r>
              <a:rPr lang="de-DE" altLang="it-IT" i="1">
                <a:latin typeface="Arial "/>
              </a:rPr>
              <a:t>percezione </a:t>
            </a:r>
            <a:r>
              <a:rPr lang="de-DE" altLang="it-IT" i="1">
                <a:latin typeface="Arial" panose="020B0604020202020204" pitchFamily="34" charset="0"/>
              </a:rPr>
              <a:t>↔ </a:t>
            </a:r>
            <a:r>
              <a:rPr lang="de-DE" altLang="it-IT" i="1">
                <a:latin typeface="Arial "/>
              </a:rPr>
              <a:t>sensazione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ChangeArrowheads="1"/>
          </p:cNvSpPr>
          <p:nvPr/>
        </p:nvSpPr>
        <p:spPr bwMode="auto">
          <a:xfrm>
            <a:off x="3844925" y="3086100"/>
            <a:ext cx="1127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it-IT">
                <a:solidFill>
                  <a:srgbClr val="FFCC00"/>
                </a:solidFill>
              </a:rPr>
              <a:t> </a:t>
            </a:r>
          </a:p>
        </p:txBody>
      </p:sp>
      <p:sp>
        <p:nvSpPr>
          <p:cNvPr id="473095" name="Rectangle 7"/>
          <p:cNvSpPr>
            <a:spLocks noChangeArrowheads="1"/>
          </p:cNvSpPr>
          <p:nvPr/>
        </p:nvSpPr>
        <p:spPr bwMode="auto">
          <a:xfrm>
            <a:off x="458788" y="204788"/>
            <a:ext cx="82597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it-IT" sz="2800"/>
          </a:p>
        </p:txBody>
      </p:sp>
      <p:sp>
        <p:nvSpPr>
          <p:cNvPr id="702468" name="Text Box 9"/>
          <p:cNvSpPr txBox="1">
            <a:spLocks noChangeArrowheads="1"/>
          </p:cNvSpPr>
          <p:nvPr/>
        </p:nvSpPr>
        <p:spPr bwMode="auto">
          <a:xfrm>
            <a:off x="1768475" y="152400"/>
            <a:ext cx="55467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de-DE" altLang="it-IT" sz="4800">
                <a:solidFill>
                  <a:schemeClr val="accent2"/>
                </a:solidFill>
                <a:latin typeface="Arial" panose="020B0604020202020204" pitchFamily="34" charset="0"/>
              </a:rPr>
              <a:t>Il Saggiatore (1623)</a:t>
            </a:r>
          </a:p>
          <a:p>
            <a:pPr algn="ctr"/>
            <a:r>
              <a:rPr lang="de-DE" altLang="it-IT">
                <a:latin typeface="Arial" panose="020B0604020202020204" pitchFamily="34" charset="0"/>
              </a:rPr>
              <a:t>realismo critico</a:t>
            </a:r>
          </a:p>
        </p:txBody>
      </p:sp>
      <p:pic>
        <p:nvPicPr>
          <p:cNvPr id="7024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2484438"/>
            <a:ext cx="220503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2470" name="TextBox 1"/>
          <p:cNvSpPr txBox="1">
            <a:spLocks noChangeArrowheads="1"/>
          </p:cNvSpPr>
          <p:nvPr/>
        </p:nvSpPr>
        <p:spPr bwMode="auto">
          <a:xfrm>
            <a:off x="2425700" y="1489075"/>
            <a:ext cx="66294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it-IT" altLang="it-IT">
                <a:latin typeface="Arial" panose="020B0604020202020204" pitchFamily="34" charset="0"/>
              </a:rPr>
              <a:t>“</a:t>
            </a:r>
            <a:r>
              <a:rPr lang="en-US" altLang="it-IT">
                <a:latin typeface="Arial" panose="020B0604020202020204" pitchFamily="34" charset="0"/>
              </a:rPr>
              <a:t>Io vo movendo una mano ora sopra una statua di marmo, ora sopra un uomo vivo. Quanto all'azzione che vien dalla mano, rispetto ad essa mano è la medesima sopra l'uno e l'altro soggetto, ch'è di quei primi accidenti, cioè moto e toccamento, né per altri nomi vien da noi chiamata […] Or quella titillazione è tutta di noi, e non della penna, e rimosso il corpo animato e sensitivo, ella non è più altro che un puro nome. </a:t>
            </a:r>
            <a:r>
              <a:rPr lang="it-IT" altLang="it-IT">
                <a:latin typeface="Arial" panose="020B0604020202020204" pitchFamily="34" charset="0"/>
              </a:rPr>
              <a:t>Ora, di simile e non maggiore essistenza credo io che possano esser molte qualità che vengono attribuite a i corpi naturali, come sapori, odori, colori ed altre.” </a:t>
            </a:r>
            <a:endParaRPr lang="en-US" altLang="it-IT">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473095"/>
                                        </p:tgtEl>
                                        <p:attrNameLst>
                                          <p:attrName>style.visibility</p:attrName>
                                        </p:attrNameLst>
                                      </p:cBhvr>
                                      <p:to>
                                        <p:strVal val="visible"/>
                                      </p:to>
                                    </p:set>
                                    <p:animEffect transition="in" filter="wipe(left)">
                                      <p:cBhvr>
                                        <p:cTn id="7" dur="500"/>
                                        <p:tgtEl>
                                          <p:spTgt spid="47309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3090"/>
                                        </p:tgtEl>
                                        <p:attrNameLst>
                                          <p:attrName>style.visibility</p:attrName>
                                        </p:attrNameLst>
                                      </p:cBhvr>
                                      <p:to>
                                        <p:strVal val="visible"/>
                                      </p:to>
                                    </p:set>
                                    <p:animEffect transition="in" filter="wipe(left)">
                                      <p:cBhvr>
                                        <p:cTn id="11" dur="500"/>
                                        <p:tgtEl>
                                          <p:spTgt spid="473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0" grpId="0" autoUpdateAnimBg="0"/>
      <p:bldP spid="47309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ChangeArrowheads="1"/>
          </p:cNvSpPr>
          <p:nvPr/>
        </p:nvSpPr>
        <p:spPr bwMode="auto">
          <a:xfrm>
            <a:off x="230188" y="596900"/>
            <a:ext cx="8542337"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CC"/>
                </a:solidFill>
                <a:latin typeface="Arial" panose="020B0604020202020204" pitchFamily="34" charset="0"/>
              </a:rPr>
              <a:t>Wolfgang </a:t>
            </a:r>
            <a:r>
              <a:rPr lang="it-IT" altLang="it-IT" sz="4400">
                <a:solidFill>
                  <a:srgbClr val="3333CC"/>
                </a:solidFill>
                <a:latin typeface="Arial" panose="020B0604020202020204" pitchFamily="34" charset="0"/>
              </a:rPr>
              <a:t>Köhler</a:t>
            </a:r>
          </a:p>
          <a:p>
            <a:pPr algn="ctr"/>
            <a:r>
              <a:rPr lang="it-IT" altLang="it-IT">
                <a:latin typeface="Arial "/>
                <a:ea typeface="Arial "/>
                <a:cs typeface="Arial "/>
              </a:rPr>
              <a:t>(incipit di </a:t>
            </a:r>
            <a:r>
              <a:rPr lang="it-IT" altLang="it-IT" i="1">
                <a:latin typeface="Arial "/>
                <a:ea typeface="Arial "/>
                <a:cs typeface="Arial "/>
              </a:rPr>
              <a:t>Gestalt Psychology</a:t>
            </a:r>
            <a:r>
              <a:rPr lang="it-IT" altLang="it-IT">
                <a:latin typeface="Arial "/>
                <a:ea typeface="Arial "/>
                <a:cs typeface="Arial "/>
              </a:rPr>
              <a:t>, 1929) </a:t>
            </a:r>
            <a:endParaRPr lang="en-US" altLang="it-IT" sz="1800">
              <a:solidFill>
                <a:srgbClr val="3333CC"/>
              </a:solidFill>
              <a:latin typeface="Arial" panose="020B0604020202020204" pitchFamily="34" charset="0"/>
            </a:endParaRPr>
          </a:p>
          <a:p>
            <a:endParaRPr lang="en-US" altLang="it-IT" sz="1800">
              <a:solidFill>
                <a:srgbClr val="000000"/>
              </a:solidFill>
              <a:latin typeface="Arial" panose="020B0604020202020204" pitchFamily="34" charset="0"/>
            </a:endParaRPr>
          </a:p>
        </p:txBody>
      </p:sp>
      <p:sp>
        <p:nvSpPr>
          <p:cNvPr id="704515" name="TextBox 1"/>
          <p:cNvSpPr txBox="1">
            <a:spLocks noChangeArrowheads="1"/>
          </p:cNvSpPr>
          <p:nvPr/>
        </p:nvSpPr>
        <p:spPr bwMode="auto">
          <a:xfrm>
            <a:off x="698500" y="2462213"/>
            <a:ext cx="77216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it-IT" altLang="it-IT" sz="3200">
                <a:latin typeface="Arial "/>
                <a:ea typeface="Arial "/>
                <a:cs typeface="Arial "/>
              </a:rPr>
              <a:t>“Per la psicologia proprio come per tutte le altre scienze sembra esserci un unico punto di partenza: il mondo come me lo trovo davanti, ingenuamente e acriticamente.”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46100" y="2159000"/>
            <a:ext cx="811688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buClr>
                <a:schemeClr val="accent2"/>
              </a:buClr>
              <a:buFont typeface="Wingdings" panose="05000000000000000000" pitchFamily="2" charset="2"/>
              <a:buChar char="§"/>
            </a:pPr>
            <a:r>
              <a:rPr lang="en-US" altLang="it-IT" sz="3200" i="1" dirty="0" err="1">
                <a:solidFill>
                  <a:schemeClr val="accent2"/>
                </a:solidFill>
                <a:latin typeface="Arial" panose="020B0604020202020204" pitchFamily="34" charset="0"/>
              </a:rPr>
              <a:t>teorie</a:t>
            </a:r>
            <a:r>
              <a:rPr lang="en-US" altLang="it-IT" sz="3200" i="1" dirty="0">
                <a:solidFill>
                  <a:schemeClr val="accent2"/>
                </a:solidFill>
                <a:latin typeface="Arial" panose="020B0604020202020204" pitchFamily="34" charset="0"/>
              </a:rPr>
              <a:t> </a:t>
            </a:r>
            <a:r>
              <a:rPr lang="en-US" altLang="it-IT" sz="3200" i="1" dirty="0" err="1">
                <a:solidFill>
                  <a:schemeClr val="accent2"/>
                </a:solidFill>
                <a:latin typeface="Arial" panose="020B0604020202020204" pitchFamily="34" charset="0"/>
              </a:rPr>
              <a:t>ingenue</a:t>
            </a:r>
            <a:r>
              <a:rPr lang="en-US" altLang="it-IT" sz="3200" dirty="0">
                <a:latin typeface="Arial" panose="020B0604020202020204" pitchFamily="34" charset="0"/>
              </a:rPr>
              <a:t> del </a:t>
            </a:r>
            <a:r>
              <a:rPr lang="en-US" altLang="it-IT" sz="3200" dirty="0" err="1">
                <a:latin typeface="Arial" panose="020B0604020202020204" pitchFamily="34" charset="0"/>
              </a:rPr>
              <a:t>senso</a:t>
            </a:r>
            <a:r>
              <a:rPr lang="en-US" altLang="it-IT" sz="3200" dirty="0">
                <a:latin typeface="Arial" panose="020B0604020202020204" pitchFamily="34" charset="0"/>
              </a:rPr>
              <a:t> </a:t>
            </a:r>
            <a:r>
              <a:rPr lang="en-US" altLang="it-IT" sz="3200" dirty="0" err="1">
                <a:latin typeface="Arial" panose="020B0604020202020204" pitchFamily="34" charset="0"/>
              </a:rPr>
              <a:t>comune</a:t>
            </a:r>
            <a:r>
              <a:rPr lang="en-US" altLang="it-IT" sz="3200" dirty="0">
                <a:latin typeface="Arial" panose="020B0604020202020204" pitchFamily="34" charset="0"/>
              </a:rPr>
              <a:t> </a:t>
            </a:r>
          </a:p>
          <a:p>
            <a:pPr>
              <a:spcBef>
                <a:spcPct val="50000"/>
              </a:spcBef>
              <a:buClr>
                <a:schemeClr val="accent2"/>
              </a:buClr>
              <a:buFont typeface="Wingdings" panose="05000000000000000000" pitchFamily="2" charset="2"/>
              <a:buChar char="§"/>
            </a:pPr>
            <a:r>
              <a:rPr lang="en-US" altLang="it-IT" sz="3200" i="1" dirty="0" err="1">
                <a:solidFill>
                  <a:schemeClr val="accent2"/>
                </a:solidFill>
                <a:latin typeface="Arial" panose="020B0604020202020204" pitchFamily="34" charset="0"/>
              </a:rPr>
              <a:t>teorie</a:t>
            </a:r>
            <a:r>
              <a:rPr lang="en-US" altLang="it-IT" sz="3200" i="1" dirty="0">
                <a:solidFill>
                  <a:schemeClr val="accent2"/>
                </a:solidFill>
                <a:latin typeface="Arial" panose="020B0604020202020204" pitchFamily="34" charset="0"/>
              </a:rPr>
              <a:t> </a:t>
            </a:r>
            <a:r>
              <a:rPr lang="en-US" altLang="it-IT" sz="3200" i="1" dirty="0" err="1">
                <a:solidFill>
                  <a:schemeClr val="accent2"/>
                </a:solidFill>
                <a:latin typeface="Arial" panose="020B0604020202020204" pitchFamily="34" charset="0"/>
              </a:rPr>
              <a:t>scientifiche</a:t>
            </a:r>
            <a:r>
              <a:rPr lang="en-US" altLang="it-IT" sz="3200" dirty="0">
                <a:latin typeface="Arial" panose="020B0604020202020204" pitchFamily="34" charset="0"/>
              </a:rPr>
              <a:t> </a:t>
            </a:r>
            <a:r>
              <a:rPr lang="en-US" altLang="it-IT" sz="3200" dirty="0" err="1">
                <a:latin typeface="Arial" panose="020B0604020202020204" pitchFamily="34" charset="0"/>
              </a:rPr>
              <a:t>basate</a:t>
            </a:r>
            <a:r>
              <a:rPr lang="en-US" altLang="it-IT" sz="3200" dirty="0">
                <a:latin typeface="Arial" panose="020B0604020202020204" pitchFamily="34" charset="0"/>
              </a:rPr>
              <a:t> </a:t>
            </a:r>
            <a:r>
              <a:rPr lang="en-US" altLang="it-IT" sz="3200" dirty="0" err="1">
                <a:latin typeface="Arial" panose="020B0604020202020204" pitchFamily="34" charset="0"/>
              </a:rPr>
              <a:t>sul</a:t>
            </a:r>
            <a:r>
              <a:rPr lang="en-US" altLang="it-IT" sz="3200" dirty="0">
                <a:latin typeface="Arial" panose="020B0604020202020204" pitchFamily="34" charset="0"/>
              </a:rPr>
              <a:t> </a:t>
            </a:r>
            <a:r>
              <a:rPr lang="en-US" altLang="it-IT" sz="3200" dirty="0" err="1">
                <a:latin typeface="Arial" panose="020B0604020202020204" pitchFamily="34" charset="0"/>
              </a:rPr>
              <a:t>controllo</a:t>
            </a:r>
            <a:r>
              <a:rPr lang="en-US" altLang="it-IT" sz="3200" dirty="0">
                <a:latin typeface="Arial" panose="020B0604020202020204" pitchFamily="34" charset="0"/>
              </a:rPr>
              <a:t> </a:t>
            </a:r>
            <a:r>
              <a:rPr lang="en-US" altLang="it-IT" sz="3200" dirty="0" err="1">
                <a:latin typeface="Arial" panose="020B0604020202020204" pitchFamily="34" charset="0"/>
              </a:rPr>
              <a:t>empirico</a:t>
            </a:r>
            <a:r>
              <a:rPr lang="en-US" altLang="it-IT" sz="3200" dirty="0">
                <a:latin typeface="Arial" panose="020B0604020202020204" pitchFamily="34" charset="0"/>
              </a:rPr>
              <a:t> </a:t>
            </a:r>
            <a:r>
              <a:rPr lang="en-US" altLang="it-IT" sz="3200" dirty="0" err="1">
                <a:latin typeface="Arial" panose="020B0604020202020204" pitchFamily="34" charset="0"/>
              </a:rPr>
              <a:t>degli</a:t>
            </a:r>
            <a:r>
              <a:rPr lang="en-US" altLang="it-IT" sz="3200" dirty="0">
                <a:latin typeface="Arial" panose="020B0604020202020204" pitchFamily="34" charset="0"/>
              </a:rPr>
              <a:t> </a:t>
            </a:r>
            <a:r>
              <a:rPr lang="en-US" altLang="it-IT" sz="3200" dirty="0" err="1">
                <a:latin typeface="Arial" panose="020B0604020202020204" pitchFamily="34" charset="0"/>
              </a:rPr>
              <a:t>enunciati</a:t>
            </a:r>
            <a:r>
              <a:rPr lang="en-US" altLang="it-IT" sz="3200" dirty="0">
                <a:latin typeface="Arial" panose="020B0604020202020204" pitchFamily="34" charset="0"/>
              </a:rPr>
              <a:t>, </a:t>
            </a:r>
            <a:r>
              <a:rPr lang="en-US" altLang="it-IT" sz="3200" dirty="0" err="1">
                <a:latin typeface="Arial" panose="020B0604020202020204" pitchFamily="34" charset="0"/>
              </a:rPr>
              <a:t>cioè</a:t>
            </a:r>
            <a:r>
              <a:rPr lang="en-US" altLang="it-IT" sz="3200" dirty="0">
                <a:latin typeface="Arial" panose="020B0604020202020204" pitchFamily="34" charset="0"/>
              </a:rPr>
              <a:t> </a:t>
            </a:r>
            <a:r>
              <a:rPr lang="en-US" altLang="it-IT" sz="3200" dirty="0" err="1">
                <a:latin typeface="Arial" panose="020B0604020202020204" pitchFamily="34" charset="0"/>
              </a:rPr>
              <a:t>sulla</a:t>
            </a:r>
            <a:r>
              <a:rPr lang="en-US" altLang="it-IT" sz="3200" dirty="0">
                <a:latin typeface="Arial" panose="020B0604020202020204" pitchFamily="34" charset="0"/>
              </a:rPr>
              <a:t> </a:t>
            </a:r>
            <a:r>
              <a:rPr lang="en-US" altLang="it-IT" sz="3200" dirty="0" err="1">
                <a:latin typeface="Arial" panose="020B0604020202020204" pitchFamily="34" charset="0"/>
              </a:rPr>
              <a:t>falsificabilità</a:t>
            </a:r>
            <a:r>
              <a:rPr lang="en-US" altLang="it-IT" sz="3200" dirty="0">
                <a:latin typeface="Arial" panose="020B0604020202020204" pitchFamily="34" charset="0"/>
              </a:rPr>
              <a:t> </a:t>
            </a:r>
            <a:r>
              <a:rPr lang="en-US" altLang="it-IT" sz="3200" dirty="0" err="1">
                <a:latin typeface="Arial" panose="020B0604020202020204" pitchFamily="34" charset="0"/>
              </a:rPr>
              <a:t>delle</a:t>
            </a:r>
            <a:r>
              <a:rPr lang="en-US" altLang="it-IT" sz="3200" dirty="0">
                <a:latin typeface="Arial" panose="020B0604020202020204" pitchFamily="34" charset="0"/>
              </a:rPr>
              <a:t> </a:t>
            </a:r>
            <a:r>
              <a:rPr lang="en-US" altLang="it-IT" sz="3200" dirty="0" err="1">
                <a:latin typeface="Arial" panose="020B0604020202020204" pitchFamily="34" charset="0"/>
              </a:rPr>
              <a:t>ipotesi</a:t>
            </a:r>
            <a:endParaRPr lang="en-US" altLang="it-IT" sz="3200" dirty="0">
              <a:latin typeface="Arial" panose="020B0604020202020204" pitchFamily="34" charset="0"/>
            </a:endParaRPr>
          </a:p>
          <a:p>
            <a:pPr>
              <a:spcBef>
                <a:spcPct val="50000"/>
              </a:spcBef>
              <a:buClr>
                <a:schemeClr val="accent2"/>
              </a:buClr>
              <a:buFont typeface="Wingdings" panose="05000000000000000000" pitchFamily="2" charset="2"/>
              <a:buChar char="§"/>
            </a:pPr>
            <a:r>
              <a:rPr lang="en-US" altLang="it-IT" sz="3200" i="1" dirty="0" err="1">
                <a:solidFill>
                  <a:schemeClr val="accent2"/>
                </a:solidFill>
                <a:latin typeface="Arial" panose="020B0604020202020204" pitchFamily="34" charset="0"/>
              </a:rPr>
              <a:t>criterio</a:t>
            </a:r>
            <a:r>
              <a:rPr lang="en-US" altLang="it-IT" sz="3200" i="1" dirty="0">
                <a:solidFill>
                  <a:schemeClr val="accent2"/>
                </a:solidFill>
                <a:latin typeface="Arial" panose="020B0604020202020204" pitchFamily="34" charset="0"/>
              </a:rPr>
              <a:t> di </a:t>
            </a:r>
            <a:r>
              <a:rPr lang="en-US" altLang="it-IT" sz="3200" i="1" dirty="0" err="1">
                <a:solidFill>
                  <a:schemeClr val="accent2"/>
                </a:solidFill>
                <a:latin typeface="Arial" panose="020B0604020202020204" pitchFamily="34" charset="0"/>
              </a:rPr>
              <a:t>verità</a:t>
            </a:r>
            <a:r>
              <a:rPr lang="en-US" altLang="it-IT" sz="3200" dirty="0">
                <a:solidFill>
                  <a:schemeClr val="accent2"/>
                </a:solidFill>
                <a:latin typeface="Arial" panose="020B0604020202020204" pitchFamily="34" charset="0"/>
              </a:rPr>
              <a:t> </a:t>
            </a:r>
            <a:r>
              <a:rPr lang="en-US" altLang="it-IT" sz="3200" dirty="0" err="1">
                <a:latin typeface="Arial" panose="020B0604020202020204" pitchFamily="34" charset="0"/>
              </a:rPr>
              <a:t>consistente</a:t>
            </a:r>
            <a:r>
              <a:rPr lang="en-US" altLang="it-IT" sz="3200" dirty="0">
                <a:latin typeface="Arial" panose="020B0604020202020204" pitchFamily="34" charset="0"/>
              </a:rPr>
              <a:t> </a:t>
            </a:r>
            <a:r>
              <a:rPr lang="en-US" altLang="it-IT" sz="3200" dirty="0" err="1">
                <a:latin typeface="Arial" panose="020B0604020202020204" pitchFamily="34" charset="0"/>
              </a:rPr>
              <a:t>nella</a:t>
            </a:r>
            <a:r>
              <a:rPr lang="en-US" altLang="it-IT" sz="3200" dirty="0">
                <a:latin typeface="Arial" panose="020B0604020202020204" pitchFamily="34" charset="0"/>
              </a:rPr>
              <a:t> </a:t>
            </a:r>
            <a:r>
              <a:rPr lang="en-US" altLang="it-IT" sz="3200" dirty="0" err="1">
                <a:latin typeface="Arial" panose="020B0604020202020204" pitchFamily="34" charset="0"/>
              </a:rPr>
              <a:t>corrispondenza</a:t>
            </a:r>
            <a:r>
              <a:rPr lang="en-US" altLang="it-IT" sz="3200" dirty="0">
                <a:latin typeface="Arial" panose="020B0604020202020204" pitchFamily="34" charset="0"/>
              </a:rPr>
              <a:t> </a:t>
            </a:r>
            <a:r>
              <a:rPr lang="en-US" altLang="it-IT" sz="3200" dirty="0" err="1">
                <a:latin typeface="Arial" panose="020B0604020202020204" pitchFamily="34" charset="0"/>
              </a:rPr>
              <a:t>tra</a:t>
            </a:r>
            <a:r>
              <a:rPr lang="en-US" altLang="it-IT" sz="3200" dirty="0">
                <a:latin typeface="Arial" panose="020B0604020202020204" pitchFamily="34" charset="0"/>
              </a:rPr>
              <a:t> </a:t>
            </a:r>
            <a:r>
              <a:rPr lang="en-US" altLang="it-IT" sz="3200" dirty="0" err="1">
                <a:latin typeface="Arial" panose="020B0604020202020204" pitchFamily="34" charset="0"/>
              </a:rPr>
              <a:t>enunciati</a:t>
            </a:r>
            <a:r>
              <a:rPr lang="en-US" altLang="it-IT" sz="3200" dirty="0">
                <a:latin typeface="Arial" panose="020B0604020202020204" pitchFamily="34" charset="0"/>
              </a:rPr>
              <a:t> e </a:t>
            </a:r>
            <a:r>
              <a:rPr lang="en-US" altLang="it-IT" sz="3200" dirty="0" err="1">
                <a:latin typeface="Arial" panose="020B0604020202020204" pitchFamily="34" charset="0"/>
              </a:rPr>
              <a:t>fatti</a:t>
            </a:r>
            <a:endParaRPr lang="en-US" altLang="it-IT" sz="3200" dirty="0">
              <a:latin typeface="Arial" panose="020B0604020202020204" pitchFamily="34" charset="0"/>
            </a:endParaRPr>
          </a:p>
        </p:txBody>
      </p:sp>
      <p:sp>
        <p:nvSpPr>
          <p:cNvPr id="706563" name="Rectangle 5"/>
          <p:cNvSpPr>
            <a:spLocks noChangeArrowheads="1"/>
          </p:cNvSpPr>
          <p:nvPr/>
        </p:nvSpPr>
        <p:spPr bwMode="auto">
          <a:xfrm>
            <a:off x="1901825" y="419100"/>
            <a:ext cx="4984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chemeClr val="accent2"/>
                </a:solidFill>
                <a:latin typeface="Arial" panose="020B0604020202020204" pitchFamily="34" charset="0"/>
              </a:rPr>
              <a:t>anche in psicologia</a:t>
            </a:r>
          </a:p>
          <a:p>
            <a:pPr algn="ctr"/>
            <a:r>
              <a:rPr lang="en-US" altLang="it-IT" sz="2800">
                <a:solidFill>
                  <a:srgbClr val="000000"/>
                </a:solidFill>
                <a:latin typeface="Arial" panose="020B0604020202020204" pitchFamily="34" charset="0"/>
              </a:rPr>
              <a:t>(come in tutte le scienze)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left)">
                                      <p:cBhvr>
                                        <p:cTn id="7" dur="500"/>
                                        <p:tgtEl>
                                          <p:spTgt spid="184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wipe(left)">
                                      <p:cBhvr>
                                        <p:cTn id="12" dur="500"/>
                                        <p:tgtEl>
                                          <p:spTgt spid="184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wipe(left)">
                                      <p:cBhvr>
                                        <p:cTn id="17" dur="500"/>
                                        <p:tgtEl>
                                          <p:spTgt spid="18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3"/>
          <p:cNvSpPr>
            <a:spLocks noChangeArrowheads="1"/>
          </p:cNvSpPr>
          <p:nvPr/>
        </p:nvSpPr>
        <p:spPr bwMode="auto">
          <a:xfrm>
            <a:off x="2151063" y="2865438"/>
            <a:ext cx="4826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a:solidFill>
                  <a:schemeClr val="accent2"/>
                </a:solidFill>
                <a:latin typeface="Arial" panose="020B0604020202020204" pitchFamily="34" charset="0"/>
              </a:rPr>
              <a:t>la </a:t>
            </a:r>
            <a:r>
              <a:rPr lang="en-US" altLang="it-IT" sz="4400" dirty="0" err="1">
                <a:solidFill>
                  <a:schemeClr val="accent2"/>
                </a:solidFill>
                <a:latin typeface="Arial" panose="020B0604020202020204" pitchFamily="34" charset="0"/>
              </a:rPr>
              <a:t>teoria</a:t>
            </a:r>
            <a:r>
              <a:rPr lang="en-US" altLang="it-IT" sz="4400" dirty="0">
                <a:solidFill>
                  <a:schemeClr val="accent2"/>
                </a:solidFill>
                <a:latin typeface="Arial" panose="020B0604020202020204" pitchFamily="34" charset="0"/>
              </a:rPr>
              <a:t> </a:t>
            </a:r>
            <a:r>
              <a:rPr lang="en-US" altLang="it-IT" sz="4400" dirty="0" err="1">
                <a:solidFill>
                  <a:schemeClr val="accent2"/>
                </a:solidFill>
                <a:latin typeface="Arial" panose="020B0604020202020204" pitchFamily="34" charset="0"/>
              </a:rPr>
              <a:t>scientifica</a:t>
            </a:r>
            <a:endParaRPr lang="en-US" altLang="it-IT" sz="4400" dirty="0">
              <a:solidFill>
                <a:schemeClr val="accent2"/>
              </a:solidFill>
              <a:latin typeface="Arial" panose="020B0604020202020204" pitchFamily="34" charset="0"/>
            </a:endParaRPr>
          </a:p>
          <a:p>
            <a:pPr algn="ctr"/>
            <a:r>
              <a:rPr lang="en-US" altLang="it-IT" sz="4400" dirty="0">
                <a:solidFill>
                  <a:schemeClr val="accent2"/>
                </a:solidFill>
                <a:latin typeface="Arial" panose="020B0604020202020204" pitchFamily="34" charset="0"/>
              </a:rPr>
              <a:t>standard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ChangeArrowheads="1"/>
          </p:cNvSpPr>
          <p:nvPr/>
        </p:nvSpPr>
        <p:spPr bwMode="auto">
          <a:xfrm>
            <a:off x="2252663" y="431800"/>
            <a:ext cx="46386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a:solidFill>
                  <a:schemeClr val="accent2"/>
                </a:solidFill>
                <a:latin typeface="Arial" panose="020B0604020202020204" pitchFamily="34" charset="0"/>
              </a:rPr>
              <a:t>catena </a:t>
            </a:r>
            <a:r>
              <a:rPr lang="en-US" altLang="it-IT" sz="4400" dirty="0" err="1">
                <a:solidFill>
                  <a:schemeClr val="accent2"/>
                </a:solidFill>
                <a:latin typeface="Arial" panose="020B0604020202020204" pitchFamily="34" charset="0"/>
              </a:rPr>
              <a:t>psicofisica</a:t>
            </a:r>
            <a:endParaRPr lang="en-US" altLang="it-IT" sz="4400" dirty="0">
              <a:solidFill>
                <a:schemeClr val="accent2"/>
              </a:solidFill>
              <a:latin typeface="Arial" panose="020B0604020202020204" pitchFamily="34" charset="0"/>
            </a:endParaRPr>
          </a:p>
          <a:p>
            <a:pPr algn="ctr"/>
            <a:r>
              <a:rPr lang="en-US" altLang="it-IT" dirty="0">
                <a:solidFill>
                  <a:srgbClr val="000000"/>
                </a:solidFill>
                <a:latin typeface="Arial" panose="020B0604020202020204" pitchFamily="34" charset="0"/>
              </a:rPr>
              <a:t>(</a:t>
            </a:r>
            <a:r>
              <a:rPr lang="en-US" altLang="it-IT" dirty="0" err="1">
                <a:solidFill>
                  <a:srgbClr val="000000"/>
                </a:solidFill>
                <a:latin typeface="Arial" panose="020B0604020202020204" pitchFamily="34" charset="0"/>
              </a:rPr>
              <a:t>sequenza</a:t>
            </a:r>
            <a:r>
              <a:rPr lang="en-US" altLang="it-IT" dirty="0">
                <a:solidFill>
                  <a:srgbClr val="000000"/>
                </a:solidFill>
                <a:latin typeface="Arial" panose="020B0604020202020204" pitchFamily="34" charset="0"/>
              </a:rPr>
              <a:t> di </a:t>
            </a:r>
            <a:r>
              <a:rPr lang="en-US" altLang="it-IT" dirty="0" err="1">
                <a:solidFill>
                  <a:srgbClr val="000000"/>
                </a:solidFill>
                <a:latin typeface="Arial" panose="020B0604020202020204" pitchFamily="34" charset="0"/>
              </a:rPr>
              <a:t>stadi</a:t>
            </a:r>
            <a:r>
              <a:rPr lang="en-US" altLang="it-IT" dirty="0">
                <a:solidFill>
                  <a:srgbClr val="000000"/>
                </a:solidFill>
                <a:latin typeface="Arial" panose="020B0604020202020204" pitchFamily="34" charset="0"/>
              </a:rPr>
              <a:t>/</a:t>
            </a:r>
            <a:r>
              <a:rPr lang="en-US" altLang="it-IT" dirty="0" err="1">
                <a:solidFill>
                  <a:srgbClr val="000000"/>
                </a:solidFill>
                <a:latin typeface="Arial" panose="020B0604020202020204" pitchFamily="34" charset="0"/>
              </a:rPr>
              <a:t>condizioni</a:t>
            </a:r>
            <a:r>
              <a:rPr lang="en-US" altLang="it-IT" dirty="0">
                <a:solidFill>
                  <a:srgbClr val="000000"/>
                </a:solidFill>
                <a:latin typeface="Arial" panose="020B0604020202020204" pitchFamily="34" charset="0"/>
              </a:rPr>
              <a:t>)</a:t>
            </a:r>
          </a:p>
        </p:txBody>
      </p:sp>
      <p:sp>
        <p:nvSpPr>
          <p:cNvPr id="710659" name="TextBox 1"/>
          <p:cNvSpPr txBox="1">
            <a:spLocks noChangeArrowheads="1"/>
          </p:cNvSpPr>
          <p:nvPr/>
        </p:nvSpPr>
        <p:spPr bwMode="auto">
          <a:xfrm>
            <a:off x="3279775" y="6269038"/>
            <a:ext cx="2127250"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a:latin typeface="Arial" panose="020B0604020202020204" pitchFamily="34" charset="0"/>
              </a:rPr>
              <a:t>stimolo distale</a:t>
            </a:r>
          </a:p>
        </p:txBody>
      </p:sp>
      <p:sp>
        <p:nvSpPr>
          <p:cNvPr id="710660" name="TextBox 4"/>
          <p:cNvSpPr txBox="1">
            <a:spLocks noChangeArrowheads="1"/>
          </p:cNvSpPr>
          <p:nvPr/>
        </p:nvSpPr>
        <p:spPr bwMode="auto">
          <a:xfrm>
            <a:off x="2982913" y="5459413"/>
            <a:ext cx="2720975"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a:latin typeface="Arial" panose="020B0604020202020204" pitchFamily="34" charset="0"/>
              </a:rPr>
              <a:t>stimolo prossimale</a:t>
            </a:r>
          </a:p>
        </p:txBody>
      </p:sp>
      <p:sp>
        <p:nvSpPr>
          <p:cNvPr id="710661" name="TextBox 5"/>
          <p:cNvSpPr txBox="1">
            <a:spLocks noChangeArrowheads="1"/>
          </p:cNvSpPr>
          <p:nvPr/>
        </p:nvSpPr>
        <p:spPr bwMode="auto">
          <a:xfrm>
            <a:off x="3475038" y="4513263"/>
            <a:ext cx="1738312"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a:latin typeface="Arial" panose="020B0604020202020204" pitchFamily="34" charset="0"/>
              </a:rPr>
              <a:t>sensazione</a:t>
            </a:r>
          </a:p>
        </p:txBody>
      </p:sp>
      <p:sp>
        <p:nvSpPr>
          <p:cNvPr id="710662" name="TextBox 6"/>
          <p:cNvSpPr txBox="1">
            <a:spLocks noChangeArrowheads="1"/>
          </p:cNvSpPr>
          <p:nvPr/>
        </p:nvSpPr>
        <p:spPr bwMode="auto">
          <a:xfrm>
            <a:off x="3500438" y="3703638"/>
            <a:ext cx="1687512"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a:latin typeface="Arial" panose="020B0604020202020204" pitchFamily="34" charset="0"/>
              </a:rPr>
              <a:t>percezione</a:t>
            </a:r>
          </a:p>
        </p:txBody>
      </p:sp>
      <p:sp>
        <p:nvSpPr>
          <p:cNvPr id="710663" name="TextBox 7"/>
          <p:cNvSpPr txBox="1">
            <a:spLocks noChangeArrowheads="1"/>
          </p:cNvSpPr>
          <p:nvPr/>
        </p:nvSpPr>
        <p:spPr bwMode="auto">
          <a:xfrm>
            <a:off x="3219450" y="2892425"/>
            <a:ext cx="2246313"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a:latin typeface="Arial" panose="020B0604020202020204" pitchFamily="34" charset="0"/>
              </a:rPr>
              <a:t>riconoscimento</a:t>
            </a:r>
          </a:p>
        </p:txBody>
      </p:sp>
      <p:sp>
        <p:nvSpPr>
          <p:cNvPr id="710664" name="TextBox 8"/>
          <p:cNvSpPr txBox="1">
            <a:spLocks noChangeArrowheads="1"/>
          </p:cNvSpPr>
          <p:nvPr/>
        </p:nvSpPr>
        <p:spPr bwMode="auto">
          <a:xfrm>
            <a:off x="3652838" y="1930400"/>
            <a:ext cx="1381125" cy="46672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a:latin typeface="Arial" panose="020B0604020202020204" pitchFamily="34" charset="0"/>
              </a:rPr>
              <a:t>memoria</a:t>
            </a:r>
          </a:p>
        </p:txBody>
      </p:sp>
      <p:sp>
        <p:nvSpPr>
          <p:cNvPr id="710665" name="Up Arrow 2"/>
          <p:cNvSpPr>
            <a:spLocks noChangeArrowheads="1"/>
          </p:cNvSpPr>
          <p:nvPr/>
        </p:nvSpPr>
        <p:spPr bwMode="auto">
          <a:xfrm>
            <a:off x="4248150" y="5976938"/>
            <a:ext cx="190500" cy="254000"/>
          </a:xfrm>
          <a:prstGeom prst="upArrow">
            <a:avLst>
              <a:gd name="adj1" fmla="val 50000"/>
              <a:gd name="adj2" fmla="val 50000"/>
            </a:avLst>
          </a:prstGeom>
          <a:solidFill>
            <a:schemeClr val="accent2"/>
          </a:solidFill>
          <a:ln w="9525" algn="ctr">
            <a:solidFill>
              <a:schemeClr val="tx1"/>
            </a:solidFill>
            <a:round/>
            <a:headEnd/>
            <a:tailEnd/>
          </a:ln>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p>
        </p:txBody>
      </p:sp>
      <p:sp>
        <p:nvSpPr>
          <p:cNvPr id="710666" name="Up Arrow 10"/>
          <p:cNvSpPr>
            <a:spLocks noChangeArrowheads="1"/>
          </p:cNvSpPr>
          <p:nvPr/>
        </p:nvSpPr>
        <p:spPr bwMode="auto">
          <a:xfrm>
            <a:off x="4248150" y="5167313"/>
            <a:ext cx="190500" cy="254000"/>
          </a:xfrm>
          <a:prstGeom prst="upArrow">
            <a:avLst>
              <a:gd name="adj1" fmla="val 50000"/>
              <a:gd name="adj2" fmla="val 50000"/>
            </a:avLst>
          </a:prstGeom>
          <a:solidFill>
            <a:schemeClr val="accent2"/>
          </a:solidFill>
          <a:ln w="9525" algn="ctr">
            <a:solidFill>
              <a:schemeClr val="tx1"/>
            </a:solidFill>
            <a:round/>
            <a:headEnd/>
            <a:tailEnd/>
          </a:ln>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p>
        </p:txBody>
      </p:sp>
      <p:sp>
        <p:nvSpPr>
          <p:cNvPr id="710667" name="Up Arrow 11"/>
          <p:cNvSpPr>
            <a:spLocks noChangeArrowheads="1"/>
          </p:cNvSpPr>
          <p:nvPr/>
        </p:nvSpPr>
        <p:spPr bwMode="auto">
          <a:xfrm>
            <a:off x="4248150" y="4222750"/>
            <a:ext cx="190500" cy="254000"/>
          </a:xfrm>
          <a:prstGeom prst="upArrow">
            <a:avLst>
              <a:gd name="adj1" fmla="val 50000"/>
              <a:gd name="adj2" fmla="val 50000"/>
            </a:avLst>
          </a:prstGeom>
          <a:solidFill>
            <a:schemeClr val="accent2"/>
          </a:solidFill>
          <a:ln w="9525" algn="ctr">
            <a:solidFill>
              <a:schemeClr val="tx1"/>
            </a:solidFill>
            <a:round/>
            <a:headEnd/>
            <a:tailEnd/>
          </a:ln>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p>
        </p:txBody>
      </p:sp>
      <p:sp>
        <p:nvSpPr>
          <p:cNvPr id="710669" name="Up Arrow 13"/>
          <p:cNvSpPr>
            <a:spLocks noChangeArrowheads="1"/>
          </p:cNvSpPr>
          <p:nvPr/>
        </p:nvSpPr>
        <p:spPr bwMode="auto">
          <a:xfrm flipV="1">
            <a:off x="4248150" y="2451100"/>
            <a:ext cx="190500" cy="254000"/>
          </a:xfrm>
          <a:prstGeom prst="upArrow">
            <a:avLst>
              <a:gd name="adj1" fmla="val 50000"/>
              <a:gd name="adj2" fmla="val 50000"/>
            </a:avLst>
          </a:prstGeom>
          <a:solidFill>
            <a:srgbClr val="FF0000"/>
          </a:solidFill>
          <a:ln w="9525" algn="ctr">
            <a:solidFill>
              <a:schemeClr val="tx1"/>
            </a:solidFill>
            <a:round/>
            <a:headEnd/>
            <a:tailEnd/>
          </a:ln>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p>
        </p:txBody>
      </p:sp>
      <p:sp>
        <p:nvSpPr>
          <p:cNvPr id="710670" name="TextBox 3"/>
          <p:cNvSpPr txBox="1">
            <a:spLocks noChangeArrowheads="1"/>
          </p:cNvSpPr>
          <p:nvPr/>
        </p:nvSpPr>
        <p:spPr bwMode="auto">
          <a:xfrm>
            <a:off x="6291263" y="4495800"/>
            <a:ext cx="22479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i="1">
                <a:latin typeface="Arial" panose="020B0604020202020204" pitchFamily="34" charset="0"/>
              </a:rPr>
              <a:t>low-level vision</a:t>
            </a:r>
          </a:p>
        </p:txBody>
      </p:sp>
      <p:sp>
        <p:nvSpPr>
          <p:cNvPr id="710671" name="TextBox 15"/>
          <p:cNvSpPr txBox="1">
            <a:spLocks noChangeArrowheads="1"/>
          </p:cNvSpPr>
          <p:nvPr/>
        </p:nvSpPr>
        <p:spPr bwMode="auto">
          <a:xfrm>
            <a:off x="6273800" y="3695700"/>
            <a:ext cx="22812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i="1">
                <a:latin typeface="Arial" panose="020B0604020202020204" pitchFamily="34" charset="0"/>
              </a:rPr>
              <a:t>mid-level vision</a:t>
            </a:r>
          </a:p>
        </p:txBody>
      </p:sp>
      <p:sp>
        <p:nvSpPr>
          <p:cNvPr id="710672" name="TextBox 16"/>
          <p:cNvSpPr txBox="1">
            <a:spLocks noChangeArrowheads="1"/>
          </p:cNvSpPr>
          <p:nvPr/>
        </p:nvSpPr>
        <p:spPr bwMode="auto">
          <a:xfrm>
            <a:off x="6230938" y="2895600"/>
            <a:ext cx="236696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i="1">
                <a:latin typeface="Arial" panose="020B0604020202020204" pitchFamily="34" charset="0"/>
              </a:rPr>
              <a:t>high-level vision</a:t>
            </a:r>
          </a:p>
        </p:txBody>
      </p:sp>
      <p:sp>
        <p:nvSpPr>
          <p:cNvPr id="710673" name="Up Arrow 17"/>
          <p:cNvSpPr>
            <a:spLocks noChangeArrowheads="1"/>
          </p:cNvSpPr>
          <p:nvPr/>
        </p:nvSpPr>
        <p:spPr bwMode="auto">
          <a:xfrm>
            <a:off x="1671638" y="5338763"/>
            <a:ext cx="190500" cy="254000"/>
          </a:xfrm>
          <a:prstGeom prst="upArrow">
            <a:avLst>
              <a:gd name="adj1" fmla="val 50000"/>
              <a:gd name="adj2" fmla="val 50000"/>
            </a:avLst>
          </a:prstGeom>
          <a:solidFill>
            <a:schemeClr val="accent2"/>
          </a:solidFill>
          <a:ln w="9525" algn="ctr">
            <a:solidFill>
              <a:schemeClr val="tx1"/>
            </a:solidFill>
            <a:round/>
            <a:headEnd/>
            <a:tailEnd/>
          </a:ln>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p>
        </p:txBody>
      </p:sp>
      <p:sp>
        <p:nvSpPr>
          <p:cNvPr id="710674" name="Up Arrow 18"/>
          <p:cNvSpPr>
            <a:spLocks noChangeArrowheads="1"/>
          </p:cNvSpPr>
          <p:nvPr/>
        </p:nvSpPr>
        <p:spPr bwMode="auto">
          <a:xfrm flipV="1">
            <a:off x="1671638" y="2413000"/>
            <a:ext cx="190500" cy="254000"/>
          </a:xfrm>
          <a:prstGeom prst="upArrow">
            <a:avLst>
              <a:gd name="adj1" fmla="val 50000"/>
              <a:gd name="adj2" fmla="val 50000"/>
            </a:avLst>
          </a:prstGeom>
          <a:solidFill>
            <a:srgbClr val="FF0000"/>
          </a:solidFill>
          <a:ln w="9525" algn="ctr">
            <a:solidFill>
              <a:schemeClr val="tx1"/>
            </a:solidFill>
            <a:round/>
            <a:headEnd/>
            <a:tailEnd/>
          </a:ln>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p>
        </p:txBody>
      </p:sp>
      <p:sp>
        <p:nvSpPr>
          <p:cNvPr id="710675" name="TextBox 19"/>
          <p:cNvSpPr txBox="1">
            <a:spLocks noChangeArrowheads="1"/>
          </p:cNvSpPr>
          <p:nvPr/>
        </p:nvSpPr>
        <p:spPr bwMode="auto">
          <a:xfrm>
            <a:off x="1003300" y="1854200"/>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i="1">
                <a:latin typeface="Arial" panose="020B0604020202020204" pitchFamily="34" charset="0"/>
              </a:rPr>
              <a:t>top-down</a:t>
            </a:r>
          </a:p>
        </p:txBody>
      </p:sp>
      <p:sp>
        <p:nvSpPr>
          <p:cNvPr id="710676" name="TextBox 20"/>
          <p:cNvSpPr txBox="1">
            <a:spLocks noChangeArrowheads="1"/>
          </p:cNvSpPr>
          <p:nvPr/>
        </p:nvSpPr>
        <p:spPr bwMode="auto">
          <a:xfrm>
            <a:off x="942975" y="5710238"/>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i="1">
                <a:latin typeface="Arial" panose="020B0604020202020204" pitchFamily="34" charset="0"/>
              </a:rPr>
              <a:t>bottom-up</a:t>
            </a:r>
          </a:p>
        </p:txBody>
      </p:sp>
      <p:sp>
        <p:nvSpPr>
          <p:cNvPr id="710677" name="Rectangle 9"/>
          <p:cNvSpPr>
            <a:spLocks noChangeArrowheads="1"/>
          </p:cNvSpPr>
          <p:nvPr/>
        </p:nvSpPr>
        <p:spPr bwMode="auto">
          <a:xfrm>
            <a:off x="728663" y="2743200"/>
            <a:ext cx="4927600" cy="237013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p>
        </p:txBody>
      </p:sp>
      <p:sp>
        <p:nvSpPr>
          <p:cNvPr id="710678" name="TextBox 21"/>
          <p:cNvSpPr txBox="1">
            <a:spLocks noChangeArrowheads="1"/>
          </p:cNvSpPr>
          <p:nvPr/>
        </p:nvSpPr>
        <p:spPr bwMode="auto">
          <a:xfrm>
            <a:off x="782638" y="3497263"/>
            <a:ext cx="19605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a:latin typeface="Arial" panose="020B0604020202020204" pitchFamily="34" charset="0"/>
              </a:rPr>
              <a:t>esperienza diretta</a:t>
            </a:r>
          </a:p>
        </p:txBody>
      </p:sp>
      <p:sp>
        <p:nvSpPr>
          <p:cNvPr id="2" name="Up-Down Arrow 1"/>
          <p:cNvSpPr/>
          <p:nvPr/>
        </p:nvSpPr>
        <p:spPr bwMode="auto">
          <a:xfrm>
            <a:off x="4210871" y="3371850"/>
            <a:ext cx="243277" cy="330200"/>
          </a:xfrm>
          <a:prstGeom prst="upDownArrow">
            <a:avLst/>
          </a:prstGeom>
          <a:solidFill>
            <a:srgbClr val="3333CC"/>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ChangeArrowheads="1"/>
          </p:cNvSpPr>
          <p:nvPr/>
        </p:nvSpPr>
        <p:spPr bwMode="auto">
          <a:xfrm>
            <a:off x="1150938" y="2432050"/>
            <a:ext cx="6792912"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81000" indent="-381000">
              <a:lnSpc>
                <a:spcPct val="120000"/>
              </a:lnSpc>
              <a:spcAft>
                <a:spcPct val="40000"/>
              </a:spcAft>
              <a:buClr>
                <a:schemeClr val="accent2"/>
              </a:buClr>
              <a:buFont typeface="Wingdings" charset="0"/>
              <a:buChar char="§"/>
            </a:pPr>
            <a:endParaRPr lang="en-US" sz="2400">
              <a:latin typeface="Verdana" charset="0"/>
            </a:endParaRPr>
          </a:p>
          <a:p>
            <a:pPr marL="381000" indent="-381000">
              <a:lnSpc>
                <a:spcPct val="120000"/>
              </a:lnSpc>
              <a:spcAft>
                <a:spcPct val="40000"/>
              </a:spcAft>
              <a:buClr>
                <a:schemeClr val="accent2"/>
              </a:buClr>
              <a:buFont typeface="Wingdings" charset="0"/>
              <a:buChar char="§"/>
            </a:pPr>
            <a:endParaRPr lang="en-US" sz="2400">
              <a:latin typeface="Verdana" charset="0"/>
            </a:endParaRPr>
          </a:p>
        </p:txBody>
      </p:sp>
      <p:sp>
        <p:nvSpPr>
          <p:cNvPr id="7" name="Text Box 2"/>
          <p:cNvSpPr txBox="1">
            <a:spLocks noChangeArrowheads="1"/>
          </p:cNvSpPr>
          <p:nvPr/>
        </p:nvSpPr>
        <p:spPr bwMode="auto">
          <a:xfrm>
            <a:off x="1" y="138293"/>
            <a:ext cx="9143999"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it-IT" sz="4200" dirty="0" smtClean="0">
                <a:solidFill>
                  <a:srgbClr val="060687"/>
                </a:solidFill>
                <a:latin typeface="Arial" charset="0"/>
              </a:rPr>
              <a:t>ED dipendente da area minore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073" r="33451"/>
          <a:stretch/>
        </p:blipFill>
        <p:spPr bwMode="auto">
          <a:xfrm>
            <a:off x="749300" y="2418402"/>
            <a:ext cx="2620371" cy="2554416"/>
          </a:xfrm>
          <a:prstGeom prst="rect">
            <a:avLst/>
          </a:prstGeom>
          <a:noFill/>
          <a:ln>
            <a:noFill/>
          </a:ln>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0873"/>
          <a:stretch/>
        </p:blipFill>
        <p:spPr bwMode="auto">
          <a:xfrm>
            <a:off x="5679614" y="2390506"/>
            <a:ext cx="2589401" cy="2554416"/>
          </a:xfrm>
          <a:prstGeom prst="rect">
            <a:avLst/>
          </a:prstGeom>
          <a:noFill/>
          <a:ln>
            <a:noFill/>
          </a:ln>
        </p:spPr>
      </p:pic>
      <p:sp>
        <p:nvSpPr>
          <p:cNvPr id="8" name="Content Placeholder 2"/>
          <p:cNvSpPr txBox="1">
            <a:spLocks/>
          </p:cNvSpPr>
          <p:nvPr/>
        </p:nvSpPr>
        <p:spPr>
          <a:xfrm>
            <a:off x="257981" y="1443147"/>
            <a:ext cx="3603008" cy="1129074"/>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accent6"/>
              </a:buClr>
              <a:buNone/>
            </a:pPr>
            <a:r>
              <a:rPr lang="it-IT" altLang="it-IT" sz="2800" dirty="0" smtClean="0">
                <a:latin typeface="+mj-lt"/>
              </a:rPr>
              <a:t>Bistabile                 </a:t>
            </a:r>
            <a:r>
              <a:rPr lang="it-IT" altLang="it-IT" sz="2400" dirty="0" smtClean="0">
                <a:latin typeface="+mj-lt"/>
              </a:rPr>
              <a:t>Area nera = Area Bianca</a:t>
            </a:r>
            <a:endParaRPr lang="it-IT" sz="2400" dirty="0" smtClean="0">
              <a:latin typeface="+mj-lt"/>
            </a:endParaRPr>
          </a:p>
        </p:txBody>
      </p:sp>
      <p:sp>
        <p:nvSpPr>
          <p:cNvPr id="9" name="Content Placeholder 2"/>
          <p:cNvSpPr txBox="1">
            <a:spLocks/>
          </p:cNvSpPr>
          <p:nvPr/>
        </p:nvSpPr>
        <p:spPr>
          <a:xfrm>
            <a:off x="5172810" y="1438081"/>
            <a:ext cx="4189554" cy="1129074"/>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accent6"/>
              </a:buClr>
              <a:buNone/>
            </a:pPr>
            <a:r>
              <a:rPr lang="it-IT" altLang="it-IT" sz="2800" dirty="0" smtClean="0">
                <a:latin typeface="+mj-lt"/>
              </a:rPr>
              <a:t>Stabile                        </a:t>
            </a:r>
            <a:r>
              <a:rPr lang="it-IT" altLang="it-IT" sz="2400" dirty="0" smtClean="0">
                <a:latin typeface="+mj-lt"/>
              </a:rPr>
              <a:t>Area Nera &lt; Area Bianca </a:t>
            </a:r>
            <a:endParaRPr lang="it-IT" sz="2400" dirty="0" smtClean="0">
              <a:latin typeface="+mj-lt"/>
            </a:endParaRPr>
          </a:p>
        </p:txBody>
      </p:sp>
      <p:sp>
        <p:nvSpPr>
          <p:cNvPr id="10" name="Content Placeholder 2"/>
          <p:cNvSpPr txBox="1">
            <a:spLocks/>
          </p:cNvSpPr>
          <p:nvPr/>
        </p:nvSpPr>
        <p:spPr>
          <a:xfrm>
            <a:off x="-24606" y="5247618"/>
            <a:ext cx="9168606" cy="1156369"/>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buClr>
              <a:buFont typeface="Wingdings" panose="05000000000000000000" pitchFamily="2" charset="2"/>
              <a:buChar char="§"/>
            </a:pPr>
            <a:r>
              <a:rPr lang="it-IT" altLang="it-IT" sz="3100" dirty="0">
                <a:latin typeface="+mj-lt"/>
              </a:rPr>
              <a:t>m</a:t>
            </a:r>
            <a:r>
              <a:rPr lang="it-IT" altLang="it-IT" sz="3100" dirty="0" smtClean="0">
                <a:latin typeface="+mj-lt"/>
              </a:rPr>
              <a:t>inimizzazione della quantità di area che fungono da sfondo (da completare </a:t>
            </a:r>
            <a:r>
              <a:rPr lang="it-IT" altLang="it-IT" sz="3100" i="1" dirty="0" smtClean="0">
                <a:latin typeface="+mj-lt"/>
              </a:rPr>
              <a:t>amodalmente</a:t>
            </a:r>
            <a:r>
              <a:rPr lang="it-IT" altLang="it-IT" sz="3100" dirty="0" smtClean="0">
                <a:latin typeface="+mj-lt"/>
              </a:rPr>
              <a:t> dietro alle aree che fungono da figura) </a:t>
            </a:r>
            <a:endParaRPr lang="it-IT" sz="3100" dirty="0" smtClean="0">
              <a:latin typeface="+mj-lt"/>
            </a:endParaRPr>
          </a:p>
        </p:txBody>
      </p:sp>
    </p:spTree>
    <p:extLst>
      <p:ext uri="{BB962C8B-B14F-4D97-AF65-F5344CB8AC3E}">
        <p14:creationId xmlns:p14="http://schemas.microsoft.com/office/powerpoint/2010/main" val="383692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ChangeArrowheads="1"/>
          </p:cNvSpPr>
          <p:nvPr/>
        </p:nvSpPr>
        <p:spPr bwMode="auto">
          <a:xfrm>
            <a:off x="1150938" y="2432050"/>
            <a:ext cx="6792912"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81000" indent="-381000">
              <a:lnSpc>
                <a:spcPct val="120000"/>
              </a:lnSpc>
              <a:spcAft>
                <a:spcPct val="40000"/>
              </a:spcAft>
              <a:buClr>
                <a:schemeClr val="accent2"/>
              </a:buClr>
              <a:buFont typeface="Wingdings" charset="0"/>
              <a:buChar char="§"/>
            </a:pPr>
            <a:endParaRPr lang="en-US" sz="2400">
              <a:latin typeface="Verdana" charset="0"/>
            </a:endParaRPr>
          </a:p>
          <a:p>
            <a:pPr marL="381000" indent="-381000">
              <a:lnSpc>
                <a:spcPct val="120000"/>
              </a:lnSpc>
              <a:spcAft>
                <a:spcPct val="40000"/>
              </a:spcAft>
              <a:buClr>
                <a:schemeClr val="accent2"/>
              </a:buClr>
              <a:buFont typeface="Wingdings" charset="0"/>
              <a:buChar char="§"/>
            </a:pPr>
            <a:endParaRPr lang="en-US" sz="2400">
              <a:latin typeface="Verdana" charset="0"/>
            </a:endParaRPr>
          </a:p>
        </p:txBody>
      </p:sp>
      <p:sp>
        <p:nvSpPr>
          <p:cNvPr id="7" name="Text Box 2"/>
          <p:cNvSpPr txBox="1">
            <a:spLocks noChangeArrowheads="1"/>
          </p:cNvSpPr>
          <p:nvPr/>
        </p:nvSpPr>
        <p:spPr bwMode="auto">
          <a:xfrm>
            <a:off x="1" y="175217"/>
            <a:ext cx="9143999"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it-IT" sz="4400" dirty="0">
                <a:solidFill>
                  <a:srgbClr val="060687"/>
                </a:solidFill>
                <a:latin typeface="Arial" charset="0"/>
              </a:rPr>
              <a:t>l</a:t>
            </a:r>
            <a:r>
              <a:rPr lang="it-IT" sz="4400" dirty="0" smtClean="0">
                <a:solidFill>
                  <a:srgbClr val="060687"/>
                </a:solidFill>
                <a:latin typeface="Arial" charset="0"/>
              </a:rPr>
              <a:t>a larghezza costante conta</a:t>
            </a:r>
          </a:p>
          <a:p>
            <a:pPr algn="ctr" eaLnBrk="1" hangingPunct="1"/>
            <a:r>
              <a:rPr lang="it-IT" dirty="0" smtClean="0">
                <a:solidFill>
                  <a:srgbClr val="000000"/>
                </a:solidFill>
                <a:latin typeface="Arial" charset="0"/>
              </a:rPr>
              <a:t>(</a:t>
            </a:r>
            <a:r>
              <a:rPr lang="it-IT" i="1" dirty="0" err="1" smtClean="0">
                <a:solidFill>
                  <a:srgbClr val="000000"/>
                </a:solidFill>
                <a:latin typeface="Arial" charset="0"/>
              </a:rPr>
              <a:t>Ebenbreite</a:t>
            </a:r>
            <a:r>
              <a:rPr lang="it-IT" dirty="0" smtClean="0">
                <a:solidFill>
                  <a:srgbClr val="000000"/>
                </a:solidFill>
                <a:latin typeface="Arial" charset="0"/>
              </a:rPr>
              <a:t>)</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98" r="56535"/>
          <a:stretch/>
        </p:blipFill>
        <p:spPr bwMode="auto">
          <a:xfrm>
            <a:off x="224521" y="1707293"/>
            <a:ext cx="3098800" cy="3970463"/>
          </a:xfrm>
          <a:prstGeom prst="rect">
            <a:avLst/>
          </a:prstGeom>
          <a:noFill/>
          <a:ln>
            <a:noFill/>
          </a:ln>
        </p:spPr>
      </p:pic>
      <p:sp>
        <p:nvSpPr>
          <p:cNvPr id="10" name="Content Placeholder 2"/>
          <p:cNvSpPr txBox="1">
            <a:spLocks/>
          </p:cNvSpPr>
          <p:nvPr/>
        </p:nvSpPr>
        <p:spPr>
          <a:xfrm>
            <a:off x="3400388" y="5031382"/>
            <a:ext cx="5743612" cy="1156369"/>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buClr>
              <a:buFont typeface="Wingdings" panose="05000000000000000000" pitchFamily="2" charset="2"/>
              <a:buChar char="§"/>
            </a:pPr>
            <a:r>
              <a:rPr lang="it-IT" altLang="it-IT" dirty="0">
                <a:latin typeface="+mj-lt"/>
              </a:rPr>
              <a:t>m</a:t>
            </a:r>
            <a:r>
              <a:rPr lang="it-IT" altLang="it-IT" dirty="0" smtClean="0">
                <a:latin typeface="+mj-lt"/>
              </a:rPr>
              <a:t>inimizzazione delle irregolarità di forma</a:t>
            </a:r>
            <a:endParaRPr lang="it-IT" dirty="0" smtClean="0">
              <a:latin typeface="+mj-lt"/>
            </a:endParaRPr>
          </a:p>
        </p:txBody>
      </p:sp>
      <p:grpSp>
        <p:nvGrpSpPr>
          <p:cNvPr id="5" name="Group 4"/>
          <p:cNvGrpSpPr/>
          <p:nvPr/>
        </p:nvGrpSpPr>
        <p:grpSpPr>
          <a:xfrm>
            <a:off x="3596564" y="1623069"/>
            <a:ext cx="5208524" cy="3408313"/>
            <a:chOff x="3596564" y="1623069"/>
            <a:chExt cx="5208524" cy="3408313"/>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96564" y="3003329"/>
              <a:ext cx="5208524" cy="2028053"/>
            </a:xfrm>
            <a:prstGeom prst="rect">
              <a:avLst/>
            </a:prstGeom>
            <a:noFill/>
            <a:ln>
              <a:noFill/>
            </a:ln>
          </p:spPr>
        </p:pic>
        <p:grpSp>
          <p:nvGrpSpPr>
            <p:cNvPr id="4" name="Group 3"/>
            <p:cNvGrpSpPr/>
            <p:nvPr/>
          </p:nvGrpSpPr>
          <p:grpSpPr>
            <a:xfrm>
              <a:off x="5272894" y="1623069"/>
              <a:ext cx="3497203" cy="1192292"/>
              <a:chOff x="5272894" y="1623069"/>
              <a:chExt cx="3497203" cy="1192292"/>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2894" y="1623069"/>
                <a:ext cx="1547630" cy="1192292"/>
              </a:xfrm>
              <a:prstGeom prst="rect">
                <a:avLst/>
              </a:prstGeom>
            </p:spPr>
          </p:pic>
          <p:sp>
            <p:nvSpPr>
              <p:cNvPr id="3" name="Rectangle 2"/>
              <p:cNvSpPr/>
              <p:nvPr/>
            </p:nvSpPr>
            <p:spPr>
              <a:xfrm>
                <a:off x="6820524" y="1984364"/>
                <a:ext cx="1949573" cy="830997"/>
              </a:xfrm>
              <a:prstGeom prst="rect">
                <a:avLst/>
              </a:prstGeom>
            </p:spPr>
            <p:txBody>
              <a:bodyPr wrap="none">
                <a:spAutoFit/>
              </a:bodyPr>
              <a:lstStyle/>
              <a:p>
                <a:r>
                  <a:rPr lang="it-IT" dirty="0">
                    <a:latin typeface="+mj-lt"/>
                    <a:cs typeface="ＭＳ Ｐゴシック" charset="-128"/>
                  </a:rPr>
                  <a:t>Paolo Bozzi </a:t>
                </a:r>
                <a:endParaRPr lang="it-IT" dirty="0" smtClean="0">
                  <a:latin typeface="+mj-lt"/>
                  <a:cs typeface="ＭＳ Ｐゴシック" charset="-128"/>
                </a:endParaRPr>
              </a:p>
              <a:p>
                <a:r>
                  <a:rPr lang="it-IT" dirty="0" smtClean="0">
                    <a:latin typeface="+mj-lt"/>
                    <a:cs typeface="ＭＳ Ｐゴシック" charset="-128"/>
                  </a:rPr>
                  <a:t>(</a:t>
                </a:r>
                <a:r>
                  <a:rPr lang="it-IT" dirty="0">
                    <a:latin typeface="+mj-lt"/>
                    <a:cs typeface="ＭＳ Ｐゴシック" charset="-128"/>
                  </a:rPr>
                  <a:t>1930-2003</a:t>
                </a:r>
                <a:r>
                  <a:rPr lang="it-IT" dirty="0" smtClean="0">
                    <a:latin typeface="+mj-lt"/>
                    <a:cs typeface="ＭＳ Ｐゴシック" charset="-128"/>
                  </a:rPr>
                  <a:t>) </a:t>
                </a:r>
                <a:endParaRPr lang="it-IT" dirty="0">
                  <a:latin typeface="+mj-lt"/>
                </a:endParaRPr>
              </a:p>
            </p:txBody>
          </p:sp>
        </p:grpSp>
      </p:grpSp>
    </p:spTree>
    <p:extLst>
      <p:ext uri="{BB962C8B-B14F-4D97-AF65-F5344CB8AC3E}">
        <p14:creationId xmlns:p14="http://schemas.microsoft.com/office/powerpoint/2010/main" val="316157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 y="176919"/>
            <a:ext cx="9143999"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it-IT" sz="4400" dirty="0" smtClean="0">
                <a:solidFill>
                  <a:srgbClr val="060687"/>
                </a:solidFill>
                <a:latin typeface="Arial" charset="0"/>
              </a:rPr>
              <a:t>convessità e grandezza contano</a:t>
            </a:r>
          </a:p>
          <a:p>
            <a:pPr algn="ctr" eaLnBrk="1" hangingPunct="1"/>
            <a:r>
              <a:rPr lang="it-IT" dirty="0" smtClean="0">
                <a:solidFill>
                  <a:srgbClr val="000000"/>
                </a:solidFill>
                <a:latin typeface="Arial" charset="0"/>
              </a:rPr>
              <a:t>(Kanizsa &amp; Gerbino, 1976; Peterson &amp; Salvagio, 2008)</a:t>
            </a:r>
          </a:p>
        </p:txBody>
      </p:sp>
      <p:pic>
        <p:nvPicPr>
          <p:cNvPr id="3" name="Picture 2"/>
          <p:cNvPicPr>
            <a:picLocks noChangeAspect="1"/>
          </p:cNvPicPr>
          <p:nvPr/>
        </p:nvPicPr>
        <p:blipFill>
          <a:blip r:embed="rId2"/>
          <a:stretch>
            <a:fillRect/>
          </a:stretch>
        </p:blipFill>
        <p:spPr>
          <a:xfrm>
            <a:off x="95916" y="1881975"/>
            <a:ext cx="5376464" cy="2075073"/>
          </a:xfrm>
          <a:prstGeom prst="rect">
            <a:avLst/>
          </a:prstGeom>
        </p:spPr>
      </p:pic>
      <p:pic>
        <p:nvPicPr>
          <p:cNvPr id="4" name="Picture 3"/>
          <p:cNvPicPr>
            <a:picLocks noChangeAspect="1"/>
          </p:cNvPicPr>
          <p:nvPr/>
        </p:nvPicPr>
        <p:blipFill>
          <a:blip r:embed="rId3"/>
          <a:stretch>
            <a:fillRect/>
          </a:stretch>
        </p:blipFill>
        <p:spPr>
          <a:xfrm>
            <a:off x="7763577" y="1881974"/>
            <a:ext cx="922708" cy="2075073"/>
          </a:xfrm>
          <a:prstGeom prst="rect">
            <a:avLst/>
          </a:prstGeom>
        </p:spPr>
      </p:pic>
      <p:pic>
        <p:nvPicPr>
          <p:cNvPr id="5" name="Picture 4"/>
          <p:cNvPicPr>
            <a:picLocks noChangeAspect="1"/>
          </p:cNvPicPr>
          <p:nvPr/>
        </p:nvPicPr>
        <p:blipFill>
          <a:blip r:embed="rId4"/>
          <a:stretch>
            <a:fillRect/>
          </a:stretch>
        </p:blipFill>
        <p:spPr>
          <a:xfrm>
            <a:off x="5526972" y="1881975"/>
            <a:ext cx="2088392" cy="2075073"/>
          </a:xfrm>
          <a:prstGeom prst="rect">
            <a:avLst/>
          </a:prstGeom>
        </p:spPr>
      </p:pic>
      <p:sp>
        <p:nvSpPr>
          <p:cNvPr id="6" name="Content Placeholder 2"/>
          <p:cNvSpPr txBox="1">
            <a:spLocks/>
          </p:cNvSpPr>
          <p:nvPr/>
        </p:nvSpPr>
        <p:spPr>
          <a:xfrm>
            <a:off x="0" y="4277144"/>
            <a:ext cx="9457899" cy="1156369"/>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buClr>
              <a:buFont typeface="Wingdings" panose="05000000000000000000" pitchFamily="2" charset="2"/>
              <a:buChar char="§"/>
            </a:pPr>
            <a:r>
              <a:rPr lang="it-IT" altLang="it-IT" dirty="0" smtClean="0">
                <a:latin typeface="+mj-lt"/>
              </a:rPr>
              <a:t>il quadrato rosso appare su una figura quando sopra la regione convessa</a:t>
            </a:r>
          </a:p>
          <a:p>
            <a:pPr>
              <a:buClr>
                <a:schemeClr val="accent6"/>
              </a:buClr>
              <a:buFont typeface="Wingdings" panose="05000000000000000000" pitchFamily="2" charset="2"/>
              <a:buChar char="§"/>
            </a:pPr>
            <a:r>
              <a:rPr lang="it-IT" dirty="0">
                <a:latin typeface="+mj-lt"/>
              </a:rPr>
              <a:t>p</a:t>
            </a:r>
            <a:r>
              <a:rPr lang="it-IT" dirty="0" smtClean="0">
                <a:latin typeface="+mj-lt"/>
              </a:rPr>
              <a:t>iù evidente quanto è maggiore la grandezza della regione di integrazione (forte a sinistra debole a destra)</a:t>
            </a:r>
          </a:p>
        </p:txBody>
      </p:sp>
    </p:spTree>
    <p:extLst>
      <p:ext uri="{BB962C8B-B14F-4D97-AF65-F5344CB8AC3E}">
        <p14:creationId xmlns:p14="http://schemas.microsoft.com/office/powerpoint/2010/main" val="41812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9089" y="2848549"/>
            <a:ext cx="4339650" cy="923330"/>
          </a:xfrm>
          <a:prstGeom prst="rect">
            <a:avLst/>
          </a:prstGeom>
        </p:spPr>
        <p:txBody>
          <a:bodyPr wrap="none">
            <a:spAutoFit/>
          </a:bodyPr>
          <a:lstStyle/>
          <a:p>
            <a:pPr>
              <a:buClr>
                <a:schemeClr val="accent6"/>
              </a:buClr>
            </a:pPr>
            <a:r>
              <a:rPr lang="it-IT" sz="5400" dirty="0">
                <a:solidFill>
                  <a:srgbClr val="3333CC"/>
                </a:solidFill>
                <a:latin typeface="+mj-lt"/>
              </a:rPr>
              <a:t>m</a:t>
            </a:r>
            <a:r>
              <a:rPr lang="it-IT" sz="5400" dirty="0" smtClean="0">
                <a:solidFill>
                  <a:srgbClr val="3333CC"/>
                </a:solidFill>
                <a:latin typeface="+mj-lt"/>
              </a:rPr>
              <a:t>a </a:t>
            </a:r>
            <a:r>
              <a:rPr lang="it-IT" sz="5400" dirty="0">
                <a:solidFill>
                  <a:srgbClr val="3333CC"/>
                </a:solidFill>
                <a:latin typeface="+mj-lt"/>
              </a:rPr>
              <a:t>ancora …</a:t>
            </a:r>
            <a:endParaRPr lang="it-IT" altLang="it-IT" sz="5400" dirty="0">
              <a:solidFill>
                <a:srgbClr val="3333CC"/>
              </a:solidFill>
              <a:latin typeface="+mj-lt"/>
            </a:endParaRPr>
          </a:p>
        </p:txBody>
      </p:sp>
    </p:spTree>
    <p:extLst>
      <p:ext uri="{BB962C8B-B14F-4D97-AF65-F5344CB8AC3E}">
        <p14:creationId xmlns:p14="http://schemas.microsoft.com/office/powerpoint/2010/main" val="3784063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44" name="Rectangle 36"/>
          <p:cNvSpPr>
            <a:spLocks noChangeArrowheads="1"/>
          </p:cNvSpPr>
          <p:nvPr/>
        </p:nvSpPr>
        <p:spPr bwMode="auto">
          <a:xfrm>
            <a:off x="10934700" y="1485900"/>
            <a:ext cx="241300" cy="2476500"/>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145410" name="Rectangle 2"/>
          <p:cNvSpPr>
            <a:spLocks noGrp="1" noChangeArrowheads="1"/>
          </p:cNvSpPr>
          <p:nvPr>
            <p:ph type="title"/>
          </p:nvPr>
        </p:nvSpPr>
        <p:spPr>
          <a:xfrm>
            <a:off x="457200" y="173038"/>
            <a:ext cx="8229600" cy="2105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800" dirty="0">
                <a:solidFill>
                  <a:srgbClr val="000090"/>
                </a:solidFill>
              </a:rPr>
              <a:t>la percezione trae conclusioni</a:t>
            </a:r>
            <a:br>
              <a:rPr lang="it-IT" altLang="it-IT" sz="4800" dirty="0">
                <a:solidFill>
                  <a:srgbClr val="000090"/>
                </a:solidFill>
              </a:rPr>
            </a:br>
            <a:r>
              <a:rPr lang="it-IT" altLang="it-IT" sz="3600" dirty="0" smtClean="0">
                <a:solidFill>
                  <a:srgbClr val="FF9900"/>
                </a:solidFill>
              </a:rPr>
              <a:t>immagine bistabile geometrica</a:t>
            </a:r>
            <a:r>
              <a:rPr lang="it-IT" altLang="it-IT" sz="4800" dirty="0">
                <a:solidFill>
                  <a:srgbClr val="000090"/>
                </a:solidFill>
              </a:rPr>
              <a:t/>
            </a:r>
            <a:br>
              <a:rPr lang="it-IT" altLang="it-IT" sz="4800" dirty="0">
                <a:solidFill>
                  <a:srgbClr val="000090"/>
                </a:solidFill>
              </a:rPr>
            </a:br>
            <a:r>
              <a:rPr lang="it-IT" altLang="it-IT" sz="4800" dirty="0">
                <a:solidFill>
                  <a:srgbClr val="000090"/>
                </a:solidFill>
              </a:rPr>
              <a:t> </a:t>
            </a:r>
          </a:p>
        </p:txBody>
      </p:sp>
      <p:pic>
        <p:nvPicPr>
          <p:cNvPr id="145426" name="Picture 18"/>
          <p:cNvPicPr>
            <a:picLocks noChangeAspect="1" noChangeArrowheads="1"/>
          </p:cNvPicPr>
          <p:nvPr/>
        </p:nvPicPr>
        <p:blipFill>
          <a:blip r:embed="rId3">
            <a:extLst>
              <a:ext uri="{28A0092B-C50C-407E-A947-70E740481C1C}">
                <a14:useLocalDpi xmlns:a14="http://schemas.microsoft.com/office/drawing/2010/main" val="0"/>
              </a:ext>
            </a:extLst>
          </a:blip>
          <a:srcRect r="67340"/>
          <a:stretch>
            <a:fillRect/>
          </a:stretch>
        </p:blipFill>
        <p:spPr bwMode="auto">
          <a:xfrm>
            <a:off x="2176463" y="4225925"/>
            <a:ext cx="1539875"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5428" name="Picture 20"/>
          <p:cNvPicPr>
            <a:picLocks noChangeAspect="1" noChangeArrowheads="1"/>
          </p:cNvPicPr>
          <p:nvPr/>
        </p:nvPicPr>
        <p:blipFill>
          <a:blip r:embed="rId4">
            <a:extLst>
              <a:ext uri="{28A0092B-C50C-407E-A947-70E740481C1C}">
                <a14:useLocalDpi xmlns:a14="http://schemas.microsoft.com/office/drawing/2010/main" val="0"/>
              </a:ext>
            </a:extLst>
          </a:blip>
          <a:srcRect l="66263" r="-272"/>
          <a:stretch>
            <a:fillRect/>
          </a:stretch>
        </p:blipFill>
        <p:spPr bwMode="auto">
          <a:xfrm>
            <a:off x="5389563" y="4187825"/>
            <a:ext cx="1603375"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5431" name="Rectangle 23"/>
          <p:cNvSpPr>
            <a:spLocks noChangeArrowheads="1"/>
          </p:cNvSpPr>
          <p:nvPr/>
        </p:nvSpPr>
        <p:spPr bwMode="auto">
          <a:xfrm>
            <a:off x="3149600" y="5837238"/>
            <a:ext cx="2817813"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sz="2800">
                <a:solidFill>
                  <a:srgbClr val="000000"/>
                </a:solidFill>
                <a:latin typeface="Arial" panose="020B0604020202020204" pitchFamily="34" charset="0"/>
              </a:rPr>
              <a:t>il cubo di Necker</a:t>
            </a:r>
            <a:endParaRPr lang="it-IT" altLang="it-IT" sz="2800">
              <a:solidFill>
                <a:srgbClr val="000000"/>
              </a:solidFill>
              <a:latin typeface="Arial" panose="020B0604020202020204" pitchFamily="34" charset="0"/>
            </a:endParaRPr>
          </a:p>
        </p:txBody>
      </p:sp>
      <p:sp>
        <p:nvSpPr>
          <p:cNvPr id="145434" name="Freeform 26"/>
          <p:cNvSpPr>
            <a:spLocks/>
          </p:cNvSpPr>
          <p:nvPr/>
        </p:nvSpPr>
        <p:spPr bwMode="auto">
          <a:xfrm>
            <a:off x="5118100" y="1892300"/>
            <a:ext cx="393700" cy="1473200"/>
          </a:xfrm>
          <a:custGeom>
            <a:avLst/>
            <a:gdLst>
              <a:gd name="T0" fmla="*/ 0 w 248"/>
              <a:gd name="T1" fmla="*/ 928 h 928"/>
              <a:gd name="T2" fmla="*/ 248 w 248"/>
              <a:gd name="T3" fmla="*/ 680 h 928"/>
              <a:gd name="T4" fmla="*/ 240 w 248"/>
              <a:gd name="T5" fmla="*/ 0 h 928"/>
              <a:gd name="T6" fmla="*/ 8 w 248"/>
              <a:gd name="T7" fmla="*/ 248 h 928"/>
              <a:gd name="T8" fmla="*/ 0 w 248"/>
              <a:gd name="T9" fmla="*/ 928 h 928"/>
            </a:gdLst>
            <a:ahLst/>
            <a:cxnLst>
              <a:cxn ang="0">
                <a:pos x="T0" y="T1"/>
              </a:cxn>
              <a:cxn ang="0">
                <a:pos x="T2" y="T3"/>
              </a:cxn>
              <a:cxn ang="0">
                <a:pos x="T4" y="T5"/>
              </a:cxn>
              <a:cxn ang="0">
                <a:pos x="T6" y="T7"/>
              </a:cxn>
              <a:cxn ang="0">
                <a:pos x="T8" y="T9"/>
              </a:cxn>
            </a:cxnLst>
            <a:rect l="0" t="0" r="r" b="b"/>
            <a:pathLst>
              <a:path w="248" h="928">
                <a:moveTo>
                  <a:pt x="0" y="928"/>
                </a:moveTo>
                <a:lnTo>
                  <a:pt x="248" y="680"/>
                </a:lnTo>
                <a:lnTo>
                  <a:pt x="240" y="0"/>
                </a:lnTo>
                <a:lnTo>
                  <a:pt x="8" y="248"/>
                </a:lnTo>
                <a:lnTo>
                  <a:pt x="0" y="928"/>
                </a:lnTo>
                <a:close/>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45435" name="Freeform 27"/>
          <p:cNvSpPr>
            <a:spLocks/>
          </p:cNvSpPr>
          <p:nvPr/>
        </p:nvSpPr>
        <p:spPr bwMode="auto">
          <a:xfrm>
            <a:off x="4013200" y="1879600"/>
            <a:ext cx="393700" cy="1473200"/>
          </a:xfrm>
          <a:custGeom>
            <a:avLst/>
            <a:gdLst>
              <a:gd name="T0" fmla="*/ 0 w 248"/>
              <a:gd name="T1" fmla="*/ 928 h 928"/>
              <a:gd name="T2" fmla="*/ 248 w 248"/>
              <a:gd name="T3" fmla="*/ 680 h 928"/>
              <a:gd name="T4" fmla="*/ 240 w 248"/>
              <a:gd name="T5" fmla="*/ 0 h 928"/>
              <a:gd name="T6" fmla="*/ 8 w 248"/>
              <a:gd name="T7" fmla="*/ 248 h 928"/>
              <a:gd name="T8" fmla="*/ 0 w 248"/>
              <a:gd name="T9" fmla="*/ 928 h 928"/>
            </a:gdLst>
            <a:ahLst/>
            <a:cxnLst>
              <a:cxn ang="0">
                <a:pos x="T0" y="T1"/>
              </a:cxn>
              <a:cxn ang="0">
                <a:pos x="T2" y="T3"/>
              </a:cxn>
              <a:cxn ang="0">
                <a:pos x="T4" y="T5"/>
              </a:cxn>
              <a:cxn ang="0">
                <a:pos x="T6" y="T7"/>
              </a:cxn>
              <a:cxn ang="0">
                <a:pos x="T8" y="T9"/>
              </a:cxn>
            </a:cxnLst>
            <a:rect l="0" t="0" r="r" b="b"/>
            <a:pathLst>
              <a:path w="248" h="928">
                <a:moveTo>
                  <a:pt x="0" y="928"/>
                </a:moveTo>
                <a:lnTo>
                  <a:pt x="248" y="680"/>
                </a:lnTo>
                <a:lnTo>
                  <a:pt x="240" y="0"/>
                </a:lnTo>
                <a:lnTo>
                  <a:pt x="8" y="248"/>
                </a:lnTo>
                <a:lnTo>
                  <a:pt x="0" y="928"/>
                </a:lnTo>
                <a:close/>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45436" name="Line 28"/>
          <p:cNvSpPr>
            <a:spLocks noChangeShapeType="1"/>
          </p:cNvSpPr>
          <p:nvPr/>
        </p:nvSpPr>
        <p:spPr bwMode="auto">
          <a:xfrm>
            <a:off x="4406900" y="1879600"/>
            <a:ext cx="10795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45437" name="Line 29"/>
          <p:cNvSpPr>
            <a:spLocks noChangeShapeType="1"/>
          </p:cNvSpPr>
          <p:nvPr/>
        </p:nvSpPr>
        <p:spPr bwMode="auto">
          <a:xfrm>
            <a:off x="4381500" y="2984500"/>
            <a:ext cx="1130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45440" name="Freeform 32"/>
          <p:cNvSpPr>
            <a:spLocks/>
          </p:cNvSpPr>
          <p:nvPr/>
        </p:nvSpPr>
        <p:spPr bwMode="auto">
          <a:xfrm>
            <a:off x="11353800" y="1917700"/>
            <a:ext cx="393700" cy="1473200"/>
          </a:xfrm>
          <a:custGeom>
            <a:avLst/>
            <a:gdLst>
              <a:gd name="T0" fmla="*/ 0 w 248"/>
              <a:gd name="T1" fmla="*/ 928 h 928"/>
              <a:gd name="T2" fmla="*/ 248 w 248"/>
              <a:gd name="T3" fmla="*/ 680 h 928"/>
              <a:gd name="T4" fmla="*/ 240 w 248"/>
              <a:gd name="T5" fmla="*/ 0 h 928"/>
              <a:gd name="T6" fmla="*/ 8 w 248"/>
              <a:gd name="T7" fmla="*/ 248 h 928"/>
              <a:gd name="T8" fmla="*/ 0 w 248"/>
              <a:gd name="T9" fmla="*/ 928 h 928"/>
            </a:gdLst>
            <a:ahLst/>
            <a:cxnLst>
              <a:cxn ang="0">
                <a:pos x="T0" y="T1"/>
              </a:cxn>
              <a:cxn ang="0">
                <a:pos x="T2" y="T3"/>
              </a:cxn>
              <a:cxn ang="0">
                <a:pos x="T4" y="T5"/>
              </a:cxn>
              <a:cxn ang="0">
                <a:pos x="T6" y="T7"/>
              </a:cxn>
              <a:cxn ang="0">
                <a:pos x="T8" y="T9"/>
              </a:cxn>
            </a:cxnLst>
            <a:rect l="0" t="0" r="r" b="b"/>
            <a:pathLst>
              <a:path w="248" h="928">
                <a:moveTo>
                  <a:pt x="0" y="928"/>
                </a:moveTo>
                <a:lnTo>
                  <a:pt x="248" y="680"/>
                </a:lnTo>
                <a:lnTo>
                  <a:pt x="240" y="0"/>
                </a:lnTo>
                <a:lnTo>
                  <a:pt x="8" y="248"/>
                </a:lnTo>
                <a:lnTo>
                  <a:pt x="0" y="928"/>
                </a:lnTo>
                <a:close/>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45441" name="Freeform 33"/>
          <p:cNvSpPr>
            <a:spLocks/>
          </p:cNvSpPr>
          <p:nvPr/>
        </p:nvSpPr>
        <p:spPr bwMode="auto">
          <a:xfrm>
            <a:off x="10248900" y="1905000"/>
            <a:ext cx="393700" cy="1473200"/>
          </a:xfrm>
          <a:custGeom>
            <a:avLst/>
            <a:gdLst>
              <a:gd name="T0" fmla="*/ 0 w 248"/>
              <a:gd name="T1" fmla="*/ 928 h 928"/>
              <a:gd name="T2" fmla="*/ 248 w 248"/>
              <a:gd name="T3" fmla="*/ 680 h 928"/>
              <a:gd name="T4" fmla="*/ 240 w 248"/>
              <a:gd name="T5" fmla="*/ 0 h 928"/>
              <a:gd name="T6" fmla="*/ 8 w 248"/>
              <a:gd name="T7" fmla="*/ 248 h 928"/>
              <a:gd name="T8" fmla="*/ 0 w 248"/>
              <a:gd name="T9" fmla="*/ 928 h 928"/>
            </a:gdLst>
            <a:ahLst/>
            <a:cxnLst>
              <a:cxn ang="0">
                <a:pos x="T0" y="T1"/>
              </a:cxn>
              <a:cxn ang="0">
                <a:pos x="T2" y="T3"/>
              </a:cxn>
              <a:cxn ang="0">
                <a:pos x="T4" y="T5"/>
              </a:cxn>
              <a:cxn ang="0">
                <a:pos x="T6" y="T7"/>
              </a:cxn>
              <a:cxn ang="0">
                <a:pos x="T8" y="T9"/>
              </a:cxn>
            </a:cxnLst>
            <a:rect l="0" t="0" r="r" b="b"/>
            <a:pathLst>
              <a:path w="248" h="928">
                <a:moveTo>
                  <a:pt x="0" y="928"/>
                </a:moveTo>
                <a:lnTo>
                  <a:pt x="248" y="680"/>
                </a:lnTo>
                <a:lnTo>
                  <a:pt x="240" y="0"/>
                </a:lnTo>
                <a:lnTo>
                  <a:pt x="8" y="248"/>
                </a:lnTo>
                <a:lnTo>
                  <a:pt x="0" y="928"/>
                </a:lnTo>
                <a:close/>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45442" name="Line 34"/>
          <p:cNvSpPr>
            <a:spLocks noChangeShapeType="1"/>
          </p:cNvSpPr>
          <p:nvPr/>
        </p:nvSpPr>
        <p:spPr bwMode="auto">
          <a:xfrm>
            <a:off x="10642600" y="1905000"/>
            <a:ext cx="10795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45443" name="Line 35"/>
          <p:cNvSpPr>
            <a:spLocks noChangeShapeType="1"/>
          </p:cNvSpPr>
          <p:nvPr/>
        </p:nvSpPr>
        <p:spPr bwMode="auto">
          <a:xfrm>
            <a:off x="10617200" y="3009900"/>
            <a:ext cx="1130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45445" name="Rectangle 37"/>
          <p:cNvSpPr>
            <a:spLocks noChangeArrowheads="1"/>
          </p:cNvSpPr>
          <p:nvPr/>
        </p:nvSpPr>
        <p:spPr bwMode="auto">
          <a:xfrm>
            <a:off x="10261600" y="2298700"/>
            <a:ext cx="1092200" cy="1104900"/>
          </a:xfrm>
          <a:prstGeom prst="rect">
            <a:avLst/>
          </a:prstGeom>
          <a:noFill/>
          <a:ln w="285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145447" name="Rectangle 39"/>
          <p:cNvSpPr>
            <a:spLocks noChangeArrowheads="1"/>
          </p:cNvSpPr>
          <p:nvPr/>
        </p:nvSpPr>
        <p:spPr bwMode="auto">
          <a:xfrm>
            <a:off x="10934700" y="2070100"/>
            <a:ext cx="241300" cy="850900"/>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145448" name="Rectangle 40"/>
          <p:cNvSpPr>
            <a:spLocks noChangeArrowheads="1"/>
          </p:cNvSpPr>
          <p:nvPr/>
        </p:nvSpPr>
        <p:spPr bwMode="auto">
          <a:xfrm>
            <a:off x="10934700" y="3073400"/>
            <a:ext cx="241300" cy="850900"/>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145432" name="Rectangle 24"/>
          <p:cNvSpPr>
            <a:spLocks noChangeArrowheads="1"/>
          </p:cNvSpPr>
          <p:nvPr/>
        </p:nvSpPr>
        <p:spPr bwMode="auto">
          <a:xfrm>
            <a:off x="4025900" y="2273300"/>
            <a:ext cx="1092200" cy="1104900"/>
          </a:xfrm>
          <a:prstGeom prst="rect">
            <a:avLst/>
          </a:prstGeom>
          <a:noFill/>
          <a:ln w="285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Tree>
    <p:extLst>
      <p:ext uri="{BB962C8B-B14F-4D97-AF65-F5344CB8AC3E}">
        <p14:creationId xmlns:p14="http://schemas.microsoft.com/office/powerpoint/2010/main" val="1908079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5426"/>
                                        </p:tgtEl>
                                        <p:attrNameLst>
                                          <p:attrName>style.visibility</p:attrName>
                                        </p:attrNameLst>
                                      </p:cBhvr>
                                      <p:to>
                                        <p:strVal val="visible"/>
                                      </p:to>
                                    </p:set>
                                    <p:animEffect transition="in" filter="fade">
                                      <p:cBhvr>
                                        <p:cTn id="7" dur="500"/>
                                        <p:tgtEl>
                                          <p:spTgt spid="145426"/>
                                        </p:tgtEl>
                                      </p:cBhvr>
                                    </p:animEffect>
                                  </p:childTnLst>
                                </p:cTn>
                              </p:par>
                              <p:par>
                                <p:cTn id="8" presetID="10" presetClass="entr" presetSubtype="0" fill="hold" nodeType="withEffect">
                                  <p:stCondLst>
                                    <p:cond delay="0"/>
                                  </p:stCondLst>
                                  <p:childTnLst>
                                    <p:set>
                                      <p:cBhvr>
                                        <p:cTn id="9" dur="1" fill="hold">
                                          <p:stCondLst>
                                            <p:cond delay="0"/>
                                          </p:stCondLst>
                                        </p:cTn>
                                        <p:tgtEl>
                                          <p:spTgt spid="145428"/>
                                        </p:tgtEl>
                                        <p:attrNameLst>
                                          <p:attrName>style.visibility</p:attrName>
                                        </p:attrNameLst>
                                      </p:cBhvr>
                                      <p:to>
                                        <p:strVal val="visible"/>
                                      </p:to>
                                    </p:set>
                                    <p:animEffect transition="in" filter="fade">
                                      <p:cBhvr>
                                        <p:cTn id="10" dur="500"/>
                                        <p:tgtEl>
                                          <p:spTgt spid="145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10299700" y="2832100"/>
            <a:ext cx="241300" cy="2476500"/>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153603" name="Rectangle 3"/>
          <p:cNvSpPr>
            <a:spLocks noGrp="1" noChangeArrowheads="1"/>
          </p:cNvSpPr>
          <p:nvPr>
            <p:ph type="title"/>
          </p:nvPr>
        </p:nvSpPr>
        <p:spPr>
          <a:xfrm>
            <a:off x="457200" y="173038"/>
            <a:ext cx="8229600" cy="1373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800">
                <a:solidFill>
                  <a:srgbClr val="000090"/>
                </a:solidFill>
              </a:rPr>
              <a:t>disambiguazione bottom-up</a:t>
            </a:r>
            <a:br>
              <a:rPr lang="it-IT" altLang="it-IT" sz="4800">
                <a:solidFill>
                  <a:srgbClr val="000090"/>
                </a:solidFill>
              </a:rPr>
            </a:br>
            <a:r>
              <a:rPr lang="it-IT" altLang="it-IT" sz="3600">
                <a:solidFill>
                  <a:srgbClr val="FF9900"/>
                </a:solidFill>
              </a:rPr>
              <a:t>barra consistente solo con 1 soluzione</a:t>
            </a:r>
            <a:endParaRPr lang="it-IT" altLang="it-IT" sz="4800">
              <a:solidFill>
                <a:srgbClr val="000090"/>
              </a:solidFill>
            </a:endParaRPr>
          </a:p>
        </p:txBody>
      </p:sp>
      <p:pic>
        <p:nvPicPr>
          <p:cNvPr id="153604" name="Picture 4"/>
          <p:cNvPicPr>
            <a:picLocks noChangeAspect="1" noChangeArrowheads="1"/>
          </p:cNvPicPr>
          <p:nvPr/>
        </p:nvPicPr>
        <p:blipFill>
          <a:blip r:embed="rId3">
            <a:extLst>
              <a:ext uri="{28A0092B-C50C-407E-A947-70E740481C1C}">
                <a14:useLocalDpi xmlns:a14="http://schemas.microsoft.com/office/drawing/2010/main" val="0"/>
              </a:ext>
            </a:extLst>
          </a:blip>
          <a:srcRect r="67340"/>
          <a:stretch>
            <a:fillRect/>
          </a:stretch>
        </p:blipFill>
        <p:spPr bwMode="auto">
          <a:xfrm>
            <a:off x="2176463" y="4225925"/>
            <a:ext cx="1539875"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05" name="Picture 5"/>
          <p:cNvPicPr>
            <a:picLocks noChangeAspect="1" noChangeArrowheads="1"/>
          </p:cNvPicPr>
          <p:nvPr/>
        </p:nvPicPr>
        <p:blipFill>
          <a:blip r:embed="rId4">
            <a:extLst>
              <a:ext uri="{28A0092B-C50C-407E-A947-70E740481C1C}">
                <a14:useLocalDpi xmlns:a14="http://schemas.microsoft.com/office/drawing/2010/main" val="0"/>
              </a:ext>
            </a:extLst>
          </a:blip>
          <a:srcRect l="66263" r="-272"/>
          <a:stretch>
            <a:fillRect/>
          </a:stretch>
        </p:blipFill>
        <p:spPr bwMode="auto">
          <a:xfrm>
            <a:off x="5389563" y="4187825"/>
            <a:ext cx="1603375"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06" name="Rectangle 6"/>
          <p:cNvSpPr>
            <a:spLocks noChangeArrowheads="1"/>
          </p:cNvSpPr>
          <p:nvPr/>
        </p:nvSpPr>
        <p:spPr bwMode="auto">
          <a:xfrm>
            <a:off x="3149600" y="5837238"/>
            <a:ext cx="2817813"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sz="2800">
                <a:solidFill>
                  <a:srgbClr val="000000"/>
                </a:solidFill>
                <a:latin typeface="Arial" panose="020B0604020202020204" pitchFamily="34" charset="0"/>
              </a:rPr>
              <a:t>il cubo di Necker</a:t>
            </a:r>
            <a:endParaRPr lang="it-IT" altLang="it-IT" sz="2800">
              <a:solidFill>
                <a:srgbClr val="000000"/>
              </a:solidFill>
              <a:latin typeface="Arial" panose="020B0604020202020204" pitchFamily="34" charset="0"/>
            </a:endParaRPr>
          </a:p>
        </p:txBody>
      </p:sp>
      <p:sp>
        <p:nvSpPr>
          <p:cNvPr id="153607" name="Freeform 7"/>
          <p:cNvSpPr>
            <a:spLocks/>
          </p:cNvSpPr>
          <p:nvPr/>
        </p:nvSpPr>
        <p:spPr bwMode="auto">
          <a:xfrm>
            <a:off x="5118100" y="1892300"/>
            <a:ext cx="393700" cy="1473200"/>
          </a:xfrm>
          <a:custGeom>
            <a:avLst/>
            <a:gdLst>
              <a:gd name="T0" fmla="*/ 0 w 248"/>
              <a:gd name="T1" fmla="*/ 928 h 928"/>
              <a:gd name="T2" fmla="*/ 248 w 248"/>
              <a:gd name="T3" fmla="*/ 680 h 928"/>
              <a:gd name="T4" fmla="*/ 240 w 248"/>
              <a:gd name="T5" fmla="*/ 0 h 928"/>
              <a:gd name="T6" fmla="*/ 8 w 248"/>
              <a:gd name="T7" fmla="*/ 248 h 928"/>
              <a:gd name="T8" fmla="*/ 0 w 248"/>
              <a:gd name="T9" fmla="*/ 928 h 928"/>
            </a:gdLst>
            <a:ahLst/>
            <a:cxnLst>
              <a:cxn ang="0">
                <a:pos x="T0" y="T1"/>
              </a:cxn>
              <a:cxn ang="0">
                <a:pos x="T2" y="T3"/>
              </a:cxn>
              <a:cxn ang="0">
                <a:pos x="T4" y="T5"/>
              </a:cxn>
              <a:cxn ang="0">
                <a:pos x="T6" y="T7"/>
              </a:cxn>
              <a:cxn ang="0">
                <a:pos x="T8" y="T9"/>
              </a:cxn>
            </a:cxnLst>
            <a:rect l="0" t="0" r="r" b="b"/>
            <a:pathLst>
              <a:path w="248" h="928">
                <a:moveTo>
                  <a:pt x="0" y="928"/>
                </a:moveTo>
                <a:lnTo>
                  <a:pt x="248" y="680"/>
                </a:lnTo>
                <a:lnTo>
                  <a:pt x="240" y="0"/>
                </a:lnTo>
                <a:lnTo>
                  <a:pt x="8" y="248"/>
                </a:lnTo>
                <a:lnTo>
                  <a:pt x="0" y="928"/>
                </a:lnTo>
                <a:close/>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53608" name="Freeform 8"/>
          <p:cNvSpPr>
            <a:spLocks/>
          </p:cNvSpPr>
          <p:nvPr/>
        </p:nvSpPr>
        <p:spPr bwMode="auto">
          <a:xfrm>
            <a:off x="4013200" y="1879600"/>
            <a:ext cx="393700" cy="1473200"/>
          </a:xfrm>
          <a:custGeom>
            <a:avLst/>
            <a:gdLst>
              <a:gd name="T0" fmla="*/ 0 w 248"/>
              <a:gd name="T1" fmla="*/ 928 h 928"/>
              <a:gd name="T2" fmla="*/ 248 w 248"/>
              <a:gd name="T3" fmla="*/ 680 h 928"/>
              <a:gd name="T4" fmla="*/ 240 w 248"/>
              <a:gd name="T5" fmla="*/ 0 h 928"/>
              <a:gd name="T6" fmla="*/ 8 w 248"/>
              <a:gd name="T7" fmla="*/ 248 h 928"/>
              <a:gd name="T8" fmla="*/ 0 w 248"/>
              <a:gd name="T9" fmla="*/ 928 h 928"/>
            </a:gdLst>
            <a:ahLst/>
            <a:cxnLst>
              <a:cxn ang="0">
                <a:pos x="T0" y="T1"/>
              </a:cxn>
              <a:cxn ang="0">
                <a:pos x="T2" y="T3"/>
              </a:cxn>
              <a:cxn ang="0">
                <a:pos x="T4" y="T5"/>
              </a:cxn>
              <a:cxn ang="0">
                <a:pos x="T6" y="T7"/>
              </a:cxn>
              <a:cxn ang="0">
                <a:pos x="T8" y="T9"/>
              </a:cxn>
            </a:cxnLst>
            <a:rect l="0" t="0" r="r" b="b"/>
            <a:pathLst>
              <a:path w="248" h="928">
                <a:moveTo>
                  <a:pt x="0" y="928"/>
                </a:moveTo>
                <a:lnTo>
                  <a:pt x="248" y="680"/>
                </a:lnTo>
                <a:lnTo>
                  <a:pt x="240" y="0"/>
                </a:lnTo>
                <a:lnTo>
                  <a:pt x="8" y="248"/>
                </a:lnTo>
                <a:lnTo>
                  <a:pt x="0" y="928"/>
                </a:lnTo>
                <a:close/>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53609" name="Line 9"/>
          <p:cNvSpPr>
            <a:spLocks noChangeShapeType="1"/>
          </p:cNvSpPr>
          <p:nvPr/>
        </p:nvSpPr>
        <p:spPr bwMode="auto">
          <a:xfrm>
            <a:off x="4406900" y="1879600"/>
            <a:ext cx="10795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53610" name="Line 10"/>
          <p:cNvSpPr>
            <a:spLocks noChangeShapeType="1"/>
          </p:cNvSpPr>
          <p:nvPr/>
        </p:nvSpPr>
        <p:spPr bwMode="auto">
          <a:xfrm>
            <a:off x="4381500" y="2984500"/>
            <a:ext cx="1130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53611" name="Freeform 11"/>
          <p:cNvSpPr>
            <a:spLocks/>
          </p:cNvSpPr>
          <p:nvPr/>
        </p:nvSpPr>
        <p:spPr bwMode="auto">
          <a:xfrm>
            <a:off x="10718800" y="3263900"/>
            <a:ext cx="393700" cy="1473200"/>
          </a:xfrm>
          <a:custGeom>
            <a:avLst/>
            <a:gdLst>
              <a:gd name="T0" fmla="*/ 0 w 248"/>
              <a:gd name="T1" fmla="*/ 928 h 928"/>
              <a:gd name="T2" fmla="*/ 248 w 248"/>
              <a:gd name="T3" fmla="*/ 680 h 928"/>
              <a:gd name="T4" fmla="*/ 240 w 248"/>
              <a:gd name="T5" fmla="*/ 0 h 928"/>
              <a:gd name="T6" fmla="*/ 8 w 248"/>
              <a:gd name="T7" fmla="*/ 248 h 928"/>
              <a:gd name="T8" fmla="*/ 0 w 248"/>
              <a:gd name="T9" fmla="*/ 928 h 928"/>
            </a:gdLst>
            <a:ahLst/>
            <a:cxnLst>
              <a:cxn ang="0">
                <a:pos x="T0" y="T1"/>
              </a:cxn>
              <a:cxn ang="0">
                <a:pos x="T2" y="T3"/>
              </a:cxn>
              <a:cxn ang="0">
                <a:pos x="T4" y="T5"/>
              </a:cxn>
              <a:cxn ang="0">
                <a:pos x="T6" y="T7"/>
              </a:cxn>
              <a:cxn ang="0">
                <a:pos x="T8" y="T9"/>
              </a:cxn>
            </a:cxnLst>
            <a:rect l="0" t="0" r="r" b="b"/>
            <a:pathLst>
              <a:path w="248" h="928">
                <a:moveTo>
                  <a:pt x="0" y="928"/>
                </a:moveTo>
                <a:lnTo>
                  <a:pt x="248" y="680"/>
                </a:lnTo>
                <a:lnTo>
                  <a:pt x="240" y="0"/>
                </a:lnTo>
                <a:lnTo>
                  <a:pt x="8" y="248"/>
                </a:lnTo>
                <a:lnTo>
                  <a:pt x="0" y="928"/>
                </a:lnTo>
                <a:close/>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53612" name="Freeform 12"/>
          <p:cNvSpPr>
            <a:spLocks/>
          </p:cNvSpPr>
          <p:nvPr/>
        </p:nvSpPr>
        <p:spPr bwMode="auto">
          <a:xfrm>
            <a:off x="9613900" y="3251200"/>
            <a:ext cx="393700" cy="1473200"/>
          </a:xfrm>
          <a:custGeom>
            <a:avLst/>
            <a:gdLst>
              <a:gd name="T0" fmla="*/ 0 w 248"/>
              <a:gd name="T1" fmla="*/ 928 h 928"/>
              <a:gd name="T2" fmla="*/ 248 w 248"/>
              <a:gd name="T3" fmla="*/ 680 h 928"/>
              <a:gd name="T4" fmla="*/ 240 w 248"/>
              <a:gd name="T5" fmla="*/ 0 h 928"/>
              <a:gd name="T6" fmla="*/ 8 w 248"/>
              <a:gd name="T7" fmla="*/ 248 h 928"/>
              <a:gd name="T8" fmla="*/ 0 w 248"/>
              <a:gd name="T9" fmla="*/ 928 h 928"/>
            </a:gdLst>
            <a:ahLst/>
            <a:cxnLst>
              <a:cxn ang="0">
                <a:pos x="T0" y="T1"/>
              </a:cxn>
              <a:cxn ang="0">
                <a:pos x="T2" y="T3"/>
              </a:cxn>
              <a:cxn ang="0">
                <a:pos x="T4" y="T5"/>
              </a:cxn>
              <a:cxn ang="0">
                <a:pos x="T6" y="T7"/>
              </a:cxn>
              <a:cxn ang="0">
                <a:pos x="T8" y="T9"/>
              </a:cxn>
            </a:cxnLst>
            <a:rect l="0" t="0" r="r" b="b"/>
            <a:pathLst>
              <a:path w="248" h="928">
                <a:moveTo>
                  <a:pt x="0" y="928"/>
                </a:moveTo>
                <a:lnTo>
                  <a:pt x="248" y="680"/>
                </a:lnTo>
                <a:lnTo>
                  <a:pt x="240" y="0"/>
                </a:lnTo>
                <a:lnTo>
                  <a:pt x="8" y="248"/>
                </a:lnTo>
                <a:lnTo>
                  <a:pt x="0" y="928"/>
                </a:lnTo>
                <a:close/>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53613" name="Line 13"/>
          <p:cNvSpPr>
            <a:spLocks noChangeShapeType="1"/>
          </p:cNvSpPr>
          <p:nvPr/>
        </p:nvSpPr>
        <p:spPr bwMode="auto">
          <a:xfrm>
            <a:off x="10007600" y="3251200"/>
            <a:ext cx="10795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53614" name="Line 14"/>
          <p:cNvSpPr>
            <a:spLocks noChangeShapeType="1"/>
          </p:cNvSpPr>
          <p:nvPr/>
        </p:nvSpPr>
        <p:spPr bwMode="auto">
          <a:xfrm>
            <a:off x="9982200" y="4356100"/>
            <a:ext cx="1130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153615" name="Rectangle 15"/>
          <p:cNvSpPr>
            <a:spLocks noChangeArrowheads="1"/>
          </p:cNvSpPr>
          <p:nvPr/>
        </p:nvSpPr>
        <p:spPr bwMode="auto">
          <a:xfrm>
            <a:off x="9626600" y="3644900"/>
            <a:ext cx="1092200" cy="1104900"/>
          </a:xfrm>
          <a:prstGeom prst="rect">
            <a:avLst/>
          </a:prstGeom>
          <a:noFill/>
          <a:ln w="285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153616" name="Rectangle 16"/>
          <p:cNvSpPr>
            <a:spLocks noChangeArrowheads="1"/>
          </p:cNvSpPr>
          <p:nvPr/>
        </p:nvSpPr>
        <p:spPr bwMode="auto">
          <a:xfrm>
            <a:off x="10299700" y="3416300"/>
            <a:ext cx="241300" cy="850900"/>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153617" name="Rectangle 17"/>
          <p:cNvSpPr>
            <a:spLocks noChangeArrowheads="1"/>
          </p:cNvSpPr>
          <p:nvPr/>
        </p:nvSpPr>
        <p:spPr bwMode="auto">
          <a:xfrm>
            <a:off x="10299700" y="4419600"/>
            <a:ext cx="241300" cy="850900"/>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153618" name="Rectangle 18"/>
          <p:cNvSpPr>
            <a:spLocks noChangeArrowheads="1"/>
          </p:cNvSpPr>
          <p:nvPr/>
        </p:nvSpPr>
        <p:spPr bwMode="auto">
          <a:xfrm>
            <a:off x="4584700" y="1536700"/>
            <a:ext cx="241300" cy="2476500"/>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153619" name="Rectangle 19"/>
          <p:cNvSpPr>
            <a:spLocks noChangeArrowheads="1"/>
          </p:cNvSpPr>
          <p:nvPr/>
        </p:nvSpPr>
        <p:spPr bwMode="auto">
          <a:xfrm>
            <a:off x="4025900" y="2273300"/>
            <a:ext cx="1092200" cy="1104900"/>
          </a:xfrm>
          <a:prstGeom prst="rect">
            <a:avLst/>
          </a:prstGeom>
          <a:noFill/>
          <a:ln w="285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153620" name="Rectangle 20"/>
          <p:cNvSpPr>
            <a:spLocks noChangeArrowheads="1"/>
          </p:cNvSpPr>
          <p:nvPr/>
        </p:nvSpPr>
        <p:spPr bwMode="auto">
          <a:xfrm>
            <a:off x="1955800" y="4152900"/>
            <a:ext cx="1892300" cy="1689100"/>
          </a:xfrm>
          <a:prstGeom prst="rect">
            <a:avLst/>
          </a:prstGeom>
          <a:noFill/>
          <a:ln w="28575" algn="ctr">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Tree>
    <p:extLst>
      <p:ext uri="{BB962C8B-B14F-4D97-AF65-F5344CB8AC3E}">
        <p14:creationId xmlns:p14="http://schemas.microsoft.com/office/powerpoint/2010/main" val="4021140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3618"/>
                                        </p:tgtEl>
                                        <p:attrNameLst>
                                          <p:attrName>style.visibility</p:attrName>
                                        </p:attrNameLst>
                                      </p:cBhvr>
                                      <p:to>
                                        <p:strVal val="visible"/>
                                      </p:to>
                                    </p:set>
                                    <p:animEffect transition="in" filter="wipe(down)">
                                      <p:cBhvr>
                                        <p:cTn id="7" dur="3000"/>
                                        <p:tgtEl>
                                          <p:spTgt spid="153618"/>
                                        </p:tgtEl>
                                      </p:cBhvr>
                                    </p:animEffect>
                                  </p:childTnLst>
                                </p:cTn>
                              </p:par>
                            </p:childTnLst>
                          </p:cTn>
                        </p:par>
                        <p:par>
                          <p:cTn id="8" fill="hold" nodeType="after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53620"/>
                                        </p:tgtEl>
                                        <p:attrNameLst>
                                          <p:attrName>style.visibility</p:attrName>
                                        </p:attrNameLst>
                                      </p:cBhvr>
                                      <p:to>
                                        <p:strVal val="visible"/>
                                      </p:to>
                                    </p:set>
                                    <p:animEffect transition="in" filter="fade">
                                      <p:cBhvr>
                                        <p:cTn id="11" dur="2000"/>
                                        <p:tgtEl>
                                          <p:spTgt spid="153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8" grpId="0" animBg="1"/>
      <p:bldP spid="153620"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efault Design">
      <a:majorFont>
        <a:latin typeface="Times"/>
        <a:ea typeface="MS PGothic"/>
        <a:cs typeface="Arial"/>
      </a:majorFont>
      <a:minorFont>
        <a:latin typeface="Times"/>
        <a:ea typeface="MS PGothi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56187</TotalTime>
  <Words>4259</Words>
  <Application>Microsoft Office PowerPoint</Application>
  <PresentationFormat>On-screen Show (4:3)</PresentationFormat>
  <Paragraphs>229</Paragraphs>
  <Slides>39</Slides>
  <Notes>27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39</vt:i4>
      </vt:variant>
    </vt:vector>
  </HeadingPairs>
  <TitlesOfParts>
    <vt:vector size="51" baseType="lpstr">
      <vt:lpstr>MS PGothic</vt:lpstr>
      <vt:lpstr>MS PGothic</vt:lpstr>
      <vt:lpstr>Arial</vt:lpstr>
      <vt:lpstr>Arial </vt:lpstr>
      <vt:lpstr>HelveticaNeueLTStd-Roman</vt:lpstr>
      <vt:lpstr>Times</vt:lpstr>
      <vt:lpstr>UniversLTStd-LightCn</vt:lpstr>
      <vt:lpstr>UniversLTStd-LightCnObl</vt:lpstr>
      <vt:lpstr>Verdana</vt:lpstr>
      <vt:lpstr>Wingdings</vt:lpstr>
      <vt:lpstr>1_Default Design</vt:lpstr>
      <vt:lpstr>4_Default Design</vt:lpstr>
      <vt:lpstr>Psicologia dei processi cognitivi 1 Percezione 042PS-2 </vt:lpstr>
      <vt:lpstr>… summary </vt:lpstr>
      <vt:lpstr>PowerPoint Presentation</vt:lpstr>
      <vt:lpstr>PowerPoint Presentation</vt:lpstr>
      <vt:lpstr>PowerPoint Presentation</vt:lpstr>
      <vt:lpstr>PowerPoint Presentation</vt:lpstr>
      <vt:lpstr>PowerPoint Presentation</vt:lpstr>
      <vt:lpstr>la percezione trae conclusioni immagine bistabile geometrica  </vt:lpstr>
      <vt:lpstr>disambiguazione bottom-up barra consistente solo con 1 soluzione</vt:lpstr>
      <vt:lpstr>disambiguazione bottom-up perché solo 1 soluzione?</vt:lpstr>
      <vt:lpstr>disambiguazione bottom-up è possibile forzare l’altra soluzione?</vt:lpstr>
      <vt:lpstr>la percezione trae conclusioni anche con immagini dinamiche  </vt:lpstr>
      <vt:lpstr>dimostratore  acquisire informazioni sul funzionamento dell’ ED</vt:lpstr>
      <vt:lpstr>evidenza 1  disambiguazione indotta da verso di rotazione del gruppo di sfere</vt:lpstr>
      <vt:lpstr>evidenza 2  disambiguazione visualizzando la luminanza del modello 3D</vt:lpstr>
      <vt:lpstr>PowerPoint Presentation</vt:lpstr>
      <vt:lpstr>top down o bottom up?</vt:lpstr>
      <vt:lpstr>guarda attentamente </vt:lpstr>
      <vt:lpstr>PowerPoint Presentation</vt:lpstr>
      <vt:lpstr>PowerPoint Presentation</vt:lpstr>
      <vt:lpstr>topo o uomo?</vt:lpstr>
      <vt:lpstr>ripetiamo</vt:lpstr>
      <vt:lpstr>PowerPoint Presentation</vt:lpstr>
      <vt:lpstr>PowerPoint Presentation</vt:lpstr>
      <vt:lpstr>in assenza di prime </vt:lpstr>
      <vt:lpstr>PowerPoint Presentation</vt:lpstr>
      <vt:lpstr>ambiguità bottom-up: verso di rotazione del necker cube </vt:lpstr>
      <vt:lpstr>ambiguità dipende dall’asse di rotazione 3D del cubo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Adri</dc:creator>
  <cp:lastModifiedBy>Carlo</cp:lastModifiedBy>
  <cp:revision>788</cp:revision>
  <dcterms:created xsi:type="dcterms:W3CDTF">2010-11-07T22:02:08Z</dcterms:created>
  <dcterms:modified xsi:type="dcterms:W3CDTF">2019-04-05T14:53:58Z</dcterms:modified>
</cp:coreProperties>
</file>