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3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81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73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76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5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2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90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69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83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03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3384A-4B31-43A2-A346-5855DB839FE3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B7ACC-43CF-4807-B715-F4977398C0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62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mlfn6EpGA4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Il8Epy9xIw" TargetMode="External"/><Relationship Id="rId2" Type="http://schemas.openxmlformats.org/officeDocument/2006/relationships/hyperlink" Target="https://www.youtube.com/watch?v=aBn7w1S8M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5wCK6XGC3ig&amp;list=PLggLP4f-rq02vX0OQQ5vrCxbJrzamYDfx&amp;index=3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Parallel</a:t>
            </a:r>
            <a:r>
              <a:rPr lang="it-IT" dirty="0" smtClean="0"/>
              <a:t> robot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23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Dof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6534137" y="946408"/>
            <a:ext cx="3215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If we consider all the constraints</a:t>
            </a:r>
          </a:p>
          <a:p>
            <a:endParaRPr lang="en-US" dirty="0" smtClean="0"/>
          </a:p>
          <a:p>
            <a:r>
              <a:rPr lang="en-US" dirty="0" smtClean="0"/>
              <a:t>N=6x(membri-1)-5xcoppie=</a:t>
            </a:r>
          </a:p>
          <a:p>
            <a:r>
              <a:rPr lang="en-US" dirty="0" smtClean="0"/>
              <a:t>=6x(17-1)-5x21=-9 !!!!!!!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6" y="1599744"/>
            <a:ext cx="4686217" cy="4471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4466" y="25187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robot is </a:t>
            </a:r>
            <a:r>
              <a:rPr lang="en-US" dirty="0" err="1" smtClean="0"/>
              <a:t>overconstrained</a:t>
            </a:r>
            <a:r>
              <a:rPr lang="en-US" dirty="0" smtClean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f we remove one of the long parallel four-bar mechanism links, along with two revolute joints each the kinematic doesn’t change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6368484" y="4215719"/>
            <a:ext cx="27599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N=6x(membri-1)-5xcoppie=</a:t>
            </a:r>
          </a:p>
          <a:p>
            <a:r>
              <a:rPr lang="en-US" dirty="0" smtClean="0"/>
              <a:t>=6x(14-1)-5x15=</a:t>
            </a:r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501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Kinematics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1" y="1726426"/>
            <a:ext cx="447675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01421"/>
            <a:ext cx="7460932" cy="647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7914" y="1892612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Kinemati</a:t>
            </a:r>
            <a:r>
              <a:rPr lang="en-US" dirty="0">
                <a:latin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</a:rPr>
              <a:t> chain</a:t>
            </a:r>
            <a:endParaRPr lang="it-IT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5680071" y="1653871"/>
            <a:ext cx="84625" cy="238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98728" y="1949597"/>
            <a:ext cx="1704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Kinemati</a:t>
            </a:r>
            <a:r>
              <a:rPr lang="en-US" dirty="0">
                <a:latin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</a:rPr>
              <a:t> chain</a:t>
            </a:r>
            <a:endParaRPr lang="it-IT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7943353" y="1685677"/>
            <a:ext cx="107532" cy="263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676" y="2779229"/>
            <a:ext cx="4752975" cy="7429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88811" y="3692257"/>
            <a:ext cx="1704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Function of the joint variables</a:t>
            </a:r>
            <a:endParaRPr lang="it-IT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9716494" y="3307743"/>
            <a:ext cx="824474" cy="38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60690" y="3765144"/>
            <a:ext cx="1704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End-effector coordinates</a:t>
            </a:r>
            <a:endParaRPr lang="it-IT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7219784" y="3363402"/>
            <a:ext cx="293063" cy="40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24407" y="4768333"/>
            <a:ext cx="256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Geometric parameters</a:t>
            </a:r>
            <a:endParaRPr lang="it-IT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8730532" y="3323645"/>
            <a:ext cx="103557" cy="145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173941" y="3379304"/>
            <a:ext cx="224152" cy="1390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1"/>
          </p:cNvCxnSpPr>
          <p:nvPr/>
        </p:nvCxnSpPr>
        <p:spPr>
          <a:xfrm flipH="1" flipV="1">
            <a:off x="5653377" y="3307744"/>
            <a:ext cx="1271030" cy="164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79837" y="2425349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Constraints on the leg lengths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5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Inverse </a:t>
            </a:r>
            <a:r>
              <a:rPr lang="it-IT" dirty="0" err="1" smtClean="0"/>
              <a:t>kinematics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200647" y="1670613"/>
            <a:ext cx="10241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</a:rPr>
              <a:t>inverse </a:t>
            </a:r>
            <a:r>
              <a:rPr lang="en-US" dirty="0">
                <a:latin typeface="Times New Roman" panose="02020603050405020304" pitchFamily="18" charset="0"/>
              </a:rPr>
              <a:t>position kinematics (</a:t>
            </a:r>
            <a:r>
              <a:rPr lang="en-US" dirty="0" err="1">
                <a:latin typeface="Times New Roman" panose="02020603050405020304" pitchFamily="18" charset="0"/>
              </a:rPr>
              <a:t>IPK</a:t>
            </a:r>
            <a:r>
              <a:rPr lang="en-US" dirty="0">
                <a:latin typeface="Times New Roman" panose="02020603050405020304" pitchFamily="18" charset="0"/>
              </a:rPr>
              <a:t>) problem </a:t>
            </a:r>
            <a:r>
              <a:rPr lang="en-US" dirty="0" smtClean="0">
                <a:latin typeface="Times New Roman" panose="02020603050405020304" pitchFamily="18" charset="0"/>
              </a:rPr>
              <a:t>is: </a:t>
            </a:r>
            <a:r>
              <a:rPr lang="en-US" dirty="0">
                <a:latin typeface="Times New Roman" panose="02020603050405020304" pitchFamily="18" charset="0"/>
              </a:rPr>
              <a:t>Given the </a:t>
            </a:r>
            <a:r>
              <a:rPr lang="en-US" dirty="0" smtClean="0">
                <a:latin typeface="Times New Roman" panose="02020603050405020304" pitchFamily="18" charset="0"/>
              </a:rPr>
              <a:t>Cartesian position </a:t>
            </a:r>
            <a:r>
              <a:rPr lang="en-US" dirty="0">
                <a:latin typeface="Times New Roman" panose="02020603050405020304" pitchFamily="18" charset="0"/>
              </a:rPr>
              <a:t>of the moving platform control point (the origin of {</a:t>
            </a:r>
            <a:r>
              <a:rPr lang="en-US" i="1" dirty="0" smtClean="0">
                <a:latin typeface="Times New Roman" panose="02020603050405020304" pitchFamily="18" charset="0"/>
              </a:rPr>
              <a:t>P=</a:t>
            </a:r>
            <a:r>
              <a:rPr lang="en-US" i="1" dirty="0" err="1" smtClean="0">
                <a:latin typeface="Times New Roman" panose="02020603050405020304" pitchFamily="18" charset="0"/>
              </a:rPr>
              <a:t>x,y,z</a:t>
            </a:r>
            <a:r>
              <a:rPr lang="en-US" dirty="0" smtClean="0">
                <a:latin typeface="Times New Roman" panose="02020603050405020304" pitchFamily="18" charset="0"/>
              </a:rPr>
              <a:t>}), calculate the</a:t>
            </a:r>
            <a:r>
              <a:rPr lang="en-US" dirty="0">
                <a:latin typeface="Times New Roman" panose="02020603050405020304" pitchFamily="18" charset="0"/>
              </a:rPr>
              <a:t> revolute joint angles 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</a:rPr>
              <a:t>IPK</a:t>
            </a:r>
            <a:r>
              <a:rPr lang="en-US" dirty="0">
                <a:latin typeface="Times New Roman" panose="02020603050405020304" pitchFamily="18" charset="0"/>
              </a:rPr>
              <a:t> solution for parallel robots is </a:t>
            </a:r>
            <a:r>
              <a:rPr lang="en-US" dirty="0" smtClean="0">
                <a:latin typeface="Times New Roman" panose="02020603050405020304" pitchFamily="18" charset="0"/>
              </a:rPr>
              <a:t>often straightforward but </a:t>
            </a:r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</a:rPr>
              <a:t>IPK</a:t>
            </a:r>
            <a:r>
              <a:rPr lang="en-US" dirty="0">
                <a:latin typeface="Times New Roman" panose="02020603050405020304" pitchFamily="18" charset="0"/>
              </a:rPr>
              <a:t> solution for the Delta Robot </a:t>
            </a:r>
            <a:r>
              <a:rPr lang="en-US" u="sng" dirty="0">
                <a:latin typeface="Times New Roman" panose="02020603050405020304" pitchFamily="18" charset="0"/>
              </a:rPr>
              <a:t>is not trivial</a:t>
            </a:r>
            <a:r>
              <a:rPr lang="en-US" dirty="0">
                <a:latin typeface="Times New Roman" panose="02020603050405020304" pitchFamily="18" charset="0"/>
              </a:rPr>
              <a:t>, but can be found analytically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</a:rPr>
              <a:t>IPK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problem can be solved independently </a:t>
            </a:r>
            <a:r>
              <a:rPr lang="en-US" dirty="0" smtClean="0">
                <a:latin typeface="Times New Roman" panose="02020603050405020304" pitchFamily="18" charset="0"/>
              </a:rPr>
              <a:t>for each </a:t>
            </a:r>
            <a:r>
              <a:rPr lang="en-US" dirty="0">
                <a:latin typeface="Times New Roman" panose="02020603050405020304" pitchFamily="18" charset="0"/>
              </a:rPr>
              <a:t>of the three </a:t>
            </a:r>
            <a:r>
              <a:rPr lang="en-US" b="1" dirty="0" err="1">
                <a:latin typeface="TimesNewRomanPS-BoldMT"/>
              </a:rPr>
              <a:t>RUU</a:t>
            </a:r>
            <a:r>
              <a:rPr lang="en-US" b="1" dirty="0">
                <a:latin typeface="TimesNewRomanPS-BoldMT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legs. </a:t>
            </a:r>
            <a:endParaRPr lang="en-US" dirty="0" smtClean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Geometrically</a:t>
            </a:r>
            <a:r>
              <a:rPr lang="en-US" dirty="0">
                <a:latin typeface="Times New Roman" panose="02020603050405020304" pitchFamily="18" charset="0"/>
              </a:rPr>
              <a:t>, each leg </a:t>
            </a:r>
            <a:r>
              <a:rPr lang="en-US" dirty="0" err="1">
                <a:latin typeface="Times New Roman" panose="02020603050405020304" pitchFamily="18" charset="0"/>
              </a:rPr>
              <a:t>IPK</a:t>
            </a:r>
            <a:r>
              <a:rPr lang="en-US" dirty="0">
                <a:latin typeface="Times New Roman" panose="02020603050405020304" pitchFamily="18" charset="0"/>
              </a:rPr>
              <a:t> solution is the intersection between a </a:t>
            </a:r>
            <a:r>
              <a:rPr lang="en-US" dirty="0" smtClean="0">
                <a:latin typeface="Times New Roman" panose="02020603050405020304" pitchFamily="18" charset="0"/>
              </a:rPr>
              <a:t>known </a:t>
            </a:r>
            <a:r>
              <a:rPr lang="it-IT" u="sng" dirty="0" err="1" smtClean="0">
                <a:latin typeface="Times New Roman" panose="02020603050405020304" pitchFamily="18" charset="0"/>
              </a:rPr>
              <a:t>circle</a:t>
            </a:r>
            <a:r>
              <a:rPr lang="it-IT" dirty="0" smtClean="0">
                <a:latin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</a:rPr>
              <a:t>(</a:t>
            </a:r>
            <a:r>
              <a:rPr lang="it-IT" dirty="0" err="1">
                <a:latin typeface="Times New Roman" panose="02020603050405020304" pitchFamily="18" charset="0"/>
              </a:rPr>
              <a:t>radius</a:t>
            </a:r>
            <a:r>
              <a:rPr lang="it-IT" dirty="0">
                <a:latin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</a:rPr>
              <a:t>L</a:t>
            </a:r>
            <a:r>
              <a:rPr lang="it-IT" dirty="0">
                <a:latin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</a:rPr>
              <a:t>centered</a:t>
            </a:r>
            <a:r>
              <a:rPr lang="it-IT" dirty="0">
                <a:latin typeface="Times New Roman" panose="02020603050405020304" pitchFamily="18" charset="0"/>
              </a:rPr>
              <a:t> on </a:t>
            </a:r>
            <a:r>
              <a:rPr lang="it-IT" dirty="0" err="1" smtClean="0">
                <a:latin typeface="Times New Roman" panose="02020603050405020304" pitchFamily="18" charset="0"/>
              </a:rPr>
              <a:t>B_i</a:t>
            </a:r>
            <a:r>
              <a:rPr lang="en-US" dirty="0" smtClean="0">
                <a:latin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</a:rPr>
              <a:t>and a known </a:t>
            </a:r>
            <a:r>
              <a:rPr lang="en-US" u="sng" dirty="0">
                <a:latin typeface="Times New Roman" panose="02020603050405020304" pitchFamily="18" charset="0"/>
              </a:rPr>
              <a:t>sphere</a:t>
            </a:r>
            <a:r>
              <a:rPr lang="en-US" dirty="0">
                <a:latin typeface="Times New Roman" panose="02020603050405020304" pitchFamily="18" charset="0"/>
              </a:rPr>
              <a:t> (radius </a:t>
            </a:r>
            <a:r>
              <a:rPr lang="en-US" i="1" dirty="0">
                <a:latin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</a:rPr>
              <a:t>centered on </a:t>
            </a:r>
            <a:r>
              <a:rPr lang="en-US" dirty="0">
                <a:latin typeface="Times New Roman" panose="02020603050405020304" pitchFamily="18" charset="0"/>
              </a:rPr>
              <a:t>the moving platform </a:t>
            </a:r>
            <a:r>
              <a:rPr lang="en-US" dirty="0" smtClean="0">
                <a:latin typeface="Times New Roman" panose="02020603050405020304" pitchFamily="18" charset="0"/>
              </a:rPr>
              <a:t>vertex </a:t>
            </a:r>
            <a:r>
              <a:rPr lang="en-US" dirty="0" err="1" smtClean="0">
                <a:latin typeface="Times New Roman" panose="02020603050405020304" pitchFamily="18" charset="0"/>
              </a:rPr>
              <a:t>P_i</a:t>
            </a:r>
            <a:r>
              <a:rPr lang="en-US" dirty="0" smtClean="0">
                <a:latin typeface="Times New Roman" panose="02020603050405020304" pitchFamily="18" charset="0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348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Forward Position Kinematics (</a:t>
            </a:r>
            <a:r>
              <a:rPr lang="en-US" b="1" dirty="0" err="1"/>
              <a:t>FPK</a:t>
            </a:r>
            <a:r>
              <a:rPr lang="en-US" b="1" dirty="0"/>
              <a:t>) Solution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360459" y="1318895"/>
            <a:ext cx="8743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3-dof Delta Robot forward position kinematics (</a:t>
            </a:r>
            <a:r>
              <a:rPr lang="en-US" dirty="0" err="1">
                <a:latin typeface="Times New Roman" panose="02020603050405020304" pitchFamily="18" charset="0"/>
              </a:rPr>
              <a:t>FPK</a:t>
            </a:r>
            <a:r>
              <a:rPr lang="en-US" dirty="0">
                <a:latin typeface="Times New Roman" panose="02020603050405020304" pitchFamily="18" charset="0"/>
              </a:rPr>
              <a:t>) problem is stated: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Given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three actuated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joint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angles,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calculate the resulting Cartesian position of the moving platform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,y,z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sz="800" i="1" dirty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</a:rPr>
              <a:t>FPK</a:t>
            </a:r>
            <a:r>
              <a:rPr lang="en-US" dirty="0">
                <a:latin typeface="Times New Roman" panose="02020603050405020304" pitchFamily="18" charset="0"/>
              </a:rPr>
              <a:t> solution for parallel robots is </a:t>
            </a:r>
            <a:r>
              <a:rPr lang="en-US" dirty="0" smtClean="0">
                <a:latin typeface="Times New Roman" panose="02020603050405020304" pitchFamily="18" charset="0"/>
              </a:rPr>
              <a:t>generally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very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difficult</a:t>
            </a:r>
            <a:r>
              <a:rPr lang="it-IT" dirty="0">
                <a:latin typeface="Times New Roman" panose="02020603050405020304" pitchFamily="18" charset="0"/>
              </a:rPr>
              <a:t>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2265" y="2713944"/>
                <a:ext cx="503052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</a:rPr>
                  <a:t>Thanks to the translation-only motion of the 3-dof Delta Robot, there is a straightforward</a:t>
                </a:r>
              </a:p>
              <a:p>
                <a:r>
                  <a:rPr lang="en-US" dirty="0">
                    <a:latin typeface="Times New Roman" panose="02020603050405020304" pitchFamily="18" charset="0"/>
                  </a:rPr>
                  <a:t>analytical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solution.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it-IT" dirty="0" smtClean="0">
                    <a:latin typeface="Times New Roman" panose="02020603050405020304" pitchFamily="18" charset="0"/>
                  </a:rPr>
                  <a:t>are </a:t>
                </a:r>
                <a:r>
                  <a:rPr lang="it-IT" dirty="0" err="1">
                    <a:latin typeface="Times New Roman" panose="02020603050405020304" pitchFamily="18" charset="0"/>
                  </a:rPr>
                  <a:t>given</a:t>
                </a:r>
                <a:r>
                  <a:rPr lang="it-IT" dirty="0" smtClean="0">
                    <a:latin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we </a:t>
                </a:r>
                <a:r>
                  <a:rPr lang="en-US" dirty="0">
                    <a:latin typeface="Times New Roman" panose="02020603050405020304" pitchFamily="18" charset="0"/>
                  </a:rPr>
                  <a:t>calculate the three absolute vector knee points using</a:t>
                </a:r>
                <a:endParaRPr lang="it-IT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5" y="2713944"/>
                <a:ext cx="5030526" cy="1200329"/>
              </a:xfrm>
              <a:prstGeom prst="rect">
                <a:avLst/>
              </a:prstGeom>
              <a:blipFill>
                <a:blip r:embed="rId2"/>
                <a:stretch>
                  <a:fillRect l="-969" t="-2538" b="-65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71" y="3621860"/>
            <a:ext cx="1685925" cy="504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6914" y="4373418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Then we </a:t>
            </a:r>
            <a:r>
              <a:rPr lang="en-US" dirty="0">
                <a:latin typeface="Times New Roman" panose="02020603050405020304" pitchFamily="18" charset="0"/>
              </a:rPr>
              <a:t>define three virtual sphere centers</a:t>
            </a:r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607" y="4337477"/>
            <a:ext cx="1638300" cy="504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878" y="2851660"/>
            <a:ext cx="3352800" cy="35718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100515" y="4524292"/>
            <a:ext cx="1463040" cy="17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8512" y="53737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Therefore, the </a:t>
            </a:r>
            <a:r>
              <a:rPr lang="en-US" dirty="0" err="1">
                <a:latin typeface="Times New Roman" panose="02020603050405020304" pitchFamily="18" charset="0"/>
              </a:rPr>
              <a:t>FPK</a:t>
            </a:r>
            <a:r>
              <a:rPr lang="en-US" dirty="0">
                <a:latin typeface="Times New Roman" panose="02020603050405020304" pitchFamily="18" charset="0"/>
              </a:rPr>
              <a:t> unknown </a:t>
            </a:r>
            <a:r>
              <a:rPr lang="en-US" dirty="0" smtClean="0">
                <a:latin typeface="Times New Roman" panose="02020603050405020304" pitchFamily="18" charset="0"/>
              </a:rPr>
              <a:t>point </a:t>
            </a:r>
            <a:r>
              <a:rPr lang="en-US" dirty="0" err="1" smtClean="0">
                <a:latin typeface="Times New Roman" panose="02020603050405020304" pitchFamily="18" charset="0"/>
              </a:rPr>
              <a:t>x,y,z</a:t>
            </a:r>
            <a:r>
              <a:rPr lang="en-US" dirty="0" smtClean="0">
                <a:latin typeface="Times New Roman" panose="02020603050405020304" pitchFamily="18" charset="0"/>
              </a:rPr>
              <a:t> is </a:t>
            </a:r>
            <a:r>
              <a:rPr lang="en-US" dirty="0">
                <a:latin typeface="Times New Roman" panose="02020603050405020304" pitchFamily="18" charset="0"/>
              </a:rPr>
              <a:t>the intersection of the three known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spheres</a:t>
            </a:r>
            <a:r>
              <a:rPr lang="en-US" dirty="0" smtClean="0">
                <a:latin typeface="Times New Roman" panose="02020603050405020304" pitchFamily="18" charset="0"/>
              </a:rPr>
              <a:t> centered in </a:t>
            </a:r>
            <a:r>
              <a:rPr lang="en-US" dirty="0" err="1" smtClean="0">
                <a:latin typeface="Times New Roman" panose="02020603050405020304" pitchFamily="18" charset="0"/>
              </a:rPr>
              <a:t>A_iv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096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43" y="0"/>
            <a:ext cx="10515600" cy="1325563"/>
          </a:xfrm>
        </p:spPr>
        <p:txBody>
          <a:bodyPr/>
          <a:lstStyle/>
          <a:p>
            <a:r>
              <a:rPr lang="it-IT" dirty="0" smtClean="0"/>
              <a:t>Combination of </a:t>
            </a:r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robots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87" y="1108932"/>
            <a:ext cx="10515600" cy="4351338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www.youtube.com/watch?v=mlfn6EpGA40</a:t>
            </a:r>
            <a:endParaRPr lang="it-IT" dirty="0" smtClean="0"/>
          </a:p>
          <a:p>
            <a:pPr lvl="1"/>
            <a:r>
              <a:rPr lang="it-IT" dirty="0" smtClean="0"/>
              <a:t>VI-Grade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1" y="1918692"/>
            <a:ext cx="7426539" cy="49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7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57" y="5957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Exercise</a:t>
            </a:r>
            <a:r>
              <a:rPr lang="it-IT" dirty="0" smtClean="0"/>
              <a:t> in </a:t>
            </a:r>
            <a:r>
              <a:rPr lang="it-IT" dirty="0" err="1" smtClean="0"/>
              <a:t>matlab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/>
              <a:t>Forward</a:t>
            </a:r>
            <a:r>
              <a:rPr lang="it-IT" dirty="0" smtClean="0"/>
              <a:t> </a:t>
            </a:r>
            <a:r>
              <a:rPr lang="it-IT" dirty="0" err="1" smtClean="0"/>
              <a:t>kinematics</a:t>
            </a:r>
            <a:r>
              <a:rPr lang="it-IT" dirty="0" smtClean="0"/>
              <a:t> of a 2DoF </a:t>
            </a:r>
            <a:r>
              <a:rPr lang="it-IT" dirty="0" err="1" smtClean="0"/>
              <a:t>parallel</a:t>
            </a:r>
            <a:r>
              <a:rPr lang="it-IT" dirty="0" smtClean="0"/>
              <a:t> robot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use Newton-</a:t>
            </a:r>
            <a:r>
              <a:rPr lang="it-IT" dirty="0" err="1" smtClean="0"/>
              <a:t>Raphson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10" y="3313954"/>
            <a:ext cx="3810000" cy="3028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8249" y="3761168"/>
            <a:ext cx="1293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Omron</a:t>
            </a:r>
            <a:endParaRPr lang="it-IT" b="1" dirty="0" smtClean="0"/>
          </a:p>
          <a:p>
            <a:r>
              <a:rPr lang="it-IT" b="1" dirty="0" smtClean="0"/>
              <a:t>X-Delta 2+1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1483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Stewart Platform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00" y="1567608"/>
            <a:ext cx="5772150" cy="4581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2106" y="2536668"/>
            <a:ext cx="27599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DoF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N=6x(membri-1)-4xcoppie=</a:t>
            </a:r>
          </a:p>
          <a:p>
            <a:r>
              <a:rPr lang="it-IT" dirty="0" smtClean="0"/>
              <a:t>=6x(14-1)-4x18=6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542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Video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Structure</a:t>
            </a:r>
            <a:endParaRPr lang="it-IT" dirty="0" smtClean="0"/>
          </a:p>
          <a:p>
            <a:pPr lvl="1"/>
            <a:r>
              <a:rPr lang="it-IT" dirty="0" smtClean="0"/>
              <a:t>https://www.youtube.com/watch?v=WmKnnp1xTPg</a:t>
            </a:r>
            <a:endParaRPr lang="it-IT" dirty="0"/>
          </a:p>
          <a:p>
            <a:r>
              <a:rPr lang="it-IT" b="1" dirty="0" err="1" smtClean="0"/>
              <a:t>Apelmann</a:t>
            </a:r>
            <a:r>
              <a:rPr lang="it-IT" dirty="0" smtClean="0"/>
              <a:t> (offshore </a:t>
            </a:r>
            <a:r>
              <a:rPr lang="it-IT" dirty="0" err="1" smtClean="0"/>
              <a:t>application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 smtClean="0"/>
              <a:t>	</a:t>
            </a:r>
            <a:r>
              <a:rPr lang="it-IT" dirty="0" smtClean="0">
                <a:hlinkClick r:id="rId2"/>
              </a:rPr>
              <a:t>https://www.youtube.com/watch?v=aBn7w1S8MtY</a:t>
            </a:r>
            <a:endParaRPr lang="it-IT" dirty="0" smtClean="0"/>
          </a:p>
          <a:p>
            <a:r>
              <a:rPr lang="it-IT" b="1" dirty="0" err="1" smtClean="0"/>
              <a:t>Modified</a:t>
            </a:r>
            <a:r>
              <a:rPr lang="it-IT" b="1" dirty="0" smtClean="0"/>
              <a:t> Stewart Platform (for </a:t>
            </a:r>
            <a:r>
              <a:rPr lang="it-IT" b="1" dirty="0" err="1" smtClean="0"/>
              <a:t>simulators</a:t>
            </a:r>
            <a:r>
              <a:rPr lang="it-IT" b="1" dirty="0" smtClean="0"/>
              <a:t>)</a:t>
            </a:r>
            <a:endParaRPr lang="it-IT" b="1" dirty="0"/>
          </a:p>
          <a:p>
            <a:pPr marL="0" indent="0">
              <a:buNone/>
            </a:pPr>
            <a:r>
              <a:rPr lang="it-IT" dirty="0" smtClean="0"/>
              <a:t>	</a:t>
            </a:r>
            <a:r>
              <a:rPr lang="it-IT" dirty="0" smtClean="0">
                <a:hlinkClick r:id="rId3"/>
              </a:rPr>
              <a:t>https://www.youtube.com/watch?v=PIl8Epy9xIw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 https://www.youtube.com/watch?v=zNUBZfrOXUc&amp;t=28s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345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979" y="609076"/>
            <a:ext cx="10515600" cy="4351338"/>
          </a:xfrm>
        </p:spPr>
        <p:txBody>
          <a:bodyPr>
            <a:normAutofit/>
          </a:bodyPr>
          <a:lstStyle/>
          <a:p>
            <a:r>
              <a:rPr lang="it-IT" sz="1600" dirty="0" smtClean="0"/>
              <a:t>Source: </a:t>
            </a:r>
            <a:r>
              <a:rPr lang="it-IT" sz="1600" dirty="0" smtClean="0">
                <a:hlinkClick r:id="rId2"/>
              </a:rPr>
              <a:t>https://www.youtube.com/watch?v=5wCK6XGC3ig&amp;list=PLggLP4f-rq02vX0OQQ5vrCxbJrzamYDfx&amp;index=33</a:t>
            </a:r>
            <a:endParaRPr lang="it-IT" sz="1600" dirty="0" smtClean="0"/>
          </a:p>
          <a:p>
            <a:pPr lvl="1"/>
            <a:r>
              <a:rPr lang="it-IT" sz="1200" dirty="0" smtClean="0"/>
              <a:t>Prof: </a:t>
            </a:r>
            <a:r>
              <a:rPr lang="en-US" sz="1200" dirty="0" smtClean="0"/>
              <a:t>Kevin Lynch and Frank Park</a:t>
            </a:r>
          </a:p>
          <a:p>
            <a:pPr lvl="1"/>
            <a:r>
              <a:rPr lang="en-US" sz="1200" dirty="0" smtClean="0"/>
              <a:t>book "Modern Robotics: Mechanics, Planning, and </a:t>
            </a:r>
            <a:r>
              <a:rPr lang="en-US" sz="1200" dirty="0" err="1" smtClean="0"/>
              <a:t>Control,"book</a:t>
            </a:r>
            <a:r>
              <a:rPr lang="en-US" sz="1200" dirty="0" smtClean="0"/>
              <a:t> "Modern Robotics: Mechanics, Planning, and Control,“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21" y="1642850"/>
            <a:ext cx="8396579" cy="42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997149" y="921716"/>
                <a:ext cx="4786685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Inverse Kinematics:</a:t>
                </a:r>
                <a:br>
                  <a:rPr lang="en-US" dirty="0" smtClean="0"/>
                </a:br>
                <a:r>
                  <a:rPr lang="en-US" sz="2200" dirty="0" smtClean="0"/>
                  <a:t>given the end-effector position, calculate the values of the joints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97149" y="921716"/>
                <a:ext cx="4786685" cy="1325563"/>
              </a:xfrm>
              <a:blipFill>
                <a:blip r:embed="rId2"/>
                <a:stretch>
                  <a:fillRect l="-4586" t="-28440" r="-15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44855" y="2676415"/>
                <a:ext cx="4754217" cy="3509700"/>
              </a:xfrm>
            </p:spPr>
            <p:txBody>
              <a:bodyPr>
                <a:normAutofit/>
              </a:bodyPr>
              <a:lstStyle/>
              <a:p>
                <a:r>
                  <a:rPr lang="it-IT" sz="2000" b="1" dirty="0" smtClean="0"/>
                  <a:t>b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is</a:t>
                </a:r>
                <a:r>
                  <a:rPr lang="it-IT" sz="2000" dirty="0" smtClean="0"/>
                  <a:t> the end-</a:t>
                </a:r>
                <a:r>
                  <a:rPr lang="it-IT" sz="2000" dirty="0" err="1" smtClean="0"/>
                  <a:t>effector</a:t>
                </a:r>
                <a:r>
                  <a:rPr lang="it-IT" sz="2000" dirty="0" smtClean="0"/>
                  <a:t> frame</a:t>
                </a:r>
              </a:p>
              <a:p>
                <a:r>
                  <a:rPr lang="it-IT" sz="2000" b="1" dirty="0" smtClean="0"/>
                  <a:t>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is</a:t>
                </a:r>
                <a:r>
                  <a:rPr lang="it-IT" sz="2000" dirty="0" smtClean="0"/>
                  <a:t> the base frame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𝑠𝑏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 smtClean="0"/>
                  <a:t> </a:t>
                </a:r>
                <a:r>
                  <a:rPr lang="it-IT" sz="2000" dirty="0" err="1" smtClean="0"/>
                  <a:t>is</a:t>
                </a:r>
                <a:r>
                  <a:rPr lang="it-IT" sz="2000" dirty="0" smtClean="0"/>
                  <a:t> the </a:t>
                </a:r>
                <a:r>
                  <a:rPr lang="it-IT" sz="2000" dirty="0" err="1" smtClean="0"/>
                  <a:t>rototranslation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matrix</a:t>
                </a:r>
                <a:r>
                  <a:rPr lang="it-IT" sz="2000" dirty="0" smtClean="0"/>
                  <a:t> from </a:t>
                </a:r>
                <a:r>
                  <a:rPr lang="it-IT" sz="2000" b="1" dirty="0" smtClean="0"/>
                  <a:t>b</a:t>
                </a:r>
                <a:r>
                  <a:rPr lang="it-IT" sz="2000" dirty="0" smtClean="0"/>
                  <a:t> to </a:t>
                </a:r>
                <a:r>
                  <a:rPr lang="it-IT" sz="2000" b="1" dirty="0" smtClean="0"/>
                  <a:t>s </a:t>
                </a:r>
                <a:r>
                  <a:rPr lang="it-IT" sz="2000" dirty="0" smtClean="0"/>
                  <a:t>(it </a:t>
                </a:r>
                <a:r>
                  <a:rPr lang="it-IT" sz="2000" dirty="0" err="1" smtClean="0"/>
                  <a:t>is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known</a:t>
                </a:r>
                <a:r>
                  <a:rPr lang="it-IT" sz="2000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𝑖𝑏</m:t>
                        </m:r>
                      </m:sub>
                    </m:sSub>
                  </m:oMath>
                </a14:m>
                <a:r>
                  <a:rPr lang="it-IT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</m:sub>
                    </m:sSub>
                  </m:oMath>
                </a14:m>
                <a:r>
                  <a:rPr lang="it-IT" sz="2000" dirty="0" smtClean="0"/>
                  <a:t> are </a:t>
                </a:r>
                <a:r>
                  <a:rPr lang="it-IT" sz="2000" dirty="0" err="1" smtClean="0"/>
                  <a:t>parameters</a:t>
                </a:r>
                <a:r>
                  <a:rPr lang="it-IT" sz="2000" dirty="0" smtClean="0"/>
                  <a:t> (</a:t>
                </a:r>
                <a:r>
                  <a:rPr lang="it-IT" sz="2000" dirty="0" err="1" smtClean="0"/>
                  <a:t>vectors</a:t>
                </a:r>
                <a:r>
                  <a:rPr lang="it-IT" sz="2000" dirty="0" smtClean="0"/>
                  <a:t>)</a:t>
                </a:r>
              </a:p>
              <a:p>
                <a:endParaRPr lang="it-IT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𝑠𝑏</m:t>
                        </m:r>
                      </m:sub>
                    </m:sSub>
                  </m:oMath>
                </a14:m>
                <a:r>
                  <a:rPr lang="it-IT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𝑖𝑏</m:t>
                        </m:r>
                      </m:sub>
                    </m:sSub>
                  </m:oMath>
                </a14:m>
                <a:endParaRPr lang="it-IT" sz="2000" dirty="0" smtClean="0"/>
              </a:p>
              <a:p>
                <a:r>
                  <a:rPr lang="it-IT" sz="2000" dirty="0" err="1" smtClean="0"/>
                  <a:t>Now</a:t>
                </a:r>
                <a:r>
                  <a:rPr lang="it-IT" sz="2000" dirty="0" smtClean="0"/>
                  <a:t> it </a:t>
                </a:r>
                <a:r>
                  <a:rPr lang="it-IT" sz="2000" dirty="0" err="1" smtClean="0"/>
                  <a:t>is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possible</a:t>
                </a:r>
                <a:r>
                  <a:rPr lang="it-IT" sz="2000" dirty="0" smtClean="0"/>
                  <a:t> to </a:t>
                </a:r>
                <a:r>
                  <a:rPr lang="it-IT" sz="2000" dirty="0" err="1" smtClean="0"/>
                  <a:t>calculate</a:t>
                </a:r>
                <a:r>
                  <a:rPr lang="it-IT" sz="2000" dirty="0" smtClean="0"/>
                  <a:t> the joint </a:t>
                </a:r>
                <a:r>
                  <a:rPr lang="it-IT" sz="2000" dirty="0" err="1" smtClean="0"/>
                  <a:t>variables</a:t>
                </a:r>
                <a:r>
                  <a:rPr lang="it-IT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</m:sub>
                        </m:sSub>
                      </m:e>
                    </m:d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4855" y="2676415"/>
                <a:ext cx="4754217" cy="3509700"/>
              </a:xfrm>
              <a:blipFill>
                <a:blip r:embed="rId3"/>
                <a:stretch>
                  <a:fillRect l="-1154" t="-1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6" y="231540"/>
            <a:ext cx="65817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8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67855" y="309467"/>
                <a:ext cx="10540117" cy="1325563"/>
              </a:xfrm>
            </p:spPr>
            <p:txBody>
              <a:bodyPr/>
              <a:lstStyle/>
              <a:p>
                <a:r>
                  <a:rPr lang="en-US" dirty="0" smtClean="0"/>
                  <a:t>Forward Kinematics: </a:t>
                </a: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,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𝑠𝑏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/>
                  <a:t>(numerical methods)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7855" y="309467"/>
                <a:ext cx="10540117" cy="1325563"/>
              </a:xfrm>
              <a:blipFill>
                <a:blip r:embed="rId2"/>
                <a:stretch>
                  <a:fillRect l="-23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90" y="1825625"/>
            <a:ext cx="6909684" cy="1243578"/>
          </a:xfrm>
        </p:spPr>
        <p:txBody>
          <a:bodyPr/>
          <a:lstStyle/>
          <a:p>
            <a:r>
              <a:rPr lang="en-US" dirty="0" smtClean="0"/>
              <a:t>Multiple solutions</a:t>
            </a:r>
          </a:p>
          <a:p>
            <a:pPr lvl="1"/>
            <a:r>
              <a:rPr lang="en-US" dirty="0" smtClean="0"/>
              <a:t>Example: the </a:t>
            </a:r>
            <a:r>
              <a:rPr lang="en-US" dirty="0" err="1" smtClean="0"/>
              <a:t>RPR</a:t>
            </a:r>
            <a:r>
              <a:rPr lang="en-US" dirty="0" smtClean="0"/>
              <a:t> has up to 6 solutions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371" y="1305752"/>
            <a:ext cx="4334621" cy="2029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835" y="3514559"/>
            <a:ext cx="3657600" cy="32480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822728"/>
            <a:ext cx="6909684" cy="124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 smtClean="0"/>
          </a:p>
          <a:p>
            <a:pPr lvl="1"/>
            <a:r>
              <a:rPr lang="en-US" dirty="0" smtClean="0"/>
              <a:t>Example: Stewart platform up to 40 solutions</a:t>
            </a:r>
          </a:p>
          <a:p>
            <a:pPr lvl="2"/>
            <a:r>
              <a:rPr lang="en-US" dirty="0" smtClean="0"/>
              <a:t>Only 4 are the real ones usually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3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Delta robot</a:t>
            </a:r>
            <a:br>
              <a:rPr lang="it-IT" dirty="0" smtClean="0"/>
            </a:br>
            <a:r>
              <a:rPr lang="it-IT" sz="2000" dirty="0" smtClean="0"/>
              <a:t>source: </a:t>
            </a:r>
            <a:r>
              <a:rPr lang="en-US" sz="2200" b="1" dirty="0"/>
              <a:t>The Delta Parallel Robot: Kinematics </a:t>
            </a:r>
            <a:r>
              <a:rPr lang="en-US" sz="2200" b="1" dirty="0" smtClean="0"/>
              <a:t>Solutions, </a:t>
            </a:r>
            <a:r>
              <a:rPr lang="it-IT" sz="2200" b="1" dirty="0" smtClean="0"/>
              <a:t>Robert </a:t>
            </a:r>
            <a:r>
              <a:rPr lang="it-IT" sz="2200" b="1" dirty="0"/>
              <a:t>L. Williams II, </a:t>
            </a:r>
            <a:r>
              <a:rPr lang="it-IT" sz="2200" b="1" dirty="0" err="1"/>
              <a:t>Ph.D</a:t>
            </a:r>
            <a:r>
              <a:rPr lang="it-IT" sz="2200" b="1" dirty="0" smtClean="0"/>
              <a:t>.</a:t>
            </a:r>
            <a:br>
              <a:rPr lang="it-IT" sz="2200" b="1" dirty="0" smtClean="0"/>
            </a:br>
            <a:r>
              <a:rPr lang="it-IT" sz="2200" b="1" dirty="0"/>
              <a:t>	</a:t>
            </a:r>
            <a:endParaRPr lang="it-IT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85" y="1708908"/>
            <a:ext cx="4419600" cy="431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08" y="1698804"/>
            <a:ext cx="3810000" cy="3667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3812" y="1679223"/>
            <a:ext cx="3297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top revolute joints are </a:t>
            </a:r>
            <a:r>
              <a:rPr lang="en-US" dirty="0"/>
              <a:t>a</a:t>
            </a:r>
            <a:r>
              <a:rPr lang="en-US" dirty="0" smtClean="0"/>
              <a:t>ctuated via base-fixed rotational actuators.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988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Structure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6" y="1599744"/>
            <a:ext cx="5200650" cy="4962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37690" y="1809773"/>
                <a:ext cx="6096000" cy="669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control variables are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=1,2,3 about the axes shown.</a:t>
                </a:r>
                <a:endParaRPr lang="it-IT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690" y="1809773"/>
                <a:ext cx="6096000" cy="669992"/>
              </a:xfrm>
              <a:prstGeom prst="rect">
                <a:avLst/>
              </a:prstGeom>
              <a:blipFill>
                <a:blip r:embed="rId3"/>
                <a:stretch>
                  <a:fillRect l="-800" t="-5455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96000" y="25856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The universal (</a:t>
            </a:r>
            <a:r>
              <a:rPr lang="en-US" b="1">
                <a:latin typeface="TimesNewRomanPS-BoldMT"/>
              </a:rPr>
              <a:t>U</a:t>
            </a:r>
            <a:r>
              <a:rPr lang="en-US">
                <a:latin typeface="Times New Roman" panose="02020603050405020304" pitchFamily="18" charset="0"/>
              </a:rPr>
              <a:t>) joints are implemented using</a:t>
            </a:r>
          </a:p>
          <a:p>
            <a:r>
              <a:rPr lang="en-US" dirty="0">
                <a:latin typeface="Times New Roman" panose="02020603050405020304" pitchFamily="18" charset="0"/>
              </a:rPr>
              <a:t>three non-collocated revolute (</a:t>
            </a:r>
            <a:r>
              <a:rPr lang="en-US" b="1" dirty="0">
                <a:latin typeface="TimesNewRomanPS-BoldMT"/>
              </a:rPr>
              <a:t>R</a:t>
            </a:r>
            <a:r>
              <a:rPr lang="en-US" dirty="0">
                <a:latin typeface="Times New Roman" panose="02020603050405020304" pitchFamily="18" charset="0"/>
              </a:rPr>
              <a:t>) joints (two parallel and one perpendicular, six places)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5433391" y="47007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three-</a:t>
            </a:r>
            <a:r>
              <a:rPr lang="en-US" dirty="0" err="1" smtClean="0"/>
              <a:t>dof</a:t>
            </a:r>
            <a:r>
              <a:rPr lang="en-US" dirty="0" smtClean="0"/>
              <a:t> Delta Robot is capable of XYZ translational control of its moving platform within</a:t>
            </a:r>
          </a:p>
          <a:p>
            <a:r>
              <a:rPr lang="en-US" dirty="0" smtClean="0"/>
              <a:t>its workspace.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900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55" y="2020625"/>
            <a:ext cx="447675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7732" y="7648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</a:rPr>
              <a:t>oints</a:t>
            </a:r>
            <a:r>
              <a:rPr lang="en-US" sz="8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</a:rPr>
              <a:t>B_i</a:t>
            </a:r>
            <a:r>
              <a:rPr lang="en-US" dirty="0" smtClean="0">
                <a:latin typeface="SymbolMT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are </a:t>
            </a:r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</a:rPr>
              <a:t>hips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</a:rPr>
              <a:t>points </a:t>
            </a:r>
            <a:r>
              <a:rPr lang="en-US" i="1" dirty="0" err="1" smtClean="0">
                <a:latin typeface="Times New Roman" panose="02020603050405020304" pitchFamily="18" charset="0"/>
              </a:rPr>
              <a:t>A_i</a:t>
            </a:r>
            <a:r>
              <a:rPr lang="en-US" dirty="0" smtClean="0">
                <a:latin typeface="SymbolMT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are the </a:t>
            </a:r>
            <a:r>
              <a:rPr lang="en-US" b="1" dirty="0">
                <a:latin typeface="Times New Roman" panose="02020603050405020304" pitchFamily="18" charset="0"/>
              </a:rPr>
              <a:t>knees</a:t>
            </a:r>
            <a:r>
              <a:rPr lang="en-US" dirty="0">
                <a:latin typeface="Times New Roman" panose="02020603050405020304" pitchFamily="18" charset="0"/>
              </a:rPr>
              <a:t>, and points </a:t>
            </a:r>
            <a:r>
              <a:rPr lang="en-US" i="1" dirty="0" err="1" smtClean="0">
                <a:latin typeface="Times New Roman" panose="02020603050405020304" pitchFamily="18" charset="0"/>
              </a:rPr>
              <a:t>P_i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are </a:t>
            </a:r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</a:rPr>
              <a:t>ankles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4367915" y="15440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side length of the </a:t>
            </a:r>
            <a:r>
              <a:rPr lang="en-US" dirty="0" smtClean="0">
                <a:latin typeface="Times New Roman" panose="02020603050405020304" pitchFamily="18" charset="0"/>
              </a:rPr>
              <a:t>base equilateral </a:t>
            </a:r>
            <a:r>
              <a:rPr lang="en-US" dirty="0">
                <a:latin typeface="Times New Roman" panose="02020603050405020304" pitchFamily="18" charset="0"/>
              </a:rPr>
              <a:t>triangle is </a:t>
            </a:r>
            <a:r>
              <a:rPr lang="en-US" i="1" dirty="0" err="1">
                <a:latin typeface="Times New Roman" panose="02020603050405020304" pitchFamily="18" charset="0"/>
              </a:rPr>
              <a:t>s</a:t>
            </a:r>
            <a:r>
              <a:rPr lang="en-US" sz="1050" b="0" i="1" u="none" strike="noStrike" baseline="0" dirty="0" err="1" smtClean="0">
                <a:latin typeface="Times New Roman" panose="02020603050405020304" pitchFamily="18" charset="0"/>
              </a:rPr>
              <a:t>B</a:t>
            </a:r>
            <a:r>
              <a:rPr lang="en-US" sz="105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and the side length of the moving platform equilateral triangle is </a:t>
            </a:r>
            <a:r>
              <a:rPr lang="en-US" i="1" dirty="0" err="1">
                <a:latin typeface="Times New Roman" panose="02020603050405020304" pitchFamily="18" charset="0"/>
              </a:rPr>
              <a:t>s</a:t>
            </a:r>
            <a:r>
              <a:rPr lang="en-US" sz="1050" b="0" i="1" u="none" strike="noStrike" baseline="0" dirty="0" err="1" smtClean="0">
                <a:latin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</a:rPr>
              <a:t>.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6429498" y="2401496"/>
            <a:ext cx="5279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fixed base Cartesian reference frame is {B}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moving platform Cartesian reference frame is {P</a:t>
            </a:r>
            <a:r>
              <a:rPr lang="en-US" dirty="0" smtClean="0">
                <a:latin typeface="Times New Roman" panose="02020603050405020304" pitchFamily="18" charset="0"/>
              </a:rPr>
              <a:t>}</a:t>
            </a:r>
            <a:endParaRPr lang="it-IT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39193" y="3176124"/>
                <a:ext cx="6096000" cy="6503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</a:rPr>
                  <a:t>The orientation of {</a:t>
                </a:r>
                <a:r>
                  <a:rPr lang="en-US" i="1" dirty="0">
                    <a:latin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</a:rPr>
                  <a:t>} is always identical to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the orientation </a:t>
                </a:r>
                <a:r>
                  <a:rPr lang="en-US" dirty="0">
                    <a:latin typeface="Times New Roman" panose="02020603050405020304" pitchFamily="18" charset="0"/>
                  </a:rPr>
                  <a:t>of {</a:t>
                </a:r>
                <a:r>
                  <a:rPr lang="en-US" i="1" dirty="0">
                    <a:latin typeface="Times New Roman" panose="02020603050405020304" pitchFamily="18" charset="0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</a:rPr>
                  <a:t>} so rotation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</a:rPr>
                  <a:t> </a:t>
                </a:r>
                <a:endParaRPr lang="en-US" sz="800" b="0" i="0" u="none" strike="noStrike" baseline="0" dirty="0" smtClean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93" y="3176124"/>
                <a:ext cx="6096000" cy="650306"/>
              </a:xfrm>
              <a:prstGeom prst="rect">
                <a:avLst/>
              </a:prstGeom>
              <a:blipFill>
                <a:blip r:embed="rId3"/>
                <a:stretch>
                  <a:fillRect l="-800" t="-4673" b="-140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65196" y="4075405"/>
                <a:ext cx="6096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</a:rPr>
                  <a:t>The joint variables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</a:rPr>
                  <a:t>, Cartesian </a:t>
                </a:r>
                <a:r>
                  <a:rPr lang="en-US" dirty="0">
                    <a:latin typeface="Times New Roman" panose="02020603050405020304" pitchFamily="18" charset="0"/>
                  </a:rPr>
                  <a:t>variables are </a:t>
                </a:r>
                <a:r>
                  <a:rPr lang="pl-PL" sz="2000" b="0" i="1" u="none" strike="noStrike" baseline="0" dirty="0" smtClean="0">
                    <a:latin typeface="Times New Roman" panose="02020603050405020304" pitchFamily="18" charset="0"/>
                  </a:rPr>
                  <a:t>x y z </a:t>
                </a:r>
                <a:endParaRPr lang="it-IT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96" y="4075405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 l="-900" t="-10769" b="-26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72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544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SymbolMT</vt:lpstr>
      <vt:lpstr>Times New Roman</vt:lpstr>
      <vt:lpstr>TimesNewRomanPS-BoldMT</vt:lpstr>
      <vt:lpstr>Office Theme</vt:lpstr>
      <vt:lpstr>Parallel robot</vt:lpstr>
      <vt:lpstr>Stewart Platform</vt:lpstr>
      <vt:lpstr>Video</vt:lpstr>
      <vt:lpstr>PowerPoint Presentation</vt:lpstr>
      <vt:lpstr>Inverse Kinematics: given the end-effector position, calculate the values of the joints θ_i </vt:lpstr>
      <vt:lpstr>Forward Kinematics: given θ_i, calculate T_sb (numerical methods)</vt:lpstr>
      <vt:lpstr>Delta robot source: The Delta Parallel Robot: Kinematics Solutions, Robert L. Williams II, Ph.D.  </vt:lpstr>
      <vt:lpstr>Structure</vt:lpstr>
      <vt:lpstr>PowerPoint Presentation</vt:lpstr>
      <vt:lpstr>Dof</vt:lpstr>
      <vt:lpstr>Kinematics</vt:lpstr>
      <vt:lpstr>Inverse kinematics problem</vt:lpstr>
      <vt:lpstr>Forward Position Kinematics (FPK) Solution</vt:lpstr>
      <vt:lpstr>Combination of parallel robots</vt:lpstr>
      <vt:lpstr>Exercise in matlab: Forward kinematics of a 2DoF parallel robot  use Newton-Raphson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robot</dc:title>
  <dc:creator>Paolo Gallina</dc:creator>
  <cp:lastModifiedBy>Paolo Gallina</cp:lastModifiedBy>
  <cp:revision>20</cp:revision>
  <dcterms:created xsi:type="dcterms:W3CDTF">2019-04-05T07:12:05Z</dcterms:created>
  <dcterms:modified xsi:type="dcterms:W3CDTF">2019-04-05T14:26:02Z</dcterms:modified>
</cp:coreProperties>
</file>