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203" r:id="rId2"/>
    <p:sldMasterId id="2147484566" r:id="rId3"/>
    <p:sldMasterId id="2147484578" r:id="rId4"/>
  </p:sldMasterIdLst>
  <p:notesMasterIdLst>
    <p:notesMasterId r:id="rId25"/>
  </p:notesMasterIdLst>
  <p:sldIdLst>
    <p:sldId id="770" r:id="rId5"/>
    <p:sldId id="771" r:id="rId6"/>
    <p:sldId id="772" r:id="rId7"/>
    <p:sldId id="774" r:id="rId8"/>
    <p:sldId id="775" r:id="rId9"/>
    <p:sldId id="776" r:id="rId10"/>
    <p:sldId id="1067" r:id="rId11"/>
    <p:sldId id="1068" r:id="rId12"/>
    <p:sldId id="1069" r:id="rId13"/>
    <p:sldId id="1070" r:id="rId14"/>
    <p:sldId id="1071" r:id="rId15"/>
    <p:sldId id="1072" r:id="rId16"/>
    <p:sldId id="1073" r:id="rId17"/>
    <p:sldId id="1074" r:id="rId18"/>
    <p:sldId id="1075" r:id="rId19"/>
    <p:sldId id="1077" r:id="rId20"/>
    <p:sldId id="1076" r:id="rId21"/>
    <p:sldId id="1078" r:id="rId22"/>
    <p:sldId id="1079" r:id="rId23"/>
    <p:sldId id="1080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8" autoAdjust="0"/>
    <p:restoredTop sz="91304" autoAdjust="0"/>
  </p:normalViewPr>
  <p:slideViewPr>
    <p:cSldViewPr>
      <p:cViewPr varScale="1">
        <p:scale>
          <a:sx n="67" d="100"/>
          <a:sy n="67" d="100"/>
        </p:scale>
        <p:origin x="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D529-C9AD-430A-A333-7EEA901A8E0F}" type="datetimeFigureOut">
              <a:rPr lang="it-IT" smtClean="0"/>
              <a:pPr/>
              <a:t>06/04/2019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ED9EB-EEDF-42B2-B4BC-9099A337E3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7D49-C5D9-4DB0-8FF8-9FBF09B70EA6}" type="slidenum">
              <a:rPr kumimoji="0" lang="sr-Latn-R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ED9EB-EEDF-42B2-B4BC-9099A337E3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74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0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7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7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9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4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5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8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0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49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13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81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29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75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47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15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71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7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06/04/2019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72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5415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010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0375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2255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8025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02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985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361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215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8529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4/6/2019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9600-50B7-41F0-8AC3-60596C052A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06/04/2019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8F2E-24E4-4A94-8E35-545E4357CFF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2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4/6/2019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2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4/6/2019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259" y="404664"/>
            <a:ext cx="784887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EUDRAGIT® L 100-55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6146" name="Picture 2" descr="norm_land_l-100-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714791" cy="278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97335" y="426173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Chemical/IUPAC name: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acid-co-ethyl acrylate)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65312" y="4867419"/>
            <a:ext cx="829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Monographs: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      Ph. Eur.: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Methacrylic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 - Ethyl Acrylate Copolymer (1:1)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USP-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C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5877272"/>
            <a:ext cx="613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NB: in rosso nomenclatura riportata in etichetta/foglio illustrativo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171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8640960" cy="673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MOMENT ®compresse rivestite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Eccipienti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 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Amido di mais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sodio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amido glicolato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PVP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silice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colloidale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talco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Idrossipropilmetilcellulosa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Gomma arabica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Saccarosio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PEG 6000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Magnesio carbonato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titanio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diossido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32656"/>
            <a:ext cx="8568952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VISOFID compresse rivestite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COMPOSIZIONE: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Eccipienti nucleo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 lattosio, cellulosa microcristallina, PVP, </a:t>
            </a: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croscarmellosa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sodica, magnesio stearato.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Rivestimento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Opadry</a:t>
            </a:r>
            <a:r>
              <a:rPr kumimoji="0" lang="it-IT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kumimoji="0" lang="it-IT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whyte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: HPMC, titanio diossido, PEG 400, Indigotina;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Opadry</a:t>
            </a:r>
            <a:r>
              <a:rPr lang="it-IT" u="sng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it-IT" u="sng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Buff</a:t>
            </a:r>
            <a:r>
              <a:rPr lang="it-IT" u="sng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HPMC, titanio diossido, PEG 400, Ossidi di ferro, giallo chinolina;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Opaglos</a:t>
            </a:r>
            <a:r>
              <a:rPr kumimoji="0" lang="it-IT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6000 </a:t>
            </a:r>
            <a:r>
              <a:rPr kumimoji="0" lang="it-IT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white</a:t>
            </a:r>
            <a:r>
              <a:rPr kumimoji="0" lang="it-IT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: gomma lacca, cera carnauba gialla, cera bianca; saccarosio.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260648"/>
            <a:ext cx="7992888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CEMERIT®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Compresse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 g di </a:t>
            </a:r>
            <a:r>
              <a:rPr lang="it-IT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acido acetilsalicilico</a:t>
            </a: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in forma </a:t>
            </a:r>
            <a:r>
              <a:rPr lang="it-IT" sz="2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microincapsulata</a:t>
            </a: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it-IT" sz="2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etilcellulosa</a:t>
            </a: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250"/>
              </a:lnSpc>
              <a:spcBef>
                <a:spcPts val="2025"/>
              </a:spcBef>
              <a:spcAft>
                <a:spcPts val="1275"/>
              </a:spcAft>
            </a:pPr>
            <a:r>
              <a:rPr lang="it-IT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Eccipienti: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it-IT" sz="2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etilcellulosa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amido </a:t>
            </a:r>
            <a:r>
              <a:rPr lang="it-IT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mais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saccarina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it-IT" sz="2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 lampone</a:t>
            </a:r>
            <a:endParaRPr lang="it-IT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800"/>
              </a:spcAft>
            </a:pPr>
            <a:r>
              <a:rPr lang="it-IT" sz="2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silice precipitata</a:t>
            </a:r>
            <a:endParaRPr lang="it-IT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88640"/>
            <a:ext cx="5904656" cy="21602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5576" y="2348880"/>
            <a:ext cx="756084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principio attivo  </a:t>
            </a:r>
            <a:r>
              <a:rPr lang="it-IT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ibuprofene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(200mg)</a:t>
            </a: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altri componenti sono </a:t>
            </a:r>
            <a:r>
              <a:rPr lang="it-IT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etilcellulosa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cellulosa </a:t>
            </a:r>
            <a:r>
              <a:rPr lang="it-I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acetato 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ftalato, 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amido di  </a:t>
            </a:r>
            <a:r>
              <a:rPr lang="it-IT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mais,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cellulosa microcristallina, saccarina, </a:t>
            </a:r>
            <a:r>
              <a:rPr lang="it-IT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croscarmellosa</a:t>
            </a: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sodica, aroma fragola, acido fumarico, biossido di silicio, magnesio stearato, calcio fosfato dibasico anidro.</a:t>
            </a: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36904" cy="6858000"/>
          </a:xfrm>
        </p:spPr>
      </p:pic>
      <p:sp>
        <p:nvSpPr>
          <p:cNvPr id="3" name="CasellaDiTesto 2"/>
          <p:cNvSpPr txBox="1"/>
          <p:nvPr/>
        </p:nvSpPr>
        <p:spPr>
          <a:xfrm>
            <a:off x="3786182" y="3357562"/>
            <a:ext cx="23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>
                <a:solidFill>
                  <a:prstClr val="black"/>
                </a:solidFill>
                <a:latin typeface="Arial Black" pitchFamily="34" charset="0"/>
              </a:rPr>
              <a:t>Eudragit</a:t>
            </a:r>
            <a:r>
              <a:rPr lang="it-IT" dirty="0" smtClean="0">
                <a:solidFill>
                  <a:prstClr val="black"/>
                </a:solidFill>
                <a:latin typeface="Arial Black" pitchFamily="34" charset="0"/>
              </a:rPr>
              <a:t> L100-55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2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548680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ADALAT CRONO COMPRESSE A RILASCIO MODIFICATO</a:t>
            </a: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p.a. NIFEDIPINA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Eccipienti:</a:t>
            </a:r>
          </a:p>
          <a:p>
            <a:pPr algn="just"/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PEG, HPMC, magnesio stearato, sodio cloruro, ferro ossido rosso, </a:t>
            </a:r>
            <a:r>
              <a:rPr lang="it-IT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cellulosa acetato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PEG, </a:t>
            </a:r>
            <a:r>
              <a:rPr lang="it-IT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idrossipropilcellulosa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titanio diossido, glicole propilenico.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0333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44450" y="47625"/>
            <a:ext cx="559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Strato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esterno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rilascio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pulsatile</a:t>
            </a: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85825"/>
            <a:ext cx="6120680" cy="220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86100"/>
            <a:ext cx="5688632" cy="37433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8888" y="911225"/>
            <a:ext cx="1296987" cy="238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Fluido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GI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875" y="1412875"/>
            <a:ext cx="37782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2241550" y="1398588"/>
            <a:ext cx="100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Fluido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GI</a:t>
            </a:r>
            <a:endParaRPr kumimoji="0" lang="sr-Latn-R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7500958" y="1214422"/>
            <a:ext cx="1285884" cy="3857652"/>
            <a:chOff x="7500958" y="1214422"/>
            <a:chExt cx="1285884" cy="3857652"/>
          </a:xfrm>
        </p:grpSpPr>
        <p:sp>
          <p:nvSpPr>
            <p:cNvPr id="5" name="Interruzione 4"/>
            <p:cNvSpPr/>
            <p:nvPr/>
          </p:nvSpPr>
          <p:spPr>
            <a:xfrm rot="16200000">
              <a:off x="6215074" y="2500306"/>
              <a:ext cx="3857652" cy="1285884"/>
            </a:xfrm>
            <a:prstGeom prst="flowChartTerminator">
              <a:avLst/>
            </a:prstGeom>
            <a:ln w="508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7500958" y="2500306"/>
              <a:ext cx="1285884" cy="2500330"/>
              <a:chOff x="7500958" y="2500306"/>
              <a:chExt cx="1285884" cy="2500330"/>
            </a:xfrm>
          </p:grpSpPr>
          <p:sp>
            <p:nvSpPr>
              <p:cNvPr id="8" name="Ovale 7"/>
              <p:cNvSpPr/>
              <p:nvPr/>
            </p:nvSpPr>
            <p:spPr>
              <a:xfrm>
                <a:off x="8001024" y="3429000"/>
                <a:ext cx="347666" cy="34766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Ovale 8"/>
              <p:cNvSpPr/>
              <p:nvPr/>
            </p:nvSpPr>
            <p:spPr>
              <a:xfrm>
                <a:off x="7500958" y="4071942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e 9"/>
              <p:cNvSpPr/>
              <p:nvPr/>
            </p:nvSpPr>
            <p:spPr>
              <a:xfrm>
                <a:off x="8143900" y="3214686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7929586" y="2857496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e 11"/>
              <p:cNvSpPr/>
              <p:nvPr/>
            </p:nvSpPr>
            <p:spPr>
              <a:xfrm>
                <a:off x="8215338" y="3786190"/>
                <a:ext cx="357190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8286776" y="4500570"/>
                <a:ext cx="357190" cy="41433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e 13"/>
              <p:cNvSpPr/>
              <p:nvPr/>
            </p:nvSpPr>
            <p:spPr>
              <a:xfrm>
                <a:off x="7572396" y="3714752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7786710" y="3214686"/>
                <a:ext cx="423874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Ovale 15"/>
              <p:cNvSpPr/>
              <p:nvPr/>
            </p:nvSpPr>
            <p:spPr>
              <a:xfrm>
                <a:off x="8358214" y="3429000"/>
                <a:ext cx="342912" cy="35717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Ovale 16"/>
              <p:cNvSpPr/>
              <p:nvPr/>
            </p:nvSpPr>
            <p:spPr>
              <a:xfrm>
                <a:off x="7929586" y="4643446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Ovale 17"/>
              <p:cNvSpPr/>
              <p:nvPr/>
            </p:nvSpPr>
            <p:spPr>
              <a:xfrm>
                <a:off x="7572396" y="4429132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e 18"/>
              <p:cNvSpPr/>
              <p:nvPr/>
            </p:nvSpPr>
            <p:spPr>
              <a:xfrm>
                <a:off x="8429652" y="4143380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e 19"/>
              <p:cNvSpPr/>
              <p:nvPr/>
            </p:nvSpPr>
            <p:spPr>
              <a:xfrm>
                <a:off x="8358214" y="3429000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8001024" y="4286256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7572396" y="3143248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e 22"/>
              <p:cNvSpPr/>
              <p:nvPr/>
            </p:nvSpPr>
            <p:spPr>
              <a:xfrm rot="3136853">
                <a:off x="8144402" y="3929568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7786710" y="3786190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7929586" y="2500306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e 25"/>
              <p:cNvSpPr/>
              <p:nvPr/>
            </p:nvSpPr>
            <p:spPr>
              <a:xfrm>
                <a:off x="7724796" y="4581532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8286776" y="2500306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7572396" y="2714620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8358214" y="3000372"/>
                <a:ext cx="357190" cy="357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e 29"/>
              <p:cNvSpPr/>
              <p:nvPr/>
            </p:nvSpPr>
            <p:spPr>
              <a:xfrm>
                <a:off x="8153424" y="4438656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e 30"/>
              <p:cNvSpPr/>
              <p:nvPr/>
            </p:nvSpPr>
            <p:spPr>
              <a:xfrm>
                <a:off x="8286776" y="2714620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7572396" y="3286124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7929586" y="3500438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7786710" y="4214818"/>
                <a:ext cx="428628" cy="42862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 smtClean="0"/>
              <a:t>ZEPELINDUE CAPSULE</a:t>
            </a:r>
            <a:br>
              <a:rPr lang="it-IT" b="1" dirty="0" smtClean="0"/>
            </a:br>
            <a:r>
              <a:rPr lang="it-IT" b="1" dirty="0" smtClean="0"/>
              <a:t>KETOPROFENE SALE </a:t>
            </a:r>
            <a:r>
              <a:rPr lang="it-IT" b="1" dirty="0" err="1" smtClean="0"/>
              <a:t>DI</a:t>
            </a:r>
            <a:r>
              <a:rPr lang="it-IT" b="1" dirty="0" smtClean="0"/>
              <a:t> LISINA</a:t>
            </a:r>
            <a:endParaRPr lang="it-IT" b="1" dirty="0"/>
          </a:p>
        </p:txBody>
      </p:sp>
      <p:cxnSp>
        <p:nvCxnSpPr>
          <p:cNvPr id="38" name="Connettore 1 37"/>
          <p:cNvCxnSpPr/>
          <p:nvPr/>
        </p:nvCxnSpPr>
        <p:spPr>
          <a:xfrm>
            <a:off x="7500958" y="2285992"/>
            <a:ext cx="12858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0" name="Gruppo 69"/>
          <p:cNvGrpSpPr/>
          <p:nvPr/>
        </p:nvGrpSpPr>
        <p:grpSpPr>
          <a:xfrm>
            <a:off x="1857356" y="1142984"/>
            <a:ext cx="4628342" cy="1583778"/>
            <a:chOff x="1142976" y="1214422"/>
            <a:chExt cx="4628342" cy="1583778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2357422" y="1214422"/>
              <a:ext cx="3194272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DUPLICE ATTIVITÀ TERAPEUTICA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142976" y="2428868"/>
              <a:ext cx="164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IMMEDIATA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143372" y="2428868"/>
              <a:ext cx="1627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RITARDATA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cxnSp>
          <p:nvCxnSpPr>
            <p:cNvPr id="50" name="Connettore 2 49"/>
            <p:cNvCxnSpPr/>
            <p:nvPr/>
          </p:nvCxnSpPr>
          <p:spPr>
            <a:xfrm rot="5400000">
              <a:off x="2428860" y="2000240"/>
              <a:ext cx="42862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Connettore 2 51"/>
            <p:cNvCxnSpPr>
              <a:endCxn id="48" idx="0"/>
            </p:cNvCxnSpPr>
            <p:nvPr/>
          </p:nvCxnSpPr>
          <p:spPr>
            <a:xfrm rot="16200000" flipH="1">
              <a:off x="4586079" y="2057602"/>
              <a:ext cx="428626" cy="3139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9" name="Gruppo 68"/>
          <p:cNvGrpSpPr/>
          <p:nvPr/>
        </p:nvGrpSpPr>
        <p:grpSpPr>
          <a:xfrm>
            <a:off x="285720" y="2928934"/>
            <a:ext cx="4916658" cy="3929066"/>
            <a:chOff x="0" y="3001166"/>
            <a:chExt cx="4916658" cy="2725309"/>
          </a:xfrm>
        </p:grpSpPr>
        <p:sp>
          <p:nvSpPr>
            <p:cNvPr id="63" name="Arco 62"/>
            <p:cNvSpPr/>
            <p:nvPr/>
          </p:nvSpPr>
          <p:spPr>
            <a:xfrm rot="15998733">
              <a:off x="1703021" y="2512838"/>
              <a:ext cx="1880306" cy="4546968"/>
            </a:xfrm>
            <a:prstGeom prst="arc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8" name="Gruppo 67"/>
            <p:cNvGrpSpPr/>
            <p:nvPr/>
          </p:nvGrpSpPr>
          <p:grpSpPr>
            <a:xfrm>
              <a:off x="0" y="3001166"/>
              <a:ext cx="3340801" cy="2440240"/>
              <a:chOff x="0" y="3001166"/>
              <a:chExt cx="3340801" cy="2440240"/>
            </a:xfrm>
          </p:grpSpPr>
          <p:cxnSp>
            <p:nvCxnSpPr>
              <p:cNvPr id="54" name="Connettore 2 53"/>
              <p:cNvCxnSpPr/>
              <p:nvPr/>
            </p:nvCxnSpPr>
            <p:spPr>
              <a:xfrm rot="5400000" flipH="1" flipV="1">
                <a:off x="-642974" y="4000504"/>
                <a:ext cx="20002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Connettore 2 56"/>
              <p:cNvCxnSpPr/>
              <p:nvPr/>
            </p:nvCxnSpPr>
            <p:spPr>
              <a:xfrm>
                <a:off x="357158" y="5000636"/>
                <a:ext cx="257176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CasellaDiTesto 57"/>
              <p:cNvSpPr txBox="1"/>
              <p:nvPr/>
            </p:nvSpPr>
            <p:spPr>
              <a:xfrm>
                <a:off x="0" y="3071810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+mn-cs"/>
                  </a:rPr>
                  <a:t>C</a:t>
                </a: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2643174" y="507207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+mn-cs"/>
                  </a:rPr>
                  <a:t>t (h)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61" name="Connettore 1 60"/>
              <p:cNvCxnSpPr/>
              <p:nvPr/>
            </p:nvCxnSpPr>
            <p:spPr>
              <a:xfrm rot="5400000">
                <a:off x="2357422" y="500063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CasellaDiTesto 61"/>
              <p:cNvSpPr txBox="1"/>
              <p:nvPr/>
            </p:nvSpPr>
            <p:spPr>
              <a:xfrm>
                <a:off x="2214546" y="5072074"/>
                <a:ext cx="425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Black" pitchFamily="34" charset="0"/>
                    <a:ea typeface="+mn-ea"/>
                    <a:cs typeface="+mn-cs"/>
                  </a:rPr>
                  <a:t>24</a:t>
                </a:r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Figura a mano libera 66"/>
              <p:cNvSpPr/>
              <p:nvPr/>
            </p:nvSpPr>
            <p:spPr>
              <a:xfrm>
                <a:off x="357158" y="3357562"/>
                <a:ext cx="1357322" cy="1643074"/>
              </a:xfrm>
              <a:custGeom>
                <a:avLst/>
                <a:gdLst>
                  <a:gd name="connsiteX0" fmla="*/ 25791 w 2581422"/>
                  <a:gd name="connsiteY0" fmla="*/ 1599027 h 1599027"/>
                  <a:gd name="connsiteX1" fmla="*/ 25791 w 2581422"/>
                  <a:gd name="connsiteY1" fmla="*/ 853440 h 1599027"/>
                  <a:gd name="connsiteX2" fmla="*/ 25791 w 2581422"/>
                  <a:gd name="connsiteY2" fmla="*/ 853440 h 1599027"/>
                  <a:gd name="connsiteX3" fmla="*/ 279009 w 2581422"/>
                  <a:gd name="connsiteY3" fmla="*/ 9378 h 1599027"/>
                  <a:gd name="connsiteX4" fmla="*/ 1699846 w 2581422"/>
                  <a:gd name="connsiteY4" fmla="*/ 797169 h 1599027"/>
                  <a:gd name="connsiteX5" fmla="*/ 2445434 w 2581422"/>
                  <a:gd name="connsiteY5" fmla="*/ 1008184 h 1599027"/>
                  <a:gd name="connsiteX6" fmla="*/ 2515773 w 2581422"/>
                  <a:gd name="connsiteY6" fmla="*/ 1008184 h 159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422" h="1599027">
                    <a:moveTo>
                      <a:pt x="25791" y="1599027"/>
                    </a:moveTo>
                    <a:lnTo>
                      <a:pt x="25791" y="853440"/>
                    </a:lnTo>
                    <a:lnTo>
                      <a:pt x="25791" y="853440"/>
                    </a:lnTo>
                    <a:cubicBezTo>
                      <a:pt x="67994" y="712763"/>
                      <a:pt x="0" y="18757"/>
                      <a:pt x="279009" y="9378"/>
                    </a:cubicBezTo>
                    <a:cubicBezTo>
                      <a:pt x="558018" y="0"/>
                      <a:pt x="1338775" y="630701"/>
                      <a:pt x="1699846" y="797169"/>
                    </a:cubicBezTo>
                    <a:cubicBezTo>
                      <a:pt x="2060917" y="963637"/>
                      <a:pt x="2309446" y="973015"/>
                      <a:pt x="2445434" y="1008184"/>
                    </a:cubicBezTo>
                    <a:cubicBezTo>
                      <a:pt x="2581422" y="1043353"/>
                      <a:pt x="2548597" y="1025768"/>
                      <a:pt x="2515773" y="1008184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" name="CasellaDiTesto 70"/>
          <p:cNvSpPr txBox="1"/>
          <p:nvPr/>
        </p:nvSpPr>
        <p:spPr>
          <a:xfrm>
            <a:off x="3786182" y="350043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ECCIPIENTI: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DIETILFTALATO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MAGNESIO STEARATO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PVP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POLIMERI DEGLI ESTERI DELL’ACIDO ACRILICO E METACRILICO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TALCO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7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4320" y="908720"/>
            <a:ext cx="8241030" cy="4581253"/>
          </a:xfrm>
        </p:spPr>
        <p:txBody>
          <a:bodyPr>
            <a:normAutofit fontScale="47500" lnSpcReduction="20000"/>
          </a:bodyPr>
          <a:lstStyle/>
          <a:p>
            <a:r>
              <a:rPr lang="it-IT" b="1" dirty="0" smtClean="0">
                <a:latin typeface="Arial Black" panose="020B0A04020102020204" pitchFamily="34" charset="0"/>
              </a:rPr>
              <a:t>Es.</a:t>
            </a:r>
          </a:p>
          <a:p>
            <a:endParaRPr lang="it-IT" b="1" u="sng" dirty="0" smtClean="0">
              <a:latin typeface="Arial Black" panose="020B0A04020102020204" pitchFamily="34" charset="0"/>
            </a:endParaRPr>
          </a:p>
          <a:p>
            <a:r>
              <a:rPr lang="it-IT" b="1" u="sng" dirty="0" smtClean="0">
                <a:latin typeface="Arial Black" panose="020B0A04020102020204" pitchFamily="34" charset="0"/>
              </a:rPr>
              <a:t>3)  PROGETTAZIONE/STRATEGIA </a:t>
            </a:r>
            <a:r>
              <a:rPr lang="it-IT" b="1" u="sng" dirty="0">
                <a:latin typeface="Arial Black" panose="020B0A04020102020204" pitchFamily="34" charset="0"/>
              </a:rPr>
              <a:t>FORMULATIVA</a:t>
            </a:r>
            <a:br>
              <a:rPr lang="it-IT" b="1" u="sng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>Progetta una formulazione costituita da capsule di gelatina molle rilascio </a:t>
            </a:r>
            <a:r>
              <a:rPr lang="it-IT" dirty="0" err="1">
                <a:latin typeface="Arial Black" panose="020B0A04020102020204" pitchFamily="34" charset="0"/>
              </a:rPr>
              <a:t>pH</a:t>
            </a:r>
            <a:r>
              <a:rPr lang="it-IT" dirty="0">
                <a:latin typeface="Arial Black" panose="020B0A04020102020204" pitchFamily="34" charset="0"/>
              </a:rPr>
              <a:t> indipendente da inserire in capsule rigide ad azione colon specifica (proponi  la formulazione, impianto/i e  controlli previsti dalla FU- motivando la strategia adottata).</a:t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b="1" u="sng" dirty="0">
                <a:latin typeface="Arial Black" panose="020B0A04020102020204" pitchFamily="34" charset="0"/>
              </a:rPr>
              <a:t>Formulazione schematizzata:</a:t>
            </a:r>
            <a:br>
              <a:rPr lang="it-IT" b="1" u="sng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b="1" u="sng" dirty="0">
                <a:latin typeface="Arial Black" panose="020B0A04020102020204" pitchFamily="34" charset="0"/>
              </a:rPr>
              <a:t>Composizione formulazione :</a:t>
            </a:r>
            <a:br>
              <a:rPr lang="it-IT" b="1" u="sng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b="1" u="sng" dirty="0">
                <a:latin typeface="Arial Black" panose="020B0A04020102020204" pitchFamily="34" charset="0"/>
              </a:rPr>
              <a:t>Impianto/i:</a:t>
            </a:r>
            <a:br>
              <a:rPr lang="it-IT" b="1" u="sng" dirty="0">
                <a:latin typeface="Arial Black" panose="020B0A04020102020204" pitchFamily="34" charset="0"/>
              </a:rPr>
            </a:br>
            <a:r>
              <a:rPr lang="it-IT" dirty="0">
                <a:latin typeface="Arial Black" panose="020B0A04020102020204" pitchFamily="34" charset="0"/>
              </a:rPr>
              <a:t/>
            </a:r>
            <a:br>
              <a:rPr lang="it-IT" dirty="0">
                <a:latin typeface="Arial Black" panose="020B0A04020102020204" pitchFamily="34" charset="0"/>
              </a:rPr>
            </a:br>
            <a:r>
              <a:rPr lang="it-IT" b="1" u="sng" dirty="0">
                <a:latin typeface="Arial Black" panose="020B0A04020102020204" pitchFamily="34" charset="0"/>
              </a:rPr>
              <a:t>Controlli </a:t>
            </a:r>
            <a:r>
              <a:rPr lang="it-IT" b="1" u="sng" dirty="0" smtClean="0">
                <a:latin typeface="Arial Black" panose="020B0A04020102020204" pitchFamily="34" charset="0"/>
              </a:rPr>
              <a:t>FU</a:t>
            </a:r>
          </a:p>
          <a:p>
            <a:r>
              <a:rPr lang="it-IT" sz="7200" b="1" u="sng" dirty="0" smtClean="0">
                <a:latin typeface="Arial Black" panose="020B0A04020102020204" pitchFamily="34" charset="0"/>
              </a:rPr>
              <a:t>NB: rivestimento isolante con PVP o HPC o HPMC</a:t>
            </a:r>
            <a:r>
              <a:rPr lang="it-IT" sz="7200" dirty="0"/>
              <a:t/>
            </a:r>
            <a:br>
              <a:rPr lang="it-IT" sz="72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259" y="404664"/>
            <a:ext cx="784887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EUDRAGIT® L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122" name="Picture 2" descr="norm_land_l-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48" y="1052736"/>
            <a:ext cx="3746755" cy="28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401454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Chemical/IUPAC name: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acid-co-methyl methacrylate)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797152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      Ph. Eur.: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Methacrylic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 - Methyl Methacrylate Copolymer (1:1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USP-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6426"/>
            <a:ext cx="2756148" cy="36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13" y="409575"/>
            <a:ext cx="4840188" cy="20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it-IT" altLang="it-IT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505200"/>
            <a:ext cx="8640960" cy="269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Ingredienti…….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cellulosa,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idrossi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propil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-metilcellulosa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carbossimetilcellulosa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sodica reticolata; ossido di magnesio, sali di magnesio degli acidi grassi, biossido di silicio; ………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formulato con la 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tecnologia trifase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rilascio differenziato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garantisce la cessione delle vitamine e dei minerali nelle varie fasi della giornata: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5 minuti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……………………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un'ora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……………………………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8 ore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259" y="404664"/>
            <a:ext cx="784887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EUDRAGIT®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/>
            </a:r>
            <a:b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</a:b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170" name="Picture 2" descr="norm_land_s-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33" y="927884"/>
            <a:ext cx="3597301" cy="26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01105" y="40050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Chemical/IUPAC name: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acid-co-methyl methacrylate)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1:2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1104" y="4641135"/>
            <a:ext cx="833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Monographs: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      Ph. Eur.: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Methacrylic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Acid - Methyl Methacrylate Copolymer (1:2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USP- Type B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23628" y="48951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EUDRAGIT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® RL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         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 descr="norm_land_rl-1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980728"/>
            <a:ext cx="5184576" cy="29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683568" y="1803881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Chemical/IUPAC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Poly(ethyl acrylate-co-methyl methacrylate-co-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trimethylammonioethyl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methacrylate chloride)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1:2:0.2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Monographs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      Ph. Eur.: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Ammonio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Methacrylate Copolymer,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   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75802" y="692696"/>
            <a:ext cx="219239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EUDRAGIT® RS 100</a:t>
            </a:r>
            <a:endParaRPr kumimoji="0" lang="it-IT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4" name="Immagine 1" descr="Descrizione: norm_land_rs-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26" y="1190702"/>
            <a:ext cx="382254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24134" y="4102593"/>
            <a:ext cx="6695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Chemical/IUPAC name: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Poly(ethyl acrylate-co-methyl methacrylate-co-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trimethylammonioethyl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methacrylate chloride)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1:2:0.1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</a:b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Monographs: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        Ph. Eur.: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Ammonio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Methacrylate Copolymer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Type B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30193"/>
              </p:ext>
            </p:extLst>
          </p:nvPr>
        </p:nvGraphicFramePr>
        <p:xfrm>
          <a:off x="0" y="-99191"/>
          <a:ext cx="9432032" cy="69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Presentation" r:id="rId3" imgW="3460846" imgH="2595307" progId="PowerPoint.Show.12">
                  <p:embed/>
                </p:oleObj>
              </mc:Choice>
              <mc:Fallback>
                <p:oleObj name="Presentation" r:id="rId3" imgW="3460846" imgH="2595307" progId="PowerPoint.Show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99191"/>
                        <a:ext cx="9432032" cy="69925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332656"/>
            <a:ext cx="7704856" cy="581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Es 2</a:t>
            </a:r>
            <a:r>
              <a:rPr kumimoji="0" lang="it-IT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) FUNZIONALITA’ TECNOLOGICA: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      -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compressa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</a:b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Eccipienti del nucleo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: lattosio monoidrato, cellulosa microcristallina, amido di mais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pregelatinizzato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crospovidone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, magnesio stearato.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Eccipienti del rivestimento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: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idrossipropilmetilcellulosa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, titanio diossido, PEG 400,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polisorbato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80.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  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Rispondi ai seguenti quesiti: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 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Descrivi la funzionalità di ogni singolo eccipiente presente nella formulazione.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/>
              </a:rPr>
              <a:t>Proponi una formulazione alternativa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3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32656"/>
            <a:ext cx="8568952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b="1" u="sng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Eccipienti del nucleo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: </a:t>
            </a:r>
            <a:endParaRPr lang="it-IT" dirty="0" smtClean="0">
              <a:solidFill>
                <a:prstClr val="black"/>
              </a:solidFill>
              <a:latin typeface="Arial Black" panose="020B0A04020102020204" pitchFamily="34" charset="0"/>
              <a:ea typeface="Times New Roman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lattosio monoidrato: diluente solubile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cellulosa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microcristallina: diluente insolubile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amido 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di mais </a:t>
            </a: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pregelatinizzato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: diluente insolubile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crospovidone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: disgregante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magnesio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stearato: lubrificante </a:t>
            </a: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lip</a:t>
            </a:r>
            <a:endParaRPr lang="it-IT" dirty="0" smtClean="0">
              <a:solidFill>
                <a:prstClr val="black"/>
              </a:solidFill>
              <a:latin typeface="Arial Black" panose="020B0A04020102020204" pitchFamily="34" charset="0"/>
              <a:ea typeface="Times New Roman"/>
            </a:endParaRPr>
          </a:p>
          <a:p>
            <a:pPr lvl="0" algn="just">
              <a:lnSpc>
                <a:spcPct val="115000"/>
              </a:lnSpc>
              <a:defRPr/>
            </a:pPr>
            <a:r>
              <a:rPr lang="it-IT" b="1" dirty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it-IT" b="1" u="sng" dirty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Eccipienti del rivestimento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 </a:t>
            </a:r>
            <a:endParaRPr lang="it-IT" dirty="0" smtClean="0">
              <a:solidFill>
                <a:prstClr val="black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Idrossipropilmetilcellulosa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: polimero filmante </a:t>
            </a: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gastrosolubile</a:t>
            </a:r>
            <a:endParaRPr lang="it-IT" dirty="0" smtClean="0">
              <a:solidFill>
                <a:prstClr val="black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titanio diossido: opacizzante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PEG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400: plastificante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it-IT" dirty="0" err="1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polisorbato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80: riduce la tensione superficiale e promuove la formazione del film</a:t>
            </a:r>
            <a:endParaRPr lang="it-IT" dirty="0">
              <a:solidFill>
                <a:prstClr val="black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defRPr/>
            </a:pPr>
            <a:endParaRPr lang="it-IT" sz="1600" dirty="0">
              <a:solidFill>
                <a:prstClr val="black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prstClr val="black"/>
              </a:solidFill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35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32656"/>
            <a:ext cx="8568952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Eccipienti del nucleo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: 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lattosio monoidrato/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 SACCAROSIO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cellulosa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microcristallina/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CALCIO FOSFATO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amido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di mais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pregelatinizzato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/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CALCIO CARBONATO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crospovidone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/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SODIO AMIDO GLICOLATO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magnesio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+mn-cs"/>
              </a:rPr>
              <a:t>stearato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/>
              </a:rPr>
              <a:t>/ CERE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Eccipienti del rivestimento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: 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Idrossipropilmetilcellulosa</a:t>
            </a:r>
            <a:r>
              <a:rPr lang="it-IT" dirty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/ PVA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titanio diossido: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/ OSSIDO DI FERRO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PEG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400/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GLICEROLO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polisorbato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80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/ SODIO LAURILSOLFATO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6434</TotalTime>
  <Words>244</Words>
  <Application>Microsoft Office PowerPoint</Application>
  <PresentationFormat>Presentazione su schermo (4:3)</PresentationFormat>
  <Paragraphs>132</Paragraphs>
  <Slides>20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1_Tema di Office</vt:lpstr>
      <vt:lpstr>10_Tema di Office</vt:lpstr>
      <vt:lpstr>Tema di Office</vt:lpstr>
      <vt:lpstr>2_Tema di Office</vt:lpstr>
      <vt:lpstr>Presentation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ZEPELINDUE CAPSULE KETOPROFENE SALE DI LISINA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RIVESTIMENTO</dc:title>
  <dc:creator>Dritan</dc:creator>
  <cp:lastModifiedBy>Dario</cp:lastModifiedBy>
  <cp:revision>450</cp:revision>
  <dcterms:created xsi:type="dcterms:W3CDTF">2010-03-03T11:08:00Z</dcterms:created>
  <dcterms:modified xsi:type="dcterms:W3CDTF">2019-04-05T22:16:55Z</dcterms:modified>
</cp:coreProperties>
</file>