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59" r:id="rId13"/>
    <p:sldId id="279" r:id="rId14"/>
    <p:sldId id="280" r:id="rId15"/>
    <p:sldId id="290" r:id="rId16"/>
    <p:sldId id="282" r:id="rId17"/>
    <p:sldId id="283" r:id="rId18"/>
    <p:sldId id="284" r:id="rId19"/>
    <p:sldId id="285" r:id="rId20"/>
    <p:sldId id="258" r:id="rId21"/>
    <p:sldId id="263" r:id="rId22"/>
    <p:sldId id="286" r:id="rId23"/>
    <p:sldId id="264" r:id="rId24"/>
    <p:sldId id="265" r:id="rId25"/>
    <p:sldId id="266" r:id="rId26"/>
    <p:sldId id="291" r:id="rId27"/>
    <p:sldId id="293" r:id="rId28"/>
    <p:sldId id="294" r:id="rId29"/>
    <p:sldId id="267" r:id="rId30"/>
    <p:sldId id="292" r:id="rId31"/>
    <p:sldId id="295" r:id="rId32"/>
    <p:sldId id="296" r:id="rId33"/>
    <p:sldId id="297" r:id="rId34"/>
    <p:sldId id="288" r:id="rId35"/>
    <p:sldId id="289" r:id="rId36"/>
    <p:sldId id="287" r:id="rId37"/>
    <p:sldId id="298" r:id="rId3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2" autoAdjust="0"/>
  </p:normalViewPr>
  <p:slideViewPr>
    <p:cSldViewPr>
      <p:cViewPr>
        <p:scale>
          <a:sx n="75" d="100"/>
          <a:sy n="75" d="100"/>
        </p:scale>
        <p:origin x="-2580" y="-7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233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0FDC-8C16-4EBA-8008-2506B8A60B9D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5059-2579-408F-97D1-4E56F9B9A95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38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0FDC-8C16-4EBA-8008-2506B8A60B9D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5059-2579-408F-97D1-4E56F9B9A95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41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0FDC-8C16-4EBA-8008-2506B8A60B9D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5059-2579-408F-97D1-4E56F9B9A95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57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0FDC-8C16-4EBA-8008-2506B8A60B9D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5059-2579-408F-97D1-4E56F9B9A95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14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0FDC-8C16-4EBA-8008-2506B8A60B9D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5059-2579-408F-97D1-4E56F9B9A95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44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0FDC-8C16-4EBA-8008-2506B8A60B9D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5059-2579-408F-97D1-4E56F9B9A95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92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0FDC-8C16-4EBA-8008-2506B8A60B9D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5059-2579-408F-97D1-4E56F9B9A95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07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0FDC-8C16-4EBA-8008-2506B8A60B9D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5059-2579-408F-97D1-4E56F9B9A95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13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0FDC-8C16-4EBA-8008-2506B8A60B9D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5059-2579-408F-97D1-4E56F9B9A95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0FDC-8C16-4EBA-8008-2506B8A60B9D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5059-2579-408F-97D1-4E56F9B9A95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12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0FDC-8C16-4EBA-8008-2506B8A60B9D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5059-2579-408F-97D1-4E56F9B9A95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65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0FDC-8C16-4EBA-8008-2506B8A60B9D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B5059-2579-408F-97D1-4E56F9B9A95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22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pubs.rsc.org/en/content/articlelanding/2016/gc/c6gc01979j#!divAbstract" TargetMode="External"/><Relationship Id="rId4" Type="http://schemas.openxmlformats.org/officeDocument/2006/relationships/image" Target="../media/image38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hyperlink" Target="http://pubs.rsc.org/en/content/articlelanding/2016/gc/c6gc01979j#!divAbstract" TargetMode="Externa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423863"/>
            <a:ext cx="7934325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18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395288"/>
            <a:ext cx="7943850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24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423863"/>
            <a:ext cx="8067675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62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0"/>
          <a:stretch>
            <a:fillRect/>
          </a:stretch>
        </p:blipFill>
        <p:spPr bwMode="auto">
          <a:xfrm>
            <a:off x="2128838" y="1090613"/>
            <a:ext cx="4562475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79" name="Text Box 5"/>
          <p:cNvSpPr txBox="1">
            <a:spLocks noChangeArrowheads="1"/>
          </p:cNvSpPr>
          <p:nvPr/>
        </p:nvSpPr>
        <p:spPr bwMode="auto">
          <a:xfrm>
            <a:off x="336550" y="215900"/>
            <a:ext cx="85772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/>
              <a:t>Position of the redox potentials of various metallic couples related to the energy levels of the conduction and valence bands of TiO</a:t>
            </a:r>
            <a:r>
              <a:rPr lang="it-IT" altLang="it-IT" baseline="-25000"/>
              <a:t>2</a:t>
            </a:r>
            <a:r>
              <a:rPr lang="it-IT" altLang="it-IT"/>
              <a:t> Degussa P25 at pH=0</a:t>
            </a:r>
          </a:p>
        </p:txBody>
      </p:sp>
    </p:spTree>
    <p:extLst>
      <p:ext uri="{BB962C8B-B14F-4D97-AF65-F5344CB8AC3E}">
        <p14:creationId xmlns:p14="http://schemas.microsoft.com/office/powerpoint/2010/main" val="191387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409575"/>
            <a:ext cx="811530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30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390525"/>
            <a:ext cx="8010525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56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" t="38431" r="685"/>
          <a:stretch>
            <a:fillRect/>
          </a:stretch>
        </p:blipFill>
        <p:spPr bwMode="auto">
          <a:xfrm>
            <a:off x="446088" y="2460625"/>
            <a:ext cx="8251825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1" name="Text Box 5"/>
          <p:cNvSpPr txBox="1">
            <a:spLocks noChangeArrowheads="1"/>
          </p:cNvSpPr>
          <p:nvPr/>
        </p:nvSpPr>
        <p:spPr bwMode="auto">
          <a:xfrm>
            <a:off x="219075" y="285750"/>
            <a:ext cx="7800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000"/>
              <a:t>Mineralization of organic pollutants</a:t>
            </a:r>
          </a:p>
        </p:txBody>
      </p:sp>
      <p:sp>
        <p:nvSpPr>
          <p:cNvPr id="227332" name="Text Box 6"/>
          <p:cNvSpPr txBox="1">
            <a:spLocks noChangeArrowheads="1"/>
          </p:cNvSpPr>
          <p:nvPr/>
        </p:nvSpPr>
        <p:spPr bwMode="auto">
          <a:xfrm>
            <a:off x="1146175" y="844550"/>
            <a:ext cx="2070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/>
              <a:t>Organic pollutant + O</a:t>
            </a:r>
            <a:r>
              <a:rPr lang="it-IT" altLang="it-IT" baseline="-25000"/>
              <a:t>2 </a:t>
            </a:r>
          </a:p>
        </p:txBody>
      </p:sp>
      <p:sp>
        <p:nvSpPr>
          <p:cNvPr id="227333" name="Text Box 7"/>
          <p:cNvSpPr txBox="1">
            <a:spLocks noChangeArrowheads="1"/>
          </p:cNvSpPr>
          <p:nvPr/>
        </p:nvSpPr>
        <p:spPr bwMode="auto">
          <a:xfrm>
            <a:off x="5651500" y="844550"/>
            <a:ext cx="2022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/>
              <a:t>CO</a:t>
            </a:r>
            <a:r>
              <a:rPr lang="it-IT" altLang="it-IT" baseline="-25000"/>
              <a:t>2</a:t>
            </a:r>
            <a:r>
              <a:rPr lang="it-IT" altLang="it-IT"/>
              <a:t> + H</a:t>
            </a:r>
            <a:r>
              <a:rPr lang="it-IT" altLang="it-IT" baseline="-25000"/>
              <a:t>2</a:t>
            </a:r>
            <a:r>
              <a:rPr lang="it-IT" altLang="it-IT"/>
              <a:t>O + minerals</a:t>
            </a:r>
          </a:p>
        </p:txBody>
      </p:sp>
      <p:grpSp>
        <p:nvGrpSpPr>
          <p:cNvPr id="227334" name="Group 11"/>
          <p:cNvGrpSpPr>
            <a:grpSpLocks/>
          </p:cNvGrpSpPr>
          <p:nvPr/>
        </p:nvGrpSpPr>
        <p:grpSpPr bwMode="auto">
          <a:xfrm>
            <a:off x="3476625" y="704850"/>
            <a:ext cx="1971675" cy="646113"/>
            <a:chOff x="2190" y="444"/>
            <a:chExt cx="1242" cy="407"/>
          </a:xfrm>
        </p:grpSpPr>
        <p:sp>
          <p:nvSpPr>
            <p:cNvPr id="227335" name="Line 8"/>
            <p:cNvSpPr>
              <a:spLocks noChangeShapeType="1"/>
            </p:cNvSpPr>
            <p:nvPr/>
          </p:nvSpPr>
          <p:spPr bwMode="auto">
            <a:xfrm>
              <a:off x="2190" y="618"/>
              <a:ext cx="12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336" name="Text Box 9"/>
            <p:cNvSpPr txBox="1">
              <a:spLocks noChangeArrowheads="1"/>
            </p:cNvSpPr>
            <p:nvPr/>
          </p:nvSpPr>
          <p:spPr bwMode="auto">
            <a:xfrm>
              <a:off x="2454" y="444"/>
              <a:ext cx="7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400"/>
                <a:t>semiconductor</a:t>
              </a:r>
            </a:p>
          </p:txBody>
        </p:sp>
        <p:sp>
          <p:nvSpPr>
            <p:cNvPr id="227337" name="Text Box 10"/>
            <p:cNvSpPr txBox="1">
              <a:spLocks noChangeArrowheads="1"/>
            </p:cNvSpPr>
            <p:nvPr/>
          </p:nvSpPr>
          <p:spPr bwMode="auto">
            <a:xfrm>
              <a:off x="2595" y="659"/>
              <a:ext cx="43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400" i="1"/>
                <a:t>h</a:t>
              </a:r>
              <a:r>
                <a:rPr lang="it-IT" altLang="it-IT" sz="1400">
                  <a:latin typeface="Symbol" pitchFamily="18" charset="2"/>
                </a:rPr>
                <a:t>n</a:t>
              </a:r>
              <a:r>
                <a:rPr lang="it-IT" altLang="it-IT" sz="1400"/>
                <a:t>&gt; E</a:t>
              </a:r>
              <a:r>
                <a:rPr lang="it-IT" altLang="it-IT" sz="1400" baseline="-25000"/>
                <a:t>bg</a:t>
              </a:r>
            </a:p>
          </p:txBody>
        </p:sp>
      </p:grpSp>
      <p:sp>
        <p:nvSpPr>
          <p:cNvPr id="227338" name="Text Box 12"/>
          <p:cNvSpPr txBox="1">
            <a:spLocks noChangeArrowheads="1"/>
          </p:cNvSpPr>
          <p:nvPr/>
        </p:nvSpPr>
        <p:spPr bwMode="auto">
          <a:xfrm>
            <a:off x="555625" y="1549400"/>
            <a:ext cx="76787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/>
              <a:t>The reaction is non-selective and pratically all organic pollutants can be degraded under selected conditions</a:t>
            </a:r>
          </a:p>
        </p:txBody>
      </p:sp>
    </p:spTree>
    <p:extLst>
      <p:ext uri="{BB962C8B-B14F-4D97-AF65-F5344CB8AC3E}">
        <p14:creationId xmlns:p14="http://schemas.microsoft.com/office/powerpoint/2010/main" val="342689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81000"/>
            <a:ext cx="814387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18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400050"/>
            <a:ext cx="8048625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37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38138"/>
            <a:ext cx="817245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93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323850"/>
            <a:ext cx="802005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06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400050"/>
            <a:ext cx="7972425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777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 Box 3"/>
          <p:cNvSpPr txBox="1">
            <a:spLocks noChangeArrowheads="1"/>
          </p:cNvSpPr>
          <p:nvPr/>
        </p:nvSpPr>
        <p:spPr bwMode="auto">
          <a:xfrm>
            <a:off x="314325" y="527050"/>
            <a:ext cx="8513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/>
              <a:t>Band-gap energies and relative band position of different semiconductors relative to the water oxidation/reduction potential (vs. NHE)</a:t>
            </a:r>
          </a:p>
        </p:txBody>
      </p:sp>
      <p:grpSp>
        <p:nvGrpSpPr>
          <p:cNvPr id="228355" name="Group 6"/>
          <p:cNvGrpSpPr>
            <a:grpSpLocks/>
          </p:cNvGrpSpPr>
          <p:nvPr/>
        </p:nvGrpSpPr>
        <p:grpSpPr bwMode="auto">
          <a:xfrm>
            <a:off x="-71438" y="1566863"/>
            <a:ext cx="8588376" cy="3022600"/>
            <a:chOff x="0" y="987"/>
            <a:chExt cx="5410" cy="1904"/>
          </a:xfrm>
        </p:grpSpPr>
        <p:grpSp>
          <p:nvGrpSpPr>
            <p:cNvPr id="228356" name="Group 7"/>
            <p:cNvGrpSpPr>
              <a:grpSpLocks/>
            </p:cNvGrpSpPr>
            <p:nvPr/>
          </p:nvGrpSpPr>
          <p:grpSpPr bwMode="auto">
            <a:xfrm>
              <a:off x="174" y="987"/>
              <a:ext cx="5236" cy="1904"/>
              <a:chOff x="184" y="987"/>
              <a:chExt cx="5236" cy="1904"/>
            </a:xfrm>
          </p:grpSpPr>
          <p:sp>
            <p:nvSpPr>
              <p:cNvPr id="228357" name="Line 8"/>
              <p:cNvSpPr>
                <a:spLocks noChangeShapeType="1"/>
              </p:cNvSpPr>
              <p:nvPr/>
            </p:nvSpPr>
            <p:spPr bwMode="auto">
              <a:xfrm>
                <a:off x="521" y="1651"/>
                <a:ext cx="4899" cy="0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58" name="Line 9"/>
              <p:cNvSpPr>
                <a:spLocks noChangeShapeType="1"/>
              </p:cNvSpPr>
              <p:nvPr/>
            </p:nvSpPr>
            <p:spPr bwMode="auto">
              <a:xfrm>
                <a:off x="520" y="1946"/>
                <a:ext cx="4899" cy="0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59" name="Line 10"/>
              <p:cNvSpPr>
                <a:spLocks noChangeShapeType="1"/>
              </p:cNvSpPr>
              <p:nvPr/>
            </p:nvSpPr>
            <p:spPr bwMode="auto">
              <a:xfrm>
                <a:off x="494" y="987"/>
                <a:ext cx="5" cy="190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60" name="Text Box 11"/>
              <p:cNvSpPr txBox="1">
                <a:spLocks noChangeArrowheads="1"/>
              </p:cNvSpPr>
              <p:nvPr/>
            </p:nvSpPr>
            <p:spPr bwMode="auto">
              <a:xfrm>
                <a:off x="184" y="1036"/>
                <a:ext cx="32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altLang="it-IT">
                    <a:solidFill>
                      <a:srgbClr val="0033CC"/>
                    </a:solidFill>
                  </a:rPr>
                  <a:t>-2.0</a:t>
                </a:r>
              </a:p>
            </p:txBody>
          </p:sp>
          <p:sp>
            <p:nvSpPr>
              <p:cNvPr id="228361" name="Text Box 12"/>
              <p:cNvSpPr txBox="1">
                <a:spLocks noChangeArrowheads="1"/>
              </p:cNvSpPr>
              <p:nvPr/>
            </p:nvSpPr>
            <p:spPr bwMode="auto">
              <a:xfrm>
                <a:off x="184" y="1265"/>
                <a:ext cx="32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altLang="it-IT">
                    <a:solidFill>
                      <a:srgbClr val="0033CC"/>
                    </a:solidFill>
                  </a:rPr>
                  <a:t>-1.0</a:t>
                </a:r>
              </a:p>
            </p:txBody>
          </p:sp>
          <p:sp>
            <p:nvSpPr>
              <p:cNvPr id="228362" name="Text Box 13"/>
              <p:cNvSpPr txBox="1">
                <a:spLocks noChangeArrowheads="1"/>
              </p:cNvSpPr>
              <p:nvPr/>
            </p:nvSpPr>
            <p:spPr bwMode="auto">
              <a:xfrm>
                <a:off x="322" y="1494"/>
                <a:ext cx="18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altLang="it-IT">
                    <a:solidFill>
                      <a:srgbClr val="0033CC"/>
                    </a:solidFill>
                  </a:rPr>
                  <a:t>0</a:t>
                </a:r>
              </a:p>
            </p:txBody>
          </p:sp>
          <p:sp>
            <p:nvSpPr>
              <p:cNvPr id="228363" name="Text Box 14"/>
              <p:cNvSpPr txBox="1">
                <a:spLocks noChangeArrowheads="1"/>
              </p:cNvSpPr>
              <p:nvPr/>
            </p:nvSpPr>
            <p:spPr bwMode="auto">
              <a:xfrm>
                <a:off x="223" y="1723"/>
                <a:ext cx="28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altLang="it-IT">
                    <a:solidFill>
                      <a:srgbClr val="0033CC"/>
                    </a:solidFill>
                  </a:rPr>
                  <a:t>1.0</a:t>
                </a:r>
              </a:p>
            </p:txBody>
          </p:sp>
          <p:sp>
            <p:nvSpPr>
              <p:cNvPr id="228364" name="Text Box 15"/>
              <p:cNvSpPr txBox="1">
                <a:spLocks noChangeArrowheads="1"/>
              </p:cNvSpPr>
              <p:nvPr/>
            </p:nvSpPr>
            <p:spPr bwMode="auto">
              <a:xfrm>
                <a:off x="223" y="1952"/>
                <a:ext cx="28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altLang="it-IT">
                    <a:solidFill>
                      <a:srgbClr val="0033CC"/>
                    </a:solidFill>
                  </a:rPr>
                  <a:t>2.0</a:t>
                </a:r>
              </a:p>
            </p:txBody>
          </p:sp>
          <p:sp>
            <p:nvSpPr>
              <p:cNvPr id="228365" name="Text Box 16"/>
              <p:cNvSpPr txBox="1">
                <a:spLocks noChangeArrowheads="1"/>
              </p:cNvSpPr>
              <p:nvPr/>
            </p:nvSpPr>
            <p:spPr bwMode="auto">
              <a:xfrm>
                <a:off x="223" y="2181"/>
                <a:ext cx="28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altLang="it-IT">
                    <a:solidFill>
                      <a:srgbClr val="0033CC"/>
                    </a:solidFill>
                  </a:rPr>
                  <a:t>3.0</a:t>
                </a:r>
              </a:p>
            </p:txBody>
          </p:sp>
          <p:sp>
            <p:nvSpPr>
              <p:cNvPr id="228366" name="Text Box 17"/>
              <p:cNvSpPr txBox="1">
                <a:spLocks noChangeArrowheads="1"/>
              </p:cNvSpPr>
              <p:nvPr/>
            </p:nvSpPr>
            <p:spPr bwMode="auto">
              <a:xfrm>
                <a:off x="223" y="2409"/>
                <a:ext cx="28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altLang="it-IT">
                    <a:solidFill>
                      <a:srgbClr val="0033CC"/>
                    </a:solidFill>
                  </a:rPr>
                  <a:t>4.0</a:t>
                </a:r>
              </a:p>
            </p:txBody>
          </p:sp>
        </p:grpSp>
        <p:sp>
          <p:nvSpPr>
            <p:cNvPr id="228367" name="Text Box 18"/>
            <p:cNvSpPr txBox="1">
              <a:spLocks noChangeArrowheads="1"/>
            </p:cNvSpPr>
            <p:nvPr/>
          </p:nvSpPr>
          <p:spPr bwMode="auto">
            <a:xfrm rot="-5400000">
              <a:off x="-407" y="1777"/>
              <a:ext cx="104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>
                  <a:solidFill>
                    <a:srgbClr val="0033CC"/>
                  </a:solidFill>
                </a:rPr>
                <a:t>V vs NHE (pH=0)</a:t>
              </a:r>
            </a:p>
          </p:txBody>
        </p:sp>
      </p:grpSp>
      <p:grpSp>
        <p:nvGrpSpPr>
          <p:cNvPr id="228368" name="Group 101"/>
          <p:cNvGrpSpPr>
            <a:grpSpLocks/>
          </p:cNvGrpSpPr>
          <p:nvPr/>
        </p:nvGrpSpPr>
        <p:grpSpPr bwMode="auto">
          <a:xfrm>
            <a:off x="933450" y="1701800"/>
            <a:ext cx="8393113" cy="3216275"/>
            <a:chOff x="633" y="1072"/>
            <a:chExt cx="5287" cy="2026"/>
          </a:xfrm>
        </p:grpSpPr>
        <p:sp>
          <p:nvSpPr>
            <p:cNvPr id="3076" name="Text Box 4"/>
            <p:cNvSpPr txBox="1">
              <a:spLocks noChangeArrowheads="1"/>
            </p:cNvSpPr>
            <p:nvPr/>
          </p:nvSpPr>
          <p:spPr bwMode="auto">
            <a:xfrm>
              <a:off x="5340" y="1516"/>
              <a:ext cx="5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H</a:t>
              </a:r>
              <a:r>
                <a:rPr lang="it-IT" baseline="3000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+</a:t>
              </a:r>
              <a:r>
                <a:rPr lang="it-IT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/H</a:t>
              </a:r>
              <a:r>
                <a:rPr lang="it-IT" baseline="-2500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2</a:t>
              </a:r>
            </a:p>
          </p:txBody>
        </p:sp>
        <p:sp>
          <p:nvSpPr>
            <p:cNvPr id="228370" name="Line 5"/>
            <p:cNvSpPr>
              <a:spLocks noChangeShapeType="1"/>
            </p:cNvSpPr>
            <p:nvPr/>
          </p:nvSpPr>
          <p:spPr bwMode="auto">
            <a:xfrm flipV="1">
              <a:off x="708" y="2901"/>
              <a:ext cx="4718" cy="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8371" name="Group 19"/>
            <p:cNvGrpSpPr>
              <a:grpSpLocks/>
            </p:cNvGrpSpPr>
            <p:nvPr/>
          </p:nvGrpSpPr>
          <p:grpSpPr bwMode="auto">
            <a:xfrm>
              <a:off x="708" y="1266"/>
              <a:ext cx="4507" cy="1458"/>
              <a:chOff x="708" y="1266"/>
              <a:chExt cx="4507" cy="1458"/>
            </a:xfrm>
          </p:grpSpPr>
          <p:grpSp>
            <p:nvGrpSpPr>
              <p:cNvPr id="228372" name="Group 20"/>
              <p:cNvGrpSpPr>
                <a:grpSpLocks/>
              </p:cNvGrpSpPr>
              <p:nvPr/>
            </p:nvGrpSpPr>
            <p:grpSpPr bwMode="auto">
              <a:xfrm>
                <a:off x="708" y="1294"/>
                <a:ext cx="174" cy="1430"/>
                <a:chOff x="708" y="1294"/>
                <a:chExt cx="174" cy="1430"/>
              </a:xfrm>
            </p:grpSpPr>
            <p:sp>
              <p:nvSpPr>
                <p:cNvPr id="228373" name="Line 21"/>
                <p:cNvSpPr>
                  <a:spLocks noChangeShapeType="1"/>
                </p:cNvSpPr>
                <p:nvPr/>
              </p:nvSpPr>
              <p:spPr bwMode="auto">
                <a:xfrm>
                  <a:off x="795" y="1415"/>
                  <a:ext cx="0" cy="1194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8374" name="Rectangle 22"/>
                <p:cNvSpPr>
                  <a:spLocks noChangeArrowheads="1"/>
                </p:cNvSpPr>
                <p:nvPr/>
              </p:nvSpPr>
              <p:spPr bwMode="auto">
                <a:xfrm>
                  <a:off x="708" y="1294"/>
                  <a:ext cx="174" cy="120"/>
                </a:xfrm>
                <a:prstGeom prst="rect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rgbClr val="762F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endParaRPr lang="en-US" altLang="it-IT"/>
                </a:p>
              </p:txBody>
            </p:sp>
            <p:sp>
              <p:nvSpPr>
                <p:cNvPr id="228375" name="Rectangle 23"/>
                <p:cNvSpPr>
                  <a:spLocks noChangeArrowheads="1"/>
                </p:cNvSpPr>
                <p:nvPr/>
              </p:nvSpPr>
              <p:spPr bwMode="auto">
                <a:xfrm>
                  <a:off x="708" y="2604"/>
                  <a:ext cx="174" cy="120"/>
                </a:xfrm>
                <a:prstGeom prst="rect">
                  <a:avLst/>
                </a:prstGeom>
                <a:gradFill rotWithShape="1">
                  <a:gsLst>
                    <a:gs pos="0">
                      <a:srgbClr val="762F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endParaRPr lang="en-US" altLang="it-IT"/>
                </a:p>
              </p:txBody>
            </p:sp>
          </p:grpSp>
          <p:grpSp>
            <p:nvGrpSpPr>
              <p:cNvPr id="228376" name="Group 24"/>
              <p:cNvGrpSpPr>
                <a:grpSpLocks/>
              </p:cNvGrpSpPr>
              <p:nvPr/>
            </p:nvGrpSpPr>
            <p:grpSpPr bwMode="auto">
              <a:xfrm>
                <a:off x="1069" y="1436"/>
                <a:ext cx="174" cy="1058"/>
                <a:chOff x="1069" y="1436"/>
                <a:chExt cx="174" cy="1058"/>
              </a:xfrm>
            </p:grpSpPr>
            <p:sp>
              <p:nvSpPr>
                <p:cNvPr id="228377" name="Line 25"/>
                <p:cNvSpPr>
                  <a:spLocks noChangeShapeType="1"/>
                </p:cNvSpPr>
                <p:nvPr/>
              </p:nvSpPr>
              <p:spPr bwMode="auto">
                <a:xfrm>
                  <a:off x="1156" y="1523"/>
                  <a:ext cx="0" cy="855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8378" name="Rectangle 26"/>
                <p:cNvSpPr>
                  <a:spLocks noChangeArrowheads="1"/>
                </p:cNvSpPr>
                <p:nvPr/>
              </p:nvSpPr>
              <p:spPr bwMode="auto">
                <a:xfrm>
                  <a:off x="1069" y="1436"/>
                  <a:ext cx="174" cy="120"/>
                </a:xfrm>
                <a:prstGeom prst="rect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rgbClr val="762F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endParaRPr lang="en-US" altLang="it-IT"/>
                </a:p>
              </p:txBody>
            </p:sp>
            <p:sp>
              <p:nvSpPr>
                <p:cNvPr id="228379" name="Rectangle 27"/>
                <p:cNvSpPr>
                  <a:spLocks noChangeArrowheads="1"/>
                </p:cNvSpPr>
                <p:nvPr/>
              </p:nvSpPr>
              <p:spPr bwMode="auto">
                <a:xfrm>
                  <a:off x="1069" y="2374"/>
                  <a:ext cx="174" cy="120"/>
                </a:xfrm>
                <a:prstGeom prst="rect">
                  <a:avLst/>
                </a:prstGeom>
                <a:gradFill rotWithShape="1">
                  <a:gsLst>
                    <a:gs pos="0">
                      <a:srgbClr val="762F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endParaRPr lang="en-US" altLang="it-IT"/>
                </a:p>
              </p:txBody>
            </p:sp>
          </p:grpSp>
          <p:sp>
            <p:nvSpPr>
              <p:cNvPr id="228380" name="Line 28"/>
              <p:cNvSpPr>
                <a:spLocks noChangeShapeType="1"/>
              </p:cNvSpPr>
              <p:nvPr/>
            </p:nvSpPr>
            <p:spPr bwMode="auto">
              <a:xfrm>
                <a:off x="1517" y="1512"/>
                <a:ext cx="0" cy="79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81" name="Rectangle 29"/>
              <p:cNvSpPr>
                <a:spLocks noChangeArrowheads="1"/>
              </p:cNvSpPr>
              <p:nvPr/>
            </p:nvSpPr>
            <p:spPr bwMode="auto">
              <a:xfrm>
                <a:off x="1430" y="1431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82" name="Rectangle 30"/>
              <p:cNvSpPr>
                <a:spLocks noChangeArrowheads="1"/>
              </p:cNvSpPr>
              <p:nvPr/>
            </p:nvSpPr>
            <p:spPr bwMode="auto">
              <a:xfrm>
                <a:off x="1430" y="2303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83" name="Line 31"/>
              <p:cNvSpPr>
                <a:spLocks noChangeShapeType="1"/>
              </p:cNvSpPr>
              <p:nvPr/>
            </p:nvSpPr>
            <p:spPr bwMode="auto">
              <a:xfrm>
                <a:off x="1878" y="1585"/>
                <a:ext cx="0" cy="73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84" name="Rectangle 32"/>
              <p:cNvSpPr>
                <a:spLocks noChangeArrowheads="1"/>
              </p:cNvSpPr>
              <p:nvPr/>
            </p:nvSpPr>
            <p:spPr bwMode="auto">
              <a:xfrm>
                <a:off x="1791" y="1511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85" name="Rectangle 33"/>
              <p:cNvSpPr>
                <a:spLocks noChangeArrowheads="1"/>
              </p:cNvSpPr>
              <p:nvPr/>
            </p:nvSpPr>
            <p:spPr bwMode="auto">
              <a:xfrm>
                <a:off x="1791" y="2313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86" name="Line 34"/>
              <p:cNvSpPr>
                <a:spLocks noChangeShapeType="1"/>
              </p:cNvSpPr>
              <p:nvPr/>
            </p:nvSpPr>
            <p:spPr bwMode="auto">
              <a:xfrm>
                <a:off x="2239" y="1350"/>
                <a:ext cx="0" cy="827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87" name="Rectangle 35"/>
              <p:cNvSpPr>
                <a:spLocks noChangeArrowheads="1"/>
              </p:cNvSpPr>
              <p:nvPr/>
            </p:nvSpPr>
            <p:spPr bwMode="auto">
              <a:xfrm>
                <a:off x="2152" y="1266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88" name="Rectangle 36"/>
              <p:cNvSpPr>
                <a:spLocks noChangeArrowheads="1"/>
              </p:cNvSpPr>
              <p:nvPr/>
            </p:nvSpPr>
            <p:spPr bwMode="auto">
              <a:xfrm>
                <a:off x="2152" y="2174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89" name="Line 37"/>
              <p:cNvSpPr>
                <a:spLocks noChangeShapeType="1"/>
              </p:cNvSpPr>
              <p:nvPr/>
            </p:nvSpPr>
            <p:spPr bwMode="auto">
              <a:xfrm>
                <a:off x="2600" y="1452"/>
                <a:ext cx="0" cy="70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90" name="Rectangle 38"/>
              <p:cNvSpPr>
                <a:spLocks noChangeArrowheads="1"/>
              </p:cNvSpPr>
              <p:nvPr/>
            </p:nvSpPr>
            <p:spPr bwMode="auto">
              <a:xfrm>
                <a:off x="2513" y="1380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91" name="Rectangle 39"/>
              <p:cNvSpPr>
                <a:spLocks noChangeArrowheads="1"/>
              </p:cNvSpPr>
              <p:nvPr/>
            </p:nvSpPr>
            <p:spPr bwMode="auto">
              <a:xfrm>
                <a:off x="2513" y="2158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92" name="Line 40"/>
              <p:cNvSpPr>
                <a:spLocks noChangeShapeType="1"/>
              </p:cNvSpPr>
              <p:nvPr/>
            </p:nvSpPr>
            <p:spPr bwMode="auto">
              <a:xfrm>
                <a:off x="2961" y="1517"/>
                <a:ext cx="0" cy="44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93" name="Rectangle 41"/>
              <p:cNvSpPr>
                <a:spLocks noChangeArrowheads="1"/>
              </p:cNvSpPr>
              <p:nvPr/>
            </p:nvSpPr>
            <p:spPr bwMode="auto">
              <a:xfrm>
                <a:off x="2874" y="1472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94" name="Rectangle 42"/>
              <p:cNvSpPr>
                <a:spLocks noChangeArrowheads="1"/>
              </p:cNvSpPr>
              <p:nvPr/>
            </p:nvSpPr>
            <p:spPr bwMode="auto">
              <a:xfrm>
                <a:off x="2874" y="1958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95" name="Line 43"/>
              <p:cNvSpPr>
                <a:spLocks noChangeShapeType="1"/>
              </p:cNvSpPr>
              <p:nvPr/>
            </p:nvSpPr>
            <p:spPr bwMode="auto">
              <a:xfrm>
                <a:off x="3322" y="1415"/>
                <a:ext cx="0" cy="53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96" name="Rectangle 44"/>
              <p:cNvSpPr>
                <a:spLocks noChangeArrowheads="1"/>
              </p:cNvSpPr>
              <p:nvPr/>
            </p:nvSpPr>
            <p:spPr bwMode="auto">
              <a:xfrm>
                <a:off x="3235" y="1361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97" name="Rectangle 45"/>
              <p:cNvSpPr>
                <a:spLocks noChangeArrowheads="1"/>
              </p:cNvSpPr>
              <p:nvPr/>
            </p:nvSpPr>
            <p:spPr bwMode="auto">
              <a:xfrm>
                <a:off x="3235" y="1943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98" name="Line 46"/>
              <p:cNvSpPr>
                <a:spLocks noChangeShapeType="1"/>
              </p:cNvSpPr>
              <p:nvPr/>
            </p:nvSpPr>
            <p:spPr bwMode="auto">
              <a:xfrm>
                <a:off x="3683" y="1367"/>
                <a:ext cx="0" cy="72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99" name="Rectangle 47"/>
              <p:cNvSpPr>
                <a:spLocks noChangeArrowheads="1"/>
              </p:cNvSpPr>
              <p:nvPr/>
            </p:nvSpPr>
            <p:spPr bwMode="auto">
              <a:xfrm>
                <a:off x="3596" y="1294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00" name="Rectangle 48"/>
              <p:cNvSpPr>
                <a:spLocks noChangeArrowheads="1"/>
              </p:cNvSpPr>
              <p:nvPr/>
            </p:nvSpPr>
            <p:spPr bwMode="auto">
              <a:xfrm>
                <a:off x="3596" y="2087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01" name="Line 49"/>
              <p:cNvSpPr>
                <a:spLocks noChangeShapeType="1"/>
              </p:cNvSpPr>
              <p:nvPr/>
            </p:nvSpPr>
            <p:spPr bwMode="auto">
              <a:xfrm>
                <a:off x="4044" y="1513"/>
                <a:ext cx="0" cy="32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02" name="Rectangle 50"/>
              <p:cNvSpPr>
                <a:spLocks noChangeArrowheads="1"/>
              </p:cNvSpPr>
              <p:nvPr/>
            </p:nvSpPr>
            <p:spPr bwMode="auto">
              <a:xfrm>
                <a:off x="3957" y="1480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03" name="Rectangle 51"/>
              <p:cNvSpPr>
                <a:spLocks noChangeArrowheads="1"/>
              </p:cNvSpPr>
              <p:nvPr/>
            </p:nvSpPr>
            <p:spPr bwMode="auto">
              <a:xfrm>
                <a:off x="3957" y="1840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04" name="Line 52"/>
              <p:cNvSpPr>
                <a:spLocks noChangeShapeType="1"/>
              </p:cNvSpPr>
              <p:nvPr/>
            </p:nvSpPr>
            <p:spPr bwMode="auto">
              <a:xfrm>
                <a:off x="4405" y="1697"/>
                <a:ext cx="0" cy="42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05" name="Rectangle 53"/>
              <p:cNvSpPr>
                <a:spLocks noChangeArrowheads="1"/>
              </p:cNvSpPr>
              <p:nvPr/>
            </p:nvSpPr>
            <p:spPr bwMode="auto">
              <a:xfrm>
                <a:off x="4318" y="1654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06" name="Rectangle 54"/>
              <p:cNvSpPr>
                <a:spLocks noChangeArrowheads="1"/>
              </p:cNvSpPr>
              <p:nvPr/>
            </p:nvSpPr>
            <p:spPr bwMode="auto">
              <a:xfrm>
                <a:off x="4318" y="2118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07" name="Line 55"/>
              <p:cNvSpPr>
                <a:spLocks noChangeShapeType="1"/>
              </p:cNvSpPr>
              <p:nvPr/>
            </p:nvSpPr>
            <p:spPr bwMode="auto">
              <a:xfrm>
                <a:off x="4766" y="1708"/>
                <a:ext cx="0" cy="7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08" name="Rectangle 56"/>
              <p:cNvSpPr>
                <a:spLocks noChangeArrowheads="1"/>
              </p:cNvSpPr>
              <p:nvPr/>
            </p:nvSpPr>
            <p:spPr bwMode="auto">
              <a:xfrm>
                <a:off x="4679" y="1631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09" name="Rectangle 57"/>
              <p:cNvSpPr>
                <a:spLocks noChangeArrowheads="1"/>
              </p:cNvSpPr>
              <p:nvPr/>
            </p:nvSpPr>
            <p:spPr bwMode="auto">
              <a:xfrm>
                <a:off x="4679" y="2468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10" name="Line 58"/>
              <p:cNvSpPr>
                <a:spLocks noChangeShapeType="1"/>
              </p:cNvSpPr>
              <p:nvPr/>
            </p:nvSpPr>
            <p:spPr bwMode="auto">
              <a:xfrm>
                <a:off x="5128" y="1709"/>
                <a:ext cx="0" cy="67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11" name="Rectangle 59"/>
              <p:cNvSpPr>
                <a:spLocks noChangeArrowheads="1"/>
              </p:cNvSpPr>
              <p:nvPr/>
            </p:nvSpPr>
            <p:spPr bwMode="auto">
              <a:xfrm>
                <a:off x="5041" y="1641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12" name="Rectangle 60"/>
              <p:cNvSpPr>
                <a:spLocks noChangeArrowheads="1"/>
              </p:cNvSpPr>
              <p:nvPr/>
            </p:nvSpPr>
            <p:spPr bwMode="auto">
              <a:xfrm>
                <a:off x="5041" y="2378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</p:grpSp>
        <p:sp>
          <p:nvSpPr>
            <p:cNvPr id="228413" name="Text Box 61"/>
            <p:cNvSpPr txBox="1">
              <a:spLocks noChangeArrowheads="1"/>
            </p:cNvSpPr>
            <p:nvPr/>
          </p:nvSpPr>
          <p:spPr bwMode="auto">
            <a:xfrm>
              <a:off x="633" y="1078"/>
              <a:ext cx="34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ZrO</a:t>
              </a:r>
              <a:r>
                <a:rPr lang="it-IT" altLang="it-IT" sz="1600" baseline="-25000">
                  <a:solidFill>
                    <a:srgbClr val="0033CC"/>
                  </a:solidFill>
                </a:rPr>
                <a:t>2</a:t>
              </a:r>
            </a:p>
          </p:txBody>
        </p:sp>
        <p:sp>
          <p:nvSpPr>
            <p:cNvPr id="228414" name="Text Box 62"/>
            <p:cNvSpPr txBox="1">
              <a:spLocks noChangeArrowheads="1"/>
            </p:cNvSpPr>
            <p:nvPr/>
          </p:nvSpPr>
          <p:spPr bwMode="auto">
            <a:xfrm>
              <a:off x="1714" y="1294"/>
              <a:ext cx="33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TiO</a:t>
              </a:r>
              <a:r>
                <a:rPr lang="it-IT" altLang="it-IT" sz="1600" baseline="-25000">
                  <a:solidFill>
                    <a:srgbClr val="0033CC"/>
                  </a:solidFill>
                </a:rPr>
                <a:t>2</a:t>
              </a:r>
            </a:p>
          </p:txBody>
        </p:sp>
        <p:sp>
          <p:nvSpPr>
            <p:cNvPr id="228415" name="Text Box 63"/>
            <p:cNvSpPr txBox="1">
              <a:spLocks noChangeArrowheads="1"/>
            </p:cNvSpPr>
            <p:nvPr/>
          </p:nvSpPr>
          <p:spPr bwMode="auto">
            <a:xfrm>
              <a:off x="4202" y="1444"/>
              <a:ext cx="37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MoS</a:t>
              </a:r>
              <a:r>
                <a:rPr lang="it-IT" altLang="it-IT" sz="1600" baseline="-25000">
                  <a:solidFill>
                    <a:srgbClr val="0033CC"/>
                  </a:solidFill>
                </a:rPr>
                <a:t>2</a:t>
              </a:r>
            </a:p>
          </p:txBody>
        </p:sp>
        <p:sp>
          <p:nvSpPr>
            <p:cNvPr id="228416" name="Text Box 64"/>
            <p:cNvSpPr txBox="1">
              <a:spLocks noChangeArrowheads="1"/>
            </p:cNvSpPr>
            <p:nvPr/>
          </p:nvSpPr>
          <p:spPr bwMode="auto">
            <a:xfrm>
              <a:off x="938" y="1222"/>
              <a:ext cx="4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KTaO</a:t>
              </a:r>
              <a:r>
                <a:rPr lang="it-IT" altLang="it-IT" sz="1600" baseline="-25000">
                  <a:solidFill>
                    <a:srgbClr val="0033CC"/>
                  </a:solidFill>
                </a:rPr>
                <a:t>3</a:t>
              </a:r>
            </a:p>
          </p:txBody>
        </p:sp>
        <p:sp>
          <p:nvSpPr>
            <p:cNvPr id="228417" name="Text Box 65"/>
            <p:cNvSpPr txBox="1">
              <a:spLocks noChangeArrowheads="1"/>
            </p:cNvSpPr>
            <p:nvPr/>
          </p:nvSpPr>
          <p:spPr bwMode="auto">
            <a:xfrm>
              <a:off x="1304" y="1222"/>
              <a:ext cx="44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SrTiO</a:t>
              </a:r>
              <a:r>
                <a:rPr lang="it-IT" altLang="it-IT" sz="1600" baseline="-25000">
                  <a:solidFill>
                    <a:srgbClr val="0033CC"/>
                  </a:solidFill>
                </a:rPr>
                <a:t>3</a:t>
              </a:r>
            </a:p>
          </p:txBody>
        </p:sp>
        <p:sp>
          <p:nvSpPr>
            <p:cNvPr id="228418" name="Text Box 66"/>
            <p:cNvSpPr txBox="1">
              <a:spLocks noChangeArrowheads="1"/>
            </p:cNvSpPr>
            <p:nvPr/>
          </p:nvSpPr>
          <p:spPr bwMode="auto">
            <a:xfrm>
              <a:off x="4588" y="1432"/>
              <a:ext cx="33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WO</a:t>
              </a:r>
              <a:r>
                <a:rPr lang="it-IT" altLang="it-IT" sz="1600" baseline="-25000">
                  <a:solidFill>
                    <a:srgbClr val="0033CC"/>
                  </a:solidFill>
                </a:rPr>
                <a:t>3</a:t>
              </a:r>
            </a:p>
          </p:txBody>
        </p:sp>
        <p:sp>
          <p:nvSpPr>
            <p:cNvPr id="228419" name="Text Box 67"/>
            <p:cNvSpPr txBox="1">
              <a:spLocks noChangeArrowheads="1"/>
            </p:cNvSpPr>
            <p:nvPr/>
          </p:nvSpPr>
          <p:spPr bwMode="auto">
            <a:xfrm>
              <a:off x="4926" y="1426"/>
              <a:ext cx="40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Fe</a:t>
              </a:r>
              <a:r>
                <a:rPr lang="it-IT" altLang="it-IT" baseline="-25000">
                  <a:solidFill>
                    <a:srgbClr val="0033CC"/>
                  </a:solidFill>
                </a:rPr>
                <a:t>2</a:t>
              </a:r>
              <a:r>
                <a:rPr lang="it-IT" altLang="it-IT" sz="1600">
                  <a:solidFill>
                    <a:srgbClr val="0033CC"/>
                  </a:solidFill>
                </a:rPr>
                <a:t>O</a:t>
              </a:r>
              <a:r>
                <a:rPr lang="it-IT" altLang="it-IT" sz="1600" baseline="-25000">
                  <a:solidFill>
                    <a:srgbClr val="0033CC"/>
                  </a:solidFill>
                </a:rPr>
                <a:t>3</a:t>
              </a:r>
            </a:p>
          </p:txBody>
        </p:sp>
        <p:sp>
          <p:nvSpPr>
            <p:cNvPr id="228420" name="Text Box 68"/>
            <p:cNvSpPr txBox="1">
              <a:spLocks noChangeArrowheads="1"/>
            </p:cNvSpPr>
            <p:nvPr/>
          </p:nvSpPr>
          <p:spPr bwMode="auto">
            <a:xfrm>
              <a:off x="2062" y="1072"/>
              <a:ext cx="3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ZnS</a:t>
              </a:r>
              <a:endParaRPr lang="it-IT" altLang="it-IT" sz="1600" baseline="-25000">
                <a:solidFill>
                  <a:srgbClr val="0033CC"/>
                </a:solidFill>
              </a:endParaRPr>
            </a:p>
          </p:txBody>
        </p:sp>
        <p:sp>
          <p:nvSpPr>
            <p:cNvPr id="228421" name="Text Box 69"/>
            <p:cNvSpPr txBox="1">
              <a:spLocks noChangeArrowheads="1"/>
            </p:cNvSpPr>
            <p:nvPr/>
          </p:nvSpPr>
          <p:spPr bwMode="auto">
            <a:xfrm>
              <a:off x="2440" y="1168"/>
              <a:ext cx="32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CdS</a:t>
              </a:r>
              <a:endParaRPr lang="it-IT" altLang="it-IT" sz="1600" baseline="-25000">
                <a:solidFill>
                  <a:srgbClr val="0033CC"/>
                </a:solidFill>
              </a:endParaRPr>
            </a:p>
          </p:txBody>
        </p:sp>
        <p:sp>
          <p:nvSpPr>
            <p:cNvPr id="228422" name="Text Box 70"/>
            <p:cNvSpPr txBox="1">
              <a:spLocks noChangeArrowheads="1"/>
            </p:cNvSpPr>
            <p:nvPr/>
          </p:nvSpPr>
          <p:spPr bwMode="auto">
            <a:xfrm>
              <a:off x="2767" y="1258"/>
              <a:ext cx="38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CdSe</a:t>
              </a:r>
              <a:endParaRPr lang="it-IT" altLang="it-IT" sz="1600" baseline="-25000">
                <a:solidFill>
                  <a:srgbClr val="0033CC"/>
                </a:solidFill>
              </a:endParaRPr>
            </a:p>
          </p:txBody>
        </p:sp>
        <p:sp>
          <p:nvSpPr>
            <p:cNvPr id="228423" name="Text Box 71"/>
            <p:cNvSpPr txBox="1">
              <a:spLocks noChangeArrowheads="1"/>
            </p:cNvSpPr>
            <p:nvPr/>
          </p:nvSpPr>
          <p:spPr bwMode="auto">
            <a:xfrm>
              <a:off x="3146" y="1144"/>
              <a:ext cx="32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GaP</a:t>
              </a:r>
              <a:endParaRPr lang="it-IT" altLang="it-IT" sz="1600" baseline="-25000">
                <a:solidFill>
                  <a:srgbClr val="0033CC"/>
                </a:solidFill>
              </a:endParaRPr>
            </a:p>
          </p:txBody>
        </p:sp>
        <p:sp>
          <p:nvSpPr>
            <p:cNvPr id="228424" name="Text Box 72"/>
            <p:cNvSpPr txBox="1">
              <a:spLocks noChangeArrowheads="1"/>
            </p:cNvSpPr>
            <p:nvPr/>
          </p:nvSpPr>
          <p:spPr bwMode="auto">
            <a:xfrm>
              <a:off x="3526" y="1078"/>
              <a:ext cx="29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SiC</a:t>
              </a:r>
              <a:endParaRPr lang="it-IT" altLang="it-IT" sz="1600" baseline="-25000">
                <a:solidFill>
                  <a:srgbClr val="0033CC"/>
                </a:solidFill>
              </a:endParaRPr>
            </a:p>
          </p:txBody>
        </p:sp>
        <p:sp>
          <p:nvSpPr>
            <p:cNvPr id="228425" name="Text Box 73"/>
            <p:cNvSpPr txBox="1">
              <a:spLocks noChangeArrowheads="1"/>
            </p:cNvSpPr>
            <p:nvPr/>
          </p:nvSpPr>
          <p:spPr bwMode="auto">
            <a:xfrm>
              <a:off x="3931" y="1264"/>
              <a:ext cx="21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Si</a:t>
              </a:r>
              <a:endParaRPr lang="it-IT" altLang="it-IT" sz="1600" baseline="-25000">
                <a:solidFill>
                  <a:srgbClr val="0033CC"/>
                </a:solidFill>
              </a:endParaRPr>
            </a:p>
          </p:txBody>
        </p:sp>
        <p:sp>
          <p:nvSpPr>
            <p:cNvPr id="228426" name="Text Box 74"/>
            <p:cNvSpPr txBox="1">
              <a:spLocks noChangeArrowheads="1"/>
            </p:cNvSpPr>
            <p:nvPr/>
          </p:nvSpPr>
          <p:spPr bwMode="auto">
            <a:xfrm>
              <a:off x="666" y="2886"/>
              <a:ext cx="26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5.0</a:t>
              </a:r>
            </a:p>
          </p:txBody>
        </p:sp>
        <p:sp>
          <p:nvSpPr>
            <p:cNvPr id="228427" name="Text Box 75"/>
            <p:cNvSpPr txBox="1">
              <a:spLocks noChangeArrowheads="1"/>
            </p:cNvSpPr>
            <p:nvPr/>
          </p:nvSpPr>
          <p:spPr bwMode="auto">
            <a:xfrm>
              <a:off x="1033" y="2886"/>
              <a:ext cx="26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3.4</a:t>
              </a:r>
            </a:p>
          </p:txBody>
        </p:sp>
        <p:sp>
          <p:nvSpPr>
            <p:cNvPr id="228428" name="Text Box 76"/>
            <p:cNvSpPr txBox="1">
              <a:spLocks noChangeArrowheads="1"/>
            </p:cNvSpPr>
            <p:nvPr/>
          </p:nvSpPr>
          <p:spPr bwMode="auto">
            <a:xfrm>
              <a:off x="1388" y="2886"/>
              <a:ext cx="26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3.2</a:t>
              </a:r>
            </a:p>
          </p:txBody>
        </p:sp>
        <p:sp>
          <p:nvSpPr>
            <p:cNvPr id="228429" name="Text Box 77"/>
            <p:cNvSpPr txBox="1">
              <a:spLocks noChangeArrowheads="1"/>
            </p:cNvSpPr>
            <p:nvPr/>
          </p:nvSpPr>
          <p:spPr bwMode="auto">
            <a:xfrm>
              <a:off x="2139" y="2886"/>
              <a:ext cx="26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3.6</a:t>
              </a:r>
            </a:p>
          </p:txBody>
        </p:sp>
        <p:sp>
          <p:nvSpPr>
            <p:cNvPr id="228430" name="Text Box 78"/>
            <p:cNvSpPr txBox="1">
              <a:spLocks noChangeArrowheads="1"/>
            </p:cNvSpPr>
            <p:nvPr/>
          </p:nvSpPr>
          <p:spPr bwMode="auto">
            <a:xfrm>
              <a:off x="2483" y="2886"/>
              <a:ext cx="26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2.4</a:t>
              </a:r>
            </a:p>
          </p:txBody>
        </p:sp>
        <p:sp>
          <p:nvSpPr>
            <p:cNvPr id="228431" name="Text Box 79"/>
            <p:cNvSpPr txBox="1">
              <a:spLocks noChangeArrowheads="1"/>
            </p:cNvSpPr>
            <p:nvPr/>
          </p:nvSpPr>
          <p:spPr bwMode="auto">
            <a:xfrm>
              <a:off x="1758" y="2886"/>
              <a:ext cx="26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3.0</a:t>
              </a:r>
            </a:p>
          </p:txBody>
        </p:sp>
        <p:sp>
          <p:nvSpPr>
            <p:cNvPr id="228432" name="Text Box 80"/>
            <p:cNvSpPr txBox="1">
              <a:spLocks noChangeArrowheads="1"/>
            </p:cNvSpPr>
            <p:nvPr/>
          </p:nvSpPr>
          <p:spPr bwMode="auto">
            <a:xfrm>
              <a:off x="2825" y="2886"/>
              <a:ext cx="26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1.7</a:t>
              </a:r>
            </a:p>
          </p:txBody>
        </p:sp>
        <p:sp>
          <p:nvSpPr>
            <p:cNvPr id="228433" name="Text Box 81"/>
            <p:cNvSpPr txBox="1">
              <a:spLocks noChangeArrowheads="1"/>
            </p:cNvSpPr>
            <p:nvPr/>
          </p:nvSpPr>
          <p:spPr bwMode="auto">
            <a:xfrm>
              <a:off x="3162" y="2886"/>
              <a:ext cx="31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2.25</a:t>
              </a:r>
            </a:p>
          </p:txBody>
        </p:sp>
        <p:sp>
          <p:nvSpPr>
            <p:cNvPr id="228434" name="Text Box 82"/>
            <p:cNvSpPr txBox="1">
              <a:spLocks noChangeArrowheads="1"/>
            </p:cNvSpPr>
            <p:nvPr/>
          </p:nvSpPr>
          <p:spPr bwMode="auto">
            <a:xfrm>
              <a:off x="3539" y="2886"/>
              <a:ext cx="26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3.0</a:t>
              </a:r>
            </a:p>
          </p:txBody>
        </p:sp>
        <p:sp>
          <p:nvSpPr>
            <p:cNvPr id="228435" name="Text Box 83"/>
            <p:cNvSpPr txBox="1">
              <a:spLocks noChangeArrowheads="1"/>
            </p:cNvSpPr>
            <p:nvPr/>
          </p:nvSpPr>
          <p:spPr bwMode="auto">
            <a:xfrm>
              <a:off x="3905" y="2886"/>
              <a:ext cx="26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1.1</a:t>
              </a:r>
            </a:p>
          </p:txBody>
        </p:sp>
        <p:sp>
          <p:nvSpPr>
            <p:cNvPr id="228436" name="Text Box 84"/>
            <p:cNvSpPr txBox="1">
              <a:spLocks noChangeArrowheads="1"/>
            </p:cNvSpPr>
            <p:nvPr/>
          </p:nvSpPr>
          <p:spPr bwMode="auto">
            <a:xfrm>
              <a:off x="4239" y="2886"/>
              <a:ext cx="31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1.75</a:t>
              </a:r>
            </a:p>
          </p:txBody>
        </p:sp>
        <p:sp>
          <p:nvSpPr>
            <p:cNvPr id="228437" name="Text Box 85"/>
            <p:cNvSpPr txBox="1">
              <a:spLocks noChangeArrowheads="1"/>
            </p:cNvSpPr>
            <p:nvPr/>
          </p:nvSpPr>
          <p:spPr bwMode="auto">
            <a:xfrm>
              <a:off x="4632" y="2886"/>
              <a:ext cx="26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2.8</a:t>
              </a:r>
            </a:p>
          </p:txBody>
        </p:sp>
        <p:sp>
          <p:nvSpPr>
            <p:cNvPr id="228438" name="Text Box 86"/>
            <p:cNvSpPr txBox="1">
              <a:spLocks noChangeArrowheads="1"/>
            </p:cNvSpPr>
            <p:nvPr/>
          </p:nvSpPr>
          <p:spPr bwMode="auto">
            <a:xfrm>
              <a:off x="4988" y="2886"/>
              <a:ext cx="41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2.3 eV</a:t>
              </a:r>
            </a:p>
          </p:txBody>
        </p:sp>
        <p:sp>
          <p:nvSpPr>
            <p:cNvPr id="228439" name="Line 87"/>
            <p:cNvSpPr>
              <a:spLocks noChangeShapeType="1"/>
            </p:cNvSpPr>
            <p:nvPr/>
          </p:nvSpPr>
          <p:spPr bwMode="auto">
            <a:xfrm flipV="1">
              <a:off x="796" y="2726"/>
              <a:ext cx="0" cy="18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0" name="Line 88"/>
            <p:cNvSpPr>
              <a:spLocks noChangeShapeType="1"/>
            </p:cNvSpPr>
            <p:nvPr/>
          </p:nvSpPr>
          <p:spPr bwMode="auto">
            <a:xfrm flipH="1" flipV="1">
              <a:off x="1147" y="2547"/>
              <a:ext cx="4" cy="36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1" name="Line 89"/>
            <p:cNvSpPr>
              <a:spLocks noChangeShapeType="1"/>
            </p:cNvSpPr>
            <p:nvPr/>
          </p:nvSpPr>
          <p:spPr bwMode="auto">
            <a:xfrm flipH="1" flipV="1">
              <a:off x="1516" y="2454"/>
              <a:ext cx="4" cy="45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2" name="Line 90"/>
            <p:cNvSpPr>
              <a:spLocks noChangeShapeType="1"/>
            </p:cNvSpPr>
            <p:nvPr/>
          </p:nvSpPr>
          <p:spPr bwMode="auto">
            <a:xfrm flipH="1" flipV="1">
              <a:off x="1877" y="2454"/>
              <a:ext cx="4" cy="45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3" name="Line 91"/>
            <p:cNvSpPr>
              <a:spLocks noChangeShapeType="1"/>
            </p:cNvSpPr>
            <p:nvPr/>
          </p:nvSpPr>
          <p:spPr bwMode="auto">
            <a:xfrm flipH="1" flipV="1">
              <a:off x="2256" y="2338"/>
              <a:ext cx="4" cy="57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4" name="Line 92"/>
            <p:cNvSpPr>
              <a:spLocks noChangeShapeType="1"/>
            </p:cNvSpPr>
            <p:nvPr/>
          </p:nvSpPr>
          <p:spPr bwMode="auto">
            <a:xfrm flipH="1" flipV="1">
              <a:off x="2592" y="2311"/>
              <a:ext cx="4" cy="598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5" name="Line 93"/>
            <p:cNvSpPr>
              <a:spLocks noChangeShapeType="1"/>
            </p:cNvSpPr>
            <p:nvPr/>
          </p:nvSpPr>
          <p:spPr bwMode="auto">
            <a:xfrm flipH="1" flipV="1">
              <a:off x="2954" y="2088"/>
              <a:ext cx="3" cy="82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6" name="Line 94"/>
            <p:cNvSpPr>
              <a:spLocks noChangeShapeType="1"/>
            </p:cNvSpPr>
            <p:nvPr/>
          </p:nvSpPr>
          <p:spPr bwMode="auto">
            <a:xfrm flipH="1" flipV="1">
              <a:off x="3318" y="2088"/>
              <a:ext cx="3" cy="82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7" name="Line 95"/>
            <p:cNvSpPr>
              <a:spLocks noChangeShapeType="1"/>
            </p:cNvSpPr>
            <p:nvPr/>
          </p:nvSpPr>
          <p:spPr bwMode="auto">
            <a:xfrm flipH="1" flipV="1">
              <a:off x="3682" y="2224"/>
              <a:ext cx="3" cy="68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8" name="Line 96"/>
            <p:cNvSpPr>
              <a:spLocks noChangeShapeType="1"/>
            </p:cNvSpPr>
            <p:nvPr/>
          </p:nvSpPr>
          <p:spPr bwMode="auto">
            <a:xfrm flipH="1" flipV="1">
              <a:off x="4402" y="2248"/>
              <a:ext cx="3" cy="66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9" name="Line 97"/>
            <p:cNvSpPr>
              <a:spLocks noChangeShapeType="1"/>
            </p:cNvSpPr>
            <p:nvPr/>
          </p:nvSpPr>
          <p:spPr bwMode="auto">
            <a:xfrm flipV="1">
              <a:off x="4033" y="2016"/>
              <a:ext cx="1" cy="893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50" name="Line 98"/>
            <p:cNvSpPr>
              <a:spLocks noChangeShapeType="1"/>
            </p:cNvSpPr>
            <p:nvPr/>
          </p:nvSpPr>
          <p:spPr bwMode="auto">
            <a:xfrm flipH="1" flipV="1">
              <a:off x="4763" y="2607"/>
              <a:ext cx="4" cy="30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51" name="Line 99"/>
            <p:cNvSpPr>
              <a:spLocks noChangeShapeType="1"/>
            </p:cNvSpPr>
            <p:nvPr/>
          </p:nvSpPr>
          <p:spPr bwMode="auto">
            <a:xfrm flipH="1" flipV="1">
              <a:off x="5123" y="2507"/>
              <a:ext cx="4" cy="40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2" name="Text Box 100"/>
            <p:cNvSpPr txBox="1">
              <a:spLocks noChangeArrowheads="1"/>
            </p:cNvSpPr>
            <p:nvPr/>
          </p:nvSpPr>
          <p:spPr bwMode="auto">
            <a:xfrm>
              <a:off x="5248" y="1845"/>
              <a:ext cx="64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O</a:t>
              </a:r>
              <a:r>
                <a:rPr lang="it-IT" baseline="-25000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2</a:t>
              </a:r>
              <a:r>
                <a:rPr lang="it-IT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/H</a:t>
              </a:r>
              <a:r>
                <a:rPr lang="it-IT" baseline="-25000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2</a:t>
              </a:r>
              <a:r>
                <a:rPr lang="it-IT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879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Oval 4" descr="Diagonali larghe verso l'alto"/>
          <p:cNvSpPr>
            <a:spLocks noChangeArrowheads="1"/>
          </p:cNvSpPr>
          <p:nvPr/>
        </p:nvSpPr>
        <p:spPr bwMode="auto">
          <a:xfrm>
            <a:off x="5456238" y="2570163"/>
            <a:ext cx="544512" cy="544512"/>
          </a:xfrm>
          <a:prstGeom prst="ellipse">
            <a:avLst/>
          </a:prstGeom>
          <a:solidFill>
            <a:srgbClr val="3333FF">
              <a:alpha val="58823"/>
            </a:srgbClr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Calibri" pitchFamily="34" charset="0"/>
            </a:endParaRPr>
          </a:p>
        </p:txBody>
      </p:sp>
      <p:sp>
        <p:nvSpPr>
          <p:cNvPr id="233475" name="Oval 28"/>
          <p:cNvSpPr>
            <a:spLocks noChangeArrowheads="1"/>
          </p:cNvSpPr>
          <p:nvPr/>
        </p:nvSpPr>
        <p:spPr bwMode="auto">
          <a:xfrm>
            <a:off x="3429000" y="2143125"/>
            <a:ext cx="2527300" cy="252095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96969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Verdana" pitchFamily="34" charset="0"/>
            </a:endParaRPr>
          </a:p>
        </p:txBody>
      </p:sp>
      <p:sp>
        <p:nvSpPr>
          <p:cNvPr id="233476" name="CasellaDiTesto 3"/>
          <p:cNvSpPr txBox="1">
            <a:spLocks noChangeArrowheads="1"/>
          </p:cNvSpPr>
          <p:nvPr/>
        </p:nvSpPr>
        <p:spPr bwMode="auto">
          <a:xfrm>
            <a:off x="1871663" y="357188"/>
            <a:ext cx="540067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it-IT" sz="3600">
                <a:latin typeface="Calibri" pitchFamily="34" charset="0"/>
              </a:rPr>
              <a:t>Metal / TiO</a:t>
            </a:r>
            <a:r>
              <a:rPr lang="it-IT" altLang="it-IT" sz="3600" baseline="-25000">
                <a:latin typeface="Calibri" pitchFamily="34" charset="0"/>
              </a:rPr>
              <a:t>2</a:t>
            </a:r>
            <a:endParaRPr lang="it-IT" altLang="it-IT" sz="3600">
              <a:latin typeface="Calibri" pitchFamily="34" charset="0"/>
            </a:endParaRPr>
          </a:p>
        </p:txBody>
      </p:sp>
      <p:sp>
        <p:nvSpPr>
          <p:cNvPr id="233477" name="AutoShape 3"/>
          <p:cNvSpPr>
            <a:spLocks noChangeAspect="1" noChangeArrowheads="1"/>
          </p:cNvSpPr>
          <p:nvPr/>
        </p:nvSpPr>
        <p:spPr bwMode="auto">
          <a:xfrm>
            <a:off x="1000125" y="858838"/>
            <a:ext cx="6715125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Calibri" pitchFamily="34" charset="0"/>
            </a:endParaRPr>
          </a:p>
        </p:txBody>
      </p:sp>
      <p:sp>
        <p:nvSpPr>
          <p:cNvPr id="233478" name="AutoShape 8"/>
          <p:cNvSpPr>
            <a:spLocks noChangeArrowheads="1"/>
          </p:cNvSpPr>
          <p:nvPr/>
        </p:nvSpPr>
        <p:spPr bwMode="auto">
          <a:xfrm rot="-5571746">
            <a:off x="5891213" y="2660650"/>
            <a:ext cx="544512" cy="363538"/>
          </a:xfrm>
          <a:prstGeom prst="curvedDownArrow">
            <a:avLst>
              <a:gd name="adj1" fmla="val 7829"/>
              <a:gd name="adj2" fmla="val 37785"/>
              <a:gd name="adj3" fmla="val 33333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Calibri" pitchFamily="34" charset="0"/>
            </a:endParaRPr>
          </a:p>
        </p:txBody>
      </p:sp>
      <p:sp>
        <p:nvSpPr>
          <p:cNvPr id="233479" name="AutoShape 9"/>
          <p:cNvSpPr>
            <a:spLocks noChangeArrowheads="1"/>
          </p:cNvSpPr>
          <p:nvPr/>
        </p:nvSpPr>
        <p:spPr bwMode="auto">
          <a:xfrm>
            <a:off x="4635500" y="2932113"/>
            <a:ext cx="361950" cy="1271587"/>
          </a:xfrm>
          <a:prstGeom prst="upArrow">
            <a:avLst>
              <a:gd name="adj1" fmla="val 23120"/>
              <a:gd name="adj2" fmla="val 43589"/>
            </a:avLst>
          </a:prstGeom>
          <a:solidFill>
            <a:srgbClr val="3333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Calibri" pitchFamily="34" charset="0"/>
            </a:endParaRPr>
          </a:p>
        </p:txBody>
      </p:sp>
      <p:sp>
        <p:nvSpPr>
          <p:cNvPr id="233480" name="Text Box 10"/>
          <p:cNvSpPr txBox="1">
            <a:spLocks noChangeArrowheads="1"/>
          </p:cNvSpPr>
          <p:nvPr/>
        </p:nvSpPr>
        <p:spPr bwMode="auto">
          <a:xfrm>
            <a:off x="823913" y="2570163"/>
            <a:ext cx="23590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600" b="1" i="1">
                <a:latin typeface="Comic Sans MS" pitchFamily="66" charset="0"/>
              </a:rPr>
              <a:t>Conduction Band</a:t>
            </a:r>
            <a:endParaRPr lang="it-IT" altLang="it-IT" sz="1600"/>
          </a:p>
        </p:txBody>
      </p:sp>
      <p:sp>
        <p:nvSpPr>
          <p:cNvPr id="233481" name="Text Box 11"/>
          <p:cNvSpPr txBox="1">
            <a:spLocks noChangeArrowheads="1"/>
          </p:cNvSpPr>
          <p:nvPr/>
        </p:nvSpPr>
        <p:spPr bwMode="auto">
          <a:xfrm>
            <a:off x="1006475" y="4203700"/>
            <a:ext cx="199548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600" b="1" i="1">
                <a:latin typeface="Comic Sans MS" pitchFamily="66" charset="0"/>
              </a:rPr>
              <a:t>Valence band</a:t>
            </a:r>
            <a:endParaRPr lang="it-IT" altLang="it-IT" sz="1600"/>
          </a:p>
        </p:txBody>
      </p:sp>
      <p:sp>
        <p:nvSpPr>
          <p:cNvPr id="233482" name="Text Box 12"/>
          <p:cNvSpPr txBox="1">
            <a:spLocks noChangeArrowheads="1"/>
          </p:cNvSpPr>
          <p:nvPr/>
        </p:nvSpPr>
        <p:spPr bwMode="auto">
          <a:xfrm>
            <a:off x="6340475" y="2932113"/>
            <a:ext cx="108902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b="1">
                <a:latin typeface="Comic Sans MS" pitchFamily="66" charset="0"/>
              </a:rPr>
              <a:t>2H</a:t>
            </a:r>
            <a:r>
              <a:rPr lang="it-IT" altLang="it-IT" b="1" baseline="30000">
                <a:latin typeface="Comic Sans MS" pitchFamily="66" charset="0"/>
              </a:rPr>
              <a:t>+</a:t>
            </a:r>
            <a:endParaRPr lang="it-IT" altLang="it-IT"/>
          </a:p>
        </p:txBody>
      </p:sp>
      <p:sp>
        <p:nvSpPr>
          <p:cNvPr id="233483" name="AutoShape 13"/>
          <p:cNvSpPr>
            <a:spLocks noChangeArrowheads="1"/>
          </p:cNvSpPr>
          <p:nvPr/>
        </p:nvSpPr>
        <p:spPr bwMode="auto">
          <a:xfrm>
            <a:off x="6418263" y="2387600"/>
            <a:ext cx="555625" cy="442913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b="1">
                <a:latin typeface="Comic Sans MS" pitchFamily="66" charset="0"/>
              </a:rPr>
              <a:t>H</a:t>
            </a:r>
            <a:r>
              <a:rPr lang="it-IT" altLang="it-IT" b="1" baseline="-25000">
                <a:latin typeface="Comic Sans MS" pitchFamily="66" charset="0"/>
              </a:rPr>
              <a:t>2</a:t>
            </a:r>
            <a:endParaRPr lang="it-IT" altLang="it-IT"/>
          </a:p>
        </p:txBody>
      </p:sp>
      <p:sp>
        <p:nvSpPr>
          <p:cNvPr id="233484" name="Text Box 16"/>
          <p:cNvSpPr txBox="1">
            <a:spLocks noChangeArrowheads="1"/>
          </p:cNvSpPr>
          <p:nvPr/>
        </p:nvSpPr>
        <p:spPr bwMode="auto">
          <a:xfrm>
            <a:off x="4597400" y="2387600"/>
            <a:ext cx="7270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600">
                <a:latin typeface="Comic Sans MS" pitchFamily="66" charset="0"/>
              </a:rPr>
              <a:t> </a:t>
            </a:r>
            <a:r>
              <a:rPr lang="it-IT" altLang="it-IT" sz="2800" b="1">
                <a:latin typeface="Comic Sans MS" pitchFamily="66" charset="0"/>
              </a:rPr>
              <a:t>e</a:t>
            </a:r>
            <a:r>
              <a:rPr lang="it-IT" altLang="it-IT" sz="2800" b="1" baseline="30000">
                <a:latin typeface="Comic Sans MS" pitchFamily="66" charset="0"/>
              </a:rPr>
              <a:t>-</a:t>
            </a:r>
            <a:endParaRPr lang="it-IT" altLang="it-IT" sz="2800"/>
          </a:p>
        </p:txBody>
      </p:sp>
      <p:sp>
        <p:nvSpPr>
          <p:cNvPr id="233485" name="Text Box 17"/>
          <p:cNvSpPr txBox="1">
            <a:spLocks noChangeArrowheads="1"/>
          </p:cNvSpPr>
          <p:nvPr/>
        </p:nvSpPr>
        <p:spPr bwMode="auto">
          <a:xfrm>
            <a:off x="4610100" y="3930650"/>
            <a:ext cx="90805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r>
              <a:rPr lang="it-IT" altLang="it-IT" sz="1400">
                <a:latin typeface="Comic Sans MS" pitchFamily="66" charset="0"/>
              </a:rPr>
              <a:t> </a:t>
            </a:r>
            <a:r>
              <a:rPr lang="it-IT" altLang="it-IT" sz="2800" b="1">
                <a:latin typeface="Comic Sans MS" pitchFamily="66" charset="0"/>
              </a:rPr>
              <a:t>h</a:t>
            </a:r>
            <a:r>
              <a:rPr lang="it-IT" altLang="it-IT" sz="2800" b="1" baseline="30000">
                <a:latin typeface="Comic Sans MS" pitchFamily="66" charset="0"/>
              </a:rPr>
              <a:t>+</a:t>
            </a:r>
            <a:endParaRPr lang="it-IT" altLang="it-IT" sz="2800"/>
          </a:p>
        </p:txBody>
      </p:sp>
      <p:sp>
        <p:nvSpPr>
          <p:cNvPr id="233486" name="Freeform 18"/>
          <p:cNvSpPr>
            <a:spLocks/>
          </p:cNvSpPr>
          <p:nvPr/>
        </p:nvSpPr>
        <p:spPr bwMode="auto">
          <a:xfrm>
            <a:off x="5857875" y="1857375"/>
            <a:ext cx="23813" cy="711200"/>
          </a:xfrm>
          <a:custGeom>
            <a:avLst/>
            <a:gdLst>
              <a:gd name="T0" fmla="*/ 2147483647 w 23"/>
              <a:gd name="T1" fmla="*/ 0 h 706"/>
              <a:gd name="T2" fmla="*/ 0 w 23"/>
              <a:gd name="T3" fmla="*/ 2147483647 h 706"/>
              <a:gd name="T4" fmla="*/ 0 60000 65536"/>
              <a:gd name="T5" fmla="*/ 0 60000 65536"/>
              <a:gd name="T6" fmla="*/ 0 w 23"/>
              <a:gd name="T7" fmla="*/ 0 h 706"/>
              <a:gd name="T8" fmla="*/ 23 w 23"/>
              <a:gd name="T9" fmla="*/ 706 h 70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" h="706">
                <a:moveTo>
                  <a:pt x="23" y="0"/>
                </a:moveTo>
                <a:lnTo>
                  <a:pt x="0" y="706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3487" name="Freeform 19"/>
          <p:cNvSpPr>
            <a:spLocks/>
          </p:cNvSpPr>
          <p:nvPr/>
        </p:nvSpPr>
        <p:spPr bwMode="auto">
          <a:xfrm>
            <a:off x="2892425" y="2789238"/>
            <a:ext cx="809625" cy="85725"/>
          </a:xfrm>
          <a:custGeom>
            <a:avLst/>
            <a:gdLst>
              <a:gd name="T0" fmla="*/ 0 w 804"/>
              <a:gd name="T1" fmla="*/ 0 h 84"/>
              <a:gd name="T2" fmla="*/ 2147483647 w 804"/>
              <a:gd name="T3" fmla="*/ 2147483647 h 84"/>
              <a:gd name="T4" fmla="*/ 0 60000 65536"/>
              <a:gd name="T5" fmla="*/ 0 60000 65536"/>
              <a:gd name="T6" fmla="*/ 0 w 804"/>
              <a:gd name="T7" fmla="*/ 0 h 84"/>
              <a:gd name="T8" fmla="*/ 804 w 804"/>
              <a:gd name="T9" fmla="*/ 84 h 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04" h="84">
                <a:moveTo>
                  <a:pt x="0" y="0"/>
                </a:moveTo>
                <a:lnTo>
                  <a:pt x="804" y="84"/>
                </a:lnTo>
              </a:path>
            </a:pathLst>
          </a:custGeom>
          <a:noFill/>
          <a:ln w="12700">
            <a:solidFill>
              <a:srgbClr val="000000"/>
            </a:solidFill>
            <a:prstDash val="lgDash"/>
            <a:round/>
            <a:headEnd/>
            <a:tailEnd type="none" w="med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3488" name="Freeform 20"/>
          <p:cNvSpPr>
            <a:spLocks/>
          </p:cNvSpPr>
          <p:nvPr/>
        </p:nvSpPr>
        <p:spPr bwMode="auto">
          <a:xfrm>
            <a:off x="2714625" y="4214813"/>
            <a:ext cx="944563" cy="180975"/>
          </a:xfrm>
          <a:custGeom>
            <a:avLst/>
            <a:gdLst>
              <a:gd name="T0" fmla="*/ 0 w 936"/>
              <a:gd name="T1" fmla="*/ 2147483647 h 180"/>
              <a:gd name="T2" fmla="*/ 2147483647 w 936"/>
              <a:gd name="T3" fmla="*/ 0 h 180"/>
              <a:gd name="T4" fmla="*/ 0 60000 65536"/>
              <a:gd name="T5" fmla="*/ 0 60000 65536"/>
              <a:gd name="T6" fmla="*/ 0 w 936"/>
              <a:gd name="T7" fmla="*/ 0 h 180"/>
              <a:gd name="T8" fmla="*/ 936 w 936"/>
              <a:gd name="T9" fmla="*/ 180 h 1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36" h="180">
                <a:moveTo>
                  <a:pt x="0" y="180"/>
                </a:moveTo>
                <a:lnTo>
                  <a:pt x="936" y="0"/>
                </a:lnTo>
              </a:path>
            </a:pathLst>
          </a:custGeom>
          <a:noFill/>
          <a:ln w="12700">
            <a:solidFill>
              <a:srgbClr val="000000"/>
            </a:solidFill>
            <a:prstDash val="lgDash"/>
            <a:round/>
            <a:headEnd/>
            <a:tailEnd type="none" w="med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1912938" y="3114675"/>
            <a:ext cx="1452562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hν</a:t>
            </a:r>
            <a:endParaRPr lang="it-IT" sz="4000" dirty="0"/>
          </a:p>
        </p:txBody>
      </p:sp>
      <p:sp>
        <p:nvSpPr>
          <p:cNvPr id="233490" name="AutoShape 22"/>
          <p:cNvSpPr>
            <a:spLocks noChangeArrowheads="1"/>
          </p:cNvSpPr>
          <p:nvPr/>
        </p:nvSpPr>
        <p:spPr bwMode="auto">
          <a:xfrm rot="6660277" flipV="1">
            <a:off x="5479256" y="4310857"/>
            <a:ext cx="544513" cy="361950"/>
          </a:xfrm>
          <a:prstGeom prst="curvedDownArrow">
            <a:avLst>
              <a:gd name="adj1" fmla="val 8079"/>
              <a:gd name="adj2" fmla="val 38167"/>
              <a:gd name="adj3" fmla="val 36495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Calibri" pitchFamily="34" charset="0"/>
            </a:endParaRPr>
          </a:p>
        </p:txBody>
      </p:sp>
      <p:sp>
        <p:nvSpPr>
          <p:cNvPr id="233491" name="Freeform 25"/>
          <p:cNvSpPr>
            <a:spLocks/>
          </p:cNvSpPr>
          <p:nvPr/>
        </p:nvSpPr>
        <p:spPr bwMode="auto">
          <a:xfrm>
            <a:off x="3848100" y="2001838"/>
            <a:ext cx="436563" cy="630237"/>
          </a:xfrm>
          <a:custGeom>
            <a:avLst/>
            <a:gdLst>
              <a:gd name="T0" fmla="*/ 0 w 432"/>
              <a:gd name="T1" fmla="*/ 0 h 624"/>
              <a:gd name="T2" fmla="*/ 2147483647 w 432"/>
              <a:gd name="T3" fmla="*/ 2147483647 h 624"/>
              <a:gd name="T4" fmla="*/ 0 60000 65536"/>
              <a:gd name="T5" fmla="*/ 0 60000 65536"/>
              <a:gd name="T6" fmla="*/ 0 w 432"/>
              <a:gd name="T7" fmla="*/ 0 h 624"/>
              <a:gd name="T8" fmla="*/ 432 w 432"/>
              <a:gd name="T9" fmla="*/ 624 h 62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2" h="624">
                <a:moveTo>
                  <a:pt x="0" y="0"/>
                </a:moveTo>
                <a:lnTo>
                  <a:pt x="432" y="624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3182938" y="1662113"/>
            <a:ext cx="908050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TiO</a:t>
            </a:r>
            <a:r>
              <a:rPr lang="it-IT" sz="20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3493" name="Text Box 27"/>
          <p:cNvSpPr txBox="1">
            <a:spLocks noChangeArrowheads="1"/>
          </p:cNvSpPr>
          <p:nvPr/>
        </p:nvSpPr>
        <p:spPr bwMode="auto">
          <a:xfrm>
            <a:off x="6059488" y="4121150"/>
            <a:ext cx="9064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2000" b="1">
                <a:latin typeface="Comic Sans MS" pitchFamily="66" charset="0"/>
              </a:rPr>
              <a:t>H</a:t>
            </a:r>
            <a:r>
              <a:rPr lang="it-IT" altLang="it-IT" sz="2000" b="1" baseline="-25000">
                <a:latin typeface="Comic Sans MS" pitchFamily="66" charset="0"/>
              </a:rPr>
              <a:t>2</a:t>
            </a:r>
            <a:r>
              <a:rPr lang="it-IT" altLang="it-IT" sz="2000" b="1">
                <a:latin typeface="Comic Sans MS" pitchFamily="66" charset="0"/>
              </a:rPr>
              <a:t>O</a:t>
            </a:r>
            <a:endParaRPr lang="it-IT" altLang="it-IT" sz="2000"/>
          </a:p>
        </p:txBody>
      </p:sp>
      <p:sp>
        <p:nvSpPr>
          <p:cNvPr id="233494" name="Text Box 28"/>
          <p:cNvSpPr txBox="1">
            <a:spLocks noChangeArrowheads="1"/>
          </p:cNvSpPr>
          <p:nvPr/>
        </p:nvSpPr>
        <p:spPr bwMode="auto">
          <a:xfrm>
            <a:off x="5724525" y="4594225"/>
            <a:ext cx="145256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2000" b="1">
                <a:latin typeface="Comic Sans MS" pitchFamily="66" charset="0"/>
              </a:rPr>
              <a:t> 2H</a:t>
            </a:r>
            <a:r>
              <a:rPr lang="it-IT" altLang="it-IT" sz="2000" b="1" baseline="30000">
                <a:latin typeface="Comic Sans MS" pitchFamily="66" charset="0"/>
              </a:rPr>
              <a:t>+</a:t>
            </a:r>
            <a:r>
              <a:rPr lang="it-IT" altLang="it-IT" sz="2000" b="1">
                <a:latin typeface="Comic Sans MS" pitchFamily="66" charset="0"/>
              </a:rPr>
              <a:t>+½O</a:t>
            </a:r>
            <a:r>
              <a:rPr lang="it-IT" altLang="it-IT" sz="2000" b="1" baseline="-25000">
                <a:latin typeface="Comic Sans MS" pitchFamily="66" charset="0"/>
              </a:rPr>
              <a:t>2</a:t>
            </a:r>
            <a:endParaRPr lang="it-IT" altLang="it-IT" sz="2000"/>
          </a:p>
        </p:txBody>
      </p:sp>
      <p:sp>
        <p:nvSpPr>
          <p:cNvPr id="31" name="Freccia circolare a sinistra 30"/>
          <p:cNvSpPr>
            <a:spLocks noChangeArrowheads="1"/>
          </p:cNvSpPr>
          <p:nvPr/>
        </p:nvSpPr>
        <p:spPr bwMode="auto">
          <a:xfrm rot="16200000">
            <a:off x="5179219" y="1893094"/>
            <a:ext cx="285750" cy="785812"/>
          </a:xfrm>
          <a:prstGeom prst="curvedLeftArrow">
            <a:avLst>
              <a:gd name="adj1" fmla="val 24992"/>
              <a:gd name="adj2" fmla="val 49997"/>
              <a:gd name="adj3" fmla="val 25000"/>
            </a:avLst>
          </a:prstGeom>
          <a:solidFill>
            <a:srgbClr val="008000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233496" name="CasellaDiTesto 35"/>
          <p:cNvSpPr txBox="1">
            <a:spLocks noChangeArrowheads="1"/>
          </p:cNvSpPr>
          <p:nvPr/>
        </p:nvSpPr>
        <p:spPr bwMode="auto">
          <a:xfrm>
            <a:off x="285750" y="5214938"/>
            <a:ext cx="80010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it-IT" altLang="it-IT" sz="2000">
                <a:latin typeface="Calibri" pitchFamily="34" charset="0"/>
                <a:sym typeface="Symbol" pitchFamily="18" charset="2"/>
              </a:rPr>
              <a:t>Thechnological solution: separation of red and Ox reactions</a:t>
            </a:r>
          </a:p>
          <a:p>
            <a:pPr algn="just" eaLnBrk="1" hangingPunct="1"/>
            <a:endParaRPr lang="it-IT" altLang="it-IT" sz="800">
              <a:latin typeface="Calibri" pitchFamily="34" charset="0"/>
              <a:sym typeface="Symbol" pitchFamily="18" charset="2"/>
            </a:endParaRPr>
          </a:p>
          <a:p>
            <a:pPr algn="just" eaLnBrk="1" hangingPunct="1"/>
            <a:r>
              <a:rPr lang="it-IT" altLang="it-IT" sz="2000">
                <a:latin typeface="Calibri" pitchFamily="34" charset="0"/>
                <a:sym typeface="Symbol" pitchFamily="18" charset="2"/>
              </a:rPr>
              <a:t>Chemical solution: use of  </a:t>
            </a:r>
            <a:r>
              <a:rPr lang="it-IT" altLang="it-IT" sz="2000" b="1">
                <a:solidFill>
                  <a:srgbClr val="008000"/>
                </a:solidFill>
                <a:latin typeface="Calibri" pitchFamily="34" charset="0"/>
                <a:sym typeface="Symbol" pitchFamily="18" charset="2"/>
              </a:rPr>
              <a:t>sacrifical agents</a:t>
            </a:r>
            <a:endParaRPr lang="it-IT" altLang="it-IT" sz="1000" b="1">
              <a:solidFill>
                <a:srgbClr val="008000"/>
              </a:solidFill>
              <a:latin typeface="Calibri" pitchFamily="34" charset="0"/>
            </a:endParaRPr>
          </a:p>
          <a:p>
            <a:pPr algn="just" eaLnBrk="1" hangingPunct="1">
              <a:buClr>
                <a:srgbClr val="008000"/>
              </a:buClr>
              <a:buFont typeface="Arial" pitchFamily="34" charset="0"/>
              <a:buChar char="•"/>
            </a:pPr>
            <a:r>
              <a:rPr lang="it-IT" altLang="it-IT" sz="2000">
                <a:latin typeface="Calibri" pitchFamily="34" charset="0"/>
              </a:rPr>
              <a:t>   Inorganic compounds:  S</a:t>
            </a:r>
            <a:r>
              <a:rPr lang="it-IT" altLang="it-IT" sz="2000" baseline="30000">
                <a:latin typeface="Calibri" pitchFamily="34" charset="0"/>
              </a:rPr>
              <a:t>2-</a:t>
            </a:r>
            <a:r>
              <a:rPr lang="it-IT" altLang="it-IT" sz="2000">
                <a:latin typeface="Calibri" pitchFamily="34" charset="0"/>
              </a:rPr>
              <a:t>/SO</a:t>
            </a:r>
            <a:r>
              <a:rPr lang="it-IT" altLang="it-IT" sz="2000" baseline="-25000">
                <a:latin typeface="Calibri" pitchFamily="34" charset="0"/>
              </a:rPr>
              <a:t>3</a:t>
            </a:r>
            <a:r>
              <a:rPr lang="it-IT" altLang="it-IT" sz="2000" baseline="30000">
                <a:latin typeface="Calibri" pitchFamily="34" charset="0"/>
              </a:rPr>
              <a:t>2-</a:t>
            </a:r>
            <a:r>
              <a:rPr lang="it-IT" altLang="it-IT" sz="2000">
                <a:latin typeface="Calibri" pitchFamily="34" charset="0"/>
              </a:rPr>
              <a:t>, Ce</a:t>
            </a:r>
            <a:r>
              <a:rPr lang="it-IT" altLang="it-IT" sz="2000" baseline="30000">
                <a:latin typeface="Calibri" pitchFamily="34" charset="0"/>
              </a:rPr>
              <a:t>4+</a:t>
            </a:r>
            <a:r>
              <a:rPr lang="it-IT" altLang="it-IT" sz="2000">
                <a:latin typeface="Calibri" pitchFamily="34" charset="0"/>
              </a:rPr>
              <a:t>/Ce</a:t>
            </a:r>
            <a:r>
              <a:rPr lang="it-IT" altLang="it-IT" sz="2000" baseline="30000">
                <a:latin typeface="Calibri" pitchFamily="34" charset="0"/>
              </a:rPr>
              <a:t>3+</a:t>
            </a:r>
            <a:r>
              <a:rPr lang="it-IT" altLang="it-IT" sz="2000">
                <a:latin typeface="Calibri" pitchFamily="34" charset="0"/>
              </a:rPr>
              <a:t>, IO</a:t>
            </a:r>
            <a:r>
              <a:rPr lang="it-IT" altLang="it-IT" sz="2000" baseline="-25000">
                <a:latin typeface="Calibri" pitchFamily="34" charset="0"/>
              </a:rPr>
              <a:t>3</a:t>
            </a:r>
            <a:r>
              <a:rPr lang="it-IT" altLang="it-IT" sz="2000" baseline="30000">
                <a:latin typeface="Calibri" pitchFamily="34" charset="0"/>
              </a:rPr>
              <a:t>-</a:t>
            </a:r>
            <a:r>
              <a:rPr lang="it-IT" altLang="it-IT" sz="2000">
                <a:latin typeface="Calibri" pitchFamily="34" charset="0"/>
              </a:rPr>
              <a:t>/I</a:t>
            </a:r>
            <a:r>
              <a:rPr lang="it-IT" altLang="it-IT" sz="2000" baseline="30000">
                <a:latin typeface="Calibri" pitchFamily="34" charset="0"/>
              </a:rPr>
              <a:t>-</a:t>
            </a:r>
          </a:p>
          <a:p>
            <a:pPr algn="just" eaLnBrk="1" hangingPunct="1">
              <a:buClr>
                <a:srgbClr val="008000"/>
              </a:buClr>
              <a:buFont typeface="Arial" pitchFamily="34" charset="0"/>
              <a:buChar char="•"/>
            </a:pPr>
            <a:r>
              <a:rPr lang="it-IT" altLang="it-IT" sz="2000">
                <a:latin typeface="Calibri" pitchFamily="34" charset="0"/>
              </a:rPr>
              <a:t>   Organic compounds: EDTA, methanol, ethanol, glycerol, etc.</a:t>
            </a:r>
          </a:p>
        </p:txBody>
      </p:sp>
      <p:sp>
        <p:nvSpPr>
          <p:cNvPr id="233497" name="Text Box 14"/>
          <p:cNvSpPr txBox="1">
            <a:spLocks noChangeArrowheads="1"/>
          </p:cNvSpPr>
          <p:nvPr/>
        </p:nvSpPr>
        <p:spPr bwMode="auto">
          <a:xfrm>
            <a:off x="5715000" y="1857375"/>
            <a:ext cx="1711325" cy="3571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600" b="1">
                <a:latin typeface="Comic Sans MS" pitchFamily="66" charset="0"/>
              </a:rPr>
              <a:t>Metal</a:t>
            </a:r>
            <a:endParaRPr lang="it-IT" altLang="it-IT" sz="1600">
              <a:solidFill>
                <a:srgbClr val="008000"/>
              </a:solidFill>
            </a:endParaRPr>
          </a:p>
        </p:txBody>
      </p:sp>
      <p:cxnSp>
        <p:nvCxnSpPr>
          <p:cNvPr id="33" name="Connettore 2 32"/>
          <p:cNvCxnSpPr>
            <a:stCxn id="233483" idx="3"/>
          </p:cNvCxnSpPr>
          <p:nvPr/>
        </p:nvCxnSpPr>
        <p:spPr>
          <a:xfrm flipV="1">
            <a:off x="6973888" y="2600325"/>
            <a:ext cx="1052512" cy="7938"/>
          </a:xfrm>
          <a:prstGeom prst="straightConnector1">
            <a:avLst/>
          </a:prstGeom>
          <a:ln w="254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500" name="Text Box 27"/>
          <p:cNvSpPr txBox="1">
            <a:spLocks noChangeArrowheads="1"/>
          </p:cNvSpPr>
          <p:nvPr/>
        </p:nvSpPr>
        <p:spPr bwMode="auto">
          <a:xfrm>
            <a:off x="8002588" y="2378075"/>
            <a:ext cx="10699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2000" b="1" i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it-IT" altLang="it-IT" sz="2000" b="1">
                <a:solidFill>
                  <a:srgbClr val="008000"/>
                </a:solidFill>
                <a:latin typeface="Comic Sans MS" pitchFamily="66" charset="0"/>
              </a:rPr>
              <a:t>H</a:t>
            </a:r>
            <a:r>
              <a:rPr lang="it-IT" altLang="it-IT" sz="2000" b="1" baseline="-25000">
                <a:solidFill>
                  <a:srgbClr val="008000"/>
                </a:solidFill>
                <a:latin typeface="Comic Sans MS" pitchFamily="66" charset="0"/>
              </a:rPr>
              <a:t>2</a:t>
            </a:r>
            <a:r>
              <a:rPr lang="it-IT" altLang="it-IT" sz="2000" b="1">
                <a:solidFill>
                  <a:srgbClr val="008000"/>
                </a:solidFill>
                <a:latin typeface="Comic Sans MS" pitchFamily="66" charset="0"/>
              </a:rPr>
              <a:t>O</a:t>
            </a:r>
            <a:endParaRPr lang="it-IT" altLang="it-IT" sz="2000">
              <a:solidFill>
                <a:srgbClr val="008000"/>
              </a:solidFill>
            </a:endParaRPr>
          </a:p>
        </p:txBody>
      </p:sp>
      <p:sp>
        <p:nvSpPr>
          <p:cNvPr id="37" name="Text Box 28"/>
          <p:cNvSpPr txBox="1">
            <a:spLocks noChangeArrowheads="1"/>
          </p:cNvSpPr>
          <p:nvPr/>
        </p:nvSpPr>
        <p:spPr bwMode="auto">
          <a:xfrm>
            <a:off x="6994525" y="2190750"/>
            <a:ext cx="1452563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it-IT" sz="2000" b="1" dirty="0">
                <a:solidFill>
                  <a:srgbClr val="008000"/>
                </a:solidFill>
                <a:latin typeface="Comic Sans MS" pitchFamily="66" charset="0"/>
              </a:rPr>
              <a:t> </a:t>
            </a:r>
            <a:r>
              <a:rPr lang="it-IT" sz="1600" b="1" i="1" dirty="0">
                <a:solidFill>
                  <a:srgbClr val="008000"/>
                </a:solidFill>
                <a:latin typeface="Comic Sans MS" pitchFamily="66" charset="0"/>
              </a:rPr>
              <a:t>+ </a:t>
            </a:r>
            <a:r>
              <a:rPr lang="it-IT" b="1" i="1" dirty="0" err="1">
                <a:solidFill>
                  <a:srgbClr val="008000"/>
                </a:solidFill>
                <a:latin typeface="+mn-lt"/>
                <a:cs typeface="Arial"/>
              </a:rPr>
              <a:t>½</a:t>
            </a:r>
            <a:r>
              <a:rPr lang="it-IT" b="1" i="1" dirty="0">
                <a:solidFill>
                  <a:srgbClr val="008000"/>
                </a:solidFill>
                <a:latin typeface="+mn-lt"/>
                <a:cs typeface="Arial"/>
              </a:rPr>
              <a:t> </a:t>
            </a:r>
            <a:r>
              <a:rPr lang="it-IT" sz="2000" b="1" dirty="0">
                <a:solidFill>
                  <a:srgbClr val="008000"/>
                </a:solidFill>
                <a:latin typeface="Comic Sans MS" pitchFamily="66" charset="0"/>
              </a:rPr>
              <a:t>O</a:t>
            </a:r>
            <a:r>
              <a:rPr lang="it-IT" sz="2000" b="1" baseline="-25000" dirty="0">
                <a:solidFill>
                  <a:srgbClr val="008000"/>
                </a:solidFill>
                <a:latin typeface="Comic Sans MS" pitchFamily="66" charset="0"/>
              </a:rPr>
              <a:t>2</a:t>
            </a:r>
            <a:endParaRPr lang="it-IT" sz="2000" dirty="0">
              <a:solidFill>
                <a:srgbClr val="008000"/>
              </a:solidFill>
            </a:endParaRPr>
          </a:p>
        </p:txBody>
      </p:sp>
      <p:sp>
        <p:nvSpPr>
          <p:cNvPr id="233502" name="Text Box 28"/>
          <p:cNvSpPr txBox="1">
            <a:spLocks noChangeArrowheads="1"/>
          </p:cNvSpPr>
          <p:nvPr/>
        </p:nvSpPr>
        <p:spPr bwMode="auto">
          <a:xfrm>
            <a:off x="7248525" y="2646363"/>
            <a:ext cx="6254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2000" b="1" i="1">
                <a:solidFill>
                  <a:srgbClr val="008000"/>
                </a:solidFill>
                <a:latin typeface="Comic Sans MS" pitchFamily="66" charset="0"/>
              </a:rPr>
              <a:t>cat</a:t>
            </a:r>
            <a:endParaRPr lang="it-IT" altLang="it-IT" sz="2000" i="1">
              <a:solidFill>
                <a:srgbClr val="008000"/>
              </a:solidFill>
            </a:endParaRPr>
          </a:p>
        </p:txBody>
      </p:sp>
      <p:sp>
        <p:nvSpPr>
          <p:cNvPr id="233504" name="AutoShape 15"/>
          <p:cNvSpPr>
            <a:spLocks noChangeArrowheads="1"/>
          </p:cNvSpPr>
          <p:nvPr/>
        </p:nvSpPr>
        <p:spPr bwMode="auto">
          <a:xfrm>
            <a:off x="2820988" y="3295650"/>
            <a:ext cx="1814512" cy="544513"/>
          </a:xfrm>
          <a:prstGeom prst="rightArrow">
            <a:avLst>
              <a:gd name="adj1" fmla="val 38889"/>
              <a:gd name="adj2" fmla="val 57051"/>
            </a:avLst>
          </a:prstGeom>
          <a:solidFill>
            <a:srgbClr val="92D050">
              <a:alpha val="58823"/>
            </a:srgbClr>
          </a:solidFill>
          <a:ln w="22225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Calibri" pitchFamily="34" charset="0"/>
            </a:endParaRPr>
          </a:p>
        </p:txBody>
      </p:sp>
      <p:sp>
        <p:nvSpPr>
          <p:cNvPr id="233505" name="Freeform 6"/>
          <p:cNvSpPr>
            <a:spLocks/>
          </p:cNvSpPr>
          <p:nvPr/>
        </p:nvSpPr>
        <p:spPr bwMode="auto">
          <a:xfrm>
            <a:off x="3643313" y="4192588"/>
            <a:ext cx="1997075" cy="11112"/>
          </a:xfrm>
          <a:custGeom>
            <a:avLst/>
            <a:gdLst>
              <a:gd name="T0" fmla="*/ 0 w 1980"/>
              <a:gd name="T1" fmla="*/ 2147483647 h 11"/>
              <a:gd name="T2" fmla="*/ 2147483647 w 1980"/>
              <a:gd name="T3" fmla="*/ 0 h 11"/>
              <a:gd name="T4" fmla="*/ 0 60000 65536"/>
              <a:gd name="T5" fmla="*/ 0 60000 65536"/>
              <a:gd name="T6" fmla="*/ 0 w 1980"/>
              <a:gd name="T7" fmla="*/ 0 h 11"/>
              <a:gd name="T8" fmla="*/ 1980 w 1980"/>
              <a:gd name="T9" fmla="*/ 11 h 1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80" h="11">
                <a:moveTo>
                  <a:pt x="0" y="11"/>
                </a:moveTo>
                <a:lnTo>
                  <a:pt x="1980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3506" name="Freeform 7"/>
          <p:cNvSpPr>
            <a:spLocks/>
          </p:cNvSpPr>
          <p:nvPr/>
        </p:nvSpPr>
        <p:spPr bwMode="auto">
          <a:xfrm>
            <a:off x="3562350" y="2882900"/>
            <a:ext cx="2162175" cy="46038"/>
          </a:xfrm>
          <a:custGeom>
            <a:avLst/>
            <a:gdLst>
              <a:gd name="T0" fmla="*/ 0 w 1944"/>
              <a:gd name="T1" fmla="*/ 0 h 12"/>
              <a:gd name="T2" fmla="*/ 2147483647 w 1944"/>
              <a:gd name="T3" fmla="*/ 2147483647 h 12"/>
              <a:gd name="T4" fmla="*/ 0 60000 65536"/>
              <a:gd name="T5" fmla="*/ 0 60000 65536"/>
              <a:gd name="T6" fmla="*/ 0 w 1944"/>
              <a:gd name="T7" fmla="*/ 0 h 12"/>
              <a:gd name="T8" fmla="*/ 1944 w 1944"/>
              <a:gd name="T9" fmla="*/ 12 h 1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44" h="12">
                <a:moveTo>
                  <a:pt x="0" y="0"/>
                </a:moveTo>
                <a:lnTo>
                  <a:pt x="1944" y="12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3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366713"/>
            <a:ext cx="8105775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31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88913"/>
            <a:ext cx="6624637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49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213100"/>
            <a:ext cx="34290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0" name="Text Box 7"/>
          <p:cNvSpPr txBox="1">
            <a:spLocks noChangeArrowheads="1"/>
          </p:cNvSpPr>
          <p:nvPr/>
        </p:nvSpPr>
        <p:spPr bwMode="auto">
          <a:xfrm>
            <a:off x="4572000" y="5876925"/>
            <a:ext cx="424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>
                <a:solidFill>
                  <a:srgbClr val="FF0000"/>
                </a:solidFill>
              </a:rPr>
              <a:t>Pt/TiO</a:t>
            </a:r>
            <a:r>
              <a:rPr lang="it-IT" altLang="it-IT" baseline="-25000">
                <a:solidFill>
                  <a:srgbClr val="FF0000"/>
                </a:solidFill>
              </a:rPr>
              <a:t>2</a:t>
            </a:r>
            <a:r>
              <a:rPr lang="it-IT" altLang="it-IT">
                <a:solidFill>
                  <a:srgbClr val="FF0000"/>
                </a:solidFill>
              </a:rPr>
              <a:t> photocatalysts were prepared through photodeposition procedure</a:t>
            </a:r>
          </a:p>
        </p:txBody>
      </p:sp>
    </p:spTree>
    <p:extLst>
      <p:ext uri="{BB962C8B-B14F-4D97-AF65-F5344CB8AC3E}">
        <p14:creationId xmlns:p14="http://schemas.microsoft.com/office/powerpoint/2010/main" val="164017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5481638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429000"/>
            <a:ext cx="323215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4" name="Text Box 6"/>
          <p:cNvSpPr txBox="1">
            <a:spLocks noChangeArrowheads="1"/>
          </p:cNvSpPr>
          <p:nvPr/>
        </p:nvSpPr>
        <p:spPr bwMode="auto">
          <a:xfrm>
            <a:off x="684213" y="4724400"/>
            <a:ext cx="424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/>
              <a:t>Cu/TiO</a:t>
            </a:r>
            <a:r>
              <a:rPr lang="it-IT" altLang="it-IT" baseline="-25000"/>
              <a:t>2</a:t>
            </a:r>
            <a:r>
              <a:rPr lang="it-IT" altLang="it-IT"/>
              <a:t> photocatalysts were prepared through wet impregnation procedure</a:t>
            </a:r>
          </a:p>
        </p:txBody>
      </p:sp>
      <p:grpSp>
        <p:nvGrpSpPr>
          <p:cNvPr id="235525" name="Group 10"/>
          <p:cNvGrpSpPr>
            <a:grpSpLocks/>
          </p:cNvGrpSpPr>
          <p:nvPr/>
        </p:nvGrpSpPr>
        <p:grpSpPr bwMode="auto">
          <a:xfrm>
            <a:off x="6443663" y="3429000"/>
            <a:ext cx="1800225" cy="647700"/>
            <a:chOff x="4059" y="2160"/>
            <a:chExt cx="1134" cy="408"/>
          </a:xfrm>
        </p:grpSpPr>
        <p:sp>
          <p:nvSpPr>
            <p:cNvPr id="235526" name="AutoShape 8"/>
            <p:cNvSpPr>
              <a:spLocks noChangeArrowheads="1"/>
            </p:cNvSpPr>
            <p:nvPr/>
          </p:nvSpPr>
          <p:spPr bwMode="auto">
            <a:xfrm>
              <a:off x="4059" y="2160"/>
              <a:ext cx="1134" cy="408"/>
            </a:xfrm>
            <a:prstGeom prst="rightArrow">
              <a:avLst>
                <a:gd name="adj1" fmla="val 50000"/>
                <a:gd name="adj2" fmla="val 69485"/>
              </a:avLst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it-IT"/>
            </a:p>
          </p:txBody>
        </p:sp>
        <p:sp>
          <p:nvSpPr>
            <p:cNvPr id="235527" name="Text Box 9"/>
            <p:cNvSpPr txBox="1">
              <a:spLocks noChangeArrowheads="1"/>
            </p:cNvSpPr>
            <p:nvPr/>
          </p:nvSpPr>
          <p:spPr bwMode="auto">
            <a:xfrm>
              <a:off x="4059" y="2268"/>
              <a:ext cx="113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400"/>
                <a:t>675 </a:t>
              </a:r>
              <a:r>
                <a:rPr lang="it-IT" altLang="it-IT" sz="1400">
                  <a:latin typeface="Symbol" pitchFamily="18" charset="2"/>
                </a:rPr>
                <a:t>m</a:t>
              </a:r>
              <a:r>
                <a:rPr lang="it-IT" altLang="it-IT" sz="1400"/>
                <a:t>mol h</a:t>
              </a:r>
              <a:r>
                <a:rPr lang="it-IT" altLang="it-IT" sz="1400" baseline="30000"/>
                <a:t>-1</a:t>
              </a:r>
              <a:r>
                <a:rPr lang="it-IT" altLang="it-IT" sz="1400"/>
                <a:t> g</a:t>
              </a:r>
              <a:r>
                <a:rPr lang="it-IT" altLang="it-IT" sz="1400" baseline="30000"/>
                <a:t>-1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244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5275263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4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429000"/>
            <a:ext cx="37211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8" name="Text Box 6"/>
          <p:cNvSpPr txBox="1">
            <a:spLocks noChangeArrowheads="1"/>
          </p:cNvSpPr>
          <p:nvPr/>
        </p:nvSpPr>
        <p:spPr bwMode="auto">
          <a:xfrm>
            <a:off x="468313" y="4005263"/>
            <a:ext cx="424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/>
              <a:t>Pt/TiO</a:t>
            </a:r>
            <a:r>
              <a:rPr lang="it-IT" altLang="it-IT" baseline="-25000"/>
              <a:t>2</a:t>
            </a:r>
            <a:r>
              <a:rPr lang="it-IT" altLang="it-IT"/>
              <a:t> photocatalyst was prepared through impregnation procedure</a:t>
            </a:r>
          </a:p>
        </p:txBody>
      </p:sp>
      <p:sp>
        <p:nvSpPr>
          <p:cNvPr id="236549" name="Text Box 7"/>
          <p:cNvSpPr txBox="1">
            <a:spLocks noChangeArrowheads="1"/>
          </p:cNvSpPr>
          <p:nvPr/>
        </p:nvSpPr>
        <p:spPr bwMode="auto">
          <a:xfrm>
            <a:off x="539750" y="4868863"/>
            <a:ext cx="4032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/>
              <a:t>Unknown amount of Pt deposited on TiO</a:t>
            </a:r>
            <a:r>
              <a:rPr lang="it-IT" altLang="it-IT" baseline="-25000"/>
              <a:t>2</a:t>
            </a:r>
            <a:r>
              <a:rPr lang="it-IT" altLang="it-IT"/>
              <a:t> films</a:t>
            </a:r>
          </a:p>
        </p:txBody>
      </p:sp>
      <p:sp>
        <p:nvSpPr>
          <p:cNvPr id="236550" name="Text Box 8"/>
          <p:cNvSpPr txBox="1">
            <a:spLocks noChangeArrowheads="1"/>
          </p:cNvSpPr>
          <p:nvPr/>
        </p:nvSpPr>
        <p:spPr bwMode="auto">
          <a:xfrm>
            <a:off x="519113" y="5681663"/>
            <a:ext cx="40528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/>
              <a:t>Max H</a:t>
            </a:r>
            <a:r>
              <a:rPr lang="it-IT" altLang="it-IT" baseline="-25000"/>
              <a:t>2</a:t>
            </a:r>
            <a:r>
              <a:rPr lang="it-IT" altLang="it-IT"/>
              <a:t> production in EtOH/water:</a:t>
            </a:r>
          </a:p>
          <a:p>
            <a:pPr eaLnBrk="1" hangingPunct="1"/>
            <a:r>
              <a:rPr lang="it-IT" altLang="it-IT"/>
              <a:t>Approx. 11000 </a:t>
            </a:r>
            <a:r>
              <a:rPr lang="it-IT" altLang="it-IT">
                <a:latin typeface="Symbol" pitchFamily="18" charset="2"/>
              </a:rPr>
              <a:t>m</a:t>
            </a:r>
            <a:r>
              <a:rPr lang="it-IT" altLang="it-IT"/>
              <a:t>mol h</a:t>
            </a:r>
            <a:r>
              <a:rPr lang="it-IT" altLang="it-IT" baseline="30000"/>
              <a:t>-1</a:t>
            </a:r>
            <a:r>
              <a:rPr lang="it-IT" altLang="it-IT"/>
              <a:t> g</a:t>
            </a:r>
            <a:r>
              <a:rPr lang="it-IT" altLang="it-IT" baseline="3000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74625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6779418" y="2478646"/>
            <a:ext cx="2015355" cy="70313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 rot="18768594">
            <a:off x="3115248" y="3889043"/>
            <a:ext cx="1457646" cy="187220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 rot="18768594">
            <a:off x="2460138" y="3491441"/>
            <a:ext cx="969291" cy="75157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6058470" y="1481076"/>
            <a:ext cx="2736304" cy="70313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 rot="19430419">
            <a:off x="5775809" y="1987248"/>
            <a:ext cx="690472" cy="133047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783700" y="447675"/>
            <a:ext cx="48205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H</a:t>
            </a:r>
            <a:r>
              <a:rPr lang="it-IT" sz="2200" b="1" cap="all" baseline="-25000" dirty="0" smtClean="0">
                <a:solidFill>
                  <a:srgbClr val="FF9933"/>
                </a:solidFill>
                <a:latin typeface="Univers-Condensed"/>
              </a:rPr>
              <a:t>2</a:t>
            </a:r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 production from </a:t>
            </a:r>
            <a:r>
              <a:rPr lang="it-IT" sz="2200" b="1" cap="all" dirty="0" err="1" smtClean="0">
                <a:solidFill>
                  <a:srgbClr val="FF9933"/>
                </a:solidFill>
                <a:latin typeface="Univers-Condensed"/>
              </a:rPr>
              <a:t>ethanol</a:t>
            </a:r>
            <a:endParaRPr lang="it-IT" sz="2200" b="1" cap="all" dirty="0">
              <a:solidFill>
                <a:srgbClr val="FF9933"/>
              </a:solidFill>
              <a:latin typeface="Univers-Condensed"/>
            </a:endParaRPr>
          </a:p>
        </p:txBody>
      </p:sp>
      <p:sp>
        <p:nvSpPr>
          <p:cNvPr id="16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19" name="Picture 2" descr="D:\Università\Lavori\Lavori Accettati\Cu fotodeposti\FigS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97" y="1639046"/>
            <a:ext cx="4952736" cy="432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42844" y="1196752"/>
            <a:ext cx="23358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0000FF"/>
                </a:solidFill>
              </a:rPr>
              <a:t>Possible pathway</a:t>
            </a:r>
          </a:p>
        </p:txBody>
      </p:sp>
      <p:sp>
        <p:nvSpPr>
          <p:cNvPr id="21" name="Oval 8"/>
          <p:cNvSpPr>
            <a:spLocks noChangeArrowheads="1"/>
          </p:cNvSpPr>
          <p:nvPr/>
        </p:nvSpPr>
        <p:spPr bwMode="auto">
          <a:xfrm>
            <a:off x="2555776" y="2659668"/>
            <a:ext cx="1296987" cy="5762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5506056" y="2365141"/>
            <a:ext cx="1873250" cy="1337641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7114922" y="3822512"/>
            <a:ext cx="16337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Accumulated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</a:rPr>
              <a:t>in solution</a:t>
            </a:r>
          </a:p>
        </p:txBody>
      </p:sp>
      <p:sp>
        <p:nvSpPr>
          <p:cNvPr id="24" name="Oval 11"/>
          <p:cNvSpPr>
            <a:spLocks noChangeArrowheads="1"/>
          </p:cNvSpPr>
          <p:nvPr/>
        </p:nvSpPr>
        <p:spPr bwMode="auto">
          <a:xfrm>
            <a:off x="2177557" y="2262622"/>
            <a:ext cx="627063" cy="554038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4067944" y="6355487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/>
            <a:r>
              <a:rPr lang="it-IT" i="1" dirty="0" err="1" smtClean="0"/>
              <a:t>ChemCatChem</a:t>
            </a:r>
            <a:r>
              <a:rPr lang="it-IT" dirty="0"/>
              <a:t> </a:t>
            </a:r>
            <a:r>
              <a:rPr lang="it-IT" b="1" dirty="0" smtClean="0"/>
              <a:t>3</a:t>
            </a:r>
            <a:r>
              <a:rPr lang="it-IT" dirty="0"/>
              <a:t> </a:t>
            </a:r>
            <a:r>
              <a:rPr lang="it-IT" dirty="0" smtClean="0"/>
              <a:t>(2011), 574-577</a:t>
            </a:r>
          </a:p>
        </p:txBody>
      </p:sp>
    </p:spTree>
    <p:extLst>
      <p:ext uri="{BB962C8B-B14F-4D97-AF65-F5344CB8AC3E}">
        <p14:creationId xmlns:p14="http://schemas.microsoft.com/office/powerpoint/2010/main" val="256575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4550191" y="447675"/>
            <a:ext cx="405405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 smtClean="0">
                <a:solidFill>
                  <a:srgbClr val="FF9933"/>
                </a:solidFill>
                <a:cs typeface="Arial" pitchFamily="34" charset="0"/>
              </a:rPr>
              <a:t>TUNING TiO</a:t>
            </a:r>
            <a:r>
              <a:rPr lang="it-IT" sz="2200" b="1" baseline="-25000" dirty="0" smtClean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 smtClean="0">
                <a:solidFill>
                  <a:srgbClr val="FF9933"/>
                </a:solidFill>
                <a:cs typeface="Arial" pitchFamily="34" charset="0"/>
              </a:rPr>
              <a:t> COMPOSITION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577538" name="Picture 2" descr="D:\Università\Lavori\Lavori Accettati\Appl. Catal. A\Revised\Figure\Figure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264" y="2502673"/>
            <a:ext cx="5040000" cy="336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868637" y="2574681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33CC33"/>
                </a:solidFill>
              </a:rPr>
              <a:t>Rutile</a:t>
            </a:r>
            <a:endParaRPr lang="it-IT" sz="2400" b="1" dirty="0">
              <a:solidFill>
                <a:srgbClr val="33CC33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948264" y="2574681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err="1" smtClean="0">
                <a:solidFill>
                  <a:srgbClr val="FF0000"/>
                </a:solidFill>
              </a:rPr>
              <a:t>Anatase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436096" y="5919338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0FF"/>
                </a:solidFill>
              </a:rPr>
              <a:t>Brookite</a:t>
            </a:r>
            <a:endParaRPr lang="it-IT" sz="2400" b="1" dirty="0">
              <a:solidFill>
                <a:srgbClr val="0000FF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3938898" y="2041008"/>
            <a:ext cx="968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33CC33"/>
                </a:solidFill>
              </a:rPr>
              <a:t>R </a:t>
            </a:r>
            <a:r>
              <a:rPr lang="it-IT" sz="2400" b="1" dirty="0" smtClean="0"/>
              <a:t>+</a:t>
            </a:r>
            <a:r>
              <a:rPr lang="it-IT" sz="2400" b="1" dirty="0" smtClean="0">
                <a:solidFill>
                  <a:srgbClr val="33CC33"/>
                </a:solidFill>
              </a:rPr>
              <a:t> </a:t>
            </a:r>
            <a:r>
              <a:rPr lang="it-IT" sz="2400" b="1" dirty="0" smtClean="0">
                <a:solidFill>
                  <a:srgbClr val="FF0000"/>
                </a:solidFill>
              </a:rPr>
              <a:t>A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2235506" y="5877272"/>
            <a:ext cx="968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A</a:t>
            </a:r>
            <a:r>
              <a:rPr lang="it-IT" sz="2400" b="1" dirty="0" smtClean="0"/>
              <a:t> + </a:t>
            </a:r>
            <a:r>
              <a:rPr lang="it-IT" sz="2400" b="1" dirty="0" smtClean="0">
                <a:solidFill>
                  <a:srgbClr val="0000FF"/>
                </a:solidFill>
              </a:rPr>
              <a:t>B</a:t>
            </a:r>
            <a:endParaRPr lang="it-IT" sz="2400" b="1" dirty="0">
              <a:solidFill>
                <a:srgbClr val="0000FF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3938898" y="5877272"/>
            <a:ext cx="968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A</a:t>
            </a:r>
            <a:r>
              <a:rPr lang="it-IT" sz="2400" b="1" dirty="0" smtClean="0"/>
              <a:t> + </a:t>
            </a:r>
            <a:r>
              <a:rPr lang="it-IT" sz="2400" b="1" dirty="0" smtClean="0">
                <a:solidFill>
                  <a:srgbClr val="0000FF"/>
                </a:solidFill>
              </a:rPr>
              <a:t>B</a:t>
            </a:r>
            <a:endParaRPr lang="it-IT" sz="2400" b="1" dirty="0">
              <a:solidFill>
                <a:srgbClr val="0000FF"/>
              </a:solidFill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251520" y="1033019"/>
            <a:ext cx="6552728" cy="1206000"/>
            <a:chOff x="467544" y="1340768"/>
            <a:chExt cx="6552728" cy="12060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340768"/>
              <a:ext cx="2880000" cy="12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uppo 20"/>
            <p:cNvGrpSpPr/>
            <p:nvPr/>
          </p:nvGrpSpPr>
          <p:grpSpPr>
            <a:xfrm>
              <a:off x="3707744" y="1605214"/>
              <a:ext cx="1656184" cy="670085"/>
              <a:chOff x="3262177" y="1605214"/>
              <a:chExt cx="1656184" cy="670085"/>
            </a:xfrm>
          </p:grpSpPr>
          <p:sp>
            <p:nvSpPr>
              <p:cNvPr id="25" name="CasellaDiTesto 24"/>
              <p:cNvSpPr txBox="1"/>
              <p:nvPr/>
            </p:nvSpPr>
            <p:spPr>
              <a:xfrm>
                <a:off x="3432877" y="1936745"/>
                <a:ext cx="13147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600" dirty="0" smtClean="0"/>
                  <a:t>160°C x 24h</a:t>
                </a:r>
                <a:endParaRPr lang="it-IT" sz="1600" dirty="0"/>
              </a:p>
            </p:txBody>
          </p:sp>
          <p:sp>
            <p:nvSpPr>
              <p:cNvPr id="26" name="CasellaDiTesto 25"/>
              <p:cNvSpPr txBox="1"/>
              <p:nvPr/>
            </p:nvSpPr>
            <p:spPr>
              <a:xfrm>
                <a:off x="3686954" y="1605214"/>
                <a:ext cx="8066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600" dirty="0" smtClean="0"/>
                  <a:t>+ Urea</a:t>
                </a:r>
                <a:endParaRPr lang="it-IT" sz="1600" dirty="0"/>
              </a:p>
            </p:txBody>
          </p:sp>
          <p:cxnSp>
            <p:nvCxnSpPr>
              <p:cNvPr id="27" name="Connettore 2 26"/>
              <p:cNvCxnSpPr/>
              <p:nvPr/>
            </p:nvCxnSpPr>
            <p:spPr>
              <a:xfrm>
                <a:off x="3262177" y="1940257"/>
                <a:ext cx="165618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o 21"/>
            <p:cNvGrpSpPr/>
            <p:nvPr/>
          </p:nvGrpSpPr>
          <p:grpSpPr>
            <a:xfrm>
              <a:off x="5724128" y="1475716"/>
              <a:ext cx="1296144" cy="936104"/>
              <a:chOff x="4067944" y="3068960"/>
              <a:chExt cx="1296144" cy="936104"/>
            </a:xfrm>
          </p:grpSpPr>
          <p:sp>
            <p:nvSpPr>
              <p:cNvPr id="23" name="Rettangolo 22"/>
              <p:cNvSpPr/>
              <p:nvPr/>
            </p:nvSpPr>
            <p:spPr>
              <a:xfrm>
                <a:off x="4313887" y="3306180"/>
                <a:ext cx="80425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sz="2400" b="1" dirty="0">
                    <a:solidFill>
                      <a:srgbClr val="FF0000"/>
                    </a:solidFill>
                    <a:cs typeface="Arial" pitchFamily="34" charset="0"/>
                  </a:rPr>
                  <a:t>TiO</a:t>
                </a:r>
                <a:r>
                  <a:rPr lang="it-IT" sz="2400" b="1" baseline="-25000" dirty="0">
                    <a:solidFill>
                      <a:srgbClr val="FF0000"/>
                    </a:solidFill>
                    <a:cs typeface="Arial" pitchFamily="34" charset="0"/>
                  </a:rPr>
                  <a:t>2</a:t>
                </a:r>
                <a:endParaRPr lang="it-IT" sz="2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Ovale 23"/>
              <p:cNvSpPr/>
              <p:nvPr/>
            </p:nvSpPr>
            <p:spPr>
              <a:xfrm>
                <a:off x="4067944" y="3068960"/>
                <a:ext cx="1296144" cy="93610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28" name="Rettangolo 8"/>
          <p:cNvSpPr>
            <a:spLocks noChangeArrowheads="1"/>
          </p:cNvSpPr>
          <p:nvPr/>
        </p:nvSpPr>
        <p:spPr bwMode="auto">
          <a:xfrm>
            <a:off x="611560" y="6464369"/>
            <a:ext cx="83530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it-IT" i="0" dirty="0"/>
              <a:t> </a:t>
            </a:r>
            <a:r>
              <a:rPr lang="it-IT" dirty="0" err="1" smtClean="0"/>
              <a:t>Appl</a:t>
            </a:r>
            <a:r>
              <a:rPr lang="it-IT" dirty="0" smtClean="0"/>
              <a:t>. </a:t>
            </a:r>
            <a:r>
              <a:rPr lang="it-IT" dirty="0" err="1" smtClean="0"/>
              <a:t>Catal</a:t>
            </a:r>
            <a:r>
              <a:rPr lang="it-IT" dirty="0" smtClean="0"/>
              <a:t>. A-Gen.</a:t>
            </a:r>
            <a:r>
              <a:rPr lang="it-IT" dirty="0"/>
              <a:t> </a:t>
            </a:r>
            <a:r>
              <a:rPr lang="it-IT" b="1" i="0" dirty="0" smtClean="0"/>
              <a:t>518</a:t>
            </a:r>
            <a:r>
              <a:rPr lang="it-IT" i="0" dirty="0" smtClean="0"/>
              <a:t> (2016), 167-175</a:t>
            </a:r>
            <a:endParaRPr lang="en-US" alt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05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4550191" y="447675"/>
            <a:ext cx="405405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 smtClean="0">
                <a:solidFill>
                  <a:srgbClr val="FF9933"/>
                </a:solidFill>
                <a:cs typeface="Arial" pitchFamily="34" charset="0"/>
              </a:rPr>
              <a:t>TUNING TiO</a:t>
            </a:r>
            <a:r>
              <a:rPr lang="it-IT" sz="2200" b="1" baseline="-25000" dirty="0" smtClean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 smtClean="0">
                <a:solidFill>
                  <a:srgbClr val="FF9933"/>
                </a:solidFill>
                <a:cs typeface="Arial" pitchFamily="34" charset="0"/>
              </a:rPr>
              <a:t> COMPOSITION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11" name="Picture 3" descr="D:\Università\Lavori\Lavori Accettati\Appl. Catal. A\Revised\Figure\Figure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37112"/>
            <a:ext cx="6280917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6532977" y="1124744"/>
            <a:ext cx="2577909" cy="646331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it-IT" sz="1800" dirty="0" err="1" smtClean="0"/>
              <a:t>Ethanol</a:t>
            </a:r>
            <a:r>
              <a:rPr lang="it-IT" sz="1800" dirty="0" smtClean="0"/>
              <a:t>/water </a:t>
            </a:r>
            <a:r>
              <a:rPr lang="it-IT" sz="1800" dirty="0" err="1" smtClean="0"/>
              <a:t>solution</a:t>
            </a:r>
            <a:endParaRPr lang="it-IT" sz="1800" dirty="0" smtClean="0"/>
          </a:p>
          <a:p>
            <a:r>
              <a:rPr lang="it-IT" sz="1800" dirty="0" err="1" smtClean="0"/>
              <a:t>Simulated</a:t>
            </a:r>
            <a:r>
              <a:rPr lang="it-IT" sz="1800" dirty="0" smtClean="0"/>
              <a:t> </a:t>
            </a:r>
            <a:r>
              <a:rPr lang="it-IT" sz="1800" dirty="0" err="1" smtClean="0"/>
              <a:t>sunlight</a:t>
            </a:r>
            <a:endParaRPr lang="de-DE" sz="1800" dirty="0" smtClean="0"/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1273989" y="4869160"/>
            <a:ext cx="393118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Clr>
                <a:srgbClr val="3333FF"/>
              </a:buClr>
            </a:pPr>
            <a:r>
              <a:rPr lang="en-US" altLang="it-IT" sz="18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Brookite:</a:t>
            </a:r>
          </a:p>
          <a:p>
            <a:pPr marL="355600" indent="-355600" eaLnBrk="1" hangingPunct="1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Ø"/>
            </a:pPr>
            <a:r>
              <a:rPr lang="en-US" altLang="it-IT" sz="1800" dirty="0" smtClean="0">
                <a:cs typeface="Arial" panose="020B0604020202020204" pitchFamily="34" charset="0"/>
              </a:rPr>
              <a:t>Favorable electronic properties</a:t>
            </a:r>
          </a:p>
          <a:p>
            <a:pPr marL="355600" indent="-355600" eaLnBrk="1" hangingPunct="1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Ø"/>
            </a:pPr>
            <a:r>
              <a:rPr lang="en-US" altLang="it-IT" sz="1800" dirty="0" smtClean="0">
                <a:cs typeface="Arial" panose="020B0604020202020204" pitchFamily="34" charset="0"/>
              </a:rPr>
              <a:t>Well defined morphology and exposed facets</a:t>
            </a:r>
            <a:endParaRPr lang="en-US" altLang="it-IT" sz="1800" dirty="0">
              <a:cs typeface="Arial" panose="020B0604020202020204" pitchFamily="34" charset="0"/>
            </a:endParaRPr>
          </a:p>
        </p:txBody>
      </p:sp>
      <p:pic>
        <p:nvPicPr>
          <p:cNvPr id="581634" name="Picture 2" descr="Risultati immagini per band gap brook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443" y="4015790"/>
            <a:ext cx="2403045" cy="216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8"/>
          <p:cNvSpPr>
            <a:spLocks noChangeArrowheads="1"/>
          </p:cNvSpPr>
          <p:nvPr/>
        </p:nvSpPr>
        <p:spPr bwMode="auto">
          <a:xfrm>
            <a:off x="611560" y="6464369"/>
            <a:ext cx="83530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it-IT" dirty="0" err="1" smtClean="0"/>
              <a:t>Appl</a:t>
            </a:r>
            <a:r>
              <a:rPr lang="it-IT" dirty="0" smtClean="0"/>
              <a:t>. </a:t>
            </a:r>
            <a:r>
              <a:rPr lang="it-IT" dirty="0" err="1" smtClean="0"/>
              <a:t>Catal</a:t>
            </a:r>
            <a:r>
              <a:rPr lang="it-IT" dirty="0" smtClean="0"/>
              <a:t>. A-Gen.</a:t>
            </a:r>
            <a:r>
              <a:rPr lang="it-IT" dirty="0"/>
              <a:t> </a:t>
            </a:r>
            <a:r>
              <a:rPr lang="it-IT" b="1" i="0" dirty="0" smtClean="0"/>
              <a:t>518</a:t>
            </a:r>
            <a:r>
              <a:rPr lang="it-IT" i="0" dirty="0" smtClean="0"/>
              <a:t> (2016), 167-175</a:t>
            </a:r>
            <a:endParaRPr lang="en-US" altLang="it-IT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25601" y="1278632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</a:rPr>
              <a:t>Per mass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583509" y="1278632"/>
            <a:ext cx="1781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</a:rPr>
              <a:t>Per </a:t>
            </a:r>
            <a:r>
              <a:rPr lang="it-IT" sz="1600" b="1" dirty="0" err="1" smtClean="0">
                <a:solidFill>
                  <a:srgbClr val="FF0000"/>
                </a:solidFill>
              </a:rPr>
              <a:t>surface</a:t>
            </a:r>
            <a:r>
              <a:rPr lang="it-IT" sz="1600" b="1" dirty="0" smtClean="0">
                <a:solidFill>
                  <a:srgbClr val="FF0000"/>
                </a:solidFill>
              </a:rPr>
              <a:t> area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952333" y="1825660"/>
            <a:ext cx="1739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 smtClean="0">
                <a:solidFill>
                  <a:srgbClr val="FF0000"/>
                </a:solidFill>
              </a:rPr>
              <a:t>Pt</a:t>
            </a:r>
            <a:r>
              <a:rPr lang="it-IT" sz="1400" dirty="0" smtClean="0">
                <a:solidFill>
                  <a:srgbClr val="FF0000"/>
                </a:solidFill>
              </a:rPr>
              <a:t> 0.2 </a:t>
            </a:r>
            <a:r>
              <a:rPr lang="it-IT" sz="1400" dirty="0" err="1" smtClean="0">
                <a:solidFill>
                  <a:srgbClr val="FF0000"/>
                </a:solidFill>
              </a:rPr>
              <a:t>wt</a:t>
            </a:r>
            <a:r>
              <a:rPr lang="it-IT" sz="1400" dirty="0" smtClean="0">
                <a:solidFill>
                  <a:srgbClr val="FF0000"/>
                </a:solidFill>
              </a:rPr>
              <a:t>% </a:t>
            </a:r>
            <a:r>
              <a:rPr lang="it-IT" sz="1400" dirty="0" err="1" smtClean="0">
                <a:solidFill>
                  <a:srgbClr val="FF0000"/>
                </a:solidFill>
              </a:rPr>
              <a:t>added</a:t>
            </a:r>
            <a:r>
              <a:rPr lang="it-IT" sz="1400" dirty="0" smtClean="0">
                <a:solidFill>
                  <a:srgbClr val="FF0000"/>
                </a:solidFill>
              </a:rPr>
              <a:t> </a:t>
            </a:r>
            <a:r>
              <a:rPr lang="it-IT" sz="1400" dirty="0" err="1" smtClean="0">
                <a:solidFill>
                  <a:srgbClr val="FF0000"/>
                </a:solidFill>
              </a:rPr>
              <a:t>as</a:t>
            </a:r>
            <a:r>
              <a:rPr lang="it-IT" sz="1400" dirty="0" smtClean="0">
                <a:solidFill>
                  <a:srgbClr val="FF0000"/>
                </a:solidFill>
              </a:rPr>
              <a:t> co-</a:t>
            </a:r>
            <a:r>
              <a:rPr lang="it-IT" sz="1400" dirty="0" err="1" smtClean="0">
                <a:solidFill>
                  <a:srgbClr val="FF0000"/>
                </a:solidFill>
              </a:rPr>
              <a:t>catalysts</a:t>
            </a:r>
            <a:endParaRPr lang="it-IT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28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844675"/>
            <a:ext cx="332105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5434013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2" name="Text Box 6"/>
          <p:cNvSpPr txBox="1">
            <a:spLocks noChangeArrowheads="1"/>
          </p:cNvSpPr>
          <p:nvPr/>
        </p:nvSpPr>
        <p:spPr bwMode="auto">
          <a:xfrm>
            <a:off x="468313" y="4292600"/>
            <a:ext cx="424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/>
              <a:t>Pt/TiO</a:t>
            </a:r>
            <a:r>
              <a:rPr lang="it-IT" altLang="it-IT" baseline="-25000"/>
              <a:t>2</a:t>
            </a:r>
            <a:r>
              <a:rPr lang="it-IT" altLang="it-IT"/>
              <a:t> photocatalysts were prepared through wet impregnation procedure</a:t>
            </a:r>
          </a:p>
        </p:txBody>
      </p:sp>
    </p:spTree>
    <p:extLst>
      <p:ext uri="{BB962C8B-B14F-4D97-AF65-F5344CB8AC3E}">
        <p14:creationId xmlns:p14="http://schemas.microsoft.com/office/powerpoint/2010/main" val="361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447675"/>
            <a:ext cx="8048625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596336" y="1412776"/>
            <a:ext cx="50405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292080" y="1637184"/>
            <a:ext cx="50405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7226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FigS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772816"/>
            <a:ext cx="7348652" cy="4431430"/>
          </a:xfrm>
          <a:prstGeom prst="rect">
            <a:avLst/>
          </a:prstGeom>
          <a:noFill/>
        </p:spPr>
      </p:pic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7114922" y="3822512"/>
            <a:ext cx="16337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Accumulated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</a:rPr>
              <a:t>in solution</a:t>
            </a:r>
          </a:p>
        </p:txBody>
      </p:sp>
      <p:sp>
        <p:nvSpPr>
          <p:cNvPr id="18" name="Oval 7"/>
          <p:cNvSpPr>
            <a:spLocks noChangeArrowheads="1"/>
          </p:cNvSpPr>
          <p:nvPr/>
        </p:nvSpPr>
        <p:spPr bwMode="auto">
          <a:xfrm>
            <a:off x="2321354" y="1772817"/>
            <a:ext cx="1179076" cy="769258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7143768" y="4773212"/>
            <a:ext cx="1357322" cy="94931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8" name="Oval 10"/>
          <p:cNvSpPr>
            <a:spLocks noChangeArrowheads="1"/>
          </p:cNvSpPr>
          <p:nvPr/>
        </p:nvSpPr>
        <p:spPr bwMode="auto">
          <a:xfrm>
            <a:off x="3786182" y="4844650"/>
            <a:ext cx="1143008" cy="714379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9" name="Oval 11"/>
          <p:cNvSpPr>
            <a:spLocks noChangeArrowheads="1"/>
          </p:cNvSpPr>
          <p:nvPr/>
        </p:nvSpPr>
        <p:spPr bwMode="auto">
          <a:xfrm>
            <a:off x="2096680" y="2378469"/>
            <a:ext cx="627063" cy="8636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0" name="Oval 15"/>
          <p:cNvSpPr>
            <a:spLocks noChangeArrowheads="1"/>
          </p:cNvSpPr>
          <p:nvPr/>
        </p:nvSpPr>
        <p:spPr bwMode="auto">
          <a:xfrm>
            <a:off x="5036447" y="3843086"/>
            <a:ext cx="458787" cy="4413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1" name="Oval 16"/>
          <p:cNvSpPr>
            <a:spLocks noChangeArrowheads="1"/>
          </p:cNvSpPr>
          <p:nvPr/>
        </p:nvSpPr>
        <p:spPr bwMode="auto">
          <a:xfrm>
            <a:off x="4699340" y="4545571"/>
            <a:ext cx="458788" cy="4413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2" name="Oval 17"/>
          <p:cNvSpPr>
            <a:spLocks noChangeArrowheads="1"/>
          </p:cNvSpPr>
          <p:nvPr/>
        </p:nvSpPr>
        <p:spPr bwMode="auto">
          <a:xfrm>
            <a:off x="5480080" y="4587237"/>
            <a:ext cx="458788" cy="4413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6779418" y="2478646"/>
            <a:ext cx="2015355" cy="70313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606022" y="447675"/>
            <a:ext cx="499822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H</a:t>
            </a:r>
            <a:r>
              <a:rPr lang="it-IT" sz="2200" b="1" cap="all" baseline="-25000" dirty="0" smtClean="0">
                <a:solidFill>
                  <a:srgbClr val="FF9933"/>
                </a:solidFill>
                <a:latin typeface="Univers-Condensed"/>
              </a:rPr>
              <a:t>2</a:t>
            </a:r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 production from </a:t>
            </a:r>
            <a:r>
              <a:rPr lang="it-IT" sz="2200" b="1" cap="all" dirty="0" err="1" smtClean="0">
                <a:solidFill>
                  <a:srgbClr val="FF9933"/>
                </a:solidFill>
                <a:latin typeface="Univers-Condensed"/>
              </a:rPr>
              <a:t>glycerol</a:t>
            </a:r>
            <a:endParaRPr lang="it-IT" sz="2200" b="1" cap="all" dirty="0">
              <a:solidFill>
                <a:srgbClr val="FF9933"/>
              </a:solidFill>
              <a:latin typeface="Univers-Condensed"/>
            </a:endParaRPr>
          </a:p>
        </p:txBody>
      </p:sp>
      <p:sp>
        <p:nvSpPr>
          <p:cNvPr id="16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42844" y="1196752"/>
            <a:ext cx="23358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0000FF"/>
                </a:solidFill>
              </a:rPr>
              <a:t>Possible pathway</a:t>
            </a:r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117568" y="6302368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it-IT" i="1" dirty="0" err="1" smtClean="0"/>
              <a:t>ChemCatChem</a:t>
            </a:r>
            <a:r>
              <a:rPr lang="it-IT" dirty="0"/>
              <a:t> </a:t>
            </a:r>
            <a:r>
              <a:rPr lang="it-IT" b="1" dirty="0" smtClean="0"/>
              <a:t>3</a:t>
            </a:r>
            <a:r>
              <a:rPr lang="it-IT" dirty="0"/>
              <a:t> </a:t>
            </a:r>
            <a:r>
              <a:rPr lang="it-IT" dirty="0" smtClean="0"/>
              <a:t>(2011), 574-577</a:t>
            </a:r>
          </a:p>
        </p:txBody>
      </p:sp>
      <p:sp>
        <p:nvSpPr>
          <p:cNvPr id="33" name="Oval 15"/>
          <p:cNvSpPr>
            <a:spLocks noChangeArrowheads="1"/>
          </p:cNvSpPr>
          <p:nvPr/>
        </p:nvSpPr>
        <p:spPr bwMode="auto">
          <a:xfrm>
            <a:off x="6210605" y="5915372"/>
            <a:ext cx="458787" cy="4413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988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1561"/>
            <a:ext cx="2592288" cy="471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9512" y="6359842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W.-D. Zhang, B. </a:t>
            </a:r>
            <a:r>
              <a:rPr lang="it-IT" dirty="0" err="1"/>
              <a:t>Xu</a:t>
            </a:r>
            <a:r>
              <a:rPr lang="it-IT" dirty="0"/>
              <a:t>, L.-C. Jiang, </a:t>
            </a:r>
            <a:r>
              <a:rPr lang="it-IT" i="1" dirty="0"/>
              <a:t>J. Mater. </a:t>
            </a:r>
            <a:r>
              <a:rPr lang="it-IT" i="1" dirty="0" err="1"/>
              <a:t>Chem</a:t>
            </a:r>
            <a:r>
              <a:rPr lang="it-IT" i="1" dirty="0"/>
              <a:t>. </a:t>
            </a:r>
            <a:r>
              <a:rPr lang="it-IT" b="1" dirty="0" smtClean="0"/>
              <a:t>20</a:t>
            </a:r>
            <a:r>
              <a:rPr lang="it-IT" dirty="0"/>
              <a:t> </a:t>
            </a:r>
            <a:r>
              <a:rPr lang="it-IT" dirty="0" smtClean="0"/>
              <a:t>(2010), 6383.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515943" y="2231001"/>
            <a:ext cx="3152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>
                <a:solidFill>
                  <a:srgbClr val="0000FF"/>
                </a:solidFill>
              </a:rPr>
              <a:t>CNTs</a:t>
            </a:r>
            <a:r>
              <a:rPr lang="it-IT" sz="2800" dirty="0" smtClean="0">
                <a:solidFill>
                  <a:srgbClr val="0000FF"/>
                </a:solidFill>
              </a:rPr>
              <a:t> </a:t>
            </a:r>
            <a:r>
              <a:rPr lang="it-IT" sz="2800" dirty="0" err="1" smtClean="0">
                <a:solidFill>
                  <a:srgbClr val="0000FF"/>
                </a:solidFill>
              </a:rPr>
              <a:t>as</a:t>
            </a:r>
            <a:r>
              <a:rPr lang="it-IT" sz="2800" dirty="0" smtClean="0">
                <a:solidFill>
                  <a:srgbClr val="0000FF"/>
                </a:solidFill>
              </a:rPr>
              <a:t> electron </a:t>
            </a:r>
            <a:r>
              <a:rPr lang="it-IT" sz="2800" dirty="0" err="1" smtClean="0">
                <a:solidFill>
                  <a:srgbClr val="0000FF"/>
                </a:solidFill>
              </a:rPr>
              <a:t>sink</a:t>
            </a:r>
            <a:endParaRPr lang="it-IT" sz="2800" dirty="0">
              <a:solidFill>
                <a:srgbClr val="0000FF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515943" y="4941168"/>
            <a:ext cx="2705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>
                <a:solidFill>
                  <a:srgbClr val="0000FF"/>
                </a:solidFill>
              </a:rPr>
              <a:t>CNTs</a:t>
            </a:r>
            <a:r>
              <a:rPr lang="it-IT" sz="2800" dirty="0" smtClean="0">
                <a:solidFill>
                  <a:srgbClr val="0000FF"/>
                </a:solidFill>
              </a:rPr>
              <a:t> </a:t>
            </a:r>
            <a:r>
              <a:rPr lang="it-IT" sz="2800" dirty="0" err="1" smtClean="0">
                <a:solidFill>
                  <a:srgbClr val="0000FF"/>
                </a:solidFill>
              </a:rPr>
              <a:t>as</a:t>
            </a:r>
            <a:r>
              <a:rPr lang="it-IT" sz="2800" dirty="0" smtClean="0">
                <a:solidFill>
                  <a:srgbClr val="0000FF"/>
                </a:solidFill>
              </a:rPr>
              <a:t> </a:t>
            </a:r>
            <a:r>
              <a:rPr lang="it-IT" sz="2800" dirty="0" err="1" smtClean="0">
                <a:solidFill>
                  <a:srgbClr val="0000FF"/>
                </a:solidFill>
              </a:rPr>
              <a:t>sensitizer</a:t>
            </a:r>
            <a:endParaRPr lang="it-IT" sz="2800" dirty="0">
              <a:solidFill>
                <a:srgbClr val="0000FF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945987" y="447675"/>
            <a:ext cx="465826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 smtClean="0">
                <a:solidFill>
                  <a:srgbClr val="FF9933"/>
                </a:solidFill>
                <a:cs typeface="Arial" pitchFamily="34" charset="0"/>
              </a:rPr>
              <a:t>TiO</a:t>
            </a:r>
            <a:r>
              <a:rPr lang="it-IT" sz="2200" b="1" baseline="-25000" dirty="0" smtClean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 smtClean="0">
                <a:solidFill>
                  <a:srgbClr val="FF9933"/>
                </a:solidFill>
                <a:cs typeface="Arial" pitchFamily="34" charset="0"/>
              </a:rPr>
              <a:t>/CARBON NANOMATERIALS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323528" y="1124744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err="1" smtClean="0">
                <a:solidFill>
                  <a:srgbClr val="FF0000"/>
                </a:solidFill>
              </a:rPr>
              <a:t>Formation</a:t>
            </a:r>
            <a:r>
              <a:rPr lang="it-IT" sz="1800" b="1" dirty="0" smtClean="0">
                <a:solidFill>
                  <a:srgbClr val="FF0000"/>
                </a:solidFill>
              </a:rPr>
              <a:t> of </a:t>
            </a:r>
            <a:r>
              <a:rPr lang="it-IT" sz="1800" b="1" dirty="0" err="1" smtClean="0">
                <a:solidFill>
                  <a:srgbClr val="FF0000"/>
                </a:solidFill>
              </a:rPr>
              <a:t>hybrid</a:t>
            </a:r>
            <a:r>
              <a:rPr lang="it-IT" sz="1800" b="1" dirty="0" smtClean="0">
                <a:solidFill>
                  <a:srgbClr val="FF0000"/>
                </a:solidFill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</a:rPr>
              <a:t>materials</a:t>
            </a:r>
            <a:endParaRPr lang="it-IT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0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o 21"/>
          <p:cNvGrpSpPr/>
          <p:nvPr/>
        </p:nvGrpSpPr>
        <p:grpSpPr>
          <a:xfrm>
            <a:off x="369188" y="3861048"/>
            <a:ext cx="2592288" cy="2592287"/>
            <a:chOff x="6300192" y="3861048"/>
            <a:chExt cx="2592288" cy="2592287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3861048"/>
              <a:ext cx="2592288" cy="2592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CasellaDiTesto 10"/>
            <p:cNvSpPr txBox="1"/>
            <p:nvPr/>
          </p:nvSpPr>
          <p:spPr>
            <a:xfrm>
              <a:off x="6372200" y="6073551"/>
              <a:ext cx="93610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500 nm</a:t>
              </a:r>
              <a:endParaRPr lang="en-US" dirty="0"/>
            </a:p>
          </p:txBody>
        </p:sp>
        <p:cxnSp>
          <p:nvCxnSpPr>
            <p:cNvPr id="12" name="Connettore 1 11"/>
            <p:cNvCxnSpPr/>
            <p:nvPr/>
          </p:nvCxnSpPr>
          <p:spPr>
            <a:xfrm>
              <a:off x="6642000" y="6334311"/>
              <a:ext cx="414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po 20"/>
          <p:cNvGrpSpPr/>
          <p:nvPr/>
        </p:nvGrpSpPr>
        <p:grpSpPr>
          <a:xfrm>
            <a:off x="342332" y="1412776"/>
            <a:ext cx="2646000" cy="2448272"/>
            <a:chOff x="4644008" y="1700808"/>
            <a:chExt cx="2646000" cy="244827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73"/>
            <a:stretch>
              <a:fillRect/>
            </a:stretch>
          </p:blipFill>
          <p:spPr bwMode="auto">
            <a:xfrm>
              <a:off x="4644008" y="1700808"/>
              <a:ext cx="2646000" cy="2448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CasellaDiTesto 16"/>
            <p:cNvSpPr txBox="1"/>
            <p:nvPr/>
          </p:nvSpPr>
          <p:spPr>
            <a:xfrm>
              <a:off x="4716016" y="1772816"/>
              <a:ext cx="93610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20 nm</a:t>
              </a:r>
              <a:endParaRPr lang="en-US" dirty="0"/>
            </a:p>
          </p:txBody>
        </p:sp>
        <p:cxnSp>
          <p:nvCxnSpPr>
            <p:cNvPr id="18" name="Connettore 1 17"/>
            <p:cNvCxnSpPr/>
            <p:nvPr/>
          </p:nvCxnSpPr>
          <p:spPr>
            <a:xfrm>
              <a:off x="5076056" y="2033792"/>
              <a:ext cx="234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asellaDiTesto 23"/>
          <p:cNvSpPr txBox="1"/>
          <p:nvPr/>
        </p:nvSpPr>
        <p:spPr>
          <a:xfrm>
            <a:off x="241292" y="980728"/>
            <a:ext cx="2191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After calcination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3945987" y="447675"/>
            <a:ext cx="465826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Pd@TiO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/CARBON NANOTUBES</a:t>
            </a:r>
          </a:p>
        </p:txBody>
      </p:sp>
      <p:sp>
        <p:nvSpPr>
          <p:cNvPr id="26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27" name="Immagine 2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457" y="3442859"/>
            <a:ext cx="4576799" cy="2877577"/>
          </a:xfrm>
          <a:prstGeom prst="rect">
            <a:avLst/>
          </a:prstGeom>
        </p:spPr>
      </p:pic>
      <p:sp>
        <p:nvSpPr>
          <p:cNvPr id="14" name="Rettangolo 8"/>
          <p:cNvSpPr>
            <a:spLocks noChangeArrowheads="1"/>
          </p:cNvSpPr>
          <p:nvPr/>
        </p:nvSpPr>
        <p:spPr bwMode="auto">
          <a:xfrm>
            <a:off x="611560" y="6464369"/>
            <a:ext cx="83530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it-IT" dirty="0" smtClean="0"/>
              <a:t>Green </a:t>
            </a:r>
            <a:r>
              <a:rPr lang="it-IT" dirty="0" err="1" smtClean="0"/>
              <a:t>Chem</a:t>
            </a:r>
            <a:r>
              <a:rPr lang="it-IT" dirty="0" smtClean="0"/>
              <a:t>.</a:t>
            </a:r>
            <a:r>
              <a:rPr lang="it-IT" dirty="0"/>
              <a:t> </a:t>
            </a:r>
            <a:r>
              <a:rPr lang="it-IT" i="0" dirty="0" err="1" smtClean="0"/>
              <a:t>doi</a:t>
            </a:r>
            <a:r>
              <a:rPr lang="it-IT" i="0" dirty="0" smtClean="0"/>
              <a:t>: </a:t>
            </a:r>
            <a:r>
              <a:rPr lang="it-IT" i="0" dirty="0">
                <a:hlinkClick r:id="rId5"/>
              </a:rPr>
              <a:t>10.1039/C6GC01979J</a:t>
            </a:r>
            <a:endParaRPr lang="en-US" altLang="it-IT" dirty="0">
              <a:solidFill>
                <a:srgbClr val="FF0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204368" y="2996952"/>
            <a:ext cx="1140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EF-TEM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3280120" y="1484784"/>
            <a:ext cx="554035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55600" indent="-355600" eaLnBrk="1" hangingPunct="1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Ø"/>
            </a:pPr>
            <a:r>
              <a:rPr lang="en-US" altLang="it-IT" sz="1800" dirty="0" smtClean="0">
                <a:cs typeface="Arial" panose="020B0604020202020204" pitchFamily="34" charset="0"/>
              </a:rPr>
              <a:t>Porous Pd@TiO</a:t>
            </a:r>
            <a:r>
              <a:rPr lang="en-US" altLang="it-IT" sz="1800" baseline="-25000" dirty="0" smtClean="0">
                <a:cs typeface="Arial" panose="020B0604020202020204" pitchFamily="34" charset="0"/>
              </a:rPr>
              <a:t>2</a:t>
            </a:r>
            <a:r>
              <a:rPr lang="en-US" altLang="it-IT" sz="1800" dirty="0" smtClean="0">
                <a:cs typeface="Arial" panose="020B0604020202020204" pitchFamily="34" charset="0"/>
              </a:rPr>
              <a:t> shell around CNT</a:t>
            </a:r>
          </a:p>
          <a:p>
            <a:pPr marL="355600" indent="-355600" eaLnBrk="1" hangingPunct="1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Ø"/>
            </a:pPr>
            <a:r>
              <a:rPr lang="en-US" altLang="it-IT" sz="1800" dirty="0" err="1" smtClean="0">
                <a:cs typeface="Arial" panose="020B0604020202020204" pitchFamily="34" charset="0"/>
              </a:rPr>
              <a:t>Anatase</a:t>
            </a:r>
            <a:r>
              <a:rPr lang="en-US" altLang="it-IT" sz="1800" dirty="0" smtClean="0">
                <a:cs typeface="Arial" panose="020B0604020202020204" pitchFamily="34" charset="0"/>
              </a:rPr>
              <a:t> phase</a:t>
            </a:r>
            <a:endParaRPr lang="en-US" altLang="it-IT" sz="1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8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4211960" y="2002487"/>
            <a:ext cx="2577909" cy="707886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it-IT" sz="2000" dirty="0" err="1" smtClean="0"/>
              <a:t>Ethanol</a:t>
            </a:r>
            <a:r>
              <a:rPr lang="it-IT" sz="2000" dirty="0" smtClean="0"/>
              <a:t>/water </a:t>
            </a:r>
            <a:r>
              <a:rPr lang="it-IT" sz="2000" dirty="0" err="1" smtClean="0"/>
              <a:t>solution</a:t>
            </a:r>
            <a:endParaRPr lang="it-IT" sz="2000" dirty="0" smtClean="0"/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4211959" y="4591000"/>
            <a:ext cx="2577909" cy="707886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it-IT" sz="2000" dirty="0" err="1" smtClean="0"/>
              <a:t>Glycerol</a:t>
            </a:r>
            <a:r>
              <a:rPr lang="it-IT" sz="2000" dirty="0" smtClean="0"/>
              <a:t>/water </a:t>
            </a:r>
            <a:r>
              <a:rPr lang="it-IT" sz="2000" dirty="0" err="1" smtClean="0"/>
              <a:t>solution</a:t>
            </a:r>
            <a:endParaRPr lang="it-IT" sz="2000" dirty="0" smtClean="0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945987" y="447675"/>
            <a:ext cx="465826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Pd@TiO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/CARBON NANOTUBES</a:t>
            </a:r>
          </a:p>
        </p:txBody>
      </p:sp>
      <p:sp>
        <p:nvSpPr>
          <p:cNvPr id="12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" name="Rettangolo 8"/>
          <p:cNvSpPr>
            <a:spLocks noChangeArrowheads="1"/>
          </p:cNvSpPr>
          <p:nvPr/>
        </p:nvSpPr>
        <p:spPr bwMode="auto">
          <a:xfrm>
            <a:off x="611560" y="6464369"/>
            <a:ext cx="83530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it-IT" dirty="0" smtClean="0"/>
              <a:t>Green </a:t>
            </a:r>
            <a:r>
              <a:rPr lang="it-IT" dirty="0" err="1" smtClean="0"/>
              <a:t>Chem</a:t>
            </a:r>
            <a:r>
              <a:rPr lang="it-IT" dirty="0" smtClean="0"/>
              <a:t>.</a:t>
            </a:r>
            <a:r>
              <a:rPr lang="it-IT" dirty="0"/>
              <a:t> </a:t>
            </a:r>
            <a:r>
              <a:rPr lang="it-IT" i="0" dirty="0" err="1" smtClean="0"/>
              <a:t>doi</a:t>
            </a:r>
            <a:r>
              <a:rPr lang="it-IT" i="0" dirty="0" smtClean="0"/>
              <a:t>: </a:t>
            </a:r>
            <a:r>
              <a:rPr lang="it-IT" i="0" dirty="0">
                <a:hlinkClick r:id="rId2"/>
              </a:rPr>
              <a:t>10.1039/C6GC01979J</a:t>
            </a:r>
            <a:endParaRPr lang="en-US" altLang="it-IT" dirty="0">
              <a:solidFill>
                <a:srgbClr val="FF0000"/>
              </a:solidFill>
            </a:endParaRPr>
          </a:p>
        </p:txBody>
      </p:sp>
      <p:pic>
        <p:nvPicPr>
          <p:cNvPr id="15" name="Immagine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30429"/>
            <a:ext cx="3528392" cy="531565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732450" y="3358299"/>
            <a:ext cx="2659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H</a:t>
            </a:r>
            <a:r>
              <a:rPr lang="it-IT" sz="2000" b="1" baseline="-25000" dirty="0" smtClean="0">
                <a:solidFill>
                  <a:srgbClr val="FF0000"/>
                </a:solidFill>
              </a:rPr>
              <a:t>2</a:t>
            </a:r>
            <a:r>
              <a:rPr lang="it-IT" sz="2000" b="1" dirty="0" smtClean="0">
                <a:solidFill>
                  <a:srgbClr val="FF0000"/>
                </a:solidFill>
              </a:rPr>
              <a:t> production under</a:t>
            </a:r>
          </a:p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UV-vis </a:t>
            </a:r>
            <a:r>
              <a:rPr lang="it-IT" sz="2000" b="1" dirty="0" err="1" smtClean="0">
                <a:solidFill>
                  <a:srgbClr val="FF0000"/>
                </a:solidFill>
              </a:rPr>
              <a:t>irradiation</a:t>
            </a:r>
            <a:endParaRPr lang="it-IT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23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7"/>
          <a:stretch>
            <a:fillRect/>
          </a:stretch>
        </p:blipFill>
        <p:spPr bwMode="auto">
          <a:xfrm>
            <a:off x="309563" y="304800"/>
            <a:ext cx="85248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3" y="6486525"/>
            <a:ext cx="3797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3160713"/>
            <a:ext cx="3913187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5" name="Text Box 9"/>
          <p:cNvSpPr txBox="1">
            <a:spLocks noChangeArrowheads="1"/>
          </p:cNvSpPr>
          <p:nvPr/>
        </p:nvSpPr>
        <p:spPr bwMode="auto">
          <a:xfrm>
            <a:off x="4572000" y="4625975"/>
            <a:ext cx="42640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/>
              <a:t>Photocatalytic oxidation of naphtalene in aqueous and organic solvents</a:t>
            </a:r>
          </a:p>
        </p:txBody>
      </p:sp>
    </p:spTree>
    <p:extLst>
      <p:ext uri="{BB962C8B-B14F-4D97-AF65-F5344CB8AC3E}">
        <p14:creationId xmlns:p14="http://schemas.microsoft.com/office/powerpoint/2010/main" val="397282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704850"/>
            <a:ext cx="537527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7" name="Text Box 6"/>
          <p:cNvSpPr txBox="1">
            <a:spLocks noChangeArrowheads="1"/>
          </p:cNvSpPr>
          <p:nvPr/>
        </p:nvSpPr>
        <p:spPr bwMode="auto">
          <a:xfrm>
            <a:off x="5786438" y="6353175"/>
            <a:ext cx="30813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/>
              <a:t>J. Catal. 2002, 211, 434-444</a:t>
            </a:r>
          </a:p>
        </p:txBody>
      </p:sp>
      <p:sp>
        <p:nvSpPr>
          <p:cNvPr id="231428" name="Text Box 8"/>
          <p:cNvSpPr txBox="1">
            <a:spLocks noChangeArrowheads="1"/>
          </p:cNvSpPr>
          <p:nvPr/>
        </p:nvSpPr>
        <p:spPr bwMode="auto">
          <a:xfrm>
            <a:off x="390525" y="228600"/>
            <a:ext cx="5124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it-IT"/>
          </a:p>
        </p:txBody>
      </p:sp>
      <p:sp>
        <p:nvSpPr>
          <p:cNvPr id="231429" name="Text Box 9"/>
          <p:cNvSpPr txBox="1">
            <a:spLocks noChangeArrowheads="1"/>
          </p:cNvSpPr>
          <p:nvPr/>
        </p:nvSpPr>
        <p:spPr bwMode="auto">
          <a:xfrm>
            <a:off x="336550" y="215900"/>
            <a:ext cx="81073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/>
              <a:t>Selective oxidation of alcohols in gas phase using light activated TiO</a:t>
            </a:r>
            <a:r>
              <a:rPr lang="it-IT" altLang="it-IT" baseline="-2500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0367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1520" y="232231"/>
            <a:ext cx="220329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 smtClean="0">
                <a:solidFill>
                  <a:srgbClr val="FF0000"/>
                </a:solidFill>
                <a:cs typeface="Arial" pitchFamily="34" charset="0"/>
              </a:rPr>
              <a:t>QUANTUM YIELD</a:t>
            </a:r>
            <a:endParaRPr lang="it-IT" sz="2200" b="1" dirty="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10501"/>
            <a:ext cx="4320000" cy="515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4320000" cy="460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5373464" y="6309320"/>
            <a:ext cx="3652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Eur. J. Inorg. Chem. 2011, 4309–4323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37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8933" y="232230"/>
            <a:ext cx="433176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 smtClean="0">
                <a:solidFill>
                  <a:srgbClr val="FF0000"/>
                </a:solidFill>
                <a:cs typeface="Arial" pitchFamily="34" charset="0"/>
              </a:rPr>
              <a:t>BEST PRACTICE IN PHOTOCATALYSIS</a:t>
            </a:r>
            <a:endParaRPr lang="it-IT" sz="2200" b="1" dirty="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696" y="1628800"/>
            <a:ext cx="5400000" cy="2632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uppo 5"/>
          <p:cNvGrpSpPr/>
          <p:nvPr/>
        </p:nvGrpSpPr>
        <p:grpSpPr>
          <a:xfrm>
            <a:off x="3351976" y="911982"/>
            <a:ext cx="1575047" cy="1080120"/>
            <a:chOff x="3491880" y="1772816"/>
            <a:chExt cx="1575047" cy="1080120"/>
          </a:xfrm>
        </p:grpSpPr>
        <p:sp>
          <p:nvSpPr>
            <p:cNvPr id="4" name="CasellaDiTesto 3"/>
            <p:cNvSpPr txBox="1"/>
            <p:nvPr/>
          </p:nvSpPr>
          <p:spPr>
            <a:xfrm>
              <a:off x="3491880" y="1772816"/>
              <a:ext cx="15750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00FF"/>
                  </a:solidFill>
                </a:rPr>
                <a:t>OPTIMAL</a:t>
              </a:r>
              <a:endParaRPr lang="en-US" sz="2800" b="1" dirty="0">
                <a:solidFill>
                  <a:srgbClr val="0000FF"/>
                </a:solidFill>
              </a:endParaRPr>
            </a:p>
          </p:txBody>
        </p:sp>
        <p:sp>
          <p:nvSpPr>
            <p:cNvPr id="5" name="Freccia in giù 4"/>
            <p:cNvSpPr/>
            <p:nvPr/>
          </p:nvSpPr>
          <p:spPr>
            <a:xfrm>
              <a:off x="4229687" y="2204864"/>
              <a:ext cx="99432" cy="648072"/>
            </a:xfrm>
            <a:prstGeom prst="downArrow">
              <a:avLst>
                <a:gd name="adj1" fmla="val 50000"/>
                <a:gd name="adj2" fmla="val 229614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467544" y="4725144"/>
            <a:ext cx="2697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Limited by light absorption</a:t>
            </a:r>
            <a:endParaRPr lang="en-US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868144" y="4725144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Limited by mass transfer and/or light scattering</a:t>
            </a:r>
            <a:endParaRPr lang="en-US" dirty="0"/>
          </a:p>
        </p:txBody>
      </p:sp>
      <p:sp>
        <p:nvSpPr>
          <p:cNvPr id="11" name="Figura a mano libera 10"/>
          <p:cNvSpPr/>
          <p:nvPr/>
        </p:nvSpPr>
        <p:spPr>
          <a:xfrm>
            <a:off x="1378954" y="2808705"/>
            <a:ext cx="1694446" cy="1909345"/>
          </a:xfrm>
          <a:custGeom>
            <a:avLst/>
            <a:gdLst>
              <a:gd name="connsiteX0" fmla="*/ 37096 w 1702052"/>
              <a:gd name="connsiteY0" fmla="*/ 1976823 h 1976823"/>
              <a:gd name="connsiteX1" fmla="*/ 56146 w 1702052"/>
              <a:gd name="connsiteY1" fmla="*/ 757623 h 1976823"/>
              <a:gd name="connsiteX2" fmla="*/ 570496 w 1702052"/>
              <a:gd name="connsiteY2" fmla="*/ 167073 h 1976823"/>
              <a:gd name="connsiteX3" fmla="*/ 1535696 w 1702052"/>
              <a:gd name="connsiteY3" fmla="*/ 1973 h 1976823"/>
              <a:gd name="connsiteX4" fmla="*/ 1694446 w 1702052"/>
              <a:gd name="connsiteY4" fmla="*/ 90873 h 1976823"/>
              <a:gd name="connsiteX0" fmla="*/ 37096 w 1694446"/>
              <a:gd name="connsiteY0" fmla="*/ 1885950 h 1885950"/>
              <a:gd name="connsiteX1" fmla="*/ 56146 w 1694446"/>
              <a:gd name="connsiteY1" fmla="*/ 666750 h 1885950"/>
              <a:gd name="connsiteX2" fmla="*/ 570496 w 1694446"/>
              <a:gd name="connsiteY2" fmla="*/ 76200 h 1885950"/>
              <a:gd name="connsiteX3" fmla="*/ 1694446 w 1694446"/>
              <a:gd name="connsiteY3" fmla="*/ 0 h 1885950"/>
              <a:gd name="connsiteX0" fmla="*/ 37096 w 1694446"/>
              <a:gd name="connsiteY0" fmla="*/ 1909345 h 1909345"/>
              <a:gd name="connsiteX1" fmla="*/ 56146 w 1694446"/>
              <a:gd name="connsiteY1" fmla="*/ 690145 h 1909345"/>
              <a:gd name="connsiteX2" fmla="*/ 570496 w 1694446"/>
              <a:gd name="connsiteY2" fmla="*/ 99595 h 1909345"/>
              <a:gd name="connsiteX3" fmla="*/ 1694446 w 1694446"/>
              <a:gd name="connsiteY3" fmla="*/ 23395 h 190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4446" h="1909345">
                <a:moveTo>
                  <a:pt x="37096" y="1909345"/>
                </a:moveTo>
                <a:cubicBezTo>
                  <a:pt x="2171" y="1450557"/>
                  <a:pt x="-32754" y="991770"/>
                  <a:pt x="56146" y="690145"/>
                </a:cubicBezTo>
                <a:cubicBezTo>
                  <a:pt x="145046" y="388520"/>
                  <a:pt x="297446" y="210720"/>
                  <a:pt x="570496" y="99595"/>
                </a:cubicBezTo>
                <a:cubicBezTo>
                  <a:pt x="843546" y="-11530"/>
                  <a:pt x="1472990" y="-17880"/>
                  <a:pt x="1694446" y="23395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igura a mano libera 11"/>
          <p:cNvSpPr/>
          <p:nvPr/>
        </p:nvSpPr>
        <p:spPr>
          <a:xfrm>
            <a:off x="5868144" y="2276872"/>
            <a:ext cx="1865986" cy="2371328"/>
          </a:xfrm>
          <a:custGeom>
            <a:avLst/>
            <a:gdLst>
              <a:gd name="connsiteX0" fmla="*/ 1619250 w 1644480"/>
              <a:gd name="connsiteY0" fmla="*/ 2292350 h 2292350"/>
              <a:gd name="connsiteX1" fmla="*/ 1587500 w 1644480"/>
              <a:gd name="connsiteY1" fmla="*/ 939800 h 2292350"/>
              <a:gd name="connsiteX2" fmla="*/ 1117600 w 1644480"/>
              <a:gd name="connsiteY2" fmla="*/ 317500 h 2292350"/>
              <a:gd name="connsiteX3" fmla="*/ 0 w 1644480"/>
              <a:gd name="connsiteY3" fmla="*/ 0 h 2292350"/>
              <a:gd name="connsiteX4" fmla="*/ 0 w 1644480"/>
              <a:gd name="connsiteY4" fmla="*/ 0 h 229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4480" h="2292350">
                <a:moveTo>
                  <a:pt x="1619250" y="2292350"/>
                </a:moveTo>
                <a:cubicBezTo>
                  <a:pt x="1645179" y="1780646"/>
                  <a:pt x="1671108" y="1268942"/>
                  <a:pt x="1587500" y="939800"/>
                </a:cubicBezTo>
                <a:cubicBezTo>
                  <a:pt x="1503892" y="610658"/>
                  <a:pt x="1382183" y="474133"/>
                  <a:pt x="1117600" y="317500"/>
                </a:cubicBezTo>
                <a:cubicBezTo>
                  <a:pt x="853017" y="16086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tangolo 12"/>
          <p:cNvSpPr/>
          <p:nvPr/>
        </p:nvSpPr>
        <p:spPr>
          <a:xfrm>
            <a:off x="5076056" y="6309320"/>
            <a:ext cx="3892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J. Phys. Chem. </a:t>
            </a:r>
            <a:r>
              <a:rPr lang="de-DE" dirty="0" err="1"/>
              <a:t>Lett</a:t>
            </a:r>
            <a:r>
              <a:rPr lang="de-DE" dirty="0"/>
              <a:t>. 2015, 6, 1907−1910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05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409575"/>
            <a:ext cx="7972425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91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409575"/>
            <a:ext cx="798195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19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19088"/>
            <a:ext cx="81534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87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347663"/>
            <a:ext cx="8105775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60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2900"/>
            <a:ext cx="8077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24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452438"/>
            <a:ext cx="7972425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33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477</Words>
  <Application>Microsoft Office PowerPoint</Application>
  <PresentationFormat>Presentazione su schermo (4:3)</PresentationFormat>
  <Paragraphs>140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38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montini</dc:creator>
  <cp:lastModifiedBy>montini</cp:lastModifiedBy>
  <cp:revision>9</cp:revision>
  <dcterms:created xsi:type="dcterms:W3CDTF">2019-03-27T17:17:24Z</dcterms:created>
  <dcterms:modified xsi:type="dcterms:W3CDTF">2019-04-08T08:33:16Z</dcterms:modified>
</cp:coreProperties>
</file>