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74" r:id="rId2"/>
    <p:sldId id="1026" r:id="rId3"/>
    <p:sldId id="1027" r:id="rId4"/>
    <p:sldId id="1002" r:id="rId5"/>
    <p:sldId id="1022" r:id="rId6"/>
    <p:sldId id="1023" r:id="rId7"/>
    <p:sldId id="1024" r:id="rId8"/>
    <p:sldId id="1025" r:id="rId9"/>
    <p:sldId id="1004" r:id="rId10"/>
    <p:sldId id="1029" r:id="rId11"/>
    <p:sldId id="1030" r:id="rId12"/>
    <p:sldId id="1031" r:id="rId13"/>
    <p:sldId id="1005" r:id="rId14"/>
    <p:sldId id="1006" r:id="rId15"/>
    <p:sldId id="1007" r:id="rId16"/>
    <p:sldId id="1012" r:id="rId17"/>
    <p:sldId id="1013" r:id="rId18"/>
    <p:sldId id="1015" r:id="rId19"/>
    <p:sldId id="1016" r:id="rId20"/>
    <p:sldId id="1017" r:id="rId21"/>
    <p:sldId id="1008" r:id="rId22"/>
    <p:sldId id="1009" r:id="rId23"/>
    <p:sldId id="1010" r:id="rId24"/>
    <p:sldId id="1011" r:id="rId25"/>
    <p:sldId id="1020" r:id="rId26"/>
    <p:sldId id="1021" r:id="rId27"/>
    <p:sldId id="871" r:id="rId28"/>
    <p:sldId id="994" r:id="rId29"/>
    <p:sldId id="993" r:id="rId30"/>
    <p:sldId id="990" r:id="rId31"/>
    <p:sldId id="991" r:id="rId32"/>
    <p:sldId id="821" r:id="rId33"/>
    <p:sldId id="992" r:id="rId34"/>
    <p:sldId id="808" r:id="rId35"/>
    <p:sldId id="953" r:id="rId36"/>
    <p:sldId id="982" r:id="rId37"/>
    <p:sldId id="815" r:id="rId38"/>
    <p:sldId id="996" r:id="rId39"/>
    <p:sldId id="999" r:id="rId40"/>
    <p:sldId id="997" r:id="rId41"/>
    <p:sldId id="998" r:id="rId42"/>
    <p:sldId id="809" r:id="rId43"/>
    <p:sldId id="972" r:id="rId44"/>
    <p:sldId id="820" r:id="rId45"/>
    <p:sldId id="986" r:id="rId46"/>
    <p:sldId id="835" r:id="rId47"/>
    <p:sldId id="829" r:id="rId48"/>
    <p:sldId id="1028" r:id="rId49"/>
    <p:sldId id="814" r:id="rId50"/>
    <p:sldId id="989" r:id="rId51"/>
    <p:sldId id="828" r:id="rId52"/>
    <p:sldId id="988" r:id="rId53"/>
  </p:sldIdLst>
  <p:sldSz cx="9144000" cy="6858000" type="screen4x3"/>
  <p:notesSz cx="6735763" cy="98663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Windows" initials="U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03" autoAdjust="0"/>
    <p:restoredTop sz="93019" autoAdjust="0"/>
  </p:normalViewPr>
  <p:slideViewPr>
    <p:cSldViewPr>
      <p:cViewPr varScale="1">
        <p:scale>
          <a:sx n="61" d="100"/>
          <a:sy n="61" d="100"/>
        </p:scale>
        <p:origin x="1459" y="17"/>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giulia.rognoni\Documents\DOCUMENTI_GIULIA%20ROGNONI\CLUSTER%20CHIMICA%20VERDE\CS,%20NEWS,%20TESTI\CLUSTER%20SPRING_Dati%20adesioni%20e%20manifestazioni%20di%20interesse%20al%2001072014_per%20uso%20interno%20con%20torte.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giulia.rognoni\Documents\DOCUMENTI_GIULIA%20ROGNONI\CLUSTER%20CHIMICA%20VERDE\CS,%20NEWS,%20TESTI\CLUSTER%20SPRING_Dati%20adesioni%20e%20manifestazioni%20di%20interesse%20al%2001072014_per%20uso%20interno%20con%20torte.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20"/>
      <c:rotY val="0"/>
      <c:rAngAx val="0"/>
    </c:view3D>
    <c:floor>
      <c:thickness val="0"/>
    </c:floor>
    <c:sideWall>
      <c:thickness val="0"/>
    </c:sideWall>
    <c:backWall>
      <c:thickness val="0"/>
    </c:backWall>
    <c:plotArea>
      <c:layout>
        <c:manualLayout>
          <c:layoutTarget val="inner"/>
          <c:xMode val="edge"/>
          <c:yMode val="edge"/>
          <c:x val="0.18017374973981429"/>
          <c:y val="9.8512193633362138E-2"/>
          <c:w val="0.56441178302629391"/>
          <c:h val="0.85446666758543022"/>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20"/>
      <c:rotY val="0"/>
      <c:rAngAx val="0"/>
    </c:view3D>
    <c:floor>
      <c:thickness val="0"/>
    </c:floor>
    <c:sideWall>
      <c:thickness val="0"/>
    </c:sideWall>
    <c:backWall>
      <c:thickness val="0"/>
    </c:backWall>
    <c:plotArea>
      <c:layout>
        <c:manualLayout>
          <c:layoutTarget val="inner"/>
          <c:xMode val="edge"/>
          <c:yMode val="edge"/>
          <c:x val="0.22120167598918447"/>
          <c:y val="0.18403986215550242"/>
          <c:w val="0.60655042134278037"/>
          <c:h val="0.81596013784449761"/>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solidFill>
            <a:srgbClr val="00B050"/>
          </a:solidFill>
        </a:defRPr>
      </a:pPr>
      <a:endParaRPr lang="en-US"/>
    </a:p>
  </c:txPr>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7.jpeg"/></Relationships>
</file>

<file path=ppt/drawings/_rels/drawing2.xml.rels><?xml version="1.0" encoding="UTF-8" standalone="yes"?>
<Relationships xmlns="http://schemas.openxmlformats.org/package/2006/relationships"><Relationship Id="rId1" Type="http://schemas.openxmlformats.org/officeDocument/2006/relationships/image" Target="../media/image38.jpeg"/></Relationships>
</file>

<file path=ppt/drawings/drawing1.xml><?xml version="1.0" encoding="utf-8"?>
<c:userShapes xmlns:c="http://schemas.openxmlformats.org/drawingml/2006/chart">
  <cdr:relSizeAnchor xmlns:cdr="http://schemas.openxmlformats.org/drawingml/2006/chartDrawing">
    <cdr:from>
      <cdr:x>0.03666</cdr:x>
      <cdr:y>0.73636</cdr:y>
    </cdr:from>
    <cdr:to>
      <cdr:x>0.54472</cdr:x>
      <cdr:y>0.91405</cdr:y>
    </cdr:to>
    <cdr:sp macro="" textlink="">
      <cdr:nvSpPr>
        <cdr:cNvPr id="3" name="CasellaDiTesto 2"/>
        <cdr:cNvSpPr txBox="1"/>
      </cdr:nvSpPr>
      <cdr:spPr>
        <a:xfrm xmlns:a="http://schemas.openxmlformats.org/drawingml/2006/main">
          <a:off x="165389" y="1870102"/>
          <a:ext cx="2291938" cy="4512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0.20975</cdr:x>
      <cdr:y>0.80421</cdr:y>
    </cdr:from>
    <cdr:to>
      <cdr:x>0.5</cdr:x>
      <cdr:y>0.92539</cdr:y>
    </cdr:to>
    <cdr:sp macro="" textlink="">
      <cdr:nvSpPr>
        <cdr:cNvPr id="5" name="CasellaDiTesto 5"/>
        <cdr:cNvSpPr txBox="1"/>
      </cdr:nvSpPr>
      <cdr:spPr>
        <a:xfrm xmlns:a="http://schemas.openxmlformats.org/drawingml/2006/main">
          <a:off x="946224" y="2042410"/>
          <a:ext cx="1309376" cy="3077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400" b="1" dirty="0" smtClean="0">
              <a:solidFill>
                <a:srgbClr val="00B050"/>
              </a:solidFill>
            </a:rPr>
            <a:t>Other 27%</a:t>
          </a:r>
          <a:endParaRPr lang="it-IT" b="1" dirty="0">
            <a:solidFill>
              <a:srgbClr val="00B050"/>
            </a:solidFill>
          </a:endParaRPr>
        </a:p>
      </cdr:txBody>
    </cdr:sp>
  </cdr:relSizeAnchor>
  <cdr:relSizeAnchor xmlns:cdr="http://schemas.openxmlformats.org/drawingml/2006/chartDrawing">
    <cdr:from>
      <cdr:x>0.30783</cdr:x>
      <cdr:y>0.26531</cdr:y>
    </cdr:from>
    <cdr:to>
      <cdr:x>0.61371</cdr:x>
      <cdr:y>0.82319</cdr:y>
    </cdr:to>
    <cdr:pic>
      <cdr:nvPicPr>
        <cdr:cNvPr id="6" name="Picture 3" descr="C:\Users\giulia.rognoni\Desktop\Grafici eng per SPRING\Grafico Industria-Univ-Altro.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388674" y="673785"/>
          <a:ext cx="1379886" cy="141681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0.47916</cdr:x>
      <cdr:y>0.22967</cdr:y>
    </cdr:from>
    <cdr:to>
      <cdr:x>1</cdr:x>
      <cdr:y>0.35086</cdr:y>
    </cdr:to>
    <cdr:sp macro="" textlink="">
      <cdr:nvSpPr>
        <cdr:cNvPr id="4" name="CasellaDiTesto 5"/>
        <cdr:cNvSpPr txBox="1"/>
      </cdr:nvSpPr>
      <cdr:spPr>
        <a:xfrm xmlns:a="http://schemas.openxmlformats.org/drawingml/2006/main">
          <a:off x="2161587" y="583277"/>
          <a:ext cx="2349614" cy="3077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a:r>
            <a:rPr lang="it-IT" sz="1400" b="1" dirty="0" smtClean="0">
              <a:solidFill>
                <a:srgbClr val="0070C0"/>
              </a:solidFill>
            </a:rPr>
            <a:t>Industry 33% </a:t>
          </a:r>
          <a:r>
            <a:rPr lang="it-IT" b="1" dirty="0" smtClean="0">
              <a:solidFill>
                <a:srgbClr val="0070C0"/>
              </a:solidFill>
            </a:rPr>
            <a:t>(SMEs 39% )</a:t>
          </a:r>
          <a:endParaRPr lang="it-IT" sz="1000" b="1" dirty="0">
            <a:solidFill>
              <a:srgbClr val="0070C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0.42557</cdr:y>
    </cdr:from>
    <cdr:to>
      <cdr:x>0.34845</cdr:x>
      <cdr:y>0.53751</cdr:y>
    </cdr:to>
    <cdr:sp macro="" textlink="">
      <cdr:nvSpPr>
        <cdr:cNvPr id="3" name="CasellaDiTesto 5"/>
        <cdr:cNvSpPr txBox="1"/>
      </cdr:nvSpPr>
      <cdr:spPr>
        <a:xfrm xmlns:a="http://schemas.openxmlformats.org/drawingml/2006/main">
          <a:off x="-363137" y="1170091"/>
          <a:ext cx="1485621" cy="3077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it-IT" sz="1400" b="1" dirty="0" smtClean="0">
              <a:solidFill>
                <a:srgbClr val="00B050"/>
              </a:solidFill>
              <a:latin typeface="+mn-lt"/>
            </a:rPr>
            <a:t>North 57%</a:t>
          </a:r>
          <a:endParaRPr lang="it-IT" b="1" dirty="0">
            <a:solidFill>
              <a:srgbClr val="00B050"/>
            </a:solidFill>
            <a:latin typeface="+mn-lt"/>
          </a:endParaRPr>
        </a:p>
      </cdr:txBody>
    </cdr:sp>
  </cdr:relSizeAnchor>
  <cdr:relSizeAnchor xmlns:cdr="http://schemas.openxmlformats.org/drawingml/2006/chartDrawing">
    <cdr:from>
      <cdr:x>0.57514</cdr:x>
      <cdr:y>0.42089</cdr:y>
    </cdr:from>
    <cdr:to>
      <cdr:x>0.88225</cdr:x>
      <cdr:y>0.53283</cdr:y>
    </cdr:to>
    <cdr:sp macro="" textlink="">
      <cdr:nvSpPr>
        <cdr:cNvPr id="4" name="CasellaDiTesto 5"/>
        <cdr:cNvSpPr txBox="1"/>
      </cdr:nvSpPr>
      <cdr:spPr>
        <a:xfrm xmlns:a="http://schemas.openxmlformats.org/drawingml/2006/main">
          <a:off x="2452117" y="1157239"/>
          <a:ext cx="1309367" cy="3077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1400" b="1" dirty="0" smtClean="0">
              <a:solidFill>
                <a:srgbClr val="9BBB59"/>
              </a:solidFill>
            </a:rPr>
            <a:t>South 16%</a:t>
          </a:r>
          <a:endParaRPr lang="it-IT" b="1" dirty="0">
            <a:solidFill>
              <a:srgbClr val="9BBB59"/>
            </a:solidFill>
          </a:endParaRPr>
        </a:p>
      </cdr:txBody>
    </cdr:sp>
  </cdr:relSizeAnchor>
  <cdr:relSizeAnchor xmlns:cdr="http://schemas.openxmlformats.org/drawingml/2006/chartDrawing">
    <cdr:from>
      <cdr:x>0.21126</cdr:x>
      <cdr:y>0.26336</cdr:y>
    </cdr:from>
    <cdr:to>
      <cdr:x>0.59972</cdr:x>
      <cdr:y>0.79603</cdr:y>
    </cdr:to>
    <cdr:pic>
      <cdr:nvPicPr>
        <cdr:cNvPr id="5" name="Picture 2" descr="C:\Users\giulia.rognoni\Desktop\Grafici eng per SPRING\Grafico Nord-Centro-Sud.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900716" y="724106"/>
          <a:ext cx="1656184" cy="146456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0.54481</cdr:x>
      <cdr:y>0.69853</cdr:y>
    </cdr:from>
    <cdr:to>
      <cdr:x>0.87128</cdr:x>
      <cdr:y>0.87997</cdr:y>
    </cdr:to>
    <cdr:sp macro="" textlink="">
      <cdr:nvSpPr>
        <cdr:cNvPr id="6" name="CasellaDiTesto 5"/>
        <cdr:cNvSpPr txBox="1"/>
      </cdr:nvSpPr>
      <cdr:spPr>
        <a:xfrm xmlns:a="http://schemas.openxmlformats.org/drawingml/2006/main">
          <a:off x="2322803" y="1920591"/>
          <a:ext cx="1391929" cy="4988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it-IT" sz="1400" b="1" dirty="0" smtClean="0">
              <a:solidFill>
                <a:srgbClr val="00B050"/>
              </a:solidFill>
            </a:rPr>
            <a:t>Central</a:t>
          </a:r>
          <a:r>
            <a:rPr lang="it-IT" sz="1200" b="1" dirty="0" smtClean="0">
              <a:solidFill>
                <a:srgbClr val="00B050"/>
              </a:solidFill>
            </a:rPr>
            <a:t> </a:t>
          </a:r>
          <a:r>
            <a:rPr lang="it-IT" sz="1400" b="1" dirty="0" smtClean="0">
              <a:solidFill>
                <a:srgbClr val="00B050"/>
              </a:solidFill>
            </a:rPr>
            <a:t>27%</a:t>
          </a:r>
          <a:endParaRPr lang="it-IT" sz="1400" b="1" dirty="0">
            <a:solidFill>
              <a:srgbClr val="00B05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314A81F-C883-4B06-9071-042D7B8408BB}" type="datetimeFigureOut">
              <a:rPr lang="it-IT" smtClean="0"/>
              <a:t>03/04/2019</a:t>
            </a:fld>
            <a:endParaRPr lang="it-IT"/>
          </a:p>
        </p:txBody>
      </p:sp>
      <p:sp>
        <p:nvSpPr>
          <p:cNvPr id="4" name="Segnaposto piè di pagina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E1221D3A-3EB1-457B-BB81-885F179C86B1}" type="slidenum">
              <a:rPr lang="it-IT" smtClean="0"/>
              <a:t>‹N›</a:t>
            </a:fld>
            <a:endParaRPr lang="it-IT"/>
          </a:p>
        </p:txBody>
      </p:sp>
    </p:spTree>
    <p:extLst>
      <p:ext uri="{BB962C8B-B14F-4D97-AF65-F5344CB8AC3E}">
        <p14:creationId xmlns:p14="http://schemas.microsoft.com/office/powerpoint/2010/main" val="2479040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C5A64B1D-B0AC-4822-B432-4F55448E910D}" type="datetimeFigureOut">
              <a:rPr lang="it-IT" smtClean="0"/>
              <a:t>03/04/2019</a:t>
            </a:fld>
            <a:endParaRPr lang="it-IT"/>
          </a:p>
        </p:txBody>
      </p:sp>
      <p:sp>
        <p:nvSpPr>
          <p:cNvPr id="4" name="Segnaposto immagine diapositiva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C1D4A848-7C9A-4ADB-AFE6-54A434579DEC}" type="slidenum">
              <a:rPr lang="it-IT" smtClean="0"/>
              <a:t>‹N›</a:t>
            </a:fld>
            <a:endParaRPr lang="it-IT"/>
          </a:p>
        </p:txBody>
      </p:sp>
    </p:spTree>
    <p:extLst>
      <p:ext uri="{BB962C8B-B14F-4D97-AF65-F5344CB8AC3E}">
        <p14:creationId xmlns:p14="http://schemas.microsoft.com/office/powerpoint/2010/main" val="41488391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fr-BE" altLang="en-US" dirty="0" err="1"/>
              <a:t>Third</a:t>
            </a:r>
            <a:r>
              <a:rPr lang="fr-BE" altLang="en-US" dirty="0"/>
              <a:t> </a:t>
            </a:r>
            <a:r>
              <a:rPr lang="fr-BE" altLang="en-US" dirty="0" err="1"/>
              <a:t>pillar</a:t>
            </a:r>
            <a:r>
              <a:rPr lang="fr-BE" altLang="en-US" dirty="0"/>
              <a:t> </a:t>
            </a:r>
            <a:r>
              <a:rPr lang="fr-BE" altLang="en-US" dirty="0" err="1"/>
              <a:t>dedicated</a:t>
            </a:r>
            <a:r>
              <a:rPr lang="fr-BE" altLang="en-US" dirty="0"/>
              <a:t> to </a:t>
            </a:r>
            <a:r>
              <a:rPr lang="fr-BE" altLang="en-US" dirty="0" err="1"/>
              <a:t>tackling</a:t>
            </a:r>
            <a:r>
              <a:rPr lang="fr-BE" altLang="en-US" dirty="0"/>
              <a:t> </a:t>
            </a:r>
            <a:r>
              <a:rPr lang="fr-BE" altLang="en-US" dirty="0" err="1"/>
              <a:t>societal</a:t>
            </a:r>
            <a:r>
              <a:rPr lang="fr-BE" altLang="en-US" dirty="0"/>
              <a:t> challenges, </a:t>
            </a:r>
          </a:p>
          <a:p>
            <a:r>
              <a:rPr lang="en-GB" altLang="en-US" b="1" dirty="0"/>
              <a:t>It means meeting the concerns of citizens and society and the EU policy objectives, relying on research and innovation.</a:t>
            </a:r>
          </a:p>
          <a:p>
            <a:endParaRPr lang="fr-BE" altLang="en-US" b="1" dirty="0"/>
          </a:p>
          <a:p>
            <a:pPr lvl="1"/>
            <a:r>
              <a:rPr lang="en-GB" altLang="en-US" b="1" dirty="0"/>
              <a:t>For example, meeting the target to reduce CO2 emissions depends on new technologies and solutions for energy, transport, agriculture and the management of resources. </a:t>
            </a:r>
            <a:endParaRPr lang="en-GB" altLang="en-US" dirty="0"/>
          </a:p>
          <a:p>
            <a:pPr lvl="1"/>
            <a:r>
              <a:rPr lang="en-GB" altLang="en-US" b="1" dirty="0"/>
              <a:t>It requires a broad, multi-disciplinary approach that brings together researchers, industry, public bodies and users to create innovative solutions that will meet peoples' needs. </a:t>
            </a:r>
            <a:endParaRPr lang="en-GB" altLang="en-US" dirty="0"/>
          </a:p>
          <a:p>
            <a:r>
              <a:rPr lang="en-GB" altLang="en-US" b="1" dirty="0"/>
              <a:t>Breakthrough solutions come from multi-disciplinary collaborations, including social sciences &amp; humanities</a:t>
            </a:r>
          </a:p>
          <a:p>
            <a:endParaRPr lang="fr-BE" altLang="en-US" b="1" dirty="0"/>
          </a:p>
          <a:p>
            <a:r>
              <a:rPr lang="fr-BE" altLang="en-US" b="1" dirty="0"/>
              <a:t>7 </a:t>
            </a:r>
            <a:r>
              <a:rPr lang="fr-BE" altLang="en-US" b="1" dirty="0" err="1"/>
              <a:t>societal</a:t>
            </a:r>
            <a:r>
              <a:rPr lang="fr-BE" altLang="en-US" b="1" dirty="0"/>
              <a:t> challenges are </a:t>
            </a:r>
            <a:r>
              <a:rPr lang="fr-BE" altLang="en-US" b="1" dirty="0" err="1"/>
              <a:t>identified</a:t>
            </a:r>
            <a:r>
              <a:rPr lang="fr-BE" altLang="en-US" b="1" dirty="0"/>
              <a:t> in the programme</a:t>
            </a:r>
          </a:p>
          <a:p>
            <a:endParaRPr lang="en-GB" altLang="en-US" dirty="0"/>
          </a:p>
          <a:p>
            <a:endParaRPr lang="en-GB" altLang="en-US" b="1" dirty="0"/>
          </a:p>
          <a:p>
            <a:endParaRPr lang="en-GB" altLang="en-US" dirty="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9238D1-3845-42EF-A51A-9A093793A4E0}" type="slidenum">
              <a:rPr lang="en-GB" altLang="en-US" smtClean="0">
                <a:solidFill>
                  <a:prstClr val="white"/>
                </a:solidFill>
                <a:latin typeface="Arial" pitchFamily="34" charset="0"/>
                <a:cs typeface="Arial" pitchFamily="34" charset="0"/>
              </a:rPr>
              <a:pPr/>
              <a:t>11</a:t>
            </a:fld>
            <a:endParaRPr lang="en-GB" altLang="en-US">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409659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a:xfrm>
            <a:off x="992188" y="768350"/>
            <a:ext cx="5114925" cy="3836988"/>
          </a:xfrm>
          <a:ln/>
        </p:spPr>
      </p:sp>
      <p:sp>
        <p:nvSpPr>
          <p:cNvPr id="92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dirty="0" smtClean="0"/>
              <a:t/>
            </a:r>
            <a:br>
              <a:rPr lang="it-IT" altLang="en-US" dirty="0" smtClean="0"/>
            </a:br>
            <a:endParaRPr lang="it-IT" altLang="en-US" dirty="0" smtClean="0">
              <a:solidFill>
                <a:srgbClr val="FF0000"/>
              </a:solidFill>
            </a:endParaRPr>
          </a:p>
        </p:txBody>
      </p:sp>
      <p:sp>
        <p:nvSpPr>
          <p:cNvPr id="922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i="1">
                <a:solidFill>
                  <a:schemeClr val="tx1"/>
                </a:solidFill>
                <a:latin typeface="Arial" panose="020B0604020202020204" pitchFamily="34" charset="0"/>
              </a:defRPr>
            </a:lvl1pPr>
            <a:lvl2pPr marL="742950" indent="-285750" defTabSz="990600">
              <a:defRPr sz="2400" i="1">
                <a:solidFill>
                  <a:schemeClr val="tx1"/>
                </a:solidFill>
                <a:latin typeface="Arial" panose="020B0604020202020204" pitchFamily="34" charset="0"/>
              </a:defRPr>
            </a:lvl2pPr>
            <a:lvl3pPr marL="1143000" indent="-228600" defTabSz="990600">
              <a:defRPr sz="2400" i="1">
                <a:solidFill>
                  <a:schemeClr val="tx1"/>
                </a:solidFill>
                <a:latin typeface="Arial" panose="020B0604020202020204" pitchFamily="34" charset="0"/>
              </a:defRPr>
            </a:lvl3pPr>
            <a:lvl4pPr marL="1600200" indent="-228600" defTabSz="990600">
              <a:defRPr sz="2400" i="1">
                <a:solidFill>
                  <a:schemeClr val="tx1"/>
                </a:solidFill>
                <a:latin typeface="Arial" panose="020B0604020202020204" pitchFamily="34" charset="0"/>
              </a:defRPr>
            </a:lvl4pPr>
            <a:lvl5pPr marL="2057400" indent="-228600" defTabSz="990600">
              <a:defRPr sz="2400" i="1">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i="1">
                <a:solidFill>
                  <a:schemeClr val="tx1"/>
                </a:solidFill>
                <a:latin typeface="Arial" panose="020B0604020202020204" pitchFamily="34" charset="0"/>
              </a:defRPr>
            </a:lvl9pPr>
          </a:lstStyle>
          <a:p>
            <a:fld id="{951F545B-2B0C-4D54-9558-C2CD8BDC5134}" type="slidenum">
              <a:rPr lang="it-IT" altLang="en-US" sz="1300" i="0" smtClean="0">
                <a:solidFill>
                  <a:srgbClr val="000000"/>
                </a:solidFill>
              </a:rPr>
              <a:pPr/>
              <a:t>14</a:t>
            </a:fld>
            <a:endParaRPr lang="it-IT" altLang="en-US" sz="1300" i="0" smtClean="0">
              <a:solidFill>
                <a:srgbClr val="000000"/>
              </a:solidFill>
            </a:endParaRPr>
          </a:p>
        </p:txBody>
      </p:sp>
    </p:spTree>
    <p:extLst>
      <p:ext uri="{BB962C8B-B14F-4D97-AF65-F5344CB8AC3E}">
        <p14:creationId xmlns:p14="http://schemas.microsoft.com/office/powerpoint/2010/main" val="3213741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xfrm>
            <a:off x="992188" y="768350"/>
            <a:ext cx="5114925" cy="3836988"/>
          </a:xfrm>
          <a:ln/>
        </p:spPr>
      </p:sp>
      <p:sp>
        <p:nvSpPr>
          <p:cNvPr id="4813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4813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i="1">
                <a:solidFill>
                  <a:schemeClr val="tx1"/>
                </a:solidFill>
                <a:latin typeface="Arial" panose="020B0604020202020204" pitchFamily="34" charset="0"/>
              </a:defRPr>
            </a:lvl1pPr>
            <a:lvl2pPr marL="742950" indent="-285750" defTabSz="990600">
              <a:defRPr sz="2400" i="1">
                <a:solidFill>
                  <a:schemeClr val="tx1"/>
                </a:solidFill>
                <a:latin typeface="Arial" panose="020B0604020202020204" pitchFamily="34" charset="0"/>
              </a:defRPr>
            </a:lvl2pPr>
            <a:lvl3pPr marL="1143000" indent="-228600" defTabSz="990600">
              <a:defRPr sz="2400" i="1">
                <a:solidFill>
                  <a:schemeClr val="tx1"/>
                </a:solidFill>
                <a:latin typeface="Arial" panose="020B0604020202020204" pitchFamily="34" charset="0"/>
              </a:defRPr>
            </a:lvl3pPr>
            <a:lvl4pPr marL="1600200" indent="-228600" defTabSz="990600">
              <a:defRPr sz="2400" i="1">
                <a:solidFill>
                  <a:schemeClr val="tx1"/>
                </a:solidFill>
                <a:latin typeface="Arial" panose="020B0604020202020204" pitchFamily="34" charset="0"/>
              </a:defRPr>
            </a:lvl4pPr>
            <a:lvl5pPr marL="2057400" indent="-228600" defTabSz="990600">
              <a:defRPr sz="2400" i="1">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i="1">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i="1">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i="1">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i="1">
                <a:solidFill>
                  <a:schemeClr val="tx1"/>
                </a:solidFill>
                <a:latin typeface="Arial" panose="020B0604020202020204" pitchFamily="34" charset="0"/>
              </a:defRPr>
            </a:lvl9pPr>
          </a:lstStyle>
          <a:p>
            <a:fld id="{C93E5C1A-9097-45BA-90ED-69E866266C57}" type="slidenum">
              <a:rPr lang="it-IT" altLang="it-IT" sz="1300" i="0" smtClean="0"/>
              <a:pPr/>
              <a:t>30</a:t>
            </a:fld>
            <a:endParaRPr lang="it-IT" altLang="it-IT" sz="1300" i="0" smtClean="0"/>
          </a:p>
        </p:txBody>
      </p:sp>
    </p:spTree>
    <p:extLst>
      <p:ext uri="{BB962C8B-B14F-4D97-AF65-F5344CB8AC3E}">
        <p14:creationId xmlns:p14="http://schemas.microsoft.com/office/powerpoint/2010/main" val="38000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ADD0D01C-8068-4043-9C5C-570D52D24C6E}" type="slidenum">
              <a:rPr lang="it-IT" smtClean="0"/>
              <a:t>36</a:t>
            </a:fld>
            <a:endParaRPr lang="it-IT"/>
          </a:p>
        </p:txBody>
      </p:sp>
    </p:spTree>
    <p:extLst>
      <p:ext uri="{BB962C8B-B14F-4D97-AF65-F5344CB8AC3E}">
        <p14:creationId xmlns:p14="http://schemas.microsoft.com/office/powerpoint/2010/main" val="17879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C91731-FC27-42F6-B431-3FB455DBA31F}" type="slidenum">
              <a:rPr lang="en-GB" altLang="it-IT" smtClean="0"/>
              <a:pPr>
                <a:spcBef>
                  <a:spcPct val="0"/>
                </a:spcBef>
              </a:pPr>
              <a:t>46</a:t>
            </a:fld>
            <a:endParaRPr lang="en-GB" altLang="it-IT" smtClean="0"/>
          </a:p>
        </p:txBody>
      </p:sp>
      <p:sp>
        <p:nvSpPr>
          <p:cNvPr id="29699" name="Rectangle 2"/>
          <p:cNvSpPr>
            <a:spLocks noGrp="1" noRot="1" noChangeAspect="1" noChangeArrowheads="1" noTextEdit="1"/>
          </p:cNvSpPr>
          <p:nvPr>
            <p:ph type="sldImg"/>
          </p:nvPr>
        </p:nvSpPr>
        <p:spPr>
          <a:xfrm>
            <a:off x="917575" y="744538"/>
            <a:ext cx="4962525" cy="3722687"/>
          </a:xfrm>
          <a:ln/>
        </p:spPr>
      </p:sp>
      <p:sp>
        <p:nvSpPr>
          <p:cNvPr id="29700" name="Rectangle 3"/>
          <p:cNvSpPr>
            <a:spLocks noGrp="1" noChangeArrowheads="1"/>
          </p:cNvSpPr>
          <p:nvPr>
            <p:ph type="body" idx="1"/>
          </p:nvPr>
        </p:nvSpPr>
        <p:spPr>
          <a:xfrm>
            <a:off x="679450" y="4714875"/>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375526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100820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53113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1480276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pic>
        <p:nvPicPr>
          <p:cNvPr id="7" name="Immagine 5" descr="fascia_alta.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079500"/>
          </a:xfrm>
          <a:prstGeom prst="rect">
            <a:avLst/>
          </a:prstGeom>
          <a:noFill/>
          <a:ln w="9525">
            <a:noFill/>
            <a:miter lim="800000"/>
            <a:headEnd/>
            <a:tailEnd/>
          </a:ln>
        </p:spPr>
      </p:pic>
    </p:spTree>
    <p:extLst>
      <p:ext uri="{BB962C8B-B14F-4D97-AF65-F5344CB8AC3E}">
        <p14:creationId xmlns:p14="http://schemas.microsoft.com/office/powerpoint/2010/main" val="2055803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re et contenu_bleu">
    <p:spTree>
      <p:nvGrpSpPr>
        <p:cNvPr id="1" name=""/>
        <p:cNvGrpSpPr/>
        <p:nvPr/>
      </p:nvGrpSpPr>
      <p:grpSpPr>
        <a:xfrm>
          <a:off x="0" y="0"/>
          <a:ext cx="0" cy="0"/>
          <a:chOff x="0" y="0"/>
          <a:chExt cx="0" cy="0"/>
        </a:xfrm>
      </p:grpSpPr>
      <p:sp>
        <p:nvSpPr>
          <p:cNvPr id="6" name="Rectangle 8"/>
          <p:cNvSpPr>
            <a:spLocks noChangeArrowheads="1"/>
          </p:cNvSpPr>
          <p:nvPr userDrawn="1"/>
        </p:nvSpPr>
        <p:spPr bwMode="auto">
          <a:xfrm>
            <a:off x="0" y="0"/>
            <a:ext cx="9144000" cy="5805488"/>
          </a:xfrm>
          <a:prstGeom prst="rect">
            <a:avLst/>
          </a:prstGeom>
          <a:solidFill>
            <a:srgbClr val="0F5494"/>
          </a:solidFill>
          <a:ln w="63500" algn="ctr">
            <a:noFill/>
            <a:miter lim="800000"/>
            <a:headEnd/>
            <a:tailEnd/>
          </a:ln>
          <a:effectLst>
            <a:outerShdw dist="23000" dir="5400000" rotWithShape="0">
              <a:schemeClr val="accent3">
                <a:alpha val="35000"/>
              </a:schemeClr>
            </a:outerShdw>
          </a:effectLst>
        </p:spPr>
        <p:txBody>
          <a:bodyPr anchor="ctr"/>
          <a:lstStyle/>
          <a:p>
            <a:pPr algn="ctr" defTabSz="457200">
              <a:buClr>
                <a:srgbClr val="000000"/>
              </a:buClr>
              <a:buSzPct val="100000"/>
              <a:buFont typeface="Times New Roman" pitchFamily="16" charset="0"/>
              <a:buNone/>
              <a:defRPr/>
            </a:pPr>
            <a:endParaRPr lang="en-US" sz="7600" b="1">
              <a:solidFill>
                <a:srgbClr val="FFFFFF"/>
              </a:solidFill>
              <a:latin typeface="Arial" charset="0"/>
              <a:cs typeface="Arial" charset="0"/>
            </a:endParaRPr>
          </a:p>
        </p:txBody>
      </p:sp>
      <p:pic>
        <p:nvPicPr>
          <p:cNvPr id="7" name="Picture 4"/>
          <p:cNvPicPr>
            <a:picLocks noChangeAspect="1"/>
          </p:cNvPicPr>
          <p:nvPr userDrawn="1"/>
        </p:nvPicPr>
        <p:blipFill>
          <a:blip r:embed="rId2" cstate="print"/>
          <a:srcRect/>
          <a:stretch>
            <a:fillRect/>
          </a:stretch>
        </p:blipFill>
        <p:spPr bwMode="auto">
          <a:xfrm>
            <a:off x="2387600" y="1484313"/>
            <a:ext cx="4344988" cy="4121150"/>
          </a:xfrm>
          <a:prstGeom prst="rect">
            <a:avLst/>
          </a:prstGeom>
          <a:noFill/>
          <a:ln w="9525">
            <a:noFill/>
            <a:miter lim="800000"/>
            <a:headEnd/>
            <a:tailEnd/>
          </a:ln>
        </p:spPr>
      </p:pic>
      <p:pic>
        <p:nvPicPr>
          <p:cNvPr id="8" name="Picture 2" descr="C:\DOCUME~1\lenain\LOCALS~1\Temp\7zECF.tmp\LOGO-CE for RTD EN Landscape Positive Cyan.png"/>
          <p:cNvPicPr>
            <a:picLocks noChangeArrowheads="1"/>
          </p:cNvPicPr>
          <p:nvPr/>
        </p:nvPicPr>
        <p:blipFill>
          <a:blip r:embed="rId3" cstate="print"/>
          <a:srcRect/>
          <a:stretch>
            <a:fillRect/>
          </a:stretch>
        </p:blipFill>
        <p:spPr bwMode="auto">
          <a:xfrm>
            <a:off x="6577013" y="5940425"/>
            <a:ext cx="2243137" cy="596900"/>
          </a:xfrm>
          <a:prstGeom prst="rect">
            <a:avLst/>
          </a:prstGeom>
          <a:noFill/>
          <a:ln w="9525">
            <a:noFill/>
            <a:miter lim="800000"/>
            <a:headEnd/>
            <a:tailEnd/>
          </a:ln>
        </p:spPr>
      </p:pic>
      <p:sp>
        <p:nvSpPr>
          <p:cNvPr id="2" name="Titre 1"/>
          <p:cNvSpPr>
            <a:spLocks noGrp="1"/>
          </p:cNvSpPr>
          <p:nvPr>
            <p:ph type="title"/>
          </p:nvPr>
        </p:nvSpPr>
        <p:spPr>
          <a:xfrm>
            <a:off x="457472" y="548680"/>
            <a:ext cx="8229057" cy="869572"/>
          </a:xfrm>
          <a:prstGeom prst="rect">
            <a:avLst/>
          </a:prstGeom>
        </p:spPr>
        <p:txBody>
          <a:bodyPr lIns="80147" tIns="40074" rIns="80147" bIns="40074"/>
          <a:lstStyle>
            <a:lvl1pPr algn="ctr">
              <a:defRPr sz="3600">
                <a:solidFill>
                  <a:schemeClr val="bg1"/>
                </a:solidFill>
                <a:latin typeface="Verdana" pitchFamily="34" charset="0"/>
                <a:ea typeface="Verdana" pitchFamily="34" charset="0"/>
                <a:cs typeface="Verdana" pitchFamily="34" charset="0"/>
              </a:defRPr>
            </a:lvl1pPr>
          </a:lstStyle>
          <a:p>
            <a:r>
              <a:rPr lang="en-US" dirty="0" smtClean="0"/>
              <a:t>Click to edit Master title style</a:t>
            </a:r>
            <a:endParaRPr lang="fr-BE" dirty="0"/>
          </a:p>
        </p:txBody>
      </p:sp>
      <p:sp>
        <p:nvSpPr>
          <p:cNvPr id="4" name="Text Placeholder 3"/>
          <p:cNvSpPr>
            <a:spLocks noGrp="1"/>
          </p:cNvSpPr>
          <p:nvPr>
            <p:ph type="body" sz="quarter" idx="15"/>
          </p:nvPr>
        </p:nvSpPr>
        <p:spPr>
          <a:xfrm>
            <a:off x="3563888" y="1844675"/>
            <a:ext cx="2016223" cy="1584325"/>
          </a:xfrm>
          <a:prstGeom prst="rect">
            <a:avLst/>
          </a:prstGeom>
        </p:spPr>
        <p:txBody>
          <a:bodyPr anchor="ctr"/>
          <a:lstStyle>
            <a:lvl1pPr marL="0" indent="0" algn="ctr">
              <a:defRPr sz="22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pPr lvl="0"/>
            <a:r>
              <a:rPr lang="en-US" dirty="0" smtClean="0"/>
              <a:t>Click to</a:t>
            </a:r>
            <a:endParaRPr lang="en-GB" dirty="0"/>
          </a:p>
        </p:txBody>
      </p:sp>
      <p:sp>
        <p:nvSpPr>
          <p:cNvPr id="14" name="Text Placeholder 3"/>
          <p:cNvSpPr>
            <a:spLocks noGrp="1"/>
          </p:cNvSpPr>
          <p:nvPr>
            <p:ph type="body" sz="quarter" idx="16"/>
          </p:nvPr>
        </p:nvSpPr>
        <p:spPr>
          <a:xfrm>
            <a:off x="2555777" y="3645024"/>
            <a:ext cx="2000174" cy="1584325"/>
          </a:xfrm>
          <a:prstGeom prst="rect">
            <a:avLst/>
          </a:prstGeom>
        </p:spPr>
        <p:txBody>
          <a:bodyPr anchor="ctr"/>
          <a:lstStyle>
            <a:lvl1pPr marL="0" indent="0" algn="ctr">
              <a:defRPr sz="22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pPr lvl="0"/>
            <a:r>
              <a:rPr lang="en-US" dirty="0" smtClean="0"/>
              <a:t>Click to</a:t>
            </a:r>
            <a:endParaRPr lang="en-GB" dirty="0"/>
          </a:p>
        </p:txBody>
      </p:sp>
      <p:sp>
        <p:nvSpPr>
          <p:cNvPr id="15" name="Text Placeholder 3"/>
          <p:cNvSpPr>
            <a:spLocks noGrp="1"/>
          </p:cNvSpPr>
          <p:nvPr>
            <p:ph type="body" sz="quarter" idx="17"/>
          </p:nvPr>
        </p:nvSpPr>
        <p:spPr>
          <a:xfrm>
            <a:off x="4644009" y="3645024"/>
            <a:ext cx="1933004" cy="1584325"/>
          </a:xfrm>
          <a:prstGeom prst="rect">
            <a:avLst/>
          </a:prstGeom>
        </p:spPr>
        <p:txBody>
          <a:bodyPr anchor="ctr"/>
          <a:lstStyle>
            <a:lvl1pPr marL="0" indent="0" algn="ctr">
              <a:tabLst/>
              <a:defRPr sz="2200" b="1">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defRPr>
            </a:lvl1pPr>
          </a:lstStyle>
          <a:p>
            <a:pPr lvl="0"/>
            <a:r>
              <a:rPr lang="en-US" dirty="0" smtClean="0"/>
              <a:t>Click to</a:t>
            </a:r>
            <a:endParaRPr lang="en-GB" dirty="0"/>
          </a:p>
        </p:txBody>
      </p:sp>
    </p:spTree>
    <p:extLst>
      <p:ext uri="{BB962C8B-B14F-4D97-AF65-F5344CB8AC3E}">
        <p14:creationId xmlns:p14="http://schemas.microsoft.com/office/powerpoint/2010/main" val="1679852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92348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97991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14801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98907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323972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378589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293592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AF90DC5-DA13-41C2-8085-2BFD5C5A4166}" type="slidenum">
              <a:rPr lang="it-IT" smtClean="0"/>
              <a:t>‹N›</a:t>
            </a:fld>
            <a:endParaRPr lang="it-IT"/>
          </a:p>
        </p:txBody>
      </p:sp>
    </p:spTree>
    <p:extLst>
      <p:ext uri="{BB962C8B-B14F-4D97-AF65-F5344CB8AC3E}">
        <p14:creationId xmlns:p14="http://schemas.microsoft.com/office/powerpoint/2010/main" val="412217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90DC5-DA13-41C2-8085-2BFD5C5A4166}" type="slidenum">
              <a:rPr lang="it-IT" smtClean="0"/>
              <a:t>‹N›</a:t>
            </a:fld>
            <a:endParaRPr lang="it-IT"/>
          </a:p>
        </p:txBody>
      </p:sp>
    </p:spTree>
    <p:extLst>
      <p:ext uri="{BB962C8B-B14F-4D97-AF65-F5344CB8AC3E}">
        <p14:creationId xmlns:p14="http://schemas.microsoft.com/office/powerpoint/2010/main" val="558388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686"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images.google.de/imgres?imgurl=http://telfs.eu/uploads/images/Landwirtschaft(1).jpg&amp;imgrefurl=http://telfs.eu/umwelt-natur-mull/landwirtschaft.html&amp;usg=__LQRMo_sUq12EzWIedlK8f0BrKkI=&amp;h=422&amp;w=640&amp;sz=67&amp;hl=de&amp;start=18&amp;um=1&amp;tbnid=2FQp7nx-vJMwVM:&amp;tbnh=90&amp;tbnw=137&amp;prev=/images?q=Landwirtschaft&amp;hl=de&amp;um=1" TargetMode="External"/><Relationship Id="rId7" Type="http://schemas.openxmlformats.org/officeDocument/2006/relationships/image" Target="../media/image8.png"/><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wmf"/><Relationship Id="rId10" Type="http://schemas.openxmlformats.org/officeDocument/2006/relationships/image" Target="../media/image11.emf"/><Relationship Id="rId4" Type="http://schemas.openxmlformats.org/officeDocument/2006/relationships/image" Target="../media/image5.jpeg"/><Relationship Id="rId9"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2.xml"/><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chart" Target="../charts/chart1.xml"/><Relationship Id="rId7" Type="http://schemas.openxmlformats.org/officeDocument/2006/relationships/hyperlink" Target="http://ilbioeconomista.files.wordpress.com/2013/02/catia-bastioli-novamont.jp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hyperlink" Target="http://www.chimicaverde.eu/soggetti-promotori/" TargetMode="External"/><Relationship Id="rId4" Type="http://schemas.openxmlformats.org/officeDocument/2006/relationships/chart" Target="../charts/chart2.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emf"/><Relationship Id="rId7"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images.google.de/imgres?imgurl=http://telfs.eu/uploads/images/Landwirtschaft(1).jpg&amp;imgrefurl=http://telfs.eu/umwelt-natur-mull/landwirtschaft.html&amp;usg=__LQRMo_sUq12EzWIedlK8f0BrKkI=&amp;h=422&amp;w=640&amp;sz=67&amp;hl=de&amp;start=18&amp;um=1&amp;tbnid=2FQp7nx-vJMwVM:&amp;tbnh=90&amp;tbnw=137&amp;prev=/images?q=Landwirtschaft&amp;hl=de&amp;um=1" TargetMode="External"/><Relationship Id="rId5" Type="http://schemas.openxmlformats.org/officeDocument/2006/relationships/image" Target="../media/image9.png"/><Relationship Id="rId4" Type="http://schemas.openxmlformats.org/officeDocument/2006/relationships/image" Target="../media/image49.emf"/><Relationship Id="rId9"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g"/></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emf"/><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3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it.wikipedia.org/wiki/Chimica_industriale#Chimica_primaria" TargetMode="External"/><Relationship Id="rId2" Type="http://schemas.openxmlformats.org/officeDocument/2006/relationships/hyperlink" Target="https://it.wikipedia.org/wiki/Eni" TargetMode="Externa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hyperlink" Target="https://it.wikipedia.org/wiki/Materie_plastiche" TargetMode="External"/><Relationship Id="rId4" Type="http://schemas.openxmlformats.org/officeDocument/2006/relationships/hyperlink" Target="https://it.wikipedia.org/wiki/Industria_petrolchimic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it.wikipedia.org/wiki/Chimico" TargetMode="External"/><Relationship Id="rId13" Type="http://schemas.openxmlformats.org/officeDocument/2006/relationships/hyperlink" Target="https://it.wikipedia.org/wiki/2012" TargetMode="External"/><Relationship Id="rId18" Type="http://schemas.openxmlformats.org/officeDocument/2006/relationships/image" Target="../media/image101.jpeg"/><Relationship Id="rId3" Type="http://schemas.openxmlformats.org/officeDocument/2006/relationships/image" Target="../media/image100.jpeg"/><Relationship Id="rId7" Type="http://schemas.openxmlformats.org/officeDocument/2006/relationships/hyperlink" Target="https://it.wikipedia.org/wiki/Imprenditore" TargetMode="External"/><Relationship Id="rId12" Type="http://schemas.openxmlformats.org/officeDocument/2006/relationships/hyperlink" Target="https://it.wikipedia.org/wiki/Confindustria" TargetMode="External"/><Relationship Id="rId17" Type="http://schemas.openxmlformats.org/officeDocument/2006/relationships/hyperlink" Target="https://it.wikipedia.org/wiki/Edilizia" TargetMode="External"/><Relationship Id="rId2" Type="http://schemas.openxmlformats.org/officeDocument/2006/relationships/hyperlink" Target="https://it.wikipedia.org/wiki/File:Giorgio_Squinzi_2012.jpg" TargetMode="External"/><Relationship Id="rId16" Type="http://schemas.openxmlformats.org/officeDocument/2006/relationships/hyperlink" Target="https://it.wikipedia.org/wiki/Societ%C3%A0_per_azioni" TargetMode="External"/><Relationship Id="rId1" Type="http://schemas.openxmlformats.org/officeDocument/2006/relationships/slideLayout" Target="../slideLayouts/slideLayout12.xml"/><Relationship Id="rId6" Type="http://schemas.openxmlformats.org/officeDocument/2006/relationships/hyperlink" Target="https://it.wikipedia.org/wiki/1943" TargetMode="External"/><Relationship Id="rId11" Type="http://schemas.openxmlformats.org/officeDocument/2006/relationships/hyperlink" Target="https://it.wikipedia.org/wiki/1937" TargetMode="External"/><Relationship Id="rId5" Type="http://schemas.openxmlformats.org/officeDocument/2006/relationships/hyperlink" Target="https://it.wikipedia.org/wiki/18_maggio" TargetMode="External"/><Relationship Id="rId15" Type="http://schemas.openxmlformats.org/officeDocument/2006/relationships/hyperlink" Target="https://it.wikipedia.org/wiki/Unione_Sportiva_Sassuolo_Calcio" TargetMode="External"/><Relationship Id="rId10" Type="http://schemas.openxmlformats.org/officeDocument/2006/relationships/hyperlink" Target="https://it.wikipedia.org/wiki/Mapei" TargetMode="External"/><Relationship Id="rId4" Type="http://schemas.openxmlformats.org/officeDocument/2006/relationships/hyperlink" Target="https://it.wikipedia.org/wiki/Cisano_Bergamasco" TargetMode="External"/><Relationship Id="rId9" Type="http://schemas.openxmlformats.org/officeDocument/2006/relationships/hyperlink" Target="https://it.wikipedia.org/wiki/Italia" TargetMode="External"/><Relationship Id="rId14" Type="http://schemas.openxmlformats.org/officeDocument/2006/relationships/hyperlink" Target="https://it.wikipedia.org/wiki/2016"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png"/><Relationship Id="rId1" Type="http://schemas.openxmlformats.org/officeDocument/2006/relationships/slideLayout" Target="../slideLayouts/slideLayout12.xml"/><Relationship Id="rId4" Type="http://schemas.openxmlformats.org/officeDocument/2006/relationships/image" Target="../media/image107.emf"/></Relationships>
</file>

<file path=ppt/slides/_rels/slide4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 Id="rId5" Type="http://schemas.openxmlformats.org/officeDocument/2006/relationships/image" Target="../media/image111.jpg"/><Relationship Id="rId4" Type="http://schemas.openxmlformats.org/officeDocument/2006/relationships/image" Target="../media/image11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16.jpeg"/><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19" Type="http://schemas.openxmlformats.org/officeDocument/2006/relationships/image" Target="../media/image132.jpe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607" y="3329169"/>
            <a:ext cx="3649026" cy="213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24" name="TextBox 10"/>
          <p:cNvSpPr txBox="1">
            <a:spLocks noChangeArrowheads="1"/>
          </p:cNvSpPr>
          <p:nvPr/>
        </p:nvSpPr>
        <p:spPr bwMode="auto">
          <a:xfrm>
            <a:off x="9850437" y="342524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dirty="0"/>
          </a:p>
        </p:txBody>
      </p:sp>
      <p:pic>
        <p:nvPicPr>
          <p:cNvPr id="5125" name="Picture 16" descr="Landwirtschaft(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638" y="5271736"/>
            <a:ext cx="1765225" cy="116537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5" name="Rettangolo 14"/>
          <p:cNvSpPr/>
          <p:nvPr/>
        </p:nvSpPr>
        <p:spPr>
          <a:xfrm>
            <a:off x="7253288" y="2271713"/>
            <a:ext cx="3648075" cy="357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dirty="0"/>
          </a:p>
        </p:txBody>
      </p:sp>
      <p:pic>
        <p:nvPicPr>
          <p:cNvPr id="5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8007" y="2773741"/>
            <a:ext cx="1834507" cy="121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pic>
      <p:pic>
        <p:nvPicPr>
          <p:cNvPr id="5133" name="Picture 6" descr="http://bp3.blogger.com/_BHQ553Wq3QQ/RwrgwtiZD4I/AAAAAAAAB7k/4Y3VSBxfqZw/s400/bio+plasti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607" y="2905157"/>
            <a:ext cx="1827400" cy="141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5433" t="19844" r="11965" b="51668"/>
          <a:stretch/>
        </p:blipFill>
        <p:spPr bwMode="auto">
          <a:xfrm>
            <a:off x="6533150" y="5443852"/>
            <a:ext cx="1440275" cy="121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
          <p:cNvPicPr>
            <a:picLocks noChangeAspect="1"/>
          </p:cNvPicPr>
          <p:nvPr/>
        </p:nvPicPr>
        <p:blipFill>
          <a:blip r:embed="rId8"/>
          <a:srcRect/>
          <a:stretch>
            <a:fillRect/>
          </a:stretch>
        </p:blipFill>
        <p:spPr bwMode="auto">
          <a:xfrm>
            <a:off x="7620899" y="5062350"/>
            <a:ext cx="1387475" cy="1162050"/>
          </a:xfrm>
          <a:prstGeom prst="rect">
            <a:avLst/>
          </a:prstGeom>
          <a:noFill/>
          <a:ln w="9525">
            <a:solidFill>
              <a:srgbClr val="00009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2" name="Rettangolo 1"/>
          <p:cNvSpPr/>
          <p:nvPr/>
        </p:nvSpPr>
        <p:spPr>
          <a:xfrm>
            <a:off x="561636" y="714020"/>
            <a:ext cx="8187137" cy="2123658"/>
          </a:xfrm>
          <a:prstGeom prst="rect">
            <a:avLst/>
          </a:prstGeom>
          <a:solidFill>
            <a:schemeClr val="accent3">
              <a:lumMod val="50000"/>
            </a:schemeClr>
          </a:solidFill>
          <a:ln>
            <a:solidFill>
              <a:schemeClr val="accent3">
                <a:lumMod val="75000"/>
              </a:schemeClr>
            </a:solidFill>
          </a:ln>
        </p:spPr>
        <p:txBody>
          <a:bodyPr wrap="square">
            <a:spAutoFit/>
          </a:bodyPr>
          <a:lstStyle/>
          <a:p>
            <a:pPr algn="ctr"/>
            <a:r>
              <a:rPr lang="en-US" sz="4400" b="1" dirty="0" smtClean="0">
                <a:solidFill>
                  <a:schemeClr val="bg1"/>
                </a:solidFill>
              </a:rPr>
              <a:t>Biotransformations and fermentations for </a:t>
            </a:r>
          </a:p>
          <a:p>
            <a:pPr algn="ctr"/>
            <a:r>
              <a:rPr lang="en-US" sz="4400" b="1" dirty="0" smtClean="0">
                <a:solidFill>
                  <a:schemeClr val="bg1"/>
                </a:solidFill>
              </a:rPr>
              <a:t>circular-</a:t>
            </a:r>
            <a:r>
              <a:rPr lang="en-US" sz="4400" b="1" dirty="0" err="1" smtClean="0">
                <a:solidFill>
                  <a:schemeClr val="bg1"/>
                </a:solidFill>
              </a:rPr>
              <a:t>bioeconomy</a:t>
            </a:r>
            <a:r>
              <a:rPr lang="en-US" sz="4400" b="1" dirty="0" smtClean="0">
                <a:solidFill>
                  <a:schemeClr val="bg1"/>
                </a:solidFill>
              </a:rPr>
              <a:t> </a:t>
            </a:r>
          </a:p>
        </p:txBody>
      </p:sp>
      <p:pic>
        <p:nvPicPr>
          <p:cNvPr id="16" name="Immagin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512" y="4653136"/>
            <a:ext cx="2594552" cy="208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10"/>
          <a:stretch>
            <a:fillRect/>
          </a:stretch>
        </p:blipFill>
        <p:spPr>
          <a:xfrm>
            <a:off x="347026" y="3335863"/>
            <a:ext cx="4314619" cy="1189810"/>
          </a:xfrm>
          <a:prstGeom prst="rect">
            <a:avLst/>
          </a:prstGeom>
        </p:spPr>
      </p:pic>
    </p:spTree>
    <p:extLst>
      <p:ext uri="{BB962C8B-B14F-4D97-AF65-F5344CB8AC3E}">
        <p14:creationId xmlns:p14="http://schemas.microsoft.com/office/powerpoint/2010/main" val="1180568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bwMode="auto">
          <a:xfrm>
            <a:off x="-653373" y="5883635"/>
            <a:ext cx="7732440" cy="974365"/>
          </a:xfrm>
          <a:noFill/>
          <a:extLst/>
        </p:spPr>
        <p:txBody>
          <a:bodyPr vert="horz" wrap="square" numCol="1" anchor="t" anchorCtr="0" compatLnSpc="1">
            <a:prstTxWarp prst="textNoShape">
              <a:avLst/>
            </a:prstTxWarp>
            <a:normAutofit/>
          </a:bodyPr>
          <a:lstStyle/>
          <a:p>
            <a:pPr eaLnBrk="1" hangingPunct="1">
              <a:defRPr/>
            </a:pPr>
            <a:r>
              <a:rPr lang="en-GB" sz="3200" b="1" dirty="0" smtClean="0">
                <a:solidFill>
                  <a:schemeClr val="accent1">
                    <a:lumMod val="75000"/>
                  </a:schemeClr>
                </a:solidFill>
              </a:rPr>
              <a:t>Horizon 2020: three pillars</a:t>
            </a:r>
          </a:p>
        </p:txBody>
      </p:sp>
      <p:sp>
        <p:nvSpPr>
          <p:cNvPr id="2" name="Text Placeholder 1"/>
          <p:cNvSpPr>
            <a:spLocks noGrp="1"/>
          </p:cNvSpPr>
          <p:nvPr>
            <p:ph type="body" sz="quarter" idx="15"/>
          </p:nvPr>
        </p:nvSpPr>
        <p:spPr>
          <a:xfrm>
            <a:off x="3563938" y="1844675"/>
            <a:ext cx="2016125" cy="1584325"/>
          </a:xfrm>
        </p:spPr>
        <p:txBody>
          <a:bodyPr/>
          <a:lstStyle/>
          <a:p>
            <a:pPr>
              <a:defRPr/>
            </a:pPr>
            <a:r>
              <a:rPr lang="en-GB" dirty="0" smtClean="0"/>
              <a:t>Excellent science</a:t>
            </a:r>
            <a:endParaRPr lang="en-GB" dirty="0"/>
          </a:p>
        </p:txBody>
      </p:sp>
      <p:sp>
        <p:nvSpPr>
          <p:cNvPr id="3" name="Text Placeholder 2"/>
          <p:cNvSpPr>
            <a:spLocks noGrp="1"/>
          </p:cNvSpPr>
          <p:nvPr>
            <p:ph type="body" sz="quarter" idx="16"/>
          </p:nvPr>
        </p:nvSpPr>
        <p:spPr>
          <a:xfrm>
            <a:off x="2555875" y="3644900"/>
            <a:ext cx="2000250" cy="1584325"/>
          </a:xfrm>
        </p:spPr>
        <p:txBody>
          <a:bodyPr/>
          <a:lstStyle/>
          <a:p>
            <a:pPr>
              <a:defRPr/>
            </a:pPr>
            <a:r>
              <a:rPr lang="en-GB" dirty="0" smtClean="0"/>
              <a:t>Industrial leadership</a:t>
            </a:r>
            <a:endParaRPr lang="en-GB" dirty="0"/>
          </a:p>
        </p:txBody>
      </p:sp>
      <p:sp>
        <p:nvSpPr>
          <p:cNvPr id="4" name="Text Placeholder 3"/>
          <p:cNvSpPr>
            <a:spLocks noGrp="1"/>
          </p:cNvSpPr>
          <p:nvPr>
            <p:ph type="body" sz="quarter" idx="17"/>
          </p:nvPr>
        </p:nvSpPr>
        <p:spPr>
          <a:xfrm>
            <a:off x="4643438" y="3644900"/>
            <a:ext cx="1933575" cy="1584325"/>
          </a:xfrm>
        </p:spPr>
        <p:txBody>
          <a:bodyPr/>
          <a:lstStyle/>
          <a:p>
            <a:pPr>
              <a:defRPr/>
            </a:pPr>
            <a:r>
              <a:rPr lang="en-GB" dirty="0" smtClean="0"/>
              <a:t>Societal challenges</a:t>
            </a:r>
            <a:endParaRPr lang="en-GB" dirty="0"/>
          </a:p>
        </p:txBody>
      </p:sp>
      <p:sp>
        <p:nvSpPr>
          <p:cNvPr id="7" name="TextBox 14"/>
          <p:cNvSpPr txBox="1"/>
          <p:nvPr/>
        </p:nvSpPr>
        <p:spPr>
          <a:xfrm>
            <a:off x="3707611" y="1876762"/>
            <a:ext cx="1635384" cy="400110"/>
          </a:xfrm>
          <a:prstGeom prst="rect">
            <a:avLst/>
          </a:prstGeom>
          <a:noFill/>
        </p:spPr>
        <p:txBody>
          <a:bodyPr wrap="none" rtlCol="0">
            <a:spAutoFit/>
          </a:bodyPr>
          <a:lstStyle/>
          <a:p>
            <a:pPr defTabSz="449263">
              <a:buClr>
                <a:srgbClr val="000000"/>
              </a:buClr>
              <a:buSzPct val="100000"/>
              <a:buFont typeface="Times New Roman" pitchFamily="16" charset="0"/>
              <a:buNone/>
            </a:pPr>
            <a:r>
              <a:rPr lang="de-DE" sz="2000" b="1" dirty="0" smtClean="0">
                <a:solidFill>
                  <a:srgbClr val="000000"/>
                </a:solidFill>
                <a:latin typeface="Verdana" pitchFamily="32" charset="0"/>
              </a:rPr>
              <a:t>€ 24.4 </a:t>
            </a:r>
            <a:r>
              <a:rPr lang="de-DE" sz="2000" b="1" dirty="0" err="1" smtClean="0">
                <a:solidFill>
                  <a:srgbClr val="000000"/>
                </a:solidFill>
                <a:latin typeface="Verdana" pitchFamily="32" charset="0"/>
              </a:rPr>
              <a:t>bln</a:t>
            </a:r>
            <a:endParaRPr lang="en-GB" sz="2000" b="1" dirty="0">
              <a:solidFill>
                <a:srgbClr val="000000"/>
              </a:solidFill>
              <a:latin typeface="Verdana" pitchFamily="32" charset="0"/>
            </a:endParaRPr>
          </a:p>
        </p:txBody>
      </p:sp>
      <p:sp>
        <p:nvSpPr>
          <p:cNvPr id="8" name="TextBox 14"/>
          <p:cNvSpPr txBox="1"/>
          <p:nvPr/>
        </p:nvSpPr>
        <p:spPr>
          <a:xfrm>
            <a:off x="4715723" y="4901098"/>
            <a:ext cx="1635384" cy="400110"/>
          </a:xfrm>
          <a:prstGeom prst="rect">
            <a:avLst/>
          </a:prstGeom>
          <a:noFill/>
        </p:spPr>
        <p:txBody>
          <a:bodyPr wrap="none" rtlCol="0">
            <a:spAutoFit/>
          </a:bodyPr>
          <a:lstStyle/>
          <a:p>
            <a:pPr defTabSz="449263">
              <a:buClr>
                <a:srgbClr val="000000"/>
              </a:buClr>
              <a:buSzPct val="100000"/>
              <a:buFont typeface="Times New Roman" pitchFamily="16" charset="0"/>
              <a:buNone/>
            </a:pPr>
            <a:r>
              <a:rPr lang="de-DE" sz="2000" b="1" dirty="0" smtClean="0">
                <a:solidFill>
                  <a:srgbClr val="000000"/>
                </a:solidFill>
                <a:latin typeface="Verdana" pitchFamily="32" charset="0"/>
              </a:rPr>
              <a:t>€ 29.7 </a:t>
            </a:r>
            <a:r>
              <a:rPr lang="de-DE" sz="2000" b="1" dirty="0" err="1" smtClean="0">
                <a:solidFill>
                  <a:srgbClr val="000000"/>
                </a:solidFill>
                <a:latin typeface="Verdana" pitchFamily="32" charset="0"/>
              </a:rPr>
              <a:t>bln</a:t>
            </a:r>
            <a:endParaRPr lang="en-GB" sz="2000" b="1" dirty="0">
              <a:solidFill>
                <a:srgbClr val="000000"/>
              </a:solidFill>
              <a:latin typeface="Verdana" pitchFamily="32" charset="0"/>
            </a:endParaRPr>
          </a:p>
        </p:txBody>
      </p:sp>
      <p:sp>
        <p:nvSpPr>
          <p:cNvPr id="9" name="TextBox 14"/>
          <p:cNvSpPr txBox="1"/>
          <p:nvPr/>
        </p:nvSpPr>
        <p:spPr>
          <a:xfrm>
            <a:off x="2627784" y="4898656"/>
            <a:ext cx="1635384" cy="400110"/>
          </a:xfrm>
          <a:prstGeom prst="rect">
            <a:avLst/>
          </a:prstGeom>
          <a:noFill/>
        </p:spPr>
        <p:txBody>
          <a:bodyPr wrap="none" rtlCol="0">
            <a:spAutoFit/>
          </a:bodyPr>
          <a:lstStyle/>
          <a:p>
            <a:pPr defTabSz="449263">
              <a:buClr>
                <a:srgbClr val="000000"/>
              </a:buClr>
              <a:buSzPct val="100000"/>
              <a:buFont typeface="Times New Roman" pitchFamily="16" charset="0"/>
              <a:buNone/>
            </a:pPr>
            <a:r>
              <a:rPr lang="de-DE" sz="2000" b="1" dirty="0" smtClean="0">
                <a:solidFill>
                  <a:srgbClr val="000000"/>
                </a:solidFill>
                <a:latin typeface="Verdana" pitchFamily="32" charset="0"/>
              </a:rPr>
              <a:t>€ 17.0 </a:t>
            </a:r>
            <a:r>
              <a:rPr lang="de-DE" sz="2000" b="1" dirty="0" err="1" smtClean="0">
                <a:solidFill>
                  <a:srgbClr val="000000"/>
                </a:solidFill>
                <a:latin typeface="Verdana" pitchFamily="32" charset="0"/>
              </a:rPr>
              <a:t>bln</a:t>
            </a:r>
            <a:endParaRPr lang="en-GB" sz="2000" b="1" dirty="0">
              <a:solidFill>
                <a:srgbClr val="000000"/>
              </a:solidFill>
              <a:latin typeface="Verdana" pitchFamily="32" charset="0"/>
            </a:endParaRPr>
          </a:p>
        </p:txBody>
      </p:sp>
      <p:sp>
        <p:nvSpPr>
          <p:cNvPr id="11" name="Rettangolo 10"/>
          <p:cNvSpPr/>
          <p:nvPr/>
        </p:nvSpPr>
        <p:spPr>
          <a:xfrm>
            <a:off x="251520" y="188640"/>
            <a:ext cx="8892480" cy="954107"/>
          </a:xfrm>
          <a:prstGeom prst="rect">
            <a:avLst/>
          </a:prstGeom>
        </p:spPr>
        <p:txBody>
          <a:bodyPr wrap="square">
            <a:spAutoFit/>
          </a:bodyPr>
          <a:lstStyle/>
          <a:p>
            <a:pPr marL="342900" indent="-342900" algn="ctr" defTabSz="449437">
              <a:buClr>
                <a:srgbClr val="00B0F0"/>
              </a:buClr>
              <a:buSzPct val="100000"/>
              <a:buFont typeface="Times New Roman" pitchFamily="16" charset="0"/>
              <a:buNone/>
              <a:defRPr/>
            </a:pPr>
            <a:r>
              <a:rPr lang="en-GB" sz="2800" b="1" dirty="0" smtClean="0">
                <a:solidFill>
                  <a:srgbClr val="FFFFFF"/>
                </a:solidFill>
                <a:latin typeface="Verdana" pitchFamily="32" charset="0"/>
              </a:rPr>
              <a:t>Horizon2020, funding opportunities for </a:t>
            </a:r>
            <a:r>
              <a:rPr lang="en-GB" sz="2800" b="1" dirty="0" err="1" smtClean="0">
                <a:solidFill>
                  <a:srgbClr val="FFFFFF"/>
                </a:solidFill>
                <a:latin typeface="Verdana" pitchFamily="32" charset="0"/>
              </a:rPr>
              <a:t>bioeconomy</a:t>
            </a:r>
            <a:r>
              <a:rPr lang="en-GB" sz="2800" b="1" dirty="0" smtClean="0">
                <a:solidFill>
                  <a:srgbClr val="FFFFFF"/>
                </a:solidFill>
                <a:latin typeface="Verdana" pitchFamily="32" charset="0"/>
              </a:rPr>
              <a:t> and </a:t>
            </a:r>
            <a:r>
              <a:rPr lang="en-GB" sz="2800" b="1" dirty="0" err="1" smtClean="0">
                <a:solidFill>
                  <a:srgbClr val="FFFFFF"/>
                </a:solidFill>
                <a:latin typeface="Verdana" pitchFamily="32" charset="0"/>
              </a:rPr>
              <a:t>biorefineries</a:t>
            </a:r>
            <a:r>
              <a:rPr lang="en-GB" sz="2800" b="1" dirty="0" smtClean="0">
                <a:solidFill>
                  <a:srgbClr val="FFFFFF"/>
                </a:solidFill>
                <a:latin typeface="Verdana" pitchFamily="32" charset="0"/>
              </a:rPr>
              <a:t> </a:t>
            </a:r>
            <a:endParaRPr lang="en-GB" sz="2800" b="1" dirty="0">
              <a:solidFill>
                <a:srgbClr val="FFFFFF"/>
              </a:solidFill>
              <a:latin typeface="Verdana" pitchFamily="32" charset="0"/>
            </a:endParaRPr>
          </a:p>
        </p:txBody>
      </p:sp>
      <p:sp>
        <p:nvSpPr>
          <p:cNvPr id="12" name="Ovale 11"/>
          <p:cNvSpPr/>
          <p:nvPr/>
        </p:nvSpPr>
        <p:spPr bwMode="auto">
          <a:xfrm>
            <a:off x="4484118" y="3418890"/>
            <a:ext cx="2160240" cy="2160240"/>
          </a:xfrm>
          <a:prstGeom prst="ellipse">
            <a:avLst/>
          </a:prstGeom>
          <a:no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7600" b="1" smtClean="0">
              <a:solidFill>
                <a:srgbClr val="FFFFFF"/>
              </a:solidFill>
              <a:latin typeface="Verdana" pitchFamily="32" charset="0"/>
            </a:endParaRPr>
          </a:p>
        </p:txBody>
      </p:sp>
      <p:pic>
        <p:nvPicPr>
          <p:cNvPr id="13" name="Picture 3" descr="BBI_Logo_official_short.png"/>
          <p:cNvPicPr>
            <a:picLocks noChangeAspect="1"/>
          </p:cNvPicPr>
          <p:nvPr/>
        </p:nvPicPr>
        <p:blipFill>
          <a:blip r:embed="rId2" cstate="print"/>
          <a:stretch>
            <a:fillRect/>
          </a:stretch>
        </p:blipFill>
        <p:spPr>
          <a:xfrm>
            <a:off x="7079067" y="3592765"/>
            <a:ext cx="1475655" cy="1812489"/>
          </a:xfrm>
          <a:prstGeom prst="rect">
            <a:avLst/>
          </a:prstGeom>
        </p:spPr>
      </p:pic>
      <p:sp>
        <p:nvSpPr>
          <p:cNvPr id="14" name="Ovale 13"/>
          <p:cNvSpPr/>
          <p:nvPr/>
        </p:nvSpPr>
        <p:spPr bwMode="auto">
          <a:xfrm>
            <a:off x="2439542" y="3394196"/>
            <a:ext cx="2160240" cy="2160240"/>
          </a:xfrm>
          <a:prstGeom prst="ellipse">
            <a:avLst/>
          </a:prstGeom>
          <a:no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7600" b="1" smtClean="0">
              <a:solidFill>
                <a:srgbClr val="FFFFFF"/>
              </a:solidFill>
              <a:latin typeface="Verdana" pitchFamily="32" charset="0"/>
            </a:endParaRPr>
          </a:p>
        </p:txBody>
      </p:sp>
    </p:spTree>
    <p:extLst>
      <p:ext uri="{BB962C8B-B14F-4D97-AF65-F5344CB8AC3E}">
        <p14:creationId xmlns:p14="http://schemas.microsoft.com/office/powerpoint/2010/main" val="317871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1"/>
          <p:cNvSpPr>
            <a:spLocks noGrp="1"/>
          </p:cNvSpPr>
          <p:nvPr>
            <p:ph type="sldNum" sz="quarter" idx="4294967295"/>
          </p:nvPr>
        </p:nvSpPr>
        <p:spPr>
          <a:xfrm>
            <a:off x="6553200" y="6245225"/>
            <a:ext cx="2132013" cy="474663"/>
          </a:xfrm>
          <a:prstGeom prst="rect">
            <a:avLst/>
          </a:prstGeom>
          <a:noFill/>
          <a:ln>
            <a:round/>
            <a:headEnd/>
            <a:tailEnd/>
          </a:ln>
        </p:spPr>
        <p:txBody>
          <a:bodyPr/>
          <a:lstStyle/>
          <a:p>
            <a:pPr defTabSz="449263">
              <a:buClr>
                <a:srgbClr val="000000"/>
              </a:buClr>
              <a:buSzPct val="100000"/>
              <a:buFont typeface="Times New Roman" pitchFamily="16" charset="0"/>
              <a:buNone/>
            </a:pPr>
            <a:endParaRPr lang="en-GB" altLang="en-US" sz="7600" b="1" dirty="0">
              <a:solidFill>
                <a:srgbClr val="FFFFFF"/>
              </a:solidFill>
              <a:latin typeface="Arial" pitchFamily="34" charset="0"/>
              <a:cs typeface="Arial" pitchFamily="34" charset="0"/>
            </a:endParaRPr>
          </a:p>
        </p:txBody>
      </p:sp>
      <p:pic>
        <p:nvPicPr>
          <p:cNvPr id="190466" name="Picture 2" descr="yourprezi_Page_29"/>
          <p:cNvPicPr>
            <a:picLocks noChangeAspect="1" noChangeArrowheads="1"/>
          </p:cNvPicPr>
          <p:nvPr/>
        </p:nvPicPr>
        <p:blipFill>
          <a:blip r:embed="rId3" cstate="print"/>
          <a:srcRect/>
          <a:stretch>
            <a:fillRect/>
          </a:stretch>
        </p:blipFill>
        <p:spPr bwMode="auto">
          <a:xfrm>
            <a:off x="4859338" y="2713038"/>
            <a:ext cx="2209800" cy="1709737"/>
          </a:xfrm>
          <a:prstGeom prst="rect">
            <a:avLst/>
          </a:prstGeom>
          <a:noFill/>
          <a:ln w="9525">
            <a:noFill/>
            <a:miter lim="800000"/>
            <a:headEnd/>
            <a:tailEnd/>
          </a:ln>
        </p:spPr>
      </p:pic>
      <p:pic>
        <p:nvPicPr>
          <p:cNvPr id="190467" name="Picture 3" descr="yourprezi_Page_28"/>
          <p:cNvPicPr>
            <a:picLocks noChangeAspect="1" noChangeArrowheads="1"/>
          </p:cNvPicPr>
          <p:nvPr/>
        </p:nvPicPr>
        <p:blipFill>
          <a:blip r:embed="rId4" cstate="print"/>
          <a:srcRect/>
          <a:stretch>
            <a:fillRect/>
          </a:stretch>
        </p:blipFill>
        <p:spPr bwMode="auto">
          <a:xfrm>
            <a:off x="3957638" y="2386013"/>
            <a:ext cx="2185987" cy="1685925"/>
          </a:xfrm>
          <a:prstGeom prst="rect">
            <a:avLst/>
          </a:prstGeom>
          <a:noFill/>
          <a:ln w="9525">
            <a:noFill/>
            <a:miter lim="800000"/>
            <a:headEnd/>
            <a:tailEnd/>
          </a:ln>
        </p:spPr>
      </p:pic>
      <p:pic>
        <p:nvPicPr>
          <p:cNvPr id="190468" name="Picture 4" descr="yourprezi_Page_27"/>
          <p:cNvPicPr>
            <a:picLocks noChangeAspect="1" noChangeArrowheads="1"/>
          </p:cNvPicPr>
          <p:nvPr/>
        </p:nvPicPr>
        <p:blipFill>
          <a:blip r:embed="rId5" cstate="print"/>
          <a:srcRect/>
          <a:stretch>
            <a:fillRect/>
          </a:stretch>
        </p:blipFill>
        <p:spPr bwMode="auto">
          <a:xfrm>
            <a:off x="3086100" y="2281238"/>
            <a:ext cx="2193925" cy="1701800"/>
          </a:xfrm>
          <a:prstGeom prst="rect">
            <a:avLst/>
          </a:prstGeom>
          <a:noFill/>
          <a:ln w="9525">
            <a:noFill/>
            <a:miter lim="800000"/>
            <a:headEnd/>
            <a:tailEnd/>
          </a:ln>
        </p:spPr>
      </p:pic>
      <p:pic>
        <p:nvPicPr>
          <p:cNvPr id="190469" name="Picture 5" descr="yourprezi_Page_26"/>
          <p:cNvPicPr>
            <a:picLocks noChangeAspect="1" noChangeArrowheads="1"/>
          </p:cNvPicPr>
          <p:nvPr/>
        </p:nvPicPr>
        <p:blipFill>
          <a:blip r:embed="rId6" cstate="print"/>
          <a:srcRect/>
          <a:stretch>
            <a:fillRect/>
          </a:stretch>
        </p:blipFill>
        <p:spPr bwMode="auto">
          <a:xfrm>
            <a:off x="2268538" y="2060575"/>
            <a:ext cx="2330450" cy="1804988"/>
          </a:xfrm>
          <a:prstGeom prst="rect">
            <a:avLst/>
          </a:prstGeom>
          <a:noFill/>
          <a:ln w="9525">
            <a:noFill/>
            <a:miter lim="800000"/>
            <a:headEnd/>
            <a:tailEnd/>
          </a:ln>
        </p:spPr>
      </p:pic>
      <p:pic>
        <p:nvPicPr>
          <p:cNvPr id="190470" name="Picture 6" descr="yourprezi_Page_25"/>
          <p:cNvPicPr>
            <a:picLocks noChangeAspect="1" noChangeArrowheads="1"/>
          </p:cNvPicPr>
          <p:nvPr/>
        </p:nvPicPr>
        <p:blipFill>
          <a:blip r:embed="rId7" cstate="print"/>
          <a:srcRect/>
          <a:stretch>
            <a:fillRect/>
          </a:stretch>
        </p:blipFill>
        <p:spPr bwMode="auto">
          <a:xfrm>
            <a:off x="1771650" y="1771650"/>
            <a:ext cx="2185988" cy="1685925"/>
          </a:xfrm>
          <a:prstGeom prst="rect">
            <a:avLst/>
          </a:prstGeom>
          <a:noFill/>
          <a:ln w="9525">
            <a:noFill/>
            <a:miter lim="800000"/>
            <a:headEnd/>
            <a:tailEnd/>
          </a:ln>
        </p:spPr>
      </p:pic>
      <p:pic>
        <p:nvPicPr>
          <p:cNvPr id="50186" name="Picture 9" descr="yourprezi_Page_22"/>
          <p:cNvPicPr>
            <a:picLocks noChangeAspect="1" noChangeArrowheads="1"/>
          </p:cNvPicPr>
          <p:nvPr/>
        </p:nvPicPr>
        <p:blipFill>
          <a:blip r:embed="rId8" cstate="print"/>
          <a:srcRect/>
          <a:stretch>
            <a:fillRect/>
          </a:stretch>
        </p:blipFill>
        <p:spPr bwMode="auto">
          <a:xfrm>
            <a:off x="6848475" y="908050"/>
            <a:ext cx="2330450" cy="1804988"/>
          </a:xfrm>
          <a:prstGeom prst="rect">
            <a:avLst/>
          </a:prstGeom>
          <a:noFill/>
          <a:ln w="9525">
            <a:noFill/>
            <a:miter lim="800000"/>
            <a:headEnd/>
            <a:tailEnd/>
          </a:ln>
        </p:spPr>
      </p:pic>
      <p:sp>
        <p:nvSpPr>
          <p:cNvPr id="11" name="Title 3"/>
          <p:cNvSpPr txBox="1">
            <a:spLocks/>
          </p:cNvSpPr>
          <p:nvPr/>
        </p:nvSpPr>
        <p:spPr bwMode="auto">
          <a:xfrm>
            <a:off x="12700" y="404664"/>
            <a:ext cx="8229600" cy="868362"/>
          </a:xfrm>
          <a:prstGeom prst="rect">
            <a:avLst/>
          </a:prstGeom>
          <a:noFill/>
          <a:extLst/>
        </p:spPr>
        <p:txBody>
          <a:bodyPr/>
          <a:lstStyle>
            <a:lvl1pPr algn="l" defTabSz="449263" rtl="0" eaLnBrk="0" fontAlgn="base" hangingPunct="0">
              <a:spcBef>
                <a:spcPct val="0"/>
              </a:spcBef>
              <a:spcAft>
                <a:spcPct val="0"/>
              </a:spcAft>
              <a:buClr>
                <a:srgbClr val="000000"/>
              </a:buClr>
              <a:buSzPct val="100000"/>
              <a:buFont typeface="Times New Roman" pitchFamily="18" charset="0"/>
              <a:defRPr sz="3000" b="1">
                <a:solidFill>
                  <a:srgbClr val="0F5494"/>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3000" b="1">
                <a:solidFill>
                  <a:srgbClr val="0F5494"/>
                </a:solidFill>
                <a:latin typeface="Verdana" pitchFamily="32" charset="0"/>
                <a:ea typeface="MS Gothic" charset="-128"/>
              </a:defRPr>
            </a:lvl2pPr>
            <a:lvl3pPr algn="l" defTabSz="449263" rtl="0" eaLnBrk="0" fontAlgn="base" hangingPunct="0">
              <a:spcBef>
                <a:spcPct val="0"/>
              </a:spcBef>
              <a:spcAft>
                <a:spcPct val="0"/>
              </a:spcAft>
              <a:buClr>
                <a:srgbClr val="000000"/>
              </a:buClr>
              <a:buSzPct val="100000"/>
              <a:buFont typeface="Times New Roman" pitchFamily="18" charset="0"/>
              <a:defRPr sz="3000" b="1">
                <a:solidFill>
                  <a:srgbClr val="0F5494"/>
                </a:solidFill>
                <a:latin typeface="Verdana" pitchFamily="32" charset="0"/>
                <a:ea typeface="MS Gothic" charset="-128"/>
              </a:defRPr>
            </a:lvl3pPr>
            <a:lvl4pPr algn="l" defTabSz="449263" rtl="0" eaLnBrk="0" fontAlgn="base" hangingPunct="0">
              <a:spcBef>
                <a:spcPct val="0"/>
              </a:spcBef>
              <a:spcAft>
                <a:spcPct val="0"/>
              </a:spcAft>
              <a:buClr>
                <a:srgbClr val="000000"/>
              </a:buClr>
              <a:buSzPct val="100000"/>
              <a:buFont typeface="Times New Roman" pitchFamily="18" charset="0"/>
              <a:defRPr sz="3000" b="1">
                <a:solidFill>
                  <a:srgbClr val="0F5494"/>
                </a:solidFill>
                <a:latin typeface="Verdana" pitchFamily="32" charset="0"/>
                <a:ea typeface="MS Gothic" charset="-128"/>
              </a:defRPr>
            </a:lvl4pPr>
            <a:lvl5pPr algn="l" defTabSz="449263" rtl="0" eaLnBrk="0" fontAlgn="base" hangingPunct="0">
              <a:spcBef>
                <a:spcPct val="0"/>
              </a:spcBef>
              <a:spcAft>
                <a:spcPct val="0"/>
              </a:spcAft>
              <a:buClr>
                <a:srgbClr val="000000"/>
              </a:buClr>
              <a:buSzPct val="100000"/>
              <a:buFont typeface="Times New Roman" pitchFamily="18" charset="0"/>
              <a:defRPr sz="3000" b="1">
                <a:solidFill>
                  <a:srgbClr val="0F5494"/>
                </a:solidFill>
                <a:latin typeface="Verdana" pitchFamily="32" charset="0"/>
                <a:ea typeface="MS Gothic" charset="-128"/>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3000" b="1">
                <a:solidFill>
                  <a:srgbClr val="0F5494"/>
                </a:solidFill>
                <a:latin typeface="Verdana" pitchFamily="32" charset="0"/>
                <a:ea typeface="MS Gothic" charset="-128"/>
              </a:defRPr>
            </a:lvl9pPr>
          </a:lstStyle>
          <a:p>
            <a:pPr eaLnBrk="1" hangingPunct="1">
              <a:defRPr/>
            </a:pPr>
            <a:r>
              <a:rPr lang="en-GB" kern="0" dirty="0"/>
              <a:t/>
            </a:r>
            <a:br>
              <a:rPr lang="en-GB" kern="0" dirty="0"/>
            </a:br>
            <a:r>
              <a:rPr lang="en-GB" sz="2400" kern="0" dirty="0">
                <a:latin typeface="+mn-lt"/>
              </a:rPr>
              <a:t>Societal challenges</a:t>
            </a:r>
          </a:p>
        </p:txBody>
      </p:sp>
      <p:graphicFrame>
        <p:nvGraphicFramePr>
          <p:cNvPr id="12" name="Group 40"/>
          <p:cNvGraphicFramePr>
            <a:graphicFrameLocks noGrp="1"/>
          </p:cNvGraphicFramePr>
          <p:nvPr/>
        </p:nvGraphicFramePr>
        <p:xfrm>
          <a:off x="-1588" y="3933825"/>
          <a:ext cx="9180513" cy="2924173"/>
        </p:xfrm>
        <a:graphic>
          <a:graphicData uri="http://schemas.openxmlformats.org/drawingml/2006/table">
            <a:tbl>
              <a:tblPr/>
              <a:tblGrid>
                <a:gridCol w="9180513">
                  <a:extLst>
                    <a:ext uri="{9D8B030D-6E8A-4147-A177-3AD203B41FA5}">
                      <a16:colId xmlns:a16="http://schemas.microsoft.com/office/drawing/2014/main" val="20000"/>
                    </a:ext>
                  </a:extLst>
                </a:gridCol>
              </a:tblGrid>
              <a:tr h="440748">
                <a:tc>
                  <a:txBody>
                    <a:bodyPr/>
                    <a:lstStyle/>
                    <a:p>
                      <a:pPr marL="7200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700" b="1" i="0" u="none" strike="noStrike" cap="none" normalizeH="0" baseline="0" dirty="0">
                          <a:ln>
                            <a:noFill/>
                          </a:ln>
                          <a:solidFill>
                            <a:srgbClr val="0070C0"/>
                          </a:solidFill>
                          <a:effectLst/>
                          <a:latin typeface="Verdana" pitchFamily="32" charset="0"/>
                        </a:rPr>
                        <a:t>1. Health, demographic change and wellbeing (7.472 </a:t>
                      </a:r>
                      <a:r>
                        <a:rPr kumimoji="0" lang="en-GB" sz="1700" b="1" i="0" u="none" strike="noStrike" cap="none" normalizeH="0" baseline="0" dirty="0" err="1">
                          <a:ln>
                            <a:noFill/>
                          </a:ln>
                          <a:solidFill>
                            <a:srgbClr val="0070C0"/>
                          </a:solidFill>
                          <a:effectLst/>
                          <a:latin typeface="Verdana" pitchFamily="32" charset="0"/>
                        </a:rPr>
                        <a:t>Bln</a:t>
                      </a:r>
                      <a:r>
                        <a:rPr kumimoji="0" lang="en-GB" sz="1700" b="1" i="0" u="none" strike="noStrike" cap="none" normalizeH="0" baseline="0" dirty="0">
                          <a:ln>
                            <a:noFill/>
                          </a:ln>
                          <a:solidFill>
                            <a:srgbClr val="0070C0"/>
                          </a:solidFill>
                          <a:effectLst/>
                          <a:latin typeface="Verdana" pitchFamily="32" charset="0"/>
                        </a:rPr>
                        <a:t>)</a:t>
                      </a:r>
                    </a:p>
                  </a:txBody>
                  <a:tcPr marL="89999" marR="89999" marT="46781" marB="46781" horzOverflow="overflow">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639655">
                <a:tc>
                  <a:txBody>
                    <a:bodyPr/>
                    <a:lstStyle/>
                    <a:p>
                      <a:pPr marL="7200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700" b="1" i="0" u="none" strike="noStrike" cap="none" normalizeH="0" baseline="0" dirty="0">
                          <a:ln>
                            <a:noFill/>
                          </a:ln>
                          <a:solidFill>
                            <a:srgbClr val="0070C0"/>
                          </a:solidFill>
                          <a:effectLst/>
                          <a:latin typeface="Verdana" pitchFamily="32" charset="0"/>
                        </a:rPr>
                        <a:t>2. Food security, sustainable agriculture and forestry, marine and maritime and inland water research, and the </a:t>
                      </a:r>
                      <a:r>
                        <a:rPr kumimoji="0" lang="en-GB" sz="1700" b="1" i="0" u="none" strike="noStrike" cap="none" normalizeH="0" baseline="0" dirty="0" err="1">
                          <a:ln>
                            <a:noFill/>
                          </a:ln>
                          <a:solidFill>
                            <a:srgbClr val="0070C0"/>
                          </a:solidFill>
                          <a:effectLst/>
                          <a:latin typeface="Verdana" pitchFamily="32" charset="0"/>
                        </a:rPr>
                        <a:t>bioeconomy</a:t>
                      </a:r>
                      <a:r>
                        <a:rPr kumimoji="0" lang="en-GB" sz="1700" b="1" i="0" u="none" strike="noStrike" cap="none" normalizeH="0" baseline="0" dirty="0">
                          <a:ln>
                            <a:noFill/>
                          </a:ln>
                          <a:solidFill>
                            <a:srgbClr val="0070C0"/>
                          </a:solidFill>
                          <a:effectLst/>
                          <a:latin typeface="Verdana" pitchFamily="32" charset="0"/>
                        </a:rPr>
                        <a:t> (3.851 </a:t>
                      </a:r>
                      <a:r>
                        <a:rPr kumimoji="0" lang="en-GB" sz="1700" b="1" i="0" u="none" strike="noStrike" cap="none" normalizeH="0" baseline="0" dirty="0" err="1">
                          <a:ln>
                            <a:noFill/>
                          </a:ln>
                          <a:solidFill>
                            <a:srgbClr val="0070C0"/>
                          </a:solidFill>
                          <a:effectLst/>
                          <a:latin typeface="Verdana" pitchFamily="32" charset="0"/>
                        </a:rPr>
                        <a:t>Bln</a:t>
                      </a:r>
                      <a:r>
                        <a:rPr kumimoji="0" lang="en-GB" sz="1700" b="1" i="0" u="none" strike="noStrike" cap="none" normalizeH="0" baseline="0" dirty="0">
                          <a:ln>
                            <a:noFill/>
                          </a:ln>
                          <a:solidFill>
                            <a:srgbClr val="0070C0"/>
                          </a:solidFill>
                          <a:effectLst/>
                          <a:latin typeface="Verdana" pitchFamily="32" charset="0"/>
                        </a:rPr>
                        <a:t>)</a:t>
                      </a:r>
                    </a:p>
                  </a:txBody>
                  <a:tcPr marL="89999" marR="89999" marT="46781" marB="46781" horzOverflow="overflow">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368754">
                <a:tc>
                  <a:txBody>
                    <a:bodyPr/>
                    <a:lstStyle/>
                    <a:p>
                      <a:pPr marL="7200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700" b="1" i="0" u="none" strike="noStrike" cap="none" normalizeH="0" baseline="0" dirty="0">
                          <a:ln>
                            <a:noFill/>
                          </a:ln>
                          <a:solidFill>
                            <a:srgbClr val="0070C0"/>
                          </a:solidFill>
                          <a:effectLst/>
                          <a:latin typeface="Verdana" pitchFamily="32" charset="0"/>
                        </a:rPr>
                        <a:t>3. Secure, clean and efficient energy (5.931 </a:t>
                      </a:r>
                      <a:r>
                        <a:rPr kumimoji="0" lang="en-GB" sz="1700" b="1" i="0" u="none" strike="noStrike" cap="none" normalizeH="0" baseline="0" dirty="0" err="1">
                          <a:ln>
                            <a:noFill/>
                          </a:ln>
                          <a:solidFill>
                            <a:srgbClr val="0070C0"/>
                          </a:solidFill>
                          <a:effectLst/>
                          <a:latin typeface="Verdana" pitchFamily="32" charset="0"/>
                        </a:rPr>
                        <a:t>Bln</a:t>
                      </a:r>
                      <a:r>
                        <a:rPr kumimoji="0" lang="en-GB" sz="1700" b="1" i="0" u="none" strike="noStrike" cap="none" normalizeH="0" baseline="0" dirty="0">
                          <a:ln>
                            <a:noFill/>
                          </a:ln>
                          <a:solidFill>
                            <a:srgbClr val="0070C0"/>
                          </a:solidFill>
                          <a:effectLst/>
                          <a:latin typeface="Verdana" pitchFamily="32" charset="0"/>
                        </a:rPr>
                        <a:t>)</a:t>
                      </a:r>
                    </a:p>
                  </a:txBody>
                  <a:tcPr marL="89999" marR="89999" marT="46781" marB="46781" horzOverflow="overflow">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368754">
                <a:tc>
                  <a:txBody>
                    <a:bodyPr/>
                    <a:lstStyle/>
                    <a:p>
                      <a:pPr marL="7200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700" b="1" i="0" u="none" strike="noStrike" cap="none" normalizeH="0" baseline="0" dirty="0">
                          <a:ln>
                            <a:noFill/>
                          </a:ln>
                          <a:solidFill>
                            <a:srgbClr val="0070C0"/>
                          </a:solidFill>
                          <a:effectLst/>
                          <a:latin typeface="Verdana" pitchFamily="32" charset="0"/>
                        </a:rPr>
                        <a:t>4. Smart, green and integrated transport (6.339 </a:t>
                      </a:r>
                      <a:r>
                        <a:rPr kumimoji="0" lang="en-GB" sz="1700" b="1" i="0" u="none" strike="noStrike" cap="none" normalizeH="0" baseline="0" dirty="0" err="1">
                          <a:ln>
                            <a:noFill/>
                          </a:ln>
                          <a:solidFill>
                            <a:srgbClr val="0070C0"/>
                          </a:solidFill>
                          <a:effectLst/>
                          <a:latin typeface="Verdana" pitchFamily="32" charset="0"/>
                        </a:rPr>
                        <a:t>Bln</a:t>
                      </a:r>
                      <a:r>
                        <a:rPr kumimoji="0" lang="en-GB" sz="1700" b="1" i="0" u="none" strike="noStrike" cap="none" normalizeH="0" baseline="0" dirty="0">
                          <a:ln>
                            <a:noFill/>
                          </a:ln>
                          <a:solidFill>
                            <a:srgbClr val="0070C0"/>
                          </a:solidFill>
                          <a:effectLst/>
                          <a:latin typeface="Verdana" pitchFamily="32" charset="0"/>
                        </a:rPr>
                        <a:t>)</a:t>
                      </a:r>
                    </a:p>
                  </a:txBody>
                  <a:tcPr marL="89999" marR="89999" marT="46781" marB="46781" horzOverflow="overflow">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368754">
                <a:tc>
                  <a:txBody>
                    <a:bodyPr/>
                    <a:lstStyle/>
                    <a:p>
                      <a:pPr marL="7200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700" b="1" i="0" u="none" strike="noStrike" cap="none" normalizeH="0" baseline="0" dirty="0">
                          <a:ln>
                            <a:noFill/>
                          </a:ln>
                          <a:solidFill>
                            <a:srgbClr val="0070C0"/>
                          </a:solidFill>
                          <a:effectLst/>
                          <a:latin typeface="Verdana" pitchFamily="32" charset="0"/>
                        </a:rPr>
                        <a:t>5. Climate action, resource efficiency and raw materials (3.081 </a:t>
                      </a:r>
                      <a:r>
                        <a:rPr kumimoji="0" lang="en-GB" sz="1700" b="1" i="0" u="none" strike="noStrike" cap="none" normalizeH="0" baseline="0" dirty="0" err="1">
                          <a:ln>
                            <a:noFill/>
                          </a:ln>
                          <a:solidFill>
                            <a:srgbClr val="0070C0"/>
                          </a:solidFill>
                          <a:effectLst/>
                          <a:latin typeface="Verdana" pitchFamily="32" charset="0"/>
                        </a:rPr>
                        <a:t>Bln</a:t>
                      </a:r>
                      <a:r>
                        <a:rPr kumimoji="0" lang="en-GB" sz="1700" b="1" i="0" u="none" strike="noStrike" cap="none" normalizeH="0" baseline="0" dirty="0">
                          <a:ln>
                            <a:noFill/>
                          </a:ln>
                          <a:solidFill>
                            <a:srgbClr val="0070C0"/>
                          </a:solidFill>
                          <a:effectLst/>
                          <a:latin typeface="Verdana" pitchFamily="32" charset="0"/>
                        </a:rPr>
                        <a:t>)</a:t>
                      </a:r>
                    </a:p>
                  </a:txBody>
                  <a:tcPr marL="89999" marR="89999" marT="46781" marB="46781" horzOverflow="overflow">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r h="368754">
                <a:tc>
                  <a:txBody>
                    <a:bodyPr/>
                    <a:lstStyle/>
                    <a:p>
                      <a:pPr marL="7200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700" b="1" i="0" u="none" strike="noStrike" cap="none" normalizeH="0" baseline="0" dirty="0">
                          <a:ln>
                            <a:noFill/>
                          </a:ln>
                          <a:solidFill>
                            <a:srgbClr val="0070C0"/>
                          </a:solidFill>
                          <a:effectLst/>
                          <a:latin typeface="Verdana" pitchFamily="32" charset="0"/>
                        </a:rPr>
                        <a:t>6. Inclusive, innovative and reflective societies (1.310 </a:t>
                      </a:r>
                      <a:r>
                        <a:rPr kumimoji="0" lang="en-GB" sz="1700" b="1" i="0" u="none" strike="noStrike" cap="none" normalizeH="0" baseline="0" dirty="0" err="1">
                          <a:ln>
                            <a:noFill/>
                          </a:ln>
                          <a:solidFill>
                            <a:srgbClr val="0070C0"/>
                          </a:solidFill>
                          <a:effectLst/>
                          <a:latin typeface="Verdana" pitchFamily="32" charset="0"/>
                        </a:rPr>
                        <a:t>Bln</a:t>
                      </a:r>
                      <a:r>
                        <a:rPr kumimoji="0" lang="en-GB" sz="1700" b="1" i="0" u="none" strike="noStrike" cap="none" normalizeH="0" baseline="0" dirty="0">
                          <a:ln>
                            <a:noFill/>
                          </a:ln>
                          <a:solidFill>
                            <a:srgbClr val="0070C0"/>
                          </a:solidFill>
                          <a:effectLst/>
                          <a:latin typeface="Verdana" pitchFamily="32" charset="0"/>
                        </a:rPr>
                        <a:t>)</a:t>
                      </a:r>
                    </a:p>
                  </a:txBody>
                  <a:tcPr marL="89999" marR="89999" marT="46781" marB="46781" horzOverflow="overflow">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368754">
                <a:tc>
                  <a:txBody>
                    <a:bodyPr/>
                    <a:lstStyle/>
                    <a:p>
                      <a:pPr marL="72000" marR="0" lvl="0" indent="0" algn="l" defTabSz="512763" rtl="0" eaLnBrk="1" fontAlgn="base" latinLnBrk="0" hangingPunct="1">
                        <a:lnSpc>
                          <a:spcPct val="100000"/>
                        </a:lnSpc>
                        <a:spcBef>
                          <a:spcPct val="20000"/>
                        </a:spcBef>
                        <a:spcAft>
                          <a:spcPct val="0"/>
                        </a:spcAft>
                        <a:buClr>
                          <a:schemeClr val="bg1"/>
                        </a:buClr>
                        <a:buSzTx/>
                        <a:buFontTx/>
                        <a:buNone/>
                        <a:tabLst/>
                      </a:pPr>
                      <a:r>
                        <a:rPr kumimoji="0" lang="en-GB" sz="1700" b="1" i="0" u="none" strike="noStrike" cap="none" normalizeH="0" baseline="0" dirty="0">
                          <a:ln>
                            <a:noFill/>
                          </a:ln>
                          <a:solidFill>
                            <a:srgbClr val="0070C0"/>
                          </a:solidFill>
                          <a:effectLst/>
                          <a:latin typeface="Verdana" pitchFamily="32" charset="0"/>
                        </a:rPr>
                        <a:t>7. Secure societies (1.695 </a:t>
                      </a:r>
                      <a:r>
                        <a:rPr kumimoji="0" lang="en-GB" sz="1700" b="1" i="0" u="none" strike="noStrike" cap="none" normalizeH="0" baseline="0" dirty="0" err="1">
                          <a:ln>
                            <a:noFill/>
                          </a:ln>
                          <a:solidFill>
                            <a:srgbClr val="0070C0"/>
                          </a:solidFill>
                          <a:effectLst/>
                          <a:latin typeface="Verdana" pitchFamily="32" charset="0"/>
                        </a:rPr>
                        <a:t>Bln</a:t>
                      </a:r>
                      <a:r>
                        <a:rPr kumimoji="0" lang="en-GB" sz="1700" b="1" i="0" u="none" strike="noStrike" cap="none" normalizeH="0" baseline="0" dirty="0">
                          <a:ln>
                            <a:noFill/>
                          </a:ln>
                          <a:solidFill>
                            <a:srgbClr val="0070C0"/>
                          </a:solidFill>
                          <a:effectLst/>
                          <a:latin typeface="Verdana" pitchFamily="32" charset="0"/>
                        </a:rPr>
                        <a:t>)</a:t>
                      </a:r>
                      <a:endParaRPr kumimoji="0" lang="en-GB" sz="1700" b="1" i="1" u="none" strike="noStrike" cap="none" normalizeH="0" baseline="0" dirty="0">
                        <a:ln>
                          <a:noFill/>
                        </a:ln>
                        <a:solidFill>
                          <a:srgbClr val="0070C0"/>
                        </a:solidFill>
                        <a:effectLst/>
                        <a:latin typeface="Verdana" pitchFamily="32" charset="0"/>
                      </a:endParaRPr>
                    </a:p>
                  </a:txBody>
                  <a:tcPr marL="89999" marR="89999" marT="46781" marB="46781" horzOverflow="overflow">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6"/>
                  </a:ext>
                </a:extLst>
              </a:tr>
            </a:tbl>
          </a:graphicData>
        </a:graphic>
      </p:graphicFrame>
      <p:sp>
        <p:nvSpPr>
          <p:cNvPr id="13" name="Rettangolo 12"/>
          <p:cNvSpPr/>
          <p:nvPr/>
        </p:nvSpPr>
        <p:spPr bwMode="auto">
          <a:xfrm>
            <a:off x="35496" y="4365104"/>
            <a:ext cx="9099756" cy="648072"/>
          </a:xfrm>
          <a:prstGeom prst="rect">
            <a:avLst/>
          </a:prstGeom>
          <a:solidFill>
            <a:srgbClr val="FF0000">
              <a:alpha val="10196"/>
            </a:srgbClr>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7600" b="1">
              <a:solidFill>
                <a:srgbClr val="FFFFFF"/>
              </a:solidFill>
              <a:latin typeface="Verdana" pitchFamily="32" charset="0"/>
            </a:endParaRPr>
          </a:p>
        </p:txBody>
      </p:sp>
      <p:sp>
        <p:nvSpPr>
          <p:cNvPr id="14" name="Title 3"/>
          <p:cNvSpPr txBox="1">
            <a:spLocks/>
          </p:cNvSpPr>
          <p:nvPr/>
        </p:nvSpPr>
        <p:spPr bwMode="auto">
          <a:xfrm>
            <a:off x="1034280" y="40357"/>
            <a:ext cx="8146232" cy="868363"/>
          </a:xfrm>
          <a:prstGeom prst="rect">
            <a:avLst/>
          </a:prstGeom>
          <a:extLst/>
        </p:spPr>
        <p:txBody>
          <a:bodyPr vert="horz" wrap="square" numCol="1" anchor="t" anchorCtr="0" compatLnSpc="1">
            <a:prstTxWarp prst="textNoShape">
              <a:avLst/>
            </a:prstTxWarp>
          </a:bodyPr>
          <a:lstStyle/>
          <a:p>
            <a:pPr defTabSz="449263">
              <a:buClr>
                <a:srgbClr val="000000"/>
              </a:buClr>
              <a:buSzPct val="100000"/>
              <a:defRPr/>
            </a:pPr>
            <a:r>
              <a:rPr kumimoji="0" lang="en-GB" sz="28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mn-lt"/>
                <a:ea typeface="+mj-ea"/>
                <a:cs typeface="Arial" pitchFamily="34" charset="0"/>
              </a:rPr>
              <a:t>Horizon 2020,</a:t>
            </a:r>
            <a:r>
              <a:rPr kumimoji="0" lang="en-GB" sz="2800" b="1" i="0" u="none" strike="noStrike" kern="0" cap="none" spc="0" normalizeH="0" noProof="0" dirty="0">
                <a:ln>
                  <a:noFill/>
                </a:ln>
                <a:solidFill>
                  <a:srgbClr val="C00000"/>
                </a:solidFill>
                <a:effectLst>
                  <a:outerShdw blurRad="38100" dist="38100" dir="2700000" algn="tl">
                    <a:srgbClr val="000000">
                      <a:alpha val="43137"/>
                    </a:srgbClr>
                  </a:outerShdw>
                </a:effectLst>
                <a:uLnTx/>
                <a:uFillTx/>
                <a:latin typeface="+mn-lt"/>
                <a:ea typeface="+mj-ea"/>
                <a:cs typeface="Arial" pitchFamily="34" charset="0"/>
              </a:rPr>
              <a:t> </a:t>
            </a:r>
            <a:r>
              <a:rPr lang="en-GB" sz="2800" b="1" dirty="0">
                <a:solidFill>
                  <a:srgbClr val="C00000"/>
                </a:solidFill>
                <a:effectLst>
                  <a:outerShdw blurRad="38100" dist="38100" dir="2700000" algn="tl">
                    <a:srgbClr val="000000">
                      <a:alpha val="43137"/>
                    </a:srgbClr>
                  </a:outerShdw>
                </a:effectLst>
                <a:latin typeface="+mn-lt"/>
              </a:rPr>
              <a:t>the EU Commission R&amp;I funding programme (~79 </a:t>
            </a:r>
            <a:r>
              <a:rPr lang="en-GB" sz="2800" b="1" dirty="0" err="1">
                <a:solidFill>
                  <a:srgbClr val="C00000"/>
                </a:solidFill>
                <a:effectLst>
                  <a:outerShdw blurRad="38100" dist="38100" dir="2700000" algn="tl">
                    <a:srgbClr val="000000">
                      <a:alpha val="43137"/>
                    </a:srgbClr>
                  </a:outerShdw>
                </a:effectLst>
                <a:latin typeface="+mn-lt"/>
              </a:rPr>
              <a:t>Bil</a:t>
            </a:r>
            <a:r>
              <a:rPr lang="en-GB" sz="2800" b="1" dirty="0">
                <a:solidFill>
                  <a:srgbClr val="C00000"/>
                </a:solidFill>
                <a:effectLst>
                  <a:outerShdw blurRad="38100" dist="38100" dir="2700000" algn="tl">
                    <a:srgbClr val="000000">
                      <a:alpha val="43137"/>
                    </a:srgbClr>
                  </a:outerShdw>
                </a:effectLst>
                <a:latin typeface="+mn-lt"/>
              </a:rPr>
              <a:t>, 2014-2020)</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en-GB" sz="2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mn-lt"/>
              <a:ea typeface="+mj-ea"/>
              <a:cs typeface="Arial" pitchFamily="34" charset="0"/>
            </a:endParaRPr>
          </a:p>
        </p:txBody>
      </p:sp>
      <p:pic>
        <p:nvPicPr>
          <p:cNvPr id="190471" name="Picture 7" descr="yourprezi_Page_24"/>
          <p:cNvPicPr>
            <a:picLocks noChangeAspect="1" noChangeArrowheads="1"/>
          </p:cNvPicPr>
          <p:nvPr/>
        </p:nvPicPr>
        <p:blipFill>
          <a:blip r:embed="rId9" cstate="print"/>
          <a:srcRect/>
          <a:stretch>
            <a:fillRect/>
          </a:stretch>
        </p:blipFill>
        <p:spPr bwMode="auto">
          <a:xfrm>
            <a:off x="827088" y="1652588"/>
            <a:ext cx="2330450" cy="1804987"/>
          </a:xfrm>
          <a:prstGeom prst="rect">
            <a:avLst/>
          </a:prstGeom>
          <a:noFill/>
          <a:ln w="9525">
            <a:noFill/>
            <a:miter lim="800000"/>
            <a:headEnd/>
            <a:tailEnd/>
          </a:ln>
        </p:spPr>
      </p:pic>
      <p:pic>
        <p:nvPicPr>
          <p:cNvPr id="190472" name="Picture 8" descr="yourprezi_Page_23"/>
          <p:cNvPicPr>
            <a:picLocks noChangeAspect="1" noChangeArrowheads="1"/>
          </p:cNvPicPr>
          <p:nvPr/>
        </p:nvPicPr>
        <p:blipFill>
          <a:blip r:embed="rId10" cstate="print"/>
          <a:srcRect/>
          <a:stretch>
            <a:fillRect/>
          </a:stretch>
        </p:blipFill>
        <p:spPr bwMode="auto">
          <a:xfrm>
            <a:off x="26988" y="1423988"/>
            <a:ext cx="2330450" cy="1804987"/>
          </a:xfrm>
          <a:prstGeom prst="rect">
            <a:avLst/>
          </a:prstGeom>
          <a:noFill/>
          <a:ln w="9525">
            <a:noFill/>
            <a:miter lim="800000"/>
            <a:headEnd/>
            <a:tailEnd/>
          </a:ln>
        </p:spPr>
      </p:pic>
      <p:sp>
        <p:nvSpPr>
          <p:cNvPr id="15" name="Rettangolo 14"/>
          <p:cNvSpPr/>
          <p:nvPr/>
        </p:nvSpPr>
        <p:spPr bwMode="auto">
          <a:xfrm>
            <a:off x="35496" y="5013176"/>
            <a:ext cx="9099756" cy="382066"/>
          </a:xfrm>
          <a:prstGeom prst="rect">
            <a:avLst/>
          </a:prstGeom>
          <a:solidFill>
            <a:schemeClr val="accent5">
              <a:lumMod val="50000"/>
              <a:alpha val="10196"/>
            </a:schemeClr>
          </a:solidFill>
          <a:ln w="38100" cap="flat" cmpd="sng" algn="ctr">
            <a:solidFill>
              <a:schemeClr val="accent1">
                <a:lumMod val="2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7600" b="1">
              <a:solidFill>
                <a:srgbClr val="FFFFFF"/>
              </a:solidFill>
              <a:latin typeface="Verdana" pitchFamily="32" charset="0"/>
            </a:endParaRPr>
          </a:p>
        </p:txBody>
      </p:sp>
      <p:sp>
        <p:nvSpPr>
          <p:cNvPr id="16" name="Rettangolo 15"/>
          <p:cNvSpPr/>
          <p:nvPr/>
        </p:nvSpPr>
        <p:spPr bwMode="auto">
          <a:xfrm>
            <a:off x="24986" y="5764665"/>
            <a:ext cx="9099756" cy="382066"/>
          </a:xfrm>
          <a:prstGeom prst="rect">
            <a:avLst/>
          </a:prstGeom>
          <a:solidFill>
            <a:schemeClr val="accent3">
              <a:lumMod val="50000"/>
              <a:alpha val="10196"/>
            </a:schemeClr>
          </a:solidFill>
          <a:ln w="38100" cap="flat" cmpd="sng" algn="ctr">
            <a:solidFill>
              <a:schemeClr val="tx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a:buClr>
                <a:srgbClr val="000000"/>
              </a:buClr>
              <a:buSzPct val="100000"/>
              <a:buFont typeface="Times New Roman" pitchFamily="16" charset="0"/>
              <a:buNone/>
            </a:pPr>
            <a:endParaRPr lang="it-IT" sz="7600" b="1">
              <a:solidFill>
                <a:srgbClr val="FFFFFF"/>
              </a:solidFill>
              <a:latin typeface="Verdana" pitchFamily="32" charset="0"/>
            </a:endParaRPr>
          </a:p>
        </p:txBody>
      </p:sp>
    </p:spTree>
    <p:extLst>
      <p:ext uri="{BB962C8B-B14F-4D97-AF65-F5344CB8AC3E}">
        <p14:creationId xmlns:p14="http://schemas.microsoft.com/office/powerpoint/2010/main" val="2443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9" y="1297323"/>
            <a:ext cx="2804115" cy="194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ttangolo 1"/>
          <p:cNvSpPr>
            <a:spLocks noChangeArrowheads="1"/>
          </p:cNvSpPr>
          <p:nvPr/>
        </p:nvSpPr>
        <p:spPr bwMode="auto">
          <a:xfrm>
            <a:off x="69850" y="4549676"/>
            <a:ext cx="5943600" cy="2308324"/>
          </a:xfrm>
          <a:prstGeom prst="rect">
            <a:avLst/>
          </a:prstGeom>
          <a:solidFill>
            <a:schemeClr val="accent3">
              <a:lumMod val="40000"/>
              <a:lumOff val="6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sz="2400" b="1" dirty="0" smtClean="0"/>
              <a:t>LEIT 2016-17 </a:t>
            </a:r>
          </a:p>
          <a:p>
            <a:pPr>
              <a:spcBef>
                <a:spcPct val="0"/>
              </a:spcBef>
              <a:buFontTx/>
              <a:buNone/>
              <a:defRPr/>
            </a:pPr>
            <a:r>
              <a:rPr lang="en-US" sz="2400" dirty="0" smtClean="0"/>
              <a:t>Non agricultural waste</a:t>
            </a:r>
          </a:p>
          <a:p>
            <a:pPr>
              <a:spcBef>
                <a:spcPct val="0"/>
              </a:spcBef>
              <a:buFontTx/>
              <a:buNone/>
              <a:defRPr/>
            </a:pPr>
            <a:r>
              <a:rPr lang="en-US" sz="2400" dirty="0" smtClean="0"/>
              <a:t>Systems biology </a:t>
            </a:r>
          </a:p>
          <a:p>
            <a:pPr>
              <a:spcBef>
                <a:spcPct val="0"/>
              </a:spcBef>
              <a:buFontTx/>
              <a:buNone/>
              <a:defRPr/>
            </a:pPr>
            <a:r>
              <a:rPr lang="en-US" sz="2400" dirty="0" smtClean="0"/>
              <a:t>High-value opportunities for industry </a:t>
            </a:r>
          </a:p>
          <a:p>
            <a:pPr>
              <a:spcBef>
                <a:spcPct val="0"/>
              </a:spcBef>
              <a:buFontTx/>
              <a:buNone/>
              <a:defRPr/>
            </a:pPr>
            <a:r>
              <a:rPr lang="en-US" sz="2400" dirty="0" smtClean="0"/>
              <a:t>CO2-reuse</a:t>
            </a:r>
          </a:p>
          <a:p>
            <a:pPr>
              <a:spcBef>
                <a:spcPct val="0"/>
              </a:spcBef>
              <a:buFontTx/>
              <a:buNone/>
              <a:defRPr/>
            </a:pPr>
            <a:r>
              <a:rPr lang="en-US" sz="2400" dirty="0" err="1" smtClean="0"/>
              <a:t>Biocatalysis</a:t>
            </a:r>
            <a:r>
              <a:rPr lang="en-US" sz="2400" dirty="0" smtClean="0"/>
              <a:t> and downstream processing</a:t>
            </a:r>
          </a:p>
        </p:txBody>
      </p:sp>
      <p:sp>
        <p:nvSpPr>
          <p:cNvPr id="13318" name="Rettangolo 1"/>
          <p:cNvSpPr>
            <a:spLocks noChangeArrowheads="1"/>
          </p:cNvSpPr>
          <p:nvPr/>
        </p:nvSpPr>
        <p:spPr bwMode="auto">
          <a:xfrm>
            <a:off x="5791390" y="1297323"/>
            <a:ext cx="3291285" cy="5262979"/>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defRPr/>
            </a:pPr>
            <a:r>
              <a:rPr lang="en-US" sz="2400" b="1" dirty="0" smtClean="0">
                <a:ea typeface="Calibri" panose="020F0502020204030204" pitchFamily="34" charset="0"/>
                <a:cs typeface="Times New Roman" panose="02020603050405020304" pitchFamily="18" charset="0"/>
              </a:rPr>
              <a:t>BBI 2016 </a:t>
            </a:r>
          </a:p>
          <a:p>
            <a:pPr>
              <a:spcBef>
                <a:spcPct val="0"/>
              </a:spcBef>
              <a:buFont typeface="Arial" panose="020B0604020202020204" pitchFamily="34" charset="0"/>
              <a:buNone/>
              <a:defRPr/>
            </a:pPr>
            <a:r>
              <a:rPr lang="en-US" sz="2400" dirty="0" smtClean="0">
                <a:ea typeface="Calibri" panose="020F0502020204030204" pitchFamily="34" charset="0"/>
                <a:cs typeface="Times New Roman" panose="02020603050405020304" pitchFamily="18" charset="0"/>
              </a:rPr>
              <a:t>Chemical building blocks</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err="1" smtClean="0">
                <a:ea typeface="Calibri" panose="020F0502020204030204" pitchFamily="34" charset="0"/>
                <a:cs typeface="Times New Roman" panose="02020603050405020304" pitchFamily="18" charset="0"/>
              </a:rPr>
              <a:t>Biorefinery</a:t>
            </a:r>
            <a:r>
              <a:rPr lang="en-US" sz="2400" dirty="0" smtClean="0">
                <a:ea typeface="Calibri" panose="020F0502020204030204" pitchFamily="34" charset="0"/>
                <a:cs typeface="Times New Roman" panose="02020603050405020304" pitchFamily="18" charset="0"/>
              </a:rPr>
              <a:t> technologies</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smtClean="0">
                <a:ea typeface="Calibri" panose="020F0502020204030204" pitchFamily="34" charset="0"/>
                <a:cs typeface="Times New Roman" panose="02020603050405020304" pitchFamily="18" charset="0"/>
              </a:rPr>
              <a:t>Cellulose-based materials </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smtClean="0">
                <a:ea typeface="Calibri" panose="020F0502020204030204" pitchFamily="34" charset="0"/>
                <a:cs typeface="Times New Roman" panose="02020603050405020304" pitchFamily="18" charset="0"/>
              </a:rPr>
              <a:t>Bio-based intermediates </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smtClean="0">
                <a:ea typeface="Calibri" panose="020F0502020204030204" pitchFamily="34" charset="0"/>
                <a:cs typeface="Times New Roman" panose="02020603050405020304" pitchFamily="18" charset="0"/>
              </a:rPr>
              <a:t>Bio-based elastomers</a:t>
            </a:r>
          </a:p>
          <a:p>
            <a:pPr>
              <a:spcBef>
                <a:spcPct val="0"/>
              </a:spcBef>
              <a:buFontTx/>
              <a:buNone/>
              <a:defRPr/>
            </a:pPr>
            <a:r>
              <a:rPr lang="en-US" sz="2400" dirty="0" smtClean="0">
                <a:ea typeface="Calibri" panose="020F0502020204030204" pitchFamily="34" charset="0"/>
                <a:cs typeface="Times New Roman" panose="02020603050405020304" pitchFamily="18" charset="0"/>
              </a:rPr>
              <a:t>Packaging</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smtClean="0">
                <a:ea typeface="Calibri" panose="020F0502020204030204" pitchFamily="34" charset="0"/>
                <a:cs typeface="Times New Roman" panose="02020603050405020304" pitchFamily="18" charset="0"/>
              </a:rPr>
              <a:t>Aquatic biomass </a:t>
            </a:r>
          </a:p>
          <a:p>
            <a:pPr>
              <a:spcBef>
                <a:spcPct val="0"/>
              </a:spcBef>
              <a:buFontTx/>
              <a:buNone/>
              <a:defRPr/>
            </a:pPr>
            <a:r>
              <a:rPr lang="en-US" sz="2400" dirty="0" smtClean="0">
                <a:ea typeface="Calibri" panose="020F0502020204030204" pitchFamily="34" charset="0"/>
                <a:cs typeface="Times New Roman" panose="02020603050405020304" pitchFamily="18" charset="0"/>
              </a:rPr>
              <a:t>Municipal Solid Waste</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smtClean="0">
                <a:ea typeface="Calibri" panose="020F0502020204030204" pitchFamily="34" charset="0"/>
                <a:cs typeface="Times New Roman" panose="02020603050405020304" pitchFamily="18" charset="0"/>
              </a:rPr>
              <a:t>Coating </a:t>
            </a:r>
          </a:p>
          <a:p>
            <a:pPr>
              <a:spcBef>
                <a:spcPct val="0"/>
              </a:spcBef>
              <a:buFontTx/>
              <a:buNone/>
              <a:defRPr/>
            </a:pPr>
            <a:r>
              <a:rPr lang="en-US" sz="2400" dirty="0" smtClean="0">
                <a:ea typeface="Calibri" panose="020F0502020204030204" pitchFamily="34" charset="0"/>
                <a:cs typeface="Times New Roman" panose="02020603050405020304" pitchFamily="18" charset="0"/>
              </a:rPr>
              <a:t>Lignin and cellulosic fractions</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smtClean="0">
                <a:ea typeface="Calibri" panose="020F0502020204030204" pitchFamily="34" charset="0"/>
                <a:cs typeface="Times New Roman" panose="02020603050405020304" pitchFamily="18" charset="0"/>
              </a:rPr>
              <a:t>Fermentation processes</a:t>
            </a:r>
            <a:endParaRPr lang="it-IT" sz="2400" dirty="0" smtClean="0">
              <a:ea typeface="Calibri" panose="020F0502020204030204" pitchFamily="34" charset="0"/>
              <a:cs typeface="Times New Roman" panose="02020603050405020304" pitchFamily="18" charset="0"/>
            </a:endParaRPr>
          </a:p>
        </p:txBody>
      </p:sp>
      <p:sp>
        <p:nvSpPr>
          <p:cNvPr id="65541" name="Rettangolo 4"/>
          <p:cNvSpPr>
            <a:spLocks noChangeArrowheads="1"/>
          </p:cNvSpPr>
          <p:nvPr/>
        </p:nvSpPr>
        <p:spPr bwMode="auto">
          <a:xfrm>
            <a:off x="2405723" y="2579659"/>
            <a:ext cx="3385667" cy="2411686"/>
          </a:xfrm>
          <a:prstGeom prst="rect">
            <a:avLst/>
          </a:prstGeom>
          <a:solidFill>
            <a:srgbClr val="FFC000"/>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buFontTx/>
              <a:buNone/>
            </a:pPr>
            <a:r>
              <a:rPr lang="en-US" altLang="it-IT" sz="2400" b="1" dirty="0">
                <a:ea typeface="Calibri" panose="020F0502020204030204" pitchFamily="34" charset="0"/>
                <a:cs typeface="Times New Roman" panose="02020603050405020304" pitchFamily="18" charset="0"/>
              </a:rPr>
              <a:t>SC2 2016-17</a:t>
            </a:r>
          </a:p>
          <a:p>
            <a:pPr>
              <a:lnSpc>
                <a:spcPct val="107000"/>
              </a:lnSpc>
              <a:spcBef>
                <a:spcPct val="0"/>
              </a:spcBef>
              <a:buFontTx/>
              <a:buNone/>
            </a:pPr>
            <a:r>
              <a:rPr lang="en-US" altLang="it-IT" sz="2400" dirty="0">
                <a:solidFill>
                  <a:srgbClr val="000000"/>
                </a:solidFill>
                <a:ea typeface="Calibri" panose="020F0502020204030204" pitchFamily="34" charset="0"/>
                <a:cs typeface="Times New Roman" panose="02020603050405020304" pitchFamily="18" charset="0"/>
              </a:rPr>
              <a:t>Biomass supply </a:t>
            </a:r>
          </a:p>
          <a:p>
            <a:pPr>
              <a:spcBef>
                <a:spcPct val="0"/>
              </a:spcBef>
              <a:buFontTx/>
              <a:buNone/>
            </a:pPr>
            <a:r>
              <a:rPr lang="en-US" altLang="it-IT" sz="2400" dirty="0">
                <a:solidFill>
                  <a:srgbClr val="000000"/>
                </a:solidFill>
                <a:ea typeface="Calibri" panose="020F0502020204030204" pitchFamily="34" charset="0"/>
                <a:cs typeface="Times New Roman" panose="02020603050405020304" pitchFamily="18" charset="0"/>
              </a:rPr>
              <a:t>Industrial crops on marginal lands </a:t>
            </a:r>
            <a:endParaRPr lang="it-IT" altLang="it-IT" sz="2400" dirty="0">
              <a:solidFill>
                <a:srgbClr val="000000"/>
              </a:solidFill>
              <a:ea typeface="Calibri" panose="020F0502020204030204" pitchFamily="34" charset="0"/>
              <a:cs typeface="Times New Roman" panose="02020603050405020304" pitchFamily="18" charset="0"/>
            </a:endParaRPr>
          </a:p>
          <a:p>
            <a:pPr>
              <a:lnSpc>
                <a:spcPct val="107000"/>
              </a:lnSpc>
              <a:spcBef>
                <a:spcPct val="0"/>
              </a:spcBef>
              <a:buFont typeface="Arial" panose="020B0604020202020204" pitchFamily="34" charset="0"/>
              <a:buNone/>
            </a:pPr>
            <a:r>
              <a:rPr lang="en-US" altLang="it-IT" sz="2400" dirty="0">
                <a:ea typeface="Calibri" panose="020F0502020204030204" pitchFamily="34" charset="0"/>
                <a:cs typeface="Times New Roman" panose="02020603050405020304" pitchFamily="18" charset="0"/>
              </a:rPr>
              <a:t>Blue green innovation for clean coasts and seas</a:t>
            </a:r>
          </a:p>
        </p:txBody>
      </p:sp>
      <p:sp>
        <p:nvSpPr>
          <p:cNvPr id="10" name="Rectangle 5"/>
          <p:cNvSpPr/>
          <p:nvPr/>
        </p:nvSpPr>
        <p:spPr bwMode="auto">
          <a:xfrm>
            <a:off x="0" y="46038"/>
            <a:ext cx="9145588" cy="1233487"/>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2800" b="1" dirty="0">
                <a:solidFill>
                  <a:schemeClr val="accent1">
                    <a:lumMod val="75000"/>
                  </a:schemeClr>
                </a:solidFill>
                <a:effectLst>
                  <a:outerShdw blurRad="38100" dist="38100" dir="2700000" algn="tl">
                    <a:srgbClr val="000000">
                      <a:alpha val="43137"/>
                    </a:srgbClr>
                  </a:outerShdw>
                </a:effectLst>
              </a:rPr>
              <a:t>		</a:t>
            </a:r>
          </a:p>
          <a:p>
            <a:pPr eaLnBrk="1" hangingPunct="1">
              <a:defRPr/>
            </a:pPr>
            <a:r>
              <a:rPr lang="en-GB" sz="2800" b="1" dirty="0" smtClean="0"/>
              <a:t>Biotechnology for </a:t>
            </a:r>
            <a:r>
              <a:rPr lang="en-GB" sz="2800" b="1" dirty="0" err="1" smtClean="0"/>
              <a:t>Bioeconomy</a:t>
            </a:r>
            <a:r>
              <a:rPr lang="en-GB" sz="2800" b="1" dirty="0" smtClean="0"/>
              <a:t>:</a:t>
            </a:r>
            <a:endParaRPr lang="en-GB" sz="2800" b="1" dirty="0"/>
          </a:p>
          <a:p>
            <a:pPr eaLnBrk="1" hangingPunct="1">
              <a:defRPr/>
            </a:pPr>
            <a:r>
              <a:rPr lang="en-GB" sz="2800" b="1" dirty="0"/>
              <a:t>…..…looking back to understand the direction taken so far </a:t>
            </a:r>
            <a:endParaRPr lang="it-IT" sz="2800" dirty="0"/>
          </a:p>
          <a:p>
            <a:pPr eaLnBrk="1" hangingPunct="1">
              <a:defRPr/>
            </a:pPr>
            <a:endParaRPr lang="it-IT" sz="3600" b="1" dirty="0">
              <a:solidFill>
                <a:schemeClr val="bg1"/>
              </a:solidFill>
            </a:endParaRPr>
          </a:p>
        </p:txBody>
      </p:sp>
      <p:sp>
        <p:nvSpPr>
          <p:cNvPr id="11" name="Rettangolo 9"/>
          <p:cNvSpPr>
            <a:spLocks noChangeArrowheads="1"/>
          </p:cNvSpPr>
          <p:nvPr/>
        </p:nvSpPr>
        <p:spPr bwMode="auto">
          <a:xfrm>
            <a:off x="2845388" y="1386398"/>
            <a:ext cx="2946002" cy="1200329"/>
          </a:xfrm>
          <a:prstGeom prst="rect">
            <a:avLst/>
          </a:prstGeom>
          <a:solidFill>
            <a:schemeClr val="accent1">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sz="2400" b="1" dirty="0" smtClean="0">
                <a:ea typeface="Calibri" panose="020F0502020204030204" pitchFamily="34" charset="0"/>
                <a:cs typeface="Times New Roman" panose="02020603050405020304" pitchFamily="18" charset="0"/>
              </a:rPr>
              <a:t>LEIT 2014-15</a:t>
            </a:r>
            <a:endParaRPr lang="it-IT" sz="2400" b="1"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smtClean="0">
                <a:ea typeface="Calibri" panose="020F0502020204030204" pitchFamily="34" charset="0"/>
                <a:cs typeface="Times New Roman" panose="02020603050405020304" pitchFamily="18" charset="0"/>
              </a:rPr>
              <a:t>Bioinformatics </a:t>
            </a:r>
            <a:endParaRPr lang="it-IT" sz="2400" dirty="0" smtClean="0">
              <a:ea typeface="Calibri" panose="020F0502020204030204" pitchFamily="34" charset="0"/>
              <a:cs typeface="Times New Roman" panose="02020603050405020304" pitchFamily="18" charset="0"/>
            </a:endParaRPr>
          </a:p>
          <a:p>
            <a:pPr>
              <a:spcBef>
                <a:spcPct val="0"/>
              </a:spcBef>
              <a:buFontTx/>
              <a:buNone/>
              <a:defRPr/>
            </a:pPr>
            <a:r>
              <a:rPr lang="en-US" sz="2400" dirty="0" err="1" smtClean="0">
                <a:ea typeface="Calibri" panose="020F0502020204030204" pitchFamily="34" charset="0"/>
                <a:cs typeface="Times New Roman" panose="02020603050405020304" pitchFamily="18" charset="0"/>
              </a:rPr>
              <a:t>Metagenomic</a:t>
            </a:r>
            <a:endParaRPr lang="it-IT" sz="2400" dirty="0" smtClean="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258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27584" y="1080659"/>
            <a:ext cx="2592288" cy="2410646"/>
          </a:xfrm>
          <a:prstGeom prst="rect">
            <a:avLst/>
          </a:prstGeom>
        </p:spPr>
      </p:pic>
      <p:pic>
        <p:nvPicPr>
          <p:cNvPr id="3" name="Immagine 2"/>
          <p:cNvPicPr>
            <a:picLocks noChangeAspect="1"/>
          </p:cNvPicPr>
          <p:nvPr/>
        </p:nvPicPr>
        <p:blipFill>
          <a:blip r:embed="rId3"/>
          <a:stretch>
            <a:fillRect/>
          </a:stretch>
        </p:blipFill>
        <p:spPr>
          <a:xfrm>
            <a:off x="44285" y="3446026"/>
            <a:ext cx="4148181" cy="496955"/>
          </a:xfrm>
          <a:prstGeom prst="rect">
            <a:avLst/>
          </a:prstGeom>
        </p:spPr>
      </p:pic>
      <p:pic>
        <p:nvPicPr>
          <p:cNvPr id="4" name="Immagine 3"/>
          <p:cNvPicPr>
            <a:picLocks noChangeAspect="1"/>
          </p:cNvPicPr>
          <p:nvPr/>
        </p:nvPicPr>
        <p:blipFill rotWithShape="1">
          <a:blip r:embed="rId4"/>
          <a:srcRect r="40468"/>
          <a:stretch/>
        </p:blipFill>
        <p:spPr>
          <a:xfrm>
            <a:off x="4315179" y="1159128"/>
            <a:ext cx="4183018" cy="3024336"/>
          </a:xfrm>
          <a:prstGeom prst="rect">
            <a:avLst/>
          </a:prstGeom>
        </p:spPr>
      </p:pic>
      <p:pic>
        <p:nvPicPr>
          <p:cNvPr id="5" name="Immagine 4"/>
          <p:cNvPicPr>
            <a:picLocks noChangeAspect="1"/>
          </p:cNvPicPr>
          <p:nvPr/>
        </p:nvPicPr>
        <p:blipFill>
          <a:blip r:embed="rId5"/>
          <a:stretch>
            <a:fillRect/>
          </a:stretch>
        </p:blipFill>
        <p:spPr>
          <a:xfrm>
            <a:off x="4464877" y="4183464"/>
            <a:ext cx="4418351" cy="2596870"/>
          </a:xfrm>
          <a:prstGeom prst="rect">
            <a:avLst/>
          </a:prstGeom>
        </p:spPr>
      </p:pic>
      <p:sp>
        <p:nvSpPr>
          <p:cNvPr id="6" name="Rettangolo 5"/>
          <p:cNvSpPr/>
          <p:nvPr/>
        </p:nvSpPr>
        <p:spPr>
          <a:xfrm>
            <a:off x="35496" y="3918012"/>
            <a:ext cx="4464496" cy="2862322"/>
          </a:xfrm>
          <a:prstGeom prst="rect">
            <a:avLst/>
          </a:prstGeom>
        </p:spPr>
        <p:txBody>
          <a:bodyPr wrap="square">
            <a:spAutoFit/>
          </a:bodyPr>
          <a:lstStyle/>
          <a:p>
            <a:r>
              <a:rPr lang="it-IT" b="1" dirty="0">
                <a:solidFill>
                  <a:srgbClr val="000000"/>
                </a:solidFill>
                <a:latin typeface="Book Antiqua" panose="02040602050305030304" pitchFamily="18" charset="0"/>
              </a:rPr>
              <a:t>Chimica verde - </a:t>
            </a:r>
            <a:r>
              <a:rPr lang="it-IT" dirty="0">
                <a:solidFill>
                  <a:srgbClr val="000000"/>
                </a:solidFill>
                <a:latin typeface="Book Antiqua" panose="02040602050305030304" pitchFamily="18" charset="0"/>
              </a:rPr>
              <a:t>L’Area si riferisce alle </a:t>
            </a:r>
            <a:r>
              <a:rPr lang="it-IT" dirty="0">
                <a:solidFill>
                  <a:srgbClr val="FF0000"/>
                </a:solidFill>
                <a:latin typeface="Book Antiqua" panose="02040602050305030304" pitchFamily="18" charset="0"/>
              </a:rPr>
              <a:t>innovazioni di prodotto e di processo </a:t>
            </a:r>
            <a:r>
              <a:rPr lang="it-IT" dirty="0">
                <a:solidFill>
                  <a:srgbClr val="000000"/>
                </a:solidFill>
                <a:latin typeface="Book Antiqua" panose="02040602050305030304" pitchFamily="18" charset="0"/>
              </a:rPr>
              <a:t>relative alle </a:t>
            </a:r>
            <a:r>
              <a:rPr lang="it-IT" dirty="0" err="1">
                <a:solidFill>
                  <a:srgbClr val="000000"/>
                </a:solidFill>
                <a:latin typeface="Book Antiqua" panose="02040602050305030304" pitchFamily="18" charset="0"/>
              </a:rPr>
              <a:t>bioraffinerie</a:t>
            </a:r>
            <a:r>
              <a:rPr lang="it-IT" dirty="0">
                <a:solidFill>
                  <a:srgbClr val="000000"/>
                </a:solidFill>
                <a:latin typeface="Book Antiqua" panose="02040602050305030304" pitchFamily="18" charset="0"/>
              </a:rPr>
              <a:t>, alla produzione e all’utilizzo di prodotti </a:t>
            </a:r>
            <a:r>
              <a:rPr lang="it-IT" i="1" dirty="0" err="1">
                <a:solidFill>
                  <a:srgbClr val="000000"/>
                </a:solidFill>
                <a:latin typeface="Book Antiqua" panose="02040602050305030304" pitchFamily="18" charset="0"/>
              </a:rPr>
              <a:t>biobased</a:t>
            </a:r>
            <a:r>
              <a:rPr lang="it-IT" dirty="0">
                <a:solidFill>
                  <a:srgbClr val="000000"/>
                </a:solidFill>
                <a:latin typeface="Book Antiqua" panose="02040602050305030304" pitchFamily="18" charset="0"/>
              </a:rPr>
              <a:t>, biomateriali e combustibili nuovi o innovativi da biomasse forestali o agricole dedicate e da sottoprodotti e scarti della loro produzione, nonché da sottoprodotti e scarti della produzione e lavorazione della filiera animale </a:t>
            </a:r>
            <a:endParaRPr lang="en-GB" dirty="0"/>
          </a:p>
        </p:txBody>
      </p:sp>
      <p:sp>
        <p:nvSpPr>
          <p:cNvPr id="7" name="Rettangolo 6"/>
          <p:cNvSpPr>
            <a:spLocks noChangeArrowheads="1"/>
          </p:cNvSpPr>
          <p:nvPr/>
        </p:nvSpPr>
        <p:spPr bwMode="auto">
          <a:xfrm>
            <a:off x="145689" y="201147"/>
            <a:ext cx="385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2000" b="1" dirty="0">
                <a:solidFill>
                  <a:srgbClr val="000000"/>
                </a:solidFill>
                <a:ea typeface="Apex New Heavy"/>
                <a:cs typeface="Arial" panose="020B0604020202020204" pitchFamily="34" charset="0"/>
              </a:rPr>
              <a:t>The National </a:t>
            </a:r>
            <a:r>
              <a:rPr lang="it-IT" altLang="en-US" sz="2000" b="1" dirty="0" err="1">
                <a:solidFill>
                  <a:srgbClr val="000000"/>
                </a:solidFill>
                <a:ea typeface="Apex New Heavy"/>
                <a:cs typeface="Arial" panose="020B0604020202020204" pitchFamily="34" charset="0"/>
              </a:rPr>
              <a:t>Technological</a:t>
            </a:r>
            <a:r>
              <a:rPr lang="it-IT" altLang="en-US" sz="2000" b="1" dirty="0">
                <a:solidFill>
                  <a:srgbClr val="000000"/>
                </a:solidFill>
                <a:ea typeface="Apex New Heavy"/>
                <a:cs typeface="Arial" panose="020B0604020202020204" pitchFamily="34" charset="0"/>
              </a:rPr>
              <a:t> Cluster on Green </a:t>
            </a:r>
            <a:r>
              <a:rPr lang="it-IT" altLang="en-US" sz="2000" b="1" dirty="0" err="1">
                <a:solidFill>
                  <a:srgbClr val="000000"/>
                </a:solidFill>
                <a:ea typeface="Apex New Heavy"/>
                <a:cs typeface="Arial" panose="020B0604020202020204" pitchFamily="34" charset="0"/>
              </a:rPr>
              <a:t>Chemistry</a:t>
            </a:r>
            <a:endParaRPr lang="it-IT" altLang="en-US" sz="2000" b="1" dirty="0">
              <a:solidFill>
                <a:srgbClr val="000000"/>
              </a:solidFill>
              <a:ea typeface="Apex New Heavy"/>
              <a:cs typeface="Arial" panose="020B0604020202020204" pitchFamily="34" charset="0"/>
            </a:endParaRPr>
          </a:p>
        </p:txBody>
      </p:sp>
      <p:sp>
        <p:nvSpPr>
          <p:cNvPr id="8" name="CasellaDiTesto 7"/>
          <p:cNvSpPr txBox="1"/>
          <p:nvPr/>
        </p:nvSpPr>
        <p:spPr>
          <a:xfrm>
            <a:off x="5868144" y="1159128"/>
            <a:ext cx="2756780" cy="369332"/>
          </a:xfrm>
          <a:prstGeom prst="rect">
            <a:avLst/>
          </a:prstGeom>
          <a:noFill/>
        </p:spPr>
        <p:txBody>
          <a:bodyPr wrap="none" rtlCol="0">
            <a:spAutoFit/>
          </a:bodyPr>
          <a:lstStyle/>
          <a:p>
            <a:r>
              <a:rPr lang="it-IT" b="1" u="sng" dirty="0" smtClean="0">
                <a:solidFill>
                  <a:schemeClr val="bg1"/>
                </a:solidFill>
              </a:rPr>
              <a:t>12 aree di specializzazione</a:t>
            </a:r>
            <a:endParaRPr lang="en-GB" b="1" u="sng" dirty="0">
              <a:solidFill>
                <a:schemeClr val="bg1"/>
              </a:solidFill>
            </a:endParaRPr>
          </a:p>
        </p:txBody>
      </p:sp>
    </p:spTree>
    <p:extLst>
      <p:ext uri="{BB962C8B-B14F-4D97-AF65-F5344CB8AC3E}">
        <p14:creationId xmlns:p14="http://schemas.microsoft.com/office/powerpoint/2010/main" val="277847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9550" y="1285875"/>
            <a:ext cx="3216275" cy="400050"/>
          </a:xfrm>
          <a:prstGeom prst="rect">
            <a:avLst/>
          </a:prstGeom>
          <a:noFill/>
          <a:ln w="12700">
            <a:solidFill>
              <a:schemeClr val="tx2">
                <a:lumMod val="60000"/>
                <a:lumOff val="40000"/>
              </a:schemeClr>
            </a:solidFill>
          </a:ln>
        </p:spPr>
        <p:txBody>
          <a:bodyPr>
            <a:spAutoFit/>
          </a:bodyPr>
          <a:lstStyle/>
          <a:p>
            <a:pPr algn="ctr">
              <a:defRPr/>
            </a:pPr>
            <a:r>
              <a:rPr lang="it-IT" sz="2000" b="1" dirty="0">
                <a:solidFill>
                  <a:srgbClr val="1F497D">
                    <a:lumMod val="60000"/>
                    <a:lumOff val="40000"/>
                  </a:srgbClr>
                </a:solidFill>
                <a:ea typeface="Apex New Heavy" pitchFamily="50" charset="0"/>
                <a:cs typeface="Arial" panose="020B0604020202020204" pitchFamily="34" charset="0"/>
              </a:rPr>
              <a:t>103 </a:t>
            </a:r>
            <a:r>
              <a:rPr lang="it-IT" b="1" dirty="0">
                <a:solidFill>
                  <a:srgbClr val="1F497D">
                    <a:lumMod val="60000"/>
                    <a:lumOff val="40000"/>
                  </a:srgbClr>
                </a:solidFill>
                <a:ea typeface="Apex New Heavy" pitchFamily="50" charset="0"/>
                <a:cs typeface="Arial" panose="020B0604020202020204" pitchFamily="34" charset="0"/>
              </a:rPr>
              <a:t>REALTÀ ADERENTI</a:t>
            </a:r>
          </a:p>
        </p:txBody>
      </p:sp>
      <p:grpSp>
        <p:nvGrpSpPr>
          <p:cNvPr id="8196" name="Group 4"/>
          <p:cNvGrpSpPr>
            <a:grpSpLocks/>
          </p:cNvGrpSpPr>
          <p:nvPr/>
        </p:nvGrpSpPr>
        <p:grpSpPr bwMode="auto">
          <a:xfrm>
            <a:off x="6948488" y="3430588"/>
            <a:ext cx="1773237" cy="2247900"/>
            <a:chOff x="567" y="845"/>
            <a:chExt cx="2358" cy="3112"/>
          </a:xfrm>
        </p:grpSpPr>
        <p:sp>
          <p:nvSpPr>
            <p:cNvPr id="8208" name="Freeform 5"/>
            <p:cNvSpPr>
              <a:spLocks/>
            </p:cNvSpPr>
            <p:nvPr/>
          </p:nvSpPr>
          <p:spPr bwMode="auto">
            <a:xfrm>
              <a:off x="2197" y="3402"/>
              <a:ext cx="32" cy="36"/>
            </a:xfrm>
            <a:custGeom>
              <a:avLst/>
              <a:gdLst>
                <a:gd name="T0" fmla="*/ 0 w 26"/>
                <a:gd name="T1" fmla="*/ 151 h 27"/>
                <a:gd name="T2" fmla="*/ 48 w 26"/>
                <a:gd name="T3" fmla="*/ 353 h 27"/>
                <a:gd name="T4" fmla="*/ 94 w 26"/>
                <a:gd name="T5" fmla="*/ 353 h 27"/>
                <a:gd name="T6" fmla="*/ 162 w 26"/>
                <a:gd name="T7" fmla="*/ 187 h 27"/>
                <a:gd name="T8" fmla="*/ 162 w 26"/>
                <a:gd name="T9" fmla="*/ 87 h 27"/>
                <a:gd name="T10" fmla="*/ 137 w 26"/>
                <a:gd name="T11" fmla="*/ 87 h 27"/>
                <a:gd name="T12" fmla="*/ 94 w 26"/>
                <a:gd name="T13" fmla="*/ 37 h 27"/>
                <a:gd name="T14" fmla="*/ 73 w 26"/>
                <a:gd name="T15" fmla="*/ 0 h 27"/>
                <a:gd name="T16" fmla="*/ 21 w 26"/>
                <a:gd name="T17" fmla="*/ 37 h 27"/>
                <a:gd name="T18" fmla="*/ 0 w 26"/>
                <a:gd name="T19" fmla="*/ 15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7">
                  <a:moveTo>
                    <a:pt x="0" y="11"/>
                  </a:moveTo>
                  <a:lnTo>
                    <a:pt x="7" y="26"/>
                  </a:lnTo>
                  <a:lnTo>
                    <a:pt x="15" y="26"/>
                  </a:lnTo>
                  <a:lnTo>
                    <a:pt x="25" y="14"/>
                  </a:lnTo>
                  <a:lnTo>
                    <a:pt x="25" y="7"/>
                  </a:lnTo>
                  <a:lnTo>
                    <a:pt x="21" y="7"/>
                  </a:lnTo>
                  <a:lnTo>
                    <a:pt x="15" y="3"/>
                  </a:lnTo>
                  <a:lnTo>
                    <a:pt x="11" y="0"/>
                  </a:lnTo>
                  <a:lnTo>
                    <a:pt x="3" y="3"/>
                  </a:lnTo>
                  <a:lnTo>
                    <a:pt x="0" y="11"/>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9" name="Freeform 6"/>
            <p:cNvSpPr>
              <a:spLocks/>
            </p:cNvSpPr>
            <p:nvPr/>
          </p:nvSpPr>
          <p:spPr bwMode="auto">
            <a:xfrm>
              <a:off x="2178" y="3381"/>
              <a:ext cx="30" cy="38"/>
            </a:xfrm>
            <a:custGeom>
              <a:avLst/>
              <a:gdLst>
                <a:gd name="T0" fmla="*/ 0 w 25"/>
                <a:gd name="T1" fmla="*/ 143 h 29"/>
                <a:gd name="T2" fmla="*/ 0 w 25"/>
                <a:gd name="T3" fmla="*/ 86 h 29"/>
                <a:gd name="T4" fmla="*/ 35 w 25"/>
                <a:gd name="T5" fmla="*/ 0 h 29"/>
                <a:gd name="T6" fmla="*/ 72 w 25"/>
                <a:gd name="T7" fmla="*/ 0 h 29"/>
                <a:gd name="T8" fmla="*/ 124 w 25"/>
                <a:gd name="T9" fmla="*/ 48 h 29"/>
                <a:gd name="T10" fmla="*/ 124 w 25"/>
                <a:gd name="T11" fmla="*/ 86 h 29"/>
                <a:gd name="T12" fmla="*/ 72 w 25"/>
                <a:gd name="T13" fmla="*/ 321 h 29"/>
                <a:gd name="T14" fmla="*/ 59 w 25"/>
                <a:gd name="T15" fmla="*/ 194 h 29"/>
                <a:gd name="T16" fmla="*/ 17 w 25"/>
                <a:gd name="T17" fmla="*/ 194 h 29"/>
                <a:gd name="T18" fmla="*/ 0 w 25"/>
                <a:gd name="T19" fmla="*/ 14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29">
                  <a:moveTo>
                    <a:pt x="0" y="12"/>
                  </a:moveTo>
                  <a:lnTo>
                    <a:pt x="0" y="8"/>
                  </a:lnTo>
                  <a:lnTo>
                    <a:pt x="7" y="0"/>
                  </a:lnTo>
                  <a:lnTo>
                    <a:pt x="14" y="0"/>
                  </a:lnTo>
                  <a:lnTo>
                    <a:pt x="24" y="4"/>
                  </a:lnTo>
                  <a:lnTo>
                    <a:pt x="24" y="8"/>
                  </a:lnTo>
                  <a:lnTo>
                    <a:pt x="14" y="28"/>
                  </a:lnTo>
                  <a:lnTo>
                    <a:pt x="11" y="17"/>
                  </a:lnTo>
                  <a:lnTo>
                    <a:pt x="3" y="17"/>
                  </a:lnTo>
                  <a:lnTo>
                    <a:pt x="0" y="12"/>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0" name="Freeform 7"/>
            <p:cNvSpPr>
              <a:spLocks/>
            </p:cNvSpPr>
            <p:nvPr/>
          </p:nvSpPr>
          <p:spPr bwMode="auto">
            <a:xfrm>
              <a:off x="1642" y="3589"/>
              <a:ext cx="32" cy="37"/>
            </a:xfrm>
            <a:custGeom>
              <a:avLst/>
              <a:gdLst>
                <a:gd name="T0" fmla="*/ 0 w 26"/>
                <a:gd name="T1" fmla="*/ 0 h 28"/>
                <a:gd name="T2" fmla="*/ 39 w 26"/>
                <a:gd name="T3" fmla="*/ 0 h 28"/>
                <a:gd name="T4" fmla="*/ 87 w 26"/>
                <a:gd name="T5" fmla="*/ 0 h 28"/>
                <a:gd name="T6" fmla="*/ 132 w 26"/>
                <a:gd name="T7" fmla="*/ 238 h 28"/>
                <a:gd name="T8" fmla="*/ 162 w 26"/>
                <a:gd name="T9" fmla="*/ 336 h 28"/>
                <a:gd name="T10" fmla="*/ 132 w 26"/>
                <a:gd name="T11" fmla="*/ 336 h 28"/>
                <a:gd name="T12" fmla="*/ 21 w 26"/>
                <a:gd name="T13" fmla="*/ 238 h 28"/>
                <a:gd name="T14" fmla="*/ 0 w 26"/>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28">
                  <a:moveTo>
                    <a:pt x="0" y="0"/>
                  </a:moveTo>
                  <a:lnTo>
                    <a:pt x="6" y="0"/>
                  </a:lnTo>
                  <a:lnTo>
                    <a:pt x="13" y="0"/>
                  </a:lnTo>
                  <a:lnTo>
                    <a:pt x="20" y="20"/>
                  </a:lnTo>
                  <a:lnTo>
                    <a:pt x="25" y="27"/>
                  </a:lnTo>
                  <a:lnTo>
                    <a:pt x="20" y="27"/>
                  </a:lnTo>
                  <a:lnTo>
                    <a:pt x="3" y="20"/>
                  </a:lnTo>
                  <a:lnTo>
                    <a:pt x="0" y="0"/>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1" name="Freeform 8"/>
            <p:cNvSpPr>
              <a:spLocks/>
            </p:cNvSpPr>
            <p:nvPr/>
          </p:nvSpPr>
          <p:spPr bwMode="auto">
            <a:xfrm>
              <a:off x="2208" y="3432"/>
              <a:ext cx="32" cy="36"/>
            </a:xfrm>
            <a:custGeom>
              <a:avLst/>
              <a:gdLst>
                <a:gd name="T0" fmla="*/ 0 w 26"/>
                <a:gd name="T1" fmla="*/ 201 h 27"/>
                <a:gd name="T2" fmla="*/ 50 w 26"/>
                <a:gd name="T3" fmla="*/ 268 h 27"/>
                <a:gd name="T4" fmla="*/ 119 w 26"/>
                <a:gd name="T5" fmla="*/ 353 h 27"/>
                <a:gd name="T6" fmla="*/ 162 w 26"/>
                <a:gd name="T7" fmla="*/ 353 h 27"/>
                <a:gd name="T8" fmla="*/ 162 w 26"/>
                <a:gd name="T9" fmla="*/ 268 h 27"/>
                <a:gd name="T10" fmla="*/ 119 w 26"/>
                <a:gd name="T11" fmla="*/ 129 h 27"/>
                <a:gd name="T12" fmla="*/ 50 w 26"/>
                <a:gd name="T13" fmla="*/ 0 h 27"/>
                <a:gd name="T14" fmla="*/ 0 w 26"/>
                <a:gd name="T15" fmla="*/ 65 h 27"/>
                <a:gd name="T16" fmla="*/ 0 w 26"/>
                <a:gd name="T17" fmla="*/ 20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7">
                  <a:moveTo>
                    <a:pt x="0" y="15"/>
                  </a:moveTo>
                  <a:lnTo>
                    <a:pt x="8" y="20"/>
                  </a:lnTo>
                  <a:lnTo>
                    <a:pt x="19" y="26"/>
                  </a:lnTo>
                  <a:lnTo>
                    <a:pt x="25" y="26"/>
                  </a:lnTo>
                  <a:lnTo>
                    <a:pt x="25" y="20"/>
                  </a:lnTo>
                  <a:lnTo>
                    <a:pt x="19" y="10"/>
                  </a:lnTo>
                  <a:lnTo>
                    <a:pt x="8" y="0"/>
                  </a:lnTo>
                  <a:lnTo>
                    <a:pt x="0" y="5"/>
                  </a:lnTo>
                  <a:lnTo>
                    <a:pt x="0" y="15"/>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2" name="Freeform 9"/>
            <p:cNvSpPr>
              <a:spLocks/>
            </p:cNvSpPr>
            <p:nvPr/>
          </p:nvSpPr>
          <p:spPr bwMode="auto">
            <a:xfrm>
              <a:off x="1956" y="2752"/>
              <a:ext cx="32" cy="36"/>
            </a:xfrm>
            <a:custGeom>
              <a:avLst/>
              <a:gdLst>
                <a:gd name="T0" fmla="*/ 0 w 26"/>
                <a:gd name="T1" fmla="*/ 85 h 27"/>
                <a:gd name="T2" fmla="*/ 2 w 26"/>
                <a:gd name="T3" fmla="*/ 37 h 27"/>
                <a:gd name="T4" fmla="*/ 48 w 26"/>
                <a:gd name="T5" fmla="*/ 0 h 27"/>
                <a:gd name="T6" fmla="*/ 62 w 26"/>
                <a:gd name="T7" fmla="*/ 37 h 27"/>
                <a:gd name="T8" fmla="*/ 111 w 26"/>
                <a:gd name="T9" fmla="*/ 37 h 27"/>
                <a:gd name="T10" fmla="*/ 162 w 26"/>
                <a:gd name="T11" fmla="*/ 85 h 27"/>
                <a:gd name="T12" fmla="*/ 162 w 26"/>
                <a:gd name="T13" fmla="*/ 292 h 27"/>
                <a:gd name="T14" fmla="*/ 119 w 26"/>
                <a:gd name="T15" fmla="*/ 353 h 27"/>
                <a:gd name="T16" fmla="*/ 90 w 26"/>
                <a:gd name="T17" fmla="*/ 353 h 27"/>
                <a:gd name="T18" fmla="*/ 32 w 26"/>
                <a:gd name="T19" fmla="*/ 292 h 27"/>
                <a:gd name="T20" fmla="*/ 2 w 26"/>
                <a:gd name="T21" fmla="*/ 172 h 27"/>
                <a:gd name="T22" fmla="*/ 0 w 26"/>
                <a:gd name="T23" fmla="*/ 85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27">
                  <a:moveTo>
                    <a:pt x="0" y="6"/>
                  </a:moveTo>
                  <a:lnTo>
                    <a:pt x="2" y="3"/>
                  </a:lnTo>
                  <a:lnTo>
                    <a:pt x="7" y="0"/>
                  </a:lnTo>
                  <a:lnTo>
                    <a:pt x="10" y="3"/>
                  </a:lnTo>
                  <a:lnTo>
                    <a:pt x="17" y="3"/>
                  </a:lnTo>
                  <a:lnTo>
                    <a:pt x="25" y="6"/>
                  </a:lnTo>
                  <a:lnTo>
                    <a:pt x="25" y="22"/>
                  </a:lnTo>
                  <a:lnTo>
                    <a:pt x="19" y="26"/>
                  </a:lnTo>
                  <a:lnTo>
                    <a:pt x="14" y="26"/>
                  </a:lnTo>
                  <a:lnTo>
                    <a:pt x="5" y="22"/>
                  </a:lnTo>
                  <a:lnTo>
                    <a:pt x="2" y="13"/>
                  </a:lnTo>
                  <a:lnTo>
                    <a:pt x="0" y="6"/>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3" name="Freeform 10"/>
            <p:cNvSpPr>
              <a:spLocks/>
            </p:cNvSpPr>
            <p:nvPr/>
          </p:nvSpPr>
          <p:spPr bwMode="auto">
            <a:xfrm>
              <a:off x="2033" y="2798"/>
              <a:ext cx="32" cy="38"/>
            </a:xfrm>
            <a:custGeom>
              <a:avLst/>
              <a:gdLst>
                <a:gd name="T0" fmla="*/ 0 w 26"/>
                <a:gd name="T1" fmla="*/ 0 h 28"/>
                <a:gd name="T2" fmla="*/ 0 w 26"/>
                <a:gd name="T3" fmla="*/ 282 h 28"/>
                <a:gd name="T4" fmla="*/ 26 w 26"/>
                <a:gd name="T5" fmla="*/ 426 h 28"/>
                <a:gd name="T6" fmla="*/ 87 w 26"/>
                <a:gd name="T7" fmla="*/ 426 h 28"/>
                <a:gd name="T8" fmla="*/ 162 w 26"/>
                <a:gd name="T9" fmla="*/ 282 h 28"/>
                <a:gd name="T10" fmla="*/ 162 w 26"/>
                <a:gd name="T11" fmla="*/ 140 h 28"/>
                <a:gd name="T12" fmla="*/ 132 w 26"/>
                <a:gd name="T13" fmla="*/ 0 h 28"/>
                <a:gd name="T14" fmla="*/ 59 w 26"/>
                <a:gd name="T15" fmla="*/ 0 h 28"/>
                <a:gd name="T16" fmla="*/ 0 w 2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8">
                  <a:moveTo>
                    <a:pt x="0" y="0"/>
                  </a:moveTo>
                  <a:lnTo>
                    <a:pt x="0" y="18"/>
                  </a:lnTo>
                  <a:lnTo>
                    <a:pt x="4" y="27"/>
                  </a:lnTo>
                  <a:lnTo>
                    <a:pt x="13" y="27"/>
                  </a:lnTo>
                  <a:lnTo>
                    <a:pt x="25" y="18"/>
                  </a:lnTo>
                  <a:lnTo>
                    <a:pt x="25" y="9"/>
                  </a:lnTo>
                  <a:lnTo>
                    <a:pt x="20" y="0"/>
                  </a:lnTo>
                  <a:lnTo>
                    <a:pt x="9" y="0"/>
                  </a:lnTo>
                  <a:lnTo>
                    <a:pt x="0" y="0"/>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4" name="Freeform 11"/>
            <p:cNvSpPr>
              <a:spLocks/>
            </p:cNvSpPr>
            <p:nvPr/>
          </p:nvSpPr>
          <p:spPr bwMode="auto">
            <a:xfrm>
              <a:off x="824" y="3209"/>
              <a:ext cx="32" cy="45"/>
            </a:xfrm>
            <a:custGeom>
              <a:avLst/>
              <a:gdLst>
                <a:gd name="T0" fmla="*/ 0 w 26"/>
                <a:gd name="T1" fmla="*/ 179 h 34"/>
                <a:gd name="T2" fmla="*/ 39 w 26"/>
                <a:gd name="T3" fmla="*/ 286 h 34"/>
                <a:gd name="T4" fmla="*/ 39 w 26"/>
                <a:gd name="T5" fmla="*/ 416 h 34"/>
                <a:gd name="T6" fmla="*/ 107 w 26"/>
                <a:gd name="T7" fmla="*/ 416 h 34"/>
                <a:gd name="T8" fmla="*/ 162 w 26"/>
                <a:gd name="T9" fmla="*/ 379 h 34"/>
                <a:gd name="T10" fmla="*/ 162 w 26"/>
                <a:gd name="T11" fmla="*/ 86 h 34"/>
                <a:gd name="T12" fmla="*/ 132 w 26"/>
                <a:gd name="T13" fmla="*/ 28 h 34"/>
                <a:gd name="T14" fmla="*/ 62 w 26"/>
                <a:gd name="T15" fmla="*/ 0 h 34"/>
                <a:gd name="T16" fmla="*/ 21 w 26"/>
                <a:gd name="T17" fmla="*/ 0 h 34"/>
                <a:gd name="T18" fmla="*/ 0 w 26"/>
                <a:gd name="T19" fmla="*/ 179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34">
                  <a:moveTo>
                    <a:pt x="0" y="14"/>
                  </a:moveTo>
                  <a:lnTo>
                    <a:pt x="6" y="23"/>
                  </a:lnTo>
                  <a:lnTo>
                    <a:pt x="6" y="33"/>
                  </a:lnTo>
                  <a:lnTo>
                    <a:pt x="16" y="33"/>
                  </a:lnTo>
                  <a:lnTo>
                    <a:pt x="25" y="30"/>
                  </a:lnTo>
                  <a:lnTo>
                    <a:pt x="25" y="7"/>
                  </a:lnTo>
                  <a:lnTo>
                    <a:pt x="20" y="2"/>
                  </a:lnTo>
                  <a:lnTo>
                    <a:pt x="10" y="0"/>
                  </a:lnTo>
                  <a:lnTo>
                    <a:pt x="3" y="0"/>
                  </a:lnTo>
                  <a:lnTo>
                    <a:pt x="0" y="14"/>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Freeform 12"/>
            <p:cNvSpPr>
              <a:spLocks/>
            </p:cNvSpPr>
            <p:nvPr/>
          </p:nvSpPr>
          <p:spPr bwMode="auto">
            <a:xfrm>
              <a:off x="1335" y="968"/>
              <a:ext cx="467" cy="569"/>
            </a:xfrm>
            <a:custGeom>
              <a:avLst/>
              <a:gdLst>
                <a:gd name="T0" fmla="*/ 78 w 378"/>
                <a:gd name="T1" fmla="*/ 201 h 428"/>
                <a:gd name="T2" fmla="*/ 110 w 378"/>
                <a:gd name="T3" fmla="*/ 168 h 428"/>
                <a:gd name="T4" fmla="*/ 135 w 378"/>
                <a:gd name="T5" fmla="*/ 156 h 428"/>
                <a:gd name="T6" fmla="*/ 149 w 378"/>
                <a:gd name="T7" fmla="*/ 130 h 428"/>
                <a:gd name="T8" fmla="*/ 177 w 378"/>
                <a:gd name="T9" fmla="*/ 119 h 428"/>
                <a:gd name="T10" fmla="*/ 191 w 378"/>
                <a:gd name="T11" fmla="*/ 90 h 428"/>
                <a:gd name="T12" fmla="*/ 186 w 378"/>
                <a:gd name="T13" fmla="*/ 52 h 428"/>
                <a:gd name="T14" fmla="*/ 202 w 378"/>
                <a:gd name="T15" fmla="*/ 25 h 428"/>
                <a:gd name="T16" fmla="*/ 230 w 378"/>
                <a:gd name="T17" fmla="*/ 14 h 428"/>
                <a:gd name="T18" fmla="*/ 259 w 378"/>
                <a:gd name="T19" fmla="*/ 0 h 428"/>
                <a:gd name="T20" fmla="*/ 306 w 378"/>
                <a:gd name="T21" fmla="*/ 31 h 428"/>
                <a:gd name="T22" fmla="*/ 271 w 378"/>
                <a:gd name="T23" fmla="*/ 66 h 428"/>
                <a:gd name="T24" fmla="*/ 257 w 378"/>
                <a:gd name="T25" fmla="*/ 107 h 428"/>
                <a:gd name="T26" fmla="*/ 267 w 378"/>
                <a:gd name="T27" fmla="*/ 140 h 428"/>
                <a:gd name="T28" fmla="*/ 261 w 378"/>
                <a:gd name="T29" fmla="*/ 158 h 428"/>
                <a:gd name="T30" fmla="*/ 283 w 378"/>
                <a:gd name="T31" fmla="*/ 173 h 428"/>
                <a:gd name="T32" fmla="*/ 298 w 378"/>
                <a:gd name="T33" fmla="*/ 190 h 428"/>
                <a:gd name="T34" fmla="*/ 352 w 378"/>
                <a:gd name="T35" fmla="*/ 182 h 428"/>
                <a:gd name="T36" fmla="*/ 366 w 378"/>
                <a:gd name="T37" fmla="*/ 216 h 428"/>
                <a:gd name="T38" fmla="*/ 368 w 378"/>
                <a:gd name="T39" fmla="*/ 230 h 428"/>
                <a:gd name="T40" fmla="*/ 349 w 378"/>
                <a:gd name="T41" fmla="*/ 239 h 428"/>
                <a:gd name="T42" fmla="*/ 269 w 378"/>
                <a:gd name="T43" fmla="*/ 282 h 428"/>
                <a:gd name="T44" fmla="*/ 271 w 378"/>
                <a:gd name="T45" fmla="*/ 276 h 428"/>
                <a:gd name="T46" fmla="*/ 285 w 378"/>
                <a:gd name="T47" fmla="*/ 261 h 428"/>
                <a:gd name="T48" fmla="*/ 269 w 378"/>
                <a:gd name="T49" fmla="*/ 265 h 428"/>
                <a:gd name="T50" fmla="*/ 248 w 378"/>
                <a:gd name="T51" fmla="*/ 272 h 428"/>
                <a:gd name="T52" fmla="*/ 234 w 378"/>
                <a:gd name="T53" fmla="*/ 325 h 428"/>
                <a:gd name="T54" fmla="*/ 244 w 378"/>
                <a:gd name="T55" fmla="*/ 332 h 428"/>
                <a:gd name="T56" fmla="*/ 248 w 378"/>
                <a:gd name="T57" fmla="*/ 360 h 428"/>
                <a:gd name="T58" fmla="*/ 265 w 378"/>
                <a:gd name="T59" fmla="*/ 372 h 428"/>
                <a:gd name="T60" fmla="*/ 280 w 378"/>
                <a:gd name="T61" fmla="*/ 389 h 428"/>
                <a:gd name="T62" fmla="*/ 273 w 378"/>
                <a:gd name="T63" fmla="*/ 415 h 428"/>
                <a:gd name="T64" fmla="*/ 261 w 378"/>
                <a:gd name="T65" fmla="*/ 411 h 428"/>
                <a:gd name="T66" fmla="*/ 253 w 378"/>
                <a:gd name="T67" fmla="*/ 422 h 428"/>
                <a:gd name="T68" fmla="*/ 244 w 378"/>
                <a:gd name="T69" fmla="*/ 396 h 428"/>
                <a:gd name="T70" fmla="*/ 220 w 378"/>
                <a:gd name="T71" fmla="*/ 389 h 428"/>
                <a:gd name="T72" fmla="*/ 168 w 378"/>
                <a:gd name="T73" fmla="*/ 394 h 428"/>
                <a:gd name="T74" fmla="*/ 127 w 378"/>
                <a:gd name="T75" fmla="*/ 396 h 428"/>
                <a:gd name="T76" fmla="*/ 84 w 378"/>
                <a:gd name="T77" fmla="*/ 368 h 428"/>
                <a:gd name="T78" fmla="*/ 55 w 378"/>
                <a:gd name="T79" fmla="*/ 344 h 428"/>
                <a:gd name="T80" fmla="*/ 20 w 378"/>
                <a:gd name="T81" fmla="*/ 315 h 428"/>
                <a:gd name="T82" fmla="*/ 0 w 378"/>
                <a:gd name="T83" fmla="*/ 291 h 428"/>
                <a:gd name="T84" fmla="*/ 30 w 378"/>
                <a:gd name="T85" fmla="*/ 20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8" h="428">
                  <a:moveTo>
                    <a:pt x="66" y="214"/>
                  </a:moveTo>
                  <a:lnTo>
                    <a:pt x="76" y="211"/>
                  </a:lnTo>
                  <a:lnTo>
                    <a:pt x="78" y="201"/>
                  </a:lnTo>
                  <a:lnTo>
                    <a:pt x="98" y="180"/>
                  </a:lnTo>
                  <a:lnTo>
                    <a:pt x="105" y="175"/>
                  </a:lnTo>
                  <a:lnTo>
                    <a:pt x="110" y="168"/>
                  </a:lnTo>
                  <a:lnTo>
                    <a:pt x="121" y="166"/>
                  </a:lnTo>
                  <a:lnTo>
                    <a:pt x="129" y="158"/>
                  </a:lnTo>
                  <a:lnTo>
                    <a:pt x="135" y="156"/>
                  </a:lnTo>
                  <a:lnTo>
                    <a:pt x="149" y="158"/>
                  </a:lnTo>
                  <a:lnTo>
                    <a:pt x="152" y="147"/>
                  </a:lnTo>
                  <a:lnTo>
                    <a:pt x="149" y="130"/>
                  </a:lnTo>
                  <a:lnTo>
                    <a:pt x="154" y="126"/>
                  </a:lnTo>
                  <a:lnTo>
                    <a:pt x="166" y="123"/>
                  </a:lnTo>
                  <a:lnTo>
                    <a:pt x="177" y="119"/>
                  </a:lnTo>
                  <a:lnTo>
                    <a:pt x="186" y="111"/>
                  </a:lnTo>
                  <a:lnTo>
                    <a:pt x="191" y="100"/>
                  </a:lnTo>
                  <a:lnTo>
                    <a:pt x="191" y="90"/>
                  </a:lnTo>
                  <a:lnTo>
                    <a:pt x="179" y="74"/>
                  </a:lnTo>
                  <a:lnTo>
                    <a:pt x="181" y="59"/>
                  </a:lnTo>
                  <a:lnTo>
                    <a:pt x="186" y="52"/>
                  </a:lnTo>
                  <a:lnTo>
                    <a:pt x="186" y="38"/>
                  </a:lnTo>
                  <a:lnTo>
                    <a:pt x="191" y="29"/>
                  </a:lnTo>
                  <a:lnTo>
                    <a:pt x="202" y="25"/>
                  </a:lnTo>
                  <a:lnTo>
                    <a:pt x="211" y="19"/>
                  </a:lnTo>
                  <a:lnTo>
                    <a:pt x="218" y="10"/>
                  </a:lnTo>
                  <a:lnTo>
                    <a:pt x="230" y="14"/>
                  </a:lnTo>
                  <a:lnTo>
                    <a:pt x="239" y="12"/>
                  </a:lnTo>
                  <a:lnTo>
                    <a:pt x="250" y="7"/>
                  </a:lnTo>
                  <a:lnTo>
                    <a:pt x="259" y="0"/>
                  </a:lnTo>
                  <a:lnTo>
                    <a:pt x="290" y="10"/>
                  </a:lnTo>
                  <a:lnTo>
                    <a:pt x="306" y="12"/>
                  </a:lnTo>
                  <a:lnTo>
                    <a:pt x="306" y="31"/>
                  </a:lnTo>
                  <a:lnTo>
                    <a:pt x="280" y="52"/>
                  </a:lnTo>
                  <a:lnTo>
                    <a:pt x="280" y="59"/>
                  </a:lnTo>
                  <a:lnTo>
                    <a:pt x="271" y="66"/>
                  </a:lnTo>
                  <a:lnTo>
                    <a:pt x="269" y="81"/>
                  </a:lnTo>
                  <a:lnTo>
                    <a:pt x="259" y="100"/>
                  </a:lnTo>
                  <a:lnTo>
                    <a:pt x="257" y="107"/>
                  </a:lnTo>
                  <a:lnTo>
                    <a:pt x="267" y="121"/>
                  </a:lnTo>
                  <a:lnTo>
                    <a:pt x="267" y="130"/>
                  </a:lnTo>
                  <a:lnTo>
                    <a:pt x="267" y="140"/>
                  </a:lnTo>
                  <a:lnTo>
                    <a:pt x="261" y="145"/>
                  </a:lnTo>
                  <a:lnTo>
                    <a:pt x="259" y="152"/>
                  </a:lnTo>
                  <a:lnTo>
                    <a:pt x="261" y="158"/>
                  </a:lnTo>
                  <a:lnTo>
                    <a:pt x="269" y="164"/>
                  </a:lnTo>
                  <a:lnTo>
                    <a:pt x="275" y="166"/>
                  </a:lnTo>
                  <a:lnTo>
                    <a:pt x="283" y="173"/>
                  </a:lnTo>
                  <a:lnTo>
                    <a:pt x="285" y="182"/>
                  </a:lnTo>
                  <a:lnTo>
                    <a:pt x="292" y="185"/>
                  </a:lnTo>
                  <a:lnTo>
                    <a:pt x="298" y="190"/>
                  </a:lnTo>
                  <a:lnTo>
                    <a:pt x="327" y="180"/>
                  </a:lnTo>
                  <a:lnTo>
                    <a:pt x="335" y="180"/>
                  </a:lnTo>
                  <a:lnTo>
                    <a:pt x="352" y="182"/>
                  </a:lnTo>
                  <a:lnTo>
                    <a:pt x="358" y="194"/>
                  </a:lnTo>
                  <a:lnTo>
                    <a:pt x="361" y="211"/>
                  </a:lnTo>
                  <a:lnTo>
                    <a:pt x="366" y="216"/>
                  </a:lnTo>
                  <a:lnTo>
                    <a:pt x="363" y="223"/>
                  </a:lnTo>
                  <a:lnTo>
                    <a:pt x="377" y="225"/>
                  </a:lnTo>
                  <a:lnTo>
                    <a:pt x="368" y="230"/>
                  </a:lnTo>
                  <a:lnTo>
                    <a:pt x="366" y="237"/>
                  </a:lnTo>
                  <a:lnTo>
                    <a:pt x="361" y="239"/>
                  </a:lnTo>
                  <a:lnTo>
                    <a:pt x="349" y="239"/>
                  </a:lnTo>
                  <a:lnTo>
                    <a:pt x="319" y="256"/>
                  </a:lnTo>
                  <a:lnTo>
                    <a:pt x="296" y="270"/>
                  </a:lnTo>
                  <a:lnTo>
                    <a:pt x="269" y="282"/>
                  </a:lnTo>
                  <a:lnTo>
                    <a:pt x="265" y="282"/>
                  </a:lnTo>
                  <a:lnTo>
                    <a:pt x="265" y="280"/>
                  </a:lnTo>
                  <a:lnTo>
                    <a:pt x="271" y="276"/>
                  </a:lnTo>
                  <a:lnTo>
                    <a:pt x="275" y="270"/>
                  </a:lnTo>
                  <a:lnTo>
                    <a:pt x="285" y="265"/>
                  </a:lnTo>
                  <a:lnTo>
                    <a:pt x="285" y="261"/>
                  </a:lnTo>
                  <a:lnTo>
                    <a:pt x="278" y="259"/>
                  </a:lnTo>
                  <a:lnTo>
                    <a:pt x="275" y="265"/>
                  </a:lnTo>
                  <a:lnTo>
                    <a:pt x="269" y="265"/>
                  </a:lnTo>
                  <a:lnTo>
                    <a:pt x="267" y="268"/>
                  </a:lnTo>
                  <a:lnTo>
                    <a:pt x="255" y="268"/>
                  </a:lnTo>
                  <a:lnTo>
                    <a:pt x="248" y="272"/>
                  </a:lnTo>
                  <a:lnTo>
                    <a:pt x="244" y="278"/>
                  </a:lnTo>
                  <a:lnTo>
                    <a:pt x="234" y="313"/>
                  </a:lnTo>
                  <a:lnTo>
                    <a:pt x="234" y="325"/>
                  </a:lnTo>
                  <a:lnTo>
                    <a:pt x="236" y="336"/>
                  </a:lnTo>
                  <a:lnTo>
                    <a:pt x="241" y="336"/>
                  </a:lnTo>
                  <a:lnTo>
                    <a:pt x="244" y="332"/>
                  </a:lnTo>
                  <a:lnTo>
                    <a:pt x="246" y="334"/>
                  </a:lnTo>
                  <a:lnTo>
                    <a:pt x="248" y="349"/>
                  </a:lnTo>
                  <a:lnTo>
                    <a:pt x="248" y="360"/>
                  </a:lnTo>
                  <a:lnTo>
                    <a:pt x="257" y="366"/>
                  </a:lnTo>
                  <a:lnTo>
                    <a:pt x="259" y="372"/>
                  </a:lnTo>
                  <a:lnTo>
                    <a:pt x="265" y="372"/>
                  </a:lnTo>
                  <a:lnTo>
                    <a:pt x="269" y="377"/>
                  </a:lnTo>
                  <a:lnTo>
                    <a:pt x="278" y="381"/>
                  </a:lnTo>
                  <a:lnTo>
                    <a:pt x="280" y="389"/>
                  </a:lnTo>
                  <a:lnTo>
                    <a:pt x="275" y="398"/>
                  </a:lnTo>
                  <a:lnTo>
                    <a:pt x="275" y="407"/>
                  </a:lnTo>
                  <a:lnTo>
                    <a:pt x="273" y="415"/>
                  </a:lnTo>
                  <a:lnTo>
                    <a:pt x="271" y="417"/>
                  </a:lnTo>
                  <a:lnTo>
                    <a:pt x="269" y="413"/>
                  </a:lnTo>
                  <a:lnTo>
                    <a:pt x="261" y="411"/>
                  </a:lnTo>
                  <a:lnTo>
                    <a:pt x="265" y="422"/>
                  </a:lnTo>
                  <a:lnTo>
                    <a:pt x="259" y="427"/>
                  </a:lnTo>
                  <a:lnTo>
                    <a:pt x="253" y="422"/>
                  </a:lnTo>
                  <a:lnTo>
                    <a:pt x="250" y="415"/>
                  </a:lnTo>
                  <a:lnTo>
                    <a:pt x="248" y="403"/>
                  </a:lnTo>
                  <a:lnTo>
                    <a:pt x="244" y="396"/>
                  </a:lnTo>
                  <a:lnTo>
                    <a:pt x="239" y="394"/>
                  </a:lnTo>
                  <a:lnTo>
                    <a:pt x="230" y="394"/>
                  </a:lnTo>
                  <a:lnTo>
                    <a:pt x="220" y="389"/>
                  </a:lnTo>
                  <a:lnTo>
                    <a:pt x="186" y="387"/>
                  </a:lnTo>
                  <a:lnTo>
                    <a:pt x="174" y="389"/>
                  </a:lnTo>
                  <a:lnTo>
                    <a:pt x="168" y="394"/>
                  </a:lnTo>
                  <a:lnTo>
                    <a:pt x="158" y="398"/>
                  </a:lnTo>
                  <a:lnTo>
                    <a:pt x="140" y="405"/>
                  </a:lnTo>
                  <a:lnTo>
                    <a:pt x="127" y="396"/>
                  </a:lnTo>
                  <a:lnTo>
                    <a:pt x="105" y="387"/>
                  </a:lnTo>
                  <a:lnTo>
                    <a:pt x="92" y="370"/>
                  </a:lnTo>
                  <a:lnTo>
                    <a:pt x="84" y="368"/>
                  </a:lnTo>
                  <a:lnTo>
                    <a:pt x="80" y="358"/>
                  </a:lnTo>
                  <a:lnTo>
                    <a:pt x="57" y="351"/>
                  </a:lnTo>
                  <a:lnTo>
                    <a:pt x="55" y="344"/>
                  </a:lnTo>
                  <a:lnTo>
                    <a:pt x="36" y="344"/>
                  </a:lnTo>
                  <a:lnTo>
                    <a:pt x="27" y="325"/>
                  </a:lnTo>
                  <a:lnTo>
                    <a:pt x="20" y="315"/>
                  </a:lnTo>
                  <a:lnTo>
                    <a:pt x="9" y="304"/>
                  </a:lnTo>
                  <a:lnTo>
                    <a:pt x="6" y="299"/>
                  </a:lnTo>
                  <a:lnTo>
                    <a:pt x="0" y="291"/>
                  </a:lnTo>
                  <a:lnTo>
                    <a:pt x="2" y="239"/>
                  </a:lnTo>
                  <a:lnTo>
                    <a:pt x="9" y="237"/>
                  </a:lnTo>
                  <a:lnTo>
                    <a:pt x="30" y="201"/>
                  </a:lnTo>
                  <a:lnTo>
                    <a:pt x="41" y="216"/>
                  </a:lnTo>
                  <a:lnTo>
                    <a:pt x="66" y="214"/>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sp>
          <p:nvSpPr>
            <p:cNvPr id="21" name="Freeform 13"/>
            <p:cNvSpPr>
              <a:spLocks/>
            </p:cNvSpPr>
            <p:nvPr/>
          </p:nvSpPr>
          <p:spPr bwMode="auto">
            <a:xfrm>
              <a:off x="1568" y="1896"/>
              <a:ext cx="268" cy="352"/>
            </a:xfrm>
            <a:custGeom>
              <a:avLst/>
              <a:gdLst>
                <a:gd name="T0" fmla="*/ 156 w 217"/>
                <a:gd name="T1" fmla="*/ 224 h 264"/>
                <a:gd name="T2" fmla="*/ 128 w 217"/>
                <a:gd name="T3" fmla="*/ 241 h 264"/>
                <a:gd name="T4" fmla="*/ 111 w 217"/>
                <a:gd name="T5" fmla="*/ 260 h 264"/>
                <a:gd name="T6" fmla="*/ 89 w 217"/>
                <a:gd name="T7" fmla="*/ 263 h 264"/>
                <a:gd name="T8" fmla="*/ 75 w 217"/>
                <a:gd name="T9" fmla="*/ 243 h 264"/>
                <a:gd name="T10" fmla="*/ 61 w 217"/>
                <a:gd name="T11" fmla="*/ 234 h 264"/>
                <a:gd name="T12" fmla="*/ 41 w 217"/>
                <a:gd name="T13" fmla="*/ 213 h 264"/>
                <a:gd name="T14" fmla="*/ 20 w 217"/>
                <a:gd name="T15" fmla="*/ 206 h 264"/>
                <a:gd name="T16" fmla="*/ 8 w 217"/>
                <a:gd name="T17" fmla="*/ 194 h 264"/>
                <a:gd name="T18" fmla="*/ 4 w 217"/>
                <a:gd name="T19" fmla="*/ 177 h 264"/>
                <a:gd name="T20" fmla="*/ 6 w 217"/>
                <a:gd name="T21" fmla="*/ 156 h 264"/>
                <a:gd name="T22" fmla="*/ 6 w 217"/>
                <a:gd name="T23" fmla="*/ 140 h 264"/>
                <a:gd name="T24" fmla="*/ 13 w 217"/>
                <a:gd name="T25" fmla="*/ 121 h 264"/>
                <a:gd name="T26" fmla="*/ 8 w 217"/>
                <a:gd name="T27" fmla="*/ 95 h 264"/>
                <a:gd name="T28" fmla="*/ 20 w 217"/>
                <a:gd name="T29" fmla="*/ 85 h 264"/>
                <a:gd name="T30" fmla="*/ 43 w 217"/>
                <a:gd name="T31" fmla="*/ 74 h 264"/>
                <a:gd name="T32" fmla="*/ 45 w 217"/>
                <a:gd name="T33" fmla="*/ 64 h 264"/>
                <a:gd name="T34" fmla="*/ 36 w 217"/>
                <a:gd name="T35" fmla="*/ 57 h 264"/>
                <a:gd name="T36" fmla="*/ 24 w 217"/>
                <a:gd name="T37" fmla="*/ 42 h 264"/>
                <a:gd name="T38" fmla="*/ 41 w 217"/>
                <a:gd name="T39" fmla="*/ 14 h 264"/>
                <a:gd name="T40" fmla="*/ 52 w 217"/>
                <a:gd name="T41" fmla="*/ 10 h 264"/>
                <a:gd name="T42" fmla="*/ 57 w 217"/>
                <a:gd name="T43" fmla="*/ 2 h 264"/>
                <a:gd name="T44" fmla="*/ 80 w 217"/>
                <a:gd name="T45" fmla="*/ 16 h 264"/>
                <a:gd name="T46" fmla="*/ 98 w 217"/>
                <a:gd name="T47" fmla="*/ 23 h 264"/>
                <a:gd name="T48" fmla="*/ 109 w 217"/>
                <a:gd name="T49" fmla="*/ 33 h 264"/>
                <a:gd name="T50" fmla="*/ 135 w 217"/>
                <a:gd name="T51" fmla="*/ 31 h 264"/>
                <a:gd name="T52" fmla="*/ 137 w 217"/>
                <a:gd name="T53" fmla="*/ 52 h 264"/>
                <a:gd name="T54" fmla="*/ 146 w 217"/>
                <a:gd name="T55" fmla="*/ 80 h 264"/>
                <a:gd name="T56" fmla="*/ 154 w 217"/>
                <a:gd name="T57" fmla="*/ 119 h 264"/>
                <a:gd name="T58" fmla="*/ 164 w 217"/>
                <a:gd name="T59" fmla="*/ 137 h 264"/>
                <a:gd name="T60" fmla="*/ 199 w 217"/>
                <a:gd name="T61" fmla="*/ 158 h 264"/>
                <a:gd name="T62" fmla="*/ 216 w 217"/>
                <a:gd name="T63" fmla="*/ 168 h 264"/>
                <a:gd name="T64" fmla="*/ 204 w 217"/>
                <a:gd name="T65" fmla="*/ 179 h 264"/>
                <a:gd name="T66" fmla="*/ 193 w 217"/>
                <a:gd name="T67" fmla="*/ 194 h 264"/>
                <a:gd name="T68" fmla="*/ 183 w 217"/>
                <a:gd name="T69" fmla="*/ 206 h 264"/>
                <a:gd name="T70" fmla="*/ 160 w 217"/>
                <a:gd name="T71" fmla="*/ 21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 h="264">
                  <a:moveTo>
                    <a:pt x="160" y="215"/>
                  </a:moveTo>
                  <a:lnTo>
                    <a:pt x="156" y="224"/>
                  </a:lnTo>
                  <a:lnTo>
                    <a:pt x="135" y="234"/>
                  </a:lnTo>
                  <a:lnTo>
                    <a:pt x="128" y="241"/>
                  </a:lnTo>
                  <a:lnTo>
                    <a:pt x="115" y="246"/>
                  </a:lnTo>
                  <a:lnTo>
                    <a:pt x="111" y="260"/>
                  </a:lnTo>
                  <a:lnTo>
                    <a:pt x="107" y="263"/>
                  </a:lnTo>
                  <a:lnTo>
                    <a:pt x="89" y="263"/>
                  </a:lnTo>
                  <a:lnTo>
                    <a:pt x="84" y="251"/>
                  </a:lnTo>
                  <a:lnTo>
                    <a:pt x="75" y="243"/>
                  </a:lnTo>
                  <a:lnTo>
                    <a:pt x="66" y="241"/>
                  </a:lnTo>
                  <a:lnTo>
                    <a:pt x="61" y="234"/>
                  </a:lnTo>
                  <a:lnTo>
                    <a:pt x="61" y="224"/>
                  </a:lnTo>
                  <a:lnTo>
                    <a:pt x="41" y="213"/>
                  </a:lnTo>
                  <a:lnTo>
                    <a:pt x="31" y="215"/>
                  </a:lnTo>
                  <a:lnTo>
                    <a:pt x="20" y="206"/>
                  </a:lnTo>
                  <a:lnTo>
                    <a:pt x="10" y="201"/>
                  </a:lnTo>
                  <a:lnTo>
                    <a:pt x="8" y="194"/>
                  </a:lnTo>
                  <a:lnTo>
                    <a:pt x="10" y="187"/>
                  </a:lnTo>
                  <a:lnTo>
                    <a:pt x="4" y="177"/>
                  </a:lnTo>
                  <a:lnTo>
                    <a:pt x="0" y="166"/>
                  </a:lnTo>
                  <a:lnTo>
                    <a:pt x="6" y="156"/>
                  </a:lnTo>
                  <a:lnTo>
                    <a:pt x="8" y="149"/>
                  </a:lnTo>
                  <a:lnTo>
                    <a:pt x="6" y="140"/>
                  </a:lnTo>
                  <a:lnTo>
                    <a:pt x="13" y="128"/>
                  </a:lnTo>
                  <a:lnTo>
                    <a:pt x="13" y="121"/>
                  </a:lnTo>
                  <a:lnTo>
                    <a:pt x="6" y="104"/>
                  </a:lnTo>
                  <a:lnTo>
                    <a:pt x="8" y="95"/>
                  </a:lnTo>
                  <a:lnTo>
                    <a:pt x="16" y="89"/>
                  </a:lnTo>
                  <a:lnTo>
                    <a:pt x="20" y="85"/>
                  </a:lnTo>
                  <a:lnTo>
                    <a:pt x="22" y="78"/>
                  </a:lnTo>
                  <a:lnTo>
                    <a:pt x="43" y="74"/>
                  </a:lnTo>
                  <a:lnTo>
                    <a:pt x="47" y="68"/>
                  </a:lnTo>
                  <a:lnTo>
                    <a:pt x="45" y="64"/>
                  </a:lnTo>
                  <a:lnTo>
                    <a:pt x="39" y="64"/>
                  </a:lnTo>
                  <a:lnTo>
                    <a:pt x="36" y="57"/>
                  </a:lnTo>
                  <a:lnTo>
                    <a:pt x="31" y="52"/>
                  </a:lnTo>
                  <a:lnTo>
                    <a:pt x="24" y="42"/>
                  </a:lnTo>
                  <a:lnTo>
                    <a:pt x="27" y="23"/>
                  </a:lnTo>
                  <a:lnTo>
                    <a:pt x="41" y="14"/>
                  </a:lnTo>
                  <a:lnTo>
                    <a:pt x="47" y="14"/>
                  </a:lnTo>
                  <a:lnTo>
                    <a:pt x="52" y="10"/>
                  </a:lnTo>
                  <a:lnTo>
                    <a:pt x="57" y="0"/>
                  </a:lnTo>
                  <a:lnTo>
                    <a:pt x="57" y="2"/>
                  </a:lnTo>
                  <a:lnTo>
                    <a:pt x="75" y="10"/>
                  </a:lnTo>
                  <a:lnTo>
                    <a:pt x="80" y="16"/>
                  </a:lnTo>
                  <a:lnTo>
                    <a:pt x="84" y="19"/>
                  </a:lnTo>
                  <a:lnTo>
                    <a:pt x="98" y="23"/>
                  </a:lnTo>
                  <a:lnTo>
                    <a:pt x="103" y="31"/>
                  </a:lnTo>
                  <a:lnTo>
                    <a:pt x="109" y="33"/>
                  </a:lnTo>
                  <a:lnTo>
                    <a:pt x="115" y="35"/>
                  </a:lnTo>
                  <a:lnTo>
                    <a:pt x="135" y="31"/>
                  </a:lnTo>
                  <a:lnTo>
                    <a:pt x="142" y="35"/>
                  </a:lnTo>
                  <a:lnTo>
                    <a:pt x="137" y="52"/>
                  </a:lnTo>
                  <a:lnTo>
                    <a:pt x="144" y="68"/>
                  </a:lnTo>
                  <a:lnTo>
                    <a:pt x="146" y="80"/>
                  </a:lnTo>
                  <a:lnTo>
                    <a:pt x="148" y="102"/>
                  </a:lnTo>
                  <a:lnTo>
                    <a:pt x="154" y="119"/>
                  </a:lnTo>
                  <a:lnTo>
                    <a:pt x="156" y="130"/>
                  </a:lnTo>
                  <a:lnTo>
                    <a:pt x="164" y="137"/>
                  </a:lnTo>
                  <a:lnTo>
                    <a:pt x="193" y="156"/>
                  </a:lnTo>
                  <a:lnTo>
                    <a:pt x="199" y="158"/>
                  </a:lnTo>
                  <a:lnTo>
                    <a:pt x="208" y="158"/>
                  </a:lnTo>
                  <a:lnTo>
                    <a:pt x="216" y="168"/>
                  </a:lnTo>
                  <a:lnTo>
                    <a:pt x="211" y="175"/>
                  </a:lnTo>
                  <a:lnTo>
                    <a:pt x="204" y="179"/>
                  </a:lnTo>
                  <a:lnTo>
                    <a:pt x="201" y="189"/>
                  </a:lnTo>
                  <a:lnTo>
                    <a:pt x="193" y="194"/>
                  </a:lnTo>
                  <a:lnTo>
                    <a:pt x="187" y="203"/>
                  </a:lnTo>
                  <a:lnTo>
                    <a:pt x="183" y="206"/>
                  </a:lnTo>
                  <a:lnTo>
                    <a:pt x="176" y="213"/>
                  </a:lnTo>
                  <a:lnTo>
                    <a:pt x="160" y="215"/>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grpSp>
          <p:nvGrpSpPr>
            <p:cNvPr id="8217" name="Group 14"/>
            <p:cNvGrpSpPr>
              <a:grpSpLocks/>
            </p:cNvGrpSpPr>
            <p:nvPr/>
          </p:nvGrpSpPr>
          <p:grpSpPr bwMode="auto">
            <a:xfrm>
              <a:off x="567" y="845"/>
              <a:ext cx="2358" cy="3112"/>
              <a:chOff x="567" y="845"/>
              <a:chExt cx="2358" cy="3112"/>
            </a:xfrm>
          </p:grpSpPr>
          <p:sp>
            <p:nvSpPr>
              <p:cNvPr id="8218" name="Freeform 15"/>
              <p:cNvSpPr>
                <a:spLocks/>
              </p:cNvSpPr>
              <p:nvPr/>
            </p:nvSpPr>
            <p:spPr bwMode="auto">
              <a:xfrm>
                <a:off x="1680" y="3459"/>
                <a:ext cx="680" cy="498"/>
              </a:xfrm>
              <a:custGeom>
                <a:avLst/>
                <a:gdLst>
                  <a:gd name="T0" fmla="*/ 707 w 552"/>
                  <a:gd name="T1" fmla="*/ 792 h 374"/>
                  <a:gd name="T2" fmla="*/ 694 w 552"/>
                  <a:gd name="T3" fmla="*/ 447 h 374"/>
                  <a:gd name="T4" fmla="*/ 844 w 552"/>
                  <a:gd name="T5" fmla="*/ 421 h 374"/>
                  <a:gd name="T6" fmla="*/ 981 w 552"/>
                  <a:gd name="T7" fmla="*/ 330 h 374"/>
                  <a:gd name="T8" fmla="*/ 1040 w 552"/>
                  <a:gd name="T9" fmla="*/ 624 h 374"/>
                  <a:gd name="T10" fmla="*/ 1211 w 552"/>
                  <a:gd name="T11" fmla="*/ 704 h 374"/>
                  <a:gd name="T12" fmla="*/ 1323 w 552"/>
                  <a:gd name="T13" fmla="*/ 920 h 374"/>
                  <a:gd name="T14" fmla="*/ 1503 w 552"/>
                  <a:gd name="T15" fmla="*/ 1107 h 374"/>
                  <a:gd name="T16" fmla="*/ 1759 w 552"/>
                  <a:gd name="T17" fmla="*/ 920 h 374"/>
                  <a:gd name="T18" fmla="*/ 2136 w 552"/>
                  <a:gd name="T19" fmla="*/ 959 h 374"/>
                  <a:gd name="T20" fmla="*/ 2281 w 552"/>
                  <a:gd name="T21" fmla="*/ 895 h 374"/>
                  <a:gd name="T22" fmla="*/ 2559 w 552"/>
                  <a:gd name="T23" fmla="*/ 514 h 374"/>
                  <a:gd name="T24" fmla="*/ 2788 w 552"/>
                  <a:gd name="T25" fmla="*/ 364 h 374"/>
                  <a:gd name="T26" fmla="*/ 2900 w 552"/>
                  <a:gd name="T27" fmla="*/ 447 h 374"/>
                  <a:gd name="T28" fmla="*/ 3062 w 552"/>
                  <a:gd name="T29" fmla="*/ 397 h 374"/>
                  <a:gd name="T30" fmla="*/ 3096 w 552"/>
                  <a:gd name="T31" fmla="*/ 150 h 374"/>
                  <a:gd name="T32" fmla="*/ 3147 w 552"/>
                  <a:gd name="T33" fmla="*/ 266 h 374"/>
                  <a:gd name="T34" fmla="*/ 3410 w 552"/>
                  <a:gd name="T35" fmla="*/ 28 h 374"/>
                  <a:gd name="T36" fmla="*/ 3560 w 552"/>
                  <a:gd name="T37" fmla="*/ 150 h 374"/>
                  <a:gd name="T38" fmla="*/ 3290 w 552"/>
                  <a:gd name="T39" fmla="*/ 1037 h 374"/>
                  <a:gd name="T40" fmla="*/ 3155 w 552"/>
                  <a:gd name="T41" fmla="*/ 1582 h 374"/>
                  <a:gd name="T42" fmla="*/ 3130 w 552"/>
                  <a:gd name="T43" fmla="*/ 1856 h 374"/>
                  <a:gd name="T44" fmla="*/ 3082 w 552"/>
                  <a:gd name="T45" fmla="*/ 2198 h 374"/>
                  <a:gd name="T46" fmla="*/ 2990 w 552"/>
                  <a:gd name="T47" fmla="*/ 2471 h 374"/>
                  <a:gd name="T48" fmla="*/ 3048 w 552"/>
                  <a:gd name="T49" fmla="*/ 2889 h 374"/>
                  <a:gd name="T50" fmla="*/ 3130 w 552"/>
                  <a:gd name="T51" fmla="*/ 2947 h 374"/>
                  <a:gd name="T52" fmla="*/ 3130 w 552"/>
                  <a:gd name="T53" fmla="*/ 3160 h 374"/>
                  <a:gd name="T54" fmla="*/ 3155 w 552"/>
                  <a:gd name="T55" fmla="*/ 3406 h 374"/>
                  <a:gd name="T56" fmla="*/ 3231 w 552"/>
                  <a:gd name="T57" fmla="*/ 3688 h 374"/>
                  <a:gd name="T58" fmla="*/ 3319 w 552"/>
                  <a:gd name="T59" fmla="*/ 3780 h 374"/>
                  <a:gd name="T60" fmla="*/ 3219 w 552"/>
                  <a:gd name="T61" fmla="*/ 3851 h 374"/>
                  <a:gd name="T62" fmla="*/ 3062 w 552"/>
                  <a:gd name="T63" fmla="*/ 4202 h 374"/>
                  <a:gd name="T64" fmla="*/ 3042 w 552"/>
                  <a:gd name="T65" fmla="*/ 4684 h 374"/>
                  <a:gd name="T66" fmla="*/ 3042 w 552"/>
                  <a:gd name="T67" fmla="*/ 4911 h 374"/>
                  <a:gd name="T68" fmla="*/ 2878 w 552"/>
                  <a:gd name="T69" fmla="*/ 4836 h 374"/>
                  <a:gd name="T70" fmla="*/ 2651 w 552"/>
                  <a:gd name="T71" fmla="*/ 4748 h 374"/>
                  <a:gd name="T72" fmla="*/ 2496 w 552"/>
                  <a:gd name="T73" fmla="*/ 4593 h 374"/>
                  <a:gd name="T74" fmla="*/ 2336 w 552"/>
                  <a:gd name="T75" fmla="*/ 4498 h 374"/>
                  <a:gd name="T76" fmla="*/ 2119 w 552"/>
                  <a:gd name="T77" fmla="*/ 3879 h 374"/>
                  <a:gd name="T78" fmla="*/ 1767 w 552"/>
                  <a:gd name="T79" fmla="*/ 3632 h 374"/>
                  <a:gd name="T80" fmla="*/ 1598 w 552"/>
                  <a:gd name="T81" fmla="*/ 3566 h 374"/>
                  <a:gd name="T82" fmla="*/ 1412 w 552"/>
                  <a:gd name="T83" fmla="*/ 3406 h 374"/>
                  <a:gd name="T84" fmla="*/ 1263 w 552"/>
                  <a:gd name="T85" fmla="*/ 3132 h 374"/>
                  <a:gd name="T86" fmla="*/ 1080 w 552"/>
                  <a:gd name="T87" fmla="*/ 2947 h 374"/>
                  <a:gd name="T88" fmla="*/ 951 w 552"/>
                  <a:gd name="T89" fmla="*/ 2770 h 374"/>
                  <a:gd name="T90" fmla="*/ 694 w 552"/>
                  <a:gd name="T91" fmla="*/ 2537 h 374"/>
                  <a:gd name="T92" fmla="*/ 556 w 552"/>
                  <a:gd name="T93" fmla="*/ 2288 h 374"/>
                  <a:gd name="T94" fmla="*/ 275 w 552"/>
                  <a:gd name="T95" fmla="*/ 2314 h 374"/>
                  <a:gd name="T96" fmla="*/ 132 w 552"/>
                  <a:gd name="T97" fmla="*/ 2080 h 374"/>
                  <a:gd name="T98" fmla="*/ 48 w 552"/>
                  <a:gd name="T99" fmla="*/ 1856 h 374"/>
                  <a:gd name="T100" fmla="*/ 21 w 552"/>
                  <a:gd name="T101" fmla="*/ 1662 h 374"/>
                  <a:gd name="T102" fmla="*/ 48 w 552"/>
                  <a:gd name="T103" fmla="*/ 1405 h 374"/>
                  <a:gd name="T104" fmla="*/ 73 w 552"/>
                  <a:gd name="T105" fmla="*/ 1107 h 374"/>
                  <a:gd name="T106" fmla="*/ 169 w 552"/>
                  <a:gd name="T107" fmla="*/ 760 h 374"/>
                  <a:gd name="T108" fmla="*/ 275 w 552"/>
                  <a:gd name="T109" fmla="*/ 541 h 374"/>
                  <a:gd name="T110" fmla="*/ 346 w 552"/>
                  <a:gd name="T111" fmla="*/ 514 h 374"/>
                  <a:gd name="T112" fmla="*/ 499 w 552"/>
                  <a:gd name="T113" fmla="*/ 895 h 3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52" h="374">
                    <a:moveTo>
                      <a:pt x="96" y="70"/>
                    </a:moveTo>
                    <a:lnTo>
                      <a:pt x="104" y="62"/>
                    </a:lnTo>
                    <a:lnTo>
                      <a:pt x="108" y="60"/>
                    </a:lnTo>
                    <a:lnTo>
                      <a:pt x="108" y="51"/>
                    </a:lnTo>
                    <a:lnTo>
                      <a:pt x="108" y="41"/>
                    </a:lnTo>
                    <a:lnTo>
                      <a:pt x="106" y="34"/>
                    </a:lnTo>
                    <a:lnTo>
                      <a:pt x="108" y="32"/>
                    </a:lnTo>
                    <a:lnTo>
                      <a:pt x="124" y="34"/>
                    </a:lnTo>
                    <a:lnTo>
                      <a:pt x="129" y="32"/>
                    </a:lnTo>
                    <a:lnTo>
                      <a:pt x="135" y="28"/>
                    </a:lnTo>
                    <a:lnTo>
                      <a:pt x="143" y="25"/>
                    </a:lnTo>
                    <a:lnTo>
                      <a:pt x="149" y="25"/>
                    </a:lnTo>
                    <a:lnTo>
                      <a:pt x="149" y="32"/>
                    </a:lnTo>
                    <a:lnTo>
                      <a:pt x="156" y="39"/>
                    </a:lnTo>
                    <a:lnTo>
                      <a:pt x="159" y="47"/>
                    </a:lnTo>
                    <a:lnTo>
                      <a:pt x="164" y="51"/>
                    </a:lnTo>
                    <a:lnTo>
                      <a:pt x="170" y="56"/>
                    </a:lnTo>
                    <a:lnTo>
                      <a:pt x="186" y="53"/>
                    </a:lnTo>
                    <a:lnTo>
                      <a:pt x="191" y="58"/>
                    </a:lnTo>
                    <a:lnTo>
                      <a:pt x="191" y="62"/>
                    </a:lnTo>
                    <a:lnTo>
                      <a:pt x="203" y="70"/>
                    </a:lnTo>
                    <a:lnTo>
                      <a:pt x="209" y="77"/>
                    </a:lnTo>
                    <a:lnTo>
                      <a:pt x="219" y="84"/>
                    </a:lnTo>
                    <a:lnTo>
                      <a:pt x="230" y="84"/>
                    </a:lnTo>
                    <a:lnTo>
                      <a:pt x="244" y="79"/>
                    </a:lnTo>
                    <a:lnTo>
                      <a:pt x="260" y="73"/>
                    </a:lnTo>
                    <a:lnTo>
                      <a:pt x="269" y="70"/>
                    </a:lnTo>
                    <a:lnTo>
                      <a:pt x="297" y="70"/>
                    </a:lnTo>
                    <a:lnTo>
                      <a:pt x="316" y="73"/>
                    </a:lnTo>
                    <a:lnTo>
                      <a:pt x="327" y="73"/>
                    </a:lnTo>
                    <a:lnTo>
                      <a:pt x="336" y="70"/>
                    </a:lnTo>
                    <a:lnTo>
                      <a:pt x="343" y="68"/>
                    </a:lnTo>
                    <a:lnTo>
                      <a:pt x="349" y="68"/>
                    </a:lnTo>
                    <a:lnTo>
                      <a:pt x="359" y="65"/>
                    </a:lnTo>
                    <a:lnTo>
                      <a:pt x="368" y="60"/>
                    </a:lnTo>
                    <a:lnTo>
                      <a:pt x="391" y="39"/>
                    </a:lnTo>
                    <a:lnTo>
                      <a:pt x="396" y="34"/>
                    </a:lnTo>
                    <a:lnTo>
                      <a:pt x="407" y="34"/>
                    </a:lnTo>
                    <a:lnTo>
                      <a:pt x="426" y="28"/>
                    </a:lnTo>
                    <a:lnTo>
                      <a:pt x="428" y="28"/>
                    </a:lnTo>
                    <a:lnTo>
                      <a:pt x="435" y="34"/>
                    </a:lnTo>
                    <a:lnTo>
                      <a:pt x="444" y="34"/>
                    </a:lnTo>
                    <a:lnTo>
                      <a:pt x="451" y="39"/>
                    </a:lnTo>
                    <a:lnTo>
                      <a:pt x="456" y="39"/>
                    </a:lnTo>
                    <a:lnTo>
                      <a:pt x="469" y="30"/>
                    </a:lnTo>
                    <a:lnTo>
                      <a:pt x="474" y="25"/>
                    </a:lnTo>
                    <a:lnTo>
                      <a:pt x="474" y="15"/>
                    </a:lnTo>
                    <a:lnTo>
                      <a:pt x="474" y="11"/>
                    </a:lnTo>
                    <a:lnTo>
                      <a:pt x="479" y="8"/>
                    </a:lnTo>
                    <a:lnTo>
                      <a:pt x="481" y="13"/>
                    </a:lnTo>
                    <a:lnTo>
                      <a:pt x="481" y="20"/>
                    </a:lnTo>
                    <a:lnTo>
                      <a:pt x="483" y="25"/>
                    </a:lnTo>
                    <a:lnTo>
                      <a:pt x="495" y="20"/>
                    </a:lnTo>
                    <a:lnTo>
                      <a:pt x="522" y="2"/>
                    </a:lnTo>
                    <a:lnTo>
                      <a:pt x="529" y="0"/>
                    </a:lnTo>
                    <a:lnTo>
                      <a:pt x="551" y="8"/>
                    </a:lnTo>
                    <a:lnTo>
                      <a:pt x="545" y="11"/>
                    </a:lnTo>
                    <a:lnTo>
                      <a:pt x="534" y="15"/>
                    </a:lnTo>
                    <a:lnTo>
                      <a:pt x="532" y="25"/>
                    </a:lnTo>
                    <a:lnTo>
                      <a:pt x="504" y="79"/>
                    </a:lnTo>
                    <a:lnTo>
                      <a:pt x="497" y="103"/>
                    </a:lnTo>
                    <a:lnTo>
                      <a:pt x="487" y="115"/>
                    </a:lnTo>
                    <a:lnTo>
                      <a:pt x="483" y="120"/>
                    </a:lnTo>
                    <a:lnTo>
                      <a:pt x="479" y="126"/>
                    </a:lnTo>
                    <a:lnTo>
                      <a:pt x="481" y="134"/>
                    </a:lnTo>
                    <a:lnTo>
                      <a:pt x="479" y="141"/>
                    </a:lnTo>
                    <a:lnTo>
                      <a:pt x="474" y="148"/>
                    </a:lnTo>
                    <a:lnTo>
                      <a:pt x="469" y="152"/>
                    </a:lnTo>
                    <a:lnTo>
                      <a:pt x="472" y="167"/>
                    </a:lnTo>
                    <a:lnTo>
                      <a:pt x="462" y="176"/>
                    </a:lnTo>
                    <a:lnTo>
                      <a:pt x="460" y="182"/>
                    </a:lnTo>
                    <a:lnTo>
                      <a:pt x="458" y="188"/>
                    </a:lnTo>
                    <a:lnTo>
                      <a:pt x="460" y="207"/>
                    </a:lnTo>
                    <a:lnTo>
                      <a:pt x="462" y="216"/>
                    </a:lnTo>
                    <a:lnTo>
                      <a:pt x="467" y="219"/>
                    </a:lnTo>
                    <a:lnTo>
                      <a:pt x="467" y="224"/>
                    </a:lnTo>
                    <a:lnTo>
                      <a:pt x="472" y="229"/>
                    </a:lnTo>
                    <a:lnTo>
                      <a:pt x="479" y="224"/>
                    </a:lnTo>
                    <a:lnTo>
                      <a:pt x="487" y="235"/>
                    </a:lnTo>
                    <a:lnTo>
                      <a:pt x="487" y="240"/>
                    </a:lnTo>
                    <a:lnTo>
                      <a:pt x="479" y="240"/>
                    </a:lnTo>
                    <a:lnTo>
                      <a:pt x="477" y="252"/>
                    </a:lnTo>
                    <a:lnTo>
                      <a:pt x="483" y="252"/>
                    </a:lnTo>
                    <a:lnTo>
                      <a:pt x="483" y="259"/>
                    </a:lnTo>
                    <a:lnTo>
                      <a:pt x="487" y="261"/>
                    </a:lnTo>
                    <a:lnTo>
                      <a:pt x="493" y="269"/>
                    </a:lnTo>
                    <a:lnTo>
                      <a:pt x="495" y="280"/>
                    </a:lnTo>
                    <a:lnTo>
                      <a:pt x="499" y="283"/>
                    </a:lnTo>
                    <a:lnTo>
                      <a:pt x="502" y="280"/>
                    </a:lnTo>
                    <a:lnTo>
                      <a:pt x="508" y="287"/>
                    </a:lnTo>
                    <a:lnTo>
                      <a:pt x="508" y="293"/>
                    </a:lnTo>
                    <a:lnTo>
                      <a:pt x="499" y="293"/>
                    </a:lnTo>
                    <a:lnTo>
                      <a:pt x="493" y="293"/>
                    </a:lnTo>
                    <a:lnTo>
                      <a:pt x="493" y="299"/>
                    </a:lnTo>
                    <a:lnTo>
                      <a:pt x="481" y="304"/>
                    </a:lnTo>
                    <a:lnTo>
                      <a:pt x="469" y="319"/>
                    </a:lnTo>
                    <a:lnTo>
                      <a:pt x="469" y="323"/>
                    </a:lnTo>
                    <a:lnTo>
                      <a:pt x="462" y="344"/>
                    </a:lnTo>
                    <a:lnTo>
                      <a:pt x="465" y="356"/>
                    </a:lnTo>
                    <a:lnTo>
                      <a:pt x="467" y="361"/>
                    </a:lnTo>
                    <a:lnTo>
                      <a:pt x="469" y="370"/>
                    </a:lnTo>
                    <a:lnTo>
                      <a:pt x="465" y="373"/>
                    </a:lnTo>
                    <a:lnTo>
                      <a:pt x="454" y="370"/>
                    </a:lnTo>
                    <a:lnTo>
                      <a:pt x="446" y="366"/>
                    </a:lnTo>
                    <a:lnTo>
                      <a:pt x="440" y="368"/>
                    </a:lnTo>
                    <a:lnTo>
                      <a:pt x="426" y="359"/>
                    </a:lnTo>
                    <a:lnTo>
                      <a:pt x="419" y="359"/>
                    </a:lnTo>
                    <a:lnTo>
                      <a:pt x="405" y="361"/>
                    </a:lnTo>
                    <a:lnTo>
                      <a:pt x="401" y="359"/>
                    </a:lnTo>
                    <a:lnTo>
                      <a:pt x="394" y="359"/>
                    </a:lnTo>
                    <a:lnTo>
                      <a:pt x="382" y="349"/>
                    </a:lnTo>
                    <a:lnTo>
                      <a:pt x="376" y="347"/>
                    </a:lnTo>
                    <a:lnTo>
                      <a:pt x="361" y="344"/>
                    </a:lnTo>
                    <a:lnTo>
                      <a:pt x="357" y="342"/>
                    </a:lnTo>
                    <a:lnTo>
                      <a:pt x="347" y="319"/>
                    </a:lnTo>
                    <a:lnTo>
                      <a:pt x="336" y="304"/>
                    </a:lnTo>
                    <a:lnTo>
                      <a:pt x="324" y="295"/>
                    </a:lnTo>
                    <a:lnTo>
                      <a:pt x="308" y="283"/>
                    </a:lnTo>
                    <a:lnTo>
                      <a:pt x="290" y="274"/>
                    </a:lnTo>
                    <a:lnTo>
                      <a:pt x="271" y="276"/>
                    </a:lnTo>
                    <a:lnTo>
                      <a:pt x="265" y="280"/>
                    </a:lnTo>
                    <a:lnTo>
                      <a:pt x="255" y="280"/>
                    </a:lnTo>
                    <a:lnTo>
                      <a:pt x="244" y="271"/>
                    </a:lnTo>
                    <a:lnTo>
                      <a:pt x="232" y="269"/>
                    </a:lnTo>
                    <a:lnTo>
                      <a:pt x="228" y="264"/>
                    </a:lnTo>
                    <a:lnTo>
                      <a:pt x="216" y="259"/>
                    </a:lnTo>
                    <a:lnTo>
                      <a:pt x="211" y="255"/>
                    </a:lnTo>
                    <a:lnTo>
                      <a:pt x="203" y="242"/>
                    </a:lnTo>
                    <a:lnTo>
                      <a:pt x="193" y="238"/>
                    </a:lnTo>
                    <a:lnTo>
                      <a:pt x="182" y="235"/>
                    </a:lnTo>
                    <a:lnTo>
                      <a:pt x="174" y="233"/>
                    </a:lnTo>
                    <a:lnTo>
                      <a:pt x="166" y="224"/>
                    </a:lnTo>
                    <a:lnTo>
                      <a:pt x="156" y="221"/>
                    </a:lnTo>
                    <a:lnTo>
                      <a:pt x="149" y="214"/>
                    </a:lnTo>
                    <a:lnTo>
                      <a:pt x="145" y="210"/>
                    </a:lnTo>
                    <a:lnTo>
                      <a:pt x="129" y="197"/>
                    </a:lnTo>
                    <a:lnTo>
                      <a:pt x="115" y="195"/>
                    </a:lnTo>
                    <a:lnTo>
                      <a:pt x="106" y="193"/>
                    </a:lnTo>
                    <a:lnTo>
                      <a:pt x="102" y="193"/>
                    </a:lnTo>
                    <a:lnTo>
                      <a:pt x="92" y="179"/>
                    </a:lnTo>
                    <a:lnTo>
                      <a:pt x="85" y="174"/>
                    </a:lnTo>
                    <a:lnTo>
                      <a:pt x="78" y="174"/>
                    </a:lnTo>
                    <a:lnTo>
                      <a:pt x="44" y="179"/>
                    </a:lnTo>
                    <a:lnTo>
                      <a:pt x="42" y="176"/>
                    </a:lnTo>
                    <a:lnTo>
                      <a:pt x="32" y="165"/>
                    </a:lnTo>
                    <a:lnTo>
                      <a:pt x="30" y="160"/>
                    </a:lnTo>
                    <a:lnTo>
                      <a:pt x="20" y="158"/>
                    </a:lnTo>
                    <a:lnTo>
                      <a:pt x="16" y="152"/>
                    </a:lnTo>
                    <a:lnTo>
                      <a:pt x="9" y="150"/>
                    </a:lnTo>
                    <a:lnTo>
                      <a:pt x="7" y="141"/>
                    </a:lnTo>
                    <a:lnTo>
                      <a:pt x="7" y="137"/>
                    </a:lnTo>
                    <a:lnTo>
                      <a:pt x="5" y="129"/>
                    </a:lnTo>
                    <a:lnTo>
                      <a:pt x="3" y="126"/>
                    </a:lnTo>
                    <a:lnTo>
                      <a:pt x="0" y="124"/>
                    </a:lnTo>
                    <a:lnTo>
                      <a:pt x="0" y="117"/>
                    </a:lnTo>
                    <a:lnTo>
                      <a:pt x="7" y="107"/>
                    </a:lnTo>
                    <a:lnTo>
                      <a:pt x="7" y="103"/>
                    </a:lnTo>
                    <a:lnTo>
                      <a:pt x="5" y="94"/>
                    </a:lnTo>
                    <a:lnTo>
                      <a:pt x="11" y="84"/>
                    </a:lnTo>
                    <a:lnTo>
                      <a:pt x="11" y="73"/>
                    </a:lnTo>
                    <a:lnTo>
                      <a:pt x="16" y="65"/>
                    </a:lnTo>
                    <a:lnTo>
                      <a:pt x="26" y="58"/>
                    </a:lnTo>
                    <a:lnTo>
                      <a:pt x="44" y="51"/>
                    </a:lnTo>
                    <a:lnTo>
                      <a:pt x="44" y="47"/>
                    </a:lnTo>
                    <a:lnTo>
                      <a:pt x="42" y="41"/>
                    </a:lnTo>
                    <a:lnTo>
                      <a:pt x="44" y="37"/>
                    </a:lnTo>
                    <a:lnTo>
                      <a:pt x="51" y="39"/>
                    </a:lnTo>
                    <a:lnTo>
                      <a:pt x="53" y="39"/>
                    </a:lnTo>
                    <a:lnTo>
                      <a:pt x="55" y="49"/>
                    </a:lnTo>
                    <a:lnTo>
                      <a:pt x="59" y="56"/>
                    </a:lnTo>
                    <a:lnTo>
                      <a:pt x="76" y="68"/>
                    </a:lnTo>
                    <a:lnTo>
                      <a:pt x="83" y="73"/>
                    </a:lnTo>
                    <a:lnTo>
                      <a:pt x="96" y="70"/>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19" name="Freeform 16"/>
              <p:cNvSpPr>
                <a:spLocks/>
              </p:cNvSpPr>
              <p:nvPr/>
            </p:nvSpPr>
            <p:spPr bwMode="auto">
              <a:xfrm>
                <a:off x="1300" y="845"/>
                <a:ext cx="356" cy="413"/>
              </a:xfrm>
              <a:custGeom>
                <a:avLst/>
                <a:gdLst>
                  <a:gd name="T0" fmla="*/ 96 w 289"/>
                  <a:gd name="T1" fmla="*/ 2101 h 310"/>
                  <a:gd name="T2" fmla="*/ 96 w 289"/>
                  <a:gd name="T3" fmla="*/ 2354 h 310"/>
                  <a:gd name="T4" fmla="*/ 111 w 289"/>
                  <a:gd name="T5" fmla="*/ 2662 h 310"/>
                  <a:gd name="T6" fmla="*/ 2 w 289"/>
                  <a:gd name="T7" fmla="*/ 3401 h 310"/>
                  <a:gd name="T8" fmla="*/ 78 w 289"/>
                  <a:gd name="T9" fmla="*/ 3701 h 310"/>
                  <a:gd name="T10" fmla="*/ 292 w 289"/>
                  <a:gd name="T11" fmla="*/ 3701 h 310"/>
                  <a:gd name="T12" fmla="*/ 388 w 289"/>
                  <a:gd name="T13" fmla="*/ 3888 h 310"/>
                  <a:gd name="T14" fmla="*/ 620 w 289"/>
                  <a:gd name="T15" fmla="*/ 4055 h 310"/>
                  <a:gd name="T16" fmla="*/ 702 w 289"/>
                  <a:gd name="T17" fmla="*/ 3888 h 310"/>
                  <a:gd name="T18" fmla="*/ 872 w 289"/>
                  <a:gd name="T19" fmla="*/ 3546 h 310"/>
                  <a:gd name="T20" fmla="*/ 982 w 289"/>
                  <a:gd name="T21" fmla="*/ 3425 h 310"/>
                  <a:gd name="T22" fmla="*/ 1073 w 289"/>
                  <a:gd name="T23" fmla="*/ 3296 h 310"/>
                  <a:gd name="T24" fmla="*/ 1174 w 289"/>
                  <a:gd name="T25" fmla="*/ 3179 h 310"/>
                  <a:gd name="T26" fmla="*/ 1189 w 289"/>
                  <a:gd name="T27" fmla="*/ 2875 h 310"/>
                  <a:gd name="T28" fmla="*/ 1341 w 289"/>
                  <a:gd name="T29" fmla="*/ 2799 h 310"/>
                  <a:gd name="T30" fmla="*/ 1433 w 289"/>
                  <a:gd name="T31" fmla="*/ 2539 h 310"/>
                  <a:gd name="T32" fmla="*/ 1354 w 289"/>
                  <a:gd name="T33" fmla="*/ 2190 h 310"/>
                  <a:gd name="T34" fmla="*/ 1403 w 289"/>
                  <a:gd name="T35" fmla="*/ 1916 h 310"/>
                  <a:gd name="T36" fmla="*/ 1433 w 289"/>
                  <a:gd name="T37" fmla="*/ 1593 h 310"/>
                  <a:gd name="T38" fmla="*/ 1571 w 289"/>
                  <a:gd name="T39" fmla="*/ 1465 h 310"/>
                  <a:gd name="T40" fmla="*/ 1688 w 289"/>
                  <a:gd name="T41" fmla="*/ 1418 h 310"/>
                  <a:gd name="T42" fmla="*/ 1824 w 289"/>
                  <a:gd name="T43" fmla="*/ 1318 h 310"/>
                  <a:gd name="T44" fmla="*/ 1824 w 289"/>
                  <a:gd name="T45" fmla="*/ 1009 h 310"/>
                  <a:gd name="T46" fmla="*/ 1798 w 289"/>
                  <a:gd name="T47" fmla="*/ 721 h 310"/>
                  <a:gd name="T48" fmla="*/ 1691 w 289"/>
                  <a:gd name="T49" fmla="*/ 506 h 310"/>
                  <a:gd name="T50" fmla="*/ 1661 w 289"/>
                  <a:gd name="T51" fmla="*/ 207 h 310"/>
                  <a:gd name="T52" fmla="*/ 1728 w 289"/>
                  <a:gd name="T53" fmla="*/ 49 h 310"/>
                  <a:gd name="T54" fmla="*/ 1553 w 289"/>
                  <a:gd name="T55" fmla="*/ 28 h 310"/>
                  <a:gd name="T56" fmla="*/ 1236 w 289"/>
                  <a:gd name="T57" fmla="*/ 442 h 310"/>
                  <a:gd name="T58" fmla="*/ 990 w 289"/>
                  <a:gd name="T59" fmla="*/ 249 h 310"/>
                  <a:gd name="T60" fmla="*/ 894 w 289"/>
                  <a:gd name="T61" fmla="*/ 406 h 310"/>
                  <a:gd name="T62" fmla="*/ 620 w 289"/>
                  <a:gd name="T63" fmla="*/ 626 h 310"/>
                  <a:gd name="T64" fmla="*/ 477 w 289"/>
                  <a:gd name="T65" fmla="*/ 873 h 310"/>
                  <a:gd name="T66" fmla="*/ 292 w 289"/>
                  <a:gd name="T67" fmla="*/ 826 h 310"/>
                  <a:gd name="T68" fmla="*/ 179 w 289"/>
                  <a:gd name="T69" fmla="*/ 710 h 310"/>
                  <a:gd name="T70" fmla="*/ 2 w 289"/>
                  <a:gd name="T71" fmla="*/ 785 h 310"/>
                  <a:gd name="T72" fmla="*/ 26 w 289"/>
                  <a:gd name="T73" fmla="*/ 1074 h 310"/>
                  <a:gd name="T74" fmla="*/ 39 w 289"/>
                  <a:gd name="T75" fmla="*/ 1418 h 310"/>
                  <a:gd name="T76" fmla="*/ 78 w 289"/>
                  <a:gd name="T77" fmla="*/ 1700 h 310"/>
                  <a:gd name="T78" fmla="*/ 179 w 289"/>
                  <a:gd name="T79" fmla="*/ 1916 h 3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89" h="310">
                    <a:moveTo>
                      <a:pt x="27" y="145"/>
                    </a:moveTo>
                    <a:lnTo>
                      <a:pt x="15" y="159"/>
                    </a:lnTo>
                    <a:lnTo>
                      <a:pt x="20" y="166"/>
                    </a:lnTo>
                    <a:lnTo>
                      <a:pt x="15" y="178"/>
                    </a:lnTo>
                    <a:lnTo>
                      <a:pt x="20" y="192"/>
                    </a:lnTo>
                    <a:lnTo>
                      <a:pt x="17" y="201"/>
                    </a:lnTo>
                    <a:lnTo>
                      <a:pt x="2" y="230"/>
                    </a:lnTo>
                    <a:lnTo>
                      <a:pt x="2" y="257"/>
                    </a:lnTo>
                    <a:lnTo>
                      <a:pt x="6" y="272"/>
                    </a:lnTo>
                    <a:lnTo>
                      <a:pt x="12" y="280"/>
                    </a:lnTo>
                    <a:lnTo>
                      <a:pt x="24" y="283"/>
                    </a:lnTo>
                    <a:lnTo>
                      <a:pt x="45" y="280"/>
                    </a:lnTo>
                    <a:lnTo>
                      <a:pt x="59" y="285"/>
                    </a:lnTo>
                    <a:lnTo>
                      <a:pt x="59" y="294"/>
                    </a:lnTo>
                    <a:lnTo>
                      <a:pt x="70" y="309"/>
                    </a:lnTo>
                    <a:lnTo>
                      <a:pt x="95" y="306"/>
                    </a:lnTo>
                    <a:lnTo>
                      <a:pt x="105" y="304"/>
                    </a:lnTo>
                    <a:lnTo>
                      <a:pt x="107" y="294"/>
                    </a:lnTo>
                    <a:lnTo>
                      <a:pt x="127" y="272"/>
                    </a:lnTo>
                    <a:lnTo>
                      <a:pt x="134" y="268"/>
                    </a:lnTo>
                    <a:lnTo>
                      <a:pt x="139" y="261"/>
                    </a:lnTo>
                    <a:lnTo>
                      <a:pt x="150" y="259"/>
                    </a:lnTo>
                    <a:lnTo>
                      <a:pt x="158" y="251"/>
                    </a:lnTo>
                    <a:lnTo>
                      <a:pt x="164" y="249"/>
                    </a:lnTo>
                    <a:lnTo>
                      <a:pt x="178" y="251"/>
                    </a:lnTo>
                    <a:lnTo>
                      <a:pt x="180" y="240"/>
                    </a:lnTo>
                    <a:lnTo>
                      <a:pt x="178" y="223"/>
                    </a:lnTo>
                    <a:lnTo>
                      <a:pt x="182" y="218"/>
                    </a:lnTo>
                    <a:lnTo>
                      <a:pt x="194" y="216"/>
                    </a:lnTo>
                    <a:lnTo>
                      <a:pt x="205" y="212"/>
                    </a:lnTo>
                    <a:lnTo>
                      <a:pt x="215" y="204"/>
                    </a:lnTo>
                    <a:lnTo>
                      <a:pt x="219" y="192"/>
                    </a:lnTo>
                    <a:lnTo>
                      <a:pt x="219" y="182"/>
                    </a:lnTo>
                    <a:lnTo>
                      <a:pt x="207" y="166"/>
                    </a:lnTo>
                    <a:lnTo>
                      <a:pt x="210" y="152"/>
                    </a:lnTo>
                    <a:lnTo>
                      <a:pt x="215" y="145"/>
                    </a:lnTo>
                    <a:lnTo>
                      <a:pt x="215" y="130"/>
                    </a:lnTo>
                    <a:lnTo>
                      <a:pt x="219" y="121"/>
                    </a:lnTo>
                    <a:lnTo>
                      <a:pt x="230" y="118"/>
                    </a:lnTo>
                    <a:lnTo>
                      <a:pt x="240" y="111"/>
                    </a:lnTo>
                    <a:lnTo>
                      <a:pt x="246" y="102"/>
                    </a:lnTo>
                    <a:lnTo>
                      <a:pt x="258" y="107"/>
                    </a:lnTo>
                    <a:lnTo>
                      <a:pt x="267" y="104"/>
                    </a:lnTo>
                    <a:lnTo>
                      <a:pt x="279" y="100"/>
                    </a:lnTo>
                    <a:lnTo>
                      <a:pt x="288" y="92"/>
                    </a:lnTo>
                    <a:lnTo>
                      <a:pt x="279" y="76"/>
                    </a:lnTo>
                    <a:lnTo>
                      <a:pt x="267" y="59"/>
                    </a:lnTo>
                    <a:lnTo>
                      <a:pt x="275" y="55"/>
                    </a:lnTo>
                    <a:lnTo>
                      <a:pt x="272" y="47"/>
                    </a:lnTo>
                    <a:lnTo>
                      <a:pt x="260" y="38"/>
                    </a:lnTo>
                    <a:lnTo>
                      <a:pt x="258" y="28"/>
                    </a:lnTo>
                    <a:lnTo>
                      <a:pt x="254" y="16"/>
                    </a:lnTo>
                    <a:lnTo>
                      <a:pt x="267" y="10"/>
                    </a:lnTo>
                    <a:lnTo>
                      <a:pt x="265" y="4"/>
                    </a:lnTo>
                    <a:lnTo>
                      <a:pt x="254" y="0"/>
                    </a:lnTo>
                    <a:lnTo>
                      <a:pt x="238" y="2"/>
                    </a:lnTo>
                    <a:lnTo>
                      <a:pt x="221" y="7"/>
                    </a:lnTo>
                    <a:lnTo>
                      <a:pt x="189" y="33"/>
                    </a:lnTo>
                    <a:lnTo>
                      <a:pt x="173" y="28"/>
                    </a:lnTo>
                    <a:lnTo>
                      <a:pt x="152" y="19"/>
                    </a:lnTo>
                    <a:lnTo>
                      <a:pt x="146" y="28"/>
                    </a:lnTo>
                    <a:lnTo>
                      <a:pt x="137" y="31"/>
                    </a:lnTo>
                    <a:lnTo>
                      <a:pt x="111" y="31"/>
                    </a:lnTo>
                    <a:lnTo>
                      <a:pt x="95" y="47"/>
                    </a:lnTo>
                    <a:lnTo>
                      <a:pt x="84" y="68"/>
                    </a:lnTo>
                    <a:lnTo>
                      <a:pt x="72" y="66"/>
                    </a:lnTo>
                    <a:lnTo>
                      <a:pt x="61" y="68"/>
                    </a:lnTo>
                    <a:lnTo>
                      <a:pt x="45" y="62"/>
                    </a:lnTo>
                    <a:lnTo>
                      <a:pt x="33" y="53"/>
                    </a:lnTo>
                    <a:lnTo>
                      <a:pt x="27" y="53"/>
                    </a:lnTo>
                    <a:lnTo>
                      <a:pt x="20" y="57"/>
                    </a:lnTo>
                    <a:lnTo>
                      <a:pt x="2" y="59"/>
                    </a:lnTo>
                    <a:lnTo>
                      <a:pt x="2" y="64"/>
                    </a:lnTo>
                    <a:lnTo>
                      <a:pt x="4" y="81"/>
                    </a:lnTo>
                    <a:lnTo>
                      <a:pt x="0" y="98"/>
                    </a:lnTo>
                    <a:lnTo>
                      <a:pt x="6" y="107"/>
                    </a:lnTo>
                    <a:lnTo>
                      <a:pt x="2" y="121"/>
                    </a:lnTo>
                    <a:lnTo>
                      <a:pt x="12" y="128"/>
                    </a:lnTo>
                    <a:lnTo>
                      <a:pt x="24" y="135"/>
                    </a:lnTo>
                    <a:lnTo>
                      <a:pt x="27" y="145"/>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0" name="Freeform 17"/>
              <p:cNvSpPr>
                <a:spLocks/>
              </p:cNvSpPr>
              <p:nvPr/>
            </p:nvSpPr>
            <p:spPr bwMode="auto">
              <a:xfrm>
                <a:off x="1472" y="2117"/>
                <a:ext cx="512" cy="490"/>
              </a:xfrm>
              <a:custGeom>
                <a:avLst/>
                <a:gdLst>
                  <a:gd name="T0" fmla="*/ 367 w 416"/>
                  <a:gd name="T1" fmla="*/ 2264 h 368"/>
                  <a:gd name="T2" fmla="*/ 452 w 416"/>
                  <a:gd name="T3" fmla="*/ 2373 h 368"/>
                  <a:gd name="T4" fmla="*/ 706 w 416"/>
                  <a:gd name="T5" fmla="*/ 2647 h 368"/>
                  <a:gd name="T6" fmla="*/ 814 w 416"/>
                  <a:gd name="T7" fmla="*/ 3081 h 368"/>
                  <a:gd name="T8" fmla="*/ 1024 w 416"/>
                  <a:gd name="T9" fmla="*/ 3449 h 368"/>
                  <a:gd name="T10" fmla="*/ 1154 w 416"/>
                  <a:gd name="T11" fmla="*/ 3747 h 368"/>
                  <a:gd name="T12" fmla="*/ 1226 w 416"/>
                  <a:gd name="T13" fmla="*/ 4049 h 368"/>
                  <a:gd name="T14" fmla="*/ 1326 w 416"/>
                  <a:gd name="T15" fmla="*/ 4102 h 368"/>
                  <a:gd name="T16" fmla="*/ 1420 w 416"/>
                  <a:gd name="T17" fmla="*/ 4225 h 368"/>
                  <a:gd name="T18" fmla="*/ 1578 w 416"/>
                  <a:gd name="T19" fmla="*/ 4402 h 368"/>
                  <a:gd name="T20" fmla="*/ 1689 w 416"/>
                  <a:gd name="T21" fmla="*/ 4762 h 368"/>
                  <a:gd name="T22" fmla="*/ 1778 w 416"/>
                  <a:gd name="T23" fmla="*/ 4738 h 368"/>
                  <a:gd name="T24" fmla="*/ 1833 w 416"/>
                  <a:gd name="T25" fmla="*/ 4567 h 368"/>
                  <a:gd name="T26" fmla="*/ 2033 w 416"/>
                  <a:gd name="T27" fmla="*/ 4535 h 368"/>
                  <a:gd name="T28" fmla="*/ 2181 w 416"/>
                  <a:gd name="T29" fmla="*/ 4793 h 368"/>
                  <a:gd name="T30" fmla="*/ 2277 w 416"/>
                  <a:gd name="T31" fmla="*/ 4793 h 368"/>
                  <a:gd name="T32" fmla="*/ 2277 w 416"/>
                  <a:gd name="T33" fmla="*/ 4674 h 368"/>
                  <a:gd name="T34" fmla="*/ 2415 w 416"/>
                  <a:gd name="T35" fmla="*/ 4694 h 368"/>
                  <a:gd name="T36" fmla="*/ 2528 w 416"/>
                  <a:gd name="T37" fmla="*/ 4493 h 368"/>
                  <a:gd name="T38" fmla="*/ 2535 w 416"/>
                  <a:gd name="T39" fmla="*/ 4202 h 368"/>
                  <a:gd name="T40" fmla="*/ 2645 w 416"/>
                  <a:gd name="T41" fmla="*/ 4049 h 368"/>
                  <a:gd name="T42" fmla="*/ 2667 w 416"/>
                  <a:gd name="T43" fmla="*/ 3723 h 368"/>
                  <a:gd name="T44" fmla="*/ 2645 w 416"/>
                  <a:gd name="T45" fmla="*/ 3331 h 368"/>
                  <a:gd name="T46" fmla="*/ 2506 w 416"/>
                  <a:gd name="T47" fmla="*/ 3216 h 368"/>
                  <a:gd name="T48" fmla="*/ 2377 w 416"/>
                  <a:gd name="T49" fmla="*/ 3106 h 368"/>
                  <a:gd name="T50" fmla="*/ 2277 w 416"/>
                  <a:gd name="T51" fmla="*/ 3245 h 368"/>
                  <a:gd name="T52" fmla="*/ 2139 w 416"/>
                  <a:gd name="T53" fmla="*/ 3106 h 368"/>
                  <a:gd name="T54" fmla="*/ 1969 w 416"/>
                  <a:gd name="T55" fmla="*/ 2778 h 368"/>
                  <a:gd name="T56" fmla="*/ 1898 w 416"/>
                  <a:gd name="T57" fmla="*/ 2509 h 368"/>
                  <a:gd name="T58" fmla="*/ 1778 w 416"/>
                  <a:gd name="T59" fmla="*/ 2301 h 368"/>
                  <a:gd name="T60" fmla="*/ 1772 w 416"/>
                  <a:gd name="T61" fmla="*/ 1945 h 368"/>
                  <a:gd name="T62" fmla="*/ 1961 w 416"/>
                  <a:gd name="T63" fmla="*/ 1945 h 368"/>
                  <a:gd name="T64" fmla="*/ 1911 w 416"/>
                  <a:gd name="T65" fmla="*/ 1704 h 368"/>
                  <a:gd name="T66" fmla="*/ 1851 w 416"/>
                  <a:gd name="T67" fmla="*/ 1547 h 368"/>
                  <a:gd name="T68" fmla="*/ 1797 w 416"/>
                  <a:gd name="T69" fmla="*/ 1348 h 368"/>
                  <a:gd name="T70" fmla="*/ 1748 w 416"/>
                  <a:gd name="T71" fmla="*/ 1145 h 368"/>
                  <a:gd name="T72" fmla="*/ 1820 w 416"/>
                  <a:gd name="T73" fmla="*/ 835 h 368"/>
                  <a:gd name="T74" fmla="*/ 1925 w 416"/>
                  <a:gd name="T75" fmla="*/ 646 h 368"/>
                  <a:gd name="T76" fmla="*/ 2033 w 416"/>
                  <a:gd name="T77" fmla="*/ 447 h 368"/>
                  <a:gd name="T78" fmla="*/ 1898 w 416"/>
                  <a:gd name="T79" fmla="*/ 330 h 368"/>
                  <a:gd name="T80" fmla="*/ 1748 w 416"/>
                  <a:gd name="T81" fmla="*/ 364 h 368"/>
                  <a:gd name="T82" fmla="*/ 1689 w 416"/>
                  <a:gd name="T83" fmla="*/ 529 h 368"/>
                  <a:gd name="T84" fmla="*/ 1542 w 416"/>
                  <a:gd name="T85" fmla="*/ 646 h 368"/>
                  <a:gd name="T86" fmla="*/ 1374 w 416"/>
                  <a:gd name="T87" fmla="*/ 895 h 368"/>
                  <a:gd name="T88" fmla="*/ 1239 w 416"/>
                  <a:gd name="T89" fmla="*/ 1037 h 368"/>
                  <a:gd name="T90" fmla="*/ 1202 w 416"/>
                  <a:gd name="T91" fmla="*/ 1261 h 368"/>
                  <a:gd name="T92" fmla="*/ 1051 w 416"/>
                  <a:gd name="T93" fmla="*/ 1112 h 368"/>
                  <a:gd name="T94" fmla="*/ 932 w 416"/>
                  <a:gd name="T95" fmla="*/ 988 h 368"/>
                  <a:gd name="T96" fmla="*/ 897 w 416"/>
                  <a:gd name="T97" fmla="*/ 760 h 368"/>
                  <a:gd name="T98" fmla="*/ 706 w 416"/>
                  <a:gd name="T99" fmla="*/ 646 h 368"/>
                  <a:gd name="T100" fmla="*/ 571 w 416"/>
                  <a:gd name="T101" fmla="*/ 447 h 368"/>
                  <a:gd name="T102" fmla="*/ 571 w 416"/>
                  <a:gd name="T103" fmla="*/ 273 h 368"/>
                  <a:gd name="T104" fmla="*/ 503 w 416"/>
                  <a:gd name="T105" fmla="*/ 0 h 368"/>
                  <a:gd name="T106" fmla="*/ 391 w 416"/>
                  <a:gd name="T107" fmla="*/ 85 h 368"/>
                  <a:gd name="T108" fmla="*/ 357 w 416"/>
                  <a:gd name="T109" fmla="*/ 248 h 368"/>
                  <a:gd name="T110" fmla="*/ 367 w 416"/>
                  <a:gd name="T111" fmla="*/ 529 h 368"/>
                  <a:gd name="T112" fmla="*/ 302 w 416"/>
                  <a:gd name="T113" fmla="*/ 711 h 368"/>
                  <a:gd name="T114" fmla="*/ 186 w 416"/>
                  <a:gd name="T115" fmla="*/ 871 h 368"/>
                  <a:gd name="T116" fmla="*/ 160 w 416"/>
                  <a:gd name="T117" fmla="*/ 1112 h 368"/>
                  <a:gd name="T118" fmla="*/ 50 w 416"/>
                  <a:gd name="T119" fmla="*/ 1188 h 368"/>
                  <a:gd name="T120" fmla="*/ 107 w 416"/>
                  <a:gd name="T121" fmla="*/ 1481 h 368"/>
                  <a:gd name="T122" fmla="*/ 186 w 416"/>
                  <a:gd name="T123" fmla="*/ 1668 h 368"/>
                  <a:gd name="T124" fmla="*/ 277 w 416"/>
                  <a:gd name="T125" fmla="*/ 1903 h 3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16" h="368">
                    <a:moveTo>
                      <a:pt x="47" y="154"/>
                    </a:moveTo>
                    <a:lnTo>
                      <a:pt x="57" y="172"/>
                    </a:lnTo>
                    <a:lnTo>
                      <a:pt x="63" y="180"/>
                    </a:lnTo>
                    <a:lnTo>
                      <a:pt x="70" y="180"/>
                    </a:lnTo>
                    <a:lnTo>
                      <a:pt x="80" y="182"/>
                    </a:lnTo>
                    <a:lnTo>
                      <a:pt x="109" y="201"/>
                    </a:lnTo>
                    <a:lnTo>
                      <a:pt x="123" y="220"/>
                    </a:lnTo>
                    <a:lnTo>
                      <a:pt x="125" y="234"/>
                    </a:lnTo>
                    <a:lnTo>
                      <a:pt x="130" y="240"/>
                    </a:lnTo>
                    <a:lnTo>
                      <a:pt x="158" y="262"/>
                    </a:lnTo>
                    <a:lnTo>
                      <a:pt x="169" y="274"/>
                    </a:lnTo>
                    <a:lnTo>
                      <a:pt x="178" y="285"/>
                    </a:lnTo>
                    <a:lnTo>
                      <a:pt x="185" y="302"/>
                    </a:lnTo>
                    <a:lnTo>
                      <a:pt x="189" y="307"/>
                    </a:lnTo>
                    <a:lnTo>
                      <a:pt x="199" y="310"/>
                    </a:lnTo>
                    <a:lnTo>
                      <a:pt x="205" y="312"/>
                    </a:lnTo>
                    <a:lnTo>
                      <a:pt x="213" y="321"/>
                    </a:lnTo>
                    <a:lnTo>
                      <a:pt x="219" y="321"/>
                    </a:lnTo>
                    <a:lnTo>
                      <a:pt x="231" y="326"/>
                    </a:lnTo>
                    <a:lnTo>
                      <a:pt x="244" y="334"/>
                    </a:lnTo>
                    <a:lnTo>
                      <a:pt x="254" y="345"/>
                    </a:lnTo>
                    <a:lnTo>
                      <a:pt x="261" y="362"/>
                    </a:lnTo>
                    <a:lnTo>
                      <a:pt x="267" y="364"/>
                    </a:lnTo>
                    <a:lnTo>
                      <a:pt x="275" y="360"/>
                    </a:lnTo>
                    <a:lnTo>
                      <a:pt x="277" y="355"/>
                    </a:lnTo>
                    <a:lnTo>
                      <a:pt x="283" y="347"/>
                    </a:lnTo>
                    <a:lnTo>
                      <a:pt x="297" y="345"/>
                    </a:lnTo>
                    <a:lnTo>
                      <a:pt x="314" y="345"/>
                    </a:lnTo>
                    <a:lnTo>
                      <a:pt x="328" y="355"/>
                    </a:lnTo>
                    <a:lnTo>
                      <a:pt x="336" y="364"/>
                    </a:lnTo>
                    <a:lnTo>
                      <a:pt x="348" y="367"/>
                    </a:lnTo>
                    <a:lnTo>
                      <a:pt x="351" y="364"/>
                    </a:lnTo>
                    <a:lnTo>
                      <a:pt x="348" y="360"/>
                    </a:lnTo>
                    <a:lnTo>
                      <a:pt x="351" y="355"/>
                    </a:lnTo>
                    <a:lnTo>
                      <a:pt x="364" y="355"/>
                    </a:lnTo>
                    <a:lnTo>
                      <a:pt x="373" y="357"/>
                    </a:lnTo>
                    <a:lnTo>
                      <a:pt x="384" y="347"/>
                    </a:lnTo>
                    <a:lnTo>
                      <a:pt x="390" y="341"/>
                    </a:lnTo>
                    <a:lnTo>
                      <a:pt x="396" y="328"/>
                    </a:lnTo>
                    <a:lnTo>
                      <a:pt x="392" y="319"/>
                    </a:lnTo>
                    <a:lnTo>
                      <a:pt x="398" y="315"/>
                    </a:lnTo>
                    <a:lnTo>
                      <a:pt x="408" y="307"/>
                    </a:lnTo>
                    <a:lnTo>
                      <a:pt x="412" y="298"/>
                    </a:lnTo>
                    <a:lnTo>
                      <a:pt x="412" y="283"/>
                    </a:lnTo>
                    <a:lnTo>
                      <a:pt x="415" y="272"/>
                    </a:lnTo>
                    <a:lnTo>
                      <a:pt x="408" y="253"/>
                    </a:lnTo>
                    <a:lnTo>
                      <a:pt x="398" y="246"/>
                    </a:lnTo>
                    <a:lnTo>
                      <a:pt x="387" y="244"/>
                    </a:lnTo>
                    <a:lnTo>
                      <a:pt x="378" y="238"/>
                    </a:lnTo>
                    <a:lnTo>
                      <a:pt x="367" y="236"/>
                    </a:lnTo>
                    <a:lnTo>
                      <a:pt x="359" y="244"/>
                    </a:lnTo>
                    <a:lnTo>
                      <a:pt x="351" y="246"/>
                    </a:lnTo>
                    <a:lnTo>
                      <a:pt x="341" y="238"/>
                    </a:lnTo>
                    <a:lnTo>
                      <a:pt x="330" y="236"/>
                    </a:lnTo>
                    <a:lnTo>
                      <a:pt x="316" y="220"/>
                    </a:lnTo>
                    <a:lnTo>
                      <a:pt x="304" y="212"/>
                    </a:lnTo>
                    <a:lnTo>
                      <a:pt x="300" y="203"/>
                    </a:lnTo>
                    <a:lnTo>
                      <a:pt x="293" y="191"/>
                    </a:lnTo>
                    <a:lnTo>
                      <a:pt x="281" y="184"/>
                    </a:lnTo>
                    <a:lnTo>
                      <a:pt x="275" y="175"/>
                    </a:lnTo>
                    <a:lnTo>
                      <a:pt x="258" y="160"/>
                    </a:lnTo>
                    <a:lnTo>
                      <a:pt x="273" y="148"/>
                    </a:lnTo>
                    <a:lnTo>
                      <a:pt x="293" y="150"/>
                    </a:lnTo>
                    <a:lnTo>
                      <a:pt x="302" y="148"/>
                    </a:lnTo>
                    <a:lnTo>
                      <a:pt x="302" y="137"/>
                    </a:lnTo>
                    <a:lnTo>
                      <a:pt x="295" y="130"/>
                    </a:lnTo>
                    <a:lnTo>
                      <a:pt x="293" y="124"/>
                    </a:lnTo>
                    <a:lnTo>
                      <a:pt x="286" y="118"/>
                    </a:lnTo>
                    <a:lnTo>
                      <a:pt x="283" y="111"/>
                    </a:lnTo>
                    <a:lnTo>
                      <a:pt x="277" y="103"/>
                    </a:lnTo>
                    <a:lnTo>
                      <a:pt x="277" y="94"/>
                    </a:lnTo>
                    <a:lnTo>
                      <a:pt x="270" y="87"/>
                    </a:lnTo>
                    <a:lnTo>
                      <a:pt x="275" y="73"/>
                    </a:lnTo>
                    <a:lnTo>
                      <a:pt x="281" y="64"/>
                    </a:lnTo>
                    <a:lnTo>
                      <a:pt x="283" y="49"/>
                    </a:lnTo>
                    <a:lnTo>
                      <a:pt x="297" y="49"/>
                    </a:lnTo>
                    <a:lnTo>
                      <a:pt x="309" y="45"/>
                    </a:lnTo>
                    <a:lnTo>
                      <a:pt x="314" y="34"/>
                    </a:lnTo>
                    <a:lnTo>
                      <a:pt x="312" y="28"/>
                    </a:lnTo>
                    <a:lnTo>
                      <a:pt x="293" y="25"/>
                    </a:lnTo>
                    <a:lnTo>
                      <a:pt x="279" y="23"/>
                    </a:lnTo>
                    <a:lnTo>
                      <a:pt x="270" y="28"/>
                    </a:lnTo>
                    <a:lnTo>
                      <a:pt x="265" y="37"/>
                    </a:lnTo>
                    <a:lnTo>
                      <a:pt x="261" y="40"/>
                    </a:lnTo>
                    <a:lnTo>
                      <a:pt x="254" y="47"/>
                    </a:lnTo>
                    <a:lnTo>
                      <a:pt x="238" y="49"/>
                    </a:lnTo>
                    <a:lnTo>
                      <a:pt x="234" y="58"/>
                    </a:lnTo>
                    <a:lnTo>
                      <a:pt x="213" y="68"/>
                    </a:lnTo>
                    <a:lnTo>
                      <a:pt x="205" y="75"/>
                    </a:lnTo>
                    <a:lnTo>
                      <a:pt x="192" y="79"/>
                    </a:lnTo>
                    <a:lnTo>
                      <a:pt x="189" y="94"/>
                    </a:lnTo>
                    <a:lnTo>
                      <a:pt x="185" y="96"/>
                    </a:lnTo>
                    <a:lnTo>
                      <a:pt x="166" y="96"/>
                    </a:lnTo>
                    <a:lnTo>
                      <a:pt x="162" y="85"/>
                    </a:lnTo>
                    <a:lnTo>
                      <a:pt x="153" y="77"/>
                    </a:lnTo>
                    <a:lnTo>
                      <a:pt x="144" y="75"/>
                    </a:lnTo>
                    <a:lnTo>
                      <a:pt x="139" y="68"/>
                    </a:lnTo>
                    <a:lnTo>
                      <a:pt x="139" y="58"/>
                    </a:lnTo>
                    <a:lnTo>
                      <a:pt x="119" y="47"/>
                    </a:lnTo>
                    <a:lnTo>
                      <a:pt x="109" y="49"/>
                    </a:lnTo>
                    <a:lnTo>
                      <a:pt x="98" y="40"/>
                    </a:lnTo>
                    <a:lnTo>
                      <a:pt x="88" y="34"/>
                    </a:lnTo>
                    <a:lnTo>
                      <a:pt x="86" y="28"/>
                    </a:lnTo>
                    <a:lnTo>
                      <a:pt x="88" y="21"/>
                    </a:lnTo>
                    <a:lnTo>
                      <a:pt x="82" y="11"/>
                    </a:lnTo>
                    <a:lnTo>
                      <a:pt x="78" y="0"/>
                    </a:lnTo>
                    <a:lnTo>
                      <a:pt x="68" y="0"/>
                    </a:lnTo>
                    <a:lnTo>
                      <a:pt x="61" y="6"/>
                    </a:lnTo>
                    <a:lnTo>
                      <a:pt x="52" y="9"/>
                    </a:lnTo>
                    <a:lnTo>
                      <a:pt x="55" y="19"/>
                    </a:lnTo>
                    <a:lnTo>
                      <a:pt x="52" y="30"/>
                    </a:lnTo>
                    <a:lnTo>
                      <a:pt x="57" y="40"/>
                    </a:lnTo>
                    <a:lnTo>
                      <a:pt x="52" y="45"/>
                    </a:lnTo>
                    <a:lnTo>
                      <a:pt x="47" y="54"/>
                    </a:lnTo>
                    <a:lnTo>
                      <a:pt x="33" y="58"/>
                    </a:lnTo>
                    <a:lnTo>
                      <a:pt x="29" y="66"/>
                    </a:lnTo>
                    <a:lnTo>
                      <a:pt x="29" y="79"/>
                    </a:lnTo>
                    <a:lnTo>
                      <a:pt x="24" y="85"/>
                    </a:lnTo>
                    <a:lnTo>
                      <a:pt x="18" y="85"/>
                    </a:lnTo>
                    <a:lnTo>
                      <a:pt x="8" y="90"/>
                    </a:lnTo>
                    <a:lnTo>
                      <a:pt x="0" y="105"/>
                    </a:lnTo>
                    <a:lnTo>
                      <a:pt x="16" y="113"/>
                    </a:lnTo>
                    <a:lnTo>
                      <a:pt x="24" y="120"/>
                    </a:lnTo>
                    <a:lnTo>
                      <a:pt x="29" y="127"/>
                    </a:lnTo>
                    <a:lnTo>
                      <a:pt x="36" y="135"/>
                    </a:lnTo>
                    <a:lnTo>
                      <a:pt x="43" y="144"/>
                    </a:lnTo>
                    <a:lnTo>
                      <a:pt x="47" y="154"/>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1" name="Freeform 18"/>
              <p:cNvSpPr>
                <a:spLocks/>
              </p:cNvSpPr>
              <p:nvPr/>
            </p:nvSpPr>
            <p:spPr bwMode="auto">
              <a:xfrm>
                <a:off x="1789" y="2092"/>
                <a:ext cx="359" cy="363"/>
              </a:xfrm>
              <a:custGeom>
                <a:avLst/>
                <a:gdLst>
                  <a:gd name="T0" fmla="*/ 366 w 291"/>
                  <a:gd name="T1" fmla="*/ 671 h 273"/>
                  <a:gd name="T2" fmla="*/ 405 w 291"/>
                  <a:gd name="T3" fmla="*/ 468 h 273"/>
                  <a:gd name="T4" fmla="*/ 695 w 291"/>
                  <a:gd name="T5" fmla="*/ 152 h 273"/>
                  <a:gd name="T6" fmla="*/ 925 w 291"/>
                  <a:gd name="T7" fmla="*/ 0 h 273"/>
                  <a:gd name="T8" fmla="*/ 970 w 291"/>
                  <a:gd name="T9" fmla="*/ 468 h 273"/>
                  <a:gd name="T10" fmla="*/ 1172 w 291"/>
                  <a:gd name="T11" fmla="*/ 1056 h 273"/>
                  <a:gd name="T12" fmla="*/ 1383 w 291"/>
                  <a:gd name="T13" fmla="*/ 1489 h 273"/>
                  <a:gd name="T14" fmla="*/ 1642 w 291"/>
                  <a:gd name="T15" fmla="*/ 1945 h 273"/>
                  <a:gd name="T16" fmla="*/ 1810 w 291"/>
                  <a:gd name="T17" fmla="*/ 2097 h 273"/>
                  <a:gd name="T18" fmla="*/ 1855 w 291"/>
                  <a:gd name="T19" fmla="*/ 2320 h 273"/>
                  <a:gd name="T20" fmla="*/ 1886 w 291"/>
                  <a:gd name="T21" fmla="*/ 2548 h 273"/>
                  <a:gd name="T22" fmla="*/ 1765 w 291"/>
                  <a:gd name="T23" fmla="*/ 2847 h 273"/>
                  <a:gd name="T24" fmla="*/ 1642 w 291"/>
                  <a:gd name="T25" fmla="*/ 3029 h 273"/>
                  <a:gd name="T26" fmla="*/ 1492 w 291"/>
                  <a:gd name="T27" fmla="*/ 2912 h 273"/>
                  <a:gd name="T28" fmla="*/ 1318 w 291"/>
                  <a:gd name="T29" fmla="*/ 2965 h 273"/>
                  <a:gd name="T30" fmla="*/ 1211 w 291"/>
                  <a:gd name="T31" fmla="*/ 3230 h 273"/>
                  <a:gd name="T32" fmla="*/ 1139 w 291"/>
                  <a:gd name="T33" fmla="*/ 3439 h 273"/>
                  <a:gd name="T34" fmla="*/ 988 w 291"/>
                  <a:gd name="T35" fmla="*/ 3538 h 273"/>
                  <a:gd name="T36" fmla="*/ 854 w 291"/>
                  <a:gd name="T37" fmla="*/ 3404 h 273"/>
                  <a:gd name="T38" fmla="*/ 712 w 291"/>
                  <a:gd name="T39" fmla="*/ 3316 h 273"/>
                  <a:gd name="T40" fmla="*/ 603 w 291"/>
                  <a:gd name="T41" fmla="*/ 3439 h 273"/>
                  <a:gd name="T42" fmla="*/ 474 w 291"/>
                  <a:gd name="T43" fmla="*/ 3316 h 273"/>
                  <a:gd name="T44" fmla="*/ 300 w 291"/>
                  <a:gd name="T45" fmla="*/ 3000 h 273"/>
                  <a:gd name="T46" fmla="*/ 226 w 291"/>
                  <a:gd name="T47" fmla="*/ 2719 h 273"/>
                  <a:gd name="T48" fmla="*/ 110 w 291"/>
                  <a:gd name="T49" fmla="*/ 2512 h 273"/>
                  <a:gd name="T50" fmla="*/ 90 w 291"/>
                  <a:gd name="T51" fmla="*/ 2161 h 273"/>
                  <a:gd name="T52" fmla="*/ 283 w 291"/>
                  <a:gd name="T53" fmla="*/ 2161 h 273"/>
                  <a:gd name="T54" fmla="*/ 236 w 291"/>
                  <a:gd name="T55" fmla="*/ 1925 h 273"/>
                  <a:gd name="T56" fmla="*/ 180 w 291"/>
                  <a:gd name="T57" fmla="*/ 1766 h 273"/>
                  <a:gd name="T58" fmla="*/ 118 w 291"/>
                  <a:gd name="T59" fmla="*/ 1576 h 273"/>
                  <a:gd name="T60" fmla="*/ 73 w 291"/>
                  <a:gd name="T61" fmla="*/ 1363 h 273"/>
                  <a:gd name="T62" fmla="*/ 146 w 291"/>
                  <a:gd name="T63" fmla="*/ 1056 h 273"/>
                  <a:gd name="T64" fmla="*/ 257 w 291"/>
                  <a:gd name="T65" fmla="*/ 862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1" h="273">
                    <a:moveTo>
                      <a:pt x="51" y="62"/>
                    </a:moveTo>
                    <a:lnTo>
                      <a:pt x="55" y="52"/>
                    </a:lnTo>
                    <a:lnTo>
                      <a:pt x="53" y="45"/>
                    </a:lnTo>
                    <a:lnTo>
                      <a:pt x="61" y="36"/>
                    </a:lnTo>
                    <a:lnTo>
                      <a:pt x="98" y="19"/>
                    </a:lnTo>
                    <a:lnTo>
                      <a:pt x="105" y="12"/>
                    </a:lnTo>
                    <a:lnTo>
                      <a:pt x="117" y="12"/>
                    </a:lnTo>
                    <a:lnTo>
                      <a:pt x="140" y="0"/>
                    </a:lnTo>
                    <a:lnTo>
                      <a:pt x="142" y="14"/>
                    </a:lnTo>
                    <a:lnTo>
                      <a:pt x="147" y="36"/>
                    </a:lnTo>
                    <a:lnTo>
                      <a:pt x="158" y="52"/>
                    </a:lnTo>
                    <a:lnTo>
                      <a:pt x="177" y="81"/>
                    </a:lnTo>
                    <a:lnTo>
                      <a:pt x="195" y="99"/>
                    </a:lnTo>
                    <a:lnTo>
                      <a:pt x="209" y="114"/>
                    </a:lnTo>
                    <a:lnTo>
                      <a:pt x="228" y="129"/>
                    </a:lnTo>
                    <a:lnTo>
                      <a:pt x="248" y="150"/>
                    </a:lnTo>
                    <a:lnTo>
                      <a:pt x="269" y="157"/>
                    </a:lnTo>
                    <a:lnTo>
                      <a:pt x="273" y="162"/>
                    </a:lnTo>
                    <a:lnTo>
                      <a:pt x="275" y="174"/>
                    </a:lnTo>
                    <a:lnTo>
                      <a:pt x="280" y="179"/>
                    </a:lnTo>
                    <a:lnTo>
                      <a:pt x="290" y="185"/>
                    </a:lnTo>
                    <a:lnTo>
                      <a:pt x="285" y="196"/>
                    </a:lnTo>
                    <a:lnTo>
                      <a:pt x="273" y="205"/>
                    </a:lnTo>
                    <a:lnTo>
                      <a:pt x="267" y="219"/>
                    </a:lnTo>
                    <a:lnTo>
                      <a:pt x="255" y="226"/>
                    </a:lnTo>
                    <a:lnTo>
                      <a:pt x="248" y="233"/>
                    </a:lnTo>
                    <a:lnTo>
                      <a:pt x="238" y="228"/>
                    </a:lnTo>
                    <a:lnTo>
                      <a:pt x="225" y="224"/>
                    </a:lnTo>
                    <a:lnTo>
                      <a:pt x="211" y="224"/>
                    </a:lnTo>
                    <a:lnTo>
                      <a:pt x="199" y="228"/>
                    </a:lnTo>
                    <a:lnTo>
                      <a:pt x="191" y="235"/>
                    </a:lnTo>
                    <a:lnTo>
                      <a:pt x="183" y="248"/>
                    </a:lnTo>
                    <a:lnTo>
                      <a:pt x="179" y="259"/>
                    </a:lnTo>
                    <a:lnTo>
                      <a:pt x="172" y="265"/>
                    </a:lnTo>
                    <a:lnTo>
                      <a:pt x="160" y="265"/>
                    </a:lnTo>
                    <a:lnTo>
                      <a:pt x="149" y="272"/>
                    </a:lnTo>
                    <a:lnTo>
                      <a:pt x="140" y="265"/>
                    </a:lnTo>
                    <a:lnTo>
                      <a:pt x="129" y="262"/>
                    </a:lnTo>
                    <a:lnTo>
                      <a:pt x="119" y="257"/>
                    </a:lnTo>
                    <a:lnTo>
                      <a:pt x="108" y="255"/>
                    </a:lnTo>
                    <a:lnTo>
                      <a:pt x="101" y="262"/>
                    </a:lnTo>
                    <a:lnTo>
                      <a:pt x="92" y="265"/>
                    </a:lnTo>
                    <a:lnTo>
                      <a:pt x="82" y="257"/>
                    </a:lnTo>
                    <a:lnTo>
                      <a:pt x="71" y="255"/>
                    </a:lnTo>
                    <a:lnTo>
                      <a:pt x="57" y="239"/>
                    </a:lnTo>
                    <a:lnTo>
                      <a:pt x="45" y="231"/>
                    </a:lnTo>
                    <a:lnTo>
                      <a:pt x="41" y="222"/>
                    </a:lnTo>
                    <a:lnTo>
                      <a:pt x="34" y="209"/>
                    </a:lnTo>
                    <a:lnTo>
                      <a:pt x="22" y="202"/>
                    </a:lnTo>
                    <a:lnTo>
                      <a:pt x="16" y="193"/>
                    </a:lnTo>
                    <a:lnTo>
                      <a:pt x="0" y="179"/>
                    </a:lnTo>
                    <a:lnTo>
                      <a:pt x="14" y="166"/>
                    </a:lnTo>
                    <a:lnTo>
                      <a:pt x="34" y="168"/>
                    </a:lnTo>
                    <a:lnTo>
                      <a:pt x="43" y="166"/>
                    </a:lnTo>
                    <a:lnTo>
                      <a:pt x="43" y="155"/>
                    </a:lnTo>
                    <a:lnTo>
                      <a:pt x="36" y="148"/>
                    </a:lnTo>
                    <a:lnTo>
                      <a:pt x="34" y="142"/>
                    </a:lnTo>
                    <a:lnTo>
                      <a:pt x="27" y="136"/>
                    </a:lnTo>
                    <a:lnTo>
                      <a:pt x="24" y="129"/>
                    </a:lnTo>
                    <a:lnTo>
                      <a:pt x="18" y="121"/>
                    </a:lnTo>
                    <a:lnTo>
                      <a:pt x="18" y="112"/>
                    </a:lnTo>
                    <a:lnTo>
                      <a:pt x="11" y="105"/>
                    </a:lnTo>
                    <a:lnTo>
                      <a:pt x="16" y="90"/>
                    </a:lnTo>
                    <a:lnTo>
                      <a:pt x="22" y="81"/>
                    </a:lnTo>
                    <a:lnTo>
                      <a:pt x="24" y="66"/>
                    </a:lnTo>
                    <a:lnTo>
                      <a:pt x="39" y="66"/>
                    </a:lnTo>
                    <a:lnTo>
                      <a:pt x="51" y="62"/>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2" name="Freeform 19"/>
              <p:cNvSpPr>
                <a:spLocks/>
              </p:cNvSpPr>
              <p:nvPr/>
            </p:nvSpPr>
            <p:spPr bwMode="auto">
              <a:xfrm>
                <a:off x="2253" y="3308"/>
                <a:ext cx="30" cy="39"/>
              </a:xfrm>
              <a:custGeom>
                <a:avLst/>
                <a:gdLst>
                  <a:gd name="T0" fmla="*/ 0 w 25"/>
                  <a:gd name="T1" fmla="*/ 304 h 29"/>
                  <a:gd name="T2" fmla="*/ 0 w 25"/>
                  <a:gd name="T3" fmla="*/ 98 h 29"/>
                  <a:gd name="T4" fmla="*/ 71 w 25"/>
                  <a:gd name="T5" fmla="*/ 0 h 29"/>
                  <a:gd name="T6" fmla="*/ 92 w 25"/>
                  <a:gd name="T7" fmla="*/ 0 h 29"/>
                  <a:gd name="T8" fmla="*/ 124 w 25"/>
                  <a:gd name="T9" fmla="*/ 0 h 29"/>
                  <a:gd name="T10" fmla="*/ 124 w 25"/>
                  <a:gd name="T11" fmla="*/ 206 h 29"/>
                  <a:gd name="T12" fmla="*/ 92 w 25"/>
                  <a:gd name="T13" fmla="*/ 304 h 29"/>
                  <a:gd name="T14" fmla="*/ 24 w 25"/>
                  <a:gd name="T15" fmla="*/ 409 h 29"/>
                  <a:gd name="T16" fmla="*/ 0 w 25"/>
                  <a:gd name="T17" fmla="*/ 304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9">
                    <a:moveTo>
                      <a:pt x="0" y="21"/>
                    </a:moveTo>
                    <a:lnTo>
                      <a:pt x="0" y="7"/>
                    </a:lnTo>
                    <a:lnTo>
                      <a:pt x="13" y="0"/>
                    </a:lnTo>
                    <a:lnTo>
                      <a:pt x="18" y="0"/>
                    </a:lnTo>
                    <a:lnTo>
                      <a:pt x="24" y="0"/>
                    </a:lnTo>
                    <a:lnTo>
                      <a:pt x="24" y="14"/>
                    </a:lnTo>
                    <a:lnTo>
                      <a:pt x="18" y="21"/>
                    </a:lnTo>
                    <a:lnTo>
                      <a:pt x="5" y="28"/>
                    </a:lnTo>
                    <a:lnTo>
                      <a:pt x="0" y="21"/>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3" name="Freeform 20"/>
              <p:cNvSpPr>
                <a:spLocks/>
              </p:cNvSpPr>
              <p:nvPr/>
            </p:nvSpPr>
            <p:spPr bwMode="auto">
              <a:xfrm>
                <a:off x="1934" y="2514"/>
                <a:ext cx="431" cy="441"/>
              </a:xfrm>
              <a:custGeom>
                <a:avLst/>
                <a:gdLst>
                  <a:gd name="T0" fmla="*/ 316 w 350"/>
                  <a:gd name="T1" fmla="*/ 1828 h 332"/>
                  <a:gd name="T2" fmla="*/ 369 w 350"/>
                  <a:gd name="T3" fmla="*/ 2144 h 332"/>
                  <a:gd name="T4" fmla="*/ 411 w 350"/>
                  <a:gd name="T5" fmla="*/ 2042 h 332"/>
                  <a:gd name="T6" fmla="*/ 485 w 350"/>
                  <a:gd name="T7" fmla="*/ 2027 h 332"/>
                  <a:gd name="T8" fmla="*/ 664 w 350"/>
                  <a:gd name="T9" fmla="*/ 1985 h 332"/>
                  <a:gd name="T10" fmla="*/ 797 w 350"/>
                  <a:gd name="T11" fmla="*/ 2229 h 332"/>
                  <a:gd name="T12" fmla="*/ 782 w 350"/>
                  <a:gd name="T13" fmla="*/ 2382 h 332"/>
                  <a:gd name="T14" fmla="*/ 756 w 350"/>
                  <a:gd name="T15" fmla="*/ 2511 h 332"/>
                  <a:gd name="T16" fmla="*/ 681 w 350"/>
                  <a:gd name="T17" fmla="*/ 2657 h 332"/>
                  <a:gd name="T18" fmla="*/ 727 w 350"/>
                  <a:gd name="T19" fmla="*/ 2626 h 332"/>
                  <a:gd name="T20" fmla="*/ 864 w 350"/>
                  <a:gd name="T21" fmla="*/ 2560 h 332"/>
                  <a:gd name="T22" fmla="*/ 981 w 350"/>
                  <a:gd name="T23" fmla="*/ 2511 h 332"/>
                  <a:gd name="T24" fmla="*/ 1100 w 350"/>
                  <a:gd name="T25" fmla="*/ 2358 h 332"/>
                  <a:gd name="T26" fmla="*/ 1164 w 350"/>
                  <a:gd name="T27" fmla="*/ 2398 h 332"/>
                  <a:gd name="T28" fmla="*/ 1330 w 350"/>
                  <a:gd name="T29" fmla="*/ 2961 h 332"/>
                  <a:gd name="T30" fmla="*/ 1371 w 350"/>
                  <a:gd name="T31" fmla="*/ 3298 h 332"/>
                  <a:gd name="T32" fmla="*/ 1318 w 350"/>
                  <a:gd name="T33" fmla="*/ 3488 h 332"/>
                  <a:gd name="T34" fmla="*/ 1299 w 350"/>
                  <a:gd name="T35" fmla="*/ 3602 h 332"/>
                  <a:gd name="T36" fmla="*/ 1433 w 350"/>
                  <a:gd name="T37" fmla="*/ 3828 h 332"/>
                  <a:gd name="T38" fmla="*/ 1554 w 350"/>
                  <a:gd name="T39" fmla="*/ 3869 h 332"/>
                  <a:gd name="T40" fmla="*/ 1718 w 350"/>
                  <a:gd name="T41" fmla="*/ 4118 h 332"/>
                  <a:gd name="T42" fmla="*/ 1869 w 350"/>
                  <a:gd name="T43" fmla="*/ 4261 h 332"/>
                  <a:gd name="T44" fmla="*/ 2006 w 350"/>
                  <a:gd name="T45" fmla="*/ 4095 h 332"/>
                  <a:gd name="T46" fmla="*/ 2108 w 350"/>
                  <a:gd name="T47" fmla="*/ 4095 h 332"/>
                  <a:gd name="T48" fmla="*/ 2165 w 350"/>
                  <a:gd name="T49" fmla="*/ 4004 h 332"/>
                  <a:gd name="T50" fmla="*/ 2204 w 350"/>
                  <a:gd name="T51" fmla="*/ 3783 h 332"/>
                  <a:gd name="T52" fmla="*/ 2276 w 350"/>
                  <a:gd name="T53" fmla="*/ 3669 h 332"/>
                  <a:gd name="T54" fmla="*/ 2276 w 350"/>
                  <a:gd name="T55" fmla="*/ 3450 h 332"/>
                  <a:gd name="T56" fmla="*/ 2194 w 350"/>
                  <a:gd name="T57" fmla="*/ 3400 h 332"/>
                  <a:gd name="T58" fmla="*/ 2058 w 350"/>
                  <a:gd name="T59" fmla="*/ 3063 h 332"/>
                  <a:gd name="T60" fmla="*/ 1986 w 350"/>
                  <a:gd name="T61" fmla="*/ 2675 h 332"/>
                  <a:gd name="T62" fmla="*/ 1895 w 350"/>
                  <a:gd name="T63" fmla="*/ 2398 h 332"/>
                  <a:gd name="T64" fmla="*/ 1790 w 350"/>
                  <a:gd name="T65" fmla="*/ 2159 h 332"/>
                  <a:gd name="T66" fmla="*/ 1802 w 350"/>
                  <a:gd name="T67" fmla="*/ 1890 h 332"/>
                  <a:gd name="T68" fmla="*/ 1928 w 350"/>
                  <a:gd name="T69" fmla="*/ 1585 h 332"/>
                  <a:gd name="T70" fmla="*/ 1986 w 350"/>
                  <a:gd name="T71" fmla="*/ 1273 h 332"/>
                  <a:gd name="T72" fmla="*/ 1824 w 350"/>
                  <a:gd name="T73" fmla="*/ 1069 h 332"/>
                  <a:gd name="T74" fmla="*/ 1688 w 350"/>
                  <a:gd name="T75" fmla="*/ 1069 h 332"/>
                  <a:gd name="T76" fmla="*/ 1613 w 350"/>
                  <a:gd name="T77" fmla="*/ 854 h 332"/>
                  <a:gd name="T78" fmla="*/ 1662 w 350"/>
                  <a:gd name="T79" fmla="*/ 600 h 332"/>
                  <a:gd name="T80" fmla="*/ 1629 w 350"/>
                  <a:gd name="T81" fmla="*/ 514 h 332"/>
                  <a:gd name="T82" fmla="*/ 1509 w 350"/>
                  <a:gd name="T83" fmla="*/ 580 h 332"/>
                  <a:gd name="T84" fmla="*/ 1417 w 350"/>
                  <a:gd name="T85" fmla="*/ 387 h 332"/>
                  <a:gd name="T86" fmla="*/ 1443 w 350"/>
                  <a:gd name="T87" fmla="*/ 201 h 332"/>
                  <a:gd name="T88" fmla="*/ 1240 w 350"/>
                  <a:gd name="T89" fmla="*/ 49 h 332"/>
                  <a:gd name="T90" fmla="*/ 1074 w 350"/>
                  <a:gd name="T91" fmla="*/ 114 h 332"/>
                  <a:gd name="T92" fmla="*/ 895 w 350"/>
                  <a:gd name="T93" fmla="*/ 316 h 332"/>
                  <a:gd name="T94" fmla="*/ 797 w 350"/>
                  <a:gd name="T95" fmla="*/ 201 h 332"/>
                  <a:gd name="T96" fmla="*/ 688 w 350"/>
                  <a:gd name="T97" fmla="*/ 179 h 332"/>
                  <a:gd name="T98" fmla="*/ 612 w 350"/>
                  <a:gd name="T99" fmla="*/ 28 h 332"/>
                  <a:gd name="T100" fmla="*/ 485 w 350"/>
                  <a:gd name="T101" fmla="*/ 49 h 332"/>
                  <a:gd name="T102" fmla="*/ 369 w 350"/>
                  <a:gd name="T103" fmla="*/ 28 h 332"/>
                  <a:gd name="T104" fmla="*/ 369 w 350"/>
                  <a:gd name="T105" fmla="*/ 238 h 332"/>
                  <a:gd name="T106" fmla="*/ 291 w 350"/>
                  <a:gd name="T107" fmla="*/ 300 h 332"/>
                  <a:gd name="T108" fmla="*/ 161 w 350"/>
                  <a:gd name="T109" fmla="*/ 201 h 332"/>
                  <a:gd name="T110" fmla="*/ 143 w 350"/>
                  <a:gd name="T111" fmla="*/ 387 h 332"/>
                  <a:gd name="T112" fmla="*/ 62 w 350"/>
                  <a:gd name="T113" fmla="*/ 627 h 332"/>
                  <a:gd name="T114" fmla="*/ 107 w 350"/>
                  <a:gd name="T115" fmla="*/ 1092 h 332"/>
                  <a:gd name="T116" fmla="*/ 186 w 350"/>
                  <a:gd name="T117" fmla="*/ 1494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50" h="332">
                    <a:moveTo>
                      <a:pt x="45" y="133"/>
                    </a:moveTo>
                    <a:lnTo>
                      <a:pt x="49" y="142"/>
                    </a:lnTo>
                    <a:lnTo>
                      <a:pt x="52" y="159"/>
                    </a:lnTo>
                    <a:lnTo>
                      <a:pt x="57" y="166"/>
                    </a:lnTo>
                    <a:lnTo>
                      <a:pt x="63" y="163"/>
                    </a:lnTo>
                    <a:lnTo>
                      <a:pt x="63" y="159"/>
                    </a:lnTo>
                    <a:lnTo>
                      <a:pt x="73" y="154"/>
                    </a:lnTo>
                    <a:lnTo>
                      <a:pt x="75" y="157"/>
                    </a:lnTo>
                    <a:lnTo>
                      <a:pt x="98" y="152"/>
                    </a:lnTo>
                    <a:lnTo>
                      <a:pt x="102" y="154"/>
                    </a:lnTo>
                    <a:lnTo>
                      <a:pt x="116" y="171"/>
                    </a:lnTo>
                    <a:lnTo>
                      <a:pt x="122" y="173"/>
                    </a:lnTo>
                    <a:lnTo>
                      <a:pt x="124" y="178"/>
                    </a:lnTo>
                    <a:lnTo>
                      <a:pt x="120" y="185"/>
                    </a:lnTo>
                    <a:lnTo>
                      <a:pt x="118" y="193"/>
                    </a:lnTo>
                    <a:lnTo>
                      <a:pt x="116" y="195"/>
                    </a:lnTo>
                    <a:lnTo>
                      <a:pt x="106" y="197"/>
                    </a:lnTo>
                    <a:lnTo>
                      <a:pt x="104" y="206"/>
                    </a:lnTo>
                    <a:lnTo>
                      <a:pt x="106" y="208"/>
                    </a:lnTo>
                    <a:lnTo>
                      <a:pt x="112" y="204"/>
                    </a:lnTo>
                    <a:lnTo>
                      <a:pt x="122" y="199"/>
                    </a:lnTo>
                    <a:lnTo>
                      <a:pt x="132" y="199"/>
                    </a:lnTo>
                    <a:lnTo>
                      <a:pt x="143" y="199"/>
                    </a:lnTo>
                    <a:lnTo>
                      <a:pt x="150" y="195"/>
                    </a:lnTo>
                    <a:lnTo>
                      <a:pt x="159" y="193"/>
                    </a:lnTo>
                    <a:lnTo>
                      <a:pt x="169" y="183"/>
                    </a:lnTo>
                    <a:lnTo>
                      <a:pt x="175" y="183"/>
                    </a:lnTo>
                    <a:lnTo>
                      <a:pt x="179" y="187"/>
                    </a:lnTo>
                    <a:lnTo>
                      <a:pt x="200" y="216"/>
                    </a:lnTo>
                    <a:lnTo>
                      <a:pt x="204" y="230"/>
                    </a:lnTo>
                    <a:lnTo>
                      <a:pt x="214" y="251"/>
                    </a:lnTo>
                    <a:lnTo>
                      <a:pt x="210" y="256"/>
                    </a:lnTo>
                    <a:lnTo>
                      <a:pt x="207" y="262"/>
                    </a:lnTo>
                    <a:lnTo>
                      <a:pt x="202" y="271"/>
                    </a:lnTo>
                    <a:lnTo>
                      <a:pt x="200" y="275"/>
                    </a:lnTo>
                    <a:lnTo>
                      <a:pt x="200" y="280"/>
                    </a:lnTo>
                    <a:lnTo>
                      <a:pt x="212" y="285"/>
                    </a:lnTo>
                    <a:lnTo>
                      <a:pt x="220" y="297"/>
                    </a:lnTo>
                    <a:lnTo>
                      <a:pt x="230" y="297"/>
                    </a:lnTo>
                    <a:lnTo>
                      <a:pt x="239" y="301"/>
                    </a:lnTo>
                    <a:lnTo>
                      <a:pt x="243" y="307"/>
                    </a:lnTo>
                    <a:lnTo>
                      <a:pt x="264" y="320"/>
                    </a:lnTo>
                    <a:lnTo>
                      <a:pt x="267" y="328"/>
                    </a:lnTo>
                    <a:lnTo>
                      <a:pt x="287" y="331"/>
                    </a:lnTo>
                    <a:lnTo>
                      <a:pt x="296" y="323"/>
                    </a:lnTo>
                    <a:lnTo>
                      <a:pt x="308" y="318"/>
                    </a:lnTo>
                    <a:lnTo>
                      <a:pt x="314" y="318"/>
                    </a:lnTo>
                    <a:lnTo>
                      <a:pt x="324" y="318"/>
                    </a:lnTo>
                    <a:lnTo>
                      <a:pt x="328" y="325"/>
                    </a:lnTo>
                    <a:lnTo>
                      <a:pt x="332" y="311"/>
                    </a:lnTo>
                    <a:lnTo>
                      <a:pt x="334" y="307"/>
                    </a:lnTo>
                    <a:lnTo>
                      <a:pt x="339" y="294"/>
                    </a:lnTo>
                    <a:lnTo>
                      <a:pt x="344" y="290"/>
                    </a:lnTo>
                    <a:lnTo>
                      <a:pt x="349" y="285"/>
                    </a:lnTo>
                    <a:lnTo>
                      <a:pt x="349" y="275"/>
                    </a:lnTo>
                    <a:lnTo>
                      <a:pt x="349" y="268"/>
                    </a:lnTo>
                    <a:lnTo>
                      <a:pt x="342" y="268"/>
                    </a:lnTo>
                    <a:lnTo>
                      <a:pt x="337" y="264"/>
                    </a:lnTo>
                    <a:lnTo>
                      <a:pt x="328" y="245"/>
                    </a:lnTo>
                    <a:lnTo>
                      <a:pt x="316" y="238"/>
                    </a:lnTo>
                    <a:lnTo>
                      <a:pt x="312" y="230"/>
                    </a:lnTo>
                    <a:lnTo>
                      <a:pt x="305" y="208"/>
                    </a:lnTo>
                    <a:lnTo>
                      <a:pt x="291" y="197"/>
                    </a:lnTo>
                    <a:lnTo>
                      <a:pt x="291" y="187"/>
                    </a:lnTo>
                    <a:lnTo>
                      <a:pt x="287" y="180"/>
                    </a:lnTo>
                    <a:lnTo>
                      <a:pt x="275" y="168"/>
                    </a:lnTo>
                    <a:lnTo>
                      <a:pt x="280" y="152"/>
                    </a:lnTo>
                    <a:lnTo>
                      <a:pt x="277" y="147"/>
                    </a:lnTo>
                    <a:lnTo>
                      <a:pt x="277" y="133"/>
                    </a:lnTo>
                    <a:lnTo>
                      <a:pt x="296" y="123"/>
                    </a:lnTo>
                    <a:lnTo>
                      <a:pt x="303" y="111"/>
                    </a:lnTo>
                    <a:lnTo>
                      <a:pt x="305" y="99"/>
                    </a:lnTo>
                    <a:lnTo>
                      <a:pt x="300" y="85"/>
                    </a:lnTo>
                    <a:lnTo>
                      <a:pt x="280" y="83"/>
                    </a:lnTo>
                    <a:lnTo>
                      <a:pt x="271" y="85"/>
                    </a:lnTo>
                    <a:lnTo>
                      <a:pt x="259" y="83"/>
                    </a:lnTo>
                    <a:lnTo>
                      <a:pt x="253" y="75"/>
                    </a:lnTo>
                    <a:lnTo>
                      <a:pt x="248" y="66"/>
                    </a:lnTo>
                    <a:lnTo>
                      <a:pt x="248" y="59"/>
                    </a:lnTo>
                    <a:lnTo>
                      <a:pt x="255" y="47"/>
                    </a:lnTo>
                    <a:lnTo>
                      <a:pt x="255" y="42"/>
                    </a:lnTo>
                    <a:lnTo>
                      <a:pt x="250" y="40"/>
                    </a:lnTo>
                    <a:lnTo>
                      <a:pt x="241" y="40"/>
                    </a:lnTo>
                    <a:lnTo>
                      <a:pt x="232" y="45"/>
                    </a:lnTo>
                    <a:lnTo>
                      <a:pt x="228" y="36"/>
                    </a:lnTo>
                    <a:lnTo>
                      <a:pt x="218" y="30"/>
                    </a:lnTo>
                    <a:lnTo>
                      <a:pt x="222" y="21"/>
                    </a:lnTo>
                    <a:lnTo>
                      <a:pt x="222" y="16"/>
                    </a:lnTo>
                    <a:lnTo>
                      <a:pt x="204" y="4"/>
                    </a:lnTo>
                    <a:lnTo>
                      <a:pt x="191" y="4"/>
                    </a:lnTo>
                    <a:lnTo>
                      <a:pt x="179" y="9"/>
                    </a:lnTo>
                    <a:lnTo>
                      <a:pt x="165" y="9"/>
                    </a:lnTo>
                    <a:lnTo>
                      <a:pt x="150" y="21"/>
                    </a:lnTo>
                    <a:lnTo>
                      <a:pt x="138" y="25"/>
                    </a:lnTo>
                    <a:lnTo>
                      <a:pt x="127" y="23"/>
                    </a:lnTo>
                    <a:lnTo>
                      <a:pt x="122" y="16"/>
                    </a:lnTo>
                    <a:lnTo>
                      <a:pt x="116" y="14"/>
                    </a:lnTo>
                    <a:lnTo>
                      <a:pt x="106" y="14"/>
                    </a:lnTo>
                    <a:lnTo>
                      <a:pt x="100" y="9"/>
                    </a:lnTo>
                    <a:lnTo>
                      <a:pt x="93" y="2"/>
                    </a:lnTo>
                    <a:lnTo>
                      <a:pt x="84" y="2"/>
                    </a:lnTo>
                    <a:lnTo>
                      <a:pt x="75" y="4"/>
                    </a:lnTo>
                    <a:lnTo>
                      <a:pt x="65" y="0"/>
                    </a:lnTo>
                    <a:lnTo>
                      <a:pt x="57" y="2"/>
                    </a:lnTo>
                    <a:lnTo>
                      <a:pt x="57" y="6"/>
                    </a:lnTo>
                    <a:lnTo>
                      <a:pt x="57" y="19"/>
                    </a:lnTo>
                    <a:lnTo>
                      <a:pt x="54" y="23"/>
                    </a:lnTo>
                    <a:lnTo>
                      <a:pt x="45" y="23"/>
                    </a:lnTo>
                    <a:lnTo>
                      <a:pt x="34" y="9"/>
                    </a:lnTo>
                    <a:lnTo>
                      <a:pt x="24" y="16"/>
                    </a:lnTo>
                    <a:lnTo>
                      <a:pt x="18" y="21"/>
                    </a:lnTo>
                    <a:lnTo>
                      <a:pt x="22" y="30"/>
                    </a:lnTo>
                    <a:lnTo>
                      <a:pt x="16" y="42"/>
                    </a:lnTo>
                    <a:lnTo>
                      <a:pt x="10" y="49"/>
                    </a:lnTo>
                    <a:lnTo>
                      <a:pt x="0" y="59"/>
                    </a:lnTo>
                    <a:lnTo>
                      <a:pt x="16" y="85"/>
                    </a:lnTo>
                    <a:lnTo>
                      <a:pt x="24" y="97"/>
                    </a:lnTo>
                    <a:lnTo>
                      <a:pt x="29" y="116"/>
                    </a:lnTo>
                    <a:lnTo>
                      <a:pt x="45" y="133"/>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24" name="Freeform 21"/>
              <p:cNvSpPr>
                <a:spLocks/>
              </p:cNvSpPr>
              <p:nvPr/>
            </p:nvSpPr>
            <p:spPr bwMode="auto">
              <a:xfrm>
                <a:off x="1974" y="2343"/>
                <a:ext cx="241" cy="206"/>
              </a:xfrm>
              <a:custGeom>
                <a:avLst/>
                <a:gdLst>
                  <a:gd name="T0" fmla="*/ 486 w 195"/>
                  <a:gd name="T1" fmla="*/ 1841 h 155"/>
                  <a:gd name="T2" fmla="*/ 545 w 195"/>
                  <a:gd name="T3" fmla="*/ 1841 h 155"/>
                  <a:gd name="T4" fmla="*/ 594 w 195"/>
                  <a:gd name="T5" fmla="*/ 1889 h 155"/>
                  <a:gd name="T6" fmla="*/ 622 w 195"/>
                  <a:gd name="T7" fmla="*/ 1955 h 155"/>
                  <a:gd name="T8" fmla="*/ 701 w 195"/>
                  <a:gd name="T9" fmla="*/ 1991 h 155"/>
                  <a:gd name="T10" fmla="*/ 782 w 195"/>
                  <a:gd name="T11" fmla="*/ 1927 h 155"/>
                  <a:gd name="T12" fmla="*/ 880 w 195"/>
                  <a:gd name="T13" fmla="*/ 1776 h 155"/>
                  <a:gd name="T14" fmla="*/ 970 w 195"/>
                  <a:gd name="T15" fmla="*/ 1776 h 155"/>
                  <a:gd name="T16" fmla="*/ 1058 w 195"/>
                  <a:gd name="T17" fmla="*/ 1710 h 155"/>
                  <a:gd name="T18" fmla="*/ 1146 w 195"/>
                  <a:gd name="T19" fmla="*/ 1710 h 155"/>
                  <a:gd name="T20" fmla="*/ 1107 w 195"/>
                  <a:gd name="T21" fmla="*/ 1539 h 155"/>
                  <a:gd name="T22" fmla="*/ 1146 w 195"/>
                  <a:gd name="T23" fmla="*/ 1244 h 155"/>
                  <a:gd name="T24" fmla="*/ 1177 w 195"/>
                  <a:gd name="T25" fmla="*/ 1111 h 155"/>
                  <a:gd name="T26" fmla="*/ 1237 w 195"/>
                  <a:gd name="T27" fmla="*/ 998 h 155"/>
                  <a:gd name="T28" fmla="*/ 1267 w 195"/>
                  <a:gd name="T29" fmla="*/ 892 h 155"/>
                  <a:gd name="T30" fmla="*/ 1237 w 195"/>
                  <a:gd name="T31" fmla="*/ 671 h 155"/>
                  <a:gd name="T32" fmla="*/ 1287 w 195"/>
                  <a:gd name="T33" fmla="*/ 541 h 155"/>
                  <a:gd name="T34" fmla="*/ 1287 w 195"/>
                  <a:gd name="T35" fmla="*/ 455 h 155"/>
                  <a:gd name="T36" fmla="*/ 1308 w 195"/>
                  <a:gd name="T37" fmla="*/ 300 h 155"/>
                  <a:gd name="T38" fmla="*/ 1090 w 195"/>
                  <a:gd name="T39" fmla="*/ 49 h 155"/>
                  <a:gd name="T40" fmla="*/ 1042 w 195"/>
                  <a:gd name="T41" fmla="*/ 49 h 155"/>
                  <a:gd name="T42" fmla="*/ 938 w 195"/>
                  <a:gd name="T43" fmla="*/ 0 h 155"/>
                  <a:gd name="T44" fmla="*/ 902 w 195"/>
                  <a:gd name="T45" fmla="*/ 114 h 155"/>
                  <a:gd name="T46" fmla="*/ 822 w 195"/>
                  <a:gd name="T47" fmla="*/ 237 h 155"/>
                  <a:gd name="T48" fmla="*/ 782 w 195"/>
                  <a:gd name="T49" fmla="*/ 425 h 155"/>
                  <a:gd name="T50" fmla="*/ 701 w 195"/>
                  <a:gd name="T51" fmla="*/ 505 h 155"/>
                  <a:gd name="T52" fmla="*/ 661 w 195"/>
                  <a:gd name="T53" fmla="*/ 597 h 155"/>
                  <a:gd name="T54" fmla="*/ 594 w 195"/>
                  <a:gd name="T55" fmla="*/ 541 h 155"/>
                  <a:gd name="T56" fmla="*/ 504 w 195"/>
                  <a:gd name="T57" fmla="*/ 473 h 155"/>
                  <a:gd name="T58" fmla="*/ 408 w 195"/>
                  <a:gd name="T59" fmla="*/ 473 h 155"/>
                  <a:gd name="T60" fmla="*/ 330 w 195"/>
                  <a:gd name="T61" fmla="*/ 541 h 155"/>
                  <a:gd name="T62" fmla="*/ 267 w 195"/>
                  <a:gd name="T63" fmla="*/ 619 h 155"/>
                  <a:gd name="T64" fmla="*/ 225 w 195"/>
                  <a:gd name="T65" fmla="*/ 777 h 155"/>
                  <a:gd name="T66" fmla="*/ 194 w 195"/>
                  <a:gd name="T67" fmla="*/ 936 h 155"/>
                  <a:gd name="T68" fmla="*/ 147 w 195"/>
                  <a:gd name="T69" fmla="*/ 998 h 155"/>
                  <a:gd name="T70" fmla="*/ 66 w 195"/>
                  <a:gd name="T71" fmla="*/ 998 h 155"/>
                  <a:gd name="T72" fmla="*/ 0 w 195"/>
                  <a:gd name="T73" fmla="*/ 1091 h 155"/>
                  <a:gd name="T74" fmla="*/ 40 w 195"/>
                  <a:gd name="T75" fmla="*/ 1336 h 155"/>
                  <a:gd name="T76" fmla="*/ 26 w 195"/>
                  <a:gd name="T77" fmla="*/ 1477 h 155"/>
                  <a:gd name="T78" fmla="*/ 26 w 195"/>
                  <a:gd name="T79" fmla="*/ 1653 h 155"/>
                  <a:gd name="T80" fmla="*/ 0 w 195"/>
                  <a:gd name="T81" fmla="*/ 1776 h 155"/>
                  <a:gd name="T82" fmla="*/ 66 w 195"/>
                  <a:gd name="T83" fmla="*/ 1955 h 155"/>
                  <a:gd name="T84" fmla="*/ 136 w 195"/>
                  <a:gd name="T85" fmla="*/ 1955 h 155"/>
                  <a:gd name="T86" fmla="*/ 147 w 195"/>
                  <a:gd name="T87" fmla="*/ 1895 h 155"/>
                  <a:gd name="T88" fmla="*/ 147 w 195"/>
                  <a:gd name="T89" fmla="*/ 1741 h 155"/>
                  <a:gd name="T90" fmla="*/ 147 w 195"/>
                  <a:gd name="T91" fmla="*/ 1689 h 155"/>
                  <a:gd name="T92" fmla="*/ 208 w 195"/>
                  <a:gd name="T93" fmla="*/ 1653 h 155"/>
                  <a:gd name="T94" fmla="*/ 267 w 195"/>
                  <a:gd name="T95" fmla="*/ 1710 h 155"/>
                  <a:gd name="T96" fmla="*/ 330 w 195"/>
                  <a:gd name="T97" fmla="*/ 1689 h 155"/>
                  <a:gd name="T98" fmla="*/ 394 w 195"/>
                  <a:gd name="T99" fmla="*/ 1689 h 155"/>
                  <a:gd name="T100" fmla="*/ 435 w 195"/>
                  <a:gd name="T101" fmla="*/ 1776 h 155"/>
                  <a:gd name="T102" fmla="*/ 486 w 195"/>
                  <a:gd name="T103" fmla="*/ 1841 h 1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5" h="155">
                    <a:moveTo>
                      <a:pt x="72" y="142"/>
                    </a:moveTo>
                    <a:lnTo>
                      <a:pt x="81" y="142"/>
                    </a:lnTo>
                    <a:lnTo>
                      <a:pt x="88" y="145"/>
                    </a:lnTo>
                    <a:lnTo>
                      <a:pt x="92" y="151"/>
                    </a:lnTo>
                    <a:lnTo>
                      <a:pt x="104" y="154"/>
                    </a:lnTo>
                    <a:lnTo>
                      <a:pt x="116" y="149"/>
                    </a:lnTo>
                    <a:lnTo>
                      <a:pt x="131" y="137"/>
                    </a:lnTo>
                    <a:lnTo>
                      <a:pt x="145" y="137"/>
                    </a:lnTo>
                    <a:lnTo>
                      <a:pt x="157" y="132"/>
                    </a:lnTo>
                    <a:lnTo>
                      <a:pt x="170" y="132"/>
                    </a:lnTo>
                    <a:lnTo>
                      <a:pt x="165" y="119"/>
                    </a:lnTo>
                    <a:lnTo>
                      <a:pt x="170" y="96"/>
                    </a:lnTo>
                    <a:lnTo>
                      <a:pt x="175" y="86"/>
                    </a:lnTo>
                    <a:lnTo>
                      <a:pt x="184" y="77"/>
                    </a:lnTo>
                    <a:lnTo>
                      <a:pt x="188" y="69"/>
                    </a:lnTo>
                    <a:lnTo>
                      <a:pt x="184" y="52"/>
                    </a:lnTo>
                    <a:lnTo>
                      <a:pt x="191" y="42"/>
                    </a:lnTo>
                    <a:lnTo>
                      <a:pt x="191" y="35"/>
                    </a:lnTo>
                    <a:lnTo>
                      <a:pt x="194" y="23"/>
                    </a:lnTo>
                    <a:lnTo>
                      <a:pt x="163" y="4"/>
                    </a:lnTo>
                    <a:lnTo>
                      <a:pt x="155" y="4"/>
                    </a:lnTo>
                    <a:lnTo>
                      <a:pt x="139" y="0"/>
                    </a:lnTo>
                    <a:lnTo>
                      <a:pt x="134" y="9"/>
                    </a:lnTo>
                    <a:lnTo>
                      <a:pt x="122" y="18"/>
                    </a:lnTo>
                    <a:lnTo>
                      <a:pt x="116" y="33"/>
                    </a:lnTo>
                    <a:lnTo>
                      <a:pt x="104" y="39"/>
                    </a:lnTo>
                    <a:lnTo>
                      <a:pt x="98" y="46"/>
                    </a:lnTo>
                    <a:lnTo>
                      <a:pt x="88" y="42"/>
                    </a:lnTo>
                    <a:lnTo>
                      <a:pt x="75" y="37"/>
                    </a:lnTo>
                    <a:lnTo>
                      <a:pt x="61" y="37"/>
                    </a:lnTo>
                    <a:lnTo>
                      <a:pt x="49" y="42"/>
                    </a:lnTo>
                    <a:lnTo>
                      <a:pt x="40" y="48"/>
                    </a:lnTo>
                    <a:lnTo>
                      <a:pt x="33" y="60"/>
                    </a:lnTo>
                    <a:lnTo>
                      <a:pt x="29" y="72"/>
                    </a:lnTo>
                    <a:lnTo>
                      <a:pt x="22" y="77"/>
                    </a:lnTo>
                    <a:lnTo>
                      <a:pt x="10" y="77"/>
                    </a:lnTo>
                    <a:lnTo>
                      <a:pt x="0" y="84"/>
                    </a:lnTo>
                    <a:lnTo>
                      <a:pt x="6" y="103"/>
                    </a:lnTo>
                    <a:lnTo>
                      <a:pt x="4" y="114"/>
                    </a:lnTo>
                    <a:lnTo>
                      <a:pt x="4" y="128"/>
                    </a:lnTo>
                    <a:lnTo>
                      <a:pt x="0" y="137"/>
                    </a:lnTo>
                    <a:lnTo>
                      <a:pt x="10" y="151"/>
                    </a:lnTo>
                    <a:lnTo>
                      <a:pt x="20" y="151"/>
                    </a:lnTo>
                    <a:lnTo>
                      <a:pt x="22" y="147"/>
                    </a:lnTo>
                    <a:lnTo>
                      <a:pt x="22" y="135"/>
                    </a:lnTo>
                    <a:lnTo>
                      <a:pt x="22" y="130"/>
                    </a:lnTo>
                    <a:lnTo>
                      <a:pt x="31" y="128"/>
                    </a:lnTo>
                    <a:lnTo>
                      <a:pt x="40" y="132"/>
                    </a:lnTo>
                    <a:lnTo>
                      <a:pt x="49" y="130"/>
                    </a:lnTo>
                    <a:lnTo>
                      <a:pt x="59" y="130"/>
                    </a:lnTo>
                    <a:lnTo>
                      <a:pt x="65" y="137"/>
                    </a:lnTo>
                    <a:lnTo>
                      <a:pt x="72" y="142"/>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Freeform 22"/>
              <p:cNvSpPr>
                <a:spLocks/>
              </p:cNvSpPr>
              <p:nvPr/>
            </p:nvSpPr>
            <p:spPr bwMode="auto">
              <a:xfrm>
                <a:off x="2180" y="2359"/>
                <a:ext cx="745" cy="615"/>
              </a:xfrm>
              <a:custGeom>
                <a:avLst/>
                <a:gdLst>
                  <a:gd name="T0" fmla="*/ 238 w 606"/>
                  <a:gd name="T1" fmla="*/ 144 h 463"/>
                  <a:gd name="T2" fmla="*/ 275 w 606"/>
                  <a:gd name="T3" fmla="*/ 161 h 463"/>
                  <a:gd name="T4" fmla="*/ 345 w 606"/>
                  <a:gd name="T5" fmla="*/ 182 h 463"/>
                  <a:gd name="T6" fmla="*/ 372 w 606"/>
                  <a:gd name="T7" fmla="*/ 193 h 463"/>
                  <a:gd name="T8" fmla="*/ 395 w 606"/>
                  <a:gd name="T9" fmla="*/ 208 h 463"/>
                  <a:gd name="T10" fmla="*/ 421 w 606"/>
                  <a:gd name="T11" fmla="*/ 229 h 463"/>
                  <a:gd name="T12" fmla="*/ 444 w 606"/>
                  <a:gd name="T13" fmla="*/ 244 h 463"/>
                  <a:gd name="T14" fmla="*/ 479 w 606"/>
                  <a:gd name="T15" fmla="*/ 260 h 463"/>
                  <a:gd name="T16" fmla="*/ 501 w 606"/>
                  <a:gd name="T17" fmla="*/ 274 h 463"/>
                  <a:gd name="T18" fmla="*/ 522 w 606"/>
                  <a:gd name="T19" fmla="*/ 277 h 463"/>
                  <a:gd name="T20" fmla="*/ 549 w 606"/>
                  <a:gd name="T21" fmla="*/ 308 h 463"/>
                  <a:gd name="T22" fmla="*/ 590 w 606"/>
                  <a:gd name="T23" fmla="*/ 345 h 463"/>
                  <a:gd name="T24" fmla="*/ 602 w 606"/>
                  <a:gd name="T25" fmla="*/ 371 h 463"/>
                  <a:gd name="T26" fmla="*/ 596 w 606"/>
                  <a:gd name="T27" fmla="*/ 395 h 463"/>
                  <a:gd name="T28" fmla="*/ 590 w 606"/>
                  <a:gd name="T29" fmla="*/ 443 h 463"/>
                  <a:gd name="T30" fmla="*/ 582 w 606"/>
                  <a:gd name="T31" fmla="*/ 462 h 463"/>
                  <a:gd name="T32" fmla="*/ 555 w 606"/>
                  <a:gd name="T33" fmla="*/ 450 h 463"/>
                  <a:gd name="T34" fmla="*/ 528 w 606"/>
                  <a:gd name="T35" fmla="*/ 427 h 463"/>
                  <a:gd name="T36" fmla="*/ 520 w 606"/>
                  <a:gd name="T37" fmla="*/ 414 h 463"/>
                  <a:gd name="T38" fmla="*/ 518 w 606"/>
                  <a:gd name="T39" fmla="*/ 403 h 463"/>
                  <a:gd name="T40" fmla="*/ 522 w 606"/>
                  <a:gd name="T41" fmla="*/ 393 h 463"/>
                  <a:gd name="T42" fmla="*/ 503 w 606"/>
                  <a:gd name="T43" fmla="*/ 375 h 463"/>
                  <a:gd name="T44" fmla="*/ 487 w 606"/>
                  <a:gd name="T45" fmla="*/ 353 h 463"/>
                  <a:gd name="T46" fmla="*/ 430 w 606"/>
                  <a:gd name="T47" fmla="*/ 350 h 463"/>
                  <a:gd name="T48" fmla="*/ 384 w 606"/>
                  <a:gd name="T49" fmla="*/ 336 h 463"/>
                  <a:gd name="T50" fmla="*/ 386 w 606"/>
                  <a:gd name="T51" fmla="*/ 322 h 463"/>
                  <a:gd name="T52" fmla="*/ 400 w 606"/>
                  <a:gd name="T53" fmla="*/ 320 h 463"/>
                  <a:gd name="T54" fmla="*/ 386 w 606"/>
                  <a:gd name="T55" fmla="*/ 315 h 463"/>
                  <a:gd name="T56" fmla="*/ 368 w 606"/>
                  <a:gd name="T57" fmla="*/ 311 h 463"/>
                  <a:gd name="T58" fmla="*/ 338 w 606"/>
                  <a:gd name="T59" fmla="*/ 324 h 463"/>
                  <a:gd name="T60" fmla="*/ 310 w 606"/>
                  <a:gd name="T61" fmla="*/ 322 h 463"/>
                  <a:gd name="T62" fmla="*/ 299 w 606"/>
                  <a:gd name="T63" fmla="*/ 311 h 463"/>
                  <a:gd name="T64" fmla="*/ 294 w 606"/>
                  <a:gd name="T65" fmla="*/ 283 h 463"/>
                  <a:gd name="T66" fmla="*/ 271 w 606"/>
                  <a:gd name="T67" fmla="*/ 263 h 463"/>
                  <a:gd name="T68" fmla="*/ 225 w 606"/>
                  <a:gd name="T69" fmla="*/ 260 h 463"/>
                  <a:gd name="T70" fmla="*/ 193 w 606"/>
                  <a:gd name="T71" fmla="*/ 236 h 463"/>
                  <a:gd name="T72" fmla="*/ 184 w 606"/>
                  <a:gd name="T73" fmla="*/ 223 h 463"/>
                  <a:gd name="T74" fmla="*/ 166 w 606"/>
                  <a:gd name="T75" fmla="*/ 193 h 463"/>
                  <a:gd name="T76" fmla="*/ 137 w 606"/>
                  <a:gd name="T77" fmla="*/ 197 h 463"/>
                  <a:gd name="T78" fmla="*/ 80 w 606"/>
                  <a:gd name="T79" fmla="*/ 199 h 463"/>
                  <a:gd name="T80" fmla="*/ 53 w 606"/>
                  <a:gd name="T81" fmla="*/ 191 h 463"/>
                  <a:gd name="T82" fmla="*/ 55 w 606"/>
                  <a:gd name="T83" fmla="*/ 163 h 463"/>
                  <a:gd name="T84" fmla="*/ 41 w 606"/>
                  <a:gd name="T85" fmla="*/ 156 h 463"/>
                  <a:gd name="T86" fmla="*/ 18 w 606"/>
                  <a:gd name="T87" fmla="*/ 146 h 463"/>
                  <a:gd name="T88" fmla="*/ 4 w 606"/>
                  <a:gd name="T89" fmla="*/ 120 h 463"/>
                  <a:gd name="T90" fmla="*/ 9 w 606"/>
                  <a:gd name="T91" fmla="*/ 73 h 463"/>
                  <a:gd name="T92" fmla="*/ 18 w 606"/>
                  <a:gd name="T93" fmla="*/ 38 h 463"/>
                  <a:gd name="T94" fmla="*/ 28 w 606"/>
                  <a:gd name="T95" fmla="*/ 9 h 463"/>
                  <a:gd name="T96" fmla="*/ 71 w 606"/>
                  <a:gd name="T97" fmla="*/ 9 h 463"/>
                  <a:gd name="T98" fmla="*/ 121 w 606"/>
                  <a:gd name="T99" fmla="*/ 6 h 463"/>
                  <a:gd name="T100" fmla="*/ 193 w 606"/>
                  <a:gd name="T101" fmla="*/ 9 h 463"/>
                  <a:gd name="T102" fmla="*/ 199 w 606"/>
                  <a:gd name="T103" fmla="*/ 32 h 463"/>
                  <a:gd name="T104" fmla="*/ 168 w 606"/>
                  <a:gd name="T105" fmla="*/ 66 h 463"/>
                  <a:gd name="T106" fmla="*/ 156 w 606"/>
                  <a:gd name="T107" fmla="*/ 96 h 463"/>
                  <a:gd name="T108" fmla="*/ 191 w 606"/>
                  <a:gd name="T109" fmla="*/ 12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6" h="463">
                    <a:moveTo>
                      <a:pt x="209" y="135"/>
                    </a:moveTo>
                    <a:lnTo>
                      <a:pt x="218" y="139"/>
                    </a:lnTo>
                    <a:lnTo>
                      <a:pt x="238" y="144"/>
                    </a:lnTo>
                    <a:lnTo>
                      <a:pt x="248" y="146"/>
                    </a:lnTo>
                    <a:lnTo>
                      <a:pt x="260" y="154"/>
                    </a:lnTo>
                    <a:lnTo>
                      <a:pt x="275" y="161"/>
                    </a:lnTo>
                    <a:lnTo>
                      <a:pt x="287" y="163"/>
                    </a:lnTo>
                    <a:lnTo>
                      <a:pt x="294" y="165"/>
                    </a:lnTo>
                    <a:lnTo>
                      <a:pt x="345" y="182"/>
                    </a:lnTo>
                    <a:lnTo>
                      <a:pt x="354" y="187"/>
                    </a:lnTo>
                    <a:lnTo>
                      <a:pt x="363" y="191"/>
                    </a:lnTo>
                    <a:lnTo>
                      <a:pt x="372" y="193"/>
                    </a:lnTo>
                    <a:lnTo>
                      <a:pt x="377" y="201"/>
                    </a:lnTo>
                    <a:lnTo>
                      <a:pt x="384" y="206"/>
                    </a:lnTo>
                    <a:lnTo>
                      <a:pt x="395" y="208"/>
                    </a:lnTo>
                    <a:lnTo>
                      <a:pt x="407" y="218"/>
                    </a:lnTo>
                    <a:lnTo>
                      <a:pt x="411" y="227"/>
                    </a:lnTo>
                    <a:lnTo>
                      <a:pt x="421" y="229"/>
                    </a:lnTo>
                    <a:lnTo>
                      <a:pt x="427" y="238"/>
                    </a:lnTo>
                    <a:lnTo>
                      <a:pt x="434" y="242"/>
                    </a:lnTo>
                    <a:lnTo>
                      <a:pt x="444" y="244"/>
                    </a:lnTo>
                    <a:lnTo>
                      <a:pt x="458" y="251"/>
                    </a:lnTo>
                    <a:lnTo>
                      <a:pt x="464" y="251"/>
                    </a:lnTo>
                    <a:lnTo>
                      <a:pt x="479" y="260"/>
                    </a:lnTo>
                    <a:lnTo>
                      <a:pt x="487" y="263"/>
                    </a:lnTo>
                    <a:lnTo>
                      <a:pt x="501" y="268"/>
                    </a:lnTo>
                    <a:lnTo>
                      <a:pt x="501" y="274"/>
                    </a:lnTo>
                    <a:lnTo>
                      <a:pt x="515" y="272"/>
                    </a:lnTo>
                    <a:lnTo>
                      <a:pt x="518" y="277"/>
                    </a:lnTo>
                    <a:lnTo>
                      <a:pt x="522" y="277"/>
                    </a:lnTo>
                    <a:lnTo>
                      <a:pt x="524" y="287"/>
                    </a:lnTo>
                    <a:lnTo>
                      <a:pt x="536" y="303"/>
                    </a:lnTo>
                    <a:lnTo>
                      <a:pt x="549" y="308"/>
                    </a:lnTo>
                    <a:lnTo>
                      <a:pt x="568" y="322"/>
                    </a:lnTo>
                    <a:lnTo>
                      <a:pt x="580" y="336"/>
                    </a:lnTo>
                    <a:lnTo>
                      <a:pt x="590" y="345"/>
                    </a:lnTo>
                    <a:lnTo>
                      <a:pt x="596" y="353"/>
                    </a:lnTo>
                    <a:lnTo>
                      <a:pt x="596" y="362"/>
                    </a:lnTo>
                    <a:lnTo>
                      <a:pt x="602" y="371"/>
                    </a:lnTo>
                    <a:lnTo>
                      <a:pt x="605" y="379"/>
                    </a:lnTo>
                    <a:lnTo>
                      <a:pt x="602" y="388"/>
                    </a:lnTo>
                    <a:lnTo>
                      <a:pt x="596" y="395"/>
                    </a:lnTo>
                    <a:lnTo>
                      <a:pt x="590" y="414"/>
                    </a:lnTo>
                    <a:lnTo>
                      <a:pt x="588" y="431"/>
                    </a:lnTo>
                    <a:lnTo>
                      <a:pt x="590" y="443"/>
                    </a:lnTo>
                    <a:lnTo>
                      <a:pt x="590" y="452"/>
                    </a:lnTo>
                    <a:lnTo>
                      <a:pt x="588" y="459"/>
                    </a:lnTo>
                    <a:lnTo>
                      <a:pt x="582" y="462"/>
                    </a:lnTo>
                    <a:lnTo>
                      <a:pt x="573" y="459"/>
                    </a:lnTo>
                    <a:lnTo>
                      <a:pt x="563" y="450"/>
                    </a:lnTo>
                    <a:lnTo>
                      <a:pt x="555" y="450"/>
                    </a:lnTo>
                    <a:lnTo>
                      <a:pt x="540" y="443"/>
                    </a:lnTo>
                    <a:lnTo>
                      <a:pt x="536" y="433"/>
                    </a:lnTo>
                    <a:lnTo>
                      <a:pt x="528" y="427"/>
                    </a:lnTo>
                    <a:lnTo>
                      <a:pt x="520" y="422"/>
                    </a:lnTo>
                    <a:lnTo>
                      <a:pt x="520" y="416"/>
                    </a:lnTo>
                    <a:lnTo>
                      <a:pt x="520" y="414"/>
                    </a:lnTo>
                    <a:lnTo>
                      <a:pt x="526" y="412"/>
                    </a:lnTo>
                    <a:lnTo>
                      <a:pt x="526" y="407"/>
                    </a:lnTo>
                    <a:lnTo>
                      <a:pt x="518" y="403"/>
                    </a:lnTo>
                    <a:lnTo>
                      <a:pt x="520" y="401"/>
                    </a:lnTo>
                    <a:lnTo>
                      <a:pt x="522" y="395"/>
                    </a:lnTo>
                    <a:lnTo>
                      <a:pt x="522" y="393"/>
                    </a:lnTo>
                    <a:lnTo>
                      <a:pt x="515" y="384"/>
                    </a:lnTo>
                    <a:lnTo>
                      <a:pt x="506" y="379"/>
                    </a:lnTo>
                    <a:lnTo>
                      <a:pt x="503" y="375"/>
                    </a:lnTo>
                    <a:lnTo>
                      <a:pt x="501" y="365"/>
                    </a:lnTo>
                    <a:lnTo>
                      <a:pt x="503" y="362"/>
                    </a:lnTo>
                    <a:lnTo>
                      <a:pt x="487" y="353"/>
                    </a:lnTo>
                    <a:lnTo>
                      <a:pt x="467" y="353"/>
                    </a:lnTo>
                    <a:lnTo>
                      <a:pt x="432" y="356"/>
                    </a:lnTo>
                    <a:lnTo>
                      <a:pt x="430" y="350"/>
                    </a:lnTo>
                    <a:lnTo>
                      <a:pt x="405" y="343"/>
                    </a:lnTo>
                    <a:lnTo>
                      <a:pt x="398" y="339"/>
                    </a:lnTo>
                    <a:lnTo>
                      <a:pt x="384" y="336"/>
                    </a:lnTo>
                    <a:lnTo>
                      <a:pt x="384" y="332"/>
                    </a:lnTo>
                    <a:lnTo>
                      <a:pt x="386" y="326"/>
                    </a:lnTo>
                    <a:lnTo>
                      <a:pt x="386" y="322"/>
                    </a:lnTo>
                    <a:lnTo>
                      <a:pt x="388" y="320"/>
                    </a:lnTo>
                    <a:lnTo>
                      <a:pt x="398" y="320"/>
                    </a:lnTo>
                    <a:lnTo>
                      <a:pt x="400" y="320"/>
                    </a:lnTo>
                    <a:lnTo>
                      <a:pt x="400" y="315"/>
                    </a:lnTo>
                    <a:lnTo>
                      <a:pt x="398" y="315"/>
                    </a:lnTo>
                    <a:lnTo>
                      <a:pt x="386" y="315"/>
                    </a:lnTo>
                    <a:lnTo>
                      <a:pt x="380" y="317"/>
                    </a:lnTo>
                    <a:lnTo>
                      <a:pt x="372" y="313"/>
                    </a:lnTo>
                    <a:lnTo>
                      <a:pt x="368" y="311"/>
                    </a:lnTo>
                    <a:lnTo>
                      <a:pt x="361" y="313"/>
                    </a:lnTo>
                    <a:lnTo>
                      <a:pt x="343" y="320"/>
                    </a:lnTo>
                    <a:lnTo>
                      <a:pt x="338" y="324"/>
                    </a:lnTo>
                    <a:lnTo>
                      <a:pt x="329" y="341"/>
                    </a:lnTo>
                    <a:lnTo>
                      <a:pt x="320" y="334"/>
                    </a:lnTo>
                    <a:lnTo>
                      <a:pt x="310" y="322"/>
                    </a:lnTo>
                    <a:lnTo>
                      <a:pt x="304" y="322"/>
                    </a:lnTo>
                    <a:lnTo>
                      <a:pt x="299" y="320"/>
                    </a:lnTo>
                    <a:lnTo>
                      <a:pt x="299" y="311"/>
                    </a:lnTo>
                    <a:lnTo>
                      <a:pt x="301" y="300"/>
                    </a:lnTo>
                    <a:lnTo>
                      <a:pt x="299" y="294"/>
                    </a:lnTo>
                    <a:lnTo>
                      <a:pt x="294" y="283"/>
                    </a:lnTo>
                    <a:lnTo>
                      <a:pt x="294" y="277"/>
                    </a:lnTo>
                    <a:lnTo>
                      <a:pt x="281" y="268"/>
                    </a:lnTo>
                    <a:lnTo>
                      <a:pt x="271" y="263"/>
                    </a:lnTo>
                    <a:lnTo>
                      <a:pt x="265" y="270"/>
                    </a:lnTo>
                    <a:lnTo>
                      <a:pt x="246" y="274"/>
                    </a:lnTo>
                    <a:lnTo>
                      <a:pt x="225" y="260"/>
                    </a:lnTo>
                    <a:lnTo>
                      <a:pt x="223" y="253"/>
                    </a:lnTo>
                    <a:lnTo>
                      <a:pt x="211" y="246"/>
                    </a:lnTo>
                    <a:lnTo>
                      <a:pt x="193" y="236"/>
                    </a:lnTo>
                    <a:lnTo>
                      <a:pt x="182" y="229"/>
                    </a:lnTo>
                    <a:lnTo>
                      <a:pt x="179" y="227"/>
                    </a:lnTo>
                    <a:lnTo>
                      <a:pt x="184" y="223"/>
                    </a:lnTo>
                    <a:lnTo>
                      <a:pt x="184" y="218"/>
                    </a:lnTo>
                    <a:lnTo>
                      <a:pt x="177" y="201"/>
                    </a:lnTo>
                    <a:lnTo>
                      <a:pt x="166" y="193"/>
                    </a:lnTo>
                    <a:lnTo>
                      <a:pt x="156" y="184"/>
                    </a:lnTo>
                    <a:lnTo>
                      <a:pt x="147" y="187"/>
                    </a:lnTo>
                    <a:lnTo>
                      <a:pt x="137" y="197"/>
                    </a:lnTo>
                    <a:lnTo>
                      <a:pt x="124" y="197"/>
                    </a:lnTo>
                    <a:lnTo>
                      <a:pt x="101" y="201"/>
                    </a:lnTo>
                    <a:lnTo>
                      <a:pt x="80" y="199"/>
                    </a:lnTo>
                    <a:lnTo>
                      <a:pt x="71" y="201"/>
                    </a:lnTo>
                    <a:lnTo>
                      <a:pt x="59" y="199"/>
                    </a:lnTo>
                    <a:lnTo>
                      <a:pt x="53" y="191"/>
                    </a:lnTo>
                    <a:lnTo>
                      <a:pt x="48" y="182"/>
                    </a:lnTo>
                    <a:lnTo>
                      <a:pt x="48" y="175"/>
                    </a:lnTo>
                    <a:lnTo>
                      <a:pt x="55" y="163"/>
                    </a:lnTo>
                    <a:lnTo>
                      <a:pt x="55" y="158"/>
                    </a:lnTo>
                    <a:lnTo>
                      <a:pt x="51" y="156"/>
                    </a:lnTo>
                    <a:lnTo>
                      <a:pt x="41" y="156"/>
                    </a:lnTo>
                    <a:lnTo>
                      <a:pt x="32" y="161"/>
                    </a:lnTo>
                    <a:lnTo>
                      <a:pt x="28" y="152"/>
                    </a:lnTo>
                    <a:lnTo>
                      <a:pt x="18" y="146"/>
                    </a:lnTo>
                    <a:lnTo>
                      <a:pt x="22" y="137"/>
                    </a:lnTo>
                    <a:lnTo>
                      <a:pt x="22" y="132"/>
                    </a:lnTo>
                    <a:lnTo>
                      <a:pt x="4" y="120"/>
                    </a:lnTo>
                    <a:lnTo>
                      <a:pt x="0" y="107"/>
                    </a:lnTo>
                    <a:lnTo>
                      <a:pt x="4" y="83"/>
                    </a:lnTo>
                    <a:lnTo>
                      <a:pt x="9" y="73"/>
                    </a:lnTo>
                    <a:lnTo>
                      <a:pt x="18" y="64"/>
                    </a:lnTo>
                    <a:lnTo>
                      <a:pt x="22" y="56"/>
                    </a:lnTo>
                    <a:lnTo>
                      <a:pt x="18" y="38"/>
                    </a:lnTo>
                    <a:lnTo>
                      <a:pt x="26" y="28"/>
                    </a:lnTo>
                    <a:lnTo>
                      <a:pt x="26" y="21"/>
                    </a:lnTo>
                    <a:lnTo>
                      <a:pt x="28" y="9"/>
                    </a:lnTo>
                    <a:lnTo>
                      <a:pt x="39" y="11"/>
                    </a:lnTo>
                    <a:lnTo>
                      <a:pt x="61" y="11"/>
                    </a:lnTo>
                    <a:lnTo>
                      <a:pt x="71" y="9"/>
                    </a:lnTo>
                    <a:lnTo>
                      <a:pt x="82" y="9"/>
                    </a:lnTo>
                    <a:lnTo>
                      <a:pt x="108" y="4"/>
                    </a:lnTo>
                    <a:lnTo>
                      <a:pt x="121" y="6"/>
                    </a:lnTo>
                    <a:lnTo>
                      <a:pt x="177" y="0"/>
                    </a:lnTo>
                    <a:lnTo>
                      <a:pt x="184" y="2"/>
                    </a:lnTo>
                    <a:lnTo>
                      <a:pt x="193" y="9"/>
                    </a:lnTo>
                    <a:lnTo>
                      <a:pt x="193" y="16"/>
                    </a:lnTo>
                    <a:lnTo>
                      <a:pt x="199" y="25"/>
                    </a:lnTo>
                    <a:lnTo>
                      <a:pt x="199" y="32"/>
                    </a:lnTo>
                    <a:lnTo>
                      <a:pt x="197" y="40"/>
                    </a:lnTo>
                    <a:lnTo>
                      <a:pt x="177" y="58"/>
                    </a:lnTo>
                    <a:lnTo>
                      <a:pt x="168" y="66"/>
                    </a:lnTo>
                    <a:lnTo>
                      <a:pt x="156" y="73"/>
                    </a:lnTo>
                    <a:lnTo>
                      <a:pt x="154" y="83"/>
                    </a:lnTo>
                    <a:lnTo>
                      <a:pt x="156" y="96"/>
                    </a:lnTo>
                    <a:lnTo>
                      <a:pt x="164" y="107"/>
                    </a:lnTo>
                    <a:lnTo>
                      <a:pt x="174" y="116"/>
                    </a:lnTo>
                    <a:lnTo>
                      <a:pt x="191" y="122"/>
                    </a:lnTo>
                    <a:lnTo>
                      <a:pt x="209" y="135"/>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sp>
            <p:nvSpPr>
              <p:cNvPr id="31" name="Freeform 23"/>
              <p:cNvSpPr>
                <a:spLocks/>
              </p:cNvSpPr>
              <p:nvPr/>
            </p:nvSpPr>
            <p:spPr bwMode="auto">
              <a:xfrm>
                <a:off x="2275" y="2605"/>
                <a:ext cx="312" cy="369"/>
              </a:xfrm>
              <a:custGeom>
                <a:avLst/>
                <a:gdLst>
                  <a:gd name="T0" fmla="*/ 180 w 253"/>
                  <a:gd name="T1" fmla="*/ 230 h 277"/>
                  <a:gd name="T2" fmla="*/ 215 w 253"/>
                  <a:gd name="T3" fmla="*/ 230 h 277"/>
                  <a:gd name="T4" fmla="*/ 231 w 253"/>
                  <a:gd name="T5" fmla="*/ 200 h 277"/>
                  <a:gd name="T6" fmla="*/ 243 w 253"/>
                  <a:gd name="T7" fmla="*/ 178 h 277"/>
                  <a:gd name="T8" fmla="*/ 252 w 253"/>
                  <a:gd name="T9" fmla="*/ 157 h 277"/>
                  <a:gd name="T10" fmla="*/ 233 w 253"/>
                  <a:gd name="T11" fmla="*/ 138 h 277"/>
                  <a:gd name="T12" fmla="*/ 222 w 253"/>
                  <a:gd name="T13" fmla="*/ 135 h 277"/>
                  <a:gd name="T14" fmla="*/ 224 w 253"/>
                  <a:gd name="T15" fmla="*/ 116 h 277"/>
                  <a:gd name="T16" fmla="*/ 217 w 253"/>
                  <a:gd name="T17" fmla="*/ 99 h 277"/>
                  <a:gd name="T18" fmla="*/ 204 w 253"/>
                  <a:gd name="T19" fmla="*/ 83 h 277"/>
                  <a:gd name="T20" fmla="*/ 188 w 253"/>
                  <a:gd name="T21" fmla="*/ 85 h 277"/>
                  <a:gd name="T22" fmla="*/ 149 w 253"/>
                  <a:gd name="T23" fmla="*/ 75 h 277"/>
                  <a:gd name="T24" fmla="*/ 135 w 253"/>
                  <a:gd name="T25" fmla="*/ 62 h 277"/>
                  <a:gd name="T26" fmla="*/ 105 w 253"/>
                  <a:gd name="T27" fmla="*/ 45 h 277"/>
                  <a:gd name="T28" fmla="*/ 108 w 253"/>
                  <a:gd name="T29" fmla="*/ 38 h 277"/>
                  <a:gd name="T30" fmla="*/ 100 w 253"/>
                  <a:gd name="T31" fmla="*/ 16 h 277"/>
                  <a:gd name="T32" fmla="*/ 80 w 253"/>
                  <a:gd name="T33" fmla="*/ 0 h 277"/>
                  <a:gd name="T34" fmla="*/ 61 w 253"/>
                  <a:gd name="T35" fmla="*/ 12 h 277"/>
                  <a:gd name="T36" fmla="*/ 24 w 253"/>
                  <a:gd name="T37" fmla="*/ 16 h 277"/>
                  <a:gd name="T38" fmla="*/ 28 w 253"/>
                  <a:gd name="T39" fmla="*/ 42 h 277"/>
                  <a:gd name="T40" fmla="*/ 2 w 253"/>
                  <a:gd name="T41" fmla="*/ 64 h 277"/>
                  <a:gd name="T42" fmla="*/ 4 w 253"/>
                  <a:gd name="T43" fmla="*/ 83 h 277"/>
                  <a:gd name="T44" fmla="*/ 11 w 253"/>
                  <a:gd name="T45" fmla="*/ 111 h 277"/>
                  <a:gd name="T46" fmla="*/ 16 w 253"/>
                  <a:gd name="T47" fmla="*/ 128 h 277"/>
                  <a:gd name="T48" fmla="*/ 36 w 253"/>
                  <a:gd name="T49" fmla="*/ 161 h 277"/>
                  <a:gd name="T50" fmla="*/ 52 w 253"/>
                  <a:gd name="T51" fmla="*/ 176 h 277"/>
                  <a:gd name="T52" fmla="*/ 67 w 253"/>
                  <a:gd name="T53" fmla="*/ 200 h 277"/>
                  <a:gd name="T54" fmla="*/ 73 w 253"/>
                  <a:gd name="T55" fmla="*/ 207 h 277"/>
                  <a:gd name="T56" fmla="*/ 69 w 253"/>
                  <a:gd name="T57" fmla="*/ 221 h 277"/>
                  <a:gd name="T58" fmla="*/ 59 w 253"/>
                  <a:gd name="T59" fmla="*/ 238 h 277"/>
                  <a:gd name="T60" fmla="*/ 52 w 253"/>
                  <a:gd name="T61" fmla="*/ 256 h 277"/>
                  <a:gd name="T62" fmla="*/ 71 w 253"/>
                  <a:gd name="T63" fmla="*/ 269 h 277"/>
                  <a:gd name="T64" fmla="*/ 87 w 253"/>
                  <a:gd name="T65" fmla="*/ 252 h 277"/>
                  <a:gd name="T66" fmla="*/ 114 w 253"/>
                  <a:gd name="T67" fmla="*/ 262 h 277"/>
                  <a:gd name="T68" fmla="*/ 121 w 253"/>
                  <a:gd name="T69" fmla="*/ 273 h 277"/>
                  <a:gd name="T70" fmla="*/ 157 w 253"/>
                  <a:gd name="T71" fmla="*/ 273 h 277"/>
                  <a:gd name="T72" fmla="*/ 162 w 253"/>
                  <a:gd name="T73" fmla="*/ 273 h 277"/>
                  <a:gd name="T74" fmla="*/ 167 w 253"/>
                  <a:gd name="T75" fmla="*/ 260 h 277"/>
                  <a:gd name="T76" fmla="*/ 174 w 253"/>
                  <a:gd name="T77" fmla="*/ 2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277">
                    <a:moveTo>
                      <a:pt x="174" y="238"/>
                    </a:moveTo>
                    <a:lnTo>
                      <a:pt x="180" y="230"/>
                    </a:lnTo>
                    <a:lnTo>
                      <a:pt x="188" y="230"/>
                    </a:lnTo>
                    <a:lnTo>
                      <a:pt x="215" y="230"/>
                    </a:lnTo>
                    <a:lnTo>
                      <a:pt x="227" y="214"/>
                    </a:lnTo>
                    <a:lnTo>
                      <a:pt x="231" y="200"/>
                    </a:lnTo>
                    <a:lnTo>
                      <a:pt x="235" y="185"/>
                    </a:lnTo>
                    <a:lnTo>
                      <a:pt x="243" y="178"/>
                    </a:lnTo>
                    <a:lnTo>
                      <a:pt x="245" y="166"/>
                    </a:lnTo>
                    <a:lnTo>
                      <a:pt x="252" y="157"/>
                    </a:lnTo>
                    <a:lnTo>
                      <a:pt x="243" y="150"/>
                    </a:lnTo>
                    <a:lnTo>
                      <a:pt x="233" y="138"/>
                    </a:lnTo>
                    <a:lnTo>
                      <a:pt x="227" y="138"/>
                    </a:lnTo>
                    <a:lnTo>
                      <a:pt x="222" y="135"/>
                    </a:lnTo>
                    <a:lnTo>
                      <a:pt x="222" y="126"/>
                    </a:lnTo>
                    <a:lnTo>
                      <a:pt x="224" y="116"/>
                    </a:lnTo>
                    <a:lnTo>
                      <a:pt x="222" y="109"/>
                    </a:lnTo>
                    <a:lnTo>
                      <a:pt x="217" y="99"/>
                    </a:lnTo>
                    <a:lnTo>
                      <a:pt x="217" y="92"/>
                    </a:lnTo>
                    <a:lnTo>
                      <a:pt x="204" y="83"/>
                    </a:lnTo>
                    <a:lnTo>
                      <a:pt x="194" y="79"/>
                    </a:lnTo>
                    <a:lnTo>
                      <a:pt x="188" y="85"/>
                    </a:lnTo>
                    <a:lnTo>
                      <a:pt x="169" y="90"/>
                    </a:lnTo>
                    <a:lnTo>
                      <a:pt x="149" y="75"/>
                    </a:lnTo>
                    <a:lnTo>
                      <a:pt x="147" y="69"/>
                    </a:lnTo>
                    <a:lnTo>
                      <a:pt x="135" y="62"/>
                    </a:lnTo>
                    <a:lnTo>
                      <a:pt x="116" y="52"/>
                    </a:lnTo>
                    <a:lnTo>
                      <a:pt x="105" y="45"/>
                    </a:lnTo>
                    <a:lnTo>
                      <a:pt x="102" y="42"/>
                    </a:lnTo>
                    <a:lnTo>
                      <a:pt x="108" y="38"/>
                    </a:lnTo>
                    <a:lnTo>
                      <a:pt x="108" y="33"/>
                    </a:lnTo>
                    <a:lnTo>
                      <a:pt x="100" y="16"/>
                    </a:lnTo>
                    <a:lnTo>
                      <a:pt x="89" y="9"/>
                    </a:lnTo>
                    <a:lnTo>
                      <a:pt x="80" y="0"/>
                    </a:lnTo>
                    <a:lnTo>
                      <a:pt x="71" y="2"/>
                    </a:lnTo>
                    <a:lnTo>
                      <a:pt x="61" y="12"/>
                    </a:lnTo>
                    <a:lnTo>
                      <a:pt x="48" y="12"/>
                    </a:lnTo>
                    <a:lnTo>
                      <a:pt x="24" y="16"/>
                    </a:lnTo>
                    <a:lnTo>
                      <a:pt x="30" y="30"/>
                    </a:lnTo>
                    <a:lnTo>
                      <a:pt x="28" y="42"/>
                    </a:lnTo>
                    <a:lnTo>
                      <a:pt x="20" y="54"/>
                    </a:lnTo>
                    <a:lnTo>
                      <a:pt x="2" y="64"/>
                    </a:lnTo>
                    <a:lnTo>
                      <a:pt x="2" y="79"/>
                    </a:lnTo>
                    <a:lnTo>
                      <a:pt x="4" y="83"/>
                    </a:lnTo>
                    <a:lnTo>
                      <a:pt x="0" y="99"/>
                    </a:lnTo>
                    <a:lnTo>
                      <a:pt x="11" y="111"/>
                    </a:lnTo>
                    <a:lnTo>
                      <a:pt x="16" y="118"/>
                    </a:lnTo>
                    <a:lnTo>
                      <a:pt x="16" y="128"/>
                    </a:lnTo>
                    <a:lnTo>
                      <a:pt x="30" y="140"/>
                    </a:lnTo>
                    <a:lnTo>
                      <a:pt x="36" y="161"/>
                    </a:lnTo>
                    <a:lnTo>
                      <a:pt x="41" y="169"/>
                    </a:lnTo>
                    <a:lnTo>
                      <a:pt x="52" y="176"/>
                    </a:lnTo>
                    <a:lnTo>
                      <a:pt x="61" y="195"/>
                    </a:lnTo>
                    <a:lnTo>
                      <a:pt x="67" y="200"/>
                    </a:lnTo>
                    <a:lnTo>
                      <a:pt x="73" y="200"/>
                    </a:lnTo>
                    <a:lnTo>
                      <a:pt x="73" y="207"/>
                    </a:lnTo>
                    <a:lnTo>
                      <a:pt x="73" y="217"/>
                    </a:lnTo>
                    <a:lnTo>
                      <a:pt x="69" y="221"/>
                    </a:lnTo>
                    <a:lnTo>
                      <a:pt x="63" y="226"/>
                    </a:lnTo>
                    <a:lnTo>
                      <a:pt x="59" y="238"/>
                    </a:lnTo>
                    <a:lnTo>
                      <a:pt x="57" y="243"/>
                    </a:lnTo>
                    <a:lnTo>
                      <a:pt x="52" y="256"/>
                    </a:lnTo>
                    <a:lnTo>
                      <a:pt x="67" y="276"/>
                    </a:lnTo>
                    <a:lnTo>
                      <a:pt x="71" y="269"/>
                    </a:lnTo>
                    <a:lnTo>
                      <a:pt x="77" y="254"/>
                    </a:lnTo>
                    <a:lnTo>
                      <a:pt x="87" y="252"/>
                    </a:lnTo>
                    <a:lnTo>
                      <a:pt x="102" y="260"/>
                    </a:lnTo>
                    <a:lnTo>
                      <a:pt x="114" y="262"/>
                    </a:lnTo>
                    <a:lnTo>
                      <a:pt x="114" y="273"/>
                    </a:lnTo>
                    <a:lnTo>
                      <a:pt x="121" y="273"/>
                    </a:lnTo>
                    <a:lnTo>
                      <a:pt x="153" y="271"/>
                    </a:lnTo>
                    <a:lnTo>
                      <a:pt x="157" y="273"/>
                    </a:lnTo>
                    <a:lnTo>
                      <a:pt x="162" y="276"/>
                    </a:lnTo>
                    <a:lnTo>
                      <a:pt x="162" y="273"/>
                    </a:lnTo>
                    <a:lnTo>
                      <a:pt x="162" y="266"/>
                    </a:lnTo>
                    <a:lnTo>
                      <a:pt x="167" y="260"/>
                    </a:lnTo>
                    <a:lnTo>
                      <a:pt x="167" y="245"/>
                    </a:lnTo>
                    <a:lnTo>
                      <a:pt x="174" y="238"/>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sp>
            <p:nvSpPr>
              <p:cNvPr id="8227" name="Freeform 24"/>
              <p:cNvSpPr>
                <a:spLocks/>
              </p:cNvSpPr>
              <p:nvPr/>
            </p:nvSpPr>
            <p:spPr bwMode="auto">
              <a:xfrm>
                <a:off x="2351" y="2911"/>
                <a:ext cx="323" cy="661"/>
              </a:xfrm>
              <a:custGeom>
                <a:avLst/>
                <a:gdLst>
                  <a:gd name="T0" fmla="*/ 1540 w 263"/>
                  <a:gd name="T1" fmla="*/ 1934 h 497"/>
                  <a:gd name="T2" fmla="*/ 1540 w 263"/>
                  <a:gd name="T3" fmla="*/ 2052 h 497"/>
                  <a:gd name="T4" fmla="*/ 1567 w 263"/>
                  <a:gd name="T5" fmla="*/ 2902 h 497"/>
                  <a:gd name="T6" fmla="*/ 1626 w 263"/>
                  <a:gd name="T7" fmla="*/ 3003 h 497"/>
                  <a:gd name="T8" fmla="*/ 1614 w 263"/>
                  <a:gd name="T9" fmla="*/ 3120 h 497"/>
                  <a:gd name="T10" fmla="*/ 1534 w 263"/>
                  <a:gd name="T11" fmla="*/ 3467 h 497"/>
                  <a:gd name="T12" fmla="*/ 1473 w 263"/>
                  <a:gd name="T13" fmla="*/ 3402 h 497"/>
                  <a:gd name="T14" fmla="*/ 1398 w 263"/>
                  <a:gd name="T15" fmla="*/ 3370 h 497"/>
                  <a:gd name="T16" fmla="*/ 1170 w 263"/>
                  <a:gd name="T17" fmla="*/ 3592 h 497"/>
                  <a:gd name="T18" fmla="*/ 1050 w 263"/>
                  <a:gd name="T19" fmla="*/ 3763 h 497"/>
                  <a:gd name="T20" fmla="*/ 958 w 263"/>
                  <a:gd name="T21" fmla="*/ 4058 h 497"/>
                  <a:gd name="T22" fmla="*/ 1005 w 263"/>
                  <a:gd name="T23" fmla="*/ 4416 h 497"/>
                  <a:gd name="T24" fmla="*/ 1038 w 263"/>
                  <a:gd name="T25" fmla="*/ 4542 h 497"/>
                  <a:gd name="T26" fmla="*/ 1038 w 263"/>
                  <a:gd name="T27" fmla="*/ 4884 h 497"/>
                  <a:gd name="T28" fmla="*/ 920 w 263"/>
                  <a:gd name="T29" fmla="*/ 5160 h 497"/>
                  <a:gd name="T30" fmla="*/ 755 w 263"/>
                  <a:gd name="T31" fmla="*/ 5312 h 497"/>
                  <a:gd name="T32" fmla="*/ 635 w 263"/>
                  <a:gd name="T33" fmla="*/ 5688 h 497"/>
                  <a:gd name="T34" fmla="*/ 610 w 263"/>
                  <a:gd name="T35" fmla="*/ 5890 h 497"/>
                  <a:gd name="T36" fmla="*/ 528 w 263"/>
                  <a:gd name="T37" fmla="*/ 6321 h 497"/>
                  <a:gd name="T38" fmla="*/ 389 w 263"/>
                  <a:gd name="T39" fmla="*/ 6460 h 497"/>
                  <a:gd name="T40" fmla="*/ 139 w 263"/>
                  <a:gd name="T41" fmla="*/ 6421 h 497"/>
                  <a:gd name="T42" fmla="*/ 48 w 263"/>
                  <a:gd name="T43" fmla="*/ 6276 h 497"/>
                  <a:gd name="T44" fmla="*/ 32 w 263"/>
                  <a:gd name="T45" fmla="*/ 6081 h 497"/>
                  <a:gd name="T46" fmla="*/ 2 w 263"/>
                  <a:gd name="T47" fmla="*/ 5839 h 497"/>
                  <a:gd name="T48" fmla="*/ 0 w 263"/>
                  <a:gd name="T49" fmla="*/ 5603 h 497"/>
                  <a:gd name="T50" fmla="*/ 48 w 263"/>
                  <a:gd name="T51" fmla="*/ 5555 h 497"/>
                  <a:gd name="T52" fmla="*/ 131 w 263"/>
                  <a:gd name="T53" fmla="*/ 5555 h 497"/>
                  <a:gd name="T54" fmla="*/ 220 w 263"/>
                  <a:gd name="T55" fmla="*/ 5312 h 497"/>
                  <a:gd name="T56" fmla="*/ 317 w 263"/>
                  <a:gd name="T57" fmla="*/ 4857 h 497"/>
                  <a:gd name="T58" fmla="*/ 291 w 263"/>
                  <a:gd name="T59" fmla="*/ 4630 h 497"/>
                  <a:gd name="T60" fmla="*/ 220 w 263"/>
                  <a:gd name="T61" fmla="*/ 4265 h 497"/>
                  <a:gd name="T62" fmla="*/ 317 w 263"/>
                  <a:gd name="T63" fmla="*/ 4233 h 497"/>
                  <a:gd name="T64" fmla="*/ 365 w 263"/>
                  <a:gd name="T65" fmla="*/ 4102 h 497"/>
                  <a:gd name="T66" fmla="*/ 538 w 263"/>
                  <a:gd name="T67" fmla="*/ 4070 h 497"/>
                  <a:gd name="T68" fmla="*/ 591 w 263"/>
                  <a:gd name="T69" fmla="*/ 3858 h 497"/>
                  <a:gd name="T70" fmla="*/ 587 w 263"/>
                  <a:gd name="T71" fmla="*/ 3421 h 497"/>
                  <a:gd name="T72" fmla="*/ 465 w 263"/>
                  <a:gd name="T73" fmla="*/ 3204 h 497"/>
                  <a:gd name="T74" fmla="*/ 425 w 263"/>
                  <a:gd name="T75" fmla="*/ 3003 h 497"/>
                  <a:gd name="T76" fmla="*/ 291 w 263"/>
                  <a:gd name="T77" fmla="*/ 1894 h 497"/>
                  <a:gd name="T78" fmla="*/ 131 w 263"/>
                  <a:gd name="T79" fmla="*/ 1189 h 497"/>
                  <a:gd name="T80" fmla="*/ 72 w 263"/>
                  <a:gd name="T81" fmla="*/ 827 h 497"/>
                  <a:gd name="T82" fmla="*/ 32 w 263"/>
                  <a:gd name="T83" fmla="*/ 588 h 497"/>
                  <a:gd name="T84" fmla="*/ 107 w 263"/>
                  <a:gd name="T85" fmla="*/ 305 h 497"/>
                  <a:gd name="T86" fmla="*/ 258 w 263"/>
                  <a:gd name="T87" fmla="*/ 380 h 497"/>
                  <a:gd name="T88" fmla="*/ 335 w 263"/>
                  <a:gd name="T89" fmla="*/ 541 h 497"/>
                  <a:gd name="T90" fmla="*/ 587 w 263"/>
                  <a:gd name="T91" fmla="*/ 515 h 497"/>
                  <a:gd name="T92" fmla="*/ 635 w 263"/>
                  <a:gd name="T93" fmla="*/ 588 h 497"/>
                  <a:gd name="T94" fmla="*/ 635 w 263"/>
                  <a:gd name="T95" fmla="*/ 468 h 497"/>
                  <a:gd name="T96" fmla="*/ 675 w 263"/>
                  <a:gd name="T97" fmla="*/ 184 h 497"/>
                  <a:gd name="T98" fmla="*/ 755 w 263"/>
                  <a:gd name="T99" fmla="*/ 0 h 497"/>
                  <a:gd name="T100" fmla="*/ 976 w 263"/>
                  <a:gd name="T101" fmla="*/ 0 h 497"/>
                  <a:gd name="T102" fmla="*/ 958 w 263"/>
                  <a:gd name="T103" fmla="*/ 245 h 497"/>
                  <a:gd name="T104" fmla="*/ 976 w 263"/>
                  <a:gd name="T105" fmla="*/ 406 h 497"/>
                  <a:gd name="T106" fmla="*/ 935 w 263"/>
                  <a:gd name="T107" fmla="*/ 588 h 497"/>
                  <a:gd name="T108" fmla="*/ 845 w 263"/>
                  <a:gd name="T109" fmla="*/ 827 h 497"/>
                  <a:gd name="T110" fmla="*/ 868 w 263"/>
                  <a:gd name="T111" fmla="*/ 1100 h 497"/>
                  <a:gd name="T112" fmla="*/ 904 w 263"/>
                  <a:gd name="T113" fmla="*/ 1301 h 497"/>
                  <a:gd name="T114" fmla="*/ 1021 w 263"/>
                  <a:gd name="T115" fmla="*/ 1390 h 497"/>
                  <a:gd name="T116" fmla="*/ 1223 w 263"/>
                  <a:gd name="T117" fmla="*/ 1511 h 497"/>
                  <a:gd name="T118" fmla="*/ 1428 w 263"/>
                  <a:gd name="T119" fmla="*/ 1762 h 4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3" h="497">
                    <a:moveTo>
                      <a:pt x="225" y="135"/>
                    </a:moveTo>
                    <a:lnTo>
                      <a:pt x="243" y="149"/>
                    </a:lnTo>
                    <a:lnTo>
                      <a:pt x="250" y="152"/>
                    </a:lnTo>
                    <a:lnTo>
                      <a:pt x="243" y="158"/>
                    </a:lnTo>
                    <a:lnTo>
                      <a:pt x="241" y="218"/>
                    </a:lnTo>
                    <a:lnTo>
                      <a:pt x="247" y="223"/>
                    </a:lnTo>
                    <a:lnTo>
                      <a:pt x="250" y="233"/>
                    </a:lnTo>
                    <a:lnTo>
                      <a:pt x="256" y="231"/>
                    </a:lnTo>
                    <a:lnTo>
                      <a:pt x="262" y="235"/>
                    </a:lnTo>
                    <a:lnTo>
                      <a:pt x="254" y="240"/>
                    </a:lnTo>
                    <a:lnTo>
                      <a:pt x="243" y="259"/>
                    </a:lnTo>
                    <a:lnTo>
                      <a:pt x="241" y="266"/>
                    </a:lnTo>
                    <a:lnTo>
                      <a:pt x="236" y="266"/>
                    </a:lnTo>
                    <a:lnTo>
                      <a:pt x="231" y="261"/>
                    </a:lnTo>
                    <a:lnTo>
                      <a:pt x="227" y="261"/>
                    </a:lnTo>
                    <a:lnTo>
                      <a:pt x="220" y="259"/>
                    </a:lnTo>
                    <a:lnTo>
                      <a:pt x="202" y="261"/>
                    </a:lnTo>
                    <a:lnTo>
                      <a:pt x="184" y="276"/>
                    </a:lnTo>
                    <a:lnTo>
                      <a:pt x="172" y="280"/>
                    </a:lnTo>
                    <a:lnTo>
                      <a:pt x="165" y="289"/>
                    </a:lnTo>
                    <a:lnTo>
                      <a:pt x="163" y="299"/>
                    </a:lnTo>
                    <a:lnTo>
                      <a:pt x="151" y="311"/>
                    </a:lnTo>
                    <a:lnTo>
                      <a:pt x="153" y="317"/>
                    </a:lnTo>
                    <a:lnTo>
                      <a:pt x="158" y="339"/>
                    </a:lnTo>
                    <a:lnTo>
                      <a:pt x="158" y="344"/>
                    </a:lnTo>
                    <a:lnTo>
                      <a:pt x="163" y="349"/>
                    </a:lnTo>
                    <a:lnTo>
                      <a:pt x="163" y="366"/>
                    </a:lnTo>
                    <a:lnTo>
                      <a:pt x="163" y="375"/>
                    </a:lnTo>
                    <a:lnTo>
                      <a:pt x="151" y="392"/>
                    </a:lnTo>
                    <a:lnTo>
                      <a:pt x="145" y="396"/>
                    </a:lnTo>
                    <a:lnTo>
                      <a:pt x="126" y="403"/>
                    </a:lnTo>
                    <a:lnTo>
                      <a:pt x="119" y="408"/>
                    </a:lnTo>
                    <a:lnTo>
                      <a:pt x="106" y="429"/>
                    </a:lnTo>
                    <a:lnTo>
                      <a:pt x="100" y="437"/>
                    </a:lnTo>
                    <a:lnTo>
                      <a:pt x="96" y="444"/>
                    </a:lnTo>
                    <a:lnTo>
                      <a:pt x="96" y="453"/>
                    </a:lnTo>
                    <a:lnTo>
                      <a:pt x="94" y="463"/>
                    </a:lnTo>
                    <a:lnTo>
                      <a:pt x="83" y="486"/>
                    </a:lnTo>
                    <a:lnTo>
                      <a:pt x="77" y="491"/>
                    </a:lnTo>
                    <a:lnTo>
                      <a:pt x="61" y="496"/>
                    </a:lnTo>
                    <a:lnTo>
                      <a:pt x="32" y="496"/>
                    </a:lnTo>
                    <a:lnTo>
                      <a:pt x="22" y="493"/>
                    </a:lnTo>
                    <a:lnTo>
                      <a:pt x="11" y="486"/>
                    </a:lnTo>
                    <a:lnTo>
                      <a:pt x="7" y="482"/>
                    </a:lnTo>
                    <a:lnTo>
                      <a:pt x="5" y="474"/>
                    </a:lnTo>
                    <a:lnTo>
                      <a:pt x="5" y="467"/>
                    </a:lnTo>
                    <a:lnTo>
                      <a:pt x="7" y="461"/>
                    </a:lnTo>
                    <a:lnTo>
                      <a:pt x="2" y="448"/>
                    </a:lnTo>
                    <a:lnTo>
                      <a:pt x="5" y="444"/>
                    </a:lnTo>
                    <a:lnTo>
                      <a:pt x="0" y="431"/>
                    </a:lnTo>
                    <a:lnTo>
                      <a:pt x="2" y="429"/>
                    </a:lnTo>
                    <a:lnTo>
                      <a:pt x="7" y="427"/>
                    </a:lnTo>
                    <a:lnTo>
                      <a:pt x="14" y="429"/>
                    </a:lnTo>
                    <a:lnTo>
                      <a:pt x="20" y="427"/>
                    </a:lnTo>
                    <a:lnTo>
                      <a:pt x="30" y="415"/>
                    </a:lnTo>
                    <a:lnTo>
                      <a:pt x="34" y="408"/>
                    </a:lnTo>
                    <a:lnTo>
                      <a:pt x="38" y="392"/>
                    </a:lnTo>
                    <a:lnTo>
                      <a:pt x="50" y="373"/>
                    </a:lnTo>
                    <a:lnTo>
                      <a:pt x="48" y="362"/>
                    </a:lnTo>
                    <a:lnTo>
                      <a:pt x="46" y="356"/>
                    </a:lnTo>
                    <a:lnTo>
                      <a:pt x="32" y="339"/>
                    </a:lnTo>
                    <a:lnTo>
                      <a:pt x="34" y="328"/>
                    </a:lnTo>
                    <a:lnTo>
                      <a:pt x="38" y="325"/>
                    </a:lnTo>
                    <a:lnTo>
                      <a:pt x="50" y="325"/>
                    </a:lnTo>
                    <a:lnTo>
                      <a:pt x="55" y="321"/>
                    </a:lnTo>
                    <a:lnTo>
                      <a:pt x="57" y="315"/>
                    </a:lnTo>
                    <a:lnTo>
                      <a:pt x="64" y="313"/>
                    </a:lnTo>
                    <a:lnTo>
                      <a:pt x="85" y="313"/>
                    </a:lnTo>
                    <a:lnTo>
                      <a:pt x="89" y="306"/>
                    </a:lnTo>
                    <a:lnTo>
                      <a:pt x="94" y="296"/>
                    </a:lnTo>
                    <a:lnTo>
                      <a:pt x="96" y="272"/>
                    </a:lnTo>
                    <a:lnTo>
                      <a:pt x="92" y="263"/>
                    </a:lnTo>
                    <a:lnTo>
                      <a:pt x="83" y="259"/>
                    </a:lnTo>
                    <a:lnTo>
                      <a:pt x="73" y="246"/>
                    </a:lnTo>
                    <a:lnTo>
                      <a:pt x="71" y="240"/>
                    </a:lnTo>
                    <a:lnTo>
                      <a:pt x="67" y="231"/>
                    </a:lnTo>
                    <a:lnTo>
                      <a:pt x="57" y="175"/>
                    </a:lnTo>
                    <a:lnTo>
                      <a:pt x="46" y="145"/>
                    </a:lnTo>
                    <a:lnTo>
                      <a:pt x="30" y="126"/>
                    </a:lnTo>
                    <a:lnTo>
                      <a:pt x="20" y="92"/>
                    </a:lnTo>
                    <a:lnTo>
                      <a:pt x="20" y="81"/>
                    </a:lnTo>
                    <a:lnTo>
                      <a:pt x="11" y="64"/>
                    </a:lnTo>
                    <a:lnTo>
                      <a:pt x="11" y="57"/>
                    </a:lnTo>
                    <a:lnTo>
                      <a:pt x="5" y="45"/>
                    </a:lnTo>
                    <a:lnTo>
                      <a:pt x="9" y="38"/>
                    </a:lnTo>
                    <a:lnTo>
                      <a:pt x="16" y="23"/>
                    </a:lnTo>
                    <a:lnTo>
                      <a:pt x="25" y="21"/>
                    </a:lnTo>
                    <a:lnTo>
                      <a:pt x="41" y="29"/>
                    </a:lnTo>
                    <a:lnTo>
                      <a:pt x="53" y="31"/>
                    </a:lnTo>
                    <a:lnTo>
                      <a:pt x="53" y="42"/>
                    </a:lnTo>
                    <a:lnTo>
                      <a:pt x="59" y="42"/>
                    </a:lnTo>
                    <a:lnTo>
                      <a:pt x="92" y="40"/>
                    </a:lnTo>
                    <a:lnTo>
                      <a:pt x="96" y="42"/>
                    </a:lnTo>
                    <a:lnTo>
                      <a:pt x="100" y="45"/>
                    </a:lnTo>
                    <a:lnTo>
                      <a:pt x="100" y="42"/>
                    </a:lnTo>
                    <a:lnTo>
                      <a:pt x="100" y="36"/>
                    </a:lnTo>
                    <a:lnTo>
                      <a:pt x="106" y="29"/>
                    </a:lnTo>
                    <a:lnTo>
                      <a:pt x="106" y="14"/>
                    </a:lnTo>
                    <a:lnTo>
                      <a:pt x="112" y="7"/>
                    </a:lnTo>
                    <a:lnTo>
                      <a:pt x="119" y="0"/>
                    </a:lnTo>
                    <a:lnTo>
                      <a:pt x="126" y="0"/>
                    </a:lnTo>
                    <a:lnTo>
                      <a:pt x="153" y="0"/>
                    </a:lnTo>
                    <a:lnTo>
                      <a:pt x="151" y="12"/>
                    </a:lnTo>
                    <a:lnTo>
                      <a:pt x="151" y="19"/>
                    </a:lnTo>
                    <a:lnTo>
                      <a:pt x="153" y="25"/>
                    </a:lnTo>
                    <a:lnTo>
                      <a:pt x="153" y="31"/>
                    </a:lnTo>
                    <a:lnTo>
                      <a:pt x="149" y="38"/>
                    </a:lnTo>
                    <a:lnTo>
                      <a:pt x="147" y="45"/>
                    </a:lnTo>
                    <a:lnTo>
                      <a:pt x="139" y="52"/>
                    </a:lnTo>
                    <a:lnTo>
                      <a:pt x="133" y="64"/>
                    </a:lnTo>
                    <a:lnTo>
                      <a:pt x="133" y="81"/>
                    </a:lnTo>
                    <a:lnTo>
                      <a:pt x="137" y="85"/>
                    </a:lnTo>
                    <a:lnTo>
                      <a:pt x="137" y="92"/>
                    </a:lnTo>
                    <a:lnTo>
                      <a:pt x="142" y="100"/>
                    </a:lnTo>
                    <a:lnTo>
                      <a:pt x="151" y="104"/>
                    </a:lnTo>
                    <a:lnTo>
                      <a:pt x="161" y="107"/>
                    </a:lnTo>
                    <a:lnTo>
                      <a:pt x="176" y="107"/>
                    </a:lnTo>
                    <a:lnTo>
                      <a:pt x="192" y="116"/>
                    </a:lnTo>
                    <a:lnTo>
                      <a:pt x="200" y="124"/>
                    </a:lnTo>
                    <a:lnTo>
                      <a:pt x="225" y="135"/>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Freeform 25"/>
              <p:cNvSpPr>
                <a:spLocks/>
              </p:cNvSpPr>
              <p:nvPr/>
            </p:nvSpPr>
            <p:spPr bwMode="auto">
              <a:xfrm>
                <a:off x="567" y="1023"/>
                <a:ext cx="479" cy="703"/>
              </a:xfrm>
              <a:custGeom>
                <a:avLst/>
                <a:gdLst>
                  <a:gd name="T0" fmla="*/ 64 w 390"/>
                  <a:gd name="T1" fmla="*/ 390 h 529"/>
                  <a:gd name="T2" fmla="*/ 43 w 390"/>
                  <a:gd name="T3" fmla="*/ 393 h 529"/>
                  <a:gd name="T4" fmla="*/ 32 w 390"/>
                  <a:gd name="T5" fmla="*/ 414 h 529"/>
                  <a:gd name="T6" fmla="*/ 30 w 390"/>
                  <a:gd name="T7" fmla="*/ 430 h 529"/>
                  <a:gd name="T8" fmla="*/ 32 w 390"/>
                  <a:gd name="T9" fmla="*/ 449 h 529"/>
                  <a:gd name="T10" fmla="*/ 48 w 390"/>
                  <a:gd name="T11" fmla="*/ 487 h 529"/>
                  <a:gd name="T12" fmla="*/ 78 w 390"/>
                  <a:gd name="T13" fmla="*/ 501 h 529"/>
                  <a:gd name="T14" fmla="*/ 98 w 390"/>
                  <a:gd name="T15" fmla="*/ 511 h 529"/>
                  <a:gd name="T16" fmla="*/ 144 w 390"/>
                  <a:gd name="T17" fmla="*/ 506 h 529"/>
                  <a:gd name="T18" fmla="*/ 156 w 390"/>
                  <a:gd name="T19" fmla="*/ 528 h 529"/>
                  <a:gd name="T20" fmla="*/ 186 w 390"/>
                  <a:gd name="T21" fmla="*/ 522 h 529"/>
                  <a:gd name="T22" fmla="*/ 202 w 390"/>
                  <a:gd name="T23" fmla="*/ 517 h 529"/>
                  <a:gd name="T24" fmla="*/ 209 w 390"/>
                  <a:gd name="T25" fmla="*/ 487 h 529"/>
                  <a:gd name="T26" fmla="*/ 218 w 390"/>
                  <a:gd name="T27" fmla="*/ 468 h 529"/>
                  <a:gd name="T28" fmla="*/ 236 w 390"/>
                  <a:gd name="T29" fmla="*/ 442 h 529"/>
                  <a:gd name="T30" fmla="*/ 257 w 390"/>
                  <a:gd name="T31" fmla="*/ 440 h 529"/>
                  <a:gd name="T32" fmla="*/ 292 w 390"/>
                  <a:gd name="T33" fmla="*/ 430 h 529"/>
                  <a:gd name="T34" fmla="*/ 319 w 390"/>
                  <a:gd name="T35" fmla="*/ 432 h 529"/>
                  <a:gd name="T36" fmla="*/ 340 w 390"/>
                  <a:gd name="T37" fmla="*/ 408 h 529"/>
                  <a:gd name="T38" fmla="*/ 361 w 390"/>
                  <a:gd name="T39" fmla="*/ 414 h 529"/>
                  <a:gd name="T40" fmla="*/ 382 w 390"/>
                  <a:gd name="T41" fmla="*/ 432 h 529"/>
                  <a:gd name="T42" fmla="*/ 389 w 390"/>
                  <a:gd name="T43" fmla="*/ 402 h 529"/>
                  <a:gd name="T44" fmla="*/ 368 w 390"/>
                  <a:gd name="T45" fmla="*/ 361 h 529"/>
                  <a:gd name="T46" fmla="*/ 347 w 390"/>
                  <a:gd name="T47" fmla="*/ 326 h 529"/>
                  <a:gd name="T48" fmla="*/ 310 w 390"/>
                  <a:gd name="T49" fmla="*/ 324 h 529"/>
                  <a:gd name="T50" fmla="*/ 294 w 390"/>
                  <a:gd name="T51" fmla="*/ 284 h 529"/>
                  <a:gd name="T52" fmla="*/ 296 w 390"/>
                  <a:gd name="T53" fmla="*/ 250 h 529"/>
                  <a:gd name="T54" fmla="*/ 319 w 390"/>
                  <a:gd name="T55" fmla="*/ 269 h 529"/>
                  <a:gd name="T56" fmla="*/ 329 w 390"/>
                  <a:gd name="T57" fmla="*/ 250 h 529"/>
                  <a:gd name="T58" fmla="*/ 329 w 390"/>
                  <a:gd name="T59" fmla="*/ 215 h 529"/>
                  <a:gd name="T60" fmla="*/ 315 w 390"/>
                  <a:gd name="T61" fmla="*/ 177 h 529"/>
                  <a:gd name="T62" fmla="*/ 308 w 390"/>
                  <a:gd name="T63" fmla="*/ 134 h 529"/>
                  <a:gd name="T64" fmla="*/ 335 w 390"/>
                  <a:gd name="T65" fmla="*/ 87 h 529"/>
                  <a:gd name="T66" fmla="*/ 304 w 390"/>
                  <a:gd name="T67" fmla="*/ 51 h 529"/>
                  <a:gd name="T68" fmla="*/ 298 w 390"/>
                  <a:gd name="T69" fmla="*/ 10 h 529"/>
                  <a:gd name="T70" fmla="*/ 285 w 390"/>
                  <a:gd name="T71" fmla="*/ 0 h 529"/>
                  <a:gd name="T72" fmla="*/ 236 w 390"/>
                  <a:gd name="T73" fmla="*/ 44 h 529"/>
                  <a:gd name="T74" fmla="*/ 228 w 390"/>
                  <a:gd name="T75" fmla="*/ 83 h 529"/>
                  <a:gd name="T76" fmla="*/ 205 w 390"/>
                  <a:gd name="T77" fmla="*/ 104 h 529"/>
                  <a:gd name="T78" fmla="*/ 195 w 390"/>
                  <a:gd name="T79" fmla="*/ 137 h 529"/>
                  <a:gd name="T80" fmla="*/ 202 w 390"/>
                  <a:gd name="T81" fmla="*/ 168 h 529"/>
                  <a:gd name="T82" fmla="*/ 170 w 390"/>
                  <a:gd name="T83" fmla="*/ 194 h 529"/>
                  <a:gd name="T84" fmla="*/ 137 w 390"/>
                  <a:gd name="T85" fmla="*/ 189 h 529"/>
                  <a:gd name="T86" fmla="*/ 105 w 390"/>
                  <a:gd name="T87" fmla="*/ 194 h 529"/>
                  <a:gd name="T88" fmla="*/ 80 w 390"/>
                  <a:gd name="T89" fmla="*/ 196 h 529"/>
                  <a:gd name="T90" fmla="*/ 84 w 390"/>
                  <a:gd name="T91" fmla="*/ 222 h 529"/>
                  <a:gd name="T92" fmla="*/ 80 w 390"/>
                  <a:gd name="T93" fmla="*/ 258 h 529"/>
                  <a:gd name="T94" fmla="*/ 53 w 390"/>
                  <a:gd name="T95" fmla="*/ 269 h 529"/>
                  <a:gd name="T96" fmla="*/ 43 w 390"/>
                  <a:gd name="T97" fmla="*/ 284 h 529"/>
                  <a:gd name="T98" fmla="*/ 0 w 390"/>
                  <a:gd name="T99" fmla="*/ 288 h 529"/>
                  <a:gd name="T100" fmla="*/ 16 w 390"/>
                  <a:gd name="T101" fmla="*/ 310 h 529"/>
                  <a:gd name="T102" fmla="*/ 27 w 390"/>
                  <a:gd name="T103" fmla="*/ 346 h 529"/>
                  <a:gd name="T104" fmla="*/ 55 w 390"/>
                  <a:gd name="T105" fmla="*/ 36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0" h="529">
                    <a:moveTo>
                      <a:pt x="59" y="378"/>
                    </a:moveTo>
                    <a:lnTo>
                      <a:pt x="64" y="385"/>
                    </a:lnTo>
                    <a:lnTo>
                      <a:pt x="64" y="390"/>
                    </a:lnTo>
                    <a:lnTo>
                      <a:pt x="55" y="387"/>
                    </a:lnTo>
                    <a:lnTo>
                      <a:pt x="45" y="385"/>
                    </a:lnTo>
                    <a:lnTo>
                      <a:pt x="43" y="393"/>
                    </a:lnTo>
                    <a:lnTo>
                      <a:pt x="41" y="402"/>
                    </a:lnTo>
                    <a:lnTo>
                      <a:pt x="34" y="411"/>
                    </a:lnTo>
                    <a:lnTo>
                      <a:pt x="32" y="414"/>
                    </a:lnTo>
                    <a:lnTo>
                      <a:pt x="27" y="421"/>
                    </a:lnTo>
                    <a:lnTo>
                      <a:pt x="32" y="430"/>
                    </a:lnTo>
                    <a:lnTo>
                      <a:pt x="30" y="430"/>
                    </a:lnTo>
                    <a:lnTo>
                      <a:pt x="36" y="440"/>
                    </a:lnTo>
                    <a:lnTo>
                      <a:pt x="32" y="442"/>
                    </a:lnTo>
                    <a:lnTo>
                      <a:pt x="32" y="449"/>
                    </a:lnTo>
                    <a:lnTo>
                      <a:pt x="30" y="459"/>
                    </a:lnTo>
                    <a:lnTo>
                      <a:pt x="43" y="472"/>
                    </a:lnTo>
                    <a:lnTo>
                      <a:pt x="48" y="487"/>
                    </a:lnTo>
                    <a:lnTo>
                      <a:pt x="69" y="496"/>
                    </a:lnTo>
                    <a:lnTo>
                      <a:pt x="71" y="496"/>
                    </a:lnTo>
                    <a:lnTo>
                      <a:pt x="78" y="501"/>
                    </a:lnTo>
                    <a:lnTo>
                      <a:pt x="84" y="501"/>
                    </a:lnTo>
                    <a:lnTo>
                      <a:pt x="94" y="511"/>
                    </a:lnTo>
                    <a:lnTo>
                      <a:pt x="98" y="511"/>
                    </a:lnTo>
                    <a:lnTo>
                      <a:pt x="119" y="508"/>
                    </a:lnTo>
                    <a:lnTo>
                      <a:pt x="135" y="513"/>
                    </a:lnTo>
                    <a:lnTo>
                      <a:pt x="144" y="506"/>
                    </a:lnTo>
                    <a:lnTo>
                      <a:pt x="149" y="511"/>
                    </a:lnTo>
                    <a:lnTo>
                      <a:pt x="147" y="517"/>
                    </a:lnTo>
                    <a:lnTo>
                      <a:pt x="156" y="528"/>
                    </a:lnTo>
                    <a:lnTo>
                      <a:pt x="170" y="522"/>
                    </a:lnTo>
                    <a:lnTo>
                      <a:pt x="177" y="525"/>
                    </a:lnTo>
                    <a:lnTo>
                      <a:pt x="186" y="522"/>
                    </a:lnTo>
                    <a:lnTo>
                      <a:pt x="193" y="517"/>
                    </a:lnTo>
                    <a:lnTo>
                      <a:pt x="197" y="517"/>
                    </a:lnTo>
                    <a:lnTo>
                      <a:pt x="202" y="517"/>
                    </a:lnTo>
                    <a:lnTo>
                      <a:pt x="209" y="513"/>
                    </a:lnTo>
                    <a:lnTo>
                      <a:pt x="207" y="494"/>
                    </a:lnTo>
                    <a:lnTo>
                      <a:pt x="209" y="487"/>
                    </a:lnTo>
                    <a:lnTo>
                      <a:pt x="214" y="480"/>
                    </a:lnTo>
                    <a:lnTo>
                      <a:pt x="211" y="470"/>
                    </a:lnTo>
                    <a:lnTo>
                      <a:pt x="218" y="468"/>
                    </a:lnTo>
                    <a:lnTo>
                      <a:pt x="228" y="453"/>
                    </a:lnTo>
                    <a:lnTo>
                      <a:pt x="232" y="449"/>
                    </a:lnTo>
                    <a:lnTo>
                      <a:pt x="236" y="442"/>
                    </a:lnTo>
                    <a:lnTo>
                      <a:pt x="246" y="430"/>
                    </a:lnTo>
                    <a:lnTo>
                      <a:pt x="255" y="440"/>
                    </a:lnTo>
                    <a:lnTo>
                      <a:pt x="257" y="440"/>
                    </a:lnTo>
                    <a:lnTo>
                      <a:pt x="267" y="435"/>
                    </a:lnTo>
                    <a:lnTo>
                      <a:pt x="280" y="438"/>
                    </a:lnTo>
                    <a:lnTo>
                      <a:pt x="292" y="430"/>
                    </a:lnTo>
                    <a:lnTo>
                      <a:pt x="300" y="425"/>
                    </a:lnTo>
                    <a:lnTo>
                      <a:pt x="312" y="425"/>
                    </a:lnTo>
                    <a:lnTo>
                      <a:pt x="319" y="432"/>
                    </a:lnTo>
                    <a:lnTo>
                      <a:pt x="324" y="432"/>
                    </a:lnTo>
                    <a:lnTo>
                      <a:pt x="335" y="419"/>
                    </a:lnTo>
                    <a:lnTo>
                      <a:pt x="340" y="408"/>
                    </a:lnTo>
                    <a:lnTo>
                      <a:pt x="343" y="408"/>
                    </a:lnTo>
                    <a:lnTo>
                      <a:pt x="354" y="408"/>
                    </a:lnTo>
                    <a:lnTo>
                      <a:pt x="361" y="414"/>
                    </a:lnTo>
                    <a:lnTo>
                      <a:pt x="364" y="425"/>
                    </a:lnTo>
                    <a:lnTo>
                      <a:pt x="374" y="432"/>
                    </a:lnTo>
                    <a:lnTo>
                      <a:pt x="382" y="432"/>
                    </a:lnTo>
                    <a:lnTo>
                      <a:pt x="386" y="430"/>
                    </a:lnTo>
                    <a:lnTo>
                      <a:pt x="384" y="419"/>
                    </a:lnTo>
                    <a:lnTo>
                      <a:pt x="389" y="402"/>
                    </a:lnTo>
                    <a:lnTo>
                      <a:pt x="389" y="397"/>
                    </a:lnTo>
                    <a:lnTo>
                      <a:pt x="386" y="383"/>
                    </a:lnTo>
                    <a:lnTo>
                      <a:pt x="368" y="361"/>
                    </a:lnTo>
                    <a:lnTo>
                      <a:pt x="361" y="352"/>
                    </a:lnTo>
                    <a:lnTo>
                      <a:pt x="356" y="338"/>
                    </a:lnTo>
                    <a:lnTo>
                      <a:pt x="347" y="326"/>
                    </a:lnTo>
                    <a:lnTo>
                      <a:pt x="337" y="321"/>
                    </a:lnTo>
                    <a:lnTo>
                      <a:pt x="317" y="329"/>
                    </a:lnTo>
                    <a:lnTo>
                      <a:pt x="310" y="324"/>
                    </a:lnTo>
                    <a:lnTo>
                      <a:pt x="304" y="316"/>
                    </a:lnTo>
                    <a:lnTo>
                      <a:pt x="294" y="297"/>
                    </a:lnTo>
                    <a:lnTo>
                      <a:pt x="294" y="284"/>
                    </a:lnTo>
                    <a:lnTo>
                      <a:pt x="294" y="274"/>
                    </a:lnTo>
                    <a:lnTo>
                      <a:pt x="298" y="262"/>
                    </a:lnTo>
                    <a:lnTo>
                      <a:pt x="296" y="250"/>
                    </a:lnTo>
                    <a:lnTo>
                      <a:pt x="310" y="256"/>
                    </a:lnTo>
                    <a:lnTo>
                      <a:pt x="315" y="269"/>
                    </a:lnTo>
                    <a:lnTo>
                      <a:pt x="319" y="269"/>
                    </a:lnTo>
                    <a:lnTo>
                      <a:pt x="324" y="265"/>
                    </a:lnTo>
                    <a:lnTo>
                      <a:pt x="324" y="256"/>
                    </a:lnTo>
                    <a:lnTo>
                      <a:pt x="329" y="250"/>
                    </a:lnTo>
                    <a:lnTo>
                      <a:pt x="337" y="246"/>
                    </a:lnTo>
                    <a:lnTo>
                      <a:pt x="335" y="224"/>
                    </a:lnTo>
                    <a:lnTo>
                      <a:pt x="329" y="215"/>
                    </a:lnTo>
                    <a:lnTo>
                      <a:pt x="322" y="207"/>
                    </a:lnTo>
                    <a:lnTo>
                      <a:pt x="315" y="189"/>
                    </a:lnTo>
                    <a:lnTo>
                      <a:pt x="315" y="177"/>
                    </a:lnTo>
                    <a:lnTo>
                      <a:pt x="308" y="166"/>
                    </a:lnTo>
                    <a:lnTo>
                      <a:pt x="304" y="147"/>
                    </a:lnTo>
                    <a:lnTo>
                      <a:pt x="308" y="134"/>
                    </a:lnTo>
                    <a:lnTo>
                      <a:pt x="308" y="125"/>
                    </a:lnTo>
                    <a:lnTo>
                      <a:pt x="322" y="113"/>
                    </a:lnTo>
                    <a:lnTo>
                      <a:pt x="335" y="87"/>
                    </a:lnTo>
                    <a:lnTo>
                      <a:pt x="331" y="80"/>
                    </a:lnTo>
                    <a:lnTo>
                      <a:pt x="319" y="78"/>
                    </a:lnTo>
                    <a:lnTo>
                      <a:pt x="304" y="51"/>
                    </a:lnTo>
                    <a:lnTo>
                      <a:pt x="294" y="47"/>
                    </a:lnTo>
                    <a:lnTo>
                      <a:pt x="292" y="42"/>
                    </a:lnTo>
                    <a:lnTo>
                      <a:pt x="298" y="10"/>
                    </a:lnTo>
                    <a:lnTo>
                      <a:pt x="294" y="0"/>
                    </a:lnTo>
                    <a:lnTo>
                      <a:pt x="290" y="0"/>
                    </a:lnTo>
                    <a:lnTo>
                      <a:pt x="285" y="0"/>
                    </a:lnTo>
                    <a:lnTo>
                      <a:pt x="269" y="16"/>
                    </a:lnTo>
                    <a:lnTo>
                      <a:pt x="236" y="40"/>
                    </a:lnTo>
                    <a:lnTo>
                      <a:pt x="236" y="44"/>
                    </a:lnTo>
                    <a:lnTo>
                      <a:pt x="244" y="64"/>
                    </a:lnTo>
                    <a:lnTo>
                      <a:pt x="241" y="70"/>
                    </a:lnTo>
                    <a:lnTo>
                      <a:pt x="228" y="83"/>
                    </a:lnTo>
                    <a:lnTo>
                      <a:pt x="222" y="87"/>
                    </a:lnTo>
                    <a:lnTo>
                      <a:pt x="218" y="96"/>
                    </a:lnTo>
                    <a:lnTo>
                      <a:pt x="205" y="104"/>
                    </a:lnTo>
                    <a:lnTo>
                      <a:pt x="197" y="115"/>
                    </a:lnTo>
                    <a:lnTo>
                      <a:pt x="199" y="128"/>
                    </a:lnTo>
                    <a:lnTo>
                      <a:pt x="195" y="137"/>
                    </a:lnTo>
                    <a:lnTo>
                      <a:pt x="199" y="156"/>
                    </a:lnTo>
                    <a:lnTo>
                      <a:pt x="197" y="158"/>
                    </a:lnTo>
                    <a:lnTo>
                      <a:pt x="202" y="168"/>
                    </a:lnTo>
                    <a:lnTo>
                      <a:pt x="199" y="181"/>
                    </a:lnTo>
                    <a:lnTo>
                      <a:pt x="183" y="186"/>
                    </a:lnTo>
                    <a:lnTo>
                      <a:pt x="170" y="194"/>
                    </a:lnTo>
                    <a:lnTo>
                      <a:pt x="166" y="196"/>
                    </a:lnTo>
                    <a:lnTo>
                      <a:pt x="152" y="192"/>
                    </a:lnTo>
                    <a:lnTo>
                      <a:pt x="137" y="189"/>
                    </a:lnTo>
                    <a:lnTo>
                      <a:pt x="117" y="194"/>
                    </a:lnTo>
                    <a:lnTo>
                      <a:pt x="110" y="192"/>
                    </a:lnTo>
                    <a:lnTo>
                      <a:pt x="105" y="194"/>
                    </a:lnTo>
                    <a:lnTo>
                      <a:pt x="98" y="196"/>
                    </a:lnTo>
                    <a:lnTo>
                      <a:pt x="88" y="201"/>
                    </a:lnTo>
                    <a:lnTo>
                      <a:pt x="80" y="196"/>
                    </a:lnTo>
                    <a:lnTo>
                      <a:pt x="71" y="201"/>
                    </a:lnTo>
                    <a:lnTo>
                      <a:pt x="73" y="211"/>
                    </a:lnTo>
                    <a:lnTo>
                      <a:pt x="84" y="222"/>
                    </a:lnTo>
                    <a:lnTo>
                      <a:pt x="88" y="231"/>
                    </a:lnTo>
                    <a:lnTo>
                      <a:pt x="78" y="246"/>
                    </a:lnTo>
                    <a:lnTo>
                      <a:pt x="80" y="258"/>
                    </a:lnTo>
                    <a:lnTo>
                      <a:pt x="71" y="269"/>
                    </a:lnTo>
                    <a:lnTo>
                      <a:pt x="59" y="269"/>
                    </a:lnTo>
                    <a:lnTo>
                      <a:pt x="53" y="269"/>
                    </a:lnTo>
                    <a:lnTo>
                      <a:pt x="51" y="276"/>
                    </a:lnTo>
                    <a:lnTo>
                      <a:pt x="39" y="279"/>
                    </a:lnTo>
                    <a:lnTo>
                      <a:pt x="43" y="284"/>
                    </a:lnTo>
                    <a:lnTo>
                      <a:pt x="36" y="286"/>
                    </a:lnTo>
                    <a:lnTo>
                      <a:pt x="22" y="279"/>
                    </a:lnTo>
                    <a:lnTo>
                      <a:pt x="0" y="288"/>
                    </a:lnTo>
                    <a:lnTo>
                      <a:pt x="4" y="297"/>
                    </a:lnTo>
                    <a:lnTo>
                      <a:pt x="4" y="307"/>
                    </a:lnTo>
                    <a:lnTo>
                      <a:pt x="16" y="310"/>
                    </a:lnTo>
                    <a:lnTo>
                      <a:pt x="16" y="324"/>
                    </a:lnTo>
                    <a:lnTo>
                      <a:pt x="18" y="335"/>
                    </a:lnTo>
                    <a:lnTo>
                      <a:pt x="27" y="346"/>
                    </a:lnTo>
                    <a:lnTo>
                      <a:pt x="45" y="350"/>
                    </a:lnTo>
                    <a:lnTo>
                      <a:pt x="55" y="354"/>
                    </a:lnTo>
                    <a:lnTo>
                      <a:pt x="55" y="361"/>
                    </a:lnTo>
                    <a:lnTo>
                      <a:pt x="55" y="374"/>
                    </a:lnTo>
                    <a:lnTo>
                      <a:pt x="59" y="378"/>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sp>
            <p:nvSpPr>
              <p:cNvPr id="8229" name="Freeform 26"/>
              <p:cNvSpPr>
                <a:spLocks/>
              </p:cNvSpPr>
              <p:nvPr/>
            </p:nvSpPr>
            <p:spPr bwMode="auto">
              <a:xfrm>
                <a:off x="615" y="1158"/>
                <a:ext cx="202" cy="134"/>
              </a:xfrm>
              <a:custGeom>
                <a:avLst/>
                <a:gdLst>
                  <a:gd name="T0" fmla="*/ 0 w 164"/>
                  <a:gd name="T1" fmla="*/ 381 h 101"/>
                  <a:gd name="T2" fmla="*/ 2 w 164"/>
                  <a:gd name="T3" fmla="*/ 352 h 101"/>
                  <a:gd name="T4" fmla="*/ 73 w 164"/>
                  <a:gd name="T5" fmla="*/ 352 h 101"/>
                  <a:gd name="T6" fmla="*/ 90 w 164"/>
                  <a:gd name="T7" fmla="*/ 329 h 101"/>
                  <a:gd name="T8" fmla="*/ 118 w 164"/>
                  <a:gd name="T9" fmla="*/ 329 h 101"/>
                  <a:gd name="T10" fmla="*/ 145 w 164"/>
                  <a:gd name="T11" fmla="*/ 265 h 101"/>
                  <a:gd name="T12" fmla="*/ 208 w 164"/>
                  <a:gd name="T13" fmla="*/ 114 h 101"/>
                  <a:gd name="T14" fmla="*/ 256 w 164"/>
                  <a:gd name="T15" fmla="*/ 114 h 101"/>
                  <a:gd name="T16" fmla="*/ 281 w 164"/>
                  <a:gd name="T17" fmla="*/ 237 h 101"/>
                  <a:gd name="T18" fmla="*/ 346 w 164"/>
                  <a:gd name="T19" fmla="*/ 265 h 101"/>
                  <a:gd name="T20" fmla="*/ 388 w 164"/>
                  <a:gd name="T21" fmla="*/ 265 h 101"/>
                  <a:gd name="T22" fmla="*/ 506 w 164"/>
                  <a:gd name="T23" fmla="*/ 114 h 101"/>
                  <a:gd name="T24" fmla="*/ 543 w 164"/>
                  <a:gd name="T25" fmla="*/ 114 h 101"/>
                  <a:gd name="T26" fmla="*/ 644 w 164"/>
                  <a:gd name="T27" fmla="*/ 114 h 101"/>
                  <a:gd name="T28" fmla="*/ 755 w 164"/>
                  <a:gd name="T29" fmla="*/ 28 h 101"/>
                  <a:gd name="T30" fmla="*/ 793 w 164"/>
                  <a:gd name="T31" fmla="*/ 85 h 101"/>
                  <a:gd name="T32" fmla="*/ 844 w 164"/>
                  <a:gd name="T33" fmla="*/ 0 h 101"/>
                  <a:gd name="T34" fmla="*/ 910 w 164"/>
                  <a:gd name="T35" fmla="*/ 114 h 101"/>
                  <a:gd name="T36" fmla="*/ 1035 w 164"/>
                  <a:gd name="T37" fmla="*/ 168 h 101"/>
                  <a:gd name="T38" fmla="*/ 1042 w 164"/>
                  <a:gd name="T39" fmla="*/ 329 h 101"/>
                  <a:gd name="T40" fmla="*/ 1015 w 164"/>
                  <a:gd name="T41" fmla="*/ 438 h 101"/>
                  <a:gd name="T42" fmla="*/ 1042 w 164"/>
                  <a:gd name="T43" fmla="*/ 691 h 101"/>
                  <a:gd name="T44" fmla="*/ 1035 w 164"/>
                  <a:gd name="T45" fmla="*/ 706 h 101"/>
                  <a:gd name="T46" fmla="*/ 1065 w 164"/>
                  <a:gd name="T47" fmla="*/ 856 h 101"/>
                  <a:gd name="T48" fmla="*/ 1042 w 164"/>
                  <a:gd name="T49" fmla="*/ 1018 h 101"/>
                  <a:gd name="T50" fmla="*/ 941 w 164"/>
                  <a:gd name="T51" fmla="*/ 1084 h 101"/>
                  <a:gd name="T52" fmla="*/ 854 w 164"/>
                  <a:gd name="T53" fmla="*/ 1179 h 101"/>
                  <a:gd name="T54" fmla="*/ 824 w 164"/>
                  <a:gd name="T55" fmla="*/ 1213 h 101"/>
                  <a:gd name="T56" fmla="*/ 735 w 164"/>
                  <a:gd name="T57" fmla="*/ 1146 h 101"/>
                  <a:gd name="T58" fmla="*/ 644 w 164"/>
                  <a:gd name="T59" fmla="*/ 1121 h 101"/>
                  <a:gd name="T60" fmla="*/ 506 w 164"/>
                  <a:gd name="T61" fmla="*/ 1179 h 101"/>
                  <a:gd name="T62" fmla="*/ 463 w 164"/>
                  <a:gd name="T63" fmla="*/ 1146 h 101"/>
                  <a:gd name="T64" fmla="*/ 430 w 164"/>
                  <a:gd name="T65" fmla="*/ 1179 h 101"/>
                  <a:gd name="T66" fmla="*/ 388 w 164"/>
                  <a:gd name="T67" fmla="*/ 1213 h 101"/>
                  <a:gd name="T68" fmla="*/ 315 w 164"/>
                  <a:gd name="T69" fmla="*/ 1272 h 101"/>
                  <a:gd name="T70" fmla="*/ 271 w 164"/>
                  <a:gd name="T71" fmla="*/ 1213 h 101"/>
                  <a:gd name="T72" fmla="*/ 208 w 164"/>
                  <a:gd name="T73" fmla="*/ 1272 h 101"/>
                  <a:gd name="T74" fmla="*/ 145 w 164"/>
                  <a:gd name="T75" fmla="*/ 1213 h 101"/>
                  <a:gd name="T76" fmla="*/ 161 w 164"/>
                  <a:gd name="T77" fmla="*/ 884 h 101"/>
                  <a:gd name="T78" fmla="*/ 90 w 164"/>
                  <a:gd name="T79" fmla="*/ 884 h 101"/>
                  <a:gd name="T80" fmla="*/ 59 w 164"/>
                  <a:gd name="T81" fmla="*/ 771 h 101"/>
                  <a:gd name="T82" fmla="*/ 2 w 164"/>
                  <a:gd name="T83" fmla="*/ 706 h 101"/>
                  <a:gd name="T84" fmla="*/ 0 w 164"/>
                  <a:gd name="T85" fmla="*/ 691 h 101"/>
                  <a:gd name="T86" fmla="*/ 0 w 164"/>
                  <a:gd name="T87" fmla="*/ 381 h 1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4" h="101">
                    <a:moveTo>
                      <a:pt x="0" y="30"/>
                    </a:moveTo>
                    <a:lnTo>
                      <a:pt x="2" y="28"/>
                    </a:lnTo>
                    <a:lnTo>
                      <a:pt x="11" y="28"/>
                    </a:lnTo>
                    <a:lnTo>
                      <a:pt x="14" y="26"/>
                    </a:lnTo>
                    <a:lnTo>
                      <a:pt x="18" y="26"/>
                    </a:lnTo>
                    <a:lnTo>
                      <a:pt x="22" y="21"/>
                    </a:lnTo>
                    <a:lnTo>
                      <a:pt x="32" y="9"/>
                    </a:lnTo>
                    <a:lnTo>
                      <a:pt x="39" y="9"/>
                    </a:lnTo>
                    <a:lnTo>
                      <a:pt x="43" y="19"/>
                    </a:lnTo>
                    <a:lnTo>
                      <a:pt x="53" y="21"/>
                    </a:lnTo>
                    <a:lnTo>
                      <a:pt x="59" y="21"/>
                    </a:lnTo>
                    <a:lnTo>
                      <a:pt x="78" y="9"/>
                    </a:lnTo>
                    <a:lnTo>
                      <a:pt x="84" y="9"/>
                    </a:lnTo>
                    <a:lnTo>
                      <a:pt x="98" y="9"/>
                    </a:lnTo>
                    <a:lnTo>
                      <a:pt x="115" y="2"/>
                    </a:lnTo>
                    <a:lnTo>
                      <a:pt x="121" y="6"/>
                    </a:lnTo>
                    <a:lnTo>
                      <a:pt x="129" y="0"/>
                    </a:lnTo>
                    <a:lnTo>
                      <a:pt x="140" y="9"/>
                    </a:lnTo>
                    <a:lnTo>
                      <a:pt x="158" y="13"/>
                    </a:lnTo>
                    <a:lnTo>
                      <a:pt x="160" y="26"/>
                    </a:lnTo>
                    <a:lnTo>
                      <a:pt x="156" y="35"/>
                    </a:lnTo>
                    <a:lnTo>
                      <a:pt x="160" y="54"/>
                    </a:lnTo>
                    <a:lnTo>
                      <a:pt x="158" y="56"/>
                    </a:lnTo>
                    <a:lnTo>
                      <a:pt x="163" y="67"/>
                    </a:lnTo>
                    <a:lnTo>
                      <a:pt x="160" y="80"/>
                    </a:lnTo>
                    <a:lnTo>
                      <a:pt x="144" y="85"/>
                    </a:lnTo>
                    <a:lnTo>
                      <a:pt x="131" y="93"/>
                    </a:lnTo>
                    <a:lnTo>
                      <a:pt x="127" y="95"/>
                    </a:lnTo>
                    <a:lnTo>
                      <a:pt x="113" y="90"/>
                    </a:lnTo>
                    <a:lnTo>
                      <a:pt x="98" y="88"/>
                    </a:lnTo>
                    <a:lnTo>
                      <a:pt x="78" y="93"/>
                    </a:lnTo>
                    <a:lnTo>
                      <a:pt x="71" y="90"/>
                    </a:lnTo>
                    <a:lnTo>
                      <a:pt x="66" y="93"/>
                    </a:lnTo>
                    <a:lnTo>
                      <a:pt x="59" y="95"/>
                    </a:lnTo>
                    <a:lnTo>
                      <a:pt x="48" y="100"/>
                    </a:lnTo>
                    <a:lnTo>
                      <a:pt x="41" y="95"/>
                    </a:lnTo>
                    <a:lnTo>
                      <a:pt x="32" y="100"/>
                    </a:lnTo>
                    <a:lnTo>
                      <a:pt x="22" y="95"/>
                    </a:lnTo>
                    <a:lnTo>
                      <a:pt x="24" y="69"/>
                    </a:lnTo>
                    <a:lnTo>
                      <a:pt x="14" y="69"/>
                    </a:lnTo>
                    <a:lnTo>
                      <a:pt x="9" y="61"/>
                    </a:lnTo>
                    <a:lnTo>
                      <a:pt x="2" y="56"/>
                    </a:lnTo>
                    <a:lnTo>
                      <a:pt x="0" y="54"/>
                    </a:lnTo>
                    <a:lnTo>
                      <a:pt x="0" y="30"/>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30" name="Freeform 27"/>
              <p:cNvSpPr>
                <a:spLocks/>
              </p:cNvSpPr>
              <p:nvPr/>
            </p:nvSpPr>
            <p:spPr bwMode="auto">
              <a:xfrm>
                <a:off x="714" y="1566"/>
                <a:ext cx="496" cy="249"/>
              </a:xfrm>
              <a:custGeom>
                <a:avLst/>
                <a:gdLst>
                  <a:gd name="T0" fmla="*/ 684 w 403"/>
                  <a:gd name="T1" fmla="*/ 1698 h 188"/>
                  <a:gd name="T2" fmla="*/ 773 w 403"/>
                  <a:gd name="T3" fmla="*/ 1469 h 188"/>
                  <a:gd name="T4" fmla="*/ 938 w 403"/>
                  <a:gd name="T5" fmla="*/ 1253 h 188"/>
                  <a:gd name="T6" fmla="*/ 1042 w 403"/>
                  <a:gd name="T7" fmla="*/ 865 h 188"/>
                  <a:gd name="T8" fmla="*/ 1253 w 403"/>
                  <a:gd name="T9" fmla="*/ 644 h 188"/>
                  <a:gd name="T10" fmla="*/ 1350 w 403"/>
                  <a:gd name="T11" fmla="*/ 588 h 188"/>
                  <a:gd name="T12" fmla="*/ 1718 w 403"/>
                  <a:gd name="T13" fmla="*/ 865 h 188"/>
                  <a:gd name="T14" fmla="*/ 1761 w 403"/>
                  <a:gd name="T15" fmla="*/ 995 h 188"/>
                  <a:gd name="T16" fmla="*/ 1777 w 403"/>
                  <a:gd name="T17" fmla="*/ 902 h 188"/>
                  <a:gd name="T18" fmla="*/ 1851 w 403"/>
                  <a:gd name="T19" fmla="*/ 995 h 188"/>
                  <a:gd name="T20" fmla="*/ 1988 w 403"/>
                  <a:gd name="T21" fmla="*/ 1204 h 188"/>
                  <a:gd name="T22" fmla="*/ 2079 w 403"/>
                  <a:gd name="T23" fmla="*/ 1232 h 188"/>
                  <a:gd name="T24" fmla="*/ 2278 w 403"/>
                  <a:gd name="T25" fmla="*/ 1547 h 188"/>
                  <a:gd name="T26" fmla="*/ 2390 w 403"/>
                  <a:gd name="T27" fmla="*/ 1734 h 188"/>
                  <a:gd name="T28" fmla="*/ 2377 w 403"/>
                  <a:gd name="T29" fmla="*/ 1612 h 188"/>
                  <a:gd name="T30" fmla="*/ 2434 w 403"/>
                  <a:gd name="T31" fmla="*/ 1583 h 188"/>
                  <a:gd name="T32" fmla="*/ 2535 w 403"/>
                  <a:gd name="T33" fmla="*/ 1784 h 188"/>
                  <a:gd name="T34" fmla="*/ 2582 w 403"/>
                  <a:gd name="T35" fmla="*/ 1669 h 188"/>
                  <a:gd name="T36" fmla="*/ 2582 w 403"/>
                  <a:gd name="T37" fmla="*/ 1547 h 188"/>
                  <a:gd name="T38" fmla="*/ 2528 w 403"/>
                  <a:gd name="T39" fmla="*/ 1432 h 188"/>
                  <a:gd name="T40" fmla="*/ 2434 w 403"/>
                  <a:gd name="T41" fmla="*/ 1346 h 188"/>
                  <a:gd name="T42" fmla="*/ 2407 w 403"/>
                  <a:gd name="T43" fmla="*/ 1159 h 188"/>
                  <a:gd name="T44" fmla="*/ 2278 w 403"/>
                  <a:gd name="T45" fmla="*/ 967 h 188"/>
                  <a:gd name="T46" fmla="*/ 2188 w 403"/>
                  <a:gd name="T47" fmla="*/ 751 h 188"/>
                  <a:gd name="T48" fmla="*/ 2046 w 403"/>
                  <a:gd name="T49" fmla="*/ 709 h 188"/>
                  <a:gd name="T50" fmla="*/ 2017 w 403"/>
                  <a:gd name="T51" fmla="*/ 388 h 188"/>
                  <a:gd name="T52" fmla="*/ 1877 w 403"/>
                  <a:gd name="T53" fmla="*/ 352 h 188"/>
                  <a:gd name="T54" fmla="*/ 1777 w 403"/>
                  <a:gd name="T55" fmla="*/ 265 h 188"/>
                  <a:gd name="T56" fmla="*/ 1705 w 403"/>
                  <a:gd name="T57" fmla="*/ 286 h 188"/>
                  <a:gd name="T58" fmla="*/ 1593 w 403"/>
                  <a:gd name="T59" fmla="*/ 216 h 188"/>
                  <a:gd name="T60" fmla="*/ 1521 w 403"/>
                  <a:gd name="T61" fmla="*/ 0 h 188"/>
                  <a:gd name="T62" fmla="*/ 1431 w 403"/>
                  <a:gd name="T63" fmla="*/ 0 h 188"/>
                  <a:gd name="T64" fmla="*/ 1326 w 403"/>
                  <a:gd name="T65" fmla="*/ 286 h 188"/>
                  <a:gd name="T66" fmla="*/ 1253 w 403"/>
                  <a:gd name="T67" fmla="*/ 216 h 188"/>
                  <a:gd name="T68" fmla="*/ 1116 w 403"/>
                  <a:gd name="T69" fmla="*/ 265 h 188"/>
                  <a:gd name="T70" fmla="*/ 959 w 403"/>
                  <a:gd name="T71" fmla="*/ 350 h 188"/>
                  <a:gd name="T72" fmla="*/ 884 w 403"/>
                  <a:gd name="T73" fmla="*/ 388 h 188"/>
                  <a:gd name="T74" fmla="*/ 757 w 403"/>
                  <a:gd name="T75" fmla="*/ 428 h 188"/>
                  <a:gd name="T76" fmla="*/ 703 w 403"/>
                  <a:gd name="T77" fmla="*/ 567 h 188"/>
                  <a:gd name="T78" fmla="*/ 592 w 403"/>
                  <a:gd name="T79" fmla="*/ 779 h 188"/>
                  <a:gd name="T80" fmla="*/ 588 w 403"/>
                  <a:gd name="T81" fmla="*/ 995 h 188"/>
                  <a:gd name="T82" fmla="*/ 588 w 403"/>
                  <a:gd name="T83" fmla="*/ 1318 h 188"/>
                  <a:gd name="T84" fmla="*/ 503 w 403"/>
                  <a:gd name="T85" fmla="*/ 1367 h 188"/>
                  <a:gd name="T86" fmla="*/ 431 w 403"/>
                  <a:gd name="T87" fmla="*/ 1432 h 188"/>
                  <a:gd name="T88" fmla="*/ 332 w 403"/>
                  <a:gd name="T89" fmla="*/ 1432 h 188"/>
                  <a:gd name="T90" fmla="*/ 256 w 403"/>
                  <a:gd name="T91" fmla="*/ 1535 h 188"/>
                  <a:gd name="T92" fmla="*/ 242 w 403"/>
                  <a:gd name="T93" fmla="*/ 1648 h 188"/>
                  <a:gd name="T94" fmla="*/ 180 w 403"/>
                  <a:gd name="T95" fmla="*/ 1698 h 188"/>
                  <a:gd name="T96" fmla="*/ 73 w 403"/>
                  <a:gd name="T97" fmla="*/ 1860 h 188"/>
                  <a:gd name="T98" fmla="*/ 0 w 403"/>
                  <a:gd name="T99" fmla="*/ 2048 h 188"/>
                  <a:gd name="T100" fmla="*/ 48 w 403"/>
                  <a:gd name="T101" fmla="*/ 2343 h 188"/>
                  <a:gd name="T102" fmla="*/ 116 w 403"/>
                  <a:gd name="T103" fmla="*/ 2343 h 188"/>
                  <a:gd name="T104" fmla="*/ 197 w 403"/>
                  <a:gd name="T105" fmla="*/ 2297 h 188"/>
                  <a:gd name="T106" fmla="*/ 367 w 403"/>
                  <a:gd name="T107" fmla="*/ 2211 h 188"/>
                  <a:gd name="T108" fmla="*/ 479 w 403"/>
                  <a:gd name="T109" fmla="*/ 2183 h 188"/>
                  <a:gd name="T110" fmla="*/ 665 w 403"/>
                  <a:gd name="T111" fmla="*/ 1832 h 1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3" h="188">
                    <a:moveTo>
                      <a:pt x="103" y="146"/>
                    </a:moveTo>
                    <a:lnTo>
                      <a:pt x="106" y="136"/>
                    </a:lnTo>
                    <a:lnTo>
                      <a:pt x="115" y="129"/>
                    </a:lnTo>
                    <a:lnTo>
                      <a:pt x="119" y="117"/>
                    </a:lnTo>
                    <a:lnTo>
                      <a:pt x="127" y="109"/>
                    </a:lnTo>
                    <a:lnTo>
                      <a:pt x="145" y="100"/>
                    </a:lnTo>
                    <a:lnTo>
                      <a:pt x="148" y="96"/>
                    </a:lnTo>
                    <a:lnTo>
                      <a:pt x="161" y="69"/>
                    </a:lnTo>
                    <a:lnTo>
                      <a:pt x="181" y="60"/>
                    </a:lnTo>
                    <a:lnTo>
                      <a:pt x="193" y="51"/>
                    </a:lnTo>
                    <a:lnTo>
                      <a:pt x="200" y="47"/>
                    </a:lnTo>
                    <a:lnTo>
                      <a:pt x="208" y="47"/>
                    </a:lnTo>
                    <a:lnTo>
                      <a:pt x="216" y="47"/>
                    </a:lnTo>
                    <a:lnTo>
                      <a:pt x="265" y="69"/>
                    </a:lnTo>
                    <a:lnTo>
                      <a:pt x="268" y="77"/>
                    </a:lnTo>
                    <a:lnTo>
                      <a:pt x="272" y="79"/>
                    </a:lnTo>
                    <a:lnTo>
                      <a:pt x="274" y="77"/>
                    </a:lnTo>
                    <a:lnTo>
                      <a:pt x="274" y="72"/>
                    </a:lnTo>
                    <a:lnTo>
                      <a:pt x="278" y="69"/>
                    </a:lnTo>
                    <a:lnTo>
                      <a:pt x="286" y="79"/>
                    </a:lnTo>
                    <a:lnTo>
                      <a:pt x="302" y="86"/>
                    </a:lnTo>
                    <a:lnTo>
                      <a:pt x="307" y="96"/>
                    </a:lnTo>
                    <a:lnTo>
                      <a:pt x="311" y="98"/>
                    </a:lnTo>
                    <a:lnTo>
                      <a:pt x="321" y="98"/>
                    </a:lnTo>
                    <a:lnTo>
                      <a:pt x="336" y="122"/>
                    </a:lnTo>
                    <a:lnTo>
                      <a:pt x="352" y="124"/>
                    </a:lnTo>
                    <a:lnTo>
                      <a:pt x="362" y="133"/>
                    </a:lnTo>
                    <a:lnTo>
                      <a:pt x="369" y="138"/>
                    </a:lnTo>
                    <a:lnTo>
                      <a:pt x="369" y="133"/>
                    </a:lnTo>
                    <a:lnTo>
                      <a:pt x="367" y="129"/>
                    </a:lnTo>
                    <a:lnTo>
                      <a:pt x="371" y="126"/>
                    </a:lnTo>
                    <a:lnTo>
                      <a:pt x="375" y="126"/>
                    </a:lnTo>
                    <a:lnTo>
                      <a:pt x="383" y="136"/>
                    </a:lnTo>
                    <a:lnTo>
                      <a:pt x="392" y="143"/>
                    </a:lnTo>
                    <a:lnTo>
                      <a:pt x="399" y="143"/>
                    </a:lnTo>
                    <a:lnTo>
                      <a:pt x="399" y="133"/>
                    </a:lnTo>
                    <a:lnTo>
                      <a:pt x="402" y="129"/>
                    </a:lnTo>
                    <a:lnTo>
                      <a:pt x="399" y="124"/>
                    </a:lnTo>
                    <a:lnTo>
                      <a:pt x="394" y="122"/>
                    </a:lnTo>
                    <a:lnTo>
                      <a:pt x="390" y="114"/>
                    </a:lnTo>
                    <a:lnTo>
                      <a:pt x="381" y="114"/>
                    </a:lnTo>
                    <a:lnTo>
                      <a:pt x="375" y="107"/>
                    </a:lnTo>
                    <a:lnTo>
                      <a:pt x="375" y="100"/>
                    </a:lnTo>
                    <a:lnTo>
                      <a:pt x="371" y="92"/>
                    </a:lnTo>
                    <a:lnTo>
                      <a:pt x="362" y="90"/>
                    </a:lnTo>
                    <a:lnTo>
                      <a:pt x="352" y="77"/>
                    </a:lnTo>
                    <a:lnTo>
                      <a:pt x="348" y="64"/>
                    </a:lnTo>
                    <a:lnTo>
                      <a:pt x="338" y="60"/>
                    </a:lnTo>
                    <a:lnTo>
                      <a:pt x="330" y="55"/>
                    </a:lnTo>
                    <a:lnTo>
                      <a:pt x="315" y="57"/>
                    </a:lnTo>
                    <a:lnTo>
                      <a:pt x="309" y="47"/>
                    </a:lnTo>
                    <a:lnTo>
                      <a:pt x="311" y="31"/>
                    </a:lnTo>
                    <a:lnTo>
                      <a:pt x="302" y="23"/>
                    </a:lnTo>
                    <a:lnTo>
                      <a:pt x="290" y="29"/>
                    </a:lnTo>
                    <a:lnTo>
                      <a:pt x="282" y="27"/>
                    </a:lnTo>
                    <a:lnTo>
                      <a:pt x="274" y="21"/>
                    </a:lnTo>
                    <a:lnTo>
                      <a:pt x="268" y="21"/>
                    </a:lnTo>
                    <a:lnTo>
                      <a:pt x="263" y="23"/>
                    </a:lnTo>
                    <a:lnTo>
                      <a:pt x="256" y="23"/>
                    </a:lnTo>
                    <a:lnTo>
                      <a:pt x="245" y="17"/>
                    </a:lnTo>
                    <a:lnTo>
                      <a:pt x="242" y="5"/>
                    </a:lnTo>
                    <a:lnTo>
                      <a:pt x="235" y="0"/>
                    </a:lnTo>
                    <a:lnTo>
                      <a:pt x="224" y="0"/>
                    </a:lnTo>
                    <a:lnTo>
                      <a:pt x="221" y="0"/>
                    </a:lnTo>
                    <a:lnTo>
                      <a:pt x="216" y="10"/>
                    </a:lnTo>
                    <a:lnTo>
                      <a:pt x="205" y="23"/>
                    </a:lnTo>
                    <a:lnTo>
                      <a:pt x="200" y="23"/>
                    </a:lnTo>
                    <a:lnTo>
                      <a:pt x="193" y="17"/>
                    </a:lnTo>
                    <a:lnTo>
                      <a:pt x="181" y="17"/>
                    </a:lnTo>
                    <a:lnTo>
                      <a:pt x="173" y="21"/>
                    </a:lnTo>
                    <a:lnTo>
                      <a:pt x="161" y="29"/>
                    </a:lnTo>
                    <a:lnTo>
                      <a:pt x="148" y="27"/>
                    </a:lnTo>
                    <a:lnTo>
                      <a:pt x="138" y="31"/>
                    </a:lnTo>
                    <a:lnTo>
                      <a:pt x="136" y="31"/>
                    </a:lnTo>
                    <a:lnTo>
                      <a:pt x="127" y="21"/>
                    </a:lnTo>
                    <a:lnTo>
                      <a:pt x="117" y="34"/>
                    </a:lnTo>
                    <a:lnTo>
                      <a:pt x="113" y="40"/>
                    </a:lnTo>
                    <a:lnTo>
                      <a:pt x="108" y="45"/>
                    </a:lnTo>
                    <a:lnTo>
                      <a:pt x="99" y="60"/>
                    </a:lnTo>
                    <a:lnTo>
                      <a:pt x="92" y="62"/>
                    </a:lnTo>
                    <a:lnTo>
                      <a:pt x="94" y="72"/>
                    </a:lnTo>
                    <a:lnTo>
                      <a:pt x="90" y="79"/>
                    </a:lnTo>
                    <a:lnTo>
                      <a:pt x="88" y="86"/>
                    </a:lnTo>
                    <a:lnTo>
                      <a:pt x="90" y="105"/>
                    </a:lnTo>
                    <a:lnTo>
                      <a:pt x="82" y="109"/>
                    </a:lnTo>
                    <a:lnTo>
                      <a:pt x="78" y="109"/>
                    </a:lnTo>
                    <a:lnTo>
                      <a:pt x="74" y="109"/>
                    </a:lnTo>
                    <a:lnTo>
                      <a:pt x="67" y="114"/>
                    </a:lnTo>
                    <a:lnTo>
                      <a:pt x="57" y="117"/>
                    </a:lnTo>
                    <a:lnTo>
                      <a:pt x="51" y="114"/>
                    </a:lnTo>
                    <a:lnTo>
                      <a:pt x="37" y="120"/>
                    </a:lnTo>
                    <a:lnTo>
                      <a:pt x="39" y="122"/>
                    </a:lnTo>
                    <a:lnTo>
                      <a:pt x="39" y="129"/>
                    </a:lnTo>
                    <a:lnTo>
                      <a:pt x="37" y="131"/>
                    </a:lnTo>
                    <a:lnTo>
                      <a:pt x="28" y="131"/>
                    </a:lnTo>
                    <a:lnTo>
                      <a:pt x="28" y="136"/>
                    </a:lnTo>
                    <a:lnTo>
                      <a:pt x="20" y="146"/>
                    </a:lnTo>
                    <a:lnTo>
                      <a:pt x="11" y="148"/>
                    </a:lnTo>
                    <a:lnTo>
                      <a:pt x="11" y="159"/>
                    </a:lnTo>
                    <a:lnTo>
                      <a:pt x="0" y="163"/>
                    </a:lnTo>
                    <a:lnTo>
                      <a:pt x="2" y="176"/>
                    </a:lnTo>
                    <a:lnTo>
                      <a:pt x="7" y="187"/>
                    </a:lnTo>
                    <a:lnTo>
                      <a:pt x="16" y="183"/>
                    </a:lnTo>
                    <a:lnTo>
                      <a:pt x="18" y="187"/>
                    </a:lnTo>
                    <a:lnTo>
                      <a:pt x="22" y="187"/>
                    </a:lnTo>
                    <a:lnTo>
                      <a:pt x="30" y="183"/>
                    </a:lnTo>
                    <a:lnTo>
                      <a:pt x="41" y="183"/>
                    </a:lnTo>
                    <a:lnTo>
                      <a:pt x="57" y="176"/>
                    </a:lnTo>
                    <a:lnTo>
                      <a:pt x="62" y="176"/>
                    </a:lnTo>
                    <a:lnTo>
                      <a:pt x="74" y="174"/>
                    </a:lnTo>
                    <a:lnTo>
                      <a:pt x="94" y="159"/>
                    </a:lnTo>
                    <a:lnTo>
                      <a:pt x="103" y="146"/>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Freeform 28"/>
              <p:cNvSpPr>
                <a:spLocks/>
              </p:cNvSpPr>
              <p:nvPr/>
            </p:nvSpPr>
            <p:spPr bwMode="auto">
              <a:xfrm>
                <a:off x="928" y="979"/>
                <a:ext cx="538" cy="582"/>
              </a:xfrm>
              <a:custGeom>
                <a:avLst/>
                <a:gdLst>
                  <a:gd name="T0" fmla="*/ 41 w 439"/>
                  <a:gd name="T1" fmla="*/ 257 h 437"/>
                  <a:gd name="T2" fmla="*/ 30 w 439"/>
                  <a:gd name="T3" fmla="*/ 288 h 437"/>
                  <a:gd name="T4" fmla="*/ 20 w 439"/>
                  <a:gd name="T5" fmla="*/ 302 h 437"/>
                  <a:gd name="T6" fmla="*/ 4 w 439"/>
                  <a:gd name="T7" fmla="*/ 295 h 437"/>
                  <a:gd name="T8" fmla="*/ 0 w 439"/>
                  <a:gd name="T9" fmla="*/ 330 h 437"/>
                  <a:gd name="T10" fmla="*/ 22 w 439"/>
                  <a:gd name="T11" fmla="*/ 362 h 437"/>
                  <a:gd name="T12" fmla="*/ 62 w 439"/>
                  <a:gd name="T13" fmla="*/ 371 h 437"/>
                  <a:gd name="T14" fmla="*/ 92 w 439"/>
                  <a:gd name="T15" fmla="*/ 416 h 437"/>
                  <a:gd name="T16" fmla="*/ 113 w 439"/>
                  <a:gd name="T17" fmla="*/ 431 h 437"/>
                  <a:gd name="T18" fmla="*/ 122 w 439"/>
                  <a:gd name="T19" fmla="*/ 399 h 437"/>
                  <a:gd name="T20" fmla="*/ 119 w 439"/>
                  <a:gd name="T21" fmla="*/ 366 h 437"/>
                  <a:gd name="T22" fmla="*/ 154 w 439"/>
                  <a:gd name="T23" fmla="*/ 349 h 437"/>
                  <a:gd name="T24" fmla="*/ 171 w 439"/>
                  <a:gd name="T25" fmla="*/ 340 h 437"/>
                  <a:gd name="T26" fmla="*/ 181 w 439"/>
                  <a:gd name="T27" fmla="*/ 354 h 437"/>
                  <a:gd name="T28" fmla="*/ 202 w 439"/>
                  <a:gd name="T29" fmla="*/ 354 h 437"/>
                  <a:gd name="T30" fmla="*/ 219 w 439"/>
                  <a:gd name="T31" fmla="*/ 347 h 437"/>
                  <a:gd name="T32" fmla="*/ 239 w 439"/>
                  <a:gd name="T33" fmla="*/ 366 h 437"/>
                  <a:gd name="T34" fmla="*/ 288 w 439"/>
                  <a:gd name="T35" fmla="*/ 383 h 437"/>
                  <a:gd name="T36" fmla="*/ 320 w 439"/>
                  <a:gd name="T37" fmla="*/ 395 h 437"/>
                  <a:gd name="T38" fmla="*/ 342 w 439"/>
                  <a:gd name="T39" fmla="*/ 379 h 437"/>
                  <a:gd name="T40" fmla="*/ 359 w 439"/>
                  <a:gd name="T41" fmla="*/ 390 h 437"/>
                  <a:gd name="T42" fmla="*/ 402 w 439"/>
                  <a:gd name="T43" fmla="*/ 383 h 437"/>
                  <a:gd name="T44" fmla="*/ 438 w 439"/>
                  <a:gd name="T45" fmla="*/ 379 h 437"/>
                  <a:gd name="T46" fmla="*/ 412 w 439"/>
                  <a:gd name="T47" fmla="*/ 349 h 437"/>
                  <a:gd name="T48" fmla="*/ 369 w 439"/>
                  <a:gd name="T49" fmla="*/ 336 h 437"/>
                  <a:gd name="T50" fmla="*/ 342 w 439"/>
                  <a:gd name="T51" fmla="*/ 295 h 437"/>
                  <a:gd name="T52" fmla="*/ 334 w 439"/>
                  <a:gd name="T53" fmla="*/ 231 h 437"/>
                  <a:gd name="T54" fmla="*/ 362 w 439"/>
                  <a:gd name="T55" fmla="*/ 183 h 437"/>
                  <a:gd name="T56" fmla="*/ 315 w 439"/>
                  <a:gd name="T57" fmla="*/ 178 h 437"/>
                  <a:gd name="T58" fmla="*/ 305 w 439"/>
                  <a:gd name="T59" fmla="*/ 127 h 437"/>
                  <a:gd name="T60" fmla="*/ 318 w 439"/>
                  <a:gd name="T61" fmla="*/ 75 h 437"/>
                  <a:gd name="T62" fmla="*/ 330 w 439"/>
                  <a:gd name="T63" fmla="*/ 43 h 437"/>
                  <a:gd name="T64" fmla="*/ 305 w 439"/>
                  <a:gd name="T65" fmla="*/ 19 h 437"/>
                  <a:gd name="T66" fmla="*/ 274 w 439"/>
                  <a:gd name="T67" fmla="*/ 4 h 437"/>
                  <a:gd name="T68" fmla="*/ 247 w 439"/>
                  <a:gd name="T69" fmla="*/ 6 h 437"/>
                  <a:gd name="T70" fmla="*/ 241 w 439"/>
                  <a:gd name="T71" fmla="*/ 37 h 437"/>
                  <a:gd name="T72" fmla="*/ 253 w 439"/>
                  <a:gd name="T73" fmla="*/ 62 h 437"/>
                  <a:gd name="T74" fmla="*/ 251 w 439"/>
                  <a:gd name="T75" fmla="*/ 90 h 437"/>
                  <a:gd name="T76" fmla="*/ 239 w 439"/>
                  <a:gd name="T77" fmla="*/ 73 h 437"/>
                  <a:gd name="T78" fmla="*/ 235 w 439"/>
                  <a:gd name="T79" fmla="*/ 49 h 437"/>
                  <a:gd name="T80" fmla="*/ 200 w 439"/>
                  <a:gd name="T81" fmla="*/ 52 h 437"/>
                  <a:gd name="T82" fmla="*/ 175 w 439"/>
                  <a:gd name="T83" fmla="*/ 71 h 437"/>
                  <a:gd name="T84" fmla="*/ 152 w 439"/>
                  <a:gd name="T85" fmla="*/ 37 h 437"/>
                  <a:gd name="T86" fmla="*/ 138 w 439"/>
                  <a:gd name="T87" fmla="*/ 23 h 437"/>
                  <a:gd name="T88" fmla="*/ 119 w 439"/>
                  <a:gd name="T89" fmla="*/ 45 h 437"/>
                  <a:gd name="T90" fmla="*/ 122 w 439"/>
                  <a:gd name="T91" fmla="*/ 86 h 437"/>
                  <a:gd name="T92" fmla="*/ 82 w 439"/>
                  <a:gd name="T93" fmla="*/ 131 h 437"/>
                  <a:gd name="T94" fmla="*/ 84 w 439"/>
                  <a:gd name="T95" fmla="*/ 164 h 437"/>
                  <a:gd name="T96" fmla="*/ 78 w 439"/>
                  <a:gd name="T97" fmla="*/ 183 h 437"/>
                  <a:gd name="T98" fmla="*/ 71 w 439"/>
                  <a:gd name="T99" fmla="*/ 159 h 437"/>
                  <a:gd name="T100" fmla="*/ 57 w 439"/>
                  <a:gd name="T101" fmla="*/ 114 h 437"/>
                  <a:gd name="T102" fmla="*/ 41 w 439"/>
                  <a:gd name="T103" fmla="*/ 118 h 437"/>
                  <a:gd name="T104" fmla="*/ 14 w 439"/>
                  <a:gd name="T105" fmla="*/ 166 h 437"/>
                  <a:gd name="T106" fmla="*/ 20 w 439"/>
                  <a:gd name="T107" fmla="*/ 20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9" h="437">
                    <a:moveTo>
                      <a:pt x="28" y="240"/>
                    </a:moveTo>
                    <a:lnTo>
                      <a:pt x="34" y="248"/>
                    </a:lnTo>
                    <a:lnTo>
                      <a:pt x="41" y="257"/>
                    </a:lnTo>
                    <a:lnTo>
                      <a:pt x="43" y="278"/>
                    </a:lnTo>
                    <a:lnTo>
                      <a:pt x="34" y="283"/>
                    </a:lnTo>
                    <a:lnTo>
                      <a:pt x="30" y="288"/>
                    </a:lnTo>
                    <a:lnTo>
                      <a:pt x="30" y="297"/>
                    </a:lnTo>
                    <a:lnTo>
                      <a:pt x="25" y="302"/>
                    </a:lnTo>
                    <a:lnTo>
                      <a:pt x="20" y="302"/>
                    </a:lnTo>
                    <a:lnTo>
                      <a:pt x="16" y="288"/>
                    </a:lnTo>
                    <a:lnTo>
                      <a:pt x="2" y="283"/>
                    </a:lnTo>
                    <a:lnTo>
                      <a:pt x="4" y="295"/>
                    </a:lnTo>
                    <a:lnTo>
                      <a:pt x="0" y="306"/>
                    </a:lnTo>
                    <a:lnTo>
                      <a:pt x="0" y="317"/>
                    </a:lnTo>
                    <a:lnTo>
                      <a:pt x="0" y="330"/>
                    </a:lnTo>
                    <a:lnTo>
                      <a:pt x="9" y="349"/>
                    </a:lnTo>
                    <a:lnTo>
                      <a:pt x="16" y="357"/>
                    </a:lnTo>
                    <a:lnTo>
                      <a:pt x="22" y="362"/>
                    </a:lnTo>
                    <a:lnTo>
                      <a:pt x="43" y="354"/>
                    </a:lnTo>
                    <a:lnTo>
                      <a:pt x="53" y="360"/>
                    </a:lnTo>
                    <a:lnTo>
                      <a:pt x="62" y="371"/>
                    </a:lnTo>
                    <a:lnTo>
                      <a:pt x="67" y="386"/>
                    </a:lnTo>
                    <a:lnTo>
                      <a:pt x="74" y="395"/>
                    </a:lnTo>
                    <a:lnTo>
                      <a:pt x="92" y="416"/>
                    </a:lnTo>
                    <a:lnTo>
                      <a:pt x="94" y="431"/>
                    </a:lnTo>
                    <a:lnTo>
                      <a:pt x="111" y="436"/>
                    </a:lnTo>
                    <a:lnTo>
                      <a:pt x="113" y="431"/>
                    </a:lnTo>
                    <a:lnTo>
                      <a:pt x="108" y="414"/>
                    </a:lnTo>
                    <a:lnTo>
                      <a:pt x="111" y="409"/>
                    </a:lnTo>
                    <a:lnTo>
                      <a:pt x="122" y="399"/>
                    </a:lnTo>
                    <a:lnTo>
                      <a:pt x="115" y="383"/>
                    </a:lnTo>
                    <a:lnTo>
                      <a:pt x="115" y="375"/>
                    </a:lnTo>
                    <a:lnTo>
                      <a:pt x="119" y="366"/>
                    </a:lnTo>
                    <a:lnTo>
                      <a:pt x="136" y="354"/>
                    </a:lnTo>
                    <a:lnTo>
                      <a:pt x="140" y="349"/>
                    </a:lnTo>
                    <a:lnTo>
                      <a:pt x="154" y="349"/>
                    </a:lnTo>
                    <a:lnTo>
                      <a:pt x="154" y="338"/>
                    </a:lnTo>
                    <a:lnTo>
                      <a:pt x="163" y="343"/>
                    </a:lnTo>
                    <a:lnTo>
                      <a:pt x="171" y="340"/>
                    </a:lnTo>
                    <a:lnTo>
                      <a:pt x="175" y="345"/>
                    </a:lnTo>
                    <a:lnTo>
                      <a:pt x="175" y="352"/>
                    </a:lnTo>
                    <a:lnTo>
                      <a:pt x="181" y="354"/>
                    </a:lnTo>
                    <a:lnTo>
                      <a:pt x="189" y="347"/>
                    </a:lnTo>
                    <a:lnTo>
                      <a:pt x="198" y="357"/>
                    </a:lnTo>
                    <a:lnTo>
                      <a:pt x="202" y="354"/>
                    </a:lnTo>
                    <a:lnTo>
                      <a:pt x="212" y="354"/>
                    </a:lnTo>
                    <a:lnTo>
                      <a:pt x="210" y="343"/>
                    </a:lnTo>
                    <a:lnTo>
                      <a:pt x="219" y="347"/>
                    </a:lnTo>
                    <a:lnTo>
                      <a:pt x="228" y="345"/>
                    </a:lnTo>
                    <a:lnTo>
                      <a:pt x="233" y="362"/>
                    </a:lnTo>
                    <a:lnTo>
                      <a:pt x="239" y="366"/>
                    </a:lnTo>
                    <a:lnTo>
                      <a:pt x="258" y="366"/>
                    </a:lnTo>
                    <a:lnTo>
                      <a:pt x="276" y="381"/>
                    </a:lnTo>
                    <a:lnTo>
                      <a:pt x="288" y="383"/>
                    </a:lnTo>
                    <a:lnTo>
                      <a:pt x="290" y="388"/>
                    </a:lnTo>
                    <a:lnTo>
                      <a:pt x="299" y="390"/>
                    </a:lnTo>
                    <a:lnTo>
                      <a:pt x="320" y="395"/>
                    </a:lnTo>
                    <a:lnTo>
                      <a:pt x="332" y="381"/>
                    </a:lnTo>
                    <a:lnTo>
                      <a:pt x="336" y="379"/>
                    </a:lnTo>
                    <a:lnTo>
                      <a:pt x="342" y="379"/>
                    </a:lnTo>
                    <a:lnTo>
                      <a:pt x="344" y="386"/>
                    </a:lnTo>
                    <a:lnTo>
                      <a:pt x="355" y="383"/>
                    </a:lnTo>
                    <a:lnTo>
                      <a:pt x="359" y="390"/>
                    </a:lnTo>
                    <a:lnTo>
                      <a:pt x="387" y="383"/>
                    </a:lnTo>
                    <a:lnTo>
                      <a:pt x="394" y="386"/>
                    </a:lnTo>
                    <a:lnTo>
                      <a:pt x="402" y="383"/>
                    </a:lnTo>
                    <a:lnTo>
                      <a:pt x="410" y="386"/>
                    </a:lnTo>
                    <a:lnTo>
                      <a:pt x="417" y="386"/>
                    </a:lnTo>
                    <a:lnTo>
                      <a:pt x="438" y="379"/>
                    </a:lnTo>
                    <a:lnTo>
                      <a:pt x="424" y="362"/>
                    </a:lnTo>
                    <a:lnTo>
                      <a:pt x="417" y="360"/>
                    </a:lnTo>
                    <a:lnTo>
                      <a:pt x="412" y="349"/>
                    </a:lnTo>
                    <a:lnTo>
                      <a:pt x="390" y="343"/>
                    </a:lnTo>
                    <a:lnTo>
                      <a:pt x="387" y="336"/>
                    </a:lnTo>
                    <a:lnTo>
                      <a:pt x="369" y="336"/>
                    </a:lnTo>
                    <a:lnTo>
                      <a:pt x="359" y="317"/>
                    </a:lnTo>
                    <a:lnTo>
                      <a:pt x="353" y="306"/>
                    </a:lnTo>
                    <a:lnTo>
                      <a:pt x="342" y="295"/>
                    </a:lnTo>
                    <a:lnTo>
                      <a:pt x="338" y="291"/>
                    </a:lnTo>
                    <a:lnTo>
                      <a:pt x="332" y="283"/>
                    </a:lnTo>
                    <a:lnTo>
                      <a:pt x="334" y="231"/>
                    </a:lnTo>
                    <a:lnTo>
                      <a:pt x="342" y="228"/>
                    </a:lnTo>
                    <a:lnTo>
                      <a:pt x="362" y="192"/>
                    </a:lnTo>
                    <a:lnTo>
                      <a:pt x="362" y="183"/>
                    </a:lnTo>
                    <a:lnTo>
                      <a:pt x="348" y="178"/>
                    </a:lnTo>
                    <a:lnTo>
                      <a:pt x="327" y="181"/>
                    </a:lnTo>
                    <a:lnTo>
                      <a:pt x="315" y="178"/>
                    </a:lnTo>
                    <a:lnTo>
                      <a:pt x="309" y="171"/>
                    </a:lnTo>
                    <a:lnTo>
                      <a:pt x="305" y="155"/>
                    </a:lnTo>
                    <a:lnTo>
                      <a:pt x="305" y="127"/>
                    </a:lnTo>
                    <a:lnTo>
                      <a:pt x="320" y="99"/>
                    </a:lnTo>
                    <a:lnTo>
                      <a:pt x="323" y="90"/>
                    </a:lnTo>
                    <a:lnTo>
                      <a:pt x="318" y="75"/>
                    </a:lnTo>
                    <a:lnTo>
                      <a:pt x="323" y="64"/>
                    </a:lnTo>
                    <a:lnTo>
                      <a:pt x="318" y="56"/>
                    </a:lnTo>
                    <a:lnTo>
                      <a:pt x="330" y="43"/>
                    </a:lnTo>
                    <a:lnTo>
                      <a:pt x="327" y="32"/>
                    </a:lnTo>
                    <a:lnTo>
                      <a:pt x="315" y="26"/>
                    </a:lnTo>
                    <a:lnTo>
                      <a:pt x="305" y="19"/>
                    </a:lnTo>
                    <a:lnTo>
                      <a:pt x="293" y="19"/>
                    </a:lnTo>
                    <a:lnTo>
                      <a:pt x="278" y="19"/>
                    </a:lnTo>
                    <a:lnTo>
                      <a:pt x="274" y="4"/>
                    </a:lnTo>
                    <a:lnTo>
                      <a:pt x="265" y="0"/>
                    </a:lnTo>
                    <a:lnTo>
                      <a:pt x="256" y="2"/>
                    </a:lnTo>
                    <a:lnTo>
                      <a:pt x="247" y="6"/>
                    </a:lnTo>
                    <a:lnTo>
                      <a:pt x="245" y="13"/>
                    </a:lnTo>
                    <a:lnTo>
                      <a:pt x="247" y="21"/>
                    </a:lnTo>
                    <a:lnTo>
                      <a:pt x="241" y="37"/>
                    </a:lnTo>
                    <a:lnTo>
                      <a:pt x="258" y="43"/>
                    </a:lnTo>
                    <a:lnTo>
                      <a:pt x="260" y="52"/>
                    </a:lnTo>
                    <a:lnTo>
                      <a:pt x="253" y="62"/>
                    </a:lnTo>
                    <a:lnTo>
                      <a:pt x="258" y="71"/>
                    </a:lnTo>
                    <a:lnTo>
                      <a:pt x="260" y="82"/>
                    </a:lnTo>
                    <a:lnTo>
                      <a:pt x="251" y="90"/>
                    </a:lnTo>
                    <a:lnTo>
                      <a:pt x="241" y="88"/>
                    </a:lnTo>
                    <a:lnTo>
                      <a:pt x="239" y="80"/>
                    </a:lnTo>
                    <a:lnTo>
                      <a:pt x="239" y="73"/>
                    </a:lnTo>
                    <a:lnTo>
                      <a:pt x="239" y="66"/>
                    </a:lnTo>
                    <a:lnTo>
                      <a:pt x="230" y="58"/>
                    </a:lnTo>
                    <a:lnTo>
                      <a:pt x="235" y="49"/>
                    </a:lnTo>
                    <a:lnTo>
                      <a:pt x="230" y="49"/>
                    </a:lnTo>
                    <a:lnTo>
                      <a:pt x="221" y="52"/>
                    </a:lnTo>
                    <a:lnTo>
                      <a:pt x="200" y="52"/>
                    </a:lnTo>
                    <a:lnTo>
                      <a:pt x="196" y="56"/>
                    </a:lnTo>
                    <a:lnTo>
                      <a:pt x="196" y="69"/>
                    </a:lnTo>
                    <a:lnTo>
                      <a:pt x="175" y="71"/>
                    </a:lnTo>
                    <a:lnTo>
                      <a:pt x="168" y="69"/>
                    </a:lnTo>
                    <a:lnTo>
                      <a:pt x="150" y="47"/>
                    </a:lnTo>
                    <a:lnTo>
                      <a:pt x="152" y="37"/>
                    </a:lnTo>
                    <a:lnTo>
                      <a:pt x="152" y="28"/>
                    </a:lnTo>
                    <a:lnTo>
                      <a:pt x="148" y="23"/>
                    </a:lnTo>
                    <a:lnTo>
                      <a:pt x="138" y="23"/>
                    </a:lnTo>
                    <a:lnTo>
                      <a:pt x="127" y="28"/>
                    </a:lnTo>
                    <a:lnTo>
                      <a:pt x="122" y="35"/>
                    </a:lnTo>
                    <a:lnTo>
                      <a:pt x="119" y="45"/>
                    </a:lnTo>
                    <a:lnTo>
                      <a:pt x="122" y="56"/>
                    </a:lnTo>
                    <a:lnTo>
                      <a:pt x="127" y="71"/>
                    </a:lnTo>
                    <a:lnTo>
                      <a:pt x="122" y="86"/>
                    </a:lnTo>
                    <a:lnTo>
                      <a:pt x="113" y="97"/>
                    </a:lnTo>
                    <a:lnTo>
                      <a:pt x="106" y="107"/>
                    </a:lnTo>
                    <a:lnTo>
                      <a:pt x="82" y="131"/>
                    </a:lnTo>
                    <a:lnTo>
                      <a:pt x="80" y="135"/>
                    </a:lnTo>
                    <a:lnTo>
                      <a:pt x="88" y="157"/>
                    </a:lnTo>
                    <a:lnTo>
                      <a:pt x="84" y="164"/>
                    </a:lnTo>
                    <a:lnTo>
                      <a:pt x="84" y="173"/>
                    </a:lnTo>
                    <a:lnTo>
                      <a:pt x="82" y="181"/>
                    </a:lnTo>
                    <a:lnTo>
                      <a:pt x="78" y="183"/>
                    </a:lnTo>
                    <a:lnTo>
                      <a:pt x="67" y="176"/>
                    </a:lnTo>
                    <a:lnTo>
                      <a:pt x="74" y="166"/>
                    </a:lnTo>
                    <a:lnTo>
                      <a:pt x="71" y="159"/>
                    </a:lnTo>
                    <a:lnTo>
                      <a:pt x="49" y="135"/>
                    </a:lnTo>
                    <a:lnTo>
                      <a:pt x="59" y="121"/>
                    </a:lnTo>
                    <a:lnTo>
                      <a:pt x="57" y="114"/>
                    </a:lnTo>
                    <a:lnTo>
                      <a:pt x="49" y="112"/>
                    </a:lnTo>
                    <a:lnTo>
                      <a:pt x="37" y="112"/>
                    </a:lnTo>
                    <a:lnTo>
                      <a:pt x="41" y="118"/>
                    </a:lnTo>
                    <a:lnTo>
                      <a:pt x="28" y="144"/>
                    </a:lnTo>
                    <a:lnTo>
                      <a:pt x="14" y="157"/>
                    </a:lnTo>
                    <a:lnTo>
                      <a:pt x="14" y="166"/>
                    </a:lnTo>
                    <a:lnTo>
                      <a:pt x="9" y="178"/>
                    </a:lnTo>
                    <a:lnTo>
                      <a:pt x="14" y="198"/>
                    </a:lnTo>
                    <a:lnTo>
                      <a:pt x="20" y="209"/>
                    </a:lnTo>
                    <a:lnTo>
                      <a:pt x="20" y="221"/>
                    </a:lnTo>
                    <a:lnTo>
                      <a:pt x="28" y="240"/>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sp>
            <p:nvSpPr>
              <p:cNvPr id="37" name="Freeform 29"/>
              <p:cNvSpPr>
                <a:spLocks/>
              </p:cNvSpPr>
              <p:nvPr/>
            </p:nvSpPr>
            <p:spPr bwMode="auto">
              <a:xfrm>
                <a:off x="1042" y="1430"/>
                <a:ext cx="690" cy="415"/>
              </a:xfrm>
              <a:custGeom>
                <a:avLst/>
                <a:gdLst>
                  <a:gd name="T0" fmla="*/ 49 w 562"/>
                  <a:gd name="T1" fmla="*/ 160 h 311"/>
                  <a:gd name="T2" fmla="*/ 81 w 562"/>
                  <a:gd name="T3" fmla="*/ 167 h 311"/>
                  <a:gd name="T4" fmla="*/ 106 w 562"/>
                  <a:gd name="T5" fmla="*/ 148 h 311"/>
                  <a:gd name="T6" fmla="*/ 132 w 562"/>
                  <a:gd name="T7" fmla="*/ 162 h 311"/>
                  <a:gd name="T8" fmla="*/ 155 w 562"/>
                  <a:gd name="T9" fmla="*/ 175 h 311"/>
                  <a:gd name="T10" fmla="*/ 188 w 562"/>
                  <a:gd name="T11" fmla="*/ 188 h 311"/>
                  <a:gd name="T12" fmla="*/ 209 w 562"/>
                  <a:gd name="T13" fmla="*/ 212 h 311"/>
                  <a:gd name="T14" fmla="*/ 236 w 562"/>
                  <a:gd name="T15" fmla="*/ 216 h 311"/>
                  <a:gd name="T16" fmla="*/ 271 w 562"/>
                  <a:gd name="T17" fmla="*/ 235 h 311"/>
                  <a:gd name="T18" fmla="*/ 296 w 562"/>
                  <a:gd name="T19" fmla="*/ 235 h 311"/>
                  <a:gd name="T20" fmla="*/ 312 w 562"/>
                  <a:gd name="T21" fmla="*/ 226 h 311"/>
                  <a:gd name="T22" fmla="*/ 339 w 562"/>
                  <a:gd name="T23" fmla="*/ 212 h 311"/>
                  <a:gd name="T24" fmla="*/ 365 w 562"/>
                  <a:gd name="T25" fmla="*/ 238 h 311"/>
                  <a:gd name="T26" fmla="*/ 382 w 562"/>
                  <a:gd name="T27" fmla="*/ 250 h 311"/>
                  <a:gd name="T28" fmla="*/ 396 w 562"/>
                  <a:gd name="T29" fmla="*/ 285 h 311"/>
                  <a:gd name="T30" fmla="*/ 432 w 562"/>
                  <a:gd name="T31" fmla="*/ 304 h 311"/>
                  <a:gd name="T32" fmla="*/ 471 w 562"/>
                  <a:gd name="T33" fmla="*/ 295 h 311"/>
                  <a:gd name="T34" fmla="*/ 506 w 562"/>
                  <a:gd name="T35" fmla="*/ 269 h 311"/>
                  <a:gd name="T36" fmla="*/ 528 w 562"/>
                  <a:gd name="T37" fmla="*/ 288 h 311"/>
                  <a:gd name="T38" fmla="*/ 549 w 562"/>
                  <a:gd name="T39" fmla="*/ 297 h 311"/>
                  <a:gd name="T40" fmla="*/ 544 w 562"/>
                  <a:gd name="T41" fmla="*/ 257 h 311"/>
                  <a:gd name="T42" fmla="*/ 487 w 562"/>
                  <a:gd name="T43" fmla="*/ 186 h 311"/>
                  <a:gd name="T44" fmla="*/ 478 w 562"/>
                  <a:gd name="T45" fmla="*/ 156 h 311"/>
                  <a:gd name="T46" fmla="*/ 481 w 562"/>
                  <a:gd name="T47" fmla="*/ 124 h 311"/>
                  <a:gd name="T48" fmla="*/ 471 w 562"/>
                  <a:gd name="T49" fmla="*/ 103 h 311"/>
                  <a:gd name="T50" fmla="*/ 475 w 562"/>
                  <a:gd name="T51" fmla="*/ 79 h 311"/>
                  <a:gd name="T52" fmla="*/ 487 w 562"/>
                  <a:gd name="T53" fmla="*/ 68 h 311"/>
                  <a:gd name="T54" fmla="*/ 475 w 562"/>
                  <a:gd name="T55" fmla="*/ 47 h 311"/>
                  <a:gd name="T56" fmla="*/ 424 w 562"/>
                  <a:gd name="T57" fmla="*/ 40 h 311"/>
                  <a:gd name="T58" fmla="*/ 396 w 562"/>
                  <a:gd name="T59" fmla="*/ 51 h 311"/>
                  <a:gd name="T60" fmla="*/ 343 w 562"/>
                  <a:gd name="T61" fmla="*/ 40 h 311"/>
                  <a:gd name="T62" fmla="*/ 307 w 562"/>
                  <a:gd name="T63" fmla="*/ 44 h 311"/>
                  <a:gd name="T64" fmla="*/ 265 w 562"/>
                  <a:gd name="T65" fmla="*/ 51 h 311"/>
                  <a:gd name="T66" fmla="*/ 248 w 562"/>
                  <a:gd name="T67" fmla="*/ 40 h 311"/>
                  <a:gd name="T68" fmla="*/ 227 w 562"/>
                  <a:gd name="T69" fmla="*/ 56 h 311"/>
                  <a:gd name="T70" fmla="*/ 195 w 562"/>
                  <a:gd name="T71" fmla="*/ 44 h 311"/>
                  <a:gd name="T72" fmla="*/ 147 w 562"/>
                  <a:gd name="T73" fmla="*/ 28 h 311"/>
                  <a:gd name="T74" fmla="*/ 127 w 562"/>
                  <a:gd name="T75" fmla="*/ 8 h 311"/>
                  <a:gd name="T76" fmla="*/ 110 w 562"/>
                  <a:gd name="T77" fmla="*/ 15 h 311"/>
                  <a:gd name="T78" fmla="*/ 90 w 562"/>
                  <a:gd name="T79" fmla="*/ 15 h 311"/>
                  <a:gd name="T80" fmla="*/ 79 w 562"/>
                  <a:gd name="T81" fmla="*/ 2 h 311"/>
                  <a:gd name="T82" fmla="*/ 63 w 562"/>
                  <a:gd name="T83" fmla="*/ 11 h 311"/>
                  <a:gd name="T84" fmla="*/ 29 w 562"/>
                  <a:gd name="T85" fmla="*/ 28 h 311"/>
                  <a:gd name="T86" fmla="*/ 31 w 562"/>
                  <a:gd name="T87" fmla="*/ 60 h 311"/>
                  <a:gd name="T88" fmla="*/ 22 w 562"/>
                  <a:gd name="T89" fmla="*/ 92 h 311"/>
                  <a:gd name="T90" fmla="*/ 4 w 562"/>
                  <a:gd name="T91" fmla="*/ 96 h 311"/>
                  <a:gd name="T92" fmla="*/ 8 w 562"/>
                  <a:gd name="T93" fmla="*/ 124 h 311"/>
                  <a:gd name="T94" fmla="*/ 36 w 562"/>
                  <a:gd name="T95" fmla="*/ 12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2" h="311">
                    <a:moveTo>
                      <a:pt x="45" y="134"/>
                    </a:moveTo>
                    <a:lnTo>
                      <a:pt x="43" y="150"/>
                    </a:lnTo>
                    <a:lnTo>
                      <a:pt x="49" y="160"/>
                    </a:lnTo>
                    <a:lnTo>
                      <a:pt x="63" y="158"/>
                    </a:lnTo>
                    <a:lnTo>
                      <a:pt x="72" y="162"/>
                    </a:lnTo>
                    <a:lnTo>
                      <a:pt x="81" y="167"/>
                    </a:lnTo>
                    <a:lnTo>
                      <a:pt x="90" y="158"/>
                    </a:lnTo>
                    <a:lnTo>
                      <a:pt x="100" y="150"/>
                    </a:lnTo>
                    <a:lnTo>
                      <a:pt x="106" y="148"/>
                    </a:lnTo>
                    <a:lnTo>
                      <a:pt x="122" y="150"/>
                    </a:lnTo>
                    <a:lnTo>
                      <a:pt x="127" y="156"/>
                    </a:lnTo>
                    <a:lnTo>
                      <a:pt x="132" y="162"/>
                    </a:lnTo>
                    <a:lnTo>
                      <a:pt x="138" y="167"/>
                    </a:lnTo>
                    <a:lnTo>
                      <a:pt x="145" y="167"/>
                    </a:lnTo>
                    <a:lnTo>
                      <a:pt x="155" y="175"/>
                    </a:lnTo>
                    <a:lnTo>
                      <a:pt x="163" y="181"/>
                    </a:lnTo>
                    <a:lnTo>
                      <a:pt x="173" y="184"/>
                    </a:lnTo>
                    <a:lnTo>
                      <a:pt x="188" y="188"/>
                    </a:lnTo>
                    <a:lnTo>
                      <a:pt x="195" y="190"/>
                    </a:lnTo>
                    <a:lnTo>
                      <a:pt x="202" y="201"/>
                    </a:lnTo>
                    <a:lnTo>
                      <a:pt x="209" y="212"/>
                    </a:lnTo>
                    <a:lnTo>
                      <a:pt x="216" y="214"/>
                    </a:lnTo>
                    <a:lnTo>
                      <a:pt x="227" y="216"/>
                    </a:lnTo>
                    <a:lnTo>
                      <a:pt x="236" y="216"/>
                    </a:lnTo>
                    <a:lnTo>
                      <a:pt x="245" y="226"/>
                    </a:lnTo>
                    <a:lnTo>
                      <a:pt x="255" y="238"/>
                    </a:lnTo>
                    <a:lnTo>
                      <a:pt x="271" y="235"/>
                    </a:lnTo>
                    <a:lnTo>
                      <a:pt x="279" y="238"/>
                    </a:lnTo>
                    <a:lnTo>
                      <a:pt x="289" y="238"/>
                    </a:lnTo>
                    <a:lnTo>
                      <a:pt x="296" y="235"/>
                    </a:lnTo>
                    <a:lnTo>
                      <a:pt x="302" y="238"/>
                    </a:lnTo>
                    <a:lnTo>
                      <a:pt x="310" y="233"/>
                    </a:lnTo>
                    <a:lnTo>
                      <a:pt x="312" y="226"/>
                    </a:lnTo>
                    <a:lnTo>
                      <a:pt x="318" y="222"/>
                    </a:lnTo>
                    <a:lnTo>
                      <a:pt x="328" y="214"/>
                    </a:lnTo>
                    <a:lnTo>
                      <a:pt x="339" y="212"/>
                    </a:lnTo>
                    <a:lnTo>
                      <a:pt x="353" y="222"/>
                    </a:lnTo>
                    <a:lnTo>
                      <a:pt x="357" y="229"/>
                    </a:lnTo>
                    <a:lnTo>
                      <a:pt x="365" y="238"/>
                    </a:lnTo>
                    <a:lnTo>
                      <a:pt x="371" y="240"/>
                    </a:lnTo>
                    <a:lnTo>
                      <a:pt x="382" y="240"/>
                    </a:lnTo>
                    <a:lnTo>
                      <a:pt x="382" y="250"/>
                    </a:lnTo>
                    <a:lnTo>
                      <a:pt x="382" y="259"/>
                    </a:lnTo>
                    <a:lnTo>
                      <a:pt x="385" y="269"/>
                    </a:lnTo>
                    <a:lnTo>
                      <a:pt x="396" y="285"/>
                    </a:lnTo>
                    <a:lnTo>
                      <a:pt x="408" y="290"/>
                    </a:lnTo>
                    <a:lnTo>
                      <a:pt x="418" y="297"/>
                    </a:lnTo>
                    <a:lnTo>
                      <a:pt x="432" y="304"/>
                    </a:lnTo>
                    <a:lnTo>
                      <a:pt x="459" y="310"/>
                    </a:lnTo>
                    <a:lnTo>
                      <a:pt x="465" y="302"/>
                    </a:lnTo>
                    <a:lnTo>
                      <a:pt x="471" y="295"/>
                    </a:lnTo>
                    <a:lnTo>
                      <a:pt x="481" y="280"/>
                    </a:lnTo>
                    <a:lnTo>
                      <a:pt x="494" y="276"/>
                    </a:lnTo>
                    <a:lnTo>
                      <a:pt x="506" y="269"/>
                    </a:lnTo>
                    <a:lnTo>
                      <a:pt x="524" y="271"/>
                    </a:lnTo>
                    <a:lnTo>
                      <a:pt x="526" y="276"/>
                    </a:lnTo>
                    <a:lnTo>
                      <a:pt x="528" y="288"/>
                    </a:lnTo>
                    <a:lnTo>
                      <a:pt x="540" y="290"/>
                    </a:lnTo>
                    <a:lnTo>
                      <a:pt x="544" y="295"/>
                    </a:lnTo>
                    <a:lnTo>
                      <a:pt x="549" y="297"/>
                    </a:lnTo>
                    <a:lnTo>
                      <a:pt x="553" y="295"/>
                    </a:lnTo>
                    <a:lnTo>
                      <a:pt x="561" y="267"/>
                    </a:lnTo>
                    <a:lnTo>
                      <a:pt x="544" y="257"/>
                    </a:lnTo>
                    <a:lnTo>
                      <a:pt x="508" y="224"/>
                    </a:lnTo>
                    <a:lnTo>
                      <a:pt x="501" y="212"/>
                    </a:lnTo>
                    <a:lnTo>
                      <a:pt x="487" y="186"/>
                    </a:lnTo>
                    <a:lnTo>
                      <a:pt x="485" y="171"/>
                    </a:lnTo>
                    <a:lnTo>
                      <a:pt x="483" y="162"/>
                    </a:lnTo>
                    <a:lnTo>
                      <a:pt x="478" y="156"/>
                    </a:lnTo>
                    <a:lnTo>
                      <a:pt x="478" y="148"/>
                    </a:lnTo>
                    <a:lnTo>
                      <a:pt x="481" y="132"/>
                    </a:lnTo>
                    <a:lnTo>
                      <a:pt x="481" y="124"/>
                    </a:lnTo>
                    <a:lnTo>
                      <a:pt x="475" y="120"/>
                    </a:lnTo>
                    <a:lnTo>
                      <a:pt x="471" y="113"/>
                    </a:lnTo>
                    <a:lnTo>
                      <a:pt x="471" y="103"/>
                    </a:lnTo>
                    <a:lnTo>
                      <a:pt x="469" y="94"/>
                    </a:lnTo>
                    <a:lnTo>
                      <a:pt x="473" y="92"/>
                    </a:lnTo>
                    <a:lnTo>
                      <a:pt x="475" y="79"/>
                    </a:lnTo>
                    <a:lnTo>
                      <a:pt x="473" y="73"/>
                    </a:lnTo>
                    <a:lnTo>
                      <a:pt x="489" y="75"/>
                    </a:lnTo>
                    <a:lnTo>
                      <a:pt x="487" y="68"/>
                    </a:lnTo>
                    <a:lnTo>
                      <a:pt x="485" y="56"/>
                    </a:lnTo>
                    <a:lnTo>
                      <a:pt x="481" y="49"/>
                    </a:lnTo>
                    <a:lnTo>
                      <a:pt x="475" y="47"/>
                    </a:lnTo>
                    <a:lnTo>
                      <a:pt x="467" y="47"/>
                    </a:lnTo>
                    <a:lnTo>
                      <a:pt x="457" y="42"/>
                    </a:lnTo>
                    <a:lnTo>
                      <a:pt x="424" y="40"/>
                    </a:lnTo>
                    <a:lnTo>
                      <a:pt x="412" y="42"/>
                    </a:lnTo>
                    <a:lnTo>
                      <a:pt x="405" y="47"/>
                    </a:lnTo>
                    <a:lnTo>
                      <a:pt x="396" y="51"/>
                    </a:lnTo>
                    <a:lnTo>
                      <a:pt x="377" y="58"/>
                    </a:lnTo>
                    <a:lnTo>
                      <a:pt x="365" y="49"/>
                    </a:lnTo>
                    <a:lnTo>
                      <a:pt x="343" y="40"/>
                    </a:lnTo>
                    <a:lnTo>
                      <a:pt x="323" y="47"/>
                    </a:lnTo>
                    <a:lnTo>
                      <a:pt x="316" y="47"/>
                    </a:lnTo>
                    <a:lnTo>
                      <a:pt x="307" y="44"/>
                    </a:lnTo>
                    <a:lnTo>
                      <a:pt x="300" y="47"/>
                    </a:lnTo>
                    <a:lnTo>
                      <a:pt x="293" y="44"/>
                    </a:lnTo>
                    <a:lnTo>
                      <a:pt x="265" y="51"/>
                    </a:lnTo>
                    <a:lnTo>
                      <a:pt x="261" y="44"/>
                    </a:lnTo>
                    <a:lnTo>
                      <a:pt x="250" y="47"/>
                    </a:lnTo>
                    <a:lnTo>
                      <a:pt x="248" y="40"/>
                    </a:lnTo>
                    <a:lnTo>
                      <a:pt x="243" y="40"/>
                    </a:lnTo>
                    <a:lnTo>
                      <a:pt x="239" y="42"/>
                    </a:lnTo>
                    <a:lnTo>
                      <a:pt x="227" y="56"/>
                    </a:lnTo>
                    <a:lnTo>
                      <a:pt x="206" y="51"/>
                    </a:lnTo>
                    <a:lnTo>
                      <a:pt x="198" y="49"/>
                    </a:lnTo>
                    <a:lnTo>
                      <a:pt x="195" y="44"/>
                    </a:lnTo>
                    <a:lnTo>
                      <a:pt x="184" y="42"/>
                    </a:lnTo>
                    <a:lnTo>
                      <a:pt x="165" y="28"/>
                    </a:lnTo>
                    <a:lnTo>
                      <a:pt x="147" y="28"/>
                    </a:lnTo>
                    <a:lnTo>
                      <a:pt x="141" y="23"/>
                    </a:lnTo>
                    <a:lnTo>
                      <a:pt x="136" y="6"/>
                    </a:lnTo>
                    <a:lnTo>
                      <a:pt x="127" y="8"/>
                    </a:lnTo>
                    <a:lnTo>
                      <a:pt x="118" y="4"/>
                    </a:lnTo>
                    <a:lnTo>
                      <a:pt x="120" y="15"/>
                    </a:lnTo>
                    <a:lnTo>
                      <a:pt x="110" y="15"/>
                    </a:lnTo>
                    <a:lnTo>
                      <a:pt x="106" y="19"/>
                    </a:lnTo>
                    <a:lnTo>
                      <a:pt x="97" y="8"/>
                    </a:lnTo>
                    <a:lnTo>
                      <a:pt x="90" y="15"/>
                    </a:lnTo>
                    <a:lnTo>
                      <a:pt x="83" y="13"/>
                    </a:lnTo>
                    <a:lnTo>
                      <a:pt x="83" y="6"/>
                    </a:lnTo>
                    <a:lnTo>
                      <a:pt x="79" y="2"/>
                    </a:lnTo>
                    <a:lnTo>
                      <a:pt x="72" y="4"/>
                    </a:lnTo>
                    <a:lnTo>
                      <a:pt x="63" y="0"/>
                    </a:lnTo>
                    <a:lnTo>
                      <a:pt x="63" y="11"/>
                    </a:lnTo>
                    <a:lnTo>
                      <a:pt x="49" y="11"/>
                    </a:lnTo>
                    <a:lnTo>
                      <a:pt x="45" y="15"/>
                    </a:lnTo>
                    <a:lnTo>
                      <a:pt x="29" y="28"/>
                    </a:lnTo>
                    <a:lnTo>
                      <a:pt x="24" y="37"/>
                    </a:lnTo>
                    <a:lnTo>
                      <a:pt x="24" y="44"/>
                    </a:lnTo>
                    <a:lnTo>
                      <a:pt x="31" y="60"/>
                    </a:lnTo>
                    <a:lnTo>
                      <a:pt x="20" y="70"/>
                    </a:lnTo>
                    <a:lnTo>
                      <a:pt x="18" y="75"/>
                    </a:lnTo>
                    <a:lnTo>
                      <a:pt x="22" y="92"/>
                    </a:lnTo>
                    <a:lnTo>
                      <a:pt x="20" y="96"/>
                    </a:lnTo>
                    <a:lnTo>
                      <a:pt x="4" y="92"/>
                    </a:lnTo>
                    <a:lnTo>
                      <a:pt x="4" y="96"/>
                    </a:lnTo>
                    <a:lnTo>
                      <a:pt x="0" y="113"/>
                    </a:lnTo>
                    <a:lnTo>
                      <a:pt x="2" y="124"/>
                    </a:lnTo>
                    <a:lnTo>
                      <a:pt x="8" y="124"/>
                    </a:lnTo>
                    <a:lnTo>
                      <a:pt x="16" y="130"/>
                    </a:lnTo>
                    <a:lnTo>
                      <a:pt x="24" y="132"/>
                    </a:lnTo>
                    <a:lnTo>
                      <a:pt x="36" y="126"/>
                    </a:lnTo>
                    <a:lnTo>
                      <a:pt x="45" y="134"/>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sp>
            <p:nvSpPr>
              <p:cNvPr id="8233" name="Freeform 30"/>
              <p:cNvSpPr>
                <a:spLocks/>
              </p:cNvSpPr>
              <p:nvPr/>
            </p:nvSpPr>
            <p:spPr bwMode="auto">
              <a:xfrm>
                <a:off x="1140" y="1627"/>
                <a:ext cx="528" cy="640"/>
              </a:xfrm>
              <a:custGeom>
                <a:avLst/>
                <a:gdLst>
                  <a:gd name="T0" fmla="*/ 756 w 428"/>
                  <a:gd name="T1" fmla="*/ 558 h 481"/>
                  <a:gd name="T2" fmla="*/ 893 w 428"/>
                  <a:gd name="T3" fmla="*/ 869 h 481"/>
                  <a:gd name="T4" fmla="*/ 1083 w 428"/>
                  <a:gd name="T5" fmla="*/ 1033 h 481"/>
                  <a:gd name="T6" fmla="*/ 1311 w 428"/>
                  <a:gd name="T7" fmla="*/ 1183 h 481"/>
                  <a:gd name="T8" fmla="*/ 1468 w 428"/>
                  <a:gd name="T9" fmla="*/ 1183 h 481"/>
                  <a:gd name="T10" fmla="*/ 1578 w 428"/>
                  <a:gd name="T11" fmla="*/ 959 h 481"/>
                  <a:gd name="T12" fmla="*/ 1809 w 428"/>
                  <a:gd name="T13" fmla="*/ 959 h 481"/>
                  <a:gd name="T14" fmla="*/ 1929 w 428"/>
                  <a:gd name="T15" fmla="*/ 1196 h 481"/>
                  <a:gd name="T16" fmla="*/ 1995 w 428"/>
                  <a:gd name="T17" fmla="*/ 1461 h 481"/>
                  <a:gd name="T18" fmla="*/ 2175 w 428"/>
                  <a:gd name="T19" fmla="*/ 1868 h 481"/>
                  <a:gd name="T20" fmla="*/ 2517 w 428"/>
                  <a:gd name="T21" fmla="*/ 2133 h 481"/>
                  <a:gd name="T22" fmla="*/ 2638 w 428"/>
                  <a:gd name="T23" fmla="*/ 2254 h 481"/>
                  <a:gd name="T24" fmla="*/ 2826 w 428"/>
                  <a:gd name="T25" fmla="*/ 2371 h 481"/>
                  <a:gd name="T26" fmla="*/ 2756 w 428"/>
                  <a:gd name="T27" fmla="*/ 2387 h 481"/>
                  <a:gd name="T28" fmla="*/ 2715 w 428"/>
                  <a:gd name="T29" fmla="*/ 2496 h 481"/>
                  <a:gd name="T30" fmla="*/ 2668 w 428"/>
                  <a:gd name="T31" fmla="*/ 2639 h 481"/>
                  <a:gd name="T32" fmla="*/ 2555 w 428"/>
                  <a:gd name="T33" fmla="*/ 2838 h 481"/>
                  <a:gd name="T34" fmla="*/ 2499 w 428"/>
                  <a:gd name="T35" fmla="*/ 3328 h 481"/>
                  <a:gd name="T36" fmla="*/ 2594 w 428"/>
                  <a:gd name="T37" fmla="*/ 3486 h 481"/>
                  <a:gd name="T38" fmla="*/ 2441 w 428"/>
                  <a:gd name="T39" fmla="*/ 3679 h 481"/>
                  <a:gd name="T40" fmla="*/ 2349 w 428"/>
                  <a:gd name="T41" fmla="*/ 3899 h 481"/>
                  <a:gd name="T42" fmla="*/ 2380 w 428"/>
                  <a:gd name="T43" fmla="*/ 4316 h 481"/>
                  <a:gd name="T44" fmla="*/ 2337 w 428"/>
                  <a:gd name="T45" fmla="*/ 4704 h 481"/>
                  <a:gd name="T46" fmla="*/ 2184 w 428"/>
                  <a:gd name="T47" fmla="*/ 4911 h 481"/>
                  <a:gd name="T48" fmla="*/ 2118 w 428"/>
                  <a:gd name="T49" fmla="*/ 5224 h 481"/>
                  <a:gd name="T50" fmla="*/ 2091 w 428"/>
                  <a:gd name="T51" fmla="*/ 5538 h 481"/>
                  <a:gd name="T52" fmla="*/ 1974 w 428"/>
                  <a:gd name="T53" fmla="*/ 5880 h 481"/>
                  <a:gd name="T54" fmla="*/ 1837 w 428"/>
                  <a:gd name="T55" fmla="*/ 6009 h 481"/>
                  <a:gd name="T56" fmla="*/ 1564 w 428"/>
                  <a:gd name="T57" fmla="*/ 6095 h 481"/>
                  <a:gd name="T58" fmla="*/ 1420 w 428"/>
                  <a:gd name="T59" fmla="*/ 6171 h 481"/>
                  <a:gd name="T60" fmla="*/ 1420 w 428"/>
                  <a:gd name="T61" fmla="*/ 5981 h 481"/>
                  <a:gd name="T62" fmla="*/ 1420 w 428"/>
                  <a:gd name="T63" fmla="*/ 5672 h 481"/>
                  <a:gd name="T64" fmla="*/ 1244 w 428"/>
                  <a:gd name="T65" fmla="*/ 5137 h 481"/>
                  <a:gd name="T66" fmla="*/ 1029 w 428"/>
                  <a:gd name="T67" fmla="*/ 4911 h 481"/>
                  <a:gd name="T68" fmla="*/ 998 w 428"/>
                  <a:gd name="T69" fmla="*/ 4516 h 481"/>
                  <a:gd name="T70" fmla="*/ 827 w 428"/>
                  <a:gd name="T71" fmla="*/ 4552 h 481"/>
                  <a:gd name="T72" fmla="*/ 786 w 428"/>
                  <a:gd name="T73" fmla="*/ 4392 h 481"/>
                  <a:gd name="T74" fmla="*/ 730 w 428"/>
                  <a:gd name="T75" fmla="*/ 3369 h 481"/>
                  <a:gd name="T76" fmla="*/ 592 w 428"/>
                  <a:gd name="T77" fmla="*/ 2815 h 481"/>
                  <a:gd name="T78" fmla="*/ 558 w 428"/>
                  <a:gd name="T79" fmla="*/ 2297 h 481"/>
                  <a:gd name="T80" fmla="*/ 500 w 428"/>
                  <a:gd name="T81" fmla="*/ 1627 h 481"/>
                  <a:gd name="T82" fmla="*/ 331 w 428"/>
                  <a:gd name="T83" fmla="*/ 1276 h 481"/>
                  <a:gd name="T84" fmla="*/ 331 w 428"/>
                  <a:gd name="T85" fmla="*/ 1033 h 481"/>
                  <a:gd name="T86" fmla="*/ 208 w 428"/>
                  <a:gd name="T87" fmla="*/ 899 h 481"/>
                  <a:gd name="T88" fmla="*/ 146 w 428"/>
                  <a:gd name="T89" fmla="*/ 620 h 481"/>
                  <a:gd name="T90" fmla="*/ 0 w 428"/>
                  <a:gd name="T91" fmla="*/ 247 h 481"/>
                  <a:gd name="T92" fmla="*/ 162 w 428"/>
                  <a:gd name="T93" fmla="*/ 0 h 481"/>
                  <a:gd name="T94" fmla="*/ 331 w 428"/>
                  <a:gd name="T95" fmla="*/ 186 h 481"/>
                  <a:gd name="T96" fmla="*/ 482 w 428"/>
                  <a:gd name="T97" fmla="*/ 354 h 4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28" h="481">
                    <a:moveTo>
                      <a:pt x="92" y="36"/>
                    </a:moveTo>
                    <a:lnTo>
                      <a:pt x="107" y="40"/>
                    </a:lnTo>
                    <a:lnTo>
                      <a:pt x="114" y="43"/>
                    </a:lnTo>
                    <a:lnTo>
                      <a:pt x="121" y="53"/>
                    </a:lnTo>
                    <a:lnTo>
                      <a:pt x="128" y="64"/>
                    </a:lnTo>
                    <a:lnTo>
                      <a:pt x="135" y="66"/>
                    </a:lnTo>
                    <a:lnTo>
                      <a:pt x="146" y="69"/>
                    </a:lnTo>
                    <a:lnTo>
                      <a:pt x="156" y="69"/>
                    </a:lnTo>
                    <a:lnTo>
                      <a:pt x="164" y="79"/>
                    </a:lnTo>
                    <a:lnTo>
                      <a:pt x="174" y="90"/>
                    </a:lnTo>
                    <a:lnTo>
                      <a:pt x="190" y="88"/>
                    </a:lnTo>
                    <a:lnTo>
                      <a:pt x="199" y="90"/>
                    </a:lnTo>
                    <a:lnTo>
                      <a:pt x="209" y="90"/>
                    </a:lnTo>
                    <a:lnTo>
                      <a:pt x="215" y="88"/>
                    </a:lnTo>
                    <a:lnTo>
                      <a:pt x="222" y="90"/>
                    </a:lnTo>
                    <a:lnTo>
                      <a:pt x="229" y="86"/>
                    </a:lnTo>
                    <a:lnTo>
                      <a:pt x="231" y="79"/>
                    </a:lnTo>
                    <a:lnTo>
                      <a:pt x="238" y="74"/>
                    </a:lnTo>
                    <a:lnTo>
                      <a:pt x="248" y="66"/>
                    </a:lnTo>
                    <a:lnTo>
                      <a:pt x="259" y="64"/>
                    </a:lnTo>
                    <a:lnTo>
                      <a:pt x="273" y="74"/>
                    </a:lnTo>
                    <a:lnTo>
                      <a:pt x="277" y="81"/>
                    </a:lnTo>
                    <a:lnTo>
                      <a:pt x="285" y="90"/>
                    </a:lnTo>
                    <a:lnTo>
                      <a:pt x="291" y="92"/>
                    </a:lnTo>
                    <a:lnTo>
                      <a:pt x="302" y="92"/>
                    </a:lnTo>
                    <a:lnTo>
                      <a:pt x="302" y="103"/>
                    </a:lnTo>
                    <a:lnTo>
                      <a:pt x="302" y="112"/>
                    </a:lnTo>
                    <a:lnTo>
                      <a:pt x="305" y="122"/>
                    </a:lnTo>
                    <a:lnTo>
                      <a:pt x="316" y="138"/>
                    </a:lnTo>
                    <a:lnTo>
                      <a:pt x="328" y="143"/>
                    </a:lnTo>
                    <a:lnTo>
                      <a:pt x="339" y="150"/>
                    </a:lnTo>
                    <a:lnTo>
                      <a:pt x="353" y="157"/>
                    </a:lnTo>
                    <a:lnTo>
                      <a:pt x="380" y="163"/>
                    </a:lnTo>
                    <a:lnTo>
                      <a:pt x="392" y="174"/>
                    </a:lnTo>
                    <a:lnTo>
                      <a:pt x="396" y="174"/>
                    </a:lnTo>
                    <a:lnTo>
                      <a:pt x="398" y="172"/>
                    </a:lnTo>
                    <a:lnTo>
                      <a:pt x="415" y="169"/>
                    </a:lnTo>
                    <a:lnTo>
                      <a:pt x="422" y="172"/>
                    </a:lnTo>
                    <a:lnTo>
                      <a:pt x="427" y="181"/>
                    </a:lnTo>
                    <a:lnTo>
                      <a:pt x="424" y="191"/>
                    </a:lnTo>
                    <a:lnTo>
                      <a:pt x="419" y="189"/>
                    </a:lnTo>
                    <a:lnTo>
                      <a:pt x="417" y="183"/>
                    </a:lnTo>
                    <a:lnTo>
                      <a:pt x="417" y="186"/>
                    </a:lnTo>
                    <a:lnTo>
                      <a:pt x="412" y="191"/>
                    </a:lnTo>
                    <a:lnTo>
                      <a:pt x="410" y="191"/>
                    </a:lnTo>
                    <a:lnTo>
                      <a:pt x="404" y="195"/>
                    </a:lnTo>
                    <a:lnTo>
                      <a:pt x="404" y="204"/>
                    </a:lnTo>
                    <a:lnTo>
                      <a:pt x="404" y="202"/>
                    </a:lnTo>
                    <a:lnTo>
                      <a:pt x="398" y="212"/>
                    </a:lnTo>
                    <a:lnTo>
                      <a:pt x="394" y="217"/>
                    </a:lnTo>
                    <a:lnTo>
                      <a:pt x="387" y="217"/>
                    </a:lnTo>
                    <a:lnTo>
                      <a:pt x="373" y="226"/>
                    </a:lnTo>
                    <a:lnTo>
                      <a:pt x="371" y="245"/>
                    </a:lnTo>
                    <a:lnTo>
                      <a:pt x="378" y="255"/>
                    </a:lnTo>
                    <a:lnTo>
                      <a:pt x="383" y="260"/>
                    </a:lnTo>
                    <a:lnTo>
                      <a:pt x="385" y="267"/>
                    </a:lnTo>
                    <a:lnTo>
                      <a:pt x="392" y="267"/>
                    </a:lnTo>
                    <a:lnTo>
                      <a:pt x="394" y="271"/>
                    </a:lnTo>
                    <a:lnTo>
                      <a:pt x="390" y="277"/>
                    </a:lnTo>
                    <a:lnTo>
                      <a:pt x="369" y="281"/>
                    </a:lnTo>
                    <a:lnTo>
                      <a:pt x="367" y="288"/>
                    </a:lnTo>
                    <a:lnTo>
                      <a:pt x="363" y="293"/>
                    </a:lnTo>
                    <a:lnTo>
                      <a:pt x="355" y="298"/>
                    </a:lnTo>
                    <a:lnTo>
                      <a:pt x="353" y="307"/>
                    </a:lnTo>
                    <a:lnTo>
                      <a:pt x="359" y="324"/>
                    </a:lnTo>
                    <a:lnTo>
                      <a:pt x="359" y="331"/>
                    </a:lnTo>
                    <a:lnTo>
                      <a:pt x="353" y="344"/>
                    </a:lnTo>
                    <a:lnTo>
                      <a:pt x="355" y="353"/>
                    </a:lnTo>
                    <a:lnTo>
                      <a:pt x="353" y="360"/>
                    </a:lnTo>
                    <a:lnTo>
                      <a:pt x="346" y="370"/>
                    </a:lnTo>
                    <a:lnTo>
                      <a:pt x="337" y="370"/>
                    </a:lnTo>
                    <a:lnTo>
                      <a:pt x="330" y="376"/>
                    </a:lnTo>
                    <a:lnTo>
                      <a:pt x="320" y="379"/>
                    </a:lnTo>
                    <a:lnTo>
                      <a:pt x="324" y="389"/>
                    </a:lnTo>
                    <a:lnTo>
                      <a:pt x="320" y="400"/>
                    </a:lnTo>
                    <a:lnTo>
                      <a:pt x="326" y="410"/>
                    </a:lnTo>
                    <a:lnTo>
                      <a:pt x="320" y="415"/>
                    </a:lnTo>
                    <a:lnTo>
                      <a:pt x="316" y="424"/>
                    </a:lnTo>
                    <a:lnTo>
                      <a:pt x="302" y="429"/>
                    </a:lnTo>
                    <a:lnTo>
                      <a:pt x="298" y="436"/>
                    </a:lnTo>
                    <a:lnTo>
                      <a:pt x="298" y="450"/>
                    </a:lnTo>
                    <a:lnTo>
                      <a:pt x="293" y="456"/>
                    </a:lnTo>
                    <a:lnTo>
                      <a:pt x="287" y="456"/>
                    </a:lnTo>
                    <a:lnTo>
                      <a:pt x="277" y="460"/>
                    </a:lnTo>
                    <a:lnTo>
                      <a:pt x="268" y="476"/>
                    </a:lnTo>
                    <a:lnTo>
                      <a:pt x="246" y="467"/>
                    </a:lnTo>
                    <a:lnTo>
                      <a:pt x="236" y="467"/>
                    </a:lnTo>
                    <a:lnTo>
                      <a:pt x="229" y="480"/>
                    </a:lnTo>
                    <a:lnTo>
                      <a:pt x="224" y="480"/>
                    </a:lnTo>
                    <a:lnTo>
                      <a:pt x="215" y="472"/>
                    </a:lnTo>
                    <a:lnTo>
                      <a:pt x="211" y="465"/>
                    </a:lnTo>
                    <a:lnTo>
                      <a:pt x="211" y="460"/>
                    </a:lnTo>
                    <a:lnTo>
                      <a:pt x="215" y="458"/>
                    </a:lnTo>
                    <a:lnTo>
                      <a:pt x="222" y="456"/>
                    </a:lnTo>
                    <a:lnTo>
                      <a:pt x="222" y="439"/>
                    </a:lnTo>
                    <a:lnTo>
                      <a:pt x="215" y="434"/>
                    </a:lnTo>
                    <a:lnTo>
                      <a:pt x="206" y="415"/>
                    </a:lnTo>
                    <a:lnTo>
                      <a:pt x="197" y="410"/>
                    </a:lnTo>
                    <a:lnTo>
                      <a:pt x="188" y="393"/>
                    </a:lnTo>
                    <a:lnTo>
                      <a:pt x="180" y="391"/>
                    </a:lnTo>
                    <a:lnTo>
                      <a:pt x="162" y="386"/>
                    </a:lnTo>
                    <a:lnTo>
                      <a:pt x="156" y="376"/>
                    </a:lnTo>
                    <a:lnTo>
                      <a:pt x="160" y="370"/>
                    </a:lnTo>
                    <a:lnTo>
                      <a:pt x="160" y="350"/>
                    </a:lnTo>
                    <a:lnTo>
                      <a:pt x="151" y="346"/>
                    </a:lnTo>
                    <a:lnTo>
                      <a:pt x="137" y="340"/>
                    </a:lnTo>
                    <a:lnTo>
                      <a:pt x="131" y="344"/>
                    </a:lnTo>
                    <a:lnTo>
                      <a:pt x="125" y="348"/>
                    </a:lnTo>
                    <a:lnTo>
                      <a:pt x="121" y="348"/>
                    </a:lnTo>
                    <a:lnTo>
                      <a:pt x="117" y="344"/>
                    </a:lnTo>
                    <a:lnTo>
                      <a:pt x="119" y="336"/>
                    </a:lnTo>
                    <a:lnTo>
                      <a:pt x="121" y="329"/>
                    </a:lnTo>
                    <a:lnTo>
                      <a:pt x="125" y="281"/>
                    </a:lnTo>
                    <a:lnTo>
                      <a:pt x="110" y="258"/>
                    </a:lnTo>
                    <a:lnTo>
                      <a:pt x="107" y="245"/>
                    </a:lnTo>
                    <a:lnTo>
                      <a:pt x="100" y="236"/>
                    </a:lnTo>
                    <a:lnTo>
                      <a:pt x="89" y="215"/>
                    </a:lnTo>
                    <a:lnTo>
                      <a:pt x="89" y="198"/>
                    </a:lnTo>
                    <a:lnTo>
                      <a:pt x="86" y="186"/>
                    </a:lnTo>
                    <a:lnTo>
                      <a:pt x="84" y="176"/>
                    </a:lnTo>
                    <a:lnTo>
                      <a:pt x="84" y="148"/>
                    </a:lnTo>
                    <a:lnTo>
                      <a:pt x="78" y="129"/>
                    </a:lnTo>
                    <a:lnTo>
                      <a:pt x="75" y="124"/>
                    </a:lnTo>
                    <a:lnTo>
                      <a:pt x="68" y="114"/>
                    </a:lnTo>
                    <a:lnTo>
                      <a:pt x="61" y="105"/>
                    </a:lnTo>
                    <a:lnTo>
                      <a:pt x="50" y="98"/>
                    </a:lnTo>
                    <a:lnTo>
                      <a:pt x="50" y="88"/>
                    </a:lnTo>
                    <a:lnTo>
                      <a:pt x="53" y="83"/>
                    </a:lnTo>
                    <a:lnTo>
                      <a:pt x="50" y="79"/>
                    </a:lnTo>
                    <a:lnTo>
                      <a:pt x="45" y="76"/>
                    </a:lnTo>
                    <a:lnTo>
                      <a:pt x="41" y="69"/>
                    </a:lnTo>
                    <a:lnTo>
                      <a:pt x="32" y="69"/>
                    </a:lnTo>
                    <a:lnTo>
                      <a:pt x="27" y="62"/>
                    </a:lnTo>
                    <a:lnTo>
                      <a:pt x="27" y="55"/>
                    </a:lnTo>
                    <a:lnTo>
                      <a:pt x="22" y="47"/>
                    </a:lnTo>
                    <a:lnTo>
                      <a:pt x="14" y="45"/>
                    </a:lnTo>
                    <a:lnTo>
                      <a:pt x="4" y="31"/>
                    </a:lnTo>
                    <a:lnTo>
                      <a:pt x="0" y="19"/>
                    </a:lnTo>
                    <a:lnTo>
                      <a:pt x="8" y="10"/>
                    </a:lnTo>
                    <a:lnTo>
                      <a:pt x="18" y="2"/>
                    </a:lnTo>
                    <a:lnTo>
                      <a:pt x="24" y="0"/>
                    </a:lnTo>
                    <a:lnTo>
                      <a:pt x="41" y="2"/>
                    </a:lnTo>
                    <a:lnTo>
                      <a:pt x="45" y="7"/>
                    </a:lnTo>
                    <a:lnTo>
                      <a:pt x="50" y="14"/>
                    </a:lnTo>
                    <a:lnTo>
                      <a:pt x="57" y="19"/>
                    </a:lnTo>
                    <a:lnTo>
                      <a:pt x="63" y="19"/>
                    </a:lnTo>
                    <a:lnTo>
                      <a:pt x="73" y="27"/>
                    </a:lnTo>
                    <a:lnTo>
                      <a:pt x="82" y="33"/>
                    </a:lnTo>
                    <a:lnTo>
                      <a:pt x="92" y="36"/>
                    </a:lnTo>
                  </a:path>
                </a:pathLst>
              </a:custGeom>
              <a:solidFill>
                <a:schemeClr val="accent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34" name="Freeform 31"/>
              <p:cNvSpPr>
                <a:spLocks/>
              </p:cNvSpPr>
              <p:nvPr/>
            </p:nvSpPr>
            <p:spPr bwMode="auto">
              <a:xfrm>
                <a:off x="1210" y="2107"/>
                <a:ext cx="72" cy="43"/>
              </a:xfrm>
              <a:custGeom>
                <a:avLst/>
                <a:gdLst>
                  <a:gd name="T0" fmla="*/ 0 w 59"/>
                  <a:gd name="T1" fmla="*/ 304 h 32"/>
                  <a:gd name="T2" fmla="*/ 2 w 59"/>
                  <a:gd name="T3" fmla="*/ 238 h 32"/>
                  <a:gd name="T4" fmla="*/ 35 w 59"/>
                  <a:gd name="T5" fmla="*/ 177 h 32"/>
                  <a:gd name="T6" fmla="*/ 88 w 59"/>
                  <a:gd name="T7" fmla="*/ 132 h 32"/>
                  <a:gd name="T8" fmla="*/ 134 w 59"/>
                  <a:gd name="T9" fmla="*/ 206 h 32"/>
                  <a:gd name="T10" fmla="*/ 160 w 59"/>
                  <a:gd name="T11" fmla="*/ 132 h 32"/>
                  <a:gd name="T12" fmla="*/ 200 w 59"/>
                  <a:gd name="T13" fmla="*/ 98 h 32"/>
                  <a:gd name="T14" fmla="*/ 223 w 59"/>
                  <a:gd name="T15" fmla="*/ 132 h 32"/>
                  <a:gd name="T16" fmla="*/ 298 w 59"/>
                  <a:gd name="T17" fmla="*/ 40 h 32"/>
                  <a:gd name="T18" fmla="*/ 349 w 59"/>
                  <a:gd name="T19" fmla="*/ 0 h 32"/>
                  <a:gd name="T20" fmla="*/ 349 w 59"/>
                  <a:gd name="T21" fmla="*/ 254 h 32"/>
                  <a:gd name="T22" fmla="*/ 311 w 59"/>
                  <a:gd name="T23" fmla="*/ 331 h 32"/>
                  <a:gd name="T24" fmla="*/ 331 w 59"/>
                  <a:gd name="T25" fmla="*/ 445 h 32"/>
                  <a:gd name="T26" fmla="*/ 298 w 59"/>
                  <a:gd name="T27" fmla="*/ 445 h 32"/>
                  <a:gd name="T28" fmla="*/ 242 w 59"/>
                  <a:gd name="T29" fmla="*/ 331 h 32"/>
                  <a:gd name="T30" fmla="*/ 134 w 59"/>
                  <a:gd name="T31" fmla="*/ 445 h 32"/>
                  <a:gd name="T32" fmla="*/ 35 w 59"/>
                  <a:gd name="T33" fmla="*/ 409 h 32"/>
                  <a:gd name="T34" fmla="*/ 2 w 59"/>
                  <a:gd name="T35" fmla="*/ 372 h 32"/>
                  <a:gd name="T36" fmla="*/ 0 w 59"/>
                  <a:gd name="T37" fmla="*/ 304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32">
                    <a:moveTo>
                      <a:pt x="0" y="21"/>
                    </a:moveTo>
                    <a:lnTo>
                      <a:pt x="2" y="16"/>
                    </a:lnTo>
                    <a:lnTo>
                      <a:pt x="6" y="12"/>
                    </a:lnTo>
                    <a:lnTo>
                      <a:pt x="14" y="9"/>
                    </a:lnTo>
                    <a:lnTo>
                      <a:pt x="23" y="14"/>
                    </a:lnTo>
                    <a:lnTo>
                      <a:pt x="26" y="9"/>
                    </a:lnTo>
                    <a:lnTo>
                      <a:pt x="34" y="7"/>
                    </a:lnTo>
                    <a:lnTo>
                      <a:pt x="38" y="9"/>
                    </a:lnTo>
                    <a:lnTo>
                      <a:pt x="50" y="3"/>
                    </a:lnTo>
                    <a:lnTo>
                      <a:pt x="58" y="0"/>
                    </a:lnTo>
                    <a:lnTo>
                      <a:pt x="58" y="18"/>
                    </a:lnTo>
                    <a:lnTo>
                      <a:pt x="52" y="23"/>
                    </a:lnTo>
                    <a:lnTo>
                      <a:pt x="55" y="31"/>
                    </a:lnTo>
                    <a:lnTo>
                      <a:pt x="50" y="31"/>
                    </a:lnTo>
                    <a:lnTo>
                      <a:pt x="40" y="23"/>
                    </a:lnTo>
                    <a:lnTo>
                      <a:pt x="23" y="31"/>
                    </a:lnTo>
                    <a:lnTo>
                      <a:pt x="6" y="28"/>
                    </a:lnTo>
                    <a:lnTo>
                      <a:pt x="2" y="26"/>
                    </a:lnTo>
                    <a:lnTo>
                      <a:pt x="0" y="21"/>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32"/>
              <p:cNvSpPr>
                <a:spLocks/>
              </p:cNvSpPr>
              <p:nvPr/>
            </p:nvSpPr>
            <p:spPr bwMode="auto">
              <a:xfrm>
                <a:off x="924" y="2465"/>
                <a:ext cx="346" cy="703"/>
              </a:xfrm>
              <a:custGeom>
                <a:avLst/>
                <a:gdLst>
                  <a:gd name="T0" fmla="*/ 35 w 283"/>
                  <a:gd name="T1" fmla="*/ 193 h 528"/>
                  <a:gd name="T2" fmla="*/ 49 w 283"/>
                  <a:gd name="T3" fmla="*/ 207 h 528"/>
                  <a:gd name="T4" fmla="*/ 47 w 283"/>
                  <a:gd name="T5" fmla="*/ 255 h 528"/>
                  <a:gd name="T6" fmla="*/ 31 w 283"/>
                  <a:gd name="T7" fmla="*/ 264 h 528"/>
                  <a:gd name="T8" fmla="*/ 33 w 283"/>
                  <a:gd name="T9" fmla="*/ 281 h 528"/>
                  <a:gd name="T10" fmla="*/ 41 w 283"/>
                  <a:gd name="T11" fmla="*/ 304 h 528"/>
                  <a:gd name="T12" fmla="*/ 52 w 283"/>
                  <a:gd name="T13" fmla="*/ 294 h 528"/>
                  <a:gd name="T14" fmla="*/ 54 w 283"/>
                  <a:gd name="T15" fmla="*/ 324 h 528"/>
                  <a:gd name="T16" fmla="*/ 57 w 283"/>
                  <a:gd name="T17" fmla="*/ 345 h 528"/>
                  <a:gd name="T18" fmla="*/ 43 w 283"/>
                  <a:gd name="T19" fmla="*/ 330 h 528"/>
                  <a:gd name="T20" fmla="*/ 41 w 283"/>
                  <a:gd name="T21" fmla="*/ 373 h 528"/>
                  <a:gd name="T22" fmla="*/ 33 w 283"/>
                  <a:gd name="T23" fmla="*/ 460 h 528"/>
                  <a:gd name="T24" fmla="*/ 45 w 283"/>
                  <a:gd name="T25" fmla="*/ 476 h 528"/>
                  <a:gd name="T26" fmla="*/ 54 w 283"/>
                  <a:gd name="T27" fmla="*/ 488 h 528"/>
                  <a:gd name="T28" fmla="*/ 66 w 283"/>
                  <a:gd name="T29" fmla="*/ 527 h 528"/>
                  <a:gd name="T30" fmla="*/ 84 w 283"/>
                  <a:gd name="T31" fmla="*/ 514 h 528"/>
                  <a:gd name="T32" fmla="*/ 105 w 283"/>
                  <a:gd name="T33" fmla="*/ 524 h 528"/>
                  <a:gd name="T34" fmla="*/ 130 w 283"/>
                  <a:gd name="T35" fmla="*/ 505 h 528"/>
                  <a:gd name="T36" fmla="*/ 135 w 283"/>
                  <a:gd name="T37" fmla="*/ 474 h 528"/>
                  <a:gd name="T38" fmla="*/ 152 w 283"/>
                  <a:gd name="T39" fmla="*/ 452 h 528"/>
                  <a:gd name="T40" fmla="*/ 169 w 283"/>
                  <a:gd name="T41" fmla="*/ 452 h 528"/>
                  <a:gd name="T42" fmla="*/ 206 w 283"/>
                  <a:gd name="T43" fmla="*/ 474 h 528"/>
                  <a:gd name="T44" fmla="*/ 222 w 283"/>
                  <a:gd name="T45" fmla="*/ 476 h 528"/>
                  <a:gd name="T46" fmla="*/ 240 w 283"/>
                  <a:gd name="T47" fmla="*/ 439 h 528"/>
                  <a:gd name="T48" fmla="*/ 247 w 283"/>
                  <a:gd name="T49" fmla="*/ 368 h 528"/>
                  <a:gd name="T50" fmla="*/ 252 w 283"/>
                  <a:gd name="T51" fmla="*/ 333 h 528"/>
                  <a:gd name="T52" fmla="*/ 259 w 283"/>
                  <a:gd name="T53" fmla="*/ 294 h 528"/>
                  <a:gd name="T54" fmla="*/ 261 w 283"/>
                  <a:gd name="T55" fmla="*/ 264 h 528"/>
                  <a:gd name="T56" fmla="*/ 247 w 283"/>
                  <a:gd name="T57" fmla="*/ 241 h 528"/>
                  <a:gd name="T58" fmla="*/ 257 w 283"/>
                  <a:gd name="T59" fmla="*/ 205 h 528"/>
                  <a:gd name="T60" fmla="*/ 273 w 283"/>
                  <a:gd name="T61" fmla="*/ 186 h 528"/>
                  <a:gd name="T62" fmla="*/ 275 w 283"/>
                  <a:gd name="T63" fmla="*/ 155 h 528"/>
                  <a:gd name="T64" fmla="*/ 265 w 283"/>
                  <a:gd name="T65" fmla="*/ 123 h 528"/>
                  <a:gd name="T66" fmla="*/ 261 w 283"/>
                  <a:gd name="T67" fmla="*/ 102 h 528"/>
                  <a:gd name="T68" fmla="*/ 259 w 283"/>
                  <a:gd name="T69" fmla="*/ 91 h 528"/>
                  <a:gd name="T70" fmla="*/ 247 w 283"/>
                  <a:gd name="T71" fmla="*/ 78 h 528"/>
                  <a:gd name="T72" fmla="*/ 236 w 283"/>
                  <a:gd name="T73" fmla="*/ 72 h 528"/>
                  <a:gd name="T74" fmla="*/ 247 w 283"/>
                  <a:gd name="T75" fmla="*/ 61 h 528"/>
                  <a:gd name="T76" fmla="*/ 240 w 283"/>
                  <a:gd name="T77" fmla="*/ 54 h 528"/>
                  <a:gd name="T78" fmla="*/ 234 w 283"/>
                  <a:gd name="T79" fmla="*/ 42 h 528"/>
                  <a:gd name="T80" fmla="*/ 228 w 283"/>
                  <a:gd name="T81" fmla="*/ 23 h 528"/>
                  <a:gd name="T82" fmla="*/ 218 w 283"/>
                  <a:gd name="T83" fmla="*/ 21 h 528"/>
                  <a:gd name="T84" fmla="*/ 206 w 283"/>
                  <a:gd name="T85" fmla="*/ 10 h 528"/>
                  <a:gd name="T86" fmla="*/ 191 w 283"/>
                  <a:gd name="T87" fmla="*/ 6 h 528"/>
                  <a:gd name="T88" fmla="*/ 174 w 283"/>
                  <a:gd name="T89" fmla="*/ 2 h 528"/>
                  <a:gd name="T90" fmla="*/ 171 w 283"/>
                  <a:gd name="T91" fmla="*/ 23 h 528"/>
                  <a:gd name="T92" fmla="*/ 132 w 283"/>
                  <a:gd name="T93" fmla="*/ 44 h 528"/>
                  <a:gd name="T94" fmla="*/ 107 w 283"/>
                  <a:gd name="T95" fmla="*/ 68 h 528"/>
                  <a:gd name="T96" fmla="*/ 86 w 283"/>
                  <a:gd name="T97" fmla="*/ 75 h 528"/>
                  <a:gd name="T98" fmla="*/ 52 w 283"/>
                  <a:gd name="T99" fmla="*/ 89 h 528"/>
                  <a:gd name="T100" fmla="*/ 18 w 283"/>
                  <a:gd name="T101" fmla="*/ 59 h 528"/>
                  <a:gd name="T102" fmla="*/ 8 w 283"/>
                  <a:gd name="T103" fmla="*/ 61 h 528"/>
                  <a:gd name="T104" fmla="*/ 2 w 283"/>
                  <a:gd name="T105" fmla="*/ 89 h 528"/>
                  <a:gd name="T106" fmla="*/ 2 w 283"/>
                  <a:gd name="T107" fmla="*/ 113 h 528"/>
                  <a:gd name="T108" fmla="*/ 0 w 283"/>
                  <a:gd name="T109" fmla="*/ 130 h 528"/>
                  <a:gd name="T110" fmla="*/ 8 w 283"/>
                  <a:gd name="T111" fmla="*/ 144 h 528"/>
                  <a:gd name="T112" fmla="*/ 24 w 283"/>
                  <a:gd name="T113" fmla="*/ 144 h 528"/>
                  <a:gd name="T114" fmla="*/ 35 w 283"/>
                  <a:gd name="T115" fmla="*/ 17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3" h="528">
                    <a:moveTo>
                      <a:pt x="39" y="177"/>
                    </a:moveTo>
                    <a:lnTo>
                      <a:pt x="39" y="186"/>
                    </a:lnTo>
                    <a:lnTo>
                      <a:pt x="35" y="193"/>
                    </a:lnTo>
                    <a:lnTo>
                      <a:pt x="41" y="200"/>
                    </a:lnTo>
                    <a:lnTo>
                      <a:pt x="45" y="202"/>
                    </a:lnTo>
                    <a:lnTo>
                      <a:pt x="49" y="207"/>
                    </a:lnTo>
                    <a:lnTo>
                      <a:pt x="45" y="238"/>
                    </a:lnTo>
                    <a:lnTo>
                      <a:pt x="47" y="243"/>
                    </a:lnTo>
                    <a:lnTo>
                      <a:pt x="47" y="255"/>
                    </a:lnTo>
                    <a:lnTo>
                      <a:pt x="39" y="260"/>
                    </a:lnTo>
                    <a:lnTo>
                      <a:pt x="31" y="260"/>
                    </a:lnTo>
                    <a:lnTo>
                      <a:pt x="31" y="264"/>
                    </a:lnTo>
                    <a:lnTo>
                      <a:pt x="35" y="266"/>
                    </a:lnTo>
                    <a:lnTo>
                      <a:pt x="33" y="273"/>
                    </a:lnTo>
                    <a:lnTo>
                      <a:pt x="33" y="281"/>
                    </a:lnTo>
                    <a:lnTo>
                      <a:pt x="33" y="290"/>
                    </a:lnTo>
                    <a:lnTo>
                      <a:pt x="39" y="294"/>
                    </a:lnTo>
                    <a:lnTo>
                      <a:pt x="41" y="304"/>
                    </a:lnTo>
                    <a:lnTo>
                      <a:pt x="45" y="304"/>
                    </a:lnTo>
                    <a:lnTo>
                      <a:pt x="47" y="294"/>
                    </a:lnTo>
                    <a:lnTo>
                      <a:pt x="52" y="294"/>
                    </a:lnTo>
                    <a:lnTo>
                      <a:pt x="61" y="304"/>
                    </a:lnTo>
                    <a:lnTo>
                      <a:pt x="59" y="311"/>
                    </a:lnTo>
                    <a:lnTo>
                      <a:pt x="54" y="324"/>
                    </a:lnTo>
                    <a:lnTo>
                      <a:pt x="57" y="333"/>
                    </a:lnTo>
                    <a:lnTo>
                      <a:pt x="72" y="345"/>
                    </a:lnTo>
                    <a:lnTo>
                      <a:pt x="57" y="345"/>
                    </a:lnTo>
                    <a:lnTo>
                      <a:pt x="47" y="328"/>
                    </a:lnTo>
                    <a:lnTo>
                      <a:pt x="45" y="326"/>
                    </a:lnTo>
                    <a:lnTo>
                      <a:pt x="43" y="330"/>
                    </a:lnTo>
                    <a:lnTo>
                      <a:pt x="43" y="337"/>
                    </a:lnTo>
                    <a:lnTo>
                      <a:pt x="41" y="341"/>
                    </a:lnTo>
                    <a:lnTo>
                      <a:pt x="41" y="373"/>
                    </a:lnTo>
                    <a:lnTo>
                      <a:pt x="31" y="390"/>
                    </a:lnTo>
                    <a:lnTo>
                      <a:pt x="27" y="452"/>
                    </a:lnTo>
                    <a:lnTo>
                      <a:pt x="33" y="460"/>
                    </a:lnTo>
                    <a:lnTo>
                      <a:pt x="35" y="467"/>
                    </a:lnTo>
                    <a:lnTo>
                      <a:pt x="41" y="469"/>
                    </a:lnTo>
                    <a:lnTo>
                      <a:pt x="45" y="476"/>
                    </a:lnTo>
                    <a:lnTo>
                      <a:pt x="49" y="482"/>
                    </a:lnTo>
                    <a:lnTo>
                      <a:pt x="49" y="486"/>
                    </a:lnTo>
                    <a:lnTo>
                      <a:pt x="54" y="488"/>
                    </a:lnTo>
                    <a:lnTo>
                      <a:pt x="59" y="505"/>
                    </a:lnTo>
                    <a:lnTo>
                      <a:pt x="63" y="507"/>
                    </a:lnTo>
                    <a:lnTo>
                      <a:pt x="66" y="527"/>
                    </a:lnTo>
                    <a:lnTo>
                      <a:pt x="68" y="527"/>
                    </a:lnTo>
                    <a:lnTo>
                      <a:pt x="72" y="521"/>
                    </a:lnTo>
                    <a:lnTo>
                      <a:pt x="84" y="514"/>
                    </a:lnTo>
                    <a:lnTo>
                      <a:pt x="86" y="514"/>
                    </a:lnTo>
                    <a:lnTo>
                      <a:pt x="93" y="524"/>
                    </a:lnTo>
                    <a:lnTo>
                      <a:pt x="105" y="524"/>
                    </a:lnTo>
                    <a:lnTo>
                      <a:pt x="117" y="519"/>
                    </a:lnTo>
                    <a:lnTo>
                      <a:pt x="125" y="512"/>
                    </a:lnTo>
                    <a:lnTo>
                      <a:pt x="130" y="505"/>
                    </a:lnTo>
                    <a:lnTo>
                      <a:pt x="137" y="503"/>
                    </a:lnTo>
                    <a:lnTo>
                      <a:pt x="139" y="488"/>
                    </a:lnTo>
                    <a:lnTo>
                      <a:pt x="135" y="474"/>
                    </a:lnTo>
                    <a:lnTo>
                      <a:pt x="142" y="460"/>
                    </a:lnTo>
                    <a:lnTo>
                      <a:pt x="146" y="455"/>
                    </a:lnTo>
                    <a:lnTo>
                      <a:pt x="152" y="452"/>
                    </a:lnTo>
                    <a:lnTo>
                      <a:pt x="162" y="460"/>
                    </a:lnTo>
                    <a:lnTo>
                      <a:pt x="164" y="452"/>
                    </a:lnTo>
                    <a:lnTo>
                      <a:pt x="169" y="452"/>
                    </a:lnTo>
                    <a:lnTo>
                      <a:pt x="185" y="452"/>
                    </a:lnTo>
                    <a:lnTo>
                      <a:pt x="195" y="465"/>
                    </a:lnTo>
                    <a:lnTo>
                      <a:pt x="206" y="474"/>
                    </a:lnTo>
                    <a:lnTo>
                      <a:pt x="210" y="474"/>
                    </a:lnTo>
                    <a:lnTo>
                      <a:pt x="218" y="474"/>
                    </a:lnTo>
                    <a:lnTo>
                      <a:pt x="222" y="476"/>
                    </a:lnTo>
                    <a:lnTo>
                      <a:pt x="231" y="467"/>
                    </a:lnTo>
                    <a:lnTo>
                      <a:pt x="231" y="448"/>
                    </a:lnTo>
                    <a:lnTo>
                      <a:pt x="240" y="439"/>
                    </a:lnTo>
                    <a:lnTo>
                      <a:pt x="245" y="390"/>
                    </a:lnTo>
                    <a:lnTo>
                      <a:pt x="247" y="380"/>
                    </a:lnTo>
                    <a:lnTo>
                      <a:pt x="247" y="368"/>
                    </a:lnTo>
                    <a:lnTo>
                      <a:pt x="247" y="356"/>
                    </a:lnTo>
                    <a:lnTo>
                      <a:pt x="252" y="341"/>
                    </a:lnTo>
                    <a:lnTo>
                      <a:pt x="252" y="333"/>
                    </a:lnTo>
                    <a:lnTo>
                      <a:pt x="254" y="324"/>
                    </a:lnTo>
                    <a:lnTo>
                      <a:pt x="254" y="302"/>
                    </a:lnTo>
                    <a:lnTo>
                      <a:pt x="259" y="294"/>
                    </a:lnTo>
                    <a:lnTo>
                      <a:pt x="257" y="288"/>
                    </a:lnTo>
                    <a:lnTo>
                      <a:pt x="257" y="281"/>
                    </a:lnTo>
                    <a:lnTo>
                      <a:pt x="261" y="264"/>
                    </a:lnTo>
                    <a:lnTo>
                      <a:pt x="259" y="260"/>
                    </a:lnTo>
                    <a:lnTo>
                      <a:pt x="252" y="250"/>
                    </a:lnTo>
                    <a:lnTo>
                      <a:pt x="247" y="241"/>
                    </a:lnTo>
                    <a:lnTo>
                      <a:pt x="247" y="226"/>
                    </a:lnTo>
                    <a:lnTo>
                      <a:pt x="249" y="215"/>
                    </a:lnTo>
                    <a:lnTo>
                      <a:pt x="257" y="205"/>
                    </a:lnTo>
                    <a:lnTo>
                      <a:pt x="261" y="198"/>
                    </a:lnTo>
                    <a:lnTo>
                      <a:pt x="270" y="193"/>
                    </a:lnTo>
                    <a:lnTo>
                      <a:pt x="273" y="186"/>
                    </a:lnTo>
                    <a:lnTo>
                      <a:pt x="282" y="172"/>
                    </a:lnTo>
                    <a:lnTo>
                      <a:pt x="279" y="168"/>
                    </a:lnTo>
                    <a:lnTo>
                      <a:pt x="275" y="155"/>
                    </a:lnTo>
                    <a:lnTo>
                      <a:pt x="270" y="149"/>
                    </a:lnTo>
                    <a:lnTo>
                      <a:pt x="267" y="130"/>
                    </a:lnTo>
                    <a:lnTo>
                      <a:pt x="265" y="123"/>
                    </a:lnTo>
                    <a:lnTo>
                      <a:pt x="263" y="111"/>
                    </a:lnTo>
                    <a:lnTo>
                      <a:pt x="261" y="106"/>
                    </a:lnTo>
                    <a:lnTo>
                      <a:pt x="261" y="102"/>
                    </a:lnTo>
                    <a:lnTo>
                      <a:pt x="265" y="99"/>
                    </a:lnTo>
                    <a:lnTo>
                      <a:pt x="265" y="94"/>
                    </a:lnTo>
                    <a:lnTo>
                      <a:pt x="259" y="91"/>
                    </a:lnTo>
                    <a:lnTo>
                      <a:pt x="257" y="87"/>
                    </a:lnTo>
                    <a:lnTo>
                      <a:pt x="249" y="82"/>
                    </a:lnTo>
                    <a:lnTo>
                      <a:pt x="247" y="78"/>
                    </a:lnTo>
                    <a:lnTo>
                      <a:pt x="245" y="75"/>
                    </a:lnTo>
                    <a:lnTo>
                      <a:pt x="238" y="75"/>
                    </a:lnTo>
                    <a:lnTo>
                      <a:pt x="236" y="72"/>
                    </a:lnTo>
                    <a:lnTo>
                      <a:pt x="238" y="70"/>
                    </a:lnTo>
                    <a:lnTo>
                      <a:pt x="245" y="68"/>
                    </a:lnTo>
                    <a:lnTo>
                      <a:pt x="247" y="61"/>
                    </a:lnTo>
                    <a:lnTo>
                      <a:pt x="252" y="57"/>
                    </a:lnTo>
                    <a:lnTo>
                      <a:pt x="247" y="54"/>
                    </a:lnTo>
                    <a:lnTo>
                      <a:pt x="240" y="54"/>
                    </a:lnTo>
                    <a:lnTo>
                      <a:pt x="238" y="51"/>
                    </a:lnTo>
                    <a:lnTo>
                      <a:pt x="234" y="51"/>
                    </a:lnTo>
                    <a:lnTo>
                      <a:pt x="234" y="42"/>
                    </a:lnTo>
                    <a:lnTo>
                      <a:pt x="240" y="38"/>
                    </a:lnTo>
                    <a:lnTo>
                      <a:pt x="234" y="25"/>
                    </a:lnTo>
                    <a:lnTo>
                      <a:pt x="228" y="23"/>
                    </a:lnTo>
                    <a:lnTo>
                      <a:pt x="224" y="28"/>
                    </a:lnTo>
                    <a:lnTo>
                      <a:pt x="222" y="25"/>
                    </a:lnTo>
                    <a:lnTo>
                      <a:pt x="218" y="21"/>
                    </a:lnTo>
                    <a:lnTo>
                      <a:pt x="215" y="16"/>
                    </a:lnTo>
                    <a:lnTo>
                      <a:pt x="210" y="14"/>
                    </a:lnTo>
                    <a:lnTo>
                      <a:pt x="206" y="10"/>
                    </a:lnTo>
                    <a:lnTo>
                      <a:pt x="201" y="12"/>
                    </a:lnTo>
                    <a:lnTo>
                      <a:pt x="197" y="6"/>
                    </a:lnTo>
                    <a:lnTo>
                      <a:pt x="191" y="6"/>
                    </a:lnTo>
                    <a:lnTo>
                      <a:pt x="189" y="2"/>
                    </a:lnTo>
                    <a:lnTo>
                      <a:pt x="185" y="0"/>
                    </a:lnTo>
                    <a:lnTo>
                      <a:pt x="174" y="2"/>
                    </a:lnTo>
                    <a:lnTo>
                      <a:pt x="176" y="6"/>
                    </a:lnTo>
                    <a:lnTo>
                      <a:pt x="174" y="19"/>
                    </a:lnTo>
                    <a:lnTo>
                      <a:pt x="171" y="23"/>
                    </a:lnTo>
                    <a:lnTo>
                      <a:pt x="152" y="25"/>
                    </a:lnTo>
                    <a:lnTo>
                      <a:pt x="148" y="28"/>
                    </a:lnTo>
                    <a:lnTo>
                      <a:pt x="132" y="44"/>
                    </a:lnTo>
                    <a:lnTo>
                      <a:pt x="125" y="49"/>
                    </a:lnTo>
                    <a:lnTo>
                      <a:pt x="111" y="66"/>
                    </a:lnTo>
                    <a:lnTo>
                      <a:pt x="107" y="68"/>
                    </a:lnTo>
                    <a:lnTo>
                      <a:pt x="96" y="70"/>
                    </a:lnTo>
                    <a:lnTo>
                      <a:pt x="91" y="75"/>
                    </a:lnTo>
                    <a:lnTo>
                      <a:pt x="86" y="75"/>
                    </a:lnTo>
                    <a:lnTo>
                      <a:pt x="74" y="85"/>
                    </a:lnTo>
                    <a:lnTo>
                      <a:pt x="68" y="89"/>
                    </a:lnTo>
                    <a:lnTo>
                      <a:pt x="52" y="89"/>
                    </a:lnTo>
                    <a:lnTo>
                      <a:pt x="29" y="82"/>
                    </a:lnTo>
                    <a:lnTo>
                      <a:pt x="18" y="66"/>
                    </a:lnTo>
                    <a:lnTo>
                      <a:pt x="18" y="59"/>
                    </a:lnTo>
                    <a:lnTo>
                      <a:pt x="13" y="54"/>
                    </a:lnTo>
                    <a:lnTo>
                      <a:pt x="8" y="54"/>
                    </a:lnTo>
                    <a:lnTo>
                      <a:pt x="8" y="61"/>
                    </a:lnTo>
                    <a:lnTo>
                      <a:pt x="13" y="70"/>
                    </a:lnTo>
                    <a:lnTo>
                      <a:pt x="8" y="82"/>
                    </a:lnTo>
                    <a:lnTo>
                      <a:pt x="2" y="89"/>
                    </a:lnTo>
                    <a:lnTo>
                      <a:pt x="4" y="94"/>
                    </a:lnTo>
                    <a:lnTo>
                      <a:pt x="0" y="108"/>
                    </a:lnTo>
                    <a:lnTo>
                      <a:pt x="2" y="113"/>
                    </a:lnTo>
                    <a:lnTo>
                      <a:pt x="8" y="115"/>
                    </a:lnTo>
                    <a:lnTo>
                      <a:pt x="6" y="123"/>
                    </a:lnTo>
                    <a:lnTo>
                      <a:pt x="0" y="130"/>
                    </a:lnTo>
                    <a:lnTo>
                      <a:pt x="0" y="144"/>
                    </a:lnTo>
                    <a:lnTo>
                      <a:pt x="8" y="136"/>
                    </a:lnTo>
                    <a:lnTo>
                      <a:pt x="8" y="144"/>
                    </a:lnTo>
                    <a:lnTo>
                      <a:pt x="10" y="146"/>
                    </a:lnTo>
                    <a:lnTo>
                      <a:pt x="20" y="144"/>
                    </a:lnTo>
                    <a:lnTo>
                      <a:pt x="24" y="144"/>
                    </a:lnTo>
                    <a:lnTo>
                      <a:pt x="27" y="149"/>
                    </a:lnTo>
                    <a:lnTo>
                      <a:pt x="27" y="158"/>
                    </a:lnTo>
                    <a:lnTo>
                      <a:pt x="35" y="170"/>
                    </a:lnTo>
                    <a:lnTo>
                      <a:pt x="39" y="177"/>
                    </a:lnTo>
                  </a:path>
                </a:pathLst>
              </a:custGeom>
              <a:solidFill>
                <a:schemeClr val="tx2">
                  <a:lumMod val="60000"/>
                  <a:lumOff val="40000"/>
                </a:schemeClr>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a:solidFill>
                    <a:prstClr val="black"/>
                  </a:solidFill>
                  <a:latin typeface="Arial" charset="0"/>
                  <a:cs typeface="Arial" charset="0"/>
                </a:endParaRPr>
              </a:p>
            </p:txBody>
          </p:sp>
          <p:sp>
            <p:nvSpPr>
              <p:cNvPr id="8236" name="Freeform 33"/>
              <p:cNvSpPr>
                <a:spLocks/>
              </p:cNvSpPr>
              <p:nvPr/>
            </p:nvSpPr>
            <p:spPr bwMode="auto">
              <a:xfrm>
                <a:off x="797" y="3182"/>
                <a:ext cx="30" cy="39"/>
              </a:xfrm>
              <a:custGeom>
                <a:avLst/>
                <a:gdLst>
                  <a:gd name="T0" fmla="*/ 0 w 24"/>
                  <a:gd name="T1" fmla="*/ 117 h 29"/>
                  <a:gd name="T2" fmla="*/ 25 w 24"/>
                  <a:gd name="T3" fmla="*/ 206 h 29"/>
                  <a:gd name="T4" fmla="*/ 88 w 24"/>
                  <a:gd name="T5" fmla="*/ 256 h 29"/>
                  <a:gd name="T6" fmla="*/ 88 w 24"/>
                  <a:gd name="T7" fmla="*/ 344 h 29"/>
                  <a:gd name="T8" fmla="*/ 148 w 24"/>
                  <a:gd name="T9" fmla="*/ 409 h 29"/>
                  <a:gd name="T10" fmla="*/ 173 w 24"/>
                  <a:gd name="T11" fmla="*/ 344 h 29"/>
                  <a:gd name="T12" fmla="*/ 173 w 24"/>
                  <a:gd name="T13" fmla="*/ 40 h 29"/>
                  <a:gd name="T14" fmla="*/ 148 w 24"/>
                  <a:gd name="T15" fmla="*/ 0 h 29"/>
                  <a:gd name="T16" fmla="*/ 56 w 24"/>
                  <a:gd name="T17" fmla="*/ 0 h 29"/>
                  <a:gd name="T18" fmla="*/ 0 w 24"/>
                  <a:gd name="T19" fmla="*/ 11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9">
                    <a:moveTo>
                      <a:pt x="0" y="8"/>
                    </a:moveTo>
                    <a:lnTo>
                      <a:pt x="3" y="14"/>
                    </a:lnTo>
                    <a:lnTo>
                      <a:pt x="11" y="18"/>
                    </a:lnTo>
                    <a:lnTo>
                      <a:pt x="11" y="24"/>
                    </a:lnTo>
                    <a:lnTo>
                      <a:pt x="19" y="28"/>
                    </a:lnTo>
                    <a:lnTo>
                      <a:pt x="23" y="24"/>
                    </a:lnTo>
                    <a:lnTo>
                      <a:pt x="23" y="3"/>
                    </a:lnTo>
                    <a:lnTo>
                      <a:pt x="19" y="0"/>
                    </a:lnTo>
                    <a:lnTo>
                      <a:pt x="7" y="0"/>
                    </a:lnTo>
                    <a:lnTo>
                      <a:pt x="0" y="8"/>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37" name="Freeform 34"/>
              <p:cNvSpPr>
                <a:spLocks/>
              </p:cNvSpPr>
              <p:nvPr/>
            </p:nvSpPr>
            <p:spPr bwMode="auto">
              <a:xfrm>
                <a:off x="1651" y="986"/>
                <a:ext cx="292" cy="319"/>
              </a:xfrm>
              <a:custGeom>
                <a:avLst/>
                <a:gdLst>
                  <a:gd name="T0" fmla="*/ 145 w 237"/>
                  <a:gd name="T1" fmla="*/ 514 h 240"/>
                  <a:gd name="T2" fmla="*/ 318 w 237"/>
                  <a:gd name="T3" fmla="*/ 0 h 240"/>
                  <a:gd name="T4" fmla="*/ 509 w 237"/>
                  <a:gd name="T5" fmla="*/ 49 h 240"/>
                  <a:gd name="T6" fmla="*/ 797 w 237"/>
                  <a:gd name="T7" fmla="*/ 170 h 240"/>
                  <a:gd name="T8" fmla="*/ 1025 w 237"/>
                  <a:gd name="T9" fmla="*/ 202 h 240"/>
                  <a:gd name="T10" fmla="*/ 1222 w 237"/>
                  <a:gd name="T11" fmla="*/ 241 h 240"/>
                  <a:gd name="T12" fmla="*/ 1281 w 237"/>
                  <a:gd name="T13" fmla="*/ 356 h 240"/>
                  <a:gd name="T14" fmla="*/ 1260 w 237"/>
                  <a:gd name="T15" fmla="*/ 605 h 240"/>
                  <a:gd name="T16" fmla="*/ 1130 w 237"/>
                  <a:gd name="T17" fmla="*/ 794 h 240"/>
                  <a:gd name="T18" fmla="*/ 982 w 237"/>
                  <a:gd name="T19" fmla="*/ 1070 h 240"/>
                  <a:gd name="T20" fmla="*/ 1014 w 237"/>
                  <a:gd name="T21" fmla="*/ 1220 h 240"/>
                  <a:gd name="T22" fmla="*/ 1163 w 237"/>
                  <a:gd name="T23" fmla="*/ 1220 h 240"/>
                  <a:gd name="T24" fmla="*/ 1222 w 237"/>
                  <a:gd name="T25" fmla="*/ 1374 h 240"/>
                  <a:gd name="T26" fmla="*/ 1210 w 237"/>
                  <a:gd name="T27" fmla="*/ 1604 h 240"/>
                  <a:gd name="T28" fmla="*/ 1147 w 237"/>
                  <a:gd name="T29" fmla="*/ 1927 h 240"/>
                  <a:gd name="T30" fmla="*/ 1297 w 237"/>
                  <a:gd name="T31" fmla="*/ 2076 h 240"/>
                  <a:gd name="T32" fmla="*/ 1222 w 237"/>
                  <a:gd name="T33" fmla="*/ 2228 h 240"/>
                  <a:gd name="T34" fmla="*/ 1241 w 237"/>
                  <a:gd name="T35" fmla="*/ 2390 h 240"/>
                  <a:gd name="T36" fmla="*/ 1392 w 237"/>
                  <a:gd name="T37" fmla="*/ 2597 h 240"/>
                  <a:gd name="T38" fmla="*/ 1546 w 237"/>
                  <a:gd name="T39" fmla="*/ 2834 h 240"/>
                  <a:gd name="T40" fmla="*/ 1497 w 237"/>
                  <a:gd name="T41" fmla="*/ 3045 h 240"/>
                  <a:gd name="T42" fmla="*/ 1392 w 237"/>
                  <a:gd name="T43" fmla="*/ 3101 h 240"/>
                  <a:gd name="T44" fmla="*/ 1352 w 237"/>
                  <a:gd name="T45" fmla="*/ 2952 h 240"/>
                  <a:gd name="T46" fmla="*/ 1373 w 237"/>
                  <a:gd name="T47" fmla="*/ 2834 h 240"/>
                  <a:gd name="T48" fmla="*/ 1268 w 237"/>
                  <a:gd name="T49" fmla="*/ 2597 h 240"/>
                  <a:gd name="T50" fmla="*/ 1222 w 237"/>
                  <a:gd name="T51" fmla="*/ 2431 h 240"/>
                  <a:gd name="T52" fmla="*/ 1183 w 237"/>
                  <a:gd name="T53" fmla="*/ 2467 h 240"/>
                  <a:gd name="T54" fmla="*/ 1147 w 237"/>
                  <a:gd name="T55" fmla="*/ 2597 h 240"/>
                  <a:gd name="T56" fmla="*/ 1101 w 237"/>
                  <a:gd name="T57" fmla="*/ 2597 h 240"/>
                  <a:gd name="T58" fmla="*/ 1040 w 237"/>
                  <a:gd name="T59" fmla="*/ 2682 h 240"/>
                  <a:gd name="T60" fmla="*/ 872 w 237"/>
                  <a:gd name="T61" fmla="*/ 2561 h 240"/>
                  <a:gd name="T62" fmla="*/ 708 w 237"/>
                  <a:gd name="T63" fmla="*/ 2630 h 240"/>
                  <a:gd name="T64" fmla="*/ 662 w 237"/>
                  <a:gd name="T65" fmla="*/ 2345 h 240"/>
                  <a:gd name="T66" fmla="*/ 509 w 237"/>
                  <a:gd name="T67" fmla="*/ 2161 h 240"/>
                  <a:gd name="T68" fmla="*/ 272 w 237"/>
                  <a:gd name="T69" fmla="*/ 2291 h 240"/>
                  <a:gd name="T70" fmla="*/ 182 w 237"/>
                  <a:gd name="T71" fmla="*/ 2190 h 240"/>
                  <a:gd name="T72" fmla="*/ 118 w 237"/>
                  <a:gd name="T73" fmla="*/ 1979 h 240"/>
                  <a:gd name="T74" fmla="*/ 26 w 237"/>
                  <a:gd name="T75" fmla="*/ 1889 h 240"/>
                  <a:gd name="T76" fmla="*/ 26 w 237"/>
                  <a:gd name="T77" fmla="*/ 1711 h 240"/>
                  <a:gd name="T78" fmla="*/ 59 w 237"/>
                  <a:gd name="T79" fmla="*/ 1518 h 240"/>
                  <a:gd name="T80" fmla="*/ 0 w 237"/>
                  <a:gd name="T81" fmla="*/ 1220 h 240"/>
                  <a:gd name="T82" fmla="*/ 78 w 237"/>
                  <a:gd name="T83" fmla="*/ 884 h 240"/>
                  <a:gd name="T84" fmla="*/ 145 w 237"/>
                  <a:gd name="T85" fmla="*/ 605 h 2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7" h="240">
                    <a:moveTo>
                      <a:pt x="22" y="47"/>
                    </a:moveTo>
                    <a:lnTo>
                      <a:pt x="22" y="40"/>
                    </a:lnTo>
                    <a:lnTo>
                      <a:pt x="49" y="19"/>
                    </a:lnTo>
                    <a:lnTo>
                      <a:pt x="49" y="0"/>
                    </a:lnTo>
                    <a:lnTo>
                      <a:pt x="62" y="6"/>
                    </a:lnTo>
                    <a:lnTo>
                      <a:pt x="78" y="4"/>
                    </a:lnTo>
                    <a:lnTo>
                      <a:pt x="92" y="4"/>
                    </a:lnTo>
                    <a:lnTo>
                      <a:pt x="122" y="13"/>
                    </a:lnTo>
                    <a:lnTo>
                      <a:pt x="132" y="19"/>
                    </a:lnTo>
                    <a:lnTo>
                      <a:pt x="157" y="16"/>
                    </a:lnTo>
                    <a:lnTo>
                      <a:pt x="167" y="19"/>
                    </a:lnTo>
                    <a:lnTo>
                      <a:pt x="187" y="19"/>
                    </a:lnTo>
                    <a:lnTo>
                      <a:pt x="192" y="21"/>
                    </a:lnTo>
                    <a:lnTo>
                      <a:pt x="196" y="28"/>
                    </a:lnTo>
                    <a:lnTo>
                      <a:pt x="196" y="38"/>
                    </a:lnTo>
                    <a:lnTo>
                      <a:pt x="192" y="47"/>
                    </a:lnTo>
                    <a:lnTo>
                      <a:pt x="183" y="51"/>
                    </a:lnTo>
                    <a:lnTo>
                      <a:pt x="173" y="61"/>
                    </a:lnTo>
                    <a:lnTo>
                      <a:pt x="171" y="70"/>
                    </a:lnTo>
                    <a:lnTo>
                      <a:pt x="150" y="83"/>
                    </a:lnTo>
                    <a:lnTo>
                      <a:pt x="150" y="89"/>
                    </a:lnTo>
                    <a:lnTo>
                      <a:pt x="155" y="94"/>
                    </a:lnTo>
                    <a:lnTo>
                      <a:pt x="169" y="92"/>
                    </a:lnTo>
                    <a:lnTo>
                      <a:pt x="178" y="94"/>
                    </a:lnTo>
                    <a:lnTo>
                      <a:pt x="178" y="104"/>
                    </a:lnTo>
                    <a:lnTo>
                      <a:pt x="187" y="106"/>
                    </a:lnTo>
                    <a:lnTo>
                      <a:pt x="190" y="117"/>
                    </a:lnTo>
                    <a:lnTo>
                      <a:pt x="185" y="124"/>
                    </a:lnTo>
                    <a:lnTo>
                      <a:pt x="171" y="139"/>
                    </a:lnTo>
                    <a:lnTo>
                      <a:pt x="175" y="149"/>
                    </a:lnTo>
                    <a:lnTo>
                      <a:pt x="187" y="143"/>
                    </a:lnTo>
                    <a:lnTo>
                      <a:pt x="198" y="160"/>
                    </a:lnTo>
                    <a:lnTo>
                      <a:pt x="196" y="164"/>
                    </a:lnTo>
                    <a:lnTo>
                      <a:pt x="187" y="172"/>
                    </a:lnTo>
                    <a:lnTo>
                      <a:pt x="183" y="177"/>
                    </a:lnTo>
                    <a:lnTo>
                      <a:pt x="190" y="184"/>
                    </a:lnTo>
                    <a:lnTo>
                      <a:pt x="206" y="194"/>
                    </a:lnTo>
                    <a:lnTo>
                      <a:pt x="213" y="200"/>
                    </a:lnTo>
                    <a:lnTo>
                      <a:pt x="227" y="203"/>
                    </a:lnTo>
                    <a:lnTo>
                      <a:pt x="236" y="219"/>
                    </a:lnTo>
                    <a:lnTo>
                      <a:pt x="236" y="228"/>
                    </a:lnTo>
                    <a:lnTo>
                      <a:pt x="229" y="235"/>
                    </a:lnTo>
                    <a:lnTo>
                      <a:pt x="222" y="239"/>
                    </a:lnTo>
                    <a:lnTo>
                      <a:pt x="213" y="239"/>
                    </a:lnTo>
                    <a:lnTo>
                      <a:pt x="208" y="233"/>
                    </a:lnTo>
                    <a:lnTo>
                      <a:pt x="206" y="228"/>
                    </a:lnTo>
                    <a:lnTo>
                      <a:pt x="215" y="228"/>
                    </a:lnTo>
                    <a:lnTo>
                      <a:pt x="210" y="219"/>
                    </a:lnTo>
                    <a:lnTo>
                      <a:pt x="198" y="198"/>
                    </a:lnTo>
                    <a:lnTo>
                      <a:pt x="194" y="200"/>
                    </a:lnTo>
                    <a:lnTo>
                      <a:pt x="192" y="194"/>
                    </a:lnTo>
                    <a:lnTo>
                      <a:pt x="187" y="188"/>
                    </a:lnTo>
                    <a:lnTo>
                      <a:pt x="183" y="188"/>
                    </a:lnTo>
                    <a:lnTo>
                      <a:pt x="180" y="190"/>
                    </a:lnTo>
                    <a:lnTo>
                      <a:pt x="180" y="198"/>
                    </a:lnTo>
                    <a:lnTo>
                      <a:pt x="175" y="200"/>
                    </a:lnTo>
                    <a:lnTo>
                      <a:pt x="175" y="205"/>
                    </a:lnTo>
                    <a:lnTo>
                      <a:pt x="169" y="200"/>
                    </a:lnTo>
                    <a:lnTo>
                      <a:pt x="161" y="203"/>
                    </a:lnTo>
                    <a:lnTo>
                      <a:pt x="159" y="207"/>
                    </a:lnTo>
                    <a:lnTo>
                      <a:pt x="152" y="200"/>
                    </a:lnTo>
                    <a:lnTo>
                      <a:pt x="134" y="198"/>
                    </a:lnTo>
                    <a:lnTo>
                      <a:pt x="127" y="194"/>
                    </a:lnTo>
                    <a:lnTo>
                      <a:pt x="109" y="203"/>
                    </a:lnTo>
                    <a:lnTo>
                      <a:pt x="104" y="198"/>
                    </a:lnTo>
                    <a:lnTo>
                      <a:pt x="101" y="181"/>
                    </a:lnTo>
                    <a:lnTo>
                      <a:pt x="95" y="169"/>
                    </a:lnTo>
                    <a:lnTo>
                      <a:pt x="78" y="167"/>
                    </a:lnTo>
                    <a:lnTo>
                      <a:pt x="69" y="167"/>
                    </a:lnTo>
                    <a:lnTo>
                      <a:pt x="41" y="177"/>
                    </a:lnTo>
                    <a:lnTo>
                      <a:pt x="34" y="172"/>
                    </a:lnTo>
                    <a:lnTo>
                      <a:pt x="28" y="169"/>
                    </a:lnTo>
                    <a:lnTo>
                      <a:pt x="26" y="160"/>
                    </a:lnTo>
                    <a:lnTo>
                      <a:pt x="18" y="153"/>
                    </a:lnTo>
                    <a:lnTo>
                      <a:pt x="12" y="151"/>
                    </a:lnTo>
                    <a:lnTo>
                      <a:pt x="4" y="145"/>
                    </a:lnTo>
                    <a:lnTo>
                      <a:pt x="2" y="139"/>
                    </a:lnTo>
                    <a:lnTo>
                      <a:pt x="4" y="132"/>
                    </a:lnTo>
                    <a:lnTo>
                      <a:pt x="9" y="127"/>
                    </a:lnTo>
                    <a:lnTo>
                      <a:pt x="9" y="117"/>
                    </a:lnTo>
                    <a:lnTo>
                      <a:pt x="9" y="108"/>
                    </a:lnTo>
                    <a:lnTo>
                      <a:pt x="0" y="94"/>
                    </a:lnTo>
                    <a:lnTo>
                      <a:pt x="2" y="87"/>
                    </a:lnTo>
                    <a:lnTo>
                      <a:pt x="12" y="68"/>
                    </a:lnTo>
                    <a:lnTo>
                      <a:pt x="14" y="53"/>
                    </a:lnTo>
                    <a:lnTo>
                      <a:pt x="22" y="47"/>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38" name="Freeform 35"/>
              <p:cNvSpPr>
                <a:spLocks/>
              </p:cNvSpPr>
              <p:nvPr/>
            </p:nvSpPr>
            <p:spPr bwMode="auto">
              <a:xfrm>
                <a:off x="1608" y="1788"/>
                <a:ext cx="357" cy="369"/>
              </a:xfrm>
              <a:custGeom>
                <a:avLst/>
                <a:gdLst>
                  <a:gd name="T0" fmla="*/ 721 w 289"/>
                  <a:gd name="T1" fmla="*/ 1508 h 278"/>
                  <a:gd name="T2" fmla="*/ 739 w 289"/>
                  <a:gd name="T3" fmla="*/ 1915 h 278"/>
                  <a:gd name="T4" fmla="*/ 770 w 289"/>
                  <a:gd name="T5" fmla="*/ 2352 h 278"/>
                  <a:gd name="T6" fmla="*/ 819 w 289"/>
                  <a:gd name="T7" fmla="*/ 2706 h 278"/>
                  <a:gd name="T8" fmla="*/ 1061 w 289"/>
                  <a:gd name="T9" fmla="*/ 3042 h 278"/>
                  <a:gd name="T10" fmla="*/ 1169 w 289"/>
                  <a:gd name="T11" fmla="*/ 3071 h 278"/>
                  <a:gd name="T12" fmla="*/ 1195 w 289"/>
                  <a:gd name="T13" fmla="*/ 3288 h 278"/>
                  <a:gd name="T14" fmla="*/ 1128 w 289"/>
                  <a:gd name="T15" fmla="*/ 3478 h 278"/>
                  <a:gd name="T16" fmla="*/ 1344 w 289"/>
                  <a:gd name="T17" fmla="*/ 3545 h 278"/>
                  <a:gd name="T18" fmla="*/ 1649 w 289"/>
                  <a:gd name="T19" fmla="*/ 3208 h 278"/>
                  <a:gd name="T20" fmla="*/ 1771 w 289"/>
                  <a:gd name="T21" fmla="*/ 3122 h 278"/>
                  <a:gd name="T22" fmla="*/ 1853 w 289"/>
                  <a:gd name="T23" fmla="*/ 2657 h 278"/>
                  <a:gd name="T24" fmla="*/ 1792 w 289"/>
                  <a:gd name="T25" fmla="*/ 2329 h 278"/>
                  <a:gd name="T26" fmla="*/ 1699 w 289"/>
                  <a:gd name="T27" fmla="*/ 1872 h 278"/>
                  <a:gd name="T28" fmla="*/ 1619 w 289"/>
                  <a:gd name="T29" fmla="*/ 1443 h 278"/>
                  <a:gd name="T30" fmla="*/ 1568 w 289"/>
                  <a:gd name="T31" fmla="*/ 1173 h 278"/>
                  <a:gd name="T32" fmla="*/ 1433 w 289"/>
                  <a:gd name="T33" fmla="*/ 936 h 278"/>
                  <a:gd name="T34" fmla="*/ 1360 w 289"/>
                  <a:gd name="T35" fmla="*/ 936 h 278"/>
                  <a:gd name="T36" fmla="*/ 1081 w 289"/>
                  <a:gd name="T37" fmla="*/ 596 h 278"/>
                  <a:gd name="T38" fmla="*/ 903 w 289"/>
                  <a:gd name="T39" fmla="*/ 316 h 278"/>
                  <a:gd name="T40" fmla="*/ 683 w 289"/>
                  <a:gd name="T41" fmla="*/ 0 h 278"/>
                  <a:gd name="T42" fmla="*/ 602 w 289"/>
                  <a:gd name="T43" fmla="*/ 381 h 278"/>
                  <a:gd name="T44" fmla="*/ 544 w 289"/>
                  <a:gd name="T45" fmla="*/ 297 h 278"/>
                  <a:gd name="T46" fmla="*/ 452 w 289"/>
                  <a:gd name="T47" fmla="*/ 114 h 278"/>
                  <a:gd name="T48" fmla="*/ 305 w 289"/>
                  <a:gd name="T49" fmla="*/ 28 h 278"/>
                  <a:gd name="T50" fmla="*/ 142 w 289"/>
                  <a:gd name="T51" fmla="*/ 169 h 278"/>
                  <a:gd name="T52" fmla="*/ 32 w 289"/>
                  <a:gd name="T53" fmla="*/ 437 h 278"/>
                  <a:gd name="T54" fmla="*/ 75 w 289"/>
                  <a:gd name="T55" fmla="*/ 694 h 278"/>
                  <a:gd name="T56" fmla="*/ 119 w 289"/>
                  <a:gd name="T57" fmla="*/ 652 h 278"/>
                  <a:gd name="T58" fmla="*/ 280 w 289"/>
                  <a:gd name="T59" fmla="*/ 652 h 278"/>
                  <a:gd name="T60" fmla="*/ 296 w 289"/>
                  <a:gd name="T61" fmla="*/ 892 h 278"/>
                  <a:gd name="T62" fmla="*/ 240 w 289"/>
                  <a:gd name="T63" fmla="*/ 806 h 278"/>
                  <a:gd name="T64" fmla="*/ 216 w 289"/>
                  <a:gd name="T65" fmla="*/ 892 h 278"/>
                  <a:gd name="T66" fmla="*/ 151 w 289"/>
                  <a:gd name="T67" fmla="*/ 969 h 278"/>
                  <a:gd name="T68" fmla="*/ 280 w 289"/>
                  <a:gd name="T69" fmla="*/ 1173 h 278"/>
                  <a:gd name="T70" fmla="*/ 343 w 289"/>
                  <a:gd name="T71" fmla="*/ 1288 h 278"/>
                  <a:gd name="T72" fmla="*/ 464 w 289"/>
                  <a:gd name="T73" fmla="*/ 1443 h 278"/>
                  <a:gd name="T74" fmla="*/ 544 w 289"/>
                  <a:gd name="T75" fmla="*/ 1508 h 2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9" h="278">
                    <a:moveTo>
                      <a:pt x="102" y="113"/>
                    </a:moveTo>
                    <a:lnTo>
                      <a:pt x="108" y="118"/>
                    </a:lnTo>
                    <a:lnTo>
                      <a:pt x="104" y="135"/>
                    </a:lnTo>
                    <a:lnTo>
                      <a:pt x="110" y="150"/>
                    </a:lnTo>
                    <a:lnTo>
                      <a:pt x="113" y="163"/>
                    </a:lnTo>
                    <a:lnTo>
                      <a:pt x="115" y="184"/>
                    </a:lnTo>
                    <a:lnTo>
                      <a:pt x="120" y="201"/>
                    </a:lnTo>
                    <a:lnTo>
                      <a:pt x="122" y="212"/>
                    </a:lnTo>
                    <a:lnTo>
                      <a:pt x="131" y="219"/>
                    </a:lnTo>
                    <a:lnTo>
                      <a:pt x="159" y="238"/>
                    </a:lnTo>
                    <a:lnTo>
                      <a:pt x="166" y="240"/>
                    </a:lnTo>
                    <a:lnTo>
                      <a:pt x="174" y="240"/>
                    </a:lnTo>
                    <a:lnTo>
                      <a:pt x="182" y="251"/>
                    </a:lnTo>
                    <a:lnTo>
                      <a:pt x="178" y="257"/>
                    </a:lnTo>
                    <a:lnTo>
                      <a:pt x="170" y="262"/>
                    </a:lnTo>
                    <a:lnTo>
                      <a:pt x="168" y="272"/>
                    </a:lnTo>
                    <a:lnTo>
                      <a:pt x="182" y="274"/>
                    </a:lnTo>
                    <a:lnTo>
                      <a:pt x="201" y="277"/>
                    </a:lnTo>
                    <a:lnTo>
                      <a:pt x="209" y="267"/>
                    </a:lnTo>
                    <a:lnTo>
                      <a:pt x="246" y="251"/>
                    </a:lnTo>
                    <a:lnTo>
                      <a:pt x="253" y="244"/>
                    </a:lnTo>
                    <a:lnTo>
                      <a:pt x="265" y="244"/>
                    </a:lnTo>
                    <a:lnTo>
                      <a:pt x="288" y="231"/>
                    </a:lnTo>
                    <a:lnTo>
                      <a:pt x="277" y="208"/>
                    </a:lnTo>
                    <a:lnTo>
                      <a:pt x="277" y="201"/>
                    </a:lnTo>
                    <a:lnTo>
                      <a:pt x="267" y="182"/>
                    </a:lnTo>
                    <a:lnTo>
                      <a:pt x="263" y="163"/>
                    </a:lnTo>
                    <a:lnTo>
                      <a:pt x="253" y="146"/>
                    </a:lnTo>
                    <a:lnTo>
                      <a:pt x="248" y="127"/>
                    </a:lnTo>
                    <a:lnTo>
                      <a:pt x="242" y="113"/>
                    </a:lnTo>
                    <a:lnTo>
                      <a:pt x="238" y="96"/>
                    </a:lnTo>
                    <a:lnTo>
                      <a:pt x="234" y="92"/>
                    </a:lnTo>
                    <a:lnTo>
                      <a:pt x="223" y="79"/>
                    </a:lnTo>
                    <a:lnTo>
                      <a:pt x="214" y="73"/>
                    </a:lnTo>
                    <a:lnTo>
                      <a:pt x="209" y="73"/>
                    </a:lnTo>
                    <a:lnTo>
                      <a:pt x="203" y="73"/>
                    </a:lnTo>
                    <a:lnTo>
                      <a:pt x="186" y="63"/>
                    </a:lnTo>
                    <a:lnTo>
                      <a:pt x="161" y="47"/>
                    </a:lnTo>
                    <a:lnTo>
                      <a:pt x="147" y="32"/>
                    </a:lnTo>
                    <a:lnTo>
                      <a:pt x="135" y="25"/>
                    </a:lnTo>
                    <a:lnTo>
                      <a:pt x="122" y="11"/>
                    </a:lnTo>
                    <a:lnTo>
                      <a:pt x="102" y="0"/>
                    </a:lnTo>
                    <a:lnTo>
                      <a:pt x="94" y="28"/>
                    </a:lnTo>
                    <a:lnTo>
                      <a:pt x="90" y="30"/>
                    </a:lnTo>
                    <a:lnTo>
                      <a:pt x="85" y="28"/>
                    </a:lnTo>
                    <a:lnTo>
                      <a:pt x="81" y="23"/>
                    </a:lnTo>
                    <a:lnTo>
                      <a:pt x="69" y="21"/>
                    </a:lnTo>
                    <a:lnTo>
                      <a:pt x="67" y="9"/>
                    </a:lnTo>
                    <a:lnTo>
                      <a:pt x="65" y="4"/>
                    </a:lnTo>
                    <a:lnTo>
                      <a:pt x="46" y="2"/>
                    </a:lnTo>
                    <a:lnTo>
                      <a:pt x="34" y="9"/>
                    </a:lnTo>
                    <a:lnTo>
                      <a:pt x="21" y="13"/>
                    </a:lnTo>
                    <a:lnTo>
                      <a:pt x="11" y="28"/>
                    </a:lnTo>
                    <a:lnTo>
                      <a:pt x="5" y="34"/>
                    </a:lnTo>
                    <a:lnTo>
                      <a:pt x="0" y="42"/>
                    </a:lnTo>
                    <a:lnTo>
                      <a:pt x="11" y="54"/>
                    </a:lnTo>
                    <a:lnTo>
                      <a:pt x="16" y="54"/>
                    </a:lnTo>
                    <a:lnTo>
                      <a:pt x="18" y="51"/>
                    </a:lnTo>
                    <a:lnTo>
                      <a:pt x="34" y="49"/>
                    </a:lnTo>
                    <a:lnTo>
                      <a:pt x="42" y="51"/>
                    </a:lnTo>
                    <a:lnTo>
                      <a:pt x="46" y="60"/>
                    </a:lnTo>
                    <a:lnTo>
                      <a:pt x="44" y="70"/>
                    </a:lnTo>
                    <a:lnTo>
                      <a:pt x="39" y="68"/>
                    </a:lnTo>
                    <a:lnTo>
                      <a:pt x="36" y="63"/>
                    </a:lnTo>
                    <a:lnTo>
                      <a:pt x="36" y="66"/>
                    </a:lnTo>
                    <a:lnTo>
                      <a:pt x="32" y="70"/>
                    </a:lnTo>
                    <a:lnTo>
                      <a:pt x="30" y="70"/>
                    </a:lnTo>
                    <a:lnTo>
                      <a:pt x="23" y="75"/>
                    </a:lnTo>
                    <a:lnTo>
                      <a:pt x="23" y="84"/>
                    </a:lnTo>
                    <a:lnTo>
                      <a:pt x="42" y="92"/>
                    </a:lnTo>
                    <a:lnTo>
                      <a:pt x="46" y="99"/>
                    </a:lnTo>
                    <a:lnTo>
                      <a:pt x="51" y="101"/>
                    </a:lnTo>
                    <a:lnTo>
                      <a:pt x="65" y="105"/>
                    </a:lnTo>
                    <a:lnTo>
                      <a:pt x="69" y="113"/>
                    </a:lnTo>
                    <a:lnTo>
                      <a:pt x="76" y="115"/>
                    </a:lnTo>
                    <a:lnTo>
                      <a:pt x="81" y="118"/>
                    </a:lnTo>
                    <a:lnTo>
                      <a:pt x="102" y="113"/>
                    </a:lnTo>
                  </a:path>
                </a:pathLst>
              </a:custGeom>
              <a:solidFill>
                <a:schemeClr val="bg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aphicFrame>
        <p:nvGraphicFramePr>
          <p:cNvPr id="45" name="Grafico 44"/>
          <p:cNvGraphicFramePr>
            <a:graphicFrameLocks/>
          </p:cNvGraphicFramePr>
          <p:nvPr>
            <p:extLst/>
          </p:nvPr>
        </p:nvGraphicFramePr>
        <p:xfrm>
          <a:off x="4506481" y="993766"/>
          <a:ext cx="4511201" cy="25396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Grafico 45"/>
          <p:cNvGraphicFramePr>
            <a:graphicFrameLocks/>
          </p:cNvGraphicFramePr>
          <p:nvPr/>
        </p:nvGraphicFramePr>
        <p:xfrm>
          <a:off x="123907" y="1022330"/>
          <a:ext cx="4263512" cy="2749475"/>
        </p:xfrm>
        <a:graphic>
          <a:graphicData uri="http://schemas.openxmlformats.org/drawingml/2006/chart">
            <c:chart xmlns:c="http://schemas.openxmlformats.org/drawingml/2006/chart" xmlns:r="http://schemas.openxmlformats.org/officeDocument/2006/relationships" r:id="rId4"/>
          </a:graphicData>
        </a:graphic>
      </p:graphicFrame>
      <p:sp>
        <p:nvSpPr>
          <p:cNvPr id="8199" name="Rettangolo 6"/>
          <p:cNvSpPr>
            <a:spLocks noChangeArrowheads="1"/>
          </p:cNvSpPr>
          <p:nvPr/>
        </p:nvSpPr>
        <p:spPr bwMode="auto">
          <a:xfrm>
            <a:off x="0" y="333375"/>
            <a:ext cx="3857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2000" b="1" dirty="0">
                <a:solidFill>
                  <a:srgbClr val="000000"/>
                </a:solidFill>
                <a:ea typeface="Apex New Heavy"/>
                <a:cs typeface="Arial" panose="020B0604020202020204" pitchFamily="34" charset="0"/>
              </a:rPr>
              <a:t>The National </a:t>
            </a:r>
            <a:r>
              <a:rPr lang="it-IT" altLang="en-US" sz="2000" b="1" dirty="0" err="1">
                <a:solidFill>
                  <a:srgbClr val="000000"/>
                </a:solidFill>
                <a:ea typeface="Apex New Heavy"/>
                <a:cs typeface="Arial" panose="020B0604020202020204" pitchFamily="34" charset="0"/>
              </a:rPr>
              <a:t>Technological</a:t>
            </a:r>
            <a:r>
              <a:rPr lang="it-IT" altLang="en-US" sz="2000" b="1" dirty="0">
                <a:solidFill>
                  <a:srgbClr val="000000"/>
                </a:solidFill>
                <a:ea typeface="Apex New Heavy"/>
                <a:cs typeface="Arial" panose="020B0604020202020204" pitchFamily="34" charset="0"/>
              </a:rPr>
              <a:t> Cluster on Green </a:t>
            </a:r>
            <a:r>
              <a:rPr lang="it-IT" altLang="en-US" sz="2000" b="1" dirty="0" err="1">
                <a:solidFill>
                  <a:srgbClr val="000000"/>
                </a:solidFill>
                <a:ea typeface="Apex New Heavy"/>
                <a:cs typeface="Arial" panose="020B0604020202020204" pitchFamily="34" charset="0"/>
              </a:rPr>
              <a:t>Chemistry</a:t>
            </a:r>
            <a:endParaRPr lang="it-IT" altLang="en-US" sz="2000" b="1" dirty="0">
              <a:solidFill>
                <a:srgbClr val="000000"/>
              </a:solidFill>
              <a:ea typeface="Apex New Heavy"/>
              <a:cs typeface="Arial" panose="020B0604020202020204" pitchFamily="34" charset="0"/>
            </a:endParaRPr>
          </a:p>
        </p:txBody>
      </p:sp>
      <p:sp>
        <p:nvSpPr>
          <p:cNvPr id="8200" name="CasellaDiTesto 5"/>
          <p:cNvSpPr txBox="1">
            <a:spLocks noChangeArrowheads="1"/>
          </p:cNvSpPr>
          <p:nvPr/>
        </p:nvSpPr>
        <p:spPr bwMode="auto">
          <a:xfrm>
            <a:off x="4594225" y="1997075"/>
            <a:ext cx="13096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400" b="1" dirty="0" smtClean="0">
                <a:solidFill>
                  <a:srgbClr val="00B050"/>
                </a:solidFill>
                <a:cs typeface="Arial" panose="020B0604020202020204" pitchFamily="34" charset="0"/>
              </a:rPr>
              <a:t>Research </a:t>
            </a:r>
            <a:r>
              <a:rPr lang="it-IT" altLang="en-US" sz="1400" b="1" dirty="0" err="1" smtClean="0">
                <a:solidFill>
                  <a:srgbClr val="00B050"/>
                </a:solidFill>
                <a:cs typeface="Arial" panose="020B0604020202020204" pitchFamily="34" charset="0"/>
              </a:rPr>
              <a:t>institutions</a:t>
            </a:r>
            <a:r>
              <a:rPr lang="it-IT" altLang="en-US" sz="1400" b="1" dirty="0" smtClean="0">
                <a:solidFill>
                  <a:srgbClr val="00B050"/>
                </a:solidFill>
                <a:cs typeface="Arial" panose="020B0604020202020204" pitchFamily="34" charset="0"/>
              </a:rPr>
              <a:t> 40</a:t>
            </a:r>
            <a:r>
              <a:rPr lang="it-IT" altLang="en-US" sz="1400" b="1" dirty="0">
                <a:solidFill>
                  <a:srgbClr val="00B050"/>
                </a:solidFill>
                <a:cs typeface="Arial" panose="020B0604020202020204" pitchFamily="34" charset="0"/>
              </a:rPr>
              <a:t>%</a:t>
            </a:r>
            <a:endParaRPr lang="it-IT" altLang="en-US" sz="2400" b="1" dirty="0">
              <a:solidFill>
                <a:srgbClr val="00B050"/>
              </a:solidFill>
              <a:cs typeface="Arial" panose="020B0604020202020204" pitchFamily="34" charset="0"/>
            </a:endParaRPr>
          </a:p>
        </p:txBody>
      </p:sp>
      <p:sp>
        <p:nvSpPr>
          <p:cNvPr id="47" name="Rectangle 46"/>
          <p:cNvSpPr/>
          <p:nvPr/>
        </p:nvSpPr>
        <p:spPr>
          <a:xfrm>
            <a:off x="95250" y="1208088"/>
            <a:ext cx="3719513" cy="49212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600" dirty="0">
                <a:solidFill>
                  <a:schemeClr val="bg1"/>
                </a:solidFill>
              </a:rPr>
              <a:t>103 </a:t>
            </a:r>
            <a:r>
              <a:rPr lang="it-IT" sz="3600" dirty="0" err="1">
                <a:solidFill>
                  <a:schemeClr val="bg1"/>
                </a:solidFill>
              </a:rPr>
              <a:t>Members</a:t>
            </a:r>
            <a:endParaRPr lang="it-IT" sz="3600" dirty="0">
              <a:solidFill>
                <a:schemeClr val="bg1"/>
              </a:solidFill>
            </a:endParaRPr>
          </a:p>
        </p:txBody>
      </p:sp>
      <p:grpSp>
        <p:nvGrpSpPr>
          <p:cNvPr id="4" name="Gruppo 3"/>
          <p:cNvGrpSpPr/>
          <p:nvPr/>
        </p:nvGrpSpPr>
        <p:grpSpPr>
          <a:xfrm>
            <a:off x="209550" y="3524250"/>
            <a:ext cx="5686425" cy="3302000"/>
            <a:chOff x="209550" y="3524250"/>
            <a:chExt cx="5686425" cy="3302000"/>
          </a:xfrm>
        </p:grpSpPr>
        <p:sp>
          <p:nvSpPr>
            <p:cNvPr id="8" name="CasellaDiTesto 7"/>
            <p:cNvSpPr txBox="1"/>
            <p:nvPr/>
          </p:nvSpPr>
          <p:spPr>
            <a:xfrm>
              <a:off x="209550" y="3600450"/>
              <a:ext cx="3724275" cy="400050"/>
            </a:xfrm>
            <a:prstGeom prst="rect">
              <a:avLst/>
            </a:prstGeom>
            <a:noFill/>
            <a:ln w="12700">
              <a:solidFill>
                <a:schemeClr val="tx2">
                  <a:lumMod val="60000"/>
                  <a:lumOff val="40000"/>
                </a:schemeClr>
              </a:solidFill>
            </a:ln>
          </p:spPr>
          <p:txBody>
            <a:bodyPr>
              <a:spAutoFit/>
            </a:bodyPr>
            <a:lstStyle/>
            <a:p>
              <a:pPr>
                <a:defRPr/>
              </a:pPr>
              <a:r>
                <a:rPr lang="it-IT" sz="2000" b="1" dirty="0">
                  <a:solidFill>
                    <a:srgbClr val="1F497D">
                      <a:lumMod val="60000"/>
                      <a:lumOff val="40000"/>
                    </a:srgbClr>
                  </a:solidFill>
                  <a:ea typeface="Apex New Heavy" pitchFamily="50" charset="0"/>
                  <a:cs typeface="Arial" panose="020B0604020202020204" pitchFamily="34" charset="0"/>
                </a:rPr>
                <a:t>4 </a:t>
              </a:r>
              <a:r>
                <a:rPr lang="it-IT" b="1" dirty="0">
                  <a:solidFill>
                    <a:srgbClr val="1F497D">
                      <a:lumMod val="60000"/>
                      <a:lumOff val="40000"/>
                    </a:srgbClr>
                  </a:solidFill>
                  <a:ea typeface="Apex New Heavy" pitchFamily="50" charset="0"/>
                  <a:cs typeface="Arial" panose="020B0604020202020204" pitchFamily="34" charset="0"/>
                </a:rPr>
                <a:t>SOCI FONDATORI</a:t>
              </a:r>
            </a:p>
          </p:txBody>
        </p:sp>
        <p:sp>
          <p:nvSpPr>
            <p:cNvPr id="3" name="Rectangle 2"/>
            <p:cNvSpPr/>
            <p:nvPr/>
          </p:nvSpPr>
          <p:spPr>
            <a:xfrm>
              <a:off x="214313" y="3524250"/>
              <a:ext cx="3719512" cy="49212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600" dirty="0" err="1" smtClean="0">
                  <a:solidFill>
                    <a:schemeClr val="bg1"/>
                  </a:solidFill>
                </a:rPr>
                <a:t>Founders</a:t>
              </a:r>
              <a:r>
                <a:rPr lang="it-IT" sz="3600" dirty="0" smtClean="0">
                  <a:solidFill>
                    <a:schemeClr val="bg1"/>
                  </a:solidFill>
                </a:rPr>
                <a:t> (2012)</a:t>
              </a:r>
              <a:endParaRPr lang="it-IT" sz="3600" dirty="0">
                <a:solidFill>
                  <a:schemeClr val="bg1"/>
                </a:solidFill>
              </a:endParaRPr>
            </a:p>
          </p:txBody>
        </p:sp>
        <p:pic>
          <p:nvPicPr>
            <p:cNvPr id="8205" name="Picture 2" descr="http://www.chimicaverde.eu/s/cc_images/cache_2425117521.jpg?t=134581914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 y="4159250"/>
              <a:ext cx="3143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Immagine 10" descr="catia bastioli novamon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6213" y="3544888"/>
              <a:ext cx="173037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8"/>
            <p:cNvSpPr txBox="1">
              <a:spLocks noChangeArrowheads="1"/>
            </p:cNvSpPr>
            <p:nvPr/>
          </p:nvSpPr>
          <p:spPr bwMode="auto">
            <a:xfrm>
              <a:off x="3843338" y="4926013"/>
              <a:ext cx="2052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a:t>President: </a:t>
              </a:r>
            </a:p>
            <a:p>
              <a:pPr>
                <a:spcBef>
                  <a:spcPct val="0"/>
                </a:spcBef>
                <a:buFontTx/>
                <a:buNone/>
              </a:pPr>
              <a:r>
                <a:rPr lang="it-IT" altLang="it-IT" sz="1800"/>
                <a:t>Catia Bastioli</a:t>
              </a:r>
            </a:p>
          </p:txBody>
        </p:sp>
      </p:grpSp>
      <p:cxnSp>
        <p:nvCxnSpPr>
          <p:cNvPr id="5" name="Connettore 2 4"/>
          <p:cNvCxnSpPr/>
          <p:nvPr/>
        </p:nvCxnSpPr>
        <p:spPr>
          <a:xfrm flipH="1">
            <a:off x="7902787" y="3356992"/>
            <a:ext cx="387285" cy="2434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CasellaDiTesto 5"/>
          <p:cNvSpPr txBox="1"/>
          <p:nvPr/>
        </p:nvSpPr>
        <p:spPr>
          <a:xfrm>
            <a:off x="7945260" y="2808573"/>
            <a:ext cx="1073244" cy="646331"/>
          </a:xfrm>
          <a:prstGeom prst="rect">
            <a:avLst/>
          </a:prstGeom>
          <a:noFill/>
        </p:spPr>
        <p:txBody>
          <a:bodyPr wrap="none" rtlCol="0">
            <a:spAutoFit/>
          </a:bodyPr>
          <a:lstStyle/>
          <a:p>
            <a:pPr algn="ctr"/>
            <a:r>
              <a:rPr lang="it-IT" b="1" dirty="0" err="1" smtClean="0">
                <a:solidFill>
                  <a:srgbClr val="FF0000"/>
                </a:solidFill>
              </a:rPr>
              <a:t>Now</a:t>
            </a:r>
            <a:r>
              <a:rPr lang="it-IT" b="1" dirty="0" smtClean="0">
                <a:solidFill>
                  <a:srgbClr val="FF0000"/>
                </a:solidFill>
              </a:rPr>
              <a:t> </a:t>
            </a:r>
          </a:p>
          <a:p>
            <a:pPr algn="ctr"/>
            <a:r>
              <a:rPr lang="it-IT" b="1" dirty="0" err="1" smtClean="0">
                <a:solidFill>
                  <a:srgbClr val="FF0000"/>
                </a:solidFill>
              </a:rPr>
              <a:t>Involved</a:t>
            </a:r>
            <a:r>
              <a:rPr lang="it-IT" b="1" dirty="0" smtClean="0">
                <a:solidFill>
                  <a:srgbClr val="FF0000"/>
                </a:solidFill>
              </a:rPr>
              <a:t>!</a:t>
            </a:r>
            <a:endParaRPr lang="en-GB" b="1" dirty="0">
              <a:solidFill>
                <a:srgbClr val="FF0000"/>
              </a:solidFill>
            </a:endParaRPr>
          </a:p>
        </p:txBody>
      </p:sp>
      <p:pic>
        <p:nvPicPr>
          <p:cNvPr id="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7998" y="147554"/>
            <a:ext cx="935954" cy="955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6399524" y="242506"/>
            <a:ext cx="2825325" cy="523220"/>
          </a:xfrm>
          <a:prstGeom prst="rect">
            <a:avLst/>
          </a:prstGeom>
          <a:noFill/>
        </p:spPr>
        <p:txBody>
          <a:bodyPr wrap="none" rtlCol="0">
            <a:spAutoFit/>
          </a:bodyPr>
          <a:lstStyle/>
          <a:p>
            <a:r>
              <a:rPr lang="it-IT" sz="1400" b="1" dirty="0" smtClean="0"/>
              <a:t>12 National Technology Clusters on </a:t>
            </a:r>
          </a:p>
          <a:p>
            <a:r>
              <a:rPr lang="it-IT" sz="1400" b="1" dirty="0" smtClean="0"/>
              <a:t>12 </a:t>
            </a:r>
            <a:r>
              <a:rPr lang="it-IT" sz="1400" b="1" dirty="0" err="1" smtClean="0"/>
              <a:t>strategic</a:t>
            </a:r>
            <a:r>
              <a:rPr lang="it-IT" sz="1400" b="1" dirty="0" smtClean="0"/>
              <a:t> </a:t>
            </a:r>
            <a:r>
              <a:rPr lang="it-IT" sz="1400" b="1" dirty="0" err="1" smtClean="0"/>
              <a:t>areas</a:t>
            </a:r>
            <a:endParaRPr lang="en-GB" sz="1400" b="1" dirty="0"/>
          </a:p>
        </p:txBody>
      </p:sp>
      <p:cxnSp>
        <p:nvCxnSpPr>
          <p:cNvPr id="51" name="Connettore 2 50"/>
          <p:cNvCxnSpPr/>
          <p:nvPr/>
        </p:nvCxnSpPr>
        <p:spPr>
          <a:xfrm flipH="1">
            <a:off x="8137414" y="3509392"/>
            <a:ext cx="305059" cy="11925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8037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96570" y="5687620"/>
            <a:ext cx="8676964" cy="2304256"/>
          </a:xfrm>
        </p:spPr>
        <p:txBody>
          <a:bodyPr>
            <a:normAutofit/>
          </a:bodyPr>
          <a:lstStyle/>
          <a:p>
            <a:endParaRPr lang="it-IT" sz="1050" dirty="0" smtClean="0">
              <a:solidFill>
                <a:schemeClr val="accent1"/>
              </a:solidFill>
            </a:endParaRPr>
          </a:p>
          <a:p>
            <a:endParaRPr lang="it-IT" sz="1100" dirty="0" smtClean="0">
              <a:solidFill>
                <a:schemeClr val="accent1"/>
              </a:solidFill>
            </a:endParaRPr>
          </a:p>
        </p:txBody>
      </p:sp>
      <p:pic>
        <p:nvPicPr>
          <p:cNvPr id="4" name="Immagine 5" descr="fascia_alta.jpg"/>
          <p:cNvPicPr>
            <a:picLocks noChangeAspect="1"/>
          </p:cNvPicPr>
          <p:nvPr/>
        </p:nvPicPr>
        <p:blipFill>
          <a:blip r:embed="rId2"/>
          <a:srcRect/>
          <a:stretch>
            <a:fillRect/>
          </a:stretch>
        </p:blipFill>
        <p:spPr bwMode="auto">
          <a:xfrm>
            <a:off x="-23795" y="0"/>
            <a:ext cx="9144000" cy="1079500"/>
          </a:xfrm>
          <a:prstGeom prst="rect">
            <a:avLst/>
          </a:prstGeom>
          <a:noFill/>
          <a:ln w="9525">
            <a:noFill/>
            <a:miter lim="800000"/>
            <a:headEnd/>
            <a:tailEnd/>
          </a:ln>
        </p:spPr>
      </p:pic>
      <p:sp>
        <p:nvSpPr>
          <p:cNvPr id="5" name="CasellaDiTesto 4"/>
          <p:cNvSpPr txBox="1"/>
          <p:nvPr/>
        </p:nvSpPr>
        <p:spPr>
          <a:xfrm>
            <a:off x="93571" y="1154347"/>
            <a:ext cx="5840825" cy="677108"/>
          </a:xfrm>
          <a:prstGeom prst="rect">
            <a:avLst/>
          </a:prstGeom>
          <a:noFill/>
        </p:spPr>
        <p:txBody>
          <a:bodyPr wrap="square" rtlCol="0">
            <a:spAutoFit/>
          </a:bodyPr>
          <a:lstStyle/>
          <a:p>
            <a:pPr marL="457200" indent="-457200">
              <a:buFont typeface="Wingdings" panose="05000000000000000000" pitchFamily="2" charset="2"/>
              <a:buChar char="q"/>
            </a:pPr>
            <a:r>
              <a:rPr lang="it-IT" sz="2400" b="1" dirty="0" smtClean="0">
                <a:latin typeface="Times New Roman" panose="02020603050405020304" pitchFamily="18" charset="0"/>
                <a:cs typeface="Times New Roman" panose="02020603050405020304" pitchFamily="18" charset="0"/>
              </a:rPr>
              <a:t>Interlocutor of National </a:t>
            </a:r>
            <a:r>
              <a:rPr lang="it-IT" sz="2400" b="1" dirty="0" err="1" smtClean="0">
                <a:latin typeface="Times New Roman" panose="02020603050405020304" pitchFamily="18" charset="0"/>
                <a:cs typeface="Times New Roman" panose="02020603050405020304" pitchFamily="18" charset="0"/>
              </a:rPr>
              <a:t>Institutions</a:t>
            </a:r>
            <a:r>
              <a:rPr lang="it-IT" sz="2400" b="1"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q"/>
            </a:pPr>
            <a:endParaRPr lang="it-IT" sz="1400" b="1" dirty="0">
              <a:latin typeface="Times New Roman" panose="02020603050405020304" pitchFamily="18" charset="0"/>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fld id="{B0A25287-B395-7248-A28E-9C627663FB01}" type="slidenum">
              <a:rPr lang="it-IT" smtClean="0">
                <a:solidFill>
                  <a:prstClr val="black">
                    <a:tint val="75000"/>
                  </a:prstClr>
                </a:solidFill>
              </a:rPr>
              <a:pPr/>
              <a:t>15</a:t>
            </a:fld>
            <a:endParaRPr lang="it-IT">
              <a:solidFill>
                <a:prstClr val="black">
                  <a:tint val="75000"/>
                </a:prstClr>
              </a:solidFill>
            </a:endParaRPr>
          </a:p>
        </p:txBody>
      </p:sp>
      <p:sp>
        <p:nvSpPr>
          <p:cNvPr id="11" name="Rettangolo 6"/>
          <p:cNvSpPr>
            <a:spLocks noChangeArrowheads="1"/>
          </p:cNvSpPr>
          <p:nvPr/>
        </p:nvSpPr>
        <p:spPr bwMode="auto">
          <a:xfrm>
            <a:off x="149425" y="163675"/>
            <a:ext cx="3857857" cy="707886"/>
          </a:xfrm>
          <a:prstGeom prst="rect">
            <a:avLst/>
          </a:prstGeom>
          <a:noFill/>
          <a:ln w="9525">
            <a:noFill/>
            <a:miter lim="800000"/>
            <a:headEnd/>
            <a:tailEnd/>
          </a:ln>
        </p:spPr>
        <p:txBody>
          <a:bodyPr wrap="square">
            <a:spAutoFit/>
          </a:bodyPr>
          <a:lstStyle/>
          <a:p>
            <a:pPr fontAlgn="base">
              <a:spcBef>
                <a:spcPct val="0"/>
              </a:spcBef>
              <a:spcAft>
                <a:spcPct val="0"/>
              </a:spcAft>
            </a:pPr>
            <a:r>
              <a:rPr lang="it-IT" sz="2000" b="1" dirty="0" smtClean="0">
                <a:solidFill>
                  <a:prstClr val="black"/>
                </a:solidFill>
                <a:latin typeface="Arial" panose="020B0604020202020204" pitchFamily="34" charset="0"/>
                <a:ea typeface="Apex New Heavy"/>
                <a:cs typeface="Arial" panose="020B0604020202020204" pitchFamily="34" charset="0"/>
              </a:rPr>
              <a:t>The National Technological Cluster on Green Chemistry</a:t>
            </a:r>
            <a:endParaRPr lang="it-IT" sz="2000" b="1" dirty="0">
              <a:solidFill>
                <a:prstClr val="black"/>
              </a:solidFill>
              <a:latin typeface="Arial" panose="020B0604020202020204" pitchFamily="34" charset="0"/>
              <a:ea typeface="Apex New Heavy"/>
              <a:cs typeface="Arial" panose="020B0604020202020204" pitchFamily="34" charset="0"/>
            </a:endParaRPr>
          </a:p>
        </p:txBody>
      </p:sp>
      <p:grpSp>
        <p:nvGrpSpPr>
          <p:cNvPr id="43" name="Group 86"/>
          <p:cNvGrpSpPr/>
          <p:nvPr/>
        </p:nvGrpSpPr>
        <p:grpSpPr>
          <a:xfrm rot="20952946">
            <a:off x="616343" y="3337754"/>
            <a:ext cx="1835580" cy="2533427"/>
            <a:chOff x="1959654" y="620688"/>
            <a:chExt cx="4892675" cy="5665065"/>
          </a:xfrm>
        </p:grpSpPr>
        <p:grpSp>
          <p:nvGrpSpPr>
            <p:cNvPr id="44" name="Group 85"/>
            <p:cNvGrpSpPr/>
            <p:nvPr/>
          </p:nvGrpSpPr>
          <p:grpSpPr>
            <a:xfrm>
              <a:off x="1959654" y="821288"/>
              <a:ext cx="4892675" cy="5464465"/>
              <a:chOff x="1959654" y="821288"/>
              <a:chExt cx="4892675" cy="5464465"/>
            </a:xfrm>
          </p:grpSpPr>
          <p:sp>
            <p:nvSpPr>
              <p:cNvPr id="54" name="Freeform 29"/>
              <p:cNvSpPr/>
              <p:nvPr/>
            </p:nvSpPr>
            <p:spPr>
              <a:xfrm>
                <a:off x="2539092" y="3808963"/>
                <a:ext cx="692150" cy="1346200"/>
              </a:xfrm>
              <a:custGeom>
                <a:avLst/>
                <a:gdLst>
                  <a:gd name="connsiteX0" fmla="*/ 521160 w 691722"/>
                  <a:gd name="connsiteY0" fmla="*/ 0 h 1345542"/>
                  <a:gd name="connsiteX1" fmla="*/ 402715 w 691722"/>
                  <a:gd name="connsiteY1" fmla="*/ 47378 h 1345542"/>
                  <a:gd name="connsiteX2" fmla="*/ 383764 w 691722"/>
                  <a:gd name="connsiteY2" fmla="*/ 127921 h 1345542"/>
                  <a:gd name="connsiteX3" fmla="*/ 170562 w 691722"/>
                  <a:gd name="connsiteY3" fmla="*/ 255842 h 1345542"/>
                  <a:gd name="connsiteX4" fmla="*/ 42640 w 691722"/>
                  <a:gd name="connsiteY4" fmla="*/ 251104 h 1345542"/>
                  <a:gd name="connsiteX5" fmla="*/ 33165 w 691722"/>
                  <a:gd name="connsiteY5" fmla="*/ 151610 h 1345542"/>
                  <a:gd name="connsiteX6" fmla="*/ 0 w 691722"/>
                  <a:gd name="connsiteY6" fmla="*/ 289007 h 1345542"/>
                  <a:gd name="connsiteX7" fmla="*/ 56854 w 691722"/>
                  <a:gd name="connsiteY7" fmla="*/ 397977 h 1345542"/>
                  <a:gd name="connsiteX8" fmla="*/ 66329 w 691722"/>
                  <a:gd name="connsiteY8" fmla="*/ 440617 h 1345542"/>
                  <a:gd name="connsiteX9" fmla="*/ 137397 w 691722"/>
                  <a:gd name="connsiteY9" fmla="*/ 492733 h 1345542"/>
                  <a:gd name="connsiteX10" fmla="*/ 118445 w 691722"/>
                  <a:gd name="connsiteY10" fmla="*/ 649082 h 1345542"/>
                  <a:gd name="connsiteX11" fmla="*/ 170562 w 691722"/>
                  <a:gd name="connsiteY11" fmla="*/ 791216 h 1345542"/>
                  <a:gd name="connsiteX12" fmla="*/ 151610 w 691722"/>
                  <a:gd name="connsiteY12" fmla="*/ 881235 h 1345542"/>
                  <a:gd name="connsiteX13" fmla="*/ 194251 w 691722"/>
                  <a:gd name="connsiteY13" fmla="*/ 1061272 h 1345542"/>
                  <a:gd name="connsiteX14" fmla="*/ 14213 w 691722"/>
                  <a:gd name="connsiteY14" fmla="*/ 1156029 h 1345542"/>
                  <a:gd name="connsiteX15" fmla="*/ 146872 w 691722"/>
                  <a:gd name="connsiteY15" fmla="*/ 1170242 h 1345542"/>
                  <a:gd name="connsiteX16" fmla="*/ 132659 w 691722"/>
                  <a:gd name="connsiteY16" fmla="*/ 1222358 h 1345542"/>
                  <a:gd name="connsiteX17" fmla="*/ 170562 w 691722"/>
                  <a:gd name="connsiteY17" fmla="*/ 1236572 h 1345542"/>
                  <a:gd name="connsiteX18" fmla="*/ 236891 w 691722"/>
                  <a:gd name="connsiteY18" fmla="*/ 1345542 h 1345542"/>
                  <a:gd name="connsiteX19" fmla="*/ 303221 w 691722"/>
                  <a:gd name="connsiteY19" fmla="*/ 1288688 h 1345542"/>
                  <a:gd name="connsiteX20" fmla="*/ 374288 w 691722"/>
                  <a:gd name="connsiteY20" fmla="*/ 1241310 h 1345542"/>
                  <a:gd name="connsiteX21" fmla="*/ 360074 w 691722"/>
                  <a:gd name="connsiteY21" fmla="*/ 1108651 h 1345542"/>
                  <a:gd name="connsiteX22" fmla="*/ 573277 w 691722"/>
                  <a:gd name="connsiteY22" fmla="*/ 1156029 h 1345542"/>
                  <a:gd name="connsiteX23" fmla="*/ 668033 w 691722"/>
                  <a:gd name="connsiteY23" fmla="*/ 1122864 h 1345542"/>
                  <a:gd name="connsiteX24" fmla="*/ 634868 w 691722"/>
                  <a:gd name="connsiteY24" fmla="*/ 1047059 h 1345542"/>
                  <a:gd name="connsiteX25" fmla="*/ 634868 w 691722"/>
                  <a:gd name="connsiteY25" fmla="*/ 914400 h 1345542"/>
                  <a:gd name="connsiteX26" fmla="*/ 615917 w 691722"/>
                  <a:gd name="connsiteY26" fmla="*/ 838595 h 1345542"/>
                  <a:gd name="connsiteX27" fmla="*/ 649082 w 691722"/>
                  <a:gd name="connsiteY27" fmla="*/ 724887 h 1345542"/>
                  <a:gd name="connsiteX28" fmla="*/ 630130 w 691722"/>
                  <a:gd name="connsiteY28" fmla="*/ 578014 h 1345542"/>
                  <a:gd name="connsiteX29" fmla="*/ 639606 w 691722"/>
                  <a:gd name="connsiteY29" fmla="*/ 525898 h 1345542"/>
                  <a:gd name="connsiteX30" fmla="*/ 691722 w 691722"/>
                  <a:gd name="connsiteY30" fmla="*/ 487996 h 1345542"/>
                  <a:gd name="connsiteX31" fmla="*/ 601703 w 691722"/>
                  <a:gd name="connsiteY31" fmla="*/ 241629 h 1345542"/>
                  <a:gd name="connsiteX32" fmla="*/ 611179 w 691722"/>
                  <a:gd name="connsiteY32" fmla="*/ 184775 h 1345542"/>
                  <a:gd name="connsiteX33" fmla="*/ 525898 w 691722"/>
                  <a:gd name="connsiteY33" fmla="*/ 80543 h 1345542"/>
                  <a:gd name="connsiteX34" fmla="*/ 521160 w 691722"/>
                  <a:gd name="connsiteY34" fmla="*/ 0 h 134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1722" h="1345542">
                    <a:moveTo>
                      <a:pt x="521160" y="0"/>
                    </a:moveTo>
                    <a:lnTo>
                      <a:pt x="402715" y="47378"/>
                    </a:lnTo>
                    <a:lnTo>
                      <a:pt x="383764" y="127921"/>
                    </a:lnTo>
                    <a:lnTo>
                      <a:pt x="170562" y="255842"/>
                    </a:lnTo>
                    <a:lnTo>
                      <a:pt x="42640" y="251104"/>
                    </a:lnTo>
                    <a:lnTo>
                      <a:pt x="33165" y="151610"/>
                    </a:lnTo>
                    <a:lnTo>
                      <a:pt x="0" y="289007"/>
                    </a:lnTo>
                    <a:lnTo>
                      <a:pt x="56854" y="397977"/>
                    </a:lnTo>
                    <a:lnTo>
                      <a:pt x="66329" y="440617"/>
                    </a:lnTo>
                    <a:lnTo>
                      <a:pt x="137397" y="492733"/>
                    </a:lnTo>
                    <a:lnTo>
                      <a:pt x="118445" y="649082"/>
                    </a:lnTo>
                    <a:lnTo>
                      <a:pt x="170562" y="791216"/>
                    </a:lnTo>
                    <a:lnTo>
                      <a:pt x="151610" y="881235"/>
                    </a:lnTo>
                    <a:lnTo>
                      <a:pt x="194251" y="1061272"/>
                    </a:lnTo>
                    <a:lnTo>
                      <a:pt x="14213" y="1156029"/>
                    </a:lnTo>
                    <a:lnTo>
                      <a:pt x="146872" y="1170242"/>
                    </a:lnTo>
                    <a:lnTo>
                      <a:pt x="132659" y="1222358"/>
                    </a:lnTo>
                    <a:lnTo>
                      <a:pt x="170562" y="1236572"/>
                    </a:lnTo>
                    <a:lnTo>
                      <a:pt x="236891" y="1345542"/>
                    </a:lnTo>
                    <a:lnTo>
                      <a:pt x="303221" y="1288688"/>
                    </a:lnTo>
                    <a:lnTo>
                      <a:pt x="374288" y="1241310"/>
                    </a:lnTo>
                    <a:lnTo>
                      <a:pt x="360074" y="1108651"/>
                    </a:lnTo>
                    <a:lnTo>
                      <a:pt x="573277" y="1156029"/>
                    </a:lnTo>
                    <a:lnTo>
                      <a:pt x="668033" y="1122864"/>
                    </a:lnTo>
                    <a:lnTo>
                      <a:pt x="634868" y="1047059"/>
                    </a:lnTo>
                    <a:lnTo>
                      <a:pt x="634868" y="914400"/>
                    </a:lnTo>
                    <a:lnTo>
                      <a:pt x="615917" y="838595"/>
                    </a:lnTo>
                    <a:lnTo>
                      <a:pt x="649082" y="724887"/>
                    </a:lnTo>
                    <a:lnTo>
                      <a:pt x="630130" y="578014"/>
                    </a:lnTo>
                    <a:lnTo>
                      <a:pt x="639606" y="525898"/>
                    </a:lnTo>
                    <a:lnTo>
                      <a:pt x="691722" y="487996"/>
                    </a:lnTo>
                    <a:lnTo>
                      <a:pt x="601703" y="241629"/>
                    </a:lnTo>
                    <a:lnTo>
                      <a:pt x="611179" y="184775"/>
                    </a:lnTo>
                    <a:lnTo>
                      <a:pt x="525898" y="80543"/>
                    </a:lnTo>
                    <a:lnTo>
                      <a:pt x="521160" y="0"/>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55" name="Freeform 30"/>
              <p:cNvSpPr/>
              <p:nvPr/>
            </p:nvSpPr>
            <p:spPr>
              <a:xfrm>
                <a:off x="4313111" y="5361828"/>
                <a:ext cx="1377950" cy="923925"/>
              </a:xfrm>
              <a:custGeom>
                <a:avLst/>
                <a:gdLst>
                  <a:gd name="connsiteX0" fmla="*/ 198989 w 1378707"/>
                  <a:gd name="connsiteY0" fmla="*/ 232153 h 923876"/>
                  <a:gd name="connsiteX1" fmla="*/ 165824 w 1378707"/>
                  <a:gd name="connsiteY1" fmla="*/ 170562 h 923876"/>
                  <a:gd name="connsiteX2" fmla="*/ 85281 w 1378707"/>
                  <a:gd name="connsiteY2" fmla="*/ 265318 h 923876"/>
                  <a:gd name="connsiteX3" fmla="*/ 0 w 1378707"/>
                  <a:gd name="connsiteY3" fmla="*/ 345861 h 923876"/>
                  <a:gd name="connsiteX4" fmla="*/ 9476 w 1378707"/>
                  <a:gd name="connsiteY4" fmla="*/ 469045 h 923876"/>
                  <a:gd name="connsiteX5" fmla="*/ 142135 w 1378707"/>
                  <a:gd name="connsiteY5" fmla="*/ 506947 h 923876"/>
                  <a:gd name="connsiteX6" fmla="*/ 293745 w 1378707"/>
                  <a:gd name="connsiteY6" fmla="*/ 487996 h 923876"/>
                  <a:gd name="connsiteX7" fmla="*/ 701198 w 1378707"/>
                  <a:gd name="connsiteY7" fmla="*/ 724887 h 923876"/>
                  <a:gd name="connsiteX8" fmla="*/ 800692 w 1378707"/>
                  <a:gd name="connsiteY8" fmla="*/ 686985 h 923876"/>
                  <a:gd name="connsiteX9" fmla="*/ 942827 w 1378707"/>
                  <a:gd name="connsiteY9" fmla="*/ 829119 h 923876"/>
                  <a:gd name="connsiteX10" fmla="*/ 990205 w 1378707"/>
                  <a:gd name="connsiteY10" fmla="*/ 805430 h 923876"/>
                  <a:gd name="connsiteX11" fmla="*/ 1042321 w 1378707"/>
                  <a:gd name="connsiteY11" fmla="*/ 895449 h 923876"/>
                  <a:gd name="connsiteX12" fmla="*/ 1151291 w 1378707"/>
                  <a:gd name="connsiteY12" fmla="*/ 890711 h 923876"/>
                  <a:gd name="connsiteX13" fmla="*/ 1222359 w 1378707"/>
                  <a:gd name="connsiteY13" fmla="*/ 923876 h 923876"/>
                  <a:gd name="connsiteX14" fmla="*/ 1241310 w 1378707"/>
                  <a:gd name="connsiteY14" fmla="*/ 852808 h 923876"/>
                  <a:gd name="connsiteX15" fmla="*/ 1222359 w 1378707"/>
                  <a:gd name="connsiteY15" fmla="*/ 819644 h 923876"/>
                  <a:gd name="connsiteX16" fmla="*/ 1274475 w 1378707"/>
                  <a:gd name="connsiteY16" fmla="*/ 748576 h 923876"/>
                  <a:gd name="connsiteX17" fmla="*/ 1250785 w 1378707"/>
                  <a:gd name="connsiteY17" fmla="*/ 596966 h 923876"/>
                  <a:gd name="connsiteX18" fmla="*/ 1227096 w 1378707"/>
                  <a:gd name="connsiteY18" fmla="*/ 540112 h 923876"/>
                  <a:gd name="connsiteX19" fmla="*/ 1165505 w 1378707"/>
                  <a:gd name="connsiteY19" fmla="*/ 511685 h 923876"/>
                  <a:gd name="connsiteX20" fmla="*/ 1165505 w 1378707"/>
                  <a:gd name="connsiteY20" fmla="*/ 440618 h 923876"/>
                  <a:gd name="connsiteX21" fmla="*/ 1217621 w 1378707"/>
                  <a:gd name="connsiteY21" fmla="*/ 374288 h 923876"/>
                  <a:gd name="connsiteX22" fmla="*/ 1198669 w 1378707"/>
                  <a:gd name="connsiteY22" fmla="*/ 322172 h 923876"/>
                  <a:gd name="connsiteX23" fmla="*/ 1288688 w 1378707"/>
                  <a:gd name="connsiteY23" fmla="*/ 156348 h 923876"/>
                  <a:gd name="connsiteX24" fmla="*/ 1359755 w 1378707"/>
                  <a:gd name="connsiteY24" fmla="*/ 85281 h 923876"/>
                  <a:gd name="connsiteX25" fmla="*/ 1378707 w 1378707"/>
                  <a:gd name="connsiteY25" fmla="*/ 23689 h 923876"/>
                  <a:gd name="connsiteX26" fmla="*/ 1336066 w 1378707"/>
                  <a:gd name="connsiteY26" fmla="*/ 0 h 923876"/>
                  <a:gd name="connsiteX27" fmla="*/ 1250785 w 1378707"/>
                  <a:gd name="connsiteY27" fmla="*/ 56854 h 923876"/>
                  <a:gd name="connsiteX28" fmla="*/ 1151291 w 1378707"/>
                  <a:gd name="connsiteY28" fmla="*/ 71067 h 923876"/>
                  <a:gd name="connsiteX29" fmla="*/ 1070748 w 1378707"/>
                  <a:gd name="connsiteY29" fmla="*/ 127921 h 923876"/>
                  <a:gd name="connsiteX30" fmla="*/ 1013894 w 1378707"/>
                  <a:gd name="connsiteY30" fmla="*/ 85281 h 923876"/>
                  <a:gd name="connsiteX31" fmla="*/ 904924 w 1378707"/>
                  <a:gd name="connsiteY31" fmla="*/ 180037 h 923876"/>
                  <a:gd name="connsiteX32" fmla="*/ 739101 w 1378707"/>
                  <a:gd name="connsiteY32" fmla="*/ 236891 h 923876"/>
                  <a:gd name="connsiteX33" fmla="*/ 606441 w 1378707"/>
                  <a:gd name="connsiteY33" fmla="*/ 213202 h 923876"/>
                  <a:gd name="connsiteX34" fmla="*/ 540112 w 1378707"/>
                  <a:gd name="connsiteY34" fmla="*/ 246367 h 923876"/>
                  <a:gd name="connsiteX35" fmla="*/ 502209 w 1378707"/>
                  <a:gd name="connsiteY35" fmla="*/ 198989 h 923876"/>
                  <a:gd name="connsiteX36" fmla="*/ 431142 w 1378707"/>
                  <a:gd name="connsiteY36" fmla="*/ 208464 h 923876"/>
                  <a:gd name="connsiteX37" fmla="*/ 393239 w 1378707"/>
                  <a:gd name="connsiteY37" fmla="*/ 123183 h 923876"/>
                  <a:gd name="connsiteX38" fmla="*/ 298483 w 1378707"/>
                  <a:gd name="connsiteY38" fmla="*/ 203726 h 923876"/>
                  <a:gd name="connsiteX39" fmla="*/ 198989 w 1378707"/>
                  <a:gd name="connsiteY39" fmla="*/ 232153 h 92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78707" h="923876">
                    <a:moveTo>
                      <a:pt x="198989" y="232153"/>
                    </a:moveTo>
                    <a:lnTo>
                      <a:pt x="165824" y="170562"/>
                    </a:lnTo>
                    <a:lnTo>
                      <a:pt x="85281" y="265318"/>
                    </a:lnTo>
                    <a:lnTo>
                      <a:pt x="0" y="345861"/>
                    </a:lnTo>
                    <a:lnTo>
                      <a:pt x="9476" y="469045"/>
                    </a:lnTo>
                    <a:lnTo>
                      <a:pt x="142135" y="506947"/>
                    </a:lnTo>
                    <a:lnTo>
                      <a:pt x="293745" y="487996"/>
                    </a:lnTo>
                    <a:lnTo>
                      <a:pt x="701198" y="724887"/>
                    </a:lnTo>
                    <a:lnTo>
                      <a:pt x="800692" y="686985"/>
                    </a:lnTo>
                    <a:lnTo>
                      <a:pt x="942827" y="829119"/>
                    </a:lnTo>
                    <a:lnTo>
                      <a:pt x="990205" y="805430"/>
                    </a:lnTo>
                    <a:lnTo>
                      <a:pt x="1042321" y="895449"/>
                    </a:lnTo>
                    <a:lnTo>
                      <a:pt x="1151291" y="890711"/>
                    </a:lnTo>
                    <a:lnTo>
                      <a:pt x="1222359" y="923876"/>
                    </a:lnTo>
                    <a:lnTo>
                      <a:pt x="1241310" y="852808"/>
                    </a:lnTo>
                    <a:lnTo>
                      <a:pt x="1222359" y="819644"/>
                    </a:lnTo>
                    <a:lnTo>
                      <a:pt x="1274475" y="748576"/>
                    </a:lnTo>
                    <a:lnTo>
                      <a:pt x="1250785" y="596966"/>
                    </a:lnTo>
                    <a:lnTo>
                      <a:pt x="1227096" y="540112"/>
                    </a:lnTo>
                    <a:lnTo>
                      <a:pt x="1165505" y="511685"/>
                    </a:lnTo>
                    <a:lnTo>
                      <a:pt x="1165505" y="440618"/>
                    </a:lnTo>
                    <a:lnTo>
                      <a:pt x="1217621" y="374288"/>
                    </a:lnTo>
                    <a:lnTo>
                      <a:pt x="1198669" y="322172"/>
                    </a:lnTo>
                    <a:lnTo>
                      <a:pt x="1288688" y="156348"/>
                    </a:lnTo>
                    <a:lnTo>
                      <a:pt x="1359755" y="85281"/>
                    </a:lnTo>
                    <a:lnTo>
                      <a:pt x="1378707" y="23689"/>
                    </a:lnTo>
                    <a:lnTo>
                      <a:pt x="1336066" y="0"/>
                    </a:lnTo>
                    <a:lnTo>
                      <a:pt x="1250785" y="56854"/>
                    </a:lnTo>
                    <a:lnTo>
                      <a:pt x="1151291" y="71067"/>
                    </a:lnTo>
                    <a:lnTo>
                      <a:pt x="1070748" y="127921"/>
                    </a:lnTo>
                    <a:lnTo>
                      <a:pt x="1013894" y="85281"/>
                    </a:lnTo>
                    <a:lnTo>
                      <a:pt x="904924" y="180037"/>
                    </a:lnTo>
                    <a:lnTo>
                      <a:pt x="739101" y="236891"/>
                    </a:lnTo>
                    <a:lnTo>
                      <a:pt x="606441" y="213202"/>
                    </a:lnTo>
                    <a:lnTo>
                      <a:pt x="540112" y="246367"/>
                    </a:lnTo>
                    <a:lnTo>
                      <a:pt x="502209" y="198989"/>
                    </a:lnTo>
                    <a:lnTo>
                      <a:pt x="431142" y="208464"/>
                    </a:lnTo>
                    <a:lnTo>
                      <a:pt x="393239" y="123183"/>
                    </a:lnTo>
                    <a:lnTo>
                      <a:pt x="298483" y="203726"/>
                    </a:lnTo>
                    <a:lnTo>
                      <a:pt x="198989" y="232153"/>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56" name="Freeform 31"/>
              <p:cNvSpPr/>
              <p:nvPr/>
            </p:nvSpPr>
            <p:spPr>
              <a:xfrm>
                <a:off x="2299379" y="2000801"/>
                <a:ext cx="954088" cy="485775"/>
              </a:xfrm>
              <a:custGeom>
                <a:avLst/>
                <a:gdLst>
                  <a:gd name="connsiteX0" fmla="*/ 66907 w 955288"/>
                  <a:gd name="connsiteY0" fmla="*/ 312234 h 486937"/>
                  <a:gd name="connsiteX1" fmla="*/ 0 w 955288"/>
                  <a:gd name="connsiteY1" fmla="*/ 375425 h 486937"/>
                  <a:gd name="connsiteX2" fmla="*/ 11151 w 955288"/>
                  <a:gd name="connsiteY2" fmla="*/ 486937 h 486937"/>
                  <a:gd name="connsiteX3" fmla="*/ 66907 w 955288"/>
                  <a:gd name="connsiteY3" fmla="*/ 446049 h 486937"/>
                  <a:gd name="connsiteX4" fmla="*/ 115229 w 955288"/>
                  <a:gd name="connsiteY4" fmla="*/ 464634 h 486937"/>
                  <a:gd name="connsiteX5" fmla="*/ 345688 w 955288"/>
                  <a:gd name="connsiteY5" fmla="*/ 215590 h 486937"/>
                  <a:gd name="connsiteX6" fmla="*/ 386576 w 955288"/>
                  <a:gd name="connsiteY6" fmla="*/ 156117 h 486937"/>
                  <a:gd name="connsiteX7" fmla="*/ 498088 w 955288"/>
                  <a:gd name="connsiteY7" fmla="*/ 111512 h 486937"/>
                  <a:gd name="connsiteX8" fmla="*/ 564995 w 955288"/>
                  <a:gd name="connsiteY8" fmla="*/ 163551 h 486937"/>
                  <a:gd name="connsiteX9" fmla="*/ 713678 w 955288"/>
                  <a:gd name="connsiteY9" fmla="*/ 230459 h 486937"/>
                  <a:gd name="connsiteX10" fmla="*/ 851210 w 955288"/>
                  <a:gd name="connsiteY10" fmla="*/ 286215 h 486937"/>
                  <a:gd name="connsiteX11" fmla="*/ 955288 w 955288"/>
                  <a:gd name="connsiteY11" fmla="*/ 286215 h 486937"/>
                  <a:gd name="connsiteX12" fmla="*/ 802888 w 955288"/>
                  <a:gd name="connsiteY12" fmla="*/ 104078 h 486937"/>
                  <a:gd name="connsiteX13" fmla="*/ 739698 w 955288"/>
                  <a:gd name="connsiteY13" fmla="*/ 89210 h 486937"/>
                  <a:gd name="connsiteX14" fmla="*/ 728546 w 955288"/>
                  <a:gd name="connsiteY14" fmla="*/ 22303 h 486937"/>
                  <a:gd name="connsiteX15" fmla="*/ 646771 w 955288"/>
                  <a:gd name="connsiteY15" fmla="*/ 0 h 486937"/>
                  <a:gd name="connsiteX16" fmla="*/ 620751 w 955288"/>
                  <a:gd name="connsiteY16" fmla="*/ 37171 h 486937"/>
                  <a:gd name="connsiteX17" fmla="*/ 561278 w 955288"/>
                  <a:gd name="connsiteY17" fmla="*/ 3717 h 486937"/>
                  <a:gd name="connsiteX18" fmla="*/ 524107 w 955288"/>
                  <a:gd name="connsiteY18" fmla="*/ 14868 h 486937"/>
                  <a:gd name="connsiteX19" fmla="*/ 490654 w 955288"/>
                  <a:gd name="connsiteY19" fmla="*/ 74342 h 486937"/>
                  <a:gd name="connsiteX20" fmla="*/ 434898 w 955288"/>
                  <a:gd name="connsiteY20" fmla="*/ 14868 h 486937"/>
                  <a:gd name="connsiteX21" fmla="*/ 375424 w 955288"/>
                  <a:gd name="connsiteY21" fmla="*/ 66907 h 486937"/>
                  <a:gd name="connsiteX22" fmla="*/ 304800 w 955288"/>
                  <a:gd name="connsiteY22" fmla="*/ 66907 h 486937"/>
                  <a:gd name="connsiteX23" fmla="*/ 219307 w 955288"/>
                  <a:gd name="connsiteY23" fmla="*/ 126381 h 486937"/>
                  <a:gd name="connsiteX24" fmla="*/ 211873 w 955288"/>
                  <a:gd name="connsiteY24" fmla="*/ 263912 h 486937"/>
                  <a:gd name="connsiteX25" fmla="*/ 185854 w 955288"/>
                  <a:gd name="connsiteY25" fmla="*/ 304800 h 486937"/>
                  <a:gd name="connsiteX26" fmla="*/ 66907 w 955288"/>
                  <a:gd name="connsiteY26" fmla="*/ 312234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288" h="486937">
                    <a:moveTo>
                      <a:pt x="66907" y="312234"/>
                    </a:moveTo>
                    <a:lnTo>
                      <a:pt x="0" y="375425"/>
                    </a:lnTo>
                    <a:lnTo>
                      <a:pt x="11151" y="486937"/>
                    </a:lnTo>
                    <a:lnTo>
                      <a:pt x="66907" y="446049"/>
                    </a:lnTo>
                    <a:lnTo>
                      <a:pt x="115229" y="464634"/>
                    </a:lnTo>
                    <a:lnTo>
                      <a:pt x="345688" y="215590"/>
                    </a:lnTo>
                    <a:lnTo>
                      <a:pt x="386576" y="156117"/>
                    </a:lnTo>
                    <a:lnTo>
                      <a:pt x="498088" y="111512"/>
                    </a:lnTo>
                    <a:lnTo>
                      <a:pt x="564995" y="163551"/>
                    </a:lnTo>
                    <a:lnTo>
                      <a:pt x="713678" y="230459"/>
                    </a:lnTo>
                    <a:lnTo>
                      <a:pt x="851210" y="286215"/>
                    </a:lnTo>
                    <a:lnTo>
                      <a:pt x="955288" y="286215"/>
                    </a:lnTo>
                    <a:lnTo>
                      <a:pt x="802888" y="104078"/>
                    </a:lnTo>
                    <a:lnTo>
                      <a:pt x="739698" y="89210"/>
                    </a:lnTo>
                    <a:lnTo>
                      <a:pt x="728546" y="22303"/>
                    </a:lnTo>
                    <a:lnTo>
                      <a:pt x="646771" y="0"/>
                    </a:lnTo>
                    <a:lnTo>
                      <a:pt x="620751" y="37171"/>
                    </a:lnTo>
                    <a:lnTo>
                      <a:pt x="561278" y="3717"/>
                    </a:lnTo>
                    <a:lnTo>
                      <a:pt x="524107" y="14868"/>
                    </a:lnTo>
                    <a:lnTo>
                      <a:pt x="490654" y="74342"/>
                    </a:lnTo>
                    <a:lnTo>
                      <a:pt x="434898" y="14868"/>
                    </a:lnTo>
                    <a:lnTo>
                      <a:pt x="375424" y="66907"/>
                    </a:lnTo>
                    <a:lnTo>
                      <a:pt x="304800" y="66907"/>
                    </a:lnTo>
                    <a:lnTo>
                      <a:pt x="219307" y="126381"/>
                    </a:lnTo>
                    <a:lnTo>
                      <a:pt x="211873" y="263912"/>
                    </a:lnTo>
                    <a:lnTo>
                      <a:pt x="185854" y="304800"/>
                    </a:lnTo>
                    <a:lnTo>
                      <a:pt x="66907" y="312234"/>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57" name="Freeform 32"/>
              <p:cNvSpPr/>
              <p:nvPr/>
            </p:nvSpPr>
            <p:spPr>
              <a:xfrm>
                <a:off x="1959654" y="1000676"/>
                <a:ext cx="982663" cy="1316037"/>
              </a:xfrm>
              <a:custGeom>
                <a:avLst/>
                <a:gdLst>
                  <a:gd name="connsiteX0" fmla="*/ 981308 w 981308"/>
                  <a:gd name="connsiteY0" fmla="*/ 985025 h 1315844"/>
                  <a:gd name="connsiteX1" fmla="*/ 977591 w 981308"/>
                  <a:gd name="connsiteY1" fmla="*/ 921835 h 1315844"/>
                  <a:gd name="connsiteX2" fmla="*/ 877230 w 981308"/>
                  <a:gd name="connsiteY2" fmla="*/ 828908 h 1315844"/>
                  <a:gd name="connsiteX3" fmla="*/ 840059 w 981308"/>
                  <a:gd name="connsiteY3" fmla="*/ 773152 h 1315844"/>
                  <a:gd name="connsiteX4" fmla="*/ 765717 w 981308"/>
                  <a:gd name="connsiteY4" fmla="*/ 780586 h 1315844"/>
                  <a:gd name="connsiteX5" fmla="*/ 721113 w 981308"/>
                  <a:gd name="connsiteY5" fmla="*/ 743415 h 1315844"/>
                  <a:gd name="connsiteX6" fmla="*/ 721113 w 981308"/>
                  <a:gd name="connsiteY6" fmla="*/ 613318 h 1315844"/>
                  <a:gd name="connsiteX7" fmla="*/ 758283 w 981308"/>
                  <a:gd name="connsiteY7" fmla="*/ 631903 h 1315844"/>
                  <a:gd name="connsiteX8" fmla="*/ 817756 w 981308"/>
                  <a:gd name="connsiteY8" fmla="*/ 572430 h 1315844"/>
                  <a:gd name="connsiteX9" fmla="*/ 754566 w 981308"/>
                  <a:gd name="connsiteY9" fmla="*/ 401444 h 1315844"/>
                  <a:gd name="connsiteX10" fmla="*/ 713678 w 981308"/>
                  <a:gd name="connsiteY10" fmla="*/ 390293 h 1315844"/>
                  <a:gd name="connsiteX11" fmla="*/ 750849 w 981308"/>
                  <a:gd name="connsiteY11" fmla="*/ 323386 h 1315844"/>
                  <a:gd name="connsiteX12" fmla="*/ 750849 w 981308"/>
                  <a:gd name="connsiteY12" fmla="*/ 271347 h 1315844"/>
                  <a:gd name="connsiteX13" fmla="*/ 814039 w 981308"/>
                  <a:gd name="connsiteY13" fmla="*/ 252761 h 1315844"/>
                  <a:gd name="connsiteX14" fmla="*/ 795454 w 981308"/>
                  <a:gd name="connsiteY14" fmla="*/ 156118 h 1315844"/>
                  <a:gd name="connsiteX15" fmla="*/ 743415 w 981308"/>
                  <a:gd name="connsiteY15" fmla="*/ 163552 h 1315844"/>
                  <a:gd name="connsiteX16" fmla="*/ 735981 w 981308"/>
                  <a:gd name="connsiteY16" fmla="*/ 133815 h 1315844"/>
                  <a:gd name="connsiteX17" fmla="*/ 676508 w 981308"/>
                  <a:gd name="connsiteY17" fmla="*/ 96644 h 1315844"/>
                  <a:gd name="connsiteX18" fmla="*/ 669074 w 981308"/>
                  <a:gd name="connsiteY18" fmla="*/ 0 h 1315844"/>
                  <a:gd name="connsiteX19" fmla="*/ 516674 w 981308"/>
                  <a:gd name="connsiteY19" fmla="*/ 111513 h 1315844"/>
                  <a:gd name="connsiteX20" fmla="*/ 538976 w 981308"/>
                  <a:gd name="connsiteY20" fmla="*/ 256479 h 1315844"/>
                  <a:gd name="connsiteX21" fmla="*/ 472069 w 981308"/>
                  <a:gd name="connsiteY21" fmla="*/ 263913 h 1315844"/>
                  <a:gd name="connsiteX22" fmla="*/ 460917 w 981308"/>
                  <a:gd name="connsiteY22" fmla="*/ 390293 h 1315844"/>
                  <a:gd name="connsiteX23" fmla="*/ 494371 w 981308"/>
                  <a:gd name="connsiteY23" fmla="*/ 453483 h 1315844"/>
                  <a:gd name="connsiteX24" fmla="*/ 386576 w 981308"/>
                  <a:gd name="connsiteY24" fmla="*/ 512957 h 1315844"/>
                  <a:gd name="connsiteX25" fmla="*/ 271347 w 981308"/>
                  <a:gd name="connsiteY25" fmla="*/ 505522 h 1315844"/>
                  <a:gd name="connsiteX26" fmla="*/ 170986 w 981308"/>
                  <a:gd name="connsiteY26" fmla="*/ 538976 h 1315844"/>
                  <a:gd name="connsiteX27" fmla="*/ 185854 w 981308"/>
                  <a:gd name="connsiteY27" fmla="*/ 650488 h 1315844"/>
                  <a:gd name="connsiteX28" fmla="*/ 74342 w 981308"/>
                  <a:gd name="connsiteY28" fmla="*/ 728547 h 1315844"/>
                  <a:gd name="connsiteX29" fmla="*/ 0 w 981308"/>
                  <a:gd name="connsiteY29" fmla="*/ 735981 h 1315844"/>
                  <a:gd name="connsiteX30" fmla="*/ 81776 w 981308"/>
                  <a:gd name="connsiteY30" fmla="*/ 888381 h 1315844"/>
                  <a:gd name="connsiteX31" fmla="*/ 133815 w 981308"/>
                  <a:gd name="connsiteY31" fmla="*/ 925552 h 1315844"/>
                  <a:gd name="connsiteX32" fmla="*/ 126381 w 981308"/>
                  <a:gd name="connsiteY32" fmla="*/ 977591 h 1315844"/>
                  <a:gd name="connsiteX33" fmla="*/ 70625 w 981308"/>
                  <a:gd name="connsiteY33" fmla="*/ 1007327 h 1315844"/>
                  <a:gd name="connsiteX34" fmla="*/ 104078 w 981308"/>
                  <a:gd name="connsiteY34" fmla="*/ 1037064 h 1315844"/>
                  <a:gd name="connsiteX35" fmla="*/ 85493 w 981308"/>
                  <a:gd name="connsiteY35" fmla="*/ 1129991 h 1315844"/>
                  <a:gd name="connsiteX36" fmla="*/ 118947 w 981308"/>
                  <a:gd name="connsiteY36" fmla="*/ 1204332 h 1315844"/>
                  <a:gd name="connsiteX37" fmla="*/ 241610 w 981308"/>
                  <a:gd name="connsiteY37" fmla="*/ 1260088 h 1315844"/>
                  <a:gd name="connsiteX38" fmla="*/ 386576 w 981308"/>
                  <a:gd name="connsiteY38" fmla="*/ 1263805 h 1315844"/>
                  <a:gd name="connsiteX39" fmla="*/ 412596 w 981308"/>
                  <a:gd name="connsiteY39" fmla="*/ 1315844 h 1315844"/>
                  <a:gd name="connsiteX40" fmla="*/ 524108 w 981308"/>
                  <a:gd name="connsiteY40" fmla="*/ 1286108 h 1315844"/>
                  <a:gd name="connsiteX41" fmla="*/ 546410 w 981308"/>
                  <a:gd name="connsiteY41" fmla="*/ 1200615 h 1315844"/>
                  <a:gd name="connsiteX42" fmla="*/ 557561 w 981308"/>
                  <a:gd name="connsiteY42" fmla="*/ 1111405 h 1315844"/>
                  <a:gd name="connsiteX43" fmla="*/ 635620 w 981308"/>
                  <a:gd name="connsiteY43" fmla="*/ 1066800 h 1315844"/>
                  <a:gd name="connsiteX44" fmla="*/ 713678 w 981308"/>
                  <a:gd name="connsiteY44" fmla="*/ 1070518 h 1315844"/>
                  <a:gd name="connsiteX45" fmla="*/ 765717 w 981308"/>
                  <a:gd name="connsiteY45" fmla="*/ 1040781 h 1315844"/>
                  <a:gd name="connsiteX46" fmla="*/ 817756 w 981308"/>
                  <a:gd name="connsiteY46" fmla="*/ 1070518 h 1315844"/>
                  <a:gd name="connsiteX47" fmla="*/ 895815 w 981308"/>
                  <a:gd name="connsiteY47" fmla="*/ 1007327 h 1315844"/>
                  <a:gd name="connsiteX48" fmla="*/ 962722 w 981308"/>
                  <a:gd name="connsiteY48" fmla="*/ 1037064 h 1315844"/>
                  <a:gd name="connsiteX49" fmla="*/ 981308 w 981308"/>
                  <a:gd name="connsiteY49" fmla="*/ 985025 h 1315844"/>
                  <a:gd name="connsiteX0" fmla="*/ 981308 w 981308"/>
                  <a:gd name="connsiteY0" fmla="*/ 985025 h 1315844"/>
                  <a:gd name="connsiteX1" fmla="*/ 977591 w 981308"/>
                  <a:gd name="connsiteY1" fmla="*/ 921835 h 1315844"/>
                  <a:gd name="connsiteX2" fmla="*/ 877230 w 981308"/>
                  <a:gd name="connsiteY2" fmla="*/ 828908 h 1315844"/>
                  <a:gd name="connsiteX3" fmla="*/ 840059 w 981308"/>
                  <a:gd name="connsiteY3" fmla="*/ 773152 h 1315844"/>
                  <a:gd name="connsiteX4" fmla="*/ 765717 w 981308"/>
                  <a:gd name="connsiteY4" fmla="*/ 780586 h 1315844"/>
                  <a:gd name="connsiteX5" fmla="*/ 721113 w 981308"/>
                  <a:gd name="connsiteY5" fmla="*/ 743415 h 1315844"/>
                  <a:gd name="connsiteX6" fmla="*/ 721113 w 981308"/>
                  <a:gd name="connsiteY6" fmla="*/ 613318 h 1315844"/>
                  <a:gd name="connsiteX7" fmla="*/ 758283 w 981308"/>
                  <a:gd name="connsiteY7" fmla="*/ 631903 h 1315844"/>
                  <a:gd name="connsiteX8" fmla="*/ 817756 w 981308"/>
                  <a:gd name="connsiteY8" fmla="*/ 572430 h 1315844"/>
                  <a:gd name="connsiteX9" fmla="*/ 754566 w 981308"/>
                  <a:gd name="connsiteY9" fmla="*/ 401444 h 1315844"/>
                  <a:gd name="connsiteX10" fmla="*/ 713678 w 981308"/>
                  <a:gd name="connsiteY10" fmla="*/ 390293 h 1315844"/>
                  <a:gd name="connsiteX11" fmla="*/ 765136 w 981308"/>
                  <a:gd name="connsiteY11" fmla="*/ 337674 h 1315844"/>
                  <a:gd name="connsiteX12" fmla="*/ 750849 w 981308"/>
                  <a:gd name="connsiteY12" fmla="*/ 271347 h 1315844"/>
                  <a:gd name="connsiteX13" fmla="*/ 814039 w 981308"/>
                  <a:gd name="connsiteY13" fmla="*/ 252761 h 1315844"/>
                  <a:gd name="connsiteX14" fmla="*/ 795454 w 981308"/>
                  <a:gd name="connsiteY14" fmla="*/ 156118 h 1315844"/>
                  <a:gd name="connsiteX15" fmla="*/ 743415 w 981308"/>
                  <a:gd name="connsiteY15" fmla="*/ 163552 h 1315844"/>
                  <a:gd name="connsiteX16" fmla="*/ 735981 w 981308"/>
                  <a:gd name="connsiteY16" fmla="*/ 133815 h 1315844"/>
                  <a:gd name="connsiteX17" fmla="*/ 676508 w 981308"/>
                  <a:gd name="connsiteY17" fmla="*/ 96644 h 1315844"/>
                  <a:gd name="connsiteX18" fmla="*/ 669074 w 981308"/>
                  <a:gd name="connsiteY18" fmla="*/ 0 h 1315844"/>
                  <a:gd name="connsiteX19" fmla="*/ 516674 w 981308"/>
                  <a:gd name="connsiteY19" fmla="*/ 111513 h 1315844"/>
                  <a:gd name="connsiteX20" fmla="*/ 538976 w 981308"/>
                  <a:gd name="connsiteY20" fmla="*/ 256479 h 1315844"/>
                  <a:gd name="connsiteX21" fmla="*/ 472069 w 981308"/>
                  <a:gd name="connsiteY21" fmla="*/ 263913 h 1315844"/>
                  <a:gd name="connsiteX22" fmla="*/ 460917 w 981308"/>
                  <a:gd name="connsiteY22" fmla="*/ 390293 h 1315844"/>
                  <a:gd name="connsiteX23" fmla="*/ 494371 w 981308"/>
                  <a:gd name="connsiteY23" fmla="*/ 453483 h 1315844"/>
                  <a:gd name="connsiteX24" fmla="*/ 386576 w 981308"/>
                  <a:gd name="connsiteY24" fmla="*/ 512957 h 1315844"/>
                  <a:gd name="connsiteX25" fmla="*/ 271347 w 981308"/>
                  <a:gd name="connsiteY25" fmla="*/ 505522 h 1315844"/>
                  <a:gd name="connsiteX26" fmla="*/ 170986 w 981308"/>
                  <a:gd name="connsiteY26" fmla="*/ 538976 h 1315844"/>
                  <a:gd name="connsiteX27" fmla="*/ 185854 w 981308"/>
                  <a:gd name="connsiteY27" fmla="*/ 650488 h 1315844"/>
                  <a:gd name="connsiteX28" fmla="*/ 74342 w 981308"/>
                  <a:gd name="connsiteY28" fmla="*/ 728547 h 1315844"/>
                  <a:gd name="connsiteX29" fmla="*/ 0 w 981308"/>
                  <a:gd name="connsiteY29" fmla="*/ 735981 h 1315844"/>
                  <a:gd name="connsiteX30" fmla="*/ 81776 w 981308"/>
                  <a:gd name="connsiteY30" fmla="*/ 888381 h 1315844"/>
                  <a:gd name="connsiteX31" fmla="*/ 133815 w 981308"/>
                  <a:gd name="connsiteY31" fmla="*/ 925552 h 1315844"/>
                  <a:gd name="connsiteX32" fmla="*/ 126381 w 981308"/>
                  <a:gd name="connsiteY32" fmla="*/ 977591 h 1315844"/>
                  <a:gd name="connsiteX33" fmla="*/ 70625 w 981308"/>
                  <a:gd name="connsiteY33" fmla="*/ 1007327 h 1315844"/>
                  <a:gd name="connsiteX34" fmla="*/ 104078 w 981308"/>
                  <a:gd name="connsiteY34" fmla="*/ 1037064 h 1315844"/>
                  <a:gd name="connsiteX35" fmla="*/ 85493 w 981308"/>
                  <a:gd name="connsiteY35" fmla="*/ 1129991 h 1315844"/>
                  <a:gd name="connsiteX36" fmla="*/ 118947 w 981308"/>
                  <a:gd name="connsiteY36" fmla="*/ 1204332 h 1315844"/>
                  <a:gd name="connsiteX37" fmla="*/ 241610 w 981308"/>
                  <a:gd name="connsiteY37" fmla="*/ 1260088 h 1315844"/>
                  <a:gd name="connsiteX38" fmla="*/ 386576 w 981308"/>
                  <a:gd name="connsiteY38" fmla="*/ 1263805 h 1315844"/>
                  <a:gd name="connsiteX39" fmla="*/ 412596 w 981308"/>
                  <a:gd name="connsiteY39" fmla="*/ 1315844 h 1315844"/>
                  <a:gd name="connsiteX40" fmla="*/ 524108 w 981308"/>
                  <a:gd name="connsiteY40" fmla="*/ 1286108 h 1315844"/>
                  <a:gd name="connsiteX41" fmla="*/ 546410 w 981308"/>
                  <a:gd name="connsiteY41" fmla="*/ 1200615 h 1315844"/>
                  <a:gd name="connsiteX42" fmla="*/ 557561 w 981308"/>
                  <a:gd name="connsiteY42" fmla="*/ 1111405 h 1315844"/>
                  <a:gd name="connsiteX43" fmla="*/ 635620 w 981308"/>
                  <a:gd name="connsiteY43" fmla="*/ 1066800 h 1315844"/>
                  <a:gd name="connsiteX44" fmla="*/ 713678 w 981308"/>
                  <a:gd name="connsiteY44" fmla="*/ 1070518 h 1315844"/>
                  <a:gd name="connsiteX45" fmla="*/ 765717 w 981308"/>
                  <a:gd name="connsiteY45" fmla="*/ 1040781 h 1315844"/>
                  <a:gd name="connsiteX46" fmla="*/ 817756 w 981308"/>
                  <a:gd name="connsiteY46" fmla="*/ 1070518 h 1315844"/>
                  <a:gd name="connsiteX47" fmla="*/ 895815 w 981308"/>
                  <a:gd name="connsiteY47" fmla="*/ 1007327 h 1315844"/>
                  <a:gd name="connsiteX48" fmla="*/ 962722 w 981308"/>
                  <a:gd name="connsiteY48" fmla="*/ 1037064 h 1315844"/>
                  <a:gd name="connsiteX49" fmla="*/ 981308 w 981308"/>
                  <a:gd name="connsiteY49" fmla="*/ 985025 h 1315844"/>
                  <a:gd name="connsiteX0" fmla="*/ 981308 w 981308"/>
                  <a:gd name="connsiteY0" fmla="*/ 985025 h 1315844"/>
                  <a:gd name="connsiteX1" fmla="*/ 977591 w 981308"/>
                  <a:gd name="connsiteY1" fmla="*/ 921835 h 1315844"/>
                  <a:gd name="connsiteX2" fmla="*/ 877230 w 981308"/>
                  <a:gd name="connsiteY2" fmla="*/ 828908 h 1315844"/>
                  <a:gd name="connsiteX3" fmla="*/ 840059 w 981308"/>
                  <a:gd name="connsiteY3" fmla="*/ 773152 h 1315844"/>
                  <a:gd name="connsiteX4" fmla="*/ 765717 w 981308"/>
                  <a:gd name="connsiteY4" fmla="*/ 780586 h 1315844"/>
                  <a:gd name="connsiteX5" fmla="*/ 721113 w 981308"/>
                  <a:gd name="connsiteY5" fmla="*/ 743415 h 1315844"/>
                  <a:gd name="connsiteX6" fmla="*/ 721113 w 981308"/>
                  <a:gd name="connsiteY6" fmla="*/ 613318 h 1315844"/>
                  <a:gd name="connsiteX7" fmla="*/ 758283 w 981308"/>
                  <a:gd name="connsiteY7" fmla="*/ 631903 h 1315844"/>
                  <a:gd name="connsiteX8" fmla="*/ 817756 w 981308"/>
                  <a:gd name="connsiteY8" fmla="*/ 572430 h 1315844"/>
                  <a:gd name="connsiteX9" fmla="*/ 754566 w 981308"/>
                  <a:gd name="connsiteY9" fmla="*/ 401444 h 1315844"/>
                  <a:gd name="connsiteX10" fmla="*/ 737490 w 981308"/>
                  <a:gd name="connsiteY10" fmla="*/ 390293 h 1315844"/>
                  <a:gd name="connsiteX11" fmla="*/ 765136 w 981308"/>
                  <a:gd name="connsiteY11" fmla="*/ 337674 h 1315844"/>
                  <a:gd name="connsiteX12" fmla="*/ 750849 w 981308"/>
                  <a:gd name="connsiteY12" fmla="*/ 271347 h 1315844"/>
                  <a:gd name="connsiteX13" fmla="*/ 814039 w 981308"/>
                  <a:gd name="connsiteY13" fmla="*/ 252761 h 1315844"/>
                  <a:gd name="connsiteX14" fmla="*/ 795454 w 981308"/>
                  <a:gd name="connsiteY14" fmla="*/ 156118 h 1315844"/>
                  <a:gd name="connsiteX15" fmla="*/ 743415 w 981308"/>
                  <a:gd name="connsiteY15" fmla="*/ 163552 h 1315844"/>
                  <a:gd name="connsiteX16" fmla="*/ 735981 w 981308"/>
                  <a:gd name="connsiteY16" fmla="*/ 133815 h 1315844"/>
                  <a:gd name="connsiteX17" fmla="*/ 676508 w 981308"/>
                  <a:gd name="connsiteY17" fmla="*/ 96644 h 1315844"/>
                  <a:gd name="connsiteX18" fmla="*/ 669074 w 981308"/>
                  <a:gd name="connsiteY18" fmla="*/ 0 h 1315844"/>
                  <a:gd name="connsiteX19" fmla="*/ 516674 w 981308"/>
                  <a:gd name="connsiteY19" fmla="*/ 111513 h 1315844"/>
                  <a:gd name="connsiteX20" fmla="*/ 538976 w 981308"/>
                  <a:gd name="connsiteY20" fmla="*/ 256479 h 1315844"/>
                  <a:gd name="connsiteX21" fmla="*/ 472069 w 981308"/>
                  <a:gd name="connsiteY21" fmla="*/ 263913 h 1315844"/>
                  <a:gd name="connsiteX22" fmla="*/ 460917 w 981308"/>
                  <a:gd name="connsiteY22" fmla="*/ 390293 h 1315844"/>
                  <a:gd name="connsiteX23" fmla="*/ 494371 w 981308"/>
                  <a:gd name="connsiteY23" fmla="*/ 453483 h 1315844"/>
                  <a:gd name="connsiteX24" fmla="*/ 386576 w 981308"/>
                  <a:gd name="connsiteY24" fmla="*/ 512957 h 1315844"/>
                  <a:gd name="connsiteX25" fmla="*/ 271347 w 981308"/>
                  <a:gd name="connsiteY25" fmla="*/ 505522 h 1315844"/>
                  <a:gd name="connsiteX26" fmla="*/ 170986 w 981308"/>
                  <a:gd name="connsiteY26" fmla="*/ 538976 h 1315844"/>
                  <a:gd name="connsiteX27" fmla="*/ 185854 w 981308"/>
                  <a:gd name="connsiteY27" fmla="*/ 650488 h 1315844"/>
                  <a:gd name="connsiteX28" fmla="*/ 74342 w 981308"/>
                  <a:gd name="connsiteY28" fmla="*/ 728547 h 1315844"/>
                  <a:gd name="connsiteX29" fmla="*/ 0 w 981308"/>
                  <a:gd name="connsiteY29" fmla="*/ 735981 h 1315844"/>
                  <a:gd name="connsiteX30" fmla="*/ 81776 w 981308"/>
                  <a:gd name="connsiteY30" fmla="*/ 888381 h 1315844"/>
                  <a:gd name="connsiteX31" fmla="*/ 133815 w 981308"/>
                  <a:gd name="connsiteY31" fmla="*/ 925552 h 1315844"/>
                  <a:gd name="connsiteX32" fmla="*/ 126381 w 981308"/>
                  <a:gd name="connsiteY32" fmla="*/ 977591 h 1315844"/>
                  <a:gd name="connsiteX33" fmla="*/ 70625 w 981308"/>
                  <a:gd name="connsiteY33" fmla="*/ 1007327 h 1315844"/>
                  <a:gd name="connsiteX34" fmla="*/ 104078 w 981308"/>
                  <a:gd name="connsiteY34" fmla="*/ 1037064 h 1315844"/>
                  <a:gd name="connsiteX35" fmla="*/ 85493 w 981308"/>
                  <a:gd name="connsiteY35" fmla="*/ 1129991 h 1315844"/>
                  <a:gd name="connsiteX36" fmla="*/ 118947 w 981308"/>
                  <a:gd name="connsiteY36" fmla="*/ 1204332 h 1315844"/>
                  <a:gd name="connsiteX37" fmla="*/ 241610 w 981308"/>
                  <a:gd name="connsiteY37" fmla="*/ 1260088 h 1315844"/>
                  <a:gd name="connsiteX38" fmla="*/ 386576 w 981308"/>
                  <a:gd name="connsiteY38" fmla="*/ 1263805 h 1315844"/>
                  <a:gd name="connsiteX39" fmla="*/ 412596 w 981308"/>
                  <a:gd name="connsiteY39" fmla="*/ 1315844 h 1315844"/>
                  <a:gd name="connsiteX40" fmla="*/ 524108 w 981308"/>
                  <a:gd name="connsiteY40" fmla="*/ 1286108 h 1315844"/>
                  <a:gd name="connsiteX41" fmla="*/ 546410 w 981308"/>
                  <a:gd name="connsiteY41" fmla="*/ 1200615 h 1315844"/>
                  <a:gd name="connsiteX42" fmla="*/ 557561 w 981308"/>
                  <a:gd name="connsiteY42" fmla="*/ 1111405 h 1315844"/>
                  <a:gd name="connsiteX43" fmla="*/ 635620 w 981308"/>
                  <a:gd name="connsiteY43" fmla="*/ 1066800 h 1315844"/>
                  <a:gd name="connsiteX44" fmla="*/ 713678 w 981308"/>
                  <a:gd name="connsiteY44" fmla="*/ 1070518 h 1315844"/>
                  <a:gd name="connsiteX45" fmla="*/ 765717 w 981308"/>
                  <a:gd name="connsiteY45" fmla="*/ 1040781 h 1315844"/>
                  <a:gd name="connsiteX46" fmla="*/ 817756 w 981308"/>
                  <a:gd name="connsiteY46" fmla="*/ 1070518 h 1315844"/>
                  <a:gd name="connsiteX47" fmla="*/ 895815 w 981308"/>
                  <a:gd name="connsiteY47" fmla="*/ 1007327 h 1315844"/>
                  <a:gd name="connsiteX48" fmla="*/ 962722 w 981308"/>
                  <a:gd name="connsiteY48" fmla="*/ 1037064 h 1315844"/>
                  <a:gd name="connsiteX49" fmla="*/ 981308 w 981308"/>
                  <a:gd name="connsiteY49" fmla="*/ 985025 h 1315844"/>
                  <a:gd name="connsiteX0" fmla="*/ 981308 w 981308"/>
                  <a:gd name="connsiteY0" fmla="*/ 985025 h 1315844"/>
                  <a:gd name="connsiteX1" fmla="*/ 977591 w 981308"/>
                  <a:gd name="connsiteY1" fmla="*/ 921835 h 1315844"/>
                  <a:gd name="connsiteX2" fmla="*/ 877230 w 981308"/>
                  <a:gd name="connsiteY2" fmla="*/ 828908 h 1315844"/>
                  <a:gd name="connsiteX3" fmla="*/ 840059 w 981308"/>
                  <a:gd name="connsiteY3" fmla="*/ 773152 h 1315844"/>
                  <a:gd name="connsiteX4" fmla="*/ 765717 w 981308"/>
                  <a:gd name="connsiteY4" fmla="*/ 780586 h 1315844"/>
                  <a:gd name="connsiteX5" fmla="*/ 721113 w 981308"/>
                  <a:gd name="connsiteY5" fmla="*/ 743415 h 1315844"/>
                  <a:gd name="connsiteX6" fmla="*/ 721113 w 981308"/>
                  <a:gd name="connsiteY6" fmla="*/ 613318 h 1315844"/>
                  <a:gd name="connsiteX7" fmla="*/ 758283 w 981308"/>
                  <a:gd name="connsiteY7" fmla="*/ 631903 h 1315844"/>
                  <a:gd name="connsiteX8" fmla="*/ 817756 w 981308"/>
                  <a:gd name="connsiteY8" fmla="*/ 572430 h 1315844"/>
                  <a:gd name="connsiteX9" fmla="*/ 754566 w 981308"/>
                  <a:gd name="connsiteY9" fmla="*/ 401444 h 1315844"/>
                  <a:gd name="connsiteX10" fmla="*/ 737490 w 981308"/>
                  <a:gd name="connsiteY10" fmla="*/ 390293 h 1315844"/>
                  <a:gd name="connsiteX11" fmla="*/ 765136 w 981308"/>
                  <a:gd name="connsiteY11" fmla="*/ 337674 h 1315844"/>
                  <a:gd name="connsiteX12" fmla="*/ 750849 w 981308"/>
                  <a:gd name="connsiteY12" fmla="*/ 271347 h 1315844"/>
                  <a:gd name="connsiteX13" fmla="*/ 814039 w 981308"/>
                  <a:gd name="connsiteY13" fmla="*/ 252761 h 1315844"/>
                  <a:gd name="connsiteX14" fmla="*/ 795454 w 981308"/>
                  <a:gd name="connsiteY14" fmla="*/ 156118 h 1315844"/>
                  <a:gd name="connsiteX15" fmla="*/ 743415 w 981308"/>
                  <a:gd name="connsiteY15" fmla="*/ 163552 h 1315844"/>
                  <a:gd name="connsiteX16" fmla="*/ 735981 w 981308"/>
                  <a:gd name="connsiteY16" fmla="*/ 133815 h 1315844"/>
                  <a:gd name="connsiteX17" fmla="*/ 676508 w 981308"/>
                  <a:gd name="connsiteY17" fmla="*/ 96644 h 1315844"/>
                  <a:gd name="connsiteX18" fmla="*/ 669074 w 981308"/>
                  <a:gd name="connsiteY18" fmla="*/ 0 h 1315844"/>
                  <a:gd name="connsiteX19" fmla="*/ 516674 w 981308"/>
                  <a:gd name="connsiteY19" fmla="*/ 111513 h 1315844"/>
                  <a:gd name="connsiteX20" fmla="*/ 538976 w 981308"/>
                  <a:gd name="connsiteY20" fmla="*/ 256479 h 1315844"/>
                  <a:gd name="connsiteX21" fmla="*/ 472069 w 981308"/>
                  <a:gd name="connsiteY21" fmla="*/ 263913 h 1315844"/>
                  <a:gd name="connsiteX22" fmla="*/ 460917 w 981308"/>
                  <a:gd name="connsiteY22" fmla="*/ 390293 h 1315844"/>
                  <a:gd name="connsiteX23" fmla="*/ 494371 w 981308"/>
                  <a:gd name="connsiteY23" fmla="*/ 453483 h 1315844"/>
                  <a:gd name="connsiteX24" fmla="*/ 386576 w 981308"/>
                  <a:gd name="connsiteY24" fmla="*/ 512957 h 1315844"/>
                  <a:gd name="connsiteX25" fmla="*/ 271347 w 981308"/>
                  <a:gd name="connsiteY25" fmla="*/ 505522 h 1315844"/>
                  <a:gd name="connsiteX26" fmla="*/ 170986 w 981308"/>
                  <a:gd name="connsiteY26" fmla="*/ 538976 h 1315844"/>
                  <a:gd name="connsiteX27" fmla="*/ 185854 w 981308"/>
                  <a:gd name="connsiteY27" fmla="*/ 650488 h 1315844"/>
                  <a:gd name="connsiteX28" fmla="*/ 74342 w 981308"/>
                  <a:gd name="connsiteY28" fmla="*/ 728547 h 1315844"/>
                  <a:gd name="connsiteX29" fmla="*/ 0 w 981308"/>
                  <a:gd name="connsiteY29" fmla="*/ 735981 h 1315844"/>
                  <a:gd name="connsiteX30" fmla="*/ 81776 w 981308"/>
                  <a:gd name="connsiteY30" fmla="*/ 888381 h 1315844"/>
                  <a:gd name="connsiteX31" fmla="*/ 133815 w 981308"/>
                  <a:gd name="connsiteY31" fmla="*/ 925552 h 1315844"/>
                  <a:gd name="connsiteX32" fmla="*/ 126381 w 981308"/>
                  <a:gd name="connsiteY32" fmla="*/ 977591 h 1315844"/>
                  <a:gd name="connsiteX33" fmla="*/ 70625 w 981308"/>
                  <a:gd name="connsiteY33" fmla="*/ 1007327 h 1315844"/>
                  <a:gd name="connsiteX34" fmla="*/ 104078 w 981308"/>
                  <a:gd name="connsiteY34" fmla="*/ 1037064 h 1315844"/>
                  <a:gd name="connsiteX35" fmla="*/ 85493 w 981308"/>
                  <a:gd name="connsiteY35" fmla="*/ 1129991 h 1315844"/>
                  <a:gd name="connsiteX36" fmla="*/ 118947 w 981308"/>
                  <a:gd name="connsiteY36" fmla="*/ 1204332 h 1315844"/>
                  <a:gd name="connsiteX37" fmla="*/ 241610 w 981308"/>
                  <a:gd name="connsiteY37" fmla="*/ 1260088 h 1315844"/>
                  <a:gd name="connsiteX38" fmla="*/ 386576 w 981308"/>
                  <a:gd name="connsiteY38" fmla="*/ 1263805 h 1315844"/>
                  <a:gd name="connsiteX39" fmla="*/ 412596 w 981308"/>
                  <a:gd name="connsiteY39" fmla="*/ 1315844 h 1315844"/>
                  <a:gd name="connsiteX40" fmla="*/ 524108 w 981308"/>
                  <a:gd name="connsiteY40" fmla="*/ 1286108 h 1315844"/>
                  <a:gd name="connsiteX41" fmla="*/ 546410 w 981308"/>
                  <a:gd name="connsiteY41" fmla="*/ 1200615 h 1315844"/>
                  <a:gd name="connsiteX42" fmla="*/ 559943 w 981308"/>
                  <a:gd name="connsiteY42" fmla="*/ 1120930 h 1315844"/>
                  <a:gd name="connsiteX43" fmla="*/ 635620 w 981308"/>
                  <a:gd name="connsiteY43" fmla="*/ 1066800 h 1315844"/>
                  <a:gd name="connsiteX44" fmla="*/ 713678 w 981308"/>
                  <a:gd name="connsiteY44" fmla="*/ 1070518 h 1315844"/>
                  <a:gd name="connsiteX45" fmla="*/ 765717 w 981308"/>
                  <a:gd name="connsiteY45" fmla="*/ 1040781 h 1315844"/>
                  <a:gd name="connsiteX46" fmla="*/ 817756 w 981308"/>
                  <a:gd name="connsiteY46" fmla="*/ 1070518 h 1315844"/>
                  <a:gd name="connsiteX47" fmla="*/ 895815 w 981308"/>
                  <a:gd name="connsiteY47" fmla="*/ 1007327 h 1315844"/>
                  <a:gd name="connsiteX48" fmla="*/ 962722 w 981308"/>
                  <a:gd name="connsiteY48" fmla="*/ 1037064 h 1315844"/>
                  <a:gd name="connsiteX49" fmla="*/ 981308 w 981308"/>
                  <a:gd name="connsiteY49" fmla="*/ 985025 h 1315844"/>
                  <a:gd name="connsiteX0" fmla="*/ 981308 w 981308"/>
                  <a:gd name="connsiteY0" fmla="*/ 985025 h 1315844"/>
                  <a:gd name="connsiteX1" fmla="*/ 977591 w 981308"/>
                  <a:gd name="connsiteY1" fmla="*/ 921835 h 1315844"/>
                  <a:gd name="connsiteX2" fmla="*/ 877230 w 981308"/>
                  <a:gd name="connsiteY2" fmla="*/ 828908 h 1315844"/>
                  <a:gd name="connsiteX3" fmla="*/ 840059 w 981308"/>
                  <a:gd name="connsiteY3" fmla="*/ 773152 h 1315844"/>
                  <a:gd name="connsiteX4" fmla="*/ 765717 w 981308"/>
                  <a:gd name="connsiteY4" fmla="*/ 780586 h 1315844"/>
                  <a:gd name="connsiteX5" fmla="*/ 721113 w 981308"/>
                  <a:gd name="connsiteY5" fmla="*/ 743415 h 1315844"/>
                  <a:gd name="connsiteX6" fmla="*/ 721113 w 981308"/>
                  <a:gd name="connsiteY6" fmla="*/ 613318 h 1315844"/>
                  <a:gd name="connsiteX7" fmla="*/ 758283 w 981308"/>
                  <a:gd name="connsiteY7" fmla="*/ 631903 h 1315844"/>
                  <a:gd name="connsiteX8" fmla="*/ 817756 w 981308"/>
                  <a:gd name="connsiteY8" fmla="*/ 572430 h 1315844"/>
                  <a:gd name="connsiteX9" fmla="*/ 754566 w 981308"/>
                  <a:gd name="connsiteY9" fmla="*/ 401444 h 1315844"/>
                  <a:gd name="connsiteX10" fmla="*/ 737490 w 981308"/>
                  <a:gd name="connsiteY10" fmla="*/ 390293 h 1315844"/>
                  <a:gd name="connsiteX11" fmla="*/ 765136 w 981308"/>
                  <a:gd name="connsiteY11" fmla="*/ 337674 h 1315844"/>
                  <a:gd name="connsiteX12" fmla="*/ 750849 w 981308"/>
                  <a:gd name="connsiteY12" fmla="*/ 271347 h 1315844"/>
                  <a:gd name="connsiteX13" fmla="*/ 814039 w 981308"/>
                  <a:gd name="connsiteY13" fmla="*/ 252761 h 1315844"/>
                  <a:gd name="connsiteX14" fmla="*/ 795454 w 981308"/>
                  <a:gd name="connsiteY14" fmla="*/ 156118 h 1315844"/>
                  <a:gd name="connsiteX15" fmla="*/ 743415 w 981308"/>
                  <a:gd name="connsiteY15" fmla="*/ 163552 h 1315844"/>
                  <a:gd name="connsiteX16" fmla="*/ 735981 w 981308"/>
                  <a:gd name="connsiteY16" fmla="*/ 133815 h 1315844"/>
                  <a:gd name="connsiteX17" fmla="*/ 676508 w 981308"/>
                  <a:gd name="connsiteY17" fmla="*/ 96644 h 1315844"/>
                  <a:gd name="connsiteX18" fmla="*/ 669074 w 981308"/>
                  <a:gd name="connsiteY18" fmla="*/ 0 h 1315844"/>
                  <a:gd name="connsiteX19" fmla="*/ 516674 w 981308"/>
                  <a:gd name="connsiteY19" fmla="*/ 111513 h 1315844"/>
                  <a:gd name="connsiteX20" fmla="*/ 538976 w 981308"/>
                  <a:gd name="connsiteY20" fmla="*/ 256479 h 1315844"/>
                  <a:gd name="connsiteX21" fmla="*/ 472069 w 981308"/>
                  <a:gd name="connsiteY21" fmla="*/ 263913 h 1315844"/>
                  <a:gd name="connsiteX22" fmla="*/ 460917 w 981308"/>
                  <a:gd name="connsiteY22" fmla="*/ 390293 h 1315844"/>
                  <a:gd name="connsiteX23" fmla="*/ 494371 w 981308"/>
                  <a:gd name="connsiteY23" fmla="*/ 453483 h 1315844"/>
                  <a:gd name="connsiteX24" fmla="*/ 386576 w 981308"/>
                  <a:gd name="connsiteY24" fmla="*/ 512957 h 1315844"/>
                  <a:gd name="connsiteX25" fmla="*/ 271347 w 981308"/>
                  <a:gd name="connsiteY25" fmla="*/ 505522 h 1315844"/>
                  <a:gd name="connsiteX26" fmla="*/ 170986 w 981308"/>
                  <a:gd name="connsiteY26" fmla="*/ 538976 h 1315844"/>
                  <a:gd name="connsiteX27" fmla="*/ 185854 w 981308"/>
                  <a:gd name="connsiteY27" fmla="*/ 650488 h 1315844"/>
                  <a:gd name="connsiteX28" fmla="*/ 74342 w 981308"/>
                  <a:gd name="connsiteY28" fmla="*/ 728547 h 1315844"/>
                  <a:gd name="connsiteX29" fmla="*/ 0 w 981308"/>
                  <a:gd name="connsiteY29" fmla="*/ 735981 h 1315844"/>
                  <a:gd name="connsiteX30" fmla="*/ 81776 w 981308"/>
                  <a:gd name="connsiteY30" fmla="*/ 888381 h 1315844"/>
                  <a:gd name="connsiteX31" fmla="*/ 133815 w 981308"/>
                  <a:gd name="connsiteY31" fmla="*/ 925552 h 1315844"/>
                  <a:gd name="connsiteX32" fmla="*/ 126381 w 981308"/>
                  <a:gd name="connsiteY32" fmla="*/ 977591 h 1315844"/>
                  <a:gd name="connsiteX33" fmla="*/ 70625 w 981308"/>
                  <a:gd name="connsiteY33" fmla="*/ 1007327 h 1315844"/>
                  <a:gd name="connsiteX34" fmla="*/ 104078 w 981308"/>
                  <a:gd name="connsiteY34" fmla="*/ 1037064 h 1315844"/>
                  <a:gd name="connsiteX35" fmla="*/ 85493 w 981308"/>
                  <a:gd name="connsiteY35" fmla="*/ 1129991 h 1315844"/>
                  <a:gd name="connsiteX36" fmla="*/ 118947 w 981308"/>
                  <a:gd name="connsiteY36" fmla="*/ 1204332 h 1315844"/>
                  <a:gd name="connsiteX37" fmla="*/ 241610 w 981308"/>
                  <a:gd name="connsiteY37" fmla="*/ 1260088 h 1315844"/>
                  <a:gd name="connsiteX38" fmla="*/ 386576 w 981308"/>
                  <a:gd name="connsiteY38" fmla="*/ 1263805 h 1315844"/>
                  <a:gd name="connsiteX39" fmla="*/ 412596 w 981308"/>
                  <a:gd name="connsiteY39" fmla="*/ 1315844 h 1315844"/>
                  <a:gd name="connsiteX40" fmla="*/ 524108 w 981308"/>
                  <a:gd name="connsiteY40" fmla="*/ 1286108 h 1315844"/>
                  <a:gd name="connsiteX41" fmla="*/ 555935 w 981308"/>
                  <a:gd name="connsiteY41" fmla="*/ 1212521 h 1315844"/>
                  <a:gd name="connsiteX42" fmla="*/ 559943 w 981308"/>
                  <a:gd name="connsiteY42" fmla="*/ 1120930 h 1315844"/>
                  <a:gd name="connsiteX43" fmla="*/ 635620 w 981308"/>
                  <a:gd name="connsiteY43" fmla="*/ 1066800 h 1315844"/>
                  <a:gd name="connsiteX44" fmla="*/ 713678 w 981308"/>
                  <a:gd name="connsiteY44" fmla="*/ 1070518 h 1315844"/>
                  <a:gd name="connsiteX45" fmla="*/ 765717 w 981308"/>
                  <a:gd name="connsiteY45" fmla="*/ 1040781 h 1315844"/>
                  <a:gd name="connsiteX46" fmla="*/ 817756 w 981308"/>
                  <a:gd name="connsiteY46" fmla="*/ 1070518 h 1315844"/>
                  <a:gd name="connsiteX47" fmla="*/ 895815 w 981308"/>
                  <a:gd name="connsiteY47" fmla="*/ 1007327 h 1315844"/>
                  <a:gd name="connsiteX48" fmla="*/ 962722 w 981308"/>
                  <a:gd name="connsiteY48" fmla="*/ 1037064 h 1315844"/>
                  <a:gd name="connsiteX49" fmla="*/ 981308 w 981308"/>
                  <a:gd name="connsiteY49" fmla="*/ 985025 h 1315844"/>
                  <a:gd name="connsiteX0" fmla="*/ 981308 w 981308"/>
                  <a:gd name="connsiteY0" fmla="*/ 985025 h 1315844"/>
                  <a:gd name="connsiteX1" fmla="*/ 977591 w 981308"/>
                  <a:gd name="connsiteY1" fmla="*/ 921835 h 1315844"/>
                  <a:gd name="connsiteX2" fmla="*/ 877230 w 981308"/>
                  <a:gd name="connsiteY2" fmla="*/ 828908 h 1315844"/>
                  <a:gd name="connsiteX3" fmla="*/ 840059 w 981308"/>
                  <a:gd name="connsiteY3" fmla="*/ 773152 h 1315844"/>
                  <a:gd name="connsiteX4" fmla="*/ 765717 w 981308"/>
                  <a:gd name="connsiteY4" fmla="*/ 780586 h 1315844"/>
                  <a:gd name="connsiteX5" fmla="*/ 721113 w 981308"/>
                  <a:gd name="connsiteY5" fmla="*/ 743415 h 1315844"/>
                  <a:gd name="connsiteX6" fmla="*/ 721113 w 981308"/>
                  <a:gd name="connsiteY6" fmla="*/ 613318 h 1315844"/>
                  <a:gd name="connsiteX7" fmla="*/ 758283 w 981308"/>
                  <a:gd name="connsiteY7" fmla="*/ 631903 h 1315844"/>
                  <a:gd name="connsiteX8" fmla="*/ 817756 w 981308"/>
                  <a:gd name="connsiteY8" fmla="*/ 572430 h 1315844"/>
                  <a:gd name="connsiteX9" fmla="*/ 754566 w 981308"/>
                  <a:gd name="connsiteY9" fmla="*/ 401444 h 1315844"/>
                  <a:gd name="connsiteX10" fmla="*/ 737490 w 981308"/>
                  <a:gd name="connsiteY10" fmla="*/ 390293 h 1315844"/>
                  <a:gd name="connsiteX11" fmla="*/ 765136 w 981308"/>
                  <a:gd name="connsiteY11" fmla="*/ 337674 h 1315844"/>
                  <a:gd name="connsiteX12" fmla="*/ 750849 w 981308"/>
                  <a:gd name="connsiteY12" fmla="*/ 271347 h 1315844"/>
                  <a:gd name="connsiteX13" fmla="*/ 814039 w 981308"/>
                  <a:gd name="connsiteY13" fmla="*/ 252761 h 1315844"/>
                  <a:gd name="connsiteX14" fmla="*/ 795454 w 981308"/>
                  <a:gd name="connsiteY14" fmla="*/ 156118 h 1315844"/>
                  <a:gd name="connsiteX15" fmla="*/ 743415 w 981308"/>
                  <a:gd name="connsiteY15" fmla="*/ 163552 h 1315844"/>
                  <a:gd name="connsiteX16" fmla="*/ 735981 w 981308"/>
                  <a:gd name="connsiteY16" fmla="*/ 133815 h 1315844"/>
                  <a:gd name="connsiteX17" fmla="*/ 676508 w 981308"/>
                  <a:gd name="connsiteY17" fmla="*/ 96644 h 1315844"/>
                  <a:gd name="connsiteX18" fmla="*/ 669074 w 981308"/>
                  <a:gd name="connsiteY18" fmla="*/ 0 h 1315844"/>
                  <a:gd name="connsiteX19" fmla="*/ 516674 w 981308"/>
                  <a:gd name="connsiteY19" fmla="*/ 111513 h 1315844"/>
                  <a:gd name="connsiteX20" fmla="*/ 538976 w 981308"/>
                  <a:gd name="connsiteY20" fmla="*/ 256479 h 1315844"/>
                  <a:gd name="connsiteX21" fmla="*/ 472069 w 981308"/>
                  <a:gd name="connsiteY21" fmla="*/ 263913 h 1315844"/>
                  <a:gd name="connsiteX22" fmla="*/ 460917 w 981308"/>
                  <a:gd name="connsiteY22" fmla="*/ 390293 h 1315844"/>
                  <a:gd name="connsiteX23" fmla="*/ 494371 w 981308"/>
                  <a:gd name="connsiteY23" fmla="*/ 453483 h 1315844"/>
                  <a:gd name="connsiteX24" fmla="*/ 386576 w 981308"/>
                  <a:gd name="connsiteY24" fmla="*/ 512957 h 1315844"/>
                  <a:gd name="connsiteX25" fmla="*/ 271347 w 981308"/>
                  <a:gd name="connsiteY25" fmla="*/ 505522 h 1315844"/>
                  <a:gd name="connsiteX26" fmla="*/ 170986 w 981308"/>
                  <a:gd name="connsiteY26" fmla="*/ 538976 h 1315844"/>
                  <a:gd name="connsiteX27" fmla="*/ 185854 w 981308"/>
                  <a:gd name="connsiteY27" fmla="*/ 650488 h 1315844"/>
                  <a:gd name="connsiteX28" fmla="*/ 74342 w 981308"/>
                  <a:gd name="connsiteY28" fmla="*/ 728547 h 1315844"/>
                  <a:gd name="connsiteX29" fmla="*/ 0 w 981308"/>
                  <a:gd name="connsiteY29" fmla="*/ 735981 h 1315844"/>
                  <a:gd name="connsiteX30" fmla="*/ 81776 w 981308"/>
                  <a:gd name="connsiteY30" fmla="*/ 888381 h 1315844"/>
                  <a:gd name="connsiteX31" fmla="*/ 133815 w 981308"/>
                  <a:gd name="connsiteY31" fmla="*/ 925552 h 1315844"/>
                  <a:gd name="connsiteX32" fmla="*/ 126381 w 981308"/>
                  <a:gd name="connsiteY32" fmla="*/ 977591 h 1315844"/>
                  <a:gd name="connsiteX33" fmla="*/ 70625 w 981308"/>
                  <a:gd name="connsiteY33" fmla="*/ 1007327 h 1315844"/>
                  <a:gd name="connsiteX34" fmla="*/ 104078 w 981308"/>
                  <a:gd name="connsiteY34" fmla="*/ 1037064 h 1315844"/>
                  <a:gd name="connsiteX35" fmla="*/ 85493 w 981308"/>
                  <a:gd name="connsiteY35" fmla="*/ 1129991 h 1315844"/>
                  <a:gd name="connsiteX36" fmla="*/ 118947 w 981308"/>
                  <a:gd name="connsiteY36" fmla="*/ 1204332 h 1315844"/>
                  <a:gd name="connsiteX37" fmla="*/ 241610 w 981308"/>
                  <a:gd name="connsiteY37" fmla="*/ 1260088 h 1315844"/>
                  <a:gd name="connsiteX38" fmla="*/ 386576 w 981308"/>
                  <a:gd name="connsiteY38" fmla="*/ 1263805 h 1315844"/>
                  <a:gd name="connsiteX39" fmla="*/ 412596 w 981308"/>
                  <a:gd name="connsiteY39" fmla="*/ 1315844 h 1315844"/>
                  <a:gd name="connsiteX40" fmla="*/ 536014 w 981308"/>
                  <a:gd name="connsiteY40" fmla="*/ 1300395 h 1315844"/>
                  <a:gd name="connsiteX41" fmla="*/ 555935 w 981308"/>
                  <a:gd name="connsiteY41" fmla="*/ 1212521 h 1315844"/>
                  <a:gd name="connsiteX42" fmla="*/ 559943 w 981308"/>
                  <a:gd name="connsiteY42" fmla="*/ 1120930 h 1315844"/>
                  <a:gd name="connsiteX43" fmla="*/ 635620 w 981308"/>
                  <a:gd name="connsiteY43" fmla="*/ 1066800 h 1315844"/>
                  <a:gd name="connsiteX44" fmla="*/ 713678 w 981308"/>
                  <a:gd name="connsiteY44" fmla="*/ 1070518 h 1315844"/>
                  <a:gd name="connsiteX45" fmla="*/ 765717 w 981308"/>
                  <a:gd name="connsiteY45" fmla="*/ 1040781 h 1315844"/>
                  <a:gd name="connsiteX46" fmla="*/ 817756 w 981308"/>
                  <a:gd name="connsiteY46" fmla="*/ 1070518 h 1315844"/>
                  <a:gd name="connsiteX47" fmla="*/ 895815 w 981308"/>
                  <a:gd name="connsiteY47" fmla="*/ 1007327 h 1315844"/>
                  <a:gd name="connsiteX48" fmla="*/ 962722 w 981308"/>
                  <a:gd name="connsiteY48" fmla="*/ 1037064 h 1315844"/>
                  <a:gd name="connsiteX49" fmla="*/ 981308 w 981308"/>
                  <a:gd name="connsiteY49" fmla="*/ 985025 h 1315844"/>
                  <a:gd name="connsiteX0" fmla="*/ 981308 w 981308"/>
                  <a:gd name="connsiteY0" fmla="*/ 985025 h 1315844"/>
                  <a:gd name="connsiteX1" fmla="*/ 977591 w 981308"/>
                  <a:gd name="connsiteY1" fmla="*/ 921835 h 1315844"/>
                  <a:gd name="connsiteX2" fmla="*/ 877230 w 981308"/>
                  <a:gd name="connsiteY2" fmla="*/ 828908 h 1315844"/>
                  <a:gd name="connsiteX3" fmla="*/ 840059 w 981308"/>
                  <a:gd name="connsiteY3" fmla="*/ 773152 h 1315844"/>
                  <a:gd name="connsiteX4" fmla="*/ 765717 w 981308"/>
                  <a:gd name="connsiteY4" fmla="*/ 780586 h 1315844"/>
                  <a:gd name="connsiteX5" fmla="*/ 737782 w 981308"/>
                  <a:gd name="connsiteY5" fmla="*/ 736271 h 1315844"/>
                  <a:gd name="connsiteX6" fmla="*/ 721113 w 981308"/>
                  <a:gd name="connsiteY6" fmla="*/ 613318 h 1315844"/>
                  <a:gd name="connsiteX7" fmla="*/ 758283 w 981308"/>
                  <a:gd name="connsiteY7" fmla="*/ 631903 h 1315844"/>
                  <a:gd name="connsiteX8" fmla="*/ 817756 w 981308"/>
                  <a:gd name="connsiteY8" fmla="*/ 572430 h 1315844"/>
                  <a:gd name="connsiteX9" fmla="*/ 754566 w 981308"/>
                  <a:gd name="connsiteY9" fmla="*/ 401444 h 1315844"/>
                  <a:gd name="connsiteX10" fmla="*/ 737490 w 981308"/>
                  <a:gd name="connsiteY10" fmla="*/ 390293 h 1315844"/>
                  <a:gd name="connsiteX11" fmla="*/ 765136 w 981308"/>
                  <a:gd name="connsiteY11" fmla="*/ 337674 h 1315844"/>
                  <a:gd name="connsiteX12" fmla="*/ 750849 w 981308"/>
                  <a:gd name="connsiteY12" fmla="*/ 271347 h 1315844"/>
                  <a:gd name="connsiteX13" fmla="*/ 814039 w 981308"/>
                  <a:gd name="connsiteY13" fmla="*/ 252761 h 1315844"/>
                  <a:gd name="connsiteX14" fmla="*/ 795454 w 981308"/>
                  <a:gd name="connsiteY14" fmla="*/ 156118 h 1315844"/>
                  <a:gd name="connsiteX15" fmla="*/ 743415 w 981308"/>
                  <a:gd name="connsiteY15" fmla="*/ 163552 h 1315844"/>
                  <a:gd name="connsiteX16" fmla="*/ 735981 w 981308"/>
                  <a:gd name="connsiteY16" fmla="*/ 133815 h 1315844"/>
                  <a:gd name="connsiteX17" fmla="*/ 676508 w 981308"/>
                  <a:gd name="connsiteY17" fmla="*/ 96644 h 1315844"/>
                  <a:gd name="connsiteX18" fmla="*/ 669074 w 981308"/>
                  <a:gd name="connsiteY18" fmla="*/ 0 h 1315844"/>
                  <a:gd name="connsiteX19" fmla="*/ 516674 w 981308"/>
                  <a:gd name="connsiteY19" fmla="*/ 111513 h 1315844"/>
                  <a:gd name="connsiteX20" fmla="*/ 538976 w 981308"/>
                  <a:gd name="connsiteY20" fmla="*/ 256479 h 1315844"/>
                  <a:gd name="connsiteX21" fmla="*/ 472069 w 981308"/>
                  <a:gd name="connsiteY21" fmla="*/ 263913 h 1315844"/>
                  <a:gd name="connsiteX22" fmla="*/ 460917 w 981308"/>
                  <a:gd name="connsiteY22" fmla="*/ 390293 h 1315844"/>
                  <a:gd name="connsiteX23" fmla="*/ 494371 w 981308"/>
                  <a:gd name="connsiteY23" fmla="*/ 453483 h 1315844"/>
                  <a:gd name="connsiteX24" fmla="*/ 386576 w 981308"/>
                  <a:gd name="connsiteY24" fmla="*/ 512957 h 1315844"/>
                  <a:gd name="connsiteX25" fmla="*/ 271347 w 981308"/>
                  <a:gd name="connsiteY25" fmla="*/ 505522 h 1315844"/>
                  <a:gd name="connsiteX26" fmla="*/ 170986 w 981308"/>
                  <a:gd name="connsiteY26" fmla="*/ 538976 h 1315844"/>
                  <a:gd name="connsiteX27" fmla="*/ 185854 w 981308"/>
                  <a:gd name="connsiteY27" fmla="*/ 650488 h 1315844"/>
                  <a:gd name="connsiteX28" fmla="*/ 74342 w 981308"/>
                  <a:gd name="connsiteY28" fmla="*/ 728547 h 1315844"/>
                  <a:gd name="connsiteX29" fmla="*/ 0 w 981308"/>
                  <a:gd name="connsiteY29" fmla="*/ 735981 h 1315844"/>
                  <a:gd name="connsiteX30" fmla="*/ 81776 w 981308"/>
                  <a:gd name="connsiteY30" fmla="*/ 888381 h 1315844"/>
                  <a:gd name="connsiteX31" fmla="*/ 133815 w 981308"/>
                  <a:gd name="connsiteY31" fmla="*/ 925552 h 1315844"/>
                  <a:gd name="connsiteX32" fmla="*/ 126381 w 981308"/>
                  <a:gd name="connsiteY32" fmla="*/ 977591 h 1315844"/>
                  <a:gd name="connsiteX33" fmla="*/ 70625 w 981308"/>
                  <a:gd name="connsiteY33" fmla="*/ 1007327 h 1315844"/>
                  <a:gd name="connsiteX34" fmla="*/ 104078 w 981308"/>
                  <a:gd name="connsiteY34" fmla="*/ 1037064 h 1315844"/>
                  <a:gd name="connsiteX35" fmla="*/ 85493 w 981308"/>
                  <a:gd name="connsiteY35" fmla="*/ 1129991 h 1315844"/>
                  <a:gd name="connsiteX36" fmla="*/ 118947 w 981308"/>
                  <a:gd name="connsiteY36" fmla="*/ 1204332 h 1315844"/>
                  <a:gd name="connsiteX37" fmla="*/ 241610 w 981308"/>
                  <a:gd name="connsiteY37" fmla="*/ 1260088 h 1315844"/>
                  <a:gd name="connsiteX38" fmla="*/ 386576 w 981308"/>
                  <a:gd name="connsiteY38" fmla="*/ 1263805 h 1315844"/>
                  <a:gd name="connsiteX39" fmla="*/ 412596 w 981308"/>
                  <a:gd name="connsiteY39" fmla="*/ 1315844 h 1315844"/>
                  <a:gd name="connsiteX40" fmla="*/ 536014 w 981308"/>
                  <a:gd name="connsiteY40" fmla="*/ 1300395 h 1315844"/>
                  <a:gd name="connsiteX41" fmla="*/ 555935 w 981308"/>
                  <a:gd name="connsiteY41" fmla="*/ 1212521 h 1315844"/>
                  <a:gd name="connsiteX42" fmla="*/ 559943 w 981308"/>
                  <a:gd name="connsiteY42" fmla="*/ 1120930 h 1315844"/>
                  <a:gd name="connsiteX43" fmla="*/ 635620 w 981308"/>
                  <a:gd name="connsiteY43" fmla="*/ 1066800 h 1315844"/>
                  <a:gd name="connsiteX44" fmla="*/ 713678 w 981308"/>
                  <a:gd name="connsiteY44" fmla="*/ 1070518 h 1315844"/>
                  <a:gd name="connsiteX45" fmla="*/ 765717 w 981308"/>
                  <a:gd name="connsiteY45" fmla="*/ 1040781 h 1315844"/>
                  <a:gd name="connsiteX46" fmla="*/ 817756 w 981308"/>
                  <a:gd name="connsiteY46" fmla="*/ 1070518 h 1315844"/>
                  <a:gd name="connsiteX47" fmla="*/ 895815 w 981308"/>
                  <a:gd name="connsiteY47" fmla="*/ 1007327 h 1315844"/>
                  <a:gd name="connsiteX48" fmla="*/ 962722 w 981308"/>
                  <a:gd name="connsiteY48" fmla="*/ 1037064 h 1315844"/>
                  <a:gd name="connsiteX49" fmla="*/ 981308 w 981308"/>
                  <a:gd name="connsiteY49" fmla="*/ 985025 h 13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1308" h="1315844">
                    <a:moveTo>
                      <a:pt x="981308" y="985025"/>
                    </a:moveTo>
                    <a:lnTo>
                      <a:pt x="977591" y="921835"/>
                    </a:lnTo>
                    <a:lnTo>
                      <a:pt x="877230" y="828908"/>
                    </a:lnTo>
                    <a:lnTo>
                      <a:pt x="840059" y="773152"/>
                    </a:lnTo>
                    <a:lnTo>
                      <a:pt x="765717" y="780586"/>
                    </a:lnTo>
                    <a:lnTo>
                      <a:pt x="737782" y="736271"/>
                    </a:lnTo>
                    <a:lnTo>
                      <a:pt x="721113" y="613318"/>
                    </a:lnTo>
                    <a:lnTo>
                      <a:pt x="758283" y="631903"/>
                    </a:lnTo>
                    <a:lnTo>
                      <a:pt x="817756" y="572430"/>
                    </a:lnTo>
                    <a:lnTo>
                      <a:pt x="754566" y="401444"/>
                    </a:lnTo>
                    <a:lnTo>
                      <a:pt x="737490" y="390293"/>
                    </a:lnTo>
                    <a:lnTo>
                      <a:pt x="765136" y="337674"/>
                    </a:lnTo>
                    <a:lnTo>
                      <a:pt x="750849" y="271347"/>
                    </a:lnTo>
                    <a:lnTo>
                      <a:pt x="814039" y="252761"/>
                    </a:lnTo>
                    <a:lnTo>
                      <a:pt x="795454" y="156118"/>
                    </a:lnTo>
                    <a:lnTo>
                      <a:pt x="743415" y="163552"/>
                    </a:lnTo>
                    <a:lnTo>
                      <a:pt x="735981" y="133815"/>
                    </a:lnTo>
                    <a:lnTo>
                      <a:pt x="676508" y="96644"/>
                    </a:lnTo>
                    <a:lnTo>
                      <a:pt x="669074" y="0"/>
                    </a:lnTo>
                    <a:lnTo>
                      <a:pt x="516674" y="111513"/>
                    </a:lnTo>
                    <a:lnTo>
                      <a:pt x="538976" y="256479"/>
                    </a:lnTo>
                    <a:lnTo>
                      <a:pt x="472069" y="263913"/>
                    </a:lnTo>
                    <a:lnTo>
                      <a:pt x="460917" y="390293"/>
                    </a:lnTo>
                    <a:lnTo>
                      <a:pt x="494371" y="453483"/>
                    </a:lnTo>
                    <a:lnTo>
                      <a:pt x="386576" y="512957"/>
                    </a:lnTo>
                    <a:lnTo>
                      <a:pt x="271347" y="505522"/>
                    </a:lnTo>
                    <a:lnTo>
                      <a:pt x="170986" y="538976"/>
                    </a:lnTo>
                    <a:lnTo>
                      <a:pt x="185854" y="650488"/>
                    </a:lnTo>
                    <a:lnTo>
                      <a:pt x="74342" y="728547"/>
                    </a:lnTo>
                    <a:lnTo>
                      <a:pt x="0" y="735981"/>
                    </a:lnTo>
                    <a:lnTo>
                      <a:pt x="81776" y="888381"/>
                    </a:lnTo>
                    <a:lnTo>
                      <a:pt x="133815" y="925552"/>
                    </a:lnTo>
                    <a:lnTo>
                      <a:pt x="126381" y="977591"/>
                    </a:lnTo>
                    <a:lnTo>
                      <a:pt x="70625" y="1007327"/>
                    </a:lnTo>
                    <a:lnTo>
                      <a:pt x="104078" y="1037064"/>
                    </a:lnTo>
                    <a:lnTo>
                      <a:pt x="85493" y="1129991"/>
                    </a:lnTo>
                    <a:lnTo>
                      <a:pt x="118947" y="1204332"/>
                    </a:lnTo>
                    <a:lnTo>
                      <a:pt x="241610" y="1260088"/>
                    </a:lnTo>
                    <a:lnTo>
                      <a:pt x="386576" y="1263805"/>
                    </a:lnTo>
                    <a:lnTo>
                      <a:pt x="412596" y="1315844"/>
                    </a:lnTo>
                    <a:lnTo>
                      <a:pt x="536014" y="1300395"/>
                    </a:lnTo>
                    <a:lnTo>
                      <a:pt x="555935" y="1212521"/>
                    </a:lnTo>
                    <a:lnTo>
                      <a:pt x="559943" y="1120930"/>
                    </a:lnTo>
                    <a:lnTo>
                      <a:pt x="635620" y="1066800"/>
                    </a:lnTo>
                    <a:lnTo>
                      <a:pt x="713678" y="1070518"/>
                    </a:lnTo>
                    <a:lnTo>
                      <a:pt x="765717" y="1040781"/>
                    </a:lnTo>
                    <a:lnTo>
                      <a:pt x="817756" y="1070518"/>
                    </a:lnTo>
                    <a:lnTo>
                      <a:pt x="895815" y="1007327"/>
                    </a:lnTo>
                    <a:lnTo>
                      <a:pt x="962722" y="1037064"/>
                    </a:lnTo>
                    <a:lnTo>
                      <a:pt x="981308" y="985025"/>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58" name="Freeform 33"/>
              <p:cNvSpPr/>
              <p:nvPr/>
            </p:nvSpPr>
            <p:spPr>
              <a:xfrm>
                <a:off x="2050142" y="1238801"/>
                <a:ext cx="403225" cy="300037"/>
              </a:xfrm>
              <a:custGeom>
                <a:avLst/>
                <a:gdLst>
                  <a:gd name="connsiteX0" fmla="*/ 367990 w 386576"/>
                  <a:gd name="connsiteY0" fmla="*/ 26020 h 301083"/>
                  <a:gd name="connsiteX1" fmla="*/ 249044 w 386576"/>
                  <a:gd name="connsiteY1" fmla="*/ 0 h 301083"/>
                  <a:gd name="connsiteX2" fmla="*/ 204439 w 386576"/>
                  <a:gd name="connsiteY2" fmla="*/ 44605 h 301083"/>
                  <a:gd name="connsiteX3" fmla="*/ 133815 w 386576"/>
                  <a:gd name="connsiteY3" fmla="*/ 29737 h 301083"/>
                  <a:gd name="connsiteX4" fmla="*/ 52039 w 386576"/>
                  <a:gd name="connsiteY4" fmla="*/ 70625 h 301083"/>
                  <a:gd name="connsiteX5" fmla="*/ 0 w 386576"/>
                  <a:gd name="connsiteY5" fmla="*/ 78059 h 301083"/>
                  <a:gd name="connsiteX6" fmla="*/ 3717 w 386576"/>
                  <a:gd name="connsiteY6" fmla="*/ 226742 h 301083"/>
                  <a:gd name="connsiteX7" fmla="*/ 81776 w 386576"/>
                  <a:gd name="connsiteY7" fmla="*/ 275064 h 301083"/>
                  <a:gd name="connsiteX8" fmla="*/ 111512 w 386576"/>
                  <a:gd name="connsiteY8" fmla="*/ 301083 h 301083"/>
                  <a:gd name="connsiteX9" fmla="*/ 200722 w 386576"/>
                  <a:gd name="connsiteY9" fmla="*/ 271346 h 301083"/>
                  <a:gd name="connsiteX10" fmla="*/ 297366 w 386576"/>
                  <a:gd name="connsiteY10" fmla="*/ 282498 h 301083"/>
                  <a:gd name="connsiteX11" fmla="*/ 386576 w 386576"/>
                  <a:gd name="connsiteY11" fmla="*/ 215590 h 301083"/>
                  <a:gd name="connsiteX12" fmla="*/ 364273 w 386576"/>
                  <a:gd name="connsiteY12" fmla="*/ 137532 h 301083"/>
                  <a:gd name="connsiteX13" fmla="*/ 367990 w 386576"/>
                  <a:gd name="connsiteY13" fmla="*/ 26020 h 301083"/>
                  <a:gd name="connsiteX0" fmla="*/ 389421 w 389421"/>
                  <a:gd name="connsiteY0" fmla="*/ 28402 h 301083"/>
                  <a:gd name="connsiteX1" fmla="*/ 249044 w 389421"/>
                  <a:gd name="connsiteY1" fmla="*/ 0 h 301083"/>
                  <a:gd name="connsiteX2" fmla="*/ 204439 w 389421"/>
                  <a:gd name="connsiteY2" fmla="*/ 44605 h 301083"/>
                  <a:gd name="connsiteX3" fmla="*/ 133815 w 389421"/>
                  <a:gd name="connsiteY3" fmla="*/ 29737 h 301083"/>
                  <a:gd name="connsiteX4" fmla="*/ 52039 w 389421"/>
                  <a:gd name="connsiteY4" fmla="*/ 70625 h 301083"/>
                  <a:gd name="connsiteX5" fmla="*/ 0 w 389421"/>
                  <a:gd name="connsiteY5" fmla="*/ 78059 h 301083"/>
                  <a:gd name="connsiteX6" fmla="*/ 3717 w 389421"/>
                  <a:gd name="connsiteY6" fmla="*/ 226742 h 301083"/>
                  <a:gd name="connsiteX7" fmla="*/ 81776 w 389421"/>
                  <a:gd name="connsiteY7" fmla="*/ 275064 h 301083"/>
                  <a:gd name="connsiteX8" fmla="*/ 111512 w 389421"/>
                  <a:gd name="connsiteY8" fmla="*/ 301083 h 301083"/>
                  <a:gd name="connsiteX9" fmla="*/ 200722 w 389421"/>
                  <a:gd name="connsiteY9" fmla="*/ 271346 h 301083"/>
                  <a:gd name="connsiteX10" fmla="*/ 297366 w 389421"/>
                  <a:gd name="connsiteY10" fmla="*/ 282498 h 301083"/>
                  <a:gd name="connsiteX11" fmla="*/ 386576 w 389421"/>
                  <a:gd name="connsiteY11" fmla="*/ 215590 h 301083"/>
                  <a:gd name="connsiteX12" fmla="*/ 364273 w 389421"/>
                  <a:gd name="connsiteY12" fmla="*/ 137532 h 301083"/>
                  <a:gd name="connsiteX13" fmla="*/ 389421 w 389421"/>
                  <a:gd name="connsiteY13" fmla="*/ 28402 h 301083"/>
                  <a:gd name="connsiteX0" fmla="*/ 389421 w 389421"/>
                  <a:gd name="connsiteY0" fmla="*/ 28402 h 301083"/>
                  <a:gd name="connsiteX1" fmla="*/ 249044 w 389421"/>
                  <a:gd name="connsiteY1" fmla="*/ 0 h 301083"/>
                  <a:gd name="connsiteX2" fmla="*/ 204439 w 389421"/>
                  <a:gd name="connsiteY2" fmla="*/ 44605 h 301083"/>
                  <a:gd name="connsiteX3" fmla="*/ 133815 w 389421"/>
                  <a:gd name="connsiteY3" fmla="*/ 29737 h 301083"/>
                  <a:gd name="connsiteX4" fmla="*/ 52039 w 389421"/>
                  <a:gd name="connsiteY4" fmla="*/ 70625 h 301083"/>
                  <a:gd name="connsiteX5" fmla="*/ 0 w 389421"/>
                  <a:gd name="connsiteY5" fmla="*/ 78059 h 301083"/>
                  <a:gd name="connsiteX6" fmla="*/ 3717 w 389421"/>
                  <a:gd name="connsiteY6" fmla="*/ 226742 h 301083"/>
                  <a:gd name="connsiteX7" fmla="*/ 81776 w 389421"/>
                  <a:gd name="connsiteY7" fmla="*/ 275064 h 301083"/>
                  <a:gd name="connsiteX8" fmla="*/ 111512 w 389421"/>
                  <a:gd name="connsiteY8" fmla="*/ 301083 h 301083"/>
                  <a:gd name="connsiteX9" fmla="*/ 200722 w 389421"/>
                  <a:gd name="connsiteY9" fmla="*/ 271346 h 301083"/>
                  <a:gd name="connsiteX10" fmla="*/ 297366 w 389421"/>
                  <a:gd name="connsiteY10" fmla="*/ 282498 h 301083"/>
                  <a:gd name="connsiteX11" fmla="*/ 386576 w 389421"/>
                  <a:gd name="connsiteY11" fmla="*/ 215590 h 301083"/>
                  <a:gd name="connsiteX12" fmla="*/ 373798 w 389421"/>
                  <a:gd name="connsiteY12" fmla="*/ 137532 h 301083"/>
                  <a:gd name="connsiteX13" fmla="*/ 389421 w 389421"/>
                  <a:gd name="connsiteY13" fmla="*/ 28402 h 301083"/>
                  <a:gd name="connsiteX0" fmla="*/ 389421 w 403245"/>
                  <a:gd name="connsiteY0" fmla="*/ 28402 h 301083"/>
                  <a:gd name="connsiteX1" fmla="*/ 249044 w 403245"/>
                  <a:gd name="connsiteY1" fmla="*/ 0 h 301083"/>
                  <a:gd name="connsiteX2" fmla="*/ 204439 w 403245"/>
                  <a:gd name="connsiteY2" fmla="*/ 44605 h 301083"/>
                  <a:gd name="connsiteX3" fmla="*/ 133815 w 403245"/>
                  <a:gd name="connsiteY3" fmla="*/ 29737 h 301083"/>
                  <a:gd name="connsiteX4" fmla="*/ 52039 w 403245"/>
                  <a:gd name="connsiteY4" fmla="*/ 70625 h 301083"/>
                  <a:gd name="connsiteX5" fmla="*/ 0 w 403245"/>
                  <a:gd name="connsiteY5" fmla="*/ 78059 h 301083"/>
                  <a:gd name="connsiteX6" fmla="*/ 3717 w 403245"/>
                  <a:gd name="connsiteY6" fmla="*/ 226742 h 301083"/>
                  <a:gd name="connsiteX7" fmla="*/ 81776 w 403245"/>
                  <a:gd name="connsiteY7" fmla="*/ 275064 h 301083"/>
                  <a:gd name="connsiteX8" fmla="*/ 111512 w 403245"/>
                  <a:gd name="connsiteY8" fmla="*/ 301083 h 301083"/>
                  <a:gd name="connsiteX9" fmla="*/ 200722 w 403245"/>
                  <a:gd name="connsiteY9" fmla="*/ 271346 h 301083"/>
                  <a:gd name="connsiteX10" fmla="*/ 297366 w 403245"/>
                  <a:gd name="connsiteY10" fmla="*/ 282498 h 301083"/>
                  <a:gd name="connsiteX11" fmla="*/ 403245 w 403245"/>
                  <a:gd name="connsiteY11" fmla="*/ 213209 h 301083"/>
                  <a:gd name="connsiteX12" fmla="*/ 373798 w 403245"/>
                  <a:gd name="connsiteY12" fmla="*/ 137532 h 301083"/>
                  <a:gd name="connsiteX13" fmla="*/ 389421 w 403245"/>
                  <a:gd name="connsiteY13" fmla="*/ 28402 h 3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245" h="301083">
                    <a:moveTo>
                      <a:pt x="389421" y="28402"/>
                    </a:moveTo>
                    <a:lnTo>
                      <a:pt x="249044" y="0"/>
                    </a:lnTo>
                    <a:lnTo>
                      <a:pt x="204439" y="44605"/>
                    </a:lnTo>
                    <a:lnTo>
                      <a:pt x="133815" y="29737"/>
                    </a:lnTo>
                    <a:lnTo>
                      <a:pt x="52039" y="70625"/>
                    </a:lnTo>
                    <a:lnTo>
                      <a:pt x="0" y="78059"/>
                    </a:lnTo>
                    <a:lnTo>
                      <a:pt x="3717" y="226742"/>
                    </a:lnTo>
                    <a:lnTo>
                      <a:pt x="81776" y="275064"/>
                    </a:lnTo>
                    <a:lnTo>
                      <a:pt x="111512" y="301083"/>
                    </a:lnTo>
                    <a:lnTo>
                      <a:pt x="200722" y="271346"/>
                    </a:lnTo>
                    <a:lnTo>
                      <a:pt x="297366" y="282498"/>
                    </a:lnTo>
                    <a:lnTo>
                      <a:pt x="403245" y="213209"/>
                    </a:lnTo>
                    <a:lnTo>
                      <a:pt x="373798" y="137532"/>
                    </a:lnTo>
                    <a:lnTo>
                      <a:pt x="389421" y="28402"/>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59" name="Freeform 34"/>
              <p:cNvSpPr/>
              <p:nvPr/>
            </p:nvSpPr>
            <p:spPr>
              <a:xfrm>
                <a:off x="2666092" y="873676"/>
                <a:ext cx="1082675" cy="1063625"/>
              </a:xfrm>
              <a:custGeom>
                <a:avLst/>
                <a:gdLst>
                  <a:gd name="connsiteX0" fmla="*/ 289932 w 1081669"/>
                  <a:gd name="connsiteY0" fmla="*/ 1063083 h 1063083"/>
                  <a:gd name="connsiteX1" fmla="*/ 308517 w 1081669"/>
                  <a:gd name="connsiteY1" fmla="*/ 962722 h 1063083"/>
                  <a:gd name="connsiteX2" fmla="*/ 360556 w 1081669"/>
                  <a:gd name="connsiteY2" fmla="*/ 873512 h 1063083"/>
                  <a:gd name="connsiteX3" fmla="*/ 457200 w 1081669"/>
                  <a:gd name="connsiteY3" fmla="*/ 914400 h 1063083"/>
                  <a:gd name="connsiteX4" fmla="*/ 520391 w 1081669"/>
                  <a:gd name="connsiteY4" fmla="*/ 858644 h 1063083"/>
                  <a:gd name="connsiteX5" fmla="*/ 654205 w 1081669"/>
                  <a:gd name="connsiteY5" fmla="*/ 918117 h 1063083"/>
                  <a:gd name="connsiteX6" fmla="*/ 802888 w 1081669"/>
                  <a:gd name="connsiteY6" fmla="*/ 947854 h 1063083"/>
                  <a:gd name="connsiteX7" fmla="*/ 825191 w 1081669"/>
                  <a:gd name="connsiteY7" fmla="*/ 929268 h 1063083"/>
                  <a:gd name="connsiteX8" fmla="*/ 914400 w 1081669"/>
                  <a:gd name="connsiteY8" fmla="*/ 940419 h 1063083"/>
                  <a:gd name="connsiteX9" fmla="*/ 1081669 w 1081669"/>
                  <a:gd name="connsiteY9" fmla="*/ 906966 h 1063083"/>
                  <a:gd name="connsiteX10" fmla="*/ 1070517 w 1081669"/>
                  <a:gd name="connsiteY10" fmla="*/ 847493 h 1063083"/>
                  <a:gd name="connsiteX11" fmla="*/ 951571 w 1081669"/>
                  <a:gd name="connsiteY11" fmla="*/ 817756 h 1063083"/>
                  <a:gd name="connsiteX12" fmla="*/ 795454 w 1081669"/>
                  <a:gd name="connsiteY12" fmla="*/ 717395 h 1063083"/>
                  <a:gd name="connsiteX13" fmla="*/ 791737 w 1081669"/>
                  <a:gd name="connsiteY13" fmla="*/ 650488 h 1063083"/>
                  <a:gd name="connsiteX14" fmla="*/ 828908 w 1081669"/>
                  <a:gd name="connsiteY14" fmla="*/ 605883 h 1063083"/>
                  <a:gd name="connsiteX15" fmla="*/ 840059 w 1081669"/>
                  <a:gd name="connsiteY15" fmla="*/ 516673 h 1063083"/>
                  <a:gd name="connsiteX16" fmla="*/ 869795 w 1081669"/>
                  <a:gd name="connsiteY16" fmla="*/ 475785 h 1063083"/>
                  <a:gd name="connsiteX17" fmla="*/ 847493 w 1081669"/>
                  <a:gd name="connsiteY17" fmla="*/ 457200 h 1063083"/>
                  <a:gd name="connsiteX18" fmla="*/ 758283 w 1081669"/>
                  <a:gd name="connsiteY18" fmla="*/ 453483 h 1063083"/>
                  <a:gd name="connsiteX19" fmla="*/ 713678 w 1081669"/>
                  <a:gd name="connsiteY19" fmla="*/ 382859 h 1063083"/>
                  <a:gd name="connsiteX20" fmla="*/ 769434 w 1081669"/>
                  <a:gd name="connsiteY20" fmla="*/ 297366 h 1063083"/>
                  <a:gd name="connsiteX21" fmla="*/ 754566 w 1081669"/>
                  <a:gd name="connsiteY21" fmla="*/ 230459 h 1063083"/>
                  <a:gd name="connsiteX22" fmla="*/ 728547 w 1081669"/>
                  <a:gd name="connsiteY22" fmla="*/ 208156 h 1063083"/>
                  <a:gd name="connsiteX23" fmla="*/ 765717 w 1081669"/>
                  <a:gd name="connsiteY23" fmla="*/ 167268 h 1063083"/>
                  <a:gd name="connsiteX24" fmla="*/ 765717 w 1081669"/>
                  <a:gd name="connsiteY24" fmla="*/ 96644 h 1063083"/>
                  <a:gd name="connsiteX25" fmla="*/ 576147 w 1081669"/>
                  <a:gd name="connsiteY25" fmla="*/ 0 h 1063083"/>
                  <a:gd name="connsiteX26" fmla="*/ 542693 w 1081669"/>
                  <a:gd name="connsiteY26" fmla="*/ 115229 h 1063083"/>
                  <a:gd name="connsiteX27" fmla="*/ 594732 w 1081669"/>
                  <a:gd name="connsiteY27" fmla="*/ 193288 h 1063083"/>
                  <a:gd name="connsiteX28" fmla="*/ 579864 w 1081669"/>
                  <a:gd name="connsiteY28" fmla="*/ 223024 h 1063083"/>
                  <a:gd name="connsiteX29" fmla="*/ 535259 w 1081669"/>
                  <a:gd name="connsiteY29" fmla="*/ 215590 h 1063083"/>
                  <a:gd name="connsiteX30" fmla="*/ 475786 w 1081669"/>
                  <a:gd name="connsiteY30" fmla="*/ 144966 h 1063083"/>
                  <a:gd name="connsiteX31" fmla="*/ 394010 w 1081669"/>
                  <a:gd name="connsiteY31" fmla="*/ 189571 h 1063083"/>
                  <a:gd name="connsiteX32" fmla="*/ 315952 w 1081669"/>
                  <a:gd name="connsiteY32" fmla="*/ 104078 h 1063083"/>
                  <a:gd name="connsiteX33" fmla="*/ 278781 w 1081669"/>
                  <a:gd name="connsiteY33" fmla="*/ 126380 h 1063083"/>
                  <a:gd name="connsiteX34" fmla="*/ 263912 w 1081669"/>
                  <a:gd name="connsiteY34" fmla="*/ 226741 h 1063083"/>
                  <a:gd name="connsiteX35" fmla="*/ 219308 w 1081669"/>
                  <a:gd name="connsiteY35" fmla="*/ 275063 h 1063083"/>
                  <a:gd name="connsiteX36" fmla="*/ 193288 w 1081669"/>
                  <a:gd name="connsiteY36" fmla="*/ 353122 h 1063083"/>
                  <a:gd name="connsiteX37" fmla="*/ 182137 w 1081669"/>
                  <a:gd name="connsiteY37" fmla="*/ 457200 h 1063083"/>
                  <a:gd name="connsiteX38" fmla="*/ 100361 w 1081669"/>
                  <a:gd name="connsiteY38" fmla="*/ 382859 h 1063083"/>
                  <a:gd name="connsiteX39" fmla="*/ 44605 w 1081669"/>
                  <a:gd name="connsiteY39" fmla="*/ 401444 h 1063083"/>
                  <a:gd name="connsiteX40" fmla="*/ 59473 w 1081669"/>
                  <a:gd name="connsiteY40" fmla="*/ 468351 h 1063083"/>
                  <a:gd name="connsiteX41" fmla="*/ 18586 w 1081669"/>
                  <a:gd name="connsiteY41" fmla="*/ 524107 h 1063083"/>
                  <a:gd name="connsiteX42" fmla="*/ 59473 w 1081669"/>
                  <a:gd name="connsiteY42" fmla="*/ 538976 h 1063083"/>
                  <a:gd name="connsiteX43" fmla="*/ 115230 w 1081669"/>
                  <a:gd name="connsiteY43" fmla="*/ 695093 h 1063083"/>
                  <a:gd name="connsiteX44" fmla="*/ 40888 w 1081669"/>
                  <a:gd name="connsiteY44" fmla="*/ 762000 h 1063083"/>
                  <a:gd name="connsiteX45" fmla="*/ 0 w 1081669"/>
                  <a:gd name="connsiteY45" fmla="*/ 735980 h 1063083"/>
                  <a:gd name="connsiteX46" fmla="*/ 33454 w 1081669"/>
                  <a:gd name="connsiteY46" fmla="*/ 892098 h 1063083"/>
                  <a:gd name="connsiteX47" fmla="*/ 70625 w 1081669"/>
                  <a:gd name="connsiteY47" fmla="*/ 914400 h 1063083"/>
                  <a:gd name="connsiteX48" fmla="*/ 141249 w 1081669"/>
                  <a:gd name="connsiteY48" fmla="*/ 910683 h 1063083"/>
                  <a:gd name="connsiteX49" fmla="*/ 189571 w 1081669"/>
                  <a:gd name="connsiteY49" fmla="*/ 973873 h 1063083"/>
                  <a:gd name="connsiteX50" fmla="*/ 289932 w 1081669"/>
                  <a:gd name="connsiteY50" fmla="*/ 1063083 h 10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81669" h="1063083">
                    <a:moveTo>
                      <a:pt x="289932" y="1063083"/>
                    </a:moveTo>
                    <a:lnTo>
                      <a:pt x="308517" y="962722"/>
                    </a:lnTo>
                    <a:lnTo>
                      <a:pt x="360556" y="873512"/>
                    </a:lnTo>
                    <a:lnTo>
                      <a:pt x="457200" y="914400"/>
                    </a:lnTo>
                    <a:lnTo>
                      <a:pt x="520391" y="858644"/>
                    </a:lnTo>
                    <a:lnTo>
                      <a:pt x="654205" y="918117"/>
                    </a:lnTo>
                    <a:lnTo>
                      <a:pt x="802888" y="947854"/>
                    </a:lnTo>
                    <a:lnTo>
                      <a:pt x="825191" y="929268"/>
                    </a:lnTo>
                    <a:lnTo>
                      <a:pt x="914400" y="940419"/>
                    </a:lnTo>
                    <a:lnTo>
                      <a:pt x="1081669" y="906966"/>
                    </a:lnTo>
                    <a:lnTo>
                      <a:pt x="1070517" y="847493"/>
                    </a:lnTo>
                    <a:lnTo>
                      <a:pt x="951571" y="817756"/>
                    </a:lnTo>
                    <a:lnTo>
                      <a:pt x="795454" y="717395"/>
                    </a:lnTo>
                    <a:lnTo>
                      <a:pt x="791737" y="650488"/>
                    </a:lnTo>
                    <a:lnTo>
                      <a:pt x="828908" y="605883"/>
                    </a:lnTo>
                    <a:lnTo>
                      <a:pt x="840059" y="516673"/>
                    </a:lnTo>
                    <a:lnTo>
                      <a:pt x="869795" y="475785"/>
                    </a:lnTo>
                    <a:lnTo>
                      <a:pt x="847493" y="457200"/>
                    </a:lnTo>
                    <a:lnTo>
                      <a:pt x="758283" y="453483"/>
                    </a:lnTo>
                    <a:lnTo>
                      <a:pt x="713678" y="382859"/>
                    </a:lnTo>
                    <a:lnTo>
                      <a:pt x="769434" y="297366"/>
                    </a:lnTo>
                    <a:lnTo>
                      <a:pt x="754566" y="230459"/>
                    </a:lnTo>
                    <a:lnTo>
                      <a:pt x="728547" y="208156"/>
                    </a:lnTo>
                    <a:lnTo>
                      <a:pt x="765717" y="167268"/>
                    </a:lnTo>
                    <a:lnTo>
                      <a:pt x="765717" y="96644"/>
                    </a:lnTo>
                    <a:lnTo>
                      <a:pt x="576147" y="0"/>
                    </a:lnTo>
                    <a:lnTo>
                      <a:pt x="542693" y="115229"/>
                    </a:lnTo>
                    <a:lnTo>
                      <a:pt x="594732" y="193288"/>
                    </a:lnTo>
                    <a:lnTo>
                      <a:pt x="579864" y="223024"/>
                    </a:lnTo>
                    <a:lnTo>
                      <a:pt x="535259" y="215590"/>
                    </a:lnTo>
                    <a:lnTo>
                      <a:pt x="475786" y="144966"/>
                    </a:lnTo>
                    <a:lnTo>
                      <a:pt x="394010" y="189571"/>
                    </a:lnTo>
                    <a:lnTo>
                      <a:pt x="315952" y="104078"/>
                    </a:lnTo>
                    <a:lnTo>
                      <a:pt x="278781" y="126380"/>
                    </a:lnTo>
                    <a:lnTo>
                      <a:pt x="263912" y="226741"/>
                    </a:lnTo>
                    <a:lnTo>
                      <a:pt x="219308" y="275063"/>
                    </a:lnTo>
                    <a:lnTo>
                      <a:pt x="193288" y="353122"/>
                    </a:lnTo>
                    <a:lnTo>
                      <a:pt x="182137" y="457200"/>
                    </a:lnTo>
                    <a:lnTo>
                      <a:pt x="100361" y="382859"/>
                    </a:lnTo>
                    <a:lnTo>
                      <a:pt x="44605" y="401444"/>
                    </a:lnTo>
                    <a:lnTo>
                      <a:pt x="59473" y="468351"/>
                    </a:lnTo>
                    <a:lnTo>
                      <a:pt x="18586" y="524107"/>
                    </a:lnTo>
                    <a:lnTo>
                      <a:pt x="59473" y="538976"/>
                    </a:lnTo>
                    <a:lnTo>
                      <a:pt x="115230" y="695093"/>
                    </a:lnTo>
                    <a:lnTo>
                      <a:pt x="40888" y="762000"/>
                    </a:lnTo>
                    <a:lnTo>
                      <a:pt x="0" y="735980"/>
                    </a:lnTo>
                    <a:lnTo>
                      <a:pt x="33454" y="892098"/>
                    </a:lnTo>
                    <a:lnTo>
                      <a:pt x="70625" y="914400"/>
                    </a:lnTo>
                    <a:lnTo>
                      <a:pt x="141249" y="910683"/>
                    </a:lnTo>
                    <a:lnTo>
                      <a:pt x="189571" y="973873"/>
                    </a:lnTo>
                    <a:lnTo>
                      <a:pt x="289932" y="1063083"/>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0" name="Freeform 35"/>
              <p:cNvSpPr/>
              <p:nvPr/>
            </p:nvSpPr>
            <p:spPr>
              <a:xfrm>
                <a:off x="2937554" y="1735688"/>
                <a:ext cx="1476375" cy="681038"/>
              </a:xfrm>
              <a:custGeom>
                <a:avLst/>
                <a:gdLst>
                  <a:gd name="connsiteX0" fmla="*/ 185853 w 1475678"/>
                  <a:gd name="connsiteY0" fmla="*/ 375424 h 676507"/>
                  <a:gd name="connsiteX1" fmla="*/ 252761 w 1475678"/>
                  <a:gd name="connsiteY1" fmla="*/ 341971 h 676507"/>
                  <a:gd name="connsiteX2" fmla="*/ 412595 w 1475678"/>
                  <a:gd name="connsiteY2" fmla="*/ 446049 h 676507"/>
                  <a:gd name="connsiteX3" fmla="*/ 449765 w 1475678"/>
                  <a:gd name="connsiteY3" fmla="*/ 442332 h 676507"/>
                  <a:gd name="connsiteX4" fmla="*/ 486936 w 1475678"/>
                  <a:gd name="connsiteY4" fmla="*/ 483220 h 676507"/>
                  <a:gd name="connsiteX5" fmla="*/ 550126 w 1475678"/>
                  <a:gd name="connsiteY5" fmla="*/ 520390 h 676507"/>
                  <a:gd name="connsiteX6" fmla="*/ 602165 w 1475678"/>
                  <a:gd name="connsiteY6" fmla="*/ 498088 h 676507"/>
                  <a:gd name="connsiteX7" fmla="*/ 650487 w 1475678"/>
                  <a:gd name="connsiteY7" fmla="*/ 531541 h 676507"/>
                  <a:gd name="connsiteX8" fmla="*/ 732263 w 1475678"/>
                  <a:gd name="connsiteY8" fmla="*/ 516673 h 676507"/>
                  <a:gd name="connsiteX9" fmla="*/ 810322 w 1475678"/>
                  <a:gd name="connsiteY9" fmla="*/ 479502 h 676507"/>
                  <a:gd name="connsiteX10" fmla="*/ 884663 w 1475678"/>
                  <a:gd name="connsiteY10" fmla="*/ 434898 h 676507"/>
                  <a:gd name="connsiteX11" fmla="*/ 932985 w 1475678"/>
                  <a:gd name="connsiteY11" fmla="*/ 490654 h 676507"/>
                  <a:gd name="connsiteX12" fmla="*/ 955287 w 1475678"/>
                  <a:gd name="connsiteY12" fmla="*/ 512956 h 676507"/>
                  <a:gd name="connsiteX13" fmla="*/ 947853 w 1475678"/>
                  <a:gd name="connsiteY13" fmla="*/ 576146 h 676507"/>
                  <a:gd name="connsiteX14" fmla="*/ 966439 w 1475678"/>
                  <a:gd name="connsiteY14" fmla="*/ 635620 h 676507"/>
                  <a:gd name="connsiteX15" fmla="*/ 1137424 w 1475678"/>
                  <a:gd name="connsiteY15" fmla="*/ 676507 h 676507"/>
                  <a:gd name="connsiteX16" fmla="*/ 1211765 w 1475678"/>
                  <a:gd name="connsiteY16" fmla="*/ 650488 h 676507"/>
                  <a:gd name="connsiteX17" fmla="*/ 1274956 w 1475678"/>
                  <a:gd name="connsiteY17" fmla="*/ 654205 h 676507"/>
                  <a:gd name="connsiteX18" fmla="*/ 1304692 w 1475678"/>
                  <a:gd name="connsiteY18" fmla="*/ 650488 h 676507"/>
                  <a:gd name="connsiteX19" fmla="*/ 1297258 w 1475678"/>
                  <a:gd name="connsiteY19" fmla="*/ 553844 h 676507"/>
                  <a:gd name="connsiteX20" fmla="*/ 1401336 w 1475678"/>
                  <a:gd name="connsiteY20" fmla="*/ 628185 h 676507"/>
                  <a:gd name="connsiteX21" fmla="*/ 1475678 w 1475678"/>
                  <a:gd name="connsiteY21" fmla="*/ 605883 h 676507"/>
                  <a:gd name="connsiteX22" fmla="*/ 1334429 w 1475678"/>
                  <a:gd name="connsiteY22" fmla="*/ 501805 h 676507"/>
                  <a:gd name="connsiteX23" fmla="*/ 1222917 w 1475678"/>
                  <a:gd name="connsiteY23" fmla="*/ 464634 h 676507"/>
                  <a:gd name="connsiteX24" fmla="*/ 1159726 w 1475678"/>
                  <a:gd name="connsiteY24" fmla="*/ 293649 h 676507"/>
                  <a:gd name="connsiteX25" fmla="*/ 1129990 w 1475678"/>
                  <a:gd name="connsiteY25" fmla="*/ 104078 h 676507"/>
                  <a:gd name="connsiteX26" fmla="*/ 1152292 w 1475678"/>
                  <a:gd name="connsiteY26" fmla="*/ 55756 h 676507"/>
                  <a:gd name="connsiteX27" fmla="*/ 1066800 w 1475678"/>
                  <a:gd name="connsiteY27" fmla="*/ 33454 h 676507"/>
                  <a:gd name="connsiteX28" fmla="*/ 977590 w 1475678"/>
                  <a:gd name="connsiteY28" fmla="*/ 70624 h 676507"/>
                  <a:gd name="connsiteX29" fmla="*/ 832624 w 1475678"/>
                  <a:gd name="connsiteY29" fmla="*/ 78059 h 676507"/>
                  <a:gd name="connsiteX30" fmla="*/ 795453 w 1475678"/>
                  <a:gd name="connsiteY30" fmla="*/ 40888 h 676507"/>
                  <a:gd name="connsiteX31" fmla="*/ 635619 w 1475678"/>
                  <a:gd name="connsiteY31" fmla="*/ 85493 h 676507"/>
                  <a:gd name="connsiteX32" fmla="*/ 550126 w 1475678"/>
                  <a:gd name="connsiteY32" fmla="*/ 70624 h 676507"/>
                  <a:gd name="connsiteX33" fmla="*/ 535258 w 1475678"/>
                  <a:gd name="connsiteY33" fmla="*/ 89210 h 676507"/>
                  <a:gd name="connsiteX34" fmla="*/ 263912 w 1475678"/>
                  <a:gd name="connsiteY34" fmla="*/ 0 h 676507"/>
                  <a:gd name="connsiteX35" fmla="*/ 178419 w 1475678"/>
                  <a:gd name="connsiteY35" fmla="*/ 40888 h 676507"/>
                  <a:gd name="connsiteX36" fmla="*/ 70624 w 1475678"/>
                  <a:gd name="connsiteY36" fmla="*/ 18585 h 676507"/>
                  <a:gd name="connsiteX37" fmla="*/ 40887 w 1475678"/>
                  <a:gd name="connsiteY37" fmla="*/ 107795 h 676507"/>
                  <a:gd name="connsiteX38" fmla="*/ 29736 w 1475678"/>
                  <a:gd name="connsiteY38" fmla="*/ 185854 h 676507"/>
                  <a:gd name="connsiteX39" fmla="*/ 0 w 1475678"/>
                  <a:gd name="connsiteY39" fmla="*/ 197005 h 676507"/>
                  <a:gd name="connsiteX40" fmla="*/ 11151 w 1475678"/>
                  <a:gd name="connsiteY40" fmla="*/ 263912 h 676507"/>
                  <a:gd name="connsiteX41" fmla="*/ 85492 w 1475678"/>
                  <a:gd name="connsiteY41" fmla="*/ 278781 h 676507"/>
                  <a:gd name="connsiteX42" fmla="*/ 107795 w 1475678"/>
                  <a:gd name="connsiteY42" fmla="*/ 356839 h 676507"/>
                  <a:gd name="connsiteX43" fmla="*/ 185853 w 1475678"/>
                  <a:gd name="connsiteY43" fmla="*/ 375424 h 676507"/>
                  <a:gd name="connsiteX0" fmla="*/ 185853 w 1475678"/>
                  <a:gd name="connsiteY0" fmla="*/ 375424 h 676507"/>
                  <a:gd name="connsiteX1" fmla="*/ 252761 w 1475678"/>
                  <a:gd name="connsiteY1" fmla="*/ 341971 h 676507"/>
                  <a:gd name="connsiteX2" fmla="*/ 412595 w 1475678"/>
                  <a:gd name="connsiteY2" fmla="*/ 446049 h 676507"/>
                  <a:gd name="connsiteX3" fmla="*/ 449765 w 1475678"/>
                  <a:gd name="connsiteY3" fmla="*/ 442332 h 676507"/>
                  <a:gd name="connsiteX4" fmla="*/ 486936 w 1475678"/>
                  <a:gd name="connsiteY4" fmla="*/ 483220 h 676507"/>
                  <a:gd name="connsiteX5" fmla="*/ 550126 w 1475678"/>
                  <a:gd name="connsiteY5" fmla="*/ 520390 h 676507"/>
                  <a:gd name="connsiteX6" fmla="*/ 602165 w 1475678"/>
                  <a:gd name="connsiteY6" fmla="*/ 498088 h 676507"/>
                  <a:gd name="connsiteX7" fmla="*/ 650487 w 1475678"/>
                  <a:gd name="connsiteY7" fmla="*/ 531541 h 676507"/>
                  <a:gd name="connsiteX8" fmla="*/ 732263 w 1475678"/>
                  <a:gd name="connsiteY8" fmla="*/ 516673 h 676507"/>
                  <a:gd name="connsiteX9" fmla="*/ 810322 w 1475678"/>
                  <a:gd name="connsiteY9" fmla="*/ 479502 h 676507"/>
                  <a:gd name="connsiteX10" fmla="*/ 884663 w 1475678"/>
                  <a:gd name="connsiteY10" fmla="*/ 434898 h 676507"/>
                  <a:gd name="connsiteX11" fmla="*/ 932985 w 1475678"/>
                  <a:gd name="connsiteY11" fmla="*/ 490654 h 676507"/>
                  <a:gd name="connsiteX12" fmla="*/ 955287 w 1475678"/>
                  <a:gd name="connsiteY12" fmla="*/ 512956 h 676507"/>
                  <a:gd name="connsiteX13" fmla="*/ 947853 w 1475678"/>
                  <a:gd name="connsiteY13" fmla="*/ 576146 h 676507"/>
                  <a:gd name="connsiteX14" fmla="*/ 966439 w 1475678"/>
                  <a:gd name="connsiteY14" fmla="*/ 635620 h 676507"/>
                  <a:gd name="connsiteX15" fmla="*/ 1137424 w 1475678"/>
                  <a:gd name="connsiteY15" fmla="*/ 676507 h 676507"/>
                  <a:gd name="connsiteX16" fmla="*/ 1211765 w 1475678"/>
                  <a:gd name="connsiteY16" fmla="*/ 650488 h 676507"/>
                  <a:gd name="connsiteX17" fmla="*/ 1274956 w 1475678"/>
                  <a:gd name="connsiteY17" fmla="*/ 654205 h 676507"/>
                  <a:gd name="connsiteX18" fmla="*/ 1304692 w 1475678"/>
                  <a:gd name="connsiteY18" fmla="*/ 650488 h 676507"/>
                  <a:gd name="connsiteX19" fmla="*/ 1297258 w 1475678"/>
                  <a:gd name="connsiteY19" fmla="*/ 553844 h 676507"/>
                  <a:gd name="connsiteX20" fmla="*/ 1401336 w 1475678"/>
                  <a:gd name="connsiteY20" fmla="*/ 628185 h 676507"/>
                  <a:gd name="connsiteX21" fmla="*/ 1475678 w 1475678"/>
                  <a:gd name="connsiteY21" fmla="*/ 605883 h 676507"/>
                  <a:gd name="connsiteX22" fmla="*/ 1334429 w 1475678"/>
                  <a:gd name="connsiteY22" fmla="*/ 501805 h 676507"/>
                  <a:gd name="connsiteX23" fmla="*/ 1222917 w 1475678"/>
                  <a:gd name="connsiteY23" fmla="*/ 464634 h 676507"/>
                  <a:gd name="connsiteX24" fmla="*/ 1159726 w 1475678"/>
                  <a:gd name="connsiteY24" fmla="*/ 293649 h 676507"/>
                  <a:gd name="connsiteX25" fmla="*/ 1129990 w 1475678"/>
                  <a:gd name="connsiteY25" fmla="*/ 104078 h 676507"/>
                  <a:gd name="connsiteX26" fmla="*/ 1152292 w 1475678"/>
                  <a:gd name="connsiteY26" fmla="*/ 55756 h 676507"/>
                  <a:gd name="connsiteX27" fmla="*/ 1066800 w 1475678"/>
                  <a:gd name="connsiteY27" fmla="*/ 33454 h 676507"/>
                  <a:gd name="connsiteX28" fmla="*/ 977590 w 1475678"/>
                  <a:gd name="connsiteY28" fmla="*/ 70624 h 676507"/>
                  <a:gd name="connsiteX29" fmla="*/ 832624 w 1475678"/>
                  <a:gd name="connsiteY29" fmla="*/ 78059 h 676507"/>
                  <a:gd name="connsiteX30" fmla="*/ 795453 w 1475678"/>
                  <a:gd name="connsiteY30" fmla="*/ 40888 h 676507"/>
                  <a:gd name="connsiteX31" fmla="*/ 635619 w 1475678"/>
                  <a:gd name="connsiteY31" fmla="*/ 85493 h 676507"/>
                  <a:gd name="connsiteX32" fmla="*/ 550126 w 1475678"/>
                  <a:gd name="connsiteY32" fmla="*/ 70624 h 676507"/>
                  <a:gd name="connsiteX33" fmla="*/ 535258 w 1475678"/>
                  <a:gd name="connsiteY33" fmla="*/ 89210 h 676507"/>
                  <a:gd name="connsiteX34" fmla="*/ 263912 w 1475678"/>
                  <a:gd name="connsiteY34" fmla="*/ 0 h 676507"/>
                  <a:gd name="connsiteX35" fmla="*/ 178419 w 1475678"/>
                  <a:gd name="connsiteY35" fmla="*/ 40888 h 676507"/>
                  <a:gd name="connsiteX36" fmla="*/ 89674 w 1475678"/>
                  <a:gd name="connsiteY36" fmla="*/ 9060 h 676507"/>
                  <a:gd name="connsiteX37" fmla="*/ 40887 w 1475678"/>
                  <a:gd name="connsiteY37" fmla="*/ 107795 h 676507"/>
                  <a:gd name="connsiteX38" fmla="*/ 29736 w 1475678"/>
                  <a:gd name="connsiteY38" fmla="*/ 185854 h 676507"/>
                  <a:gd name="connsiteX39" fmla="*/ 0 w 1475678"/>
                  <a:gd name="connsiteY39" fmla="*/ 197005 h 676507"/>
                  <a:gd name="connsiteX40" fmla="*/ 11151 w 1475678"/>
                  <a:gd name="connsiteY40" fmla="*/ 263912 h 676507"/>
                  <a:gd name="connsiteX41" fmla="*/ 85492 w 1475678"/>
                  <a:gd name="connsiteY41" fmla="*/ 278781 h 676507"/>
                  <a:gd name="connsiteX42" fmla="*/ 107795 w 1475678"/>
                  <a:gd name="connsiteY42" fmla="*/ 356839 h 676507"/>
                  <a:gd name="connsiteX43" fmla="*/ 185853 w 1475678"/>
                  <a:gd name="connsiteY43" fmla="*/ 375424 h 676507"/>
                  <a:gd name="connsiteX0" fmla="*/ 185853 w 1475678"/>
                  <a:gd name="connsiteY0" fmla="*/ 380187 h 681270"/>
                  <a:gd name="connsiteX1" fmla="*/ 252761 w 1475678"/>
                  <a:gd name="connsiteY1" fmla="*/ 346734 h 681270"/>
                  <a:gd name="connsiteX2" fmla="*/ 412595 w 1475678"/>
                  <a:gd name="connsiteY2" fmla="*/ 450812 h 681270"/>
                  <a:gd name="connsiteX3" fmla="*/ 449765 w 1475678"/>
                  <a:gd name="connsiteY3" fmla="*/ 447095 h 681270"/>
                  <a:gd name="connsiteX4" fmla="*/ 486936 w 1475678"/>
                  <a:gd name="connsiteY4" fmla="*/ 487983 h 681270"/>
                  <a:gd name="connsiteX5" fmla="*/ 550126 w 1475678"/>
                  <a:gd name="connsiteY5" fmla="*/ 525153 h 681270"/>
                  <a:gd name="connsiteX6" fmla="*/ 602165 w 1475678"/>
                  <a:gd name="connsiteY6" fmla="*/ 502851 h 681270"/>
                  <a:gd name="connsiteX7" fmla="*/ 650487 w 1475678"/>
                  <a:gd name="connsiteY7" fmla="*/ 536304 h 681270"/>
                  <a:gd name="connsiteX8" fmla="*/ 732263 w 1475678"/>
                  <a:gd name="connsiteY8" fmla="*/ 521436 h 681270"/>
                  <a:gd name="connsiteX9" fmla="*/ 810322 w 1475678"/>
                  <a:gd name="connsiteY9" fmla="*/ 484265 h 681270"/>
                  <a:gd name="connsiteX10" fmla="*/ 884663 w 1475678"/>
                  <a:gd name="connsiteY10" fmla="*/ 439661 h 681270"/>
                  <a:gd name="connsiteX11" fmla="*/ 932985 w 1475678"/>
                  <a:gd name="connsiteY11" fmla="*/ 495417 h 681270"/>
                  <a:gd name="connsiteX12" fmla="*/ 955287 w 1475678"/>
                  <a:gd name="connsiteY12" fmla="*/ 517719 h 681270"/>
                  <a:gd name="connsiteX13" fmla="*/ 947853 w 1475678"/>
                  <a:gd name="connsiteY13" fmla="*/ 580909 h 681270"/>
                  <a:gd name="connsiteX14" fmla="*/ 966439 w 1475678"/>
                  <a:gd name="connsiteY14" fmla="*/ 640383 h 681270"/>
                  <a:gd name="connsiteX15" fmla="*/ 1137424 w 1475678"/>
                  <a:gd name="connsiteY15" fmla="*/ 681270 h 681270"/>
                  <a:gd name="connsiteX16" fmla="*/ 1211765 w 1475678"/>
                  <a:gd name="connsiteY16" fmla="*/ 655251 h 681270"/>
                  <a:gd name="connsiteX17" fmla="*/ 1274956 w 1475678"/>
                  <a:gd name="connsiteY17" fmla="*/ 658968 h 681270"/>
                  <a:gd name="connsiteX18" fmla="*/ 1304692 w 1475678"/>
                  <a:gd name="connsiteY18" fmla="*/ 655251 h 681270"/>
                  <a:gd name="connsiteX19" fmla="*/ 1297258 w 1475678"/>
                  <a:gd name="connsiteY19" fmla="*/ 558607 h 681270"/>
                  <a:gd name="connsiteX20" fmla="*/ 1401336 w 1475678"/>
                  <a:gd name="connsiteY20" fmla="*/ 632948 h 681270"/>
                  <a:gd name="connsiteX21" fmla="*/ 1475678 w 1475678"/>
                  <a:gd name="connsiteY21" fmla="*/ 610646 h 681270"/>
                  <a:gd name="connsiteX22" fmla="*/ 1334429 w 1475678"/>
                  <a:gd name="connsiteY22" fmla="*/ 506568 h 681270"/>
                  <a:gd name="connsiteX23" fmla="*/ 1222917 w 1475678"/>
                  <a:gd name="connsiteY23" fmla="*/ 469397 h 681270"/>
                  <a:gd name="connsiteX24" fmla="*/ 1159726 w 1475678"/>
                  <a:gd name="connsiteY24" fmla="*/ 298412 h 681270"/>
                  <a:gd name="connsiteX25" fmla="*/ 1129990 w 1475678"/>
                  <a:gd name="connsiteY25" fmla="*/ 108841 h 681270"/>
                  <a:gd name="connsiteX26" fmla="*/ 1152292 w 1475678"/>
                  <a:gd name="connsiteY26" fmla="*/ 60519 h 681270"/>
                  <a:gd name="connsiteX27" fmla="*/ 1066800 w 1475678"/>
                  <a:gd name="connsiteY27" fmla="*/ 38217 h 681270"/>
                  <a:gd name="connsiteX28" fmla="*/ 977590 w 1475678"/>
                  <a:gd name="connsiteY28" fmla="*/ 75387 h 681270"/>
                  <a:gd name="connsiteX29" fmla="*/ 832624 w 1475678"/>
                  <a:gd name="connsiteY29" fmla="*/ 82822 h 681270"/>
                  <a:gd name="connsiteX30" fmla="*/ 795453 w 1475678"/>
                  <a:gd name="connsiteY30" fmla="*/ 45651 h 681270"/>
                  <a:gd name="connsiteX31" fmla="*/ 635619 w 1475678"/>
                  <a:gd name="connsiteY31" fmla="*/ 90256 h 681270"/>
                  <a:gd name="connsiteX32" fmla="*/ 550126 w 1475678"/>
                  <a:gd name="connsiteY32" fmla="*/ 75387 h 681270"/>
                  <a:gd name="connsiteX33" fmla="*/ 535258 w 1475678"/>
                  <a:gd name="connsiteY33" fmla="*/ 93973 h 681270"/>
                  <a:gd name="connsiteX34" fmla="*/ 247244 w 1475678"/>
                  <a:gd name="connsiteY34" fmla="*/ 0 h 681270"/>
                  <a:gd name="connsiteX35" fmla="*/ 178419 w 1475678"/>
                  <a:gd name="connsiteY35" fmla="*/ 45651 h 681270"/>
                  <a:gd name="connsiteX36" fmla="*/ 89674 w 1475678"/>
                  <a:gd name="connsiteY36" fmla="*/ 13823 h 681270"/>
                  <a:gd name="connsiteX37" fmla="*/ 40887 w 1475678"/>
                  <a:gd name="connsiteY37" fmla="*/ 112558 h 681270"/>
                  <a:gd name="connsiteX38" fmla="*/ 29736 w 1475678"/>
                  <a:gd name="connsiteY38" fmla="*/ 190617 h 681270"/>
                  <a:gd name="connsiteX39" fmla="*/ 0 w 1475678"/>
                  <a:gd name="connsiteY39" fmla="*/ 201768 h 681270"/>
                  <a:gd name="connsiteX40" fmla="*/ 11151 w 1475678"/>
                  <a:gd name="connsiteY40" fmla="*/ 268675 h 681270"/>
                  <a:gd name="connsiteX41" fmla="*/ 85492 w 1475678"/>
                  <a:gd name="connsiteY41" fmla="*/ 283544 h 681270"/>
                  <a:gd name="connsiteX42" fmla="*/ 107795 w 1475678"/>
                  <a:gd name="connsiteY42" fmla="*/ 361602 h 681270"/>
                  <a:gd name="connsiteX43" fmla="*/ 185853 w 1475678"/>
                  <a:gd name="connsiteY43" fmla="*/ 380187 h 681270"/>
                  <a:gd name="connsiteX0" fmla="*/ 185853 w 1475678"/>
                  <a:gd name="connsiteY0" fmla="*/ 380187 h 681270"/>
                  <a:gd name="connsiteX1" fmla="*/ 252761 w 1475678"/>
                  <a:gd name="connsiteY1" fmla="*/ 346734 h 681270"/>
                  <a:gd name="connsiteX2" fmla="*/ 412595 w 1475678"/>
                  <a:gd name="connsiteY2" fmla="*/ 450812 h 681270"/>
                  <a:gd name="connsiteX3" fmla="*/ 449765 w 1475678"/>
                  <a:gd name="connsiteY3" fmla="*/ 447095 h 681270"/>
                  <a:gd name="connsiteX4" fmla="*/ 486936 w 1475678"/>
                  <a:gd name="connsiteY4" fmla="*/ 487983 h 681270"/>
                  <a:gd name="connsiteX5" fmla="*/ 550126 w 1475678"/>
                  <a:gd name="connsiteY5" fmla="*/ 525153 h 681270"/>
                  <a:gd name="connsiteX6" fmla="*/ 602165 w 1475678"/>
                  <a:gd name="connsiteY6" fmla="*/ 502851 h 681270"/>
                  <a:gd name="connsiteX7" fmla="*/ 650487 w 1475678"/>
                  <a:gd name="connsiteY7" fmla="*/ 536304 h 681270"/>
                  <a:gd name="connsiteX8" fmla="*/ 732263 w 1475678"/>
                  <a:gd name="connsiteY8" fmla="*/ 521436 h 681270"/>
                  <a:gd name="connsiteX9" fmla="*/ 810322 w 1475678"/>
                  <a:gd name="connsiteY9" fmla="*/ 484265 h 681270"/>
                  <a:gd name="connsiteX10" fmla="*/ 884663 w 1475678"/>
                  <a:gd name="connsiteY10" fmla="*/ 439661 h 681270"/>
                  <a:gd name="connsiteX11" fmla="*/ 932985 w 1475678"/>
                  <a:gd name="connsiteY11" fmla="*/ 495417 h 681270"/>
                  <a:gd name="connsiteX12" fmla="*/ 955287 w 1475678"/>
                  <a:gd name="connsiteY12" fmla="*/ 517719 h 681270"/>
                  <a:gd name="connsiteX13" fmla="*/ 947853 w 1475678"/>
                  <a:gd name="connsiteY13" fmla="*/ 580909 h 681270"/>
                  <a:gd name="connsiteX14" fmla="*/ 966439 w 1475678"/>
                  <a:gd name="connsiteY14" fmla="*/ 640383 h 681270"/>
                  <a:gd name="connsiteX15" fmla="*/ 1137424 w 1475678"/>
                  <a:gd name="connsiteY15" fmla="*/ 681270 h 681270"/>
                  <a:gd name="connsiteX16" fmla="*/ 1211765 w 1475678"/>
                  <a:gd name="connsiteY16" fmla="*/ 655251 h 681270"/>
                  <a:gd name="connsiteX17" fmla="*/ 1274956 w 1475678"/>
                  <a:gd name="connsiteY17" fmla="*/ 658968 h 681270"/>
                  <a:gd name="connsiteX18" fmla="*/ 1304692 w 1475678"/>
                  <a:gd name="connsiteY18" fmla="*/ 655251 h 681270"/>
                  <a:gd name="connsiteX19" fmla="*/ 1297258 w 1475678"/>
                  <a:gd name="connsiteY19" fmla="*/ 558607 h 681270"/>
                  <a:gd name="connsiteX20" fmla="*/ 1401336 w 1475678"/>
                  <a:gd name="connsiteY20" fmla="*/ 632948 h 681270"/>
                  <a:gd name="connsiteX21" fmla="*/ 1475678 w 1475678"/>
                  <a:gd name="connsiteY21" fmla="*/ 610646 h 681270"/>
                  <a:gd name="connsiteX22" fmla="*/ 1334429 w 1475678"/>
                  <a:gd name="connsiteY22" fmla="*/ 506568 h 681270"/>
                  <a:gd name="connsiteX23" fmla="*/ 1222917 w 1475678"/>
                  <a:gd name="connsiteY23" fmla="*/ 469397 h 681270"/>
                  <a:gd name="connsiteX24" fmla="*/ 1159726 w 1475678"/>
                  <a:gd name="connsiteY24" fmla="*/ 298412 h 681270"/>
                  <a:gd name="connsiteX25" fmla="*/ 1129990 w 1475678"/>
                  <a:gd name="connsiteY25" fmla="*/ 108841 h 681270"/>
                  <a:gd name="connsiteX26" fmla="*/ 1152292 w 1475678"/>
                  <a:gd name="connsiteY26" fmla="*/ 60519 h 681270"/>
                  <a:gd name="connsiteX27" fmla="*/ 1097756 w 1475678"/>
                  <a:gd name="connsiteY27" fmla="*/ 33454 h 681270"/>
                  <a:gd name="connsiteX28" fmla="*/ 977590 w 1475678"/>
                  <a:gd name="connsiteY28" fmla="*/ 75387 h 681270"/>
                  <a:gd name="connsiteX29" fmla="*/ 832624 w 1475678"/>
                  <a:gd name="connsiteY29" fmla="*/ 82822 h 681270"/>
                  <a:gd name="connsiteX30" fmla="*/ 795453 w 1475678"/>
                  <a:gd name="connsiteY30" fmla="*/ 45651 h 681270"/>
                  <a:gd name="connsiteX31" fmla="*/ 635619 w 1475678"/>
                  <a:gd name="connsiteY31" fmla="*/ 90256 h 681270"/>
                  <a:gd name="connsiteX32" fmla="*/ 550126 w 1475678"/>
                  <a:gd name="connsiteY32" fmla="*/ 75387 h 681270"/>
                  <a:gd name="connsiteX33" fmla="*/ 535258 w 1475678"/>
                  <a:gd name="connsiteY33" fmla="*/ 93973 h 681270"/>
                  <a:gd name="connsiteX34" fmla="*/ 247244 w 1475678"/>
                  <a:gd name="connsiteY34" fmla="*/ 0 h 681270"/>
                  <a:gd name="connsiteX35" fmla="*/ 178419 w 1475678"/>
                  <a:gd name="connsiteY35" fmla="*/ 45651 h 681270"/>
                  <a:gd name="connsiteX36" fmla="*/ 89674 w 1475678"/>
                  <a:gd name="connsiteY36" fmla="*/ 13823 h 681270"/>
                  <a:gd name="connsiteX37" fmla="*/ 40887 w 1475678"/>
                  <a:gd name="connsiteY37" fmla="*/ 112558 h 681270"/>
                  <a:gd name="connsiteX38" fmla="*/ 29736 w 1475678"/>
                  <a:gd name="connsiteY38" fmla="*/ 190617 h 681270"/>
                  <a:gd name="connsiteX39" fmla="*/ 0 w 1475678"/>
                  <a:gd name="connsiteY39" fmla="*/ 201768 h 681270"/>
                  <a:gd name="connsiteX40" fmla="*/ 11151 w 1475678"/>
                  <a:gd name="connsiteY40" fmla="*/ 268675 h 681270"/>
                  <a:gd name="connsiteX41" fmla="*/ 85492 w 1475678"/>
                  <a:gd name="connsiteY41" fmla="*/ 283544 h 681270"/>
                  <a:gd name="connsiteX42" fmla="*/ 107795 w 1475678"/>
                  <a:gd name="connsiteY42" fmla="*/ 361602 h 681270"/>
                  <a:gd name="connsiteX43" fmla="*/ 185853 w 1475678"/>
                  <a:gd name="connsiteY43" fmla="*/ 380187 h 681270"/>
                  <a:gd name="connsiteX0" fmla="*/ 185853 w 1475678"/>
                  <a:gd name="connsiteY0" fmla="*/ 380187 h 681270"/>
                  <a:gd name="connsiteX1" fmla="*/ 252761 w 1475678"/>
                  <a:gd name="connsiteY1" fmla="*/ 346734 h 681270"/>
                  <a:gd name="connsiteX2" fmla="*/ 412595 w 1475678"/>
                  <a:gd name="connsiteY2" fmla="*/ 450812 h 681270"/>
                  <a:gd name="connsiteX3" fmla="*/ 449765 w 1475678"/>
                  <a:gd name="connsiteY3" fmla="*/ 447095 h 681270"/>
                  <a:gd name="connsiteX4" fmla="*/ 486936 w 1475678"/>
                  <a:gd name="connsiteY4" fmla="*/ 487983 h 681270"/>
                  <a:gd name="connsiteX5" fmla="*/ 550126 w 1475678"/>
                  <a:gd name="connsiteY5" fmla="*/ 525153 h 681270"/>
                  <a:gd name="connsiteX6" fmla="*/ 602165 w 1475678"/>
                  <a:gd name="connsiteY6" fmla="*/ 502851 h 681270"/>
                  <a:gd name="connsiteX7" fmla="*/ 650487 w 1475678"/>
                  <a:gd name="connsiteY7" fmla="*/ 536304 h 681270"/>
                  <a:gd name="connsiteX8" fmla="*/ 732263 w 1475678"/>
                  <a:gd name="connsiteY8" fmla="*/ 521436 h 681270"/>
                  <a:gd name="connsiteX9" fmla="*/ 810322 w 1475678"/>
                  <a:gd name="connsiteY9" fmla="*/ 484265 h 681270"/>
                  <a:gd name="connsiteX10" fmla="*/ 884663 w 1475678"/>
                  <a:gd name="connsiteY10" fmla="*/ 439661 h 681270"/>
                  <a:gd name="connsiteX11" fmla="*/ 932985 w 1475678"/>
                  <a:gd name="connsiteY11" fmla="*/ 495417 h 681270"/>
                  <a:gd name="connsiteX12" fmla="*/ 955287 w 1475678"/>
                  <a:gd name="connsiteY12" fmla="*/ 517719 h 681270"/>
                  <a:gd name="connsiteX13" fmla="*/ 947853 w 1475678"/>
                  <a:gd name="connsiteY13" fmla="*/ 580909 h 681270"/>
                  <a:gd name="connsiteX14" fmla="*/ 966439 w 1475678"/>
                  <a:gd name="connsiteY14" fmla="*/ 640383 h 681270"/>
                  <a:gd name="connsiteX15" fmla="*/ 1137424 w 1475678"/>
                  <a:gd name="connsiteY15" fmla="*/ 681270 h 681270"/>
                  <a:gd name="connsiteX16" fmla="*/ 1211765 w 1475678"/>
                  <a:gd name="connsiteY16" fmla="*/ 655251 h 681270"/>
                  <a:gd name="connsiteX17" fmla="*/ 1274956 w 1475678"/>
                  <a:gd name="connsiteY17" fmla="*/ 658968 h 681270"/>
                  <a:gd name="connsiteX18" fmla="*/ 1304692 w 1475678"/>
                  <a:gd name="connsiteY18" fmla="*/ 655251 h 681270"/>
                  <a:gd name="connsiteX19" fmla="*/ 1297258 w 1475678"/>
                  <a:gd name="connsiteY19" fmla="*/ 558607 h 681270"/>
                  <a:gd name="connsiteX20" fmla="*/ 1401336 w 1475678"/>
                  <a:gd name="connsiteY20" fmla="*/ 632948 h 681270"/>
                  <a:gd name="connsiteX21" fmla="*/ 1475678 w 1475678"/>
                  <a:gd name="connsiteY21" fmla="*/ 610646 h 681270"/>
                  <a:gd name="connsiteX22" fmla="*/ 1334429 w 1475678"/>
                  <a:gd name="connsiteY22" fmla="*/ 506568 h 681270"/>
                  <a:gd name="connsiteX23" fmla="*/ 1222917 w 1475678"/>
                  <a:gd name="connsiteY23" fmla="*/ 469397 h 681270"/>
                  <a:gd name="connsiteX24" fmla="*/ 1159726 w 1475678"/>
                  <a:gd name="connsiteY24" fmla="*/ 298412 h 681270"/>
                  <a:gd name="connsiteX25" fmla="*/ 1129990 w 1475678"/>
                  <a:gd name="connsiteY25" fmla="*/ 108841 h 681270"/>
                  <a:gd name="connsiteX26" fmla="*/ 1135624 w 1475678"/>
                  <a:gd name="connsiteY26" fmla="*/ 67663 h 681270"/>
                  <a:gd name="connsiteX27" fmla="*/ 1097756 w 1475678"/>
                  <a:gd name="connsiteY27" fmla="*/ 33454 h 681270"/>
                  <a:gd name="connsiteX28" fmla="*/ 977590 w 1475678"/>
                  <a:gd name="connsiteY28" fmla="*/ 75387 h 681270"/>
                  <a:gd name="connsiteX29" fmla="*/ 832624 w 1475678"/>
                  <a:gd name="connsiteY29" fmla="*/ 82822 h 681270"/>
                  <a:gd name="connsiteX30" fmla="*/ 795453 w 1475678"/>
                  <a:gd name="connsiteY30" fmla="*/ 45651 h 681270"/>
                  <a:gd name="connsiteX31" fmla="*/ 635619 w 1475678"/>
                  <a:gd name="connsiteY31" fmla="*/ 90256 h 681270"/>
                  <a:gd name="connsiteX32" fmla="*/ 550126 w 1475678"/>
                  <a:gd name="connsiteY32" fmla="*/ 75387 h 681270"/>
                  <a:gd name="connsiteX33" fmla="*/ 535258 w 1475678"/>
                  <a:gd name="connsiteY33" fmla="*/ 93973 h 681270"/>
                  <a:gd name="connsiteX34" fmla="*/ 247244 w 1475678"/>
                  <a:gd name="connsiteY34" fmla="*/ 0 h 681270"/>
                  <a:gd name="connsiteX35" fmla="*/ 178419 w 1475678"/>
                  <a:gd name="connsiteY35" fmla="*/ 45651 h 681270"/>
                  <a:gd name="connsiteX36" fmla="*/ 89674 w 1475678"/>
                  <a:gd name="connsiteY36" fmla="*/ 13823 h 681270"/>
                  <a:gd name="connsiteX37" fmla="*/ 40887 w 1475678"/>
                  <a:gd name="connsiteY37" fmla="*/ 112558 h 681270"/>
                  <a:gd name="connsiteX38" fmla="*/ 29736 w 1475678"/>
                  <a:gd name="connsiteY38" fmla="*/ 190617 h 681270"/>
                  <a:gd name="connsiteX39" fmla="*/ 0 w 1475678"/>
                  <a:gd name="connsiteY39" fmla="*/ 201768 h 681270"/>
                  <a:gd name="connsiteX40" fmla="*/ 11151 w 1475678"/>
                  <a:gd name="connsiteY40" fmla="*/ 268675 h 681270"/>
                  <a:gd name="connsiteX41" fmla="*/ 85492 w 1475678"/>
                  <a:gd name="connsiteY41" fmla="*/ 283544 h 681270"/>
                  <a:gd name="connsiteX42" fmla="*/ 107795 w 1475678"/>
                  <a:gd name="connsiteY42" fmla="*/ 361602 h 681270"/>
                  <a:gd name="connsiteX43" fmla="*/ 185853 w 1475678"/>
                  <a:gd name="connsiteY43" fmla="*/ 380187 h 681270"/>
                  <a:gd name="connsiteX0" fmla="*/ 185853 w 1475678"/>
                  <a:gd name="connsiteY0" fmla="*/ 380187 h 681270"/>
                  <a:gd name="connsiteX1" fmla="*/ 252761 w 1475678"/>
                  <a:gd name="connsiteY1" fmla="*/ 346734 h 681270"/>
                  <a:gd name="connsiteX2" fmla="*/ 412595 w 1475678"/>
                  <a:gd name="connsiteY2" fmla="*/ 450812 h 681270"/>
                  <a:gd name="connsiteX3" fmla="*/ 449765 w 1475678"/>
                  <a:gd name="connsiteY3" fmla="*/ 447095 h 681270"/>
                  <a:gd name="connsiteX4" fmla="*/ 486936 w 1475678"/>
                  <a:gd name="connsiteY4" fmla="*/ 487983 h 681270"/>
                  <a:gd name="connsiteX5" fmla="*/ 550126 w 1475678"/>
                  <a:gd name="connsiteY5" fmla="*/ 525153 h 681270"/>
                  <a:gd name="connsiteX6" fmla="*/ 602165 w 1475678"/>
                  <a:gd name="connsiteY6" fmla="*/ 502851 h 681270"/>
                  <a:gd name="connsiteX7" fmla="*/ 650487 w 1475678"/>
                  <a:gd name="connsiteY7" fmla="*/ 536304 h 681270"/>
                  <a:gd name="connsiteX8" fmla="*/ 732263 w 1475678"/>
                  <a:gd name="connsiteY8" fmla="*/ 521436 h 681270"/>
                  <a:gd name="connsiteX9" fmla="*/ 810322 w 1475678"/>
                  <a:gd name="connsiteY9" fmla="*/ 484265 h 681270"/>
                  <a:gd name="connsiteX10" fmla="*/ 884663 w 1475678"/>
                  <a:gd name="connsiteY10" fmla="*/ 439661 h 681270"/>
                  <a:gd name="connsiteX11" fmla="*/ 932985 w 1475678"/>
                  <a:gd name="connsiteY11" fmla="*/ 495417 h 681270"/>
                  <a:gd name="connsiteX12" fmla="*/ 955287 w 1475678"/>
                  <a:gd name="connsiteY12" fmla="*/ 517719 h 681270"/>
                  <a:gd name="connsiteX13" fmla="*/ 947853 w 1475678"/>
                  <a:gd name="connsiteY13" fmla="*/ 580909 h 681270"/>
                  <a:gd name="connsiteX14" fmla="*/ 966439 w 1475678"/>
                  <a:gd name="connsiteY14" fmla="*/ 640383 h 681270"/>
                  <a:gd name="connsiteX15" fmla="*/ 1137424 w 1475678"/>
                  <a:gd name="connsiteY15" fmla="*/ 681270 h 681270"/>
                  <a:gd name="connsiteX16" fmla="*/ 1211765 w 1475678"/>
                  <a:gd name="connsiteY16" fmla="*/ 655251 h 681270"/>
                  <a:gd name="connsiteX17" fmla="*/ 1274956 w 1475678"/>
                  <a:gd name="connsiteY17" fmla="*/ 658968 h 681270"/>
                  <a:gd name="connsiteX18" fmla="*/ 1304692 w 1475678"/>
                  <a:gd name="connsiteY18" fmla="*/ 655251 h 681270"/>
                  <a:gd name="connsiteX19" fmla="*/ 1297258 w 1475678"/>
                  <a:gd name="connsiteY19" fmla="*/ 558607 h 681270"/>
                  <a:gd name="connsiteX20" fmla="*/ 1401336 w 1475678"/>
                  <a:gd name="connsiteY20" fmla="*/ 632948 h 681270"/>
                  <a:gd name="connsiteX21" fmla="*/ 1475678 w 1475678"/>
                  <a:gd name="connsiteY21" fmla="*/ 610646 h 681270"/>
                  <a:gd name="connsiteX22" fmla="*/ 1334429 w 1475678"/>
                  <a:gd name="connsiteY22" fmla="*/ 506568 h 681270"/>
                  <a:gd name="connsiteX23" fmla="*/ 1222917 w 1475678"/>
                  <a:gd name="connsiteY23" fmla="*/ 469397 h 681270"/>
                  <a:gd name="connsiteX24" fmla="*/ 1159726 w 1475678"/>
                  <a:gd name="connsiteY24" fmla="*/ 298412 h 681270"/>
                  <a:gd name="connsiteX25" fmla="*/ 1129990 w 1475678"/>
                  <a:gd name="connsiteY25" fmla="*/ 108841 h 681270"/>
                  <a:gd name="connsiteX26" fmla="*/ 1135624 w 1475678"/>
                  <a:gd name="connsiteY26" fmla="*/ 67663 h 681270"/>
                  <a:gd name="connsiteX27" fmla="*/ 1097756 w 1475678"/>
                  <a:gd name="connsiteY27" fmla="*/ 33454 h 681270"/>
                  <a:gd name="connsiteX28" fmla="*/ 977590 w 1475678"/>
                  <a:gd name="connsiteY28" fmla="*/ 75387 h 681270"/>
                  <a:gd name="connsiteX29" fmla="*/ 832624 w 1475678"/>
                  <a:gd name="connsiteY29" fmla="*/ 82822 h 681270"/>
                  <a:gd name="connsiteX30" fmla="*/ 795453 w 1475678"/>
                  <a:gd name="connsiteY30" fmla="*/ 45651 h 681270"/>
                  <a:gd name="connsiteX31" fmla="*/ 647219 w 1475678"/>
                  <a:gd name="connsiteY31" fmla="*/ 83140 h 681270"/>
                  <a:gd name="connsiteX32" fmla="*/ 550126 w 1475678"/>
                  <a:gd name="connsiteY32" fmla="*/ 75387 h 681270"/>
                  <a:gd name="connsiteX33" fmla="*/ 535258 w 1475678"/>
                  <a:gd name="connsiteY33" fmla="*/ 93973 h 681270"/>
                  <a:gd name="connsiteX34" fmla="*/ 247244 w 1475678"/>
                  <a:gd name="connsiteY34" fmla="*/ 0 h 681270"/>
                  <a:gd name="connsiteX35" fmla="*/ 178419 w 1475678"/>
                  <a:gd name="connsiteY35" fmla="*/ 45651 h 681270"/>
                  <a:gd name="connsiteX36" fmla="*/ 89674 w 1475678"/>
                  <a:gd name="connsiteY36" fmla="*/ 13823 h 681270"/>
                  <a:gd name="connsiteX37" fmla="*/ 40887 w 1475678"/>
                  <a:gd name="connsiteY37" fmla="*/ 112558 h 681270"/>
                  <a:gd name="connsiteX38" fmla="*/ 29736 w 1475678"/>
                  <a:gd name="connsiteY38" fmla="*/ 190617 h 681270"/>
                  <a:gd name="connsiteX39" fmla="*/ 0 w 1475678"/>
                  <a:gd name="connsiteY39" fmla="*/ 201768 h 681270"/>
                  <a:gd name="connsiteX40" fmla="*/ 11151 w 1475678"/>
                  <a:gd name="connsiteY40" fmla="*/ 268675 h 681270"/>
                  <a:gd name="connsiteX41" fmla="*/ 85492 w 1475678"/>
                  <a:gd name="connsiteY41" fmla="*/ 283544 h 681270"/>
                  <a:gd name="connsiteX42" fmla="*/ 107795 w 1475678"/>
                  <a:gd name="connsiteY42" fmla="*/ 361602 h 681270"/>
                  <a:gd name="connsiteX43" fmla="*/ 185853 w 1475678"/>
                  <a:gd name="connsiteY43" fmla="*/ 380187 h 681270"/>
                  <a:gd name="connsiteX0" fmla="*/ 185853 w 1475678"/>
                  <a:gd name="connsiteY0" fmla="*/ 380187 h 681270"/>
                  <a:gd name="connsiteX1" fmla="*/ 252761 w 1475678"/>
                  <a:gd name="connsiteY1" fmla="*/ 346734 h 681270"/>
                  <a:gd name="connsiteX2" fmla="*/ 412595 w 1475678"/>
                  <a:gd name="connsiteY2" fmla="*/ 450812 h 681270"/>
                  <a:gd name="connsiteX3" fmla="*/ 449765 w 1475678"/>
                  <a:gd name="connsiteY3" fmla="*/ 447095 h 681270"/>
                  <a:gd name="connsiteX4" fmla="*/ 486936 w 1475678"/>
                  <a:gd name="connsiteY4" fmla="*/ 487983 h 681270"/>
                  <a:gd name="connsiteX5" fmla="*/ 550126 w 1475678"/>
                  <a:gd name="connsiteY5" fmla="*/ 525153 h 681270"/>
                  <a:gd name="connsiteX6" fmla="*/ 602165 w 1475678"/>
                  <a:gd name="connsiteY6" fmla="*/ 502851 h 681270"/>
                  <a:gd name="connsiteX7" fmla="*/ 650487 w 1475678"/>
                  <a:gd name="connsiteY7" fmla="*/ 536304 h 681270"/>
                  <a:gd name="connsiteX8" fmla="*/ 732263 w 1475678"/>
                  <a:gd name="connsiteY8" fmla="*/ 521436 h 681270"/>
                  <a:gd name="connsiteX9" fmla="*/ 810322 w 1475678"/>
                  <a:gd name="connsiteY9" fmla="*/ 484265 h 681270"/>
                  <a:gd name="connsiteX10" fmla="*/ 884663 w 1475678"/>
                  <a:gd name="connsiteY10" fmla="*/ 439661 h 681270"/>
                  <a:gd name="connsiteX11" fmla="*/ 932985 w 1475678"/>
                  <a:gd name="connsiteY11" fmla="*/ 495417 h 681270"/>
                  <a:gd name="connsiteX12" fmla="*/ 955287 w 1475678"/>
                  <a:gd name="connsiteY12" fmla="*/ 517719 h 681270"/>
                  <a:gd name="connsiteX13" fmla="*/ 947853 w 1475678"/>
                  <a:gd name="connsiteY13" fmla="*/ 580909 h 681270"/>
                  <a:gd name="connsiteX14" fmla="*/ 966439 w 1475678"/>
                  <a:gd name="connsiteY14" fmla="*/ 640383 h 681270"/>
                  <a:gd name="connsiteX15" fmla="*/ 1137424 w 1475678"/>
                  <a:gd name="connsiteY15" fmla="*/ 681270 h 681270"/>
                  <a:gd name="connsiteX16" fmla="*/ 1211765 w 1475678"/>
                  <a:gd name="connsiteY16" fmla="*/ 655251 h 681270"/>
                  <a:gd name="connsiteX17" fmla="*/ 1274956 w 1475678"/>
                  <a:gd name="connsiteY17" fmla="*/ 658968 h 681270"/>
                  <a:gd name="connsiteX18" fmla="*/ 1304692 w 1475678"/>
                  <a:gd name="connsiteY18" fmla="*/ 655251 h 681270"/>
                  <a:gd name="connsiteX19" fmla="*/ 1297258 w 1475678"/>
                  <a:gd name="connsiteY19" fmla="*/ 558607 h 681270"/>
                  <a:gd name="connsiteX20" fmla="*/ 1401336 w 1475678"/>
                  <a:gd name="connsiteY20" fmla="*/ 632948 h 681270"/>
                  <a:gd name="connsiteX21" fmla="*/ 1475678 w 1475678"/>
                  <a:gd name="connsiteY21" fmla="*/ 610646 h 681270"/>
                  <a:gd name="connsiteX22" fmla="*/ 1334429 w 1475678"/>
                  <a:gd name="connsiteY22" fmla="*/ 506568 h 681270"/>
                  <a:gd name="connsiteX23" fmla="*/ 1222917 w 1475678"/>
                  <a:gd name="connsiteY23" fmla="*/ 469397 h 681270"/>
                  <a:gd name="connsiteX24" fmla="*/ 1159726 w 1475678"/>
                  <a:gd name="connsiteY24" fmla="*/ 298412 h 681270"/>
                  <a:gd name="connsiteX25" fmla="*/ 1129990 w 1475678"/>
                  <a:gd name="connsiteY25" fmla="*/ 108841 h 681270"/>
                  <a:gd name="connsiteX26" fmla="*/ 1135624 w 1475678"/>
                  <a:gd name="connsiteY26" fmla="*/ 67663 h 681270"/>
                  <a:gd name="connsiteX27" fmla="*/ 1097756 w 1475678"/>
                  <a:gd name="connsiteY27" fmla="*/ 33454 h 681270"/>
                  <a:gd name="connsiteX28" fmla="*/ 977590 w 1475678"/>
                  <a:gd name="connsiteY28" fmla="*/ 75387 h 681270"/>
                  <a:gd name="connsiteX29" fmla="*/ 832624 w 1475678"/>
                  <a:gd name="connsiteY29" fmla="*/ 82822 h 681270"/>
                  <a:gd name="connsiteX30" fmla="*/ 795453 w 1475678"/>
                  <a:gd name="connsiteY30" fmla="*/ 45651 h 681270"/>
                  <a:gd name="connsiteX31" fmla="*/ 647219 w 1475678"/>
                  <a:gd name="connsiteY31" fmla="*/ 83140 h 681270"/>
                  <a:gd name="connsiteX32" fmla="*/ 561767 w 1475678"/>
                  <a:gd name="connsiteY32" fmla="*/ 68267 h 681270"/>
                  <a:gd name="connsiteX33" fmla="*/ 535258 w 1475678"/>
                  <a:gd name="connsiteY33" fmla="*/ 93973 h 681270"/>
                  <a:gd name="connsiteX34" fmla="*/ 247244 w 1475678"/>
                  <a:gd name="connsiteY34" fmla="*/ 0 h 681270"/>
                  <a:gd name="connsiteX35" fmla="*/ 178419 w 1475678"/>
                  <a:gd name="connsiteY35" fmla="*/ 45651 h 681270"/>
                  <a:gd name="connsiteX36" fmla="*/ 89674 w 1475678"/>
                  <a:gd name="connsiteY36" fmla="*/ 13823 h 681270"/>
                  <a:gd name="connsiteX37" fmla="*/ 40887 w 1475678"/>
                  <a:gd name="connsiteY37" fmla="*/ 112558 h 681270"/>
                  <a:gd name="connsiteX38" fmla="*/ 29736 w 1475678"/>
                  <a:gd name="connsiteY38" fmla="*/ 190617 h 681270"/>
                  <a:gd name="connsiteX39" fmla="*/ 0 w 1475678"/>
                  <a:gd name="connsiteY39" fmla="*/ 201768 h 681270"/>
                  <a:gd name="connsiteX40" fmla="*/ 11151 w 1475678"/>
                  <a:gd name="connsiteY40" fmla="*/ 268675 h 681270"/>
                  <a:gd name="connsiteX41" fmla="*/ 85492 w 1475678"/>
                  <a:gd name="connsiteY41" fmla="*/ 283544 h 681270"/>
                  <a:gd name="connsiteX42" fmla="*/ 107795 w 1475678"/>
                  <a:gd name="connsiteY42" fmla="*/ 361602 h 681270"/>
                  <a:gd name="connsiteX43" fmla="*/ 185853 w 1475678"/>
                  <a:gd name="connsiteY43" fmla="*/ 380187 h 681270"/>
                  <a:gd name="connsiteX0" fmla="*/ 185853 w 1475678"/>
                  <a:gd name="connsiteY0" fmla="*/ 380187 h 681270"/>
                  <a:gd name="connsiteX1" fmla="*/ 252761 w 1475678"/>
                  <a:gd name="connsiteY1" fmla="*/ 346734 h 681270"/>
                  <a:gd name="connsiteX2" fmla="*/ 412595 w 1475678"/>
                  <a:gd name="connsiteY2" fmla="*/ 450812 h 681270"/>
                  <a:gd name="connsiteX3" fmla="*/ 449765 w 1475678"/>
                  <a:gd name="connsiteY3" fmla="*/ 447095 h 681270"/>
                  <a:gd name="connsiteX4" fmla="*/ 486936 w 1475678"/>
                  <a:gd name="connsiteY4" fmla="*/ 487983 h 681270"/>
                  <a:gd name="connsiteX5" fmla="*/ 550126 w 1475678"/>
                  <a:gd name="connsiteY5" fmla="*/ 525153 h 681270"/>
                  <a:gd name="connsiteX6" fmla="*/ 602165 w 1475678"/>
                  <a:gd name="connsiteY6" fmla="*/ 502851 h 681270"/>
                  <a:gd name="connsiteX7" fmla="*/ 650487 w 1475678"/>
                  <a:gd name="connsiteY7" fmla="*/ 536304 h 681270"/>
                  <a:gd name="connsiteX8" fmla="*/ 732263 w 1475678"/>
                  <a:gd name="connsiteY8" fmla="*/ 521436 h 681270"/>
                  <a:gd name="connsiteX9" fmla="*/ 810322 w 1475678"/>
                  <a:gd name="connsiteY9" fmla="*/ 484265 h 681270"/>
                  <a:gd name="connsiteX10" fmla="*/ 884663 w 1475678"/>
                  <a:gd name="connsiteY10" fmla="*/ 439661 h 681270"/>
                  <a:gd name="connsiteX11" fmla="*/ 932985 w 1475678"/>
                  <a:gd name="connsiteY11" fmla="*/ 495417 h 681270"/>
                  <a:gd name="connsiteX12" fmla="*/ 955287 w 1475678"/>
                  <a:gd name="connsiteY12" fmla="*/ 517719 h 681270"/>
                  <a:gd name="connsiteX13" fmla="*/ 947853 w 1475678"/>
                  <a:gd name="connsiteY13" fmla="*/ 580909 h 681270"/>
                  <a:gd name="connsiteX14" fmla="*/ 966439 w 1475678"/>
                  <a:gd name="connsiteY14" fmla="*/ 640383 h 681270"/>
                  <a:gd name="connsiteX15" fmla="*/ 1137424 w 1475678"/>
                  <a:gd name="connsiteY15" fmla="*/ 681270 h 681270"/>
                  <a:gd name="connsiteX16" fmla="*/ 1211765 w 1475678"/>
                  <a:gd name="connsiteY16" fmla="*/ 655251 h 681270"/>
                  <a:gd name="connsiteX17" fmla="*/ 1274956 w 1475678"/>
                  <a:gd name="connsiteY17" fmla="*/ 658968 h 681270"/>
                  <a:gd name="connsiteX18" fmla="*/ 1304692 w 1475678"/>
                  <a:gd name="connsiteY18" fmla="*/ 655251 h 681270"/>
                  <a:gd name="connsiteX19" fmla="*/ 1328162 w 1475678"/>
                  <a:gd name="connsiteY19" fmla="*/ 653423 h 681270"/>
                  <a:gd name="connsiteX20" fmla="*/ 1401336 w 1475678"/>
                  <a:gd name="connsiteY20" fmla="*/ 632948 h 681270"/>
                  <a:gd name="connsiteX21" fmla="*/ 1475678 w 1475678"/>
                  <a:gd name="connsiteY21" fmla="*/ 610646 h 681270"/>
                  <a:gd name="connsiteX22" fmla="*/ 1334429 w 1475678"/>
                  <a:gd name="connsiteY22" fmla="*/ 506568 h 681270"/>
                  <a:gd name="connsiteX23" fmla="*/ 1222917 w 1475678"/>
                  <a:gd name="connsiteY23" fmla="*/ 469397 h 681270"/>
                  <a:gd name="connsiteX24" fmla="*/ 1159726 w 1475678"/>
                  <a:gd name="connsiteY24" fmla="*/ 298412 h 681270"/>
                  <a:gd name="connsiteX25" fmla="*/ 1129990 w 1475678"/>
                  <a:gd name="connsiteY25" fmla="*/ 108841 h 681270"/>
                  <a:gd name="connsiteX26" fmla="*/ 1135624 w 1475678"/>
                  <a:gd name="connsiteY26" fmla="*/ 67663 h 681270"/>
                  <a:gd name="connsiteX27" fmla="*/ 1097756 w 1475678"/>
                  <a:gd name="connsiteY27" fmla="*/ 33454 h 681270"/>
                  <a:gd name="connsiteX28" fmla="*/ 977590 w 1475678"/>
                  <a:gd name="connsiteY28" fmla="*/ 75387 h 681270"/>
                  <a:gd name="connsiteX29" fmla="*/ 832624 w 1475678"/>
                  <a:gd name="connsiteY29" fmla="*/ 82822 h 681270"/>
                  <a:gd name="connsiteX30" fmla="*/ 795453 w 1475678"/>
                  <a:gd name="connsiteY30" fmla="*/ 45651 h 681270"/>
                  <a:gd name="connsiteX31" fmla="*/ 647219 w 1475678"/>
                  <a:gd name="connsiteY31" fmla="*/ 83140 h 681270"/>
                  <a:gd name="connsiteX32" fmla="*/ 561767 w 1475678"/>
                  <a:gd name="connsiteY32" fmla="*/ 68267 h 681270"/>
                  <a:gd name="connsiteX33" fmla="*/ 535258 w 1475678"/>
                  <a:gd name="connsiteY33" fmla="*/ 93973 h 681270"/>
                  <a:gd name="connsiteX34" fmla="*/ 247244 w 1475678"/>
                  <a:gd name="connsiteY34" fmla="*/ 0 h 681270"/>
                  <a:gd name="connsiteX35" fmla="*/ 178419 w 1475678"/>
                  <a:gd name="connsiteY35" fmla="*/ 45651 h 681270"/>
                  <a:gd name="connsiteX36" fmla="*/ 89674 w 1475678"/>
                  <a:gd name="connsiteY36" fmla="*/ 13823 h 681270"/>
                  <a:gd name="connsiteX37" fmla="*/ 40887 w 1475678"/>
                  <a:gd name="connsiteY37" fmla="*/ 112558 h 681270"/>
                  <a:gd name="connsiteX38" fmla="*/ 29736 w 1475678"/>
                  <a:gd name="connsiteY38" fmla="*/ 190617 h 681270"/>
                  <a:gd name="connsiteX39" fmla="*/ 0 w 1475678"/>
                  <a:gd name="connsiteY39" fmla="*/ 201768 h 681270"/>
                  <a:gd name="connsiteX40" fmla="*/ 11151 w 1475678"/>
                  <a:gd name="connsiteY40" fmla="*/ 268675 h 681270"/>
                  <a:gd name="connsiteX41" fmla="*/ 85492 w 1475678"/>
                  <a:gd name="connsiteY41" fmla="*/ 283544 h 681270"/>
                  <a:gd name="connsiteX42" fmla="*/ 107795 w 1475678"/>
                  <a:gd name="connsiteY42" fmla="*/ 361602 h 681270"/>
                  <a:gd name="connsiteX43" fmla="*/ 185853 w 1475678"/>
                  <a:gd name="connsiteY43" fmla="*/ 380187 h 68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5678" h="681270">
                    <a:moveTo>
                      <a:pt x="185853" y="380187"/>
                    </a:moveTo>
                    <a:lnTo>
                      <a:pt x="252761" y="346734"/>
                    </a:lnTo>
                    <a:lnTo>
                      <a:pt x="412595" y="450812"/>
                    </a:lnTo>
                    <a:lnTo>
                      <a:pt x="449765" y="447095"/>
                    </a:lnTo>
                    <a:lnTo>
                      <a:pt x="486936" y="487983"/>
                    </a:lnTo>
                    <a:lnTo>
                      <a:pt x="550126" y="525153"/>
                    </a:lnTo>
                    <a:lnTo>
                      <a:pt x="602165" y="502851"/>
                    </a:lnTo>
                    <a:lnTo>
                      <a:pt x="650487" y="536304"/>
                    </a:lnTo>
                    <a:lnTo>
                      <a:pt x="732263" y="521436"/>
                    </a:lnTo>
                    <a:lnTo>
                      <a:pt x="810322" y="484265"/>
                    </a:lnTo>
                    <a:lnTo>
                      <a:pt x="884663" y="439661"/>
                    </a:lnTo>
                    <a:lnTo>
                      <a:pt x="932985" y="495417"/>
                    </a:lnTo>
                    <a:lnTo>
                      <a:pt x="955287" y="517719"/>
                    </a:lnTo>
                    <a:lnTo>
                      <a:pt x="947853" y="580909"/>
                    </a:lnTo>
                    <a:lnTo>
                      <a:pt x="966439" y="640383"/>
                    </a:lnTo>
                    <a:lnTo>
                      <a:pt x="1137424" y="681270"/>
                    </a:lnTo>
                    <a:lnTo>
                      <a:pt x="1211765" y="655251"/>
                    </a:lnTo>
                    <a:lnTo>
                      <a:pt x="1274956" y="658968"/>
                    </a:lnTo>
                    <a:lnTo>
                      <a:pt x="1304692" y="655251"/>
                    </a:lnTo>
                    <a:lnTo>
                      <a:pt x="1328162" y="653423"/>
                    </a:lnTo>
                    <a:lnTo>
                      <a:pt x="1401336" y="632948"/>
                    </a:lnTo>
                    <a:lnTo>
                      <a:pt x="1475678" y="610646"/>
                    </a:lnTo>
                    <a:lnTo>
                      <a:pt x="1334429" y="506568"/>
                    </a:lnTo>
                    <a:lnTo>
                      <a:pt x="1222917" y="469397"/>
                    </a:lnTo>
                    <a:lnTo>
                      <a:pt x="1159726" y="298412"/>
                    </a:lnTo>
                    <a:lnTo>
                      <a:pt x="1129990" y="108841"/>
                    </a:lnTo>
                    <a:lnTo>
                      <a:pt x="1135624" y="67663"/>
                    </a:lnTo>
                    <a:lnTo>
                      <a:pt x="1097756" y="33454"/>
                    </a:lnTo>
                    <a:lnTo>
                      <a:pt x="977590" y="75387"/>
                    </a:lnTo>
                    <a:lnTo>
                      <a:pt x="832624" y="82822"/>
                    </a:lnTo>
                    <a:lnTo>
                      <a:pt x="795453" y="45651"/>
                    </a:lnTo>
                    <a:lnTo>
                      <a:pt x="647219" y="83140"/>
                    </a:lnTo>
                    <a:lnTo>
                      <a:pt x="561767" y="68267"/>
                    </a:lnTo>
                    <a:lnTo>
                      <a:pt x="535258" y="93973"/>
                    </a:lnTo>
                    <a:lnTo>
                      <a:pt x="247244" y="0"/>
                    </a:lnTo>
                    <a:lnTo>
                      <a:pt x="178419" y="45651"/>
                    </a:lnTo>
                    <a:lnTo>
                      <a:pt x="89674" y="13823"/>
                    </a:lnTo>
                    <a:lnTo>
                      <a:pt x="40887" y="112558"/>
                    </a:lnTo>
                    <a:lnTo>
                      <a:pt x="29736" y="190617"/>
                    </a:lnTo>
                    <a:lnTo>
                      <a:pt x="0" y="201768"/>
                    </a:lnTo>
                    <a:lnTo>
                      <a:pt x="11151" y="268675"/>
                    </a:lnTo>
                    <a:lnTo>
                      <a:pt x="85492" y="283544"/>
                    </a:lnTo>
                    <a:lnTo>
                      <a:pt x="107795" y="361602"/>
                    </a:lnTo>
                    <a:lnTo>
                      <a:pt x="185853" y="380187"/>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1" name="Freeform 36"/>
              <p:cNvSpPr/>
              <p:nvPr/>
            </p:nvSpPr>
            <p:spPr>
              <a:xfrm>
                <a:off x="3466192" y="821288"/>
                <a:ext cx="892175" cy="1000125"/>
              </a:xfrm>
              <a:custGeom>
                <a:avLst/>
                <a:gdLst>
                  <a:gd name="connsiteX0" fmla="*/ 613317 w 892098"/>
                  <a:gd name="connsiteY0" fmla="*/ 996176 h 999893"/>
                  <a:gd name="connsiteX1" fmla="*/ 709961 w 892098"/>
                  <a:gd name="connsiteY1" fmla="*/ 999893 h 999893"/>
                  <a:gd name="connsiteX2" fmla="*/ 721112 w 892098"/>
                  <a:gd name="connsiteY2" fmla="*/ 906966 h 999893"/>
                  <a:gd name="connsiteX3" fmla="*/ 643054 w 892098"/>
                  <a:gd name="connsiteY3" fmla="*/ 858644 h 999893"/>
                  <a:gd name="connsiteX4" fmla="*/ 657922 w 892098"/>
                  <a:gd name="connsiteY4" fmla="*/ 728546 h 999893"/>
                  <a:gd name="connsiteX5" fmla="*/ 721112 w 892098"/>
                  <a:gd name="connsiteY5" fmla="*/ 654205 h 999893"/>
                  <a:gd name="connsiteX6" fmla="*/ 892098 w 892098"/>
                  <a:gd name="connsiteY6" fmla="*/ 509239 h 999893"/>
                  <a:gd name="connsiteX7" fmla="*/ 828907 w 892098"/>
                  <a:gd name="connsiteY7" fmla="*/ 468351 h 999893"/>
                  <a:gd name="connsiteX8" fmla="*/ 758283 w 892098"/>
                  <a:gd name="connsiteY8" fmla="*/ 486937 h 999893"/>
                  <a:gd name="connsiteX9" fmla="*/ 646771 w 892098"/>
                  <a:gd name="connsiteY9" fmla="*/ 412595 h 999893"/>
                  <a:gd name="connsiteX10" fmla="*/ 669073 w 892098"/>
                  <a:gd name="connsiteY10" fmla="*/ 275063 h 999893"/>
                  <a:gd name="connsiteX11" fmla="*/ 624468 w 892098"/>
                  <a:gd name="connsiteY11" fmla="*/ 245327 h 999893"/>
                  <a:gd name="connsiteX12" fmla="*/ 669073 w 892098"/>
                  <a:gd name="connsiteY12" fmla="*/ 167268 h 999893"/>
                  <a:gd name="connsiteX13" fmla="*/ 680224 w 892098"/>
                  <a:gd name="connsiteY13" fmla="*/ 115229 h 999893"/>
                  <a:gd name="connsiteX14" fmla="*/ 762000 w 892098"/>
                  <a:gd name="connsiteY14" fmla="*/ 107795 h 999893"/>
                  <a:gd name="connsiteX15" fmla="*/ 758283 w 892098"/>
                  <a:gd name="connsiteY15" fmla="*/ 26019 h 999893"/>
                  <a:gd name="connsiteX16" fmla="*/ 628185 w 892098"/>
                  <a:gd name="connsiteY16" fmla="*/ 0 h 999893"/>
                  <a:gd name="connsiteX17" fmla="*/ 550127 w 892098"/>
                  <a:gd name="connsiteY17" fmla="*/ 63190 h 999893"/>
                  <a:gd name="connsiteX18" fmla="*/ 509239 w 892098"/>
                  <a:gd name="connsiteY18" fmla="*/ 48322 h 999893"/>
                  <a:gd name="connsiteX19" fmla="*/ 431181 w 892098"/>
                  <a:gd name="connsiteY19" fmla="*/ 115229 h 999893"/>
                  <a:gd name="connsiteX20" fmla="*/ 453483 w 892098"/>
                  <a:gd name="connsiteY20" fmla="*/ 159834 h 999893"/>
                  <a:gd name="connsiteX21" fmla="*/ 423746 w 892098"/>
                  <a:gd name="connsiteY21" fmla="*/ 237893 h 999893"/>
                  <a:gd name="connsiteX22" fmla="*/ 457200 w 892098"/>
                  <a:gd name="connsiteY22" fmla="*/ 271346 h 999893"/>
                  <a:gd name="connsiteX23" fmla="*/ 464634 w 892098"/>
                  <a:gd name="connsiteY23" fmla="*/ 334537 h 999893"/>
                  <a:gd name="connsiteX24" fmla="*/ 405161 w 892098"/>
                  <a:gd name="connsiteY24" fmla="*/ 353122 h 999893"/>
                  <a:gd name="connsiteX25" fmla="*/ 416312 w 892098"/>
                  <a:gd name="connsiteY25" fmla="*/ 453483 h 999893"/>
                  <a:gd name="connsiteX26" fmla="*/ 297366 w 892098"/>
                  <a:gd name="connsiteY26" fmla="*/ 401444 h 999893"/>
                  <a:gd name="connsiteX27" fmla="*/ 223024 w 892098"/>
                  <a:gd name="connsiteY27" fmla="*/ 453483 h 999893"/>
                  <a:gd name="connsiteX28" fmla="*/ 197005 w 892098"/>
                  <a:gd name="connsiteY28" fmla="*/ 550127 h 999893"/>
                  <a:gd name="connsiteX29" fmla="*/ 96644 w 892098"/>
                  <a:gd name="connsiteY29" fmla="*/ 583580 h 999893"/>
                  <a:gd name="connsiteX30" fmla="*/ 55756 w 892098"/>
                  <a:gd name="connsiteY30" fmla="*/ 542693 h 999893"/>
                  <a:gd name="connsiteX31" fmla="*/ 29737 w 892098"/>
                  <a:gd name="connsiteY31" fmla="*/ 650488 h 999893"/>
                  <a:gd name="connsiteX32" fmla="*/ 3717 w 892098"/>
                  <a:gd name="connsiteY32" fmla="*/ 702527 h 999893"/>
                  <a:gd name="connsiteX33" fmla="*/ 0 w 892098"/>
                  <a:gd name="connsiteY33" fmla="*/ 762000 h 999893"/>
                  <a:gd name="connsiteX34" fmla="*/ 152400 w 892098"/>
                  <a:gd name="connsiteY34" fmla="*/ 869795 h 999893"/>
                  <a:gd name="connsiteX35" fmla="*/ 275063 w 892098"/>
                  <a:gd name="connsiteY35" fmla="*/ 910683 h 999893"/>
                  <a:gd name="connsiteX36" fmla="*/ 282498 w 892098"/>
                  <a:gd name="connsiteY36" fmla="*/ 973873 h 999893"/>
                  <a:gd name="connsiteX37" fmla="*/ 341971 w 892098"/>
                  <a:gd name="connsiteY37" fmla="*/ 992458 h 999893"/>
                  <a:gd name="connsiteX38" fmla="*/ 475785 w 892098"/>
                  <a:gd name="connsiteY38" fmla="*/ 977590 h 999893"/>
                  <a:gd name="connsiteX39" fmla="*/ 568712 w 892098"/>
                  <a:gd name="connsiteY39" fmla="*/ 947854 h 999893"/>
                  <a:gd name="connsiteX40" fmla="*/ 613317 w 892098"/>
                  <a:gd name="connsiteY40" fmla="*/ 996176 h 999893"/>
                  <a:gd name="connsiteX0" fmla="*/ 613317 w 892098"/>
                  <a:gd name="connsiteY0" fmla="*/ 996176 h 999893"/>
                  <a:gd name="connsiteX1" fmla="*/ 709961 w 892098"/>
                  <a:gd name="connsiteY1" fmla="*/ 999893 h 999893"/>
                  <a:gd name="connsiteX2" fmla="*/ 721112 w 892098"/>
                  <a:gd name="connsiteY2" fmla="*/ 906966 h 999893"/>
                  <a:gd name="connsiteX3" fmla="*/ 643054 w 892098"/>
                  <a:gd name="connsiteY3" fmla="*/ 858644 h 999893"/>
                  <a:gd name="connsiteX4" fmla="*/ 657922 w 892098"/>
                  <a:gd name="connsiteY4" fmla="*/ 728546 h 999893"/>
                  <a:gd name="connsiteX5" fmla="*/ 721112 w 892098"/>
                  <a:gd name="connsiteY5" fmla="*/ 654205 h 999893"/>
                  <a:gd name="connsiteX6" fmla="*/ 892098 w 892098"/>
                  <a:gd name="connsiteY6" fmla="*/ 509239 h 999893"/>
                  <a:gd name="connsiteX7" fmla="*/ 828907 w 892098"/>
                  <a:gd name="connsiteY7" fmla="*/ 468351 h 999893"/>
                  <a:gd name="connsiteX8" fmla="*/ 758283 w 892098"/>
                  <a:gd name="connsiteY8" fmla="*/ 486937 h 999893"/>
                  <a:gd name="connsiteX9" fmla="*/ 646771 w 892098"/>
                  <a:gd name="connsiteY9" fmla="*/ 412595 h 999893"/>
                  <a:gd name="connsiteX10" fmla="*/ 669073 w 892098"/>
                  <a:gd name="connsiteY10" fmla="*/ 275063 h 999893"/>
                  <a:gd name="connsiteX11" fmla="*/ 624468 w 892098"/>
                  <a:gd name="connsiteY11" fmla="*/ 245327 h 999893"/>
                  <a:gd name="connsiteX12" fmla="*/ 669073 w 892098"/>
                  <a:gd name="connsiteY12" fmla="*/ 167268 h 999893"/>
                  <a:gd name="connsiteX13" fmla="*/ 680224 w 892098"/>
                  <a:gd name="connsiteY13" fmla="*/ 115229 h 999893"/>
                  <a:gd name="connsiteX14" fmla="*/ 762000 w 892098"/>
                  <a:gd name="connsiteY14" fmla="*/ 107795 h 999893"/>
                  <a:gd name="connsiteX15" fmla="*/ 758283 w 892098"/>
                  <a:gd name="connsiteY15" fmla="*/ 26019 h 999893"/>
                  <a:gd name="connsiteX16" fmla="*/ 628185 w 892098"/>
                  <a:gd name="connsiteY16" fmla="*/ 0 h 999893"/>
                  <a:gd name="connsiteX17" fmla="*/ 550127 w 892098"/>
                  <a:gd name="connsiteY17" fmla="*/ 63190 h 999893"/>
                  <a:gd name="connsiteX18" fmla="*/ 509239 w 892098"/>
                  <a:gd name="connsiteY18" fmla="*/ 48322 h 999893"/>
                  <a:gd name="connsiteX19" fmla="*/ 431181 w 892098"/>
                  <a:gd name="connsiteY19" fmla="*/ 115229 h 999893"/>
                  <a:gd name="connsiteX20" fmla="*/ 453483 w 892098"/>
                  <a:gd name="connsiteY20" fmla="*/ 159834 h 999893"/>
                  <a:gd name="connsiteX21" fmla="*/ 423746 w 892098"/>
                  <a:gd name="connsiteY21" fmla="*/ 237893 h 999893"/>
                  <a:gd name="connsiteX22" fmla="*/ 457200 w 892098"/>
                  <a:gd name="connsiteY22" fmla="*/ 271346 h 999893"/>
                  <a:gd name="connsiteX23" fmla="*/ 464634 w 892098"/>
                  <a:gd name="connsiteY23" fmla="*/ 334537 h 999893"/>
                  <a:gd name="connsiteX24" fmla="*/ 405161 w 892098"/>
                  <a:gd name="connsiteY24" fmla="*/ 353122 h 999893"/>
                  <a:gd name="connsiteX25" fmla="*/ 416312 w 892098"/>
                  <a:gd name="connsiteY25" fmla="*/ 453483 h 999893"/>
                  <a:gd name="connsiteX26" fmla="*/ 297366 w 892098"/>
                  <a:gd name="connsiteY26" fmla="*/ 401444 h 999893"/>
                  <a:gd name="connsiteX27" fmla="*/ 223024 w 892098"/>
                  <a:gd name="connsiteY27" fmla="*/ 453483 h 999893"/>
                  <a:gd name="connsiteX28" fmla="*/ 197005 w 892098"/>
                  <a:gd name="connsiteY28" fmla="*/ 550127 h 999893"/>
                  <a:gd name="connsiteX29" fmla="*/ 96644 w 892098"/>
                  <a:gd name="connsiteY29" fmla="*/ 583580 h 999893"/>
                  <a:gd name="connsiteX30" fmla="*/ 55756 w 892098"/>
                  <a:gd name="connsiteY30" fmla="*/ 528406 h 999893"/>
                  <a:gd name="connsiteX31" fmla="*/ 29737 w 892098"/>
                  <a:gd name="connsiteY31" fmla="*/ 650488 h 999893"/>
                  <a:gd name="connsiteX32" fmla="*/ 3717 w 892098"/>
                  <a:gd name="connsiteY32" fmla="*/ 702527 h 999893"/>
                  <a:gd name="connsiteX33" fmla="*/ 0 w 892098"/>
                  <a:gd name="connsiteY33" fmla="*/ 762000 h 999893"/>
                  <a:gd name="connsiteX34" fmla="*/ 152400 w 892098"/>
                  <a:gd name="connsiteY34" fmla="*/ 869795 h 999893"/>
                  <a:gd name="connsiteX35" fmla="*/ 275063 w 892098"/>
                  <a:gd name="connsiteY35" fmla="*/ 910683 h 999893"/>
                  <a:gd name="connsiteX36" fmla="*/ 282498 w 892098"/>
                  <a:gd name="connsiteY36" fmla="*/ 973873 h 999893"/>
                  <a:gd name="connsiteX37" fmla="*/ 341971 w 892098"/>
                  <a:gd name="connsiteY37" fmla="*/ 992458 h 999893"/>
                  <a:gd name="connsiteX38" fmla="*/ 475785 w 892098"/>
                  <a:gd name="connsiteY38" fmla="*/ 977590 h 999893"/>
                  <a:gd name="connsiteX39" fmla="*/ 568712 w 892098"/>
                  <a:gd name="connsiteY39" fmla="*/ 947854 h 999893"/>
                  <a:gd name="connsiteX40" fmla="*/ 613317 w 892098"/>
                  <a:gd name="connsiteY40" fmla="*/ 996176 h 999893"/>
                  <a:gd name="connsiteX0" fmla="*/ 613317 w 892098"/>
                  <a:gd name="connsiteY0" fmla="*/ 996176 h 999893"/>
                  <a:gd name="connsiteX1" fmla="*/ 709961 w 892098"/>
                  <a:gd name="connsiteY1" fmla="*/ 999893 h 999893"/>
                  <a:gd name="connsiteX2" fmla="*/ 721112 w 892098"/>
                  <a:gd name="connsiteY2" fmla="*/ 906966 h 999893"/>
                  <a:gd name="connsiteX3" fmla="*/ 643054 w 892098"/>
                  <a:gd name="connsiteY3" fmla="*/ 858644 h 999893"/>
                  <a:gd name="connsiteX4" fmla="*/ 657922 w 892098"/>
                  <a:gd name="connsiteY4" fmla="*/ 728546 h 999893"/>
                  <a:gd name="connsiteX5" fmla="*/ 721112 w 892098"/>
                  <a:gd name="connsiteY5" fmla="*/ 654205 h 999893"/>
                  <a:gd name="connsiteX6" fmla="*/ 892098 w 892098"/>
                  <a:gd name="connsiteY6" fmla="*/ 509239 h 999893"/>
                  <a:gd name="connsiteX7" fmla="*/ 828907 w 892098"/>
                  <a:gd name="connsiteY7" fmla="*/ 468351 h 999893"/>
                  <a:gd name="connsiteX8" fmla="*/ 758283 w 892098"/>
                  <a:gd name="connsiteY8" fmla="*/ 486937 h 999893"/>
                  <a:gd name="connsiteX9" fmla="*/ 646771 w 892098"/>
                  <a:gd name="connsiteY9" fmla="*/ 412595 h 999893"/>
                  <a:gd name="connsiteX10" fmla="*/ 669073 w 892098"/>
                  <a:gd name="connsiteY10" fmla="*/ 275063 h 999893"/>
                  <a:gd name="connsiteX11" fmla="*/ 624468 w 892098"/>
                  <a:gd name="connsiteY11" fmla="*/ 245327 h 999893"/>
                  <a:gd name="connsiteX12" fmla="*/ 669073 w 892098"/>
                  <a:gd name="connsiteY12" fmla="*/ 167268 h 999893"/>
                  <a:gd name="connsiteX13" fmla="*/ 680224 w 892098"/>
                  <a:gd name="connsiteY13" fmla="*/ 115229 h 999893"/>
                  <a:gd name="connsiteX14" fmla="*/ 762000 w 892098"/>
                  <a:gd name="connsiteY14" fmla="*/ 107795 h 999893"/>
                  <a:gd name="connsiteX15" fmla="*/ 758283 w 892098"/>
                  <a:gd name="connsiteY15" fmla="*/ 26019 h 999893"/>
                  <a:gd name="connsiteX16" fmla="*/ 628185 w 892098"/>
                  <a:gd name="connsiteY16" fmla="*/ 0 h 999893"/>
                  <a:gd name="connsiteX17" fmla="*/ 550127 w 892098"/>
                  <a:gd name="connsiteY17" fmla="*/ 63190 h 999893"/>
                  <a:gd name="connsiteX18" fmla="*/ 509239 w 892098"/>
                  <a:gd name="connsiteY18" fmla="*/ 48322 h 999893"/>
                  <a:gd name="connsiteX19" fmla="*/ 431181 w 892098"/>
                  <a:gd name="connsiteY19" fmla="*/ 115229 h 999893"/>
                  <a:gd name="connsiteX20" fmla="*/ 453483 w 892098"/>
                  <a:gd name="connsiteY20" fmla="*/ 159834 h 999893"/>
                  <a:gd name="connsiteX21" fmla="*/ 423746 w 892098"/>
                  <a:gd name="connsiteY21" fmla="*/ 237893 h 999893"/>
                  <a:gd name="connsiteX22" fmla="*/ 457200 w 892098"/>
                  <a:gd name="connsiteY22" fmla="*/ 271346 h 999893"/>
                  <a:gd name="connsiteX23" fmla="*/ 464634 w 892098"/>
                  <a:gd name="connsiteY23" fmla="*/ 334537 h 999893"/>
                  <a:gd name="connsiteX24" fmla="*/ 405161 w 892098"/>
                  <a:gd name="connsiteY24" fmla="*/ 353122 h 999893"/>
                  <a:gd name="connsiteX25" fmla="*/ 416312 w 892098"/>
                  <a:gd name="connsiteY25" fmla="*/ 453483 h 999893"/>
                  <a:gd name="connsiteX26" fmla="*/ 297366 w 892098"/>
                  <a:gd name="connsiteY26" fmla="*/ 401444 h 999893"/>
                  <a:gd name="connsiteX27" fmla="*/ 223024 w 892098"/>
                  <a:gd name="connsiteY27" fmla="*/ 453483 h 999893"/>
                  <a:gd name="connsiteX28" fmla="*/ 197005 w 892098"/>
                  <a:gd name="connsiteY28" fmla="*/ 550127 h 999893"/>
                  <a:gd name="connsiteX29" fmla="*/ 103788 w 892098"/>
                  <a:gd name="connsiteY29" fmla="*/ 571674 h 999893"/>
                  <a:gd name="connsiteX30" fmla="*/ 55756 w 892098"/>
                  <a:gd name="connsiteY30" fmla="*/ 528406 h 999893"/>
                  <a:gd name="connsiteX31" fmla="*/ 29737 w 892098"/>
                  <a:gd name="connsiteY31" fmla="*/ 650488 h 999893"/>
                  <a:gd name="connsiteX32" fmla="*/ 3717 w 892098"/>
                  <a:gd name="connsiteY32" fmla="*/ 702527 h 999893"/>
                  <a:gd name="connsiteX33" fmla="*/ 0 w 892098"/>
                  <a:gd name="connsiteY33" fmla="*/ 762000 h 999893"/>
                  <a:gd name="connsiteX34" fmla="*/ 152400 w 892098"/>
                  <a:gd name="connsiteY34" fmla="*/ 869795 h 999893"/>
                  <a:gd name="connsiteX35" fmla="*/ 275063 w 892098"/>
                  <a:gd name="connsiteY35" fmla="*/ 910683 h 999893"/>
                  <a:gd name="connsiteX36" fmla="*/ 282498 w 892098"/>
                  <a:gd name="connsiteY36" fmla="*/ 973873 h 999893"/>
                  <a:gd name="connsiteX37" fmla="*/ 341971 w 892098"/>
                  <a:gd name="connsiteY37" fmla="*/ 992458 h 999893"/>
                  <a:gd name="connsiteX38" fmla="*/ 475785 w 892098"/>
                  <a:gd name="connsiteY38" fmla="*/ 977590 h 999893"/>
                  <a:gd name="connsiteX39" fmla="*/ 568712 w 892098"/>
                  <a:gd name="connsiteY39" fmla="*/ 947854 h 999893"/>
                  <a:gd name="connsiteX40" fmla="*/ 613317 w 892098"/>
                  <a:gd name="connsiteY40" fmla="*/ 996176 h 999893"/>
                  <a:gd name="connsiteX0" fmla="*/ 613317 w 892098"/>
                  <a:gd name="connsiteY0" fmla="*/ 996176 h 999893"/>
                  <a:gd name="connsiteX1" fmla="*/ 709961 w 892098"/>
                  <a:gd name="connsiteY1" fmla="*/ 999893 h 999893"/>
                  <a:gd name="connsiteX2" fmla="*/ 721112 w 892098"/>
                  <a:gd name="connsiteY2" fmla="*/ 906966 h 999893"/>
                  <a:gd name="connsiteX3" fmla="*/ 643054 w 892098"/>
                  <a:gd name="connsiteY3" fmla="*/ 858644 h 999893"/>
                  <a:gd name="connsiteX4" fmla="*/ 657922 w 892098"/>
                  <a:gd name="connsiteY4" fmla="*/ 728546 h 999893"/>
                  <a:gd name="connsiteX5" fmla="*/ 721112 w 892098"/>
                  <a:gd name="connsiteY5" fmla="*/ 654205 h 999893"/>
                  <a:gd name="connsiteX6" fmla="*/ 892098 w 892098"/>
                  <a:gd name="connsiteY6" fmla="*/ 509239 h 999893"/>
                  <a:gd name="connsiteX7" fmla="*/ 828907 w 892098"/>
                  <a:gd name="connsiteY7" fmla="*/ 468351 h 999893"/>
                  <a:gd name="connsiteX8" fmla="*/ 758283 w 892098"/>
                  <a:gd name="connsiteY8" fmla="*/ 486937 h 999893"/>
                  <a:gd name="connsiteX9" fmla="*/ 646771 w 892098"/>
                  <a:gd name="connsiteY9" fmla="*/ 412595 h 999893"/>
                  <a:gd name="connsiteX10" fmla="*/ 669073 w 892098"/>
                  <a:gd name="connsiteY10" fmla="*/ 275063 h 999893"/>
                  <a:gd name="connsiteX11" fmla="*/ 624468 w 892098"/>
                  <a:gd name="connsiteY11" fmla="*/ 245327 h 999893"/>
                  <a:gd name="connsiteX12" fmla="*/ 669073 w 892098"/>
                  <a:gd name="connsiteY12" fmla="*/ 167268 h 999893"/>
                  <a:gd name="connsiteX13" fmla="*/ 680224 w 892098"/>
                  <a:gd name="connsiteY13" fmla="*/ 115229 h 999893"/>
                  <a:gd name="connsiteX14" fmla="*/ 762000 w 892098"/>
                  <a:gd name="connsiteY14" fmla="*/ 107795 h 999893"/>
                  <a:gd name="connsiteX15" fmla="*/ 758283 w 892098"/>
                  <a:gd name="connsiteY15" fmla="*/ 26019 h 999893"/>
                  <a:gd name="connsiteX16" fmla="*/ 628185 w 892098"/>
                  <a:gd name="connsiteY16" fmla="*/ 0 h 999893"/>
                  <a:gd name="connsiteX17" fmla="*/ 550127 w 892098"/>
                  <a:gd name="connsiteY17" fmla="*/ 63190 h 999893"/>
                  <a:gd name="connsiteX18" fmla="*/ 509239 w 892098"/>
                  <a:gd name="connsiteY18" fmla="*/ 48322 h 999893"/>
                  <a:gd name="connsiteX19" fmla="*/ 431181 w 892098"/>
                  <a:gd name="connsiteY19" fmla="*/ 115229 h 999893"/>
                  <a:gd name="connsiteX20" fmla="*/ 453483 w 892098"/>
                  <a:gd name="connsiteY20" fmla="*/ 159834 h 999893"/>
                  <a:gd name="connsiteX21" fmla="*/ 423746 w 892098"/>
                  <a:gd name="connsiteY21" fmla="*/ 237893 h 999893"/>
                  <a:gd name="connsiteX22" fmla="*/ 457200 w 892098"/>
                  <a:gd name="connsiteY22" fmla="*/ 271346 h 999893"/>
                  <a:gd name="connsiteX23" fmla="*/ 464634 w 892098"/>
                  <a:gd name="connsiteY23" fmla="*/ 334537 h 999893"/>
                  <a:gd name="connsiteX24" fmla="*/ 405161 w 892098"/>
                  <a:gd name="connsiteY24" fmla="*/ 353122 h 999893"/>
                  <a:gd name="connsiteX25" fmla="*/ 416312 w 892098"/>
                  <a:gd name="connsiteY25" fmla="*/ 453483 h 999893"/>
                  <a:gd name="connsiteX26" fmla="*/ 297366 w 892098"/>
                  <a:gd name="connsiteY26" fmla="*/ 401444 h 999893"/>
                  <a:gd name="connsiteX27" fmla="*/ 223024 w 892098"/>
                  <a:gd name="connsiteY27" fmla="*/ 453483 h 999893"/>
                  <a:gd name="connsiteX28" fmla="*/ 197005 w 892098"/>
                  <a:gd name="connsiteY28" fmla="*/ 550127 h 999893"/>
                  <a:gd name="connsiteX29" fmla="*/ 103788 w 892098"/>
                  <a:gd name="connsiteY29" fmla="*/ 571674 h 999893"/>
                  <a:gd name="connsiteX30" fmla="*/ 55756 w 892098"/>
                  <a:gd name="connsiteY30" fmla="*/ 528406 h 999893"/>
                  <a:gd name="connsiteX31" fmla="*/ 29737 w 892098"/>
                  <a:gd name="connsiteY31" fmla="*/ 650488 h 999893"/>
                  <a:gd name="connsiteX32" fmla="*/ 3717 w 892098"/>
                  <a:gd name="connsiteY32" fmla="*/ 702527 h 999893"/>
                  <a:gd name="connsiteX33" fmla="*/ 0 w 892098"/>
                  <a:gd name="connsiteY33" fmla="*/ 762000 h 999893"/>
                  <a:gd name="connsiteX34" fmla="*/ 152400 w 892098"/>
                  <a:gd name="connsiteY34" fmla="*/ 869795 h 999893"/>
                  <a:gd name="connsiteX35" fmla="*/ 275063 w 892098"/>
                  <a:gd name="connsiteY35" fmla="*/ 910683 h 999893"/>
                  <a:gd name="connsiteX36" fmla="*/ 282498 w 892098"/>
                  <a:gd name="connsiteY36" fmla="*/ 973873 h 999893"/>
                  <a:gd name="connsiteX37" fmla="*/ 318158 w 892098"/>
                  <a:gd name="connsiteY37" fmla="*/ 997220 h 999893"/>
                  <a:gd name="connsiteX38" fmla="*/ 475785 w 892098"/>
                  <a:gd name="connsiteY38" fmla="*/ 977590 h 999893"/>
                  <a:gd name="connsiteX39" fmla="*/ 568712 w 892098"/>
                  <a:gd name="connsiteY39" fmla="*/ 947854 h 999893"/>
                  <a:gd name="connsiteX40" fmla="*/ 613317 w 892098"/>
                  <a:gd name="connsiteY40" fmla="*/ 996176 h 999893"/>
                  <a:gd name="connsiteX0" fmla="*/ 613317 w 892098"/>
                  <a:gd name="connsiteY0" fmla="*/ 996176 h 999893"/>
                  <a:gd name="connsiteX1" fmla="*/ 709961 w 892098"/>
                  <a:gd name="connsiteY1" fmla="*/ 999893 h 999893"/>
                  <a:gd name="connsiteX2" fmla="*/ 721112 w 892098"/>
                  <a:gd name="connsiteY2" fmla="*/ 906966 h 999893"/>
                  <a:gd name="connsiteX3" fmla="*/ 643054 w 892098"/>
                  <a:gd name="connsiteY3" fmla="*/ 858644 h 999893"/>
                  <a:gd name="connsiteX4" fmla="*/ 657922 w 892098"/>
                  <a:gd name="connsiteY4" fmla="*/ 728546 h 999893"/>
                  <a:gd name="connsiteX5" fmla="*/ 721112 w 892098"/>
                  <a:gd name="connsiteY5" fmla="*/ 654205 h 999893"/>
                  <a:gd name="connsiteX6" fmla="*/ 892098 w 892098"/>
                  <a:gd name="connsiteY6" fmla="*/ 509239 h 999893"/>
                  <a:gd name="connsiteX7" fmla="*/ 828907 w 892098"/>
                  <a:gd name="connsiteY7" fmla="*/ 468351 h 999893"/>
                  <a:gd name="connsiteX8" fmla="*/ 758283 w 892098"/>
                  <a:gd name="connsiteY8" fmla="*/ 486937 h 999893"/>
                  <a:gd name="connsiteX9" fmla="*/ 646771 w 892098"/>
                  <a:gd name="connsiteY9" fmla="*/ 412595 h 999893"/>
                  <a:gd name="connsiteX10" fmla="*/ 669073 w 892098"/>
                  <a:gd name="connsiteY10" fmla="*/ 275063 h 999893"/>
                  <a:gd name="connsiteX11" fmla="*/ 624468 w 892098"/>
                  <a:gd name="connsiteY11" fmla="*/ 245327 h 999893"/>
                  <a:gd name="connsiteX12" fmla="*/ 669073 w 892098"/>
                  <a:gd name="connsiteY12" fmla="*/ 167268 h 999893"/>
                  <a:gd name="connsiteX13" fmla="*/ 680224 w 892098"/>
                  <a:gd name="connsiteY13" fmla="*/ 115229 h 999893"/>
                  <a:gd name="connsiteX14" fmla="*/ 762000 w 892098"/>
                  <a:gd name="connsiteY14" fmla="*/ 107795 h 999893"/>
                  <a:gd name="connsiteX15" fmla="*/ 758283 w 892098"/>
                  <a:gd name="connsiteY15" fmla="*/ 26019 h 999893"/>
                  <a:gd name="connsiteX16" fmla="*/ 628185 w 892098"/>
                  <a:gd name="connsiteY16" fmla="*/ 0 h 999893"/>
                  <a:gd name="connsiteX17" fmla="*/ 550127 w 892098"/>
                  <a:gd name="connsiteY17" fmla="*/ 63190 h 999893"/>
                  <a:gd name="connsiteX18" fmla="*/ 509239 w 892098"/>
                  <a:gd name="connsiteY18" fmla="*/ 48322 h 999893"/>
                  <a:gd name="connsiteX19" fmla="*/ 431181 w 892098"/>
                  <a:gd name="connsiteY19" fmla="*/ 115229 h 999893"/>
                  <a:gd name="connsiteX20" fmla="*/ 453483 w 892098"/>
                  <a:gd name="connsiteY20" fmla="*/ 159834 h 999893"/>
                  <a:gd name="connsiteX21" fmla="*/ 423746 w 892098"/>
                  <a:gd name="connsiteY21" fmla="*/ 237893 h 999893"/>
                  <a:gd name="connsiteX22" fmla="*/ 457200 w 892098"/>
                  <a:gd name="connsiteY22" fmla="*/ 271346 h 999893"/>
                  <a:gd name="connsiteX23" fmla="*/ 464634 w 892098"/>
                  <a:gd name="connsiteY23" fmla="*/ 334537 h 999893"/>
                  <a:gd name="connsiteX24" fmla="*/ 405161 w 892098"/>
                  <a:gd name="connsiteY24" fmla="*/ 353122 h 999893"/>
                  <a:gd name="connsiteX25" fmla="*/ 416312 w 892098"/>
                  <a:gd name="connsiteY25" fmla="*/ 453483 h 999893"/>
                  <a:gd name="connsiteX26" fmla="*/ 297366 w 892098"/>
                  <a:gd name="connsiteY26" fmla="*/ 401444 h 999893"/>
                  <a:gd name="connsiteX27" fmla="*/ 223024 w 892098"/>
                  <a:gd name="connsiteY27" fmla="*/ 453483 h 999893"/>
                  <a:gd name="connsiteX28" fmla="*/ 197005 w 892098"/>
                  <a:gd name="connsiteY28" fmla="*/ 550127 h 999893"/>
                  <a:gd name="connsiteX29" fmla="*/ 103788 w 892098"/>
                  <a:gd name="connsiteY29" fmla="*/ 571674 h 999893"/>
                  <a:gd name="connsiteX30" fmla="*/ 55756 w 892098"/>
                  <a:gd name="connsiteY30" fmla="*/ 528406 h 999893"/>
                  <a:gd name="connsiteX31" fmla="*/ 29737 w 892098"/>
                  <a:gd name="connsiteY31" fmla="*/ 650488 h 999893"/>
                  <a:gd name="connsiteX32" fmla="*/ 3717 w 892098"/>
                  <a:gd name="connsiteY32" fmla="*/ 702527 h 999893"/>
                  <a:gd name="connsiteX33" fmla="*/ 0 w 892098"/>
                  <a:gd name="connsiteY33" fmla="*/ 762000 h 999893"/>
                  <a:gd name="connsiteX34" fmla="*/ 152400 w 892098"/>
                  <a:gd name="connsiteY34" fmla="*/ 869795 h 999893"/>
                  <a:gd name="connsiteX35" fmla="*/ 275063 w 892098"/>
                  <a:gd name="connsiteY35" fmla="*/ 910683 h 999893"/>
                  <a:gd name="connsiteX36" fmla="*/ 282498 w 892098"/>
                  <a:gd name="connsiteY36" fmla="*/ 973873 h 999893"/>
                  <a:gd name="connsiteX37" fmla="*/ 318158 w 892098"/>
                  <a:gd name="connsiteY37" fmla="*/ 997220 h 999893"/>
                  <a:gd name="connsiteX38" fmla="*/ 447210 w 892098"/>
                  <a:gd name="connsiteY38" fmla="*/ 989496 h 999893"/>
                  <a:gd name="connsiteX39" fmla="*/ 568712 w 892098"/>
                  <a:gd name="connsiteY39" fmla="*/ 947854 h 999893"/>
                  <a:gd name="connsiteX40" fmla="*/ 613317 w 892098"/>
                  <a:gd name="connsiteY40" fmla="*/ 996176 h 99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2098" h="999893">
                    <a:moveTo>
                      <a:pt x="613317" y="996176"/>
                    </a:moveTo>
                    <a:lnTo>
                      <a:pt x="709961" y="999893"/>
                    </a:lnTo>
                    <a:lnTo>
                      <a:pt x="721112" y="906966"/>
                    </a:lnTo>
                    <a:lnTo>
                      <a:pt x="643054" y="858644"/>
                    </a:lnTo>
                    <a:lnTo>
                      <a:pt x="657922" y="728546"/>
                    </a:lnTo>
                    <a:lnTo>
                      <a:pt x="721112" y="654205"/>
                    </a:lnTo>
                    <a:lnTo>
                      <a:pt x="892098" y="509239"/>
                    </a:lnTo>
                    <a:lnTo>
                      <a:pt x="828907" y="468351"/>
                    </a:lnTo>
                    <a:lnTo>
                      <a:pt x="758283" y="486937"/>
                    </a:lnTo>
                    <a:lnTo>
                      <a:pt x="646771" y="412595"/>
                    </a:lnTo>
                    <a:lnTo>
                      <a:pt x="669073" y="275063"/>
                    </a:lnTo>
                    <a:lnTo>
                      <a:pt x="624468" y="245327"/>
                    </a:lnTo>
                    <a:lnTo>
                      <a:pt x="669073" y="167268"/>
                    </a:lnTo>
                    <a:lnTo>
                      <a:pt x="680224" y="115229"/>
                    </a:lnTo>
                    <a:lnTo>
                      <a:pt x="762000" y="107795"/>
                    </a:lnTo>
                    <a:lnTo>
                      <a:pt x="758283" y="26019"/>
                    </a:lnTo>
                    <a:lnTo>
                      <a:pt x="628185" y="0"/>
                    </a:lnTo>
                    <a:lnTo>
                      <a:pt x="550127" y="63190"/>
                    </a:lnTo>
                    <a:lnTo>
                      <a:pt x="509239" y="48322"/>
                    </a:lnTo>
                    <a:lnTo>
                      <a:pt x="431181" y="115229"/>
                    </a:lnTo>
                    <a:lnTo>
                      <a:pt x="453483" y="159834"/>
                    </a:lnTo>
                    <a:lnTo>
                      <a:pt x="423746" y="237893"/>
                    </a:lnTo>
                    <a:lnTo>
                      <a:pt x="457200" y="271346"/>
                    </a:lnTo>
                    <a:lnTo>
                      <a:pt x="464634" y="334537"/>
                    </a:lnTo>
                    <a:lnTo>
                      <a:pt x="405161" y="353122"/>
                    </a:lnTo>
                    <a:lnTo>
                      <a:pt x="416312" y="453483"/>
                    </a:lnTo>
                    <a:lnTo>
                      <a:pt x="297366" y="401444"/>
                    </a:lnTo>
                    <a:lnTo>
                      <a:pt x="223024" y="453483"/>
                    </a:lnTo>
                    <a:lnTo>
                      <a:pt x="197005" y="550127"/>
                    </a:lnTo>
                    <a:lnTo>
                      <a:pt x="103788" y="571674"/>
                    </a:lnTo>
                    <a:lnTo>
                      <a:pt x="55756" y="528406"/>
                    </a:lnTo>
                    <a:lnTo>
                      <a:pt x="29737" y="650488"/>
                    </a:lnTo>
                    <a:lnTo>
                      <a:pt x="3717" y="702527"/>
                    </a:lnTo>
                    <a:lnTo>
                      <a:pt x="0" y="762000"/>
                    </a:lnTo>
                    <a:lnTo>
                      <a:pt x="152400" y="869795"/>
                    </a:lnTo>
                    <a:lnTo>
                      <a:pt x="275063" y="910683"/>
                    </a:lnTo>
                    <a:lnTo>
                      <a:pt x="282498" y="973873"/>
                    </a:lnTo>
                    <a:lnTo>
                      <a:pt x="318158" y="997220"/>
                    </a:lnTo>
                    <a:lnTo>
                      <a:pt x="447210" y="989496"/>
                    </a:lnTo>
                    <a:lnTo>
                      <a:pt x="568712" y="947854"/>
                    </a:lnTo>
                    <a:lnTo>
                      <a:pt x="613317" y="996176"/>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2" name="Freeform 37"/>
              <p:cNvSpPr/>
              <p:nvPr/>
            </p:nvSpPr>
            <p:spPr>
              <a:xfrm>
                <a:off x="4098017" y="851451"/>
                <a:ext cx="509587" cy="473075"/>
              </a:xfrm>
              <a:custGeom>
                <a:avLst/>
                <a:gdLst>
                  <a:gd name="connsiteX0" fmla="*/ 256479 w 509239"/>
                  <a:gd name="connsiteY0" fmla="*/ 472068 h 472068"/>
                  <a:gd name="connsiteX1" fmla="*/ 256479 w 509239"/>
                  <a:gd name="connsiteY1" fmla="*/ 472068 h 472068"/>
                  <a:gd name="connsiteX2" fmla="*/ 468352 w 509239"/>
                  <a:gd name="connsiteY2" fmla="*/ 442331 h 472068"/>
                  <a:gd name="connsiteX3" fmla="*/ 509239 w 509239"/>
                  <a:gd name="connsiteY3" fmla="*/ 371707 h 472068"/>
                  <a:gd name="connsiteX4" fmla="*/ 431181 w 509239"/>
                  <a:gd name="connsiteY4" fmla="*/ 278780 h 472068"/>
                  <a:gd name="connsiteX5" fmla="*/ 479503 w 509239"/>
                  <a:gd name="connsiteY5" fmla="*/ 245326 h 472068"/>
                  <a:gd name="connsiteX6" fmla="*/ 360557 w 509239"/>
                  <a:gd name="connsiteY6" fmla="*/ 182136 h 472068"/>
                  <a:gd name="connsiteX7" fmla="*/ 338254 w 509239"/>
                  <a:gd name="connsiteY7" fmla="*/ 115229 h 472068"/>
                  <a:gd name="connsiteX8" fmla="*/ 472069 w 509239"/>
                  <a:gd name="connsiteY8" fmla="*/ 18585 h 472068"/>
                  <a:gd name="connsiteX9" fmla="*/ 304800 w 509239"/>
                  <a:gd name="connsiteY9" fmla="*/ 14868 h 472068"/>
                  <a:gd name="connsiteX10" fmla="*/ 208157 w 509239"/>
                  <a:gd name="connsiteY10" fmla="*/ 26019 h 472068"/>
                  <a:gd name="connsiteX11" fmla="*/ 122664 w 509239"/>
                  <a:gd name="connsiteY11" fmla="*/ 0 h 472068"/>
                  <a:gd name="connsiteX12" fmla="*/ 126381 w 509239"/>
                  <a:gd name="connsiteY12" fmla="*/ 66907 h 472068"/>
                  <a:gd name="connsiteX13" fmla="*/ 55757 w 509239"/>
                  <a:gd name="connsiteY13" fmla="*/ 85492 h 472068"/>
                  <a:gd name="connsiteX14" fmla="*/ 0 w 509239"/>
                  <a:gd name="connsiteY14" fmla="*/ 226741 h 472068"/>
                  <a:gd name="connsiteX15" fmla="*/ 37171 w 509239"/>
                  <a:gd name="connsiteY15" fmla="*/ 263912 h 472068"/>
                  <a:gd name="connsiteX16" fmla="*/ 29737 w 509239"/>
                  <a:gd name="connsiteY16" fmla="*/ 394009 h 472068"/>
                  <a:gd name="connsiteX17" fmla="*/ 115230 w 509239"/>
                  <a:gd name="connsiteY17" fmla="*/ 460917 h 472068"/>
                  <a:gd name="connsiteX18" fmla="*/ 208157 w 509239"/>
                  <a:gd name="connsiteY18" fmla="*/ 446048 h 472068"/>
                  <a:gd name="connsiteX19" fmla="*/ 256479 w 509239"/>
                  <a:gd name="connsiteY19" fmla="*/ 472068 h 47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239" h="472068">
                    <a:moveTo>
                      <a:pt x="256479" y="472068"/>
                    </a:moveTo>
                    <a:lnTo>
                      <a:pt x="256479" y="472068"/>
                    </a:lnTo>
                    <a:lnTo>
                      <a:pt x="468352" y="442331"/>
                    </a:lnTo>
                    <a:lnTo>
                      <a:pt x="509239" y="371707"/>
                    </a:lnTo>
                    <a:lnTo>
                      <a:pt x="431181" y="278780"/>
                    </a:lnTo>
                    <a:lnTo>
                      <a:pt x="479503" y="245326"/>
                    </a:lnTo>
                    <a:lnTo>
                      <a:pt x="360557" y="182136"/>
                    </a:lnTo>
                    <a:lnTo>
                      <a:pt x="338254" y="115229"/>
                    </a:lnTo>
                    <a:lnTo>
                      <a:pt x="472069" y="18585"/>
                    </a:lnTo>
                    <a:lnTo>
                      <a:pt x="304800" y="14868"/>
                    </a:lnTo>
                    <a:lnTo>
                      <a:pt x="208157" y="26019"/>
                    </a:lnTo>
                    <a:lnTo>
                      <a:pt x="122664" y="0"/>
                    </a:lnTo>
                    <a:lnTo>
                      <a:pt x="126381" y="66907"/>
                    </a:lnTo>
                    <a:lnTo>
                      <a:pt x="55757" y="85492"/>
                    </a:lnTo>
                    <a:lnTo>
                      <a:pt x="0" y="226741"/>
                    </a:lnTo>
                    <a:lnTo>
                      <a:pt x="37171" y="263912"/>
                    </a:lnTo>
                    <a:lnTo>
                      <a:pt x="29737" y="394009"/>
                    </a:lnTo>
                    <a:lnTo>
                      <a:pt x="115230" y="460917"/>
                    </a:lnTo>
                    <a:lnTo>
                      <a:pt x="208157" y="446048"/>
                    </a:lnTo>
                    <a:lnTo>
                      <a:pt x="256479" y="472068"/>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3" name="Freeform 38"/>
              <p:cNvSpPr/>
              <p:nvPr/>
            </p:nvSpPr>
            <p:spPr>
              <a:xfrm>
                <a:off x="3121704" y="2086526"/>
                <a:ext cx="1069975" cy="1103312"/>
              </a:xfrm>
              <a:custGeom>
                <a:avLst/>
                <a:gdLst>
                  <a:gd name="connsiteX0" fmla="*/ 107795 w 1033346"/>
                  <a:gd name="connsiteY0" fmla="*/ 204439 h 1103971"/>
                  <a:gd name="connsiteX1" fmla="*/ 197004 w 1033346"/>
                  <a:gd name="connsiteY1" fmla="*/ 304800 h 1103971"/>
                  <a:gd name="connsiteX2" fmla="*/ 237892 w 1033346"/>
                  <a:gd name="connsiteY2" fmla="*/ 312234 h 1103971"/>
                  <a:gd name="connsiteX3" fmla="*/ 219307 w 1033346"/>
                  <a:gd name="connsiteY3" fmla="*/ 475785 h 1103971"/>
                  <a:gd name="connsiteX4" fmla="*/ 252761 w 1033346"/>
                  <a:gd name="connsiteY4" fmla="*/ 520390 h 1103971"/>
                  <a:gd name="connsiteX5" fmla="*/ 237892 w 1033346"/>
                  <a:gd name="connsiteY5" fmla="*/ 598449 h 1103971"/>
                  <a:gd name="connsiteX6" fmla="*/ 315951 w 1033346"/>
                  <a:gd name="connsiteY6" fmla="*/ 639336 h 1103971"/>
                  <a:gd name="connsiteX7" fmla="*/ 315951 w 1033346"/>
                  <a:gd name="connsiteY7" fmla="*/ 754566 h 1103971"/>
                  <a:gd name="connsiteX8" fmla="*/ 353122 w 1033346"/>
                  <a:gd name="connsiteY8" fmla="*/ 762000 h 1103971"/>
                  <a:gd name="connsiteX9" fmla="*/ 353122 w 1033346"/>
                  <a:gd name="connsiteY9" fmla="*/ 825190 h 1103971"/>
                  <a:gd name="connsiteX10" fmla="*/ 457200 w 1033346"/>
                  <a:gd name="connsiteY10" fmla="*/ 851210 h 1103971"/>
                  <a:gd name="connsiteX11" fmla="*/ 457200 w 1033346"/>
                  <a:gd name="connsiteY11" fmla="*/ 906966 h 1103971"/>
                  <a:gd name="connsiteX12" fmla="*/ 624468 w 1033346"/>
                  <a:gd name="connsiteY12" fmla="*/ 1033346 h 1103971"/>
                  <a:gd name="connsiteX13" fmla="*/ 546409 w 1033346"/>
                  <a:gd name="connsiteY13" fmla="*/ 1063083 h 1103971"/>
                  <a:gd name="connsiteX14" fmla="*/ 576146 w 1033346"/>
                  <a:gd name="connsiteY14" fmla="*/ 1103971 h 1103971"/>
                  <a:gd name="connsiteX15" fmla="*/ 750848 w 1033346"/>
                  <a:gd name="connsiteY15" fmla="*/ 1100253 h 1103971"/>
                  <a:gd name="connsiteX16" fmla="*/ 750848 w 1033346"/>
                  <a:gd name="connsiteY16" fmla="*/ 1040780 h 1103971"/>
                  <a:gd name="connsiteX17" fmla="*/ 832624 w 1033346"/>
                  <a:gd name="connsiteY17" fmla="*/ 921834 h 1103971"/>
                  <a:gd name="connsiteX18" fmla="*/ 832624 w 1033346"/>
                  <a:gd name="connsiteY18" fmla="*/ 847493 h 1103971"/>
                  <a:gd name="connsiteX19" fmla="*/ 884663 w 1033346"/>
                  <a:gd name="connsiteY19" fmla="*/ 795453 h 1103971"/>
                  <a:gd name="connsiteX20" fmla="*/ 880946 w 1033346"/>
                  <a:gd name="connsiteY20" fmla="*/ 657922 h 1103971"/>
                  <a:gd name="connsiteX21" fmla="*/ 951570 w 1033346"/>
                  <a:gd name="connsiteY21" fmla="*/ 576146 h 1103971"/>
                  <a:gd name="connsiteX22" fmla="*/ 929268 w 1033346"/>
                  <a:gd name="connsiteY22" fmla="*/ 505522 h 1103971"/>
                  <a:gd name="connsiteX23" fmla="*/ 1033346 w 1033346"/>
                  <a:gd name="connsiteY23" fmla="*/ 308517 h 1103971"/>
                  <a:gd name="connsiteX24" fmla="*/ 1003609 w 1033346"/>
                  <a:gd name="connsiteY24" fmla="*/ 304800 h 1103971"/>
                  <a:gd name="connsiteX25" fmla="*/ 940419 w 1033346"/>
                  <a:gd name="connsiteY25" fmla="*/ 327102 h 1103971"/>
                  <a:gd name="connsiteX26" fmla="*/ 750848 w 1033346"/>
                  <a:gd name="connsiteY26" fmla="*/ 286214 h 1103971"/>
                  <a:gd name="connsiteX27" fmla="*/ 743414 w 1033346"/>
                  <a:gd name="connsiteY27" fmla="*/ 163551 h 1103971"/>
                  <a:gd name="connsiteX28" fmla="*/ 672790 w 1033346"/>
                  <a:gd name="connsiteY28" fmla="*/ 96644 h 1103971"/>
                  <a:gd name="connsiteX29" fmla="*/ 598448 w 1033346"/>
                  <a:gd name="connsiteY29" fmla="*/ 148683 h 1103971"/>
                  <a:gd name="connsiteX30" fmla="*/ 442331 w 1033346"/>
                  <a:gd name="connsiteY30" fmla="*/ 189571 h 1103971"/>
                  <a:gd name="connsiteX31" fmla="*/ 390292 w 1033346"/>
                  <a:gd name="connsiteY31" fmla="*/ 156117 h 1103971"/>
                  <a:gd name="connsiteX32" fmla="*/ 341970 w 1033346"/>
                  <a:gd name="connsiteY32" fmla="*/ 182136 h 1103971"/>
                  <a:gd name="connsiteX33" fmla="*/ 249043 w 1033346"/>
                  <a:gd name="connsiteY33" fmla="*/ 100361 h 1103971"/>
                  <a:gd name="connsiteX34" fmla="*/ 197004 w 1033346"/>
                  <a:gd name="connsiteY34" fmla="*/ 96644 h 1103971"/>
                  <a:gd name="connsiteX35" fmla="*/ 55756 w 1033346"/>
                  <a:gd name="connsiteY35" fmla="*/ 0 h 1103971"/>
                  <a:gd name="connsiteX36" fmla="*/ 0 w 1033346"/>
                  <a:gd name="connsiteY36" fmla="*/ 44605 h 1103971"/>
                  <a:gd name="connsiteX37" fmla="*/ 107795 w 1033346"/>
                  <a:gd name="connsiteY37" fmla="*/ 204439 h 1103971"/>
                  <a:gd name="connsiteX0" fmla="*/ 124463 w 1050014"/>
                  <a:gd name="connsiteY0" fmla="*/ 204439 h 1103971"/>
                  <a:gd name="connsiteX1" fmla="*/ 213672 w 1050014"/>
                  <a:gd name="connsiteY1" fmla="*/ 304800 h 1103971"/>
                  <a:gd name="connsiteX2" fmla="*/ 254560 w 1050014"/>
                  <a:gd name="connsiteY2" fmla="*/ 312234 h 1103971"/>
                  <a:gd name="connsiteX3" fmla="*/ 235975 w 1050014"/>
                  <a:gd name="connsiteY3" fmla="*/ 475785 h 1103971"/>
                  <a:gd name="connsiteX4" fmla="*/ 269429 w 1050014"/>
                  <a:gd name="connsiteY4" fmla="*/ 520390 h 1103971"/>
                  <a:gd name="connsiteX5" fmla="*/ 254560 w 1050014"/>
                  <a:gd name="connsiteY5" fmla="*/ 598449 h 1103971"/>
                  <a:gd name="connsiteX6" fmla="*/ 332619 w 1050014"/>
                  <a:gd name="connsiteY6" fmla="*/ 639336 h 1103971"/>
                  <a:gd name="connsiteX7" fmla="*/ 332619 w 1050014"/>
                  <a:gd name="connsiteY7" fmla="*/ 754566 h 1103971"/>
                  <a:gd name="connsiteX8" fmla="*/ 369790 w 1050014"/>
                  <a:gd name="connsiteY8" fmla="*/ 762000 h 1103971"/>
                  <a:gd name="connsiteX9" fmla="*/ 369790 w 1050014"/>
                  <a:gd name="connsiteY9" fmla="*/ 825190 h 1103971"/>
                  <a:gd name="connsiteX10" fmla="*/ 473868 w 1050014"/>
                  <a:gd name="connsiteY10" fmla="*/ 851210 h 1103971"/>
                  <a:gd name="connsiteX11" fmla="*/ 473868 w 1050014"/>
                  <a:gd name="connsiteY11" fmla="*/ 906966 h 1103971"/>
                  <a:gd name="connsiteX12" fmla="*/ 641136 w 1050014"/>
                  <a:gd name="connsiteY12" fmla="*/ 1033346 h 1103971"/>
                  <a:gd name="connsiteX13" fmla="*/ 563077 w 1050014"/>
                  <a:gd name="connsiteY13" fmla="*/ 1063083 h 1103971"/>
                  <a:gd name="connsiteX14" fmla="*/ 592814 w 1050014"/>
                  <a:gd name="connsiteY14" fmla="*/ 1103971 h 1103971"/>
                  <a:gd name="connsiteX15" fmla="*/ 767516 w 1050014"/>
                  <a:gd name="connsiteY15" fmla="*/ 1100253 h 1103971"/>
                  <a:gd name="connsiteX16" fmla="*/ 767516 w 1050014"/>
                  <a:gd name="connsiteY16" fmla="*/ 1040780 h 1103971"/>
                  <a:gd name="connsiteX17" fmla="*/ 849292 w 1050014"/>
                  <a:gd name="connsiteY17" fmla="*/ 921834 h 1103971"/>
                  <a:gd name="connsiteX18" fmla="*/ 849292 w 1050014"/>
                  <a:gd name="connsiteY18" fmla="*/ 847493 h 1103971"/>
                  <a:gd name="connsiteX19" fmla="*/ 901331 w 1050014"/>
                  <a:gd name="connsiteY19" fmla="*/ 795453 h 1103971"/>
                  <a:gd name="connsiteX20" fmla="*/ 897614 w 1050014"/>
                  <a:gd name="connsiteY20" fmla="*/ 657922 h 1103971"/>
                  <a:gd name="connsiteX21" fmla="*/ 968238 w 1050014"/>
                  <a:gd name="connsiteY21" fmla="*/ 576146 h 1103971"/>
                  <a:gd name="connsiteX22" fmla="*/ 945936 w 1050014"/>
                  <a:gd name="connsiteY22" fmla="*/ 505522 h 1103971"/>
                  <a:gd name="connsiteX23" fmla="*/ 1050014 w 1050014"/>
                  <a:gd name="connsiteY23" fmla="*/ 308517 h 1103971"/>
                  <a:gd name="connsiteX24" fmla="*/ 1020277 w 1050014"/>
                  <a:gd name="connsiteY24" fmla="*/ 304800 h 1103971"/>
                  <a:gd name="connsiteX25" fmla="*/ 957087 w 1050014"/>
                  <a:gd name="connsiteY25" fmla="*/ 327102 h 1103971"/>
                  <a:gd name="connsiteX26" fmla="*/ 767516 w 1050014"/>
                  <a:gd name="connsiteY26" fmla="*/ 286214 h 1103971"/>
                  <a:gd name="connsiteX27" fmla="*/ 760082 w 1050014"/>
                  <a:gd name="connsiteY27" fmla="*/ 163551 h 1103971"/>
                  <a:gd name="connsiteX28" fmla="*/ 689458 w 1050014"/>
                  <a:gd name="connsiteY28" fmla="*/ 96644 h 1103971"/>
                  <a:gd name="connsiteX29" fmla="*/ 615116 w 1050014"/>
                  <a:gd name="connsiteY29" fmla="*/ 148683 h 1103971"/>
                  <a:gd name="connsiteX30" fmla="*/ 458999 w 1050014"/>
                  <a:gd name="connsiteY30" fmla="*/ 189571 h 1103971"/>
                  <a:gd name="connsiteX31" fmla="*/ 406960 w 1050014"/>
                  <a:gd name="connsiteY31" fmla="*/ 156117 h 1103971"/>
                  <a:gd name="connsiteX32" fmla="*/ 358638 w 1050014"/>
                  <a:gd name="connsiteY32" fmla="*/ 182136 h 1103971"/>
                  <a:gd name="connsiteX33" fmla="*/ 265711 w 1050014"/>
                  <a:gd name="connsiteY33" fmla="*/ 100361 h 1103971"/>
                  <a:gd name="connsiteX34" fmla="*/ 213672 w 1050014"/>
                  <a:gd name="connsiteY34" fmla="*/ 96644 h 1103971"/>
                  <a:gd name="connsiteX35" fmla="*/ 72424 w 1050014"/>
                  <a:gd name="connsiteY35" fmla="*/ 0 h 1103971"/>
                  <a:gd name="connsiteX36" fmla="*/ 0 w 1050014"/>
                  <a:gd name="connsiteY36" fmla="*/ 35080 h 1103971"/>
                  <a:gd name="connsiteX37" fmla="*/ 124463 w 1050014"/>
                  <a:gd name="connsiteY37" fmla="*/ 204439 h 1103971"/>
                  <a:gd name="connsiteX0" fmla="*/ 124463 w 1069064"/>
                  <a:gd name="connsiteY0" fmla="*/ 204439 h 1103971"/>
                  <a:gd name="connsiteX1" fmla="*/ 213672 w 1069064"/>
                  <a:gd name="connsiteY1" fmla="*/ 304800 h 1103971"/>
                  <a:gd name="connsiteX2" fmla="*/ 254560 w 1069064"/>
                  <a:gd name="connsiteY2" fmla="*/ 312234 h 1103971"/>
                  <a:gd name="connsiteX3" fmla="*/ 235975 w 1069064"/>
                  <a:gd name="connsiteY3" fmla="*/ 475785 h 1103971"/>
                  <a:gd name="connsiteX4" fmla="*/ 269429 w 1069064"/>
                  <a:gd name="connsiteY4" fmla="*/ 520390 h 1103971"/>
                  <a:gd name="connsiteX5" fmla="*/ 254560 w 1069064"/>
                  <a:gd name="connsiteY5" fmla="*/ 598449 h 1103971"/>
                  <a:gd name="connsiteX6" fmla="*/ 332619 w 1069064"/>
                  <a:gd name="connsiteY6" fmla="*/ 639336 h 1103971"/>
                  <a:gd name="connsiteX7" fmla="*/ 332619 w 1069064"/>
                  <a:gd name="connsiteY7" fmla="*/ 754566 h 1103971"/>
                  <a:gd name="connsiteX8" fmla="*/ 369790 w 1069064"/>
                  <a:gd name="connsiteY8" fmla="*/ 762000 h 1103971"/>
                  <a:gd name="connsiteX9" fmla="*/ 369790 w 1069064"/>
                  <a:gd name="connsiteY9" fmla="*/ 825190 h 1103971"/>
                  <a:gd name="connsiteX10" fmla="*/ 473868 w 1069064"/>
                  <a:gd name="connsiteY10" fmla="*/ 851210 h 1103971"/>
                  <a:gd name="connsiteX11" fmla="*/ 473868 w 1069064"/>
                  <a:gd name="connsiteY11" fmla="*/ 906966 h 1103971"/>
                  <a:gd name="connsiteX12" fmla="*/ 641136 w 1069064"/>
                  <a:gd name="connsiteY12" fmla="*/ 1033346 h 1103971"/>
                  <a:gd name="connsiteX13" fmla="*/ 563077 w 1069064"/>
                  <a:gd name="connsiteY13" fmla="*/ 1063083 h 1103971"/>
                  <a:gd name="connsiteX14" fmla="*/ 592814 w 1069064"/>
                  <a:gd name="connsiteY14" fmla="*/ 1103971 h 1103971"/>
                  <a:gd name="connsiteX15" fmla="*/ 767516 w 1069064"/>
                  <a:gd name="connsiteY15" fmla="*/ 1100253 h 1103971"/>
                  <a:gd name="connsiteX16" fmla="*/ 767516 w 1069064"/>
                  <a:gd name="connsiteY16" fmla="*/ 1040780 h 1103971"/>
                  <a:gd name="connsiteX17" fmla="*/ 849292 w 1069064"/>
                  <a:gd name="connsiteY17" fmla="*/ 921834 h 1103971"/>
                  <a:gd name="connsiteX18" fmla="*/ 849292 w 1069064"/>
                  <a:gd name="connsiteY18" fmla="*/ 847493 h 1103971"/>
                  <a:gd name="connsiteX19" fmla="*/ 901331 w 1069064"/>
                  <a:gd name="connsiteY19" fmla="*/ 795453 h 1103971"/>
                  <a:gd name="connsiteX20" fmla="*/ 897614 w 1069064"/>
                  <a:gd name="connsiteY20" fmla="*/ 657922 h 1103971"/>
                  <a:gd name="connsiteX21" fmla="*/ 968238 w 1069064"/>
                  <a:gd name="connsiteY21" fmla="*/ 576146 h 1103971"/>
                  <a:gd name="connsiteX22" fmla="*/ 945936 w 1069064"/>
                  <a:gd name="connsiteY22" fmla="*/ 505522 h 1103971"/>
                  <a:gd name="connsiteX23" fmla="*/ 1069064 w 1069064"/>
                  <a:gd name="connsiteY23" fmla="*/ 315661 h 1103971"/>
                  <a:gd name="connsiteX24" fmla="*/ 1020277 w 1069064"/>
                  <a:gd name="connsiteY24" fmla="*/ 304800 h 1103971"/>
                  <a:gd name="connsiteX25" fmla="*/ 957087 w 1069064"/>
                  <a:gd name="connsiteY25" fmla="*/ 327102 h 1103971"/>
                  <a:gd name="connsiteX26" fmla="*/ 767516 w 1069064"/>
                  <a:gd name="connsiteY26" fmla="*/ 286214 h 1103971"/>
                  <a:gd name="connsiteX27" fmla="*/ 760082 w 1069064"/>
                  <a:gd name="connsiteY27" fmla="*/ 163551 h 1103971"/>
                  <a:gd name="connsiteX28" fmla="*/ 689458 w 1069064"/>
                  <a:gd name="connsiteY28" fmla="*/ 96644 h 1103971"/>
                  <a:gd name="connsiteX29" fmla="*/ 615116 w 1069064"/>
                  <a:gd name="connsiteY29" fmla="*/ 148683 h 1103971"/>
                  <a:gd name="connsiteX30" fmla="*/ 458999 w 1069064"/>
                  <a:gd name="connsiteY30" fmla="*/ 189571 h 1103971"/>
                  <a:gd name="connsiteX31" fmla="*/ 406960 w 1069064"/>
                  <a:gd name="connsiteY31" fmla="*/ 156117 h 1103971"/>
                  <a:gd name="connsiteX32" fmla="*/ 358638 w 1069064"/>
                  <a:gd name="connsiteY32" fmla="*/ 182136 h 1103971"/>
                  <a:gd name="connsiteX33" fmla="*/ 265711 w 1069064"/>
                  <a:gd name="connsiteY33" fmla="*/ 100361 h 1103971"/>
                  <a:gd name="connsiteX34" fmla="*/ 213672 w 1069064"/>
                  <a:gd name="connsiteY34" fmla="*/ 96644 h 1103971"/>
                  <a:gd name="connsiteX35" fmla="*/ 72424 w 1069064"/>
                  <a:gd name="connsiteY35" fmla="*/ 0 h 1103971"/>
                  <a:gd name="connsiteX36" fmla="*/ 0 w 1069064"/>
                  <a:gd name="connsiteY36" fmla="*/ 35080 h 1103971"/>
                  <a:gd name="connsiteX37" fmla="*/ 124463 w 1069064"/>
                  <a:gd name="connsiteY37" fmla="*/ 204439 h 1103971"/>
                  <a:gd name="connsiteX0" fmla="*/ 124463 w 1069064"/>
                  <a:gd name="connsiteY0" fmla="*/ 204439 h 1103971"/>
                  <a:gd name="connsiteX1" fmla="*/ 213672 w 1069064"/>
                  <a:gd name="connsiteY1" fmla="*/ 304800 h 1103971"/>
                  <a:gd name="connsiteX2" fmla="*/ 254560 w 1069064"/>
                  <a:gd name="connsiteY2" fmla="*/ 312234 h 1103971"/>
                  <a:gd name="connsiteX3" fmla="*/ 235975 w 1069064"/>
                  <a:gd name="connsiteY3" fmla="*/ 475785 h 1103971"/>
                  <a:gd name="connsiteX4" fmla="*/ 269429 w 1069064"/>
                  <a:gd name="connsiteY4" fmla="*/ 520390 h 1103971"/>
                  <a:gd name="connsiteX5" fmla="*/ 254560 w 1069064"/>
                  <a:gd name="connsiteY5" fmla="*/ 598449 h 1103971"/>
                  <a:gd name="connsiteX6" fmla="*/ 332619 w 1069064"/>
                  <a:gd name="connsiteY6" fmla="*/ 639336 h 1103971"/>
                  <a:gd name="connsiteX7" fmla="*/ 332619 w 1069064"/>
                  <a:gd name="connsiteY7" fmla="*/ 754566 h 1103971"/>
                  <a:gd name="connsiteX8" fmla="*/ 369790 w 1069064"/>
                  <a:gd name="connsiteY8" fmla="*/ 762000 h 1103971"/>
                  <a:gd name="connsiteX9" fmla="*/ 369790 w 1069064"/>
                  <a:gd name="connsiteY9" fmla="*/ 825190 h 1103971"/>
                  <a:gd name="connsiteX10" fmla="*/ 473868 w 1069064"/>
                  <a:gd name="connsiteY10" fmla="*/ 851210 h 1103971"/>
                  <a:gd name="connsiteX11" fmla="*/ 473868 w 1069064"/>
                  <a:gd name="connsiteY11" fmla="*/ 906966 h 1103971"/>
                  <a:gd name="connsiteX12" fmla="*/ 641136 w 1069064"/>
                  <a:gd name="connsiteY12" fmla="*/ 1033346 h 1103971"/>
                  <a:gd name="connsiteX13" fmla="*/ 563077 w 1069064"/>
                  <a:gd name="connsiteY13" fmla="*/ 1063083 h 1103971"/>
                  <a:gd name="connsiteX14" fmla="*/ 592814 w 1069064"/>
                  <a:gd name="connsiteY14" fmla="*/ 1103971 h 1103971"/>
                  <a:gd name="connsiteX15" fmla="*/ 767516 w 1069064"/>
                  <a:gd name="connsiteY15" fmla="*/ 1100253 h 1103971"/>
                  <a:gd name="connsiteX16" fmla="*/ 767516 w 1069064"/>
                  <a:gd name="connsiteY16" fmla="*/ 1040780 h 1103971"/>
                  <a:gd name="connsiteX17" fmla="*/ 849292 w 1069064"/>
                  <a:gd name="connsiteY17" fmla="*/ 921834 h 1103971"/>
                  <a:gd name="connsiteX18" fmla="*/ 849292 w 1069064"/>
                  <a:gd name="connsiteY18" fmla="*/ 847493 h 1103971"/>
                  <a:gd name="connsiteX19" fmla="*/ 901331 w 1069064"/>
                  <a:gd name="connsiteY19" fmla="*/ 795453 h 1103971"/>
                  <a:gd name="connsiteX20" fmla="*/ 897614 w 1069064"/>
                  <a:gd name="connsiteY20" fmla="*/ 657922 h 1103971"/>
                  <a:gd name="connsiteX21" fmla="*/ 968238 w 1069064"/>
                  <a:gd name="connsiteY21" fmla="*/ 576146 h 1103971"/>
                  <a:gd name="connsiteX22" fmla="*/ 945936 w 1069064"/>
                  <a:gd name="connsiteY22" fmla="*/ 505522 h 1103971"/>
                  <a:gd name="connsiteX23" fmla="*/ 1069064 w 1069064"/>
                  <a:gd name="connsiteY23" fmla="*/ 315661 h 1103971"/>
                  <a:gd name="connsiteX24" fmla="*/ 1020277 w 1069064"/>
                  <a:gd name="connsiteY24" fmla="*/ 304800 h 1103971"/>
                  <a:gd name="connsiteX25" fmla="*/ 957087 w 1069064"/>
                  <a:gd name="connsiteY25" fmla="*/ 327102 h 1103971"/>
                  <a:gd name="connsiteX26" fmla="*/ 777041 w 1069064"/>
                  <a:gd name="connsiteY26" fmla="*/ 279071 h 1103971"/>
                  <a:gd name="connsiteX27" fmla="*/ 760082 w 1069064"/>
                  <a:gd name="connsiteY27" fmla="*/ 163551 h 1103971"/>
                  <a:gd name="connsiteX28" fmla="*/ 689458 w 1069064"/>
                  <a:gd name="connsiteY28" fmla="*/ 96644 h 1103971"/>
                  <a:gd name="connsiteX29" fmla="*/ 615116 w 1069064"/>
                  <a:gd name="connsiteY29" fmla="*/ 148683 h 1103971"/>
                  <a:gd name="connsiteX30" fmla="*/ 458999 w 1069064"/>
                  <a:gd name="connsiteY30" fmla="*/ 189571 h 1103971"/>
                  <a:gd name="connsiteX31" fmla="*/ 406960 w 1069064"/>
                  <a:gd name="connsiteY31" fmla="*/ 156117 h 1103971"/>
                  <a:gd name="connsiteX32" fmla="*/ 358638 w 1069064"/>
                  <a:gd name="connsiteY32" fmla="*/ 182136 h 1103971"/>
                  <a:gd name="connsiteX33" fmla="*/ 265711 w 1069064"/>
                  <a:gd name="connsiteY33" fmla="*/ 100361 h 1103971"/>
                  <a:gd name="connsiteX34" fmla="*/ 213672 w 1069064"/>
                  <a:gd name="connsiteY34" fmla="*/ 96644 h 1103971"/>
                  <a:gd name="connsiteX35" fmla="*/ 72424 w 1069064"/>
                  <a:gd name="connsiteY35" fmla="*/ 0 h 1103971"/>
                  <a:gd name="connsiteX36" fmla="*/ 0 w 1069064"/>
                  <a:gd name="connsiteY36" fmla="*/ 35080 h 1103971"/>
                  <a:gd name="connsiteX37" fmla="*/ 124463 w 1069064"/>
                  <a:gd name="connsiteY37" fmla="*/ 204439 h 1103971"/>
                  <a:gd name="connsiteX0" fmla="*/ 124463 w 1069064"/>
                  <a:gd name="connsiteY0" fmla="*/ 204439 h 1103971"/>
                  <a:gd name="connsiteX1" fmla="*/ 213672 w 1069064"/>
                  <a:gd name="connsiteY1" fmla="*/ 304800 h 1103971"/>
                  <a:gd name="connsiteX2" fmla="*/ 254560 w 1069064"/>
                  <a:gd name="connsiteY2" fmla="*/ 312234 h 1103971"/>
                  <a:gd name="connsiteX3" fmla="*/ 235975 w 1069064"/>
                  <a:gd name="connsiteY3" fmla="*/ 475785 h 1103971"/>
                  <a:gd name="connsiteX4" fmla="*/ 269429 w 1069064"/>
                  <a:gd name="connsiteY4" fmla="*/ 520390 h 1103971"/>
                  <a:gd name="connsiteX5" fmla="*/ 254560 w 1069064"/>
                  <a:gd name="connsiteY5" fmla="*/ 598449 h 1103971"/>
                  <a:gd name="connsiteX6" fmla="*/ 332619 w 1069064"/>
                  <a:gd name="connsiteY6" fmla="*/ 639336 h 1103971"/>
                  <a:gd name="connsiteX7" fmla="*/ 332619 w 1069064"/>
                  <a:gd name="connsiteY7" fmla="*/ 754566 h 1103971"/>
                  <a:gd name="connsiteX8" fmla="*/ 369790 w 1069064"/>
                  <a:gd name="connsiteY8" fmla="*/ 762000 h 1103971"/>
                  <a:gd name="connsiteX9" fmla="*/ 369790 w 1069064"/>
                  <a:gd name="connsiteY9" fmla="*/ 825190 h 1103971"/>
                  <a:gd name="connsiteX10" fmla="*/ 473868 w 1069064"/>
                  <a:gd name="connsiteY10" fmla="*/ 851210 h 1103971"/>
                  <a:gd name="connsiteX11" fmla="*/ 473868 w 1069064"/>
                  <a:gd name="connsiteY11" fmla="*/ 906966 h 1103971"/>
                  <a:gd name="connsiteX12" fmla="*/ 641136 w 1069064"/>
                  <a:gd name="connsiteY12" fmla="*/ 1033346 h 1103971"/>
                  <a:gd name="connsiteX13" fmla="*/ 563077 w 1069064"/>
                  <a:gd name="connsiteY13" fmla="*/ 1063083 h 1103971"/>
                  <a:gd name="connsiteX14" fmla="*/ 592814 w 1069064"/>
                  <a:gd name="connsiteY14" fmla="*/ 1103971 h 1103971"/>
                  <a:gd name="connsiteX15" fmla="*/ 767516 w 1069064"/>
                  <a:gd name="connsiteY15" fmla="*/ 1100253 h 1103971"/>
                  <a:gd name="connsiteX16" fmla="*/ 767516 w 1069064"/>
                  <a:gd name="connsiteY16" fmla="*/ 1040780 h 1103971"/>
                  <a:gd name="connsiteX17" fmla="*/ 849292 w 1069064"/>
                  <a:gd name="connsiteY17" fmla="*/ 921834 h 1103971"/>
                  <a:gd name="connsiteX18" fmla="*/ 849292 w 1069064"/>
                  <a:gd name="connsiteY18" fmla="*/ 847493 h 1103971"/>
                  <a:gd name="connsiteX19" fmla="*/ 901331 w 1069064"/>
                  <a:gd name="connsiteY19" fmla="*/ 795453 h 1103971"/>
                  <a:gd name="connsiteX20" fmla="*/ 897614 w 1069064"/>
                  <a:gd name="connsiteY20" fmla="*/ 657922 h 1103971"/>
                  <a:gd name="connsiteX21" fmla="*/ 968238 w 1069064"/>
                  <a:gd name="connsiteY21" fmla="*/ 576146 h 1103971"/>
                  <a:gd name="connsiteX22" fmla="*/ 945936 w 1069064"/>
                  <a:gd name="connsiteY22" fmla="*/ 505522 h 1103971"/>
                  <a:gd name="connsiteX23" fmla="*/ 1069064 w 1069064"/>
                  <a:gd name="connsiteY23" fmla="*/ 315661 h 1103971"/>
                  <a:gd name="connsiteX24" fmla="*/ 1020277 w 1069064"/>
                  <a:gd name="connsiteY24" fmla="*/ 304800 h 1103971"/>
                  <a:gd name="connsiteX25" fmla="*/ 957087 w 1069064"/>
                  <a:gd name="connsiteY25" fmla="*/ 327102 h 1103971"/>
                  <a:gd name="connsiteX26" fmla="*/ 777041 w 1069064"/>
                  <a:gd name="connsiteY26" fmla="*/ 279071 h 1103971"/>
                  <a:gd name="connsiteX27" fmla="*/ 760082 w 1069064"/>
                  <a:gd name="connsiteY27" fmla="*/ 163551 h 1103971"/>
                  <a:gd name="connsiteX28" fmla="*/ 703745 w 1069064"/>
                  <a:gd name="connsiteY28" fmla="*/ 91882 h 1103971"/>
                  <a:gd name="connsiteX29" fmla="*/ 615116 w 1069064"/>
                  <a:gd name="connsiteY29" fmla="*/ 148683 h 1103971"/>
                  <a:gd name="connsiteX30" fmla="*/ 458999 w 1069064"/>
                  <a:gd name="connsiteY30" fmla="*/ 189571 h 1103971"/>
                  <a:gd name="connsiteX31" fmla="*/ 406960 w 1069064"/>
                  <a:gd name="connsiteY31" fmla="*/ 156117 h 1103971"/>
                  <a:gd name="connsiteX32" fmla="*/ 358638 w 1069064"/>
                  <a:gd name="connsiteY32" fmla="*/ 182136 h 1103971"/>
                  <a:gd name="connsiteX33" fmla="*/ 265711 w 1069064"/>
                  <a:gd name="connsiteY33" fmla="*/ 100361 h 1103971"/>
                  <a:gd name="connsiteX34" fmla="*/ 213672 w 1069064"/>
                  <a:gd name="connsiteY34" fmla="*/ 96644 h 1103971"/>
                  <a:gd name="connsiteX35" fmla="*/ 72424 w 1069064"/>
                  <a:gd name="connsiteY35" fmla="*/ 0 h 1103971"/>
                  <a:gd name="connsiteX36" fmla="*/ 0 w 1069064"/>
                  <a:gd name="connsiteY36" fmla="*/ 35080 h 1103971"/>
                  <a:gd name="connsiteX37" fmla="*/ 124463 w 1069064"/>
                  <a:gd name="connsiteY37" fmla="*/ 204439 h 110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9064" h="1103971">
                    <a:moveTo>
                      <a:pt x="124463" y="204439"/>
                    </a:moveTo>
                    <a:lnTo>
                      <a:pt x="213672" y="304800"/>
                    </a:lnTo>
                    <a:lnTo>
                      <a:pt x="254560" y="312234"/>
                    </a:lnTo>
                    <a:lnTo>
                      <a:pt x="235975" y="475785"/>
                    </a:lnTo>
                    <a:lnTo>
                      <a:pt x="269429" y="520390"/>
                    </a:lnTo>
                    <a:lnTo>
                      <a:pt x="254560" y="598449"/>
                    </a:lnTo>
                    <a:lnTo>
                      <a:pt x="332619" y="639336"/>
                    </a:lnTo>
                    <a:lnTo>
                      <a:pt x="332619" y="754566"/>
                    </a:lnTo>
                    <a:lnTo>
                      <a:pt x="369790" y="762000"/>
                    </a:lnTo>
                    <a:lnTo>
                      <a:pt x="369790" y="825190"/>
                    </a:lnTo>
                    <a:lnTo>
                      <a:pt x="473868" y="851210"/>
                    </a:lnTo>
                    <a:lnTo>
                      <a:pt x="473868" y="906966"/>
                    </a:lnTo>
                    <a:lnTo>
                      <a:pt x="641136" y="1033346"/>
                    </a:lnTo>
                    <a:lnTo>
                      <a:pt x="563077" y="1063083"/>
                    </a:lnTo>
                    <a:lnTo>
                      <a:pt x="592814" y="1103971"/>
                    </a:lnTo>
                    <a:lnTo>
                      <a:pt x="767516" y="1100253"/>
                    </a:lnTo>
                    <a:lnTo>
                      <a:pt x="767516" y="1040780"/>
                    </a:lnTo>
                    <a:lnTo>
                      <a:pt x="849292" y="921834"/>
                    </a:lnTo>
                    <a:lnTo>
                      <a:pt x="849292" y="847493"/>
                    </a:lnTo>
                    <a:lnTo>
                      <a:pt x="901331" y="795453"/>
                    </a:lnTo>
                    <a:lnTo>
                      <a:pt x="897614" y="657922"/>
                    </a:lnTo>
                    <a:lnTo>
                      <a:pt x="968238" y="576146"/>
                    </a:lnTo>
                    <a:lnTo>
                      <a:pt x="945936" y="505522"/>
                    </a:lnTo>
                    <a:lnTo>
                      <a:pt x="1069064" y="315661"/>
                    </a:lnTo>
                    <a:lnTo>
                      <a:pt x="1020277" y="304800"/>
                    </a:lnTo>
                    <a:lnTo>
                      <a:pt x="957087" y="327102"/>
                    </a:lnTo>
                    <a:lnTo>
                      <a:pt x="777041" y="279071"/>
                    </a:lnTo>
                    <a:lnTo>
                      <a:pt x="760082" y="163551"/>
                    </a:lnTo>
                    <a:lnTo>
                      <a:pt x="703745" y="91882"/>
                    </a:lnTo>
                    <a:lnTo>
                      <a:pt x="615116" y="148683"/>
                    </a:lnTo>
                    <a:lnTo>
                      <a:pt x="458999" y="189571"/>
                    </a:lnTo>
                    <a:lnTo>
                      <a:pt x="406960" y="156117"/>
                    </a:lnTo>
                    <a:lnTo>
                      <a:pt x="358638" y="182136"/>
                    </a:lnTo>
                    <a:lnTo>
                      <a:pt x="265711" y="100361"/>
                    </a:lnTo>
                    <a:lnTo>
                      <a:pt x="213672" y="96644"/>
                    </a:lnTo>
                    <a:lnTo>
                      <a:pt x="72424" y="0"/>
                    </a:lnTo>
                    <a:lnTo>
                      <a:pt x="0" y="35080"/>
                    </a:lnTo>
                    <a:lnTo>
                      <a:pt x="124463" y="204439"/>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4" name="Freeform 39"/>
              <p:cNvSpPr/>
              <p:nvPr/>
            </p:nvSpPr>
            <p:spPr>
              <a:xfrm>
                <a:off x="3882117" y="2907263"/>
                <a:ext cx="1036637" cy="881063"/>
              </a:xfrm>
              <a:custGeom>
                <a:avLst/>
                <a:gdLst>
                  <a:gd name="connsiteX0" fmla="*/ 0 w 1037064"/>
                  <a:gd name="connsiteY0" fmla="*/ 301083 h 880946"/>
                  <a:gd name="connsiteX1" fmla="*/ 100361 w 1037064"/>
                  <a:gd name="connsiteY1" fmla="*/ 401444 h 880946"/>
                  <a:gd name="connsiteX2" fmla="*/ 122664 w 1037064"/>
                  <a:gd name="connsiteY2" fmla="*/ 446049 h 880946"/>
                  <a:gd name="connsiteX3" fmla="*/ 245327 w 1037064"/>
                  <a:gd name="connsiteY3" fmla="*/ 479502 h 880946"/>
                  <a:gd name="connsiteX4" fmla="*/ 256478 w 1037064"/>
                  <a:gd name="connsiteY4" fmla="*/ 538976 h 880946"/>
                  <a:gd name="connsiteX5" fmla="*/ 416312 w 1037064"/>
                  <a:gd name="connsiteY5" fmla="*/ 691376 h 880946"/>
                  <a:gd name="connsiteX6" fmla="*/ 635620 w 1037064"/>
                  <a:gd name="connsiteY6" fmla="*/ 810322 h 880946"/>
                  <a:gd name="connsiteX7" fmla="*/ 669073 w 1037064"/>
                  <a:gd name="connsiteY7" fmla="*/ 880946 h 880946"/>
                  <a:gd name="connsiteX8" fmla="*/ 739698 w 1037064"/>
                  <a:gd name="connsiteY8" fmla="*/ 828907 h 880946"/>
                  <a:gd name="connsiteX9" fmla="*/ 854927 w 1037064"/>
                  <a:gd name="connsiteY9" fmla="*/ 851210 h 880946"/>
                  <a:gd name="connsiteX10" fmla="*/ 906966 w 1037064"/>
                  <a:gd name="connsiteY10" fmla="*/ 810322 h 880946"/>
                  <a:gd name="connsiteX11" fmla="*/ 959005 w 1037064"/>
                  <a:gd name="connsiteY11" fmla="*/ 821473 h 880946"/>
                  <a:gd name="connsiteX12" fmla="*/ 985025 w 1037064"/>
                  <a:gd name="connsiteY12" fmla="*/ 758283 h 880946"/>
                  <a:gd name="connsiteX13" fmla="*/ 977590 w 1037064"/>
                  <a:gd name="connsiteY13" fmla="*/ 713678 h 880946"/>
                  <a:gd name="connsiteX14" fmla="*/ 1037064 w 1037064"/>
                  <a:gd name="connsiteY14" fmla="*/ 665356 h 880946"/>
                  <a:gd name="connsiteX15" fmla="*/ 1014761 w 1037064"/>
                  <a:gd name="connsiteY15" fmla="*/ 546410 h 880946"/>
                  <a:gd name="connsiteX16" fmla="*/ 932986 w 1037064"/>
                  <a:gd name="connsiteY16" fmla="*/ 516673 h 880946"/>
                  <a:gd name="connsiteX17" fmla="*/ 906966 w 1037064"/>
                  <a:gd name="connsiteY17" fmla="*/ 542693 h 880946"/>
                  <a:gd name="connsiteX18" fmla="*/ 873512 w 1037064"/>
                  <a:gd name="connsiteY18" fmla="*/ 505522 h 880946"/>
                  <a:gd name="connsiteX19" fmla="*/ 791737 w 1037064"/>
                  <a:gd name="connsiteY19" fmla="*/ 531541 h 880946"/>
                  <a:gd name="connsiteX20" fmla="*/ 754566 w 1037064"/>
                  <a:gd name="connsiteY20" fmla="*/ 472068 h 880946"/>
                  <a:gd name="connsiteX21" fmla="*/ 643054 w 1037064"/>
                  <a:gd name="connsiteY21" fmla="*/ 423746 h 880946"/>
                  <a:gd name="connsiteX22" fmla="*/ 605883 w 1037064"/>
                  <a:gd name="connsiteY22" fmla="*/ 364273 h 880946"/>
                  <a:gd name="connsiteX23" fmla="*/ 639337 w 1037064"/>
                  <a:gd name="connsiteY23" fmla="*/ 323385 h 880946"/>
                  <a:gd name="connsiteX24" fmla="*/ 762000 w 1037064"/>
                  <a:gd name="connsiteY24" fmla="*/ 330820 h 880946"/>
                  <a:gd name="connsiteX25" fmla="*/ 721112 w 1037064"/>
                  <a:gd name="connsiteY25" fmla="*/ 286215 h 880946"/>
                  <a:gd name="connsiteX26" fmla="*/ 654205 w 1037064"/>
                  <a:gd name="connsiteY26" fmla="*/ 159834 h 880946"/>
                  <a:gd name="connsiteX27" fmla="*/ 750849 w 1037064"/>
                  <a:gd name="connsiteY27" fmla="*/ 89210 h 880946"/>
                  <a:gd name="connsiteX28" fmla="*/ 721112 w 1037064"/>
                  <a:gd name="connsiteY28" fmla="*/ 40888 h 880946"/>
                  <a:gd name="connsiteX29" fmla="*/ 639337 w 1037064"/>
                  <a:gd name="connsiteY29" fmla="*/ 26020 h 880946"/>
                  <a:gd name="connsiteX30" fmla="*/ 490654 w 1037064"/>
                  <a:gd name="connsiteY30" fmla="*/ 156117 h 880946"/>
                  <a:gd name="connsiteX31" fmla="*/ 501805 w 1037064"/>
                  <a:gd name="connsiteY31" fmla="*/ 193288 h 880946"/>
                  <a:gd name="connsiteX32" fmla="*/ 427464 w 1037064"/>
                  <a:gd name="connsiteY32" fmla="*/ 193288 h 880946"/>
                  <a:gd name="connsiteX33" fmla="*/ 394010 w 1037064"/>
                  <a:gd name="connsiteY33" fmla="*/ 230459 h 880946"/>
                  <a:gd name="connsiteX34" fmla="*/ 230459 w 1037064"/>
                  <a:gd name="connsiteY34" fmla="*/ 89210 h 880946"/>
                  <a:gd name="connsiteX35" fmla="*/ 189571 w 1037064"/>
                  <a:gd name="connsiteY35" fmla="*/ 107795 h 880946"/>
                  <a:gd name="connsiteX36" fmla="*/ 111512 w 1037064"/>
                  <a:gd name="connsiteY36" fmla="*/ 0 h 880946"/>
                  <a:gd name="connsiteX37" fmla="*/ 92927 w 1037064"/>
                  <a:gd name="connsiteY37" fmla="*/ 48322 h 880946"/>
                  <a:gd name="connsiteX38" fmla="*/ 81776 w 1037064"/>
                  <a:gd name="connsiteY38" fmla="*/ 111512 h 880946"/>
                  <a:gd name="connsiteX39" fmla="*/ 22303 w 1037064"/>
                  <a:gd name="connsiteY39" fmla="*/ 204439 h 880946"/>
                  <a:gd name="connsiteX40" fmla="*/ 0 w 1037064"/>
                  <a:gd name="connsiteY40" fmla="*/ 301083 h 88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7064" h="880946">
                    <a:moveTo>
                      <a:pt x="0" y="301083"/>
                    </a:moveTo>
                    <a:lnTo>
                      <a:pt x="100361" y="401444"/>
                    </a:lnTo>
                    <a:lnTo>
                      <a:pt x="122664" y="446049"/>
                    </a:lnTo>
                    <a:lnTo>
                      <a:pt x="245327" y="479502"/>
                    </a:lnTo>
                    <a:lnTo>
                      <a:pt x="256478" y="538976"/>
                    </a:lnTo>
                    <a:lnTo>
                      <a:pt x="416312" y="691376"/>
                    </a:lnTo>
                    <a:lnTo>
                      <a:pt x="635620" y="810322"/>
                    </a:lnTo>
                    <a:lnTo>
                      <a:pt x="669073" y="880946"/>
                    </a:lnTo>
                    <a:lnTo>
                      <a:pt x="739698" y="828907"/>
                    </a:lnTo>
                    <a:lnTo>
                      <a:pt x="854927" y="851210"/>
                    </a:lnTo>
                    <a:lnTo>
                      <a:pt x="906966" y="810322"/>
                    </a:lnTo>
                    <a:lnTo>
                      <a:pt x="959005" y="821473"/>
                    </a:lnTo>
                    <a:lnTo>
                      <a:pt x="985025" y="758283"/>
                    </a:lnTo>
                    <a:lnTo>
                      <a:pt x="977590" y="713678"/>
                    </a:lnTo>
                    <a:lnTo>
                      <a:pt x="1037064" y="665356"/>
                    </a:lnTo>
                    <a:lnTo>
                      <a:pt x="1014761" y="546410"/>
                    </a:lnTo>
                    <a:lnTo>
                      <a:pt x="932986" y="516673"/>
                    </a:lnTo>
                    <a:lnTo>
                      <a:pt x="906966" y="542693"/>
                    </a:lnTo>
                    <a:lnTo>
                      <a:pt x="873512" y="505522"/>
                    </a:lnTo>
                    <a:lnTo>
                      <a:pt x="791737" y="531541"/>
                    </a:lnTo>
                    <a:lnTo>
                      <a:pt x="754566" y="472068"/>
                    </a:lnTo>
                    <a:lnTo>
                      <a:pt x="643054" y="423746"/>
                    </a:lnTo>
                    <a:lnTo>
                      <a:pt x="605883" y="364273"/>
                    </a:lnTo>
                    <a:lnTo>
                      <a:pt x="639337" y="323385"/>
                    </a:lnTo>
                    <a:lnTo>
                      <a:pt x="762000" y="330820"/>
                    </a:lnTo>
                    <a:lnTo>
                      <a:pt x="721112" y="286215"/>
                    </a:lnTo>
                    <a:lnTo>
                      <a:pt x="654205" y="159834"/>
                    </a:lnTo>
                    <a:lnTo>
                      <a:pt x="750849" y="89210"/>
                    </a:lnTo>
                    <a:lnTo>
                      <a:pt x="721112" y="40888"/>
                    </a:lnTo>
                    <a:lnTo>
                      <a:pt x="639337" y="26020"/>
                    </a:lnTo>
                    <a:lnTo>
                      <a:pt x="490654" y="156117"/>
                    </a:lnTo>
                    <a:lnTo>
                      <a:pt x="501805" y="193288"/>
                    </a:lnTo>
                    <a:lnTo>
                      <a:pt x="427464" y="193288"/>
                    </a:lnTo>
                    <a:lnTo>
                      <a:pt x="394010" y="230459"/>
                    </a:lnTo>
                    <a:lnTo>
                      <a:pt x="230459" y="89210"/>
                    </a:lnTo>
                    <a:lnTo>
                      <a:pt x="189571" y="107795"/>
                    </a:lnTo>
                    <a:lnTo>
                      <a:pt x="111512" y="0"/>
                    </a:lnTo>
                    <a:lnTo>
                      <a:pt x="92927" y="48322"/>
                    </a:lnTo>
                    <a:lnTo>
                      <a:pt x="81776" y="111512"/>
                    </a:lnTo>
                    <a:lnTo>
                      <a:pt x="22303" y="204439"/>
                    </a:lnTo>
                    <a:lnTo>
                      <a:pt x="0" y="301083"/>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5" name="Freeform 40"/>
              <p:cNvSpPr/>
              <p:nvPr/>
            </p:nvSpPr>
            <p:spPr>
              <a:xfrm>
                <a:off x="3993242" y="2469113"/>
                <a:ext cx="517525" cy="665163"/>
              </a:xfrm>
              <a:custGeom>
                <a:avLst/>
                <a:gdLst>
                  <a:gd name="connsiteX0" fmla="*/ 516674 w 516674"/>
                  <a:gd name="connsiteY0" fmla="*/ 457200 h 665356"/>
                  <a:gd name="connsiteX1" fmla="*/ 494371 w 516674"/>
                  <a:gd name="connsiteY1" fmla="*/ 390293 h 665356"/>
                  <a:gd name="connsiteX2" fmla="*/ 416313 w 516674"/>
                  <a:gd name="connsiteY2" fmla="*/ 379142 h 665356"/>
                  <a:gd name="connsiteX3" fmla="*/ 423747 w 516674"/>
                  <a:gd name="connsiteY3" fmla="*/ 293649 h 665356"/>
                  <a:gd name="connsiteX4" fmla="*/ 364274 w 516674"/>
                  <a:gd name="connsiteY4" fmla="*/ 241610 h 665356"/>
                  <a:gd name="connsiteX5" fmla="*/ 364274 w 516674"/>
                  <a:gd name="connsiteY5" fmla="*/ 159835 h 665356"/>
                  <a:gd name="connsiteX6" fmla="*/ 327103 w 516674"/>
                  <a:gd name="connsiteY6" fmla="*/ 85493 h 665356"/>
                  <a:gd name="connsiteX7" fmla="*/ 237893 w 516674"/>
                  <a:gd name="connsiteY7" fmla="*/ 107795 h 665356"/>
                  <a:gd name="connsiteX8" fmla="*/ 211874 w 516674"/>
                  <a:gd name="connsiteY8" fmla="*/ 48322 h 665356"/>
                  <a:gd name="connsiteX9" fmla="*/ 163552 w 516674"/>
                  <a:gd name="connsiteY9" fmla="*/ 52039 h 665356"/>
                  <a:gd name="connsiteX10" fmla="*/ 137532 w 516674"/>
                  <a:gd name="connsiteY10" fmla="*/ 0 h 665356"/>
                  <a:gd name="connsiteX11" fmla="*/ 89210 w 516674"/>
                  <a:gd name="connsiteY11" fmla="*/ 122664 h 665356"/>
                  <a:gd name="connsiteX12" fmla="*/ 96644 w 516674"/>
                  <a:gd name="connsiteY12" fmla="*/ 215591 h 665356"/>
                  <a:gd name="connsiteX13" fmla="*/ 33454 w 516674"/>
                  <a:gd name="connsiteY13" fmla="*/ 286215 h 665356"/>
                  <a:gd name="connsiteX14" fmla="*/ 37171 w 516674"/>
                  <a:gd name="connsiteY14" fmla="*/ 412595 h 665356"/>
                  <a:gd name="connsiteX15" fmla="*/ 0 w 516674"/>
                  <a:gd name="connsiteY15" fmla="*/ 464635 h 665356"/>
                  <a:gd name="connsiteX16" fmla="*/ 63191 w 516674"/>
                  <a:gd name="connsiteY16" fmla="*/ 542693 h 665356"/>
                  <a:gd name="connsiteX17" fmla="*/ 141249 w 516674"/>
                  <a:gd name="connsiteY17" fmla="*/ 561278 h 665356"/>
                  <a:gd name="connsiteX18" fmla="*/ 278781 w 516674"/>
                  <a:gd name="connsiteY18" fmla="*/ 665356 h 665356"/>
                  <a:gd name="connsiteX19" fmla="*/ 356839 w 516674"/>
                  <a:gd name="connsiteY19" fmla="*/ 631903 h 665356"/>
                  <a:gd name="connsiteX20" fmla="*/ 394010 w 516674"/>
                  <a:gd name="connsiteY20" fmla="*/ 635620 h 665356"/>
                  <a:gd name="connsiteX21" fmla="*/ 397727 w 516674"/>
                  <a:gd name="connsiteY21" fmla="*/ 594732 h 665356"/>
                  <a:gd name="connsiteX22" fmla="*/ 516674 w 516674"/>
                  <a:gd name="connsiteY22" fmla="*/ 457200 h 665356"/>
                  <a:gd name="connsiteX0" fmla="*/ 516674 w 516674"/>
                  <a:gd name="connsiteY0" fmla="*/ 457200 h 665356"/>
                  <a:gd name="connsiteX1" fmla="*/ 494371 w 516674"/>
                  <a:gd name="connsiteY1" fmla="*/ 390293 h 665356"/>
                  <a:gd name="connsiteX2" fmla="*/ 416313 w 516674"/>
                  <a:gd name="connsiteY2" fmla="*/ 379142 h 665356"/>
                  <a:gd name="connsiteX3" fmla="*/ 423747 w 516674"/>
                  <a:gd name="connsiteY3" fmla="*/ 293649 h 665356"/>
                  <a:gd name="connsiteX4" fmla="*/ 364274 w 516674"/>
                  <a:gd name="connsiteY4" fmla="*/ 241610 h 665356"/>
                  <a:gd name="connsiteX5" fmla="*/ 364274 w 516674"/>
                  <a:gd name="connsiteY5" fmla="*/ 159835 h 665356"/>
                  <a:gd name="connsiteX6" fmla="*/ 327103 w 516674"/>
                  <a:gd name="connsiteY6" fmla="*/ 85493 h 665356"/>
                  <a:gd name="connsiteX7" fmla="*/ 237893 w 516674"/>
                  <a:gd name="connsiteY7" fmla="*/ 107795 h 665356"/>
                  <a:gd name="connsiteX8" fmla="*/ 211874 w 516674"/>
                  <a:gd name="connsiteY8" fmla="*/ 48322 h 665356"/>
                  <a:gd name="connsiteX9" fmla="*/ 163552 w 516674"/>
                  <a:gd name="connsiteY9" fmla="*/ 52039 h 665356"/>
                  <a:gd name="connsiteX10" fmla="*/ 137532 w 516674"/>
                  <a:gd name="connsiteY10" fmla="*/ 0 h 665356"/>
                  <a:gd name="connsiteX11" fmla="*/ 89210 w 516674"/>
                  <a:gd name="connsiteY11" fmla="*/ 122664 h 665356"/>
                  <a:gd name="connsiteX12" fmla="*/ 96644 w 516674"/>
                  <a:gd name="connsiteY12" fmla="*/ 215591 h 665356"/>
                  <a:gd name="connsiteX13" fmla="*/ 23929 w 516674"/>
                  <a:gd name="connsiteY13" fmla="*/ 279071 h 665356"/>
                  <a:gd name="connsiteX14" fmla="*/ 37171 w 516674"/>
                  <a:gd name="connsiteY14" fmla="*/ 412595 h 665356"/>
                  <a:gd name="connsiteX15" fmla="*/ 0 w 516674"/>
                  <a:gd name="connsiteY15" fmla="*/ 464635 h 665356"/>
                  <a:gd name="connsiteX16" fmla="*/ 63191 w 516674"/>
                  <a:gd name="connsiteY16" fmla="*/ 542693 h 665356"/>
                  <a:gd name="connsiteX17" fmla="*/ 141249 w 516674"/>
                  <a:gd name="connsiteY17" fmla="*/ 561278 h 665356"/>
                  <a:gd name="connsiteX18" fmla="*/ 278781 w 516674"/>
                  <a:gd name="connsiteY18" fmla="*/ 665356 h 665356"/>
                  <a:gd name="connsiteX19" fmla="*/ 356839 w 516674"/>
                  <a:gd name="connsiteY19" fmla="*/ 631903 h 665356"/>
                  <a:gd name="connsiteX20" fmla="*/ 394010 w 516674"/>
                  <a:gd name="connsiteY20" fmla="*/ 635620 h 665356"/>
                  <a:gd name="connsiteX21" fmla="*/ 397727 w 516674"/>
                  <a:gd name="connsiteY21" fmla="*/ 594732 h 665356"/>
                  <a:gd name="connsiteX22" fmla="*/ 516674 w 516674"/>
                  <a:gd name="connsiteY22" fmla="*/ 457200 h 665356"/>
                  <a:gd name="connsiteX0" fmla="*/ 516674 w 516674"/>
                  <a:gd name="connsiteY0" fmla="*/ 457200 h 665356"/>
                  <a:gd name="connsiteX1" fmla="*/ 494371 w 516674"/>
                  <a:gd name="connsiteY1" fmla="*/ 390293 h 665356"/>
                  <a:gd name="connsiteX2" fmla="*/ 416313 w 516674"/>
                  <a:gd name="connsiteY2" fmla="*/ 379142 h 665356"/>
                  <a:gd name="connsiteX3" fmla="*/ 423747 w 516674"/>
                  <a:gd name="connsiteY3" fmla="*/ 293649 h 665356"/>
                  <a:gd name="connsiteX4" fmla="*/ 364274 w 516674"/>
                  <a:gd name="connsiteY4" fmla="*/ 241610 h 665356"/>
                  <a:gd name="connsiteX5" fmla="*/ 364274 w 516674"/>
                  <a:gd name="connsiteY5" fmla="*/ 159835 h 665356"/>
                  <a:gd name="connsiteX6" fmla="*/ 327103 w 516674"/>
                  <a:gd name="connsiteY6" fmla="*/ 85493 h 665356"/>
                  <a:gd name="connsiteX7" fmla="*/ 237893 w 516674"/>
                  <a:gd name="connsiteY7" fmla="*/ 107795 h 665356"/>
                  <a:gd name="connsiteX8" fmla="*/ 211874 w 516674"/>
                  <a:gd name="connsiteY8" fmla="*/ 48322 h 665356"/>
                  <a:gd name="connsiteX9" fmla="*/ 163552 w 516674"/>
                  <a:gd name="connsiteY9" fmla="*/ 52039 h 665356"/>
                  <a:gd name="connsiteX10" fmla="*/ 137532 w 516674"/>
                  <a:gd name="connsiteY10" fmla="*/ 0 h 665356"/>
                  <a:gd name="connsiteX11" fmla="*/ 89210 w 516674"/>
                  <a:gd name="connsiteY11" fmla="*/ 122664 h 665356"/>
                  <a:gd name="connsiteX12" fmla="*/ 87119 w 516674"/>
                  <a:gd name="connsiteY12" fmla="*/ 206066 h 665356"/>
                  <a:gd name="connsiteX13" fmla="*/ 23929 w 516674"/>
                  <a:gd name="connsiteY13" fmla="*/ 279071 h 665356"/>
                  <a:gd name="connsiteX14" fmla="*/ 37171 w 516674"/>
                  <a:gd name="connsiteY14" fmla="*/ 412595 h 665356"/>
                  <a:gd name="connsiteX15" fmla="*/ 0 w 516674"/>
                  <a:gd name="connsiteY15" fmla="*/ 464635 h 665356"/>
                  <a:gd name="connsiteX16" fmla="*/ 63191 w 516674"/>
                  <a:gd name="connsiteY16" fmla="*/ 542693 h 665356"/>
                  <a:gd name="connsiteX17" fmla="*/ 141249 w 516674"/>
                  <a:gd name="connsiteY17" fmla="*/ 561278 h 665356"/>
                  <a:gd name="connsiteX18" fmla="*/ 278781 w 516674"/>
                  <a:gd name="connsiteY18" fmla="*/ 665356 h 665356"/>
                  <a:gd name="connsiteX19" fmla="*/ 356839 w 516674"/>
                  <a:gd name="connsiteY19" fmla="*/ 631903 h 665356"/>
                  <a:gd name="connsiteX20" fmla="*/ 394010 w 516674"/>
                  <a:gd name="connsiteY20" fmla="*/ 635620 h 665356"/>
                  <a:gd name="connsiteX21" fmla="*/ 397727 w 516674"/>
                  <a:gd name="connsiteY21" fmla="*/ 594732 h 665356"/>
                  <a:gd name="connsiteX22" fmla="*/ 516674 w 516674"/>
                  <a:gd name="connsiteY22" fmla="*/ 457200 h 665356"/>
                  <a:gd name="connsiteX0" fmla="*/ 516674 w 516674"/>
                  <a:gd name="connsiteY0" fmla="*/ 457200 h 665356"/>
                  <a:gd name="connsiteX1" fmla="*/ 494371 w 516674"/>
                  <a:gd name="connsiteY1" fmla="*/ 390293 h 665356"/>
                  <a:gd name="connsiteX2" fmla="*/ 416313 w 516674"/>
                  <a:gd name="connsiteY2" fmla="*/ 379142 h 665356"/>
                  <a:gd name="connsiteX3" fmla="*/ 423747 w 516674"/>
                  <a:gd name="connsiteY3" fmla="*/ 293649 h 665356"/>
                  <a:gd name="connsiteX4" fmla="*/ 364274 w 516674"/>
                  <a:gd name="connsiteY4" fmla="*/ 241610 h 665356"/>
                  <a:gd name="connsiteX5" fmla="*/ 364274 w 516674"/>
                  <a:gd name="connsiteY5" fmla="*/ 159835 h 665356"/>
                  <a:gd name="connsiteX6" fmla="*/ 327103 w 516674"/>
                  <a:gd name="connsiteY6" fmla="*/ 85493 h 665356"/>
                  <a:gd name="connsiteX7" fmla="*/ 237893 w 516674"/>
                  <a:gd name="connsiteY7" fmla="*/ 107795 h 665356"/>
                  <a:gd name="connsiteX8" fmla="*/ 211874 w 516674"/>
                  <a:gd name="connsiteY8" fmla="*/ 48322 h 665356"/>
                  <a:gd name="connsiteX9" fmla="*/ 163552 w 516674"/>
                  <a:gd name="connsiteY9" fmla="*/ 52039 h 665356"/>
                  <a:gd name="connsiteX10" fmla="*/ 137532 w 516674"/>
                  <a:gd name="connsiteY10" fmla="*/ 0 h 665356"/>
                  <a:gd name="connsiteX11" fmla="*/ 79685 w 516674"/>
                  <a:gd name="connsiteY11" fmla="*/ 127427 h 665356"/>
                  <a:gd name="connsiteX12" fmla="*/ 87119 w 516674"/>
                  <a:gd name="connsiteY12" fmla="*/ 206066 h 665356"/>
                  <a:gd name="connsiteX13" fmla="*/ 23929 w 516674"/>
                  <a:gd name="connsiteY13" fmla="*/ 279071 h 665356"/>
                  <a:gd name="connsiteX14" fmla="*/ 37171 w 516674"/>
                  <a:gd name="connsiteY14" fmla="*/ 412595 h 665356"/>
                  <a:gd name="connsiteX15" fmla="*/ 0 w 516674"/>
                  <a:gd name="connsiteY15" fmla="*/ 464635 h 665356"/>
                  <a:gd name="connsiteX16" fmla="*/ 63191 w 516674"/>
                  <a:gd name="connsiteY16" fmla="*/ 542693 h 665356"/>
                  <a:gd name="connsiteX17" fmla="*/ 141249 w 516674"/>
                  <a:gd name="connsiteY17" fmla="*/ 561278 h 665356"/>
                  <a:gd name="connsiteX18" fmla="*/ 278781 w 516674"/>
                  <a:gd name="connsiteY18" fmla="*/ 665356 h 665356"/>
                  <a:gd name="connsiteX19" fmla="*/ 356839 w 516674"/>
                  <a:gd name="connsiteY19" fmla="*/ 631903 h 665356"/>
                  <a:gd name="connsiteX20" fmla="*/ 394010 w 516674"/>
                  <a:gd name="connsiteY20" fmla="*/ 635620 h 665356"/>
                  <a:gd name="connsiteX21" fmla="*/ 397727 w 516674"/>
                  <a:gd name="connsiteY21" fmla="*/ 594732 h 665356"/>
                  <a:gd name="connsiteX22" fmla="*/ 516674 w 516674"/>
                  <a:gd name="connsiteY22" fmla="*/ 457200 h 665356"/>
                  <a:gd name="connsiteX0" fmla="*/ 516674 w 516674"/>
                  <a:gd name="connsiteY0" fmla="*/ 457200 h 665356"/>
                  <a:gd name="connsiteX1" fmla="*/ 494371 w 516674"/>
                  <a:gd name="connsiteY1" fmla="*/ 390293 h 665356"/>
                  <a:gd name="connsiteX2" fmla="*/ 416313 w 516674"/>
                  <a:gd name="connsiteY2" fmla="*/ 379142 h 665356"/>
                  <a:gd name="connsiteX3" fmla="*/ 423747 w 516674"/>
                  <a:gd name="connsiteY3" fmla="*/ 293649 h 665356"/>
                  <a:gd name="connsiteX4" fmla="*/ 364274 w 516674"/>
                  <a:gd name="connsiteY4" fmla="*/ 241610 h 665356"/>
                  <a:gd name="connsiteX5" fmla="*/ 364274 w 516674"/>
                  <a:gd name="connsiteY5" fmla="*/ 159835 h 665356"/>
                  <a:gd name="connsiteX6" fmla="*/ 327103 w 516674"/>
                  <a:gd name="connsiteY6" fmla="*/ 85493 h 665356"/>
                  <a:gd name="connsiteX7" fmla="*/ 245037 w 516674"/>
                  <a:gd name="connsiteY7" fmla="*/ 103033 h 665356"/>
                  <a:gd name="connsiteX8" fmla="*/ 211874 w 516674"/>
                  <a:gd name="connsiteY8" fmla="*/ 48322 h 665356"/>
                  <a:gd name="connsiteX9" fmla="*/ 163552 w 516674"/>
                  <a:gd name="connsiteY9" fmla="*/ 52039 h 665356"/>
                  <a:gd name="connsiteX10" fmla="*/ 137532 w 516674"/>
                  <a:gd name="connsiteY10" fmla="*/ 0 h 665356"/>
                  <a:gd name="connsiteX11" fmla="*/ 79685 w 516674"/>
                  <a:gd name="connsiteY11" fmla="*/ 127427 h 665356"/>
                  <a:gd name="connsiteX12" fmla="*/ 87119 w 516674"/>
                  <a:gd name="connsiteY12" fmla="*/ 206066 h 665356"/>
                  <a:gd name="connsiteX13" fmla="*/ 23929 w 516674"/>
                  <a:gd name="connsiteY13" fmla="*/ 279071 h 665356"/>
                  <a:gd name="connsiteX14" fmla="*/ 37171 w 516674"/>
                  <a:gd name="connsiteY14" fmla="*/ 412595 h 665356"/>
                  <a:gd name="connsiteX15" fmla="*/ 0 w 516674"/>
                  <a:gd name="connsiteY15" fmla="*/ 464635 h 665356"/>
                  <a:gd name="connsiteX16" fmla="*/ 63191 w 516674"/>
                  <a:gd name="connsiteY16" fmla="*/ 542693 h 665356"/>
                  <a:gd name="connsiteX17" fmla="*/ 141249 w 516674"/>
                  <a:gd name="connsiteY17" fmla="*/ 561278 h 665356"/>
                  <a:gd name="connsiteX18" fmla="*/ 278781 w 516674"/>
                  <a:gd name="connsiteY18" fmla="*/ 665356 h 665356"/>
                  <a:gd name="connsiteX19" fmla="*/ 356839 w 516674"/>
                  <a:gd name="connsiteY19" fmla="*/ 631903 h 665356"/>
                  <a:gd name="connsiteX20" fmla="*/ 394010 w 516674"/>
                  <a:gd name="connsiteY20" fmla="*/ 635620 h 665356"/>
                  <a:gd name="connsiteX21" fmla="*/ 397727 w 516674"/>
                  <a:gd name="connsiteY21" fmla="*/ 594732 h 665356"/>
                  <a:gd name="connsiteX22" fmla="*/ 516674 w 516674"/>
                  <a:gd name="connsiteY22" fmla="*/ 457200 h 6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6674" h="665356">
                    <a:moveTo>
                      <a:pt x="516674" y="457200"/>
                    </a:moveTo>
                    <a:lnTo>
                      <a:pt x="494371" y="390293"/>
                    </a:lnTo>
                    <a:lnTo>
                      <a:pt x="416313" y="379142"/>
                    </a:lnTo>
                    <a:lnTo>
                      <a:pt x="423747" y="293649"/>
                    </a:lnTo>
                    <a:lnTo>
                      <a:pt x="364274" y="241610"/>
                    </a:lnTo>
                    <a:lnTo>
                      <a:pt x="364274" y="159835"/>
                    </a:lnTo>
                    <a:lnTo>
                      <a:pt x="327103" y="85493"/>
                    </a:lnTo>
                    <a:lnTo>
                      <a:pt x="245037" y="103033"/>
                    </a:lnTo>
                    <a:lnTo>
                      <a:pt x="211874" y="48322"/>
                    </a:lnTo>
                    <a:lnTo>
                      <a:pt x="163552" y="52039"/>
                    </a:lnTo>
                    <a:lnTo>
                      <a:pt x="137532" y="0"/>
                    </a:lnTo>
                    <a:lnTo>
                      <a:pt x="79685" y="127427"/>
                    </a:lnTo>
                    <a:lnTo>
                      <a:pt x="87119" y="206066"/>
                    </a:lnTo>
                    <a:lnTo>
                      <a:pt x="23929" y="279071"/>
                    </a:lnTo>
                    <a:lnTo>
                      <a:pt x="37171" y="412595"/>
                    </a:lnTo>
                    <a:lnTo>
                      <a:pt x="0" y="464635"/>
                    </a:lnTo>
                    <a:lnTo>
                      <a:pt x="63191" y="542693"/>
                    </a:lnTo>
                    <a:lnTo>
                      <a:pt x="141249" y="561278"/>
                    </a:lnTo>
                    <a:lnTo>
                      <a:pt x="278781" y="665356"/>
                    </a:lnTo>
                    <a:lnTo>
                      <a:pt x="356839" y="631903"/>
                    </a:lnTo>
                    <a:lnTo>
                      <a:pt x="394010" y="635620"/>
                    </a:lnTo>
                    <a:lnTo>
                      <a:pt x="397727" y="594732"/>
                    </a:lnTo>
                    <a:lnTo>
                      <a:pt x="516674" y="457200"/>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6" name="Freeform 41"/>
              <p:cNvSpPr/>
              <p:nvPr/>
            </p:nvSpPr>
            <p:spPr>
              <a:xfrm>
                <a:off x="4131354" y="2334176"/>
                <a:ext cx="676275" cy="620712"/>
              </a:xfrm>
              <a:custGeom>
                <a:avLst/>
                <a:gdLst>
                  <a:gd name="connsiteX0" fmla="*/ 501805 w 676507"/>
                  <a:gd name="connsiteY0" fmla="*/ 620751 h 620751"/>
                  <a:gd name="connsiteX1" fmla="*/ 561278 w 676507"/>
                  <a:gd name="connsiteY1" fmla="*/ 557561 h 620751"/>
                  <a:gd name="connsiteX2" fmla="*/ 665356 w 676507"/>
                  <a:gd name="connsiteY2" fmla="*/ 516673 h 620751"/>
                  <a:gd name="connsiteX3" fmla="*/ 676507 w 676507"/>
                  <a:gd name="connsiteY3" fmla="*/ 442331 h 620751"/>
                  <a:gd name="connsiteX4" fmla="*/ 624468 w 676507"/>
                  <a:gd name="connsiteY4" fmla="*/ 382858 h 620751"/>
                  <a:gd name="connsiteX5" fmla="*/ 639337 w 676507"/>
                  <a:gd name="connsiteY5" fmla="*/ 315951 h 620751"/>
                  <a:gd name="connsiteX6" fmla="*/ 583581 w 676507"/>
                  <a:gd name="connsiteY6" fmla="*/ 237892 h 620751"/>
                  <a:gd name="connsiteX7" fmla="*/ 553844 w 676507"/>
                  <a:gd name="connsiteY7" fmla="*/ 148683 h 620751"/>
                  <a:gd name="connsiteX8" fmla="*/ 286215 w 676507"/>
                  <a:gd name="connsiteY8" fmla="*/ 0 h 620751"/>
                  <a:gd name="connsiteX9" fmla="*/ 200722 w 676507"/>
                  <a:gd name="connsiteY9" fmla="*/ 37170 h 620751"/>
                  <a:gd name="connsiteX10" fmla="*/ 200722 w 676507"/>
                  <a:gd name="connsiteY10" fmla="*/ 59473 h 620751"/>
                  <a:gd name="connsiteX11" fmla="*/ 126381 w 676507"/>
                  <a:gd name="connsiteY11" fmla="*/ 85492 h 620751"/>
                  <a:gd name="connsiteX12" fmla="*/ 115229 w 676507"/>
                  <a:gd name="connsiteY12" fmla="*/ 52039 h 620751"/>
                  <a:gd name="connsiteX13" fmla="*/ 40888 w 676507"/>
                  <a:gd name="connsiteY13" fmla="*/ 74341 h 620751"/>
                  <a:gd name="connsiteX14" fmla="*/ 0 w 676507"/>
                  <a:gd name="connsiteY14" fmla="*/ 144966 h 620751"/>
                  <a:gd name="connsiteX15" fmla="*/ 33454 w 676507"/>
                  <a:gd name="connsiteY15" fmla="*/ 193288 h 620751"/>
                  <a:gd name="connsiteX16" fmla="*/ 81776 w 676507"/>
                  <a:gd name="connsiteY16" fmla="*/ 193288 h 620751"/>
                  <a:gd name="connsiteX17" fmla="*/ 107795 w 676507"/>
                  <a:gd name="connsiteY17" fmla="*/ 237892 h 620751"/>
                  <a:gd name="connsiteX18" fmla="*/ 185854 w 676507"/>
                  <a:gd name="connsiteY18" fmla="*/ 234175 h 620751"/>
                  <a:gd name="connsiteX19" fmla="*/ 230459 w 676507"/>
                  <a:gd name="connsiteY19" fmla="*/ 297366 h 620751"/>
                  <a:gd name="connsiteX20" fmla="*/ 223025 w 676507"/>
                  <a:gd name="connsiteY20" fmla="*/ 394009 h 620751"/>
                  <a:gd name="connsiteX21" fmla="*/ 278781 w 676507"/>
                  <a:gd name="connsiteY21" fmla="*/ 431180 h 620751"/>
                  <a:gd name="connsiteX22" fmla="*/ 282498 w 676507"/>
                  <a:gd name="connsiteY22" fmla="*/ 512956 h 620751"/>
                  <a:gd name="connsiteX23" fmla="*/ 360556 w 676507"/>
                  <a:gd name="connsiteY23" fmla="*/ 535258 h 620751"/>
                  <a:gd name="connsiteX24" fmla="*/ 386576 w 676507"/>
                  <a:gd name="connsiteY24" fmla="*/ 591014 h 620751"/>
                  <a:gd name="connsiteX25" fmla="*/ 501805 w 676507"/>
                  <a:gd name="connsiteY25" fmla="*/ 620751 h 620751"/>
                  <a:gd name="connsiteX0" fmla="*/ 501805 w 676507"/>
                  <a:gd name="connsiteY0" fmla="*/ 620751 h 620751"/>
                  <a:gd name="connsiteX1" fmla="*/ 561278 w 676507"/>
                  <a:gd name="connsiteY1" fmla="*/ 557561 h 620751"/>
                  <a:gd name="connsiteX2" fmla="*/ 665356 w 676507"/>
                  <a:gd name="connsiteY2" fmla="*/ 516673 h 620751"/>
                  <a:gd name="connsiteX3" fmla="*/ 676507 w 676507"/>
                  <a:gd name="connsiteY3" fmla="*/ 442331 h 620751"/>
                  <a:gd name="connsiteX4" fmla="*/ 624468 w 676507"/>
                  <a:gd name="connsiteY4" fmla="*/ 382858 h 620751"/>
                  <a:gd name="connsiteX5" fmla="*/ 639337 w 676507"/>
                  <a:gd name="connsiteY5" fmla="*/ 315951 h 620751"/>
                  <a:gd name="connsiteX6" fmla="*/ 583581 w 676507"/>
                  <a:gd name="connsiteY6" fmla="*/ 237892 h 620751"/>
                  <a:gd name="connsiteX7" fmla="*/ 553844 w 676507"/>
                  <a:gd name="connsiteY7" fmla="*/ 148683 h 620751"/>
                  <a:gd name="connsiteX8" fmla="*/ 286215 w 676507"/>
                  <a:gd name="connsiteY8" fmla="*/ 0 h 620751"/>
                  <a:gd name="connsiteX9" fmla="*/ 200722 w 676507"/>
                  <a:gd name="connsiteY9" fmla="*/ 37170 h 620751"/>
                  <a:gd name="connsiteX10" fmla="*/ 200722 w 676507"/>
                  <a:gd name="connsiteY10" fmla="*/ 59473 h 620751"/>
                  <a:gd name="connsiteX11" fmla="*/ 126424 w 676507"/>
                  <a:gd name="connsiteY11" fmla="*/ 43453 h 620751"/>
                  <a:gd name="connsiteX12" fmla="*/ 115229 w 676507"/>
                  <a:gd name="connsiteY12" fmla="*/ 52039 h 620751"/>
                  <a:gd name="connsiteX13" fmla="*/ 40888 w 676507"/>
                  <a:gd name="connsiteY13" fmla="*/ 74341 h 620751"/>
                  <a:gd name="connsiteX14" fmla="*/ 0 w 676507"/>
                  <a:gd name="connsiteY14" fmla="*/ 144966 h 620751"/>
                  <a:gd name="connsiteX15" fmla="*/ 33454 w 676507"/>
                  <a:gd name="connsiteY15" fmla="*/ 193288 h 620751"/>
                  <a:gd name="connsiteX16" fmla="*/ 81776 w 676507"/>
                  <a:gd name="connsiteY16" fmla="*/ 193288 h 620751"/>
                  <a:gd name="connsiteX17" fmla="*/ 107795 w 676507"/>
                  <a:gd name="connsiteY17" fmla="*/ 237892 h 620751"/>
                  <a:gd name="connsiteX18" fmla="*/ 185854 w 676507"/>
                  <a:gd name="connsiteY18" fmla="*/ 234175 h 620751"/>
                  <a:gd name="connsiteX19" fmla="*/ 230459 w 676507"/>
                  <a:gd name="connsiteY19" fmla="*/ 297366 h 620751"/>
                  <a:gd name="connsiteX20" fmla="*/ 223025 w 676507"/>
                  <a:gd name="connsiteY20" fmla="*/ 394009 h 620751"/>
                  <a:gd name="connsiteX21" fmla="*/ 278781 w 676507"/>
                  <a:gd name="connsiteY21" fmla="*/ 431180 h 620751"/>
                  <a:gd name="connsiteX22" fmla="*/ 282498 w 676507"/>
                  <a:gd name="connsiteY22" fmla="*/ 512956 h 620751"/>
                  <a:gd name="connsiteX23" fmla="*/ 360556 w 676507"/>
                  <a:gd name="connsiteY23" fmla="*/ 535258 h 620751"/>
                  <a:gd name="connsiteX24" fmla="*/ 386576 w 676507"/>
                  <a:gd name="connsiteY24" fmla="*/ 591014 h 620751"/>
                  <a:gd name="connsiteX25" fmla="*/ 501805 w 676507"/>
                  <a:gd name="connsiteY25" fmla="*/ 620751 h 62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6507" h="620751">
                    <a:moveTo>
                      <a:pt x="501805" y="620751"/>
                    </a:moveTo>
                    <a:lnTo>
                      <a:pt x="561278" y="557561"/>
                    </a:lnTo>
                    <a:lnTo>
                      <a:pt x="665356" y="516673"/>
                    </a:lnTo>
                    <a:lnTo>
                      <a:pt x="676507" y="442331"/>
                    </a:lnTo>
                    <a:lnTo>
                      <a:pt x="624468" y="382858"/>
                    </a:lnTo>
                    <a:lnTo>
                      <a:pt x="639337" y="315951"/>
                    </a:lnTo>
                    <a:lnTo>
                      <a:pt x="583581" y="237892"/>
                    </a:lnTo>
                    <a:lnTo>
                      <a:pt x="553844" y="148683"/>
                    </a:lnTo>
                    <a:lnTo>
                      <a:pt x="286215" y="0"/>
                    </a:lnTo>
                    <a:lnTo>
                      <a:pt x="200722" y="37170"/>
                    </a:lnTo>
                    <a:lnTo>
                      <a:pt x="200722" y="59473"/>
                    </a:lnTo>
                    <a:lnTo>
                      <a:pt x="126424" y="43453"/>
                    </a:lnTo>
                    <a:lnTo>
                      <a:pt x="115229" y="52039"/>
                    </a:lnTo>
                    <a:lnTo>
                      <a:pt x="40888" y="74341"/>
                    </a:lnTo>
                    <a:lnTo>
                      <a:pt x="0" y="144966"/>
                    </a:lnTo>
                    <a:lnTo>
                      <a:pt x="33454" y="193288"/>
                    </a:lnTo>
                    <a:lnTo>
                      <a:pt x="81776" y="193288"/>
                    </a:lnTo>
                    <a:lnTo>
                      <a:pt x="107795" y="237892"/>
                    </a:lnTo>
                    <a:lnTo>
                      <a:pt x="185854" y="234175"/>
                    </a:lnTo>
                    <a:lnTo>
                      <a:pt x="230459" y="297366"/>
                    </a:lnTo>
                    <a:lnTo>
                      <a:pt x="223025" y="394009"/>
                    </a:lnTo>
                    <a:lnTo>
                      <a:pt x="278781" y="431180"/>
                    </a:lnTo>
                    <a:lnTo>
                      <a:pt x="282498" y="512956"/>
                    </a:lnTo>
                    <a:lnTo>
                      <a:pt x="360556" y="535258"/>
                    </a:lnTo>
                    <a:lnTo>
                      <a:pt x="386576" y="591014"/>
                    </a:lnTo>
                    <a:lnTo>
                      <a:pt x="501805" y="620751"/>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7" name="Freeform 42"/>
              <p:cNvSpPr/>
              <p:nvPr/>
            </p:nvSpPr>
            <p:spPr>
              <a:xfrm>
                <a:off x="4483779" y="2859638"/>
                <a:ext cx="703263" cy="615950"/>
              </a:xfrm>
              <a:custGeom>
                <a:avLst/>
                <a:gdLst>
                  <a:gd name="connsiteX0" fmla="*/ 423746 w 702527"/>
                  <a:gd name="connsiteY0" fmla="*/ 617034 h 617034"/>
                  <a:gd name="connsiteX1" fmla="*/ 527824 w 702527"/>
                  <a:gd name="connsiteY1" fmla="*/ 512956 h 617034"/>
                  <a:gd name="connsiteX2" fmla="*/ 609600 w 702527"/>
                  <a:gd name="connsiteY2" fmla="*/ 550127 h 617034"/>
                  <a:gd name="connsiteX3" fmla="*/ 672790 w 702527"/>
                  <a:gd name="connsiteY3" fmla="*/ 468351 h 617034"/>
                  <a:gd name="connsiteX4" fmla="*/ 702527 w 702527"/>
                  <a:gd name="connsiteY4" fmla="*/ 401444 h 617034"/>
                  <a:gd name="connsiteX5" fmla="*/ 657922 w 702527"/>
                  <a:gd name="connsiteY5" fmla="*/ 319668 h 617034"/>
                  <a:gd name="connsiteX6" fmla="*/ 587298 w 702527"/>
                  <a:gd name="connsiteY6" fmla="*/ 323385 h 617034"/>
                  <a:gd name="connsiteX7" fmla="*/ 397727 w 702527"/>
                  <a:gd name="connsiteY7" fmla="*/ 130098 h 617034"/>
                  <a:gd name="connsiteX8" fmla="*/ 308517 w 702527"/>
                  <a:gd name="connsiteY8" fmla="*/ 0 h 617034"/>
                  <a:gd name="connsiteX9" fmla="*/ 200722 w 702527"/>
                  <a:gd name="connsiteY9" fmla="*/ 33454 h 617034"/>
                  <a:gd name="connsiteX10" fmla="*/ 144966 w 702527"/>
                  <a:gd name="connsiteY10" fmla="*/ 96644 h 617034"/>
                  <a:gd name="connsiteX11" fmla="*/ 144966 w 702527"/>
                  <a:gd name="connsiteY11" fmla="*/ 144966 h 617034"/>
                  <a:gd name="connsiteX12" fmla="*/ 63190 w 702527"/>
                  <a:gd name="connsiteY12" fmla="*/ 208156 h 617034"/>
                  <a:gd name="connsiteX13" fmla="*/ 144966 w 702527"/>
                  <a:gd name="connsiteY13" fmla="*/ 375424 h 617034"/>
                  <a:gd name="connsiteX14" fmla="*/ 52039 w 702527"/>
                  <a:gd name="connsiteY14" fmla="*/ 379142 h 617034"/>
                  <a:gd name="connsiteX15" fmla="*/ 0 w 702527"/>
                  <a:gd name="connsiteY15" fmla="*/ 423746 h 617034"/>
                  <a:gd name="connsiteX16" fmla="*/ 29737 w 702527"/>
                  <a:gd name="connsiteY16" fmla="*/ 472068 h 617034"/>
                  <a:gd name="connsiteX17" fmla="*/ 152400 w 702527"/>
                  <a:gd name="connsiteY17" fmla="*/ 524107 h 617034"/>
                  <a:gd name="connsiteX18" fmla="*/ 197005 w 702527"/>
                  <a:gd name="connsiteY18" fmla="*/ 579863 h 617034"/>
                  <a:gd name="connsiteX19" fmla="*/ 267629 w 702527"/>
                  <a:gd name="connsiteY19" fmla="*/ 553844 h 617034"/>
                  <a:gd name="connsiteX20" fmla="*/ 319668 w 702527"/>
                  <a:gd name="connsiteY20" fmla="*/ 591015 h 617034"/>
                  <a:gd name="connsiteX21" fmla="*/ 353122 w 702527"/>
                  <a:gd name="connsiteY21" fmla="*/ 568712 h 617034"/>
                  <a:gd name="connsiteX22" fmla="*/ 423746 w 702527"/>
                  <a:gd name="connsiteY22" fmla="*/ 617034 h 617034"/>
                  <a:gd name="connsiteX0" fmla="*/ 423746 w 702527"/>
                  <a:gd name="connsiteY0" fmla="*/ 617034 h 617034"/>
                  <a:gd name="connsiteX1" fmla="*/ 527824 w 702527"/>
                  <a:gd name="connsiteY1" fmla="*/ 512956 h 617034"/>
                  <a:gd name="connsiteX2" fmla="*/ 609600 w 702527"/>
                  <a:gd name="connsiteY2" fmla="*/ 550127 h 617034"/>
                  <a:gd name="connsiteX3" fmla="*/ 672790 w 702527"/>
                  <a:gd name="connsiteY3" fmla="*/ 468351 h 617034"/>
                  <a:gd name="connsiteX4" fmla="*/ 702527 w 702527"/>
                  <a:gd name="connsiteY4" fmla="*/ 401444 h 617034"/>
                  <a:gd name="connsiteX5" fmla="*/ 657922 w 702527"/>
                  <a:gd name="connsiteY5" fmla="*/ 319668 h 617034"/>
                  <a:gd name="connsiteX6" fmla="*/ 587298 w 702527"/>
                  <a:gd name="connsiteY6" fmla="*/ 323385 h 617034"/>
                  <a:gd name="connsiteX7" fmla="*/ 397727 w 702527"/>
                  <a:gd name="connsiteY7" fmla="*/ 130098 h 617034"/>
                  <a:gd name="connsiteX8" fmla="*/ 308517 w 702527"/>
                  <a:gd name="connsiteY8" fmla="*/ 0 h 617034"/>
                  <a:gd name="connsiteX9" fmla="*/ 200722 w 702527"/>
                  <a:gd name="connsiteY9" fmla="*/ 33454 h 617034"/>
                  <a:gd name="connsiteX10" fmla="*/ 135441 w 702527"/>
                  <a:gd name="connsiteY10" fmla="*/ 106169 h 617034"/>
                  <a:gd name="connsiteX11" fmla="*/ 144966 w 702527"/>
                  <a:gd name="connsiteY11" fmla="*/ 144966 h 617034"/>
                  <a:gd name="connsiteX12" fmla="*/ 63190 w 702527"/>
                  <a:gd name="connsiteY12" fmla="*/ 208156 h 617034"/>
                  <a:gd name="connsiteX13" fmla="*/ 144966 w 702527"/>
                  <a:gd name="connsiteY13" fmla="*/ 375424 h 617034"/>
                  <a:gd name="connsiteX14" fmla="*/ 52039 w 702527"/>
                  <a:gd name="connsiteY14" fmla="*/ 379142 h 617034"/>
                  <a:gd name="connsiteX15" fmla="*/ 0 w 702527"/>
                  <a:gd name="connsiteY15" fmla="*/ 423746 h 617034"/>
                  <a:gd name="connsiteX16" fmla="*/ 29737 w 702527"/>
                  <a:gd name="connsiteY16" fmla="*/ 472068 h 617034"/>
                  <a:gd name="connsiteX17" fmla="*/ 152400 w 702527"/>
                  <a:gd name="connsiteY17" fmla="*/ 524107 h 617034"/>
                  <a:gd name="connsiteX18" fmla="*/ 197005 w 702527"/>
                  <a:gd name="connsiteY18" fmla="*/ 579863 h 617034"/>
                  <a:gd name="connsiteX19" fmla="*/ 267629 w 702527"/>
                  <a:gd name="connsiteY19" fmla="*/ 553844 h 617034"/>
                  <a:gd name="connsiteX20" fmla="*/ 319668 w 702527"/>
                  <a:gd name="connsiteY20" fmla="*/ 591015 h 617034"/>
                  <a:gd name="connsiteX21" fmla="*/ 353122 w 702527"/>
                  <a:gd name="connsiteY21" fmla="*/ 568712 h 617034"/>
                  <a:gd name="connsiteX22" fmla="*/ 423746 w 702527"/>
                  <a:gd name="connsiteY22" fmla="*/ 617034 h 617034"/>
                  <a:gd name="connsiteX0" fmla="*/ 423746 w 702527"/>
                  <a:gd name="connsiteY0" fmla="*/ 617034 h 617034"/>
                  <a:gd name="connsiteX1" fmla="*/ 527824 w 702527"/>
                  <a:gd name="connsiteY1" fmla="*/ 512956 h 617034"/>
                  <a:gd name="connsiteX2" fmla="*/ 609600 w 702527"/>
                  <a:gd name="connsiteY2" fmla="*/ 550127 h 617034"/>
                  <a:gd name="connsiteX3" fmla="*/ 672790 w 702527"/>
                  <a:gd name="connsiteY3" fmla="*/ 468351 h 617034"/>
                  <a:gd name="connsiteX4" fmla="*/ 702527 w 702527"/>
                  <a:gd name="connsiteY4" fmla="*/ 401444 h 617034"/>
                  <a:gd name="connsiteX5" fmla="*/ 657922 w 702527"/>
                  <a:gd name="connsiteY5" fmla="*/ 319668 h 617034"/>
                  <a:gd name="connsiteX6" fmla="*/ 587298 w 702527"/>
                  <a:gd name="connsiteY6" fmla="*/ 323385 h 617034"/>
                  <a:gd name="connsiteX7" fmla="*/ 397727 w 702527"/>
                  <a:gd name="connsiteY7" fmla="*/ 130098 h 617034"/>
                  <a:gd name="connsiteX8" fmla="*/ 308517 w 702527"/>
                  <a:gd name="connsiteY8" fmla="*/ 0 h 617034"/>
                  <a:gd name="connsiteX9" fmla="*/ 200722 w 702527"/>
                  <a:gd name="connsiteY9" fmla="*/ 33454 h 617034"/>
                  <a:gd name="connsiteX10" fmla="*/ 135441 w 702527"/>
                  <a:gd name="connsiteY10" fmla="*/ 106169 h 617034"/>
                  <a:gd name="connsiteX11" fmla="*/ 144966 w 702527"/>
                  <a:gd name="connsiteY11" fmla="*/ 144966 h 617034"/>
                  <a:gd name="connsiteX12" fmla="*/ 63190 w 702527"/>
                  <a:gd name="connsiteY12" fmla="*/ 208156 h 617034"/>
                  <a:gd name="connsiteX13" fmla="*/ 144966 w 702527"/>
                  <a:gd name="connsiteY13" fmla="*/ 375424 h 617034"/>
                  <a:gd name="connsiteX14" fmla="*/ 37752 w 702527"/>
                  <a:gd name="connsiteY14" fmla="*/ 376761 h 617034"/>
                  <a:gd name="connsiteX15" fmla="*/ 0 w 702527"/>
                  <a:gd name="connsiteY15" fmla="*/ 423746 h 617034"/>
                  <a:gd name="connsiteX16" fmla="*/ 29737 w 702527"/>
                  <a:gd name="connsiteY16" fmla="*/ 472068 h 617034"/>
                  <a:gd name="connsiteX17" fmla="*/ 152400 w 702527"/>
                  <a:gd name="connsiteY17" fmla="*/ 524107 h 617034"/>
                  <a:gd name="connsiteX18" fmla="*/ 197005 w 702527"/>
                  <a:gd name="connsiteY18" fmla="*/ 579863 h 617034"/>
                  <a:gd name="connsiteX19" fmla="*/ 267629 w 702527"/>
                  <a:gd name="connsiteY19" fmla="*/ 553844 h 617034"/>
                  <a:gd name="connsiteX20" fmla="*/ 319668 w 702527"/>
                  <a:gd name="connsiteY20" fmla="*/ 591015 h 617034"/>
                  <a:gd name="connsiteX21" fmla="*/ 353122 w 702527"/>
                  <a:gd name="connsiteY21" fmla="*/ 568712 h 617034"/>
                  <a:gd name="connsiteX22" fmla="*/ 423746 w 702527"/>
                  <a:gd name="connsiteY22" fmla="*/ 617034 h 61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2527" h="617034">
                    <a:moveTo>
                      <a:pt x="423746" y="617034"/>
                    </a:moveTo>
                    <a:lnTo>
                      <a:pt x="527824" y="512956"/>
                    </a:lnTo>
                    <a:lnTo>
                      <a:pt x="609600" y="550127"/>
                    </a:lnTo>
                    <a:lnTo>
                      <a:pt x="672790" y="468351"/>
                    </a:lnTo>
                    <a:lnTo>
                      <a:pt x="702527" y="401444"/>
                    </a:lnTo>
                    <a:lnTo>
                      <a:pt x="657922" y="319668"/>
                    </a:lnTo>
                    <a:lnTo>
                      <a:pt x="587298" y="323385"/>
                    </a:lnTo>
                    <a:lnTo>
                      <a:pt x="397727" y="130098"/>
                    </a:lnTo>
                    <a:lnTo>
                      <a:pt x="308517" y="0"/>
                    </a:lnTo>
                    <a:lnTo>
                      <a:pt x="200722" y="33454"/>
                    </a:lnTo>
                    <a:lnTo>
                      <a:pt x="135441" y="106169"/>
                    </a:lnTo>
                    <a:lnTo>
                      <a:pt x="144966" y="144966"/>
                    </a:lnTo>
                    <a:lnTo>
                      <a:pt x="63190" y="208156"/>
                    </a:lnTo>
                    <a:lnTo>
                      <a:pt x="144966" y="375424"/>
                    </a:lnTo>
                    <a:lnTo>
                      <a:pt x="37752" y="376761"/>
                    </a:lnTo>
                    <a:lnTo>
                      <a:pt x="0" y="423746"/>
                    </a:lnTo>
                    <a:lnTo>
                      <a:pt x="29737" y="472068"/>
                    </a:lnTo>
                    <a:lnTo>
                      <a:pt x="152400" y="524107"/>
                    </a:lnTo>
                    <a:lnTo>
                      <a:pt x="197005" y="579863"/>
                    </a:lnTo>
                    <a:lnTo>
                      <a:pt x="267629" y="553844"/>
                    </a:lnTo>
                    <a:lnTo>
                      <a:pt x="319668" y="591015"/>
                    </a:lnTo>
                    <a:lnTo>
                      <a:pt x="353122" y="568712"/>
                    </a:lnTo>
                    <a:lnTo>
                      <a:pt x="423746" y="617034"/>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8" name="Freeform 43"/>
              <p:cNvSpPr/>
              <p:nvPr/>
            </p:nvSpPr>
            <p:spPr>
              <a:xfrm>
                <a:off x="4826679" y="3569251"/>
                <a:ext cx="884238" cy="803275"/>
              </a:xfrm>
              <a:custGeom>
                <a:avLst/>
                <a:gdLst>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55756 h 802888"/>
                  <a:gd name="connsiteX35" fmla="*/ 226741 w 884663"/>
                  <a:gd name="connsiteY35" fmla="*/ 44605 h 802888"/>
                  <a:gd name="connsiteX36" fmla="*/ 174702 w 884663"/>
                  <a:gd name="connsiteY36" fmla="*/ 11151 h 802888"/>
                  <a:gd name="connsiteX37" fmla="*/ 133814 w 884663"/>
                  <a:gd name="connsiteY37" fmla="*/ 29737 h 802888"/>
                  <a:gd name="connsiteX38" fmla="*/ 115229 w 884663"/>
                  <a:gd name="connsiteY38" fmla="*/ 66907 h 802888"/>
                  <a:gd name="connsiteX39" fmla="*/ 85492 w 884663"/>
                  <a:gd name="connsiteY39" fmla="*/ 26020 h 802888"/>
                  <a:gd name="connsiteX40" fmla="*/ 52039 w 884663"/>
                  <a:gd name="connsiteY40" fmla="*/ 66907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55756 h 802888"/>
                  <a:gd name="connsiteX35" fmla="*/ 226741 w 884663"/>
                  <a:gd name="connsiteY35" fmla="*/ 44605 h 802888"/>
                  <a:gd name="connsiteX36" fmla="*/ 174702 w 884663"/>
                  <a:gd name="connsiteY36" fmla="*/ 11151 h 802888"/>
                  <a:gd name="connsiteX37" fmla="*/ 133814 w 884663"/>
                  <a:gd name="connsiteY37" fmla="*/ 29737 h 802888"/>
                  <a:gd name="connsiteX38" fmla="*/ 115229 w 884663"/>
                  <a:gd name="connsiteY38" fmla="*/ 66907 h 802888"/>
                  <a:gd name="connsiteX39" fmla="*/ 85492 w 884663"/>
                  <a:gd name="connsiteY39" fmla="*/ 2602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55756 h 802888"/>
                  <a:gd name="connsiteX35" fmla="*/ 226741 w 884663"/>
                  <a:gd name="connsiteY35" fmla="*/ 44605 h 802888"/>
                  <a:gd name="connsiteX36" fmla="*/ 174702 w 884663"/>
                  <a:gd name="connsiteY36" fmla="*/ 11151 h 802888"/>
                  <a:gd name="connsiteX37" fmla="*/ 133814 w 884663"/>
                  <a:gd name="connsiteY37" fmla="*/ 29737 h 802888"/>
                  <a:gd name="connsiteX38" fmla="*/ 115229 w 884663"/>
                  <a:gd name="connsiteY38" fmla="*/ 66907 h 802888"/>
                  <a:gd name="connsiteX39" fmla="*/ 28342 w 884663"/>
                  <a:gd name="connsiteY39" fmla="*/ 4507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55756 h 802888"/>
                  <a:gd name="connsiteX35" fmla="*/ 226741 w 884663"/>
                  <a:gd name="connsiteY35" fmla="*/ 44605 h 802888"/>
                  <a:gd name="connsiteX36" fmla="*/ 174702 w 884663"/>
                  <a:gd name="connsiteY36" fmla="*/ 11151 h 802888"/>
                  <a:gd name="connsiteX37" fmla="*/ 133814 w 884663"/>
                  <a:gd name="connsiteY37" fmla="*/ 29737 h 802888"/>
                  <a:gd name="connsiteX38" fmla="*/ 91416 w 884663"/>
                  <a:gd name="connsiteY38" fmla="*/ 14519 h 802888"/>
                  <a:gd name="connsiteX39" fmla="*/ 28342 w 884663"/>
                  <a:gd name="connsiteY39" fmla="*/ 4507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55756 h 802888"/>
                  <a:gd name="connsiteX35" fmla="*/ 226741 w 884663"/>
                  <a:gd name="connsiteY35" fmla="*/ 44605 h 802888"/>
                  <a:gd name="connsiteX36" fmla="*/ 174702 w 884663"/>
                  <a:gd name="connsiteY36" fmla="*/ 11151 h 802888"/>
                  <a:gd name="connsiteX37" fmla="*/ 119526 w 884663"/>
                  <a:gd name="connsiteY37" fmla="*/ 60693 h 802888"/>
                  <a:gd name="connsiteX38" fmla="*/ 91416 w 884663"/>
                  <a:gd name="connsiteY38" fmla="*/ 14519 h 802888"/>
                  <a:gd name="connsiteX39" fmla="*/ 28342 w 884663"/>
                  <a:gd name="connsiteY39" fmla="*/ 4507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55756 h 802888"/>
                  <a:gd name="connsiteX35" fmla="*/ 226741 w 884663"/>
                  <a:gd name="connsiteY35" fmla="*/ 44605 h 802888"/>
                  <a:gd name="connsiteX36" fmla="*/ 150890 w 884663"/>
                  <a:gd name="connsiteY36" fmla="*/ 11151 h 802888"/>
                  <a:gd name="connsiteX37" fmla="*/ 119526 w 884663"/>
                  <a:gd name="connsiteY37" fmla="*/ 60693 h 802888"/>
                  <a:gd name="connsiteX38" fmla="*/ 91416 w 884663"/>
                  <a:gd name="connsiteY38" fmla="*/ 14519 h 802888"/>
                  <a:gd name="connsiteX39" fmla="*/ 28342 w 884663"/>
                  <a:gd name="connsiteY39" fmla="*/ 4507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55756 h 802888"/>
                  <a:gd name="connsiteX35" fmla="*/ 226741 w 884663"/>
                  <a:gd name="connsiteY35" fmla="*/ 35080 h 802888"/>
                  <a:gd name="connsiteX36" fmla="*/ 150890 w 884663"/>
                  <a:gd name="connsiteY36" fmla="*/ 11151 h 802888"/>
                  <a:gd name="connsiteX37" fmla="*/ 119526 w 884663"/>
                  <a:gd name="connsiteY37" fmla="*/ 60693 h 802888"/>
                  <a:gd name="connsiteX38" fmla="*/ 91416 w 884663"/>
                  <a:gd name="connsiteY38" fmla="*/ 14519 h 802888"/>
                  <a:gd name="connsiteX39" fmla="*/ 28342 w 884663"/>
                  <a:gd name="connsiteY39" fmla="*/ 4507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28185 w 884663"/>
                  <a:gd name="connsiteY29" fmla="*/ 182137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41469 h 802888"/>
                  <a:gd name="connsiteX35" fmla="*/ 226741 w 884663"/>
                  <a:gd name="connsiteY35" fmla="*/ 35080 h 802888"/>
                  <a:gd name="connsiteX36" fmla="*/ 150890 w 884663"/>
                  <a:gd name="connsiteY36" fmla="*/ 11151 h 802888"/>
                  <a:gd name="connsiteX37" fmla="*/ 119526 w 884663"/>
                  <a:gd name="connsiteY37" fmla="*/ 60693 h 802888"/>
                  <a:gd name="connsiteX38" fmla="*/ 91416 w 884663"/>
                  <a:gd name="connsiteY38" fmla="*/ 14519 h 802888"/>
                  <a:gd name="connsiteX39" fmla="*/ 28342 w 884663"/>
                  <a:gd name="connsiteY39" fmla="*/ 4507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44854 w 884663"/>
                  <a:gd name="connsiteY29" fmla="*/ 160706 h 802888"/>
                  <a:gd name="connsiteX30" fmla="*/ 591014 w 884663"/>
                  <a:gd name="connsiteY30" fmla="*/ 85493 h 802888"/>
                  <a:gd name="connsiteX31" fmla="*/ 546410 w 884663"/>
                  <a:gd name="connsiteY31" fmla="*/ 100361 h 802888"/>
                  <a:gd name="connsiteX32" fmla="*/ 524107 w 884663"/>
                  <a:gd name="connsiteY32" fmla="*/ 0 h 802888"/>
                  <a:gd name="connsiteX33" fmla="*/ 412595 w 884663"/>
                  <a:gd name="connsiteY33" fmla="*/ 26020 h 802888"/>
                  <a:gd name="connsiteX34" fmla="*/ 330819 w 884663"/>
                  <a:gd name="connsiteY34" fmla="*/ 41469 h 802888"/>
                  <a:gd name="connsiteX35" fmla="*/ 226741 w 884663"/>
                  <a:gd name="connsiteY35" fmla="*/ 35080 h 802888"/>
                  <a:gd name="connsiteX36" fmla="*/ 150890 w 884663"/>
                  <a:gd name="connsiteY36" fmla="*/ 11151 h 802888"/>
                  <a:gd name="connsiteX37" fmla="*/ 119526 w 884663"/>
                  <a:gd name="connsiteY37" fmla="*/ 60693 h 802888"/>
                  <a:gd name="connsiteX38" fmla="*/ 91416 w 884663"/>
                  <a:gd name="connsiteY38" fmla="*/ 14519 h 802888"/>
                  <a:gd name="connsiteX39" fmla="*/ 28342 w 884663"/>
                  <a:gd name="connsiteY39" fmla="*/ 45070 h 802888"/>
                  <a:gd name="connsiteX40" fmla="*/ 44895 w 884663"/>
                  <a:gd name="connsiteY40" fmla="*/ 81195 h 802888"/>
                  <a:gd name="connsiteX41" fmla="*/ 0 w 884663"/>
                  <a:gd name="connsiteY41" fmla="*/ 167268 h 802888"/>
                  <a:gd name="connsiteX0" fmla="*/ 0 w 884663"/>
                  <a:gd name="connsiteY0" fmla="*/ 167268 h 802888"/>
                  <a:gd name="connsiteX1" fmla="*/ 29736 w 884663"/>
                  <a:gd name="connsiteY1" fmla="*/ 245327 h 802888"/>
                  <a:gd name="connsiteX2" fmla="*/ 115229 w 884663"/>
                  <a:gd name="connsiteY2" fmla="*/ 330820 h 802888"/>
                  <a:gd name="connsiteX3" fmla="*/ 141249 w 884663"/>
                  <a:gd name="connsiteY3" fmla="*/ 405161 h 802888"/>
                  <a:gd name="connsiteX4" fmla="*/ 107795 w 884663"/>
                  <a:gd name="connsiteY4" fmla="*/ 431181 h 802888"/>
                  <a:gd name="connsiteX5" fmla="*/ 234175 w 884663"/>
                  <a:gd name="connsiteY5" fmla="*/ 401444 h 802888"/>
                  <a:gd name="connsiteX6" fmla="*/ 319668 w 884663"/>
                  <a:gd name="connsiteY6" fmla="*/ 442332 h 802888"/>
                  <a:gd name="connsiteX7" fmla="*/ 286214 w 884663"/>
                  <a:gd name="connsiteY7" fmla="*/ 490654 h 802888"/>
                  <a:gd name="connsiteX8" fmla="*/ 364273 w 884663"/>
                  <a:gd name="connsiteY8" fmla="*/ 498088 h 802888"/>
                  <a:gd name="connsiteX9" fmla="*/ 379141 w 884663"/>
                  <a:gd name="connsiteY9" fmla="*/ 475785 h 802888"/>
                  <a:gd name="connsiteX10" fmla="*/ 423746 w 884663"/>
                  <a:gd name="connsiteY10" fmla="*/ 475785 h 802888"/>
                  <a:gd name="connsiteX11" fmla="*/ 468351 w 884663"/>
                  <a:gd name="connsiteY11" fmla="*/ 446049 h 802888"/>
                  <a:gd name="connsiteX12" fmla="*/ 512956 w 884663"/>
                  <a:gd name="connsiteY12" fmla="*/ 468351 h 802888"/>
                  <a:gd name="connsiteX13" fmla="*/ 509239 w 884663"/>
                  <a:gd name="connsiteY13" fmla="*/ 505522 h 802888"/>
                  <a:gd name="connsiteX14" fmla="*/ 546410 w 884663"/>
                  <a:gd name="connsiteY14" fmla="*/ 572429 h 802888"/>
                  <a:gd name="connsiteX15" fmla="*/ 524107 w 884663"/>
                  <a:gd name="connsiteY15" fmla="*/ 639337 h 802888"/>
                  <a:gd name="connsiteX16" fmla="*/ 598449 w 884663"/>
                  <a:gd name="connsiteY16" fmla="*/ 698810 h 802888"/>
                  <a:gd name="connsiteX17" fmla="*/ 609600 w 884663"/>
                  <a:gd name="connsiteY17" fmla="*/ 735981 h 802888"/>
                  <a:gd name="connsiteX18" fmla="*/ 657922 w 884663"/>
                  <a:gd name="connsiteY18" fmla="*/ 743415 h 802888"/>
                  <a:gd name="connsiteX19" fmla="*/ 739697 w 884663"/>
                  <a:gd name="connsiteY19" fmla="*/ 802888 h 802888"/>
                  <a:gd name="connsiteX20" fmla="*/ 832624 w 884663"/>
                  <a:gd name="connsiteY20" fmla="*/ 735981 h 802888"/>
                  <a:gd name="connsiteX21" fmla="*/ 847492 w 884663"/>
                  <a:gd name="connsiteY21" fmla="*/ 750849 h 802888"/>
                  <a:gd name="connsiteX22" fmla="*/ 858644 w 884663"/>
                  <a:gd name="connsiteY22" fmla="*/ 654205 h 802888"/>
                  <a:gd name="connsiteX23" fmla="*/ 884663 w 884663"/>
                  <a:gd name="connsiteY23" fmla="*/ 609600 h 802888"/>
                  <a:gd name="connsiteX24" fmla="*/ 780585 w 884663"/>
                  <a:gd name="connsiteY24" fmla="*/ 457200 h 802888"/>
                  <a:gd name="connsiteX25" fmla="*/ 680224 w 884663"/>
                  <a:gd name="connsiteY25" fmla="*/ 356839 h 802888"/>
                  <a:gd name="connsiteX26" fmla="*/ 680224 w 884663"/>
                  <a:gd name="connsiteY26" fmla="*/ 315951 h 802888"/>
                  <a:gd name="connsiteX27" fmla="*/ 754566 w 884663"/>
                  <a:gd name="connsiteY27" fmla="*/ 241610 h 802888"/>
                  <a:gd name="connsiteX28" fmla="*/ 724829 w 884663"/>
                  <a:gd name="connsiteY28" fmla="*/ 189571 h 802888"/>
                  <a:gd name="connsiteX29" fmla="*/ 644854 w 884663"/>
                  <a:gd name="connsiteY29" fmla="*/ 160706 h 802888"/>
                  <a:gd name="connsiteX30" fmla="*/ 591014 w 884663"/>
                  <a:gd name="connsiteY30" fmla="*/ 85493 h 802888"/>
                  <a:gd name="connsiteX31" fmla="*/ 558316 w 884663"/>
                  <a:gd name="connsiteY31" fmla="*/ 74168 h 802888"/>
                  <a:gd name="connsiteX32" fmla="*/ 524107 w 884663"/>
                  <a:gd name="connsiteY32" fmla="*/ 0 h 802888"/>
                  <a:gd name="connsiteX33" fmla="*/ 412595 w 884663"/>
                  <a:gd name="connsiteY33" fmla="*/ 26020 h 802888"/>
                  <a:gd name="connsiteX34" fmla="*/ 330819 w 884663"/>
                  <a:gd name="connsiteY34" fmla="*/ 41469 h 802888"/>
                  <a:gd name="connsiteX35" fmla="*/ 226741 w 884663"/>
                  <a:gd name="connsiteY35" fmla="*/ 35080 h 802888"/>
                  <a:gd name="connsiteX36" fmla="*/ 150890 w 884663"/>
                  <a:gd name="connsiteY36" fmla="*/ 11151 h 802888"/>
                  <a:gd name="connsiteX37" fmla="*/ 119526 w 884663"/>
                  <a:gd name="connsiteY37" fmla="*/ 60693 h 802888"/>
                  <a:gd name="connsiteX38" fmla="*/ 91416 w 884663"/>
                  <a:gd name="connsiteY38" fmla="*/ 14519 h 802888"/>
                  <a:gd name="connsiteX39" fmla="*/ 28342 w 884663"/>
                  <a:gd name="connsiteY39" fmla="*/ 45070 h 802888"/>
                  <a:gd name="connsiteX40" fmla="*/ 44895 w 884663"/>
                  <a:gd name="connsiteY40" fmla="*/ 81195 h 802888"/>
                  <a:gd name="connsiteX41" fmla="*/ 0 w 884663"/>
                  <a:gd name="connsiteY41" fmla="*/ 167268 h 8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4663" h="802888">
                    <a:moveTo>
                      <a:pt x="0" y="167268"/>
                    </a:moveTo>
                    <a:lnTo>
                      <a:pt x="29736" y="245327"/>
                    </a:lnTo>
                    <a:lnTo>
                      <a:pt x="115229" y="330820"/>
                    </a:lnTo>
                    <a:lnTo>
                      <a:pt x="141249" y="405161"/>
                    </a:lnTo>
                    <a:lnTo>
                      <a:pt x="107795" y="431181"/>
                    </a:lnTo>
                    <a:lnTo>
                      <a:pt x="234175" y="401444"/>
                    </a:lnTo>
                    <a:lnTo>
                      <a:pt x="319668" y="442332"/>
                    </a:lnTo>
                    <a:lnTo>
                      <a:pt x="286214" y="490654"/>
                    </a:lnTo>
                    <a:lnTo>
                      <a:pt x="364273" y="498088"/>
                    </a:lnTo>
                    <a:lnTo>
                      <a:pt x="379141" y="475785"/>
                    </a:lnTo>
                    <a:lnTo>
                      <a:pt x="423746" y="475785"/>
                    </a:lnTo>
                    <a:lnTo>
                      <a:pt x="468351" y="446049"/>
                    </a:lnTo>
                    <a:lnTo>
                      <a:pt x="512956" y="468351"/>
                    </a:lnTo>
                    <a:lnTo>
                      <a:pt x="509239" y="505522"/>
                    </a:lnTo>
                    <a:lnTo>
                      <a:pt x="546410" y="572429"/>
                    </a:lnTo>
                    <a:lnTo>
                      <a:pt x="524107" y="639337"/>
                    </a:lnTo>
                    <a:lnTo>
                      <a:pt x="598449" y="698810"/>
                    </a:lnTo>
                    <a:lnTo>
                      <a:pt x="609600" y="735981"/>
                    </a:lnTo>
                    <a:lnTo>
                      <a:pt x="657922" y="743415"/>
                    </a:lnTo>
                    <a:lnTo>
                      <a:pt x="739697" y="802888"/>
                    </a:lnTo>
                    <a:lnTo>
                      <a:pt x="832624" y="735981"/>
                    </a:lnTo>
                    <a:lnTo>
                      <a:pt x="847492" y="750849"/>
                    </a:lnTo>
                    <a:lnTo>
                      <a:pt x="858644" y="654205"/>
                    </a:lnTo>
                    <a:lnTo>
                      <a:pt x="884663" y="609600"/>
                    </a:lnTo>
                    <a:lnTo>
                      <a:pt x="780585" y="457200"/>
                    </a:lnTo>
                    <a:lnTo>
                      <a:pt x="680224" y="356839"/>
                    </a:lnTo>
                    <a:lnTo>
                      <a:pt x="680224" y="315951"/>
                    </a:lnTo>
                    <a:lnTo>
                      <a:pt x="754566" y="241610"/>
                    </a:lnTo>
                    <a:lnTo>
                      <a:pt x="724829" y="189571"/>
                    </a:lnTo>
                    <a:lnTo>
                      <a:pt x="644854" y="160706"/>
                    </a:lnTo>
                    <a:lnTo>
                      <a:pt x="591014" y="85493"/>
                    </a:lnTo>
                    <a:lnTo>
                      <a:pt x="558316" y="74168"/>
                    </a:lnTo>
                    <a:lnTo>
                      <a:pt x="524107" y="0"/>
                    </a:lnTo>
                    <a:lnTo>
                      <a:pt x="412595" y="26020"/>
                    </a:lnTo>
                    <a:cubicBezTo>
                      <a:pt x="385336" y="35932"/>
                      <a:pt x="361794" y="39959"/>
                      <a:pt x="330819" y="41469"/>
                    </a:cubicBezTo>
                    <a:cubicBezTo>
                      <a:pt x="299844" y="42979"/>
                      <a:pt x="261434" y="41972"/>
                      <a:pt x="226741" y="35080"/>
                    </a:cubicBezTo>
                    <a:lnTo>
                      <a:pt x="150890" y="11151"/>
                    </a:lnTo>
                    <a:lnTo>
                      <a:pt x="119526" y="60693"/>
                    </a:lnTo>
                    <a:lnTo>
                      <a:pt x="91416" y="14519"/>
                    </a:lnTo>
                    <a:lnTo>
                      <a:pt x="28342" y="45070"/>
                    </a:lnTo>
                    <a:lnTo>
                      <a:pt x="44895" y="81195"/>
                    </a:lnTo>
                    <a:lnTo>
                      <a:pt x="0" y="167268"/>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69" name="Freeform 44"/>
              <p:cNvSpPr/>
              <p:nvPr/>
            </p:nvSpPr>
            <p:spPr>
              <a:xfrm>
                <a:off x="4915579" y="3264451"/>
                <a:ext cx="493713" cy="368300"/>
              </a:xfrm>
              <a:custGeom>
                <a:avLst/>
                <a:gdLst>
                  <a:gd name="connsiteX0" fmla="*/ 390292 w 494370"/>
                  <a:gd name="connsiteY0" fmla="*/ 308517 h 367990"/>
                  <a:gd name="connsiteX1" fmla="*/ 390292 w 494370"/>
                  <a:gd name="connsiteY1" fmla="*/ 308517 h 367990"/>
                  <a:gd name="connsiteX2" fmla="*/ 394009 w 494370"/>
                  <a:gd name="connsiteY2" fmla="*/ 193288 h 367990"/>
                  <a:gd name="connsiteX3" fmla="*/ 446048 w 494370"/>
                  <a:gd name="connsiteY3" fmla="*/ 193288 h 367990"/>
                  <a:gd name="connsiteX4" fmla="*/ 434897 w 494370"/>
                  <a:gd name="connsiteY4" fmla="*/ 122663 h 367990"/>
                  <a:gd name="connsiteX5" fmla="*/ 494370 w 494370"/>
                  <a:gd name="connsiteY5" fmla="*/ 59473 h 367990"/>
                  <a:gd name="connsiteX6" fmla="*/ 394009 w 494370"/>
                  <a:gd name="connsiteY6" fmla="*/ 3717 h 367990"/>
                  <a:gd name="connsiteX7" fmla="*/ 278780 w 494370"/>
                  <a:gd name="connsiteY7" fmla="*/ 0 h 367990"/>
                  <a:gd name="connsiteX8" fmla="*/ 178419 w 494370"/>
                  <a:gd name="connsiteY8" fmla="*/ 144966 h 367990"/>
                  <a:gd name="connsiteX9" fmla="*/ 92926 w 494370"/>
                  <a:gd name="connsiteY9" fmla="*/ 118946 h 367990"/>
                  <a:gd name="connsiteX10" fmla="*/ 0 w 494370"/>
                  <a:gd name="connsiteY10" fmla="*/ 211873 h 367990"/>
                  <a:gd name="connsiteX11" fmla="*/ 3717 w 494370"/>
                  <a:gd name="connsiteY11" fmla="*/ 334537 h 367990"/>
                  <a:gd name="connsiteX12" fmla="*/ 33453 w 494370"/>
                  <a:gd name="connsiteY12" fmla="*/ 367990 h 367990"/>
                  <a:gd name="connsiteX13" fmla="*/ 52039 w 494370"/>
                  <a:gd name="connsiteY13" fmla="*/ 327102 h 367990"/>
                  <a:gd name="connsiteX14" fmla="*/ 96643 w 494370"/>
                  <a:gd name="connsiteY14" fmla="*/ 315951 h 367990"/>
                  <a:gd name="connsiteX15" fmla="*/ 137531 w 494370"/>
                  <a:gd name="connsiteY15" fmla="*/ 341971 h 367990"/>
                  <a:gd name="connsiteX16" fmla="*/ 301082 w 494370"/>
                  <a:gd name="connsiteY16" fmla="*/ 345688 h 367990"/>
                  <a:gd name="connsiteX17" fmla="*/ 390292 w 494370"/>
                  <a:gd name="connsiteY17" fmla="*/ 308517 h 36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370" h="367990">
                    <a:moveTo>
                      <a:pt x="390292" y="308517"/>
                    </a:moveTo>
                    <a:lnTo>
                      <a:pt x="390292" y="308517"/>
                    </a:lnTo>
                    <a:lnTo>
                      <a:pt x="394009" y="193288"/>
                    </a:lnTo>
                    <a:lnTo>
                      <a:pt x="446048" y="193288"/>
                    </a:lnTo>
                    <a:lnTo>
                      <a:pt x="434897" y="122663"/>
                    </a:lnTo>
                    <a:lnTo>
                      <a:pt x="494370" y="59473"/>
                    </a:lnTo>
                    <a:lnTo>
                      <a:pt x="394009" y="3717"/>
                    </a:lnTo>
                    <a:lnTo>
                      <a:pt x="278780" y="0"/>
                    </a:lnTo>
                    <a:lnTo>
                      <a:pt x="178419" y="144966"/>
                    </a:lnTo>
                    <a:lnTo>
                      <a:pt x="92926" y="118946"/>
                    </a:lnTo>
                    <a:lnTo>
                      <a:pt x="0" y="211873"/>
                    </a:lnTo>
                    <a:lnTo>
                      <a:pt x="3717" y="334537"/>
                    </a:lnTo>
                    <a:lnTo>
                      <a:pt x="33453" y="367990"/>
                    </a:lnTo>
                    <a:lnTo>
                      <a:pt x="52039" y="327102"/>
                    </a:lnTo>
                    <a:lnTo>
                      <a:pt x="96643" y="315951"/>
                    </a:lnTo>
                    <a:lnTo>
                      <a:pt x="137531" y="341971"/>
                    </a:lnTo>
                    <a:lnTo>
                      <a:pt x="301082" y="345688"/>
                    </a:lnTo>
                    <a:lnTo>
                      <a:pt x="390292" y="308517"/>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70" name="Freeform 45"/>
              <p:cNvSpPr/>
              <p:nvPr/>
            </p:nvSpPr>
            <p:spPr>
              <a:xfrm>
                <a:off x="5312454" y="3264451"/>
                <a:ext cx="1539875" cy="1025525"/>
              </a:xfrm>
              <a:custGeom>
                <a:avLst/>
                <a:gdLst>
                  <a:gd name="connsiteX0" fmla="*/ 245327 w 1538869"/>
                  <a:gd name="connsiteY0" fmla="*/ 505522 h 1025912"/>
                  <a:gd name="connsiteX1" fmla="*/ 353122 w 1538869"/>
                  <a:gd name="connsiteY1" fmla="*/ 446049 h 1025912"/>
                  <a:gd name="connsiteX2" fmla="*/ 449766 w 1538869"/>
                  <a:gd name="connsiteY2" fmla="*/ 460917 h 1025912"/>
                  <a:gd name="connsiteX3" fmla="*/ 453483 w 1538869"/>
                  <a:gd name="connsiteY3" fmla="*/ 535259 h 1025912"/>
                  <a:gd name="connsiteX4" fmla="*/ 535259 w 1538869"/>
                  <a:gd name="connsiteY4" fmla="*/ 550127 h 1025912"/>
                  <a:gd name="connsiteX5" fmla="*/ 624469 w 1538869"/>
                  <a:gd name="connsiteY5" fmla="*/ 650488 h 1025912"/>
                  <a:gd name="connsiteX6" fmla="*/ 695093 w 1538869"/>
                  <a:gd name="connsiteY6" fmla="*/ 617034 h 1025912"/>
                  <a:gd name="connsiteX7" fmla="*/ 743415 w 1538869"/>
                  <a:gd name="connsiteY7" fmla="*/ 639337 h 1025912"/>
                  <a:gd name="connsiteX8" fmla="*/ 814039 w 1538869"/>
                  <a:gd name="connsiteY8" fmla="*/ 791737 h 1025912"/>
                  <a:gd name="connsiteX9" fmla="*/ 873513 w 1538869"/>
                  <a:gd name="connsiteY9" fmla="*/ 732263 h 1025912"/>
                  <a:gd name="connsiteX10" fmla="*/ 936703 w 1538869"/>
                  <a:gd name="connsiteY10" fmla="*/ 691376 h 1025912"/>
                  <a:gd name="connsiteX11" fmla="*/ 966439 w 1538869"/>
                  <a:gd name="connsiteY11" fmla="*/ 776868 h 1025912"/>
                  <a:gd name="connsiteX12" fmla="*/ 1033347 w 1538869"/>
                  <a:gd name="connsiteY12" fmla="*/ 784302 h 1025912"/>
                  <a:gd name="connsiteX13" fmla="*/ 1074235 w 1538869"/>
                  <a:gd name="connsiteY13" fmla="*/ 832624 h 1025912"/>
                  <a:gd name="connsiteX14" fmla="*/ 1282391 w 1538869"/>
                  <a:gd name="connsiteY14" fmla="*/ 847493 h 1025912"/>
                  <a:gd name="connsiteX15" fmla="*/ 1312127 w 1538869"/>
                  <a:gd name="connsiteY15" fmla="*/ 892098 h 1025912"/>
                  <a:gd name="connsiteX16" fmla="*/ 1345581 w 1538869"/>
                  <a:gd name="connsiteY16" fmla="*/ 921834 h 1025912"/>
                  <a:gd name="connsiteX17" fmla="*/ 1338147 w 1538869"/>
                  <a:gd name="connsiteY17" fmla="*/ 973873 h 1025912"/>
                  <a:gd name="connsiteX18" fmla="*/ 1382752 w 1538869"/>
                  <a:gd name="connsiteY18" fmla="*/ 981307 h 1025912"/>
                  <a:gd name="connsiteX19" fmla="*/ 1427356 w 1538869"/>
                  <a:gd name="connsiteY19" fmla="*/ 1014761 h 1025912"/>
                  <a:gd name="connsiteX20" fmla="*/ 1497981 w 1538869"/>
                  <a:gd name="connsiteY20" fmla="*/ 1025912 h 1025912"/>
                  <a:gd name="connsiteX21" fmla="*/ 1494264 w 1538869"/>
                  <a:gd name="connsiteY21" fmla="*/ 955288 h 1025912"/>
                  <a:gd name="connsiteX22" fmla="*/ 1538869 w 1538869"/>
                  <a:gd name="connsiteY22" fmla="*/ 880946 h 1025912"/>
                  <a:gd name="connsiteX23" fmla="*/ 1434791 w 1538869"/>
                  <a:gd name="connsiteY23" fmla="*/ 732263 h 1025912"/>
                  <a:gd name="connsiteX24" fmla="*/ 1401337 w 1538869"/>
                  <a:gd name="connsiteY24" fmla="*/ 717395 h 1025912"/>
                  <a:gd name="connsiteX25" fmla="*/ 1371600 w 1538869"/>
                  <a:gd name="connsiteY25" fmla="*/ 635620 h 1025912"/>
                  <a:gd name="connsiteX26" fmla="*/ 1271239 w 1538869"/>
                  <a:gd name="connsiteY26" fmla="*/ 635620 h 1025912"/>
                  <a:gd name="connsiteX27" fmla="*/ 1215483 w 1538869"/>
                  <a:gd name="connsiteY27" fmla="*/ 572429 h 1025912"/>
                  <a:gd name="connsiteX28" fmla="*/ 1144859 w 1538869"/>
                  <a:gd name="connsiteY28" fmla="*/ 572429 h 1025912"/>
                  <a:gd name="connsiteX29" fmla="*/ 1048215 w 1538869"/>
                  <a:gd name="connsiteY29" fmla="*/ 520390 h 1025912"/>
                  <a:gd name="connsiteX30" fmla="*/ 371708 w 1538869"/>
                  <a:gd name="connsiteY30" fmla="*/ 263912 h 1025912"/>
                  <a:gd name="connsiteX31" fmla="*/ 394010 w 1538869"/>
                  <a:gd name="connsiteY31" fmla="*/ 208156 h 1025912"/>
                  <a:gd name="connsiteX32" fmla="*/ 371708 w 1538869"/>
                  <a:gd name="connsiteY32" fmla="*/ 163551 h 1025912"/>
                  <a:gd name="connsiteX33" fmla="*/ 449766 w 1538869"/>
                  <a:gd name="connsiteY33" fmla="*/ 52039 h 1025912"/>
                  <a:gd name="connsiteX34" fmla="*/ 412596 w 1538869"/>
                  <a:gd name="connsiteY34" fmla="*/ 3717 h 1025912"/>
                  <a:gd name="connsiteX35" fmla="*/ 323386 w 1538869"/>
                  <a:gd name="connsiteY35" fmla="*/ 0 h 1025912"/>
                  <a:gd name="connsiteX36" fmla="*/ 304800 w 1538869"/>
                  <a:gd name="connsiteY36" fmla="*/ 37171 h 1025912"/>
                  <a:gd name="connsiteX37" fmla="*/ 308517 w 1538869"/>
                  <a:gd name="connsiteY37" fmla="*/ 85493 h 1025912"/>
                  <a:gd name="connsiteX38" fmla="*/ 249044 w 1538869"/>
                  <a:gd name="connsiteY38" fmla="*/ 89210 h 1025912"/>
                  <a:gd name="connsiteX39" fmla="*/ 237893 w 1538869"/>
                  <a:gd name="connsiteY39" fmla="*/ 48322 h 1025912"/>
                  <a:gd name="connsiteX40" fmla="*/ 92927 w 1538869"/>
                  <a:gd name="connsiteY40" fmla="*/ 59473 h 1025912"/>
                  <a:gd name="connsiteX41" fmla="*/ 40888 w 1538869"/>
                  <a:gd name="connsiteY41" fmla="*/ 126381 h 1025912"/>
                  <a:gd name="connsiteX42" fmla="*/ 48322 w 1538869"/>
                  <a:gd name="connsiteY42" fmla="*/ 185854 h 1025912"/>
                  <a:gd name="connsiteX43" fmla="*/ 0 w 1538869"/>
                  <a:gd name="connsiteY43" fmla="*/ 208156 h 1025912"/>
                  <a:gd name="connsiteX44" fmla="*/ 0 w 1538869"/>
                  <a:gd name="connsiteY44" fmla="*/ 308517 h 1025912"/>
                  <a:gd name="connsiteX45" fmla="*/ 44605 w 1538869"/>
                  <a:gd name="connsiteY45" fmla="*/ 308517 h 1025912"/>
                  <a:gd name="connsiteX46" fmla="*/ 85493 w 1538869"/>
                  <a:gd name="connsiteY46" fmla="*/ 405161 h 1025912"/>
                  <a:gd name="connsiteX47" fmla="*/ 115230 w 1538869"/>
                  <a:gd name="connsiteY47" fmla="*/ 408878 h 1025912"/>
                  <a:gd name="connsiteX48" fmla="*/ 148683 w 1538869"/>
                  <a:gd name="connsiteY48" fmla="*/ 457200 h 1025912"/>
                  <a:gd name="connsiteX49" fmla="*/ 245327 w 1538869"/>
                  <a:gd name="connsiteY49" fmla="*/ 505522 h 102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38869" h="1025912">
                    <a:moveTo>
                      <a:pt x="245327" y="505522"/>
                    </a:moveTo>
                    <a:lnTo>
                      <a:pt x="353122" y="446049"/>
                    </a:lnTo>
                    <a:lnTo>
                      <a:pt x="449766" y="460917"/>
                    </a:lnTo>
                    <a:lnTo>
                      <a:pt x="453483" y="535259"/>
                    </a:lnTo>
                    <a:lnTo>
                      <a:pt x="535259" y="550127"/>
                    </a:lnTo>
                    <a:lnTo>
                      <a:pt x="624469" y="650488"/>
                    </a:lnTo>
                    <a:lnTo>
                      <a:pt x="695093" y="617034"/>
                    </a:lnTo>
                    <a:lnTo>
                      <a:pt x="743415" y="639337"/>
                    </a:lnTo>
                    <a:lnTo>
                      <a:pt x="814039" y="791737"/>
                    </a:lnTo>
                    <a:lnTo>
                      <a:pt x="873513" y="732263"/>
                    </a:lnTo>
                    <a:lnTo>
                      <a:pt x="936703" y="691376"/>
                    </a:lnTo>
                    <a:lnTo>
                      <a:pt x="966439" y="776868"/>
                    </a:lnTo>
                    <a:lnTo>
                      <a:pt x="1033347" y="784302"/>
                    </a:lnTo>
                    <a:lnTo>
                      <a:pt x="1074235" y="832624"/>
                    </a:lnTo>
                    <a:lnTo>
                      <a:pt x="1282391" y="847493"/>
                    </a:lnTo>
                    <a:lnTo>
                      <a:pt x="1312127" y="892098"/>
                    </a:lnTo>
                    <a:lnTo>
                      <a:pt x="1345581" y="921834"/>
                    </a:lnTo>
                    <a:lnTo>
                      <a:pt x="1338147" y="973873"/>
                    </a:lnTo>
                    <a:lnTo>
                      <a:pt x="1382752" y="981307"/>
                    </a:lnTo>
                    <a:lnTo>
                      <a:pt x="1427356" y="1014761"/>
                    </a:lnTo>
                    <a:lnTo>
                      <a:pt x="1497981" y="1025912"/>
                    </a:lnTo>
                    <a:lnTo>
                      <a:pt x="1494264" y="955288"/>
                    </a:lnTo>
                    <a:lnTo>
                      <a:pt x="1538869" y="880946"/>
                    </a:lnTo>
                    <a:lnTo>
                      <a:pt x="1434791" y="732263"/>
                    </a:lnTo>
                    <a:lnTo>
                      <a:pt x="1401337" y="717395"/>
                    </a:lnTo>
                    <a:lnTo>
                      <a:pt x="1371600" y="635620"/>
                    </a:lnTo>
                    <a:lnTo>
                      <a:pt x="1271239" y="635620"/>
                    </a:lnTo>
                    <a:lnTo>
                      <a:pt x="1215483" y="572429"/>
                    </a:lnTo>
                    <a:lnTo>
                      <a:pt x="1144859" y="572429"/>
                    </a:lnTo>
                    <a:lnTo>
                      <a:pt x="1048215" y="520390"/>
                    </a:lnTo>
                    <a:lnTo>
                      <a:pt x="371708" y="263912"/>
                    </a:lnTo>
                    <a:lnTo>
                      <a:pt x="394010" y="208156"/>
                    </a:lnTo>
                    <a:lnTo>
                      <a:pt x="371708" y="163551"/>
                    </a:lnTo>
                    <a:lnTo>
                      <a:pt x="449766" y="52039"/>
                    </a:lnTo>
                    <a:lnTo>
                      <a:pt x="412596" y="3717"/>
                    </a:lnTo>
                    <a:lnTo>
                      <a:pt x="323386" y="0"/>
                    </a:lnTo>
                    <a:lnTo>
                      <a:pt x="304800" y="37171"/>
                    </a:lnTo>
                    <a:lnTo>
                      <a:pt x="308517" y="85493"/>
                    </a:lnTo>
                    <a:lnTo>
                      <a:pt x="249044" y="89210"/>
                    </a:lnTo>
                    <a:lnTo>
                      <a:pt x="237893" y="48322"/>
                    </a:lnTo>
                    <a:lnTo>
                      <a:pt x="92927" y="59473"/>
                    </a:lnTo>
                    <a:lnTo>
                      <a:pt x="40888" y="126381"/>
                    </a:lnTo>
                    <a:lnTo>
                      <a:pt x="48322" y="185854"/>
                    </a:lnTo>
                    <a:lnTo>
                      <a:pt x="0" y="208156"/>
                    </a:lnTo>
                    <a:lnTo>
                      <a:pt x="0" y="308517"/>
                    </a:lnTo>
                    <a:lnTo>
                      <a:pt x="44605" y="308517"/>
                    </a:lnTo>
                    <a:lnTo>
                      <a:pt x="85493" y="405161"/>
                    </a:lnTo>
                    <a:lnTo>
                      <a:pt x="115230" y="408878"/>
                    </a:lnTo>
                    <a:lnTo>
                      <a:pt x="148683" y="457200"/>
                    </a:lnTo>
                    <a:lnTo>
                      <a:pt x="245327" y="505522"/>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71" name="Freeform 46"/>
              <p:cNvSpPr/>
              <p:nvPr/>
            </p:nvSpPr>
            <p:spPr>
              <a:xfrm>
                <a:off x="5510892" y="3712126"/>
                <a:ext cx="631825" cy="674687"/>
              </a:xfrm>
              <a:custGeom>
                <a:avLst/>
                <a:gdLst>
                  <a:gd name="connsiteX0" fmla="*/ 137532 w 631903"/>
                  <a:gd name="connsiteY0" fmla="*/ 598449 h 657922"/>
                  <a:gd name="connsiteX1" fmla="*/ 185854 w 631903"/>
                  <a:gd name="connsiteY1" fmla="*/ 650488 h 657922"/>
                  <a:gd name="connsiteX2" fmla="*/ 256478 w 631903"/>
                  <a:gd name="connsiteY2" fmla="*/ 598449 h 657922"/>
                  <a:gd name="connsiteX3" fmla="*/ 297366 w 631903"/>
                  <a:gd name="connsiteY3" fmla="*/ 602166 h 657922"/>
                  <a:gd name="connsiteX4" fmla="*/ 330820 w 631903"/>
                  <a:gd name="connsiteY4" fmla="*/ 639337 h 657922"/>
                  <a:gd name="connsiteX5" fmla="*/ 390293 w 631903"/>
                  <a:gd name="connsiteY5" fmla="*/ 609600 h 657922"/>
                  <a:gd name="connsiteX6" fmla="*/ 427464 w 631903"/>
                  <a:gd name="connsiteY6" fmla="*/ 617034 h 657922"/>
                  <a:gd name="connsiteX7" fmla="*/ 468351 w 631903"/>
                  <a:gd name="connsiteY7" fmla="*/ 524107 h 657922"/>
                  <a:gd name="connsiteX8" fmla="*/ 535259 w 631903"/>
                  <a:gd name="connsiteY8" fmla="*/ 527824 h 657922"/>
                  <a:gd name="connsiteX9" fmla="*/ 631903 w 631903"/>
                  <a:gd name="connsiteY9" fmla="*/ 353122 h 657922"/>
                  <a:gd name="connsiteX10" fmla="*/ 538976 w 631903"/>
                  <a:gd name="connsiteY10" fmla="*/ 193288 h 657922"/>
                  <a:gd name="connsiteX11" fmla="*/ 498088 w 631903"/>
                  <a:gd name="connsiteY11" fmla="*/ 167268 h 657922"/>
                  <a:gd name="connsiteX12" fmla="*/ 434898 w 631903"/>
                  <a:gd name="connsiteY12" fmla="*/ 200722 h 657922"/>
                  <a:gd name="connsiteX13" fmla="*/ 330820 w 631903"/>
                  <a:gd name="connsiteY13" fmla="*/ 96644 h 657922"/>
                  <a:gd name="connsiteX14" fmla="*/ 256478 w 631903"/>
                  <a:gd name="connsiteY14" fmla="*/ 81776 h 657922"/>
                  <a:gd name="connsiteX15" fmla="*/ 237893 w 631903"/>
                  <a:gd name="connsiteY15" fmla="*/ 14868 h 657922"/>
                  <a:gd name="connsiteX16" fmla="*/ 156117 w 631903"/>
                  <a:gd name="connsiteY16" fmla="*/ 0 h 657922"/>
                  <a:gd name="connsiteX17" fmla="*/ 55756 w 631903"/>
                  <a:gd name="connsiteY17" fmla="*/ 63190 h 657922"/>
                  <a:gd name="connsiteX18" fmla="*/ 66908 w 631903"/>
                  <a:gd name="connsiteY18" fmla="*/ 89210 h 657922"/>
                  <a:gd name="connsiteX19" fmla="*/ 3717 w 631903"/>
                  <a:gd name="connsiteY19" fmla="*/ 163551 h 657922"/>
                  <a:gd name="connsiteX20" fmla="*/ 0 w 631903"/>
                  <a:gd name="connsiteY20" fmla="*/ 200722 h 657922"/>
                  <a:gd name="connsiteX21" fmla="*/ 197005 w 631903"/>
                  <a:gd name="connsiteY21" fmla="*/ 449766 h 657922"/>
                  <a:gd name="connsiteX22" fmla="*/ 185854 w 631903"/>
                  <a:gd name="connsiteY22" fmla="*/ 524107 h 657922"/>
                  <a:gd name="connsiteX23" fmla="*/ 178420 w 631903"/>
                  <a:gd name="connsiteY23" fmla="*/ 643054 h 657922"/>
                  <a:gd name="connsiteX24" fmla="*/ 200722 w 631903"/>
                  <a:gd name="connsiteY24" fmla="*/ 657922 h 657922"/>
                  <a:gd name="connsiteX25" fmla="*/ 193288 w 631903"/>
                  <a:gd name="connsiteY25" fmla="*/ 654205 h 657922"/>
                  <a:gd name="connsiteX0" fmla="*/ 137532 w 631903"/>
                  <a:gd name="connsiteY0" fmla="*/ 598449 h 657922"/>
                  <a:gd name="connsiteX1" fmla="*/ 185854 w 631903"/>
                  <a:gd name="connsiteY1" fmla="*/ 650488 h 657922"/>
                  <a:gd name="connsiteX2" fmla="*/ 256478 w 631903"/>
                  <a:gd name="connsiteY2" fmla="*/ 598449 h 657922"/>
                  <a:gd name="connsiteX3" fmla="*/ 297366 w 631903"/>
                  <a:gd name="connsiteY3" fmla="*/ 602166 h 657922"/>
                  <a:gd name="connsiteX4" fmla="*/ 330820 w 631903"/>
                  <a:gd name="connsiteY4" fmla="*/ 639337 h 657922"/>
                  <a:gd name="connsiteX5" fmla="*/ 390293 w 631903"/>
                  <a:gd name="connsiteY5" fmla="*/ 609600 h 657922"/>
                  <a:gd name="connsiteX6" fmla="*/ 427464 w 631903"/>
                  <a:gd name="connsiteY6" fmla="*/ 617034 h 657922"/>
                  <a:gd name="connsiteX7" fmla="*/ 468351 w 631903"/>
                  <a:gd name="connsiteY7" fmla="*/ 524107 h 657922"/>
                  <a:gd name="connsiteX8" fmla="*/ 535259 w 631903"/>
                  <a:gd name="connsiteY8" fmla="*/ 527824 h 657922"/>
                  <a:gd name="connsiteX9" fmla="*/ 631903 w 631903"/>
                  <a:gd name="connsiteY9" fmla="*/ 353122 h 657922"/>
                  <a:gd name="connsiteX10" fmla="*/ 538976 w 631903"/>
                  <a:gd name="connsiteY10" fmla="*/ 193288 h 657922"/>
                  <a:gd name="connsiteX11" fmla="*/ 498088 w 631903"/>
                  <a:gd name="connsiteY11" fmla="*/ 167268 h 657922"/>
                  <a:gd name="connsiteX12" fmla="*/ 434898 w 631903"/>
                  <a:gd name="connsiteY12" fmla="*/ 200722 h 657922"/>
                  <a:gd name="connsiteX13" fmla="*/ 330820 w 631903"/>
                  <a:gd name="connsiteY13" fmla="*/ 96644 h 657922"/>
                  <a:gd name="connsiteX14" fmla="*/ 256478 w 631903"/>
                  <a:gd name="connsiteY14" fmla="*/ 81776 h 657922"/>
                  <a:gd name="connsiteX15" fmla="*/ 237893 w 631903"/>
                  <a:gd name="connsiteY15" fmla="*/ 14868 h 657922"/>
                  <a:gd name="connsiteX16" fmla="*/ 156117 w 631903"/>
                  <a:gd name="connsiteY16" fmla="*/ 0 h 657922"/>
                  <a:gd name="connsiteX17" fmla="*/ 55756 w 631903"/>
                  <a:gd name="connsiteY17" fmla="*/ 63190 h 657922"/>
                  <a:gd name="connsiteX18" fmla="*/ 66908 w 631903"/>
                  <a:gd name="connsiteY18" fmla="*/ 89210 h 657922"/>
                  <a:gd name="connsiteX19" fmla="*/ 3717 w 631903"/>
                  <a:gd name="connsiteY19" fmla="*/ 163551 h 657922"/>
                  <a:gd name="connsiteX20" fmla="*/ 0 w 631903"/>
                  <a:gd name="connsiteY20" fmla="*/ 200722 h 657922"/>
                  <a:gd name="connsiteX21" fmla="*/ 197005 w 631903"/>
                  <a:gd name="connsiteY21" fmla="*/ 449766 h 657922"/>
                  <a:gd name="connsiteX22" fmla="*/ 185854 w 631903"/>
                  <a:gd name="connsiteY22" fmla="*/ 524107 h 657922"/>
                  <a:gd name="connsiteX23" fmla="*/ 178420 w 631903"/>
                  <a:gd name="connsiteY23" fmla="*/ 643054 h 657922"/>
                  <a:gd name="connsiteX24" fmla="*/ 200722 w 631903"/>
                  <a:gd name="connsiteY24" fmla="*/ 657922 h 657922"/>
                  <a:gd name="connsiteX25" fmla="*/ 193288 w 631903"/>
                  <a:gd name="connsiteY25" fmla="*/ 654205 h 657922"/>
                  <a:gd name="connsiteX26" fmla="*/ 137532 w 631903"/>
                  <a:gd name="connsiteY26" fmla="*/ 598449 h 657922"/>
                  <a:gd name="connsiteX0" fmla="*/ 137532 w 631903"/>
                  <a:gd name="connsiteY0" fmla="*/ 598449 h 657922"/>
                  <a:gd name="connsiteX1" fmla="*/ 185854 w 631903"/>
                  <a:gd name="connsiteY1" fmla="*/ 650488 h 657922"/>
                  <a:gd name="connsiteX2" fmla="*/ 256478 w 631903"/>
                  <a:gd name="connsiteY2" fmla="*/ 598449 h 657922"/>
                  <a:gd name="connsiteX3" fmla="*/ 297366 w 631903"/>
                  <a:gd name="connsiteY3" fmla="*/ 602166 h 657922"/>
                  <a:gd name="connsiteX4" fmla="*/ 330820 w 631903"/>
                  <a:gd name="connsiteY4" fmla="*/ 639337 h 657922"/>
                  <a:gd name="connsiteX5" fmla="*/ 390293 w 631903"/>
                  <a:gd name="connsiteY5" fmla="*/ 609600 h 657922"/>
                  <a:gd name="connsiteX6" fmla="*/ 427464 w 631903"/>
                  <a:gd name="connsiteY6" fmla="*/ 617034 h 657922"/>
                  <a:gd name="connsiteX7" fmla="*/ 468351 w 631903"/>
                  <a:gd name="connsiteY7" fmla="*/ 524107 h 657922"/>
                  <a:gd name="connsiteX8" fmla="*/ 535259 w 631903"/>
                  <a:gd name="connsiteY8" fmla="*/ 527824 h 657922"/>
                  <a:gd name="connsiteX9" fmla="*/ 631903 w 631903"/>
                  <a:gd name="connsiteY9" fmla="*/ 353122 h 657922"/>
                  <a:gd name="connsiteX10" fmla="*/ 538976 w 631903"/>
                  <a:gd name="connsiteY10" fmla="*/ 193288 h 657922"/>
                  <a:gd name="connsiteX11" fmla="*/ 498088 w 631903"/>
                  <a:gd name="connsiteY11" fmla="*/ 167268 h 657922"/>
                  <a:gd name="connsiteX12" fmla="*/ 434898 w 631903"/>
                  <a:gd name="connsiteY12" fmla="*/ 200722 h 657922"/>
                  <a:gd name="connsiteX13" fmla="*/ 330820 w 631903"/>
                  <a:gd name="connsiteY13" fmla="*/ 96644 h 657922"/>
                  <a:gd name="connsiteX14" fmla="*/ 256478 w 631903"/>
                  <a:gd name="connsiteY14" fmla="*/ 81776 h 657922"/>
                  <a:gd name="connsiteX15" fmla="*/ 237893 w 631903"/>
                  <a:gd name="connsiteY15" fmla="*/ 14868 h 657922"/>
                  <a:gd name="connsiteX16" fmla="*/ 156117 w 631903"/>
                  <a:gd name="connsiteY16" fmla="*/ 0 h 657922"/>
                  <a:gd name="connsiteX17" fmla="*/ 55756 w 631903"/>
                  <a:gd name="connsiteY17" fmla="*/ 63190 h 657922"/>
                  <a:gd name="connsiteX18" fmla="*/ 66908 w 631903"/>
                  <a:gd name="connsiteY18" fmla="*/ 89210 h 657922"/>
                  <a:gd name="connsiteX19" fmla="*/ 3717 w 631903"/>
                  <a:gd name="connsiteY19" fmla="*/ 163551 h 657922"/>
                  <a:gd name="connsiteX20" fmla="*/ 0 w 631903"/>
                  <a:gd name="connsiteY20" fmla="*/ 200722 h 657922"/>
                  <a:gd name="connsiteX21" fmla="*/ 197005 w 631903"/>
                  <a:gd name="connsiteY21" fmla="*/ 449766 h 657922"/>
                  <a:gd name="connsiteX22" fmla="*/ 185854 w 631903"/>
                  <a:gd name="connsiteY22" fmla="*/ 524107 h 657922"/>
                  <a:gd name="connsiteX23" fmla="*/ 174703 w 631903"/>
                  <a:gd name="connsiteY23" fmla="*/ 572429 h 657922"/>
                  <a:gd name="connsiteX24" fmla="*/ 200722 w 631903"/>
                  <a:gd name="connsiteY24" fmla="*/ 657922 h 657922"/>
                  <a:gd name="connsiteX25" fmla="*/ 193288 w 631903"/>
                  <a:gd name="connsiteY25" fmla="*/ 654205 h 657922"/>
                  <a:gd name="connsiteX26" fmla="*/ 137532 w 631903"/>
                  <a:gd name="connsiteY26" fmla="*/ 598449 h 657922"/>
                  <a:gd name="connsiteX0" fmla="*/ 137532 w 631903"/>
                  <a:gd name="connsiteY0" fmla="*/ 598449 h 728546"/>
                  <a:gd name="connsiteX1" fmla="*/ 182137 w 631903"/>
                  <a:gd name="connsiteY1" fmla="*/ 728546 h 728546"/>
                  <a:gd name="connsiteX2" fmla="*/ 256478 w 631903"/>
                  <a:gd name="connsiteY2" fmla="*/ 598449 h 728546"/>
                  <a:gd name="connsiteX3" fmla="*/ 297366 w 631903"/>
                  <a:gd name="connsiteY3" fmla="*/ 602166 h 728546"/>
                  <a:gd name="connsiteX4" fmla="*/ 330820 w 631903"/>
                  <a:gd name="connsiteY4" fmla="*/ 639337 h 728546"/>
                  <a:gd name="connsiteX5" fmla="*/ 390293 w 631903"/>
                  <a:gd name="connsiteY5" fmla="*/ 609600 h 728546"/>
                  <a:gd name="connsiteX6" fmla="*/ 427464 w 631903"/>
                  <a:gd name="connsiteY6" fmla="*/ 617034 h 728546"/>
                  <a:gd name="connsiteX7" fmla="*/ 468351 w 631903"/>
                  <a:gd name="connsiteY7" fmla="*/ 524107 h 728546"/>
                  <a:gd name="connsiteX8" fmla="*/ 535259 w 631903"/>
                  <a:gd name="connsiteY8" fmla="*/ 527824 h 728546"/>
                  <a:gd name="connsiteX9" fmla="*/ 631903 w 631903"/>
                  <a:gd name="connsiteY9" fmla="*/ 353122 h 728546"/>
                  <a:gd name="connsiteX10" fmla="*/ 538976 w 631903"/>
                  <a:gd name="connsiteY10" fmla="*/ 193288 h 728546"/>
                  <a:gd name="connsiteX11" fmla="*/ 498088 w 631903"/>
                  <a:gd name="connsiteY11" fmla="*/ 167268 h 728546"/>
                  <a:gd name="connsiteX12" fmla="*/ 434898 w 631903"/>
                  <a:gd name="connsiteY12" fmla="*/ 200722 h 728546"/>
                  <a:gd name="connsiteX13" fmla="*/ 330820 w 631903"/>
                  <a:gd name="connsiteY13" fmla="*/ 96644 h 728546"/>
                  <a:gd name="connsiteX14" fmla="*/ 256478 w 631903"/>
                  <a:gd name="connsiteY14" fmla="*/ 81776 h 728546"/>
                  <a:gd name="connsiteX15" fmla="*/ 237893 w 631903"/>
                  <a:gd name="connsiteY15" fmla="*/ 14868 h 728546"/>
                  <a:gd name="connsiteX16" fmla="*/ 156117 w 631903"/>
                  <a:gd name="connsiteY16" fmla="*/ 0 h 728546"/>
                  <a:gd name="connsiteX17" fmla="*/ 55756 w 631903"/>
                  <a:gd name="connsiteY17" fmla="*/ 63190 h 728546"/>
                  <a:gd name="connsiteX18" fmla="*/ 66908 w 631903"/>
                  <a:gd name="connsiteY18" fmla="*/ 89210 h 728546"/>
                  <a:gd name="connsiteX19" fmla="*/ 3717 w 631903"/>
                  <a:gd name="connsiteY19" fmla="*/ 163551 h 728546"/>
                  <a:gd name="connsiteX20" fmla="*/ 0 w 631903"/>
                  <a:gd name="connsiteY20" fmla="*/ 200722 h 728546"/>
                  <a:gd name="connsiteX21" fmla="*/ 197005 w 631903"/>
                  <a:gd name="connsiteY21" fmla="*/ 449766 h 728546"/>
                  <a:gd name="connsiteX22" fmla="*/ 185854 w 631903"/>
                  <a:gd name="connsiteY22" fmla="*/ 524107 h 728546"/>
                  <a:gd name="connsiteX23" fmla="*/ 174703 w 631903"/>
                  <a:gd name="connsiteY23" fmla="*/ 572429 h 728546"/>
                  <a:gd name="connsiteX24" fmla="*/ 200722 w 631903"/>
                  <a:gd name="connsiteY24" fmla="*/ 657922 h 728546"/>
                  <a:gd name="connsiteX25" fmla="*/ 193288 w 631903"/>
                  <a:gd name="connsiteY25" fmla="*/ 654205 h 728546"/>
                  <a:gd name="connsiteX26" fmla="*/ 137532 w 631903"/>
                  <a:gd name="connsiteY26" fmla="*/ 598449 h 728546"/>
                  <a:gd name="connsiteX0" fmla="*/ 137532 w 631903"/>
                  <a:gd name="connsiteY0" fmla="*/ 598449 h 728546"/>
                  <a:gd name="connsiteX1" fmla="*/ 182137 w 631903"/>
                  <a:gd name="connsiteY1" fmla="*/ 728546 h 728546"/>
                  <a:gd name="connsiteX2" fmla="*/ 256478 w 631903"/>
                  <a:gd name="connsiteY2" fmla="*/ 598449 h 728546"/>
                  <a:gd name="connsiteX3" fmla="*/ 297366 w 631903"/>
                  <a:gd name="connsiteY3" fmla="*/ 602166 h 728546"/>
                  <a:gd name="connsiteX4" fmla="*/ 330820 w 631903"/>
                  <a:gd name="connsiteY4" fmla="*/ 639337 h 728546"/>
                  <a:gd name="connsiteX5" fmla="*/ 390293 w 631903"/>
                  <a:gd name="connsiteY5" fmla="*/ 609600 h 728546"/>
                  <a:gd name="connsiteX6" fmla="*/ 427464 w 631903"/>
                  <a:gd name="connsiteY6" fmla="*/ 617034 h 728546"/>
                  <a:gd name="connsiteX7" fmla="*/ 468351 w 631903"/>
                  <a:gd name="connsiteY7" fmla="*/ 524107 h 728546"/>
                  <a:gd name="connsiteX8" fmla="*/ 535259 w 631903"/>
                  <a:gd name="connsiteY8" fmla="*/ 527824 h 728546"/>
                  <a:gd name="connsiteX9" fmla="*/ 631903 w 631903"/>
                  <a:gd name="connsiteY9" fmla="*/ 353122 h 728546"/>
                  <a:gd name="connsiteX10" fmla="*/ 538976 w 631903"/>
                  <a:gd name="connsiteY10" fmla="*/ 193288 h 728546"/>
                  <a:gd name="connsiteX11" fmla="*/ 498088 w 631903"/>
                  <a:gd name="connsiteY11" fmla="*/ 167268 h 728546"/>
                  <a:gd name="connsiteX12" fmla="*/ 434898 w 631903"/>
                  <a:gd name="connsiteY12" fmla="*/ 200722 h 728546"/>
                  <a:gd name="connsiteX13" fmla="*/ 330820 w 631903"/>
                  <a:gd name="connsiteY13" fmla="*/ 96644 h 728546"/>
                  <a:gd name="connsiteX14" fmla="*/ 256478 w 631903"/>
                  <a:gd name="connsiteY14" fmla="*/ 81776 h 728546"/>
                  <a:gd name="connsiteX15" fmla="*/ 237893 w 631903"/>
                  <a:gd name="connsiteY15" fmla="*/ 14868 h 728546"/>
                  <a:gd name="connsiteX16" fmla="*/ 156117 w 631903"/>
                  <a:gd name="connsiteY16" fmla="*/ 0 h 728546"/>
                  <a:gd name="connsiteX17" fmla="*/ 55756 w 631903"/>
                  <a:gd name="connsiteY17" fmla="*/ 63190 h 728546"/>
                  <a:gd name="connsiteX18" fmla="*/ 66908 w 631903"/>
                  <a:gd name="connsiteY18" fmla="*/ 89210 h 728546"/>
                  <a:gd name="connsiteX19" fmla="*/ 3717 w 631903"/>
                  <a:gd name="connsiteY19" fmla="*/ 163551 h 728546"/>
                  <a:gd name="connsiteX20" fmla="*/ 0 w 631903"/>
                  <a:gd name="connsiteY20" fmla="*/ 200722 h 728546"/>
                  <a:gd name="connsiteX21" fmla="*/ 197005 w 631903"/>
                  <a:gd name="connsiteY21" fmla="*/ 449766 h 728546"/>
                  <a:gd name="connsiteX22" fmla="*/ 185854 w 631903"/>
                  <a:gd name="connsiteY22" fmla="*/ 524107 h 728546"/>
                  <a:gd name="connsiteX23" fmla="*/ 174703 w 631903"/>
                  <a:gd name="connsiteY23" fmla="*/ 572429 h 728546"/>
                  <a:gd name="connsiteX24" fmla="*/ 200722 w 631903"/>
                  <a:gd name="connsiteY24" fmla="*/ 657922 h 728546"/>
                  <a:gd name="connsiteX25" fmla="*/ 163551 w 631903"/>
                  <a:gd name="connsiteY25" fmla="*/ 576146 h 728546"/>
                  <a:gd name="connsiteX26" fmla="*/ 137532 w 631903"/>
                  <a:gd name="connsiteY26" fmla="*/ 598449 h 728546"/>
                  <a:gd name="connsiteX0" fmla="*/ 163551 w 631903"/>
                  <a:gd name="connsiteY0" fmla="*/ 576146 h 749362"/>
                  <a:gd name="connsiteX1" fmla="*/ 137532 w 631903"/>
                  <a:gd name="connsiteY1" fmla="*/ 598449 h 749362"/>
                  <a:gd name="connsiteX2" fmla="*/ 182137 w 631903"/>
                  <a:gd name="connsiteY2" fmla="*/ 728546 h 749362"/>
                  <a:gd name="connsiteX3" fmla="*/ 256478 w 631903"/>
                  <a:gd name="connsiteY3" fmla="*/ 598449 h 749362"/>
                  <a:gd name="connsiteX4" fmla="*/ 297366 w 631903"/>
                  <a:gd name="connsiteY4" fmla="*/ 602166 h 749362"/>
                  <a:gd name="connsiteX5" fmla="*/ 330820 w 631903"/>
                  <a:gd name="connsiteY5" fmla="*/ 639337 h 749362"/>
                  <a:gd name="connsiteX6" fmla="*/ 390293 w 631903"/>
                  <a:gd name="connsiteY6" fmla="*/ 609600 h 749362"/>
                  <a:gd name="connsiteX7" fmla="*/ 427464 w 631903"/>
                  <a:gd name="connsiteY7" fmla="*/ 617034 h 749362"/>
                  <a:gd name="connsiteX8" fmla="*/ 468351 w 631903"/>
                  <a:gd name="connsiteY8" fmla="*/ 524107 h 749362"/>
                  <a:gd name="connsiteX9" fmla="*/ 535259 w 631903"/>
                  <a:gd name="connsiteY9" fmla="*/ 527824 h 749362"/>
                  <a:gd name="connsiteX10" fmla="*/ 631903 w 631903"/>
                  <a:gd name="connsiteY10" fmla="*/ 353122 h 749362"/>
                  <a:gd name="connsiteX11" fmla="*/ 538976 w 631903"/>
                  <a:gd name="connsiteY11" fmla="*/ 193288 h 749362"/>
                  <a:gd name="connsiteX12" fmla="*/ 498088 w 631903"/>
                  <a:gd name="connsiteY12" fmla="*/ 167268 h 749362"/>
                  <a:gd name="connsiteX13" fmla="*/ 434898 w 631903"/>
                  <a:gd name="connsiteY13" fmla="*/ 200722 h 749362"/>
                  <a:gd name="connsiteX14" fmla="*/ 330820 w 631903"/>
                  <a:gd name="connsiteY14" fmla="*/ 96644 h 749362"/>
                  <a:gd name="connsiteX15" fmla="*/ 256478 w 631903"/>
                  <a:gd name="connsiteY15" fmla="*/ 81776 h 749362"/>
                  <a:gd name="connsiteX16" fmla="*/ 237893 w 631903"/>
                  <a:gd name="connsiteY16" fmla="*/ 14868 h 749362"/>
                  <a:gd name="connsiteX17" fmla="*/ 156117 w 631903"/>
                  <a:gd name="connsiteY17" fmla="*/ 0 h 749362"/>
                  <a:gd name="connsiteX18" fmla="*/ 55756 w 631903"/>
                  <a:gd name="connsiteY18" fmla="*/ 63190 h 749362"/>
                  <a:gd name="connsiteX19" fmla="*/ 66908 w 631903"/>
                  <a:gd name="connsiteY19" fmla="*/ 89210 h 749362"/>
                  <a:gd name="connsiteX20" fmla="*/ 3717 w 631903"/>
                  <a:gd name="connsiteY20" fmla="*/ 163551 h 749362"/>
                  <a:gd name="connsiteX21" fmla="*/ 0 w 631903"/>
                  <a:gd name="connsiteY21" fmla="*/ 200722 h 749362"/>
                  <a:gd name="connsiteX22" fmla="*/ 197005 w 631903"/>
                  <a:gd name="connsiteY22" fmla="*/ 449766 h 749362"/>
                  <a:gd name="connsiteX23" fmla="*/ 185854 w 631903"/>
                  <a:gd name="connsiteY23" fmla="*/ 524107 h 749362"/>
                  <a:gd name="connsiteX24" fmla="*/ 174703 w 631903"/>
                  <a:gd name="connsiteY24" fmla="*/ 572429 h 749362"/>
                  <a:gd name="connsiteX25" fmla="*/ 292162 w 631903"/>
                  <a:gd name="connsiteY25" fmla="*/ 749362 h 749362"/>
                  <a:gd name="connsiteX0" fmla="*/ 163551 w 631903"/>
                  <a:gd name="connsiteY0" fmla="*/ 576146 h 749362"/>
                  <a:gd name="connsiteX1" fmla="*/ 137532 w 631903"/>
                  <a:gd name="connsiteY1" fmla="*/ 598449 h 749362"/>
                  <a:gd name="connsiteX2" fmla="*/ 182137 w 631903"/>
                  <a:gd name="connsiteY2" fmla="*/ 728546 h 749362"/>
                  <a:gd name="connsiteX3" fmla="*/ 256478 w 631903"/>
                  <a:gd name="connsiteY3" fmla="*/ 598449 h 749362"/>
                  <a:gd name="connsiteX4" fmla="*/ 297366 w 631903"/>
                  <a:gd name="connsiteY4" fmla="*/ 602166 h 749362"/>
                  <a:gd name="connsiteX5" fmla="*/ 330820 w 631903"/>
                  <a:gd name="connsiteY5" fmla="*/ 639337 h 749362"/>
                  <a:gd name="connsiteX6" fmla="*/ 390293 w 631903"/>
                  <a:gd name="connsiteY6" fmla="*/ 609600 h 749362"/>
                  <a:gd name="connsiteX7" fmla="*/ 427464 w 631903"/>
                  <a:gd name="connsiteY7" fmla="*/ 617034 h 749362"/>
                  <a:gd name="connsiteX8" fmla="*/ 468351 w 631903"/>
                  <a:gd name="connsiteY8" fmla="*/ 524107 h 749362"/>
                  <a:gd name="connsiteX9" fmla="*/ 535259 w 631903"/>
                  <a:gd name="connsiteY9" fmla="*/ 527824 h 749362"/>
                  <a:gd name="connsiteX10" fmla="*/ 631903 w 631903"/>
                  <a:gd name="connsiteY10" fmla="*/ 353122 h 749362"/>
                  <a:gd name="connsiteX11" fmla="*/ 538976 w 631903"/>
                  <a:gd name="connsiteY11" fmla="*/ 193288 h 749362"/>
                  <a:gd name="connsiteX12" fmla="*/ 498088 w 631903"/>
                  <a:gd name="connsiteY12" fmla="*/ 167268 h 749362"/>
                  <a:gd name="connsiteX13" fmla="*/ 434898 w 631903"/>
                  <a:gd name="connsiteY13" fmla="*/ 200722 h 749362"/>
                  <a:gd name="connsiteX14" fmla="*/ 330820 w 631903"/>
                  <a:gd name="connsiteY14" fmla="*/ 96644 h 749362"/>
                  <a:gd name="connsiteX15" fmla="*/ 256478 w 631903"/>
                  <a:gd name="connsiteY15" fmla="*/ 81776 h 749362"/>
                  <a:gd name="connsiteX16" fmla="*/ 237893 w 631903"/>
                  <a:gd name="connsiteY16" fmla="*/ 14868 h 749362"/>
                  <a:gd name="connsiteX17" fmla="*/ 156117 w 631903"/>
                  <a:gd name="connsiteY17" fmla="*/ 0 h 749362"/>
                  <a:gd name="connsiteX18" fmla="*/ 55756 w 631903"/>
                  <a:gd name="connsiteY18" fmla="*/ 63190 h 749362"/>
                  <a:gd name="connsiteX19" fmla="*/ 66908 w 631903"/>
                  <a:gd name="connsiteY19" fmla="*/ 89210 h 749362"/>
                  <a:gd name="connsiteX20" fmla="*/ 3717 w 631903"/>
                  <a:gd name="connsiteY20" fmla="*/ 163551 h 749362"/>
                  <a:gd name="connsiteX21" fmla="*/ 0 w 631903"/>
                  <a:gd name="connsiteY21" fmla="*/ 200722 h 749362"/>
                  <a:gd name="connsiteX22" fmla="*/ 197005 w 631903"/>
                  <a:gd name="connsiteY22" fmla="*/ 449766 h 749362"/>
                  <a:gd name="connsiteX23" fmla="*/ 185854 w 631903"/>
                  <a:gd name="connsiteY23" fmla="*/ 524107 h 749362"/>
                  <a:gd name="connsiteX24" fmla="*/ 292162 w 631903"/>
                  <a:gd name="connsiteY24" fmla="*/ 749362 h 749362"/>
                  <a:gd name="connsiteX0" fmla="*/ 163551 w 631903"/>
                  <a:gd name="connsiteY0" fmla="*/ 576146 h 728546"/>
                  <a:gd name="connsiteX1" fmla="*/ 137532 w 631903"/>
                  <a:gd name="connsiteY1" fmla="*/ 598449 h 728546"/>
                  <a:gd name="connsiteX2" fmla="*/ 182137 w 631903"/>
                  <a:gd name="connsiteY2" fmla="*/ 728546 h 728546"/>
                  <a:gd name="connsiteX3" fmla="*/ 256478 w 631903"/>
                  <a:gd name="connsiteY3" fmla="*/ 598449 h 728546"/>
                  <a:gd name="connsiteX4" fmla="*/ 297366 w 631903"/>
                  <a:gd name="connsiteY4" fmla="*/ 602166 h 728546"/>
                  <a:gd name="connsiteX5" fmla="*/ 330820 w 631903"/>
                  <a:gd name="connsiteY5" fmla="*/ 639337 h 728546"/>
                  <a:gd name="connsiteX6" fmla="*/ 390293 w 631903"/>
                  <a:gd name="connsiteY6" fmla="*/ 609600 h 728546"/>
                  <a:gd name="connsiteX7" fmla="*/ 427464 w 631903"/>
                  <a:gd name="connsiteY7" fmla="*/ 617034 h 728546"/>
                  <a:gd name="connsiteX8" fmla="*/ 468351 w 631903"/>
                  <a:gd name="connsiteY8" fmla="*/ 524107 h 728546"/>
                  <a:gd name="connsiteX9" fmla="*/ 535259 w 631903"/>
                  <a:gd name="connsiteY9" fmla="*/ 527824 h 728546"/>
                  <a:gd name="connsiteX10" fmla="*/ 631903 w 631903"/>
                  <a:gd name="connsiteY10" fmla="*/ 353122 h 728546"/>
                  <a:gd name="connsiteX11" fmla="*/ 538976 w 631903"/>
                  <a:gd name="connsiteY11" fmla="*/ 193288 h 728546"/>
                  <a:gd name="connsiteX12" fmla="*/ 498088 w 631903"/>
                  <a:gd name="connsiteY12" fmla="*/ 167268 h 728546"/>
                  <a:gd name="connsiteX13" fmla="*/ 434898 w 631903"/>
                  <a:gd name="connsiteY13" fmla="*/ 200722 h 728546"/>
                  <a:gd name="connsiteX14" fmla="*/ 330820 w 631903"/>
                  <a:gd name="connsiteY14" fmla="*/ 96644 h 728546"/>
                  <a:gd name="connsiteX15" fmla="*/ 256478 w 631903"/>
                  <a:gd name="connsiteY15" fmla="*/ 81776 h 728546"/>
                  <a:gd name="connsiteX16" fmla="*/ 237893 w 631903"/>
                  <a:gd name="connsiteY16" fmla="*/ 14868 h 728546"/>
                  <a:gd name="connsiteX17" fmla="*/ 156117 w 631903"/>
                  <a:gd name="connsiteY17" fmla="*/ 0 h 728546"/>
                  <a:gd name="connsiteX18" fmla="*/ 55756 w 631903"/>
                  <a:gd name="connsiteY18" fmla="*/ 63190 h 728546"/>
                  <a:gd name="connsiteX19" fmla="*/ 66908 w 631903"/>
                  <a:gd name="connsiteY19" fmla="*/ 89210 h 728546"/>
                  <a:gd name="connsiteX20" fmla="*/ 3717 w 631903"/>
                  <a:gd name="connsiteY20" fmla="*/ 163551 h 728546"/>
                  <a:gd name="connsiteX21" fmla="*/ 0 w 631903"/>
                  <a:gd name="connsiteY21" fmla="*/ 200722 h 728546"/>
                  <a:gd name="connsiteX22" fmla="*/ 197005 w 631903"/>
                  <a:gd name="connsiteY22" fmla="*/ 449766 h 728546"/>
                  <a:gd name="connsiteX23" fmla="*/ 185854 w 631903"/>
                  <a:gd name="connsiteY23" fmla="*/ 524107 h 728546"/>
                  <a:gd name="connsiteX0" fmla="*/ 163551 w 631903"/>
                  <a:gd name="connsiteY0" fmla="*/ 576146 h 728546"/>
                  <a:gd name="connsiteX1" fmla="*/ 137532 w 631903"/>
                  <a:gd name="connsiteY1" fmla="*/ 598449 h 728546"/>
                  <a:gd name="connsiteX2" fmla="*/ 182137 w 631903"/>
                  <a:gd name="connsiteY2" fmla="*/ 728546 h 728546"/>
                  <a:gd name="connsiteX3" fmla="*/ 256478 w 631903"/>
                  <a:gd name="connsiteY3" fmla="*/ 598449 h 728546"/>
                  <a:gd name="connsiteX4" fmla="*/ 297366 w 631903"/>
                  <a:gd name="connsiteY4" fmla="*/ 602166 h 728546"/>
                  <a:gd name="connsiteX5" fmla="*/ 330820 w 631903"/>
                  <a:gd name="connsiteY5" fmla="*/ 639337 h 728546"/>
                  <a:gd name="connsiteX6" fmla="*/ 390293 w 631903"/>
                  <a:gd name="connsiteY6" fmla="*/ 609600 h 728546"/>
                  <a:gd name="connsiteX7" fmla="*/ 427464 w 631903"/>
                  <a:gd name="connsiteY7" fmla="*/ 617034 h 728546"/>
                  <a:gd name="connsiteX8" fmla="*/ 468351 w 631903"/>
                  <a:gd name="connsiteY8" fmla="*/ 524107 h 728546"/>
                  <a:gd name="connsiteX9" fmla="*/ 535259 w 631903"/>
                  <a:gd name="connsiteY9" fmla="*/ 527824 h 728546"/>
                  <a:gd name="connsiteX10" fmla="*/ 631903 w 631903"/>
                  <a:gd name="connsiteY10" fmla="*/ 353122 h 728546"/>
                  <a:gd name="connsiteX11" fmla="*/ 538976 w 631903"/>
                  <a:gd name="connsiteY11" fmla="*/ 193288 h 728546"/>
                  <a:gd name="connsiteX12" fmla="*/ 498088 w 631903"/>
                  <a:gd name="connsiteY12" fmla="*/ 167268 h 728546"/>
                  <a:gd name="connsiteX13" fmla="*/ 434898 w 631903"/>
                  <a:gd name="connsiteY13" fmla="*/ 200722 h 728546"/>
                  <a:gd name="connsiteX14" fmla="*/ 330820 w 631903"/>
                  <a:gd name="connsiteY14" fmla="*/ 96644 h 728546"/>
                  <a:gd name="connsiteX15" fmla="*/ 256478 w 631903"/>
                  <a:gd name="connsiteY15" fmla="*/ 81776 h 728546"/>
                  <a:gd name="connsiteX16" fmla="*/ 237893 w 631903"/>
                  <a:gd name="connsiteY16" fmla="*/ 14868 h 728546"/>
                  <a:gd name="connsiteX17" fmla="*/ 156117 w 631903"/>
                  <a:gd name="connsiteY17" fmla="*/ 0 h 728546"/>
                  <a:gd name="connsiteX18" fmla="*/ 55756 w 631903"/>
                  <a:gd name="connsiteY18" fmla="*/ 63190 h 728546"/>
                  <a:gd name="connsiteX19" fmla="*/ 66908 w 631903"/>
                  <a:gd name="connsiteY19" fmla="*/ 89210 h 728546"/>
                  <a:gd name="connsiteX20" fmla="*/ 3717 w 631903"/>
                  <a:gd name="connsiteY20" fmla="*/ 163551 h 728546"/>
                  <a:gd name="connsiteX21" fmla="*/ 0 w 631903"/>
                  <a:gd name="connsiteY21" fmla="*/ 200722 h 728546"/>
                  <a:gd name="connsiteX22" fmla="*/ 197005 w 631903"/>
                  <a:gd name="connsiteY22" fmla="*/ 449766 h 728546"/>
                  <a:gd name="connsiteX23" fmla="*/ 185854 w 631903"/>
                  <a:gd name="connsiteY23" fmla="*/ 524107 h 728546"/>
                  <a:gd name="connsiteX24" fmla="*/ 163551 w 631903"/>
                  <a:gd name="connsiteY24" fmla="*/ 576146 h 728546"/>
                  <a:gd name="connsiteX0" fmla="*/ 163551 w 631903"/>
                  <a:gd name="connsiteY0" fmla="*/ 576146 h 665356"/>
                  <a:gd name="connsiteX1" fmla="*/ 137532 w 631903"/>
                  <a:gd name="connsiteY1" fmla="*/ 598449 h 665356"/>
                  <a:gd name="connsiteX2" fmla="*/ 230459 w 631903"/>
                  <a:gd name="connsiteY2" fmla="*/ 665356 h 665356"/>
                  <a:gd name="connsiteX3" fmla="*/ 256478 w 631903"/>
                  <a:gd name="connsiteY3" fmla="*/ 598449 h 665356"/>
                  <a:gd name="connsiteX4" fmla="*/ 297366 w 631903"/>
                  <a:gd name="connsiteY4" fmla="*/ 602166 h 665356"/>
                  <a:gd name="connsiteX5" fmla="*/ 330820 w 631903"/>
                  <a:gd name="connsiteY5" fmla="*/ 639337 h 665356"/>
                  <a:gd name="connsiteX6" fmla="*/ 390293 w 631903"/>
                  <a:gd name="connsiteY6" fmla="*/ 609600 h 665356"/>
                  <a:gd name="connsiteX7" fmla="*/ 427464 w 631903"/>
                  <a:gd name="connsiteY7" fmla="*/ 617034 h 665356"/>
                  <a:gd name="connsiteX8" fmla="*/ 468351 w 631903"/>
                  <a:gd name="connsiteY8" fmla="*/ 524107 h 665356"/>
                  <a:gd name="connsiteX9" fmla="*/ 535259 w 631903"/>
                  <a:gd name="connsiteY9" fmla="*/ 527824 h 665356"/>
                  <a:gd name="connsiteX10" fmla="*/ 631903 w 631903"/>
                  <a:gd name="connsiteY10" fmla="*/ 353122 h 665356"/>
                  <a:gd name="connsiteX11" fmla="*/ 538976 w 631903"/>
                  <a:gd name="connsiteY11" fmla="*/ 193288 h 665356"/>
                  <a:gd name="connsiteX12" fmla="*/ 498088 w 631903"/>
                  <a:gd name="connsiteY12" fmla="*/ 167268 h 665356"/>
                  <a:gd name="connsiteX13" fmla="*/ 434898 w 631903"/>
                  <a:gd name="connsiteY13" fmla="*/ 200722 h 665356"/>
                  <a:gd name="connsiteX14" fmla="*/ 330820 w 631903"/>
                  <a:gd name="connsiteY14" fmla="*/ 96644 h 665356"/>
                  <a:gd name="connsiteX15" fmla="*/ 256478 w 631903"/>
                  <a:gd name="connsiteY15" fmla="*/ 81776 h 665356"/>
                  <a:gd name="connsiteX16" fmla="*/ 237893 w 631903"/>
                  <a:gd name="connsiteY16" fmla="*/ 14868 h 665356"/>
                  <a:gd name="connsiteX17" fmla="*/ 156117 w 631903"/>
                  <a:gd name="connsiteY17" fmla="*/ 0 h 665356"/>
                  <a:gd name="connsiteX18" fmla="*/ 55756 w 631903"/>
                  <a:gd name="connsiteY18" fmla="*/ 63190 h 665356"/>
                  <a:gd name="connsiteX19" fmla="*/ 66908 w 631903"/>
                  <a:gd name="connsiteY19" fmla="*/ 89210 h 665356"/>
                  <a:gd name="connsiteX20" fmla="*/ 3717 w 631903"/>
                  <a:gd name="connsiteY20" fmla="*/ 163551 h 665356"/>
                  <a:gd name="connsiteX21" fmla="*/ 0 w 631903"/>
                  <a:gd name="connsiteY21" fmla="*/ 200722 h 665356"/>
                  <a:gd name="connsiteX22" fmla="*/ 197005 w 631903"/>
                  <a:gd name="connsiteY22" fmla="*/ 449766 h 665356"/>
                  <a:gd name="connsiteX23" fmla="*/ 185854 w 631903"/>
                  <a:gd name="connsiteY23" fmla="*/ 524107 h 665356"/>
                  <a:gd name="connsiteX24" fmla="*/ 163551 w 631903"/>
                  <a:gd name="connsiteY24" fmla="*/ 576146 h 665356"/>
                  <a:gd name="connsiteX0" fmla="*/ 163551 w 631903"/>
                  <a:gd name="connsiteY0" fmla="*/ 576146 h 665356"/>
                  <a:gd name="connsiteX1" fmla="*/ 137532 w 631903"/>
                  <a:gd name="connsiteY1" fmla="*/ 598449 h 665356"/>
                  <a:gd name="connsiteX2" fmla="*/ 230459 w 631903"/>
                  <a:gd name="connsiteY2" fmla="*/ 665356 h 665356"/>
                  <a:gd name="connsiteX3" fmla="*/ 256478 w 631903"/>
                  <a:gd name="connsiteY3" fmla="*/ 598449 h 665356"/>
                  <a:gd name="connsiteX4" fmla="*/ 297366 w 631903"/>
                  <a:gd name="connsiteY4" fmla="*/ 602166 h 665356"/>
                  <a:gd name="connsiteX5" fmla="*/ 330820 w 631903"/>
                  <a:gd name="connsiteY5" fmla="*/ 639337 h 665356"/>
                  <a:gd name="connsiteX6" fmla="*/ 390293 w 631903"/>
                  <a:gd name="connsiteY6" fmla="*/ 609600 h 665356"/>
                  <a:gd name="connsiteX7" fmla="*/ 427464 w 631903"/>
                  <a:gd name="connsiteY7" fmla="*/ 617034 h 665356"/>
                  <a:gd name="connsiteX8" fmla="*/ 468351 w 631903"/>
                  <a:gd name="connsiteY8" fmla="*/ 524107 h 665356"/>
                  <a:gd name="connsiteX9" fmla="*/ 535259 w 631903"/>
                  <a:gd name="connsiteY9" fmla="*/ 527824 h 665356"/>
                  <a:gd name="connsiteX10" fmla="*/ 631903 w 631903"/>
                  <a:gd name="connsiteY10" fmla="*/ 353122 h 665356"/>
                  <a:gd name="connsiteX11" fmla="*/ 538976 w 631903"/>
                  <a:gd name="connsiteY11" fmla="*/ 193288 h 665356"/>
                  <a:gd name="connsiteX12" fmla="*/ 498088 w 631903"/>
                  <a:gd name="connsiteY12" fmla="*/ 167268 h 665356"/>
                  <a:gd name="connsiteX13" fmla="*/ 434898 w 631903"/>
                  <a:gd name="connsiteY13" fmla="*/ 200722 h 665356"/>
                  <a:gd name="connsiteX14" fmla="*/ 330820 w 631903"/>
                  <a:gd name="connsiteY14" fmla="*/ 96644 h 665356"/>
                  <a:gd name="connsiteX15" fmla="*/ 256478 w 631903"/>
                  <a:gd name="connsiteY15" fmla="*/ 81776 h 665356"/>
                  <a:gd name="connsiteX16" fmla="*/ 237893 w 631903"/>
                  <a:gd name="connsiteY16" fmla="*/ 14868 h 665356"/>
                  <a:gd name="connsiteX17" fmla="*/ 156117 w 631903"/>
                  <a:gd name="connsiteY17" fmla="*/ 0 h 665356"/>
                  <a:gd name="connsiteX18" fmla="*/ 55756 w 631903"/>
                  <a:gd name="connsiteY18" fmla="*/ 63190 h 665356"/>
                  <a:gd name="connsiteX19" fmla="*/ 66908 w 631903"/>
                  <a:gd name="connsiteY19" fmla="*/ 89210 h 665356"/>
                  <a:gd name="connsiteX20" fmla="*/ 3717 w 631903"/>
                  <a:gd name="connsiteY20" fmla="*/ 163551 h 665356"/>
                  <a:gd name="connsiteX21" fmla="*/ 0 w 631903"/>
                  <a:gd name="connsiteY21" fmla="*/ 200722 h 665356"/>
                  <a:gd name="connsiteX22" fmla="*/ 197005 w 631903"/>
                  <a:gd name="connsiteY22" fmla="*/ 449766 h 665356"/>
                  <a:gd name="connsiteX23" fmla="*/ 171567 w 631903"/>
                  <a:gd name="connsiteY23" fmla="*/ 519345 h 665356"/>
                  <a:gd name="connsiteX24" fmla="*/ 163551 w 631903"/>
                  <a:gd name="connsiteY24" fmla="*/ 576146 h 665356"/>
                  <a:gd name="connsiteX0" fmla="*/ 163551 w 631903"/>
                  <a:gd name="connsiteY0" fmla="*/ 576146 h 665356"/>
                  <a:gd name="connsiteX1" fmla="*/ 137532 w 631903"/>
                  <a:gd name="connsiteY1" fmla="*/ 598449 h 665356"/>
                  <a:gd name="connsiteX2" fmla="*/ 230459 w 631903"/>
                  <a:gd name="connsiteY2" fmla="*/ 665356 h 665356"/>
                  <a:gd name="connsiteX3" fmla="*/ 256478 w 631903"/>
                  <a:gd name="connsiteY3" fmla="*/ 598449 h 665356"/>
                  <a:gd name="connsiteX4" fmla="*/ 297366 w 631903"/>
                  <a:gd name="connsiteY4" fmla="*/ 602166 h 665356"/>
                  <a:gd name="connsiteX5" fmla="*/ 299109 w 631903"/>
                  <a:gd name="connsiteY5" fmla="*/ 624236 h 665356"/>
                  <a:gd name="connsiteX6" fmla="*/ 330820 w 631903"/>
                  <a:gd name="connsiteY6" fmla="*/ 639337 h 665356"/>
                  <a:gd name="connsiteX7" fmla="*/ 390293 w 631903"/>
                  <a:gd name="connsiteY7" fmla="*/ 609600 h 665356"/>
                  <a:gd name="connsiteX8" fmla="*/ 427464 w 631903"/>
                  <a:gd name="connsiteY8" fmla="*/ 617034 h 665356"/>
                  <a:gd name="connsiteX9" fmla="*/ 468351 w 631903"/>
                  <a:gd name="connsiteY9" fmla="*/ 524107 h 665356"/>
                  <a:gd name="connsiteX10" fmla="*/ 535259 w 631903"/>
                  <a:gd name="connsiteY10" fmla="*/ 527824 h 665356"/>
                  <a:gd name="connsiteX11" fmla="*/ 631903 w 631903"/>
                  <a:gd name="connsiteY11" fmla="*/ 353122 h 665356"/>
                  <a:gd name="connsiteX12" fmla="*/ 538976 w 631903"/>
                  <a:gd name="connsiteY12" fmla="*/ 193288 h 665356"/>
                  <a:gd name="connsiteX13" fmla="*/ 498088 w 631903"/>
                  <a:gd name="connsiteY13" fmla="*/ 167268 h 665356"/>
                  <a:gd name="connsiteX14" fmla="*/ 434898 w 631903"/>
                  <a:gd name="connsiteY14" fmla="*/ 200722 h 665356"/>
                  <a:gd name="connsiteX15" fmla="*/ 330820 w 631903"/>
                  <a:gd name="connsiteY15" fmla="*/ 96644 h 665356"/>
                  <a:gd name="connsiteX16" fmla="*/ 256478 w 631903"/>
                  <a:gd name="connsiteY16" fmla="*/ 81776 h 665356"/>
                  <a:gd name="connsiteX17" fmla="*/ 237893 w 631903"/>
                  <a:gd name="connsiteY17" fmla="*/ 14868 h 665356"/>
                  <a:gd name="connsiteX18" fmla="*/ 156117 w 631903"/>
                  <a:gd name="connsiteY18" fmla="*/ 0 h 665356"/>
                  <a:gd name="connsiteX19" fmla="*/ 55756 w 631903"/>
                  <a:gd name="connsiteY19" fmla="*/ 63190 h 665356"/>
                  <a:gd name="connsiteX20" fmla="*/ 66908 w 631903"/>
                  <a:gd name="connsiteY20" fmla="*/ 89210 h 665356"/>
                  <a:gd name="connsiteX21" fmla="*/ 3717 w 631903"/>
                  <a:gd name="connsiteY21" fmla="*/ 163551 h 665356"/>
                  <a:gd name="connsiteX22" fmla="*/ 0 w 631903"/>
                  <a:gd name="connsiteY22" fmla="*/ 200722 h 665356"/>
                  <a:gd name="connsiteX23" fmla="*/ 197005 w 631903"/>
                  <a:gd name="connsiteY23" fmla="*/ 449766 h 665356"/>
                  <a:gd name="connsiteX24" fmla="*/ 171567 w 631903"/>
                  <a:gd name="connsiteY24" fmla="*/ 519345 h 665356"/>
                  <a:gd name="connsiteX25" fmla="*/ 163551 w 631903"/>
                  <a:gd name="connsiteY25" fmla="*/ 576146 h 665356"/>
                  <a:gd name="connsiteX0" fmla="*/ 163551 w 631903"/>
                  <a:gd name="connsiteY0" fmla="*/ 576146 h 665356"/>
                  <a:gd name="connsiteX1" fmla="*/ 137532 w 631903"/>
                  <a:gd name="connsiteY1" fmla="*/ 598449 h 665356"/>
                  <a:gd name="connsiteX2" fmla="*/ 230459 w 631903"/>
                  <a:gd name="connsiteY2" fmla="*/ 665356 h 665356"/>
                  <a:gd name="connsiteX3" fmla="*/ 256478 w 631903"/>
                  <a:gd name="connsiteY3" fmla="*/ 598449 h 665356"/>
                  <a:gd name="connsiteX4" fmla="*/ 283078 w 631903"/>
                  <a:gd name="connsiteY4" fmla="*/ 611691 h 665356"/>
                  <a:gd name="connsiteX5" fmla="*/ 299109 w 631903"/>
                  <a:gd name="connsiteY5" fmla="*/ 624236 h 665356"/>
                  <a:gd name="connsiteX6" fmla="*/ 330820 w 631903"/>
                  <a:gd name="connsiteY6" fmla="*/ 639337 h 665356"/>
                  <a:gd name="connsiteX7" fmla="*/ 390293 w 631903"/>
                  <a:gd name="connsiteY7" fmla="*/ 609600 h 665356"/>
                  <a:gd name="connsiteX8" fmla="*/ 427464 w 631903"/>
                  <a:gd name="connsiteY8" fmla="*/ 617034 h 665356"/>
                  <a:gd name="connsiteX9" fmla="*/ 468351 w 631903"/>
                  <a:gd name="connsiteY9" fmla="*/ 524107 h 665356"/>
                  <a:gd name="connsiteX10" fmla="*/ 535259 w 631903"/>
                  <a:gd name="connsiteY10" fmla="*/ 527824 h 665356"/>
                  <a:gd name="connsiteX11" fmla="*/ 631903 w 631903"/>
                  <a:gd name="connsiteY11" fmla="*/ 353122 h 665356"/>
                  <a:gd name="connsiteX12" fmla="*/ 538976 w 631903"/>
                  <a:gd name="connsiteY12" fmla="*/ 193288 h 665356"/>
                  <a:gd name="connsiteX13" fmla="*/ 498088 w 631903"/>
                  <a:gd name="connsiteY13" fmla="*/ 167268 h 665356"/>
                  <a:gd name="connsiteX14" fmla="*/ 434898 w 631903"/>
                  <a:gd name="connsiteY14" fmla="*/ 200722 h 665356"/>
                  <a:gd name="connsiteX15" fmla="*/ 330820 w 631903"/>
                  <a:gd name="connsiteY15" fmla="*/ 96644 h 665356"/>
                  <a:gd name="connsiteX16" fmla="*/ 256478 w 631903"/>
                  <a:gd name="connsiteY16" fmla="*/ 81776 h 665356"/>
                  <a:gd name="connsiteX17" fmla="*/ 237893 w 631903"/>
                  <a:gd name="connsiteY17" fmla="*/ 14868 h 665356"/>
                  <a:gd name="connsiteX18" fmla="*/ 156117 w 631903"/>
                  <a:gd name="connsiteY18" fmla="*/ 0 h 665356"/>
                  <a:gd name="connsiteX19" fmla="*/ 55756 w 631903"/>
                  <a:gd name="connsiteY19" fmla="*/ 63190 h 665356"/>
                  <a:gd name="connsiteX20" fmla="*/ 66908 w 631903"/>
                  <a:gd name="connsiteY20" fmla="*/ 89210 h 665356"/>
                  <a:gd name="connsiteX21" fmla="*/ 3717 w 631903"/>
                  <a:gd name="connsiteY21" fmla="*/ 163551 h 665356"/>
                  <a:gd name="connsiteX22" fmla="*/ 0 w 631903"/>
                  <a:gd name="connsiteY22" fmla="*/ 200722 h 665356"/>
                  <a:gd name="connsiteX23" fmla="*/ 197005 w 631903"/>
                  <a:gd name="connsiteY23" fmla="*/ 449766 h 665356"/>
                  <a:gd name="connsiteX24" fmla="*/ 171567 w 631903"/>
                  <a:gd name="connsiteY24" fmla="*/ 519345 h 665356"/>
                  <a:gd name="connsiteX25" fmla="*/ 163551 w 631903"/>
                  <a:gd name="connsiteY25" fmla="*/ 576146 h 665356"/>
                  <a:gd name="connsiteX0" fmla="*/ 163551 w 631903"/>
                  <a:gd name="connsiteY0" fmla="*/ 576146 h 665356"/>
                  <a:gd name="connsiteX1" fmla="*/ 137532 w 631903"/>
                  <a:gd name="connsiteY1" fmla="*/ 598449 h 665356"/>
                  <a:gd name="connsiteX2" fmla="*/ 230459 w 631903"/>
                  <a:gd name="connsiteY2" fmla="*/ 665356 h 665356"/>
                  <a:gd name="connsiteX3" fmla="*/ 256478 w 631903"/>
                  <a:gd name="connsiteY3" fmla="*/ 598449 h 665356"/>
                  <a:gd name="connsiteX4" fmla="*/ 283078 w 631903"/>
                  <a:gd name="connsiteY4" fmla="*/ 611691 h 665356"/>
                  <a:gd name="connsiteX5" fmla="*/ 299109 w 631903"/>
                  <a:gd name="connsiteY5" fmla="*/ 624236 h 665356"/>
                  <a:gd name="connsiteX6" fmla="*/ 330820 w 631903"/>
                  <a:gd name="connsiteY6" fmla="*/ 639337 h 665356"/>
                  <a:gd name="connsiteX7" fmla="*/ 390293 w 631903"/>
                  <a:gd name="connsiteY7" fmla="*/ 609600 h 665356"/>
                  <a:gd name="connsiteX8" fmla="*/ 427464 w 631903"/>
                  <a:gd name="connsiteY8" fmla="*/ 617034 h 665356"/>
                  <a:gd name="connsiteX9" fmla="*/ 465970 w 631903"/>
                  <a:gd name="connsiteY9" fmla="*/ 547920 h 665356"/>
                  <a:gd name="connsiteX10" fmla="*/ 535259 w 631903"/>
                  <a:gd name="connsiteY10" fmla="*/ 527824 h 665356"/>
                  <a:gd name="connsiteX11" fmla="*/ 631903 w 631903"/>
                  <a:gd name="connsiteY11" fmla="*/ 353122 h 665356"/>
                  <a:gd name="connsiteX12" fmla="*/ 538976 w 631903"/>
                  <a:gd name="connsiteY12" fmla="*/ 193288 h 665356"/>
                  <a:gd name="connsiteX13" fmla="*/ 498088 w 631903"/>
                  <a:gd name="connsiteY13" fmla="*/ 167268 h 665356"/>
                  <a:gd name="connsiteX14" fmla="*/ 434898 w 631903"/>
                  <a:gd name="connsiteY14" fmla="*/ 200722 h 665356"/>
                  <a:gd name="connsiteX15" fmla="*/ 330820 w 631903"/>
                  <a:gd name="connsiteY15" fmla="*/ 96644 h 665356"/>
                  <a:gd name="connsiteX16" fmla="*/ 256478 w 631903"/>
                  <a:gd name="connsiteY16" fmla="*/ 81776 h 665356"/>
                  <a:gd name="connsiteX17" fmla="*/ 237893 w 631903"/>
                  <a:gd name="connsiteY17" fmla="*/ 14868 h 665356"/>
                  <a:gd name="connsiteX18" fmla="*/ 156117 w 631903"/>
                  <a:gd name="connsiteY18" fmla="*/ 0 h 665356"/>
                  <a:gd name="connsiteX19" fmla="*/ 55756 w 631903"/>
                  <a:gd name="connsiteY19" fmla="*/ 63190 h 665356"/>
                  <a:gd name="connsiteX20" fmla="*/ 66908 w 631903"/>
                  <a:gd name="connsiteY20" fmla="*/ 89210 h 665356"/>
                  <a:gd name="connsiteX21" fmla="*/ 3717 w 631903"/>
                  <a:gd name="connsiteY21" fmla="*/ 163551 h 665356"/>
                  <a:gd name="connsiteX22" fmla="*/ 0 w 631903"/>
                  <a:gd name="connsiteY22" fmla="*/ 200722 h 665356"/>
                  <a:gd name="connsiteX23" fmla="*/ 197005 w 631903"/>
                  <a:gd name="connsiteY23" fmla="*/ 449766 h 665356"/>
                  <a:gd name="connsiteX24" fmla="*/ 171567 w 631903"/>
                  <a:gd name="connsiteY24" fmla="*/ 519345 h 665356"/>
                  <a:gd name="connsiteX25" fmla="*/ 163551 w 631903"/>
                  <a:gd name="connsiteY25" fmla="*/ 576146 h 665356"/>
                  <a:gd name="connsiteX0" fmla="*/ 163551 w 631903"/>
                  <a:gd name="connsiteY0" fmla="*/ 576146 h 665356"/>
                  <a:gd name="connsiteX1" fmla="*/ 137532 w 631903"/>
                  <a:gd name="connsiteY1" fmla="*/ 598449 h 665356"/>
                  <a:gd name="connsiteX2" fmla="*/ 230459 w 631903"/>
                  <a:gd name="connsiteY2" fmla="*/ 665356 h 665356"/>
                  <a:gd name="connsiteX3" fmla="*/ 256478 w 631903"/>
                  <a:gd name="connsiteY3" fmla="*/ 598449 h 665356"/>
                  <a:gd name="connsiteX4" fmla="*/ 283078 w 631903"/>
                  <a:gd name="connsiteY4" fmla="*/ 611691 h 665356"/>
                  <a:gd name="connsiteX5" fmla="*/ 299109 w 631903"/>
                  <a:gd name="connsiteY5" fmla="*/ 624236 h 665356"/>
                  <a:gd name="connsiteX6" fmla="*/ 330820 w 631903"/>
                  <a:gd name="connsiteY6" fmla="*/ 639337 h 665356"/>
                  <a:gd name="connsiteX7" fmla="*/ 390293 w 631903"/>
                  <a:gd name="connsiteY7" fmla="*/ 609600 h 665356"/>
                  <a:gd name="connsiteX8" fmla="*/ 427464 w 631903"/>
                  <a:gd name="connsiteY8" fmla="*/ 617034 h 665356"/>
                  <a:gd name="connsiteX9" fmla="*/ 465970 w 631903"/>
                  <a:gd name="connsiteY9" fmla="*/ 547920 h 665356"/>
                  <a:gd name="connsiteX10" fmla="*/ 535259 w 631903"/>
                  <a:gd name="connsiteY10" fmla="*/ 527824 h 665356"/>
                  <a:gd name="connsiteX11" fmla="*/ 631903 w 631903"/>
                  <a:gd name="connsiteY11" fmla="*/ 353122 h 665356"/>
                  <a:gd name="connsiteX12" fmla="*/ 538976 w 631903"/>
                  <a:gd name="connsiteY12" fmla="*/ 193288 h 665356"/>
                  <a:gd name="connsiteX13" fmla="*/ 498088 w 631903"/>
                  <a:gd name="connsiteY13" fmla="*/ 167268 h 665356"/>
                  <a:gd name="connsiteX14" fmla="*/ 434898 w 631903"/>
                  <a:gd name="connsiteY14" fmla="*/ 200722 h 665356"/>
                  <a:gd name="connsiteX15" fmla="*/ 330820 w 631903"/>
                  <a:gd name="connsiteY15" fmla="*/ 96644 h 665356"/>
                  <a:gd name="connsiteX16" fmla="*/ 256478 w 631903"/>
                  <a:gd name="connsiteY16" fmla="*/ 81776 h 665356"/>
                  <a:gd name="connsiteX17" fmla="*/ 237893 w 631903"/>
                  <a:gd name="connsiteY17" fmla="*/ 14868 h 665356"/>
                  <a:gd name="connsiteX18" fmla="*/ 156117 w 631903"/>
                  <a:gd name="connsiteY18" fmla="*/ 0 h 665356"/>
                  <a:gd name="connsiteX19" fmla="*/ 60518 w 631903"/>
                  <a:gd name="connsiteY19" fmla="*/ 44140 h 665356"/>
                  <a:gd name="connsiteX20" fmla="*/ 66908 w 631903"/>
                  <a:gd name="connsiteY20" fmla="*/ 89210 h 665356"/>
                  <a:gd name="connsiteX21" fmla="*/ 3717 w 631903"/>
                  <a:gd name="connsiteY21" fmla="*/ 163551 h 665356"/>
                  <a:gd name="connsiteX22" fmla="*/ 0 w 631903"/>
                  <a:gd name="connsiteY22" fmla="*/ 200722 h 665356"/>
                  <a:gd name="connsiteX23" fmla="*/ 197005 w 631903"/>
                  <a:gd name="connsiteY23" fmla="*/ 449766 h 665356"/>
                  <a:gd name="connsiteX24" fmla="*/ 171567 w 631903"/>
                  <a:gd name="connsiteY24" fmla="*/ 519345 h 665356"/>
                  <a:gd name="connsiteX25" fmla="*/ 163551 w 631903"/>
                  <a:gd name="connsiteY25" fmla="*/ 576146 h 665356"/>
                  <a:gd name="connsiteX0" fmla="*/ 163551 w 631903"/>
                  <a:gd name="connsiteY0" fmla="*/ 576146 h 665356"/>
                  <a:gd name="connsiteX1" fmla="*/ 137532 w 631903"/>
                  <a:gd name="connsiteY1" fmla="*/ 598449 h 665356"/>
                  <a:gd name="connsiteX2" fmla="*/ 230459 w 631903"/>
                  <a:gd name="connsiteY2" fmla="*/ 665356 h 665356"/>
                  <a:gd name="connsiteX3" fmla="*/ 256478 w 631903"/>
                  <a:gd name="connsiteY3" fmla="*/ 598449 h 665356"/>
                  <a:gd name="connsiteX4" fmla="*/ 283078 w 631903"/>
                  <a:gd name="connsiteY4" fmla="*/ 611691 h 665356"/>
                  <a:gd name="connsiteX5" fmla="*/ 299109 w 631903"/>
                  <a:gd name="connsiteY5" fmla="*/ 624236 h 665356"/>
                  <a:gd name="connsiteX6" fmla="*/ 330820 w 631903"/>
                  <a:gd name="connsiteY6" fmla="*/ 639337 h 665356"/>
                  <a:gd name="connsiteX7" fmla="*/ 390293 w 631903"/>
                  <a:gd name="connsiteY7" fmla="*/ 609600 h 665356"/>
                  <a:gd name="connsiteX8" fmla="*/ 427464 w 631903"/>
                  <a:gd name="connsiteY8" fmla="*/ 617034 h 665356"/>
                  <a:gd name="connsiteX9" fmla="*/ 465970 w 631903"/>
                  <a:gd name="connsiteY9" fmla="*/ 547920 h 665356"/>
                  <a:gd name="connsiteX10" fmla="*/ 535259 w 631903"/>
                  <a:gd name="connsiteY10" fmla="*/ 527824 h 665356"/>
                  <a:gd name="connsiteX11" fmla="*/ 631903 w 631903"/>
                  <a:gd name="connsiteY11" fmla="*/ 353122 h 665356"/>
                  <a:gd name="connsiteX12" fmla="*/ 538976 w 631903"/>
                  <a:gd name="connsiteY12" fmla="*/ 193288 h 665356"/>
                  <a:gd name="connsiteX13" fmla="*/ 498088 w 631903"/>
                  <a:gd name="connsiteY13" fmla="*/ 167268 h 665356"/>
                  <a:gd name="connsiteX14" fmla="*/ 434898 w 631903"/>
                  <a:gd name="connsiteY14" fmla="*/ 200722 h 665356"/>
                  <a:gd name="connsiteX15" fmla="*/ 330820 w 631903"/>
                  <a:gd name="connsiteY15" fmla="*/ 96644 h 665356"/>
                  <a:gd name="connsiteX16" fmla="*/ 256478 w 631903"/>
                  <a:gd name="connsiteY16" fmla="*/ 81776 h 665356"/>
                  <a:gd name="connsiteX17" fmla="*/ 245036 w 631903"/>
                  <a:gd name="connsiteY17" fmla="*/ 2962 h 665356"/>
                  <a:gd name="connsiteX18" fmla="*/ 156117 w 631903"/>
                  <a:gd name="connsiteY18" fmla="*/ 0 h 665356"/>
                  <a:gd name="connsiteX19" fmla="*/ 60518 w 631903"/>
                  <a:gd name="connsiteY19" fmla="*/ 44140 h 665356"/>
                  <a:gd name="connsiteX20" fmla="*/ 66908 w 631903"/>
                  <a:gd name="connsiteY20" fmla="*/ 89210 h 665356"/>
                  <a:gd name="connsiteX21" fmla="*/ 3717 w 631903"/>
                  <a:gd name="connsiteY21" fmla="*/ 163551 h 665356"/>
                  <a:gd name="connsiteX22" fmla="*/ 0 w 631903"/>
                  <a:gd name="connsiteY22" fmla="*/ 200722 h 665356"/>
                  <a:gd name="connsiteX23" fmla="*/ 197005 w 631903"/>
                  <a:gd name="connsiteY23" fmla="*/ 449766 h 665356"/>
                  <a:gd name="connsiteX24" fmla="*/ 171567 w 631903"/>
                  <a:gd name="connsiteY24" fmla="*/ 519345 h 665356"/>
                  <a:gd name="connsiteX25" fmla="*/ 163551 w 631903"/>
                  <a:gd name="connsiteY25" fmla="*/ 576146 h 665356"/>
                  <a:gd name="connsiteX0" fmla="*/ 163551 w 631903"/>
                  <a:gd name="connsiteY0" fmla="*/ 585671 h 674881"/>
                  <a:gd name="connsiteX1" fmla="*/ 137532 w 631903"/>
                  <a:gd name="connsiteY1" fmla="*/ 607974 h 674881"/>
                  <a:gd name="connsiteX2" fmla="*/ 230459 w 631903"/>
                  <a:gd name="connsiteY2" fmla="*/ 674881 h 674881"/>
                  <a:gd name="connsiteX3" fmla="*/ 256478 w 631903"/>
                  <a:gd name="connsiteY3" fmla="*/ 607974 h 674881"/>
                  <a:gd name="connsiteX4" fmla="*/ 283078 w 631903"/>
                  <a:gd name="connsiteY4" fmla="*/ 621216 h 674881"/>
                  <a:gd name="connsiteX5" fmla="*/ 299109 w 631903"/>
                  <a:gd name="connsiteY5" fmla="*/ 633761 h 674881"/>
                  <a:gd name="connsiteX6" fmla="*/ 330820 w 631903"/>
                  <a:gd name="connsiteY6" fmla="*/ 648862 h 674881"/>
                  <a:gd name="connsiteX7" fmla="*/ 390293 w 631903"/>
                  <a:gd name="connsiteY7" fmla="*/ 619125 h 674881"/>
                  <a:gd name="connsiteX8" fmla="*/ 427464 w 631903"/>
                  <a:gd name="connsiteY8" fmla="*/ 626559 h 674881"/>
                  <a:gd name="connsiteX9" fmla="*/ 465970 w 631903"/>
                  <a:gd name="connsiteY9" fmla="*/ 557445 h 674881"/>
                  <a:gd name="connsiteX10" fmla="*/ 535259 w 631903"/>
                  <a:gd name="connsiteY10" fmla="*/ 537349 h 674881"/>
                  <a:gd name="connsiteX11" fmla="*/ 631903 w 631903"/>
                  <a:gd name="connsiteY11" fmla="*/ 362647 h 674881"/>
                  <a:gd name="connsiteX12" fmla="*/ 538976 w 631903"/>
                  <a:gd name="connsiteY12" fmla="*/ 202813 h 674881"/>
                  <a:gd name="connsiteX13" fmla="*/ 498088 w 631903"/>
                  <a:gd name="connsiteY13" fmla="*/ 176793 h 674881"/>
                  <a:gd name="connsiteX14" fmla="*/ 434898 w 631903"/>
                  <a:gd name="connsiteY14" fmla="*/ 210247 h 674881"/>
                  <a:gd name="connsiteX15" fmla="*/ 330820 w 631903"/>
                  <a:gd name="connsiteY15" fmla="*/ 106169 h 674881"/>
                  <a:gd name="connsiteX16" fmla="*/ 256478 w 631903"/>
                  <a:gd name="connsiteY16" fmla="*/ 91301 h 674881"/>
                  <a:gd name="connsiteX17" fmla="*/ 245036 w 631903"/>
                  <a:gd name="connsiteY17" fmla="*/ 12487 h 674881"/>
                  <a:gd name="connsiteX18" fmla="*/ 156117 w 631903"/>
                  <a:gd name="connsiteY18" fmla="*/ 0 h 674881"/>
                  <a:gd name="connsiteX19" fmla="*/ 60518 w 631903"/>
                  <a:gd name="connsiteY19" fmla="*/ 53665 h 674881"/>
                  <a:gd name="connsiteX20" fmla="*/ 66908 w 631903"/>
                  <a:gd name="connsiteY20" fmla="*/ 98735 h 674881"/>
                  <a:gd name="connsiteX21" fmla="*/ 3717 w 631903"/>
                  <a:gd name="connsiteY21" fmla="*/ 173076 h 674881"/>
                  <a:gd name="connsiteX22" fmla="*/ 0 w 631903"/>
                  <a:gd name="connsiteY22" fmla="*/ 210247 h 674881"/>
                  <a:gd name="connsiteX23" fmla="*/ 197005 w 631903"/>
                  <a:gd name="connsiteY23" fmla="*/ 459291 h 674881"/>
                  <a:gd name="connsiteX24" fmla="*/ 171567 w 631903"/>
                  <a:gd name="connsiteY24" fmla="*/ 528870 h 674881"/>
                  <a:gd name="connsiteX25" fmla="*/ 163551 w 631903"/>
                  <a:gd name="connsiteY25" fmla="*/ 585671 h 674881"/>
                  <a:gd name="connsiteX0" fmla="*/ 163551 w 631903"/>
                  <a:gd name="connsiteY0" fmla="*/ 585671 h 674881"/>
                  <a:gd name="connsiteX1" fmla="*/ 137532 w 631903"/>
                  <a:gd name="connsiteY1" fmla="*/ 607974 h 674881"/>
                  <a:gd name="connsiteX2" fmla="*/ 230459 w 631903"/>
                  <a:gd name="connsiteY2" fmla="*/ 674881 h 674881"/>
                  <a:gd name="connsiteX3" fmla="*/ 256478 w 631903"/>
                  <a:gd name="connsiteY3" fmla="*/ 607974 h 674881"/>
                  <a:gd name="connsiteX4" fmla="*/ 283078 w 631903"/>
                  <a:gd name="connsiteY4" fmla="*/ 621216 h 674881"/>
                  <a:gd name="connsiteX5" fmla="*/ 299109 w 631903"/>
                  <a:gd name="connsiteY5" fmla="*/ 633761 h 674881"/>
                  <a:gd name="connsiteX6" fmla="*/ 330820 w 631903"/>
                  <a:gd name="connsiteY6" fmla="*/ 648862 h 674881"/>
                  <a:gd name="connsiteX7" fmla="*/ 390293 w 631903"/>
                  <a:gd name="connsiteY7" fmla="*/ 619125 h 674881"/>
                  <a:gd name="connsiteX8" fmla="*/ 427464 w 631903"/>
                  <a:gd name="connsiteY8" fmla="*/ 626559 h 674881"/>
                  <a:gd name="connsiteX9" fmla="*/ 465970 w 631903"/>
                  <a:gd name="connsiteY9" fmla="*/ 557445 h 674881"/>
                  <a:gd name="connsiteX10" fmla="*/ 535259 w 631903"/>
                  <a:gd name="connsiteY10" fmla="*/ 537349 h 674881"/>
                  <a:gd name="connsiteX11" fmla="*/ 631903 w 631903"/>
                  <a:gd name="connsiteY11" fmla="*/ 362647 h 674881"/>
                  <a:gd name="connsiteX12" fmla="*/ 548501 w 631903"/>
                  <a:gd name="connsiteY12" fmla="*/ 198050 h 674881"/>
                  <a:gd name="connsiteX13" fmla="*/ 498088 w 631903"/>
                  <a:gd name="connsiteY13" fmla="*/ 176793 h 674881"/>
                  <a:gd name="connsiteX14" fmla="*/ 434898 w 631903"/>
                  <a:gd name="connsiteY14" fmla="*/ 210247 h 674881"/>
                  <a:gd name="connsiteX15" fmla="*/ 330820 w 631903"/>
                  <a:gd name="connsiteY15" fmla="*/ 106169 h 674881"/>
                  <a:gd name="connsiteX16" fmla="*/ 256478 w 631903"/>
                  <a:gd name="connsiteY16" fmla="*/ 91301 h 674881"/>
                  <a:gd name="connsiteX17" fmla="*/ 245036 w 631903"/>
                  <a:gd name="connsiteY17" fmla="*/ 12487 h 674881"/>
                  <a:gd name="connsiteX18" fmla="*/ 156117 w 631903"/>
                  <a:gd name="connsiteY18" fmla="*/ 0 h 674881"/>
                  <a:gd name="connsiteX19" fmla="*/ 60518 w 631903"/>
                  <a:gd name="connsiteY19" fmla="*/ 53665 h 674881"/>
                  <a:gd name="connsiteX20" fmla="*/ 66908 w 631903"/>
                  <a:gd name="connsiteY20" fmla="*/ 98735 h 674881"/>
                  <a:gd name="connsiteX21" fmla="*/ 3717 w 631903"/>
                  <a:gd name="connsiteY21" fmla="*/ 173076 h 674881"/>
                  <a:gd name="connsiteX22" fmla="*/ 0 w 631903"/>
                  <a:gd name="connsiteY22" fmla="*/ 210247 h 674881"/>
                  <a:gd name="connsiteX23" fmla="*/ 197005 w 631903"/>
                  <a:gd name="connsiteY23" fmla="*/ 459291 h 674881"/>
                  <a:gd name="connsiteX24" fmla="*/ 171567 w 631903"/>
                  <a:gd name="connsiteY24" fmla="*/ 528870 h 674881"/>
                  <a:gd name="connsiteX25" fmla="*/ 163551 w 631903"/>
                  <a:gd name="connsiteY25" fmla="*/ 585671 h 6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1903" h="674881">
                    <a:moveTo>
                      <a:pt x="163551" y="585671"/>
                    </a:moveTo>
                    <a:lnTo>
                      <a:pt x="137532" y="607974"/>
                    </a:lnTo>
                    <a:lnTo>
                      <a:pt x="230459" y="674881"/>
                    </a:lnTo>
                    <a:lnTo>
                      <a:pt x="256478" y="607974"/>
                    </a:lnTo>
                    <a:lnTo>
                      <a:pt x="283078" y="621216"/>
                    </a:lnTo>
                    <a:cubicBezTo>
                      <a:pt x="286040" y="621429"/>
                      <a:pt x="296147" y="633548"/>
                      <a:pt x="299109" y="633761"/>
                    </a:cubicBezTo>
                    <a:lnTo>
                      <a:pt x="330820" y="648862"/>
                    </a:lnTo>
                    <a:lnTo>
                      <a:pt x="390293" y="619125"/>
                    </a:lnTo>
                    <a:lnTo>
                      <a:pt x="427464" y="626559"/>
                    </a:lnTo>
                    <a:lnTo>
                      <a:pt x="465970" y="557445"/>
                    </a:lnTo>
                    <a:lnTo>
                      <a:pt x="535259" y="537349"/>
                    </a:lnTo>
                    <a:lnTo>
                      <a:pt x="631903" y="362647"/>
                    </a:lnTo>
                    <a:lnTo>
                      <a:pt x="548501" y="198050"/>
                    </a:lnTo>
                    <a:lnTo>
                      <a:pt x="498088" y="176793"/>
                    </a:lnTo>
                    <a:lnTo>
                      <a:pt x="434898" y="210247"/>
                    </a:lnTo>
                    <a:lnTo>
                      <a:pt x="330820" y="106169"/>
                    </a:lnTo>
                    <a:lnTo>
                      <a:pt x="256478" y="91301"/>
                    </a:lnTo>
                    <a:lnTo>
                      <a:pt x="245036" y="12487"/>
                    </a:lnTo>
                    <a:lnTo>
                      <a:pt x="156117" y="0"/>
                    </a:lnTo>
                    <a:lnTo>
                      <a:pt x="60518" y="53665"/>
                    </a:lnTo>
                    <a:lnTo>
                      <a:pt x="66908" y="98735"/>
                    </a:lnTo>
                    <a:lnTo>
                      <a:pt x="3717" y="173076"/>
                    </a:lnTo>
                    <a:lnTo>
                      <a:pt x="0" y="210247"/>
                    </a:lnTo>
                    <a:lnTo>
                      <a:pt x="197005" y="459291"/>
                    </a:lnTo>
                    <a:lnTo>
                      <a:pt x="171567" y="528870"/>
                    </a:lnTo>
                    <a:lnTo>
                      <a:pt x="163551" y="585671"/>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sp>
            <p:nvSpPr>
              <p:cNvPr id="72" name="Freeform 47"/>
              <p:cNvSpPr/>
              <p:nvPr/>
            </p:nvSpPr>
            <p:spPr>
              <a:xfrm>
                <a:off x="5710917" y="4256638"/>
                <a:ext cx="646112" cy="1204913"/>
              </a:xfrm>
              <a:custGeom>
                <a:avLst/>
                <a:gdLst>
                  <a:gd name="connsiteX0" fmla="*/ 0 w 646771"/>
                  <a:gd name="connsiteY0" fmla="*/ 130097 h 1204331"/>
                  <a:gd name="connsiteX1" fmla="*/ 234176 w 646771"/>
                  <a:gd name="connsiteY1" fmla="*/ 646770 h 1204331"/>
                  <a:gd name="connsiteX2" fmla="*/ 234176 w 646771"/>
                  <a:gd name="connsiteY2" fmla="*/ 732263 h 1204331"/>
                  <a:gd name="connsiteX3" fmla="*/ 174703 w 646771"/>
                  <a:gd name="connsiteY3" fmla="*/ 758282 h 1204331"/>
                  <a:gd name="connsiteX4" fmla="*/ 115229 w 646771"/>
                  <a:gd name="connsiteY4" fmla="*/ 769434 h 1204331"/>
                  <a:gd name="connsiteX5" fmla="*/ 130098 w 646771"/>
                  <a:gd name="connsiteY5" fmla="*/ 854926 h 1204331"/>
                  <a:gd name="connsiteX6" fmla="*/ 170986 w 646771"/>
                  <a:gd name="connsiteY6" fmla="*/ 903248 h 1204331"/>
                  <a:gd name="connsiteX7" fmla="*/ 66908 w 646771"/>
                  <a:gd name="connsiteY7" fmla="*/ 1029629 h 1204331"/>
                  <a:gd name="connsiteX8" fmla="*/ 48322 w 646771"/>
                  <a:gd name="connsiteY8" fmla="*/ 1103970 h 1204331"/>
                  <a:gd name="connsiteX9" fmla="*/ 92927 w 646771"/>
                  <a:gd name="connsiteY9" fmla="*/ 1133707 h 1204331"/>
                  <a:gd name="connsiteX10" fmla="*/ 92927 w 646771"/>
                  <a:gd name="connsiteY10" fmla="*/ 1204331 h 1204331"/>
                  <a:gd name="connsiteX11" fmla="*/ 223025 w 646771"/>
                  <a:gd name="connsiteY11" fmla="*/ 1159726 h 1204331"/>
                  <a:gd name="connsiteX12" fmla="*/ 267629 w 646771"/>
                  <a:gd name="connsiteY12" fmla="*/ 1174595 h 1204331"/>
                  <a:gd name="connsiteX13" fmla="*/ 293649 w 646771"/>
                  <a:gd name="connsiteY13" fmla="*/ 1037063 h 1204331"/>
                  <a:gd name="connsiteX14" fmla="*/ 371708 w 646771"/>
                  <a:gd name="connsiteY14" fmla="*/ 977590 h 1204331"/>
                  <a:gd name="connsiteX15" fmla="*/ 390293 w 646771"/>
                  <a:gd name="connsiteY15" fmla="*/ 977590 h 1204331"/>
                  <a:gd name="connsiteX16" fmla="*/ 431181 w 646771"/>
                  <a:gd name="connsiteY16" fmla="*/ 791736 h 1204331"/>
                  <a:gd name="connsiteX17" fmla="*/ 394010 w 646771"/>
                  <a:gd name="connsiteY17" fmla="*/ 702526 h 1204331"/>
                  <a:gd name="connsiteX18" fmla="*/ 505522 w 646771"/>
                  <a:gd name="connsiteY18" fmla="*/ 613317 h 1204331"/>
                  <a:gd name="connsiteX19" fmla="*/ 646771 w 646771"/>
                  <a:gd name="connsiteY19" fmla="*/ 594731 h 1204331"/>
                  <a:gd name="connsiteX20" fmla="*/ 646771 w 646771"/>
                  <a:gd name="connsiteY20" fmla="*/ 553843 h 1204331"/>
                  <a:gd name="connsiteX21" fmla="*/ 628186 w 646771"/>
                  <a:gd name="connsiteY21" fmla="*/ 338253 h 1204331"/>
                  <a:gd name="connsiteX22" fmla="*/ 446049 w 646771"/>
                  <a:gd name="connsiteY22" fmla="*/ 230458 h 1204331"/>
                  <a:gd name="connsiteX23" fmla="*/ 334537 w 646771"/>
                  <a:gd name="connsiteY23" fmla="*/ 215590 h 1204331"/>
                  <a:gd name="connsiteX24" fmla="*/ 327103 w 646771"/>
                  <a:gd name="connsiteY24" fmla="*/ 167268 h 1204331"/>
                  <a:gd name="connsiteX25" fmla="*/ 375425 w 646771"/>
                  <a:gd name="connsiteY25" fmla="*/ 115229 h 1204331"/>
                  <a:gd name="connsiteX26" fmla="*/ 323386 w 646771"/>
                  <a:gd name="connsiteY26" fmla="*/ 0 h 1204331"/>
                  <a:gd name="connsiteX27" fmla="*/ 263912 w 646771"/>
                  <a:gd name="connsiteY27" fmla="*/ 7434 h 1204331"/>
                  <a:gd name="connsiteX28" fmla="*/ 226742 w 646771"/>
                  <a:gd name="connsiteY28" fmla="*/ 89209 h 1204331"/>
                  <a:gd name="connsiteX29" fmla="*/ 185854 w 646771"/>
                  <a:gd name="connsiteY29" fmla="*/ 78058 h 1204331"/>
                  <a:gd name="connsiteX30" fmla="*/ 118947 w 646771"/>
                  <a:gd name="connsiteY30" fmla="*/ 107795 h 1204331"/>
                  <a:gd name="connsiteX31" fmla="*/ 74342 w 646771"/>
                  <a:gd name="connsiteY31" fmla="*/ 66907 h 1204331"/>
                  <a:gd name="connsiteX32" fmla="*/ 55756 w 646771"/>
                  <a:gd name="connsiteY32" fmla="*/ 66907 h 1204331"/>
                  <a:gd name="connsiteX33" fmla="*/ 0 w 646771"/>
                  <a:gd name="connsiteY33" fmla="*/ 130097 h 120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6771" h="1204331">
                    <a:moveTo>
                      <a:pt x="0" y="130097"/>
                    </a:moveTo>
                    <a:lnTo>
                      <a:pt x="234176" y="646770"/>
                    </a:lnTo>
                    <a:lnTo>
                      <a:pt x="234176" y="732263"/>
                    </a:lnTo>
                    <a:lnTo>
                      <a:pt x="174703" y="758282"/>
                    </a:lnTo>
                    <a:lnTo>
                      <a:pt x="115229" y="769434"/>
                    </a:lnTo>
                    <a:lnTo>
                      <a:pt x="130098" y="854926"/>
                    </a:lnTo>
                    <a:lnTo>
                      <a:pt x="170986" y="903248"/>
                    </a:lnTo>
                    <a:lnTo>
                      <a:pt x="66908" y="1029629"/>
                    </a:lnTo>
                    <a:lnTo>
                      <a:pt x="48322" y="1103970"/>
                    </a:lnTo>
                    <a:lnTo>
                      <a:pt x="92927" y="1133707"/>
                    </a:lnTo>
                    <a:lnTo>
                      <a:pt x="92927" y="1204331"/>
                    </a:lnTo>
                    <a:lnTo>
                      <a:pt x="223025" y="1159726"/>
                    </a:lnTo>
                    <a:lnTo>
                      <a:pt x="267629" y="1174595"/>
                    </a:lnTo>
                    <a:lnTo>
                      <a:pt x="293649" y="1037063"/>
                    </a:lnTo>
                    <a:lnTo>
                      <a:pt x="371708" y="977590"/>
                    </a:lnTo>
                    <a:lnTo>
                      <a:pt x="390293" y="977590"/>
                    </a:lnTo>
                    <a:lnTo>
                      <a:pt x="431181" y="791736"/>
                    </a:lnTo>
                    <a:lnTo>
                      <a:pt x="394010" y="702526"/>
                    </a:lnTo>
                    <a:lnTo>
                      <a:pt x="505522" y="613317"/>
                    </a:lnTo>
                    <a:lnTo>
                      <a:pt x="646771" y="594731"/>
                    </a:lnTo>
                    <a:lnTo>
                      <a:pt x="646771" y="553843"/>
                    </a:lnTo>
                    <a:lnTo>
                      <a:pt x="628186" y="338253"/>
                    </a:lnTo>
                    <a:lnTo>
                      <a:pt x="446049" y="230458"/>
                    </a:lnTo>
                    <a:lnTo>
                      <a:pt x="334537" y="215590"/>
                    </a:lnTo>
                    <a:lnTo>
                      <a:pt x="327103" y="167268"/>
                    </a:lnTo>
                    <a:lnTo>
                      <a:pt x="375425" y="115229"/>
                    </a:lnTo>
                    <a:lnTo>
                      <a:pt x="323386" y="0"/>
                    </a:lnTo>
                    <a:lnTo>
                      <a:pt x="263912" y="7434"/>
                    </a:lnTo>
                    <a:lnTo>
                      <a:pt x="226742" y="89209"/>
                    </a:lnTo>
                    <a:lnTo>
                      <a:pt x="185854" y="78058"/>
                    </a:lnTo>
                    <a:lnTo>
                      <a:pt x="118947" y="107795"/>
                    </a:lnTo>
                    <a:lnTo>
                      <a:pt x="74342" y="66907"/>
                    </a:lnTo>
                    <a:lnTo>
                      <a:pt x="55756" y="66907"/>
                    </a:lnTo>
                    <a:lnTo>
                      <a:pt x="0" y="130097"/>
                    </a:lnTo>
                    <a:close/>
                  </a:path>
                </a:pathLst>
              </a:custGeom>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grpSp>
        <p:sp>
          <p:nvSpPr>
            <p:cNvPr id="45" name="Freeform 24"/>
            <p:cNvSpPr/>
            <p:nvPr/>
          </p:nvSpPr>
          <p:spPr>
            <a:xfrm>
              <a:off x="3349217" y="620688"/>
              <a:ext cx="748800" cy="784800"/>
            </a:xfrm>
            <a:custGeom>
              <a:avLst/>
              <a:gdLst>
                <a:gd name="connsiteX0" fmla="*/ 189570 w 743414"/>
                <a:gd name="connsiteY0" fmla="*/ 743414 h 784302"/>
                <a:gd name="connsiteX1" fmla="*/ 237892 w 743414"/>
                <a:gd name="connsiteY1" fmla="*/ 784302 h 784302"/>
                <a:gd name="connsiteX2" fmla="*/ 319668 w 743414"/>
                <a:gd name="connsiteY2" fmla="*/ 750849 h 784302"/>
                <a:gd name="connsiteX3" fmla="*/ 334536 w 743414"/>
                <a:gd name="connsiteY3" fmla="*/ 665356 h 784302"/>
                <a:gd name="connsiteX4" fmla="*/ 438614 w 743414"/>
                <a:gd name="connsiteY4" fmla="*/ 605883 h 784302"/>
                <a:gd name="connsiteX5" fmla="*/ 527824 w 743414"/>
                <a:gd name="connsiteY5" fmla="*/ 665356 h 784302"/>
                <a:gd name="connsiteX6" fmla="*/ 520390 w 743414"/>
                <a:gd name="connsiteY6" fmla="*/ 568712 h 784302"/>
                <a:gd name="connsiteX7" fmla="*/ 583580 w 743414"/>
                <a:gd name="connsiteY7" fmla="*/ 546410 h 784302"/>
                <a:gd name="connsiteX8" fmla="*/ 587297 w 743414"/>
                <a:gd name="connsiteY8" fmla="*/ 483219 h 784302"/>
                <a:gd name="connsiteX9" fmla="*/ 546409 w 743414"/>
                <a:gd name="connsiteY9" fmla="*/ 442331 h 784302"/>
                <a:gd name="connsiteX10" fmla="*/ 568712 w 743414"/>
                <a:gd name="connsiteY10" fmla="*/ 367990 h 784302"/>
                <a:gd name="connsiteX11" fmla="*/ 546409 w 743414"/>
                <a:gd name="connsiteY11" fmla="*/ 338253 h 784302"/>
                <a:gd name="connsiteX12" fmla="*/ 643053 w 743414"/>
                <a:gd name="connsiteY12" fmla="*/ 256478 h 784302"/>
                <a:gd name="connsiteX13" fmla="*/ 683941 w 743414"/>
                <a:gd name="connsiteY13" fmla="*/ 260195 h 784302"/>
                <a:gd name="connsiteX14" fmla="*/ 743414 w 743414"/>
                <a:gd name="connsiteY14" fmla="*/ 208156 h 784302"/>
                <a:gd name="connsiteX15" fmla="*/ 683941 w 743414"/>
                <a:gd name="connsiteY15" fmla="*/ 167268 h 784302"/>
                <a:gd name="connsiteX16" fmla="*/ 676507 w 743414"/>
                <a:gd name="connsiteY16" fmla="*/ 126380 h 784302"/>
                <a:gd name="connsiteX17" fmla="*/ 624468 w 743414"/>
                <a:gd name="connsiteY17" fmla="*/ 48322 h 784302"/>
                <a:gd name="connsiteX18" fmla="*/ 624468 w 743414"/>
                <a:gd name="connsiteY18" fmla="*/ 0 h 784302"/>
                <a:gd name="connsiteX19" fmla="*/ 494370 w 743414"/>
                <a:gd name="connsiteY19" fmla="*/ 74341 h 784302"/>
                <a:gd name="connsiteX20" fmla="*/ 349404 w 743414"/>
                <a:gd name="connsiteY20" fmla="*/ 44605 h 784302"/>
                <a:gd name="connsiteX21" fmla="*/ 263912 w 743414"/>
                <a:gd name="connsiteY21" fmla="*/ 81775 h 784302"/>
                <a:gd name="connsiteX22" fmla="*/ 193287 w 743414"/>
                <a:gd name="connsiteY22" fmla="*/ 174702 h 784302"/>
                <a:gd name="connsiteX23" fmla="*/ 92926 w 743414"/>
                <a:gd name="connsiteY23" fmla="*/ 137531 h 784302"/>
                <a:gd name="connsiteX24" fmla="*/ 11151 w 743414"/>
                <a:gd name="connsiteY24" fmla="*/ 174702 h 784302"/>
                <a:gd name="connsiteX25" fmla="*/ 0 w 743414"/>
                <a:gd name="connsiteY25" fmla="*/ 304800 h 784302"/>
                <a:gd name="connsiteX26" fmla="*/ 89209 w 743414"/>
                <a:gd name="connsiteY26" fmla="*/ 364273 h 784302"/>
                <a:gd name="connsiteX27" fmla="*/ 85492 w 743414"/>
                <a:gd name="connsiteY27" fmla="*/ 423746 h 784302"/>
                <a:gd name="connsiteX28" fmla="*/ 48322 w 743414"/>
                <a:gd name="connsiteY28" fmla="*/ 475785 h 784302"/>
                <a:gd name="connsiteX29" fmla="*/ 89209 w 743414"/>
                <a:gd name="connsiteY29" fmla="*/ 509239 h 784302"/>
                <a:gd name="connsiteX30" fmla="*/ 85492 w 743414"/>
                <a:gd name="connsiteY30" fmla="*/ 568712 h 784302"/>
                <a:gd name="connsiteX31" fmla="*/ 44604 w 743414"/>
                <a:gd name="connsiteY31" fmla="*/ 643053 h 784302"/>
                <a:gd name="connsiteX32" fmla="*/ 70624 w 743414"/>
                <a:gd name="connsiteY32" fmla="*/ 706244 h 784302"/>
                <a:gd name="connsiteX33" fmla="*/ 189570 w 743414"/>
                <a:gd name="connsiteY33" fmla="*/ 743414 h 7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14" h="784302">
                  <a:moveTo>
                    <a:pt x="189570" y="743414"/>
                  </a:moveTo>
                  <a:lnTo>
                    <a:pt x="237892" y="784302"/>
                  </a:lnTo>
                  <a:lnTo>
                    <a:pt x="319668" y="750849"/>
                  </a:lnTo>
                  <a:lnTo>
                    <a:pt x="334536" y="665356"/>
                  </a:lnTo>
                  <a:lnTo>
                    <a:pt x="438614" y="605883"/>
                  </a:lnTo>
                  <a:lnTo>
                    <a:pt x="527824" y="665356"/>
                  </a:lnTo>
                  <a:lnTo>
                    <a:pt x="520390" y="568712"/>
                  </a:lnTo>
                  <a:lnTo>
                    <a:pt x="583580" y="546410"/>
                  </a:lnTo>
                  <a:lnTo>
                    <a:pt x="587297" y="483219"/>
                  </a:lnTo>
                  <a:lnTo>
                    <a:pt x="546409" y="442331"/>
                  </a:lnTo>
                  <a:lnTo>
                    <a:pt x="568712" y="367990"/>
                  </a:lnTo>
                  <a:lnTo>
                    <a:pt x="546409" y="338253"/>
                  </a:lnTo>
                  <a:lnTo>
                    <a:pt x="643053" y="256478"/>
                  </a:lnTo>
                  <a:lnTo>
                    <a:pt x="683941" y="260195"/>
                  </a:lnTo>
                  <a:lnTo>
                    <a:pt x="743414" y="208156"/>
                  </a:lnTo>
                  <a:lnTo>
                    <a:pt x="683941" y="167268"/>
                  </a:lnTo>
                  <a:lnTo>
                    <a:pt x="676507" y="126380"/>
                  </a:lnTo>
                  <a:lnTo>
                    <a:pt x="624468" y="48322"/>
                  </a:lnTo>
                  <a:lnTo>
                    <a:pt x="624468" y="0"/>
                  </a:lnTo>
                  <a:lnTo>
                    <a:pt x="494370" y="74341"/>
                  </a:lnTo>
                  <a:lnTo>
                    <a:pt x="349404" y="44605"/>
                  </a:lnTo>
                  <a:lnTo>
                    <a:pt x="263912" y="81775"/>
                  </a:lnTo>
                  <a:lnTo>
                    <a:pt x="193287" y="174702"/>
                  </a:lnTo>
                  <a:lnTo>
                    <a:pt x="92926" y="137531"/>
                  </a:lnTo>
                  <a:lnTo>
                    <a:pt x="11151" y="174702"/>
                  </a:lnTo>
                  <a:lnTo>
                    <a:pt x="0" y="304800"/>
                  </a:lnTo>
                  <a:lnTo>
                    <a:pt x="89209" y="364273"/>
                  </a:lnTo>
                  <a:lnTo>
                    <a:pt x="85492" y="423746"/>
                  </a:lnTo>
                  <a:lnTo>
                    <a:pt x="48322" y="475785"/>
                  </a:lnTo>
                  <a:lnTo>
                    <a:pt x="89209" y="509239"/>
                  </a:lnTo>
                  <a:lnTo>
                    <a:pt x="85492" y="568712"/>
                  </a:lnTo>
                  <a:lnTo>
                    <a:pt x="44604" y="643053"/>
                  </a:lnTo>
                  <a:lnTo>
                    <a:pt x="70624" y="706244"/>
                  </a:lnTo>
                  <a:lnTo>
                    <a:pt x="189570" y="743414"/>
                  </a:lnTo>
                  <a:close/>
                </a:path>
              </a:pathLst>
            </a:custGeom>
            <a:ln/>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buClr>
                  <a:srgbClr val="000000"/>
                </a:buClr>
                <a:buSzPct val="100000"/>
                <a:buFont typeface="Times New Roman" pitchFamily="16" charset="0"/>
                <a:buNone/>
                <a:defRPr/>
              </a:pPr>
              <a:endParaRPr lang="en-GB">
                <a:solidFill>
                  <a:prstClr val="white"/>
                </a:solidFill>
                <a:ea typeface="ＭＳ Ｐゴシック" charset="-128"/>
              </a:endParaRPr>
            </a:p>
          </p:txBody>
        </p:sp>
        <p:cxnSp>
          <p:nvCxnSpPr>
            <p:cNvPr id="46" name="Straight Arrow Connector 55"/>
            <p:cNvCxnSpPr/>
            <p:nvPr/>
          </p:nvCxnSpPr>
          <p:spPr>
            <a:xfrm flipV="1">
              <a:off x="2453367" y="1431950"/>
              <a:ext cx="668337" cy="1968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56"/>
            <p:cNvCxnSpPr/>
            <p:nvPr/>
          </p:nvCxnSpPr>
          <p:spPr>
            <a:xfrm flipH="1" flipV="1">
              <a:off x="2503344" y="1872523"/>
              <a:ext cx="845873" cy="116317"/>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59"/>
            <p:cNvCxnSpPr/>
            <p:nvPr/>
          </p:nvCxnSpPr>
          <p:spPr>
            <a:xfrm flipH="1" flipV="1">
              <a:off x="5884906" y="4149080"/>
              <a:ext cx="149067" cy="3810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60"/>
            <p:cNvCxnSpPr/>
            <p:nvPr/>
          </p:nvCxnSpPr>
          <p:spPr>
            <a:xfrm flipV="1">
              <a:off x="3882117" y="1431950"/>
              <a:ext cx="111125" cy="505351"/>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65"/>
            <p:cNvCxnSpPr/>
            <p:nvPr/>
          </p:nvCxnSpPr>
          <p:spPr>
            <a:xfrm>
              <a:off x="5413359" y="4049469"/>
              <a:ext cx="38277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77"/>
            <p:cNvCxnSpPr/>
            <p:nvPr/>
          </p:nvCxnSpPr>
          <p:spPr>
            <a:xfrm flipH="1" flipV="1">
              <a:off x="3802746" y="2756064"/>
              <a:ext cx="478434" cy="9126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79"/>
            <p:cNvCxnSpPr/>
            <p:nvPr/>
          </p:nvCxnSpPr>
          <p:spPr>
            <a:xfrm flipV="1">
              <a:off x="3725292" y="2086526"/>
              <a:ext cx="265910" cy="53020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64"/>
            <p:cNvCxnSpPr/>
            <p:nvPr/>
          </p:nvCxnSpPr>
          <p:spPr>
            <a:xfrm flipH="1">
              <a:off x="5892646" y="3703618"/>
              <a:ext cx="96838" cy="3949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9" name="Gruppo 88"/>
          <p:cNvGrpSpPr/>
          <p:nvPr/>
        </p:nvGrpSpPr>
        <p:grpSpPr>
          <a:xfrm>
            <a:off x="6190388" y="2365884"/>
            <a:ext cx="2854843" cy="3024156"/>
            <a:chOff x="4283681" y="2773472"/>
            <a:chExt cx="4476972" cy="4566936"/>
          </a:xfrm>
        </p:grpSpPr>
        <p:pic>
          <p:nvPicPr>
            <p:cNvPr id="12" name="Picture 4"/>
            <p:cNvPicPr>
              <a:picLocks noChangeAspect="1" noChangeArrowheads="1"/>
            </p:cNvPicPr>
            <p:nvPr/>
          </p:nvPicPr>
          <p:blipFill>
            <a:blip r:embed="rId3"/>
            <a:srcRect/>
            <a:stretch>
              <a:fillRect/>
            </a:stretch>
          </p:blipFill>
          <p:spPr bwMode="auto">
            <a:xfrm>
              <a:off x="4283681" y="2877943"/>
              <a:ext cx="1593892" cy="2257097"/>
            </a:xfrm>
            <a:prstGeom prst="rect">
              <a:avLst/>
            </a:prstGeom>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Immagine 7"/>
            <p:cNvPicPr>
              <a:picLocks noChangeAspect="1"/>
            </p:cNvPicPr>
            <p:nvPr/>
          </p:nvPicPr>
          <p:blipFill>
            <a:blip r:embed="rId4"/>
            <a:stretch>
              <a:fillRect/>
            </a:stretch>
          </p:blipFill>
          <p:spPr>
            <a:xfrm>
              <a:off x="6943646" y="5162148"/>
              <a:ext cx="1608352" cy="2178260"/>
            </a:xfrm>
            <a:prstGeom prst="rect">
              <a:avLst/>
            </a:prstGeom>
          </p:spPr>
        </p:pic>
        <p:pic>
          <p:nvPicPr>
            <p:cNvPr id="74" name="Immagine 73"/>
            <p:cNvPicPr>
              <a:picLocks noChangeAspect="1"/>
            </p:cNvPicPr>
            <p:nvPr/>
          </p:nvPicPr>
          <p:blipFill>
            <a:blip r:embed="rId5"/>
            <a:stretch>
              <a:fillRect/>
            </a:stretch>
          </p:blipFill>
          <p:spPr>
            <a:xfrm>
              <a:off x="5929278" y="2773472"/>
              <a:ext cx="1638693" cy="1869786"/>
            </a:xfrm>
            <a:prstGeom prst="rect">
              <a:avLst/>
            </a:prstGeom>
          </p:spPr>
        </p:pic>
        <p:pic>
          <p:nvPicPr>
            <p:cNvPr id="77" name="Immagin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0256" y="3715301"/>
              <a:ext cx="1980397" cy="1381672"/>
            </a:xfrm>
            <a:prstGeom prst="rect">
              <a:avLst/>
            </a:prstGeom>
          </p:spPr>
        </p:pic>
      </p:grpSp>
      <p:grpSp>
        <p:nvGrpSpPr>
          <p:cNvPr id="88" name="Gruppo 87"/>
          <p:cNvGrpSpPr/>
          <p:nvPr/>
        </p:nvGrpSpPr>
        <p:grpSpPr>
          <a:xfrm>
            <a:off x="6084168" y="1043995"/>
            <a:ext cx="3168353" cy="1305509"/>
            <a:chOff x="4578985" y="1145081"/>
            <a:chExt cx="4418170" cy="1776780"/>
          </a:xfrm>
        </p:grpSpPr>
        <p:pic>
          <p:nvPicPr>
            <p:cNvPr id="7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985" y="1145081"/>
              <a:ext cx="1716749" cy="83517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82" name="Rettangolo 81"/>
            <p:cNvSpPr/>
            <p:nvPr/>
          </p:nvSpPr>
          <p:spPr>
            <a:xfrm>
              <a:off x="6927789" y="1281990"/>
              <a:ext cx="2069366" cy="499404"/>
            </a:xfrm>
            <a:prstGeom prst="rect">
              <a:avLst/>
            </a:prstGeom>
          </p:spPr>
          <p:txBody>
            <a:bodyPr wrap="square">
              <a:spAutoFit/>
            </a:bodyPr>
            <a:lstStyle/>
            <a:p>
              <a:r>
                <a:rPr lang="it-IT" sz="1100" dirty="0"/>
                <a:t>Ministero </a:t>
              </a:r>
              <a:r>
                <a:rPr lang="it-IT" sz="1100" dirty="0" smtClean="0"/>
                <a:t>dello</a:t>
              </a:r>
            </a:p>
            <a:p>
              <a:r>
                <a:rPr lang="it-IT" sz="1100" dirty="0" smtClean="0"/>
                <a:t> </a:t>
              </a:r>
              <a:r>
                <a:rPr lang="it-IT" sz="1100" dirty="0"/>
                <a:t>sviluppo economico</a:t>
              </a:r>
            </a:p>
          </p:txBody>
        </p:sp>
        <p:pic>
          <p:nvPicPr>
            <p:cNvPr id="8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278" t="248" r="65260" b="31371"/>
            <a:stretch/>
          </p:blipFill>
          <p:spPr bwMode="auto">
            <a:xfrm>
              <a:off x="6451534" y="1181191"/>
              <a:ext cx="576064" cy="65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Segnaposto contenuto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8985" y="2092719"/>
              <a:ext cx="1716749" cy="829142"/>
            </a:xfrm>
            <a:prstGeom prst="rect">
              <a:avLst/>
            </a:prstGeom>
            <a:solidFill>
              <a:schemeClr val="accent2"/>
            </a:solidFill>
            <a:ln>
              <a:solidFill>
                <a:srgbClr val="C00000"/>
              </a:solidFill>
            </a:ln>
          </p:spPr>
        </p:pic>
        <p:sp>
          <p:nvSpPr>
            <p:cNvPr id="86" name="Rettangolo 85"/>
            <p:cNvSpPr/>
            <p:nvPr/>
          </p:nvSpPr>
          <p:spPr>
            <a:xfrm>
              <a:off x="6504586" y="1145082"/>
              <a:ext cx="2291743" cy="8078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p:txBody>
        </p:sp>
        <p:pic>
          <p:nvPicPr>
            <p:cNvPr id="87" name="Immagin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9078" y="2092719"/>
              <a:ext cx="1448250" cy="825333"/>
            </a:xfrm>
            <a:prstGeom prst="rect">
              <a:avLst/>
            </a:prstGeom>
            <a:ln>
              <a:solidFill>
                <a:srgbClr val="C00000"/>
              </a:solidFill>
            </a:ln>
          </p:spPr>
        </p:pic>
      </p:grpSp>
      <p:sp>
        <p:nvSpPr>
          <p:cNvPr id="90" name="Rettangolo 89"/>
          <p:cNvSpPr/>
          <p:nvPr/>
        </p:nvSpPr>
        <p:spPr>
          <a:xfrm>
            <a:off x="2627784" y="4857112"/>
            <a:ext cx="3687607" cy="1200329"/>
          </a:xfrm>
          <a:prstGeom prst="rect">
            <a:avLst/>
          </a:prstGeom>
        </p:spPr>
        <p:txBody>
          <a:bodyPr wrap="square">
            <a:spAutoFit/>
          </a:bodyPr>
          <a:lstStyle/>
          <a:p>
            <a:pPr marL="285750" indent="-285750">
              <a:buFont typeface="Wingdings" panose="05000000000000000000" pitchFamily="2" charset="2"/>
              <a:buChar char="q"/>
            </a:pPr>
            <a:r>
              <a:rPr lang="it-IT" sz="2400" b="1" dirty="0">
                <a:latin typeface="Times New Roman" panose="02020603050405020304" pitchFamily="18" charset="0"/>
                <a:cs typeface="Times New Roman" panose="02020603050405020304" pitchFamily="18" charset="0"/>
              </a:rPr>
              <a:t>Promotion of </a:t>
            </a:r>
            <a:r>
              <a:rPr lang="it-IT" sz="2400" b="1" dirty="0" err="1">
                <a:latin typeface="Times New Roman" panose="02020603050405020304" pitchFamily="18" charset="0"/>
                <a:cs typeface="Times New Roman" panose="02020603050405020304" pitchFamily="18" charset="0"/>
              </a:rPr>
              <a:t>territorial</a:t>
            </a:r>
            <a:r>
              <a:rPr lang="it-IT" sz="2400" b="1"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cooperation</a:t>
            </a:r>
            <a:r>
              <a:rPr lang="it-IT" sz="2400" b="1" dirty="0">
                <a:latin typeface="Times New Roman" panose="02020603050405020304" pitchFamily="18" charset="0"/>
                <a:cs typeface="Times New Roman" panose="02020603050405020304" pitchFamily="18" charset="0"/>
              </a:rPr>
              <a:t> and macro-</a:t>
            </a:r>
            <a:r>
              <a:rPr lang="it-IT" sz="2400" b="1" dirty="0" err="1">
                <a:latin typeface="Times New Roman" panose="02020603050405020304" pitchFamily="18" charset="0"/>
                <a:cs typeface="Times New Roman" panose="02020603050405020304" pitchFamily="18" charset="0"/>
              </a:rPr>
              <a:t>regional</a:t>
            </a:r>
            <a:r>
              <a:rPr lang="it-IT" sz="2400" b="1"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sinergies</a:t>
            </a:r>
            <a:endParaRPr lang="it-IT" sz="2400" b="1" dirty="0">
              <a:latin typeface="Times New Roman" panose="02020603050405020304" pitchFamily="18" charset="0"/>
              <a:cs typeface="Times New Roman" panose="02020603050405020304" pitchFamily="18" charset="0"/>
            </a:endParaRPr>
          </a:p>
        </p:txBody>
      </p:sp>
      <p:sp>
        <p:nvSpPr>
          <p:cNvPr id="92" name="Rettangolo 91"/>
          <p:cNvSpPr/>
          <p:nvPr/>
        </p:nvSpPr>
        <p:spPr>
          <a:xfrm>
            <a:off x="1601903" y="2080251"/>
            <a:ext cx="4572000" cy="1200329"/>
          </a:xfrm>
          <a:prstGeom prst="rect">
            <a:avLst/>
          </a:prstGeom>
        </p:spPr>
        <p:txBody>
          <a:bodyPr>
            <a:spAutoFit/>
          </a:bodyPr>
          <a:lstStyle/>
          <a:p>
            <a:pPr marL="457200" indent="-457200">
              <a:buFont typeface="Wingdings" panose="05000000000000000000" pitchFamily="2" charset="2"/>
              <a:buChar char="q"/>
            </a:pPr>
            <a:r>
              <a:rPr lang="it-IT" sz="2400" b="1" dirty="0" err="1">
                <a:latin typeface="Times New Roman" panose="02020603050405020304" pitchFamily="18" charset="0"/>
                <a:cs typeface="Times New Roman" panose="02020603050405020304" pitchFamily="18" charset="0"/>
              </a:rPr>
              <a:t>Inspiring</a:t>
            </a:r>
            <a:r>
              <a:rPr lang="it-IT" sz="2400" b="1"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policies</a:t>
            </a:r>
            <a:r>
              <a:rPr lang="it-IT" sz="2400" b="1" dirty="0">
                <a:latin typeface="Times New Roman" panose="02020603050405020304" pitchFamily="18" charset="0"/>
                <a:cs typeface="Times New Roman" panose="02020603050405020304" pitchFamily="18" charset="0"/>
              </a:rPr>
              <a:t> and </a:t>
            </a:r>
            <a:r>
              <a:rPr lang="it-IT" sz="2400" b="1" dirty="0" err="1">
                <a:latin typeface="Times New Roman" panose="02020603050405020304" pitchFamily="18" charset="0"/>
                <a:cs typeface="Times New Roman" panose="02020603050405020304" pitchFamily="18" charset="0"/>
              </a:rPr>
              <a:t>strategies</a:t>
            </a:r>
            <a:r>
              <a:rPr lang="it-IT" sz="2400" b="1" dirty="0">
                <a:latin typeface="Times New Roman" panose="02020603050405020304" pitchFamily="18" charset="0"/>
                <a:cs typeface="Times New Roman" panose="02020603050405020304" pitchFamily="18" charset="0"/>
              </a:rPr>
              <a:t> to </a:t>
            </a:r>
            <a:r>
              <a:rPr lang="it-IT" sz="2400" b="1" dirty="0" err="1">
                <a:latin typeface="Times New Roman" panose="02020603050405020304" pitchFamily="18" charset="0"/>
                <a:cs typeface="Times New Roman" panose="02020603050405020304" pitchFamily="18" charset="0"/>
              </a:rPr>
              <a:t>support</a:t>
            </a:r>
            <a:r>
              <a:rPr lang="it-IT" sz="2400" b="1" dirty="0">
                <a:latin typeface="Times New Roman" panose="02020603050405020304" pitchFamily="18" charset="0"/>
                <a:cs typeface="Times New Roman" panose="02020603050405020304" pitchFamily="18" charset="0"/>
              </a:rPr>
              <a:t> </a:t>
            </a:r>
            <a:r>
              <a:rPr lang="it-IT" sz="2400" b="1" dirty="0" smtClean="0">
                <a:latin typeface="Times New Roman" panose="02020603050405020304" pitchFamily="18" charset="0"/>
                <a:cs typeface="Times New Roman" panose="02020603050405020304" pitchFamily="18" charset="0"/>
              </a:rPr>
              <a:t>R&amp;D </a:t>
            </a:r>
            <a:r>
              <a:rPr lang="it-IT" sz="2400" b="1" dirty="0" err="1" smtClean="0">
                <a:latin typeface="Times New Roman" panose="02020603050405020304" pitchFamily="18" charset="0"/>
                <a:cs typeface="Times New Roman" panose="02020603050405020304" pitchFamily="18" charset="0"/>
              </a:rPr>
              <a:t>at</a:t>
            </a:r>
            <a:r>
              <a:rPr lang="it-IT" sz="2400" b="1" dirty="0" smtClean="0">
                <a:latin typeface="Times New Roman" panose="02020603050405020304" pitchFamily="18" charset="0"/>
                <a:cs typeface="Times New Roman" panose="02020603050405020304" pitchFamily="18" charset="0"/>
              </a:rPr>
              <a:t> National and EU </a:t>
            </a:r>
            <a:r>
              <a:rPr lang="it-IT" sz="2400" b="1" dirty="0" err="1" smtClean="0">
                <a:latin typeface="Times New Roman" panose="02020603050405020304" pitchFamily="18" charset="0"/>
                <a:cs typeface="Times New Roman" panose="02020603050405020304" pitchFamily="18" charset="0"/>
              </a:rPr>
              <a:t>level</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66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magine 5" descr="fascia_alta.jpg"/>
          <p:cNvPicPr>
            <a:picLocks noChangeAspect="1"/>
          </p:cNvPicPr>
          <p:nvPr/>
        </p:nvPicPr>
        <p:blipFill rotWithShape="1">
          <a:blip r:embed="rId2"/>
          <a:srcRect l="39828" r="16576"/>
          <a:stretch/>
        </p:blipFill>
        <p:spPr bwMode="auto">
          <a:xfrm>
            <a:off x="-27567" y="1400582"/>
            <a:ext cx="2545428" cy="1010720"/>
          </a:xfrm>
          <a:prstGeom prst="rect">
            <a:avLst/>
          </a:prstGeom>
          <a:noFill/>
          <a:ln w="9525">
            <a:noFill/>
            <a:miter lim="800000"/>
            <a:headEnd/>
            <a:tailEnd/>
          </a:ln>
        </p:spPr>
      </p:pic>
      <p:grpSp>
        <p:nvGrpSpPr>
          <p:cNvPr id="54" name="Gruppo 53"/>
          <p:cNvGrpSpPr/>
          <p:nvPr/>
        </p:nvGrpSpPr>
        <p:grpSpPr>
          <a:xfrm>
            <a:off x="1840569" y="951834"/>
            <a:ext cx="6853252" cy="5213469"/>
            <a:chOff x="1063731" y="173621"/>
            <a:chExt cx="8954157" cy="6697482"/>
          </a:xfrm>
        </p:grpSpPr>
        <p:sp>
          <p:nvSpPr>
            <p:cNvPr id="55" name="Cornice 54"/>
            <p:cNvSpPr/>
            <p:nvPr/>
          </p:nvSpPr>
          <p:spPr>
            <a:xfrm>
              <a:off x="1063731" y="173621"/>
              <a:ext cx="8954157" cy="6697482"/>
            </a:xfrm>
            <a:prstGeom prst="fram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56" name="CasellaDiTesto 55"/>
            <p:cNvSpPr txBox="1"/>
            <p:nvPr/>
          </p:nvSpPr>
          <p:spPr>
            <a:xfrm>
              <a:off x="4506926" y="301727"/>
              <a:ext cx="1903492" cy="556576"/>
            </a:xfrm>
            <a:prstGeom prst="rect">
              <a:avLst/>
            </a:prstGeom>
            <a:noFill/>
          </p:spPr>
          <p:txBody>
            <a:bodyPr wrap="none" rtlCol="0">
              <a:spAutoFit/>
            </a:bodyPr>
            <a:lstStyle/>
            <a:p>
              <a:r>
                <a:rPr lang="it-IT" sz="2100" b="1" dirty="0">
                  <a:solidFill>
                    <a:schemeClr val="bg1">
                      <a:lumMod val="50000"/>
                    </a:schemeClr>
                  </a:solidFill>
                </a:rPr>
                <a:t>AMBIENTE</a:t>
              </a:r>
              <a:endParaRPr lang="en-GB" sz="2100" b="1" dirty="0">
                <a:solidFill>
                  <a:schemeClr val="bg1">
                    <a:lumMod val="50000"/>
                  </a:schemeClr>
                </a:solidFill>
              </a:endParaRPr>
            </a:p>
          </p:txBody>
        </p:sp>
      </p:grpSp>
      <p:grpSp>
        <p:nvGrpSpPr>
          <p:cNvPr id="50" name="Gruppo 49"/>
          <p:cNvGrpSpPr/>
          <p:nvPr/>
        </p:nvGrpSpPr>
        <p:grpSpPr>
          <a:xfrm>
            <a:off x="2259289" y="1427067"/>
            <a:ext cx="5954818" cy="4346180"/>
            <a:chOff x="1788288" y="866500"/>
            <a:chExt cx="7523544" cy="5557450"/>
          </a:xfrm>
        </p:grpSpPr>
        <p:sp>
          <p:nvSpPr>
            <p:cNvPr id="51" name="Cornice 50"/>
            <p:cNvSpPr/>
            <p:nvPr/>
          </p:nvSpPr>
          <p:spPr>
            <a:xfrm>
              <a:off x="1788288" y="866500"/>
              <a:ext cx="7523544" cy="5557450"/>
            </a:xfrm>
            <a:prstGeom prst="frame">
              <a:avLst/>
            </a:prstGeom>
            <a:solidFill>
              <a:schemeClr val="accent6">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52" name="CasellaDiTesto 51"/>
            <p:cNvSpPr txBox="1"/>
            <p:nvPr/>
          </p:nvSpPr>
          <p:spPr>
            <a:xfrm rot="5400000">
              <a:off x="7974199" y="3289084"/>
              <a:ext cx="2055434" cy="553997"/>
            </a:xfrm>
            <a:prstGeom prst="rect">
              <a:avLst/>
            </a:prstGeom>
            <a:noFill/>
          </p:spPr>
          <p:txBody>
            <a:bodyPr wrap="none" rtlCol="0">
              <a:spAutoFit/>
            </a:bodyPr>
            <a:lstStyle/>
            <a:p>
              <a:r>
                <a:rPr lang="it-IT" sz="2100" b="1" dirty="0">
                  <a:solidFill>
                    <a:schemeClr val="bg1">
                      <a:lumMod val="50000"/>
                    </a:schemeClr>
                  </a:solidFill>
                </a:rPr>
                <a:t>TERRITORIO</a:t>
              </a:r>
              <a:endParaRPr lang="en-GB" sz="2100" b="1" dirty="0">
                <a:solidFill>
                  <a:schemeClr val="bg1">
                    <a:lumMod val="50000"/>
                  </a:schemeClr>
                </a:solidFill>
              </a:endParaRPr>
            </a:p>
          </p:txBody>
        </p:sp>
      </p:grpSp>
      <p:sp>
        <p:nvSpPr>
          <p:cNvPr id="9" name="Freccia circolare in giù 8"/>
          <p:cNvSpPr/>
          <p:nvPr/>
        </p:nvSpPr>
        <p:spPr>
          <a:xfrm rot="19797767" flipH="1" flipV="1">
            <a:off x="3873630" y="2235304"/>
            <a:ext cx="2566170" cy="907440"/>
          </a:xfrm>
          <a:prstGeom prst="curvedDownArrow">
            <a:avLst/>
          </a:prstGeom>
          <a:solidFill>
            <a:srgbClr val="00B050"/>
          </a:solidFill>
          <a:scene3d>
            <a:camera prst="orthographicFront">
              <a:rot lat="21109320" lon="12324774" rev="1045349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dirty="0">
              <a:solidFill>
                <a:prstClr val="black"/>
              </a:solidFill>
            </a:endParaRPr>
          </a:p>
        </p:txBody>
      </p:sp>
      <p:sp>
        <p:nvSpPr>
          <p:cNvPr id="12" name="Line 16"/>
          <p:cNvSpPr>
            <a:spLocks noChangeShapeType="1"/>
          </p:cNvSpPr>
          <p:nvPr/>
        </p:nvSpPr>
        <p:spPr bwMode="auto">
          <a:xfrm flipV="1">
            <a:off x="3442515" y="4660907"/>
            <a:ext cx="3286873" cy="60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3" name="Line 16"/>
          <p:cNvSpPr>
            <a:spLocks noChangeShapeType="1"/>
          </p:cNvSpPr>
          <p:nvPr/>
        </p:nvSpPr>
        <p:spPr bwMode="auto">
          <a:xfrm flipV="1">
            <a:off x="3439923" y="4666086"/>
            <a:ext cx="3286873" cy="60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4" name="Freccia a destra 13"/>
          <p:cNvSpPr/>
          <p:nvPr/>
        </p:nvSpPr>
        <p:spPr>
          <a:xfrm>
            <a:off x="3202534" y="4358001"/>
            <a:ext cx="4785221" cy="809759"/>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a:solidFill>
                <a:prstClr val="white"/>
              </a:solidFill>
            </a:endParaRPr>
          </a:p>
        </p:txBody>
      </p:sp>
      <p:sp>
        <p:nvSpPr>
          <p:cNvPr id="15" name="Flowchart: Process 3"/>
          <p:cNvSpPr/>
          <p:nvPr/>
        </p:nvSpPr>
        <p:spPr>
          <a:xfrm>
            <a:off x="3424899" y="4570821"/>
            <a:ext cx="1110448" cy="176892"/>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prstClr val="white"/>
                </a:solidFill>
              </a:rPr>
              <a:t>Biomasse</a:t>
            </a:r>
            <a:endParaRPr lang="en-GB" b="1" dirty="0">
              <a:solidFill>
                <a:prstClr val="white"/>
              </a:solidFill>
            </a:endParaRPr>
          </a:p>
        </p:txBody>
      </p:sp>
      <p:sp>
        <p:nvSpPr>
          <p:cNvPr id="16" name="Flowchart: Process 11"/>
          <p:cNvSpPr/>
          <p:nvPr/>
        </p:nvSpPr>
        <p:spPr>
          <a:xfrm>
            <a:off x="4666672" y="4563432"/>
            <a:ext cx="1371127" cy="176892"/>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prstClr val="white"/>
                </a:solidFill>
              </a:rPr>
              <a:t>Processi </a:t>
            </a:r>
            <a:endParaRPr lang="en-GB" dirty="0">
              <a:solidFill>
                <a:prstClr val="white"/>
              </a:solidFill>
            </a:endParaRPr>
          </a:p>
        </p:txBody>
      </p:sp>
      <p:sp>
        <p:nvSpPr>
          <p:cNvPr id="17" name="Flowchart: Process 10"/>
          <p:cNvSpPr/>
          <p:nvPr/>
        </p:nvSpPr>
        <p:spPr>
          <a:xfrm>
            <a:off x="5876454" y="4567600"/>
            <a:ext cx="1107028" cy="176892"/>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prstClr val="white"/>
                </a:solidFill>
              </a:rPr>
              <a:t>Prodotti</a:t>
            </a:r>
            <a:endParaRPr lang="en-GB" b="1" dirty="0">
              <a:solidFill>
                <a:prstClr val="white"/>
              </a:solidFill>
            </a:endParaRPr>
          </a:p>
        </p:txBody>
      </p:sp>
      <p:sp>
        <p:nvSpPr>
          <p:cNvPr id="18" name="Freccia a destra 17"/>
          <p:cNvSpPr/>
          <p:nvPr/>
        </p:nvSpPr>
        <p:spPr>
          <a:xfrm rot="16200000">
            <a:off x="1833341" y="3069038"/>
            <a:ext cx="3065503" cy="70185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a:solidFill>
                <a:prstClr val="white"/>
              </a:solidFill>
            </a:endParaRPr>
          </a:p>
        </p:txBody>
      </p:sp>
      <p:sp>
        <p:nvSpPr>
          <p:cNvPr id="19" name="Text Box 17"/>
          <p:cNvSpPr txBox="1">
            <a:spLocks noChangeArrowheads="1"/>
          </p:cNvSpPr>
          <p:nvPr/>
        </p:nvSpPr>
        <p:spPr bwMode="auto">
          <a:xfrm rot="16200000">
            <a:off x="2668245" y="2941629"/>
            <a:ext cx="132116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IT" sz="2100" b="1" dirty="0">
                <a:solidFill>
                  <a:srgbClr val="FFFFFF"/>
                </a:solidFill>
                <a:latin typeface="+mn-lt"/>
              </a:rPr>
              <a:t>VALORE</a:t>
            </a:r>
          </a:p>
        </p:txBody>
      </p:sp>
      <p:sp>
        <p:nvSpPr>
          <p:cNvPr id="20" name="Flowchart: Process 8"/>
          <p:cNvSpPr/>
          <p:nvPr/>
        </p:nvSpPr>
        <p:spPr>
          <a:xfrm>
            <a:off x="3590705" y="3613824"/>
            <a:ext cx="1154234" cy="832987"/>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450" b="1" dirty="0">
              <a:solidFill>
                <a:schemeClr val="tx1"/>
              </a:solidFill>
            </a:endParaRPr>
          </a:p>
        </p:txBody>
      </p:sp>
      <p:sp>
        <p:nvSpPr>
          <p:cNvPr id="21" name="Flowchart: Process 9"/>
          <p:cNvSpPr/>
          <p:nvPr/>
        </p:nvSpPr>
        <p:spPr>
          <a:xfrm>
            <a:off x="4760278" y="3155111"/>
            <a:ext cx="926352" cy="757357"/>
          </a:xfrm>
          <a:prstGeom prst="flowChartProcess">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200" b="1" dirty="0">
              <a:solidFill>
                <a:prstClr val="black"/>
              </a:solidFill>
            </a:endParaRPr>
          </a:p>
        </p:txBody>
      </p:sp>
      <p:sp>
        <p:nvSpPr>
          <p:cNvPr id="22" name="Freccia circolare in giù 21"/>
          <p:cNvSpPr/>
          <p:nvPr/>
        </p:nvSpPr>
        <p:spPr>
          <a:xfrm rot="19893956" flipH="1" flipV="1">
            <a:off x="4650968" y="3619653"/>
            <a:ext cx="2446681" cy="731395"/>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dirty="0">
              <a:solidFill>
                <a:prstClr val="black"/>
              </a:solidFill>
            </a:endParaRPr>
          </a:p>
        </p:txBody>
      </p:sp>
      <p:sp>
        <p:nvSpPr>
          <p:cNvPr id="23" name="Flowchart: Process 16"/>
          <p:cNvSpPr/>
          <p:nvPr/>
        </p:nvSpPr>
        <p:spPr bwMode="auto">
          <a:xfrm>
            <a:off x="5672965" y="2543496"/>
            <a:ext cx="728266" cy="1042699"/>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900" b="1" dirty="0">
              <a:solidFill>
                <a:prstClr val="white"/>
              </a:solidFill>
            </a:endParaRPr>
          </a:p>
        </p:txBody>
      </p:sp>
      <p:sp>
        <p:nvSpPr>
          <p:cNvPr id="24" name="Flowchart: Process 16"/>
          <p:cNvSpPr/>
          <p:nvPr/>
        </p:nvSpPr>
        <p:spPr bwMode="auto">
          <a:xfrm>
            <a:off x="5595145" y="2354198"/>
            <a:ext cx="806086" cy="106019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450" b="1" dirty="0">
              <a:solidFill>
                <a:schemeClr val="tx1"/>
              </a:solidFill>
            </a:endParaRPr>
          </a:p>
          <a:p>
            <a:pPr algn="ctr">
              <a:defRPr/>
            </a:pPr>
            <a:r>
              <a:rPr lang="it-IT" sz="450" b="1" dirty="0">
                <a:solidFill>
                  <a:schemeClr val="tx1"/>
                </a:solidFill>
              </a:rPr>
              <a:t> </a:t>
            </a:r>
            <a:endParaRPr lang="en-GB" sz="450" b="1" dirty="0">
              <a:solidFill>
                <a:schemeClr val="tx1"/>
              </a:solidFill>
            </a:endParaRPr>
          </a:p>
        </p:txBody>
      </p:sp>
      <p:sp>
        <p:nvSpPr>
          <p:cNvPr id="25" name="CasellaDiTesto 8"/>
          <p:cNvSpPr txBox="1">
            <a:spLocks noChangeArrowheads="1"/>
          </p:cNvSpPr>
          <p:nvPr/>
        </p:nvSpPr>
        <p:spPr bwMode="auto">
          <a:xfrm rot="2156738">
            <a:off x="5787027" y="2253090"/>
            <a:ext cx="680893"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013" b="1" dirty="0">
                <a:solidFill>
                  <a:srgbClr val="FFFFFF"/>
                </a:solidFill>
                <a:latin typeface="Calibri" panose="020F0502020204030204" pitchFamily="34" charset="0"/>
              </a:rPr>
              <a:t>compost</a:t>
            </a:r>
          </a:p>
        </p:txBody>
      </p:sp>
      <p:sp>
        <p:nvSpPr>
          <p:cNvPr id="26" name="Flowchart: Process 10"/>
          <p:cNvSpPr/>
          <p:nvPr/>
        </p:nvSpPr>
        <p:spPr>
          <a:xfrm rot="18648972">
            <a:off x="5109031" y="2974836"/>
            <a:ext cx="582750" cy="30264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88" b="1" dirty="0">
              <a:solidFill>
                <a:prstClr val="white"/>
              </a:solidFill>
            </a:endParaRPr>
          </a:p>
        </p:txBody>
      </p:sp>
      <p:sp>
        <p:nvSpPr>
          <p:cNvPr id="27" name="Flowchart: Process 10"/>
          <p:cNvSpPr/>
          <p:nvPr/>
        </p:nvSpPr>
        <p:spPr>
          <a:xfrm rot="18813188">
            <a:off x="4317436" y="3498721"/>
            <a:ext cx="706245" cy="17925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b="1" dirty="0">
              <a:solidFill>
                <a:prstClr val="white"/>
              </a:solidFill>
            </a:endParaRPr>
          </a:p>
        </p:txBody>
      </p:sp>
      <p:sp>
        <p:nvSpPr>
          <p:cNvPr id="28" name="CasellaDiTesto 9"/>
          <p:cNvSpPr txBox="1">
            <a:spLocks noChangeArrowheads="1"/>
          </p:cNvSpPr>
          <p:nvPr/>
        </p:nvSpPr>
        <p:spPr bwMode="auto">
          <a:xfrm rot="17045027">
            <a:off x="6503303" y="3235752"/>
            <a:ext cx="511432"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013" b="1" dirty="0">
                <a:solidFill>
                  <a:srgbClr val="FFFFFF"/>
                </a:solidFill>
                <a:latin typeface="Calibri" panose="020F0502020204030204" pitchFamily="34" charset="0"/>
              </a:rPr>
              <a:t>scarti</a:t>
            </a:r>
          </a:p>
        </p:txBody>
      </p:sp>
      <p:sp>
        <p:nvSpPr>
          <p:cNvPr id="32" name="Rettangolo 31"/>
          <p:cNvSpPr/>
          <p:nvPr/>
        </p:nvSpPr>
        <p:spPr>
          <a:xfrm>
            <a:off x="3537392" y="3595668"/>
            <a:ext cx="1248103" cy="289951"/>
          </a:xfrm>
          <a:prstGeom prst="rect">
            <a:avLst/>
          </a:prstGeom>
          <a:noFill/>
        </p:spPr>
        <p:txBody>
          <a:bodyPr wrap="square">
            <a:spAutoFit/>
          </a:bodyPr>
          <a:lstStyle/>
          <a:p>
            <a:pPr>
              <a:lnSpc>
                <a:spcPct val="107000"/>
              </a:lnSpc>
              <a:tabLst>
                <a:tab pos="436245" algn="l"/>
                <a:tab pos="872490" algn="l"/>
                <a:tab pos="1308735" algn="l"/>
                <a:tab pos="1744980" algn="l"/>
                <a:tab pos="2181225" algn="l"/>
                <a:tab pos="2617470" algn="l"/>
                <a:tab pos="3053715" algn="l"/>
                <a:tab pos="3489960" algn="l"/>
                <a:tab pos="3926205" algn="l"/>
                <a:tab pos="4362450" algn="l"/>
                <a:tab pos="4798695" algn="l"/>
                <a:tab pos="5234940" algn="l"/>
                <a:tab pos="5671185" algn="l"/>
                <a:tab pos="6107430" algn="l"/>
                <a:tab pos="6543675" algn="l"/>
                <a:tab pos="6979920" algn="l"/>
              </a:tabLst>
            </a:pPr>
            <a:r>
              <a:rPr lang="it-IT" sz="1200" b="1" dirty="0">
                <a:ea typeface="Times New Roman" panose="02020603050405020304" pitchFamily="18" charset="0"/>
                <a:cs typeface="Times New Roman" panose="02020603050405020304" pitchFamily="18" charset="0"/>
              </a:rPr>
              <a:t>Biomasse</a:t>
            </a:r>
            <a:endParaRPr lang="en-GB" sz="1200" b="1" dirty="0">
              <a:ea typeface="Calibri" panose="020F0502020204030204" pitchFamily="34" charset="0"/>
              <a:cs typeface="Times New Roman" panose="02020603050405020304" pitchFamily="18" charset="0"/>
            </a:endParaRPr>
          </a:p>
        </p:txBody>
      </p:sp>
      <p:sp>
        <p:nvSpPr>
          <p:cNvPr id="33" name="Flowchart: Process 10"/>
          <p:cNvSpPr/>
          <p:nvPr/>
        </p:nvSpPr>
        <p:spPr>
          <a:xfrm>
            <a:off x="6445360" y="4583234"/>
            <a:ext cx="1215042" cy="178861"/>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00" b="1" dirty="0">
              <a:solidFill>
                <a:prstClr val="white"/>
              </a:solidFill>
            </a:endParaRPr>
          </a:p>
        </p:txBody>
      </p:sp>
      <p:pic>
        <p:nvPicPr>
          <p:cNvPr id="34" name="Immagine 33"/>
          <p:cNvPicPr>
            <a:picLocks noChangeAspect="1"/>
          </p:cNvPicPr>
          <p:nvPr/>
        </p:nvPicPr>
        <p:blipFill>
          <a:blip r:embed="rId3"/>
          <a:stretch>
            <a:fillRect/>
          </a:stretch>
        </p:blipFill>
        <p:spPr>
          <a:xfrm>
            <a:off x="5734360" y="2934824"/>
            <a:ext cx="684459" cy="654355"/>
          </a:xfrm>
          <a:prstGeom prst="rect">
            <a:avLst/>
          </a:prstGeom>
        </p:spPr>
      </p:pic>
      <p:sp>
        <p:nvSpPr>
          <p:cNvPr id="36" name="Rettangolo 35"/>
          <p:cNvSpPr/>
          <p:nvPr/>
        </p:nvSpPr>
        <p:spPr>
          <a:xfrm>
            <a:off x="4641253" y="3150825"/>
            <a:ext cx="1037950" cy="276999"/>
          </a:xfrm>
          <a:prstGeom prst="rect">
            <a:avLst/>
          </a:prstGeom>
        </p:spPr>
        <p:txBody>
          <a:bodyPr wrap="square">
            <a:spAutoFit/>
          </a:bodyPr>
          <a:lstStyle/>
          <a:p>
            <a:pPr algn="ctr">
              <a:defRPr/>
            </a:pPr>
            <a:r>
              <a:rPr lang="it-IT" sz="1200" b="1" dirty="0" err="1">
                <a:solidFill>
                  <a:prstClr val="black"/>
                </a:solidFill>
              </a:rPr>
              <a:t>Bioraffinerie</a:t>
            </a:r>
            <a:endParaRPr lang="it-IT" sz="1200" b="1" dirty="0">
              <a:solidFill>
                <a:prstClr val="black"/>
              </a:solidFill>
            </a:endParaRPr>
          </a:p>
        </p:txBody>
      </p:sp>
      <p:grpSp>
        <p:nvGrpSpPr>
          <p:cNvPr id="37" name="Gruppo 36"/>
          <p:cNvGrpSpPr/>
          <p:nvPr/>
        </p:nvGrpSpPr>
        <p:grpSpPr>
          <a:xfrm>
            <a:off x="3570244" y="3810923"/>
            <a:ext cx="1166024" cy="615838"/>
            <a:chOff x="2848167" y="4515889"/>
            <a:chExt cx="2169566" cy="1232782"/>
          </a:xfrm>
        </p:grpSpPr>
        <p:pic>
          <p:nvPicPr>
            <p:cNvPr id="43" name="Immagine 42"/>
            <p:cNvPicPr>
              <a:picLocks noChangeAspect="1"/>
            </p:cNvPicPr>
            <p:nvPr/>
          </p:nvPicPr>
          <p:blipFill rotWithShape="1">
            <a:blip r:embed="rId4"/>
            <a:srcRect l="66798"/>
            <a:stretch/>
          </p:blipFill>
          <p:spPr>
            <a:xfrm>
              <a:off x="2848167" y="4540727"/>
              <a:ext cx="1045218" cy="1194432"/>
            </a:xfrm>
            <a:prstGeom prst="rect">
              <a:avLst/>
            </a:prstGeom>
          </p:spPr>
        </p:pic>
        <p:pic>
          <p:nvPicPr>
            <p:cNvPr id="44" name="Immagine 43"/>
            <p:cNvPicPr>
              <a:picLocks noChangeAspect="1"/>
            </p:cNvPicPr>
            <p:nvPr/>
          </p:nvPicPr>
          <p:blipFill rotWithShape="1">
            <a:blip r:embed="rId4"/>
            <a:srcRect r="70119"/>
            <a:stretch/>
          </p:blipFill>
          <p:spPr>
            <a:xfrm rot="5400000">
              <a:off x="4120285" y="4203662"/>
              <a:ext cx="585221" cy="1209675"/>
            </a:xfrm>
            <a:prstGeom prst="rect">
              <a:avLst/>
            </a:prstGeom>
          </p:spPr>
        </p:pic>
        <p:pic>
          <p:nvPicPr>
            <p:cNvPr id="45" name="Picture 1"/>
            <p:cNvPicPr>
              <a:picLocks noChangeAspect="1"/>
            </p:cNvPicPr>
            <p:nvPr/>
          </p:nvPicPr>
          <p:blipFill>
            <a:blip r:embed="rId5"/>
            <a:srcRect/>
            <a:stretch>
              <a:fillRect/>
            </a:stretch>
          </p:blipFill>
          <p:spPr bwMode="auto">
            <a:xfrm>
              <a:off x="3440022" y="4539363"/>
              <a:ext cx="831725" cy="1194432"/>
            </a:xfrm>
            <a:prstGeom prst="rect">
              <a:avLst/>
            </a:prstGeom>
            <a:noFill/>
            <a:ln w="9525">
              <a:solidFill>
                <a:srgbClr val="00009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pic>
          <p:nvPicPr>
            <p:cNvPr id="46" name="Picture 16" descr="Landwirtschaft(1)">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0156"/>
            <a:stretch/>
          </p:blipFill>
          <p:spPr bwMode="auto">
            <a:xfrm>
              <a:off x="3982553" y="5015947"/>
              <a:ext cx="1017273" cy="73272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pic>
        <p:nvPicPr>
          <p:cNvPr id="38" name="Immagine 1"/>
          <p:cNvPicPr>
            <a:picLocks noChangeAspect="1"/>
          </p:cNvPicPr>
          <p:nvPr/>
        </p:nvPicPr>
        <p:blipFill rotWithShape="1">
          <a:blip r:embed="rId8" cstate="print">
            <a:extLst>
              <a:ext uri="{28A0092B-C50C-407E-A947-70E740481C1C}">
                <a14:useLocalDpi xmlns:a14="http://schemas.microsoft.com/office/drawing/2010/main" val="0"/>
              </a:ext>
            </a:extLst>
          </a:blip>
          <a:srcRect r="27550"/>
          <a:stretch/>
        </p:blipFill>
        <p:spPr bwMode="auto">
          <a:xfrm>
            <a:off x="4761287" y="3364391"/>
            <a:ext cx="905500" cy="5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ccia a destra 38"/>
          <p:cNvSpPr/>
          <p:nvPr/>
        </p:nvSpPr>
        <p:spPr>
          <a:xfrm rot="19208921">
            <a:off x="4533560" y="3736903"/>
            <a:ext cx="629310" cy="4815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a:solidFill>
                <a:prstClr val="white"/>
              </a:solidFill>
            </a:endParaRPr>
          </a:p>
        </p:txBody>
      </p:sp>
      <p:sp>
        <p:nvSpPr>
          <p:cNvPr id="40" name="Freccia a destra 39"/>
          <p:cNvSpPr/>
          <p:nvPr/>
        </p:nvSpPr>
        <p:spPr>
          <a:xfrm rot="18759227">
            <a:off x="5451329" y="3067542"/>
            <a:ext cx="640999" cy="4738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a:solidFill>
                <a:prstClr val="white"/>
              </a:solidFill>
            </a:endParaRPr>
          </a:p>
        </p:txBody>
      </p:sp>
      <p:sp>
        <p:nvSpPr>
          <p:cNvPr id="41" name="Rettangolo 40"/>
          <p:cNvSpPr/>
          <p:nvPr/>
        </p:nvSpPr>
        <p:spPr>
          <a:xfrm>
            <a:off x="4219103" y="2564368"/>
            <a:ext cx="3531860" cy="461665"/>
          </a:xfrm>
          <a:prstGeom prst="rect">
            <a:avLst/>
          </a:prstGeom>
        </p:spPr>
        <p:txBody>
          <a:bodyPr wrap="square">
            <a:spAutoFit/>
          </a:bodyPr>
          <a:lstStyle/>
          <a:p>
            <a:pPr algn="ctr">
              <a:defRPr/>
            </a:pPr>
            <a:r>
              <a:rPr lang="it-IT" sz="1200" b="1" dirty="0"/>
              <a:t>Prodotti </a:t>
            </a:r>
          </a:p>
          <a:p>
            <a:pPr algn="ctr">
              <a:defRPr/>
            </a:pPr>
            <a:r>
              <a:rPr lang="it-IT" sz="1200" b="1" dirty="0" err="1"/>
              <a:t>bio-based</a:t>
            </a:r>
            <a:endParaRPr lang="it-IT" sz="1200" b="1" dirty="0"/>
          </a:p>
        </p:txBody>
      </p:sp>
      <p:grpSp>
        <p:nvGrpSpPr>
          <p:cNvPr id="3" name="Gruppo 2"/>
          <p:cNvGrpSpPr/>
          <p:nvPr/>
        </p:nvGrpSpPr>
        <p:grpSpPr>
          <a:xfrm>
            <a:off x="6159559" y="2046665"/>
            <a:ext cx="1552548" cy="900779"/>
            <a:chOff x="6687787" y="1793372"/>
            <a:chExt cx="1961548" cy="1151823"/>
          </a:xfrm>
        </p:grpSpPr>
        <p:sp>
          <p:nvSpPr>
            <p:cNvPr id="31" name="Flowchart: Process 10"/>
            <p:cNvSpPr/>
            <p:nvPr/>
          </p:nvSpPr>
          <p:spPr>
            <a:xfrm rot="18928085">
              <a:off x="6687787" y="2127864"/>
              <a:ext cx="785948" cy="39218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788" b="1" dirty="0">
                <a:solidFill>
                  <a:prstClr val="white"/>
                </a:solidFill>
              </a:endParaRPr>
            </a:p>
          </p:txBody>
        </p:sp>
        <p:grpSp>
          <p:nvGrpSpPr>
            <p:cNvPr id="2" name="Gruppo 1"/>
            <p:cNvGrpSpPr/>
            <p:nvPr/>
          </p:nvGrpSpPr>
          <p:grpSpPr>
            <a:xfrm>
              <a:off x="7268300" y="1793372"/>
              <a:ext cx="1381035" cy="1151823"/>
              <a:chOff x="7268300" y="1793372"/>
              <a:chExt cx="1381035" cy="1151823"/>
            </a:xfrm>
          </p:grpSpPr>
          <p:sp>
            <p:nvSpPr>
              <p:cNvPr id="29" name="Flowchart: Process 16"/>
              <p:cNvSpPr/>
              <p:nvPr/>
            </p:nvSpPr>
            <p:spPr bwMode="auto">
              <a:xfrm>
                <a:off x="7268300" y="1858158"/>
                <a:ext cx="1319331" cy="1087037"/>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900" b="1" dirty="0">
                  <a:solidFill>
                    <a:prstClr val="white"/>
                  </a:solidFill>
                </a:endParaRPr>
              </a:p>
            </p:txBody>
          </p:sp>
          <p:sp>
            <p:nvSpPr>
              <p:cNvPr id="30" name="Rettangolo 43"/>
              <p:cNvSpPr>
                <a:spLocks noChangeArrowheads="1"/>
              </p:cNvSpPr>
              <p:nvPr/>
            </p:nvSpPr>
            <p:spPr bwMode="auto">
              <a:xfrm>
                <a:off x="7293488" y="1793372"/>
                <a:ext cx="1355847"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050" b="1" dirty="0">
                    <a:latin typeface="+mn-lt"/>
                  </a:rPr>
                  <a:t>Industria </a:t>
                </a:r>
                <a:r>
                  <a:rPr lang="it-IT" altLang="it-IT" sz="1050" b="1" dirty="0" smtClean="0">
                    <a:latin typeface="+mn-lt"/>
                  </a:rPr>
                  <a:t>manifatturiera </a:t>
                </a:r>
                <a:endParaRPr lang="en-GB" altLang="it-IT" sz="788" b="1" dirty="0">
                  <a:latin typeface="+mn-lt"/>
                </a:endParaRPr>
              </a:p>
            </p:txBody>
          </p:sp>
          <p:pic>
            <p:nvPicPr>
              <p:cNvPr id="35" name="Immagine 34"/>
              <p:cNvPicPr>
                <a:picLocks noChangeAspect="1"/>
              </p:cNvPicPr>
              <p:nvPr/>
            </p:nvPicPr>
            <p:blipFill rotWithShape="1">
              <a:blip r:embed="rId9" cstate="print">
                <a:extLst>
                  <a:ext uri="{28A0092B-C50C-407E-A947-70E740481C1C}">
                    <a14:useLocalDpi xmlns:a14="http://schemas.microsoft.com/office/drawing/2010/main" val="0"/>
                  </a:ext>
                </a:extLst>
              </a:blip>
              <a:srcRect b="9625"/>
              <a:stretch/>
            </p:blipFill>
            <p:spPr>
              <a:xfrm>
                <a:off x="7383728" y="2292747"/>
                <a:ext cx="1131107" cy="607732"/>
              </a:xfrm>
              <a:prstGeom prst="rect">
                <a:avLst/>
              </a:prstGeom>
            </p:spPr>
          </p:pic>
        </p:grpSp>
        <p:sp>
          <p:nvSpPr>
            <p:cNvPr id="42" name="Freccia a destra 41"/>
            <p:cNvSpPr/>
            <p:nvPr/>
          </p:nvSpPr>
          <p:spPr>
            <a:xfrm rot="18838089">
              <a:off x="6814191" y="2147781"/>
              <a:ext cx="701062" cy="670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a:solidFill>
                  <a:prstClr val="white"/>
                </a:solidFill>
              </a:endParaRPr>
            </a:p>
          </p:txBody>
        </p:sp>
      </p:grpSp>
      <p:sp>
        <p:nvSpPr>
          <p:cNvPr id="8" name="Freccia bidirezionale orizzontale 7"/>
          <p:cNvSpPr/>
          <p:nvPr/>
        </p:nvSpPr>
        <p:spPr>
          <a:xfrm>
            <a:off x="2974468" y="4817098"/>
            <a:ext cx="4349847" cy="425133"/>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100" b="1" dirty="0"/>
              <a:t>RICERCA ED INNOVAZIONE</a:t>
            </a:r>
            <a:endParaRPr lang="en-GB" sz="2100" b="1" dirty="0"/>
          </a:p>
        </p:txBody>
      </p:sp>
      <p:grpSp>
        <p:nvGrpSpPr>
          <p:cNvPr id="53" name="Group 4"/>
          <p:cNvGrpSpPr>
            <a:grpSpLocks/>
          </p:cNvGrpSpPr>
          <p:nvPr/>
        </p:nvGrpSpPr>
        <p:grpSpPr bwMode="auto">
          <a:xfrm>
            <a:off x="341484" y="4209488"/>
            <a:ext cx="973517" cy="1378340"/>
            <a:chOff x="567" y="845"/>
            <a:chExt cx="2358" cy="3112"/>
          </a:xfrm>
        </p:grpSpPr>
        <p:sp>
          <p:nvSpPr>
            <p:cNvPr id="58" name="Freeform 5"/>
            <p:cNvSpPr>
              <a:spLocks/>
            </p:cNvSpPr>
            <p:nvPr/>
          </p:nvSpPr>
          <p:spPr bwMode="auto">
            <a:xfrm>
              <a:off x="2197" y="3402"/>
              <a:ext cx="32" cy="36"/>
            </a:xfrm>
            <a:custGeom>
              <a:avLst/>
              <a:gdLst>
                <a:gd name="T0" fmla="*/ 0 w 26"/>
                <a:gd name="T1" fmla="*/ 11 h 27"/>
                <a:gd name="T2" fmla="*/ 7 w 26"/>
                <a:gd name="T3" fmla="*/ 26 h 27"/>
                <a:gd name="T4" fmla="*/ 15 w 26"/>
                <a:gd name="T5" fmla="*/ 26 h 27"/>
                <a:gd name="T6" fmla="*/ 25 w 26"/>
                <a:gd name="T7" fmla="*/ 14 h 27"/>
                <a:gd name="T8" fmla="*/ 25 w 26"/>
                <a:gd name="T9" fmla="*/ 7 h 27"/>
                <a:gd name="T10" fmla="*/ 21 w 26"/>
                <a:gd name="T11" fmla="*/ 7 h 27"/>
                <a:gd name="T12" fmla="*/ 15 w 26"/>
                <a:gd name="T13" fmla="*/ 3 h 27"/>
                <a:gd name="T14" fmla="*/ 11 w 26"/>
                <a:gd name="T15" fmla="*/ 0 h 27"/>
                <a:gd name="T16" fmla="*/ 3 w 26"/>
                <a:gd name="T17" fmla="*/ 3 h 27"/>
                <a:gd name="T18" fmla="*/ 0 w 26"/>
                <a:gd name="T1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7">
                  <a:moveTo>
                    <a:pt x="0" y="11"/>
                  </a:moveTo>
                  <a:lnTo>
                    <a:pt x="7" y="26"/>
                  </a:lnTo>
                  <a:lnTo>
                    <a:pt x="15" y="26"/>
                  </a:lnTo>
                  <a:lnTo>
                    <a:pt x="25" y="14"/>
                  </a:lnTo>
                  <a:lnTo>
                    <a:pt x="25" y="7"/>
                  </a:lnTo>
                  <a:lnTo>
                    <a:pt x="21" y="7"/>
                  </a:lnTo>
                  <a:lnTo>
                    <a:pt x="15" y="3"/>
                  </a:lnTo>
                  <a:lnTo>
                    <a:pt x="11" y="0"/>
                  </a:lnTo>
                  <a:lnTo>
                    <a:pt x="3" y="3"/>
                  </a:lnTo>
                  <a:lnTo>
                    <a:pt x="0" y="11"/>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59" name="Freeform 6"/>
            <p:cNvSpPr>
              <a:spLocks/>
            </p:cNvSpPr>
            <p:nvPr/>
          </p:nvSpPr>
          <p:spPr bwMode="auto">
            <a:xfrm>
              <a:off x="2178" y="3381"/>
              <a:ext cx="30" cy="38"/>
            </a:xfrm>
            <a:custGeom>
              <a:avLst/>
              <a:gdLst>
                <a:gd name="T0" fmla="*/ 0 w 25"/>
                <a:gd name="T1" fmla="*/ 12 h 29"/>
                <a:gd name="T2" fmla="*/ 0 w 25"/>
                <a:gd name="T3" fmla="*/ 8 h 29"/>
                <a:gd name="T4" fmla="*/ 7 w 25"/>
                <a:gd name="T5" fmla="*/ 0 h 29"/>
                <a:gd name="T6" fmla="*/ 14 w 25"/>
                <a:gd name="T7" fmla="*/ 0 h 29"/>
                <a:gd name="T8" fmla="*/ 24 w 25"/>
                <a:gd name="T9" fmla="*/ 4 h 29"/>
                <a:gd name="T10" fmla="*/ 24 w 25"/>
                <a:gd name="T11" fmla="*/ 8 h 29"/>
                <a:gd name="T12" fmla="*/ 14 w 25"/>
                <a:gd name="T13" fmla="*/ 28 h 29"/>
                <a:gd name="T14" fmla="*/ 11 w 25"/>
                <a:gd name="T15" fmla="*/ 17 h 29"/>
                <a:gd name="T16" fmla="*/ 3 w 25"/>
                <a:gd name="T17" fmla="*/ 17 h 29"/>
                <a:gd name="T18" fmla="*/ 0 w 25"/>
                <a:gd name="T19"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9">
                  <a:moveTo>
                    <a:pt x="0" y="12"/>
                  </a:moveTo>
                  <a:lnTo>
                    <a:pt x="0" y="8"/>
                  </a:lnTo>
                  <a:lnTo>
                    <a:pt x="7" y="0"/>
                  </a:lnTo>
                  <a:lnTo>
                    <a:pt x="14" y="0"/>
                  </a:lnTo>
                  <a:lnTo>
                    <a:pt x="24" y="4"/>
                  </a:lnTo>
                  <a:lnTo>
                    <a:pt x="24" y="8"/>
                  </a:lnTo>
                  <a:lnTo>
                    <a:pt x="14" y="28"/>
                  </a:lnTo>
                  <a:lnTo>
                    <a:pt x="11" y="17"/>
                  </a:lnTo>
                  <a:lnTo>
                    <a:pt x="3" y="17"/>
                  </a:lnTo>
                  <a:lnTo>
                    <a:pt x="0" y="12"/>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0" name="Freeform 7"/>
            <p:cNvSpPr>
              <a:spLocks/>
            </p:cNvSpPr>
            <p:nvPr/>
          </p:nvSpPr>
          <p:spPr bwMode="auto">
            <a:xfrm>
              <a:off x="1642" y="3589"/>
              <a:ext cx="32" cy="37"/>
            </a:xfrm>
            <a:custGeom>
              <a:avLst/>
              <a:gdLst>
                <a:gd name="T0" fmla="*/ 0 w 26"/>
                <a:gd name="T1" fmla="*/ 0 h 28"/>
                <a:gd name="T2" fmla="*/ 6 w 26"/>
                <a:gd name="T3" fmla="*/ 0 h 28"/>
                <a:gd name="T4" fmla="*/ 13 w 26"/>
                <a:gd name="T5" fmla="*/ 0 h 28"/>
                <a:gd name="T6" fmla="*/ 20 w 26"/>
                <a:gd name="T7" fmla="*/ 20 h 28"/>
                <a:gd name="T8" fmla="*/ 25 w 26"/>
                <a:gd name="T9" fmla="*/ 27 h 28"/>
                <a:gd name="T10" fmla="*/ 20 w 26"/>
                <a:gd name="T11" fmla="*/ 27 h 28"/>
                <a:gd name="T12" fmla="*/ 3 w 26"/>
                <a:gd name="T13" fmla="*/ 20 h 28"/>
                <a:gd name="T14" fmla="*/ 0 w 2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8">
                  <a:moveTo>
                    <a:pt x="0" y="0"/>
                  </a:moveTo>
                  <a:lnTo>
                    <a:pt x="6" y="0"/>
                  </a:lnTo>
                  <a:lnTo>
                    <a:pt x="13" y="0"/>
                  </a:lnTo>
                  <a:lnTo>
                    <a:pt x="20" y="20"/>
                  </a:lnTo>
                  <a:lnTo>
                    <a:pt x="25" y="27"/>
                  </a:lnTo>
                  <a:lnTo>
                    <a:pt x="20" y="27"/>
                  </a:lnTo>
                  <a:lnTo>
                    <a:pt x="3" y="20"/>
                  </a:lnTo>
                  <a:lnTo>
                    <a:pt x="0" y="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1" name="Freeform 8"/>
            <p:cNvSpPr>
              <a:spLocks/>
            </p:cNvSpPr>
            <p:nvPr/>
          </p:nvSpPr>
          <p:spPr bwMode="auto">
            <a:xfrm>
              <a:off x="2208" y="3432"/>
              <a:ext cx="32" cy="36"/>
            </a:xfrm>
            <a:custGeom>
              <a:avLst/>
              <a:gdLst>
                <a:gd name="T0" fmla="*/ 0 w 26"/>
                <a:gd name="T1" fmla="*/ 15 h 27"/>
                <a:gd name="T2" fmla="*/ 8 w 26"/>
                <a:gd name="T3" fmla="*/ 20 h 27"/>
                <a:gd name="T4" fmla="*/ 19 w 26"/>
                <a:gd name="T5" fmla="*/ 26 h 27"/>
                <a:gd name="T6" fmla="*/ 25 w 26"/>
                <a:gd name="T7" fmla="*/ 26 h 27"/>
                <a:gd name="T8" fmla="*/ 25 w 26"/>
                <a:gd name="T9" fmla="*/ 20 h 27"/>
                <a:gd name="T10" fmla="*/ 19 w 26"/>
                <a:gd name="T11" fmla="*/ 10 h 27"/>
                <a:gd name="T12" fmla="*/ 8 w 26"/>
                <a:gd name="T13" fmla="*/ 0 h 27"/>
                <a:gd name="T14" fmla="*/ 0 w 26"/>
                <a:gd name="T15" fmla="*/ 5 h 27"/>
                <a:gd name="T16" fmla="*/ 0 w 26"/>
                <a:gd name="T1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7">
                  <a:moveTo>
                    <a:pt x="0" y="15"/>
                  </a:moveTo>
                  <a:lnTo>
                    <a:pt x="8" y="20"/>
                  </a:lnTo>
                  <a:lnTo>
                    <a:pt x="19" y="26"/>
                  </a:lnTo>
                  <a:lnTo>
                    <a:pt x="25" y="26"/>
                  </a:lnTo>
                  <a:lnTo>
                    <a:pt x="25" y="20"/>
                  </a:lnTo>
                  <a:lnTo>
                    <a:pt x="19" y="10"/>
                  </a:lnTo>
                  <a:lnTo>
                    <a:pt x="8" y="0"/>
                  </a:lnTo>
                  <a:lnTo>
                    <a:pt x="0" y="5"/>
                  </a:lnTo>
                  <a:lnTo>
                    <a:pt x="0" y="15"/>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2" name="Freeform 9"/>
            <p:cNvSpPr>
              <a:spLocks/>
            </p:cNvSpPr>
            <p:nvPr/>
          </p:nvSpPr>
          <p:spPr bwMode="auto">
            <a:xfrm>
              <a:off x="1956" y="2752"/>
              <a:ext cx="32" cy="36"/>
            </a:xfrm>
            <a:custGeom>
              <a:avLst/>
              <a:gdLst>
                <a:gd name="T0" fmla="*/ 0 w 26"/>
                <a:gd name="T1" fmla="*/ 6 h 27"/>
                <a:gd name="T2" fmla="*/ 2 w 26"/>
                <a:gd name="T3" fmla="*/ 3 h 27"/>
                <a:gd name="T4" fmla="*/ 7 w 26"/>
                <a:gd name="T5" fmla="*/ 0 h 27"/>
                <a:gd name="T6" fmla="*/ 10 w 26"/>
                <a:gd name="T7" fmla="*/ 3 h 27"/>
                <a:gd name="T8" fmla="*/ 17 w 26"/>
                <a:gd name="T9" fmla="*/ 3 h 27"/>
                <a:gd name="T10" fmla="*/ 25 w 26"/>
                <a:gd name="T11" fmla="*/ 6 h 27"/>
                <a:gd name="T12" fmla="*/ 25 w 26"/>
                <a:gd name="T13" fmla="*/ 22 h 27"/>
                <a:gd name="T14" fmla="*/ 19 w 26"/>
                <a:gd name="T15" fmla="*/ 26 h 27"/>
                <a:gd name="T16" fmla="*/ 14 w 26"/>
                <a:gd name="T17" fmla="*/ 26 h 27"/>
                <a:gd name="T18" fmla="*/ 5 w 26"/>
                <a:gd name="T19" fmla="*/ 22 h 27"/>
                <a:gd name="T20" fmla="*/ 2 w 26"/>
                <a:gd name="T21" fmla="*/ 13 h 27"/>
                <a:gd name="T22" fmla="*/ 0 w 26"/>
                <a:gd name="T23"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7">
                  <a:moveTo>
                    <a:pt x="0" y="6"/>
                  </a:moveTo>
                  <a:lnTo>
                    <a:pt x="2" y="3"/>
                  </a:lnTo>
                  <a:lnTo>
                    <a:pt x="7" y="0"/>
                  </a:lnTo>
                  <a:lnTo>
                    <a:pt x="10" y="3"/>
                  </a:lnTo>
                  <a:lnTo>
                    <a:pt x="17" y="3"/>
                  </a:lnTo>
                  <a:lnTo>
                    <a:pt x="25" y="6"/>
                  </a:lnTo>
                  <a:lnTo>
                    <a:pt x="25" y="22"/>
                  </a:lnTo>
                  <a:lnTo>
                    <a:pt x="19" y="26"/>
                  </a:lnTo>
                  <a:lnTo>
                    <a:pt x="14" y="26"/>
                  </a:lnTo>
                  <a:lnTo>
                    <a:pt x="5" y="22"/>
                  </a:lnTo>
                  <a:lnTo>
                    <a:pt x="2" y="13"/>
                  </a:lnTo>
                  <a:lnTo>
                    <a:pt x="0" y="6"/>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3" name="Freeform 10"/>
            <p:cNvSpPr>
              <a:spLocks/>
            </p:cNvSpPr>
            <p:nvPr/>
          </p:nvSpPr>
          <p:spPr bwMode="auto">
            <a:xfrm>
              <a:off x="2033" y="2798"/>
              <a:ext cx="32" cy="38"/>
            </a:xfrm>
            <a:custGeom>
              <a:avLst/>
              <a:gdLst>
                <a:gd name="T0" fmla="*/ 0 w 26"/>
                <a:gd name="T1" fmla="*/ 0 h 28"/>
                <a:gd name="T2" fmla="*/ 0 w 26"/>
                <a:gd name="T3" fmla="*/ 18 h 28"/>
                <a:gd name="T4" fmla="*/ 4 w 26"/>
                <a:gd name="T5" fmla="*/ 27 h 28"/>
                <a:gd name="T6" fmla="*/ 13 w 26"/>
                <a:gd name="T7" fmla="*/ 27 h 28"/>
                <a:gd name="T8" fmla="*/ 25 w 26"/>
                <a:gd name="T9" fmla="*/ 18 h 28"/>
                <a:gd name="T10" fmla="*/ 25 w 26"/>
                <a:gd name="T11" fmla="*/ 9 h 28"/>
                <a:gd name="T12" fmla="*/ 20 w 26"/>
                <a:gd name="T13" fmla="*/ 0 h 28"/>
                <a:gd name="T14" fmla="*/ 9 w 26"/>
                <a:gd name="T15" fmla="*/ 0 h 28"/>
                <a:gd name="T16" fmla="*/ 0 w 2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8">
                  <a:moveTo>
                    <a:pt x="0" y="0"/>
                  </a:moveTo>
                  <a:lnTo>
                    <a:pt x="0" y="18"/>
                  </a:lnTo>
                  <a:lnTo>
                    <a:pt x="4" y="27"/>
                  </a:lnTo>
                  <a:lnTo>
                    <a:pt x="13" y="27"/>
                  </a:lnTo>
                  <a:lnTo>
                    <a:pt x="25" y="18"/>
                  </a:lnTo>
                  <a:lnTo>
                    <a:pt x="25" y="9"/>
                  </a:lnTo>
                  <a:lnTo>
                    <a:pt x="20" y="0"/>
                  </a:lnTo>
                  <a:lnTo>
                    <a:pt x="9" y="0"/>
                  </a:lnTo>
                  <a:lnTo>
                    <a:pt x="0" y="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4" name="Freeform 11"/>
            <p:cNvSpPr>
              <a:spLocks/>
            </p:cNvSpPr>
            <p:nvPr/>
          </p:nvSpPr>
          <p:spPr bwMode="auto">
            <a:xfrm>
              <a:off x="824" y="3209"/>
              <a:ext cx="32" cy="45"/>
            </a:xfrm>
            <a:custGeom>
              <a:avLst/>
              <a:gdLst>
                <a:gd name="T0" fmla="*/ 0 w 26"/>
                <a:gd name="T1" fmla="*/ 14 h 34"/>
                <a:gd name="T2" fmla="*/ 6 w 26"/>
                <a:gd name="T3" fmla="*/ 23 h 34"/>
                <a:gd name="T4" fmla="*/ 6 w 26"/>
                <a:gd name="T5" fmla="*/ 33 h 34"/>
                <a:gd name="T6" fmla="*/ 16 w 26"/>
                <a:gd name="T7" fmla="*/ 33 h 34"/>
                <a:gd name="T8" fmla="*/ 25 w 26"/>
                <a:gd name="T9" fmla="*/ 30 h 34"/>
                <a:gd name="T10" fmla="*/ 25 w 26"/>
                <a:gd name="T11" fmla="*/ 7 h 34"/>
                <a:gd name="T12" fmla="*/ 20 w 26"/>
                <a:gd name="T13" fmla="*/ 2 h 34"/>
                <a:gd name="T14" fmla="*/ 10 w 26"/>
                <a:gd name="T15" fmla="*/ 0 h 34"/>
                <a:gd name="T16" fmla="*/ 3 w 26"/>
                <a:gd name="T17" fmla="*/ 0 h 34"/>
                <a:gd name="T18" fmla="*/ 0 w 26"/>
                <a:gd name="T1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4">
                  <a:moveTo>
                    <a:pt x="0" y="14"/>
                  </a:moveTo>
                  <a:lnTo>
                    <a:pt x="6" y="23"/>
                  </a:lnTo>
                  <a:lnTo>
                    <a:pt x="6" y="33"/>
                  </a:lnTo>
                  <a:lnTo>
                    <a:pt x="16" y="33"/>
                  </a:lnTo>
                  <a:lnTo>
                    <a:pt x="25" y="30"/>
                  </a:lnTo>
                  <a:lnTo>
                    <a:pt x="25" y="7"/>
                  </a:lnTo>
                  <a:lnTo>
                    <a:pt x="20" y="2"/>
                  </a:lnTo>
                  <a:lnTo>
                    <a:pt x="10" y="0"/>
                  </a:lnTo>
                  <a:lnTo>
                    <a:pt x="3" y="0"/>
                  </a:lnTo>
                  <a:lnTo>
                    <a:pt x="0" y="14"/>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5" name="Freeform 12"/>
            <p:cNvSpPr>
              <a:spLocks/>
            </p:cNvSpPr>
            <p:nvPr/>
          </p:nvSpPr>
          <p:spPr bwMode="auto">
            <a:xfrm>
              <a:off x="1335" y="968"/>
              <a:ext cx="466" cy="570"/>
            </a:xfrm>
            <a:custGeom>
              <a:avLst/>
              <a:gdLst>
                <a:gd name="T0" fmla="*/ 78 w 378"/>
                <a:gd name="T1" fmla="*/ 201 h 428"/>
                <a:gd name="T2" fmla="*/ 110 w 378"/>
                <a:gd name="T3" fmla="*/ 168 h 428"/>
                <a:gd name="T4" fmla="*/ 135 w 378"/>
                <a:gd name="T5" fmla="*/ 156 h 428"/>
                <a:gd name="T6" fmla="*/ 149 w 378"/>
                <a:gd name="T7" fmla="*/ 130 h 428"/>
                <a:gd name="T8" fmla="*/ 177 w 378"/>
                <a:gd name="T9" fmla="*/ 119 h 428"/>
                <a:gd name="T10" fmla="*/ 191 w 378"/>
                <a:gd name="T11" fmla="*/ 90 h 428"/>
                <a:gd name="T12" fmla="*/ 186 w 378"/>
                <a:gd name="T13" fmla="*/ 52 h 428"/>
                <a:gd name="T14" fmla="*/ 202 w 378"/>
                <a:gd name="T15" fmla="*/ 25 h 428"/>
                <a:gd name="T16" fmla="*/ 230 w 378"/>
                <a:gd name="T17" fmla="*/ 14 h 428"/>
                <a:gd name="T18" fmla="*/ 259 w 378"/>
                <a:gd name="T19" fmla="*/ 0 h 428"/>
                <a:gd name="T20" fmla="*/ 306 w 378"/>
                <a:gd name="T21" fmla="*/ 31 h 428"/>
                <a:gd name="T22" fmla="*/ 271 w 378"/>
                <a:gd name="T23" fmla="*/ 66 h 428"/>
                <a:gd name="T24" fmla="*/ 257 w 378"/>
                <a:gd name="T25" fmla="*/ 107 h 428"/>
                <a:gd name="T26" fmla="*/ 267 w 378"/>
                <a:gd name="T27" fmla="*/ 140 h 428"/>
                <a:gd name="T28" fmla="*/ 261 w 378"/>
                <a:gd name="T29" fmla="*/ 158 h 428"/>
                <a:gd name="T30" fmla="*/ 283 w 378"/>
                <a:gd name="T31" fmla="*/ 173 h 428"/>
                <a:gd name="T32" fmla="*/ 298 w 378"/>
                <a:gd name="T33" fmla="*/ 190 h 428"/>
                <a:gd name="T34" fmla="*/ 352 w 378"/>
                <a:gd name="T35" fmla="*/ 182 h 428"/>
                <a:gd name="T36" fmla="*/ 366 w 378"/>
                <a:gd name="T37" fmla="*/ 216 h 428"/>
                <a:gd name="T38" fmla="*/ 368 w 378"/>
                <a:gd name="T39" fmla="*/ 230 h 428"/>
                <a:gd name="T40" fmla="*/ 349 w 378"/>
                <a:gd name="T41" fmla="*/ 239 h 428"/>
                <a:gd name="T42" fmla="*/ 269 w 378"/>
                <a:gd name="T43" fmla="*/ 282 h 428"/>
                <a:gd name="T44" fmla="*/ 271 w 378"/>
                <a:gd name="T45" fmla="*/ 276 h 428"/>
                <a:gd name="T46" fmla="*/ 285 w 378"/>
                <a:gd name="T47" fmla="*/ 261 h 428"/>
                <a:gd name="T48" fmla="*/ 269 w 378"/>
                <a:gd name="T49" fmla="*/ 265 h 428"/>
                <a:gd name="T50" fmla="*/ 248 w 378"/>
                <a:gd name="T51" fmla="*/ 272 h 428"/>
                <a:gd name="T52" fmla="*/ 234 w 378"/>
                <a:gd name="T53" fmla="*/ 325 h 428"/>
                <a:gd name="T54" fmla="*/ 244 w 378"/>
                <a:gd name="T55" fmla="*/ 332 h 428"/>
                <a:gd name="T56" fmla="*/ 248 w 378"/>
                <a:gd name="T57" fmla="*/ 360 h 428"/>
                <a:gd name="T58" fmla="*/ 265 w 378"/>
                <a:gd name="T59" fmla="*/ 372 h 428"/>
                <a:gd name="T60" fmla="*/ 280 w 378"/>
                <a:gd name="T61" fmla="*/ 389 h 428"/>
                <a:gd name="T62" fmla="*/ 273 w 378"/>
                <a:gd name="T63" fmla="*/ 415 h 428"/>
                <a:gd name="T64" fmla="*/ 261 w 378"/>
                <a:gd name="T65" fmla="*/ 411 h 428"/>
                <a:gd name="T66" fmla="*/ 253 w 378"/>
                <a:gd name="T67" fmla="*/ 422 h 428"/>
                <a:gd name="T68" fmla="*/ 244 w 378"/>
                <a:gd name="T69" fmla="*/ 396 h 428"/>
                <a:gd name="T70" fmla="*/ 220 w 378"/>
                <a:gd name="T71" fmla="*/ 389 h 428"/>
                <a:gd name="T72" fmla="*/ 168 w 378"/>
                <a:gd name="T73" fmla="*/ 394 h 428"/>
                <a:gd name="T74" fmla="*/ 127 w 378"/>
                <a:gd name="T75" fmla="*/ 396 h 428"/>
                <a:gd name="T76" fmla="*/ 84 w 378"/>
                <a:gd name="T77" fmla="*/ 368 h 428"/>
                <a:gd name="T78" fmla="*/ 55 w 378"/>
                <a:gd name="T79" fmla="*/ 344 h 428"/>
                <a:gd name="T80" fmla="*/ 20 w 378"/>
                <a:gd name="T81" fmla="*/ 315 h 428"/>
                <a:gd name="T82" fmla="*/ 0 w 378"/>
                <a:gd name="T83" fmla="*/ 291 h 428"/>
                <a:gd name="T84" fmla="*/ 30 w 378"/>
                <a:gd name="T85" fmla="*/ 20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8" h="428">
                  <a:moveTo>
                    <a:pt x="66" y="214"/>
                  </a:moveTo>
                  <a:lnTo>
                    <a:pt x="76" y="211"/>
                  </a:lnTo>
                  <a:lnTo>
                    <a:pt x="78" y="201"/>
                  </a:lnTo>
                  <a:lnTo>
                    <a:pt x="98" y="180"/>
                  </a:lnTo>
                  <a:lnTo>
                    <a:pt x="105" y="175"/>
                  </a:lnTo>
                  <a:lnTo>
                    <a:pt x="110" y="168"/>
                  </a:lnTo>
                  <a:lnTo>
                    <a:pt x="121" y="166"/>
                  </a:lnTo>
                  <a:lnTo>
                    <a:pt x="129" y="158"/>
                  </a:lnTo>
                  <a:lnTo>
                    <a:pt x="135" y="156"/>
                  </a:lnTo>
                  <a:lnTo>
                    <a:pt x="149" y="158"/>
                  </a:lnTo>
                  <a:lnTo>
                    <a:pt x="152" y="147"/>
                  </a:lnTo>
                  <a:lnTo>
                    <a:pt x="149" y="130"/>
                  </a:lnTo>
                  <a:lnTo>
                    <a:pt x="154" y="126"/>
                  </a:lnTo>
                  <a:lnTo>
                    <a:pt x="166" y="123"/>
                  </a:lnTo>
                  <a:lnTo>
                    <a:pt x="177" y="119"/>
                  </a:lnTo>
                  <a:lnTo>
                    <a:pt x="186" y="111"/>
                  </a:lnTo>
                  <a:lnTo>
                    <a:pt x="191" y="100"/>
                  </a:lnTo>
                  <a:lnTo>
                    <a:pt x="191" y="90"/>
                  </a:lnTo>
                  <a:lnTo>
                    <a:pt x="179" y="74"/>
                  </a:lnTo>
                  <a:lnTo>
                    <a:pt x="181" y="59"/>
                  </a:lnTo>
                  <a:lnTo>
                    <a:pt x="186" y="52"/>
                  </a:lnTo>
                  <a:lnTo>
                    <a:pt x="186" y="38"/>
                  </a:lnTo>
                  <a:lnTo>
                    <a:pt x="191" y="29"/>
                  </a:lnTo>
                  <a:lnTo>
                    <a:pt x="202" y="25"/>
                  </a:lnTo>
                  <a:lnTo>
                    <a:pt x="211" y="19"/>
                  </a:lnTo>
                  <a:lnTo>
                    <a:pt x="218" y="10"/>
                  </a:lnTo>
                  <a:lnTo>
                    <a:pt x="230" y="14"/>
                  </a:lnTo>
                  <a:lnTo>
                    <a:pt x="239" y="12"/>
                  </a:lnTo>
                  <a:lnTo>
                    <a:pt x="250" y="7"/>
                  </a:lnTo>
                  <a:lnTo>
                    <a:pt x="259" y="0"/>
                  </a:lnTo>
                  <a:lnTo>
                    <a:pt x="290" y="10"/>
                  </a:lnTo>
                  <a:lnTo>
                    <a:pt x="306" y="12"/>
                  </a:lnTo>
                  <a:lnTo>
                    <a:pt x="306" y="31"/>
                  </a:lnTo>
                  <a:lnTo>
                    <a:pt x="280" y="52"/>
                  </a:lnTo>
                  <a:lnTo>
                    <a:pt x="280" y="59"/>
                  </a:lnTo>
                  <a:lnTo>
                    <a:pt x="271" y="66"/>
                  </a:lnTo>
                  <a:lnTo>
                    <a:pt x="269" y="81"/>
                  </a:lnTo>
                  <a:lnTo>
                    <a:pt x="259" y="100"/>
                  </a:lnTo>
                  <a:lnTo>
                    <a:pt x="257" y="107"/>
                  </a:lnTo>
                  <a:lnTo>
                    <a:pt x="267" y="121"/>
                  </a:lnTo>
                  <a:lnTo>
                    <a:pt x="267" y="130"/>
                  </a:lnTo>
                  <a:lnTo>
                    <a:pt x="267" y="140"/>
                  </a:lnTo>
                  <a:lnTo>
                    <a:pt x="261" y="145"/>
                  </a:lnTo>
                  <a:lnTo>
                    <a:pt x="259" y="152"/>
                  </a:lnTo>
                  <a:lnTo>
                    <a:pt x="261" y="158"/>
                  </a:lnTo>
                  <a:lnTo>
                    <a:pt x="269" y="164"/>
                  </a:lnTo>
                  <a:lnTo>
                    <a:pt x="275" y="166"/>
                  </a:lnTo>
                  <a:lnTo>
                    <a:pt x="283" y="173"/>
                  </a:lnTo>
                  <a:lnTo>
                    <a:pt x="285" y="182"/>
                  </a:lnTo>
                  <a:lnTo>
                    <a:pt x="292" y="185"/>
                  </a:lnTo>
                  <a:lnTo>
                    <a:pt x="298" y="190"/>
                  </a:lnTo>
                  <a:lnTo>
                    <a:pt x="327" y="180"/>
                  </a:lnTo>
                  <a:lnTo>
                    <a:pt x="335" y="180"/>
                  </a:lnTo>
                  <a:lnTo>
                    <a:pt x="352" y="182"/>
                  </a:lnTo>
                  <a:lnTo>
                    <a:pt x="358" y="194"/>
                  </a:lnTo>
                  <a:lnTo>
                    <a:pt x="361" y="211"/>
                  </a:lnTo>
                  <a:lnTo>
                    <a:pt x="366" y="216"/>
                  </a:lnTo>
                  <a:lnTo>
                    <a:pt x="363" y="223"/>
                  </a:lnTo>
                  <a:lnTo>
                    <a:pt x="377" y="225"/>
                  </a:lnTo>
                  <a:lnTo>
                    <a:pt x="368" y="230"/>
                  </a:lnTo>
                  <a:lnTo>
                    <a:pt x="366" y="237"/>
                  </a:lnTo>
                  <a:lnTo>
                    <a:pt x="361" y="239"/>
                  </a:lnTo>
                  <a:lnTo>
                    <a:pt x="349" y="239"/>
                  </a:lnTo>
                  <a:lnTo>
                    <a:pt x="319" y="256"/>
                  </a:lnTo>
                  <a:lnTo>
                    <a:pt x="296" y="270"/>
                  </a:lnTo>
                  <a:lnTo>
                    <a:pt x="269" y="282"/>
                  </a:lnTo>
                  <a:lnTo>
                    <a:pt x="265" y="282"/>
                  </a:lnTo>
                  <a:lnTo>
                    <a:pt x="265" y="280"/>
                  </a:lnTo>
                  <a:lnTo>
                    <a:pt x="271" y="276"/>
                  </a:lnTo>
                  <a:lnTo>
                    <a:pt x="275" y="270"/>
                  </a:lnTo>
                  <a:lnTo>
                    <a:pt x="285" y="265"/>
                  </a:lnTo>
                  <a:lnTo>
                    <a:pt x="285" y="261"/>
                  </a:lnTo>
                  <a:lnTo>
                    <a:pt x="278" y="259"/>
                  </a:lnTo>
                  <a:lnTo>
                    <a:pt x="275" y="265"/>
                  </a:lnTo>
                  <a:lnTo>
                    <a:pt x="269" y="265"/>
                  </a:lnTo>
                  <a:lnTo>
                    <a:pt x="267" y="268"/>
                  </a:lnTo>
                  <a:lnTo>
                    <a:pt x="255" y="268"/>
                  </a:lnTo>
                  <a:lnTo>
                    <a:pt x="248" y="272"/>
                  </a:lnTo>
                  <a:lnTo>
                    <a:pt x="244" y="278"/>
                  </a:lnTo>
                  <a:lnTo>
                    <a:pt x="234" y="313"/>
                  </a:lnTo>
                  <a:lnTo>
                    <a:pt x="234" y="325"/>
                  </a:lnTo>
                  <a:lnTo>
                    <a:pt x="236" y="336"/>
                  </a:lnTo>
                  <a:lnTo>
                    <a:pt x="241" y="336"/>
                  </a:lnTo>
                  <a:lnTo>
                    <a:pt x="244" y="332"/>
                  </a:lnTo>
                  <a:lnTo>
                    <a:pt x="246" y="334"/>
                  </a:lnTo>
                  <a:lnTo>
                    <a:pt x="248" y="349"/>
                  </a:lnTo>
                  <a:lnTo>
                    <a:pt x="248" y="360"/>
                  </a:lnTo>
                  <a:lnTo>
                    <a:pt x="257" y="366"/>
                  </a:lnTo>
                  <a:lnTo>
                    <a:pt x="259" y="372"/>
                  </a:lnTo>
                  <a:lnTo>
                    <a:pt x="265" y="372"/>
                  </a:lnTo>
                  <a:lnTo>
                    <a:pt x="269" y="377"/>
                  </a:lnTo>
                  <a:lnTo>
                    <a:pt x="278" y="381"/>
                  </a:lnTo>
                  <a:lnTo>
                    <a:pt x="280" y="389"/>
                  </a:lnTo>
                  <a:lnTo>
                    <a:pt x="275" y="398"/>
                  </a:lnTo>
                  <a:lnTo>
                    <a:pt x="275" y="407"/>
                  </a:lnTo>
                  <a:lnTo>
                    <a:pt x="273" y="415"/>
                  </a:lnTo>
                  <a:lnTo>
                    <a:pt x="271" y="417"/>
                  </a:lnTo>
                  <a:lnTo>
                    <a:pt x="269" y="413"/>
                  </a:lnTo>
                  <a:lnTo>
                    <a:pt x="261" y="411"/>
                  </a:lnTo>
                  <a:lnTo>
                    <a:pt x="265" y="422"/>
                  </a:lnTo>
                  <a:lnTo>
                    <a:pt x="259" y="427"/>
                  </a:lnTo>
                  <a:lnTo>
                    <a:pt x="253" y="422"/>
                  </a:lnTo>
                  <a:lnTo>
                    <a:pt x="250" y="415"/>
                  </a:lnTo>
                  <a:lnTo>
                    <a:pt x="248" y="403"/>
                  </a:lnTo>
                  <a:lnTo>
                    <a:pt x="244" y="396"/>
                  </a:lnTo>
                  <a:lnTo>
                    <a:pt x="239" y="394"/>
                  </a:lnTo>
                  <a:lnTo>
                    <a:pt x="230" y="394"/>
                  </a:lnTo>
                  <a:lnTo>
                    <a:pt x="220" y="389"/>
                  </a:lnTo>
                  <a:lnTo>
                    <a:pt x="186" y="387"/>
                  </a:lnTo>
                  <a:lnTo>
                    <a:pt x="174" y="389"/>
                  </a:lnTo>
                  <a:lnTo>
                    <a:pt x="168" y="394"/>
                  </a:lnTo>
                  <a:lnTo>
                    <a:pt x="158" y="398"/>
                  </a:lnTo>
                  <a:lnTo>
                    <a:pt x="140" y="405"/>
                  </a:lnTo>
                  <a:lnTo>
                    <a:pt x="127" y="396"/>
                  </a:lnTo>
                  <a:lnTo>
                    <a:pt x="105" y="387"/>
                  </a:lnTo>
                  <a:lnTo>
                    <a:pt x="92" y="370"/>
                  </a:lnTo>
                  <a:lnTo>
                    <a:pt x="84" y="368"/>
                  </a:lnTo>
                  <a:lnTo>
                    <a:pt x="80" y="358"/>
                  </a:lnTo>
                  <a:lnTo>
                    <a:pt x="57" y="351"/>
                  </a:lnTo>
                  <a:lnTo>
                    <a:pt x="55" y="344"/>
                  </a:lnTo>
                  <a:lnTo>
                    <a:pt x="36" y="344"/>
                  </a:lnTo>
                  <a:lnTo>
                    <a:pt x="27" y="325"/>
                  </a:lnTo>
                  <a:lnTo>
                    <a:pt x="20" y="315"/>
                  </a:lnTo>
                  <a:lnTo>
                    <a:pt x="9" y="304"/>
                  </a:lnTo>
                  <a:lnTo>
                    <a:pt x="6" y="299"/>
                  </a:lnTo>
                  <a:lnTo>
                    <a:pt x="0" y="291"/>
                  </a:lnTo>
                  <a:lnTo>
                    <a:pt x="2" y="239"/>
                  </a:lnTo>
                  <a:lnTo>
                    <a:pt x="9" y="237"/>
                  </a:lnTo>
                  <a:lnTo>
                    <a:pt x="30" y="201"/>
                  </a:lnTo>
                  <a:lnTo>
                    <a:pt x="41" y="216"/>
                  </a:lnTo>
                  <a:lnTo>
                    <a:pt x="66" y="214"/>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6" name="Freeform 13"/>
            <p:cNvSpPr>
              <a:spLocks/>
            </p:cNvSpPr>
            <p:nvPr/>
          </p:nvSpPr>
          <p:spPr bwMode="auto">
            <a:xfrm>
              <a:off x="1568" y="1895"/>
              <a:ext cx="267" cy="352"/>
            </a:xfrm>
            <a:custGeom>
              <a:avLst/>
              <a:gdLst>
                <a:gd name="T0" fmla="*/ 156 w 217"/>
                <a:gd name="T1" fmla="*/ 224 h 264"/>
                <a:gd name="T2" fmla="*/ 128 w 217"/>
                <a:gd name="T3" fmla="*/ 241 h 264"/>
                <a:gd name="T4" fmla="*/ 111 w 217"/>
                <a:gd name="T5" fmla="*/ 260 h 264"/>
                <a:gd name="T6" fmla="*/ 89 w 217"/>
                <a:gd name="T7" fmla="*/ 263 h 264"/>
                <a:gd name="T8" fmla="*/ 75 w 217"/>
                <a:gd name="T9" fmla="*/ 243 h 264"/>
                <a:gd name="T10" fmla="*/ 61 w 217"/>
                <a:gd name="T11" fmla="*/ 234 h 264"/>
                <a:gd name="T12" fmla="*/ 41 w 217"/>
                <a:gd name="T13" fmla="*/ 213 h 264"/>
                <a:gd name="T14" fmla="*/ 20 w 217"/>
                <a:gd name="T15" fmla="*/ 206 h 264"/>
                <a:gd name="T16" fmla="*/ 8 w 217"/>
                <a:gd name="T17" fmla="*/ 194 h 264"/>
                <a:gd name="T18" fmla="*/ 4 w 217"/>
                <a:gd name="T19" fmla="*/ 177 h 264"/>
                <a:gd name="T20" fmla="*/ 6 w 217"/>
                <a:gd name="T21" fmla="*/ 156 h 264"/>
                <a:gd name="T22" fmla="*/ 6 w 217"/>
                <a:gd name="T23" fmla="*/ 140 h 264"/>
                <a:gd name="T24" fmla="*/ 13 w 217"/>
                <a:gd name="T25" fmla="*/ 121 h 264"/>
                <a:gd name="T26" fmla="*/ 8 w 217"/>
                <a:gd name="T27" fmla="*/ 95 h 264"/>
                <a:gd name="T28" fmla="*/ 20 w 217"/>
                <a:gd name="T29" fmla="*/ 85 h 264"/>
                <a:gd name="T30" fmla="*/ 43 w 217"/>
                <a:gd name="T31" fmla="*/ 74 h 264"/>
                <a:gd name="T32" fmla="*/ 45 w 217"/>
                <a:gd name="T33" fmla="*/ 64 h 264"/>
                <a:gd name="T34" fmla="*/ 36 w 217"/>
                <a:gd name="T35" fmla="*/ 57 h 264"/>
                <a:gd name="T36" fmla="*/ 24 w 217"/>
                <a:gd name="T37" fmla="*/ 42 h 264"/>
                <a:gd name="T38" fmla="*/ 41 w 217"/>
                <a:gd name="T39" fmla="*/ 14 h 264"/>
                <a:gd name="T40" fmla="*/ 52 w 217"/>
                <a:gd name="T41" fmla="*/ 10 h 264"/>
                <a:gd name="T42" fmla="*/ 57 w 217"/>
                <a:gd name="T43" fmla="*/ 2 h 264"/>
                <a:gd name="T44" fmla="*/ 80 w 217"/>
                <a:gd name="T45" fmla="*/ 16 h 264"/>
                <a:gd name="T46" fmla="*/ 98 w 217"/>
                <a:gd name="T47" fmla="*/ 23 h 264"/>
                <a:gd name="T48" fmla="*/ 109 w 217"/>
                <a:gd name="T49" fmla="*/ 33 h 264"/>
                <a:gd name="T50" fmla="*/ 135 w 217"/>
                <a:gd name="T51" fmla="*/ 31 h 264"/>
                <a:gd name="T52" fmla="*/ 137 w 217"/>
                <a:gd name="T53" fmla="*/ 52 h 264"/>
                <a:gd name="T54" fmla="*/ 146 w 217"/>
                <a:gd name="T55" fmla="*/ 80 h 264"/>
                <a:gd name="T56" fmla="*/ 154 w 217"/>
                <a:gd name="T57" fmla="*/ 119 h 264"/>
                <a:gd name="T58" fmla="*/ 164 w 217"/>
                <a:gd name="T59" fmla="*/ 137 h 264"/>
                <a:gd name="T60" fmla="*/ 199 w 217"/>
                <a:gd name="T61" fmla="*/ 158 h 264"/>
                <a:gd name="T62" fmla="*/ 216 w 217"/>
                <a:gd name="T63" fmla="*/ 168 h 264"/>
                <a:gd name="T64" fmla="*/ 204 w 217"/>
                <a:gd name="T65" fmla="*/ 179 h 264"/>
                <a:gd name="T66" fmla="*/ 193 w 217"/>
                <a:gd name="T67" fmla="*/ 194 h 264"/>
                <a:gd name="T68" fmla="*/ 183 w 217"/>
                <a:gd name="T69" fmla="*/ 206 h 264"/>
                <a:gd name="T70" fmla="*/ 160 w 217"/>
                <a:gd name="T71" fmla="*/ 21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 h="264">
                  <a:moveTo>
                    <a:pt x="160" y="215"/>
                  </a:moveTo>
                  <a:lnTo>
                    <a:pt x="156" y="224"/>
                  </a:lnTo>
                  <a:lnTo>
                    <a:pt x="135" y="234"/>
                  </a:lnTo>
                  <a:lnTo>
                    <a:pt x="128" y="241"/>
                  </a:lnTo>
                  <a:lnTo>
                    <a:pt x="115" y="246"/>
                  </a:lnTo>
                  <a:lnTo>
                    <a:pt x="111" y="260"/>
                  </a:lnTo>
                  <a:lnTo>
                    <a:pt x="107" y="263"/>
                  </a:lnTo>
                  <a:lnTo>
                    <a:pt x="89" y="263"/>
                  </a:lnTo>
                  <a:lnTo>
                    <a:pt x="84" y="251"/>
                  </a:lnTo>
                  <a:lnTo>
                    <a:pt x="75" y="243"/>
                  </a:lnTo>
                  <a:lnTo>
                    <a:pt x="66" y="241"/>
                  </a:lnTo>
                  <a:lnTo>
                    <a:pt x="61" y="234"/>
                  </a:lnTo>
                  <a:lnTo>
                    <a:pt x="61" y="224"/>
                  </a:lnTo>
                  <a:lnTo>
                    <a:pt x="41" y="213"/>
                  </a:lnTo>
                  <a:lnTo>
                    <a:pt x="31" y="215"/>
                  </a:lnTo>
                  <a:lnTo>
                    <a:pt x="20" y="206"/>
                  </a:lnTo>
                  <a:lnTo>
                    <a:pt x="10" y="201"/>
                  </a:lnTo>
                  <a:lnTo>
                    <a:pt x="8" y="194"/>
                  </a:lnTo>
                  <a:lnTo>
                    <a:pt x="10" y="187"/>
                  </a:lnTo>
                  <a:lnTo>
                    <a:pt x="4" y="177"/>
                  </a:lnTo>
                  <a:lnTo>
                    <a:pt x="0" y="166"/>
                  </a:lnTo>
                  <a:lnTo>
                    <a:pt x="6" y="156"/>
                  </a:lnTo>
                  <a:lnTo>
                    <a:pt x="8" y="149"/>
                  </a:lnTo>
                  <a:lnTo>
                    <a:pt x="6" y="140"/>
                  </a:lnTo>
                  <a:lnTo>
                    <a:pt x="13" y="128"/>
                  </a:lnTo>
                  <a:lnTo>
                    <a:pt x="13" y="121"/>
                  </a:lnTo>
                  <a:lnTo>
                    <a:pt x="6" y="104"/>
                  </a:lnTo>
                  <a:lnTo>
                    <a:pt x="8" y="95"/>
                  </a:lnTo>
                  <a:lnTo>
                    <a:pt x="16" y="89"/>
                  </a:lnTo>
                  <a:lnTo>
                    <a:pt x="20" y="85"/>
                  </a:lnTo>
                  <a:lnTo>
                    <a:pt x="22" y="78"/>
                  </a:lnTo>
                  <a:lnTo>
                    <a:pt x="43" y="74"/>
                  </a:lnTo>
                  <a:lnTo>
                    <a:pt x="47" y="68"/>
                  </a:lnTo>
                  <a:lnTo>
                    <a:pt x="45" y="64"/>
                  </a:lnTo>
                  <a:lnTo>
                    <a:pt x="39" y="64"/>
                  </a:lnTo>
                  <a:lnTo>
                    <a:pt x="36" y="57"/>
                  </a:lnTo>
                  <a:lnTo>
                    <a:pt x="31" y="52"/>
                  </a:lnTo>
                  <a:lnTo>
                    <a:pt x="24" y="42"/>
                  </a:lnTo>
                  <a:lnTo>
                    <a:pt x="27" y="23"/>
                  </a:lnTo>
                  <a:lnTo>
                    <a:pt x="41" y="14"/>
                  </a:lnTo>
                  <a:lnTo>
                    <a:pt x="47" y="14"/>
                  </a:lnTo>
                  <a:lnTo>
                    <a:pt x="52" y="10"/>
                  </a:lnTo>
                  <a:lnTo>
                    <a:pt x="57" y="0"/>
                  </a:lnTo>
                  <a:lnTo>
                    <a:pt x="57" y="2"/>
                  </a:lnTo>
                  <a:lnTo>
                    <a:pt x="75" y="10"/>
                  </a:lnTo>
                  <a:lnTo>
                    <a:pt x="80" y="16"/>
                  </a:lnTo>
                  <a:lnTo>
                    <a:pt x="84" y="19"/>
                  </a:lnTo>
                  <a:lnTo>
                    <a:pt x="98" y="23"/>
                  </a:lnTo>
                  <a:lnTo>
                    <a:pt x="103" y="31"/>
                  </a:lnTo>
                  <a:lnTo>
                    <a:pt x="109" y="33"/>
                  </a:lnTo>
                  <a:lnTo>
                    <a:pt x="115" y="35"/>
                  </a:lnTo>
                  <a:lnTo>
                    <a:pt x="135" y="31"/>
                  </a:lnTo>
                  <a:lnTo>
                    <a:pt x="142" y="35"/>
                  </a:lnTo>
                  <a:lnTo>
                    <a:pt x="137" y="52"/>
                  </a:lnTo>
                  <a:lnTo>
                    <a:pt x="144" y="68"/>
                  </a:lnTo>
                  <a:lnTo>
                    <a:pt x="146" y="80"/>
                  </a:lnTo>
                  <a:lnTo>
                    <a:pt x="148" y="102"/>
                  </a:lnTo>
                  <a:lnTo>
                    <a:pt x="154" y="119"/>
                  </a:lnTo>
                  <a:lnTo>
                    <a:pt x="156" y="130"/>
                  </a:lnTo>
                  <a:lnTo>
                    <a:pt x="164" y="137"/>
                  </a:lnTo>
                  <a:lnTo>
                    <a:pt x="193" y="156"/>
                  </a:lnTo>
                  <a:lnTo>
                    <a:pt x="199" y="158"/>
                  </a:lnTo>
                  <a:lnTo>
                    <a:pt x="208" y="158"/>
                  </a:lnTo>
                  <a:lnTo>
                    <a:pt x="216" y="168"/>
                  </a:lnTo>
                  <a:lnTo>
                    <a:pt x="211" y="175"/>
                  </a:lnTo>
                  <a:lnTo>
                    <a:pt x="204" y="179"/>
                  </a:lnTo>
                  <a:lnTo>
                    <a:pt x="201" y="189"/>
                  </a:lnTo>
                  <a:lnTo>
                    <a:pt x="193" y="194"/>
                  </a:lnTo>
                  <a:lnTo>
                    <a:pt x="187" y="203"/>
                  </a:lnTo>
                  <a:lnTo>
                    <a:pt x="183" y="206"/>
                  </a:lnTo>
                  <a:lnTo>
                    <a:pt x="176" y="213"/>
                  </a:lnTo>
                  <a:lnTo>
                    <a:pt x="160" y="215"/>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grpSp>
          <p:nvGrpSpPr>
            <p:cNvPr id="67" name="Group 14"/>
            <p:cNvGrpSpPr>
              <a:grpSpLocks/>
            </p:cNvGrpSpPr>
            <p:nvPr/>
          </p:nvGrpSpPr>
          <p:grpSpPr bwMode="auto">
            <a:xfrm>
              <a:off x="567" y="845"/>
              <a:ext cx="2358" cy="3112"/>
              <a:chOff x="567" y="845"/>
              <a:chExt cx="2358" cy="3112"/>
            </a:xfrm>
          </p:grpSpPr>
          <p:sp>
            <p:nvSpPr>
              <p:cNvPr id="68" name="Freeform 15"/>
              <p:cNvSpPr>
                <a:spLocks/>
              </p:cNvSpPr>
              <p:nvPr/>
            </p:nvSpPr>
            <p:spPr bwMode="auto">
              <a:xfrm>
                <a:off x="1680" y="3459"/>
                <a:ext cx="680" cy="498"/>
              </a:xfrm>
              <a:custGeom>
                <a:avLst/>
                <a:gdLst>
                  <a:gd name="T0" fmla="*/ 108 w 552"/>
                  <a:gd name="T1" fmla="*/ 60 h 374"/>
                  <a:gd name="T2" fmla="*/ 106 w 552"/>
                  <a:gd name="T3" fmla="*/ 34 h 374"/>
                  <a:gd name="T4" fmla="*/ 129 w 552"/>
                  <a:gd name="T5" fmla="*/ 32 h 374"/>
                  <a:gd name="T6" fmla="*/ 149 w 552"/>
                  <a:gd name="T7" fmla="*/ 25 h 374"/>
                  <a:gd name="T8" fmla="*/ 159 w 552"/>
                  <a:gd name="T9" fmla="*/ 47 h 374"/>
                  <a:gd name="T10" fmla="*/ 186 w 552"/>
                  <a:gd name="T11" fmla="*/ 53 h 374"/>
                  <a:gd name="T12" fmla="*/ 203 w 552"/>
                  <a:gd name="T13" fmla="*/ 70 h 374"/>
                  <a:gd name="T14" fmla="*/ 230 w 552"/>
                  <a:gd name="T15" fmla="*/ 84 h 374"/>
                  <a:gd name="T16" fmla="*/ 269 w 552"/>
                  <a:gd name="T17" fmla="*/ 70 h 374"/>
                  <a:gd name="T18" fmla="*/ 327 w 552"/>
                  <a:gd name="T19" fmla="*/ 73 h 374"/>
                  <a:gd name="T20" fmla="*/ 349 w 552"/>
                  <a:gd name="T21" fmla="*/ 68 h 374"/>
                  <a:gd name="T22" fmla="*/ 391 w 552"/>
                  <a:gd name="T23" fmla="*/ 39 h 374"/>
                  <a:gd name="T24" fmla="*/ 426 w 552"/>
                  <a:gd name="T25" fmla="*/ 28 h 374"/>
                  <a:gd name="T26" fmla="*/ 444 w 552"/>
                  <a:gd name="T27" fmla="*/ 34 h 374"/>
                  <a:gd name="T28" fmla="*/ 469 w 552"/>
                  <a:gd name="T29" fmla="*/ 30 h 374"/>
                  <a:gd name="T30" fmla="*/ 474 w 552"/>
                  <a:gd name="T31" fmla="*/ 11 h 374"/>
                  <a:gd name="T32" fmla="*/ 481 w 552"/>
                  <a:gd name="T33" fmla="*/ 20 h 374"/>
                  <a:gd name="T34" fmla="*/ 522 w 552"/>
                  <a:gd name="T35" fmla="*/ 2 h 374"/>
                  <a:gd name="T36" fmla="*/ 545 w 552"/>
                  <a:gd name="T37" fmla="*/ 11 h 374"/>
                  <a:gd name="T38" fmla="*/ 504 w 552"/>
                  <a:gd name="T39" fmla="*/ 79 h 374"/>
                  <a:gd name="T40" fmla="*/ 483 w 552"/>
                  <a:gd name="T41" fmla="*/ 120 h 374"/>
                  <a:gd name="T42" fmla="*/ 479 w 552"/>
                  <a:gd name="T43" fmla="*/ 141 h 374"/>
                  <a:gd name="T44" fmla="*/ 472 w 552"/>
                  <a:gd name="T45" fmla="*/ 167 h 374"/>
                  <a:gd name="T46" fmla="*/ 458 w 552"/>
                  <a:gd name="T47" fmla="*/ 188 h 374"/>
                  <a:gd name="T48" fmla="*/ 467 w 552"/>
                  <a:gd name="T49" fmla="*/ 219 h 374"/>
                  <a:gd name="T50" fmla="*/ 479 w 552"/>
                  <a:gd name="T51" fmla="*/ 224 h 374"/>
                  <a:gd name="T52" fmla="*/ 479 w 552"/>
                  <a:gd name="T53" fmla="*/ 240 h 374"/>
                  <a:gd name="T54" fmla="*/ 483 w 552"/>
                  <a:gd name="T55" fmla="*/ 259 h 374"/>
                  <a:gd name="T56" fmla="*/ 495 w 552"/>
                  <a:gd name="T57" fmla="*/ 280 h 374"/>
                  <a:gd name="T58" fmla="*/ 508 w 552"/>
                  <a:gd name="T59" fmla="*/ 287 h 374"/>
                  <a:gd name="T60" fmla="*/ 493 w 552"/>
                  <a:gd name="T61" fmla="*/ 293 h 374"/>
                  <a:gd name="T62" fmla="*/ 469 w 552"/>
                  <a:gd name="T63" fmla="*/ 319 h 374"/>
                  <a:gd name="T64" fmla="*/ 465 w 552"/>
                  <a:gd name="T65" fmla="*/ 356 h 374"/>
                  <a:gd name="T66" fmla="*/ 465 w 552"/>
                  <a:gd name="T67" fmla="*/ 373 h 374"/>
                  <a:gd name="T68" fmla="*/ 440 w 552"/>
                  <a:gd name="T69" fmla="*/ 368 h 374"/>
                  <a:gd name="T70" fmla="*/ 405 w 552"/>
                  <a:gd name="T71" fmla="*/ 361 h 374"/>
                  <a:gd name="T72" fmla="*/ 382 w 552"/>
                  <a:gd name="T73" fmla="*/ 349 h 374"/>
                  <a:gd name="T74" fmla="*/ 357 w 552"/>
                  <a:gd name="T75" fmla="*/ 342 h 374"/>
                  <a:gd name="T76" fmla="*/ 324 w 552"/>
                  <a:gd name="T77" fmla="*/ 295 h 374"/>
                  <a:gd name="T78" fmla="*/ 271 w 552"/>
                  <a:gd name="T79" fmla="*/ 276 h 374"/>
                  <a:gd name="T80" fmla="*/ 244 w 552"/>
                  <a:gd name="T81" fmla="*/ 271 h 374"/>
                  <a:gd name="T82" fmla="*/ 216 w 552"/>
                  <a:gd name="T83" fmla="*/ 259 h 374"/>
                  <a:gd name="T84" fmla="*/ 193 w 552"/>
                  <a:gd name="T85" fmla="*/ 238 h 374"/>
                  <a:gd name="T86" fmla="*/ 166 w 552"/>
                  <a:gd name="T87" fmla="*/ 224 h 374"/>
                  <a:gd name="T88" fmla="*/ 145 w 552"/>
                  <a:gd name="T89" fmla="*/ 210 h 374"/>
                  <a:gd name="T90" fmla="*/ 106 w 552"/>
                  <a:gd name="T91" fmla="*/ 193 h 374"/>
                  <a:gd name="T92" fmla="*/ 85 w 552"/>
                  <a:gd name="T93" fmla="*/ 174 h 374"/>
                  <a:gd name="T94" fmla="*/ 42 w 552"/>
                  <a:gd name="T95" fmla="*/ 176 h 374"/>
                  <a:gd name="T96" fmla="*/ 20 w 552"/>
                  <a:gd name="T97" fmla="*/ 158 h 374"/>
                  <a:gd name="T98" fmla="*/ 7 w 552"/>
                  <a:gd name="T99" fmla="*/ 141 h 374"/>
                  <a:gd name="T100" fmla="*/ 3 w 552"/>
                  <a:gd name="T101" fmla="*/ 126 h 374"/>
                  <a:gd name="T102" fmla="*/ 7 w 552"/>
                  <a:gd name="T103" fmla="*/ 107 h 374"/>
                  <a:gd name="T104" fmla="*/ 11 w 552"/>
                  <a:gd name="T105" fmla="*/ 84 h 374"/>
                  <a:gd name="T106" fmla="*/ 26 w 552"/>
                  <a:gd name="T107" fmla="*/ 58 h 374"/>
                  <a:gd name="T108" fmla="*/ 42 w 552"/>
                  <a:gd name="T109" fmla="*/ 41 h 374"/>
                  <a:gd name="T110" fmla="*/ 53 w 552"/>
                  <a:gd name="T111" fmla="*/ 39 h 374"/>
                  <a:gd name="T112" fmla="*/ 76 w 552"/>
                  <a:gd name="T113" fmla="*/ 6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2" h="374">
                    <a:moveTo>
                      <a:pt x="96" y="70"/>
                    </a:moveTo>
                    <a:lnTo>
                      <a:pt x="104" y="62"/>
                    </a:lnTo>
                    <a:lnTo>
                      <a:pt x="108" y="60"/>
                    </a:lnTo>
                    <a:lnTo>
                      <a:pt x="108" y="51"/>
                    </a:lnTo>
                    <a:lnTo>
                      <a:pt x="108" y="41"/>
                    </a:lnTo>
                    <a:lnTo>
                      <a:pt x="106" y="34"/>
                    </a:lnTo>
                    <a:lnTo>
                      <a:pt x="108" y="32"/>
                    </a:lnTo>
                    <a:lnTo>
                      <a:pt x="124" y="34"/>
                    </a:lnTo>
                    <a:lnTo>
                      <a:pt x="129" y="32"/>
                    </a:lnTo>
                    <a:lnTo>
                      <a:pt x="135" y="28"/>
                    </a:lnTo>
                    <a:lnTo>
                      <a:pt x="143" y="25"/>
                    </a:lnTo>
                    <a:lnTo>
                      <a:pt x="149" y="25"/>
                    </a:lnTo>
                    <a:lnTo>
                      <a:pt x="149" y="32"/>
                    </a:lnTo>
                    <a:lnTo>
                      <a:pt x="156" y="39"/>
                    </a:lnTo>
                    <a:lnTo>
                      <a:pt x="159" y="47"/>
                    </a:lnTo>
                    <a:lnTo>
                      <a:pt x="164" y="51"/>
                    </a:lnTo>
                    <a:lnTo>
                      <a:pt x="170" y="56"/>
                    </a:lnTo>
                    <a:lnTo>
                      <a:pt x="186" y="53"/>
                    </a:lnTo>
                    <a:lnTo>
                      <a:pt x="191" y="58"/>
                    </a:lnTo>
                    <a:lnTo>
                      <a:pt x="191" y="62"/>
                    </a:lnTo>
                    <a:lnTo>
                      <a:pt x="203" y="70"/>
                    </a:lnTo>
                    <a:lnTo>
                      <a:pt x="209" y="77"/>
                    </a:lnTo>
                    <a:lnTo>
                      <a:pt x="219" y="84"/>
                    </a:lnTo>
                    <a:lnTo>
                      <a:pt x="230" y="84"/>
                    </a:lnTo>
                    <a:lnTo>
                      <a:pt x="244" y="79"/>
                    </a:lnTo>
                    <a:lnTo>
                      <a:pt x="260" y="73"/>
                    </a:lnTo>
                    <a:lnTo>
                      <a:pt x="269" y="70"/>
                    </a:lnTo>
                    <a:lnTo>
                      <a:pt x="297" y="70"/>
                    </a:lnTo>
                    <a:lnTo>
                      <a:pt x="316" y="73"/>
                    </a:lnTo>
                    <a:lnTo>
                      <a:pt x="327" y="73"/>
                    </a:lnTo>
                    <a:lnTo>
                      <a:pt x="336" y="70"/>
                    </a:lnTo>
                    <a:lnTo>
                      <a:pt x="343" y="68"/>
                    </a:lnTo>
                    <a:lnTo>
                      <a:pt x="349" y="68"/>
                    </a:lnTo>
                    <a:lnTo>
                      <a:pt x="359" y="65"/>
                    </a:lnTo>
                    <a:lnTo>
                      <a:pt x="368" y="60"/>
                    </a:lnTo>
                    <a:lnTo>
                      <a:pt x="391" y="39"/>
                    </a:lnTo>
                    <a:lnTo>
                      <a:pt x="396" y="34"/>
                    </a:lnTo>
                    <a:lnTo>
                      <a:pt x="407" y="34"/>
                    </a:lnTo>
                    <a:lnTo>
                      <a:pt x="426" y="28"/>
                    </a:lnTo>
                    <a:lnTo>
                      <a:pt x="428" y="28"/>
                    </a:lnTo>
                    <a:lnTo>
                      <a:pt x="435" y="34"/>
                    </a:lnTo>
                    <a:lnTo>
                      <a:pt x="444" y="34"/>
                    </a:lnTo>
                    <a:lnTo>
                      <a:pt x="451" y="39"/>
                    </a:lnTo>
                    <a:lnTo>
                      <a:pt x="456" y="39"/>
                    </a:lnTo>
                    <a:lnTo>
                      <a:pt x="469" y="30"/>
                    </a:lnTo>
                    <a:lnTo>
                      <a:pt x="474" y="25"/>
                    </a:lnTo>
                    <a:lnTo>
                      <a:pt x="474" y="15"/>
                    </a:lnTo>
                    <a:lnTo>
                      <a:pt x="474" y="11"/>
                    </a:lnTo>
                    <a:lnTo>
                      <a:pt x="479" y="8"/>
                    </a:lnTo>
                    <a:lnTo>
                      <a:pt x="481" y="13"/>
                    </a:lnTo>
                    <a:lnTo>
                      <a:pt x="481" y="20"/>
                    </a:lnTo>
                    <a:lnTo>
                      <a:pt x="483" y="25"/>
                    </a:lnTo>
                    <a:lnTo>
                      <a:pt x="495" y="20"/>
                    </a:lnTo>
                    <a:lnTo>
                      <a:pt x="522" y="2"/>
                    </a:lnTo>
                    <a:lnTo>
                      <a:pt x="529" y="0"/>
                    </a:lnTo>
                    <a:lnTo>
                      <a:pt x="551" y="8"/>
                    </a:lnTo>
                    <a:lnTo>
                      <a:pt x="545" y="11"/>
                    </a:lnTo>
                    <a:lnTo>
                      <a:pt x="534" y="15"/>
                    </a:lnTo>
                    <a:lnTo>
                      <a:pt x="532" y="25"/>
                    </a:lnTo>
                    <a:lnTo>
                      <a:pt x="504" y="79"/>
                    </a:lnTo>
                    <a:lnTo>
                      <a:pt x="497" y="103"/>
                    </a:lnTo>
                    <a:lnTo>
                      <a:pt x="487" y="115"/>
                    </a:lnTo>
                    <a:lnTo>
                      <a:pt x="483" y="120"/>
                    </a:lnTo>
                    <a:lnTo>
                      <a:pt x="479" y="126"/>
                    </a:lnTo>
                    <a:lnTo>
                      <a:pt x="481" y="134"/>
                    </a:lnTo>
                    <a:lnTo>
                      <a:pt x="479" y="141"/>
                    </a:lnTo>
                    <a:lnTo>
                      <a:pt x="474" y="148"/>
                    </a:lnTo>
                    <a:lnTo>
                      <a:pt x="469" y="152"/>
                    </a:lnTo>
                    <a:lnTo>
                      <a:pt x="472" y="167"/>
                    </a:lnTo>
                    <a:lnTo>
                      <a:pt x="462" y="176"/>
                    </a:lnTo>
                    <a:lnTo>
                      <a:pt x="460" y="182"/>
                    </a:lnTo>
                    <a:lnTo>
                      <a:pt x="458" y="188"/>
                    </a:lnTo>
                    <a:lnTo>
                      <a:pt x="460" y="207"/>
                    </a:lnTo>
                    <a:lnTo>
                      <a:pt x="462" y="216"/>
                    </a:lnTo>
                    <a:lnTo>
                      <a:pt x="467" y="219"/>
                    </a:lnTo>
                    <a:lnTo>
                      <a:pt x="467" y="224"/>
                    </a:lnTo>
                    <a:lnTo>
                      <a:pt x="472" y="229"/>
                    </a:lnTo>
                    <a:lnTo>
                      <a:pt x="479" y="224"/>
                    </a:lnTo>
                    <a:lnTo>
                      <a:pt x="487" y="235"/>
                    </a:lnTo>
                    <a:lnTo>
                      <a:pt x="487" y="240"/>
                    </a:lnTo>
                    <a:lnTo>
                      <a:pt x="479" y="240"/>
                    </a:lnTo>
                    <a:lnTo>
                      <a:pt x="477" y="252"/>
                    </a:lnTo>
                    <a:lnTo>
                      <a:pt x="483" y="252"/>
                    </a:lnTo>
                    <a:lnTo>
                      <a:pt x="483" y="259"/>
                    </a:lnTo>
                    <a:lnTo>
                      <a:pt x="487" y="261"/>
                    </a:lnTo>
                    <a:lnTo>
                      <a:pt x="493" y="269"/>
                    </a:lnTo>
                    <a:lnTo>
                      <a:pt x="495" y="280"/>
                    </a:lnTo>
                    <a:lnTo>
                      <a:pt x="499" y="283"/>
                    </a:lnTo>
                    <a:lnTo>
                      <a:pt x="502" y="280"/>
                    </a:lnTo>
                    <a:lnTo>
                      <a:pt x="508" y="287"/>
                    </a:lnTo>
                    <a:lnTo>
                      <a:pt x="508" y="293"/>
                    </a:lnTo>
                    <a:lnTo>
                      <a:pt x="499" y="293"/>
                    </a:lnTo>
                    <a:lnTo>
                      <a:pt x="493" y="293"/>
                    </a:lnTo>
                    <a:lnTo>
                      <a:pt x="493" y="299"/>
                    </a:lnTo>
                    <a:lnTo>
                      <a:pt x="481" y="304"/>
                    </a:lnTo>
                    <a:lnTo>
                      <a:pt x="469" y="319"/>
                    </a:lnTo>
                    <a:lnTo>
                      <a:pt x="469" y="323"/>
                    </a:lnTo>
                    <a:lnTo>
                      <a:pt x="462" y="344"/>
                    </a:lnTo>
                    <a:lnTo>
                      <a:pt x="465" y="356"/>
                    </a:lnTo>
                    <a:lnTo>
                      <a:pt x="467" y="361"/>
                    </a:lnTo>
                    <a:lnTo>
                      <a:pt x="469" y="370"/>
                    </a:lnTo>
                    <a:lnTo>
                      <a:pt x="465" y="373"/>
                    </a:lnTo>
                    <a:lnTo>
                      <a:pt x="454" y="370"/>
                    </a:lnTo>
                    <a:lnTo>
                      <a:pt x="446" y="366"/>
                    </a:lnTo>
                    <a:lnTo>
                      <a:pt x="440" y="368"/>
                    </a:lnTo>
                    <a:lnTo>
                      <a:pt x="426" y="359"/>
                    </a:lnTo>
                    <a:lnTo>
                      <a:pt x="419" y="359"/>
                    </a:lnTo>
                    <a:lnTo>
                      <a:pt x="405" y="361"/>
                    </a:lnTo>
                    <a:lnTo>
                      <a:pt x="401" y="359"/>
                    </a:lnTo>
                    <a:lnTo>
                      <a:pt x="394" y="359"/>
                    </a:lnTo>
                    <a:lnTo>
                      <a:pt x="382" y="349"/>
                    </a:lnTo>
                    <a:lnTo>
                      <a:pt x="376" y="347"/>
                    </a:lnTo>
                    <a:lnTo>
                      <a:pt x="361" y="344"/>
                    </a:lnTo>
                    <a:lnTo>
                      <a:pt x="357" y="342"/>
                    </a:lnTo>
                    <a:lnTo>
                      <a:pt x="347" y="319"/>
                    </a:lnTo>
                    <a:lnTo>
                      <a:pt x="336" y="304"/>
                    </a:lnTo>
                    <a:lnTo>
                      <a:pt x="324" y="295"/>
                    </a:lnTo>
                    <a:lnTo>
                      <a:pt x="308" y="283"/>
                    </a:lnTo>
                    <a:lnTo>
                      <a:pt x="290" y="274"/>
                    </a:lnTo>
                    <a:lnTo>
                      <a:pt x="271" y="276"/>
                    </a:lnTo>
                    <a:lnTo>
                      <a:pt x="265" y="280"/>
                    </a:lnTo>
                    <a:lnTo>
                      <a:pt x="255" y="280"/>
                    </a:lnTo>
                    <a:lnTo>
                      <a:pt x="244" y="271"/>
                    </a:lnTo>
                    <a:lnTo>
                      <a:pt x="232" y="269"/>
                    </a:lnTo>
                    <a:lnTo>
                      <a:pt x="228" y="264"/>
                    </a:lnTo>
                    <a:lnTo>
                      <a:pt x="216" y="259"/>
                    </a:lnTo>
                    <a:lnTo>
                      <a:pt x="211" y="255"/>
                    </a:lnTo>
                    <a:lnTo>
                      <a:pt x="203" y="242"/>
                    </a:lnTo>
                    <a:lnTo>
                      <a:pt x="193" y="238"/>
                    </a:lnTo>
                    <a:lnTo>
                      <a:pt x="182" y="235"/>
                    </a:lnTo>
                    <a:lnTo>
                      <a:pt x="174" y="233"/>
                    </a:lnTo>
                    <a:lnTo>
                      <a:pt x="166" y="224"/>
                    </a:lnTo>
                    <a:lnTo>
                      <a:pt x="156" y="221"/>
                    </a:lnTo>
                    <a:lnTo>
                      <a:pt x="149" y="214"/>
                    </a:lnTo>
                    <a:lnTo>
                      <a:pt x="145" y="210"/>
                    </a:lnTo>
                    <a:lnTo>
                      <a:pt x="129" y="197"/>
                    </a:lnTo>
                    <a:lnTo>
                      <a:pt x="115" y="195"/>
                    </a:lnTo>
                    <a:lnTo>
                      <a:pt x="106" y="193"/>
                    </a:lnTo>
                    <a:lnTo>
                      <a:pt x="102" y="193"/>
                    </a:lnTo>
                    <a:lnTo>
                      <a:pt x="92" y="179"/>
                    </a:lnTo>
                    <a:lnTo>
                      <a:pt x="85" y="174"/>
                    </a:lnTo>
                    <a:lnTo>
                      <a:pt x="78" y="174"/>
                    </a:lnTo>
                    <a:lnTo>
                      <a:pt x="44" y="179"/>
                    </a:lnTo>
                    <a:lnTo>
                      <a:pt x="42" y="176"/>
                    </a:lnTo>
                    <a:lnTo>
                      <a:pt x="32" y="165"/>
                    </a:lnTo>
                    <a:lnTo>
                      <a:pt x="30" y="160"/>
                    </a:lnTo>
                    <a:lnTo>
                      <a:pt x="20" y="158"/>
                    </a:lnTo>
                    <a:lnTo>
                      <a:pt x="16" y="152"/>
                    </a:lnTo>
                    <a:lnTo>
                      <a:pt x="9" y="150"/>
                    </a:lnTo>
                    <a:lnTo>
                      <a:pt x="7" y="141"/>
                    </a:lnTo>
                    <a:lnTo>
                      <a:pt x="7" y="137"/>
                    </a:lnTo>
                    <a:lnTo>
                      <a:pt x="5" y="129"/>
                    </a:lnTo>
                    <a:lnTo>
                      <a:pt x="3" y="126"/>
                    </a:lnTo>
                    <a:lnTo>
                      <a:pt x="0" y="124"/>
                    </a:lnTo>
                    <a:lnTo>
                      <a:pt x="0" y="117"/>
                    </a:lnTo>
                    <a:lnTo>
                      <a:pt x="7" y="107"/>
                    </a:lnTo>
                    <a:lnTo>
                      <a:pt x="7" y="103"/>
                    </a:lnTo>
                    <a:lnTo>
                      <a:pt x="5" y="94"/>
                    </a:lnTo>
                    <a:lnTo>
                      <a:pt x="11" y="84"/>
                    </a:lnTo>
                    <a:lnTo>
                      <a:pt x="11" y="73"/>
                    </a:lnTo>
                    <a:lnTo>
                      <a:pt x="16" y="65"/>
                    </a:lnTo>
                    <a:lnTo>
                      <a:pt x="26" y="58"/>
                    </a:lnTo>
                    <a:lnTo>
                      <a:pt x="44" y="51"/>
                    </a:lnTo>
                    <a:lnTo>
                      <a:pt x="44" y="47"/>
                    </a:lnTo>
                    <a:lnTo>
                      <a:pt x="42" y="41"/>
                    </a:lnTo>
                    <a:lnTo>
                      <a:pt x="44" y="37"/>
                    </a:lnTo>
                    <a:lnTo>
                      <a:pt x="51" y="39"/>
                    </a:lnTo>
                    <a:lnTo>
                      <a:pt x="53" y="39"/>
                    </a:lnTo>
                    <a:lnTo>
                      <a:pt x="55" y="49"/>
                    </a:lnTo>
                    <a:lnTo>
                      <a:pt x="59" y="56"/>
                    </a:lnTo>
                    <a:lnTo>
                      <a:pt x="76" y="68"/>
                    </a:lnTo>
                    <a:lnTo>
                      <a:pt x="83" y="73"/>
                    </a:lnTo>
                    <a:lnTo>
                      <a:pt x="96" y="7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69" name="Freeform 16"/>
              <p:cNvSpPr>
                <a:spLocks/>
              </p:cNvSpPr>
              <p:nvPr/>
            </p:nvSpPr>
            <p:spPr bwMode="auto">
              <a:xfrm>
                <a:off x="1300" y="845"/>
                <a:ext cx="356" cy="413"/>
              </a:xfrm>
              <a:custGeom>
                <a:avLst/>
                <a:gdLst>
                  <a:gd name="T0" fmla="*/ 15 w 289"/>
                  <a:gd name="T1" fmla="*/ 159 h 310"/>
                  <a:gd name="T2" fmla="*/ 15 w 289"/>
                  <a:gd name="T3" fmla="*/ 178 h 310"/>
                  <a:gd name="T4" fmla="*/ 17 w 289"/>
                  <a:gd name="T5" fmla="*/ 201 h 310"/>
                  <a:gd name="T6" fmla="*/ 2 w 289"/>
                  <a:gd name="T7" fmla="*/ 257 h 310"/>
                  <a:gd name="T8" fmla="*/ 12 w 289"/>
                  <a:gd name="T9" fmla="*/ 280 h 310"/>
                  <a:gd name="T10" fmla="*/ 45 w 289"/>
                  <a:gd name="T11" fmla="*/ 280 h 310"/>
                  <a:gd name="T12" fmla="*/ 59 w 289"/>
                  <a:gd name="T13" fmla="*/ 294 h 310"/>
                  <a:gd name="T14" fmla="*/ 95 w 289"/>
                  <a:gd name="T15" fmla="*/ 306 h 310"/>
                  <a:gd name="T16" fmla="*/ 107 w 289"/>
                  <a:gd name="T17" fmla="*/ 294 h 310"/>
                  <a:gd name="T18" fmla="*/ 134 w 289"/>
                  <a:gd name="T19" fmla="*/ 268 h 310"/>
                  <a:gd name="T20" fmla="*/ 150 w 289"/>
                  <a:gd name="T21" fmla="*/ 259 h 310"/>
                  <a:gd name="T22" fmla="*/ 164 w 289"/>
                  <a:gd name="T23" fmla="*/ 249 h 310"/>
                  <a:gd name="T24" fmla="*/ 180 w 289"/>
                  <a:gd name="T25" fmla="*/ 240 h 310"/>
                  <a:gd name="T26" fmla="*/ 182 w 289"/>
                  <a:gd name="T27" fmla="*/ 218 h 310"/>
                  <a:gd name="T28" fmla="*/ 205 w 289"/>
                  <a:gd name="T29" fmla="*/ 212 h 310"/>
                  <a:gd name="T30" fmla="*/ 219 w 289"/>
                  <a:gd name="T31" fmla="*/ 192 h 310"/>
                  <a:gd name="T32" fmla="*/ 207 w 289"/>
                  <a:gd name="T33" fmla="*/ 166 h 310"/>
                  <a:gd name="T34" fmla="*/ 215 w 289"/>
                  <a:gd name="T35" fmla="*/ 145 h 310"/>
                  <a:gd name="T36" fmla="*/ 219 w 289"/>
                  <a:gd name="T37" fmla="*/ 121 h 310"/>
                  <a:gd name="T38" fmla="*/ 240 w 289"/>
                  <a:gd name="T39" fmla="*/ 111 h 310"/>
                  <a:gd name="T40" fmla="*/ 258 w 289"/>
                  <a:gd name="T41" fmla="*/ 107 h 310"/>
                  <a:gd name="T42" fmla="*/ 279 w 289"/>
                  <a:gd name="T43" fmla="*/ 100 h 310"/>
                  <a:gd name="T44" fmla="*/ 279 w 289"/>
                  <a:gd name="T45" fmla="*/ 76 h 310"/>
                  <a:gd name="T46" fmla="*/ 275 w 289"/>
                  <a:gd name="T47" fmla="*/ 55 h 310"/>
                  <a:gd name="T48" fmla="*/ 260 w 289"/>
                  <a:gd name="T49" fmla="*/ 38 h 310"/>
                  <a:gd name="T50" fmla="*/ 254 w 289"/>
                  <a:gd name="T51" fmla="*/ 16 h 310"/>
                  <a:gd name="T52" fmla="*/ 265 w 289"/>
                  <a:gd name="T53" fmla="*/ 4 h 310"/>
                  <a:gd name="T54" fmla="*/ 238 w 289"/>
                  <a:gd name="T55" fmla="*/ 2 h 310"/>
                  <a:gd name="T56" fmla="*/ 189 w 289"/>
                  <a:gd name="T57" fmla="*/ 33 h 310"/>
                  <a:gd name="T58" fmla="*/ 152 w 289"/>
                  <a:gd name="T59" fmla="*/ 19 h 310"/>
                  <a:gd name="T60" fmla="*/ 137 w 289"/>
                  <a:gd name="T61" fmla="*/ 31 h 310"/>
                  <a:gd name="T62" fmla="*/ 95 w 289"/>
                  <a:gd name="T63" fmla="*/ 47 h 310"/>
                  <a:gd name="T64" fmla="*/ 72 w 289"/>
                  <a:gd name="T65" fmla="*/ 66 h 310"/>
                  <a:gd name="T66" fmla="*/ 45 w 289"/>
                  <a:gd name="T67" fmla="*/ 62 h 310"/>
                  <a:gd name="T68" fmla="*/ 27 w 289"/>
                  <a:gd name="T69" fmla="*/ 53 h 310"/>
                  <a:gd name="T70" fmla="*/ 2 w 289"/>
                  <a:gd name="T71" fmla="*/ 59 h 310"/>
                  <a:gd name="T72" fmla="*/ 4 w 289"/>
                  <a:gd name="T73" fmla="*/ 81 h 310"/>
                  <a:gd name="T74" fmla="*/ 6 w 289"/>
                  <a:gd name="T75" fmla="*/ 107 h 310"/>
                  <a:gd name="T76" fmla="*/ 12 w 289"/>
                  <a:gd name="T77" fmla="*/ 128 h 310"/>
                  <a:gd name="T78" fmla="*/ 27 w 289"/>
                  <a:gd name="T79" fmla="*/ 1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9" h="310">
                    <a:moveTo>
                      <a:pt x="27" y="145"/>
                    </a:moveTo>
                    <a:lnTo>
                      <a:pt x="15" y="159"/>
                    </a:lnTo>
                    <a:lnTo>
                      <a:pt x="20" y="166"/>
                    </a:lnTo>
                    <a:lnTo>
                      <a:pt x="15" y="178"/>
                    </a:lnTo>
                    <a:lnTo>
                      <a:pt x="20" y="192"/>
                    </a:lnTo>
                    <a:lnTo>
                      <a:pt x="17" y="201"/>
                    </a:lnTo>
                    <a:lnTo>
                      <a:pt x="2" y="230"/>
                    </a:lnTo>
                    <a:lnTo>
                      <a:pt x="2" y="257"/>
                    </a:lnTo>
                    <a:lnTo>
                      <a:pt x="6" y="272"/>
                    </a:lnTo>
                    <a:lnTo>
                      <a:pt x="12" y="280"/>
                    </a:lnTo>
                    <a:lnTo>
                      <a:pt x="24" y="283"/>
                    </a:lnTo>
                    <a:lnTo>
                      <a:pt x="45" y="280"/>
                    </a:lnTo>
                    <a:lnTo>
                      <a:pt x="59" y="285"/>
                    </a:lnTo>
                    <a:lnTo>
                      <a:pt x="59" y="294"/>
                    </a:lnTo>
                    <a:lnTo>
                      <a:pt x="70" y="309"/>
                    </a:lnTo>
                    <a:lnTo>
                      <a:pt x="95" y="306"/>
                    </a:lnTo>
                    <a:lnTo>
                      <a:pt x="105" y="304"/>
                    </a:lnTo>
                    <a:lnTo>
                      <a:pt x="107" y="294"/>
                    </a:lnTo>
                    <a:lnTo>
                      <a:pt x="127" y="272"/>
                    </a:lnTo>
                    <a:lnTo>
                      <a:pt x="134" y="268"/>
                    </a:lnTo>
                    <a:lnTo>
                      <a:pt x="139" y="261"/>
                    </a:lnTo>
                    <a:lnTo>
                      <a:pt x="150" y="259"/>
                    </a:lnTo>
                    <a:lnTo>
                      <a:pt x="158" y="251"/>
                    </a:lnTo>
                    <a:lnTo>
                      <a:pt x="164" y="249"/>
                    </a:lnTo>
                    <a:lnTo>
                      <a:pt x="178" y="251"/>
                    </a:lnTo>
                    <a:lnTo>
                      <a:pt x="180" y="240"/>
                    </a:lnTo>
                    <a:lnTo>
                      <a:pt x="178" y="223"/>
                    </a:lnTo>
                    <a:lnTo>
                      <a:pt x="182" y="218"/>
                    </a:lnTo>
                    <a:lnTo>
                      <a:pt x="194" y="216"/>
                    </a:lnTo>
                    <a:lnTo>
                      <a:pt x="205" y="212"/>
                    </a:lnTo>
                    <a:lnTo>
                      <a:pt x="215" y="204"/>
                    </a:lnTo>
                    <a:lnTo>
                      <a:pt x="219" y="192"/>
                    </a:lnTo>
                    <a:lnTo>
                      <a:pt x="219" y="182"/>
                    </a:lnTo>
                    <a:lnTo>
                      <a:pt x="207" y="166"/>
                    </a:lnTo>
                    <a:lnTo>
                      <a:pt x="210" y="152"/>
                    </a:lnTo>
                    <a:lnTo>
                      <a:pt x="215" y="145"/>
                    </a:lnTo>
                    <a:lnTo>
                      <a:pt x="215" y="130"/>
                    </a:lnTo>
                    <a:lnTo>
                      <a:pt x="219" y="121"/>
                    </a:lnTo>
                    <a:lnTo>
                      <a:pt x="230" y="118"/>
                    </a:lnTo>
                    <a:lnTo>
                      <a:pt x="240" y="111"/>
                    </a:lnTo>
                    <a:lnTo>
                      <a:pt x="246" y="102"/>
                    </a:lnTo>
                    <a:lnTo>
                      <a:pt x="258" y="107"/>
                    </a:lnTo>
                    <a:lnTo>
                      <a:pt x="267" y="104"/>
                    </a:lnTo>
                    <a:lnTo>
                      <a:pt x="279" y="100"/>
                    </a:lnTo>
                    <a:lnTo>
                      <a:pt x="288" y="92"/>
                    </a:lnTo>
                    <a:lnTo>
                      <a:pt x="279" y="76"/>
                    </a:lnTo>
                    <a:lnTo>
                      <a:pt x="267" y="59"/>
                    </a:lnTo>
                    <a:lnTo>
                      <a:pt x="275" y="55"/>
                    </a:lnTo>
                    <a:lnTo>
                      <a:pt x="272" y="47"/>
                    </a:lnTo>
                    <a:lnTo>
                      <a:pt x="260" y="38"/>
                    </a:lnTo>
                    <a:lnTo>
                      <a:pt x="258" y="28"/>
                    </a:lnTo>
                    <a:lnTo>
                      <a:pt x="254" y="16"/>
                    </a:lnTo>
                    <a:lnTo>
                      <a:pt x="267" y="10"/>
                    </a:lnTo>
                    <a:lnTo>
                      <a:pt x="265" y="4"/>
                    </a:lnTo>
                    <a:lnTo>
                      <a:pt x="254" y="0"/>
                    </a:lnTo>
                    <a:lnTo>
                      <a:pt x="238" y="2"/>
                    </a:lnTo>
                    <a:lnTo>
                      <a:pt x="221" y="7"/>
                    </a:lnTo>
                    <a:lnTo>
                      <a:pt x="189" y="33"/>
                    </a:lnTo>
                    <a:lnTo>
                      <a:pt x="173" y="28"/>
                    </a:lnTo>
                    <a:lnTo>
                      <a:pt x="152" y="19"/>
                    </a:lnTo>
                    <a:lnTo>
                      <a:pt x="146" y="28"/>
                    </a:lnTo>
                    <a:lnTo>
                      <a:pt x="137" y="31"/>
                    </a:lnTo>
                    <a:lnTo>
                      <a:pt x="111" y="31"/>
                    </a:lnTo>
                    <a:lnTo>
                      <a:pt x="95" y="47"/>
                    </a:lnTo>
                    <a:lnTo>
                      <a:pt x="84" y="68"/>
                    </a:lnTo>
                    <a:lnTo>
                      <a:pt x="72" y="66"/>
                    </a:lnTo>
                    <a:lnTo>
                      <a:pt x="61" y="68"/>
                    </a:lnTo>
                    <a:lnTo>
                      <a:pt x="45" y="62"/>
                    </a:lnTo>
                    <a:lnTo>
                      <a:pt x="33" y="53"/>
                    </a:lnTo>
                    <a:lnTo>
                      <a:pt x="27" y="53"/>
                    </a:lnTo>
                    <a:lnTo>
                      <a:pt x="20" y="57"/>
                    </a:lnTo>
                    <a:lnTo>
                      <a:pt x="2" y="59"/>
                    </a:lnTo>
                    <a:lnTo>
                      <a:pt x="2" y="64"/>
                    </a:lnTo>
                    <a:lnTo>
                      <a:pt x="4" y="81"/>
                    </a:lnTo>
                    <a:lnTo>
                      <a:pt x="0" y="98"/>
                    </a:lnTo>
                    <a:lnTo>
                      <a:pt x="6" y="107"/>
                    </a:lnTo>
                    <a:lnTo>
                      <a:pt x="2" y="121"/>
                    </a:lnTo>
                    <a:lnTo>
                      <a:pt x="12" y="128"/>
                    </a:lnTo>
                    <a:lnTo>
                      <a:pt x="24" y="135"/>
                    </a:lnTo>
                    <a:lnTo>
                      <a:pt x="27" y="145"/>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0" name="Freeform 17"/>
              <p:cNvSpPr>
                <a:spLocks/>
              </p:cNvSpPr>
              <p:nvPr/>
            </p:nvSpPr>
            <p:spPr bwMode="auto">
              <a:xfrm>
                <a:off x="1472" y="2117"/>
                <a:ext cx="512" cy="490"/>
              </a:xfrm>
              <a:custGeom>
                <a:avLst/>
                <a:gdLst>
                  <a:gd name="T0" fmla="*/ 57 w 416"/>
                  <a:gd name="T1" fmla="*/ 172 h 368"/>
                  <a:gd name="T2" fmla="*/ 70 w 416"/>
                  <a:gd name="T3" fmla="*/ 180 h 368"/>
                  <a:gd name="T4" fmla="*/ 109 w 416"/>
                  <a:gd name="T5" fmla="*/ 201 h 368"/>
                  <a:gd name="T6" fmla="*/ 125 w 416"/>
                  <a:gd name="T7" fmla="*/ 234 h 368"/>
                  <a:gd name="T8" fmla="*/ 158 w 416"/>
                  <a:gd name="T9" fmla="*/ 262 h 368"/>
                  <a:gd name="T10" fmla="*/ 178 w 416"/>
                  <a:gd name="T11" fmla="*/ 285 h 368"/>
                  <a:gd name="T12" fmla="*/ 189 w 416"/>
                  <a:gd name="T13" fmla="*/ 307 h 368"/>
                  <a:gd name="T14" fmla="*/ 205 w 416"/>
                  <a:gd name="T15" fmla="*/ 312 h 368"/>
                  <a:gd name="T16" fmla="*/ 219 w 416"/>
                  <a:gd name="T17" fmla="*/ 321 h 368"/>
                  <a:gd name="T18" fmla="*/ 244 w 416"/>
                  <a:gd name="T19" fmla="*/ 334 h 368"/>
                  <a:gd name="T20" fmla="*/ 261 w 416"/>
                  <a:gd name="T21" fmla="*/ 362 h 368"/>
                  <a:gd name="T22" fmla="*/ 275 w 416"/>
                  <a:gd name="T23" fmla="*/ 360 h 368"/>
                  <a:gd name="T24" fmla="*/ 283 w 416"/>
                  <a:gd name="T25" fmla="*/ 347 h 368"/>
                  <a:gd name="T26" fmla="*/ 314 w 416"/>
                  <a:gd name="T27" fmla="*/ 345 h 368"/>
                  <a:gd name="T28" fmla="*/ 336 w 416"/>
                  <a:gd name="T29" fmla="*/ 364 h 368"/>
                  <a:gd name="T30" fmla="*/ 351 w 416"/>
                  <a:gd name="T31" fmla="*/ 364 h 368"/>
                  <a:gd name="T32" fmla="*/ 351 w 416"/>
                  <a:gd name="T33" fmla="*/ 355 h 368"/>
                  <a:gd name="T34" fmla="*/ 373 w 416"/>
                  <a:gd name="T35" fmla="*/ 357 h 368"/>
                  <a:gd name="T36" fmla="*/ 390 w 416"/>
                  <a:gd name="T37" fmla="*/ 341 h 368"/>
                  <a:gd name="T38" fmla="*/ 392 w 416"/>
                  <a:gd name="T39" fmla="*/ 319 h 368"/>
                  <a:gd name="T40" fmla="*/ 408 w 416"/>
                  <a:gd name="T41" fmla="*/ 307 h 368"/>
                  <a:gd name="T42" fmla="*/ 412 w 416"/>
                  <a:gd name="T43" fmla="*/ 283 h 368"/>
                  <a:gd name="T44" fmla="*/ 408 w 416"/>
                  <a:gd name="T45" fmla="*/ 253 h 368"/>
                  <a:gd name="T46" fmla="*/ 387 w 416"/>
                  <a:gd name="T47" fmla="*/ 244 h 368"/>
                  <a:gd name="T48" fmla="*/ 367 w 416"/>
                  <a:gd name="T49" fmla="*/ 236 h 368"/>
                  <a:gd name="T50" fmla="*/ 351 w 416"/>
                  <a:gd name="T51" fmla="*/ 246 h 368"/>
                  <a:gd name="T52" fmla="*/ 330 w 416"/>
                  <a:gd name="T53" fmla="*/ 236 h 368"/>
                  <a:gd name="T54" fmla="*/ 304 w 416"/>
                  <a:gd name="T55" fmla="*/ 212 h 368"/>
                  <a:gd name="T56" fmla="*/ 293 w 416"/>
                  <a:gd name="T57" fmla="*/ 191 h 368"/>
                  <a:gd name="T58" fmla="*/ 275 w 416"/>
                  <a:gd name="T59" fmla="*/ 175 h 368"/>
                  <a:gd name="T60" fmla="*/ 273 w 416"/>
                  <a:gd name="T61" fmla="*/ 148 h 368"/>
                  <a:gd name="T62" fmla="*/ 302 w 416"/>
                  <a:gd name="T63" fmla="*/ 148 h 368"/>
                  <a:gd name="T64" fmla="*/ 295 w 416"/>
                  <a:gd name="T65" fmla="*/ 130 h 368"/>
                  <a:gd name="T66" fmla="*/ 286 w 416"/>
                  <a:gd name="T67" fmla="*/ 118 h 368"/>
                  <a:gd name="T68" fmla="*/ 277 w 416"/>
                  <a:gd name="T69" fmla="*/ 103 h 368"/>
                  <a:gd name="T70" fmla="*/ 270 w 416"/>
                  <a:gd name="T71" fmla="*/ 87 h 368"/>
                  <a:gd name="T72" fmla="*/ 281 w 416"/>
                  <a:gd name="T73" fmla="*/ 64 h 368"/>
                  <a:gd name="T74" fmla="*/ 297 w 416"/>
                  <a:gd name="T75" fmla="*/ 49 h 368"/>
                  <a:gd name="T76" fmla="*/ 314 w 416"/>
                  <a:gd name="T77" fmla="*/ 34 h 368"/>
                  <a:gd name="T78" fmla="*/ 293 w 416"/>
                  <a:gd name="T79" fmla="*/ 25 h 368"/>
                  <a:gd name="T80" fmla="*/ 270 w 416"/>
                  <a:gd name="T81" fmla="*/ 28 h 368"/>
                  <a:gd name="T82" fmla="*/ 261 w 416"/>
                  <a:gd name="T83" fmla="*/ 40 h 368"/>
                  <a:gd name="T84" fmla="*/ 238 w 416"/>
                  <a:gd name="T85" fmla="*/ 49 h 368"/>
                  <a:gd name="T86" fmla="*/ 213 w 416"/>
                  <a:gd name="T87" fmla="*/ 68 h 368"/>
                  <a:gd name="T88" fmla="*/ 192 w 416"/>
                  <a:gd name="T89" fmla="*/ 79 h 368"/>
                  <a:gd name="T90" fmla="*/ 185 w 416"/>
                  <a:gd name="T91" fmla="*/ 96 h 368"/>
                  <a:gd name="T92" fmla="*/ 162 w 416"/>
                  <a:gd name="T93" fmla="*/ 85 h 368"/>
                  <a:gd name="T94" fmla="*/ 144 w 416"/>
                  <a:gd name="T95" fmla="*/ 75 h 368"/>
                  <a:gd name="T96" fmla="*/ 139 w 416"/>
                  <a:gd name="T97" fmla="*/ 58 h 368"/>
                  <a:gd name="T98" fmla="*/ 109 w 416"/>
                  <a:gd name="T99" fmla="*/ 49 h 368"/>
                  <a:gd name="T100" fmla="*/ 88 w 416"/>
                  <a:gd name="T101" fmla="*/ 34 h 368"/>
                  <a:gd name="T102" fmla="*/ 88 w 416"/>
                  <a:gd name="T103" fmla="*/ 21 h 368"/>
                  <a:gd name="T104" fmla="*/ 78 w 416"/>
                  <a:gd name="T105" fmla="*/ 0 h 368"/>
                  <a:gd name="T106" fmla="*/ 61 w 416"/>
                  <a:gd name="T107" fmla="*/ 6 h 368"/>
                  <a:gd name="T108" fmla="*/ 55 w 416"/>
                  <a:gd name="T109" fmla="*/ 19 h 368"/>
                  <a:gd name="T110" fmla="*/ 57 w 416"/>
                  <a:gd name="T111" fmla="*/ 40 h 368"/>
                  <a:gd name="T112" fmla="*/ 47 w 416"/>
                  <a:gd name="T113" fmla="*/ 54 h 368"/>
                  <a:gd name="T114" fmla="*/ 29 w 416"/>
                  <a:gd name="T115" fmla="*/ 66 h 368"/>
                  <a:gd name="T116" fmla="*/ 24 w 416"/>
                  <a:gd name="T117" fmla="*/ 85 h 368"/>
                  <a:gd name="T118" fmla="*/ 8 w 416"/>
                  <a:gd name="T119" fmla="*/ 90 h 368"/>
                  <a:gd name="T120" fmla="*/ 16 w 416"/>
                  <a:gd name="T121" fmla="*/ 113 h 368"/>
                  <a:gd name="T122" fmla="*/ 29 w 416"/>
                  <a:gd name="T123" fmla="*/ 127 h 368"/>
                  <a:gd name="T124" fmla="*/ 43 w 416"/>
                  <a:gd name="T125" fmla="*/ 1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 h="368">
                    <a:moveTo>
                      <a:pt x="47" y="154"/>
                    </a:moveTo>
                    <a:lnTo>
                      <a:pt x="57" y="172"/>
                    </a:lnTo>
                    <a:lnTo>
                      <a:pt x="63" y="180"/>
                    </a:lnTo>
                    <a:lnTo>
                      <a:pt x="70" y="180"/>
                    </a:lnTo>
                    <a:lnTo>
                      <a:pt x="80" y="182"/>
                    </a:lnTo>
                    <a:lnTo>
                      <a:pt x="109" y="201"/>
                    </a:lnTo>
                    <a:lnTo>
                      <a:pt x="123" y="220"/>
                    </a:lnTo>
                    <a:lnTo>
                      <a:pt x="125" y="234"/>
                    </a:lnTo>
                    <a:lnTo>
                      <a:pt x="130" y="240"/>
                    </a:lnTo>
                    <a:lnTo>
                      <a:pt x="158" y="262"/>
                    </a:lnTo>
                    <a:lnTo>
                      <a:pt x="169" y="274"/>
                    </a:lnTo>
                    <a:lnTo>
                      <a:pt x="178" y="285"/>
                    </a:lnTo>
                    <a:lnTo>
                      <a:pt x="185" y="302"/>
                    </a:lnTo>
                    <a:lnTo>
                      <a:pt x="189" y="307"/>
                    </a:lnTo>
                    <a:lnTo>
                      <a:pt x="199" y="310"/>
                    </a:lnTo>
                    <a:lnTo>
                      <a:pt x="205" y="312"/>
                    </a:lnTo>
                    <a:lnTo>
                      <a:pt x="213" y="321"/>
                    </a:lnTo>
                    <a:lnTo>
                      <a:pt x="219" y="321"/>
                    </a:lnTo>
                    <a:lnTo>
                      <a:pt x="231" y="326"/>
                    </a:lnTo>
                    <a:lnTo>
                      <a:pt x="244" y="334"/>
                    </a:lnTo>
                    <a:lnTo>
                      <a:pt x="254" y="345"/>
                    </a:lnTo>
                    <a:lnTo>
                      <a:pt x="261" y="362"/>
                    </a:lnTo>
                    <a:lnTo>
                      <a:pt x="267" y="364"/>
                    </a:lnTo>
                    <a:lnTo>
                      <a:pt x="275" y="360"/>
                    </a:lnTo>
                    <a:lnTo>
                      <a:pt x="277" y="355"/>
                    </a:lnTo>
                    <a:lnTo>
                      <a:pt x="283" y="347"/>
                    </a:lnTo>
                    <a:lnTo>
                      <a:pt x="297" y="345"/>
                    </a:lnTo>
                    <a:lnTo>
                      <a:pt x="314" y="345"/>
                    </a:lnTo>
                    <a:lnTo>
                      <a:pt x="328" y="355"/>
                    </a:lnTo>
                    <a:lnTo>
                      <a:pt x="336" y="364"/>
                    </a:lnTo>
                    <a:lnTo>
                      <a:pt x="348" y="367"/>
                    </a:lnTo>
                    <a:lnTo>
                      <a:pt x="351" y="364"/>
                    </a:lnTo>
                    <a:lnTo>
                      <a:pt x="348" y="360"/>
                    </a:lnTo>
                    <a:lnTo>
                      <a:pt x="351" y="355"/>
                    </a:lnTo>
                    <a:lnTo>
                      <a:pt x="364" y="355"/>
                    </a:lnTo>
                    <a:lnTo>
                      <a:pt x="373" y="357"/>
                    </a:lnTo>
                    <a:lnTo>
                      <a:pt x="384" y="347"/>
                    </a:lnTo>
                    <a:lnTo>
                      <a:pt x="390" y="341"/>
                    </a:lnTo>
                    <a:lnTo>
                      <a:pt x="396" y="328"/>
                    </a:lnTo>
                    <a:lnTo>
                      <a:pt x="392" y="319"/>
                    </a:lnTo>
                    <a:lnTo>
                      <a:pt x="398" y="315"/>
                    </a:lnTo>
                    <a:lnTo>
                      <a:pt x="408" y="307"/>
                    </a:lnTo>
                    <a:lnTo>
                      <a:pt x="412" y="298"/>
                    </a:lnTo>
                    <a:lnTo>
                      <a:pt x="412" y="283"/>
                    </a:lnTo>
                    <a:lnTo>
                      <a:pt x="415" y="272"/>
                    </a:lnTo>
                    <a:lnTo>
                      <a:pt x="408" y="253"/>
                    </a:lnTo>
                    <a:lnTo>
                      <a:pt x="398" y="246"/>
                    </a:lnTo>
                    <a:lnTo>
                      <a:pt x="387" y="244"/>
                    </a:lnTo>
                    <a:lnTo>
                      <a:pt x="378" y="238"/>
                    </a:lnTo>
                    <a:lnTo>
                      <a:pt x="367" y="236"/>
                    </a:lnTo>
                    <a:lnTo>
                      <a:pt x="359" y="244"/>
                    </a:lnTo>
                    <a:lnTo>
                      <a:pt x="351" y="246"/>
                    </a:lnTo>
                    <a:lnTo>
                      <a:pt x="341" y="238"/>
                    </a:lnTo>
                    <a:lnTo>
                      <a:pt x="330" y="236"/>
                    </a:lnTo>
                    <a:lnTo>
                      <a:pt x="316" y="220"/>
                    </a:lnTo>
                    <a:lnTo>
                      <a:pt x="304" y="212"/>
                    </a:lnTo>
                    <a:lnTo>
                      <a:pt x="300" y="203"/>
                    </a:lnTo>
                    <a:lnTo>
                      <a:pt x="293" y="191"/>
                    </a:lnTo>
                    <a:lnTo>
                      <a:pt x="281" y="184"/>
                    </a:lnTo>
                    <a:lnTo>
                      <a:pt x="275" y="175"/>
                    </a:lnTo>
                    <a:lnTo>
                      <a:pt x="258" y="160"/>
                    </a:lnTo>
                    <a:lnTo>
                      <a:pt x="273" y="148"/>
                    </a:lnTo>
                    <a:lnTo>
                      <a:pt x="293" y="150"/>
                    </a:lnTo>
                    <a:lnTo>
                      <a:pt x="302" y="148"/>
                    </a:lnTo>
                    <a:lnTo>
                      <a:pt x="302" y="137"/>
                    </a:lnTo>
                    <a:lnTo>
                      <a:pt x="295" y="130"/>
                    </a:lnTo>
                    <a:lnTo>
                      <a:pt x="293" y="124"/>
                    </a:lnTo>
                    <a:lnTo>
                      <a:pt x="286" y="118"/>
                    </a:lnTo>
                    <a:lnTo>
                      <a:pt x="283" y="111"/>
                    </a:lnTo>
                    <a:lnTo>
                      <a:pt x="277" y="103"/>
                    </a:lnTo>
                    <a:lnTo>
                      <a:pt x="277" y="94"/>
                    </a:lnTo>
                    <a:lnTo>
                      <a:pt x="270" y="87"/>
                    </a:lnTo>
                    <a:lnTo>
                      <a:pt x="275" y="73"/>
                    </a:lnTo>
                    <a:lnTo>
                      <a:pt x="281" y="64"/>
                    </a:lnTo>
                    <a:lnTo>
                      <a:pt x="283" y="49"/>
                    </a:lnTo>
                    <a:lnTo>
                      <a:pt x="297" y="49"/>
                    </a:lnTo>
                    <a:lnTo>
                      <a:pt x="309" y="45"/>
                    </a:lnTo>
                    <a:lnTo>
                      <a:pt x="314" y="34"/>
                    </a:lnTo>
                    <a:lnTo>
                      <a:pt x="312" y="28"/>
                    </a:lnTo>
                    <a:lnTo>
                      <a:pt x="293" y="25"/>
                    </a:lnTo>
                    <a:lnTo>
                      <a:pt x="279" y="23"/>
                    </a:lnTo>
                    <a:lnTo>
                      <a:pt x="270" y="28"/>
                    </a:lnTo>
                    <a:lnTo>
                      <a:pt x="265" y="37"/>
                    </a:lnTo>
                    <a:lnTo>
                      <a:pt x="261" y="40"/>
                    </a:lnTo>
                    <a:lnTo>
                      <a:pt x="254" y="47"/>
                    </a:lnTo>
                    <a:lnTo>
                      <a:pt x="238" y="49"/>
                    </a:lnTo>
                    <a:lnTo>
                      <a:pt x="234" y="58"/>
                    </a:lnTo>
                    <a:lnTo>
                      <a:pt x="213" y="68"/>
                    </a:lnTo>
                    <a:lnTo>
                      <a:pt x="205" y="75"/>
                    </a:lnTo>
                    <a:lnTo>
                      <a:pt x="192" y="79"/>
                    </a:lnTo>
                    <a:lnTo>
                      <a:pt x="189" y="94"/>
                    </a:lnTo>
                    <a:lnTo>
                      <a:pt x="185" y="96"/>
                    </a:lnTo>
                    <a:lnTo>
                      <a:pt x="166" y="96"/>
                    </a:lnTo>
                    <a:lnTo>
                      <a:pt x="162" y="85"/>
                    </a:lnTo>
                    <a:lnTo>
                      <a:pt x="153" y="77"/>
                    </a:lnTo>
                    <a:lnTo>
                      <a:pt x="144" y="75"/>
                    </a:lnTo>
                    <a:lnTo>
                      <a:pt x="139" y="68"/>
                    </a:lnTo>
                    <a:lnTo>
                      <a:pt x="139" y="58"/>
                    </a:lnTo>
                    <a:lnTo>
                      <a:pt x="119" y="47"/>
                    </a:lnTo>
                    <a:lnTo>
                      <a:pt x="109" y="49"/>
                    </a:lnTo>
                    <a:lnTo>
                      <a:pt x="98" y="40"/>
                    </a:lnTo>
                    <a:lnTo>
                      <a:pt x="88" y="34"/>
                    </a:lnTo>
                    <a:lnTo>
                      <a:pt x="86" y="28"/>
                    </a:lnTo>
                    <a:lnTo>
                      <a:pt x="88" y="21"/>
                    </a:lnTo>
                    <a:lnTo>
                      <a:pt x="82" y="11"/>
                    </a:lnTo>
                    <a:lnTo>
                      <a:pt x="78" y="0"/>
                    </a:lnTo>
                    <a:lnTo>
                      <a:pt x="68" y="0"/>
                    </a:lnTo>
                    <a:lnTo>
                      <a:pt x="61" y="6"/>
                    </a:lnTo>
                    <a:lnTo>
                      <a:pt x="52" y="9"/>
                    </a:lnTo>
                    <a:lnTo>
                      <a:pt x="55" y="19"/>
                    </a:lnTo>
                    <a:lnTo>
                      <a:pt x="52" y="30"/>
                    </a:lnTo>
                    <a:lnTo>
                      <a:pt x="57" y="40"/>
                    </a:lnTo>
                    <a:lnTo>
                      <a:pt x="52" y="45"/>
                    </a:lnTo>
                    <a:lnTo>
                      <a:pt x="47" y="54"/>
                    </a:lnTo>
                    <a:lnTo>
                      <a:pt x="33" y="58"/>
                    </a:lnTo>
                    <a:lnTo>
                      <a:pt x="29" y="66"/>
                    </a:lnTo>
                    <a:lnTo>
                      <a:pt x="29" y="79"/>
                    </a:lnTo>
                    <a:lnTo>
                      <a:pt x="24" y="85"/>
                    </a:lnTo>
                    <a:lnTo>
                      <a:pt x="18" y="85"/>
                    </a:lnTo>
                    <a:lnTo>
                      <a:pt x="8" y="90"/>
                    </a:lnTo>
                    <a:lnTo>
                      <a:pt x="0" y="105"/>
                    </a:lnTo>
                    <a:lnTo>
                      <a:pt x="16" y="113"/>
                    </a:lnTo>
                    <a:lnTo>
                      <a:pt x="24" y="120"/>
                    </a:lnTo>
                    <a:lnTo>
                      <a:pt x="29" y="127"/>
                    </a:lnTo>
                    <a:lnTo>
                      <a:pt x="36" y="135"/>
                    </a:lnTo>
                    <a:lnTo>
                      <a:pt x="43" y="144"/>
                    </a:lnTo>
                    <a:lnTo>
                      <a:pt x="47" y="154"/>
                    </a:lnTo>
                  </a:path>
                </a:pathLst>
              </a:custGeom>
              <a:solidFill>
                <a:sysClr val="window" lastClr="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1" name="Freeform 18"/>
              <p:cNvSpPr>
                <a:spLocks/>
              </p:cNvSpPr>
              <p:nvPr/>
            </p:nvSpPr>
            <p:spPr bwMode="auto">
              <a:xfrm>
                <a:off x="1789" y="2092"/>
                <a:ext cx="359" cy="363"/>
              </a:xfrm>
              <a:custGeom>
                <a:avLst/>
                <a:gdLst>
                  <a:gd name="T0" fmla="*/ 55 w 291"/>
                  <a:gd name="T1" fmla="*/ 52 h 273"/>
                  <a:gd name="T2" fmla="*/ 61 w 291"/>
                  <a:gd name="T3" fmla="*/ 36 h 273"/>
                  <a:gd name="T4" fmla="*/ 105 w 291"/>
                  <a:gd name="T5" fmla="*/ 12 h 273"/>
                  <a:gd name="T6" fmla="*/ 140 w 291"/>
                  <a:gd name="T7" fmla="*/ 0 h 273"/>
                  <a:gd name="T8" fmla="*/ 147 w 291"/>
                  <a:gd name="T9" fmla="*/ 36 h 273"/>
                  <a:gd name="T10" fmla="*/ 177 w 291"/>
                  <a:gd name="T11" fmla="*/ 81 h 273"/>
                  <a:gd name="T12" fmla="*/ 209 w 291"/>
                  <a:gd name="T13" fmla="*/ 114 h 273"/>
                  <a:gd name="T14" fmla="*/ 248 w 291"/>
                  <a:gd name="T15" fmla="*/ 150 h 273"/>
                  <a:gd name="T16" fmla="*/ 273 w 291"/>
                  <a:gd name="T17" fmla="*/ 162 h 273"/>
                  <a:gd name="T18" fmla="*/ 280 w 291"/>
                  <a:gd name="T19" fmla="*/ 179 h 273"/>
                  <a:gd name="T20" fmla="*/ 285 w 291"/>
                  <a:gd name="T21" fmla="*/ 196 h 273"/>
                  <a:gd name="T22" fmla="*/ 267 w 291"/>
                  <a:gd name="T23" fmla="*/ 219 h 273"/>
                  <a:gd name="T24" fmla="*/ 248 w 291"/>
                  <a:gd name="T25" fmla="*/ 233 h 273"/>
                  <a:gd name="T26" fmla="*/ 225 w 291"/>
                  <a:gd name="T27" fmla="*/ 224 h 273"/>
                  <a:gd name="T28" fmla="*/ 199 w 291"/>
                  <a:gd name="T29" fmla="*/ 228 h 273"/>
                  <a:gd name="T30" fmla="*/ 183 w 291"/>
                  <a:gd name="T31" fmla="*/ 248 h 273"/>
                  <a:gd name="T32" fmla="*/ 172 w 291"/>
                  <a:gd name="T33" fmla="*/ 265 h 273"/>
                  <a:gd name="T34" fmla="*/ 149 w 291"/>
                  <a:gd name="T35" fmla="*/ 272 h 273"/>
                  <a:gd name="T36" fmla="*/ 129 w 291"/>
                  <a:gd name="T37" fmla="*/ 262 h 273"/>
                  <a:gd name="T38" fmla="*/ 108 w 291"/>
                  <a:gd name="T39" fmla="*/ 255 h 273"/>
                  <a:gd name="T40" fmla="*/ 92 w 291"/>
                  <a:gd name="T41" fmla="*/ 265 h 273"/>
                  <a:gd name="T42" fmla="*/ 71 w 291"/>
                  <a:gd name="T43" fmla="*/ 255 h 273"/>
                  <a:gd name="T44" fmla="*/ 45 w 291"/>
                  <a:gd name="T45" fmla="*/ 231 h 273"/>
                  <a:gd name="T46" fmla="*/ 34 w 291"/>
                  <a:gd name="T47" fmla="*/ 209 h 273"/>
                  <a:gd name="T48" fmla="*/ 16 w 291"/>
                  <a:gd name="T49" fmla="*/ 193 h 273"/>
                  <a:gd name="T50" fmla="*/ 14 w 291"/>
                  <a:gd name="T51" fmla="*/ 166 h 273"/>
                  <a:gd name="T52" fmla="*/ 43 w 291"/>
                  <a:gd name="T53" fmla="*/ 166 h 273"/>
                  <a:gd name="T54" fmla="*/ 36 w 291"/>
                  <a:gd name="T55" fmla="*/ 148 h 273"/>
                  <a:gd name="T56" fmla="*/ 27 w 291"/>
                  <a:gd name="T57" fmla="*/ 136 h 273"/>
                  <a:gd name="T58" fmla="*/ 18 w 291"/>
                  <a:gd name="T59" fmla="*/ 121 h 273"/>
                  <a:gd name="T60" fmla="*/ 11 w 291"/>
                  <a:gd name="T61" fmla="*/ 105 h 273"/>
                  <a:gd name="T62" fmla="*/ 22 w 291"/>
                  <a:gd name="T63" fmla="*/ 81 h 273"/>
                  <a:gd name="T64" fmla="*/ 39 w 291"/>
                  <a:gd name="T65" fmla="*/ 6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1" h="273">
                    <a:moveTo>
                      <a:pt x="51" y="62"/>
                    </a:moveTo>
                    <a:lnTo>
                      <a:pt x="55" y="52"/>
                    </a:lnTo>
                    <a:lnTo>
                      <a:pt x="53" y="45"/>
                    </a:lnTo>
                    <a:lnTo>
                      <a:pt x="61" y="36"/>
                    </a:lnTo>
                    <a:lnTo>
                      <a:pt x="98" y="19"/>
                    </a:lnTo>
                    <a:lnTo>
                      <a:pt x="105" y="12"/>
                    </a:lnTo>
                    <a:lnTo>
                      <a:pt x="117" y="12"/>
                    </a:lnTo>
                    <a:lnTo>
                      <a:pt x="140" y="0"/>
                    </a:lnTo>
                    <a:lnTo>
                      <a:pt x="142" y="14"/>
                    </a:lnTo>
                    <a:lnTo>
                      <a:pt x="147" y="36"/>
                    </a:lnTo>
                    <a:lnTo>
                      <a:pt x="158" y="52"/>
                    </a:lnTo>
                    <a:lnTo>
                      <a:pt x="177" y="81"/>
                    </a:lnTo>
                    <a:lnTo>
                      <a:pt x="195" y="99"/>
                    </a:lnTo>
                    <a:lnTo>
                      <a:pt x="209" y="114"/>
                    </a:lnTo>
                    <a:lnTo>
                      <a:pt x="228" y="129"/>
                    </a:lnTo>
                    <a:lnTo>
                      <a:pt x="248" y="150"/>
                    </a:lnTo>
                    <a:lnTo>
                      <a:pt x="269" y="157"/>
                    </a:lnTo>
                    <a:lnTo>
                      <a:pt x="273" y="162"/>
                    </a:lnTo>
                    <a:lnTo>
                      <a:pt x="275" y="174"/>
                    </a:lnTo>
                    <a:lnTo>
                      <a:pt x="280" y="179"/>
                    </a:lnTo>
                    <a:lnTo>
                      <a:pt x="290" y="185"/>
                    </a:lnTo>
                    <a:lnTo>
                      <a:pt x="285" y="196"/>
                    </a:lnTo>
                    <a:lnTo>
                      <a:pt x="273" y="205"/>
                    </a:lnTo>
                    <a:lnTo>
                      <a:pt x="267" y="219"/>
                    </a:lnTo>
                    <a:lnTo>
                      <a:pt x="255" y="226"/>
                    </a:lnTo>
                    <a:lnTo>
                      <a:pt x="248" y="233"/>
                    </a:lnTo>
                    <a:lnTo>
                      <a:pt x="238" y="228"/>
                    </a:lnTo>
                    <a:lnTo>
                      <a:pt x="225" y="224"/>
                    </a:lnTo>
                    <a:lnTo>
                      <a:pt x="211" y="224"/>
                    </a:lnTo>
                    <a:lnTo>
                      <a:pt x="199" y="228"/>
                    </a:lnTo>
                    <a:lnTo>
                      <a:pt x="191" y="235"/>
                    </a:lnTo>
                    <a:lnTo>
                      <a:pt x="183" y="248"/>
                    </a:lnTo>
                    <a:lnTo>
                      <a:pt x="179" y="259"/>
                    </a:lnTo>
                    <a:lnTo>
                      <a:pt x="172" y="265"/>
                    </a:lnTo>
                    <a:lnTo>
                      <a:pt x="160" y="265"/>
                    </a:lnTo>
                    <a:lnTo>
                      <a:pt x="149" y="272"/>
                    </a:lnTo>
                    <a:lnTo>
                      <a:pt x="140" y="265"/>
                    </a:lnTo>
                    <a:lnTo>
                      <a:pt x="129" y="262"/>
                    </a:lnTo>
                    <a:lnTo>
                      <a:pt x="119" y="257"/>
                    </a:lnTo>
                    <a:lnTo>
                      <a:pt x="108" y="255"/>
                    </a:lnTo>
                    <a:lnTo>
                      <a:pt x="101" y="262"/>
                    </a:lnTo>
                    <a:lnTo>
                      <a:pt x="92" y="265"/>
                    </a:lnTo>
                    <a:lnTo>
                      <a:pt x="82" y="257"/>
                    </a:lnTo>
                    <a:lnTo>
                      <a:pt x="71" y="255"/>
                    </a:lnTo>
                    <a:lnTo>
                      <a:pt x="57" y="239"/>
                    </a:lnTo>
                    <a:lnTo>
                      <a:pt x="45" y="231"/>
                    </a:lnTo>
                    <a:lnTo>
                      <a:pt x="41" y="222"/>
                    </a:lnTo>
                    <a:lnTo>
                      <a:pt x="34" y="209"/>
                    </a:lnTo>
                    <a:lnTo>
                      <a:pt x="22" y="202"/>
                    </a:lnTo>
                    <a:lnTo>
                      <a:pt x="16" y="193"/>
                    </a:lnTo>
                    <a:lnTo>
                      <a:pt x="0" y="179"/>
                    </a:lnTo>
                    <a:lnTo>
                      <a:pt x="14" y="166"/>
                    </a:lnTo>
                    <a:lnTo>
                      <a:pt x="34" y="168"/>
                    </a:lnTo>
                    <a:lnTo>
                      <a:pt x="43" y="166"/>
                    </a:lnTo>
                    <a:lnTo>
                      <a:pt x="43" y="155"/>
                    </a:lnTo>
                    <a:lnTo>
                      <a:pt x="36" y="148"/>
                    </a:lnTo>
                    <a:lnTo>
                      <a:pt x="34" y="142"/>
                    </a:lnTo>
                    <a:lnTo>
                      <a:pt x="27" y="136"/>
                    </a:lnTo>
                    <a:lnTo>
                      <a:pt x="24" y="129"/>
                    </a:lnTo>
                    <a:lnTo>
                      <a:pt x="18" y="121"/>
                    </a:lnTo>
                    <a:lnTo>
                      <a:pt x="18" y="112"/>
                    </a:lnTo>
                    <a:lnTo>
                      <a:pt x="11" y="105"/>
                    </a:lnTo>
                    <a:lnTo>
                      <a:pt x="16" y="90"/>
                    </a:lnTo>
                    <a:lnTo>
                      <a:pt x="22" y="81"/>
                    </a:lnTo>
                    <a:lnTo>
                      <a:pt x="24" y="66"/>
                    </a:lnTo>
                    <a:lnTo>
                      <a:pt x="39" y="66"/>
                    </a:lnTo>
                    <a:lnTo>
                      <a:pt x="51" y="62"/>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2" name="Freeform 19"/>
              <p:cNvSpPr>
                <a:spLocks/>
              </p:cNvSpPr>
              <p:nvPr/>
            </p:nvSpPr>
            <p:spPr bwMode="auto">
              <a:xfrm>
                <a:off x="2253" y="3308"/>
                <a:ext cx="30" cy="39"/>
              </a:xfrm>
              <a:custGeom>
                <a:avLst/>
                <a:gdLst>
                  <a:gd name="T0" fmla="*/ 0 w 25"/>
                  <a:gd name="T1" fmla="*/ 21 h 29"/>
                  <a:gd name="T2" fmla="*/ 0 w 25"/>
                  <a:gd name="T3" fmla="*/ 7 h 29"/>
                  <a:gd name="T4" fmla="*/ 13 w 25"/>
                  <a:gd name="T5" fmla="*/ 0 h 29"/>
                  <a:gd name="T6" fmla="*/ 18 w 25"/>
                  <a:gd name="T7" fmla="*/ 0 h 29"/>
                  <a:gd name="T8" fmla="*/ 24 w 25"/>
                  <a:gd name="T9" fmla="*/ 0 h 29"/>
                  <a:gd name="T10" fmla="*/ 24 w 25"/>
                  <a:gd name="T11" fmla="*/ 14 h 29"/>
                  <a:gd name="T12" fmla="*/ 18 w 25"/>
                  <a:gd name="T13" fmla="*/ 21 h 29"/>
                  <a:gd name="T14" fmla="*/ 5 w 25"/>
                  <a:gd name="T15" fmla="*/ 28 h 29"/>
                  <a:gd name="T16" fmla="*/ 0 w 25"/>
                  <a:gd name="T1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9">
                    <a:moveTo>
                      <a:pt x="0" y="21"/>
                    </a:moveTo>
                    <a:lnTo>
                      <a:pt x="0" y="7"/>
                    </a:lnTo>
                    <a:lnTo>
                      <a:pt x="13" y="0"/>
                    </a:lnTo>
                    <a:lnTo>
                      <a:pt x="18" y="0"/>
                    </a:lnTo>
                    <a:lnTo>
                      <a:pt x="24" y="0"/>
                    </a:lnTo>
                    <a:lnTo>
                      <a:pt x="24" y="14"/>
                    </a:lnTo>
                    <a:lnTo>
                      <a:pt x="18" y="21"/>
                    </a:lnTo>
                    <a:lnTo>
                      <a:pt x="5" y="28"/>
                    </a:lnTo>
                    <a:lnTo>
                      <a:pt x="0" y="21"/>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3" name="Freeform 20"/>
              <p:cNvSpPr>
                <a:spLocks/>
              </p:cNvSpPr>
              <p:nvPr/>
            </p:nvSpPr>
            <p:spPr bwMode="auto">
              <a:xfrm>
                <a:off x="1934" y="2514"/>
                <a:ext cx="431" cy="441"/>
              </a:xfrm>
              <a:custGeom>
                <a:avLst/>
                <a:gdLst>
                  <a:gd name="T0" fmla="*/ 49 w 350"/>
                  <a:gd name="T1" fmla="*/ 142 h 332"/>
                  <a:gd name="T2" fmla="*/ 57 w 350"/>
                  <a:gd name="T3" fmla="*/ 166 h 332"/>
                  <a:gd name="T4" fmla="*/ 63 w 350"/>
                  <a:gd name="T5" fmla="*/ 159 h 332"/>
                  <a:gd name="T6" fmla="*/ 75 w 350"/>
                  <a:gd name="T7" fmla="*/ 157 h 332"/>
                  <a:gd name="T8" fmla="*/ 102 w 350"/>
                  <a:gd name="T9" fmla="*/ 154 h 332"/>
                  <a:gd name="T10" fmla="*/ 122 w 350"/>
                  <a:gd name="T11" fmla="*/ 173 h 332"/>
                  <a:gd name="T12" fmla="*/ 120 w 350"/>
                  <a:gd name="T13" fmla="*/ 185 h 332"/>
                  <a:gd name="T14" fmla="*/ 116 w 350"/>
                  <a:gd name="T15" fmla="*/ 195 h 332"/>
                  <a:gd name="T16" fmla="*/ 104 w 350"/>
                  <a:gd name="T17" fmla="*/ 206 h 332"/>
                  <a:gd name="T18" fmla="*/ 112 w 350"/>
                  <a:gd name="T19" fmla="*/ 204 h 332"/>
                  <a:gd name="T20" fmla="*/ 132 w 350"/>
                  <a:gd name="T21" fmla="*/ 199 h 332"/>
                  <a:gd name="T22" fmla="*/ 150 w 350"/>
                  <a:gd name="T23" fmla="*/ 195 h 332"/>
                  <a:gd name="T24" fmla="*/ 169 w 350"/>
                  <a:gd name="T25" fmla="*/ 183 h 332"/>
                  <a:gd name="T26" fmla="*/ 179 w 350"/>
                  <a:gd name="T27" fmla="*/ 187 h 332"/>
                  <a:gd name="T28" fmla="*/ 204 w 350"/>
                  <a:gd name="T29" fmla="*/ 230 h 332"/>
                  <a:gd name="T30" fmla="*/ 210 w 350"/>
                  <a:gd name="T31" fmla="*/ 256 h 332"/>
                  <a:gd name="T32" fmla="*/ 202 w 350"/>
                  <a:gd name="T33" fmla="*/ 271 h 332"/>
                  <a:gd name="T34" fmla="*/ 200 w 350"/>
                  <a:gd name="T35" fmla="*/ 280 h 332"/>
                  <a:gd name="T36" fmla="*/ 220 w 350"/>
                  <a:gd name="T37" fmla="*/ 297 h 332"/>
                  <a:gd name="T38" fmla="*/ 239 w 350"/>
                  <a:gd name="T39" fmla="*/ 301 h 332"/>
                  <a:gd name="T40" fmla="*/ 264 w 350"/>
                  <a:gd name="T41" fmla="*/ 320 h 332"/>
                  <a:gd name="T42" fmla="*/ 287 w 350"/>
                  <a:gd name="T43" fmla="*/ 331 h 332"/>
                  <a:gd name="T44" fmla="*/ 308 w 350"/>
                  <a:gd name="T45" fmla="*/ 318 h 332"/>
                  <a:gd name="T46" fmla="*/ 324 w 350"/>
                  <a:gd name="T47" fmla="*/ 318 h 332"/>
                  <a:gd name="T48" fmla="*/ 332 w 350"/>
                  <a:gd name="T49" fmla="*/ 311 h 332"/>
                  <a:gd name="T50" fmla="*/ 339 w 350"/>
                  <a:gd name="T51" fmla="*/ 294 h 332"/>
                  <a:gd name="T52" fmla="*/ 349 w 350"/>
                  <a:gd name="T53" fmla="*/ 285 h 332"/>
                  <a:gd name="T54" fmla="*/ 349 w 350"/>
                  <a:gd name="T55" fmla="*/ 268 h 332"/>
                  <a:gd name="T56" fmla="*/ 337 w 350"/>
                  <a:gd name="T57" fmla="*/ 264 h 332"/>
                  <a:gd name="T58" fmla="*/ 316 w 350"/>
                  <a:gd name="T59" fmla="*/ 238 h 332"/>
                  <a:gd name="T60" fmla="*/ 305 w 350"/>
                  <a:gd name="T61" fmla="*/ 208 h 332"/>
                  <a:gd name="T62" fmla="*/ 291 w 350"/>
                  <a:gd name="T63" fmla="*/ 187 h 332"/>
                  <a:gd name="T64" fmla="*/ 275 w 350"/>
                  <a:gd name="T65" fmla="*/ 168 h 332"/>
                  <a:gd name="T66" fmla="*/ 277 w 350"/>
                  <a:gd name="T67" fmla="*/ 147 h 332"/>
                  <a:gd name="T68" fmla="*/ 296 w 350"/>
                  <a:gd name="T69" fmla="*/ 123 h 332"/>
                  <a:gd name="T70" fmla="*/ 305 w 350"/>
                  <a:gd name="T71" fmla="*/ 99 h 332"/>
                  <a:gd name="T72" fmla="*/ 280 w 350"/>
                  <a:gd name="T73" fmla="*/ 83 h 332"/>
                  <a:gd name="T74" fmla="*/ 259 w 350"/>
                  <a:gd name="T75" fmla="*/ 83 h 332"/>
                  <a:gd name="T76" fmla="*/ 248 w 350"/>
                  <a:gd name="T77" fmla="*/ 66 h 332"/>
                  <a:gd name="T78" fmla="*/ 255 w 350"/>
                  <a:gd name="T79" fmla="*/ 47 h 332"/>
                  <a:gd name="T80" fmla="*/ 250 w 350"/>
                  <a:gd name="T81" fmla="*/ 40 h 332"/>
                  <a:gd name="T82" fmla="*/ 232 w 350"/>
                  <a:gd name="T83" fmla="*/ 45 h 332"/>
                  <a:gd name="T84" fmla="*/ 218 w 350"/>
                  <a:gd name="T85" fmla="*/ 30 h 332"/>
                  <a:gd name="T86" fmla="*/ 222 w 350"/>
                  <a:gd name="T87" fmla="*/ 16 h 332"/>
                  <a:gd name="T88" fmla="*/ 191 w 350"/>
                  <a:gd name="T89" fmla="*/ 4 h 332"/>
                  <a:gd name="T90" fmla="*/ 165 w 350"/>
                  <a:gd name="T91" fmla="*/ 9 h 332"/>
                  <a:gd name="T92" fmla="*/ 138 w 350"/>
                  <a:gd name="T93" fmla="*/ 25 h 332"/>
                  <a:gd name="T94" fmla="*/ 122 w 350"/>
                  <a:gd name="T95" fmla="*/ 16 h 332"/>
                  <a:gd name="T96" fmla="*/ 106 w 350"/>
                  <a:gd name="T97" fmla="*/ 14 h 332"/>
                  <a:gd name="T98" fmla="*/ 93 w 350"/>
                  <a:gd name="T99" fmla="*/ 2 h 332"/>
                  <a:gd name="T100" fmla="*/ 75 w 350"/>
                  <a:gd name="T101" fmla="*/ 4 h 332"/>
                  <a:gd name="T102" fmla="*/ 57 w 350"/>
                  <a:gd name="T103" fmla="*/ 2 h 332"/>
                  <a:gd name="T104" fmla="*/ 57 w 350"/>
                  <a:gd name="T105" fmla="*/ 19 h 332"/>
                  <a:gd name="T106" fmla="*/ 45 w 350"/>
                  <a:gd name="T107" fmla="*/ 23 h 332"/>
                  <a:gd name="T108" fmla="*/ 24 w 350"/>
                  <a:gd name="T109" fmla="*/ 16 h 332"/>
                  <a:gd name="T110" fmla="*/ 22 w 350"/>
                  <a:gd name="T111" fmla="*/ 30 h 332"/>
                  <a:gd name="T112" fmla="*/ 10 w 350"/>
                  <a:gd name="T113" fmla="*/ 49 h 332"/>
                  <a:gd name="T114" fmla="*/ 16 w 350"/>
                  <a:gd name="T115" fmla="*/ 85 h 332"/>
                  <a:gd name="T116" fmla="*/ 29 w 350"/>
                  <a:gd name="T117" fmla="*/ 11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 h="332">
                    <a:moveTo>
                      <a:pt x="45" y="133"/>
                    </a:moveTo>
                    <a:lnTo>
                      <a:pt x="49" y="142"/>
                    </a:lnTo>
                    <a:lnTo>
                      <a:pt x="52" y="159"/>
                    </a:lnTo>
                    <a:lnTo>
                      <a:pt x="57" y="166"/>
                    </a:lnTo>
                    <a:lnTo>
                      <a:pt x="63" y="163"/>
                    </a:lnTo>
                    <a:lnTo>
                      <a:pt x="63" y="159"/>
                    </a:lnTo>
                    <a:lnTo>
                      <a:pt x="73" y="154"/>
                    </a:lnTo>
                    <a:lnTo>
                      <a:pt x="75" y="157"/>
                    </a:lnTo>
                    <a:lnTo>
                      <a:pt x="98" y="152"/>
                    </a:lnTo>
                    <a:lnTo>
                      <a:pt x="102" y="154"/>
                    </a:lnTo>
                    <a:lnTo>
                      <a:pt x="116" y="171"/>
                    </a:lnTo>
                    <a:lnTo>
                      <a:pt x="122" y="173"/>
                    </a:lnTo>
                    <a:lnTo>
                      <a:pt x="124" y="178"/>
                    </a:lnTo>
                    <a:lnTo>
                      <a:pt x="120" y="185"/>
                    </a:lnTo>
                    <a:lnTo>
                      <a:pt x="118" y="193"/>
                    </a:lnTo>
                    <a:lnTo>
                      <a:pt x="116" y="195"/>
                    </a:lnTo>
                    <a:lnTo>
                      <a:pt x="106" y="197"/>
                    </a:lnTo>
                    <a:lnTo>
                      <a:pt x="104" y="206"/>
                    </a:lnTo>
                    <a:lnTo>
                      <a:pt x="106" y="208"/>
                    </a:lnTo>
                    <a:lnTo>
                      <a:pt x="112" y="204"/>
                    </a:lnTo>
                    <a:lnTo>
                      <a:pt x="122" y="199"/>
                    </a:lnTo>
                    <a:lnTo>
                      <a:pt x="132" y="199"/>
                    </a:lnTo>
                    <a:lnTo>
                      <a:pt x="143" y="199"/>
                    </a:lnTo>
                    <a:lnTo>
                      <a:pt x="150" y="195"/>
                    </a:lnTo>
                    <a:lnTo>
                      <a:pt x="159" y="193"/>
                    </a:lnTo>
                    <a:lnTo>
                      <a:pt x="169" y="183"/>
                    </a:lnTo>
                    <a:lnTo>
                      <a:pt x="175" y="183"/>
                    </a:lnTo>
                    <a:lnTo>
                      <a:pt x="179" y="187"/>
                    </a:lnTo>
                    <a:lnTo>
                      <a:pt x="200" y="216"/>
                    </a:lnTo>
                    <a:lnTo>
                      <a:pt x="204" y="230"/>
                    </a:lnTo>
                    <a:lnTo>
                      <a:pt x="214" y="251"/>
                    </a:lnTo>
                    <a:lnTo>
                      <a:pt x="210" y="256"/>
                    </a:lnTo>
                    <a:lnTo>
                      <a:pt x="207" y="262"/>
                    </a:lnTo>
                    <a:lnTo>
                      <a:pt x="202" y="271"/>
                    </a:lnTo>
                    <a:lnTo>
                      <a:pt x="200" y="275"/>
                    </a:lnTo>
                    <a:lnTo>
                      <a:pt x="200" y="280"/>
                    </a:lnTo>
                    <a:lnTo>
                      <a:pt x="212" y="285"/>
                    </a:lnTo>
                    <a:lnTo>
                      <a:pt x="220" y="297"/>
                    </a:lnTo>
                    <a:lnTo>
                      <a:pt x="230" y="297"/>
                    </a:lnTo>
                    <a:lnTo>
                      <a:pt x="239" y="301"/>
                    </a:lnTo>
                    <a:lnTo>
                      <a:pt x="243" y="307"/>
                    </a:lnTo>
                    <a:lnTo>
                      <a:pt x="264" y="320"/>
                    </a:lnTo>
                    <a:lnTo>
                      <a:pt x="267" y="328"/>
                    </a:lnTo>
                    <a:lnTo>
                      <a:pt x="287" y="331"/>
                    </a:lnTo>
                    <a:lnTo>
                      <a:pt x="296" y="323"/>
                    </a:lnTo>
                    <a:lnTo>
                      <a:pt x="308" y="318"/>
                    </a:lnTo>
                    <a:lnTo>
                      <a:pt x="314" y="318"/>
                    </a:lnTo>
                    <a:lnTo>
                      <a:pt x="324" y="318"/>
                    </a:lnTo>
                    <a:lnTo>
                      <a:pt x="328" y="325"/>
                    </a:lnTo>
                    <a:lnTo>
                      <a:pt x="332" y="311"/>
                    </a:lnTo>
                    <a:lnTo>
                      <a:pt x="334" y="307"/>
                    </a:lnTo>
                    <a:lnTo>
                      <a:pt x="339" y="294"/>
                    </a:lnTo>
                    <a:lnTo>
                      <a:pt x="344" y="290"/>
                    </a:lnTo>
                    <a:lnTo>
                      <a:pt x="349" y="285"/>
                    </a:lnTo>
                    <a:lnTo>
                      <a:pt x="349" y="275"/>
                    </a:lnTo>
                    <a:lnTo>
                      <a:pt x="349" y="268"/>
                    </a:lnTo>
                    <a:lnTo>
                      <a:pt x="342" y="268"/>
                    </a:lnTo>
                    <a:lnTo>
                      <a:pt x="337" y="264"/>
                    </a:lnTo>
                    <a:lnTo>
                      <a:pt x="328" y="245"/>
                    </a:lnTo>
                    <a:lnTo>
                      <a:pt x="316" y="238"/>
                    </a:lnTo>
                    <a:lnTo>
                      <a:pt x="312" y="230"/>
                    </a:lnTo>
                    <a:lnTo>
                      <a:pt x="305" y="208"/>
                    </a:lnTo>
                    <a:lnTo>
                      <a:pt x="291" y="197"/>
                    </a:lnTo>
                    <a:lnTo>
                      <a:pt x="291" y="187"/>
                    </a:lnTo>
                    <a:lnTo>
                      <a:pt x="287" y="180"/>
                    </a:lnTo>
                    <a:lnTo>
                      <a:pt x="275" y="168"/>
                    </a:lnTo>
                    <a:lnTo>
                      <a:pt x="280" y="152"/>
                    </a:lnTo>
                    <a:lnTo>
                      <a:pt x="277" y="147"/>
                    </a:lnTo>
                    <a:lnTo>
                      <a:pt x="277" y="133"/>
                    </a:lnTo>
                    <a:lnTo>
                      <a:pt x="296" y="123"/>
                    </a:lnTo>
                    <a:lnTo>
                      <a:pt x="303" y="111"/>
                    </a:lnTo>
                    <a:lnTo>
                      <a:pt x="305" y="99"/>
                    </a:lnTo>
                    <a:lnTo>
                      <a:pt x="300" y="85"/>
                    </a:lnTo>
                    <a:lnTo>
                      <a:pt x="280" y="83"/>
                    </a:lnTo>
                    <a:lnTo>
                      <a:pt x="271" y="85"/>
                    </a:lnTo>
                    <a:lnTo>
                      <a:pt x="259" y="83"/>
                    </a:lnTo>
                    <a:lnTo>
                      <a:pt x="253" y="75"/>
                    </a:lnTo>
                    <a:lnTo>
                      <a:pt x="248" y="66"/>
                    </a:lnTo>
                    <a:lnTo>
                      <a:pt x="248" y="59"/>
                    </a:lnTo>
                    <a:lnTo>
                      <a:pt x="255" y="47"/>
                    </a:lnTo>
                    <a:lnTo>
                      <a:pt x="255" y="42"/>
                    </a:lnTo>
                    <a:lnTo>
                      <a:pt x="250" y="40"/>
                    </a:lnTo>
                    <a:lnTo>
                      <a:pt x="241" y="40"/>
                    </a:lnTo>
                    <a:lnTo>
                      <a:pt x="232" y="45"/>
                    </a:lnTo>
                    <a:lnTo>
                      <a:pt x="228" y="36"/>
                    </a:lnTo>
                    <a:lnTo>
                      <a:pt x="218" y="30"/>
                    </a:lnTo>
                    <a:lnTo>
                      <a:pt x="222" y="21"/>
                    </a:lnTo>
                    <a:lnTo>
                      <a:pt x="222" y="16"/>
                    </a:lnTo>
                    <a:lnTo>
                      <a:pt x="204" y="4"/>
                    </a:lnTo>
                    <a:lnTo>
                      <a:pt x="191" y="4"/>
                    </a:lnTo>
                    <a:lnTo>
                      <a:pt x="179" y="9"/>
                    </a:lnTo>
                    <a:lnTo>
                      <a:pt x="165" y="9"/>
                    </a:lnTo>
                    <a:lnTo>
                      <a:pt x="150" y="21"/>
                    </a:lnTo>
                    <a:lnTo>
                      <a:pt x="138" y="25"/>
                    </a:lnTo>
                    <a:lnTo>
                      <a:pt x="127" y="23"/>
                    </a:lnTo>
                    <a:lnTo>
                      <a:pt x="122" y="16"/>
                    </a:lnTo>
                    <a:lnTo>
                      <a:pt x="116" y="14"/>
                    </a:lnTo>
                    <a:lnTo>
                      <a:pt x="106" y="14"/>
                    </a:lnTo>
                    <a:lnTo>
                      <a:pt x="100" y="9"/>
                    </a:lnTo>
                    <a:lnTo>
                      <a:pt x="93" y="2"/>
                    </a:lnTo>
                    <a:lnTo>
                      <a:pt x="84" y="2"/>
                    </a:lnTo>
                    <a:lnTo>
                      <a:pt x="75" y="4"/>
                    </a:lnTo>
                    <a:lnTo>
                      <a:pt x="65" y="0"/>
                    </a:lnTo>
                    <a:lnTo>
                      <a:pt x="57" y="2"/>
                    </a:lnTo>
                    <a:lnTo>
                      <a:pt x="57" y="6"/>
                    </a:lnTo>
                    <a:lnTo>
                      <a:pt x="57" y="19"/>
                    </a:lnTo>
                    <a:lnTo>
                      <a:pt x="54" y="23"/>
                    </a:lnTo>
                    <a:lnTo>
                      <a:pt x="45" y="23"/>
                    </a:lnTo>
                    <a:lnTo>
                      <a:pt x="34" y="9"/>
                    </a:lnTo>
                    <a:lnTo>
                      <a:pt x="24" y="16"/>
                    </a:lnTo>
                    <a:lnTo>
                      <a:pt x="18" y="21"/>
                    </a:lnTo>
                    <a:lnTo>
                      <a:pt x="22" y="30"/>
                    </a:lnTo>
                    <a:lnTo>
                      <a:pt x="16" y="42"/>
                    </a:lnTo>
                    <a:lnTo>
                      <a:pt x="10" y="49"/>
                    </a:lnTo>
                    <a:lnTo>
                      <a:pt x="0" y="59"/>
                    </a:lnTo>
                    <a:lnTo>
                      <a:pt x="16" y="85"/>
                    </a:lnTo>
                    <a:lnTo>
                      <a:pt x="24" y="97"/>
                    </a:lnTo>
                    <a:lnTo>
                      <a:pt x="29" y="116"/>
                    </a:lnTo>
                    <a:lnTo>
                      <a:pt x="45" y="133"/>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4" name="Freeform 21"/>
              <p:cNvSpPr>
                <a:spLocks/>
              </p:cNvSpPr>
              <p:nvPr/>
            </p:nvSpPr>
            <p:spPr bwMode="auto">
              <a:xfrm>
                <a:off x="1974" y="2343"/>
                <a:ext cx="241" cy="206"/>
              </a:xfrm>
              <a:custGeom>
                <a:avLst/>
                <a:gdLst>
                  <a:gd name="T0" fmla="*/ 72 w 195"/>
                  <a:gd name="T1" fmla="*/ 142 h 155"/>
                  <a:gd name="T2" fmla="*/ 81 w 195"/>
                  <a:gd name="T3" fmla="*/ 142 h 155"/>
                  <a:gd name="T4" fmla="*/ 88 w 195"/>
                  <a:gd name="T5" fmla="*/ 145 h 155"/>
                  <a:gd name="T6" fmla="*/ 92 w 195"/>
                  <a:gd name="T7" fmla="*/ 151 h 155"/>
                  <a:gd name="T8" fmla="*/ 104 w 195"/>
                  <a:gd name="T9" fmla="*/ 154 h 155"/>
                  <a:gd name="T10" fmla="*/ 116 w 195"/>
                  <a:gd name="T11" fmla="*/ 149 h 155"/>
                  <a:gd name="T12" fmla="*/ 131 w 195"/>
                  <a:gd name="T13" fmla="*/ 137 h 155"/>
                  <a:gd name="T14" fmla="*/ 145 w 195"/>
                  <a:gd name="T15" fmla="*/ 137 h 155"/>
                  <a:gd name="T16" fmla="*/ 157 w 195"/>
                  <a:gd name="T17" fmla="*/ 132 h 155"/>
                  <a:gd name="T18" fmla="*/ 170 w 195"/>
                  <a:gd name="T19" fmla="*/ 132 h 155"/>
                  <a:gd name="T20" fmla="*/ 165 w 195"/>
                  <a:gd name="T21" fmla="*/ 119 h 155"/>
                  <a:gd name="T22" fmla="*/ 170 w 195"/>
                  <a:gd name="T23" fmla="*/ 96 h 155"/>
                  <a:gd name="T24" fmla="*/ 175 w 195"/>
                  <a:gd name="T25" fmla="*/ 86 h 155"/>
                  <a:gd name="T26" fmla="*/ 184 w 195"/>
                  <a:gd name="T27" fmla="*/ 77 h 155"/>
                  <a:gd name="T28" fmla="*/ 188 w 195"/>
                  <a:gd name="T29" fmla="*/ 69 h 155"/>
                  <a:gd name="T30" fmla="*/ 184 w 195"/>
                  <a:gd name="T31" fmla="*/ 52 h 155"/>
                  <a:gd name="T32" fmla="*/ 191 w 195"/>
                  <a:gd name="T33" fmla="*/ 42 h 155"/>
                  <a:gd name="T34" fmla="*/ 191 w 195"/>
                  <a:gd name="T35" fmla="*/ 35 h 155"/>
                  <a:gd name="T36" fmla="*/ 194 w 195"/>
                  <a:gd name="T37" fmla="*/ 23 h 155"/>
                  <a:gd name="T38" fmla="*/ 163 w 195"/>
                  <a:gd name="T39" fmla="*/ 4 h 155"/>
                  <a:gd name="T40" fmla="*/ 155 w 195"/>
                  <a:gd name="T41" fmla="*/ 4 h 155"/>
                  <a:gd name="T42" fmla="*/ 139 w 195"/>
                  <a:gd name="T43" fmla="*/ 0 h 155"/>
                  <a:gd name="T44" fmla="*/ 134 w 195"/>
                  <a:gd name="T45" fmla="*/ 9 h 155"/>
                  <a:gd name="T46" fmla="*/ 122 w 195"/>
                  <a:gd name="T47" fmla="*/ 18 h 155"/>
                  <a:gd name="T48" fmla="*/ 116 w 195"/>
                  <a:gd name="T49" fmla="*/ 33 h 155"/>
                  <a:gd name="T50" fmla="*/ 104 w 195"/>
                  <a:gd name="T51" fmla="*/ 39 h 155"/>
                  <a:gd name="T52" fmla="*/ 98 w 195"/>
                  <a:gd name="T53" fmla="*/ 46 h 155"/>
                  <a:gd name="T54" fmla="*/ 88 w 195"/>
                  <a:gd name="T55" fmla="*/ 42 h 155"/>
                  <a:gd name="T56" fmla="*/ 75 w 195"/>
                  <a:gd name="T57" fmla="*/ 37 h 155"/>
                  <a:gd name="T58" fmla="*/ 61 w 195"/>
                  <a:gd name="T59" fmla="*/ 37 h 155"/>
                  <a:gd name="T60" fmla="*/ 49 w 195"/>
                  <a:gd name="T61" fmla="*/ 42 h 155"/>
                  <a:gd name="T62" fmla="*/ 40 w 195"/>
                  <a:gd name="T63" fmla="*/ 48 h 155"/>
                  <a:gd name="T64" fmla="*/ 33 w 195"/>
                  <a:gd name="T65" fmla="*/ 60 h 155"/>
                  <a:gd name="T66" fmla="*/ 29 w 195"/>
                  <a:gd name="T67" fmla="*/ 72 h 155"/>
                  <a:gd name="T68" fmla="*/ 22 w 195"/>
                  <a:gd name="T69" fmla="*/ 77 h 155"/>
                  <a:gd name="T70" fmla="*/ 10 w 195"/>
                  <a:gd name="T71" fmla="*/ 77 h 155"/>
                  <a:gd name="T72" fmla="*/ 0 w 195"/>
                  <a:gd name="T73" fmla="*/ 84 h 155"/>
                  <a:gd name="T74" fmla="*/ 6 w 195"/>
                  <a:gd name="T75" fmla="*/ 103 h 155"/>
                  <a:gd name="T76" fmla="*/ 4 w 195"/>
                  <a:gd name="T77" fmla="*/ 114 h 155"/>
                  <a:gd name="T78" fmla="*/ 4 w 195"/>
                  <a:gd name="T79" fmla="*/ 128 h 155"/>
                  <a:gd name="T80" fmla="*/ 0 w 195"/>
                  <a:gd name="T81" fmla="*/ 137 h 155"/>
                  <a:gd name="T82" fmla="*/ 10 w 195"/>
                  <a:gd name="T83" fmla="*/ 151 h 155"/>
                  <a:gd name="T84" fmla="*/ 20 w 195"/>
                  <a:gd name="T85" fmla="*/ 151 h 155"/>
                  <a:gd name="T86" fmla="*/ 22 w 195"/>
                  <a:gd name="T87" fmla="*/ 147 h 155"/>
                  <a:gd name="T88" fmla="*/ 22 w 195"/>
                  <a:gd name="T89" fmla="*/ 135 h 155"/>
                  <a:gd name="T90" fmla="*/ 22 w 195"/>
                  <a:gd name="T91" fmla="*/ 130 h 155"/>
                  <a:gd name="T92" fmla="*/ 31 w 195"/>
                  <a:gd name="T93" fmla="*/ 128 h 155"/>
                  <a:gd name="T94" fmla="*/ 40 w 195"/>
                  <a:gd name="T95" fmla="*/ 132 h 155"/>
                  <a:gd name="T96" fmla="*/ 49 w 195"/>
                  <a:gd name="T97" fmla="*/ 130 h 155"/>
                  <a:gd name="T98" fmla="*/ 59 w 195"/>
                  <a:gd name="T99" fmla="*/ 130 h 155"/>
                  <a:gd name="T100" fmla="*/ 65 w 195"/>
                  <a:gd name="T101" fmla="*/ 137 h 155"/>
                  <a:gd name="T102" fmla="*/ 72 w 195"/>
                  <a:gd name="T103" fmla="*/ 14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55">
                    <a:moveTo>
                      <a:pt x="72" y="142"/>
                    </a:moveTo>
                    <a:lnTo>
                      <a:pt x="81" y="142"/>
                    </a:lnTo>
                    <a:lnTo>
                      <a:pt x="88" y="145"/>
                    </a:lnTo>
                    <a:lnTo>
                      <a:pt x="92" y="151"/>
                    </a:lnTo>
                    <a:lnTo>
                      <a:pt x="104" y="154"/>
                    </a:lnTo>
                    <a:lnTo>
                      <a:pt x="116" y="149"/>
                    </a:lnTo>
                    <a:lnTo>
                      <a:pt x="131" y="137"/>
                    </a:lnTo>
                    <a:lnTo>
                      <a:pt x="145" y="137"/>
                    </a:lnTo>
                    <a:lnTo>
                      <a:pt x="157" y="132"/>
                    </a:lnTo>
                    <a:lnTo>
                      <a:pt x="170" y="132"/>
                    </a:lnTo>
                    <a:lnTo>
                      <a:pt x="165" y="119"/>
                    </a:lnTo>
                    <a:lnTo>
                      <a:pt x="170" y="96"/>
                    </a:lnTo>
                    <a:lnTo>
                      <a:pt x="175" y="86"/>
                    </a:lnTo>
                    <a:lnTo>
                      <a:pt x="184" y="77"/>
                    </a:lnTo>
                    <a:lnTo>
                      <a:pt x="188" y="69"/>
                    </a:lnTo>
                    <a:lnTo>
                      <a:pt x="184" y="52"/>
                    </a:lnTo>
                    <a:lnTo>
                      <a:pt x="191" y="42"/>
                    </a:lnTo>
                    <a:lnTo>
                      <a:pt x="191" y="35"/>
                    </a:lnTo>
                    <a:lnTo>
                      <a:pt x="194" y="23"/>
                    </a:lnTo>
                    <a:lnTo>
                      <a:pt x="163" y="4"/>
                    </a:lnTo>
                    <a:lnTo>
                      <a:pt x="155" y="4"/>
                    </a:lnTo>
                    <a:lnTo>
                      <a:pt x="139" y="0"/>
                    </a:lnTo>
                    <a:lnTo>
                      <a:pt x="134" y="9"/>
                    </a:lnTo>
                    <a:lnTo>
                      <a:pt x="122" y="18"/>
                    </a:lnTo>
                    <a:lnTo>
                      <a:pt x="116" y="33"/>
                    </a:lnTo>
                    <a:lnTo>
                      <a:pt x="104" y="39"/>
                    </a:lnTo>
                    <a:lnTo>
                      <a:pt x="98" y="46"/>
                    </a:lnTo>
                    <a:lnTo>
                      <a:pt x="88" y="42"/>
                    </a:lnTo>
                    <a:lnTo>
                      <a:pt x="75" y="37"/>
                    </a:lnTo>
                    <a:lnTo>
                      <a:pt x="61" y="37"/>
                    </a:lnTo>
                    <a:lnTo>
                      <a:pt x="49" y="42"/>
                    </a:lnTo>
                    <a:lnTo>
                      <a:pt x="40" y="48"/>
                    </a:lnTo>
                    <a:lnTo>
                      <a:pt x="33" y="60"/>
                    </a:lnTo>
                    <a:lnTo>
                      <a:pt x="29" y="72"/>
                    </a:lnTo>
                    <a:lnTo>
                      <a:pt x="22" y="77"/>
                    </a:lnTo>
                    <a:lnTo>
                      <a:pt x="10" y="77"/>
                    </a:lnTo>
                    <a:lnTo>
                      <a:pt x="0" y="84"/>
                    </a:lnTo>
                    <a:lnTo>
                      <a:pt x="6" y="103"/>
                    </a:lnTo>
                    <a:lnTo>
                      <a:pt x="4" y="114"/>
                    </a:lnTo>
                    <a:lnTo>
                      <a:pt x="4" y="128"/>
                    </a:lnTo>
                    <a:lnTo>
                      <a:pt x="0" y="137"/>
                    </a:lnTo>
                    <a:lnTo>
                      <a:pt x="10" y="151"/>
                    </a:lnTo>
                    <a:lnTo>
                      <a:pt x="20" y="151"/>
                    </a:lnTo>
                    <a:lnTo>
                      <a:pt x="22" y="147"/>
                    </a:lnTo>
                    <a:lnTo>
                      <a:pt x="22" y="135"/>
                    </a:lnTo>
                    <a:lnTo>
                      <a:pt x="22" y="130"/>
                    </a:lnTo>
                    <a:lnTo>
                      <a:pt x="31" y="128"/>
                    </a:lnTo>
                    <a:lnTo>
                      <a:pt x="40" y="132"/>
                    </a:lnTo>
                    <a:lnTo>
                      <a:pt x="49" y="130"/>
                    </a:lnTo>
                    <a:lnTo>
                      <a:pt x="59" y="130"/>
                    </a:lnTo>
                    <a:lnTo>
                      <a:pt x="65" y="137"/>
                    </a:lnTo>
                    <a:lnTo>
                      <a:pt x="72" y="142"/>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5" name="Freeform 22"/>
              <p:cNvSpPr>
                <a:spLocks/>
              </p:cNvSpPr>
              <p:nvPr/>
            </p:nvSpPr>
            <p:spPr bwMode="auto">
              <a:xfrm>
                <a:off x="2179" y="2359"/>
                <a:ext cx="746" cy="616"/>
              </a:xfrm>
              <a:custGeom>
                <a:avLst/>
                <a:gdLst>
                  <a:gd name="T0" fmla="*/ 238 w 606"/>
                  <a:gd name="T1" fmla="*/ 144 h 463"/>
                  <a:gd name="T2" fmla="*/ 275 w 606"/>
                  <a:gd name="T3" fmla="*/ 161 h 463"/>
                  <a:gd name="T4" fmla="*/ 345 w 606"/>
                  <a:gd name="T5" fmla="*/ 182 h 463"/>
                  <a:gd name="T6" fmla="*/ 372 w 606"/>
                  <a:gd name="T7" fmla="*/ 193 h 463"/>
                  <a:gd name="T8" fmla="*/ 395 w 606"/>
                  <a:gd name="T9" fmla="*/ 208 h 463"/>
                  <a:gd name="T10" fmla="*/ 421 w 606"/>
                  <a:gd name="T11" fmla="*/ 229 h 463"/>
                  <a:gd name="T12" fmla="*/ 444 w 606"/>
                  <a:gd name="T13" fmla="*/ 244 h 463"/>
                  <a:gd name="T14" fmla="*/ 479 w 606"/>
                  <a:gd name="T15" fmla="*/ 260 h 463"/>
                  <a:gd name="T16" fmla="*/ 501 w 606"/>
                  <a:gd name="T17" fmla="*/ 274 h 463"/>
                  <a:gd name="T18" fmla="*/ 522 w 606"/>
                  <a:gd name="T19" fmla="*/ 277 h 463"/>
                  <a:gd name="T20" fmla="*/ 549 w 606"/>
                  <a:gd name="T21" fmla="*/ 308 h 463"/>
                  <a:gd name="T22" fmla="*/ 590 w 606"/>
                  <a:gd name="T23" fmla="*/ 345 h 463"/>
                  <a:gd name="T24" fmla="*/ 602 w 606"/>
                  <a:gd name="T25" fmla="*/ 371 h 463"/>
                  <a:gd name="T26" fmla="*/ 596 w 606"/>
                  <a:gd name="T27" fmla="*/ 395 h 463"/>
                  <a:gd name="T28" fmla="*/ 590 w 606"/>
                  <a:gd name="T29" fmla="*/ 443 h 463"/>
                  <a:gd name="T30" fmla="*/ 582 w 606"/>
                  <a:gd name="T31" fmla="*/ 462 h 463"/>
                  <a:gd name="T32" fmla="*/ 555 w 606"/>
                  <a:gd name="T33" fmla="*/ 450 h 463"/>
                  <a:gd name="T34" fmla="*/ 528 w 606"/>
                  <a:gd name="T35" fmla="*/ 427 h 463"/>
                  <a:gd name="T36" fmla="*/ 520 w 606"/>
                  <a:gd name="T37" fmla="*/ 414 h 463"/>
                  <a:gd name="T38" fmla="*/ 518 w 606"/>
                  <a:gd name="T39" fmla="*/ 403 h 463"/>
                  <a:gd name="T40" fmla="*/ 522 w 606"/>
                  <a:gd name="T41" fmla="*/ 393 h 463"/>
                  <a:gd name="T42" fmla="*/ 503 w 606"/>
                  <a:gd name="T43" fmla="*/ 375 h 463"/>
                  <a:gd name="T44" fmla="*/ 487 w 606"/>
                  <a:gd name="T45" fmla="*/ 353 h 463"/>
                  <a:gd name="T46" fmla="*/ 430 w 606"/>
                  <a:gd name="T47" fmla="*/ 350 h 463"/>
                  <a:gd name="T48" fmla="*/ 384 w 606"/>
                  <a:gd name="T49" fmla="*/ 336 h 463"/>
                  <a:gd name="T50" fmla="*/ 386 w 606"/>
                  <a:gd name="T51" fmla="*/ 322 h 463"/>
                  <a:gd name="T52" fmla="*/ 400 w 606"/>
                  <a:gd name="T53" fmla="*/ 320 h 463"/>
                  <a:gd name="T54" fmla="*/ 386 w 606"/>
                  <a:gd name="T55" fmla="*/ 315 h 463"/>
                  <a:gd name="T56" fmla="*/ 368 w 606"/>
                  <a:gd name="T57" fmla="*/ 311 h 463"/>
                  <a:gd name="T58" fmla="*/ 338 w 606"/>
                  <a:gd name="T59" fmla="*/ 324 h 463"/>
                  <a:gd name="T60" fmla="*/ 310 w 606"/>
                  <a:gd name="T61" fmla="*/ 322 h 463"/>
                  <a:gd name="T62" fmla="*/ 299 w 606"/>
                  <a:gd name="T63" fmla="*/ 311 h 463"/>
                  <a:gd name="T64" fmla="*/ 294 w 606"/>
                  <a:gd name="T65" fmla="*/ 283 h 463"/>
                  <a:gd name="T66" fmla="*/ 271 w 606"/>
                  <a:gd name="T67" fmla="*/ 263 h 463"/>
                  <a:gd name="T68" fmla="*/ 225 w 606"/>
                  <a:gd name="T69" fmla="*/ 260 h 463"/>
                  <a:gd name="T70" fmla="*/ 193 w 606"/>
                  <a:gd name="T71" fmla="*/ 236 h 463"/>
                  <a:gd name="T72" fmla="*/ 184 w 606"/>
                  <a:gd name="T73" fmla="*/ 223 h 463"/>
                  <a:gd name="T74" fmla="*/ 166 w 606"/>
                  <a:gd name="T75" fmla="*/ 193 h 463"/>
                  <a:gd name="T76" fmla="*/ 137 w 606"/>
                  <a:gd name="T77" fmla="*/ 197 h 463"/>
                  <a:gd name="T78" fmla="*/ 80 w 606"/>
                  <a:gd name="T79" fmla="*/ 199 h 463"/>
                  <a:gd name="T80" fmla="*/ 53 w 606"/>
                  <a:gd name="T81" fmla="*/ 191 h 463"/>
                  <a:gd name="T82" fmla="*/ 55 w 606"/>
                  <a:gd name="T83" fmla="*/ 163 h 463"/>
                  <a:gd name="T84" fmla="*/ 41 w 606"/>
                  <a:gd name="T85" fmla="*/ 156 h 463"/>
                  <a:gd name="T86" fmla="*/ 18 w 606"/>
                  <a:gd name="T87" fmla="*/ 146 h 463"/>
                  <a:gd name="T88" fmla="*/ 4 w 606"/>
                  <a:gd name="T89" fmla="*/ 120 h 463"/>
                  <a:gd name="T90" fmla="*/ 9 w 606"/>
                  <a:gd name="T91" fmla="*/ 73 h 463"/>
                  <a:gd name="T92" fmla="*/ 18 w 606"/>
                  <a:gd name="T93" fmla="*/ 38 h 463"/>
                  <a:gd name="T94" fmla="*/ 28 w 606"/>
                  <a:gd name="T95" fmla="*/ 9 h 463"/>
                  <a:gd name="T96" fmla="*/ 71 w 606"/>
                  <a:gd name="T97" fmla="*/ 9 h 463"/>
                  <a:gd name="T98" fmla="*/ 121 w 606"/>
                  <a:gd name="T99" fmla="*/ 6 h 463"/>
                  <a:gd name="T100" fmla="*/ 193 w 606"/>
                  <a:gd name="T101" fmla="*/ 9 h 463"/>
                  <a:gd name="T102" fmla="*/ 199 w 606"/>
                  <a:gd name="T103" fmla="*/ 32 h 463"/>
                  <a:gd name="T104" fmla="*/ 168 w 606"/>
                  <a:gd name="T105" fmla="*/ 66 h 463"/>
                  <a:gd name="T106" fmla="*/ 156 w 606"/>
                  <a:gd name="T107" fmla="*/ 96 h 463"/>
                  <a:gd name="T108" fmla="*/ 191 w 606"/>
                  <a:gd name="T109" fmla="*/ 12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6" h="463">
                    <a:moveTo>
                      <a:pt x="209" y="135"/>
                    </a:moveTo>
                    <a:lnTo>
                      <a:pt x="218" y="139"/>
                    </a:lnTo>
                    <a:lnTo>
                      <a:pt x="238" y="144"/>
                    </a:lnTo>
                    <a:lnTo>
                      <a:pt x="248" y="146"/>
                    </a:lnTo>
                    <a:lnTo>
                      <a:pt x="260" y="154"/>
                    </a:lnTo>
                    <a:lnTo>
                      <a:pt x="275" y="161"/>
                    </a:lnTo>
                    <a:lnTo>
                      <a:pt x="287" y="163"/>
                    </a:lnTo>
                    <a:lnTo>
                      <a:pt x="294" y="165"/>
                    </a:lnTo>
                    <a:lnTo>
                      <a:pt x="345" y="182"/>
                    </a:lnTo>
                    <a:lnTo>
                      <a:pt x="354" y="187"/>
                    </a:lnTo>
                    <a:lnTo>
                      <a:pt x="363" y="191"/>
                    </a:lnTo>
                    <a:lnTo>
                      <a:pt x="372" y="193"/>
                    </a:lnTo>
                    <a:lnTo>
                      <a:pt x="377" y="201"/>
                    </a:lnTo>
                    <a:lnTo>
                      <a:pt x="384" y="206"/>
                    </a:lnTo>
                    <a:lnTo>
                      <a:pt x="395" y="208"/>
                    </a:lnTo>
                    <a:lnTo>
                      <a:pt x="407" y="218"/>
                    </a:lnTo>
                    <a:lnTo>
                      <a:pt x="411" y="227"/>
                    </a:lnTo>
                    <a:lnTo>
                      <a:pt x="421" y="229"/>
                    </a:lnTo>
                    <a:lnTo>
                      <a:pt x="427" y="238"/>
                    </a:lnTo>
                    <a:lnTo>
                      <a:pt x="434" y="242"/>
                    </a:lnTo>
                    <a:lnTo>
                      <a:pt x="444" y="244"/>
                    </a:lnTo>
                    <a:lnTo>
                      <a:pt x="458" y="251"/>
                    </a:lnTo>
                    <a:lnTo>
                      <a:pt x="464" y="251"/>
                    </a:lnTo>
                    <a:lnTo>
                      <a:pt x="479" y="260"/>
                    </a:lnTo>
                    <a:lnTo>
                      <a:pt x="487" y="263"/>
                    </a:lnTo>
                    <a:lnTo>
                      <a:pt x="501" y="268"/>
                    </a:lnTo>
                    <a:lnTo>
                      <a:pt x="501" y="274"/>
                    </a:lnTo>
                    <a:lnTo>
                      <a:pt x="515" y="272"/>
                    </a:lnTo>
                    <a:lnTo>
                      <a:pt x="518" y="277"/>
                    </a:lnTo>
                    <a:lnTo>
                      <a:pt x="522" y="277"/>
                    </a:lnTo>
                    <a:lnTo>
                      <a:pt x="524" y="287"/>
                    </a:lnTo>
                    <a:lnTo>
                      <a:pt x="536" y="303"/>
                    </a:lnTo>
                    <a:lnTo>
                      <a:pt x="549" y="308"/>
                    </a:lnTo>
                    <a:lnTo>
                      <a:pt x="568" y="322"/>
                    </a:lnTo>
                    <a:lnTo>
                      <a:pt x="580" y="336"/>
                    </a:lnTo>
                    <a:lnTo>
                      <a:pt x="590" y="345"/>
                    </a:lnTo>
                    <a:lnTo>
                      <a:pt x="596" y="353"/>
                    </a:lnTo>
                    <a:lnTo>
                      <a:pt x="596" y="362"/>
                    </a:lnTo>
                    <a:lnTo>
                      <a:pt x="602" y="371"/>
                    </a:lnTo>
                    <a:lnTo>
                      <a:pt x="605" y="379"/>
                    </a:lnTo>
                    <a:lnTo>
                      <a:pt x="602" y="388"/>
                    </a:lnTo>
                    <a:lnTo>
                      <a:pt x="596" y="395"/>
                    </a:lnTo>
                    <a:lnTo>
                      <a:pt x="590" y="414"/>
                    </a:lnTo>
                    <a:lnTo>
                      <a:pt x="588" y="431"/>
                    </a:lnTo>
                    <a:lnTo>
                      <a:pt x="590" y="443"/>
                    </a:lnTo>
                    <a:lnTo>
                      <a:pt x="590" y="452"/>
                    </a:lnTo>
                    <a:lnTo>
                      <a:pt x="588" y="459"/>
                    </a:lnTo>
                    <a:lnTo>
                      <a:pt x="582" y="462"/>
                    </a:lnTo>
                    <a:lnTo>
                      <a:pt x="573" y="459"/>
                    </a:lnTo>
                    <a:lnTo>
                      <a:pt x="563" y="450"/>
                    </a:lnTo>
                    <a:lnTo>
                      <a:pt x="555" y="450"/>
                    </a:lnTo>
                    <a:lnTo>
                      <a:pt x="540" y="443"/>
                    </a:lnTo>
                    <a:lnTo>
                      <a:pt x="536" y="433"/>
                    </a:lnTo>
                    <a:lnTo>
                      <a:pt x="528" y="427"/>
                    </a:lnTo>
                    <a:lnTo>
                      <a:pt x="520" y="422"/>
                    </a:lnTo>
                    <a:lnTo>
                      <a:pt x="520" y="416"/>
                    </a:lnTo>
                    <a:lnTo>
                      <a:pt x="520" y="414"/>
                    </a:lnTo>
                    <a:lnTo>
                      <a:pt x="526" y="412"/>
                    </a:lnTo>
                    <a:lnTo>
                      <a:pt x="526" y="407"/>
                    </a:lnTo>
                    <a:lnTo>
                      <a:pt x="518" y="403"/>
                    </a:lnTo>
                    <a:lnTo>
                      <a:pt x="520" y="401"/>
                    </a:lnTo>
                    <a:lnTo>
                      <a:pt x="522" y="395"/>
                    </a:lnTo>
                    <a:lnTo>
                      <a:pt x="522" y="393"/>
                    </a:lnTo>
                    <a:lnTo>
                      <a:pt x="515" y="384"/>
                    </a:lnTo>
                    <a:lnTo>
                      <a:pt x="506" y="379"/>
                    </a:lnTo>
                    <a:lnTo>
                      <a:pt x="503" y="375"/>
                    </a:lnTo>
                    <a:lnTo>
                      <a:pt x="501" y="365"/>
                    </a:lnTo>
                    <a:lnTo>
                      <a:pt x="503" y="362"/>
                    </a:lnTo>
                    <a:lnTo>
                      <a:pt x="487" y="353"/>
                    </a:lnTo>
                    <a:lnTo>
                      <a:pt x="467" y="353"/>
                    </a:lnTo>
                    <a:lnTo>
                      <a:pt x="432" y="356"/>
                    </a:lnTo>
                    <a:lnTo>
                      <a:pt x="430" y="350"/>
                    </a:lnTo>
                    <a:lnTo>
                      <a:pt x="405" y="343"/>
                    </a:lnTo>
                    <a:lnTo>
                      <a:pt x="398" y="339"/>
                    </a:lnTo>
                    <a:lnTo>
                      <a:pt x="384" y="336"/>
                    </a:lnTo>
                    <a:lnTo>
                      <a:pt x="384" y="332"/>
                    </a:lnTo>
                    <a:lnTo>
                      <a:pt x="386" y="326"/>
                    </a:lnTo>
                    <a:lnTo>
                      <a:pt x="386" y="322"/>
                    </a:lnTo>
                    <a:lnTo>
                      <a:pt x="388" y="320"/>
                    </a:lnTo>
                    <a:lnTo>
                      <a:pt x="398" y="320"/>
                    </a:lnTo>
                    <a:lnTo>
                      <a:pt x="400" y="320"/>
                    </a:lnTo>
                    <a:lnTo>
                      <a:pt x="400" y="315"/>
                    </a:lnTo>
                    <a:lnTo>
                      <a:pt x="398" y="315"/>
                    </a:lnTo>
                    <a:lnTo>
                      <a:pt x="386" y="315"/>
                    </a:lnTo>
                    <a:lnTo>
                      <a:pt x="380" y="317"/>
                    </a:lnTo>
                    <a:lnTo>
                      <a:pt x="372" y="313"/>
                    </a:lnTo>
                    <a:lnTo>
                      <a:pt x="368" y="311"/>
                    </a:lnTo>
                    <a:lnTo>
                      <a:pt x="361" y="313"/>
                    </a:lnTo>
                    <a:lnTo>
                      <a:pt x="343" y="320"/>
                    </a:lnTo>
                    <a:lnTo>
                      <a:pt x="338" y="324"/>
                    </a:lnTo>
                    <a:lnTo>
                      <a:pt x="329" y="341"/>
                    </a:lnTo>
                    <a:lnTo>
                      <a:pt x="320" y="334"/>
                    </a:lnTo>
                    <a:lnTo>
                      <a:pt x="310" y="322"/>
                    </a:lnTo>
                    <a:lnTo>
                      <a:pt x="304" y="322"/>
                    </a:lnTo>
                    <a:lnTo>
                      <a:pt x="299" y="320"/>
                    </a:lnTo>
                    <a:lnTo>
                      <a:pt x="299" y="311"/>
                    </a:lnTo>
                    <a:lnTo>
                      <a:pt x="301" y="300"/>
                    </a:lnTo>
                    <a:lnTo>
                      <a:pt x="299" y="294"/>
                    </a:lnTo>
                    <a:lnTo>
                      <a:pt x="294" y="283"/>
                    </a:lnTo>
                    <a:lnTo>
                      <a:pt x="294" y="277"/>
                    </a:lnTo>
                    <a:lnTo>
                      <a:pt x="281" y="268"/>
                    </a:lnTo>
                    <a:lnTo>
                      <a:pt x="271" y="263"/>
                    </a:lnTo>
                    <a:lnTo>
                      <a:pt x="265" y="270"/>
                    </a:lnTo>
                    <a:lnTo>
                      <a:pt x="246" y="274"/>
                    </a:lnTo>
                    <a:lnTo>
                      <a:pt x="225" y="260"/>
                    </a:lnTo>
                    <a:lnTo>
                      <a:pt x="223" y="253"/>
                    </a:lnTo>
                    <a:lnTo>
                      <a:pt x="211" y="246"/>
                    </a:lnTo>
                    <a:lnTo>
                      <a:pt x="193" y="236"/>
                    </a:lnTo>
                    <a:lnTo>
                      <a:pt x="182" y="229"/>
                    </a:lnTo>
                    <a:lnTo>
                      <a:pt x="179" y="227"/>
                    </a:lnTo>
                    <a:lnTo>
                      <a:pt x="184" y="223"/>
                    </a:lnTo>
                    <a:lnTo>
                      <a:pt x="184" y="218"/>
                    </a:lnTo>
                    <a:lnTo>
                      <a:pt x="177" y="201"/>
                    </a:lnTo>
                    <a:lnTo>
                      <a:pt x="166" y="193"/>
                    </a:lnTo>
                    <a:lnTo>
                      <a:pt x="156" y="184"/>
                    </a:lnTo>
                    <a:lnTo>
                      <a:pt x="147" y="187"/>
                    </a:lnTo>
                    <a:lnTo>
                      <a:pt x="137" y="197"/>
                    </a:lnTo>
                    <a:lnTo>
                      <a:pt x="124" y="197"/>
                    </a:lnTo>
                    <a:lnTo>
                      <a:pt x="101" y="201"/>
                    </a:lnTo>
                    <a:lnTo>
                      <a:pt x="80" y="199"/>
                    </a:lnTo>
                    <a:lnTo>
                      <a:pt x="71" y="201"/>
                    </a:lnTo>
                    <a:lnTo>
                      <a:pt x="59" y="199"/>
                    </a:lnTo>
                    <a:lnTo>
                      <a:pt x="53" y="191"/>
                    </a:lnTo>
                    <a:lnTo>
                      <a:pt x="48" y="182"/>
                    </a:lnTo>
                    <a:lnTo>
                      <a:pt x="48" y="175"/>
                    </a:lnTo>
                    <a:lnTo>
                      <a:pt x="55" y="163"/>
                    </a:lnTo>
                    <a:lnTo>
                      <a:pt x="55" y="158"/>
                    </a:lnTo>
                    <a:lnTo>
                      <a:pt x="51" y="156"/>
                    </a:lnTo>
                    <a:lnTo>
                      <a:pt x="41" y="156"/>
                    </a:lnTo>
                    <a:lnTo>
                      <a:pt x="32" y="161"/>
                    </a:lnTo>
                    <a:lnTo>
                      <a:pt x="28" y="152"/>
                    </a:lnTo>
                    <a:lnTo>
                      <a:pt x="18" y="146"/>
                    </a:lnTo>
                    <a:lnTo>
                      <a:pt x="22" y="137"/>
                    </a:lnTo>
                    <a:lnTo>
                      <a:pt x="22" y="132"/>
                    </a:lnTo>
                    <a:lnTo>
                      <a:pt x="4" y="120"/>
                    </a:lnTo>
                    <a:lnTo>
                      <a:pt x="0" y="107"/>
                    </a:lnTo>
                    <a:lnTo>
                      <a:pt x="4" y="83"/>
                    </a:lnTo>
                    <a:lnTo>
                      <a:pt x="9" y="73"/>
                    </a:lnTo>
                    <a:lnTo>
                      <a:pt x="18" y="64"/>
                    </a:lnTo>
                    <a:lnTo>
                      <a:pt x="22" y="56"/>
                    </a:lnTo>
                    <a:lnTo>
                      <a:pt x="18" y="38"/>
                    </a:lnTo>
                    <a:lnTo>
                      <a:pt x="26" y="28"/>
                    </a:lnTo>
                    <a:lnTo>
                      <a:pt x="26" y="21"/>
                    </a:lnTo>
                    <a:lnTo>
                      <a:pt x="28" y="9"/>
                    </a:lnTo>
                    <a:lnTo>
                      <a:pt x="39" y="11"/>
                    </a:lnTo>
                    <a:lnTo>
                      <a:pt x="61" y="11"/>
                    </a:lnTo>
                    <a:lnTo>
                      <a:pt x="71" y="9"/>
                    </a:lnTo>
                    <a:lnTo>
                      <a:pt x="82" y="9"/>
                    </a:lnTo>
                    <a:lnTo>
                      <a:pt x="108" y="4"/>
                    </a:lnTo>
                    <a:lnTo>
                      <a:pt x="121" y="6"/>
                    </a:lnTo>
                    <a:lnTo>
                      <a:pt x="177" y="0"/>
                    </a:lnTo>
                    <a:lnTo>
                      <a:pt x="184" y="2"/>
                    </a:lnTo>
                    <a:lnTo>
                      <a:pt x="193" y="9"/>
                    </a:lnTo>
                    <a:lnTo>
                      <a:pt x="193" y="16"/>
                    </a:lnTo>
                    <a:lnTo>
                      <a:pt x="199" y="25"/>
                    </a:lnTo>
                    <a:lnTo>
                      <a:pt x="199" y="32"/>
                    </a:lnTo>
                    <a:lnTo>
                      <a:pt x="197" y="40"/>
                    </a:lnTo>
                    <a:lnTo>
                      <a:pt x="177" y="58"/>
                    </a:lnTo>
                    <a:lnTo>
                      <a:pt x="168" y="66"/>
                    </a:lnTo>
                    <a:lnTo>
                      <a:pt x="156" y="73"/>
                    </a:lnTo>
                    <a:lnTo>
                      <a:pt x="154" y="83"/>
                    </a:lnTo>
                    <a:lnTo>
                      <a:pt x="156" y="96"/>
                    </a:lnTo>
                    <a:lnTo>
                      <a:pt x="164" y="107"/>
                    </a:lnTo>
                    <a:lnTo>
                      <a:pt x="174" y="116"/>
                    </a:lnTo>
                    <a:lnTo>
                      <a:pt x="191" y="122"/>
                    </a:lnTo>
                    <a:lnTo>
                      <a:pt x="209" y="135"/>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6" name="Freeform 23"/>
              <p:cNvSpPr>
                <a:spLocks/>
              </p:cNvSpPr>
              <p:nvPr/>
            </p:nvSpPr>
            <p:spPr bwMode="auto">
              <a:xfrm>
                <a:off x="2275" y="2606"/>
                <a:ext cx="312" cy="368"/>
              </a:xfrm>
              <a:custGeom>
                <a:avLst/>
                <a:gdLst>
                  <a:gd name="T0" fmla="*/ 180 w 253"/>
                  <a:gd name="T1" fmla="*/ 230 h 277"/>
                  <a:gd name="T2" fmla="*/ 215 w 253"/>
                  <a:gd name="T3" fmla="*/ 230 h 277"/>
                  <a:gd name="T4" fmla="*/ 231 w 253"/>
                  <a:gd name="T5" fmla="*/ 200 h 277"/>
                  <a:gd name="T6" fmla="*/ 243 w 253"/>
                  <a:gd name="T7" fmla="*/ 178 h 277"/>
                  <a:gd name="T8" fmla="*/ 252 w 253"/>
                  <a:gd name="T9" fmla="*/ 157 h 277"/>
                  <a:gd name="T10" fmla="*/ 233 w 253"/>
                  <a:gd name="T11" fmla="*/ 138 h 277"/>
                  <a:gd name="T12" fmla="*/ 222 w 253"/>
                  <a:gd name="T13" fmla="*/ 135 h 277"/>
                  <a:gd name="T14" fmla="*/ 224 w 253"/>
                  <a:gd name="T15" fmla="*/ 116 h 277"/>
                  <a:gd name="T16" fmla="*/ 217 w 253"/>
                  <a:gd name="T17" fmla="*/ 99 h 277"/>
                  <a:gd name="T18" fmla="*/ 204 w 253"/>
                  <a:gd name="T19" fmla="*/ 83 h 277"/>
                  <a:gd name="T20" fmla="*/ 188 w 253"/>
                  <a:gd name="T21" fmla="*/ 85 h 277"/>
                  <a:gd name="T22" fmla="*/ 149 w 253"/>
                  <a:gd name="T23" fmla="*/ 75 h 277"/>
                  <a:gd name="T24" fmla="*/ 135 w 253"/>
                  <a:gd name="T25" fmla="*/ 62 h 277"/>
                  <a:gd name="T26" fmla="*/ 105 w 253"/>
                  <a:gd name="T27" fmla="*/ 45 h 277"/>
                  <a:gd name="T28" fmla="*/ 108 w 253"/>
                  <a:gd name="T29" fmla="*/ 38 h 277"/>
                  <a:gd name="T30" fmla="*/ 100 w 253"/>
                  <a:gd name="T31" fmla="*/ 16 h 277"/>
                  <a:gd name="T32" fmla="*/ 80 w 253"/>
                  <a:gd name="T33" fmla="*/ 0 h 277"/>
                  <a:gd name="T34" fmla="*/ 61 w 253"/>
                  <a:gd name="T35" fmla="*/ 12 h 277"/>
                  <a:gd name="T36" fmla="*/ 24 w 253"/>
                  <a:gd name="T37" fmla="*/ 16 h 277"/>
                  <a:gd name="T38" fmla="*/ 28 w 253"/>
                  <a:gd name="T39" fmla="*/ 42 h 277"/>
                  <a:gd name="T40" fmla="*/ 2 w 253"/>
                  <a:gd name="T41" fmla="*/ 64 h 277"/>
                  <a:gd name="T42" fmla="*/ 4 w 253"/>
                  <a:gd name="T43" fmla="*/ 83 h 277"/>
                  <a:gd name="T44" fmla="*/ 11 w 253"/>
                  <a:gd name="T45" fmla="*/ 111 h 277"/>
                  <a:gd name="T46" fmla="*/ 16 w 253"/>
                  <a:gd name="T47" fmla="*/ 128 h 277"/>
                  <a:gd name="T48" fmla="*/ 36 w 253"/>
                  <a:gd name="T49" fmla="*/ 161 h 277"/>
                  <a:gd name="T50" fmla="*/ 52 w 253"/>
                  <a:gd name="T51" fmla="*/ 176 h 277"/>
                  <a:gd name="T52" fmla="*/ 67 w 253"/>
                  <a:gd name="T53" fmla="*/ 200 h 277"/>
                  <a:gd name="T54" fmla="*/ 73 w 253"/>
                  <a:gd name="T55" fmla="*/ 207 h 277"/>
                  <a:gd name="T56" fmla="*/ 69 w 253"/>
                  <a:gd name="T57" fmla="*/ 221 h 277"/>
                  <a:gd name="T58" fmla="*/ 59 w 253"/>
                  <a:gd name="T59" fmla="*/ 238 h 277"/>
                  <a:gd name="T60" fmla="*/ 52 w 253"/>
                  <a:gd name="T61" fmla="*/ 256 h 277"/>
                  <a:gd name="T62" fmla="*/ 71 w 253"/>
                  <a:gd name="T63" fmla="*/ 269 h 277"/>
                  <a:gd name="T64" fmla="*/ 87 w 253"/>
                  <a:gd name="T65" fmla="*/ 252 h 277"/>
                  <a:gd name="T66" fmla="*/ 114 w 253"/>
                  <a:gd name="T67" fmla="*/ 262 h 277"/>
                  <a:gd name="T68" fmla="*/ 121 w 253"/>
                  <a:gd name="T69" fmla="*/ 273 h 277"/>
                  <a:gd name="T70" fmla="*/ 157 w 253"/>
                  <a:gd name="T71" fmla="*/ 273 h 277"/>
                  <a:gd name="T72" fmla="*/ 162 w 253"/>
                  <a:gd name="T73" fmla="*/ 273 h 277"/>
                  <a:gd name="T74" fmla="*/ 167 w 253"/>
                  <a:gd name="T75" fmla="*/ 260 h 277"/>
                  <a:gd name="T76" fmla="*/ 174 w 253"/>
                  <a:gd name="T77" fmla="*/ 2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277">
                    <a:moveTo>
                      <a:pt x="174" y="238"/>
                    </a:moveTo>
                    <a:lnTo>
                      <a:pt x="180" y="230"/>
                    </a:lnTo>
                    <a:lnTo>
                      <a:pt x="188" y="230"/>
                    </a:lnTo>
                    <a:lnTo>
                      <a:pt x="215" y="230"/>
                    </a:lnTo>
                    <a:lnTo>
                      <a:pt x="227" y="214"/>
                    </a:lnTo>
                    <a:lnTo>
                      <a:pt x="231" y="200"/>
                    </a:lnTo>
                    <a:lnTo>
                      <a:pt x="235" y="185"/>
                    </a:lnTo>
                    <a:lnTo>
                      <a:pt x="243" y="178"/>
                    </a:lnTo>
                    <a:lnTo>
                      <a:pt x="245" y="166"/>
                    </a:lnTo>
                    <a:lnTo>
                      <a:pt x="252" y="157"/>
                    </a:lnTo>
                    <a:lnTo>
                      <a:pt x="243" y="150"/>
                    </a:lnTo>
                    <a:lnTo>
                      <a:pt x="233" y="138"/>
                    </a:lnTo>
                    <a:lnTo>
                      <a:pt x="227" y="138"/>
                    </a:lnTo>
                    <a:lnTo>
                      <a:pt x="222" y="135"/>
                    </a:lnTo>
                    <a:lnTo>
                      <a:pt x="222" y="126"/>
                    </a:lnTo>
                    <a:lnTo>
                      <a:pt x="224" y="116"/>
                    </a:lnTo>
                    <a:lnTo>
                      <a:pt x="222" y="109"/>
                    </a:lnTo>
                    <a:lnTo>
                      <a:pt x="217" y="99"/>
                    </a:lnTo>
                    <a:lnTo>
                      <a:pt x="217" y="92"/>
                    </a:lnTo>
                    <a:lnTo>
                      <a:pt x="204" y="83"/>
                    </a:lnTo>
                    <a:lnTo>
                      <a:pt x="194" y="79"/>
                    </a:lnTo>
                    <a:lnTo>
                      <a:pt x="188" y="85"/>
                    </a:lnTo>
                    <a:lnTo>
                      <a:pt x="169" y="90"/>
                    </a:lnTo>
                    <a:lnTo>
                      <a:pt x="149" y="75"/>
                    </a:lnTo>
                    <a:lnTo>
                      <a:pt x="147" y="69"/>
                    </a:lnTo>
                    <a:lnTo>
                      <a:pt x="135" y="62"/>
                    </a:lnTo>
                    <a:lnTo>
                      <a:pt x="116" y="52"/>
                    </a:lnTo>
                    <a:lnTo>
                      <a:pt x="105" y="45"/>
                    </a:lnTo>
                    <a:lnTo>
                      <a:pt x="102" y="42"/>
                    </a:lnTo>
                    <a:lnTo>
                      <a:pt x="108" y="38"/>
                    </a:lnTo>
                    <a:lnTo>
                      <a:pt x="108" y="33"/>
                    </a:lnTo>
                    <a:lnTo>
                      <a:pt x="100" y="16"/>
                    </a:lnTo>
                    <a:lnTo>
                      <a:pt x="89" y="9"/>
                    </a:lnTo>
                    <a:lnTo>
                      <a:pt x="80" y="0"/>
                    </a:lnTo>
                    <a:lnTo>
                      <a:pt x="71" y="2"/>
                    </a:lnTo>
                    <a:lnTo>
                      <a:pt x="61" y="12"/>
                    </a:lnTo>
                    <a:lnTo>
                      <a:pt x="48" y="12"/>
                    </a:lnTo>
                    <a:lnTo>
                      <a:pt x="24" y="16"/>
                    </a:lnTo>
                    <a:lnTo>
                      <a:pt x="30" y="30"/>
                    </a:lnTo>
                    <a:lnTo>
                      <a:pt x="28" y="42"/>
                    </a:lnTo>
                    <a:lnTo>
                      <a:pt x="20" y="54"/>
                    </a:lnTo>
                    <a:lnTo>
                      <a:pt x="2" y="64"/>
                    </a:lnTo>
                    <a:lnTo>
                      <a:pt x="2" y="79"/>
                    </a:lnTo>
                    <a:lnTo>
                      <a:pt x="4" y="83"/>
                    </a:lnTo>
                    <a:lnTo>
                      <a:pt x="0" y="99"/>
                    </a:lnTo>
                    <a:lnTo>
                      <a:pt x="11" y="111"/>
                    </a:lnTo>
                    <a:lnTo>
                      <a:pt x="16" y="118"/>
                    </a:lnTo>
                    <a:lnTo>
                      <a:pt x="16" y="128"/>
                    </a:lnTo>
                    <a:lnTo>
                      <a:pt x="30" y="140"/>
                    </a:lnTo>
                    <a:lnTo>
                      <a:pt x="36" y="161"/>
                    </a:lnTo>
                    <a:lnTo>
                      <a:pt x="41" y="169"/>
                    </a:lnTo>
                    <a:lnTo>
                      <a:pt x="52" y="176"/>
                    </a:lnTo>
                    <a:lnTo>
                      <a:pt x="61" y="195"/>
                    </a:lnTo>
                    <a:lnTo>
                      <a:pt x="67" y="200"/>
                    </a:lnTo>
                    <a:lnTo>
                      <a:pt x="73" y="200"/>
                    </a:lnTo>
                    <a:lnTo>
                      <a:pt x="73" y="207"/>
                    </a:lnTo>
                    <a:lnTo>
                      <a:pt x="73" y="217"/>
                    </a:lnTo>
                    <a:lnTo>
                      <a:pt x="69" y="221"/>
                    </a:lnTo>
                    <a:lnTo>
                      <a:pt x="63" y="226"/>
                    </a:lnTo>
                    <a:lnTo>
                      <a:pt x="59" y="238"/>
                    </a:lnTo>
                    <a:lnTo>
                      <a:pt x="57" y="243"/>
                    </a:lnTo>
                    <a:lnTo>
                      <a:pt x="52" y="256"/>
                    </a:lnTo>
                    <a:lnTo>
                      <a:pt x="67" y="276"/>
                    </a:lnTo>
                    <a:lnTo>
                      <a:pt x="71" y="269"/>
                    </a:lnTo>
                    <a:lnTo>
                      <a:pt x="77" y="254"/>
                    </a:lnTo>
                    <a:lnTo>
                      <a:pt x="87" y="252"/>
                    </a:lnTo>
                    <a:lnTo>
                      <a:pt x="102" y="260"/>
                    </a:lnTo>
                    <a:lnTo>
                      <a:pt x="114" y="262"/>
                    </a:lnTo>
                    <a:lnTo>
                      <a:pt x="114" y="273"/>
                    </a:lnTo>
                    <a:lnTo>
                      <a:pt x="121" y="273"/>
                    </a:lnTo>
                    <a:lnTo>
                      <a:pt x="153" y="271"/>
                    </a:lnTo>
                    <a:lnTo>
                      <a:pt x="157" y="273"/>
                    </a:lnTo>
                    <a:lnTo>
                      <a:pt x="162" y="276"/>
                    </a:lnTo>
                    <a:lnTo>
                      <a:pt x="162" y="273"/>
                    </a:lnTo>
                    <a:lnTo>
                      <a:pt x="162" y="266"/>
                    </a:lnTo>
                    <a:lnTo>
                      <a:pt x="167" y="260"/>
                    </a:lnTo>
                    <a:lnTo>
                      <a:pt x="167" y="245"/>
                    </a:lnTo>
                    <a:lnTo>
                      <a:pt x="174" y="238"/>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7" name="Freeform 24"/>
              <p:cNvSpPr>
                <a:spLocks/>
              </p:cNvSpPr>
              <p:nvPr/>
            </p:nvSpPr>
            <p:spPr bwMode="auto">
              <a:xfrm>
                <a:off x="2351" y="2911"/>
                <a:ext cx="323" cy="661"/>
              </a:xfrm>
              <a:custGeom>
                <a:avLst/>
                <a:gdLst>
                  <a:gd name="T0" fmla="*/ 243 w 263"/>
                  <a:gd name="T1" fmla="*/ 149 h 497"/>
                  <a:gd name="T2" fmla="*/ 243 w 263"/>
                  <a:gd name="T3" fmla="*/ 158 h 497"/>
                  <a:gd name="T4" fmla="*/ 247 w 263"/>
                  <a:gd name="T5" fmla="*/ 223 h 497"/>
                  <a:gd name="T6" fmla="*/ 256 w 263"/>
                  <a:gd name="T7" fmla="*/ 231 h 497"/>
                  <a:gd name="T8" fmla="*/ 254 w 263"/>
                  <a:gd name="T9" fmla="*/ 240 h 497"/>
                  <a:gd name="T10" fmla="*/ 241 w 263"/>
                  <a:gd name="T11" fmla="*/ 266 h 497"/>
                  <a:gd name="T12" fmla="*/ 231 w 263"/>
                  <a:gd name="T13" fmla="*/ 261 h 497"/>
                  <a:gd name="T14" fmla="*/ 220 w 263"/>
                  <a:gd name="T15" fmla="*/ 259 h 497"/>
                  <a:gd name="T16" fmla="*/ 184 w 263"/>
                  <a:gd name="T17" fmla="*/ 276 h 497"/>
                  <a:gd name="T18" fmla="*/ 165 w 263"/>
                  <a:gd name="T19" fmla="*/ 289 h 497"/>
                  <a:gd name="T20" fmla="*/ 151 w 263"/>
                  <a:gd name="T21" fmla="*/ 311 h 497"/>
                  <a:gd name="T22" fmla="*/ 158 w 263"/>
                  <a:gd name="T23" fmla="*/ 339 h 497"/>
                  <a:gd name="T24" fmla="*/ 163 w 263"/>
                  <a:gd name="T25" fmla="*/ 349 h 497"/>
                  <a:gd name="T26" fmla="*/ 163 w 263"/>
                  <a:gd name="T27" fmla="*/ 375 h 497"/>
                  <a:gd name="T28" fmla="*/ 145 w 263"/>
                  <a:gd name="T29" fmla="*/ 396 h 497"/>
                  <a:gd name="T30" fmla="*/ 119 w 263"/>
                  <a:gd name="T31" fmla="*/ 408 h 497"/>
                  <a:gd name="T32" fmla="*/ 100 w 263"/>
                  <a:gd name="T33" fmla="*/ 437 h 497"/>
                  <a:gd name="T34" fmla="*/ 96 w 263"/>
                  <a:gd name="T35" fmla="*/ 453 h 497"/>
                  <a:gd name="T36" fmla="*/ 83 w 263"/>
                  <a:gd name="T37" fmla="*/ 486 h 497"/>
                  <a:gd name="T38" fmla="*/ 61 w 263"/>
                  <a:gd name="T39" fmla="*/ 496 h 497"/>
                  <a:gd name="T40" fmla="*/ 22 w 263"/>
                  <a:gd name="T41" fmla="*/ 493 h 497"/>
                  <a:gd name="T42" fmla="*/ 7 w 263"/>
                  <a:gd name="T43" fmla="*/ 482 h 497"/>
                  <a:gd name="T44" fmla="*/ 5 w 263"/>
                  <a:gd name="T45" fmla="*/ 467 h 497"/>
                  <a:gd name="T46" fmla="*/ 2 w 263"/>
                  <a:gd name="T47" fmla="*/ 448 h 497"/>
                  <a:gd name="T48" fmla="*/ 0 w 263"/>
                  <a:gd name="T49" fmla="*/ 431 h 497"/>
                  <a:gd name="T50" fmla="*/ 7 w 263"/>
                  <a:gd name="T51" fmla="*/ 427 h 497"/>
                  <a:gd name="T52" fmla="*/ 20 w 263"/>
                  <a:gd name="T53" fmla="*/ 427 h 497"/>
                  <a:gd name="T54" fmla="*/ 34 w 263"/>
                  <a:gd name="T55" fmla="*/ 408 h 497"/>
                  <a:gd name="T56" fmla="*/ 50 w 263"/>
                  <a:gd name="T57" fmla="*/ 373 h 497"/>
                  <a:gd name="T58" fmla="*/ 46 w 263"/>
                  <a:gd name="T59" fmla="*/ 356 h 497"/>
                  <a:gd name="T60" fmla="*/ 34 w 263"/>
                  <a:gd name="T61" fmla="*/ 328 h 497"/>
                  <a:gd name="T62" fmla="*/ 50 w 263"/>
                  <a:gd name="T63" fmla="*/ 325 h 497"/>
                  <a:gd name="T64" fmla="*/ 57 w 263"/>
                  <a:gd name="T65" fmla="*/ 315 h 497"/>
                  <a:gd name="T66" fmla="*/ 85 w 263"/>
                  <a:gd name="T67" fmla="*/ 313 h 497"/>
                  <a:gd name="T68" fmla="*/ 94 w 263"/>
                  <a:gd name="T69" fmla="*/ 296 h 497"/>
                  <a:gd name="T70" fmla="*/ 92 w 263"/>
                  <a:gd name="T71" fmla="*/ 263 h 497"/>
                  <a:gd name="T72" fmla="*/ 73 w 263"/>
                  <a:gd name="T73" fmla="*/ 246 h 497"/>
                  <a:gd name="T74" fmla="*/ 67 w 263"/>
                  <a:gd name="T75" fmla="*/ 231 h 497"/>
                  <a:gd name="T76" fmla="*/ 46 w 263"/>
                  <a:gd name="T77" fmla="*/ 145 h 497"/>
                  <a:gd name="T78" fmla="*/ 20 w 263"/>
                  <a:gd name="T79" fmla="*/ 92 h 497"/>
                  <a:gd name="T80" fmla="*/ 11 w 263"/>
                  <a:gd name="T81" fmla="*/ 64 h 497"/>
                  <a:gd name="T82" fmla="*/ 5 w 263"/>
                  <a:gd name="T83" fmla="*/ 45 h 497"/>
                  <a:gd name="T84" fmla="*/ 16 w 263"/>
                  <a:gd name="T85" fmla="*/ 23 h 497"/>
                  <a:gd name="T86" fmla="*/ 41 w 263"/>
                  <a:gd name="T87" fmla="*/ 29 h 497"/>
                  <a:gd name="T88" fmla="*/ 53 w 263"/>
                  <a:gd name="T89" fmla="*/ 42 h 497"/>
                  <a:gd name="T90" fmla="*/ 92 w 263"/>
                  <a:gd name="T91" fmla="*/ 40 h 497"/>
                  <a:gd name="T92" fmla="*/ 100 w 263"/>
                  <a:gd name="T93" fmla="*/ 45 h 497"/>
                  <a:gd name="T94" fmla="*/ 100 w 263"/>
                  <a:gd name="T95" fmla="*/ 36 h 497"/>
                  <a:gd name="T96" fmla="*/ 106 w 263"/>
                  <a:gd name="T97" fmla="*/ 14 h 497"/>
                  <a:gd name="T98" fmla="*/ 119 w 263"/>
                  <a:gd name="T99" fmla="*/ 0 h 497"/>
                  <a:gd name="T100" fmla="*/ 153 w 263"/>
                  <a:gd name="T101" fmla="*/ 0 h 497"/>
                  <a:gd name="T102" fmla="*/ 151 w 263"/>
                  <a:gd name="T103" fmla="*/ 19 h 497"/>
                  <a:gd name="T104" fmla="*/ 153 w 263"/>
                  <a:gd name="T105" fmla="*/ 31 h 497"/>
                  <a:gd name="T106" fmla="*/ 147 w 263"/>
                  <a:gd name="T107" fmla="*/ 45 h 497"/>
                  <a:gd name="T108" fmla="*/ 133 w 263"/>
                  <a:gd name="T109" fmla="*/ 64 h 497"/>
                  <a:gd name="T110" fmla="*/ 137 w 263"/>
                  <a:gd name="T111" fmla="*/ 85 h 497"/>
                  <a:gd name="T112" fmla="*/ 142 w 263"/>
                  <a:gd name="T113" fmla="*/ 100 h 497"/>
                  <a:gd name="T114" fmla="*/ 161 w 263"/>
                  <a:gd name="T115" fmla="*/ 107 h 497"/>
                  <a:gd name="T116" fmla="*/ 192 w 263"/>
                  <a:gd name="T117" fmla="*/ 116 h 497"/>
                  <a:gd name="T118" fmla="*/ 225 w 263"/>
                  <a:gd name="T119" fmla="*/ 13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3" h="497">
                    <a:moveTo>
                      <a:pt x="225" y="135"/>
                    </a:moveTo>
                    <a:lnTo>
                      <a:pt x="243" y="149"/>
                    </a:lnTo>
                    <a:lnTo>
                      <a:pt x="250" y="152"/>
                    </a:lnTo>
                    <a:lnTo>
                      <a:pt x="243" y="158"/>
                    </a:lnTo>
                    <a:lnTo>
                      <a:pt x="241" y="218"/>
                    </a:lnTo>
                    <a:lnTo>
                      <a:pt x="247" y="223"/>
                    </a:lnTo>
                    <a:lnTo>
                      <a:pt x="250" y="233"/>
                    </a:lnTo>
                    <a:lnTo>
                      <a:pt x="256" y="231"/>
                    </a:lnTo>
                    <a:lnTo>
                      <a:pt x="262" y="235"/>
                    </a:lnTo>
                    <a:lnTo>
                      <a:pt x="254" y="240"/>
                    </a:lnTo>
                    <a:lnTo>
                      <a:pt x="243" y="259"/>
                    </a:lnTo>
                    <a:lnTo>
                      <a:pt x="241" y="266"/>
                    </a:lnTo>
                    <a:lnTo>
                      <a:pt x="236" y="266"/>
                    </a:lnTo>
                    <a:lnTo>
                      <a:pt x="231" y="261"/>
                    </a:lnTo>
                    <a:lnTo>
                      <a:pt x="227" y="261"/>
                    </a:lnTo>
                    <a:lnTo>
                      <a:pt x="220" y="259"/>
                    </a:lnTo>
                    <a:lnTo>
                      <a:pt x="202" y="261"/>
                    </a:lnTo>
                    <a:lnTo>
                      <a:pt x="184" y="276"/>
                    </a:lnTo>
                    <a:lnTo>
                      <a:pt x="172" y="280"/>
                    </a:lnTo>
                    <a:lnTo>
                      <a:pt x="165" y="289"/>
                    </a:lnTo>
                    <a:lnTo>
                      <a:pt x="163" y="299"/>
                    </a:lnTo>
                    <a:lnTo>
                      <a:pt x="151" y="311"/>
                    </a:lnTo>
                    <a:lnTo>
                      <a:pt x="153" y="317"/>
                    </a:lnTo>
                    <a:lnTo>
                      <a:pt x="158" y="339"/>
                    </a:lnTo>
                    <a:lnTo>
                      <a:pt x="158" y="344"/>
                    </a:lnTo>
                    <a:lnTo>
                      <a:pt x="163" y="349"/>
                    </a:lnTo>
                    <a:lnTo>
                      <a:pt x="163" y="366"/>
                    </a:lnTo>
                    <a:lnTo>
                      <a:pt x="163" y="375"/>
                    </a:lnTo>
                    <a:lnTo>
                      <a:pt x="151" y="392"/>
                    </a:lnTo>
                    <a:lnTo>
                      <a:pt x="145" y="396"/>
                    </a:lnTo>
                    <a:lnTo>
                      <a:pt x="126" y="403"/>
                    </a:lnTo>
                    <a:lnTo>
                      <a:pt x="119" y="408"/>
                    </a:lnTo>
                    <a:lnTo>
                      <a:pt x="106" y="429"/>
                    </a:lnTo>
                    <a:lnTo>
                      <a:pt x="100" y="437"/>
                    </a:lnTo>
                    <a:lnTo>
                      <a:pt x="96" y="444"/>
                    </a:lnTo>
                    <a:lnTo>
                      <a:pt x="96" y="453"/>
                    </a:lnTo>
                    <a:lnTo>
                      <a:pt x="94" y="463"/>
                    </a:lnTo>
                    <a:lnTo>
                      <a:pt x="83" y="486"/>
                    </a:lnTo>
                    <a:lnTo>
                      <a:pt x="77" y="491"/>
                    </a:lnTo>
                    <a:lnTo>
                      <a:pt x="61" y="496"/>
                    </a:lnTo>
                    <a:lnTo>
                      <a:pt x="32" y="496"/>
                    </a:lnTo>
                    <a:lnTo>
                      <a:pt x="22" y="493"/>
                    </a:lnTo>
                    <a:lnTo>
                      <a:pt x="11" y="486"/>
                    </a:lnTo>
                    <a:lnTo>
                      <a:pt x="7" y="482"/>
                    </a:lnTo>
                    <a:lnTo>
                      <a:pt x="5" y="474"/>
                    </a:lnTo>
                    <a:lnTo>
                      <a:pt x="5" y="467"/>
                    </a:lnTo>
                    <a:lnTo>
                      <a:pt x="7" y="461"/>
                    </a:lnTo>
                    <a:lnTo>
                      <a:pt x="2" y="448"/>
                    </a:lnTo>
                    <a:lnTo>
                      <a:pt x="5" y="444"/>
                    </a:lnTo>
                    <a:lnTo>
                      <a:pt x="0" y="431"/>
                    </a:lnTo>
                    <a:lnTo>
                      <a:pt x="2" y="429"/>
                    </a:lnTo>
                    <a:lnTo>
                      <a:pt x="7" y="427"/>
                    </a:lnTo>
                    <a:lnTo>
                      <a:pt x="14" y="429"/>
                    </a:lnTo>
                    <a:lnTo>
                      <a:pt x="20" y="427"/>
                    </a:lnTo>
                    <a:lnTo>
                      <a:pt x="30" y="415"/>
                    </a:lnTo>
                    <a:lnTo>
                      <a:pt x="34" y="408"/>
                    </a:lnTo>
                    <a:lnTo>
                      <a:pt x="38" y="392"/>
                    </a:lnTo>
                    <a:lnTo>
                      <a:pt x="50" y="373"/>
                    </a:lnTo>
                    <a:lnTo>
                      <a:pt x="48" y="362"/>
                    </a:lnTo>
                    <a:lnTo>
                      <a:pt x="46" y="356"/>
                    </a:lnTo>
                    <a:lnTo>
                      <a:pt x="32" y="339"/>
                    </a:lnTo>
                    <a:lnTo>
                      <a:pt x="34" y="328"/>
                    </a:lnTo>
                    <a:lnTo>
                      <a:pt x="38" y="325"/>
                    </a:lnTo>
                    <a:lnTo>
                      <a:pt x="50" y="325"/>
                    </a:lnTo>
                    <a:lnTo>
                      <a:pt x="55" y="321"/>
                    </a:lnTo>
                    <a:lnTo>
                      <a:pt x="57" y="315"/>
                    </a:lnTo>
                    <a:lnTo>
                      <a:pt x="64" y="313"/>
                    </a:lnTo>
                    <a:lnTo>
                      <a:pt x="85" y="313"/>
                    </a:lnTo>
                    <a:lnTo>
                      <a:pt x="89" y="306"/>
                    </a:lnTo>
                    <a:lnTo>
                      <a:pt x="94" y="296"/>
                    </a:lnTo>
                    <a:lnTo>
                      <a:pt x="96" y="272"/>
                    </a:lnTo>
                    <a:lnTo>
                      <a:pt x="92" y="263"/>
                    </a:lnTo>
                    <a:lnTo>
                      <a:pt x="83" y="259"/>
                    </a:lnTo>
                    <a:lnTo>
                      <a:pt x="73" y="246"/>
                    </a:lnTo>
                    <a:lnTo>
                      <a:pt x="71" y="240"/>
                    </a:lnTo>
                    <a:lnTo>
                      <a:pt x="67" y="231"/>
                    </a:lnTo>
                    <a:lnTo>
                      <a:pt x="57" y="175"/>
                    </a:lnTo>
                    <a:lnTo>
                      <a:pt x="46" y="145"/>
                    </a:lnTo>
                    <a:lnTo>
                      <a:pt x="30" y="126"/>
                    </a:lnTo>
                    <a:lnTo>
                      <a:pt x="20" y="92"/>
                    </a:lnTo>
                    <a:lnTo>
                      <a:pt x="20" y="81"/>
                    </a:lnTo>
                    <a:lnTo>
                      <a:pt x="11" y="64"/>
                    </a:lnTo>
                    <a:lnTo>
                      <a:pt x="11" y="57"/>
                    </a:lnTo>
                    <a:lnTo>
                      <a:pt x="5" y="45"/>
                    </a:lnTo>
                    <a:lnTo>
                      <a:pt x="9" y="38"/>
                    </a:lnTo>
                    <a:lnTo>
                      <a:pt x="16" y="23"/>
                    </a:lnTo>
                    <a:lnTo>
                      <a:pt x="25" y="21"/>
                    </a:lnTo>
                    <a:lnTo>
                      <a:pt x="41" y="29"/>
                    </a:lnTo>
                    <a:lnTo>
                      <a:pt x="53" y="31"/>
                    </a:lnTo>
                    <a:lnTo>
                      <a:pt x="53" y="42"/>
                    </a:lnTo>
                    <a:lnTo>
                      <a:pt x="59" y="42"/>
                    </a:lnTo>
                    <a:lnTo>
                      <a:pt x="92" y="40"/>
                    </a:lnTo>
                    <a:lnTo>
                      <a:pt x="96" y="42"/>
                    </a:lnTo>
                    <a:lnTo>
                      <a:pt x="100" y="45"/>
                    </a:lnTo>
                    <a:lnTo>
                      <a:pt x="100" y="42"/>
                    </a:lnTo>
                    <a:lnTo>
                      <a:pt x="100" y="36"/>
                    </a:lnTo>
                    <a:lnTo>
                      <a:pt x="106" y="29"/>
                    </a:lnTo>
                    <a:lnTo>
                      <a:pt x="106" y="14"/>
                    </a:lnTo>
                    <a:lnTo>
                      <a:pt x="112" y="7"/>
                    </a:lnTo>
                    <a:lnTo>
                      <a:pt x="119" y="0"/>
                    </a:lnTo>
                    <a:lnTo>
                      <a:pt x="126" y="0"/>
                    </a:lnTo>
                    <a:lnTo>
                      <a:pt x="153" y="0"/>
                    </a:lnTo>
                    <a:lnTo>
                      <a:pt x="151" y="12"/>
                    </a:lnTo>
                    <a:lnTo>
                      <a:pt x="151" y="19"/>
                    </a:lnTo>
                    <a:lnTo>
                      <a:pt x="153" y="25"/>
                    </a:lnTo>
                    <a:lnTo>
                      <a:pt x="153" y="31"/>
                    </a:lnTo>
                    <a:lnTo>
                      <a:pt x="149" y="38"/>
                    </a:lnTo>
                    <a:lnTo>
                      <a:pt x="147" y="45"/>
                    </a:lnTo>
                    <a:lnTo>
                      <a:pt x="139" y="52"/>
                    </a:lnTo>
                    <a:lnTo>
                      <a:pt x="133" y="64"/>
                    </a:lnTo>
                    <a:lnTo>
                      <a:pt x="133" y="81"/>
                    </a:lnTo>
                    <a:lnTo>
                      <a:pt x="137" y="85"/>
                    </a:lnTo>
                    <a:lnTo>
                      <a:pt x="137" y="92"/>
                    </a:lnTo>
                    <a:lnTo>
                      <a:pt x="142" y="100"/>
                    </a:lnTo>
                    <a:lnTo>
                      <a:pt x="151" y="104"/>
                    </a:lnTo>
                    <a:lnTo>
                      <a:pt x="161" y="107"/>
                    </a:lnTo>
                    <a:lnTo>
                      <a:pt x="176" y="107"/>
                    </a:lnTo>
                    <a:lnTo>
                      <a:pt x="192" y="116"/>
                    </a:lnTo>
                    <a:lnTo>
                      <a:pt x="200" y="124"/>
                    </a:lnTo>
                    <a:lnTo>
                      <a:pt x="225" y="135"/>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8" name="Freeform 25"/>
              <p:cNvSpPr>
                <a:spLocks/>
              </p:cNvSpPr>
              <p:nvPr/>
            </p:nvSpPr>
            <p:spPr bwMode="auto">
              <a:xfrm>
                <a:off x="567" y="1022"/>
                <a:ext cx="480" cy="704"/>
              </a:xfrm>
              <a:custGeom>
                <a:avLst/>
                <a:gdLst>
                  <a:gd name="T0" fmla="*/ 64 w 390"/>
                  <a:gd name="T1" fmla="*/ 390 h 529"/>
                  <a:gd name="T2" fmla="*/ 43 w 390"/>
                  <a:gd name="T3" fmla="*/ 393 h 529"/>
                  <a:gd name="T4" fmla="*/ 32 w 390"/>
                  <a:gd name="T5" fmla="*/ 414 h 529"/>
                  <a:gd name="T6" fmla="*/ 30 w 390"/>
                  <a:gd name="T7" fmla="*/ 430 h 529"/>
                  <a:gd name="T8" fmla="*/ 32 w 390"/>
                  <a:gd name="T9" fmla="*/ 449 h 529"/>
                  <a:gd name="T10" fmla="*/ 48 w 390"/>
                  <a:gd name="T11" fmla="*/ 487 h 529"/>
                  <a:gd name="T12" fmla="*/ 78 w 390"/>
                  <a:gd name="T13" fmla="*/ 501 h 529"/>
                  <a:gd name="T14" fmla="*/ 98 w 390"/>
                  <a:gd name="T15" fmla="*/ 511 h 529"/>
                  <a:gd name="T16" fmla="*/ 144 w 390"/>
                  <a:gd name="T17" fmla="*/ 506 h 529"/>
                  <a:gd name="T18" fmla="*/ 156 w 390"/>
                  <a:gd name="T19" fmla="*/ 528 h 529"/>
                  <a:gd name="T20" fmla="*/ 186 w 390"/>
                  <a:gd name="T21" fmla="*/ 522 h 529"/>
                  <a:gd name="T22" fmla="*/ 202 w 390"/>
                  <a:gd name="T23" fmla="*/ 517 h 529"/>
                  <a:gd name="T24" fmla="*/ 209 w 390"/>
                  <a:gd name="T25" fmla="*/ 487 h 529"/>
                  <a:gd name="T26" fmla="*/ 218 w 390"/>
                  <a:gd name="T27" fmla="*/ 468 h 529"/>
                  <a:gd name="T28" fmla="*/ 236 w 390"/>
                  <a:gd name="T29" fmla="*/ 442 h 529"/>
                  <a:gd name="T30" fmla="*/ 257 w 390"/>
                  <a:gd name="T31" fmla="*/ 440 h 529"/>
                  <a:gd name="T32" fmla="*/ 292 w 390"/>
                  <a:gd name="T33" fmla="*/ 430 h 529"/>
                  <a:gd name="T34" fmla="*/ 319 w 390"/>
                  <a:gd name="T35" fmla="*/ 432 h 529"/>
                  <a:gd name="T36" fmla="*/ 340 w 390"/>
                  <a:gd name="T37" fmla="*/ 408 h 529"/>
                  <a:gd name="T38" fmla="*/ 361 w 390"/>
                  <a:gd name="T39" fmla="*/ 414 h 529"/>
                  <a:gd name="T40" fmla="*/ 382 w 390"/>
                  <a:gd name="T41" fmla="*/ 432 h 529"/>
                  <a:gd name="T42" fmla="*/ 389 w 390"/>
                  <a:gd name="T43" fmla="*/ 402 h 529"/>
                  <a:gd name="T44" fmla="*/ 368 w 390"/>
                  <a:gd name="T45" fmla="*/ 361 h 529"/>
                  <a:gd name="T46" fmla="*/ 347 w 390"/>
                  <a:gd name="T47" fmla="*/ 326 h 529"/>
                  <a:gd name="T48" fmla="*/ 310 w 390"/>
                  <a:gd name="T49" fmla="*/ 324 h 529"/>
                  <a:gd name="T50" fmla="*/ 294 w 390"/>
                  <a:gd name="T51" fmla="*/ 284 h 529"/>
                  <a:gd name="T52" fmla="*/ 296 w 390"/>
                  <a:gd name="T53" fmla="*/ 250 h 529"/>
                  <a:gd name="T54" fmla="*/ 319 w 390"/>
                  <a:gd name="T55" fmla="*/ 269 h 529"/>
                  <a:gd name="T56" fmla="*/ 329 w 390"/>
                  <a:gd name="T57" fmla="*/ 250 h 529"/>
                  <a:gd name="T58" fmla="*/ 329 w 390"/>
                  <a:gd name="T59" fmla="*/ 215 h 529"/>
                  <a:gd name="T60" fmla="*/ 315 w 390"/>
                  <a:gd name="T61" fmla="*/ 177 h 529"/>
                  <a:gd name="T62" fmla="*/ 308 w 390"/>
                  <a:gd name="T63" fmla="*/ 134 h 529"/>
                  <a:gd name="T64" fmla="*/ 335 w 390"/>
                  <a:gd name="T65" fmla="*/ 87 h 529"/>
                  <a:gd name="T66" fmla="*/ 304 w 390"/>
                  <a:gd name="T67" fmla="*/ 51 h 529"/>
                  <a:gd name="T68" fmla="*/ 298 w 390"/>
                  <a:gd name="T69" fmla="*/ 10 h 529"/>
                  <a:gd name="T70" fmla="*/ 285 w 390"/>
                  <a:gd name="T71" fmla="*/ 0 h 529"/>
                  <a:gd name="T72" fmla="*/ 236 w 390"/>
                  <a:gd name="T73" fmla="*/ 44 h 529"/>
                  <a:gd name="T74" fmla="*/ 228 w 390"/>
                  <a:gd name="T75" fmla="*/ 83 h 529"/>
                  <a:gd name="T76" fmla="*/ 205 w 390"/>
                  <a:gd name="T77" fmla="*/ 104 h 529"/>
                  <a:gd name="T78" fmla="*/ 195 w 390"/>
                  <a:gd name="T79" fmla="*/ 137 h 529"/>
                  <a:gd name="T80" fmla="*/ 202 w 390"/>
                  <a:gd name="T81" fmla="*/ 168 h 529"/>
                  <a:gd name="T82" fmla="*/ 170 w 390"/>
                  <a:gd name="T83" fmla="*/ 194 h 529"/>
                  <a:gd name="T84" fmla="*/ 137 w 390"/>
                  <a:gd name="T85" fmla="*/ 189 h 529"/>
                  <a:gd name="T86" fmla="*/ 105 w 390"/>
                  <a:gd name="T87" fmla="*/ 194 h 529"/>
                  <a:gd name="T88" fmla="*/ 80 w 390"/>
                  <a:gd name="T89" fmla="*/ 196 h 529"/>
                  <a:gd name="T90" fmla="*/ 84 w 390"/>
                  <a:gd name="T91" fmla="*/ 222 h 529"/>
                  <a:gd name="T92" fmla="*/ 80 w 390"/>
                  <a:gd name="T93" fmla="*/ 258 h 529"/>
                  <a:gd name="T94" fmla="*/ 53 w 390"/>
                  <a:gd name="T95" fmla="*/ 269 h 529"/>
                  <a:gd name="T96" fmla="*/ 43 w 390"/>
                  <a:gd name="T97" fmla="*/ 284 h 529"/>
                  <a:gd name="T98" fmla="*/ 0 w 390"/>
                  <a:gd name="T99" fmla="*/ 288 h 529"/>
                  <a:gd name="T100" fmla="*/ 16 w 390"/>
                  <a:gd name="T101" fmla="*/ 310 h 529"/>
                  <a:gd name="T102" fmla="*/ 27 w 390"/>
                  <a:gd name="T103" fmla="*/ 346 h 529"/>
                  <a:gd name="T104" fmla="*/ 55 w 390"/>
                  <a:gd name="T105" fmla="*/ 36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0" h="529">
                    <a:moveTo>
                      <a:pt x="59" y="378"/>
                    </a:moveTo>
                    <a:lnTo>
                      <a:pt x="64" y="385"/>
                    </a:lnTo>
                    <a:lnTo>
                      <a:pt x="64" y="390"/>
                    </a:lnTo>
                    <a:lnTo>
                      <a:pt x="55" y="387"/>
                    </a:lnTo>
                    <a:lnTo>
                      <a:pt x="45" y="385"/>
                    </a:lnTo>
                    <a:lnTo>
                      <a:pt x="43" y="393"/>
                    </a:lnTo>
                    <a:lnTo>
                      <a:pt x="41" y="402"/>
                    </a:lnTo>
                    <a:lnTo>
                      <a:pt x="34" y="411"/>
                    </a:lnTo>
                    <a:lnTo>
                      <a:pt x="32" y="414"/>
                    </a:lnTo>
                    <a:lnTo>
                      <a:pt x="27" y="421"/>
                    </a:lnTo>
                    <a:lnTo>
                      <a:pt x="32" y="430"/>
                    </a:lnTo>
                    <a:lnTo>
                      <a:pt x="30" y="430"/>
                    </a:lnTo>
                    <a:lnTo>
                      <a:pt x="36" y="440"/>
                    </a:lnTo>
                    <a:lnTo>
                      <a:pt x="32" y="442"/>
                    </a:lnTo>
                    <a:lnTo>
                      <a:pt x="32" y="449"/>
                    </a:lnTo>
                    <a:lnTo>
                      <a:pt x="30" y="459"/>
                    </a:lnTo>
                    <a:lnTo>
                      <a:pt x="43" y="472"/>
                    </a:lnTo>
                    <a:lnTo>
                      <a:pt x="48" y="487"/>
                    </a:lnTo>
                    <a:lnTo>
                      <a:pt x="69" y="496"/>
                    </a:lnTo>
                    <a:lnTo>
                      <a:pt x="71" y="496"/>
                    </a:lnTo>
                    <a:lnTo>
                      <a:pt x="78" y="501"/>
                    </a:lnTo>
                    <a:lnTo>
                      <a:pt x="84" y="501"/>
                    </a:lnTo>
                    <a:lnTo>
                      <a:pt x="94" y="511"/>
                    </a:lnTo>
                    <a:lnTo>
                      <a:pt x="98" y="511"/>
                    </a:lnTo>
                    <a:lnTo>
                      <a:pt x="119" y="508"/>
                    </a:lnTo>
                    <a:lnTo>
                      <a:pt x="135" y="513"/>
                    </a:lnTo>
                    <a:lnTo>
                      <a:pt x="144" y="506"/>
                    </a:lnTo>
                    <a:lnTo>
                      <a:pt x="149" y="511"/>
                    </a:lnTo>
                    <a:lnTo>
                      <a:pt x="147" y="517"/>
                    </a:lnTo>
                    <a:lnTo>
                      <a:pt x="156" y="528"/>
                    </a:lnTo>
                    <a:lnTo>
                      <a:pt x="170" y="522"/>
                    </a:lnTo>
                    <a:lnTo>
                      <a:pt x="177" y="525"/>
                    </a:lnTo>
                    <a:lnTo>
                      <a:pt x="186" y="522"/>
                    </a:lnTo>
                    <a:lnTo>
                      <a:pt x="193" y="517"/>
                    </a:lnTo>
                    <a:lnTo>
                      <a:pt x="197" y="517"/>
                    </a:lnTo>
                    <a:lnTo>
                      <a:pt x="202" y="517"/>
                    </a:lnTo>
                    <a:lnTo>
                      <a:pt x="209" y="513"/>
                    </a:lnTo>
                    <a:lnTo>
                      <a:pt x="207" y="494"/>
                    </a:lnTo>
                    <a:lnTo>
                      <a:pt x="209" y="487"/>
                    </a:lnTo>
                    <a:lnTo>
                      <a:pt x="214" y="480"/>
                    </a:lnTo>
                    <a:lnTo>
                      <a:pt x="211" y="470"/>
                    </a:lnTo>
                    <a:lnTo>
                      <a:pt x="218" y="468"/>
                    </a:lnTo>
                    <a:lnTo>
                      <a:pt x="228" y="453"/>
                    </a:lnTo>
                    <a:lnTo>
                      <a:pt x="232" y="449"/>
                    </a:lnTo>
                    <a:lnTo>
                      <a:pt x="236" y="442"/>
                    </a:lnTo>
                    <a:lnTo>
                      <a:pt x="246" y="430"/>
                    </a:lnTo>
                    <a:lnTo>
                      <a:pt x="255" y="440"/>
                    </a:lnTo>
                    <a:lnTo>
                      <a:pt x="257" y="440"/>
                    </a:lnTo>
                    <a:lnTo>
                      <a:pt x="267" y="435"/>
                    </a:lnTo>
                    <a:lnTo>
                      <a:pt x="280" y="438"/>
                    </a:lnTo>
                    <a:lnTo>
                      <a:pt x="292" y="430"/>
                    </a:lnTo>
                    <a:lnTo>
                      <a:pt x="300" y="425"/>
                    </a:lnTo>
                    <a:lnTo>
                      <a:pt x="312" y="425"/>
                    </a:lnTo>
                    <a:lnTo>
                      <a:pt x="319" y="432"/>
                    </a:lnTo>
                    <a:lnTo>
                      <a:pt x="324" y="432"/>
                    </a:lnTo>
                    <a:lnTo>
                      <a:pt x="335" y="419"/>
                    </a:lnTo>
                    <a:lnTo>
                      <a:pt x="340" y="408"/>
                    </a:lnTo>
                    <a:lnTo>
                      <a:pt x="343" y="408"/>
                    </a:lnTo>
                    <a:lnTo>
                      <a:pt x="354" y="408"/>
                    </a:lnTo>
                    <a:lnTo>
                      <a:pt x="361" y="414"/>
                    </a:lnTo>
                    <a:lnTo>
                      <a:pt x="364" y="425"/>
                    </a:lnTo>
                    <a:lnTo>
                      <a:pt x="374" y="432"/>
                    </a:lnTo>
                    <a:lnTo>
                      <a:pt x="382" y="432"/>
                    </a:lnTo>
                    <a:lnTo>
                      <a:pt x="386" y="430"/>
                    </a:lnTo>
                    <a:lnTo>
                      <a:pt x="384" y="419"/>
                    </a:lnTo>
                    <a:lnTo>
                      <a:pt x="389" y="402"/>
                    </a:lnTo>
                    <a:lnTo>
                      <a:pt x="389" y="397"/>
                    </a:lnTo>
                    <a:lnTo>
                      <a:pt x="386" y="383"/>
                    </a:lnTo>
                    <a:lnTo>
                      <a:pt x="368" y="361"/>
                    </a:lnTo>
                    <a:lnTo>
                      <a:pt x="361" y="352"/>
                    </a:lnTo>
                    <a:lnTo>
                      <a:pt x="356" y="338"/>
                    </a:lnTo>
                    <a:lnTo>
                      <a:pt x="347" y="326"/>
                    </a:lnTo>
                    <a:lnTo>
                      <a:pt x="337" y="321"/>
                    </a:lnTo>
                    <a:lnTo>
                      <a:pt x="317" y="329"/>
                    </a:lnTo>
                    <a:lnTo>
                      <a:pt x="310" y="324"/>
                    </a:lnTo>
                    <a:lnTo>
                      <a:pt x="304" y="316"/>
                    </a:lnTo>
                    <a:lnTo>
                      <a:pt x="294" y="297"/>
                    </a:lnTo>
                    <a:lnTo>
                      <a:pt x="294" y="284"/>
                    </a:lnTo>
                    <a:lnTo>
                      <a:pt x="294" y="274"/>
                    </a:lnTo>
                    <a:lnTo>
                      <a:pt x="298" y="262"/>
                    </a:lnTo>
                    <a:lnTo>
                      <a:pt x="296" y="250"/>
                    </a:lnTo>
                    <a:lnTo>
                      <a:pt x="310" y="256"/>
                    </a:lnTo>
                    <a:lnTo>
                      <a:pt x="315" y="269"/>
                    </a:lnTo>
                    <a:lnTo>
                      <a:pt x="319" y="269"/>
                    </a:lnTo>
                    <a:lnTo>
                      <a:pt x="324" y="265"/>
                    </a:lnTo>
                    <a:lnTo>
                      <a:pt x="324" y="256"/>
                    </a:lnTo>
                    <a:lnTo>
                      <a:pt x="329" y="250"/>
                    </a:lnTo>
                    <a:lnTo>
                      <a:pt x="337" y="246"/>
                    </a:lnTo>
                    <a:lnTo>
                      <a:pt x="335" y="224"/>
                    </a:lnTo>
                    <a:lnTo>
                      <a:pt x="329" y="215"/>
                    </a:lnTo>
                    <a:lnTo>
                      <a:pt x="322" y="207"/>
                    </a:lnTo>
                    <a:lnTo>
                      <a:pt x="315" y="189"/>
                    </a:lnTo>
                    <a:lnTo>
                      <a:pt x="315" y="177"/>
                    </a:lnTo>
                    <a:lnTo>
                      <a:pt x="308" y="166"/>
                    </a:lnTo>
                    <a:lnTo>
                      <a:pt x="304" y="147"/>
                    </a:lnTo>
                    <a:lnTo>
                      <a:pt x="308" y="134"/>
                    </a:lnTo>
                    <a:lnTo>
                      <a:pt x="308" y="125"/>
                    </a:lnTo>
                    <a:lnTo>
                      <a:pt x="322" y="113"/>
                    </a:lnTo>
                    <a:lnTo>
                      <a:pt x="335" y="87"/>
                    </a:lnTo>
                    <a:lnTo>
                      <a:pt x="331" y="80"/>
                    </a:lnTo>
                    <a:lnTo>
                      <a:pt x="319" y="78"/>
                    </a:lnTo>
                    <a:lnTo>
                      <a:pt x="304" y="51"/>
                    </a:lnTo>
                    <a:lnTo>
                      <a:pt x="294" y="47"/>
                    </a:lnTo>
                    <a:lnTo>
                      <a:pt x="292" y="42"/>
                    </a:lnTo>
                    <a:lnTo>
                      <a:pt x="298" y="10"/>
                    </a:lnTo>
                    <a:lnTo>
                      <a:pt x="294" y="0"/>
                    </a:lnTo>
                    <a:lnTo>
                      <a:pt x="290" y="0"/>
                    </a:lnTo>
                    <a:lnTo>
                      <a:pt x="285" y="0"/>
                    </a:lnTo>
                    <a:lnTo>
                      <a:pt x="269" y="16"/>
                    </a:lnTo>
                    <a:lnTo>
                      <a:pt x="236" y="40"/>
                    </a:lnTo>
                    <a:lnTo>
                      <a:pt x="236" y="44"/>
                    </a:lnTo>
                    <a:lnTo>
                      <a:pt x="244" y="64"/>
                    </a:lnTo>
                    <a:lnTo>
                      <a:pt x="241" y="70"/>
                    </a:lnTo>
                    <a:lnTo>
                      <a:pt x="228" y="83"/>
                    </a:lnTo>
                    <a:lnTo>
                      <a:pt x="222" y="87"/>
                    </a:lnTo>
                    <a:lnTo>
                      <a:pt x="218" y="96"/>
                    </a:lnTo>
                    <a:lnTo>
                      <a:pt x="205" y="104"/>
                    </a:lnTo>
                    <a:lnTo>
                      <a:pt x="197" y="115"/>
                    </a:lnTo>
                    <a:lnTo>
                      <a:pt x="199" y="128"/>
                    </a:lnTo>
                    <a:lnTo>
                      <a:pt x="195" y="137"/>
                    </a:lnTo>
                    <a:lnTo>
                      <a:pt x="199" y="156"/>
                    </a:lnTo>
                    <a:lnTo>
                      <a:pt x="197" y="158"/>
                    </a:lnTo>
                    <a:lnTo>
                      <a:pt x="202" y="168"/>
                    </a:lnTo>
                    <a:lnTo>
                      <a:pt x="199" y="181"/>
                    </a:lnTo>
                    <a:lnTo>
                      <a:pt x="183" y="186"/>
                    </a:lnTo>
                    <a:lnTo>
                      <a:pt x="170" y="194"/>
                    </a:lnTo>
                    <a:lnTo>
                      <a:pt x="166" y="196"/>
                    </a:lnTo>
                    <a:lnTo>
                      <a:pt x="152" y="192"/>
                    </a:lnTo>
                    <a:lnTo>
                      <a:pt x="137" y="189"/>
                    </a:lnTo>
                    <a:lnTo>
                      <a:pt x="117" y="194"/>
                    </a:lnTo>
                    <a:lnTo>
                      <a:pt x="110" y="192"/>
                    </a:lnTo>
                    <a:lnTo>
                      <a:pt x="105" y="194"/>
                    </a:lnTo>
                    <a:lnTo>
                      <a:pt x="98" y="196"/>
                    </a:lnTo>
                    <a:lnTo>
                      <a:pt x="88" y="201"/>
                    </a:lnTo>
                    <a:lnTo>
                      <a:pt x="80" y="196"/>
                    </a:lnTo>
                    <a:lnTo>
                      <a:pt x="71" y="201"/>
                    </a:lnTo>
                    <a:lnTo>
                      <a:pt x="73" y="211"/>
                    </a:lnTo>
                    <a:lnTo>
                      <a:pt x="84" y="222"/>
                    </a:lnTo>
                    <a:lnTo>
                      <a:pt x="88" y="231"/>
                    </a:lnTo>
                    <a:lnTo>
                      <a:pt x="78" y="246"/>
                    </a:lnTo>
                    <a:lnTo>
                      <a:pt x="80" y="258"/>
                    </a:lnTo>
                    <a:lnTo>
                      <a:pt x="71" y="269"/>
                    </a:lnTo>
                    <a:lnTo>
                      <a:pt x="59" y="269"/>
                    </a:lnTo>
                    <a:lnTo>
                      <a:pt x="53" y="269"/>
                    </a:lnTo>
                    <a:lnTo>
                      <a:pt x="51" y="276"/>
                    </a:lnTo>
                    <a:lnTo>
                      <a:pt x="39" y="279"/>
                    </a:lnTo>
                    <a:lnTo>
                      <a:pt x="43" y="284"/>
                    </a:lnTo>
                    <a:lnTo>
                      <a:pt x="36" y="286"/>
                    </a:lnTo>
                    <a:lnTo>
                      <a:pt x="22" y="279"/>
                    </a:lnTo>
                    <a:lnTo>
                      <a:pt x="0" y="288"/>
                    </a:lnTo>
                    <a:lnTo>
                      <a:pt x="4" y="297"/>
                    </a:lnTo>
                    <a:lnTo>
                      <a:pt x="4" y="307"/>
                    </a:lnTo>
                    <a:lnTo>
                      <a:pt x="16" y="310"/>
                    </a:lnTo>
                    <a:lnTo>
                      <a:pt x="16" y="324"/>
                    </a:lnTo>
                    <a:lnTo>
                      <a:pt x="18" y="335"/>
                    </a:lnTo>
                    <a:lnTo>
                      <a:pt x="27" y="346"/>
                    </a:lnTo>
                    <a:lnTo>
                      <a:pt x="45" y="350"/>
                    </a:lnTo>
                    <a:lnTo>
                      <a:pt x="55" y="354"/>
                    </a:lnTo>
                    <a:lnTo>
                      <a:pt x="55" y="361"/>
                    </a:lnTo>
                    <a:lnTo>
                      <a:pt x="55" y="374"/>
                    </a:lnTo>
                    <a:lnTo>
                      <a:pt x="59" y="378"/>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79" name="Freeform 26"/>
              <p:cNvSpPr>
                <a:spLocks/>
              </p:cNvSpPr>
              <p:nvPr/>
            </p:nvSpPr>
            <p:spPr bwMode="auto">
              <a:xfrm>
                <a:off x="615" y="1158"/>
                <a:ext cx="202" cy="134"/>
              </a:xfrm>
              <a:custGeom>
                <a:avLst/>
                <a:gdLst>
                  <a:gd name="T0" fmla="*/ 0 w 164"/>
                  <a:gd name="T1" fmla="*/ 30 h 101"/>
                  <a:gd name="T2" fmla="*/ 2 w 164"/>
                  <a:gd name="T3" fmla="*/ 28 h 101"/>
                  <a:gd name="T4" fmla="*/ 11 w 164"/>
                  <a:gd name="T5" fmla="*/ 28 h 101"/>
                  <a:gd name="T6" fmla="*/ 14 w 164"/>
                  <a:gd name="T7" fmla="*/ 26 h 101"/>
                  <a:gd name="T8" fmla="*/ 18 w 164"/>
                  <a:gd name="T9" fmla="*/ 26 h 101"/>
                  <a:gd name="T10" fmla="*/ 22 w 164"/>
                  <a:gd name="T11" fmla="*/ 21 h 101"/>
                  <a:gd name="T12" fmla="*/ 32 w 164"/>
                  <a:gd name="T13" fmla="*/ 9 h 101"/>
                  <a:gd name="T14" fmla="*/ 39 w 164"/>
                  <a:gd name="T15" fmla="*/ 9 h 101"/>
                  <a:gd name="T16" fmla="*/ 43 w 164"/>
                  <a:gd name="T17" fmla="*/ 19 h 101"/>
                  <a:gd name="T18" fmla="*/ 53 w 164"/>
                  <a:gd name="T19" fmla="*/ 21 h 101"/>
                  <a:gd name="T20" fmla="*/ 59 w 164"/>
                  <a:gd name="T21" fmla="*/ 21 h 101"/>
                  <a:gd name="T22" fmla="*/ 78 w 164"/>
                  <a:gd name="T23" fmla="*/ 9 h 101"/>
                  <a:gd name="T24" fmla="*/ 84 w 164"/>
                  <a:gd name="T25" fmla="*/ 9 h 101"/>
                  <a:gd name="T26" fmla="*/ 98 w 164"/>
                  <a:gd name="T27" fmla="*/ 9 h 101"/>
                  <a:gd name="T28" fmla="*/ 115 w 164"/>
                  <a:gd name="T29" fmla="*/ 2 h 101"/>
                  <a:gd name="T30" fmla="*/ 121 w 164"/>
                  <a:gd name="T31" fmla="*/ 6 h 101"/>
                  <a:gd name="T32" fmla="*/ 129 w 164"/>
                  <a:gd name="T33" fmla="*/ 0 h 101"/>
                  <a:gd name="T34" fmla="*/ 140 w 164"/>
                  <a:gd name="T35" fmla="*/ 9 h 101"/>
                  <a:gd name="T36" fmla="*/ 158 w 164"/>
                  <a:gd name="T37" fmla="*/ 13 h 101"/>
                  <a:gd name="T38" fmla="*/ 160 w 164"/>
                  <a:gd name="T39" fmla="*/ 26 h 101"/>
                  <a:gd name="T40" fmla="*/ 156 w 164"/>
                  <a:gd name="T41" fmla="*/ 35 h 101"/>
                  <a:gd name="T42" fmla="*/ 160 w 164"/>
                  <a:gd name="T43" fmla="*/ 54 h 101"/>
                  <a:gd name="T44" fmla="*/ 158 w 164"/>
                  <a:gd name="T45" fmla="*/ 56 h 101"/>
                  <a:gd name="T46" fmla="*/ 163 w 164"/>
                  <a:gd name="T47" fmla="*/ 67 h 101"/>
                  <a:gd name="T48" fmla="*/ 160 w 164"/>
                  <a:gd name="T49" fmla="*/ 80 h 101"/>
                  <a:gd name="T50" fmla="*/ 144 w 164"/>
                  <a:gd name="T51" fmla="*/ 85 h 101"/>
                  <a:gd name="T52" fmla="*/ 131 w 164"/>
                  <a:gd name="T53" fmla="*/ 93 h 101"/>
                  <a:gd name="T54" fmla="*/ 127 w 164"/>
                  <a:gd name="T55" fmla="*/ 95 h 101"/>
                  <a:gd name="T56" fmla="*/ 113 w 164"/>
                  <a:gd name="T57" fmla="*/ 90 h 101"/>
                  <a:gd name="T58" fmla="*/ 98 w 164"/>
                  <a:gd name="T59" fmla="*/ 88 h 101"/>
                  <a:gd name="T60" fmla="*/ 78 w 164"/>
                  <a:gd name="T61" fmla="*/ 93 h 101"/>
                  <a:gd name="T62" fmla="*/ 71 w 164"/>
                  <a:gd name="T63" fmla="*/ 90 h 101"/>
                  <a:gd name="T64" fmla="*/ 66 w 164"/>
                  <a:gd name="T65" fmla="*/ 93 h 101"/>
                  <a:gd name="T66" fmla="*/ 59 w 164"/>
                  <a:gd name="T67" fmla="*/ 95 h 101"/>
                  <a:gd name="T68" fmla="*/ 48 w 164"/>
                  <a:gd name="T69" fmla="*/ 100 h 101"/>
                  <a:gd name="T70" fmla="*/ 41 w 164"/>
                  <a:gd name="T71" fmla="*/ 95 h 101"/>
                  <a:gd name="T72" fmla="*/ 32 w 164"/>
                  <a:gd name="T73" fmla="*/ 100 h 101"/>
                  <a:gd name="T74" fmla="*/ 22 w 164"/>
                  <a:gd name="T75" fmla="*/ 95 h 101"/>
                  <a:gd name="T76" fmla="*/ 24 w 164"/>
                  <a:gd name="T77" fmla="*/ 69 h 101"/>
                  <a:gd name="T78" fmla="*/ 14 w 164"/>
                  <a:gd name="T79" fmla="*/ 69 h 101"/>
                  <a:gd name="T80" fmla="*/ 9 w 164"/>
                  <a:gd name="T81" fmla="*/ 61 h 101"/>
                  <a:gd name="T82" fmla="*/ 2 w 164"/>
                  <a:gd name="T83" fmla="*/ 56 h 101"/>
                  <a:gd name="T84" fmla="*/ 0 w 164"/>
                  <a:gd name="T85" fmla="*/ 54 h 101"/>
                  <a:gd name="T86" fmla="*/ 0 w 164"/>
                  <a:gd name="T87" fmla="*/ 3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101">
                    <a:moveTo>
                      <a:pt x="0" y="30"/>
                    </a:moveTo>
                    <a:lnTo>
                      <a:pt x="2" y="28"/>
                    </a:lnTo>
                    <a:lnTo>
                      <a:pt x="11" y="28"/>
                    </a:lnTo>
                    <a:lnTo>
                      <a:pt x="14" y="26"/>
                    </a:lnTo>
                    <a:lnTo>
                      <a:pt x="18" y="26"/>
                    </a:lnTo>
                    <a:lnTo>
                      <a:pt x="22" y="21"/>
                    </a:lnTo>
                    <a:lnTo>
                      <a:pt x="32" y="9"/>
                    </a:lnTo>
                    <a:lnTo>
                      <a:pt x="39" y="9"/>
                    </a:lnTo>
                    <a:lnTo>
                      <a:pt x="43" y="19"/>
                    </a:lnTo>
                    <a:lnTo>
                      <a:pt x="53" y="21"/>
                    </a:lnTo>
                    <a:lnTo>
                      <a:pt x="59" y="21"/>
                    </a:lnTo>
                    <a:lnTo>
                      <a:pt x="78" y="9"/>
                    </a:lnTo>
                    <a:lnTo>
                      <a:pt x="84" y="9"/>
                    </a:lnTo>
                    <a:lnTo>
                      <a:pt x="98" y="9"/>
                    </a:lnTo>
                    <a:lnTo>
                      <a:pt x="115" y="2"/>
                    </a:lnTo>
                    <a:lnTo>
                      <a:pt x="121" y="6"/>
                    </a:lnTo>
                    <a:lnTo>
                      <a:pt x="129" y="0"/>
                    </a:lnTo>
                    <a:lnTo>
                      <a:pt x="140" y="9"/>
                    </a:lnTo>
                    <a:lnTo>
                      <a:pt x="158" y="13"/>
                    </a:lnTo>
                    <a:lnTo>
                      <a:pt x="160" y="26"/>
                    </a:lnTo>
                    <a:lnTo>
                      <a:pt x="156" y="35"/>
                    </a:lnTo>
                    <a:lnTo>
                      <a:pt x="160" y="54"/>
                    </a:lnTo>
                    <a:lnTo>
                      <a:pt x="158" y="56"/>
                    </a:lnTo>
                    <a:lnTo>
                      <a:pt x="163" y="67"/>
                    </a:lnTo>
                    <a:lnTo>
                      <a:pt x="160" y="80"/>
                    </a:lnTo>
                    <a:lnTo>
                      <a:pt x="144" y="85"/>
                    </a:lnTo>
                    <a:lnTo>
                      <a:pt x="131" y="93"/>
                    </a:lnTo>
                    <a:lnTo>
                      <a:pt x="127" y="95"/>
                    </a:lnTo>
                    <a:lnTo>
                      <a:pt x="113" y="90"/>
                    </a:lnTo>
                    <a:lnTo>
                      <a:pt x="98" y="88"/>
                    </a:lnTo>
                    <a:lnTo>
                      <a:pt x="78" y="93"/>
                    </a:lnTo>
                    <a:lnTo>
                      <a:pt x="71" y="90"/>
                    </a:lnTo>
                    <a:lnTo>
                      <a:pt x="66" y="93"/>
                    </a:lnTo>
                    <a:lnTo>
                      <a:pt x="59" y="95"/>
                    </a:lnTo>
                    <a:lnTo>
                      <a:pt x="48" y="100"/>
                    </a:lnTo>
                    <a:lnTo>
                      <a:pt x="41" y="95"/>
                    </a:lnTo>
                    <a:lnTo>
                      <a:pt x="32" y="100"/>
                    </a:lnTo>
                    <a:lnTo>
                      <a:pt x="22" y="95"/>
                    </a:lnTo>
                    <a:lnTo>
                      <a:pt x="24" y="69"/>
                    </a:lnTo>
                    <a:lnTo>
                      <a:pt x="14" y="69"/>
                    </a:lnTo>
                    <a:lnTo>
                      <a:pt x="9" y="61"/>
                    </a:lnTo>
                    <a:lnTo>
                      <a:pt x="2" y="56"/>
                    </a:lnTo>
                    <a:lnTo>
                      <a:pt x="0" y="54"/>
                    </a:lnTo>
                    <a:lnTo>
                      <a:pt x="0" y="3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0" name="Freeform 27"/>
              <p:cNvSpPr>
                <a:spLocks/>
              </p:cNvSpPr>
              <p:nvPr/>
            </p:nvSpPr>
            <p:spPr bwMode="auto">
              <a:xfrm>
                <a:off x="714" y="1566"/>
                <a:ext cx="496" cy="249"/>
              </a:xfrm>
              <a:custGeom>
                <a:avLst/>
                <a:gdLst>
                  <a:gd name="T0" fmla="*/ 106 w 403"/>
                  <a:gd name="T1" fmla="*/ 136 h 188"/>
                  <a:gd name="T2" fmla="*/ 119 w 403"/>
                  <a:gd name="T3" fmla="*/ 117 h 188"/>
                  <a:gd name="T4" fmla="*/ 145 w 403"/>
                  <a:gd name="T5" fmla="*/ 100 h 188"/>
                  <a:gd name="T6" fmla="*/ 161 w 403"/>
                  <a:gd name="T7" fmla="*/ 69 h 188"/>
                  <a:gd name="T8" fmla="*/ 193 w 403"/>
                  <a:gd name="T9" fmla="*/ 51 h 188"/>
                  <a:gd name="T10" fmla="*/ 208 w 403"/>
                  <a:gd name="T11" fmla="*/ 47 h 188"/>
                  <a:gd name="T12" fmla="*/ 265 w 403"/>
                  <a:gd name="T13" fmla="*/ 69 h 188"/>
                  <a:gd name="T14" fmla="*/ 272 w 403"/>
                  <a:gd name="T15" fmla="*/ 79 h 188"/>
                  <a:gd name="T16" fmla="*/ 274 w 403"/>
                  <a:gd name="T17" fmla="*/ 72 h 188"/>
                  <a:gd name="T18" fmla="*/ 286 w 403"/>
                  <a:gd name="T19" fmla="*/ 79 h 188"/>
                  <a:gd name="T20" fmla="*/ 307 w 403"/>
                  <a:gd name="T21" fmla="*/ 96 h 188"/>
                  <a:gd name="T22" fmla="*/ 321 w 403"/>
                  <a:gd name="T23" fmla="*/ 98 h 188"/>
                  <a:gd name="T24" fmla="*/ 352 w 403"/>
                  <a:gd name="T25" fmla="*/ 124 h 188"/>
                  <a:gd name="T26" fmla="*/ 369 w 403"/>
                  <a:gd name="T27" fmla="*/ 138 h 188"/>
                  <a:gd name="T28" fmla="*/ 367 w 403"/>
                  <a:gd name="T29" fmla="*/ 129 h 188"/>
                  <a:gd name="T30" fmla="*/ 375 w 403"/>
                  <a:gd name="T31" fmla="*/ 126 h 188"/>
                  <a:gd name="T32" fmla="*/ 392 w 403"/>
                  <a:gd name="T33" fmla="*/ 143 h 188"/>
                  <a:gd name="T34" fmla="*/ 399 w 403"/>
                  <a:gd name="T35" fmla="*/ 133 h 188"/>
                  <a:gd name="T36" fmla="*/ 399 w 403"/>
                  <a:gd name="T37" fmla="*/ 124 h 188"/>
                  <a:gd name="T38" fmla="*/ 390 w 403"/>
                  <a:gd name="T39" fmla="*/ 114 h 188"/>
                  <a:gd name="T40" fmla="*/ 375 w 403"/>
                  <a:gd name="T41" fmla="*/ 107 h 188"/>
                  <a:gd name="T42" fmla="*/ 371 w 403"/>
                  <a:gd name="T43" fmla="*/ 92 h 188"/>
                  <a:gd name="T44" fmla="*/ 352 w 403"/>
                  <a:gd name="T45" fmla="*/ 77 h 188"/>
                  <a:gd name="T46" fmla="*/ 338 w 403"/>
                  <a:gd name="T47" fmla="*/ 60 h 188"/>
                  <a:gd name="T48" fmla="*/ 315 w 403"/>
                  <a:gd name="T49" fmla="*/ 57 h 188"/>
                  <a:gd name="T50" fmla="*/ 311 w 403"/>
                  <a:gd name="T51" fmla="*/ 31 h 188"/>
                  <a:gd name="T52" fmla="*/ 290 w 403"/>
                  <a:gd name="T53" fmla="*/ 29 h 188"/>
                  <a:gd name="T54" fmla="*/ 274 w 403"/>
                  <a:gd name="T55" fmla="*/ 21 h 188"/>
                  <a:gd name="T56" fmla="*/ 263 w 403"/>
                  <a:gd name="T57" fmla="*/ 23 h 188"/>
                  <a:gd name="T58" fmla="*/ 245 w 403"/>
                  <a:gd name="T59" fmla="*/ 17 h 188"/>
                  <a:gd name="T60" fmla="*/ 235 w 403"/>
                  <a:gd name="T61" fmla="*/ 0 h 188"/>
                  <a:gd name="T62" fmla="*/ 221 w 403"/>
                  <a:gd name="T63" fmla="*/ 0 h 188"/>
                  <a:gd name="T64" fmla="*/ 205 w 403"/>
                  <a:gd name="T65" fmla="*/ 23 h 188"/>
                  <a:gd name="T66" fmla="*/ 193 w 403"/>
                  <a:gd name="T67" fmla="*/ 17 h 188"/>
                  <a:gd name="T68" fmla="*/ 173 w 403"/>
                  <a:gd name="T69" fmla="*/ 21 h 188"/>
                  <a:gd name="T70" fmla="*/ 148 w 403"/>
                  <a:gd name="T71" fmla="*/ 27 h 188"/>
                  <a:gd name="T72" fmla="*/ 136 w 403"/>
                  <a:gd name="T73" fmla="*/ 31 h 188"/>
                  <a:gd name="T74" fmla="*/ 117 w 403"/>
                  <a:gd name="T75" fmla="*/ 34 h 188"/>
                  <a:gd name="T76" fmla="*/ 108 w 403"/>
                  <a:gd name="T77" fmla="*/ 45 h 188"/>
                  <a:gd name="T78" fmla="*/ 92 w 403"/>
                  <a:gd name="T79" fmla="*/ 62 h 188"/>
                  <a:gd name="T80" fmla="*/ 90 w 403"/>
                  <a:gd name="T81" fmla="*/ 79 h 188"/>
                  <a:gd name="T82" fmla="*/ 90 w 403"/>
                  <a:gd name="T83" fmla="*/ 105 h 188"/>
                  <a:gd name="T84" fmla="*/ 78 w 403"/>
                  <a:gd name="T85" fmla="*/ 109 h 188"/>
                  <a:gd name="T86" fmla="*/ 67 w 403"/>
                  <a:gd name="T87" fmla="*/ 114 h 188"/>
                  <a:gd name="T88" fmla="*/ 51 w 403"/>
                  <a:gd name="T89" fmla="*/ 114 h 188"/>
                  <a:gd name="T90" fmla="*/ 39 w 403"/>
                  <a:gd name="T91" fmla="*/ 122 h 188"/>
                  <a:gd name="T92" fmla="*/ 37 w 403"/>
                  <a:gd name="T93" fmla="*/ 131 h 188"/>
                  <a:gd name="T94" fmla="*/ 28 w 403"/>
                  <a:gd name="T95" fmla="*/ 136 h 188"/>
                  <a:gd name="T96" fmla="*/ 11 w 403"/>
                  <a:gd name="T97" fmla="*/ 148 h 188"/>
                  <a:gd name="T98" fmla="*/ 0 w 403"/>
                  <a:gd name="T99" fmla="*/ 163 h 188"/>
                  <a:gd name="T100" fmla="*/ 7 w 403"/>
                  <a:gd name="T101" fmla="*/ 187 h 188"/>
                  <a:gd name="T102" fmla="*/ 18 w 403"/>
                  <a:gd name="T103" fmla="*/ 187 h 188"/>
                  <a:gd name="T104" fmla="*/ 30 w 403"/>
                  <a:gd name="T105" fmla="*/ 183 h 188"/>
                  <a:gd name="T106" fmla="*/ 57 w 403"/>
                  <a:gd name="T107" fmla="*/ 176 h 188"/>
                  <a:gd name="T108" fmla="*/ 74 w 403"/>
                  <a:gd name="T109" fmla="*/ 174 h 188"/>
                  <a:gd name="T110" fmla="*/ 103 w 403"/>
                  <a:gd name="T111" fmla="*/ 14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3" h="188">
                    <a:moveTo>
                      <a:pt x="103" y="146"/>
                    </a:moveTo>
                    <a:lnTo>
                      <a:pt x="106" y="136"/>
                    </a:lnTo>
                    <a:lnTo>
                      <a:pt x="115" y="129"/>
                    </a:lnTo>
                    <a:lnTo>
                      <a:pt x="119" y="117"/>
                    </a:lnTo>
                    <a:lnTo>
                      <a:pt x="127" y="109"/>
                    </a:lnTo>
                    <a:lnTo>
                      <a:pt x="145" y="100"/>
                    </a:lnTo>
                    <a:lnTo>
                      <a:pt x="148" y="96"/>
                    </a:lnTo>
                    <a:lnTo>
                      <a:pt x="161" y="69"/>
                    </a:lnTo>
                    <a:lnTo>
                      <a:pt x="181" y="60"/>
                    </a:lnTo>
                    <a:lnTo>
                      <a:pt x="193" y="51"/>
                    </a:lnTo>
                    <a:lnTo>
                      <a:pt x="200" y="47"/>
                    </a:lnTo>
                    <a:lnTo>
                      <a:pt x="208" y="47"/>
                    </a:lnTo>
                    <a:lnTo>
                      <a:pt x="216" y="47"/>
                    </a:lnTo>
                    <a:lnTo>
                      <a:pt x="265" y="69"/>
                    </a:lnTo>
                    <a:lnTo>
                      <a:pt x="268" y="77"/>
                    </a:lnTo>
                    <a:lnTo>
                      <a:pt x="272" y="79"/>
                    </a:lnTo>
                    <a:lnTo>
                      <a:pt x="274" y="77"/>
                    </a:lnTo>
                    <a:lnTo>
                      <a:pt x="274" y="72"/>
                    </a:lnTo>
                    <a:lnTo>
                      <a:pt x="278" y="69"/>
                    </a:lnTo>
                    <a:lnTo>
                      <a:pt x="286" y="79"/>
                    </a:lnTo>
                    <a:lnTo>
                      <a:pt x="302" y="86"/>
                    </a:lnTo>
                    <a:lnTo>
                      <a:pt x="307" y="96"/>
                    </a:lnTo>
                    <a:lnTo>
                      <a:pt x="311" y="98"/>
                    </a:lnTo>
                    <a:lnTo>
                      <a:pt x="321" y="98"/>
                    </a:lnTo>
                    <a:lnTo>
                      <a:pt x="336" y="122"/>
                    </a:lnTo>
                    <a:lnTo>
                      <a:pt x="352" y="124"/>
                    </a:lnTo>
                    <a:lnTo>
                      <a:pt x="362" y="133"/>
                    </a:lnTo>
                    <a:lnTo>
                      <a:pt x="369" y="138"/>
                    </a:lnTo>
                    <a:lnTo>
                      <a:pt x="369" y="133"/>
                    </a:lnTo>
                    <a:lnTo>
                      <a:pt x="367" y="129"/>
                    </a:lnTo>
                    <a:lnTo>
                      <a:pt x="371" y="126"/>
                    </a:lnTo>
                    <a:lnTo>
                      <a:pt x="375" y="126"/>
                    </a:lnTo>
                    <a:lnTo>
                      <a:pt x="383" y="136"/>
                    </a:lnTo>
                    <a:lnTo>
                      <a:pt x="392" y="143"/>
                    </a:lnTo>
                    <a:lnTo>
                      <a:pt x="399" y="143"/>
                    </a:lnTo>
                    <a:lnTo>
                      <a:pt x="399" y="133"/>
                    </a:lnTo>
                    <a:lnTo>
                      <a:pt x="402" y="129"/>
                    </a:lnTo>
                    <a:lnTo>
                      <a:pt x="399" y="124"/>
                    </a:lnTo>
                    <a:lnTo>
                      <a:pt x="394" y="122"/>
                    </a:lnTo>
                    <a:lnTo>
                      <a:pt x="390" y="114"/>
                    </a:lnTo>
                    <a:lnTo>
                      <a:pt x="381" y="114"/>
                    </a:lnTo>
                    <a:lnTo>
                      <a:pt x="375" y="107"/>
                    </a:lnTo>
                    <a:lnTo>
                      <a:pt x="375" y="100"/>
                    </a:lnTo>
                    <a:lnTo>
                      <a:pt x="371" y="92"/>
                    </a:lnTo>
                    <a:lnTo>
                      <a:pt x="362" y="90"/>
                    </a:lnTo>
                    <a:lnTo>
                      <a:pt x="352" y="77"/>
                    </a:lnTo>
                    <a:lnTo>
                      <a:pt x="348" y="64"/>
                    </a:lnTo>
                    <a:lnTo>
                      <a:pt x="338" y="60"/>
                    </a:lnTo>
                    <a:lnTo>
                      <a:pt x="330" y="55"/>
                    </a:lnTo>
                    <a:lnTo>
                      <a:pt x="315" y="57"/>
                    </a:lnTo>
                    <a:lnTo>
                      <a:pt x="309" y="47"/>
                    </a:lnTo>
                    <a:lnTo>
                      <a:pt x="311" y="31"/>
                    </a:lnTo>
                    <a:lnTo>
                      <a:pt x="302" y="23"/>
                    </a:lnTo>
                    <a:lnTo>
                      <a:pt x="290" y="29"/>
                    </a:lnTo>
                    <a:lnTo>
                      <a:pt x="282" y="27"/>
                    </a:lnTo>
                    <a:lnTo>
                      <a:pt x="274" y="21"/>
                    </a:lnTo>
                    <a:lnTo>
                      <a:pt x="268" y="21"/>
                    </a:lnTo>
                    <a:lnTo>
                      <a:pt x="263" y="23"/>
                    </a:lnTo>
                    <a:lnTo>
                      <a:pt x="256" y="23"/>
                    </a:lnTo>
                    <a:lnTo>
                      <a:pt x="245" y="17"/>
                    </a:lnTo>
                    <a:lnTo>
                      <a:pt x="242" y="5"/>
                    </a:lnTo>
                    <a:lnTo>
                      <a:pt x="235" y="0"/>
                    </a:lnTo>
                    <a:lnTo>
                      <a:pt x="224" y="0"/>
                    </a:lnTo>
                    <a:lnTo>
                      <a:pt x="221" y="0"/>
                    </a:lnTo>
                    <a:lnTo>
                      <a:pt x="216" y="10"/>
                    </a:lnTo>
                    <a:lnTo>
                      <a:pt x="205" y="23"/>
                    </a:lnTo>
                    <a:lnTo>
                      <a:pt x="200" y="23"/>
                    </a:lnTo>
                    <a:lnTo>
                      <a:pt x="193" y="17"/>
                    </a:lnTo>
                    <a:lnTo>
                      <a:pt x="181" y="17"/>
                    </a:lnTo>
                    <a:lnTo>
                      <a:pt x="173" y="21"/>
                    </a:lnTo>
                    <a:lnTo>
                      <a:pt x="161" y="29"/>
                    </a:lnTo>
                    <a:lnTo>
                      <a:pt x="148" y="27"/>
                    </a:lnTo>
                    <a:lnTo>
                      <a:pt x="138" y="31"/>
                    </a:lnTo>
                    <a:lnTo>
                      <a:pt x="136" y="31"/>
                    </a:lnTo>
                    <a:lnTo>
                      <a:pt x="127" y="21"/>
                    </a:lnTo>
                    <a:lnTo>
                      <a:pt x="117" y="34"/>
                    </a:lnTo>
                    <a:lnTo>
                      <a:pt x="113" y="40"/>
                    </a:lnTo>
                    <a:lnTo>
                      <a:pt x="108" y="45"/>
                    </a:lnTo>
                    <a:lnTo>
                      <a:pt x="99" y="60"/>
                    </a:lnTo>
                    <a:lnTo>
                      <a:pt x="92" y="62"/>
                    </a:lnTo>
                    <a:lnTo>
                      <a:pt x="94" y="72"/>
                    </a:lnTo>
                    <a:lnTo>
                      <a:pt x="90" y="79"/>
                    </a:lnTo>
                    <a:lnTo>
                      <a:pt x="88" y="86"/>
                    </a:lnTo>
                    <a:lnTo>
                      <a:pt x="90" y="105"/>
                    </a:lnTo>
                    <a:lnTo>
                      <a:pt x="82" y="109"/>
                    </a:lnTo>
                    <a:lnTo>
                      <a:pt x="78" y="109"/>
                    </a:lnTo>
                    <a:lnTo>
                      <a:pt x="74" y="109"/>
                    </a:lnTo>
                    <a:lnTo>
                      <a:pt x="67" y="114"/>
                    </a:lnTo>
                    <a:lnTo>
                      <a:pt x="57" y="117"/>
                    </a:lnTo>
                    <a:lnTo>
                      <a:pt x="51" y="114"/>
                    </a:lnTo>
                    <a:lnTo>
                      <a:pt x="37" y="120"/>
                    </a:lnTo>
                    <a:lnTo>
                      <a:pt x="39" y="122"/>
                    </a:lnTo>
                    <a:lnTo>
                      <a:pt x="39" y="129"/>
                    </a:lnTo>
                    <a:lnTo>
                      <a:pt x="37" y="131"/>
                    </a:lnTo>
                    <a:lnTo>
                      <a:pt x="28" y="131"/>
                    </a:lnTo>
                    <a:lnTo>
                      <a:pt x="28" y="136"/>
                    </a:lnTo>
                    <a:lnTo>
                      <a:pt x="20" y="146"/>
                    </a:lnTo>
                    <a:lnTo>
                      <a:pt x="11" y="148"/>
                    </a:lnTo>
                    <a:lnTo>
                      <a:pt x="11" y="159"/>
                    </a:lnTo>
                    <a:lnTo>
                      <a:pt x="0" y="163"/>
                    </a:lnTo>
                    <a:lnTo>
                      <a:pt x="2" y="176"/>
                    </a:lnTo>
                    <a:lnTo>
                      <a:pt x="7" y="187"/>
                    </a:lnTo>
                    <a:lnTo>
                      <a:pt x="16" y="183"/>
                    </a:lnTo>
                    <a:lnTo>
                      <a:pt x="18" y="187"/>
                    </a:lnTo>
                    <a:lnTo>
                      <a:pt x="22" y="187"/>
                    </a:lnTo>
                    <a:lnTo>
                      <a:pt x="30" y="183"/>
                    </a:lnTo>
                    <a:lnTo>
                      <a:pt x="41" y="183"/>
                    </a:lnTo>
                    <a:lnTo>
                      <a:pt x="57" y="176"/>
                    </a:lnTo>
                    <a:lnTo>
                      <a:pt x="62" y="176"/>
                    </a:lnTo>
                    <a:lnTo>
                      <a:pt x="74" y="174"/>
                    </a:lnTo>
                    <a:lnTo>
                      <a:pt x="94" y="159"/>
                    </a:lnTo>
                    <a:lnTo>
                      <a:pt x="103" y="146"/>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1" name="Freeform 28"/>
              <p:cNvSpPr>
                <a:spLocks/>
              </p:cNvSpPr>
              <p:nvPr/>
            </p:nvSpPr>
            <p:spPr bwMode="auto">
              <a:xfrm>
                <a:off x="927" y="980"/>
                <a:ext cx="540" cy="581"/>
              </a:xfrm>
              <a:custGeom>
                <a:avLst/>
                <a:gdLst>
                  <a:gd name="T0" fmla="*/ 41 w 439"/>
                  <a:gd name="T1" fmla="*/ 257 h 437"/>
                  <a:gd name="T2" fmla="*/ 30 w 439"/>
                  <a:gd name="T3" fmla="*/ 288 h 437"/>
                  <a:gd name="T4" fmla="*/ 20 w 439"/>
                  <a:gd name="T5" fmla="*/ 302 h 437"/>
                  <a:gd name="T6" fmla="*/ 4 w 439"/>
                  <a:gd name="T7" fmla="*/ 295 h 437"/>
                  <a:gd name="T8" fmla="*/ 0 w 439"/>
                  <a:gd name="T9" fmla="*/ 330 h 437"/>
                  <a:gd name="T10" fmla="*/ 22 w 439"/>
                  <a:gd name="T11" fmla="*/ 362 h 437"/>
                  <a:gd name="T12" fmla="*/ 62 w 439"/>
                  <a:gd name="T13" fmla="*/ 371 h 437"/>
                  <a:gd name="T14" fmla="*/ 92 w 439"/>
                  <a:gd name="T15" fmla="*/ 416 h 437"/>
                  <a:gd name="T16" fmla="*/ 113 w 439"/>
                  <a:gd name="T17" fmla="*/ 431 h 437"/>
                  <a:gd name="T18" fmla="*/ 122 w 439"/>
                  <a:gd name="T19" fmla="*/ 399 h 437"/>
                  <a:gd name="T20" fmla="*/ 119 w 439"/>
                  <a:gd name="T21" fmla="*/ 366 h 437"/>
                  <a:gd name="T22" fmla="*/ 154 w 439"/>
                  <a:gd name="T23" fmla="*/ 349 h 437"/>
                  <a:gd name="T24" fmla="*/ 171 w 439"/>
                  <a:gd name="T25" fmla="*/ 340 h 437"/>
                  <a:gd name="T26" fmla="*/ 181 w 439"/>
                  <a:gd name="T27" fmla="*/ 354 h 437"/>
                  <a:gd name="T28" fmla="*/ 202 w 439"/>
                  <a:gd name="T29" fmla="*/ 354 h 437"/>
                  <a:gd name="T30" fmla="*/ 219 w 439"/>
                  <a:gd name="T31" fmla="*/ 347 h 437"/>
                  <a:gd name="T32" fmla="*/ 239 w 439"/>
                  <a:gd name="T33" fmla="*/ 366 h 437"/>
                  <a:gd name="T34" fmla="*/ 288 w 439"/>
                  <a:gd name="T35" fmla="*/ 383 h 437"/>
                  <a:gd name="T36" fmla="*/ 320 w 439"/>
                  <a:gd name="T37" fmla="*/ 395 h 437"/>
                  <a:gd name="T38" fmla="*/ 342 w 439"/>
                  <a:gd name="T39" fmla="*/ 379 h 437"/>
                  <a:gd name="T40" fmla="*/ 359 w 439"/>
                  <a:gd name="T41" fmla="*/ 390 h 437"/>
                  <a:gd name="T42" fmla="*/ 402 w 439"/>
                  <a:gd name="T43" fmla="*/ 383 h 437"/>
                  <a:gd name="T44" fmla="*/ 438 w 439"/>
                  <a:gd name="T45" fmla="*/ 379 h 437"/>
                  <a:gd name="T46" fmla="*/ 412 w 439"/>
                  <a:gd name="T47" fmla="*/ 349 h 437"/>
                  <a:gd name="T48" fmla="*/ 369 w 439"/>
                  <a:gd name="T49" fmla="*/ 336 h 437"/>
                  <a:gd name="T50" fmla="*/ 342 w 439"/>
                  <a:gd name="T51" fmla="*/ 295 h 437"/>
                  <a:gd name="T52" fmla="*/ 334 w 439"/>
                  <a:gd name="T53" fmla="*/ 231 h 437"/>
                  <a:gd name="T54" fmla="*/ 362 w 439"/>
                  <a:gd name="T55" fmla="*/ 183 h 437"/>
                  <a:gd name="T56" fmla="*/ 315 w 439"/>
                  <a:gd name="T57" fmla="*/ 178 h 437"/>
                  <a:gd name="T58" fmla="*/ 305 w 439"/>
                  <a:gd name="T59" fmla="*/ 127 h 437"/>
                  <a:gd name="T60" fmla="*/ 318 w 439"/>
                  <a:gd name="T61" fmla="*/ 75 h 437"/>
                  <a:gd name="T62" fmla="*/ 330 w 439"/>
                  <a:gd name="T63" fmla="*/ 43 h 437"/>
                  <a:gd name="T64" fmla="*/ 305 w 439"/>
                  <a:gd name="T65" fmla="*/ 19 h 437"/>
                  <a:gd name="T66" fmla="*/ 274 w 439"/>
                  <a:gd name="T67" fmla="*/ 4 h 437"/>
                  <a:gd name="T68" fmla="*/ 247 w 439"/>
                  <a:gd name="T69" fmla="*/ 6 h 437"/>
                  <a:gd name="T70" fmla="*/ 241 w 439"/>
                  <a:gd name="T71" fmla="*/ 37 h 437"/>
                  <a:gd name="T72" fmla="*/ 253 w 439"/>
                  <a:gd name="T73" fmla="*/ 62 h 437"/>
                  <a:gd name="T74" fmla="*/ 251 w 439"/>
                  <a:gd name="T75" fmla="*/ 90 h 437"/>
                  <a:gd name="T76" fmla="*/ 239 w 439"/>
                  <a:gd name="T77" fmla="*/ 73 h 437"/>
                  <a:gd name="T78" fmla="*/ 235 w 439"/>
                  <a:gd name="T79" fmla="*/ 49 h 437"/>
                  <a:gd name="T80" fmla="*/ 200 w 439"/>
                  <a:gd name="T81" fmla="*/ 52 h 437"/>
                  <a:gd name="T82" fmla="*/ 175 w 439"/>
                  <a:gd name="T83" fmla="*/ 71 h 437"/>
                  <a:gd name="T84" fmla="*/ 152 w 439"/>
                  <a:gd name="T85" fmla="*/ 37 h 437"/>
                  <a:gd name="T86" fmla="*/ 138 w 439"/>
                  <a:gd name="T87" fmla="*/ 23 h 437"/>
                  <a:gd name="T88" fmla="*/ 119 w 439"/>
                  <a:gd name="T89" fmla="*/ 45 h 437"/>
                  <a:gd name="T90" fmla="*/ 122 w 439"/>
                  <a:gd name="T91" fmla="*/ 86 h 437"/>
                  <a:gd name="T92" fmla="*/ 82 w 439"/>
                  <a:gd name="T93" fmla="*/ 131 h 437"/>
                  <a:gd name="T94" fmla="*/ 84 w 439"/>
                  <a:gd name="T95" fmla="*/ 164 h 437"/>
                  <a:gd name="T96" fmla="*/ 78 w 439"/>
                  <a:gd name="T97" fmla="*/ 183 h 437"/>
                  <a:gd name="T98" fmla="*/ 71 w 439"/>
                  <a:gd name="T99" fmla="*/ 159 h 437"/>
                  <a:gd name="T100" fmla="*/ 57 w 439"/>
                  <a:gd name="T101" fmla="*/ 114 h 437"/>
                  <a:gd name="T102" fmla="*/ 41 w 439"/>
                  <a:gd name="T103" fmla="*/ 118 h 437"/>
                  <a:gd name="T104" fmla="*/ 14 w 439"/>
                  <a:gd name="T105" fmla="*/ 166 h 437"/>
                  <a:gd name="T106" fmla="*/ 20 w 439"/>
                  <a:gd name="T107" fmla="*/ 20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9" h="437">
                    <a:moveTo>
                      <a:pt x="28" y="240"/>
                    </a:moveTo>
                    <a:lnTo>
                      <a:pt x="34" y="248"/>
                    </a:lnTo>
                    <a:lnTo>
                      <a:pt x="41" y="257"/>
                    </a:lnTo>
                    <a:lnTo>
                      <a:pt x="43" y="278"/>
                    </a:lnTo>
                    <a:lnTo>
                      <a:pt x="34" y="283"/>
                    </a:lnTo>
                    <a:lnTo>
                      <a:pt x="30" y="288"/>
                    </a:lnTo>
                    <a:lnTo>
                      <a:pt x="30" y="297"/>
                    </a:lnTo>
                    <a:lnTo>
                      <a:pt x="25" y="302"/>
                    </a:lnTo>
                    <a:lnTo>
                      <a:pt x="20" y="302"/>
                    </a:lnTo>
                    <a:lnTo>
                      <a:pt x="16" y="288"/>
                    </a:lnTo>
                    <a:lnTo>
                      <a:pt x="2" y="283"/>
                    </a:lnTo>
                    <a:lnTo>
                      <a:pt x="4" y="295"/>
                    </a:lnTo>
                    <a:lnTo>
                      <a:pt x="0" y="306"/>
                    </a:lnTo>
                    <a:lnTo>
                      <a:pt x="0" y="317"/>
                    </a:lnTo>
                    <a:lnTo>
                      <a:pt x="0" y="330"/>
                    </a:lnTo>
                    <a:lnTo>
                      <a:pt x="9" y="349"/>
                    </a:lnTo>
                    <a:lnTo>
                      <a:pt x="16" y="357"/>
                    </a:lnTo>
                    <a:lnTo>
                      <a:pt x="22" y="362"/>
                    </a:lnTo>
                    <a:lnTo>
                      <a:pt x="43" y="354"/>
                    </a:lnTo>
                    <a:lnTo>
                      <a:pt x="53" y="360"/>
                    </a:lnTo>
                    <a:lnTo>
                      <a:pt x="62" y="371"/>
                    </a:lnTo>
                    <a:lnTo>
                      <a:pt x="67" y="386"/>
                    </a:lnTo>
                    <a:lnTo>
                      <a:pt x="74" y="395"/>
                    </a:lnTo>
                    <a:lnTo>
                      <a:pt x="92" y="416"/>
                    </a:lnTo>
                    <a:lnTo>
                      <a:pt x="94" y="431"/>
                    </a:lnTo>
                    <a:lnTo>
                      <a:pt x="111" y="436"/>
                    </a:lnTo>
                    <a:lnTo>
                      <a:pt x="113" y="431"/>
                    </a:lnTo>
                    <a:lnTo>
                      <a:pt x="108" y="414"/>
                    </a:lnTo>
                    <a:lnTo>
                      <a:pt x="111" y="409"/>
                    </a:lnTo>
                    <a:lnTo>
                      <a:pt x="122" y="399"/>
                    </a:lnTo>
                    <a:lnTo>
                      <a:pt x="115" y="383"/>
                    </a:lnTo>
                    <a:lnTo>
                      <a:pt x="115" y="375"/>
                    </a:lnTo>
                    <a:lnTo>
                      <a:pt x="119" y="366"/>
                    </a:lnTo>
                    <a:lnTo>
                      <a:pt x="136" y="354"/>
                    </a:lnTo>
                    <a:lnTo>
                      <a:pt x="140" y="349"/>
                    </a:lnTo>
                    <a:lnTo>
                      <a:pt x="154" y="349"/>
                    </a:lnTo>
                    <a:lnTo>
                      <a:pt x="154" y="338"/>
                    </a:lnTo>
                    <a:lnTo>
                      <a:pt x="163" y="343"/>
                    </a:lnTo>
                    <a:lnTo>
                      <a:pt x="171" y="340"/>
                    </a:lnTo>
                    <a:lnTo>
                      <a:pt x="175" y="345"/>
                    </a:lnTo>
                    <a:lnTo>
                      <a:pt x="175" y="352"/>
                    </a:lnTo>
                    <a:lnTo>
                      <a:pt x="181" y="354"/>
                    </a:lnTo>
                    <a:lnTo>
                      <a:pt x="189" y="347"/>
                    </a:lnTo>
                    <a:lnTo>
                      <a:pt x="198" y="357"/>
                    </a:lnTo>
                    <a:lnTo>
                      <a:pt x="202" y="354"/>
                    </a:lnTo>
                    <a:lnTo>
                      <a:pt x="212" y="354"/>
                    </a:lnTo>
                    <a:lnTo>
                      <a:pt x="210" y="343"/>
                    </a:lnTo>
                    <a:lnTo>
                      <a:pt x="219" y="347"/>
                    </a:lnTo>
                    <a:lnTo>
                      <a:pt x="228" y="345"/>
                    </a:lnTo>
                    <a:lnTo>
                      <a:pt x="233" y="362"/>
                    </a:lnTo>
                    <a:lnTo>
                      <a:pt x="239" y="366"/>
                    </a:lnTo>
                    <a:lnTo>
                      <a:pt x="258" y="366"/>
                    </a:lnTo>
                    <a:lnTo>
                      <a:pt x="276" y="381"/>
                    </a:lnTo>
                    <a:lnTo>
                      <a:pt x="288" y="383"/>
                    </a:lnTo>
                    <a:lnTo>
                      <a:pt x="290" y="388"/>
                    </a:lnTo>
                    <a:lnTo>
                      <a:pt x="299" y="390"/>
                    </a:lnTo>
                    <a:lnTo>
                      <a:pt x="320" y="395"/>
                    </a:lnTo>
                    <a:lnTo>
                      <a:pt x="332" y="381"/>
                    </a:lnTo>
                    <a:lnTo>
                      <a:pt x="336" y="379"/>
                    </a:lnTo>
                    <a:lnTo>
                      <a:pt x="342" y="379"/>
                    </a:lnTo>
                    <a:lnTo>
                      <a:pt x="344" y="386"/>
                    </a:lnTo>
                    <a:lnTo>
                      <a:pt x="355" y="383"/>
                    </a:lnTo>
                    <a:lnTo>
                      <a:pt x="359" y="390"/>
                    </a:lnTo>
                    <a:lnTo>
                      <a:pt x="387" y="383"/>
                    </a:lnTo>
                    <a:lnTo>
                      <a:pt x="394" y="386"/>
                    </a:lnTo>
                    <a:lnTo>
                      <a:pt x="402" y="383"/>
                    </a:lnTo>
                    <a:lnTo>
                      <a:pt x="410" y="386"/>
                    </a:lnTo>
                    <a:lnTo>
                      <a:pt x="417" y="386"/>
                    </a:lnTo>
                    <a:lnTo>
                      <a:pt x="438" y="379"/>
                    </a:lnTo>
                    <a:lnTo>
                      <a:pt x="424" y="362"/>
                    </a:lnTo>
                    <a:lnTo>
                      <a:pt x="417" y="360"/>
                    </a:lnTo>
                    <a:lnTo>
                      <a:pt x="412" y="349"/>
                    </a:lnTo>
                    <a:lnTo>
                      <a:pt x="390" y="343"/>
                    </a:lnTo>
                    <a:lnTo>
                      <a:pt x="387" y="336"/>
                    </a:lnTo>
                    <a:lnTo>
                      <a:pt x="369" y="336"/>
                    </a:lnTo>
                    <a:lnTo>
                      <a:pt x="359" y="317"/>
                    </a:lnTo>
                    <a:lnTo>
                      <a:pt x="353" y="306"/>
                    </a:lnTo>
                    <a:lnTo>
                      <a:pt x="342" y="295"/>
                    </a:lnTo>
                    <a:lnTo>
                      <a:pt x="338" y="291"/>
                    </a:lnTo>
                    <a:lnTo>
                      <a:pt x="332" y="283"/>
                    </a:lnTo>
                    <a:lnTo>
                      <a:pt x="334" y="231"/>
                    </a:lnTo>
                    <a:lnTo>
                      <a:pt x="342" y="228"/>
                    </a:lnTo>
                    <a:lnTo>
                      <a:pt x="362" y="192"/>
                    </a:lnTo>
                    <a:lnTo>
                      <a:pt x="362" y="183"/>
                    </a:lnTo>
                    <a:lnTo>
                      <a:pt x="348" y="178"/>
                    </a:lnTo>
                    <a:lnTo>
                      <a:pt x="327" y="181"/>
                    </a:lnTo>
                    <a:lnTo>
                      <a:pt x="315" y="178"/>
                    </a:lnTo>
                    <a:lnTo>
                      <a:pt x="309" y="171"/>
                    </a:lnTo>
                    <a:lnTo>
                      <a:pt x="305" y="155"/>
                    </a:lnTo>
                    <a:lnTo>
                      <a:pt x="305" y="127"/>
                    </a:lnTo>
                    <a:lnTo>
                      <a:pt x="320" y="99"/>
                    </a:lnTo>
                    <a:lnTo>
                      <a:pt x="323" y="90"/>
                    </a:lnTo>
                    <a:lnTo>
                      <a:pt x="318" y="75"/>
                    </a:lnTo>
                    <a:lnTo>
                      <a:pt x="323" y="64"/>
                    </a:lnTo>
                    <a:lnTo>
                      <a:pt x="318" y="56"/>
                    </a:lnTo>
                    <a:lnTo>
                      <a:pt x="330" y="43"/>
                    </a:lnTo>
                    <a:lnTo>
                      <a:pt x="327" y="32"/>
                    </a:lnTo>
                    <a:lnTo>
                      <a:pt x="315" y="26"/>
                    </a:lnTo>
                    <a:lnTo>
                      <a:pt x="305" y="19"/>
                    </a:lnTo>
                    <a:lnTo>
                      <a:pt x="293" y="19"/>
                    </a:lnTo>
                    <a:lnTo>
                      <a:pt x="278" y="19"/>
                    </a:lnTo>
                    <a:lnTo>
                      <a:pt x="274" y="4"/>
                    </a:lnTo>
                    <a:lnTo>
                      <a:pt x="265" y="0"/>
                    </a:lnTo>
                    <a:lnTo>
                      <a:pt x="256" y="2"/>
                    </a:lnTo>
                    <a:lnTo>
                      <a:pt x="247" y="6"/>
                    </a:lnTo>
                    <a:lnTo>
                      <a:pt x="245" y="13"/>
                    </a:lnTo>
                    <a:lnTo>
                      <a:pt x="247" y="21"/>
                    </a:lnTo>
                    <a:lnTo>
                      <a:pt x="241" y="37"/>
                    </a:lnTo>
                    <a:lnTo>
                      <a:pt x="258" y="43"/>
                    </a:lnTo>
                    <a:lnTo>
                      <a:pt x="260" y="52"/>
                    </a:lnTo>
                    <a:lnTo>
                      <a:pt x="253" y="62"/>
                    </a:lnTo>
                    <a:lnTo>
                      <a:pt x="258" y="71"/>
                    </a:lnTo>
                    <a:lnTo>
                      <a:pt x="260" y="82"/>
                    </a:lnTo>
                    <a:lnTo>
                      <a:pt x="251" y="90"/>
                    </a:lnTo>
                    <a:lnTo>
                      <a:pt x="241" y="88"/>
                    </a:lnTo>
                    <a:lnTo>
                      <a:pt x="239" y="80"/>
                    </a:lnTo>
                    <a:lnTo>
                      <a:pt x="239" y="73"/>
                    </a:lnTo>
                    <a:lnTo>
                      <a:pt x="239" y="66"/>
                    </a:lnTo>
                    <a:lnTo>
                      <a:pt x="230" y="58"/>
                    </a:lnTo>
                    <a:lnTo>
                      <a:pt x="235" y="49"/>
                    </a:lnTo>
                    <a:lnTo>
                      <a:pt x="230" y="49"/>
                    </a:lnTo>
                    <a:lnTo>
                      <a:pt x="221" y="52"/>
                    </a:lnTo>
                    <a:lnTo>
                      <a:pt x="200" y="52"/>
                    </a:lnTo>
                    <a:lnTo>
                      <a:pt x="196" y="56"/>
                    </a:lnTo>
                    <a:lnTo>
                      <a:pt x="196" y="69"/>
                    </a:lnTo>
                    <a:lnTo>
                      <a:pt x="175" y="71"/>
                    </a:lnTo>
                    <a:lnTo>
                      <a:pt x="168" y="69"/>
                    </a:lnTo>
                    <a:lnTo>
                      <a:pt x="150" y="47"/>
                    </a:lnTo>
                    <a:lnTo>
                      <a:pt x="152" y="37"/>
                    </a:lnTo>
                    <a:lnTo>
                      <a:pt x="152" y="28"/>
                    </a:lnTo>
                    <a:lnTo>
                      <a:pt x="148" y="23"/>
                    </a:lnTo>
                    <a:lnTo>
                      <a:pt x="138" y="23"/>
                    </a:lnTo>
                    <a:lnTo>
                      <a:pt x="127" y="28"/>
                    </a:lnTo>
                    <a:lnTo>
                      <a:pt x="122" y="35"/>
                    </a:lnTo>
                    <a:lnTo>
                      <a:pt x="119" y="45"/>
                    </a:lnTo>
                    <a:lnTo>
                      <a:pt x="122" y="56"/>
                    </a:lnTo>
                    <a:lnTo>
                      <a:pt x="127" y="71"/>
                    </a:lnTo>
                    <a:lnTo>
                      <a:pt x="122" y="86"/>
                    </a:lnTo>
                    <a:lnTo>
                      <a:pt x="113" y="97"/>
                    </a:lnTo>
                    <a:lnTo>
                      <a:pt x="106" y="107"/>
                    </a:lnTo>
                    <a:lnTo>
                      <a:pt x="82" y="131"/>
                    </a:lnTo>
                    <a:lnTo>
                      <a:pt x="80" y="135"/>
                    </a:lnTo>
                    <a:lnTo>
                      <a:pt x="88" y="157"/>
                    </a:lnTo>
                    <a:lnTo>
                      <a:pt x="84" y="164"/>
                    </a:lnTo>
                    <a:lnTo>
                      <a:pt x="84" y="173"/>
                    </a:lnTo>
                    <a:lnTo>
                      <a:pt x="82" y="181"/>
                    </a:lnTo>
                    <a:lnTo>
                      <a:pt x="78" y="183"/>
                    </a:lnTo>
                    <a:lnTo>
                      <a:pt x="67" y="176"/>
                    </a:lnTo>
                    <a:lnTo>
                      <a:pt x="74" y="166"/>
                    </a:lnTo>
                    <a:lnTo>
                      <a:pt x="71" y="159"/>
                    </a:lnTo>
                    <a:lnTo>
                      <a:pt x="49" y="135"/>
                    </a:lnTo>
                    <a:lnTo>
                      <a:pt x="59" y="121"/>
                    </a:lnTo>
                    <a:lnTo>
                      <a:pt x="57" y="114"/>
                    </a:lnTo>
                    <a:lnTo>
                      <a:pt x="49" y="112"/>
                    </a:lnTo>
                    <a:lnTo>
                      <a:pt x="37" y="112"/>
                    </a:lnTo>
                    <a:lnTo>
                      <a:pt x="41" y="118"/>
                    </a:lnTo>
                    <a:lnTo>
                      <a:pt x="28" y="144"/>
                    </a:lnTo>
                    <a:lnTo>
                      <a:pt x="14" y="157"/>
                    </a:lnTo>
                    <a:lnTo>
                      <a:pt x="14" y="166"/>
                    </a:lnTo>
                    <a:lnTo>
                      <a:pt x="9" y="178"/>
                    </a:lnTo>
                    <a:lnTo>
                      <a:pt x="14" y="198"/>
                    </a:lnTo>
                    <a:lnTo>
                      <a:pt x="20" y="209"/>
                    </a:lnTo>
                    <a:lnTo>
                      <a:pt x="20" y="221"/>
                    </a:lnTo>
                    <a:lnTo>
                      <a:pt x="28" y="240"/>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2" name="Freeform 29"/>
              <p:cNvSpPr>
                <a:spLocks/>
              </p:cNvSpPr>
              <p:nvPr/>
            </p:nvSpPr>
            <p:spPr bwMode="auto">
              <a:xfrm>
                <a:off x="1041" y="1430"/>
                <a:ext cx="692" cy="414"/>
              </a:xfrm>
              <a:custGeom>
                <a:avLst/>
                <a:gdLst>
                  <a:gd name="T0" fmla="*/ 49 w 562"/>
                  <a:gd name="T1" fmla="*/ 160 h 311"/>
                  <a:gd name="T2" fmla="*/ 81 w 562"/>
                  <a:gd name="T3" fmla="*/ 167 h 311"/>
                  <a:gd name="T4" fmla="*/ 106 w 562"/>
                  <a:gd name="T5" fmla="*/ 148 h 311"/>
                  <a:gd name="T6" fmla="*/ 132 w 562"/>
                  <a:gd name="T7" fmla="*/ 162 h 311"/>
                  <a:gd name="T8" fmla="*/ 155 w 562"/>
                  <a:gd name="T9" fmla="*/ 175 h 311"/>
                  <a:gd name="T10" fmla="*/ 188 w 562"/>
                  <a:gd name="T11" fmla="*/ 188 h 311"/>
                  <a:gd name="T12" fmla="*/ 209 w 562"/>
                  <a:gd name="T13" fmla="*/ 212 h 311"/>
                  <a:gd name="T14" fmla="*/ 236 w 562"/>
                  <a:gd name="T15" fmla="*/ 216 h 311"/>
                  <a:gd name="T16" fmla="*/ 271 w 562"/>
                  <a:gd name="T17" fmla="*/ 235 h 311"/>
                  <a:gd name="T18" fmla="*/ 296 w 562"/>
                  <a:gd name="T19" fmla="*/ 235 h 311"/>
                  <a:gd name="T20" fmla="*/ 312 w 562"/>
                  <a:gd name="T21" fmla="*/ 226 h 311"/>
                  <a:gd name="T22" fmla="*/ 339 w 562"/>
                  <a:gd name="T23" fmla="*/ 212 h 311"/>
                  <a:gd name="T24" fmla="*/ 365 w 562"/>
                  <a:gd name="T25" fmla="*/ 238 h 311"/>
                  <a:gd name="T26" fmla="*/ 382 w 562"/>
                  <a:gd name="T27" fmla="*/ 250 h 311"/>
                  <a:gd name="T28" fmla="*/ 396 w 562"/>
                  <a:gd name="T29" fmla="*/ 285 h 311"/>
                  <a:gd name="T30" fmla="*/ 432 w 562"/>
                  <a:gd name="T31" fmla="*/ 304 h 311"/>
                  <a:gd name="T32" fmla="*/ 471 w 562"/>
                  <a:gd name="T33" fmla="*/ 295 h 311"/>
                  <a:gd name="T34" fmla="*/ 506 w 562"/>
                  <a:gd name="T35" fmla="*/ 269 h 311"/>
                  <a:gd name="T36" fmla="*/ 528 w 562"/>
                  <a:gd name="T37" fmla="*/ 288 h 311"/>
                  <a:gd name="T38" fmla="*/ 549 w 562"/>
                  <a:gd name="T39" fmla="*/ 297 h 311"/>
                  <a:gd name="T40" fmla="*/ 544 w 562"/>
                  <a:gd name="T41" fmla="*/ 257 h 311"/>
                  <a:gd name="T42" fmla="*/ 487 w 562"/>
                  <a:gd name="T43" fmla="*/ 186 h 311"/>
                  <a:gd name="T44" fmla="*/ 478 w 562"/>
                  <a:gd name="T45" fmla="*/ 156 h 311"/>
                  <a:gd name="T46" fmla="*/ 481 w 562"/>
                  <a:gd name="T47" fmla="*/ 124 h 311"/>
                  <a:gd name="T48" fmla="*/ 471 w 562"/>
                  <a:gd name="T49" fmla="*/ 103 h 311"/>
                  <a:gd name="T50" fmla="*/ 475 w 562"/>
                  <a:gd name="T51" fmla="*/ 79 h 311"/>
                  <a:gd name="T52" fmla="*/ 487 w 562"/>
                  <a:gd name="T53" fmla="*/ 68 h 311"/>
                  <a:gd name="T54" fmla="*/ 475 w 562"/>
                  <a:gd name="T55" fmla="*/ 47 h 311"/>
                  <a:gd name="T56" fmla="*/ 424 w 562"/>
                  <a:gd name="T57" fmla="*/ 40 h 311"/>
                  <a:gd name="T58" fmla="*/ 396 w 562"/>
                  <a:gd name="T59" fmla="*/ 51 h 311"/>
                  <a:gd name="T60" fmla="*/ 343 w 562"/>
                  <a:gd name="T61" fmla="*/ 40 h 311"/>
                  <a:gd name="T62" fmla="*/ 307 w 562"/>
                  <a:gd name="T63" fmla="*/ 44 h 311"/>
                  <a:gd name="T64" fmla="*/ 265 w 562"/>
                  <a:gd name="T65" fmla="*/ 51 h 311"/>
                  <a:gd name="T66" fmla="*/ 248 w 562"/>
                  <a:gd name="T67" fmla="*/ 40 h 311"/>
                  <a:gd name="T68" fmla="*/ 227 w 562"/>
                  <a:gd name="T69" fmla="*/ 56 h 311"/>
                  <a:gd name="T70" fmla="*/ 195 w 562"/>
                  <a:gd name="T71" fmla="*/ 44 h 311"/>
                  <a:gd name="T72" fmla="*/ 147 w 562"/>
                  <a:gd name="T73" fmla="*/ 28 h 311"/>
                  <a:gd name="T74" fmla="*/ 127 w 562"/>
                  <a:gd name="T75" fmla="*/ 8 h 311"/>
                  <a:gd name="T76" fmla="*/ 110 w 562"/>
                  <a:gd name="T77" fmla="*/ 15 h 311"/>
                  <a:gd name="T78" fmla="*/ 90 w 562"/>
                  <a:gd name="T79" fmla="*/ 15 h 311"/>
                  <a:gd name="T80" fmla="*/ 79 w 562"/>
                  <a:gd name="T81" fmla="*/ 2 h 311"/>
                  <a:gd name="T82" fmla="*/ 63 w 562"/>
                  <a:gd name="T83" fmla="*/ 11 h 311"/>
                  <a:gd name="T84" fmla="*/ 29 w 562"/>
                  <a:gd name="T85" fmla="*/ 28 h 311"/>
                  <a:gd name="T86" fmla="*/ 31 w 562"/>
                  <a:gd name="T87" fmla="*/ 60 h 311"/>
                  <a:gd name="T88" fmla="*/ 22 w 562"/>
                  <a:gd name="T89" fmla="*/ 92 h 311"/>
                  <a:gd name="T90" fmla="*/ 4 w 562"/>
                  <a:gd name="T91" fmla="*/ 96 h 311"/>
                  <a:gd name="T92" fmla="*/ 8 w 562"/>
                  <a:gd name="T93" fmla="*/ 124 h 311"/>
                  <a:gd name="T94" fmla="*/ 36 w 562"/>
                  <a:gd name="T95" fmla="*/ 12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2" h="311">
                    <a:moveTo>
                      <a:pt x="45" y="134"/>
                    </a:moveTo>
                    <a:lnTo>
                      <a:pt x="43" y="150"/>
                    </a:lnTo>
                    <a:lnTo>
                      <a:pt x="49" y="160"/>
                    </a:lnTo>
                    <a:lnTo>
                      <a:pt x="63" y="158"/>
                    </a:lnTo>
                    <a:lnTo>
                      <a:pt x="72" y="162"/>
                    </a:lnTo>
                    <a:lnTo>
                      <a:pt x="81" y="167"/>
                    </a:lnTo>
                    <a:lnTo>
                      <a:pt x="90" y="158"/>
                    </a:lnTo>
                    <a:lnTo>
                      <a:pt x="100" y="150"/>
                    </a:lnTo>
                    <a:lnTo>
                      <a:pt x="106" y="148"/>
                    </a:lnTo>
                    <a:lnTo>
                      <a:pt x="122" y="150"/>
                    </a:lnTo>
                    <a:lnTo>
                      <a:pt x="127" y="156"/>
                    </a:lnTo>
                    <a:lnTo>
                      <a:pt x="132" y="162"/>
                    </a:lnTo>
                    <a:lnTo>
                      <a:pt x="138" y="167"/>
                    </a:lnTo>
                    <a:lnTo>
                      <a:pt x="145" y="167"/>
                    </a:lnTo>
                    <a:lnTo>
                      <a:pt x="155" y="175"/>
                    </a:lnTo>
                    <a:lnTo>
                      <a:pt x="163" y="181"/>
                    </a:lnTo>
                    <a:lnTo>
                      <a:pt x="173" y="184"/>
                    </a:lnTo>
                    <a:lnTo>
                      <a:pt x="188" y="188"/>
                    </a:lnTo>
                    <a:lnTo>
                      <a:pt x="195" y="190"/>
                    </a:lnTo>
                    <a:lnTo>
                      <a:pt x="202" y="201"/>
                    </a:lnTo>
                    <a:lnTo>
                      <a:pt x="209" y="212"/>
                    </a:lnTo>
                    <a:lnTo>
                      <a:pt x="216" y="214"/>
                    </a:lnTo>
                    <a:lnTo>
                      <a:pt x="227" y="216"/>
                    </a:lnTo>
                    <a:lnTo>
                      <a:pt x="236" y="216"/>
                    </a:lnTo>
                    <a:lnTo>
                      <a:pt x="245" y="226"/>
                    </a:lnTo>
                    <a:lnTo>
                      <a:pt x="255" y="238"/>
                    </a:lnTo>
                    <a:lnTo>
                      <a:pt x="271" y="235"/>
                    </a:lnTo>
                    <a:lnTo>
                      <a:pt x="279" y="238"/>
                    </a:lnTo>
                    <a:lnTo>
                      <a:pt x="289" y="238"/>
                    </a:lnTo>
                    <a:lnTo>
                      <a:pt x="296" y="235"/>
                    </a:lnTo>
                    <a:lnTo>
                      <a:pt x="302" y="238"/>
                    </a:lnTo>
                    <a:lnTo>
                      <a:pt x="310" y="233"/>
                    </a:lnTo>
                    <a:lnTo>
                      <a:pt x="312" y="226"/>
                    </a:lnTo>
                    <a:lnTo>
                      <a:pt x="318" y="222"/>
                    </a:lnTo>
                    <a:lnTo>
                      <a:pt x="328" y="214"/>
                    </a:lnTo>
                    <a:lnTo>
                      <a:pt x="339" y="212"/>
                    </a:lnTo>
                    <a:lnTo>
                      <a:pt x="353" y="222"/>
                    </a:lnTo>
                    <a:lnTo>
                      <a:pt x="357" y="229"/>
                    </a:lnTo>
                    <a:lnTo>
                      <a:pt x="365" y="238"/>
                    </a:lnTo>
                    <a:lnTo>
                      <a:pt x="371" y="240"/>
                    </a:lnTo>
                    <a:lnTo>
                      <a:pt x="382" y="240"/>
                    </a:lnTo>
                    <a:lnTo>
                      <a:pt x="382" y="250"/>
                    </a:lnTo>
                    <a:lnTo>
                      <a:pt x="382" y="259"/>
                    </a:lnTo>
                    <a:lnTo>
                      <a:pt x="385" y="269"/>
                    </a:lnTo>
                    <a:lnTo>
                      <a:pt x="396" y="285"/>
                    </a:lnTo>
                    <a:lnTo>
                      <a:pt x="408" y="290"/>
                    </a:lnTo>
                    <a:lnTo>
                      <a:pt x="418" y="297"/>
                    </a:lnTo>
                    <a:lnTo>
                      <a:pt x="432" y="304"/>
                    </a:lnTo>
                    <a:lnTo>
                      <a:pt x="459" y="310"/>
                    </a:lnTo>
                    <a:lnTo>
                      <a:pt x="465" y="302"/>
                    </a:lnTo>
                    <a:lnTo>
                      <a:pt x="471" y="295"/>
                    </a:lnTo>
                    <a:lnTo>
                      <a:pt x="481" y="280"/>
                    </a:lnTo>
                    <a:lnTo>
                      <a:pt x="494" y="276"/>
                    </a:lnTo>
                    <a:lnTo>
                      <a:pt x="506" y="269"/>
                    </a:lnTo>
                    <a:lnTo>
                      <a:pt x="524" y="271"/>
                    </a:lnTo>
                    <a:lnTo>
                      <a:pt x="526" y="276"/>
                    </a:lnTo>
                    <a:lnTo>
                      <a:pt x="528" y="288"/>
                    </a:lnTo>
                    <a:lnTo>
                      <a:pt x="540" y="290"/>
                    </a:lnTo>
                    <a:lnTo>
                      <a:pt x="544" y="295"/>
                    </a:lnTo>
                    <a:lnTo>
                      <a:pt x="549" y="297"/>
                    </a:lnTo>
                    <a:lnTo>
                      <a:pt x="553" y="295"/>
                    </a:lnTo>
                    <a:lnTo>
                      <a:pt x="561" y="267"/>
                    </a:lnTo>
                    <a:lnTo>
                      <a:pt x="544" y="257"/>
                    </a:lnTo>
                    <a:lnTo>
                      <a:pt x="508" y="224"/>
                    </a:lnTo>
                    <a:lnTo>
                      <a:pt x="501" y="212"/>
                    </a:lnTo>
                    <a:lnTo>
                      <a:pt x="487" y="186"/>
                    </a:lnTo>
                    <a:lnTo>
                      <a:pt x="485" y="171"/>
                    </a:lnTo>
                    <a:lnTo>
                      <a:pt x="483" y="162"/>
                    </a:lnTo>
                    <a:lnTo>
                      <a:pt x="478" y="156"/>
                    </a:lnTo>
                    <a:lnTo>
                      <a:pt x="478" y="148"/>
                    </a:lnTo>
                    <a:lnTo>
                      <a:pt x="481" y="132"/>
                    </a:lnTo>
                    <a:lnTo>
                      <a:pt x="481" y="124"/>
                    </a:lnTo>
                    <a:lnTo>
                      <a:pt x="475" y="120"/>
                    </a:lnTo>
                    <a:lnTo>
                      <a:pt x="471" y="113"/>
                    </a:lnTo>
                    <a:lnTo>
                      <a:pt x="471" y="103"/>
                    </a:lnTo>
                    <a:lnTo>
                      <a:pt x="469" y="94"/>
                    </a:lnTo>
                    <a:lnTo>
                      <a:pt x="473" y="92"/>
                    </a:lnTo>
                    <a:lnTo>
                      <a:pt x="475" y="79"/>
                    </a:lnTo>
                    <a:lnTo>
                      <a:pt x="473" y="73"/>
                    </a:lnTo>
                    <a:lnTo>
                      <a:pt x="489" y="75"/>
                    </a:lnTo>
                    <a:lnTo>
                      <a:pt x="487" y="68"/>
                    </a:lnTo>
                    <a:lnTo>
                      <a:pt x="485" y="56"/>
                    </a:lnTo>
                    <a:lnTo>
                      <a:pt x="481" y="49"/>
                    </a:lnTo>
                    <a:lnTo>
                      <a:pt x="475" y="47"/>
                    </a:lnTo>
                    <a:lnTo>
                      <a:pt x="467" y="47"/>
                    </a:lnTo>
                    <a:lnTo>
                      <a:pt x="457" y="42"/>
                    </a:lnTo>
                    <a:lnTo>
                      <a:pt x="424" y="40"/>
                    </a:lnTo>
                    <a:lnTo>
                      <a:pt x="412" y="42"/>
                    </a:lnTo>
                    <a:lnTo>
                      <a:pt x="405" y="47"/>
                    </a:lnTo>
                    <a:lnTo>
                      <a:pt x="396" y="51"/>
                    </a:lnTo>
                    <a:lnTo>
                      <a:pt x="377" y="58"/>
                    </a:lnTo>
                    <a:lnTo>
                      <a:pt x="365" y="49"/>
                    </a:lnTo>
                    <a:lnTo>
                      <a:pt x="343" y="40"/>
                    </a:lnTo>
                    <a:lnTo>
                      <a:pt x="323" y="47"/>
                    </a:lnTo>
                    <a:lnTo>
                      <a:pt x="316" y="47"/>
                    </a:lnTo>
                    <a:lnTo>
                      <a:pt x="307" y="44"/>
                    </a:lnTo>
                    <a:lnTo>
                      <a:pt x="300" y="47"/>
                    </a:lnTo>
                    <a:lnTo>
                      <a:pt x="293" y="44"/>
                    </a:lnTo>
                    <a:lnTo>
                      <a:pt x="265" y="51"/>
                    </a:lnTo>
                    <a:lnTo>
                      <a:pt x="261" y="44"/>
                    </a:lnTo>
                    <a:lnTo>
                      <a:pt x="250" y="47"/>
                    </a:lnTo>
                    <a:lnTo>
                      <a:pt x="248" y="40"/>
                    </a:lnTo>
                    <a:lnTo>
                      <a:pt x="243" y="40"/>
                    </a:lnTo>
                    <a:lnTo>
                      <a:pt x="239" y="42"/>
                    </a:lnTo>
                    <a:lnTo>
                      <a:pt x="227" y="56"/>
                    </a:lnTo>
                    <a:lnTo>
                      <a:pt x="206" y="51"/>
                    </a:lnTo>
                    <a:lnTo>
                      <a:pt x="198" y="49"/>
                    </a:lnTo>
                    <a:lnTo>
                      <a:pt x="195" y="44"/>
                    </a:lnTo>
                    <a:lnTo>
                      <a:pt x="184" y="42"/>
                    </a:lnTo>
                    <a:lnTo>
                      <a:pt x="165" y="28"/>
                    </a:lnTo>
                    <a:lnTo>
                      <a:pt x="147" y="28"/>
                    </a:lnTo>
                    <a:lnTo>
                      <a:pt x="141" y="23"/>
                    </a:lnTo>
                    <a:lnTo>
                      <a:pt x="136" y="6"/>
                    </a:lnTo>
                    <a:lnTo>
                      <a:pt x="127" y="8"/>
                    </a:lnTo>
                    <a:lnTo>
                      <a:pt x="118" y="4"/>
                    </a:lnTo>
                    <a:lnTo>
                      <a:pt x="120" y="15"/>
                    </a:lnTo>
                    <a:lnTo>
                      <a:pt x="110" y="15"/>
                    </a:lnTo>
                    <a:lnTo>
                      <a:pt x="106" y="19"/>
                    </a:lnTo>
                    <a:lnTo>
                      <a:pt x="97" y="8"/>
                    </a:lnTo>
                    <a:lnTo>
                      <a:pt x="90" y="15"/>
                    </a:lnTo>
                    <a:lnTo>
                      <a:pt x="83" y="13"/>
                    </a:lnTo>
                    <a:lnTo>
                      <a:pt x="83" y="6"/>
                    </a:lnTo>
                    <a:lnTo>
                      <a:pt x="79" y="2"/>
                    </a:lnTo>
                    <a:lnTo>
                      <a:pt x="72" y="4"/>
                    </a:lnTo>
                    <a:lnTo>
                      <a:pt x="63" y="0"/>
                    </a:lnTo>
                    <a:lnTo>
                      <a:pt x="63" y="11"/>
                    </a:lnTo>
                    <a:lnTo>
                      <a:pt x="49" y="11"/>
                    </a:lnTo>
                    <a:lnTo>
                      <a:pt x="45" y="15"/>
                    </a:lnTo>
                    <a:lnTo>
                      <a:pt x="29" y="28"/>
                    </a:lnTo>
                    <a:lnTo>
                      <a:pt x="24" y="37"/>
                    </a:lnTo>
                    <a:lnTo>
                      <a:pt x="24" y="44"/>
                    </a:lnTo>
                    <a:lnTo>
                      <a:pt x="31" y="60"/>
                    </a:lnTo>
                    <a:lnTo>
                      <a:pt x="20" y="70"/>
                    </a:lnTo>
                    <a:lnTo>
                      <a:pt x="18" y="75"/>
                    </a:lnTo>
                    <a:lnTo>
                      <a:pt x="22" y="92"/>
                    </a:lnTo>
                    <a:lnTo>
                      <a:pt x="20" y="96"/>
                    </a:lnTo>
                    <a:lnTo>
                      <a:pt x="4" y="92"/>
                    </a:lnTo>
                    <a:lnTo>
                      <a:pt x="4" y="96"/>
                    </a:lnTo>
                    <a:lnTo>
                      <a:pt x="0" y="113"/>
                    </a:lnTo>
                    <a:lnTo>
                      <a:pt x="2" y="124"/>
                    </a:lnTo>
                    <a:lnTo>
                      <a:pt x="8" y="124"/>
                    </a:lnTo>
                    <a:lnTo>
                      <a:pt x="16" y="130"/>
                    </a:lnTo>
                    <a:lnTo>
                      <a:pt x="24" y="132"/>
                    </a:lnTo>
                    <a:lnTo>
                      <a:pt x="36" y="126"/>
                    </a:lnTo>
                    <a:lnTo>
                      <a:pt x="45" y="134"/>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3" name="Freeform 30"/>
              <p:cNvSpPr>
                <a:spLocks/>
              </p:cNvSpPr>
              <p:nvPr/>
            </p:nvSpPr>
            <p:spPr bwMode="auto">
              <a:xfrm>
                <a:off x="1140" y="1627"/>
                <a:ext cx="528" cy="640"/>
              </a:xfrm>
              <a:custGeom>
                <a:avLst/>
                <a:gdLst>
                  <a:gd name="T0" fmla="*/ 114 w 428"/>
                  <a:gd name="T1" fmla="*/ 43 h 481"/>
                  <a:gd name="T2" fmla="*/ 135 w 428"/>
                  <a:gd name="T3" fmla="*/ 66 h 481"/>
                  <a:gd name="T4" fmla="*/ 164 w 428"/>
                  <a:gd name="T5" fmla="*/ 79 h 481"/>
                  <a:gd name="T6" fmla="*/ 199 w 428"/>
                  <a:gd name="T7" fmla="*/ 90 h 481"/>
                  <a:gd name="T8" fmla="*/ 222 w 428"/>
                  <a:gd name="T9" fmla="*/ 90 h 481"/>
                  <a:gd name="T10" fmla="*/ 238 w 428"/>
                  <a:gd name="T11" fmla="*/ 74 h 481"/>
                  <a:gd name="T12" fmla="*/ 273 w 428"/>
                  <a:gd name="T13" fmla="*/ 74 h 481"/>
                  <a:gd name="T14" fmla="*/ 291 w 428"/>
                  <a:gd name="T15" fmla="*/ 92 h 481"/>
                  <a:gd name="T16" fmla="*/ 302 w 428"/>
                  <a:gd name="T17" fmla="*/ 112 h 481"/>
                  <a:gd name="T18" fmla="*/ 328 w 428"/>
                  <a:gd name="T19" fmla="*/ 143 h 481"/>
                  <a:gd name="T20" fmla="*/ 380 w 428"/>
                  <a:gd name="T21" fmla="*/ 163 h 481"/>
                  <a:gd name="T22" fmla="*/ 398 w 428"/>
                  <a:gd name="T23" fmla="*/ 172 h 481"/>
                  <a:gd name="T24" fmla="*/ 427 w 428"/>
                  <a:gd name="T25" fmla="*/ 181 h 481"/>
                  <a:gd name="T26" fmla="*/ 417 w 428"/>
                  <a:gd name="T27" fmla="*/ 183 h 481"/>
                  <a:gd name="T28" fmla="*/ 410 w 428"/>
                  <a:gd name="T29" fmla="*/ 191 h 481"/>
                  <a:gd name="T30" fmla="*/ 404 w 428"/>
                  <a:gd name="T31" fmla="*/ 202 h 481"/>
                  <a:gd name="T32" fmla="*/ 387 w 428"/>
                  <a:gd name="T33" fmla="*/ 217 h 481"/>
                  <a:gd name="T34" fmla="*/ 378 w 428"/>
                  <a:gd name="T35" fmla="*/ 255 h 481"/>
                  <a:gd name="T36" fmla="*/ 392 w 428"/>
                  <a:gd name="T37" fmla="*/ 267 h 481"/>
                  <a:gd name="T38" fmla="*/ 369 w 428"/>
                  <a:gd name="T39" fmla="*/ 281 h 481"/>
                  <a:gd name="T40" fmla="*/ 355 w 428"/>
                  <a:gd name="T41" fmla="*/ 298 h 481"/>
                  <a:gd name="T42" fmla="*/ 359 w 428"/>
                  <a:gd name="T43" fmla="*/ 331 h 481"/>
                  <a:gd name="T44" fmla="*/ 353 w 428"/>
                  <a:gd name="T45" fmla="*/ 360 h 481"/>
                  <a:gd name="T46" fmla="*/ 330 w 428"/>
                  <a:gd name="T47" fmla="*/ 376 h 481"/>
                  <a:gd name="T48" fmla="*/ 320 w 428"/>
                  <a:gd name="T49" fmla="*/ 400 h 481"/>
                  <a:gd name="T50" fmla="*/ 316 w 428"/>
                  <a:gd name="T51" fmla="*/ 424 h 481"/>
                  <a:gd name="T52" fmla="*/ 298 w 428"/>
                  <a:gd name="T53" fmla="*/ 450 h 481"/>
                  <a:gd name="T54" fmla="*/ 277 w 428"/>
                  <a:gd name="T55" fmla="*/ 460 h 481"/>
                  <a:gd name="T56" fmla="*/ 236 w 428"/>
                  <a:gd name="T57" fmla="*/ 467 h 481"/>
                  <a:gd name="T58" fmla="*/ 215 w 428"/>
                  <a:gd name="T59" fmla="*/ 472 h 481"/>
                  <a:gd name="T60" fmla="*/ 215 w 428"/>
                  <a:gd name="T61" fmla="*/ 458 h 481"/>
                  <a:gd name="T62" fmla="*/ 215 w 428"/>
                  <a:gd name="T63" fmla="*/ 434 h 481"/>
                  <a:gd name="T64" fmla="*/ 188 w 428"/>
                  <a:gd name="T65" fmla="*/ 393 h 481"/>
                  <a:gd name="T66" fmla="*/ 156 w 428"/>
                  <a:gd name="T67" fmla="*/ 376 h 481"/>
                  <a:gd name="T68" fmla="*/ 151 w 428"/>
                  <a:gd name="T69" fmla="*/ 346 h 481"/>
                  <a:gd name="T70" fmla="*/ 125 w 428"/>
                  <a:gd name="T71" fmla="*/ 348 h 481"/>
                  <a:gd name="T72" fmla="*/ 119 w 428"/>
                  <a:gd name="T73" fmla="*/ 336 h 481"/>
                  <a:gd name="T74" fmla="*/ 110 w 428"/>
                  <a:gd name="T75" fmla="*/ 258 h 481"/>
                  <a:gd name="T76" fmla="*/ 89 w 428"/>
                  <a:gd name="T77" fmla="*/ 215 h 481"/>
                  <a:gd name="T78" fmla="*/ 84 w 428"/>
                  <a:gd name="T79" fmla="*/ 176 h 481"/>
                  <a:gd name="T80" fmla="*/ 75 w 428"/>
                  <a:gd name="T81" fmla="*/ 124 h 481"/>
                  <a:gd name="T82" fmla="*/ 50 w 428"/>
                  <a:gd name="T83" fmla="*/ 98 h 481"/>
                  <a:gd name="T84" fmla="*/ 50 w 428"/>
                  <a:gd name="T85" fmla="*/ 79 h 481"/>
                  <a:gd name="T86" fmla="*/ 32 w 428"/>
                  <a:gd name="T87" fmla="*/ 69 h 481"/>
                  <a:gd name="T88" fmla="*/ 22 w 428"/>
                  <a:gd name="T89" fmla="*/ 47 h 481"/>
                  <a:gd name="T90" fmla="*/ 0 w 428"/>
                  <a:gd name="T91" fmla="*/ 19 h 481"/>
                  <a:gd name="T92" fmla="*/ 24 w 428"/>
                  <a:gd name="T93" fmla="*/ 0 h 481"/>
                  <a:gd name="T94" fmla="*/ 50 w 428"/>
                  <a:gd name="T95" fmla="*/ 14 h 481"/>
                  <a:gd name="T96" fmla="*/ 73 w 428"/>
                  <a:gd name="T97" fmla="*/ 27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8" h="481">
                    <a:moveTo>
                      <a:pt x="92" y="36"/>
                    </a:moveTo>
                    <a:lnTo>
                      <a:pt x="107" y="40"/>
                    </a:lnTo>
                    <a:lnTo>
                      <a:pt x="114" y="43"/>
                    </a:lnTo>
                    <a:lnTo>
                      <a:pt x="121" y="53"/>
                    </a:lnTo>
                    <a:lnTo>
                      <a:pt x="128" y="64"/>
                    </a:lnTo>
                    <a:lnTo>
                      <a:pt x="135" y="66"/>
                    </a:lnTo>
                    <a:lnTo>
                      <a:pt x="146" y="69"/>
                    </a:lnTo>
                    <a:lnTo>
                      <a:pt x="156" y="69"/>
                    </a:lnTo>
                    <a:lnTo>
                      <a:pt x="164" y="79"/>
                    </a:lnTo>
                    <a:lnTo>
                      <a:pt x="174" y="90"/>
                    </a:lnTo>
                    <a:lnTo>
                      <a:pt x="190" y="88"/>
                    </a:lnTo>
                    <a:lnTo>
                      <a:pt x="199" y="90"/>
                    </a:lnTo>
                    <a:lnTo>
                      <a:pt x="209" y="90"/>
                    </a:lnTo>
                    <a:lnTo>
                      <a:pt x="215" y="88"/>
                    </a:lnTo>
                    <a:lnTo>
                      <a:pt x="222" y="90"/>
                    </a:lnTo>
                    <a:lnTo>
                      <a:pt x="229" y="86"/>
                    </a:lnTo>
                    <a:lnTo>
                      <a:pt x="231" y="79"/>
                    </a:lnTo>
                    <a:lnTo>
                      <a:pt x="238" y="74"/>
                    </a:lnTo>
                    <a:lnTo>
                      <a:pt x="248" y="66"/>
                    </a:lnTo>
                    <a:lnTo>
                      <a:pt x="259" y="64"/>
                    </a:lnTo>
                    <a:lnTo>
                      <a:pt x="273" y="74"/>
                    </a:lnTo>
                    <a:lnTo>
                      <a:pt x="277" y="81"/>
                    </a:lnTo>
                    <a:lnTo>
                      <a:pt x="285" y="90"/>
                    </a:lnTo>
                    <a:lnTo>
                      <a:pt x="291" y="92"/>
                    </a:lnTo>
                    <a:lnTo>
                      <a:pt x="302" y="92"/>
                    </a:lnTo>
                    <a:lnTo>
                      <a:pt x="302" y="103"/>
                    </a:lnTo>
                    <a:lnTo>
                      <a:pt x="302" y="112"/>
                    </a:lnTo>
                    <a:lnTo>
                      <a:pt x="305" y="122"/>
                    </a:lnTo>
                    <a:lnTo>
                      <a:pt x="316" y="138"/>
                    </a:lnTo>
                    <a:lnTo>
                      <a:pt x="328" y="143"/>
                    </a:lnTo>
                    <a:lnTo>
                      <a:pt x="339" y="150"/>
                    </a:lnTo>
                    <a:lnTo>
                      <a:pt x="353" y="157"/>
                    </a:lnTo>
                    <a:lnTo>
                      <a:pt x="380" y="163"/>
                    </a:lnTo>
                    <a:lnTo>
                      <a:pt x="392" y="174"/>
                    </a:lnTo>
                    <a:lnTo>
                      <a:pt x="396" y="174"/>
                    </a:lnTo>
                    <a:lnTo>
                      <a:pt x="398" y="172"/>
                    </a:lnTo>
                    <a:lnTo>
                      <a:pt x="415" y="169"/>
                    </a:lnTo>
                    <a:lnTo>
                      <a:pt x="422" y="172"/>
                    </a:lnTo>
                    <a:lnTo>
                      <a:pt x="427" y="181"/>
                    </a:lnTo>
                    <a:lnTo>
                      <a:pt x="424" y="191"/>
                    </a:lnTo>
                    <a:lnTo>
                      <a:pt x="419" y="189"/>
                    </a:lnTo>
                    <a:lnTo>
                      <a:pt x="417" y="183"/>
                    </a:lnTo>
                    <a:lnTo>
                      <a:pt x="417" y="186"/>
                    </a:lnTo>
                    <a:lnTo>
                      <a:pt x="412" y="191"/>
                    </a:lnTo>
                    <a:lnTo>
                      <a:pt x="410" y="191"/>
                    </a:lnTo>
                    <a:lnTo>
                      <a:pt x="404" y="195"/>
                    </a:lnTo>
                    <a:lnTo>
                      <a:pt x="404" y="204"/>
                    </a:lnTo>
                    <a:lnTo>
                      <a:pt x="404" y="202"/>
                    </a:lnTo>
                    <a:lnTo>
                      <a:pt x="398" y="212"/>
                    </a:lnTo>
                    <a:lnTo>
                      <a:pt x="394" y="217"/>
                    </a:lnTo>
                    <a:lnTo>
                      <a:pt x="387" y="217"/>
                    </a:lnTo>
                    <a:lnTo>
                      <a:pt x="373" y="226"/>
                    </a:lnTo>
                    <a:lnTo>
                      <a:pt x="371" y="245"/>
                    </a:lnTo>
                    <a:lnTo>
                      <a:pt x="378" y="255"/>
                    </a:lnTo>
                    <a:lnTo>
                      <a:pt x="383" y="260"/>
                    </a:lnTo>
                    <a:lnTo>
                      <a:pt x="385" y="267"/>
                    </a:lnTo>
                    <a:lnTo>
                      <a:pt x="392" y="267"/>
                    </a:lnTo>
                    <a:lnTo>
                      <a:pt x="394" y="271"/>
                    </a:lnTo>
                    <a:lnTo>
                      <a:pt x="390" y="277"/>
                    </a:lnTo>
                    <a:lnTo>
                      <a:pt x="369" y="281"/>
                    </a:lnTo>
                    <a:lnTo>
                      <a:pt x="367" y="288"/>
                    </a:lnTo>
                    <a:lnTo>
                      <a:pt x="363" y="293"/>
                    </a:lnTo>
                    <a:lnTo>
                      <a:pt x="355" y="298"/>
                    </a:lnTo>
                    <a:lnTo>
                      <a:pt x="353" y="307"/>
                    </a:lnTo>
                    <a:lnTo>
                      <a:pt x="359" y="324"/>
                    </a:lnTo>
                    <a:lnTo>
                      <a:pt x="359" y="331"/>
                    </a:lnTo>
                    <a:lnTo>
                      <a:pt x="353" y="344"/>
                    </a:lnTo>
                    <a:lnTo>
                      <a:pt x="355" y="353"/>
                    </a:lnTo>
                    <a:lnTo>
                      <a:pt x="353" y="360"/>
                    </a:lnTo>
                    <a:lnTo>
                      <a:pt x="346" y="370"/>
                    </a:lnTo>
                    <a:lnTo>
                      <a:pt x="337" y="370"/>
                    </a:lnTo>
                    <a:lnTo>
                      <a:pt x="330" y="376"/>
                    </a:lnTo>
                    <a:lnTo>
                      <a:pt x="320" y="379"/>
                    </a:lnTo>
                    <a:lnTo>
                      <a:pt x="324" y="389"/>
                    </a:lnTo>
                    <a:lnTo>
                      <a:pt x="320" y="400"/>
                    </a:lnTo>
                    <a:lnTo>
                      <a:pt x="326" y="410"/>
                    </a:lnTo>
                    <a:lnTo>
                      <a:pt x="320" y="415"/>
                    </a:lnTo>
                    <a:lnTo>
                      <a:pt x="316" y="424"/>
                    </a:lnTo>
                    <a:lnTo>
                      <a:pt x="302" y="429"/>
                    </a:lnTo>
                    <a:lnTo>
                      <a:pt x="298" y="436"/>
                    </a:lnTo>
                    <a:lnTo>
                      <a:pt x="298" y="450"/>
                    </a:lnTo>
                    <a:lnTo>
                      <a:pt x="293" y="456"/>
                    </a:lnTo>
                    <a:lnTo>
                      <a:pt x="287" y="456"/>
                    </a:lnTo>
                    <a:lnTo>
                      <a:pt x="277" y="460"/>
                    </a:lnTo>
                    <a:lnTo>
                      <a:pt x="268" y="476"/>
                    </a:lnTo>
                    <a:lnTo>
                      <a:pt x="246" y="467"/>
                    </a:lnTo>
                    <a:lnTo>
                      <a:pt x="236" y="467"/>
                    </a:lnTo>
                    <a:lnTo>
                      <a:pt x="229" y="480"/>
                    </a:lnTo>
                    <a:lnTo>
                      <a:pt x="224" y="480"/>
                    </a:lnTo>
                    <a:lnTo>
                      <a:pt x="215" y="472"/>
                    </a:lnTo>
                    <a:lnTo>
                      <a:pt x="211" y="465"/>
                    </a:lnTo>
                    <a:lnTo>
                      <a:pt x="211" y="460"/>
                    </a:lnTo>
                    <a:lnTo>
                      <a:pt x="215" y="458"/>
                    </a:lnTo>
                    <a:lnTo>
                      <a:pt x="222" y="456"/>
                    </a:lnTo>
                    <a:lnTo>
                      <a:pt x="222" y="439"/>
                    </a:lnTo>
                    <a:lnTo>
                      <a:pt x="215" y="434"/>
                    </a:lnTo>
                    <a:lnTo>
                      <a:pt x="206" y="415"/>
                    </a:lnTo>
                    <a:lnTo>
                      <a:pt x="197" y="410"/>
                    </a:lnTo>
                    <a:lnTo>
                      <a:pt x="188" y="393"/>
                    </a:lnTo>
                    <a:lnTo>
                      <a:pt x="180" y="391"/>
                    </a:lnTo>
                    <a:lnTo>
                      <a:pt x="162" y="386"/>
                    </a:lnTo>
                    <a:lnTo>
                      <a:pt x="156" y="376"/>
                    </a:lnTo>
                    <a:lnTo>
                      <a:pt x="160" y="370"/>
                    </a:lnTo>
                    <a:lnTo>
                      <a:pt x="160" y="350"/>
                    </a:lnTo>
                    <a:lnTo>
                      <a:pt x="151" y="346"/>
                    </a:lnTo>
                    <a:lnTo>
                      <a:pt x="137" y="340"/>
                    </a:lnTo>
                    <a:lnTo>
                      <a:pt x="131" y="344"/>
                    </a:lnTo>
                    <a:lnTo>
                      <a:pt x="125" y="348"/>
                    </a:lnTo>
                    <a:lnTo>
                      <a:pt x="121" y="348"/>
                    </a:lnTo>
                    <a:lnTo>
                      <a:pt x="117" y="344"/>
                    </a:lnTo>
                    <a:lnTo>
                      <a:pt x="119" y="336"/>
                    </a:lnTo>
                    <a:lnTo>
                      <a:pt x="121" y="329"/>
                    </a:lnTo>
                    <a:lnTo>
                      <a:pt x="125" y="281"/>
                    </a:lnTo>
                    <a:lnTo>
                      <a:pt x="110" y="258"/>
                    </a:lnTo>
                    <a:lnTo>
                      <a:pt x="107" y="245"/>
                    </a:lnTo>
                    <a:lnTo>
                      <a:pt x="100" y="236"/>
                    </a:lnTo>
                    <a:lnTo>
                      <a:pt x="89" y="215"/>
                    </a:lnTo>
                    <a:lnTo>
                      <a:pt x="89" y="198"/>
                    </a:lnTo>
                    <a:lnTo>
                      <a:pt x="86" y="186"/>
                    </a:lnTo>
                    <a:lnTo>
                      <a:pt x="84" y="176"/>
                    </a:lnTo>
                    <a:lnTo>
                      <a:pt x="84" y="148"/>
                    </a:lnTo>
                    <a:lnTo>
                      <a:pt x="78" y="129"/>
                    </a:lnTo>
                    <a:lnTo>
                      <a:pt x="75" y="124"/>
                    </a:lnTo>
                    <a:lnTo>
                      <a:pt x="68" y="114"/>
                    </a:lnTo>
                    <a:lnTo>
                      <a:pt x="61" y="105"/>
                    </a:lnTo>
                    <a:lnTo>
                      <a:pt x="50" y="98"/>
                    </a:lnTo>
                    <a:lnTo>
                      <a:pt x="50" y="88"/>
                    </a:lnTo>
                    <a:lnTo>
                      <a:pt x="53" y="83"/>
                    </a:lnTo>
                    <a:lnTo>
                      <a:pt x="50" y="79"/>
                    </a:lnTo>
                    <a:lnTo>
                      <a:pt x="45" y="76"/>
                    </a:lnTo>
                    <a:lnTo>
                      <a:pt x="41" y="69"/>
                    </a:lnTo>
                    <a:lnTo>
                      <a:pt x="32" y="69"/>
                    </a:lnTo>
                    <a:lnTo>
                      <a:pt x="27" y="62"/>
                    </a:lnTo>
                    <a:lnTo>
                      <a:pt x="27" y="55"/>
                    </a:lnTo>
                    <a:lnTo>
                      <a:pt x="22" y="47"/>
                    </a:lnTo>
                    <a:lnTo>
                      <a:pt x="14" y="45"/>
                    </a:lnTo>
                    <a:lnTo>
                      <a:pt x="4" y="31"/>
                    </a:lnTo>
                    <a:lnTo>
                      <a:pt x="0" y="19"/>
                    </a:lnTo>
                    <a:lnTo>
                      <a:pt x="8" y="10"/>
                    </a:lnTo>
                    <a:lnTo>
                      <a:pt x="18" y="2"/>
                    </a:lnTo>
                    <a:lnTo>
                      <a:pt x="24" y="0"/>
                    </a:lnTo>
                    <a:lnTo>
                      <a:pt x="41" y="2"/>
                    </a:lnTo>
                    <a:lnTo>
                      <a:pt x="45" y="7"/>
                    </a:lnTo>
                    <a:lnTo>
                      <a:pt x="50" y="14"/>
                    </a:lnTo>
                    <a:lnTo>
                      <a:pt x="57" y="19"/>
                    </a:lnTo>
                    <a:lnTo>
                      <a:pt x="63" y="19"/>
                    </a:lnTo>
                    <a:lnTo>
                      <a:pt x="73" y="27"/>
                    </a:lnTo>
                    <a:lnTo>
                      <a:pt x="82" y="33"/>
                    </a:lnTo>
                    <a:lnTo>
                      <a:pt x="92" y="36"/>
                    </a:lnTo>
                  </a:path>
                </a:pathLst>
              </a:custGeom>
              <a:solidFill>
                <a:srgbClr val="3366CC"/>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4" name="Freeform 31"/>
              <p:cNvSpPr>
                <a:spLocks/>
              </p:cNvSpPr>
              <p:nvPr/>
            </p:nvSpPr>
            <p:spPr bwMode="auto">
              <a:xfrm>
                <a:off x="1210" y="2107"/>
                <a:ext cx="72" cy="43"/>
              </a:xfrm>
              <a:custGeom>
                <a:avLst/>
                <a:gdLst>
                  <a:gd name="T0" fmla="*/ 0 w 59"/>
                  <a:gd name="T1" fmla="*/ 21 h 32"/>
                  <a:gd name="T2" fmla="*/ 2 w 59"/>
                  <a:gd name="T3" fmla="*/ 16 h 32"/>
                  <a:gd name="T4" fmla="*/ 6 w 59"/>
                  <a:gd name="T5" fmla="*/ 12 h 32"/>
                  <a:gd name="T6" fmla="*/ 14 w 59"/>
                  <a:gd name="T7" fmla="*/ 9 h 32"/>
                  <a:gd name="T8" fmla="*/ 23 w 59"/>
                  <a:gd name="T9" fmla="*/ 14 h 32"/>
                  <a:gd name="T10" fmla="*/ 26 w 59"/>
                  <a:gd name="T11" fmla="*/ 9 h 32"/>
                  <a:gd name="T12" fmla="*/ 34 w 59"/>
                  <a:gd name="T13" fmla="*/ 7 h 32"/>
                  <a:gd name="T14" fmla="*/ 38 w 59"/>
                  <a:gd name="T15" fmla="*/ 9 h 32"/>
                  <a:gd name="T16" fmla="*/ 50 w 59"/>
                  <a:gd name="T17" fmla="*/ 3 h 32"/>
                  <a:gd name="T18" fmla="*/ 58 w 59"/>
                  <a:gd name="T19" fmla="*/ 0 h 32"/>
                  <a:gd name="T20" fmla="*/ 58 w 59"/>
                  <a:gd name="T21" fmla="*/ 18 h 32"/>
                  <a:gd name="T22" fmla="*/ 52 w 59"/>
                  <a:gd name="T23" fmla="*/ 23 h 32"/>
                  <a:gd name="T24" fmla="*/ 55 w 59"/>
                  <a:gd name="T25" fmla="*/ 31 h 32"/>
                  <a:gd name="T26" fmla="*/ 50 w 59"/>
                  <a:gd name="T27" fmla="*/ 31 h 32"/>
                  <a:gd name="T28" fmla="*/ 40 w 59"/>
                  <a:gd name="T29" fmla="*/ 23 h 32"/>
                  <a:gd name="T30" fmla="*/ 23 w 59"/>
                  <a:gd name="T31" fmla="*/ 31 h 32"/>
                  <a:gd name="T32" fmla="*/ 6 w 59"/>
                  <a:gd name="T33" fmla="*/ 28 h 32"/>
                  <a:gd name="T34" fmla="*/ 2 w 59"/>
                  <a:gd name="T35" fmla="*/ 26 h 32"/>
                  <a:gd name="T36" fmla="*/ 0 w 59"/>
                  <a:gd name="T3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32">
                    <a:moveTo>
                      <a:pt x="0" y="21"/>
                    </a:moveTo>
                    <a:lnTo>
                      <a:pt x="2" y="16"/>
                    </a:lnTo>
                    <a:lnTo>
                      <a:pt x="6" y="12"/>
                    </a:lnTo>
                    <a:lnTo>
                      <a:pt x="14" y="9"/>
                    </a:lnTo>
                    <a:lnTo>
                      <a:pt x="23" y="14"/>
                    </a:lnTo>
                    <a:lnTo>
                      <a:pt x="26" y="9"/>
                    </a:lnTo>
                    <a:lnTo>
                      <a:pt x="34" y="7"/>
                    </a:lnTo>
                    <a:lnTo>
                      <a:pt x="38" y="9"/>
                    </a:lnTo>
                    <a:lnTo>
                      <a:pt x="50" y="3"/>
                    </a:lnTo>
                    <a:lnTo>
                      <a:pt x="58" y="0"/>
                    </a:lnTo>
                    <a:lnTo>
                      <a:pt x="58" y="18"/>
                    </a:lnTo>
                    <a:lnTo>
                      <a:pt x="52" y="23"/>
                    </a:lnTo>
                    <a:lnTo>
                      <a:pt x="55" y="31"/>
                    </a:lnTo>
                    <a:lnTo>
                      <a:pt x="50" y="31"/>
                    </a:lnTo>
                    <a:lnTo>
                      <a:pt x="40" y="23"/>
                    </a:lnTo>
                    <a:lnTo>
                      <a:pt x="23" y="31"/>
                    </a:lnTo>
                    <a:lnTo>
                      <a:pt x="6" y="28"/>
                    </a:lnTo>
                    <a:lnTo>
                      <a:pt x="2" y="26"/>
                    </a:lnTo>
                    <a:lnTo>
                      <a:pt x="0" y="21"/>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5" name="Freeform 32"/>
              <p:cNvSpPr>
                <a:spLocks/>
              </p:cNvSpPr>
              <p:nvPr/>
            </p:nvSpPr>
            <p:spPr bwMode="auto">
              <a:xfrm>
                <a:off x="923" y="2383"/>
                <a:ext cx="348" cy="702"/>
              </a:xfrm>
              <a:custGeom>
                <a:avLst/>
                <a:gdLst>
                  <a:gd name="T0" fmla="*/ 35 w 283"/>
                  <a:gd name="T1" fmla="*/ 193 h 528"/>
                  <a:gd name="T2" fmla="*/ 49 w 283"/>
                  <a:gd name="T3" fmla="*/ 207 h 528"/>
                  <a:gd name="T4" fmla="*/ 47 w 283"/>
                  <a:gd name="T5" fmla="*/ 255 h 528"/>
                  <a:gd name="T6" fmla="*/ 31 w 283"/>
                  <a:gd name="T7" fmla="*/ 264 h 528"/>
                  <a:gd name="T8" fmla="*/ 33 w 283"/>
                  <a:gd name="T9" fmla="*/ 281 h 528"/>
                  <a:gd name="T10" fmla="*/ 41 w 283"/>
                  <a:gd name="T11" fmla="*/ 304 h 528"/>
                  <a:gd name="T12" fmla="*/ 52 w 283"/>
                  <a:gd name="T13" fmla="*/ 294 h 528"/>
                  <a:gd name="T14" fmla="*/ 54 w 283"/>
                  <a:gd name="T15" fmla="*/ 324 h 528"/>
                  <a:gd name="T16" fmla="*/ 57 w 283"/>
                  <a:gd name="T17" fmla="*/ 345 h 528"/>
                  <a:gd name="T18" fmla="*/ 43 w 283"/>
                  <a:gd name="T19" fmla="*/ 330 h 528"/>
                  <a:gd name="T20" fmla="*/ 41 w 283"/>
                  <a:gd name="T21" fmla="*/ 373 h 528"/>
                  <a:gd name="T22" fmla="*/ 33 w 283"/>
                  <a:gd name="T23" fmla="*/ 460 h 528"/>
                  <a:gd name="T24" fmla="*/ 45 w 283"/>
                  <a:gd name="T25" fmla="*/ 476 h 528"/>
                  <a:gd name="T26" fmla="*/ 54 w 283"/>
                  <a:gd name="T27" fmla="*/ 488 h 528"/>
                  <a:gd name="T28" fmla="*/ 66 w 283"/>
                  <a:gd name="T29" fmla="*/ 527 h 528"/>
                  <a:gd name="T30" fmla="*/ 84 w 283"/>
                  <a:gd name="T31" fmla="*/ 514 h 528"/>
                  <a:gd name="T32" fmla="*/ 105 w 283"/>
                  <a:gd name="T33" fmla="*/ 524 h 528"/>
                  <a:gd name="T34" fmla="*/ 130 w 283"/>
                  <a:gd name="T35" fmla="*/ 505 h 528"/>
                  <a:gd name="T36" fmla="*/ 135 w 283"/>
                  <a:gd name="T37" fmla="*/ 474 h 528"/>
                  <a:gd name="T38" fmla="*/ 152 w 283"/>
                  <a:gd name="T39" fmla="*/ 452 h 528"/>
                  <a:gd name="T40" fmla="*/ 169 w 283"/>
                  <a:gd name="T41" fmla="*/ 452 h 528"/>
                  <a:gd name="T42" fmla="*/ 206 w 283"/>
                  <a:gd name="T43" fmla="*/ 474 h 528"/>
                  <a:gd name="T44" fmla="*/ 222 w 283"/>
                  <a:gd name="T45" fmla="*/ 476 h 528"/>
                  <a:gd name="T46" fmla="*/ 240 w 283"/>
                  <a:gd name="T47" fmla="*/ 439 h 528"/>
                  <a:gd name="T48" fmla="*/ 247 w 283"/>
                  <a:gd name="T49" fmla="*/ 368 h 528"/>
                  <a:gd name="T50" fmla="*/ 252 w 283"/>
                  <a:gd name="T51" fmla="*/ 333 h 528"/>
                  <a:gd name="T52" fmla="*/ 259 w 283"/>
                  <a:gd name="T53" fmla="*/ 294 h 528"/>
                  <a:gd name="T54" fmla="*/ 261 w 283"/>
                  <a:gd name="T55" fmla="*/ 264 h 528"/>
                  <a:gd name="T56" fmla="*/ 247 w 283"/>
                  <a:gd name="T57" fmla="*/ 241 h 528"/>
                  <a:gd name="T58" fmla="*/ 257 w 283"/>
                  <a:gd name="T59" fmla="*/ 205 h 528"/>
                  <a:gd name="T60" fmla="*/ 273 w 283"/>
                  <a:gd name="T61" fmla="*/ 186 h 528"/>
                  <a:gd name="T62" fmla="*/ 275 w 283"/>
                  <a:gd name="T63" fmla="*/ 155 h 528"/>
                  <a:gd name="T64" fmla="*/ 265 w 283"/>
                  <a:gd name="T65" fmla="*/ 123 h 528"/>
                  <a:gd name="T66" fmla="*/ 261 w 283"/>
                  <a:gd name="T67" fmla="*/ 102 h 528"/>
                  <a:gd name="T68" fmla="*/ 259 w 283"/>
                  <a:gd name="T69" fmla="*/ 91 h 528"/>
                  <a:gd name="T70" fmla="*/ 247 w 283"/>
                  <a:gd name="T71" fmla="*/ 78 h 528"/>
                  <a:gd name="T72" fmla="*/ 236 w 283"/>
                  <a:gd name="T73" fmla="*/ 72 h 528"/>
                  <a:gd name="T74" fmla="*/ 247 w 283"/>
                  <a:gd name="T75" fmla="*/ 61 h 528"/>
                  <a:gd name="T76" fmla="*/ 240 w 283"/>
                  <a:gd name="T77" fmla="*/ 54 h 528"/>
                  <a:gd name="T78" fmla="*/ 234 w 283"/>
                  <a:gd name="T79" fmla="*/ 42 h 528"/>
                  <a:gd name="T80" fmla="*/ 228 w 283"/>
                  <a:gd name="T81" fmla="*/ 23 h 528"/>
                  <a:gd name="T82" fmla="*/ 218 w 283"/>
                  <a:gd name="T83" fmla="*/ 21 h 528"/>
                  <a:gd name="T84" fmla="*/ 206 w 283"/>
                  <a:gd name="T85" fmla="*/ 10 h 528"/>
                  <a:gd name="T86" fmla="*/ 191 w 283"/>
                  <a:gd name="T87" fmla="*/ 6 h 528"/>
                  <a:gd name="T88" fmla="*/ 174 w 283"/>
                  <a:gd name="T89" fmla="*/ 2 h 528"/>
                  <a:gd name="T90" fmla="*/ 171 w 283"/>
                  <a:gd name="T91" fmla="*/ 23 h 528"/>
                  <a:gd name="T92" fmla="*/ 132 w 283"/>
                  <a:gd name="T93" fmla="*/ 44 h 528"/>
                  <a:gd name="T94" fmla="*/ 107 w 283"/>
                  <a:gd name="T95" fmla="*/ 68 h 528"/>
                  <a:gd name="T96" fmla="*/ 86 w 283"/>
                  <a:gd name="T97" fmla="*/ 75 h 528"/>
                  <a:gd name="T98" fmla="*/ 52 w 283"/>
                  <a:gd name="T99" fmla="*/ 89 h 528"/>
                  <a:gd name="T100" fmla="*/ 18 w 283"/>
                  <a:gd name="T101" fmla="*/ 59 h 528"/>
                  <a:gd name="T102" fmla="*/ 8 w 283"/>
                  <a:gd name="T103" fmla="*/ 61 h 528"/>
                  <a:gd name="T104" fmla="*/ 2 w 283"/>
                  <a:gd name="T105" fmla="*/ 89 h 528"/>
                  <a:gd name="T106" fmla="*/ 2 w 283"/>
                  <a:gd name="T107" fmla="*/ 113 h 528"/>
                  <a:gd name="T108" fmla="*/ 0 w 283"/>
                  <a:gd name="T109" fmla="*/ 130 h 528"/>
                  <a:gd name="T110" fmla="*/ 8 w 283"/>
                  <a:gd name="T111" fmla="*/ 144 h 528"/>
                  <a:gd name="T112" fmla="*/ 24 w 283"/>
                  <a:gd name="T113" fmla="*/ 144 h 528"/>
                  <a:gd name="T114" fmla="*/ 35 w 283"/>
                  <a:gd name="T115" fmla="*/ 17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3" h="528">
                    <a:moveTo>
                      <a:pt x="39" y="177"/>
                    </a:moveTo>
                    <a:lnTo>
                      <a:pt x="39" y="186"/>
                    </a:lnTo>
                    <a:lnTo>
                      <a:pt x="35" y="193"/>
                    </a:lnTo>
                    <a:lnTo>
                      <a:pt x="41" y="200"/>
                    </a:lnTo>
                    <a:lnTo>
                      <a:pt x="45" y="202"/>
                    </a:lnTo>
                    <a:lnTo>
                      <a:pt x="49" y="207"/>
                    </a:lnTo>
                    <a:lnTo>
                      <a:pt x="45" y="238"/>
                    </a:lnTo>
                    <a:lnTo>
                      <a:pt x="47" y="243"/>
                    </a:lnTo>
                    <a:lnTo>
                      <a:pt x="47" y="255"/>
                    </a:lnTo>
                    <a:lnTo>
                      <a:pt x="39" y="260"/>
                    </a:lnTo>
                    <a:lnTo>
                      <a:pt x="31" y="260"/>
                    </a:lnTo>
                    <a:lnTo>
                      <a:pt x="31" y="264"/>
                    </a:lnTo>
                    <a:lnTo>
                      <a:pt x="35" y="266"/>
                    </a:lnTo>
                    <a:lnTo>
                      <a:pt x="33" y="273"/>
                    </a:lnTo>
                    <a:lnTo>
                      <a:pt x="33" y="281"/>
                    </a:lnTo>
                    <a:lnTo>
                      <a:pt x="33" y="290"/>
                    </a:lnTo>
                    <a:lnTo>
                      <a:pt x="39" y="294"/>
                    </a:lnTo>
                    <a:lnTo>
                      <a:pt x="41" y="304"/>
                    </a:lnTo>
                    <a:lnTo>
                      <a:pt x="45" y="304"/>
                    </a:lnTo>
                    <a:lnTo>
                      <a:pt x="47" y="294"/>
                    </a:lnTo>
                    <a:lnTo>
                      <a:pt x="52" y="294"/>
                    </a:lnTo>
                    <a:lnTo>
                      <a:pt x="61" y="304"/>
                    </a:lnTo>
                    <a:lnTo>
                      <a:pt x="59" y="311"/>
                    </a:lnTo>
                    <a:lnTo>
                      <a:pt x="54" y="324"/>
                    </a:lnTo>
                    <a:lnTo>
                      <a:pt x="57" y="333"/>
                    </a:lnTo>
                    <a:lnTo>
                      <a:pt x="72" y="345"/>
                    </a:lnTo>
                    <a:lnTo>
                      <a:pt x="57" y="345"/>
                    </a:lnTo>
                    <a:lnTo>
                      <a:pt x="47" y="328"/>
                    </a:lnTo>
                    <a:lnTo>
                      <a:pt x="45" y="326"/>
                    </a:lnTo>
                    <a:lnTo>
                      <a:pt x="43" y="330"/>
                    </a:lnTo>
                    <a:lnTo>
                      <a:pt x="43" y="337"/>
                    </a:lnTo>
                    <a:lnTo>
                      <a:pt x="41" y="341"/>
                    </a:lnTo>
                    <a:lnTo>
                      <a:pt x="41" y="373"/>
                    </a:lnTo>
                    <a:lnTo>
                      <a:pt x="31" y="390"/>
                    </a:lnTo>
                    <a:lnTo>
                      <a:pt x="27" y="452"/>
                    </a:lnTo>
                    <a:lnTo>
                      <a:pt x="33" y="460"/>
                    </a:lnTo>
                    <a:lnTo>
                      <a:pt x="35" y="467"/>
                    </a:lnTo>
                    <a:lnTo>
                      <a:pt x="41" y="469"/>
                    </a:lnTo>
                    <a:lnTo>
                      <a:pt x="45" y="476"/>
                    </a:lnTo>
                    <a:lnTo>
                      <a:pt x="49" y="482"/>
                    </a:lnTo>
                    <a:lnTo>
                      <a:pt x="49" y="486"/>
                    </a:lnTo>
                    <a:lnTo>
                      <a:pt x="54" y="488"/>
                    </a:lnTo>
                    <a:lnTo>
                      <a:pt x="59" y="505"/>
                    </a:lnTo>
                    <a:lnTo>
                      <a:pt x="63" y="507"/>
                    </a:lnTo>
                    <a:lnTo>
                      <a:pt x="66" y="527"/>
                    </a:lnTo>
                    <a:lnTo>
                      <a:pt x="68" y="527"/>
                    </a:lnTo>
                    <a:lnTo>
                      <a:pt x="72" y="521"/>
                    </a:lnTo>
                    <a:lnTo>
                      <a:pt x="84" y="514"/>
                    </a:lnTo>
                    <a:lnTo>
                      <a:pt x="86" y="514"/>
                    </a:lnTo>
                    <a:lnTo>
                      <a:pt x="93" y="524"/>
                    </a:lnTo>
                    <a:lnTo>
                      <a:pt x="105" y="524"/>
                    </a:lnTo>
                    <a:lnTo>
                      <a:pt x="117" y="519"/>
                    </a:lnTo>
                    <a:lnTo>
                      <a:pt x="125" y="512"/>
                    </a:lnTo>
                    <a:lnTo>
                      <a:pt x="130" y="505"/>
                    </a:lnTo>
                    <a:lnTo>
                      <a:pt x="137" y="503"/>
                    </a:lnTo>
                    <a:lnTo>
                      <a:pt x="139" y="488"/>
                    </a:lnTo>
                    <a:lnTo>
                      <a:pt x="135" y="474"/>
                    </a:lnTo>
                    <a:lnTo>
                      <a:pt x="142" y="460"/>
                    </a:lnTo>
                    <a:lnTo>
                      <a:pt x="146" y="455"/>
                    </a:lnTo>
                    <a:lnTo>
                      <a:pt x="152" y="452"/>
                    </a:lnTo>
                    <a:lnTo>
                      <a:pt x="162" y="460"/>
                    </a:lnTo>
                    <a:lnTo>
                      <a:pt x="164" y="452"/>
                    </a:lnTo>
                    <a:lnTo>
                      <a:pt x="169" y="452"/>
                    </a:lnTo>
                    <a:lnTo>
                      <a:pt x="185" y="452"/>
                    </a:lnTo>
                    <a:lnTo>
                      <a:pt x="195" y="465"/>
                    </a:lnTo>
                    <a:lnTo>
                      <a:pt x="206" y="474"/>
                    </a:lnTo>
                    <a:lnTo>
                      <a:pt x="210" y="474"/>
                    </a:lnTo>
                    <a:lnTo>
                      <a:pt x="218" y="474"/>
                    </a:lnTo>
                    <a:lnTo>
                      <a:pt x="222" y="476"/>
                    </a:lnTo>
                    <a:lnTo>
                      <a:pt x="231" y="467"/>
                    </a:lnTo>
                    <a:lnTo>
                      <a:pt x="231" y="448"/>
                    </a:lnTo>
                    <a:lnTo>
                      <a:pt x="240" y="439"/>
                    </a:lnTo>
                    <a:lnTo>
                      <a:pt x="245" y="390"/>
                    </a:lnTo>
                    <a:lnTo>
                      <a:pt x="247" y="380"/>
                    </a:lnTo>
                    <a:lnTo>
                      <a:pt x="247" y="368"/>
                    </a:lnTo>
                    <a:lnTo>
                      <a:pt x="247" y="356"/>
                    </a:lnTo>
                    <a:lnTo>
                      <a:pt x="252" y="341"/>
                    </a:lnTo>
                    <a:lnTo>
                      <a:pt x="252" y="333"/>
                    </a:lnTo>
                    <a:lnTo>
                      <a:pt x="254" y="324"/>
                    </a:lnTo>
                    <a:lnTo>
                      <a:pt x="254" y="302"/>
                    </a:lnTo>
                    <a:lnTo>
                      <a:pt x="259" y="294"/>
                    </a:lnTo>
                    <a:lnTo>
                      <a:pt x="257" y="288"/>
                    </a:lnTo>
                    <a:lnTo>
                      <a:pt x="257" y="281"/>
                    </a:lnTo>
                    <a:lnTo>
                      <a:pt x="261" y="264"/>
                    </a:lnTo>
                    <a:lnTo>
                      <a:pt x="259" y="260"/>
                    </a:lnTo>
                    <a:lnTo>
                      <a:pt x="252" y="250"/>
                    </a:lnTo>
                    <a:lnTo>
                      <a:pt x="247" y="241"/>
                    </a:lnTo>
                    <a:lnTo>
                      <a:pt x="247" y="226"/>
                    </a:lnTo>
                    <a:lnTo>
                      <a:pt x="249" y="215"/>
                    </a:lnTo>
                    <a:lnTo>
                      <a:pt x="257" y="205"/>
                    </a:lnTo>
                    <a:lnTo>
                      <a:pt x="261" y="198"/>
                    </a:lnTo>
                    <a:lnTo>
                      <a:pt x="270" y="193"/>
                    </a:lnTo>
                    <a:lnTo>
                      <a:pt x="273" y="186"/>
                    </a:lnTo>
                    <a:lnTo>
                      <a:pt x="282" y="172"/>
                    </a:lnTo>
                    <a:lnTo>
                      <a:pt x="279" y="168"/>
                    </a:lnTo>
                    <a:lnTo>
                      <a:pt x="275" y="155"/>
                    </a:lnTo>
                    <a:lnTo>
                      <a:pt x="270" y="149"/>
                    </a:lnTo>
                    <a:lnTo>
                      <a:pt x="267" y="130"/>
                    </a:lnTo>
                    <a:lnTo>
                      <a:pt x="265" y="123"/>
                    </a:lnTo>
                    <a:lnTo>
                      <a:pt x="263" y="111"/>
                    </a:lnTo>
                    <a:lnTo>
                      <a:pt x="261" y="106"/>
                    </a:lnTo>
                    <a:lnTo>
                      <a:pt x="261" y="102"/>
                    </a:lnTo>
                    <a:lnTo>
                      <a:pt x="265" y="99"/>
                    </a:lnTo>
                    <a:lnTo>
                      <a:pt x="265" y="94"/>
                    </a:lnTo>
                    <a:lnTo>
                      <a:pt x="259" y="91"/>
                    </a:lnTo>
                    <a:lnTo>
                      <a:pt x="257" y="87"/>
                    </a:lnTo>
                    <a:lnTo>
                      <a:pt x="249" y="82"/>
                    </a:lnTo>
                    <a:lnTo>
                      <a:pt x="247" y="78"/>
                    </a:lnTo>
                    <a:lnTo>
                      <a:pt x="245" y="75"/>
                    </a:lnTo>
                    <a:lnTo>
                      <a:pt x="238" y="75"/>
                    </a:lnTo>
                    <a:lnTo>
                      <a:pt x="236" y="72"/>
                    </a:lnTo>
                    <a:lnTo>
                      <a:pt x="238" y="70"/>
                    </a:lnTo>
                    <a:lnTo>
                      <a:pt x="245" y="68"/>
                    </a:lnTo>
                    <a:lnTo>
                      <a:pt x="247" y="61"/>
                    </a:lnTo>
                    <a:lnTo>
                      <a:pt x="252" y="57"/>
                    </a:lnTo>
                    <a:lnTo>
                      <a:pt x="247" y="54"/>
                    </a:lnTo>
                    <a:lnTo>
                      <a:pt x="240" y="54"/>
                    </a:lnTo>
                    <a:lnTo>
                      <a:pt x="238" y="51"/>
                    </a:lnTo>
                    <a:lnTo>
                      <a:pt x="234" y="51"/>
                    </a:lnTo>
                    <a:lnTo>
                      <a:pt x="234" y="42"/>
                    </a:lnTo>
                    <a:lnTo>
                      <a:pt x="240" y="38"/>
                    </a:lnTo>
                    <a:lnTo>
                      <a:pt x="234" y="25"/>
                    </a:lnTo>
                    <a:lnTo>
                      <a:pt x="228" y="23"/>
                    </a:lnTo>
                    <a:lnTo>
                      <a:pt x="224" y="28"/>
                    </a:lnTo>
                    <a:lnTo>
                      <a:pt x="222" y="25"/>
                    </a:lnTo>
                    <a:lnTo>
                      <a:pt x="218" y="21"/>
                    </a:lnTo>
                    <a:lnTo>
                      <a:pt x="215" y="16"/>
                    </a:lnTo>
                    <a:lnTo>
                      <a:pt x="210" y="14"/>
                    </a:lnTo>
                    <a:lnTo>
                      <a:pt x="206" y="10"/>
                    </a:lnTo>
                    <a:lnTo>
                      <a:pt x="201" y="12"/>
                    </a:lnTo>
                    <a:lnTo>
                      <a:pt x="197" y="6"/>
                    </a:lnTo>
                    <a:lnTo>
                      <a:pt x="191" y="6"/>
                    </a:lnTo>
                    <a:lnTo>
                      <a:pt x="189" y="2"/>
                    </a:lnTo>
                    <a:lnTo>
                      <a:pt x="185" y="0"/>
                    </a:lnTo>
                    <a:lnTo>
                      <a:pt x="174" y="2"/>
                    </a:lnTo>
                    <a:lnTo>
                      <a:pt x="176" y="6"/>
                    </a:lnTo>
                    <a:lnTo>
                      <a:pt x="174" y="19"/>
                    </a:lnTo>
                    <a:lnTo>
                      <a:pt x="171" y="23"/>
                    </a:lnTo>
                    <a:lnTo>
                      <a:pt x="152" y="25"/>
                    </a:lnTo>
                    <a:lnTo>
                      <a:pt x="148" y="28"/>
                    </a:lnTo>
                    <a:lnTo>
                      <a:pt x="132" y="44"/>
                    </a:lnTo>
                    <a:lnTo>
                      <a:pt x="125" y="49"/>
                    </a:lnTo>
                    <a:lnTo>
                      <a:pt x="111" y="66"/>
                    </a:lnTo>
                    <a:lnTo>
                      <a:pt x="107" y="68"/>
                    </a:lnTo>
                    <a:lnTo>
                      <a:pt x="96" y="70"/>
                    </a:lnTo>
                    <a:lnTo>
                      <a:pt x="91" y="75"/>
                    </a:lnTo>
                    <a:lnTo>
                      <a:pt x="86" y="75"/>
                    </a:lnTo>
                    <a:lnTo>
                      <a:pt x="74" y="85"/>
                    </a:lnTo>
                    <a:lnTo>
                      <a:pt x="68" y="89"/>
                    </a:lnTo>
                    <a:lnTo>
                      <a:pt x="52" y="89"/>
                    </a:lnTo>
                    <a:lnTo>
                      <a:pt x="29" y="82"/>
                    </a:lnTo>
                    <a:lnTo>
                      <a:pt x="18" y="66"/>
                    </a:lnTo>
                    <a:lnTo>
                      <a:pt x="18" y="59"/>
                    </a:lnTo>
                    <a:lnTo>
                      <a:pt x="13" y="54"/>
                    </a:lnTo>
                    <a:lnTo>
                      <a:pt x="8" y="54"/>
                    </a:lnTo>
                    <a:lnTo>
                      <a:pt x="8" y="61"/>
                    </a:lnTo>
                    <a:lnTo>
                      <a:pt x="13" y="70"/>
                    </a:lnTo>
                    <a:lnTo>
                      <a:pt x="8" y="82"/>
                    </a:lnTo>
                    <a:lnTo>
                      <a:pt x="2" y="89"/>
                    </a:lnTo>
                    <a:lnTo>
                      <a:pt x="4" y="94"/>
                    </a:lnTo>
                    <a:lnTo>
                      <a:pt x="0" y="108"/>
                    </a:lnTo>
                    <a:lnTo>
                      <a:pt x="2" y="113"/>
                    </a:lnTo>
                    <a:lnTo>
                      <a:pt x="8" y="115"/>
                    </a:lnTo>
                    <a:lnTo>
                      <a:pt x="6" y="123"/>
                    </a:lnTo>
                    <a:lnTo>
                      <a:pt x="0" y="130"/>
                    </a:lnTo>
                    <a:lnTo>
                      <a:pt x="0" y="144"/>
                    </a:lnTo>
                    <a:lnTo>
                      <a:pt x="8" y="136"/>
                    </a:lnTo>
                    <a:lnTo>
                      <a:pt x="8" y="144"/>
                    </a:lnTo>
                    <a:lnTo>
                      <a:pt x="10" y="146"/>
                    </a:lnTo>
                    <a:lnTo>
                      <a:pt x="20" y="144"/>
                    </a:lnTo>
                    <a:lnTo>
                      <a:pt x="24" y="144"/>
                    </a:lnTo>
                    <a:lnTo>
                      <a:pt x="27" y="149"/>
                    </a:lnTo>
                    <a:lnTo>
                      <a:pt x="27" y="158"/>
                    </a:lnTo>
                    <a:lnTo>
                      <a:pt x="35" y="170"/>
                    </a:lnTo>
                    <a:lnTo>
                      <a:pt x="39" y="177"/>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6" name="Freeform 33"/>
              <p:cNvSpPr>
                <a:spLocks/>
              </p:cNvSpPr>
              <p:nvPr/>
            </p:nvSpPr>
            <p:spPr bwMode="auto">
              <a:xfrm>
                <a:off x="797" y="3182"/>
                <a:ext cx="30" cy="39"/>
              </a:xfrm>
              <a:custGeom>
                <a:avLst/>
                <a:gdLst>
                  <a:gd name="T0" fmla="*/ 0 w 24"/>
                  <a:gd name="T1" fmla="*/ 8 h 29"/>
                  <a:gd name="T2" fmla="*/ 3 w 24"/>
                  <a:gd name="T3" fmla="*/ 14 h 29"/>
                  <a:gd name="T4" fmla="*/ 11 w 24"/>
                  <a:gd name="T5" fmla="*/ 18 h 29"/>
                  <a:gd name="T6" fmla="*/ 11 w 24"/>
                  <a:gd name="T7" fmla="*/ 24 h 29"/>
                  <a:gd name="T8" fmla="*/ 19 w 24"/>
                  <a:gd name="T9" fmla="*/ 28 h 29"/>
                  <a:gd name="T10" fmla="*/ 23 w 24"/>
                  <a:gd name="T11" fmla="*/ 24 h 29"/>
                  <a:gd name="T12" fmla="*/ 23 w 24"/>
                  <a:gd name="T13" fmla="*/ 3 h 29"/>
                  <a:gd name="T14" fmla="*/ 19 w 24"/>
                  <a:gd name="T15" fmla="*/ 0 h 29"/>
                  <a:gd name="T16" fmla="*/ 7 w 24"/>
                  <a:gd name="T17" fmla="*/ 0 h 29"/>
                  <a:gd name="T18" fmla="*/ 0 w 24"/>
                  <a:gd name="T19"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9">
                    <a:moveTo>
                      <a:pt x="0" y="8"/>
                    </a:moveTo>
                    <a:lnTo>
                      <a:pt x="3" y="14"/>
                    </a:lnTo>
                    <a:lnTo>
                      <a:pt x="11" y="18"/>
                    </a:lnTo>
                    <a:lnTo>
                      <a:pt x="11" y="24"/>
                    </a:lnTo>
                    <a:lnTo>
                      <a:pt x="19" y="28"/>
                    </a:lnTo>
                    <a:lnTo>
                      <a:pt x="23" y="24"/>
                    </a:lnTo>
                    <a:lnTo>
                      <a:pt x="23" y="3"/>
                    </a:lnTo>
                    <a:lnTo>
                      <a:pt x="19" y="0"/>
                    </a:lnTo>
                    <a:lnTo>
                      <a:pt x="7" y="0"/>
                    </a:lnTo>
                    <a:lnTo>
                      <a:pt x="0" y="8"/>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7" name="Freeform 34"/>
              <p:cNvSpPr>
                <a:spLocks/>
              </p:cNvSpPr>
              <p:nvPr/>
            </p:nvSpPr>
            <p:spPr bwMode="auto">
              <a:xfrm>
                <a:off x="1651" y="986"/>
                <a:ext cx="292" cy="319"/>
              </a:xfrm>
              <a:custGeom>
                <a:avLst/>
                <a:gdLst>
                  <a:gd name="T0" fmla="*/ 22 w 237"/>
                  <a:gd name="T1" fmla="*/ 40 h 240"/>
                  <a:gd name="T2" fmla="*/ 49 w 237"/>
                  <a:gd name="T3" fmla="*/ 0 h 240"/>
                  <a:gd name="T4" fmla="*/ 78 w 237"/>
                  <a:gd name="T5" fmla="*/ 4 h 240"/>
                  <a:gd name="T6" fmla="*/ 122 w 237"/>
                  <a:gd name="T7" fmla="*/ 13 h 240"/>
                  <a:gd name="T8" fmla="*/ 157 w 237"/>
                  <a:gd name="T9" fmla="*/ 16 h 240"/>
                  <a:gd name="T10" fmla="*/ 187 w 237"/>
                  <a:gd name="T11" fmla="*/ 19 h 240"/>
                  <a:gd name="T12" fmla="*/ 196 w 237"/>
                  <a:gd name="T13" fmla="*/ 28 h 240"/>
                  <a:gd name="T14" fmla="*/ 192 w 237"/>
                  <a:gd name="T15" fmla="*/ 47 h 240"/>
                  <a:gd name="T16" fmla="*/ 173 w 237"/>
                  <a:gd name="T17" fmla="*/ 61 h 240"/>
                  <a:gd name="T18" fmla="*/ 150 w 237"/>
                  <a:gd name="T19" fmla="*/ 83 h 240"/>
                  <a:gd name="T20" fmla="*/ 155 w 237"/>
                  <a:gd name="T21" fmla="*/ 94 h 240"/>
                  <a:gd name="T22" fmla="*/ 178 w 237"/>
                  <a:gd name="T23" fmla="*/ 94 h 240"/>
                  <a:gd name="T24" fmla="*/ 187 w 237"/>
                  <a:gd name="T25" fmla="*/ 106 h 240"/>
                  <a:gd name="T26" fmla="*/ 185 w 237"/>
                  <a:gd name="T27" fmla="*/ 124 h 240"/>
                  <a:gd name="T28" fmla="*/ 175 w 237"/>
                  <a:gd name="T29" fmla="*/ 149 h 240"/>
                  <a:gd name="T30" fmla="*/ 198 w 237"/>
                  <a:gd name="T31" fmla="*/ 160 h 240"/>
                  <a:gd name="T32" fmla="*/ 187 w 237"/>
                  <a:gd name="T33" fmla="*/ 172 h 240"/>
                  <a:gd name="T34" fmla="*/ 190 w 237"/>
                  <a:gd name="T35" fmla="*/ 184 h 240"/>
                  <a:gd name="T36" fmla="*/ 213 w 237"/>
                  <a:gd name="T37" fmla="*/ 200 h 240"/>
                  <a:gd name="T38" fmla="*/ 236 w 237"/>
                  <a:gd name="T39" fmla="*/ 219 h 240"/>
                  <a:gd name="T40" fmla="*/ 229 w 237"/>
                  <a:gd name="T41" fmla="*/ 235 h 240"/>
                  <a:gd name="T42" fmla="*/ 213 w 237"/>
                  <a:gd name="T43" fmla="*/ 239 h 240"/>
                  <a:gd name="T44" fmla="*/ 206 w 237"/>
                  <a:gd name="T45" fmla="*/ 228 h 240"/>
                  <a:gd name="T46" fmla="*/ 210 w 237"/>
                  <a:gd name="T47" fmla="*/ 219 h 240"/>
                  <a:gd name="T48" fmla="*/ 194 w 237"/>
                  <a:gd name="T49" fmla="*/ 200 h 240"/>
                  <a:gd name="T50" fmla="*/ 187 w 237"/>
                  <a:gd name="T51" fmla="*/ 188 h 240"/>
                  <a:gd name="T52" fmla="*/ 180 w 237"/>
                  <a:gd name="T53" fmla="*/ 190 h 240"/>
                  <a:gd name="T54" fmla="*/ 175 w 237"/>
                  <a:gd name="T55" fmla="*/ 200 h 240"/>
                  <a:gd name="T56" fmla="*/ 169 w 237"/>
                  <a:gd name="T57" fmla="*/ 200 h 240"/>
                  <a:gd name="T58" fmla="*/ 159 w 237"/>
                  <a:gd name="T59" fmla="*/ 207 h 240"/>
                  <a:gd name="T60" fmla="*/ 134 w 237"/>
                  <a:gd name="T61" fmla="*/ 198 h 240"/>
                  <a:gd name="T62" fmla="*/ 109 w 237"/>
                  <a:gd name="T63" fmla="*/ 203 h 240"/>
                  <a:gd name="T64" fmla="*/ 101 w 237"/>
                  <a:gd name="T65" fmla="*/ 181 h 240"/>
                  <a:gd name="T66" fmla="*/ 78 w 237"/>
                  <a:gd name="T67" fmla="*/ 167 h 240"/>
                  <a:gd name="T68" fmla="*/ 41 w 237"/>
                  <a:gd name="T69" fmla="*/ 177 h 240"/>
                  <a:gd name="T70" fmla="*/ 28 w 237"/>
                  <a:gd name="T71" fmla="*/ 169 h 240"/>
                  <a:gd name="T72" fmla="*/ 18 w 237"/>
                  <a:gd name="T73" fmla="*/ 153 h 240"/>
                  <a:gd name="T74" fmla="*/ 4 w 237"/>
                  <a:gd name="T75" fmla="*/ 145 h 240"/>
                  <a:gd name="T76" fmla="*/ 4 w 237"/>
                  <a:gd name="T77" fmla="*/ 132 h 240"/>
                  <a:gd name="T78" fmla="*/ 9 w 237"/>
                  <a:gd name="T79" fmla="*/ 117 h 240"/>
                  <a:gd name="T80" fmla="*/ 0 w 237"/>
                  <a:gd name="T81" fmla="*/ 94 h 240"/>
                  <a:gd name="T82" fmla="*/ 12 w 237"/>
                  <a:gd name="T83" fmla="*/ 68 h 240"/>
                  <a:gd name="T84" fmla="*/ 22 w 237"/>
                  <a:gd name="T85" fmla="*/ 4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7" h="240">
                    <a:moveTo>
                      <a:pt x="22" y="47"/>
                    </a:moveTo>
                    <a:lnTo>
                      <a:pt x="22" y="40"/>
                    </a:lnTo>
                    <a:lnTo>
                      <a:pt x="49" y="19"/>
                    </a:lnTo>
                    <a:lnTo>
                      <a:pt x="49" y="0"/>
                    </a:lnTo>
                    <a:lnTo>
                      <a:pt x="62" y="6"/>
                    </a:lnTo>
                    <a:lnTo>
                      <a:pt x="78" y="4"/>
                    </a:lnTo>
                    <a:lnTo>
                      <a:pt x="92" y="4"/>
                    </a:lnTo>
                    <a:lnTo>
                      <a:pt x="122" y="13"/>
                    </a:lnTo>
                    <a:lnTo>
                      <a:pt x="132" y="19"/>
                    </a:lnTo>
                    <a:lnTo>
                      <a:pt x="157" y="16"/>
                    </a:lnTo>
                    <a:lnTo>
                      <a:pt x="167" y="19"/>
                    </a:lnTo>
                    <a:lnTo>
                      <a:pt x="187" y="19"/>
                    </a:lnTo>
                    <a:lnTo>
                      <a:pt x="192" y="21"/>
                    </a:lnTo>
                    <a:lnTo>
                      <a:pt x="196" y="28"/>
                    </a:lnTo>
                    <a:lnTo>
                      <a:pt x="196" y="38"/>
                    </a:lnTo>
                    <a:lnTo>
                      <a:pt x="192" y="47"/>
                    </a:lnTo>
                    <a:lnTo>
                      <a:pt x="183" y="51"/>
                    </a:lnTo>
                    <a:lnTo>
                      <a:pt x="173" y="61"/>
                    </a:lnTo>
                    <a:lnTo>
                      <a:pt x="171" y="70"/>
                    </a:lnTo>
                    <a:lnTo>
                      <a:pt x="150" y="83"/>
                    </a:lnTo>
                    <a:lnTo>
                      <a:pt x="150" y="89"/>
                    </a:lnTo>
                    <a:lnTo>
                      <a:pt x="155" y="94"/>
                    </a:lnTo>
                    <a:lnTo>
                      <a:pt x="169" y="92"/>
                    </a:lnTo>
                    <a:lnTo>
                      <a:pt x="178" y="94"/>
                    </a:lnTo>
                    <a:lnTo>
                      <a:pt x="178" y="104"/>
                    </a:lnTo>
                    <a:lnTo>
                      <a:pt x="187" y="106"/>
                    </a:lnTo>
                    <a:lnTo>
                      <a:pt x="190" y="117"/>
                    </a:lnTo>
                    <a:lnTo>
                      <a:pt x="185" y="124"/>
                    </a:lnTo>
                    <a:lnTo>
                      <a:pt x="171" y="139"/>
                    </a:lnTo>
                    <a:lnTo>
                      <a:pt x="175" y="149"/>
                    </a:lnTo>
                    <a:lnTo>
                      <a:pt x="187" y="143"/>
                    </a:lnTo>
                    <a:lnTo>
                      <a:pt x="198" y="160"/>
                    </a:lnTo>
                    <a:lnTo>
                      <a:pt x="196" y="164"/>
                    </a:lnTo>
                    <a:lnTo>
                      <a:pt x="187" y="172"/>
                    </a:lnTo>
                    <a:lnTo>
                      <a:pt x="183" y="177"/>
                    </a:lnTo>
                    <a:lnTo>
                      <a:pt x="190" y="184"/>
                    </a:lnTo>
                    <a:lnTo>
                      <a:pt x="206" y="194"/>
                    </a:lnTo>
                    <a:lnTo>
                      <a:pt x="213" y="200"/>
                    </a:lnTo>
                    <a:lnTo>
                      <a:pt x="227" y="203"/>
                    </a:lnTo>
                    <a:lnTo>
                      <a:pt x="236" y="219"/>
                    </a:lnTo>
                    <a:lnTo>
                      <a:pt x="236" y="228"/>
                    </a:lnTo>
                    <a:lnTo>
                      <a:pt x="229" y="235"/>
                    </a:lnTo>
                    <a:lnTo>
                      <a:pt x="222" y="239"/>
                    </a:lnTo>
                    <a:lnTo>
                      <a:pt x="213" y="239"/>
                    </a:lnTo>
                    <a:lnTo>
                      <a:pt x="208" y="233"/>
                    </a:lnTo>
                    <a:lnTo>
                      <a:pt x="206" y="228"/>
                    </a:lnTo>
                    <a:lnTo>
                      <a:pt x="215" y="228"/>
                    </a:lnTo>
                    <a:lnTo>
                      <a:pt x="210" y="219"/>
                    </a:lnTo>
                    <a:lnTo>
                      <a:pt x="198" y="198"/>
                    </a:lnTo>
                    <a:lnTo>
                      <a:pt x="194" y="200"/>
                    </a:lnTo>
                    <a:lnTo>
                      <a:pt x="192" y="194"/>
                    </a:lnTo>
                    <a:lnTo>
                      <a:pt x="187" y="188"/>
                    </a:lnTo>
                    <a:lnTo>
                      <a:pt x="183" y="188"/>
                    </a:lnTo>
                    <a:lnTo>
                      <a:pt x="180" y="190"/>
                    </a:lnTo>
                    <a:lnTo>
                      <a:pt x="180" y="198"/>
                    </a:lnTo>
                    <a:lnTo>
                      <a:pt x="175" y="200"/>
                    </a:lnTo>
                    <a:lnTo>
                      <a:pt x="175" y="205"/>
                    </a:lnTo>
                    <a:lnTo>
                      <a:pt x="169" y="200"/>
                    </a:lnTo>
                    <a:lnTo>
                      <a:pt x="161" y="203"/>
                    </a:lnTo>
                    <a:lnTo>
                      <a:pt x="159" y="207"/>
                    </a:lnTo>
                    <a:lnTo>
                      <a:pt x="152" y="200"/>
                    </a:lnTo>
                    <a:lnTo>
                      <a:pt x="134" y="198"/>
                    </a:lnTo>
                    <a:lnTo>
                      <a:pt x="127" y="194"/>
                    </a:lnTo>
                    <a:lnTo>
                      <a:pt x="109" y="203"/>
                    </a:lnTo>
                    <a:lnTo>
                      <a:pt x="104" y="198"/>
                    </a:lnTo>
                    <a:lnTo>
                      <a:pt x="101" y="181"/>
                    </a:lnTo>
                    <a:lnTo>
                      <a:pt x="95" y="169"/>
                    </a:lnTo>
                    <a:lnTo>
                      <a:pt x="78" y="167"/>
                    </a:lnTo>
                    <a:lnTo>
                      <a:pt x="69" y="167"/>
                    </a:lnTo>
                    <a:lnTo>
                      <a:pt x="41" y="177"/>
                    </a:lnTo>
                    <a:lnTo>
                      <a:pt x="34" y="172"/>
                    </a:lnTo>
                    <a:lnTo>
                      <a:pt x="28" y="169"/>
                    </a:lnTo>
                    <a:lnTo>
                      <a:pt x="26" y="160"/>
                    </a:lnTo>
                    <a:lnTo>
                      <a:pt x="18" y="153"/>
                    </a:lnTo>
                    <a:lnTo>
                      <a:pt x="12" y="151"/>
                    </a:lnTo>
                    <a:lnTo>
                      <a:pt x="4" y="145"/>
                    </a:lnTo>
                    <a:lnTo>
                      <a:pt x="2" y="139"/>
                    </a:lnTo>
                    <a:lnTo>
                      <a:pt x="4" y="132"/>
                    </a:lnTo>
                    <a:lnTo>
                      <a:pt x="9" y="127"/>
                    </a:lnTo>
                    <a:lnTo>
                      <a:pt x="9" y="117"/>
                    </a:lnTo>
                    <a:lnTo>
                      <a:pt x="9" y="108"/>
                    </a:lnTo>
                    <a:lnTo>
                      <a:pt x="0" y="94"/>
                    </a:lnTo>
                    <a:lnTo>
                      <a:pt x="2" y="87"/>
                    </a:lnTo>
                    <a:lnTo>
                      <a:pt x="12" y="68"/>
                    </a:lnTo>
                    <a:lnTo>
                      <a:pt x="14" y="53"/>
                    </a:lnTo>
                    <a:lnTo>
                      <a:pt x="22" y="47"/>
                    </a:lnTo>
                  </a:path>
                </a:pathLst>
              </a:custGeom>
              <a:solidFill>
                <a:schemeClr val="accent1">
                  <a:lumMod val="75000"/>
                </a:schemeClr>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sp>
            <p:nvSpPr>
              <p:cNvPr id="88" name="Freeform 35"/>
              <p:cNvSpPr>
                <a:spLocks/>
              </p:cNvSpPr>
              <p:nvPr/>
            </p:nvSpPr>
            <p:spPr bwMode="auto">
              <a:xfrm>
                <a:off x="1608" y="1788"/>
                <a:ext cx="357" cy="369"/>
              </a:xfrm>
              <a:custGeom>
                <a:avLst/>
                <a:gdLst>
                  <a:gd name="T0" fmla="*/ 108 w 289"/>
                  <a:gd name="T1" fmla="*/ 118 h 278"/>
                  <a:gd name="T2" fmla="*/ 110 w 289"/>
                  <a:gd name="T3" fmla="*/ 150 h 278"/>
                  <a:gd name="T4" fmla="*/ 115 w 289"/>
                  <a:gd name="T5" fmla="*/ 184 h 278"/>
                  <a:gd name="T6" fmla="*/ 122 w 289"/>
                  <a:gd name="T7" fmla="*/ 212 h 278"/>
                  <a:gd name="T8" fmla="*/ 159 w 289"/>
                  <a:gd name="T9" fmla="*/ 238 h 278"/>
                  <a:gd name="T10" fmla="*/ 174 w 289"/>
                  <a:gd name="T11" fmla="*/ 240 h 278"/>
                  <a:gd name="T12" fmla="*/ 178 w 289"/>
                  <a:gd name="T13" fmla="*/ 257 h 278"/>
                  <a:gd name="T14" fmla="*/ 168 w 289"/>
                  <a:gd name="T15" fmla="*/ 272 h 278"/>
                  <a:gd name="T16" fmla="*/ 201 w 289"/>
                  <a:gd name="T17" fmla="*/ 277 h 278"/>
                  <a:gd name="T18" fmla="*/ 246 w 289"/>
                  <a:gd name="T19" fmla="*/ 251 h 278"/>
                  <a:gd name="T20" fmla="*/ 265 w 289"/>
                  <a:gd name="T21" fmla="*/ 244 h 278"/>
                  <a:gd name="T22" fmla="*/ 277 w 289"/>
                  <a:gd name="T23" fmla="*/ 208 h 278"/>
                  <a:gd name="T24" fmla="*/ 267 w 289"/>
                  <a:gd name="T25" fmla="*/ 182 h 278"/>
                  <a:gd name="T26" fmla="*/ 253 w 289"/>
                  <a:gd name="T27" fmla="*/ 146 h 278"/>
                  <a:gd name="T28" fmla="*/ 242 w 289"/>
                  <a:gd name="T29" fmla="*/ 113 h 278"/>
                  <a:gd name="T30" fmla="*/ 234 w 289"/>
                  <a:gd name="T31" fmla="*/ 92 h 278"/>
                  <a:gd name="T32" fmla="*/ 214 w 289"/>
                  <a:gd name="T33" fmla="*/ 73 h 278"/>
                  <a:gd name="T34" fmla="*/ 203 w 289"/>
                  <a:gd name="T35" fmla="*/ 73 h 278"/>
                  <a:gd name="T36" fmla="*/ 161 w 289"/>
                  <a:gd name="T37" fmla="*/ 47 h 278"/>
                  <a:gd name="T38" fmla="*/ 135 w 289"/>
                  <a:gd name="T39" fmla="*/ 25 h 278"/>
                  <a:gd name="T40" fmla="*/ 102 w 289"/>
                  <a:gd name="T41" fmla="*/ 0 h 278"/>
                  <a:gd name="T42" fmla="*/ 90 w 289"/>
                  <a:gd name="T43" fmla="*/ 30 h 278"/>
                  <a:gd name="T44" fmla="*/ 81 w 289"/>
                  <a:gd name="T45" fmla="*/ 23 h 278"/>
                  <a:gd name="T46" fmla="*/ 67 w 289"/>
                  <a:gd name="T47" fmla="*/ 9 h 278"/>
                  <a:gd name="T48" fmla="*/ 46 w 289"/>
                  <a:gd name="T49" fmla="*/ 2 h 278"/>
                  <a:gd name="T50" fmla="*/ 21 w 289"/>
                  <a:gd name="T51" fmla="*/ 13 h 278"/>
                  <a:gd name="T52" fmla="*/ 5 w 289"/>
                  <a:gd name="T53" fmla="*/ 34 h 278"/>
                  <a:gd name="T54" fmla="*/ 11 w 289"/>
                  <a:gd name="T55" fmla="*/ 54 h 278"/>
                  <a:gd name="T56" fmla="*/ 18 w 289"/>
                  <a:gd name="T57" fmla="*/ 51 h 278"/>
                  <a:gd name="T58" fmla="*/ 42 w 289"/>
                  <a:gd name="T59" fmla="*/ 51 h 278"/>
                  <a:gd name="T60" fmla="*/ 44 w 289"/>
                  <a:gd name="T61" fmla="*/ 70 h 278"/>
                  <a:gd name="T62" fmla="*/ 36 w 289"/>
                  <a:gd name="T63" fmla="*/ 63 h 278"/>
                  <a:gd name="T64" fmla="*/ 32 w 289"/>
                  <a:gd name="T65" fmla="*/ 70 h 278"/>
                  <a:gd name="T66" fmla="*/ 23 w 289"/>
                  <a:gd name="T67" fmla="*/ 75 h 278"/>
                  <a:gd name="T68" fmla="*/ 42 w 289"/>
                  <a:gd name="T69" fmla="*/ 92 h 278"/>
                  <a:gd name="T70" fmla="*/ 51 w 289"/>
                  <a:gd name="T71" fmla="*/ 101 h 278"/>
                  <a:gd name="T72" fmla="*/ 69 w 289"/>
                  <a:gd name="T73" fmla="*/ 113 h 278"/>
                  <a:gd name="T74" fmla="*/ 81 w 289"/>
                  <a:gd name="T75" fmla="*/ 11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278">
                    <a:moveTo>
                      <a:pt x="102" y="113"/>
                    </a:moveTo>
                    <a:lnTo>
                      <a:pt x="108" y="118"/>
                    </a:lnTo>
                    <a:lnTo>
                      <a:pt x="104" y="135"/>
                    </a:lnTo>
                    <a:lnTo>
                      <a:pt x="110" y="150"/>
                    </a:lnTo>
                    <a:lnTo>
                      <a:pt x="113" y="163"/>
                    </a:lnTo>
                    <a:lnTo>
                      <a:pt x="115" y="184"/>
                    </a:lnTo>
                    <a:lnTo>
                      <a:pt x="120" y="201"/>
                    </a:lnTo>
                    <a:lnTo>
                      <a:pt x="122" y="212"/>
                    </a:lnTo>
                    <a:lnTo>
                      <a:pt x="131" y="219"/>
                    </a:lnTo>
                    <a:lnTo>
                      <a:pt x="159" y="238"/>
                    </a:lnTo>
                    <a:lnTo>
                      <a:pt x="166" y="240"/>
                    </a:lnTo>
                    <a:lnTo>
                      <a:pt x="174" y="240"/>
                    </a:lnTo>
                    <a:lnTo>
                      <a:pt x="182" y="251"/>
                    </a:lnTo>
                    <a:lnTo>
                      <a:pt x="178" y="257"/>
                    </a:lnTo>
                    <a:lnTo>
                      <a:pt x="170" y="262"/>
                    </a:lnTo>
                    <a:lnTo>
                      <a:pt x="168" y="272"/>
                    </a:lnTo>
                    <a:lnTo>
                      <a:pt x="182" y="274"/>
                    </a:lnTo>
                    <a:lnTo>
                      <a:pt x="201" y="277"/>
                    </a:lnTo>
                    <a:lnTo>
                      <a:pt x="209" y="267"/>
                    </a:lnTo>
                    <a:lnTo>
                      <a:pt x="246" y="251"/>
                    </a:lnTo>
                    <a:lnTo>
                      <a:pt x="253" y="244"/>
                    </a:lnTo>
                    <a:lnTo>
                      <a:pt x="265" y="244"/>
                    </a:lnTo>
                    <a:lnTo>
                      <a:pt x="288" y="231"/>
                    </a:lnTo>
                    <a:lnTo>
                      <a:pt x="277" y="208"/>
                    </a:lnTo>
                    <a:lnTo>
                      <a:pt x="277" y="201"/>
                    </a:lnTo>
                    <a:lnTo>
                      <a:pt x="267" y="182"/>
                    </a:lnTo>
                    <a:lnTo>
                      <a:pt x="263" y="163"/>
                    </a:lnTo>
                    <a:lnTo>
                      <a:pt x="253" y="146"/>
                    </a:lnTo>
                    <a:lnTo>
                      <a:pt x="248" y="127"/>
                    </a:lnTo>
                    <a:lnTo>
                      <a:pt x="242" y="113"/>
                    </a:lnTo>
                    <a:lnTo>
                      <a:pt x="238" y="96"/>
                    </a:lnTo>
                    <a:lnTo>
                      <a:pt x="234" y="92"/>
                    </a:lnTo>
                    <a:lnTo>
                      <a:pt x="223" y="79"/>
                    </a:lnTo>
                    <a:lnTo>
                      <a:pt x="214" y="73"/>
                    </a:lnTo>
                    <a:lnTo>
                      <a:pt x="209" y="73"/>
                    </a:lnTo>
                    <a:lnTo>
                      <a:pt x="203" y="73"/>
                    </a:lnTo>
                    <a:lnTo>
                      <a:pt x="186" y="63"/>
                    </a:lnTo>
                    <a:lnTo>
                      <a:pt x="161" y="47"/>
                    </a:lnTo>
                    <a:lnTo>
                      <a:pt x="147" y="32"/>
                    </a:lnTo>
                    <a:lnTo>
                      <a:pt x="135" y="25"/>
                    </a:lnTo>
                    <a:lnTo>
                      <a:pt x="122" y="11"/>
                    </a:lnTo>
                    <a:lnTo>
                      <a:pt x="102" y="0"/>
                    </a:lnTo>
                    <a:lnTo>
                      <a:pt x="94" y="28"/>
                    </a:lnTo>
                    <a:lnTo>
                      <a:pt x="90" y="30"/>
                    </a:lnTo>
                    <a:lnTo>
                      <a:pt x="85" y="28"/>
                    </a:lnTo>
                    <a:lnTo>
                      <a:pt x="81" y="23"/>
                    </a:lnTo>
                    <a:lnTo>
                      <a:pt x="69" y="21"/>
                    </a:lnTo>
                    <a:lnTo>
                      <a:pt x="67" y="9"/>
                    </a:lnTo>
                    <a:lnTo>
                      <a:pt x="65" y="4"/>
                    </a:lnTo>
                    <a:lnTo>
                      <a:pt x="46" y="2"/>
                    </a:lnTo>
                    <a:lnTo>
                      <a:pt x="34" y="9"/>
                    </a:lnTo>
                    <a:lnTo>
                      <a:pt x="21" y="13"/>
                    </a:lnTo>
                    <a:lnTo>
                      <a:pt x="11" y="28"/>
                    </a:lnTo>
                    <a:lnTo>
                      <a:pt x="5" y="34"/>
                    </a:lnTo>
                    <a:lnTo>
                      <a:pt x="0" y="42"/>
                    </a:lnTo>
                    <a:lnTo>
                      <a:pt x="11" y="54"/>
                    </a:lnTo>
                    <a:lnTo>
                      <a:pt x="16" y="54"/>
                    </a:lnTo>
                    <a:lnTo>
                      <a:pt x="18" y="51"/>
                    </a:lnTo>
                    <a:lnTo>
                      <a:pt x="34" y="49"/>
                    </a:lnTo>
                    <a:lnTo>
                      <a:pt x="42" y="51"/>
                    </a:lnTo>
                    <a:lnTo>
                      <a:pt x="46" y="60"/>
                    </a:lnTo>
                    <a:lnTo>
                      <a:pt x="44" y="70"/>
                    </a:lnTo>
                    <a:lnTo>
                      <a:pt x="39" y="68"/>
                    </a:lnTo>
                    <a:lnTo>
                      <a:pt x="36" y="63"/>
                    </a:lnTo>
                    <a:lnTo>
                      <a:pt x="36" y="66"/>
                    </a:lnTo>
                    <a:lnTo>
                      <a:pt x="32" y="70"/>
                    </a:lnTo>
                    <a:lnTo>
                      <a:pt x="30" y="70"/>
                    </a:lnTo>
                    <a:lnTo>
                      <a:pt x="23" y="75"/>
                    </a:lnTo>
                    <a:lnTo>
                      <a:pt x="23" y="84"/>
                    </a:lnTo>
                    <a:lnTo>
                      <a:pt x="42" y="92"/>
                    </a:lnTo>
                    <a:lnTo>
                      <a:pt x="46" y="99"/>
                    </a:lnTo>
                    <a:lnTo>
                      <a:pt x="51" y="101"/>
                    </a:lnTo>
                    <a:lnTo>
                      <a:pt x="65" y="105"/>
                    </a:lnTo>
                    <a:lnTo>
                      <a:pt x="69" y="113"/>
                    </a:lnTo>
                    <a:lnTo>
                      <a:pt x="76" y="115"/>
                    </a:lnTo>
                    <a:lnTo>
                      <a:pt x="81" y="118"/>
                    </a:lnTo>
                    <a:lnTo>
                      <a:pt x="102" y="113"/>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sz="1350" kern="0">
                  <a:solidFill>
                    <a:prstClr val="black"/>
                  </a:solidFill>
                </a:endParaRPr>
              </a:p>
            </p:txBody>
          </p:sp>
        </p:grpSp>
      </p:grpSp>
      <p:sp>
        <p:nvSpPr>
          <p:cNvPr id="89" name="Rettangolo 2"/>
          <p:cNvSpPr/>
          <p:nvPr/>
        </p:nvSpPr>
        <p:spPr>
          <a:xfrm>
            <a:off x="502399" y="122559"/>
            <a:ext cx="7950601" cy="954107"/>
          </a:xfrm>
          <a:prstGeom prst="rect">
            <a:avLst/>
          </a:prstGeom>
          <a:solidFill>
            <a:schemeClr val="accent3">
              <a:lumMod val="50000"/>
            </a:schemeClr>
          </a:solidFill>
        </p:spPr>
        <p:txBody>
          <a:bodyPr wrap="square">
            <a:spAutoFit/>
          </a:bodyPr>
          <a:lstStyle/>
          <a:p>
            <a:pPr>
              <a:defRPr/>
            </a:pPr>
            <a:r>
              <a:rPr lang="it-IT" altLang="it-IT" sz="2800" b="1" dirty="0">
                <a:solidFill>
                  <a:schemeClr val="bg1"/>
                </a:solidFill>
                <a:latin typeface="+mj-lt"/>
                <a:cs typeface="Times New Roman" panose="02020603050405020304" pitchFamily="18" charset="0"/>
              </a:rPr>
              <a:t>From </a:t>
            </a:r>
            <a:r>
              <a:rPr lang="it-IT" altLang="it-IT" sz="2800" b="1" dirty="0" err="1">
                <a:solidFill>
                  <a:schemeClr val="bg1"/>
                </a:solidFill>
                <a:latin typeface="+mj-lt"/>
                <a:cs typeface="Times New Roman" panose="02020603050405020304" pitchFamily="18" charset="0"/>
              </a:rPr>
              <a:t>renewable</a:t>
            </a:r>
            <a:r>
              <a:rPr lang="it-IT" altLang="it-IT" sz="2800" b="1" dirty="0">
                <a:solidFill>
                  <a:schemeClr val="bg1"/>
                </a:solidFill>
                <a:latin typeface="+mj-lt"/>
                <a:cs typeface="Times New Roman" panose="02020603050405020304" pitchFamily="18" charset="0"/>
              </a:rPr>
              <a:t> carbon to </a:t>
            </a:r>
            <a:r>
              <a:rPr lang="it-IT" altLang="it-IT" sz="2800" b="1" dirty="0" err="1">
                <a:solidFill>
                  <a:schemeClr val="bg1"/>
                </a:solidFill>
                <a:latin typeface="+mj-lt"/>
                <a:cs typeface="Times New Roman" panose="02020603050405020304" pitchFamily="18" charset="0"/>
              </a:rPr>
              <a:t>manufactured</a:t>
            </a:r>
            <a:r>
              <a:rPr lang="it-IT" altLang="it-IT" sz="2800" b="1" dirty="0">
                <a:solidFill>
                  <a:schemeClr val="bg1"/>
                </a:solidFill>
                <a:latin typeface="+mj-lt"/>
                <a:cs typeface="Times New Roman" panose="02020603050405020304" pitchFamily="18" charset="0"/>
              </a:rPr>
              <a:t>  </a:t>
            </a:r>
            <a:r>
              <a:rPr lang="it-IT" altLang="it-IT" sz="2800" b="1" dirty="0" err="1">
                <a:solidFill>
                  <a:schemeClr val="bg1"/>
                </a:solidFill>
                <a:latin typeface="+mj-lt"/>
                <a:cs typeface="Times New Roman" panose="02020603050405020304" pitchFamily="18" charset="0"/>
              </a:rPr>
              <a:t>products</a:t>
            </a:r>
            <a:r>
              <a:rPr lang="it-IT" altLang="it-IT" sz="2800" b="1" dirty="0">
                <a:solidFill>
                  <a:schemeClr val="bg1"/>
                </a:solidFill>
                <a:latin typeface="+mj-lt"/>
                <a:cs typeface="Times New Roman" panose="02020603050405020304" pitchFamily="18" charset="0"/>
              </a:rPr>
              <a:t>: </a:t>
            </a:r>
            <a:r>
              <a:rPr lang="it-IT" altLang="it-IT" sz="2800" b="1" dirty="0" smtClean="0">
                <a:solidFill>
                  <a:schemeClr val="bg1"/>
                </a:solidFill>
                <a:latin typeface="+mj-lt"/>
                <a:cs typeface="Times New Roman" panose="02020603050405020304" pitchFamily="18" charset="0"/>
              </a:rPr>
              <a:t> the </a:t>
            </a:r>
            <a:r>
              <a:rPr lang="it-IT" altLang="it-IT" sz="2800" b="1" dirty="0">
                <a:solidFill>
                  <a:schemeClr val="bg1"/>
                </a:solidFill>
                <a:latin typeface="+mj-lt"/>
                <a:cs typeface="Times New Roman" panose="02020603050405020304" pitchFamily="18" charset="0"/>
              </a:rPr>
              <a:t>new </a:t>
            </a:r>
            <a:r>
              <a:rPr lang="it-IT" altLang="it-IT" sz="2800" b="1" dirty="0" err="1">
                <a:solidFill>
                  <a:schemeClr val="bg1"/>
                </a:solidFill>
                <a:latin typeface="+mj-lt"/>
                <a:cs typeface="Times New Roman" panose="02020603050405020304" pitchFamily="18" charset="0"/>
              </a:rPr>
              <a:t>Italian</a:t>
            </a:r>
            <a:r>
              <a:rPr lang="it-IT" altLang="it-IT" sz="2800" b="1" dirty="0">
                <a:solidFill>
                  <a:schemeClr val="bg1"/>
                </a:solidFill>
                <a:latin typeface="+mj-lt"/>
                <a:cs typeface="Times New Roman" panose="02020603050405020304" pitchFamily="18" charset="0"/>
              </a:rPr>
              <a:t> </a:t>
            </a:r>
            <a:r>
              <a:rPr lang="it-IT" altLang="it-IT" sz="2800" b="1" dirty="0" err="1">
                <a:solidFill>
                  <a:schemeClr val="bg1"/>
                </a:solidFill>
                <a:latin typeface="+mj-lt"/>
                <a:cs typeface="Times New Roman" panose="02020603050405020304" pitchFamily="18" charset="0"/>
              </a:rPr>
              <a:t>value</a:t>
            </a:r>
            <a:r>
              <a:rPr lang="it-IT" altLang="it-IT" sz="2800" b="1" dirty="0">
                <a:solidFill>
                  <a:schemeClr val="bg1"/>
                </a:solidFill>
                <a:latin typeface="+mj-lt"/>
                <a:cs typeface="Times New Roman" panose="02020603050405020304" pitchFamily="18" charset="0"/>
              </a:rPr>
              <a:t> </a:t>
            </a:r>
            <a:r>
              <a:rPr lang="it-IT" altLang="it-IT" sz="2800" b="1" dirty="0" err="1">
                <a:solidFill>
                  <a:schemeClr val="bg1"/>
                </a:solidFill>
                <a:latin typeface="+mj-lt"/>
                <a:cs typeface="Times New Roman" panose="02020603050405020304" pitchFamily="18" charset="0"/>
              </a:rPr>
              <a:t>chains</a:t>
            </a:r>
            <a:endParaRPr lang="it-IT" altLang="it-IT" sz="2800" b="1" dirty="0">
              <a:solidFill>
                <a:schemeClr val="bg1"/>
              </a:solidFill>
              <a:latin typeface="+mj-lt"/>
              <a:cs typeface="Times New Roman" panose="02020603050405020304" pitchFamily="18" charset="0"/>
            </a:endParaRPr>
          </a:p>
        </p:txBody>
      </p:sp>
      <p:sp>
        <p:nvSpPr>
          <p:cNvPr id="5" name="CasellaDiTesto 4"/>
          <p:cNvSpPr txBox="1"/>
          <p:nvPr/>
        </p:nvSpPr>
        <p:spPr>
          <a:xfrm>
            <a:off x="64016" y="2439675"/>
            <a:ext cx="1738307" cy="830997"/>
          </a:xfrm>
          <a:prstGeom prst="rect">
            <a:avLst/>
          </a:prstGeom>
          <a:solidFill>
            <a:schemeClr val="accent3">
              <a:lumMod val="75000"/>
            </a:schemeClr>
          </a:solidFill>
        </p:spPr>
        <p:txBody>
          <a:bodyPr wrap="square" rtlCol="0">
            <a:spAutoFit/>
          </a:bodyPr>
          <a:lstStyle/>
          <a:p>
            <a:r>
              <a:rPr lang="it-IT" sz="2400" b="1" dirty="0" smtClean="0">
                <a:solidFill>
                  <a:schemeClr val="bg1"/>
                </a:solidFill>
              </a:rPr>
              <a:t>Action </a:t>
            </a:r>
            <a:r>
              <a:rPr lang="it-IT" sz="2400" b="1" dirty="0" err="1" smtClean="0">
                <a:solidFill>
                  <a:schemeClr val="bg1"/>
                </a:solidFill>
              </a:rPr>
              <a:t>plan</a:t>
            </a:r>
            <a:r>
              <a:rPr lang="it-IT" sz="2400" b="1" dirty="0" smtClean="0">
                <a:solidFill>
                  <a:schemeClr val="bg1"/>
                </a:solidFill>
              </a:rPr>
              <a:t> 2019-2021</a:t>
            </a:r>
            <a:endParaRPr lang="en-GB" sz="2400" b="1" dirty="0">
              <a:solidFill>
                <a:schemeClr val="bg1"/>
              </a:solidFill>
            </a:endParaRPr>
          </a:p>
        </p:txBody>
      </p:sp>
    </p:spTree>
    <p:extLst>
      <p:ext uri="{BB962C8B-B14F-4D97-AF65-F5344CB8AC3E}">
        <p14:creationId xmlns:p14="http://schemas.microsoft.com/office/powerpoint/2010/main" val="115246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b="3271"/>
          <a:stretch/>
        </p:blipFill>
        <p:spPr>
          <a:xfrm>
            <a:off x="88549" y="1833390"/>
            <a:ext cx="8507954" cy="4757921"/>
          </a:xfrm>
          <a:prstGeom prst="rect">
            <a:avLst/>
          </a:prstGeom>
        </p:spPr>
      </p:pic>
      <p:pic>
        <p:nvPicPr>
          <p:cNvPr id="5" name="Immagine 5" descr="fascia_alta.jpg"/>
          <p:cNvPicPr>
            <a:picLocks noChangeAspect="1"/>
          </p:cNvPicPr>
          <p:nvPr/>
        </p:nvPicPr>
        <p:blipFill rotWithShape="1">
          <a:blip r:embed="rId3"/>
          <a:srcRect l="-1516" t="477" r="2968" b="-477"/>
          <a:stretch/>
        </p:blipFill>
        <p:spPr bwMode="auto">
          <a:xfrm>
            <a:off x="-108520" y="98505"/>
            <a:ext cx="9314726" cy="910172"/>
          </a:xfrm>
          <a:prstGeom prst="rect">
            <a:avLst/>
          </a:prstGeom>
          <a:noFill/>
          <a:ln w="9525">
            <a:noFill/>
            <a:miter lim="800000"/>
            <a:headEnd/>
            <a:tailEnd/>
          </a:ln>
        </p:spPr>
      </p:pic>
      <p:sp>
        <p:nvSpPr>
          <p:cNvPr id="7" name="CasellaDiTesto 6"/>
          <p:cNvSpPr txBox="1"/>
          <p:nvPr/>
        </p:nvSpPr>
        <p:spPr>
          <a:xfrm>
            <a:off x="412696" y="345842"/>
            <a:ext cx="4136147" cy="523220"/>
          </a:xfrm>
          <a:prstGeom prst="rect">
            <a:avLst/>
          </a:prstGeom>
          <a:noFill/>
        </p:spPr>
        <p:txBody>
          <a:bodyPr wrap="square" rtlCol="0">
            <a:spAutoFit/>
          </a:bodyPr>
          <a:lstStyle/>
          <a:p>
            <a:r>
              <a:rPr lang="it-IT" sz="2800" b="1" dirty="0" err="1" smtClean="0">
                <a:solidFill>
                  <a:schemeClr val="accent3">
                    <a:lumMod val="50000"/>
                  </a:schemeClr>
                </a:solidFill>
              </a:rPr>
              <a:t>Roadmaps</a:t>
            </a:r>
            <a:endParaRPr lang="it-IT" sz="2800" b="1" dirty="0">
              <a:solidFill>
                <a:schemeClr val="accent3">
                  <a:lumMod val="50000"/>
                </a:schemeClr>
              </a:solidFill>
            </a:endParaRPr>
          </a:p>
        </p:txBody>
      </p:sp>
      <p:pic>
        <p:nvPicPr>
          <p:cNvPr id="8" name="Immagine 7"/>
          <p:cNvPicPr>
            <a:picLocks noChangeAspect="1"/>
          </p:cNvPicPr>
          <p:nvPr/>
        </p:nvPicPr>
        <p:blipFill rotWithShape="1">
          <a:blip r:embed="rId4"/>
          <a:srcRect b="1322"/>
          <a:stretch/>
        </p:blipFill>
        <p:spPr>
          <a:xfrm>
            <a:off x="7541822" y="1601141"/>
            <a:ext cx="1593738" cy="1160403"/>
          </a:xfrm>
          <a:prstGeom prst="rect">
            <a:avLst/>
          </a:prstGeom>
        </p:spPr>
      </p:pic>
      <p:sp>
        <p:nvSpPr>
          <p:cNvPr id="9" name="CasellaDiTesto 8"/>
          <p:cNvSpPr txBox="1"/>
          <p:nvPr/>
        </p:nvSpPr>
        <p:spPr>
          <a:xfrm>
            <a:off x="251520" y="1101311"/>
            <a:ext cx="1738307" cy="830997"/>
          </a:xfrm>
          <a:prstGeom prst="rect">
            <a:avLst/>
          </a:prstGeom>
          <a:solidFill>
            <a:schemeClr val="accent3">
              <a:lumMod val="75000"/>
            </a:schemeClr>
          </a:solidFill>
        </p:spPr>
        <p:txBody>
          <a:bodyPr wrap="square" rtlCol="0">
            <a:spAutoFit/>
          </a:bodyPr>
          <a:lstStyle/>
          <a:p>
            <a:r>
              <a:rPr lang="it-IT" sz="2400" b="1" dirty="0" smtClean="0">
                <a:solidFill>
                  <a:schemeClr val="bg1"/>
                </a:solidFill>
              </a:rPr>
              <a:t>Action </a:t>
            </a:r>
            <a:r>
              <a:rPr lang="it-IT" sz="2400" b="1" dirty="0" err="1" smtClean="0">
                <a:solidFill>
                  <a:schemeClr val="bg1"/>
                </a:solidFill>
              </a:rPr>
              <a:t>plan</a:t>
            </a:r>
            <a:r>
              <a:rPr lang="it-IT" sz="2400" b="1" dirty="0" smtClean="0">
                <a:solidFill>
                  <a:schemeClr val="bg1"/>
                </a:solidFill>
              </a:rPr>
              <a:t> 2019-2021</a:t>
            </a:r>
            <a:endParaRPr lang="en-GB" sz="2400" b="1" dirty="0">
              <a:solidFill>
                <a:schemeClr val="bg1"/>
              </a:solidFill>
            </a:endParaRPr>
          </a:p>
        </p:txBody>
      </p:sp>
    </p:spTree>
    <p:extLst>
      <p:ext uri="{BB962C8B-B14F-4D97-AF65-F5344CB8AC3E}">
        <p14:creationId xmlns:p14="http://schemas.microsoft.com/office/powerpoint/2010/main" val="2218803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5" descr="Screen Shot 2014-05-01 at 09.06.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9645"/>
            <a:ext cx="3816424" cy="565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4437029" y="2852936"/>
            <a:ext cx="3463197" cy="646331"/>
          </a:xfrm>
          <a:prstGeom prst="rect">
            <a:avLst/>
          </a:prstGeom>
          <a:solidFill>
            <a:schemeClr val="accent3">
              <a:lumMod val="50000"/>
            </a:schemeClr>
          </a:solidFill>
        </p:spPr>
        <p:txBody>
          <a:bodyPr wrap="square">
            <a:spAutoFit/>
          </a:bodyPr>
          <a:lstStyle/>
          <a:p>
            <a:pPr>
              <a:defRPr/>
            </a:pPr>
            <a:r>
              <a:rPr lang="en-GB" b="1" dirty="0">
                <a:solidFill>
                  <a:schemeClr val="bg1"/>
                </a:solidFill>
                <a:latin typeface="Arial" charset="0"/>
                <a:cs typeface="Arial" charset="0"/>
              </a:rPr>
              <a:t>Public-Private Partnership on </a:t>
            </a:r>
            <a:endParaRPr lang="en-GB" b="1" dirty="0" smtClean="0">
              <a:solidFill>
                <a:schemeClr val="bg1"/>
              </a:solidFill>
              <a:latin typeface="Arial" charset="0"/>
              <a:cs typeface="Arial" charset="0"/>
            </a:endParaRPr>
          </a:p>
          <a:p>
            <a:pPr>
              <a:defRPr/>
            </a:pPr>
            <a:r>
              <a:rPr lang="en-GB" b="1" dirty="0" smtClean="0">
                <a:solidFill>
                  <a:schemeClr val="bg1"/>
                </a:solidFill>
                <a:latin typeface="Arial" charset="0"/>
                <a:cs typeface="Arial" charset="0"/>
              </a:rPr>
              <a:t>Bio-Based </a:t>
            </a:r>
            <a:r>
              <a:rPr lang="en-GB" b="1" dirty="0">
                <a:solidFill>
                  <a:schemeClr val="bg1"/>
                </a:solidFill>
                <a:latin typeface="Arial" charset="0"/>
                <a:cs typeface="Arial" charset="0"/>
              </a:rPr>
              <a:t>Industries</a:t>
            </a:r>
            <a:endParaRPr lang="it-IT" b="1" kern="0" dirty="0">
              <a:solidFill>
                <a:schemeClr val="bg1"/>
              </a:solidFill>
            </a:endParaRPr>
          </a:p>
        </p:txBody>
      </p:sp>
      <p:sp>
        <p:nvSpPr>
          <p:cNvPr id="14342" name="CasellaDiTesto 6"/>
          <p:cNvSpPr txBox="1">
            <a:spLocks noChangeArrowheads="1"/>
          </p:cNvSpPr>
          <p:nvPr/>
        </p:nvSpPr>
        <p:spPr bwMode="auto">
          <a:xfrm flipH="1">
            <a:off x="468313" y="312738"/>
            <a:ext cx="8526462" cy="954107"/>
          </a:xfrm>
          <a:prstGeom prst="rect">
            <a:avLst/>
          </a:prstGeom>
          <a:solidFill>
            <a:schemeClr val="accent3">
              <a:lumMod val="50000"/>
            </a:schemeClr>
          </a:solid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1" dirty="0" err="1" smtClean="0">
                <a:solidFill>
                  <a:schemeClr val="bg1"/>
                </a:solidFill>
              </a:rPr>
              <a:t>Enabling</a:t>
            </a:r>
            <a:r>
              <a:rPr lang="it-IT" altLang="it-IT" sz="2800" b="1" dirty="0" smtClean="0">
                <a:solidFill>
                  <a:schemeClr val="bg1"/>
                </a:solidFill>
              </a:rPr>
              <a:t> </a:t>
            </a:r>
            <a:r>
              <a:rPr lang="it-IT" altLang="it-IT" sz="2800" b="1" dirty="0" err="1" smtClean="0">
                <a:solidFill>
                  <a:schemeClr val="bg1"/>
                </a:solidFill>
              </a:rPr>
              <a:t>Europen</a:t>
            </a:r>
            <a:r>
              <a:rPr lang="it-IT" altLang="it-IT" sz="2800" b="1" dirty="0" smtClean="0">
                <a:solidFill>
                  <a:schemeClr val="bg1"/>
                </a:solidFill>
              </a:rPr>
              <a:t> Bioeconomy: </a:t>
            </a:r>
            <a:r>
              <a:rPr lang="it-IT" altLang="it-IT" sz="2800" b="1" dirty="0" err="1" smtClean="0">
                <a:solidFill>
                  <a:schemeClr val="bg1"/>
                </a:solidFill>
              </a:rPr>
              <a:t>Horizon</a:t>
            </a:r>
            <a:r>
              <a:rPr lang="it-IT" altLang="it-IT" sz="2800" b="1" dirty="0" smtClean="0">
                <a:solidFill>
                  <a:schemeClr val="bg1"/>
                </a:solidFill>
              </a:rPr>
              <a:t> 2020 and </a:t>
            </a:r>
            <a:r>
              <a:rPr lang="it-IT" altLang="it-IT" sz="2800" b="1" dirty="0" err="1" smtClean="0">
                <a:solidFill>
                  <a:schemeClr val="bg1"/>
                </a:solidFill>
              </a:rPr>
              <a:t>BioBased</a:t>
            </a:r>
            <a:r>
              <a:rPr lang="it-IT" altLang="it-IT" sz="2800" b="1" dirty="0" smtClean="0">
                <a:solidFill>
                  <a:schemeClr val="bg1"/>
                </a:solidFill>
              </a:rPr>
              <a:t> </a:t>
            </a:r>
            <a:r>
              <a:rPr lang="it-IT" altLang="it-IT" sz="2800" b="1" dirty="0" err="1" smtClean="0">
                <a:solidFill>
                  <a:schemeClr val="bg1"/>
                </a:solidFill>
              </a:rPr>
              <a:t>Industry</a:t>
            </a:r>
            <a:r>
              <a:rPr lang="it-IT" altLang="it-IT" sz="2800" b="1" dirty="0" smtClean="0">
                <a:solidFill>
                  <a:schemeClr val="bg1"/>
                </a:solidFill>
              </a:rPr>
              <a:t> Joint </a:t>
            </a:r>
            <a:r>
              <a:rPr lang="it-IT" altLang="it-IT" sz="2800" b="1" dirty="0" err="1" smtClean="0">
                <a:solidFill>
                  <a:schemeClr val="bg1"/>
                </a:solidFill>
              </a:rPr>
              <a:t>Undertaking</a:t>
            </a:r>
            <a:r>
              <a:rPr lang="it-IT" altLang="it-IT" sz="2800" b="1" dirty="0" smtClean="0">
                <a:solidFill>
                  <a:schemeClr val="bg1"/>
                </a:solidFill>
              </a:rPr>
              <a:t> </a:t>
            </a:r>
            <a:endParaRPr lang="it-IT" altLang="it-IT" sz="2800" b="1" dirty="0">
              <a:solidFill>
                <a:schemeClr val="bg1"/>
              </a:solidFill>
            </a:endParaRPr>
          </a:p>
        </p:txBody>
      </p:sp>
      <p:sp>
        <p:nvSpPr>
          <p:cNvPr id="2" name="Rettangolo 1"/>
          <p:cNvSpPr/>
          <p:nvPr/>
        </p:nvSpPr>
        <p:spPr>
          <a:xfrm>
            <a:off x="4427984" y="3593427"/>
            <a:ext cx="4418154" cy="2031325"/>
          </a:xfrm>
          <a:prstGeom prst="rect">
            <a:avLst/>
          </a:prstGeom>
          <a:solidFill>
            <a:schemeClr val="accent3">
              <a:lumMod val="50000"/>
            </a:schemeClr>
          </a:solidFill>
        </p:spPr>
        <p:txBody>
          <a:bodyPr wrap="square">
            <a:spAutoFit/>
          </a:bodyPr>
          <a:lstStyle/>
          <a:p>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rPr>
              <a:t>The countries with the highest funding received and numbers of participations are </a:t>
            </a:r>
            <a:endParaRPr lang="en-GB" dirty="0" smtClean="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en-GB"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Germany</a:t>
            </a:r>
            <a:r>
              <a:rPr lang="en-GB"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GB" dirty="0">
                <a:solidFill>
                  <a:schemeClr val="bg1"/>
                </a:solidFill>
                <a:latin typeface="Arial" panose="020B0604020202020204" pitchFamily="34" charset="0"/>
                <a:ea typeface="Times New Roman" panose="02020603050405020304" pitchFamily="18" charset="0"/>
                <a:cs typeface="Arial" panose="020B0604020202020204" pitchFamily="34" charset="0"/>
              </a:rPr>
              <a:t>(EUR 71.64 </a:t>
            </a:r>
            <a:r>
              <a:rPr lang="en-GB"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million); </a:t>
            </a:r>
          </a:p>
          <a:p>
            <a:r>
              <a:rPr lang="en-GB"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Italy</a:t>
            </a:r>
            <a:r>
              <a:rPr lang="en-GB"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(EUR 51.07 million); </a:t>
            </a:r>
          </a:p>
          <a:p>
            <a:r>
              <a:rPr lang="en-GB"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Netherlands</a:t>
            </a:r>
            <a:r>
              <a:rPr lang="en-GB"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(EUR 48.09 million)</a:t>
            </a:r>
          </a:p>
          <a:p>
            <a:r>
              <a:rPr lang="en-GB"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p:txBody>
      </p:sp>
      <p:sp>
        <p:nvSpPr>
          <p:cNvPr id="8" name="CasellaDiTesto 7"/>
          <p:cNvSpPr txBox="1"/>
          <p:nvPr/>
        </p:nvSpPr>
        <p:spPr>
          <a:xfrm>
            <a:off x="4778688" y="1375562"/>
            <a:ext cx="3960581" cy="954107"/>
          </a:xfrm>
          <a:prstGeom prst="rect">
            <a:avLst/>
          </a:prstGeom>
          <a:solidFill>
            <a:schemeClr val="accent3">
              <a:lumMod val="40000"/>
              <a:lumOff val="60000"/>
            </a:schemeClr>
          </a:solidFill>
        </p:spPr>
        <p:txBody>
          <a:bodyPr wrap="square">
            <a:spAutoFit/>
          </a:bodyPr>
          <a:lstStyle/>
          <a:p>
            <a:pPr eaLnBrk="1" fontAlgn="auto" hangingPunct="1">
              <a:spcBef>
                <a:spcPts val="0"/>
              </a:spcBef>
              <a:spcAft>
                <a:spcPts val="0"/>
              </a:spcAft>
              <a:defRPr/>
            </a:pPr>
            <a:r>
              <a:rPr lang="it-IT" sz="2800" b="1" kern="0" dirty="0"/>
              <a:t>€ 3.7 </a:t>
            </a:r>
            <a:r>
              <a:rPr lang="it-IT" sz="2800" b="1" kern="0" dirty="0" err="1"/>
              <a:t>Billion</a:t>
            </a:r>
            <a:r>
              <a:rPr lang="it-IT" sz="2800" b="1" kern="0" dirty="0"/>
              <a:t> </a:t>
            </a:r>
            <a:endParaRPr lang="it-IT" sz="2800" b="1" kern="0" dirty="0" smtClean="0"/>
          </a:p>
          <a:p>
            <a:pPr eaLnBrk="1" fontAlgn="auto" hangingPunct="1">
              <a:spcBef>
                <a:spcPts val="0"/>
              </a:spcBef>
              <a:spcAft>
                <a:spcPts val="0"/>
              </a:spcAft>
              <a:defRPr/>
            </a:pPr>
            <a:r>
              <a:rPr lang="it-IT" sz="2800" b="1" kern="0" dirty="0" smtClean="0"/>
              <a:t>(</a:t>
            </a:r>
            <a:r>
              <a:rPr lang="it-IT" sz="2800" b="1" kern="0" dirty="0"/>
              <a:t>1/3 public, 2/3 private</a:t>
            </a:r>
            <a:r>
              <a:rPr lang="it-IT" sz="2800" b="1" kern="0" dirty="0" smtClean="0"/>
              <a:t>)</a:t>
            </a:r>
            <a:endParaRPr lang="it-IT" sz="2800" b="1" kern="0" dirty="0"/>
          </a:p>
        </p:txBody>
      </p:sp>
      <p:pic>
        <p:nvPicPr>
          <p:cNvPr id="3" name="Immagine 2"/>
          <p:cNvPicPr>
            <a:picLocks noChangeAspect="1"/>
          </p:cNvPicPr>
          <p:nvPr/>
        </p:nvPicPr>
        <p:blipFill>
          <a:blip r:embed="rId3"/>
          <a:stretch>
            <a:fillRect/>
          </a:stretch>
        </p:blipFill>
        <p:spPr>
          <a:xfrm>
            <a:off x="363927" y="1340768"/>
            <a:ext cx="3884421" cy="5400600"/>
          </a:xfrm>
          <a:prstGeom prst="rect">
            <a:avLst/>
          </a:prstGeom>
        </p:spPr>
      </p:pic>
    </p:spTree>
    <p:extLst>
      <p:ext uri="{BB962C8B-B14F-4D97-AF65-F5344CB8AC3E}">
        <p14:creationId xmlns:p14="http://schemas.microsoft.com/office/powerpoint/2010/main" val="229415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magine 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412750"/>
            <a:ext cx="401637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Immagin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1738" y="1171575"/>
            <a:ext cx="4907175" cy="434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644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9AF90DC5-DA13-41C2-8085-2BFD5C5A4166}" type="slidenum">
              <a:rPr lang="it-IT" smtClean="0"/>
              <a:t>2</a:t>
            </a:fld>
            <a:endParaRPr lang="it-IT"/>
          </a:p>
        </p:txBody>
      </p:sp>
      <p:pic>
        <p:nvPicPr>
          <p:cNvPr id="3" name="Immagine 2"/>
          <p:cNvPicPr>
            <a:picLocks noChangeAspect="1"/>
          </p:cNvPicPr>
          <p:nvPr/>
        </p:nvPicPr>
        <p:blipFill>
          <a:blip r:embed="rId2"/>
          <a:stretch>
            <a:fillRect/>
          </a:stretch>
        </p:blipFill>
        <p:spPr>
          <a:xfrm>
            <a:off x="2195737" y="364949"/>
            <a:ext cx="4538604" cy="6431231"/>
          </a:xfrm>
          <a:prstGeom prst="rect">
            <a:avLst/>
          </a:prstGeom>
        </p:spPr>
      </p:pic>
    </p:spTree>
    <p:extLst>
      <p:ext uri="{BB962C8B-B14F-4D97-AF65-F5344CB8AC3E}">
        <p14:creationId xmlns:p14="http://schemas.microsoft.com/office/powerpoint/2010/main" val="697057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7" y="260350"/>
            <a:ext cx="3169455" cy="39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8855" y="394872"/>
            <a:ext cx="2660155" cy="404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asellaDiTesto 5"/>
          <p:cNvSpPr txBox="1">
            <a:spLocks noChangeArrowheads="1"/>
          </p:cNvSpPr>
          <p:nvPr/>
        </p:nvSpPr>
        <p:spPr bwMode="auto">
          <a:xfrm>
            <a:off x="279400" y="76200"/>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Associated partners</a:t>
            </a:r>
          </a:p>
        </p:txBody>
      </p:sp>
      <p:pic>
        <p:nvPicPr>
          <p:cNvPr id="5"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692696"/>
            <a:ext cx="2691221" cy="370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4"/>
          <p:cNvPicPr>
            <a:picLocks noChangeAspect="1"/>
          </p:cNvPicPr>
          <p:nvPr/>
        </p:nvPicPr>
        <p:blipFill rotWithShape="1">
          <a:blip r:embed="rId5">
            <a:extLst>
              <a:ext uri="{28A0092B-C50C-407E-A947-70E740481C1C}">
                <a14:useLocalDpi xmlns:a14="http://schemas.microsoft.com/office/drawing/2010/main" val="0"/>
              </a:ext>
            </a:extLst>
          </a:blip>
          <a:srcRect b="44874"/>
          <a:stretch/>
        </p:blipFill>
        <p:spPr bwMode="auto">
          <a:xfrm>
            <a:off x="323528" y="4186750"/>
            <a:ext cx="3758798" cy="266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4"/>
          <p:cNvPicPr>
            <a:picLocks noChangeAspect="1"/>
          </p:cNvPicPr>
          <p:nvPr/>
        </p:nvPicPr>
        <p:blipFill rotWithShape="1">
          <a:blip r:embed="rId5">
            <a:extLst>
              <a:ext uri="{28A0092B-C50C-407E-A947-70E740481C1C}">
                <a14:useLocalDpi xmlns:a14="http://schemas.microsoft.com/office/drawing/2010/main" val="0"/>
              </a:ext>
            </a:extLst>
          </a:blip>
          <a:srcRect t="52985"/>
          <a:stretch/>
        </p:blipFill>
        <p:spPr bwMode="auto">
          <a:xfrm>
            <a:off x="5220072" y="4547889"/>
            <a:ext cx="3590918" cy="217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101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921172" y="260648"/>
            <a:ext cx="4943492" cy="3117035"/>
          </a:xfrm>
          <a:prstGeom prst="rect">
            <a:avLst/>
          </a:prstGeom>
          <a:ln>
            <a:solidFill>
              <a:schemeClr val="accent1"/>
            </a:solidFill>
          </a:ln>
        </p:spPr>
      </p:pic>
      <p:sp>
        <p:nvSpPr>
          <p:cNvPr id="3" name="CasellaDiTesto 2"/>
          <p:cNvSpPr txBox="1"/>
          <p:nvPr/>
        </p:nvSpPr>
        <p:spPr>
          <a:xfrm>
            <a:off x="445191" y="404664"/>
            <a:ext cx="3138295" cy="1200329"/>
          </a:xfrm>
          <a:prstGeom prst="rect">
            <a:avLst/>
          </a:prstGeom>
          <a:solidFill>
            <a:schemeClr val="accent3">
              <a:lumMod val="75000"/>
            </a:schemeClr>
          </a:solidFill>
        </p:spPr>
        <p:txBody>
          <a:bodyPr wrap="none" rtlCol="0">
            <a:spAutoFit/>
          </a:bodyPr>
          <a:lstStyle/>
          <a:p>
            <a:r>
              <a:rPr lang="it-IT" sz="3600" b="1" dirty="0" err="1" smtClean="0">
                <a:solidFill>
                  <a:schemeClr val="bg1"/>
                </a:solidFill>
              </a:rPr>
              <a:t>Next</a:t>
            </a:r>
            <a:r>
              <a:rPr lang="it-IT" sz="3600" b="1" dirty="0" smtClean="0">
                <a:solidFill>
                  <a:schemeClr val="bg1"/>
                </a:solidFill>
              </a:rPr>
              <a:t>?........ </a:t>
            </a:r>
          </a:p>
          <a:p>
            <a:r>
              <a:rPr lang="it-IT" sz="3600" b="1" dirty="0" err="1" smtClean="0">
                <a:solidFill>
                  <a:schemeClr val="bg1"/>
                </a:solidFill>
              </a:rPr>
              <a:t>Horizon</a:t>
            </a:r>
            <a:r>
              <a:rPr lang="it-IT" sz="3600" b="1" dirty="0" smtClean="0">
                <a:solidFill>
                  <a:schemeClr val="bg1"/>
                </a:solidFill>
              </a:rPr>
              <a:t> Europe</a:t>
            </a:r>
            <a:endParaRPr lang="en-GB" sz="3600" b="1" dirty="0">
              <a:solidFill>
                <a:schemeClr val="bg1"/>
              </a:solidFill>
            </a:endParaRPr>
          </a:p>
        </p:txBody>
      </p:sp>
      <p:pic>
        <p:nvPicPr>
          <p:cNvPr id="4" name="Immagine 3"/>
          <p:cNvPicPr>
            <a:picLocks noChangeAspect="1"/>
          </p:cNvPicPr>
          <p:nvPr/>
        </p:nvPicPr>
        <p:blipFill>
          <a:blip r:embed="rId3"/>
          <a:stretch>
            <a:fillRect/>
          </a:stretch>
        </p:blipFill>
        <p:spPr>
          <a:xfrm>
            <a:off x="107504" y="3501008"/>
            <a:ext cx="8434977" cy="3096344"/>
          </a:xfrm>
          <a:prstGeom prst="rect">
            <a:avLst/>
          </a:prstGeom>
          <a:ln>
            <a:solidFill>
              <a:schemeClr val="accent1"/>
            </a:solidFill>
          </a:ln>
        </p:spPr>
      </p:pic>
    </p:spTree>
    <p:extLst>
      <p:ext uri="{BB962C8B-B14F-4D97-AF65-F5344CB8AC3E}">
        <p14:creationId xmlns:p14="http://schemas.microsoft.com/office/powerpoint/2010/main" val="2397567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b="20991"/>
          <a:stretch/>
        </p:blipFill>
        <p:spPr>
          <a:xfrm>
            <a:off x="97027" y="69793"/>
            <a:ext cx="9182167" cy="4608512"/>
          </a:xfrm>
          <a:prstGeom prst="rect">
            <a:avLst/>
          </a:prstGeom>
        </p:spPr>
      </p:pic>
      <p:sp>
        <p:nvSpPr>
          <p:cNvPr id="4" name="Rettangolo 3"/>
          <p:cNvSpPr/>
          <p:nvPr/>
        </p:nvSpPr>
        <p:spPr>
          <a:xfrm>
            <a:off x="107504" y="4653136"/>
            <a:ext cx="8856984" cy="2031325"/>
          </a:xfrm>
          <a:prstGeom prst="rect">
            <a:avLst/>
          </a:prstGeom>
          <a:solidFill>
            <a:schemeClr val="accent3">
              <a:lumMod val="20000"/>
              <a:lumOff val="80000"/>
            </a:schemeClr>
          </a:solidFill>
        </p:spPr>
        <p:txBody>
          <a:bodyPr wrap="square">
            <a:spAutoFit/>
          </a:bodyPr>
          <a:lstStyle/>
          <a:p>
            <a:pPr algn="just">
              <a:spcBef>
                <a:spcPts val="600"/>
              </a:spcBef>
              <a:spcAft>
                <a:spcPts val="600"/>
              </a:spcAft>
            </a:pPr>
            <a:r>
              <a:rPr lang="en-GB" b="1" dirty="0">
                <a:latin typeface="Times New Roman" panose="02020603050405020304" pitchFamily="18" charset="0"/>
                <a:ea typeface="Calibri" panose="020F0502020204030204" pitchFamily="34" charset="0"/>
              </a:rPr>
              <a:t>The second pillar on Global Challenges and Industrial Competitiveness will take forward the societal challenges and industrial technologies </a:t>
            </a:r>
            <a:r>
              <a:rPr lang="en-GB" dirty="0">
                <a:latin typeface="Times New Roman" panose="02020603050405020304" pitchFamily="18" charset="0"/>
                <a:ea typeface="Calibri" panose="020F0502020204030204" pitchFamily="34" charset="0"/>
              </a:rPr>
              <a:t>in a more ‘top down’ directed approach addressing Union and global policy and competitiveness challenges and opportunities These are integrated into five clusters (‘health’; ‘inclusive and secure society’; ‘digital and industry’; ‘climate, energy and mobility’; and ‘food and natural resources’), aligned with Union and global policy priorities (the Sustainable Development Goals) and having cooperation and competitiveness as key drivers. </a:t>
            </a:r>
          </a:p>
        </p:txBody>
      </p:sp>
      <p:sp>
        <p:nvSpPr>
          <p:cNvPr id="5" name="Rettangolo 4"/>
          <p:cNvSpPr/>
          <p:nvPr/>
        </p:nvSpPr>
        <p:spPr>
          <a:xfrm>
            <a:off x="61564" y="4712285"/>
            <a:ext cx="9037004" cy="1938992"/>
          </a:xfrm>
          <a:prstGeom prst="rect">
            <a:avLst/>
          </a:prstGeom>
          <a:solidFill>
            <a:schemeClr val="tx2">
              <a:lumMod val="20000"/>
              <a:lumOff val="80000"/>
            </a:schemeClr>
          </a:solidFill>
        </p:spPr>
        <p:txBody>
          <a:bodyPr wrap="square">
            <a:spAutoFit/>
          </a:bodyPr>
          <a:lstStyle/>
          <a:p>
            <a:pPr marL="450215" indent="-450215" algn="just">
              <a:spcBef>
                <a:spcPts val="600"/>
              </a:spcBef>
              <a:spcAft>
                <a:spcPts val="600"/>
              </a:spcAft>
            </a:pPr>
            <a:r>
              <a:rPr lang="en-GB" sz="2000" dirty="0">
                <a:latin typeface="Times New Roman" panose="02020603050405020304" pitchFamily="18" charset="0"/>
                <a:ea typeface="Calibri" panose="020F0502020204030204" pitchFamily="34" charset="0"/>
              </a:rPr>
              <a:t>Reflecting the important contribution that research and innovation should make to address challenges in </a:t>
            </a:r>
            <a:r>
              <a:rPr lang="en-GB" sz="2000" b="1" dirty="0">
                <a:latin typeface="Times New Roman" panose="02020603050405020304" pitchFamily="18" charset="0"/>
                <a:ea typeface="Calibri" panose="020F0502020204030204" pitchFamily="34" charset="0"/>
              </a:rPr>
              <a:t>food, agriculture, rural development and the </a:t>
            </a:r>
            <a:r>
              <a:rPr lang="en-GB" sz="2000" b="1" dirty="0" err="1">
                <a:latin typeface="Times New Roman" panose="02020603050405020304" pitchFamily="18" charset="0"/>
                <a:ea typeface="Calibri" panose="020F0502020204030204" pitchFamily="34" charset="0"/>
              </a:rPr>
              <a:t>bioeconomy</a:t>
            </a:r>
            <a:r>
              <a:rPr lang="en-GB" sz="2000" dirty="0">
                <a:latin typeface="Times New Roman" panose="02020603050405020304" pitchFamily="18" charset="0"/>
                <a:ea typeface="Calibri" panose="020F0502020204030204" pitchFamily="34" charset="0"/>
              </a:rPr>
              <a:t>, and to seize the corresponding research and innovation opportunities in close synergy with Common Agricultural Policy, relevant actions under the Specific Programme will be supported with EUR 10 billion for the cluster 'Food and Natural Resources' for the period 2021-2027.</a:t>
            </a:r>
          </a:p>
        </p:txBody>
      </p:sp>
    </p:spTree>
    <p:extLst>
      <p:ext uri="{BB962C8B-B14F-4D97-AF65-F5344CB8AC3E}">
        <p14:creationId xmlns:p14="http://schemas.microsoft.com/office/powerpoint/2010/main" val="63597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971600" y="3356992"/>
            <a:ext cx="6966520" cy="2246769"/>
          </a:xfrm>
          <a:prstGeom prst="rect">
            <a:avLst/>
          </a:prstGeom>
          <a:solidFill>
            <a:schemeClr val="accent3">
              <a:lumMod val="20000"/>
              <a:lumOff val="80000"/>
            </a:schemeClr>
          </a:solidFill>
        </p:spPr>
        <p:txBody>
          <a:bodyPr wrap="square">
            <a:spAutoFit/>
          </a:bodyPr>
          <a:lstStyle/>
          <a:p>
            <a:r>
              <a:rPr lang="en-GB" sz="2000" dirty="0" smtClean="0">
                <a:latin typeface="Times New Roman" panose="02020603050405020304" pitchFamily="18" charset="0"/>
                <a:ea typeface="Calibri" panose="020F0502020204030204" pitchFamily="34" charset="0"/>
              </a:rPr>
              <a:t>While innovation will be supported throughout the whole programme, the</a:t>
            </a:r>
            <a:r>
              <a:rPr lang="en-GB" sz="2000" b="1" dirty="0" smtClean="0">
                <a:latin typeface="Times New Roman" panose="02020603050405020304" pitchFamily="18" charset="0"/>
                <a:ea typeface="Calibri" panose="020F0502020204030204" pitchFamily="34" charset="0"/>
              </a:rPr>
              <a:t> third pillar on Open Innovation will essentially focus on scaling up breakthrough and market-creating innovation by establishing a European Innovation Council</a:t>
            </a:r>
            <a:r>
              <a:rPr lang="en-GB" sz="2000" dirty="0" smtClean="0">
                <a:latin typeface="Times New Roman" panose="02020603050405020304" pitchFamily="18" charset="0"/>
                <a:ea typeface="Calibri" panose="020F0502020204030204" pitchFamily="34" charset="0"/>
              </a:rPr>
              <a:t>, support the enhancement of European ecosystems of innovation and continued support to the European Institute of Innovation and Technology (EIT). </a:t>
            </a:r>
            <a:endParaRPr lang="en-GB" sz="2000" dirty="0"/>
          </a:p>
        </p:txBody>
      </p:sp>
      <p:sp>
        <p:nvSpPr>
          <p:cNvPr id="4" name="Rettangolo 3"/>
          <p:cNvSpPr/>
          <p:nvPr/>
        </p:nvSpPr>
        <p:spPr>
          <a:xfrm>
            <a:off x="899592" y="620688"/>
            <a:ext cx="6336704" cy="2015936"/>
          </a:xfrm>
          <a:prstGeom prst="rect">
            <a:avLst/>
          </a:prstGeom>
          <a:solidFill>
            <a:schemeClr val="accent3">
              <a:lumMod val="20000"/>
              <a:lumOff val="80000"/>
            </a:schemeClr>
          </a:solidFill>
        </p:spPr>
        <p:txBody>
          <a:bodyPr wrap="square">
            <a:spAutoFit/>
          </a:bodyPr>
          <a:lstStyle/>
          <a:p>
            <a:pPr algn="just">
              <a:spcBef>
                <a:spcPts val="600"/>
              </a:spcBef>
              <a:spcAft>
                <a:spcPts val="600"/>
              </a:spcAft>
            </a:pPr>
            <a:r>
              <a:rPr lang="en-GB" sz="2000" b="1" u="sng" dirty="0">
                <a:latin typeface="Times New Roman" panose="02020603050405020304" pitchFamily="18" charset="0"/>
                <a:ea typeface="Calibri" panose="020F0502020204030204" pitchFamily="34" charset="0"/>
              </a:rPr>
              <a:t>(3) Pillar III 'Open Innovation'</a:t>
            </a:r>
            <a:endParaRPr lang="en-GB" sz="2000" dirty="0">
              <a:latin typeface="Times New Roman" panose="02020603050405020304" pitchFamily="18" charset="0"/>
              <a:ea typeface="Calibri" panose="020F0502020204030204" pitchFamily="34" charset="0"/>
            </a:endParaRPr>
          </a:p>
          <a:p>
            <a:r>
              <a:rPr lang="en-GB" sz="2000" dirty="0">
                <a:latin typeface="Times New Roman" panose="02020603050405020304" pitchFamily="18" charset="0"/>
                <a:ea typeface="Calibri" panose="020F0502020204030204" pitchFamily="34" charset="0"/>
              </a:rPr>
              <a:t>Through the following activities, this pillar will, in line with Article 4, foster all forms of innovation, including breakthrough innovation, and strengthen market deployment of innovative solutions. It will also contribute to the Programme's other specific objectives as </a:t>
            </a:r>
            <a:endParaRPr lang="en-GB" sz="2000" dirty="0"/>
          </a:p>
        </p:txBody>
      </p:sp>
    </p:spTree>
    <p:extLst>
      <p:ext uri="{BB962C8B-B14F-4D97-AF65-F5344CB8AC3E}">
        <p14:creationId xmlns:p14="http://schemas.microsoft.com/office/powerpoint/2010/main" val="2864264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9AF90DC5-DA13-41C2-8085-2BFD5C5A4166}" type="slidenum">
              <a:rPr lang="it-IT" smtClean="0"/>
              <a:t>24</a:t>
            </a:fld>
            <a:endParaRPr lang="it-IT"/>
          </a:p>
        </p:txBody>
      </p:sp>
      <p:sp>
        <p:nvSpPr>
          <p:cNvPr id="3" name="Rettangolo 2"/>
          <p:cNvSpPr/>
          <p:nvPr/>
        </p:nvSpPr>
        <p:spPr>
          <a:xfrm>
            <a:off x="179512" y="801699"/>
            <a:ext cx="4608512" cy="5888792"/>
          </a:xfrm>
          <a:prstGeom prst="rect">
            <a:avLst/>
          </a:prstGeom>
          <a:solidFill>
            <a:schemeClr val="accent1">
              <a:lumMod val="20000"/>
              <a:lumOff val="80000"/>
            </a:schemeClr>
          </a:solidFill>
          <a:ln>
            <a:solidFill>
              <a:schemeClr val="accent1"/>
            </a:solidFill>
          </a:ln>
        </p:spPr>
        <p:txBody>
          <a:bodyPr wrap="square">
            <a:spAutoFit/>
          </a:bodyPr>
          <a:lstStyle/>
          <a:p>
            <a:pPr>
              <a:lnSpc>
                <a:spcPct val="150000"/>
              </a:lnSpc>
              <a:spcAft>
                <a:spcPts val="800"/>
              </a:spcAft>
            </a:pPr>
            <a:r>
              <a:rPr lang="en-US" sz="2000" dirty="0" smtClean="0">
                <a:latin typeface="Calibri" panose="020F0502020204030204" pitchFamily="34" charset="0"/>
                <a:ea typeface="MS Mincho" panose="02020609040205080304" pitchFamily="49" charset="-128"/>
                <a:cs typeface="Times New Roman" panose="02020603050405020304" pitchFamily="18" charset="0"/>
              </a:rPr>
              <a:t>1</a:t>
            </a:r>
            <a:r>
              <a:rPr lang="en-US" sz="2000" dirty="0">
                <a:latin typeface="Calibri" panose="020F0502020204030204" pitchFamily="34" charset="0"/>
                <a:ea typeface="MS Mincho" panose="02020609040205080304" pitchFamily="49" charset="-128"/>
                <a:cs typeface="Times New Roman" panose="02020603050405020304" pitchFamily="18" charset="0"/>
              </a:rPr>
              <a:t>. 'Health'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2. Culture and Cultural Heritage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3. Design, creativity and Made in Italy.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4. Societal </a:t>
            </a:r>
            <a:r>
              <a:rPr lang="en-US" sz="2000" dirty="0" smtClean="0">
                <a:latin typeface="Calibri" panose="020F0502020204030204" pitchFamily="34" charset="0"/>
                <a:ea typeface="MS Mincho" panose="02020609040205080304" pitchFamily="49" charset="-128"/>
                <a:cs typeface="Times New Roman" panose="02020603050405020304" pitchFamily="18" charset="0"/>
              </a:rPr>
              <a:t>Transformations</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5. Electronics </a:t>
            </a:r>
            <a:r>
              <a:rPr lang="en-US" sz="2000" dirty="0" err="1">
                <a:latin typeface="Calibri" panose="020F0502020204030204" pitchFamily="34" charset="0"/>
                <a:ea typeface="MS Mincho" panose="02020609040205080304" pitchFamily="49" charset="-128"/>
                <a:cs typeface="Times New Roman" panose="02020603050405020304" pitchFamily="18" charset="0"/>
              </a:rPr>
              <a:t>telecomunications</a:t>
            </a:r>
            <a:r>
              <a:rPr lang="en-US" sz="2000" dirty="0">
                <a:latin typeface="Calibri" panose="020F0502020204030204" pitchFamily="34" charset="0"/>
                <a:ea typeface="MS Mincho" panose="02020609040205080304" pitchFamily="49" charset="-128"/>
                <a:cs typeface="Times New Roman" panose="02020603050405020304" pitchFamily="18" charset="0"/>
              </a:rPr>
              <a:t> and Digital Technologies.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6. High Performance Computing </a:t>
            </a:r>
            <a:r>
              <a:rPr lang="en-US" sz="2000" dirty="0" smtClean="0">
                <a:latin typeface="Calibri" panose="020F0502020204030204" pitchFamily="34" charset="0"/>
                <a:ea typeface="MS Mincho" panose="02020609040205080304" pitchFamily="49" charset="-128"/>
                <a:cs typeface="Times New Roman" panose="02020603050405020304" pitchFamily="18" charset="0"/>
              </a:rPr>
              <a:t>- </a:t>
            </a:r>
            <a:r>
              <a:rPr lang="en-US" sz="2000" dirty="0">
                <a:latin typeface="Calibri" panose="020F0502020204030204" pitchFamily="34" charset="0"/>
                <a:ea typeface="MS Mincho" panose="02020609040205080304" pitchFamily="49" charset="-128"/>
                <a:cs typeface="Times New Roman" panose="02020603050405020304" pitchFamily="18" charset="0"/>
              </a:rPr>
              <a:t>Big Data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7. Artificial Intelligence </a:t>
            </a:r>
            <a:r>
              <a:rPr lang="en-US" sz="2000" dirty="0" err="1">
                <a:latin typeface="Calibri" panose="020F0502020204030204" pitchFamily="34" charset="0"/>
                <a:ea typeface="MS Mincho" panose="02020609040205080304" pitchFamily="49" charset="-128"/>
                <a:cs typeface="Times New Roman" panose="02020603050405020304" pitchFamily="18" charset="0"/>
              </a:rPr>
              <a:t>Cibersecurity</a:t>
            </a:r>
            <a:r>
              <a:rPr lang="en-US" sz="2000" dirty="0">
                <a:latin typeface="Calibri" panose="020F0502020204030204" pitchFamily="34" charset="0"/>
                <a:ea typeface="MS Mincho" panose="02020609040205080304" pitchFamily="49" charset="-128"/>
                <a:cs typeface="Times New Roman" panose="02020603050405020304" pitchFamily="18" charset="0"/>
              </a:rPr>
              <a:t> and Robotics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8. Quantum technologies and enabling key technologies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Rettangolo 3"/>
          <p:cNvSpPr/>
          <p:nvPr/>
        </p:nvSpPr>
        <p:spPr>
          <a:xfrm>
            <a:off x="4860032" y="801699"/>
            <a:ext cx="4104456" cy="4250907"/>
          </a:xfrm>
          <a:prstGeom prst="rect">
            <a:avLst/>
          </a:prstGeom>
          <a:solidFill>
            <a:schemeClr val="accent1">
              <a:lumMod val="20000"/>
              <a:lumOff val="80000"/>
            </a:schemeClr>
          </a:solidFill>
          <a:ln>
            <a:solidFill>
              <a:schemeClr val="accent1"/>
            </a:solidFill>
          </a:ln>
        </p:spPr>
        <p:txBody>
          <a:bodyPr wrap="square">
            <a:spAutoFit/>
          </a:bodyPr>
          <a:lstStyle/>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9. Space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10. </a:t>
            </a:r>
            <a:r>
              <a:rPr lang="en-US" sz="2000" dirty="0" err="1">
                <a:latin typeface="Calibri" panose="020F0502020204030204" pitchFamily="34" charset="0"/>
                <a:ea typeface="MS Mincho" panose="02020609040205080304" pitchFamily="49" charset="-128"/>
                <a:cs typeface="Times New Roman" panose="02020603050405020304" pitchFamily="18" charset="0"/>
              </a:rPr>
              <a:t>Susteinable</a:t>
            </a:r>
            <a:r>
              <a:rPr lang="en-US" sz="2000" dirty="0">
                <a:latin typeface="Calibri" panose="020F0502020204030204" pitchFamily="34" charset="0"/>
                <a:ea typeface="MS Mincho" panose="02020609040205080304" pitchFamily="49" charset="-128"/>
                <a:cs typeface="Times New Roman" panose="02020603050405020304" pitchFamily="18" charset="0"/>
              </a:rPr>
              <a:t> Mobility</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11. Climate, Energy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12. Green Technologies </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13. </a:t>
            </a:r>
            <a:r>
              <a:rPr lang="en-US" sz="2000" dirty="0">
                <a:solidFill>
                  <a:srgbClr val="FF0000"/>
                </a:solidFill>
                <a:latin typeface="Calibri" panose="020F0502020204030204" pitchFamily="34" charset="0"/>
                <a:ea typeface="MS Mincho" panose="02020609040205080304" pitchFamily="49" charset="-128"/>
                <a:cs typeface="Times New Roman" panose="02020603050405020304" pitchFamily="18" charset="0"/>
              </a:rPr>
              <a:t>Bioeconomy, Food and Blue growth</a:t>
            </a:r>
            <a:endParaRPr lang="en-GB" sz="2000" dirty="0">
              <a:solidFill>
                <a:srgbClr val="FF0000"/>
              </a:solidFill>
              <a:latin typeface="Calibri" panose="020F0502020204030204" pitchFamily="34" charset="0"/>
              <a:ea typeface="MS Mincho" panose="02020609040205080304" pitchFamily="49" charset="-128"/>
              <a:cs typeface="Times New Roman" panose="02020603050405020304" pitchFamily="18" charset="0"/>
            </a:endParaRPr>
          </a:p>
          <a:p>
            <a:pPr>
              <a:lnSpc>
                <a:spcPct val="150000"/>
              </a:lnSpc>
              <a:spcAft>
                <a:spcPts val="800"/>
              </a:spcAft>
            </a:pPr>
            <a:r>
              <a:rPr lang="en-US" sz="2000" dirty="0">
                <a:latin typeface="Calibri" panose="020F0502020204030204" pitchFamily="34" charset="0"/>
                <a:ea typeface="MS Mincho" panose="02020609040205080304" pitchFamily="49" charset="-128"/>
                <a:cs typeface="Times New Roman" panose="02020603050405020304" pitchFamily="18" charset="0"/>
              </a:rPr>
              <a:t>14. Natural Resources, Environment and Disasters risk reduction</a:t>
            </a:r>
            <a:endParaRPr lang="en-GB" sz="2000" dirty="0">
              <a:latin typeface="Calibri" panose="020F0502020204030204" pitchFamily="34" charset="0"/>
              <a:ea typeface="MS Mincho" panose="02020609040205080304" pitchFamily="49" charset="-128"/>
              <a:cs typeface="Times New Roman" panose="02020603050405020304" pitchFamily="18" charset="0"/>
            </a:endParaRPr>
          </a:p>
        </p:txBody>
      </p:sp>
      <p:sp>
        <p:nvSpPr>
          <p:cNvPr id="5" name="Rettangolo 4"/>
          <p:cNvSpPr/>
          <p:nvPr/>
        </p:nvSpPr>
        <p:spPr>
          <a:xfrm>
            <a:off x="899592" y="180365"/>
            <a:ext cx="7639015" cy="487506"/>
          </a:xfrm>
          <a:prstGeom prst="rect">
            <a:avLst/>
          </a:prstGeom>
          <a:solidFill>
            <a:srgbClr val="FFC000"/>
          </a:solidFill>
        </p:spPr>
        <p:txBody>
          <a:bodyPr wrap="none">
            <a:spAutoFit/>
          </a:bodyPr>
          <a:lstStyle/>
          <a:p>
            <a:pPr algn="ctr">
              <a:lnSpc>
                <a:spcPct val="107000"/>
              </a:lnSpc>
              <a:spcAft>
                <a:spcPts val="800"/>
              </a:spcAft>
            </a:pPr>
            <a:r>
              <a:rPr lang="it-IT" sz="2400" b="1" u="sng" dirty="0">
                <a:latin typeface="Calibri" panose="020F0502020204030204" pitchFamily="34" charset="0"/>
                <a:ea typeface="MS Mincho" panose="02020609040205080304" pitchFamily="49" charset="-128"/>
                <a:cs typeface="Times New Roman" panose="02020603050405020304" pitchFamily="18" charset="0"/>
              </a:rPr>
              <a:t>NUOVI TEMI </a:t>
            </a:r>
            <a:r>
              <a:rPr lang="it-IT" sz="2400" b="1" u="sng" dirty="0" smtClean="0">
                <a:latin typeface="Calibri" panose="020F0502020204030204" pitchFamily="34" charset="0"/>
                <a:ea typeface="MS Mincho" panose="02020609040205080304" pitchFamily="49" charset="-128"/>
                <a:cs typeface="Times New Roman" panose="02020603050405020304" pitchFamily="18" charset="0"/>
              </a:rPr>
              <a:t>DEL PIANO </a:t>
            </a:r>
            <a:r>
              <a:rPr lang="it-IT" sz="2400" b="1" u="sng" dirty="0">
                <a:latin typeface="Calibri" panose="020F0502020204030204" pitchFamily="34" charset="0"/>
                <a:ea typeface="MS Mincho" panose="02020609040205080304" pitchFamily="49" charset="-128"/>
                <a:cs typeface="Times New Roman" panose="02020603050405020304" pitchFamily="18" charset="0"/>
              </a:rPr>
              <a:t>NAZIONALE DI </a:t>
            </a:r>
            <a:r>
              <a:rPr lang="it-IT" sz="2400" b="1" u="sng" dirty="0" smtClean="0">
                <a:latin typeface="Calibri" panose="020F0502020204030204" pitchFamily="34" charset="0"/>
                <a:ea typeface="MS Mincho" panose="02020609040205080304" pitchFamily="49" charset="-128"/>
                <a:cs typeface="Times New Roman" panose="02020603050405020304" pitchFamily="18" charset="0"/>
              </a:rPr>
              <a:t>RICERCA ITALIANO </a:t>
            </a:r>
            <a:endParaRPr lang="en-GB" sz="2400" dirty="0">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081863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Line 7"/>
          <p:cNvSpPr>
            <a:spLocks noChangeShapeType="1"/>
          </p:cNvSpPr>
          <p:nvPr/>
        </p:nvSpPr>
        <p:spPr bwMode="auto">
          <a:xfrm>
            <a:off x="407988" y="782922"/>
            <a:ext cx="8748712"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b="1" dirty="0" smtClean="0">
              <a:solidFill>
                <a:srgbClr val="000000"/>
              </a:solidFill>
              <a:latin typeface="Arial" pitchFamily="34" charset="0"/>
              <a:ea typeface="ＭＳ Ｐゴシック" pitchFamily="34" charset="-128"/>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18" y="1196752"/>
            <a:ext cx="8382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758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2000" y="1052736"/>
            <a:ext cx="1440000" cy="1440000"/>
          </a:xfrm>
          <a:prstGeom prst="rect">
            <a:avLst/>
          </a:prstGeom>
        </p:spPr>
      </p:pic>
      <p:sp>
        <p:nvSpPr>
          <p:cNvPr id="5" name="Text Box 5"/>
          <p:cNvSpPr txBox="1">
            <a:spLocks noChangeArrowheads="1"/>
          </p:cNvSpPr>
          <p:nvPr/>
        </p:nvSpPr>
        <p:spPr bwMode="auto">
          <a:xfrm>
            <a:off x="504056" y="171255"/>
            <a:ext cx="6372200" cy="52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defTabSz="820738" eaLnBrk="0" hangingPunct="0">
              <a:defRPr sz="1600" b="1">
                <a:solidFill>
                  <a:schemeClr val="tx1"/>
                </a:solidFill>
                <a:latin typeface="Arial" pitchFamily="34" charset="0"/>
              </a:defRPr>
            </a:lvl1pPr>
            <a:lvl2pPr marL="742950" indent="-285750" defTabSz="820738" eaLnBrk="0" hangingPunct="0">
              <a:defRPr sz="1600" b="1">
                <a:solidFill>
                  <a:schemeClr val="tx1"/>
                </a:solidFill>
                <a:latin typeface="Arial" pitchFamily="34" charset="0"/>
              </a:defRPr>
            </a:lvl2pPr>
            <a:lvl3pPr marL="1143000" indent="-228600" defTabSz="820738" eaLnBrk="0" hangingPunct="0">
              <a:defRPr sz="1600" b="1">
                <a:solidFill>
                  <a:schemeClr val="tx1"/>
                </a:solidFill>
                <a:latin typeface="Arial" pitchFamily="34" charset="0"/>
              </a:defRPr>
            </a:lvl3pPr>
            <a:lvl4pPr marL="1600200" indent="-228600" defTabSz="820738" eaLnBrk="0" hangingPunct="0">
              <a:defRPr sz="1600" b="1">
                <a:solidFill>
                  <a:schemeClr val="tx1"/>
                </a:solidFill>
                <a:latin typeface="Arial" pitchFamily="34" charset="0"/>
              </a:defRPr>
            </a:lvl4pPr>
            <a:lvl5pPr marL="2057400" indent="-228600" defTabSz="820738" eaLnBrk="0" hangingPunct="0">
              <a:defRPr sz="1600" b="1">
                <a:solidFill>
                  <a:schemeClr val="tx1"/>
                </a:solidFill>
                <a:latin typeface="Arial" pitchFamily="34" charset="0"/>
              </a:defRPr>
            </a:lvl5pPr>
            <a:lvl6pPr marL="2514600" indent="-228600" defTabSz="820738" eaLnBrk="0" fontAlgn="base" hangingPunct="0">
              <a:spcBef>
                <a:spcPct val="0"/>
              </a:spcBef>
              <a:spcAft>
                <a:spcPct val="0"/>
              </a:spcAft>
              <a:defRPr sz="1600" b="1">
                <a:solidFill>
                  <a:schemeClr val="tx1"/>
                </a:solidFill>
                <a:latin typeface="Arial" pitchFamily="34" charset="0"/>
              </a:defRPr>
            </a:lvl6pPr>
            <a:lvl7pPr marL="2971800" indent="-228600" defTabSz="820738" eaLnBrk="0" fontAlgn="base" hangingPunct="0">
              <a:spcBef>
                <a:spcPct val="0"/>
              </a:spcBef>
              <a:spcAft>
                <a:spcPct val="0"/>
              </a:spcAft>
              <a:defRPr sz="1600" b="1">
                <a:solidFill>
                  <a:schemeClr val="tx1"/>
                </a:solidFill>
                <a:latin typeface="Arial" pitchFamily="34" charset="0"/>
              </a:defRPr>
            </a:lvl7pPr>
            <a:lvl8pPr marL="3429000" indent="-228600" defTabSz="820738" eaLnBrk="0" fontAlgn="base" hangingPunct="0">
              <a:spcBef>
                <a:spcPct val="0"/>
              </a:spcBef>
              <a:spcAft>
                <a:spcPct val="0"/>
              </a:spcAft>
              <a:defRPr sz="1600" b="1">
                <a:solidFill>
                  <a:schemeClr val="tx1"/>
                </a:solidFill>
                <a:latin typeface="Arial" pitchFamily="34" charset="0"/>
              </a:defRPr>
            </a:lvl8pPr>
            <a:lvl9pPr marL="3886200" indent="-228600" defTabSz="820738" eaLnBrk="0" fontAlgn="base" hangingPunct="0">
              <a:spcBef>
                <a:spcPct val="0"/>
              </a:spcBef>
              <a:spcAft>
                <a:spcPct val="0"/>
              </a:spcAft>
              <a:defRPr sz="1600" b="1">
                <a:solidFill>
                  <a:schemeClr val="tx1"/>
                </a:solidFill>
                <a:latin typeface="Arial" pitchFamily="34" charset="0"/>
              </a:defRPr>
            </a:lvl9pPr>
          </a:lstStyle>
          <a:p>
            <a:pPr>
              <a:lnSpc>
                <a:spcPct val="95000"/>
              </a:lnSpc>
              <a:buClr>
                <a:srgbClr val="000000"/>
              </a:buClr>
              <a:buSzPct val="90000"/>
              <a:buFont typeface="Monotype Sorts" pitchFamily="2" charset="2"/>
              <a:buNone/>
            </a:pPr>
            <a:r>
              <a:rPr lang="it-IT" sz="3000" dirty="0" smtClean="0">
                <a:solidFill>
                  <a:srgbClr val="C00000"/>
                </a:solidFill>
              </a:rPr>
              <a:t>The </a:t>
            </a:r>
            <a:r>
              <a:rPr lang="it-IT" sz="3000" dirty="0" err="1" smtClean="0">
                <a:solidFill>
                  <a:srgbClr val="C00000"/>
                </a:solidFill>
              </a:rPr>
              <a:t>role</a:t>
            </a:r>
            <a:r>
              <a:rPr lang="it-IT" sz="3000" dirty="0" smtClean="0">
                <a:solidFill>
                  <a:srgbClr val="C00000"/>
                </a:solidFill>
              </a:rPr>
              <a:t> of </a:t>
            </a:r>
            <a:r>
              <a:rPr lang="it-IT" sz="3000" dirty="0" err="1" smtClean="0">
                <a:solidFill>
                  <a:srgbClr val="C00000"/>
                </a:solidFill>
              </a:rPr>
              <a:t>chemistry</a:t>
            </a:r>
            <a:endParaRPr lang="it-IT" sz="3000" dirty="0">
              <a:solidFill>
                <a:srgbClr val="C00000"/>
              </a:solidFill>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39"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928"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9376"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8852"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2721"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7408" y="2924944"/>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magin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4759" y="4813338"/>
            <a:ext cx="1404000" cy="1404000"/>
          </a:xfrm>
          <a:prstGeom prst="rect">
            <a:avLst/>
          </a:prstGeom>
        </p:spPr>
      </p:pic>
      <p:pic>
        <p:nvPicPr>
          <p:cNvPr id="28" name="Immagin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4919" y="4818282"/>
            <a:ext cx="1404000" cy="1394113"/>
          </a:xfrm>
          <a:prstGeom prst="rect">
            <a:avLst/>
          </a:prstGeom>
        </p:spPr>
      </p:pic>
      <p:sp>
        <p:nvSpPr>
          <p:cNvPr id="29" name="Line 7"/>
          <p:cNvSpPr>
            <a:spLocks noChangeShapeType="1"/>
          </p:cNvSpPr>
          <p:nvPr/>
        </p:nvSpPr>
        <p:spPr bwMode="auto">
          <a:xfrm>
            <a:off x="407988" y="782922"/>
            <a:ext cx="8748712"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b="1" dirty="0" smtClean="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472449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magin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557338"/>
            <a:ext cx="57943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1125538"/>
            <a:ext cx="316706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asellaDiTesto 1"/>
          <p:cNvSpPr txBox="1">
            <a:spLocks noChangeArrowheads="1"/>
          </p:cNvSpPr>
          <p:nvPr/>
        </p:nvSpPr>
        <p:spPr bwMode="auto">
          <a:xfrm>
            <a:off x="611188" y="620713"/>
            <a:ext cx="5702300" cy="461962"/>
          </a:xfrm>
          <a:prstGeom prst="rect">
            <a:avLst/>
          </a:prstGeom>
          <a:solidFill>
            <a:srgbClr val="B0E9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t>Uno sguardo allargato alla realtà italiana</a:t>
            </a:r>
          </a:p>
        </p:txBody>
      </p:sp>
      <p:sp>
        <p:nvSpPr>
          <p:cNvPr id="3" name="Rettangolo 2"/>
          <p:cNvSpPr>
            <a:spLocks noChangeArrowheads="1"/>
          </p:cNvSpPr>
          <p:nvPr/>
        </p:nvSpPr>
        <p:spPr bwMode="auto">
          <a:xfrm>
            <a:off x="107950" y="3860800"/>
            <a:ext cx="7200900" cy="2862263"/>
          </a:xfrm>
          <a:prstGeom prst="rect">
            <a:avLst/>
          </a:prstGeom>
          <a:solidFill>
            <a:srgbClr val="B0E99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i="0">
                <a:latin typeface="UniversLTStd-LightCn"/>
              </a:rPr>
              <a:t>Per quanto riguarda la quota del consumo finale lordo (Cfl) soddisfatto con </a:t>
            </a:r>
            <a:r>
              <a:rPr lang="it-IT" altLang="it-IT" sz="1800" b="1" i="0">
                <a:latin typeface="UniversLTStd-BoldCn"/>
              </a:rPr>
              <a:t>fonti energetiche rinnovabili, nel 2014 l’Italia </a:t>
            </a:r>
            <a:r>
              <a:rPr lang="it-IT" altLang="it-IT" sz="1800" i="0">
                <a:latin typeface="UniversLTStd-LightCn"/>
              </a:rPr>
              <a:t>- secondo i dati Eurostat - </a:t>
            </a:r>
            <a:r>
              <a:rPr lang="it-IT" altLang="it-IT" sz="1800" b="1" i="0">
                <a:latin typeface="UniversLTStd-BoldCn"/>
              </a:rPr>
              <a:t>ha raggiunto il 17,1%, superiore alla media europea del 16% e al 1° posto fra i cinque grandi Paesi europei</a:t>
            </a:r>
            <a:r>
              <a:rPr lang="it-IT" altLang="it-IT" sz="1800" i="0">
                <a:latin typeface="UniversLTStd-LightCn"/>
              </a:rPr>
              <a:t>,  seguita da Spagna (16,2 %),Francia (14,3%), Germania (13,8%) e Regno Unito (7%). </a:t>
            </a:r>
          </a:p>
          <a:p>
            <a:pPr>
              <a:spcBef>
                <a:spcPct val="0"/>
              </a:spcBef>
              <a:buFontTx/>
              <a:buNone/>
            </a:pPr>
            <a:endParaRPr lang="it-IT" altLang="it-IT" sz="1800" b="1" i="0">
              <a:latin typeface="UniversLTStd-LightCn"/>
            </a:endParaRPr>
          </a:p>
          <a:p>
            <a:pPr>
              <a:spcBef>
                <a:spcPct val="0"/>
              </a:spcBef>
              <a:buFontTx/>
              <a:buNone/>
            </a:pPr>
            <a:r>
              <a:rPr lang="it-IT" altLang="it-IT" sz="1800" b="1" i="0">
                <a:latin typeface="UniversLTStd-BoldCn"/>
              </a:rPr>
              <a:t>Nel riciclo dei rifiuti urbani </a:t>
            </a:r>
            <a:r>
              <a:rPr lang="it-IT" altLang="it-IT" sz="1800" i="0">
                <a:latin typeface="UniversLTStd-LightCn"/>
              </a:rPr>
              <a:t>l’Italia (dati 2014), col 42%, si colloca un </a:t>
            </a:r>
            <a:r>
              <a:rPr lang="it-IT" altLang="it-IT" sz="1800" b="1" i="0">
                <a:latin typeface="UniversLTStd-BoldCn"/>
              </a:rPr>
              <a:t>punto percentuale sotto la media Ue28 e al 3° posto fra i cinque grandi Paesi europei</a:t>
            </a:r>
            <a:endParaRPr lang="it-IT" altLang="it-IT" sz="1800"/>
          </a:p>
        </p:txBody>
      </p:sp>
    </p:spTree>
    <p:extLst>
      <p:ext uri="{BB962C8B-B14F-4D97-AF65-F5344CB8AC3E}">
        <p14:creationId xmlns:p14="http://schemas.microsoft.com/office/powerpoint/2010/main" val="3928900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contenuto 2"/>
          <p:cNvSpPr>
            <a:spLocks noGrp="1"/>
          </p:cNvSpPr>
          <p:nvPr>
            <p:ph idx="1"/>
          </p:nvPr>
        </p:nvSpPr>
        <p:spPr/>
        <p:txBody>
          <a:bodyPr/>
          <a:lstStyle/>
          <a:p>
            <a:endParaRPr lang="it-IT" altLang="it-IT" smtClean="0"/>
          </a:p>
        </p:txBody>
      </p:sp>
      <p:sp>
        <p:nvSpPr>
          <p:cNvPr id="24579" name="Rettangolo 3"/>
          <p:cNvSpPr>
            <a:spLocks noChangeArrowheads="1"/>
          </p:cNvSpPr>
          <p:nvPr/>
        </p:nvSpPr>
        <p:spPr bwMode="auto">
          <a:xfrm>
            <a:off x="179387" y="1196752"/>
            <a:ext cx="8785225" cy="532453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000" i="0" dirty="0">
                <a:latin typeface="UniversLTStd-LightCn"/>
              </a:rPr>
              <a:t>Nel 2012 sono state riciclate in Italia circa 99 milioni di tonnellate di </a:t>
            </a:r>
            <a:r>
              <a:rPr lang="it-IT" altLang="it-IT" sz="2000" b="1" i="0" dirty="0">
                <a:latin typeface="UniversLTStd-BoldCn"/>
              </a:rPr>
              <a:t>rifiuti speciali</a:t>
            </a:r>
            <a:r>
              <a:rPr lang="it-IT" altLang="it-IT" sz="2000" i="0" dirty="0">
                <a:latin typeface="UniversLTStd-LightCn"/>
              </a:rPr>
              <a:t>, pari al 76% dei rifiuti prodotti. </a:t>
            </a:r>
            <a:r>
              <a:rPr lang="it-IT" altLang="it-IT" sz="2000" b="1" i="0" dirty="0">
                <a:latin typeface="UniversLTStd-BoldCn"/>
              </a:rPr>
              <a:t>Rispetto ai cinque principali Paesi europei, l’Italia si colloca al primo posto</a:t>
            </a:r>
            <a:r>
              <a:rPr lang="it-IT" altLang="it-IT" sz="2000" i="0" dirty="0">
                <a:latin typeface="UniversLTStd-LightCn"/>
              </a:rPr>
              <a:t>.</a:t>
            </a:r>
          </a:p>
          <a:p>
            <a:pPr>
              <a:spcBef>
                <a:spcPct val="0"/>
              </a:spcBef>
              <a:buFontTx/>
              <a:buNone/>
            </a:pPr>
            <a:endParaRPr lang="it-IT" altLang="it-IT" sz="2000" i="0" dirty="0">
              <a:latin typeface="UniversLTStd-LightCn"/>
            </a:endParaRPr>
          </a:p>
          <a:p>
            <a:pPr>
              <a:spcBef>
                <a:spcPct val="0"/>
              </a:spcBef>
              <a:buFontTx/>
              <a:buNone/>
            </a:pPr>
            <a:r>
              <a:rPr lang="it-IT" altLang="it-IT" sz="2000" b="1" i="0" dirty="0">
                <a:latin typeface="UniversLTStd-BoldCn"/>
              </a:rPr>
              <a:t>La produttività delle risorse</a:t>
            </a:r>
            <a:r>
              <a:rPr lang="it-IT" altLang="it-IT" sz="2000" i="0" dirty="0">
                <a:latin typeface="UniversLTStd-LightCn"/>
              </a:rPr>
              <a:t>, misurata come consumo interno di materiali per unita di Pil (in euro di Pil per chilogrammo di materiale consumato) - </a:t>
            </a:r>
            <a:r>
              <a:rPr lang="it-IT" altLang="it-IT" sz="2000" b="1" i="0" dirty="0">
                <a:latin typeface="UniversLTStd-BoldCn"/>
              </a:rPr>
              <a:t>colloca l’Italia al secondo posto</a:t>
            </a:r>
            <a:r>
              <a:rPr lang="it-IT" altLang="it-IT" sz="2000" i="0" dirty="0">
                <a:latin typeface="UniversLTStd-LightCn"/>
              </a:rPr>
              <a:t>, con 3 euro al kg, meglio della media europea (2 €/kg).</a:t>
            </a:r>
          </a:p>
          <a:p>
            <a:pPr>
              <a:spcBef>
                <a:spcPct val="0"/>
              </a:spcBef>
              <a:buFontTx/>
              <a:buNone/>
            </a:pPr>
            <a:endParaRPr lang="it-IT" altLang="it-IT" sz="2000" i="0" dirty="0">
              <a:latin typeface="UniversLTStd-LightCn"/>
            </a:endParaRPr>
          </a:p>
          <a:p>
            <a:pPr>
              <a:spcBef>
                <a:spcPct val="0"/>
              </a:spcBef>
              <a:buFontTx/>
              <a:buNone/>
            </a:pPr>
            <a:r>
              <a:rPr lang="it-IT" altLang="it-IT" sz="2000" i="0" dirty="0">
                <a:latin typeface="UniversLTStd-LightCn"/>
              </a:rPr>
              <a:t>Per quanto riguarda </a:t>
            </a:r>
            <a:r>
              <a:rPr lang="it-IT" altLang="it-IT" sz="2000" b="1" i="0" dirty="0">
                <a:latin typeface="UniversLTStd-BoldCn"/>
              </a:rPr>
              <a:t>l’</a:t>
            </a:r>
            <a:r>
              <a:rPr lang="it-IT" altLang="it-IT" sz="2000" b="1" i="0" dirty="0" err="1">
                <a:latin typeface="UniversLTStd-BoldCn"/>
              </a:rPr>
              <a:t>ecoinnovazione</a:t>
            </a:r>
            <a:r>
              <a:rPr lang="it-IT" altLang="it-IT" sz="2000" b="1" i="0" dirty="0">
                <a:latin typeface="UniversLTStd-BoldCn"/>
              </a:rPr>
              <a:t> </a:t>
            </a:r>
            <a:r>
              <a:rPr lang="it-IT" altLang="it-IT" sz="2000" i="0" dirty="0">
                <a:latin typeface="UniversLTStd-LightCn"/>
              </a:rPr>
              <a:t>– (brevetti e le pubblicazioni, i benefici ambientali e i benefici socio economici in termini di occupazione, esportazioni e fatturato)  - </a:t>
            </a:r>
            <a:r>
              <a:rPr lang="it-IT" altLang="it-IT" sz="2000" b="1" i="0" dirty="0">
                <a:latin typeface="UniversLTStd-BoldCn"/>
              </a:rPr>
              <a:t>l’Italia ha una posizione al di sopra della media europea, ma al 3° posto della classifica dei cinque grandi Paesi </a:t>
            </a:r>
            <a:r>
              <a:rPr lang="it-IT" altLang="it-IT" sz="2000" i="0" dirty="0">
                <a:latin typeface="UniversLTStd-LightCn"/>
              </a:rPr>
              <a:t>.</a:t>
            </a:r>
          </a:p>
          <a:p>
            <a:pPr>
              <a:spcBef>
                <a:spcPct val="0"/>
              </a:spcBef>
              <a:buFontTx/>
              <a:buNone/>
            </a:pPr>
            <a:endParaRPr lang="it-IT" altLang="it-IT" sz="2000" i="0" dirty="0">
              <a:latin typeface="UniversLTStd-LightCn"/>
            </a:endParaRPr>
          </a:p>
          <a:p>
            <a:pPr>
              <a:spcBef>
                <a:spcPct val="0"/>
              </a:spcBef>
              <a:buFontTx/>
              <a:buNone/>
            </a:pPr>
            <a:r>
              <a:rPr lang="it-IT" altLang="it-IT" sz="2000" b="1" i="0" dirty="0" smtClean="0">
                <a:latin typeface="UniversLTStd-BoldCn"/>
              </a:rPr>
              <a:t>Per </a:t>
            </a:r>
            <a:r>
              <a:rPr lang="it-IT" altLang="it-IT" sz="2000" b="1" i="0" dirty="0">
                <a:latin typeface="UniversLTStd-BoldCn"/>
              </a:rPr>
              <a:t>quanto riguarda il consumo di suolo, col 7% l’Italia è in una condizione peggiore della media europea (4,3%), in 4° posizione </a:t>
            </a:r>
            <a:r>
              <a:rPr lang="it-IT" altLang="it-IT" sz="2000" i="0" dirty="0">
                <a:latin typeface="UniversLTStd-LightCn"/>
              </a:rPr>
              <a:t>fra i cinque grandi Paesi europei, e simile alla Germania (7,2%.)</a:t>
            </a:r>
            <a:endParaRPr lang="it-IT" altLang="it-IT" sz="2000" dirty="0"/>
          </a:p>
        </p:txBody>
      </p:sp>
      <p:sp>
        <p:nvSpPr>
          <p:cNvPr id="24580" name="CasellaDiTesto 4"/>
          <p:cNvSpPr txBox="1">
            <a:spLocks noChangeArrowheads="1"/>
          </p:cNvSpPr>
          <p:nvPr/>
        </p:nvSpPr>
        <p:spPr bwMode="auto">
          <a:xfrm>
            <a:off x="539750" y="273050"/>
            <a:ext cx="5702300" cy="460375"/>
          </a:xfrm>
          <a:prstGeom prst="rect">
            <a:avLst/>
          </a:prstGeom>
          <a:solidFill>
            <a:srgbClr val="B0E9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t>Uno sguardo allargato alla realtà italiana</a:t>
            </a:r>
          </a:p>
        </p:txBody>
      </p:sp>
    </p:spTree>
    <p:extLst>
      <p:ext uri="{BB962C8B-B14F-4D97-AF65-F5344CB8AC3E}">
        <p14:creationId xmlns:p14="http://schemas.microsoft.com/office/powerpoint/2010/main" val="1239468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908050"/>
            <a:ext cx="358616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asellaDiTesto 1"/>
          <p:cNvSpPr txBox="1">
            <a:spLocks noChangeArrowheads="1"/>
          </p:cNvSpPr>
          <p:nvPr/>
        </p:nvSpPr>
        <p:spPr bwMode="auto">
          <a:xfrm>
            <a:off x="468313" y="333375"/>
            <a:ext cx="6097587" cy="460375"/>
          </a:xfrm>
          <a:prstGeom prst="rect">
            <a:avLst/>
          </a:prstGeom>
          <a:solidFill>
            <a:srgbClr val="B0E9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1"/>
              <a:t>Uno sguardo allargato alla realtà italiana</a:t>
            </a:r>
          </a:p>
        </p:txBody>
      </p:sp>
      <p:sp>
        <p:nvSpPr>
          <p:cNvPr id="25604" name="Rettangolo 1"/>
          <p:cNvSpPr>
            <a:spLocks noChangeArrowheads="1"/>
          </p:cNvSpPr>
          <p:nvPr/>
        </p:nvSpPr>
        <p:spPr bwMode="auto">
          <a:xfrm>
            <a:off x="4284663" y="922338"/>
            <a:ext cx="43910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i="0">
                <a:latin typeface="TrebuchetMS"/>
              </a:rPr>
              <a:t>Il 28 luglio 2016 il Senato ha approvato la riforma della legge di bilancio, nella</a:t>
            </a:r>
          </a:p>
          <a:p>
            <a:pPr>
              <a:spcBef>
                <a:spcPct val="0"/>
              </a:spcBef>
              <a:buFontTx/>
              <a:buNone/>
            </a:pPr>
            <a:r>
              <a:rPr lang="it-IT" altLang="it-IT" sz="1800" i="0">
                <a:latin typeface="TrebuchetMS"/>
              </a:rPr>
              <a:t>quale si prevede che </a:t>
            </a:r>
            <a:r>
              <a:rPr lang="it-IT" altLang="it-IT" sz="1800" b="1" i="0">
                <a:latin typeface="TrebuchetMS-Bold"/>
              </a:rPr>
              <a:t>in un apposito allegato al Documento di economia e finanza (Def) </a:t>
            </a:r>
            <a:r>
              <a:rPr lang="it-IT" altLang="it-IT" sz="1800" b="1">
                <a:latin typeface="Trebuchet-BoldItalic"/>
              </a:rPr>
              <a:t>“</a:t>
            </a:r>
            <a:r>
              <a:rPr lang="it-IT" altLang="it-IT" sz="1800" b="1" i="0">
                <a:latin typeface="TrebuchetMS-Bold"/>
              </a:rPr>
              <a:t>sono riportati l’andamento, nell’ultimo triennio, degli </a:t>
            </a:r>
            <a:r>
              <a:rPr lang="it-IT" altLang="it-IT" sz="1800" b="1" i="0">
                <a:solidFill>
                  <a:srgbClr val="FF0000"/>
                </a:solidFill>
                <a:latin typeface="TrebuchetMS-Bold"/>
              </a:rPr>
              <a:t>indicatori di benessere equo e sostenibile </a:t>
            </a:r>
            <a:r>
              <a:rPr lang="it-IT" altLang="it-IT" sz="1800" b="1" i="0">
                <a:latin typeface="TrebuchetMS-Bold"/>
              </a:rPr>
              <a:t>nonché le previsioni sull’evoluzione degli stessi nel periodo di riferimento, anche sulla base delle misure previste per il raggiungimento degli obiettivi di politica economica.</a:t>
            </a:r>
            <a:endParaRPr lang="it-IT" altLang="it-IT" sz="1800"/>
          </a:p>
        </p:txBody>
      </p:sp>
    </p:spTree>
    <p:extLst>
      <p:ext uri="{BB962C8B-B14F-4D97-AF65-F5344CB8AC3E}">
        <p14:creationId xmlns:p14="http://schemas.microsoft.com/office/powerpoint/2010/main" val="2587987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9AF90DC5-DA13-41C2-8085-2BFD5C5A4166}" type="slidenum">
              <a:rPr lang="it-IT" smtClean="0"/>
              <a:t>3</a:t>
            </a:fld>
            <a:endParaRPr lang="it-IT"/>
          </a:p>
        </p:txBody>
      </p:sp>
      <p:pic>
        <p:nvPicPr>
          <p:cNvPr id="3" name="Immagine 2"/>
          <p:cNvPicPr>
            <a:picLocks noChangeAspect="1"/>
          </p:cNvPicPr>
          <p:nvPr/>
        </p:nvPicPr>
        <p:blipFill>
          <a:blip r:embed="rId2"/>
          <a:stretch>
            <a:fillRect/>
          </a:stretch>
        </p:blipFill>
        <p:spPr>
          <a:xfrm>
            <a:off x="854584" y="116632"/>
            <a:ext cx="7850972" cy="11124878"/>
          </a:xfrm>
          <a:prstGeom prst="rect">
            <a:avLst/>
          </a:prstGeom>
        </p:spPr>
      </p:pic>
    </p:spTree>
    <p:extLst>
      <p:ext uri="{BB962C8B-B14F-4D97-AF65-F5344CB8AC3E}">
        <p14:creationId xmlns:p14="http://schemas.microsoft.com/office/powerpoint/2010/main" val="2751199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5"/>
          <p:cNvSpPr>
            <a:spLocks noChangeArrowheads="1"/>
          </p:cNvSpPr>
          <p:nvPr/>
        </p:nvSpPr>
        <p:spPr bwMode="auto">
          <a:xfrm>
            <a:off x="628650" y="404813"/>
            <a:ext cx="283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b="1">
                <a:solidFill>
                  <a:srgbClr val="FF0000"/>
                </a:solidFill>
                <a:latin typeface="AdvOT999035f4"/>
                <a:cs typeface="Arial" panose="020B0604020202020204" pitchFamily="34" charset="0"/>
              </a:rPr>
              <a:t>What chemistry needs?</a:t>
            </a:r>
          </a:p>
        </p:txBody>
      </p:sp>
      <p:sp>
        <p:nvSpPr>
          <p:cNvPr id="47107" name="Rettangolo 6"/>
          <p:cNvSpPr>
            <a:spLocks noChangeArrowheads="1"/>
          </p:cNvSpPr>
          <p:nvPr/>
        </p:nvSpPr>
        <p:spPr bwMode="auto">
          <a:xfrm>
            <a:off x="92075" y="980728"/>
            <a:ext cx="7500938"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b="1" dirty="0">
                <a:latin typeface="AdvOT999035f4"/>
                <a:cs typeface="Arial" panose="020B0604020202020204" pitchFamily="34" charset="0"/>
              </a:rPr>
              <a:t>The </a:t>
            </a:r>
            <a:r>
              <a:rPr lang="it-IT" altLang="it-IT" sz="2400" b="1" dirty="0" err="1">
                <a:latin typeface="AdvOT999035f4"/>
                <a:cs typeface="Arial" panose="020B0604020202020204" pitchFamily="34" charset="0"/>
              </a:rPr>
              <a:t>chemical</a:t>
            </a:r>
            <a:r>
              <a:rPr lang="it-IT" altLang="it-IT" sz="2400" b="1" dirty="0">
                <a:latin typeface="AdvOT999035f4"/>
                <a:cs typeface="Arial" panose="020B0604020202020204" pitchFamily="34" charset="0"/>
              </a:rPr>
              <a:t> </a:t>
            </a:r>
            <a:r>
              <a:rPr lang="en-US" altLang="it-IT" sz="2400" b="1" dirty="0">
                <a:latin typeface="AdvOT999035f4"/>
                <a:cs typeface="Arial" panose="020B0604020202020204" pitchFamily="34" charset="0"/>
              </a:rPr>
              <a:t>industry relies on </a:t>
            </a:r>
            <a:r>
              <a:rPr lang="en-US" altLang="it-IT" sz="2400" b="1" dirty="0">
                <a:solidFill>
                  <a:srgbClr val="FF0000"/>
                </a:solidFill>
                <a:latin typeface="AdvOT999035f4"/>
                <a:cs typeface="Arial" panose="020B0604020202020204" pitchFamily="34" charset="0"/>
              </a:rPr>
              <a:t>six</a:t>
            </a:r>
            <a:r>
              <a:rPr lang="en-US" altLang="it-IT" sz="2400" b="1" dirty="0">
                <a:latin typeface="AdvOT999035f4"/>
                <a:cs typeface="Arial" panose="020B0604020202020204" pitchFamily="34" charset="0"/>
              </a:rPr>
              <a:t> basic chemicals or chemical groups including </a:t>
            </a:r>
          </a:p>
          <a:p>
            <a:pPr eaLnBrk="1" hangingPunct="1">
              <a:spcBef>
                <a:spcPct val="0"/>
              </a:spcBef>
              <a:buFontTx/>
              <a:buNone/>
            </a:pPr>
            <a:endParaRPr lang="en-US" altLang="it-IT" sz="2400" b="1" dirty="0">
              <a:latin typeface="AdvOT999035f4"/>
              <a:cs typeface="Arial" panose="020B0604020202020204" pitchFamily="34" charset="0"/>
            </a:endParaRPr>
          </a:p>
          <a:p>
            <a:pPr eaLnBrk="1" hangingPunct="1">
              <a:spcBef>
                <a:spcPct val="0"/>
              </a:spcBef>
              <a:buFontTx/>
              <a:buNone/>
            </a:pPr>
            <a:r>
              <a:rPr lang="en-US" altLang="it-IT" sz="2400" b="1" dirty="0">
                <a:solidFill>
                  <a:srgbClr val="FF0000"/>
                </a:solidFill>
                <a:latin typeface="AdvOT999035f4"/>
                <a:cs typeface="Arial" panose="020B0604020202020204" pitchFamily="34" charset="0"/>
              </a:rPr>
              <a:t>ethylene, propylene</a:t>
            </a:r>
            <a:r>
              <a:rPr lang="en-US" altLang="it-IT" sz="2400" b="1" dirty="0">
                <a:latin typeface="AdvOT999035f4"/>
                <a:cs typeface="Arial" panose="020B0604020202020204" pitchFamily="34" charset="0"/>
              </a:rPr>
              <a:t>, </a:t>
            </a:r>
          </a:p>
          <a:p>
            <a:pPr eaLnBrk="1" hangingPunct="1">
              <a:spcBef>
                <a:spcPct val="0"/>
              </a:spcBef>
              <a:buFontTx/>
              <a:buNone/>
            </a:pPr>
            <a:endParaRPr lang="en-US" altLang="it-IT" sz="2400" b="1" dirty="0">
              <a:latin typeface="AdvOT999035f4"/>
              <a:cs typeface="Arial" panose="020B0604020202020204" pitchFamily="34" charset="0"/>
            </a:endParaRPr>
          </a:p>
          <a:p>
            <a:pPr eaLnBrk="1" hangingPunct="1">
              <a:spcBef>
                <a:spcPct val="0"/>
              </a:spcBef>
              <a:buFontTx/>
              <a:buNone/>
            </a:pPr>
            <a:r>
              <a:rPr lang="en-US" altLang="it-IT" sz="2400" b="1" dirty="0">
                <a:latin typeface="AdvOT999035f4"/>
                <a:cs typeface="Arial" panose="020B0604020202020204" pitchFamily="34" charset="0"/>
              </a:rPr>
              <a:t>the C4 olefins (</a:t>
            </a:r>
            <a:r>
              <a:rPr lang="en-US" altLang="it-IT" sz="2400" b="1" dirty="0">
                <a:solidFill>
                  <a:srgbClr val="FF0000"/>
                </a:solidFill>
                <a:latin typeface="AdvOT999035f4"/>
                <a:cs typeface="Arial" panose="020B0604020202020204" pitchFamily="34" charset="0"/>
              </a:rPr>
              <a:t>butadiene and </a:t>
            </a:r>
            <a:r>
              <a:rPr lang="en-US" altLang="it-IT" sz="2400" b="1" dirty="0" err="1">
                <a:solidFill>
                  <a:srgbClr val="FF0000"/>
                </a:solidFill>
                <a:latin typeface="AdvOT999035f4"/>
                <a:cs typeface="Arial" panose="020B0604020202020204" pitchFamily="34" charset="0"/>
              </a:rPr>
              <a:t>butenes</a:t>
            </a:r>
            <a:r>
              <a:rPr lang="en-US" altLang="it-IT" sz="2400" b="1" dirty="0">
                <a:latin typeface="AdvOT999035f4"/>
                <a:cs typeface="Arial" panose="020B0604020202020204" pitchFamily="34" charset="0"/>
              </a:rPr>
              <a:t>),</a:t>
            </a:r>
          </a:p>
          <a:p>
            <a:pPr eaLnBrk="1" hangingPunct="1">
              <a:spcBef>
                <a:spcPct val="0"/>
              </a:spcBef>
              <a:buFontTx/>
              <a:buNone/>
            </a:pPr>
            <a:endParaRPr lang="en-US" altLang="it-IT" sz="2400" b="1" dirty="0">
              <a:latin typeface="AdvOT999035f4"/>
              <a:cs typeface="Arial" panose="020B0604020202020204" pitchFamily="34" charset="0"/>
            </a:endParaRPr>
          </a:p>
          <a:p>
            <a:pPr eaLnBrk="1" hangingPunct="1">
              <a:spcBef>
                <a:spcPct val="0"/>
              </a:spcBef>
              <a:buFontTx/>
              <a:buNone/>
            </a:pPr>
            <a:endParaRPr lang="en-US" altLang="it-IT" sz="2400" b="1" dirty="0">
              <a:latin typeface="AdvOT999035f4"/>
              <a:cs typeface="Arial" panose="020B0604020202020204" pitchFamily="34" charset="0"/>
            </a:endParaRPr>
          </a:p>
          <a:p>
            <a:pPr eaLnBrk="1" hangingPunct="1">
              <a:spcBef>
                <a:spcPct val="0"/>
              </a:spcBef>
              <a:buFontTx/>
              <a:buNone/>
            </a:pPr>
            <a:r>
              <a:rPr lang="en-US" altLang="it-IT" sz="2400" b="1" dirty="0">
                <a:latin typeface="AdvOT999035f4"/>
                <a:cs typeface="Arial" panose="020B0604020202020204" pitchFamily="34" charset="0"/>
              </a:rPr>
              <a:t> the aromatics (</a:t>
            </a:r>
            <a:r>
              <a:rPr lang="en-US" altLang="it-IT" sz="2400" b="1" dirty="0">
                <a:solidFill>
                  <a:srgbClr val="FF0000"/>
                </a:solidFill>
                <a:latin typeface="AdvOT999035f4"/>
                <a:cs typeface="Arial" panose="020B0604020202020204" pitchFamily="34" charset="0"/>
              </a:rPr>
              <a:t>benzene and toluene</a:t>
            </a:r>
            <a:r>
              <a:rPr lang="en-US" altLang="it-IT" sz="2400" b="1" dirty="0">
                <a:latin typeface="AdvOT999035f4"/>
                <a:cs typeface="Arial" panose="020B0604020202020204" pitchFamily="34" charset="0"/>
              </a:rPr>
              <a:t>), </a:t>
            </a:r>
          </a:p>
          <a:p>
            <a:pPr eaLnBrk="1" hangingPunct="1">
              <a:spcBef>
                <a:spcPct val="0"/>
              </a:spcBef>
              <a:buFontTx/>
              <a:buNone/>
            </a:pPr>
            <a:endParaRPr lang="en-US" altLang="it-IT" sz="2400" b="1" dirty="0">
              <a:latin typeface="AdvOT999035f4"/>
              <a:cs typeface="Arial" panose="020B0604020202020204" pitchFamily="34" charset="0"/>
            </a:endParaRPr>
          </a:p>
          <a:p>
            <a:pPr eaLnBrk="1" hangingPunct="1">
              <a:spcBef>
                <a:spcPct val="0"/>
              </a:spcBef>
              <a:buFontTx/>
              <a:buNone/>
            </a:pPr>
            <a:endParaRPr lang="en-US" altLang="it-IT" sz="2400" b="1" dirty="0">
              <a:latin typeface="AdvOT999035f4"/>
              <a:cs typeface="Arial" panose="020B0604020202020204" pitchFamily="34" charset="0"/>
            </a:endParaRPr>
          </a:p>
          <a:p>
            <a:pPr eaLnBrk="1" hangingPunct="1">
              <a:spcBef>
                <a:spcPct val="0"/>
              </a:spcBef>
              <a:buFontTx/>
              <a:buNone/>
            </a:pPr>
            <a:r>
              <a:rPr lang="en-US" altLang="it-IT" sz="2400" b="1" dirty="0">
                <a:latin typeface="AdvOT999035f4"/>
                <a:cs typeface="Arial" panose="020B0604020202020204" pitchFamily="34" charset="0"/>
              </a:rPr>
              <a:t>the </a:t>
            </a:r>
            <a:r>
              <a:rPr lang="en-US" altLang="it-IT" sz="2400" b="1" dirty="0">
                <a:solidFill>
                  <a:srgbClr val="FF0000"/>
                </a:solidFill>
                <a:latin typeface="AdvOT999035f4"/>
                <a:cs typeface="Arial" panose="020B0604020202020204" pitchFamily="34" charset="0"/>
              </a:rPr>
              <a:t>xylenes </a:t>
            </a:r>
            <a:r>
              <a:rPr lang="en-US" altLang="it-IT" sz="2400" b="1" dirty="0">
                <a:latin typeface="AdvOT999035f4"/>
                <a:cs typeface="Arial" panose="020B0604020202020204" pitchFamily="34" charset="0"/>
              </a:rPr>
              <a:t>(</a:t>
            </a:r>
            <a:r>
              <a:rPr lang="en-US" altLang="it-IT" sz="2400" b="1" dirty="0" err="1">
                <a:latin typeface="AdvOTce71c481.I"/>
                <a:cs typeface="Arial" panose="020B0604020202020204" pitchFamily="34" charset="0"/>
              </a:rPr>
              <a:t>ortho</a:t>
            </a:r>
            <a:r>
              <a:rPr lang="en-US" altLang="it-IT" sz="2400" b="1" dirty="0">
                <a:latin typeface="AdvOT999035f4"/>
                <a:cs typeface="Arial" panose="020B0604020202020204" pitchFamily="34" charset="0"/>
              </a:rPr>
              <a:t>, </a:t>
            </a:r>
            <a:r>
              <a:rPr lang="en-US" altLang="it-IT" sz="2400" b="1" dirty="0">
                <a:latin typeface="AdvOTce71c481.I"/>
                <a:cs typeface="Arial" panose="020B0604020202020204" pitchFamily="34" charset="0"/>
              </a:rPr>
              <a:t>meta </a:t>
            </a:r>
            <a:r>
              <a:rPr lang="en-US" altLang="it-IT" sz="2400" b="1" dirty="0">
                <a:latin typeface="AdvOT999035f4"/>
                <a:cs typeface="Arial" panose="020B0604020202020204" pitchFamily="34" charset="0"/>
              </a:rPr>
              <a:t>and </a:t>
            </a:r>
            <a:r>
              <a:rPr lang="en-US" altLang="it-IT" sz="2400" b="1" dirty="0">
                <a:latin typeface="AdvOTce71c481.I"/>
                <a:cs typeface="Arial" panose="020B0604020202020204" pitchFamily="34" charset="0"/>
              </a:rPr>
              <a:t>para</a:t>
            </a:r>
            <a:r>
              <a:rPr lang="en-US" altLang="it-IT" sz="2400" b="1" dirty="0">
                <a:latin typeface="AdvOT999035f4"/>
                <a:cs typeface="Arial" panose="020B0604020202020204" pitchFamily="34" charset="0"/>
              </a:rPr>
              <a:t>) </a:t>
            </a:r>
          </a:p>
          <a:p>
            <a:pPr eaLnBrk="1" hangingPunct="1">
              <a:spcBef>
                <a:spcPct val="0"/>
              </a:spcBef>
              <a:buFontTx/>
              <a:buNone/>
            </a:pPr>
            <a:endParaRPr lang="en-US" altLang="it-IT" sz="2400" b="1" dirty="0">
              <a:latin typeface="AdvOT999035f4"/>
              <a:cs typeface="Arial" panose="020B0604020202020204" pitchFamily="34" charset="0"/>
            </a:endParaRPr>
          </a:p>
          <a:p>
            <a:pPr eaLnBrk="1" hangingPunct="1">
              <a:spcBef>
                <a:spcPct val="0"/>
              </a:spcBef>
              <a:buFontTx/>
              <a:buNone/>
            </a:pPr>
            <a:r>
              <a:rPr lang="en-US" altLang="it-IT" sz="2400" b="1" dirty="0">
                <a:latin typeface="AdvOT999035f4"/>
                <a:cs typeface="Arial" panose="020B0604020202020204" pitchFamily="34" charset="0"/>
              </a:rPr>
              <a:t>and </a:t>
            </a:r>
            <a:r>
              <a:rPr lang="en-US" altLang="it-IT" sz="2400" b="1" dirty="0">
                <a:solidFill>
                  <a:srgbClr val="FF0000"/>
                </a:solidFill>
                <a:latin typeface="AdvOT999035f4"/>
                <a:cs typeface="Arial" panose="020B0604020202020204" pitchFamily="34" charset="0"/>
              </a:rPr>
              <a:t>methane</a:t>
            </a:r>
            <a:r>
              <a:rPr lang="en-US" altLang="it-IT" sz="2400" b="1" dirty="0">
                <a:latin typeface="AdvOT999035f4"/>
                <a:cs typeface="Arial" panose="020B0604020202020204" pitchFamily="34" charset="0"/>
              </a:rPr>
              <a:t>. </a:t>
            </a:r>
            <a:endParaRPr lang="it-IT" altLang="it-IT" sz="2400" b="1" dirty="0">
              <a:cs typeface="Arial" panose="020B0604020202020204" pitchFamily="34" charset="0"/>
            </a:endParaRPr>
          </a:p>
        </p:txBody>
      </p:sp>
      <p:pic>
        <p:nvPicPr>
          <p:cNvPr id="47108" name="Immagin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1989138"/>
            <a:ext cx="28209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magin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2050" y="3789363"/>
            <a:ext cx="11509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221288"/>
            <a:ext cx="1330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magin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5288" y="5722938"/>
            <a:ext cx="9890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2" descr="Risultati immagini per bute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563" y="2811463"/>
            <a:ext cx="10604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208" y="218330"/>
            <a:ext cx="2636419" cy="1756868"/>
          </a:xfrm>
          <a:prstGeom prst="rect">
            <a:avLst/>
          </a:prstGeom>
        </p:spPr>
      </p:pic>
    </p:spTree>
    <p:extLst>
      <p:ext uri="{BB962C8B-B14F-4D97-AF65-F5344CB8AC3E}">
        <p14:creationId xmlns:p14="http://schemas.microsoft.com/office/powerpoint/2010/main" val="3785659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212263"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CasellaDiTesto 1"/>
          <p:cNvSpPr txBox="1">
            <a:spLocks noChangeArrowheads="1"/>
          </p:cNvSpPr>
          <p:nvPr/>
        </p:nvSpPr>
        <p:spPr bwMode="auto">
          <a:xfrm>
            <a:off x="2268538" y="538163"/>
            <a:ext cx="3859212" cy="4619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1"/>
              <a:t>Fossil – based refineries </a:t>
            </a:r>
          </a:p>
        </p:txBody>
      </p:sp>
    </p:spTree>
    <p:extLst>
      <p:ext uri="{BB962C8B-B14F-4D97-AF65-F5344CB8AC3E}">
        <p14:creationId xmlns:p14="http://schemas.microsoft.com/office/powerpoint/2010/main" val="2546486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7"/>
          <p:cNvSpPr txBox="1">
            <a:spLocks noChangeArrowheads="1"/>
          </p:cNvSpPr>
          <p:nvPr/>
        </p:nvSpPr>
        <p:spPr bwMode="auto">
          <a:xfrm>
            <a:off x="792163" y="260350"/>
            <a:ext cx="7740650" cy="1323975"/>
          </a:xfrm>
          <a:prstGeom prst="rect">
            <a:avLst/>
          </a:prstGeom>
          <a:solidFill>
            <a:schemeClr val="accent3">
              <a:lumMod val="75000"/>
            </a:schemeClr>
          </a:solidFill>
          <a:ln w="19050">
            <a:solidFill>
              <a:schemeClr val="folHlink"/>
            </a:solidFill>
            <a:miter lim="800000"/>
            <a:headEnd/>
            <a:tailEnd/>
          </a:ln>
          <a:effectLst>
            <a:outerShdw dist="107763" dir="2700000" algn="ctr" rotWithShape="0">
              <a:srgbClr val="000066"/>
            </a:outerShdw>
          </a:effectLst>
        </p:spPr>
        <p:txBody>
          <a:bodyPr>
            <a:spAutoFit/>
          </a:bodyPr>
          <a:lstStyle/>
          <a:p>
            <a:pPr>
              <a:defRPr/>
            </a:pPr>
            <a:r>
              <a:rPr lang="en-US" sz="4000" b="1" dirty="0" smtClean="0">
                <a:solidFill>
                  <a:srgbClr val="FFFFFF"/>
                </a:solidFill>
                <a:latin typeface="Times New Roman" pitchFamily="18" charset="0"/>
              </a:rPr>
              <a:t>Bioeconomy for </a:t>
            </a:r>
            <a:r>
              <a:rPr lang="en-US" sz="4000" b="1" dirty="0">
                <a:solidFill>
                  <a:srgbClr val="FFFFFF"/>
                </a:solidFill>
                <a:latin typeface="Times New Roman" pitchFamily="18" charset="0"/>
              </a:rPr>
              <a:t>more sustainable chemical </a:t>
            </a:r>
            <a:r>
              <a:rPr lang="en-US" sz="4000" b="1" dirty="0" smtClean="0">
                <a:solidFill>
                  <a:srgbClr val="FFFFFF"/>
                </a:solidFill>
                <a:latin typeface="Times New Roman" pitchFamily="18" charset="0"/>
              </a:rPr>
              <a:t>products</a:t>
            </a:r>
            <a:endParaRPr lang="en-US" sz="4000" b="1" dirty="0">
              <a:solidFill>
                <a:srgbClr val="FFFFFF"/>
              </a:solidFill>
              <a:latin typeface="Times New Roman" pitchFamily="18" charset="0"/>
            </a:endParaRPr>
          </a:p>
        </p:txBody>
      </p:sp>
      <p:sp>
        <p:nvSpPr>
          <p:cNvPr id="5" name="Rettangolo 4"/>
          <p:cNvSpPr>
            <a:spLocks noChangeArrowheads="1"/>
          </p:cNvSpPr>
          <p:nvPr/>
        </p:nvSpPr>
        <p:spPr bwMode="auto">
          <a:xfrm>
            <a:off x="241300" y="2353470"/>
            <a:ext cx="8569325" cy="830262"/>
          </a:xfrm>
          <a:prstGeom prst="rect">
            <a:avLst/>
          </a:prstGeom>
          <a:solidFill>
            <a:schemeClr val="accent3">
              <a:lumMod val="40000"/>
              <a:lumOff val="6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IT" sz="2400" dirty="0" smtClean="0">
                <a:latin typeface="AdvOT999035f4"/>
              </a:rPr>
              <a:t>In 2011, the global petroleum consumption was </a:t>
            </a:r>
            <a:r>
              <a:rPr lang="en-US" altLang="it-IT" sz="2400" b="1" dirty="0" smtClean="0">
                <a:latin typeface="AdvOT999035f4"/>
              </a:rPr>
              <a:t>12 x </a:t>
            </a:r>
            <a:r>
              <a:rPr lang="en-US" altLang="it-IT" sz="2400" b="1" dirty="0" smtClean="0">
                <a:latin typeface="AdvP4C4E74"/>
              </a:rPr>
              <a:t> </a:t>
            </a:r>
            <a:r>
              <a:rPr lang="en-US" altLang="it-IT" sz="2400" b="1" dirty="0" smtClean="0">
                <a:latin typeface="AdvOT999035f4"/>
              </a:rPr>
              <a:t>10</a:t>
            </a:r>
            <a:r>
              <a:rPr lang="en-US" altLang="it-IT" sz="2400" b="1" baseline="30000" dirty="0" smtClean="0">
                <a:latin typeface="AdvOT999035f4"/>
              </a:rPr>
              <a:t>6</a:t>
            </a:r>
            <a:r>
              <a:rPr lang="en-US" altLang="it-IT" sz="2400" b="1" dirty="0" smtClean="0">
                <a:latin typeface="AdvOT999035f4"/>
              </a:rPr>
              <a:t> t oil consumption per day.</a:t>
            </a:r>
            <a:endParaRPr lang="it-IT" altLang="it-IT" sz="2400" b="1" dirty="0" smtClean="0"/>
          </a:p>
        </p:txBody>
      </p:sp>
      <p:sp>
        <p:nvSpPr>
          <p:cNvPr id="6" name="Rettangolo 5"/>
          <p:cNvSpPr>
            <a:spLocks noChangeArrowheads="1"/>
          </p:cNvSpPr>
          <p:nvPr/>
        </p:nvSpPr>
        <p:spPr bwMode="auto">
          <a:xfrm>
            <a:off x="350838" y="3645024"/>
            <a:ext cx="8623300" cy="830263"/>
          </a:xfrm>
          <a:prstGeom prst="rect">
            <a:avLst/>
          </a:prstGeom>
          <a:solidFill>
            <a:schemeClr val="accent3">
              <a:lumMod val="40000"/>
              <a:lumOff val="6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IT" sz="2400" b="1" dirty="0" smtClean="0">
                <a:latin typeface="AdvOT999035f4"/>
              </a:rPr>
              <a:t>7-10% </a:t>
            </a:r>
            <a:r>
              <a:rPr lang="en-US" altLang="it-IT" sz="2400" dirty="0" smtClean="0">
                <a:latin typeface="AdvOT999035f4"/>
              </a:rPr>
              <a:t>of petroleum consumption is required for </a:t>
            </a:r>
            <a:r>
              <a:rPr lang="en-US" altLang="it-IT" sz="2400" b="1" dirty="0" smtClean="0">
                <a:latin typeface="AdvOT999035f4"/>
              </a:rPr>
              <a:t>chemical production</a:t>
            </a:r>
            <a:r>
              <a:rPr lang="en-US" altLang="it-IT" sz="2400" dirty="0" smtClean="0">
                <a:latin typeface="AdvOT999035f4"/>
              </a:rPr>
              <a:t> </a:t>
            </a:r>
            <a:endParaRPr lang="it-IT" altLang="it-IT" sz="2400" dirty="0" smtClean="0">
              <a:latin typeface="AdvOT999035f4"/>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4653136"/>
            <a:ext cx="2466975" cy="1847850"/>
          </a:xfrm>
          <a:prstGeom prst="rect">
            <a:avLst/>
          </a:prstGeom>
        </p:spPr>
      </p:pic>
    </p:spTree>
    <p:extLst>
      <p:ext uri="{BB962C8B-B14F-4D97-AF65-F5344CB8AC3E}">
        <p14:creationId xmlns:p14="http://schemas.microsoft.com/office/powerpoint/2010/main" val="2259559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6728556" y="5670203"/>
            <a:ext cx="2133600" cy="365125"/>
          </a:xfrm>
        </p:spPr>
        <p:txBody>
          <a:bodyPr/>
          <a:lstStyle/>
          <a:p>
            <a:fld id="{9AF90DC5-DA13-41C2-8085-2BFD5C5A4166}" type="slidenum">
              <a:rPr lang="it-IT" smtClean="0"/>
              <a:t>33</a:t>
            </a:fld>
            <a:endParaRPr lang="it-IT"/>
          </a:p>
        </p:txBody>
      </p:sp>
      <p:sp>
        <p:nvSpPr>
          <p:cNvPr id="3" name="Text Box 2"/>
          <p:cNvSpPr txBox="1">
            <a:spLocks noChangeArrowheads="1"/>
          </p:cNvSpPr>
          <p:nvPr/>
        </p:nvSpPr>
        <p:spPr bwMode="auto">
          <a:xfrm>
            <a:off x="372206" y="294928"/>
            <a:ext cx="8748713" cy="701675"/>
          </a:xfrm>
          <a:prstGeom prst="rect">
            <a:avLst/>
          </a:prstGeom>
          <a:solidFill>
            <a:schemeClr val="accent3">
              <a:lumMod val="50000"/>
            </a:schemeClr>
          </a:solidFill>
          <a:ln>
            <a:noFill/>
          </a:ln>
          <a:effectLst/>
          <a:extLst/>
        </p:spPr>
        <p:txBody>
          <a:bodyPr>
            <a:spAutoFit/>
          </a:bodyPr>
          <a:lstStyle/>
          <a:p>
            <a:pPr algn="ctr" fontAlgn="auto">
              <a:lnSpc>
                <a:spcPct val="90000"/>
              </a:lnSpc>
              <a:spcBef>
                <a:spcPts val="0"/>
              </a:spcBef>
              <a:spcAft>
                <a:spcPts val="0"/>
              </a:spcAft>
              <a:defRPr/>
            </a:pPr>
            <a:r>
              <a:rPr lang="en-US" sz="3200" b="1" dirty="0">
                <a:solidFill>
                  <a:schemeClr val="bg1"/>
                </a:solidFill>
                <a:effectLst>
                  <a:outerShdw blurRad="38100" dist="38100" dir="2700000" algn="tl">
                    <a:srgbClr val="C0C0C0"/>
                  </a:outerShdw>
                </a:effectLst>
                <a:latin typeface="Arial"/>
              </a:rPr>
              <a:t>The end of an era</a:t>
            </a:r>
          </a:p>
          <a:p>
            <a:pPr algn="ctr" fontAlgn="auto">
              <a:lnSpc>
                <a:spcPct val="90000"/>
              </a:lnSpc>
              <a:spcBef>
                <a:spcPts val="0"/>
              </a:spcBef>
              <a:spcAft>
                <a:spcPts val="0"/>
              </a:spcAft>
              <a:defRPr/>
            </a:pPr>
            <a:endParaRPr lang="en-US" sz="1200" b="1" dirty="0">
              <a:solidFill>
                <a:schemeClr val="bg1"/>
              </a:solidFill>
              <a:effectLst>
                <a:outerShdw blurRad="38100" dist="38100" dir="2700000" algn="tl">
                  <a:srgbClr val="C0C0C0"/>
                </a:outerShdw>
              </a:effectLst>
              <a:latin typeface="Aria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31" y="980728"/>
            <a:ext cx="7737475" cy="3752850"/>
          </a:xfrm>
          <a:prstGeom prst="rect">
            <a:avLst/>
          </a:prstGeom>
          <a:solidFill>
            <a:schemeClr val="accent3">
              <a:lumMod val="50000"/>
            </a:schemeClr>
          </a:solidFill>
          <a:ln>
            <a:noFill/>
          </a:ln>
          <a:effectLst/>
          <a:extLst/>
        </p:spPr>
      </p:pic>
      <p:sp>
        <p:nvSpPr>
          <p:cNvPr id="5" name="Rettangolo 4"/>
          <p:cNvSpPr/>
          <p:nvPr/>
        </p:nvSpPr>
        <p:spPr>
          <a:xfrm>
            <a:off x="673831" y="5119117"/>
            <a:ext cx="7673925" cy="646331"/>
          </a:xfrm>
          <a:prstGeom prst="rect">
            <a:avLst/>
          </a:prstGeom>
        </p:spPr>
        <p:txBody>
          <a:bodyPr wrap="square">
            <a:spAutoFit/>
          </a:bodyPr>
          <a:lstStyle/>
          <a:p>
            <a:r>
              <a:rPr lang="en-US" sz="2000" b="1" dirty="0" smtClean="0"/>
              <a:t>“The </a:t>
            </a:r>
            <a:r>
              <a:rPr lang="en-US" sz="2000" b="1" dirty="0"/>
              <a:t>Stone Age didn't end because we ran out of </a:t>
            </a:r>
            <a:r>
              <a:rPr lang="en-US" sz="2000" b="1" dirty="0" smtClean="0"/>
              <a:t>stones”, </a:t>
            </a:r>
            <a:r>
              <a:rPr lang="en-US" sz="1600" b="1" dirty="0" smtClean="0"/>
              <a:t>Yamani, 1973</a:t>
            </a:r>
            <a:endParaRPr lang="it-IT" sz="1600" b="1" dirty="0"/>
          </a:p>
        </p:txBody>
      </p:sp>
      <p:sp>
        <p:nvSpPr>
          <p:cNvPr id="8" name="Rettangolo 7"/>
          <p:cNvSpPr>
            <a:spLocks noChangeArrowheads="1"/>
          </p:cNvSpPr>
          <p:nvPr/>
        </p:nvSpPr>
        <p:spPr bwMode="auto">
          <a:xfrm>
            <a:off x="241300" y="5610225"/>
            <a:ext cx="8623300" cy="830263"/>
          </a:xfrm>
          <a:prstGeom prst="rect">
            <a:avLst/>
          </a:prstGeom>
          <a:solidFill>
            <a:schemeClr val="accent3">
              <a:lumMod val="40000"/>
              <a:lumOff val="6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IT" sz="2400" b="1" dirty="0" smtClean="0">
                <a:latin typeface="AdvOT999035f4"/>
              </a:rPr>
              <a:t>7-10% </a:t>
            </a:r>
            <a:r>
              <a:rPr lang="en-US" altLang="it-IT" sz="2400" dirty="0" smtClean="0">
                <a:latin typeface="AdvOT999035f4"/>
              </a:rPr>
              <a:t>of petroleum consumption is required for </a:t>
            </a:r>
            <a:r>
              <a:rPr lang="en-US" altLang="it-IT" sz="2400" b="1" dirty="0" smtClean="0">
                <a:latin typeface="AdvOT999035f4"/>
              </a:rPr>
              <a:t>chemical production</a:t>
            </a:r>
            <a:r>
              <a:rPr lang="en-US" altLang="it-IT" sz="2400" dirty="0" smtClean="0">
                <a:latin typeface="AdvOT999035f4"/>
              </a:rPr>
              <a:t> </a:t>
            </a:r>
            <a:endParaRPr lang="it-IT" altLang="it-IT" sz="2400" dirty="0" smtClean="0">
              <a:latin typeface="AdvOT999035f4"/>
            </a:endParaRPr>
          </a:p>
        </p:txBody>
      </p:sp>
    </p:spTree>
    <p:extLst>
      <p:ext uri="{BB962C8B-B14F-4D97-AF65-F5344CB8AC3E}">
        <p14:creationId xmlns:p14="http://schemas.microsoft.com/office/powerpoint/2010/main" val="279698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0" y="109187"/>
            <a:ext cx="7236296" cy="94354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magine 2"/>
          <p:cNvPicPr>
            <a:picLocks noChangeAspect="1"/>
          </p:cNvPicPr>
          <p:nvPr/>
        </p:nvPicPr>
        <p:blipFill rotWithShape="1">
          <a:blip r:embed="rId2"/>
          <a:srcRect l="-65262" t="1881" r="72122" b="5753"/>
          <a:stretch/>
        </p:blipFill>
        <p:spPr>
          <a:xfrm>
            <a:off x="5162050" y="725651"/>
            <a:ext cx="3810654" cy="441027"/>
          </a:xfrm>
          <a:prstGeom prst="rect">
            <a:avLst/>
          </a:prstGeom>
        </p:spPr>
      </p:pic>
      <p:sp>
        <p:nvSpPr>
          <p:cNvPr id="7" name="Rettangolo 6"/>
          <p:cNvSpPr>
            <a:spLocks noChangeArrowheads="1"/>
          </p:cNvSpPr>
          <p:nvPr/>
        </p:nvSpPr>
        <p:spPr bwMode="auto">
          <a:xfrm>
            <a:off x="145689" y="201147"/>
            <a:ext cx="3857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2000" b="1" dirty="0" smtClean="0">
                <a:solidFill>
                  <a:srgbClr val="000000"/>
                </a:solidFill>
                <a:ea typeface="Apex New Heavy"/>
                <a:cs typeface="Arial" panose="020B0604020202020204" pitchFamily="34" charset="0"/>
              </a:rPr>
              <a:t>Le 12 aree di specializzazione italiane</a:t>
            </a:r>
            <a:endParaRPr lang="it-IT" altLang="en-US" sz="2000" b="1" dirty="0">
              <a:solidFill>
                <a:srgbClr val="000000"/>
              </a:solidFill>
              <a:ea typeface="Apex New Heavy"/>
              <a:cs typeface="Arial" panose="020B0604020202020204" pitchFamily="34" charset="0"/>
            </a:endParaRPr>
          </a:p>
        </p:txBody>
      </p:sp>
      <p:sp>
        <p:nvSpPr>
          <p:cNvPr id="11" name="Rettangolo 10"/>
          <p:cNvSpPr/>
          <p:nvPr/>
        </p:nvSpPr>
        <p:spPr>
          <a:xfrm>
            <a:off x="144325" y="1340768"/>
            <a:ext cx="4967992" cy="1631216"/>
          </a:xfrm>
          <a:prstGeom prst="rect">
            <a:avLst/>
          </a:prstGeom>
          <a:solidFill>
            <a:schemeClr val="bg1"/>
          </a:solidFill>
          <a:ln>
            <a:solidFill>
              <a:schemeClr val="tx1"/>
            </a:solidFill>
          </a:ln>
        </p:spPr>
        <p:txBody>
          <a:bodyPr wrap="square">
            <a:spAutoFit/>
          </a:bodyPr>
          <a:lstStyle/>
          <a:p>
            <a:r>
              <a:rPr lang="it-IT" sz="2000" b="1" dirty="0">
                <a:solidFill>
                  <a:schemeClr val="accent4">
                    <a:lumMod val="75000"/>
                  </a:schemeClr>
                </a:solidFill>
                <a:latin typeface="GillSans-SemiBold"/>
              </a:rPr>
              <a:t>Alto potenziale:</a:t>
            </a:r>
            <a:r>
              <a:rPr lang="it-IT" sz="2000" b="1" dirty="0">
                <a:solidFill>
                  <a:srgbClr val="70BD85"/>
                </a:solidFill>
                <a:latin typeface="GillSans-SemiBold"/>
              </a:rPr>
              <a:t> </a:t>
            </a:r>
            <a:r>
              <a:rPr lang="it-IT" sz="2000" dirty="0" smtClean="0">
                <a:solidFill>
                  <a:srgbClr val="585757"/>
                </a:solidFill>
                <a:latin typeface="GillSans-Bold"/>
              </a:rPr>
              <a:t>Area tecnologica </a:t>
            </a:r>
            <a:r>
              <a:rPr lang="it-IT" sz="2000" dirty="0" smtClean="0">
                <a:solidFill>
                  <a:srgbClr val="585757"/>
                </a:solidFill>
                <a:latin typeface="GillSans"/>
              </a:rPr>
              <a:t>nella </a:t>
            </a:r>
            <a:r>
              <a:rPr lang="it-IT" sz="2000" dirty="0">
                <a:solidFill>
                  <a:srgbClr val="585757"/>
                </a:solidFill>
                <a:latin typeface="GillSans"/>
              </a:rPr>
              <a:t>quali l’Italia possiede </a:t>
            </a:r>
            <a:r>
              <a:rPr lang="it-IT" sz="2000" i="1" dirty="0" err="1">
                <a:solidFill>
                  <a:srgbClr val="585757"/>
                </a:solidFill>
                <a:latin typeface="GillSans-Italic"/>
              </a:rPr>
              <a:t>asset</a:t>
            </a:r>
            <a:r>
              <a:rPr lang="it-IT" sz="2000" i="1" dirty="0">
                <a:solidFill>
                  <a:srgbClr val="585757"/>
                </a:solidFill>
                <a:latin typeface="GillSans-Italic"/>
              </a:rPr>
              <a:t> </a:t>
            </a:r>
            <a:r>
              <a:rPr lang="it-IT" sz="2000" dirty="0">
                <a:solidFill>
                  <a:srgbClr val="585757"/>
                </a:solidFill>
                <a:latin typeface="GillSans"/>
              </a:rPr>
              <a:t>o competenze distintive, che </a:t>
            </a:r>
            <a:r>
              <a:rPr lang="it-IT" sz="2000" dirty="0" smtClean="0">
                <a:solidFill>
                  <a:srgbClr val="585757"/>
                </a:solidFill>
                <a:latin typeface="GillSans"/>
              </a:rPr>
              <a:t>devono essere </a:t>
            </a:r>
            <a:r>
              <a:rPr lang="it-IT" sz="2000" dirty="0">
                <a:solidFill>
                  <a:srgbClr val="585757"/>
                </a:solidFill>
                <a:latin typeface="GillSans"/>
              </a:rPr>
              <a:t>sostenute con l’obiettivo di aumentarne la ricaduta industriale</a:t>
            </a:r>
            <a:r>
              <a:rPr lang="it-IT" sz="2000" dirty="0" smtClean="0">
                <a:solidFill>
                  <a:srgbClr val="585757"/>
                </a:solidFill>
                <a:latin typeface="GillSans"/>
              </a:rPr>
              <a:t>.</a:t>
            </a:r>
            <a:endParaRPr lang="it-IT" sz="2000" dirty="0">
              <a:solidFill>
                <a:srgbClr val="585757"/>
              </a:solidFill>
              <a:latin typeface="GillSans"/>
            </a:endParaRPr>
          </a:p>
        </p:txBody>
      </p:sp>
      <p:sp>
        <p:nvSpPr>
          <p:cNvPr id="12" name="Rettangolo 11"/>
          <p:cNvSpPr/>
          <p:nvPr/>
        </p:nvSpPr>
        <p:spPr>
          <a:xfrm>
            <a:off x="467544" y="3501008"/>
            <a:ext cx="4189564" cy="2677656"/>
          </a:xfrm>
          <a:prstGeom prst="rect">
            <a:avLst/>
          </a:prstGeom>
          <a:solidFill>
            <a:schemeClr val="bg1"/>
          </a:solidFill>
          <a:ln>
            <a:solidFill>
              <a:schemeClr val="bg1"/>
            </a:solidFill>
          </a:ln>
        </p:spPr>
        <p:txBody>
          <a:bodyPr wrap="square">
            <a:spAutoFit/>
          </a:bodyPr>
          <a:lstStyle/>
          <a:p>
            <a:pPr algn="ctr"/>
            <a:r>
              <a:rPr lang="it-IT" sz="2400" b="1" dirty="0" smtClean="0">
                <a:solidFill>
                  <a:schemeClr val="tx1">
                    <a:lumMod val="75000"/>
                    <a:lumOff val="25000"/>
                  </a:schemeClr>
                </a:solidFill>
                <a:latin typeface="Calibri" panose="020F0502020204030204" pitchFamily="34" charset="0"/>
                <a:cs typeface="Calibri" panose="020F0502020204030204" pitchFamily="34" charset="0"/>
              </a:rPr>
              <a:t>Obiettivo dell’Azione del Cluster Chimica verde:</a:t>
            </a:r>
          </a:p>
          <a:p>
            <a:pPr algn="ctr"/>
            <a:r>
              <a:rPr lang="it-IT" sz="2400" i="1" dirty="0" smtClean="0">
                <a:solidFill>
                  <a:schemeClr val="tx1">
                    <a:lumMod val="75000"/>
                    <a:lumOff val="25000"/>
                  </a:schemeClr>
                </a:solidFill>
                <a:latin typeface="Calibri" panose="020F0502020204030204" pitchFamily="34" charset="0"/>
                <a:cs typeface="Calibri" panose="020F0502020204030204" pitchFamily="34" charset="0"/>
              </a:rPr>
              <a:t>«Sviluppo di tecnologie di trasformazione di biomasse di seconda e terza generazione  (biomasse </a:t>
            </a:r>
            <a:r>
              <a:rPr lang="it-IT" sz="2400" i="1" dirty="0">
                <a:solidFill>
                  <a:schemeClr val="tx1">
                    <a:lumMod val="75000"/>
                    <a:lumOff val="25000"/>
                  </a:schemeClr>
                </a:solidFill>
                <a:latin typeface="Calibri" panose="020F0502020204030204" pitchFamily="34" charset="0"/>
                <a:cs typeface="Calibri" panose="020F0502020204030204" pitchFamily="34" charset="0"/>
              </a:rPr>
              <a:t>s</a:t>
            </a:r>
            <a:r>
              <a:rPr lang="it-IT" sz="2400" i="1" dirty="0" smtClean="0">
                <a:solidFill>
                  <a:schemeClr val="tx1">
                    <a:lumMod val="75000"/>
                    <a:lumOff val="25000"/>
                  </a:schemeClr>
                </a:solidFill>
                <a:latin typeface="Calibri" panose="020F0502020204030204" pitchFamily="34" charset="0"/>
                <a:cs typeface="Calibri" panose="020F0502020204030204" pitchFamily="34" charset="0"/>
              </a:rPr>
              <a:t>ostenibili non </a:t>
            </a:r>
            <a:r>
              <a:rPr lang="it-IT" sz="2400" i="1" dirty="0" err="1" smtClean="0">
                <a:solidFill>
                  <a:schemeClr val="tx1">
                    <a:lumMod val="75000"/>
                    <a:lumOff val="25000"/>
                  </a:schemeClr>
                </a:solidFill>
                <a:latin typeface="Calibri" panose="020F0502020204030204" pitchFamily="34" charset="0"/>
                <a:cs typeface="Calibri" panose="020F0502020204030204" pitchFamily="34" charset="0"/>
              </a:rPr>
              <a:t>food</a:t>
            </a:r>
            <a:r>
              <a:rPr lang="it-IT" sz="2400" i="1" dirty="0" smtClean="0">
                <a:solidFill>
                  <a:schemeClr val="tx1">
                    <a:lumMod val="75000"/>
                    <a:lumOff val="25000"/>
                  </a:schemeClr>
                </a:solidFill>
                <a:latin typeface="Calibri" panose="020F0502020204030204" pitchFamily="34" charset="0"/>
                <a:cs typeface="Calibri" panose="020F0502020204030204" pitchFamily="34" charset="0"/>
              </a:rPr>
              <a:t>) in energia e chimica verde» </a:t>
            </a:r>
            <a:endParaRPr lang="en-GB" sz="2400" i="1" dirty="0"/>
          </a:p>
        </p:txBody>
      </p:sp>
      <p:pic>
        <p:nvPicPr>
          <p:cNvPr id="13" name="Immagine 12"/>
          <p:cNvPicPr>
            <a:picLocks noChangeAspect="1"/>
          </p:cNvPicPr>
          <p:nvPr/>
        </p:nvPicPr>
        <p:blipFill rotWithShape="1">
          <a:blip r:embed="rId3"/>
          <a:srcRect t="2528"/>
          <a:stretch/>
        </p:blipFill>
        <p:spPr>
          <a:xfrm>
            <a:off x="5152172" y="1166678"/>
            <a:ext cx="3820532" cy="5551725"/>
          </a:xfrm>
          <a:prstGeom prst="rect">
            <a:avLst/>
          </a:prstGeom>
        </p:spPr>
      </p:pic>
    </p:spTree>
    <p:extLst>
      <p:ext uri="{BB962C8B-B14F-4D97-AF65-F5344CB8AC3E}">
        <p14:creationId xmlns:p14="http://schemas.microsoft.com/office/powerpoint/2010/main" val="597367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p:cNvSpPr>
            <a:spLocks noGrp="1"/>
          </p:cNvSpPr>
          <p:nvPr>
            <p:ph type="title"/>
          </p:nvPr>
        </p:nvSpPr>
        <p:spPr/>
        <p:txBody>
          <a:bodyPr/>
          <a:lstStyle/>
          <a:p>
            <a:endParaRPr lang="en-GB" altLang="en-US" smtClean="0"/>
          </a:p>
        </p:txBody>
      </p:sp>
      <p:sp>
        <p:nvSpPr>
          <p:cNvPr id="20483" name="Segnaposto contenuto 2"/>
          <p:cNvSpPr>
            <a:spLocks noGrp="1"/>
          </p:cNvSpPr>
          <p:nvPr>
            <p:ph idx="1"/>
          </p:nvPr>
        </p:nvSpPr>
        <p:spPr/>
        <p:txBody>
          <a:bodyPr/>
          <a:lstStyle/>
          <a:p>
            <a:endParaRPr lang="en-GB" altLang="en-US" smtClean="0"/>
          </a:p>
        </p:txBody>
      </p:sp>
      <p:pic>
        <p:nvPicPr>
          <p:cNvPr id="2048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756" y="116632"/>
            <a:ext cx="872648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666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ttangolo 59"/>
          <p:cNvSpPr/>
          <p:nvPr/>
        </p:nvSpPr>
        <p:spPr>
          <a:xfrm>
            <a:off x="33028" y="23811"/>
            <a:ext cx="5475076" cy="100048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egnaposto contenuto 3"/>
          <p:cNvSpPr txBox="1">
            <a:spLocks/>
          </p:cNvSpPr>
          <p:nvPr/>
        </p:nvSpPr>
        <p:spPr bwMode="auto">
          <a:xfrm>
            <a:off x="33028" y="1025040"/>
            <a:ext cx="2598532" cy="6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eaLnBrk="0">
              <a:spcAft>
                <a:spcPts val="1425"/>
              </a:spcAft>
              <a:defRPr sz="3200">
                <a:solidFill>
                  <a:srgbClr val="000000"/>
                </a:solidFill>
                <a:latin typeface="Arial" pitchFamily="34" charset="0"/>
                <a:cs typeface="Lucida Sans Unicode" pitchFamily="34" charset="0"/>
              </a:defRPr>
            </a:lvl1pPr>
            <a:lvl2pPr marL="914400" defTabSz="1827213" eaLnBrk="0">
              <a:spcAft>
                <a:spcPts val="1138"/>
              </a:spcAft>
              <a:defRPr sz="2800">
                <a:solidFill>
                  <a:srgbClr val="000000"/>
                </a:solidFill>
                <a:latin typeface="Arial" pitchFamily="34" charset="0"/>
                <a:cs typeface="Lucida Sans Unicode" pitchFamily="34" charset="0"/>
              </a:defRPr>
            </a:lvl2pPr>
            <a:lvl3pPr marL="1828800" defTabSz="1827213" eaLnBrk="0">
              <a:spcAft>
                <a:spcPts val="850"/>
              </a:spcAft>
              <a:defRPr sz="2400">
                <a:solidFill>
                  <a:srgbClr val="000000"/>
                </a:solidFill>
                <a:latin typeface="Arial" pitchFamily="34" charset="0"/>
                <a:cs typeface="Lucida Sans Unicode" pitchFamily="34" charset="0"/>
              </a:defRPr>
            </a:lvl3pPr>
            <a:lvl4pPr marL="2743200" defTabSz="1827213" eaLnBrk="0">
              <a:spcAft>
                <a:spcPts val="575"/>
              </a:spcAft>
              <a:defRPr sz="2000">
                <a:solidFill>
                  <a:srgbClr val="000000"/>
                </a:solidFill>
                <a:latin typeface="Arial" pitchFamily="34" charset="0"/>
                <a:cs typeface="Lucida Sans Unicode" pitchFamily="34" charset="0"/>
              </a:defRPr>
            </a:lvl4pPr>
            <a:lvl5pPr marL="3657600" defTabSz="1827213" eaLnBrk="0">
              <a:spcAft>
                <a:spcPts val="288"/>
              </a:spcAft>
              <a:defRPr sz="2000">
                <a:solidFill>
                  <a:srgbClr val="000000"/>
                </a:solidFill>
                <a:latin typeface="Arial" pitchFamily="34" charset="0"/>
                <a:cs typeface="Lucida Sans Unicode" pitchFamily="34" charset="0"/>
              </a:defRPr>
            </a:lvl5pPr>
            <a:lvl6pPr marL="41148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6pPr>
            <a:lvl7pPr marL="45720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7pPr>
            <a:lvl8pPr marL="50292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8pPr>
            <a:lvl9pPr marL="54864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9pPr>
          </a:lstStyle>
          <a:p>
            <a:pPr>
              <a:lnSpc>
                <a:spcPct val="90000"/>
              </a:lnSpc>
              <a:spcBef>
                <a:spcPts val="2000"/>
              </a:spcBef>
              <a:spcAft>
                <a:spcPct val="0"/>
              </a:spcAft>
              <a:buFont typeface="Arial" pitchFamily="34" charset="0"/>
              <a:buNone/>
            </a:pPr>
            <a:r>
              <a:rPr lang="it-IT" altLang="it-IT" sz="1600" b="1" dirty="0">
                <a:solidFill>
                  <a:srgbClr val="002060"/>
                </a:solidFill>
                <a:latin typeface="Verdana" pitchFamily="34" charset="0"/>
              </a:rPr>
              <a:t>SOCI </a:t>
            </a:r>
            <a:r>
              <a:rPr lang="it-IT" altLang="it-IT" sz="1600" b="1" dirty="0" smtClean="0">
                <a:solidFill>
                  <a:srgbClr val="002060"/>
                </a:solidFill>
                <a:latin typeface="Verdana" pitchFamily="34" charset="0"/>
              </a:rPr>
              <a:t>FONDATORI</a:t>
            </a:r>
          </a:p>
          <a:p>
            <a:pPr>
              <a:lnSpc>
                <a:spcPct val="90000"/>
              </a:lnSpc>
              <a:spcBef>
                <a:spcPts val="600"/>
              </a:spcBef>
              <a:spcAft>
                <a:spcPct val="0"/>
              </a:spcAft>
              <a:buFont typeface="Arial" pitchFamily="34" charset="0"/>
              <a:buNone/>
            </a:pPr>
            <a:r>
              <a:rPr lang="it-IT" altLang="it-IT" sz="1600" b="1" dirty="0" smtClean="0">
                <a:solidFill>
                  <a:srgbClr val="002060"/>
                </a:solidFill>
                <a:latin typeface="Verdana" pitchFamily="34" charset="0"/>
              </a:rPr>
              <a:t>(2014)</a:t>
            </a:r>
            <a:endParaRPr lang="it-IT" altLang="it-IT" sz="1600" b="1" dirty="0">
              <a:solidFill>
                <a:srgbClr val="002060"/>
              </a:solidFill>
              <a:latin typeface="Verdana"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0" y="2748714"/>
            <a:ext cx="1125538" cy="73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69" y="3483125"/>
            <a:ext cx="1006475" cy="59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87" y="2273792"/>
            <a:ext cx="15049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egnaposto contenuto 3"/>
          <p:cNvSpPr txBox="1">
            <a:spLocks/>
          </p:cNvSpPr>
          <p:nvPr/>
        </p:nvSpPr>
        <p:spPr bwMode="auto">
          <a:xfrm>
            <a:off x="2545889" y="1132668"/>
            <a:ext cx="22272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eaLnBrk="0">
              <a:spcAft>
                <a:spcPts val="1425"/>
              </a:spcAft>
              <a:defRPr sz="3200">
                <a:solidFill>
                  <a:srgbClr val="000000"/>
                </a:solidFill>
                <a:latin typeface="Arial" pitchFamily="34" charset="0"/>
                <a:cs typeface="Lucida Sans Unicode" pitchFamily="34" charset="0"/>
              </a:defRPr>
            </a:lvl1pPr>
            <a:lvl2pPr marL="914400" defTabSz="1827213" eaLnBrk="0">
              <a:spcAft>
                <a:spcPts val="1138"/>
              </a:spcAft>
              <a:defRPr sz="2800">
                <a:solidFill>
                  <a:srgbClr val="000000"/>
                </a:solidFill>
                <a:latin typeface="Arial" pitchFamily="34" charset="0"/>
                <a:cs typeface="Lucida Sans Unicode" pitchFamily="34" charset="0"/>
              </a:defRPr>
            </a:lvl2pPr>
            <a:lvl3pPr marL="1828800" defTabSz="1827213" eaLnBrk="0">
              <a:spcAft>
                <a:spcPts val="850"/>
              </a:spcAft>
              <a:defRPr sz="2400">
                <a:solidFill>
                  <a:srgbClr val="000000"/>
                </a:solidFill>
                <a:latin typeface="Arial" pitchFamily="34" charset="0"/>
                <a:cs typeface="Lucida Sans Unicode" pitchFamily="34" charset="0"/>
              </a:defRPr>
            </a:lvl3pPr>
            <a:lvl4pPr marL="2743200" defTabSz="1827213" eaLnBrk="0">
              <a:spcAft>
                <a:spcPts val="575"/>
              </a:spcAft>
              <a:defRPr sz="2000">
                <a:solidFill>
                  <a:srgbClr val="000000"/>
                </a:solidFill>
                <a:latin typeface="Arial" pitchFamily="34" charset="0"/>
                <a:cs typeface="Lucida Sans Unicode" pitchFamily="34" charset="0"/>
              </a:defRPr>
            </a:lvl4pPr>
            <a:lvl5pPr marL="3657600" defTabSz="1827213" eaLnBrk="0">
              <a:spcAft>
                <a:spcPts val="288"/>
              </a:spcAft>
              <a:defRPr sz="2000">
                <a:solidFill>
                  <a:srgbClr val="000000"/>
                </a:solidFill>
                <a:latin typeface="Arial" pitchFamily="34" charset="0"/>
                <a:cs typeface="Lucida Sans Unicode" pitchFamily="34" charset="0"/>
              </a:defRPr>
            </a:lvl5pPr>
            <a:lvl6pPr marL="41148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6pPr>
            <a:lvl7pPr marL="45720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7pPr>
            <a:lvl8pPr marL="50292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8pPr>
            <a:lvl9pPr marL="54864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9pPr>
          </a:lstStyle>
          <a:p>
            <a:pPr algn="ctr">
              <a:lnSpc>
                <a:spcPct val="90000"/>
              </a:lnSpc>
              <a:spcBef>
                <a:spcPts val="2000"/>
              </a:spcBef>
              <a:spcAft>
                <a:spcPct val="0"/>
              </a:spcAft>
              <a:buFont typeface="Arial" pitchFamily="34" charset="0"/>
              <a:buNone/>
            </a:pPr>
            <a:r>
              <a:rPr lang="it-IT" altLang="it-IT" sz="1600" b="1" dirty="0" smtClean="0">
                <a:solidFill>
                  <a:srgbClr val="002060"/>
                </a:solidFill>
                <a:latin typeface="Verdana" pitchFamily="34" charset="0"/>
              </a:rPr>
              <a:t>109 SOCI</a:t>
            </a:r>
            <a:endParaRPr lang="it-IT" altLang="it-IT" sz="1600" b="1" dirty="0">
              <a:solidFill>
                <a:srgbClr val="002060"/>
              </a:solidFill>
              <a:latin typeface="Verdana" pitchFamily="34" charset="0"/>
            </a:endParaRPr>
          </a:p>
        </p:txBody>
      </p:sp>
      <p:sp>
        <p:nvSpPr>
          <p:cNvPr id="14" name="Segnaposto contenuto 3"/>
          <p:cNvSpPr txBox="1">
            <a:spLocks/>
          </p:cNvSpPr>
          <p:nvPr/>
        </p:nvSpPr>
        <p:spPr bwMode="auto">
          <a:xfrm>
            <a:off x="5033340" y="1252547"/>
            <a:ext cx="4435523" cy="356225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1827213" eaLnBrk="0">
              <a:spcAft>
                <a:spcPts val="1425"/>
              </a:spcAft>
              <a:defRPr sz="3200">
                <a:solidFill>
                  <a:srgbClr val="000000"/>
                </a:solidFill>
                <a:latin typeface="Arial" pitchFamily="34" charset="0"/>
                <a:cs typeface="Lucida Sans Unicode" pitchFamily="34" charset="0"/>
              </a:defRPr>
            </a:lvl1pPr>
            <a:lvl2pPr marL="914400" defTabSz="1827213" eaLnBrk="0">
              <a:spcAft>
                <a:spcPts val="1138"/>
              </a:spcAft>
              <a:defRPr sz="2800">
                <a:solidFill>
                  <a:srgbClr val="000000"/>
                </a:solidFill>
                <a:latin typeface="Arial" pitchFamily="34" charset="0"/>
                <a:cs typeface="Lucida Sans Unicode" pitchFamily="34" charset="0"/>
              </a:defRPr>
            </a:lvl2pPr>
            <a:lvl3pPr marL="1828800" defTabSz="1827213" eaLnBrk="0">
              <a:spcAft>
                <a:spcPts val="850"/>
              </a:spcAft>
              <a:defRPr sz="2400">
                <a:solidFill>
                  <a:srgbClr val="000000"/>
                </a:solidFill>
                <a:latin typeface="Arial" pitchFamily="34" charset="0"/>
                <a:cs typeface="Lucida Sans Unicode" pitchFamily="34" charset="0"/>
              </a:defRPr>
            </a:lvl3pPr>
            <a:lvl4pPr marL="2743200" defTabSz="1827213" eaLnBrk="0">
              <a:spcAft>
                <a:spcPts val="575"/>
              </a:spcAft>
              <a:defRPr sz="2000">
                <a:solidFill>
                  <a:srgbClr val="000000"/>
                </a:solidFill>
                <a:latin typeface="Arial" pitchFamily="34" charset="0"/>
                <a:cs typeface="Lucida Sans Unicode" pitchFamily="34" charset="0"/>
              </a:defRPr>
            </a:lvl4pPr>
            <a:lvl5pPr marL="3657600" defTabSz="1827213" eaLnBrk="0">
              <a:spcAft>
                <a:spcPts val="288"/>
              </a:spcAft>
              <a:defRPr sz="2000">
                <a:solidFill>
                  <a:srgbClr val="000000"/>
                </a:solidFill>
                <a:latin typeface="Arial" pitchFamily="34" charset="0"/>
                <a:cs typeface="Lucida Sans Unicode" pitchFamily="34" charset="0"/>
              </a:defRPr>
            </a:lvl5pPr>
            <a:lvl6pPr marL="41148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6pPr>
            <a:lvl7pPr marL="45720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7pPr>
            <a:lvl8pPr marL="50292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8pPr>
            <a:lvl9pPr marL="5486400" indent="-228600" defTabSz="1827213"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Arial" pitchFamily="34" charset="0"/>
                <a:cs typeface="Lucida Sans Unicode" pitchFamily="34" charset="0"/>
              </a:defRPr>
            </a:lvl9pPr>
          </a:lstStyle>
          <a:p>
            <a:pPr>
              <a:spcBef>
                <a:spcPts val="2000"/>
              </a:spcBef>
              <a:spcAft>
                <a:spcPct val="0"/>
              </a:spcAft>
              <a:buFont typeface="Arial" pitchFamily="34" charset="0"/>
              <a:buNone/>
            </a:pPr>
            <a:r>
              <a:rPr lang="it-IT" altLang="it-IT" sz="1800" b="1" dirty="0" smtClean="0">
                <a:solidFill>
                  <a:schemeClr val="tx1"/>
                </a:solidFill>
                <a:latin typeface="Verdana" pitchFamily="34" charset="0"/>
              </a:rPr>
              <a:t>Regioni Sostenitrici	     </a:t>
            </a:r>
            <a:endParaRPr lang="it-IT" altLang="it-IT" sz="1800" b="1" dirty="0">
              <a:solidFill>
                <a:schemeClr val="tx1"/>
              </a:solidFill>
              <a:latin typeface="Verdana" pitchFamily="34" charset="0"/>
            </a:endParaRPr>
          </a:p>
          <a:p>
            <a:pPr>
              <a:lnSpc>
                <a:spcPct val="90000"/>
              </a:lnSpc>
              <a:spcBef>
                <a:spcPts val="2000"/>
              </a:spcBef>
              <a:spcAft>
                <a:spcPct val="0"/>
              </a:spcAft>
              <a:buFont typeface="Arial" pitchFamily="34" charset="0"/>
              <a:buNone/>
            </a:pPr>
            <a:r>
              <a:rPr lang="it-IT" altLang="it-IT" sz="1450" dirty="0" smtClean="0">
                <a:solidFill>
                  <a:srgbClr val="002060"/>
                </a:solidFill>
                <a:latin typeface="Verdana" pitchFamily="34" charset="0"/>
              </a:rPr>
              <a:t>Basilicata</a:t>
            </a:r>
          </a:p>
          <a:p>
            <a:pPr>
              <a:spcAft>
                <a:spcPct val="0"/>
              </a:spcAft>
              <a:buFont typeface="Arial" pitchFamily="34" charset="0"/>
              <a:buNone/>
            </a:pPr>
            <a:r>
              <a:rPr lang="it-IT" altLang="it-IT" sz="1450" dirty="0" smtClean="0">
                <a:solidFill>
                  <a:srgbClr val="002060"/>
                </a:solidFill>
                <a:latin typeface="Verdana" pitchFamily="34" charset="0"/>
              </a:rPr>
              <a:t>Campania</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Emilia Romagna</a:t>
            </a:r>
          </a:p>
          <a:p>
            <a:pPr>
              <a:spcAft>
                <a:spcPct val="0"/>
              </a:spcAft>
              <a:buFont typeface="Arial" pitchFamily="34" charset="0"/>
              <a:buNone/>
            </a:pPr>
            <a:r>
              <a:rPr lang="it-IT" altLang="it-IT" sz="1450" dirty="0" smtClean="0">
                <a:solidFill>
                  <a:srgbClr val="002060"/>
                </a:solidFill>
                <a:latin typeface="Verdana" pitchFamily="34" charset="0"/>
              </a:rPr>
              <a:t>Friuli Venezia Giulia	    </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Lombardia	    </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Piemonte	    </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Puglia	    </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Sardegna                   </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Umbria</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Toscana </a:t>
            </a:r>
            <a:br>
              <a:rPr lang="it-IT" altLang="it-IT" sz="1450" dirty="0" smtClean="0">
                <a:solidFill>
                  <a:srgbClr val="002060"/>
                </a:solidFill>
                <a:latin typeface="Verdana" pitchFamily="34" charset="0"/>
              </a:rPr>
            </a:br>
            <a:r>
              <a:rPr lang="it-IT" altLang="it-IT" sz="1450" dirty="0" smtClean="0">
                <a:solidFill>
                  <a:srgbClr val="002060"/>
                </a:solidFill>
                <a:latin typeface="Verdana" pitchFamily="34" charset="0"/>
              </a:rPr>
              <a:t>Veneto</a:t>
            </a:r>
            <a:endParaRPr lang="it-IT" altLang="it-IT" sz="1400" b="1" dirty="0" smtClean="0">
              <a:solidFill>
                <a:srgbClr val="002060"/>
              </a:solidFill>
              <a:latin typeface="Verdana" pitchFamily="34" charset="0"/>
            </a:endParaRPr>
          </a:p>
          <a:p>
            <a:pPr>
              <a:lnSpc>
                <a:spcPct val="90000"/>
              </a:lnSpc>
              <a:spcBef>
                <a:spcPts val="2000"/>
              </a:spcBef>
              <a:spcAft>
                <a:spcPct val="0"/>
              </a:spcAft>
              <a:buFont typeface="Arial" pitchFamily="34" charset="0"/>
              <a:buNone/>
            </a:pPr>
            <a:endParaRPr lang="it-IT" altLang="it-IT" sz="1400" b="1" dirty="0">
              <a:solidFill>
                <a:srgbClr val="002060"/>
              </a:solidFill>
              <a:latin typeface="Verdana" pitchFamily="34" charset="0"/>
            </a:endParaRPr>
          </a:p>
          <a:p>
            <a:pPr>
              <a:spcBef>
                <a:spcPts val="2000"/>
              </a:spcBef>
              <a:spcAft>
                <a:spcPct val="0"/>
              </a:spcAft>
              <a:buFont typeface="Arial" pitchFamily="34" charset="0"/>
              <a:buNone/>
            </a:pPr>
            <a:r>
              <a:rPr lang="it-IT" altLang="it-IT" sz="1400" b="1" dirty="0" smtClean="0">
                <a:solidFill>
                  <a:srgbClr val="002060"/>
                </a:solidFill>
                <a:latin typeface="Verdana" pitchFamily="34" charset="0"/>
              </a:rPr>
              <a:t>     </a:t>
            </a:r>
            <a:endParaRPr lang="it-IT" altLang="it-IT" sz="1400" b="1" dirty="0">
              <a:solidFill>
                <a:srgbClr val="002060"/>
              </a:solidFill>
              <a:latin typeface="Verdana" pitchFamily="34" charset="0"/>
            </a:endParaRPr>
          </a:p>
        </p:txBody>
      </p:sp>
      <p:pic>
        <p:nvPicPr>
          <p:cNvPr id="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557" y="3925798"/>
            <a:ext cx="1691379" cy="188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8109" y="1527941"/>
            <a:ext cx="2532106" cy="242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947" y="1754416"/>
            <a:ext cx="1109663" cy="44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1382" y="5029186"/>
            <a:ext cx="1776197"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4"/>
          <p:cNvGrpSpPr>
            <a:grpSpLocks/>
          </p:cNvGrpSpPr>
          <p:nvPr/>
        </p:nvGrpSpPr>
        <p:grpSpPr bwMode="auto">
          <a:xfrm>
            <a:off x="7386251" y="2319199"/>
            <a:ext cx="1581548" cy="2333937"/>
            <a:chOff x="567" y="845"/>
            <a:chExt cx="2358" cy="3112"/>
          </a:xfrm>
        </p:grpSpPr>
        <p:sp>
          <p:nvSpPr>
            <p:cNvPr id="26" name="Freeform 5"/>
            <p:cNvSpPr>
              <a:spLocks/>
            </p:cNvSpPr>
            <p:nvPr/>
          </p:nvSpPr>
          <p:spPr bwMode="auto">
            <a:xfrm>
              <a:off x="2197" y="3402"/>
              <a:ext cx="32" cy="36"/>
            </a:xfrm>
            <a:custGeom>
              <a:avLst/>
              <a:gdLst>
                <a:gd name="T0" fmla="*/ 0 w 26"/>
                <a:gd name="T1" fmla="*/ 11 h 27"/>
                <a:gd name="T2" fmla="*/ 7 w 26"/>
                <a:gd name="T3" fmla="*/ 26 h 27"/>
                <a:gd name="T4" fmla="*/ 15 w 26"/>
                <a:gd name="T5" fmla="*/ 26 h 27"/>
                <a:gd name="T6" fmla="*/ 25 w 26"/>
                <a:gd name="T7" fmla="*/ 14 h 27"/>
                <a:gd name="T8" fmla="*/ 25 w 26"/>
                <a:gd name="T9" fmla="*/ 7 h 27"/>
                <a:gd name="T10" fmla="*/ 21 w 26"/>
                <a:gd name="T11" fmla="*/ 7 h 27"/>
                <a:gd name="T12" fmla="*/ 15 w 26"/>
                <a:gd name="T13" fmla="*/ 3 h 27"/>
                <a:gd name="T14" fmla="*/ 11 w 26"/>
                <a:gd name="T15" fmla="*/ 0 h 27"/>
                <a:gd name="T16" fmla="*/ 3 w 26"/>
                <a:gd name="T17" fmla="*/ 3 h 27"/>
                <a:gd name="T18" fmla="*/ 0 w 26"/>
                <a:gd name="T1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7">
                  <a:moveTo>
                    <a:pt x="0" y="11"/>
                  </a:moveTo>
                  <a:lnTo>
                    <a:pt x="7" y="26"/>
                  </a:lnTo>
                  <a:lnTo>
                    <a:pt x="15" y="26"/>
                  </a:lnTo>
                  <a:lnTo>
                    <a:pt x="25" y="14"/>
                  </a:lnTo>
                  <a:lnTo>
                    <a:pt x="25" y="7"/>
                  </a:lnTo>
                  <a:lnTo>
                    <a:pt x="21" y="7"/>
                  </a:lnTo>
                  <a:lnTo>
                    <a:pt x="15" y="3"/>
                  </a:lnTo>
                  <a:lnTo>
                    <a:pt x="11" y="0"/>
                  </a:lnTo>
                  <a:lnTo>
                    <a:pt x="3" y="3"/>
                  </a:lnTo>
                  <a:lnTo>
                    <a:pt x="0" y="11"/>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27" name="Freeform 6"/>
            <p:cNvSpPr>
              <a:spLocks/>
            </p:cNvSpPr>
            <p:nvPr/>
          </p:nvSpPr>
          <p:spPr bwMode="auto">
            <a:xfrm>
              <a:off x="2178" y="3381"/>
              <a:ext cx="30" cy="38"/>
            </a:xfrm>
            <a:custGeom>
              <a:avLst/>
              <a:gdLst>
                <a:gd name="T0" fmla="*/ 0 w 25"/>
                <a:gd name="T1" fmla="*/ 12 h 29"/>
                <a:gd name="T2" fmla="*/ 0 w 25"/>
                <a:gd name="T3" fmla="*/ 8 h 29"/>
                <a:gd name="T4" fmla="*/ 7 w 25"/>
                <a:gd name="T5" fmla="*/ 0 h 29"/>
                <a:gd name="T6" fmla="*/ 14 w 25"/>
                <a:gd name="T7" fmla="*/ 0 h 29"/>
                <a:gd name="T8" fmla="*/ 24 w 25"/>
                <a:gd name="T9" fmla="*/ 4 h 29"/>
                <a:gd name="T10" fmla="*/ 24 w 25"/>
                <a:gd name="T11" fmla="*/ 8 h 29"/>
                <a:gd name="T12" fmla="*/ 14 w 25"/>
                <a:gd name="T13" fmla="*/ 28 h 29"/>
                <a:gd name="T14" fmla="*/ 11 w 25"/>
                <a:gd name="T15" fmla="*/ 17 h 29"/>
                <a:gd name="T16" fmla="*/ 3 w 25"/>
                <a:gd name="T17" fmla="*/ 17 h 29"/>
                <a:gd name="T18" fmla="*/ 0 w 25"/>
                <a:gd name="T19"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9">
                  <a:moveTo>
                    <a:pt x="0" y="12"/>
                  </a:moveTo>
                  <a:lnTo>
                    <a:pt x="0" y="8"/>
                  </a:lnTo>
                  <a:lnTo>
                    <a:pt x="7" y="0"/>
                  </a:lnTo>
                  <a:lnTo>
                    <a:pt x="14" y="0"/>
                  </a:lnTo>
                  <a:lnTo>
                    <a:pt x="24" y="4"/>
                  </a:lnTo>
                  <a:lnTo>
                    <a:pt x="24" y="8"/>
                  </a:lnTo>
                  <a:lnTo>
                    <a:pt x="14" y="28"/>
                  </a:lnTo>
                  <a:lnTo>
                    <a:pt x="11" y="17"/>
                  </a:lnTo>
                  <a:lnTo>
                    <a:pt x="3" y="17"/>
                  </a:lnTo>
                  <a:lnTo>
                    <a:pt x="0" y="12"/>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28" name="Freeform 7"/>
            <p:cNvSpPr>
              <a:spLocks/>
            </p:cNvSpPr>
            <p:nvPr/>
          </p:nvSpPr>
          <p:spPr bwMode="auto">
            <a:xfrm>
              <a:off x="1642" y="3589"/>
              <a:ext cx="32" cy="37"/>
            </a:xfrm>
            <a:custGeom>
              <a:avLst/>
              <a:gdLst>
                <a:gd name="T0" fmla="*/ 0 w 26"/>
                <a:gd name="T1" fmla="*/ 0 h 28"/>
                <a:gd name="T2" fmla="*/ 6 w 26"/>
                <a:gd name="T3" fmla="*/ 0 h 28"/>
                <a:gd name="T4" fmla="*/ 13 w 26"/>
                <a:gd name="T5" fmla="*/ 0 h 28"/>
                <a:gd name="T6" fmla="*/ 20 w 26"/>
                <a:gd name="T7" fmla="*/ 20 h 28"/>
                <a:gd name="T8" fmla="*/ 25 w 26"/>
                <a:gd name="T9" fmla="*/ 27 h 28"/>
                <a:gd name="T10" fmla="*/ 20 w 26"/>
                <a:gd name="T11" fmla="*/ 27 h 28"/>
                <a:gd name="T12" fmla="*/ 3 w 26"/>
                <a:gd name="T13" fmla="*/ 20 h 28"/>
                <a:gd name="T14" fmla="*/ 0 w 2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8">
                  <a:moveTo>
                    <a:pt x="0" y="0"/>
                  </a:moveTo>
                  <a:lnTo>
                    <a:pt x="6" y="0"/>
                  </a:lnTo>
                  <a:lnTo>
                    <a:pt x="13" y="0"/>
                  </a:lnTo>
                  <a:lnTo>
                    <a:pt x="20" y="20"/>
                  </a:lnTo>
                  <a:lnTo>
                    <a:pt x="25" y="27"/>
                  </a:lnTo>
                  <a:lnTo>
                    <a:pt x="20" y="27"/>
                  </a:lnTo>
                  <a:lnTo>
                    <a:pt x="3" y="20"/>
                  </a:lnTo>
                  <a:lnTo>
                    <a:pt x="0" y="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29" name="Freeform 8"/>
            <p:cNvSpPr>
              <a:spLocks/>
            </p:cNvSpPr>
            <p:nvPr/>
          </p:nvSpPr>
          <p:spPr bwMode="auto">
            <a:xfrm>
              <a:off x="2208" y="3432"/>
              <a:ext cx="32" cy="36"/>
            </a:xfrm>
            <a:custGeom>
              <a:avLst/>
              <a:gdLst>
                <a:gd name="T0" fmla="*/ 0 w 26"/>
                <a:gd name="T1" fmla="*/ 15 h 27"/>
                <a:gd name="T2" fmla="*/ 8 w 26"/>
                <a:gd name="T3" fmla="*/ 20 h 27"/>
                <a:gd name="T4" fmla="*/ 19 w 26"/>
                <a:gd name="T5" fmla="*/ 26 h 27"/>
                <a:gd name="T6" fmla="*/ 25 w 26"/>
                <a:gd name="T7" fmla="*/ 26 h 27"/>
                <a:gd name="T8" fmla="*/ 25 w 26"/>
                <a:gd name="T9" fmla="*/ 20 h 27"/>
                <a:gd name="T10" fmla="*/ 19 w 26"/>
                <a:gd name="T11" fmla="*/ 10 h 27"/>
                <a:gd name="T12" fmla="*/ 8 w 26"/>
                <a:gd name="T13" fmla="*/ 0 h 27"/>
                <a:gd name="T14" fmla="*/ 0 w 26"/>
                <a:gd name="T15" fmla="*/ 5 h 27"/>
                <a:gd name="T16" fmla="*/ 0 w 26"/>
                <a:gd name="T1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7">
                  <a:moveTo>
                    <a:pt x="0" y="15"/>
                  </a:moveTo>
                  <a:lnTo>
                    <a:pt x="8" y="20"/>
                  </a:lnTo>
                  <a:lnTo>
                    <a:pt x="19" y="26"/>
                  </a:lnTo>
                  <a:lnTo>
                    <a:pt x="25" y="26"/>
                  </a:lnTo>
                  <a:lnTo>
                    <a:pt x="25" y="20"/>
                  </a:lnTo>
                  <a:lnTo>
                    <a:pt x="19" y="10"/>
                  </a:lnTo>
                  <a:lnTo>
                    <a:pt x="8" y="0"/>
                  </a:lnTo>
                  <a:lnTo>
                    <a:pt x="0" y="5"/>
                  </a:lnTo>
                  <a:lnTo>
                    <a:pt x="0" y="15"/>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0" name="Freeform 9"/>
            <p:cNvSpPr>
              <a:spLocks/>
            </p:cNvSpPr>
            <p:nvPr/>
          </p:nvSpPr>
          <p:spPr bwMode="auto">
            <a:xfrm>
              <a:off x="1956" y="2752"/>
              <a:ext cx="32" cy="36"/>
            </a:xfrm>
            <a:custGeom>
              <a:avLst/>
              <a:gdLst>
                <a:gd name="T0" fmla="*/ 0 w 26"/>
                <a:gd name="T1" fmla="*/ 6 h 27"/>
                <a:gd name="T2" fmla="*/ 2 w 26"/>
                <a:gd name="T3" fmla="*/ 3 h 27"/>
                <a:gd name="T4" fmla="*/ 7 w 26"/>
                <a:gd name="T5" fmla="*/ 0 h 27"/>
                <a:gd name="T6" fmla="*/ 10 w 26"/>
                <a:gd name="T7" fmla="*/ 3 h 27"/>
                <a:gd name="T8" fmla="*/ 17 w 26"/>
                <a:gd name="T9" fmla="*/ 3 h 27"/>
                <a:gd name="T10" fmla="*/ 25 w 26"/>
                <a:gd name="T11" fmla="*/ 6 h 27"/>
                <a:gd name="T12" fmla="*/ 25 w 26"/>
                <a:gd name="T13" fmla="*/ 22 h 27"/>
                <a:gd name="T14" fmla="*/ 19 w 26"/>
                <a:gd name="T15" fmla="*/ 26 h 27"/>
                <a:gd name="T16" fmla="*/ 14 w 26"/>
                <a:gd name="T17" fmla="*/ 26 h 27"/>
                <a:gd name="T18" fmla="*/ 5 w 26"/>
                <a:gd name="T19" fmla="*/ 22 h 27"/>
                <a:gd name="T20" fmla="*/ 2 w 26"/>
                <a:gd name="T21" fmla="*/ 13 h 27"/>
                <a:gd name="T22" fmla="*/ 0 w 26"/>
                <a:gd name="T23"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7">
                  <a:moveTo>
                    <a:pt x="0" y="6"/>
                  </a:moveTo>
                  <a:lnTo>
                    <a:pt x="2" y="3"/>
                  </a:lnTo>
                  <a:lnTo>
                    <a:pt x="7" y="0"/>
                  </a:lnTo>
                  <a:lnTo>
                    <a:pt x="10" y="3"/>
                  </a:lnTo>
                  <a:lnTo>
                    <a:pt x="17" y="3"/>
                  </a:lnTo>
                  <a:lnTo>
                    <a:pt x="25" y="6"/>
                  </a:lnTo>
                  <a:lnTo>
                    <a:pt x="25" y="22"/>
                  </a:lnTo>
                  <a:lnTo>
                    <a:pt x="19" y="26"/>
                  </a:lnTo>
                  <a:lnTo>
                    <a:pt x="14" y="26"/>
                  </a:lnTo>
                  <a:lnTo>
                    <a:pt x="5" y="22"/>
                  </a:lnTo>
                  <a:lnTo>
                    <a:pt x="2" y="13"/>
                  </a:lnTo>
                  <a:lnTo>
                    <a:pt x="0" y="6"/>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1" name="Freeform 10"/>
            <p:cNvSpPr>
              <a:spLocks/>
            </p:cNvSpPr>
            <p:nvPr/>
          </p:nvSpPr>
          <p:spPr bwMode="auto">
            <a:xfrm>
              <a:off x="2033" y="2798"/>
              <a:ext cx="32" cy="38"/>
            </a:xfrm>
            <a:custGeom>
              <a:avLst/>
              <a:gdLst>
                <a:gd name="T0" fmla="*/ 0 w 26"/>
                <a:gd name="T1" fmla="*/ 0 h 28"/>
                <a:gd name="T2" fmla="*/ 0 w 26"/>
                <a:gd name="T3" fmla="*/ 18 h 28"/>
                <a:gd name="T4" fmla="*/ 4 w 26"/>
                <a:gd name="T5" fmla="*/ 27 h 28"/>
                <a:gd name="T6" fmla="*/ 13 w 26"/>
                <a:gd name="T7" fmla="*/ 27 h 28"/>
                <a:gd name="T8" fmla="*/ 25 w 26"/>
                <a:gd name="T9" fmla="*/ 18 h 28"/>
                <a:gd name="T10" fmla="*/ 25 w 26"/>
                <a:gd name="T11" fmla="*/ 9 h 28"/>
                <a:gd name="T12" fmla="*/ 20 w 26"/>
                <a:gd name="T13" fmla="*/ 0 h 28"/>
                <a:gd name="T14" fmla="*/ 9 w 26"/>
                <a:gd name="T15" fmla="*/ 0 h 28"/>
                <a:gd name="T16" fmla="*/ 0 w 2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8">
                  <a:moveTo>
                    <a:pt x="0" y="0"/>
                  </a:moveTo>
                  <a:lnTo>
                    <a:pt x="0" y="18"/>
                  </a:lnTo>
                  <a:lnTo>
                    <a:pt x="4" y="27"/>
                  </a:lnTo>
                  <a:lnTo>
                    <a:pt x="13" y="27"/>
                  </a:lnTo>
                  <a:lnTo>
                    <a:pt x="25" y="18"/>
                  </a:lnTo>
                  <a:lnTo>
                    <a:pt x="25" y="9"/>
                  </a:lnTo>
                  <a:lnTo>
                    <a:pt x="20" y="0"/>
                  </a:lnTo>
                  <a:lnTo>
                    <a:pt x="9" y="0"/>
                  </a:lnTo>
                  <a:lnTo>
                    <a:pt x="0" y="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2" name="Freeform 11"/>
            <p:cNvSpPr>
              <a:spLocks/>
            </p:cNvSpPr>
            <p:nvPr/>
          </p:nvSpPr>
          <p:spPr bwMode="auto">
            <a:xfrm>
              <a:off x="824" y="3209"/>
              <a:ext cx="32" cy="45"/>
            </a:xfrm>
            <a:custGeom>
              <a:avLst/>
              <a:gdLst>
                <a:gd name="T0" fmla="*/ 0 w 26"/>
                <a:gd name="T1" fmla="*/ 14 h 34"/>
                <a:gd name="T2" fmla="*/ 6 w 26"/>
                <a:gd name="T3" fmla="*/ 23 h 34"/>
                <a:gd name="T4" fmla="*/ 6 w 26"/>
                <a:gd name="T5" fmla="*/ 33 h 34"/>
                <a:gd name="T6" fmla="*/ 16 w 26"/>
                <a:gd name="T7" fmla="*/ 33 h 34"/>
                <a:gd name="T8" fmla="*/ 25 w 26"/>
                <a:gd name="T9" fmla="*/ 30 h 34"/>
                <a:gd name="T10" fmla="*/ 25 w 26"/>
                <a:gd name="T11" fmla="*/ 7 h 34"/>
                <a:gd name="T12" fmla="*/ 20 w 26"/>
                <a:gd name="T13" fmla="*/ 2 h 34"/>
                <a:gd name="T14" fmla="*/ 10 w 26"/>
                <a:gd name="T15" fmla="*/ 0 h 34"/>
                <a:gd name="T16" fmla="*/ 3 w 26"/>
                <a:gd name="T17" fmla="*/ 0 h 34"/>
                <a:gd name="T18" fmla="*/ 0 w 26"/>
                <a:gd name="T1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4">
                  <a:moveTo>
                    <a:pt x="0" y="14"/>
                  </a:moveTo>
                  <a:lnTo>
                    <a:pt x="6" y="23"/>
                  </a:lnTo>
                  <a:lnTo>
                    <a:pt x="6" y="33"/>
                  </a:lnTo>
                  <a:lnTo>
                    <a:pt x="16" y="33"/>
                  </a:lnTo>
                  <a:lnTo>
                    <a:pt x="25" y="30"/>
                  </a:lnTo>
                  <a:lnTo>
                    <a:pt x="25" y="7"/>
                  </a:lnTo>
                  <a:lnTo>
                    <a:pt x="20" y="2"/>
                  </a:lnTo>
                  <a:lnTo>
                    <a:pt x="10" y="0"/>
                  </a:lnTo>
                  <a:lnTo>
                    <a:pt x="3" y="0"/>
                  </a:lnTo>
                  <a:lnTo>
                    <a:pt x="0" y="14"/>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3" name="Freeform 12"/>
            <p:cNvSpPr>
              <a:spLocks/>
            </p:cNvSpPr>
            <p:nvPr/>
          </p:nvSpPr>
          <p:spPr bwMode="auto">
            <a:xfrm>
              <a:off x="1335" y="968"/>
              <a:ext cx="466" cy="570"/>
            </a:xfrm>
            <a:custGeom>
              <a:avLst/>
              <a:gdLst>
                <a:gd name="T0" fmla="*/ 78 w 378"/>
                <a:gd name="T1" fmla="*/ 201 h 428"/>
                <a:gd name="T2" fmla="*/ 110 w 378"/>
                <a:gd name="T3" fmla="*/ 168 h 428"/>
                <a:gd name="T4" fmla="*/ 135 w 378"/>
                <a:gd name="T5" fmla="*/ 156 h 428"/>
                <a:gd name="T6" fmla="*/ 149 w 378"/>
                <a:gd name="T7" fmla="*/ 130 h 428"/>
                <a:gd name="T8" fmla="*/ 177 w 378"/>
                <a:gd name="T9" fmla="*/ 119 h 428"/>
                <a:gd name="T10" fmla="*/ 191 w 378"/>
                <a:gd name="T11" fmla="*/ 90 h 428"/>
                <a:gd name="T12" fmla="*/ 186 w 378"/>
                <a:gd name="T13" fmla="*/ 52 h 428"/>
                <a:gd name="T14" fmla="*/ 202 w 378"/>
                <a:gd name="T15" fmla="*/ 25 h 428"/>
                <a:gd name="T16" fmla="*/ 230 w 378"/>
                <a:gd name="T17" fmla="*/ 14 h 428"/>
                <a:gd name="T18" fmla="*/ 259 w 378"/>
                <a:gd name="T19" fmla="*/ 0 h 428"/>
                <a:gd name="T20" fmla="*/ 306 w 378"/>
                <a:gd name="T21" fmla="*/ 31 h 428"/>
                <a:gd name="T22" fmla="*/ 271 w 378"/>
                <a:gd name="T23" fmla="*/ 66 h 428"/>
                <a:gd name="T24" fmla="*/ 257 w 378"/>
                <a:gd name="T25" fmla="*/ 107 h 428"/>
                <a:gd name="T26" fmla="*/ 267 w 378"/>
                <a:gd name="T27" fmla="*/ 140 h 428"/>
                <a:gd name="T28" fmla="*/ 261 w 378"/>
                <a:gd name="T29" fmla="*/ 158 h 428"/>
                <a:gd name="T30" fmla="*/ 283 w 378"/>
                <a:gd name="T31" fmla="*/ 173 h 428"/>
                <a:gd name="T32" fmla="*/ 298 w 378"/>
                <a:gd name="T33" fmla="*/ 190 h 428"/>
                <a:gd name="T34" fmla="*/ 352 w 378"/>
                <a:gd name="T35" fmla="*/ 182 h 428"/>
                <a:gd name="T36" fmla="*/ 366 w 378"/>
                <a:gd name="T37" fmla="*/ 216 h 428"/>
                <a:gd name="T38" fmla="*/ 368 w 378"/>
                <a:gd name="T39" fmla="*/ 230 h 428"/>
                <a:gd name="T40" fmla="*/ 349 w 378"/>
                <a:gd name="T41" fmla="*/ 239 h 428"/>
                <a:gd name="T42" fmla="*/ 269 w 378"/>
                <a:gd name="T43" fmla="*/ 282 h 428"/>
                <a:gd name="T44" fmla="*/ 271 w 378"/>
                <a:gd name="T45" fmla="*/ 276 h 428"/>
                <a:gd name="T46" fmla="*/ 285 w 378"/>
                <a:gd name="T47" fmla="*/ 261 h 428"/>
                <a:gd name="T48" fmla="*/ 269 w 378"/>
                <a:gd name="T49" fmla="*/ 265 h 428"/>
                <a:gd name="T50" fmla="*/ 248 w 378"/>
                <a:gd name="T51" fmla="*/ 272 h 428"/>
                <a:gd name="T52" fmla="*/ 234 w 378"/>
                <a:gd name="T53" fmla="*/ 325 h 428"/>
                <a:gd name="T54" fmla="*/ 244 w 378"/>
                <a:gd name="T55" fmla="*/ 332 h 428"/>
                <a:gd name="T56" fmla="*/ 248 w 378"/>
                <a:gd name="T57" fmla="*/ 360 h 428"/>
                <a:gd name="T58" fmla="*/ 265 w 378"/>
                <a:gd name="T59" fmla="*/ 372 h 428"/>
                <a:gd name="T60" fmla="*/ 280 w 378"/>
                <a:gd name="T61" fmla="*/ 389 h 428"/>
                <a:gd name="T62" fmla="*/ 273 w 378"/>
                <a:gd name="T63" fmla="*/ 415 h 428"/>
                <a:gd name="T64" fmla="*/ 261 w 378"/>
                <a:gd name="T65" fmla="*/ 411 h 428"/>
                <a:gd name="T66" fmla="*/ 253 w 378"/>
                <a:gd name="T67" fmla="*/ 422 h 428"/>
                <a:gd name="T68" fmla="*/ 244 w 378"/>
                <a:gd name="T69" fmla="*/ 396 h 428"/>
                <a:gd name="T70" fmla="*/ 220 w 378"/>
                <a:gd name="T71" fmla="*/ 389 h 428"/>
                <a:gd name="T72" fmla="*/ 168 w 378"/>
                <a:gd name="T73" fmla="*/ 394 h 428"/>
                <a:gd name="T74" fmla="*/ 127 w 378"/>
                <a:gd name="T75" fmla="*/ 396 h 428"/>
                <a:gd name="T76" fmla="*/ 84 w 378"/>
                <a:gd name="T77" fmla="*/ 368 h 428"/>
                <a:gd name="T78" fmla="*/ 55 w 378"/>
                <a:gd name="T79" fmla="*/ 344 h 428"/>
                <a:gd name="T80" fmla="*/ 20 w 378"/>
                <a:gd name="T81" fmla="*/ 315 h 428"/>
                <a:gd name="T82" fmla="*/ 0 w 378"/>
                <a:gd name="T83" fmla="*/ 291 h 428"/>
                <a:gd name="T84" fmla="*/ 30 w 378"/>
                <a:gd name="T85" fmla="*/ 20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8" h="428">
                  <a:moveTo>
                    <a:pt x="66" y="214"/>
                  </a:moveTo>
                  <a:lnTo>
                    <a:pt x="76" y="211"/>
                  </a:lnTo>
                  <a:lnTo>
                    <a:pt x="78" y="201"/>
                  </a:lnTo>
                  <a:lnTo>
                    <a:pt x="98" y="180"/>
                  </a:lnTo>
                  <a:lnTo>
                    <a:pt x="105" y="175"/>
                  </a:lnTo>
                  <a:lnTo>
                    <a:pt x="110" y="168"/>
                  </a:lnTo>
                  <a:lnTo>
                    <a:pt x="121" y="166"/>
                  </a:lnTo>
                  <a:lnTo>
                    <a:pt x="129" y="158"/>
                  </a:lnTo>
                  <a:lnTo>
                    <a:pt x="135" y="156"/>
                  </a:lnTo>
                  <a:lnTo>
                    <a:pt x="149" y="158"/>
                  </a:lnTo>
                  <a:lnTo>
                    <a:pt x="152" y="147"/>
                  </a:lnTo>
                  <a:lnTo>
                    <a:pt x="149" y="130"/>
                  </a:lnTo>
                  <a:lnTo>
                    <a:pt x="154" y="126"/>
                  </a:lnTo>
                  <a:lnTo>
                    <a:pt x="166" y="123"/>
                  </a:lnTo>
                  <a:lnTo>
                    <a:pt x="177" y="119"/>
                  </a:lnTo>
                  <a:lnTo>
                    <a:pt x="186" y="111"/>
                  </a:lnTo>
                  <a:lnTo>
                    <a:pt x="191" y="100"/>
                  </a:lnTo>
                  <a:lnTo>
                    <a:pt x="191" y="90"/>
                  </a:lnTo>
                  <a:lnTo>
                    <a:pt x="179" y="74"/>
                  </a:lnTo>
                  <a:lnTo>
                    <a:pt x="181" y="59"/>
                  </a:lnTo>
                  <a:lnTo>
                    <a:pt x="186" y="52"/>
                  </a:lnTo>
                  <a:lnTo>
                    <a:pt x="186" y="38"/>
                  </a:lnTo>
                  <a:lnTo>
                    <a:pt x="191" y="29"/>
                  </a:lnTo>
                  <a:lnTo>
                    <a:pt x="202" y="25"/>
                  </a:lnTo>
                  <a:lnTo>
                    <a:pt x="211" y="19"/>
                  </a:lnTo>
                  <a:lnTo>
                    <a:pt x="218" y="10"/>
                  </a:lnTo>
                  <a:lnTo>
                    <a:pt x="230" y="14"/>
                  </a:lnTo>
                  <a:lnTo>
                    <a:pt x="239" y="12"/>
                  </a:lnTo>
                  <a:lnTo>
                    <a:pt x="250" y="7"/>
                  </a:lnTo>
                  <a:lnTo>
                    <a:pt x="259" y="0"/>
                  </a:lnTo>
                  <a:lnTo>
                    <a:pt x="290" y="10"/>
                  </a:lnTo>
                  <a:lnTo>
                    <a:pt x="306" y="12"/>
                  </a:lnTo>
                  <a:lnTo>
                    <a:pt x="306" y="31"/>
                  </a:lnTo>
                  <a:lnTo>
                    <a:pt x="280" y="52"/>
                  </a:lnTo>
                  <a:lnTo>
                    <a:pt x="280" y="59"/>
                  </a:lnTo>
                  <a:lnTo>
                    <a:pt x="271" y="66"/>
                  </a:lnTo>
                  <a:lnTo>
                    <a:pt x="269" y="81"/>
                  </a:lnTo>
                  <a:lnTo>
                    <a:pt x="259" y="100"/>
                  </a:lnTo>
                  <a:lnTo>
                    <a:pt x="257" y="107"/>
                  </a:lnTo>
                  <a:lnTo>
                    <a:pt x="267" y="121"/>
                  </a:lnTo>
                  <a:lnTo>
                    <a:pt x="267" y="130"/>
                  </a:lnTo>
                  <a:lnTo>
                    <a:pt x="267" y="140"/>
                  </a:lnTo>
                  <a:lnTo>
                    <a:pt x="261" y="145"/>
                  </a:lnTo>
                  <a:lnTo>
                    <a:pt x="259" y="152"/>
                  </a:lnTo>
                  <a:lnTo>
                    <a:pt x="261" y="158"/>
                  </a:lnTo>
                  <a:lnTo>
                    <a:pt x="269" y="164"/>
                  </a:lnTo>
                  <a:lnTo>
                    <a:pt x="275" y="166"/>
                  </a:lnTo>
                  <a:lnTo>
                    <a:pt x="283" y="173"/>
                  </a:lnTo>
                  <a:lnTo>
                    <a:pt x="285" y="182"/>
                  </a:lnTo>
                  <a:lnTo>
                    <a:pt x="292" y="185"/>
                  </a:lnTo>
                  <a:lnTo>
                    <a:pt x="298" y="190"/>
                  </a:lnTo>
                  <a:lnTo>
                    <a:pt x="327" y="180"/>
                  </a:lnTo>
                  <a:lnTo>
                    <a:pt x="335" y="180"/>
                  </a:lnTo>
                  <a:lnTo>
                    <a:pt x="352" y="182"/>
                  </a:lnTo>
                  <a:lnTo>
                    <a:pt x="358" y="194"/>
                  </a:lnTo>
                  <a:lnTo>
                    <a:pt x="361" y="211"/>
                  </a:lnTo>
                  <a:lnTo>
                    <a:pt x="366" y="216"/>
                  </a:lnTo>
                  <a:lnTo>
                    <a:pt x="363" y="223"/>
                  </a:lnTo>
                  <a:lnTo>
                    <a:pt x="377" y="225"/>
                  </a:lnTo>
                  <a:lnTo>
                    <a:pt x="368" y="230"/>
                  </a:lnTo>
                  <a:lnTo>
                    <a:pt x="366" y="237"/>
                  </a:lnTo>
                  <a:lnTo>
                    <a:pt x="361" y="239"/>
                  </a:lnTo>
                  <a:lnTo>
                    <a:pt x="349" y="239"/>
                  </a:lnTo>
                  <a:lnTo>
                    <a:pt x="319" y="256"/>
                  </a:lnTo>
                  <a:lnTo>
                    <a:pt x="296" y="270"/>
                  </a:lnTo>
                  <a:lnTo>
                    <a:pt x="269" y="282"/>
                  </a:lnTo>
                  <a:lnTo>
                    <a:pt x="265" y="282"/>
                  </a:lnTo>
                  <a:lnTo>
                    <a:pt x="265" y="280"/>
                  </a:lnTo>
                  <a:lnTo>
                    <a:pt x="271" y="276"/>
                  </a:lnTo>
                  <a:lnTo>
                    <a:pt x="275" y="270"/>
                  </a:lnTo>
                  <a:lnTo>
                    <a:pt x="285" y="265"/>
                  </a:lnTo>
                  <a:lnTo>
                    <a:pt x="285" y="261"/>
                  </a:lnTo>
                  <a:lnTo>
                    <a:pt x="278" y="259"/>
                  </a:lnTo>
                  <a:lnTo>
                    <a:pt x="275" y="265"/>
                  </a:lnTo>
                  <a:lnTo>
                    <a:pt x="269" y="265"/>
                  </a:lnTo>
                  <a:lnTo>
                    <a:pt x="267" y="268"/>
                  </a:lnTo>
                  <a:lnTo>
                    <a:pt x="255" y="268"/>
                  </a:lnTo>
                  <a:lnTo>
                    <a:pt x="248" y="272"/>
                  </a:lnTo>
                  <a:lnTo>
                    <a:pt x="244" y="278"/>
                  </a:lnTo>
                  <a:lnTo>
                    <a:pt x="234" y="313"/>
                  </a:lnTo>
                  <a:lnTo>
                    <a:pt x="234" y="325"/>
                  </a:lnTo>
                  <a:lnTo>
                    <a:pt x="236" y="336"/>
                  </a:lnTo>
                  <a:lnTo>
                    <a:pt x="241" y="336"/>
                  </a:lnTo>
                  <a:lnTo>
                    <a:pt x="244" y="332"/>
                  </a:lnTo>
                  <a:lnTo>
                    <a:pt x="246" y="334"/>
                  </a:lnTo>
                  <a:lnTo>
                    <a:pt x="248" y="349"/>
                  </a:lnTo>
                  <a:lnTo>
                    <a:pt x="248" y="360"/>
                  </a:lnTo>
                  <a:lnTo>
                    <a:pt x="257" y="366"/>
                  </a:lnTo>
                  <a:lnTo>
                    <a:pt x="259" y="372"/>
                  </a:lnTo>
                  <a:lnTo>
                    <a:pt x="265" y="372"/>
                  </a:lnTo>
                  <a:lnTo>
                    <a:pt x="269" y="377"/>
                  </a:lnTo>
                  <a:lnTo>
                    <a:pt x="278" y="381"/>
                  </a:lnTo>
                  <a:lnTo>
                    <a:pt x="280" y="389"/>
                  </a:lnTo>
                  <a:lnTo>
                    <a:pt x="275" y="398"/>
                  </a:lnTo>
                  <a:lnTo>
                    <a:pt x="275" y="407"/>
                  </a:lnTo>
                  <a:lnTo>
                    <a:pt x="273" y="415"/>
                  </a:lnTo>
                  <a:lnTo>
                    <a:pt x="271" y="417"/>
                  </a:lnTo>
                  <a:lnTo>
                    <a:pt x="269" y="413"/>
                  </a:lnTo>
                  <a:lnTo>
                    <a:pt x="261" y="411"/>
                  </a:lnTo>
                  <a:lnTo>
                    <a:pt x="265" y="422"/>
                  </a:lnTo>
                  <a:lnTo>
                    <a:pt x="259" y="427"/>
                  </a:lnTo>
                  <a:lnTo>
                    <a:pt x="253" y="422"/>
                  </a:lnTo>
                  <a:lnTo>
                    <a:pt x="250" y="415"/>
                  </a:lnTo>
                  <a:lnTo>
                    <a:pt x="248" y="403"/>
                  </a:lnTo>
                  <a:lnTo>
                    <a:pt x="244" y="396"/>
                  </a:lnTo>
                  <a:lnTo>
                    <a:pt x="239" y="394"/>
                  </a:lnTo>
                  <a:lnTo>
                    <a:pt x="230" y="394"/>
                  </a:lnTo>
                  <a:lnTo>
                    <a:pt x="220" y="389"/>
                  </a:lnTo>
                  <a:lnTo>
                    <a:pt x="186" y="387"/>
                  </a:lnTo>
                  <a:lnTo>
                    <a:pt x="174" y="389"/>
                  </a:lnTo>
                  <a:lnTo>
                    <a:pt x="168" y="394"/>
                  </a:lnTo>
                  <a:lnTo>
                    <a:pt x="158" y="398"/>
                  </a:lnTo>
                  <a:lnTo>
                    <a:pt x="140" y="405"/>
                  </a:lnTo>
                  <a:lnTo>
                    <a:pt x="127" y="396"/>
                  </a:lnTo>
                  <a:lnTo>
                    <a:pt x="105" y="387"/>
                  </a:lnTo>
                  <a:lnTo>
                    <a:pt x="92" y="370"/>
                  </a:lnTo>
                  <a:lnTo>
                    <a:pt x="84" y="368"/>
                  </a:lnTo>
                  <a:lnTo>
                    <a:pt x="80" y="358"/>
                  </a:lnTo>
                  <a:lnTo>
                    <a:pt x="57" y="351"/>
                  </a:lnTo>
                  <a:lnTo>
                    <a:pt x="55" y="344"/>
                  </a:lnTo>
                  <a:lnTo>
                    <a:pt x="36" y="344"/>
                  </a:lnTo>
                  <a:lnTo>
                    <a:pt x="27" y="325"/>
                  </a:lnTo>
                  <a:lnTo>
                    <a:pt x="20" y="315"/>
                  </a:lnTo>
                  <a:lnTo>
                    <a:pt x="9" y="304"/>
                  </a:lnTo>
                  <a:lnTo>
                    <a:pt x="6" y="299"/>
                  </a:lnTo>
                  <a:lnTo>
                    <a:pt x="0" y="291"/>
                  </a:lnTo>
                  <a:lnTo>
                    <a:pt x="2" y="239"/>
                  </a:lnTo>
                  <a:lnTo>
                    <a:pt x="9" y="237"/>
                  </a:lnTo>
                  <a:lnTo>
                    <a:pt x="30" y="201"/>
                  </a:lnTo>
                  <a:lnTo>
                    <a:pt x="41" y="216"/>
                  </a:lnTo>
                  <a:lnTo>
                    <a:pt x="66" y="214"/>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4" name="Freeform 13"/>
            <p:cNvSpPr>
              <a:spLocks/>
            </p:cNvSpPr>
            <p:nvPr/>
          </p:nvSpPr>
          <p:spPr bwMode="auto">
            <a:xfrm>
              <a:off x="1568" y="1895"/>
              <a:ext cx="267" cy="352"/>
            </a:xfrm>
            <a:custGeom>
              <a:avLst/>
              <a:gdLst>
                <a:gd name="T0" fmla="*/ 156 w 217"/>
                <a:gd name="T1" fmla="*/ 224 h 264"/>
                <a:gd name="T2" fmla="*/ 128 w 217"/>
                <a:gd name="T3" fmla="*/ 241 h 264"/>
                <a:gd name="T4" fmla="*/ 111 w 217"/>
                <a:gd name="T5" fmla="*/ 260 h 264"/>
                <a:gd name="T6" fmla="*/ 89 w 217"/>
                <a:gd name="T7" fmla="*/ 263 h 264"/>
                <a:gd name="T8" fmla="*/ 75 w 217"/>
                <a:gd name="T9" fmla="*/ 243 h 264"/>
                <a:gd name="T10" fmla="*/ 61 w 217"/>
                <a:gd name="T11" fmla="*/ 234 h 264"/>
                <a:gd name="T12" fmla="*/ 41 w 217"/>
                <a:gd name="T13" fmla="*/ 213 h 264"/>
                <a:gd name="T14" fmla="*/ 20 w 217"/>
                <a:gd name="T15" fmla="*/ 206 h 264"/>
                <a:gd name="T16" fmla="*/ 8 w 217"/>
                <a:gd name="T17" fmla="*/ 194 h 264"/>
                <a:gd name="T18" fmla="*/ 4 w 217"/>
                <a:gd name="T19" fmla="*/ 177 h 264"/>
                <a:gd name="T20" fmla="*/ 6 w 217"/>
                <a:gd name="T21" fmla="*/ 156 h 264"/>
                <a:gd name="T22" fmla="*/ 6 w 217"/>
                <a:gd name="T23" fmla="*/ 140 h 264"/>
                <a:gd name="T24" fmla="*/ 13 w 217"/>
                <a:gd name="T25" fmla="*/ 121 h 264"/>
                <a:gd name="T26" fmla="*/ 8 w 217"/>
                <a:gd name="T27" fmla="*/ 95 h 264"/>
                <a:gd name="T28" fmla="*/ 20 w 217"/>
                <a:gd name="T29" fmla="*/ 85 h 264"/>
                <a:gd name="T30" fmla="*/ 43 w 217"/>
                <a:gd name="T31" fmla="*/ 74 h 264"/>
                <a:gd name="T32" fmla="*/ 45 w 217"/>
                <a:gd name="T33" fmla="*/ 64 h 264"/>
                <a:gd name="T34" fmla="*/ 36 w 217"/>
                <a:gd name="T35" fmla="*/ 57 h 264"/>
                <a:gd name="T36" fmla="*/ 24 w 217"/>
                <a:gd name="T37" fmla="*/ 42 h 264"/>
                <a:gd name="T38" fmla="*/ 41 w 217"/>
                <a:gd name="T39" fmla="*/ 14 h 264"/>
                <a:gd name="T40" fmla="*/ 52 w 217"/>
                <a:gd name="T41" fmla="*/ 10 h 264"/>
                <a:gd name="T42" fmla="*/ 57 w 217"/>
                <a:gd name="T43" fmla="*/ 2 h 264"/>
                <a:gd name="T44" fmla="*/ 80 w 217"/>
                <a:gd name="T45" fmla="*/ 16 h 264"/>
                <a:gd name="T46" fmla="*/ 98 w 217"/>
                <a:gd name="T47" fmla="*/ 23 h 264"/>
                <a:gd name="T48" fmla="*/ 109 w 217"/>
                <a:gd name="T49" fmla="*/ 33 h 264"/>
                <a:gd name="T50" fmla="*/ 135 w 217"/>
                <a:gd name="T51" fmla="*/ 31 h 264"/>
                <a:gd name="T52" fmla="*/ 137 w 217"/>
                <a:gd name="T53" fmla="*/ 52 h 264"/>
                <a:gd name="T54" fmla="*/ 146 w 217"/>
                <a:gd name="T55" fmla="*/ 80 h 264"/>
                <a:gd name="T56" fmla="*/ 154 w 217"/>
                <a:gd name="T57" fmla="*/ 119 h 264"/>
                <a:gd name="T58" fmla="*/ 164 w 217"/>
                <a:gd name="T59" fmla="*/ 137 h 264"/>
                <a:gd name="T60" fmla="*/ 199 w 217"/>
                <a:gd name="T61" fmla="*/ 158 h 264"/>
                <a:gd name="T62" fmla="*/ 216 w 217"/>
                <a:gd name="T63" fmla="*/ 168 h 264"/>
                <a:gd name="T64" fmla="*/ 204 w 217"/>
                <a:gd name="T65" fmla="*/ 179 h 264"/>
                <a:gd name="T66" fmla="*/ 193 w 217"/>
                <a:gd name="T67" fmla="*/ 194 h 264"/>
                <a:gd name="T68" fmla="*/ 183 w 217"/>
                <a:gd name="T69" fmla="*/ 206 h 264"/>
                <a:gd name="T70" fmla="*/ 160 w 217"/>
                <a:gd name="T71" fmla="*/ 21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 h="264">
                  <a:moveTo>
                    <a:pt x="160" y="215"/>
                  </a:moveTo>
                  <a:lnTo>
                    <a:pt x="156" y="224"/>
                  </a:lnTo>
                  <a:lnTo>
                    <a:pt x="135" y="234"/>
                  </a:lnTo>
                  <a:lnTo>
                    <a:pt x="128" y="241"/>
                  </a:lnTo>
                  <a:lnTo>
                    <a:pt x="115" y="246"/>
                  </a:lnTo>
                  <a:lnTo>
                    <a:pt x="111" y="260"/>
                  </a:lnTo>
                  <a:lnTo>
                    <a:pt x="107" y="263"/>
                  </a:lnTo>
                  <a:lnTo>
                    <a:pt x="89" y="263"/>
                  </a:lnTo>
                  <a:lnTo>
                    <a:pt x="84" y="251"/>
                  </a:lnTo>
                  <a:lnTo>
                    <a:pt x="75" y="243"/>
                  </a:lnTo>
                  <a:lnTo>
                    <a:pt x="66" y="241"/>
                  </a:lnTo>
                  <a:lnTo>
                    <a:pt x="61" y="234"/>
                  </a:lnTo>
                  <a:lnTo>
                    <a:pt x="61" y="224"/>
                  </a:lnTo>
                  <a:lnTo>
                    <a:pt x="41" y="213"/>
                  </a:lnTo>
                  <a:lnTo>
                    <a:pt x="31" y="215"/>
                  </a:lnTo>
                  <a:lnTo>
                    <a:pt x="20" y="206"/>
                  </a:lnTo>
                  <a:lnTo>
                    <a:pt x="10" y="201"/>
                  </a:lnTo>
                  <a:lnTo>
                    <a:pt x="8" y="194"/>
                  </a:lnTo>
                  <a:lnTo>
                    <a:pt x="10" y="187"/>
                  </a:lnTo>
                  <a:lnTo>
                    <a:pt x="4" y="177"/>
                  </a:lnTo>
                  <a:lnTo>
                    <a:pt x="0" y="166"/>
                  </a:lnTo>
                  <a:lnTo>
                    <a:pt x="6" y="156"/>
                  </a:lnTo>
                  <a:lnTo>
                    <a:pt x="8" y="149"/>
                  </a:lnTo>
                  <a:lnTo>
                    <a:pt x="6" y="140"/>
                  </a:lnTo>
                  <a:lnTo>
                    <a:pt x="13" y="128"/>
                  </a:lnTo>
                  <a:lnTo>
                    <a:pt x="13" y="121"/>
                  </a:lnTo>
                  <a:lnTo>
                    <a:pt x="6" y="104"/>
                  </a:lnTo>
                  <a:lnTo>
                    <a:pt x="8" y="95"/>
                  </a:lnTo>
                  <a:lnTo>
                    <a:pt x="16" y="89"/>
                  </a:lnTo>
                  <a:lnTo>
                    <a:pt x="20" y="85"/>
                  </a:lnTo>
                  <a:lnTo>
                    <a:pt x="22" y="78"/>
                  </a:lnTo>
                  <a:lnTo>
                    <a:pt x="43" y="74"/>
                  </a:lnTo>
                  <a:lnTo>
                    <a:pt x="47" y="68"/>
                  </a:lnTo>
                  <a:lnTo>
                    <a:pt x="45" y="64"/>
                  </a:lnTo>
                  <a:lnTo>
                    <a:pt x="39" y="64"/>
                  </a:lnTo>
                  <a:lnTo>
                    <a:pt x="36" y="57"/>
                  </a:lnTo>
                  <a:lnTo>
                    <a:pt x="31" y="52"/>
                  </a:lnTo>
                  <a:lnTo>
                    <a:pt x="24" y="42"/>
                  </a:lnTo>
                  <a:lnTo>
                    <a:pt x="27" y="23"/>
                  </a:lnTo>
                  <a:lnTo>
                    <a:pt x="41" y="14"/>
                  </a:lnTo>
                  <a:lnTo>
                    <a:pt x="47" y="14"/>
                  </a:lnTo>
                  <a:lnTo>
                    <a:pt x="52" y="10"/>
                  </a:lnTo>
                  <a:lnTo>
                    <a:pt x="57" y="0"/>
                  </a:lnTo>
                  <a:lnTo>
                    <a:pt x="57" y="2"/>
                  </a:lnTo>
                  <a:lnTo>
                    <a:pt x="75" y="10"/>
                  </a:lnTo>
                  <a:lnTo>
                    <a:pt x="80" y="16"/>
                  </a:lnTo>
                  <a:lnTo>
                    <a:pt x="84" y="19"/>
                  </a:lnTo>
                  <a:lnTo>
                    <a:pt x="98" y="23"/>
                  </a:lnTo>
                  <a:lnTo>
                    <a:pt x="103" y="31"/>
                  </a:lnTo>
                  <a:lnTo>
                    <a:pt x="109" y="33"/>
                  </a:lnTo>
                  <a:lnTo>
                    <a:pt x="115" y="35"/>
                  </a:lnTo>
                  <a:lnTo>
                    <a:pt x="135" y="31"/>
                  </a:lnTo>
                  <a:lnTo>
                    <a:pt x="142" y="35"/>
                  </a:lnTo>
                  <a:lnTo>
                    <a:pt x="137" y="52"/>
                  </a:lnTo>
                  <a:lnTo>
                    <a:pt x="144" y="68"/>
                  </a:lnTo>
                  <a:lnTo>
                    <a:pt x="146" y="80"/>
                  </a:lnTo>
                  <a:lnTo>
                    <a:pt x="148" y="102"/>
                  </a:lnTo>
                  <a:lnTo>
                    <a:pt x="154" y="119"/>
                  </a:lnTo>
                  <a:lnTo>
                    <a:pt x="156" y="130"/>
                  </a:lnTo>
                  <a:lnTo>
                    <a:pt x="164" y="137"/>
                  </a:lnTo>
                  <a:lnTo>
                    <a:pt x="193" y="156"/>
                  </a:lnTo>
                  <a:lnTo>
                    <a:pt x="199" y="158"/>
                  </a:lnTo>
                  <a:lnTo>
                    <a:pt x="208" y="158"/>
                  </a:lnTo>
                  <a:lnTo>
                    <a:pt x="216" y="168"/>
                  </a:lnTo>
                  <a:lnTo>
                    <a:pt x="211" y="175"/>
                  </a:lnTo>
                  <a:lnTo>
                    <a:pt x="204" y="179"/>
                  </a:lnTo>
                  <a:lnTo>
                    <a:pt x="201" y="189"/>
                  </a:lnTo>
                  <a:lnTo>
                    <a:pt x="193" y="194"/>
                  </a:lnTo>
                  <a:lnTo>
                    <a:pt x="187" y="203"/>
                  </a:lnTo>
                  <a:lnTo>
                    <a:pt x="183" y="206"/>
                  </a:lnTo>
                  <a:lnTo>
                    <a:pt x="176" y="213"/>
                  </a:lnTo>
                  <a:lnTo>
                    <a:pt x="160" y="215"/>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grpSp>
          <p:nvGrpSpPr>
            <p:cNvPr id="35" name="Group 14"/>
            <p:cNvGrpSpPr>
              <a:grpSpLocks/>
            </p:cNvGrpSpPr>
            <p:nvPr/>
          </p:nvGrpSpPr>
          <p:grpSpPr bwMode="auto">
            <a:xfrm>
              <a:off x="567" y="845"/>
              <a:ext cx="2358" cy="3112"/>
              <a:chOff x="567" y="845"/>
              <a:chExt cx="2358" cy="3112"/>
            </a:xfrm>
          </p:grpSpPr>
          <p:sp>
            <p:nvSpPr>
              <p:cNvPr id="36" name="Freeform 15"/>
              <p:cNvSpPr>
                <a:spLocks/>
              </p:cNvSpPr>
              <p:nvPr/>
            </p:nvSpPr>
            <p:spPr bwMode="auto">
              <a:xfrm>
                <a:off x="1680" y="3459"/>
                <a:ext cx="680" cy="498"/>
              </a:xfrm>
              <a:custGeom>
                <a:avLst/>
                <a:gdLst>
                  <a:gd name="T0" fmla="*/ 108 w 552"/>
                  <a:gd name="T1" fmla="*/ 60 h 374"/>
                  <a:gd name="T2" fmla="*/ 106 w 552"/>
                  <a:gd name="T3" fmla="*/ 34 h 374"/>
                  <a:gd name="T4" fmla="*/ 129 w 552"/>
                  <a:gd name="T5" fmla="*/ 32 h 374"/>
                  <a:gd name="T6" fmla="*/ 149 w 552"/>
                  <a:gd name="T7" fmla="*/ 25 h 374"/>
                  <a:gd name="T8" fmla="*/ 159 w 552"/>
                  <a:gd name="T9" fmla="*/ 47 h 374"/>
                  <a:gd name="T10" fmla="*/ 186 w 552"/>
                  <a:gd name="T11" fmla="*/ 53 h 374"/>
                  <a:gd name="T12" fmla="*/ 203 w 552"/>
                  <a:gd name="T13" fmla="*/ 70 h 374"/>
                  <a:gd name="T14" fmla="*/ 230 w 552"/>
                  <a:gd name="T15" fmla="*/ 84 h 374"/>
                  <a:gd name="T16" fmla="*/ 269 w 552"/>
                  <a:gd name="T17" fmla="*/ 70 h 374"/>
                  <a:gd name="T18" fmla="*/ 327 w 552"/>
                  <a:gd name="T19" fmla="*/ 73 h 374"/>
                  <a:gd name="T20" fmla="*/ 349 w 552"/>
                  <a:gd name="T21" fmla="*/ 68 h 374"/>
                  <a:gd name="T22" fmla="*/ 391 w 552"/>
                  <a:gd name="T23" fmla="*/ 39 h 374"/>
                  <a:gd name="T24" fmla="*/ 426 w 552"/>
                  <a:gd name="T25" fmla="*/ 28 h 374"/>
                  <a:gd name="T26" fmla="*/ 444 w 552"/>
                  <a:gd name="T27" fmla="*/ 34 h 374"/>
                  <a:gd name="T28" fmla="*/ 469 w 552"/>
                  <a:gd name="T29" fmla="*/ 30 h 374"/>
                  <a:gd name="T30" fmla="*/ 474 w 552"/>
                  <a:gd name="T31" fmla="*/ 11 h 374"/>
                  <a:gd name="T32" fmla="*/ 481 w 552"/>
                  <a:gd name="T33" fmla="*/ 20 h 374"/>
                  <a:gd name="T34" fmla="*/ 522 w 552"/>
                  <a:gd name="T35" fmla="*/ 2 h 374"/>
                  <a:gd name="T36" fmla="*/ 545 w 552"/>
                  <a:gd name="T37" fmla="*/ 11 h 374"/>
                  <a:gd name="T38" fmla="*/ 504 w 552"/>
                  <a:gd name="T39" fmla="*/ 79 h 374"/>
                  <a:gd name="T40" fmla="*/ 483 w 552"/>
                  <a:gd name="T41" fmla="*/ 120 h 374"/>
                  <a:gd name="T42" fmla="*/ 479 w 552"/>
                  <a:gd name="T43" fmla="*/ 141 h 374"/>
                  <a:gd name="T44" fmla="*/ 472 w 552"/>
                  <a:gd name="T45" fmla="*/ 167 h 374"/>
                  <a:gd name="T46" fmla="*/ 458 w 552"/>
                  <a:gd name="T47" fmla="*/ 188 h 374"/>
                  <a:gd name="T48" fmla="*/ 467 w 552"/>
                  <a:gd name="T49" fmla="*/ 219 h 374"/>
                  <a:gd name="T50" fmla="*/ 479 w 552"/>
                  <a:gd name="T51" fmla="*/ 224 h 374"/>
                  <a:gd name="T52" fmla="*/ 479 w 552"/>
                  <a:gd name="T53" fmla="*/ 240 h 374"/>
                  <a:gd name="T54" fmla="*/ 483 w 552"/>
                  <a:gd name="T55" fmla="*/ 259 h 374"/>
                  <a:gd name="T56" fmla="*/ 495 w 552"/>
                  <a:gd name="T57" fmla="*/ 280 h 374"/>
                  <a:gd name="T58" fmla="*/ 508 w 552"/>
                  <a:gd name="T59" fmla="*/ 287 h 374"/>
                  <a:gd name="T60" fmla="*/ 493 w 552"/>
                  <a:gd name="T61" fmla="*/ 293 h 374"/>
                  <a:gd name="T62" fmla="*/ 469 w 552"/>
                  <a:gd name="T63" fmla="*/ 319 h 374"/>
                  <a:gd name="T64" fmla="*/ 465 w 552"/>
                  <a:gd name="T65" fmla="*/ 356 h 374"/>
                  <a:gd name="T66" fmla="*/ 465 w 552"/>
                  <a:gd name="T67" fmla="*/ 373 h 374"/>
                  <a:gd name="T68" fmla="*/ 440 w 552"/>
                  <a:gd name="T69" fmla="*/ 368 h 374"/>
                  <a:gd name="T70" fmla="*/ 405 w 552"/>
                  <a:gd name="T71" fmla="*/ 361 h 374"/>
                  <a:gd name="T72" fmla="*/ 382 w 552"/>
                  <a:gd name="T73" fmla="*/ 349 h 374"/>
                  <a:gd name="T74" fmla="*/ 357 w 552"/>
                  <a:gd name="T75" fmla="*/ 342 h 374"/>
                  <a:gd name="T76" fmla="*/ 324 w 552"/>
                  <a:gd name="T77" fmla="*/ 295 h 374"/>
                  <a:gd name="T78" fmla="*/ 271 w 552"/>
                  <a:gd name="T79" fmla="*/ 276 h 374"/>
                  <a:gd name="T80" fmla="*/ 244 w 552"/>
                  <a:gd name="T81" fmla="*/ 271 h 374"/>
                  <a:gd name="T82" fmla="*/ 216 w 552"/>
                  <a:gd name="T83" fmla="*/ 259 h 374"/>
                  <a:gd name="T84" fmla="*/ 193 w 552"/>
                  <a:gd name="T85" fmla="*/ 238 h 374"/>
                  <a:gd name="T86" fmla="*/ 166 w 552"/>
                  <a:gd name="T87" fmla="*/ 224 h 374"/>
                  <a:gd name="T88" fmla="*/ 145 w 552"/>
                  <a:gd name="T89" fmla="*/ 210 h 374"/>
                  <a:gd name="T90" fmla="*/ 106 w 552"/>
                  <a:gd name="T91" fmla="*/ 193 h 374"/>
                  <a:gd name="T92" fmla="*/ 85 w 552"/>
                  <a:gd name="T93" fmla="*/ 174 h 374"/>
                  <a:gd name="T94" fmla="*/ 42 w 552"/>
                  <a:gd name="T95" fmla="*/ 176 h 374"/>
                  <a:gd name="T96" fmla="*/ 20 w 552"/>
                  <a:gd name="T97" fmla="*/ 158 h 374"/>
                  <a:gd name="T98" fmla="*/ 7 w 552"/>
                  <a:gd name="T99" fmla="*/ 141 h 374"/>
                  <a:gd name="T100" fmla="*/ 3 w 552"/>
                  <a:gd name="T101" fmla="*/ 126 h 374"/>
                  <a:gd name="T102" fmla="*/ 7 w 552"/>
                  <a:gd name="T103" fmla="*/ 107 h 374"/>
                  <a:gd name="T104" fmla="*/ 11 w 552"/>
                  <a:gd name="T105" fmla="*/ 84 h 374"/>
                  <a:gd name="T106" fmla="*/ 26 w 552"/>
                  <a:gd name="T107" fmla="*/ 58 h 374"/>
                  <a:gd name="T108" fmla="*/ 42 w 552"/>
                  <a:gd name="T109" fmla="*/ 41 h 374"/>
                  <a:gd name="T110" fmla="*/ 53 w 552"/>
                  <a:gd name="T111" fmla="*/ 39 h 374"/>
                  <a:gd name="T112" fmla="*/ 76 w 552"/>
                  <a:gd name="T113" fmla="*/ 6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2" h="374">
                    <a:moveTo>
                      <a:pt x="96" y="70"/>
                    </a:moveTo>
                    <a:lnTo>
                      <a:pt x="104" y="62"/>
                    </a:lnTo>
                    <a:lnTo>
                      <a:pt x="108" y="60"/>
                    </a:lnTo>
                    <a:lnTo>
                      <a:pt x="108" y="51"/>
                    </a:lnTo>
                    <a:lnTo>
                      <a:pt x="108" y="41"/>
                    </a:lnTo>
                    <a:lnTo>
                      <a:pt x="106" y="34"/>
                    </a:lnTo>
                    <a:lnTo>
                      <a:pt x="108" y="32"/>
                    </a:lnTo>
                    <a:lnTo>
                      <a:pt x="124" y="34"/>
                    </a:lnTo>
                    <a:lnTo>
                      <a:pt x="129" y="32"/>
                    </a:lnTo>
                    <a:lnTo>
                      <a:pt x="135" y="28"/>
                    </a:lnTo>
                    <a:lnTo>
                      <a:pt x="143" y="25"/>
                    </a:lnTo>
                    <a:lnTo>
                      <a:pt x="149" y="25"/>
                    </a:lnTo>
                    <a:lnTo>
                      <a:pt x="149" y="32"/>
                    </a:lnTo>
                    <a:lnTo>
                      <a:pt x="156" y="39"/>
                    </a:lnTo>
                    <a:lnTo>
                      <a:pt x="159" y="47"/>
                    </a:lnTo>
                    <a:lnTo>
                      <a:pt x="164" y="51"/>
                    </a:lnTo>
                    <a:lnTo>
                      <a:pt x="170" y="56"/>
                    </a:lnTo>
                    <a:lnTo>
                      <a:pt x="186" y="53"/>
                    </a:lnTo>
                    <a:lnTo>
                      <a:pt x="191" y="58"/>
                    </a:lnTo>
                    <a:lnTo>
                      <a:pt x="191" y="62"/>
                    </a:lnTo>
                    <a:lnTo>
                      <a:pt x="203" y="70"/>
                    </a:lnTo>
                    <a:lnTo>
                      <a:pt x="209" y="77"/>
                    </a:lnTo>
                    <a:lnTo>
                      <a:pt x="219" y="84"/>
                    </a:lnTo>
                    <a:lnTo>
                      <a:pt x="230" y="84"/>
                    </a:lnTo>
                    <a:lnTo>
                      <a:pt x="244" y="79"/>
                    </a:lnTo>
                    <a:lnTo>
                      <a:pt x="260" y="73"/>
                    </a:lnTo>
                    <a:lnTo>
                      <a:pt x="269" y="70"/>
                    </a:lnTo>
                    <a:lnTo>
                      <a:pt x="297" y="70"/>
                    </a:lnTo>
                    <a:lnTo>
                      <a:pt x="316" y="73"/>
                    </a:lnTo>
                    <a:lnTo>
                      <a:pt x="327" y="73"/>
                    </a:lnTo>
                    <a:lnTo>
                      <a:pt x="336" y="70"/>
                    </a:lnTo>
                    <a:lnTo>
                      <a:pt x="343" y="68"/>
                    </a:lnTo>
                    <a:lnTo>
                      <a:pt x="349" y="68"/>
                    </a:lnTo>
                    <a:lnTo>
                      <a:pt x="359" y="65"/>
                    </a:lnTo>
                    <a:lnTo>
                      <a:pt x="368" y="60"/>
                    </a:lnTo>
                    <a:lnTo>
                      <a:pt x="391" y="39"/>
                    </a:lnTo>
                    <a:lnTo>
                      <a:pt x="396" y="34"/>
                    </a:lnTo>
                    <a:lnTo>
                      <a:pt x="407" y="34"/>
                    </a:lnTo>
                    <a:lnTo>
                      <a:pt x="426" y="28"/>
                    </a:lnTo>
                    <a:lnTo>
                      <a:pt x="428" y="28"/>
                    </a:lnTo>
                    <a:lnTo>
                      <a:pt x="435" y="34"/>
                    </a:lnTo>
                    <a:lnTo>
                      <a:pt x="444" y="34"/>
                    </a:lnTo>
                    <a:lnTo>
                      <a:pt x="451" y="39"/>
                    </a:lnTo>
                    <a:lnTo>
                      <a:pt x="456" y="39"/>
                    </a:lnTo>
                    <a:lnTo>
                      <a:pt x="469" y="30"/>
                    </a:lnTo>
                    <a:lnTo>
                      <a:pt x="474" y="25"/>
                    </a:lnTo>
                    <a:lnTo>
                      <a:pt x="474" y="15"/>
                    </a:lnTo>
                    <a:lnTo>
                      <a:pt x="474" y="11"/>
                    </a:lnTo>
                    <a:lnTo>
                      <a:pt x="479" y="8"/>
                    </a:lnTo>
                    <a:lnTo>
                      <a:pt x="481" y="13"/>
                    </a:lnTo>
                    <a:lnTo>
                      <a:pt x="481" y="20"/>
                    </a:lnTo>
                    <a:lnTo>
                      <a:pt x="483" y="25"/>
                    </a:lnTo>
                    <a:lnTo>
                      <a:pt x="495" y="20"/>
                    </a:lnTo>
                    <a:lnTo>
                      <a:pt x="522" y="2"/>
                    </a:lnTo>
                    <a:lnTo>
                      <a:pt x="529" y="0"/>
                    </a:lnTo>
                    <a:lnTo>
                      <a:pt x="551" y="8"/>
                    </a:lnTo>
                    <a:lnTo>
                      <a:pt x="545" y="11"/>
                    </a:lnTo>
                    <a:lnTo>
                      <a:pt x="534" y="15"/>
                    </a:lnTo>
                    <a:lnTo>
                      <a:pt x="532" y="25"/>
                    </a:lnTo>
                    <a:lnTo>
                      <a:pt x="504" y="79"/>
                    </a:lnTo>
                    <a:lnTo>
                      <a:pt x="497" y="103"/>
                    </a:lnTo>
                    <a:lnTo>
                      <a:pt x="487" y="115"/>
                    </a:lnTo>
                    <a:lnTo>
                      <a:pt x="483" y="120"/>
                    </a:lnTo>
                    <a:lnTo>
                      <a:pt x="479" y="126"/>
                    </a:lnTo>
                    <a:lnTo>
                      <a:pt x="481" y="134"/>
                    </a:lnTo>
                    <a:lnTo>
                      <a:pt x="479" y="141"/>
                    </a:lnTo>
                    <a:lnTo>
                      <a:pt x="474" y="148"/>
                    </a:lnTo>
                    <a:lnTo>
                      <a:pt x="469" y="152"/>
                    </a:lnTo>
                    <a:lnTo>
                      <a:pt x="472" y="167"/>
                    </a:lnTo>
                    <a:lnTo>
                      <a:pt x="462" y="176"/>
                    </a:lnTo>
                    <a:lnTo>
                      <a:pt x="460" y="182"/>
                    </a:lnTo>
                    <a:lnTo>
                      <a:pt x="458" y="188"/>
                    </a:lnTo>
                    <a:lnTo>
                      <a:pt x="460" y="207"/>
                    </a:lnTo>
                    <a:lnTo>
                      <a:pt x="462" y="216"/>
                    </a:lnTo>
                    <a:lnTo>
                      <a:pt x="467" y="219"/>
                    </a:lnTo>
                    <a:lnTo>
                      <a:pt x="467" y="224"/>
                    </a:lnTo>
                    <a:lnTo>
                      <a:pt x="472" y="229"/>
                    </a:lnTo>
                    <a:lnTo>
                      <a:pt x="479" y="224"/>
                    </a:lnTo>
                    <a:lnTo>
                      <a:pt x="487" y="235"/>
                    </a:lnTo>
                    <a:lnTo>
                      <a:pt x="487" y="240"/>
                    </a:lnTo>
                    <a:lnTo>
                      <a:pt x="479" y="240"/>
                    </a:lnTo>
                    <a:lnTo>
                      <a:pt x="477" y="252"/>
                    </a:lnTo>
                    <a:lnTo>
                      <a:pt x="483" y="252"/>
                    </a:lnTo>
                    <a:lnTo>
                      <a:pt x="483" y="259"/>
                    </a:lnTo>
                    <a:lnTo>
                      <a:pt x="487" y="261"/>
                    </a:lnTo>
                    <a:lnTo>
                      <a:pt x="493" y="269"/>
                    </a:lnTo>
                    <a:lnTo>
                      <a:pt x="495" y="280"/>
                    </a:lnTo>
                    <a:lnTo>
                      <a:pt x="499" y="283"/>
                    </a:lnTo>
                    <a:lnTo>
                      <a:pt x="502" y="280"/>
                    </a:lnTo>
                    <a:lnTo>
                      <a:pt x="508" y="287"/>
                    </a:lnTo>
                    <a:lnTo>
                      <a:pt x="508" y="293"/>
                    </a:lnTo>
                    <a:lnTo>
                      <a:pt x="499" y="293"/>
                    </a:lnTo>
                    <a:lnTo>
                      <a:pt x="493" y="293"/>
                    </a:lnTo>
                    <a:lnTo>
                      <a:pt x="493" y="299"/>
                    </a:lnTo>
                    <a:lnTo>
                      <a:pt x="481" y="304"/>
                    </a:lnTo>
                    <a:lnTo>
                      <a:pt x="469" y="319"/>
                    </a:lnTo>
                    <a:lnTo>
                      <a:pt x="469" y="323"/>
                    </a:lnTo>
                    <a:lnTo>
                      <a:pt x="462" y="344"/>
                    </a:lnTo>
                    <a:lnTo>
                      <a:pt x="465" y="356"/>
                    </a:lnTo>
                    <a:lnTo>
                      <a:pt x="467" y="361"/>
                    </a:lnTo>
                    <a:lnTo>
                      <a:pt x="469" y="370"/>
                    </a:lnTo>
                    <a:lnTo>
                      <a:pt x="465" y="373"/>
                    </a:lnTo>
                    <a:lnTo>
                      <a:pt x="454" y="370"/>
                    </a:lnTo>
                    <a:lnTo>
                      <a:pt x="446" y="366"/>
                    </a:lnTo>
                    <a:lnTo>
                      <a:pt x="440" y="368"/>
                    </a:lnTo>
                    <a:lnTo>
                      <a:pt x="426" y="359"/>
                    </a:lnTo>
                    <a:lnTo>
                      <a:pt x="419" y="359"/>
                    </a:lnTo>
                    <a:lnTo>
                      <a:pt x="405" y="361"/>
                    </a:lnTo>
                    <a:lnTo>
                      <a:pt x="401" y="359"/>
                    </a:lnTo>
                    <a:lnTo>
                      <a:pt x="394" y="359"/>
                    </a:lnTo>
                    <a:lnTo>
                      <a:pt x="382" y="349"/>
                    </a:lnTo>
                    <a:lnTo>
                      <a:pt x="376" y="347"/>
                    </a:lnTo>
                    <a:lnTo>
                      <a:pt x="361" y="344"/>
                    </a:lnTo>
                    <a:lnTo>
                      <a:pt x="357" y="342"/>
                    </a:lnTo>
                    <a:lnTo>
                      <a:pt x="347" y="319"/>
                    </a:lnTo>
                    <a:lnTo>
                      <a:pt x="336" y="304"/>
                    </a:lnTo>
                    <a:lnTo>
                      <a:pt x="324" y="295"/>
                    </a:lnTo>
                    <a:lnTo>
                      <a:pt x="308" y="283"/>
                    </a:lnTo>
                    <a:lnTo>
                      <a:pt x="290" y="274"/>
                    </a:lnTo>
                    <a:lnTo>
                      <a:pt x="271" y="276"/>
                    </a:lnTo>
                    <a:lnTo>
                      <a:pt x="265" y="280"/>
                    </a:lnTo>
                    <a:lnTo>
                      <a:pt x="255" y="280"/>
                    </a:lnTo>
                    <a:lnTo>
                      <a:pt x="244" y="271"/>
                    </a:lnTo>
                    <a:lnTo>
                      <a:pt x="232" y="269"/>
                    </a:lnTo>
                    <a:lnTo>
                      <a:pt x="228" y="264"/>
                    </a:lnTo>
                    <a:lnTo>
                      <a:pt x="216" y="259"/>
                    </a:lnTo>
                    <a:lnTo>
                      <a:pt x="211" y="255"/>
                    </a:lnTo>
                    <a:lnTo>
                      <a:pt x="203" y="242"/>
                    </a:lnTo>
                    <a:lnTo>
                      <a:pt x="193" y="238"/>
                    </a:lnTo>
                    <a:lnTo>
                      <a:pt x="182" y="235"/>
                    </a:lnTo>
                    <a:lnTo>
                      <a:pt x="174" y="233"/>
                    </a:lnTo>
                    <a:lnTo>
                      <a:pt x="166" y="224"/>
                    </a:lnTo>
                    <a:lnTo>
                      <a:pt x="156" y="221"/>
                    </a:lnTo>
                    <a:lnTo>
                      <a:pt x="149" y="214"/>
                    </a:lnTo>
                    <a:lnTo>
                      <a:pt x="145" y="210"/>
                    </a:lnTo>
                    <a:lnTo>
                      <a:pt x="129" y="197"/>
                    </a:lnTo>
                    <a:lnTo>
                      <a:pt x="115" y="195"/>
                    </a:lnTo>
                    <a:lnTo>
                      <a:pt x="106" y="193"/>
                    </a:lnTo>
                    <a:lnTo>
                      <a:pt x="102" y="193"/>
                    </a:lnTo>
                    <a:lnTo>
                      <a:pt x="92" y="179"/>
                    </a:lnTo>
                    <a:lnTo>
                      <a:pt x="85" y="174"/>
                    </a:lnTo>
                    <a:lnTo>
                      <a:pt x="78" y="174"/>
                    </a:lnTo>
                    <a:lnTo>
                      <a:pt x="44" y="179"/>
                    </a:lnTo>
                    <a:lnTo>
                      <a:pt x="42" y="176"/>
                    </a:lnTo>
                    <a:lnTo>
                      <a:pt x="32" y="165"/>
                    </a:lnTo>
                    <a:lnTo>
                      <a:pt x="30" y="160"/>
                    </a:lnTo>
                    <a:lnTo>
                      <a:pt x="20" y="158"/>
                    </a:lnTo>
                    <a:lnTo>
                      <a:pt x="16" y="152"/>
                    </a:lnTo>
                    <a:lnTo>
                      <a:pt x="9" y="150"/>
                    </a:lnTo>
                    <a:lnTo>
                      <a:pt x="7" y="141"/>
                    </a:lnTo>
                    <a:lnTo>
                      <a:pt x="7" y="137"/>
                    </a:lnTo>
                    <a:lnTo>
                      <a:pt x="5" y="129"/>
                    </a:lnTo>
                    <a:lnTo>
                      <a:pt x="3" y="126"/>
                    </a:lnTo>
                    <a:lnTo>
                      <a:pt x="0" y="124"/>
                    </a:lnTo>
                    <a:lnTo>
                      <a:pt x="0" y="117"/>
                    </a:lnTo>
                    <a:lnTo>
                      <a:pt x="7" y="107"/>
                    </a:lnTo>
                    <a:lnTo>
                      <a:pt x="7" y="103"/>
                    </a:lnTo>
                    <a:lnTo>
                      <a:pt x="5" y="94"/>
                    </a:lnTo>
                    <a:lnTo>
                      <a:pt x="11" y="84"/>
                    </a:lnTo>
                    <a:lnTo>
                      <a:pt x="11" y="73"/>
                    </a:lnTo>
                    <a:lnTo>
                      <a:pt x="16" y="65"/>
                    </a:lnTo>
                    <a:lnTo>
                      <a:pt x="26" y="58"/>
                    </a:lnTo>
                    <a:lnTo>
                      <a:pt x="44" y="51"/>
                    </a:lnTo>
                    <a:lnTo>
                      <a:pt x="44" y="47"/>
                    </a:lnTo>
                    <a:lnTo>
                      <a:pt x="42" y="41"/>
                    </a:lnTo>
                    <a:lnTo>
                      <a:pt x="44" y="37"/>
                    </a:lnTo>
                    <a:lnTo>
                      <a:pt x="51" y="39"/>
                    </a:lnTo>
                    <a:lnTo>
                      <a:pt x="53" y="39"/>
                    </a:lnTo>
                    <a:lnTo>
                      <a:pt x="55" y="49"/>
                    </a:lnTo>
                    <a:lnTo>
                      <a:pt x="59" y="56"/>
                    </a:lnTo>
                    <a:lnTo>
                      <a:pt x="76" y="68"/>
                    </a:lnTo>
                    <a:lnTo>
                      <a:pt x="83" y="73"/>
                    </a:lnTo>
                    <a:lnTo>
                      <a:pt x="96" y="7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7" name="Freeform 16"/>
              <p:cNvSpPr>
                <a:spLocks/>
              </p:cNvSpPr>
              <p:nvPr/>
            </p:nvSpPr>
            <p:spPr bwMode="auto">
              <a:xfrm>
                <a:off x="1300" y="845"/>
                <a:ext cx="356" cy="413"/>
              </a:xfrm>
              <a:custGeom>
                <a:avLst/>
                <a:gdLst>
                  <a:gd name="T0" fmla="*/ 15 w 289"/>
                  <a:gd name="T1" fmla="*/ 159 h 310"/>
                  <a:gd name="T2" fmla="*/ 15 w 289"/>
                  <a:gd name="T3" fmla="*/ 178 h 310"/>
                  <a:gd name="T4" fmla="*/ 17 w 289"/>
                  <a:gd name="T5" fmla="*/ 201 h 310"/>
                  <a:gd name="T6" fmla="*/ 2 w 289"/>
                  <a:gd name="T7" fmla="*/ 257 h 310"/>
                  <a:gd name="T8" fmla="*/ 12 w 289"/>
                  <a:gd name="T9" fmla="*/ 280 h 310"/>
                  <a:gd name="T10" fmla="*/ 45 w 289"/>
                  <a:gd name="T11" fmla="*/ 280 h 310"/>
                  <a:gd name="T12" fmla="*/ 59 w 289"/>
                  <a:gd name="T13" fmla="*/ 294 h 310"/>
                  <a:gd name="T14" fmla="*/ 95 w 289"/>
                  <a:gd name="T15" fmla="*/ 306 h 310"/>
                  <a:gd name="T16" fmla="*/ 107 w 289"/>
                  <a:gd name="T17" fmla="*/ 294 h 310"/>
                  <a:gd name="T18" fmla="*/ 134 w 289"/>
                  <a:gd name="T19" fmla="*/ 268 h 310"/>
                  <a:gd name="T20" fmla="*/ 150 w 289"/>
                  <a:gd name="T21" fmla="*/ 259 h 310"/>
                  <a:gd name="T22" fmla="*/ 164 w 289"/>
                  <a:gd name="T23" fmla="*/ 249 h 310"/>
                  <a:gd name="T24" fmla="*/ 180 w 289"/>
                  <a:gd name="T25" fmla="*/ 240 h 310"/>
                  <a:gd name="T26" fmla="*/ 182 w 289"/>
                  <a:gd name="T27" fmla="*/ 218 h 310"/>
                  <a:gd name="T28" fmla="*/ 205 w 289"/>
                  <a:gd name="T29" fmla="*/ 212 h 310"/>
                  <a:gd name="T30" fmla="*/ 219 w 289"/>
                  <a:gd name="T31" fmla="*/ 192 h 310"/>
                  <a:gd name="T32" fmla="*/ 207 w 289"/>
                  <a:gd name="T33" fmla="*/ 166 h 310"/>
                  <a:gd name="T34" fmla="*/ 215 w 289"/>
                  <a:gd name="T35" fmla="*/ 145 h 310"/>
                  <a:gd name="T36" fmla="*/ 219 w 289"/>
                  <a:gd name="T37" fmla="*/ 121 h 310"/>
                  <a:gd name="T38" fmla="*/ 240 w 289"/>
                  <a:gd name="T39" fmla="*/ 111 h 310"/>
                  <a:gd name="T40" fmla="*/ 258 w 289"/>
                  <a:gd name="T41" fmla="*/ 107 h 310"/>
                  <a:gd name="T42" fmla="*/ 279 w 289"/>
                  <a:gd name="T43" fmla="*/ 100 h 310"/>
                  <a:gd name="T44" fmla="*/ 279 w 289"/>
                  <a:gd name="T45" fmla="*/ 76 h 310"/>
                  <a:gd name="T46" fmla="*/ 275 w 289"/>
                  <a:gd name="T47" fmla="*/ 55 h 310"/>
                  <a:gd name="T48" fmla="*/ 260 w 289"/>
                  <a:gd name="T49" fmla="*/ 38 h 310"/>
                  <a:gd name="T50" fmla="*/ 254 w 289"/>
                  <a:gd name="T51" fmla="*/ 16 h 310"/>
                  <a:gd name="T52" fmla="*/ 265 w 289"/>
                  <a:gd name="T53" fmla="*/ 4 h 310"/>
                  <a:gd name="T54" fmla="*/ 238 w 289"/>
                  <a:gd name="T55" fmla="*/ 2 h 310"/>
                  <a:gd name="T56" fmla="*/ 189 w 289"/>
                  <a:gd name="T57" fmla="*/ 33 h 310"/>
                  <a:gd name="T58" fmla="*/ 152 w 289"/>
                  <a:gd name="T59" fmla="*/ 19 h 310"/>
                  <a:gd name="T60" fmla="*/ 137 w 289"/>
                  <a:gd name="T61" fmla="*/ 31 h 310"/>
                  <a:gd name="T62" fmla="*/ 95 w 289"/>
                  <a:gd name="T63" fmla="*/ 47 h 310"/>
                  <a:gd name="T64" fmla="*/ 72 w 289"/>
                  <a:gd name="T65" fmla="*/ 66 h 310"/>
                  <a:gd name="T66" fmla="*/ 45 w 289"/>
                  <a:gd name="T67" fmla="*/ 62 h 310"/>
                  <a:gd name="T68" fmla="*/ 27 w 289"/>
                  <a:gd name="T69" fmla="*/ 53 h 310"/>
                  <a:gd name="T70" fmla="*/ 2 w 289"/>
                  <a:gd name="T71" fmla="*/ 59 h 310"/>
                  <a:gd name="T72" fmla="*/ 4 w 289"/>
                  <a:gd name="T73" fmla="*/ 81 h 310"/>
                  <a:gd name="T74" fmla="*/ 6 w 289"/>
                  <a:gd name="T75" fmla="*/ 107 h 310"/>
                  <a:gd name="T76" fmla="*/ 12 w 289"/>
                  <a:gd name="T77" fmla="*/ 128 h 310"/>
                  <a:gd name="T78" fmla="*/ 27 w 289"/>
                  <a:gd name="T79" fmla="*/ 14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9" h="310">
                    <a:moveTo>
                      <a:pt x="27" y="145"/>
                    </a:moveTo>
                    <a:lnTo>
                      <a:pt x="15" y="159"/>
                    </a:lnTo>
                    <a:lnTo>
                      <a:pt x="20" y="166"/>
                    </a:lnTo>
                    <a:lnTo>
                      <a:pt x="15" y="178"/>
                    </a:lnTo>
                    <a:lnTo>
                      <a:pt x="20" y="192"/>
                    </a:lnTo>
                    <a:lnTo>
                      <a:pt x="17" y="201"/>
                    </a:lnTo>
                    <a:lnTo>
                      <a:pt x="2" y="230"/>
                    </a:lnTo>
                    <a:lnTo>
                      <a:pt x="2" y="257"/>
                    </a:lnTo>
                    <a:lnTo>
                      <a:pt x="6" y="272"/>
                    </a:lnTo>
                    <a:lnTo>
                      <a:pt x="12" y="280"/>
                    </a:lnTo>
                    <a:lnTo>
                      <a:pt x="24" y="283"/>
                    </a:lnTo>
                    <a:lnTo>
                      <a:pt x="45" y="280"/>
                    </a:lnTo>
                    <a:lnTo>
                      <a:pt x="59" y="285"/>
                    </a:lnTo>
                    <a:lnTo>
                      <a:pt x="59" y="294"/>
                    </a:lnTo>
                    <a:lnTo>
                      <a:pt x="70" y="309"/>
                    </a:lnTo>
                    <a:lnTo>
                      <a:pt x="95" y="306"/>
                    </a:lnTo>
                    <a:lnTo>
                      <a:pt x="105" y="304"/>
                    </a:lnTo>
                    <a:lnTo>
                      <a:pt x="107" y="294"/>
                    </a:lnTo>
                    <a:lnTo>
                      <a:pt x="127" y="272"/>
                    </a:lnTo>
                    <a:lnTo>
                      <a:pt x="134" y="268"/>
                    </a:lnTo>
                    <a:lnTo>
                      <a:pt x="139" y="261"/>
                    </a:lnTo>
                    <a:lnTo>
                      <a:pt x="150" y="259"/>
                    </a:lnTo>
                    <a:lnTo>
                      <a:pt x="158" y="251"/>
                    </a:lnTo>
                    <a:lnTo>
                      <a:pt x="164" y="249"/>
                    </a:lnTo>
                    <a:lnTo>
                      <a:pt x="178" y="251"/>
                    </a:lnTo>
                    <a:lnTo>
                      <a:pt x="180" y="240"/>
                    </a:lnTo>
                    <a:lnTo>
                      <a:pt x="178" y="223"/>
                    </a:lnTo>
                    <a:lnTo>
                      <a:pt x="182" y="218"/>
                    </a:lnTo>
                    <a:lnTo>
                      <a:pt x="194" y="216"/>
                    </a:lnTo>
                    <a:lnTo>
                      <a:pt x="205" y="212"/>
                    </a:lnTo>
                    <a:lnTo>
                      <a:pt x="215" y="204"/>
                    </a:lnTo>
                    <a:lnTo>
                      <a:pt x="219" y="192"/>
                    </a:lnTo>
                    <a:lnTo>
                      <a:pt x="219" y="182"/>
                    </a:lnTo>
                    <a:lnTo>
                      <a:pt x="207" y="166"/>
                    </a:lnTo>
                    <a:lnTo>
                      <a:pt x="210" y="152"/>
                    </a:lnTo>
                    <a:lnTo>
                      <a:pt x="215" y="145"/>
                    </a:lnTo>
                    <a:lnTo>
                      <a:pt x="215" y="130"/>
                    </a:lnTo>
                    <a:lnTo>
                      <a:pt x="219" y="121"/>
                    </a:lnTo>
                    <a:lnTo>
                      <a:pt x="230" y="118"/>
                    </a:lnTo>
                    <a:lnTo>
                      <a:pt x="240" y="111"/>
                    </a:lnTo>
                    <a:lnTo>
                      <a:pt x="246" y="102"/>
                    </a:lnTo>
                    <a:lnTo>
                      <a:pt x="258" y="107"/>
                    </a:lnTo>
                    <a:lnTo>
                      <a:pt x="267" y="104"/>
                    </a:lnTo>
                    <a:lnTo>
                      <a:pt x="279" y="100"/>
                    </a:lnTo>
                    <a:lnTo>
                      <a:pt x="288" y="92"/>
                    </a:lnTo>
                    <a:lnTo>
                      <a:pt x="279" y="76"/>
                    </a:lnTo>
                    <a:lnTo>
                      <a:pt x="267" y="59"/>
                    </a:lnTo>
                    <a:lnTo>
                      <a:pt x="275" y="55"/>
                    </a:lnTo>
                    <a:lnTo>
                      <a:pt x="272" y="47"/>
                    </a:lnTo>
                    <a:lnTo>
                      <a:pt x="260" y="38"/>
                    </a:lnTo>
                    <a:lnTo>
                      <a:pt x="258" y="28"/>
                    </a:lnTo>
                    <a:lnTo>
                      <a:pt x="254" y="16"/>
                    </a:lnTo>
                    <a:lnTo>
                      <a:pt x="267" y="10"/>
                    </a:lnTo>
                    <a:lnTo>
                      <a:pt x="265" y="4"/>
                    </a:lnTo>
                    <a:lnTo>
                      <a:pt x="254" y="0"/>
                    </a:lnTo>
                    <a:lnTo>
                      <a:pt x="238" y="2"/>
                    </a:lnTo>
                    <a:lnTo>
                      <a:pt x="221" y="7"/>
                    </a:lnTo>
                    <a:lnTo>
                      <a:pt x="189" y="33"/>
                    </a:lnTo>
                    <a:lnTo>
                      <a:pt x="173" y="28"/>
                    </a:lnTo>
                    <a:lnTo>
                      <a:pt x="152" y="19"/>
                    </a:lnTo>
                    <a:lnTo>
                      <a:pt x="146" y="28"/>
                    </a:lnTo>
                    <a:lnTo>
                      <a:pt x="137" y="31"/>
                    </a:lnTo>
                    <a:lnTo>
                      <a:pt x="111" y="31"/>
                    </a:lnTo>
                    <a:lnTo>
                      <a:pt x="95" y="47"/>
                    </a:lnTo>
                    <a:lnTo>
                      <a:pt x="84" y="68"/>
                    </a:lnTo>
                    <a:lnTo>
                      <a:pt x="72" y="66"/>
                    </a:lnTo>
                    <a:lnTo>
                      <a:pt x="61" y="68"/>
                    </a:lnTo>
                    <a:lnTo>
                      <a:pt x="45" y="62"/>
                    </a:lnTo>
                    <a:lnTo>
                      <a:pt x="33" y="53"/>
                    </a:lnTo>
                    <a:lnTo>
                      <a:pt x="27" y="53"/>
                    </a:lnTo>
                    <a:lnTo>
                      <a:pt x="20" y="57"/>
                    </a:lnTo>
                    <a:lnTo>
                      <a:pt x="2" y="59"/>
                    </a:lnTo>
                    <a:lnTo>
                      <a:pt x="2" y="64"/>
                    </a:lnTo>
                    <a:lnTo>
                      <a:pt x="4" y="81"/>
                    </a:lnTo>
                    <a:lnTo>
                      <a:pt x="0" y="98"/>
                    </a:lnTo>
                    <a:lnTo>
                      <a:pt x="6" y="107"/>
                    </a:lnTo>
                    <a:lnTo>
                      <a:pt x="2" y="121"/>
                    </a:lnTo>
                    <a:lnTo>
                      <a:pt x="12" y="128"/>
                    </a:lnTo>
                    <a:lnTo>
                      <a:pt x="24" y="135"/>
                    </a:lnTo>
                    <a:lnTo>
                      <a:pt x="27" y="145"/>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8" name="Freeform 17"/>
              <p:cNvSpPr>
                <a:spLocks/>
              </p:cNvSpPr>
              <p:nvPr/>
            </p:nvSpPr>
            <p:spPr bwMode="auto">
              <a:xfrm>
                <a:off x="1472" y="2117"/>
                <a:ext cx="512" cy="490"/>
              </a:xfrm>
              <a:custGeom>
                <a:avLst/>
                <a:gdLst>
                  <a:gd name="T0" fmla="*/ 57 w 416"/>
                  <a:gd name="T1" fmla="*/ 172 h 368"/>
                  <a:gd name="T2" fmla="*/ 70 w 416"/>
                  <a:gd name="T3" fmla="*/ 180 h 368"/>
                  <a:gd name="T4" fmla="*/ 109 w 416"/>
                  <a:gd name="T5" fmla="*/ 201 h 368"/>
                  <a:gd name="T6" fmla="*/ 125 w 416"/>
                  <a:gd name="T7" fmla="*/ 234 h 368"/>
                  <a:gd name="T8" fmla="*/ 158 w 416"/>
                  <a:gd name="T9" fmla="*/ 262 h 368"/>
                  <a:gd name="T10" fmla="*/ 178 w 416"/>
                  <a:gd name="T11" fmla="*/ 285 h 368"/>
                  <a:gd name="T12" fmla="*/ 189 w 416"/>
                  <a:gd name="T13" fmla="*/ 307 h 368"/>
                  <a:gd name="T14" fmla="*/ 205 w 416"/>
                  <a:gd name="T15" fmla="*/ 312 h 368"/>
                  <a:gd name="T16" fmla="*/ 219 w 416"/>
                  <a:gd name="T17" fmla="*/ 321 h 368"/>
                  <a:gd name="T18" fmla="*/ 244 w 416"/>
                  <a:gd name="T19" fmla="*/ 334 h 368"/>
                  <a:gd name="T20" fmla="*/ 261 w 416"/>
                  <a:gd name="T21" fmla="*/ 362 h 368"/>
                  <a:gd name="T22" fmla="*/ 275 w 416"/>
                  <a:gd name="T23" fmla="*/ 360 h 368"/>
                  <a:gd name="T24" fmla="*/ 283 w 416"/>
                  <a:gd name="T25" fmla="*/ 347 h 368"/>
                  <a:gd name="T26" fmla="*/ 314 w 416"/>
                  <a:gd name="T27" fmla="*/ 345 h 368"/>
                  <a:gd name="T28" fmla="*/ 336 w 416"/>
                  <a:gd name="T29" fmla="*/ 364 h 368"/>
                  <a:gd name="T30" fmla="*/ 351 w 416"/>
                  <a:gd name="T31" fmla="*/ 364 h 368"/>
                  <a:gd name="T32" fmla="*/ 351 w 416"/>
                  <a:gd name="T33" fmla="*/ 355 h 368"/>
                  <a:gd name="T34" fmla="*/ 373 w 416"/>
                  <a:gd name="T35" fmla="*/ 357 h 368"/>
                  <a:gd name="T36" fmla="*/ 390 w 416"/>
                  <a:gd name="T37" fmla="*/ 341 h 368"/>
                  <a:gd name="T38" fmla="*/ 392 w 416"/>
                  <a:gd name="T39" fmla="*/ 319 h 368"/>
                  <a:gd name="T40" fmla="*/ 408 w 416"/>
                  <a:gd name="T41" fmla="*/ 307 h 368"/>
                  <a:gd name="T42" fmla="*/ 412 w 416"/>
                  <a:gd name="T43" fmla="*/ 283 h 368"/>
                  <a:gd name="T44" fmla="*/ 408 w 416"/>
                  <a:gd name="T45" fmla="*/ 253 h 368"/>
                  <a:gd name="T46" fmla="*/ 387 w 416"/>
                  <a:gd name="T47" fmla="*/ 244 h 368"/>
                  <a:gd name="T48" fmla="*/ 367 w 416"/>
                  <a:gd name="T49" fmla="*/ 236 h 368"/>
                  <a:gd name="T50" fmla="*/ 351 w 416"/>
                  <a:gd name="T51" fmla="*/ 246 h 368"/>
                  <a:gd name="T52" fmla="*/ 330 w 416"/>
                  <a:gd name="T53" fmla="*/ 236 h 368"/>
                  <a:gd name="T54" fmla="*/ 304 w 416"/>
                  <a:gd name="T55" fmla="*/ 212 h 368"/>
                  <a:gd name="T56" fmla="*/ 293 w 416"/>
                  <a:gd name="T57" fmla="*/ 191 h 368"/>
                  <a:gd name="T58" fmla="*/ 275 w 416"/>
                  <a:gd name="T59" fmla="*/ 175 h 368"/>
                  <a:gd name="T60" fmla="*/ 273 w 416"/>
                  <a:gd name="T61" fmla="*/ 148 h 368"/>
                  <a:gd name="T62" fmla="*/ 302 w 416"/>
                  <a:gd name="T63" fmla="*/ 148 h 368"/>
                  <a:gd name="T64" fmla="*/ 295 w 416"/>
                  <a:gd name="T65" fmla="*/ 130 h 368"/>
                  <a:gd name="T66" fmla="*/ 286 w 416"/>
                  <a:gd name="T67" fmla="*/ 118 h 368"/>
                  <a:gd name="T68" fmla="*/ 277 w 416"/>
                  <a:gd name="T69" fmla="*/ 103 h 368"/>
                  <a:gd name="T70" fmla="*/ 270 w 416"/>
                  <a:gd name="T71" fmla="*/ 87 h 368"/>
                  <a:gd name="T72" fmla="*/ 281 w 416"/>
                  <a:gd name="T73" fmla="*/ 64 h 368"/>
                  <a:gd name="T74" fmla="*/ 297 w 416"/>
                  <a:gd name="T75" fmla="*/ 49 h 368"/>
                  <a:gd name="T76" fmla="*/ 314 w 416"/>
                  <a:gd name="T77" fmla="*/ 34 h 368"/>
                  <a:gd name="T78" fmla="*/ 293 w 416"/>
                  <a:gd name="T79" fmla="*/ 25 h 368"/>
                  <a:gd name="T80" fmla="*/ 270 w 416"/>
                  <a:gd name="T81" fmla="*/ 28 h 368"/>
                  <a:gd name="T82" fmla="*/ 261 w 416"/>
                  <a:gd name="T83" fmla="*/ 40 h 368"/>
                  <a:gd name="T84" fmla="*/ 238 w 416"/>
                  <a:gd name="T85" fmla="*/ 49 h 368"/>
                  <a:gd name="T86" fmla="*/ 213 w 416"/>
                  <a:gd name="T87" fmla="*/ 68 h 368"/>
                  <a:gd name="T88" fmla="*/ 192 w 416"/>
                  <a:gd name="T89" fmla="*/ 79 h 368"/>
                  <a:gd name="T90" fmla="*/ 185 w 416"/>
                  <a:gd name="T91" fmla="*/ 96 h 368"/>
                  <a:gd name="T92" fmla="*/ 162 w 416"/>
                  <a:gd name="T93" fmla="*/ 85 h 368"/>
                  <a:gd name="T94" fmla="*/ 144 w 416"/>
                  <a:gd name="T95" fmla="*/ 75 h 368"/>
                  <a:gd name="T96" fmla="*/ 139 w 416"/>
                  <a:gd name="T97" fmla="*/ 58 h 368"/>
                  <a:gd name="T98" fmla="*/ 109 w 416"/>
                  <a:gd name="T99" fmla="*/ 49 h 368"/>
                  <a:gd name="T100" fmla="*/ 88 w 416"/>
                  <a:gd name="T101" fmla="*/ 34 h 368"/>
                  <a:gd name="T102" fmla="*/ 88 w 416"/>
                  <a:gd name="T103" fmla="*/ 21 h 368"/>
                  <a:gd name="T104" fmla="*/ 78 w 416"/>
                  <a:gd name="T105" fmla="*/ 0 h 368"/>
                  <a:gd name="T106" fmla="*/ 61 w 416"/>
                  <a:gd name="T107" fmla="*/ 6 h 368"/>
                  <a:gd name="T108" fmla="*/ 55 w 416"/>
                  <a:gd name="T109" fmla="*/ 19 h 368"/>
                  <a:gd name="T110" fmla="*/ 57 w 416"/>
                  <a:gd name="T111" fmla="*/ 40 h 368"/>
                  <a:gd name="T112" fmla="*/ 47 w 416"/>
                  <a:gd name="T113" fmla="*/ 54 h 368"/>
                  <a:gd name="T114" fmla="*/ 29 w 416"/>
                  <a:gd name="T115" fmla="*/ 66 h 368"/>
                  <a:gd name="T116" fmla="*/ 24 w 416"/>
                  <a:gd name="T117" fmla="*/ 85 h 368"/>
                  <a:gd name="T118" fmla="*/ 8 w 416"/>
                  <a:gd name="T119" fmla="*/ 90 h 368"/>
                  <a:gd name="T120" fmla="*/ 16 w 416"/>
                  <a:gd name="T121" fmla="*/ 113 h 368"/>
                  <a:gd name="T122" fmla="*/ 29 w 416"/>
                  <a:gd name="T123" fmla="*/ 127 h 368"/>
                  <a:gd name="T124" fmla="*/ 43 w 416"/>
                  <a:gd name="T125" fmla="*/ 1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 h="368">
                    <a:moveTo>
                      <a:pt x="47" y="154"/>
                    </a:moveTo>
                    <a:lnTo>
                      <a:pt x="57" y="172"/>
                    </a:lnTo>
                    <a:lnTo>
                      <a:pt x="63" y="180"/>
                    </a:lnTo>
                    <a:lnTo>
                      <a:pt x="70" y="180"/>
                    </a:lnTo>
                    <a:lnTo>
                      <a:pt x="80" y="182"/>
                    </a:lnTo>
                    <a:lnTo>
                      <a:pt x="109" y="201"/>
                    </a:lnTo>
                    <a:lnTo>
                      <a:pt x="123" y="220"/>
                    </a:lnTo>
                    <a:lnTo>
                      <a:pt x="125" y="234"/>
                    </a:lnTo>
                    <a:lnTo>
                      <a:pt x="130" y="240"/>
                    </a:lnTo>
                    <a:lnTo>
                      <a:pt x="158" y="262"/>
                    </a:lnTo>
                    <a:lnTo>
                      <a:pt x="169" y="274"/>
                    </a:lnTo>
                    <a:lnTo>
                      <a:pt x="178" y="285"/>
                    </a:lnTo>
                    <a:lnTo>
                      <a:pt x="185" y="302"/>
                    </a:lnTo>
                    <a:lnTo>
                      <a:pt x="189" y="307"/>
                    </a:lnTo>
                    <a:lnTo>
                      <a:pt x="199" y="310"/>
                    </a:lnTo>
                    <a:lnTo>
                      <a:pt x="205" y="312"/>
                    </a:lnTo>
                    <a:lnTo>
                      <a:pt x="213" y="321"/>
                    </a:lnTo>
                    <a:lnTo>
                      <a:pt x="219" y="321"/>
                    </a:lnTo>
                    <a:lnTo>
                      <a:pt x="231" y="326"/>
                    </a:lnTo>
                    <a:lnTo>
                      <a:pt x="244" y="334"/>
                    </a:lnTo>
                    <a:lnTo>
                      <a:pt x="254" y="345"/>
                    </a:lnTo>
                    <a:lnTo>
                      <a:pt x="261" y="362"/>
                    </a:lnTo>
                    <a:lnTo>
                      <a:pt x="267" y="364"/>
                    </a:lnTo>
                    <a:lnTo>
                      <a:pt x="275" y="360"/>
                    </a:lnTo>
                    <a:lnTo>
                      <a:pt x="277" y="355"/>
                    </a:lnTo>
                    <a:lnTo>
                      <a:pt x="283" y="347"/>
                    </a:lnTo>
                    <a:lnTo>
                      <a:pt x="297" y="345"/>
                    </a:lnTo>
                    <a:lnTo>
                      <a:pt x="314" y="345"/>
                    </a:lnTo>
                    <a:lnTo>
                      <a:pt x="328" y="355"/>
                    </a:lnTo>
                    <a:lnTo>
                      <a:pt x="336" y="364"/>
                    </a:lnTo>
                    <a:lnTo>
                      <a:pt x="348" y="367"/>
                    </a:lnTo>
                    <a:lnTo>
                      <a:pt x="351" y="364"/>
                    </a:lnTo>
                    <a:lnTo>
                      <a:pt x="348" y="360"/>
                    </a:lnTo>
                    <a:lnTo>
                      <a:pt x="351" y="355"/>
                    </a:lnTo>
                    <a:lnTo>
                      <a:pt x="364" y="355"/>
                    </a:lnTo>
                    <a:lnTo>
                      <a:pt x="373" y="357"/>
                    </a:lnTo>
                    <a:lnTo>
                      <a:pt x="384" y="347"/>
                    </a:lnTo>
                    <a:lnTo>
                      <a:pt x="390" y="341"/>
                    </a:lnTo>
                    <a:lnTo>
                      <a:pt x="396" y="328"/>
                    </a:lnTo>
                    <a:lnTo>
                      <a:pt x="392" y="319"/>
                    </a:lnTo>
                    <a:lnTo>
                      <a:pt x="398" y="315"/>
                    </a:lnTo>
                    <a:lnTo>
                      <a:pt x="408" y="307"/>
                    </a:lnTo>
                    <a:lnTo>
                      <a:pt x="412" y="298"/>
                    </a:lnTo>
                    <a:lnTo>
                      <a:pt x="412" y="283"/>
                    </a:lnTo>
                    <a:lnTo>
                      <a:pt x="415" y="272"/>
                    </a:lnTo>
                    <a:lnTo>
                      <a:pt x="408" y="253"/>
                    </a:lnTo>
                    <a:lnTo>
                      <a:pt x="398" y="246"/>
                    </a:lnTo>
                    <a:lnTo>
                      <a:pt x="387" y="244"/>
                    </a:lnTo>
                    <a:lnTo>
                      <a:pt x="378" y="238"/>
                    </a:lnTo>
                    <a:lnTo>
                      <a:pt x="367" y="236"/>
                    </a:lnTo>
                    <a:lnTo>
                      <a:pt x="359" y="244"/>
                    </a:lnTo>
                    <a:lnTo>
                      <a:pt x="351" y="246"/>
                    </a:lnTo>
                    <a:lnTo>
                      <a:pt x="341" y="238"/>
                    </a:lnTo>
                    <a:lnTo>
                      <a:pt x="330" y="236"/>
                    </a:lnTo>
                    <a:lnTo>
                      <a:pt x="316" y="220"/>
                    </a:lnTo>
                    <a:lnTo>
                      <a:pt x="304" y="212"/>
                    </a:lnTo>
                    <a:lnTo>
                      <a:pt x="300" y="203"/>
                    </a:lnTo>
                    <a:lnTo>
                      <a:pt x="293" y="191"/>
                    </a:lnTo>
                    <a:lnTo>
                      <a:pt x="281" y="184"/>
                    </a:lnTo>
                    <a:lnTo>
                      <a:pt x="275" y="175"/>
                    </a:lnTo>
                    <a:lnTo>
                      <a:pt x="258" y="160"/>
                    </a:lnTo>
                    <a:lnTo>
                      <a:pt x="273" y="148"/>
                    </a:lnTo>
                    <a:lnTo>
                      <a:pt x="293" y="150"/>
                    </a:lnTo>
                    <a:lnTo>
                      <a:pt x="302" y="148"/>
                    </a:lnTo>
                    <a:lnTo>
                      <a:pt x="302" y="137"/>
                    </a:lnTo>
                    <a:lnTo>
                      <a:pt x="295" y="130"/>
                    </a:lnTo>
                    <a:lnTo>
                      <a:pt x="293" y="124"/>
                    </a:lnTo>
                    <a:lnTo>
                      <a:pt x="286" y="118"/>
                    </a:lnTo>
                    <a:lnTo>
                      <a:pt x="283" y="111"/>
                    </a:lnTo>
                    <a:lnTo>
                      <a:pt x="277" y="103"/>
                    </a:lnTo>
                    <a:lnTo>
                      <a:pt x="277" y="94"/>
                    </a:lnTo>
                    <a:lnTo>
                      <a:pt x="270" y="87"/>
                    </a:lnTo>
                    <a:lnTo>
                      <a:pt x="275" y="73"/>
                    </a:lnTo>
                    <a:lnTo>
                      <a:pt x="281" y="64"/>
                    </a:lnTo>
                    <a:lnTo>
                      <a:pt x="283" y="49"/>
                    </a:lnTo>
                    <a:lnTo>
                      <a:pt x="297" y="49"/>
                    </a:lnTo>
                    <a:lnTo>
                      <a:pt x="309" y="45"/>
                    </a:lnTo>
                    <a:lnTo>
                      <a:pt x="314" y="34"/>
                    </a:lnTo>
                    <a:lnTo>
                      <a:pt x="312" y="28"/>
                    </a:lnTo>
                    <a:lnTo>
                      <a:pt x="293" y="25"/>
                    </a:lnTo>
                    <a:lnTo>
                      <a:pt x="279" y="23"/>
                    </a:lnTo>
                    <a:lnTo>
                      <a:pt x="270" y="28"/>
                    </a:lnTo>
                    <a:lnTo>
                      <a:pt x="265" y="37"/>
                    </a:lnTo>
                    <a:lnTo>
                      <a:pt x="261" y="40"/>
                    </a:lnTo>
                    <a:lnTo>
                      <a:pt x="254" y="47"/>
                    </a:lnTo>
                    <a:lnTo>
                      <a:pt x="238" y="49"/>
                    </a:lnTo>
                    <a:lnTo>
                      <a:pt x="234" y="58"/>
                    </a:lnTo>
                    <a:lnTo>
                      <a:pt x="213" y="68"/>
                    </a:lnTo>
                    <a:lnTo>
                      <a:pt x="205" y="75"/>
                    </a:lnTo>
                    <a:lnTo>
                      <a:pt x="192" y="79"/>
                    </a:lnTo>
                    <a:lnTo>
                      <a:pt x="189" y="94"/>
                    </a:lnTo>
                    <a:lnTo>
                      <a:pt x="185" y="96"/>
                    </a:lnTo>
                    <a:lnTo>
                      <a:pt x="166" y="96"/>
                    </a:lnTo>
                    <a:lnTo>
                      <a:pt x="162" y="85"/>
                    </a:lnTo>
                    <a:lnTo>
                      <a:pt x="153" y="77"/>
                    </a:lnTo>
                    <a:lnTo>
                      <a:pt x="144" y="75"/>
                    </a:lnTo>
                    <a:lnTo>
                      <a:pt x="139" y="68"/>
                    </a:lnTo>
                    <a:lnTo>
                      <a:pt x="139" y="58"/>
                    </a:lnTo>
                    <a:lnTo>
                      <a:pt x="119" y="47"/>
                    </a:lnTo>
                    <a:lnTo>
                      <a:pt x="109" y="49"/>
                    </a:lnTo>
                    <a:lnTo>
                      <a:pt x="98" y="40"/>
                    </a:lnTo>
                    <a:lnTo>
                      <a:pt x="88" y="34"/>
                    </a:lnTo>
                    <a:lnTo>
                      <a:pt x="86" y="28"/>
                    </a:lnTo>
                    <a:lnTo>
                      <a:pt x="88" y="21"/>
                    </a:lnTo>
                    <a:lnTo>
                      <a:pt x="82" y="11"/>
                    </a:lnTo>
                    <a:lnTo>
                      <a:pt x="78" y="0"/>
                    </a:lnTo>
                    <a:lnTo>
                      <a:pt x="68" y="0"/>
                    </a:lnTo>
                    <a:lnTo>
                      <a:pt x="61" y="6"/>
                    </a:lnTo>
                    <a:lnTo>
                      <a:pt x="52" y="9"/>
                    </a:lnTo>
                    <a:lnTo>
                      <a:pt x="55" y="19"/>
                    </a:lnTo>
                    <a:lnTo>
                      <a:pt x="52" y="30"/>
                    </a:lnTo>
                    <a:lnTo>
                      <a:pt x="57" y="40"/>
                    </a:lnTo>
                    <a:lnTo>
                      <a:pt x="52" y="45"/>
                    </a:lnTo>
                    <a:lnTo>
                      <a:pt x="47" y="54"/>
                    </a:lnTo>
                    <a:lnTo>
                      <a:pt x="33" y="58"/>
                    </a:lnTo>
                    <a:lnTo>
                      <a:pt x="29" y="66"/>
                    </a:lnTo>
                    <a:lnTo>
                      <a:pt x="29" y="79"/>
                    </a:lnTo>
                    <a:lnTo>
                      <a:pt x="24" y="85"/>
                    </a:lnTo>
                    <a:lnTo>
                      <a:pt x="18" y="85"/>
                    </a:lnTo>
                    <a:lnTo>
                      <a:pt x="8" y="90"/>
                    </a:lnTo>
                    <a:lnTo>
                      <a:pt x="0" y="105"/>
                    </a:lnTo>
                    <a:lnTo>
                      <a:pt x="16" y="113"/>
                    </a:lnTo>
                    <a:lnTo>
                      <a:pt x="24" y="120"/>
                    </a:lnTo>
                    <a:lnTo>
                      <a:pt x="29" y="127"/>
                    </a:lnTo>
                    <a:lnTo>
                      <a:pt x="36" y="135"/>
                    </a:lnTo>
                    <a:lnTo>
                      <a:pt x="43" y="144"/>
                    </a:lnTo>
                    <a:lnTo>
                      <a:pt x="47" y="154"/>
                    </a:lnTo>
                  </a:path>
                </a:pathLst>
              </a:custGeom>
              <a:solidFill>
                <a:sysClr val="window" lastClr="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39" name="Freeform 18"/>
              <p:cNvSpPr>
                <a:spLocks/>
              </p:cNvSpPr>
              <p:nvPr/>
            </p:nvSpPr>
            <p:spPr bwMode="auto">
              <a:xfrm>
                <a:off x="1789" y="2092"/>
                <a:ext cx="359" cy="363"/>
              </a:xfrm>
              <a:custGeom>
                <a:avLst/>
                <a:gdLst>
                  <a:gd name="T0" fmla="*/ 55 w 291"/>
                  <a:gd name="T1" fmla="*/ 52 h 273"/>
                  <a:gd name="T2" fmla="*/ 61 w 291"/>
                  <a:gd name="T3" fmla="*/ 36 h 273"/>
                  <a:gd name="T4" fmla="*/ 105 w 291"/>
                  <a:gd name="T5" fmla="*/ 12 h 273"/>
                  <a:gd name="T6" fmla="*/ 140 w 291"/>
                  <a:gd name="T7" fmla="*/ 0 h 273"/>
                  <a:gd name="T8" fmla="*/ 147 w 291"/>
                  <a:gd name="T9" fmla="*/ 36 h 273"/>
                  <a:gd name="T10" fmla="*/ 177 w 291"/>
                  <a:gd name="T11" fmla="*/ 81 h 273"/>
                  <a:gd name="T12" fmla="*/ 209 w 291"/>
                  <a:gd name="T13" fmla="*/ 114 h 273"/>
                  <a:gd name="T14" fmla="*/ 248 w 291"/>
                  <a:gd name="T15" fmla="*/ 150 h 273"/>
                  <a:gd name="T16" fmla="*/ 273 w 291"/>
                  <a:gd name="T17" fmla="*/ 162 h 273"/>
                  <a:gd name="T18" fmla="*/ 280 w 291"/>
                  <a:gd name="T19" fmla="*/ 179 h 273"/>
                  <a:gd name="T20" fmla="*/ 285 w 291"/>
                  <a:gd name="T21" fmla="*/ 196 h 273"/>
                  <a:gd name="T22" fmla="*/ 267 w 291"/>
                  <a:gd name="T23" fmla="*/ 219 h 273"/>
                  <a:gd name="T24" fmla="*/ 248 w 291"/>
                  <a:gd name="T25" fmla="*/ 233 h 273"/>
                  <a:gd name="T26" fmla="*/ 225 w 291"/>
                  <a:gd name="T27" fmla="*/ 224 h 273"/>
                  <a:gd name="T28" fmla="*/ 199 w 291"/>
                  <a:gd name="T29" fmla="*/ 228 h 273"/>
                  <a:gd name="T30" fmla="*/ 183 w 291"/>
                  <a:gd name="T31" fmla="*/ 248 h 273"/>
                  <a:gd name="T32" fmla="*/ 172 w 291"/>
                  <a:gd name="T33" fmla="*/ 265 h 273"/>
                  <a:gd name="T34" fmla="*/ 149 w 291"/>
                  <a:gd name="T35" fmla="*/ 272 h 273"/>
                  <a:gd name="T36" fmla="*/ 129 w 291"/>
                  <a:gd name="T37" fmla="*/ 262 h 273"/>
                  <a:gd name="T38" fmla="*/ 108 w 291"/>
                  <a:gd name="T39" fmla="*/ 255 h 273"/>
                  <a:gd name="T40" fmla="*/ 92 w 291"/>
                  <a:gd name="T41" fmla="*/ 265 h 273"/>
                  <a:gd name="T42" fmla="*/ 71 w 291"/>
                  <a:gd name="T43" fmla="*/ 255 h 273"/>
                  <a:gd name="T44" fmla="*/ 45 w 291"/>
                  <a:gd name="T45" fmla="*/ 231 h 273"/>
                  <a:gd name="T46" fmla="*/ 34 w 291"/>
                  <a:gd name="T47" fmla="*/ 209 h 273"/>
                  <a:gd name="T48" fmla="*/ 16 w 291"/>
                  <a:gd name="T49" fmla="*/ 193 h 273"/>
                  <a:gd name="T50" fmla="*/ 14 w 291"/>
                  <a:gd name="T51" fmla="*/ 166 h 273"/>
                  <a:gd name="T52" fmla="*/ 43 w 291"/>
                  <a:gd name="T53" fmla="*/ 166 h 273"/>
                  <a:gd name="T54" fmla="*/ 36 w 291"/>
                  <a:gd name="T55" fmla="*/ 148 h 273"/>
                  <a:gd name="T56" fmla="*/ 27 w 291"/>
                  <a:gd name="T57" fmla="*/ 136 h 273"/>
                  <a:gd name="T58" fmla="*/ 18 w 291"/>
                  <a:gd name="T59" fmla="*/ 121 h 273"/>
                  <a:gd name="T60" fmla="*/ 11 w 291"/>
                  <a:gd name="T61" fmla="*/ 105 h 273"/>
                  <a:gd name="T62" fmla="*/ 22 w 291"/>
                  <a:gd name="T63" fmla="*/ 81 h 273"/>
                  <a:gd name="T64" fmla="*/ 39 w 291"/>
                  <a:gd name="T65" fmla="*/ 6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1" h="273">
                    <a:moveTo>
                      <a:pt x="51" y="62"/>
                    </a:moveTo>
                    <a:lnTo>
                      <a:pt x="55" y="52"/>
                    </a:lnTo>
                    <a:lnTo>
                      <a:pt x="53" y="45"/>
                    </a:lnTo>
                    <a:lnTo>
                      <a:pt x="61" y="36"/>
                    </a:lnTo>
                    <a:lnTo>
                      <a:pt x="98" y="19"/>
                    </a:lnTo>
                    <a:lnTo>
                      <a:pt x="105" y="12"/>
                    </a:lnTo>
                    <a:lnTo>
                      <a:pt x="117" y="12"/>
                    </a:lnTo>
                    <a:lnTo>
                      <a:pt x="140" y="0"/>
                    </a:lnTo>
                    <a:lnTo>
                      <a:pt x="142" y="14"/>
                    </a:lnTo>
                    <a:lnTo>
                      <a:pt x="147" y="36"/>
                    </a:lnTo>
                    <a:lnTo>
                      <a:pt x="158" y="52"/>
                    </a:lnTo>
                    <a:lnTo>
                      <a:pt x="177" y="81"/>
                    </a:lnTo>
                    <a:lnTo>
                      <a:pt x="195" y="99"/>
                    </a:lnTo>
                    <a:lnTo>
                      <a:pt x="209" y="114"/>
                    </a:lnTo>
                    <a:lnTo>
                      <a:pt x="228" y="129"/>
                    </a:lnTo>
                    <a:lnTo>
                      <a:pt x="248" y="150"/>
                    </a:lnTo>
                    <a:lnTo>
                      <a:pt x="269" y="157"/>
                    </a:lnTo>
                    <a:lnTo>
                      <a:pt x="273" y="162"/>
                    </a:lnTo>
                    <a:lnTo>
                      <a:pt x="275" y="174"/>
                    </a:lnTo>
                    <a:lnTo>
                      <a:pt x="280" y="179"/>
                    </a:lnTo>
                    <a:lnTo>
                      <a:pt x="290" y="185"/>
                    </a:lnTo>
                    <a:lnTo>
                      <a:pt x="285" y="196"/>
                    </a:lnTo>
                    <a:lnTo>
                      <a:pt x="273" y="205"/>
                    </a:lnTo>
                    <a:lnTo>
                      <a:pt x="267" y="219"/>
                    </a:lnTo>
                    <a:lnTo>
                      <a:pt x="255" y="226"/>
                    </a:lnTo>
                    <a:lnTo>
                      <a:pt x="248" y="233"/>
                    </a:lnTo>
                    <a:lnTo>
                      <a:pt x="238" y="228"/>
                    </a:lnTo>
                    <a:lnTo>
                      <a:pt x="225" y="224"/>
                    </a:lnTo>
                    <a:lnTo>
                      <a:pt x="211" y="224"/>
                    </a:lnTo>
                    <a:lnTo>
                      <a:pt x="199" y="228"/>
                    </a:lnTo>
                    <a:lnTo>
                      <a:pt x="191" y="235"/>
                    </a:lnTo>
                    <a:lnTo>
                      <a:pt x="183" y="248"/>
                    </a:lnTo>
                    <a:lnTo>
                      <a:pt x="179" y="259"/>
                    </a:lnTo>
                    <a:lnTo>
                      <a:pt x="172" y="265"/>
                    </a:lnTo>
                    <a:lnTo>
                      <a:pt x="160" y="265"/>
                    </a:lnTo>
                    <a:lnTo>
                      <a:pt x="149" y="272"/>
                    </a:lnTo>
                    <a:lnTo>
                      <a:pt x="140" y="265"/>
                    </a:lnTo>
                    <a:lnTo>
                      <a:pt x="129" y="262"/>
                    </a:lnTo>
                    <a:lnTo>
                      <a:pt x="119" y="257"/>
                    </a:lnTo>
                    <a:lnTo>
                      <a:pt x="108" y="255"/>
                    </a:lnTo>
                    <a:lnTo>
                      <a:pt x="101" y="262"/>
                    </a:lnTo>
                    <a:lnTo>
                      <a:pt x="92" y="265"/>
                    </a:lnTo>
                    <a:lnTo>
                      <a:pt x="82" y="257"/>
                    </a:lnTo>
                    <a:lnTo>
                      <a:pt x="71" y="255"/>
                    </a:lnTo>
                    <a:lnTo>
                      <a:pt x="57" y="239"/>
                    </a:lnTo>
                    <a:lnTo>
                      <a:pt x="45" y="231"/>
                    </a:lnTo>
                    <a:lnTo>
                      <a:pt x="41" y="222"/>
                    </a:lnTo>
                    <a:lnTo>
                      <a:pt x="34" y="209"/>
                    </a:lnTo>
                    <a:lnTo>
                      <a:pt x="22" y="202"/>
                    </a:lnTo>
                    <a:lnTo>
                      <a:pt x="16" y="193"/>
                    </a:lnTo>
                    <a:lnTo>
                      <a:pt x="0" y="179"/>
                    </a:lnTo>
                    <a:lnTo>
                      <a:pt x="14" y="166"/>
                    </a:lnTo>
                    <a:lnTo>
                      <a:pt x="34" y="168"/>
                    </a:lnTo>
                    <a:lnTo>
                      <a:pt x="43" y="166"/>
                    </a:lnTo>
                    <a:lnTo>
                      <a:pt x="43" y="155"/>
                    </a:lnTo>
                    <a:lnTo>
                      <a:pt x="36" y="148"/>
                    </a:lnTo>
                    <a:lnTo>
                      <a:pt x="34" y="142"/>
                    </a:lnTo>
                    <a:lnTo>
                      <a:pt x="27" y="136"/>
                    </a:lnTo>
                    <a:lnTo>
                      <a:pt x="24" y="129"/>
                    </a:lnTo>
                    <a:lnTo>
                      <a:pt x="18" y="121"/>
                    </a:lnTo>
                    <a:lnTo>
                      <a:pt x="18" y="112"/>
                    </a:lnTo>
                    <a:lnTo>
                      <a:pt x="11" y="105"/>
                    </a:lnTo>
                    <a:lnTo>
                      <a:pt x="16" y="90"/>
                    </a:lnTo>
                    <a:lnTo>
                      <a:pt x="22" y="81"/>
                    </a:lnTo>
                    <a:lnTo>
                      <a:pt x="24" y="66"/>
                    </a:lnTo>
                    <a:lnTo>
                      <a:pt x="39" y="66"/>
                    </a:lnTo>
                    <a:lnTo>
                      <a:pt x="51" y="62"/>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0" name="Freeform 19"/>
              <p:cNvSpPr>
                <a:spLocks/>
              </p:cNvSpPr>
              <p:nvPr/>
            </p:nvSpPr>
            <p:spPr bwMode="auto">
              <a:xfrm>
                <a:off x="2253" y="3308"/>
                <a:ext cx="30" cy="39"/>
              </a:xfrm>
              <a:custGeom>
                <a:avLst/>
                <a:gdLst>
                  <a:gd name="T0" fmla="*/ 0 w 25"/>
                  <a:gd name="T1" fmla="*/ 21 h 29"/>
                  <a:gd name="T2" fmla="*/ 0 w 25"/>
                  <a:gd name="T3" fmla="*/ 7 h 29"/>
                  <a:gd name="T4" fmla="*/ 13 w 25"/>
                  <a:gd name="T5" fmla="*/ 0 h 29"/>
                  <a:gd name="T6" fmla="*/ 18 w 25"/>
                  <a:gd name="T7" fmla="*/ 0 h 29"/>
                  <a:gd name="T8" fmla="*/ 24 w 25"/>
                  <a:gd name="T9" fmla="*/ 0 h 29"/>
                  <a:gd name="T10" fmla="*/ 24 w 25"/>
                  <a:gd name="T11" fmla="*/ 14 h 29"/>
                  <a:gd name="T12" fmla="*/ 18 w 25"/>
                  <a:gd name="T13" fmla="*/ 21 h 29"/>
                  <a:gd name="T14" fmla="*/ 5 w 25"/>
                  <a:gd name="T15" fmla="*/ 28 h 29"/>
                  <a:gd name="T16" fmla="*/ 0 w 25"/>
                  <a:gd name="T1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9">
                    <a:moveTo>
                      <a:pt x="0" y="21"/>
                    </a:moveTo>
                    <a:lnTo>
                      <a:pt x="0" y="7"/>
                    </a:lnTo>
                    <a:lnTo>
                      <a:pt x="13" y="0"/>
                    </a:lnTo>
                    <a:lnTo>
                      <a:pt x="18" y="0"/>
                    </a:lnTo>
                    <a:lnTo>
                      <a:pt x="24" y="0"/>
                    </a:lnTo>
                    <a:lnTo>
                      <a:pt x="24" y="14"/>
                    </a:lnTo>
                    <a:lnTo>
                      <a:pt x="18" y="21"/>
                    </a:lnTo>
                    <a:lnTo>
                      <a:pt x="5" y="28"/>
                    </a:lnTo>
                    <a:lnTo>
                      <a:pt x="0" y="21"/>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1" name="Freeform 20"/>
              <p:cNvSpPr>
                <a:spLocks/>
              </p:cNvSpPr>
              <p:nvPr/>
            </p:nvSpPr>
            <p:spPr bwMode="auto">
              <a:xfrm>
                <a:off x="1934" y="2514"/>
                <a:ext cx="431" cy="441"/>
              </a:xfrm>
              <a:custGeom>
                <a:avLst/>
                <a:gdLst>
                  <a:gd name="T0" fmla="*/ 49 w 350"/>
                  <a:gd name="T1" fmla="*/ 142 h 332"/>
                  <a:gd name="T2" fmla="*/ 57 w 350"/>
                  <a:gd name="T3" fmla="*/ 166 h 332"/>
                  <a:gd name="T4" fmla="*/ 63 w 350"/>
                  <a:gd name="T5" fmla="*/ 159 h 332"/>
                  <a:gd name="T6" fmla="*/ 75 w 350"/>
                  <a:gd name="T7" fmla="*/ 157 h 332"/>
                  <a:gd name="T8" fmla="*/ 102 w 350"/>
                  <a:gd name="T9" fmla="*/ 154 h 332"/>
                  <a:gd name="T10" fmla="*/ 122 w 350"/>
                  <a:gd name="T11" fmla="*/ 173 h 332"/>
                  <a:gd name="T12" fmla="*/ 120 w 350"/>
                  <a:gd name="T13" fmla="*/ 185 h 332"/>
                  <a:gd name="T14" fmla="*/ 116 w 350"/>
                  <a:gd name="T15" fmla="*/ 195 h 332"/>
                  <a:gd name="T16" fmla="*/ 104 w 350"/>
                  <a:gd name="T17" fmla="*/ 206 h 332"/>
                  <a:gd name="T18" fmla="*/ 112 w 350"/>
                  <a:gd name="T19" fmla="*/ 204 h 332"/>
                  <a:gd name="T20" fmla="*/ 132 w 350"/>
                  <a:gd name="T21" fmla="*/ 199 h 332"/>
                  <a:gd name="T22" fmla="*/ 150 w 350"/>
                  <a:gd name="T23" fmla="*/ 195 h 332"/>
                  <a:gd name="T24" fmla="*/ 169 w 350"/>
                  <a:gd name="T25" fmla="*/ 183 h 332"/>
                  <a:gd name="T26" fmla="*/ 179 w 350"/>
                  <a:gd name="T27" fmla="*/ 187 h 332"/>
                  <a:gd name="T28" fmla="*/ 204 w 350"/>
                  <a:gd name="T29" fmla="*/ 230 h 332"/>
                  <a:gd name="T30" fmla="*/ 210 w 350"/>
                  <a:gd name="T31" fmla="*/ 256 h 332"/>
                  <a:gd name="T32" fmla="*/ 202 w 350"/>
                  <a:gd name="T33" fmla="*/ 271 h 332"/>
                  <a:gd name="T34" fmla="*/ 200 w 350"/>
                  <a:gd name="T35" fmla="*/ 280 h 332"/>
                  <a:gd name="T36" fmla="*/ 220 w 350"/>
                  <a:gd name="T37" fmla="*/ 297 h 332"/>
                  <a:gd name="T38" fmla="*/ 239 w 350"/>
                  <a:gd name="T39" fmla="*/ 301 h 332"/>
                  <a:gd name="T40" fmla="*/ 264 w 350"/>
                  <a:gd name="T41" fmla="*/ 320 h 332"/>
                  <a:gd name="T42" fmla="*/ 287 w 350"/>
                  <a:gd name="T43" fmla="*/ 331 h 332"/>
                  <a:gd name="T44" fmla="*/ 308 w 350"/>
                  <a:gd name="T45" fmla="*/ 318 h 332"/>
                  <a:gd name="T46" fmla="*/ 324 w 350"/>
                  <a:gd name="T47" fmla="*/ 318 h 332"/>
                  <a:gd name="T48" fmla="*/ 332 w 350"/>
                  <a:gd name="T49" fmla="*/ 311 h 332"/>
                  <a:gd name="T50" fmla="*/ 339 w 350"/>
                  <a:gd name="T51" fmla="*/ 294 h 332"/>
                  <a:gd name="T52" fmla="*/ 349 w 350"/>
                  <a:gd name="T53" fmla="*/ 285 h 332"/>
                  <a:gd name="T54" fmla="*/ 349 w 350"/>
                  <a:gd name="T55" fmla="*/ 268 h 332"/>
                  <a:gd name="T56" fmla="*/ 337 w 350"/>
                  <a:gd name="T57" fmla="*/ 264 h 332"/>
                  <a:gd name="T58" fmla="*/ 316 w 350"/>
                  <a:gd name="T59" fmla="*/ 238 h 332"/>
                  <a:gd name="T60" fmla="*/ 305 w 350"/>
                  <a:gd name="T61" fmla="*/ 208 h 332"/>
                  <a:gd name="T62" fmla="*/ 291 w 350"/>
                  <a:gd name="T63" fmla="*/ 187 h 332"/>
                  <a:gd name="T64" fmla="*/ 275 w 350"/>
                  <a:gd name="T65" fmla="*/ 168 h 332"/>
                  <a:gd name="T66" fmla="*/ 277 w 350"/>
                  <a:gd name="T67" fmla="*/ 147 h 332"/>
                  <a:gd name="T68" fmla="*/ 296 w 350"/>
                  <a:gd name="T69" fmla="*/ 123 h 332"/>
                  <a:gd name="T70" fmla="*/ 305 w 350"/>
                  <a:gd name="T71" fmla="*/ 99 h 332"/>
                  <a:gd name="T72" fmla="*/ 280 w 350"/>
                  <a:gd name="T73" fmla="*/ 83 h 332"/>
                  <a:gd name="T74" fmla="*/ 259 w 350"/>
                  <a:gd name="T75" fmla="*/ 83 h 332"/>
                  <a:gd name="T76" fmla="*/ 248 w 350"/>
                  <a:gd name="T77" fmla="*/ 66 h 332"/>
                  <a:gd name="T78" fmla="*/ 255 w 350"/>
                  <a:gd name="T79" fmla="*/ 47 h 332"/>
                  <a:gd name="T80" fmla="*/ 250 w 350"/>
                  <a:gd name="T81" fmla="*/ 40 h 332"/>
                  <a:gd name="T82" fmla="*/ 232 w 350"/>
                  <a:gd name="T83" fmla="*/ 45 h 332"/>
                  <a:gd name="T84" fmla="*/ 218 w 350"/>
                  <a:gd name="T85" fmla="*/ 30 h 332"/>
                  <a:gd name="T86" fmla="*/ 222 w 350"/>
                  <a:gd name="T87" fmla="*/ 16 h 332"/>
                  <a:gd name="T88" fmla="*/ 191 w 350"/>
                  <a:gd name="T89" fmla="*/ 4 h 332"/>
                  <a:gd name="T90" fmla="*/ 165 w 350"/>
                  <a:gd name="T91" fmla="*/ 9 h 332"/>
                  <a:gd name="T92" fmla="*/ 138 w 350"/>
                  <a:gd name="T93" fmla="*/ 25 h 332"/>
                  <a:gd name="T94" fmla="*/ 122 w 350"/>
                  <a:gd name="T95" fmla="*/ 16 h 332"/>
                  <a:gd name="T96" fmla="*/ 106 w 350"/>
                  <a:gd name="T97" fmla="*/ 14 h 332"/>
                  <a:gd name="T98" fmla="*/ 93 w 350"/>
                  <a:gd name="T99" fmla="*/ 2 h 332"/>
                  <a:gd name="T100" fmla="*/ 75 w 350"/>
                  <a:gd name="T101" fmla="*/ 4 h 332"/>
                  <a:gd name="T102" fmla="*/ 57 w 350"/>
                  <a:gd name="T103" fmla="*/ 2 h 332"/>
                  <a:gd name="T104" fmla="*/ 57 w 350"/>
                  <a:gd name="T105" fmla="*/ 19 h 332"/>
                  <a:gd name="T106" fmla="*/ 45 w 350"/>
                  <a:gd name="T107" fmla="*/ 23 h 332"/>
                  <a:gd name="T108" fmla="*/ 24 w 350"/>
                  <a:gd name="T109" fmla="*/ 16 h 332"/>
                  <a:gd name="T110" fmla="*/ 22 w 350"/>
                  <a:gd name="T111" fmla="*/ 30 h 332"/>
                  <a:gd name="T112" fmla="*/ 10 w 350"/>
                  <a:gd name="T113" fmla="*/ 49 h 332"/>
                  <a:gd name="T114" fmla="*/ 16 w 350"/>
                  <a:gd name="T115" fmla="*/ 85 h 332"/>
                  <a:gd name="T116" fmla="*/ 29 w 350"/>
                  <a:gd name="T117" fmla="*/ 116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0" h="332">
                    <a:moveTo>
                      <a:pt x="45" y="133"/>
                    </a:moveTo>
                    <a:lnTo>
                      <a:pt x="49" y="142"/>
                    </a:lnTo>
                    <a:lnTo>
                      <a:pt x="52" y="159"/>
                    </a:lnTo>
                    <a:lnTo>
                      <a:pt x="57" y="166"/>
                    </a:lnTo>
                    <a:lnTo>
                      <a:pt x="63" y="163"/>
                    </a:lnTo>
                    <a:lnTo>
                      <a:pt x="63" y="159"/>
                    </a:lnTo>
                    <a:lnTo>
                      <a:pt x="73" y="154"/>
                    </a:lnTo>
                    <a:lnTo>
                      <a:pt x="75" y="157"/>
                    </a:lnTo>
                    <a:lnTo>
                      <a:pt x="98" y="152"/>
                    </a:lnTo>
                    <a:lnTo>
                      <a:pt x="102" y="154"/>
                    </a:lnTo>
                    <a:lnTo>
                      <a:pt x="116" y="171"/>
                    </a:lnTo>
                    <a:lnTo>
                      <a:pt x="122" y="173"/>
                    </a:lnTo>
                    <a:lnTo>
                      <a:pt x="124" y="178"/>
                    </a:lnTo>
                    <a:lnTo>
                      <a:pt x="120" y="185"/>
                    </a:lnTo>
                    <a:lnTo>
                      <a:pt x="118" y="193"/>
                    </a:lnTo>
                    <a:lnTo>
                      <a:pt x="116" y="195"/>
                    </a:lnTo>
                    <a:lnTo>
                      <a:pt x="106" y="197"/>
                    </a:lnTo>
                    <a:lnTo>
                      <a:pt x="104" y="206"/>
                    </a:lnTo>
                    <a:lnTo>
                      <a:pt x="106" y="208"/>
                    </a:lnTo>
                    <a:lnTo>
                      <a:pt x="112" y="204"/>
                    </a:lnTo>
                    <a:lnTo>
                      <a:pt x="122" y="199"/>
                    </a:lnTo>
                    <a:lnTo>
                      <a:pt x="132" y="199"/>
                    </a:lnTo>
                    <a:lnTo>
                      <a:pt x="143" y="199"/>
                    </a:lnTo>
                    <a:lnTo>
                      <a:pt x="150" y="195"/>
                    </a:lnTo>
                    <a:lnTo>
                      <a:pt x="159" y="193"/>
                    </a:lnTo>
                    <a:lnTo>
                      <a:pt x="169" y="183"/>
                    </a:lnTo>
                    <a:lnTo>
                      <a:pt x="175" y="183"/>
                    </a:lnTo>
                    <a:lnTo>
                      <a:pt x="179" y="187"/>
                    </a:lnTo>
                    <a:lnTo>
                      <a:pt x="200" y="216"/>
                    </a:lnTo>
                    <a:lnTo>
                      <a:pt x="204" y="230"/>
                    </a:lnTo>
                    <a:lnTo>
                      <a:pt x="214" y="251"/>
                    </a:lnTo>
                    <a:lnTo>
                      <a:pt x="210" y="256"/>
                    </a:lnTo>
                    <a:lnTo>
                      <a:pt x="207" y="262"/>
                    </a:lnTo>
                    <a:lnTo>
                      <a:pt x="202" y="271"/>
                    </a:lnTo>
                    <a:lnTo>
                      <a:pt x="200" y="275"/>
                    </a:lnTo>
                    <a:lnTo>
                      <a:pt x="200" y="280"/>
                    </a:lnTo>
                    <a:lnTo>
                      <a:pt x="212" y="285"/>
                    </a:lnTo>
                    <a:lnTo>
                      <a:pt x="220" y="297"/>
                    </a:lnTo>
                    <a:lnTo>
                      <a:pt x="230" y="297"/>
                    </a:lnTo>
                    <a:lnTo>
                      <a:pt x="239" y="301"/>
                    </a:lnTo>
                    <a:lnTo>
                      <a:pt x="243" y="307"/>
                    </a:lnTo>
                    <a:lnTo>
                      <a:pt x="264" y="320"/>
                    </a:lnTo>
                    <a:lnTo>
                      <a:pt x="267" y="328"/>
                    </a:lnTo>
                    <a:lnTo>
                      <a:pt x="287" y="331"/>
                    </a:lnTo>
                    <a:lnTo>
                      <a:pt x="296" y="323"/>
                    </a:lnTo>
                    <a:lnTo>
                      <a:pt x="308" y="318"/>
                    </a:lnTo>
                    <a:lnTo>
                      <a:pt x="314" y="318"/>
                    </a:lnTo>
                    <a:lnTo>
                      <a:pt x="324" y="318"/>
                    </a:lnTo>
                    <a:lnTo>
                      <a:pt x="328" y="325"/>
                    </a:lnTo>
                    <a:lnTo>
                      <a:pt x="332" y="311"/>
                    </a:lnTo>
                    <a:lnTo>
                      <a:pt x="334" y="307"/>
                    </a:lnTo>
                    <a:lnTo>
                      <a:pt x="339" y="294"/>
                    </a:lnTo>
                    <a:lnTo>
                      <a:pt x="344" y="290"/>
                    </a:lnTo>
                    <a:lnTo>
                      <a:pt x="349" y="285"/>
                    </a:lnTo>
                    <a:lnTo>
                      <a:pt x="349" y="275"/>
                    </a:lnTo>
                    <a:lnTo>
                      <a:pt x="349" y="268"/>
                    </a:lnTo>
                    <a:lnTo>
                      <a:pt x="342" y="268"/>
                    </a:lnTo>
                    <a:lnTo>
                      <a:pt x="337" y="264"/>
                    </a:lnTo>
                    <a:lnTo>
                      <a:pt x="328" y="245"/>
                    </a:lnTo>
                    <a:lnTo>
                      <a:pt x="316" y="238"/>
                    </a:lnTo>
                    <a:lnTo>
                      <a:pt x="312" y="230"/>
                    </a:lnTo>
                    <a:lnTo>
                      <a:pt x="305" y="208"/>
                    </a:lnTo>
                    <a:lnTo>
                      <a:pt x="291" y="197"/>
                    </a:lnTo>
                    <a:lnTo>
                      <a:pt x="291" y="187"/>
                    </a:lnTo>
                    <a:lnTo>
                      <a:pt x="287" y="180"/>
                    </a:lnTo>
                    <a:lnTo>
                      <a:pt x="275" y="168"/>
                    </a:lnTo>
                    <a:lnTo>
                      <a:pt x="280" y="152"/>
                    </a:lnTo>
                    <a:lnTo>
                      <a:pt x="277" y="147"/>
                    </a:lnTo>
                    <a:lnTo>
                      <a:pt x="277" y="133"/>
                    </a:lnTo>
                    <a:lnTo>
                      <a:pt x="296" y="123"/>
                    </a:lnTo>
                    <a:lnTo>
                      <a:pt x="303" y="111"/>
                    </a:lnTo>
                    <a:lnTo>
                      <a:pt x="305" y="99"/>
                    </a:lnTo>
                    <a:lnTo>
                      <a:pt x="300" y="85"/>
                    </a:lnTo>
                    <a:lnTo>
                      <a:pt x="280" y="83"/>
                    </a:lnTo>
                    <a:lnTo>
                      <a:pt x="271" y="85"/>
                    </a:lnTo>
                    <a:lnTo>
                      <a:pt x="259" y="83"/>
                    </a:lnTo>
                    <a:lnTo>
                      <a:pt x="253" y="75"/>
                    </a:lnTo>
                    <a:lnTo>
                      <a:pt x="248" y="66"/>
                    </a:lnTo>
                    <a:lnTo>
                      <a:pt x="248" y="59"/>
                    </a:lnTo>
                    <a:lnTo>
                      <a:pt x="255" y="47"/>
                    </a:lnTo>
                    <a:lnTo>
                      <a:pt x="255" y="42"/>
                    </a:lnTo>
                    <a:lnTo>
                      <a:pt x="250" y="40"/>
                    </a:lnTo>
                    <a:lnTo>
                      <a:pt x="241" y="40"/>
                    </a:lnTo>
                    <a:lnTo>
                      <a:pt x="232" y="45"/>
                    </a:lnTo>
                    <a:lnTo>
                      <a:pt x="228" y="36"/>
                    </a:lnTo>
                    <a:lnTo>
                      <a:pt x="218" y="30"/>
                    </a:lnTo>
                    <a:lnTo>
                      <a:pt x="222" y="21"/>
                    </a:lnTo>
                    <a:lnTo>
                      <a:pt x="222" y="16"/>
                    </a:lnTo>
                    <a:lnTo>
                      <a:pt x="204" y="4"/>
                    </a:lnTo>
                    <a:lnTo>
                      <a:pt x="191" y="4"/>
                    </a:lnTo>
                    <a:lnTo>
                      <a:pt x="179" y="9"/>
                    </a:lnTo>
                    <a:lnTo>
                      <a:pt x="165" y="9"/>
                    </a:lnTo>
                    <a:lnTo>
                      <a:pt x="150" y="21"/>
                    </a:lnTo>
                    <a:lnTo>
                      <a:pt x="138" y="25"/>
                    </a:lnTo>
                    <a:lnTo>
                      <a:pt x="127" y="23"/>
                    </a:lnTo>
                    <a:lnTo>
                      <a:pt x="122" y="16"/>
                    </a:lnTo>
                    <a:lnTo>
                      <a:pt x="116" y="14"/>
                    </a:lnTo>
                    <a:lnTo>
                      <a:pt x="106" y="14"/>
                    </a:lnTo>
                    <a:lnTo>
                      <a:pt x="100" y="9"/>
                    </a:lnTo>
                    <a:lnTo>
                      <a:pt x="93" y="2"/>
                    </a:lnTo>
                    <a:lnTo>
                      <a:pt x="84" y="2"/>
                    </a:lnTo>
                    <a:lnTo>
                      <a:pt x="75" y="4"/>
                    </a:lnTo>
                    <a:lnTo>
                      <a:pt x="65" y="0"/>
                    </a:lnTo>
                    <a:lnTo>
                      <a:pt x="57" y="2"/>
                    </a:lnTo>
                    <a:lnTo>
                      <a:pt x="57" y="6"/>
                    </a:lnTo>
                    <a:lnTo>
                      <a:pt x="57" y="19"/>
                    </a:lnTo>
                    <a:lnTo>
                      <a:pt x="54" y="23"/>
                    </a:lnTo>
                    <a:lnTo>
                      <a:pt x="45" y="23"/>
                    </a:lnTo>
                    <a:lnTo>
                      <a:pt x="34" y="9"/>
                    </a:lnTo>
                    <a:lnTo>
                      <a:pt x="24" y="16"/>
                    </a:lnTo>
                    <a:lnTo>
                      <a:pt x="18" y="21"/>
                    </a:lnTo>
                    <a:lnTo>
                      <a:pt x="22" y="30"/>
                    </a:lnTo>
                    <a:lnTo>
                      <a:pt x="16" y="42"/>
                    </a:lnTo>
                    <a:lnTo>
                      <a:pt x="10" y="49"/>
                    </a:lnTo>
                    <a:lnTo>
                      <a:pt x="0" y="59"/>
                    </a:lnTo>
                    <a:lnTo>
                      <a:pt x="16" y="85"/>
                    </a:lnTo>
                    <a:lnTo>
                      <a:pt x="24" y="97"/>
                    </a:lnTo>
                    <a:lnTo>
                      <a:pt x="29" y="116"/>
                    </a:lnTo>
                    <a:lnTo>
                      <a:pt x="45" y="133"/>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2" name="Freeform 21"/>
              <p:cNvSpPr>
                <a:spLocks/>
              </p:cNvSpPr>
              <p:nvPr/>
            </p:nvSpPr>
            <p:spPr bwMode="auto">
              <a:xfrm>
                <a:off x="1974" y="2343"/>
                <a:ext cx="241" cy="206"/>
              </a:xfrm>
              <a:custGeom>
                <a:avLst/>
                <a:gdLst>
                  <a:gd name="T0" fmla="*/ 72 w 195"/>
                  <a:gd name="T1" fmla="*/ 142 h 155"/>
                  <a:gd name="T2" fmla="*/ 81 w 195"/>
                  <a:gd name="T3" fmla="*/ 142 h 155"/>
                  <a:gd name="T4" fmla="*/ 88 w 195"/>
                  <a:gd name="T5" fmla="*/ 145 h 155"/>
                  <a:gd name="T6" fmla="*/ 92 w 195"/>
                  <a:gd name="T7" fmla="*/ 151 h 155"/>
                  <a:gd name="T8" fmla="*/ 104 w 195"/>
                  <a:gd name="T9" fmla="*/ 154 h 155"/>
                  <a:gd name="T10" fmla="*/ 116 w 195"/>
                  <a:gd name="T11" fmla="*/ 149 h 155"/>
                  <a:gd name="T12" fmla="*/ 131 w 195"/>
                  <a:gd name="T13" fmla="*/ 137 h 155"/>
                  <a:gd name="T14" fmla="*/ 145 w 195"/>
                  <a:gd name="T15" fmla="*/ 137 h 155"/>
                  <a:gd name="T16" fmla="*/ 157 w 195"/>
                  <a:gd name="T17" fmla="*/ 132 h 155"/>
                  <a:gd name="T18" fmla="*/ 170 w 195"/>
                  <a:gd name="T19" fmla="*/ 132 h 155"/>
                  <a:gd name="T20" fmla="*/ 165 w 195"/>
                  <a:gd name="T21" fmla="*/ 119 h 155"/>
                  <a:gd name="T22" fmla="*/ 170 w 195"/>
                  <a:gd name="T23" fmla="*/ 96 h 155"/>
                  <a:gd name="T24" fmla="*/ 175 w 195"/>
                  <a:gd name="T25" fmla="*/ 86 h 155"/>
                  <a:gd name="T26" fmla="*/ 184 w 195"/>
                  <a:gd name="T27" fmla="*/ 77 h 155"/>
                  <a:gd name="T28" fmla="*/ 188 w 195"/>
                  <a:gd name="T29" fmla="*/ 69 h 155"/>
                  <a:gd name="T30" fmla="*/ 184 w 195"/>
                  <a:gd name="T31" fmla="*/ 52 h 155"/>
                  <a:gd name="T32" fmla="*/ 191 w 195"/>
                  <a:gd name="T33" fmla="*/ 42 h 155"/>
                  <a:gd name="T34" fmla="*/ 191 w 195"/>
                  <a:gd name="T35" fmla="*/ 35 h 155"/>
                  <a:gd name="T36" fmla="*/ 194 w 195"/>
                  <a:gd name="T37" fmla="*/ 23 h 155"/>
                  <a:gd name="T38" fmla="*/ 163 w 195"/>
                  <a:gd name="T39" fmla="*/ 4 h 155"/>
                  <a:gd name="T40" fmla="*/ 155 w 195"/>
                  <a:gd name="T41" fmla="*/ 4 h 155"/>
                  <a:gd name="T42" fmla="*/ 139 w 195"/>
                  <a:gd name="T43" fmla="*/ 0 h 155"/>
                  <a:gd name="T44" fmla="*/ 134 w 195"/>
                  <a:gd name="T45" fmla="*/ 9 h 155"/>
                  <a:gd name="T46" fmla="*/ 122 w 195"/>
                  <a:gd name="T47" fmla="*/ 18 h 155"/>
                  <a:gd name="T48" fmla="*/ 116 w 195"/>
                  <a:gd name="T49" fmla="*/ 33 h 155"/>
                  <a:gd name="T50" fmla="*/ 104 w 195"/>
                  <a:gd name="T51" fmla="*/ 39 h 155"/>
                  <a:gd name="T52" fmla="*/ 98 w 195"/>
                  <a:gd name="T53" fmla="*/ 46 h 155"/>
                  <a:gd name="T54" fmla="*/ 88 w 195"/>
                  <a:gd name="T55" fmla="*/ 42 h 155"/>
                  <a:gd name="T56" fmla="*/ 75 w 195"/>
                  <a:gd name="T57" fmla="*/ 37 h 155"/>
                  <a:gd name="T58" fmla="*/ 61 w 195"/>
                  <a:gd name="T59" fmla="*/ 37 h 155"/>
                  <a:gd name="T60" fmla="*/ 49 w 195"/>
                  <a:gd name="T61" fmla="*/ 42 h 155"/>
                  <a:gd name="T62" fmla="*/ 40 w 195"/>
                  <a:gd name="T63" fmla="*/ 48 h 155"/>
                  <a:gd name="T64" fmla="*/ 33 w 195"/>
                  <a:gd name="T65" fmla="*/ 60 h 155"/>
                  <a:gd name="T66" fmla="*/ 29 w 195"/>
                  <a:gd name="T67" fmla="*/ 72 h 155"/>
                  <a:gd name="T68" fmla="*/ 22 w 195"/>
                  <a:gd name="T69" fmla="*/ 77 h 155"/>
                  <a:gd name="T70" fmla="*/ 10 w 195"/>
                  <a:gd name="T71" fmla="*/ 77 h 155"/>
                  <a:gd name="T72" fmla="*/ 0 w 195"/>
                  <a:gd name="T73" fmla="*/ 84 h 155"/>
                  <a:gd name="T74" fmla="*/ 6 w 195"/>
                  <a:gd name="T75" fmla="*/ 103 h 155"/>
                  <a:gd name="T76" fmla="*/ 4 w 195"/>
                  <a:gd name="T77" fmla="*/ 114 h 155"/>
                  <a:gd name="T78" fmla="*/ 4 w 195"/>
                  <a:gd name="T79" fmla="*/ 128 h 155"/>
                  <a:gd name="T80" fmla="*/ 0 w 195"/>
                  <a:gd name="T81" fmla="*/ 137 h 155"/>
                  <a:gd name="T82" fmla="*/ 10 w 195"/>
                  <a:gd name="T83" fmla="*/ 151 h 155"/>
                  <a:gd name="T84" fmla="*/ 20 w 195"/>
                  <a:gd name="T85" fmla="*/ 151 h 155"/>
                  <a:gd name="T86" fmla="*/ 22 w 195"/>
                  <a:gd name="T87" fmla="*/ 147 h 155"/>
                  <a:gd name="T88" fmla="*/ 22 w 195"/>
                  <a:gd name="T89" fmla="*/ 135 h 155"/>
                  <a:gd name="T90" fmla="*/ 22 w 195"/>
                  <a:gd name="T91" fmla="*/ 130 h 155"/>
                  <a:gd name="T92" fmla="*/ 31 w 195"/>
                  <a:gd name="T93" fmla="*/ 128 h 155"/>
                  <a:gd name="T94" fmla="*/ 40 w 195"/>
                  <a:gd name="T95" fmla="*/ 132 h 155"/>
                  <a:gd name="T96" fmla="*/ 49 w 195"/>
                  <a:gd name="T97" fmla="*/ 130 h 155"/>
                  <a:gd name="T98" fmla="*/ 59 w 195"/>
                  <a:gd name="T99" fmla="*/ 130 h 155"/>
                  <a:gd name="T100" fmla="*/ 65 w 195"/>
                  <a:gd name="T101" fmla="*/ 137 h 155"/>
                  <a:gd name="T102" fmla="*/ 72 w 195"/>
                  <a:gd name="T103" fmla="*/ 14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55">
                    <a:moveTo>
                      <a:pt x="72" y="142"/>
                    </a:moveTo>
                    <a:lnTo>
                      <a:pt x="81" y="142"/>
                    </a:lnTo>
                    <a:lnTo>
                      <a:pt x="88" y="145"/>
                    </a:lnTo>
                    <a:lnTo>
                      <a:pt x="92" y="151"/>
                    </a:lnTo>
                    <a:lnTo>
                      <a:pt x="104" y="154"/>
                    </a:lnTo>
                    <a:lnTo>
                      <a:pt x="116" y="149"/>
                    </a:lnTo>
                    <a:lnTo>
                      <a:pt x="131" y="137"/>
                    </a:lnTo>
                    <a:lnTo>
                      <a:pt x="145" y="137"/>
                    </a:lnTo>
                    <a:lnTo>
                      <a:pt x="157" y="132"/>
                    </a:lnTo>
                    <a:lnTo>
                      <a:pt x="170" y="132"/>
                    </a:lnTo>
                    <a:lnTo>
                      <a:pt x="165" y="119"/>
                    </a:lnTo>
                    <a:lnTo>
                      <a:pt x="170" y="96"/>
                    </a:lnTo>
                    <a:lnTo>
                      <a:pt x="175" y="86"/>
                    </a:lnTo>
                    <a:lnTo>
                      <a:pt x="184" y="77"/>
                    </a:lnTo>
                    <a:lnTo>
                      <a:pt x="188" y="69"/>
                    </a:lnTo>
                    <a:lnTo>
                      <a:pt x="184" y="52"/>
                    </a:lnTo>
                    <a:lnTo>
                      <a:pt x="191" y="42"/>
                    </a:lnTo>
                    <a:lnTo>
                      <a:pt x="191" y="35"/>
                    </a:lnTo>
                    <a:lnTo>
                      <a:pt x="194" y="23"/>
                    </a:lnTo>
                    <a:lnTo>
                      <a:pt x="163" y="4"/>
                    </a:lnTo>
                    <a:lnTo>
                      <a:pt x="155" y="4"/>
                    </a:lnTo>
                    <a:lnTo>
                      <a:pt x="139" y="0"/>
                    </a:lnTo>
                    <a:lnTo>
                      <a:pt x="134" y="9"/>
                    </a:lnTo>
                    <a:lnTo>
                      <a:pt x="122" y="18"/>
                    </a:lnTo>
                    <a:lnTo>
                      <a:pt x="116" y="33"/>
                    </a:lnTo>
                    <a:lnTo>
                      <a:pt x="104" y="39"/>
                    </a:lnTo>
                    <a:lnTo>
                      <a:pt x="98" y="46"/>
                    </a:lnTo>
                    <a:lnTo>
                      <a:pt x="88" y="42"/>
                    </a:lnTo>
                    <a:lnTo>
                      <a:pt x="75" y="37"/>
                    </a:lnTo>
                    <a:lnTo>
                      <a:pt x="61" y="37"/>
                    </a:lnTo>
                    <a:lnTo>
                      <a:pt x="49" y="42"/>
                    </a:lnTo>
                    <a:lnTo>
                      <a:pt x="40" y="48"/>
                    </a:lnTo>
                    <a:lnTo>
                      <a:pt x="33" y="60"/>
                    </a:lnTo>
                    <a:lnTo>
                      <a:pt x="29" y="72"/>
                    </a:lnTo>
                    <a:lnTo>
                      <a:pt x="22" y="77"/>
                    </a:lnTo>
                    <a:lnTo>
                      <a:pt x="10" y="77"/>
                    </a:lnTo>
                    <a:lnTo>
                      <a:pt x="0" y="84"/>
                    </a:lnTo>
                    <a:lnTo>
                      <a:pt x="6" y="103"/>
                    </a:lnTo>
                    <a:lnTo>
                      <a:pt x="4" y="114"/>
                    </a:lnTo>
                    <a:lnTo>
                      <a:pt x="4" y="128"/>
                    </a:lnTo>
                    <a:lnTo>
                      <a:pt x="0" y="137"/>
                    </a:lnTo>
                    <a:lnTo>
                      <a:pt x="10" y="151"/>
                    </a:lnTo>
                    <a:lnTo>
                      <a:pt x="20" y="151"/>
                    </a:lnTo>
                    <a:lnTo>
                      <a:pt x="22" y="147"/>
                    </a:lnTo>
                    <a:lnTo>
                      <a:pt x="22" y="135"/>
                    </a:lnTo>
                    <a:lnTo>
                      <a:pt x="22" y="130"/>
                    </a:lnTo>
                    <a:lnTo>
                      <a:pt x="31" y="128"/>
                    </a:lnTo>
                    <a:lnTo>
                      <a:pt x="40" y="132"/>
                    </a:lnTo>
                    <a:lnTo>
                      <a:pt x="49" y="130"/>
                    </a:lnTo>
                    <a:lnTo>
                      <a:pt x="59" y="130"/>
                    </a:lnTo>
                    <a:lnTo>
                      <a:pt x="65" y="137"/>
                    </a:lnTo>
                    <a:lnTo>
                      <a:pt x="72" y="142"/>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3" name="Freeform 22"/>
              <p:cNvSpPr>
                <a:spLocks/>
              </p:cNvSpPr>
              <p:nvPr/>
            </p:nvSpPr>
            <p:spPr bwMode="auto">
              <a:xfrm>
                <a:off x="2179" y="2359"/>
                <a:ext cx="746" cy="616"/>
              </a:xfrm>
              <a:custGeom>
                <a:avLst/>
                <a:gdLst>
                  <a:gd name="T0" fmla="*/ 238 w 606"/>
                  <a:gd name="T1" fmla="*/ 144 h 463"/>
                  <a:gd name="T2" fmla="*/ 275 w 606"/>
                  <a:gd name="T3" fmla="*/ 161 h 463"/>
                  <a:gd name="T4" fmla="*/ 345 w 606"/>
                  <a:gd name="T5" fmla="*/ 182 h 463"/>
                  <a:gd name="T6" fmla="*/ 372 w 606"/>
                  <a:gd name="T7" fmla="*/ 193 h 463"/>
                  <a:gd name="T8" fmla="*/ 395 w 606"/>
                  <a:gd name="T9" fmla="*/ 208 h 463"/>
                  <a:gd name="T10" fmla="*/ 421 w 606"/>
                  <a:gd name="T11" fmla="*/ 229 h 463"/>
                  <a:gd name="T12" fmla="*/ 444 w 606"/>
                  <a:gd name="T13" fmla="*/ 244 h 463"/>
                  <a:gd name="T14" fmla="*/ 479 w 606"/>
                  <a:gd name="T15" fmla="*/ 260 h 463"/>
                  <a:gd name="T16" fmla="*/ 501 w 606"/>
                  <a:gd name="T17" fmla="*/ 274 h 463"/>
                  <a:gd name="T18" fmla="*/ 522 w 606"/>
                  <a:gd name="T19" fmla="*/ 277 h 463"/>
                  <a:gd name="T20" fmla="*/ 549 w 606"/>
                  <a:gd name="T21" fmla="*/ 308 h 463"/>
                  <a:gd name="T22" fmla="*/ 590 w 606"/>
                  <a:gd name="T23" fmla="*/ 345 h 463"/>
                  <a:gd name="T24" fmla="*/ 602 w 606"/>
                  <a:gd name="T25" fmla="*/ 371 h 463"/>
                  <a:gd name="T26" fmla="*/ 596 w 606"/>
                  <a:gd name="T27" fmla="*/ 395 h 463"/>
                  <a:gd name="T28" fmla="*/ 590 w 606"/>
                  <a:gd name="T29" fmla="*/ 443 h 463"/>
                  <a:gd name="T30" fmla="*/ 582 w 606"/>
                  <a:gd name="T31" fmla="*/ 462 h 463"/>
                  <a:gd name="T32" fmla="*/ 555 w 606"/>
                  <a:gd name="T33" fmla="*/ 450 h 463"/>
                  <a:gd name="T34" fmla="*/ 528 w 606"/>
                  <a:gd name="T35" fmla="*/ 427 h 463"/>
                  <a:gd name="T36" fmla="*/ 520 w 606"/>
                  <a:gd name="T37" fmla="*/ 414 h 463"/>
                  <a:gd name="T38" fmla="*/ 518 w 606"/>
                  <a:gd name="T39" fmla="*/ 403 h 463"/>
                  <a:gd name="T40" fmla="*/ 522 w 606"/>
                  <a:gd name="T41" fmla="*/ 393 h 463"/>
                  <a:gd name="T42" fmla="*/ 503 w 606"/>
                  <a:gd name="T43" fmla="*/ 375 h 463"/>
                  <a:gd name="T44" fmla="*/ 487 w 606"/>
                  <a:gd name="T45" fmla="*/ 353 h 463"/>
                  <a:gd name="T46" fmla="*/ 430 w 606"/>
                  <a:gd name="T47" fmla="*/ 350 h 463"/>
                  <a:gd name="T48" fmla="*/ 384 w 606"/>
                  <a:gd name="T49" fmla="*/ 336 h 463"/>
                  <a:gd name="T50" fmla="*/ 386 w 606"/>
                  <a:gd name="T51" fmla="*/ 322 h 463"/>
                  <a:gd name="T52" fmla="*/ 400 w 606"/>
                  <a:gd name="T53" fmla="*/ 320 h 463"/>
                  <a:gd name="T54" fmla="*/ 386 w 606"/>
                  <a:gd name="T55" fmla="*/ 315 h 463"/>
                  <a:gd name="T56" fmla="*/ 368 w 606"/>
                  <a:gd name="T57" fmla="*/ 311 h 463"/>
                  <a:gd name="T58" fmla="*/ 338 w 606"/>
                  <a:gd name="T59" fmla="*/ 324 h 463"/>
                  <a:gd name="T60" fmla="*/ 310 w 606"/>
                  <a:gd name="T61" fmla="*/ 322 h 463"/>
                  <a:gd name="T62" fmla="*/ 299 w 606"/>
                  <a:gd name="T63" fmla="*/ 311 h 463"/>
                  <a:gd name="T64" fmla="*/ 294 w 606"/>
                  <a:gd name="T65" fmla="*/ 283 h 463"/>
                  <a:gd name="T66" fmla="*/ 271 w 606"/>
                  <a:gd name="T67" fmla="*/ 263 h 463"/>
                  <a:gd name="T68" fmla="*/ 225 w 606"/>
                  <a:gd name="T69" fmla="*/ 260 h 463"/>
                  <a:gd name="T70" fmla="*/ 193 w 606"/>
                  <a:gd name="T71" fmla="*/ 236 h 463"/>
                  <a:gd name="T72" fmla="*/ 184 w 606"/>
                  <a:gd name="T73" fmla="*/ 223 h 463"/>
                  <a:gd name="T74" fmla="*/ 166 w 606"/>
                  <a:gd name="T75" fmla="*/ 193 h 463"/>
                  <a:gd name="T76" fmla="*/ 137 w 606"/>
                  <a:gd name="T77" fmla="*/ 197 h 463"/>
                  <a:gd name="T78" fmla="*/ 80 w 606"/>
                  <a:gd name="T79" fmla="*/ 199 h 463"/>
                  <a:gd name="T80" fmla="*/ 53 w 606"/>
                  <a:gd name="T81" fmla="*/ 191 h 463"/>
                  <a:gd name="T82" fmla="*/ 55 w 606"/>
                  <a:gd name="T83" fmla="*/ 163 h 463"/>
                  <a:gd name="T84" fmla="*/ 41 w 606"/>
                  <a:gd name="T85" fmla="*/ 156 h 463"/>
                  <a:gd name="T86" fmla="*/ 18 w 606"/>
                  <a:gd name="T87" fmla="*/ 146 h 463"/>
                  <a:gd name="T88" fmla="*/ 4 w 606"/>
                  <a:gd name="T89" fmla="*/ 120 h 463"/>
                  <a:gd name="T90" fmla="*/ 9 w 606"/>
                  <a:gd name="T91" fmla="*/ 73 h 463"/>
                  <a:gd name="T92" fmla="*/ 18 w 606"/>
                  <a:gd name="T93" fmla="*/ 38 h 463"/>
                  <a:gd name="T94" fmla="*/ 28 w 606"/>
                  <a:gd name="T95" fmla="*/ 9 h 463"/>
                  <a:gd name="T96" fmla="*/ 71 w 606"/>
                  <a:gd name="T97" fmla="*/ 9 h 463"/>
                  <a:gd name="T98" fmla="*/ 121 w 606"/>
                  <a:gd name="T99" fmla="*/ 6 h 463"/>
                  <a:gd name="T100" fmla="*/ 193 w 606"/>
                  <a:gd name="T101" fmla="*/ 9 h 463"/>
                  <a:gd name="T102" fmla="*/ 199 w 606"/>
                  <a:gd name="T103" fmla="*/ 32 h 463"/>
                  <a:gd name="T104" fmla="*/ 168 w 606"/>
                  <a:gd name="T105" fmla="*/ 66 h 463"/>
                  <a:gd name="T106" fmla="*/ 156 w 606"/>
                  <a:gd name="T107" fmla="*/ 96 h 463"/>
                  <a:gd name="T108" fmla="*/ 191 w 606"/>
                  <a:gd name="T109" fmla="*/ 12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6" h="463">
                    <a:moveTo>
                      <a:pt x="209" y="135"/>
                    </a:moveTo>
                    <a:lnTo>
                      <a:pt x="218" y="139"/>
                    </a:lnTo>
                    <a:lnTo>
                      <a:pt x="238" y="144"/>
                    </a:lnTo>
                    <a:lnTo>
                      <a:pt x="248" y="146"/>
                    </a:lnTo>
                    <a:lnTo>
                      <a:pt x="260" y="154"/>
                    </a:lnTo>
                    <a:lnTo>
                      <a:pt x="275" y="161"/>
                    </a:lnTo>
                    <a:lnTo>
                      <a:pt x="287" y="163"/>
                    </a:lnTo>
                    <a:lnTo>
                      <a:pt x="294" y="165"/>
                    </a:lnTo>
                    <a:lnTo>
                      <a:pt x="345" y="182"/>
                    </a:lnTo>
                    <a:lnTo>
                      <a:pt x="354" y="187"/>
                    </a:lnTo>
                    <a:lnTo>
                      <a:pt x="363" y="191"/>
                    </a:lnTo>
                    <a:lnTo>
                      <a:pt x="372" y="193"/>
                    </a:lnTo>
                    <a:lnTo>
                      <a:pt x="377" y="201"/>
                    </a:lnTo>
                    <a:lnTo>
                      <a:pt x="384" y="206"/>
                    </a:lnTo>
                    <a:lnTo>
                      <a:pt x="395" y="208"/>
                    </a:lnTo>
                    <a:lnTo>
                      <a:pt x="407" y="218"/>
                    </a:lnTo>
                    <a:lnTo>
                      <a:pt x="411" y="227"/>
                    </a:lnTo>
                    <a:lnTo>
                      <a:pt x="421" y="229"/>
                    </a:lnTo>
                    <a:lnTo>
                      <a:pt x="427" y="238"/>
                    </a:lnTo>
                    <a:lnTo>
                      <a:pt x="434" y="242"/>
                    </a:lnTo>
                    <a:lnTo>
                      <a:pt x="444" y="244"/>
                    </a:lnTo>
                    <a:lnTo>
                      <a:pt x="458" y="251"/>
                    </a:lnTo>
                    <a:lnTo>
                      <a:pt x="464" y="251"/>
                    </a:lnTo>
                    <a:lnTo>
                      <a:pt x="479" y="260"/>
                    </a:lnTo>
                    <a:lnTo>
                      <a:pt x="487" y="263"/>
                    </a:lnTo>
                    <a:lnTo>
                      <a:pt x="501" y="268"/>
                    </a:lnTo>
                    <a:lnTo>
                      <a:pt x="501" y="274"/>
                    </a:lnTo>
                    <a:lnTo>
                      <a:pt x="515" y="272"/>
                    </a:lnTo>
                    <a:lnTo>
                      <a:pt x="518" y="277"/>
                    </a:lnTo>
                    <a:lnTo>
                      <a:pt x="522" y="277"/>
                    </a:lnTo>
                    <a:lnTo>
                      <a:pt x="524" y="287"/>
                    </a:lnTo>
                    <a:lnTo>
                      <a:pt x="536" y="303"/>
                    </a:lnTo>
                    <a:lnTo>
                      <a:pt x="549" y="308"/>
                    </a:lnTo>
                    <a:lnTo>
                      <a:pt x="568" y="322"/>
                    </a:lnTo>
                    <a:lnTo>
                      <a:pt x="580" y="336"/>
                    </a:lnTo>
                    <a:lnTo>
                      <a:pt x="590" y="345"/>
                    </a:lnTo>
                    <a:lnTo>
                      <a:pt x="596" y="353"/>
                    </a:lnTo>
                    <a:lnTo>
                      <a:pt x="596" y="362"/>
                    </a:lnTo>
                    <a:lnTo>
                      <a:pt x="602" y="371"/>
                    </a:lnTo>
                    <a:lnTo>
                      <a:pt x="605" y="379"/>
                    </a:lnTo>
                    <a:lnTo>
                      <a:pt x="602" y="388"/>
                    </a:lnTo>
                    <a:lnTo>
                      <a:pt x="596" y="395"/>
                    </a:lnTo>
                    <a:lnTo>
                      <a:pt x="590" y="414"/>
                    </a:lnTo>
                    <a:lnTo>
                      <a:pt x="588" y="431"/>
                    </a:lnTo>
                    <a:lnTo>
                      <a:pt x="590" y="443"/>
                    </a:lnTo>
                    <a:lnTo>
                      <a:pt x="590" y="452"/>
                    </a:lnTo>
                    <a:lnTo>
                      <a:pt x="588" y="459"/>
                    </a:lnTo>
                    <a:lnTo>
                      <a:pt x="582" y="462"/>
                    </a:lnTo>
                    <a:lnTo>
                      <a:pt x="573" y="459"/>
                    </a:lnTo>
                    <a:lnTo>
                      <a:pt x="563" y="450"/>
                    </a:lnTo>
                    <a:lnTo>
                      <a:pt x="555" y="450"/>
                    </a:lnTo>
                    <a:lnTo>
                      <a:pt x="540" y="443"/>
                    </a:lnTo>
                    <a:lnTo>
                      <a:pt x="536" y="433"/>
                    </a:lnTo>
                    <a:lnTo>
                      <a:pt x="528" y="427"/>
                    </a:lnTo>
                    <a:lnTo>
                      <a:pt x="520" y="422"/>
                    </a:lnTo>
                    <a:lnTo>
                      <a:pt x="520" y="416"/>
                    </a:lnTo>
                    <a:lnTo>
                      <a:pt x="520" y="414"/>
                    </a:lnTo>
                    <a:lnTo>
                      <a:pt x="526" y="412"/>
                    </a:lnTo>
                    <a:lnTo>
                      <a:pt x="526" y="407"/>
                    </a:lnTo>
                    <a:lnTo>
                      <a:pt x="518" y="403"/>
                    </a:lnTo>
                    <a:lnTo>
                      <a:pt x="520" y="401"/>
                    </a:lnTo>
                    <a:lnTo>
                      <a:pt x="522" y="395"/>
                    </a:lnTo>
                    <a:lnTo>
                      <a:pt x="522" y="393"/>
                    </a:lnTo>
                    <a:lnTo>
                      <a:pt x="515" y="384"/>
                    </a:lnTo>
                    <a:lnTo>
                      <a:pt x="506" y="379"/>
                    </a:lnTo>
                    <a:lnTo>
                      <a:pt x="503" y="375"/>
                    </a:lnTo>
                    <a:lnTo>
                      <a:pt x="501" y="365"/>
                    </a:lnTo>
                    <a:lnTo>
                      <a:pt x="503" y="362"/>
                    </a:lnTo>
                    <a:lnTo>
                      <a:pt x="487" y="353"/>
                    </a:lnTo>
                    <a:lnTo>
                      <a:pt x="467" y="353"/>
                    </a:lnTo>
                    <a:lnTo>
                      <a:pt x="432" y="356"/>
                    </a:lnTo>
                    <a:lnTo>
                      <a:pt x="430" y="350"/>
                    </a:lnTo>
                    <a:lnTo>
                      <a:pt x="405" y="343"/>
                    </a:lnTo>
                    <a:lnTo>
                      <a:pt x="398" y="339"/>
                    </a:lnTo>
                    <a:lnTo>
                      <a:pt x="384" y="336"/>
                    </a:lnTo>
                    <a:lnTo>
                      <a:pt x="384" y="332"/>
                    </a:lnTo>
                    <a:lnTo>
                      <a:pt x="386" y="326"/>
                    </a:lnTo>
                    <a:lnTo>
                      <a:pt x="386" y="322"/>
                    </a:lnTo>
                    <a:lnTo>
                      <a:pt x="388" y="320"/>
                    </a:lnTo>
                    <a:lnTo>
                      <a:pt x="398" y="320"/>
                    </a:lnTo>
                    <a:lnTo>
                      <a:pt x="400" y="320"/>
                    </a:lnTo>
                    <a:lnTo>
                      <a:pt x="400" y="315"/>
                    </a:lnTo>
                    <a:lnTo>
                      <a:pt x="398" y="315"/>
                    </a:lnTo>
                    <a:lnTo>
                      <a:pt x="386" y="315"/>
                    </a:lnTo>
                    <a:lnTo>
                      <a:pt x="380" y="317"/>
                    </a:lnTo>
                    <a:lnTo>
                      <a:pt x="372" y="313"/>
                    </a:lnTo>
                    <a:lnTo>
                      <a:pt x="368" y="311"/>
                    </a:lnTo>
                    <a:lnTo>
                      <a:pt x="361" y="313"/>
                    </a:lnTo>
                    <a:lnTo>
                      <a:pt x="343" y="320"/>
                    </a:lnTo>
                    <a:lnTo>
                      <a:pt x="338" y="324"/>
                    </a:lnTo>
                    <a:lnTo>
                      <a:pt x="329" y="341"/>
                    </a:lnTo>
                    <a:lnTo>
                      <a:pt x="320" y="334"/>
                    </a:lnTo>
                    <a:lnTo>
                      <a:pt x="310" y="322"/>
                    </a:lnTo>
                    <a:lnTo>
                      <a:pt x="304" y="322"/>
                    </a:lnTo>
                    <a:lnTo>
                      <a:pt x="299" y="320"/>
                    </a:lnTo>
                    <a:lnTo>
                      <a:pt x="299" y="311"/>
                    </a:lnTo>
                    <a:lnTo>
                      <a:pt x="301" y="300"/>
                    </a:lnTo>
                    <a:lnTo>
                      <a:pt x="299" y="294"/>
                    </a:lnTo>
                    <a:lnTo>
                      <a:pt x="294" y="283"/>
                    </a:lnTo>
                    <a:lnTo>
                      <a:pt x="294" y="277"/>
                    </a:lnTo>
                    <a:lnTo>
                      <a:pt x="281" y="268"/>
                    </a:lnTo>
                    <a:lnTo>
                      <a:pt x="271" y="263"/>
                    </a:lnTo>
                    <a:lnTo>
                      <a:pt x="265" y="270"/>
                    </a:lnTo>
                    <a:lnTo>
                      <a:pt x="246" y="274"/>
                    </a:lnTo>
                    <a:lnTo>
                      <a:pt x="225" y="260"/>
                    </a:lnTo>
                    <a:lnTo>
                      <a:pt x="223" y="253"/>
                    </a:lnTo>
                    <a:lnTo>
                      <a:pt x="211" y="246"/>
                    </a:lnTo>
                    <a:lnTo>
                      <a:pt x="193" y="236"/>
                    </a:lnTo>
                    <a:lnTo>
                      <a:pt x="182" y="229"/>
                    </a:lnTo>
                    <a:lnTo>
                      <a:pt x="179" y="227"/>
                    </a:lnTo>
                    <a:lnTo>
                      <a:pt x="184" y="223"/>
                    </a:lnTo>
                    <a:lnTo>
                      <a:pt x="184" y="218"/>
                    </a:lnTo>
                    <a:lnTo>
                      <a:pt x="177" y="201"/>
                    </a:lnTo>
                    <a:lnTo>
                      <a:pt x="166" y="193"/>
                    </a:lnTo>
                    <a:lnTo>
                      <a:pt x="156" y="184"/>
                    </a:lnTo>
                    <a:lnTo>
                      <a:pt x="147" y="187"/>
                    </a:lnTo>
                    <a:lnTo>
                      <a:pt x="137" y="197"/>
                    </a:lnTo>
                    <a:lnTo>
                      <a:pt x="124" y="197"/>
                    </a:lnTo>
                    <a:lnTo>
                      <a:pt x="101" y="201"/>
                    </a:lnTo>
                    <a:lnTo>
                      <a:pt x="80" y="199"/>
                    </a:lnTo>
                    <a:lnTo>
                      <a:pt x="71" y="201"/>
                    </a:lnTo>
                    <a:lnTo>
                      <a:pt x="59" y="199"/>
                    </a:lnTo>
                    <a:lnTo>
                      <a:pt x="53" y="191"/>
                    </a:lnTo>
                    <a:lnTo>
                      <a:pt x="48" y="182"/>
                    </a:lnTo>
                    <a:lnTo>
                      <a:pt x="48" y="175"/>
                    </a:lnTo>
                    <a:lnTo>
                      <a:pt x="55" y="163"/>
                    </a:lnTo>
                    <a:lnTo>
                      <a:pt x="55" y="158"/>
                    </a:lnTo>
                    <a:lnTo>
                      <a:pt x="51" y="156"/>
                    </a:lnTo>
                    <a:lnTo>
                      <a:pt x="41" y="156"/>
                    </a:lnTo>
                    <a:lnTo>
                      <a:pt x="32" y="161"/>
                    </a:lnTo>
                    <a:lnTo>
                      <a:pt x="28" y="152"/>
                    </a:lnTo>
                    <a:lnTo>
                      <a:pt x="18" y="146"/>
                    </a:lnTo>
                    <a:lnTo>
                      <a:pt x="22" y="137"/>
                    </a:lnTo>
                    <a:lnTo>
                      <a:pt x="22" y="132"/>
                    </a:lnTo>
                    <a:lnTo>
                      <a:pt x="4" y="120"/>
                    </a:lnTo>
                    <a:lnTo>
                      <a:pt x="0" y="107"/>
                    </a:lnTo>
                    <a:lnTo>
                      <a:pt x="4" y="83"/>
                    </a:lnTo>
                    <a:lnTo>
                      <a:pt x="9" y="73"/>
                    </a:lnTo>
                    <a:lnTo>
                      <a:pt x="18" y="64"/>
                    </a:lnTo>
                    <a:lnTo>
                      <a:pt x="22" y="56"/>
                    </a:lnTo>
                    <a:lnTo>
                      <a:pt x="18" y="38"/>
                    </a:lnTo>
                    <a:lnTo>
                      <a:pt x="26" y="28"/>
                    </a:lnTo>
                    <a:lnTo>
                      <a:pt x="26" y="21"/>
                    </a:lnTo>
                    <a:lnTo>
                      <a:pt x="28" y="9"/>
                    </a:lnTo>
                    <a:lnTo>
                      <a:pt x="39" y="11"/>
                    </a:lnTo>
                    <a:lnTo>
                      <a:pt x="61" y="11"/>
                    </a:lnTo>
                    <a:lnTo>
                      <a:pt x="71" y="9"/>
                    </a:lnTo>
                    <a:lnTo>
                      <a:pt x="82" y="9"/>
                    </a:lnTo>
                    <a:lnTo>
                      <a:pt x="108" y="4"/>
                    </a:lnTo>
                    <a:lnTo>
                      <a:pt x="121" y="6"/>
                    </a:lnTo>
                    <a:lnTo>
                      <a:pt x="177" y="0"/>
                    </a:lnTo>
                    <a:lnTo>
                      <a:pt x="184" y="2"/>
                    </a:lnTo>
                    <a:lnTo>
                      <a:pt x="193" y="9"/>
                    </a:lnTo>
                    <a:lnTo>
                      <a:pt x="193" y="16"/>
                    </a:lnTo>
                    <a:lnTo>
                      <a:pt x="199" y="25"/>
                    </a:lnTo>
                    <a:lnTo>
                      <a:pt x="199" y="32"/>
                    </a:lnTo>
                    <a:lnTo>
                      <a:pt x="197" y="40"/>
                    </a:lnTo>
                    <a:lnTo>
                      <a:pt x="177" y="58"/>
                    </a:lnTo>
                    <a:lnTo>
                      <a:pt x="168" y="66"/>
                    </a:lnTo>
                    <a:lnTo>
                      <a:pt x="156" y="73"/>
                    </a:lnTo>
                    <a:lnTo>
                      <a:pt x="154" y="83"/>
                    </a:lnTo>
                    <a:lnTo>
                      <a:pt x="156" y="96"/>
                    </a:lnTo>
                    <a:lnTo>
                      <a:pt x="164" y="107"/>
                    </a:lnTo>
                    <a:lnTo>
                      <a:pt x="174" y="116"/>
                    </a:lnTo>
                    <a:lnTo>
                      <a:pt x="191" y="122"/>
                    </a:lnTo>
                    <a:lnTo>
                      <a:pt x="209" y="135"/>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4" name="Freeform 23"/>
              <p:cNvSpPr>
                <a:spLocks/>
              </p:cNvSpPr>
              <p:nvPr/>
            </p:nvSpPr>
            <p:spPr bwMode="auto">
              <a:xfrm>
                <a:off x="2275" y="2606"/>
                <a:ext cx="312" cy="368"/>
              </a:xfrm>
              <a:custGeom>
                <a:avLst/>
                <a:gdLst>
                  <a:gd name="T0" fmla="*/ 180 w 253"/>
                  <a:gd name="T1" fmla="*/ 230 h 277"/>
                  <a:gd name="T2" fmla="*/ 215 w 253"/>
                  <a:gd name="T3" fmla="*/ 230 h 277"/>
                  <a:gd name="T4" fmla="*/ 231 w 253"/>
                  <a:gd name="T5" fmla="*/ 200 h 277"/>
                  <a:gd name="T6" fmla="*/ 243 w 253"/>
                  <a:gd name="T7" fmla="*/ 178 h 277"/>
                  <a:gd name="T8" fmla="*/ 252 w 253"/>
                  <a:gd name="T9" fmla="*/ 157 h 277"/>
                  <a:gd name="T10" fmla="*/ 233 w 253"/>
                  <a:gd name="T11" fmla="*/ 138 h 277"/>
                  <a:gd name="T12" fmla="*/ 222 w 253"/>
                  <a:gd name="T13" fmla="*/ 135 h 277"/>
                  <a:gd name="T14" fmla="*/ 224 w 253"/>
                  <a:gd name="T15" fmla="*/ 116 h 277"/>
                  <a:gd name="T16" fmla="*/ 217 w 253"/>
                  <a:gd name="T17" fmla="*/ 99 h 277"/>
                  <a:gd name="T18" fmla="*/ 204 w 253"/>
                  <a:gd name="T19" fmla="*/ 83 h 277"/>
                  <a:gd name="T20" fmla="*/ 188 w 253"/>
                  <a:gd name="T21" fmla="*/ 85 h 277"/>
                  <a:gd name="T22" fmla="*/ 149 w 253"/>
                  <a:gd name="T23" fmla="*/ 75 h 277"/>
                  <a:gd name="T24" fmla="*/ 135 w 253"/>
                  <a:gd name="T25" fmla="*/ 62 h 277"/>
                  <a:gd name="T26" fmla="*/ 105 w 253"/>
                  <a:gd name="T27" fmla="*/ 45 h 277"/>
                  <a:gd name="T28" fmla="*/ 108 w 253"/>
                  <a:gd name="T29" fmla="*/ 38 h 277"/>
                  <a:gd name="T30" fmla="*/ 100 w 253"/>
                  <a:gd name="T31" fmla="*/ 16 h 277"/>
                  <a:gd name="T32" fmla="*/ 80 w 253"/>
                  <a:gd name="T33" fmla="*/ 0 h 277"/>
                  <a:gd name="T34" fmla="*/ 61 w 253"/>
                  <a:gd name="T35" fmla="*/ 12 h 277"/>
                  <a:gd name="T36" fmla="*/ 24 w 253"/>
                  <a:gd name="T37" fmla="*/ 16 h 277"/>
                  <a:gd name="T38" fmla="*/ 28 w 253"/>
                  <a:gd name="T39" fmla="*/ 42 h 277"/>
                  <a:gd name="T40" fmla="*/ 2 w 253"/>
                  <a:gd name="T41" fmla="*/ 64 h 277"/>
                  <a:gd name="T42" fmla="*/ 4 w 253"/>
                  <a:gd name="T43" fmla="*/ 83 h 277"/>
                  <a:gd name="T44" fmla="*/ 11 w 253"/>
                  <a:gd name="T45" fmla="*/ 111 h 277"/>
                  <a:gd name="T46" fmla="*/ 16 w 253"/>
                  <a:gd name="T47" fmla="*/ 128 h 277"/>
                  <a:gd name="T48" fmla="*/ 36 w 253"/>
                  <a:gd name="T49" fmla="*/ 161 h 277"/>
                  <a:gd name="T50" fmla="*/ 52 w 253"/>
                  <a:gd name="T51" fmla="*/ 176 h 277"/>
                  <a:gd name="T52" fmla="*/ 67 w 253"/>
                  <a:gd name="T53" fmla="*/ 200 h 277"/>
                  <a:gd name="T54" fmla="*/ 73 w 253"/>
                  <a:gd name="T55" fmla="*/ 207 h 277"/>
                  <a:gd name="T56" fmla="*/ 69 w 253"/>
                  <a:gd name="T57" fmla="*/ 221 h 277"/>
                  <a:gd name="T58" fmla="*/ 59 w 253"/>
                  <a:gd name="T59" fmla="*/ 238 h 277"/>
                  <a:gd name="T60" fmla="*/ 52 w 253"/>
                  <a:gd name="T61" fmla="*/ 256 h 277"/>
                  <a:gd name="T62" fmla="*/ 71 w 253"/>
                  <a:gd name="T63" fmla="*/ 269 h 277"/>
                  <a:gd name="T64" fmla="*/ 87 w 253"/>
                  <a:gd name="T65" fmla="*/ 252 h 277"/>
                  <a:gd name="T66" fmla="*/ 114 w 253"/>
                  <a:gd name="T67" fmla="*/ 262 h 277"/>
                  <a:gd name="T68" fmla="*/ 121 w 253"/>
                  <a:gd name="T69" fmla="*/ 273 h 277"/>
                  <a:gd name="T70" fmla="*/ 157 w 253"/>
                  <a:gd name="T71" fmla="*/ 273 h 277"/>
                  <a:gd name="T72" fmla="*/ 162 w 253"/>
                  <a:gd name="T73" fmla="*/ 273 h 277"/>
                  <a:gd name="T74" fmla="*/ 167 w 253"/>
                  <a:gd name="T75" fmla="*/ 260 h 277"/>
                  <a:gd name="T76" fmla="*/ 174 w 253"/>
                  <a:gd name="T77" fmla="*/ 23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277">
                    <a:moveTo>
                      <a:pt x="174" y="238"/>
                    </a:moveTo>
                    <a:lnTo>
                      <a:pt x="180" y="230"/>
                    </a:lnTo>
                    <a:lnTo>
                      <a:pt x="188" y="230"/>
                    </a:lnTo>
                    <a:lnTo>
                      <a:pt x="215" y="230"/>
                    </a:lnTo>
                    <a:lnTo>
                      <a:pt x="227" y="214"/>
                    </a:lnTo>
                    <a:lnTo>
                      <a:pt x="231" y="200"/>
                    </a:lnTo>
                    <a:lnTo>
                      <a:pt x="235" y="185"/>
                    </a:lnTo>
                    <a:lnTo>
                      <a:pt x="243" y="178"/>
                    </a:lnTo>
                    <a:lnTo>
                      <a:pt x="245" y="166"/>
                    </a:lnTo>
                    <a:lnTo>
                      <a:pt x="252" y="157"/>
                    </a:lnTo>
                    <a:lnTo>
                      <a:pt x="243" y="150"/>
                    </a:lnTo>
                    <a:lnTo>
                      <a:pt x="233" y="138"/>
                    </a:lnTo>
                    <a:lnTo>
                      <a:pt x="227" y="138"/>
                    </a:lnTo>
                    <a:lnTo>
                      <a:pt x="222" y="135"/>
                    </a:lnTo>
                    <a:lnTo>
                      <a:pt x="222" y="126"/>
                    </a:lnTo>
                    <a:lnTo>
                      <a:pt x="224" y="116"/>
                    </a:lnTo>
                    <a:lnTo>
                      <a:pt x="222" y="109"/>
                    </a:lnTo>
                    <a:lnTo>
                      <a:pt x="217" y="99"/>
                    </a:lnTo>
                    <a:lnTo>
                      <a:pt x="217" y="92"/>
                    </a:lnTo>
                    <a:lnTo>
                      <a:pt x="204" y="83"/>
                    </a:lnTo>
                    <a:lnTo>
                      <a:pt x="194" y="79"/>
                    </a:lnTo>
                    <a:lnTo>
                      <a:pt x="188" y="85"/>
                    </a:lnTo>
                    <a:lnTo>
                      <a:pt x="169" y="90"/>
                    </a:lnTo>
                    <a:lnTo>
                      <a:pt x="149" y="75"/>
                    </a:lnTo>
                    <a:lnTo>
                      <a:pt x="147" y="69"/>
                    </a:lnTo>
                    <a:lnTo>
                      <a:pt x="135" y="62"/>
                    </a:lnTo>
                    <a:lnTo>
                      <a:pt x="116" y="52"/>
                    </a:lnTo>
                    <a:lnTo>
                      <a:pt x="105" y="45"/>
                    </a:lnTo>
                    <a:lnTo>
                      <a:pt x="102" y="42"/>
                    </a:lnTo>
                    <a:lnTo>
                      <a:pt x="108" y="38"/>
                    </a:lnTo>
                    <a:lnTo>
                      <a:pt x="108" y="33"/>
                    </a:lnTo>
                    <a:lnTo>
                      <a:pt x="100" y="16"/>
                    </a:lnTo>
                    <a:lnTo>
                      <a:pt x="89" y="9"/>
                    </a:lnTo>
                    <a:lnTo>
                      <a:pt x="80" y="0"/>
                    </a:lnTo>
                    <a:lnTo>
                      <a:pt x="71" y="2"/>
                    </a:lnTo>
                    <a:lnTo>
                      <a:pt x="61" y="12"/>
                    </a:lnTo>
                    <a:lnTo>
                      <a:pt x="48" y="12"/>
                    </a:lnTo>
                    <a:lnTo>
                      <a:pt x="24" y="16"/>
                    </a:lnTo>
                    <a:lnTo>
                      <a:pt x="30" y="30"/>
                    </a:lnTo>
                    <a:lnTo>
                      <a:pt x="28" y="42"/>
                    </a:lnTo>
                    <a:lnTo>
                      <a:pt x="20" y="54"/>
                    </a:lnTo>
                    <a:lnTo>
                      <a:pt x="2" y="64"/>
                    </a:lnTo>
                    <a:lnTo>
                      <a:pt x="2" y="79"/>
                    </a:lnTo>
                    <a:lnTo>
                      <a:pt x="4" y="83"/>
                    </a:lnTo>
                    <a:lnTo>
                      <a:pt x="0" y="99"/>
                    </a:lnTo>
                    <a:lnTo>
                      <a:pt x="11" y="111"/>
                    </a:lnTo>
                    <a:lnTo>
                      <a:pt x="16" y="118"/>
                    </a:lnTo>
                    <a:lnTo>
                      <a:pt x="16" y="128"/>
                    </a:lnTo>
                    <a:lnTo>
                      <a:pt x="30" y="140"/>
                    </a:lnTo>
                    <a:lnTo>
                      <a:pt x="36" y="161"/>
                    </a:lnTo>
                    <a:lnTo>
                      <a:pt x="41" y="169"/>
                    </a:lnTo>
                    <a:lnTo>
                      <a:pt x="52" y="176"/>
                    </a:lnTo>
                    <a:lnTo>
                      <a:pt x="61" y="195"/>
                    </a:lnTo>
                    <a:lnTo>
                      <a:pt x="67" y="200"/>
                    </a:lnTo>
                    <a:lnTo>
                      <a:pt x="73" y="200"/>
                    </a:lnTo>
                    <a:lnTo>
                      <a:pt x="73" y="207"/>
                    </a:lnTo>
                    <a:lnTo>
                      <a:pt x="73" y="217"/>
                    </a:lnTo>
                    <a:lnTo>
                      <a:pt x="69" y="221"/>
                    </a:lnTo>
                    <a:lnTo>
                      <a:pt x="63" y="226"/>
                    </a:lnTo>
                    <a:lnTo>
                      <a:pt x="59" y="238"/>
                    </a:lnTo>
                    <a:lnTo>
                      <a:pt x="57" y="243"/>
                    </a:lnTo>
                    <a:lnTo>
                      <a:pt x="52" y="256"/>
                    </a:lnTo>
                    <a:lnTo>
                      <a:pt x="67" y="276"/>
                    </a:lnTo>
                    <a:lnTo>
                      <a:pt x="71" y="269"/>
                    </a:lnTo>
                    <a:lnTo>
                      <a:pt x="77" y="254"/>
                    </a:lnTo>
                    <a:lnTo>
                      <a:pt x="87" y="252"/>
                    </a:lnTo>
                    <a:lnTo>
                      <a:pt x="102" y="260"/>
                    </a:lnTo>
                    <a:lnTo>
                      <a:pt x="114" y="262"/>
                    </a:lnTo>
                    <a:lnTo>
                      <a:pt x="114" y="273"/>
                    </a:lnTo>
                    <a:lnTo>
                      <a:pt x="121" y="273"/>
                    </a:lnTo>
                    <a:lnTo>
                      <a:pt x="153" y="271"/>
                    </a:lnTo>
                    <a:lnTo>
                      <a:pt x="157" y="273"/>
                    </a:lnTo>
                    <a:lnTo>
                      <a:pt x="162" y="276"/>
                    </a:lnTo>
                    <a:lnTo>
                      <a:pt x="162" y="273"/>
                    </a:lnTo>
                    <a:lnTo>
                      <a:pt x="162" y="266"/>
                    </a:lnTo>
                    <a:lnTo>
                      <a:pt x="167" y="260"/>
                    </a:lnTo>
                    <a:lnTo>
                      <a:pt x="167" y="245"/>
                    </a:lnTo>
                    <a:lnTo>
                      <a:pt x="174" y="238"/>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5" name="Freeform 24"/>
              <p:cNvSpPr>
                <a:spLocks/>
              </p:cNvSpPr>
              <p:nvPr/>
            </p:nvSpPr>
            <p:spPr bwMode="auto">
              <a:xfrm>
                <a:off x="2351" y="2911"/>
                <a:ext cx="323" cy="661"/>
              </a:xfrm>
              <a:custGeom>
                <a:avLst/>
                <a:gdLst>
                  <a:gd name="T0" fmla="*/ 243 w 263"/>
                  <a:gd name="T1" fmla="*/ 149 h 497"/>
                  <a:gd name="T2" fmla="*/ 243 w 263"/>
                  <a:gd name="T3" fmla="*/ 158 h 497"/>
                  <a:gd name="T4" fmla="*/ 247 w 263"/>
                  <a:gd name="T5" fmla="*/ 223 h 497"/>
                  <a:gd name="T6" fmla="*/ 256 w 263"/>
                  <a:gd name="T7" fmla="*/ 231 h 497"/>
                  <a:gd name="T8" fmla="*/ 254 w 263"/>
                  <a:gd name="T9" fmla="*/ 240 h 497"/>
                  <a:gd name="T10" fmla="*/ 241 w 263"/>
                  <a:gd name="T11" fmla="*/ 266 h 497"/>
                  <a:gd name="T12" fmla="*/ 231 w 263"/>
                  <a:gd name="T13" fmla="*/ 261 h 497"/>
                  <a:gd name="T14" fmla="*/ 220 w 263"/>
                  <a:gd name="T15" fmla="*/ 259 h 497"/>
                  <a:gd name="T16" fmla="*/ 184 w 263"/>
                  <a:gd name="T17" fmla="*/ 276 h 497"/>
                  <a:gd name="T18" fmla="*/ 165 w 263"/>
                  <a:gd name="T19" fmla="*/ 289 h 497"/>
                  <a:gd name="T20" fmla="*/ 151 w 263"/>
                  <a:gd name="T21" fmla="*/ 311 h 497"/>
                  <a:gd name="T22" fmla="*/ 158 w 263"/>
                  <a:gd name="T23" fmla="*/ 339 h 497"/>
                  <a:gd name="T24" fmla="*/ 163 w 263"/>
                  <a:gd name="T25" fmla="*/ 349 h 497"/>
                  <a:gd name="T26" fmla="*/ 163 w 263"/>
                  <a:gd name="T27" fmla="*/ 375 h 497"/>
                  <a:gd name="T28" fmla="*/ 145 w 263"/>
                  <a:gd name="T29" fmla="*/ 396 h 497"/>
                  <a:gd name="T30" fmla="*/ 119 w 263"/>
                  <a:gd name="T31" fmla="*/ 408 h 497"/>
                  <a:gd name="T32" fmla="*/ 100 w 263"/>
                  <a:gd name="T33" fmla="*/ 437 h 497"/>
                  <a:gd name="T34" fmla="*/ 96 w 263"/>
                  <a:gd name="T35" fmla="*/ 453 h 497"/>
                  <a:gd name="T36" fmla="*/ 83 w 263"/>
                  <a:gd name="T37" fmla="*/ 486 h 497"/>
                  <a:gd name="T38" fmla="*/ 61 w 263"/>
                  <a:gd name="T39" fmla="*/ 496 h 497"/>
                  <a:gd name="T40" fmla="*/ 22 w 263"/>
                  <a:gd name="T41" fmla="*/ 493 h 497"/>
                  <a:gd name="T42" fmla="*/ 7 w 263"/>
                  <a:gd name="T43" fmla="*/ 482 h 497"/>
                  <a:gd name="T44" fmla="*/ 5 w 263"/>
                  <a:gd name="T45" fmla="*/ 467 h 497"/>
                  <a:gd name="T46" fmla="*/ 2 w 263"/>
                  <a:gd name="T47" fmla="*/ 448 h 497"/>
                  <a:gd name="T48" fmla="*/ 0 w 263"/>
                  <a:gd name="T49" fmla="*/ 431 h 497"/>
                  <a:gd name="T50" fmla="*/ 7 w 263"/>
                  <a:gd name="T51" fmla="*/ 427 h 497"/>
                  <a:gd name="T52" fmla="*/ 20 w 263"/>
                  <a:gd name="T53" fmla="*/ 427 h 497"/>
                  <a:gd name="T54" fmla="*/ 34 w 263"/>
                  <a:gd name="T55" fmla="*/ 408 h 497"/>
                  <a:gd name="T56" fmla="*/ 50 w 263"/>
                  <a:gd name="T57" fmla="*/ 373 h 497"/>
                  <a:gd name="T58" fmla="*/ 46 w 263"/>
                  <a:gd name="T59" fmla="*/ 356 h 497"/>
                  <a:gd name="T60" fmla="*/ 34 w 263"/>
                  <a:gd name="T61" fmla="*/ 328 h 497"/>
                  <a:gd name="T62" fmla="*/ 50 w 263"/>
                  <a:gd name="T63" fmla="*/ 325 h 497"/>
                  <a:gd name="T64" fmla="*/ 57 w 263"/>
                  <a:gd name="T65" fmla="*/ 315 h 497"/>
                  <a:gd name="T66" fmla="*/ 85 w 263"/>
                  <a:gd name="T67" fmla="*/ 313 h 497"/>
                  <a:gd name="T68" fmla="*/ 94 w 263"/>
                  <a:gd name="T69" fmla="*/ 296 h 497"/>
                  <a:gd name="T70" fmla="*/ 92 w 263"/>
                  <a:gd name="T71" fmla="*/ 263 h 497"/>
                  <a:gd name="T72" fmla="*/ 73 w 263"/>
                  <a:gd name="T73" fmla="*/ 246 h 497"/>
                  <a:gd name="T74" fmla="*/ 67 w 263"/>
                  <a:gd name="T75" fmla="*/ 231 h 497"/>
                  <a:gd name="T76" fmla="*/ 46 w 263"/>
                  <a:gd name="T77" fmla="*/ 145 h 497"/>
                  <a:gd name="T78" fmla="*/ 20 w 263"/>
                  <a:gd name="T79" fmla="*/ 92 h 497"/>
                  <a:gd name="T80" fmla="*/ 11 w 263"/>
                  <a:gd name="T81" fmla="*/ 64 h 497"/>
                  <a:gd name="T82" fmla="*/ 5 w 263"/>
                  <a:gd name="T83" fmla="*/ 45 h 497"/>
                  <a:gd name="T84" fmla="*/ 16 w 263"/>
                  <a:gd name="T85" fmla="*/ 23 h 497"/>
                  <a:gd name="T86" fmla="*/ 41 w 263"/>
                  <a:gd name="T87" fmla="*/ 29 h 497"/>
                  <a:gd name="T88" fmla="*/ 53 w 263"/>
                  <a:gd name="T89" fmla="*/ 42 h 497"/>
                  <a:gd name="T90" fmla="*/ 92 w 263"/>
                  <a:gd name="T91" fmla="*/ 40 h 497"/>
                  <a:gd name="T92" fmla="*/ 100 w 263"/>
                  <a:gd name="T93" fmla="*/ 45 h 497"/>
                  <a:gd name="T94" fmla="*/ 100 w 263"/>
                  <a:gd name="T95" fmla="*/ 36 h 497"/>
                  <a:gd name="T96" fmla="*/ 106 w 263"/>
                  <a:gd name="T97" fmla="*/ 14 h 497"/>
                  <a:gd name="T98" fmla="*/ 119 w 263"/>
                  <a:gd name="T99" fmla="*/ 0 h 497"/>
                  <a:gd name="T100" fmla="*/ 153 w 263"/>
                  <a:gd name="T101" fmla="*/ 0 h 497"/>
                  <a:gd name="T102" fmla="*/ 151 w 263"/>
                  <a:gd name="T103" fmla="*/ 19 h 497"/>
                  <a:gd name="T104" fmla="*/ 153 w 263"/>
                  <a:gd name="T105" fmla="*/ 31 h 497"/>
                  <a:gd name="T106" fmla="*/ 147 w 263"/>
                  <a:gd name="T107" fmla="*/ 45 h 497"/>
                  <a:gd name="T108" fmla="*/ 133 w 263"/>
                  <a:gd name="T109" fmla="*/ 64 h 497"/>
                  <a:gd name="T110" fmla="*/ 137 w 263"/>
                  <a:gd name="T111" fmla="*/ 85 h 497"/>
                  <a:gd name="T112" fmla="*/ 142 w 263"/>
                  <a:gd name="T113" fmla="*/ 100 h 497"/>
                  <a:gd name="T114" fmla="*/ 161 w 263"/>
                  <a:gd name="T115" fmla="*/ 107 h 497"/>
                  <a:gd name="T116" fmla="*/ 192 w 263"/>
                  <a:gd name="T117" fmla="*/ 116 h 497"/>
                  <a:gd name="T118" fmla="*/ 225 w 263"/>
                  <a:gd name="T119" fmla="*/ 13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3" h="497">
                    <a:moveTo>
                      <a:pt x="225" y="135"/>
                    </a:moveTo>
                    <a:lnTo>
                      <a:pt x="243" y="149"/>
                    </a:lnTo>
                    <a:lnTo>
                      <a:pt x="250" y="152"/>
                    </a:lnTo>
                    <a:lnTo>
                      <a:pt x="243" y="158"/>
                    </a:lnTo>
                    <a:lnTo>
                      <a:pt x="241" y="218"/>
                    </a:lnTo>
                    <a:lnTo>
                      <a:pt x="247" y="223"/>
                    </a:lnTo>
                    <a:lnTo>
                      <a:pt x="250" y="233"/>
                    </a:lnTo>
                    <a:lnTo>
                      <a:pt x="256" y="231"/>
                    </a:lnTo>
                    <a:lnTo>
                      <a:pt x="262" y="235"/>
                    </a:lnTo>
                    <a:lnTo>
                      <a:pt x="254" y="240"/>
                    </a:lnTo>
                    <a:lnTo>
                      <a:pt x="243" y="259"/>
                    </a:lnTo>
                    <a:lnTo>
                      <a:pt x="241" y="266"/>
                    </a:lnTo>
                    <a:lnTo>
                      <a:pt x="236" y="266"/>
                    </a:lnTo>
                    <a:lnTo>
                      <a:pt x="231" y="261"/>
                    </a:lnTo>
                    <a:lnTo>
                      <a:pt x="227" y="261"/>
                    </a:lnTo>
                    <a:lnTo>
                      <a:pt x="220" y="259"/>
                    </a:lnTo>
                    <a:lnTo>
                      <a:pt x="202" y="261"/>
                    </a:lnTo>
                    <a:lnTo>
                      <a:pt x="184" y="276"/>
                    </a:lnTo>
                    <a:lnTo>
                      <a:pt x="172" y="280"/>
                    </a:lnTo>
                    <a:lnTo>
                      <a:pt x="165" y="289"/>
                    </a:lnTo>
                    <a:lnTo>
                      <a:pt x="163" y="299"/>
                    </a:lnTo>
                    <a:lnTo>
                      <a:pt x="151" y="311"/>
                    </a:lnTo>
                    <a:lnTo>
                      <a:pt x="153" y="317"/>
                    </a:lnTo>
                    <a:lnTo>
                      <a:pt x="158" y="339"/>
                    </a:lnTo>
                    <a:lnTo>
                      <a:pt x="158" y="344"/>
                    </a:lnTo>
                    <a:lnTo>
                      <a:pt x="163" y="349"/>
                    </a:lnTo>
                    <a:lnTo>
                      <a:pt x="163" y="366"/>
                    </a:lnTo>
                    <a:lnTo>
                      <a:pt x="163" y="375"/>
                    </a:lnTo>
                    <a:lnTo>
                      <a:pt x="151" y="392"/>
                    </a:lnTo>
                    <a:lnTo>
                      <a:pt x="145" y="396"/>
                    </a:lnTo>
                    <a:lnTo>
                      <a:pt x="126" y="403"/>
                    </a:lnTo>
                    <a:lnTo>
                      <a:pt x="119" y="408"/>
                    </a:lnTo>
                    <a:lnTo>
                      <a:pt x="106" y="429"/>
                    </a:lnTo>
                    <a:lnTo>
                      <a:pt x="100" y="437"/>
                    </a:lnTo>
                    <a:lnTo>
                      <a:pt x="96" y="444"/>
                    </a:lnTo>
                    <a:lnTo>
                      <a:pt x="96" y="453"/>
                    </a:lnTo>
                    <a:lnTo>
                      <a:pt x="94" y="463"/>
                    </a:lnTo>
                    <a:lnTo>
                      <a:pt x="83" y="486"/>
                    </a:lnTo>
                    <a:lnTo>
                      <a:pt x="77" y="491"/>
                    </a:lnTo>
                    <a:lnTo>
                      <a:pt x="61" y="496"/>
                    </a:lnTo>
                    <a:lnTo>
                      <a:pt x="32" y="496"/>
                    </a:lnTo>
                    <a:lnTo>
                      <a:pt x="22" y="493"/>
                    </a:lnTo>
                    <a:lnTo>
                      <a:pt x="11" y="486"/>
                    </a:lnTo>
                    <a:lnTo>
                      <a:pt x="7" y="482"/>
                    </a:lnTo>
                    <a:lnTo>
                      <a:pt x="5" y="474"/>
                    </a:lnTo>
                    <a:lnTo>
                      <a:pt x="5" y="467"/>
                    </a:lnTo>
                    <a:lnTo>
                      <a:pt x="7" y="461"/>
                    </a:lnTo>
                    <a:lnTo>
                      <a:pt x="2" y="448"/>
                    </a:lnTo>
                    <a:lnTo>
                      <a:pt x="5" y="444"/>
                    </a:lnTo>
                    <a:lnTo>
                      <a:pt x="0" y="431"/>
                    </a:lnTo>
                    <a:lnTo>
                      <a:pt x="2" y="429"/>
                    </a:lnTo>
                    <a:lnTo>
                      <a:pt x="7" y="427"/>
                    </a:lnTo>
                    <a:lnTo>
                      <a:pt x="14" y="429"/>
                    </a:lnTo>
                    <a:lnTo>
                      <a:pt x="20" y="427"/>
                    </a:lnTo>
                    <a:lnTo>
                      <a:pt x="30" y="415"/>
                    </a:lnTo>
                    <a:lnTo>
                      <a:pt x="34" y="408"/>
                    </a:lnTo>
                    <a:lnTo>
                      <a:pt x="38" y="392"/>
                    </a:lnTo>
                    <a:lnTo>
                      <a:pt x="50" y="373"/>
                    </a:lnTo>
                    <a:lnTo>
                      <a:pt x="48" y="362"/>
                    </a:lnTo>
                    <a:lnTo>
                      <a:pt x="46" y="356"/>
                    </a:lnTo>
                    <a:lnTo>
                      <a:pt x="32" y="339"/>
                    </a:lnTo>
                    <a:lnTo>
                      <a:pt x="34" y="328"/>
                    </a:lnTo>
                    <a:lnTo>
                      <a:pt x="38" y="325"/>
                    </a:lnTo>
                    <a:lnTo>
                      <a:pt x="50" y="325"/>
                    </a:lnTo>
                    <a:lnTo>
                      <a:pt x="55" y="321"/>
                    </a:lnTo>
                    <a:lnTo>
                      <a:pt x="57" y="315"/>
                    </a:lnTo>
                    <a:lnTo>
                      <a:pt x="64" y="313"/>
                    </a:lnTo>
                    <a:lnTo>
                      <a:pt x="85" y="313"/>
                    </a:lnTo>
                    <a:lnTo>
                      <a:pt x="89" y="306"/>
                    </a:lnTo>
                    <a:lnTo>
                      <a:pt x="94" y="296"/>
                    </a:lnTo>
                    <a:lnTo>
                      <a:pt x="96" y="272"/>
                    </a:lnTo>
                    <a:lnTo>
                      <a:pt x="92" y="263"/>
                    </a:lnTo>
                    <a:lnTo>
                      <a:pt x="83" y="259"/>
                    </a:lnTo>
                    <a:lnTo>
                      <a:pt x="73" y="246"/>
                    </a:lnTo>
                    <a:lnTo>
                      <a:pt x="71" y="240"/>
                    </a:lnTo>
                    <a:lnTo>
                      <a:pt x="67" y="231"/>
                    </a:lnTo>
                    <a:lnTo>
                      <a:pt x="57" y="175"/>
                    </a:lnTo>
                    <a:lnTo>
                      <a:pt x="46" y="145"/>
                    </a:lnTo>
                    <a:lnTo>
                      <a:pt x="30" y="126"/>
                    </a:lnTo>
                    <a:lnTo>
                      <a:pt x="20" y="92"/>
                    </a:lnTo>
                    <a:lnTo>
                      <a:pt x="20" y="81"/>
                    </a:lnTo>
                    <a:lnTo>
                      <a:pt x="11" y="64"/>
                    </a:lnTo>
                    <a:lnTo>
                      <a:pt x="11" y="57"/>
                    </a:lnTo>
                    <a:lnTo>
                      <a:pt x="5" y="45"/>
                    </a:lnTo>
                    <a:lnTo>
                      <a:pt x="9" y="38"/>
                    </a:lnTo>
                    <a:lnTo>
                      <a:pt x="16" y="23"/>
                    </a:lnTo>
                    <a:lnTo>
                      <a:pt x="25" y="21"/>
                    </a:lnTo>
                    <a:lnTo>
                      <a:pt x="41" y="29"/>
                    </a:lnTo>
                    <a:lnTo>
                      <a:pt x="53" y="31"/>
                    </a:lnTo>
                    <a:lnTo>
                      <a:pt x="53" y="42"/>
                    </a:lnTo>
                    <a:lnTo>
                      <a:pt x="59" y="42"/>
                    </a:lnTo>
                    <a:lnTo>
                      <a:pt x="92" y="40"/>
                    </a:lnTo>
                    <a:lnTo>
                      <a:pt x="96" y="42"/>
                    </a:lnTo>
                    <a:lnTo>
                      <a:pt x="100" y="45"/>
                    </a:lnTo>
                    <a:lnTo>
                      <a:pt x="100" y="42"/>
                    </a:lnTo>
                    <a:lnTo>
                      <a:pt x="100" y="36"/>
                    </a:lnTo>
                    <a:lnTo>
                      <a:pt x="106" y="29"/>
                    </a:lnTo>
                    <a:lnTo>
                      <a:pt x="106" y="14"/>
                    </a:lnTo>
                    <a:lnTo>
                      <a:pt x="112" y="7"/>
                    </a:lnTo>
                    <a:lnTo>
                      <a:pt x="119" y="0"/>
                    </a:lnTo>
                    <a:lnTo>
                      <a:pt x="126" y="0"/>
                    </a:lnTo>
                    <a:lnTo>
                      <a:pt x="153" y="0"/>
                    </a:lnTo>
                    <a:lnTo>
                      <a:pt x="151" y="12"/>
                    </a:lnTo>
                    <a:lnTo>
                      <a:pt x="151" y="19"/>
                    </a:lnTo>
                    <a:lnTo>
                      <a:pt x="153" y="25"/>
                    </a:lnTo>
                    <a:lnTo>
                      <a:pt x="153" y="31"/>
                    </a:lnTo>
                    <a:lnTo>
                      <a:pt x="149" y="38"/>
                    </a:lnTo>
                    <a:lnTo>
                      <a:pt x="147" y="45"/>
                    </a:lnTo>
                    <a:lnTo>
                      <a:pt x="139" y="52"/>
                    </a:lnTo>
                    <a:lnTo>
                      <a:pt x="133" y="64"/>
                    </a:lnTo>
                    <a:lnTo>
                      <a:pt x="133" y="81"/>
                    </a:lnTo>
                    <a:lnTo>
                      <a:pt x="137" y="85"/>
                    </a:lnTo>
                    <a:lnTo>
                      <a:pt x="137" y="92"/>
                    </a:lnTo>
                    <a:lnTo>
                      <a:pt x="142" y="100"/>
                    </a:lnTo>
                    <a:lnTo>
                      <a:pt x="151" y="104"/>
                    </a:lnTo>
                    <a:lnTo>
                      <a:pt x="161" y="107"/>
                    </a:lnTo>
                    <a:lnTo>
                      <a:pt x="176" y="107"/>
                    </a:lnTo>
                    <a:lnTo>
                      <a:pt x="192" y="116"/>
                    </a:lnTo>
                    <a:lnTo>
                      <a:pt x="200" y="124"/>
                    </a:lnTo>
                    <a:lnTo>
                      <a:pt x="225" y="135"/>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6" name="Freeform 25"/>
              <p:cNvSpPr>
                <a:spLocks/>
              </p:cNvSpPr>
              <p:nvPr/>
            </p:nvSpPr>
            <p:spPr bwMode="auto">
              <a:xfrm>
                <a:off x="567" y="1022"/>
                <a:ext cx="480" cy="704"/>
              </a:xfrm>
              <a:custGeom>
                <a:avLst/>
                <a:gdLst>
                  <a:gd name="T0" fmla="*/ 64 w 390"/>
                  <a:gd name="T1" fmla="*/ 390 h 529"/>
                  <a:gd name="T2" fmla="*/ 43 w 390"/>
                  <a:gd name="T3" fmla="*/ 393 h 529"/>
                  <a:gd name="T4" fmla="*/ 32 w 390"/>
                  <a:gd name="T5" fmla="*/ 414 h 529"/>
                  <a:gd name="T6" fmla="*/ 30 w 390"/>
                  <a:gd name="T7" fmla="*/ 430 h 529"/>
                  <a:gd name="T8" fmla="*/ 32 w 390"/>
                  <a:gd name="T9" fmla="*/ 449 h 529"/>
                  <a:gd name="T10" fmla="*/ 48 w 390"/>
                  <a:gd name="T11" fmla="*/ 487 h 529"/>
                  <a:gd name="T12" fmla="*/ 78 w 390"/>
                  <a:gd name="T13" fmla="*/ 501 h 529"/>
                  <a:gd name="T14" fmla="*/ 98 w 390"/>
                  <a:gd name="T15" fmla="*/ 511 h 529"/>
                  <a:gd name="T16" fmla="*/ 144 w 390"/>
                  <a:gd name="T17" fmla="*/ 506 h 529"/>
                  <a:gd name="T18" fmla="*/ 156 w 390"/>
                  <a:gd name="T19" fmla="*/ 528 h 529"/>
                  <a:gd name="T20" fmla="*/ 186 w 390"/>
                  <a:gd name="T21" fmla="*/ 522 h 529"/>
                  <a:gd name="T22" fmla="*/ 202 w 390"/>
                  <a:gd name="T23" fmla="*/ 517 h 529"/>
                  <a:gd name="T24" fmla="*/ 209 w 390"/>
                  <a:gd name="T25" fmla="*/ 487 h 529"/>
                  <a:gd name="T26" fmla="*/ 218 w 390"/>
                  <a:gd name="T27" fmla="*/ 468 h 529"/>
                  <a:gd name="T28" fmla="*/ 236 w 390"/>
                  <a:gd name="T29" fmla="*/ 442 h 529"/>
                  <a:gd name="T30" fmla="*/ 257 w 390"/>
                  <a:gd name="T31" fmla="*/ 440 h 529"/>
                  <a:gd name="T32" fmla="*/ 292 w 390"/>
                  <a:gd name="T33" fmla="*/ 430 h 529"/>
                  <a:gd name="T34" fmla="*/ 319 w 390"/>
                  <a:gd name="T35" fmla="*/ 432 h 529"/>
                  <a:gd name="T36" fmla="*/ 340 w 390"/>
                  <a:gd name="T37" fmla="*/ 408 h 529"/>
                  <a:gd name="T38" fmla="*/ 361 w 390"/>
                  <a:gd name="T39" fmla="*/ 414 h 529"/>
                  <a:gd name="T40" fmla="*/ 382 w 390"/>
                  <a:gd name="T41" fmla="*/ 432 h 529"/>
                  <a:gd name="T42" fmla="*/ 389 w 390"/>
                  <a:gd name="T43" fmla="*/ 402 h 529"/>
                  <a:gd name="T44" fmla="*/ 368 w 390"/>
                  <a:gd name="T45" fmla="*/ 361 h 529"/>
                  <a:gd name="T46" fmla="*/ 347 w 390"/>
                  <a:gd name="T47" fmla="*/ 326 h 529"/>
                  <a:gd name="T48" fmla="*/ 310 w 390"/>
                  <a:gd name="T49" fmla="*/ 324 h 529"/>
                  <a:gd name="T50" fmla="*/ 294 w 390"/>
                  <a:gd name="T51" fmla="*/ 284 h 529"/>
                  <a:gd name="T52" fmla="*/ 296 w 390"/>
                  <a:gd name="T53" fmla="*/ 250 h 529"/>
                  <a:gd name="T54" fmla="*/ 319 w 390"/>
                  <a:gd name="T55" fmla="*/ 269 h 529"/>
                  <a:gd name="T56" fmla="*/ 329 w 390"/>
                  <a:gd name="T57" fmla="*/ 250 h 529"/>
                  <a:gd name="T58" fmla="*/ 329 w 390"/>
                  <a:gd name="T59" fmla="*/ 215 h 529"/>
                  <a:gd name="T60" fmla="*/ 315 w 390"/>
                  <a:gd name="T61" fmla="*/ 177 h 529"/>
                  <a:gd name="T62" fmla="*/ 308 w 390"/>
                  <a:gd name="T63" fmla="*/ 134 h 529"/>
                  <a:gd name="T64" fmla="*/ 335 w 390"/>
                  <a:gd name="T65" fmla="*/ 87 h 529"/>
                  <a:gd name="T66" fmla="*/ 304 w 390"/>
                  <a:gd name="T67" fmla="*/ 51 h 529"/>
                  <a:gd name="T68" fmla="*/ 298 w 390"/>
                  <a:gd name="T69" fmla="*/ 10 h 529"/>
                  <a:gd name="T70" fmla="*/ 285 w 390"/>
                  <a:gd name="T71" fmla="*/ 0 h 529"/>
                  <a:gd name="T72" fmla="*/ 236 w 390"/>
                  <a:gd name="T73" fmla="*/ 44 h 529"/>
                  <a:gd name="T74" fmla="*/ 228 w 390"/>
                  <a:gd name="T75" fmla="*/ 83 h 529"/>
                  <a:gd name="T76" fmla="*/ 205 w 390"/>
                  <a:gd name="T77" fmla="*/ 104 h 529"/>
                  <a:gd name="T78" fmla="*/ 195 w 390"/>
                  <a:gd name="T79" fmla="*/ 137 h 529"/>
                  <a:gd name="T80" fmla="*/ 202 w 390"/>
                  <a:gd name="T81" fmla="*/ 168 h 529"/>
                  <a:gd name="T82" fmla="*/ 170 w 390"/>
                  <a:gd name="T83" fmla="*/ 194 h 529"/>
                  <a:gd name="T84" fmla="*/ 137 w 390"/>
                  <a:gd name="T85" fmla="*/ 189 h 529"/>
                  <a:gd name="T86" fmla="*/ 105 w 390"/>
                  <a:gd name="T87" fmla="*/ 194 h 529"/>
                  <a:gd name="T88" fmla="*/ 80 w 390"/>
                  <a:gd name="T89" fmla="*/ 196 h 529"/>
                  <a:gd name="T90" fmla="*/ 84 w 390"/>
                  <a:gd name="T91" fmla="*/ 222 h 529"/>
                  <a:gd name="T92" fmla="*/ 80 w 390"/>
                  <a:gd name="T93" fmla="*/ 258 h 529"/>
                  <a:gd name="T94" fmla="*/ 53 w 390"/>
                  <a:gd name="T95" fmla="*/ 269 h 529"/>
                  <a:gd name="T96" fmla="*/ 43 w 390"/>
                  <a:gd name="T97" fmla="*/ 284 h 529"/>
                  <a:gd name="T98" fmla="*/ 0 w 390"/>
                  <a:gd name="T99" fmla="*/ 288 h 529"/>
                  <a:gd name="T100" fmla="*/ 16 w 390"/>
                  <a:gd name="T101" fmla="*/ 310 h 529"/>
                  <a:gd name="T102" fmla="*/ 27 w 390"/>
                  <a:gd name="T103" fmla="*/ 346 h 529"/>
                  <a:gd name="T104" fmla="*/ 55 w 390"/>
                  <a:gd name="T105" fmla="*/ 36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0" h="529">
                    <a:moveTo>
                      <a:pt x="59" y="378"/>
                    </a:moveTo>
                    <a:lnTo>
                      <a:pt x="64" y="385"/>
                    </a:lnTo>
                    <a:lnTo>
                      <a:pt x="64" y="390"/>
                    </a:lnTo>
                    <a:lnTo>
                      <a:pt x="55" y="387"/>
                    </a:lnTo>
                    <a:lnTo>
                      <a:pt x="45" y="385"/>
                    </a:lnTo>
                    <a:lnTo>
                      <a:pt x="43" y="393"/>
                    </a:lnTo>
                    <a:lnTo>
                      <a:pt x="41" y="402"/>
                    </a:lnTo>
                    <a:lnTo>
                      <a:pt x="34" y="411"/>
                    </a:lnTo>
                    <a:lnTo>
                      <a:pt x="32" y="414"/>
                    </a:lnTo>
                    <a:lnTo>
                      <a:pt x="27" y="421"/>
                    </a:lnTo>
                    <a:lnTo>
                      <a:pt x="32" y="430"/>
                    </a:lnTo>
                    <a:lnTo>
                      <a:pt x="30" y="430"/>
                    </a:lnTo>
                    <a:lnTo>
                      <a:pt x="36" y="440"/>
                    </a:lnTo>
                    <a:lnTo>
                      <a:pt x="32" y="442"/>
                    </a:lnTo>
                    <a:lnTo>
                      <a:pt x="32" y="449"/>
                    </a:lnTo>
                    <a:lnTo>
                      <a:pt x="30" y="459"/>
                    </a:lnTo>
                    <a:lnTo>
                      <a:pt x="43" y="472"/>
                    </a:lnTo>
                    <a:lnTo>
                      <a:pt x="48" y="487"/>
                    </a:lnTo>
                    <a:lnTo>
                      <a:pt x="69" y="496"/>
                    </a:lnTo>
                    <a:lnTo>
                      <a:pt x="71" y="496"/>
                    </a:lnTo>
                    <a:lnTo>
                      <a:pt x="78" y="501"/>
                    </a:lnTo>
                    <a:lnTo>
                      <a:pt x="84" y="501"/>
                    </a:lnTo>
                    <a:lnTo>
                      <a:pt x="94" y="511"/>
                    </a:lnTo>
                    <a:lnTo>
                      <a:pt x="98" y="511"/>
                    </a:lnTo>
                    <a:lnTo>
                      <a:pt x="119" y="508"/>
                    </a:lnTo>
                    <a:lnTo>
                      <a:pt x="135" y="513"/>
                    </a:lnTo>
                    <a:lnTo>
                      <a:pt x="144" y="506"/>
                    </a:lnTo>
                    <a:lnTo>
                      <a:pt x="149" y="511"/>
                    </a:lnTo>
                    <a:lnTo>
                      <a:pt x="147" y="517"/>
                    </a:lnTo>
                    <a:lnTo>
                      <a:pt x="156" y="528"/>
                    </a:lnTo>
                    <a:lnTo>
                      <a:pt x="170" y="522"/>
                    </a:lnTo>
                    <a:lnTo>
                      <a:pt x="177" y="525"/>
                    </a:lnTo>
                    <a:lnTo>
                      <a:pt x="186" y="522"/>
                    </a:lnTo>
                    <a:lnTo>
                      <a:pt x="193" y="517"/>
                    </a:lnTo>
                    <a:lnTo>
                      <a:pt x="197" y="517"/>
                    </a:lnTo>
                    <a:lnTo>
                      <a:pt x="202" y="517"/>
                    </a:lnTo>
                    <a:lnTo>
                      <a:pt x="209" y="513"/>
                    </a:lnTo>
                    <a:lnTo>
                      <a:pt x="207" y="494"/>
                    </a:lnTo>
                    <a:lnTo>
                      <a:pt x="209" y="487"/>
                    </a:lnTo>
                    <a:lnTo>
                      <a:pt x="214" y="480"/>
                    </a:lnTo>
                    <a:lnTo>
                      <a:pt x="211" y="470"/>
                    </a:lnTo>
                    <a:lnTo>
                      <a:pt x="218" y="468"/>
                    </a:lnTo>
                    <a:lnTo>
                      <a:pt x="228" y="453"/>
                    </a:lnTo>
                    <a:lnTo>
                      <a:pt x="232" y="449"/>
                    </a:lnTo>
                    <a:lnTo>
                      <a:pt x="236" y="442"/>
                    </a:lnTo>
                    <a:lnTo>
                      <a:pt x="246" y="430"/>
                    </a:lnTo>
                    <a:lnTo>
                      <a:pt x="255" y="440"/>
                    </a:lnTo>
                    <a:lnTo>
                      <a:pt x="257" y="440"/>
                    </a:lnTo>
                    <a:lnTo>
                      <a:pt x="267" y="435"/>
                    </a:lnTo>
                    <a:lnTo>
                      <a:pt x="280" y="438"/>
                    </a:lnTo>
                    <a:lnTo>
                      <a:pt x="292" y="430"/>
                    </a:lnTo>
                    <a:lnTo>
                      <a:pt x="300" y="425"/>
                    </a:lnTo>
                    <a:lnTo>
                      <a:pt x="312" y="425"/>
                    </a:lnTo>
                    <a:lnTo>
                      <a:pt x="319" y="432"/>
                    </a:lnTo>
                    <a:lnTo>
                      <a:pt x="324" y="432"/>
                    </a:lnTo>
                    <a:lnTo>
                      <a:pt x="335" y="419"/>
                    </a:lnTo>
                    <a:lnTo>
                      <a:pt x="340" y="408"/>
                    </a:lnTo>
                    <a:lnTo>
                      <a:pt x="343" y="408"/>
                    </a:lnTo>
                    <a:lnTo>
                      <a:pt x="354" y="408"/>
                    </a:lnTo>
                    <a:lnTo>
                      <a:pt x="361" y="414"/>
                    </a:lnTo>
                    <a:lnTo>
                      <a:pt x="364" y="425"/>
                    </a:lnTo>
                    <a:lnTo>
                      <a:pt x="374" y="432"/>
                    </a:lnTo>
                    <a:lnTo>
                      <a:pt x="382" y="432"/>
                    </a:lnTo>
                    <a:lnTo>
                      <a:pt x="386" y="430"/>
                    </a:lnTo>
                    <a:lnTo>
                      <a:pt x="384" y="419"/>
                    </a:lnTo>
                    <a:lnTo>
                      <a:pt x="389" y="402"/>
                    </a:lnTo>
                    <a:lnTo>
                      <a:pt x="389" y="397"/>
                    </a:lnTo>
                    <a:lnTo>
                      <a:pt x="386" y="383"/>
                    </a:lnTo>
                    <a:lnTo>
                      <a:pt x="368" y="361"/>
                    </a:lnTo>
                    <a:lnTo>
                      <a:pt x="361" y="352"/>
                    </a:lnTo>
                    <a:lnTo>
                      <a:pt x="356" y="338"/>
                    </a:lnTo>
                    <a:lnTo>
                      <a:pt x="347" y="326"/>
                    </a:lnTo>
                    <a:lnTo>
                      <a:pt x="337" y="321"/>
                    </a:lnTo>
                    <a:lnTo>
                      <a:pt x="317" y="329"/>
                    </a:lnTo>
                    <a:lnTo>
                      <a:pt x="310" y="324"/>
                    </a:lnTo>
                    <a:lnTo>
                      <a:pt x="304" y="316"/>
                    </a:lnTo>
                    <a:lnTo>
                      <a:pt x="294" y="297"/>
                    </a:lnTo>
                    <a:lnTo>
                      <a:pt x="294" y="284"/>
                    </a:lnTo>
                    <a:lnTo>
                      <a:pt x="294" y="274"/>
                    </a:lnTo>
                    <a:lnTo>
                      <a:pt x="298" y="262"/>
                    </a:lnTo>
                    <a:lnTo>
                      <a:pt x="296" y="250"/>
                    </a:lnTo>
                    <a:lnTo>
                      <a:pt x="310" y="256"/>
                    </a:lnTo>
                    <a:lnTo>
                      <a:pt x="315" y="269"/>
                    </a:lnTo>
                    <a:lnTo>
                      <a:pt x="319" y="269"/>
                    </a:lnTo>
                    <a:lnTo>
                      <a:pt x="324" y="265"/>
                    </a:lnTo>
                    <a:lnTo>
                      <a:pt x="324" y="256"/>
                    </a:lnTo>
                    <a:lnTo>
                      <a:pt x="329" y="250"/>
                    </a:lnTo>
                    <a:lnTo>
                      <a:pt x="337" y="246"/>
                    </a:lnTo>
                    <a:lnTo>
                      <a:pt x="335" y="224"/>
                    </a:lnTo>
                    <a:lnTo>
                      <a:pt x="329" y="215"/>
                    </a:lnTo>
                    <a:lnTo>
                      <a:pt x="322" y="207"/>
                    </a:lnTo>
                    <a:lnTo>
                      <a:pt x="315" y="189"/>
                    </a:lnTo>
                    <a:lnTo>
                      <a:pt x="315" y="177"/>
                    </a:lnTo>
                    <a:lnTo>
                      <a:pt x="308" y="166"/>
                    </a:lnTo>
                    <a:lnTo>
                      <a:pt x="304" y="147"/>
                    </a:lnTo>
                    <a:lnTo>
                      <a:pt x="308" y="134"/>
                    </a:lnTo>
                    <a:lnTo>
                      <a:pt x="308" y="125"/>
                    </a:lnTo>
                    <a:lnTo>
                      <a:pt x="322" y="113"/>
                    </a:lnTo>
                    <a:lnTo>
                      <a:pt x="335" y="87"/>
                    </a:lnTo>
                    <a:lnTo>
                      <a:pt x="331" y="80"/>
                    </a:lnTo>
                    <a:lnTo>
                      <a:pt x="319" y="78"/>
                    </a:lnTo>
                    <a:lnTo>
                      <a:pt x="304" y="51"/>
                    </a:lnTo>
                    <a:lnTo>
                      <a:pt x="294" y="47"/>
                    </a:lnTo>
                    <a:lnTo>
                      <a:pt x="292" y="42"/>
                    </a:lnTo>
                    <a:lnTo>
                      <a:pt x="298" y="10"/>
                    </a:lnTo>
                    <a:lnTo>
                      <a:pt x="294" y="0"/>
                    </a:lnTo>
                    <a:lnTo>
                      <a:pt x="290" y="0"/>
                    </a:lnTo>
                    <a:lnTo>
                      <a:pt x="285" y="0"/>
                    </a:lnTo>
                    <a:lnTo>
                      <a:pt x="269" y="16"/>
                    </a:lnTo>
                    <a:lnTo>
                      <a:pt x="236" y="40"/>
                    </a:lnTo>
                    <a:lnTo>
                      <a:pt x="236" y="44"/>
                    </a:lnTo>
                    <a:lnTo>
                      <a:pt x="244" y="64"/>
                    </a:lnTo>
                    <a:lnTo>
                      <a:pt x="241" y="70"/>
                    </a:lnTo>
                    <a:lnTo>
                      <a:pt x="228" y="83"/>
                    </a:lnTo>
                    <a:lnTo>
                      <a:pt x="222" y="87"/>
                    </a:lnTo>
                    <a:lnTo>
                      <a:pt x="218" y="96"/>
                    </a:lnTo>
                    <a:lnTo>
                      <a:pt x="205" y="104"/>
                    </a:lnTo>
                    <a:lnTo>
                      <a:pt x="197" y="115"/>
                    </a:lnTo>
                    <a:lnTo>
                      <a:pt x="199" y="128"/>
                    </a:lnTo>
                    <a:lnTo>
                      <a:pt x="195" y="137"/>
                    </a:lnTo>
                    <a:lnTo>
                      <a:pt x="199" y="156"/>
                    </a:lnTo>
                    <a:lnTo>
                      <a:pt x="197" y="158"/>
                    </a:lnTo>
                    <a:lnTo>
                      <a:pt x="202" y="168"/>
                    </a:lnTo>
                    <a:lnTo>
                      <a:pt x="199" y="181"/>
                    </a:lnTo>
                    <a:lnTo>
                      <a:pt x="183" y="186"/>
                    </a:lnTo>
                    <a:lnTo>
                      <a:pt x="170" y="194"/>
                    </a:lnTo>
                    <a:lnTo>
                      <a:pt x="166" y="196"/>
                    </a:lnTo>
                    <a:lnTo>
                      <a:pt x="152" y="192"/>
                    </a:lnTo>
                    <a:lnTo>
                      <a:pt x="137" y="189"/>
                    </a:lnTo>
                    <a:lnTo>
                      <a:pt x="117" y="194"/>
                    </a:lnTo>
                    <a:lnTo>
                      <a:pt x="110" y="192"/>
                    </a:lnTo>
                    <a:lnTo>
                      <a:pt x="105" y="194"/>
                    </a:lnTo>
                    <a:lnTo>
                      <a:pt x="98" y="196"/>
                    </a:lnTo>
                    <a:lnTo>
                      <a:pt x="88" y="201"/>
                    </a:lnTo>
                    <a:lnTo>
                      <a:pt x="80" y="196"/>
                    </a:lnTo>
                    <a:lnTo>
                      <a:pt x="71" y="201"/>
                    </a:lnTo>
                    <a:lnTo>
                      <a:pt x="73" y="211"/>
                    </a:lnTo>
                    <a:lnTo>
                      <a:pt x="84" y="222"/>
                    </a:lnTo>
                    <a:lnTo>
                      <a:pt x="88" y="231"/>
                    </a:lnTo>
                    <a:lnTo>
                      <a:pt x="78" y="246"/>
                    </a:lnTo>
                    <a:lnTo>
                      <a:pt x="80" y="258"/>
                    </a:lnTo>
                    <a:lnTo>
                      <a:pt x="71" y="269"/>
                    </a:lnTo>
                    <a:lnTo>
                      <a:pt x="59" y="269"/>
                    </a:lnTo>
                    <a:lnTo>
                      <a:pt x="53" y="269"/>
                    </a:lnTo>
                    <a:lnTo>
                      <a:pt x="51" y="276"/>
                    </a:lnTo>
                    <a:lnTo>
                      <a:pt x="39" y="279"/>
                    </a:lnTo>
                    <a:lnTo>
                      <a:pt x="43" y="284"/>
                    </a:lnTo>
                    <a:lnTo>
                      <a:pt x="36" y="286"/>
                    </a:lnTo>
                    <a:lnTo>
                      <a:pt x="22" y="279"/>
                    </a:lnTo>
                    <a:lnTo>
                      <a:pt x="0" y="288"/>
                    </a:lnTo>
                    <a:lnTo>
                      <a:pt x="4" y="297"/>
                    </a:lnTo>
                    <a:lnTo>
                      <a:pt x="4" y="307"/>
                    </a:lnTo>
                    <a:lnTo>
                      <a:pt x="16" y="310"/>
                    </a:lnTo>
                    <a:lnTo>
                      <a:pt x="16" y="324"/>
                    </a:lnTo>
                    <a:lnTo>
                      <a:pt x="18" y="335"/>
                    </a:lnTo>
                    <a:lnTo>
                      <a:pt x="27" y="346"/>
                    </a:lnTo>
                    <a:lnTo>
                      <a:pt x="45" y="350"/>
                    </a:lnTo>
                    <a:lnTo>
                      <a:pt x="55" y="354"/>
                    </a:lnTo>
                    <a:lnTo>
                      <a:pt x="55" y="361"/>
                    </a:lnTo>
                    <a:lnTo>
                      <a:pt x="55" y="374"/>
                    </a:lnTo>
                    <a:lnTo>
                      <a:pt x="59" y="378"/>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7" name="Freeform 26"/>
              <p:cNvSpPr>
                <a:spLocks/>
              </p:cNvSpPr>
              <p:nvPr/>
            </p:nvSpPr>
            <p:spPr bwMode="auto">
              <a:xfrm>
                <a:off x="615" y="1158"/>
                <a:ext cx="202" cy="134"/>
              </a:xfrm>
              <a:custGeom>
                <a:avLst/>
                <a:gdLst>
                  <a:gd name="T0" fmla="*/ 0 w 164"/>
                  <a:gd name="T1" fmla="*/ 30 h 101"/>
                  <a:gd name="T2" fmla="*/ 2 w 164"/>
                  <a:gd name="T3" fmla="*/ 28 h 101"/>
                  <a:gd name="T4" fmla="*/ 11 w 164"/>
                  <a:gd name="T5" fmla="*/ 28 h 101"/>
                  <a:gd name="T6" fmla="*/ 14 w 164"/>
                  <a:gd name="T7" fmla="*/ 26 h 101"/>
                  <a:gd name="T8" fmla="*/ 18 w 164"/>
                  <a:gd name="T9" fmla="*/ 26 h 101"/>
                  <a:gd name="T10" fmla="*/ 22 w 164"/>
                  <a:gd name="T11" fmla="*/ 21 h 101"/>
                  <a:gd name="T12" fmla="*/ 32 w 164"/>
                  <a:gd name="T13" fmla="*/ 9 h 101"/>
                  <a:gd name="T14" fmla="*/ 39 w 164"/>
                  <a:gd name="T15" fmla="*/ 9 h 101"/>
                  <a:gd name="T16" fmla="*/ 43 w 164"/>
                  <a:gd name="T17" fmla="*/ 19 h 101"/>
                  <a:gd name="T18" fmla="*/ 53 w 164"/>
                  <a:gd name="T19" fmla="*/ 21 h 101"/>
                  <a:gd name="T20" fmla="*/ 59 w 164"/>
                  <a:gd name="T21" fmla="*/ 21 h 101"/>
                  <a:gd name="T22" fmla="*/ 78 w 164"/>
                  <a:gd name="T23" fmla="*/ 9 h 101"/>
                  <a:gd name="T24" fmla="*/ 84 w 164"/>
                  <a:gd name="T25" fmla="*/ 9 h 101"/>
                  <a:gd name="T26" fmla="*/ 98 w 164"/>
                  <a:gd name="T27" fmla="*/ 9 h 101"/>
                  <a:gd name="T28" fmla="*/ 115 w 164"/>
                  <a:gd name="T29" fmla="*/ 2 h 101"/>
                  <a:gd name="T30" fmla="*/ 121 w 164"/>
                  <a:gd name="T31" fmla="*/ 6 h 101"/>
                  <a:gd name="T32" fmla="*/ 129 w 164"/>
                  <a:gd name="T33" fmla="*/ 0 h 101"/>
                  <a:gd name="T34" fmla="*/ 140 w 164"/>
                  <a:gd name="T35" fmla="*/ 9 h 101"/>
                  <a:gd name="T36" fmla="*/ 158 w 164"/>
                  <a:gd name="T37" fmla="*/ 13 h 101"/>
                  <a:gd name="T38" fmla="*/ 160 w 164"/>
                  <a:gd name="T39" fmla="*/ 26 h 101"/>
                  <a:gd name="T40" fmla="*/ 156 w 164"/>
                  <a:gd name="T41" fmla="*/ 35 h 101"/>
                  <a:gd name="T42" fmla="*/ 160 w 164"/>
                  <a:gd name="T43" fmla="*/ 54 h 101"/>
                  <a:gd name="T44" fmla="*/ 158 w 164"/>
                  <a:gd name="T45" fmla="*/ 56 h 101"/>
                  <a:gd name="T46" fmla="*/ 163 w 164"/>
                  <a:gd name="T47" fmla="*/ 67 h 101"/>
                  <a:gd name="T48" fmla="*/ 160 w 164"/>
                  <a:gd name="T49" fmla="*/ 80 h 101"/>
                  <a:gd name="T50" fmla="*/ 144 w 164"/>
                  <a:gd name="T51" fmla="*/ 85 h 101"/>
                  <a:gd name="T52" fmla="*/ 131 w 164"/>
                  <a:gd name="T53" fmla="*/ 93 h 101"/>
                  <a:gd name="T54" fmla="*/ 127 w 164"/>
                  <a:gd name="T55" fmla="*/ 95 h 101"/>
                  <a:gd name="T56" fmla="*/ 113 w 164"/>
                  <a:gd name="T57" fmla="*/ 90 h 101"/>
                  <a:gd name="T58" fmla="*/ 98 w 164"/>
                  <a:gd name="T59" fmla="*/ 88 h 101"/>
                  <a:gd name="T60" fmla="*/ 78 w 164"/>
                  <a:gd name="T61" fmla="*/ 93 h 101"/>
                  <a:gd name="T62" fmla="*/ 71 w 164"/>
                  <a:gd name="T63" fmla="*/ 90 h 101"/>
                  <a:gd name="T64" fmla="*/ 66 w 164"/>
                  <a:gd name="T65" fmla="*/ 93 h 101"/>
                  <a:gd name="T66" fmla="*/ 59 w 164"/>
                  <a:gd name="T67" fmla="*/ 95 h 101"/>
                  <a:gd name="T68" fmla="*/ 48 w 164"/>
                  <a:gd name="T69" fmla="*/ 100 h 101"/>
                  <a:gd name="T70" fmla="*/ 41 w 164"/>
                  <a:gd name="T71" fmla="*/ 95 h 101"/>
                  <a:gd name="T72" fmla="*/ 32 w 164"/>
                  <a:gd name="T73" fmla="*/ 100 h 101"/>
                  <a:gd name="T74" fmla="*/ 22 w 164"/>
                  <a:gd name="T75" fmla="*/ 95 h 101"/>
                  <a:gd name="T76" fmla="*/ 24 w 164"/>
                  <a:gd name="T77" fmla="*/ 69 h 101"/>
                  <a:gd name="T78" fmla="*/ 14 w 164"/>
                  <a:gd name="T79" fmla="*/ 69 h 101"/>
                  <a:gd name="T80" fmla="*/ 9 w 164"/>
                  <a:gd name="T81" fmla="*/ 61 h 101"/>
                  <a:gd name="T82" fmla="*/ 2 w 164"/>
                  <a:gd name="T83" fmla="*/ 56 h 101"/>
                  <a:gd name="T84" fmla="*/ 0 w 164"/>
                  <a:gd name="T85" fmla="*/ 54 h 101"/>
                  <a:gd name="T86" fmla="*/ 0 w 164"/>
                  <a:gd name="T87" fmla="*/ 3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101">
                    <a:moveTo>
                      <a:pt x="0" y="30"/>
                    </a:moveTo>
                    <a:lnTo>
                      <a:pt x="2" y="28"/>
                    </a:lnTo>
                    <a:lnTo>
                      <a:pt x="11" y="28"/>
                    </a:lnTo>
                    <a:lnTo>
                      <a:pt x="14" y="26"/>
                    </a:lnTo>
                    <a:lnTo>
                      <a:pt x="18" y="26"/>
                    </a:lnTo>
                    <a:lnTo>
                      <a:pt x="22" y="21"/>
                    </a:lnTo>
                    <a:lnTo>
                      <a:pt x="32" y="9"/>
                    </a:lnTo>
                    <a:lnTo>
                      <a:pt x="39" y="9"/>
                    </a:lnTo>
                    <a:lnTo>
                      <a:pt x="43" y="19"/>
                    </a:lnTo>
                    <a:lnTo>
                      <a:pt x="53" y="21"/>
                    </a:lnTo>
                    <a:lnTo>
                      <a:pt x="59" y="21"/>
                    </a:lnTo>
                    <a:lnTo>
                      <a:pt x="78" y="9"/>
                    </a:lnTo>
                    <a:lnTo>
                      <a:pt x="84" y="9"/>
                    </a:lnTo>
                    <a:lnTo>
                      <a:pt x="98" y="9"/>
                    </a:lnTo>
                    <a:lnTo>
                      <a:pt x="115" y="2"/>
                    </a:lnTo>
                    <a:lnTo>
                      <a:pt x="121" y="6"/>
                    </a:lnTo>
                    <a:lnTo>
                      <a:pt x="129" y="0"/>
                    </a:lnTo>
                    <a:lnTo>
                      <a:pt x="140" y="9"/>
                    </a:lnTo>
                    <a:lnTo>
                      <a:pt x="158" y="13"/>
                    </a:lnTo>
                    <a:lnTo>
                      <a:pt x="160" y="26"/>
                    </a:lnTo>
                    <a:lnTo>
                      <a:pt x="156" y="35"/>
                    </a:lnTo>
                    <a:lnTo>
                      <a:pt x="160" y="54"/>
                    </a:lnTo>
                    <a:lnTo>
                      <a:pt x="158" y="56"/>
                    </a:lnTo>
                    <a:lnTo>
                      <a:pt x="163" y="67"/>
                    </a:lnTo>
                    <a:lnTo>
                      <a:pt x="160" y="80"/>
                    </a:lnTo>
                    <a:lnTo>
                      <a:pt x="144" y="85"/>
                    </a:lnTo>
                    <a:lnTo>
                      <a:pt x="131" y="93"/>
                    </a:lnTo>
                    <a:lnTo>
                      <a:pt x="127" y="95"/>
                    </a:lnTo>
                    <a:lnTo>
                      <a:pt x="113" y="90"/>
                    </a:lnTo>
                    <a:lnTo>
                      <a:pt x="98" y="88"/>
                    </a:lnTo>
                    <a:lnTo>
                      <a:pt x="78" y="93"/>
                    </a:lnTo>
                    <a:lnTo>
                      <a:pt x="71" y="90"/>
                    </a:lnTo>
                    <a:lnTo>
                      <a:pt x="66" y="93"/>
                    </a:lnTo>
                    <a:lnTo>
                      <a:pt x="59" y="95"/>
                    </a:lnTo>
                    <a:lnTo>
                      <a:pt x="48" y="100"/>
                    </a:lnTo>
                    <a:lnTo>
                      <a:pt x="41" y="95"/>
                    </a:lnTo>
                    <a:lnTo>
                      <a:pt x="32" y="100"/>
                    </a:lnTo>
                    <a:lnTo>
                      <a:pt x="22" y="95"/>
                    </a:lnTo>
                    <a:lnTo>
                      <a:pt x="24" y="69"/>
                    </a:lnTo>
                    <a:lnTo>
                      <a:pt x="14" y="69"/>
                    </a:lnTo>
                    <a:lnTo>
                      <a:pt x="9" y="61"/>
                    </a:lnTo>
                    <a:lnTo>
                      <a:pt x="2" y="56"/>
                    </a:lnTo>
                    <a:lnTo>
                      <a:pt x="0" y="54"/>
                    </a:lnTo>
                    <a:lnTo>
                      <a:pt x="0" y="30"/>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8" name="Freeform 27"/>
              <p:cNvSpPr>
                <a:spLocks/>
              </p:cNvSpPr>
              <p:nvPr/>
            </p:nvSpPr>
            <p:spPr bwMode="auto">
              <a:xfrm>
                <a:off x="714" y="1566"/>
                <a:ext cx="496" cy="249"/>
              </a:xfrm>
              <a:custGeom>
                <a:avLst/>
                <a:gdLst>
                  <a:gd name="T0" fmla="*/ 106 w 403"/>
                  <a:gd name="T1" fmla="*/ 136 h 188"/>
                  <a:gd name="T2" fmla="*/ 119 w 403"/>
                  <a:gd name="T3" fmla="*/ 117 h 188"/>
                  <a:gd name="T4" fmla="*/ 145 w 403"/>
                  <a:gd name="T5" fmla="*/ 100 h 188"/>
                  <a:gd name="T6" fmla="*/ 161 w 403"/>
                  <a:gd name="T7" fmla="*/ 69 h 188"/>
                  <a:gd name="T8" fmla="*/ 193 w 403"/>
                  <a:gd name="T9" fmla="*/ 51 h 188"/>
                  <a:gd name="T10" fmla="*/ 208 w 403"/>
                  <a:gd name="T11" fmla="*/ 47 h 188"/>
                  <a:gd name="T12" fmla="*/ 265 w 403"/>
                  <a:gd name="T13" fmla="*/ 69 h 188"/>
                  <a:gd name="T14" fmla="*/ 272 w 403"/>
                  <a:gd name="T15" fmla="*/ 79 h 188"/>
                  <a:gd name="T16" fmla="*/ 274 w 403"/>
                  <a:gd name="T17" fmla="*/ 72 h 188"/>
                  <a:gd name="T18" fmla="*/ 286 w 403"/>
                  <a:gd name="T19" fmla="*/ 79 h 188"/>
                  <a:gd name="T20" fmla="*/ 307 w 403"/>
                  <a:gd name="T21" fmla="*/ 96 h 188"/>
                  <a:gd name="T22" fmla="*/ 321 w 403"/>
                  <a:gd name="T23" fmla="*/ 98 h 188"/>
                  <a:gd name="T24" fmla="*/ 352 w 403"/>
                  <a:gd name="T25" fmla="*/ 124 h 188"/>
                  <a:gd name="T26" fmla="*/ 369 w 403"/>
                  <a:gd name="T27" fmla="*/ 138 h 188"/>
                  <a:gd name="T28" fmla="*/ 367 w 403"/>
                  <a:gd name="T29" fmla="*/ 129 h 188"/>
                  <a:gd name="T30" fmla="*/ 375 w 403"/>
                  <a:gd name="T31" fmla="*/ 126 h 188"/>
                  <a:gd name="T32" fmla="*/ 392 w 403"/>
                  <a:gd name="T33" fmla="*/ 143 h 188"/>
                  <a:gd name="T34" fmla="*/ 399 w 403"/>
                  <a:gd name="T35" fmla="*/ 133 h 188"/>
                  <a:gd name="T36" fmla="*/ 399 w 403"/>
                  <a:gd name="T37" fmla="*/ 124 h 188"/>
                  <a:gd name="T38" fmla="*/ 390 w 403"/>
                  <a:gd name="T39" fmla="*/ 114 h 188"/>
                  <a:gd name="T40" fmla="*/ 375 w 403"/>
                  <a:gd name="T41" fmla="*/ 107 h 188"/>
                  <a:gd name="T42" fmla="*/ 371 w 403"/>
                  <a:gd name="T43" fmla="*/ 92 h 188"/>
                  <a:gd name="T44" fmla="*/ 352 w 403"/>
                  <a:gd name="T45" fmla="*/ 77 h 188"/>
                  <a:gd name="T46" fmla="*/ 338 w 403"/>
                  <a:gd name="T47" fmla="*/ 60 h 188"/>
                  <a:gd name="T48" fmla="*/ 315 w 403"/>
                  <a:gd name="T49" fmla="*/ 57 h 188"/>
                  <a:gd name="T50" fmla="*/ 311 w 403"/>
                  <a:gd name="T51" fmla="*/ 31 h 188"/>
                  <a:gd name="T52" fmla="*/ 290 w 403"/>
                  <a:gd name="T53" fmla="*/ 29 h 188"/>
                  <a:gd name="T54" fmla="*/ 274 w 403"/>
                  <a:gd name="T55" fmla="*/ 21 h 188"/>
                  <a:gd name="T56" fmla="*/ 263 w 403"/>
                  <a:gd name="T57" fmla="*/ 23 h 188"/>
                  <a:gd name="T58" fmla="*/ 245 w 403"/>
                  <a:gd name="T59" fmla="*/ 17 h 188"/>
                  <a:gd name="T60" fmla="*/ 235 w 403"/>
                  <a:gd name="T61" fmla="*/ 0 h 188"/>
                  <a:gd name="T62" fmla="*/ 221 w 403"/>
                  <a:gd name="T63" fmla="*/ 0 h 188"/>
                  <a:gd name="T64" fmla="*/ 205 w 403"/>
                  <a:gd name="T65" fmla="*/ 23 h 188"/>
                  <a:gd name="T66" fmla="*/ 193 w 403"/>
                  <a:gd name="T67" fmla="*/ 17 h 188"/>
                  <a:gd name="T68" fmla="*/ 173 w 403"/>
                  <a:gd name="T69" fmla="*/ 21 h 188"/>
                  <a:gd name="T70" fmla="*/ 148 w 403"/>
                  <a:gd name="T71" fmla="*/ 27 h 188"/>
                  <a:gd name="T72" fmla="*/ 136 w 403"/>
                  <a:gd name="T73" fmla="*/ 31 h 188"/>
                  <a:gd name="T74" fmla="*/ 117 w 403"/>
                  <a:gd name="T75" fmla="*/ 34 h 188"/>
                  <a:gd name="T76" fmla="*/ 108 w 403"/>
                  <a:gd name="T77" fmla="*/ 45 h 188"/>
                  <a:gd name="T78" fmla="*/ 92 w 403"/>
                  <a:gd name="T79" fmla="*/ 62 h 188"/>
                  <a:gd name="T80" fmla="*/ 90 w 403"/>
                  <a:gd name="T81" fmla="*/ 79 h 188"/>
                  <a:gd name="T82" fmla="*/ 90 w 403"/>
                  <a:gd name="T83" fmla="*/ 105 h 188"/>
                  <a:gd name="T84" fmla="*/ 78 w 403"/>
                  <a:gd name="T85" fmla="*/ 109 h 188"/>
                  <a:gd name="T86" fmla="*/ 67 w 403"/>
                  <a:gd name="T87" fmla="*/ 114 h 188"/>
                  <a:gd name="T88" fmla="*/ 51 w 403"/>
                  <a:gd name="T89" fmla="*/ 114 h 188"/>
                  <a:gd name="T90" fmla="*/ 39 w 403"/>
                  <a:gd name="T91" fmla="*/ 122 h 188"/>
                  <a:gd name="T92" fmla="*/ 37 w 403"/>
                  <a:gd name="T93" fmla="*/ 131 h 188"/>
                  <a:gd name="T94" fmla="*/ 28 w 403"/>
                  <a:gd name="T95" fmla="*/ 136 h 188"/>
                  <a:gd name="T96" fmla="*/ 11 w 403"/>
                  <a:gd name="T97" fmla="*/ 148 h 188"/>
                  <a:gd name="T98" fmla="*/ 0 w 403"/>
                  <a:gd name="T99" fmla="*/ 163 h 188"/>
                  <a:gd name="T100" fmla="*/ 7 w 403"/>
                  <a:gd name="T101" fmla="*/ 187 h 188"/>
                  <a:gd name="T102" fmla="*/ 18 w 403"/>
                  <a:gd name="T103" fmla="*/ 187 h 188"/>
                  <a:gd name="T104" fmla="*/ 30 w 403"/>
                  <a:gd name="T105" fmla="*/ 183 h 188"/>
                  <a:gd name="T106" fmla="*/ 57 w 403"/>
                  <a:gd name="T107" fmla="*/ 176 h 188"/>
                  <a:gd name="T108" fmla="*/ 74 w 403"/>
                  <a:gd name="T109" fmla="*/ 174 h 188"/>
                  <a:gd name="T110" fmla="*/ 103 w 403"/>
                  <a:gd name="T111" fmla="*/ 14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3" h="188">
                    <a:moveTo>
                      <a:pt x="103" y="146"/>
                    </a:moveTo>
                    <a:lnTo>
                      <a:pt x="106" y="136"/>
                    </a:lnTo>
                    <a:lnTo>
                      <a:pt x="115" y="129"/>
                    </a:lnTo>
                    <a:lnTo>
                      <a:pt x="119" y="117"/>
                    </a:lnTo>
                    <a:lnTo>
                      <a:pt x="127" y="109"/>
                    </a:lnTo>
                    <a:lnTo>
                      <a:pt x="145" y="100"/>
                    </a:lnTo>
                    <a:lnTo>
                      <a:pt x="148" y="96"/>
                    </a:lnTo>
                    <a:lnTo>
                      <a:pt x="161" y="69"/>
                    </a:lnTo>
                    <a:lnTo>
                      <a:pt x="181" y="60"/>
                    </a:lnTo>
                    <a:lnTo>
                      <a:pt x="193" y="51"/>
                    </a:lnTo>
                    <a:lnTo>
                      <a:pt x="200" y="47"/>
                    </a:lnTo>
                    <a:lnTo>
                      <a:pt x="208" y="47"/>
                    </a:lnTo>
                    <a:lnTo>
                      <a:pt x="216" y="47"/>
                    </a:lnTo>
                    <a:lnTo>
                      <a:pt x="265" y="69"/>
                    </a:lnTo>
                    <a:lnTo>
                      <a:pt x="268" y="77"/>
                    </a:lnTo>
                    <a:lnTo>
                      <a:pt x="272" y="79"/>
                    </a:lnTo>
                    <a:lnTo>
                      <a:pt x="274" y="77"/>
                    </a:lnTo>
                    <a:lnTo>
                      <a:pt x="274" y="72"/>
                    </a:lnTo>
                    <a:lnTo>
                      <a:pt x="278" y="69"/>
                    </a:lnTo>
                    <a:lnTo>
                      <a:pt x="286" y="79"/>
                    </a:lnTo>
                    <a:lnTo>
                      <a:pt x="302" y="86"/>
                    </a:lnTo>
                    <a:lnTo>
                      <a:pt x="307" y="96"/>
                    </a:lnTo>
                    <a:lnTo>
                      <a:pt x="311" y="98"/>
                    </a:lnTo>
                    <a:lnTo>
                      <a:pt x="321" y="98"/>
                    </a:lnTo>
                    <a:lnTo>
                      <a:pt x="336" y="122"/>
                    </a:lnTo>
                    <a:lnTo>
                      <a:pt x="352" y="124"/>
                    </a:lnTo>
                    <a:lnTo>
                      <a:pt x="362" y="133"/>
                    </a:lnTo>
                    <a:lnTo>
                      <a:pt x="369" y="138"/>
                    </a:lnTo>
                    <a:lnTo>
                      <a:pt x="369" y="133"/>
                    </a:lnTo>
                    <a:lnTo>
                      <a:pt x="367" y="129"/>
                    </a:lnTo>
                    <a:lnTo>
                      <a:pt x="371" y="126"/>
                    </a:lnTo>
                    <a:lnTo>
                      <a:pt x="375" y="126"/>
                    </a:lnTo>
                    <a:lnTo>
                      <a:pt x="383" y="136"/>
                    </a:lnTo>
                    <a:lnTo>
                      <a:pt x="392" y="143"/>
                    </a:lnTo>
                    <a:lnTo>
                      <a:pt x="399" y="143"/>
                    </a:lnTo>
                    <a:lnTo>
                      <a:pt x="399" y="133"/>
                    </a:lnTo>
                    <a:lnTo>
                      <a:pt x="402" y="129"/>
                    </a:lnTo>
                    <a:lnTo>
                      <a:pt x="399" y="124"/>
                    </a:lnTo>
                    <a:lnTo>
                      <a:pt x="394" y="122"/>
                    </a:lnTo>
                    <a:lnTo>
                      <a:pt x="390" y="114"/>
                    </a:lnTo>
                    <a:lnTo>
                      <a:pt x="381" y="114"/>
                    </a:lnTo>
                    <a:lnTo>
                      <a:pt x="375" y="107"/>
                    </a:lnTo>
                    <a:lnTo>
                      <a:pt x="375" y="100"/>
                    </a:lnTo>
                    <a:lnTo>
                      <a:pt x="371" y="92"/>
                    </a:lnTo>
                    <a:lnTo>
                      <a:pt x="362" y="90"/>
                    </a:lnTo>
                    <a:lnTo>
                      <a:pt x="352" y="77"/>
                    </a:lnTo>
                    <a:lnTo>
                      <a:pt x="348" y="64"/>
                    </a:lnTo>
                    <a:lnTo>
                      <a:pt x="338" y="60"/>
                    </a:lnTo>
                    <a:lnTo>
                      <a:pt x="330" y="55"/>
                    </a:lnTo>
                    <a:lnTo>
                      <a:pt x="315" y="57"/>
                    </a:lnTo>
                    <a:lnTo>
                      <a:pt x="309" y="47"/>
                    </a:lnTo>
                    <a:lnTo>
                      <a:pt x="311" y="31"/>
                    </a:lnTo>
                    <a:lnTo>
                      <a:pt x="302" y="23"/>
                    </a:lnTo>
                    <a:lnTo>
                      <a:pt x="290" y="29"/>
                    </a:lnTo>
                    <a:lnTo>
                      <a:pt x="282" y="27"/>
                    </a:lnTo>
                    <a:lnTo>
                      <a:pt x="274" y="21"/>
                    </a:lnTo>
                    <a:lnTo>
                      <a:pt x="268" y="21"/>
                    </a:lnTo>
                    <a:lnTo>
                      <a:pt x="263" y="23"/>
                    </a:lnTo>
                    <a:lnTo>
                      <a:pt x="256" y="23"/>
                    </a:lnTo>
                    <a:lnTo>
                      <a:pt x="245" y="17"/>
                    </a:lnTo>
                    <a:lnTo>
                      <a:pt x="242" y="5"/>
                    </a:lnTo>
                    <a:lnTo>
                      <a:pt x="235" y="0"/>
                    </a:lnTo>
                    <a:lnTo>
                      <a:pt x="224" y="0"/>
                    </a:lnTo>
                    <a:lnTo>
                      <a:pt x="221" y="0"/>
                    </a:lnTo>
                    <a:lnTo>
                      <a:pt x="216" y="10"/>
                    </a:lnTo>
                    <a:lnTo>
                      <a:pt x="205" y="23"/>
                    </a:lnTo>
                    <a:lnTo>
                      <a:pt x="200" y="23"/>
                    </a:lnTo>
                    <a:lnTo>
                      <a:pt x="193" y="17"/>
                    </a:lnTo>
                    <a:lnTo>
                      <a:pt x="181" y="17"/>
                    </a:lnTo>
                    <a:lnTo>
                      <a:pt x="173" y="21"/>
                    </a:lnTo>
                    <a:lnTo>
                      <a:pt x="161" y="29"/>
                    </a:lnTo>
                    <a:lnTo>
                      <a:pt x="148" y="27"/>
                    </a:lnTo>
                    <a:lnTo>
                      <a:pt x="138" y="31"/>
                    </a:lnTo>
                    <a:lnTo>
                      <a:pt x="136" y="31"/>
                    </a:lnTo>
                    <a:lnTo>
                      <a:pt x="127" y="21"/>
                    </a:lnTo>
                    <a:lnTo>
                      <a:pt x="117" y="34"/>
                    </a:lnTo>
                    <a:lnTo>
                      <a:pt x="113" y="40"/>
                    </a:lnTo>
                    <a:lnTo>
                      <a:pt x="108" y="45"/>
                    </a:lnTo>
                    <a:lnTo>
                      <a:pt x="99" y="60"/>
                    </a:lnTo>
                    <a:lnTo>
                      <a:pt x="92" y="62"/>
                    </a:lnTo>
                    <a:lnTo>
                      <a:pt x="94" y="72"/>
                    </a:lnTo>
                    <a:lnTo>
                      <a:pt x="90" y="79"/>
                    </a:lnTo>
                    <a:lnTo>
                      <a:pt x="88" y="86"/>
                    </a:lnTo>
                    <a:lnTo>
                      <a:pt x="90" y="105"/>
                    </a:lnTo>
                    <a:lnTo>
                      <a:pt x="82" y="109"/>
                    </a:lnTo>
                    <a:lnTo>
                      <a:pt x="78" y="109"/>
                    </a:lnTo>
                    <a:lnTo>
                      <a:pt x="74" y="109"/>
                    </a:lnTo>
                    <a:lnTo>
                      <a:pt x="67" y="114"/>
                    </a:lnTo>
                    <a:lnTo>
                      <a:pt x="57" y="117"/>
                    </a:lnTo>
                    <a:lnTo>
                      <a:pt x="51" y="114"/>
                    </a:lnTo>
                    <a:lnTo>
                      <a:pt x="37" y="120"/>
                    </a:lnTo>
                    <a:lnTo>
                      <a:pt x="39" y="122"/>
                    </a:lnTo>
                    <a:lnTo>
                      <a:pt x="39" y="129"/>
                    </a:lnTo>
                    <a:lnTo>
                      <a:pt x="37" y="131"/>
                    </a:lnTo>
                    <a:lnTo>
                      <a:pt x="28" y="131"/>
                    </a:lnTo>
                    <a:lnTo>
                      <a:pt x="28" y="136"/>
                    </a:lnTo>
                    <a:lnTo>
                      <a:pt x="20" y="146"/>
                    </a:lnTo>
                    <a:lnTo>
                      <a:pt x="11" y="148"/>
                    </a:lnTo>
                    <a:lnTo>
                      <a:pt x="11" y="159"/>
                    </a:lnTo>
                    <a:lnTo>
                      <a:pt x="0" y="163"/>
                    </a:lnTo>
                    <a:lnTo>
                      <a:pt x="2" y="176"/>
                    </a:lnTo>
                    <a:lnTo>
                      <a:pt x="7" y="187"/>
                    </a:lnTo>
                    <a:lnTo>
                      <a:pt x="16" y="183"/>
                    </a:lnTo>
                    <a:lnTo>
                      <a:pt x="18" y="187"/>
                    </a:lnTo>
                    <a:lnTo>
                      <a:pt x="22" y="187"/>
                    </a:lnTo>
                    <a:lnTo>
                      <a:pt x="30" y="183"/>
                    </a:lnTo>
                    <a:lnTo>
                      <a:pt x="41" y="183"/>
                    </a:lnTo>
                    <a:lnTo>
                      <a:pt x="57" y="176"/>
                    </a:lnTo>
                    <a:lnTo>
                      <a:pt x="62" y="176"/>
                    </a:lnTo>
                    <a:lnTo>
                      <a:pt x="74" y="174"/>
                    </a:lnTo>
                    <a:lnTo>
                      <a:pt x="94" y="159"/>
                    </a:lnTo>
                    <a:lnTo>
                      <a:pt x="103" y="146"/>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49" name="Freeform 28"/>
              <p:cNvSpPr>
                <a:spLocks/>
              </p:cNvSpPr>
              <p:nvPr/>
            </p:nvSpPr>
            <p:spPr bwMode="auto">
              <a:xfrm>
                <a:off x="927" y="980"/>
                <a:ext cx="540" cy="581"/>
              </a:xfrm>
              <a:custGeom>
                <a:avLst/>
                <a:gdLst>
                  <a:gd name="T0" fmla="*/ 41 w 439"/>
                  <a:gd name="T1" fmla="*/ 257 h 437"/>
                  <a:gd name="T2" fmla="*/ 30 w 439"/>
                  <a:gd name="T3" fmla="*/ 288 h 437"/>
                  <a:gd name="T4" fmla="*/ 20 w 439"/>
                  <a:gd name="T5" fmla="*/ 302 h 437"/>
                  <a:gd name="T6" fmla="*/ 4 w 439"/>
                  <a:gd name="T7" fmla="*/ 295 h 437"/>
                  <a:gd name="T8" fmla="*/ 0 w 439"/>
                  <a:gd name="T9" fmla="*/ 330 h 437"/>
                  <a:gd name="T10" fmla="*/ 22 w 439"/>
                  <a:gd name="T11" fmla="*/ 362 h 437"/>
                  <a:gd name="T12" fmla="*/ 62 w 439"/>
                  <a:gd name="T13" fmla="*/ 371 h 437"/>
                  <a:gd name="T14" fmla="*/ 92 w 439"/>
                  <a:gd name="T15" fmla="*/ 416 h 437"/>
                  <a:gd name="T16" fmla="*/ 113 w 439"/>
                  <a:gd name="T17" fmla="*/ 431 h 437"/>
                  <a:gd name="T18" fmla="*/ 122 w 439"/>
                  <a:gd name="T19" fmla="*/ 399 h 437"/>
                  <a:gd name="T20" fmla="*/ 119 w 439"/>
                  <a:gd name="T21" fmla="*/ 366 h 437"/>
                  <a:gd name="T22" fmla="*/ 154 w 439"/>
                  <a:gd name="T23" fmla="*/ 349 h 437"/>
                  <a:gd name="T24" fmla="*/ 171 w 439"/>
                  <a:gd name="T25" fmla="*/ 340 h 437"/>
                  <a:gd name="T26" fmla="*/ 181 w 439"/>
                  <a:gd name="T27" fmla="*/ 354 h 437"/>
                  <a:gd name="T28" fmla="*/ 202 w 439"/>
                  <a:gd name="T29" fmla="*/ 354 h 437"/>
                  <a:gd name="T30" fmla="*/ 219 w 439"/>
                  <a:gd name="T31" fmla="*/ 347 h 437"/>
                  <a:gd name="T32" fmla="*/ 239 w 439"/>
                  <a:gd name="T33" fmla="*/ 366 h 437"/>
                  <a:gd name="T34" fmla="*/ 288 w 439"/>
                  <a:gd name="T35" fmla="*/ 383 h 437"/>
                  <a:gd name="T36" fmla="*/ 320 w 439"/>
                  <a:gd name="T37" fmla="*/ 395 h 437"/>
                  <a:gd name="T38" fmla="*/ 342 w 439"/>
                  <a:gd name="T39" fmla="*/ 379 h 437"/>
                  <a:gd name="T40" fmla="*/ 359 w 439"/>
                  <a:gd name="T41" fmla="*/ 390 h 437"/>
                  <a:gd name="T42" fmla="*/ 402 w 439"/>
                  <a:gd name="T43" fmla="*/ 383 h 437"/>
                  <a:gd name="T44" fmla="*/ 438 w 439"/>
                  <a:gd name="T45" fmla="*/ 379 h 437"/>
                  <a:gd name="T46" fmla="*/ 412 w 439"/>
                  <a:gd name="T47" fmla="*/ 349 h 437"/>
                  <a:gd name="T48" fmla="*/ 369 w 439"/>
                  <a:gd name="T49" fmla="*/ 336 h 437"/>
                  <a:gd name="T50" fmla="*/ 342 w 439"/>
                  <a:gd name="T51" fmla="*/ 295 h 437"/>
                  <a:gd name="T52" fmla="*/ 334 w 439"/>
                  <a:gd name="T53" fmla="*/ 231 h 437"/>
                  <a:gd name="T54" fmla="*/ 362 w 439"/>
                  <a:gd name="T55" fmla="*/ 183 h 437"/>
                  <a:gd name="T56" fmla="*/ 315 w 439"/>
                  <a:gd name="T57" fmla="*/ 178 h 437"/>
                  <a:gd name="T58" fmla="*/ 305 w 439"/>
                  <a:gd name="T59" fmla="*/ 127 h 437"/>
                  <a:gd name="T60" fmla="*/ 318 w 439"/>
                  <a:gd name="T61" fmla="*/ 75 h 437"/>
                  <a:gd name="T62" fmla="*/ 330 w 439"/>
                  <a:gd name="T63" fmla="*/ 43 h 437"/>
                  <a:gd name="T64" fmla="*/ 305 w 439"/>
                  <a:gd name="T65" fmla="*/ 19 h 437"/>
                  <a:gd name="T66" fmla="*/ 274 w 439"/>
                  <a:gd name="T67" fmla="*/ 4 h 437"/>
                  <a:gd name="T68" fmla="*/ 247 w 439"/>
                  <a:gd name="T69" fmla="*/ 6 h 437"/>
                  <a:gd name="T70" fmla="*/ 241 w 439"/>
                  <a:gd name="T71" fmla="*/ 37 h 437"/>
                  <a:gd name="T72" fmla="*/ 253 w 439"/>
                  <a:gd name="T73" fmla="*/ 62 h 437"/>
                  <a:gd name="T74" fmla="*/ 251 w 439"/>
                  <a:gd name="T75" fmla="*/ 90 h 437"/>
                  <a:gd name="T76" fmla="*/ 239 w 439"/>
                  <a:gd name="T77" fmla="*/ 73 h 437"/>
                  <a:gd name="T78" fmla="*/ 235 w 439"/>
                  <a:gd name="T79" fmla="*/ 49 h 437"/>
                  <a:gd name="T80" fmla="*/ 200 w 439"/>
                  <a:gd name="T81" fmla="*/ 52 h 437"/>
                  <a:gd name="T82" fmla="*/ 175 w 439"/>
                  <a:gd name="T83" fmla="*/ 71 h 437"/>
                  <a:gd name="T84" fmla="*/ 152 w 439"/>
                  <a:gd name="T85" fmla="*/ 37 h 437"/>
                  <a:gd name="T86" fmla="*/ 138 w 439"/>
                  <a:gd name="T87" fmla="*/ 23 h 437"/>
                  <a:gd name="T88" fmla="*/ 119 w 439"/>
                  <a:gd name="T89" fmla="*/ 45 h 437"/>
                  <a:gd name="T90" fmla="*/ 122 w 439"/>
                  <a:gd name="T91" fmla="*/ 86 h 437"/>
                  <a:gd name="T92" fmla="*/ 82 w 439"/>
                  <a:gd name="T93" fmla="*/ 131 h 437"/>
                  <a:gd name="T94" fmla="*/ 84 w 439"/>
                  <a:gd name="T95" fmla="*/ 164 h 437"/>
                  <a:gd name="T96" fmla="*/ 78 w 439"/>
                  <a:gd name="T97" fmla="*/ 183 h 437"/>
                  <a:gd name="T98" fmla="*/ 71 w 439"/>
                  <a:gd name="T99" fmla="*/ 159 h 437"/>
                  <a:gd name="T100" fmla="*/ 57 w 439"/>
                  <a:gd name="T101" fmla="*/ 114 h 437"/>
                  <a:gd name="T102" fmla="*/ 41 w 439"/>
                  <a:gd name="T103" fmla="*/ 118 h 437"/>
                  <a:gd name="T104" fmla="*/ 14 w 439"/>
                  <a:gd name="T105" fmla="*/ 166 h 437"/>
                  <a:gd name="T106" fmla="*/ 20 w 439"/>
                  <a:gd name="T107" fmla="*/ 20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9" h="437">
                    <a:moveTo>
                      <a:pt x="28" y="240"/>
                    </a:moveTo>
                    <a:lnTo>
                      <a:pt x="34" y="248"/>
                    </a:lnTo>
                    <a:lnTo>
                      <a:pt x="41" y="257"/>
                    </a:lnTo>
                    <a:lnTo>
                      <a:pt x="43" y="278"/>
                    </a:lnTo>
                    <a:lnTo>
                      <a:pt x="34" y="283"/>
                    </a:lnTo>
                    <a:lnTo>
                      <a:pt x="30" y="288"/>
                    </a:lnTo>
                    <a:lnTo>
                      <a:pt x="30" y="297"/>
                    </a:lnTo>
                    <a:lnTo>
                      <a:pt x="25" y="302"/>
                    </a:lnTo>
                    <a:lnTo>
                      <a:pt x="20" y="302"/>
                    </a:lnTo>
                    <a:lnTo>
                      <a:pt x="16" y="288"/>
                    </a:lnTo>
                    <a:lnTo>
                      <a:pt x="2" y="283"/>
                    </a:lnTo>
                    <a:lnTo>
                      <a:pt x="4" y="295"/>
                    </a:lnTo>
                    <a:lnTo>
                      <a:pt x="0" y="306"/>
                    </a:lnTo>
                    <a:lnTo>
                      <a:pt x="0" y="317"/>
                    </a:lnTo>
                    <a:lnTo>
                      <a:pt x="0" y="330"/>
                    </a:lnTo>
                    <a:lnTo>
                      <a:pt x="9" y="349"/>
                    </a:lnTo>
                    <a:lnTo>
                      <a:pt x="16" y="357"/>
                    </a:lnTo>
                    <a:lnTo>
                      <a:pt x="22" y="362"/>
                    </a:lnTo>
                    <a:lnTo>
                      <a:pt x="43" y="354"/>
                    </a:lnTo>
                    <a:lnTo>
                      <a:pt x="53" y="360"/>
                    </a:lnTo>
                    <a:lnTo>
                      <a:pt x="62" y="371"/>
                    </a:lnTo>
                    <a:lnTo>
                      <a:pt x="67" y="386"/>
                    </a:lnTo>
                    <a:lnTo>
                      <a:pt x="74" y="395"/>
                    </a:lnTo>
                    <a:lnTo>
                      <a:pt x="92" y="416"/>
                    </a:lnTo>
                    <a:lnTo>
                      <a:pt x="94" y="431"/>
                    </a:lnTo>
                    <a:lnTo>
                      <a:pt x="111" y="436"/>
                    </a:lnTo>
                    <a:lnTo>
                      <a:pt x="113" y="431"/>
                    </a:lnTo>
                    <a:lnTo>
                      <a:pt x="108" y="414"/>
                    </a:lnTo>
                    <a:lnTo>
                      <a:pt x="111" y="409"/>
                    </a:lnTo>
                    <a:lnTo>
                      <a:pt x="122" y="399"/>
                    </a:lnTo>
                    <a:lnTo>
                      <a:pt x="115" y="383"/>
                    </a:lnTo>
                    <a:lnTo>
                      <a:pt x="115" y="375"/>
                    </a:lnTo>
                    <a:lnTo>
                      <a:pt x="119" y="366"/>
                    </a:lnTo>
                    <a:lnTo>
                      <a:pt x="136" y="354"/>
                    </a:lnTo>
                    <a:lnTo>
                      <a:pt x="140" y="349"/>
                    </a:lnTo>
                    <a:lnTo>
                      <a:pt x="154" y="349"/>
                    </a:lnTo>
                    <a:lnTo>
                      <a:pt x="154" y="338"/>
                    </a:lnTo>
                    <a:lnTo>
                      <a:pt x="163" y="343"/>
                    </a:lnTo>
                    <a:lnTo>
                      <a:pt x="171" y="340"/>
                    </a:lnTo>
                    <a:lnTo>
                      <a:pt x="175" y="345"/>
                    </a:lnTo>
                    <a:lnTo>
                      <a:pt x="175" y="352"/>
                    </a:lnTo>
                    <a:lnTo>
                      <a:pt x="181" y="354"/>
                    </a:lnTo>
                    <a:lnTo>
                      <a:pt x="189" y="347"/>
                    </a:lnTo>
                    <a:lnTo>
                      <a:pt x="198" y="357"/>
                    </a:lnTo>
                    <a:lnTo>
                      <a:pt x="202" y="354"/>
                    </a:lnTo>
                    <a:lnTo>
                      <a:pt x="212" y="354"/>
                    </a:lnTo>
                    <a:lnTo>
                      <a:pt x="210" y="343"/>
                    </a:lnTo>
                    <a:lnTo>
                      <a:pt x="219" y="347"/>
                    </a:lnTo>
                    <a:lnTo>
                      <a:pt x="228" y="345"/>
                    </a:lnTo>
                    <a:lnTo>
                      <a:pt x="233" y="362"/>
                    </a:lnTo>
                    <a:lnTo>
                      <a:pt x="239" y="366"/>
                    </a:lnTo>
                    <a:lnTo>
                      <a:pt x="258" y="366"/>
                    </a:lnTo>
                    <a:lnTo>
                      <a:pt x="276" y="381"/>
                    </a:lnTo>
                    <a:lnTo>
                      <a:pt x="288" y="383"/>
                    </a:lnTo>
                    <a:lnTo>
                      <a:pt x="290" y="388"/>
                    </a:lnTo>
                    <a:lnTo>
                      <a:pt x="299" y="390"/>
                    </a:lnTo>
                    <a:lnTo>
                      <a:pt x="320" y="395"/>
                    </a:lnTo>
                    <a:lnTo>
                      <a:pt x="332" y="381"/>
                    </a:lnTo>
                    <a:lnTo>
                      <a:pt x="336" y="379"/>
                    </a:lnTo>
                    <a:lnTo>
                      <a:pt x="342" y="379"/>
                    </a:lnTo>
                    <a:lnTo>
                      <a:pt x="344" y="386"/>
                    </a:lnTo>
                    <a:lnTo>
                      <a:pt x="355" y="383"/>
                    </a:lnTo>
                    <a:lnTo>
                      <a:pt x="359" y="390"/>
                    </a:lnTo>
                    <a:lnTo>
                      <a:pt x="387" y="383"/>
                    </a:lnTo>
                    <a:lnTo>
                      <a:pt x="394" y="386"/>
                    </a:lnTo>
                    <a:lnTo>
                      <a:pt x="402" y="383"/>
                    </a:lnTo>
                    <a:lnTo>
                      <a:pt x="410" y="386"/>
                    </a:lnTo>
                    <a:lnTo>
                      <a:pt x="417" y="386"/>
                    </a:lnTo>
                    <a:lnTo>
                      <a:pt x="438" y="379"/>
                    </a:lnTo>
                    <a:lnTo>
                      <a:pt x="424" y="362"/>
                    </a:lnTo>
                    <a:lnTo>
                      <a:pt x="417" y="360"/>
                    </a:lnTo>
                    <a:lnTo>
                      <a:pt x="412" y="349"/>
                    </a:lnTo>
                    <a:lnTo>
                      <a:pt x="390" y="343"/>
                    </a:lnTo>
                    <a:lnTo>
                      <a:pt x="387" y="336"/>
                    </a:lnTo>
                    <a:lnTo>
                      <a:pt x="369" y="336"/>
                    </a:lnTo>
                    <a:lnTo>
                      <a:pt x="359" y="317"/>
                    </a:lnTo>
                    <a:lnTo>
                      <a:pt x="353" y="306"/>
                    </a:lnTo>
                    <a:lnTo>
                      <a:pt x="342" y="295"/>
                    </a:lnTo>
                    <a:lnTo>
                      <a:pt x="338" y="291"/>
                    </a:lnTo>
                    <a:lnTo>
                      <a:pt x="332" y="283"/>
                    </a:lnTo>
                    <a:lnTo>
                      <a:pt x="334" y="231"/>
                    </a:lnTo>
                    <a:lnTo>
                      <a:pt x="342" y="228"/>
                    </a:lnTo>
                    <a:lnTo>
                      <a:pt x="362" y="192"/>
                    </a:lnTo>
                    <a:lnTo>
                      <a:pt x="362" y="183"/>
                    </a:lnTo>
                    <a:lnTo>
                      <a:pt x="348" y="178"/>
                    </a:lnTo>
                    <a:lnTo>
                      <a:pt x="327" y="181"/>
                    </a:lnTo>
                    <a:lnTo>
                      <a:pt x="315" y="178"/>
                    </a:lnTo>
                    <a:lnTo>
                      <a:pt x="309" y="171"/>
                    </a:lnTo>
                    <a:lnTo>
                      <a:pt x="305" y="155"/>
                    </a:lnTo>
                    <a:lnTo>
                      <a:pt x="305" y="127"/>
                    </a:lnTo>
                    <a:lnTo>
                      <a:pt x="320" y="99"/>
                    </a:lnTo>
                    <a:lnTo>
                      <a:pt x="323" y="90"/>
                    </a:lnTo>
                    <a:lnTo>
                      <a:pt x="318" y="75"/>
                    </a:lnTo>
                    <a:lnTo>
                      <a:pt x="323" y="64"/>
                    </a:lnTo>
                    <a:lnTo>
                      <a:pt x="318" y="56"/>
                    </a:lnTo>
                    <a:lnTo>
                      <a:pt x="330" y="43"/>
                    </a:lnTo>
                    <a:lnTo>
                      <a:pt x="327" y="32"/>
                    </a:lnTo>
                    <a:lnTo>
                      <a:pt x="315" y="26"/>
                    </a:lnTo>
                    <a:lnTo>
                      <a:pt x="305" y="19"/>
                    </a:lnTo>
                    <a:lnTo>
                      <a:pt x="293" y="19"/>
                    </a:lnTo>
                    <a:lnTo>
                      <a:pt x="278" y="19"/>
                    </a:lnTo>
                    <a:lnTo>
                      <a:pt x="274" y="4"/>
                    </a:lnTo>
                    <a:lnTo>
                      <a:pt x="265" y="0"/>
                    </a:lnTo>
                    <a:lnTo>
                      <a:pt x="256" y="2"/>
                    </a:lnTo>
                    <a:lnTo>
                      <a:pt x="247" y="6"/>
                    </a:lnTo>
                    <a:lnTo>
                      <a:pt x="245" y="13"/>
                    </a:lnTo>
                    <a:lnTo>
                      <a:pt x="247" y="21"/>
                    </a:lnTo>
                    <a:lnTo>
                      <a:pt x="241" y="37"/>
                    </a:lnTo>
                    <a:lnTo>
                      <a:pt x="258" y="43"/>
                    </a:lnTo>
                    <a:lnTo>
                      <a:pt x="260" y="52"/>
                    </a:lnTo>
                    <a:lnTo>
                      <a:pt x="253" y="62"/>
                    </a:lnTo>
                    <a:lnTo>
                      <a:pt x="258" y="71"/>
                    </a:lnTo>
                    <a:lnTo>
                      <a:pt x="260" y="82"/>
                    </a:lnTo>
                    <a:lnTo>
                      <a:pt x="251" y="90"/>
                    </a:lnTo>
                    <a:lnTo>
                      <a:pt x="241" y="88"/>
                    </a:lnTo>
                    <a:lnTo>
                      <a:pt x="239" y="80"/>
                    </a:lnTo>
                    <a:lnTo>
                      <a:pt x="239" y="73"/>
                    </a:lnTo>
                    <a:lnTo>
                      <a:pt x="239" y="66"/>
                    </a:lnTo>
                    <a:lnTo>
                      <a:pt x="230" y="58"/>
                    </a:lnTo>
                    <a:lnTo>
                      <a:pt x="235" y="49"/>
                    </a:lnTo>
                    <a:lnTo>
                      <a:pt x="230" y="49"/>
                    </a:lnTo>
                    <a:lnTo>
                      <a:pt x="221" y="52"/>
                    </a:lnTo>
                    <a:lnTo>
                      <a:pt x="200" y="52"/>
                    </a:lnTo>
                    <a:lnTo>
                      <a:pt x="196" y="56"/>
                    </a:lnTo>
                    <a:lnTo>
                      <a:pt x="196" y="69"/>
                    </a:lnTo>
                    <a:lnTo>
                      <a:pt x="175" y="71"/>
                    </a:lnTo>
                    <a:lnTo>
                      <a:pt x="168" y="69"/>
                    </a:lnTo>
                    <a:lnTo>
                      <a:pt x="150" y="47"/>
                    </a:lnTo>
                    <a:lnTo>
                      <a:pt x="152" y="37"/>
                    </a:lnTo>
                    <a:lnTo>
                      <a:pt x="152" y="28"/>
                    </a:lnTo>
                    <a:lnTo>
                      <a:pt x="148" y="23"/>
                    </a:lnTo>
                    <a:lnTo>
                      <a:pt x="138" y="23"/>
                    </a:lnTo>
                    <a:lnTo>
                      <a:pt x="127" y="28"/>
                    </a:lnTo>
                    <a:lnTo>
                      <a:pt x="122" y="35"/>
                    </a:lnTo>
                    <a:lnTo>
                      <a:pt x="119" y="45"/>
                    </a:lnTo>
                    <a:lnTo>
                      <a:pt x="122" y="56"/>
                    </a:lnTo>
                    <a:lnTo>
                      <a:pt x="127" y="71"/>
                    </a:lnTo>
                    <a:lnTo>
                      <a:pt x="122" y="86"/>
                    </a:lnTo>
                    <a:lnTo>
                      <a:pt x="113" y="97"/>
                    </a:lnTo>
                    <a:lnTo>
                      <a:pt x="106" y="107"/>
                    </a:lnTo>
                    <a:lnTo>
                      <a:pt x="82" y="131"/>
                    </a:lnTo>
                    <a:lnTo>
                      <a:pt x="80" y="135"/>
                    </a:lnTo>
                    <a:lnTo>
                      <a:pt x="88" y="157"/>
                    </a:lnTo>
                    <a:lnTo>
                      <a:pt x="84" y="164"/>
                    </a:lnTo>
                    <a:lnTo>
                      <a:pt x="84" y="173"/>
                    </a:lnTo>
                    <a:lnTo>
                      <a:pt x="82" y="181"/>
                    </a:lnTo>
                    <a:lnTo>
                      <a:pt x="78" y="183"/>
                    </a:lnTo>
                    <a:lnTo>
                      <a:pt x="67" y="176"/>
                    </a:lnTo>
                    <a:lnTo>
                      <a:pt x="74" y="166"/>
                    </a:lnTo>
                    <a:lnTo>
                      <a:pt x="71" y="159"/>
                    </a:lnTo>
                    <a:lnTo>
                      <a:pt x="49" y="135"/>
                    </a:lnTo>
                    <a:lnTo>
                      <a:pt x="59" y="121"/>
                    </a:lnTo>
                    <a:lnTo>
                      <a:pt x="57" y="114"/>
                    </a:lnTo>
                    <a:lnTo>
                      <a:pt x="49" y="112"/>
                    </a:lnTo>
                    <a:lnTo>
                      <a:pt x="37" y="112"/>
                    </a:lnTo>
                    <a:lnTo>
                      <a:pt x="41" y="118"/>
                    </a:lnTo>
                    <a:lnTo>
                      <a:pt x="28" y="144"/>
                    </a:lnTo>
                    <a:lnTo>
                      <a:pt x="14" y="157"/>
                    </a:lnTo>
                    <a:lnTo>
                      <a:pt x="14" y="166"/>
                    </a:lnTo>
                    <a:lnTo>
                      <a:pt x="9" y="178"/>
                    </a:lnTo>
                    <a:lnTo>
                      <a:pt x="14" y="198"/>
                    </a:lnTo>
                    <a:lnTo>
                      <a:pt x="20" y="209"/>
                    </a:lnTo>
                    <a:lnTo>
                      <a:pt x="20" y="221"/>
                    </a:lnTo>
                    <a:lnTo>
                      <a:pt x="28" y="240"/>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50" name="Freeform 29"/>
              <p:cNvSpPr>
                <a:spLocks/>
              </p:cNvSpPr>
              <p:nvPr/>
            </p:nvSpPr>
            <p:spPr bwMode="auto">
              <a:xfrm>
                <a:off x="1041" y="1430"/>
                <a:ext cx="692" cy="414"/>
              </a:xfrm>
              <a:custGeom>
                <a:avLst/>
                <a:gdLst>
                  <a:gd name="T0" fmla="*/ 49 w 562"/>
                  <a:gd name="T1" fmla="*/ 160 h 311"/>
                  <a:gd name="T2" fmla="*/ 81 w 562"/>
                  <a:gd name="T3" fmla="*/ 167 h 311"/>
                  <a:gd name="T4" fmla="*/ 106 w 562"/>
                  <a:gd name="T5" fmla="*/ 148 h 311"/>
                  <a:gd name="T6" fmla="*/ 132 w 562"/>
                  <a:gd name="T7" fmla="*/ 162 h 311"/>
                  <a:gd name="T8" fmla="*/ 155 w 562"/>
                  <a:gd name="T9" fmla="*/ 175 h 311"/>
                  <a:gd name="T10" fmla="*/ 188 w 562"/>
                  <a:gd name="T11" fmla="*/ 188 h 311"/>
                  <a:gd name="T12" fmla="*/ 209 w 562"/>
                  <a:gd name="T13" fmla="*/ 212 h 311"/>
                  <a:gd name="T14" fmla="*/ 236 w 562"/>
                  <a:gd name="T15" fmla="*/ 216 h 311"/>
                  <a:gd name="T16" fmla="*/ 271 w 562"/>
                  <a:gd name="T17" fmla="*/ 235 h 311"/>
                  <a:gd name="T18" fmla="*/ 296 w 562"/>
                  <a:gd name="T19" fmla="*/ 235 h 311"/>
                  <a:gd name="T20" fmla="*/ 312 w 562"/>
                  <a:gd name="T21" fmla="*/ 226 h 311"/>
                  <a:gd name="T22" fmla="*/ 339 w 562"/>
                  <a:gd name="T23" fmla="*/ 212 h 311"/>
                  <a:gd name="T24" fmla="*/ 365 w 562"/>
                  <a:gd name="T25" fmla="*/ 238 h 311"/>
                  <a:gd name="T26" fmla="*/ 382 w 562"/>
                  <a:gd name="T27" fmla="*/ 250 h 311"/>
                  <a:gd name="T28" fmla="*/ 396 w 562"/>
                  <a:gd name="T29" fmla="*/ 285 h 311"/>
                  <a:gd name="T30" fmla="*/ 432 w 562"/>
                  <a:gd name="T31" fmla="*/ 304 h 311"/>
                  <a:gd name="T32" fmla="*/ 471 w 562"/>
                  <a:gd name="T33" fmla="*/ 295 h 311"/>
                  <a:gd name="T34" fmla="*/ 506 w 562"/>
                  <a:gd name="T35" fmla="*/ 269 h 311"/>
                  <a:gd name="T36" fmla="*/ 528 w 562"/>
                  <a:gd name="T37" fmla="*/ 288 h 311"/>
                  <a:gd name="T38" fmla="*/ 549 w 562"/>
                  <a:gd name="T39" fmla="*/ 297 h 311"/>
                  <a:gd name="T40" fmla="*/ 544 w 562"/>
                  <a:gd name="T41" fmla="*/ 257 h 311"/>
                  <a:gd name="T42" fmla="*/ 487 w 562"/>
                  <a:gd name="T43" fmla="*/ 186 h 311"/>
                  <a:gd name="T44" fmla="*/ 478 w 562"/>
                  <a:gd name="T45" fmla="*/ 156 h 311"/>
                  <a:gd name="T46" fmla="*/ 481 w 562"/>
                  <a:gd name="T47" fmla="*/ 124 h 311"/>
                  <a:gd name="T48" fmla="*/ 471 w 562"/>
                  <a:gd name="T49" fmla="*/ 103 h 311"/>
                  <a:gd name="T50" fmla="*/ 475 w 562"/>
                  <a:gd name="T51" fmla="*/ 79 h 311"/>
                  <a:gd name="T52" fmla="*/ 487 w 562"/>
                  <a:gd name="T53" fmla="*/ 68 h 311"/>
                  <a:gd name="T54" fmla="*/ 475 w 562"/>
                  <a:gd name="T55" fmla="*/ 47 h 311"/>
                  <a:gd name="T56" fmla="*/ 424 w 562"/>
                  <a:gd name="T57" fmla="*/ 40 h 311"/>
                  <a:gd name="T58" fmla="*/ 396 w 562"/>
                  <a:gd name="T59" fmla="*/ 51 h 311"/>
                  <a:gd name="T60" fmla="*/ 343 w 562"/>
                  <a:gd name="T61" fmla="*/ 40 h 311"/>
                  <a:gd name="T62" fmla="*/ 307 w 562"/>
                  <a:gd name="T63" fmla="*/ 44 h 311"/>
                  <a:gd name="T64" fmla="*/ 265 w 562"/>
                  <a:gd name="T65" fmla="*/ 51 h 311"/>
                  <a:gd name="T66" fmla="*/ 248 w 562"/>
                  <a:gd name="T67" fmla="*/ 40 h 311"/>
                  <a:gd name="T68" fmla="*/ 227 w 562"/>
                  <a:gd name="T69" fmla="*/ 56 h 311"/>
                  <a:gd name="T70" fmla="*/ 195 w 562"/>
                  <a:gd name="T71" fmla="*/ 44 h 311"/>
                  <a:gd name="T72" fmla="*/ 147 w 562"/>
                  <a:gd name="T73" fmla="*/ 28 h 311"/>
                  <a:gd name="T74" fmla="*/ 127 w 562"/>
                  <a:gd name="T75" fmla="*/ 8 h 311"/>
                  <a:gd name="T76" fmla="*/ 110 w 562"/>
                  <a:gd name="T77" fmla="*/ 15 h 311"/>
                  <a:gd name="T78" fmla="*/ 90 w 562"/>
                  <a:gd name="T79" fmla="*/ 15 h 311"/>
                  <a:gd name="T80" fmla="*/ 79 w 562"/>
                  <a:gd name="T81" fmla="*/ 2 h 311"/>
                  <a:gd name="T82" fmla="*/ 63 w 562"/>
                  <a:gd name="T83" fmla="*/ 11 h 311"/>
                  <a:gd name="T84" fmla="*/ 29 w 562"/>
                  <a:gd name="T85" fmla="*/ 28 h 311"/>
                  <a:gd name="T86" fmla="*/ 31 w 562"/>
                  <a:gd name="T87" fmla="*/ 60 h 311"/>
                  <a:gd name="T88" fmla="*/ 22 w 562"/>
                  <a:gd name="T89" fmla="*/ 92 h 311"/>
                  <a:gd name="T90" fmla="*/ 4 w 562"/>
                  <a:gd name="T91" fmla="*/ 96 h 311"/>
                  <a:gd name="T92" fmla="*/ 8 w 562"/>
                  <a:gd name="T93" fmla="*/ 124 h 311"/>
                  <a:gd name="T94" fmla="*/ 36 w 562"/>
                  <a:gd name="T95" fmla="*/ 12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2" h="311">
                    <a:moveTo>
                      <a:pt x="45" y="134"/>
                    </a:moveTo>
                    <a:lnTo>
                      <a:pt x="43" y="150"/>
                    </a:lnTo>
                    <a:lnTo>
                      <a:pt x="49" y="160"/>
                    </a:lnTo>
                    <a:lnTo>
                      <a:pt x="63" y="158"/>
                    </a:lnTo>
                    <a:lnTo>
                      <a:pt x="72" y="162"/>
                    </a:lnTo>
                    <a:lnTo>
                      <a:pt x="81" y="167"/>
                    </a:lnTo>
                    <a:lnTo>
                      <a:pt x="90" y="158"/>
                    </a:lnTo>
                    <a:lnTo>
                      <a:pt x="100" y="150"/>
                    </a:lnTo>
                    <a:lnTo>
                      <a:pt x="106" y="148"/>
                    </a:lnTo>
                    <a:lnTo>
                      <a:pt x="122" y="150"/>
                    </a:lnTo>
                    <a:lnTo>
                      <a:pt x="127" y="156"/>
                    </a:lnTo>
                    <a:lnTo>
                      <a:pt x="132" y="162"/>
                    </a:lnTo>
                    <a:lnTo>
                      <a:pt x="138" y="167"/>
                    </a:lnTo>
                    <a:lnTo>
                      <a:pt x="145" y="167"/>
                    </a:lnTo>
                    <a:lnTo>
                      <a:pt x="155" y="175"/>
                    </a:lnTo>
                    <a:lnTo>
                      <a:pt x="163" y="181"/>
                    </a:lnTo>
                    <a:lnTo>
                      <a:pt x="173" y="184"/>
                    </a:lnTo>
                    <a:lnTo>
                      <a:pt x="188" y="188"/>
                    </a:lnTo>
                    <a:lnTo>
                      <a:pt x="195" y="190"/>
                    </a:lnTo>
                    <a:lnTo>
                      <a:pt x="202" y="201"/>
                    </a:lnTo>
                    <a:lnTo>
                      <a:pt x="209" y="212"/>
                    </a:lnTo>
                    <a:lnTo>
                      <a:pt x="216" y="214"/>
                    </a:lnTo>
                    <a:lnTo>
                      <a:pt x="227" y="216"/>
                    </a:lnTo>
                    <a:lnTo>
                      <a:pt x="236" y="216"/>
                    </a:lnTo>
                    <a:lnTo>
                      <a:pt x="245" y="226"/>
                    </a:lnTo>
                    <a:lnTo>
                      <a:pt x="255" y="238"/>
                    </a:lnTo>
                    <a:lnTo>
                      <a:pt x="271" y="235"/>
                    </a:lnTo>
                    <a:lnTo>
                      <a:pt x="279" y="238"/>
                    </a:lnTo>
                    <a:lnTo>
                      <a:pt x="289" y="238"/>
                    </a:lnTo>
                    <a:lnTo>
                      <a:pt x="296" y="235"/>
                    </a:lnTo>
                    <a:lnTo>
                      <a:pt x="302" y="238"/>
                    </a:lnTo>
                    <a:lnTo>
                      <a:pt x="310" y="233"/>
                    </a:lnTo>
                    <a:lnTo>
                      <a:pt x="312" y="226"/>
                    </a:lnTo>
                    <a:lnTo>
                      <a:pt x="318" y="222"/>
                    </a:lnTo>
                    <a:lnTo>
                      <a:pt x="328" y="214"/>
                    </a:lnTo>
                    <a:lnTo>
                      <a:pt x="339" y="212"/>
                    </a:lnTo>
                    <a:lnTo>
                      <a:pt x="353" y="222"/>
                    </a:lnTo>
                    <a:lnTo>
                      <a:pt x="357" y="229"/>
                    </a:lnTo>
                    <a:lnTo>
                      <a:pt x="365" y="238"/>
                    </a:lnTo>
                    <a:lnTo>
                      <a:pt x="371" y="240"/>
                    </a:lnTo>
                    <a:lnTo>
                      <a:pt x="382" y="240"/>
                    </a:lnTo>
                    <a:lnTo>
                      <a:pt x="382" y="250"/>
                    </a:lnTo>
                    <a:lnTo>
                      <a:pt x="382" y="259"/>
                    </a:lnTo>
                    <a:lnTo>
                      <a:pt x="385" y="269"/>
                    </a:lnTo>
                    <a:lnTo>
                      <a:pt x="396" y="285"/>
                    </a:lnTo>
                    <a:lnTo>
                      <a:pt x="408" y="290"/>
                    </a:lnTo>
                    <a:lnTo>
                      <a:pt x="418" y="297"/>
                    </a:lnTo>
                    <a:lnTo>
                      <a:pt x="432" y="304"/>
                    </a:lnTo>
                    <a:lnTo>
                      <a:pt x="459" y="310"/>
                    </a:lnTo>
                    <a:lnTo>
                      <a:pt x="465" y="302"/>
                    </a:lnTo>
                    <a:lnTo>
                      <a:pt x="471" y="295"/>
                    </a:lnTo>
                    <a:lnTo>
                      <a:pt x="481" y="280"/>
                    </a:lnTo>
                    <a:lnTo>
                      <a:pt x="494" y="276"/>
                    </a:lnTo>
                    <a:lnTo>
                      <a:pt x="506" y="269"/>
                    </a:lnTo>
                    <a:lnTo>
                      <a:pt x="524" y="271"/>
                    </a:lnTo>
                    <a:lnTo>
                      <a:pt x="526" y="276"/>
                    </a:lnTo>
                    <a:lnTo>
                      <a:pt x="528" y="288"/>
                    </a:lnTo>
                    <a:lnTo>
                      <a:pt x="540" y="290"/>
                    </a:lnTo>
                    <a:lnTo>
                      <a:pt x="544" y="295"/>
                    </a:lnTo>
                    <a:lnTo>
                      <a:pt x="549" y="297"/>
                    </a:lnTo>
                    <a:lnTo>
                      <a:pt x="553" y="295"/>
                    </a:lnTo>
                    <a:lnTo>
                      <a:pt x="561" y="267"/>
                    </a:lnTo>
                    <a:lnTo>
                      <a:pt x="544" y="257"/>
                    </a:lnTo>
                    <a:lnTo>
                      <a:pt x="508" y="224"/>
                    </a:lnTo>
                    <a:lnTo>
                      <a:pt x="501" y="212"/>
                    </a:lnTo>
                    <a:lnTo>
                      <a:pt x="487" y="186"/>
                    </a:lnTo>
                    <a:lnTo>
                      <a:pt x="485" y="171"/>
                    </a:lnTo>
                    <a:lnTo>
                      <a:pt x="483" y="162"/>
                    </a:lnTo>
                    <a:lnTo>
                      <a:pt x="478" y="156"/>
                    </a:lnTo>
                    <a:lnTo>
                      <a:pt x="478" y="148"/>
                    </a:lnTo>
                    <a:lnTo>
                      <a:pt x="481" y="132"/>
                    </a:lnTo>
                    <a:lnTo>
                      <a:pt x="481" y="124"/>
                    </a:lnTo>
                    <a:lnTo>
                      <a:pt x="475" y="120"/>
                    </a:lnTo>
                    <a:lnTo>
                      <a:pt x="471" y="113"/>
                    </a:lnTo>
                    <a:lnTo>
                      <a:pt x="471" y="103"/>
                    </a:lnTo>
                    <a:lnTo>
                      <a:pt x="469" y="94"/>
                    </a:lnTo>
                    <a:lnTo>
                      <a:pt x="473" y="92"/>
                    </a:lnTo>
                    <a:lnTo>
                      <a:pt x="475" y="79"/>
                    </a:lnTo>
                    <a:lnTo>
                      <a:pt x="473" y="73"/>
                    </a:lnTo>
                    <a:lnTo>
                      <a:pt x="489" y="75"/>
                    </a:lnTo>
                    <a:lnTo>
                      <a:pt x="487" y="68"/>
                    </a:lnTo>
                    <a:lnTo>
                      <a:pt x="485" y="56"/>
                    </a:lnTo>
                    <a:lnTo>
                      <a:pt x="481" y="49"/>
                    </a:lnTo>
                    <a:lnTo>
                      <a:pt x="475" y="47"/>
                    </a:lnTo>
                    <a:lnTo>
                      <a:pt x="467" y="47"/>
                    </a:lnTo>
                    <a:lnTo>
                      <a:pt x="457" y="42"/>
                    </a:lnTo>
                    <a:lnTo>
                      <a:pt x="424" y="40"/>
                    </a:lnTo>
                    <a:lnTo>
                      <a:pt x="412" y="42"/>
                    </a:lnTo>
                    <a:lnTo>
                      <a:pt x="405" y="47"/>
                    </a:lnTo>
                    <a:lnTo>
                      <a:pt x="396" y="51"/>
                    </a:lnTo>
                    <a:lnTo>
                      <a:pt x="377" y="58"/>
                    </a:lnTo>
                    <a:lnTo>
                      <a:pt x="365" y="49"/>
                    </a:lnTo>
                    <a:lnTo>
                      <a:pt x="343" y="40"/>
                    </a:lnTo>
                    <a:lnTo>
                      <a:pt x="323" y="47"/>
                    </a:lnTo>
                    <a:lnTo>
                      <a:pt x="316" y="47"/>
                    </a:lnTo>
                    <a:lnTo>
                      <a:pt x="307" y="44"/>
                    </a:lnTo>
                    <a:lnTo>
                      <a:pt x="300" y="47"/>
                    </a:lnTo>
                    <a:lnTo>
                      <a:pt x="293" y="44"/>
                    </a:lnTo>
                    <a:lnTo>
                      <a:pt x="265" y="51"/>
                    </a:lnTo>
                    <a:lnTo>
                      <a:pt x="261" y="44"/>
                    </a:lnTo>
                    <a:lnTo>
                      <a:pt x="250" y="47"/>
                    </a:lnTo>
                    <a:lnTo>
                      <a:pt x="248" y="40"/>
                    </a:lnTo>
                    <a:lnTo>
                      <a:pt x="243" y="40"/>
                    </a:lnTo>
                    <a:lnTo>
                      <a:pt x="239" y="42"/>
                    </a:lnTo>
                    <a:lnTo>
                      <a:pt x="227" y="56"/>
                    </a:lnTo>
                    <a:lnTo>
                      <a:pt x="206" y="51"/>
                    </a:lnTo>
                    <a:lnTo>
                      <a:pt x="198" y="49"/>
                    </a:lnTo>
                    <a:lnTo>
                      <a:pt x="195" y="44"/>
                    </a:lnTo>
                    <a:lnTo>
                      <a:pt x="184" y="42"/>
                    </a:lnTo>
                    <a:lnTo>
                      <a:pt x="165" y="28"/>
                    </a:lnTo>
                    <a:lnTo>
                      <a:pt x="147" y="28"/>
                    </a:lnTo>
                    <a:lnTo>
                      <a:pt x="141" y="23"/>
                    </a:lnTo>
                    <a:lnTo>
                      <a:pt x="136" y="6"/>
                    </a:lnTo>
                    <a:lnTo>
                      <a:pt x="127" y="8"/>
                    </a:lnTo>
                    <a:lnTo>
                      <a:pt x="118" y="4"/>
                    </a:lnTo>
                    <a:lnTo>
                      <a:pt x="120" y="15"/>
                    </a:lnTo>
                    <a:lnTo>
                      <a:pt x="110" y="15"/>
                    </a:lnTo>
                    <a:lnTo>
                      <a:pt x="106" y="19"/>
                    </a:lnTo>
                    <a:lnTo>
                      <a:pt x="97" y="8"/>
                    </a:lnTo>
                    <a:lnTo>
                      <a:pt x="90" y="15"/>
                    </a:lnTo>
                    <a:lnTo>
                      <a:pt x="83" y="13"/>
                    </a:lnTo>
                    <a:lnTo>
                      <a:pt x="83" y="6"/>
                    </a:lnTo>
                    <a:lnTo>
                      <a:pt x="79" y="2"/>
                    </a:lnTo>
                    <a:lnTo>
                      <a:pt x="72" y="4"/>
                    </a:lnTo>
                    <a:lnTo>
                      <a:pt x="63" y="0"/>
                    </a:lnTo>
                    <a:lnTo>
                      <a:pt x="63" y="11"/>
                    </a:lnTo>
                    <a:lnTo>
                      <a:pt x="49" y="11"/>
                    </a:lnTo>
                    <a:lnTo>
                      <a:pt x="45" y="15"/>
                    </a:lnTo>
                    <a:lnTo>
                      <a:pt x="29" y="28"/>
                    </a:lnTo>
                    <a:lnTo>
                      <a:pt x="24" y="37"/>
                    </a:lnTo>
                    <a:lnTo>
                      <a:pt x="24" y="44"/>
                    </a:lnTo>
                    <a:lnTo>
                      <a:pt x="31" y="60"/>
                    </a:lnTo>
                    <a:lnTo>
                      <a:pt x="20" y="70"/>
                    </a:lnTo>
                    <a:lnTo>
                      <a:pt x="18" y="75"/>
                    </a:lnTo>
                    <a:lnTo>
                      <a:pt x="22" y="92"/>
                    </a:lnTo>
                    <a:lnTo>
                      <a:pt x="20" y="96"/>
                    </a:lnTo>
                    <a:lnTo>
                      <a:pt x="4" y="92"/>
                    </a:lnTo>
                    <a:lnTo>
                      <a:pt x="4" y="96"/>
                    </a:lnTo>
                    <a:lnTo>
                      <a:pt x="0" y="113"/>
                    </a:lnTo>
                    <a:lnTo>
                      <a:pt x="2" y="124"/>
                    </a:lnTo>
                    <a:lnTo>
                      <a:pt x="8" y="124"/>
                    </a:lnTo>
                    <a:lnTo>
                      <a:pt x="16" y="130"/>
                    </a:lnTo>
                    <a:lnTo>
                      <a:pt x="24" y="132"/>
                    </a:lnTo>
                    <a:lnTo>
                      <a:pt x="36" y="126"/>
                    </a:lnTo>
                    <a:lnTo>
                      <a:pt x="45" y="134"/>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51" name="Freeform 30"/>
              <p:cNvSpPr>
                <a:spLocks/>
              </p:cNvSpPr>
              <p:nvPr/>
            </p:nvSpPr>
            <p:spPr bwMode="auto">
              <a:xfrm>
                <a:off x="1140" y="1627"/>
                <a:ext cx="528" cy="640"/>
              </a:xfrm>
              <a:custGeom>
                <a:avLst/>
                <a:gdLst>
                  <a:gd name="T0" fmla="*/ 114 w 428"/>
                  <a:gd name="T1" fmla="*/ 43 h 481"/>
                  <a:gd name="T2" fmla="*/ 135 w 428"/>
                  <a:gd name="T3" fmla="*/ 66 h 481"/>
                  <a:gd name="T4" fmla="*/ 164 w 428"/>
                  <a:gd name="T5" fmla="*/ 79 h 481"/>
                  <a:gd name="T6" fmla="*/ 199 w 428"/>
                  <a:gd name="T7" fmla="*/ 90 h 481"/>
                  <a:gd name="T8" fmla="*/ 222 w 428"/>
                  <a:gd name="T9" fmla="*/ 90 h 481"/>
                  <a:gd name="T10" fmla="*/ 238 w 428"/>
                  <a:gd name="T11" fmla="*/ 74 h 481"/>
                  <a:gd name="T12" fmla="*/ 273 w 428"/>
                  <a:gd name="T13" fmla="*/ 74 h 481"/>
                  <a:gd name="T14" fmla="*/ 291 w 428"/>
                  <a:gd name="T15" fmla="*/ 92 h 481"/>
                  <a:gd name="T16" fmla="*/ 302 w 428"/>
                  <a:gd name="T17" fmla="*/ 112 h 481"/>
                  <a:gd name="T18" fmla="*/ 328 w 428"/>
                  <a:gd name="T19" fmla="*/ 143 h 481"/>
                  <a:gd name="T20" fmla="*/ 380 w 428"/>
                  <a:gd name="T21" fmla="*/ 163 h 481"/>
                  <a:gd name="T22" fmla="*/ 398 w 428"/>
                  <a:gd name="T23" fmla="*/ 172 h 481"/>
                  <a:gd name="T24" fmla="*/ 427 w 428"/>
                  <a:gd name="T25" fmla="*/ 181 h 481"/>
                  <a:gd name="T26" fmla="*/ 417 w 428"/>
                  <a:gd name="T27" fmla="*/ 183 h 481"/>
                  <a:gd name="T28" fmla="*/ 410 w 428"/>
                  <a:gd name="T29" fmla="*/ 191 h 481"/>
                  <a:gd name="T30" fmla="*/ 404 w 428"/>
                  <a:gd name="T31" fmla="*/ 202 h 481"/>
                  <a:gd name="T32" fmla="*/ 387 w 428"/>
                  <a:gd name="T33" fmla="*/ 217 h 481"/>
                  <a:gd name="T34" fmla="*/ 378 w 428"/>
                  <a:gd name="T35" fmla="*/ 255 h 481"/>
                  <a:gd name="T36" fmla="*/ 392 w 428"/>
                  <a:gd name="T37" fmla="*/ 267 h 481"/>
                  <a:gd name="T38" fmla="*/ 369 w 428"/>
                  <a:gd name="T39" fmla="*/ 281 h 481"/>
                  <a:gd name="T40" fmla="*/ 355 w 428"/>
                  <a:gd name="T41" fmla="*/ 298 h 481"/>
                  <a:gd name="T42" fmla="*/ 359 w 428"/>
                  <a:gd name="T43" fmla="*/ 331 h 481"/>
                  <a:gd name="T44" fmla="*/ 353 w 428"/>
                  <a:gd name="T45" fmla="*/ 360 h 481"/>
                  <a:gd name="T46" fmla="*/ 330 w 428"/>
                  <a:gd name="T47" fmla="*/ 376 h 481"/>
                  <a:gd name="T48" fmla="*/ 320 w 428"/>
                  <a:gd name="T49" fmla="*/ 400 h 481"/>
                  <a:gd name="T50" fmla="*/ 316 w 428"/>
                  <a:gd name="T51" fmla="*/ 424 h 481"/>
                  <a:gd name="T52" fmla="*/ 298 w 428"/>
                  <a:gd name="T53" fmla="*/ 450 h 481"/>
                  <a:gd name="T54" fmla="*/ 277 w 428"/>
                  <a:gd name="T55" fmla="*/ 460 h 481"/>
                  <a:gd name="T56" fmla="*/ 236 w 428"/>
                  <a:gd name="T57" fmla="*/ 467 h 481"/>
                  <a:gd name="T58" fmla="*/ 215 w 428"/>
                  <a:gd name="T59" fmla="*/ 472 h 481"/>
                  <a:gd name="T60" fmla="*/ 215 w 428"/>
                  <a:gd name="T61" fmla="*/ 458 h 481"/>
                  <a:gd name="T62" fmla="*/ 215 w 428"/>
                  <a:gd name="T63" fmla="*/ 434 h 481"/>
                  <a:gd name="T64" fmla="*/ 188 w 428"/>
                  <a:gd name="T65" fmla="*/ 393 h 481"/>
                  <a:gd name="T66" fmla="*/ 156 w 428"/>
                  <a:gd name="T67" fmla="*/ 376 h 481"/>
                  <a:gd name="T68" fmla="*/ 151 w 428"/>
                  <a:gd name="T69" fmla="*/ 346 h 481"/>
                  <a:gd name="T70" fmla="*/ 125 w 428"/>
                  <a:gd name="T71" fmla="*/ 348 h 481"/>
                  <a:gd name="T72" fmla="*/ 119 w 428"/>
                  <a:gd name="T73" fmla="*/ 336 h 481"/>
                  <a:gd name="T74" fmla="*/ 110 w 428"/>
                  <a:gd name="T75" fmla="*/ 258 h 481"/>
                  <a:gd name="T76" fmla="*/ 89 w 428"/>
                  <a:gd name="T77" fmla="*/ 215 h 481"/>
                  <a:gd name="T78" fmla="*/ 84 w 428"/>
                  <a:gd name="T79" fmla="*/ 176 h 481"/>
                  <a:gd name="T80" fmla="*/ 75 w 428"/>
                  <a:gd name="T81" fmla="*/ 124 h 481"/>
                  <a:gd name="T82" fmla="*/ 50 w 428"/>
                  <a:gd name="T83" fmla="*/ 98 h 481"/>
                  <a:gd name="T84" fmla="*/ 50 w 428"/>
                  <a:gd name="T85" fmla="*/ 79 h 481"/>
                  <a:gd name="T86" fmla="*/ 32 w 428"/>
                  <a:gd name="T87" fmla="*/ 69 h 481"/>
                  <a:gd name="T88" fmla="*/ 22 w 428"/>
                  <a:gd name="T89" fmla="*/ 47 h 481"/>
                  <a:gd name="T90" fmla="*/ 0 w 428"/>
                  <a:gd name="T91" fmla="*/ 19 h 481"/>
                  <a:gd name="T92" fmla="*/ 24 w 428"/>
                  <a:gd name="T93" fmla="*/ 0 h 481"/>
                  <a:gd name="T94" fmla="*/ 50 w 428"/>
                  <a:gd name="T95" fmla="*/ 14 h 481"/>
                  <a:gd name="T96" fmla="*/ 73 w 428"/>
                  <a:gd name="T97" fmla="*/ 27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8" h="481">
                    <a:moveTo>
                      <a:pt x="92" y="36"/>
                    </a:moveTo>
                    <a:lnTo>
                      <a:pt x="107" y="40"/>
                    </a:lnTo>
                    <a:lnTo>
                      <a:pt x="114" y="43"/>
                    </a:lnTo>
                    <a:lnTo>
                      <a:pt x="121" y="53"/>
                    </a:lnTo>
                    <a:lnTo>
                      <a:pt x="128" y="64"/>
                    </a:lnTo>
                    <a:lnTo>
                      <a:pt x="135" y="66"/>
                    </a:lnTo>
                    <a:lnTo>
                      <a:pt x="146" y="69"/>
                    </a:lnTo>
                    <a:lnTo>
                      <a:pt x="156" y="69"/>
                    </a:lnTo>
                    <a:lnTo>
                      <a:pt x="164" y="79"/>
                    </a:lnTo>
                    <a:lnTo>
                      <a:pt x="174" y="90"/>
                    </a:lnTo>
                    <a:lnTo>
                      <a:pt x="190" y="88"/>
                    </a:lnTo>
                    <a:lnTo>
                      <a:pt x="199" y="90"/>
                    </a:lnTo>
                    <a:lnTo>
                      <a:pt x="209" y="90"/>
                    </a:lnTo>
                    <a:lnTo>
                      <a:pt x="215" y="88"/>
                    </a:lnTo>
                    <a:lnTo>
                      <a:pt x="222" y="90"/>
                    </a:lnTo>
                    <a:lnTo>
                      <a:pt x="229" y="86"/>
                    </a:lnTo>
                    <a:lnTo>
                      <a:pt x="231" y="79"/>
                    </a:lnTo>
                    <a:lnTo>
                      <a:pt x="238" y="74"/>
                    </a:lnTo>
                    <a:lnTo>
                      <a:pt x="248" y="66"/>
                    </a:lnTo>
                    <a:lnTo>
                      <a:pt x="259" y="64"/>
                    </a:lnTo>
                    <a:lnTo>
                      <a:pt x="273" y="74"/>
                    </a:lnTo>
                    <a:lnTo>
                      <a:pt x="277" y="81"/>
                    </a:lnTo>
                    <a:lnTo>
                      <a:pt x="285" y="90"/>
                    </a:lnTo>
                    <a:lnTo>
                      <a:pt x="291" y="92"/>
                    </a:lnTo>
                    <a:lnTo>
                      <a:pt x="302" y="92"/>
                    </a:lnTo>
                    <a:lnTo>
                      <a:pt x="302" y="103"/>
                    </a:lnTo>
                    <a:lnTo>
                      <a:pt x="302" y="112"/>
                    </a:lnTo>
                    <a:lnTo>
                      <a:pt x="305" y="122"/>
                    </a:lnTo>
                    <a:lnTo>
                      <a:pt x="316" y="138"/>
                    </a:lnTo>
                    <a:lnTo>
                      <a:pt x="328" y="143"/>
                    </a:lnTo>
                    <a:lnTo>
                      <a:pt x="339" y="150"/>
                    </a:lnTo>
                    <a:lnTo>
                      <a:pt x="353" y="157"/>
                    </a:lnTo>
                    <a:lnTo>
                      <a:pt x="380" y="163"/>
                    </a:lnTo>
                    <a:lnTo>
                      <a:pt x="392" y="174"/>
                    </a:lnTo>
                    <a:lnTo>
                      <a:pt x="396" y="174"/>
                    </a:lnTo>
                    <a:lnTo>
                      <a:pt x="398" y="172"/>
                    </a:lnTo>
                    <a:lnTo>
                      <a:pt x="415" y="169"/>
                    </a:lnTo>
                    <a:lnTo>
                      <a:pt x="422" y="172"/>
                    </a:lnTo>
                    <a:lnTo>
                      <a:pt x="427" y="181"/>
                    </a:lnTo>
                    <a:lnTo>
                      <a:pt x="424" y="191"/>
                    </a:lnTo>
                    <a:lnTo>
                      <a:pt x="419" y="189"/>
                    </a:lnTo>
                    <a:lnTo>
                      <a:pt x="417" y="183"/>
                    </a:lnTo>
                    <a:lnTo>
                      <a:pt x="417" y="186"/>
                    </a:lnTo>
                    <a:lnTo>
                      <a:pt x="412" y="191"/>
                    </a:lnTo>
                    <a:lnTo>
                      <a:pt x="410" y="191"/>
                    </a:lnTo>
                    <a:lnTo>
                      <a:pt x="404" y="195"/>
                    </a:lnTo>
                    <a:lnTo>
                      <a:pt x="404" y="204"/>
                    </a:lnTo>
                    <a:lnTo>
                      <a:pt x="404" y="202"/>
                    </a:lnTo>
                    <a:lnTo>
                      <a:pt x="398" y="212"/>
                    </a:lnTo>
                    <a:lnTo>
                      <a:pt x="394" y="217"/>
                    </a:lnTo>
                    <a:lnTo>
                      <a:pt x="387" y="217"/>
                    </a:lnTo>
                    <a:lnTo>
                      <a:pt x="373" y="226"/>
                    </a:lnTo>
                    <a:lnTo>
                      <a:pt x="371" y="245"/>
                    </a:lnTo>
                    <a:lnTo>
                      <a:pt x="378" y="255"/>
                    </a:lnTo>
                    <a:lnTo>
                      <a:pt x="383" y="260"/>
                    </a:lnTo>
                    <a:lnTo>
                      <a:pt x="385" y="267"/>
                    </a:lnTo>
                    <a:lnTo>
                      <a:pt x="392" y="267"/>
                    </a:lnTo>
                    <a:lnTo>
                      <a:pt x="394" y="271"/>
                    </a:lnTo>
                    <a:lnTo>
                      <a:pt x="390" y="277"/>
                    </a:lnTo>
                    <a:lnTo>
                      <a:pt x="369" y="281"/>
                    </a:lnTo>
                    <a:lnTo>
                      <a:pt x="367" y="288"/>
                    </a:lnTo>
                    <a:lnTo>
                      <a:pt x="363" y="293"/>
                    </a:lnTo>
                    <a:lnTo>
                      <a:pt x="355" y="298"/>
                    </a:lnTo>
                    <a:lnTo>
                      <a:pt x="353" y="307"/>
                    </a:lnTo>
                    <a:lnTo>
                      <a:pt x="359" y="324"/>
                    </a:lnTo>
                    <a:lnTo>
                      <a:pt x="359" y="331"/>
                    </a:lnTo>
                    <a:lnTo>
                      <a:pt x="353" y="344"/>
                    </a:lnTo>
                    <a:lnTo>
                      <a:pt x="355" y="353"/>
                    </a:lnTo>
                    <a:lnTo>
                      <a:pt x="353" y="360"/>
                    </a:lnTo>
                    <a:lnTo>
                      <a:pt x="346" y="370"/>
                    </a:lnTo>
                    <a:lnTo>
                      <a:pt x="337" y="370"/>
                    </a:lnTo>
                    <a:lnTo>
                      <a:pt x="330" y="376"/>
                    </a:lnTo>
                    <a:lnTo>
                      <a:pt x="320" y="379"/>
                    </a:lnTo>
                    <a:lnTo>
                      <a:pt x="324" y="389"/>
                    </a:lnTo>
                    <a:lnTo>
                      <a:pt x="320" y="400"/>
                    </a:lnTo>
                    <a:lnTo>
                      <a:pt x="326" y="410"/>
                    </a:lnTo>
                    <a:lnTo>
                      <a:pt x="320" y="415"/>
                    </a:lnTo>
                    <a:lnTo>
                      <a:pt x="316" y="424"/>
                    </a:lnTo>
                    <a:lnTo>
                      <a:pt x="302" y="429"/>
                    </a:lnTo>
                    <a:lnTo>
                      <a:pt x="298" y="436"/>
                    </a:lnTo>
                    <a:lnTo>
                      <a:pt x="298" y="450"/>
                    </a:lnTo>
                    <a:lnTo>
                      <a:pt x="293" y="456"/>
                    </a:lnTo>
                    <a:lnTo>
                      <a:pt x="287" y="456"/>
                    </a:lnTo>
                    <a:lnTo>
                      <a:pt x="277" y="460"/>
                    </a:lnTo>
                    <a:lnTo>
                      <a:pt x="268" y="476"/>
                    </a:lnTo>
                    <a:lnTo>
                      <a:pt x="246" y="467"/>
                    </a:lnTo>
                    <a:lnTo>
                      <a:pt x="236" y="467"/>
                    </a:lnTo>
                    <a:lnTo>
                      <a:pt x="229" y="480"/>
                    </a:lnTo>
                    <a:lnTo>
                      <a:pt x="224" y="480"/>
                    </a:lnTo>
                    <a:lnTo>
                      <a:pt x="215" y="472"/>
                    </a:lnTo>
                    <a:lnTo>
                      <a:pt x="211" y="465"/>
                    </a:lnTo>
                    <a:lnTo>
                      <a:pt x="211" y="460"/>
                    </a:lnTo>
                    <a:lnTo>
                      <a:pt x="215" y="458"/>
                    </a:lnTo>
                    <a:lnTo>
                      <a:pt x="222" y="456"/>
                    </a:lnTo>
                    <a:lnTo>
                      <a:pt x="222" y="439"/>
                    </a:lnTo>
                    <a:lnTo>
                      <a:pt x="215" y="434"/>
                    </a:lnTo>
                    <a:lnTo>
                      <a:pt x="206" y="415"/>
                    </a:lnTo>
                    <a:lnTo>
                      <a:pt x="197" y="410"/>
                    </a:lnTo>
                    <a:lnTo>
                      <a:pt x="188" y="393"/>
                    </a:lnTo>
                    <a:lnTo>
                      <a:pt x="180" y="391"/>
                    </a:lnTo>
                    <a:lnTo>
                      <a:pt x="162" y="386"/>
                    </a:lnTo>
                    <a:lnTo>
                      <a:pt x="156" y="376"/>
                    </a:lnTo>
                    <a:lnTo>
                      <a:pt x="160" y="370"/>
                    </a:lnTo>
                    <a:lnTo>
                      <a:pt x="160" y="350"/>
                    </a:lnTo>
                    <a:lnTo>
                      <a:pt x="151" y="346"/>
                    </a:lnTo>
                    <a:lnTo>
                      <a:pt x="137" y="340"/>
                    </a:lnTo>
                    <a:lnTo>
                      <a:pt x="131" y="344"/>
                    </a:lnTo>
                    <a:lnTo>
                      <a:pt x="125" y="348"/>
                    </a:lnTo>
                    <a:lnTo>
                      <a:pt x="121" y="348"/>
                    </a:lnTo>
                    <a:lnTo>
                      <a:pt x="117" y="344"/>
                    </a:lnTo>
                    <a:lnTo>
                      <a:pt x="119" y="336"/>
                    </a:lnTo>
                    <a:lnTo>
                      <a:pt x="121" y="329"/>
                    </a:lnTo>
                    <a:lnTo>
                      <a:pt x="125" y="281"/>
                    </a:lnTo>
                    <a:lnTo>
                      <a:pt x="110" y="258"/>
                    </a:lnTo>
                    <a:lnTo>
                      <a:pt x="107" y="245"/>
                    </a:lnTo>
                    <a:lnTo>
                      <a:pt x="100" y="236"/>
                    </a:lnTo>
                    <a:lnTo>
                      <a:pt x="89" y="215"/>
                    </a:lnTo>
                    <a:lnTo>
                      <a:pt x="89" y="198"/>
                    </a:lnTo>
                    <a:lnTo>
                      <a:pt x="86" y="186"/>
                    </a:lnTo>
                    <a:lnTo>
                      <a:pt x="84" y="176"/>
                    </a:lnTo>
                    <a:lnTo>
                      <a:pt x="84" y="148"/>
                    </a:lnTo>
                    <a:lnTo>
                      <a:pt x="78" y="129"/>
                    </a:lnTo>
                    <a:lnTo>
                      <a:pt x="75" y="124"/>
                    </a:lnTo>
                    <a:lnTo>
                      <a:pt x="68" y="114"/>
                    </a:lnTo>
                    <a:lnTo>
                      <a:pt x="61" y="105"/>
                    </a:lnTo>
                    <a:lnTo>
                      <a:pt x="50" y="98"/>
                    </a:lnTo>
                    <a:lnTo>
                      <a:pt x="50" y="88"/>
                    </a:lnTo>
                    <a:lnTo>
                      <a:pt x="53" y="83"/>
                    </a:lnTo>
                    <a:lnTo>
                      <a:pt x="50" y="79"/>
                    </a:lnTo>
                    <a:lnTo>
                      <a:pt x="45" y="76"/>
                    </a:lnTo>
                    <a:lnTo>
                      <a:pt x="41" y="69"/>
                    </a:lnTo>
                    <a:lnTo>
                      <a:pt x="32" y="69"/>
                    </a:lnTo>
                    <a:lnTo>
                      <a:pt x="27" y="62"/>
                    </a:lnTo>
                    <a:lnTo>
                      <a:pt x="27" y="55"/>
                    </a:lnTo>
                    <a:lnTo>
                      <a:pt x="22" y="47"/>
                    </a:lnTo>
                    <a:lnTo>
                      <a:pt x="14" y="45"/>
                    </a:lnTo>
                    <a:lnTo>
                      <a:pt x="4" y="31"/>
                    </a:lnTo>
                    <a:lnTo>
                      <a:pt x="0" y="19"/>
                    </a:lnTo>
                    <a:lnTo>
                      <a:pt x="8" y="10"/>
                    </a:lnTo>
                    <a:lnTo>
                      <a:pt x="18" y="2"/>
                    </a:lnTo>
                    <a:lnTo>
                      <a:pt x="24" y="0"/>
                    </a:lnTo>
                    <a:lnTo>
                      <a:pt x="41" y="2"/>
                    </a:lnTo>
                    <a:lnTo>
                      <a:pt x="45" y="7"/>
                    </a:lnTo>
                    <a:lnTo>
                      <a:pt x="50" y="14"/>
                    </a:lnTo>
                    <a:lnTo>
                      <a:pt x="57" y="19"/>
                    </a:lnTo>
                    <a:lnTo>
                      <a:pt x="63" y="19"/>
                    </a:lnTo>
                    <a:lnTo>
                      <a:pt x="73" y="27"/>
                    </a:lnTo>
                    <a:lnTo>
                      <a:pt x="82" y="33"/>
                    </a:lnTo>
                    <a:lnTo>
                      <a:pt x="92" y="36"/>
                    </a:lnTo>
                  </a:path>
                </a:pathLst>
              </a:custGeom>
              <a:solidFill>
                <a:srgbClr val="3366CC"/>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52" name="Freeform 31"/>
              <p:cNvSpPr>
                <a:spLocks/>
              </p:cNvSpPr>
              <p:nvPr/>
            </p:nvSpPr>
            <p:spPr bwMode="auto">
              <a:xfrm>
                <a:off x="1210" y="2107"/>
                <a:ext cx="72" cy="43"/>
              </a:xfrm>
              <a:custGeom>
                <a:avLst/>
                <a:gdLst>
                  <a:gd name="T0" fmla="*/ 0 w 59"/>
                  <a:gd name="T1" fmla="*/ 21 h 32"/>
                  <a:gd name="T2" fmla="*/ 2 w 59"/>
                  <a:gd name="T3" fmla="*/ 16 h 32"/>
                  <a:gd name="T4" fmla="*/ 6 w 59"/>
                  <a:gd name="T5" fmla="*/ 12 h 32"/>
                  <a:gd name="T6" fmla="*/ 14 w 59"/>
                  <a:gd name="T7" fmla="*/ 9 h 32"/>
                  <a:gd name="T8" fmla="*/ 23 w 59"/>
                  <a:gd name="T9" fmla="*/ 14 h 32"/>
                  <a:gd name="T10" fmla="*/ 26 w 59"/>
                  <a:gd name="T11" fmla="*/ 9 h 32"/>
                  <a:gd name="T12" fmla="*/ 34 w 59"/>
                  <a:gd name="T13" fmla="*/ 7 h 32"/>
                  <a:gd name="T14" fmla="*/ 38 w 59"/>
                  <a:gd name="T15" fmla="*/ 9 h 32"/>
                  <a:gd name="T16" fmla="*/ 50 w 59"/>
                  <a:gd name="T17" fmla="*/ 3 h 32"/>
                  <a:gd name="T18" fmla="*/ 58 w 59"/>
                  <a:gd name="T19" fmla="*/ 0 h 32"/>
                  <a:gd name="T20" fmla="*/ 58 w 59"/>
                  <a:gd name="T21" fmla="*/ 18 h 32"/>
                  <a:gd name="T22" fmla="*/ 52 w 59"/>
                  <a:gd name="T23" fmla="*/ 23 h 32"/>
                  <a:gd name="T24" fmla="*/ 55 w 59"/>
                  <a:gd name="T25" fmla="*/ 31 h 32"/>
                  <a:gd name="T26" fmla="*/ 50 w 59"/>
                  <a:gd name="T27" fmla="*/ 31 h 32"/>
                  <a:gd name="T28" fmla="*/ 40 w 59"/>
                  <a:gd name="T29" fmla="*/ 23 h 32"/>
                  <a:gd name="T30" fmla="*/ 23 w 59"/>
                  <a:gd name="T31" fmla="*/ 31 h 32"/>
                  <a:gd name="T32" fmla="*/ 6 w 59"/>
                  <a:gd name="T33" fmla="*/ 28 h 32"/>
                  <a:gd name="T34" fmla="*/ 2 w 59"/>
                  <a:gd name="T35" fmla="*/ 26 h 32"/>
                  <a:gd name="T36" fmla="*/ 0 w 59"/>
                  <a:gd name="T3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32">
                    <a:moveTo>
                      <a:pt x="0" y="21"/>
                    </a:moveTo>
                    <a:lnTo>
                      <a:pt x="2" y="16"/>
                    </a:lnTo>
                    <a:lnTo>
                      <a:pt x="6" y="12"/>
                    </a:lnTo>
                    <a:lnTo>
                      <a:pt x="14" y="9"/>
                    </a:lnTo>
                    <a:lnTo>
                      <a:pt x="23" y="14"/>
                    </a:lnTo>
                    <a:lnTo>
                      <a:pt x="26" y="9"/>
                    </a:lnTo>
                    <a:lnTo>
                      <a:pt x="34" y="7"/>
                    </a:lnTo>
                    <a:lnTo>
                      <a:pt x="38" y="9"/>
                    </a:lnTo>
                    <a:lnTo>
                      <a:pt x="50" y="3"/>
                    </a:lnTo>
                    <a:lnTo>
                      <a:pt x="58" y="0"/>
                    </a:lnTo>
                    <a:lnTo>
                      <a:pt x="58" y="18"/>
                    </a:lnTo>
                    <a:lnTo>
                      <a:pt x="52" y="23"/>
                    </a:lnTo>
                    <a:lnTo>
                      <a:pt x="55" y="31"/>
                    </a:lnTo>
                    <a:lnTo>
                      <a:pt x="50" y="31"/>
                    </a:lnTo>
                    <a:lnTo>
                      <a:pt x="40" y="23"/>
                    </a:lnTo>
                    <a:lnTo>
                      <a:pt x="23" y="31"/>
                    </a:lnTo>
                    <a:lnTo>
                      <a:pt x="6" y="28"/>
                    </a:lnTo>
                    <a:lnTo>
                      <a:pt x="2" y="26"/>
                    </a:lnTo>
                    <a:lnTo>
                      <a:pt x="0" y="21"/>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53" name="Freeform 32"/>
              <p:cNvSpPr>
                <a:spLocks/>
              </p:cNvSpPr>
              <p:nvPr/>
            </p:nvSpPr>
            <p:spPr bwMode="auto">
              <a:xfrm>
                <a:off x="923" y="2383"/>
                <a:ext cx="348" cy="702"/>
              </a:xfrm>
              <a:custGeom>
                <a:avLst/>
                <a:gdLst>
                  <a:gd name="T0" fmla="*/ 35 w 283"/>
                  <a:gd name="T1" fmla="*/ 193 h 528"/>
                  <a:gd name="T2" fmla="*/ 49 w 283"/>
                  <a:gd name="T3" fmla="*/ 207 h 528"/>
                  <a:gd name="T4" fmla="*/ 47 w 283"/>
                  <a:gd name="T5" fmla="*/ 255 h 528"/>
                  <a:gd name="T6" fmla="*/ 31 w 283"/>
                  <a:gd name="T7" fmla="*/ 264 h 528"/>
                  <a:gd name="T8" fmla="*/ 33 w 283"/>
                  <a:gd name="T9" fmla="*/ 281 h 528"/>
                  <a:gd name="T10" fmla="*/ 41 w 283"/>
                  <a:gd name="T11" fmla="*/ 304 h 528"/>
                  <a:gd name="T12" fmla="*/ 52 w 283"/>
                  <a:gd name="T13" fmla="*/ 294 h 528"/>
                  <a:gd name="T14" fmla="*/ 54 w 283"/>
                  <a:gd name="T15" fmla="*/ 324 h 528"/>
                  <a:gd name="T16" fmla="*/ 57 w 283"/>
                  <a:gd name="T17" fmla="*/ 345 h 528"/>
                  <a:gd name="T18" fmla="*/ 43 w 283"/>
                  <a:gd name="T19" fmla="*/ 330 h 528"/>
                  <a:gd name="T20" fmla="*/ 41 w 283"/>
                  <a:gd name="T21" fmla="*/ 373 h 528"/>
                  <a:gd name="T22" fmla="*/ 33 w 283"/>
                  <a:gd name="T23" fmla="*/ 460 h 528"/>
                  <a:gd name="T24" fmla="*/ 45 w 283"/>
                  <a:gd name="T25" fmla="*/ 476 h 528"/>
                  <a:gd name="T26" fmla="*/ 54 w 283"/>
                  <a:gd name="T27" fmla="*/ 488 h 528"/>
                  <a:gd name="T28" fmla="*/ 66 w 283"/>
                  <a:gd name="T29" fmla="*/ 527 h 528"/>
                  <a:gd name="T30" fmla="*/ 84 w 283"/>
                  <a:gd name="T31" fmla="*/ 514 h 528"/>
                  <a:gd name="T32" fmla="*/ 105 w 283"/>
                  <a:gd name="T33" fmla="*/ 524 h 528"/>
                  <a:gd name="T34" fmla="*/ 130 w 283"/>
                  <a:gd name="T35" fmla="*/ 505 h 528"/>
                  <a:gd name="T36" fmla="*/ 135 w 283"/>
                  <a:gd name="T37" fmla="*/ 474 h 528"/>
                  <a:gd name="T38" fmla="*/ 152 w 283"/>
                  <a:gd name="T39" fmla="*/ 452 h 528"/>
                  <a:gd name="T40" fmla="*/ 169 w 283"/>
                  <a:gd name="T41" fmla="*/ 452 h 528"/>
                  <a:gd name="T42" fmla="*/ 206 w 283"/>
                  <a:gd name="T43" fmla="*/ 474 h 528"/>
                  <a:gd name="T44" fmla="*/ 222 w 283"/>
                  <a:gd name="T45" fmla="*/ 476 h 528"/>
                  <a:gd name="T46" fmla="*/ 240 w 283"/>
                  <a:gd name="T47" fmla="*/ 439 h 528"/>
                  <a:gd name="T48" fmla="*/ 247 w 283"/>
                  <a:gd name="T49" fmla="*/ 368 h 528"/>
                  <a:gd name="T50" fmla="*/ 252 w 283"/>
                  <a:gd name="T51" fmla="*/ 333 h 528"/>
                  <a:gd name="T52" fmla="*/ 259 w 283"/>
                  <a:gd name="T53" fmla="*/ 294 h 528"/>
                  <a:gd name="T54" fmla="*/ 261 w 283"/>
                  <a:gd name="T55" fmla="*/ 264 h 528"/>
                  <a:gd name="T56" fmla="*/ 247 w 283"/>
                  <a:gd name="T57" fmla="*/ 241 h 528"/>
                  <a:gd name="T58" fmla="*/ 257 w 283"/>
                  <a:gd name="T59" fmla="*/ 205 h 528"/>
                  <a:gd name="T60" fmla="*/ 273 w 283"/>
                  <a:gd name="T61" fmla="*/ 186 h 528"/>
                  <a:gd name="T62" fmla="*/ 275 w 283"/>
                  <a:gd name="T63" fmla="*/ 155 h 528"/>
                  <a:gd name="T64" fmla="*/ 265 w 283"/>
                  <a:gd name="T65" fmla="*/ 123 h 528"/>
                  <a:gd name="T66" fmla="*/ 261 w 283"/>
                  <a:gd name="T67" fmla="*/ 102 h 528"/>
                  <a:gd name="T68" fmla="*/ 259 w 283"/>
                  <a:gd name="T69" fmla="*/ 91 h 528"/>
                  <a:gd name="T70" fmla="*/ 247 w 283"/>
                  <a:gd name="T71" fmla="*/ 78 h 528"/>
                  <a:gd name="T72" fmla="*/ 236 w 283"/>
                  <a:gd name="T73" fmla="*/ 72 h 528"/>
                  <a:gd name="T74" fmla="*/ 247 w 283"/>
                  <a:gd name="T75" fmla="*/ 61 h 528"/>
                  <a:gd name="T76" fmla="*/ 240 w 283"/>
                  <a:gd name="T77" fmla="*/ 54 h 528"/>
                  <a:gd name="T78" fmla="*/ 234 w 283"/>
                  <a:gd name="T79" fmla="*/ 42 h 528"/>
                  <a:gd name="T80" fmla="*/ 228 w 283"/>
                  <a:gd name="T81" fmla="*/ 23 h 528"/>
                  <a:gd name="T82" fmla="*/ 218 w 283"/>
                  <a:gd name="T83" fmla="*/ 21 h 528"/>
                  <a:gd name="T84" fmla="*/ 206 w 283"/>
                  <a:gd name="T85" fmla="*/ 10 h 528"/>
                  <a:gd name="T86" fmla="*/ 191 w 283"/>
                  <a:gd name="T87" fmla="*/ 6 h 528"/>
                  <a:gd name="T88" fmla="*/ 174 w 283"/>
                  <a:gd name="T89" fmla="*/ 2 h 528"/>
                  <a:gd name="T90" fmla="*/ 171 w 283"/>
                  <a:gd name="T91" fmla="*/ 23 h 528"/>
                  <a:gd name="T92" fmla="*/ 132 w 283"/>
                  <a:gd name="T93" fmla="*/ 44 h 528"/>
                  <a:gd name="T94" fmla="*/ 107 w 283"/>
                  <a:gd name="T95" fmla="*/ 68 h 528"/>
                  <a:gd name="T96" fmla="*/ 86 w 283"/>
                  <a:gd name="T97" fmla="*/ 75 h 528"/>
                  <a:gd name="T98" fmla="*/ 52 w 283"/>
                  <a:gd name="T99" fmla="*/ 89 h 528"/>
                  <a:gd name="T100" fmla="*/ 18 w 283"/>
                  <a:gd name="T101" fmla="*/ 59 h 528"/>
                  <a:gd name="T102" fmla="*/ 8 w 283"/>
                  <a:gd name="T103" fmla="*/ 61 h 528"/>
                  <a:gd name="T104" fmla="*/ 2 w 283"/>
                  <a:gd name="T105" fmla="*/ 89 h 528"/>
                  <a:gd name="T106" fmla="*/ 2 w 283"/>
                  <a:gd name="T107" fmla="*/ 113 h 528"/>
                  <a:gd name="T108" fmla="*/ 0 w 283"/>
                  <a:gd name="T109" fmla="*/ 130 h 528"/>
                  <a:gd name="T110" fmla="*/ 8 w 283"/>
                  <a:gd name="T111" fmla="*/ 144 h 528"/>
                  <a:gd name="T112" fmla="*/ 24 w 283"/>
                  <a:gd name="T113" fmla="*/ 144 h 528"/>
                  <a:gd name="T114" fmla="*/ 35 w 283"/>
                  <a:gd name="T115" fmla="*/ 17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3" h="528">
                    <a:moveTo>
                      <a:pt x="39" y="177"/>
                    </a:moveTo>
                    <a:lnTo>
                      <a:pt x="39" y="186"/>
                    </a:lnTo>
                    <a:lnTo>
                      <a:pt x="35" y="193"/>
                    </a:lnTo>
                    <a:lnTo>
                      <a:pt x="41" y="200"/>
                    </a:lnTo>
                    <a:lnTo>
                      <a:pt x="45" y="202"/>
                    </a:lnTo>
                    <a:lnTo>
                      <a:pt x="49" y="207"/>
                    </a:lnTo>
                    <a:lnTo>
                      <a:pt x="45" y="238"/>
                    </a:lnTo>
                    <a:lnTo>
                      <a:pt x="47" y="243"/>
                    </a:lnTo>
                    <a:lnTo>
                      <a:pt x="47" y="255"/>
                    </a:lnTo>
                    <a:lnTo>
                      <a:pt x="39" y="260"/>
                    </a:lnTo>
                    <a:lnTo>
                      <a:pt x="31" y="260"/>
                    </a:lnTo>
                    <a:lnTo>
                      <a:pt x="31" y="264"/>
                    </a:lnTo>
                    <a:lnTo>
                      <a:pt x="35" y="266"/>
                    </a:lnTo>
                    <a:lnTo>
                      <a:pt x="33" y="273"/>
                    </a:lnTo>
                    <a:lnTo>
                      <a:pt x="33" y="281"/>
                    </a:lnTo>
                    <a:lnTo>
                      <a:pt x="33" y="290"/>
                    </a:lnTo>
                    <a:lnTo>
                      <a:pt x="39" y="294"/>
                    </a:lnTo>
                    <a:lnTo>
                      <a:pt x="41" y="304"/>
                    </a:lnTo>
                    <a:lnTo>
                      <a:pt x="45" y="304"/>
                    </a:lnTo>
                    <a:lnTo>
                      <a:pt x="47" y="294"/>
                    </a:lnTo>
                    <a:lnTo>
                      <a:pt x="52" y="294"/>
                    </a:lnTo>
                    <a:lnTo>
                      <a:pt x="61" y="304"/>
                    </a:lnTo>
                    <a:lnTo>
                      <a:pt x="59" y="311"/>
                    </a:lnTo>
                    <a:lnTo>
                      <a:pt x="54" y="324"/>
                    </a:lnTo>
                    <a:lnTo>
                      <a:pt x="57" y="333"/>
                    </a:lnTo>
                    <a:lnTo>
                      <a:pt x="72" y="345"/>
                    </a:lnTo>
                    <a:lnTo>
                      <a:pt x="57" y="345"/>
                    </a:lnTo>
                    <a:lnTo>
                      <a:pt x="47" y="328"/>
                    </a:lnTo>
                    <a:lnTo>
                      <a:pt x="45" y="326"/>
                    </a:lnTo>
                    <a:lnTo>
                      <a:pt x="43" y="330"/>
                    </a:lnTo>
                    <a:lnTo>
                      <a:pt x="43" y="337"/>
                    </a:lnTo>
                    <a:lnTo>
                      <a:pt x="41" y="341"/>
                    </a:lnTo>
                    <a:lnTo>
                      <a:pt x="41" y="373"/>
                    </a:lnTo>
                    <a:lnTo>
                      <a:pt x="31" y="390"/>
                    </a:lnTo>
                    <a:lnTo>
                      <a:pt x="27" y="452"/>
                    </a:lnTo>
                    <a:lnTo>
                      <a:pt x="33" y="460"/>
                    </a:lnTo>
                    <a:lnTo>
                      <a:pt x="35" y="467"/>
                    </a:lnTo>
                    <a:lnTo>
                      <a:pt x="41" y="469"/>
                    </a:lnTo>
                    <a:lnTo>
                      <a:pt x="45" y="476"/>
                    </a:lnTo>
                    <a:lnTo>
                      <a:pt x="49" y="482"/>
                    </a:lnTo>
                    <a:lnTo>
                      <a:pt x="49" y="486"/>
                    </a:lnTo>
                    <a:lnTo>
                      <a:pt x="54" y="488"/>
                    </a:lnTo>
                    <a:lnTo>
                      <a:pt x="59" y="505"/>
                    </a:lnTo>
                    <a:lnTo>
                      <a:pt x="63" y="507"/>
                    </a:lnTo>
                    <a:lnTo>
                      <a:pt x="66" y="527"/>
                    </a:lnTo>
                    <a:lnTo>
                      <a:pt x="68" y="527"/>
                    </a:lnTo>
                    <a:lnTo>
                      <a:pt x="72" y="521"/>
                    </a:lnTo>
                    <a:lnTo>
                      <a:pt x="84" y="514"/>
                    </a:lnTo>
                    <a:lnTo>
                      <a:pt x="86" y="514"/>
                    </a:lnTo>
                    <a:lnTo>
                      <a:pt x="93" y="524"/>
                    </a:lnTo>
                    <a:lnTo>
                      <a:pt x="105" y="524"/>
                    </a:lnTo>
                    <a:lnTo>
                      <a:pt x="117" y="519"/>
                    </a:lnTo>
                    <a:lnTo>
                      <a:pt x="125" y="512"/>
                    </a:lnTo>
                    <a:lnTo>
                      <a:pt x="130" y="505"/>
                    </a:lnTo>
                    <a:lnTo>
                      <a:pt x="137" y="503"/>
                    </a:lnTo>
                    <a:lnTo>
                      <a:pt x="139" y="488"/>
                    </a:lnTo>
                    <a:lnTo>
                      <a:pt x="135" y="474"/>
                    </a:lnTo>
                    <a:lnTo>
                      <a:pt x="142" y="460"/>
                    </a:lnTo>
                    <a:lnTo>
                      <a:pt x="146" y="455"/>
                    </a:lnTo>
                    <a:lnTo>
                      <a:pt x="152" y="452"/>
                    </a:lnTo>
                    <a:lnTo>
                      <a:pt x="162" y="460"/>
                    </a:lnTo>
                    <a:lnTo>
                      <a:pt x="164" y="452"/>
                    </a:lnTo>
                    <a:lnTo>
                      <a:pt x="169" y="452"/>
                    </a:lnTo>
                    <a:lnTo>
                      <a:pt x="185" y="452"/>
                    </a:lnTo>
                    <a:lnTo>
                      <a:pt x="195" y="465"/>
                    </a:lnTo>
                    <a:lnTo>
                      <a:pt x="206" y="474"/>
                    </a:lnTo>
                    <a:lnTo>
                      <a:pt x="210" y="474"/>
                    </a:lnTo>
                    <a:lnTo>
                      <a:pt x="218" y="474"/>
                    </a:lnTo>
                    <a:lnTo>
                      <a:pt x="222" y="476"/>
                    </a:lnTo>
                    <a:lnTo>
                      <a:pt x="231" y="467"/>
                    </a:lnTo>
                    <a:lnTo>
                      <a:pt x="231" y="448"/>
                    </a:lnTo>
                    <a:lnTo>
                      <a:pt x="240" y="439"/>
                    </a:lnTo>
                    <a:lnTo>
                      <a:pt x="245" y="390"/>
                    </a:lnTo>
                    <a:lnTo>
                      <a:pt x="247" y="380"/>
                    </a:lnTo>
                    <a:lnTo>
                      <a:pt x="247" y="368"/>
                    </a:lnTo>
                    <a:lnTo>
                      <a:pt x="247" y="356"/>
                    </a:lnTo>
                    <a:lnTo>
                      <a:pt x="252" y="341"/>
                    </a:lnTo>
                    <a:lnTo>
                      <a:pt x="252" y="333"/>
                    </a:lnTo>
                    <a:lnTo>
                      <a:pt x="254" y="324"/>
                    </a:lnTo>
                    <a:lnTo>
                      <a:pt x="254" y="302"/>
                    </a:lnTo>
                    <a:lnTo>
                      <a:pt x="259" y="294"/>
                    </a:lnTo>
                    <a:lnTo>
                      <a:pt x="257" y="288"/>
                    </a:lnTo>
                    <a:lnTo>
                      <a:pt x="257" y="281"/>
                    </a:lnTo>
                    <a:lnTo>
                      <a:pt x="261" y="264"/>
                    </a:lnTo>
                    <a:lnTo>
                      <a:pt x="259" y="260"/>
                    </a:lnTo>
                    <a:lnTo>
                      <a:pt x="252" y="250"/>
                    </a:lnTo>
                    <a:lnTo>
                      <a:pt x="247" y="241"/>
                    </a:lnTo>
                    <a:lnTo>
                      <a:pt x="247" y="226"/>
                    </a:lnTo>
                    <a:lnTo>
                      <a:pt x="249" y="215"/>
                    </a:lnTo>
                    <a:lnTo>
                      <a:pt x="257" y="205"/>
                    </a:lnTo>
                    <a:lnTo>
                      <a:pt x="261" y="198"/>
                    </a:lnTo>
                    <a:lnTo>
                      <a:pt x="270" y="193"/>
                    </a:lnTo>
                    <a:lnTo>
                      <a:pt x="273" y="186"/>
                    </a:lnTo>
                    <a:lnTo>
                      <a:pt x="282" y="172"/>
                    </a:lnTo>
                    <a:lnTo>
                      <a:pt x="279" y="168"/>
                    </a:lnTo>
                    <a:lnTo>
                      <a:pt x="275" y="155"/>
                    </a:lnTo>
                    <a:lnTo>
                      <a:pt x="270" y="149"/>
                    </a:lnTo>
                    <a:lnTo>
                      <a:pt x="267" y="130"/>
                    </a:lnTo>
                    <a:lnTo>
                      <a:pt x="265" y="123"/>
                    </a:lnTo>
                    <a:lnTo>
                      <a:pt x="263" y="111"/>
                    </a:lnTo>
                    <a:lnTo>
                      <a:pt x="261" y="106"/>
                    </a:lnTo>
                    <a:lnTo>
                      <a:pt x="261" y="102"/>
                    </a:lnTo>
                    <a:lnTo>
                      <a:pt x="265" y="99"/>
                    </a:lnTo>
                    <a:lnTo>
                      <a:pt x="265" y="94"/>
                    </a:lnTo>
                    <a:lnTo>
                      <a:pt x="259" y="91"/>
                    </a:lnTo>
                    <a:lnTo>
                      <a:pt x="257" y="87"/>
                    </a:lnTo>
                    <a:lnTo>
                      <a:pt x="249" y="82"/>
                    </a:lnTo>
                    <a:lnTo>
                      <a:pt x="247" y="78"/>
                    </a:lnTo>
                    <a:lnTo>
                      <a:pt x="245" y="75"/>
                    </a:lnTo>
                    <a:lnTo>
                      <a:pt x="238" y="75"/>
                    </a:lnTo>
                    <a:lnTo>
                      <a:pt x="236" y="72"/>
                    </a:lnTo>
                    <a:lnTo>
                      <a:pt x="238" y="70"/>
                    </a:lnTo>
                    <a:lnTo>
                      <a:pt x="245" y="68"/>
                    </a:lnTo>
                    <a:lnTo>
                      <a:pt x="247" y="61"/>
                    </a:lnTo>
                    <a:lnTo>
                      <a:pt x="252" y="57"/>
                    </a:lnTo>
                    <a:lnTo>
                      <a:pt x="247" y="54"/>
                    </a:lnTo>
                    <a:lnTo>
                      <a:pt x="240" y="54"/>
                    </a:lnTo>
                    <a:lnTo>
                      <a:pt x="238" y="51"/>
                    </a:lnTo>
                    <a:lnTo>
                      <a:pt x="234" y="51"/>
                    </a:lnTo>
                    <a:lnTo>
                      <a:pt x="234" y="42"/>
                    </a:lnTo>
                    <a:lnTo>
                      <a:pt x="240" y="38"/>
                    </a:lnTo>
                    <a:lnTo>
                      <a:pt x="234" y="25"/>
                    </a:lnTo>
                    <a:lnTo>
                      <a:pt x="228" y="23"/>
                    </a:lnTo>
                    <a:lnTo>
                      <a:pt x="224" y="28"/>
                    </a:lnTo>
                    <a:lnTo>
                      <a:pt x="222" y="25"/>
                    </a:lnTo>
                    <a:lnTo>
                      <a:pt x="218" y="21"/>
                    </a:lnTo>
                    <a:lnTo>
                      <a:pt x="215" y="16"/>
                    </a:lnTo>
                    <a:lnTo>
                      <a:pt x="210" y="14"/>
                    </a:lnTo>
                    <a:lnTo>
                      <a:pt x="206" y="10"/>
                    </a:lnTo>
                    <a:lnTo>
                      <a:pt x="201" y="12"/>
                    </a:lnTo>
                    <a:lnTo>
                      <a:pt x="197" y="6"/>
                    </a:lnTo>
                    <a:lnTo>
                      <a:pt x="191" y="6"/>
                    </a:lnTo>
                    <a:lnTo>
                      <a:pt x="189" y="2"/>
                    </a:lnTo>
                    <a:lnTo>
                      <a:pt x="185" y="0"/>
                    </a:lnTo>
                    <a:lnTo>
                      <a:pt x="174" y="2"/>
                    </a:lnTo>
                    <a:lnTo>
                      <a:pt x="176" y="6"/>
                    </a:lnTo>
                    <a:lnTo>
                      <a:pt x="174" y="19"/>
                    </a:lnTo>
                    <a:lnTo>
                      <a:pt x="171" y="23"/>
                    </a:lnTo>
                    <a:lnTo>
                      <a:pt x="152" y="25"/>
                    </a:lnTo>
                    <a:lnTo>
                      <a:pt x="148" y="28"/>
                    </a:lnTo>
                    <a:lnTo>
                      <a:pt x="132" y="44"/>
                    </a:lnTo>
                    <a:lnTo>
                      <a:pt x="125" y="49"/>
                    </a:lnTo>
                    <a:lnTo>
                      <a:pt x="111" y="66"/>
                    </a:lnTo>
                    <a:lnTo>
                      <a:pt x="107" y="68"/>
                    </a:lnTo>
                    <a:lnTo>
                      <a:pt x="96" y="70"/>
                    </a:lnTo>
                    <a:lnTo>
                      <a:pt x="91" y="75"/>
                    </a:lnTo>
                    <a:lnTo>
                      <a:pt x="86" y="75"/>
                    </a:lnTo>
                    <a:lnTo>
                      <a:pt x="74" y="85"/>
                    </a:lnTo>
                    <a:lnTo>
                      <a:pt x="68" y="89"/>
                    </a:lnTo>
                    <a:lnTo>
                      <a:pt x="52" y="89"/>
                    </a:lnTo>
                    <a:lnTo>
                      <a:pt x="29" y="82"/>
                    </a:lnTo>
                    <a:lnTo>
                      <a:pt x="18" y="66"/>
                    </a:lnTo>
                    <a:lnTo>
                      <a:pt x="18" y="59"/>
                    </a:lnTo>
                    <a:lnTo>
                      <a:pt x="13" y="54"/>
                    </a:lnTo>
                    <a:lnTo>
                      <a:pt x="8" y="54"/>
                    </a:lnTo>
                    <a:lnTo>
                      <a:pt x="8" y="61"/>
                    </a:lnTo>
                    <a:lnTo>
                      <a:pt x="13" y="70"/>
                    </a:lnTo>
                    <a:lnTo>
                      <a:pt x="8" y="82"/>
                    </a:lnTo>
                    <a:lnTo>
                      <a:pt x="2" y="89"/>
                    </a:lnTo>
                    <a:lnTo>
                      <a:pt x="4" y="94"/>
                    </a:lnTo>
                    <a:lnTo>
                      <a:pt x="0" y="108"/>
                    </a:lnTo>
                    <a:lnTo>
                      <a:pt x="2" y="113"/>
                    </a:lnTo>
                    <a:lnTo>
                      <a:pt x="8" y="115"/>
                    </a:lnTo>
                    <a:lnTo>
                      <a:pt x="6" y="123"/>
                    </a:lnTo>
                    <a:lnTo>
                      <a:pt x="0" y="130"/>
                    </a:lnTo>
                    <a:lnTo>
                      <a:pt x="0" y="144"/>
                    </a:lnTo>
                    <a:lnTo>
                      <a:pt x="8" y="136"/>
                    </a:lnTo>
                    <a:lnTo>
                      <a:pt x="8" y="144"/>
                    </a:lnTo>
                    <a:lnTo>
                      <a:pt x="10" y="146"/>
                    </a:lnTo>
                    <a:lnTo>
                      <a:pt x="20" y="144"/>
                    </a:lnTo>
                    <a:lnTo>
                      <a:pt x="24" y="144"/>
                    </a:lnTo>
                    <a:lnTo>
                      <a:pt x="27" y="149"/>
                    </a:lnTo>
                    <a:lnTo>
                      <a:pt x="27" y="158"/>
                    </a:lnTo>
                    <a:lnTo>
                      <a:pt x="35" y="170"/>
                    </a:lnTo>
                    <a:lnTo>
                      <a:pt x="39" y="177"/>
                    </a:lnTo>
                  </a:path>
                </a:pathLst>
              </a:custGeom>
              <a:solidFill>
                <a:srgbClr val="3366C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54" name="Freeform 33"/>
              <p:cNvSpPr>
                <a:spLocks/>
              </p:cNvSpPr>
              <p:nvPr/>
            </p:nvSpPr>
            <p:spPr bwMode="auto">
              <a:xfrm>
                <a:off x="797" y="3182"/>
                <a:ext cx="30" cy="39"/>
              </a:xfrm>
              <a:custGeom>
                <a:avLst/>
                <a:gdLst>
                  <a:gd name="T0" fmla="*/ 0 w 24"/>
                  <a:gd name="T1" fmla="*/ 8 h 29"/>
                  <a:gd name="T2" fmla="*/ 3 w 24"/>
                  <a:gd name="T3" fmla="*/ 14 h 29"/>
                  <a:gd name="T4" fmla="*/ 11 w 24"/>
                  <a:gd name="T5" fmla="*/ 18 h 29"/>
                  <a:gd name="T6" fmla="*/ 11 w 24"/>
                  <a:gd name="T7" fmla="*/ 24 h 29"/>
                  <a:gd name="T8" fmla="*/ 19 w 24"/>
                  <a:gd name="T9" fmla="*/ 28 h 29"/>
                  <a:gd name="T10" fmla="*/ 23 w 24"/>
                  <a:gd name="T11" fmla="*/ 24 h 29"/>
                  <a:gd name="T12" fmla="*/ 23 w 24"/>
                  <a:gd name="T13" fmla="*/ 3 h 29"/>
                  <a:gd name="T14" fmla="*/ 19 w 24"/>
                  <a:gd name="T15" fmla="*/ 0 h 29"/>
                  <a:gd name="T16" fmla="*/ 7 w 24"/>
                  <a:gd name="T17" fmla="*/ 0 h 29"/>
                  <a:gd name="T18" fmla="*/ 0 w 24"/>
                  <a:gd name="T19"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9">
                    <a:moveTo>
                      <a:pt x="0" y="8"/>
                    </a:moveTo>
                    <a:lnTo>
                      <a:pt x="3" y="14"/>
                    </a:lnTo>
                    <a:lnTo>
                      <a:pt x="11" y="18"/>
                    </a:lnTo>
                    <a:lnTo>
                      <a:pt x="11" y="24"/>
                    </a:lnTo>
                    <a:lnTo>
                      <a:pt x="19" y="28"/>
                    </a:lnTo>
                    <a:lnTo>
                      <a:pt x="23" y="24"/>
                    </a:lnTo>
                    <a:lnTo>
                      <a:pt x="23" y="3"/>
                    </a:lnTo>
                    <a:lnTo>
                      <a:pt x="19" y="0"/>
                    </a:lnTo>
                    <a:lnTo>
                      <a:pt x="7" y="0"/>
                    </a:lnTo>
                    <a:lnTo>
                      <a:pt x="0" y="8"/>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55" name="Freeform 34"/>
              <p:cNvSpPr>
                <a:spLocks/>
              </p:cNvSpPr>
              <p:nvPr/>
            </p:nvSpPr>
            <p:spPr bwMode="auto">
              <a:xfrm>
                <a:off x="1651" y="986"/>
                <a:ext cx="292" cy="319"/>
              </a:xfrm>
              <a:custGeom>
                <a:avLst/>
                <a:gdLst>
                  <a:gd name="T0" fmla="*/ 22 w 237"/>
                  <a:gd name="T1" fmla="*/ 40 h 240"/>
                  <a:gd name="T2" fmla="*/ 49 w 237"/>
                  <a:gd name="T3" fmla="*/ 0 h 240"/>
                  <a:gd name="T4" fmla="*/ 78 w 237"/>
                  <a:gd name="T5" fmla="*/ 4 h 240"/>
                  <a:gd name="T6" fmla="*/ 122 w 237"/>
                  <a:gd name="T7" fmla="*/ 13 h 240"/>
                  <a:gd name="T8" fmla="*/ 157 w 237"/>
                  <a:gd name="T9" fmla="*/ 16 h 240"/>
                  <a:gd name="T10" fmla="*/ 187 w 237"/>
                  <a:gd name="T11" fmla="*/ 19 h 240"/>
                  <a:gd name="T12" fmla="*/ 196 w 237"/>
                  <a:gd name="T13" fmla="*/ 28 h 240"/>
                  <a:gd name="T14" fmla="*/ 192 w 237"/>
                  <a:gd name="T15" fmla="*/ 47 h 240"/>
                  <a:gd name="T16" fmla="*/ 173 w 237"/>
                  <a:gd name="T17" fmla="*/ 61 h 240"/>
                  <a:gd name="T18" fmla="*/ 150 w 237"/>
                  <a:gd name="T19" fmla="*/ 83 h 240"/>
                  <a:gd name="T20" fmla="*/ 155 w 237"/>
                  <a:gd name="T21" fmla="*/ 94 h 240"/>
                  <a:gd name="T22" fmla="*/ 178 w 237"/>
                  <a:gd name="T23" fmla="*/ 94 h 240"/>
                  <a:gd name="T24" fmla="*/ 187 w 237"/>
                  <a:gd name="T25" fmla="*/ 106 h 240"/>
                  <a:gd name="T26" fmla="*/ 185 w 237"/>
                  <a:gd name="T27" fmla="*/ 124 h 240"/>
                  <a:gd name="T28" fmla="*/ 175 w 237"/>
                  <a:gd name="T29" fmla="*/ 149 h 240"/>
                  <a:gd name="T30" fmla="*/ 198 w 237"/>
                  <a:gd name="T31" fmla="*/ 160 h 240"/>
                  <a:gd name="T32" fmla="*/ 187 w 237"/>
                  <a:gd name="T33" fmla="*/ 172 h 240"/>
                  <a:gd name="T34" fmla="*/ 190 w 237"/>
                  <a:gd name="T35" fmla="*/ 184 h 240"/>
                  <a:gd name="T36" fmla="*/ 213 w 237"/>
                  <a:gd name="T37" fmla="*/ 200 h 240"/>
                  <a:gd name="T38" fmla="*/ 236 w 237"/>
                  <a:gd name="T39" fmla="*/ 219 h 240"/>
                  <a:gd name="T40" fmla="*/ 229 w 237"/>
                  <a:gd name="T41" fmla="*/ 235 h 240"/>
                  <a:gd name="T42" fmla="*/ 213 w 237"/>
                  <a:gd name="T43" fmla="*/ 239 h 240"/>
                  <a:gd name="T44" fmla="*/ 206 w 237"/>
                  <a:gd name="T45" fmla="*/ 228 h 240"/>
                  <a:gd name="T46" fmla="*/ 210 w 237"/>
                  <a:gd name="T47" fmla="*/ 219 h 240"/>
                  <a:gd name="T48" fmla="*/ 194 w 237"/>
                  <a:gd name="T49" fmla="*/ 200 h 240"/>
                  <a:gd name="T50" fmla="*/ 187 w 237"/>
                  <a:gd name="T51" fmla="*/ 188 h 240"/>
                  <a:gd name="T52" fmla="*/ 180 w 237"/>
                  <a:gd name="T53" fmla="*/ 190 h 240"/>
                  <a:gd name="T54" fmla="*/ 175 w 237"/>
                  <a:gd name="T55" fmla="*/ 200 h 240"/>
                  <a:gd name="T56" fmla="*/ 169 w 237"/>
                  <a:gd name="T57" fmla="*/ 200 h 240"/>
                  <a:gd name="T58" fmla="*/ 159 w 237"/>
                  <a:gd name="T59" fmla="*/ 207 h 240"/>
                  <a:gd name="T60" fmla="*/ 134 w 237"/>
                  <a:gd name="T61" fmla="*/ 198 h 240"/>
                  <a:gd name="T62" fmla="*/ 109 w 237"/>
                  <a:gd name="T63" fmla="*/ 203 h 240"/>
                  <a:gd name="T64" fmla="*/ 101 w 237"/>
                  <a:gd name="T65" fmla="*/ 181 h 240"/>
                  <a:gd name="T66" fmla="*/ 78 w 237"/>
                  <a:gd name="T67" fmla="*/ 167 h 240"/>
                  <a:gd name="T68" fmla="*/ 41 w 237"/>
                  <a:gd name="T69" fmla="*/ 177 h 240"/>
                  <a:gd name="T70" fmla="*/ 28 w 237"/>
                  <a:gd name="T71" fmla="*/ 169 h 240"/>
                  <a:gd name="T72" fmla="*/ 18 w 237"/>
                  <a:gd name="T73" fmla="*/ 153 h 240"/>
                  <a:gd name="T74" fmla="*/ 4 w 237"/>
                  <a:gd name="T75" fmla="*/ 145 h 240"/>
                  <a:gd name="T76" fmla="*/ 4 w 237"/>
                  <a:gd name="T77" fmla="*/ 132 h 240"/>
                  <a:gd name="T78" fmla="*/ 9 w 237"/>
                  <a:gd name="T79" fmla="*/ 117 h 240"/>
                  <a:gd name="T80" fmla="*/ 0 w 237"/>
                  <a:gd name="T81" fmla="*/ 94 h 240"/>
                  <a:gd name="T82" fmla="*/ 12 w 237"/>
                  <a:gd name="T83" fmla="*/ 68 h 240"/>
                  <a:gd name="T84" fmla="*/ 22 w 237"/>
                  <a:gd name="T85" fmla="*/ 4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7" h="240">
                    <a:moveTo>
                      <a:pt x="22" y="47"/>
                    </a:moveTo>
                    <a:lnTo>
                      <a:pt x="22" y="40"/>
                    </a:lnTo>
                    <a:lnTo>
                      <a:pt x="49" y="19"/>
                    </a:lnTo>
                    <a:lnTo>
                      <a:pt x="49" y="0"/>
                    </a:lnTo>
                    <a:lnTo>
                      <a:pt x="62" y="6"/>
                    </a:lnTo>
                    <a:lnTo>
                      <a:pt x="78" y="4"/>
                    </a:lnTo>
                    <a:lnTo>
                      <a:pt x="92" y="4"/>
                    </a:lnTo>
                    <a:lnTo>
                      <a:pt x="122" y="13"/>
                    </a:lnTo>
                    <a:lnTo>
                      <a:pt x="132" y="19"/>
                    </a:lnTo>
                    <a:lnTo>
                      <a:pt x="157" y="16"/>
                    </a:lnTo>
                    <a:lnTo>
                      <a:pt x="167" y="19"/>
                    </a:lnTo>
                    <a:lnTo>
                      <a:pt x="187" y="19"/>
                    </a:lnTo>
                    <a:lnTo>
                      <a:pt x="192" y="21"/>
                    </a:lnTo>
                    <a:lnTo>
                      <a:pt x="196" y="28"/>
                    </a:lnTo>
                    <a:lnTo>
                      <a:pt x="196" y="38"/>
                    </a:lnTo>
                    <a:lnTo>
                      <a:pt x="192" y="47"/>
                    </a:lnTo>
                    <a:lnTo>
                      <a:pt x="183" y="51"/>
                    </a:lnTo>
                    <a:lnTo>
                      <a:pt x="173" y="61"/>
                    </a:lnTo>
                    <a:lnTo>
                      <a:pt x="171" y="70"/>
                    </a:lnTo>
                    <a:lnTo>
                      <a:pt x="150" y="83"/>
                    </a:lnTo>
                    <a:lnTo>
                      <a:pt x="150" y="89"/>
                    </a:lnTo>
                    <a:lnTo>
                      <a:pt x="155" y="94"/>
                    </a:lnTo>
                    <a:lnTo>
                      <a:pt x="169" y="92"/>
                    </a:lnTo>
                    <a:lnTo>
                      <a:pt x="178" y="94"/>
                    </a:lnTo>
                    <a:lnTo>
                      <a:pt x="178" y="104"/>
                    </a:lnTo>
                    <a:lnTo>
                      <a:pt x="187" y="106"/>
                    </a:lnTo>
                    <a:lnTo>
                      <a:pt x="190" y="117"/>
                    </a:lnTo>
                    <a:lnTo>
                      <a:pt x="185" y="124"/>
                    </a:lnTo>
                    <a:lnTo>
                      <a:pt x="171" y="139"/>
                    </a:lnTo>
                    <a:lnTo>
                      <a:pt x="175" y="149"/>
                    </a:lnTo>
                    <a:lnTo>
                      <a:pt x="187" y="143"/>
                    </a:lnTo>
                    <a:lnTo>
                      <a:pt x="198" y="160"/>
                    </a:lnTo>
                    <a:lnTo>
                      <a:pt x="196" y="164"/>
                    </a:lnTo>
                    <a:lnTo>
                      <a:pt x="187" y="172"/>
                    </a:lnTo>
                    <a:lnTo>
                      <a:pt x="183" y="177"/>
                    </a:lnTo>
                    <a:lnTo>
                      <a:pt x="190" y="184"/>
                    </a:lnTo>
                    <a:lnTo>
                      <a:pt x="206" y="194"/>
                    </a:lnTo>
                    <a:lnTo>
                      <a:pt x="213" y="200"/>
                    </a:lnTo>
                    <a:lnTo>
                      <a:pt x="227" y="203"/>
                    </a:lnTo>
                    <a:lnTo>
                      <a:pt x="236" y="219"/>
                    </a:lnTo>
                    <a:lnTo>
                      <a:pt x="236" y="228"/>
                    </a:lnTo>
                    <a:lnTo>
                      <a:pt x="229" y="235"/>
                    </a:lnTo>
                    <a:lnTo>
                      <a:pt x="222" y="239"/>
                    </a:lnTo>
                    <a:lnTo>
                      <a:pt x="213" y="239"/>
                    </a:lnTo>
                    <a:lnTo>
                      <a:pt x="208" y="233"/>
                    </a:lnTo>
                    <a:lnTo>
                      <a:pt x="206" y="228"/>
                    </a:lnTo>
                    <a:lnTo>
                      <a:pt x="215" y="228"/>
                    </a:lnTo>
                    <a:lnTo>
                      <a:pt x="210" y="219"/>
                    </a:lnTo>
                    <a:lnTo>
                      <a:pt x="198" y="198"/>
                    </a:lnTo>
                    <a:lnTo>
                      <a:pt x="194" y="200"/>
                    </a:lnTo>
                    <a:lnTo>
                      <a:pt x="192" y="194"/>
                    </a:lnTo>
                    <a:lnTo>
                      <a:pt x="187" y="188"/>
                    </a:lnTo>
                    <a:lnTo>
                      <a:pt x="183" y="188"/>
                    </a:lnTo>
                    <a:lnTo>
                      <a:pt x="180" y="190"/>
                    </a:lnTo>
                    <a:lnTo>
                      <a:pt x="180" y="198"/>
                    </a:lnTo>
                    <a:lnTo>
                      <a:pt x="175" y="200"/>
                    </a:lnTo>
                    <a:lnTo>
                      <a:pt x="175" y="205"/>
                    </a:lnTo>
                    <a:lnTo>
                      <a:pt x="169" y="200"/>
                    </a:lnTo>
                    <a:lnTo>
                      <a:pt x="161" y="203"/>
                    </a:lnTo>
                    <a:lnTo>
                      <a:pt x="159" y="207"/>
                    </a:lnTo>
                    <a:lnTo>
                      <a:pt x="152" y="200"/>
                    </a:lnTo>
                    <a:lnTo>
                      <a:pt x="134" y="198"/>
                    </a:lnTo>
                    <a:lnTo>
                      <a:pt x="127" y="194"/>
                    </a:lnTo>
                    <a:lnTo>
                      <a:pt x="109" y="203"/>
                    </a:lnTo>
                    <a:lnTo>
                      <a:pt x="104" y="198"/>
                    </a:lnTo>
                    <a:lnTo>
                      <a:pt x="101" y="181"/>
                    </a:lnTo>
                    <a:lnTo>
                      <a:pt x="95" y="169"/>
                    </a:lnTo>
                    <a:lnTo>
                      <a:pt x="78" y="167"/>
                    </a:lnTo>
                    <a:lnTo>
                      <a:pt x="69" y="167"/>
                    </a:lnTo>
                    <a:lnTo>
                      <a:pt x="41" y="177"/>
                    </a:lnTo>
                    <a:lnTo>
                      <a:pt x="34" y="172"/>
                    </a:lnTo>
                    <a:lnTo>
                      <a:pt x="28" y="169"/>
                    </a:lnTo>
                    <a:lnTo>
                      <a:pt x="26" y="160"/>
                    </a:lnTo>
                    <a:lnTo>
                      <a:pt x="18" y="153"/>
                    </a:lnTo>
                    <a:lnTo>
                      <a:pt x="12" y="151"/>
                    </a:lnTo>
                    <a:lnTo>
                      <a:pt x="4" y="145"/>
                    </a:lnTo>
                    <a:lnTo>
                      <a:pt x="2" y="139"/>
                    </a:lnTo>
                    <a:lnTo>
                      <a:pt x="4" y="132"/>
                    </a:lnTo>
                    <a:lnTo>
                      <a:pt x="9" y="127"/>
                    </a:lnTo>
                    <a:lnTo>
                      <a:pt x="9" y="117"/>
                    </a:lnTo>
                    <a:lnTo>
                      <a:pt x="9" y="108"/>
                    </a:lnTo>
                    <a:lnTo>
                      <a:pt x="0" y="94"/>
                    </a:lnTo>
                    <a:lnTo>
                      <a:pt x="2" y="87"/>
                    </a:lnTo>
                    <a:lnTo>
                      <a:pt x="12" y="68"/>
                    </a:lnTo>
                    <a:lnTo>
                      <a:pt x="14" y="53"/>
                    </a:lnTo>
                    <a:lnTo>
                      <a:pt x="22" y="47"/>
                    </a:lnTo>
                  </a:path>
                </a:pathLst>
              </a:custGeom>
              <a:solidFill>
                <a:schemeClr val="accent1">
                  <a:lumMod val="75000"/>
                </a:schemeClr>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sp>
            <p:nvSpPr>
              <p:cNvPr id="56" name="Freeform 35"/>
              <p:cNvSpPr>
                <a:spLocks/>
              </p:cNvSpPr>
              <p:nvPr/>
            </p:nvSpPr>
            <p:spPr bwMode="auto">
              <a:xfrm>
                <a:off x="1608" y="1788"/>
                <a:ext cx="357" cy="369"/>
              </a:xfrm>
              <a:custGeom>
                <a:avLst/>
                <a:gdLst>
                  <a:gd name="T0" fmla="*/ 108 w 289"/>
                  <a:gd name="T1" fmla="*/ 118 h 278"/>
                  <a:gd name="T2" fmla="*/ 110 w 289"/>
                  <a:gd name="T3" fmla="*/ 150 h 278"/>
                  <a:gd name="T4" fmla="*/ 115 w 289"/>
                  <a:gd name="T5" fmla="*/ 184 h 278"/>
                  <a:gd name="T6" fmla="*/ 122 w 289"/>
                  <a:gd name="T7" fmla="*/ 212 h 278"/>
                  <a:gd name="T8" fmla="*/ 159 w 289"/>
                  <a:gd name="T9" fmla="*/ 238 h 278"/>
                  <a:gd name="T10" fmla="*/ 174 w 289"/>
                  <a:gd name="T11" fmla="*/ 240 h 278"/>
                  <a:gd name="T12" fmla="*/ 178 w 289"/>
                  <a:gd name="T13" fmla="*/ 257 h 278"/>
                  <a:gd name="T14" fmla="*/ 168 w 289"/>
                  <a:gd name="T15" fmla="*/ 272 h 278"/>
                  <a:gd name="T16" fmla="*/ 201 w 289"/>
                  <a:gd name="T17" fmla="*/ 277 h 278"/>
                  <a:gd name="T18" fmla="*/ 246 w 289"/>
                  <a:gd name="T19" fmla="*/ 251 h 278"/>
                  <a:gd name="T20" fmla="*/ 265 w 289"/>
                  <a:gd name="T21" fmla="*/ 244 h 278"/>
                  <a:gd name="T22" fmla="*/ 277 w 289"/>
                  <a:gd name="T23" fmla="*/ 208 h 278"/>
                  <a:gd name="T24" fmla="*/ 267 w 289"/>
                  <a:gd name="T25" fmla="*/ 182 h 278"/>
                  <a:gd name="T26" fmla="*/ 253 w 289"/>
                  <a:gd name="T27" fmla="*/ 146 h 278"/>
                  <a:gd name="T28" fmla="*/ 242 w 289"/>
                  <a:gd name="T29" fmla="*/ 113 h 278"/>
                  <a:gd name="T30" fmla="*/ 234 w 289"/>
                  <a:gd name="T31" fmla="*/ 92 h 278"/>
                  <a:gd name="T32" fmla="*/ 214 w 289"/>
                  <a:gd name="T33" fmla="*/ 73 h 278"/>
                  <a:gd name="T34" fmla="*/ 203 w 289"/>
                  <a:gd name="T35" fmla="*/ 73 h 278"/>
                  <a:gd name="T36" fmla="*/ 161 w 289"/>
                  <a:gd name="T37" fmla="*/ 47 h 278"/>
                  <a:gd name="T38" fmla="*/ 135 w 289"/>
                  <a:gd name="T39" fmla="*/ 25 h 278"/>
                  <a:gd name="T40" fmla="*/ 102 w 289"/>
                  <a:gd name="T41" fmla="*/ 0 h 278"/>
                  <a:gd name="T42" fmla="*/ 90 w 289"/>
                  <a:gd name="T43" fmla="*/ 30 h 278"/>
                  <a:gd name="T44" fmla="*/ 81 w 289"/>
                  <a:gd name="T45" fmla="*/ 23 h 278"/>
                  <a:gd name="T46" fmla="*/ 67 w 289"/>
                  <a:gd name="T47" fmla="*/ 9 h 278"/>
                  <a:gd name="T48" fmla="*/ 46 w 289"/>
                  <a:gd name="T49" fmla="*/ 2 h 278"/>
                  <a:gd name="T50" fmla="*/ 21 w 289"/>
                  <a:gd name="T51" fmla="*/ 13 h 278"/>
                  <a:gd name="T52" fmla="*/ 5 w 289"/>
                  <a:gd name="T53" fmla="*/ 34 h 278"/>
                  <a:gd name="T54" fmla="*/ 11 w 289"/>
                  <a:gd name="T55" fmla="*/ 54 h 278"/>
                  <a:gd name="T56" fmla="*/ 18 w 289"/>
                  <a:gd name="T57" fmla="*/ 51 h 278"/>
                  <a:gd name="T58" fmla="*/ 42 w 289"/>
                  <a:gd name="T59" fmla="*/ 51 h 278"/>
                  <a:gd name="T60" fmla="*/ 44 w 289"/>
                  <a:gd name="T61" fmla="*/ 70 h 278"/>
                  <a:gd name="T62" fmla="*/ 36 w 289"/>
                  <a:gd name="T63" fmla="*/ 63 h 278"/>
                  <a:gd name="T64" fmla="*/ 32 w 289"/>
                  <a:gd name="T65" fmla="*/ 70 h 278"/>
                  <a:gd name="T66" fmla="*/ 23 w 289"/>
                  <a:gd name="T67" fmla="*/ 75 h 278"/>
                  <a:gd name="T68" fmla="*/ 42 w 289"/>
                  <a:gd name="T69" fmla="*/ 92 h 278"/>
                  <a:gd name="T70" fmla="*/ 51 w 289"/>
                  <a:gd name="T71" fmla="*/ 101 h 278"/>
                  <a:gd name="T72" fmla="*/ 69 w 289"/>
                  <a:gd name="T73" fmla="*/ 113 h 278"/>
                  <a:gd name="T74" fmla="*/ 81 w 289"/>
                  <a:gd name="T75" fmla="*/ 11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278">
                    <a:moveTo>
                      <a:pt x="102" y="113"/>
                    </a:moveTo>
                    <a:lnTo>
                      <a:pt x="108" y="118"/>
                    </a:lnTo>
                    <a:lnTo>
                      <a:pt x="104" y="135"/>
                    </a:lnTo>
                    <a:lnTo>
                      <a:pt x="110" y="150"/>
                    </a:lnTo>
                    <a:lnTo>
                      <a:pt x="113" y="163"/>
                    </a:lnTo>
                    <a:lnTo>
                      <a:pt x="115" y="184"/>
                    </a:lnTo>
                    <a:lnTo>
                      <a:pt x="120" y="201"/>
                    </a:lnTo>
                    <a:lnTo>
                      <a:pt x="122" y="212"/>
                    </a:lnTo>
                    <a:lnTo>
                      <a:pt x="131" y="219"/>
                    </a:lnTo>
                    <a:lnTo>
                      <a:pt x="159" y="238"/>
                    </a:lnTo>
                    <a:lnTo>
                      <a:pt x="166" y="240"/>
                    </a:lnTo>
                    <a:lnTo>
                      <a:pt x="174" y="240"/>
                    </a:lnTo>
                    <a:lnTo>
                      <a:pt x="182" y="251"/>
                    </a:lnTo>
                    <a:lnTo>
                      <a:pt x="178" y="257"/>
                    </a:lnTo>
                    <a:lnTo>
                      <a:pt x="170" y="262"/>
                    </a:lnTo>
                    <a:lnTo>
                      <a:pt x="168" y="272"/>
                    </a:lnTo>
                    <a:lnTo>
                      <a:pt x="182" y="274"/>
                    </a:lnTo>
                    <a:lnTo>
                      <a:pt x="201" y="277"/>
                    </a:lnTo>
                    <a:lnTo>
                      <a:pt x="209" y="267"/>
                    </a:lnTo>
                    <a:lnTo>
                      <a:pt x="246" y="251"/>
                    </a:lnTo>
                    <a:lnTo>
                      <a:pt x="253" y="244"/>
                    </a:lnTo>
                    <a:lnTo>
                      <a:pt x="265" y="244"/>
                    </a:lnTo>
                    <a:lnTo>
                      <a:pt x="288" y="231"/>
                    </a:lnTo>
                    <a:lnTo>
                      <a:pt x="277" y="208"/>
                    </a:lnTo>
                    <a:lnTo>
                      <a:pt x="277" y="201"/>
                    </a:lnTo>
                    <a:lnTo>
                      <a:pt x="267" y="182"/>
                    </a:lnTo>
                    <a:lnTo>
                      <a:pt x="263" y="163"/>
                    </a:lnTo>
                    <a:lnTo>
                      <a:pt x="253" y="146"/>
                    </a:lnTo>
                    <a:lnTo>
                      <a:pt x="248" y="127"/>
                    </a:lnTo>
                    <a:lnTo>
                      <a:pt x="242" y="113"/>
                    </a:lnTo>
                    <a:lnTo>
                      <a:pt x="238" y="96"/>
                    </a:lnTo>
                    <a:lnTo>
                      <a:pt x="234" y="92"/>
                    </a:lnTo>
                    <a:lnTo>
                      <a:pt x="223" y="79"/>
                    </a:lnTo>
                    <a:lnTo>
                      <a:pt x="214" y="73"/>
                    </a:lnTo>
                    <a:lnTo>
                      <a:pt x="209" y="73"/>
                    </a:lnTo>
                    <a:lnTo>
                      <a:pt x="203" y="73"/>
                    </a:lnTo>
                    <a:lnTo>
                      <a:pt x="186" y="63"/>
                    </a:lnTo>
                    <a:lnTo>
                      <a:pt x="161" y="47"/>
                    </a:lnTo>
                    <a:lnTo>
                      <a:pt x="147" y="32"/>
                    </a:lnTo>
                    <a:lnTo>
                      <a:pt x="135" y="25"/>
                    </a:lnTo>
                    <a:lnTo>
                      <a:pt x="122" y="11"/>
                    </a:lnTo>
                    <a:lnTo>
                      <a:pt x="102" y="0"/>
                    </a:lnTo>
                    <a:lnTo>
                      <a:pt x="94" y="28"/>
                    </a:lnTo>
                    <a:lnTo>
                      <a:pt x="90" y="30"/>
                    </a:lnTo>
                    <a:lnTo>
                      <a:pt x="85" y="28"/>
                    </a:lnTo>
                    <a:lnTo>
                      <a:pt x="81" y="23"/>
                    </a:lnTo>
                    <a:lnTo>
                      <a:pt x="69" y="21"/>
                    </a:lnTo>
                    <a:lnTo>
                      <a:pt x="67" y="9"/>
                    </a:lnTo>
                    <a:lnTo>
                      <a:pt x="65" y="4"/>
                    </a:lnTo>
                    <a:lnTo>
                      <a:pt x="46" y="2"/>
                    </a:lnTo>
                    <a:lnTo>
                      <a:pt x="34" y="9"/>
                    </a:lnTo>
                    <a:lnTo>
                      <a:pt x="21" y="13"/>
                    </a:lnTo>
                    <a:lnTo>
                      <a:pt x="11" y="28"/>
                    </a:lnTo>
                    <a:lnTo>
                      <a:pt x="5" y="34"/>
                    </a:lnTo>
                    <a:lnTo>
                      <a:pt x="0" y="42"/>
                    </a:lnTo>
                    <a:lnTo>
                      <a:pt x="11" y="54"/>
                    </a:lnTo>
                    <a:lnTo>
                      <a:pt x="16" y="54"/>
                    </a:lnTo>
                    <a:lnTo>
                      <a:pt x="18" y="51"/>
                    </a:lnTo>
                    <a:lnTo>
                      <a:pt x="34" y="49"/>
                    </a:lnTo>
                    <a:lnTo>
                      <a:pt x="42" y="51"/>
                    </a:lnTo>
                    <a:lnTo>
                      <a:pt x="46" y="60"/>
                    </a:lnTo>
                    <a:lnTo>
                      <a:pt x="44" y="70"/>
                    </a:lnTo>
                    <a:lnTo>
                      <a:pt x="39" y="68"/>
                    </a:lnTo>
                    <a:lnTo>
                      <a:pt x="36" y="63"/>
                    </a:lnTo>
                    <a:lnTo>
                      <a:pt x="36" y="66"/>
                    </a:lnTo>
                    <a:lnTo>
                      <a:pt x="32" y="70"/>
                    </a:lnTo>
                    <a:lnTo>
                      <a:pt x="30" y="70"/>
                    </a:lnTo>
                    <a:lnTo>
                      <a:pt x="23" y="75"/>
                    </a:lnTo>
                    <a:lnTo>
                      <a:pt x="23" y="84"/>
                    </a:lnTo>
                    <a:lnTo>
                      <a:pt x="42" y="92"/>
                    </a:lnTo>
                    <a:lnTo>
                      <a:pt x="46" y="99"/>
                    </a:lnTo>
                    <a:lnTo>
                      <a:pt x="51" y="101"/>
                    </a:lnTo>
                    <a:lnTo>
                      <a:pt x="65" y="105"/>
                    </a:lnTo>
                    <a:lnTo>
                      <a:pt x="69" y="113"/>
                    </a:lnTo>
                    <a:lnTo>
                      <a:pt x="76" y="115"/>
                    </a:lnTo>
                    <a:lnTo>
                      <a:pt x="81" y="118"/>
                    </a:lnTo>
                    <a:lnTo>
                      <a:pt x="102" y="113"/>
                    </a:lnTo>
                  </a:path>
                </a:pathLst>
              </a:custGeom>
              <a:solidFill>
                <a:sysClr val="window" lastClr="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it-IT" kern="0">
                  <a:solidFill>
                    <a:prstClr val="black"/>
                  </a:solidFill>
                </a:endParaRPr>
              </a:p>
            </p:txBody>
          </p:sp>
        </p:grpSp>
      </p:grpSp>
      <p:sp>
        <p:nvSpPr>
          <p:cNvPr id="57" name="CasellaDiTesto 56"/>
          <p:cNvSpPr txBox="1"/>
          <p:nvPr/>
        </p:nvSpPr>
        <p:spPr>
          <a:xfrm>
            <a:off x="179512" y="260648"/>
            <a:ext cx="4176464" cy="830997"/>
          </a:xfrm>
          <a:prstGeom prst="rect">
            <a:avLst/>
          </a:prstGeom>
          <a:noFill/>
        </p:spPr>
        <p:txBody>
          <a:bodyPr wrap="square" rtlCol="0">
            <a:spAutoFit/>
          </a:bodyPr>
          <a:lstStyle/>
          <a:p>
            <a:r>
              <a:rPr lang="it-IT" sz="2400" b="1" dirty="0" smtClean="0">
                <a:solidFill>
                  <a:prstClr val="black"/>
                </a:solidFill>
              </a:rPr>
              <a:t>Il Cluster Chimica Verde - SPRING</a:t>
            </a:r>
            <a:endParaRPr lang="it-IT" sz="2400" b="1" dirty="0">
              <a:solidFill>
                <a:prstClr val="black"/>
              </a:solidFill>
            </a:endParaRPr>
          </a:p>
        </p:txBody>
      </p:sp>
      <p:sp>
        <p:nvSpPr>
          <p:cNvPr id="58" name="Freccia in giù 57"/>
          <p:cNvSpPr/>
          <p:nvPr/>
        </p:nvSpPr>
        <p:spPr>
          <a:xfrm>
            <a:off x="6099842" y="4086526"/>
            <a:ext cx="305147" cy="31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9" name="CasellaDiTesto 58"/>
          <p:cNvSpPr txBox="1"/>
          <p:nvPr/>
        </p:nvSpPr>
        <p:spPr>
          <a:xfrm>
            <a:off x="5039238" y="4386900"/>
            <a:ext cx="3889794" cy="276999"/>
          </a:xfrm>
          <a:prstGeom prst="rect">
            <a:avLst/>
          </a:prstGeom>
          <a:noFill/>
        </p:spPr>
        <p:txBody>
          <a:bodyPr wrap="square" rtlCol="0">
            <a:spAutoFit/>
          </a:bodyPr>
          <a:lstStyle/>
          <a:p>
            <a:r>
              <a:rPr lang="it-IT" altLang="it-IT" sz="1200" b="1" dirty="0" smtClean="0">
                <a:solidFill>
                  <a:srgbClr val="002060"/>
                </a:solidFill>
                <a:latin typeface="Verdana" pitchFamily="34" charset="0"/>
              </a:rPr>
              <a:t>Tavolo Permanente delle Regioni</a:t>
            </a:r>
            <a:endParaRPr lang="it-IT" sz="1200" dirty="0"/>
          </a:p>
        </p:txBody>
      </p:sp>
      <p:sp>
        <p:nvSpPr>
          <p:cNvPr id="63" name="Segnaposto numero diapositiva 1"/>
          <p:cNvSpPr txBox="1">
            <a:spLocks/>
          </p:cNvSpPr>
          <p:nvPr/>
        </p:nvSpPr>
        <p:spPr>
          <a:xfrm>
            <a:off x="6799013" y="6492875"/>
            <a:ext cx="21336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11A541E-22B5-47DF-8078-6E57BBA62FF6}" type="slidenum">
              <a:rPr lang="it-IT" sz="1200" smtClean="0">
                <a:solidFill>
                  <a:prstClr val="black">
                    <a:tint val="75000"/>
                  </a:prstClr>
                </a:solidFill>
              </a:rPr>
              <a:pPr algn="r">
                <a:defRPr/>
              </a:pPr>
              <a:t>36</a:t>
            </a:fld>
            <a:endParaRPr lang="it-IT" sz="1200" dirty="0">
              <a:solidFill>
                <a:prstClr val="black">
                  <a:tint val="75000"/>
                </a:prstClr>
              </a:solidFill>
            </a:endParaRPr>
          </a:p>
        </p:txBody>
      </p:sp>
      <p:sp>
        <p:nvSpPr>
          <p:cNvPr id="2" name="Rettangolo 1"/>
          <p:cNvSpPr/>
          <p:nvPr/>
        </p:nvSpPr>
        <p:spPr>
          <a:xfrm>
            <a:off x="138057" y="1705219"/>
            <a:ext cx="2041643" cy="2515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p:cNvSpPr/>
          <p:nvPr/>
        </p:nvSpPr>
        <p:spPr>
          <a:xfrm>
            <a:off x="261005" y="5896880"/>
            <a:ext cx="8836527" cy="923330"/>
          </a:xfrm>
          <a:prstGeom prst="rect">
            <a:avLst/>
          </a:prstGeom>
          <a:solidFill>
            <a:schemeClr val="accent3">
              <a:lumMod val="50000"/>
            </a:schemeClr>
          </a:solidFill>
        </p:spPr>
        <p:txBody>
          <a:bodyPr wrap="square">
            <a:spAutoFit/>
          </a:bodyPr>
          <a:lstStyle/>
          <a:p>
            <a:pPr algn="ctr"/>
            <a:r>
              <a:rPr lang="it-IT" dirty="0" smtClean="0">
                <a:solidFill>
                  <a:schemeClr val="bg1"/>
                </a:solidFill>
                <a:latin typeface="Helvetica" panose="020B0604020202020204" pitchFamily="34" charset="0"/>
                <a:ea typeface="Times New Roman" panose="02020603050405020304" pitchFamily="18" charset="0"/>
              </a:rPr>
              <a:t>Mobilitare le </a:t>
            </a:r>
            <a:r>
              <a:rPr lang="it-IT" dirty="0">
                <a:solidFill>
                  <a:schemeClr val="bg1"/>
                </a:solidFill>
                <a:latin typeface="Helvetica" panose="020B0604020202020204" pitchFamily="34" charset="0"/>
                <a:ea typeface="Times New Roman" panose="02020603050405020304" pitchFamily="18" charset="0"/>
              </a:rPr>
              <a:t>eccellenze del sistema industriale, </a:t>
            </a:r>
            <a:r>
              <a:rPr lang="it-IT" dirty="0" smtClean="0">
                <a:solidFill>
                  <a:schemeClr val="bg1"/>
                </a:solidFill>
                <a:latin typeface="Helvetica" panose="020B0604020202020204" pitchFamily="34" charset="0"/>
                <a:ea typeface="Times New Roman" panose="02020603050405020304" pitchFamily="18" charset="0"/>
              </a:rPr>
              <a:t>della </a:t>
            </a:r>
            <a:r>
              <a:rPr lang="it-IT" dirty="0">
                <a:solidFill>
                  <a:schemeClr val="bg1"/>
                </a:solidFill>
                <a:latin typeface="Helvetica" panose="020B0604020202020204" pitchFamily="34" charset="0"/>
                <a:ea typeface="Times New Roman" panose="02020603050405020304" pitchFamily="18" charset="0"/>
              </a:rPr>
              <a:t>ricerca e la pubblica </a:t>
            </a:r>
            <a:r>
              <a:rPr lang="it-IT" dirty="0" smtClean="0">
                <a:solidFill>
                  <a:schemeClr val="bg1"/>
                </a:solidFill>
                <a:latin typeface="Helvetica" panose="020B0604020202020204" pitchFamily="34" charset="0"/>
                <a:ea typeface="Times New Roman" panose="02020603050405020304" pitchFamily="18" charset="0"/>
              </a:rPr>
              <a:t>amministrazione </a:t>
            </a:r>
            <a:r>
              <a:rPr lang="it-IT" dirty="0">
                <a:solidFill>
                  <a:schemeClr val="bg1"/>
                </a:solidFill>
                <a:latin typeface="Helvetica" panose="020B0604020202020204" pitchFamily="34" charset="0"/>
                <a:ea typeface="Times New Roman" panose="02020603050405020304" pitchFamily="18" charset="0"/>
              </a:rPr>
              <a:t>regionale e nazionale su tematiche </a:t>
            </a:r>
            <a:r>
              <a:rPr lang="it-IT" dirty="0" smtClean="0">
                <a:solidFill>
                  <a:schemeClr val="bg1"/>
                </a:solidFill>
                <a:latin typeface="Helvetica" panose="020B0604020202020204" pitchFamily="34" charset="0"/>
                <a:ea typeface="Times New Roman" panose="02020603050405020304" pitchFamily="18" charset="0"/>
              </a:rPr>
              <a:t>ritenute </a:t>
            </a:r>
            <a:r>
              <a:rPr lang="it-IT" dirty="0">
                <a:solidFill>
                  <a:schemeClr val="bg1"/>
                </a:solidFill>
                <a:latin typeface="Helvetica" panose="020B0604020202020204" pitchFamily="34" charset="0"/>
                <a:ea typeface="Times New Roman" panose="02020603050405020304" pitchFamily="18" charset="0"/>
              </a:rPr>
              <a:t>prioritarie e strategiche per il Paese a medio e lungo termine</a:t>
            </a:r>
            <a:endParaRPr lang="en-GB" dirty="0">
              <a:solidFill>
                <a:schemeClr val="bg1"/>
              </a:solidFill>
            </a:endParaRPr>
          </a:p>
        </p:txBody>
      </p:sp>
    </p:spTree>
    <p:extLst>
      <p:ext uri="{BB962C8B-B14F-4D97-AF65-F5344CB8AC3E}">
        <p14:creationId xmlns:p14="http://schemas.microsoft.com/office/powerpoint/2010/main" val="22207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8" grpId="0" animBg="1"/>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2659" y="0"/>
            <a:ext cx="5580112" cy="10527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magine 1"/>
          <p:cNvPicPr>
            <a:picLocks noChangeAspect="1"/>
          </p:cNvPicPr>
          <p:nvPr/>
        </p:nvPicPr>
        <p:blipFill>
          <a:blip r:embed="rId2"/>
          <a:stretch>
            <a:fillRect/>
          </a:stretch>
        </p:blipFill>
        <p:spPr>
          <a:xfrm>
            <a:off x="4565407" y="3427350"/>
            <a:ext cx="13185" cy="3300"/>
          </a:xfrm>
          <a:prstGeom prst="rect">
            <a:avLst/>
          </a:prstGeom>
        </p:spPr>
      </p:pic>
      <p:pic>
        <p:nvPicPr>
          <p:cNvPr id="4" name="Immagine 3"/>
          <p:cNvPicPr>
            <a:picLocks noChangeAspect="1"/>
          </p:cNvPicPr>
          <p:nvPr/>
        </p:nvPicPr>
        <p:blipFill>
          <a:blip r:embed="rId3"/>
          <a:stretch>
            <a:fillRect/>
          </a:stretch>
        </p:blipFill>
        <p:spPr>
          <a:xfrm>
            <a:off x="539552" y="1052736"/>
            <a:ext cx="7839901" cy="4988254"/>
          </a:xfrm>
          <a:prstGeom prst="rect">
            <a:avLst/>
          </a:prstGeom>
        </p:spPr>
      </p:pic>
      <p:sp>
        <p:nvSpPr>
          <p:cNvPr id="5" name="CasellaDiTesto 4"/>
          <p:cNvSpPr txBox="1"/>
          <p:nvPr/>
        </p:nvSpPr>
        <p:spPr>
          <a:xfrm>
            <a:off x="7150404" y="3645024"/>
            <a:ext cx="1589089" cy="923330"/>
          </a:xfrm>
          <a:prstGeom prst="rect">
            <a:avLst/>
          </a:prstGeom>
          <a:solidFill>
            <a:schemeClr val="accent3">
              <a:lumMod val="75000"/>
            </a:schemeClr>
          </a:solidFill>
          <a:ln>
            <a:solidFill>
              <a:schemeClr val="tx2"/>
            </a:solidFill>
          </a:ln>
        </p:spPr>
        <p:txBody>
          <a:bodyPr wrap="none" rtlCol="0">
            <a:spAutoFit/>
          </a:bodyPr>
          <a:lstStyle/>
          <a:p>
            <a:r>
              <a:rPr lang="it-IT" dirty="0" smtClean="0">
                <a:solidFill>
                  <a:schemeClr val="bg1"/>
                </a:solidFill>
              </a:rPr>
              <a:t>Italia:</a:t>
            </a:r>
          </a:p>
          <a:p>
            <a:r>
              <a:rPr lang="it-IT" dirty="0" smtClean="0">
                <a:solidFill>
                  <a:schemeClr val="bg1"/>
                </a:solidFill>
              </a:rPr>
              <a:t>3</a:t>
            </a:r>
            <a:r>
              <a:rPr lang="it-IT" baseline="30000" dirty="0" smtClean="0">
                <a:solidFill>
                  <a:schemeClr val="bg1"/>
                </a:solidFill>
              </a:rPr>
              <a:t>a</a:t>
            </a:r>
            <a:r>
              <a:rPr lang="it-IT" dirty="0" smtClean="0">
                <a:solidFill>
                  <a:schemeClr val="bg1"/>
                </a:solidFill>
              </a:rPr>
              <a:t> in EU</a:t>
            </a:r>
          </a:p>
          <a:p>
            <a:r>
              <a:rPr lang="it-IT" dirty="0" smtClean="0">
                <a:solidFill>
                  <a:schemeClr val="bg1"/>
                </a:solidFill>
              </a:rPr>
              <a:t>9</a:t>
            </a:r>
            <a:r>
              <a:rPr lang="it-IT" baseline="30000" dirty="0" smtClean="0">
                <a:solidFill>
                  <a:schemeClr val="bg1"/>
                </a:solidFill>
              </a:rPr>
              <a:t>a </a:t>
            </a:r>
            <a:r>
              <a:rPr lang="it-IT" dirty="0" smtClean="0">
                <a:solidFill>
                  <a:schemeClr val="bg1"/>
                </a:solidFill>
              </a:rPr>
              <a:t>globalmente</a:t>
            </a:r>
            <a:endParaRPr lang="en-GB" dirty="0">
              <a:solidFill>
                <a:schemeClr val="bg1"/>
              </a:solidFill>
            </a:endParaRPr>
          </a:p>
        </p:txBody>
      </p:sp>
      <p:sp>
        <p:nvSpPr>
          <p:cNvPr id="6" name="CasellaDiTesto 5"/>
          <p:cNvSpPr txBox="1"/>
          <p:nvPr/>
        </p:nvSpPr>
        <p:spPr>
          <a:xfrm>
            <a:off x="7941592" y="2555612"/>
            <a:ext cx="1223412" cy="369332"/>
          </a:xfrm>
          <a:prstGeom prst="rect">
            <a:avLst/>
          </a:prstGeom>
          <a:noFill/>
        </p:spPr>
        <p:txBody>
          <a:bodyPr wrap="none" rtlCol="0">
            <a:spAutoFit/>
          </a:bodyPr>
          <a:lstStyle/>
          <a:p>
            <a:r>
              <a:rPr lang="it-IT" dirty="0" smtClean="0"/>
              <a:t>20% PIL EU</a:t>
            </a:r>
            <a:endParaRPr lang="en-GB" dirty="0"/>
          </a:p>
        </p:txBody>
      </p:sp>
      <p:sp>
        <p:nvSpPr>
          <p:cNvPr id="7" name="CasellaDiTesto 6"/>
          <p:cNvSpPr txBox="1"/>
          <p:nvPr/>
        </p:nvSpPr>
        <p:spPr>
          <a:xfrm>
            <a:off x="211030" y="188640"/>
            <a:ext cx="4248472" cy="707886"/>
          </a:xfrm>
          <a:prstGeom prst="rect">
            <a:avLst/>
          </a:prstGeom>
          <a:noFill/>
        </p:spPr>
        <p:txBody>
          <a:bodyPr wrap="square" rtlCol="0">
            <a:spAutoFit/>
          </a:bodyPr>
          <a:lstStyle/>
          <a:p>
            <a:r>
              <a:rPr lang="it-IT" sz="2000" b="1" dirty="0" smtClean="0">
                <a:solidFill>
                  <a:prstClr val="black"/>
                </a:solidFill>
              </a:rPr>
              <a:t>Perché la Chimica Verde è strategica per l’Italia e l’Europa?</a:t>
            </a:r>
            <a:endParaRPr lang="it-IT" sz="2000" b="1" dirty="0">
              <a:solidFill>
                <a:prstClr val="black"/>
              </a:solidFill>
            </a:endParaRPr>
          </a:p>
        </p:txBody>
      </p:sp>
      <p:sp>
        <p:nvSpPr>
          <p:cNvPr id="10" name="Rettangolo 1"/>
          <p:cNvSpPr>
            <a:spLocks noChangeArrowheads="1"/>
          </p:cNvSpPr>
          <p:nvPr/>
        </p:nvSpPr>
        <p:spPr bwMode="auto">
          <a:xfrm>
            <a:off x="683568" y="6093296"/>
            <a:ext cx="8136904" cy="400110"/>
          </a:xfrm>
          <a:prstGeom prst="rect">
            <a:avLst/>
          </a:prstGeom>
          <a:solidFill>
            <a:schemeClr val="tx2">
              <a:lumMod val="20000"/>
              <a:lumOff val="80000"/>
            </a:schemeClr>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000" dirty="0" err="1" smtClean="0">
                <a:latin typeface="Arial Narrow" panose="020B0606020202030204" pitchFamily="34" charset="0"/>
                <a:cs typeface="Times New Roman" panose="02020603050405020304" pitchFamily="18" charset="0"/>
              </a:rPr>
              <a:t>Projections</a:t>
            </a:r>
            <a:r>
              <a:rPr lang="it-IT" altLang="it-IT" sz="2000" dirty="0">
                <a:latin typeface="Arial Narrow" panose="020B0606020202030204" pitchFamily="34" charset="0"/>
                <a:cs typeface="Times New Roman" panose="02020603050405020304" pitchFamily="18" charset="0"/>
              </a:rPr>
              <a:t>: +4.5% </a:t>
            </a:r>
            <a:r>
              <a:rPr lang="it-IT" altLang="it-IT" sz="2000" dirty="0" err="1">
                <a:latin typeface="Arial Narrow" panose="020B0606020202030204" pitchFamily="34" charset="0"/>
                <a:cs typeface="Times New Roman" panose="02020603050405020304" pitchFamily="18" charset="0"/>
              </a:rPr>
              <a:t>growth</a:t>
            </a:r>
            <a:r>
              <a:rPr lang="it-IT" altLang="it-IT" sz="2000" dirty="0">
                <a:latin typeface="Arial Narrow" panose="020B0606020202030204" pitchFamily="34" charset="0"/>
                <a:cs typeface="Times New Roman" panose="02020603050405020304" pitchFamily="18" charset="0"/>
              </a:rPr>
              <a:t> in 2011-2020. </a:t>
            </a:r>
            <a:endParaRPr lang="it-IT" altLang="it-IT" sz="2000" dirty="0"/>
          </a:p>
        </p:txBody>
      </p:sp>
    </p:spTree>
    <p:extLst>
      <p:ext uri="{BB962C8B-B14F-4D97-AF65-F5344CB8AC3E}">
        <p14:creationId xmlns:p14="http://schemas.microsoft.com/office/powerpoint/2010/main" val="17121520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1521" y="2060848"/>
            <a:ext cx="3082408" cy="4183128"/>
          </a:xfrm>
          <a:prstGeom prst="rect">
            <a:avLst/>
          </a:prstGeom>
        </p:spPr>
      </p:pic>
      <p:pic>
        <p:nvPicPr>
          <p:cNvPr id="3" name="Immagine 2"/>
          <p:cNvPicPr>
            <a:picLocks noChangeAspect="1"/>
          </p:cNvPicPr>
          <p:nvPr/>
        </p:nvPicPr>
        <p:blipFill>
          <a:blip r:embed="rId3"/>
          <a:stretch>
            <a:fillRect/>
          </a:stretch>
        </p:blipFill>
        <p:spPr>
          <a:xfrm>
            <a:off x="3275856" y="0"/>
            <a:ext cx="6264696" cy="8656419"/>
          </a:xfrm>
          <a:prstGeom prst="rect">
            <a:avLst/>
          </a:prstGeom>
        </p:spPr>
      </p:pic>
    </p:spTree>
    <p:extLst>
      <p:ext uri="{BB962C8B-B14F-4D97-AF65-F5344CB8AC3E}">
        <p14:creationId xmlns:p14="http://schemas.microsoft.com/office/powerpoint/2010/main" val="3471377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95736" y="188640"/>
            <a:ext cx="4968552" cy="1200329"/>
          </a:xfrm>
          <a:prstGeom prst="rect">
            <a:avLst/>
          </a:prstGeom>
          <a:solidFill>
            <a:schemeClr val="bg1"/>
          </a:solidFill>
        </p:spPr>
        <p:txBody>
          <a:bodyPr wrap="square">
            <a:spAutoFit/>
          </a:bodyPr>
          <a:lstStyle/>
          <a:p>
            <a:r>
              <a:rPr lang="it-IT" dirty="0">
                <a:solidFill>
                  <a:srgbClr val="222222"/>
                </a:solidFill>
                <a:latin typeface="Arial" panose="020B0604020202020204" pitchFamily="34" charset="0"/>
              </a:rPr>
              <a:t>La </a:t>
            </a:r>
            <a:r>
              <a:rPr lang="it-IT" b="1" dirty="0" err="1">
                <a:solidFill>
                  <a:srgbClr val="222222"/>
                </a:solidFill>
                <a:latin typeface="Arial" panose="020B0604020202020204" pitchFamily="34" charset="0"/>
              </a:rPr>
              <a:t>Versalis</a:t>
            </a:r>
            <a:r>
              <a:rPr lang="it-IT" b="1" dirty="0">
                <a:solidFill>
                  <a:srgbClr val="222222"/>
                </a:solidFill>
                <a:latin typeface="Arial" panose="020B0604020202020204" pitchFamily="34" charset="0"/>
              </a:rPr>
              <a:t> S.p.A.</a:t>
            </a:r>
            <a:r>
              <a:rPr lang="it-IT" dirty="0">
                <a:solidFill>
                  <a:srgbClr val="222222"/>
                </a:solidFill>
                <a:latin typeface="Arial" panose="020B0604020202020204" pitchFamily="34" charset="0"/>
              </a:rPr>
              <a:t> è una società del gruppo </a:t>
            </a:r>
            <a:r>
              <a:rPr lang="it-IT" u="sng" dirty="0">
                <a:solidFill>
                  <a:srgbClr val="0B0080"/>
                </a:solidFill>
                <a:latin typeface="Arial" panose="020B0604020202020204" pitchFamily="34" charset="0"/>
                <a:hlinkClick r:id="rId2"/>
              </a:rPr>
              <a:t>Eni</a:t>
            </a:r>
            <a:r>
              <a:rPr lang="it-IT" dirty="0">
                <a:solidFill>
                  <a:srgbClr val="222222"/>
                </a:solidFill>
                <a:latin typeface="Arial" panose="020B0604020202020204" pitchFamily="34" charset="0"/>
              </a:rPr>
              <a:t> impegnata nei settori della </a:t>
            </a:r>
            <a:r>
              <a:rPr lang="it-IT" dirty="0">
                <a:solidFill>
                  <a:srgbClr val="0B0080"/>
                </a:solidFill>
                <a:latin typeface="Arial" panose="020B0604020202020204" pitchFamily="34" charset="0"/>
                <a:hlinkClick r:id="rId3" tooltip="Chimica industriale"/>
              </a:rPr>
              <a:t>chimica di base</a:t>
            </a:r>
            <a:r>
              <a:rPr lang="it-IT" dirty="0">
                <a:solidFill>
                  <a:srgbClr val="222222"/>
                </a:solidFill>
                <a:latin typeface="Arial" panose="020B0604020202020204" pitchFamily="34" charset="0"/>
              </a:rPr>
              <a:t> (o primaria), della </a:t>
            </a:r>
            <a:r>
              <a:rPr lang="it-IT" dirty="0">
                <a:solidFill>
                  <a:srgbClr val="0B0080"/>
                </a:solidFill>
                <a:latin typeface="Arial" panose="020B0604020202020204" pitchFamily="34" charset="0"/>
                <a:hlinkClick r:id="rId4" tooltip="Industria petrolchimica"/>
              </a:rPr>
              <a:t>petrolchimica</a:t>
            </a:r>
            <a:r>
              <a:rPr lang="it-IT" dirty="0">
                <a:solidFill>
                  <a:srgbClr val="222222"/>
                </a:solidFill>
                <a:latin typeface="Arial" panose="020B0604020202020204" pitchFamily="34" charset="0"/>
              </a:rPr>
              <a:t> e delle </a:t>
            </a:r>
            <a:r>
              <a:rPr lang="it-IT" dirty="0">
                <a:solidFill>
                  <a:srgbClr val="0B0080"/>
                </a:solidFill>
                <a:latin typeface="Arial" panose="020B0604020202020204" pitchFamily="34" charset="0"/>
                <a:hlinkClick r:id="rId5" tooltip="Materie plastiche"/>
              </a:rPr>
              <a:t>materie plastiche</a:t>
            </a:r>
            <a:r>
              <a:rPr lang="it-IT" dirty="0">
                <a:solidFill>
                  <a:srgbClr val="222222"/>
                </a:solidFill>
                <a:latin typeface="Arial" panose="020B0604020202020204" pitchFamily="34" charset="0"/>
              </a:rPr>
              <a:t>.</a:t>
            </a:r>
            <a:endParaRPr lang="en-GB" dirty="0"/>
          </a:p>
        </p:txBody>
      </p:sp>
      <p:pic>
        <p:nvPicPr>
          <p:cNvPr id="3074"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916832"/>
            <a:ext cx="2642495"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83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84784"/>
            <a:ext cx="8229600" cy="1143000"/>
          </a:xfrm>
          <a:solidFill>
            <a:srgbClr val="00B050"/>
          </a:solidFill>
        </p:spPr>
        <p:txBody>
          <a:bodyPr/>
          <a:lstStyle/>
          <a:p>
            <a:r>
              <a:rPr lang="it-IT" b="1" dirty="0" smtClean="0">
                <a:solidFill>
                  <a:schemeClr val="bg1"/>
                </a:solidFill>
              </a:rPr>
              <a:t>The </a:t>
            </a:r>
            <a:r>
              <a:rPr lang="it-IT" b="1" dirty="0" err="1" smtClean="0">
                <a:solidFill>
                  <a:schemeClr val="bg1"/>
                </a:solidFill>
              </a:rPr>
              <a:t>context</a:t>
            </a:r>
            <a:endParaRPr lang="en-GB" b="1" dirty="0">
              <a:solidFill>
                <a:schemeClr val="bg1"/>
              </a:solidFill>
            </a:endParaRPr>
          </a:p>
        </p:txBody>
      </p:sp>
      <p:sp>
        <p:nvSpPr>
          <p:cNvPr id="4" name="Segnaposto numero diapositiva 3"/>
          <p:cNvSpPr>
            <a:spLocks noGrp="1"/>
          </p:cNvSpPr>
          <p:nvPr>
            <p:ph type="sldNum" sz="quarter" idx="12"/>
          </p:nvPr>
        </p:nvSpPr>
        <p:spPr/>
        <p:txBody>
          <a:bodyPr/>
          <a:lstStyle/>
          <a:p>
            <a:fld id="{9AF90DC5-DA13-41C2-8085-2BFD5C5A4166}" type="slidenum">
              <a:rPr lang="it-IT" smtClean="0"/>
              <a:t>4</a:t>
            </a:fld>
            <a:endParaRPr lang="it-IT"/>
          </a:p>
        </p:txBody>
      </p:sp>
    </p:spTree>
    <p:extLst>
      <p:ext uri="{BB962C8B-B14F-4D97-AF65-F5344CB8AC3E}">
        <p14:creationId xmlns:p14="http://schemas.microsoft.com/office/powerpoint/2010/main" val="2420326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7" name="Picture 3" descr="https://upload.wikimedia.org/wikipedia/commons/thumb/0/0c/Giorgio_Squinzi_2012.jpg/220px-Giorgio_Squinzi_201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216275" y="-1660208"/>
            <a:ext cx="26731294"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79512" y="260648"/>
            <a:ext cx="6318448" cy="1477328"/>
          </a:xfrm>
          <a:prstGeom prst="rect">
            <a:avLst/>
          </a:prstGeom>
          <a:solidFill>
            <a:schemeClr val="bg1"/>
          </a:solidFill>
        </p:spPr>
        <p:txBody>
          <a:bodyPr wrap="square">
            <a:spAutoFit/>
          </a:bodyPr>
          <a:lstStyle/>
          <a:p>
            <a:r>
              <a:rPr lang="it-IT" b="1" dirty="0">
                <a:solidFill>
                  <a:srgbClr val="222222"/>
                </a:solidFill>
                <a:latin typeface="Arial" panose="020B0604020202020204" pitchFamily="34" charset="0"/>
              </a:rPr>
              <a:t>Giorgio Squinzi</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4" tooltip="Cisano Bergamasco"/>
              </a:rPr>
              <a:t>Cisano Bergamasco</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5" tooltip="18 maggio"/>
              </a:rPr>
              <a:t>18 maggio</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6" tooltip="1943"/>
              </a:rPr>
              <a:t>1943</a:t>
            </a:r>
            <a:r>
              <a:rPr lang="it-IT" dirty="0">
                <a:solidFill>
                  <a:srgbClr val="222222"/>
                </a:solidFill>
                <a:latin typeface="Arial" panose="020B0604020202020204" pitchFamily="34" charset="0"/>
              </a:rPr>
              <a:t>) è un </a:t>
            </a:r>
            <a:r>
              <a:rPr lang="it-IT" dirty="0">
                <a:solidFill>
                  <a:srgbClr val="0B0080"/>
                </a:solidFill>
                <a:latin typeface="Arial" panose="020B0604020202020204" pitchFamily="34" charset="0"/>
                <a:hlinkClick r:id="rId7" tooltip="Imprenditore"/>
              </a:rPr>
              <a:t>imprenditore</a:t>
            </a:r>
            <a:r>
              <a:rPr lang="it-IT" dirty="0">
                <a:solidFill>
                  <a:srgbClr val="222222"/>
                </a:solidFill>
                <a:latin typeface="Arial" panose="020B0604020202020204" pitchFamily="34" charset="0"/>
              </a:rPr>
              <a:t> e </a:t>
            </a:r>
            <a:r>
              <a:rPr lang="it-IT" dirty="0">
                <a:solidFill>
                  <a:srgbClr val="0B0080"/>
                </a:solidFill>
                <a:latin typeface="Arial" panose="020B0604020202020204" pitchFamily="34" charset="0"/>
                <a:hlinkClick r:id="rId8" tooltip="Chimico"/>
              </a:rPr>
              <a:t>chimico</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9" tooltip="Italia"/>
              </a:rPr>
              <a:t>italiano</a:t>
            </a:r>
            <a:r>
              <a:rPr lang="it-IT" dirty="0">
                <a:solidFill>
                  <a:srgbClr val="222222"/>
                </a:solidFill>
                <a:latin typeface="Arial" panose="020B0604020202020204" pitchFamily="34" charset="0"/>
              </a:rPr>
              <a:t>, amministratore unico di </a:t>
            </a:r>
            <a:r>
              <a:rPr lang="it-IT" u="sng" dirty="0">
                <a:solidFill>
                  <a:srgbClr val="0B0080"/>
                </a:solidFill>
                <a:latin typeface="Arial" panose="020B0604020202020204" pitchFamily="34" charset="0"/>
                <a:hlinkClick r:id="rId10"/>
              </a:rPr>
              <a:t>Mapei</a:t>
            </a:r>
            <a:r>
              <a:rPr lang="it-IT" dirty="0">
                <a:solidFill>
                  <a:srgbClr val="222222"/>
                </a:solidFill>
                <a:latin typeface="Arial" panose="020B0604020202020204" pitchFamily="34" charset="0"/>
              </a:rPr>
              <a:t>, azienda fondata dal padre Rodolfo nel </a:t>
            </a:r>
            <a:r>
              <a:rPr lang="it-IT" dirty="0">
                <a:solidFill>
                  <a:srgbClr val="0B0080"/>
                </a:solidFill>
                <a:latin typeface="Arial" panose="020B0604020202020204" pitchFamily="34" charset="0"/>
                <a:hlinkClick r:id="rId11" tooltip="1937"/>
              </a:rPr>
              <a:t>1937</a:t>
            </a:r>
            <a:r>
              <a:rPr lang="it-IT" dirty="0">
                <a:solidFill>
                  <a:srgbClr val="222222"/>
                </a:solidFill>
                <a:latin typeface="Arial" panose="020B0604020202020204" pitchFamily="34" charset="0"/>
              </a:rPr>
              <a:t>, e Presidente di </a:t>
            </a:r>
            <a:r>
              <a:rPr lang="it-IT" dirty="0">
                <a:solidFill>
                  <a:srgbClr val="0B0080"/>
                </a:solidFill>
                <a:latin typeface="Arial" panose="020B0604020202020204" pitchFamily="34" charset="0"/>
                <a:hlinkClick r:id="rId12" tooltip="Confindustria"/>
              </a:rPr>
              <a:t>Confindustria</a:t>
            </a:r>
            <a:r>
              <a:rPr lang="it-IT" dirty="0">
                <a:solidFill>
                  <a:srgbClr val="222222"/>
                </a:solidFill>
                <a:latin typeface="Arial" panose="020B0604020202020204" pitchFamily="34" charset="0"/>
              </a:rPr>
              <a:t> dal </a:t>
            </a:r>
            <a:r>
              <a:rPr lang="it-IT" dirty="0">
                <a:solidFill>
                  <a:srgbClr val="0B0080"/>
                </a:solidFill>
                <a:latin typeface="Arial" panose="020B0604020202020204" pitchFamily="34" charset="0"/>
                <a:hlinkClick r:id="rId13" tooltip="2012"/>
              </a:rPr>
              <a:t>2012</a:t>
            </a:r>
            <a:r>
              <a:rPr lang="it-IT" dirty="0">
                <a:solidFill>
                  <a:srgbClr val="222222"/>
                </a:solidFill>
                <a:latin typeface="Arial" panose="020B0604020202020204" pitchFamily="34" charset="0"/>
              </a:rPr>
              <a:t> al </a:t>
            </a:r>
            <a:r>
              <a:rPr lang="it-IT" dirty="0">
                <a:solidFill>
                  <a:srgbClr val="0B0080"/>
                </a:solidFill>
                <a:latin typeface="Arial" panose="020B0604020202020204" pitchFamily="34" charset="0"/>
                <a:hlinkClick r:id="rId14" tooltip="2016"/>
              </a:rPr>
              <a:t>2016</a:t>
            </a:r>
            <a:r>
              <a:rPr lang="it-IT" dirty="0">
                <a:solidFill>
                  <a:srgbClr val="222222"/>
                </a:solidFill>
                <a:latin typeface="Arial" panose="020B0604020202020204" pitchFamily="34" charset="0"/>
              </a:rPr>
              <a:t>. Inoltre è il proprietario del club di calcio </a:t>
            </a:r>
            <a:r>
              <a:rPr lang="it-IT" dirty="0">
                <a:solidFill>
                  <a:srgbClr val="0B0080"/>
                </a:solidFill>
                <a:latin typeface="Arial" panose="020B0604020202020204" pitchFamily="34" charset="0"/>
                <a:hlinkClick r:id="rId15" tooltip="Unione Sportiva Sassuolo Calcio"/>
              </a:rPr>
              <a:t>Sassuolo</a:t>
            </a:r>
            <a:r>
              <a:rPr lang="it-IT" dirty="0">
                <a:solidFill>
                  <a:srgbClr val="222222"/>
                </a:solidFill>
                <a:latin typeface="Arial" panose="020B0604020202020204" pitchFamily="34" charset="0"/>
              </a:rPr>
              <a:t>.</a:t>
            </a:r>
            <a:endParaRPr lang="en-GB" dirty="0"/>
          </a:p>
        </p:txBody>
      </p:sp>
      <p:pic>
        <p:nvPicPr>
          <p:cNvPr id="1029" name="Picture 5" descr="https://upload.wikimedia.org/wikipedia/commons/thumb/0/0c/Giorgio_Squinzi_2012.jpg/220px-Giorgio_Squinzi_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404664"/>
            <a:ext cx="2095500" cy="291465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95536" y="2636912"/>
            <a:ext cx="4572000" cy="1200329"/>
          </a:xfrm>
          <a:prstGeom prst="rect">
            <a:avLst/>
          </a:prstGeom>
        </p:spPr>
        <p:txBody>
          <a:bodyPr>
            <a:spAutoFit/>
          </a:bodyPr>
          <a:lstStyle/>
          <a:p>
            <a:r>
              <a:rPr lang="it-IT" b="1" dirty="0">
                <a:solidFill>
                  <a:srgbClr val="222222"/>
                </a:solidFill>
                <a:latin typeface="Arial" panose="020B0604020202020204" pitchFamily="34" charset="0"/>
              </a:rPr>
              <a:t>Mapei S.p.A.</a:t>
            </a:r>
            <a:r>
              <a:rPr lang="it-IT" dirty="0">
                <a:solidFill>
                  <a:srgbClr val="222222"/>
                </a:solidFill>
                <a:latin typeface="Arial" panose="020B0604020202020204" pitchFamily="34" charset="0"/>
              </a:rPr>
              <a:t> è una </a:t>
            </a:r>
            <a:r>
              <a:rPr lang="it-IT" dirty="0">
                <a:solidFill>
                  <a:srgbClr val="0B0080"/>
                </a:solidFill>
                <a:latin typeface="Arial" panose="020B0604020202020204" pitchFamily="34" charset="0"/>
                <a:hlinkClick r:id="rId16" tooltip="Società per azioni"/>
              </a:rPr>
              <a:t>società per azioni</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9" tooltip="Italia"/>
              </a:rPr>
              <a:t>italiana</a:t>
            </a:r>
            <a:r>
              <a:rPr lang="it-IT" dirty="0">
                <a:solidFill>
                  <a:srgbClr val="222222"/>
                </a:solidFill>
                <a:latin typeface="Arial" panose="020B0604020202020204" pitchFamily="34" charset="0"/>
              </a:rPr>
              <a:t>, nata nel 1937, operativa nel settore della produzione di materiali chimici per l'</a:t>
            </a:r>
            <a:r>
              <a:rPr lang="it-IT" dirty="0">
                <a:solidFill>
                  <a:srgbClr val="0B0080"/>
                </a:solidFill>
                <a:latin typeface="Arial" panose="020B0604020202020204" pitchFamily="34" charset="0"/>
                <a:hlinkClick r:id="rId17" tooltip="Edilizia"/>
              </a:rPr>
              <a:t>edilizia</a:t>
            </a:r>
            <a:r>
              <a:rPr lang="it-IT" dirty="0">
                <a:solidFill>
                  <a:srgbClr val="222222"/>
                </a:solidFill>
                <a:latin typeface="Arial" panose="020B0604020202020204" pitchFamily="34" charset="0"/>
              </a:rPr>
              <a:t>.</a:t>
            </a:r>
            <a:endParaRPr lang="en-GB" dirty="0"/>
          </a:p>
        </p:txBody>
      </p:sp>
      <p:pic>
        <p:nvPicPr>
          <p:cNvPr id="1031" name="Picture 7" descr="Mapei Mediglia.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07904" y="3717032"/>
            <a:ext cx="23241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39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olo 1"/>
          <p:cNvSpPr>
            <a:spLocks noGrp="1"/>
          </p:cNvSpPr>
          <p:nvPr>
            <p:ph type="title"/>
          </p:nvPr>
        </p:nvSpPr>
        <p:spPr/>
        <p:txBody>
          <a:bodyPr/>
          <a:lstStyle/>
          <a:p>
            <a:endParaRPr lang="it-IT" altLang="it-IT" smtClean="0"/>
          </a:p>
        </p:txBody>
      </p:sp>
      <p:sp>
        <p:nvSpPr>
          <p:cNvPr id="67587" name="Segnaposto contenuto 2"/>
          <p:cNvSpPr>
            <a:spLocks noGrp="1"/>
          </p:cNvSpPr>
          <p:nvPr>
            <p:ph idx="1"/>
          </p:nvPr>
        </p:nvSpPr>
        <p:spPr/>
        <p:txBody>
          <a:bodyPr/>
          <a:lstStyle/>
          <a:p>
            <a:endParaRPr lang="it-IT" altLang="it-IT" smtClean="0"/>
          </a:p>
        </p:txBody>
      </p:sp>
      <p:pic>
        <p:nvPicPr>
          <p:cNvPr id="67588"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9225"/>
            <a:ext cx="867727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274638"/>
            <a:ext cx="17653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4" descr="https://encrypted-tbn0.gstatic.com/images?q=tbn:ANd9GcSeNLy5fBl2tieQE7sX59o8gfmPj_C9i58JxCbatMB3CBRYYn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5060950"/>
            <a:ext cx="188912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CasellaDiTesto 1"/>
          <p:cNvSpPr txBox="1">
            <a:spLocks noChangeArrowheads="1"/>
          </p:cNvSpPr>
          <p:nvPr/>
        </p:nvSpPr>
        <p:spPr bwMode="auto">
          <a:xfrm>
            <a:off x="2319338" y="6178550"/>
            <a:ext cx="2119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2400"/>
              <a:t>Guido Ghisolfi</a:t>
            </a:r>
            <a:endParaRPr lang="en-GB" altLang="en-US" sz="2400"/>
          </a:p>
        </p:txBody>
      </p:sp>
      <p:sp>
        <p:nvSpPr>
          <p:cNvPr id="67592" name="Freccia in giù 1"/>
          <p:cNvSpPr>
            <a:spLocks noChangeArrowheads="1"/>
          </p:cNvSpPr>
          <p:nvPr/>
        </p:nvSpPr>
        <p:spPr bwMode="auto">
          <a:xfrm rot="-7596708">
            <a:off x="5999957" y="5436394"/>
            <a:ext cx="1439862" cy="546100"/>
          </a:xfrm>
          <a:prstGeom prst="down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2400">
              <a:latin typeface="Times New Roman" panose="02020603050405020304" pitchFamily="18" charset="0"/>
            </a:endParaRPr>
          </a:p>
        </p:txBody>
      </p:sp>
    </p:spTree>
    <p:extLst>
      <p:ext uri="{BB962C8B-B14F-4D97-AF65-F5344CB8AC3E}">
        <p14:creationId xmlns:p14="http://schemas.microsoft.com/office/powerpoint/2010/main" val="3059672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0" y="1"/>
            <a:ext cx="9108504" cy="10672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arrotondato 7"/>
          <p:cNvSpPr/>
          <p:nvPr/>
        </p:nvSpPr>
        <p:spPr>
          <a:xfrm>
            <a:off x="611560" y="2175222"/>
            <a:ext cx="3761507" cy="3652901"/>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endParaRPr>
          </a:p>
        </p:txBody>
      </p:sp>
      <p:sp>
        <p:nvSpPr>
          <p:cNvPr id="10" name="Text Box 32"/>
          <p:cNvSpPr txBox="1">
            <a:spLocks noChangeArrowheads="1"/>
          </p:cNvSpPr>
          <p:nvPr/>
        </p:nvSpPr>
        <p:spPr bwMode="auto">
          <a:xfrm>
            <a:off x="539552" y="3242524"/>
            <a:ext cx="3816424"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eaLnBrk="0" hangingPunct="0">
              <a:spcBef>
                <a:spcPct val="50000"/>
              </a:spcBef>
              <a:defRPr sz="1400" b="0">
                <a:solidFill>
                  <a:srgbClr val="002060"/>
                </a:solidFill>
              </a:defRPr>
            </a:lvl1pPr>
          </a:lstStyle>
          <a:p>
            <a:pPr fontAlgn="base">
              <a:spcAft>
                <a:spcPct val="0"/>
              </a:spcAft>
            </a:pPr>
            <a:r>
              <a:rPr lang="it-IT" sz="2600" b="1" dirty="0" smtClean="0">
                <a:solidFill>
                  <a:srgbClr val="0070C0"/>
                </a:solidFill>
                <a:latin typeface="Arial Narrow" panose="020B0606020202030204" pitchFamily="34" charset="0"/>
                <a:ea typeface="ＭＳ Ｐゴシック" pitchFamily="34" charset="-128"/>
                <a:cs typeface="Arial" pitchFamily="34" charset="0"/>
              </a:rPr>
              <a:t>-80%  </a:t>
            </a:r>
            <a:r>
              <a:rPr lang="it-IT" sz="2000" b="1" dirty="0" smtClean="0">
                <a:latin typeface="Arial Narrow" panose="020B0606020202030204" pitchFamily="34" charset="0"/>
                <a:ea typeface="ＭＳ Ｐゴシック" pitchFamily="34" charset="-128"/>
                <a:cs typeface="Arial" pitchFamily="34" charset="0"/>
              </a:rPr>
              <a:t>emissioni in acqua</a:t>
            </a:r>
            <a:br>
              <a:rPr lang="it-IT" sz="2000" b="1" dirty="0" smtClean="0">
                <a:latin typeface="Arial Narrow" panose="020B0606020202030204" pitchFamily="34" charset="0"/>
                <a:ea typeface="ＭＳ Ｐゴシック" pitchFamily="34" charset="-128"/>
                <a:cs typeface="Arial" pitchFamily="34" charset="0"/>
              </a:rPr>
            </a:br>
            <a:r>
              <a:rPr lang="it-IT" sz="2000" b="1" dirty="0" smtClean="0">
                <a:latin typeface="Arial Narrow" panose="020B0606020202030204" pitchFamily="34" charset="0"/>
                <a:ea typeface="ＭＳ Ｐゴシック" pitchFamily="34" charset="-128"/>
                <a:cs typeface="Arial" pitchFamily="34" charset="0"/>
              </a:rPr>
              <a:t>             dal 1989</a:t>
            </a:r>
            <a:br>
              <a:rPr lang="it-IT" sz="2000" b="1" dirty="0" smtClean="0">
                <a:latin typeface="Arial Narrow" panose="020B0606020202030204" pitchFamily="34" charset="0"/>
                <a:ea typeface="ＭＳ Ｐゴシック" pitchFamily="34" charset="-128"/>
                <a:cs typeface="Arial" pitchFamily="34" charset="0"/>
              </a:rPr>
            </a:br>
            <a:r>
              <a:rPr lang="it-IT" sz="2600" b="1" dirty="0" smtClean="0">
                <a:solidFill>
                  <a:srgbClr val="0070C0"/>
                </a:solidFill>
                <a:latin typeface="Arial Narrow" panose="020B0606020202030204" pitchFamily="34" charset="0"/>
                <a:ea typeface="ＭＳ Ｐゴシック" pitchFamily="34" charset="-128"/>
                <a:cs typeface="Arial" pitchFamily="34" charset="0"/>
              </a:rPr>
              <a:t>-95%  </a:t>
            </a:r>
            <a:r>
              <a:rPr lang="it-IT" sz="2000" b="1" dirty="0" smtClean="0">
                <a:latin typeface="Arial Narrow" panose="020B0606020202030204" pitchFamily="34" charset="0"/>
                <a:ea typeface="ＭＳ Ｐゴシック" pitchFamily="34" charset="-128"/>
                <a:cs typeface="Arial" pitchFamily="34" charset="0"/>
              </a:rPr>
              <a:t>emissioni in aria</a:t>
            </a:r>
            <a:br>
              <a:rPr lang="it-IT" sz="2000" b="1" dirty="0" smtClean="0">
                <a:latin typeface="Arial Narrow" panose="020B0606020202030204" pitchFamily="34" charset="0"/>
                <a:ea typeface="ＭＳ Ｐゴシック" pitchFamily="34" charset="-128"/>
                <a:cs typeface="Arial" pitchFamily="34" charset="0"/>
              </a:rPr>
            </a:br>
            <a:r>
              <a:rPr lang="it-IT" sz="2000" b="1" dirty="0" smtClean="0">
                <a:latin typeface="Arial Narrow" panose="020B0606020202030204" pitchFamily="34" charset="0"/>
                <a:ea typeface="ＭＳ Ｐゴシック" pitchFamily="34" charset="-128"/>
                <a:cs typeface="Arial" pitchFamily="34" charset="0"/>
              </a:rPr>
              <a:t>              dal 1989</a:t>
            </a:r>
            <a:br>
              <a:rPr lang="it-IT" sz="2000" b="1" dirty="0" smtClean="0">
                <a:latin typeface="Arial Narrow" panose="020B0606020202030204" pitchFamily="34" charset="0"/>
                <a:ea typeface="ＭＳ Ｐゴシック" pitchFamily="34" charset="-128"/>
                <a:cs typeface="Arial" pitchFamily="34" charset="0"/>
              </a:rPr>
            </a:br>
            <a:r>
              <a:rPr lang="it-IT" sz="2600" b="1" dirty="0" smtClean="0">
                <a:solidFill>
                  <a:srgbClr val="0070C0"/>
                </a:solidFill>
                <a:latin typeface="Arial Narrow" panose="020B0606020202030204" pitchFamily="34" charset="0"/>
                <a:ea typeface="ＭＳ Ｐゴシック" pitchFamily="34" charset="-128"/>
                <a:cs typeface="Arial" pitchFamily="34" charset="0"/>
              </a:rPr>
              <a:t>-62% </a:t>
            </a:r>
            <a:r>
              <a:rPr lang="it-IT" sz="2000" b="1" dirty="0" smtClean="0">
                <a:latin typeface="Arial Narrow" panose="020B0606020202030204" pitchFamily="34" charset="0"/>
                <a:ea typeface="ＭＳ Ｐゴシック" pitchFamily="34" charset="-128"/>
                <a:cs typeface="Arial" pitchFamily="34" charset="0"/>
              </a:rPr>
              <a:t> emissioni di gas serra</a:t>
            </a:r>
            <a:br>
              <a:rPr lang="it-IT" sz="2000" b="1" dirty="0" smtClean="0">
                <a:latin typeface="Arial Narrow" panose="020B0606020202030204" pitchFamily="34" charset="0"/>
                <a:ea typeface="ＭＳ Ｐゴシック" pitchFamily="34" charset="-128"/>
                <a:cs typeface="Arial" pitchFamily="34" charset="0"/>
              </a:rPr>
            </a:br>
            <a:r>
              <a:rPr lang="it-IT" sz="2000" b="1" dirty="0" smtClean="0">
                <a:latin typeface="Arial Narrow" panose="020B0606020202030204" pitchFamily="34" charset="0"/>
                <a:ea typeface="ＭＳ Ｐゴシック" pitchFamily="34" charset="-128"/>
                <a:cs typeface="Arial" pitchFamily="34" charset="0"/>
              </a:rPr>
              <a:t>              dal 1990</a:t>
            </a:r>
          </a:p>
        </p:txBody>
      </p:sp>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699" y="1779926"/>
            <a:ext cx="1520130" cy="148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2"/>
          <p:cNvSpPr txBox="1">
            <a:spLocks noChangeArrowheads="1"/>
          </p:cNvSpPr>
          <p:nvPr/>
        </p:nvSpPr>
        <p:spPr bwMode="auto">
          <a:xfrm>
            <a:off x="755576" y="6581001"/>
            <a:ext cx="82834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it-IT"/>
            </a:defPPr>
            <a:lvl1pPr algn="r" eaLnBrk="0" hangingPunct="0">
              <a:spcBef>
                <a:spcPct val="50000"/>
              </a:spcBef>
              <a:defRPr sz="1200">
                <a:solidFill>
                  <a:srgbClr val="002060"/>
                </a:solidFill>
                <a:latin typeface="Arial" pitchFamily="34" charset="0"/>
                <a:cs typeface="Arial" pitchFamily="34" charset="0"/>
              </a:defRPr>
            </a:lvl1pPr>
          </a:lstStyle>
          <a:p>
            <a:r>
              <a:rPr lang="it-IT" dirty="0" smtClean="0">
                <a:ea typeface="ＭＳ Ｐゴシック" pitchFamily="34" charset="-128"/>
              </a:rPr>
              <a:t>Fonte: </a:t>
            </a:r>
            <a:r>
              <a:rPr lang="it-IT" dirty="0" err="1" smtClean="0">
                <a:ea typeface="ＭＳ Ｐゴシック" pitchFamily="34" charset="-128"/>
              </a:rPr>
              <a:t>Federchimica</a:t>
            </a:r>
            <a:r>
              <a:rPr lang="it-IT" dirty="0" smtClean="0">
                <a:ea typeface="ＭＳ Ｐゴシック" pitchFamily="34" charset="-128"/>
              </a:rPr>
              <a:t> - </a:t>
            </a:r>
            <a:r>
              <a:rPr lang="it-IT" dirty="0" err="1" smtClean="0">
                <a:ea typeface="ＭＳ Ｐゴシック" pitchFamily="34" charset="-128"/>
              </a:rPr>
              <a:t>Responsible</a:t>
            </a:r>
            <a:r>
              <a:rPr lang="it-IT" dirty="0" smtClean="0">
                <a:ea typeface="ＭＳ Ｐゴシック" pitchFamily="34" charset="-128"/>
              </a:rPr>
              <a:t> Care ®, ENEA – ODYSSEE Project, ISPRA, Istat, ICCA - </a:t>
            </a:r>
            <a:r>
              <a:rPr lang="it-IT" dirty="0" err="1" smtClean="0">
                <a:ea typeface="ＭＳ Ｐゴシック" pitchFamily="34" charset="-128"/>
              </a:rPr>
              <a:t>McKinsey</a:t>
            </a:r>
            <a:endParaRPr lang="it-IT" dirty="0">
              <a:ea typeface="ＭＳ Ｐゴシック" pitchFamily="34" charset="-128"/>
            </a:endParaRPr>
          </a:p>
        </p:txBody>
      </p:sp>
      <p:pic>
        <p:nvPicPr>
          <p:cNvPr id="16" name="Immagine 15"/>
          <p:cNvPicPr>
            <a:picLocks noChangeAspect="1"/>
          </p:cNvPicPr>
          <p:nvPr/>
        </p:nvPicPr>
        <p:blipFill>
          <a:blip r:embed="rId3"/>
          <a:stretch>
            <a:fillRect/>
          </a:stretch>
        </p:blipFill>
        <p:spPr>
          <a:xfrm>
            <a:off x="755576" y="5957613"/>
            <a:ext cx="1911825" cy="574200"/>
          </a:xfrm>
          <a:prstGeom prst="rect">
            <a:avLst/>
          </a:prstGeom>
        </p:spPr>
      </p:pic>
      <p:pic>
        <p:nvPicPr>
          <p:cNvPr id="17" name="Immagine 16"/>
          <p:cNvPicPr>
            <a:picLocks noChangeAspect="1"/>
          </p:cNvPicPr>
          <p:nvPr/>
        </p:nvPicPr>
        <p:blipFill>
          <a:blip r:embed="rId4"/>
          <a:stretch>
            <a:fillRect/>
          </a:stretch>
        </p:blipFill>
        <p:spPr>
          <a:xfrm>
            <a:off x="3775056" y="3621917"/>
            <a:ext cx="5263958" cy="2840734"/>
          </a:xfrm>
          <a:prstGeom prst="rect">
            <a:avLst/>
          </a:prstGeom>
          <a:ln>
            <a:solidFill>
              <a:schemeClr val="tx1"/>
            </a:solidFill>
          </a:ln>
        </p:spPr>
      </p:pic>
      <p:sp>
        <p:nvSpPr>
          <p:cNvPr id="18" name="Rettangolo 17"/>
          <p:cNvSpPr/>
          <p:nvPr/>
        </p:nvSpPr>
        <p:spPr>
          <a:xfrm>
            <a:off x="4819539" y="1196752"/>
            <a:ext cx="4413361" cy="2369880"/>
          </a:xfrm>
          <a:prstGeom prst="rect">
            <a:avLst/>
          </a:prstGeom>
          <a:solidFill>
            <a:schemeClr val="bg1"/>
          </a:solidFill>
          <a:ln>
            <a:solidFill>
              <a:schemeClr val="bg1"/>
            </a:solidFill>
          </a:ln>
        </p:spPr>
        <p:txBody>
          <a:bodyPr wrap="square">
            <a:spAutoFit/>
          </a:bodyPr>
          <a:lstStyle/>
          <a:p>
            <a:r>
              <a:rPr lang="it-IT" sz="2400" b="1" dirty="0" smtClean="0"/>
              <a:t>La chimica italiana:</a:t>
            </a:r>
          </a:p>
          <a:p>
            <a:pPr marL="342900" indent="-342900">
              <a:buFont typeface="Wingdings" panose="05000000000000000000" pitchFamily="2" charset="2"/>
              <a:buChar char="Ø"/>
            </a:pPr>
            <a:r>
              <a:rPr lang="it-IT" sz="2400" dirty="0" smtClean="0"/>
              <a:t>52 Miliardi di € annui</a:t>
            </a:r>
          </a:p>
          <a:p>
            <a:pPr marL="342900" indent="-342900">
              <a:buFont typeface="Wingdings" panose="05000000000000000000" pitchFamily="2" charset="2"/>
              <a:buChar char="Ø"/>
            </a:pPr>
            <a:r>
              <a:rPr lang="it-IT" sz="2000" dirty="0"/>
              <a:t>3</a:t>
            </a:r>
            <a:r>
              <a:rPr lang="it-IT" sz="2000" baseline="30000" dirty="0"/>
              <a:t>a</a:t>
            </a:r>
            <a:r>
              <a:rPr lang="it-IT" sz="2000" dirty="0"/>
              <a:t> in </a:t>
            </a:r>
            <a:r>
              <a:rPr lang="it-IT" sz="2000" dirty="0" smtClean="0"/>
              <a:t>EU, 9</a:t>
            </a:r>
            <a:r>
              <a:rPr lang="it-IT" sz="2000" baseline="30000" dirty="0" smtClean="0"/>
              <a:t>a </a:t>
            </a:r>
            <a:r>
              <a:rPr lang="it-IT" sz="2000" dirty="0" smtClean="0"/>
              <a:t>globalmente</a:t>
            </a:r>
          </a:p>
          <a:p>
            <a:pPr marL="342900" indent="-342900">
              <a:buFont typeface="Wingdings" panose="05000000000000000000" pitchFamily="2" charset="2"/>
              <a:buChar char="Ø"/>
            </a:pPr>
            <a:r>
              <a:rPr lang="it-IT" sz="2000" dirty="0" smtClean="0"/>
              <a:t>Settore manifatturiero che genera maggiore valore aggiunto </a:t>
            </a:r>
          </a:p>
          <a:p>
            <a:pPr marL="342900" indent="-342900">
              <a:buFont typeface="Wingdings" panose="05000000000000000000" pitchFamily="2" charset="2"/>
              <a:buChar char="Ø"/>
            </a:pPr>
            <a:r>
              <a:rPr lang="it-IT" sz="2000" dirty="0" smtClean="0"/>
              <a:t> R&amp;S: 5,3% addetti (3% media industria manifatturiera)</a:t>
            </a:r>
          </a:p>
        </p:txBody>
      </p:sp>
      <p:sp>
        <p:nvSpPr>
          <p:cNvPr id="2" name="Rettangolo 1"/>
          <p:cNvSpPr/>
          <p:nvPr/>
        </p:nvSpPr>
        <p:spPr>
          <a:xfrm>
            <a:off x="0" y="161978"/>
            <a:ext cx="3816424" cy="830997"/>
          </a:xfrm>
          <a:prstGeom prst="rect">
            <a:avLst/>
          </a:prstGeom>
          <a:noFill/>
        </p:spPr>
        <p:txBody>
          <a:bodyPr wrap="square">
            <a:spAutoFit/>
          </a:bodyPr>
          <a:lstStyle/>
          <a:p>
            <a:pPr algn="ctr" fontAlgn="auto">
              <a:spcBef>
                <a:spcPts val="0"/>
              </a:spcBef>
              <a:spcAft>
                <a:spcPts val="0"/>
              </a:spcAft>
              <a:defRPr/>
            </a:pPr>
            <a:r>
              <a:rPr lang="en-GB" altLang="zh-CN" sz="2400" b="1" dirty="0" err="1" smtClean="0">
                <a:solidFill>
                  <a:schemeClr val="accent3">
                    <a:lumMod val="50000"/>
                  </a:schemeClr>
                </a:solidFill>
              </a:rPr>
              <a:t>Dall’innovazione</a:t>
            </a:r>
            <a:r>
              <a:rPr lang="en-GB" altLang="zh-CN" sz="2400" b="1" dirty="0" smtClean="0">
                <a:solidFill>
                  <a:schemeClr val="accent3">
                    <a:lumMod val="50000"/>
                  </a:schemeClr>
                </a:solidFill>
              </a:rPr>
              <a:t> </a:t>
            </a:r>
            <a:r>
              <a:rPr lang="en-GB" altLang="zh-CN" sz="2400" b="1" dirty="0">
                <a:solidFill>
                  <a:schemeClr val="accent3">
                    <a:lumMod val="50000"/>
                  </a:schemeClr>
                </a:solidFill>
              </a:rPr>
              <a:t>di </a:t>
            </a:r>
            <a:r>
              <a:rPr lang="en-GB" altLang="zh-CN" sz="2400" b="1" dirty="0" err="1">
                <a:solidFill>
                  <a:schemeClr val="accent3">
                    <a:lumMod val="50000"/>
                  </a:schemeClr>
                </a:solidFill>
              </a:rPr>
              <a:t>processo</a:t>
            </a:r>
            <a:r>
              <a:rPr lang="en-GB" altLang="zh-CN" sz="2400" b="1" dirty="0">
                <a:solidFill>
                  <a:schemeClr val="accent3">
                    <a:lumMod val="50000"/>
                  </a:schemeClr>
                </a:solidFill>
              </a:rPr>
              <a:t> </a:t>
            </a:r>
            <a:r>
              <a:rPr lang="en-GB" altLang="zh-CN" sz="2400" b="1" dirty="0" err="1">
                <a:solidFill>
                  <a:schemeClr val="accent3">
                    <a:lumMod val="50000"/>
                  </a:schemeClr>
                </a:solidFill>
              </a:rPr>
              <a:t>all’innovazione</a:t>
            </a:r>
            <a:r>
              <a:rPr lang="en-GB" altLang="zh-CN" sz="2400" b="1" dirty="0">
                <a:solidFill>
                  <a:schemeClr val="accent3">
                    <a:lumMod val="50000"/>
                  </a:schemeClr>
                </a:solidFill>
              </a:rPr>
              <a:t> di </a:t>
            </a:r>
            <a:r>
              <a:rPr lang="en-GB" altLang="zh-CN" sz="2400" b="1" dirty="0" err="1">
                <a:solidFill>
                  <a:schemeClr val="accent3">
                    <a:lumMod val="50000"/>
                  </a:schemeClr>
                </a:solidFill>
              </a:rPr>
              <a:t>prodotto</a:t>
            </a:r>
            <a:endParaRPr lang="en-GB" altLang="zh-CN" sz="2400" b="1" dirty="0">
              <a:solidFill>
                <a:schemeClr val="accent3">
                  <a:lumMod val="50000"/>
                </a:schemeClr>
              </a:solidFill>
            </a:endParaRPr>
          </a:p>
        </p:txBody>
      </p:sp>
    </p:spTree>
    <p:extLst>
      <p:ext uri="{BB962C8B-B14F-4D97-AF65-F5344CB8AC3E}">
        <p14:creationId xmlns:p14="http://schemas.microsoft.com/office/powerpoint/2010/main" val="311516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0" y="4890459"/>
            <a:ext cx="2705100" cy="168592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53" y="4479731"/>
            <a:ext cx="2619375" cy="1743075"/>
          </a:xfrm>
          <a:prstGeom prst="rect">
            <a:avLst/>
          </a:prstGeom>
        </p:spPr>
      </p:pic>
      <p:sp>
        <p:nvSpPr>
          <p:cNvPr id="12290" name="Rettangolo 1"/>
          <p:cNvSpPr>
            <a:spLocks noChangeArrowheads="1"/>
          </p:cNvSpPr>
          <p:nvPr/>
        </p:nvSpPr>
        <p:spPr bwMode="auto">
          <a:xfrm>
            <a:off x="179512" y="2276872"/>
            <a:ext cx="8856662" cy="29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buFontTx/>
              <a:buNone/>
            </a:pPr>
            <a:r>
              <a:rPr lang="en-GB" altLang="it-IT" sz="2400" dirty="0">
                <a:latin typeface="Calibri" panose="020F0502020204030204" pitchFamily="34" charset="0"/>
                <a:ea typeface="Calibri" panose="020F0502020204030204" pitchFamily="34" charset="0"/>
                <a:cs typeface="Times New Roman" panose="02020603050405020304" pitchFamily="18" charset="0"/>
              </a:rPr>
              <a:t>The </a:t>
            </a:r>
            <a:r>
              <a:rPr lang="en-GB" altLang="it-IT" sz="2400" b="1" dirty="0">
                <a:latin typeface="Calibri" panose="020F0502020204030204" pitchFamily="34" charset="0"/>
                <a:ea typeface="Calibri" panose="020F0502020204030204" pitchFamily="34" charset="0"/>
                <a:cs typeface="Times New Roman" panose="02020603050405020304" pitchFamily="18" charset="0"/>
              </a:rPr>
              <a:t>manufacturing of tens of thousands of chemical </a:t>
            </a:r>
            <a:r>
              <a:rPr lang="en-GB" altLang="it-IT" sz="2400" b="1" dirty="0" smtClean="0">
                <a:latin typeface="Calibri" panose="020F0502020204030204" pitchFamily="34" charset="0"/>
                <a:ea typeface="Calibri" panose="020F0502020204030204" pitchFamily="34" charset="0"/>
                <a:cs typeface="Times New Roman" panose="02020603050405020304" pitchFamily="18" charset="0"/>
              </a:rPr>
              <a:t>compounds</a:t>
            </a:r>
            <a:r>
              <a:rPr lang="en-GB" altLang="it-IT" sz="2400" dirty="0">
                <a:latin typeface="Calibri" panose="020F0502020204030204" pitchFamily="34" charset="0"/>
                <a:ea typeface="Calibri" panose="020F0502020204030204" pitchFamily="34" charset="0"/>
                <a:cs typeface="Times New Roman" panose="02020603050405020304" pitchFamily="18" charset="0"/>
              </a:rPr>
              <a:t> </a:t>
            </a:r>
            <a:r>
              <a:rPr lang="en-GB" altLang="it-IT" sz="2400" dirty="0" smtClean="0">
                <a:latin typeface="Calibri" panose="020F0502020204030204" pitchFamily="34" charset="0"/>
                <a:ea typeface="Calibri" panose="020F0502020204030204" pitchFamily="34" charset="0"/>
                <a:cs typeface="Times New Roman" panose="02020603050405020304" pitchFamily="18" charset="0"/>
              </a:rPr>
              <a:t>is </a:t>
            </a:r>
            <a:r>
              <a:rPr lang="en-GB" altLang="it-IT" sz="2400" dirty="0">
                <a:latin typeface="Calibri" panose="020F0502020204030204" pitchFamily="34" charset="0"/>
                <a:ea typeface="Calibri" panose="020F0502020204030204" pitchFamily="34" charset="0"/>
                <a:cs typeface="Times New Roman" panose="02020603050405020304" pitchFamily="18" charset="0"/>
              </a:rPr>
              <a:t>a worldwide industry that </a:t>
            </a:r>
            <a:r>
              <a:rPr lang="en-GB" altLang="it-IT" sz="2400" dirty="0" smtClean="0">
                <a:latin typeface="Calibri" panose="020F0502020204030204" pitchFamily="34" charset="0"/>
                <a:ea typeface="Calibri" panose="020F0502020204030204" pitchFamily="34" charset="0"/>
                <a:cs typeface="Times New Roman" panose="02020603050405020304" pitchFamily="18" charset="0"/>
              </a:rPr>
              <a:t>represents </a:t>
            </a:r>
            <a:r>
              <a:rPr lang="en-GB" altLang="it-IT" sz="2400" dirty="0">
                <a:latin typeface="Calibri" panose="020F0502020204030204" pitchFamily="34" charset="0"/>
                <a:ea typeface="Calibri" panose="020F0502020204030204" pitchFamily="34" charset="0"/>
                <a:cs typeface="Times New Roman" panose="02020603050405020304" pitchFamily="18" charset="0"/>
              </a:rPr>
              <a:t>over </a:t>
            </a:r>
            <a:r>
              <a:rPr lang="en-GB" altLang="it-IT" sz="2400" b="1" dirty="0">
                <a:latin typeface="Calibri" panose="020F0502020204030204" pitchFamily="34" charset="0"/>
                <a:ea typeface="Calibri" panose="020F0502020204030204" pitchFamily="34" charset="0"/>
                <a:cs typeface="Times New Roman" panose="02020603050405020304" pitchFamily="18" charset="0"/>
              </a:rPr>
              <a:t>$3.5 trillion annual turnover</a:t>
            </a:r>
            <a:r>
              <a:rPr lang="en-GB" altLang="it-IT" sz="2400" dirty="0">
                <a:latin typeface="Calibri" panose="020F0502020204030204" pitchFamily="34" charset="0"/>
                <a:ea typeface="Calibri" panose="020F0502020204030204" pitchFamily="34" charset="0"/>
                <a:cs typeface="Times New Roman" panose="02020603050405020304" pitchFamily="18" charset="0"/>
              </a:rPr>
              <a:t>. </a:t>
            </a:r>
            <a:endParaRPr lang="en-GB" altLang="it-IT" sz="2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GB" altLang="it-IT" sz="2400" b="1" dirty="0" smtClean="0">
                <a:latin typeface="Calibri" panose="020F0502020204030204" pitchFamily="34" charset="0"/>
                <a:ea typeface="Calibri" panose="020F0502020204030204" pitchFamily="34" charset="0"/>
                <a:cs typeface="Times New Roman" panose="02020603050405020304" pitchFamily="18" charset="0"/>
              </a:rPr>
              <a:t>Oil</a:t>
            </a:r>
            <a:r>
              <a:rPr lang="en-GB" altLang="it-IT" sz="2400" b="1" dirty="0">
                <a:latin typeface="Calibri" panose="020F0502020204030204" pitchFamily="34" charset="0"/>
                <a:ea typeface="Calibri" panose="020F0502020204030204" pitchFamily="34" charset="0"/>
                <a:cs typeface="Times New Roman" panose="02020603050405020304" pitchFamily="18" charset="0"/>
              </a:rPr>
              <a:t>, coal, </a:t>
            </a:r>
            <a:r>
              <a:rPr lang="en-GB" altLang="it-IT" sz="2400" dirty="0">
                <a:latin typeface="Calibri" panose="020F0502020204030204" pitchFamily="34" charset="0"/>
                <a:ea typeface="Calibri" panose="020F0502020204030204" pitchFamily="34" charset="0"/>
                <a:cs typeface="Times New Roman" panose="02020603050405020304" pitchFamily="18" charset="0"/>
              </a:rPr>
              <a:t>and natural </a:t>
            </a:r>
            <a:r>
              <a:rPr lang="en-GB" altLang="it-IT" sz="2400" b="1" dirty="0">
                <a:latin typeface="Calibri" panose="020F0502020204030204" pitchFamily="34" charset="0"/>
                <a:ea typeface="Calibri" panose="020F0502020204030204" pitchFamily="34" charset="0"/>
                <a:cs typeface="Times New Roman" panose="02020603050405020304" pitchFamily="18" charset="0"/>
              </a:rPr>
              <a:t>gas</a:t>
            </a:r>
            <a:r>
              <a:rPr lang="en-GB" altLang="it-IT" sz="2400" dirty="0">
                <a:latin typeface="Calibri" panose="020F0502020204030204" pitchFamily="34" charset="0"/>
                <a:ea typeface="Calibri" panose="020F0502020204030204" pitchFamily="34" charset="0"/>
                <a:cs typeface="Times New Roman" panose="02020603050405020304" pitchFamily="18" charset="0"/>
              </a:rPr>
              <a:t> are the predominant </a:t>
            </a:r>
            <a:r>
              <a:rPr lang="en-GB" altLang="it-IT" sz="2400" dirty="0" smtClean="0">
                <a:latin typeface="Calibri" panose="020F0502020204030204" pitchFamily="34" charset="0"/>
                <a:ea typeface="Calibri" panose="020F0502020204030204" pitchFamily="34" charset="0"/>
                <a:cs typeface="Times New Roman" panose="02020603050405020304" pitchFamily="18" charset="0"/>
              </a:rPr>
              <a:t>feedstock </a:t>
            </a:r>
            <a:r>
              <a:rPr lang="en-GB" altLang="it-IT" sz="2400" dirty="0">
                <a:latin typeface="Calibri" panose="020F0502020204030204" pitchFamily="34" charset="0"/>
                <a:ea typeface="Calibri" panose="020F0502020204030204" pitchFamily="34" charset="0"/>
                <a:cs typeface="Times New Roman" panose="02020603050405020304" pitchFamily="18" charset="0"/>
              </a:rPr>
              <a:t>for this industrial complex.</a:t>
            </a:r>
            <a:endParaRPr lang="it-IT" altLang="it-IT"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GB" altLang="it-IT" sz="2400" dirty="0">
                <a:latin typeface="Calibri" panose="020F0502020204030204" pitchFamily="34" charset="0"/>
                <a:ea typeface="Calibri" panose="020F0502020204030204" pitchFamily="34" charset="0"/>
                <a:cs typeface="Times New Roman" panose="02020603050405020304" pitchFamily="18" charset="0"/>
              </a:rPr>
              <a:t> </a:t>
            </a:r>
            <a:endParaRPr lang="it-IT" altLang="it-IT" sz="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en-US" altLang="it-IT" sz="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en-US" altLang="it-IT"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27"/>
          <p:cNvSpPr txBox="1">
            <a:spLocks noChangeArrowheads="1"/>
          </p:cNvSpPr>
          <p:nvPr/>
        </p:nvSpPr>
        <p:spPr bwMode="auto">
          <a:xfrm>
            <a:off x="107504" y="548680"/>
            <a:ext cx="8712200" cy="1261884"/>
          </a:xfrm>
          <a:prstGeom prst="rect">
            <a:avLst/>
          </a:prstGeom>
          <a:solidFill>
            <a:schemeClr val="accent3">
              <a:lumMod val="50000"/>
            </a:schemeClr>
          </a:solidFill>
          <a:ln w="19050">
            <a:solidFill>
              <a:schemeClr val="folHlink"/>
            </a:solidFill>
            <a:miter lim="800000"/>
            <a:headEnd/>
            <a:tailEnd/>
          </a:ln>
          <a:effectLst>
            <a:outerShdw dist="107763" dir="2700000" algn="ctr" rotWithShape="0">
              <a:srgbClr val="000066"/>
            </a:outerShdw>
          </a:effectLst>
        </p:spPr>
        <p:txBody>
          <a:bodyPr>
            <a:spAutoFit/>
          </a:bodyPr>
          <a:lstStyle/>
          <a:p>
            <a:pPr>
              <a:defRPr/>
            </a:pPr>
            <a:r>
              <a:rPr lang="en-US" sz="3200" b="1" dirty="0">
                <a:solidFill>
                  <a:srgbClr val="FFFFFF"/>
                </a:solidFill>
                <a:latin typeface="Times New Roman" pitchFamily="18" charset="0"/>
              </a:rPr>
              <a:t>Bioeconomy: a new paradigm for </a:t>
            </a:r>
            <a:r>
              <a:rPr lang="en-US" sz="3200" b="1" dirty="0" smtClean="0">
                <a:solidFill>
                  <a:srgbClr val="FFFFFF"/>
                </a:solidFill>
                <a:latin typeface="Times New Roman" pitchFamily="18" charset="0"/>
              </a:rPr>
              <a:t>sustainable chemical </a:t>
            </a:r>
            <a:r>
              <a:rPr lang="en-US" sz="4400" b="1" dirty="0" smtClean="0">
                <a:solidFill>
                  <a:srgbClr val="FFFFFF"/>
                </a:solidFill>
                <a:latin typeface="Times New Roman" pitchFamily="18" charset="0"/>
              </a:rPr>
              <a:t>processes </a:t>
            </a:r>
            <a:r>
              <a:rPr lang="en-US" sz="3200" b="1" dirty="0">
                <a:solidFill>
                  <a:srgbClr val="FFFFFF"/>
                </a:solidFill>
                <a:latin typeface="Times New Roman" pitchFamily="18" charset="0"/>
              </a:rPr>
              <a:t>and </a:t>
            </a:r>
            <a:r>
              <a:rPr lang="en-US" sz="4400" b="1" dirty="0">
                <a:solidFill>
                  <a:srgbClr val="FFFFFF"/>
                </a:solidFill>
                <a:latin typeface="Times New Roman" pitchFamily="18" charset="0"/>
              </a:rPr>
              <a:t>products</a:t>
            </a: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725144"/>
            <a:ext cx="3095625" cy="1476375"/>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8" y="5085184"/>
            <a:ext cx="3038475" cy="1504950"/>
          </a:xfrm>
          <a:prstGeom prst="rect">
            <a:avLst/>
          </a:prstGeom>
        </p:spPr>
      </p:pic>
    </p:spTree>
    <p:extLst>
      <p:ext uri="{BB962C8B-B14F-4D97-AF65-F5344CB8AC3E}">
        <p14:creationId xmlns:p14="http://schemas.microsoft.com/office/powerpoint/2010/main" val="238921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7"/>
          <p:cNvSpPr txBox="1">
            <a:spLocks noChangeArrowheads="1"/>
          </p:cNvSpPr>
          <p:nvPr/>
        </p:nvSpPr>
        <p:spPr bwMode="auto">
          <a:xfrm>
            <a:off x="792163" y="260350"/>
            <a:ext cx="7631112" cy="1323439"/>
          </a:xfrm>
          <a:prstGeom prst="rect">
            <a:avLst/>
          </a:prstGeom>
          <a:solidFill>
            <a:schemeClr val="accent3">
              <a:lumMod val="50000"/>
            </a:schemeClr>
          </a:solidFill>
          <a:ln w="19050">
            <a:solidFill>
              <a:schemeClr val="folHlink"/>
            </a:solidFill>
            <a:miter lim="800000"/>
            <a:headEnd/>
            <a:tailEnd/>
          </a:ln>
          <a:effectLst>
            <a:outerShdw dist="107763" dir="2700000" algn="ctr" rotWithShape="0">
              <a:srgbClr val="000066"/>
            </a:outerShdw>
          </a:effectLst>
        </p:spPr>
        <p:txBody>
          <a:bodyPr>
            <a:spAutoFit/>
          </a:bodyPr>
          <a:lstStyle/>
          <a:p>
            <a:pPr algn="ctr">
              <a:defRPr/>
            </a:pPr>
            <a:r>
              <a:rPr lang="en-US" sz="4000" b="1" dirty="0" smtClean="0">
                <a:solidFill>
                  <a:srgbClr val="FFFFFF"/>
                </a:solidFill>
                <a:latin typeface="Times New Roman" pitchFamily="18" charset="0"/>
              </a:rPr>
              <a:t>Integrating chemistry with biotechnology</a:t>
            </a:r>
            <a:endParaRPr lang="en-US" sz="4000" b="1" dirty="0">
              <a:solidFill>
                <a:srgbClr val="FFFFFF"/>
              </a:solidFill>
              <a:latin typeface="Times New Roman" pitchFamily="18" charset="0"/>
            </a:endParaRPr>
          </a:p>
        </p:txBody>
      </p:sp>
      <p:sp>
        <p:nvSpPr>
          <p:cNvPr id="13316" name="Rettangolo 5"/>
          <p:cNvSpPr>
            <a:spLocks noChangeArrowheads="1"/>
          </p:cNvSpPr>
          <p:nvPr/>
        </p:nvSpPr>
        <p:spPr bwMode="auto">
          <a:xfrm>
            <a:off x="395288" y="1988840"/>
            <a:ext cx="8424862" cy="516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buFontTx/>
              <a:buNone/>
            </a:pPr>
            <a:endParaRPr lang="en-GB" altLang="it-IT"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GB" altLang="it-IT" sz="2800" b="1" dirty="0">
                <a:latin typeface="Calibri" panose="020F0502020204030204" pitchFamily="34" charset="0"/>
                <a:ea typeface="Calibri" panose="020F0502020204030204" pitchFamily="34" charset="0"/>
                <a:cs typeface="Times New Roman" panose="02020603050405020304" pitchFamily="18" charset="0"/>
              </a:rPr>
              <a:t>Already produced from biotechnologies or/and biological sources</a:t>
            </a:r>
          </a:p>
          <a:p>
            <a:pPr algn="just">
              <a:lnSpc>
                <a:spcPct val="107000"/>
              </a:lnSpc>
              <a:spcBef>
                <a:spcPct val="0"/>
              </a:spcBef>
              <a:buFontTx/>
              <a:buNone/>
            </a:pPr>
            <a:r>
              <a:rPr lang="en-GB" altLang="it-IT" sz="2800" dirty="0">
                <a:latin typeface="Calibri" panose="020F0502020204030204" pitchFamily="34" charset="0"/>
                <a:ea typeface="Calibri" panose="020F0502020204030204" pitchFamily="34" charset="0"/>
                <a:cs typeface="Times New Roman" panose="02020603050405020304" pitchFamily="18" charset="0"/>
              </a:rPr>
              <a:t>3 % of the base chemicals</a:t>
            </a:r>
          </a:p>
          <a:p>
            <a:pPr algn="just">
              <a:lnSpc>
                <a:spcPct val="107000"/>
              </a:lnSpc>
              <a:spcBef>
                <a:spcPct val="0"/>
              </a:spcBef>
              <a:buFontTx/>
              <a:buNone/>
            </a:pPr>
            <a:r>
              <a:rPr lang="en-GB" altLang="it-IT" sz="2800" dirty="0">
                <a:latin typeface="Calibri" panose="020F0502020204030204" pitchFamily="34" charset="0"/>
                <a:ea typeface="Calibri" panose="020F0502020204030204" pitchFamily="34" charset="0"/>
                <a:cs typeface="Times New Roman" panose="02020603050405020304" pitchFamily="18" charset="0"/>
              </a:rPr>
              <a:t>9 % of the specialty chemicals</a:t>
            </a:r>
          </a:p>
          <a:p>
            <a:pPr algn="just">
              <a:lnSpc>
                <a:spcPct val="107000"/>
              </a:lnSpc>
              <a:spcBef>
                <a:spcPct val="0"/>
              </a:spcBef>
              <a:buFontTx/>
              <a:buNone/>
            </a:pPr>
            <a:r>
              <a:rPr lang="en-GB" altLang="it-IT" sz="2800" dirty="0">
                <a:latin typeface="Calibri" panose="020F0502020204030204" pitchFamily="34" charset="0"/>
                <a:ea typeface="Calibri" panose="020F0502020204030204" pitchFamily="34" charset="0"/>
                <a:cs typeface="Times New Roman" panose="02020603050405020304" pitchFamily="18" charset="0"/>
              </a:rPr>
              <a:t>12 % of the consumer chemicals</a:t>
            </a:r>
          </a:p>
          <a:p>
            <a:pPr algn="just">
              <a:lnSpc>
                <a:spcPct val="107000"/>
              </a:lnSpc>
              <a:spcBef>
                <a:spcPct val="0"/>
              </a:spcBef>
              <a:buFontTx/>
              <a:buNone/>
            </a:pPr>
            <a:r>
              <a:rPr lang="en-GB" altLang="it-IT" sz="2800" dirty="0">
                <a:latin typeface="Calibri" panose="020F0502020204030204" pitchFamily="34" charset="0"/>
                <a:ea typeface="Calibri" panose="020F0502020204030204" pitchFamily="34" charset="0"/>
                <a:cs typeface="Times New Roman" panose="02020603050405020304" pitchFamily="18" charset="0"/>
              </a:rPr>
              <a:t>33 % of the pharma </a:t>
            </a:r>
            <a:r>
              <a:rPr lang="en-GB" altLang="it-IT" sz="2800" dirty="0" smtClean="0">
                <a:latin typeface="Calibri" panose="020F0502020204030204" pitchFamily="34" charset="0"/>
                <a:ea typeface="Calibri" panose="020F0502020204030204" pitchFamily="34" charset="0"/>
                <a:cs typeface="Times New Roman" panose="02020603050405020304" pitchFamily="18" charset="0"/>
              </a:rPr>
              <a:t>ingredients</a:t>
            </a:r>
          </a:p>
          <a:p>
            <a:pPr algn="just">
              <a:lnSpc>
                <a:spcPct val="107000"/>
              </a:lnSpc>
              <a:spcBef>
                <a:spcPct val="0"/>
              </a:spcBef>
              <a:buFontTx/>
              <a:buNone/>
            </a:pPr>
            <a:endParaRPr lang="en-GB" altLang="it-IT"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GB" altLang="it-IT"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By 2030: 25% chemical production expected from a “bio” input</a:t>
            </a:r>
          </a:p>
          <a:p>
            <a:pPr algn="just">
              <a:lnSpc>
                <a:spcPct val="107000"/>
              </a:lnSpc>
              <a:spcBef>
                <a:spcPct val="0"/>
              </a:spcBef>
              <a:buFontTx/>
              <a:buNone/>
            </a:pPr>
            <a:endParaRPr lang="it-IT" altLang="it-IT"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65290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egnaposto contenuto 2"/>
          <p:cNvSpPr>
            <a:spLocks noGrp="1"/>
          </p:cNvSpPr>
          <p:nvPr>
            <p:ph idx="1"/>
          </p:nvPr>
        </p:nvSpPr>
        <p:spPr/>
        <p:txBody>
          <a:bodyPr/>
          <a:lstStyle/>
          <a:p>
            <a:endParaRPr lang="en-GB" altLang="en-US" smtClean="0"/>
          </a:p>
        </p:txBody>
      </p:sp>
      <p:pic>
        <p:nvPicPr>
          <p:cNvPr id="18436" name="Immagine 3"/>
          <p:cNvPicPr>
            <a:picLocks noChangeAspect="1"/>
          </p:cNvPicPr>
          <p:nvPr/>
        </p:nvPicPr>
        <p:blipFill rotWithShape="1">
          <a:blip r:embed="rId2">
            <a:extLst>
              <a:ext uri="{28A0092B-C50C-407E-A947-70E740481C1C}">
                <a14:useLocalDpi xmlns:a14="http://schemas.microsoft.com/office/drawing/2010/main" val="0"/>
              </a:ext>
            </a:extLst>
          </a:blip>
          <a:srcRect t="-1" b="-1931"/>
          <a:stretch/>
        </p:blipFill>
        <p:spPr bwMode="auto">
          <a:xfrm>
            <a:off x="611560" y="703601"/>
            <a:ext cx="7560171" cy="61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olo 1"/>
          <p:cNvSpPr>
            <a:spLocks noGrp="1"/>
          </p:cNvSpPr>
          <p:nvPr>
            <p:ph type="title"/>
          </p:nvPr>
        </p:nvSpPr>
        <p:spPr>
          <a:xfrm>
            <a:off x="395536" y="132101"/>
            <a:ext cx="8229600" cy="1143000"/>
          </a:xfrm>
        </p:spPr>
        <p:txBody>
          <a:bodyPr>
            <a:normAutofit/>
          </a:bodyPr>
          <a:lstStyle/>
          <a:p>
            <a:r>
              <a:rPr lang="it-IT" altLang="en-US" sz="2400" dirty="0" smtClean="0">
                <a:solidFill>
                  <a:srgbClr val="FF0000"/>
                </a:solidFill>
              </a:rPr>
              <a:t>From </a:t>
            </a:r>
            <a:r>
              <a:rPr lang="it-IT" altLang="en-US" sz="2400" dirty="0" err="1" smtClean="0">
                <a:solidFill>
                  <a:srgbClr val="FF0000"/>
                </a:solidFill>
              </a:rPr>
              <a:t>traditional</a:t>
            </a:r>
            <a:r>
              <a:rPr lang="it-IT" altLang="en-US" sz="2400" dirty="0" smtClean="0">
                <a:solidFill>
                  <a:srgbClr val="FF0000"/>
                </a:solidFill>
              </a:rPr>
              <a:t> </a:t>
            </a:r>
            <a:r>
              <a:rPr lang="it-IT" altLang="en-US" sz="2400" dirty="0" err="1" smtClean="0">
                <a:solidFill>
                  <a:srgbClr val="FF0000"/>
                </a:solidFill>
              </a:rPr>
              <a:t>fermentations</a:t>
            </a:r>
            <a:r>
              <a:rPr lang="it-IT" altLang="en-US" sz="2400" dirty="0" smtClean="0">
                <a:solidFill>
                  <a:srgbClr val="FF0000"/>
                </a:solidFill>
              </a:rPr>
              <a:t> to </a:t>
            </a:r>
            <a:r>
              <a:rPr lang="it-IT" altLang="en-US" sz="2400" dirty="0" err="1" smtClean="0">
                <a:solidFill>
                  <a:srgbClr val="FF0000"/>
                </a:solidFill>
              </a:rPr>
              <a:t>methabolic</a:t>
            </a:r>
            <a:r>
              <a:rPr lang="it-IT" altLang="en-US" sz="2400" dirty="0" smtClean="0">
                <a:solidFill>
                  <a:srgbClr val="FF0000"/>
                </a:solidFill>
              </a:rPr>
              <a:t> </a:t>
            </a:r>
            <a:r>
              <a:rPr lang="it-IT" altLang="en-US" sz="2400" dirty="0" err="1" smtClean="0">
                <a:solidFill>
                  <a:srgbClr val="FF0000"/>
                </a:solidFill>
              </a:rPr>
              <a:t>engineering</a:t>
            </a:r>
            <a:endParaRPr lang="en-GB" altLang="en-US" sz="2400" dirty="0" smtClean="0">
              <a:solidFill>
                <a:srgbClr val="FF0000"/>
              </a:solidFill>
            </a:endParaRPr>
          </a:p>
        </p:txBody>
      </p:sp>
    </p:spTree>
    <p:extLst>
      <p:ext uri="{BB962C8B-B14F-4D97-AF65-F5344CB8AC3E}">
        <p14:creationId xmlns:p14="http://schemas.microsoft.com/office/powerpoint/2010/main" val="26738616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628650"/>
            <a:ext cx="7802563"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395288" y="404813"/>
            <a:ext cx="8208962" cy="2592387"/>
          </a:xfrm>
          <a:prstGeom prst="rect">
            <a:avLst/>
          </a:prstGeom>
          <a:solidFill>
            <a:srgbClr val="9966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2800">
              <a:solidFill>
                <a:schemeClr val="bg1"/>
              </a:solidFill>
            </a:endParaRPr>
          </a:p>
        </p:txBody>
      </p:sp>
      <p:sp>
        <p:nvSpPr>
          <p:cNvPr id="28676" name="Text Box 4"/>
          <p:cNvSpPr txBox="1">
            <a:spLocks noChangeArrowheads="1"/>
          </p:cNvSpPr>
          <p:nvPr/>
        </p:nvSpPr>
        <p:spPr bwMode="auto">
          <a:xfrm>
            <a:off x="755650" y="3933825"/>
            <a:ext cx="1365250" cy="1465263"/>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chemeClr val="bg1"/>
                </a:solidFill>
              </a:rPr>
              <a:t>Sugar</a:t>
            </a:r>
          </a:p>
          <a:p>
            <a:pPr eaLnBrk="1" hangingPunct="1">
              <a:spcBef>
                <a:spcPct val="0"/>
              </a:spcBef>
              <a:buFontTx/>
              <a:buNone/>
            </a:pPr>
            <a:r>
              <a:rPr lang="it-IT" altLang="it-IT" sz="1800">
                <a:solidFill>
                  <a:schemeClr val="bg1"/>
                </a:solidFill>
              </a:rPr>
              <a:t>Fats</a:t>
            </a:r>
          </a:p>
          <a:p>
            <a:pPr eaLnBrk="1" hangingPunct="1">
              <a:spcBef>
                <a:spcPct val="0"/>
              </a:spcBef>
              <a:buFontTx/>
              <a:buNone/>
            </a:pPr>
            <a:r>
              <a:rPr lang="it-IT" altLang="it-IT" sz="1800">
                <a:solidFill>
                  <a:schemeClr val="bg1"/>
                </a:solidFill>
              </a:rPr>
              <a:t>Aminoacids</a:t>
            </a:r>
          </a:p>
          <a:p>
            <a:pPr eaLnBrk="1" hangingPunct="1">
              <a:spcBef>
                <a:spcPct val="0"/>
              </a:spcBef>
              <a:buFontTx/>
              <a:buNone/>
            </a:pPr>
            <a:r>
              <a:rPr lang="it-IT" altLang="it-IT" sz="1800">
                <a:solidFill>
                  <a:schemeClr val="bg1"/>
                </a:solidFill>
              </a:rPr>
              <a:t>Etc…</a:t>
            </a:r>
          </a:p>
          <a:p>
            <a:pPr eaLnBrk="1" hangingPunct="1">
              <a:spcBef>
                <a:spcPct val="0"/>
              </a:spcBef>
              <a:buFontTx/>
              <a:buNone/>
            </a:pPr>
            <a:endParaRPr lang="it-IT" altLang="it-IT" sz="1800">
              <a:solidFill>
                <a:schemeClr val="bg1"/>
              </a:solidFill>
            </a:endParaRPr>
          </a:p>
        </p:txBody>
      </p:sp>
      <p:sp>
        <p:nvSpPr>
          <p:cNvPr id="28677" name="Text Box 5"/>
          <p:cNvSpPr txBox="1">
            <a:spLocks noChangeArrowheads="1"/>
          </p:cNvSpPr>
          <p:nvPr/>
        </p:nvSpPr>
        <p:spPr bwMode="auto">
          <a:xfrm>
            <a:off x="7000875" y="3567113"/>
            <a:ext cx="1454150" cy="2225675"/>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a:solidFill>
                  <a:schemeClr val="bg1"/>
                </a:solidFill>
              </a:rPr>
              <a:t>Chemicals</a:t>
            </a:r>
          </a:p>
          <a:p>
            <a:pPr eaLnBrk="1" hangingPunct="1">
              <a:spcBef>
                <a:spcPct val="0"/>
              </a:spcBef>
              <a:buFontTx/>
              <a:buNone/>
            </a:pPr>
            <a:endParaRPr lang="it-IT" altLang="it-IT" sz="2000">
              <a:solidFill>
                <a:schemeClr val="bg1"/>
              </a:solidFill>
            </a:endParaRPr>
          </a:p>
          <a:p>
            <a:pPr eaLnBrk="1" hangingPunct="1">
              <a:spcBef>
                <a:spcPct val="0"/>
              </a:spcBef>
              <a:buFontTx/>
              <a:buNone/>
            </a:pPr>
            <a:r>
              <a:rPr lang="it-IT" altLang="it-IT" sz="2000">
                <a:solidFill>
                  <a:schemeClr val="bg1"/>
                </a:solidFill>
              </a:rPr>
              <a:t>Materials</a:t>
            </a:r>
          </a:p>
          <a:p>
            <a:pPr eaLnBrk="1" hangingPunct="1">
              <a:spcBef>
                <a:spcPct val="0"/>
              </a:spcBef>
              <a:buFontTx/>
              <a:buNone/>
            </a:pPr>
            <a:endParaRPr lang="it-IT" altLang="it-IT" sz="2000">
              <a:solidFill>
                <a:schemeClr val="bg1"/>
              </a:solidFill>
            </a:endParaRPr>
          </a:p>
          <a:p>
            <a:pPr eaLnBrk="1" hangingPunct="1">
              <a:spcBef>
                <a:spcPct val="0"/>
              </a:spcBef>
              <a:buFontTx/>
              <a:buNone/>
            </a:pPr>
            <a:r>
              <a:rPr lang="it-IT" altLang="it-IT" sz="2000">
                <a:solidFill>
                  <a:schemeClr val="bg1"/>
                </a:solidFill>
              </a:rPr>
              <a:t>Drugs</a:t>
            </a:r>
          </a:p>
          <a:p>
            <a:pPr eaLnBrk="1" hangingPunct="1">
              <a:spcBef>
                <a:spcPct val="0"/>
              </a:spcBef>
              <a:buFontTx/>
              <a:buNone/>
            </a:pPr>
            <a:endParaRPr lang="it-IT" altLang="it-IT" sz="2000">
              <a:solidFill>
                <a:schemeClr val="bg1"/>
              </a:solidFill>
            </a:endParaRPr>
          </a:p>
          <a:p>
            <a:pPr eaLnBrk="1" hangingPunct="1">
              <a:spcBef>
                <a:spcPct val="0"/>
              </a:spcBef>
              <a:buFontTx/>
              <a:buNone/>
            </a:pPr>
            <a:r>
              <a:rPr lang="it-IT" altLang="it-IT" sz="2000">
                <a:solidFill>
                  <a:schemeClr val="bg1"/>
                </a:solidFill>
              </a:rPr>
              <a:t>Fuels</a:t>
            </a:r>
          </a:p>
        </p:txBody>
      </p:sp>
      <p:sp>
        <p:nvSpPr>
          <p:cNvPr id="28678" name="Text Box 6"/>
          <p:cNvSpPr txBox="1">
            <a:spLocks noChangeArrowheads="1"/>
          </p:cNvSpPr>
          <p:nvPr/>
        </p:nvSpPr>
        <p:spPr bwMode="auto">
          <a:xfrm>
            <a:off x="3635375" y="6302375"/>
            <a:ext cx="1593850" cy="366713"/>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chemeClr val="bg1"/>
                </a:solidFill>
              </a:rPr>
              <a:t>bioconversion</a:t>
            </a:r>
          </a:p>
        </p:txBody>
      </p:sp>
      <p:sp>
        <p:nvSpPr>
          <p:cNvPr id="28679" name="Rectangle 7"/>
          <p:cNvSpPr>
            <a:spLocks noChangeArrowheads="1"/>
          </p:cNvSpPr>
          <p:nvPr/>
        </p:nvSpPr>
        <p:spPr bwMode="auto">
          <a:xfrm>
            <a:off x="539750" y="2997200"/>
            <a:ext cx="215900" cy="331311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28680" name="Text Box 8"/>
          <p:cNvSpPr txBox="1">
            <a:spLocks noChangeArrowheads="1"/>
          </p:cNvSpPr>
          <p:nvPr/>
        </p:nvSpPr>
        <p:spPr bwMode="auto">
          <a:xfrm>
            <a:off x="395288" y="404813"/>
            <a:ext cx="8280400" cy="2547937"/>
          </a:xfrm>
          <a:prstGeom prst="rect">
            <a:avLst/>
          </a:prstGeom>
          <a:solidFill>
            <a:schemeClr val="accent3">
              <a:lumMod val="50000"/>
            </a:schemeClr>
          </a:solidFill>
          <a:ln w="19050">
            <a:solidFill>
              <a:schemeClr val="folHlink"/>
            </a:solidFill>
            <a:miter lim="800000"/>
            <a:headEnd/>
            <a:tailEnd/>
          </a:ln>
          <a:effectLst>
            <a:outerShdw dist="107763" dir="2700000" algn="ctr" rotWithShape="0">
              <a:srgbClr val="000066"/>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it-IT" b="1">
              <a:solidFill>
                <a:srgbClr val="FFFFFF"/>
              </a:solidFill>
              <a:latin typeface="Times New Roman" panose="02020603050405020304" pitchFamily="18" charset="0"/>
            </a:endParaRPr>
          </a:p>
          <a:p>
            <a:pPr algn="ctr">
              <a:spcBef>
                <a:spcPct val="0"/>
              </a:spcBef>
              <a:buFontTx/>
              <a:buNone/>
            </a:pPr>
            <a:r>
              <a:rPr lang="it-IT" altLang="it-IT" b="1">
                <a:solidFill>
                  <a:srgbClr val="FFFFFF"/>
                </a:solidFill>
              </a:rPr>
              <a:t>The cell: </a:t>
            </a:r>
          </a:p>
          <a:p>
            <a:pPr algn="ctr">
              <a:spcBef>
                <a:spcPct val="0"/>
              </a:spcBef>
              <a:buFontTx/>
              <a:buNone/>
            </a:pPr>
            <a:r>
              <a:rPr lang="it-IT" altLang="it-IT" b="1">
                <a:solidFill>
                  <a:srgbClr val="FFFFFF"/>
                </a:solidFill>
              </a:rPr>
              <a:t>The most complex and efficient </a:t>
            </a:r>
          </a:p>
          <a:p>
            <a:pPr algn="ctr">
              <a:spcBef>
                <a:spcPct val="0"/>
              </a:spcBef>
              <a:buFontTx/>
              <a:buNone/>
            </a:pPr>
            <a:r>
              <a:rPr lang="it-IT" altLang="it-IT" b="1">
                <a:solidFill>
                  <a:srgbClr val="FFFFFF"/>
                </a:solidFill>
              </a:rPr>
              <a:t>chemical laboratory </a:t>
            </a:r>
          </a:p>
          <a:p>
            <a:pPr algn="ctr">
              <a:spcBef>
                <a:spcPct val="0"/>
              </a:spcBef>
              <a:buFontTx/>
              <a:buNone/>
            </a:pPr>
            <a:r>
              <a:rPr lang="it-IT" altLang="it-IT" b="1">
                <a:solidFill>
                  <a:srgbClr val="FFFFFF"/>
                </a:solidFill>
              </a:rPr>
              <a:t>at low environmental impact</a:t>
            </a:r>
          </a:p>
        </p:txBody>
      </p:sp>
    </p:spTree>
    <p:extLst>
      <p:ext uri="{BB962C8B-B14F-4D97-AF65-F5344CB8AC3E}">
        <p14:creationId xmlns:p14="http://schemas.microsoft.com/office/powerpoint/2010/main" val="4243446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14350"/>
            <a:ext cx="8574087"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asellaDiTesto 2"/>
          <p:cNvSpPr txBox="1">
            <a:spLocks noChangeArrowheads="1"/>
          </p:cNvSpPr>
          <p:nvPr/>
        </p:nvSpPr>
        <p:spPr bwMode="auto">
          <a:xfrm>
            <a:off x="250825" y="141288"/>
            <a:ext cx="3468688" cy="4619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1"/>
              <a:t>Bio – based refineries </a:t>
            </a:r>
          </a:p>
        </p:txBody>
      </p:sp>
    </p:spTree>
    <p:extLst>
      <p:ext uri="{BB962C8B-B14F-4D97-AF65-F5344CB8AC3E}">
        <p14:creationId xmlns:p14="http://schemas.microsoft.com/office/powerpoint/2010/main" val="31887009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srcRect t="12607"/>
          <a:stretch/>
        </p:blipFill>
        <p:spPr bwMode="auto">
          <a:xfrm>
            <a:off x="273901" y="1700808"/>
            <a:ext cx="8468361" cy="3601565"/>
          </a:xfrm>
          <a:prstGeom prst="rect">
            <a:avLst/>
          </a:prstGeom>
          <a:noFill/>
          <a:ln w="9525">
            <a:noFill/>
            <a:miter lim="800000"/>
            <a:headEnd/>
            <a:tailEnd/>
          </a:ln>
        </p:spPr>
      </p:pic>
      <p:sp>
        <p:nvSpPr>
          <p:cNvPr id="7" name="Rectangle 9"/>
          <p:cNvSpPr>
            <a:spLocks noChangeArrowheads="1"/>
          </p:cNvSpPr>
          <p:nvPr/>
        </p:nvSpPr>
        <p:spPr bwMode="auto">
          <a:xfrm>
            <a:off x="755576" y="-18257"/>
            <a:ext cx="7921302" cy="1143001"/>
          </a:xfrm>
          <a:prstGeom prst="rect">
            <a:avLst/>
          </a:prstGeom>
          <a:noFill/>
          <a:ln w="38100">
            <a:noFill/>
            <a:miter lim="800000"/>
            <a:headEnd/>
            <a:tailEnd/>
          </a:ln>
          <a:effectLst/>
        </p:spPr>
        <p:txBody>
          <a:bodyPr lIns="91411" tIns="45706" rIns="91411" bIns="45706" anchor="ctr"/>
          <a:lstStyle/>
          <a:p>
            <a:pPr marL="0" marR="0" lvl="0" indent="0" algn="ctr" defTabSz="914400" eaLnBrk="1" fontAlgn="auto" latinLnBrk="0" hangingPunct="1">
              <a:lnSpc>
                <a:spcPct val="80000"/>
              </a:lnSpc>
              <a:spcBef>
                <a:spcPts val="0"/>
              </a:spcBef>
              <a:spcAft>
                <a:spcPts val="0"/>
              </a:spcAft>
              <a:buClrTx/>
              <a:buSzTx/>
              <a:buFontTx/>
              <a:buNone/>
              <a:tabLst/>
              <a:defRPr/>
            </a:pPr>
            <a:r>
              <a:rPr lang="en-GB" sz="2800" b="1" kern="0" noProof="0" dirty="0" err="1">
                <a:solidFill>
                  <a:srgbClr val="C00000"/>
                </a:solidFill>
                <a:effectLst>
                  <a:outerShdw blurRad="38100" dist="38100" dir="2700000" algn="tl">
                    <a:srgbClr val="000000">
                      <a:alpha val="43137"/>
                    </a:srgbClr>
                  </a:outerShdw>
                </a:effectLst>
              </a:rPr>
              <a:t>Bioeconomy</a:t>
            </a:r>
            <a:r>
              <a:rPr lang="en-GB" sz="2800" b="1" kern="0" noProof="0" dirty="0">
                <a:solidFill>
                  <a:srgbClr val="C00000"/>
                </a:solidFill>
                <a:effectLst>
                  <a:outerShdw blurRad="38100" dist="38100" dir="2700000" algn="tl">
                    <a:srgbClr val="000000">
                      <a:alpha val="43137"/>
                    </a:srgbClr>
                  </a:outerShdw>
                </a:effectLst>
              </a:rPr>
              <a:t> in Italy</a:t>
            </a:r>
            <a:endParaRPr kumimoji="0" lang="en-GB" sz="2800"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endParaRPr>
          </a:p>
        </p:txBody>
      </p:sp>
      <p:sp>
        <p:nvSpPr>
          <p:cNvPr id="4" name="CasellaDiTesto 1"/>
          <p:cNvSpPr txBox="1">
            <a:spLocks noChangeArrowheads="1"/>
          </p:cNvSpPr>
          <p:nvPr/>
        </p:nvSpPr>
        <p:spPr bwMode="auto">
          <a:xfrm>
            <a:off x="904340" y="1829589"/>
            <a:ext cx="4387740" cy="307777"/>
          </a:xfrm>
          <a:prstGeom prst="rect">
            <a:avLst/>
          </a:prstGeom>
          <a:noFill/>
          <a:ln w="9525">
            <a:noFill/>
            <a:miter lim="800000"/>
            <a:headEnd/>
            <a:tailEnd/>
          </a:ln>
        </p:spPr>
        <p:txBody>
          <a:bodyPr wrap="none">
            <a:spAutoFit/>
          </a:bodyPr>
          <a:lstStyle/>
          <a:p>
            <a:r>
              <a:rPr lang="it-IT" sz="1400" b="1" dirty="0">
                <a:solidFill>
                  <a:srgbClr val="0000CC"/>
                </a:solidFill>
              </a:rPr>
              <a:t>Source: SCAR – EUROSTAT  4th </a:t>
            </a:r>
            <a:r>
              <a:rPr lang="it-IT" sz="1400" b="1" dirty="0" err="1">
                <a:solidFill>
                  <a:srgbClr val="0000CC"/>
                </a:solidFill>
              </a:rPr>
              <a:t>foresight</a:t>
            </a:r>
            <a:r>
              <a:rPr lang="it-IT" sz="1400" b="1" dirty="0">
                <a:solidFill>
                  <a:srgbClr val="0000CC"/>
                </a:solidFill>
              </a:rPr>
              <a:t> 2015</a:t>
            </a:r>
          </a:p>
        </p:txBody>
      </p:sp>
      <p:sp>
        <p:nvSpPr>
          <p:cNvPr id="17" name="Rettangolo 16"/>
          <p:cNvSpPr/>
          <p:nvPr/>
        </p:nvSpPr>
        <p:spPr>
          <a:xfrm>
            <a:off x="131919" y="5288340"/>
            <a:ext cx="8964488" cy="1569660"/>
          </a:xfrm>
          <a:prstGeom prst="rect">
            <a:avLst/>
          </a:prstGeom>
          <a:solidFill>
            <a:schemeClr val="accent3">
              <a:lumMod val="50000"/>
            </a:schemeClr>
          </a:solidFill>
        </p:spPr>
        <p:txBody>
          <a:bodyPr wrap="square">
            <a:spAutoFit/>
          </a:bodyPr>
          <a:lstStyle/>
          <a:p>
            <a:pPr algn="just"/>
            <a:r>
              <a:rPr lang="en-GB" sz="2400" b="1" dirty="0" smtClean="0">
                <a:solidFill>
                  <a:schemeClr val="bg1"/>
                </a:solidFill>
                <a:cs typeface="Arial" pitchFamily="34" charset="0"/>
              </a:rPr>
              <a:t>R&amp;D: </a:t>
            </a:r>
          </a:p>
          <a:p>
            <a:pPr marL="342900" indent="-342900" algn="just">
              <a:buFont typeface="Arial" panose="020B0604020202020204" pitchFamily="34" charset="0"/>
              <a:buChar char="•"/>
            </a:pPr>
            <a:r>
              <a:rPr lang="en-GB" sz="2400" dirty="0" smtClean="0">
                <a:solidFill>
                  <a:schemeClr val="bg1"/>
                </a:solidFill>
                <a:cs typeface="Arial" pitchFamily="34" charset="0"/>
              </a:rPr>
              <a:t>High participation </a:t>
            </a:r>
            <a:r>
              <a:rPr lang="en-GB" sz="2400" dirty="0">
                <a:solidFill>
                  <a:schemeClr val="bg1"/>
                </a:solidFill>
                <a:cs typeface="Arial" pitchFamily="34" charset="0"/>
              </a:rPr>
              <a:t>in </a:t>
            </a:r>
            <a:r>
              <a:rPr lang="en-GB" sz="2400" dirty="0" smtClean="0">
                <a:solidFill>
                  <a:schemeClr val="bg1"/>
                </a:solidFill>
                <a:cs typeface="Arial" pitchFamily="34" charset="0"/>
              </a:rPr>
              <a:t>H2020 programs dealing with </a:t>
            </a:r>
            <a:r>
              <a:rPr lang="en-GB" sz="2400" dirty="0" err="1">
                <a:solidFill>
                  <a:schemeClr val="bg1"/>
                </a:solidFill>
                <a:cs typeface="Arial" pitchFamily="34" charset="0"/>
              </a:rPr>
              <a:t>B</a:t>
            </a:r>
            <a:r>
              <a:rPr lang="en-GB" sz="2400" dirty="0" err="1" smtClean="0">
                <a:solidFill>
                  <a:schemeClr val="bg1"/>
                </a:solidFill>
                <a:cs typeface="Arial" pitchFamily="34" charset="0"/>
              </a:rPr>
              <a:t>ioeconomy</a:t>
            </a:r>
            <a:r>
              <a:rPr lang="en-GB" sz="2400" dirty="0" smtClean="0">
                <a:solidFill>
                  <a:schemeClr val="bg1"/>
                </a:solidFill>
                <a:cs typeface="Arial" pitchFamily="34" charset="0"/>
              </a:rPr>
              <a:t> </a:t>
            </a:r>
          </a:p>
          <a:p>
            <a:pPr marL="342900" indent="-342900" algn="just">
              <a:buFont typeface="Arial" panose="020B0604020202020204" pitchFamily="34" charset="0"/>
              <a:buChar char="•"/>
            </a:pPr>
            <a:r>
              <a:rPr lang="en-GB" sz="2400" dirty="0">
                <a:solidFill>
                  <a:schemeClr val="bg1"/>
                </a:solidFill>
                <a:cs typeface="Arial" pitchFamily="34" charset="0"/>
              </a:rPr>
              <a:t>Q</a:t>
            </a:r>
            <a:r>
              <a:rPr lang="en-GB" sz="2400" dirty="0" smtClean="0">
                <a:solidFill>
                  <a:schemeClr val="bg1"/>
                </a:solidFill>
                <a:cs typeface="Arial" pitchFamily="34" charset="0"/>
              </a:rPr>
              <a:t>ualified </a:t>
            </a:r>
            <a:r>
              <a:rPr lang="en-GB" sz="2400" dirty="0">
                <a:solidFill>
                  <a:schemeClr val="bg1"/>
                </a:solidFill>
                <a:cs typeface="Arial" pitchFamily="34" charset="0"/>
              </a:rPr>
              <a:t>R&amp;I </a:t>
            </a:r>
            <a:r>
              <a:rPr lang="en-GB" sz="2400" dirty="0" smtClean="0">
                <a:solidFill>
                  <a:schemeClr val="bg1"/>
                </a:solidFill>
                <a:cs typeface="Arial" pitchFamily="34" charset="0"/>
              </a:rPr>
              <a:t>public/private actors</a:t>
            </a:r>
          </a:p>
          <a:p>
            <a:pPr marL="342900" indent="-342900" algn="just">
              <a:buFont typeface="Arial" panose="020B0604020202020204" pitchFamily="34" charset="0"/>
              <a:buChar char="•"/>
            </a:pPr>
            <a:r>
              <a:rPr lang="en-GB" sz="2400" dirty="0">
                <a:solidFill>
                  <a:schemeClr val="bg1"/>
                </a:solidFill>
                <a:cs typeface="Arial" pitchFamily="34" charset="0"/>
              </a:rPr>
              <a:t>S</a:t>
            </a:r>
            <a:r>
              <a:rPr lang="en-GB" sz="2400" dirty="0" smtClean="0">
                <a:solidFill>
                  <a:schemeClr val="bg1"/>
                </a:solidFill>
                <a:cs typeface="Arial" pitchFamily="34" charset="0"/>
              </a:rPr>
              <a:t>ometimes fragmented, limited infrastructures, few national funds</a:t>
            </a:r>
            <a:endParaRPr lang="en-US" sz="2400" dirty="0">
              <a:solidFill>
                <a:schemeClr val="bg1"/>
              </a:solidFill>
            </a:endParaRPr>
          </a:p>
        </p:txBody>
      </p:sp>
      <p:sp>
        <p:nvSpPr>
          <p:cNvPr id="19" name="Rettangolo 18"/>
          <p:cNvSpPr/>
          <p:nvPr/>
        </p:nvSpPr>
        <p:spPr>
          <a:xfrm>
            <a:off x="1456867" y="2276872"/>
            <a:ext cx="250454" cy="3024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6973316" y="1340768"/>
            <a:ext cx="100811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4764936" y="2986223"/>
            <a:ext cx="3323061" cy="830997"/>
          </a:xfrm>
          <a:prstGeom prst="rect">
            <a:avLst/>
          </a:prstGeom>
          <a:solidFill>
            <a:schemeClr val="accent3">
              <a:lumMod val="50000"/>
            </a:schemeClr>
          </a:solidFill>
        </p:spPr>
        <p:txBody>
          <a:bodyPr wrap="square" rtlCol="0">
            <a:spAutoFit/>
          </a:bodyPr>
          <a:lstStyle/>
          <a:p>
            <a:pPr algn="ctr"/>
            <a:r>
              <a:rPr lang="en-GB" sz="2400" b="1" dirty="0">
                <a:solidFill>
                  <a:schemeClr val="bg1"/>
                </a:solidFill>
                <a:effectLst>
                  <a:outerShdw blurRad="38100" dist="38100" dir="2700000" algn="tl">
                    <a:srgbClr val="000000">
                      <a:alpha val="43137"/>
                    </a:srgbClr>
                  </a:outerShdw>
                </a:effectLst>
                <a:cs typeface="Arial" pitchFamily="34" charset="0"/>
              </a:rPr>
              <a:t>about 255 Billion €/y </a:t>
            </a:r>
          </a:p>
          <a:p>
            <a:pPr algn="ctr"/>
            <a:r>
              <a:rPr lang="en-GB" sz="2400" b="1" dirty="0">
                <a:solidFill>
                  <a:schemeClr val="bg1"/>
                </a:solidFill>
                <a:effectLst>
                  <a:outerShdw blurRad="38100" dist="38100" dir="2700000" algn="tl">
                    <a:srgbClr val="000000">
                      <a:alpha val="43137"/>
                    </a:srgbClr>
                  </a:outerShdw>
                </a:effectLst>
                <a:cs typeface="Arial" pitchFamily="34" charset="0"/>
              </a:rPr>
              <a:t>1.7 Million of jobs</a:t>
            </a:r>
          </a:p>
        </p:txBody>
      </p:sp>
      <p:pic>
        <p:nvPicPr>
          <p:cNvPr id="9" name="Immagine 5" descr="fascia_alta.jpg"/>
          <p:cNvPicPr>
            <a:picLocks noChangeAspect="1"/>
          </p:cNvPicPr>
          <p:nvPr/>
        </p:nvPicPr>
        <p:blipFill>
          <a:blip r:embed="rId3"/>
          <a:srcRect/>
          <a:stretch>
            <a:fillRect/>
          </a:stretch>
        </p:blipFill>
        <p:spPr bwMode="auto">
          <a:xfrm>
            <a:off x="-63757" y="-27383"/>
            <a:ext cx="9143678" cy="1728192"/>
          </a:xfrm>
          <a:prstGeom prst="rect">
            <a:avLst/>
          </a:prstGeom>
          <a:noFill/>
          <a:ln w="9525">
            <a:noFill/>
            <a:miter lim="800000"/>
            <a:headEnd/>
            <a:tailEnd/>
          </a:ln>
        </p:spPr>
      </p:pic>
      <p:sp>
        <p:nvSpPr>
          <p:cNvPr id="10" name="Rettangolo 2"/>
          <p:cNvSpPr/>
          <p:nvPr/>
        </p:nvSpPr>
        <p:spPr>
          <a:xfrm>
            <a:off x="2683586" y="18490"/>
            <a:ext cx="4155078" cy="1754326"/>
          </a:xfrm>
          <a:prstGeom prst="rect">
            <a:avLst/>
          </a:prstGeom>
          <a:solidFill>
            <a:schemeClr val="accent3">
              <a:lumMod val="20000"/>
              <a:lumOff val="80000"/>
            </a:schemeClr>
          </a:solidFill>
        </p:spPr>
        <p:txBody>
          <a:bodyPr wrap="square">
            <a:spAutoFit/>
          </a:bodyPr>
          <a:lstStyle/>
          <a:p>
            <a:pPr algn="ctr"/>
            <a:r>
              <a:rPr lang="en-US" sz="3600" b="1" dirty="0" err="1" smtClean="0">
                <a:solidFill>
                  <a:schemeClr val="accent3">
                    <a:lumMod val="50000"/>
                  </a:schemeClr>
                </a:solidFill>
                <a:latin typeface="Times New Roman" panose="02020603050405020304" pitchFamily="18" charset="0"/>
              </a:rPr>
              <a:t>Bioeconomy</a:t>
            </a:r>
            <a:r>
              <a:rPr lang="en-US" sz="3600" b="1" dirty="0" smtClean="0">
                <a:solidFill>
                  <a:schemeClr val="accent3">
                    <a:lumMod val="50000"/>
                  </a:schemeClr>
                </a:solidFill>
                <a:latin typeface="Times New Roman" panose="02020603050405020304" pitchFamily="18" charset="0"/>
              </a:rPr>
              <a:t> </a:t>
            </a:r>
          </a:p>
          <a:p>
            <a:pPr algn="ctr"/>
            <a:r>
              <a:rPr lang="en-US" sz="3600" b="1" dirty="0" smtClean="0">
                <a:solidFill>
                  <a:schemeClr val="accent3">
                    <a:lumMod val="50000"/>
                  </a:schemeClr>
                </a:solidFill>
                <a:latin typeface="Times New Roman" panose="02020603050405020304" pitchFamily="18" charset="0"/>
              </a:rPr>
              <a:t>in Italy:</a:t>
            </a:r>
          </a:p>
          <a:p>
            <a:pPr algn="ctr"/>
            <a:r>
              <a:rPr lang="en-US" sz="3600" b="1" dirty="0" smtClean="0">
                <a:solidFill>
                  <a:schemeClr val="accent3">
                    <a:lumMod val="50000"/>
                  </a:schemeClr>
                </a:solidFill>
                <a:latin typeface="Times New Roman" panose="02020603050405020304" pitchFamily="18" charset="0"/>
              </a:rPr>
              <a:t> some figures</a:t>
            </a:r>
            <a:endParaRPr lang="en-US" sz="3600" b="1" dirty="0">
              <a:solidFill>
                <a:schemeClr val="accent3">
                  <a:lumMod val="50000"/>
                </a:schemeClr>
              </a:solidFill>
              <a:latin typeface="Times New Roman" panose="02020603050405020304" pitchFamily="18" charset="0"/>
            </a:endParaRPr>
          </a:p>
        </p:txBody>
      </p:sp>
    </p:spTree>
    <p:extLst>
      <p:ext uri="{BB962C8B-B14F-4D97-AF65-F5344CB8AC3E}">
        <p14:creationId xmlns:p14="http://schemas.microsoft.com/office/powerpoint/2010/main" val="16078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755576" y="-18257"/>
            <a:ext cx="7921302" cy="1143001"/>
          </a:xfrm>
          <a:prstGeom prst="rect">
            <a:avLst/>
          </a:prstGeom>
          <a:noFill/>
          <a:ln w="38100">
            <a:noFill/>
            <a:miter lim="800000"/>
            <a:headEnd/>
            <a:tailEnd/>
          </a:ln>
          <a:effectLst/>
        </p:spPr>
        <p:txBody>
          <a:bodyPr lIns="91411" tIns="45706" rIns="91411" bIns="45706" anchor="ctr"/>
          <a:lstStyle/>
          <a:p>
            <a:pPr marL="0" marR="0" lvl="0" indent="0" algn="ctr" defTabSz="914400" eaLnBrk="1" fontAlgn="auto" latinLnBrk="0" hangingPunct="1">
              <a:lnSpc>
                <a:spcPct val="80000"/>
              </a:lnSpc>
              <a:spcBef>
                <a:spcPts val="0"/>
              </a:spcBef>
              <a:spcAft>
                <a:spcPts val="0"/>
              </a:spcAft>
              <a:buClrTx/>
              <a:buSzTx/>
              <a:buFontTx/>
              <a:buNone/>
              <a:tabLst/>
              <a:defRPr/>
            </a:pPr>
            <a:r>
              <a:rPr lang="en-GB" sz="2800" b="1" kern="0" noProof="0" dirty="0" err="1">
                <a:solidFill>
                  <a:srgbClr val="C00000"/>
                </a:solidFill>
                <a:effectLst>
                  <a:outerShdw blurRad="38100" dist="38100" dir="2700000" algn="tl">
                    <a:srgbClr val="000000">
                      <a:alpha val="43137"/>
                    </a:srgbClr>
                  </a:outerShdw>
                </a:effectLst>
              </a:rPr>
              <a:t>Bioeconomy</a:t>
            </a:r>
            <a:r>
              <a:rPr lang="en-GB" sz="2800" b="1" kern="0" noProof="0" dirty="0">
                <a:solidFill>
                  <a:srgbClr val="C00000"/>
                </a:solidFill>
                <a:effectLst>
                  <a:outerShdw blurRad="38100" dist="38100" dir="2700000" algn="tl">
                    <a:srgbClr val="000000">
                      <a:alpha val="43137"/>
                    </a:srgbClr>
                  </a:outerShdw>
                </a:effectLst>
              </a:rPr>
              <a:t> in Italy</a:t>
            </a:r>
            <a:endParaRPr kumimoji="0" lang="en-GB" sz="2800"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endParaRPr>
          </a:p>
        </p:txBody>
      </p:sp>
      <p:sp>
        <p:nvSpPr>
          <p:cNvPr id="15" name="Rettangolo 14"/>
          <p:cNvSpPr/>
          <p:nvPr/>
        </p:nvSpPr>
        <p:spPr>
          <a:xfrm>
            <a:off x="6973316" y="1340768"/>
            <a:ext cx="100811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5" descr="fascia_alta.jpg"/>
          <p:cNvPicPr>
            <a:picLocks noChangeAspect="1"/>
          </p:cNvPicPr>
          <p:nvPr/>
        </p:nvPicPr>
        <p:blipFill>
          <a:blip r:embed="rId2"/>
          <a:srcRect/>
          <a:stretch>
            <a:fillRect/>
          </a:stretch>
        </p:blipFill>
        <p:spPr bwMode="auto">
          <a:xfrm>
            <a:off x="-24482" y="6331"/>
            <a:ext cx="9143678" cy="1728192"/>
          </a:xfrm>
          <a:prstGeom prst="rect">
            <a:avLst/>
          </a:prstGeom>
          <a:noFill/>
          <a:ln w="9525">
            <a:noFill/>
            <a:miter lim="800000"/>
            <a:headEnd/>
            <a:tailEnd/>
          </a:ln>
        </p:spPr>
      </p:pic>
      <p:sp>
        <p:nvSpPr>
          <p:cNvPr id="2" name="Rettangolo 1"/>
          <p:cNvSpPr/>
          <p:nvPr/>
        </p:nvSpPr>
        <p:spPr>
          <a:xfrm>
            <a:off x="-14808" y="188600"/>
            <a:ext cx="2710011" cy="1384995"/>
          </a:xfrm>
          <a:prstGeom prst="rect">
            <a:avLst/>
          </a:prstGeom>
        </p:spPr>
        <p:txBody>
          <a:bodyPr wrap="square">
            <a:spAutoFit/>
          </a:bodyPr>
          <a:lstStyle/>
          <a:p>
            <a:pPr algn="ctr"/>
            <a:r>
              <a:rPr lang="en-GB" sz="2800" b="1" dirty="0">
                <a:solidFill>
                  <a:schemeClr val="accent3">
                    <a:lumMod val="50000"/>
                  </a:schemeClr>
                </a:solidFill>
                <a:effectLst>
                  <a:outerShdw blurRad="38100" dist="38100" dir="2700000" algn="tl">
                    <a:srgbClr val="000000">
                      <a:alpha val="43137"/>
                    </a:srgbClr>
                  </a:outerShdw>
                </a:effectLst>
              </a:rPr>
              <a:t>Le </a:t>
            </a:r>
            <a:r>
              <a:rPr lang="en-GB" sz="2800" b="1" dirty="0" err="1">
                <a:solidFill>
                  <a:schemeClr val="accent3">
                    <a:lumMod val="50000"/>
                  </a:schemeClr>
                </a:solidFill>
                <a:effectLst>
                  <a:outerShdw blurRad="38100" dist="38100" dir="2700000" algn="tl">
                    <a:srgbClr val="000000">
                      <a:alpha val="43137"/>
                    </a:srgbClr>
                  </a:outerShdw>
                </a:effectLst>
              </a:rPr>
              <a:t>bioraffinerie</a:t>
            </a:r>
            <a:r>
              <a:rPr lang="en-GB" sz="2800" b="1" dirty="0">
                <a:solidFill>
                  <a:schemeClr val="accent3">
                    <a:lumMod val="50000"/>
                  </a:schemeClr>
                </a:solidFill>
                <a:effectLst>
                  <a:outerShdw blurRad="38100" dist="38100" dir="2700000" algn="tl">
                    <a:srgbClr val="000000">
                      <a:alpha val="43137"/>
                    </a:srgbClr>
                  </a:outerShdw>
                </a:effectLst>
              </a:rPr>
              <a:t> </a:t>
            </a:r>
            <a:r>
              <a:rPr lang="en-GB" sz="2800" b="1" dirty="0" err="1">
                <a:solidFill>
                  <a:schemeClr val="accent3">
                    <a:lumMod val="50000"/>
                  </a:schemeClr>
                </a:solidFill>
                <a:effectLst>
                  <a:outerShdw blurRad="38100" dist="38100" dir="2700000" algn="tl">
                    <a:srgbClr val="000000">
                      <a:alpha val="43137"/>
                    </a:srgbClr>
                  </a:outerShdw>
                </a:effectLst>
              </a:rPr>
              <a:t>italiane</a:t>
            </a:r>
            <a:r>
              <a:rPr lang="en-GB" sz="2800" b="1" dirty="0">
                <a:solidFill>
                  <a:schemeClr val="accent3">
                    <a:lumMod val="50000"/>
                  </a:schemeClr>
                </a:solidFill>
                <a:effectLst>
                  <a:outerShdw blurRad="38100" dist="38100" dir="2700000" algn="tl">
                    <a:srgbClr val="000000">
                      <a:alpha val="43137"/>
                    </a:srgbClr>
                  </a:outerShdw>
                </a:effectLst>
              </a:rPr>
              <a:t> e </a:t>
            </a:r>
            <a:r>
              <a:rPr lang="en-GB" sz="2800" b="1" dirty="0" err="1">
                <a:solidFill>
                  <a:schemeClr val="accent3">
                    <a:lumMod val="50000"/>
                  </a:schemeClr>
                </a:solidFill>
                <a:effectLst>
                  <a:outerShdw blurRad="38100" dist="38100" dir="2700000" algn="tl">
                    <a:srgbClr val="000000">
                      <a:alpha val="43137"/>
                    </a:srgbClr>
                  </a:outerShdw>
                </a:effectLst>
              </a:rPr>
              <a:t>gli</a:t>
            </a:r>
            <a:r>
              <a:rPr lang="en-GB" sz="2800" b="1" dirty="0">
                <a:solidFill>
                  <a:schemeClr val="accent3">
                    <a:lumMod val="50000"/>
                  </a:schemeClr>
                </a:solidFill>
                <a:effectLst>
                  <a:outerShdw blurRad="38100" dist="38100" dir="2700000" algn="tl">
                    <a:srgbClr val="000000">
                      <a:alpha val="43137"/>
                    </a:srgbClr>
                  </a:outerShdw>
                </a:effectLst>
              </a:rPr>
              <a:t> </a:t>
            </a:r>
            <a:r>
              <a:rPr lang="en-GB" sz="2800" b="1" dirty="0" err="1">
                <a:solidFill>
                  <a:schemeClr val="accent3">
                    <a:lumMod val="50000"/>
                  </a:schemeClr>
                </a:solidFill>
                <a:effectLst>
                  <a:outerShdw blurRad="38100" dist="38100" dir="2700000" algn="tl">
                    <a:srgbClr val="000000">
                      <a:alpha val="43137"/>
                    </a:srgbClr>
                  </a:outerShdw>
                </a:effectLst>
              </a:rPr>
              <a:t>attori</a:t>
            </a:r>
            <a:endParaRPr lang="en-GB" sz="2800" b="1" dirty="0">
              <a:solidFill>
                <a:schemeClr val="accent3">
                  <a:lumMod val="50000"/>
                </a:schemeClr>
              </a:solidFill>
              <a:effectLst>
                <a:outerShdw blurRad="38100" dist="38100" dir="2700000" algn="tl">
                  <a:srgbClr val="000000">
                    <a:alpha val="43137"/>
                  </a:srgbClr>
                </a:outerShdw>
              </a:effectLst>
            </a:endParaRPr>
          </a:p>
        </p:txBody>
      </p:sp>
      <p:pic>
        <p:nvPicPr>
          <p:cNvPr id="44" name="Immagine 43"/>
          <p:cNvPicPr>
            <a:picLocks noChangeAspect="1"/>
          </p:cNvPicPr>
          <p:nvPr/>
        </p:nvPicPr>
        <p:blipFill rotWithShape="1">
          <a:blip r:embed="rId3">
            <a:extLst>
              <a:ext uri="{28A0092B-C50C-407E-A947-70E740481C1C}">
                <a14:useLocalDpi xmlns:a14="http://schemas.microsoft.com/office/drawing/2010/main" val="0"/>
              </a:ext>
            </a:extLst>
          </a:blip>
          <a:srcRect l="22219" b="29187"/>
          <a:stretch/>
        </p:blipFill>
        <p:spPr>
          <a:xfrm>
            <a:off x="5262838" y="2277891"/>
            <a:ext cx="2686811" cy="3135753"/>
          </a:xfrm>
          <a:prstGeom prst="rect">
            <a:avLst/>
          </a:prstGeom>
        </p:spPr>
      </p:pic>
      <p:sp>
        <p:nvSpPr>
          <p:cNvPr id="45" name="CasellaDiTesto 44"/>
          <p:cNvSpPr txBox="1"/>
          <p:nvPr/>
        </p:nvSpPr>
        <p:spPr>
          <a:xfrm>
            <a:off x="210835" y="2139735"/>
            <a:ext cx="3493740" cy="3108543"/>
          </a:xfrm>
          <a:prstGeom prst="rect">
            <a:avLst/>
          </a:prstGeom>
          <a:solidFill>
            <a:schemeClr val="accent3">
              <a:lumMod val="50000"/>
            </a:schemeClr>
          </a:solidFill>
          <a:ln>
            <a:noFill/>
          </a:ln>
          <a:effectLst>
            <a:outerShdw blurRad="57150" dist="19050" dir="5400000" algn="ctr" rotWithShape="0">
              <a:srgbClr val="000000">
                <a:alpha val="63000"/>
              </a:srgbClr>
            </a:outerShdw>
          </a:effectLst>
        </p:spPr>
        <p:txBody>
          <a:bodyPr wrap="square">
            <a:spAutoFit/>
          </a:bodyPr>
          <a:lstStyle/>
          <a:p>
            <a:pPr algn="ctr" defTabSz="914400" fontAlgn="auto">
              <a:spcBef>
                <a:spcPts val="0"/>
              </a:spcBef>
              <a:spcAft>
                <a:spcPts val="0"/>
              </a:spcAft>
              <a:buClrTx/>
              <a:buSzTx/>
              <a:buFontTx/>
              <a:buNone/>
              <a:defRPr/>
            </a:pPr>
            <a:r>
              <a:rPr lang="en-US" sz="2800" kern="0" dirty="0" err="1" smtClean="0">
                <a:solidFill>
                  <a:schemeClr val="bg1"/>
                </a:solidFill>
                <a:cs typeface="Arial" pitchFamily="34" charset="0"/>
              </a:rPr>
              <a:t>Addetti</a:t>
            </a:r>
            <a:r>
              <a:rPr lang="en-US" sz="2800" kern="0" dirty="0" smtClean="0">
                <a:solidFill>
                  <a:schemeClr val="bg1"/>
                </a:solidFill>
                <a:cs typeface="Arial" pitchFamily="34" charset="0"/>
              </a:rPr>
              <a:t>~ </a:t>
            </a:r>
            <a:r>
              <a:rPr lang="en-US" sz="2800" kern="0" dirty="0">
                <a:solidFill>
                  <a:schemeClr val="bg1"/>
                </a:solidFill>
                <a:cs typeface="Arial" pitchFamily="34" charset="0"/>
              </a:rPr>
              <a:t>105.000</a:t>
            </a:r>
          </a:p>
          <a:p>
            <a:pPr marL="457200" indent="-457200">
              <a:buFont typeface="Wingdings" panose="05000000000000000000" pitchFamily="2" charset="2"/>
              <a:buChar char="Ø"/>
              <a:defRPr/>
            </a:pPr>
            <a:r>
              <a:rPr lang="en-US" sz="2800" kern="0" dirty="0" err="1">
                <a:solidFill>
                  <a:schemeClr val="bg1"/>
                </a:solidFill>
                <a:cs typeface="Arial" pitchFamily="34" charset="0"/>
              </a:rPr>
              <a:t>chimica</a:t>
            </a:r>
            <a:r>
              <a:rPr lang="en-US" sz="2800" kern="0" dirty="0">
                <a:solidFill>
                  <a:schemeClr val="bg1"/>
                </a:solidFill>
                <a:cs typeface="Arial" pitchFamily="34" charset="0"/>
              </a:rPr>
              <a:t> bio-based</a:t>
            </a:r>
          </a:p>
          <a:p>
            <a:pPr marL="457200" indent="-457200" defTabSz="914400" fontAlgn="auto">
              <a:spcBef>
                <a:spcPts val="0"/>
              </a:spcBef>
              <a:spcAft>
                <a:spcPts val="0"/>
              </a:spcAft>
              <a:buClrTx/>
              <a:buSzTx/>
              <a:buFont typeface="Wingdings" panose="05000000000000000000" pitchFamily="2" charset="2"/>
              <a:buChar char="Ø"/>
              <a:defRPr/>
            </a:pPr>
            <a:r>
              <a:rPr lang="en-US" sz="2800" kern="0" dirty="0" err="1" smtClean="0">
                <a:solidFill>
                  <a:schemeClr val="bg1"/>
                </a:solidFill>
                <a:cs typeface="Arial" pitchFamily="34" charset="0"/>
              </a:rPr>
              <a:t>polimeri</a:t>
            </a:r>
            <a:endParaRPr lang="en-US" sz="2800" kern="0" dirty="0" smtClean="0">
              <a:solidFill>
                <a:schemeClr val="bg1"/>
              </a:solidFill>
              <a:cs typeface="Arial" pitchFamily="34" charset="0"/>
            </a:endParaRPr>
          </a:p>
          <a:p>
            <a:pPr marL="457200" indent="-457200">
              <a:buFont typeface="Wingdings" panose="05000000000000000000" pitchFamily="2" charset="2"/>
              <a:buChar char="Ø"/>
              <a:defRPr/>
            </a:pPr>
            <a:r>
              <a:rPr lang="en-US" sz="2800" kern="0" dirty="0" err="1">
                <a:solidFill>
                  <a:schemeClr val="bg1"/>
                </a:solidFill>
                <a:cs typeface="Arial" pitchFamily="34" charset="0"/>
              </a:rPr>
              <a:t>materiali</a:t>
            </a:r>
            <a:endParaRPr lang="en-US" sz="2800" kern="0" dirty="0">
              <a:solidFill>
                <a:schemeClr val="bg1"/>
              </a:solidFill>
              <a:cs typeface="Arial" pitchFamily="34" charset="0"/>
            </a:endParaRPr>
          </a:p>
          <a:p>
            <a:pPr marL="457200" indent="-457200" defTabSz="914400" fontAlgn="auto">
              <a:spcBef>
                <a:spcPts val="0"/>
              </a:spcBef>
              <a:spcAft>
                <a:spcPts val="0"/>
              </a:spcAft>
              <a:buClrTx/>
              <a:buSzTx/>
              <a:buFont typeface="Wingdings" panose="05000000000000000000" pitchFamily="2" charset="2"/>
              <a:buChar char="Ø"/>
              <a:defRPr/>
            </a:pPr>
            <a:r>
              <a:rPr lang="en-US" sz="2800" kern="0" dirty="0" err="1" smtClean="0">
                <a:solidFill>
                  <a:schemeClr val="bg1"/>
                </a:solidFill>
                <a:cs typeface="Arial" pitchFamily="34" charset="0"/>
              </a:rPr>
              <a:t>biofarmaceutico</a:t>
            </a:r>
            <a:endParaRPr lang="en-US" sz="2800" kern="0" dirty="0" smtClean="0">
              <a:solidFill>
                <a:schemeClr val="bg1"/>
              </a:solidFill>
              <a:cs typeface="Arial" pitchFamily="34" charset="0"/>
            </a:endParaRPr>
          </a:p>
          <a:p>
            <a:pPr marL="457200" indent="-457200" defTabSz="914400" fontAlgn="auto">
              <a:spcBef>
                <a:spcPts val="0"/>
              </a:spcBef>
              <a:spcAft>
                <a:spcPts val="0"/>
              </a:spcAft>
              <a:buClrTx/>
              <a:buSzTx/>
              <a:buFont typeface="Wingdings" panose="05000000000000000000" pitchFamily="2" charset="2"/>
              <a:buChar char="Ø"/>
              <a:defRPr/>
            </a:pPr>
            <a:r>
              <a:rPr lang="en-US" sz="2800" kern="0" dirty="0" err="1" smtClean="0">
                <a:solidFill>
                  <a:schemeClr val="bg1"/>
                </a:solidFill>
                <a:cs typeface="Arial" pitchFamily="34" charset="0"/>
              </a:rPr>
              <a:t>tessile</a:t>
            </a:r>
            <a:endParaRPr lang="en-US" sz="2800" kern="0" dirty="0" smtClean="0">
              <a:solidFill>
                <a:schemeClr val="bg1"/>
              </a:solidFill>
              <a:cs typeface="Arial" pitchFamily="34" charset="0"/>
            </a:endParaRPr>
          </a:p>
          <a:p>
            <a:pPr marL="457200" indent="-457200" defTabSz="914400" fontAlgn="auto">
              <a:spcBef>
                <a:spcPts val="0"/>
              </a:spcBef>
              <a:spcAft>
                <a:spcPts val="0"/>
              </a:spcAft>
              <a:buClrTx/>
              <a:buSzTx/>
              <a:buFont typeface="Wingdings" panose="05000000000000000000" pitchFamily="2" charset="2"/>
              <a:buChar char="Ø"/>
              <a:defRPr/>
            </a:pPr>
            <a:r>
              <a:rPr lang="en-US" sz="2800" kern="0" dirty="0" err="1" smtClean="0">
                <a:solidFill>
                  <a:schemeClr val="bg1"/>
                </a:solidFill>
                <a:cs typeface="Arial" pitchFamily="34" charset="0"/>
              </a:rPr>
              <a:t>biocarburanti</a:t>
            </a:r>
            <a:r>
              <a:rPr lang="en-US" sz="2800" kern="0" dirty="0" smtClean="0">
                <a:solidFill>
                  <a:schemeClr val="bg1"/>
                </a:solidFill>
                <a:cs typeface="Arial" pitchFamily="34" charset="0"/>
              </a:rPr>
              <a:t> </a:t>
            </a:r>
          </a:p>
        </p:txBody>
      </p:sp>
      <p:sp>
        <p:nvSpPr>
          <p:cNvPr id="46" name="CasellaDiTesto 45"/>
          <p:cNvSpPr txBox="1"/>
          <p:nvPr/>
        </p:nvSpPr>
        <p:spPr>
          <a:xfrm>
            <a:off x="77625" y="5942103"/>
            <a:ext cx="4616011" cy="523220"/>
          </a:xfrm>
          <a:prstGeom prst="rect">
            <a:avLst/>
          </a:prstGeom>
          <a:solidFill>
            <a:schemeClr val="accent3">
              <a:lumMod val="50000"/>
            </a:schemeClr>
          </a:solidFill>
          <a:ln>
            <a:solidFill>
              <a:srgbClr val="FF0000"/>
            </a:solidFill>
          </a:ln>
          <a:effectLst>
            <a:outerShdw blurRad="57150" dist="19050" dir="5400000" algn="ctr" rotWithShape="0">
              <a:srgbClr val="000000">
                <a:alpha val="63000"/>
              </a:srgbClr>
            </a:outerShdw>
          </a:effectLst>
        </p:spPr>
        <p:txBody>
          <a:bodyPr wrap="square">
            <a:spAutoFit/>
          </a:bodyPr>
          <a:lstStyle/>
          <a:p>
            <a:pPr algn="ctr" defTabSz="914400" fontAlgn="auto">
              <a:spcBef>
                <a:spcPts val="0"/>
              </a:spcBef>
              <a:spcAft>
                <a:spcPts val="0"/>
              </a:spcAft>
              <a:buClrTx/>
              <a:buSzTx/>
              <a:buFontTx/>
              <a:buNone/>
              <a:defRPr/>
            </a:pPr>
            <a:r>
              <a:rPr lang="en-US" sz="2800" kern="0" dirty="0" smtClean="0">
                <a:solidFill>
                  <a:schemeClr val="bg1"/>
                </a:solidFill>
                <a:latin typeface="+mn-lt"/>
                <a:cs typeface="Arial" pitchFamily="34" charset="0"/>
              </a:rPr>
              <a:t>Turnover ~ </a:t>
            </a:r>
            <a:r>
              <a:rPr lang="en-US" sz="2800" kern="0" dirty="0">
                <a:solidFill>
                  <a:schemeClr val="bg1"/>
                </a:solidFill>
                <a:latin typeface="+mn-lt"/>
                <a:cs typeface="Arial" pitchFamily="34" charset="0"/>
              </a:rPr>
              <a:t>€ 27 </a:t>
            </a:r>
            <a:r>
              <a:rPr lang="en-US" sz="2800" kern="0" dirty="0" err="1" smtClean="0">
                <a:solidFill>
                  <a:schemeClr val="bg1"/>
                </a:solidFill>
                <a:latin typeface="+mn-lt"/>
                <a:cs typeface="Arial" pitchFamily="34" charset="0"/>
              </a:rPr>
              <a:t>Miliardi</a:t>
            </a:r>
            <a:r>
              <a:rPr lang="en-US" sz="2800" kern="0" dirty="0" smtClean="0">
                <a:solidFill>
                  <a:schemeClr val="bg1"/>
                </a:solidFill>
                <a:latin typeface="+mn-lt"/>
                <a:cs typeface="Arial" pitchFamily="34" charset="0"/>
              </a:rPr>
              <a:t>/anno</a:t>
            </a:r>
            <a:endParaRPr lang="en-US" sz="2800" kern="0" dirty="0">
              <a:solidFill>
                <a:schemeClr val="bg1"/>
              </a:solidFill>
              <a:latin typeface="+mn-lt"/>
              <a:cs typeface="Arial" pitchFamily="34" charset="0"/>
            </a:endParaRPr>
          </a:p>
        </p:txBody>
      </p:sp>
      <p:sp>
        <p:nvSpPr>
          <p:cNvPr id="48" name="Rettangolo 47"/>
          <p:cNvSpPr/>
          <p:nvPr/>
        </p:nvSpPr>
        <p:spPr>
          <a:xfrm>
            <a:off x="179512" y="7380148"/>
            <a:ext cx="3614131" cy="369332"/>
          </a:xfrm>
          <a:prstGeom prst="rect">
            <a:avLst/>
          </a:prstGeom>
        </p:spPr>
        <p:txBody>
          <a:bodyPr wrap="none">
            <a:spAutoFit/>
          </a:bodyPr>
          <a:lstStyle/>
          <a:p>
            <a:r>
              <a:rPr lang="en-AU" i="1" dirty="0" err="1" smtClean="0"/>
              <a:t>Dati</a:t>
            </a:r>
            <a:r>
              <a:rPr lang="en-AU" i="1" dirty="0" smtClean="0"/>
              <a:t>: </a:t>
            </a:r>
            <a:r>
              <a:rPr lang="en-AU" i="1" dirty="0"/>
              <a:t>Eurostat data and Banca Intesa</a:t>
            </a:r>
            <a:endParaRPr lang="en-AU" dirty="0"/>
          </a:p>
        </p:txBody>
      </p:sp>
      <p:sp>
        <p:nvSpPr>
          <p:cNvPr id="50" name="Rectangle 7"/>
          <p:cNvSpPr>
            <a:spLocks noChangeArrowheads="1"/>
          </p:cNvSpPr>
          <p:nvPr/>
        </p:nvSpPr>
        <p:spPr bwMode="auto">
          <a:xfrm>
            <a:off x="395288" y="3058949"/>
            <a:ext cx="835342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Clr>
                <a:srgbClr val="A9C5ED"/>
              </a:buClr>
              <a:buFontTx/>
              <a:buNone/>
            </a:pPr>
            <a:r>
              <a:rPr lang="en-US" altLang="it-IT" sz="2400" b="1">
                <a:solidFill>
                  <a:srgbClr val="000000"/>
                </a:solidFill>
              </a:rPr>
              <a:t> </a:t>
            </a:r>
          </a:p>
        </p:txBody>
      </p:sp>
      <p:pic>
        <p:nvPicPr>
          <p:cNvPr id="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7355" y="2792769"/>
            <a:ext cx="1027247" cy="45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395" y="3358372"/>
            <a:ext cx="945719" cy="37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5324" y="5852738"/>
            <a:ext cx="1124968" cy="37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7370" y="5916889"/>
            <a:ext cx="1134228" cy="45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0892" y="4248919"/>
            <a:ext cx="1153411" cy="558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4460" y="3952113"/>
            <a:ext cx="948446" cy="338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5912" y="4908495"/>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Immagin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1476" y="5248278"/>
            <a:ext cx="980124" cy="58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Immagin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30268" y="4822617"/>
            <a:ext cx="897727" cy="50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Immagin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920680" y="2562689"/>
            <a:ext cx="1093099" cy="45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magin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09160" y="2254921"/>
            <a:ext cx="1008972" cy="48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magine 1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002031" y="3480779"/>
            <a:ext cx="1163394" cy="37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magine 15"/>
          <p:cNvPicPr>
            <a:picLocks noChangeAspect="1"/>
          </p:cNvPicPr>
          <p:nvPr/>
        </p:nvPicPr>
        <p:blipFill rotWithShape="1">
          <a:blip r:embed="rId16">
            <a:extLst>
              <a:ext uri="{28A0092B-C50C-407E-A947-70E740481C1C}">
                <a14:useLocalDpi xmlns:a14="http://schemas.microsoft.com/office/drawing/2010/main" val="0"/>
              </a:ext>
            </a:extLst>
          </a:blip>
          <a:srcRect l="32759" t="14663" r="29442" b="19001"/>
          <a:stretch/>
        </p:blipFill>
        <p:spPr bwMode="auto">
          <a:xfrm>
            <a:off x="7916923" y="5931643"/>
            <a:ext cx="799988" cy="78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Immagine 16"/>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62807" y="3643216"/>
            <a:ext cx="1078758" cy="54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Immagine 17"/>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60664" y="5308528"/>
            <a:ext cx="642392" cy="64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Immagine 22"/>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51036" y="3010505"/>
            <a:ext cx="989752" cy="55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Immagine 23"/>
          <p:cNvPicPr>
            <a:picLocks noChangeAspect="1" noChangeArrowheads="1"/>
          </p:cNvPicPr>
          <p:nvPr/>
        </p:nvPicPr>
        <p:blipFill>
          <a:blip r:embed="rId20" cstate="print">
            <a:extLst>
              <a:ext uri="{28A0092B-C50C-407E-A947-70E740481C1C}">
                <a14:useLocalDpi xmlns:a14="http://schemas.microsoft.com/office/drawing/2010/main" val="0"/>
              </a:ext>
            </a:extLst>
          </a:blip>
          <a:srcRect l="30226" t="26965" r="37447" b="41586"/>
          <a:stretch>
            <a:fillRect/>
          </a:stretch>
        </p:blipFill>
        <p:spPr bwMode="auto">
          <a:xfrm>
            <a:off x="7591962" y="4713788"/>
            <a:ext cx="901675" cy="36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Immagine 1"/>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15444" y="4215176"/>
            <a:ext cx="502762" cy="50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ttangolo 68"/>
          <p:cNvSpPr/>
          <p:nvPr/>
        </p:nvSpPr>
        <p:spPr>
          <a:xfrm>
            <a:off x="323528" y="6413996"/>
            <a:ext cx="3614131" cy="369332"/>
          </a:xfrm>
          <a:prstGeom prst="rect">
            <a:avLst/>
          </a:prstGeom>
        </p:spPr>
        <p:txBody>
          <a:bodyPr wrap="none">
            <a:spAutoFit/>
          </a:bodyPr>
          <a:lstStyle/>
          <a:p>
            <a:r>
              <a:rPr lang="en-AU" i="1" dirty="0" err="1" smtClean="0"/>
              <a:t>Dati</a:t>
            </a:r>
            <a:r>
              <a:rPr lang="en-AU" i="1" dirty="0" smtClean="0"/>
              <a:t>: </a:t>
            </a:r>
            <a:r>
              <a:rPr lang="en-AU" i="1" dirty="0"/>
              <a:t>Eurostat data and Banca Intesa</a:t>
            </a:r>
            <a:endParaRPr lang="en-AU" dirty="0"/>
          </a:p>
        </p:txBody>
      </p:sp>
      <p:sp>
        <p:nvSpPr>
          <p:cNvPr id="30" name="Rettangolo 29"/>
          <p:cNvSpPr/>
          <p:nvPr/>
        </p:nvSpPr>
        <p:spPr>
          <a:xfrm>
            <a:off x="3563888" y="16342"/>
            <a:ext cx="5580112" cy="166250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7234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1663" y="-301625"/>
            <a:ext cx="5040312"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638" y="620713"/>
            <a:ext cx="3929062" cy="43926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Immagin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5013325"/>
            <a:ext cx="39354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3642" y="2723725"/>
            <a:ext cx="35782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CasellaDiTesto 6"/>
          <p:cNvSpPr txBox="1">
            <a:spLocks noChangeArrowheads="1"/>
          </p:cNvSpPr>
          <p:nvPr/>
        </p:nvSpPr>
        <p:spPr bwMode="auto">
          <a:xfrm flipH="1">
            <a:off x="401635" y="204788"/>
            <a:ext cx="8850636" cy="46166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1" dirty="0" smtClean="0">
                <a:solidFill>
                  <a:schemeClr val="bg1"/>
                </a:solidFill>
              </a:rPr>
              <a:t>EU </a:t>
            </a:r>
            <a:r>
              <a:rPr lang="it-IT" altLang="it-IT" sz="2400" b="1" dirty="0" err="1" smtClean="0">
                <a:solidFill>
                  <a:schemeClr val="bg1"/>
                </a:solidFill>
              </a:rPr>
              <a:t>objectives</a:t>
            </a:r>
            <a:r>
              <a:rPr lang="it-IT" altLang="it-IT" sz="2400" b="1" dirty="0" smtClean="0">
                <a:solidFill>
                  <a:schemeClr val="bg1"/>
                </a:solidFill>
              </a:rPr>
              <a:t> for 2020: inclusive, </a:t>
            </a:r>
            <a:r>
              <a:rPr lang="it-IT" altLang="it-IT" sz="2400" b="1" dirty="0" err="1" smtClean="0">
                <a:solidFill>
                  <a:schemeClr val="bg1"/>
                </a:solidFill>
              </a:rPr>
              <a:t>smart</a:t>
            </a:r>
            <a:r>
              <a:rPr lang="it-IT" altLang="it-IT" sz="2400" b="1" dirty="0" smtClean="0">
                <a:solidFill>
                  <a:schemeClr val="bg1"/>
                </a:solidFill>
              </a:rPr>
              <a:t> </a:t>
            </a:r>
            <a:r>
              <a:rPr lang="it-IT" altLang="it-IT" sz="2400" b="1" dirty="0" err="1" smtClean="0">
                <a:solidFill>
                  <a:schemeClr val="bg1"/>
                </a:solidFill>
              </a:rPr>
              <a:t>sustainable</a:t>
            </a:r>
            <a:r>
              <a:rPr lang="it-IT" altLang="it-IT" sz="2400" b="1" dirty="0" smtClean="0">
                <a:solidFill>
                  <a:schemeClr val="bg1"/>
                </a:solidFill>
              </a:rPr>
              <a:t> </a:t>
            </a:r>
            <a:r>
              <a:rPr lang="it-IT" altLang="it-IT" sz="2400" b="1" dirty="0" err="1" smtClean="0">
                <a:solidFill>
                  <a:schemeClr val="bg1"/>
                </a:solidFill>
              </a:rPr>
              <a:t>growth</a:t>
            </a:r>
            <a:endParaRPr lang="it-IT" altLang="it-IT" sz="2400" b="1" dirty="0">
              <a:solidFill>
                <a:schemeClr val="bg1"/>
              </a:solidFill>
            </a:endParaRPr>
          </a:p>
        </p:txBody>
      </p:sp>
      <p:sp>
        <p:nvSpPr>
          <p:cNvPr id="10247" name="CasellaDiTesto 1"/>
          <p:cNvSpPr txBox="1">
            <a:spLocks noChangeArrowheads="1"/>
          </p:cNvSpPr>
          <p:nvPr/>
        </p:nvSpPr>
        <p:spPr bwMode="auto">
          <a:xfrm>
            <a:off x="387350" y="1341438"/>
            <a:ext cx="871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1" dirty="0">
                <a:solidFill>
                  <a:srgbClr val="7030A0"/>
                </a:solidFill>
              </a:rPr>
              <a:t>2012</a:t>
            </a:r>
          </a:p>
        </p:txBody>
      </p:sp>
      <p:sp>
        <p:nvSpPr>
          <p:cNvPr id="10248" name="CasellaDiTesto 8"/>
          <p:cNvSpPr txBox="1">
            <a:spLocks noChangeArrowheads="1"/>
          </p:cNvSpPr>
          <p:nvPr/>
        </p:nvSpPr>
        <p:spPr bwMode="auto">
          <a:xfrm>
            <a:off x="4391184" y="772988"/>
            <a:ext cx="871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1" dirty="0">
                <a:solidFill>
                  <a:srgbClr val="7030A0"/>
                </a:solidFill>
              </a:rPr>
              <a:t>2014</a:t>
            </a:r>
          </a:p>
        </p:txBody>
      </p:sp>
      <p:sp>
        <p:nvSpPr>
          <p:cNvPr id="10" name="Rettangolo 1"/>
          <p:cNvSpPr>
            <a:spLocks noChangeArrowheads="1"/>
          </p:cNvSpPr>
          <p:nvPr/>
        </p:nvSpPr>
        <p:spPr bwMode="auto">
          <a:xfrm>
            <a:off x="1187624" y="5511408"/>
            <a:ext cx="7830342" cy="120032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spcAft>
                <a:spcPts val="713"/>
              </a:spcAft>
              <a:buFontTx/>
              <a:buNone/>
            </a:pPr>
            <a:r>
              <a:rPr lang="it-IT" altLang="it-IT" sz="2000" dirty="0">
                <a:solidFill>
                  <a:srgbClr val="202020"/>
                </a:solidFill>
                <a:latin typeface="Calibri" panose="020F0502020204030204" pitchFamily="34" charset="0"/>
                <a:cs typeface="Calibri" panose="020F0502020204030204" pitchFamily="34" charset="0"/>
              </a:rPr>
              <a:t>Anche i rifiuti hanno un valore, i prodotti mantengono il loro valore aggiunto il più a lungo possibile e che rappresenta quindi l’unica strada sostenibile dal punto di vista ambientale, economico e sociale.</a:t>
            </a:r>
            <a:endParaRPr lang="it-IT" altLang="it-IT" sz="2000" dirty="0">
              <a:solidFill>
                <a:srgbClr val="0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540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en-GB"/>
          </a:p>
        </p:txBody>
      </p:sp>
      <p:sp>
        <p:nvSpPr>
          <p:cNvPr id="4" name="Segnaposto numero diapositiva 3"/>
          <p:cNvSpPr>
            <a:spLocks noGrp="1"/>
          </p:cNvSpPr>
          <p:nvPr>
            <p:ph type="sldNum" sz="quarter" idx="12"/>
          </p:nvPr>
        </p:nvSpPr>
        <p:spPr/>
        <p:txBody>
          <a:bodyPr/>
          <a:lstStyle/>
          <a:p>
            <a:fld id="{9AF90DC5-DA13-41C2-8085-2BFD5C5A4166}" type="slidenum">
              <a:rPr lang="it-IT" smtClean="0"/>
              <a:t>50</a:t>
            </a:fld>
            <a:endParaRPr lang="it-IT"/>
          </a:p>
        </p:txBody>
      </p:sp>
      <p:pic>
        <p:nvPicPr>
          <p:cNvPr id="5" name="Immagine 4"/>
          <p:cNvPicPr>
            <a:picLocks noChangeAspect="1"/>
          </p:cNvPicPr>
          <p:nvPr/>
        </p:nvPicPr>
        <p:blipFill>
          <a:blip r:embed="rId2"/>
          <a:stretch>
            <a:fillRect/>
          </a:stretch>
        </p:blipFill>
        <p:spPr>
          <a:xfrm>
            <a:off x="611560" y="620688"/>
            <a:ext cx="8414023" cy="5400600"/>
          </a:xfrm>
          <a:prstGeom prst="rect">
            <a:avLst/>
          </a:prstGeom>
        </p:spPr>
      </p:pic>
      <p:sp>
        <p:nvSpPr>
          <p:cNvPr id="6" name="Rettangolo 5"/>
          <p:cNvSpPr/>
          <p:nvPr/>
        </p:nvSpPr>
        <p:spPr>
          <a:xfrm>
            <a:off x="-14808" y="188600"/>
            <a:ext cx="4226768" cy="523220"/>
          </a:xfrm>
          <a:prstGeom prst="rect">
            <a:avLst/>
          </a:prstGeom>
        </p:spPr>
        <p:txBody>
          <a:bodyPr wrap="square">
            <a:spAutoFit/>
          </a:bodyPr>
          <a:lstStyle/>
          <a:p>
            <a:pPr algn="ctr"/>
            <a:r>
              <a:rPr lang="en-GB" sz="2800" b="1" dirty="0">
                <a:solidFill>
                  <a:schemeClr val="accent3">
                    <a:lumMod val="50000"/>
                  </a:schemeClr>
                </a:solidFill>
                <a:effectLst>
                  <a:outerShdw blurRad="38100" dist="38100" dir="2700000" algn="tl">
                    <a:srgbClr val="000000">
                      <a:alpha val="43137"/>
                    </a:srgbClr>
                  </a:outerShdw>
                </a:effectLst>
              </a:rPr>
              <a:t>Le </a:t>
            </a:r>
            <a:r>
              <a:rPr lang="en-GB" sz="2800" b="1" dirty="0" err="1">
                <a:solidFill>
                  <a:schemeClr val="accent3">
                    <a:lumMod val="50000"/>
                  </a:schemeClr>
                </a:solidFill>
                <a:effectLst>
                  <a:outerShdw blurRad="38100" dist="38100" dir="2700000" algn="tl">
                    <a:srgbClr val="000000">
                      <a:alpha val="43137"/>
                    </a:srgbClr>
                  </a:outerShdw>
                </a:effectLst>
              </a:rPr>
              <a:t>bioraffinerie</a:t>
            </a:r>
            <a:r>
              <a:rPr lang="en-GB" sz="2800" b="1" dirty="0">
                <a:solidFill>
                  <a:schemeClr val="accent3">
                    <a:lumMod val="50000"/>
                  </a:schemeClr>
                </a:solidFill>
                <a:effectLst>
                  <a:outerShdw blurRad="38100" dist="38100" dir="2700000" algn="tl">
                    <a:srgbClr val="000000">
                      <a:alpha val="43137"/>
                    </a:srgbClr>
                  </a:outerShdw>
                </a:effectLst>
              </a:rPr>
              <a:t> </a:t>
            </a:r>
            <a:r>
              <a:rPr lang="en-GB" sz="2800" b="1" dirty="0" smtClean="0">
                <a:solidFill>
                  <a:schemeClr val="accent3">
                    <a:lumMod val="50000"/>
                  </a:schemeClr>
                </a:solidFill>
                <a:effectLst>
                  <a:outerShdw blurRad="38100" dist="38100" dir="2700000" algn="tl">
                    <a:srgbClr val="000000">
                      <a:alpha val="43137"/>
                    </a:srgbClr>
                  </a:outerShdw>
                </a:effectLst>
              </a:rPr>
              <a:t>in Europa</a:t>
            </a:r>
            <a:endParaRPr lang="en-GB" sz="28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30073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9172" y="375386"/>
            <a:ext cx="5144828" cy="648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1" y="6263575"/>
            <a:ext cx="33797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1" y="1541272"/>
            <a:ext cx="3888431" cy="2246769"/>
          </a:xfrm>
          <a:prstGeom prst="rect">
            <a:avLst/>
          </a:prstGeom>
          <a:solidFill>
            <a:schemeClr val="accent3">
              <a:lumMod val="40000"/>
              <a:lumOff val="60000"/>
            </a:schemeClr>
          </a:solidFill>
        </p:spPr>
        <p:txBody>
          <a:bodyPr wrap="square">
            <a:spAutoFit/>
          </a:bodyPr>
          <a:lstStyle/>
          <a:p>
            <a:pPr>
              <a:defRPr/>
            </a:pPr>
            <a:endParaRPr lang="en-US" sz="1000" dirty="0"/>
          </a:p>
          <a:p>
            <a:pPr marL="342900" indent="-342900">
              <a:buFont typeface="Arial" panose="020B0604020202020204" pitchFamily="34" charset="0"/>
              <a:buChar char="•"/>
              <a:defRPr/>
            </a:pPr>
            <a:r>
              <a:rPr lang="en-US" sz="2400" b="1" dirty="0">
                <a:solidFill>
                  <a:srgbClr val="FF0000"/>
                </a:solidFill>
              </a:rPr>
              <a:t>US: </a:t>
            </a:r>
            <a:r>
              <a:rPr lang="en-US" sz="2400" b="1" dirty="0" smtClean="0">
                <a:solidFill>
                  <a:srgbClr val="FF0000"/>
                </a:solidFill>
              </a:rPr>
              <a:t>shale-gas</a:t>
            </a:r>
            <a:endParaRPr lang="en-US" sz="2400" b="1" dirty="0">
              <a:solidFill>
                <a:srgbClr val="FF0000"/>
              </a:solidFill>
            </a:endParaRPr>
          </a:p>
          <a:p>
            <a:pPr marL="342900" indent="-342900">
              <a:buFont typeface="Arial" panose="020B0604020202020204" pitchFamily="34" charset="0"/>
              <a:buChar char="•"/>
              <a:defRPr/>
            </a:pPr>
            <a:r>
              <a:rPr lang="en-US" sz="2400" b="1" dirty="0">
                <a:solidFill>
                  <a:srgbClr val="FF0000"/>
                </a:solidFill>
              </a:rPr>
              <a:t>China: coal </a:t>
            </a:r>
          </a:p>
          <a:p>
            <a:pPr marL="342900" indent="-342900">
              <a:buFont typeface="Arial" panose="020B0604020202020204" pitchFamily="34" charset="0"/>
              <a:buChar char="•"/>
              <a:defRPr/>
            </a:pPr>
            <a:r>
              <a:rPr lang="en-US" sz="2400" b="1" dirty="0">
                <a:solidFill>
                  <a:srgbClr val="FF0000"/>
                </a:solidFill>
              </a:rPr>
              <a:t>Middle East: oil </a:t>
            </a:r>
          </a:p>
          <a:p>
            <a:pPr marL="171450" indent="-171450">
              <a:buFont typeface="Arial" panose="020B0604020202020204" pitchFamily="34" charset="0"/>
              <a:buChar char="•"/>
              <a:defRPr/>
            </a:pPr>
            <a:endParaRPr lang="en-US" sz="1000" dirty="0">
              <a:solidFill>
                <a:srgbClr val="FF0000"/>
              </a:solidFill>
            </a:endParaRPr>
          </a:p>
          <a:p>
            <a:pPr marL="342900" indent="-342900">
              <a:buFont typeface="Arial" panose="020B0604020202020204" pitchFamily="34" charset="0"/>
              <a:buChar char="•"/>
              <a:defRPr/>
            </a:pPr>
            <a:r>
              <a:rPr lang="en-US" sz="2400" b="1" dirty="0" smtClean="0"/>
              <a:t>Europe resources: </a:t>
            </a:r>
            <a:r>
              <a:rPr lang="en-US" sz="2400" b="1" dirty="0"/>
              <a:t>biomass, waste and CO2</a:t>
            </a:r>
          </a:p>
        </p:txBody>
      </p:sp>
      <p:sp>
        <p:nvSpPr>
          <p:cNvPr id="6" name="Rettangolo 5"/>
          <p:cNvSpPr/>
          <p:nvPr/>
        </p:nvSpPr>
        <p:spPr>
          <a:xfrm>
            <a:off x="251520" y="3847388"/>
            <a:ext cx="3888432" cy="2308324"/>
          </a:xfrm>
          <a:prstGeom prst="rect">
            <a:avLst/>
          </a:prstGeom>
          <a:solidFill>
            <a:schemeClr val="accent3">
              <a:lumMod val="40000"/>
              <a:lumOff val="60000"/>
            </a:schemeClr>
          </a:solidFill>
        </p:spPr>
        <p:txBody>
          <a:bodyPr wrap="square">
            <a:spAutoFit/>
          </a:bodyPr>
          <a:lstStyle/>
          <a:p>
            <a:pPr marL="342900" indent="-342900">
              <a:buFont typeface="Arial" panose="020B0604020202020204" pitchFamily="34" charset="0"/>
              <a:buChar char="•"/>
              <a:defRPr/>
            </a:pPr>
            <a:r>
              <a:rPr lang="en-US" sz="2400" b="1" dirty="0" smtClean="0">
                <a:latin typeface="+mn-lt"/>
              </a:rPr>
              <a:t>30</a:t>
            </a:r>
            <a:r>
              <a:rPr lang="en-US" sz="2400" b="1" dirty="0">
                <a:latin typeface="+mn-lt"/>
              </a:rPr>
              <a:t>% </a:t>
            </a:r>
            <a:r>
              <a:rPr lang="en-US" sz="2400" b="1" dirty="0" smtClean="0">
                <a:latin typeface="+mn-lt"/>
              </a:rPr>
              <a:t>biomass </a:t>
            </a:r>
            <a:r>
              <a:rPr lang="en-US" sz="2400" b="1" dirty="0">
                <a:latin typeface="+mn-lt"/>
              </a:rPr>
              <a:t>substitution of fossil </a:t>
            </a:r>
            <a:r>
              <a:rPr lang="en-US" sz="2400" b="1" dirty="0" smtClean="0">
                <a:latin typeface="+mn-lt"/>
              </a:rPr>
              <a:t>in 2030</a:t>
            </a:r>
          </a:p>
          <a:p>
            <a:pPr marL="342900" indent="-342900">
              <a:buFont typeface="Arial" panose="020B0604020202020204" pitchFamily="34" charset="0"/>
              <a:buChar char="•"/>
              <a:defRPr/>
            </a:pPr>
            <a:r>
              <a:rPr lang="en-US" sz="2400" b="1" dirty="0" smtClean="0">
                <a:latin typeface="+mn-lt"/>
              </a:rPr>
              <a:t>50</a:t>
            </a:r>
            <a:r>
              <a:rPr lang="en-US" sz="2400" b="1" dirty="0">
                <a:latin typeface="+mn-lt"/>
              </a:rPr>
              <a:t>% </a:t>
            </a:r>
            <a:r>
              <a:rPr lang="en-US" sz="2400" b="1" dirty="0" smtClean="0">
                <a:latin typeface="+mn-lt"/>
              </a:rPr>
              <a:t>average </a:t>
            </a:r>
            <a:r>
              <a:rPr lang="en-US" sz="2400" b="1" dirty="0">
                <a:latin typeface="+mn-lt"/>
              </a:rPr>
              <a:t>yield in converting </a:t>
            </a:r>
            <a:r>
              <a:rPr lang="en-US" sz="2400" b="1" dirty="0" smtClean="0">
                <a:latin typeface="+mn-lt"/>
              </a:rPr>
              <a:t>biomass</a:t>
            </a:r>
          </a:p>
          <a:p>
            <a:pPr marL="342900" indent="-342900">
              <a:buFont typeface="Arial" panose="020B0604020202020204" pitchFamily="34" charset="0"/>
              <a:buChar char="•"/>
              <a:defRPr/>
            </a:pPr>
            <a:r>
              <a:rPr lang="en-US" sz="2400" b="1" dirty="0" smtClean="0">
                <a:latin typeface="+mn-lt"/>
              </a:rPr>
              <a:t>available </a:t>
            </a:r>
            <a:r>
              <a:rPr lang="en-US" sz="2400" b="1" dirty="0" err="1">
                <a:latin typeface="+mn-lt"/>
              </a:rPr>
              <a:t>biowaste</a:t>
            </a:r>
            <a:r>
              <a:rPr lang="en-US" sz="2400" b="1" dirty="0">
                <a:latin typeface="+mn-lt"/>
              </a:rPr>
              <a:t> is in excess.</a:t>
            </a:r>
            <a:endParaRPr lang="it-IT" sz="2400" b="1" dirty="0">
              <a:latin typeface="+mn-lt"/>
            </a:endParaRPr>
          </a:p>
        </p:txBody>
      </p:sp>
      <p:sp>
        <p:nvSpPr>
          <p:cNvPr id="17" name="Rectangle 5"/>
          <p:cNvSpPr/>
          <p:nvPr/>
        </p:nvSpPr>
        <p:spPr bwMode="auto">
          <a:xfrm>
            <a:off x="251520" y="44624"/>
            <a:ext cx="4824536" cy="1437301"/>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3600" b="1" dirty="0">
                <a:solidFill>
                  <a:schemeClr val="bg1"/>
                </a:solidFill>
                <a:effectLst>
                  <a:outerShdw blurRad="38100" dist="38100" dir="2700000" algn="tl">
                    <a:srgbClr val="000000">
                      <a:alpha val="43137"/>
                    </a:srgbClr>
                  </a:outerShdw>
                </a:effectLst>
              </a:rPr>
              <a:t>		</a:t>
            </a:r>
          </a:p>
          <a:p>
            <a:pPr eaLnBrk="1" hangingPunct="1">
              <a:defRPr/>
            </a:pPr>
            <a:r>
              <a:rPr lang="en-GB" sz="3600" b="1" dirty="0">
                <a:solidFill>
                  <a:schemeClr val="bg1"/>
                </a:solidFill>
              </a:rPr>
              <a:t>     </a:t>
            </a:r>
          </a:p>
          <a:p>
            <a:pPr>
              <a:defRPr/>
            </a:pPr>
            <a:r>
              <a:rPr lang="en-GB" sz="3600" b="1" dirty="0">
                <a:solidFill>
                  <a:schemeClr val="bg1"/>
                </a:solidFill>
              </a:rPr>
              <a:t>Scenario in 2030 </a:t>
            </a:r>
            <a:r>
              <a:rPr lang="en-GB" sz="3600" b="1" dirty="0" smtClean="0">
                <a:solidFill>
                  <a:schemeClr val="bg1"/>
                </a:solidFill>
              </a:rPr>
              <a:t>?</a:t>
            </a:r>
            <a:r>
              <a:rPr lang="en-US" sz="3600" b="1" dirty="0"/>
              <a:t> </a:t>
            </a:r>
            <a:r>
              <a:rPr lang="en-US" sz="3600" b="1" dirty="0" smtClean="0"/>
              <a:t>Regional-based systems</a:t>
            </a:r>
            <a:r>
              <a:rPr lang="en-GB" sz="3600" b="1" dirty="0" smtClean="0">
                <a:solidFill>
                  <a:schemeClr val="bg1"/>
                </a:solidFill>
              </a:rPr>
              <a:t>  </a:t>
            </a:r>
            <a:endParaRPr lang="en-GB" sz="3600" b="1" dirty="0">
              <a:solidFill>
                <a:schemeClr val="bg1"/>
              </a:solidFill>
            </a:endParaRPr>
          </a:p>
          <a:p>
            <a:pPr eaLnBrk="1" hangingPunct="1">
              <a:defRPr/>
            </a:pPr>
            <a:r>
              <a:rPr lang="en-GB" sz="3600" b="1" dirty="0">
                <a:solidFill>
                  <a:schemeClr val="bg1"/>
                </a:solidFill>
              </a:rPr>
              <a:t>     </a:t>
            </a:r>
          </a:p>
          <a:p>
            <a:pPr eaLnBrk="1" hangingPunct="1">
              <a:defRPr/>
            </a:pPr>
            <a:r>
              <a:rPr lang="en-GB" sz="3600" b="1" dirty="0">
                <a:solidFill>
                  <a:schemeClr val="bg1"/>
                </a:solidFill>
              </a:rPr>
              <a:t>   </a:t>
            </a:r>
            <a:endParaRPr lang="it-IT" sz="3600" b="1" dirty="0">
              <a:solidFill>
                <a:schemeClr val="bg1"/>
              </a:solidFill>
            </a:endParaRPr>
          </a:p>
        </p:txBody>
      </p:sp>
    </p:spTree>
    <p:extLst>
      <p:ext uri="{BB962C8B-B14F-4D97-AF65-F5344CB8AC3E}">
        <p14:creationId xmlns:p14="http://schemas.microsoft.com/office/powerpoint/2010/main" val="851413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sp>
        <p:nvSpPr>
          <p:cNvPr id="4" name="Segnaposto numero diapositiva 3"/>
          <p:cNvSpPr>
            <a:spLocks noGrp="1"/>
          </p:cNvSpPr>
          <p:nvPr>
            <p:ph type="sldNum" sz="quarter" idx="12"/>
          </p:nvPr>
        </p:nvSpPr>
        <p:spPr/>
        <p:txBody>
          <a:bodyPr/>
          <a:lstStyle/>
          <a:p>
            <a:fld id="{9AF90DC5-DA13-41C2-8085-2BFD5C5A4166}" type="slidenum">
              <a:rPr lang="it-IT" smtClean="0"/>
              <a:t>52</a:t>
            </a:fld>
            <a:endParaRPr lang="it-IT"/>
          </a:p>
        </p:txBody>
      </p:sp>
      <p:pic>
        <p:nvPicPr>
          <p:cNvPr id="5" name="Immagine 4"/>
          <p:cNvPicPr>
            <a:picLocks noChangeAspect="1"/>
          </p:cNvPicPr>
          <p:nvPr/>
        </p:nvPicPr>
        <p:blipFill>
          <a:blip r:embed="rId2"/>
          <a:stretch>
            <a:fillRect/>
          </a:stretch>
        </p:blipFill>
        <p:spPr>
          <a:xfrm>
            <a:off x="457200" y="451944"/>
            <a:ext cx="7399202" cy="5353320"/>
          </a:xfrm>
          <a:prstGeom prst="rect">
            <a:avLst/>
          </a:prstGeom>
        </p:spPr>
      </p:pic>
    </p:spTree>
    <p:extLst>
      <p:ext uri="{BB962C8B-B14F-4D97-AF65-F5344CB8AC3E}">
        <p14:creationId xmlns:p14="http://schemas.microsoft.com/office/powerpoint/2010/main" val="3389434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5" descr="fascia_alta.jpg"/>
          <p:cNvPicPr>
            <a:picLocks noChangeAspect="1"/>
          </p:cNvPicPr>
          <p:nvPr/>
        </p:nvPicPr>
        <p:blipFill>
          <a:blip r:embed="rId2"/>
          <a:srcRect/>
          <a:stretch>
            <a:fillRect/>
          </a:stretch>
        </p:blipFill>
        <p:spPr bwMode="auto">
          <a:xfrm>
            <a:off x="30634" y="50044"/>
            <a:ext cx="9144000" cy="1699314"/>
          </a:xfrm>
          <a:prstGeom prst="rect">
            <a:avLst/>
          </a:prstGeom>
          <a:noFill/>
          <a:ln w="9525">
            <a:noFill/>
            <a:miter lim="800000"/>
            <a:headEnd/>
            <a:tailEnd/>
          </a:ln>
        </p:spPr>
      </p:pic>
      <p:sp>
        <p:nvSpPr>
          <p:cNvPr id="3" name="Rettangolo 2"/>
          <p:cNvSpPr/>
          <p:nvPr/>
        </p:nvSpPr>
        <p:spPr>
          <a:xfrm>
            <a:off x="0" y="109187"/>
            <a:ext cx="2781526" cy="1569660"/>
          </a:xfrm>
          <a:prstGeom prst="rect">
            <a:avLst/>
          </a:prstGeom>
        </p:spPr>
        <p:txBody>
          <a:bodyPr wrap="square">
            <a:spAutoFit/>
          </a:bodyPr>
          <a:lstStyle/>
          <a:p>
            <a:pPr algn="ctr"/>
            <a:r>
              <a:rPr lang="en-US" sz="2400" b="1" dirty="0" err="1" smtClean="0">
                <a:solidFill>
                  <a:schemeClr val="accent3">
                    <a:lumMod val="50000"/>
                  </a:schemeClr>
                </a:solidFill>
                <a:latin typeface="Times New Roman" panose="02020603050405020304" pitchFamily="18" charset="0"/>
              </a:rPr>
              <a:t>Bioeconomia</a:t>
            </a:r>
            <a:r>
              <a:rPr lang="en-US" sz="2400" b="1" dirty="0" smtClean="0">
                <a:solidFill>
                  <a:schemeClr val="accent3">
                    <a:lumMod val="50000"/>
                  </a:schemeClr>
                </a:solidFill>
                <a:latin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rPr>
              <a:t>riconnettere</a:t>
            </a:r>
            <a:r>
              <a:rPr lang="en-US" sz="2400" b="1" dirty="0" smtClean="0">
                <a:solidFill>
                  <a:schemeClr val="accent3">
                    <a:lumMod val="50000"/>
                  </a:schemeClr>
                </a:solidFill>
                <a:latin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rPr>
              <a:t>economia</a:t>
            </a:r>
            <a:r>
              <a:rPr lang="en-US" sz="2400" b="1" dirty="0" smtClean="0">
                <a:solidFill>
                  <a:schemeClr val="accent3">
                    <a:lumMod val="50000"/>
                  </a:schemeClr>
                </a:solidFill>
                <a:latin typeface="Times New Roman" panose="02020603050405020304" pitchFamily="18" charset="0"/>
              </a:rPr>
              <a:t>, </a:t>
            </a:r>
            <a:r>
              <a:rPr lang="en-US" sz="2400" b="1" dirty="0" err="1" smtClean="0">
                <a:solidFill>
                  <a:schemeClr val="accent3">
                    <a:lumMod val="50000"/>
                  </a:schemeClr>
                </a:solidFill>
                <a:latin typeface="Times New Roman" panose="02020603050405020304" pitchFamily="18" charset="0"/>
              </a:rPr>
              <a:t>società</a:t>
            </a:r>
            <a:r>
              <a:rPr lang="en-US" sz="2400" b="1" dirty="0" smtClean="0">
                <a:solidFill>
                  <a:schemeClr val="accent3">
                    <a:lumMod val="50000"/>
                  </a:schemeClr>
                </a:solidFill>
                <a:latin typeface="Times New Roman" panose="02020603050405020304" pitchFamily="18" charset="0"/>
              </a:rPr>
              <a:t> e </a:t>
            </a:r>
            <a:r>
              <a:rPr lang="en-US" sz="2400" b="1" dirty="0" err="1" smtClean="0">
                <a:solidFill>
                  <a:schemeClr val="accent3">
                    <a:lumMod val="50000"/>
                  </a:schemeClr>
                </a:solidFill>
                <a:latin typeface="Times New Roman" panose="02020603050405020304" pitchFamily="18" charset="0"/>
              </a:rPr>
              <a:t>ambiente</a:t>
            </a:r>
            <a:r>
              <a:rPr lang="en-US" sz="2400" b="1" dirty="0" smtClean="0">
                <a:solidFill>
                  <a:schemeClr val="accent3">
                    <a:lumMod val="50000"/>
                  </a:schemeClr>
                </a:solidFill>
                <a:latin typeface="Times New Roman" panose="02020603050405020304" pitchFamily="18" charset="0"/>
              </a:rPr>
              <a:t>.</a:t>
            </a:r>
          </a:p>
        </p:txBody>
      </p:sp>
      <p:pic>
        <p:nvPicPr>
          <p:cNvPr id="23"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53" y="1782664"/>
            <a:ext cx="2889598" cy="359055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4" name="CasellaDiTesto 1"/>
          <p:cNvSpPr txBox="1">
            <a:spLocks noChangeArrowheads="1"/>
          </p:cNvSpPr>
          <p:nvPr/>
        </p:nvSpPr>
        <p:spPr bwMode="auto">
          <a:xfrm>
            <a:off x="104743" y="1798466"/>
            <a:ext cx="755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000" b="1" dirty="0">
                <a:solidFill>
                  <a:srgbClr val="7030A0"/>
                </a:solidFill>
              </a:rPr>
              <a:t>2012</a:t>
            </a:r>
          </a:p>
        </p:txBody>
      </p:sp>
      <p:sp>
        <p:nvSpPr>
          <p:cNvPr id="25" name="CasellaDiTesto 24"/>
          <p:cNvSpPr txBox="1"/>
          <p:nvPr/>
        </p:nvSpPr>
        <p:spPr>
          <a:xfrm>
            <a:off x="2944811" y="1804951"/>
            <a:ext cx="806631" cy="461665"/>
          </a:xfrm>
          <a:prstGeom prst="rect">
            <a:avLst/>
          </a:prstGeom>
          <a:noFill/>
        </p:spPr>
        <p:txBody>
          <a:bodyPr wrap="none" rtlCol="0">
            <a:spAutoFit/>
          </a:bodyPr>
          <a:lstStyle/>
          <a:p>
            <a:r>
              <a:rPr lang="it-IT" sz="2400" b="1" dirty="0" smtClean="0">
                <a:solidFill>
                  <a:schemeClr val="bg1"/>
                </a:solidFill>
              </a:rPr>
              <a:t>2017</a:t>
            </a:r>
            <a:endParaRPr lang="en-GB" sz="2400" b="1" dirty="0">
              <a:solidFill>
                <a:schemeClr val="bg1"/>
              </a:solidFill>
            </a:endParaRPr>
          </a:p>
        </p:txBody>
      </p:sp>
      <p:pic>
        <p:nvPicPr>
          <p:cNvPr id="26" name="Picture 4"/>
          <p:cNvPicPr>
            <a:picLocks noChangeAspect="1" noChangeArrowheads="1"/>
          </p:cNvPicPr>
          <p:nvPr/>
        </p:nvPicPr>
        <p:blipFill>
          <a:blip r:embed="rId4"/>
          <a:srcRect/>
          <a:stretch>
            <a:fillRect/>
          </a:stretch>
        </p:blipFill>
        <p:spPr bwMode="auto">
          <a:xfrm>
            <a:off x="3071908" y="1784134"/>
            <a:ext cx="2724228" cy="3525464"/>
          </a:xfrm>
          <a:prstGeom prst="rect">
            <a:avLst/>
          </a:prstGeom>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7" name="CasellaDiTesto 26"/>
          <p:cNvSpPr txBox="1"/>
          <p:nvPr/>
        </p:nvSpPr>
        <p:spPr>
          <a:xfrm>
            <a:off x="3077462" y="1760950"/>
            <a:ext cx="806631" cy="461665"/>
          </a:xfrm>
          <a:prstGeom prst="rect">
            <a:avLst/>
          </a:prstGeom>
          <a:noFill/>
        </p:spPr>
        <p:txBody>
          <a:bodyPr wrap="none" rtlCol="0">
            <a:spAutoFit/>
          </a:bodyPr>
          <a:lstStyle/>
          <a:p>
            <a:r>
              <a:rPr lang="it-IT" sz="2400" b="1" dirty="0" smtClean="0">
                <a:solidFill>
                  <a:schemeClr val="accent4">
                    <a:lumMod val="75000"/>
                  </a:schemeClr>
                </a:solidFill>
              </a:rPr>
              <a:t>2016</a:t>
            </a:r>
            <a:endParaRPr lang="en-GB" sz="2400" b="1" dirty="0">
              <a:solidFill>
                <a:schemeClr val="accent4">
                  <a:lumMod val="75000"/>
                </a:schemeClr>
              </a:solidFill>
            </a:endParaRPr>
          </a:p>
        </p:txBody>
      </p:sp>
      <p:pic>
        <p:nvPicPr>
          <p:cNvPr id="28" name="Immagine 27"/>
          <p:cNvPicPr>
            <a:picLocks noChangeAspect="1"/>
          </p:cNvPicPr>
          <p:nvPr/>
        </p:nvPicPr>
        <p:blipFill rotWithShape="1">
          <a:blip r:embed="rId5"/>
          <a:srcRect r="4649" b="18960"/>
          <a:stretch/>
        </p:blipFill>
        <p:spPr>
          <a:xfrm>
            <a:off x="5820134" y="1804950"/>
            <a:ext cx="3216362" cy="3504648"/>
          </a:xfrm>
          <a:prstGeom prst="rect">
            <a:avLst/>
          </a:prstGeom>
        </p:spPr>
      </p:pic>
      <p:pic>
        <p:nvPicPr>
          <p:cNvPr id="43" name="Segnaposto contenuto 7"/>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451187" y="2852936"/>
            <a:ext cx="397475" cy="631701"/>
          </a:xfrm>
        </p:spPr>
      </p:pic>
      <p:sp>
        <p:nvSpPr>
          <p:cNvPr id="44" name="Rettangolo 43"/>
          <p:cNvSpPr/>
          <p:nvPr/>
        </p:nvSpPr>
        <p:spPr>
          <a:xfrm>
            <a:off x="142127" y="5517232"/>
            <a:ext cx="8859745" cy="1015663"/>
          </a:xfrm>
          <a:prstGeom prst="rect">
            <a:avLst/>
          </a:prstGeom>
          <a:solidFill>
            <a:schemeClr val="accent3">
              <a:lumMod val="75000"/>
            </a:schemeClr>
          </a:solidFill>
          <a:ln>
            <a:solidFill>
              <a:schemeClr val="accent1"/>
            </a:solidFill>
          </a:ln>
        </p:spPr>
        <p:txBody>
          <a:bodyPr wrap="square">
            <a:spAutoFit/>
          </a:bodyPr>
          <a:lstStyle/>
          <a:p>
            <a:pPr algn="ctr"/>
            <a:r>
              <a:rPr lang="it-IT" sz="2000" b="1" dirty="0" err="1" smtClean="0">
                <a:solidFill>
                  <a:schemeClr val="bg1"/>
                </a:solidFill>
              </a:rPr>
              <a:t>Bioeconomia</a:t>
            </a:r>
            <a:r>
              <a:rPr lang="it-IT" sz="2000" b="1" dirty="0" smtClean="0">
                <a:solidFill>
                  <a:schemeClr val="bg1"/>
                </a:solidFill>
              </a:rPr>
              <a:t>: "La </a:t>
            </a:r>
            <a:r>
              <a:rPr lang="it-IT" sz="2000" b="1" dirty="0">
                <a:solidFill>
                  <a:schemeClr val="bg1"/>
                </a:solidFill>
              </a:rPr>
              <a:t>produzione di risorse biologiche rinnovabili e la conversione di queste risorse e flussi di rifiuti in prodotti a valore aggiunto, come cibo, mangimi, prodotti a base biologica e bioenergia".</a:t>
            </a:r>
            <a:endParaRPr lang="en-GB" sz="2000" b="1" i="1" dirty="0">
              <a:solidFill>
                <a:schemeClr val="bg1"/>
              </a:solidFill>
              <a:latin typeface="Verdana" panose="020B0604030504040204" pitchFamily="34" charset="0"/>
            </a:endParaRPr>
          </a:p>
        </p:txBody>
      </p:sp>
      <p:sp>
        <p:nvSpPr>
          <p:cNvPr id="2" name="Rettangolo 1"/>
          <p:cNvSpPr/>
          <p:nvPr/>
        </p:nvSpPr>
        <p:spPr>
          <a:xfrm>
            <a:off x="3563888" y="109187"/>
            <a:ext cx="5580112" cy="156966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9806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a:spLocks noChangeArrowheads="1"/>
          </p:cNvSpPr>
          <p:nvPr/>
        </p:nvSpPr>
        <p:spPr bwMode="auto">
          <a:xfrm>
            <a:off x="641152" y="5040167"/>
            <a:ext cx="7921302" cy="1143001"/>
          </a:xfrm>
          <a:prstGeom prst="rect">
            <a:avLst/>
          </a:prstGeom>
          <a:noFill/>
          <a:ln w="38100">
            <a:noFill/>
            <a:miter lim="800000"/>
            <a:headEnd/>
            <a:tailEnd/>
          </a:ln>
          <a:effectLst/>
        </p:spPr>
        <p:txBody>
          <a:bodyPr lIns="91411" tIns="45706" rIns="91411" bIns="45706" anchor="ctr"/>
          <a:lstStyle/>
          <a:p>
            <a:pPr marL="0" marR="0" lvl="0" indent="0" algn="ctr" defTabSz="914400" eaLnBrk="1" fontAlgn="auto" latinLnBrk="0" hangingPunct="1">
              <a:lnSpc>
                <a:spcPct val="80000"/>
              </a:lnSpc>
              <a:spcBef>
                <a:spcPts val="0"/>
              </a:spcBef>
              <a:spcAft>
                <a:spcPts val="0"/>
              </a:spcAft>
              <a:buClrTx/>
              <a:buSzTx/>
              <a:buFontTx/>
              <a:buNone/>
              <a:tabLst/>
              <a:defRPr/>
            </a:pPr>
            <a:r>
              <a:rPr lang="en-GB" sz="2800" b="1" kern="0" noProof="0" dirty="0">
                <a:solidFill>
                  <a:srgbClr val="C00000"/>
                </a:solidFill>
                <a:effectLst>
                  <a:outerShdw blurRad="38100" dist="38100" dir="2700000" algn="tl">
                    <a:srgbClr val="000000">
                      <a:alpha val="43137"/>
                    </a:srgbClr>
                  </a:outerShdw>
                </a:effectLst>
              </a:rPr>
              <a:t>The </a:t>
            </a:r>
            <a:r>
              <a:rPr lang="en-GB" sz="2800" b="1" kern="0" noProof="0" dirty="0" smtClean="0">
                <a:solidFill>
                  <a:srgbClr val="C00000"/>
                </a:solidFill>
                <a:effectLst>
                  <a:outerShdw blurRad="38100" dist="38100" dir="2700000" algn="tl">
                    <a:srgbClr val="000000">
                      <a:alpha val="43137"/>
                    </a:srgbClr>
                  </a:outerShdw>
                </a:effectLst>
              </a:rPr>
              <a:t>Territory at the Core of European and Italian  </a:t>
            </a:r>
            <a:r>
              <a:rPr lang="en-GB" sz="2800" b="1" kern="0" noProof="0" dirty="0" err="1" smtClean="0">
                <a:solidFill>
                  <a:srgbClr val="C00000"/>
                </a:solidFill>
                <a:effectLst>
                  <a:outerShdw blurRad="38100" dist="38100" dir="2700000" algn="tl">
                    <a:srgbClr val="000000">
                      <a:alpha val="43137"/>
                    </a:srgbClr>
                  </a:outerShdw>
                </a:effectLst>
              </a:rPr>
              <a:t>Bioeconomy</a:t>
            </a:r>
            <a:endParaRPr kumimoji="0" lang="en-GB" sz="2800"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endParaRPr>
          </a:p>
        </p:txBody>
      </p:sp>
      <p:pic>
        <p:nvPicPr>
          <p:cNvPr id="20" name="Picture 2" descr="nbt0604-671-F1"/>
          <p:cNvPicPr>
            <a:picLocks noChangeAspect="1" noChangeArrowheads="1"/>
          </p:cNvPicPr>
          <p:nvPr/>
        </p:nvPicPr>
        <p:blipFill>
          <a:blip r:embed="rId2" cstate="print">
            <a:lum bright="20000" contrast="-38000"/>
          </a:blip>
          <a:srcRect/>
          <a:stretch>
            <a:fillRect/>
          </a:stretch>
        </p:blipFill>
        <p:spPr bwMode="auto">
          <a:xfrm>
            <a:off x="965634" y="1729439"/>
            <a:ext cx="7272337" cy="5029200"/>
          </a:xfrm>
          <a:prstGeom prst="rect">
            <a:avLst/>
          </a:prstGeom>
          <a:solidFill>
            <a:schemeClr val="bg1">
              <a:alpha val="0"/>
            </a:schemeClr>
          </a:solidFill>
          <a:ln w="9525">
            <a:solidFill>
              <a:schemeClr val="tx1"/>
            </a:solidFill>
            <a:miter lim="800000"/>
            <a:headEnd/>
            <a:tailEnd/>
          </a:ln>
        </p:spPr>
      </p:pic>
      <p:sp>
        <p:nvSpPr>
          <p:cNvPr id="21" name="Rettangolo 20"/>
          <p:cNvSpPr/>
          <p:nvPr/>
        </p:nvSpPr>
        <p:spPr bwMode="auto">
          <a:xfrm>
            <a:off x="1907233" y="3207296"/>
            <a:ext cx="1512168" cy="792088"/>
          </a:xfrm>
          <a:prstGeom prst="rect">
            <a:avLst/>
          </a:prstGeom>
          <a:noFill/>
          <a:ln w="57150"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12763" eaLnBrk="0" hangingPunct="0">
              <a:buFont typeface="Times New Roman" pitchFamily="18" charset="0"/>
              <a:buNone/>
            </a:pPr>
            <a:endParaRPr lang="it-IT" sz="2700" b="0">
              <a:solidFill>
                <a:srgbClr val="FFFFFF"/>
              </a:solidFill>
              <a:latin typeface="Calibri" pitchFamily="34" charset="0"/>
            </a:endParaRPr>
          </a:p>
        </p:txBody>
      </p:sp>
      <p:sp>
        <p:nvSpPr>
          <p:cNvPr id="29" name="Rettangolo 28"/>
          <p:cNvSpPr/>
          <p:nvPr/>
        </p:nvSpPr>
        <p:spPr bwMode="auto">
          <a:xfrm>
            <a:off x="899121" y="2415208"/>
            <a:ext cx="1512168" cy="792088"/>
          </a:xfrm>
          <a:prstGeom prst="rect">
            <a:avLst/>
          </a:prstGeom>
          <a:no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12763" eaLnBrk="0" hangingPunct="0">
              <a:buFont typeface="Times New Roman" pitchFamily="18" charset="0"/>
              <a:buNone/>
            </a:pPr>
            <a:endParaRPr lang="it-IT" sz="2700" b="0">
              <a:solidFill>
                <a:srgbClr val="FFFFFF"/>
              </a:solidFill>
              <a:latin typeface="Calibri" pitchFamily="34" charset="0"/>
            </a:endParaRPr>
          </a:p>
        </p:txBody>
      </p:sp>
      <p:sp>
        <p:nvSpPr>
          <p:cNvPr id="30" name="Rettangolo 29"/>
          <p:cNvSpPr/>
          <p:nvPr/>
        </p:nvSpPr>
        <p:spPr bwMode="auto">
          <a:xfrm>
            <a:off x="4082657" y="2026230"/>
            <a:ext cx="1512168" cy="1210003"/>
          </a:xfrm>
          <a:prstGeom prst="rect">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12763" eaLnBrk="0" hangingPunct="0">
              <a:buFont typeface="Times New Roman" pitchFamily="18" charset="0"/>
              <a:buNone/>
            </a:pPr>
            <a:endParaRPr lang="it-IT" sz="2700" b="0">
              <a:solidFill>
                <a:srgbClr val="FFFFFF"/>
              </a:solidFill>
              <a:latin typeface="Calibri" pitchFamily="34" charset="0"/>
            </a:endParaRPr>
          </a:p>
        </p:txBody>
      </p:sp>
      <p:sp>
        <p:nvSpPr>
          <p:cNvPr id="31" name="Rettangolo 30"/>
          <p:cNvSpPr/>
          <p:nvPr/>
        </p:nvSpPr>
        <p:spPr bwMode="auto">
          <a:xfrm>
            <a:off x="6947793" y="4287416"/>
            <a:ext cx="1224136" cy="720080"/>
          </a:xfrm>
          <a:prstGeom prst="rect">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12763" eaLnBrk="0" hangingPunct="0">
              <a:buFont typeface="Times New Roman" pitchFamily="18" charset="0"/>
              <a:buNone/>
            </a:pPr>
            <a:endParaRPr lang="it-IT" sz="1400">
              <a:solidFill>
                <a:srgbClr val="FFFFFF"/>
              </a:solidFill>
              <a:latin typeface="Calibri" pitchFamily="34" charset="0"/>
            </a:endParaRPr>
          </a:p>
        </p:txBody>
      </p:sp>
      <p:sp>
        <p:nvSpPr>
          <p:cNvPr id="32" name="Rettangolo 31"/>
          <p:cNvSpPr/>
          <p:nvPr/>
        </p:nvSpPr>
        <p:spPr bwMode="auto">
          <a:xfrm>
            <a:off x="5723657" y="2775248"/>
            <a:ext cx="2376264" cy="1296144"/>
          </a:xfrm>
          <a:prstGeom prst="rect">
            <a:avLst/>
          </a:prstGeom>
          <a:noFill/>
          <a:ln w="5715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12763" eaLnBrk="0" hangingPunct="0">
              <a:buFont typeface="Times New Roman" pitchFamily="18" charset="0"/>
              <a:buNone/>
            </a:pPr>
            <a:endParaRPr lang="it-IT" sz="2700" b="0">
              <a:solidFill>
                <a:srgbClr val="FFFFFF"/>
              </a:solidFill>
              <a:latin typeface="Calibri" pitchFamily="34" charset="0"/>
            </a:endParaRPr>
          </a:p>
        </p:txBody>
      </p:sp>
      <p:sp>
        <p:nvSpPr>
          <p:cNvPr id="33" name="Rettangolo 32"/>
          <p:cNvSpPr/>
          <p:nvPr/>
        </p:nvSpPr>
        <p:spPr bwMode="auto">
          <a:xfrm>
            <a:off x="1547193" y="4287416"/>
            <a:ext cx="2160240" cy="129614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12763" eaLnBrk="0" hangingPunct="0">
              <a:buFont typeface="Times New Roman" pitchFamily="18" charset="0"/>
              <a:buNone/>
            </a:pPr>
            <a:endParaRPr lang="it-IT" sz="2700" b="0">
              <a:solidFill>
                <a:srgbClr val="FFFFFF"/>
              </a:solidFill>
              <a:latin typeface="Calibri" pitchFamily="34" charset="0"/>
            </a:endParaRPr>
          </a:p>
        </p:txBody>
      </p:sp>
      <p:sp>
        <p:nvSpPr>
          <p:cNvPr id="34" name="Rettangolo 33"/>
          <p:cNvSpPr/>
          <p:nvPr/>
        </p:nvSpPr>
        <p:spPr bwMode="auto">
          <a:xfrm>
            <a:off x="2555305" y="2271192"/>
            <a:ext cx="5616624" cy="432048"/>
          </a:xfrm>
          <a:prstGeom prst="rect">
            <a:avLst/>
          </a:pr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12763" eaLnBrk="0" hangingPunct="0">
              <a:buFont typeface="Times New Roman" pitchFamily="18" charset="0"/>
              <a:buNone/>
            </a:pPr>
            <a:endParaRPr lang="it-IT" sz="2700" b="0">
              <a:solidFill>
                <a:srgbClr val="FFFFFF"/>
              </a:solidFill>
              <a:latin typeface="Calibri" pitchFamily="34" charset="0"/>
            </a:endParaRPr>
          </a:p>
        </p:txBody>
      </p:sp>
      <p:sp>
        <p:nvSpPr>
          <p:cNvPr id="35" name="Oval 46"/>
          <p:cNvSpPr>
            <a:spLocks noChangeArrowheads="1"/>
          </p:cNvSpPr>
          <p:nvPr/>
        </p:nvSpPr>
        <p:spPr bwMode="auto">
          <a:xfrm>
            <a:off x="7035525" y="2523226"/>
            <a:ext cx="955376" cy="1837732"/>
          </a:xfrm>
          <a:prstGeom prst="ellipse">
            <a:avLst/>
          </a:prstGeom>
          <a:solidFill>
            <a:srgbClr val="CC3300"/>
          </a:solidFill>
          <a:ln w="9360">
            <a:solidFill>
              <a:srgbClr val="000000"/>
            </a:solidFill>
            <a:miter lim="800000"/>
            <a:headEnd/>
            <a:tailEnd/>
          </a:ln>
        </p:spPr>
        <p:txBody>
          <a:bodyPr wrap="none" lIns="89970" tIns="46785" rIns="89970" bIns="46785" anchor="ctr"/>
          <a:lstStyle/>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a:solidFill>
                  <a:srgbClr val="000000"/>
                </a:solidFill>
                <a:latin typeface="Arial" pitchFamily="34" charset="0"/>
                <a:cs typeface="Arial" pitchFamily="34" charset="0"/>
              </a:rPr>
              <a:t> </a:t>
            </a: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Cosmetici</a:t>
            </a:r>
            <a:r>
              <a:rPr lang="en-US" sz="1400" dirty="0">
                <a:solidFill>
                  <a:srgbClr val="000000"/>
                </a:solidFill>
                <a:latin typeface="Arial" pitchFamily="34" charset="0"/>
                <a:cs typeface="Arial" pitchFamily="34" charset="0"/>
              </a:rPr>
              <a:t/>
            </a:r>
            <a:br>
              <a:rPr lang="en-US" sz="1400" dirty="0">
                <a:solidFill>
                  <a:srgbClr val="000000"/>
                </a:solidFill>
                <a:latin typeface="Arial" pitchFamily="34" charset="0"/>
                <a:cs typeface="Arial" pitchFamily="34" charset="0"/>
              </a:rPr>
            </a:b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a:solidFill>
                  <a:srgbClr val="000000"/>
                </a:solidFill>
                <a:latin typeface="Arial" pitchFamily="34" charset="0"/>
                <a:cs typeface="Arial" pitchFamily="34" charset="0"/>
              </a:rPr>
              <a:t/>
            </a:r>
            <a:br>
              <a:rPr lang="en-US" sz="1400" dirty="0">
                <a:solidFill>
                  <a:srgbClr val="000000"/>
                </a:solidFill>
                <a:latin typeface="Arial" pitchFamily="34" charset="0"/>
                <a:cs typeface="Arial" pitchFamily="34" charset="0"/>
              </a:rPr>
            </a:br>
            <a:endParaRPr lang="en-US" sz="1400" dirty="0">
              <a:solidFill>
                <a:srgbClr val="000000"/>
              </a:solidFill>
              <a:latin typeface="Arial" pitchFamily="34" charset="0"/>
              <a:cs typeface="Arial" pitchFamily="34" charset="0"/>
            </a:endParaRPr>
          </a:p>
        </p:txBody>
      </p:sp>
      <p:sp>
        <p:nvSpPr>
          <p:cNvPr id="36" name="Oval 47"/>
          <p:cNvSpPr>
            <a:spLocks noChangeArrowheads="1"/>
          </p:cNvSpPr>
          <p:nvPr/>
        </p:nvSpPr>
        <p:spPr bwMode="auto">
          <a:xfrm>
            <a:off x="7939562" y="2998638"/>
            <a:ext cx="1183871" cy="2088232"/>
          </a:xfrm>
          <a:prstGeom prst="ellipse">
            <a:avLst/>
          </a:prstGeom>
          <a:solidFill>
            <a:srgbClr val="993366"/>
          </a:solidFill>
          <a:ln w="9360">
            <a:solidFill>
              <a:srgbClr val="000000"/>
            </a:solidFill>
            <a:miter lim="800000"/>
            <a:headEnd/>
            <a:tailEnd/>
          </a:ln>
        </p:spPr>
        <p:txBody>
          <a:bodyPr wrap="none" lIns="89970" tIns="46785" rIns="89970" bIns="46785" anchor="ctr"/>
          <a:lstStyle/>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Prodotti</a:t>
            </a:r>
            <a:r>
              <a:rPr lang="en-US" sz="1400" dirty="0" smtClean="0">
                <a:solidFill>
                  <a:srgbClr val="000000"/>
                </a:solidFill>
                <a:latin typeface="Arial" pitchFamily="34" charset="0"/>
                <a:cs typeface="Arial" pitchFamily="34" charset="0"/>
              </a:rPr>
              <a:t> </a:t>
            </a: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smtClean="0">
                <a:solidFill>
                  <a:srgbClr val="000000"/>
                </a:solidFill>
                <a:latin typeface="Arial" pitchFamily="34" charset="0"/>
                <a:cs typeface="Arial" pitchFamily="34" charset="0"/>
              </a:rPr>
              <a:t>per la </a:t>
            </a:r>
            <a:r>
              <a:rPr lang="en-US" sz="1400" dirty="0" err="1" smtClean="0">
                <a:solidFill>
                  <a:srgbClr val="000000"/>
                </a:solidFill>
                <a:latin typeface="Arial" pitchFamily="34" charset="0"/>
                <a:cs typeface="Arial" pitchFamily="34" charset="0"/>
              </a:rPr>
              <a:t>chimica</a:t>
            </a:r>
            <a:endParaRPr lang="en-US" sz="1400" dirty="0" smtClean="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smtClean="0">
                <a:solidFill>
                  <a:srgbClr val="000000"/>
                </a:solidFill>
                <a:latin typeface="Arial" pitchFamily="34" charset="0"/>
                <a:cs typeface="Arial" pitchFamily="34" charset="0"/>
              </a:rPr>
              <a:t>Il </a:t>
            </a:r>
            <a:r>
              <a:rPr lang="en-US" sz="1400" dirty="0" err="1" smtClean="0">
                <a:solidFill>
                  <a:srgbClr val="000000"/>
                </a:solidFill>
                <a:latin typeface="Arial" pitchFamily="34" charset="0"/>
                <a:cs typeface="Arial" pitchFamily="34" charset="0"/>
              </a:rPr>
              <a:t>tessile</a:t>
            </a:r>
            <a:r>
              <a:rPr lang="en-US" sz="1400" dirty="0" smtClean="0">
                <a:solidFill>
                  <a:srgbClr val="000000"/>
                </a:solidFill>
                <a:latin typeface="Arial" pitchFamily="34" charset="0"/>
                <a:cs typeface="Arial" pitchFamily="34" charset="0"/>
              </a:rPr>
              <a:t>, </a:t>
            </a: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materiali</a:t>
            </a:r>
            <a:r>
              <a:rPr lang="en-US" sz="1400" dirty="0" smtClean="0">
                <a:solidFill>
                  <a:srgbClr val="000000"/>
                </a:solidFill>
                <a:latin typeface="Arial" pitchFamily="34" charset="0"/>
                <a:cs typeface="Arial" pitchFamily="34" charset="0"/>
              </a:rPr>
              <a:t>, </a:t>
            </a: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adesivi</a:t>
            </a:r>
            <a:r>
              <a:rPr lang="en-US" sz="1400" dirty="0" smtClean="0">
                <a:solidFill>
                  <a:srgbClr val="000000"/>
                </a:solidFill>
                <a:latin typeface="Arial" pitchFamily="34" charset="0"/>
                <a:cs typeface="Arial" pitchFamily="34" charset="0"/>
              </a:rPr>
              <a:t>, </a:t>
            </a: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lubrificanti</a:t>
            </a:r>
            <a:endParaRPr lang="en-US" sz="1400" dirty="0" smtClean="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a:solidFill>
                  <a:srgbClr val="000000"/>
                </a:solidFill>
                <a:latin typeface="Arial" pitchFamily="34" charset="0"/>
                <a:cs typeface="Arial" pitchFamily="34" charset="0"/>
              </a:rPr>
              <a:t/>
            </a:r>
            <a:br>
              <a:rPr lang="en-US" sz="1400" dirty="0">
                <a:solidFill>
                  <a:srgbClr val="000000"/>
                </a:solidFill>
                <a:latin typeface="Arial" pitchFamily="34" charset="0"/>
                <a:cs typeface="Arial" pitchFamily="34" charset="0"/>
              </a:rPr>
            </a:br>
            <a:endParaRPr lang="en-US" sz="1400" dirty="0">
              <a:solidFill>
                <a:srgbClr val="000000"/>
              </a:solidFill>
              <a:latin typeface="Arial" pitchFamily="34" charset="0"/>
              <a:cs typeface="Arial" pitchFamily="34" charset="0"/>
            </a:endParaRPr>
          </a:p>
        </p:txBody>
      </p:sp>
      <p:sp>
        <p:nvSpPr>
          <p:cNvPr id="37" name="Oval 48"/>
          <p:cNvSpPr>
            <a:spLocks noChangeArrowheads="1"/>
          </p:cNvSpPr>
          <p:nvPr/>
        </p:nvSpPr>
        <p:spPr bwMode="auto">
          <a:xfrm>
            <a:off x="6916735" y="3653173"/>
            <a:ext cx="1166586" cy="779163"/>
          </a:xfrm>
          <a:prstGeom prst="ellipse">
            <a:avLst/>
          </a:prstGeom>
          <a:solidFill>
            <a:srgbClr val="EEECE1"/>
          </a:solidFill>
          <a:ln w="9360">
            <a:solidFill>
              <a:srgbClr val="000000"/>
            </a:solidFill>
            <a:miter lim="800000"/>
            <a:headEnd/>
            <a:tailEnd/>
          </a:ln>
        </p:spPr>
        <p:txBody>
          <a:bodyPr wrap="none" lIns="89970" tIns="46785" rIns="89970" bIns="46785" anchor="ctr"/>
          <a:lstStyle/>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smtClean="0">
                <a:solidFill>
                  <a:srgbClr val="000000"/>
                </a:solidFill>
                <a:latin typeface="Arial" pitchFamily="34" charset="0"/>
                <a:cs typeface="Arial" pitchFamily="34" charset="0"/>
              </a:rPr>
              <a:t>Bio-</a:t>
            </a:r>
            <a:r>
              <a:rPr lang="en-US" sz="1400" dirty="0" err="1" smtClean="0">
                <a:solidFill>
                  <a:srgbClr val="000000"/>
                </a:solidFill>
                <a:latin typeface="Arial" pitchFamily="34" charset="0"/>
                <a:cs typeface="Arial" pitchFamily="34" charset="0"/>
              </a:rPr>
              <a:t>carburanti</a:t>
            </a: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p:txBody>
      </p:sp>
      <p:sp>
        <p:nvSpPr>
          <p:cNvPr id="38" name="Oval 52"/>
          <p:cNvSpPr>
            <a:spLocks noChangeArrowheads="1"/>
          </p:cNvSpPr>
          <p:nvPr/>
        </p:nvSpPr>
        <p:spPr bwMode="auto">
          <a:xfrm>
            <a:off x="7380312" y="2223357"/>
            <a:ext cx="1763687" cy="407875"/>
          </a:xfrm>
          <a:prstGeom prst="ellipse">
            <a:avLst/>
          </a:prstGeom>
          <a:solidFill>
            <a:srgbClr val="00B0F0"/>
          </a:solidFill>
          <a:ln w="9360">
            <a:solidFill>
              <a:srgbClr val="000000"/>
            </a:solidFill>
            <a:miter lim="800000"/>
            <a:headEnd/>
            <a:tailEnd/>
          </a:ln>
        </p:spPr>
        <p:txBody>
          <a:bodyPr wrap="none" lIns="89970" tIns="46785" rIns="89970" bIns="46785" anchor="ctr"/>
          <a:lstStyle/>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a:solidFill>
                  <a:srgbClr val="000000"/>
                </a:solidFill>
                <a:latin typeface="Arial" pitchFamily="34" charset="0"/>
                <a:cs typeface="Arial" pitchFamily="34" charset="0"/>
              </a:rPr>
              <a:t> </a:t>
            </a: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Ingredienti</a:t>
            </a:r>
            <a:r>
              <a:rPr lang="en-US" sz="1400" dirty="0" smtClean="0">
                <a:solidFill>
                  <a:srgbClr val="000000"/>
                </a:solidFill>
                <a:latin typeface="Arial" pitchFamily="34" charset="0"/>
                <a:cs typeface="Arial" pitchFamily="34" charset="0"/>
              </a:rPr>
              <a:t> </a:t>
            </a:r>
            <a:r>
              <a:rPr lang="en-US" sz="1400" dirty="0" err="1" smtClean="0">
                <a:solidFill>
                  <a:srgbClr val="000000"/>
                </a:solidFill>
                <a:latin typeface="Arial" pitchFamily="34" charset="0"/>
                <a:cs typeface="Arial" pitchFamily="34" charset="0"/>
              </a:rPr>
              <a:t>alimentari</a:t>
            </a:r>
            <a:r>
              <a:rPr lang="en-US" sz="1400" dirty="0">
                <a:solidFill>
                  <a:srgbClr val="000000"/>
                </a:solidFill>
                <a:latin typeface="Arial" pitchFamily="34" charset="0"/>
                <a:cs typeface="Arial" pitchFamily="34" charset="0"/>
              </a:rPr>
              <a:t/>
            </a:r>
            <a:br>
              <a:rPr lang="en-US" sz="1400" dirty="0">
                <a:solidFill>
                  <a:srgbClr val="000000"/>
                </a:solidFill>
                <a:latin typeface="Arial" pitchFamily="34" charset="0"/>
                <a:cs typeface="Arial" pitchFamily="34" charset="0"/>
              </a:rPr>
            </a:b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a:solidFill>
                  <a:srgbClr val="000000"/>
                </a:solidFill>
                <a:latin typeface="Arial" pitchFamily="34" charset="0"/>
                <a:cs typeface="Arial" pitchFamily="34" charset="0"/>
              </a:rPr>
              <a:t/>
            </a:r>
            <a:br>
              <a:rPr lang="en-US" sz="1400" dirty="0">
                <a:solidFill>
                  <a:srgbClr val="000000"/>
                </a:solidFill>
                <a:latin typeface="Arial" pitchFamily="34" charset="0"/>
                <a:cs typeface="Arial" pitchFamily="34" charset="0"/>
              </a:rPr>
            </a:br>
            <a:endParaRPr lang="en-US" sz="1400" dirty="0">
              <a:solidFill>
                <a:srgbClr val="000000"/>
              </a:solidFill>
              <a:latin typeface="Arial" pitchFamily="34" charset="0"/>
              <a:cs typeface="Arial" pitchFamily="34" charset="0"/>
            </a:endParaRPr>
          </a:p>
        </p:txBody>
      </p:sp>
      <p:grpSp>
        <p:nvGrpSpPr>
          <p:cNvPr id="39" name="Group 43"/>
          <p:cNvGrpSpPr>
            <a:grpSpLocks/>
          </p:cNvGrpSpPr>
          <p:nvPr/>
        </p:nvGrpSpPr>
        <p:grpSpPr bwMode="auto">
          <a:xfrm>
            <a:off x="7245024" y="2667236"/>
            <a:ext cx="1584175" cy="504056"/>
            <a:chOff x="4275" y="1119"/>
            <a:chExt cx="1222" cy="546"/>
          </a:xfrm>
        </p:grpSpPr>
        <p:sp>
          <p:nvSpPr>
            <p:cNvPr id="40" name="Oval 44"/>
            <p:cNvSpPr>
              <a:spLocks noChangeArrowheads="1"/>
            </p:cNvSpPr>
            <p:nvPr/>
          </p:nvSpPr>
          <p:spPr bwMode="auto">
            <a:xfrm>
              <a:off x="4275" y="1119"/>
              <a:ext cx="1222" cy="546"/>
            </a:xfrm>
            <a:prstGeom prst="ellipse">
              <a:avLst/>
            </a:prstGeom>
            <a:solidFill>
              <a:srgbClr val="FF5050"/>
            </a:solidFill>
            <a:ln w="936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srgbClr val="FFFFFF"/>
                </a:solidFill>
                <a:effectLst/>
                <a:uLnTx/>
                <a:uFillTx/>
                <a:latin typeface="Arial" pitchFamily="34" charset="0"/>
                <a:cs typeface="Arial" pitchFamily="34" charset="0"/>
              </a:endParaRPr>
            </a:p>
          </p:txBody>
        </p:sp>
        <p:sp>
          <p:nvSpPr>
            <p:cNvPr id="41" name="Rectangle 45"/>
            <p:cNvSpPr>
              <a:spLocks noChangeArrowheads="1"/>
            </p:cNvSpPr>
            <p:nvPr/>
          </p:nvSpPr>
          <p:spPr bwMode="auto">
            <a:xfrm>
              <a:off x="4284" y="1261"/>
              <a:ext cx="1192" cy="336"/>
            </a:xfrm>
            <a:prstGeom prst="rect">
              <a:avLst/>
            </a:prstGeom>
            <a:noFill/>
            <a:ln w="9525">
              <a:noFill/>
              <a:round/>
              <a:headEnd/>
              <a:tailEnd/>
            </a:ln>
          </p:spPr>
          <p:txBody>
            <a:bodyPr wrap="non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tab pos="0" algn="l"/>
                  <a:tab pos="912813" algn="l"/>
                  <a:tab pos="1827213" algn="l"/>
                  <a:tab pos="2741613" algn="l"/>
                  <a:tab pos="3656013" algn="l"/>
                  <a:tab pos="4570413" algn="l"/>
                  <a:tab pos="5483225" algn="l"/>
                  <a:tab pos="6397625" algn="l"/>
                  <a:tab pos="7312025" algn="l"/>
                  <a:tab pos="8226425" algn="l"/>
                  <a:tab pos="9140825" algn="l"/>
                  <a:tab pos="10053638" algn="l"/>
                </a:tabLst>
                <a:defRPr/>
              </a:pPr>
              <a:r>
                <a:rPr lang="en-US" sz="1400" kern="0" dirty="0" err="1" smtClean="0">
                  <a:solidFill>
                    <a:srgbClr val="000000"/>
                  </a:solidFill>
                  <a:latin typeface="Arial" pitchFamily="34" charset="0"/>
                  <a:cs typeface="Arial" pitchFamily="34" charset="0"/>
                </a:rPr>
                <a:t>Composti</a:t>
              </a:r>
              <a:r>
                <a:rPr lang="en-US" sz="1400" kern="0" dirty="0" smtClean="0">
                  <a:solidFill>
                    <a:srgbClr val="000000"/>
                  </a:solidFill>
                  <a:latin typeface="Arial" pitchFamily="34" charset="0"/>
                  <a:cs typeface="Arial" pitchFamily="34" charset="0"/>
                </a:rPr>
                <a:t> </a:t>
              </a:r>
              <a:r>
                <a:rPr lang="en-US" sz="1400" kern="0" dirty="0" err="1" smtClean="0">
                  <a:solidFill>
                    <a:srgbClr val="000000"/>
                  </a:solidFill>
                  <a:latin typeface="Arial" pitchFamily="34" charset="0"/>
                  <a:cs typeface="Arial" pitchFamily="34" charset="0"/>
                </a:rPr>
                <a:t>bioativi</a:t>
              </a:r>
              <a:endParaRPr kumimoji="0" lang="en-US" sz="140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sp>
        <p:nvSpPr>
          <p:cNvPr id="42" name="Oval 48"/>
          <p:cNvSpPr>
            <a:spLocks noChangeArrowheads="1"/>
          </p:cNvSpPr>
          <p:nvPr/>
        </p:nvSpPr>
        <p:spPr bwMode="auto">
          <a:xfrm>
            <a:off x="7292503" y="4247934"/>
            <a:ext cx="982861" cy="637233"/>
          </a:xfrm>
          <a:prstGeom prst="ellipse">
            <a:avLst/>
          </a:prstGeom>
          <a:solidFill>
            <a:srgbClr val="008000"/>
          </a:solidFill>
          <a:ln w="9360">
            <a:solidFill>
              <a:srgbClr val="000000"/>
            </a:solidFill>
            <a:miter lim="800000"/>
            <a:headEnd/>
            <a:tailEnd/>
          </a:ln>
        </p:spPr>
        <p:txBody>
          <a:bodyPr wrap="none" lIns="89970" tIns="46785" rIns="89970" bIns="46785" anchor="ctr"/>
          <a:lstStyle/>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Fertilizzanti</a:t>
            </a:r>
            <a:endParaRPr lang="en-US" sz="1400" dirty="0" smtClean="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r>
              <a:rPr lang="en-US" sz="1400" dirty="0" err="1" smtClean="0">
                <a:solidFill>
                  <a:srgbClr val="000000"/>
                </a:solidFill>
                <a:latin typeface="Arial" pitchFamily="34" charset="0"/>
                <a:cs typeface="Arial" pitchFamily="34" charset="0"/>
              </a:rPr>
              <a:t>Mangimi</a:t>
            </a:r>
            <a:endParaRPr lang="en-US" sz="1400" dirty="0">
              <a:solidFill>
                <a:srgbClr val="000000"/>
              </a:solidFill>
              <a:latin typeface="Arial" pitchFamily="34" charset="0"/>
              <a:cs typeface="Arial" pitchFamily="34" charset="0"/>
            </a:endParaRPr>
          </a:p>
          <a:p>
            <a:pPr algn="ctr" eaLnBrk="1" hangingPunct="1">
              <a:tabLst>
                <a:tab pos="0" algn="l"/>
                <a:tab pos="912813" algn="l"/>
                <a:tab pos="1827213" algn="l"/>
                <a:tab pos="2741613" algn="l"/>
                <a:tab pos="3656013" algn="l"/>
                <a:tab pos="4570413" algn="l"/>
                <a:tab pos="5483225" algn="l"/>
                <a:tab pos="6397625" algn="l"/>
                <a:tab pos="7312025" algn="l"/>
                <a:tab pos="8226425" algn="l"/>
                <a:tab pos="9140825" algn="l"/>
                <a:tab pos="10053638" algn="l"/>
              </a:tabLst>
            </a:pPr>
            <a:endParaRPr lang="en-US" sz="1400" dirty="0">
              <a:solidFill>
                <a:srgbClr val="000000"/>
              </a:solidFill>
              <a:latin typeface="Arial" pitchFamily="34" charset="0"/>
              <a:cs typeface="Arial" pitchFamily="34" charset="0"/>
            </a:endParaRPr>
          </a:p>
        </p:txBody>
      </p:sp>
      <p:pic>
        <p:nvPicPr>
          <p:cNvPr id="22" name="Immagine 5" descr="fascia_alta.jpg"/>
          <p:cNvPicPr>
            <a:picLocks noChangeAspect="1"/>
          </p:cNvPicPr>
          <p:nvPr/>
        </p:nvPicPr>
        <p:blipFill>
          <a:blip r:embed="rId3"/>
          <a:srcRect/>
          <a:stretch>
            <a:fillRect/>
          </a:stretch>
        </p:blipFill>
        <p:spPr bwMode="auto">
          <a:xfrm>
            <a:off x="0" y="30125"/>
            <a:ext cx="9144000" cy="1699314"/>
          </a:xfrm>
          <a:prstGeom prst="rect">
            <a:avLst/>
          </a:prstGeom>
          <a:noFill/>
          <a:ln w="9525">
            <a:noFill/>
            <a:miter lim="800000"/>
            <a:headEnd/>
            <a:tailEnd/>
          </a:ln>
        </p:spPr>
      </p:pic>
      <p:sp>
        <p:nvSpPr>
          <p:cNvPr id="3" name="Rettangolo 2"/>
          <p:cNvSpPr/>
          <p:nvPr/>
        </p:nvSpPr>
        <p:spPr>
          <a:xfrm>
            <a:off x="-42938" y="203826"/>
            <a:ext cx="3102769" cy="1323439"/>
          </a:xfrm>
          <a:prstGeom prst="rect">
            <a:avLst/>
          </a:prstGeom>
        </p:spPr>
        <p:txBody>
          <a:bodyPr wrap="square">
            <a:spAutoFit/>
          </a:bodyPr>
          <a:lstStyle/>
          <a:p>
            <a:pPr algn="ctr"/>
            <a:r>
              <a:rPr lang="en-US" sz="2000" b="1" dirty="0">
                <a:solidFill>
                  <a:schemeClr val="accent3">
                    <a:lumMod val="50000"/>
                  </a:schemeClr>
                </a:solidFill>
                <a:latin typeface="Times New Roman" panose="02020603050405020304" pitchFamily="18" charset="0"/>
              </a:rPr>
              <a:t>La </a:t>
            </a:r>
            <a:r>
              <a:rPr lang="en-US" sz="2000" b="1" dirty="0" err="1">
                <a:solidFill>
                  <a:schemeClr val="accent3">
                    <a:lumMod val="50000"/>
                  </a:schemeClr>
                </a:solidFill>
                <a:latin typeface="Times New Roman" panose="02020603050405020304" pitchFamily="18" charset="0"/>
              </a:rPr>
              <a:t>b</a:t>
            </a:r>
            <a:r>
              <a:rPr lang="en-US" sz="2000" b="1" dirty="0" err="1" smtClean="0">
                <a:solidFill>
                  <a:schemeClr val="accent3">
                    <a:lumMod val="50000"/>
                  </a:schemeClr>
                </a:solidFill>
                <a:latin typeface="Times New Roman" panose="02020603050405020304" pitchFamily="18" charset="0"/>
              </a:rPr>
              <a:t>ioeconomia</a:t>
            </a:r>
            <a:r>
              <a:rPr lang="en-US" sz="2000" b="1" dirty="0" smtClean="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abbraccia</a:t>
            </a:r>
            <a:r>
              <a:rPr lang="en-US" sz="2000" b="1" dirty="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settori</a:t>
            </a:r>
            <a:r>
              <a:rPr lang="en-US" sz="2000" b="1" dirty="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fortemente</a:t>
            </a:r>
            <a:r>
              <a:rPr lang="en-US" sz="2000" b="1" dirty="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integrati</a:t>
            </a:r>
            <a:r>
              <a:rPr lang="en-US" sz="2000" b="1" dirty="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nei</a:t>
            </a:r>
            <a:r>
              <a:rPr lang="en-US" sz="2000" b="1" dirty="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territori</a:t>
            </a:r>
            <a:r>
              <a:rPr lang="en-US" sz="2000" b="1" dirty="0">
                <a:solidFill>
                  <a:schemeClr val="accent3">
                    <a:lumMod val="50000"/>
                  </a:schemeClr>
                </a:solidFill>
                <a:latin typeface="Times New Roman" panose="02020603050405020304" pitchFamily="18" charset="0"/>
              </a:rPr>
              <a:t> e </a:t>
            </a:r>
            <a:r>
              <a:rPr lang="en-US" sz="2000" b="1" dirty="0" err="1">
                <a:solidFill>
                  <a:schemeClr val="accent3">
                    <a:lumMod val="50000"/>
                  </a:schemeClr>
                </a:solidFill>
                <a:latin typeface="Times New Roman" panose="02020603050405020304" pitchFamily="18" charset="0"/>
              </a:rPr>
              <a:t>nelle</a:t>
            </a:r>
            <a:r>
              <a:rPr lang="en-US" sz="2000" b="1" dirty="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comunità</a:t>
            </a:r>
            <a:r>
              <a:rPr lang="en-US" sz="2000" b="1" dirty="0">
                <a:solidFill>
                  <a:schemeClr val="accent3">
                    <a:lumMod val="50000"/>
                  </a:schemeClr>
                </a:solidFill>
                <a:latin typeface="Times New Roman" panose="02020603050405020304" pitchFamily="18" charset="0"/>
              </a:rPr>
              <a:t> </a:t>
            </a:r>
            <a:r>
              <a:rPr lang="en-US" sz="2000" b="1" dirty="0" err="1">
                <a:solidFill>
                  <a:schemeClr val="accent3">
                    <a:lumMod val="50000"/>
                  </a:schemeClr>
                </a:solidFill>
                <a:latin typeface="Times New Roman" panose="02020603050405020304" pitchFamily="18" charset="0"/>
              </a:rPr>
              <a:t>rurali</a:t>
            </a:r>
            <a:endParaRPr lang="en-US" sz="2000" b="1" dirty="0">
              <a:solidFill>
                <a:schemeClr val="accent3">
                  <a:lumMod val="50000"/>
                </a:schemeClr>
              </a:solidFill>
              <a:latin typeface="Times New Roman" panose="02020603050405020304" pitchFamily="18" charset="0"/>
            </a:endParaRPr>
          </a:p>
        </p:txBody>
      </p:sp>
      <p:sp>
        <p:nvSpPr>
          <p:cNvPr id="23" name="CasellaDiTesto 22"/>
          <p:cNvSpPr txBox="1"/>
          <p:nvPr/>
        </p:nvSpPr>
        <p:spPr>
          <a:xfrm>
            <a:off x="418209" y="5558310"/>
            <a:ext cx="3683282" cy="1200329"/>
          </a:xfrm>
          <a:prstGeom prst="rect">
            <a:avLst/>
          </a:prstGeom>
          <a:solidFill>
            <a:schemeClr val="accent3">
              <a:lumMod val="50000"/>
            </a:schemeClr>
          </a:solidFill>
        </p:spPr>
        <p:txBody>
          <a:bodyPr wrap="square" rtlCol="0">
            <a:spAutoFit/>
          </a:bodyPr>
          <a:lstStyle/>
          <a:p>
            <a:r>
              <a:rPr lang="en-GB" sz="2400" b="1" dirty="0" smtClean="0">
                <a:solidFill>
                  <a:schemeClr val="bg1"/>
                </a:solidFill>
                <a:effectLst>
                  <a:outerShdw blurRad="38100" dist="38100" dir="2700000" algn="tl">
                    <a:srgbClr val="000000">
                      <a:alpha val="43137"/>
                    </a:srgbClr>
                  </a:outerShdw>
                </a:effectLst>
                <a:cs typeface="Arial" pitchFamily="34" charset="0"/>
              </a:rPr>
              <a:t>Italia: </a:t>
            </a:r>
          </a:p>
          <a:p>
            <a:r>
              <a:rPr lang="en-GB" sz="2400" b="1" dirty="0" smtClean="0">
                <a:solidFill>
                  <a:schemeClr val="bg1"/>
                </a:solidFill>
                <a:effectLst>
                  <a:outerShdw blurRad="38100" dist="38100" dir="2700000" algn="tl">
                    <a:srgbClr val="000000">
                      <a:alpha val="43137"/>
                    </a:srgbClr>
                  </a:outerShdw>
                </a:effectLst>
                <a:cs typeface="Arial" pitchFamily="34" charset="0"/>
              </a:rPr>
              <a:t>255 </a:t>
            </a:r>
            <a:r>
              <a:rPr lang="en-GB" sz="2400" b="1" dirty="0" err="1" smtClean="0">
                <a:solidFill>
                  <a:schemeClr val="bg1"/>
                </a:solidFill>
                <a:effectLst>
                  <a:outerShdw blurRad="38100" dist="38100" dir="2700000" algn="tl">
                    <a:srgbClr val="000000">
                      <a:alpha val="43137"/>
                    </a:srgbClr>
                  </a:outerShdw>
                </a:effectLst>
                <a:cs typeface="Arial" pitchFamily="34" charset="0"/>
              </a:rPr>
              <a:t>Miliardi</a:t>
            </a:r>
            <a:r>
              <a:rPr lang="en-GB" sz="2400" b="1" dirty="0" smtClean="0">
                <a:solidFill>
                  <a:schemeClr val="bg1"/>
                </a:solidFill>
                <a:effectLst>
                  <a:outerShdw blurRad="38100" dist="38100" dir="2700000" algn="tl">
                    <a:srgbClr val="000000">
                      <a:alpha val="43137"/>
                    </a:srgbClr>
                  </a:outerShdw>
                </a:effectLst>
                <a:cs typeface="Arial" pitchFamily="34" charset="0"/>
              </a:rPr>
              <a:t> </a:t>
            </a:r>
            <a:r>
              <a:rPr lang="en-GB" sz="2400" b="1" dirty="0">
                <a:solidFill>
                  <a:schemeClr val="bg1"/>
                </a:solidFill>
                <a:effectLst>
                  <a:outerShdw blurRad="38100" dist="38100" dir="2700000" algn="tl">
                    <a:srgbClr val="000000">
                      <a:alpha val="43137"/>
                    </a:srgbClr>
                  </a:outerShdw>
                </a:effectLst>
                <a:cs typeface="Arial" pitchFamily="34" charset="0"/>
              </a:rPr>
              <a:t>€</a:t>
            </a:r>
            <a:r>
              <a:rPr lang="en-GB" sz="2400" b="1" dirty="0" smtClean="0">
                <a:solidFill>
                  <a:schemeClr val="bg1"/>
                </a:solidFill>
                <a:effectLst>
                  <a:outerShdw blurRad="38100" dist="38100" dir="2700000" algn="tl">
                    <a:srgbClr val="000000">
                      <a:alpha val="43137"/>
                    </a:srgbClr>
                  </a:outerShdw>
                </a:effectLst>
                <a:cs typeface="Arial" pitchFamily="34" charset="0"/>
              </a:rPr>
              <a:t>/anno </a:t>
            </a:r>
            <a:endParaRPr lang="en-GB" sz="2400" b="1" dirty="0">
              <a:solidFill>
                <a:schemeClr val="bg1"/>
              </a:solidFill>
              <a:effectLst>
                <a:outerShdw blurRad="38100" dist="38100" dir="2700000" algn="tl">
                  <a:srgbClr val="000000">
                    <a:alpha val="43137"/>
                  </a:srgbClr>
                </a:outerShdw>
              </a:effectLst>
              <a:cs typeface="Arial" pitchFamily="34" charset="0"/>
            </a:endParaRPr>
          </a:p>
          <a:p>
            <a:r>
              <a:rPr lang="en-GB" sz="2400" b="1" dirty="0" smtClean="0">
                <a:solidFill>
                  <a:schemeClr val="bg1"/>
                </a:solidFill>
                <a:effectLst>
                  <a:outerShdw blurRad="38100" dist="38100" dir="2700000" algn="tl">
                    <a:srgbClr val="000000">
                      <a:alpha val="43137"/>
                    </a:srgbClr>
                  </a:outerShdw>
                </a:effectLst>
                <a:cs typeface="Arial" pitchFamily="34" charset="0"/>
              </a:rPr>
              <a:t>1.7 </a:t>
            </a:r>
            <a:r>
              <a:rPr lang="en-GB" sz="2400" b="1" dirty="0" err="1" smtClean="0">
                <a:solidFill>
                  <a:schemeClr val="bg1"/>
                </a:solidFill>
                <a:effectLst>
                  <a:outerShdw blurRad="38100" dist="38100" dir="2700000" algn="tl">
                    <a:srgbClr val="000000">
                      <a:alpha val="43137"/>
                    </a:srgbClr>
                  </a:outerShdw>
                </a:effectLst>
                <a:cs typeface="Arial" pitchFamily="34" charset="0"/>
              </a:rPr>
              <a:t>Millioni</a:t>
            </a:r>
            <a:r>
              <a:rPr lang="en-GB" sz="2400" b="1" dirty="0" smtClean="0">
                <a:solidFill>
                  <a:schemeClr val="bg1"/>
                </a:solidFill>
                <a:effectLst>
                  <a:outerShdw blurRad="38100" dist="38100" dir="2700000" algn="tl">
                    <a:srgbClr val="000000">
                      <a:alpha val="43137"/>
                    </a:srgbClr>
                  </a:outerShdw>
                </a:effectLst>
                <a:cs typeface="Arial" pitchFamily="34" charset="0"/>
              </a:rPr>
              <a:t> di </a:t>
            </a:r>
            <a:r>
              <a:rPr lang="en-GB" sz="2400" b="1" dirty="0" err="1" smtClean="0">
                <a:solidFill>
                  <a:schemeClr val="bg1"/>
                </a:solidFill>
                <a:effectLst>
                  <a:outerShdw blurRad="38100" dist="38100" dir="2700000" algn="tl">
                    <a:srgbClr val="000000">
                      <a:alpha val="43137"/>
                    </a:srgbClr>
                  </a:outerShdw>
                </a:effectLst>
                <a:cs typeface="Arial" pitchFamily="34" charset="0"/>
              </a:rPr>
              <a:t>lavoratori</a:t>
            </a:r>
            <a:endParaRPr lang="en-GB" sz="2400" b="1" dirty="0">
              <a:solidFill>
                <a:schemeClr val="bg1"/>
              </a:solidFill>
              <a:effectLst>
                <a:outerShdw blurRad="38100" dist="38100" dir="2700000" algn="tl">
                  <a:srgbClr val="000000">
                    <a:alpha val="43137"/>
                  </a:srgbClr>
                </a:outerShdw>
              </a:effectLst>
              <a:cs typeface="Arial" pitchFamily="34" charset="0"/>
            </a:endParaRPr>
          </a:p>
        </p:txBody>
      </p:sp>
      <p:sp>
        <p:nvSpPr>
          <p:cNvPr id="24" name="CasellaDiTesto 23"/>
          <p:cNvSpPr txBox="1"/>
          <p:nvPr/>
        </p:nvSpPr>
        <p:spPr>
          <a:xfrm>
            <a:off x="4692719" y="5589698"/>
            <a:ext cx="3888432" cy="1200329"/>
          </a:xfrm>
          <a:prstGeom prst="rect">
            <a:avLst/>
          </a:prstGeom>
          <a:solidFill>
            <a:schemeClr val="accent3">
              <a:lumMod val="50000"/>
            </a:schemeClr>
          </a:solidFill>
        </p:spPr>
        <p:txBody>
          <a:bodyPr wrap="square" rtlCol="0">
            <a:spAutoFit/>
          </a:bodyPr>
          <a:lstStyle/>
          <a:p>
            <a:r>
              <a:rPr lang="en-GB" sz="2400" b="1" dirty="0" smtClean="0">
                <a:solidFill>
                  <a:schemeClr val="bg1"/>
                </a:solidFill>
                <a:effectLst>
                  <a:outerShdw blurRad="38100" dist="38100" dir="2700000" algn="tl">
                    <a:srgbClr val="000000">
                      <a:alpha val="43137"/>
                    </a:srgbClr>
                  </a:outerShdw>
                </a:effectLst>
                <a:latin typeface="+mn-lt"/>
                <a:cs typeface="Arial" pitchFamily="34" charset="0"/>
              </a:rPr>
              <a:t>Europa:</a:t>
            </a:r>
          </a:p>
          <a:p>
            <a:r>
              <a:rPr lang="en-GB" sz="2400" b="1" dirty="0" smtClean="0">
                <a:solidFill>
                  <a:schemeClr val="bg1"/>
                </a:solidFill>
                <a:effectLst>
                  <a:outerShdw blurRad="38100" dist="38100" dir="2700000" algn="tl">
                    <a:srgbClr val="000000">
                      <a:alpha val="43137"/>
                    </a:srgbClr>
                  </a:outerShdw>
                </a:effectLst>
                <a:latin typeface="+mn-lt"/>
                <a:cs typeface="Arial" pitchFamily="34" charset="0"/>
              </a:rPr>
              <a:t> </a:t>
            </a:r>
            <a:r>
              <a:rPr lang="en-GB" sz="2400" b="1" dirty="0" smtClean="0">
                <a:solidFill>
                  <a:schemeClr val="bg1"/>
                </a:solidFill>
                <a:effectLst>
                  <a:outerShdw blurRad="38100" dist="38100" dir="2700000" algn="tl">
                    <a:srgbClr val="000000">
                      <a:alpha val="43137"/>
                    </a:srgbClr>
                  </a:outerShdw>
                </a:effectLst>
                <a:cs typeface="Arial" pitchFamily="34" charset="0"/>
              </a:rPr>
              <a:t>2.000 </a:t>
            </a:r>
            <a:r>
              <a:rPr lang="en-GB" sz="2400" b="1" dirty="0" err="1" smtClean="0">
                <a:solidFill>
                  <a:schemeClr val="bg1"/>
                </a:solidFill>
                <a:effectLst>
                  <a:outerShdw blurRad="38100" dist="38100" dir="2700000" algn="tl">
                    <a:srgbClr val="000000">
                      <a:alpha val="43137"/>
                    </a:srgbClr>
                  </a:outerShdw>
                </a:effectLst>
                <a:cs typeface="Arial" pitchFamily="34" charset="0"/>
              </a:rPr>
              <a:t>Miliardi</a:t>
            </a:r>
            <a:r>
              <a:rPr lang="en-GB" sz="2400" b="1" dirty="0" smtClean="0">
                <a:solidFill>
                  <a:schemeClr val="bg1"/>
                </a:solidFill>
                <a:effectLst>
                  <a:outerShdw blurRad="38100" dist="38100" dir="2700000" algn="tl">
                    <a:srgbClr val="000000">
                      <a:alpha val="43137"/>
                    </a:srgbClr>
                  </a:outerShdw>
                </a:effectLst>
                <a:cs typeface="Arial" pitchFamily="34" charset="0"/>
              </a:rPr>
              <a:t> </a:t>
            </a:r>
            <a:r>
              <a:rPr lang="en-GB" sz="2400" b="1" dirty="0">
                <a:solidFill>
                  <a:schemeClr val="bg1"/>
                </a:solidFill>
                <a:effectLst>
                  <a:outerShdw blurRad="38100" dist="38100" dir="2700000" algn="tl">
                    <a:srgbClr val="000000">
                      <a:alpha val="43137"/>
                    </a:srgbClr>
                  </a:outerShdw>
                </a:effectLst>
                <a:cs typeface="Arial" pitchFamily="34" charset="0"/>
              </a:rPr>
              <a:t>€</a:t>
            </a:r>
            <a:r>
              <a:rPr lang="en-GB" sz="2400" b="1" dirty="0" smtClean="0">
                <a:solidFill>
                  <a:schemeClr val="bg1"/>
                </a:solidFill>
                <a:effectLst>
                  <a:outerShdw blurRad="38100" dist="38100" dir="2700000" algn="tl">
                    <a:srgbClr val="000000">
                      <a:alpha val="43137"/>
                    </a:srgbClr>
                  </a:outerShdw>
                </a:effectLst>
                <a:cs typeface="Arial" pitchFamily="34" charset="0"/>
              </a:rPr>
              <a:t>/anno;        20 </a:t>
            </a:r>
            <a:r>
              <a:rPr lang="en-GB" sz="2400" b="1" dirty="0" err="1" smtClean="0">
                <a:solidFill>
                  <a:schemeClr val="bg1"/>
                </a:solidFill>
                <a:effectLst>
                  <a:outerShdw blurRad="38100" dist="38100" dir="2700000" algn="tl">
                    <a:srgbClr val="000000">
                      <a:alpha val="43137"/>
                    </a:srgbClr>
                  </a:outerShdw>
                </a:effectLst>
                <a:cs typeface="Arial" pitchFamily="34" charset="0"/>
              </a:rPr>
              <a:t>Milioni</a:t>
            </a:r>
            <a:r>
              <a:rPr lang="en-GB" sz="2400" b="1" dirty="0" smtClean="0">
                <a:solidFill>
                  <a:schemeClr val="bg1"/>
                </a:solidFill>
                <a:effectLst>
                  <a:outerShdw blurRad="38100" dist="38100" dir="2700000" algn="tl">
                    <a:srgbClr val="000000">
                      <a:alpha val="43137"/>
                    </a:srgbClr>
                  </a:outerShdw>
                </a:effectLst>
                <a:cs typeface="Arial" pitchFamily="34" charset="0"/>
              </a:rPr>
              <a:t> di </a:t>
            </a:r>
            <a:r>
              <a:rPr lang="en-GB" sz="2400" b="1" dirty="0" err="1" smtClean="0">
                <a:solidFill>
                  <a:schemeClr val="bg1"/>
                </a:solidFill>
                <a:effectLst>
                  <a:outerShdw blurRad="38100" dist="38100" dir="2700000" algn="tl">
                    <a:srgbClr val="000000">
                      <a:alpha val="43137"/>
                    </a:srgbClr>
                  </a:outerShdw>
                </a:effectLst>
                <a:cs typeface="Arial" pitchFamily="34" charset="0"/>
              </a:rPr>
              <a:t>lavoratori</a:t>
            </a:r>
            <a:endParaRPr lang="en-GB" sz="2400" b="1" dirty="0">
              <a:solidFill>
                <a:schemeClr val="bg1"/>
              </a:solidFill>
              <a:effectLst>
                <a:outerShdw blurRad="38100" dist="38100" dir="2700000" algn="tl">
                  <a:srgbClr val="000000">
                    <a:alpha val="43137"/>
                  </a:srgbClr>
                </a:outerShdw>
              </a:effectLst>
              <a:cs typeface="Arial" pitchFamily="34" charset="0"/>
            </a:endParaRPr>
          </a:p>
        </p:txBody>
      </p:sp>
      <p:sp>
        <p:nvSpPr>
          <p:cNvPr id="25" name="Rettangolo 24"/>
          <p:cNvSpPr/>
          <p:nvPr/>
        </p:nvSpPr>
        <p:spPr>
          <a:xfrm>
            <a:off x="3894858" y="147045"/>
            <a:ext cx="5292080" cy="156966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86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ox(i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ox(i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i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ox(i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ox(in)">
                                      <p:cBhvr>
                                        <p:cTn id="37" dur="500"/>
                                        <p:tgtEl>
                                          <p:spTgt spid="35"/>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ox(in)">
                                      <p:cBhvr>
                                        <p:cTn id="40" dur="500"/>
                                        <p:tgtEl>
                                          <p:spTgt spid="36"/>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ox(in)">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ox(in)">
                                      <p:cBhvr>
                                        <p:cTn id="48" dur="500"/>
                                        <p:tgtEl>
                                          <p:spTgt spid="34"/>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box(in)">
                                      <p:cBhvr>
                                        <p:cTn id="51" dur="500"/>
                                        <p:tgtEl>
                                          <p:spTgt spid="38"/>
                                        </p:tgtEl>
                                      </p:cBhvr>
                                    </p:animEffect>
                                  </p:childTnLst>
                                </p:cTn>
                              </p:par>
                              <p:par>
                                <p:cTn id="52" presetID="4" presetClass="entr" presetSubtype="16"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ox(in)">
                                      <p:cBhvr>
                                        <p:cTn id="54" dur="500"/>
                                        <p:tgtEl>
                                          <p:spTgt spid="39"/>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ox(in)">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sp>
        <p:nvSpPr>
          <p:cNvPr id="4" name="Segnaposto numero diapositiva 3"/>
          <p:cNvSpPr>
            <a:spLocks noGrp="1"/>
          </p:cNvSpPr>
          <p:nvPr>
            <p:ph type="sldNum" sz="quarter" idx="12"/>
          </p:nvPr>
        </p:nvSpPr>
        <p:spPr/>
        <p:txBody>
          <a:bodyPr/>
          <a:lstStyle/>
          <a:p>
            <a:fld id="{9AF90DC5-DA13-41C2-8085-2BFD5C5A4166}" type="slidenum">
              <a:rPr lang="it-IT" smtClean="0"/>
              <a:t>8</a:t>
            </a:fld>
            <a:endParaRPr lang="it-IT"/>
          </a:p>
        </p:txBody>
      </p:sp>
      <p:pic>
        <p:nvPicPr>
          <p:cNvPr id="5" name="Immagine 4"/>
          <p:cNvPicPr>
            <a:picLocks noChangeAspect="1"/>
          </p:cNvPicPr>
          <p:nvPr/>
        </p:nvPicPr>
        <p:blipFill>
          <a:blip r:embed="rId2"/>
          <a:stretch>
            <a:fillRect/>
          </a:stretch>
        </p:blipFill>
        <p:spPr>
          <a:xfrm>
            <a:off x="0" y="620688"/>
            <a:ext cx="8928992" cy="5093013"/>
          </a:xfrm>
          <a:prstGeom prst="rect">
            <a:avLst/>
          </a:prstGeom>
        </p:spPr>
      </p:pic>
    </p:spTree>
    <p:extLst>
      <p:ext uri="{BB962C8B-B14F-4D97-AF65-F5344CB8AC3E}">
        <p14:creationId xmlns:p14="http://schemas.microsoft.com/office/powerpoint/2010/main" val="4068118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9AF90DC5-DA13-41C2-8085-2BFD5C5A4166}" type="slidenum">
              <a:rPr lang="it-IT" smtClean="0"/>
              <a:t>9</a:t>
            </a:fld>
            <a:endParaRPr lang="it-IT"/>
          </a:p>
        </p:txBody>
      </p:sp>
      <p:pic>
        <p:nvPicPr>
          <p:cNvPr id="5" name="Immagine 4"/>
          <p:cNvPicPr>
            <a:picLocks noChangeAspect="1"/>
          </p:cNvPicPr>
          <p:nvPr/>
        </p:nvPicPr>
        <p:blipFill rotWithShape="1">
          <a:blip r:embed="rId2"/>
          <a:srcRect l="5549" t="4717" r="21759" b="18390"/>
          <a:stretch/>
        </p:blipFill>
        <p:spPr>
          <a:xfrm>
            <a:off x="549602" y="294545"/>
            <a:ext cx="6542306" cy="5196130"/>
          </a:xfrm>
          <a:prstGeom prst="rect">
            <a:avLst/>
          </a:prstGeom>
        </p:spPr>
      </p:pic>
      <p:sp>
        <p:nvSpPr>
          <p:cNvPr id="6" name="Freccia in giù 5"/>
          <p:cNvSpPr/>
          <p:nvPr/>
        </p:nvSpPr>
        <p:spPr>
          <a:xfrm rot="3951195">
            <a:off x="6595298" y="3651201"/>
            <a:ext cx="2343514" cy="1610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Trattrato</a:t>
            </a:r>
            <a:r>
              <a:rPr lang="it-IT" dirty="0" smtClean="0"/>
              <a:t> di Lisbona</a:t>
            </a:r>
            <a:endParaRPr lang="en-GB" dirty="0"/>
          </a:p>
        </p:txBody>
      </p:sp>
      <p:sp>
        <p:nvSpPr>
          <p:cNvPr id="7" name="TextBox 6"/>
          <p:cNvSpPr txBox="1"/>
          <p:nvPr/>
        </p:nvSpPr>
        <p:spPr>
          <a:xfrm>
            <a:off x="438320" y="5445224"/>
            <a:ext cx="8567808" cy="1200329"/>
          </a:xfrm>
          <a:prstGeom prst="rect">
            <a:avLst/>
          </a:prstGeom>
          <a:solidFill>
            <a:schemeClr val="bg1"/>
          </a:solidFill>
          <a:ln>
            <a:solidFill>
              <a:schemeClr val="accent1"/>
            </a:solidFill>
          </a:ln>
        </p:spPr>
        <p:txBody>
          <a:bodyPr wrap="square" rtlCol="0">
            <a:spAutoFit/>
          </a:bodyPr>
          <a:lstStyle/>
          <a:p>
            <a:r>
              <a:rPr lang="it-IT" dirty="0"/>
              <a:t>La </a:t>
            </a:r>
            <a:r>
              <a:rPr lang="it-IT" b="1" dirty="0"/>
              <a:t>strategia di </a:t>
            </a:r>
            <a:r>
              <a:rPr lang="it-IT" b="1" dirty="0" smtClean="0"/>
              <a:t> Lisbona</a:t>
            </a:r>
            <a:r>
              <a:rPr lang="it-IT" dirty="0"/>
              <a:t> è un programma di riforme economiche approvato a Lisbona dai Capi di Stato e di Governo </a:t>
            </a:r>
            <a:r>
              <a:rPr lang="it-IT" dirty="0" smtClean="0"/>
              <a:t>dei Paesi Membri della UE  nel 2000 durante la </a:t>
            </a:r>
            <a:r>
              <a:rPr lang="it-IT" dirty="0"/>
              <a:t>riunione straordinaria tenutasi a Lisbona nel marzo del 2000</a:t>
            </a:r>
            <a:r>
              <a:rPr lang="it-IT" dirty="0" smtClean="0"/>
              <a:t>. </a:t>
            </a:r>
          </a:p>
          <a:p>
            <a:r>
              <a:rPr lang="it-IT" dirty="0" smtClean="0"/>
              <a:t>Crescita </a:t>
            </a:r>
            <a:r>
              <a:rPr lang="it-IT" b="1" dirty="0" smtClean="0"/>
              <a:t>INTELLIGENTE, SOSTENIBILE, INCLUSIVA</a:t>
            </a:r>
            <a:endParaRPr lang="en-GB" b="1" dirty="0"/>
          </a:p>
        </p:txBody>
      </p:sp>
      <p:sp>
        <p:nvSpPr>
          <p:cNvPr id="8" name="Rectangle 7"/>
          <p:cNvSpPr/>
          <p:nvPr/>
        </p:nvSpPr>
        <p:spPr>
          <a:xfrm>
            <a:off x="149144" y="99938"/>
            <a:ext cx="8856984" cy="369332"/>
          </a:xfrm>
          <a:prstGeom prst="rect">
            <a:avLst/>
          </a:prstGeom>
        </p:spPr>
        <p:txBody>
          <a:bodyPr wrap="square">
            <a:spAutoFit/>
          </a:bodyPr>
          <a:lstStyle/>
          <a:p>
            <a:r>
              <a:rPr lang="en-GB" dirty="0"/>
              <a:t>http://www.agenziacoesione.gov.it/it/politiche_e_attivita/programmazione_2014-2020/</a:t>
            </a:r>
          </a:p>
        </p:txBody>
      </p:sp>
    </p:spTree>
    <p:extLst>
      <p:ext uri="{BB962C8B-B14F-4D97-AF65-F5344CB8AC3E}">
        <p14:creationId xmlns:p14="http://schemas.microsoft.com/office/powerpoint/2010/main" val="1674043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3389</TotalTime>
  <Words>2108</Words>
  <Application>Microsoft Office PowerPoint</Application>
  <PresentationFormat>Presentazione su schermo (4:3)</PresentationFormat>
  <Paragraphs>341</Paragraphs>
  <Slides>52</Slides>
  <Notes>5</Notes>
  <HiddenSlides>0</HiddenSlides>
  <MMClips>0</MMClips>
  <ScaleCrop>false</ScaleCrop>
  <HeadingPairs>
    <vt:vector size="6" baseType="variant">
      <vt:variant>
        <vt:lpstr>Caratteri utilizzati</vt:lpstr>
      </vt:variant>
      <vt:variant>
        <vt:i4>26</vt:i4>
      </vt:variant>
      <vt:variant>
        <vt:lpstr>Tema</vt:lpstr>
      </vt:variant>
      <vt:variant>
        <vt:i4>1</vt:i4>
      </vt:variant>
      <vt:variant>
        <vt:lpstr>Titoli diapositive</vt:lpstr>
      </vt:variant>
      <vt:variant>
        <vt:i4>52</vt:i4>
      </vt:variant>
    </vt:vector>
  </HeadingPairs>
  <TitlesOfParts>
    <vt:vector size="79" baseType="lpstr">
      <vt:lpstr>MS Mincho</vt:lpstr>
      <vt:lpstr>ＭＳ Ｐゴシック</vt:lpstr>
      <vt:lpstr>宋体</vt:lpstr>
      <vt:lpstr>AdvOT999035f4</vt:lpstr>
      <vt:lpstr>AdvOTce71c481.I</vt:lpstr>
      <vt:lpstr>AdvP4C4E74</vt:lpstr>
      <vt:lpstr>Apex New Heavy</vt:lpstr>
      <vt:lpstr>Arial</vt:lpstr>
      <vt:lpstr>Arial Narrow</vt:lpstr>
      <vt:lpstr>Book Antiqua</vt:lpstr>
      <vt:lpstr>Calibri</vt:lpstr>
      <vt:lpstr>GillSans</vt:lpstr>
      <vt:lpstr>GillSans-Bold</vt:lpstr>
      <vt:lpstr>GillSans-Italic</vt:lpstr>
      <vt:lpstr>GillSans-SemiBold</vt:lpstr>
      <vt:lpstr>Helvetica</vt:lpstr>
      <vt:lpstr>Lucida Sans Unicode</vt:lpstr>
      <vt:lpstr>Monotype Sorts</vt:lpstr>
      <vt:lpstr>Times New Roman</vt:lpstr>
      <vt:lpstr>Trebuchet-BoldItalic</vt:lpstr>
      <vt:lpstr>TrebuchetMS</vt:lpstr>
      <vt:lpstr>TrebuchetMS-Bold</vt:lpstr>
      <vt:lpstr>UniversLTStd-BoldCn</vt:lpstr>
      <vt:lpstr>UniversLTStd-LightCn</vt:lpstr>
      <vt:lpstr>Verdana</vt:lpstr>
      <vt:lpstr>Wingdings</vt:lpstr>
      <vt:lpstr>Tema di Office</vt:lpstr>
      <vt:lpstr>Presentazione standard di PowerPoint</vt:lpstr>
      <vt:lpstr>Presentazione standard di PowerPoint</vt:lpstr>
      <vt:lpstr>Presentazione standard di PowerPoint</vt:lpstr>
      <vt:lpstr>The context</vt:lpstr>
      <vt:lpstr>Presentazione standard di PowerPoint</vt:lpstr>
      <vt:lpstr>Presentazione standard di PowerPoint</vt:lpstr>
      <vt:lpstr>Presentazione standard di PowerPoint</vt:lpstr>
      <vt:lpstr>Presentazione standard di PowerPoint</vt:lpstr>
      <vt:lpstr>Presentazione standard di PowerPoint</vt:lpstr>
      <vt:lpstr>Horizon 2020: three pillars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From traditional fermentations to methabolic engineering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Comunicazione SPRING</dc:creator>
  <cp:lastModifiedBy>Utente Windows</cp:lastModifiedBy>
  <cp:revision>570</cp:revision>
  <cp:lastPrinted>2017-03-22T13:29:23Z</cp:lastPrinted>
  <dcterms:created xsi:type="dcterms:W3CDTF">2017-03-16T08:37:07Z</dcterms:created>
  <dcterms:modified xsi:type="dcterms:W3CDTF">2019-04-03T07:19:01Z</dcterms:modified>
</cp:coreProperties>
</file>