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 id="2147483672" r:id="rId3"/>
  </p:sldMasterIdLst>
  <p:notesMasterIdLst>
    <p:notesMasterId r:id="rId50"/>
  </p:notesMasterIdLst>
  <p:handoutMasterIdLst>
    <p:handoutMasterId r:id="rId51"/>
  </p:handoutMasterIdLst>
  <p:sldIdLst>
    <p:sldId id="256" r:id="rId4"/>
    <p:sldId id="299" r:id="rId5"/>
    <p:sldId id="258" r:id="rId6"/>
    <p:sldId id="301" r:id="rId7"/>
    <p:sldId id="302" r:id="rId8"/>
    <p:sldId id="259" r:id="rId9"/>
    <p:sldId id="260" r:id="rId10"/>
    <p:sldId id="261" r:id="rId11"/>
    <p:sldId id="262" r:id="rId12"/>
    <p:sldId id="263" r:id="rId13"/>
    <p:sldId id="264" r:id="rId14"/>
    <p:sldId id="278" r:id="rId15"/>
    <p:sldId id="265" r:id="rId16"/>
    <p:sldId id="266" r:id="rId17"/>
    <p:sldId id="267" r:id="rId18"/>
    <p:sldId id="268" r:id="rId19"/>
    <p:sldId id="269" r:id="rId20"/>
    <p:sldId id="270" r:id="rId21"/>
    <p:sldId id="271" r:id="rId22"/>
    <p:sldId id="283" r:id="rId23"/>
    <p:sldId id="273" r:id="rId24"/>
    <p:sldId id="274" r:id="rId25"/>
    <p:sldId id="275" r:id="rId26"/>
    <p:sldId id="276" r:id="rId27"/>
    <p:sldId id="277" r:id="rId28"/>
    <p:sldId id="279" r:id="rId29"/>
    <p:sldId id="280" r:id="rId30"/>
    <p:sldId id="281" r:id="rId31"/>
    <p:sldId id="282" r:id="rId32"/>
    <p:sldId id="291" r:id="rId33"/>
    <p:sldId id="292" r:id="rId34"/>
    <p:sldId id="284" r:id="rId35"/>
    <p:sldId id="285" r:id="rId36"/>
    <p:sldId id="287" r:id="rId37"/>
    <p:sldId id="286" r:id="rId38"/>
    <p:sldId id="288" r:id="rId39"/>
    <p:sldId id="289" r:id="rId40"/>
    <p:sldId id="290" r:id="rId41"/>
    <p:sldId id="293" r:id="rId42"/>
    <p:sldId id="294" r:id="rId43"/>
    <p:sldId id="295" r:id="rId44"/>
    <p:sldId id="296" r:id="rId45"/>
    <p:sldId id="297" r:id="rId46"/>
    <p:sldId id="298" r:id="rId47"/>
    <p:sldId id="300" r:id="rId48"/>
    <p:sldId id="303" r:id="rId49"/>
  </p:sldIdLst>
  <p:sldSz cx="9144000" cy="6858000" type="screen4x3"/>
  <p:notesSz cx="6858000" cy="9144000"/>
  <p:defaultTextStyle>
    <a:defPPr>
      <a:defRPr lang="it-IT"/>
    </a:defPPr>
    <a:lvl1pPr marL="0" algn="l" defTabSz="456915" rtl="0" eaLnBrk="1" latinLnBrk="0" hangingPunct="1">
      <a:defRPr sz="1800" kern="1200">
        <a:solidFill>
          <a:schemeClr val="tx1"/>
        </a:solidFill>
        <a:latin typeface="+mn-lt"/>
        <a:ea typeface="+mn-ea"/>
        <a:cs typeface="+mn-cs"/>
      </a:defRPr>
    </a:lvl1pPr>
    <a:lvl2pPr marL="456915" algn="l" defTabSz="456915" rtl="0" eaLnBrk="1" latinLnBrk="0" hangingPunct="1">
      <a:defRPr sz="1800" kern="1200">
        <a:solidFill>
          <a:schemeClr val="tx1"/>
        </a:solidFill>
        <a:latin typeface="+mn-lt"/>
        <a:ea typeface="+mn-ea"/>
        <a:cs typeface="+mn-cs"/>
      </a:defRPr>
    </a:lvl2pPr>
    <a:lvl3pPr marL="913832" algn="l" defTabSz="456915" rtl="0" eaLnBrk="1" latinLnBrk="0" hangingPunct="1">
      <a:defRPr sz="1800" kern="1200">
        <a:solidFill>
          <a:schemeClr val="tx1"/>
        </a:solidFill>
        <a:latin typeface="+mn-lt"/>
        <a:ea typeface="+mn-ea"/>
        <a:cs typeface="+mn-cs"/>
      </a:defRPr>
    </a:lvl3pPr>
    <a:lvl4pPr marL="1370748" algn="l" defTabSz="456915" rtl="0" eaLnBrk="1" latinLnBrk="0" hangingPunct="1">
      <a:defRPr sz="1800" kern="1200">
        <a:solidFill>
          <a:schemeClr val="tx1"/>
        </a:solidFill>
        <a:latin typeface="+mn-lt"/>
        <a:ea typeface="+mn-ea"/>
        <a:cs typeface="+mn-cs"/>
      </a:defRPr>
    </a:lvl4pPr>
    <a:lvl5pPr marL="1827662" algn="l" defTabSz="456915" rtl="0" eaLnBrk="1" latinLnBrk="0" hangingPunct="1">
      <a:defRPr sz="1800" kern="1200">
        <a:solidFill>
          <a:schemeClr val="tx1"/>
        </a:solidFill>
        <a:latin typeface="+mn-lt"/>
        <a:ea typeface="+mn-ea"/>
        <a:cs typeface="+mn-cs"/>
      </a:defRPr>
    </a:lvl5pPr>
    <a:lvl6pPr marL="2284579" algn="l" defTabSz="456915" rtl="0" eaLnBrk="1" latinLnBrk="0" hangingPunct="1">
      <a:defRPr sz="1800" kern="1200">
        <a:solidFill>
          <a:schemeClr val="tx1"/>
        </a:solidFill>
        <a:latin typeface="+mn-lt"/>
        <a:ea typeface="+mn-ea"/>
        <a:cs typeface="+mn-cs"/>
      </a:defRPr>
    </a:lvl6pPr>
    <a:lvl7pPr marL="2741494" algn="l" defTabSz="456915" rtl="0" eaLnBrk="1" latinLnBrk="0" hangingPunct="1">
      <a:defRPr sz="1800" kern="1200">
        <a:solidFill>
          <a:schemeClr val="tx1"/>
        </a:solidFill>
        <a:latin typeface="+mn-lt"/>
        <a:ea typeface="+mn-ea"/>
        <a:cs typeface="+mn-cs"/>
      </a:defRPr>
    </a:lvl7pPr>
    <a:lvl8pPr marL="3198408" algn="l" defTabSz="456915" rtl="0" eaLnBrk="1" latinLnBrk="0" hangingPunct="1">
      <a:defRPr sz="1800" kern="1200">
        <a:solidFill>
          <a:schemeClr val="tx1"/>
        </a:solidFill>
        <a:latin typeface="+mn-lt"/>
        <a:ea typeface="+mn-ea"/>
        <a:cs typeface="+mn-cs"/>
      </a:defRPr>
    </a:lvl8pPr>
    <a:lvl9pPr marL="3655325" algn="l" defTabSz="45691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6" autoAdjust="0"/>
  </p:normalViewPr>
  <p:slideViewPr>
    <p:cSldViewPr snapToGrid="0" snapToObjects="1">
      <p:cViewPr>
        <p:scale>
          <a:sx n="90" d="100"/>
          <a:sy n="90" d="100"/>
        </p:scale>
        <p:origin x="-640" y="13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7145DB-E8D3-074F-BEBE-0E5E1F5AE6D0}" type="datetimeFigureOut">
              <a:rPr lang="it-IT" smtClean="0"/>
              <a:t>10/04/19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54B7C9-5450-5C44-95F0-00FA1068968F}" type="slidenum">
              <a:rPr lang="it-IT" smtClean="0"/>
              <a:t>‹n.›</a:t>
            </a:fld>
            <a:endParaRPr lang="it-IT"/>
          </a:p>
        </p:txBody>
      </p:sp>
    </p:spTree>
    <p:extLst>
      <p:ext uri="{BB962C8B-B14F-4D97-AF65-F5344CB8AC3E}">
        <p14:creationId xmlns:p14="http://schemas.microsoft.com/office/powerpoint/2010/main" val="25184722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6E237-9D51-384D-847A-D0D62C08E1B9}" type="datetimeFigureOut">
              <a:rPr lang="it-IT" smtClean="0"/>
              <a:t>10/04/19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9FA88-017C-A646-BCAA-CC3946119A67}" type="slidenum">
              <a:rPr lang="it-IT" smtClean="0"/>
              <a:t>‹n.›</a:t>
            </a:fld>
            <a:endParaRPr lang="it-IT"/>
          </a:p>
        </p:txBody>
      </p:sp>
    </p:spTree>
    <p:extLst>
      <p:ext uri="{BB962C8B-B14F-4D97-AF65-F5344CB8AC3E}">
        <p14:creationId xmlns:p14="http://schemas.microsoft.com/office/powerpoint/2010/main" val="2848300200"/>
      </p:ext>
    </p:extLst>
  </p:cSld>
  <p:clrMap bg1="lt1" tx1="dk1" bg2="lt2" tx2="dk2" accent1="accent1" accent2="accent2" accent3="accent3" accent4="accent4" accent5="accent5" accent6="accent6" hlink="hlink" folHlink="folHlink"/>
  <p:hf hdr="0" ftr="0" dt="0"/>
  <p:notesStyle>
    <a:lvl1pPr marL="0" algn="l" defTabSz="456915" rtl="0" eaLnBrk="1" latinLnBrk="0" hangingPunct="1">
      <a:defRPr sz="1200" kern="1200">
        <a:solidFill>
          <a:schemeClr val="tx1"/>
        </a:solidFill>
        <a:latin typeface="+mn-lt"/>
        <a:ea typeface="+mn-ea"/>
        <a:cs typeface="+mn-cs"/>
      </a:defRPr>
    </a:lvl1pPr>
    <a:lvl2pPr marL="456915" algn="l" defTabSz="456915" rtl="0" eaLnBrk="1" latinLnBrk="0" hangingPunct="1">
      <a:defRPr sz="1200" kern="1200">
        <a:solidFill>
          <a:schemeClr val="tx1"/>
        </a:solidFill>
        <a:latin typeface="+mn-lt"/>
        <a:ea typeface="+mn-ea"/>
        <a:cs typeface="+mn-cs"/>
      </a:defRPr>
    </a:lvl2pPr>
    <a:lvl3pPr marL="913832" algn="l" defTabSz="456915" rtl="0" eaLnBrk="1" latinLnBrk="0" hangingPunct="1">
      <a:defRPr sz="1200" kern="1200">
        <a:solidFill>
          <a:schemeClr val="tx1"/>
        </a:solidFill>
        <a:latin typeface="+mn-lt"/>
        <a:ea typeface="+mn-ea"/>
        <a:cs typeface="+mn-cs"/>
      </a:defRPr>
    </a:lvl3pPr>
    <a:lvl4pPr marL="1370748" algn="l" defTabSz="456915" rtl="0" eaLnBrk="1" latinLnBrk="0" hangingPunct="1">
      <a:defRPr sz="1200" kern="1200">
        <a:solidFill>
          <a:schemeClr val="tx1"/>
        </a:solidFill>
        <a:latin typeface="+mn-lt"/>
        <a:ea typeface="+mn-ea"/>
        <a:cs typeface="+mn-cs"/>
      </a:defRPr>
    </a:lvl4pPr>
    <a:lvl5pPr marL="1827662" algn="l" defTabSz="456915" rtl="0" eaLnBrk="1" latinLnBrk="0" hangingPunct="1">
      <a:defRPr sz="1200" kern="1200">
        <a:solidFill>
          <a:schemeClr val="tx1"/>
        </a:solidFill>
        <a:latin typeface="+mn-lt"/>
        <a:ea typeface="+mn-ea"/>
        <a:cs typeface="+mn-cs"/>
      </a:defRPr>
    </a:lvl5pPr>
    <a:lvl6pPr marL="2284579" algn="l" defTabSz="456915" rtl="0" eaLnBrk="1" latinLnBrk="0" hangingPunct="1">
      <a:defRPr sz="1200" kern="1200">
        <a:solidFill>
          <a:schemeClr val="tx1"/>
        </a:solidFill>
        <a:latin typeface="+mn-lt"/>
        <a:ea typeface="+mn-ea"/>
        <a:cs typeface="+mn-cs"/>
      </a:defRPr>
    </a:lvl6pPr>
    <a:lvl7pPr marL="2741494" algn="l" defTabSz="456915" rtl="0" eaLnBrk="1" latinLnBrk="0" hangingPunct="1">
      <a:defRPr sz="1200" kern="1200">
        <a:solidFill>
          <a:schemeClr val="tx1"/>
        </a:solidFill>
        <a:latin typeface="+mn-lt"/>
        <a:ea typeface="+mn-ea"/>
        <a:cs typeface="+mn-cs"/>
      </a:defRPr>
    </a:lvl7pPr>
    <a:lvl8pPr marL="3198408" algn="l" defTabSz="456915" rtl="0" eaLnBrk="1" latinLnBrk="0" hangingPunct="1">
      <a:defRPr sz="1200" kern="1200">
        <a:solidFill>
          <a:schemeClr val="tx1"/>
        </a:solidFill>
        <a:latin typeface="+mn-lt"/>
        <a:ea typeface="+mn-ea"/>
        <a:cs typeface="+mn-cs"/>
      </a:defRPr>
    </a:lvl8pPr>
    <a:lvl9pPr marL="3655325" algn="l" defTabSz="4569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see</a:t>
            </a:r>
            <a:r>
              <a:rPr lang="it-IT" dirty="0" smtClean="0"/>
              <a:t> </a:t>
            </a:r>
            <a:r>
              <a:rPr lang="it-IT" dirty="0" err="1" smtClean="0"/>
              <a:t>next</a:t>
            </a:r>
            <a:r>
              <a:rPr lang="it-IT" dirty="0" smtClean="0"/>
              <a:t> slide</a:t>
            </a:r>
          </a:p>
          <a:p>
            <a:endParaRPr lang="it-IT" dirty="0"/>
          </a:p>
        </p:txBody>
      </p:sp>
      <p:sp>
        <p:nvSpPr>
          <p:cNvPr id="4" name="Segnaposto numero diapositiva 3"/>
          <p:cNvSpPr>
            <a:spLocks noGrp="1"/>
          </p:cNvSpPr>
          <p:nvPr>
            <p:ph type="sldNum" sz="quarter" idx="10"/>
          </p:nvPr>
        </p:nvSpPr>
        <p:spPr/>
        <p:txBody>
          <a:bodyPr/>
          <a:lstStyle/>
          <a:p>
            <a:fld id="{C5E9FA88-017C-A646-BCAA-CC3946119A67}" type="slidenum">
              <a:rPr lang="it-IT" smtClean="0"/>
              <a:t>3</a:t>
            </a:fld>
            <a:endParaRPr lang="it-IT"/>
          </a:p>
        </p:txBody>
      </p:sp>
    </p:spTree>
    <p:extLst>
      <p:ext uri="{BB962C8B-B14F-4D97-AF65-F5344CB8AC3E}">
        <p14:creationId xmlns:p14="http://schemas.microsoft.com/office/powerpoint/2010/main" val="782821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debuglies.com</a:t>
            </a:r>
            <a:r>
              <a:rPr lang="it-IT" dirty="0" smtClean="0"/>
              <a:t>/2018/02/17/</a:t>
            </a:r>
            <a:r>
              <a:rPr lang="it-IT" dirty="0" err="1" smtClean="0"/>
              <a:t>amyloid-protein-transmission-through-neurosurgery</a:t>
            </a:r>
            <a:r>
              <a:rPr lang="it-IT" dirty="0" smtClean="0"/>
              <a:t>/</a:t>
            </a:r>
            <a:endParaRPr lang="it-IT" dirty="0"/>
          </a:p>
        </p:txBody>
      </p:sp>
      <p:sp>
        <p:nvSpPr>
          <p:cNvPr id="4" name="Segnaposto numero diapositiva 3"/>
          <p:cNvSpPr>
            <a:spLocks noGrp="1"/>
          </p:cNvSpPr>
          <p:nvPr>
            <p:ph type="sldNum" sz="quarter" idx="10"/>
          </p:nvPr>
        </p:nvSpPr>
        <p:spPr/>
        <p:txBody>
          <a:bodyPr/>
          <a:lstStyle/>
          <a:p>
            <a:fld id="{C5E9FA88-017C-A646-BCAA-CC3946119A67}" type="slidenum">
              <a:rPr lang="it-IT" smtClean="0"/>
              <a:t>8</a:t>
            </a:fld>
            <a:endParaRPr lang="it-IT"/>
          </a:p>
        </p:txBody>
      </p:sp>
    </p:spTree>
    <p:extLst>
      <p:ext uri="{BB962C8B-B14F-4D97-AF65-F5344CB8AC3E}">
        <p14:creationId xmlns:p14="http://schemas.microsoft.com/office/powerpoint/2010/main" val="249514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it-IT" sz="2200">
              <a:solidFill>
                <a:prstClr val="black"/>
              </a:solidFill>
              <a:latin typeface="Times New Roman" charset="0"/>
              <a:ea typeface="ＭＳ Ｐゴシック" charset="0"/>
              <a:cs typeface="msgothic" charset="0"/>
            </a:endParaRPr>
          </a:p>
        </p:txBody>
      </p:sp>
      <p:sp>
        <p:nvSpPr>
          <p:cNvPr id="409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The potential pathways for insulin entry into brain ISF. The arterial and CSF insulin concentration is typical of that found in peripheral blood and in human lumbar CSF in postprandial healthy humans. The brain </a:t>
            </a:r>
            <a:r>
              <a:rPr lang="en-GB" dirty="0" err="1">
                <a:latin typeface="Arial" charset="0"/>
                <a:cs typeface="msgothic" charset="0"/>
              </a:rPr>
              <a:t>microvascular</a:t>
            </a:r>
            <a:r>
              <a:rPr lang="en-GB" dirty="0">
                <a:latin typeface="Arial" charset="0"/>
                <a:cs typeface="msgothic" charset="0"/>
              </a:rPr>
              <a:t> endothelial cell (BMEC) insulin concentration is estimated based on the observed ability of aortic endothelial cells to concentrate insulin (55)</a:t>
            </a:r>
            <a:r>
              <a:rPr lang="en-GB" dirty="0" smtClean="0">
                <a:latin typeface="Arial" charset="0"/>
                <a:cs typeface="msgothic" charset="0"/>
              </a:rPr>
              <a:t>.</a:t>
            </a:r>
          </a:p>
          <a:p>
            <a:pPr eaLnBrk="1">
              <a:lnSpc>
                <a:spcPct val="93000"/>
              </a:lnSpc>
              <a:spcBef>
                <a:spcPct val="0"/>
              </a:spcBef>
              <a:buSzPct val="45000"/>
              <a:buFont typeface="Wingdings" charset="0"/>
              <a:buNone/>
            </a:pPr>
            <a:endParaRPr lang="en-GB" dirty="0" smtClean="0">
              <a:latin typeface="Arial" charset="0"/>
              <a:cs typeface="msgothic" charset="0"/>
            </a:endParaRPr>
          </a:p>
          <a:p>
            <a:pPr eaLnBrk="1">
              <a:lnSpc>
                <a:spcPct val="93000"/>
              </a:lnSpc>
              <a:spcBef>
                <a:spcPct val="0"/>
              </a:spcBef>
              <a:buSzPct val="45000"/>
              <a:buFont typeface="Wingdings" charset="0"/>
              <a:buNone/>
            </a:pPr>
            <a:r>
              <a:rPr lang="en-GB" dirty="0" smtClean="0">
                <a:latin typeface="Arial" charset="0"/>
                <a:cs typeface="msgothic" charset="0"/>
              </a:rPr>
              <a:t>source</a:t>
            </a:r>
          </a:p>
          <a:p>
            <a:pPr eaLnBrk="1">
              <a:lnSpc>
                <a:spcPct val="93000"/>
              </a:lnSpc>
              <a:spcBef>
                <a:spcPct val="0"/>
              </a:spcBef>
              <a:buSzPct val="45000"/>
              <a:buFont typeface="Wingdings" charset="0"/>
              <a:buNone/>
            </a:pPr>
            <a:endParaRPr lang="en-GB" dirty="0" smtClean="0">
              <a:latin typeface="Arial" charset="0"/>
              <a:cs typeface="msgothic" charset="0"/>
            </a:endParaRPr>
          </a:p>
          <a:p>
            <a:pPr eaLnBrk="1">
              <a:lnSpc>
                <a:spcPct val="93000"/>
              </a:lnSpc>
              <a:spcBef>
                <a:spcPct val="0"/>
              </a:spcBef>
              <a:buSzPct val="45000"/>
              <a:buFont typeface="Wingdings" charset="0"/>
              <a:buNone/>
            </a:pPr>
            <a:r>
              <a:rPr lang="en-GB" dirty="0" smtClean="0">
                <a:latin typeface="Arial" charset="0"/>
                <a:cs typeface="msgothic" charset="0"/>
              </a:rPr>
              <a:t>Perspectives in Diabetes</a:t>
            </a:r>
          </a:p>
          <a:p>
            <a:pPr eaLnBrk="1">
              <a:lnSpc>
                <a:spcPct val="93000"/>
              </a:lnSpc>
              <a:spcBef>
                <a:spcPct val="0"/>
              </a:spcBef>
              <a:buSzPct val="45000"/>
              <a:buFont typeface="Wingdings" charset="0"/>
              <a:buNone/>
            </a:pPr>
            <a:r>
              <a:rPr lang="en-GB" dirty="0" smtClean="0">
                <a:latin typeface="Arial" charset="0"/>
                <a:cs typeface="msgothic" charset="0"/>
              </a:rPr>
              <a:t>Insulin Regulates Brain Function, but How Does It Get There?</a:t>
            </a:r>
          </a:p>
          <a:p>
            <a:pPr eaLnBrk="1">
              <a:lnSpc>
                <a:spcPct val="93000"/>
              </a:lnSpc>
              <a:spcBef>
                <a:spcPct val="0"/>
              </a:spcBef>
              <a:buSzPct val="45000"/>
              <a:buFont typeface="Wingdings" charset="0"/>
              <a:buNone/>
            </a:pPr>
            <a:r>
              <a:rPr lang="en-GB" dirty="0" smtClean="0">
                <a:latin typeface="Arial" charset="0"/>
                <a:cs typeface="msgothic" charset="0"/>
              </a:rPr>
              <a:t>Sarah M. </a:t>
            </a:r>
            <a:r>
              <a:rPr lang="en-GB" dirty="0" err="1" smtClean="0">
                <a:latin typeface="Arial" charset="0"/>
                <a:cs typeface="msgothic" charset="0"/>
              </a:rPr>
              <a:t>Gray</a:t>
            </a:r>
            <a:r>
              <a:rPr lang="en-GB" dirty="0" smtClean="0">
                <a:latin typeface="Arial" charset="0"/>
                <a:cs typeface="msgothic" charset="0"/>
              </a:rPr>
              <a:t>, Rick I. Meijer and Eugene J. Barrett⇑</a:t>
            </a:r>
          </a:p>
          <a:p>
            <a:pPr eaLnBrk="1">
              <a:lnSpc>
                <a:spcPct val="93000"/>
              </a:lnSpc>
              <a:spcBef>
                <a:spcPct val="0"/>
              </a:spcBef>
              <a:buSzPct val="45000"/>
              <a:buFont typeface="Wingdings" charset="0"/>
              <a:buNone/>
            </a:pPr>
            <a:r>
              <a:rPr lang="en-GB" dirty="0" smtClean="0">
                <a:latin typeface="Arial" charset="0"/>
                <a:cs typeface="msgothic" charset="0"/>
              </a:rPr>
              <a:t>+ Author Affiliations</a:t>
            </a:r>
          </a:p>
          <a:p>
            <a:pPr eaLnBrk="1">
              <a:lnSpc>
                <a:spcPct val="93000"/>
              </a:lnSpc>
              <a:spcBef>
                <a:spcPct val="0"/>
              </a:spcBef>
              <a:buSzPct val="45000"/>
              <a:buFont typeface="Wingdings" charset="0"/>
              <a:buNone/>
            </a:pPr>
            <a:endParaRPr lang="en-GB" dirty="0" smtClean="0">
              <a:latin typeface="Arial" charset="0"/>
              <a:cs typeface="msgothic" charset="0"/>
            </a:endParaRPr>
          </a:p>
          <a:p>
            <a:pPr eaLnBrk="1">
              <a:lnSpc>
                <a:spcPct val="93000"/>
              </a:lnSpc>
              <a:spcBef>
                <a:spcPct val="0"/>
              </a:spcBef>
              <a:buSzPct val="45000"/>
              <a:buFont typeface="Wingdings" charset="0"/>
              <a:buNone/>
            </a:pPr>
            <a:r>
              <a:rPr lang="en-GB" dirty="0" smtClean="0">
                <a:latin typeface="Arial" charset="0"/>
                <a:cs typeface="msgothic" charset="0"/>
              </a:rPr>
              <a:t>Corresponding author: Eugene J. Barrett, ejb8x@virginia.edu.</a:t>
            </a:r>
          </a:p>
          <a:p>
            <a:pPr eaLnBrk="1">
              <a:lnSpc>
                <a:spcPct val="93000"/>
              </a:lnSpc>
              <a:spcBef>
                <a:spcPct val="0"/>
              </a:spcBef>
              <a:buSzPct val="45000"/>
              <a:buFont typeface="Wingdings" charset="0"/>
              <a:buNone/>
            </a:pPr>
            <a:r>
              <a:rPr lang="en-GB" dirty="0" smtClean="0">
                <a:latin typeface="Arial" charset="0"/>
                <a:cs typeface="msgothic" charset="0"/>
              </a:rPr>
              <a:t>Diabetes 2014 Dec; 63(12): 3992-3997.</a:t>
            </a:r>
          </a:p>
          <a:p>
            <a:pPr eaLnBrk="1">
              <a:lnSpc>
                <a:spcPct val="93000"/>
              </a:lnSpc>
              <a:spcBef>
                <a:spcPct val="0"/>
              </a:spcBef>
              <a:buSzPct val="45000"/>
              <a:buFont typeface="Wingdings" charset="0"/>
              <a:buNone/>
            </a:pPr>
            <a:r>
              <a:rPr lang="en-GB" dirty="0" smtClean="0">
                <a:latin typeface="Arial" charset="0"/>
                <a:cs typeface="msgothic" charset="0"/>
              </a:rPr>
              <a:t>https://</a:t>
            </a:r>
            <a:r>
              <a:rPr lang="en-GB" dirty="0" err="1" smtClean="0">
                <a:latin typeface="Arial" charset="0"/>
                <a:cs typeface="msgothic" charset="0"/>
              </a:rPr>
              <a:t>doi.org</a:t>
            </a:r>
            <a:r>
              <a:rPr lang="en-GB" dirty="0" smtClean="0">
                <a:latin typeface="Arial" charset="0"/>
                <a:cs typeface="msgothic" charset="0"/>
              </a:rPr>
              <a:t>/10.2337/db14-0340</a:t>
            </a:r>
            <a:endParaRPr lang="en-GB" dirty="0">
              <a:latin typeface="Arial" charset="0"/>
              <a:cs typeface="ms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it-IT" sz="2200">
              <a:solidFill>
                <a:prstClr val="black"/>
              </a:solidFill>
              <a:latin typeface="Times New Roman" charset="0"/>
              <a:ea typeface="ＭＳ Ｐゴシック" charset="0"/>
              <a:cs typeface="msgothic" charset="0"/>
            </a:endParaRPr>
          </a:p>
        </p:txBody>
      </p:sp>
      <p:sp>
        <p:nvSpPr>
          <p:cNvPr id="409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T2DM, brain insulin resistance, and AD have been linked in a number of different epidemiological, clinical, and animal studies. One model for this link is displayed. Initially, genes and lifestyle promote insulin resistance in peripheral and brain tissue. Insulin resistance in peripheral tissues leads to T2DM and the metabolic syndrome, which further promotes brain insulin resistance as well as AD pathology though </a:t>
            </a:r>
            <a:r>
              <a:rPr lang="en-GB" dirty="0" err="1">
                <a:latin typeface="Arial" charset="0"/>
                <a:cs typeface="msgothic" charset="0"/>
              </a:rPr>
              <a:t>hyperinsulinemia</a:t>
            </a:r>
            <a:r>
              <a:rPr lang="en-GB" dirty="0">
                <a:latin typeface="Arial" charset="0"/>
                <a:cs typeface="msgothic" charset="0"/>
              </a:rPr>
              <a:t>, reactive oxygen species, and AGEs. AD pathology and brain insulin resistance may drive one another in a reciprocal cycle that eventually leads to synaptic loss and clinical dementia due to AD</a:t>
            </a:r>
            <a:r>
              <a:rPr lang="en-GB" dirty="0" smtClean="0">
                <a:latin typeface="Arial" charset="0"/>
                <a:cs typeface="msgothic" charset="0"/>
              </a:rPr>
              <a:t>.</a:t>
            </a:r>
          </a:p>
          <a:p>
            <a:pPr eaLnBrk="1">
              <a:lnSpc>
                <a:spcPct val="93000"/>
              </a:lnSpc>
              <a:spcBef>
                <a:spcPct val="0"/>
              </a:spcBef>
              <a:buSzPct val="45000"/>
              <a:buFont typeface="Wingdings" charset="0"/>
              <a:buNone/>
            </a:pPr>
            <a:endParaRPr lang="en-GB" dirty="0" smtClean="0">
              <a:latin typeface="Arial" charset="0"/>
              <a:cs typeface="msgothic" charset="0"/>
            </a:endParaRPr>
          </a:p>
          <a:p>
            <a:pPr eaLnBrk="1">
              <a:lnSpc>
                <a:spcPct val="93000"/>
              </a:lnSpc>
              <a:spcBef>
                <a:spcPct val="0"/>
              </a:spcBef>
              <a:buSzPct val="45000"/>
              <a:buFont typeface="Wingdings" charset="0"/>
              <a:buNone/>
            </a:pPr>
            <a:r>
              <a:rPr lang="en-GB" dirty="0" smtClean="0">
                <a:latin typeface="Arial" charset="0"/>
                <a:cs typeface="msgothic" charset="0"/>
              </a:rPr>
              <a:t>SOURCE</a:t>
            </a:r>
          </a:p>
          <a:p>
            <a:pPr eaLnBrk="1">
              <a:lnSpc>
                <a:spcPct val="93000"/>
              </a:lnSpc>
              <a:spcBef>
                <a:spcPct val="0"/>
              </a:spcBef>
              <a:buSzPct val="45000"/>
              <a:buFont typeface="Wingdings" charset="0"/>
              <a:buNone/>
            </a:pPr>
            <a:r>
              <a:rPr lang="en-GB" dirty="0" smtClean="0">
                <a:latin typeface="Arial" charset="0"/>
                <a:cs typeface="msgothic" charset="0"/>
              </a:rPr>
              <a:t>http://</a:t>
            </a:r>
            <a:r>
              <a:rPr lang="en-GB" dirty="0" err="1" smtClean="0">
                <a:latin typeface="Arial" charset="0"/>
                <a:cs typeface="msgothic" charset="0"/>
              </a:rPr>
              <a:t>diabetes.diabetesjournals.org</a:t>
            </a:r>
            <a:r>
              <a:rPr lang="en-GB" dirty="0" smtClean="0">
                <a:latin typeface="Arial" charset="0"/>
                <a:cs typeface="msgothic" charset="0"/>
              </a:rPr>
              <a:t>/content/63/7/2253 </a:t>
            </a:r>
            <a:endParaRPr lang="en-GB" dirty="0">
              <a:latin typeface="Arial" charset="0"/>
              <a:cs typeface="ms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Forty-three</a:t>
            </a:r>
            <a:r>
              <a:rPr lang="it-IT" dirty="0" smtClean="0"/>
              <a:t> </a:t>
            </a:r>
            <a:r>
              <a:rPr lang="it-IT" dirty="0" err="1" smtClean="0"/>
              <a:t>distinct</a:t>
            </a:r>
            <a:r>
              <a:rPr lang="it-IT" dirty="0" smtClean="0"/>
              <a:t> </a:t>
            </a:r>
            <a:r>
              <a:rPr lang="it-IT" dirty="0" err="1" smtClean="0"/>
              <a:t>substructures</a:t>
            </a:r>
            <a:r>
              <a:rPr lang="it-IT" dirty="0" smtClean="0"/>
              <a:t> of </a:t>
            </a:r>
            <a:r>
              <a:rPr lang="it-IT" dirty="0" err="1" smtClean="0"/>
              <a:t>polyphenols</a:t>
            </a:r>
            <a:r>
              <a:rPr lang="it-IT" dirty="0" smtClean="0"/>
              <a:t> produce 5 </a:t>
            </a:r>
            <a:r>
              <a:rPr lang="it-IT" dirty="0" err="1" smtClean="0"/>
              <a:t>classes</a:t>
            </a:r>
            <a:r>
              <a:rPr lang="it-IT" dirty="0" smtClean="0"/>
              <a:t>: (i) </a:t>
            </a:r>
            <a:r>
              <a:rPr lang="it-IT" dirty="0" err="1" smtClean="0"/>
              <a:t>flavonoids</a:t>
            </a:r>
            <a:r>
              <a:rPr lang="it-IT" dirty="0" smtClean="0"/>
              <a:t> (9 </a:t>
            </a:r>
            <a:r>
              <a:rPr lang="it-IT" dirty="0" err="1" smtClean="0"/>
              <a:t>subclasses</a:t>
            </a:r>
            <a:r>
              <a:rPr lang="it-IT" dirty="0" smtClean="0"/>
              <a:t>: anthocyanins, </a:t>
            </a:r>
            <a:r>
              <a:rPr lang="it-IT" dirty="0" err="1" smtClean="0"/>
              <a:t>chalcones</a:t>
            </a:r>
            <a:r>
              <a:rPr lang="it-IT" dirty="0" smtClean="0"/>
              <a:t>, </a:t>
            </a:r>
            <a:r>
              <a:rPr lang="it-IT" dirty="0" err="1" smtClean="0"/>
              <a:t>dihydrochalcones</a:t>
            </a:r>
            <a:r>
              <a:rPr lang="it-IT" dirty="0" smtClean="0"/>
              <a:t>, </a:t>
            </a:r>
            <a:r>
              <a:rPr lang="it-IT" dirty="0" err="1" smtClean="0"/>
              <a:t>dihydroflavonols</a:t>
            </a:r>
            <a:r>
              <a:rPr lang="it-IT" dirty="0" smtClean="0"/>
              <a:t> and flavanone, flavone and flavonol, isoflavonoid), (ii) </a:t>
            </a:r>
            <a:r>
              <a:rPr lang="it-IT" dirty="0" err="1" smtClean="0"/>
              <a:t>lignans</a:t>
            </a:r>
            <a:r>
              <a:rPr lang="it-IT" dirty="0" smtClean="0"/>
              <a:t>, (iii) </a:t>
            </a:r>
            <a:r>
              <a:rPr lang="it-IT" dirty="0" err="1" smtClean="0"/>
              <a:t>phenolic</a:t>
            </a:r>
            <a:r>
              <a:rPr lang="it-IT" dirty="0" smtClean="0"/>
              <a:t> </a:t>
            </a:r>
            <a:r>
              <a:rPr lang="it-IT" dirty="0" err="1" smtClean="0"/>
              <a:t>acids</a:t>
            </a:r>
            <a:r>
              <a:rPr lang="it-IT" dirty="0" smtClean="0"/>
              <a:t> (</a:t>
            </a:r>
            <a:r>
              <a:rPr lang="it-IT" dirty="0" err="1" smtClean="0"/>
              <a:t>hydroxybenzoic</a:t>
            </a:r>
            <a:r>
              <a:rPr lang="it-IT" dirty="0" smtClean="0"/>
              <a:t> </a:t>
            </a:r>
            <a:r>
              <a:rPr lang="it-IT" dirty="0" err="1" smtClean="0"/>
              <a:t>acids</a:t>
            </a:r>
            <a:r>
              <a:rPr lang="it-IT" dirty="0" smtClean="0"/>
              <a:t>, </a:t>
            </a:r>
            <a:r>
              <a:rPr lang="it-IT" dirty="0" err="1" smtClean="0"/>
              <a:t>hydroxycinnamic</a:t>
            </a:r>
            <a:r>
              <a:rPr lang="it-IT" dirty="0" smtClean="0"/>
              <a:t> </a:t>
            </a:r>
            <a:r>
              <a:rPr lang="it-IT" dirty="0" err="1" smtClean="0"/>
              <a:t>acids</a:t>
            </a:r>
            <a:r>
              <a:rPr lang="it-IT" dirty="0" smtClean="0"/>
              <a:t>, </a:t>
            </a:r>
            <a:r>
              <a:rPr lang="it-IT" dirty="0" err="1" smtClean="0"/>
              <a:t>hydroxyphenylacetic</a:t>
            </a:r>
            <a:r>
              <a:rPr lang="it-IT" dirty="0" smtClean="0"/>
              <a:t> </a:t>
            </a:r>
            <a:r>
              <a:rPr lang="it-IT" dirty="0" err="1" smtClean="0"/>
              <a:t>acids</a:t>
            </a:r>
            <a:r>
              <a:rPr lang="it-IT" dirty="0" smtClean="0"/>
              <a:t>, </a:t>
            </a:r>
            <a:r>
              <a:rPr lang="it-IT" dirty="0" err="1" smtClean="0"/>
              <a:t>hydroxyphenylpropionic</a:t>
            </a:r>
            <a:r>
              <a:rPr lang="it-IT" dirty="0" smtClean="0"/>
              <a:t> </a:t>
            </a:r>
            <a:r>
              <a:rPr lang="it-IT" dirty="0" err="1" smtClean="0"/>
              <a:t>acids</a:t>
            </a:r>
            <a:r>
              <a:rPr lang="it-IT" dirty="0" smtClean="0"/>
              <a:t>, </a:t>
            </a:r>
            <a:r>
              <a:rPr lang="it-IT" dirty="0" err="1" smtClean="0"/>
              <a:t>hydroxyphenylpentanoic</a:t>
            </a:r>
            <a:r>
              <a:rPr lang="it-IT" dirty="0" smtClean="0"/>
              <a:t> </a:t>
            </a:r>
            <a:r>
              <a:rPr lang="it-IT" dirty="0" err="1" smtClean="0"/>
              <a:t>acids</a:t>
            </a:r>
            <a:r>
              <a:rPr lang="it-IT" dirty="0" smtClean="0"/>
              <a:t>), (iv) </a:t>
            </a:r>
            <a:r>
              <a:rPr lang="it-IT" dirty="0" err="1" smtClean="0"/>
              <a:t>stilbenes</a:t>
            </a:r>
            <a:r>
              <a:rPr lang="it-IT" dirty="0" smtClean="0"/>
              <a:t>, and (v) </a:t>
            </a:r>
            <a:r>
              <a:rPr lang="it-IT" dirty="0" err="1" smtClean="0"/>
              <a:t>other</a:t>
            </a:r>
            <a:r>
              <a:rPr lang="it-IT" dirty="0" smtClean="0"/>
              <a:t> </a:t>
            </a:r>
            <a:r>
              <a:rPr lang="it-IT" dirty="0" err="1" smtClean="0"/>
              <a:t>polyphenols</a:t>
            </a:r>
            <a:r>
              <a:rPr lang="it-IT" dirty="0" smtClean="0"/>
              <a:t> (</a:t>
            </a:r>
            <a:r>
              <a:rPr lang="it-IT" dirty="0" err="1" smtClean="0"/>
              <a:t>alkylmethoxyphenols</a:t>
            </a:r>
            <a:r>
              <a:rPr lang="it-IT" dirty="0" smtClean="0"/>
              <a:t> and </a:t>
            </a:r>
            <a:r>
              <a:rPr lang="it-IT" dirty="0" err="1" smtClean="0"/>
              <a:t>hydroxyphenylpropenes</a:t>
            </a:r>
            <a:r>
              <a:rPr lang="it-IT" dirty="0" smtClean="0"/>
              <a:t> and </a:t>
            </a:r>
            <a:r>
              <a:rPr lang="it-IT" dirty="0" err="1" smtClean="0"/>
              <a:t>alkylphenols</a:t>
            </a:r>
            <a:r>
              <a:rPr lang="it-IT" dirty="0" smtClean="0"/>
              <a:t>, </a:t>
            </a:r>
            <a:r>
              <a:rPr lang="it-IT" dirty="0" err="1" smtClean="0"/>
              <a:t>curcuminoids</a:t>
            </a:r>
            <a:r>
              <a:rPr lang="it-IT" dirty="0" smtClean="0"/>
              <a:t>, </a:t>
            </a:r>
            <a:r>
              <a:rPr lang="it-IT" dirty="0" err="1" smtClean="0"/>
              <a:t>furanocoumarins</a:t>
            </a:r>
            <a:r>
              <a:rPr lang="it-IT" dirty="0" smtClean="0"/>
              <a:t>, </a:t>
            </a:r>
            <a:r>
              <a:rPr lang="it-IT" dirty="0" err="1" smtClean="0"/>
              <a:t>hydroxybenzaldehydes</a:t>
            </a:r>
            <a:r>
              <a:rPr lang="it-IT" dirty="0" smtClean="0"/>
              <a:t> and </a:t>
            </a:r>
            <a:r>
              <a:rPr lang="it-IT" dirty="0" err="1" smtClean="0"/>
              <a:t>hydroxycinnamaldehydes</a:t>
            </a:r>
            <a:r>
              <a:rPr lang="it-IT" dirty="0" smtClean="0"/>
              <a:t>, </a:t>
            </a:r>
            <a:r>
              <a:rPr lang="it-IT" dirty="0" err="1" smtClean="0"/>
              <a:t>hydroxybenzoketones</a:t>
            </a:r>
            <a:r>
              <a:rPr lang="it-IT" dirty="0" smtClean="0"/>
              <a:t>, </a:t>
            </a:r>
            <a:r>
              <a:rPr lang="it-IT" dirty="0" err="1" smtClean="0"/>
              <a:t>tyrosols</a:t>
            </a:r>
            <a:r>
              <a:rPr lang="it-IT" dirty="0" smtClean="0"/>
              <a:t>). Some </a:t>
            </a:r>
            <a:r>
              <a:rPr lang="it-IT" dirty="0" err="1" smtClean="0"/>
              <a:t>polyphenol</a:t>
            </a:r>
            <a:r>
              <a:rPr lang="it-IT" dirty="0" smtClean="0"/>
              <a:t> </a:t>
            </a:r>
            <a:r>
              <a:rPr lang="it-IT" dirty="0" err="1" smtClean="0"/>
              <a:t>subclasses</a:t>
            </a:r>
            <a:r>
              <a:rPr lang="it-IT" dirty="0" smtClean="0"/>
              <a:t> </a:t>
            </a:r>
            <a:r>
              <a:rPr lang="it-IT" dirty="0" err="1" smtClean="0"/>
              <a:t>have</a:t>
            </a:r>
            <a:r>
              <a:rPr lang="it-IT" dirty="0" smtClean="0"/>
              <a:t> </a:t>
            </a:r>
            <a:r>
              <a:rPr lang="it-IT" dirty="0" err="1" smtClean="0"/>
              <a:t>several</a:t>
            </a:r>
            <a:r>
              <a:rPr lang="it-IT" dirty="0" smtClean="0"/>
              <a:t> </a:t>
            </a:r>
            <a:r>
              <a:rPr lang="it-IT" dirty="0" err="1" smtClean="0"/>
              <a:t>scaffolds</a:t>
            </a:r>
            <a:r>
              <a:rPr lang="it-IT" dirty="0" smtClean="0"/>
              <a:t> (e.g., </a:t>
            </a:r>
            <a:r>
              <a:rPr lang="it-IT" dirty="0" err="1" smtClean="0"/>
              <a:t>phenolic</a:t>
            </a:r>
            <a:r>
              <a:rPr lang="it-IT" dirty="0" smtClean="0"/>
              <a:t> </a:t>
            </a:r>
            <a:r>
              <a:rPr lang="it-IT" dirty="0" err="1" smtClean="0"/>
              <a:t>acids</a:t>
            </a:r>
            <a:r>
              <a:rPr lang="it-IT" dirty="0" smtClean="0"/>
              <a:t>) to </a:t>
            </a:r>
            <a:r>
              <a:rPr lang="it-IT" dirty="0" err="1" smtClean="0"/>
              <a:t>describe</a:t>
            </a:r>
            <a:r>
              <a:rPr lang="it-IT" dirty="0" smtClean="0"/>
              <a:t> </a:t>
            </a:r>
            <a:r>
              <a:rPr lang="it-IT" dirty="0" err="1" smtClean="0"/>
              <a:t>ortho</a:t>
            </a:r>
            <a:r>
              <a:rPr lang="it-IT" dirty="0" smtClean="0"/>
              <a:t>-, para-, and meta- </a:t>
            </a:r>
            <a:r>
              <a:rPr lang="it-IT" dirty="0" err="1" smtClean="0"/>
              <a:t>substitutions</a:t>
            </a:r>
            <a:r>
              <a:rPr lang="it-IT" dirty="0" smtClean="0"/>
              <a:t>, </a:t>
            </a:r>
            <a:r>
              <a:rPr lang="it-IT" dirty="0" err="1" smtClean="0"/>
              <a:t>while</a:t>
            </a:r>
            <a:r>
              <a:rPr lang="it-IT" dirty="0" smtClean="0"/>
              <a:t> </a:t>
            </a:r>
            <a:r>
              <a:rPr lang="it-IT" dirty="0" err="1" smtClean="0"/>
              <a:t>several</a:t>
            </a:r>
            <a:r>
              <a:rPr lang="it-IT" dirty="0" smtClean="0"/>
              <a:t> </a:t>
            </a:r>
            <a:r>
              <a:rPr lang="it-IT" dirty="0" err="1" smtClean="0"/>
              <a:t>polyphenol</a:t>
            </a:r>
            <a:r>
              <a:rPr lang="it-IT" dirty="0" smtClean="0"/>
              <a:t> </a:t>
            </a:r>
            <a:r>
              <a:rPr lang="it-IT" dirty="0" err="1" smtClean="0"/>
              <a:t>subclasses</a:t>
            </a:r>
            <a:r>
              <a:rPr lang="it-IT" dirty="0" smtClean="0"/>
              <a:t> (e.g., </a:t>
            </a:r>
            <a:r>
              <a:rPr lang="it-IT" dirty="0" err="1" smtClean="0"/>
              <a:t>flavonols</a:t>
            </a:r>
            <a:r>
              <a:rPr lang="it-IT" dirty="0" smtClean="0"/>
              <a:t> and </a:t>
            </a:r>
            <a:r>
              <a:rPr lang="it-IT" dirty="0" err="1" smtClean="0"/>
              <a:t>flavones</a:t>
            </a:r>
            <a:r>
              <a:rPr lang="it-IT" dirty="0" smtClean="0"/>
              <a:t>) </a:t>
            </a:r>
            <a:r>
              <a:rPr lang="it-IT" dirty="0" err="1" smtClean="0"/>
              <a:t>have</a:t>
            </a:r>
            <a:r>
              <a:rPr lang="it-IT" dirty="0" smtClean="0"/>
              <a:t> a single </a:t>
            </a:r>
            <a:r>
              <a:rPr lang="it-IT" dirty="0" err="1" smtClean="0"/>
              <a:t>substructure</a:t>
            </a:r>
            <a:r>
              <a:rPr lang="it-IT" dirty="0" smtClean="0"/>
              <a:t>. Some </a:t>
            </a:r>
            <a:r>
              <a:rPr lang="it-IT" dirty="0" err="1" smtClean="0"/>
              <a:t>substructures</a:t>
            </a:r>
            <a:r>
              <a:rPr lang="it-IT" dirty="0" smtClean="0"/>
              <a:t> include more </a:t>
            </a:r>
            <a:r>
              <a:rPr lang="it-IT" dirty="0" err="1" smtClean="0"/>
              <a:t>than</a:t>
            </a:r>
            <a:r>
              <a:rPr lang="it-IT" dirty="0" smtClean="0"/>
              <a:t> </a:t>
            </a:r>
            <a:r>
              <a:rPr lang="it-IT" dirty="0" err="1" smtClean="0"/>
              <a:t>one</a:t>
            </a:r>
            <a:r>
              <a:rPr lang="it-IT" dirty="0" smtClean="0"/>
              <a:t> </a:t>
            </a:r>
            <a:r>
              <a:rPr lang="it-IT" dirty="0" err="1" smtClean="0"/>
              <a:t>subclass</a:t>
            </a:r>
            <a:r>
              <a:rPr lang="it-IT" dirty="0" smtClean="0"/>
              <a:t> (</a:t>
            </a:r>
            <a:r>
              <a:rPr lang="it-IT" dirty="0" err="1" smtClean="0"/>
              <a:t>redundancy</a:t>
            </a:r>
            <a:r>
              <a:rPr lang="it-IT" dirty="0" smtClean="0"/>
              <a:t>). Non-</a:t>
            </a:r>
            <a:r>
              <a:rPr lang="it-IT" dirty="0" err="1" smtClean="0"/>
              <a:t>polyphenolic</a:t>
            </a:r>
            <a:r>
              <a:rPr lang="it-IT" dirty="0" smtClean="0"/>
              <a:t> </a:t>
            </a:r>
            <a:r>
              <a:rPr lang="it-IT" dirty="0" err="1" smtClean="0"/>
              <a:t>metabolites</a:t>
            </a:r>
            <a:r>
              <a:rPr lang="it-IT" dirty="0" smtClean="0"/>
              <a:t> (6th </a:t>
            </a:r>
            <a:r>
              <a:rPr lang="it-IT" dirty="0" err="1" smtClean="0"/>
              <a:t>class</a:t>
            </a:r>
            <a:r>
              <a:rPr lang="it-IT" dirty="0" smtClean="0"/>
              <a:t>) </a:t>
            </a:r>
            <a:r>
              <a:rPr lang="it-IT" dirty="0" err="1" smtClean="0"/>
              <a:t>could</a:t>
            </a:r>
            <a:r>
              <a:rPr lang="it-IT" dirty="0" smtClean="0"/>
              <a:t> </a:t>
            </a:r>
            <a:r>
              <a:rPr lang="it-IT" dirty="0" err="1" smtClean="0"/>
              <a:t>not</a:t>
            </a:r>
            <a:r>
              <a:rPr lang="it-IT" dirty="0" smtClean="0"/>
              <a:t> be </a:t>
            </a:r>
            <a:r>
              <a:rPr lang="it-IT" dirty="0" err="1" smtClean="0"/>
              <a:t>queried</a:t>
            </a:r>
            <a:r>
              <a:rPr lang="it-IT" dirty="0" smtClean="0"/>
              <a:t>, </a:t>
            </a:r>
            <a:r>
              <a:rPr lang="it-IT" dirty="0" err="1" smtClean="0"/>
              <a:t>as</a:t>
            </a:r>
            <a:r>
              <a:rPr lang="it-IT" dirty="0" smtClean="0"/>
              <a:t> </a:t>
            </a:r>
            <a:r>
              <a:rPr lang="it-IT" dirty="0" err="1" smtClean="0"/>
              <a:t>not</a:t>
            </a:r>
            <a:r>
              <a:rPr lang="it-IT" dirty="0" smtClean="0"/>
              <a:t> </a:t>
            </a:r>
            <a:r>
              <a:rPr lang="it-IT" dirty="0" err="1" smtClean="0"/>
              <a:t>having</a:t>
            </a:r>
            <a:r>
              <a:rPr lang="it-IT" dirty="0" smtClean="0"/>
              <a:t> </a:t>
            </a:r>
            <a:r>
              <a:rPr lang="it-IT" dirty="0" err="1" smtClean="0"/>
              <a:t>fixed</a:t>
            </a:r>
            <a:r>
              <a:rPr lang="it-IT" dirty="0" smtClean="0"/>
              <a:t> </a:t>
            </a:r>
            <a:r>
              <a:rPr lang="it-IT" dirty="0" err="1" smtClean="0"/>
              <a:t>structural</a:t>
            </a:r>
            <a:r>
              <a:rPr lang="it-IT" dirty="0" smtClean="0"/>
              <a:t> </a:t>
            </a:r>
            <a:r>
              <a:rPr lang="it-IT" dirty="0" err="1" smtClean="0"/>
              <a:t>features</a:t>
            </a:r>
            <a:r>
              <a:rPr lang="it-IT" dirty="0" smtClean="0"/>
              <a:t>.</a:t>
            </a:r>
          </a:p>
          <a:p>
            <a:endParaRPr lang="it-IT" dirty="0" smtClean="0"/>
          </a:p>
          <a:p>
            <a:r>
              <a:rPr lang="it-IT" dirty="0" smtClean="0"/>
              <a:t>source</a:t>
            </a:r>
          </a:p>
          <a:p>
            <a:r>
              <a:rPr lang="it-IT" dirty="0" err="1" smtClean="0"/>
              <a:t>https</a:t>
            </a:r>
            <a:r>
              <a:rPr lang="it-IT" dirty="0" smtClean="0"/>
              <a:t>://</a:t>
            </a:r>
            <a:r>
              <a:rPr lang="it-IT" dirty="0" err="1" smtClean="0"/>
              <a:t>www.nature.com</a:t>
            </a:r>
            <a:r>
              <a:rPr lang="it-IT" dirty="0" smtClean="0"/>
              <a:t>/</a:t>
            </a:r>
            <a:r>
              <a:rPr lang="it-IT" dirty="0" err="1" smtClean="0"/>
              <a:t>articles</a:t>
            </a:r>
            <a:r>
              <a:rPr lang="it-IT" dirty="0" smtClean="0"/>
              <a:t>/s41598-018-20625-5#Fig1</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C5E9FA88-017C-A646-BCAA-CC3946119A67}" type="slidenum">
              <a:rPr lang="it-IT" smtClean="0"/>
              <a:t>29</a:t>
            </a:fld>
            <a:endParaRPr lang="it-IT"/>
          </a:p>
        </p:txBody>
      </p:sp>
    </p:spTree>
    <p:extLst>
      <p:ext uri="{BB962C8B-B14F-4D97-AF65-F5344CB8AC3E}">
        <p14:creationId xmlns:p14="http://schemas.microsoft.com/office/powerpoint/2010/main" val="265791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r>
              <a:rPr lang="it-IT" dirty="0" smtClean="0"/>
              <a:t>(A) Distribution of </a:t>
            </a:r>
            <a:r>
              <a:rPr lang="it-IT" dirty="0" err="1" smtClean="0"/>
              <a:t>polyphenol-protein</a:t>
            </a:r>
            <a:r>
              <a:rPr lang="it-IT" dirty="0" smtClean="0"/>
              <a:t> </a:t>
            </a:r>
            <a:r>
              <a:rPr lang="it-IT" dirty="0" err="1" smtClean="0"/>
              <a:t>interactions</a:t>
            </a:r>
            <a:r>
              <a:rPr lang="it-IT" dirty="0" smtClean="0"/>
              <a:t> (</a:t>
            </a:r>
            <a:r>
              <a:rPr lang="it-IT" dirty="0" err="1" smtClean="0"/>
              <a:t>polyphenols</a:t>
            </a:r>
            <a:r>
              <a:rPr lang="it-IT" dirty="0" smtClean="0"/>
              <a:t> </a:t>
            </a:r>
            <a:r>
              <a:rPr lang="it-IT" dirty="0" err="1" smtClean="0"/>
              <a:t>interacting</a:t>
            </a:r>
            <a:r>
              <a:rPr lang="it-IT" dirty="0" smtClean="0"/>
              <a:t> with: &gt;2000, 1000–2000, 500–1000, 100–500, 50–100, 20–50, 10–20, and ≤10 </a:t>
            </a:r>
            <a:r>
              <a:rPr lang="it-IT" dirty="0" err="1" smtClean="0"/>
              <a:t>proteins</a:t>
            </a:r>
            <a:r>
              <a:rPr lang="it-IT" dirty="0" smtClean="0"/>
              <a:t>) and </a:t>
            </a:r>
            <a:r>
              <a:rPr lang="it-IT" dirty="0" err="1" smtClean="0"/>
              <a:t>associated</a:t>
            </a:r>
            <a:r>
              <a:rPr lang="it-IT" dirty="0" smtClean="0"/>
              <a:t> </a:t>
            </a:r>
            <a:r>
              <a:rPr lang="it-IT" dirty="0" err="1" smtClean="0"/>
              <a:t>number</a:t>
            </a:r>
            <a:r>
              <a:rPr lang="it-IT" dirty="0" smtClean="0"/>
              <a:t> of </a:t>
            </a:r>
            <a:r>
              <a:rPr lang="it-IT" dirty="0" err="1" smtClean="0"/>
              <a:t>polyphenols</a:t>
            </a:r>
            <a:r>
              <a:rPr lang="it-IT" dirty="0" smtClean="0"/>
              <a:t> (</a:t>
            </a:r>
            <a:r>
              <a:rPr lang="it-IT" dirty="0" err="1" smtClean="0"/>
              <a:t>Poly</a:t>
            </a:r>
            <a:r>
              <a:rPr lang="it-IT" dirty="0" smtClean="0"/>
              <a:t>). (B) Distribution of </a:t>
            </a:r>
            <a:r>
              <a:rPr lang="it-IT" dirty="0" err="1" smtClean="0"/>
              <a:t>polyphenol-protein</a:t>
            </a:r>
            <a:r>
              <a:rPr lang="it-IT" dirty="0" smtClean="0"/>
              <a:t> </a:t>
            </a:r>
            <a:r>
              <a:rPr lang="it-IT" dirty="0" err="1" smtClean="0"/>
              <a:t>interactions</a:t>
            </a:r>
            <a:r>
              <a:rPr lang="it-IT" dirty="0" smtClean="0"/>
              <a:t> (</a:t>
            </a:r>
            <a:r>
              <a:rPr lang="it-IT" dirty="0" err="1" smtClean="0"/>
              <a:t>proteins</a:t>
            </a:r>
            <a:r>
              <a:rPr lang="it-IT" dirty="0" smtClean="0"/>
              <a:t> </a:t>
            </a:r>
            <a:r>
              <a:rPr lang="it-IT" dirty="0" err="1" smtClean="0"/>
              <a:t>interacting</a:t>
            </a:r>
            <a:r>
              <a:rPr lang="it-IT" dirty="0" smtClean="0"/>
              <a:t> with: &gt;70, 50–70, 25–50, 10–25, 5–10, 2–5, and 1 </a:t>
            </a:r>
            <a:r>
              <a:rPr lang="it-IT" dirty="0" err="1" smtClean="0"/>
              <a:t>polyphenols</a:t>
            </a:r>
            <a:r>
              <a:rPr lang="it-IT" dirty="0" smtClean="0"/>
              <a:t>) and </a:t>
            </a:r>
            <a:r>
              <a:rPr lang="it-IT" dirty="0" err="1" smtClean="0"/>
              <a:t>associated</a:t>
            </a:r>
            <a:r>
              <a:rPr lang="it-IT" dirty="0" smtClean="0"/>
              <a:t> </a:t>
            </a:r>
            <a:r>
              <a:rPr lang="it-IT" dirty="0" err="1" smtClean="0"/>
              <a:t>number</a:t>
            </a:r>
            <a:r>
              <a:rPr lang="it-IT" dirty="0" smtClean="0"/>
              <a:t> of </a:t>
            </a:r>
            <a:r>
              <a:rPr lang="it-IT" dirty="0" err="1" smtClean="0"/>
              <a:t>proteins</a:t>
            </a:r>
            <a:r>
              <a:rPr lang="it-IT" dirty="0" smtClean="0"/>
              <a:t>. </a:t>
            </a:r>
            <a:r>
              <a:rPr lang="it-IT" dirty="0" err="1" smtClean="0"/>
              <a:t>Proteins</a:t>
            </a:r>
            <a:r>
              <a:rPr lang="it-IT" dirty="0" smtClean="0"/>
              <a:t> </a:t>
            </a:r>
            <a:r>
              <a:rPr lang="it-IT" dirty="0" err="1" smtClean="0"/>
              <a:t>interacting</a:t>
            </a:r>
            <a:r>
              <a:rPr lang="it-IT" dirty="0" smtClean="0"/>
              <a:t> with &gt;50 </a:t>
            </a:r>
            <a:r>
              <a:rPr lang="it-IT" dirty="0" err="1" smtClean="0"/>
              <a:t>polyphenols</a:t>
            </a:r>
            <a:r>
              <a:rPr lang="it-IT" dirty="0" smtClean="0"/>
              <a:t>: gene </a:t>
            </a:r>
            <a:r>
              <a:rPr lang="it-IT" dirty="0" err="1" smtClean="0"/>
              <a:t>name</a:t>
            </a:r>
            <a:r>
              <a:rPr lang="it-IT" dirty="0" smtClean="0"/>
              <a:t>, </a:t>
            </a:r>
            <a:r>
              <a:rPr lang="it-IT" dirty="0" err="1" smtClean="0"/>
              <a:t>corresponding</a:t>
            </a:r>
            <a:r>
              <a:rPr lang="it-IT" dirty="0" smtClean="0"/>
              <a:t> </a:t>
            </a:r>
            <a:r>
              <a:rPr lang="it-IT" dirty="0" err="1" smtClean="0"/>
              <a:t>protein</a:t>
            </a:r>
            <a:r>
              <a:rPr lang="it-IT" dirty="0" smtClean="0"/>
              <a:t> </a:t>
            </a:r>
            <a:r>
              <a:rPr lang="it-IT" dirty="0" err="1" smtClean="0"/>
              <a:t>name</a:t>
            </a:r>
            <a:r>
              <a:rPr lang="it-IT" dirty="0" smtClean="0"/>
              <a:t> (</a:t>
            </a:r>
            <a:r>
              <a:rPr lang="it-IT" dirty="0" err="1" smtClean="0"/>
              <a:t>according</a:t>
            </a:r>
            <a:r>
              <a:rPr lang="it-IT" dirty="0" smtClean="0"/>
              <a:t> to </a:t>
            </a:r>
            <a:r>
              <a:rPr lang="it-IT" dirty="0" err="1" smtClean="0"/>
              <a:t>UniProtKB</a:t>
            </a:r>
            <a:r>
              <a:rPr lang="it-IT" dirty="0" smtClean="0"/>
              <a:t>) are </a:t>
            </a:r>
            <a:r>
              <a:rPr lang="it-IT" dirty="0" err="1" smtClean="0"/>
              <a:t>noted</a:t>
            </a:r>
            <a:r>
              <a:rPr lang="it-IT" dirty="0" smtClean="0"/>
              <a:t>. (C) DAVID </a:t>
            </a:r>
            <a:r>
              <a:rPr lang="it-IT" dirty="0" err="1" smtClean="0"/>
              <a:t>annotation</a:t>
            </a:r>
            <a:r>
              <a:rPr lang="it-IT" dirty="0" smtClean="0"/>
              <a:t> </a:t>
            </a:r>
            <a:r>
              <a:rPr lang="it-IT" dirty="0" err="1" smtClean="0"/>
              <a:t>clustering</a:t>
            </a:r>
            <a:r>
              <a:rPr lang="it-IT" dirty="0" smtClean="0"/>
              <a:t> of </a:t>
            </a:r>
            <a:r>
              <a:rPr lang="it-IT" dirty="0" err="1" smtClean="0"/>
              <a:t>polyphenol</a:t>
            </a:r>
            <a:r>
              <a:rPr lang="it-IT" dirty="0" smtClean="0"/>
              <a:t> </a:t>
            </a:r>
            <a:r>
              <a:rPr lang="it-IT" dirty="0" err="1" smtClean="0"/>
              <a:t>interacting</a:t>
            </a:r>
            <a:r>
              <a:rPr lang="it-IT" dirty="0" smtClean="0"/>
              <a:t> </a:t>
            </a:r>
            <a:r>
              <a:rPr lang="it-IT" dirty="0" err="1" smtClean="0"/>
              <a:t>proteins</a:t>
            </a:r>
            <a:r>
              <a:rPr lang="it-IT" dirty="0" smtClean="0"/>
              <a:t> with </a:t>
            </a:r>
            <a:r>
              <a:rPr lang="it-IT" dirty="0" err="1" smtClean="0"/>
              <a:t>enrichment</a:t>
            </a:r>
            <a:r>
              <a:rPr lang="it-IT" dirty="0" smtClean="0"/>
              <a:t> score &gt;3, </a:t>
            </a:r>
            <a:r>
              <a:rPr lang="it-IT" dirty="0" err="1" smtClean="0"/>
              <a:t>using</a:t>
            </a:r>
            <a:r>
              <a:rPr lang="it-IT" dirty="0" smtClean="0"/>
              <a:t> </a:t>
            </a:r>
            <a:r>
              <a:rPr lang="it-IT" dirty="0" err="1" smtClean="0"/>
              <a:t>InterPro</a:t>
            </a:r>
            <a:r>
              <a:rPr lang="it-IT" dirty="0" smtClean="0"/>
              <a:t> </a:t>
            </a:r>
            <a:r>
              <a:rPr lang="it-IT" dirty="0" err="1" smtClean="0"/>
              <a:t>classification</a:t>
            </a:r>
            <a:r>
              <a:rPr lang="it-IT" dirty="0" smtClean="0"/>
              <a:t>. </a:t>
            </a:r>
            <a:r>
              <a:rPr lang="it-IT" dirty="0" err="1" smtClean="0"/>
              <a:t>Proteins</a:t>
            </a:r>
            <a:r>
              <a:rPr lang="it-IT" dirty="0" smtClean="0"/>
              <a:t> with &gt;70 (</a:t>
            </a:r>
            <a:r>
              <a:rPr lang="it-IT" dirty="0" err="1" smtClean="0"/>
              <a:t>violet</a:t>
            </a:r>
            <a:r>
              <a:rPr lang="it-IT" dirty="0" smtClean="0"/>
              <a:t>) and 50–70 (green) </a:t>
            </a:r>
            <a:r>
              <a:rPr lang="it-IT" dirty="0" err="1" smtClean="0"/>
              <a:t>interactions</a:t>
            </a:r>
            <a:r>
              <a:rPr lang="it-IT" dirty="0" smtClean="0"/>
              <a:t> </a:t>
            </a:r>
            <a:r>
              <a:rPr lang="it-IT" dirty="0" err="1" smtClean="0"/>
              <a:t>belonging</a:t>
            </a:r>
            <a:r>
              <a:rPr lang="it-IT" dirty="0" smtClean="0"/>
              <a:t> to </a:t>
            </a:r>
            <a:r>
              <a:rPr lang="it-IT" dirty="0" err="1" smtClean="0"/>
              <a:t>InterPro</a:t>
            </a:r>
            <a:r>
              <a:rPr lang="it-IT" dirty="0" smtClean="0"/>
              <a:t> </a:t>
            </a:r>
            <a:r>
              <a:rPr lang="it-IT" dirty="0" err="1" smtClean="0"/>
              <a:t>annotation</a:t>
            </a:r>
            <a:r>
              <a:rPr lang="it-IT" dirty="0" smtClean="0"/>
              <a:t> clusters are </a:t>
            </a:r>
            <a:r>
              <a:rPr lang="it-IT" dirty="0" err="1" smtClean="0"/>
              <a:t>indicated</a:t>
            </a:r>
            <a:r>
              <a:rPr lang="it-IT" dirty="0" smtClean="0"/>
              <a:t>.</a:t>
            </a:r>
          </a:p>
          <a:p>
            <a:endParaRPr lang="it-IT" dirty="0" smtClean="0"/>
          </a:p>
          <a:p>
            <a:r>
              <a:rPr lang="it-IT" dirty="0" smtClean="0"/>
              <a:t>source</a:t>
            </a:r>
          </a:p>
          <a:p>
            <a:r>
              <a:rPr lang="it-IT" dirty="0" err="1" smtClean="0"/>
              <a:t>https</a:t>
            </a:r>
            <a:r>
              <a:rPr lang="it-IT" dirty="0" smtClean="0"/>
              <a:t>://</a:t>
            </a:r>
            <a:r>
              <a:rPr lang="it-IT" dirty="0" err="1" smtClean="0"/>
              <a:t>www.nature.com</a:t>
            </a:r>
            <a:r>
              <a:rPr lang="it-IT" dirty="0" smtClean="0"/>
              <a:t>/</a:t>
            </a:r>
            <a:r>
              <a:rPr lang="it-IT" dirty="0" err="1" smtClean="0"/>
              <a:t>articles</a:t>
            </a:r>
            <a:r>
              <a:rPr lang="it-IT" dirty="0" smtClean="0"/>
              <a:t>/s41598-018-20625-5#Fig1</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C5E9FA88-017C-A646-BCAA-CC3946119A67}" type="slidenum">
              <a:rPr lang="it-IT" smtClean="0"/>
              <a:t>30</a:t>
            </a:fld>
            <a:endParaRPr lang="it-IT"/>
          </a:p>
        </p:txBody>
      </p:sp>
    </p:spTree>
    <p:extLst>
      <p:ext uri="{BB962C8B-B14F-4D97-AF65-F5344CB8AC3E}">
        <p14:creationId xmlns:p14="http://schemas.microsoft.com/office/powerpoint/2010/main" val="88540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www.researchgate.net</a:t>
            </a:r>
            <a:r>
              <a:rPr lang="it-IT" dirty="0" smtClean="0"/>
              <a:t>/</a:t>
            </a:r>
            <a:r>
              <a:rPr lang="it-IT" dirty="0" err="1" smtClean="0"/>
              <a:t>publication</a:t>
            </a:r>
            <a:r>
              <a:rPr lang="it-IT" dirty="0" smtClean="0"/>
              <a:t>/274257030_Long-chain_omega-3_fatty_acids_and_the_brain_A_review_of_the_independent_and_shared_effects_of_EPA_DPA_and_DHA/</a:t>
            </a:r>
            <a:r>
              <a:rPr lang="it-IT" dirty="0" err="1" smtClean="0"/>
              <a:t>figures?lo</a:t>
            </a:r>
            <a:r>
              <a:rPr lang="it-IT" dirty="0" smtClean="0"/>
              <a:t>=1</a:t>
            </a:r>
            <a:endParaRPr lang="it-IT" dirty="0"/>
          </a:p>
        </p:txBody>
      </p:sp>
      <p:sp>
        <p:nvSpPr>
          <p:cNvPr id="4" name="Segnaposto numero diapositiva 3"/>
          <p:cNvSpPr>
            <a:spLocks noGrp="1"/>
          </p:cNvSpPr>
          <p:nvPr>
            <p:ph type="sldNum" sz="quarter" idx="10"/>
          </p:nvPr>
        </p:nvSpPr>
        <p:spPr/>
        <p:txBody>
          <a:bodyPr/>
          <a:lstStyle/>
          <a:p>
            <a:fld id="{C5E9FA88-017C-A646-BCAA-CC3946119A67}" type="slidenum">
              <a:rPr lang="it-IT" smtClean="0"/>
              <a:t>39</a:t>
            </a:fld>
            <a:endParaRPr lang="it-IT"/>
          </a:p>
        </p:txBody>
      </p:sp>
    </p:spTree>
    <p:extLst>
      <p:ext uri="{BB962C8B-B14F-4D97-AF65-F5344CB8AC3E}">
        <p14:creationId xmlns:p14="http://schemas.microsoft.com/office/powerpoint/2010/main" val="197723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see</a:t>
            </a:r>
            <a:r>
              <a:rPr lang="it-IT" dirty="0" smtClean="0"/>
              <a:t> slide n. 4</a:t>
            </a:r>
            <a:endParaRPr lang="it-IT" dirty="0"/>
          </a:p>
        </p:txBody>
      </p:sp>
      <p:sp>
        <p:nvSpPr>
          <p:cNvPr id="4" name="Segnaposto numero diapositiva 3"/>
          <p:cNvSpPr>
            <a:spLocks noGrp="1"/>
          </p:cNvSpPr>
          <p:nvPr>
            <p:ph type="sldNum" sz="quarter" idx="10"/>
          </p:nvPr>
        </p:nvSpPr>
        <p:spPr/>
        <p:txBody>
          <a:bodyPr/>
          <a:lstStyle/>
          <a:p>
            <a:fld id="{C5E9FA88-017C-A646-BCAA-CC3946119A67}" type="slidenum">
              <a:rPr lang="it-IT" smtClean="0"/>
              <a:t>45</a:t>
            </a:fld>
            <a:endParaRPr lang="it-IT"/>
          </a:p>
        </p:txBody>
      </p:sp>
    </p:spTree>
    <p:extLst>
      <p:ext uri="{BB962C8B-B14F-4D97-AF65-F5344CB8AC3E}">
        <p14:creationId xmlns:p14="http://schemas.microsoft.com/office/powerpoint/2010/main" val="412920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15" indent="0" algn="ctr">
              <a:buNone/>
              <a:defRPr>
                <a:solidFill>
                  <a:schemeClr val="tx1">
                    <a:tint val="75000"/>
                  </a:schemeClr>
                </a:solidFill>
              </a:defRPr>
            </a:lvl2pPr>
            <a:lvl3pPr marL="913832" indent="0" algn="ctr">
              <a:buNone/>
              <a:defRPr>
                <a:solidFill>
                  <a:schemeClr val="tx1">
                    <a:tint val="75000"/>
                  </a:schemeClr>
                </a:solidFill>
              </a:defRPr>
            </a:lvl3pPr>
            <a:lvl4pPr marL="1370748" indent="0" algn="ctr">
              <a:buNone/>
              <a:defRPr>
                <a:solidFill>
                  <a:schemeClr val="tx1">
                    <a:tint val="75000"/>
                  </a:schemeClr>
                </a:solidFill>
              </a:defRPr>
            </a:lvl4pPr>
            <a:lvl5pPr marL="1827662" indent="0" algn="ctr">
              <a:buNone/>
              <a:defRPr>
                <a:solidFill>
                  <a:schemeClr val="tx1">
                    <a:tint val="75000"/>
                  </a:schemeClr>
                </a:solidFill>
              </a:defRPr>
            </a:lvl5pPr>
            <a:lvl6pPr marL="2284579" indent="0" algn="ctr">
              <a:buNone/>
              <a:defRPr>
                <a:solidFill>
                  <a:schemeClr val="tx1">
                    <a:tint val="75000"/>
                  </a:schemeClr>
                </a:solidFill>
              </a:defRPr>
            </a:lvl6pPr>
            <a:lvl7pPr marL="2741494" indent="0" algn="ctr">
              <a:buNone/>
              <a:defRPr>
                <a:solidFill>
                  <a:schemeClr val="tx1">
                    <a:tint val="75000"/>
                  </a:schemeClr>
                </a:solidFill>
              </a:defRPr>
            </a:lvl7pPr>
            <a:lvl8pPr marL="3198408" indent="0" algn="ctr">
              <a:buNone/>
              <a:defRPr>
                <a:solidFill>
                  <a:schemeClr val="tx1">
                    <a:tint val="75000"/>
                  </a:schemeClr>
                </a:solidFill>
              </a:defRPr>
            </a:lvl8pPr>
            <a:lvl9pPr marL="3655325"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‹n.›</a:t>
            </a:fld>
            <a:endParaRPr lang="it-IT"/>
          </a:p>
        </p:txBody>
      </p:sp>
    </p:spTree>
    <p:extLst>
      <p:ext uri="{BB962C8B-B14F-4D97-AF65-F5344CB8AC3E}">
        <p14:creationId xmlns:p14="http://schemas.microsoft.com/office/powerpoint/2010/main" val="17881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‹n.›</a:t>
            </a:fld>
            <a:endParaRPr lang="it-IT"/>
          </a:p>
        </p:txBody>
      </p:sp>
    </p:spTree>
    <p:extLst>
      <p:ext uri="{BB962C8B-B14F-4D97-AF65-F5344CB8AC3E}">
        <p14:creationId xmlns:p14="http://schemas.microsoft.com/office/powerpoint/2010/main" val="769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4"/>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44"/>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‹n.›</a:t>
            </a:fld>
            <a:endParaRPr lang="it-IT"/>
          </a:p>
        </p:txBody>
      </p:sp>
    </p:spTree>
    <p:extLst>
      <p:ext uri="{BB962C8B-B14F-4D97-AF65-F5344CB8AC3E}">
        <p14:creationId xmlns:p14="http://schemas.microsoft.com/office/powerpoint/2010/main" val="2300395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440" y="2129984"/>
            <a:ext cx="7773120" cy="1470394"/>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2321" y="3885528"/>
            <a:ext cx="6400800" cy="1752664"/>
          </a:xfrm>
        </p:spPr>
        <p:txBody>
          <a:bodyPr/>
          <a:lstStyle>
            <a:lvl1pPr marL="0" indent="0" algn="ctr">
              <a:buNone/>
              <a:defRPr/>
            </a:lvl1pPr>
            <a:lvl2pPr marL="414511" indent="0" algn="ctr">
              <a:buNone/>
              <a:defRPr/>
            </a:lvl2pPr>
            <a:lvl3pPr marL="829022" indent="0" algn="ctr">
              <a:buNone/>
              <a:defRPr/>
            </a:lvl3pPr>
            <a:lvl4pPr marL="1243533" indent="0" algn="ctr">
              <a:buNone/>
              <a:defRPr/>
            </a:lvl4pPr>
            <a:lvl5pPr marL="1658044" indent="0" algn="ctr">
              <a:buNone/>
              <a:defRPr/>
            </a:lvl5pPr>
            <a:lvl6pPr marL="2072556" indent="0" algn="ctr">
              <a:buNone/>
              <a:defRPr/>
            </a:lvl6pPr>
            <a:lvl7pPr marL="2487067" indent="0" algn="ctr">
              <a:buNone/>
              <a:defRPr/>
            </a:lvl7pPr>
            <a:lvl8pPr marL="2901578" indent="0" algn="ctr">
              <a:buNone/>
              <a:defRPr/>
            </a:lvl8pPr>
            <a:lvl9pPr marL="3316089"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721712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65208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880" y="4406868"/>
            <a:ext cx="7771680" cy="1362383"/>
          </a:xfrm>
        </p:spPr>
        <p:txBody>
          <a:bodyPr anchor="t"/>
          <a:lstStyle>
            <a:lvl1pPr algn="l">
              <a:defRPr sz="3600" b="1" cap="all"/>
            </a:lvl1pPr>
          </a:lstStyle>
          <a:p>
            <a:r>
              <a:rPr lang="it-IT" smtClean="0"/>
              <a:t>Fare clic per modificare stile</a:t>
            </a:r>
            <a:endParaRPr lang="it-IT"/>
          </a:p>
        </p:txBody>
      </p:sp>
      <p:sp>
        <p:nvSpPr>
          <p:cNvPr id="3" name="Segnaposto testo 2"/>
          <p:cNvSpPr>
            <a:spLocks noGrp="1"/>
          </p:cNvSpPr>
          <p:nvPr>
            <p:ph type="body" idx="1"/>
          </p:nvPr>
        </p:nvSpPr>
        <p:spPr>
          <a:xfrm>
            <a:off x="722880" y="2906225"/>
            <a:ext cx="7771680" cy="1500638"/>
          </a:xfrm>
        </p:spPr>
        <p:txBody>
          <a:bodyPr anchor="b"/>
          <a:lstStyle>
            <a:lvl1pPr marL="0" indent="0">
              <a:buNone/>
              <a:defRPr sz="1800"/>
            </a:lvl1pPr>
            <a:lvl2pPr marL="414511" indent="0">
              <a:buNone/>
              <a:defRPr sz="1600"/>
            </a:lvl2pPr>
            <a:lvl3pPr marL="829022" indent="0">
              <a:buNone/>
              <a:defRPr sz="1500"/>
            </a:lvl3pPr>
            <a:lvl4pPr marL="1243533" indent="0">
              <a:buNone/>
              <a:defRPr sz="1300"/>
            </a:lvl4pPr>
            <a:lvl5pPr marL="1658044" indent="0">
              <a:buNone/>
              <a:defRPr sz="1300"/>
            </a:lvl5pPr>
            <a:lvl6pPr marL="2072556" indent="0">
              <a:buNone/>
              <a:defRPr sz="1300"/>
            </a:lvl6pPr>
            <a:lvl7pPr marL="2487067" indent="0">
              <a:buNone/>
              <a:defRPr sz="1300"/>
            </a:lvl7pPr>
            <a:lvl8pPr marL="2901578" indent="0">
              <a:buNone/>
              <a:defRPr sz="1300"/>
            </a:lvl8pPr>
            <a:lvl9pPr marL="3316089" indent="0">
              <a:buNone/>
              <a:defRPr sz="1300"/>
            </a:lvl9pPr>
          </a:lstStyle>
          <a:p>
            <a:pPr lvl="0"/>
            <a:r>
              <a:rPr lang="it-IT" smtClean="0"/>
              <a:t>Fare clic per modificare gli stili del testo dello schema</a:t>
            </a:r>
          </a:p>
        </p:txBody>
      </p:sp>
    </p:spTree>
    <p:extLst>
      <p:ext uri="{BB962C8B-B14F-4D97-AF65-F5344CB8AC3E}">
        <p14:creationId xmlns:p14="http://schemas.microsoft.com/office/powerpoint/2010/main" val="8880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87380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922" y="275075"/>
            <a:ext cx="8229600" cy="1142039"/>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920" y="1535201"/>
            <a:ext cx="4039200" cy="639427"/>
          </a:xfrm>
        </p:spPr>
        <p:txBody>
          <a:bodyPr anchor="b"/>
          <a:lstStyle>
            <a:lvl1pPr marL="0" indent="0">
              <a:buNone/>
              <a:defRPr sz="2200" b="1"/>
            </a:lvl1pPr>
            <a:lvl2pPr marL="414511" indent="0">
              <a:buNone/>
              <a:defRPr sz="1800" b="1"/>
            </a:lvl2pPr>
            <a:lvl3pPr marL="829022" indent="0">
              <a:buNone/>
              <a:defRPr sz="1600" b="1"/>
            </a:lvl3pPr>
            <a:lvl4pPr marL="1243533" indent="0">
              <a:buNone/>
              <a:defRPr sz="1500" b="1"/>
            </a:lvl4pPr>
            <a:lvl5pPr marL="1658044" indent="0">
              <a:buNone/>
              <a:defRPr sz="1500" b="1"/>
            </a:lvl5pPr>
            <a:lvl6pPr marL="2072556" indent="0">
              <a:buNone/>
              <a:defRPr sz="1500" b="1"/>
            </a:lvl6pPr>
            <a:lvl7pPr marL="2487067" indent="0">
              <a:buNone/>
              <a:defRPr sz="1500" b="1"/>
            </a:lvl7pPr>
            <a:lvl8pPr marL="2901578" indent="0">
              <a:buNone/>
              <a:defRPr sz="1500" b="1"/>
            </a:lvl8pPr>
            <a:lvl9pPr marL="3316089" indent="0">
              <a:buNone/>
              <a:defRPr sz="15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442" y="1535201"/>
            <a:ext cx="4042080" cy="639427"/>
          </a:xfrm>
        </p:spPr>
        <p:txBody>
          <a:bodyPr anchor="b"/>
          <a:lstStyle>
            <a:lvl1pPr marL="0" indent="0">
              <a:buNone/>
              <a:defRPr sz="2200" b="1"/>
            </a:lvl1pPr>
            <a:lvl2pPr marL="414511" indent="0">
              <a:buNone/>
              <a:defRPr sz="1800" b="1"/>
            </a:lvl2pPr>
            <a:lvl3pPr marL="829022" indent="0">
              <a:buNone/>
              <a:defRPr sz="1600" b="1"/>
            </a:lvl3pPr>
            <a:lvl4pPr marL="1243533" indent="0">
              <a:buNone/>
              <a:defRPr sz="1500" b="1"/>
            </a:lvl4pPr>
            <a:lvl5pPr marL="1658044" indent="0">
              <a:buNone/>
              <a:defRPr sz="1500" b="1"/>
            </a:lvl5pPr>
            <a:lvl6pPr marL="2072556" indent="0">
              <a:buNone/>
              <a:defRPr sz="1500" b="1"/>
            </a:lvl6pPr>
            <a:lvl7pPr marL="2487067" indent="0">
              <a:buNone/>
              <a:defRPr sz="1500" b="1"/>
            </a:lvl7pPr>
            <a:lvl8pPr marL="2901578" indent="0">
              <a:buNone/>
              <a:defRPr sz="1500" b="1"/>
            </a:lvl8pPr>
            <a:lvl9pPr marL="3316089" indent="0">
              <a:buNone/>
              <a:defRPr sz="15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42238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Tree>
    <p:extLst>
      <p:ext uri="{BB962C8B-B14F-4D97-AF65-F5344CB8AC3E}">
        <p14:creationId xmlns:p14="http://schemas.microsoft.com/office/powerpoint/2010/main" val="983945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877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920" y="273629"/>
            <a:ext cx="3008160" cy="1160762"/>
          </a:xfrm>
        </p:spPr>
        <p:txBody>
          <a:bodyPr anchor="b"/>
          <a:lstStyle>
            <a:lvl1pPr algn="l">
              <a:defRPr sz="1800" b="1"/>
            </a:lvl1pPr>
          </a:lstStyle>
          <a:p>
            <a:r>
              <a:rPr lang="it-IT" smtClean="0"/>
              <a:t>Fare clic per modificare stile</a:t>
            </a:r>
            <a:endParaRPr lang="it-IT"/>
          </a:p>
        </p:txBody>
      </p:sp>
      <p:sp>
        <p:nvSpPr>
          <p:cNvPr id="3" name="Segnaposto contenuto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920" y="1434396"/>
            <a:ext cx="3008160" cy="4692013"/>
          </a:xfrm>
        </p:spPr>
        <p:txBody>
          <a:bodyPr/>
          <a:lstStyle>
            <a:lvl1pPr marL="0" indent="0">
              <a:buNone/>
              <a:defRPr sz="1300"/>
            </a:lvl1pPr>
            <a:lvl2pPr marL="414511" indent="0">
              <a:buNone/>
              <a:defRPr sz="1100"/>
            </a:lvl2pPr>
            <a:lvl3pPr marL="829022" indent="0">
              <a:buNone/>
              <a:defRPr sz="900"/>
            </a:lvl3pPr>
            <a:lvl4pPr marL="1243533" indent="0">
              <a:buNone/>
              <a:defRPr sz="800"/>
            </a:lvl4pPr>
            <a:lvl5pPr marL="1658044" indent="0">
              <a:buNone/>
              <a:defRPr sz="800"/>
            </a:lvl5pPr>
            <a:lvl6pPr marL="2072556" indent="0">
              <a:buNone/>
              <a:defRPr sz="800"/>
            </a:lvl6pPr>
            <a:lvl7pPr marL="2487067" indent="0">
              <a:buNone/>
              <a:defRPr sz="800"/>
            </a:lvl7pPr>
            <a:lvl8pPr marL="2901578" indent="0">
              <a:buNone/>
              <a:defRPr sz="800"/>
            </a:lvl8pPr>
            <a:lvl9pPr marL="3316089" indent="0">
              <a:buNone/>
              <a:defRPr sz="800"/>
            </a:lvl9pPr>
          </a:lstStyle>
          <a:p>
            <a:pPr lvl="0"/>
            <a:r>
              <a:rPr lang="it-IT" smtClean="0"/>
              <a:t>Fare clic per modificare gli stili del testo dello schema</a:t>
            </a:r>
          </a:p>
        </p:txBody>
      </p:sp>
    </p:spTree>
    <p:extLst>
      <p:ext uri="{BB962C8B-B14F-4D97-AF65-F5344CB8AC3E}">
        <p14:creationId xmlns:p14="http://schemas.microsoft.com/office/powerpoint/2010/main" val="95795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‹n.›</a:t>
            </a:fld>
            <a:endParaRPr lang="it-IT"/>
          </a:p>
        </p:txBody>
      </p:sp>
    </p:spTree>
    <p:extLst>
      <p:ext uri="{BB962C8B-B14F-4D97-AF65-F5344CB8AC3E}">
        <p14:creationId xmlns:p14="http://schemas.microsoft.com/office/powerpoint/2010/main" val="370201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805" y="4800026"/>
            <a:ext cx="5486400" cy="567420"/>
          </a:xfrm>
        </p:spPr>
        <p:txBody>
          <a:bodyPr anchor="b"/>
          <a:lstStyle>
            <a:lvl1pPr algn="l">
              <a:defRPr sz="1800" b="1"/>
            </a:lvl1pPr>
          </a:lstStyle>
          <a:p>
            <a:r>
              <a:rPr lang="it-IT" smtClean="0"/>
              <a:t>Fare clic per modificare stile</a:t>
            </a:r>
            <a:endParaRPr lang="it-IT"/>
          </a:p>
        </p:txBody>
      </p:sp>
      <p:sp>
        <p:nvSpPr>
          <p:cNvPr id="3" name="Segnaposto immagine 2"/>
          <p:cNvSpPr>
            <a:spLocks noGrp="1"/>
          </p:cNvSpPr>
          <p:nvPr>
            <p:ph type="pic" idx="1"/>
          </p:nvPr>
        </p:nvSpPr>
        <p:spPr>
          <a:xfrm>
            <a:off x="1792805" y="612065"/>
            <a:ext cx="5486400" cy="4115952"/>
          </a:xfrm>
        </p:spPr>
        <p:txBody>
          <a:bodyPr/>
          <a:lstStyle>
            <a:lvl1pPr marL="0" indent="0">
              <a:buNone/>
              <a:defRPr sz="2900"/>
            </a:lvl1pPr>
            <a:lvl2pPr marL="414511" indent="0">
              <a:buNone/>
              <a:defRPr sz="2500"/>
            </a:lvl2pPr>
            <a:lvl3pPr marL="829022" indent="0">
              <a:buNone/>
              <a:defRPr sz="2200"/>
            </a:lvl3pPr>
            <a:lvl4pPr marL="1243533" indent="0">
              <a:buNone/>
              <a:defRPr sz="1800"/>
            </a:lvl4pPr>
            <a:lvl5pPr marL="1658044" indent="0">
              <a:buNone/>
              <a:defRPr sz="1800"/>
            </a:lvl5pPr>
            <a:lvl6pPr marL="2072556" indent="0">
              <a:buNone/>
              <a:defRPr sz="1800"/>
            </a:lvl6pPr>
            <a:lvl7pPr marL="2487067" indent="0">
              <a:buNone/>
              <a:defRPr sz="1800"/>
            </a:lvl7pPr>
            <a:lvl8pPr marL="2901578" indent="0">
              <a:buNone/>
              <a:defRPr sz="1800"/>
            </a:lvl8pPr>
            <a:lvl9pPr marL="3316089" indent="0">
              <a:buNone/>
              <a:defRPr sz="1800"/>
            </a:lvl9pPr>
          </a:lstStyle>
          <a:p>
            <a:endParaRPr lang="it-IT"/>
          </a:p>
        </p:txBody>
      </p:sp>
      <p:sp>
        <p:nvSpPr>
          <p:cNvPr id="4" name="Segnaposto testo 3"/>
          <p:cNvSpPr>
            <a:spLocks noGrp="1"/>
          </p:cNvSpPr>
          <p:nvPr>
            <p:ph type="body" sz="half" idx="2"/>
          </p:nvPr>
        </p:nvSpPr>
        <p:spPr>
          <a:xfrm>
            <a:off x="1792805" y="5367444"/>
            <a:ext cx="5486400" cy="805044"/>
          </a:xfrm>
        </p:spPr>
        <p:txBody>
          <a:bodyPr/>
          <a:lstStyle>
            <a:lvl1pPr marL="0" indent="0">
              <a:buNone/>
              <a:defRPr sz="1300"/>
            </a:lvl1pPr>
            <a:lvl2pPr marL="414511" indent="0">
              <a:buNone/>
              <a:defRPr sz="1100"/>
            </a:lvl2pPr>
            <a:lvl3pPr marL="829022" indent="0">
              <a:buNone/>
              <a:defRPr sz="900"/>
            </a:lvl3pPr>
            <a:lvl4pPr marL="1243533" indent="0">
              <a:buNone/>
              <a:defRPr sz="800"/>
            </a:lvl4pPr>
            <a:lvl5pPr marL="1658044" indent="0">
              <a:buNone/>
              <a:defRPr sz="800"/>
            </a:lvl5pPr>
            <a:lvl6pPr marL="2072556" indent="0">
              <a:buNone/>
              <a:defRPr sz="800"/>
            </a:lvl6pPr>
            <a:lvl7pPr marL="2487067" indent="0">
              <a:buNone/>
              <a:defRPr sz="800"/>
            </a:lvl7pPr>
            <a:lvl8pPr marL="2901578" indent="0">
              <a:buNone/>
              <a:defRPr sz="800"/>
            </a:lvl8pPr>
            <a:lvl9pPr marL="3316089" indent="0">
              <a:buNone/>
              <a:defRPr sz="800"/>
            </a:lvl9pPr>
          </a:lstStyle>
          <a:p>
            <a:pPr lvl="0"/>
            <a:r>
              <a:rPr lang="it-IT" smtClean="0"/>
              <a:t>Fare clic per modificare gli stili del testo dello schema</a:t>
            </a:r>
          </a:p>
        </p:txBody>
      </p:sp>
    </p:spTree>
    <p:extLst>
      <p:ext uri="{BB962C8B-B14F-4D97-AF65-F5344CB8AC3E}">
        <p14:creationId xmlns:p14="http://schemas.microsoft.com/office/powerpoint/2010/main" val="3571765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209328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26082" y="568860"/>
            <a:ext cx="1951200" cy="5656914"/>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71040" y="568860"/>
            <a:ext cx="5716800" cy="5656914"/>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737743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440" y="2129984"/>
            <a:ext cx="7773120" cy="1470394"/>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29739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772257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880" y="4406863"/>
            <a:ext cx="7771680" cy="1362383"/>
          </a:xfrm>
        </p:spPr>
        <p:txBody>
          <a:bodyPr anchor="t"/>
          <a:lstStyle>
            <a:lvl1pPr algn="l">
              <a:defRPr sz="3600" b="1" cap="all"/>
            </a:lvl1pPr>
          </a:lstStyle>
          <a:p>
            <a:r>
              <a:rPr lang="it-IT" smtClean="0"/>
              <a:t>Fare clic per modificare stile</a:t>
            </a:r>
            <a:endParaRPr lang="it-IT"/>
          </a:p>
        </p:txBody>
      </p:sp>
      <p:sp>
        <p:nvSpPr>
          <p:cNvPr id="3" name="Segnaposto testo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it-IT" smtClean="0"/>
              <a:t>Fare clic per modificare gli stili del testo dello schema</a:t>
            </a:r>
          </a:p>
        </p:txBody>
      </p:sp>
    </p:spTree>
    <p:extLst>
      <p:ext uri="{BB962C8B-B14F-4D97-AF65-F5344CB8AC3E}">
        <p14:creationId xmlns:p14="http://schemas.microsoft.com/office/powerpoint/2010/main" val="426005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2561"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014535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921" y="275070"/>
            <a:ext cx="8229600" cy="1142039"/>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496979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Tree>
    <p:extLst>
      <p:ext uri="{BB962C8B-B14F-4D97-AF65-F5344CB8AC3E}">
        <p14:creationId xmlns:p14="http://schemas.microsoft.com/office/powerpoint/2010/main" val="2018444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23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6"/>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915" indent="0">
              <a:buNone/>
              <a:defRPr sz="1800">
                <a:solidFill>
                  <a:schemeClr val="tx1">
                    <a:tint val="75000"/>
                  </a:schemeClr>
                </a:solidFill>
              </a:defRPr>
            </a:lvl2pPr>
            <a:lvl3pPr marL="913832" indent="0">
              <a:buNone/>
              <a:defRPr sz="1600">
                <a:solidFill>
                  <a:schemeClr val="tx1">
                    <a:tint val="75000"/>
                  </a:schemeClr>
                </a:solidFill>
              </a:defRPr>
            </a:lvl3pPr>
            <a:lvl4pPr marL="1370748" indent="0">
              <a:buNone/>
              <a:defRPr sz="1400">
                <a:solidFill>
                  <a:schemeClr val="tx1">
                    <a:tint val="75000"/>
                  </a:schemeClr>
                </a:solidFill>
              </a:defRPr>
            </a:lvl4pPr>
            <a:lvl5pPr marL="1827662" indent="0">
              <a:buNone/>
              <a:defRPr sz="1400">
                <a:solidFill>
                  <a:schemeClr val="tx1">
                    <a:tint val="75000"/>
                  </a:schemeClr>
                </a:solidFill>
              </a:defRPr>
            </a:lvl5pPr>
            <a:lvl6pPr marL="2284579" indent="0">
              <a:buNone/>
              <a:defRPr sz="1400">
                <a:solidFill>
                  <a:schemeClr val="tx1">
                    <a:tint val="75000"/>
                  </a:schemeClr>
                </a:solidFill>
              </a:defRPr>
            </a:lvl6pPr>
            <a:lvl7pPr marL="2741494" indent="0">
              <a:buNone/>
              <a:defRPr sz="1400">
                <a:solidFill>
                  <a:schemeClr val="tx1">
                    <a:tint val="75000"/>
                  </a:schemeClr>
                </a:solidFill>
              </a:defRPr>
            </a:lvl7pPr>
            <a:lvl8pPr marL="3198408" indent="0">
              <a:buNone/>
              <a:defRPr sz="1400">
                <a:solidFill>
                  <a:schemeClr val="tx1">
                    <a:tint val="75000"/>
                  </a:schemeClr>
                </a:solidFill>
              </a:defRPr>
            </a:lvl8pPr>
            <a:lvl9pPr marL="3655325"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‹n.›</a:t>
            </a:fld>
            <a:endParaRPr lang="it-IT"/>
          </a:p>
        </p:txBody>
      </p:sp>
    </p:spTree>
    <p:extLst>
      <p:ext uri="{BB962C8B-B14F-4D97-AF65-F5344CB8AC3E}">
        <p14:creationId xmlns:p14="http://schemas.microsoft.com/office/powerpoint/2010/main" val="227769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920" y="273629"/>
            <a:ext cx="3008160" cy="1160762"/>
          </a:xfrm>
        </p:spPr>
        <p:txBody>
          <a:bodyPr anchor="b"/>
          <a:lstStyle>
            <a:lvl1pPr algn="l">
              <a:defRPr sz="1800" b="1"/>
            </a:lvl1pPr>
          </a:lstStyle>
          <a:p>
            <a:r>
              <a:rPr lang="it-IT" smtClean="0"/>
              <a:t>Fare clic per modificare stile</a:t>
            </a:r>
            <a:endParaRPr lang="it-IT"/>
          </a:p>
        </p:txBody>
      </p:sp>
      <p:sp>
        <p:nvSpPr>
          <p:cNvPr id="3" name="Segnaposto contenuto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it-IT" smtClean="0"/>
              <a:t>Fare clic per modificare gli stili del testo dello schema</a:t>
            </a:r>
          </a:p>
        </p:txBody>
      </p:sp>
    </p:spTree>
    <p:extLst>
      <p:ext uri="{BB962C8B-B14F-4D97-AF65-F5344CB8AC3E}">
        <p14:creationId xmlns:p14="http://schemas.microsoft.com/office/powerpoint/2010/main" val="1848257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801" y="4800025"/>
            <a:ext cx="5486400" cy="567420"/>
          </a:xfrm>
        </p:spPr>
        <p:txBody>
          <a:bodyPr anchor="b"/>
          <a:lstStyle>
            <a:lvl1pPr algn="l">
              <a:defRPr sz="1800" b="1"/>
            </a:lvl1pPr>
          </a:lstStyle>
          <a:p>
            <a:r>
              <a:rPr lang="it-IT" smtClean="0"/>
              <a:t>Fare clic per modificare stile</a:t>
            </a:r>
            <a:endParaRPr lang="it-IT"/>
          </a:p>
        </p:txBody>
      </p:sp>
      <p:sp>
        <p:nvSpPr>
          <p:cNvPr id="3" name="Segnaposto immagine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it-IT"/>
          </a:p>
        </p:txBody>
      </p:sp>
      <p:sp>
        <p:nvSpPr>
          <p:cNvPr id="4" name="Segnaposto testo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it-IT" smtClean="0"/>
              <a:t>Fare clic per modificare gli stili del testo dello schema</a:t>
            </a:r>
          </a:p>
        </p:txBody>
      </p:sp>
    </p:spTree>
    <p:extLst>
      <p:ext uri="{BB962C8B-B14F-4D97-AF65-F5344CB8AC3E}">
        <p14:creationId xmlns:p14="http://schemas.microsoft.com/office/powerpoint/2010/main" val="2847420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811320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26081" y="568860"/>
            <a:ext cx="1951200" cy="5656914"/>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71040" y="568860"/>
            <a:ext cx="5716800" cy="5656914"/>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35128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10/04/19</a:t>
            </a:r>
            <a:endParaRPr lang="it-IT"/>
          </a:p>
        </p:txBody>
      </p:sp>
      <p:sp>
        <p:nvSpPr>
          <p:cNvPr id="6" name="Segnaposto piè di pagina 5"/>
          <p:cNvSpPr>
            <a:spLocks noGrp="1"/>
          </p:cNvSpPr>
          <p:nvPr>
            <p:ph type="ftr" sz="quarter" idx="11"/>
          </p:nvPr>
        </p:nvSpPr>
        <p:spPr/>
        <p:txBody>
          <a:bodyPr/>
          <a:lstStyle/>
          <a:p>
            <a:r>
              <a:rPr lang="it-IT" smtClean="0"/>
              <a:t>991SV-BIOCHEMISTRY OF AGE RELATED DISEASES  </a:t>
            </a:r>
            <a:endParaRPr lang="it-IT"/>
          </a:p>
        </p:txBody>
      </p:sp>
      <p:sp>
        <p:nvSpPr>
          <p:cNvPr id="7" name="Segnaposto numero diapositiva 6"/>
          <p:cNvSpPr>
            <a:spLocks noGrp="1"/>
          </p:cNvSpPr>
          <p:nvPr>
            <p:ph type="sldNum" sz="quarter" idx="12"/>
          </p:nvPr>
        </p:nvSpPr>
        <p:spPr/>
        <p:txBody>
          <a:bodyPr/>
          <a:lstStyle/>
          <a:p>
            <a:fld id="{A317E788-7735-1742-898B-CBA1746287CE}" type="slidenum">
              <a:rPr lang="it-IT" smtClean="0"/>
              <a:t>‹n.›</a:t>
            </a:fld>
            <a:endParaRPr lang="it-IT"/>
          </a:p>
        </p:txBody>
      </p:sp>
    </p:spTree>
    <p:extLst>
      <p:ext uri="{BB962C8B-B14F-4D97-AF65-F5344CB8AC3E}">
        <p14:creationId xmlns:p14="http://schemas.microsoft.com/office/powerpoint/2010/main" val="23290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10/04/19</a:t>
            </a:r>
            <a:endParaRPr lang="it-IT"/>
          </a:p>
        </p:txBody>
      </p:sp>
      <p:sp>
        <p:nvSpPr>
          <p:cNvPr id="8" name="Segnaposto piè di pagina 7"/>
          <p:cNvSpPr>
            <a:spLocks noGrp="1"/>
          </p:cNvSpPr>
          <p:nvPr>
            <p:ph type="ftr" sz="quarter" idx="11"/>
          </p:nvPr>
        </p:nvSpPr>
        <p:spPr/>
        <p:txBody>
          <a:bodyPr/>
          <a:lstStyle/>
          <a:p>
            <a:r>
              <a:rPr lang="it-IT" smtClean="0"/>
              <a:t>991SV-BIOCHEMISTRY OF AGE RELATED DISEASES  </a:t>
            </a:r>
            <a:endParaRPr lang="it-IT"/>
          </a:p>
        </p:txBody>
      </p:sp>
      <p:sp>
        <p:nvSpPr>
          <p:cNvPr id="9" name="Segnaposto numero diapositiva 8"/>
          <p:cNvSpPr>
            <a:spLocks noGrp="1"/>
          </p:cNvSpPr>
          <p:nvPr>
            <p:ph type="sldNum" sz="quarter" idx="12"/>
          </p:nvPr>
        </p:nvSpPr>
        <p:spPr/>
        <p:txBody>
          <a:bodyPr/>
          <a:lstStyle/>
          <a:p>
            <a:fld id="{A317E788-7735-1742-898B-CBA1746287CE}" type="slidenum">
              <a:rPr lang="it-IT" smtClean="0"/>
              <a:t>‹n.›</a:t>
            </a:fld>
            <a:endParaRPr lang="it-IT"/>
          </a:p>
        </p:txBody>
      </p:sp>
    </p:spTree>
    <p:extLst>
      <p:ext uri="{BB962C8B-B14F-4D97-AF65-F5344CB8AC3E}">
        <p14:creationId xmlns:p14="http://schemas.microsoft.com/office/powerpoint/2010/main" val="374082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r>
              <a:rPr lang="it-IT" smtClean="0"/>
              <a:t>10/04/19</a:t>
            </a:r>
            <a:endParaRPr lang="it-IT"/>
          </a:p>
        </p:txBody>
      </p:sp>
      <p:sp>
        <p:nvSpPr>
          <p:cNvPr id="4" name="Segnaposto piè di pagina 3"/>
          <p:cNvSpPr>
            <a:spLocks noGrp="1"/>
          </p:cNvSpPr>
          <p:nvPr>
            <p:ph type="ftr" sz="quarter" idx="11"/>
          </p:nvPr>
        </p:nvSpPr>
        <p:spPr/>
        <p:txBody>
          <a:bodyPr/>
          <a:lstStyle/>
          <a:p>
            <a:r>
              <a:rPr lang="it-IT" smtClean="0"/>
              <a:t>991SV-BIOCHEMISTRY OF AGE RELATED DISEASES  </a:t>
            </a:r>
            <a:endParaRPr lang="it-IT"/>
          </a:p>
        </p:txBody>
      </p:sp>
      <p:sp>
        <p:nvSpPr>
          <p:cNvPr id="5" name="Segnaposto numero diapositiva 4"/>
          <p:cNvSpPr>
            <a:spLocks noGrp="1"/>
          </p:cNvSpPr>
          <p:nvPr>
            <p:ph type="sldNum" sz="quarter" idx="12"/>
          </p:nvPr>
        </p:nvSpPr>
        <p:spPr/>
        <p:txBody>
          <a:bodyPr/>
          <a:lstStyle/>
          <a:p>
            <a:fld id="{A317E788-7735-1742-898B-CBA1746287CE}" type="slidenum">
              <a:rPr lang="it-IT" smtClean="0"/>
              <a:t>‹n.›</a:t>
            </a:fld>
            <a:endParaRPr lang="it-IT"/>
          </a:p>
        </p:txBody>
      </p:sp>
    </p:spTree>
    <p:extLst>
      <p:ext uri="{BB962C8B-B14F-4D97-AF65-F5344CB8AC3E}">
        <p14:creationId xmlns:p14="http://schemas.microsoft.com/office/powerpoint/2010/main" val="121758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10/04/19</a:t>
            </a:r>
            <a:endParaRPr lang="it-IT"/>
          </a:p>
        </p:txBody>
      </p:sp>
      <p:sp>
        <p:nvSpPr>
          <p:cNvPr id="3" name="Segnaposto piè di pagina 2"/>
          <p:cNvSpPr>
            <a:spLocks noGrp="1"/>
          </p:cNvSpPr>
          <p:nvPr>
            <p:ph type="ftr" sz="quarter" idx="11"/>
          </p:nvPr>
        </p:nvSpPr>
        <p:spPr/>
        <p:txBody>
          <a:bodyPr/>
          <a:lstStyle/>
          <a:p>
            <a:r>
              <a:rPr lang="it-IT" smtClean="0"/>
              <a:t>991SV-BIOCHEMISTRY OF AGE RELATED DISEASES  </a:t>
            </a:r>
            <a:endParaRPr lang="it-IT"/>
          </a:p>
        </p:txBody>
      </p:sp>
      <p:sp>
        <p:nvSpPr>
          <p:cNvPr id="4" name="Segnaposto numero diapositiva 3"/>
          <p:cNvSpPr>
            <a:spLocks noGrp="1"/>
          </p:cNvSpPr>
          <p:nvPr>
            <p:ph type="sldNum" sz="quarter" idx="12"/>
          </p:nvPr>
        </p:nvSpPr>
        <p:spPr/>
        <p:txBody>
          <a:bodyPr/>
          <a:lstStyle/>
          <a:p>
            <a:fld id="{A317E788-7735-1742-898B-CBA1746287CE}" type="slidenum">
              <a:rPr lang="it-IT" smtClean="0"/>
              <a:t>‹n.›</a:t>
            </a:fld>
            <a:endParaRPr lang="it-IT"/>
          </a:p>
        </p:txBody>
      </p:sp>
    </p:spTree>
    <p:extLst>
      <p:ext uri="{BB962C8B-B14F-4D97-AF65-F5344CB8AC3E}">
        <p14:creationId xmlns:p14="http://schemas.microsoft.com/office/powerpoint/2010/main" val="253996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10/04/19</a:t>
            </a:r>
            <a:endParaRPr lang="it-IT"/>
          </a:p>
        </p:txBody>
      </p:sp>
      <p:sp>
        <p:nvSpPr>
          <p:cNvPr id="6" name="Segnaposto piè di pagina 5"/>
          <p:cNvSpPr>
            <a:spLocks noGrp="1"/>
          </p:cNvSpPr>
          <p:nvPr>
            <p:ph type="ftr" sz="quarter" idx="11"/>
          </p:nvPr>
        </p:nvSpPr>
        <p:spPr/>
        <p:txBody>
          <a:bodyPr/>
          <a:lstStyle/>
          <a:p>
            <a:r>
              <a:rPr lang="it-IT" smtClean="0"/>
              <a:t>991SV-BIOCHEMISTRY OF AGE RELATED DISEASES  </a:t>
            </a:r>
            <a:endParaRPr lang="it-IT"/>
          </a:p>
        </p:txBody>
      </p:sp>
      <p:sp>
        <p:nvSpPr>
          <p:cNvPr id="7" name="Segnaposto numero diapositiva 6"/>
          <p:cNvSpPr>
            <a:spLocks noGrp="1"/>
          </p:cNvSpPr>
          <p:nvPr>
            <p:ph type="sldNum" sz="quarter" idx="12"/>
          </p:nvPr>
        </p:nvSpPr>
        <p:spPr/>
        <p:txBody>
          <a:bodyPr/>
          <a:lstStyle/>
          <a:p>
            <a:fld id="{A317E788-7735-1742-898B-CBA1746287CE}" type="slidenum">
              <a:rPr lang="it-IT" smtClean="0"/>
              <a:t>‹n.›</a:t>
            </a:fld>
            <a:endParaRPr lang="it-IT"/>
          </a:p>
        </p:txBody>
      </p:sp>
    </p:spTree>
    <p:extLst>
      <p:ext uri="{BB962C8B-B14F-4D97-AF65-F5344CB8AC3E}">
        <p14:creationId xmlns:p14="http://schemas.microsoft.com/office/powerpoint/2010/main" val="333325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10/04/19</a:t>
            </a:r>
            <a:endParaRPr lang="it-IT"/>
          </a:p>
        </p:txBody>
      </p:sp>
      <p:sp>
        <p:nvSpPr>
          <p:cNvPr id="6" name="Segnaposto piè di pagina 5"/>
          <p:cNvSpPr>
            <a:spLocks noGrp="1"/>
          </p:cNvSpPr>
          <p:nvPr>
            <p:ph type="ftr" sz="quarter" idx="11"/>
          </p:nvPr>
        </p:nvSpPr>
        <p:spPr/>
        <p:txBody>
          <a:bodyPr/>
          <a:lstStyle/>
          <a:p>
            <a:r>
              <a:rPr lang="it-IT" smtClean="0"/>
              <a:t>991SV-BIOCHEMISTRY OF AGE RELATED DISEASES  </a:t>
            </a:r>
            <a:endParaRPr lang="it-IT"/>
          </a:p>
        </p:txBody>
      </p:sp>
      <p:sp>
        <p:nvSpPr>
          <p:cNvPr id="7" name="Segnaposto numero diapositiva 6"/>
          <p:cNvSpPr>
            <a:spLocks noGrp="1"/>
          </p:cNvSpPr>
          <p:nvPr>
            <p:ph type="sldNum" sz="quarter" idx="12"/>
          </p:nvPr>
        </p:nvSpPr>
        <p:spPr/>
        <p:txBody>
          <a:bodyPr/>
          <a:lstStyle/>
          <a:p>
            <a:fld id="{A317E788-7735-1742-898B-CBA1746287CE}" type="slidenum">
              <a:rPr lang="it-IT" smtClean="0"/>
              <a:t>‹n.›</a:t>
            </a:fld>
            <a:endParaRPr lang="it-IT"/>
          </a:p>
        </p:txBody>
      </p:sp>
    </p:spTree>
    <p:extLst>
      <p:ext uri="{BB962C8B-B14F-4D97-AF65-F5344CB8AC3E}">
        <p14:creationId xmlns:p14="http://schemas.microsoft.com/office/powerpoint/2010/main" val="18147483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380" tIns="45692" rIns="91380" bIns="45692"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380" tIns="45692" rIns="91380" bIns="45692"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6"/>
            <a:ext cx="2133600" cy="365125"/>
          </a:xfrm>
          <a:prstGeom prst="rect">
            <a:avLst/>
          </a:prstGeom>
        </p:spPr>
        <p:txBody>
          <a:bodyPr vert="horz" lIns="91380" tIns="45692" rIns="91380" bIns="45692" rtlCol="0" anchor="ctr"/>
          <a:lstStyle>
            <a:lvl1pPr algn="l">
              <a:defRPr sz="1200">
                <a:solidFill>
                  <a:schemeClr val="tx1">
                    <a:tint val="75000"/>
                  </a:schemeClr>
                </a:solidFill>
              </a:defRPr>
            </a:lvl1pPr>
          </a:lstStyle>
          <a:p>
            <a:r>
              <a:rPr lang="it-IT" smtClean="0"/>
              <a:t>10/04/19</a:t>
            </a:r>
            <a:endParaRPr lang="it-IT"/>
          </a:p>
        </p:txBody>
      </p:sp>
      <p:sp>
        <p:nvSpPr>
          <p:cNvPr id="5" name="Segnaposto piè di pagina 4"/>
          <p:cNvSpPr>
            <a:spLocks noGrp="1"/>
          </p:cNvSpPr>
          <p:nvPr>
            <p:ph type="ftr" sz="quarter" idx="3"/>
          </p:nvPr>
        </p:nvSpPr>
        <p:spPr>
          <a:xfrm>
            <a:off x="3124200" y="6356356"/>
            <a:ext cx="2895600" cy="365125"/>
          </a:xfrm>
          <a:prstGeom prst="rect">
            <a:avLst/>
          </a:prstGeom>
        </p:spPr>
        <p:txBody>
          <a:bodyPr vert="horz" lIns="91380" tIns="45692" rIns="91380" bIns="45692" rtlCol="0" anchor="ctr"/>
          <a:lstStyle>
            <a:lvl1pPr algn="ctr">
              <a:defRPr sz="1200">
                <a:solidFill>
                  <a:schemeClr val="tx1">
                    <a:tint val="75000"/>
                  </a:schemeClr>
                </a:solidFill>
              </a:defRPr>
            </a:lvl1pPr>
          </a:lstStyle>
          <a:p>
            <a:r>
              <a:rPr lang="it-IT" smtClean="0"/>
              <a:t>991SV-BIOCHEMISTRY OF AGE RELATED DISEASES  </a:t>
            </a:r>
            <a:endParaRPr lang="it-IT"/>
          </a:p>
        </p:txBody>
      </p:sp>
      <p:sp>
        <p:nvSpPr>
          <p:cNvPr id="6" name="Segnaposto numero diapositiva 5"/>
          <p:cNvSpPr>
            <a:spLocks noGrp="1"/>
          </p:cNvSpPr>
          <p:nvPr>
            <p:ph type="sldNum" sz="quarter" idx="4"/>
          </p:nvPr>
        </p:nvSpPr>
        <p:spPr>
          <a:xfrm>
            <a:off x="6553200" y="6356356"/>
            <a:ext cx="2133600" cy="365125"/>
          </a:xfrm>
          <a:prstGeom prst="rect">
            <a:avLst/>
          </a:prstGeom>
        </p:spPr>
        <p:txBody>
          <a:bodyPr vert="horz" lIns="91380" tIns="45692" rIns="91380" bIns="45692" rtlCol="0" anchor="ctr"/>
          <a:lstStyle>
            <a:lvl1pPr algn="r">
              <a:defRPr sz="1200">
                <a:solidFill>
                  <a:schemeClr val="tx1">
                    <a:tint val="75000"/>
                  </a:schemeClr>
                </a:solidFill>
              </a:defRPr>
            </a:lvl1pPr>
          </a:lstStyle>
          <a:p>
            <a:fld id="{A317E788-7735-1742-898B-CBA1746287CE}" type="slidenum">
              <a:rPr lang="it-IT" smtClean="0"/>
              <a:t>‹n.›</a:t>
            </a:fld>
            <a:endParaRPr lang="it-IT"/>
          </a:p>
        </p:txBody>
      </p:sp>
    </p:spTree>
    <p:extLst>
      <p:ext uri="{BB962C8B-B14F-4D97-AF65-F5344CB8AC3E}">
        <p14:creationId xmlns:p14="http://schemas.microsoft.com/office/powerpoint/2010/main" val="2647624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6915" rtl="0" eaLnBrk="1" latinLnBrk="0" hangingPunct="1">
        <a:spcBef>
          <a:spcPct val="0"/>
        </a:spcBef>
        <a:buNone/>
        <a:defRPr sz="4400" kern="1200">
          <a:solidFill>
            <a:schemeClr val="tx1"/>
          </a:solidFill>
          <a:latin typeface="+mj-lt"/>
          <a:ea typeface="+mj-ea"/>
          <a:cs typeface="+mj-cs"/>
        </a:defRPr>
      </a:lvl1pPr>
    </p:titleStyle>
    <p:bodyStyle>
      <a:lvl1pPr marL="342686" indent="-342686" algn="l" defTabSz="456915" rtl="0" eaLnBrk="1" latinLnBrk="0" hangingPunct="1">
        <a:spcBef>
          <a:spcPct val="20000"/>
        </a:spcBef>
        <a:buFont typeface="Arial"/>
        <a:buChar char="•"/>
        <a:defRPr sz="3200" kern="1200">
          <a:solidFill>
            <a:schemeClr val="tx1"/>
          </a:solidFill>
          <a:latin typeface="+mn-lt"/>
          <a:ea typeface="+mn-ea"/>
          <a:cs typeface="+mn-cs"/>
        </a:defRPr>
      </a:lvl1pPr>
      <a:lvl2pPr marL="742488" indent="-285571" algn="l" defTabSz="456915" rtl="0" eaLnBrk="1" latinLnBrk="0" hangingPunct="1">
        <a:spcBef>
          <a:spcPct val="20000"/>
        </a:spcBef>
        <a:buFont typeface="Arial"/>
        <a:buChar char="–"/>
        <a:defRPr sz="2800" kern="1200">
          <a:solidFill>
            <a:schemeClr val="tx1"/>
          </a:solidFill>
          <a:latin typeface="+mn-lt"/>
          <a:ea typeface="+mn-ea"/>
          <a:cs typeface="+mn-cs"/>
        </a:defRPr>
      </a:lvl2pPr>
      <a:lvl3pPr marL="1142292" indent="-228459" algn="l" defTabSz="456915" rtl="0" eaLnBrk="1" latinLnBrk="0" hangingPunct="1">
        <a:spcBef>
          <a:spcPct val="20000"/>
        </a:spcBef>
        <a:buFont typeface="Arial"/>
        <a:buChar char="•"/>
        <a:defRPr sz="2400" kern="1200">
          <a:solidFill>
            <a:schemeClr val="tx1"/>
          </a:solidFill>
          <a:latin typeface="+mn-lt"/>
          <a:ea typeface="+mn-ea"/>
          <a:cs typeface="+mn-cs"/>
        </a:defRPr>
      </a:lvl3pPr>
      <a:lvl4pPr marL="1599206" indent="-228459" algn="l" defTabSz="456915" rtl="0" eaLnBrk="1" latinLnBrk="0" hangingPunct="1">
        <a:spcBef>
          <a:spcPct val="20000"/>
        </a:spcBef>
        <a:buFont typeface="Arial"/>
        <a:buChar char="–"/>
        <a:defRPr sz="2000" kern="1200">
          <a:solidFill>
            <a:schemeClr val="tx1"/>
          </a:solidFill>
          <a:latin typeface="+mn-lt"/>
          <a:ea typeface="+mn-ea"/>
          <a:cs typeface="+mn-cs"/>
        </a:defRPr>
      </a:lvl4pPr>
      <a:lvl5pPr marL="2056121" indent="-228459" algn="l" defTabSz="456915" rtl="0" eaLnBrk="1" latinLnBrk="0" hangingPunct="1">
        <a:spcBef>
          <a:spcPct val="20000"/>
        </a:spcBef>
        <a:buFont typeface="Arial"/>
        <a:buChar char="»"/>
        <a:defRPr sz="2000" kern="1200">
          <a:solidFill>
            <a:schemeClr val="tx1"/>
          </a:solidFill>
          <a:latin typeface="+mn-lt"/>
          <a:ea typeface="+mn-ea"/>
          <a:cs typeface="+mn-cs"/>
        </a:defRPr>
      </a:lvl5pPr>
      <a:lvl6pPr marL="2513036" indent="-228459" algn="l" defTabSz="456915" rtl="0" eaLnBrk="1" latinLnBrk="0" hangingPunct="1">
        <a:spcBef>
          <a:spcPct val="20000"/>
        </a:spcBef>
        <a:buFont typeface="Arial"/>
        <a:buChar char="•"/>
        <a:defRPr sz="2000" kern="1200">
          <a:solidFill>
            <a:schemeClr val="tx1"/>
          </a:solidFill>
          <a:latin typeface="+mn-lt"/>
          <a:ea typeface="+mn-ea"/>
          <a:cs typeface="+mn-cs"/>
        </a:defRPr>
      </a:lvl6pPr>
      <a:lvl7pPr marL="2969952" indent="-228459" algn="l" defTabSz="456915" rtl="0" eaLnBrk="1" latinLnBrk="0" hangingPunct="1">
        <a:spcBef>
          <a:spcPct val="20000"/>
        </a:spcBef>
        <a:buFont typeface="Arial"/>
        <a:buChar char="•"/>
        <a:defRPr sz="2000" kern="1200">
          <a:solidFill>
            <a:schemeClr val="tx1"/>
          </a:solidFill>
          <a:latin typeface="+mn-lt"/>
          <a:ea typeface="+mn-ea"/>
          <a:cs typeface="+mn-cs"/>
        </a:defRPr>
      </a:lvl7pPr>
      <a:lvl8pPr marL="3426868" indent="-228459" algn="l" defTabSz="456915" rtl="0" eaLnBrk="1" latinLnBrk="0" hangingPunct="1">
        <a:spcBef>
          <a:spcPct val="20000"/>
        </a:spcBef>
        <a:buFont typeface="Arial"/>
        <a:buChar char="•"/>
        <a:defRPr sz="2000" kern="1200">
          <a:solidFill>
            <a:schemeClr val="tx1"/>
          </a:solidFill>
          <a:latin typeface="+mn-lt"/>
          <a:ea typeface="+mn-ea"/>
          <a:cs typeface="+mn-cs"/>
        </a:defRPr>
      </a:lvl8pPr>
      <a:lvl9pPr marL="3883783" indent="-228459" algn="l" defTabSz="45691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915" rtl="0" eaLnBrk="1" latinLnBrk="0" hangingPunct="1">
        <a:defRPr sz="1800" kern="1200">
          <a:solidFill>
            <a:schemeClr val="tx1"/>
          </a:solidFill>
          <a:latin typeface="+mn-lt"/>
          <a:ea typeface="+mn-ea"/>
          <a:cs typeface="+mn-cs"/>
        </a:defRPr>
      </a:lvl1pPr>
      <a:lvl2pPr marL="456915" algn="l" defTabSz="456915" rtl="0" eaLnBrk="1" latinLnBrk="0" hangingPunct="1">
        <a:defRPr sz="1800" kern="1200">
          <a:solidFill>
            <a:schemeClr val="tx1"/>
          </a:solidFill>
          <a:latin typeface="+mn-lt"/>
          <a:ea typeface="+mn-ea"/>
          <a:cs typeface="+mn-cs"/>
        </a:defRPr>
      </a:lvl2pPr>
      <a:lvl3pPr marL="913832" algn="l" defTabSz="456915" rtl="0" eaLnBrk="1" latinLnBrk="0" hangingPunct="1">
        <a:defRPr sz="1800" kern="1200">
          <a:solidFill>
            <a:schemeClr val="tx1"/>
          </a:solidFill>
          <a:latin typeface="+mn-lt"/>
          <a:ea typeface="+mn-ea"/>
          <a:cs typeface="+mn-cs"/>
        </a:defRPr>
      </a:lvl3pPr>
      <a:lvl4pPr marL="1370748" algn="l" defTabSz="456915" rtl="0" eaLnBrk="1" latinLnBrk="0" hangingPunct="1">
        <a:defRPr sz="1800" kern="1200">
          <a:solidFill>
            <a:schemeClr val="tx1"/>
          </a:solidFill>
          <a:latin typeface="+mn-lt"/>
          <a:ea typeface="+mn-ea"/>
          <a:cs typeface="+mn-cs"/>
        </a:defRPr>
      </a:lvl4pPr>
      <a:lvl5pPr marL="1827662" algn="l" defTabSz="456915" rtl="0" eaLnBrk="1" latinLnBrk="0" hangingPunct="1">
        <a:defRPr sz="1800" kern="1200">
          <a:solidFill>
            <a:schemeClr val="tx1"/>
          </a:solidFill>
          <a:latin typeface="+mn-lt"/>
          <a:ea typeface="+mn-ea"/>
          <a:cs typeface="+mn-cs"/>
        </a:defRPr>
      </a:lvl5pPr>
      <a:lvl6pPr marL="2284579" algn="l" defTabSz="456915" rtl="0" eaLnBrk="1" latinLnBrk="0" hangingPunct="1">
        <a:defRPr sz="1800" kern="1200">
          <a:solidFill>
            <a:schemeClr val="tx1"/>
          </a:solidFill>
          <a:latin typeface="+mn-lt"/>
          <a:ea typeface="+mn-ea"/>
          <a:cs typeface="+mn-cs"/>
        </a:defRPr>
      </a:lvl6pPr>
      <a:lvl7pPr marL="2741494" algn="l" defTabSz="456915" rtl="0" eaLnBrk="1" latinLnBrk="0" hangingPunct="1">
        <a:defRPr sz="1800" kern="1200">
          <a:solidFill>
            <a:schemeClr val="tx1"/>
          </a:solidFill>
          <a:latin typeface="+mn-lt"/>
          <a:ea typeface="+mn-ea"/>
          <a:cs typeface="+mn-cs"/>
        </a:defRPr>
      </a:lvl7pPr>
      <a:lvl8pPr marL="3198408" algn="l" defTabSz="456915" rtl="0" eaLnBrk="1" latinLnBrk="0" hangingPunct="1">
        <a:defRPr sz="1800" kern="1200">
          <a:solidFill>
            <a:schemeClr val="tx1"/>
          </a:solidFill>
          <a:latin typeface="+mn-lt"/>
          <a:ea typeface="+mn-ea"/>
          <a:cs typeface="+mn-cs"/>
        </a:defRPr>
      </a:lvl8pPr>
      <a:lvl9pPr marL="3655325" algn="l" defTabSz="4569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2"/>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2185744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14511"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mj-lt"/>
          <a:ea typeface="+mj-ea"/>
          <a:cs typeface="+mj-cs"/>
        </a:defRPr>
      </a:lvl1pPr>
      <a:lvl2pPr marL="391483" indent="-195743" algn="ctr" defTabSz="414511"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2pPr>
      <a:lvl3pPr marL="587224" indent="-195743" algn="ctr" defTabSz="414511"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3pPr>
      <a:lvl4pPr marL="782966" indent="-195743" algn="ctr" defTabSz="414511"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4pPr>
      <a:lvl5pPr marL="978706" indent="-195743" algn="ctr" defTabSz="414511"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5pPr>
      <a:lvl6pPr marL="1393218" indent="-195743" algn="ctr" defTabSz="414511"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6pPr>
      <a:lvl7pPr marL="1807730" indent="-195743" algn="ctr" defTabSz="414511"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7pPr>
      <a:lvl8pPr marL="2222240" indent="-195743" algn="ctr" defTabSz="414511"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8pPr>
      <a:lvl9pPr marL="2636754" indent="-195743" algn="ctr" defTabSz="414511"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9pPr>
    </p:titleStyle>
    <p:bodyStyle>
      <a:lvl1pPr marL="391483" indent="-293613" algn="l" defTabSz="414511"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2966" indent="-260509" algn="l" defTabSz="414511" rtl="0" fontAlgn="base" hangingPunct="0">
        <a:lnSpc>
          <a:spcPct val="93000"/>
        </a:lnSpc>
        <a:spcBef>
          <a:spcPct val="0"/>
        </a:spcBef>
        <a:spcAft>
          <a:spcPts val="1032"/>
        </a:spcAft>
        <a:buClr>
          <a:srgbClr val="000000"/>
        </a:buClr>
        <a:buSzPct val="75000"/>
        <a:buFont typeface="Symbol" charset="0"/>
        <a:buChar char=""/>
        <a:defRPr sz="2400">
          <a:solidFill>
            <a:srgbClr val="000000"/>
          </a:solidFill>
          <a:latin typeface="+mn-lt"/>
          <a:ea typeface="+mn-ea"/>
          <a:cs typeface="+mn-cs"/>
        </a:defRPr>
      </a:lvl2pPr>
      <a:lvl3pPr marL="1174447" indent="-195743" algn="l" defTabSz="414511" rtl="0" fontAlgn="base" hangingPunct="0">
        <a:lnSpc>
          <a:spcPct val="93000"/>
        </a:lnSpc>
        <a:spcBef>
          <a:spcPct val="0"/>
        </a:spcBef>
        <a:spcAft>
          <a:spcPts val="771"/>
        </a:spcAft>
        <a:buClr>
          <a:srgbClr val="000000"/>
        </a:buClr>
        <a:buSzPct val="45000"/>
        <a:buFont typeface="Wingdings" charset="0"/>
        <a:buChar char=""/>
        <a:defRPr sz="2200">
          <a:solidFill>
            <a:srgbClr val="000000"/>
          </a:solidFill>
          <a:latin typeface="+mn-lt"/>
          <a:ea typeface="+mn-ea"/>
          <a:cs typeface="+mn-cs"/>
        </a:defRPr>
      </a:lvl3pPr>
      <a:lvl4pPr marL="1565931" indent="-195743" algn="l" defTabSz="414511" rtl="0" fontAlgn="base" hangingPunct="0">
        <a:lnSpc>
          <a:spcPct val="93000"/>
        </a:lnSpc>
        <a:spcBef>
          <a:spcPct val="0"/>
        </a:spcBef>
        <a:spcAft>
          <a:spcPts val="522"/>
        </a:spcAft>
        <a:buClr>
          <a:srgbClr val="000000"/>
        </a:buClr>
        <a:buSzPct val="75000"/>
        <a:buFont typeface="Symbol" charset="0"/>
        <a:buChar char=""/>
        <a:defRPr sz="1800">
          <a:solidFill>
            <a:srgbClr val="000000"/>
          </a:solidFill>
          <a:latin typeface="+mn-lt"/>
          <a:ea typeface="+mn-ea"/>
          <a:cs typeface="+mn-cs"/>
        </a:defRPr>
      </a:lvl4pPr>
      <a:lvl5pPr marL="1957414" indent="-195743" algn="l" defTabSz="414511"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5pPr>
      <a:lvl6pPr marL="2371925" indent="-195743" algn="l" defTabSz="414511"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6pPr>
      <a:lvl7pPr marL="2786436" indent="-195743" algn="l" defTabSz="414511"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7pPr>
      <a:lvl8pPr marL="3200947" indent="-195743" algn="l" defTabSz="414511"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8pPr>
      <a:lvl9pPr marL="3615458" indent="-195743" algn="l" defTabSz="414511"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9pPr>
    </p:bodyStyle>
    <p:otherStyle>
      <a:defPPr>
        <a:defRPr lang="it-IT"/>
      </a:defPPr>
      <a:lvl1pPr marL="0" algn="l" defTabSz="414511" rtl="0" eaLnBrk="1" latinLnBrk="0" hangingPunct="1">
        <a:defRPr sz="1600" kern="1200">
          <a:solidFill>
            <a:schemeClr val="tx1"/>
          </a:solidFill>
          <a:latin typeface="+mn-lt"/>
          <a:ea typeface="+mn-ea"/>
          <a:cs typeface="+mn-cs"/>
        </a:defRPr>
      </a:lvl1pPr>
      <a:lvl2pPr marL="414511" algn="l" defTabSz="414511" rtl="0" eaLnBrk="1" latinLnBrk="0" hangingPunct="1">
        <a:defRPr sz="1600" kern="1200">
          <a:solidFill>
            <a:schemeClr val="tx1"/>
          </a:solidFill>
          <a:latin typeface="+mn-lt"/>
          <a:ea typeface="+mn-ea"/>
          <a:cs typeface="+mn-cs"/>
        </a:defRPr>
      </a:lvl2pPr>
      <a:lvl3pPr marL="829022" algn="l" defTabSz="414511" rtl="0" eaLnBrk="1" latinLnBrk="0" hangingPunct="1">
        <a:defRPr sz="1600" kern="1200">
          <a:solidFill>
            <a:schemeClr val="tx1"/>
          </a:solidFill>
          <a:latin typeface="+mn-lt"/>
          <a:ea typeface="+mn-ea"/>
          <a:cs typeface="+mn-cs"/>
        </a:defRPr>
      </a:lvl3pPr>
      <a:lvl4pPr marL="1243533" algn="l" defTabSz="414511" rtl="0" eaLnBrk="1" latinLnBrk="0" hangingPunct="1">
        <a:defRPr sz="1600" kern="1200">
          <a:solidFill>
            <a:schemeClr val="tx1"/>
          </a:solidFill>
          <a:latin typeface="+mn-lt"/>
          <a:ea typeface="+mn-ea"/>
          <a:cs typeface="+mn-cs"/>
        </a:defRPr>
      </a:lvl4pPr>
      <a:lvl5pPr marL="1658044" algn="l" defTabSz="414511" rtl="0" eaLnBrk="1" latinLnBrk="0" hangingPunct="1">
        <a:defRPr sz="1600" kern="1200">
          <a:solidFill>
            <a:schemeClr val="tx1"/>
          </a:solidFill>
          <a:latin typeface="+mn-lt"/>
          <a:ea typeface="+mn-ea"/>
          <a:cs typeface="+mn-cs"/>
        </a:defRPr>
      </a:lvl5pPr>
      <a:lvl6pPr marL="2072556" algn="l" defTabSz="414511" rtl="0" eaLnBrk="1" latinLnBrk="0" hangingPunct="1">
        <a:defRPr sz="1600" kern="1200">
          <a:solidFill>
            <a:schemeClr val="tx1"/>
          </a:solidFill>
          <a:latin typeface="+mn-lt"/>
          <a:ea typeface="+mn-ea"/>
          <a:cs typeface="+mn-cs"/>
        </a:defRPr>
      </a:lvl6pPr>
      <a:lvl7pPr marL="2487067" algn="l" defTabSz="414511" rtl="0" eaLnBrk="1" latinLnBrk="0" hangingPunct="1">
        <a:defRPr sz="1600" kern="1200">
          <a:solidFill>
            <a:schemeClr val="tx1"/>
          </a:solidFill>
          <a:latin typeface="+mn-lt"/>
          <a:ea typeface="+mn-ea"/>
          <a:cs typeface="+mn-cs"/>
        </a:defRPr>
      </a:lvl7pPr>
      <a:lvl8pPr marL="2901578" algn="l" defTabSz="414511" rtl="0" eaLnBrk="1" latinLnBrk="0" hangingPunct="1">
        <a:defRPr sz="1600" kern="1200">
          <a:solidFill>
            <a:schemeClr val="tx1"/>
          </a:solidFill>
          <a:latin typeface="+mn-lt"/>
          <a:ea typeface="+mn-ea"/>
          <a:cs typeface="+mn-cs"/>
        </a:defRPr>
      </a:lvl8pPr>
      <a:lvl9pPr marL="3316089" algn="l" defTabSz="41451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2225973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charset="0"/>
        <a:buChar char=""/>
        <a:defRPr sz="24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charset="0"/>
        <a:buChar char=""/>
        <a:defRPr sz="2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charset="0"/>
        <a:buChar char=""/>
        <a:defRPr sz="18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5pPr>
      <a:lvl6pPr marL="2373155" indent="-195843" algn="l" defTabSz="414726"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6pPr>
      <a:lvl7pPr marL="2787881" indent="-195843" algn="l" defTabSz="414726"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7pPr>
      <a:lvl8pPr marL="3202607" indent="-195843" algn="l" defTabSz="414726"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8pPr>
      <a:lvl9pPr marL="3617333" indent="-195843" algn="l" defTabSz="414726"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9pPr>
    </p:bodyStyle>
    <p:otherStyle>
      <a:defPPr>
        <a:defRPr lang="it-IT"/>
      </a:defPPr>
      <a:lvl1pPr marL="0" algn="l" defTabSz="414726" rtl="0" eaLnBrk="1" latinLnBrk="0" hangingPunct="1">
        <a:defRPr sz="1600" kern="1200">
          <a:solidFill>
            <a:schemeClr val="tx1"/>
          </a:solidFill>
          <a:latin typeface="+mn-lt"/>
          <a:ea typeface="+mn-ea"/>
          <a:cs typeface="+mn-cs"/>
        </a:defRPr>
      </a:lvl1pPr>
      <a:lvl2pPr marL="414726" algn="l" defTabSz="414726" rtl="0" eaLnBrk="1" latinLnBrk="0" hangingPunct="1">
        <a:defRPr sz="1600" kern="1200">
          <a:solidFill>
            <a:schemeClr val="tx1"/>
          </a:solidFill>
          <a:latin typeface="+mn-lt"/>
          <a:ea typeface="+mn-ea"/>
          <a:cs typeface="+mn-cs"/>
        </a:defRPr>
      </a:lvl2pPr>
      <a:lvl3pPr marL="829452" algn="l" defTabSz="414726" rtl="0" eaLnBrk="1" latinLnBrk="0" hangingPunct="1">
        <a:defRPr sz="1600" kern="1200">
          <a:solidFill>
            <a:schemeClr val="tx1"/>
          </a:solidFill>
          <a:latin typeface="+mn-lt"/>
          <a:ea typeface="+mn-ea"/>
          <a:cs typeface="+mn-cs"/>
        </a:defRPr>
      </a:lvl3pPr>
      <a:lvl4pPr marL="1244178" algn="l" defTabSz="414726" rtl="0" eaLnBrk="1" latinLnBrk="0" hangingPunct="1">
        <a:defRPr sz="1600" kern="1200">
          <a:solidFill>
            <a:schemeClr val="tx1"/>
          </a:solidFill>
          <a:latin typeface="+mn-lt"/>
          <a:ea typeface="+mn-ea"/>
          <a:cs typeface="+mn-cs"/>
        </a:defRPr>
      </a:lvl4pPr>
      <a:lvl5pPr marL="1658904" algn="l" defTabSz="414726" rtl="0" eaLnBrk="1" latinLnBrk="0" hangingPunct="1">
        <a:defRPr sz="1600" kern="1200">
          <a:solidFill>
            <a:schemeClr val="tx1"/>
          </a:solidFill>
          <a:latin typeface="+mn-lt"/>
          <a:ea typeface="+mn-ea"/>
          <a:cs typeface="+mn-cs"/>
        </a:defRPr>
      </a:lvl5pPr>
      <a:lvl6pPr marL="2073631" algn="l" defTabSz="414726" rtl="0" eaLnBrk="1" latinLnBrk="0" hangingPunct="1">
        <a:defRPr sz="1600" kern="1200">
          <a:solidFill>
            <a:schemeClr val="tx1"/>
          </a:solidFill>
          <a:latin typeface="+mn-lt"/>
          <a:ea typeface="+mn-ea"/>
          <a:cs typeface="+mn-cs"/>
        </a:defRPr>
      </a:lvl6pPr>
      <a:lvl7pPr marL="2488357" algn="l" defTabSz="414726" rtl="0" eaLnBrk="1" latinLnBrk="0" hangingPunct="1">
        <a:defRPr sz="1600" kern="1200">
          <a:solidFill>
            <a:schemeClr val="tx1"/>
          </a:solidFill>
          <a:latin typeface="+mn-lt"/>
          <a:ea typeface="+mn-ea"/>
          <a:cs typeface="+mn-cs"/>
        </a:defRPr>
      </a:lvl7pPr>
      <a:lvl8pPr marL="2903083" algn="l" defTabSz="414726" rtl="0" eaLnBrk="1" latinLnBrk="0" hangingPunct="1">
        <a:defRPr sz="1600" kern="1200">
          <a:solidFill>
            <a:schemeClr val="tx1"/>
          </a:solidFill>
          <a:latin typeface="+mn-lt"/>
          <a:ea typeface="+mn-ea"/>
          <a:cs typeface="+mn-cs"/>
        </a:defRPr>
      </a:lvl8pPr>
      <a:lvl9pPr marL="3317809" algn="l" defTabSz="41472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err="1" smtClean="0"/>
              <a:t>Lecture</a:t>
            </a:r>
            <a:r>
              <a:rPr lang="it-IT" b="1" dirty="0" smtClean="0"/>
              <a:t> 4 </a:t>
            </a:r>
            <a:endParaRPr lang="it-IT" b="1" dirty="0"/>
          </a:p>
        </p:txBody>
      </p:sp>
      <p:sp>
        <p:nvSpPr>
          <p:cNvPr id="3" name="Sottotitolo 2"/>
          <p:cNvSpPr>
            <a:spLocks noGrp="1"/>
          </p:cNvSpPr>
          <p:nvPr>
            <p:ph type="subTitle" idx="1"/>
          </p:nvPr>
        </p:nvSpPr>
        <p:spPr/>
        <p:txBody>
          <a:bodyPr/>
          <a:lstStyle/>
          <a:p>
            <a:r>
              <a:rPr lang="it-IT" dirty="0" err="1"/>
              <a:t>Nutrition</a:t>
            </a:r>
            <a:r>
              <a:rPr lang="it-IT" dirty="0"/>
              <a:t> for the </a:t>
            </a:r>
            <a:r>
              <a:rPr lang="it-IT" dirty="0" err="1"/>
              <a:t>ageing</a:t>
            </a:r>
            <a:r>
              <a:rPr lang="it-IT" dirty="0"/>
              <a:t> </a:t>
            </a:r>
            <a:r>
              <a:rPr lang="it-IT" dirty="0" smtClean="0"/>
              <a:t>brain</a:t>
            </a:r>
            <a:endParaRPr lang="it-IT" dirty="0"/>
          </a:p>
        </p:txBody>
      </p:sp>
      <p:sp>
        <p:nvSpPr>
          <p:cNvPr id="4" name="Segnaposto data 3"/>
          <p:cNvSpPr>
            <a:spLocks noGrp="1"/>
          </p:cNvSpPr>
          <p:nvPr>
            <p:ph type="dt" sz="half" idx="10"/>
          </p:nvPr>
        </p:nvSpPr>
        <p:spPr/>
        <p:txBody>
          <a:bodyPr/>
          <a:lstStyle/>
          <a:p>
            <a:r>
              <a:rPr lang="it-IT" smtClean="0"/>
              <a:t>10/04/19</a:t>
            </a:r>
            <a:endParaRPr lang="it-IT" dirty="0"/>
          </a:p>
        </p:txBody>
      </p:sp>
      <p:sp>
        <p:nvSpPr>
          <p:cNvPr id="5" name="Segnaposto piè di pagina 4"/>
          <p:cNvSpPr>
            <a:spLocks noGrp="1"/>
          </p:cNvSpPr>
          <p:nvPr>
            <p:ph type="ftr" sz="quarter" idx="11"/>
          </p:nvPr>
        </p:nvSpPr>
        <p:spPr/>
        <p:txBody>
          <a:bodyPr/>
          <a:lstStyle/>
          <a:p>
            <a:r>
              <a:rPr lang="it-IT" dirty="0" smtClean="0"/>
              <a:t>991SV-BIOCHEMISTRY OF AGE RELATED DISEASES  </a:t>
            </a:r>
            <a:endParaRPr lang="it-IT" dirty="0"/>
          </a:p>
        </p:txBody>
      </p:sp>
      <p:sp>
        <p:nvSpPr>
          <p:cNvPr id="6" name="Segnaposto numero diapositiva 5"/>
          <p:cNvSpPr>
            <a:spLocks noGrp="1"/>
          </p:cNvSpPr>
          <p:nvPr>
            <p:ph type="sldNum" sz="quarter" idx="12"/>
          </p:nvPr>
        </p:nvSpPr>
        <p:spPr/>
        <p:txBody>
          <a:bodyPr/>
          <a:lstStyle/>
          <a:p>
            <a:fld id="{A317E788-7735-1742-898B-CBA1746287CE}" type="slidenum">
              <a:rPr lang="it-IT" smtClean="0"/>
              <a:t>0</a:t>
            </a:fld>
            <a:endParaRPr lang="it-IT"/>
          </a:p>
        </p:txBody>
      </p:sp>
    </p:spTree>
    <p:extLst>
      <p:ext uri="{BB962C8B-B14F-4D97-AF65-F5344CB8AC3E}">
        <p14:creationId xmlns:p14="http://schemas.microsoft.com/office/powerpoint/2010/main" val="37587355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Consequences</a:t>
            </a:r>
            <a:r>
              <a:rPr lang="it-IT" dirty="0" smtClean="0"/>
              <a:t> of </a:t>
            </a:r>
            <a:r>
              <a:rPr lang="it-IT" dirty="0" err="1" smtClean="0"/>
              <a:t>amiloid</a:t>
            </a:r>
            <a:r>
              <a:rPr lang="it-IT" dirty="0" smtClean="0"/>
              <a:t> </a:t>
            </a:r>
            <a:r>
              <a:rPr lang="it-IT" dirty="0" err="1" smtClean="0"/>
              <a:t>plaques</a:t>
            </a:r>
            <a:endParaRPr lang="it-IT" dirty="0"/>
          </a:p>
        </p:txBody>
      </p:sp>
      <p:sp>
        <p:nvSpPr>
          <p:cNvPr id="6" name="Segnaposto contenuto 5"/>
          <p:cNvSpPr>
            <a:spLocks noGrp="1"/>
          </p:cNvSpPr>
          <p:nvPr>
            <p:ph idx="1"/>
          </p:nvPr>
        </p:nvSpPr>
        <p:spPr/>
        <p:txBody>
          <a:bodyPr>
            <a:normAutofit/>
          </a:bodyPr>
          <a:lstStyle/>
          <a:p>
            <a:r>
              <a:rPr lang="it-IT" dirty="0" err="1"/>
              <a:t>loss</a:t>
            </a:r>
            <a:r>
              <a:rPr lang="it-IT" dirty="0"/>
              <a:t> of </a:t>
            </a:r>
            <a:r>
              <a:rPr lang="it-IT" dirty="0" err="1"/>
              <a:t>synapses</a:t>
            </a:r>
            <a:r>
              <a:rPr lang="it-IT" dirty="0"/>
              <a:t> and </a:t>
            </a:r>
            <a:r>
              <a:rPr lang="it-IT" dirty="0" err="1" smtClean="0"/>
              <a:t>neurons</a:t>
            </a:r>
            <a:endParaRPr lang="it-IT" dirty="0"/>
          </a:p>
          <a:p>
            <a:r>
              <a:rPr lang="it-IT" dirty="0" err="1" smtClean="0"/>
              <a:t>impaired</a:t>
            </a:r>
            <a:r>
              <a:rPr lang="it-IT" dirty="0" smtClean="0"/>
              <a:t> </a:t>
            </a:r>
            <a:r>
              <a:rPr lang="it-IT" dirty="0" err="1"/>
              <a:t>glucose</a:t>
            </a:r>
            <a:r>
              <a:rPr lang="it-IT" dirty="0"/>
              <a:t> </a:t>
            </a:r>
            <a:r>
              <a:rPr lang="it-IT" dirty="0" err="1" smtClean="0"/>
              <a:t>utilisation</a:t>
            </a:r>
            <a:endParaRPr lang="it-IT" dirty="0"/>
          </a:p>
          <a:p>
            <a:r>
              <a:rPr lang="it-IT" dirty="0" err="1"/>
              <a:t>oxidative</a:t>
            </a:r>
            <a:r>
              <a:rPr lang="it-IT" dirty="0"/>
              <a:t> </a:t>
            </a:r>
            <a:r>
              <a:rPr lang="it-IT" dirty="0" err="1"/>
              <a:t>damage</a:t>
            </a:r>
            <a:r>
              <a:rPr lang="it-IT" dirty="0"/>
              <a:t>, brain </a:t>
            </a:r>
            <a:r>
              <a:rPr lang="it-IT" dirty="0" err="1"/>
              <a:t>metabolic</a:t>
            </a:r>
            <a:r>
              <a:rPr lang="it-IT" dirty="0"/>
              <a:t> </a:t>
            </a:r>
            <a:r>
              <a:rPr lang="it-IT" dirty="0" err="1"/>
              <a:t>reduction</a:t>
            </a:r>
            <a:r>
              <a:rPr lang="it-IT" dirty="0"/>
              <a:t>, </a:t>
            </a:r>
            <a:endParaRPr lang="it-IT" dirty="0" smtClean="0"/>
          </a:p>
          <a:p>
            <a:r>
              <a:rPr lang="it-IT" dirty="0" smtClean="0"/>
              <a:t>tau </a:t>
            </a:r>
            <a:r>
              <a:rPr lang="it-IT" dirty="0" err="1" smtClean="0"/>
              <a:t>hyperphosphorylation</a:t>
            </a:r>
            <a:r>
              <a:rPr lang="it-IT" dirty="0" smtClean="0"/>
              <a:t> and </a:t>
            </a:r>
            <a:r>
              <a:rPr lang="it-IT" dirty="0" err="1"/>
              <a:t>associated</a:t>
            </a:r>
            <a:r>
              <a:rPr lang="it-IT" dirty="0"/>
              <a:t> </a:t>
            </a:r>
            <a:r>
              <a:rPr lang="it-IT" dirty="0" err="1"/>
              <a:t>neurofibrillary</a:t>
            </a:r>
            <a:r>
              <a:rPr lang="it-IT" dirty="0"/>
              <a:t> </a:t>
            </a:r>
            <a:r>
              <a:rPr lang="it-IT" dirty="0" err="1"/>
              <a:t>tangle</a:t>
            </a:r>
            <a:r>
              <a:rPr lang="it-IT" dirty="0"/>
              <a:t> </a:t>
            </a:r>
            <a:r>
              <a:rPr lang="it-IT" dirty="0" err="1" smtClean="0"/>
              <a:t>formation</a:t>
            </a:r>
            <a:endParaRPr lang="it-IT" dirty="0" smtClean="0"/>
          </a:p>
          <a:p>
            <a:r>
              <a:rPr lang="it-IT" dirty="0" err="1" smtClean="0"/>
              <a:t>neurotransmitter</a:t>
            </a:r>
            <a:r>
              <a:rPr lang="it-IT" dirty="0" smtClean="0"/>
              <a:t> </a:t>
            </a:r>
            <a:r>
              <a:rPr lang="it-IT" dirty="0" err="1"/>
              <a:t>changes</a:t>
            </a:r>
            <a:r>
              <a:rPr lang="it-IT" dirty="0"/>
              <a:t> </a:t>
            </a:r>
            <a:endParaRPr lang="it-IT" dirty="0" smtClean="0"/>
          </a:p>
          <a:p>
            <a:r>
              <a:rPr lang="it-IT" dirty="0" smtClean="0"/>
              <a:t>WIDESPREAD NEURODEGENERATION</a:t>
            </a:r>
            <a:endParaRPr lang="it-IT" dirty="0"/>
          </a:p>
        </p:txBody>
      </p:sp>
      <p:sp>
        <p:nvSpPr>
          <p:cNvPr id="2" name="Segnaposto data 1"/>
          <p:cNvSpPr>
            <a:spLocks noGrp="1"/>
          </p:cNvSpPr>
          <p:nvPr>
            <p:ph type="dt" sz="half" idx="10"/>
          </p:nvPr>
        </p:nvSpPr>
        <p:spPr/>
        <p:txBody>
          <a:bodyPr/>
          <a:lstStyle/>
          <a:p>
            <a:r>
              <a:rPr lang="it-IT" smtClean="0"/>
              <a:t>10/04/19</a:t>
            </a:r>
            <a:endParaRPr lang="it-IT"/>
          </a:p>
        </p:txBody>
      </p:sp>
      <p:sp>
        <p:nvSpPr>
          <p:cNvPr id="3" name="Segnaposto piè di pagina 2"/>
          <p:cNvSpPr>
            <a:spLocks noGrp="1"/>
          </p:cNvSpPr>
          <p:nvPr>
            <p:ph type="ftr" sz="quarter" idx="11"/>
          </p:nvPr>
        </p:nvSpPr>
        <p:spPr/>
        <p:txBody>
          <a:bodyPr/>
          <a:lstStyle/>
          <a:p>
            <a:r>
              <a:rPr lang="it-IT" smtClean="0"/>
              <a:t>991SV-BIOCHEMISTRY OF AGE RELATED DISEASES  </a:t>
            </a:r>
            <a:endParaRPr lang="it-IT"/>
          </a:p>
        </p:txBody>
      </p:sp>
      <p:sp>
        <p:nvSpPr>
          <p:cNvPr id="4" name="Segnaposto numero diapositiva 3"/>
          <p:cNvSpPr>
            <a:spLocks noGrp="1"/>
          </p:cNvSpPr>
          <p:nvPr>
            <p:ph type="sldNum" sz="quarter" idx="12"/>
          </p:nvPr>
        </p:nvSpPr>
        <p:spPr/>
        <p:txBody>
          <a:bodyPr/>
          <a:lstStyle/>
          <a:p>
            <a:fld id="{A317E788-7735-1742-898B-CBA1746287CE}" type="slidenum">
              <a:rPr lang="it-IT" smtClean="0"/>
              <a:t>9</a:t>
            </a:fld>
            <a:endParaRPr lang="it-IT"/>
          </a:p>
        </p:txBody>
      </p:sp>
    </p:spTree>
    <p:extLst>
      <p:ext uri="{BB962C8B-B14F-4D97-AF65-F5344CB8AC3E}">
        <p14:creationId xmlns:p14="http://schemas.microsoft.com/office/powerpoint/2010/main" val="38902133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err="1"/>
              <a:t>Early</a:t>
            </a:r>
            <a:r>
              <a:rPr lang="it-IT" sz="3600" dirty="0"/>
              <a:t> </a:t>
            </a:r>
            <a:r>
              <a:rPr lang="it-IT" sz="3600" dirty="0" err="1"/>
              <a:t>diagnosis</a:t>
            </a:r>
            <a:r>
              <a:rPr lang="it-IT" sz="3600" dirty="0"/>
              <a:t> of AD </a:t>
            </a:r>
            <a:r>
              <a:rPr lang="it-IT" sz="3600" dirty="0" err="1"/>
              <a:t>neurodegeneration</a:t>
            </a:r>
            <a:endParaRPr lang="it-IT" sz="3600" dirty="0"/>
          </a:p>
        </p:txBody>
      </p:sp>
      <p:sp>
        <p:nvSpPr>
          <p:cNvPr id="3" name="Segnaposto contenuto 2"/>
          <p:cNvSpPr>
            <a:spLocks noGrp="1"/>
          </p:cNvSpPr>
          <p:nvPr>
            <p:ph idx="1"/>
          </p:nvPr>
        </p:nvSpPr>
        <p:spPr/>
        <p:txBody>
          <a:bodyPr/>
          <a:lstStyle/>
          <a:p>
            <a:pPr marL="0" indent="0" algn="ctr">
              <a:buNone/>
            </a:pPr>
            <a:r>
              <a:rPr lang="it-IT" dirty="0" err="1" smtClean="0"/>
              <a:t>Depends</a:t>
            </a:r>
            <a:r>
              <a:rPr lang="it-IT" dirty="0" smtClean="0"/>
              <a:t> on </a:t>
            </a:r>
          </a:p>
          <a:p>
            <a:pPr marL="0" indent="0" algn="ctr">
              <a:buNone/>
            </a:pPr>
            <a:r>
              <a:rPr lang="it-IT" dirty="0" err="1" smtClean="0"/>
              <a:t>biomarker</a:t>
            </a:r>
            <a:r>
              <a:rPr lang="it-IT" dirty="0" smtClean="0"/>
              <a:t> of </a:t>
            </a:r>
            <a:r>
              <a:rPr lang="it-IT" dirty="0" err="1" smtClean="0"/>
              <a:t>organ</a:t>
            </a:r>
            <a:r>
              <a:rPr lang="it-IT" dirty="0" smtClean="0"/>
              <a:t>/</a:t>
            </a:r>
            <a:r>
              <a:rPr lang="it-IT" dirty="0" err="1" smtClean="0"/>
              <a:t>tissue</a:t>
            </a:r>
            <a:r>
              <a:rPr lang="it-IT" dirty="0" smtClean="0"/>
              <a:t>/</a:t>
            </a:r>
            <a:r>
              <a:rPr lang="it-IT" dirty="0" err="1" smtClean="0"/>
              <a:t>cell</a:t>
            </a:r>
            <a:r>
              <a:rPr lang="it-IT" dirty="0" smtClean="0"/>
              <a:t> </a:t>
            </a:r>
            <a:r>
              <a:rPr lang="it-IT" dirty="0" err="1" smtClean="0"/>
              <a:t>damange</a:t>
            </a:r>
            <a:endParaRPr lang="it-IT" dirty="0" smtClean="0"/>
          </a:p>
          <a:p>
            <a:r>
              <a:rPr lang="it-IT" dirty="0" err="1"/>
              <a:t>cerebrospinal</a:t>
            </a:r>
            <a:r>
              <a:rPr lang="it-IT" dirty="0"/>
              <a:t> </a:t>
            </a:r>
            <a:r>
              <a:rPr lang="it-IT" dirty="0" err="1" smtClean="0"/>
              <a:t>fluid</a:t>
            </a:r>
            <a:r>
              <a:rPr lang="it-IT" dirty="0" smtClean="0"/>
              <a:t> (</a:t>
            </a:r>
            <a:r>
              <a:rPr lang="it-IT" dirty="0"/>
              <a:t>CSF) </a:t>
            </a:r>
            <a:r>
              <a:rPr lang="it-IT" dirty="0" err="1"/>
              <a:t>levels</a:t>
            </a:r>
            <a:r>
              <a:rPr lang="it-IT" dirty="0"/>
              <a:t> of </a:t>
            </a:r>
            <a:r>
              <a:rPr lang="it-IT" dirty="0" smtClean="0"/>
              <a:t>Abeta1</a:t>
            </a:r>
            <a:r>
              <a:rPr lang="it-IT" dirty="0"/>
              <a:t>-</a:t>
            </a:r>
            <a:r>
              <a:rPr lang="it-IT" dirty="0" smtClean="0"/>
              <a:t>42</a:t>
            </a:r>
          </a:p>
          <a:p>
            <a:r>
              <a:rPr lang="it-IT" dirty="0" err="1"/>
              <a:t>positron</a:t>
            </a:r>
            <a:r>
              <a:rPr lang="it-IT" dirty="0"/>
              <a:t> </a:t>
            </a:r>
            <a:r>
              <a:rPr lang="it-IT" dirty="0" err="1"/>
              <a:t>emission</a:t>
            </a:r>
            <a:r>
              <a:rPr lang="it-IT" dirty="0"/>
              <a:t> </a:t>
            </a:r>
            <a:r>
              <a:rPr lang="it-IT" dirty="0" err="1" smtClean="0"/>
              <a:t>tomography</a:t>
            </a:r>
            <a:r>
              <a:rPr lang="it-IT" dirty="0" smtClean="0"/>
              <a:t> (</a:t>
            </a:r>
            <a:r>
              <a:rPr lang="it-IT" dirty="0"/>
              <a:t>PET) </a:t>
            </a:r>
            <a:r>
              <a:rPr lang="it-IT" dirty="0" err="1"/>
              <a:t>tracers</a:t>
            </a:r>
            <a:r>
              <a:rPr lang="it-IT" dirty="0"/>
              <a:t> of fibrillar </a:t>
            </a:r>
            <a:r>
              <a:rPr lang="it-IT" dirty="0" err="1" smtClean="0"/>
              <a:t>amyloid</a:t>
            </a:r>
            <a:endParaRPr lang="it-IT" dirty="0" smtClean="0"/>
          </a:p>
          <a:p>
            <a:r>
              <a:rPr lang="it-IT" dirty="0" err="1" smtClean="0"/>
              <a:t>Magnetic</a:t>
            </a:r>
            <a:r>
              <a:rPr lang="it-IT" dirty="0" smtClean="0"/>
              <a:t> </a:t>
            </a:r>
            <a:r>
              <a:rPr lang="it-IT" dirty="0" err="1" smtClean="0"/>
              <a:t>Resonance</a:t>
            </a:r>
            <a:r>
              <a:rPr lang="it-IT" dirty="0" smtClean="0"/>
              <a:t> </a:t>
            </a:r>
            <a:r>
              <a:rPr lang="it-IT" dirty="0" err="1" smtClean="0"/>
              <a:t>Imaging</a:t>
            </a:r>
            <a:r>
              <a:rPr lang="it-IT" dirty="0" smtClean="0"/>
              <a:t> (MRI) and </a:t>
            </a:r>
            <a:r>
              <a:rPr lang="it-IT" dirty="0" err="1" smtClean="0"/>
              <a:t>fluorodeoxyglucose</a:t>
            </a:r>
            <a:r>
              <a:rPr lang="it-IT" dirty="0" smtClean="0"/>
              <a:t> </a:t>
            </a:r>
            <a:r>
              <a:rPr lang="it-IT" dirty="0"/>
              <a:t>PET </a:t>
            </a:r>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10</a:t>
            </a:fld>
            <a:endParaRPr lang="it-IT"/>
          </a:p>
        </p:txBody>
      </p:sp>
    </p:spTree>
    <p:extLst>
      <p:ext uri="{BB962C8B-B14F-4D97-AF65-F5344CB8AC3E}">
        <p14:creationId xmlns:p14="http://schemas.microsoft.com/office/powerpoint/2010/main" val="3461876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dirty="0" err="1"/>
              <a:t>Early</a:t>
            </a:r>
            <a:r>
              <a:rPr lang="it-IT" sz="3600" dirty="0"/>
              <a:t> </a:t>
            </a:r>
            <a:r>
              <a:rPr lang="it-IT" sz="3600" dirty="0" err="1"/>
              <a:t>diagnosis</a:t>
            </a:r>
            <a:r>
              <a:rPr lang="it-IT" sz="3600" dirty="0"/>
              <a:t> of AD </a:t>
            </a:r>
            <a:r>
              <a:rPr lang="it-IT" sz="3600" dirty="0" err="1"/>
              <a:t>neurodegeneration</a:t>
            </a:r>
            <a:r>
              <a:rPr lang="it-IT" sz="3600" dirty="0"/>
              <a:t> or cognitive </a:t>
            </a:r>
            <a:r>
              <a:rPr lang="it-IT" sz="3600" dirty="0" err="1"/>
              <a:t>decline</a:t>
            </a:r>
            <a:endParaRPr lang="it-IT" sz="3600" dirty="0"/>
          </a:p>
        </p:txBody>
      </p:sp>
      <p:sp>
        <p:nvSpPr>
          <p:cNvPr id="3" name="Segnaposto contenuto 2"/>
          <p:cNvSpPr>
            <a:spLocks noGrp="1"/>
          </p:cNvSpPr>
          <p:nvPr>
            <p:ph idx="1"/>
          </p:nvPr>
        </p:nvSpPr>
        <p:spPr/>
        <p:txBody>
          <a:bodyPr>
            <a:normAutofit/>
          </a:bodyPr>
          <a:lstStyle/>
          <a:p>
            <a:pPr marL="0" indent="0" algn="ctr">
              <a:buNone/>
            </a:pPr>
            <a:r>
              <a:rPr lang="it-IT" b="1" dirty="0" err="1" smtClean="0"/>
              <a:t>Related</a:t>
            </a:r>
            <a:r>
              <a:rPr lang="it-IT" b="1" dirty="0" smtClean="0"/>
              <a:t> to </a:t>
            </a:r>
            <a:r>
              <a:rPr lang="it-IT" b="1" dirty="0" err="1" smtClean="0"/>
              <a:t>disruption</a:t>
            </a:r>
            <a:r>
              <a:rPr lang="it-IT" b="1" dirty="0" smtClean="0"/>
              <a:t> of the </a:t>
            </a:r>
            <a:r>
              <a:rPr lang="it-IT" b="1" dirty="0" err="1" smtClean="0"/>
              <a:t>blood</a:t>
            </a:r>
            <a:r>
              <a:rPr lang="it-IT" b="1" dirty="0" smtClean="0"/>
              <a:t>-brain </a:t>
            </a:r>
            <a:r>
              <a:rPr lang="it-IT" b="1" dirty="0" err="1" smtClean="0"/>
              <a:t>barrier</a:t>
            </a:r>
            <a:endParaRPr lang="it-IT" b="1" dirty="0" smtClean="0"/>
          </a:p>
          <a:p>
            <a:r>
              <a:rPr lang="it-IT" dirty="0" err="1" smtClean="0"/>
              <a:t>white</a:t>
            </a:r>
            <a:r>
              <a:rPr lang="it-IT" dirty="0" smtClean="0"/>
              <a:t> </a:t>
            </a:r>
            <a:r>
              <a:rPr lang="it-IT" dirty="0" err="1" smtClean="0"/>
              <a:t>matter</a:t>
            </a:r>
            <a:r>
              <a:rPr lang="it-IT" dirty="0" smtClean="0"/>
              <a:t> </a:t>
            </a:r>
            <a:r>
              <a:rPr lang="it-IT" dirty="0" err="1" smtClean="0"/>
              <a:t>hyperintensities</a:t>
            </a:r>
            <a:r>
              <a:rPr lang="it-IT" dirty="0" smtClean="0"/>
              <a:t> (WMH)</a:t>
            </a:r>
          </a:p>
          <a:p>
            <a:pPr lvl="1"/>
            <a:r>
              <a:rPr lang="it-IT" dirty="0" err="1" smtClean="0"/>
              <a:t>accumulation</a:t>
            </a:r>
            <a:r>
              <a:rPr lang="it-IT" dirty="0" smtClean="0"/>
              <a:t> in </a:t>
            </a:r>
            <a:r>
              <a:rPr lang="it-IT" dirty="0" err="1" smtClean="0"/>
              <a:t>paraventricular</a:t>
            </a:r>
            <a:r>
              <a:rPr lang="it-IT" dirty="0" smtClean="0"/>
              <a:t> and sub-</a:t>
            </a:r>
            <a:r>
              <a:rPr lang="it-IT" dirty="0" err="1" smtClean="0"/>
              <a:t>cortical</a:t>
            </a:r>
            <a:r>
              <a:rPr lang="it-IT" dirty="0" smtClean="0"/>
              <a:t> </a:t>
            </a:r>
            <a:r>
              <a:rPr lang="it-IT" dirty="0" err="1" smtClean="0"/>
              <a:t>areas</a:t>
            </a:r>
            <a:r>
              <a:rPr lang="it-IT" dirty="0" smtClean="0"/>
              <a:t>, </a:t>
            </a:r>
            <a:r>
              <a:rPr lang="it-IT" dirty="0" err="1" smtClean="0"/>
              <a:t>next</a:t>
            </a:r>
            <a:r>
              <a:rPr lang="it-IT" dirty="0" smtClean="0"/>
              <a:t> to the </a:t>
            </a:r>
            <a:r>
              <a:rPr lang="it-IT" dirty="0" err="1" smtClean="0"/>
              <a:t>blood</a:t>
            </a:r>
            <a:r>
              <a:rPr lang="it-IT" dirty="0" smtClean="0"/>
              <a:t>-brain </a:t>
            </a:r>
            <a:r>
              <a:rPr lang="it-IT" dirty="0" err="1" smtClean="0"/>
              <a:t>barrier</a:t>
            </a:r>
            <a:r>
              <a:rPr lang="it-IT" dirty="0" smtClean="0"/>
              <a:t>, due to </a:t>
            </a:r>
            <a:r>
              <a:rPr lang="it-IT" dirty="0" err="1" smtClean="0"/>
              <a:t>demyelination</a:t>
            </a:r>
            <a:endParaRPr lang="it-IT" dirty="0" smtClean="0"/>
          </a:p>
          <a:p>
            <a:r>
              <a:rPr lang="it-IT" dirty="0" smtClean="0"/>
              <a:t>CSF/plasma ratio of </a:t>
            </a:r>
            <a:r>
              <a:rPr lang="it-IT" dirty="0" err="1" smtClean="0"/>
              <a:t>blood</a:t>
            </a:r>
            <a:r>
              <a:rPr lang="it-IT" dirty="0" smtClean="0"/>
              <a:t> </a:t>
            </a:r>
            <a:r>
              <a:rPr lang="it-IT" dirty="0" err="1" smtClean="0"/>
              <a:t>derived</a:t>
            </a:r>
            <a:r>
              <a:rPr lang="it-IT" dirty="0" smtClean="0"/>
              <a:t> </a:t>
            </a:r>
            <a:r>
              <a:rPr lang="it-IT" dirty="0" err="1" smtClean="0"/>
              <a:t>albumin</a:t>
            </a:r>
            <a:r>
              <a:rPr lang="it-IT" dirty="0" smtClean="0"/>
              <a:t>  </a:t>
            </a:r>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11</a:t>
            </a:fld>
            <a:endParaRPr lang="it-IT"/>
          </a:p>
        </p:txBody>
      </p:sp>
    </p:spTree>
    <p:extLst>
      <p:ext uri="{BB962C8B-B14F-4D97-AF65-F5344CB8AC3E}">
        <p14:creationId xmlns:p14="http://schemas.microsoft.com/office/powerpoint/2010/main" val="36371353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Metabolic</a:t>
            </a:r>
            <a:r>
              <a:rPr lang="it-IT" dirty="0"/>
              <a:t> and </a:t>
            </a:r>
            <a:r>
              <a:rPr lang="it-IT" dirty="0" err="1"/>
              <a:t>molecular</a:t>
            </a:r>
            <a:r>
              <a:rPr lang="it-IT" dirty="0"/>
              <a:t> </a:t>
            </a:r>
            <a:r>
              <a:rPr lang="it-IT" dirty="0" err="1"/>
              <a:t>mechanisms</a:t>
            </a:r>
            <a:r>
              <a:rPr lang="it-IT" dirty="0"/>
              <a:t> </a:t>
            </a:r>
            <a:r>
              <a:rPr lang="it-IT" dirty="0" err="1"/>
              <a:t>contributing</a:t>
            </a:r>
            <a:r>
              <a:rPr lang="it-IT" dirty="0"/>
              <a:t> </a:t>
            </a:r>
            <a:r>
              <a:rPr lang="it-IT" dirty="0" smtClean="0"/>
              <a:t>to brain </a:t>
            </a:r>
            <a:r>
              <a:rPr lang="it-IT" dirty="0" err="1"/>
              <a:t>ageing</a:t>
            </a:r>
            <a:endParaRPr lang="it-IT" dirty="0"/>
          </a:p>
        </p:txBody>
      </p:sp>
      <p:sp>
        <p:nvSpPr>
          <p:cNvPr id="3" name="Segnaposto contenuto 2"/>
          <p:cNvSpPr>
            <a:spLocks noGrp="1"/>
          </p:cNvSpPr>
          <p:nvPr>
            <p:ph idx="1"/>
          </p:nvPr>
        </p:nvSpPr>
        <p:spPr/>
        <p:txBody>
          <a:bodyPr/>
          <a:lstStyle/>
          <a:p>
            <a:r>
              <a:rPr lang="it-IT" dirty="0" err="1" smtClean="0"/>
              <a:t>Cardiovascular</a:t>
            </a:r>
            <a:r>
              <a:rPr lang="it-IT" dirty="0" smtClean="0"/>
              <a:t> and </a:t>
            </a:r>
            <a:r>
              <a:rPr lang="it-IT" dirty="0" err="1" smtClean="0"/>
              <a:t>metabolic</a:t>
            </a:r>
            <a:r>
              <a:rPr lang="it-IT" dirty="0" smtClean="0"/>
              <a:t> </a:t>
            </a:r>
            <a:r>
              <a:rPr lang="it-IT" dirty="0" err="1" smtClean="0"/>
              <a:t>risk</a:t>
            </a:r>
            <a:r>
              <a:rPr lang="it-IT" dirty="0" smtClean="0"/>
              <a:t> </a:t>
            </a:r>
            <a:r>
              <a:rPr lang="it-IT" dirty="0" err="1" smtClean="0"/>
              <a:t>factors</a:t>
            </a:r>
            <a:endParaRPr lang="it-IT" dirty="0" smtClean="0"/>
          </a:p>
          <a:p>
            <a:pPr lvl="1"/>
            <a:r>
              <a:rPr lang="it-IT" dirty="0" err="1" smtClean="0"/>
              <a:t>aortic</a:t>
            </a:r>
            <a:r>
              <a:rPr lang="it-IT" dirty="0" smtClean="0"/>
              <a:t> </a:t>
            </a:r>
            <a:r>
              <a:rPr lang="it-IT" dirty="0" err="1" smtClean="0"/>
              <a:t>stiffness</a:t>
            </a:r>
            <a:endParaRPr lang="it-IT" dirty="0" smtClean="0"/>
          </a:p>
          <a:p>
            <a:pPr lvl="1"/>
            <a:r>
              <a:rPr lang="it-IT" dirty="0" err="1" smtClean="0"/>
              <a:t>impaired</a:t>
            </a:r>
            <a:r>
              <a:rPr lang="it-IT" dirty="0" smtClean="0"/>
              <a:t> </a:t>
            </a:r>
            <a:r>
              <a:rPr lang="it-IT" dirty="0" err="1" smtClean="0"/>
              <a:t>microvascular</a:t>
            </a:r>
            <a:r>
              <a:rPr lang="it-IT" dirty="0" smtClean="0"/>
              <a:t> </a:t>
            </a:r>
            <a:r>
              <a:rPr lang="it-IT" dirty="0" err="1" smtClean="0"/>
              <a:t>function</a:t>
            </a:r>
            <a:endParaRPr lang="it-IT" dirty="0" smtClean="0"/>
          </a:p>
          <a:p>
            <a:pPr lvl="1"/>
            <a:r>
              <a:rPr lang="it-IT" dirty="0" err="1" smtClean="0"/>
              <a:t>Overweight</a:t>
            </a:r>
            <a:endParaRPr lang="it-IT" dirty="0" smtClean="0"/>
          </a:p>
          <a:p>
            <a:pPr lvl="2"/>
            <a:r>
              <a:rPr lang="it-IT" dirty="0" smtClean="0"/>
              <a:t>35% of </a:t>
            </a:r>
            <a:r>
              <a:rPr lang="it-IT" dirty="0" err="1" smtClean="0"/>
              <a:t>European</a:t>
            </a:r>
            <a:r>
              <a:rPr lang="it-IT" dirty="0" smtClean="0"/>
              <a:t> </a:t>
            </a:r>
            <a:r>
              <a:rPr lang="it-IT" dirty="0" err="1" smtClean="0"/>
              <a:t>population</a:t>
            </a:r>
            <a:r>
              <a:rPr lang="it-IT" dirty="0" smtClean="0"/>
              <a:t> (</a:t>
            </a:r>
            <a:r>
              <a:rPr lang="it-IT" dirty="0" err="1" smtClean="0"/>
              <a:t>Eurostat</a:t>
            </a:r>
            <a:r>
              <a:rPr lang="it-IT" dirty="0" smtClean="0"/>
              <a:t> 2012)</a:t>
            </a:r>
          </a:p>
          <a:p>
            <a:pPr lvl="1"/>
            <a:r>
              <a:rPr lang="it-IT" dirty="0" err="1" smtClean="0"/>
              <a:t>Obesity</a:t>
            </a:r>
            <a:endParaRPr lang="it-IT" dirty="0" smtClean="0"/>
          </a:p>
          <a:p>
            <a:pPr lvl="2"/>
            <a:r>
              <a:rPr lang="it-IT" dirty="0" smtClean="0"/>
              <a:t>17% of </a:t>
            </a:r>
            <a:r>
              <a:rPr lang="it-IT" dirty="0" err="1" smtClean="0"/>
              <a:t>European</a:t>
            </a:r>
            <a:r>
              <a:rPr lang="it-IT" dirty="0" smtClean="0"/>
              <a:t> </a:t>
            </a:r>
            <a:r>
              <a:rPr lang="it-IT" dirty="0" err="1" smtClean="0"/>
              <a:t>polution</a:t>
            </a:r>
            <a:r>
              <a:rPr lang="it-IT" dirty="0" smtClean="0"/>
              <a:t> (</a:t>
            </a:r>
            <a:r>
              <a:rPr lang="it-IT" dirty="0" err="1" smtClean="0"/>
              <a:t>Eurostat</a:t>
            </a:r>
            <a:r>
              <a:rPr lang="it-IT" dirty="0" smtClean="0"/>
              <a:t> 2012)</a:t>
            </a:r>
          </a:p>
          <a:p>
            <a:pPr lvl="1"/>
            <a:r>
              <a:rPr lang="it-IT" dirty="0" smtClean="0"/>
              <a:t>Type-2 </a:t>
            </a:r>
            <a:r>
              <a:rPr lang="it-IT" dirty="0" err="1" smtClean="0"/>
              <a:t>diabetes</a:t>
            </a:r>
            <a:r>
              <a:rPr lang="it-IT" dirty="0" smtClean="0"/>
              <a:t> </a:t>
            </a:r>
            <a:r>
              <a:rPr lang="it-IT" dirty="0" err="1" smtClean="0"/>
              <a:t>mellitus</a:t>
            </a:r>
            <a:endParaRPr lang="it-IT" dirty="0" smtClean="0"/>
          </a:p>
          <a:p>
            <a:pPr lvl="1"/>
            <a:endParaRPr lang="it-IT" dirty="0" smtClean="0"/>
          </a:p>
          <a:p>
            <a:pPr lvl="1"/>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12</a:t>
            </a:fld>
            <a:endParaRPr lang="it-IT"/>
          </a:p>
        </p:txBody>
      </p:sp>
    </p:spTree>
    <p:extLst>
      <p:ext uri="{BB962C8B-B14F-4D97-AF65-F5344CB8AC3E}">
        <p14:creationId xmlns:p14="http://schemas.microsoft.com/office/powerpoint/2010/main" val="39654575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Risk</a:t>
            </a:r>
            <a:r>
              <a:rPr lang="it-IT" dirty="0" smtClean="0"/>
              <a:t> of AD by </a:t>
            </a:r>
            <a:r>
              <a:rPr lang="it-IT" dirty="0" err="1" smtClean="0"/>
              <a:t>excess</a:t>
            </a:r>
            <a:r>
              <a:rPr lang="it-IT" dirty="0" smtClean="0"/>
              <a:t> body mass</a:t>
            </a:r>
            <a:br>
              <a:rPr lang="it-IT" dirty="0" smtClean="0"/>
            </a:br>
            <a:r>
              <a:rPr lang="it-IT" sz="3100" dirty="0" err="1"/>
              <a:t>Study</a:t>
            </a:r>
            <a:r>
              <a:rPr lang="it-IT" sz="3100" dirty="0"/>
              <a:t> in USA</a:t>
            </a:r>
          </a:p>
        </p:txBody>
      </p:sp>
      <p:sp>
        <p:nvSpPr>
          <p:cNvPr id="3" name="Segnaposto contenuto 2"/>
          <p:cNvSpPr>
            <a:spLocks noGrp="1"/>
          </p:cNvSpPr>
          <p:nvPr>
            <p:ph idx="1"/>
          </p:nvPr>
        </p:nvSpPr>
        <p:spPr/>
        <p:txBody>
          <a:bodyPr/>
          <a:lstStyle/>
          <a:p>
            <a:r>
              <a:rPr lang="it-IT" b="1" dirty="0" err="1"/>
              <a:t>O</a:t>
            </a:r>
            <a:r>
              <a:rPr lang="it-IT" b="1" dirty="0" err="1" smtClean="0"/>
              <a:t>verweight</a:t>
            </a:r>
            <a:r>
              <a:rPr lang="it-IT" dirty="0" smtClean="0"/>
              <a:t> and </a:t>
            </a:r>
            <a:r>
              <a:rPr lang="it-IT" b="1" dirty="0" smtClean="0"/>
              <a:t>obese</a:t>
            </a:r>
            <a:r>
              <a:rPr lang="it-IT" dirty="0" smtClean="0"/>
              <a:t> </a:t>
            </a:r>
            <a:r>
              <a:rPr lang="it-IT" dirty="0" err="1" smtClean="0"/>
              <a:t>individuals</a:t>
            </a:r>
            <a:r>
              <a:rPr lang="it-IT" dirty="0" smtClean="0"/>
              <a:t> (</a:t>
            </a:r>
            <a:r>
              <a:rPr lang="it-IT" dirty="0" err="1" smtClean="0"/>
              <a:t>aged</a:t>
            </a:r>
            <a:r>
              <a:rPr lang="it-IT" dirty="0" smtClean="0"/>
              <a:t> 40–45 </a:t>
            </a:r>
            <a:r>
              <a:rPr lang="it-IT" dirty="0" err="1" smtClean="0"/>
              <a:t>years</a:t>
            </a:r>
            <a:r>
              <a:rPr lang="it-IT" dirty="0" smtClean="0"/>
              <a:t>) </a:t>
            </a:r>
            <a:r>
              <a:rPr lang="it-IT" dirty="0" err="1" smtClean="0"/>
              <a:t>showed</a:t>
            </a:r>
            <a:r>
              <a:rPr lang="it-IT" dirty="0" smtClean="0"/>
              <a:t> an </a:t>
            </a:r>
            <a:r>
              <a:rPr lang="it-IT" b="1" dirty="0" err="1" smtClean="0"/>
              <a:t>odds</a:t>
            </a:r>
            <a:r>
              <a:rPr lang="it-IT" b="1" dirty="0" smtClean="0"/>
              <a:t>-ratio</a:t>
            </a:r>
            <a:r>
              <a:rPr lang="it-IT" dirty="0" smtClean="0"/>
              <a:t> (OR) 95% </a:t>
            </a:r>
            <a:r>
              <a:rPr lang="it-IT" dirty="0" err="1" smtClean="0"/>
              <a:t>confidence</a:t>
            </a:r>
            <a:r>
              <a:rPr lang="it-IT" dirty="0" smtClean="0"/>
              <a:t> </a:t>
            </a:r>
            <a:r>
              <a:rPr lang="it-IT" dirty="0" err="1" smtClean="0"/>
              <a:t>interval</a:t>
            </a:r>
            <a:r>
              <a:rPr lang="it-IT" dirty="0" smtClean="0"/>
              <a:t> (CI) of </a:t>
            </a:r>
            <a:r>
              <a:rPr lang="it-IT" dirty="0" err="1" smtClean="0"/>
              <a:t>dementia</a:t>
            </a:r>
            <a:r>
              <a:rPr lang="it-IT" dirty="0" smtClean="0"/>
              <a:t> of </a:t>
            </a:r>
            <a:r>
              <a:rPr lang="it-IT" b="1" dirty="0" smtClean="0"/>
              <a:t>1.35</a:t>
            </a:r>
            <a:r>
              <a:rPr lang="it-IT" dirty="0" smtClean="0"/>
              <a:t> (1.14–1.60) and </a:t>
            </a:r>
            <a:r>
              <a:rPr lang="it-IT" b="1" dirty="0" smtClean="0"/>
              <a:t>1.74</a:t>
            </a:r>
            <a:r>
              <a:rPr lang="it-IT" dirty="0" smtClean="0"/>
              <a:t> (1.34–2.26), </a:t>
            </a:r>
            <a:r>
              <a:rPr lang="it-IT" dirty="0" err="1" smtClean="0"/>
              <a:t>respectively</a:t>
            </a:r>
            <a:r>
              <a:rPr lang="it-IT" dirty="0" smtClean="0"/>
              <a:t>, relative to </a:t>
            </a:r>
            <a:r>
              <a:rPr lang="it-IT" dirty="0" err="1" smtClean="0"/>
              <a:t>normal</a:t>
            </a:r>
            <a:r>
              <a:rPr lang="it-IT" dirty="0" smtClean="0"/>
              <a:t> </a:t>
            </a:r>
            <a:r>
              <a:rPr lang="it-IT" dirty="0" err="1" smtClean="0"/>
              <a:t>weight</a:t>
            </a:r>
            <a:r>
              <a:rPr lang="it-IT" dirty="0" smtClean="0"/>
              <a:t> </a:t>
            </a:r>
            <a:r>
              <a:rPr lang="it-IT" dirty="0" err="1" smtClean="0"/>
              <a:t>individuals</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13</a:t>
            </a:fld>
            <a:endParaRPr lang="it-IT"/>
          </a:p>
        </p:txBody>
      </p:sp>
    </p:spTree>
    <p:extLst>
      <p:ext uri="{BB962C8B-B14F-4D97-AF65-F5344CB8AC3E}">
        <p14:creationId xmlns:p14="http://schemas.microsoft.com/office/powerpoint/2010/main" val="20894106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46138"/>
            <a:ext cx="8229600" cy="1143000"/>
          </a:xfrm>
        </p:spPr>
        <p:txBody>
          <a:bodyPr>
            <a:normAutofit fontScale="90000"/>
          </a:bodyPr>
          <a:lstStyle/>
          <a:p>
            <a:r>
              <a:rPr lang="it-IT" dirty="0" err="1" smtClean="0"/>
              <a:t>Risk</a:t>
            </a:r>
            <a:r>
              <a:rPr lang="it-IT" dirty="0" smtClean="0"/>
              <a:t> of AD by </a:t>
            </a:r>
            <a:r>
              <a:rPr lang="it-IT" dirty="0" err="1" smtClean="0"/>
              <a:t>Metabolic</a:t>
            </a:r>
            <a:r>
              <a:rPr lang="it-IT" dirty="0" smtClean="0"/>
              <a:t> </a:t>
            </a:r>
            <a:r>
              <a:rPr lang="it-IT" dirty="0" err="1" smtClean="0"/>
              <a:t>S</a:t>
            </a:r>
            <a:r>
              <a:rPr lang="it-IT" dirty="0" err="1" smtClean="0"/>
              <a:t>yndrome</a:t>
            </a:r>
            <a:r>
              <a:rPr lang="it-IT" dirty="0" smtClean="0"/>
              <a:t> (</a:t>
            </a:r>
            <a:r>
              <a:rPr lang="it-IT" dirty="0" err="1" smtClean="0"/>
              <a:t>MetS</a:t>
            </a:r>
            <a:r>
              <a:rPr lang="it-IT" dirty="0" smtClean="0"/>
              <a:t>)</a:t>
            </a:r>
            <a:endParaRPr lang="it-IT" dirty="0"/>
          </a:p>
        </p:txBody>
      </p:sp>
      <p:sp>
        <p:nvSpPr>
          <p:cNvPr id="3" name="Segnaposto contenuto 2"/>
          <p:cNvSpPr>
            <a:spLocks noGrp="1"/>
          </p:cNvSpPr>
          <p:nvPr>
            <p:ph idx="1"/>
          </p:nvPr>
        </p:nvSpPr>
        <p:spPr>
          <a:xfrm>
            <a:off x="457200" y="2785535"/>
            <a:ext cx="8229600" cy="4525963"/>
          </a:xfrm>
        </p:spPr>
        <p:txBody>
          <a:bodyPr/>
          <a:lstStyle/>
          <a:p>
            <a:r>
              <a:rPr lang="it-IT" dirty="0" smtClean="0"/>
              <a:t>Relative </a:t>
            </a:r>
            <a:r>
              <a:rPr lang="it-IT" dirty="0" err="1" smtClean="0"/>
              <a:t>risk</a:t>
            </a:r>
            <a:r>
              <a:rPr lang="it-IT" dirty="0" smtClean="0"/>
              <a:t> of </a:t>
            </a:r>
            <a:r>
              <a:rPr lang="it-IT" b="1" dirty="0" smtClean="0"/>
              <a:t>1.20</a:t>
            </a:r>
            <a:r>
              <a:rPr lang="it-IT" dirty="0" smtClean="0"/>
              <a:t> </a:t>
            </a:r>
            <a:r>
              <a:rPr lang="it-IT" dirty="0"/>
              <a:t>(1.02–1.41; 95% CI) of cognitive </a:t>
            </a:r>
            <a:r>
              <a:rPr lang="it-IT" dirty="0" err="1"/>
              <a:t>impairment</a:t>
            </a:r>
            <a:r>
              <a:rPr lang="it-IT" dirty="0"/>
              <a:t> </a:t>
            </a:r>
            <a:r>
              <a:rPr lang="it-IT" dirty="0" err="1"/>
              <a:t>was</a:t>
            </a:r>
            <a:r>
              <a:rPr lang="it-IT" dirty="0"/>
              <a:t> </a:t>
            </a:r>
            <a:r>
              <a:rPr lang="it-IT" dirty="0" err="1" smtClean="0"/>
              <a:t>evident</a:t>
            </a:r>
            <a:r>
              <a:rPr lang="it-IT" dirty="0" smtClean="0"/>
              <a:t> in </a:t>
            </a:r>
            <a:r>
              <a:rPr lang="it-IT" dirty="0" err="1"/>
              <a:t>MetS</a:t>
            </a:r>
            <a:r>
              <a:rPr lang="it-IT" dirty="0"/>
              <a:t> </a:t>
            </a:r>
            <a:r>
              <a:rPr lang="it-IT" dirty="0" err="1"/>
              <a:t>subjects</a:t>
            </a:r>
            <a:r>
              <a:rPr lang="it-IT" dirty="0"/>
              <a:t> </a:t>
            </a:r>
            <a:r>
              <a:rPr lang="it-IT" dirty="0" err="1"/>
              <a:t>as</a:t>
            </a:r>
            <a:r>
              <a:rPr lang="it-IT" dirty="0"/>
              <a:t> </a:t>
            </a:r>
            <a:r>
              <a:rPr lang="it-IT" dirty="0" err="1"/>
              <a:t>compared</a:t>
            </a:r>
            <a:r>
              <a:rPr lang="it-IT" dirty="0"/>
              <a:t> to </a:t>
            </a:r>
            <a:r>
              <a:rPr lang="it-IT" dirty="0" err="1"/>
              <a:t>healthy</a:t>
            </a:r>
            <a:r>
              <a:rPr lang="it-IT" dirty="0"/>
              <a:t> </a:t>
            </a:r>
            <a:r>
              <a:rPr lang="it-IT" dirty="0" err="1"/>
              <a:t>controls</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14</a:t>
            </a:fld>
            <a:endParaRPr lang="it-IT"/>
          </a:p>
        </p:txBody>
      </p:sp>
    </p:spTree>
    <p:extLst>
      <p:ext uri="{BB962C8B-B14F-4D97-AF65-F5344CB8AC3E}">
        <p14:creationId xmlns:p14="http://schemas.microsoft.com/office/powerpoint/2010/main" val="17364882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0915"/>
            <a:ext cx="8229600" cy="1143000"/>
          </a:xfrm>
        </p:spPr>
        <p:txBody>
          <a:bodyPr>
            <a:normAutofit fontScale="90000"/>
          </a:bodyPr>
          <a:lstStyle/>
          <a:p>
            <a:r>
              <a:rPr lang="it-IT" dirty="0" smtClean="0"/>
              <a:t>Relative </a:t>
            </a:r>
            <a:r>
              <a:rPr lang="it-IT" dirty="0" err="1" smtClean="0"/>
              <a:t>Risk</a:t>
            </a:r>
            <a:r>
              <a:rPr lang="it-IT" dirty="0" smtClean="0"/>
              <a:t> (RR) of </a:t>
            </a:r>
            <a:r>
              <a:rPr lang="it-IT" dirty="0" err="1" smtClean="0"/>
              <a:t>Dementia</a:t>
            </a:r>
            <a:r>
              <a:rPr lang="it-IT" dirty="0" smtClean="0"/>
              <a:t> by </a:t>
            </a:r>
            <a:r>
              <a:rPr lang="it-IT" dirty="0" err="1" smtClean="0"/>
              <a:t>Diabetes</a:t>
            </a:r>
            <a:r>
              <a:rPr lang="it-IT" dirty="0" smtClean="0"/>
              <a:t> </a:t>
            </a:r>
            <a:r>
              <a:rPr lang="it-IT" dirty="0" err="1" smtClean="0"/>
              <a:t>mellitus</a:t>
            </a:r>
            <a:endParaRPr lang="it-IT" dirty="0"/>
          </a:p>
        </p:txBody>
      </p:sp>
      <p:sp>
        <p:nvSpPr>
          <p:cNvPr id="3" name="Segnaposto contenuto 2"/>
          <p:cNvSpPr>
            <a:spLocks noGrp="1"/>
          </p:cNvSpPr>
          <p:nvPr>
            <p:ph idx="1"/>
          </p:nvPr>
        </p:nvSpPr>
        <p:spPr>
          <a:xfrm>
            <a:off x="457200" y="2065339"/>
            <a:ext cx="8229600" cy="4525963"/>
          </a:xfrm>
        </p:spPr>
        <p:txBody>
          <a:bodyPr/>
          <a:lstStyle/>
          <a:p>
            <a:r>
              <a:rPr lang="it-IT" dirty="0" smtClean="0"/>
              <a:t> </a:t>
            </a:r>
            <a:r>
              <a:rPr lang="it-IT" b="1" dirty="0"/>
              <a:t>AD </a:t>
            </a:r>
            <a:endParaRPr lang="it-IT" b="1" dirty="0" smtClean="0"/>
          </a:p>
          <a:p>
            <a:pPr lvl="1"/>
            <a:r>
              <a:rPr lang="it-IT" dirty="0" smtClean="0"/>
              <a:t>RR: </a:t>
            </a:r>
            <a:r>
              <a:rPr lang="it-IT" b="1" dirty="0" smtClean="0"/>
              <a:t>1.46</a:t>
            </a:r>
            <a:r>
              <a:rPr lang="it-IT" dirty="0"/>
              <a:t>, 95% </a:t>
            </a:r>
            <a:r>
              <a:rPr lang="it-IT" dirty="0" err="1"/>
              <a:t>confidence</a:t>
            </a:r>
            <a:r>
              <a:rPr lang="it-IT" dirty="0"/>
              <a:t> </a:t>
            </a:r>
            <a:r>
              <a:rPr lang="it-IT" dirty="0" err="1"/>
              <a:t>interval</a:t>
            </a:r>
            <a:r>
              <a:rPr lang="it-IT" dirty="0"/>
              <a:t> (CI): 1.20–</a:t>
            </a:r>
            <a:r>
              <a:rPr lang="it-IT" dirty="0" smtClean="0"/>
              <a:t>1.77</a:t>
            </a:r>
            <a:endParaRPr lang="it-IT" dirty="0"/>
          </a:p>
          <a:p>
            <a:r>
              <a:rPr lang="it-IT" b="1" dirty="0" err="1" smtClean="0"/>
              <a:t>Vascular</a:t>
            </a:r>
            <a:r>
              <a:rPr lang="it-IT" b="1" dirty="0" smtClean="0"/>
              <a:t> </a:t>
            </a:r>
            <a:r>
              <a:rPr lang="en-US" b="1" dirty="0" smtClean="0"/>
              <a:t>dementia </a:t>
            </a:r>
          </a:p>
          <a:p>
            <a:pPr lvl="1"/>
            <a:r>
              <a:rPr lang="en-US" dirty="0" smtClean="0"/>
              <a:t>RR</a:t>
            </a:r>
            <a:r>
              <a:rPr lang="en-US" dirty="0"/>
              <a:t>: </a:t>
            </a:r>
            <a:r>
              <a:rPr lang="en-US" b="1" dirty="0"/>
              <a:t>2.48</a:t>
            </a:r>
            <a:r>
              <a:rPr lang="en-US" dirty="0"/>
              <a:t>, 95% CI: 2.08–</a:t>
            </a:r>
            <a:r>
              <a:rPr lang="en-US" dirty="0" smtClean="0"/>
              <a:t>2.96</a:t>
            </a:r>
            <a:endParaRPr lang="en-US" dirty="0"/>
          </a:p>
          <a:p>
            <a:r>
              <a:rPr lang="en-US" b="1" dirty="0" smtClean="0"/>
              <a:t>Any dementia</a:t>
            </a:r>
          </a:p>
          <a:p>
            <a:pPr lvl="1"/>
            <a:r>
              <a:rPr lang="en-US" dirty="0" smtClean="0"/>
              <a:t>RR</a:t>
            </a:r>
            <a:r>
              <a:rPr lang="en-US" dirty="0"/>
              <a:t>: </a:t>
            </a:r>
            <a:r>
              <a:rPr lang="en-US" b="1" dirty="0" smtClean="0"/>
              <a:t>1.51</a:t>
            </a:r>
            <a:r>
              <a:rPr lang="en-US" dirty="0" smtClean="0"/>
              <a:t>, 95</a:t>
            </a:r>
            <a:r>
              <a:rPr lang="en-US" dirty="0"/>
              <a:t>% CI: 1.31–</a:t>
            </a:r>
            <a:r>
              <a:rPr lang="en-US" dirty="0" smtClean="0"/>
              <a:t>1.74</a:t>
            </a:r>
          </a:p>
          <a:p>
            <a:r>
              <a:rPr lang="en-US" b="1" dirty="0" smtClean="0"/>
              <a:t>MCI</a:t>
            </a:r>
            <a:r>
              <a:rPr lang="en-US" dirty="0" smtClean="0"/>
              <a:t> (Mild Cognitive Impairment)</a:t>
            </a:r>
          </a:p>
          <a:p>
            <a:pPr lvl="1"/>
            <a:r>
              <a:rPr lang="en-US" dirty="0" smtClean="0"/>
              <a:t>RR</a:t>
            </a:r>
            <a:r>
              <a:rPr lang="en-US" dirty="0"/>
              <a:t>: </a:t>
            </a:r>
            <a:r>
              <a:rPr lang="en-US" b="1" dirty="0"/>
              <a:t>1.21</a:t>
            </a:r>
            <a:r>
              <a:rPr lang="en-US" dirty="0"/>
              <a:t>, 95% CI: 1.02–</a:t>
            </a:r>
            <a:r>
              <a:rPr lang="en-US" dirty="0" smtClean="0"/>
              <a:t>1.45</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15</a:t>
            </a:fld>
            <a:endParaRPr lang="it-IT"/>
          </a:p>
        </p:txBody>
      </p:sp>
    </p:spTree>
    <p:extLst>
      <p:ext uri="{BB962C8B-B14F-4D97-AF65-F5344CB8AC3E}">
        <p14:creationId xmlns:p14="http://schemas.microsoft.com/office/powerpoint/2010/main" val="36236332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Neuropathogenic</a:t>
            </a:r>
            <a:r>
              <a:rPr lang="it-IT" dirty="0" smtClean="0"/>
              <a:t> </a:t>
            </a:r>
            <a:r>
              <a:rPr lang="it-IT" dirty="0" err="1" smtClean="0"/>
              <a:t>factors</a:t>
            </a:r>
            <a:r>
              <a:rPr lang="it-IT" dirty="0" smtClean="0"/>
              <a:t> of </a:t>
            </a:r>
            <a:r>
              <a:rPr lang="it-IT" dirty="0" err="1" smtClean="0"/>
              <a:t>diabetes</a:t>
            </a:r>
            <a:r>
              <a:rPr lang="it-IT" dirty="0" smtClean="0"/>
              <a:t> and </a:t>
            </a:r>
            <a:r>
              <a:rPr lang="it-IT" dirty="0" err="1" smtClean="0"/>
              <a:t>metabolic</a:t>
            </a:r>
            <a:r>
              <a:rPr lang="it-IT" dirty="0" smtClean="0"/>
              <a:t> </a:t>
            </a:r>
            <a:r>
              <a:rPr lang="it-IT" dirty="0" err="1" smtClean="0"/>
              <a:t>syndrome</a:t>
            </a:r>
            <a:endParaRPr lang="it-IT" dirty="0"/>
          </a:p>
        </p:txBody>
      </p:sp>
      <p:sp>
        <p:nvSpPr>
          <p:cNvPr id="3" name="Segnaposto contenuto 2"/>
          <p:cNvSpPr>
            <a:spLocks noGrp="1"/>
          </p:cNvSpPr>
          <p:nvPr>
            <p:ph idx="1"/>
          </p:nvPr>
        </p:nvSpPr>
        <p:spPr/>
        <p:txBody>
          <a:bodyPr/>
          <a:lstStyle/>
          <a:p>
            <a:pPr marL="514031" indent="-514031">
              <a:buFont typeface="+mj-lt"/>
              <a:buAutoNum type="arabicPeriod"/>
            </a:pPr>
            <a:r>
              <a:rPr lang="it-IT" dirty="0" err="1"/>
              <a:t>impaired</a:t>
            </a:r>
            <a:r>
              <a:rPr lang="it-IT" dirty="0"/>
              <a:t> </a:t>
            </a:r>
            <a:r>
              <a:rPr lang="it-IT" dirty="0" err="1"/>
              <a:t>vascular</a:t>
            </a:r>
            <a:r>
              <a:rPr lang="it-IT" dirty="0"/>
              <a:t> </a:t>
            </a:r>
            <a:r>
              <a:rPr lang="it-IT" dirty="0" err="1" smtClean="0"/>
              <a:t>function</a:t>
            </a:r>
            <a:r>
              <a:rPr lang="it-IT" dirty="0" smtClean="0"/>
              <a:t> </a:t>
            </a:r>
            <a:r>
              <a:rPr lang="it-IT" dirty="0"/>
              <a:t>and brain </a:t>
            </a:r>
            <a:r>
              <a:rPr lang="it-IT" dirty="0" err="1" smtClean="0"/>
              <a:t>perfusion</a:t>
            </a:r>
            <a:endParaRPr lang="it-IT" dirty="0" smtClean="0"/>
          </a:p>
          <a:p>
            <a:pPr marL="514031" indent="-514031">
              <a:buFont typeface="+mj-lt"/>
              <a:buAutoNum type="arabicPeriod"/>
            </a:pPr>
            <a:r>
              <a:rPr lang="it-IT" dirty="0" err="1"/>
              <a:t>low</a:t>
            </a:r>
            <a:r>
              <a:rPr lang="it-IT" dirty="0"/>
              <a:t> grade </a:t>
            </a:r>
            <a:r>
              <a:rPr lang="it-IT" dirty="0" err="1"/>
              <a:t>inflammation</a:t>
            </a:r>
            <a:r>
              <a:rPr lang="it-IT" dirty="0"/>
              <a:t>, </a:t>
            </a:r>
            <a:r>
              <a:rPr lang="it-IT" dirty="0" err="1" smtClean="0"/>
              <a:t>including</a:t>
            </a:r>
            <a:r>
              <a:rPr lang="it-IT" dirty="0" smtClean="0"/>
              <a:t> </a:t>
            </a:r>
            <a:r>
              <a:rPr lang="it-IT" dirty="0" err="1" smtClean="0"/>
              <a:t>altered</a:t>
            </a:r>
            <a:r>
              <a:rPr lang="it-IT" dirty="0" smtClean="0"/>
              <a:t> </a:t>
            </a:r>
            <a:r>
              <a:rPr lang="it-IT" dirty="0"/>
              <a:t>adipose </a:t>
            </a:r>
            <a:r>
              <a:rPr lang="it-IT" dirty="0" err="1"/>
              <a:t>tissue</a:t>
            </a:r>
            <a:r>
              <a:rPr lang="it-IT" dirty="0"/>
              <a:t> production of </a:t>
            </a:r>
            <a:r>
              <a:rPr lang="it-IT" dirty="0" err="1" smtClean="0"/>
              <a:t>adipokines</a:t>
            </a:r>
            <a:endParaRPr lang="it-IT" dirty="0" smtClean="0"/>
          </a:p>
          <a:p>
            <a:pPr marL="514031" indent="-514031">
              <a:buFont typeface="+mj-lt"/>
              <a:buAutoNum type="arabicPeriod"/>
            </a:pPr>
            <a:r>
              <a:rPr lang="it-IT" dirty="0" err="1"/>
              <a:t>poor</a:t>
            </a:r>
            <a:r>
              <a:rPr lang="it-IT" dirty="0"/>
              <a:t> </a:t>
            </a:r>
            <a:r>
              <a:rPr lang="it-IT" dirty="0" err="1"/>
              <a:t>glucose</a:t>
            </a:r>
            <a:r>
              <a:rPr lang="it-IT" dirty="0"/>
              <a:t> </a:t>
            </a:r>
            <a:r>
              <a:rPr lang="it-IT" dirty="0" err="1"/>
              <a:t>tolerance</a:t>
            </a:r>
            <a:r>
              <a:rPr lang="it-IT" dirty="0"/>
              <a:t> and </a:t>
            </a:r>
            <a:r>
              <a:rPr lang="it-IT" dirty="0" err="1" smtClean="0"/>
              <a:t>utilisation</a:t>
            </a:r>
            <a:endParaRPr lang="it-IT" dirty="0" smtClean="0"/>
          </a:p>
          <a:p>
            <a:pPr marL="514031" indent="-514031">
              <a:buFont typeface="+mj-lt"/>
              <a:buAutoNum type="arabicPeriod"/>
            </a:pPr>
            <a:r>
              <a:rPr lang="it-IT" dirty="0" err="1"/>
              <a:t>loss</a:t>
            </a:r>
            <a:r>
              <a:rPr lang="it-IT" dirty="0"/>
              <a:t> of </a:t>
            </a:r>
            <a:r>
              <a:rPr lang="it-IT" dirty="0" err="1"/>
              <a:t>insulin</a:t>
            </a:r>
            <a:r>
              <a:rPr lang="it-IT" dirty="0"/>
              <a:t> </a:t>
            </a:r>
            <a:r>
              <a:rPr lang="it-IT" dirty="0" err="1"/>
              <a:t>sensitivity</a:t>
            </a:r>
            <a:r>
              <a:rPr lang="it-IT" dirty="0"/>
              <a:t> </a:t>
            </a:r>
            <a:r>
              <a:rPr lang="it-IT" dirty="0" err="1" smtClean="0"/>
              <a:t>independent</a:t>
            </a:r>
            <a:r>
              <a:rPr lang="it-IT" dirty="0" smtClean="0"/>
              <a:t> of </a:t>
            </a:r>
            <a:r>
              <a:rPr lang="it-IT" dirty="0"/>
              <a:t>the impact on </a:t>
            </a:r>
            <a:r>
              <a:rPr lang="it-IT" dirty="0" err="1"/>
              <a:t>glucose</a:t>
            </a:r>
            <a:r>
              <a:rPr lang="it-IT" dirty="0"/>
              <a:t> </a:t>
            </a:r>
            <a:r>
              <a:rPr lang="it-IT" dirty="0" err="1"/>
              <a:t>metabolism</a:t>
            </a:r>
            <a:endParaRPr lang="it-IT" dirty="0" smtClean="0"/>
          </a:p>
          <a:p>
            <a:pPr marL="514031" indent="-514031">
              <a:buFont typeface="+mj-lt"/>
              <a:buAutoNum type="arabicPeriod"/>
            </a:pP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16</a:t>
            </a:fld>
            <a:endParaRPr lang="it-IT"/>
          </a:p>
        </p:txBody>
      </p:sp>
    </p:spTree>
    <p:extLst>
      <p:ext uri="{BB962C8B-B14F-4D97-AF65-F5344CB8AC3E}">
        <p14:creationId xmlns:p14="http://schemas.microsoft.com/office/powerpoint/2010/main" val="1483466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a:t>AD </a:t>
            </a:r>
            <a:r>
              <a:rPr lang="it-IT" sz="4000" dirty="0" err="1"/>
              <a:t>as</a:t>
            </a:r>
            <a:r>
              <a:rPr lang="it-IT" sz="4000" dirty="0"/>
              <a:t> an “</a:t>
            </a:r>
            <a:r>
              <a:rPr lang="it-IT" sz="4000" dirty="0" err="1"/>
              <a:t>insulin</a:t>
            </a:r>
            <a:r>
              <a:rPr lang="it-IT" sz="4000" dirty="0"/>
              <a:t> </a:t>
            </a:r>
            <a:r>
              <a:rPr lang="it-IT" sz="4000" dirty="0" err="1"/>
              <a:t>resistant</a:t>
            </a:r>
            <a:r>
              <a:rPr lang="it-IT" sz="4000" dirty="0"/>
              <a:t> brain state”</a:t>
            </a:r>
          </a:p>
        </p:txBody>
      </p:sp>
      <p:sp>
        <p:nvSpPr>
          <p:cNvPr id="3" name="Segnaposto contenuto 2"/>
          <p:cNvSpPr>
            <a:spLocks noGrp="1"/>
          </p:cNvSpPr>
          <p:nvPr>
            <p:ph idx="1"/>
          </p:nvPr>
        </p:nvSpPr>
        <p:spPr/>
        <p:txBody>
          <a:bodyPr>
            <a:normAutofit fontScale="77500" lnSpcReduction="20000"/>
          </a:bodyPr>
          <a:lstStyle/>
          <a:p>
            <a:r>
              <a:rPr lang="it-IT" dirty="0" smtClean="0"/>
              <a:t>Brain </a:t>
            </a:r>
            <a:r>
              <a:rPr lang="it-IT" dirty="0" err="1"/>
              <a:t>i</a:t>
            </a:r>
            <a:r>
              <a:rPr lang="it-IT" dirty="0" err="1" smtClean="0"/>
              <a:t>nsulin</a:t>
            </a:r>
            <a:r>
              <a:rPr lang="it-IT" dirty="0" smtClean="0"/>
              <a:t> </a:t>
            </a:r>
            <a:r>
              <a:rPr lang="it-IT" dirty="0" err="1" smtClean="0"/>
              <a:t>derives</a:t>
            </a:r>
            <a:r>
              <a:rPr lang="it-IT" dirty="0" smtClean="0"/>
              <a:t> from:</a:t>
            </a:r>
          </a:p>
          <a:p>
            <a:pPr lvl="1"/>
            <a:r>
              <a:rPr lang="it-IT" dirty="0" smtClean="0"/>
              <a:t>the pancreas (beta </a:t>
            </a:r>
            <a:r>
              <a:rPr lang="it-IT" dirty="0" err="1" smtClean="0"/>
              <a:t>cells</a:t>
            </a:r>
            <a:r>
              <a:rPr lang="it-IT" dirty="0" smtClean="0"/>
              <a:t>); </a:t>
            </a:r>
            <a:r>
              <a:rPr lang="it-IT" dirty="0" err="1" smtClean="0"/>
              <a:t>largest</a:t>
            </a:r>
            <a:r>
              <a:rPr lang="it-IT" dirty="0" smtClean="0"/>
              <a:t> </a:t>
            </a:r>
            <a:r>
              <a:rPr lang="it-IT" dirty="0" err="1" smtClean="0"/>
              <a:t>fraction</a:t>
            </a:r>
            <a:endParaRPr lang="it-IT" dirty="0" smtClean="0"/>
          </a:p>
          <a:p>
            <a:pPr lvl="1"/>
            <a:r>
              <a:rPr lang="it-IT" dirty="0" smtClean="0"/>
              <a:t>dentate </a:t>
            </a:r>
            <a:r>
              <a:rPr lang="it-IT" dirty="0" err="1" smtClean="0"/>
              <a:t>gyrus</a:t>
            </a:r>
            <a:r>
              <a:rPr lang="it-IT" dirty="0" smtClean="0"/>
              <a:t> (</a:t>
            </a:r>
            <a:r>
              <a:rPr lang="it-IT" dirty="0" err="1" smtClean="0"/>
              <a:t>hippocampus</a:t>
            </a:r>
            <a:r>
              <a:rPr lang="it-IT" dirty="0" smtClean="0"/>
              <a:t>)</a:t>
            </a:r>
          </a:p>
          <a:p>
            <a:pPr lvl="1"/>
            <a:r>
              <a:rPr lang="it-IT" dirty="0" err="1" smtClean="0"/>
              <a:t>olfactory</a:t>
            </a:r>
            <a:r>
              <a:rPr lang="it-IT" dirty="0" smtClean="0"/>
              <a:t> </a:t>
            </a:r>
            <a:r>
              <a:rPr lang="it-IT" dirty="0" err="1" smtClean="0"/>
              <a:t>system</a:t>
            </a:r>
            <a:endParaRPr lang="it-IT" dirty="0" smtClean="0"/>
          </a:p>
          <a:p>
            <a:r>
              <a:rPr lang="it-IT" dirty="0" smtClean="0"/>
              <a:t>In </a:t>
            </a:r>
            <a:r>
              <a:rPr lang="it-IT" dirty="0" err="1" smtClean="0"/>
              <a:t>neurons</a:t>
            </a:r>
            <a:r>
              <a:rPr lang="it-IT" dirty="0" smtClean="0"/>
              <a:t>, </a:t>
            </a:r>
            <a:r>
              <a:rPr lang="it-IT" dirty="0" err="1" smtClean="0"/>
              <a:t>insulin</a:t>
            </a:r>
            <a:r>
              <a:rPr lang="it-IT" dirty="0" smtClean="0"/>
              <a:t> </a:t>
            </a:r>
            <a:r>
              <a:rPr lang="it-IT" dirty="0" err="1" smtClean="0"/>
              <a:t>regulates</a:t>
            </a:r>
            <a:r>
              <a:rPr lang="it-IT" dirty="0" smtClean="0"/>
              <a:t>:</a:t>
            </a:r>
          </a:p>
          <a:p>
            <a:pPr lvl="1"/>
            <a:r>
              <a:rPr lang="it-IT" dirty="0" err="1" smtClean="0"/>
              <a:t>energy</a:t>
            </a:r>
            <a:r>
              <a:rPr lang="it-IT" dirty="0"/>
              <a:t> </a:t>
            </a:r>
            <a:r>
              <a:rPr lang="it-IT" dirty="0" err="1" smtClean="0"/>
              <a:t>metabolism</a:t>
            </a:r>
            <a:endParaRPr lang="it-IT" dirty="0"/>
          </a:p>
          <a:p>
            <a:pPr lvl="1"/>
            <a:r>
              <a:rPr lang="it-IT" dirty="0" err="1" smtClean="0"/>
              <a:t>differentiation</a:t>
            </a:r>
            <a:endParaRPr lang="it-IT" dirty="0"/>
          </a:p>
          <a:p>
            <a:pPr lvl="1"/>
            <a:r>
              <a:rPr lang="it-IT" dirty="0" err="1" smtClean="0"/>
              <a:t>growth</a:t>
            </a:r>
            <a:endParaRPr lang="it-IT" dirty="0"/>
          </a:p>
          <a:p>
            <a:pPr lvl="1"/>
            <a:r>
              <a:rPr lang="it-IT" dirty="0" err="1" smtClean="0"/>
              <a:t>survival</a:t>
            </a:r>
            <a:endParaRPr lang="it-IT" dirty="0"/>
          </a:p>
          <a:p>
            <a:pPr lvl="1"/>
            <a:r>
              <a:rPr lang="it-IT" dirty="0" err="1" smtClean="0"/>
              <a:t>synaptic</a:t>
            </a:r>
            <a:r>
              <a:rPr lang="it-IT" dirty="0" smtClean="0"/>
              <a:t> </a:t>
            </a:r>
            <a:r>
              <a:rPr lang="it-IT" dirty="0" err="1" smtClean="0"/>
              <a:t>plasticity</a:t>
            </a:r>
            <a:endParaRPr lang="it-IT" dirty="0"/>
          </a:p>
          <a:p>
            <a:pPr lvl="1"/>
            <a:r>
              <a:rPr lang="it-IT" dirty="0" err="1" smtClean="0"/>
              <a:t>neurotransmission</a:t>
            </a:r>
            <a:r>
              <a:rPr lang="it-IT" dirty="0" smtClean="0"/>
              <a:t> </a:t>
            </a:r>
          </a:p>
          <a:p>
            <a:pPr lvl="1"/>
            <a:r>
              <a:rPr lang="it-IT" dirty="0" err="1" smtClean="0"/>
              <a:t>hippocampal</a:t>
            </a:r>
            <a:r>
              <a:rPr lang="it-IT" dirty="0" smtClean="0"/>
              <a:t> long-</a:t>
            </a:r>
            <a:r>
              <a:rPr lang="it-IT" dirty="0" err="1" smtClean="0"/>
              <a:t>term</a:t>
            </a:r>
            <a:r>
              <a:rPr lang="it-IT" dirty="0"/>
              <a:t> </a:t>
            </a:r>
            <a:r>
              <a:rPr lang="it-IT" dirty="0" err="1" smtClean="0"/>
              <a:t>potentiation</a:t>
            </a:r>
            <a:r>
              <a:rPr lang="it-IT" dirty="0" smtClean="0"/>
              <a:t> (LTP)</a:t>
            </a:r>
          </a:p>
          <a:p>
            <a:pPr lvl="1"/>
            <a:r>
              <a:rPr lang="it-IT" dirty="0" err="1" smtClean="0"/>
              <a:t>learning</a:t>
            </a:r>
            <a:r>
              <a:rPr lang="it-IT" dirty="0" smtClean="0"/>
              <a:t> and </a:t>
            </a:r>
            <a:r>
              <a:rPr lang="it-IT" dirty="0" err="1" smtClean="0"/>
              <a:t>memory</a:t>
            </a:r>
            <a:endParaRPr lang="it-IT" dirty="0" smtClean="0"/>
          </a:p>
          <a:p>
            <a:pPr lvl="1"/>
            <a:endParaRPr lang="it-IT" dirty="0" smtClean="0"/>
          </a:p>
          <a:p>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17</a:t>
            </a:fld>
            <a:endParaRPr lang="it-IT"/>
          </a:p>
        </p:txBody>
      </p:sp>
    </p:spTree>
    <p:extLst>
      <p:ext uri="{BB962C8B-B14F-4D97-AF65-F5344CB8AC3E}">
        <p14:creationId xmlns:p14="http://schemas.microsoft.com/office/powerpoint/2010/main" val="13032533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defTabSz="414468" fontAlgn="base" hangingPunct="0">
              <a:lnSpc>
                <a:spcPct val="93000"/>
              </a:lnSpc>
              <a:spcBef>
                <a:spcPct val="0"/>
              </a:spcBef>
              <a:spcAft>
                <a:spcPct val="0"/>
              </a:spcAft>
              <a:buClr>
                <a:srgbClr val="000000"/>
              </a:buClr>
              <a:buSzPct val="45000"/>
            </a:pPr>
            <a:r>
              <a:rPr lang="en-GB" sz="1500" b="1">
                <a:latin typeface="Arial" charset="0"/>
              </a:rPr>
              <a:t>The potential pathways for insulin entry into brain ISF. The arterial and CSF insulin concentration is typical of that found in peripheral blood and in human lumbar CSF in postprandial healthy humans.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2" y="6263222"/>
            <a:ext cx="1553760" cy="430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867878"/>
            <a:ext cx="7804800" cy="3116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71040" y="5972311"/>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414468" fontAlgn="base" hangingPunct="0">
              <a:lnSpc>
                <a:spcPct val="93000"/>
              </a:lnSpc>
              <a:spcBef>
                <a:spcPct val="0"/>
              </a:spcBef>
              <a:spcAft>
                <a:spcPct val="0"/>
              </a:spcAft>
              <a:buClr>
                <a:srgbClr val="000000"/>
              </a:buClr>
              <a:buSzPct val="45000"/>
            </a:pPr>
            <a:r>
              <a:rPr lang="en-GB" sz="1100" b="1">
                <a:latin typeface="Arial" charset="0"/>
              </a:rPr>
              <a:t>Sarah M. Gray et al. Diabetes 2014;63:3992-3997</a:t>
            </a:r>
          </a:p>
        </p:txBody>
      </p:sp>
      <p:sp>
        <p:nvSpPr>
          <p:cNvPr id="3077" name="Text Box 5"/>
          <p:cNvSpPr txBox="1">
            <a:spLocks noChangeArrowheads="1"/>
          </p:cNvSpPr>
          <p:nvPr/>
        </p:nvSpPr>
        <p:spPr bwMode="auto">
          <a:xfrm>
            <a:off x="97920" y="6613179"/>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defTabSz="414468" fontAlgn="base" hangingPunct="0">
              <a:lnSpc>
                <a:spcPct val="93000"/>
              </a:lnSpc>
              <a:spcBef>
                <a:spcPct val="0"/>
              </a:spcBef>
              <a:spcAft>
                <a:spcPct val="0"/>
              </a:spcAft>
              <a:buClr>
                <a:srgbClr val="000000"/>
              </a:buClr>
              <a:buSzPct val="45000"/>
            </a:pPr>
            <a:r>
              <a:rPr lang="en-GB" sz="900">
                <a:latin typeface="Arial" charset="0"/>
              </a:rPr>
              <a:t>©2014 by American Diabetes Association</a:t>
            </a:r>
          </a:p>
        </p:txBody>
      </p:sp>
    </p:spTree>
    <p:extLst>
      <p:ext uri="{BB962C8B-B14F-4D97-AF65-F5344CB8AC3E}">
        <p14:creationId xmlns:p14="http://schemas.microsoft.com/office/powerpoint/2010/main" val="440058239"/>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1</a:t>
            </a:fld>
            <a:endParaRPr lang="it-IT"/>
          </a:p>
        </p:txBody>
      </p:sp>
      <p:pic>
        <p:nvPicPr>
          <p:cNvPr id="7" name="Immagine 6"/>
          <p:cNvPicPr>
            <a:picLocks noChangeAspect="1"/>
          </p:cNvPicPr>
          <p:nvPr/>
        </p:nvPicPr>
        <p:blipFill>
          <a:blip r:embed="rId2"/>
          <a:stretch>
            <a:fillRect/>
          </a:stretch>
        </p:blipFill>
        <p:spPr>
          <a:xfrm>
            <a:off x="0" y="1181100"/>
            <a:ext cx="9144000" cy="4473888"/>
          </a:xfrm>
          <a:prstGeom prst="rect">
            <a:avLst/>
          </a:prstGeom>
        </p:spPr>
      </p:pic>
    </p:spTree>
    <p:extLst>
      <p:ext uri="{BB962C8B-B14F-4D97-AF65-F5344CB8AC3E}">
        <p14:creationId xmlns:p14="http://schemas.microsoft.com/office/powerpoint/2010/main" val="37507955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defTabSz="414683" fontAlgn="base" hangingPunct="0">
              <a:lnSpc>
                <a:spcPct val="93000"/>
              </a:lnSpc>
              <a:spcBef>
                <a:spcPct val="0"/>
              </a:spcBef>
              <a:spcAft>
                <a:spcPct val="0"/>
              </a:spcAft>
              <a:buClr>
                <a:srgbClr val="000000"/>
              </a:buClr>
              <a:buSzPct val="45000"/>
            </a:pPr>
            <a:r>
              <a:rPr lang="en-GB" sz="1500" b="1">
                <a:latin typeface="Arial" charset="0"/>
              </a:rPr>
              <a:t>T2DM, brain insulin resistance, and AD have been linked in a number of different epidemiological, clinical, and animal studies.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2" y="6263219"/>
            <a:ext cx="1553760" cy="430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057073"/>
            <a:ext cx="7804800" cy="47380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71040"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414683" fontAlgn="base" hangingPunct="0">
              <a:lnSpc>
                <a:spcPct val="93000"/>
              </a:lnSpc>
              <a:spcBef>
                <a:spcPct val="0"/>
              </a:spcBef>
              <a:spcAft>
                <a:spcPct val="0"/>
              </a:spcAft>
              <a:buClr>
                <a:srgbClr val="000000"/>
              </a:buClr>
              <a:buSzPct val="45000"/>
            </a:pPr>
            <a:r>
              <a:rPr lang="en-GB" sz="1100" b="1">
                <a:latin typeface="Arial" charset="0"/>
              </a:rPr>
              <a:t>Mark Yarchoan, and Steven E. Arnold Diabetes 2014;63:2253-2261</a:t>
            </a:r>
          </a:p>
        </p:txBody>
      </p:sp>
      <p:sp>
        <p:nvSpPr>
          <p:cNvPr id="3077" name="Text Box 5"/>
          <p:cNvSpPr txBox="1">
            <a:spLocks noChangeArrowheads="1"/>
          </p:cNvSpPr>
          <p:nvPr/>
        </p:nvSpPr>
        <p:spPr bwMode="auto">
          <a:xfrm>
            <a:off x="97920" y="6613176"/>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defTabSz="414683" fontAlgn="base" hangingPunct="0">
              <a:lnSpc>
                <a:spcPct val="93000"/>
              </a:lnSpc>
              <a:spcBef>
                <a:spcPct val="0"/>
              </a:spcBef>
              <a:spcAft>
                <a:spcPct val="0"/>
              </a:spcAft>
              <a:buClr>
                <a:srgbClr val="000000"/>
              </a:buClr>
              <a:buSzPct val="45000"/>
            </a:pPr>
            <a:r>
              <a:rPr lang="en-GB" sz="900">
                <a:latin typeface="Arial" charset="0"/>
              </a:rPr>
              <a:t>©2014 by American Diabetes Association</a:t>
            </a:r>
          </a:p>
        </p:txBody>
      </p:sp>
    </p:spTree>
    <p:extLst>
      <p:ext uri="{BB962C8B-B14F-4D97-AF65-F5344CB8AC3E}">
        <p14:creationId xmlns:p14="http://schemas.microsoft.com/office/powerpoint/2010/main" val="2591762067"/>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Anemia in cognitive </a:t>
            </a:r>
            <a:r>
              <a:rPr lang="it-IT" dirty="0" err="1" smtClean="0"/>
              <a:t>function</a:t>
            </a:r>
            <a:endParaRPr lang="it-IT" dirty="0"/>
          </a:p>
        </p:txBody>
      </p:sp>
      <p:sp>
        <p:nvSpPr>
          <p:cNvPr id="3" name="Segnaposto contenuto 2"/>
          <p:cNvSpPr>
            <a:spLocks noGrp="1"/>
          </p:cNvSpPr>
          <p:nvPr>
            <p:ph idx="1"/>
          </p:nvPr>
        </p:nvSpPr>
        <p:spPr/>
        <p:txBody>
          <a:bodyPr/>
          <a:lstStyle/>
          <a:p>
            <a:r>
              <a:rPr lang="it-IT" dirty="0" err="1" smtClean="0"/>
              <a:t>Controversial</a:t>
            </a:r>
            <a:r>
              <a:rPr lang="it-IT" dirty="0" smtClean="0"/>
              <a:t> </a:t>
            </a:r>
            <a:r>
              <a:rPr lang="it-IT" dirty="0" err="1" smtClean="0"/>
              <a:t>role</a:t>
            </a:r>
            <a:endParaRPr lang="it-IT" dirty="0" smtClean="0"/>
          </a:p>
          <a:p>
            <a:r>
              <a:rPr lang="it-IT" dirty="0" err="1" smtClean="0"/>
              <a:t>Chronic</a:t>
            </a:r>
            <a:r>
              <a:rPr lang="it-IT" dirty="0" smtClean="0"/>
              <a:t> </a:t>
            </a:r>
            <a:r>
              <a:rPr lang="it-IT" dirty="0" err="1" smtClean="0"/>
              <a:t>low</a:t>
            </a:r>
            <a:r>
              <a:rPr lang="it-IT" dirty="0" smtClean="0"/>
              <a:t> </a:t>
            </a:r>
            <a:r>
              <a:rPr lang="it-IT" dirty="0" err="1" smtClean="0"/>
              <a:t>oxygenation</a:t>
            </a:r>
            <a:r>
              <a:rPr lang="it-IT" dirty="0" smtClean="0"/>
              <a:t> of the </a:t>
            </a:r>
            <a:r>
              <a:rPr lang="it-IT" dirty="0" err="1" smtClean="0"/>
              <a:t>aerobic</a:t>
            </a:r>
            <a:r>
              <a:rPr lang="it-IT" dirty="0" smtClean="0"/>
              <a:t> </a:t>
            </a:r>
            <a:r>
              <a:rPr lang="it-IT" dirty="0" err="1" smtClean="0"/>
              <a:t>cortical</a:t>
            </a:r>
            <a:r>
              <a:rPr lang="it-IT" dirty="0" smtClean="0"/>
              <a:t> </a:t>
            </a:r>
            <a:r>
              <a:rPr lang="it-IT" dirty="0" err="1" smtClean="0"/>
              <a:t>tissue</a:t>
            </a:r>
            <a:endParaRPr lang="it-IT" dirty="0"/>
          </a:p>
          <a:p>
            <a:pPr lvl="1"/>
            <a:r>
              <a:rPr lang="it-IT" dirty="0" err="1" smtClean="0"/>
              <a:t>role</a:t>
            </a:r>
            <a:r>
              <a:rPr lang="it-IT" dirty="0" smtClean="0"/>
              <a:t> of </a:t>
            </a:r>
            <a:r>
              <a:rPr lang="it-IT" dirty="0" err="1" smtClean="0"/>
              <a:t>Hypoxia-induced</a:t>
            </a:r>
            <a:r>
              <a:rPr lang="it-IT" dirty="0" smtClean="0"/>
              <a:t> </a:t>
            </a:r>
            <a:r>
              <a:rPr lang="it-IT" dirty="0" err="1" smtClean="0"/>
              <a:t>factor</a:t>
            </a:r>
            <a:r>
              <a:rPr lang="it-IT" dirty="0" smtClean="0"/>
              <a:t>?</a:t>
            </a:r>
          </a:p>
          <a:p>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20</a:t>
            </a:fld>
            <a:endParaRPr lang="it-IT"/>
          </a:p>
        </p:txBody>
      </p:sp>
    </p:spTree>
    <p:extLst>
      <p:ext uri="{BB962C8B-B14F-4D97-AF65-F5344CB8AC3E}">
        <p14:creationId xmlns:p14="http://schemas.microsoft.com/office/powerpoint/2010/main" val="20762474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Oxidative</a:t>
            </a:r>
            <a:r>
              <a:rPr lang="it-IT" dirty="0" smtClean="0"/>
              <a:t> stress in cognitive </a:t>
            </a:r>
            <a:r>
              <a:rPr lang="it-IT" dirty="0" err="1" smtClean="0"/>
              <a:t>function</a:t>
            </a:r>
            <a:endParaRPr lang="it-IT" dirty="0"/>
          </a:p>
        </p:txBody>
      </p:sp>
      <p:sp>
        <p:nvSpPr>
          <p:cNvPr id="3" name="Segnaposto contenuto 2"/>
          <p:cNvSpPr>
            <a:spLocks noGrp="1"/>
          </p:cNvSpPr>
          <p:nvPr>
            <p:ph idx="1"/>
          </p:nvPr>
        </p:nvSpPr>
        <p:spPr/>
        <p:txBody>
          <a:bodyPr>
            <a:normAutofit/>
          </a:bodyPr>
          <a:lstStyle/>
          <a:p>
            <a:r>
              <a:rPr lang="it-IT" dirty="0" smtClean="0"/>
              <a:t>Moderate </a:t>
            </a:r>
            <a:r>
              <a:rPr lang="it-IT" dirty="0" err="1"/>
              <a:t>oxy</a:t>
            </a:r>
            <a:r>
              <a:rPr lang="it-IT" dirty="0"/>
              <a:t>-radical production by the </a:t>
            </a:r>
            <a:r>
              <a:rPr lang="it-IT" dirty="0" err="1" smtClean="0"/>
              <a:t>mitochondria</a:t>
            </a:r>
            <a:r>
              <a:rPr lang="it-IT" dirty="0" smtClean="0"/>
              <a:t> (</a:t>
            </a:r>
            <a:r>
              <a:rPr lang="it-IT" dirty="0" err="1" smtClean="0"/>
              <a:t>physiological</a:t>
            </a:r>
            <a:r>
              <a:rPr lang="it-IT" dirty="0" smtClean="0"/>
              <a:t> </a:t>
            </a:r>
            <a:r>
              <a:rPr lang="it-IT" dirty="0" err="1"/>
              <a:t>level</a:t>
            </a:r>
            <a:r>
              <a:rPr lang="it-IT" dirty="0"/>
              <a:t> of </a:t>
            </a:r>
            <a:r>
              <a:rPr lang="it-IT" dirty="0" err="1"/>
              <a:t>oxidative</a:t>
            </a:r>
            <a:r>
              <a:rPr lang="it-IT" dirty="0"/>
              <a:t> </a:t>
            </a:r>
            <a:r>
              <a:rPr lang="it-IT" dirty="0" smtClean="0"/>
              <a:t>stress)</a:t>
            </a:r>
          </a:p>
          <a:p>
            <a:pPr lvl="1"/>
            <a:r>
              <a:rPr lang="it-IT" dirty="0" smtClean="0"/>
              <a:t>up </a:t>
            </a:r>
            <a:r>
              <a:rPr lang="it-IT" dirty="0" err="1"/>
              <a:t>regulate</a:t>
            </a:r>
            <a:r>
              <a:rPr lang="it-IT" dirty="0"/>
              <a:t> the </a:t>
            </a:r>
            <a:r>
              <a:rPr lang="it-IT" dirty="0" err="1"/>
              <a:t>mitochondrial</a:t>
            </a:r>
            <a:r>
              <a:rPr lang="it-IT" dirty="0"/>
              <a:t> </a:t>
            </a:r>
            <a:r>
              <a:rPr lang="it-IT" dirty="0" err="1"/>
              <a:t>biogenesis</a:t>
            </a:r>
            <a:r>
              <a:rPr lang="it-IT" dirty="0"/>
              <a:t> </a:t>
            </a:r>
            <a:r>
              <a:rPr lang="it-IT" dirty="0" err="1"/>
              <a:t>program</a:t>
            </a:r>
            <a:r>
              <a:rPr lang="it-IT" dirty="0"/>
              <a:t> and </a:t>
            </a:r>
            <a:r>
              <a:rPr lang="it-IT" dirty="0" smtClean="0"/>
              <a:t>brain </a:t>
            </a:r>
            <a:r>
              <a:rPr lang="it-IT" dirty="0" err="1" smtClean="0"/>
              <a:t>antioxidant</a:t>
            </a:r>
            <a:r>
              <a:rPr lang="it-IT" dirty="0" smtClean="0"/>
              <a:t> </a:t>
            </a:r>
            <a:r>
              <a:rPr lang="it-IT" dirty="0" err="1"/>
              <a:t>capacity</a:t>
            </a:r>
            <a:r>
              <a:rPr lang="it-IT" dirty="0"/>
              <a:t>, and to </a:t>
            </a:r>
            <a:r>
              <a:rPr lang="it-IT" dirty="0" err="1"/>
              <a:t>act</a:t>
            </a:r>
            <a:r>
              <a:rPr lang="it-IT" dirty="0"/>
              <a:t> in brain </a:t>
            </a:r>
            <a:r>
              <a:rPr lang="it-IT" dirty="0" err="1" smtClean="0"/>
              <a:t>protection</a:t>
            </a:r>
            <a:endParaRPr lang="it-IT" dirty="0" smtClean="0"/>
          </a:p>
          <a:p>
            <a:r>
              <a:rPr lang="it-IT" dirty="0" err="1" smtClean="0"/>
              <a:t>Uncontrolled</a:t>
            </a:r>
            <a:r>
              <a:rPr lang="it-IT" dirty="0" smtClean="0"/>
              <a:t> free </a:t>
            </a:r>
            <a:r>
              <a:rPr lang="it-IT" dirty="0"/>
              <a:t>radical production </a:t>
            </a:r>
            <a:endParaRPr lang="it-IT" dirty="0" smtClean="0"/>
          </a:p>
          <a:p>
            <a:pPr lvl="1"/>
            <a:r>
              <a:rPr lang="it-IT" dirty="0" err="1" smtClean="0"/>
              <a:t>loss</a:t>
            </a:r>
            <a:r>
              <a:rPr lang="it-IT" dirty="0" smtClean="0"/>
              <a:t> </a:t>
            </a:r>
            <a:r>
              <a:rPr lang="it-IT" dirty="0"/>
              <a:t>of </a:t>
            </a:r>
            <a:r>
              <a:rPr lang="it-IT" dirty="0" err="1" smtClean="0"/>
              <a:t>neuronal</a:t>
            </a:r>
            <a:r>
              <a:rPr lang="it-IT" dirty="0" smtClean="0"/>
              <a:t> </a:t>
            </a:r>
            <a:r>
              <a:rPr lang="it-IT" dirty="0" err="1" smtClean="0"/>
              <a:t>homeostasis</a:t>
            </a:r>
            <a:r>
              <a:rPr lang="it-IT" dirty="0" smtClean="0"/>
              <a:t> </a:t>
            </a:r>
            <a:r>
              <a:rPr lang="it-IT" dirty="0"/>
              <a:t>and neurodegenerative </a:t>
            </a:r>
            <a:r>
              <a:rPr lang="it-IT" dirty="0" err="1"/>
              <a:t>diseases</a:t>
            </a:r>
            <a:r>
              <a:rPr lang="it-IT" dirty="0"/>
              <a:t> </a:t>
            </a:r>
            <a:r>
              <a:rPr lang="it-IT" dirty="0" err="1"/>
              <a:t>development</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21</a:t>
            </a:fld>
            <a:endParaRPr lang="it-IT"/>
          </a:p>
        </p:txBody>
      </p:sp>
    </p:spTree>
    <p:extLst>
      <p:ext uri="{BB962C8B-B14F-4D97-AF65-F5344CB8AC3E}">
        <p14:creationId xmlns:p14="http://schemas.microsoft.com/office/powerpoint/2010/main" val="6978489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Neuroinflammation</a:t>
            </a:r>
            <a:endParaRPr lang="it-IT" dirty="0"/>
          </a:p>
        </p:txBody>
      </p:sp>
      <p:sp>
        <p:nvSpPr>
          <p:cNvPr id="3" name="Segnaposto contenuto 2"/>
          <p:cNvSpPr>
            <a:spLocks noGrp="1"/>
          </p:cNvSpPr>
          <p:nvPr>
            <p:ph idx="1"/>
          </p:nvPr>
        </p:nvSpPr>
        <p:spPr/>
        <p:txBody>
          <a:bodyPr>
            <a:normAutofit fontScale="92500" lnSpcReduction="10000"/>
          </a:bodyPr>
          <a:lstStyle/>
          <a:p>
            <a:r>
              <a:rPr lang="it-IT" dirty="0" err="1" smtClean="0"/>
              <a:t>Systemic</a:t>
            </a:r>
            <a:r>
              <a:rPr lang="it-IT" dirty="0" smtClean="0"/>
              <a:t> </a:t>
            </a:r>
            <a:r>
              <a:rPr lang="it-IT" dirty="0" err="1" smtClean="0"/>
              <a:t>inflammation</a:t>
            </a:r>
            <a:r>
              <a:rPr lang="it-IT" dirty="0" smtClean="0"/>
              <a:t> </a:t>
            </a:r>
            <a:r>
              <a:rPr lang="it-IT" dirty="0" err="1" smtClean="0"/>
              <a:t>triggers</a:t>
            </a:r>
            <a:r>
              <a:rPr lang="it-IT" dirty="0" smtClean="0"/>
              <a:t> </a:t>
            </a:r>
            <a:r>
              <a:rPr lang="it-IT" dirty="0" err="1" smtClean="0"/>
              <a:t>neuroinflammation</a:t>
            </a:r>
            <a:endParaRPr lang="it-IT" dirty="0" smtClean="0"/>
          </a:p>
          <a:p>
            <a:pPr lvl="1"/>
            <a:r>
              <a:rPr lang="it-IT" dirty="0" err="1" smtClean="0"/>
              <a:t>microglia</a:t>
            </a:r>
            <a:r>
              <a:rPr lang="it-IT" dirty="0" smtClean="0"/>
              <a:t> </a:t>
            </a:r>
            <a:r>
              <a:rPr lang="it-IT" dirty="0" err="1" smtClean="0"/>
              <a:t>activate</a:t>
            </a:r>
            <a:r>
              <a:rPr lang="it-IT" dirty="0" smtClean="0"/>
              <a:t> the </a:t>
            </a:r>
            <a:r>
              <a:rPr lang="it-IT" dirty="0" err="1" smtClean="0"/>
              <a:t>local</a:t>
            </a:r>
            <a:r>
              <a:rPr lang="it-IT" dirty="0" smtClean="0"/>
              <a:t> innate immune </a:t>
            </a:r>
            <a:r>
              <a:rPr lang="it-IT" dirty="0" err="1" smtClean="0"/>
              <a:t>response</a:t>
            </a:r>
            <a:r>
              <a:rPr lang="it-IT" dirty="0" smtClean="0"/>
              <a:t>, via </a:t>
            </a:r>
            <a:r>
              <a:rPr lang="it-IT" dirty="0" err="1" smtClean="0"/>
              <a:t>secretion</a:t>
            </a:r>
            <a:r>
              <a:rPr lang="it-IT" dirty="0" smtClean="0"/>
              <a:t> of </a:t>
            </a:r>
            <a:r>
              <a:rPr lang="it-IT" b="1" dirty="0" err="1" smtClean="0"/>
              <a:t>cytokines</a:t>
            </a:r>
            <a:endParaRPr lang="it-IT" b="1" dirty="0" smtClean="0"/>
          </a:p>
          <a:p>
            <a:r>
              <a:rPr lang="it-IT" dirty="0" err="1" smtClean="0"/>
              <a:t>Ageing</a:t>
            </a:r>
            <a:r>
              <a:rPr lang="it-IT" dirty="0" smtClean="0"/>
              <a:t>, </a:t>
            </a:r>
            <a:r>
              <a:rPr lang="it-IT" dirty="0" err="1" smtClean="0"/>
              <a:t>as</a:t>
            </a:r>
            <a:r>
              <a:rPr lang="it-IT" dirty="0" smtClean="0"/>
              <a:t> the </a:t>
            </a:r>
            <a:r>
              <a:rPr lang="it-IT" dirty="0" err="1" smtClean="0"/>
              <a:t>main</a:t>
            </a:r>
            <a:r>
              <a:rPr lang="it-IT" dirty="0" smtClean="0"/>
              <a:t> </a:t>
            </a:r>
            <a:r>
              <a:rPr lang="it-IT" dirty="0" err="1" smtClean="0"/>
              <a:t>risk</a:t>
            </a:r>
            <a:r>
              <a:rPr lang="it-IT" dirty="0" smtClean="0"/>
              <a:t> </a:t>
            </a:r>
            <a:r>
              <a:rPr lang="it-IT" dirty="0" err="1" smtClean="0"/>
              <a:t>factor</a:t>
            </a:r>
            <a:r>
              <a:rPr lang="it-IT" dirty="0" smtClean="0"/>
              <a:t> for AD </a:t>
            </a:r>
            <a:r>
              <a:rPr lang="it-IT" dirty="0" err="1" smtClean="0"/>
              <a:t>development</a:t>
            </a:r>
            <a:r>
              <a:rPr lang="it-IT" dirty="0" smtClean="0"/>
              <a:t>, </a:t>
            </a:r>
            <a:r>
              <a:rPr lang="it-IT" dirty="0" err="1" smtClean="0"/>
              <a:t>occurs</a:t>
            </a:r>
            <a:r>
              <a:rPr lang="it-IT" dirty="0"/>
              <a:t> </a:t>
            </a:r>
            <a:r>
              <a:rPr lang="it-IT" dirty="0" smtClean="0"/>
              <a:t>with: </a:t>
            </a:r>
          </a:p>
          <a:p>
            <a:pPr lvl="1"/>
            <a:r>
              <a:rPr lang="it-IT" dirty="0" smtClean="0"/>
              <a:t>a </a:t>
            </a:r>
            <a:r>
              <a:rPr lang="it-IT" dirty="0" err="1" smtClean="0"/>
              <a:t>chronic</a:t>
            </a:r>
            <a:r>
              <a:rPr lang="it-IT" dirty="0" smtClean="0"/>
              <a:t>, </a:t>
            </a:r>
            <a:r>
              <a:rPr lang="it-IT" dirty="0" err="1" smtClean="0"/>
              <a:t>low</a:t>
            </a:r>
            <a:r>
              <a:rPr lang="it-IT" dirty="0" smtClean="0"/>
              <a:t>-grade </a:t>
            </a:r>
            <a:r>
              <a:rPr lang="it-IT" dirty="0" err="1" smtClean="0"/>
              <a:t>systemic</a:t>
            </a:r>
            <a:r>
              <a:rPr lang="it-IT" dirty="0" smtClean="0"/>
              <a:t> </a:t>
            </a:r>
            <a:r>
              <a:rPr lang="it-IT" b="1" dirty="0" err="1" smtClean="0"/>
              <a:t>upregulation</a:t>
            </a:r>
            <a:r>
              <a:rPr lang="it-IT" b="1" dirty="0" smtClean="0"/>
              <a:t> of the pro-</a:t>
            </a:r>
            <a:r>
              <a:rPr lang="it-IT" b="1" dirty="0" err="1" smtClean="0"/>
              <a:t>inflammatory</a:t>
            </a:r>
            <a:r>
              <a:rPr lang="it-IT" b="1" dirty="0" smtClean="0"/>
              <a:t> T </a:t>
            </a:r>
            <a:r>
              <a:rPr lang="it-IT" b="1" dirty="0" err="1" smtClean="0"/>
              <a:t>helper</a:t>
            </a:r>
            <a:r>
              <a:rPr lang="it-IT" b="1" dirty="0" smtClean="0"/>
              <a:t> </a:t>
            </a:r>
            <a:r>
              <a:rPr lang="it-IT" b="1" dirty="0" err="1" smtClean="0"/>
              <a:t>type</a:t>
            </a:r>
            <a:r>
              <a:rPr lang="it-IT" b="1" dirty="0" smtClean="0"/>
              <a:t> 1 </a:t>
            </a:r>
            <a:r>
              <a:rPr lang="it-IT" dirty="0" err="1" smtClean="0"/>
              <a:t>response</a:t>
            </a:r>
            <a:r>
              <a:rPr lang="it-IT" dirty="0" smtClean="0"/>
              <a:t> </a:t>
            </a:r>
          </a:p>
          <a:p>
            <a:pPr lvl="1"/>
            <a:r>
              <a:rPr lang="it-IT" dirty="0" smtClean="0"/>
              <a:t>a </a:t>
            </a:r>
            <a:r>
              <a:rPr lang="it-IT" b="1" dirty="0" smtClean="0"/>
              <a:t>relative </a:t>
            </a:r>
            <a:r>
              <a:rPr lang="it-IT" b="1" dirty="0" err="1" smtClean="0"/>
              <a:t>decline</a:t>
            </a:r>
            <a:r>
              <a:rPr lang="it-IT" b="1" dirty="0" smtClean="0"/>
              <a:t> in the anti-</a:t>
            </a:r>
            <a:r>
              <a:rPr lang="it-IT" b="1" dirty="0" err="1" smtClean="0"/>
              <a:t>inflammatory</a:t>
            </a:r>
            <a:r>
              <a:rPr lang="it-IT" b="1" dirty="0" smtClean="0"/>
              <a:t> T </a:t>
            </a:r>
            <a:r>
              <a:rPr lang="it-IT" b="1" dirty="0" err="1" smtClean="0"/>
              <a:t>helper</a:t>
            </a:r>
            <a:r>
              <a:rPr lang="it-IT" b="1" dirty="0" smtClean="0"/>
              <a:t> </a:t>
            </a:r>
            <a:r>
              <a:rPr lang="it-IT" b="1" dirty="0" err="1" smtClean="0"/>
              <a:t>type</a:t>
            </a:r>
            <a:r>
              <a:rPr lang="it-IT" b="1" dirty="0" smtClean="0"/>
              <a:t> 2 </a:t>
            </a:r>
            <a:r>
              <a:rPr lang="it-IT" dirty="0" err="1" smtClean="0"/>
              <a:t>response</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22</a:t>
            </a:fld>
            <a:endParaRPr lang="it-IT"/>
          </a:p>
        </p:txBody>
      </p:sp>
    </p:spTree>
    <p:extLst>
      <p:ext uri="{BB962C8B-B14F-4D97-AF65-F5344CB8AC3E}">
        <p14:creationId xmlns:p14="http://schemas.microsoft.com/office/powerpoint/2010/main" val="8458438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685800" y="1848203"/>
            <a:ext cx="7772400" cy="1470025"/>
          </a:xfrm>
        </p:spPr>
        <p:txBody>
          <a:bodyPr>
            <a:noAutofit/>
          </a:bodyPr>
          <a:lstStyle/>
          <a:p>
            <a:r>
              <a:rPr lang="it-IT" sz="3200" dirty="0" err="1"/>
              <a:t>Prevention</a:t>
            </a:r>
            <a:r>
              <a:rPr lang="it-IT" sz="3200" dirty="0"/>
              <a:t> of cognitive </a:t>
            </a:r>
            <a:r>
              <a:rPr lang="it-IT" sz="3200" dirty="0" err="1"/>
              <a:t>decline</a:t>
            </a:r>
            <a:r>
              <a:rPr lang="it-IT" sz="3200" dirty="0"/>
              <a:t> </a:t>
            </a:r>
            <a:r>
              <a:rPr lang="it-IT" sz="3200" dirty="0" err="1"/>
              <a:t>through</a:t>
            </a:r>
            <a:r>
              <a:rPr lang="it-IT" sz="3200" dirty="0"/>
              <a:t> </a:t>
            </a:r>
            <a:r>
              <a:rPr lang="it-IT" sz="3200" dirty="0" err="1"/>
              <a:t>nutritional</a:t>
            </a:r>
            <a:r>
              <a:rPr lang="it-IT" sz="3200" dirty="0"/>
              <a:t> and </a:t>
            </a:r>
            <a:r>
              <a:rPr lang="it-IT" sz="3200" dirty="0" err="1"/>
              <a:t>other</a:t>
            </a:r>
            <a:r>
              <a:rPr lang="it-IT" sz="3200" dirty="0"/>
              <a:t> </a:t>
            </a:r>
            <a:r>
              <a:rPr lang="it-IT" sz="3200" dirty="0" err="1"/>
              <a:t>lifestyle</a:t>
            </a:r>
            <a:r>
              <a:rPr lang="it-IT" sz="3200" dirty="0"/>
              <a:t> </a:t>
            </a:r>
            <a:r>
              <a:rPr lang="it-IT" sz="3200" dirty="0" err="1"/>
              <a:t>interventions</a:t>
            </a:r>
            <a:endParaRPr lang="it-IT" sz="3200" dirty="0"/>
          </a:p>
        </p:txBody>
      </p:sp>
      <p:sp>
        <p:nvSpPr>
          <p:cNvPr id="9" name="Segnaposto contenuto 8"/>
          <p:cNvSpPr>
            <a:spLocks noGrp="1"/>
          </p:cNvSpPr>
          <p:nvPr>
            <p:ph type="subTitle" idx="1"/>
          </p:nvPr>
        </p:nvSpPr>
        <p:spPr>
          <a:xfrm>
            <a:off x="1371600" y="3589871"/>
            <a:ext cx="6400800" cy="1752600"/>
          </a:xfrm>
        </p:spPr>
        <p:txBody>
          <a:bodyPr>
            <a:normAutofit fontScale="92500" lnSpcReduction="20000"/>
          </a:bodyPr>
          <a:lstStyle/>
          <a:p>
            <a:r>
              <a:rPr lang="it-IT" dirty="0" smtClean="0"/>
              <a:t>PROBLEM</a:t>
            </a:r>
          </a:p>
          <a:p>
            <a:r>
              <a:rPr lang="it-IT" dirty="0" err="1" smtClean="0"/>
              <a:t>Assessment</a:t>
            </a:r>
            <a:r>
              <a:rPr lang="it-IT" dirty="0" smtClean="0"/>
              <a:t> of </a:t>
            </a:r>
            <a:r>
              <a:rPr lang="it-IT" dirty="0" err="1" smtClean="0"/>
              <a:t>nutritional</a:t>
            </a:r>
            <a:r>
              <a:rPr lang="it-IT" dirty="0" smtClean="0"/>
              <a:t> status</a:t>
            </a:r>
          </a:p>
          <a:p>
            <a:r>
              <a:rPr lang="it-IT" dirty="0" smtClean="0"/>
              <a:t>How to </a:t>
            </a:r>
            <a:r>
              <a:rPr lang="it-IT" dirty="0" err="1" smtClean="0"/>
              <a:t>get</a:t>
            </a:r>
            <a:r>
              <a:rPr lang="it-IT" dirty="0" smtClean="0"/>
              <a:t> QUANTITATIVE data </a:t>
            </a:r>
            <a:r>
              <a:rPr lang="it-IT" dirty="0" err="1" smtClean="0"/>
              <a:t>about</a:t>
            </a:r>
            <a:r>
              <a:rPr lang="it-IT" dirty="0" smtClean="0"/>
              <a:t> </a:t>
            </a:r>
            <a:r>
              <a:rPr lang="it-IT" dirty="0" err="1" smtClean="0"/>
              <a:t>nutrition</a:t>
            </a:r>
            <a:r>
              <a:rPr lang="it-IT" dirty="0" smtClean="0"/>
              <a:t> and </a:t>
            </a:r>
            <a:r>
              <a:rPr lang="it-IT" dirty="0" err="1" smtClean="0"/>
              <a:t>lifestyle</a:t>
            </a:r>
            <a:r>
              <a:rPr lang="it-IT" dirty="0" smtClean="0"/>
              <a:t>?</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23</a:t>
            </a:fld>
            <a:endParaRPr lang="it-IT"/>
          </a:p>
        </p:txBody>
      </p:sp>
    </p:spTree>
    <p:extLst>
      <p:ext uri="{BB962C8B-B14F-4D97-AF65-F5344CB8AC3E}">
        <p14:creationId xmlns:p14="http://schemas.microsoft.com/office/powerpoint/2010/main" val="37047444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Nutritional</a:t>
            </a:r>
            <a:r>
              <a:rPr lang="it-IT" dirty="0" smtClean="0"/>
              <a:t> </a:t>
            </a:r>
            <a:r>
              <a:rPr lang="it-IT" dirty="0" err="1" smtClean="0"/>
              <a:t>assessment</a:t>
            </a:r>
            <a:r>
              <a:rPr lang="it-IT" dirty="0" smtClean="0"/>
              <a:t> </a:t>
            </a:r>
            <a:r>
              <a:rPr lang="it-IT" dirty="0" err="1" smtClean="0"/>
              <a:t>methods</a:t>
            </a:r>
            <a:endParaRPr lang="it-IT" dirty="0"/>
          </a:p>
        </p:txBody>
      </p:sp>
      <p:sp>
        <p:nvSpPr>
          <p:cNvPr id="3" name="Segnaposto contenuto 2"/>
          <p:cNvSpPr>
            <a:spLocks noGrp="1"/>
          </p:cNvSpPr>
          <p:nvPr>
            <p:ph idx="1"/>
          </p:nvPr>
        </p:nvSpPr>
        <p:spPr/>
        <p:txBody>
          <a:bodyPr>
            <a:normAutofit lnSpcReduction="10000"/>
          </a:bodyPr>
          <a:lstStyle/>
          <a:p>
            <a:pPr marL="514084" indent="-514084">
              <a:buFont typeface="+mj-lt"/>
              <a:buAutoNum type="arabicPeriod"/>
            </a:pPr>
            <a:r>
              <a:rPr lang="it-IT" dirty="0" err="1" smtClean="0"/>
              <a:t>anthropometric</a:t>
            </a:r>
            <a:r>
              <a:rPr lang="it-IT" dirty="0" smtClean="0"/>
              <a:t> </a:t>
            </a:r>
            <a:r>
              <a:rPr lang="it-IT" dirty="0" err="1" smtClean="0"/>
              <a:t>methods</a:t>
            </a:r>
            <a:endParaRPr lang="it-IT" dirty="0" smtClean="0"/>
          </a:p>
          <a:p>
            <a:pPr marL="913884" lvl="1" indent="-514084"/>
            <a:r>
              <a:rPr lang="it-IT" dirty="0" smtClean="0"/>
              <a:t>Body mass </a:t>
            </a:r>
            <a:r>
              <a:rPr lang="it-IT" dirty="0" err="1" smtClean="0"/>
              <a:t>index</a:t>
            </a:r>
            <a:r>
              <a:rPr lang="it-IT" dirty="0" smtClean="0"/>
              <a:t>, </a:t>
            </a:r>
            <a:r>
              <a:rPr lang="it-IT" dirty="0" err="1" smtClean="0"/>
              <a:t>waist</a:t>
            </a:r>
            <a:r>
              <a:rPr lang="it-IT" dirty="0" smtClean="0"/>
              <a:t> </a:t>
            </a:r>
            <a:r>
              <a:rPr lang="it-IT" dirty="0" err="1" smtClean="0"/>
              <a:t>circumference</a:t>
            </a:r>
            <a:endParaRPr lang="it-IT" dirty="0" smtClean="0"/>
          </a:p>
          <a:p>
            <a:pPr marL="514084" indent="-514084">
              <a:buFont typeface="+mj-lt"/>
              <a:buAutoNum type="arabicPeriod"/>
            </a:pPr>
            <a:r>
              <a:rPr lang="it-IT" dirty="0" err="1" smtClean="0"/>
              <a:t>clinical</a:t>
            </a:r>
            <a:r>
              <a:rPr lang="it-IT" dirty="0" smtClean="0"/>
              <a:t> </a:t>
            </a:r>
            <a:r>
              <a:rPr lang="it-IT" dirty="0" err="1" smtClean="0"/>
              <a:t>examination</a:t>
            </a:r>
            <a:endParaRPr lang="it-IT" dirty="0" smtClean="0"/>
          </a:p>
          <a:p>
            <a:pPr marL="913884" lvl="1" indent="-514084"/>
            <a:r>
              <a:rPr lang="it-IT" dirty="0" err="1" smtClean="0"/>
              <a:t>analysis</a:t>
            </a:r>
            <a:r>
              <a:rPr lang="it-IT" dirty="0" smtClean="0"/>
              <a:t> of </a:t>
            </a:r>
            <a:r>
              <a:rPr lang="it-IT" dirty="0" err="1" smtClean="0"/>
              <a:t>vitamins</a:t>
            </a:r>
            <a:r>
              <a:rPr lang="it-IT" dirty="0"/>
              <a:t> </a:t>
            </a:r>
            <a:r>
              <a:rPr lang="it-IT" dirty="0" smtClean="0"/>
              <a:t>or </a:t>
            </a:r>
            <a:r>
              <a:rPr lang="it-IT" dirty="0" err="1" smtClean="0"/>
              <a:t>minerals</a:t>
            </a:r>
            <a:r>
              <a:rPr lang="it-IT" dirty="0" smtClean="0"/>
              <a:t> </a:t>
            </a:r>
          </a:p>
          <a:p>
            <a:pPr marL="514084" indent="-514084">
              <a:buFont typeface="+mj-lt"/>
              <a:buAutoNum type="arabicPeriod"/>
            </a:pPr>
            <a:r>
              <a:rPr lang="it-IT" dirty="0" err="1" smtClean="0"/>
              <a:t>questionnaires</a:t>
            </a:r>
            <a:endParaRPr lang="it-IT" dirty="0" smtClean="0"/>
          </a:p>
          <a:p>
            <a:pPr marL="913884" lvl="1" indent="-514084"/>
            <a:r>
              <a:rPr lang="it-IT" dirty="0" smtClean="0"/>
              <a:t>self-reporting (with </a:t>
            </a:r>
            <a:r>
              <a:rPr lang="it-IT" dirty="0" err="1" smtClean="0"/>
              <a:t>intrinic</a:t>
            </a:r>
            <a:r>
              <a:rPr lang="it-IT" dirty="0" smtClean="0"/>
              <a:t> </a:t>
            </a:r>
            <a:r>
              <a:rPr lang="it-IT" dirty="0" err="1" smtClean="0"/>
              <a:t>limitations</a:t>
            </a:r>
            <a:r>
              <a:rPr lang="it-IT" dirty="0" smtClean="0"/>
              <a:t>)</a:t>
            </a:r>
          </a:p>
          <a:p>
            <a:pPr marL="514084" indent="-514084">
              <a:buFont typeface="+mj-lt"/>
              <a:buAutoNum type="arabicPeriod"/>
            </a:pPr>
            <a:r>
              <a:rPr lang="it-IT" dirty="0" err="1" smtClean="0"/>
              <a:t>biomarkers</a:t>
            </a:r>
            <a:endParaRPr lang="it-IT" dirty="0" smtClean="0"/>
          </a:p>
          <a:p>
            <a:pPr lvl="1"/>
            <a:r>
              <a:rPr lang="it-IT" dirty="0" err="1" smtClean="0"/>
              <a:t>analytical</a:t>
            </a:r>
            <a:r>
              <a:rPr lang="it-IT" dirty="0" smtClean="0"/>
              <a:t> data </a:t>
            </a:r>
            <a:r>
              <a:rPr lang="it-IT" dirty="0" err="1" smtClean="0"/>
              <a:t>about</a:t>
            </a:r>
            <a:r>
              <a:rPr lang="it-IT" dirty="0" smtClean="0"/>
              <a:t> </a:t>
            </a:r>
            <a:r>
              <a:rPr lang="it-IT" dirty="0" err="1" smtClean="0"/>
              <a:t>molecules</a:t>
            </a:r>
            <a:r>
              <a:rPr lang="it-IT" dirty="0" smtClean="0"/>
              <a:t> </a:t>
            </a:r>
            <a:r>
              <a:rPr lang="it-IT" dirty="0" err="1" smtClean="0"/>
              <a:t>occurring</a:t>
            </a:r>
            <a:r>
              <a:rPr lang="it-IT" dirty="0" smtClean="0"/>
              <a:t> in </a:t>
            </a:r>
            <a:r>
              <a:rPr lang="it-IT" dirty="0" err="1" smtClean="0"/>
              <a:t>biofluids</a:t>
            </a:r>
            <a:r>
              <a:rPr lang="it-IT" dirty="0" smtClean="0"/>
              <a:t> </a:t>
            </a:r>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24</a:t>
            </a:fld>
            <a:endParaRPr lang="it-IT"/>
          </a:p>
        </p:txBody>
      </p:sp>
    </p:spTree>
    <p:extLst>
      <p:ext uri="{BB962C8B-B14F-4D97-AF65-F5344CB8AC3E}">
        <p14:creationId xmlns:p14="http://schemas.microsoft.com/office/powerpoint/2010/main" val="2362423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Biomarkers</a:t>
            </a:r>
            <a:r>
              <a:rPr lang="it-IT" dirty="0" smtClean="0"/>
              <a:t>  </a:t>
            </a:r>
            <a:r>
              <a:rPr lang="it-IT" dirty="0" err="1" smtClean="0"/>
              <a:t>types</a:t>
            </a:r>
            <a:endParaRPr lang="it-IT" sz="2200" dirty="0"/>
          </a:p>
        </p:txBody>
      </p:sp>
      <p:sp>
        <p:nvSpPr>
          <p:cNvPr id="3" name="Segnaposto contenuto 2"/>
          <p:cNvSpPr>
            <a:spLocks noGrp="1"/>
          </p:cNvSpPr>
          <p:nvPr>
            <p:ph idx="1"/>
          </p:nvPr>
        </p:nvSpPr>
        <p:spPr/>
        <p:txBody>
          <a:bodyPr>
            <a:normAutofit fontScale="92500" lnSpcReduction="10000"/>
          </a:bodyPr>
          <a:lstStyle/>
          <a:p>
            <a:r>
              <a:rPr lang="it-IT" dirty="0" err="1" smtClean="0"/>
              <a:t>Targeted</a:t>
            </a:r>
            <a:r>
              <a:rPr lang="it-IT" dirty="0" smtClean="0"/>
              <a:t> </a:t>
            </a:r>
            <a:r>
              <a:rPr lang="it-IT" dirty="0" err="1" smtClean="0"/>
              <a:t>analysis</a:t>
            </a:r>
            <a:endParaRPr lang="it-IT" dirty="0" smtClean="0"/>
          </a:p>
          <a:p>
            <a:pPr lvl="1"/>
            <a:r>
              <a:rPr lang="it-IT" dirty="0" smtClean="0"/>
              <a:t>Analysis </a:t>
            </a:r>
            <a:r>
              <a:rPr lang="it-IT" dirty="0" err="1" smtClean="0"/>
              <a:t>focuses</a:t>
            </a:r>
            <a:r>
              <a:rPr lang="it-IT" dirty="0" smtClean="0"/>
              <a:t> on </a:t>
            </a:r>
            <a:r>
              <a:rPr lang="it-IT" dirty="0" err="1" smtClean="0"/>
              <a:t>one</a:t>
            </a:r>
            <a:r>
              <a:rPr lang="it-IT" dirty="0" smtClean="0"/>
              <a:t> o </a:t>
            </a:r>
            <a:r>
              <a:rPr lang="it-IT" b="1" dirty="0" err="1" smtClean="0"/>
              <a:t>few</a:t>
            </a:r>
            <a:r>
              <a:rPr lang="it-IT" b="1" dirty="0" smtClean="0"/>
              <a:t> </a:t>
            </a:r>
            <a:r>
              <a:rPr lang="it-IT" b="1" dirty="0" err="1" smtClean="0"/>
              <a:t>chemical</a:t>
            </a:r>
            <a:r>
              <a:rPr lang="it-IT" b="1" dirty="0" smtClean="0"/>
              <a:t> </a:t>
            </a:r>
            <a:r>
              <a:rPr lang="it-IT" b="1" dirty="0" err="1" smtClean="0"/>
              <a:t>entities</a:t>
            </a:r>
            <a:r>
              <a:rPr lang="it-IT" dirty="0" smtClean="0"/>
              <a:t>,  </a:t>
            </a:r>
            <a:r>
              <a:rPr lang="it-IT" dirty="0" err="1" smtClean="0"/>
              <a:t>selected</a:t>
            </a:r>
            <a:r>
              <a:rPr lang="it-IT" dirty="0" smtClean="0"/>
              <a:t> by a </a:t>
            </a:r>
            <a:r>
              <a:rPr lang="it-IT" dirty="0" err="1" smtClean="0"/>
              <a:t>hypothesis-driven</a:t>
            </a:r>
            <a:r>
              <a:rPr lang="it-IT" dirty="0" smtClean="0"/>
              <a:t> </a:t>
            </a:r>
            <a:r>
              <a:rPr lang="it-IT" dirty="0" err="1" smtClean="0"/>
              <a:t>approach</a:t>
            </a:r>
            <a:endParaRPr lang="it-IT" dirty="0" smtClean="0"/>
          </a:p>
          <a:p>
            <a:pPr lvl="1"/>
            <a:r>
              <a:rPr lang="it-IT" dirty="0" smtClean="0"/>
              <a:t>Fast and accurate</a:t>
            </a:r>
          </a:p>
          <a:p>
            <a:r>
              <a:rPr lang="it-IT" dirty="0" err="1" smtClean="0"/>
              <a:t>Untargeted</a:t>
            </a:r>
            <a:r>
              <a:rPr lang="it-IT" dirty="0" smtClean="0"/>
              <a:t> </a:t>
            </a:r>
            <a:r>
              <a:rPr lang="it-IT" dirty="0" err="1" smtClean="0"/>
              <a:t>analysis</a:t>
            </a:r>
            <a:endParaRPr lang="it-IT" dirty="0" smtClean="0"/>
          </a:p>
          <a:p>
            <a:pPr lvl="1"/>
            <a:r>
              <a:rPr lang="it-IT" u="sng" dirty="0" err="1" smtClean="0"/>
              <a:t>Metabolomic</a:t>
            </a:r>
            <a:r>
              <a:rPr lang="it-IT" dirty="0" smtClean="0"/>
              <a:t> </a:t>
            </a:r>
            <a:r>
              <a:rPr lang="it-IT" dirty="0" err="1" smtClean="0"/>
              <a:t>analysis</a:t>
            </a:r>
            <a:r>
              <a:rPr lang="it-IT" dirty="0" smtClean="0"/>
              <a:t> </a:t>
            </a:r>
            <a:r>
              <a:rPr lang="it-IT" dirty="0" err="1" smtClean="0"/>
              <a:t>scans</a:t>
            </a:r>
            <a:r>
              <a:rPr lang="it-IT" dirty="0" smtClean="0"/>
              <a:t> </a:t>
            </a:r>
            <a:r>
              <a:rPr lang="it-IT" dirty="0" err="1" smtClean="0"/>
              <a:t>ideally</a:t>
            </a:r>
            <a:r>
              <a:rPr lang="it-IT" dirty="0" smtClean="0"/>
              <a:t> </a:t>
            </a:r>
            <a:r>
              <a:rPr lang="it-IT" b="1" dirty="0" err="1" smtClean="0"/>
              <a:t>all</a:t>
            </a:r>
            <a:r>
              <a:rPr lang="it-IT" b="1" dirty="0" smtClean="0"/>
              <a:t> </a:t>
            </a:r>
            <a:r>
              <a:rPr lang="it-IT" b="1" dirty="0" err="1" smtClean="0"/>
              <a:t>molecules</a:t>
            </a:r>
            <a:r>
              <a:rPr lang="it-IT" b="1" dirty="0" smtClean="0"/>
              <a:t> or </a:t>
            </a:r>
            <a:r>
              <a:rPr lang="it-IT" b="1" dirty="0" err="1" smtClean="0"/>
              <a:t>very</a:t>
            </a:r>
            <a:r>
              <a:rPr lang="it-IT" b="1" dirty="0" smtClean="0"/>
              <a:t> large sets of </a:t>
            </a:r>
            <a:r>
              <a:rPr lang="it-IT" b="1" dirty="0" err="1" smtClean="0"/>
              <a:t>molecules</a:t>
            </a:r>
            <a:r>
              <a:rPr lang="it-IT" b="1" dirty="0" smtClean="0"/>
              <a:t> </a:t>
            </a:r>
            <a:r>
              <a:rPr lang="it-IT" dirty="0" err="1" smtClean="0"/>
              <a:t>occurring</a:t>
            </a:r>
            <a:r>
              <a:rPr lang="it-IT" dirty="0" smtClean="0"/>
              <a:t> in a sample</a:t>
            </a:r>
          </a:p>
          <a:p>
            <a:pPr lvl="1"/>
            <a:r>
              <a:rPr lang="it-IT" dirty="0" smtClean="0"/>
              <a:t>Slow, for </a:t>
            </a:r>
            <a:r>
              <a:rPr lang="it-IT" dirty="0" err="1" smtClean="0"/>
              <a:t>technical</a:t>
            </a:r>
            <a:r>
              <a:rPr lang="it-IT" dirty="0" smtClean="0"/>
              <a:t> </a:t>
            </a:r>
            <a:r>
              <a:rPr lang="it-IT" dirty="0" err="1" smtClean="0"/>
              <a:t>problems</a:t>
            </a:r>
            <a:r>
              <a:rPr lang="it-IT" dirty="0" smtClean="0"/>
              <a:t> in </a:t>
            </a:r>
            <a:r>
              <a:rPr lang="it-IT" dirty="0" err="1" smtClean="0"/>
              <a:t>annotation</a:t>
            </a:r>
            <a:r>
              <a:rPr lang="it-IT" dirty="0" smtClean="0"/>
              <a:t> (</a:t>
            </a:r>
            <a:r>
              <a:rPr lang="it-IT" dirty="0" err="1" smtClean="0"/>
              <a:t>identification</a:t>
            </a:r>
            <a:r>
              <a:rPr lang="it-IT" dirty="0" smtClean="0"/>
              <a:t> and </a:t>
            </a:r>
            <a:r>
              <a:rPr lang="it-IT" dirty="0" err="1" smtClean="0"/>
              <a:t>caracterisation</a:t>
            </a:r>
            <a:r>
              <a:rPr lang="it-IT" dirty="0" smtClean="0"/>
              <a:t> of </a:t>
            </a:r>
            <a:r>
              <a:rPr lang="it-IT" dirty="0" err="1" smtClean="0"/>
              <a:t>chemical</a:t>
            </a:r>
            <a:r>
              <a:rPr lang="it-IT" dirty="0" smtClean="0"/>
              <a:t> </a:t>
            </a:r>
            <a:r>
              <a:rPr lang="it-IT" dirty="0" err="1" smtClean="0"/>
              <a:t>entities</a:t>
            </a:r>
            <a:r>
              <a:rPr lang="it-IT" dirty="0" smtClean="0"/>
              <a:t>)</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25</a:t>
            </a:fld>
            <a:endParaRPr lang="it-IT"/>
          </a:p>
        </p:txBody>
      </p:sp>
    </p:spTree>
    <p:extLst>
      <p:ext uri="{BB962C8B-B14F-4D97-AF65-F5344CB8AC3E}">
        <p14:creationId xmlns:p14="http://schemas.microsoft.com/office/powerpoint/2010/main" val="17358584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err="1" smtClean="0"/>
              <a:t>Specific</a:t>
            </a:r>
            <a:r>
              <a:rPr lang="it-IT" dirty="0" smtClean="0"/>
              <a:t> </a:t>
            </a:r>
            <a:r>
              <a:rPr lang="it-IT" dirty="0" err="1" smtClean="0"/>
              <a:t>nutritional</a:t>
            </a:r>
            <a:r>
              <a:rPr lang="it-IT" dirty="0" smtClean="0"/>
              <a:t> </a:t>
            </a:r>
            <a:r>
              <a:rPr lang="it-IT" dirty="0" err="1" smtClean="0"/>
              <a:t>factors</a:t>
            </a:r>
            <a:endParaRPr lang="it-IT" dirty="0"/>
          </a:p>
        </p:txBody>
      </p:sp>
      <p:sp>
        <p:nvSpPr>
          <p:cNvPr id="8" name="Sottotitolo 7"/>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26</a:t>
            </a:fld>
            <a:endParaRPr lang="it-IT"/>
          </a:p>
        </p:txBody>
      </p:sp>
    </p:spTree>
    <p:extLst>
      <p:ext uri="{BB962C8B-B14F-4D97-AF65-F5344CB8AC3E}">
        <p14:creationId xmlns:p14="http://schemas.microsoft.com/office/powerpoint/2010/main" val="4514146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Micronutrients</a:t>
            </a:r>
            <a:endParaRPr lang="it-IT" dirty="0"/>
          </a:p>
        </p:txBody>
      </p:sp>
      <p:sp>
        <p:nvSpPr>
          <p:cNvPr id="3" name="Segnaposto contenuto 2"/>
          <p:cNvSpPr>
            <a:spLocks noGrp="1"/>
          </p:cNvSpPr>
          <p:nvPr>
            <p:ph idx="1"/>
          </p:nvPr>
        </p:nvSpPr>
        <p:spPr/>
        <p:txBody>
          <a:bodyPr>
            <a:normAutofit lnSpcReduction="10000"/>
          </a:bodyPr>
          <a:lstStyle/>
          <a:p>
            <a:r>
              <a:rPr lang="it-IT" dirty="0" err="1" smtClean="0"/>
              <a:t>Selenium</a:t>
            </a:r>
            <a:r>
              <a:rPr lang="it-IT" dirty="0" smtClean="0"/>
              <a:t> (se)</a:t>
            </a:r>
          </a:p>
          <a:p>
            <a:pPr lvl="1"/>
            <a:r>
              <a:rPr lang="it-IT" dirty="0" err="1" smtClean="0"/>
              <a:t>Cofactor</a:t>
            </a:r>
            <a:r>
              <a:rPr lang="it-IT" dirty="0" smtClean="0"/>
              <a:t> of the </a:t>
            </a:r>
            <a:r>
              <a:rPr lang="it-IT" dirty="0" err="1" smtClean="0"/>
              <a:t>enzyme</a:t>
            </a:r>
            <a:r>
              <a:rPr lang="it-IT" dirty="0" smtClean="0"/>
              <a:t> </a:t>
            </a:r>
            <a:r>
              <a:rPr lang="it-IT" dirty="0" err="1" smtClean="0"/>
              <a:t>glutathione</a:t>
            </a:r>
            <a:r>
              <a:rPr lang="it-IT" dirty="0" smtClean="0"/>
              <a:t> </a:t>
            </a:r>
            <a:r>
              <a:rPr lang="it-IT" dirty="0" err="1" smtClean="0"/>
              <a:t>peroxidase</a:t>
            </a:r>
            <a:endParaRPr lang="it-IT" dirty="0" smtClean="0"/>
          </a:p>
          <a:p>
            <a:pPr lvl="1"/>
            <a:r>
              <a:rPr lang="it-IT" dirty="0" smtClean="0"/>
              <a:t>Plasma Se </a:t>
            </a:r>
            <a:r>
              <a:rPr lang="it-IT" dirty="0" err="1" smtClean="0"/>
              <a:t>negatively</a:t>
            </a:r>
            <a:r>
              <a:rPr lang="it-IT" dirty="0" smtClean="0"/>
              <a:t> </a:t>
            </a:r>
            <a:r>
              <a:rPr lang="it-IT" dirty="0" err="1" smtClean="0"/>
              <a:t>correlates</a:t>
            </a:r>
            <a:r>
              <a:rPr lang="it-IT" dirty="0" smtClean="0"/>
              <a:t> with cognitive </a:t>
            </a:r>
            <a:r>
              <a:rPr lang="it-IT" dirty="0" err="1" smtClean="0"/>
              <a:t>decline</a:t>
            </a:r>
            <a:endParaRPr lang="it-IT" dirty="0" smtClean="0"/>
          </a:p>
          <a:p>
            <a:r>
              <a:rPr lang="it-IT" dirty="0" err="1" smtClean="0"/>
              <a:t>Zinc</a:t>
            </a:r>
            <a:r>
              <a:rPr lang="it-IT" dirty="0" smtClean="0"/>
              <a:t> (Zn) and </a:t>
            </a:r>
            <a:r>
              <a:rPr lang="it-IT" dirty="0" err="1" smtClean="0"/>
              <a:t>Chromiun</a:t>
            </a:r>
            <a:r>
              <a:rPr lang="it-IT" dirty="0" smtClean="0"/>
              <a:t> (Cr)</a:t>
            </a:r>
          </a:p>
          <a:p>
            <a:pPr lvl="1"/>
            <a:r>
              <a:rPr lang="it-IT" dirty="0" err="1" smtClean="0"/>
              <a:t>improve</a:t>
            </a:r>
            <a:r>
              <a:rPr lang="it-IT" dirty="0" smtClean="0"/>
              <a:t> </a:t>
            </a:r>
            <a:r>
              <a:rPr lang="it-IT" dirty="0" err="1" smtClean="0"/>
              <a:t>insulin</a:t>
            </a:r>
            <a:r>
              <a:rPr lang="it-IT" dirty="0" smtClean="0"/>
              <a:t> </a:t>
            </a:r>
            <a:r>
              <a:rPr lang="it-IT" dirty="0" err="1" smtClean="0"/>
              <a:t>sensitivity</a:t>
            </a:r>
            <a:endParaRPr lang="it-IT" dirty="0" smtClean="0"/>
          </a:p>
          <a:p>
            <a:pPr marL="0" indent="0" algn="ctr">
              <a:buNone/>
            </a:pPr>
            <a:r>
              <a:rPr lang="it-IT" dirty="0" smtClean="0"/>
              <a:t>IMPORTANT</a:t>
            </a:r>
          </a:p>
          <a:p>
            <a:pPr marL="0" indent="0" algn="ctr">
              <a:buNone/>
            </a:pPr>
            <a:r>
              <a:rPr lang="it-IT" dirty="0" err="1" smtClean="0"/>
              <a:t>Supplementation</a:t>
            </a:r>
            <a:r>
              <a:rPr lang="it-IT" dirty="0" smtClean="0"/>
              <a:t> </a:t>
            </a:r>
            <a:r>
              <a:rPr lang="it-IT" dirty="0" err="1" smtClean="0"/>
              <a:t>does</a:t>
            </a:r>
            <a:r>
              <a:rPr lang="it-IT" dirty="0" smtClean="0"/>
              <a:t> </a:t>
            </a:r>
            <a:r>
              <a:rPr lang="it-IT" dirty="0" err="1" smtClean="0"/>
              <a:t>not</a:t>
            </a:r>
            <a:r>
              <a:rPr lang="it-IT" dirty="0" smtClean="0"/>
              <a:t> reverse cognitive </a:t>
            </a:r>
            <a:r>
              <a:rPr lang="it-IT" dirty="0" err="1" smtClean="0"/>
              <a:t>decline</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27</a:t>
            </a:fld>
            <a:endParaRPr lang="it-IT"/>
          </a:p>
        </p:txBody>
      </p:sp>
    </p:spTree>
    <p:extLst>
      <p:ext uri="{BB962C8B-B14F-4D97-AF65-F5344CB8AC3E}">
        <p14:creationId xmlns:p14="http://schemas.microsoft.com/office/powerpoint/2010/main" val="21397905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Polyphenols</a:t>
            </a:r>
            <a:endParaRPr lang="it-IT" dirty="0"/>
          </a:p>
        </p:txBody>
      </p:sp>
      <p:sp>
        <p:nvSpPr>
          <p:cNvPr id="7" name="Segnaposto contenuto 6"/>
          <p:cNvSpPr>
            <a:spLocks noGrp="1"/>
          </p:cNvSpPr>
          <p:nvPr>
            <p:ph idx="1"/>
          </p:nvPr>
        </p:nvSpPr>
        <p:spPr/>
        <p:txBody>
          <a:bodyPr/>
          <a:lstStyle/>
          <a:p>
            <a:r>
              <a:rPr lang="it-IT" dirty="0" err="1" smtClean="0"/>
              <a:t>Polyphenols</a:t>
            </a:r>
            <a:r>
              <a:rPr lang="it-IT" dirty="0" smtClean="0"/>
              <a:t> are </a:t>
            </a:r>
            <a:r>
              <a:rPr lang="it-IT" dirty="0" err="1" smtClean="0"/>
              <a:t>plant</a:t>
            </a:r>
            <a:r>
              <a:rPr lang="it-IT" dirty="0" smtClean="0"/>
              <a:t> </a:t>
            </a:r>
            <a:r>
              <a:rPr lang="it-IT" dirty="0" err="1" smtClean="0"/>
              <a:t>secondary</a:t>
            </a:r>
            <a:r>
              <a:rPr lang="it-IT" dirty="0" smtClean="0"/>
              <a:t> </a:t>
            </a:r>
            <a:r>
              <a:rPr lang="it-IT" dirty="0" err="1" smtClean="0"/>
              <a:t>metabolites</a:t>
            </a:r>
            <a:endParaRPr lang="it-IT" dirty="0" smtClean="0"/>
          </a:p>
          <a:p>
            <a:pPr lvl="1"/>
            <a:r>
              <a:rPr lang="it-IT" dirty="0" err="1" smtClean="0"/>
              <a:t>compounds</a:t>
            </a:r>
            <a:r>
              <a:rPr lang="it-IT" dirty="0" smtClean="0"/>
              <a:t> </a:t>
            </a:r>
            <a:r>
              <a:rPr lang="it-IT" dirty="0" err="1" smtClean="0"/>
              <a:t>synthetised</a:t>
            </a:r>
            <a:r>
              <a:rPr lang="it-IT" dirty="0" smtClean="0"/>
              <a:t> by </a:t>
            </a:r>
            <a:r>
              <a:rPr lang="it-IT" dirty="0" err="1" smtClean="0"/>
              <a:t>complex</a:t>
            </a:r>
            <a:r>
              <a:rPr lang="it-IT" dirty="0" smtClean="0"/>
              <a:t> </a:t>
            </a:r>
            <a:r>
              <a:rPr lang="it-IT" dirty="0" err="1" smtClean="0"/>
              <a:t>metabolic</a:t>
            </a:r>
            <a:r>
              <a:rPr lang="it-IT" dirty="0" smtClean="0"/>
              <a:t> </a:t>
            </a:r>
            <a:r>
              <a:rPr lang="it-IT" dirty="0" err="1" smtClean="0"/>
              <a:t>pathways</a:t>
            </a:r>
            <a:endParaRPr lang="it-IT" dirty="0" smtClean="0"/>
          </a:p>
          <a:p>
            <a:pPr lvl="1"/>
            <a:r>
              <a:rPr lang="it-IT" dirty="0" smtClean="0"/>
              <a:t>no </a:t>
            </a:r>
            <a:r>
              <a:rPr lang="it-IT" dirty="0" err="1" smtClean="0"/>
              <a:t>role</a:t>
            </a:r>
            <a:r>
              <a:rPr lang="it-IT" dirty="0" smtClean="0"/>
              <a:t> in </a:t>
            </a:r>
            <a:r>
              <a:rPr lang="it-IT" dirty="0" err="1" smtClean="0"/>
              <a:t>energy</a:t>
            </a:r>
            <a:r>
              <a:rPr lang="it-IT" dirty="0" smtClean="0"/>
              <a:t> </a:t>
            </a:r>
            <a:r>
              <a:rPr lang="it-IT" dirty="0" err="1" smtClean="0"/>
              <a:t>metabolism</a:t>
            </a:r>
            <a:r>
              <a:rPr lang="it-IT" dirty="0" smtClean="0"/>
              <a:t> (i.e. ATP </a:t>
            </a:r>
            <a:r>
              <a:rPr lang="it-IT" dirty="0" err="1" smtClean="0"/>
              <a:t>synthesis</a:t>
            </a:r>
            <a:r>
              <a:rPr lang="it-IT" dirty="0" smtClean="0"/>
              <a:t>)</a:t>
            </a:r>
          </a:p>
          <a:p>
            <a:pPr lvl="1"/>
            <a:r>
              <a:rPr lang="it-IT" dirty="0" err="1" smtClean="0"/>
              <a:t>role</a:t>
            </a:r>
            <a:r>
              <a:rPr lang="it-IT" dirty="0" smtClean="0"/>
              <a:t> in </a:t>
            </a:r>
            <a:r>
              <a:rPr lang="it-IT" dirty="0" err="1" smtClean="0"/>
              <a:t>plant</a:t>
            </a:r>
            <a:r>
              <a:rPr lang="it-IT" dirty="0" smtClean="0"/>
              <a:t> </a:t>
            </a:r>
            <a:r>
              <a:rPr lang="it-IT" dirty="0" err="1" smtClean="0"/>
              <a:t>physiology</a:t>
            </a:r>
            <a:r>
              <a:rPr lang="it-IT" dirty="0" smtClean="0"/>
              <a:t> (</a:t>
            </a:r>
            <a:r>
              <a:rPr lang="it-IT" dirty="0" err="1" smtClean="0"/>
              <a:t>adaptation</a:t>
            </a:r>
            <a:r>
              <a:rPr lang="it-IT" dirty="0" smtClean="0"/>
              <a:t> to </a:t>
            </a:r>
            <a:r>
              <a:rPr lang="it-IT" dirty="0" err="1" smtClean="0"/>
              <a:t>environment</a:t>
            </a:r>
            <a:r>
              <a:rPr lang="it-IT" dirty="0" smtClean="0"/>
              <a:t>, </a:t>
            </a:r>
            <a:r>
              <a:rPr lang="it-IT" dirty="0" err="1" smtClean="0"/>
              <a:t>resistance</a:t>
            </a:r>
            <a:r>
              <a:rPr lang="it-IT" dirty="0" smtClean="0"/>
              <a:t> to </a:t>
            </a:r>
            <a:r>
              <a:rPr lang="it-IT" dirty="0" err="1" smtClean="0"/>
              <a:t>pathogens</a:t>
            </a:r>
            <a:r>
              <a:rPr lang="it-IT" dirty="0" smtClean="0"/>
              <a:t>, </a:t>
            </a:r>
            <a:r>
              <a:rPr lang="it-IT" dirty="0" err="1" smtClean="0"/>
              <a:t>etc</a:t>
            </a:r>
            <a:r>
              <a:rPr lang="it-IT" dirty="0" smtClean="0"/>
              <a:t>)</a:t>
            </a:r>
          </a:p>
          <a:p>
            <a:r>
              <a:rPr lang="it-IT" dirty="0" err="1" smtClean="0"/>
              <a:t>Polyphenols</a:t>
            </a:r>
            <a:r>
              <a:rPr lang="it-IT" dirty="0" smtClean="0"/>
              <a:t> </a:t>
            </a:r>
            <a:r>
              <a:rPr lang="it-IT" dirty="0" err="1" smtClean="0"/>
              <a:t>occur</a:t>
            </a:r>
            <a:r>
              <a:rPr lang="it-IT" dirty="0" smtClean="0"/>
              <a:t> in </a:t>
            </a:r>
            <a:r>
              <a:rPr lang="it-IT" dirty="0" err="1" smtClean="0"/>
              <a:t>plant-derived</a:t>
            </a:r>
            <a:r>
              <a:rPr lang="it-IT" dirty="0" smtClean="0"/>
              <a:t> </a:t>
            </a:r>
            <a:r>
              <a:rPr lang="it-IT" dirty="0" err="1" smtClean="0"/>
              <a:t>food</a:t>
            </a:r>
            <a:r>
              <a:rPr lang="it-IT" dirty="0" smtClean="0"/>
              <a:t> and </a:t>
            </a:r>
            <a:r>
              <a:rPr lang="it-IT" dirty="0" err="1" smtClean="0"/>
              <a:t>drinks</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28</a:t>
            </a:fld>
            <a:endParaRPr lang="it-IT"/>
          </a:p>
        </p:txBody>
      </p:sp>
    </p:spTree>
    <p:extLst>
      <p:ext uri="{BB962C8B-B14F-4D97-AF65-F5344CB8AC3E}">
        <p14:creationId xmlns:p14="http://schemas.microsoft.com/office/powerpoint/2010/main" val="42202470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Decline</a:t>
            </a:r>
            <a:r>
              <a:rPr lang="it-IT" dirty="0" smtClean="0"/>
              <a:t> in cognitive </a:t>
            </a:r>
            <a:r>
              <a:rPr lang="it-IT" dirty="0" err="1" smtClean="0"/>
              <a:t>function</a:t>
            </a:r>
            <a:endParaRPr lang="it-IT" dirty="0"/>
          </a:p>
        </p:txBody>
      </p:sp>
      <p:sp>
        <p:nvSpPr>
          <p:cNvPr id="6" name="Segnaposto contenuto 5"/>
          <p:cNvSpPr>
            <a:spLocks noGrp="1"/>
          </p:cNvSpPr>
          <p:nvPr>
            <p:ph idx="1"/>
          </p:nvPr>
        </p:nvSpPr>
        <p:spPr/>
        <p:txBody>
          <a:bodyPr>
            <a:normAutofit lnSpcReduction="10000"/>
          </a:bodyPr>
          <a:lstStyle/>
          <a:p>
            <a:r>
              <a:rPr lang="it-IT" dirty="0" smtClean="0"/>
              <a:t>NORMAL</a:t>
            </a:r>
          </a:p>
          <a:p>
            <a:pPr lvl="1"/>
            <a:r>
              <a:rPr lang="it-IT" dirty="0" smtClean="0"/>
              <a:t>Starts in </a:t>
            </a:r>
            <a:r>
              <a:rPr lang="it-IT" dirty="0" err="1" smtClean="0"/>
              <a:t>healthy</a:t>
            </a:r>
            <a:r>
              <a:rPr lang="it-IT" dirty="0" smtClean="0"/>
              <a:t> </a:t>
            </a:r>
            <a:r>
              <a:rPr lang="it-IT" dirty="0" err="1" smtClean="0"/>
              <a:t>subjects</a:t>
            </a:r>
            <a:r>
              <a:rPr lang="it-IT" dirty="0" smtClean="0"/>
              <a:t>  the late 20s</a:t>
            </a:r>
          </a:p>
          <a:p>
            <a:pPr lvl="1"/>
            <a:r>
              <a:rPr lang="it-IT" dirty="0" err="1" smtClean="0"/>
              <a:t>Continues</a:t>
            </a:r>
            <a:r>
              <a:rPr lang="it-IT" dirty="0" smtClean="0"/>
              <a:t> </a:t>
            </a:r>
            <a:r>
              <a:rPr lang="it-IT" dirty="0" err="1" smtClean="0"/>
              <a:t>throughout</a:t>
            </a:r>
            <a:r>
              <a:rPr lang="it-IT" dirty="0" smtClean="0"/>
              <a:t> </a:t>
            </a:r>
            <a:r>
              <a:rPr lang="it-IT" dirty="0" err="1" smtClean="0"/>
              <a:t>adult</a:t>
            </a:r>
            <a:r>
              <a:rPr lang="it-IT" dirty="0" smtClean="0"/>
              <a:t> </a:t>
            </a:r>
            <a:r>
              <a:rPr lang="it-IT" dirty="0" err="1" smtClean="0"/>
              <a:t>lifetime</a:t>
            </a:r>
            <a:endParaRPr lang="it-IT" dirty="0" smtClean="0"/>
          </a:p>
          <a:p>
            <a:pPr lvl="1"/>
            <a:r>
              <a:rPr lang="it-IT" dirty="0" err="1" smtClean="0"/>
              <a:t>quantitatively</a:t>
            </a:r>
            <a:r>
              <a:rPr lang="it-IT" dirty="0" smtClean="0"/>
              <a:t> </a:t>
            </a:r>
            <a:r>
              <a:rPr lang="it-IT" dirty="0" err="1" smtClean="0"/>
              <a:t>important</a:t>
            </a:r>
            <a:r>
              <a:rPr lang="it-IT" dirty="0" smtClean="0"/>
              <a:t> (up to 2 standard </a:t>
            </a:r>
            <a:r>
              <a:rPr lang="it-IT" dirty="0" err="1" smtClean="0"/>
              <a:t>deviations</a:t>
            </a:r>
            <a:r>
              <a:rPr lang="it-IT" dirty="0" smtClean="0"/>
              <a:t>)</a:t>
            </a:r>
          </a:p>
          <a:p>
            <a:pPr lvl="1"/>
            <a:r>
              <a:rPr lang="it-IT" dirty="0" smtClean="0"/>
              <a:t>no </a:t>
            </a:r>
            <a:r>
              <a:rPr lang="it-IT" dirty="0" err="1" smtClean="0"/>
              <a:t>drug</a:t>
            </a:r>
            <a:r>
              <a:rPr lang="it-IT" dirty="0" smtClean="0"/>
              <a:t> </a:t>
            </a:r>
            <a:r>
              <a:rPr lang="it-IT" dirty="0" err="1" smtClean="0"/>
              <a:t>is</a:t>
            </a:r>
            <a:r>
              <a:rPr lang="it-IT" dirty="0" smtClean="0"/>
              <a:t> </a:t>
            </a:r>
            <a:r>
              <a:rPr lang="it-IT" dirty="0" err="1" smtClean="0"/>
              <a:t>effective</a:t>
            </a:r>
            <a:endParaRPr lang="it-IT" dirty="0" smtClean="0"/>
          </a:p>
          <a:p>
            <a:pPr lvl="1"/>
            <a:r>
              <a:rPr lang="it-IT" dirty="0" smtClean="0"/>
              <a:t>R&amp;D on </a:t>
            </a:r>
            <a:r>
              <a:rPr lang="it-IT" i="1" dirty="0" smtClean="0"/>
              <a:t>new</a:t>
            </a:r>
            <a:r>
              <a:rPr lang="it-IT" dirty="0" smtClean="0"/>
              <a:t> </a:t>
            </a:r>
            <a:r>
              <a:rPr lang="it-IT" dirty="0" err="1" smtClean="0"/>
              <a:t>drugs</a:t>
            </a:r>
            <a:r>
              <a:rPr lang="it-IT" dirty="0" smtClean="0"/>
              <a:t> </a:t>
            </a:r>
            <a:r>
              <a:rPr lang="it-IT" dirty="0" err="1" smtClean="0"/>
              <a:t>has</a:t>
            </a:r>
            <a:r>
              <a:rPr lang="it-IT" dirty="0" smtClean="0"/>
              <a:t> </a:t>
            </a:r>
            <a:r>
              <a:rPr lang="it-IT" dirty="0" err="1" smtClean="0"/>
              <a:t>stopped</a:t>
            </a:r>
            <a:endParaRPr lang="it-IT" dirty="0" smtClean="0"/>
          </a:p>
          <a:p>
            <a:pPr lvl="2"/>
            <a:r>
              <a:rPr lang="it-IT" dirty="0" smtClean="0"/>
              <a:t>public opinion </a:t>
            </a:r>
            <a:r>
              <a:rPr lang="it-IT" dirty="0" err="1" smtClean="0"/>
              <a:t>adverse</a:t>
            </a:r>
            <a:r>
              <a:rPr lang="it-IT" dirty="0" smtClean="0"/>
              <a:t> </a:t>
            </a:r>
            <a:r>
              <a:rPr lang="it-IT" dirty="0" err="1" smtClean="0"/>
              <a:t>because</a:t>
            </a:r>
            <a:r>
              <a:rPr lang="it-IT" dirty="0" smtClean="0"/>
              <a:t> of </a:t>
            </a:r>
            <a:r>
              <a:rPr lang="it-IT" dirty="0" err="1" smtClean="0"/>
              <a:t>suspects</a:t>
            </a:r>
            <a:r>
              <a:rPr lang="it-IT" dirty="0" smtClean="0"/>
              <a:t> </a:t>
            </a:r>
            <a:r>
              <a:rPr lang="it-IT" dirty="0" err="1" smtClean="0"/>
              <a:t>that</a:t>
            </a:r>
            <a:r>
              <a:rPr lang="it-IT" dirty="0" smtClean="0"/>
              <a:t> </a:t>
            </a:r>
            <a:r>
              <a:rPr lang="it-IT" dirty="0" err="1" smtClean="0"/>
              <a:t>pharma</a:t>
            </a:r>
            <a:r>
              <a:rPr lang="it-IT" dirty="0" smtClean="0"/>
              <a:t> </a:t>
            </a:r>
            <a:r>
              <a:rPr lang="it-IT" dirty="0" err="1" smtClean="0"/>
              <a:t>industry</a:t>
            </a:r>
            <a:r>
              <a:rPr lang="it-IT" dirty="0" smtClean="0"/>
              <a:t> </a:t>
            </a:r>
            <a:r>
              <a:rPr lang="it-IT" dirty="0" err="1" smtClean="0"/>
              <a:t>aims</a:t>
            </a:r>
            <a:r>
              <a:rPr lang="it-IT" dirty="0" smtClean="0"/>
              <a:t> </a:t>
            </a:r>
            <a:r>
              <a:rPr lang="it-IT" dirty="0" err="1" smtClean="0"/>
              <a:t>at</a:t>
            </a:r>
            <a:r>
              <a:rPr lang="it-IT" dirty="0" smtClean="0"/>
              <a:t> </a:t>
            </a:r>
            <a:r>
              <a:rPr lang="it-IT" dirty="0" err="1" smtClean="0"/>
              <a:t>selling</a:t>
            </a:r>
            <a:r>
              <a:rPr lang="it-IT" dirty="0" smtClean="0"/>
              <a:t> to sell </a:t>
            </a:r>
            <a:r>
              <a:rPr lang="it-IT" dirty="0" err="1" smtClean="0"/>
              <a:t>drugs</a:t>
            </a:r>
            <a:r>
              <a:rPr lang="it-IT" dirty="0" smtClean="0"/>
              <a:t> to </a:t>
            </a:r>
            <a:r>
              <a:rPr lang="it-IT" dirty="0" err="1" smtClean="0"/>
              <a:t>treat</a:t>
            </a:r>
            <a:r>
              <a:rPr lang="it-IT" dirty="0" smtClean="0"/>
              <a:t> </a:t>
            </a:r>
            <a:r>
              <a:rPr lang="it-IT" dirty="0" err="1" smtClean="0"/>
              <a:t>something</a:t>
            </a:r>
            <a:r>
              <a:rPr lang="it-IT" dirty="0" smtClean="0"/>
              <a:t> </a:t>
            </a:r>
            <a:r>
              <a:rPr lang="it-IT" dirty="0" err="1" smtClean="0"/>
              <a:t>which</a:t>
            </a:r>
            <a:r>
              <a:rPr lang="it-IT" dirty="0" smtClean="0"/>
              <a:t> </a:t>
            </a:r>
            <a:r>
              <a:rPr lang="it-IT" dirty="0" err="1" smtClean="0"/>
              <a:t>occurs</a:t>
            </a:r>
            <a:r>
              <a:rPr lang="it-IT" dirty="0" smtClean="0"/>
              <a:t> in </a:t>
            </a:r>
            <a:r>
              <a:rPr lang="it-IT" dirty="0" err="1" smtClean="0"/>
              <a:t>most</a:t>
            </a:r>
            <a:r>
              <a:rPr lang="it-IT" dirty="0" smtClean="0"/>
              <a:t> </a:t>
            </a:r>
            <a:r>
              <a:rPr lang="it-IT" dirty="0" err="1" smtClean="0"/>
              <a:t>individuals</a:t>
            </a:r>
            <a:endParaRPr lang="it-IT" dirty="0"/>
          </a:p>
        </p:txBody>
      </p:sp>
      <p:sp>
        <p:nvSpPr>
          <p:cNvPr id="2" name="Segnaposto data 1"/>
          <p:cNvSpPr>
            <a:spLocks noGrp="1"/>
          </p:cNvSpPr>
          <p:nvPr>
            <p:ph type="dt" sz="half" idx="10"/>
          </p:nvPr>
        </p:nvSpPr>
        <p:spPr/>
        <p:txBody>
          <a:bodyPr/>
          <a:lstStyle/>
          <a:p>
            <a:r>
              <a:rPr lang="it-IT" smtClean="0"/>
              <a:t>10/04/19</a:t>
            </a:r>
            <a:endParaRPr lang="it-IT"/>
          </a:p>
        </p:txBody>
      </p:sp>
      <p:sp>
        <p:nvSpPr>
          <p:cNvPr id="3" name="Segnaposto piè di pagina 2"/>
          <p:cNvSpPr>
            <a:spLocks noGrp="1"/>
          </p:cNvSpPr>
          <p:nvPr>
            <p:ph type="ftr" sz="quarter" idx="11"/>
          </p:nvPr>
        </p:nvSpPr>
        <p:spPr/>
        <p:txBody>
          <a:bodyPr/>
          <a:lstStyle/>
          <a:p>
            <a:r>
              <a:rPr lang="it-IT" smtClean="0"/>
              <a:t>991SV-BIOCHEMISTRY OF AGE RELATED DISEASES  </a:t>
            </a:r>
            <a:endParaRPr lang="it-IT"/>
          </a:p>
        </p:txBody>
      </p:sp>
      <p:sp>
        <p:nvSpPr>
          <p:cNvPr id="4" name="Segnaposto numero diapositiva 3"/>
          <p:cNvSpPr>
            <a:spLocks noGrp="1"/>
          </p:cNvSpPr>
          <p:nvPr>
            <p:ph type="sldNum" sz="quarter" idx="12"/>
          </p:nvPr>
        </p:nvSpPr>
        <p:spPr/>
        <p:txBody>
          <a:bodyPr/>
          <a:lstStyle/>
          <a:p>
            <a:fld id="{A317E788-7735-1742-898B-CBA1746287CE}" type="slidenum">
              <a:rPr lang="it-IT" smtClean="0"/>
              <a:t>2</a:t>
            </a:fld>
            <a:endParaRPr lang="it-IT"/>
          </a:p>
        </p:txBody>
      </p:sp>
    </p:spTree>
    <p:extLst>
      <p:ext uri="{BB962C8B-B14F-4D97-AF65-F5344CB8AC3E}">
        <p14:creationId xmlns:p14="http://schemas.microsoft.com/office/powerpoint/2010/main" val="850011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29</a:t>
            </a:fld>
            <a:endParaRPr lang="it-IT"/>
          </a:p>
        </p:txBody>
      </p:sp>
      <p:pic>
        <p:nvPicPr>
          <p:cNvPr id="7" name="Immagine 6"/>
          <p:cNvPicPr>
            <a:picLocks noChangeAspect="1"/>
          </p:cNvPicPr>
          <p:nvPr/>
        </p:nvPicPr>
        <p:blipFill>
          <a:blip r:embed="rId3"/>
          <a:stretch>
            <a:fillRect/>
          </a:stretch>
        </p:blipFill>
        <p:spPr>
          <a:xfrm>
            <a:off x="228600" y="0"/>
            <a:ext cx="8668820" cy="6858000"/>
          </a:xfrm>
          <a:prstGeom prst="rect">
            <a:avLst/>
          </a:prstGeom>
        </p:spPr>
      </p:pic>
    </p:spTree>
    <p:extLst>
      <p:ext uri="{BB962C8B-B14F-4D97-AF65-F5344CB8AC3E}">
        <p14:creationId xmlns:p14="http://schemas.microsoft.com/office/powerpoint/2010/main" val="41323165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10/04/19</a:t>
            </a:r>
            <a:endParaRPr lang="it-IT"/>
          </a:p>
        </p:txBody>
      </p:sp>
      <p:sp>
        <p:nvSpPr>
          <p:cNvPr id="3" name="Segnaposto piè di pagina 2"/>
          <p:cNvSpPr>
            <a:spLocks noGrp="1"/>
          </p:cNvSpPr>
          <p:nvPr>
            <p:ph type="ftr" sz="quarter" idx="11"/>
          </p:nvPr>
        </p:nvSpPr>
        <p:spPr/>
        <p:txBody>
          <a:bodyPr/>
          <a:lstStyle/>
          <a:p>
            <a:r>
              <a:rPr lang="it-IT" smtClean="0"/>
              <a:t>991SV-BIOCHEMISTRY OF AGE RELATED DISEASES  </a:t>
            </a:r>
            <a:endParaRPr lang="it-IT"/>
          </a:p>
        </p:txBody>
      </p:sp>
      <p:sp>
        <p:nvSpPr>
          <p:cNvPr id="4" name="Segnaposto numero diapositiva 3"/>
          <p:cNvSpPr>
            <a:spLocks noGrp="1"/>
          </p:cNvSpPr>
          <p:nvPr>
            <p:ph type="sldNum" sz="quarter" idx="12"/>
          </p:nvPr>
        </p:nvSpPr>
        <p:spPr/>
        <p:txBody>
          <a:bodyPr/>
          <a:lstStyle/>
          <a:p>
            <a:fld id="{A317E788-7735-1742-898B-CBA1746287CE}" type="slidenum">
              <a:rPr lang="it-IT" smtClean="0"/>
              <a:t>30</a:t>
            </a:fld>
            <a:endParaRPr lang="it-IT"/>
          </a:p>
        </p:txBody>
      </p:sp>
      <p:pic>
        <p:nvPicPr>
          <p:cNvPr id="5" name="Immagine 4"/>
          <p:cNvPicPr>
            <a:picLocks noChangeAspect="1"/>
          </p:cNvPicPr>
          <p:nvPr/>
        </p:nvPicPr>
        <p:blipFill>
          <a:blip r:embed="rId3"/>
          <a:stretch>
            <a:fillRect/>
          </a:stretch>
        </p:blipFill>
        <p:spPr>
          <a:xfrm>
            <a:off x="431800" y="0"/>
            <a:ext cx="8273727" cy="6858000"/>
          </a:xfrm>
          <a:prstGeom prst="rect">
            <a:avLst/>
          </a:prstGeom>
        </p:spPr>
      </p:pic>
    </p:spTree>
    <p:extLst>
      <p:ext uri="{BB962C8B-B14F-4D97-AF65-F5344CB8AC3E}">
        <p14:creationId xmlns:p14="http://schemas.microsoft.com/office/powerpoint/2010/main" val="33650904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Polyphenols</a:t>
            </a:r>
            <a:r>
              <a:rPr lang="it-IT" dirty="0" smtClean="0"/>
              <a:t> and </a:t>
            </a:r>
            <a:r>
              <a:rPr lang="it-IT" dirty="0" err="1" smtClean="0"/>
              <a:t>health</a:t>
            </a:r>
            <a:endParaRPr lang="it-IT" dirty="0"/>
          </a:p>
        </p:txBody>
      </p:sp>
      <p:sp>
        <p:nvSpPr>
          <p:cNvPr id="3" name="Segnaposto contenuto 2"/>
          <p:cNvSpPr>
            <a:spLocks noGrp="1"/>
          </p:cNvSpPr>
          <p:nvPr>
            <p:ph idx="1"/>
          </p:nvPr>
        </p:nvSpPr>
        <p:spPr/>
        <p:txBody>
          <a:bodyPr>
            <a:normAutofit fontScale="92500" lnSpcReduction="10000"/>
          </a:bodyPr>
          <a:lstStyle/>
          <a:p>
            <a:pPr marL="0" indent="0">
              <a:buNone/>
            </a:pPr>
            <a:r>
              <a:rPr lang="it-IT" dirty="0" smtClean="0"/>
              <a:t>A </a:t>
            </a:r>
            <a:r>
              <a:rPr lang="it-IT" dirty="0" err="1" smtClean="0"/>
              <a:t>diet</a:t>
            </a:r>
            <a:r>
              <a:rPr lang="it-IT" dirty="0" smtClean="0"/>
              <a:t> </a:t>
            </a:r>
            <a:r>
              <a:rPr lang="it-IT" dirty="0" err="1" smtClean="0"/>
              <a:t>rich</a:t>
            </a:r>
            <a:r>
              <a:rPr lang="it-IT" dirty="0" smtClean="0"/>
              <a:t> in </a:t>
            </a:r>
            <a:r>
              <a:rPr lang="it-IT" dirty="0" err="1" smtClean="0"/>
              <a:t>polyphenols</a:t>
            </a:r>
            <a:r>
              <a:rPr lang="it-IT" dirty="0"/>
              <a:t> </a:t>
            </a:r>
            <a:r>
              <a:rPr lang="it-IT" dirty="0" smtClean="0"/>
              <a:t>(&gt;600 mg/d) </a:t>
            </a:r>
            <a:r>
              <a:rPr lang="it-IT" dirty="0" err="1" smtClean="0"/>
              <a:t>reduced</a:t>
            </a:r>
            <a:r>
              <a:rPr lang="it-IT" dirty="0" smtClean="0"/>
              <a:t> the </a:t>
            </a:r>
            <a:r>
              <a:rPr lang="it-IT" dirty="0" err="1" smtClean="0"/>
              <a:t>risk</a:t>
            </a:r>
            <a:r>
              <a:rPr lang="it-IT" dirty="0" smtClean="0"/>
              <a:t> of: </a:t>
            </a:r>
          </a:p>
          <a:p>
            <a:r>
              <a:rPr lang="it-IT" b="1" dirty="0" err="1" smtClean="0"/>
              <a:t>all</a:t>
            </a:r>
            <a:r>
              <a:rPr lang="it-IT" b="1" dirty="0" smtClean="0"/>
              <a:t>-cause </a:t>
            </a:r>
            <a:r>
              <a:rPr lang="it-IT" b="1" dirty="0" err="1" smtClean="0"/>
              <a:t>mortality</a:t>
            </a:r>
            <a:endParaRPr lang="it-IT" b="1" dirty="0"/>
          </a:p>
          <a:p>
            <a:pPr lvl="1"/>
            <a:r>
              <a:rPr lang="it-IT" dirty="0" smtClean="0"/>
              <a:t>by </a:t>
            </a:r>
            <a:r>
              <a:rPr lang="it-IT" b="1" dirty="0" smtClean="0"/>
              <a:t>30%</a:t>
            </a:r>
          </a:p>
          <a:p>
            <a:r>
              <a:rPr lang="it-IT" b="1" dirty="0" smtClean="0"/>
              <a:t>cognitive </a:t>
            </a:r>
            <a:r>
              <a:rPr lang="it-IT" b="1" dirty="0" err="1" smtClean="0"/>
              <a:t>decline</a:t>
            </a:r>
            <a:r>
              <a:rPr lang="it-IT" b="1" dirty="0" smtClean="0"/>
              <a:t> </a:t>
            </a:r>
            <a:r>
              <a:rPr lang="it-IT" dirty="0" smtClean="0"/>
              <a:t>in global cognitive </a:t>
            </a:r>
            <a:r>
              <a:rPr lang="it-IT" dirty="0" err="1" smtClean="0"/>
              <a:t>function</a:t>
            </a:r>
            <a:r>
              <a:rPr lang="it-IT" dirty="0" smtClean="0"/>
              <a:t> (</a:t>
            </a:r>
            <a:r>
              <a:rPr lang="it-IT" dirty="0" err="1" smtClean="0"/>
              <a:t>using</a:t>
            </a:r>
            <a:r>
              <a:rPr lang="it-IT" dirty="0" smtClean="0"/>
              <a:t> the </a:t>
            </a:r>
            <a:r>
              <a:rPr lang="it-IT" dirty="0" err="1" smtClean="0"/>
              <a:t>minimental</a:t>
            </a:r>
            <a:r>
              <a:rPr lang="it-IT" dirty="0"/>
              <a:t> </a:t>
            </a:r>
            <a:r>
              <a:rPr lang="it-IT" dirty="0" smtClean="0"/>
              <a:t>state </a:t>
            </a:r>
            <a:r>
              <a:rPr lang="it-IT" dirty="0" err="1" smtClean="0"/>
              <a:t>examination</a:t>
            </a:r>
            <a:r>
              <a:rPr lang="it-IT" dirty="0" smtClean="0"/>
              <a:t>)</a:t>
            </a:r>
          </a:p>
          <a:p>
            <a:pPr lvl="1"/>
            <a:r>
              <a:rPr lang="it-IT" dirty="0" smtClean="0"/>
              <a:t>by </a:t>
            </a:r>
            <a:r>
              <a:rPr lang="it-IT" b="1" dirty="0" smtClean="0"/>
              <a:t>47%</a:t>
            </a:r>
          </a:p>
          <a:p>
            <a:r>
              <a:rPr lang="it-IT" b="1" dirty="0" err="1" smtClean="0"/>
              <a:t>attention</a:t>
            </a:r>
            <a:r>
              <a:rPr lang="it-IT" b="1" dirty="0" smtClean="0"/>
              <a:t> </a:t>
            </a:r>
            <a:r>
              <a:rPr lang="it-IT" b="1" dirty="0" err="1" smtClean="0"/>
              <a:t>decline</a:t>
            </a:r>
            <a:r>
              <a:rPr lang="it-IT" b="1" dirty="0" smtClean="0"/>
              <a:t> </a:t>
            </a:r>
            <a:r>
              <a:rPr lang="it-IT" dirty="0" smtClean="0"/>
              <a:t>(</a:t>
            </a:r>
            <a:r>
              <a:rPr lang="it-IT" dirty="0" err="1" smtClean="0"/>
              <a:t>using</a:t>
            </a:r>
            <a:r>
              <a:rPr lang="it-IT" dirty="0" smtClean="0"/>
              <a:t> the </a:t>
            </a:r>
            <a:r>
              <a:rPr lang="it-IT" dirty="0" err="1" smtClean="0"/>
              <a:t>Trail</a:t>
            </a:r>
            <a:r>
              <a:rPr lang="it-IT" dirty="0" smtClean="0"/>
              <a:t> </a:t>
            </a:r>
            <a:r>
              <a:rPr lang="it-IT" dirty="0" err="1" smtClean="0"/>
              <a:t>Making</a:t>
            </a:r>
            <a:r>
              <a:rPr lang="it-IT" dirty="0"/>
              <a:t> </a:t>
            </a:r>
            <a:r>
              <a:rPr lang="it-IT" dirty="0" smtClean="0"/>
              <a:t>Test A)</a:t>
            </a:r>
          </a:p>
          <a:p>
            <a:pPr lvl="1"/>
            <a:r>
              <a:rPr lang="it-IT" dirty="0" smtClean="0"/>
              <a:t>by </a:t>
            </a:r>
            <a:r>
              <a:rPr lang="it-IT" b="1" dirty="0" smtClean="0"/>
              <a:t>48%</a:t>
            </a:r>
            <a:endParaRPr lang="it-IT" b="1"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31</a:t>
            </a:fld>
            <a:endParaRPr lang="it-IT"/>
          </a:p>
        </p:txBody>
      </p:sp>
    </p:spTree>
    <p:extLst>
      <p:ext uri="{BB962C8B-B14F-4D97-AF65-F5344CB8AC3E}">
        <p14:creationId xmlns:p14="http://schemas.microsoft.com/office/powerpoint/2010/main" val="31182462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Polyphenols</a:t>
            </a:r>
            <a:r>
              <a:rPr lang="it-IT" dirty="0" smtClean="0"/>
              <a:t> </a:t>
            </a:r>
            <a:r>
              <a:rPr lang="it-IT" dirty="0" err="1" smtClean="0"/>
              <a:t>actions</a:t>
            </a:r>
            <a:r>
              <a:rPr lang="it-IT" dirty="0" smtClean="0"/>
              <a:t> </a:t>
            </a:r>
            <a:br>
              <a:rPr lang="it-IT" dirty="0" smtClean="0"/>
            </a:br>
            <a:r>
              <a:rPr lang="it-IT" sz="3100" dirty="0" smtClean="0"/>
              <a:t>The case of </a:t>
            </a:r>
            <a:r>
              <a:rPr lang="it-IT" sz="3100" dirty="0" err="1" smtClean="0"/>
              <a:t>flavonoids</a:t>
            </a:r>
            <a:r>
              <a:rPr lang="it-IT" sz="3100" dirty="0" smtClean="0"/>
              <a:t>, a sub-</a:t>
            </a:r>
            <a:r>
              <a:rPr lang="it-IT" sz="3100" dirty="0" err="1" smtClean="0"/>
              <a:t>class</a:t>
            </a:r>
            <a:r>
              <a:rPr lang="it-IT" sz="3100" dirty="0" smtClean="0"/>
              <a:t> of </a:t>
            </a:r>
            <a:r>
              <a:rPr lang="it-IT" sz="3100" dirty="0" err="1" smtClean="0"/>
              <a:t>polyphenols</a:t>
            </a:r>
            <a:endParaRPr lang="it-IT" sz="3100" dirty="0"/>
          </a:p>
        </p:txBody>
      </p:sp>
      <p:sp>
        <p:nvSpPr>
          <p:cNvPr id="3" name="Segnaposto contenuto 2"/>
          <p:cNvSpPr>
            <a:spLocks noGrp="1"/>
          </p:cNvSpPr>
          <p:nvPr>
            <p:ph idx="1"/>
          </p:nvPr>
        </p:nvSpPr>
        <p:spPr/>
        <p:txBody>
          <a:bodyPr>
            <a:normAutofit/>
          </a:bodyPr>
          <a:lstStyle/>
          <a:p>
            <a:r>
              <a:rPr lang="it-IT" dirty="0" err="1" smtClean="0"/>
              <a:t>Antioxidants</a:t>
            </a:r>
            <a:endParaRPr lang="it-IT" dirty="0" smtClean="0"/>
          </a:p>
          <a:p>
            <a:pPr lvl="1"/>
            <a:r>
              <a:rPr lang="it-IT" dirty="0" smtClean="0"/>
              <a:t>PROBLEM: </a:t>
            </a:r>
            <a:r>
              <a:rPr lang="it-IT" dirty="0" err="1" smtClean="0"/>
              <a:t>they</a:t>
            </a:r>
            <a:r>
              <a:rPr lang="it-IT" dirty="0" smtClean="0"/>
              <a:t> do </a:t>
            </a:r>
            <a:r>
              <a:rPr lang="it-IT" dirty="0" err="1" smtClean="0"/>
              <a:t>not</a:t>
            </a:r>
            <a:r>
              <a:rPr lang="it-IT" dirty="0" smtClean="0"/>
              <a:t> </a:t>
            </a:r>
            <a:r>
              <a:rPr lang="it-IT" dirty="0" err="1" smtClean="0"/>
              <a:t>attain</a:t>
            </a:r>
            <a:r>
              <a:rPr lang="it-IT" dirty="0" smtClean="0"/>
              <a:t> </a:t>
            </a:r>
            <a:r>
              <a:rPr lang="it-IT" dirty="0" err="1" smtClean="0"/>
              <a:t>significant</a:t>
            </a:r>
            <a:r>
              <a:rPr lang="it-IT" dirty="0" smtClean="0"/>
              <a:t> </a:t>
            </a:r>
            <a:r>
              <a:rPr lang="it-IT" dirty="0" err="1" smtClean="0"/>
              <a:t>concentrations</a:t>
            </a:r>
            <a:r>
              <a:rPr lang="it-IT" dirty="0" smtClean="0"/>
              <a:t> in </a:t>
            </a:r>
            <a:r>
              <a:rPr lang="it-IT" dirty="0" err="1" smtClean="0"/>
              <a:t>biofluids</a:t>
            </a:r>
            <a:r>
              <a:rPr lang="it-IT" dirty="0" smtClean="0"/>
              <a:t> and </a:t>
            </a:r>
            <a:r>
              <a:rPr lang="it-IT" dirty="0" err="1" smtClean="0"/>
              <a:t>tissues</a:t>
            </a:r>
            <a:r>
              <a:rPr lang="it-IT" dirty="0" smtClean="0"/>
              <a:t> (</a:t>
            </a:r>
            <a:r>
              <a:rPr lang="it-IT" dirty="0" err="1" smtClean="0"/>
              <a:t>esp</a:t>
            </a:r>
            <a:r>
              <a:rPr lang="it-IT" dirty="0" smtClean="0"/>
              <a:t>. the brain!). </a:t>
            </a:r>
            <a:r>
              <a:rPr lang="it-IT" dirty="0" err="1" smtClean="0"/>
              <a:t>Other</a:t>
            </a:r>
            <a:r>
              <a:rPr lang="it-IT" dirty="0" smtClean="0"/>
              <a:t> </a:t>
            </a:r>
            <a:r>
              <a:rPr lang="it-IT" dirty="0" err="1" smtClean="0"/>
              <a:t>mechanisms</a:t>
            </a:r>
            <a:r>
              <a:rPr lang="it-IT" dirty="0" smtClean="0"/>
              <a:t> are in </a:t>
            </a:r>
            <a:r>
              <a:rPr lang="it-IT" dirty="0" err="1" smtClean="0"/>
              <a:t>action</a:t>
            </a:r>
            <a:r>
              <a:rPr lang="it-IT" dirty="0" smtClean="0"/>
              <a:t>.</a:t>
            </a:r>
          </a:p>
          <a:p>
            <a:r>
              <a:rPr lang="it-IT" dirty="0" err="1" smtClean="0"/>
              <a:t>Recruit</a:t>
            </a:r>
            <a:r>
              <a:rPr lang="it-IT" dirty="0" smtClean="0"/>
              <a:t> of anti-</a:t>
            </a:r>
            <a:r>
              <a:rPr lang="it-IT" dirty="0" err="1" smtClean="0"/>
              <a:t>apoptotic</a:t>
            </a:r>
            <a:r>
              <a:rPr lang="it-IT" dirty="0" smtClean="0"/>
              <a:t> </a:t>
            </a:r>
            <a:r>
              <a:rPr lang="it-IT" dirty="0" err="1" smtClean="0"/>
              <a:t>signalling</a:t>
            </a:r>
            <a:r>
              <a:rPr lang="it-IT" dirty="0" smtClean="0"/>
              <a:t> </a:t>
            </a:r>
            <a:r>
              <a:rPr lang="it-IT" dirty="0" err="1" smtClean="0"/>
              <a:t>pathways</a:t>
            </a:r>
            <a:endParaRPr lang="it-IT" dirty="0" smtClean="0"/>
          </a:p>
          <a:p>
            <a:r>
              <a:rPr lang="it-IT" dirty="0" err="1" smtClean="0"/>
              <a:t>Increase</a:t>
            </a:r>
            <a:r>
              <a:rPr lang="it-IT" dirty="0" smtClean="0"/>
              <a:t> </a:t>
            </a:r>
            <a:r>
              <a:rPr lang="it-IT" dirty="0" err="1" smtClean="0"/>
              <a:t>antioxidant</a:t>
            </a:r>
            <a:r>
              <a:rPr lang="it-IT" dirty="0"/>
              <a:t> </a:t>
            </a:r>
            <a:r>
              <a:rPr lang="it-IT" dirty="0" smtClean="0"/>
              <a:t>gene </a:t>
            </a:r>
            <a:r>
              <a:rPr lang="it-IT" dirty="0" err="1" smtClean="0"/>
              <a:t>expression</a:t>
            </a:r>
            <a:endParaRPr lang="it-IT" dirty="0"/>
          </a:p>
          <a:p>
            <a:r>
              <a:rPr lang="it-IT" dirty="0" smtClean="0"/>
              <a:t>Reduce AMPK-</a:t>
            </a:r>
            <a:r>
              <a:rPr lang="it-IT" dirty="0" err="1" smtClean="0"/>
              <a:t>autopathology</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32</a:t>
            </a:fld>
            <a:endParaRPr lang="it-IT"/>
          </a:p>
        </p:txBody>
      </p:sp>
    </p:spTree>
    <p:extLst>
      <p:ext uri="{BB962C8B-B14F-4D97-AF65-F5344CB8AC3E}">
        <p14:creationId xmlns:p14="http://schemas.microsoft.com/office/powerpoint/2010/main" val="12932242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Effects</a:t>
            </a:r>
            <a:r>
              <a:rPr lang="it-IT" dirty="0" smtClean="0"/>
              <a:t> of </a:t>
            </a:r>
            <a:r>
              <a:rPr lang="it-IT" dirty="0" smtClean="0"/>
              <a:t>the </a:t>
            </a:r>
            <a:r>
              <a:rPr lang="it-IT" dirty="0" err="1" smtClean="0"/>
              <a:t>flavanols</a:t>
            </a:r>
            <a:r>
              <a:rPr lang="it-IT" dirty="0" smtClean="0"/>
              <a:t> (-)-</a:t>
            </a:r>
            <a:r>
              <a:rPr lang="it-IT" dirty="0" err="1" smtClean="0"/>
              <a:t>epicatechin</a:t>
            </a:r>
            <a:r>
              <a:rPr lang="it-IT" dirty="0" smtClean="0"/>
              <a:t> (EC) and </a:t>
            </a:r>
            <a:r>
              <a:rPr lang="it-IT" dirty="0" err="1" smtClean="0"/>
              <a:t>epigallocatechin</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33</a:t>
            </a:fld>
            <a:endParaRPr lang="it-IT"/>
          </a:p>
        </p:txBody>
      </p:sp>
      <p:pic>
        <p:nvPicPr>
          <p:cNvPr id="8" name="Immagine 7"/>
          <p:cNvPicPr>
            <a:picLocks noChangeAspect="1"/>
          </p:cNvPicPr>
          <p:nvPr/>
        </p:nvPicPr>
        <p:blipFill>
          <a:blip r:embed="rId2"/>
          <a:stretch>
            <a:fillRect/>
          </a:stretch>
        </p:blipFill>
        <p:spPr>
          <a:xfrm>
            <a:off x="889000" y="2222500"/>
            <a:ext cx="3683000" cy="2400300"/>
          </a:xfrm>
          <a:prstGeom prst="rect">
            <a:avLst/>
          </a:prstGeom>
        </p:spPr>
      </p:pic>
      <p:pic>
        <p:nvPicPr>
          <p:cNvPr id="9" name="Immagine 8"/>
          <p:cNvPicPr>
            <a:picLocks noChangeAspect="1"/>
          </p:cNvPicPr>
          <p:nvPr/>
        </p:nvPicPr>
        <p:blipFill>
          <a:blip r:embed="rId3"/>
          <a:stretch>
            <a:fillRect/>
          </a:stretch>
        </p:blipFill>
        <p:spPr>
          <a:xfrm>
            <a:off x="5041900" y="1930400"/>
            <a:ext cx="3022600" cy="2692400"/>
          </a:xfrm>
          <a:prstGeom prst="rect">
            <a:avLst/>
          </a:prstGeom>
        </p:spPr>
      </p:pic>
    </p:spTree>
    <p:extLst>
      <p:ext uri="{BB962C8B-B14F-4D97-AF65-F5344CB8AC3E}">
        <p14:creationId xmlns:p14="http://schemas.microsoft.com/office/powerpoint/2010/main" val="12611806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Effects</a:t>
            </a:r>
            <a:r>
              <a:rPr lang="it-IT" dirty="0" smtClean="0"/>
              <a:t> of </a:t>
            </a:r>
            <a:r>
              <a:rPr lang="it-IT" dirty="0" smtClean="0"/>
              <a:t>the </a:t>
            </a:r>
            <a:r>
              <a:rPr lang="it-IT" dirty="0" err="1" smtClean="0"/>
              <a:t>flavanols</a:t>
            </a:r>
            <a:r>
              <a:rPr lang="it-IT" dirty="0" smtClean="0"/>
              <a:t> (-)-</a:t>
            </a:r>
            <a:r>
              <a:rPr lang="it-IT" dirty="0" err="1" smtClean="0"/>
              <a:t>epicatechin</a:t>
            </a:r>
            <a:r>
              <a:rPr lang="it-IT" dirty="0" smtClean="0"/>
              <a:t> (EC) and </a:t>
            </a:r>
            <a:r>
              <a:rPr lang="it-IT" dirty="0" err="1" smtClean="0"/>
              <a:t>epigallocatechin</a:t>
            </a:r>
            <a:endParaRPr lang="it-IT" dirty="0"/>
          </a:p>
        </p:txBody>
      </p:sp>
      <p:sp>
        <p:nvSpPr>
          <p:cNvPr id="3" name="Segnaposto contenuto 2"/>
          <p:cNvSpPr>
            <a:spLocks noGrp="1"/>
          </p:cNvSpPr>
          <p:nvPr>
            <p:ph idx="1"/>
          </p:nvPr>
        </p:nvSpPr>
        <p:spPr/>
        <p:txBody>
          <a:bodyPr>
            <a:normAutofit/>
          </a:bodyPr>
          <a:lstStyle/>
          <a:p>
            <a:pPr marL="0" indent="0" algn="ctr">
              <a:buNone/>
            </a:pPr>
            <a:r>
              <a:rPr lang="it-IT" dirty="0" smtClean="0"/>
              <a:t>IN RODENT NEURONS</a:t>
            </a:r>
          </a:p>
          <a:p>
            <a:r>
              <a:rPr lang="it-IT" dirty="0" err="1" smtClean="0"/>
              <a:t>reduced</a:t>
            </a:r>
            <a:r>
              <a:rPr lang="it-IT" dirty="0" smtClean="0"/>
              <a:t> beta/gamma-</a:t>
            </a:r>
            <a:r>
              <a:rPr lang="it-IT" dirty="0" err="1" smtClean="0"/>
              <a:t>secretase</a:t>
            </a:r>
            <a:r>
              <a:rPr lang="it-IT" dirty="0" smtClean="0"/>
              <a:t> </a:t>
            </a:r>
            <a:r>
              <a:rPr lang="it-IT" dirty="0" err="1" smtClean="0"/>
              <a:t>activity</a:t>
            </a:r>
            <a:r>
              <a:rPr lang="it-IT" dirty="0" smtClean="0"/>
              <a:t> and beta-</a:t>
            </a:r>
            <a:r>
              <a:rPr lang="it-IT" dirty="0" err="1" smtClean="0"/>
              <a:t>Amiloid</a:t>
            </a:r>
            <a:r>
              <a:rPr lang="it-IT" dirty="0"/>
              <a:t> </a:t>
            </a:r>
            <a:r>
              <a:rPr lang="it-IT" dirty="0" smtClean="0"/>
              <a:t>production</a:t>
            </a:r>
          </a:p>
          <a:p>
            <a:pPr lvl="1"/>
            <a:r>
              <a:rPr lang="it-IT" b="1" dirty="0" err="1" smtClean="0"/>
              <a:t>at</a:t>
            </a:r>
            <a:r>
              <a:rPr lang="it-IT" b="1" dirty="0" smtClean="0"/>
              <a:t> </a:t>
            </a:r>
            <a:r>
              <a:rPr lang="it-IT" b="1" dirty="0" err="1" smtClean="0"/>
              <a:t>nanomolar</a:t>
            </a:r>
            <a:r>
              <a:rPr lang="it-IT" b="1" dirty="0" smtClean="0"/>
              <a:t> </a:t>
            </a:r>
            <a:r>
              <a:rPr lang="it-IT" b="1" dirty="0" err="1" smtClean="0"/>
              <a:t>concentrations</a:t>
            </a:r>
            <a:r>
              <a:rPr lang="it-IT" b="1" dirty="0" smtClean="0"/>
              <a:t> </a:t>
            </a:r>
            <a:endParaRPr lang="it-IT" dirty="0"/>
          </a:p>
          <a:p>
            <a:pPr marL="0" indent="0" algn="ctr">
              <a:buNone/>
            </a:pPr>
            <a:endParaRPr lang="it-IT" dirty="0" smtClean="0"/>
          </a:p>
          <a:p>
            <a:pPr marL="0" indent="0" algn="ctr">
              <a:buNone/>
            </a:pPr>
            <a:r>
              <a:rPr lang="it-IT" dirty="0" smtClean="0"/>
              <a:t>IN VIVO MICE (</a:t>
            </a:r>
            <a:r>
              <a:rPr lang="it-IT" dirty="0" smtClean="0"/>
              <a:t>APP-PS1 </a:t>
            </a:r>
            <a:r>
              <a:rPr lang="it-IT" dirty="0" err="1" smtClean="0"/>
              <a:t>mutant</a:t>
            </a:r>
            <a:r>
              <a:rPr lang="it-IT" dirty="0" smtClean="0"/>
              <a:t>)</a:t>
            </a:r>
            <a:endParaRPr lang="it-IT" dirty="0" smtClean="0"/>
          </a:p>
          <a:p>
            <a:r>
              <a:rPr lang="it-IT" dirty="0" err="1" smtClean="0"/>
              <a:t>reductions</a:t>
            </a:r>
            <a:r>
              <a:rPr lang="it-IT" dirty="0" smtClean="0"/>
              <a:t> in beta-</a:t>
            </a:r>
            <a:r>
              <a:rPr lang="it-IT" dirty="0" err="1" smtClean="0"/>
              <a:t>Amiloid</a:t>
            </a:r>
            <a:r>
              <a:rPr lang="it-IT" dirty="0" smtClean="0"/>
              <a:t> </a:t>
            </a:r>
            <a:r>
              <a:rPr lang="it-IT" dirty="0" err="1" smtClean="0"/>
              <a:t>pathology</a:t>
            </a:r>
            <a:endParaRPr lang="it-IT" dirty="0"/>
          </a:p>
          <a:p>
            <a:pPr lvl="1"/>
            <a:r>
              <a:rPr lang="it-IT" dirty="0" err="1" smtClean="0"/>
              <a:t>following</a:t>
            </a:r>
            <a:r>
              <a:rPr lang="it-IT" dirty="0" smtClean="0"/>
              <a:t> </a:t>
            </a:r>
            <a:r>
              <a:rPr lang="it-IT" dirty="0" err="1" smtClean="0"/>
              <a:t>oral</a:t>
            </a:r>
            <a:r>
              <a:rPr lang="it-IT" dirty="0" smtClean="0"/>
              <a:t> </a:t>
            </a:r>
            <a:r>
              <a:rPr lang="it-IT" dirty="0" err="1" smtClean="0"/>
              <a:t>administration</a:t>
            </a:r>
            <a:r>
              <a:rPr lang="it-IT" dirty="0" smtClean="0"/>
              <a:t> of EC  </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34</a:t>
            </a:fld>
            <a:endParaRPr lang="it-IT"/>
          </a:p>
        </p:txBody>
      </p:sp>
    </p:spTree>
    <p:extLst>
      <p:ext uri="{BB962C8B-B14F-4D97-AF65-F5344CB8AC3E}">
        <p14:creationId xmlns:p14="http://schemas.microsoft.com/office/powerpoint/2010/main" val="41203286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fontScale="90000"/>
          </a:bodyPr>
          <a:lstStyle/>
          <a:p>
            <a:r>
              <a:rPr lang="it-IT" dirty="0" smtClean="0"/>
              <a:t>(-)-</a:t>
            </a:r>
            <a:r>
              <a:rPr lang="it-IT" dirty="0" err="1" smtClean="0"/>
              <a:t>epicatechin</a:t>
            </a:r>
            <a:r>
              <a:rPr lang="it-IT" dirty="0" smtClean="0"/>
              <a:t> </a:t>
            </a:r>
            <a:r>
              <a:rPr lang="it-IT" dirty="0" smtClean="0"/>
              <a:t>(EC)</a:t>
            </a:r>
            <a:br>
              <a:rPr lang="it-IT" dirty="0" smtClean="0"/>
            </a:br>
            <a:r>
              <a:rPr lang="it-IT" dirty="0" smtClean="0"/>
              <a:t>from </a:t>
            </a:r>
            <a:r>
              <a:rPr lang="it-IT" dirty="0" err="1" smtClean="0"/>
              <a:t>diet</a:t>
            </a:r>
            <a:r>
              <a:rPr lang="it-IT" dirty="0" smtClean="0"/>
              <a:t> to brain</a:t>
            </a:r>
            <a:endParaRPr lang="it-IT" dirty="0"/>
          </a:p>
        </p:txBody>
      </p:sp>
      <p:sp>
        <p:nvSpPr>
          <p:cNvPr id="7" name="Segnaposto contenuto 6"/>
          <p:cNvSpPr>
            <a:spLocks noGrp="1"/>
          </p:cNvSpPr>
          <p:nvPr>
            <p:ph idx="1"/>
          </p:nvPr>
        </p:nvSpPr>
        <p:spPr/>
        <p:txBody>
          <a:bodyPr>
            <a:normAutofit lnSpcReduction="10000"/>
          </a:bodyPr>
          <a:lstStyle/>
          <a:p>
            <a:r>
              <a:rPr lang="it-IT" dirty="0"/>
              <a:t>EC </a:t>
            </a:r>
            <a:r>
              <a:rPr lang="it-IT" dirty="0" err="1"/>
              <a:t>is</a:t>
            </a:r>
            <a:r>
              <a:rPr lang="it-IT" dirty="0"/>
              <a:t> </a:t>
            </a:r>
            <a:r>
              <a:rPr lang="it-IT" dirty="0" err="1"/>
              <a:t>readily</a:t>
            </a:r>
            <a:r>
              <a:rPr lang="it-IT" dirty="0"/>
              <a:t> </a:t>
            </a:r>
            <a:r>
              <a:rPr lang="it-IT" dirty="0" err="1"/>
              <a:t>absorbed</a:t>
            </a:r>
            <a:r>
              <a:rPr lang="it-IT" dirty="0"/>
              <a:t> and </a:t>
            </a:r>
            <a:r>
              <a:rPr lang="it-IT" dirty="0" err="1"/>
              <a:t>circulates</a:t>
            </a:r>
            <a:r>
              <a:rPr lang="it-IT" dirty="0"/>
              <a:t> </a:t>
            </a:r>
            <a:r>
              <a:rPr lang="it-IT" dirty="0" err="1"/>
              <a:t>primarily</a:t>
            </a:r>
            <a:r>
              <a:rPr lang="it-IT" dirty="0"/>
              <a:t> </a:t>
            </a:r>
            <a:r>
              <a:rPr lang="it-IT" dirty="0" err="1"/>
              <a:t>as</a:t>
            </a:r>
            <a:r>
              <a:rPr lang="it-IT" dirty="0"/>
              <a:t> </a:t>
            </a:r>
            <a:r>
              <a:rPr lang="it-IT" dirty="0" err="1"/>
              <a:t>glucuronidated</a:t>
            </a:r>
            <a:r>
              <a:rPr lang="it-IT" dirty="0" smtClean="0"/>
              <a:t>, </a:t>
            </a:r>
            <a:r>
              <a:rPr lang="it-IT" dirty="0" err="1" smtClean="0"/>
              <a:t>sulfated</a:t>
            </a:r>
            <a:r>
              <a:rPr lang="it-IT" dirty="0"/>
              <a:t>, and O-</a:t>
            </a:r>
            <a:r>
              <a:rPr lang="it-IT" dirty="0" err="1"/>
              <a:t>methylated</a:t>
            </a:r>
            <a:r>
              <a:rPr lang="it-IT" dirty="0"/>
              <a:t> </a:t>
            </a:r>
            <a:r>
              <a:rPr lang="it-IT" dirty="0" err="1"/>
              <a:t>forms</a:t>
            </a:r>
            <a:r>
              <a:rPr lang="it-IT" dirty="0"/>
              <a:t> in human plasma</a:t>
            </a:r>
            <a:r>
              <a:rPr lang="it-IT" dirty="0" smtClean="0"/>
              <a:t>,</a:t>
            </a:r>
          </a:p>
          <a:p>
            <a:pPr lvl="1"/>
            <a:r>
              <a:rPr lang="it-IT" dirty="0" err="1" smtClean="0"/>
              <a:t>it</a:t>
            </a:r>
            <a:r>
              <a:rPr lang="it-IT" dirty="0" smtClean="0"/>
              <a:t> </a:t>
            </a:r>
            <a:r>
              <a:rPr lang="it-IT" dirty="0" err="1" smtClean="0"/>
              <a:t>is</a:t>
            </a:r>
            <a:r>
              <a:rPr lang="it-IT" dirty="0" smtClean="0"/>
              <a:t> </a:t>
            </a:r>
            <a:r>
              <a:rPr lang="it-IT" dirty="0" err="1" smtClean="0"/>
              <a:t>actively</a:t>
            </a:r>
            <a:r>
              <a:rPr lang="it-IT" dirty="0" smtClean="0"/>
              <a:t> </a:t>
            </a:r>
            <a:r>
              <a:rPr lang="it-IT" dirty="0" err="1" smtClean="0"/>
              <a:t>excreted</a:t>
            </a:r>
            <a:r>
              <a:rPr lang="it-IT" dirty="0" smtClean="0"/>
              <a:t> </a:t>
            </a:r>
          </a:p>
          <a:p>
            <a:pPr lvl="1"/>
            <a:r>
              <a:rPr lang="it-IT" dirty="0" err="1" smtClean="0"/>
              <a:t>it</a:t>
            </a:r>
            <a:r>
              <a:rPr lang="it-IT" dirty="0" smtClean="0"/>
              <a:t> </a:t>
            </a:r>
            <a:r>
              <a:rPr lang="it-IT" dirty="0" err="1" smtClean="0"/>
              <a:t>cannot</a:t>
            </a:r>
            <a:r>
              <a:rPr lang="it-IT" dirty="0" smtClean="0"/>
              <a:t> be </a:t>
            </a:r>
            <a:r>
              <a:rPr lang="it-IT" dirty="0" err="1" smtClean="0"/>
              <a:t>trasported</a:t>
            </a:r>
            <a:r>
              <a:rPr lang="it-IT" dirty="0" smtClean="0"/>
              <a:t> </a:t>
            </a:r>
            <a:r>
              <a:rPr lang="it-IT" dirty="0" err="1" smtClean="0"/>
              <a:t>through</a:t>
            </a:r>
            <a:r>
              <a:rPr lang="it-IT" dirty="0" smtClean="0"/>
              <a:t> the </a:t>
            </a:r>
            <a:r>
              <a:rPr lang="it-IT" dirty="0" err="1" smtClean="0"/>
              <a:t>blood</a:t>
            </a:r>
            <a:r>
              <a:rPr lang="it-IT" dirty="0" smtClean="0"/>
              <a:t>-brain </a:t>
            </a:r>
            <a:r>
              <a:rPr lang="it-IT" dirty="0" err="1" smtClean="0"/>
              <a:t>barrier</a:t>
            </a:r>
            <a:endParaRPr lang="it-IT" dirty="0"/>
          </a:p>
          <a:p>
            <a:r>
              <a:rPr lang="it-IT" dirty="0"/>
              <a:t>the </a:t>
            </a:r>
            <a:r>
              <a:rPr lang="it-IT" dirty="0" err="1"/>
              <a:t>observed</a:t>
            </a:r>
            <a:r>
              <a:rPr lang="it-IT" dirty="0"/>
              <a:t> </a:t>
            </a:r>
            <a:r>
              <a:rPr lang="it-IT" dirty="0" err="1"/>
              <a:t>bioactivity</a:t>
            </a:r>
            <a:r>
              <a:rPr lang="it-IT" dirty="0"/>
              <a:t> </a:t>
            </a:r>
            <a:r>
              <a:rPr lang="it-IT" dirty="0" err="1"/>
              <a:t>is</a:t>
            </a:r>
            <a:r>
              <a:rPr lang="it-IT" dirty="0"/>
              <a:t> </a:t>
            </a:r>
            <a:r>
              <a:rPr lang="it-IT" dirty="0" err="1"/>
              <a:t>most</a:t>
            </a:r>
            <a:r>
              <a:rPr lang="it-IT" dirty="0"/>
              <a:t> </a:t>
            </a:r>
            <a:r>
              <a:rPr lang="it-IT" dirty="0" err="1"/>
              <a:t>likely</a:t>
            </a:r>
            <a:r>
              <a:rPr lang="it-IT" dirty="0"/>
              <a:t> to </a:t>
            </a:r>
            <a:r>
              <a:rPr lang="it-IT" dirty="0" err="1"/>
              <a:t>reside</a:t>
            </a:r>
            <a:r>
              <a:rPr lang="it-IT" dirty="0"/>
              <a:t> in </a:t>
            </a:r>
            <a:r>
              <a:rPr lang="it-IT" b="1" dirty="0"/>
              <a:t>an EC </a:t>
            </a:r>
            <a:r>
              <a:rPr lang="it-IT" b="1" dirty="0" err="1"/>
              <a:t>metabolite</a:t>
            </a:r>
            <a:r>
              <a:rPr lang="it-IT" dirty="0"/>
              <a:t>.</a:t>
            </a:r>
          </a:p>
          <a:p>
            <a:pPr lvl="1"/>
            <a:r>
              <a:rPr lang="it-IT" dirty="0" err="1" smtClean="0"/>
              <a:t>hypothesis</a:t>
            </a:r>
            <a:r>
              <a:rPr lang="it-IT" dirty="0" smtClean="0"/>
              <a:t>: </a:t>
            </a:r>
            <a:r>
              <a:rPr lang="it-IT" b="1" dirty="0" err="1" smtClean="0"/>
              <a:t>dietary</a:t>
            </a:r>
            <a:r>
              <a:rPr lang="it-IT" b="1" dirty="0" smtClean="0"/>
              <a:t> EC </a:t>
            </a:r>
            <a:r>
              <a:rPr lang="it-IT" b="1" dirty="0" err="1" smtClean="0"/>
              <a:t>acts</a:t>
            </a:r>
            <a:r>
              <a:rPr lang="it-IT" b="1" dirty="0" smtClean="0"/>
              <a:t> </a:t>
            </a:r>
            <a:r>
              <a:rPr lang="it-IT" b="1" dirty="0" err="1" smtClean="0"/>
              <a:t>as</a:t>
            </a:r>
            <a:r>
              <a:rPr lang="it-IT" b="1" dirty="0" smtClean="0"/>
              <a:t> </a:t>
            </a:r>
            <a:r>
              <a:rPr lang="it-IT" b="1" dirty="0"/>
              <a:t>a </a:t>
            </a:r>
            <a:r>
              <a:rPr lang="it-IT" b="1" dirty="0" smtClean="0"/>
              <a:t>“</a:t>
            </a:r>
            <a:r>
              <a:rPr lang="it-IT" b="1" dirty="0" err="1" smtClean="0"/>
              <a:t>prodrug</a:t>
            </a:r>
            <a:r>
              <a:rPr lang="it-IT" b="1" dirty="0" smtClean="0"/>
              <a:t>”</a:t>
            </a:r>
            <a:endParaRPr lang="it-IT" b="1" dirty="0"/>
          </a:p>
        </p:txBody>
      </p:sp>
      <p:sp>
        <p:nvSpPr>
          <p:cNvPr id="3" name="Segnaposto data 2"/>
          <p:cNvSpPr>
            <a:spLocks noGrp="1"/>
          </p:cNvSpPr>
          <p:nvPr>
            <p:ph type="dt" sz="half" idx="10"/>
          </p:nvPr>
        </p:nvSpPr>
        <p:spPr/>
        <p:txBody>
          <a:bodyPr/>
          <a:lstStyle/>
          <a:p>
            <a:r>
              <a:rPr lang="it-IT" smtClean="0"/>
              <a:t>10/04/19</a:t>
            </a:r>
            <a:endParaRPr lang="it-IT"/>
          </a:p>
        </p:txBody>
      </p:sp>
      <p:sp>
        <p:nvSpPr>
          <p:cNvPr id="4" name="Segnaposto piè di pagina 3"/>
          <p:cNvSpPr>
            <a:spLocks noGrp="1"/>
          </p:cNvSpPr>
          <p:nvPr>
            <p:ph type="ftr" sz="quarter" idx="11"/>
          </p:nvPr>
        </p:nvSpPr>
        <p:spPr/>
        <p:txBody>
          <a:bodyPr/>
          <a:lstStyle/>
          <a:p>
            <a:r>
              <a:rPr lang="it-IT" smtClean="0"/>
              <a:t>991SV-BIOCHEMISTRY OF AGE RELATED DISEASES  </a:t>
            </a:r>
            <a:endParaRPr lang="it-IT"/>
          </a:p>
        </p:txBody>
      </p:sp>
      <p:sp>
        <p:nvSpPr>
          <p:cNvPr id="5" name="Segnaposto numero diapositiva 4"/>
          <p:cNvSpPr>
            <a:spLocks noGrp="1"/>
          </p:cNvSpPr>
          <p:nvPr>
            <p:ph type="sldNum" sz="quarter" idx="12"/>
          </p:nvPr>
        </p:nvSpPr>
        <p:spPr/>
        <p:txBody>
          <a:bodyPr/>
          <a:lstStyle/>
          <a:p>
            <a:fld id="{A317E788-7735-1742-898B-CBA1746287CE}" type="slidenum">
              <a:rPr lang="it-IT" smtClean="0"/>
              <a:t>35</a:t>
            </a:fld>
            <a:endParaRPr lang="it-IT"/>
          </a:p>
        </p:txBody>
      </p:sp>
    </p:spTree>
    <p:extLst>
      <p:ext uri="{BB962C8B-B14F-4D97-AF65-F5344CB8AC3E}">
        <p14:creationId xmlns:p14="http://schemas.microsoft.com/office/powerpoint/2010/main" val="37923698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Other</a:t>
            </a:r>
            <a:r>
              <a:rPr lang="it-IT" dirty="0" smtClean="0"/>
              <a:t> </a:t>
            </a:r>
            <a:r>
              <a:rPr lang="it-IT" dirty="0" err="1" smtClean="0"/>
              <a:t>molecular</a:t>
            </a:r>
            <a:r>
              <a:rPr lang="it-IT" dirty="0" smtClean="0"/>
              <a:t> </a:t>
            </a:r>
            <a:r>
              <a:rPr lang="it-IT" dirty="0" err="1" smtClean="0"/>
              <a:t>effects</a:t>
            </a:r>
            <a:r>
              <a:rPr lang="it-IT" dirty="0" smtClean="0"/>
              <a:t> of </a:t>
            </a:r>
            <a:r>
              <a:rPr lang="it-IT" dirty="0" err="1" smtClean="0"/>
              <a:t>flavonoids</a:t>
            </a:r>
            <a:endParaRPr lang="it-IT" dirty="0"/>
          </a:p>
        </p:txBody>
      </p:sp>
      <p:sp>
        <p:nvSpPr>
          <p:cNvPr id="3" name="Segnaposto contenuto 2"/>
          <p:cNvSpPr>
            <a:spLocks noGrp="1"/>
          </p:cNvSpPr>
          <p:nvPr>
            <p:ph idx="1"/>
          </p:nvPr>
        </p:nvSpPr>
        <p:spPr/>
        <p:txBody>
          <a:bodyPr>
            <a:normAutofit fontScale="70000" lnSpcReduction="20000"/>
          </a:bodyPr>
          <a:lstStyle/>
          <a:p>
            <a:pPr marL="0" indent="0" algn="ctr">
              <a:buNone/>
            </a:pPr>
            <a:r>
              <a:rPr lang="it-IT" b="1" dirty="0" smtClean="0"/>
              <a:t>in </a:t>
            </a:r>
            <a:r>
              <a:rPr lang="it-IT" b="1" dirty="0" err="1" smtClean="0"/>
              <a:t>particular</a:t>
            </a:r>
            <a:r>
              <a:rPr lang="it-IT" b="1" dirty="0" smtClean="0"/>
              <a:t> </a:t>
            </a:r>
            <a:r>
              <a:rPr lang="it-IT" b="1" dirty="0" err="1" smtClean="0"/>
              <a:t>flavanols</a:t>
            </a:r>
            <a:r>
              <a:rPr lang="it-IT" b="1" dirty="0" smtClean="0"/>
              <a:t> and anthocyanins </a:t>
            </a:r>
          </a:p>
          <a:p>
            <a:pPr marL="0" indent="0" algn="ctr">
              <a:buNone/>
            </a:pPr>
            <a:endParaRPr lang="it-IT" dirty="0" smtClean="0"/>
          </a:p>
          <a:p>
            <a:r>
              <a:rPr lang="it-IT" b="1" dirty="0" err="1" smtClean="0"/>
              <a:t>Activation</a:t>
            </a:r>
            <a:r>
              <a:rPr lang="it-IT" b="1" dirty="0" smtClean="0"/>
              <a:t> of e-NOS (</a:t>
            </a:r>
            <a:r>
              <a:rPr lang="it-IT" b="1" dirty="0" err="1" smtClean="0"/>
              <a:t>endothelial</a:t>
            </a:r>
            <a:r>
              <a:rPr lang="it-IT" b="1" dirty="0" smtClean="0"/>
              <a:t> </a:t>
            </a:r>
            <a:r>
              <a:rPr lang="it-IT" b="1" dirty="0" err="1" smtClean="0"/>
              <a:t>nitric</a:t>
            </a:r>
            <a:r>
              <a:rPr lang="it-IT" b="1" dirty="0" smtClean="0"/>
              <a:t> </a:t>
            </a:r>
            <a:r>
              <a:rPr lang="it-IT" b="1" dirty="0" err="1" smtClean="0"/>
              <a:t>oxide</a:t>
            </a:r>
            <a:r>
              <a:rPr lang="it-IT" b="1" dirty="0" smtClean="0"/>
              <a:t> </a:t>
            </a:r>
            <a:r>
              <a:rPr lang="it-IT" b="1" dirty="0" err="1" smtClean="0"/>
              <a:t>synthase</a:t>
            </a:r>
            <a:r>
              <a:rPr lang="it-IT" b="1" dirty="0" smtClean="0"/>
              <a:t>)</a:t>
            </a:r>
          </a:p>
          <a:p>
            <a:pPr marL="914152" lvl="1" indent="-514350">
              <a:buFont typeface="+mj-lt"/>
              <a:buAutoNum type="arabicPeriod"/>
            </a:pPr>
            <a:r>
              <a:rPr lang="it-IT" dirty="0" err="1" smtClean="0"/>
              <a:t>Increase</a:t>
            </a:r>
            <a:r>
              <a:rPr lang="it-IT" dirty="0" smtClean="0"/>
              <a:t> of NO in the </a:t>
            </a:r>
            <a:r>
              <a:rPr lang="it-IT" dirty="0" err="1" smtClean="0"/>
              <a:t>endothelium</a:t>
            </a:r>
            <a:endParaRPr lang="it-IT" dirty="0" smtClean="0"/>
          </a:p>
          <a:p>
            <a:pPr marL="914152" lvl="1" indent="-514350">
              <a:buFont typeface="+mj-lt"/>
              <a:buAutoNum type="arabicPeriod"/>
            </a:pPr>
            <a:r>
              <a:rPr lang="it-IT" dirty="0" err="1" smtClean="0"/>
              <a:t>Diffusion</a:t>
            </a:r>
            <a:r>
              <a:rPr lang="it-IT" dirty="0" smtClean="0"/>
              <a:t> of NO to the </a:t>
            </a:r>
            <a:r>
              <a:rPr lang="it-IT" dirty="0" err="1" smtClean="0"/>
              <a:t>muscular</a:t>
            </a:r>
            <a:r>
              <a:rPr lang="it-IT" dirty="0" smtClean="0"/>
              <a:t> </a:t>
            </a:r>
            <a:r>
              <a:rPr lang="it-IT" dirty="0" err="1" smtClean="0"/>
              <a:t>layer</a:t>
            </a:r>
            <a:r>
              <a:rPr lang="it-IT" dirty="0" smtClean="0"/>
              <a:t> of </a:t>
            </a:r>
            <a:r>
              <a:rPr lang="it-IT" dirty="0" err="1" smtClean="0"/>
              <a:t>vessels</a:t>
            </a:r>
            <a:endParaRPr lang="it-IT" dirty="0" smtClean="0"/>
          </a:p>
          <a:p>
            <a:pPr marL="914152" lvl="1" indent="-514350">
              <a:buFont typeface="+mj-lt"/>
              <a:buAutoNum type="arabicPeriod"/>
            </a:pPr>
            <a:r>
              <a:rPr lang="it-IT" dirty="0" err="1" smtClean="0"/>
              <a:t>Activation</a:t>
            </a:r>
            <a:r>
              <a:rPr lang="it-IT" dirty="0" smtClean="0"/>
              <a:t> of NO-</a:t>
            </a:r>
            <a:r>
              <a:rPr lang="it-IT" dirty="0" err="1" smtClean="0"/>
              <a:t>signalling</a:t>
            </a:r>
            <a:r>
              <a:rPr lang="it-IT" dirty="0" smtClean="0"/>
              <a:t> in </a:t>
            </a:r>
            <a:r>
              <a:rPr lang="it-IT" dirty="0" err="1" smtClean="0"/>
              <a:t>smooth</a:t>
            </a:r>
            <a:r>
              <a:rPr lang="it-IT" dirty="0" smtClean="0"/>
              <a:t> </a:t>
            </a:r>
            <a:r>
              <a:rPr lang="it-IT" dirty="0" err="1" smtClean="0"/>
              <a:t>muscle</a:t>
            </a:r>
            <a:r>
              <a:rPr lang="it-IT" dirty="0" smtClean="0"/>
              <a:t> </a:t>
            </a:r>
            <a:r>
              <a:rPr lang="it-IT" dirty="0" err="1" smtClean="0"/>
              <a:t>cells</a:t>
            </a:r>
            <a:endParaRPr lang="it-IT" dirty="0" smtClean="0"/>
          </a:p>
          <a:p>
            <a:pPr marL="914152" lvl="1" indent="-514350">
              <a:buFont typeface="+mj-lt"/>
              <a:buAutoNum type="arabicPeriod"/>
            </a:pPr>
            <a:r>
              <a:rPr lang="it-IT" dirty="0" err="1" smtClean="0"/>
              <a:t>Vasodilation</a:t>
            </a:r>
            <a:endParaRPr lang="it-IT" dirty="0" smtClean="0"/>
          </a:p>
          <a:p>
            <a:pPr marL="914152" lvl="1" indent="-514350">
              <a:buFont typeface="+mj-lt"/>
              <a:buAutoNum type="arabicPeriod"/>
            </a:pPr>
            <a:r>
              <a:rPr lang="it-IT" dirty="0" err="1" smtClean="0"/>
              <a:t>increase</a:t>
            </a:r>
            <a:r>
              <a:rPr lang="it-IT" dirty="0" smtClean="0"/>
              <a:t> in </a:t>
            </a:r>
            <a:r>
              <a:rPr lang="it-IT" dirty="0" err="1" smtClean="0"/>
              <a:t>blood</a:t>
            </a:r>
            <a:r>
              <a:rPr lang="it-IT" dirty="0" smtClean="0"/>
              <a:t> flow</a:t>
            </a:r>
          </a:p>
          <a:p>
            <a:pPr marL="914152" lvl="1" indent="-514350">
              <a:buFont typeface="+mj-lt"/>
              <a:buAutoNum type="arabicPeriod"/>
            </a:pPr>
            <a:r>
              <a:rPr lang="it-IT" dirty="0" err="1" smtClean="0"/>
              <a:t>increase</a:t>
            </a:r>
            <a:r>
              <a:rPr lang="it-IT" dirty="0" smtClean="0"/>
              <a:t> in gas </a:t>
            </a:r>
            <a:r>
              <a:rPr lang="it-IT" dirty="0" err="1" smtClean="0"/>
              <a:t>exchange</a:t>
            </a:r>
            <a:r>
              <a:rPr lang="it-IT" dirty="0" smtClean="0"/>
              <a:t> (</a:t>
            </a:r>
            <a:r>
              <a:rPr lang="it-IT" dirty="0" err="1" smtClean="0"/>
              <a:t>oxygen</a:t>
            </a:r>
            <a:r>
              <a:rPr lang="it-IT" dirty="0" smtClean="0"/>
              <a:t> and carbon </a:t>
            </a:r>
            <a:r>
              <a:rPr lang="it-IT" dirty="0" err="1" smtClean="0"/>
              <a:t>dioxide</a:t>
            </a:r>
            <a:r>
              <a:rPr lang="it-IT" dirty="0" smtClean="0"/>
              <a:t>)</a:t>
            </a:r>
          </a:p>
          <a:p>
            <a:endParaRPr lang="it-IT" dirty="0" smtClean="0"/>
          </a:p>
          <a:p>
            <a:pPr marL="0" indent="0" algn="ctr">
              <a:buNone/>
            </a:pPr>
            <a:r>
              <a:rPr lang="it-IT" b="1" dirty="0" err="1" smtClean="0"/>
              <a:t>Support</a:t>
            </a:r>
            <a:r>
              <a:rPr lang="it-IT" b="1" dirty="0" smtClean="0"/>
              <a:t> of CEREBRO-VASCULAR COUPLING</a:t>
            </a:r>
          </a:p>
          <a:p>
            <a:pPr marL="0" indent="0">
              <a:buNone/>
            </a:pPr>
            <a:r>
              <a:rPr lang="it-IT" dirty="0" smtClean="0"/>
              <a:t>The </a:t>
            </a:r>
            <a:r>
              <a:rPr lang="it-IT" dirty="0" err="1" smtClean="0"/>
              <a:t>vascular</a:t>
            </a:r>
            <a:r>
              <a:rPr lang="it-IT" dirty="0" smtClean="0"/>
              <a:t> </a:t>
            </a:r>
            <a:r>
              <a:rPr lang="it-IT" dirty="0" err="1" smtClean="0"/>
              <a:t>response</a:t>
            </a:r>
            <a:r>
              <a:rPr lang="it-IT" dirty="0" smtClean="0"/>
              <a:t> </a:t>
            </a:r>
            <a:r>
              <a:rPr lang="it-IT" dirty="0" err="1" smtClean="0"/>
              <a:t>associated</a:t>
            </a:r>
            <a:r>
              <a:rPr lang="it-IT" dirty="0" smtClean="0"/>
              <a:t> with cognitive performance</a:t>
            </a:r>
          </a:p>
          <a:p>
            <a:pPr marL="0" indent="0" algn="ctr">
              <a:buNone/>
            </a:pPr>
            <a:r>
              <a:rPr lang="it-IT" b="1" dirty="0" smtClean="0"/>
              <a:t>The </a:t>
            </a:r>
            <a:r>
              <a:rPr lang="it-IT" b="1" dirty="0" err="1" smtClean="0"/>
              <a:t>vascular</a:t>
            </a:r>
            <a:r>
              <a:rPr lang="it-IT" b="1" dirty="0" smtClean="0"/>
              <a:t> </a:t>
            </a:r>
            <a:r>
              <a:rPr lang="it-IT" b="1" dirty="0" err="1" smtClean="0"/>
              <a:t>effects</a:t>
            </a:r>
            <a:r>
              <a:rPr lang="it-IT" b="1" dirty="0" smtClean="0"/>
              <a:t> of </a:t>
            </a:r>
            <a:r>
              <a:rPr lang="it-IT" b="1" dirty="0" err="1" smtClean="0"/>
              <a:t>lavonoids</a:t>
            </a:r>
            <a:r>
              <a:rPr lang="it-IT" b="1" dirty="0" smtClean="0"/>
              <a:t> </a:t>
            </a:r>
            <a:r>
              <a:rPr lang="it-IT" b="1" dirty="0" smtClean="0"/>
              <a:t>are ACUTE AND TRANSIENT, </a:t>
            </a:r>
            <a:r>
              <a:rPr lang="it-IT" b="1" dirty="0" err="1" smtClean="0"/>
              <a:t>but</a:t>
            </a:r>
            <a:r>
              <a:rPr lang="it-IT" b="1" dirty="0" smtClean="0"/>
              <a:t> </a:t>
            </a:r>
            <a:r>
              <a:rPr lang="it-IT" b="1" dirty="0" err="1" smtClean="0"/>
              <a:t>they</a:t>
            </a:r>
            <a:r>
              <a:rPr lang="it-IT" b="1" dirty="0" smtClean="0"/>
              <a:t> </a:t>
            </a:r>
            <a:r>
              <a:rPr lang="it-IT" b="1" dirty="0" err="1" smtClean="0"/>
              <a:t>may</a:t>
            </a:r>
            <a:r>
              <a:rPr lang="it-IT" b="1" dirty="0" smtClean="0"/>
              <a:t> </a:t>
            </a:r>
            <a:r>
              <a:rPr lang="it-IT" b="1" dirty="0" err="1" smtClean="0"/>
              <a:t>underpin</a:t>
            </a:r>
            <a:r>
              <a:rPr lang="it-IT" b="1" dirty="0" smtClean="0"/>
              <a:t> long-</a:t>
            </a:r>
            <a:r>
              <a:rPr lang="it-IT" b="1" dirty="0" err="1" smtClean="0"/>
              <a:t>term</a:t>
            </a:r>
            <a:r>
              <a:rPr lang="it-IT" b="1" dirty="0" smtClean="0"/>
              <a:t> </a:t>
            </a:r>
            <a:r>
              <a:rPr lang="it-IT" b="1" dirty="0" err="1" smtClean="0"/>
              <a:t>effects</a:t>
            </a:r>
            <a:r>
              <a:rPr lang="it-IT" b="1" dirty="0" smtClean="0"/>
              <a:t> on cognitive </a:t>
            </a:r>
            <a:r>
              <a:rPr lang="it-IT" b="1" dirty="0" err="1" smtClean="0"/>
              <a:t>function</a:t>
            </a:r>
            <a:endParaRPr lang="it-IT" b="1" dirty="0" smtClean="0"/>
          </a:p>
          <a:p>
            <a:pPr marL="0" indent="0">
              <a:buNone/>
            </a:pPr>
            <a:endParaRPr lang="it-IT" dirty="0" smtClean="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36</a:t>
            </a:fld>
            <a:endParaRPr lang="it-IT"/>
          </a:p>
        </p:txBody>
      </p:sp>
    </p:spTree>
    <p:extLst>
      <p:ext uri="{BB962C8B-B14F-4D97-AF65-F5344CB8AC3E}">
        <p14:creationId xmlns:p14="http://schemas.microsoft.com/office/powerpoint/2010/main" val="207707278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Vitamins</a:t>
            </a:r>
            <a:endParaRPr lang="it-IT" dirty="0"/>
          </a:p>
        </p:txBody>
      </p:sp>
      <p:sp>
        <p:nvSpPr>
          <p:cNvPr id="3" name="Segnaposto contenuto 2"/>
          <p:cNvSpPr>
            <a:spLocks noGrp="1"/>
          </p:cNvSpPr>
          <p:nvPr>
            <p:ph idx="1"/>
          </p:nvPr>
        </p:nvSpPr>
        <p:spPr/>
        <p:txBody>
          <a:bodyPr/>
          <a:lstStyle/>
          <a:p>
            <a:r>
              <a:rPr lang="it-IT" dirty="0" err="1" smtClean="0"/>
              <a:t>Vitamin</a:t>
            </a:r>
            <a:r>
              <a:rPr lang="it-IT" dirty="0" smtClean="0"/>
              <a:t> D</a:t>
            </a:r>
          </a:p>
          <a:p>
            <a:r>
              <a:rPr lang="it-IT" dirty="0" err="1" smtClean="0"/>
              <a:t>Vitamin</a:t>
            </a:r>
            <a:r>
              <a:rPr lang="it-IT" dirty="0" smtClean="0"/>
              <a:t> E</a:t>
            </a:r>
          </a:p>
          <a:p>
            <a:r>
              <a:rPr lang="it-IT" dirty="0" err="1" smtClean="0"/>
              <a:t>Vitamin</a:t>
            </a:r>
            <a:r>
              <a:rPr lang="it-IT" dirty="0" smtClean="0"/>
              <a:t> B6 </a:t>
            </a:r>
          </a:p>
          <a:p>
            <a:r>
              <a:rPr lang="it-IT" dirty="0" err="1" smtClean="0"/>
              <a:t>Vitamin</a:t>
            </a:r>
            <a:r>
              <a:rPr lang="it-IT" dirty="0" smtClean="0"/>
              <a:t> B12</a:t>
            </a:r>
          </a:p>
          <a:p>
            <a:endParaRPr lang="it-IT" dirty="0" smtClean="0"/>
          </a:p>
          <a:p>
            <a:pPr marL="0" indent="0" algn="ctr">
              <a:buNone/>
            </a:pPr>
            <a:r>
              <a:rPr lang="it-IT" dirty="0" err="1" smtClean="0"/>
              <a:t>Poor</a:t>
            </a:r>
            <a:r>
              <a:rPr lang="it-IT" dirty="0" smtClean="0"/>
              <a:t> </a:t>
            </a:r>
            <a:r>
              <a:rPr lang="it-IT" dirty="0" err="1" smtClean="0"/>
              <a:t>evidence</a:t>
            </a:r>
            <a:r>
              <a:rPr lang="it-IT" dirty="0" smtClean="0"/>
              <a:t> of </a:t>
            </a:r>
            <a:r>
              <a:rPr lang="it-IT" dirty="0" err="1" smtClean="0"/>
              <a:t>effects</a:t>
            </a:r>
            <a:endParaRPr lang="it-IT" dirty="0" smtClean="0"/>
          </a:p>
          <a:p>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37</a:t>
            </a:fld>
            <a:endParaRPr lang="it-IT"/>
          </a:p>
        </p:txBody>
      </p:sp>
    </p:spTree>
    <p:extLst>
      <p:ext uri="{BB962C8B-B14F-4D97-AF65-F5344CB8AC3E}">
        <p14:creationId xmlns:p14="http://schemas.microsoft.com/office/powerpoint/2010/main" val="25396903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Omega-3 </a:t>
            </a:r>
            <a:r>
              <a:rPr lang="it-IT" dirty="0" err="1" smtClean="0"/>
              <a:t>Polyunsaturated</a:t>
            </a:r>
            <a:r>
              <a:rPr lang="it-IT" dirty="0" smtClean="0"/>
              <a:t> </a:t>
            </a:r>
            <a:r>
              <a:rPr lang="it-IT" dirty="0" err="1" smtClean="0"/>
              <a:t>Fatty</a:t>
            </a:r>
            <a:r>
              <a:rPr lang="it-IT" dirty="0" smtClean="0"/>
              <a:t> </a:t>
            </a:r>
            <a:r>
              <a:rPr lang="it-IT" dirty="0" err="1" smtClean="0"/>
              <a:t>Acids</a:t>
            </a:r>
            <a:r>
              <a:rPr lang="it-IT" dirty="0" smtClean="0"/>
              <a:t/>
            </a:r>
            <a:br>
              <a:rPr lang="it-IT" dirty="0" smtClean="0"/>
            </a:br>
            <a:r>
              <a:rPr lang="it-IT" dirty="0" smtClean="0"/>
              <a:t>Omega 3 PUFA</a:t>
            </a:r>
            <a:endParaRPr lang="it-IT" dirty="0"/>
          </a:p>
        </p:txBody>
      </p:sp>
      <p:sp>
        <p:nvSpPr>
          <p:cNvPr id="3" name="Segnaposto contenuto 2"/>
          <p:cNvSpPr>
            <a:spLocks noGrp="1"/>
          </p:cNvSpPr>
          <p:nvPr>
            <p:ph idx="1"/>
          </p:nvPr>
        </p:nvSpPr>
        <p:spPr/>
        <p:txBody>
          <a:bodyPr/>
          <a:lstStyle/>
          <a:p>
            <a:r>
              <a:rPr lang="it-IT" dirty="0" smtClean="0"/>
              <a:t>Omega 3 PUFA </a:t>
            </a:r>
            <a:r>
              <a:rPr lang="it-IT" dirty="0" err="1" smtClean="0"/>
              <a:t>provide</a:t>
            </a:r>
            <a:r>
              <a:rPr lang="it-IT" dirty="0" smtClean="0"/>
              <a:t> some </a:t>
            </a:r>
            <a:r>
              <a:rPr lang="it-IT" dirty="0" err="1" smtClean="0"/>
              <a:t>beneficial</a:t>
            </a:r>
            <a:r>
              <a:rPr lang="it-IT" dirty="0" smtClean="0"/>
              <a:t> </a:t>
            </a:r>
            <a:r>
              <a:rPr lang="it-IT" dirty="0" err="1" smtClean="0"/>
              <a:t>effects</a:t>
            </a:r>
            <a:r>
              <a:rPr lang="it-IT" dirty="0" smtClean="0"/>
              <a:t> (</a:t>
            </a:r>
            <a:r>
              <a:rPr lang="it-IT" dirty="0" err="1" smtClean="0"/>
              <a:t>contradicting</a:t>
            </a:r>
            <a:r>
              <a:rPr lang="it-IT" dirty="0" smtClean="0"/>
              <a:t> </a:t>
            </a:r>
            <a:r>
              <a:rPr lang="it-IT" dirty="0" err="1" smtClean="0"/>
              <a:t>results</a:t>
            </a:r>
            <a:r>
              <a:rPr lang="it-IT" dirty="0" smtClean="0"/>
              <a:t> in </a:t>
            </a:r>
            <a:r>
              <a:rPr lang="it-IT" dirty="0" err="1" smtClean="0"/>
              <a:t>randomised</a:t>
            </a:r>
            <a:r>
              <a:rPr lang="it-IT" dirty="0" smtClean="0"/>
              <a:t> </a:t>
            </a:r>
            <a:r>
              <a:rPr lang="it-IT" dirty="0" err="1" smtClean="0"/>
              <a:t>clinical</a:t>
            </a:r>
            <a:r>
              <a:rPr lang="it-IT" dirty="0" smtClean="0"/>
              <a:t> trials)</a:t>
            </a:r>
          </a:p>
          <a:p>
            <a:r>
              <a:rPr lang="it-IT" dirty="0" err="1" smtClean="0"/>
              <a:t>Effect</a:t>
            </a:r>
            <a:r>
              <a:rPr lang="it-IT" dirty="0" smtClean="0"/>
              <a:t> on the plasma membrane and </a:t>
            </a:r>
            <a:r>
              <a:rPr lang="it-IT" dirty="0" err="1" smtClean="0"/>
              <a:t>inflammation</a:t>
            </a:r>
            <a:endParaRPr lang="it-IT" dirty="0" smtClean="0"/>
          </a:p>
          <a:p>
            <a:pPr lvl="1"/>
            <a:r>
              <a:rPr lang="it-IT" dirty="0" err="1" smtClean="0"/>
              <a:t>precursors</a:t>
            </a:r>
            <a:r>
              <a:rPr lang="it-IT" dirty="0" smtClean="0"/>
              <a:t> of </a:t>
            </a:r>
            <a:r>
              <a:rPr lang="it-IT" dirty="0" err="1" smtClean="0"/>
              <a:t>inflammation</a:t>
            </a:r>
            <a:r>
              <a:rPr lang="it-IT" dirty="0" smtClean="0"/>
              <a:t> </a:t>
            </a:r>
            <a:r>
              <a:rPr lang="it-IT" dirty="0" err="1" smtClean="0"/>
              <a:t>mediators</a:t>
            </a:r>
            <a:endParaRPr lang="it-IT" dirty="0" smtClean="0"/>
          </a:p>
          <a:p>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38</a:t>
            </a:fld>
            <a:endParaRPr lang="it-IT"/>
          </a:p>
        </p:txBody>
      </p:sp>
    </p:spTree>
    <p:extLst>
      <p:ext uri="{BB962C8B-B14F-4D97-AF65-F5344CB8AC3E}">
        <p14:creationId xmlns:p14="http://schemas.microsoft.com/office/powerpoint/2010/main" val="14517174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3</a:t>
            </a:fld>
            <a:endParaRPr lang="it-IT"/>
          </a:p>
        </p:txBody>
      </p:sp>
      <p:pic>
        <p:nvPicPr>
          <p:cNvPr id="7" name="Immagine 6"/>
          <p:cNvPicPr>
            <a:picLocks noChangeAspect="1"/>
          </p:cNvPicPr>
          <p:nvPr/>
        </p:nvPicPr>
        <p:blipFill>
          <a:blip r:embed="rId3"/>
          <a:stretch>
            <a:fillRect/>
          </a:stretch>
        </p:blipFill>
        <p:spPr>
          <a:xfrm>
            <a:off x="0" y="889000"/>
            <a:ext cx="9144000" cy="5066141"/>
          </a:xfrm>
          <a:prstGeom prst="rect">
            <a:avLst/>
          </a:prstGeom>
        </p:spPr>
      </p:pic>
    </p:spTree>
    <p:extLst>
      <p:ext uri="{BB962C8B-B14F-4D97-AF65-F5344CB8AC3E}">
        <p14:creationId xmlns:p14="http://schemas.microsoft.com/office/powerpoint/2010/main" val="11086878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39</a:t>
            </a:fld>
            <a:endParaRPr lang="it-IT"/>
          </a:p>
        </p:txBody>
      </p:sp>
      <p:pic>
        <p:nvPicPr>
          <p:cNvPr id="7" name="Immagine 6"/>
          <p:cNvPicPr>
            <a:picLocks noChangeAspect="1"/>
          </p:cNvPicPr>
          <p:nvPr/>
        </p:nvPicPr>
        <p:blipFill>
          <a:blip r:embed="rId3"/>
          <a:stretch>
            <a:fillRect/>
          </a:stretch>
        </p:blipFill>
        <p:spPr>
          <a:xfrm>
            <a:off x="0" y="0"/>
            <a:ext cx="9213009" cy="6611689"/>
          </a:xfrm>
          <a:prstGeom prst="rect">
            <a:avLst/>
          </a:prstGeom>
        </p:spPr>
      </p:pic>
    </p:spTree>
    <p:extLst>
      <p:ext uri="{BB962C8B-B14F-4D97-AF65-F5344CB8AC3E}">
        <p14:creationId xmlns:p14="http://schemas.microsoft.com/office/powerpoint/2010/main" val="149795187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Calorie </a:t>
            </a:r>
            <a:r>
              <a:rPr lang="it-IT" dirty="0" err="1" smtClean="0"/>
              <a:t>restriction</a:t>
            </a:r>
            <a:endParaRPr lang="it-IT" dirty="0"/>
          </a:p>
        </p:txBody>
      </p:sp>
      <p:sp>
        <p:nvSpPr>
          <p:cNvPr id="6" name="Segnaposto contenuto 5"/>
          <p:cNvSpPr>
            <a:spLocks noGrp="1"/>
          </p:cNvSpPr>
          <p:nvPr>
            <p:ph idx="1"/>
          </p:nvPr>
        </p:nvSpPr>
        <p:spPr/>
        <p:txBody>
          <a:bodyPr/>
          <a:lstStyle/>
          <a:p>
            <a:pPr marL="0" indent="0" algn="ctr">
              <a:buNone/>
            </a:pPr>
            <a:r>
              <a:rPr lang="it-IT" dirty="0" err="1" smtClean="0"/>
              <a:t>Modulates</a:t>
            </a:r>
            <a:r>
              <a:rPr lang="it-IT" dirty="0" smtClean="0"/>
              <a:t> </a:t>
            </a:r>
            <a:r>
              <a:rPr lang="it-IT" dirty="0" err="1" smtClean="0"/>
              <a:t>Adult</a:t>
            </a:r>
            <a:r>
              <a:rPr lang="it-IT" dirty="0" smtClean="0"/>
              <a:t> </a:t>
            </a:r>
            <a:r>
              <a:rPr lang="it-IT" dirty="0" err="1" smtClean="0"/>
              <a:t>Hippocampal</a:t>
            </a:r>
            <a:r>
              <a:rPr lang="it-IT" dirty="0" smtClean="0"/>
              <a:t> </a:t>
            </a:r>
            <a:r>
              <a:rPr lang="it-IT" dirty="0" err="1" smtClean="0"/>
              <a:t>Neurogenesis</a:t>
            </a:r>
            <a:r>
              <a:rPr lang="it-IT" dirty="0" smtClean="0"/>
              <a:t> (AHN) and </a:t>
            </a:r>
            <a:r>
              <a:rPr lang="it-IT" dirty="0" err="1" smtClean="0"/>
              <a:t>synaptic</a:t>
            </a:r>
            <a:r>
              <a:rPr lang="it-IT" dirty="0" smtClean="0"/>
              <a:t> </a:t>
            </a:r>
            <a:r>
              <a:rPr lang="it-IT" dirty="0" err="1" smtClean="0"/>
              <a:t>plasticity</a:t>
            </a:r>
            <a:endParaRPr lang="it-IT" dirty="0" smtClean="0"/>
          </a:p>
          <a:p>
            <a:r>
              <a:rPr lang="it-IT" dirty="0" smtClean="0"/>
              <a:t>Calorie </a:t>
            </a:r>
            <a:r>
              <a:rPr lang="it-IT" dirty="0" err="1" smtClean="0"/>
              <a:t>restriction</a:t>
            </a:r>
            <a:r>
              <a:rPr lang="it-IT" dirty="0" smtClean="0"/>
              <a:t> </a:t>
            </a:r>
            <a:r>
              <a:rPr lang="it-IT" dirty="0" err="1" smtClean="0"/>
              <a:t>activates</a:t>
            </a:r>
            <a:r>
              <a:rPr lang="it-IT" dirty="0" smtClean="0"/>
              <a:t> AMPK </a:t>
            </a:r>
            <a:r>
              <a:rPr lang="it-IT" dirty="0" err="1" smtClean="0"/>
              <a:t>signalling</a:t>
            </a:r>
            <a:endParaRPr lang="it-IT" dirty="0" smtClean="0"/>
          </a:p>
          <a:p>
            <a:pPr lvl="1"/>
            <a:r>
              <a:rPr lang="it-IT" dirty="0" err="1" smtClean="0"/>
              <a:t>change</a:t>
            </a:r>
            <a:r>
              <a:rPr lang="it-IT" dirty="0" smtClean="0"/>
              <a:t> in </a:t>
            </a:r>
            <a:r>
              <a:rPr lang="it-IT" dirty="0" err="1" smtClean="0"/>
              <a:t>expression</a:t>
            </a:r>
            <a:r>
              <a:rPr lang="it-IT" dirty="0" smtClean="0"/>
              <a:t> of </a:t>
            </a:r>
            <a:r>
              <a:rPr lang="it-IT" dirty="0" err="1" smtClean="0"/>
              <a:t>genes</a:t>
            </a:r>
            <a:r>
              <a:rPr lang="it-IT" dirty="0" smtClean="0"/>
              <a:t> </a:t>
            </a:r>
            <a:r>
              <a:rPr lang="it-IT" dirty="0" err="1" smtClean="0"/>
              <a:t>related</a:t>
            </a:r>
            <a:r>
              <a:rPr lang="it-IT" dirty="0" smtClean="0"/>
              <a:t> to </a:t>
            </a:r>
            <a:r>
              <a:rPr lang="it-IT" dirty="0" err="1" smtClean="0"/>
              <a:t>synaptogenesis</a:t>
            </a:r>
            <a:endParaRPr lang="it-IT" dirty="0" smtClean="0"/>
          </a:p>
          <a:p>
            <a:pPr lvl="2"/>
            <a:r>
              <a:rPr lang="it-IT" dirty="0" smtClean="0"/>
              <a:t>NMDA </a:t>
            </a:r>
            <a:r>
              <a:rPr lang="it-IT" dirty="0" err="1" smtClean="0"/>
              <a:t>receptors</a:t>
            </a:r>
            <a:r>
              <a:rPr lang="it-IT" dirty="0" smtClean="0"/>
              <a:t> are </a:t>
            </a:r>
            <a:r>
              <a:rPr lang="it-IT" dirty="0" err="1" smtClean="0"/>
              <a:t>upregulated</a:t>
            </a:r>
            <a:endParaRPr lang="it-IT" dirty="0" smtClean="0"/>
          </a:p>
          <a:p>
            <a:pPr lvl="2"/>
            <a:r>
              <a:rPr lang="it-IT" dirty="0" err="1" smtClean="0"/>
              <a:t>improved</a:t>
            </a:r>
            <a:r>
              <a:rPr lang="it-IT" dirty="0" smtClean="0"/>
              <a:t> Long </a:t>
            </a:r>
            <a:r>
              <a:rPr lang="it-IT" dirty="0" err="1" smtClean="0"/>
              <a:t>Term</a:t>
            </a:r>
            <a:r>
              <a:rPr lang="it-IT" dirty="0" smtClean="0"/>
              <a:t> </a:t>
            </a:r>
            <a:r>
              <a:rPr lang="it-IT" dirty="0" err="1" smtClean="0"/>
              <a:t>Potentiation</a:t>
            </a:r>
            <a:r>
              <a:rPr lang="it-IT" dirty="0" smtClean="0"/>
              <a:t> (LPT)</a:t>
            </a:r>
          </a:p>
          <a:p>
            <a:pPr marL="913833" lvl="2" indent="0">
              <a:buNone/>
            </a:pPr>
            <a:endParaRPr lang="it-IT" dirty="0"/>
          </a:p>
        </p:txBody>
      </p:sp>
      <p:sp>
        <p:nvSpPr>
          <p:cNvPr id="2" name="Segnaposto data 1"/>
          <p:cNvSpPr>
            <a:spLocks noGrp="1"/>
          </p:cNvSpPr>
          <p:nvPr>
            <p:ph type="dt" sz="half" idx="10"/>
          </p:nvPr>
        </p:nvSpPr>
        <p:spPr/>
        <p:txBody>
          <a:bodyPr/>
          <a:lstStyle/>
          <a:p>
            <a:r>
              <a:rPr lang="it-IT" smtClean="0"/>
              <a:t>10/04/19</a:t>
            </a:r>
            <a:endParaRPr lang="it-IT"/>
          </a:p>
        </p:txBody>
      </p:sp>
      <p:sp>
        <p:nvSpPr>
          <p:cNvPr id="3" name="Segnaposto piè di pagina 2"/>
          <p:cNvSpPr>
            <a:spLocks noGrp="1"/>
          </p:cNvSpPr>
          <p:nvPr>
            <p:ph type="ftr" sz="quarter" idx="11"/>
          </p:nvPr>
        </p:nvSpPr>
        <p:spPr/>
        <p:txBody>
          <a:bodyPr/>
          <a:lstStyle/>
          <a:p>
            <a:r>
              <a:rPr lang="it-IT" smtClean="0"/>
              <a:t>991SV-BIOCHEMISTRY OF AGE RELATED DISEASES  </a:t>
            </a:r>
            <a:endParaRPr lang="it-IT"/>
          </a:p>
        </p:txBody>
      </p:sp>
      <p:sp>
        <p:nvSpPr>
          <p:cNvPr id="4" name="Segnaposto numero diapositiva 3"/>
          <p:cNvSpPr>
            <a:spLocks noGrp="1"/>
          </p:cNvSpPr>
          <p:nvPr>
            <p:ph type="sldNum" sz="quarter" idx="12"/>
          </p:nvPr>
        </p:nvSpPr>
        <p:spPr/>
        <p:txBody>
          <a:bodyPr/>
          <a:lstStyle/>
          <a:p>
            <a:fld id="{A317E788-7735-1742-898B-CBA1746287CE}" type="slidenum">
              <a:rPr lang="it-IT" smtClean="0"/>
              <a:t>40</a:t>
            </a:fld>
            <a:endParaRPr lang="it-IT"/>
          </a:p>
        </p:txBody>
      </p:sp>
    </p:spTree>
    <p:extLst>
      <p:ext uri="{BB962C8B-B14F-4D97-AF65-F5344CB8AC3E}">
        <p14:creationId xmlns:p14="http://schemas.microsoft.com/office/powerpoint/2010/main" val="97062332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Ketogenic</a:t>
            </a:r>
            <a:r>
              <a:rPr lang="it-IT" dirty="0" smtClean="0"/>
              <a:t> </a:t>
            </a:r>
            <a:r>
              <a:rPr lang="it-IT" dirty="0" err="1" smtClean="0"/>
              <a:t>diet</a:t>
            </a:r>
            <a:endParaRPr lang="it-IT" dirty="0"/>
          </a:p>
        </p:txBody>
      </p:sp>
      <p:sp>
        <p:nvSpPr>
          <p:cNvPr id="3" name="Segnaposto contenuto 2"/>
          <p:cNvSpPr>
            <a:spLocks noGrp="1"/>
          </p:cNvSpPr>
          <p:nvPr>
            <p:ph idx="1"/>
          </p:nvPr>
        </p:nvSpPr>
        <p:spPr/>
        <p:txBody>
          <a:bodyPr/>
          <a:lstStyle/>
          <a:p>
            <a:pPr marL="0" indent="0" algn="ctr">
              <a:buNone/>
            </a:pPr>
            <a:r>
              <a:rPr lang="it-IT" b="1" dirty="0" err="1" smtClean="0"/>
              <a:t>Ketone</a:t>
            </a:r>
            <a:r>
              <a:rPr lang="it-IT" b="1" dirty="0" smtClean="0"/>
              <a:t> </a:t>
            </a:r>
            <a:r>
              <a:rPr lang="it-IT" b="1" dirty="0" err="1" smtClean="0"/>
              <a:t>bodies</a:t>
            </a:r>
            <a:r>
              <a:rPr lang="it-IT" b="1" dirty="0" smtClean="0"/>
              <a:t> (KB) </a:t>
            </a:r>
            <a:r>
              <a:rPr lang="it-IT" b="1" dirty="0" err="1" smtClean="0"/>
              <a:t>act</a:t>
            </a:r>
            <a:r>
              <a:rPr lang="it-IT" b="1" dirty="0" smtClean="0"/>
              <a:t> </a:t>
            </a:r>
            <a:r>
              <a:rPr lang="it-IT" b="1" dirty="0" err="1" smtClean="0"/>
              <a:t>as</a:t>
            </a:r>
            <a:r>
              <a:rPr lang="it-IT" b="1" dirty="0" smtClean="0"/>
              <a:t> </a:t>
            </a:r>
            <a:r>
              <a:rPr lang="it-IT" b="1" dirty="0" err="1" smtClean="0"/>
              <a:t>neuroprotective</a:t>
            </a:r>
            <a:r>
              <a:rPr lang="it-IT" b="1" dirty="0"/>
              <a:t> </a:t>
            </a:r>
            <a:r>
              <a:rPr lang="it-IT" b="1" dirty="0" smtClean="0"/>
              <a:t>agents by </a:t>
            </a:r>
          </a:p>
          <a:p>
            <a:r>
              <a:rPr lang="it-IT" dirty="0" err="1" smtClean="0"/>
              <a:t>raising</a:t>
            </a:r>
            <a:r>
              <a:rPr lang="it-IT" dirty="0" smtClean="0"/>
              <a:t> ATP </a:t>
            </a:r>
            <a:r>
              <a:rPr lang="it-IT" dirty="0" err="1" smtClean="0"/>
              <a:t>levels</a:t>
            </a:r>
            <a:endParaRPr lang="it-IT" dirty="0" smtClean="0"/>
          </a:p>
          <a:p>
            <a:r>
              <a:rPr lang="it-IT" dirty="0" err="1" smtClean="0"/>
              <a:t>diminishing</a:t>
            </a:r>
            <a:r>
              <a:rPr lang="it-IT" dirty="0" smtClean="0"/>
              <a:t> the production of </a:t>
            </a:r>
            <a:r>
              <a:rPr lang="it-IT" dirty="0" err="1" smtClean="0"/>
              <a:t>reactive</a:t>
            </a:r>
            <a:r>
              <a:rPr lang="it-IT" dirty="0" smtClean="0"/>
              <a:t> </a:t>
            </a:r>
            <a:r>
              <a:rPr lang="it-IT" dirty="0" err="1" smtClean="0"/>
              <a:t>oxygen</a:t>
            </a:r>
            <a:r>
              <a:rPr lang="it-IT" dirty="0" smtClean="0"/>
              <a:t> </a:t>
            </a:r>
            <a:r>
              <a:rPr lang="it-IT" dirty="0" err="1" smtClean="0"/>
              <a:t>species</a:t>
            </a:r>
            <a:r>
              <a:rPr lang="it-IT" dirty="0" smtClean="0"/>
              <a:t> in </a:t>
            </a:r>
            <a:r>
              <a:rPr lang="it-IT" dirty="0" err="1" smtClean="0"/>
              <a:t>neurological</a:t>
            </a:r>
            <a:r>
              <a:rPr lang="it-IT" dirty="0" smtClean="0"/>
              <a:t> </a:t>
            </a:r>
            <a:r>
              <a:rPr lang="it-IT" dirty="0" err="1" smtClean="0"/>
              <a:t>tissues</a:t>
            </a:r>
            <a:r>
              <a:rPr lang="it-IT" dirty="0" smtClean="0"/>
              <a:t> </a:t>
            </a:r>
          </a:p>
          <a:p>
            <a:r>
              <a:rPr lang="it-IT" dirty="0" err="1" smtClean="0"/>
              <a:t>enhancing</a:t>
            </a:r>
            <a:r>
              <a:rPr lang="it-IT" dirty="0" smtClean="0"/>
              <a:t> the </a:t>
            </a:r>
            <a:r>
              <a:rPr lang="it-IT" dirty="0" err="1" smtClean="0"/>
              <a:t>regulation</a:t>
            </a:r>
            <a:r>
              <a:rPr lang="it-IT" dirty="0" smtClean="0"/>
              <a:t> of </a:t>
            </a:r>
            <a:r>
              <a:rPr lang="it-IT" dirty="0" err="1" smtClean="0"/>
              <a:t>synaptic</a:t>
            </a:r>
            <a:r>
              <a:rPr lang="it-IT" dirty="0" smtClean="0"/>
              <a:t> </a:t>
            </a:r>
            <a:r>
              <a:rPr lang="it-IT" dirty="0" err="1" smtClean="0"/>
              <a:t>function</a:t>
            </a:r>
            <a:r>
              <a:rPr lang="it-IT" dirty="0" smtClean="0"/>
              <a:t> </a:t>
            </a:r>
            <a:r>
              <a:rPr lang="it-IT" dirty="0" err="1" smtClean="0"/>
              <a:t>though</a:t>
            </a:r>
            <a:r>
              <a:rPr lang="it-IT" dirty="0" smtClean="0"/>
              <a:t> </a:t>
            </a:r>
            <a:r>
              <a:rPr lang="it-IT" dirty="0" err="1" smtClean="0"/>
              <a:t>mitochondrial</a:t>
            </a:r>
            <a:r>
              <a:rPr lang="it-IT" dirty="0" smtClean="0"/>
              <a:t> </a:t>
            </a:r>
            <a:r>
              <a:rPr lang="it-IT" dirty="0" err="1" smtClean="0"/>
              <a:t>biogenesis</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41</a:t>
            </a:fld>
            <a:endParaRPr lang="it-IT"/>
          </a:p>
        </p:txBody>
      </p:sp>
    </p:spTree>
    <p:extLst>
      <p:ext uri="{BB962C8B-B14F-4D97-AF65-F5344CB8AC3E}">
        <p14:creationId xmlns:p14="http://schemas.microsoft.com/office/powerpoint/2010/main" val="13701289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Exercise</a:t>
            </a:r>
            <a:endParaRPr lang="it-IT" dirty="0"/>
          </a:p>
        </p:txBody>
      </p:sp>
      <p:sp>
        <p:nvSpPr>
          <p:cNvPr id="3" name="Segnaposto contenuto 2"/>
          <p:cNvSpPr>
            <a:spLocks noGrp="1"/>
          </p:cNvSpPr>
          <p:nvPr>
            <p:ph idx="1"/>
          </p:nvPr>
        </p:nvSpPr>
        <p:spPr/>
        <p:txBody>
          <a:bodyPr>
            <a:normAutofit/>
          </a:bodyPr>
          <a:lstStyle/>
          <a:p>
            <a:pPr marL="0" indent="0" algn="ctr">
              <a:buNone/>
            </a:pPr>
            <a:r>
              <a:rPr lang="it-IT" b="1" dirty="0" err="1" smtClean="0"/>
              <a:t>Reduces</a:t>
            </a:r>
            <a:r>
              <a:rPr lang="it-IT" b="1" dirty="0" smtClean="0"/>
              <a:t> </a:t>
            </a:r>
            <a:r>
              <a:rPr lang="it-IT" b="1" dirty="0" err="1" smtClean="0"/>
              <a:t>risk</a:t>
            </a:r>
            <a:r>
              <a:rPr lang="it-IT" b="1" dirty="0" smtClean="0"/>
              <a:t> of </a:t>
            </a:r>
            <a:r>
              <a:rPr lang="it-IT" b="1" dirty="0" err="1" smtClean="0"/>
              <a:t>dementia</a:t>
            </a:r>
            <a:r>
              <a:rPr lang="it-IT" b="1" dirty="0" smtClean="0"/>
              <a:t> by</a:t>
            </a:r>
          </a:p>
          <a:p>
            <a:r>
              <a:rPr lang="it-IT" dirty="0" err="1" smtClean="0"/>
              <a:t>lowering</a:t>
            </a:r>
            <a:r>
              <a:rPr lang="it-IT" dirty="0" smtClean="0"/>
              <a:t> </a:t>
            </a:r>
            <a:r>
              <a:rPr lang="it-IT" dirty="0" err="1" smtClean="0"/>
              <a:t>blood</a:t>
            </a:r>
            <a:r>
              <a:rPr lang="it-IT" dirty="0" smtClean="0"/>
              <a:t> pressure </a:t>
            </a:r>
          </a:p>
          <a:p>
            <a:r>
              <a:rPr lang="it-IT" dirty="0" err="1" smtClean="0"/>
              <a:t>Lowering</a:t>
            </a:r>
            <a:r>
              <a:rPr lang="it-IT" dirty="0" smtClean="0"/>
              <a:t> </a:t>
            </a:r>
            <a:r>
              <a:rPr lang="it-IT" dirty="0" err="1" smtClean="0"/>
              <a:t>total</a:t>
            </a:r>
            <a:r>
              <a:rPr lang="it-IT" dirty="0" smtClean="0"/>
              <a:t> </a:t>
            </a:r>
            <a:r>
              <a:rPr lang="it-IT" dirty="0" err="1" smtClean="0"/>
              <a:t>cholesterol</a:t>
            </a:r>
            <a:endParaRPr lang="it-IT" dirty="0" smtClean="0"/>
          </a:p>
          <a:p>
            <a:r>
              <a:rPr lang="it-IT" dirty="0" err="1" smtClean="0"/>
              <a:t>reducing</a:t>
            </a:r>
            <a:r>
              <a:rPr lang="it-IT" dirty="0" smtClean="0"/>
              <a:t> </a:t>
            </a:r>
            <a:r>
              <a:rPr lang="it-IT" dirty="0" err="1" smtClean="0"/>
              <a:t>abdominal</a:t>
            </a:r>
            <a:r>
              <a:rPr lang="it-IT" dirty="0" smtClean="0"/>
              <a:t> </a:t>
            </a:r>
            <a:r>
              <a:rPr lang="it-IT" dirty="0" err="1" smtClean="0"/>
              <a:t>fat</a:t>
            </a:r>
            <a:r>
              <a:rPr lang="it-IT" dirty="0" smtClean="0"/>
              <a:t> </a:t>
            </a:r>
          </a:p>
          <a:p>
            <a:r>
              <a:rPr lang="it-IT" dirty="0" err="1" smtClean="0"/>
              <a:t>improving</a:t>
            </a:r>
            <a:r>
              <a:rPr lang="it-IT" dirty="0" smtClean="0"/>
              <a:t> immune and </a:t>
            </a:r>
            <a:r>
              <a:rPr lang="it-IT" dirty="0" err="1" smtClean="0"/>
              <a:t>lung</a:t>
            </a:r>
            <a:r>
              <a:rPr lang="it-IT" dirty="0" smtClean="0"/>
              <a:t> </a:t>
            </a:r>
            <a:r>
              <a:rPr lang="it-IT" dirty="0" err="1" smtClean="0"/>
              <a:t>function</a:t>
            </a:r>
            <a:endParaRPr lang="it-IT" dirty="0" smtClean="0"/>
          </a:p>
          <a:p>
            <a:r>
              <a:rPr lang="it-IT" dirty="0" err="1" smtClean="0"/>
              <a:t>improving</a:t>
            </a:r>
            <a:r>
              <a:rPr lang="it-IT" dirty="0" smtClean="0"/>
              <a:t> </a:t>
            </a:r>
            <a:r>
              <a:rPr lang="it-IT" dirty="0" err="1" smtClean="0"/>
              <a:t>cardiovascular</a:t>
            </a:r>
            <a:r>
              <a:rPr lang="it-IT" dirty="0" smtClean="0"/>
              <a:t> </a:t>
            </a:r>
            <a:r>
              <a:rPr lang="it-IT" dirty="0" err="1" smtClean="0"/>
              <a:t>function</a:t>
            </a:r>
            <a:endParaRPr lang="it-IT" dirty="0" smtClean="0"/>
          </a:p>
          <a:p>
            <a:pPr lvl="1"/>
            <a:r>
              <a:rPr lang="it-IT" dirty="0" err="1" smtClean="0"/>
              <a:t>improving</a:t>
            </a:r>
            <a:r>
              <a:rPr lang="it-IT" dirty="0" smtClean="0"/>
              <a:t> </a:t>
            </a:r>
            <a:r>
              <a:rPr lang="it-IT" dirty="0" err="1" smtClean="0"/>
              <a:t>cerebral</a:t>
            </a:r>
            <a:r>
              <a:rPr lang="it-IT" dirty="0"/>
              <a:t> </a:t>
            </a:r>
            <a:r>
              <a:rPr lang="it-IT" dirty="0" err="1" smtClean="0"/>
              <a:t>blood</a:t>
            </a:r>
            <a:r>
              <a:rPr lang="it-IT" dirty="0" smtClean="0"/>
              <a:t> flow.</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42</a:t>
            </a:fld>
            <a:endParaRPr lang="it-IT"/>
          </a:p>
        </p:txBody>
      </p:sp>
    </p:spTree>
    <p:extLst>
      <p:ext uri="{BB962C8B-B14F-4D97-AF65-F5344CB8AC3E}">
        <p14:creationId xmlns:p14="http://schemas.microsoft.com/office/powerpoint/2010/main" val="5397802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take home </a:t>
            </a:r>
            <a:r>
              <a:rPr lang="it-IT" dirty="0" err="1" smtClean="0"/>
              <a:t>message</a:t>
            </a:r>
            <a:endParaRPr lang="it-IT" dirty="0"/>
          </a:p>
        </p:txBody>
      </p:sp>
      <p:sp>
        <p:nvSpPr>
          <p:cNvPr id="3" name="Segnaposto contenuto 2"/>
          <p:cNvSpPr>
            <a:spLocks noGrp="1"/>
          </p:cNvSpPr>
          <p:nvPr>
            <p:ph idx="1"/>
          </p:nvPr>
        </p:nvSpPr>
        <p:spPr/>
        <p:txBody>
          <a:bodyPr>
            <a:normAutofit fontScale="77500" lnSpcReduction="20000"/>
          </a:bodyPr>
          <a:lstStyle/>
          <a:p>
            <a:pPr marL="0" indent="0" algn="ctr">
              <a:buNone/>
            </a:pPr>
            <a:r>
              <a:rPr lang="it-IT" b="1" dirty="0" err="1" smtClean="0"/>
              <a:t>Risk</a:t>
            </a:r>
            <a:r>
              <a:rPr lang="it-IT" b="1" dirty="0" smtClean="0"/>
              <a:t> </a:t>
            </a:r>
            <a:r>
              <a:rPr lang="it-IT" b="1" dirty="0" err="1"/>
              <a:t>factors</a:t>
            </a:r>
            <a:r>
              <a:rPr lang="it-IT" b="1" dirty="0"/>
              <a:t> for AD are </a:t>
            </a:r>
            <a:r>
              <a:rPr lang="it-IT" b="1" dirty="0" err="1"/>
              <a:t>similar</a:t>
            </a:r>
            <a:r>
              <a:rPr lang="it-IT" b="1" dirty="0"/>
              <a:t> to </a:t>
            </a:r>
            <a:r>
              <a:rPr lang="it-IT" b="1" dirty="0" err="1"/>
              <a:t>those</a:t>
            </a:r>
            <a:r>
              <a:rPr lang="it-IT" b="1" dirty="0"/>
              <a:t> for </a:t>
            </a:r>
            <a:r>
              <a:rPr lang="it-IT" b="1" dirty="0" smtClean="0"/>
              <a:t>CVD, </a:t>
            </a:r>
            <a:r>
              <a:rPr lang="it-IT" b="1" dirty="0" err="1"/>
              <a:t>such</a:t>
            </a:r>
            <a:r>
              <a:rPr lang="it-IT" b="1" dirty="0"/>
              <a:t> </a:t>
            </a:r>
            <a:r>
              <a:rPr lang="it-IT" b="1" dirty="0" err="1"/>
              <a:t>as</a:t>
            </a:r>
            <a:r>
              <a:rPr lang="it-IT" b="1" dirty="0"/>
              <a:t> </a:t>
            </a:r>
            <a:endParaRPr lang="it-IT" b="1" dirty="0" smtClean="0"/>
          </a:p>
          <a:p>
            <a:r>
              <a:rPr lang="it-IT" dirty="0" smtClean="0"/>
              <a:t>high </a:t>
            </a:r>
            <a:r>
              <a:rPr lang="it-IT" dirty="0" err="1"/>
              <a:t>blood</a:t>
            </a:r>
            <a:r>
              <a:rPr lang="it-IT" dirty="0"/>
              <a:t> </a:t>
            </a:r>
            <a:r>
              <a:rPr lang="it-IT" dirty="0" smtClean="0"/>
              <a:t>pressure </a:t>
            </a:r>
          </a:p>
          <a:p>
            <a:r>
              <a:rPr lang="it-IT" dirty="0" smtClean="0"/>
              <a:t>smoking</a:t>
            </a:r>
          </a:p>
          <a:p>
            <a:r>
              <a:rPr lang="it-IT" dirty="0" smtClean="0"/>
              <a:t>high </a:t>
            </a:r>
            <a:r>
              <a:rPr lang="it-IT" dirty="0" err="1"/>
              <a:t>cholesterol</a:t>
            </a:r>
            <a:r>
              <a:rPr lang="it-IT" dirty="0"/>
              <a:t> </a:t>
            </a:r>
          </a:p>
          <a:p>
            <a:r>
              <a:rPr lang="it-IT" dirty="0" err="1" smtClean="0"/>
              <a:t>obesity</a:t>
            </a:r>
            <a:r>
              <a:rPr lang="it-IT" dirty="0" smtClean="0"/>
              <a:t> </a:t>
            </a:r>
          </a:p>
          <a:p>
            <a:pPr marL="0" indent="0" algn="ctr">
              <a:buNone/>
            </a:pPr>
            <a:endParaRPr lang="it-IT" b="1" dirty="0" smtClean="0"/>
          </a:p>
          <a:p>
            <a:pPr marL="0" indent="0" algn="ctr">
              <a:buNone/>
            </a:pPr>
            <a:r>
              <a:rPr lang="it-IT" b="1" dirty="0" err="1" smtClean="0"/>
              <a:t>Risk</a:t>
            </a:r>
            <a:r>
              <a:rPr lang="it-IT" b="1" dirty="0" smtClean="0"/>
              <a:t> </a:t>
            </a:r>
            <a:r>
              <a:rPr lang="it-IT" b="1" dirty="0" err="1" smtClean="0"/>
              <a:t>factors</a:t>
            </a:r>
            <a:r>
              <a:rPr lang="it-IT" b="1" dirty="0" smtClean="0"/>
              <a:t> </a:t>
            </a:r>
            <a:r>
              <a:rPr lang="it-IT" b="1" dirty="0" err="1" smtClean="0"/>
              <a:t>need</a:t>
            </a:r>
            <a:r>
              <a:rPr lang="it-IT" b="1" dirty="0" smtClean="0"/>
              <a:t> </a:t>
            </a:r>
            <a:r>
              <a:rPr lang="it-IT" b="1" dirty="0"/>
              <a:t>to be </a:t>
            </a:r>
            <a:r>
              <a:rPr lang="it-IT" b="1" dirty="0" err="1"/>
              <a:t>treated</a:t>
            </a:r>
            <a:r>
              <a:rPr lang="it-IT" b="1" dirty="0"/>
              <a:t> in </a:t>
            </a:r>
            <a:r>
              <a:rPr lang="it-IT" b="1" dirty="0" err="1"/>
              <a:t>midlife</a:t>
            </a:r>
            <a:r>
              <a:rPr lang="it-IT" b="1" dirty="0"/>
              <a:t> </a:t>
            </a:r>
            <a:r>
              <a:rPr lang="it-IT" b="1" dirty="0" err="1"/>
              <a:t>at</a:t>
            </a:r>
            <a:r>
              <a:rPr lang="it-IT" b="1" dirty="0"/>
              <a:t> the </a:t>
            </a:r>
            <a:r>
              <a:rPr lang="it-IT" b="1" dirty="0" err="1"/>
              <a:t>latest</a:t>
            </a:r>
            <a:r>
              <a:rPr lang="it-IT" b="1" dirty="0"/>
              <a:t> to </a:t>
            </a:r>
            <a:r>
              <a:rPr lang="it-IT" b="1" dirty="0" smtClean="0"/>
              <a:t>reduce the </a:t>
            </a:r>
            <a:r>
              <a:rPr lang="it-IT" b="1" dirty="0" err="1" smtClean="0"/>
              <a:t>risk</a:t>
            </a:r>
            <a:r>
              <a:rPr lang="it-IT" b="1" dirty="0" smtClean="0"/>
              <a:t> of </a:t>
            </a:r>
            <a:r>
              <a:rPr lang="it-IT" b="1" dirty="0" err="1" smtClean="0"/>
              <a:t>dementia</a:t>
            </a:r>
            <a:r>
              <a:rPr lang="it-IT" b="1" dirty="0" smtClean="0"/>
              <a:t> </a:t>
            </a:r>
            <a:r>
              <a:rPr lang="it-IT" b="1" dirty="0" err="1" smtClean="0"/>
              <a:t>later</a:t>
            </a:r>
            <a:r>
              <a:rPr lang="it-IT" b="1" dirty="0" smtClean="0"/>
              <a:t> in life</a:t>
            </a:r>
            <a:r>
              <a:rPr lang="it-IT" dirty="0" smtClean="0"/>
              <a:t> </a:t>
            </a:r>
          </a:p>
          <a:p>
            <a:r>
              <a:rPr lang="it-IT" dirty="0" smtClean="0"/>
              <a:t>A multi-</a:t>
            </a:r>
            <a:r>
              <a:rPr lang="it-IT" dirty="0" err="1" smtClean="0"/>
              <a:t>disciplinary</a:t>
            </a:r>
            <a:r>
              <a:rPr lang="it-IT" dirty="0" smtClean="0"/>
              <a:t> </a:t>
            </a:r>
            <a:r>
              <a:rPr lang="it-IT" dirty="0" err="1" smtClean="0"/>
              <a:t>change</a:t>
            </a:r>
            <a:r>
              <a:rPr lang="it-IT" dirty="0" smtClean="0"/>
              <a:t> in </a:t>
            </a:r>
            <a:r>
              <a:rPr lang="it-IT" dirty="0" err="1" smtClean="0"/>
              <a:t>lifestyles</a:t>
            </a:r>
            <a:r>
              <a:rPr lang="it-IT" dirty="0" smtClean="0"/>
              <a:t> </a:t>
            </a:r>
            <a:r>
              <a:rPr lang="it-IT" dirty="0" err="1" smtClean="0"/>
              <a:t>is</a:t>
            </a:r>
            <a:r>
              <a:rPr lang="it-IT" dirty="0" smtClean="0"/>
              <a:t> </a:t>
            </a:r>
            <a:r>
              <a:rPr lang="it-IT" dirty="0" err="1" smtClean="0"/>
              <a:t>required</a:t>
            </a:r>
            <a:r>
              <a:rPr lang="it-IT" dirty="0" smtClean="0"/>
              <a:t>, </a:t>
            </a:r>
            <a:r>
              <a:rPr lang="it-IT" dirty="0" err="1" smtClean="0"/>
              <a:t>combining</a:t>
            </a:r>
            <a:r>
              <a:rPr lang="it-IT" dirty="0" smtClean="0"/>
              <a:t> </a:t>
            </a:r>
            <a:r>
              <a:rPr lang="it-IT" dirty="0" err="1" smtClean="0"/>
              <a:t>exercise</a:t>
            </a:r>
            <a:r>
              <a:rPr lang="it-IT" dirty="0" smtClean="0"/>
              <a:t> with </a:t>
            </a:r>
            <a:r>
              <a:rPr lang="it-IT" dirty="0" err="1" smtClean="0"/>
              <a:t>healthy</a:t>
            </a:r>
            <a:r>
              <a:rPr lang="it-IT" dirty="0" smtClean="0"/>
              <a:t> </a:t>
            </a:r>
            <a:r>
              <a:rPr lang="it-IT" dirty="0" err="1" smtClean="0"/>
              <a:t>diets</a:t>
            </a:r>
            <a:r>
              <a:rPr lang="it-IT" dirty="0" smtClean="0"/>
              <a:t>) with a focus on  </a:t>
            </a:r>
          </a:p>
          <a:p>
            <a:r>
              <a:rPr lang="it-IT" dirty="0" err="1" smtClean="0"/>
              <a:t>These</a:t>
            </a:r>
            <a:r>
              <a:rPr lang="it-IT" dirty="0" smtClean="0"/>
              <a:t> </a:t>
            </a:r>
            <a:r>
              <a:rPr lang="it-IT" dirty="0" err="1" smtClean="0"/>
              <a:t>changes</a:t>
            </a:r>
            <a:r>
              <a:rPr lang="it-IT" dirty="0" smtClean="0"/>
              <a:t> in the </a:t>
            </a:r>
            <a:r>
              <a:rPr lang="it-IT" dirty="0" err="1" smtClean="0"/>
              <a:t>lifestyle</a:t>
            </a:r>
            <a:r>
              <a:rPr lang="it-IT" dirty="0" smtClean="0"/>
              <a:t> can reduce the </a:t>
            </a:r>
            <a:r>
              <a:rPr lang="it-IT" dirty="0" err="1" smtClean="0"/>
              <a:t>risk</a:t>
            </a:r>
            <a:r>
              <a:rPr lang="it-IT" dirty="0" smtClean="0"/>
              <a:t> for </a:t>
            </a:r>
            <a:r>
              <a:rPr lang="it-IT" dirty="0" err="1" smtClean="0"/>
              <a:t>both</a:t>
            </a:r>
            <a:r>
              <a:rPr lang="it-IT" dirty="0" smtClean="0"/>
              <a:t> </a:t>
            </a:r>
            <a:r>
              <a:rPr lang="it-IT" dirty="0" err="1" smtClean="0"/>
              <a:t>heart</a:t>
            </a:r>
            <a:r>
              <a:rPr lang="it-IT" dirty="0" smtClean="0"/>
              <a:t> </a:t>
            </a:r>
            <a:r>
              <a:rPr lang="it-IT" dirty="0" err="1" smtClean="0"/>
              <a:t>disease</a:t>
            </a:r>
            <a:r>
              <a:rPr lang="it-IT" dirty="0"/>
              <a:t> </a:t>
            </a:r>
            <a:r>
              <a:rPr lang="it-IT" dirty="0" smtClean="0"/>
              <a:t>and </a:t>
            </a:r>
            <a:r>
              <a:rPr lang="it-IT" dirty="0" err="1" smtClean="0"/>
              <a:t>dementia</a:t>
            </a:r>
            <a:r>
              <a:rPr lang="it-IT" dirty="0" smtClean="0"/>
              <a:t>.</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43</a:t>
            </a:fld>
            <a:endParaRPr lang="it-IT"/>
          </a:p>
        </p:txBody>
      </p:sp>
    </p:spTree>
    <p:extLst>
      <p:ext uri="{BB962C8B-B14F-4D97-AF65-F5344CB8AC3E}">
        <p14:creationId xmlns:p14="http://schemas.microsoft.com/office/powerpoint/2010/main" val="64296666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44</a:t>
            </a:fld>
            <a:endParaRPr lang="it-IT"/>
          </a:p>
        </p:txBody>
      </p:sp>
      <p:pic>
        <p:nvPicPr>
          <p:cNvPr id="7" name="Immagine 6"/>
          <p:cNvPicPr>
            <a:picLocks noChangeAspect="1"/>
          </p:cNvPicPr>
          <p:nvPr/>
        </p:nvPicPr>
        <p:blipFill>
          <a:blip r:embed="rId2"/>
          <a:stretch>
            <a:fillRect/>
          </a:stretch>
        </p:blipFill>
        <p:spPr>
          <a:xfrm>
            <a:off x="508006" y="0"/>
            <a:ext cx="8104909" cy="6858000"/>
          </a:xfrm>
          <a:prstGeom prst="rect">
            <a:avLst/>
          </a:prstGeom>
        </p:spPr>
      </p:pic>
    </p:spTree>
    <p:extLst>
      <p:ext uri="{BB962C8B-B14F-4D97-AF65-F5344CB8AC3E}">
        <p14:creationId xmlns:p14="http://schemas.microsoft.com/office/powerpoint/2010/main" val="384086304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10/04/19</a:t>
            </a:r>
            <a:endParaRPr lang="it-IT"/>
          </a:p>
        </p:txBody>
      </p:sp>
      <p:sp>
        <p:nvSpPr>
          <p:cNvPr id="3" name="Segnaposto piè di pagina 2"/>
          <p:cNvSpPr>
            <a:spLocks noGrp="1"/>
          </p:cNvSpPr>
          <p:nvPr>
            <p:ph type="ftr" sz="quarter" idx="11"/>
          </p:nvPr>
        </p:nvSpPr>
        <p:spPr/>
        <p:txBody>
          <a:bodyPr/>
          <a:lstStyle/>
          <a:p>
            <a:r>
              <a:rPr lang="it-IT" smtClean="0"/>
              <a:t>991SV-BIOCHEMISTRY OF AGE RELATED DISEASES  </a:t>
            </a:r>
            <a:endParaRPr lang="it-IT"/>
          </a:p>
        </p:txBody>
      </p:sp>
      <p:sp>
        <p:nvSpPr>
          <p:cNvPr id="4" name="Segnaposto numero diapositiva 3"/>
          <p:cNvSpPr>
            <a:spLocks noGrp="1"/>
          </p:cNvSpPr>
          <p:nvPr>
            <p:ph type="sldNum" sz="quarter" idx="12"/>
          </p:nvPr>
        </p:nvSpPr>
        <p:spPr/>
        <p:txBody>
          <a:bodyPr/>
          <a:lstStyle/>
          <a:p>
            <a:fld id="{A317E788-7735-1742-898B-CBA1746287CE}" type="slidenum">
              <a:rPr lang="it-IT" smtClean="0"/>
              <a:t>45</a:t>
            </a:fld>
            <a:endParaRPr lang="it-IT"/>
          </a:p>
        </p:txBody>
      </p:sp>
      <p:pic>
        <p:nvPicPr>
          <p:cNvPr id="5" name="Immagine 4"/>
          <p:cNvPicPr>
            <a:picLocks noChangeAspect="1"/>
          </p:cNvPicPr>
          <p:nvPr/>
        </p:nvPicPr>
        <p:blipFill>
          <a:blip r:embed="rId3"/>
          <a:stretch>
            <a:fillRect/>
          </a:stretch>
        </p:blipFill>
        <p:spPr>
          <a:xfrm>
            <a:off x="0" y="889000"/>
            <a:ext cx="9144000" cy="5069372"/>
          </a:xfrm>
          <a:prstGeom prst="rect">
            <a:avLst/>
          </a:prstGeom>
        </p:spPr>
      </p:pic>
    </p:spTree>
    <p:extLst>
      <p:ext uri="{BB962C8B-B14F-4D97-AF65-F5344CB8AC3E}">
        <p14:creationId xmlns:p14="http://schemas.microsoft.com/office/powerpoint/2010/main" val="34326961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10/04/19</a:t>
            </a:r>
            <a:endParaRPr lang="it-IT"/>
          </a:p>
        </p:txBody>
      </p:sp>
      <p:sp>
        <p:nvSpPr>
          <p:cNvPr id="3" name="Segnaposto piè di pagina 2"/>
          <p:cNvSpPr>
            <a:spLocks noGrp="1"/>
          </p:cNvSpPr>
          <p:nvPr>
            <p:ph type="ftr" sz="quarter" idx="11"/>
          </p:nvPr>
        </p:nvSpPr>
        <p:spPr/>
        <p:txBody>
          <a:bodyPr/>
          <a:lstStyle/>
          <a:p>
            <a:r>
              <a:rPr lang="it-IT" smtClean="0"/>
              <a:t>991SV-BIOCHEMISTRY OF AGE RELATED DISEASES  </a:t>
            </a:r>
            <a:endParaRPr lang="it-IT"/>
          </a:p>
        </p:txBody>
      </p:sp>
      <p:sp>
        <p:nvSpPr>
          <p:cNvPr id="4" name="Segnaposto numero diapositiva 3"/>
          <p:cNvSpPr>
            <a:spLocks noGrp="1"/>
          </p:cNvSpPr>
          <p:nvPr>
            <p:ph type="sldNum" sz="quarter" idx="12"/>
          </p:nvPr>
        </p:nvSpPr>
        <p:spPr/>
        <p:txBody>
          <a:bodyPr/>
          <a:lstStyle/>
          <a:p>
            <a:fld id="{A317E788-7735-1742-898B-CBA1746287CE}" type="slidenum">
              <a:rPr lang="it-IT" smtClean="0"/>
              <a:t>4</a:t>
            </a:fld>
            <a:endParaRPr lang="it-IT"/>
          </a:p>
        </p:txBody>
      </p:sp>
      <p:pic>
        <p:nvPicPr>
          <p:cNvPr id="5" name="Immagine 4"/>
          <p:cNvPicPr>
            <a:picLocks noChangeAspect="1"/>
          </p:cNvPicPr>
          <p:nvPr/>
        </p:nvPicPr>
        <p:blipFill>
          <a:blip r:embed="rId2"/>
          <a:stretch>
            <a:fillRect/>
          </a:stretch>
        </p:blipFill>
        <p:spPr>
          <a:xfrm>
            <a:off x="0" y="1066800"/>
            <a:ext cx="9144000" cy="4711713"/>
          </a:xfrm>
          <a:prstGeom prst="rect">
            <a:avLst/>
          </a:prstGeom>
        </p:spPr>
      </p:pic>
    </p:spTree>
    <p:extLst>
      <p:ext uri="{BB962C8B-B14F-4D97-AF65-F5344CB8AC3E}">
        <p14:creationId xmlns:p14="http://schemas.microsoft.com/office/powerpoint/2010/main" val="30700322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err="1" smtClean="0"/>
              <a:t>Decline</a:t>
            </a:r>
            <a:r>
              <a:rPr lang="it-IT" dirty="0" smtClean="0"/>
              <a:t> in cognitive </a:t>
            </a:r>
            <a:r>
              <a:rPr lang="it-IT" dirty="0" err="1" smtClean="0"/>
              <a:t>function</a:t>
            </a:r>
            <a:r>
              <a:rPr lang="it-IT" dirty="0" smtClean="0"/>
              <a:t/>
            </a:r>
            <a:br>
              <a:rPr lang="it-IT" dirty="0" smtClean="0"/>
            </a:br>
            <a:r>
              <a:rPr lang="it-IT" dirty="0" err="1" smtClean="0"/>
              <a:t>Alzheimer’s</a:t>
            </a:r>
            <a:r>
              <a:rPr lang="it-IT" dirty="0" smtClean="0"/>
              <a:t> </a:t>
            </a:r>
            <a:r>
              <a:rPr lang="it-IT" dirty="0" err="1" smtClean="0"/>
              <a:t>Disease</a:t>
            </a:r>
            <a:r>
              <a:rPr lang="it-IT" dirty="0" smtClean="0"/>
              <a:t> (AD)</a:t>
            </a:r>
            <a:endParaRPr lang="it-IT" dirty="0"/>
          </a:p>
        </p:txBody>
      </p:sp>
      <p:sp>
        <p:nvSpPr>
          <p:cNvPr id="6" name="Segnaposto contenuto 5"/>
          <p:cNvSpPr>
            <a:spLocks noGrp="1"/>
          </p:cNvSpPr>
          <p:nvPr>
            <p:ph idx="1"/>
          </p:nvPr>
        </p:nvSpPr>
        <p:spPr/>
        <p:txBody>
          <a:bodyPr>
            <a:normAutofit/>
          </a:bodyPr>
          <a:lstStyle/>
          <a:p>
            <a:pPr marL="0" indent="0" algn="ctr">
              <a:buNone/>
            </a:pPr>
            <a:r>
              <a:rPr lang="it-IT" b="1" dirty="0" smtClean="0"/>
              <a:t>Three </a:t>
            </a:r>
            <a:r>
              <a:rPr lang="it-IT" b="1" dirty="0" err="1" smtClean="0"/>
              <a:t>clinical</a:t>
            </a:r>
            <a:r>
              <a:rPr lang="it-IT" b="1" dirty="0" smtClean="0"/>
              <a:t> </a:t>
            </a:r>
            <a:r>
              <a:rPr lang="it-IT" b="1" dirty="0" err="1" smtClean="0"/>
              <a:t>stages</a:t>
            </a:r>
            <a:endParaRPr lang="it-IT" b="1" dirty="0" smtClean="0"/>
          </a:p>
          <a:p>
            <a:pPr marL="514031" indent="-514031">
              <a:buFont typeface="+mj-lt"/>
              <a:buAutoNum type="arabicPeriod"/>
            </a:pPr>
            <a:r>
              <a:rPr lang="it-IT" dirty="0" err="1" smtClean="0"/>
              <a:t>Pre-clinical</a:t>
            </a:r>
            <a:r>
              <a:rPr lang="it-IT" dirty="0" smtClean="0"/>
              <a:t>, </a:t>
            </a:r>
            <a:r>
              <a:rPr lang="it-IT" dirty="0" err="1" smtClean="0"/>
              <a:t>asymptomatic</a:t>
            </a:r>
            <a:endParaRPr lang="it-IT" dirty="0" smtClean="0"/>
          </a:p>
          <a:p>
            <a:pPr marL="514031" indent="-514031">
              <a:buFont typeface="+mj-lt"/>
              <a:buAutoNum type="arabicPeriod"/>
            </a:pPr>
            <a:r>
              <a:rPr lang="it-IT" dirty="0" err="1" smtClean="0"/>
              <a:t>Declined</a:t>
            </a:r>
            <a:r>
              <a:rPr lang="it-IT" dirty="0" smtClean="0"/>
              <a:t> cognitive </a:t>
            </a:r>
            <a:r>
              <a:rPr lang="it-IT" dirty="0" err="1" smtClean="0"/>
              <a:t>function</a:t>
            </a:r>
            <a:endParaRPr lang="it-IT" dirty="0" smtClean="0"/>
          </a:p>
          <a:p>
            <a:pPr marL="514031" indent="-514031">
              <a:buFont typeface="+mj-lt"/>
              <a:buAutoNum type="arabicPeriod"/>
            </a:pPr>
            <a:r>
              <a:rPr lang="it-IT" dirty="0" smtClean="0"/>
              <a:t>Memory-</a:t>
            </a:r>
            <a:r>
              <a:rPr lang="it-IT" dirty="0" err="1" smtClean="0"/>
              <a:t>based</a:t>
            </a:r>
            <a:r>
              <a:rPr lang="it-IT" dirty="0" smtClean="0"/>
              <a:t> </a:t>
            </a:r>
            <a:r>
              <a:rPr lang="it-IT" dirty="0" err="1" smtClean="0"/>
              <a:t>dementia</a:t>
            </a:r>
            <a:r>
              <a:rPr lang="it-IT" dirty="0" smtClean="0"/>
              <a:t> and </a:t>
            </a:r>
            <a:r>
              <a:rPr lang="it-IT" dirty="0" err="1" smtClean="0"/>
              <a:t>loss</a:t>
            </a:r>
            <a:r>
              <a:rPr lang="it-IT" dirty="0" smtClean="0"/>
              <a:t> of </a:t>
            </a:r>
            <a:r>
              <a:rPr lang="it-IT" dirty="0" err="1" smtClean="0"/>
              <a:t>autonomy</a:t>
            </a:r>
            <a:endParaRPr lang="it-IT" dirty="0"/>
          </a:p>
        </p:txBody>
      </p:sp>
      <p:sp>
        <p:nvSpPr>
          <p:cNvPr id="2" name="Segnaposto data 1"/>
          <p:cNvSpPr>
            <a:spLocks noGrp="1"/>
          </p:cNvSpPr>
          <p:nvPr>
            <p:ph type="dt" sz="half" idx="10"/>
          </p:nvPr>
        </p:nvSpPr>
        <p:spPr/>
        <p:txBody>
          <a:bodyPr/>
          <a:lstStyle/>
          <a:p>
            <a:r>
              <a:rPr lang="it-IT" smtClean="0"/>
              <a:t>10/04/19</a:t>
            </a:r>
            <a:endParaRPr lang="it-IT"/>
          </a:p>
        </p:txBody>
      </p:sp>
      <p:sp>
        <p:nvSpPr>
          <p:cNvPr id="3" name="Segnaposto piè di pagina 2"/>
          <p:cNvSpPr>
            <a:spLocks noGrp="1"/>
          </p:cNvSpPr>
          <p:nvPr>
            <p:ph type="ftr" sz="quarter" idx="11"/>
          </p:nvPr>
        </p:nvSpPr>
        <p:spPr/>
        <p:txBody>
          <a:bodyPr/>
          <a:lstStyle/>
          <a:p>
            <a:r>
              <a:rPr lang="it-IT" smtClean="0"/>
              <a:t>991SV-BIOCHEMISTRY OF AGE RELATED DISEASES  </a:t>
            </a:r>
            <a:endParaRPr lang="it-IT"/>
          </a:p>
        </p:txBody>
      </p:sp>
      <p:sp>
        <p:nvSpPr>
          <p:cNvPr id="4" name="Segnaposto numero diapositiva 3"/>
          <p:cNvSpPr>
            <a:spLocks noGrp="1"/>
          </p:cNvSpPr>
          <p:nvPr>
            <p:ph type="sldNum" sz="quarter" idx="12"/>
          </p:nvPr>
        </p:nvSpPr>
        <p:spPr/>
        <p:txBody>
          <a:bodyPr/>
          <a:lstStyle/>
          <a:p>
            <a:fld id="{A317E788-7735-1742-898B-CBA1746287CE}" type="slidenum">
              <a:rPr lang="it-IT" smtClean="0"/>
              <a:t>5</a:t>
            </a:fld>
            <a:endParaRPr lang="it-IT"/>
          </a:p>
        </p:txBody>
      </p:sp>
    </p:spTree>
    <p:extLst>
      <p:ext uri="{BB962C8B-B14F-4D97-AF65-F5344CB8AC3E}">
        <p14:creationId xmlns:p14="http://schemas.microsoft.com/office/powerpoint/2010/main" val="32615023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dirty="0" smtClean="0"/>
              <a:t>The AD </a:t>
            </a:r>
            <a:r>
              <a:rPr lang="it-IT" dirty="0" err="1" smtClean="0"/>
              <a:t>hallmark</a:t>
            </a:r>
            <a:r>
              <a:rPr lang="it-IT" dirty="0" smtClean="0"/>
              <a:t/>
            </a:r>
            <a:br>
              <a:rPr lang="it-IT" dirty="0" smtClean="0"/>
            </a:br>
            <a:r>
              <a:rPr lang="it-IT" b="1" dirty="0" err="1" smtClean="0"/>
              <a:t>it</a:t>
            </a:r>
            <a:r>
              <a:rPr lang="it-IT" b="1" dirty="0" smtClean="0"/>
              <a:t> </a:t>
            </a:r>
            <a:r>
              <a:rPr lang="it-IT" b="1" dirty="0" err="1" smtClean="0"/>
              <a:t>is</a:t>
            </a:r>
            <a:r>
              <a:rPr lang="it-IT" b="1" dirty="0" smtClean="0"/>
              <a:t> an </a:t>
            </a:r>
            <a:r>
              <a:rPr lang="it-IT" b="1" dirty="0" err="1" smtClean="0"/>
              <a:t>organ</a:t>
            </a:r>
            <a:r>
              <a:rPr lang="it-IT" b="1" dirty="0" smtClean="0"/>
              <a:t> </a:t>
            </a:r>
            <a:r>
              <a:rPr lang="it-IT" b="1" dirty="0" err="1" smtClean="0"/>
              <a:t>pathology</a:t>
            </a:r>
            <a:endParaRPr lang="it-IT" b="1" dirty="0"/>
          </a:p>
        </p:txBody>
      </p:sp>
      <p:sp>
        <p:nvSpPr>
          <p:cNvPr id="8" name="Sottotitolo 7"/>
          <p:cNvSpPr>
            <a:spLocks noGrp="1"/>
          </p:cNvSpPr>
          <p:nvPr>
            <p:ph idx="1"/>
          </p:nvPr>
        </p:nvSpPr>
        <p:spPr>
          <a:xfrm>
            <a:off x="457200" y="2332038"/>
            <a:ext cx="8229600" cy="3213630"/>
          </a:xfrm>
        </p:spPr>
        <p:txBody>
          <a:bodyPr>
            <a:normAutofit/>
          </a:bodyPr>
          <a:lstStyle/>
          <a:p>
            <a:r>
              <a:rPr lang="it-IT" b="1" dirty="0" err="1"/>
              <a:t>T</a:t>
            </a:r>
            <a:r>
              <a:rPr lang="it-IT" b="1" dirty="0" err="1" smtClean="0"/>
              <a:t>issue</a:t>
            </a:r>
            <a:r>
              <a:rPr lang="it-IT" b="1" dirty="0" smtClean="0"/>
              <a:t> </a:t>
            </a:r>
            <a:r>
              <a:rPr lang="it-IT" b="1" dirty="0" err="1" smtClean="0"/>
              <a:t>changes</a:t>
            </a:r>
            <a:r>
              <a:rPr lang="it-IT" b="1" dirty="0"/>
              <a:t> </a:t>
            </a:r>
            <a:r>
              <a:rPr lang="it-IT" dirty="0" smtClean="0"/>
              <a:t>precede the </a:t>
            </a:r>
            <a:r>
              <a:rPr lang="it-IT" dirty="0" err="1" smtClean="0"/>
              <a:t>onset</a:t>
            </a:r>
            <a:r>
              <a:rPr lang="it-IT" dirty="0" smtClean="0"/>
              <a:t> of </a:t>
            </a:r>
            <a:r>
              <a:rPr lang="it-IT" dirty="0" err="1" smtClean="0"/>
              <a:t>clinical</a:t>
            </a:r>
            <a:r>
              <a:rPr lang="it-IT" dirty="0" smtClean="0"/>
              <a:t> </a:t>
            </a:r>
            <a:r>
              <a:rPr lang="it-IT" dirty="0" err="1" smtClean="0"/>
              <a:t>signs</a:t>
            </a:r>
            <a:r>
              <a:rPr lang="it-IT" dirty="0" smtClean="0"/>
              <a:t> by </a:t>
            </a:r>
            <a:r>
              <a:rPr lang="it-IT" dirty="0" err="1" smtClean="0"/>
              <a:t>many</a:t>
            </a:r>
            <a:r>
              <a:rPr lang="it-IT" dirty="0" smtClean="0"/>
              <a:t> </a:t>
            </a:r>
            <a:r>
              <a:rPr lang="it-IT" dirty="0" err="1" smtClean="0"/>
              <a:t>years</a:t>
            </a:r>
            <a:endParaRPr lang="it-IT" dirty="0" smtClean="0"/>
          </a:p>
          <a:p>
            <a:r>
              <a:rPr lang="it-IT" b="1" dirty="0" err="1" smtClean="0"/>
              <a:t>Neuropathological</a:t>
            </a:r>
            <a:r>
              <a:rPr lang="it-IT" b="1" dirty="0" smtClean="0"/>
              <a:t> </a:t>
            </a:r>
            <a:r>
              <a:rPr lang="it-IT" b="1" dirty="0" err="1" smtClean="0"/>
              <a:t>lesions</a:t>
            </a:r>
            <a:r>
              <a:rPr lang="it-IT" b="1" dirty="0" smtClean="0"/>
              <a:t> </a:t>
            </a:r>
            <a:r>
              <a:rPr lang="it-IT" dirty="0" smtClean="0"/>
              <a:t>can be </a:t>
            </a:r>
            <a:r>
              <a:rPr lang="it-IT" dirty="0" err="1" smtClean="0"/>
              <a:t>found</a:t>
            </a:r>
            <a:r>
              <a:rPr lang="it-IT" dirty="0" smtClean="0"/>
              <a:t> in </a:t>
            </a:r>
            <a:r>
              <a:rPr lang="it-IT" dirty="0" err="1" smtClean="0"/>
              <a:t>elderly</a:t>
            </a:r>
            <a:r>
              <a:rPr lang="it-IT" dirty="0" smtClean="0"/>
              <a:t> </a:t>
            </a:r>
            <a:r>
              <a:rPr lang="it-IT" dirty="0" err="1" smtClean="0"/>
              <a:t>individuals</a:t>
            </a:r>
            <a:r>
              <a:rPr lang="it-IT" dirty="0" smtClean="0"/>
              <a:t> </a:t>
            </a:r>
            <a:r>
              <a:rPr lang="it-IT" dirty="0" err="1" smtClean="0"/>
              <a:t>who</a:t>
            </a:r>
            <a:r>
              <a:rPr lang="it-IT" dirty="0" smtClean="0"/>
              <a:t> </a:t>
            </a:r>
            <a:r>
              <a:rPr lang="it-IT" dirty="0" err="1" smtClean="0"/>
              <a:t>presently</a:t>
            </a:r>
            <a:r>
              <a:rPr lang="it-IT" dirty="0"/>
              <a:t> </a:t>
            </a:r>
            <a:r>
              <a:rPr lang="it-IT" dirty="0" smtClean="0"/>
              <a:t>do </a:t>
            </a:r>
            <a:r>
              <a:rPr lang="it-IT" dirty="0" err="1" smtClean="0"/>
              <a:t>not</a:t>
            </a:r>
            <a:r>
              <a:rPr lang="it-IT" dirty="0" smtClean="0"/>
              <a:t> </a:t>
            </a:r>
            <a:r>
              <a:rPr lang="it-IT" dirty="0" err="1" smtClean="0"/>
              <a:t>have</a:t>
            </a:r>
            <a:r>
              <a:rPr lang="it-IT" dirty="0"/>
              <a:t> </a:t>
            </a:r>
            <a:r>
              <a:rPr lang="it-IT" dirty="0" smtClean="0"/>
              <a:t>cognitive </a:t>
            </a:r>
            <a:r>
              <a:rPr lang="it-IT" dirty="0" err="1" smtClean="0"/>
              <a:t>impairment</a:t>
            </a:r>
            <a:r>
              <a:rPr lang="it-IT" dirty="0" smtClean="0"/>
              <a:t> and </a:t>
            </a:r>
            <a:r>
              <a:rPr lang="it-IT" dirty="0" err="1" smtClean="0"/>
              <a:t>associated</a:t>
            </a:r>
            <a:r>
              <a:rPr lang="it-IT" dirty="0" smtClean="0"/>
              <a:t> </a:t>
            </a:r>
            <a:r>
              <a:rPr lang="it-IT" dirty="0" err="1" smtClean="0"/>
              <a:t>disability</a:t>
            </a:r>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6</a:t>
            </a:fld>
            <a:endParaRPr lang="it-IT"/>
          </a:p>
        </p:txBody>
      </p:sp>
    </p:spTree>
    <p:extLst>
      <p:ext uri="{BB962C8B-B14F-4D97-AF65-F5344CB8AC3E}">
        <p14:creationId xmlns:p14="http://schemas.microsoft.com/office/powerpoint/2010/main" val="30278713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Organic</a:t>
            </a:r>
            <a:r>
              <a:rPr lang="it-IT" dirty="0" smtClean="0"/>
              <a:t> </a:t>
            </a:r>
            <a:r>
              <a:rPr lang="it-IT" dirty="0" err="1" smtClean="0"/>
              <a:t>features</a:t>
            </a:r>
            <a:r>
              <a:rPr lang="it-IT" dirty="0" smtClean="0"/>
              <a:t> of AD</a:t>
            </a:r>
            <a:endParaRPr lang="it-IT" b="1" i="1" dirty="0"/>
          </a:p>
        </p:txBody>
      </p:sp>
      <p:sp>
        <p:nvSpPr>
          <p:cNvPr id="3" name="Segnaposto contenuto 2"/>
          <p:cNvSpPr>
            <a:spLocks noGrp="1"/>
          </p:cNvSpPr>
          <p:nvPr>
            <p:ph idx="1"/>
          </p:nvPr>
        </p:nvSpPr>
        <p:spPr/>
        <p:txBody>
          <a:bodyPr>
            <a:normAutofit fontScale="85000" lnSpcReduction="10000"/>
          </a:bodyPr>
          <a:lstStyle/>
          <a:p>
            <a:pPr marL="0" indent="0" algn="ctr">
              <a:buNone/>
            </a:pPr>
            <a:r>
              <a:rPr lang="it-IT" b="1" i="1" dirty="0" err="1" smtClean="0"/>
              <a:t>It</a:t>
            </a:r>
            <a:r>
              <a:rPr lang="it-IT" b="1" i="1" dirty="0" smtClean="0"/>
              <a:t> </a:t>
            </a:r>
            <a:r>
              <a:rPr lang="it-IT" b="1" i="1" dirty="0" err="1" smtClean="0"/>
              <a:t>starts</a:t>
            </a:r>
            <a:r>
              <a:rPr lang="it-IT" b="1" i="1" dirty="0" smtClean="0"/>
              <a:t> with:</a:t>
            </a:r>
            <a:endParaRPr lang="it-IT" dirty="0" smtClean="0"/>
          </a:p>
          <a:p>
            <a:pPr marL="514031" indent="-514031">
              <a:buFont typeface="+mj-lt"/>
              <a:buAutoNum type="arabicPeriod"/>
            </a:pPr>
            <a:r>
              <a:rPr lang="it-IT" dirty="0" err="1" smtClean="0"/>
              <a:t>Overproduction</a:t>
            </a:r>
            <a:r>
              <a:rPr lang="it-IT" dirty="0" smtClean="0"/>
              <a:t> </a:t>
            </a:r>
            <a:r>
              <a:rPr lang="it-IT" dirty="0"/>
              <a:t>of </a:t>
            </a:r>
            <a:r>
              <a:rPr lang="it-IT" dirty="0" smtClean="0"/>
              <a:t>the </a:t>
            </a:r>
            <a:r>
              <a:rPr lang="it-IT" dirty="0" err="1" smtClean="0"/>
              <a:t>amyloid</a:t>
            </a:r>
            <a:r>
              <a:rPr lang="it-IT" dirty="0" smtClean="0"/>
              <a:t>-beta precursor </a:t>
            </a:r>
            <a:r>
              <a:rPr lang="it-IT" dirty="0" err="1"/>
              <a:t>protein</a:t>
            </a:r>
            <a:r>
              <a:rPr lang="it-IT" dirty="0"/>
              <a:t> (</a:t>
            </a:r>
            <a:r>
              <a:rPr lang="it-IT" dirty="0" err="1" smtClean="0"/>
              <a:t>AbetaPP</a:t>
            </a:r>
            <a:r>
              <a:rPr lang="it-IT" dirty="0" smtClean="0"/>
              <a:t>)</a:t>
            </a:r>
          </a:p>
          <a:p>
            <a:pPr lvl="1"/>
            <a:r>
              <a:rPr lang="it-IT" dirty="0" smtClean="0"/>
              <a:t>due to rare </a:t>
            </a:r>
            <a:r>
              <a:rPr lang="it-IT" dirty="0" err="1" smtClean="0"/>
              <a:t>mutations</a:t>
            </a:r>
            <a:r>
              <a:rPr lang="it-IT" dirty="0" smtClean="0"/>
              <a:t> in PSEN1 </a:t>
            </a:r>
            <a:r>
              <a:rPr lang="it-IT" dirty="0"/>
              <a:t>or PSEN2 </a:t>
            </a:r>
            <a:r>
              <a:rPr lang="it-IT" dirty="0" err="1" smtClean="0"/>
              <a:t>genes</a:t>
            </a:r>
            <a:endParaRPr lang="it-IT" dirty="0" smtClean="0"/>
          </a:p>
          <a:p>
            <a:pPr marL="514031" indent="-514031">
              <a:buFont typeface="+mj-lt"/>
              <a:buAutoNum type="arabicPeriod"/>
            </a:pPr>
            <a:r>
              <a:rPr lang="it-IT" dirty="0" err="1" smtClean="0"/>
              <a:t>Malfunctioning</a:t>
            </a:r>
            <a:r>
              <a:rPr lang="it-IT" dirty="0" smtClean="0"/>
              <a:t> </a:t>
            </a:r>
            <a:r>
              <a:rPr lang="it-IT" dirty="0"/>
              <a:t>of </a:t>
            </a:r>
            <a:r>
              <a:rPr lang="it-IT" dirty="0" err="1" smtClean="0"/>
              <a:t>Abeta</a:t>
            </a:r>
            <a:r>
              <a:rPr lang="it-IT" dirty="0" smtClean="0"/>
              <a:t> </a:t>
            </a:r>
            <a:r>
              <a:rPr lang="it-IT" dirty="0" err="1" smtClean="0"/>
              <a:t>degrading</a:t>
            </a:r>
            <a:r>
              <a:rPr lang="it-IT" dirty="0" smtClean="0"/>
              <a:t> </a:t>
            </a:r>
            <a:r>
              <a:rPr lang="it-IT" dirty="0" err="1"/>
              <a:t>proteases</a:t>
            </a:r>
            <a:r>
              <a:rPr lang="it-IT" dirty="0"/>
              <a:t> </a:t>
            </a:r>
          </a:p>
          <a:p>
            <a:pPr marL="514031" indent="-514031">
              <a:buFont typeface="+mj-lt"/>
              <a:buAutoNum type="arabicPeriod"/>
            </a:pPr>
            <a:r>
              <a:rPr lang="it-IT" dirty="0" err="1" smtClean="0"/>
              <a:t>Ineffective</a:t>
            </a:r>
            <a:r>
              <a:rPr lang="it-IT" dirty="0" smtClean="0"/>
              <a:t> </a:t>
            </a:r>
            <a:r>
              <a:rPr lang="it-IT" dirty="0" err="1"/>
              <a:t>active</a:t>
            </a:r>
            <a:r>
              <a:rPr lang="it-IT" dirty="0"/>
              <a:t> or passive </a:t>
            </a:r>
            <a:r>
              <a:rPr lang="it-IT" dirty="0" err="1"/>
              <a:t>transport</a:t>
            </a:r>
            <a:r>
              <a:rPr lang="it-IT" dirty="0"/>
              <a:t> </a:t>
            </a:r>
            <a:r>
              <a:rPr lang="it-IT" dirty="0" err="1" smtClean="0"/>
              <a:t>mechanisms</a:t>
            </a:r>
            <a:r>
              <a:rPr lang="it-IT" dirty="0" smtClean="0"/>
              <a:t> </a:t>
            </a:r>
            <a:r>
              <a:rPr lang="it-IT" dirty="0" err="1" smtClean="0"/>
              <a:t>involved</a:t>
            </a:r>
            <a:r>
              <a:rPr lang="it-IT" dirty="0" smtClean="0"/>
              <a:t> in clearing </a:t>
            </a:r>
            <a:r>
              <a:rPr lang="it-IT" dirty="0" err="1" smtClean="0"/>
              <a:t>proteolytic</a:t>
            </a:r>
            <a:r>
              <a:rPr lang="it-IT" dirty="0" smtClean="0"/>
              <a:t> </a:t>
            </a:r>
            <a:r>
              <a:rPr lang="it-IT" dirty="0" err="1" smtClean="0"/>
              <a:t>fragments</a:t>
            </a:r>
            <a:endParaRPr lang="it-IT" dirty="0" smtClean="0"/>
          </a:p>
          <a:p>
            <a:pPr marL="0" indent="0" algn="ctr">
              <a:buNone/>
            </a:pPr>
            <a:r>
              <a:rPr lang="it-IT" b="1" i="1" dirty="0" smtClean="0"/>
              <a:t>CONSEQUENCES</a:t>
            </a:r>
          </a:p>
          <a:p>
            <a:pPr marL="0" indent="0" algn="ctr">
              <a:buNone/>
            </a:pPr>
            <a:r>
              <a:rPr lang="it-IT" u="sng" dirty="0" err="1" smtClean="0"/>
              <a:t>Amiloid</a:t>
            </a:r>
            <a:r>
              <a:rPr lang="it-IT" u="sng" dirty="0" smtClean="0"/>
              <a:t> beta </a:t>
            </a:r>
            <a:r>
              <a:rPr lang="it-IT" u="sng" dirty="0" err="1" smtClean="0"/>
              <a:t>protein</a:t>
            </a:r>
            <a:r>
              <a:rPr lang="it-IT" u="sng" dirty="0" smtClean="0"/>
              <a:t> </a:t>
            </a:r>
            <a:r>
              <a:rPr lang="it-IT" u="sng" dirty="0" err="1" smtClean="0"/>
              <a:t>accumulates</a:t>
            </a:r>
            <a:r>
              <a:rPr lang="it-IT" u="sng" dirty="0"/>
              <a:t> </a:t>
            </a:r>
            <a:r>
              <a:rPr lang="it-IT" u="sng" dirty="0" smtClean="0"/>
              <a:t>in the </a:t>
            </a:r>
            <a:r>
              <a:rPr lang="it-IT" u="sng" dirty="0" err="1" smtClean="0"/>
              <a:t>extracellular</a:t>
            </a:r>
            <a:r>
              <a:rPr lang="it-IT" u="sng" dirty="0" smtClean="0"/>
              <a:t> </a:t>
            </a:r>
            <a:r>
              <a:rPr lang="it-IT" u="sng" dirty="0" err="1" smtClean="0"/>
              <a:t>space</a:t>
            </a:r>
            <a:r>
              <a:rPr lang="it-IT" u="sng" dirty="0" smtClean="0"/>
              <a:t> - </a:t>
            </a:r>
            <a:r>
              <a:rPr lang="it-IT" b="1" u="sng" dirty="0" err="1" smtClean="0"/>
              <a:t>plaque</a:t>
            </a:r>
            <a:endParaRPr lang="it-IT" b="1" u="sng" dirty="0" smtClean="0"/>
          </a:p>
          <a:p>
            <a:pPr marL="0" indent="0">
              <a:buNone/>
            </a:pPr>
            <a:endParaRPr lang="it-IT" dirty="0" smtClean="0"/>
          </a:p>
          <a:p>
            <a:endParaRPr lang="it-IT" dirty="0"/>
          </a:p>
        </p:txBody>
      </p:sp>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7</a:t>
            </a:fld>
            <a:endParaRPr lang="it-IT"/>
          </a:p>
        </p:txBody>
      </p:sp>
    </p:spTree>
    <p:extLst>
      <p:ext uri="{BB962C8B-B14F-4D97-AF65-F5344CB8AC3E}">
        <p14:creationId xmlns:p14="http://schemas.microsoft.com/office/powerpoint/2010/main" val="24237533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10/04/19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A317E788-7735-1742-898B-CBA1746287CE}" type="slidenum">
              <a:rPr lang="it-IT" smtClean="0"/>
              <a:t>8</a:t>
            </a:fld>
            <a:endParaRPr lang="it-IT"/>
          </a:p>
        </p:txBody>
      </p:sp>
      <p:pic>
        <p:nvPicPr>
          <p:cNvPr id="8" name="Immagine 7"/>
          <p:cNvPicPr>
            <a:picLocks noChangeAspect="1"/>
          </p:cNvPicPr>
          <p:nvPr/>
        </p:nvPicPr>
        <p:blipFill>
          <a:blip r:embed="rId3"/>
          <a:stretch>
            <a:fillRect/>
          </a:stretch>
        </p:blipFill>
        <p:spPr>
          <a:xfrm>
            <a:off x="313936" y="818444"/>
            <a:ext cx="8616987" cy="4680656"/>
          </a:xfrm>
          <a:prstGeom prst="rect">
            <a:avLst/>
          </a:prstGeom>
        </p:spPr>
      </p:pic>
    </p:spTree>
    <p:extLst>
      <p:ext uri="{BB962C8B-B14F-4D97-AF65-F5344CB8AC3E}">
        <p14:creationId xmlns:p14="http://schemas.microsoft.com/office/powerpoint/2010/main" val="41767379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ＭＳ Ｐゴシック"/>
        <a:cs typeface="msgothic"/>
      </a:majorFont>
      <a:minorFont>
        <a:latin typeface="Times New Roman"/>
        <a:ea typeface="ＭＳ Ｐゴシック"/>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0"/>
          <a:buNone/>
          <a:tabLst/>
          <a:defRPr kumimoji="0" lang="en-GB" sz="2400" b="0" i="0" u="none" strike="noStrike" cap="none" normalizeH="0" baseline="0">
            <a:ln>
              <a:noFill/>
            </a:ln>
            <a:effectLst/>
            <a:latin typeface="Times New Roman" charset="0"/>
            <a:ea typeface="ＭＳ Ｐゴシック" charset="0"/>
            <a:cs typeface="ms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0"/>
          <a:buNone/>
          <a:tabLst/>
          <a:defRPr kumimoji="0" lang="en-GB" sz="2400" b="0" i="0" u="none" strike="noStrike" cap="none" normalizeH="0" baseline="0">
            <a:ln>
              <a:noFill/>
            </a:ln>
            <a:effectLst/>
            <a:latin typeface="Times New Roman" charset="0"/>
            <a:ea typeface="ＭＳ Ｐゴシック" charset="0"/>
            <a:cs typeface="msgothic"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ＭＳ Ｐゴシック"/>
        <a:cs typeface="msgothic"/>
      </a:majorFont>
      <a:minorFont>
        <a:latin typeface="Times New Roman"/>
        <a:ea typeface="ＭＳ Ｐゴシック"/>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0"/>
          <a:buNone/>
          <a:tabLst/>
          <a:defRPr kumimoji="0" lang="en-GB" sz="2400" b="0" i="0" u="none" strike="noStrike" cap="none" normalizeH="0" baseline="0">
            <a:ln>
              <a:noFill/>
            </a:ln>
            <a:effectLst/>
            <a:latin typeface="Times New Roman" charset="0"/>
            <a:ea typeface="ＭＳ Ｐゴシック" charset="0"/>
            <a:cs typeface="ms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0"/>
          <a:buNone/>
          <a:tabLst/>
          <a:defRPr kumimoji="0" lang="en-GB" sz="2400" b="0" i="0" u="none" strike="noStrike" cap="none" normalizeH="0" baseline="0">
            <a:ln>
              <a:noFill/>
            </a:ln>
            <a:effectLst/>
            <a:latin typeface="Times New Roman" charset="0"/>
            <a:ea typeface="ＭＳ Ｐゴシック" charset="0"/>
            <a:cs typeface="msgothic"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1494</TotalTime>
  <Words>2666</Words>
  <Application>Microsoft Macintosh PowerPoint</Application>
  <PresentationFormat>Presentazione su schermo (4:3)</PresentationFormat>
  <Paragraphs>395</Paragraphs>
  <Slides>46</Slides>
  <Notes>8</Notes>
  <HiddenSlides>0</HiddenSlides>
  <MMClips>0</MMClips>
  <ScaleCrop>false</ScaleCrop>
  <HeadingPairs>
    <vt:vector size="4" baseType="variant">
      <vt:variant>
        <vt:lpstr>Tema</vt:lpstr>
      </vt:variant>
      <vt:variant>
        <vt:i4>3</vt:i4>
      </vt:variant>
      <vt:variant>
        <vt:lpstr>Titoli diapositive</vt:lpstr>
      </vt:variant>
      <vt:variant>
        <vt:i4>46</vt:i4>
      </vt:variant>
    </vt:vector>
  </HeadingPairs>
  <TitlesOfParts>
    <vt:vector size="49" baseType="lpstr">
      <vt:lpstr>Tema di Office</vt:lpstr>
      <vt:lpstr>1_Tema di Office</vt:lpstr>
      <vt:lpstr>2_Tema di Office</vt:lpstr>
      <vt:lpstr>Lecture 4 </vt:lpstr>
      <vt:lpstr>Presentazione di PowerPoint</vt:lpstr>
      <vt:lpstr>Decline in cognitive function</vt:lpstr>
      <vt:lpstr>Presentazione di PowerPoint</vt:lpstr>
      <vt:lpstr>Presentazione di PowerPoint</vt:lpstr>
      <vt:lpstr>Decline in cognitive function Alzheimer’s Disease (AD)</vt:lpstr>
      <vt:lpstr>The AD hallmark it is an organ pathology</vt:lpstr>
      <vt:lpstr>Organic features of AD</vt:lpstr>
      <vt:lpstr>Presentazione di PowerPoint</vt:lpstr>
      <vt:lpstr>Consequences of amiloid plaques</vt:lpstr>
      <vt:lpstr>Early diagnosis of AD neurodegeneration</vt:lpstr>
      <vt:lpstr>Early diagnosis of AD neurodegeneration or cognitive decline</vt:lpstr>
      <vt:lpstr>Metabolic and molecular mechanisms contributing to brain ageing</vt:lpstr>
      <vt:lpstr>Risk of AD by excess body mass Study in USA</vt:lpstr>
      <vt:lpstr>Risk of AD by Metabolic Syndrome (MetS)</vt:lpstr>
      <vt:lpstr>Relative Risk (RR) of Dementia by Diabetes mellitus</vt:lpstr>
      <vt:lpstr>Neuropathogenic factors of diabetes and metabolic syndrome</vt:lpstr>
      <vt:lpstr>AD as an “insulin resistant brain state”</vt:lpstr>
      <vt:lpstr>Presentazione di PowerPoint</vt:lpstr>
      <vt:lpstr>Presentazione di PowerPoint</vt:lpstr>
      <vt:lpstr>Anemia in cognitive function</vt:lpstr>
      <vt:lpstr>Oxidative stress in cognitive function</vt:lpstr>
      <vt:lpstr>Neuroinflammation</vt:lpstr>
      <vt:lpstr>Prevention of cognitive decline through nutritional and other lifestyle interventions</vt:lpstr>
      <vt:lpstr>Nutritional assessment methods</vt:lpstr>
      <vt:lpstr>Biomarkers  types</vt:lpstr>
      <vt:lpstr>Specific nutritional factors</vt:lpstr>
      <vt:lpstr>Micronutrients</vt:lpstr>
      <vt:lpstr>Polyphenols</vt:lpstr>
      <vt:lpstr>Presentazione di PowerPoint</vt:lpstr>
      <vt:lpstr>Presentazione di PowerPoint</vt:lpstr>
      <vt:lpstr>Polyphenols and health</vt:lpstr>
      <vt:lpstr>Polyphenols actions  The case of flavonoids, a sub-class of polyphenols</vt:lpstr>
      <vt:lpstr>Effects of the flavanols (-)-epicatechin (EC) and epigallocatechin</vt:lpstr>
      <vt:lpstr>Effects of the flavanols (-)-epicatechin (EC) and epigallocatechin</vt:lpstr>
      <vt:lpstr>(-)-epicatechin (EC) from diet to brain</vt:lpstr>
      <vt:lpstr>Other molecular effects of flavonoids</vt:lpstr>
      <vt:lpstr>Vitamins</vt:lpstr>
      <vt:lpstr>Omega-3 Polyunsaturated Fatty Acids Omega 3 PUFA</vt:lpstr>
      <vt:lpstr>Presentazione di PowerPoint</vt:lpstr>
      <vt:lpstr>Calorie restriction</vt:lpstr>
      <vt:lpstr>Ketogenic diet</vt:lpstr>
      <vt:lpstr>Exercise</vt:lpstr>
      <vt:lpstr>take home message</vt:lpstr>
      <vt:lpstr>Presentazione di PowerPoint</vt:lpstr>
      <vt:lpstr>Presentazione di PowerPoint</vt:lpstr>
    </vt:vector>
  </TitlesOfParts>
  <Company>Univ.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dc:title>
  <dc:creator>Sabina Passamonti</dc:creator>
  <cp:lastModifiedBy>Sabina Passamonti</cp:lastModifiedBy>
  <cp:revision>63</cp:revision>
  <dcterms:created xsi:type="dcterms:W3CDTF">2019-04-10T06:20:42Z</dcterms:created>
  <dcterms:modified xsi:type="dcterms:W3CDTF">2019-04-11T07:15:12Z</dcterms:modified>
</cp:coreProperties>
</file>