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6" r:id="rId2"/>
    <p:sldId id="257" r:id="rId3"/>
    <p:sldId id="260" r:id="rId4"/>
    <p:sldId id="261" r:id="rId5"/>
    <p:sldId id="258" r:id="rId6"/>
    <p:sldId id="263" r:id="rId7"/>
    <p:sldId id="265" r:id="rId8"/>
    <p:sldId id="266" r:id="rId9"/>
    <p:sldId id="264" r:id="rId10"/>
    <p:sldId id="267" r:id="rId11"/>
    <p:sldId id="279" r:id="rId12"/>
    <p:sldId id="280" r:id="rId13"/>
    <p:sldId id="268" r:id="rId14"/>
    <p:sldId id="282" r:id="rId15"/>
    <p:sldId id="269" r:id="rId16"/>
    <p:sldId id="271" r:id="rId17"/>
    <p:sldId id="270" r:id="rId18"/>
    <p:sldId id="272" r:id="rId19"/>
    <p:sldId id="274" r:id="rId20"/>
    <p:sldId id="273" r:id="rId21"/>
    <p:sldId id="275" r:id="rId22"/>
    <p:sldId id="262" r:id="rId23"/>
    <p:sldId id="259" r:id="rId24"/>
    <p:sldId id="276" r:id="rId25"/>
    <p:sldId id="277" r:id="rId26"/>
    <p:sldId id="281" r:id="rId27"/>
    <p:sldId id="278" r:id="rId2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8" autoAdjust="0"/>
    <p:restoredTop sz="64794" autoAdjust="0"/>
  </p:normalViewPr>
  <p:slideViewPr>
    <p:cSldViewPr snapToGrid="0" snapToObjects="1">
      <p:cViewPr varScale="1">
        <p:scale>
          <a:sx n="22" d="100"/>
          <a:sy n="22" d="100"/>
        </p:scale>
        <p:origin x="-3632"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0FC04-013B-481B-8AB1-C04E18ECC2BB}"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042474A6-CCCF-42B3-A77A-E7BF47205104}">
      <dgm:prSet phldrT="[Testo]" custT="1"/>
      <dgm:spPr/>
      <dgm:t>
        <a:bodyPr/>
        <a:lstStyle/>
        <a:p>
          <a:r>
            <a:rPr lang="it-IT" sz="1400" b="1" i="0" dirty="0" err="1" smtClean="0">
              <a:effectLst>
                <a:outerShdw blurRad="38100" dist="38100" dir="2700000" algn="tl">
                  <a:srgbClr val="000000">
                    <a:alpha val="43137"/>
                  </a:srgbClr>
                </a:outerShdw>
              </a:effectLst>
              <a:latin typeface="+mn-lt"/>
            </a:rPr>
            <a:t>ROS-related</a:t>
          </a:r>
          <a:r>
            <a:rPr lang="it-IT" sz="1400" b="1" i="0" dirty="0" smtClean="0">
              <a:effectLst>
                <a:outerShdw blurRad="38100" dist="38100" dir="2700000" algn="tl">
                  <a:srgbClr val="000000">
                    <a:alpha val="43137"/>
                  </a:srgbClr>
                </a:outerShdw>
              </a:effectLst>
              <a:latin typeface="+mn-lt"/>
            </a:rPr>
            <a:t> </a:t>
          </a:r>
          <a:r>
            <a:rPr lang="it-IT" sz="1400" b="1" i="0" dirty="0" err="1" smtClean="0">
              <a:effectLst>
                <a:outerShdw blurRad="38100" dist="38100" dir="2700000" algn="tl">
                  <a:srgbClr val="000000">
                    <a:alpha val="43137"/>
                  </a:srgbClr>
                </a:outerShdw>
              </a:effectLst>
              <a:latin typeface="+mn-lt"/>
            </a:rPr>
            <a:t>oxidation</a:t>
          </a:r>
          <a:r>
            <a:rPr lang="it-IT" sz="1400" b="1" i="0" dirty="0" smtClean="0">
              <a:effectLst>
                <a:outerShdw blurRad="38100" dist="38100" dir="2700000" algn="tl">
                  <a:srgbClr val="000000">
                    <a:alpha val="43137"/>
                  </a:srgbClr>
                </a:outerShdw>
              </a:effectLst>
              <a:latin typeface="+mn-lt"/>
            </a:rPr>
            <a:t> </a:t>
          </a:r>
          <a:r>
            <a:rPr lang="it-IT" sz="1400" b="1" i="0" dirty="0" err="1" smtClean="0">
              <a:effectLst>
                <a:outerShdw blurRad="38100" dist="38100" dir="2700000" algn="tl">
                  <a:srgbClr val="000000">
                    <a:alpha val="43137"/>
                  </a:srgbClr>
                </a:outerShdw>
              </a:effectLst>
              <a:latin typeface="+mn-lt"/>
            </a:rPr>
            <a:t>of</a:t>
          </a:r>
          <a:r>
            <a:rPr lang="it-IT" sz="1400" b="1" i="0" dirty="0" smtClean="0">
              <a:effectLst>
                <a:outerShdw blurRad="38100" dist="38100" dir="2700000" algn="tl">
                  <a:srgbClr val="000000">
                    <a:alpha val="43137"/>
                  </a:srgbClr>
                </a:outerShdw>
              </a:effectLst>
              <a:latin typeface="+mn-lt"/>
            </a:rPr>
            <a:t>  DNA</a:t>
          </a:r>
          <a:endParaRPr lang="en-US" sz="1400" b="1" dirty="0">
            <a:effectLst>
              <a:outerShdw blurRad="38100" dist="38100" dir="2700000" algn="tl">
                <a:srgbClr val="000000">
                  <a:alpha val="43137"/>
                </a:srgbClr>
              </a:outerShdw>
            </a:effectLst>
            <a:latin typeface="+mn-lt"/>
          </a:endParaRPr>
        </a:p>
      </dgm:t>
    </dgm:pt>
    <dgm:pt modelId="{57789D48-E4B0-4598-B5DF-3BE0075F984D}" type="parTrans" cxnId="{9148D100-245C-4111-A998-BA26ED5EF5BE}">
      <dgm:prSet/>
      <dgm:spPr/>
      <dgm:t>
        <a:bodyPr/>
        <a:lstStyle/>
        <a:p>
          <a:endParaRPr lang="en-US"/>
        </a:p>
      </dgm:t>
    </dgm:pt>
    <dgm:pt modelId="{74585C81-F477-48C9-8626-0CD3BDCE9856}" type="sibTrans" cxnId="{9148D100-245C-4111-A998-BA26ED5EF5BE}">
      <dgm:prSet/>
      <dgm:spPr/>
      <dgm:t>
        <a:bodyPr/>
        <a:lstStyle/>
        <a:p>
          <a:endParaRPr lang="en-US"/>
        </a:p>
      </dgm:t>
    </dgm:pt>
    <dgm:pt modelId="{6710AE12-EF5B-496C-BB24-B71CEC19F375}">
      <dgm:prSet phldrT="[Testo]" custT="1"/>
      <dgm:spPr/>
      <dgm:t>
        <a:bodyPr/>
        <a:lstStyle/>
        <a:p>
          <a:r>
            <a:rPr lang="en-US" sz="1400" b="1" i="0" dirty="0" smtClean="0">
              <a:effectLst>
                <a:outerShdw blurRad="38100" dist="38100" dir="2700000" algn="tl">
                  <a:srgbClr val="000000">
                    <a:alpha val="43137"/>
                  </a:srgbClr>
                </a:outerShdw>
              </a:effectLst>
              <a:latin typeface="+mn-lt"/>
            </a:rPr>
            <a:t>Several types of  DNA damage </a:t>
          </a:r>
        </a:p>
        <a:p>
          <a:endParaRPr lang="en-US" sz="1400" b="1" dirty="0">
            <a:latin typeface="+mn-lt"/>
          </a:endParaRPr>
        </a:p>
      </dgm:t>
    </dgm:pt>
    <dgm:pt modelId="{1C4898B1-3FC5-48C2-9BC2-2D271C27AC56}" type="parTrans" cxnId="{9218E36C-CD0F-40B7-96CA-3449D458F298}">
      <dgm:prSet/>
      <dgm:spPr/>
      <dgm:t>
        <a:bodyPr/>
        <a:lstStyle/>
        <a:p>
          <a:endParaRPr lang="en-US"/>
        </a:p>
      </dgm:t>
    </dgm:pt>
    <dgm:pt modelId="{918722BB-9EA5-4557-A8AA-B9EC0CC70268}" type="sibTrans" cxnId="{9218E36C-CD0F-40B7-96CA-3449D458F298}">
      <dgm:prSet/>
      <dgm:spPr/>
      <dgm:t>
        <a:bodyPr/>
        <a:lstStyle/>
        <a:p>
          <a:endParaRPr lang="en-US"/>
        </a:p>
      </dgm:t>
    </dgm:pt>
    <dgm:pt modelId="{61E0EEDF-BB90-478C-87D8-5038AE026040}">
      <dgm:prSet phldrT="[Testo]" custT="1"/>
      <dgm:spPr/>
      <dgm:t>
        <a:bodyPr/>
        <a:lstStyle/>
        <a:p>
          <a:r>
            <a:rPr lang="it-IT" sz="1400" b="1" i="0" dirty="0" err="1" smtClean="0">
              <a:effectLst>
                <a:outerShdw blurRad="38100" dist="38100" dir="2700000" algn="tl">
                  <a:srgbClr val="000000">
                    <a:alpha val="43137"/>
                  </a:srgbClr>
                </a:outerShdw>
              </a:effectLst>
              <a:latin typeface="+mn-lt"/>
            </a:rPr>
            <a:t>Carcinogenesi</a:t>
          </a:r>
          <a:r>
            <a:rPr lang="it-IT" sz="1300" b="1" i="0" dirty="0" err="1" smtClean="0">
              <a:effectLst>
                <a:outerShdw blurRad="38100" dist="38100" dir="2700000" algn="tl">
                  <a:srgbClr val="000000">
                    <a:alpha val="43137"/>
                  </a:srgbClr>
                </a:outerShdw>
              </a:effectLst>
              <a:latin typeface="+mn-lt"/>
            </a:rPr>
            <a:t>s</a:t>
          </a:r>
          <a:endParaRPr lang="en-US" sz="1300" b="1" dirty="0">
            <a:effectLst>
              <a:outerShdw blurRad="38100" dist="38100" dir="2700000" algn="tl">
                <a:srgbClr val="000000">
                  <a:alpha val="43137"/>
                </a:srgbClr>
              </a:outerShdw>
            </a:effectLst>
            <a:latin typeface="+mn-lt"/>
          </a:endParaRPr>
        </a:p>
      </dgm:t>
    </dgm:pt>
    <dgm:pt modelId="{6BD2222A-EE80-4712-A21E-CA79E075A3D8}" type="parTrans" cxnId="{35F00BD4-092C-4CCC-8211-F1DCA8826944}">
      <dgm:prSet/>
      <dgm:spPr/>
      <dgm:t>
        <a:bodyPr/>
        <a:lstStyle/>
        <a:p>
          <a:endParaRPr lang="en-US"/>
        </a:p>
      </dgm:t>
    </dgm:pt>
    <dgm:pt modelId="{29BCF638-D7E4-4D5F-9776-78C1961BA2C3}" type="sibTrans" cxnId="{35F00BD4-092C-4CCC-8211-F1DCA8826944}">
      <dgm:prSet/>
      <dgm:spPr/>
      <dgm:t>
        <a:bodyPr/>
        <a:lstStyle/>
        <a:p>
          <a:endParaRPr lang="en-US"/>
        </a:p>
      </dgm:t>
    </dgm:pt>
    <dgm:pt modelId="{E05246F7-3417-46B2-A957-A13C432CDF97}" type="pres">
      <dgm:prSet presAssocID="{9690FC04-013B-481B-8AB1-C04E18ECC2BB}" presName="arrowDiagram" presStyleCnt="0">
        <dgm:presLayoutVars>
          <dgm:chMax val="5"/>
          <dgm:dir/>
          <dgm:resizeHandles val="exact"/>
        </dgm:presLayoutVars>
      </dgm:prSet>
      <dgm:spPr/>
      <dgm:t>
        <a:bodyPr/>
        <a:lstStyle/>
        <a:p>
          <a:endParaRPr lang="en-US"/>
        </a:p>
      </dgm:t>
    </dgm:pt>
    <dgm:pt modelId="{B11B61F9-F215-4707-83A1-1B0E9C162982}" type="pres">
      <dgm:prSet presAssocID="{9690FC04-013B-481B-8AB1-C04E18ECC2BB}" presName="arrow" presStyleLbl="bgShp" presStyleIdx="0" presStyleCnt="1" custScaleY="133855" custLinFactNeighborX="1482"/>
      <dgm:spPr/>
    </dgm:pt>
    <dgm:pt modelId="{602D7A5E-12B4-478D-B27D-19A011396411}" type="pres">
      <dgm:prSet presAssocID="{9690FC04-013B-481B-8AB1-C04E18ECC2BB}" presName="arrowDiagram3" presStyleCnt="0"/>
      <dgm:spPr/>
    </dgm:pt>
    <dgm:pt modelId="{58FFC8C9-A22A-41E2-A065-DB0BA260DE4E}" type="pres">
      <dgm:prSet presAssocID="{042474A6-CCCF-42B3-A77A-E7BF47205104}" presName="bullet3a" presStyleLbl="node1" presStyleIdx="0" presStyleCnt="3" custLinFactX="76678" custLinFactNeighborX="100000" custLinFactNeighborY="-93229"/>
      <dgm:spPr/>
      <dgm:t>
        <a:bodyPr/>
        <a:lstStyle/>
        <a:p>
          <a:endParaRPr lang="en-US"/>
        </a:p>
      </dgm:t>
    </dgm:pt>
    <dgm:pt modelId="{6222D110-A0E9-4CF3-B2B3-D7E09A2A4B3F}" type="pres">
      <dgm:prSet presAssocID="{042474A6-CCCF-42B3-A77A-E7BF47205104}" presName="textBox3a" presStyleLbl="revTx" presStyleIdx="0" presStyleCnt="3" custScaleX="181776" custLinFactNeighborX="66591" custLinFactNeighborY="-9628">
        <dgm:presLayoutVars>
          <dgm:bulletEnabled val="1"/>
        </dgm:presLayoutVars>
      </dgm:prSet>
      <dgm:spPr/>
      <dgm:t>
        <a:bodyPr/>
        <a:lstStyle/>
        <a:p>
          <a:endParaRPr lang="en-US"/>
        </a:p>
      </dgm:t>
    </dgm:pt>
    <dgm:pt modelId="{73C55C49-9094-45F8-816D-0A1C71E0DEFD}" type="pres">
      <dgm:prSet presAssocID="{6710AE12-EF5B-496C-BB24-B71CEC19F375}" presName="bullet3b" presStyleLbl="node1" presStyleIdx="1" presStyleCnt="3" custLinFactY="-10667" custLinFactNeighborX="63114" custLinFactNeighborY="-100000"/>
      <dgm:spPr/>
    </dgm:pt>
    <dgm:pt modelId="{E4C90399-23C9-4701-B2E8-18343AF0C7E9}" type="pres">
      <dgm:prSet presAssocID="{6710AE12-EF5B-496C-BB24-B71CEC19F375}" presName="textBox3b" presStyleLbl="revTx" presStyleIdx="1" presStyleCnt="3" custScaleX="168269" custLinFactNeighborX="50501" custLinFactNeighborY="-17600">
        <dgm:presLayoutVars>
          <dgm:bulletEnabled val="1"/>
        </dgm:presLayoutVars>
      </dgm:prSet>
      <dgm:spPr/>
      <dgm:t>
        <a:bodyPr/>
        <a:lstStyle/>
        <a:p>
          <a:endParaRPr lang="en-US"/>
        </a:p>
      </dgm:t>
    </dgm:pt>
    <dgm:pt modelId="{38F050B0-82E2-42B4-A54B-58033EE2CF18}" type="pres">
      <dgm:prSet presAssocID="{61E0EEDF-BB90-478C-87D8-5038AE026040}" presName="bullet3c" presStyleLbl="node1" presStyleIdx="2" presStyleCnt="3" custLinFactY="-14091" custLinFactNeighborX="-9127" custLinFactNeighborY="-100000"/>
      <dgm:spPr/>
    </dgm:pt>
    <dgm:pt modelId="{117D38DF-7712-40C1-A0D7-06F8FC685BB7}" type="pres">
      <dgm:prSet presAssocID="{61E0EEDF-BB90-478C-87D8-5038AE026040}" presName="textBox3c" presStyleLbl="revTx" presStyleIdx="2" presStyleCnt="3" custScaleX="129433" custScaleY="14203" custLinFactNeighborX="12931" custLinFactNeighborY="-63944">
        <dgm:presLayoutVars>
          <dgm:bulletEnabled val="1"/>
        </dgm:presLayoutVars>
      </dgm:prSet>
      <dgm:spPr/>
      <dgm:t>
        <a:bodyPr/>
        <a:lstStyle/>
        <a:p>
          <a:endParaRPr lang="en-US"/>
        </a:p>
      </dgm:t>
    </dgm:pt>
  </dgm:ptLst>
  <dgm:cxnLst>
    <dgm:cxn modelId="{9148D100-245C-4111-A998-BA26ED5EF5BE}" srcId="{9690FC04-013B-481B-8AB1-C04E18ECC2BB}" destId="{042474A6-CCCF-42B3-A77A-E7BF47205104}" srcOrd="0" destOrd="0" parTransId="{57789D48-E4B0-4598-B5DF-3BE0075F984D}" sibTransId="{74585C81-F477-48C9-8626-0CD3BDCE9856}"/>
    <dgm:cxn modelId="{9218E36C-CD0F-40B7-96CA-3449D458F298}" srcId="{9690FC04-013B-481B-8AB1-C04E18ECC2BB}" destId="{6710AE12-EF5B-496C-BB24-B71CEC19F375}" srcOrd="1" destOrd="0" parTransId="{1C4898B1-3FC5-48C2-9BC2-2D271C27AC56}" sibTransId="{918722BB-9EA5-4557-A8AA-B9EC0CC70268}"/>
    <dgm:cxn modelId="{7D33B517-F163-4D44-82EC-497205E262D0}" type="presOf" srcId="{9690FC04-013B-481B-8AB1-C04E18ECC2BB}" destId="{E05246F7-3417-46B2-A957-A13C432CDF97}" srcOrd="0" destOrd="0" presId="urn:microsoft.com/office/officeart/2005/8/layout/arrow2"/>
    <dgm:cxn modelId="{078DB3DE-FF69-4E36-8369-7F9236A054E3}" type="presOf" srcId="{61E0EEDF-BB90-478C-87D8-5038AE026040}" destId="{117D38DF-7712-40C1-A0D7-06F8FC685BB7}" srcOrd="0" destOrd="0" presId="urn:microsoft.com/office/officeart/2005/8/layout/arrow2"/>
    <dgm:cxn modelId="{35F00BD4-092C-4CCC-8211-F1DCA8826944}" srcId="{9690FC04-013B-481B-8AB1-C04E18ECC2BB}" destId="{61E0EEDF-BB90-478C-87D8-5038AE026040}" srcOrd="2" destOrd="0" parTransId="{6BD2222A-EE80-4712-A21E-CA79E075A3D8}" sibTransId="{29BCF638-D7E4-4D5F-9776-78C1961BA2C3}"/>
    <dgm:cxn modelId="{2F5BD7B5-7EF4-479A-B293-DFFFB58A3767}" type="presOf" srcId="{042474A6-CCCF-42B3-A77A-E7BF47205104}" destId="{6222D110-A0E9-4CF3-B2B3-D7E09A2A4B3F}" srcOrd="0" destOrd="0" presId="urn:microsoft.com/office/officeart/2005/8/layout/arrow2"/>
    <dgm:cxn modelId="{3DDFDC78-A95C-42D1-B8CF-D2A450214D08}" type="presOf" srcId="{6710AE12-EF5B-496C-BB24-B71CEC19F375}" destId="{E4C90399-23C9-4701-B2E8-18343AF0C7E9}" srcOrd="0" destOrd="0" presId="urn:microsoft.com/office/officeart/2005/8/layout/arrow2"/>
    <dgm:cxn modelId="{0B8D5462-C042-4C9B-B3A7-B215E18FCD5D}" type="presParOf" srcId="{E05246F7-3417-46B2-A957-A13C432CDF97}" destId="{B11B61F9-F215-4707-83A1-1B0E9C162982}" srcOrd="0" destOrd="0" presId="urn:microsoft.com/office/officeart/2005/8/layout/arrow2"/>
    <dgm:cxn modelId="{495616FF-8AA0-414D-930C-B9870B367470}" type="presParOf" srcId="{E05246F7-3417-46B2-A957-A13C432CDF97}" destId="{602D7A5E-12B4-478D-B27D-19A011396411}" srcOrd="1" destOrd="0" presId="urn:microsoft.com/office/officeart/2005/8/layout/arrow2"/>
    <dgm:cxn modelId="{57F450DE-A76B-4665-B62A-5FEC245C251B}" type="presParOf" srcId="{602D7A5E-12B4-478D-B27D-19A011396411}" destId="{58FFC8C9-A22A-41E2-A065-DB0BA260DE4E}" srcOrd="0" destOrd="0" presId="urn:microsoft.com/office/officeart/2005/8/layout/arrow2"/>
    <dgm:cxn modelId="{E3579319-7C52-4CE9-B1E0-AFDA388E220F}" type="presParOf" srcId="{602D7A5E-12B4-478D-B27D-19A011396411}" destId="{6222D110-A0E9-4CF3-B2B3-D7E09A2A4B3F}" srcOrd="1" destOrd="0" presId="urn:microsoft.com/office/officeart/2005/8/layout/arrow2"/>
    <dgm:cxn modelId="{A5FE4084-1A17-460A-93B7-A1A437968CA5}" type="presParOf" srcId="{602D7A5E-12B4-478D-B27D-19A011396411}" destId="{73C55C49-9094-45F8-816D-0A1C71E0DEFD}" srcOrd="2" destOrd="0" presId="urn:microsoft.com/office/officeart/2005/8/layout/arrow2"/>
    <dgm:cxn modelId="{19BC2FF3-DBAB-46C0-831F-FEFCE372FAE2}" type="presParOf" srcId="{602D7A5E-12B4-478D-B27D-19A011396411}" destId="{E4C90399-23C9-4701-B2E8-18343AF0C7E9}" srcOrd="3" destOrd="0" presId="urn:microsoft.com/office/officeart/2005/8/layout/arrow2"/>
    <dgm:cxn modelId="{1E179102-0A74-41E6-AF59-9E006062D85F}" type="presParOf" srcId="{602D7A5E-12B4-478D-B27D-19A011396411}" destId="{38F050B0-82E2-42B4-A54B-58033EE2CF18}" srcOrd="4" destOrd="0" presId="urn:microsoft.com/office/officeart/2005/8/layout/arrow2"/>
    <dgm:cxn modelId="{82935F85-E693-4731-9407-144C417F02F4}" type="presParOf" srcId="{602D7A5E-12B4-478D-B27D-19A011396411}" destId="{117D38DF-7712-40C1-A0D7-06F8FC685BB7}"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B61F9-F215-4707-83A1-1B0E9C162982}">
      <dsp:nvSpPr>
        <dsp:cNvPr id="0" name=""/>
        <dsp:cNvSpPr/>
      </dsp:nvSpPr>
      <dsp:spPr>
        <a:xfrm>
          <a:off x="0" y="0"/>
          <a:ext cx="5928024" cy="495934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FFC8C9-A22A-41E2-A065-DB0BA260DE4E}">
      <dsp:nvSpPr>
        <dsp:cNvPr id="0" name=""/>
        <dsp:cNvSpPr/>
      </dsp:nvSpPr>
      <dsp:spPr>
        <a:xfrm>
          <a:off x="1025170" y="3040675"/>
          <a:ext cx="154128" cy="1541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22D110-A0E9-4CF3-B2B3-D7E09A2A4B3F}">
      <dsp:nvSpPr>
        <dsp:cNvPr id="0" name=""/>
        <dsp:cNvSpPr/>
      </dsp:nvSpPr>
      <dsp:spPr>
        <a:xfrm>
          <a:off x="1184940" y="3158340"/>
          <a:ext cx="2510743" cy="1070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70" tIns="0" rIns="0" bIns="0" numCol="1" spcCol="1270" anchor="t" anchorCtr="0">
          <a:noAutofit/>
        </a:bodyPr>
        <a:lstStyle/>
        <a:p>
          <a:pPr lvl="0" algn="l" defTabSz="622300">
            <a:lnSpc>
              <a:spcPct val="90000"/>
            </a:lnSpc>
            <a:spcBef>
              <a:spcPct val="0"/>
            </a:spcBef>
            <a:spcAft>
              <a:spcPct val="35000"/>
            </a:spcAft>
          </a:pPr>
          <a:r>
            <a:rPr lang="it-IT" sz="1400" b="1" i="0" kern="1200" dirty="0" err="1" smtClean="0">
              <a:effectLst>
                <a:outerShdw blurRad="38100" dist="38100" dir="2700000" algn="tl">
                  <a:srgbClr val="000000">
                    <a:alpha val="43137"/>
                  </a:srgbClr>
                </a:outerShdw>
              </a:effectLst>
              <a:latin typeface="+mn-lt"/>
            </a:rPr>
            <a:t>ROS-related</a:t>
          </a:r>
          <a:r>
            <a:rPr lang="it-IT" sz="1400" b="1" i="0" kern="1200" dirty="0" smtClean="0">
              <a:effectLst>
                <a:outerShdw blurRad="38100" dist="38100" dir="2700000" algn="tl">
                  <a:srgbClr val="000000">
                    <a:alpha val="43137"/>
                  </a:srgbClr>
                </a:outerShdw>
              </a:effectLst>
              <a:latin typeface="+mn-lt"/>
            </a:rPr>
            <a:t> </a:t>
          </a:r>
          <a:r>
            <a:rPr lang="it-IT" sz="1400" b="1" i="0" kern="1200" dirty="0" err="1" smtClean="0">
              <a:effectLst>
                <a:outerShdw blurRad="38100" dist="38100" dir="2700000" algn="tl">
                  <a:srgbClr val="000000">
                    <a:alpha val="43137"/>
                  </a:srgbClr>
                </a:outerShdw>
              </a:effectLst>
              <a:latin typeface="+mn-lt"/>
            </a:rPr>
            <a:t>oxidation</a:t>
          </a:r>
          <a:r>
            <a:rPr lang="it-IT" sz="1400" b="1" i="0" kern="1200" dirty="0" smtClean="0">
              <a:effectLst>
                <a:outerShdw blurRad="38100" dist="38100" dir="2700000" algn="tl">
                  <a:srgbClr val="000000">
                    <a:alpha val="43137"/>
                  </a:srgbClr>
                </a:outerShdw>
              </a:effectLst>
              <a:latin typeface="+mn-lt"/>
            </a:rPr>
            <a:t> </a:t>
          </a:r>
          <a:r>
            <a:rPr lang="it-IT" sz="1400" b="1" i="0" kern="1200" dirty="0" err="1" smtClean="0">
              <a:effectLst>
                <a:outerShdw blurRad="38100" dist="38100" dir="2700000" algn="tl">
                  <a:srgbClr val="000000">
                    <a:alpha val="43137"/>
                  </a:srgbClr>
                </a:outerShdw>
              </a:effectLst>
              <a:latin typeface="+mn-lt"/>
            </a:rPr>
            <a:t>of</a:t>
          </a:r>
          <a:r>
            <a:rPr lang="it-IT" sz="1400" b="1" i="0" kern="1200" dirty="0" smtClean="0">
              <a:effectLst>
                <a:outerShdw blurRad="38100" dist="38100" dir="2700000" algn="tl">
                  <a:srgbClr val="000000">
                    <a:alpha val="43137"/>
                  </a:srgbClr>
                </a:outerShdw>
              </a:effectLst>
              <a:latin typeface="+mn-lt"/>
            </a:rPr>
            <a:t>  DNA</a:t>
          </a:r>
          <a:endParaRPr lang="en-US" sz="1400" b="1" kern="1200" dirty="0">
            <a:effectLst>
              <a:outerShdw blurRad="38100" dist="38100" dir="2700000" algn="tl">
                <a:srgbClr val="000000">
                  <a:alpha val="43137"/>
                </a:srgbClr>
              </a:outerShdw>
            </a:effectLst>
            <a:latin typeface="+mn-lt"/>
          </a:endParaRPr>
        </a:p>
      </dsp:txBody>
      <dsp:txXfrm>
        <a:off x="1184940" y="3158340"/>
        <a:ext cx="2510743" cy="1070749"/>
      </dsp:txXfrm>
    </dsp:sp>
    <dsp:sp modelId="{73C55C49-9094-45F8-816D-0A1C71E0DEFD}">
      <dsp:nvSpPr>
        <dsp:cNvPr id="0" name=""/>
        <dsp:cNvSpPr/>
      </dsp:nvSpPr>
      <dsp:spPr>
        <a:xfrm>
          <a:off x="2289186" y="1869008"/>
          <a:ext cx="278617" cy="2786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C90399-23C9-4701-B2E8-18343AF0C7E9}">
      <dsp:nvSpPr>
        <dsp:cNvPr id="0" name=""/>
        <dsp:cNvSpPr/>
      </dsp:nvSpPr>
      <dsp:spPr>
        <a:xfrm>
          <a:off x="2485499" y="1961920"/>
          <a:ext cx="2394006" cy="2015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633" tIns="0" rIns="0" bIns="0" numCol="1" spcCol="1270" anchor="t" anchorCtr="0">
          <a:noAutofit/>
        </a:bodyPr>
        <a:lstStyle/>
        <a:p>
          <a:pPr lvl="0" algn="l" defTabSz="622300">
            <a:lnSpc>
              <a:spcPct val="90000"/>
            </a:lnSpc>
            <a:spcBef>
              <a:spcPct val="0"/>
            </a:spcBef>
            <a:spcAft>
              <a:spcPct val="35000"/>
            </a:spcAft>
          </a:pPr>
          <a:r>
            <a:rPr lang="en-US" sz="1400" b="1" i="0" kern="1200" dirty="0" smtClean="0">
              <a:effectLst>
                <a:outerShdw blurRad="38100" dist="38100" dir="2700000" algn="tl">
                  <a:srgbClr val="000000">
                    <a:alpha val="43137"/>
                  </a:srgbClr>
                </a:outerShdw>
              </a:effectLst>
              <a:latin typeface="+mn-lt"/>
            </a:rPr>
            <a:t>Several types of  DNA damage </a:t>
          </a:r>
        </a:p>
        <a:p>
          <a:pPr lvl="0" algn="l" defTabSz="622300">
            <a:lnSpc>
              <a:spcPct val="90000"/>
            </a:lnSpc>
            <a:spcBef>
              <a:spcPct val="0"/>
            </a:spcBef>
            <a:spcAft>
              <a:spcPct val="35000"/>
            </a:spcAft>
          </a:pPr>
          <a:endParaRPr lang="en-US" sz="1400" b="1" kern="1200" dirty="0">
            <a:latin typeface="+mn-lt"/>
          </a:endParaRPr>
        </a:p>
      </dsp:txBody>
      <dsp:txXfrm>
        <a:off x="2485499" y="1961920"/>
        <a:ext cx="2394006" cy="2015528"/>
      </dsp:txXfrm>
    </dsp:sp>
    <dsp:sp modelId="{38F050B0-82E2-42B4-A54B-58033EE2CF18}">
      <dsp:nvSpPr>
        <dsp:cNvPr id="0" name=""/>
        <dsp:cNvSpPr/>
      </dsp:nvSpPr>
      <dsp:spPr>
        <a:xfrm>
          <a:off x="3714306" y="1124918"/>
          <a:ext cx="385321" cy="3853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D38DF-7712-40C1-A0D7-06F8FC685BB7}">
      <dsp:nvSpPr>
        <dsp:cNvPr id="0" name=""/>
        <dsp:cNvSpPr/>
      </dsp:nvSpPr>
      <dsp:spPr>
        <a:xfrm>
          <a:off x="3916733" y="1215278"/>
          <a:ext cx="1841476" cy="36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174" tIns="0" rIns="0" bIns="0" numCol="1" spcCol="1270" anchor="t" anchorCtr="0">
          <a:noAutofit/>
        </a:bodyPr>
        <a:lstStyle/>
        <a:p>
          <a:pPr lvl="0" algn="l" defTabSz="622300">
            <a:lnSpc>
              <a:spcPct val="90000"/>
            </a:lnSpc>
            <a:spcBef>
              <a:spcPct val="0"/>
            </a:spcBef>
            <a:spcAft>
              <a:spcPct val="35000"/>
            </a:spcAft>
          </a:pPr>
          <a:r>
            <a:rPr lang="it-IT" sz="1400" b="1" i="0" kern="1200" dirty="0" err="1" smtClean="0">
              <a:effectLst>
                <a:outerShdw blurRad="38100" dist="38100" dir="2700000" algn="tl">
                  <a:srgbClr val="000000">
                    <a:alpha val="43137"/>
                  </a:srgbClr>
                </a:outerShdw>
              </a:effectLst>
              <a:latin typeface="+mn-lt"/>
            </a:rPr>
            <a:t>Carcinogenesi</a:t>
          </a:r>
          <a:r>
            <a:rPr lang="it-IT" sz="1300" b="1" i="0" kern="1200" dirty="0" err="1" smtClean="0">
              <a:effectLst>
                <a:outerShdw blurRad="38100" dist="38100" dir="2700000" algn="tl">
                  <a:srgbClr val="000000">
                    <a:alpha val="43137"/>
                  </a:srgbClr>
                </a:outerShdw>
              </a:effectLst>
              <a:latin typeface="+mn-lt"/>
            </a:rPr>
            <a:t>s</a:t>
          </a:r>
          <a:endParaRPr lang="en-US" sz="1300" b="1" kern="1200" dirty="0">
            <a:effectLst>
              <a:outerShdw blurRad="38100" dist="38100" dir="2700000" algn="tl">
                <a:srgbClr val="000000">
                  <a:alpha val="43137"/>
                </a:srgbClr>
              </a:outerShdw>
            </a:effectLst>
            <a:latin typeface="+mn-lt"/>
          </a:endParaRPr>
        </a:p>
      </dsp:txBody>
      <dsp:txXfrm>
        <a:off x="3916733" y="1215278"/>
        <a:ext cx="1841476" cy="36572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232E2D-2470-9E4C-ACF0-C6BE7B2B0BCE}" type="datetimeFigureOut">
              <a:rPr lang="it-IT" smtClean="0"/>
              <a:pPr/>
              <a:t>11/04/19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2DE9D0-DF82-DA4C-9A7D-194573D7D777}" type="slidenum">
              <a:rPr lang="it-IT" smtClean="0"/>
              <a:pPr/>
              <a:t>‹n.›</a:t>
            </a:fld>
            <a:endParaRPr lang="it-IT"/>
          </a:p>
        </p:txBody>
      </p:sp>
    </p:spTree>
    <p:extLst>
      <p:ext uri="{BB962C8B-B14F-4D97-AF65-F5344CB8AC3E}">
        <p14:creationId xmlns:p14="http://schemas.microsoft.com/office/powerpoint/2010/main" val="4225574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201A40-1FA2-DC46-87C6-DA947512AD3C}" type="datetimeFigureOut">
              <a:rPr lang="it-IT" smtClean="0"/>
              <a:pPr/>
              <a:t>11/04/19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FCCB6-F990-FE4B-A3AF-2FAC7825A26A}" type="slidenum">
              <a:rPr lang="it-IT" smtClean="0"/>
              <a:pPr/>
              <a:t>‹n.›</a:t>
            </a:fld>
            <a:endParaRPr lang="it-IT"/>
          </a:p>
        </p:txBody>
      </p:sp>
    </p:spTree>
    <p:extLst>
      <p:ext uri="{BB962C8B-B14F-4D97-AF65-F5344CB8AC3E}">
        <p14:creationId xmlns:p14="http://schemas.microsoft.com/office/powerpoint/2010/main" val="16984765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www.sciencedirect.com/topics/biochemistry-genetics-and-molecular-biology/nox4"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Il cancro è una massa di tessuto che cresce in eccesso ed in modo scoordinato rispetto ai tessuti normali, e che persiste in questo stato dopo la cessazione degli stimoli che hanno indotto il processo. Il cancro la principale causa di morte in tutto il mondo dopo le malattie cardiovascolari e, secondo l’organizzazione mondiale della sanità (WHO), nuovi casi di tumori e morte correlata al cancro aumenteranno entro i prossimi due decenni. </a:t>
            </a:r>
          </a:p>
          <a:p>
            <a:r>
              <a:rPr lang="it-IT" sz="1200" kern="1200" dirty="0" smtClean="0">
                <a:solidFill>
                  <a:schemeClr val="tx1"/>
                </a:solidFill>
                <a:latin typeface="+mn-lt"/>
                <a:ea typeface="+mn-ea"/>
                <a:cs typeface="+mn-cs"/>
              </a:rPr>
              <a:t>Obiettivi per il futuro: </a:t>
            </a:r>
          </a:p>
          <a:p>
            <a:pPr lvl="0"/>
            <a:r>
              <a:rPr lang="it-IT" sz="1200" kern="1200" dirty="0" smtClean="0">
                <a:solidFill>
                  <a:schemeClr val="tx1"/>
                </a:solidFill>
                <a:latin typeface="+mn-lt"/>
                <a:ea typeface="+mn-ea"/>
                <a:cs typeface="+mn-cs"/>
              </a:rPr>
              <a:t>- aumentare la specificità del trattamento per migliorare il trattamento del cancro  </a:t>
            </a:r>
          </a:p>
          <a:p>
            <a:pPr lvl="0"/>
            <a:r>
              <a:rPr lang="it-IT" sz="1200" kern="1200" dirty="0" smtClean="0">
                <a:solidFill>
                  <a:schemeClr val="tx1"/>
                </a:solidFill>
                <a:latin typeface="+mn-lt"/>
                <a:ea typeface="+mn-ea"/>
                <a:cs typeface="+mn-cs"/>
              </a:rPr>
              <a:t>- prevenire lo sviluppo del cancro </a:t>
            </a:r>
          </a:p>
          <a:p>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u="sng" kern="1200" dirty="0" smtClean="0">
                <a:solidFill>
                  <a:schemeClr val="tx1"/>
                </a:solidFill>
                <a:latin typeface="+mn-lt"/>
                <a:ea typeface="+mn-ea"/>
                <a:cs typeface="+mn-cs"/>
              </a:rPr>
              <a:t>NF-κB </a:t>
            </a:r>
            <a:r>
              <a:rPr lang="it-IT" sz="1200" b="0" i="0" kern="1200" dirty="0" smtClean="0">
                <a:solidFill>
                  <a:schemeClr val="tx1"/>
                </a:solidFill>
                <a:latin typeface="+mn-lt"/>
                <a:ea typeface="+mn-ea"/>
                <a:cs typeface="+mn-cs"/>
              </a:rPr>
              <a:t>(fattore potenziatore della catena kappa-luce nucleare delle cellule B attivate) è un complesso proteico che controlla la trascrizione del DNA, la </a:t>
            </a:r>
            <a:r>
              <a:rPr lang="it-IT" sz="1200" b="0" i="0" u="none" strike="noStrike" kern="1200" dirty="0" smtClean="0">
                <a:solidFill>
                  <a:schemeClr val="tx1"/>
                </a:solidFill>
                <a:latin typeface="+mn-lt"/>
                <a:ea typeface="+mn-ea"/>
                <a:cs typeface="+mn-cs"/>
              </a:rPr>
              <a:t>produzione di </a:t>
            </a:r>
            <a:r>
              <a:rPr lang="it-IT" sz="1200" b="0" i="0" u="none" strike="noStrike" kern="1200" dirty="0" err="1" smtClean="0">
                <a:solidFill>
                  <a:schemeClr val="tx1"/>
                </a:solidFill>
                <a:latin typeface="+mn-lt"/>
                <a:ea typeface="+mn-ea"/>
                <a:cs typeface="+mn-cs"/>
              </a:rPr>
              <a:t>citochine</a:t>
            </a:r>
            <a:r>
              <a:rPr lang="it-IT" sz="1200" b="0" i="0" kern="1200" dirty="0" smtClean="0">
                <a:solidFill>
                  <a:schemeClr val="tx1"/>
                </a:solidFill>
                <a:latin typeface="+mn-lt"/>
                <a:ea typeface="+mn-ea"/>
                <a:cs typeface="+mn-cs"/>
              </a:rPr>
              <a:t> e la sopravvivenza cellulare. NF-KB è un fattore di trascrizione che si attiva in seguito alla </a:t>
            </a:r>
            <a:r>
              <a:rPr lang="it-IT" sz="1200" b="0" i="0" kern="1200" dirty="0" err="1" smtClean="0">
                <a:solidFill>
                  <a:schemeClr val="tx1"/>
                </a:solidFill>
                <a:latin typeface="+mn-lt"/>
                <a:ea typeface="+mn-ea"/>
                <a:cs typeface="+mn-cs"/>
              </a:rPr>
              <a:t>dissociaxzione</a:t>
            </a:r>
            <a:r>
              <a:rPr lang="it-IT" sz="1200" b="0" i="0" kern="1200" baseline="0" dirty="0" smtClean="0">
                <a:solidFill>
                  <a:schemeClr val="tx1"/>
                </a:solidFill>
                <a:latin typeface="+mn-lt"/>
                <a:ea typeface="+mn-ea"/>
                <a:cs typeface="+mn-cs"/>
              </a:rPr>
              <a:t> </a:t>
            </a:r>
            <a:r>
              <a:rPr lang="it-IT" sz="1200" b="0" i="0" kern="1200" dirty="0" smtClean="0">
                <a:solidFill>
                  <a:schemeClr val="tx1"/>
                </a:solidFill>
                <a:latin typeface="+mn-lt"/>
                <a:ea typeface="+mn-ea"/>
                <a:cs typeface="+mn-cs"/>
              </a:rPr>
              <a:t>dal suo inibitore IκB, che viene poi degradato attraverso il </a:t>
            </a:r>
            <a:r>
              <a:rPr lang="it-IT" sz="1200" b="0" i="0" kern="1200" dirty="0" err="1" smtClean="0">
                <a:solidFill>
                  <a:schemeClr val="tx1"/>
                </a:solidFill>
                <a:latin typeface="+mn-lt"/>
                <a:ea typeface="+mn-ea"/>
                <a:cs typeface="+mn-cs"/>
              </a:rPr>
              <a:t>proteasoma</a:t>
            </a:r>
            <a:r>
              <a:rPr lang="it-IT" sz="1200" b="0" i="0" kern="1200" dirty="0" smtClean="0">
                <a:solidFill>
                  <a:schemeClr val="tx1"/>
                </a:solidFill>
                <a:latin typeface="+mn-lt"/>
                <a:ea typeface="+mn-ea"/>
                <a:cs typeface="+mn-cs"/>
              </a:rPr>
              <a:t>. I ROS derivati ​​da Nox1 contribuiscono all’aumento</a:t>
            </a:r>
            <a:r>
              <a:rPr lang="it-IT" sz="1200" b="0" i="0" kern="1200" baseline="0" dirty="0" smtClean="0">
                <a:solidFill>
                  <a:schemeClr val="tx1"/>
                </a:solidFill>
                <a:latin typeface="+mn-lt"/>
                <a:ea typeface="+mn-ea"/>
                <a:cs typeface="+mn-cs"/>
              </a:rPr>
              <a:t> della</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traslocazione</a:t>
            </a:r>
            <a:r>
              <a:rPr lang="it-IT" sz="1200" b="0" i="0" kern="1200" dirty="0" smtClean="0">
                <a:solidFill>
                  <a:schemeClr val="tx1"/>
                </a:solidFill>
                <a:latin typeface="+mn-lt"/>
                <a:ea typeface="+mn-ea"/>
                <a:cs typeface="+mn-cs"/>
              </a:rPr>
              <a:t> di NF-ĸB nel nucleo.</a:t>
            </a:r>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kern="1200" dirty="0" smtClean="0">
                <a:solidFill>
                  <a:schemeClr val="tx1"/>
                </a:solidFill>
                <a:latin typeface="+mn-lt"/>
                <a:ea typeface="+mn-ea"/>
                <a:cs typeface="+mn-cs"/>
              </a:rPr>
              <a:t>La regolazione </a:t>
            </a:r>
            <a:r>
              <a:rPr lang="it-IT" sz="1200" b="0" i="0" kern="1200" dirty="0" err="1" smtClean="0">
                <a:solidFill>
                  <a:schemeClr val="tx1"/>
                </a:solidFill>
                <a:latin typeface="+mn-lt"/>
                <a:ea typeface="+mn-ea"/>
                <a:cs typeface="+mn-cs"/>
              </a:rPr>
              <a:t>redox</a:t>
            </a:r>
            <a:r>
              <a:rPr lang="it-IT" sz="1200" b="0" i="0" kern="1200" dirty="0" smtClean="0">
                <a:solidFill>
                  <a:schemeClr val="tx1"/>
                </a:solidFill>
                <a:latin typeface="+mn-lt"/>
                <a:ea typeface="+mn-ea"/>
                <a:cs typeface="+mn-cs"/>
              </a:rPr>
              <a:t> del fattore di trascrizione p53 rappresenta un importante meccanismo di regolazione per la sopravvivenza e l'</a:t>
            </a:r>
            <a:r>
              <a:rPr lang="it-IT" sz="1200" b="0" i="0" kern="1200" dirty="0" err="1" smtClean="0">
                <a:solidFill>
                  <a:schemeClr val="tx1"/>
                </a:solidFill>
                <a:latin typeface="+mn-lt"/>
                <a:ea typeface="+mn-ea"/>
                <a:cs typeface="+mn-cs"/>
              </a:rPr>
              <a:t>apoptosi</a:t>
            </a:r>
            <a:r>
              <a:rPr lang="it-IT" sz="1200" b="0" i="0" kern="1200" dirty="0" smtClean="0">
                <a:solidFill>
                  <a:schemeClr val="tx1"/>
                </a:solidFill>
                <a:latin typeface="+mn-lt"/>
                <a:ea typeface="+mn-ea"/>
                <a:cs typeface="+mn-cs"/>
              </a:rPr>
              <a:t> delle cellule. I ROS sono in grado di inattivare direttamente il p53 mediante l‘ossidazione delle </a:t>
            </a:r>
            <a:r>
              <a:rPr lang="it-IT" sz="1200" b="0" i="0" u="none" strike="noStrike" kern="1200" dirty="0" smtClean="0">
                <a:solidFill>
                  <a:schemeClr val="tx1"/>
                </a:solidFill>
                <a:latin typeface="+mn-lt"/>
                <a:ea typeface="+mn-ea"/>
                <a:cs typeface="+mn-cs"/>
              </a:rPr>
              <a:t>cisteine</a:t>
            </a:r>
            <a:r>
              <a:rPr lang="it-IT" sz="1200" b="0" i="0" kern="1200" dirty="0" smtClean="0">
                <a:solidFill>
                  <a:schemeClr val="tx1"/>
                </a:solidFill>
                <a:latin typeface="+mn-lt"/>
                <a:ea typeface="+mn-ea"/>
                <a:cs typeface="+mn-cs"/>
              </a:rPr>
              <a:t> nel </a:t>
            </a:r>
            <a:r>
              <a:rPr lang="it-IT" sz="1200" b="0" i="0" u="none" strike="noStrike" kern="1200" dirty="0" smtClean="0">
                <a:solidFill>
                  <a:schemeClr val="tx1"/>
                </a:solidFill>
                <a:latin typeface="+mn-lt"/>
                <a:ea typeface="+mn-ea"/>
                <a:cs typeface="+mn-cs"/>
              </a:rPr>
              <a:t>dominio</a:t>
            </a:r>
            <a:r>
              <a:rPr lang="it-IT" sz="1200" b="0" i="0" u="none" strike="noStrike" kern="1200" baseline="0" dirty="0" smtClean="0">
                <a:solidFill>
                  <a:schemeClr val="tx1"/>
                </a:solidFill>
                <a:latin typeface="+mn-lt"/>
                <a:ea typeface="+mn-ea"/>
                <a:cs typeface="+mn-cs"/>
              </a:rPr>
              <a:t> di legame </a:t>
            </a:r>
            <a:r>
              <a:rPr lang="it-IT" sz="1200" b="0" i="0" kern="1200" dirty="0" smtClean="0">
                <a:solidFill>
                  <a:schemeClr val="tx1"/>
                </a:solidFill>
                <a:latin typeface="+mn-lt"/>
                <a:ea typeface="+mn-ea"/>
                <a:cs typeface="+mn-cs"/>
              </a:rPr>
              <a:t>al </a:t>
            </a:r>
            <a:r>
              <a:rPr lang="it-IT" sz="1200" b="0" i="0" u="none" strike="noStrike" kern="1200" dirty="0" smtClean="0">
                <a:solidFill>
                  <a:schemeClr val="tx1"/>
                </a:solidFill>
                <a:latin typeface="+mn-lt"/>
                <a:ea typeface="+mn-ea"/>
                <a:cs typeface="+mn-cs"/>
              </a:rPr>
              <a:t>DNA (</a:t>
            </a:r>
            <a:r>
              <a:rPr lang="it-IT" sz="1200" b="0" i="0" u="none" strike="noStrike" kern="1200" dirty="0" err="1" smtClean="0">
                <a:solidFill>
                  <a:schemeClr val="tx1"/>
                </a:solidFill>
                <a:latin typeface="+mn-lt"/>
                <a:ea typeface="+mn-ea"/>
                <a:cs typeface="+mn-cs"/>
              </a:rPr>
              <a:t>zinc</a:t>
            </a:r>
            <a:r>
              <a:rPr lang="it-IT" sz="1200" b="0" i="0" u="none" strike="noStrike" kern="1200" dirty="0" smtClean="0">
                <a:solidFill>
                  <a:schemeClr val="tx1"/>
                </a:solidFill>
                <a:latin typeface="+mn-lt"/>
                <a:ea typeface="+mn-ea"/>
                <a:cs typeface="+mn-cs"/>
              </a:rPr>
              <a:t> </a:t>
            </a:r>
            <a:r>
              <a:rPr lang="it-IT" sz="1200" b="0" i="0" u="none" strike="noStrike" kern="1200" dirty="0" err="1" smtClean="0">
                <a:solidFill>
                  <a:schemeClr val="tx1"/>
                </a:solidFill>
                <a:latin typeface="+mn-lt"/>
                <a:ea typeface="+mn-ea"/>
                <a:cs typeface="+mn-cs"/>
              </a:rPr>
              <a:t>fingers</a:t>
            </a:r>
            <a:r>
              <a:rPr lang="it-IT" sz="1200" b="0" i="0" u="none" strike="noStrike" kern="1200" dirty="0" smtClean="0">
                <a:solidFill>
                  <a:schemeClr val="tx1"/>
                </a:solidFill>
                <a:latin typeface="+mn-lt"/>
                <a:ea typeface="+mn-ea"/>
                <a:cs typeface="+mn-cs"/>
              </a:rPr>
              <a:t>).</a:t>
            </a:r>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1" kern="1200" dirty="0" smtClean="0">
                <a:solidFill>
                  <a:schemeClr val="tx1"/>
                </a:solidFill>
                <a:latin typeface="+mn-lt"/>
                <a:ea typeface="+mn-ea"/>
                <a:cs typeface="+mn-cs"/>
              </a:rPr>
              <a:t>Controllo </a:t>
            </a:r>
            <a:r>
              <a:rPr lang="it-IT" sz="1200" b="1" kern="1200" dirty="0" err="1" smtClean="0">
                <a:solidFill>
                  <a:schemeClr val="tx1"/>
                </a:solidFill>
                <a:latin typeface="+mn-lt"/>
                <a:ea typeface="+mn-ea"/>
                <a:cs typeface="+mn-cs"/>
              </a:rPr>
              <a:t>redox</a:t>
            </a:r>
            <a:r>
              <a:rPr lang="it-IT" sz="1200" b="1" kern="1200" dirty="0" smtClean="0">
                <a:solidFill>
                  <a:schemeClr val="tx1"/>
                </a:solidFill>
                <a:latin typeface="+mn-lt"/>
                <a:ea typeface="+mn-ea"/>
                <a:cs typeface="+mn-cs"/>
              </a:rPr>
              <a:t> delle modificazioni epigenetiche</a:t>
            </a:r>
            <a:endParaRPr lang="it-IT"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Oltre all'attivazione del fattore di trascrizione, i cambiamenti nell'espressione di oncogeni o geni </a:t>
            </a:r>
            <a:r>
              <a:rPr lang="it-IT" sz="1200" kern="1200" dirty="0" err="1" smtClean="0">
                <a:solidFill>
                  <a:schemeClr val="tx1"/>
                </a:solidFill>
                <a:latin typeface="+mn-lt"/>
                <a:ea typeface="+mn-ea"/>
                <a:cs typeface="+mn-cs"/>
              </a:rPr>
              <a:t>oncosoppressori</a:t>
            </a:r>
            <a:r>
              <a:rPr lang="it-IT" sz="1200" kern="1200" dirty="0" smtClean="0">
                <a:solidFill>
                  <a:schemeClr val="tx1"/>
                </a:solidFill>
                <a:latin typeface="+mn-lt"/>
                <a:ea typeface="+mn-ea"/>
                <a:cs typeface="+mn-cs"/>
              </a:rPr>
              <a:t> sono raggiunti mediante alterazioni epigenetiche. Quelle modifiche epigenetiche includono la metilazione acetilazione nelle regioni del promotore di diversi geni. </a:t>
            </a:r>
          </a:p>
          <a:p>
            <a:r>
              <a:rPr lang="it-IT" sz="1200" kern="1200" dirty="0" smtClean="0">
                <a:solidFill>
                  <a:schemeClr val="tx1"/>
                </a:solidFill>
                <a:latin typeface="+mn-lt"/>
                <a:ea typeface="+mn-ea"/>
                <a:cs typeface="+mn-cs"/>
              </a:rPr>
              <a:t>ROS possono aumentare l' acetilazione dell'istone H3 della regione del promotore di </a:t>
            </a:r>
            <a:r>
              <a:rPr lang="it-IT" sz="1200" kern="1200" dirty="0" err="1" smtClean="0">
                <a:solidFill>
                  <a:schemeClr val="tx1"/>
                </a:solidFill>
                <a:latin typeface="+mn-lt"/>
                <a:ea typeface="+mn-ea"/>
                <a:cs typeface="+mn-cs"/>
              </a:rPr>
              <a:t>slug</a:t>
            </a:r>
            <a:r>
              <a:rPr lang="it-IT" sz="1200" kern="1200" dirty="0" smtClean="0">
                <a:solidFill>
                  <a:schemeClr val="tx1"/>
                </a:solidFill>
                <a:latin typeface="+mn-lt"/>
                <a:ea typeface="+mn-ea"/>
                <a:cs typeface="+mn-cs"/>
              </a:rPr>
              <a:t> e l'induzione dell'espressione di </a:t>
            </a:r>
            <a:r>
              <a:rPr lang="it-IT" sz="1200" kern="1200" dirty="0" err="1" smtClean="0">
                <a:solidFill>
                  <a:schemeClr val="tx1"/>
                </a:solidFill>
                <a:latin typeface="+mn-lt"/>
                <a:ea typeface="+mn-ea"/>
                <a:cs typeface="+mn-cs"/>
              </a:rPr>
              <a:t>Slug</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Slug</a:t>
            </a:r>
            <a:r>
              <a:rPr lang="it-IT" sz="1200" kern="1200" dirty="0" smtClean="0">
                <a:solidFill>
                  <a:schemeClr val="tx1"/>
                </a:solidFill>
                <a:latin typeface="+mn-lt"/>
                <a:ea typeface="+mn-ea"/>
                <a:cs typeface="+mn-cs"/>
              </a:rPr>
              <a:t> a e </a:t>
            </a:r>
            <a:r>
              <a:rPr lang="it-IT" sz="1200" kern="1200" dirty="0" err="1" smtClean="0">
                <a:solidFill>
                  <a:schemeClr val="tx1"/>
                </a:solidFill>
                <a:latin typeface="+mn-lt"/>
                <a:ea typeface="+mn-ea"/>
                <a:cs typeface="+mn-cs"/>
              </a:rPr>
              <a:t>Snail</a:t>
            </a:r>
            <a:r>
              <a:rPr lang="it-IT" sz="1200" kern="1200" dirty="0" smtClean="0">
                <a:solidFill>
                  <a:schemeClr val="tx1"/>
                </a:solidFill>
                <a:latin typeface="+mn-lt"/>
                <a:ea typeface="+mn-ea"/>
                <a:cs typeface="+mn-cs"/>
              </a:rPr>
              <a:t> sono fattori chiave di trascrizione nella transizione </a:t>
            </a:r>
            <a:r>
              <a:rPr lang="it-IT" sz="1200" kern="1200" dirty="0" err="1" smtClean="0">
                <a:solidFill>
                  <a:schemeClr val="tx1"/>
                </a:solidFill>
                <a:latin typeface="+mn-lt"/>
                <a:ea typeface="+mn-ea"/>
                <a:cs typeface="+mn-cs"/>
              </a:rPr>
              <a:t>epiteliale-mesenchimale</a:t>
            </a:r>
            <a:r>
              <a:rPr lang="it-IT" sz="1200" kern="1200" dirty="0" smtClean="0">
                <a:solidFill>
                  <a:schemeClr val="tx1"/>
                </a:solidFill>
                <a:latin typeface="+mn-lt"/>
                <a:ea typeface="+mn-ea"/>
                <a:cs typeface="+mn-cs"/>
              </a:rPr>
              <a:t> (EMT) e la loro espressione favorisce la proliferazione e la migrazione cellulare. è stato dimostrato che H2O2 </a:t>
            </a:r>
            <a:r>
              <a:rPr lang="it-IT" sz="1200" kern="1200" dirty="0" err="1" smtClean="0">
                <a:solidFill>
                  <a:schemeClr val="tx1"/>
                </a:solidFill>
                <a:latin typeface="+mn-lt"/>
                <a:ea typeface="+mn-ea"/>
                <a:cs typeface="+mn-cs"/>
              </a:rPr>
              <a:t>downregola</a:t>
            </a:r>
            <a:r>
              <a:rPr lang="it-IT" sz="1200" kern="1200" dirty="0" smtClean="0">
                <a:solidFill>
                  <a:schemeClr val="tx1"/>
                </a:solidFill>
                <a:latin typeface="+mn-lt"/>
                <a:ea typeface="+mn-ea"/>
                <a:cs typeface="+mn-cs"/>
              </a:rPr>
              <a:t> l'espressione della molecola di adesione </a:t>
            </a:r>
            <a:r>
              <a:rPr lang="it-IT" sz="1200" kern="1200" dirty="0" err="1" smtClean="0">
                <a:solidFill>
                  <a:schemeClr val="tx1"/>
                </a:solidFill>
                <a:latin typeface="+mn-lt"/>
                <a:ea typeface="+mn-ea"/>
                <a:cs typeface="+mn-cs"/>
              </a:rPr>
              <a:t>E-caderina</a:t>
            </a:r>
            <a:r>
              <a:rPr lang="it-IT" sz="1200" kern="1200" dirty="0" smtClean="0">
                <a:solidFill>
                  <a:schemeClr val="tx1"/>
                </a:solidFill>
                <a:latin typeface="+mn-lt"/>
                <a:ea typeface="+mn-ea"/>
                <a:cs typeface="+mn-cs"/>
              </a:rPr>
              <a:t> nelle cellule di carcinoma </a:t>
            </a:r>
            <a:r>
              <a:rPr lang="it-IT" sz="1200" kern="1200" dirty="0" err="1" smtClean="0">
                <a:solidFill>
                  <a:schemeClr val="tx1"/>
                </a:solidFill>
                <a:latin typeface="+mn-lt"/>
                <a:ea typeface="+mn-ea"/>
                <a:cs typeface="+mn-cs"/>
              </a:rPr>
              <a:t>epatocellulare</a:t>
            </a:r>
            <a:r>
              <a:rPr lang="it-IT" sz="1200" kern="1200" dirty="0" smtClean="0">
                <a:solidFill>
                  <a:schemeClr val="tx1"/>
                </a:solidFill>
                <a:latin typeface="+mn-lt"/>
                <a:ea typeface="+mn-ea"/>
                <a:cs typeface="+mn-cs"/>
              </a:rPr>
              <a:t>. Questa è una conseguenza di un'</a:t>
            </a:r>
            <a:r>
              <a:rPr lang="it-IT" sz="1200" kern="1200" dirty="0" err="1" smtClean="0">
                <a:solidFill>
                  <a:schemeClr val="tx1"/>
                </a:solidFill>
                <a:latin typeface="+mn-lt"/>
                <a:ea typeface="+mn-ea"/>
                <a:cs typeface="+mn-cs"/>
              </a:rPr>
              <a:t>ipermetilazione</a:t>
            </a:r>
            <a:r>
              <a:rPr lang="it-IT" sz="1200" kern="1200" dirty="0" smtClean="0">
                <a:solidFill>
                  <a:schemeClr val="tx1"/>
                </a:solidFill>
                <a:latin typeface="+mn-lt"/>
                <a:ea typeface="+mn-ea"/>
                <a:cs typeface="+mn-cs"/>
              </a:rPr>
              <a:t> del promotore dell'</a:t>
            </a:r>
            <a:r>
              <a:rPr lang="it-IT" sz="1200" kern="1200" dirty="0" err="1" smtClean="0">
                <a:solidFill>
                  <a:schemeClr val="tx1"/>
                </a:solidFill>
                <a:latin typeface="+mn-lt"/>
                <a:ea typeface="+mn-ea"/>
                <a:cs typeface="+mn-cs"/>
              </a:rPr>
              <a:t>E-caderina</a:t>
            </a:r>
            <a:r>
              <a:rPr lang="it-IT" sz="1200" kern="1200" dirty="0" smtClean="0">
                <a:solidFill>
                  <a:schemeClr val="tx1"/>
                </a:solidFill>
                <a:latin typeface="+mn-lt"/>
                <a:ea typeface="+mn-ea"/>
                <a:cs typeface="+mn-cs"/>
              </a:rPr>
              <a:t>.</a:t>
            </a:r>
            <a:r>
              <a:rPr lang="it-IT" sz="1200" kern="1200" baseline="0" dirty="0" smtClean="0">
                <a:solidFill>
                  <a:schemeClr val="tx1"/>
                </a:solidFill>
                <a:latin typeface="+mn-lt"/>
                <a:ea typeface="+mn-ea"/>
                <a:cs typeface="+mn-cs"/>
              </a:rPr>
              <a:t> La m</a:t>
            </a:r>
            <a:r>
              <a:rPr lang="it-IT" sz="1200" kern="1200" dirty="0" smtClean="0">
                <a:solidFill>
                  <a:schemeClr val="tx1"/>
                </a:solidFill>
                <a:latin typeface="+mn-lt"/>
                <a:ea typeface="+mn-ea"/>
                <a:cs typeface="+mn-cs"/>
              </a:rPr>
              <a:t>etilazione anormale dei geni </a:t>
            </a:r>
            <a:r>
              <a:rPr lang="it-IT" sz="1200" kern="1200" dirty="0" err="1" smtClean="0">
                <a:solidFill>
                  <a:schemeClr val="tx1"/>
                </a:solidFill>
                <a:latin typeface="+mn-lt"/>
                <a:ea typeface="+mn-ea"/>
                <a:cs typeface="+mn-cs"/>
              </a:rPr>
              <a:t>oncosoppressori</a:t>
            </a:r>
            <a:r>
              <a:rPr lang="it-IT" sz="1200" kern="1200" dirty="0" smtClean="0">
                <a:solidFill>
                  <a:schemeClr val="tx1"/>
                </a:solidFill>
                <a:latin typeface="+mn-lt"/>
                <a:ea typeface="+mn-ea"/>
                <a:cs typeface="+mn-cs"/>
              </a:rPr>
              <a:t> ne</a:t>
            </a:r>
            <a:r>
              <a:rPr lang="it-IT" sz="1200" kern="1200" baseline="0" dirty="0" smtClean="0">
                <a:solidFill>
                  <a:schemeClr val="tx1"/>
                </a:solidFill>
                <a:latin typeface="+mn-lt"/>
                <a:ea typeface="+mn-ea"/>
                <a:cs typeface="+mn-cs"/>
              </a:rPr>
              <a:t> determina la </a:t>
            </a:r>
            <a:r>
              <a:rPr lang="it-IT" sz="1200" kern="1200" dirty="0" smtClean="0">
                <a:solidFill>
                  <a:schemeClr val="tx1"/>
                </a:solidFill>
                <a:latin typeface="+mn-lt"/>
                <a:ea typeface="+mn-ea"/>
                <a:cs typeface="+mn-cs"/>
              </a:rPr>
              <a:t>conseguente inattivazione </a:t>
            </a:r>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it-IT" sz="1200" kern="1200" dirty="0" smtClean="0">
                <a:solidFill>
                  <a:schemeClr val="tx1"/>
                </a:solidFill>
                <a:latin typeface="+mn-lt"/>
                <a:ea typeface="+mn-ea"/>
                <a:cs typeface="+mn-cs"/>
              </a:rPr>
              <a:t>La differenziazione e la quiescenza cellulare, così come un'adeguata induzione dell'</a:t>
            </a:r>
            <a:r>
              <a:rPr lang="it-IT" sz="1200" kern="1200" dirty="0" err="1" smtClean="0">
                <a:solidFill>
                  <a:schemeClr val="tx1"/>
                </a:solidFill>
                <a:latin typeface="+mn-lt"/>
                <a:ea typeface="+mn-ea"/>
                <a:cs typeface="+mn-cs"/>
              </a:rPr>
              <a:t>apoptosi</a:t>
            </a:r>
            <a:r>
              <a:rPr lang="it-IT" sz="1200" kern="1200" dirty="0" smtClean="0">
                <a:solidFill>
                  <a:schemeClr val="tx1"/>
                </a:solidFill>
                <a:latin typeface="+mn-lt"/>
                <a:ea typeface="+mn-ea"/>
                <a:cs typeface="+mn-cs"/>
              </a:rPr>
              <a:t> sul danno cellulare , sono i componenti principali per la prevenzione del deterioramento maligno delle cellule. Le specie reattive dell'ossigeno sono in grado di modulare l'attività di varie proteine ​​o vie di trasduzione del segnale intracellulare che regolano la differenziazione e la proliferazione cellulare. I componenti sensibili al </a:t>
            </a:r>
            <a:r>
              <a:rPr lang="it-IT" sz="1200" kern="1200" dirty="0" err="1" smtClean="0">
                <a:solidFill>
                  <a:schemeClr val="tx1"/>
                </a:solidFill>
                <a:latin typeface="+mn-lt"/>
                <a:ea typeface="+mn-ea"/>
                <a:cs typeface="+mn-cs"/>
              </a:rPr>
              <a:t>redox</a:t>
            </a:r>
            <a:r>
              <a:rPr lang="it-IT" sz="1200" kern="1200" dirty="0" smtClean="0">
                <a:solidFill>
                  <a:schemeClr val="tx1"/>
                </a:solidFill>
                <a:latin typeface="+mn-lt"/>
                <a:ea typeface="+mn-ea"/>
                <a:cs typeface="+mn-cs"/>
              </a:rPr>
              <a:t> importanti per la differenziazione e la proliferazione includono fosfatasi e chinasi. L'idea è che i ROS modificano </a:t>
            </a:r>
            <a:r>
              <a:rPr lang="it-IT" sz="1200" kern="1200" dirty="0" err="1" smtClean="0">
                <a:solidFill>
                  <a:schemeClr val="tx1"/>
                </a:solidFill>
                <a:latin typeface="+mn-lt"/>
                <a:ea typeface="+mn-ea"/>
                <a:cs typeface="+mn-cs"/>
              </a:rPr>
              <a:t>transientemente</a:t>
            </a:r>
            <a:r>
              <a:rPr lang="it-IT" sz="1200" kern="1200" dirty="0" smtClean="0">
                <a:solidFill>
                  <a:schemeClr val="tx1"/>
                </a:solidFill>
                <a:latin typeface="+mn-lt"/>
                <a:ea typeface="+mn-ea"/>
                <a:cs typeface="+mn-cs"/>
              </a:rPr>
              <a:t> l'attività delle fosfatasi che aumentano o diminuiscono il prolungamento della fosforilazione di ad esempio </a:t>
            </a:r>
            <a:r>
              <a:rPr lang="it-IT" sz="1200" kern="1200" dirty="0" err="1" smtClean="0">
                <a:solidFill>
                  <a:schemeClr val="tx1"/>
                </a:solidFill>
                <a:latin typeface="+mn-lt"/>
                <a:ea typeface="+mn-ea"/>
                <a:cs typeface="+mn-cs"/>
              </a:rPr>
              <a:t>MAPKinasi</a:t>
            </a:r>
            <a:r>
              <a:rPr lang="it-IT" sz="1200" kern="1200" dirty="0" smtClean="0">
                <a:solidFill>
                  <a:schemeClr val="tx1"/>
                </a:solidFill>
                <a:latin typeface="+mn-lt"/>
                <a:ea typeface="+mn-ea"/>
                <a:cs typeface="+mn-cs"/>
              </a:rPr>
              <a:t>. In alternativa, le chinasi possono essere ossidate che inducono transitoriamente un cambiamento conformazionale che consente un'attività alterata o il legame di ulteriori molecole. Questi eventi influenzeranno il successivo esito della trasduzione del segnale. Nel contesto del cancro, ciò significa che, a seconda delle loro specie, la concentrazione e il sito di azione ROS possono essere protettivi o dannosi per la progressione del tumore.</a:t>
            </a:r>
            <a:endParaRPr lang="it-IT" sz="1600" kern="1200" dirty="0" smtClean="0">
              <a:solidFill>
                <a:schemeClr val="tx1"/>
              </a:solidFill>
              <a:latin typeface="+mn-lt"/>
              <a:ea typeface="+mn-ea"/>
              <a:cs typeface="+mn-cs"/>
            </a:endParaRPr>
          </a:p>
          <a:p>
            <a:pPr lvl="0" fontAlgn="base"/>
            <a:r>
              <a:rPr lang="it-IT" sz="1200" u="none" strike="noStrike" kern="1200" dirty="0" smtClean="0">
                <a:solidFill>
                  <a:schemeClr val="tx1"/>
                </a:solidFill>
                <a:effectLst/>
                <a:latin typeface="+mn-lt"/>
                <a:ea typeface="+mn-ea"/>
                <a:cs typeface="+mn-cs"/>
              </a:rPr>
              <a:t>il ruolo dei ROS è stato discusso nel contesto del cancro</a:t>
            </a:r>
            <a:r>
              <a:rPr lang="it-IT" sz="1600" u="none" strike="noStrike" kern="1200" dirty="0" smtClean="0">
                <a:solidFill>
                  <a:schemeClr val="tx1"/>
                </a:solidFill>
                <a:effectLst/>
                <a:latin typeface="+mn-lt"/>
                <a:ea typeface="+mn-ea"/>
                <a:cs typeface="+mn-cs"/>
              </a:rPr>
              <a:t>.</a:t>
            </a:r>
            <a:r>
              <a:rPr lang="it-IT" sz="1600" u="none" strike="noStrike" kern="1200" baseline="0" dirty="0" smtClean="0">
                <a:solidFill>
                  <a:schemeClr val="tx1"/>
                </a:solidFill>
                <a:effectLst/>
                <a:latin typeface="+mn-lt"/>
                <a:ea typeface="+mn-ea"/>
                <a:cs typeface="+mn-cs"/>
              </a:rPr>
              <a:t> </a:t>
            </a:r>
            <a:r>
              <a:rPr lang="it-IT" sz="1200" u="none" strike="noStrike" kern="1200" dirty="0" smtClean="0">
                <a:solidFill>
                  <a:schemeClr val="tx1"/>
                </a:solidFill>
                <a:effectLst/>
                <a:latin typeface="+mn-lt"/>
                <a:ea typeface="+mn-ea"/>
                <a:cs typeface="+mn-cs"/>
              </a:rPr>
              <a:t>La maggior parte degli studi afferma un ruolo </a:t>
            </a:r>
            <a:r>
              <a:rPr lang="it-IT" sz="1200" u="none" strike="noStrike" kern="1200" dirty="0" err="1" smtClean="0">
                <a:solidFill>
                  <a:schemeClr val="tx1"/>
                </a:solidFill>
                <a:effectLst/>
                <a:latin typeface="+mn-lt"/>
                <a:ea typeface="+mn-ea"/>
                <a:cs typeface="+mn-cs"/>
              </a:rPr>
              <a:t>pro-tumorigenico</a:t>
            </a:r>
            <a:r>
              <a:rPr lang="it-IT" sz="1200" u="none" strike="noStrike" kern="1200" dirty="0" smtClean="0">
                <a:solidFill>
                  <a:schemeClr val="tx1"/>
                </a:solidFill>
                <a:effectLst/>
                <a:latin typeface="+mn-lt"/>
                <a:ea typeface="+mn-ea"/>
                <a:cs typeface="+mn-cs"/>
              </a:rPr>
              <a:t> per ROS in quanto possono indurre lo stress ossidativo;</a:t>
            </a:r>
          </a:p>
          <a:p>
            <a:pPr lvl="0" fontAlgn="base"/>
            <a:endParaRPr lang="it-IT" sz="1200" u="none" strike="noStrike" kern="1200" dirty="0" smtClean="0">
              <a:solidFill>
                <a:schemeClr val="tx1"/>
              </a:solidFill>
              <a:effectLst/>
              <a:latin typeface="+mn-lt"/>
              <a:ea typeface="+mn-ea"/>
              <a:cs typeface="+mn-cs"/>
            </a:endParaRPr>
          </a:p>
          <a:p>
            <a:pPr lvl="1" fontAlgn="base"/>
            <a:r>
              <a:rPr lang="it-IT" sz="1200" u="none" strike="noStrike" kern="1200" dirty="0" smtClean="0">
                <a:solidFill>
                  <a:schemeClr val="tx1"/>
                </a:solidFill>
                <a:effectLst/>
                <a:latin typeface="+mn-lt"/>
                <a:ea typeface="+mn-ea"/>
                <a:cs typeface="+mn-cs"/>
              </a:rPr>
              <a:t>-Sempre più alto numero di studi  mostrano un ruolo di protettore del ROS. Ciò è particolarmente vero per H 2 O 2 , in quanto svolge l'importante </a:t>
            </a:r>
          </a:p>
          <a:p>
            <a:pPr lvl="1" fontAlgn="base"/>
            <a:r>
              <a:rPr lang="it-IT" sz="1200" u="none" strike="noStrike" kern="1200" dirty="0" smtClean="0">
                <a:solidFill>
                  <a:schemeClr val="tx1"/>
                </a:solidFill>
                <a:effectLst/>
                <a:latin typeface="+mn-lt"/>
                <a:ea typeface="+mn-ea"/>
                <a:cs typeface="+mn-cs"/>
              </a:rPr>
              <a:t>-compito di una molecola di segnalazione;</a:t>
            </a:r>
            <a:endParaRPr lang="it-IT" sz="1600" u="none" strike="noStrike" kern="1200" dirty="0" smtClean="0">
              <a:solidFill>
                <a:schemeClr val="tx1"/>
              </a:solidFill>
              <a:effectLst/>
              <a:latin typeface="+mn-lt"/>
              <a:ea typeface="+mn-ea"/>
              <a:cs typeface="+mn-cs"/>
            </a:endParaRPr>
          </a:p>
          <a:p>
            <a:endParaRPr lang="it-IT"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sembra che quando si tratta di ROS e cancro, tutto è una questione di equilibrio </a:t>
            </a:r>
            <a:r>
              <a:rPr lang="it-IT" sz="1200" kern="1200" dirty="0" err="1" smtClean="0">
                <a:solidFill>
                  <a:schemeClr val="tx1"/>
                </a:solidFill>
                <a:latin typeface="+mn-lt"/>
                <a:ea typeface="+mn-ea"/>
                <a:cs typeface="+mn-cs"/>
              </a:rPr>
              <a:t>redox</a:t>
            </a:r>
            <a:r>
              <a:rPr lang="it-IT" sz="1200" kern="1200" dirty="0" smtClean="0">
                <a:solidFill>
                  <a:schemeClr val="tx1"/>
                </a:solidFill>
                <a:latin typeface="+mn-lt"/>
                <a:ea typeface="+mn-ea"/>
                <a:cs typeface="+mn-cs"/>
              </a:rPr>
              <a:t>.</a:t>
            </a:r>
            <a:endParaRPr lang="it-IT" sz="1600" kern="1200" dirty="0" smtClean="0">
              <a:solidFill>
                <a:schemeClr val="tx1"/>
              </a:solidFill>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r>
              <a:rPr lang="it-IT" sz="1200" b="0" i="0" kern="1200" dirty="0" smtClean="0">
                <a:solidFill>
                  <a:schemeClr val="tx1"/>
                </a:solidFill>
                <a:latin typeface="+mn-lt"/>
                <a:ea typeface="+mn-ea"/>
                <a:cs typeface="+mn-cs"/>
              </a:rPr>
              <a:t>In un tumore esistono diverse vie di segnalazione implicate nella promozione della proliferazione delle cellule tumorali. L’Inattivazione indotta da ossidazione di fosfatasi è un esempio di come ROS possano regolare i percorsi di segnalazione. Ossidando le cisteine ​​nel sito attivo, il ROS può inibire transitoriamente l'omologazione della fosfatasi e di</a:t>
            </a:r>
            <a:r>
              <a:rPr lang="it-IT" sz="1200" b="0" i="0" kern="1200" baseline="0" dirty="0" smtClean="0">
                <a:solidFill>
                  <a:schemeClr val="tx1"/>
                </a:solidFill>
                <a:latin typeface="+mn-lt"/>
                <a:ea typeface="+mn-ea"/>
                <a:cs typeface="+mn-cs"/>
              </a:rPr>
              <a:t> </a:t>
            </a:r>
            <a:r>
              <a:rPr lang="it-IT" sz="1200" b="0" i="0" kern="1200" dirty="0" smtClean="0">
                <a:solidFill>
                  <a:schemeClr val="tx1"/>
                </a:solidFill>
                <a:latin typeface="+mn-lt"/>
                <a:ea typeface="+mn-ea"/>
                <a:cs typeface="+mn-cs"/>
              </a:rPr>
              <a:t>PTEN e della </a:t>
            </a:r>
            <a:r>
              <a:rPr lang="it-IT" sz="1200" b="0" i="0" u="none" strike="noStrike" kern="1200" dirty="0" smtClean="0">
                <a:solidFill>
                  <a:schemeClr val="tx1"/>
                </a:solidFill>
                <a:latin typeface="+mn-lt"/>
                <a:ea typeface="+mn-ea"/>
                <a:cs typeface="+mn-cs"/>
              </a:rPr>
              <a:t>tirosina</a:t>
            </a:r>
            <a:r>
              <a:rPr lang="it-IT" sz="1200" b="0" i="0" u="none" strike="noStrike" kern="1200" baseline="0" dirty="0" smtClean="0">
                <a:solidFill>
                  <a:schemeClr val="tx1"/>
                </a:solidFill>
                <a:latin typeface="+mn-lt"/>
                <a:ea typeface="+mn-ea"/>
                <a:cs typeface="+mn-cs"/>
              </a:rPr>
              <a:t> </a:t>
            </a:r>
            <a:r>
              <a:rPr lang="it-IT" sz="1200" b="0" i="0" kern="1200" dirty="0" smtClean="0">
                <a:solidFill>
                  <a:schemeClr val="tx1"/>
                </a:solidFill>
                <a:latin typeface="+mn-lt"/>
                <a:ea typeface="+mn-ea"/>
                <a:cs typeface="+mn-cs"/>
              </a:rPr>
              <a:t>fosfatasi 1B (PTP1B), entrambi i quali sono regolatori negativi della segnalazione pro-proliferativa di PI3K / </a:t>
            </a:r>
            <a:r>
              <a:rPr lang="it-IT" sz="1200" b="0" i="0" kern="1200" dirty="0" err="1" smtClean="0">
                <a:solidFill>
                  <a:schemeClr val="tx1"/>
                </a:solidFill>
                <a:latin typeface="+mn-lt"/>
                <a:ea typeface="+mn-ea"/>
                <a:cs typeface="+mn-cs"/>
              </a:rPr>
              <a:t>Akt</a:t>
            </a:r>
            <a:r>
              <a:rPr lang="it-IT" sz="1200" b="0" i="0" kern="1200" dirty="0" smtClean="0">
                <a:solidFill>
                  <a:schemeClr val="tx1"/>
                </a:solidFill>
                <a:latin typeface="+mn-lt"/>
                <a:ea typeface="+mn-ea"/>
                <a:cs typeface="+mn-cs"/>
              </a:rPr>
              <a:t>. In effetti, il PTEN è un soppressore del tumore noto ed è inattivato in numerosi tumori.</a:t>
            </a:r>
            <a:r>
              <a:rPr lang="it-IT" sz="1200" b="0" i="0" kern="1200" baseline="0" dirty="0" smtClean="0">
                <a:solidFill>
                  <a:schemeClr val="tx1"/>
                </a:solidFill>
                <a:latin typeface="+mn-lt"/>
                <a:ea typeface="+mn-ea"/>
                <a:cs typeface="+mn-cs"/>
              </a:rPr>
              <a:t> </a:t>
            </a:r>
            <a:r>
              <a:rPr lang="it-IT" sz="1200" b="0" i="0" kern="1200" dirty="0" smtClean="0">
                <a:solidFill>
                  <a:schemeClr val="tx1"/>
                </a:solidFill>
                <a:latin typeface="+mn-lt"/>
                <a:ea typeface="+mn-ea"/>
                <a:cs typeface="+mn-cs"/>
              </a:rPr>
              <a:t>La sua inattivazione provoca una maggiore formazione </a:t>
            </a:r>
            <a:r>
              <a:rPr lang="it-IT" sz="1200" b="0" i="0" kern="1200" dirty="0" err="1" smtClean="0">
                <a:solidFill>
                  <a:schemeClr val="tx1"/>
                </a:solidFill>
                <a:latin typeface="+mn-lt"/>
                <a:ea typeface="+mn-ea"/>
                <a:cs typeface="+mn-cs"/>
              </a:rPr>
              <a:t>di</a:t>
            </a:r>
            <a:r>
              <a:rPr lang="it-IT" sz="1200" b="0" i="0" u="none" strike="noStrike" kern="1200" dirty="0" err="1" smtClean="0">
                <a:solidFill>
                  <a:schemeClr val="tx1"/>
                </a:solidFill>
                <a:latin typeface="+mn-lt"/>
                <a:ea typeface="+mn-ea"/>
                <a:cs typeface="+mn-cs"/>
              </a:rPr>
              <a:t>fosfatidilinisitolo</a:t>
            </a:r>
            <a:r>
              <a:rPr lang="it-IT" sz="1200" b="0" i="0" kern="1200" dirty="0" smtClean="0">
                <a:solidFill>
                  <a:schemeClr val="tx1"/>
                </a:solidFill>
                <a:latin typeface="+mn-lt"/>
                <a:ea typeface="+mn-ea"/>
                <a:cs typeface="+mn-cs"/>
              </a:rPr>
              <a:t> (3, 4, 5) </a:t>
            </a:r>
            <a:r>
              <a:rPr lang="it-IT" sz="1200" b="0" i="0" kern="1200" dirty="0" err="1" smtClean="0">
                <a:solidFill>
                  <a:schemeClr val="tx1"/>
                </a:solidFill>
                <a:latin typeface="+mn-lt"/>
                <a:ea typeface="+mn-ea"/>
                <a:cs typeface="+mn-cs"/>
              </a:rPr>
              <a:t>trifosfato</a:t>
            </a:r>
            <a:r>
              <a:rPr lang="it-IT" sz="1200" b="0" i="0" kern="1200" dirty="0" smtClean="0">
                <a:solidFill>
                  <a:schemeClr val="tx1"/>
                </a:solidFill>
                <a:latin typeface="+mn-lt"/>
                <a:ea typeface="+mn-ea"/>
                <a:cs typeface="+mn-cs"/>
              </a:rPr>
              <a:t> dal PI3K,</a:t>
            </a:r>
            <a:r>
              <a:rPr lang="it-IT" sz="1200" b="0" i="0" kern="1200" baseline="0" dirty="0" smtClean="0">
                <a:solidFill>
                  <a:schemeClr val="tx1"/>
                </a:solidFill>
                <a:latin typeface="+mn-lt"/>
                <a:ea typeface="+mn-ea"/>
                <a:cs typeface="+mn-cs"/>
              </a:rPr>
              <a:t> d</a:t>
            </a:r>
            <a:r>
              <a:rPr lang="it-IT" sz="1200" b="0" i="0" kern="1200" dirty="0" smtClean="0">
                <a:solidFill>
                  <a:schemeClr val="tx1"/>
                </a:solidFill>
                <a:latin typeface="+mn-lt"/>
                <a:ea typeface="+mn-ea"/>
                <a:cs typeface="+mn-cs"/>
              </a:rPr>
              <a:t>i conseguenza, la fosforilazione di </a:t>
            </a:r>
            <a:r>
              <a:rPr lang="it-IT" sz="1200" b="0" i="0" kern="1200" dirty="0" err="1" smtClean="0">
                <a:solidFill>
                  <a:schemeClr val="tx1"/>
                </a:solidFill>
                <a:latin typeface="+mn-lt"/>
                <a:ea typeface="+mn-ea"/>
                <a:cs typeface="+mn-cs"/>
              </a:rPr>
              <a:t>Akt</a:t>
            </a:r>
            <a:r>
              <a:rPr lang="it-IT" sz="1200" b="0" i="0" kern="1200" dirty="0" smtClean="0">
                <a:solidFill>
                  <a:schemeClr val="tx1"/>
                </a:solidFill>
                <a:latin typeface="+mn-lt"/>
                <a:ea typeface="+mn-ea"/>
                <a:cs typeface="+mn-cs"/>
              </a:rPr>
              <a:t> e successivamente la proliferazione cellulare aumenta. L'inattivazione ossidativa del PTEN è una conseguenza della formazione di ROS derivata da Nox1.</a:t>
            </a:r>
          </a:p>
          <a:p>
            <a:endParaRPr lang="it-IT" sz="1200" b="0" i="0" kern="1200" dirty="0" smtClean="0">
              <a:solidFill>
                <a:schemeClr val="tx1"/>
              </a:solidFill>
              <a:latin typeface="+mn-lt"/>
              <a:ea typeface="+mn-ea"/>
              <a:cs typeface="+mn-cs"/>
            </a:endParaRPr>
          </a:p>
          <a:p>
            <a:r>
              <a:rPr lang="it-IT" sz="1200" b="0" i="0" kern="1200" dirty="0" smtClean="0">
                <a:solidFill>
                  <a:schemeClr val="tx1"/>
                </a:solidFill>
                <a:latin typeface="+mn-lt"/>
                <a:ea typeface="+mn-ea"/>
                <a:cs typeface="+mn-cs"/>
              </a:rPr>
              <a:t> È stata mostrata un'ulteriore modalità di azione per ROS generato da Nox4: </a:t>
            </a:r>
            <a:r>
              <a:rPr lang="it-IT" sz="1200" b="0" i="0" u="none" strike="noStrike" kern="1200" dirty="0" smtClean="0">
                <a:solidFill>
                  <a:schemeClr val="tx1"/>
                </a:solidFill>
                <a:latin typeface="+mn-lt"/>
                <a:ea typeface="+mn-ea"/>
                <a:cs typeface="+mn-cs"/>
              </a:rPr>
              <a:t>NADPH ossidasi </a:t>
            </a:r>
            <a:r>
              <a:rPr lang="it-IT" sz="1200" b="0" i="0" kern="1200" dirty="0" smtClean="0">
                <a:solidFill>
                  <a:schemeClr val="tx1"/>
                </a:solidFill>
                <a:latin typeface="+mn-lt"/>
                <a:ea typeface="+mn-ea"/>
                <a:cs typeface="+mn-cs"/>
              </a:rPr>
              <a:t>trasmette segnali di sopravvivenza cellulare attraverso l'asse Akt-ASK1 (</a:t>
            </a:r>
            <a:r>
              <a:rPr lang="it-IT" sz="1200" b="0" i="0" kern="1200" dirty="0" err="1" smtClean="0">
                <a:solidFill>
                  <a:schemeClr val="tx1"/>
                </a:solidFill>
                <a:latin typeface="+mn-lt"/>
                <a:ea typeface="+mn-ea"/>
                <a:cs typeface="+mn-cs"/>
              </a:rPr>
              <a:t>apoptosi</a:t>
            </a:r>
            <a:r>
              <a:rPr lang="it-IT" sz="1200" b="0" i="0" kern="1200" dirty="0" smtClean="0">
                <a:solidFill>
                  <a:schemeClr val="tx1"/>
                </a:solidFill>
                <a:latin typeface="+mn-lt"/>
                <a:ea typeface="+mn-ea"/>
                <a:cs typeface="+mn-cs"/>
              </a:rPr>
              <a:t> segnale-chinasi di regolazione) mentre la deplezione o l'inibizione di Nox4 determina l'</a:t>
            </a:r>
            <a:r>
              <a:rPr lang="it-IT" sz="1200" b="0" i="0" kern="1200" dirty="0" err="1" smtClean="0">
                <a:solidFill>
                  <a:schemeClr val="tx1"/>
                </a:solidFill>
                <a:latin typeface="+mn-lt"/>
                <a:ea typeface="+mn-ea"/>
                <a:cs typeface="+mn-cs"/>
              </a:rPr>
              <a:t>apoptosi</a:t>
            </a:r>
            <a:r>
              <a:rPr lang="it-IT" sz="1200" b="0" i="0" kern="1200" dirty="0" smtClean="0">
                <a:solidFill>
                  <a:schemeClr val="tx1"/>
                </a:solidFill>
                <a:latin typeface="+mn-lt"/>
                <a:ea typeface="+mn-ea"/>
                <a:cs typeface="+mn-cs"/>
              </a:rPr>
              <a:t>. L'attivazione di </a:t>
            </a:r>
            <a:r>
              <a:rPr lang="it-IT" sz="1200" b="0" i="0" kern="1200" dirty="0" err="1" smtClean="0">
                <a:solidFill>
                  <a:schemeClr val="tx1"/>
                </a:solidFill>
                <a:latin typeface="+mn-lt"/>
                <a:ea typeface="+mn-ea"/>
                <a:cs typeface="+mn-cs"/>
              </a:rPr>
              <a:t>Akt</a:t>
            </a:r>
            <a:r>
              <a:rPr lang="it-IT" sz="1200" b="0" i="0" kern="1200" dirty="0" smtClean="0">
                <a:solidFill>
                  <a:schemeClr val="tx1"/>
                </a:solidFill>
                <a:latin typeface="+mn-lt"/>
                <a:ea typeface="+mn-ea"/>
                <a:cs typeface="+mn-cs"/>
              </a:rPr>
              <a:t> indotta da Nox4 non solo facilita la sopravvivenza ma funge anche da interruttore molecolare che promuove un fenotipo invasivo nelle cellule di melanoma. Oltre a facilitare la proliferazione, l'</a:t>
            </a:r>
            <a:r>
              <a:rPr lang="it-IT" sz="1200" b="0" i="0" kern="1200" dirty="0" err="1" smtClean="0">
                <a:solidFill>
                  <a:schemeClr val="tx1"/>
                </a:solidFill>
                <a:latin typeface="+mn-lt"/>
                <a:ea typeface="+mn-ea"/>
                <a:cs typeface="+mn-cs"/>
              </a:rPr>
              <a:t>iperattivazione</a:t>
            </a:r>
            <a:r>
              <a:rPr lang="it-IT" sz="1200" b="0" i="0" kern="1200" dirty="0" smtClean="0">
                <a:solidFill>
                  <a:schemeClr val="tx1"/>
                </a:solidFill>
                <a:latin typeface="+mn-lt"/>
                <a:ea typeface="+mn-ea"/>
                <a:cs typeface="+mn-cs"/>
              </a:rPr>
              <a:t> mediata da ROS della segnalazione PI3K / </a:t>
            </a:r>
            <a:r>
              <a:rPr lang="it-IT" sz="1200" b="0" i="0" kern="1200" dirty="0" err="1" smtClean="0">
                <a:solidFill>
                  <a:schemeClr val="tx1"/>
                </a:solidFill>
                <a:latin typeface="+mn-lt"/>
                <a:ea typeface="+mn-ea"/>
                <a:cs typeface="+mn-cs"/>
              </a:rPr>
              <a:t>Akt</a:t>
            </a:r>
            <a:r>
              <a:rPr lang="it-IT" sz="1200" b="0" i="0" kern="1200" dirty="0" smtClean="0">
                <a:solidFill>
                  <a:schemeClr val="tx1"/>
                </a:solidFill>
                <a:latin typeface="+mn-lt"/>
                <a:ea typeface="+mn-ea"/>
                <a:cs typeface="+mn-cs"/>
              </a:rPr>
              <a:t> è anche implicata nell'inibizione dell'</a:t>
            </a:r>
            <a:r>
              <a:rPr lang="it-IT" sz="1200" b="0" i="0" kern="1200" dirty="0" err="1" smtClean="0">
                <a:solidFill>
                  <a:schemeClr val="tx1"/>
                </a:solidFill>
                <a:latin typeface="+mn-lt"/>
                <a:ea typeface="+mn-ea"/>
                <a:cs typeface="+mn-cs"/>
              </a:rPr>
              <a:t>apoptosi</a:t>
            </a:r>
            <a:r>
              <a:rPr lang="it-IT" sz="1200" b="0" i="0" kern="1200" dirty="0" smtClean="0">
                <a:solidFill>
                  <a:schemeClr val="tx1"/>
                </a:solidFill>
                <a:latin typeface="+mn-lt"/>
                <a:ea typeface="+mn-ea"/>
                <a:cs typeface="+mn-cs"/>
              </a:rPr>
              <a:t>, nella promozione della sopravvivenza delle cellule tumorali e nella resistenza delle cellule tumorali alla chemioterapia. </a:t>
            </a:r>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kern="1200" dirty="0" smtClean="0">
                <a:solidFill>
                  <a:schemeClr val="tx1"/>
                </a:solidFill>
                <a:latin typeface="+mn-lt"/>
                <a:ea typeface="+mn-ea"/>
                <a:cs typeface="+mn-cs"/>
              </a:rPr>
              <a:t>l ROS inoltre ossida e inattiva le </a:t>
            </a:r>
            <a:r>
              <a:rPr lang="it-IT" sz="1200" b="0" i="0" u="none" strike="noStrike" kern="1200" dirty="0" smtClean="0">
                <a:solidFill>
                  <a:schemeClr val="tx1"/>
                </a:solidFill>
                <a:latin typeface="+mn-lt"/>
                <a:ea typeface="+mn-ea"/>
                <a:cs typeface="+mn-cs"/>
              </a:rPr>
              <a:t>fosfatasi MAPK</a:t>
            </a:r>
            <a:r>
              <a:rPr lang="it-IT" sz="1200" b="0" i="0" kern="1200" dirty="0" smtClean="0">
                <a:solidFill>
                  <a:schemeClr val="tx1"/>
                </a:solidFill>
                <a:latin typeface="+mn-lt"/>
                <a:ea typeface="+mn-ea"/>
                <a:cs typeface="+mn-cs"/>
              </a:rPr>
              <a:t>, inducendo il percorso MAPK (p38, JNK, ERK1 / 2) che porta alla proliferazione delle cellule tumorali e alla progressione del cancro. Una perdita della fosfatasi MAPK MKP3 dovuta alla degradazione del </a:t>
            </a:r>
            <a:r>
              <a:rPr lang="it-IT" sz="1200" b="0" i="0" kern="1200" dirty="0" err="1" smtClean="0">
                <a:solidFill>
                  <a:schemeClr val="tx1"/>
                </a:solidFill>
                <a:latin typeface="+mn-lt"/>
                <a:ea typeface="+mn-ea"/>
                <a:cs typeface="+mn-cs"/>
              </a:rPr>
              <a:t>proteasoma</a:t>
            </a:r>
            <a:r>
              <a:rPr lang="it-IT" sz="1200" b="0" i="0" kern="1200" dirty="0" smtClean="0">
                <a:solidFill>
                  <a:schemeClr val="tx1"/>
                </a:solidFill>
                <a:latin typeface="+mn-lt"/>
                <a:ea typeface="+mn-ea"/>
                <a:cs typeface="+mn-cs"/>
              </a:rPr>
              <a:t> mediata da ROS porta alla eccessiva</a:t>
            </a:r>
            <a:r>
              <a:rPr lang="it-IT" sz="1200" b="0" i="0" kern="1200" baseline="0" dirty="0" smtClean="0">
                <a:solidFill>
                  <a:schemeClr val="tx1"/>
                </a:solidFill>
                <a:latin typeface="+mn-lt"/>
                <a:ea typeface="+mn-ea"/>
                <a:cs typeface="+mn-cs"/>
              </a:rPr>
              <a:t> </a:t>
            </a:r>
            <a:r>
              <a:rPr lang="it-IT" sz="1200" b="0" i="0" kern="1200" dirty="0" smtClean="0">
                <a:solidFill>
                  <a:schemeClr val="tx1"/>
                </a:solidFill>
                <a:latin typeface="+mn-lt"/>
                <a:ea typeface="+mn-ea"/>
                <a:cs typeface="+mn-cs"/>
              </a:rPr>
              <a:t>attivazione di ERK1 / 2 e promuove la </a:t>
            </a:r>
            <a:r>
              <a:rPr lang="it-IT" sz="1200" b="0" i="0" kern="1200" dirty="0" err="1" smtClean="0">
                <a:solidFill>
                  <a:schemeClr val="tx1"/>
                </a:solidFill>
                <a:latin typeface="+mn-lt"/>
                <a:ea typeface="+mn-ea"/>
                <a:cs typeface="+mn-cs"/>
              </a:rPr>
              <a:t>tumorigenicità</a:t>
            </a:r>
            <a:r>
              <a:rPr lang="it-IT" sz="1200" b="0" i="0" kern="1200" dirty="0" smtClean="0">
                <a:solidFill>
                  <a:schemeClr val="tx1"/>
                </a:solidFill>
                <a:latin typeface="+mn-lt"/>
                <a:ea typeface="+mn-ea"/>
                <a:cs typeface="+mn-cs"/>
              </a:rPr>
              <a:t> e la </a:t>
            </a:r>
            <a:r>
              <a:rPr lang="it-IT" sz="1200" b="0" i="0" kern="1200" dirty="0" err="1" smtClean="0">
                <a:solidFill>
                  <a:schemeClr val="tx1"/>
                </a:solidFill>
                <a:latin typeface="+mn-lt"/>
                <a:ea typeface="+mn-ea"/>
                <a:cs typeface="+mn-cs"/>
              </a:rPr>
              <a:t>chemioresistenza</a:t>
            </a:r>
            <a:r>
              <a:rPr lang="it-IT" sz="1200" b="0" i="0" kern="1200" dirty="0" smtClean="0">
                <a:solidFill>
                  <a:schemeClr val="tx1"/>
                </a:solidFill>
                <a:latin typeface="+mn-lt"/>
                <a:ea typeface="+mn-ea"/>
                <a:cs typeface="+mn-cs"/>
              </a:rPr>
              <a:t> delle cellule tumorali. Un'elevata formazione di ROS dovuta alla disfunzione mitocondriale favorisce anche la progressione del cancro.</a:t>
            </a:r>
          </a:p>
          <a:p>
            <a:endParaRPr lang="it-IT" sz="1200" b="0" i="0" kern="1200" dirty="0" smtClean="0">
              <a:solidFill>
                <a:schemeClr val="tx1"/>
              </a:solidFill>
              <a:latin typeface="+mn-lt"/>
              <a:ea typeface="+mn-ea"/>
              <a:cs typeface="+mn-cs"/>
            </a:endParaRPr>
          </a:p>
          <a:p>
            <a:r>
              <a:rPr lang="it-IT" sz="1200" b="0" i="0" kern="1200" dirty="0" smtClean="0">
                <a:solidFill>
                  <a:schemeClr val="tx1"/>
                </a:solidFill>
                <a:latin typeface="+mn-lt"/>
                <a:ea typeface="+mn-ea"/>
                <a:cs typeface="+mn-cs"/>
              </a:rPr>
              <a:t> La tirosina fosfatasi a basso peso molecolare (LMW-PTP) </a:t>
            </a:r>
            <a:r>
              <a:rPr lang="it-IT" sz="1200" b="0" i="0" kern="1200" dirty="0" err="1" smtClean="0">
                <a:solidFill>
                  <a:schemeClr val="tx1"/>
                </a:solidFill>
                <a:latin typeface="+mn-lt"/>
                <a:ea typeface="+mn-ea"/>
                <a:cs typeface="+mn-cs"/>
              </a:rPr>
              <a:t>defosforila</a:t>
            </a:r>
            <a:r>
              <a:rPr lang="it-IT" sz="1200" b="0" i="0" kern="1200" dirty="0" smtClean="0">
                <a:solidFill>
                  <a:schemeClr val="tx1"/>
                </a:solidFill>
                <a:latin typeface="+mn-lt"/>
                <a:ea typeface="+mn-ea"/>
                <a:cs typeface="+mn-cs"/>
              </a:rPr>
              <a:t> la </a:t>
            </a:r>
            <a:r>
              <a:rPr lang="it-IT" sz="1200" b="0" i="0" kern="1200" dirty="0" err="1" smtClean="0">
                <a:solidFill>
                  <a:schemeClr val="tx1"/>
                </a:solidFill>
                <a:latin typeface="+mn-lt"/>
                <a:ea typeface="+mn-ea"/>
                <a:cs typeface="+mn-cs"/>
              </a:rPr>
              <a:t>janus</a:t>
            </a:r>
            <a:r>
              <a:rPr lang="it-IT" sz="1200" b="0" i="0" kern="1200" dirty="0" smtClean="0">
                <a:solidFill>
                  <a:schemeClr val="tx1"/>
                </a:solidFill>
                <a:latin typeface="+mn-lt"/>
                <a:ea typeface="+mn-ea"/>
                <a:cs typeface="+mn-cs"/>
              </a:rPr>
              <a:t> chinasi </a:t>
            </a:r>
            <a:r>
              <a:rPr lang="it-IT" sz="1200" b="0" i="0" kern="1200" dirty="0" err="1" smtClean="0">
                <a:solidFill>
                  <a:schemeClr val="tx1"/>
                </a:solidFill>
                <a:latin typeface="+mn-lt"/>
                <a:ea typeface="+mn-ea"/>
                <a:cs typeface="+mn-cs"/>
              </a:rPr>
              <a:t>anti-apoptotica</a:t>
            </a:r>
            <a:r>
              <a:rPr lang="it-IT" sz="1200" b="0" i="0" kern="1200" dirty="0" smtClean="0">
                <a:solidFill>
                  <a:schemeClr val="tx1"/>
                </a:solidFill>
                <a:latin typeface="+mn-lt"/>
                <a:ea typeface="+mn-ea"/>
                <a:cs typeface="+mn-cs"/>
              </a:rPr>
              <a:t> JAK2. </a:t>
            </a:r>
          </a:p>
          <a:p>
            <a:endParaRPr lang="it-IT" sz="1200" b="0" i="0" kern="1200" dirty="0" smtClean="0">
              <a:solidFill>
                <a:schemeClr val="tx1"/>
              </a:solidFill>
              <a:latin typeface="+mn-lt"/>
              <a:ea typeface="+mn-ea"/>
              <a:cs typeface="+mn-cs"/>
            </a:endParaRPr>
          </a:p>
          <a:p>
            <a:r>
              <a:rPr lang="it-IT" sz="1200" b="0" i="0" kern="1200" dirty="0" smtClean="0">
                <a:solidFill>
                  <a:schemeClr val="tx1"/>
                </a:solidFill>
                <a:latin typeface="+mn-lt"/>
                <a:ea typeface="+mn-ea"/>
                <a:cs typeface="+mn-cs"/>
              </a:rPr>
              <a:t>Oltre all'inibizione transitoria di fosfatasi dei ROS; I ROS sono in grado di ossidare direttamente le chinasi, compresa la </a:t>
            </a:r>
            <a:r>
              <a:rPr lang="it-IT" sz="1200" b="0" i="0" u="none" strike="noStrike" kern="1200" dirty="0" smtClean="0">
                <a:solidFill>
                  <a:schemeClr val="tx1"/>
                </a:solidFill>
                <a:latin typeface="+mn-lt"/>
                <a:ea typeface="+mn-ea"/>
                <a:cs typeface="+mn-cs"/>
              </a:rPr>
              <a:t>proteina tirosina chinasi</a:t>
            </a:r>
            <a:r>
              <a:rPr lang="it-IT" sz="1200" b="0" i="0" kern="1200" dirty="0" smtClean="0">
                <a:solidFill>
                  <a:schemeClr val="tx1"/>
                </a:solidFill>
                <a:latin typeface="+mn-lt"/>
                <a:ea typeface="+mn-ea"/>
                <a:cs typeface="+mn-cs"/>
              </a:rPr>
              <a:t>. L'ossidazione attiva questa chinasi migliorando così il potenziale di invasione, la </a:t>
            </a:r>
            <a:r>
              <a:rPr lang="it-IT" sz="1200" b="0" i="0" u="none" strike="noStrike" kern="1200" dirty="0" smtClean="0">
                <a:solidFill>
                  <a:schemeClr val="tx1"/>
                </a:solidFill>
                <a:latin typeface="+mn-lt"/>
                <a:ea typeface="+mn-ea"/>
                <a:cs typeface="+mn-cs"/>
              </a:rPr>
              <a:t>crescita indipendente dal </a:t>
            </a:r>
            <a:r>
              <a:rPr lang="it-IT" sz="1200" b="0" i="0" kern="1200" dirty="0" smtClean="0">
                <a:solidFill>
                  <a:schemeClr val="tx1"/>
                </a:solidFill>
                <a:latin typeface="+mn-lt"/>
                <a:ea typeface="+mn-ea"/>
                <a:cs typeface="+mn-cs"/>
              </a:rPr>
              <a:t>siero e </a:t>
            </a:r>
            <a:r>
              <a:rPr lang="it-IT" sz="1200" b="0" i="0" u="none" strike="noStrike" kern="1200" dirty="0" smtClean="0">
                <a:solidFill>
                  <a:schemeClr val="tx1"/>
                </a:solidFill>
                <a:latin typeface="+mn-lt"/>
                <a:ea typeface="+mn-ea"/>
                <a:cs typeface="+mn-cs"/>
              </a:rPr>
              <a:t>dall'ancoraggio</a:t>
            </a:r>
            <a:r>
              <a:rPr lang="it-IT" sz="1200" b="0" i="0" u="none" strike="noStrike" kern="1200" baseline="0" dirty="0" smtClean="0">
                <a:solidFill>
                  <a:schemeClr val="tx1"/>
                </a:solidFill>
                <a:latin typeface="+mn-lt"/>
                <a:ea typeface="+mn-ea"/>
                <a:cs typeface="+mn-cs"/>
              </a:rPr>
              <a:t> </a:t>
            </a:r>
            <a:r>
              <a:rPr lang="it-IT" sz="1200" b="0" i="0" kern="1200" dirty="0" smtClean="0">
                <a:solidFill>
                  <a:schemeClr val="tx1"/>
                </a:solidFill>
                <a:latin typeface="+mn-lt"/>
                <a:ea typeface="+mn-ea"/>
                <a:cs typeface="+mn-cs"/>
              </a:rPr>
              <a:t>e l'insorgenza tumorale.</a:t>
            </a:r>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16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kern="1200" dirty="0" smtClean="0">
                <a:solidFill>
                  <a:schemeClr val="tx1"/>
                </a:solidFill>
                <a:latin typeface="+mn-lt"/>
                <a:ea typeface="+mn-ea"/>
                <a:cs typeface="+mn-cs"/>
              </a:rPr>
              <a:t>I ROS non favoriscono solo lo sviluppo del tumore, ma possono anche indurre la morte delle cellule tumorali, </a:t>
            </a:r>
            <a:r>
              <a:rPr lang="it-IT" sz="1200" b="0" i="0" u="none" strike="noStrike" kern="1200" dirty="0" smtClean="0">
                <a:solidFill>
                  <a:schemeClr val="tx1"/>
                </a:solidFill>
                <a:latin typeface="+mn-lt"/>
                <a:ea typeface="+mn-ea"/>
                <a:cs typeface="+mn-cs"/>
              </a:rPr>
              <a:t>l'arresto del ciclo cellulare </a:t>
            </a:r>
            <a:r>
              <a:rPr lang="it-IT" sz="1200" b="0" i="0" kern="1200" dirty="0" smtClean="0">
                <a:solidFill>
                  <a:schemeClr val="tx1"/>
                </a:solidFill>
                <a:latin typeface="+mn-lt"/>
                <a:ea typeface="+mn-ea"/>
                <a:cs typeface="+mn-cs"/>
              </a:rPr>
              <a:t>e la senescenza. Bassi livelli di ROS sono necessari per prevenire l'inizio del cancro. Recentemente si sono accumulati dati che indicano un ruolo protettivo dei ROS nella progressione del tumore da parte delle cellule tumorali esistenti.</a:t>
            </a:r>
          </a:p>
          <a:p>
            <a:endParaRPr lang="it-IT" sz="1200" b="0" i="0" kern="1200" dirty="0" smtClean="0">
              <a:solidFill>
                <a:schemeClr val="tx1"/>
              </a:solidFill>
              <a:latin typeface="+mn-lt"/>
              <a:ea typeface="+mn-ea"/>
              <a:cs typeface="+mn-cs"/>
            </a:endParaRPr>
          </a:p>
          <a:p>
            <a:r>
              <a:rPr lang="it-IT" sz="1200" b="0" i="0" kern="1200" dirty="0" smtClean="0">
                <a:solidFill>
                  <a:schemeClr val="tx1"/>
                </a:solidFill>
                <a:latin typeface="+mn-lt"/>
                <a:ea typeface="+mn-ea"/>
                <a:cs typeface="+mn-cs"/>
              </a:rPr>
              <a:t>Molte vie di segnalazione sono descritte, non solo inducono la sopravvivenza delle cellule tumorali stabilite in un modo dipendente dal ROS, ma contemporaneamente degradano le cellule maligne mediante l'</a:t>
            </a:r>
            <a:r>
              <a:rPr lang="it-IT" sz="1200" b="0" i="0" kern="1200" dirty="0" err="1" smtClean="0">
                <a:solidFill>
                  <a:schemeClr val="tx1"/>
                </a:solidFill>
                <a:latin typeface="+mn-lt"/>
                <a:ea typeface="+mn-ea"/>
                <a:cs typeface="+mn-cs"/>
              </a:rPr>
              <a:t>apoptosi</a:t>
            </a:r>
            <a:r>
              <a:rPr lang="it-IT" sz="1200" b="0" i="0" kern="1200" dirty="0" smtClean="0">
                <a:solidFill>
                  <a:schemeClr val="tx1"/>
                </a:solidFill>
                <a:latin typeface="+mn-lt"/>
                <a:ea typeface="+mn-ea"/>
                <a:cs typeface="+mn-cs"/>
              </a:rPr>
              <a:t> o l' </a:t>
            </a:r>
            <a:r>
              <a:rPr lang="it-IT" sz="1200" b="0" i="0" u="none" strike="noStrike" kern="1200" dirty="0" err="1" smtClean="0">
                <a:solidFill>
                  <a:schemeClr val="tx1"/>
                </a:solidFill>
                <a:latin typeface="+mn-lt"/>
                <a:ea typeface="+mn-ea"/>
                <a:cs typeface="+mn-cs"/>
              </a:rPr>
              <a:t>autofagia</a:t>
            </a:r>
            <a:r>
              <a:rPr lang="it-IT" sz="1200" b="0" i="0" u="none" strike="noStrike" kern="1200" dirty="0" smtClean="0">
                <a:solidFill>
                  <a:schemeClr val="tx1"/>
                </a:solidFill>
                <a:latin typeface="+mn-lt"/>
                <a:ea typeface="+mn-ea"/>
                <a:cs typeface="+mn-cs"/>
              </a:rPr>
              <a:t>.</a:t>
            </a:r>
          </a:p>
          <a:p>
            <a:endParaRPr lang="it-IT" sz="1200" b="0" i="0" u="none" strike="noStrike" kern="1200" dirty="0" smtClean="0">
              <a:solidFill>
                <a:schemeClr val="tx1"/>
              </a:solidFill>
              <a:latin typeface="+mn-lt"/>
              <a:ea typeface="+mn-ea"/>
              <a:cs typeface="+mn-cs"/>
            </a:endParaRPr>
          </a:p>
          <a:p>
            <a:r>
              <a:rPr lang="it-IT" sz="1200" b="0" i="0" kern="1200" dirty="0" smtClean="0">
                <a:solidFill>
                  <a:schemeClr val="tx1"/>
                </a:solidFill>
                <a:latin typeface="+mn-lt"/>
                <a:ea typeface="+mn-ea"/>
                <a:cs typeface="+mn-cs"/>
              </a:rPr>
              <a:t>Un potenziale meccanismo per questo fenomeno è l'attivazione di ASK1. Questa chinasi è associata alla forma ridotta di </a:t>
            </a:r>
            <a:r>
              <a:rPr lang="it-IT" sz="1200" b="0" i="0" u="none" strike="noStrike" kern="1200" dirty="0" err="1" smtClean="0">
                <a:solidFill>
                  <a:schemeClr val="tx1"/>
                </a:solidFill>
                <a:latin typeface="+mn-lt"/>
                <a:ea typeface="+mn-ea"/>
                <a:cs typeface="+mn-cs"/>
              </a:rPr>
              <a:t>tioredossina</a:t>
            </a:r>
            <a:r>
              <a:rPr lang="it-IT" sz="1200" b="0" i="0" u="none" strike="noStrike" kern="1200" baseline="0" dirty="0" smtClean="0">
                <a:solidFill>
                  <a:schemeClr val="tx1"/>
                </a:solidFill>
                <a:latin typeface="+mn-lt"/>
                <a:ea typeface="+mn-ea"/>
                <a:cs typeface="+mn-cs"/>
              </a:rPr>
              <a:t> </a:t>
            </a:r>
            <a:r>
              <a:rPr lang="it-IT" sz="1200" b="0" i="0" kern="1200" dirty="0" smtClean="0">
                <a:solidFill>
                  <a:schemeClr val="tx1"/>
                </a:solidFill>
                <a:latin typeface="+mn-lt"/>
                <a:ea typeface="+mn-ea"/>
                <a:cs typeface="+mn-cs"/>
              </a:rPr>
              <a:t>(TRX). Dopo ossidazione di TRX, ASK1 si dissocia ed è attivato, il che a sua volta innesca la fosforilazione di p38 e JNK e aumenta la via intrinseca dell'</a:t>
            </a:r>
            <a:r>
              <a:rPr lang="it-IT" sz="1200" b="0" i="0" kern="1200" dirty="0" err="1" smtClean="0">
                <a:solidFill>
                  <a:schemeClr val="tx1"/>
                </a:solidFill>
                <a:latin typeface="+mn-lt"/>
                <a:ea typeface="+mn-ea"/>
                <a:cs typeface="+mn-cs"/>
              </a:rPr>
              <a:t>apoptosi</a:t>
            </a:r>
            <a:r>
              <a:rPr lang="it-IT" sz="1200" b="0" i="0" kern="1200" dirty="0" smtClean="0">
                <a:solidFill>
                  <a:schemeClr val="tx1"/>
                </a:solidFill>
                <a:latin typeface="+mn-lt"/>
                <a:ea typeface="+mn-ea"/>
                <a:cs typeface="+mn-cs"/>
              </a:rPr>
              <a:t>.</a:t>
            </a:r>
            <a:br>
              <a:rPr lang="it-IT" sz="1200" b="0" i="0" kern="1200" dirty="0" smtClean="0">
                <a:solidFill>
                  <a:schemeClr val="tx1"/>
                </a:solidFill>
                <a:latin typeface="+mn-lt"/>
                <a:ea typeface="+mn-ea"/>
                <a:cs typeface="+mn-cs"/>
              </a:rPr>
            </a:br>
            <a:endParaRPr lang="it-IT" sz="1200" b="0" i="0" kern="1200" dirty="0" smtClean="0">
              <a:solidFill>
                <a:schemeClr val="tx1"/>
              </a:solidFill>
              <a:latin typeface="+mn-lt"/>
              <a:ea typeface="+mn-ea"/>
              <a:cs typeface="+mn-cs"/>
            </a:endParaRPr>
          </a:p>
          <a:p>
            <a:r>
              <a:rPr lang="it-IT" sz="1200" b="0" i="0" kern="1200" dirty="0" smtClean="0">
                <a:solidFill>
                  <a:schemeClr val="tx1"/>
                </a:solidFill>
                <a:latin typeface="+mn-lt"/>
                <a:ea typeface="+mn-ea"/>
                <a:cs typeface="+mn-cs"/>
              </a:rPr>
              <a:t>Il TGFβ è un forte induttore dell'espressione di Nox4 e dell'</a:t>
            </a:r>
            <a:r>
              <a:rPr lang="it-IT" sz="1200" b="0" i="0" kern="1200" dirty="0" err="1" smtClean="0">
                <a:solidFill>
                  <a:schemeClr val="tx1"/>
                </a:solidFill>
                <a:latin typeface="+mn-lt"/>
                <a:ea typeface="+mn-ea"/>
                <a:cs typeface="+mn-cs"/>
              </a:rPr>
              <a:t>apoptosi</a:t>
            </a:r>
            <a:r>
              <a:rPr lang="it-IT" sz="1200" b="0" i="0" kern="1200" dirty="0" smtClean="0">
                <a:solidFill>
                  <a:schemeClr val="tx1"/>
                </a:solidFill>
                <a:latin typeface="+mn-lt"/>
                <a:ea typeface="+mn-ea"/>
                <a:cs typeface="+mn-cs"/>
              </a:rPr>
              <a:t>. Infatti, l'aumento mediato da </a:t>
            </a:r>
            <a:r>
              <a:rPr lang="it-IT" sz="1200" b="0" i="0" u="none" strike="noStrike" kern="1200" dirty="0" smtClean="0">
                <a:solidFill>
                  <a:schemeClr val="tx1"/>
                </a:solidFill>
                <a:latin typeface="+mn-lt"/>
                <a:ea typeface="+mn-ea"/>
                <a:cs typeface="+mn-cs"/>
                <a:hlinkClick r:id="rId3" tooltip="Ulteriori informazioni su NOX4"/>
              </a:rPr>
              <a:t>NOX4</a:t>
            </a:r>
            <a:r>
              <a:rPr lang="it-IT" sz="1200" b="0" i="0" u="none" strike="noStrike" kern="1200" dirty="0" smtClean="0">
                <a:solidFill>
                  <a:schemeClr val="tx1"/>
                </a:solidFill>
                <a:latin typeface="+mn-lt"/>
                <a:ea typeface="+mn-ea"/>
                <a:cs typeface="+mn-cs"/>
              </a:rPr>
              <a:t> </a:t>
            </a:r>
            <a:r>
              <a:rPr lang="it-IT" sz="1200" b="0" i="0" kern="1200" dirty="0" smtClean="0">
                <a:solidFill>
                  <a:schemeClr val="tx1"/>
                </a:solidFill>
                <a:latin typeface="+mn-lt"/>
                <a:ea typeface="+mn-ea"/>
                <a:cs typeface="+mn-cs"/>
              </a:rPr>
              <a:t>nella formazione di ROS dopo stimolazione con </a:t>
            </a:r>
            <a:r>
              <a:rPr lang="it-IT" sz="1200" b="0" i="0" u="none" strike="noStrike" kern="1200" dirty="0" smtClean="0">
                <a:solidFill>
                  <a:schemeClr val="tx1"/>
                </a:solidFill>
                <a:latin typeface="+mn-lt"/>
                <a:ea typeface="+mn-ea"/>
                <a:cs typeface="+mn-cs"/>
              </a:rPr>
              <a:t>TGF-β ha</a:t>
            </a:r>
            <a:r>
              <a:rPr lang="it-IT" sz="1200" b="0" i="0" kern="1200" dirty="0" smtClean="0">
                <a:solidFill>
                  <a:schemeClr val="tx1"/>
                </a:solidFill>
                <a:latin typeface="+mn-lt"/>
                <a:ea typeface="+mn-ea"/>
                <a:cs typeface="+mn-cs"/>
              </a:rPr>
              <a:t> indotto l'</a:t>
            </a:r>
            <a:r>
              <a:rPr lang="it-IT" sz="1200" b="0" i="0" kern="1200" dirty="0" err="1" smtClean="0">
                <a:solidFill>
                  <a:schemeClr val="tx1"/>
                </a:solidFill>
                <a:latin typeface="+mn-lt"/>
                <a:ea typeface="+mn-ea"/>
                <a:cs typeface="+mn-cs"/>
              </a:rPr>
              <a:t>apoptosi</a:t>
            </a:r>
            <a:r>
              <a:rPr lang="it-IT" sz="1200" b="0" i="0" kern="1200" dirty="0" smtClean="0">
                <a:solidFill>
                  <a:schemeClr val="tx1"/>
                </a:solidFill>
                <a:latin typeface="+mn-lt"/>
                <a:ea typeface="+mn-ea"/>
                <a:cs typeface="+mn-cs"/>
              </a:rPr>
              <a:t>.</a:t>
            </a:r>
          </a:p>
          <a:p>
            <a:endParaRPr lang="it-IT" sz="1200" b="0" i="0" kern="1200" dirty="0" smtClean="0">
              <a:solidFill>
                <a:schemeClr val="tx1"/>
              </a:solidFill>
              <a:latin typeface="+mn-lt"/>
              <a:ea typeface="+mn-ea"/>
              <a:cs typeface="+mn-cs"/>
            </a:endParaRPr>
          </a:p>
          <a:p>
            <a:r>
              <a:rPr lang="it-IT" sz="1200" b="0" i="0" kern="1200" dirty="0" smtClean="0">
                <a:solidFill>
                  <a:schemeClr val="tx1"/>
                </a:solidFill>
                <a:latin typeface="+mn-lt"/>
                <a:ea typeface="+mn-ea"/>
                <a:cs typeface="+mn-cs"/>
              </a:rPr>
              <a:t>È stato riportato che l' </a:t>
            </a:r>
            <a:r>
              <a:rPr lang="it-IT" sz="1200" b="0" i="0" u="sng" kern="1200" dirty="0" err="1" smtClean="0">
                <a:solidFill>
                  <a:schemeClr val="tx1"/>
                </a:solidFill>
                <a:latin typeface="+mn-lt"/>
                <a:ea typeface="+mn-ea"/>
                <a:cs typeface="+mn-cs"/>
              </a:rPr>
              <a:t>autofagia</a:t>
            </a:r>
            <a:r>
              <a:rPr lang="it-IT" sz="1200" b="0" i="0" u="sng" kern="1200" dirty="0" smtClean="0">
                <a:solidFill>
                  <a:schemeClr val="tx1"/>
                </a:solidFill>
                <a:latin typeface="+mn-lt"/>
                <a:ea typeface="+mn-ea"/>
                <a:cs typeface="+mn-cs"/>
              </a:rPr>
              <a:t> </a:t>
            </a:r>
            <a:r>
              <a:rPr lang="it-IT" sz="1200" b="0" i="0" kern="1200" dirty="0" smtClean="0">
                <a:solidFill>
                  <a:schemeClr val="tx1"/>
                </a:solidFill>
                <a:latin typeface="+mn-lt"/>
                <a:ea typeface="+mn-ea"/>
                <a:cs typeface="+mn-cs"/>
              </a:rPr>
              <a:t>riduce l'efficacia della chemioterapia in vari modelli di malattia.</a:t>
            </a:r>
          </a:p>
          <a:p>
            <a:endParaRPr lang="it-IT" sz="1200" b="0" i="0" kern="1200" dirty="0" smtClean="0">
              <a:solidFill>
                <a:schemeClr val="tx1"/>
              </a:solidFill>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17</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b="0" i="0" kern="1200" dirty="0" smtClean="0">
                <a:solidFill>
                  <a:schemeClr val="tx1"/>
                </a:solidFill>
                <a:latin typeface="+mn-lt"/>
                <a:ea typeface="+mn-ea"/>
                <a:cs typeface="+mn-cs"/>
              </a:rPr>
              <a:t>È stato riportato che l' </a:t>
            </a:r>
            <a:r>
              <a:rPr lang="it-IT" sz="1200" b="0" i="0" u="sng" kern="1200" dirty="0" err="1" smtClean="0">
                <a:solidFill>
                  <a:schemeClr val="tx1"/>
                </a:solidFill>
                <a:latin typeface="+mn-lt"/>
                <a:ea typeface="+mn-ea"/>
                <a:cs typeface="+mn-cs"/>
              </a:rPr>
              <a:t>autofagia</a:t>
            </a:r>
            <a:r>
              <a:rPr lang="it-IT" sz="1200" b="0" i="0" u="sng" kern="1200" dirty="0" smtClean="0">
                <a:solidFill>
                  <a:schemeClr val="tx1"/>
                </a:solidFill>
                <a:latin typeface="+mn-lt"/>
                <a:ea typeface="+mn-ea"/>
                <a:cs typeface="+mn-cs"/>
              </a:rPr>
              <a:t> </a:t>
            </a:r>
            <a:r>
              <a:rPr lang="it-IT" sz="1200" b="0" i="0" kern="1200" dirty="0" smtClean="0">
                <a:solidFill>
                  <a:schemeClr val="tx1"/>
                </a:solidFill>
                <a:latin typeface="+mn-lt"/>
                <a:ea typeface="+mn-ea"/>
                <a:cs typeface="+mn-cs"/>
              </a:rPr>
              <a:t>riduce l'efficacia della chemioterapia in vari modelli di malattia. L'inibizione del recettore dell'EGF da parte di </a:t>
            </a:r>
            <a:r>
              <a:rPr lang="it-IT" sz="1200" b="0" i="0" u="none" strike="noStrike" kern="1200" dirty="0" err="1" smtClean="0">
                <a:solidFill>
                  <a:schemeClr val="tx1"/>
                </a:solidFill>
                <a:latin typeface="+mn-lt"/>
                <a:ea typeface="+mn-ea"/>
                <a:cs typeface="+mn-cs"/>
              </a:rPr>
              <a:t>erlotinib</a:t>
            </a:r>
            <a:r>
              <a:rPr lang="it-IT" sz="1200" b="0" i="0" u="none" strike="noStrike" kern="1200" dirty="0" smtClean="0">
                <a:solidFill>
                  <a:schemeClr val="tx1"/>
                </a:solidFill>
                <a:latin typeface="+mn-lt"/>
                <a:ea typeface="+mn-ea"/>
                <a:cs typeface="+mn-cs"/>
              </a:rPr>
              <a:t> </a:t>
            </a:r>
            <a:r>
              <a:rPr lang="it-IT" sz="1200" b="0" i="0" kern="1200" dirty="0" smtClean="0">
                <a:solidFill>
                  <a:schemeClr val="tx1"/>
                </a:solidFill>
                <a:latin typeface="+mn-lt"/>
                <a:ea typeface="+mn-ea"/>
                <a:cs typeface="+mn-cs"/>
              </a:rPr>
              <a:t>aumenta la formazione di H </a:t>
            </a:r>
            <a:r>
              <a:rPr lang="it-IT" sz="1200" b="0" i="0" kern="1200" baseline="-25000" dirty="0" smtClean="0">
                <a:solidFill>
                  <a:schemeClr val="tx1"/>
                </a:solidFill>
                <a:latin typeface="+mn-lt"/>
                <a:ea typeface="+mn-ea"/>
                <a:cs typeface="+mn-cs"/>
              </a:rPr>
              <a:t>2</a:t>
            </a:r>
            <a:r>
              <a:rPr lang="it-IT" sz="1200" b="0" i="0" kern="1200" dirty="0" smtClean="0">
                <a:solidFill>
                  <a:schemeClr val="tx1"/>
                </a:solidFill>
                <a:latin typeface="+mn-lt"/>
                <a:ea typeface="+mn-ea"/>
                <a:cs typeface="+mn-cs"/>
              </a:rPr>
              <a:t> O </a:t>
            </a:r>
            <a:r>
              <a:rPr lang="it-IT" sz="1200" b="0" i="0" kern="1200" baseline="-25000" dirty="0" smtClean="0">
                <a:solidFill>
                  <a:schemeClr val="tx1"/>
                </a:solidFill>
                <a:latin typeface="+mn-lt"/>
                <a:ea typeface="+mn-ea"/>
                <a:cs typeface="+mn-cs"/>
              </a:rPr>
              <a:t>2 </a:t>
            </a:r>
            <a:r>
              <a:rPr lang="it-IT" sz="1200" b="0" i="0" kern="1200" dirty="0" smtClean="0">
                <a:solidFill>
                  <a:schemeClr val="tx1"/>
                </a:solidFill>
                <a:latin typeface="+mn-lt"/>
                <a:ea typeface="+mn-ea"/>
                <a:cs typeface="+mn-cs"/>
              </a:rPr>
              <a:t>derivata da Nox4 e media l'</a:t>
            </a:r>
            <a:r>
              <a:rPr lang="it-IT" sz="1200" b="0" i="0" kern="1200" dirty="0" err="1" smtClean="0">
                <a:solidFill>
                  <a:schemeClr val="tx1"/>
                </a:solidFill>
                <a:latin typeface="+mn-lt"/>
                <a:ea typeface="+mn-ea"/>
                <a:cs typeface="+mn-cs"/>
              </a:rPr>
              <a:t>autofagia</a:t>
            </a:r>
            <a:r>
              <a:rPr lang="it-IT" sz="1200" b="0" i="0" kern="1200" dirty="0" smtClean="0">
                <a:solidFill>
                  <a:schemeClr val="tx1"/>
                </a:solidFill>
                <a:latin typeface="+mn-lt"/>
                <a:ea typeface="+mn-ea"/>
                <a:cs typeface="+mn-cs"/>
              </a:rPr>
              <a:t> nelle cellule di cancro. Il ROS può influenzare l'</a:t>
            </a:r>
            <a:r>
              <a:rPr lang="it-IT" sz="1200" b="0" i="0" kern="1200" dirty="0" err="1" smtClean="0">
                <a:solidFill>
                  <a:schemeClr val="tx1"/>
                </a:solidFill>
                <a:latin typeface="+mn-lt"/>
                <a:ea typeface="+mn-ea"/>
                <a:cs typeface="+mn-cs"/>
              </a:rPr>
              <a:t>autofagia</a:t>
            </a:r>
            <a:r>
              <a:rPr lang="it-IT" sz="1200" b="0" i="0" kern="1200" dirty="0" smtClean="0">
                <a:solidFill>
                  <a:schemeClr val="tx1"/>
                </a:solidFill>
                <a:latin typeface="+mn-lt"/>
                <a:ea typeface="+mn-ea"/>
                <a:cs typeface="+mn-cs"/>
              </a:rPr>
              <a:t>, inibendo un regolatore negativo dell'</a:t>
            </a:r>
            <a:r>
              <a:rPr lang="it-IT" sz="1200" b="0" i="0" kern="1200" dirty="0" err="1" smtClean="0">
                <a:solidFill>
                  <a:schemeClr val="tx1"/>
                </a:solidFill>
                <a:latin typeface="+mn-lt"/>
                <a:ea typeface="+mn-ea"/>
                <a:cs typeface="+mn-cs"/>
              </a:rPr>
              <a:t>autofagia</a:t>
            </a:r>
            <a:r>
              <a:rPr lang="it-IT" sz="1200" b="0" i="0" kern="1200" dirty="0" smtClean="0">
                <a:solidFill>
                  <a:schemeClr val="tx1"/>
                </a:solidFill>
                <a:latin typeface="+mn-lt"/>
                <a:ea typeface="+mn-ea"/>
                <a:cs typeface="+mn-cs"/>
              </a:rPr>
              <a:t>: la </a:t>
            </a:r>
            <a:r>
              <a:rPr lang="it-IT" sz="1200" b="0" i="0" kern="1200" dirty="0" err="1" smtClean="0">
                <a:solidFill>
                  <a:schemeClr val="tx1"/>
                </a:solidFill>
                <a:latin typeface="+mn-lt"/>
                <a:ea typeface="+mn-ea"/>
                <a:cs typeface="+mn-cs"/>
              </a:rPr>
              <a:t>serina</a:t>
            </a:r>
            <a:r>
              <a:rPr lang="it-IT" sz="1200" b="0" i="0" kern="1200" dirty="0" smtClean="0">
                <a:solidFill>
                  <a:schemeClr val="tx1"/>
                </a:solidFill>
                <a:latin typeface="+mn-lt"/>
                <a:ea typeface="+mn-ea"/>
                <a:cs typeface="+mn-cs"/>
              </a:rPr>
              <a:t> / </a:t>
            </a:r>
            <a:r>
              <a:rPr lang="it-IT" sz="1200" b="0" i="0" kern="1200" dirty="0" err="1" smtClean="0">
                <a:solidFill>
                  <a:schemeClr val="tx1"/>
                </a:solidFill>
                <a:latin typeface="+mn-lt"/>
                <a:ea typeface="+mn-ea"/>
                <a:cs typeface="+mn-cs"/>
              </a:rPr>
              <a:t>treonina</a:t>
            </a:r>
            <a:r>
              <a:rPr lang="it-IT" sz="1200" b="0" i="0" kern="1200" dirty="0" smtClean="0">
                <a:solidFill>
                  <a:schemeClr val="tx1"/>
                </a:solidFill>
                <a:latin typeface="+mn-lt"/>
                <a:ea typeface="+mn-ea"/>
                <a:cs typeface="+mn-cs"/>
              </a:rPr>
              <a:t> chinasi, </a:t>
            </a:r>
            <a:r>
              <a:rPr lang="it-IT" sz="1200" b="0" i="0" u="none" strike="noStrike" kern="1200" dirty="0" smtClean="0">
                <a:solidFill>
                  <a:schemeClr val="tx1"/>
                </a:solidFill>
                <a:latin typeface="+mn-lt"/>
                <a:ea typeface="+mn-ea"/>
                <a:cs typeface="+mn-cs"/>
              </a:rPr>
              <a:t>bersaglio dei mammiferi della </a:t>
            </a:r>
            <a:r>
              <a:rPr lang="it-IT" sz="1200" b="0" i="0" u="none" strike="noStrike" kern="1200" dirty="0" err="1" smtClean="0">
                <a:solidFill>
                  <a:schemeClr val="tx1"/>
                </a:solidFill>
                <a:latin typeface="+mn-lt"/>
                <a:ea typeface="+mn-ea"/>
                <a:cs typeface="+mn-cs"/>
              </a:rPr>
              <a:t>rapamicina</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mTOR</a:t>
            </a:r>
            <a:r>
              <a:rPr lang="it-IT" sz="1200" b="0" i="0" kern="1200" dirty="0" smtClean="0">
                <a:solidFill>
                  <a:schemeClr val="tx1"/>
                </a:solidFill>
                <a:latin typeface="+mn-lt"/>
                <a:ea typeface="+mn-ea"/>
                <a:cs typeface="+mn-cs"/>
              </a:rPr>
              <a:t>). In risposta all'aumento dei livelli di H </a:t>
            </a:r>
            <a:r>
              <a:rPr lang="it-IT" sz="1200" b="0" i="0" kern="1200" baseline="-25000" dirty="0" smtClean="0">
                <a:solidFill>
                  <a:schemeClr val="tx1"/>
                </a:solidFill>
                <a:latin typeface="+mn-lt"/>
                <a:ea typeface="+mn-ea"/>
                <a:cs typeface="+mn-cs"/>
              </a:rPr>
              <a:t>2</a:t>
            </a:r>
            <a:r>
              <a:rPr lang="it-IT" sz="1200" b="0" i="0" kern="1200" dirty="0" smtClean="0">
                <a:solidFill>
                  <a:schemeClr val="tx1"/>
                </a:solidFill>
                <a:latin typeface="+mn-lt"/>
                <a:ea typeface="+mn-ea"/>
                <a:cs typeface="+mn-cs"/>
              </a:rPr>
              <a:t>O </a:t>
            </a:r>
            <a:r>
              <a:rPr lang="it-IT" sz="1200" b="0" i="0" kern="1200" baseline="-25000" dirty="0" smtClean="0">
                <a:solidFill>
                  <a:schemeClr val="tx1"/>
                </a:solidFill>
                <a:latin typeface="+mn-lt"/>
                <a:ea typeface="+mn-ea"/>
                <a:cs typeface="+mn-cs"/>
              </a:rPr>
              <a:t>2 </a:t>
            </a:r>
            <a:r>
              <a:rPr lang="it-IT" sz="1200" b="0" i="0" kern="1200" dirty="0" smtClean="0">
                <a:solidFill>
                  <a:schemeClr val="tx1"/>
                </a:solidFill>
                <a:latin typeface="+mn-lt"/>
                <a:ea typeface="+mn-ea"/>
                <a:cs typeface="+mn-cs"/>
              </a:rPr>
              <a:t>, ATM attiva il soppressore del tumore </a:t>
            </a:r>
            <a:r>
              <a:rPr lang="it-IT" sz="1200" b="0" i="0" u="none" strike="noStrike" kern="1200" dirty="0" smtClean="0">
                <a:solidFill>
                  <a:schemeClr val="tx1"/>
                </a:solidFill>
                <a:latin typeface="+mn-lt"/>
                <a:ea typeface="+mn-ea"/>
                <a:cs typeface="+mn-cs"/>
              </a:rPr>
              <a:t>TSC2</a:t>
            </a:r>
            <a:r>
              <a:rPr lang="it-IT" sz="1200" b="0" i="0" kern="1200" dirty="0" smtClean="0">
                <a:solidFill>
                  <a:schemeClr val="tx1"/>
                </a:solidFill>
                <a:latin typeface="+mn-lt"/>
                <a:ea typeface="+mn-ea"/>
                <a:cs typeface="+mn-cs"/>
              </a:rPr>
              <a:t> influenzando la via metabolica LKB1 / AMPK per reprimere </a:t>
            </a:r>
            <a:r>
              <a:rPr lang="it-IT" sz="1200" b="0" i="0" u="none" strike="noStrike" kern="1200" dirty="0" err="1" smtClean="0">
                <a:solidFill>
                  <a:schemeClr val="tx1"/>
                </a:solidFill>
                <a:latin typeface="+mn-lt"/>
                <a:ea typeface="+mn-ea"/>
                <a:cs typeface="+mn-cs"/>
              </a:rPr>
              <a:t>mTOR</a:t>
            </a:r>
            <a:r>
              <a:rPr lang="it-IT" sz="1200" b="0" i="0" u="none" strike="noStrike" kern="1200" dirty="0" smtClean="0">
                <a:solidFill>
                  <a:schemeClr val="tx1"/>
                </a:solidFill>
                <a:latin typeface="+mn-lt"/>
                <a:ea typeface="+mn-ea"/>
                <a:cs typeface="+mn-cs"/>
              </a:rPr>
              <a:t> </a:t>
            </a:r>
            <a:r>
              <a:rPr lang="it-IT" sz="1200" b="0" i="0" kern="1200" dirty="0" smtClean="0">
                <a:solidFill>
                  <a:schemeClr val="tx1"/>
                </a:solidFill>
                <a:latin typeface="+mn-lt"/>
                <a:ea typeface="+mn-ea"/>
                <a:cs typeface="+mn-cs"/>
              </a:rPr>
              <a:t>attività.</a:t>
            </a:r>
          </a:p>
          <a:p>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18</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u="none" strike="noStrike" kern="1200" dirty="0" smtClean="0">
                <a:solidFill>
                  <a:schemeClr val="tx1"/>
                </a:solidFill>
                <a:latin typeface="+mn-lt"/>
                <a:ea typeface="+mn-ea"/>
                <a:cs typeface="+mn-cs"/>
              </a:rPr>
              <a:t>La </a:t>
            </a:r>
            <a:r>
              <a:rPr lang="it-IT" sz="1200" b="0" i="0" u="none" strike="noStrike" kern="1200" dirty="0" err="1" smtClean="0">
                <a:solidFill>
                  <a:schemeClr val="tx1"/>
                </a:solidFill>
                <a:latin typeface="+mn-lt"/>
                <a:ea typeface="+mn-ea"/>
                <a:cs typeface="+mn-cs"/>
              </a:rPr>
              <a:t>necroptosi</a:t>
            </a:r>
            <a:r>
              <a:rPr lang="it-IT" sz="1200" b="0" i="0" u="none" strike="noStrike" kern="1200" dirty="0" smtClean="0">
                <a:solidFill>
                  <a:schemeClr val="tx1"/>
                </a:solidFill>
                <a:latin typeface="+mn-lt"/>
                <a:ea typeface="+mn-ea"/>
                <a:cs typeface="+mn-cs"/>
              </a:rPr>
              <a:t> </a:t>
            </a:r>
            <a:r>
              <a:rPr lang="it-IT" sz="1200" b="0" i="0" kern="1200" dirty="0" smtClean="0">
                <a:solidFill>
                  <a:schemeClr val="tx1"/>
                </a:solidFill>
                <a:latin typeface="+mn-lt"/>
                <a:ea typeface="+mn-ea"/>
                <a:cs typeface="+mn-cs"/>
              </a:rPr>
              <a:t>è un ulteriore processo dipendente dal ROS che riduce la sopravvivenza delle cellule tumorali. I ROS mitocondriali in particolare inducono la </a:t>
            </a:r>
            <a:r>
              <a:rPr lang="it-IT" sz="1200" b="0" i="0" kern="1200" dirty="0" err="1" smtClean="0">
                <a:solidFill>
                  <a:schemeClr val="tx1"/>
                </a:solidFill>
                <a:latin typeface="+mn-lt"/>
                <a:ea typeface="+mn-ea"/>
                <a:cs typeface="+mn-cs"/>
              </a:rPr>
              <a:t>necroptosi</a:t>
            </a:r>
            <a:r>
              <a:rPr lang="it-IT" sz="1200" b="0" i="0" kern="1200" dirty="0" smtClean="0">
                <a:solidFill>
                  <a:schemeClr val="tx1"/>
                </a:solidFill>
                <a:latin typeface="+mn-lt"/>
                <a:ea typeface="+mn-ea"/>
                <a:cs typeface="+mn-cs"/>
              </a:rPr>
              <a:t>. Questi sono indotti da </a:t>
            </a:r>
            <a:r>
              <a:rPr lang="it-IT" sz="1200" b="0" i="0" u="none" strike="noStrike" kern="1200" dirty="0" err="1" smtClean="0">
                <a:solidFill>
                  <a:schemeClr val="tx1"/>
                </a:solidFill>
                <a:latin typeface="+mn-lt"/>
                <a:ea typeface="+mn-ea"/>
                <a:cs typeface="+mn-cs"/>
              </a:rPr>
              <a:t>ceramidi</a:t>
            </a:r>
            <a:r>
              <a:rPr lang="it-IT" sz="1200" b="0" i="0" kern="1200" dirty="0" smtClean="0">
                <a:solidFill>
                  <a:schemeClr val="tx1"/>
                </a:solidFill>
                <a:latin typeface="+mn-lt"/>
                <a:ea typeface="+mn-ea"/>
                <a:cs typeface="+mn-cs"/>
              </a:rPr>
              <a:t> o RIP3-agonisti e potenzialmente si verificano a causa di un </a:t>
            </a:r>
            <a:r>
              <a:rPr lang="it-IT" sz="1200" b="0" i="0" u="none" strike="noStrike" kern="1200" dirty="0" smtClean="0">
                <a:solidFill>
                  <a:schemeClr val="tx1"/>
                </a:solidFill>
                <a:latin typeface="+mn-lt"/>
                <a:ea typeface="+mn-ea"/>
                <a:cs typeface="+mn-cs"/>
              </a:rPr>
              <a:t>metabolismo energetico </a:t>
            </a:r>
            <a:r>
              <a:rPr lang="it-IT" sz="1200" b="0" i="0" kern="1200" dirty="0" smtClean="0">
                <a:solidFill>
                  <a:schemeClr val="tx1"/>
                </a:solidFill>
                <a:latin typeface="+mn-lt"/>
                <a:ea typeface="+mn-ea"/>
                <a:cs typeface="+mn-cs"/>
              </a:rPr>
              <a:t>aumentato. </a:t>
            </a:r>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19</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it-IT" sz="1200" kern="1200" baseline="0" dirty="0" smtClean="0">
                <a:solidFill>
                  <a:schemeClr val="tx1"/>
                </a:solidFill>
                <a:latin typeface="+mn-lt"/>
                <a:ea typeface="+mn-ea"/>
                <a:cs typeface="+mn-cs"/>
              </a:rPr>
              <a:t>Il termine antiossidante indica tutte le molecole capaci di stabilizzare o disattivare i radicali liberi prima che essi danneggino le cellule. Gli antiossidanti sono classificati in endogeni ed esogeni; questi ultimi possono essere ottenuti in parte dalla dieta o tramite l’assunzione di integratori alimentari. Gli antiossidanti si dividono in molecole di natura enzimatica e non enzimatica. Gli antiossidanti enzimatici comprendono un numero limitato di proteine come le </a:t>
            </a:r>
            <a:r>
              <a:rPr lang="it-IT" sz="1200" kern="1200" baseline="0" dirty="0" err="1" smtClean="0">
                <a:solidFill>
                  <a:schemeClr val="tx1"/>
                </a:solidFill>
                <a:latin typeface="+mn-lt"/>
                <a:ea typeface="+mn-ea"/>
                <a:cs typeface="+mn-cs"/>
              </a:rPr>
              <a:t>catalasi</a:t>
            </a:r>
            <a:r>
              <a:rPr lang="it-IT" sz="1200" kern="1200" baseline="0" dirty="0" smtClean="0">
                <a:solidFill>
                  <a:schemeClr val="tx1"/>
                </a:solidFill>
                <a:latin typeface="+mn-lt"/>
                <a:ea typeface="+mn-ea"/>
                <a:cs typeface="+mn-cs"/>
              </a:rPr>
              <a:t>, la </a:t>
            </a:r>
            <a:r>
              <a:rPr lang="it-IT" sz="1200" kern="1200" baseline="0" dirty="0" err="1" smtClean="0">
                <a:solidFill>
                  <a:schemeClr val="tx1"/>
                </a:solidFill>
                <a:latin typeface="+mn-lt"/>
                <a:ea typeface="+mn-ea"/>
                <a:cs typeface="+mn-cs"/>
              </a:rPr>
              <a:t>glutatione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perossidasi</a:t>
            </a:r>
            <a:r>
              <a:rPr lang="it-IT" sz="1200" kern="1200" baseline="0" dirty="0" smtClean="0">
                <a:solidFill>
                  <a:schemeClr val="tx1"/>
                </a:solidFill>
                <a:latin typeface="+mn-lt"/>
                <a:ea typeface="+mn-ea"/>
                <a:cs typeface="+mn-cs"/>
              </a:rPr>
              <a:t> e le superossido </a:t>
            </a:r>
            <a:r>
              <a:rPr lang="it-IT" sz="1200" kern="1200" baseline="0" dirty="0" err="1" smtClean="0">
                <a:solidFill>
                  <a:schemeClr val="tx1"/>
                </a:solidFill>
                <a:latin typeface="+mn-lt"/>
                <a:ea typeface="+mn-ea"/>
                <a:cs typeface="+mn-cs"/>
              </a:rPr>
              <a:t>dismutasi</a:t>
            </a:r>
            <a:r>
              <a:rPr lang="it-IT"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Gli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antiossidanti</a:t>
            </a:r>
            <a:r>
              <a:rPr lang="en-US" sz="1200" kern="1200" baseline="0" dirty="0" smtClean="0">
                <a:solidFill>
                  <a:schemeClr val="tx1"/>
                </a:solidFill>
                <a:latin typeface="+mn-lt"/>
                <a:ea typeface="+mn-ea"/>
                <a:cs typeface="+mn-cs"/>
              </a:rPr>
              <a:t> non </a:t>
            </a:r>
            <a:r>
              <a:rPr lang="en-US" sz="1200" kern="1200" baseline="0" dirty="0" err="1" smtClean="0">
                <a:solidFill>
                  <a:schemeClr val="tx1"/>
                </a:solidFill>
                <a:latin typeface="+mn-lt"/>
                <a:ea typeface="+mn-ea"/>
                <a:cs typeface="+mn-cs"/>
              </a:rPr>
              <a:t>enzimatici</a:t>
            </a:r>
            <a:r>
              <a:rPr lang="en-US" sz="1200" kern="1200" baseline="0" dirty="0" smtClean="0">
                <a:solidFill>
                  <a:schemeClr val="tx1"/>
                </a:solidFill>
                <a:latin typeface="+mn-lt"/>
                <a:ea typeface="+mn-ea"/>
                <a:cs typeface="+mn-cs"/>
              </a:rPr>
              <a:t> </a:t>
            </a:r>
            <a:r>
              <a:rPr lang="it-IT" sz="1200" kern="1200" baseline="0" dirty="0" smtClean="0">
                <a:solidFill>
                  <a:schemeClr val="tx1"/>
                </a:solidFill>
                <a:latin typeface="+mn-lt"/>
                <a:ea typeface="+mn-ea"/>
                <a:cs typeface="+mn-cs"/>
              </a:rPr>
              <a:t>sono estremamente importanti nella difesa contro lo stress</a:t>
            </a:r>
          </a:p>
          <a:p>
            <a:r>
              <a:rPr lang="it-IT" sz="1200" kern="1200" baseline="0" dirty="0" smtClean="0">
                <a:solidFill>
                  <a:schemeClr val="tx1"/>
                </a:solidFill>
                <a:latin typeface="+mn-lt"/>
                <a:ea typeface="+mn-ea"/>
                <a:cs typeface="+mn-cs"/>
              </a:rPr>
              <a:t>ossidativo e comprendono l’acido ascorbico e </a:t>
            </a:r>
            <a:r>
              <a:rPr lang="it-IT" sz="1200" kern="1200" baseline="0" dirty="0" err="1" smtClean="0">
                <a:solidFill>
                  <a:schemeClr val="tx1"/>
                </a:solidFill>
                <a:latin typeface="+mn-lt"/>
                <a:ea typeface="+mn-ea"/>
                <a:cs typeface="+mn-cs"/>
              </a:rPr>
              <a:t>lipoico</a:t>
            </a:r>
            <a:r>
              <a:rPr lang="it-IT" sz="1200" kern="1200" baseline="0" dirty="0" smtClean="0">
                <a:solidFill>
                  <a:schemeClr val="tx1"/>
                </a:solidFill>
                <a:latin typeface="+mn-lt"/>
                <a:ea typeface="+mn-ea"/>
                <a:cs typeface="+mn-cs"/>
              </a:rPr>
              <a:t>, polifenoli e </a:t>
            </a:r>
            <a:r>
              <a:rPr lang="it-IT" sz="1200" kern="1200" baseline="0" dirty="0" err="1" smtClean="0">
                <a:solidFill>
                  <a:schemeClr val="tx1"/>
                </a:solidFill>
                <a:latin typeface="+mn-lt"/>
                <a:ea typeface="+mn-ea"/>
                <a:cs typeface="+mn-cs"/>
              </a:rPr>
              <a:t>caratenoidi</a:t>
            </a:r>
            <a:r>
              <a:rPr lang="it-IT" sz="1200" kern="1200" baseline="0" dirty="0" smtClean="0">
                <a:solidFill>
                  <a:schemeClr val="tx1"/>
                </a:solidFill>
                <a:latin typeface="+mn-lt"/>
                <a:ea typeface="+mn-ea"/>
                <a:cs typeface="+mn-cs"/>
              </a:rPr>
              <a:t>; la cellula stessa può sintetizzare una minima quantità di queste molecole.</a:t>
            </a:r>
          </a:p>
          <a:p>
            <a:endParaRPr lang="it-IT" sz="1200"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La </a:t>
            </a:r>
            <a:r>
              <a:rPr lang="it-IT" sz="1200" b="1" kern="1200" baseline="0" dirty="0" smtClean="0">
                <a:solidFill>
                  <a:schemeClr val="tx1"/>
                </a:solidFill>
                <a:latin typeface="+mn-lt"/>
                <a:ea typeface="+mn-ea"/>
                <a:cs typeface="+mn-cs"/>
              </a:rPr>
              <a:t>superossido </a:t>
            </a:r>
            <a:r>
              <a:rPr lang="it-IT" sz="1200" b="1" kern="1200" baseline="0" dirty="0" err="1" smtClean="0">
                <a:solidFill>
                  <a:schemeClr val="tx1"/>
                </a:solidFill>
                <a:latin typeface="+mn-lt"/>
                <a:ea typeface="+mn-ea"/>
                <a:cs typeface="+mn-cs"/>
              </a:rPr>
              <a:t>dismutasi</a:t>
            </a:r>
            <a:r>
              <a:rPr lang="it-IT" sz="1200" b="1" kern="1200" baseline="0" dirty="0" smtClean="0">
                <a:solidFill>
                  <a:schemeClr val="tx1"/>
                </a:solidFill>
                <a:latin typeface="+mn-lt"/>
                <a:ea typeface="+mn-ea"/>
                <a:cs typeface="+mn-cs"/>
              </a:rPr>
              <a:t> </a:t>
            </a:r>
            <a:r>
              <a:rPr lang="it-IT" sz="1200" kern="1200" baseline="0" dirty="0" smtClean="0">
                <a:solidFill>
                  <a:schemeClr val="tx1"/>
                </a:solidFill>
                <a:latin typeface="+mn-lt"/>
                <a:ea typeface="+mn-ea"/>
                <a:cs typeface="+mn-cs"/>
              </a:rPr>
              <a:t>(SOD) è un enzima appartenente alla famiglia delle </a:t>
            </a:r>
            <a:r>
              <a:rPr lang="it-IT" sz="1200" kern="1200" baseline="0" dirty="0" err="1" smtClean="0">
                <a:solidFill>
                  <a:schemeClr val="tx1"/>
                </a:solidFill>
                <a:latin typeface="+mn-lt"/>
                <a:ea typeface="+mn-ea"/>
                <a:cs typeface="+mn-cs"/>
              </a:rPr>
              <a:t>metalloproteine</a:t>
            </a:r>
            <a:r>
              <a:rPr lang="it-IT" sz="1200" kern="1200" baseline="0" dirty="0" smtClean="0">
                <a:solidFill>
                  <a:schemeClr val="tx1"/>
                </a:solidFill>
                <a:latin typeface="+mn-lt"/>
                <a:ea typeface="+mn-ea"/>
                <a:cs typeface="+mn-cs"/>
              </a:rPr>
              <a:t> la cui funzione è quella di convertire il ·O2 in O2 e H2O2</a:t>
            </a:r>
          </a:p>
          <a:p>
            <a:endParaRPr lang="pt-BR" sz="1200" kern="1200" baseline="0" dirty="0" smtClean="0">
              <a:solidFill>
                <a:schemeClr val="tx1"/>
              </a:solidFill>
              <a:latin typeface="+mn-lt"/>
              <a:ea typeface="+mn-ea"/>
              <a:cs typeface="+mn-cs"/>
            </a:endParaRPr>
          </a:p>
          <a:p>
            <a:r>
              <a:rPr lang="pt-BR" sz="1200" kern="1200" baseline="0" dirty="0" smtClean="0">
                <a:solidFill>
                  <a:schemeClr val="tx1"/>
                </a:solidFill>
                <a:latin typeface="+mn-lt"/>
                <a:ea typeface="+mn-ea"/>
                <a:cs typeface="+mn-cs"/>
              </a:rPr>
              <a:t>·O2 + ·O2 + 2H -&gt; H2O2 + O2</a:t>
            </a:r>
          </a:p>
          <a:p>
            <a:endParaRPr lang="pt-BR" sz="1200"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Le </a:t>
            </a:r>
            <a:r>
              <a:rPr lang="it-IT" sz="1200" b="1" kern="1200" baseline="0" dirty="0" err="1" smtClean="0">
                <a:solidFill>
                  <a:schemeClr val="tx1"/>
                </a:solidFill>
                <a:latin typeface="+mn-lt"/>
                <a:ea typeface="+mn-ea"/>
                <a:cs typeface="+mn-cs"/>
              </a:rPr>
              <a:t>catalasi</a:t>
            </a:r>
            <a:r>
              <a:rPr lang="it-IT" sz="1200" kern="1200" baseline="0" dirty="0" smtClean="0">
                <a:solidFill>
                  <a:schemeClr val="tx1"/>
                </a:solidFill>
                <a:latin typeface="+mn-lt"/>
                <a:ea typeface="+mn-ea"/>
                <a:cs typeface="+mn-cs"/>
              </a:rPr>
              <a:t> (CAT) sono </a:t>
            </a:r>
            <a:r>
              <a:rPr lang="it-IT" sz="1200" kern="1200" baseline="0" dirty="0" err="1" smtClean="0">
                <a:solidFill>
                  <a:schemeClr val="tx1"/>
                </a:solidFill>
                <a:latin typeface="+mn-lt"/>
                <a:ea typeface="+mn-ea"/>
                <a:cs typeface="+mn-cs"/>
              </a:rPr>
              <a:t>metalloproteine</a:t>
            </a:r>
            <a:r>
              <a:rPr lang="it-IT" sz="1200" kern="1200" baseline="0" dirty="0" smtClean="0">
                <a:solidFill>
                  <a:schemeClr val="tx1"/>
                </a:solidFill>
                <a:latin typeface="+mn-lt"/>
                <a:ea typeface="+mn-ea"/>
                <a:cs typeface="+mn-cs"/>
              </a:rPr>
              <a:t>, localizzate a livello dei </a:t>
            </a:r>
            <a:r>
              <a:rPr lang="it-IT" sz="1200" kern="1200" baseline="0" dirty="0" err="1" smtClean="0">
                <a:solidFill>
                  <a:schemeClr val="tx1"/>
                </a:solidFill>
                <a:latin typeface="+mn-lt"/>
                <a:ea typeface="+mn-ea"/>
                <a:cs typeface="+mn-cs"/>
              </a:rPr>
              <a:t>perossisomi</a:t>
            </a:r>
            <a:r>
              <a:rPr lang="it-IT" sz="1200" kern="1200" baseline="0" dirty="0" smtClean="0">
                <a:solidFill>
                  <a:schemeClr val="tx1"/>
                </a:solidFill>
                <a:latin typeface="+mn-lt"/>
                <a:ea typeface="+mn-ea"/>
                <a:cs typeface="+mn-cs"/>
              </a:rPr>
              <a:t> delle cellule </a:t>
            </a:r>
            <a:r>
              <a:rPr lang="en-US" sz="1200" kern="1200" baseline="0" dirty="0" err="1" smtClean="0">
                <a:solidFill>
                  <a:schemeClr val="tx1"/>
                </a:solidFill>
                <a:latin typeface="+mn-lt"/>
                <a:ea typeface="+mn-ea"/>
                <a:cs typeface="+mn-cs"/>
              </a:rPr>
              <a:t>eucariotiche</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pt-BR" sz="1200" kern="1200" baseline="0" dirty="0" smtClean="0">
                <a:solidFill>
                  <a:schemeClr val="tx1"/>
                </a:solidFill>
                <a:latin typeface="+mn-lt"/>
                <a:ea typeface="+mn-ea"/>
                <a:cs typeface="+mn-cs"/>
              </a:rPr>
              <a:t>H2O2 + H2O2 -&gt; 2 H2O + O2</a:t>
            </a:r>
          </a:p>
          <a:p>
            <a:endParaRPr lang="pt-BR" sz="1200"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Quando i livelli di perossido di idrogeno sono troppo bassi per attivare le </a:t>
            </a:r>
            <a:r>
              <a:rPr lang="it-IT" sz="1200" kern="1200" baseline="0" dirty="0" err="1" smtClean="0">
                <a:solidFill>
                  <a:schemeClr val="tx1"/>
                </a:solidFill>
                <a:latin typeface="+mn-lt"/>
                <a:ea typeface="+mn-ea"/>
                <a:cs typeface="+mn-cs"/>
              </a:rPr>
              <a:t>catalasi</a:t>
            </a:r>
            <a:r>
              <a:rPr lang="it-IT" sz="1200" kern="1200" baseline="0" dirty="0" smtClean="0">
                <a:solidFill>
                  <a:schemeClr val="tx1"/>
                </a:solidFill>
                <a:latin typeface="+mn-lt"/>
                <a:ea typeface="+mn-ea"/>
                <a:cs typeface="+mn-cs"/>
              </a:rPr>
              <a:t>, la decomposizione di tale SRC avviene per attivazione della </a:t>
            </a:r>
            <a:r>
              <a:rPr lang="it-IT" sz="1200" b="1" kern="1200" baseline="0" dirty="0" err="1" smtClean="0">
                <a:solidFill>
                  <a:schemeClr val="tx1"/>
                </a:solidFill>
                <a:latin typeface="+mn-lt"/>
                <a:ea typeface="+mn-ea"/>
                <a:cs typeface="+mn-cs"/>
              </a:rPr>
              <a:t>glutatione</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perossidasi</a:t>
            </a:r>
            <a:r>
              <a:rPr lang="it-IT" sz="1200" kern="1200" baseline="0" dirty="0" smtClean="0">
                <a:solidFill>
                  <a:schemeClr val="tx1"/>
                </a:solidFill>
                <a:latin typeface="+mn-lt"/>
                <a:ea typeface="+mn-ea"/>
                <a:cs typeface="+mn-cs"/>
              </a:rPr>
              <a:t>, un enzima presente in due diverse forme, una selenio-dipendente (</a:t>
            </a:r>
            <a:r>
              <a:rPr lang="it-IT" sz="1200" kern="1200" baseline="0" dirty="0" err="1" smtClean="0">
                <a:solidFill>
                  <a:schemeClr val="tx1"/>
                </a:solidFill>
                <a:latin typeface="+mn-lt"/>
                <a:ea typeface="+mn-ea"/>
                <a:cs typeface="+mn-cs"/>
              </a:rPr>
              <a:t>GPx</a:t>
            </a:r>
            <a:r>
              <a:rPr lang="it-IT" sz="1200" kern="1200" baseline="0" dirty="0" smtClean="0">
                <a:solidFill>
                  <a:schemeClr val="tx1"/>
                </a:solidFill>
                <a:latin typeface="+mn-lt"/>
                <a:ea typeface="+mn-ea"/>
                <a:cs typeface="+mn-cs"/>
              </a:rPr>
              <a:t>), l’altra </a:t>
            </a:r>
            <a:r>
              <a:rPr lang="en-US" sz="1200" kern="1200" baseline="0" dirty="0" err="1" smtClean="0">
                <a:solidFill>
                  <a:schemeClr val="tx1"/>
                </a:solidFill>
                <a:latin typeface="+mn-lt"/>
                <a:ea typeface="+mn-ea"/>
                <a:cs typeface="+mn-cs"/>
              </a:rPr>
              <a:t>selenio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indipendente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glutatione</a:t>
            </a:r>
            <a:r>
              <a:rPr lang="en-US" sz="1200" kern="1200" baseline="0" dirty="0" smtClean="0">
                <a:solidFill>
                  <a:schemeClr val="tx1"/>
                </a:solidFill>
                <a:latin typeface="+mn-lt"/>
                <a:ea typeface="+mn-ea"/>
                <a:cs typeface="+mn-cs"/>
              </a:rPr>
              <a:t>-S-</a:t>
            </a:r>
            <a:r>
              <a:rPr lang="en-US" sz="1200" kern="1200" baseline="0" dirty="0" err="1" smtClean="0">
                <a:solidFill>
                  <a:schemeClr val="tx1"/>
                </a:solidFill>
                <a:latin typeface="+mn-lt"/>
                <a:ea typeface="+mn-ea"/>
                <a:cs typeface="+mn-cs"/>
              </a:rPr>
              <a:t>tranferasi</a:t>
            </a:r>
            <a:r>
              <a:rPr lang="en-US" sz="1200" kern="1200" baseline="0" dirty="0" smtClean="0">
                <a:solidFill>
                  <a:schemeClr val="tx1"/>
                </a:solidFill>
                <a:latin typeface="+mn-lt"/>
                <a:ea typeface="+mn-ea"/>
                <a:cs typeface="+mn-cs"/>
              </a:rPr>
              <a:t>, GST). </a:t>
            </a:r>
            <a:r>
              <a:rPr lang="it-IT" sz="1200" kern="1200" baseline="0" dirty="0" smtClean="0">
                <a:solidFill>
                  <a:schemeClr val="tx1"/>
                </a:solidFill>
                <a:latin typeface="+mn-lt"/>
                <a:ea typeface="+mn-ea"/>
                <a:cs typeface="+mn-cs"/>
              </a:rPr>
              <a:t>La </a:t>
            </a:r>
            <a:r>
              <a:rPr lang="it-IT" sz="1200" kern="1200" baseline="0" dirty="0" err="1" smtClean="0">
                <a:solidFill>
                  <a:schemeClr val="tx1"/>
                </a:solidFill>
                <a:latin typeface="+mn-lt"/>
                <a:ea typeface="+mn-ea"/>
                <a:cs typeface="+mn-cs"/>
              </a:rPr>
              <a:t>GPx</a:t>
            </a:r>
            <a:r>
              <a:rPr lang="it-IT" sz="1200" kern="1200" baseline="0" dirty="0" smtClean="0">
                <a:solidFill>
                  <a:schemeClr val="tx1"/>
                </a:solidFill>
                <a:latin typeface="+mn-lt"/>
                <a:ea typeface="+mn-ea"/>
                <a:cs typeface="+mn-cs"/>
              </a:rPr>
              <a:t> agisce in associazione con il </a:t>
            </a:r>
            <a:r>
              <a:rPr lang="it-IT" sz="1200" kern="1200" baseline="0" dirty="0" err="1" smtClean="0">
                <a:solidFill>
                  <a:schemeClr val="tx1"/>
                </a:solidFill>
                <a:latin typeface="+mn-lt"/>
                <a:ea typeface="+mn-ea"/>
                <a:cs typeface="+mn-cs"/>
              </a:rPr>
              <a:t>glutatione</a:t>
            </a:r>
            <a:r>
              <a:rPr lang="it-IT" sz="1200" kern="1200" baseline="0" dirty="0" smtClean="0">
                <a:solidFill>
                  <a:schemeClr val="tx1"/>
                </a:solidFill>
                <a:latin typeface="+mn-lt"/>
                <a:ea typeface="+mn-ea"/>
                <a:cs typeface="+mn-cs"/>
              </a:rPr>
              <a:t>, una molecola presente ad alte concentrazioni nelle cellule che rappresenta uno dei più importanti meccanismi</a:t>
            </a:r>
          </a:p>
          <a:p>
            <a:r>
              <a:rPr lang="it-IT" sz="1200" kern="1200" baseline="0" dirty="0" smtClean="0">
                <a:solidFill>
                  <a:schemeClr val="tx1"/>
                </a:solidFill>
                <a:latin typeface="+mn-lt"/>
                <a:ea typeface="+mn-ea"/>
                <a:cs typeface="+mn-cs"/>
              </a:rPr>
              <a:t>endogeni di difesa dai radicali liberi.</a:t>
            </a:r>
          </a:p>
          <a:p>
            <a:endParaRPr lang="it-IT"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2GSH + H2O2  GSSG + 2H2O</a:t>
            </a:r>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20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smtClean="0">
                <a:solidFill>
                  <a:schemeClr val="tx1"/>
                </a:solidFill>
                <a:latin typeface="+mn-lt"/>
                <a:ea typeface="+mn-ea"/>
                <a:cs typeface="+mn-cs"/>
              </a:rPr>
              <a:t>Un articolo di </a:t>
            </a:r>
            <a:r>
              <a:rPr lang="it-IT" sz="1200" kern="1200" dirty="0" err="1" smtClean="0">
                <a:solidFill>
                  <a:schemeClr val="tx1"/>
                </a:solidFill>
                <a:latin typeface="+mn-lt"/>
                <a:ea typeface="+mn-ea"/>
                <a:cs typeface="+mn-cs"/>
              </a:rPr>
              <a:t>Hanahan</a:t>
            </a:r>
            <a:r>
              <a:rPr lang="it-IT" sz="1200" kern="1200" dirty="0" smtClean="0">
                <a:solidFill>
                  <a:schemeClr val="tx1"/>
                </a:solidFill>
                <a:latin typeface="+mn-lt"/>
                <a:ea typeface="+mn-ea"/>
                <a:cs typeface="+mn-cs"/>
              </a:rPr>
              <a:t> e </a:t>
            </a:r>
            <a:r>
              <a:rPr lang="it-IT" sz="1200" kern="1200" dirty="0" err="1" smtClean="0">
                <a:solidFill>
                  <a:schemeClr val="tx1"/>
                </a:solidFill>
                <a:latin typeface="+mn-lt"/>
                <a:ea typeface="+mn-ea"/>
                <a:cs typeface="+mn-cs"/>
              </a:rPr>
              <a:t>Weinberg</a:t>
            </a:r>
            <a:r>
              <a:rPr lang="it-IT" sz="1200" kern="1200" dirty="0" smtClean="0">
                <a:solidFill>
                  <a:schemeClr val="tx1"/>
                </a:solidFill>
                <a:latin typeface="+mn-lt"/>
                <a:ea typeface="+mn-ea"/>
                <a:cs typeface="+mn-cs"/>
              </a:rPr>
              <a:t> è stato pubblicato nel primo numero della rivista </a:t>
            </a:r>
            <a:r>
              <a:rPr lang="it-IT" sz="1200" i="1" kern="1200" dirty="0" err="1" smtClean="0">
                <a:solidFill>
                  <a:schemeClr val="tx1"/>
                </a:solidFill>
                <a:latin typeface="+mn-lt"/>
                <a:ea typeface="+mn-ea"/>
                <a:cs typeface="+mn-cs"/>
              </a:rPr>
              <a:t>Cell</a:t>
            </a:r>
            <a:r>
              <a:rPr lang="it-IT" sz="1200" i="1" kern="1200" dirty="0" smtClean="0">
                <a:solidFill>
                  <a:schemeClr val="tx1"/>
                </a:solidFill>
                <a:latin typeface="+mn-lt"/>
                <a:ea typeface="+mn-ea"/>
                <a:cs typeface="+mn-cs"/>
              </a:rPr>
              <a:t> </a:t>
            </a:r>
            <a:r>
              <a:rPr lang="it-IT" sz="1200" kern="1200" dirty="0" smtClean="0">
                <a:solidFill>
                  <a:schemeClr val="tx1"/>
                </a:solidFill>
                <a:latin typeface="+mn-lt"/>
                <a:ea typeface="+mn-ea"/>
                <a:cs typeface="+mn-cs"/>
              </a:rPr>
              <a:t>nel nuovo millennio. Gli autori presentano le sei alterazioni nella fisiologia cellulare che collettivamente dettano la crescita maligna ". Queste capacità acquisite sono indicate come segni distintivi del cancro:</a:t>
            </a:r>
          </a:p>
          <a:p>
            <a:endParaRPr lang="it-IT" sz="1200" kern="1200" dirty="0" smtClean="0">
              <a:solidFill>
                <a:schemeClr val="tx1"/>
              </a:solidFill>
              <a:latin typeface="+mn-lt"/>
              <a:ea typeface="+mn-ea"/>
              <a:cs typeface="+mn-cs"/>
            </a:endParaRPr>
          </a:p>
          <a:p>
            <a:pPr lvl="0"/>
            <a:r>
              <a:rPr lang="it-IT" sz="1200" kern="1200" dirty="0" smtClean="0">
                <a:solidFill>
                  <a:schemeClr val="tx1"/>
                </a:solidFill>
                <a:latin typeface="+mn-lt"/>
                <a:ea typeface="+mn-ea"/>
                <a:cs typeface="+mn-cs"/>
              </a:rPr>
              <a:t>- autosufficienza nei segnali di crescita; </a:t>
            </a:r>
          </a:p>
          <a:p>
            <a:pPr lvl="0"/>
            <a:r>
              <a:rPr lang="it-IT" sz="1200" kern="1200" dirty="0" smtClean="0">
                <a:solidFill>
                  <a:schemeClr val="tx1"/>
                </a:solidFill>
                <a:latin typeface="+mn-lt"/>
                <a:ea typeface="+mn-ea"/>
                <a:cs typeface="+mn-cs"/>
              </a:rPr>
              <a:t>-</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insensibilità ai segnali anti-crescita;</a:t>
            </a:r>
          </a:p>
          <a:p>
            <a:pPr lvl="0"/>
            <a:r>
              <a:rPr lang="it-IT" sz="1200" kern="1200" dirty="0" smtClean="0">
                <a:solidFill>
                  <a:schemeClr val="tx1"/>
                </a:solidFill>
                <a:latin typeface="+mn-lt"/>
                <a:ea typeface="+mn-ea"/>
                <a:cs typeface="+mn-cs"/>
              </a:rPr>
              <a:t>- eludere l'</a:t>
            </a:r>
            <a:r>
              <a:rPr lang="it-IT" sz="1200" kern="1200" dirty="0" err="1" smtClean="0">
                <a:solidFill>
                  <a:schemeClr val="tx1"/>
                </a:solidFill>
                <a:latin typeface="+mn-lt"/>
                <a:ea typeface="+mn-ea"/>
                <a:cs typeface="+mn-cs"/>
              </a:rPr>
              <a:t>apoptosi</a:t>
            </a:r>
            <a:r>
              <a:rPr lang="it-IT" sz="1200" kern="1200" dirty="0" smtClean="0">
                <a:solidFill>
                  <a:schemeClr val="tx1"/>
                </a:solidFill>
                <a:latin typeface="+mn-lt"/>
                <a:ea typeface="+mn-ea"/>
                <a:cs typeface="+mn-cs"/>
              </a:rPr>
              <a:t>;</a:t>
            </a:r>
          </a:p>
          <a:p>
            <a:pPr lvl="0"/>
            <a:r>
              <a:rPr lang="it-IT" sz="1200" kern="1200" dirty="0" smtClean="0">
                <a:solidFill>
                  <a:schemeClr val="tx1"/>
                </a:solidFill>
                <a:latin typeface="+mn-lt"/>
                <a:ea typeface="+mn-ea"/>
                <a:cs typeface="+mn-cs"/>
              </a:rPr>
              <a:t>- potenziale </a:t>
            </a:r>
            <a:r>
              <a:rPr lang="it-IT" sz="1200" kern="1200" dirty="0" err="1" smtClean="0">
                <a:solidFill>
                  <a:schemeClr val="tx1"/>
                </a:solidFill>
                <a:latin typeface="+mn-lt"/>
                <a:ea typeface="+mn-ea"/>
                <a:cs typeface="+mn-cs"/>
              </a:rPr>
              <a:t>replicativo</a:t>
            </a:r>
            <a:r>
              <a:rPr lang="it-IT" sz="1200" kern="1200" dirty="0" smtClean="0">
                <a:solidFill>
                  <a:schemeClr val="tx1"/>
                </a:solidFill>
                <a:latin typeface="+mn-lt"/>
                <a:ea typeface="+mn-ea"/>
                <a:cs typeface="+mn-cs"/>
              </a:rPr>
              <a:t> illimitato; </a:t>
            </a:r>
          </a:p>
          <a:p>
            <a:pPr lvl="0"/>
            <a:r>
              <a:rPr lang="it-IT" sz="1200" u="none" kern="1200" dirty="0" smtClean="0">
                <a:solidFill>
                  <a:schemeClr val="tx1"/>
                </a:solidFill>
                <a:latin typeface="+mn-lt"/>
                <a:ea typeface="+mn-ea"/>
                <a:cs typeface="+mn-cs"/>
              </a:rPr>
              <a:t>- angiogenesi</a:t>
            </a:r>
            <a:r>
              <a:rPr lang="it-IT" sz="1200" kern="1200" dirty="0" smtClean="0">
                <a:solidFill>
                  <a:schemeClr val="tx1"/>
                </a:solidFill>
                <a:latin typeface="+mn-lt"/>
                <a:ea typeface="+mn-ea"/>
                <a:cs typeface="+mn-cs"/>
              </a:rPr>
              <a:t> sostenuta</a:t>
            </a:r>
          </a:p>
          <a:p>
            <a:pPr lvl="0"/>
            <a:r>
              <a:rPr lang="it-IT" sz="1200" kern="1200" dirty="0" smtClean="0">
                <a:solidFill>
                  <a:schemeClr val="tx1"/>
                </a:solidFill>
                <a:latin typeface="+mn-lt"/>
                <a:ea typeface="+mn-ea"/>
                <a:cs typeface="+mn-cs"/>
              </a:rPr>
              <a:t>- invasione tissutale e metastasi. </a:t>
            </a:r>
          </a:p>
          <a:p>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3</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u="none" strike="noStrike" kern="1200" dirty="0" smtClean="0">
                <a:solidFill>
                  <a:schemeClr val="tx1"/>
                </a:solidFill>
                <a:effectLst/>
                <a:latin typeface="+mn-lt"/>
                <a:ea typeface="+mn-ea"/>
                <a:cs typeface="+mn-cs"/>
              </a:rPr>
              <a:t>La </a:t>
            </a:r>
            <a:r>
              <a:rPr lang="it-IT" sz="1200" u="none" strike="noStrike" kern="1200" dirty="0" err="1" smtClean="0">
                <a:solidFill>
                  <a:schemeClr val="tx1"/>
                </a:solidFill>
                <a:effectLst/>
                <a:latin typeface="+mn-lt"/>
                <a:ea typeface="+mn-ea"/>
                <a:cs typeface="+mn-cs"/>
              </a:rPr>
              <a:t>supplementazione</a:t>
            </a:r>
            <a:r>
              <a:rPr lang="it-IT" sz="1200" u="none" strike="noStrike" kern="1200" dirty="0" smtClean="0">
                <a:solidFill>
                  <a:schemeClr val="tx1"/>
                </a:solidFill>
                <a:effectLst/>
                <a:latin typeface="+mn-lt"/>
                <a:ea typeface="+mn-ea"/>
                <a:cs typeface="+mn-cs"/>
              </a:rPr>
              <a:t> dietetica con uno degli </a:t>
            </a:r>
            <a:r>
              <a:rPr lang="it-IT" sz="1200" u="none" strike="noStrike" kern="1200" dirty="0" err="1" smtClean="0">
                <a:solidFill>
                  <a:schemeClr val="tx1"/>
                </a:solidFill>
                <a:effectLst/>
                <a:latin typeface="+mn-lt"/>
                <a:ea typeface="+mn-ea"/>
                <a:cs typeface="+mn-cs"/>
              </a:rPr>
              <a:t>scavenger</a:t>
            </a:r>
            <a:r>
              <a:rPr lang="it-IT" sz="1200" u="none" strike="noStrike" kern="1200" dirty="0" smtClean="0">
                <a:solidFill>
                  <a:schemeClr val="tx1"/>
                </a:solidFill>
                <a:effectLst/>
                <a:latin typeface="+mn-lt"/>
                <a:ea typeface="+mn-ea"/>
                <a:cs typeface="+mn-cs"/>
              </a:rPr>
              <a:t> della ROS più utilizzati </a:t>
            </a:r>
            <a:r>
              <a:rPr lang="it-IT" sz="1200" u="none" strike="noStrike" kern="1200" dirty="0" err="1" smtClean="0">
                <a:solidFill>
                  <a:schemeClr val="tx1"/>
                </a:solidFill>
                <a:effectLst/>
                <a:latin typeface="+mn-lt"/>
                <a:ea typeface="+mn-ea"/>
                <a:cs typeface="+mn-cs"/>
              </a:rPr>
              <a:t>N-acetil-</a:t>
            </a:r>
            <a:r>
              <a:rPr lang="it-IT" sz="1200" u="none" strike="noStrike" kern="1200" dirty="0" smtClean="0">
                <a:solidFill>
                  <a:schemeClr val="tx1"/>
                </a:solidFill>
                <a:effectLst/>
                <a:latin typeface="+mn-lt"/>
                <a:ea typeface="+mn-ea"/>
                <a:cs typeface="+mn-cs"/>
              </a:rPr>
              <a:t> l -cisteina (NAC) può ridurre la crescita del tumore.</a:t>
            </a: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Tuttavia nelle cellule circolanti di melanoma, interferendo con il loro bilancio </a:t>
            </a:r>
            <a:r>
              <a:rPr lang="it-IT" sz="1200" kern="1200" dirty="0" err="1" smtClean="0">
                <a:solidFill>
                  <a:schemeClr val="tx1"/>
                </a:solidFill>
                <a:latin typeface="+mn-lt"/>
                <a:ea typeface="+mn-ea"/>
                <a:cs typeface="+mn-cs"/>
              </a:rPr>
              <a:t>redox</a:t>
            </a:r>
            <a:r>
              <a:rPr lang="it-IT" sz="1200" kern="1200" dirty="0" smtClean="0">
                <a:solidFill>
                  <a:schemeClr val="tx1"/>
                </a:solidFill>
                <a:latin typeface="+mn-lt"/>
                <a:ea typeface="+mn-ea"/>
                <a:cs typeface="+mn-cs"/>
              </a:rPr>
              <a:t> durante il trattamento con NAC è aumentata la capacità delle cellule di metastatizzare, concludendo che i ROS interferiscono con la formazione di tumori metastatici nei modelli di melanoma.</a:t>
            </a:r>
          </a:p>
          <a:p>
            <a:endParaRPr lang="it-IT"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baseline="0" dirty="0" smtClean="0">
                <a:solidFill>
                  <a:schemeClr val="tx1"/>
                </a:solidFill>
                <a:latin typeface="+mn-lt"/>
                <a:ea typeface="+mn-ea"/>
                <a:cs typeface="+mn-cs"/>
              </a:rPr>
              <a:t>Il </a:t>
            </a:r>
            <a:r>
              <a:rPr lang="it-IT" sz="1200" kern="1200" baseline="0" dirty="0" err="1" smtClean="0">
                <a:solidFill>
                  <a:schemeClr val="tx1"/>
                </a:solidFill>
                <a:latin typeface="+mn-lt"/>
                <a:ea typeface="+mn-ea"/>
                <a:cs typeface="+mn-cs"/>
              </a:rPr>
              <a:t>glutatione</a:t>
            </a:r>
            <a:r>
              <a:rPr lang="it-IT" sz="1200" kern="1200" baseline="0" dirty="0" smtClean="0">
                <a:solidFill>
                  <a:schemeClr val="tx1"/>
                </a:solidFill>
                <a:latin typeface="+mn-lt"/>
                <a:ea typeface="+mn-ea"/>
                <a:cs typeface="+mn-cs"/>
              </a:rPr>
              <a:t> ossidato (GSSG) è accumulato all’interno delle cellule e il rapporto GSH/GSSG è un buon indice di stress ossidativo di un organismo. </a:t>
            </a:r>
          </a:p>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Il </a:t>
            </a:r>
            <a:r>
              <a:rPr lang="it-IT" sz="1200" kern="1200" dirty="0" err="1" smtClean="0">
                <a:solidFill>
                  <a:schemeClr val="tx1"/>
                </a:solidFill>
                <a:latin typeface="+mn-lt"/>
                <a:ea typeface="+mn-ea"/>
                <a:cs typeface="+mn-cs"/>
              </a:rPr>
              <a:t>glutatione</a:t>
            </a:r>
            <a:r>
              <a:rPr lang="it-IT" sz="1200" kern="1200" dirty="0" smtClean="0">
                <a:solidFill>
                  <a:schemeClr val="tx1"/>
                </a:solidFill>
                <a:latin typeface="+mn-lt"/>
                <a:ea typeface="+mn-ea"/>
                <a:cs typeface="+mn-cs"/>
              </a:rPr>
              <a:t> ossidato (GSSG), un </a:t>
            </a:r>
            <a:r>
              <a:rPr lang="it-IT" sz="1200" kern="1200" dirty="0" err="1" smtClean="0">
                <a:solidFill>
                  <a:schemeClr val="tx1"/>
                </a:solidFill>
                <a:latin typeface="+mn-lt"/>
                <a:ea typeface="+mn-ea"/>
                <a:cs typeface="+mn-cs"/>
              </a:rPr>
              <a:t>marker</a:t>
            </a:r>
            <a:r>
              <a:rPr lang="it-IT" sz="1200" kern="1200" dirty="0" smtClean="0">
                <a:solidFill>
                  <a:schemeClr val="tx1"/>
                </a:solidFill>
                <a:latin typeface="+mn-lt"/>
                <a:ea typeface="+mn-ea"/>
                <a:cs typeface="+mn-cs"/>
              </a:rPr>
              <a:t> di danno ossidativo nelle cellule.</a:t>
            </a:r>
          </a:p>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Questo è stato ridotto specificamente nelle cellule di melanoma metastatico dopo il trattamento con gli antiossidanti. Sembra essere possibile che gli antiossidanti interferiscano con la capacità delle cellule di riconoscere lo stress ossidativo e quindi prevenire l'insorgenza di meccanismi di difesa cellulare.</a:t>
            </a:r>
          </a:p>
          <a:p>
            <a:endParaRPr lang="it-IT" sz="1200"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La reazione del </a:t>
            </a:r>
            <a:r>
              <a:rPr lang="it-IT" sz="1200" kern="1200" baseline="0" dirty="0" err="1" smtClean="0">
                <a:solidFill>
                  <a:schemeClr val="tx1"/>
                </a:solidFill>
                <a:latin typeface="+mn-lt"/>
                <a:ea typeface="+mn-ea"/>
                <a:cs typeface="+mn-cs"/>
              </a:rPr>
              <a:t>glutatione</a:t>
            </a:r>
            <a:r>
              <a:rPr lang="it-IT" sz="1200" kern="1200" baseline="0" dirty="0" smtClean="0">
                <a:solidFill>
                  <a:schemeClr val="tx1"/>
                </a:solidFill>
                <a:latin typeface="+mn-lt"/>
                <a:ea typeface="+mn-ea"/>
                <a:cs typeface="+mn-cs"/>
              </a:rPr>
              <a:t> con un radicale </a:t>
            </a:r>
            <a:r>
              <a:rPr lang="it-IT" sz="1200" kern="1200" baseline="0" dirty="0" err="1" smtClean="0">
                <a:solidFill>
                  <a:schemeClr val="tx1"/>
                </a:solidFill>
                <a:latin typeface="+mn-lt"/>
                <a:ea typeface="+mn-ea"/>
                <a:cs typeface="+mn-cs"/>
              </a:rPr>
              <a:t>R·</a:t>
            </a:r>
            <a:r>
              <a:rPr lang="it-IT" sz="1200" kern="1200" baseline="0" dirty="0" smtClean="0">
                <a:solidFill>
                  <a:schemeClr val="tx1"/>
                </a:solidFill>
                <a:latin typeface="+mn-lt"/>
                <a:ea typeface="+mn-ea"/>
                <a:cs typeface="+mn-cs"/>
              </a:rPr>
              <a:t>, può essere così descritta:</a:t>
            </a:r>
          </a:p>
          <a:p>
            <a:endParaRPr lang="it-IT"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GSH + R·  -&gt; GS· + RH</a:t>
            </a:r>
          </a:p>
          <a:p>
            <a:endParaRPr lang="en-US" sz="1200"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Il radicale così generato, può </a:t>
            </a:r>
            <a:r>
              <a:rPr lang="it-IT" sz="1200" kern="1200" baseline="0" dirty="0" err="1" smtClean="0">
                <a:solidFill>
                  <a:schemeClr val="tx1"/>
                </a:solidFill>
                <a:latin typeface="+mn-lt"/>
                <a:ea typeface="+mn-ea"/>
                <a:cs typeface="+mn-cs"/>
              </a:rPr>
              <a:t>dimerizzare</a:t>
            </a:r>
            <a:r>
              <a:rPr lang="it-IT" sz="1200" kern="1200" baseline="0" dirty="0" smtClean="0">
                <a:solidFill>
                  <a:schemeClr val="tx1"/>
                </a:solidFill>
                <a:latin typeface="+mn-lt"/>
                <a:ea typeface="+mn-ea"/>
                <a:cs typeface="+mn-cs"/>
              </a:rPr>
              <a:t> per formare il prodotto non </a:t>
            </a:r>
            <a:r>
              <a:rPr lang="it-IT" sz="1200" kern="1200" baseline="0" dirty="0" err="1" smtClean="0">
                <a:solidFill>
                  <a:schemeClr val="tx1"/>
                </a:solidFill>
                <a:latin typeface="+mn-lt"/>
                <a:ea typeface="+mn-ea"/>
                <a:cs typeface="+mn-cs"/>
              </a:rPr>
              <a:t>radicalico</a:t>
            </a:r>
            <a:r>
              <a:rPr lang="it-IT" sz="1200" kern="1200" baseline="0" dirty="0" smtClean="0">
                <a:solidFill>
                  <a:schemeClr val="tx1"/>
                </a:solidFill>
                <a:latin typeface="+mn-lt"/>
                <a:ea typeface="+mn-ea"/>
                <a:cs typeface="+mn-cs"/>
              </a:rPr>
              <a:t> GSSG:</a:t>
            </a:r>
          </a:p>
          <a:p>
            <a:endParaRPr lang="it-IT"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GS· + GS· -&gt; GSSG</a:t>
            </a:r>
          </a:p>
          <a:p>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21</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b="1" kern="1200" dirty="0" smtClean="0">
                <a:solidFill>
                  <a:schemeClr val="tx1"/>
                </a:solidFill>
                <a:latin typeface="+mn-lt"/>
                <a:ea typeface="+mn-ea"/>
                <a:cs typeface="+mn-cs"/>
              </a:rPr>
              <a:t>L’</a:t>
            </a:r>
            <a:r>
              <a:rPr lang="it-IT" sz="1200" kern="1200" dirty="0" smtClean="0">
                <a:solidFill>
                  <a:schemeClr val="tx1"/>
                </a:solidFill>
                <a:latin typeface="+mn-lt"/>
                <a:ea typeface="+mn-ea"/>
                <a:cs typeface="+mn-cs"/>
              </a:rPr>
              <a:t>omeostasi delle specie ROS è di grande importanza per mantenere una cellula sana ed evitarne la trasformazione maligna . Un'eccessiva formazione di ROS, come nell'infiammazione, o una carenza costante di ROS, come con una schiacciante integrazione alimentare antiossidante o con enzimi disfunzionali produttori di ROS, possono entrambi determinare la </a:t>
            </a:r>
            <a:r>
              <a:rPr lang="it-IT" sz="1200" kern="1200" dirty="0" err="1" smtClean="0">
                <a:solidFill>
                  <a:schemeClr val="tx1"/>
                </a:solidFill>
                <a:latin typeface="+mn-lt"/>
                <a:ea typeface="+mn-ea"/>
                <a:cs typeface="+mn-cs"/>
              </a:rPr>
              <a:t>tumorigenesi</a:t>
            </a:r>
            <a:r>
              <a:rPr lang="it-IT" sz="1200" kern="1200" dirty="0" smtClean="0">
                <a:solidFill>
                  <a:schemeClr val="tx1"/>
                </a:solidFill>
                <a:latin typeface="+mn-lt"/>
                <a:ea typeface="+mn-ea"/>
                <a:cs typeface="+mn-cs"/>
              </a:rPr>
              <a:t>. Ma allo stesso tempo le cellule tumorali cercano di mantenere annesse un omeostasi tra ROS e antiossidanti anche se i livelli di entrambi i componenti sono maggiori rispetto ad una cellula normale. Infatti  potrebbe essere possibile prevenire la progressione del cancro con alterazioni localizzate del bilancio </a:t>
            </a:r>
            <a:r>
              <a:rPr lang="it-IT" sz="1200" kern="1200" dirty="0" err="1" smtClean="0">
                <a:solidFill>
                  <a:schemeClr val="tx1"/>
                </a:solidFill>
                <a:latin typeface="+mn-lt"/>
                <a:ea typeface="+mn-ea"/>
                <a:cs typeface="+mn-cs"/>
              </a:rPr>
              <a:t>redox</a:t>
            </a:r>
            <a:r>
              <a:rPr lang="it-IT" sz="1200" kern="1200" dirty="0" smtClean="0">
                <a:solidFill>
                  <a:schemeClr val="tx1"/>
                </a:solidFill>
                <a:latin typeface="+mn-lt"/>
                <a:ea typeface="+mn-ea"/>
                <a:cs typeface="+mn-cs"/>
              </a:rPr>
              <a:t> cellulare. Poiché l'obiettivo di prevenire o curare il cancro non è ancora stato raggiunto, è della massima importanza espandere le nostre conoscenze sul ruolo dei ROS nel cancro, con un focus differenziale sulla </a:t>
            </a:r>
            <a:r>
              <a:rPr lang="it-IT" sz="1200" kern="1200" dirty="0" err="1" smtClean="0">
                <a:solidFill>
                  <a:schemeClr val="tx1"/>
                </a:solidFill>
                <a:latin typeface="+mn-lt"/>
                <a:ea typeface="+mn-ea"/>
                <a:cs typeface="+mn-cs"/>
              </a:rPr>
              <a:t>tumorigenesi</a:t>
            </a:r>
            <a:r>
              <a:rPr lang="it-IT" sz="1200" kern="1200" dirty="0" smtClean="0">
                <a:solidFill>
                  <a:schemeClr val="tx1"/>
                </a:solidFill>
                <a:latin typeface="+mn-lt"/>
                <a:ea typeface="+mn-ea"/>
                <a:cs typeface="+mn-cs"/>
              </a:rPr>
              <a:t> e sulla progressione del cancro.</a:t>
            </a:r>
          </a:p>
          <a:p>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22</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smtClean="0">
                <a:solidFill>
                  <a:schemeClr val="tx1"/>
                </a:solidFill>
                <a:latin typeface="+mn-lt"/>
                <a:ea typeface="+mn-ea"/>
                <a:cs typeface="+mn-cs"/>
              </a:rPr>
              <a:t>Parlando di terapie e cure contro il cancro, al giorno d’oggi si va ad agire con agenti terapeutici che vanno a regolare lo stress ossidativo che dovrebbe portare ad un aumento dell’</a:t>
            </a:r>
            <a:r>
              <a:rPr lang="it-IT" sz="1200" kern="1200" dirty="0" err="1" smtClean="0">
                <a:solidFill>
                  <a:schemeClr val="tx1"/>
                </a:solidFill>
                <a:latin typeface="+mn-lt"/>
                <a:ea typeface="+mn-ea"/>
                <a:cs typeface="+mn-cs"/>
              </a:rPr>
              <a:t>apoptosis</a:t>
            </a:r>
            <a:r>
              <a:rPr lang="it-IT" sz="1200" kern="1200" dirty="0" smtClean="0">
                <a:solidFill>
                  <a:schemeClr val="tx1"/>
                </a:solidFill>
                <a:latin typeface="+mn-lt"/>
                <a:ea typeface="+mn-ea"/>
                <a:cs typeface="+mn-cs"/>
              </a:rPr>
              <a:t> e di conseguenza ad una regressione tumorale, ciò pero non avviene sempre </a:t>
            </a:r>
            <a:r>
              <a:rPr lang="it-IT" sz="1200" kern="1200" dirty="0" err="1" smtClean="0">
                <a:solidFill>
                  <a:schemeClr val="tx1"/>
                </a:solidFill>
                <a:latin typeface="+mn-lt"/>
                <a:ea typeface="+mn-ea"/>
                <a:cs typeface="+mn-cs"/>
              </a:rPr>
              <a:t>perchè</a:t>
            </a:r>
            <a:r>
              <a:rPr lang="it-IT" sz="1200" kern="1200" dirty="0" smtClean="0">
                <a:solidFill>
                  <a:schemeClr val="tx1"/>
                </a:solidFill>
                <a:latin typeface="+mn-lt"/>
                <a:ea typeface="+mn-ea"/>
                <a:cs typeface="+mn-cs"/>
              </a:rPr>
              <a:t> ci sono alcuni tipi di tumore che non reagiscono ai chemioterapici o alle radiazioni, per questi bisogna agire con dei agenti che modulano le </a:t>
            </a:r>
            <a:r>
              <a:rPr lang="it-IT" sz="1200" kern="1200" dirty="0" err="1" smtClean="0">
                <a:solidFill>
                  <a:schemeClr val="tx1"/>
                </a:solidFill>
                <a:latin typeface="+mn-lt"/>
                <a:ea typeface="+mn-ea"/>
                <a:cs typeface="+mn-cs"/>
              </a:rPr>
              <a:t>redox</a:t>
            </a:r>
            <a:r>
              <a:rPr lang="it-IT" sz="1200" kern="1200" dirty="0" smtClean="0">
                <a:solidFill>
                  <a:schemeClr val="tx1"/>
                </a:solidFill>
                <a:latin typeface="+mn-lt"/>
                <a:ea typeface="+mn-ea"/>
                <a:cs typeface="+mn-cs"/>
              </a:rPr>
              <a:t> per bypassare la resistenza.</a:t>
            </a:r>
          </a:p>
          <a:p>
            <a:r>
              <a:rPr lang="it-IT" sz="1200" kern="1200" dirty="0" smtClean="0">
                <a:solidFill>
                  <a:schemeClr val="tx1"/>
                </a:solidFill>
                <a:latin typeface="+mn-lt"/>
                <a:ea typeface="+mn-ea"/>
                <a:cs typeface="+mn-cs"/>
              </a:rPr>
              <a:t>Ad esempio il carcinoma </a:t>
            </a:r>
            <a:r>
              <a:rPr lang="it-IT" sz="1200" kern="1200" dirty="0" err="1" smtClean="0">
                <a:solidFill>
                  <a:schemeClr val="tx1"/>
                </a:solidFill>
                <a:latin typeface="+mn-lt"/>
                <a:ea typeface="+mn-ea"/>
                <a:cs typeface="+mn-cs"/>
              </a:rPr>
              <a:t>epatocellulare</a:t>
            </a:r>
            <a:r>
              <a:rPr lang="it-IT" sz="1200" kern="1200" dirty="0" smtClean="0">
                <a:solidFill>
                  <a:schemeClr val="tx1"/>
                </a:solidFill>
                <a:latin typeface="+mn-lt"/>
                <a:ea typeface="+mn-ea"/>
                <a:cs typeface="+mn-cs"/>
              </a:rPr>
              <a:t>, è molto resistente alle terapie poiché le cellule cancerose riescono a regolare l’effetto dei ROS e proliferano grazie ad un aumento del GSH, ma trattando inizialmente la cellula con </a:t>
            </a:r>
            <a:r>
              <a:rPr lang="it-IT" sz="1200" kern="1200" dirty="0" err="1" smtClean="0">
                <a:solidFill>
                  <a:schemeClr val="tx1"/>
                </a:solidFill>
                <a:latin typeface="+mn-lt"/>
                <a:ea typeface="+mn-ea"/>
                <a:cs typeface="+mn-cs"/>
              </a:rPr>
              <a:t>sulfasalazine</a:t>
            </a:r>
            <a:r>
              <a:rPr lang="it-IT" sz="1200" kern="1200" dirty="0" smtClean="0">
                <a:solidFill>
                  <a:schemeClr val="tx1"/>
                </a:solidFill>
                <a:latin typeface="+mn-lt"/>
                <a:ea typeface="+mn-ea"/>
                <a:cs typeface="+mn-cs"/>
              </a:rPr>
              <a:t>, un inibitore di </a:t>
            </a:r>
            <a:r>
              <a:rPr lang="it-IT" sz="1200" kern="1200" dirty="0" err="1" smtClean="0">
                <a:solidFill>
                  <a:schemeClr val="tx1"/>
                </a:solidFill>
                <a:latin typeface="+mn-lt"/>
                <a:ea typeface="+mn-ea"/>
                <a:cs typeface="+mn-cs"/>
              </a:rPr>
              <a:t>xCT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cistein</a:t>
            </a:r>
            <a:r>
              <a:rPr lang="it-IT" sz="1200" kern="1200" dirty="0" smtClean="0">
                <a:solidFill>
                  <a:schemeClr val="tx1"/>
                </a:solidFill>
                <a:latin typeface="+mn-lt"/>
                <a:ea typeface="+mn-ea"/>
                <a:cs typeface="+mn-cs"/>
              </a:rPr>
              <a:t> transferasi), si può superare questa resistenza andando ad aumentare i ROS interni alla cellula che potrebbe portare alla rimozione della insensibilità a questi agenti.</a:t>
            </a:r>
          </a:p>
          <a:p>
            <a:endParaRPr lang="it-IT"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Un altro problema di questa patologia è che ogni tumore ha un suo stato metabolico e di conseguenza la presenza dei ROS all’interno non è definita poiché troviamo differenze sia tra i vari tipi di tumore ma anche nei sottotipi e in più abbiamo variazioni metaboliche anche all’interno di uno stesso tumore a seconda della fase di ciclo cellulare in cui si trova. Questa è la plasticità metabolica ovvero le cellule cancerose modificano il loro metabolismo seconda delle varie esigenze che possono avere ciò porta di conseguenza ad una maggiore complessità nel comprender l’effettivo coinvolgimento dei </a:t>
            </a:r>
            <a:r>
              <a:rPr lang="it-IT" sz="1200" kern="1200" dirty="0" err="1" smtClean="0">
                <a:solidFill>
                  <a:schemeClr val="tx1"/>
                </a:solidFill>
                <a:latin typeface="+mn-lt"/>
                <a:ea typeface="+mn-ea"/>
                <a:cs typeface="+mn-cs"/>
              </a:rPr>
              <a:t>ROs</a:t>
            </a:r>
            <a:r>
              <a:rPr lang="it-IT" sz="1200" kern="1200" dirty="0" smtClean="0">
                <a:solidFill>
                  <a:schemeClr val="tx1"/>
                </a:solidFill>
                <a:latin typeface="+mn-lt"/>
                <a:ea typeface="+mn-ea"/>
                <a:cs typeface="+mn-cs"/>
              </a:rPr>
              <a:t> all’interno di questa patologia e di conseguenza una maggior difficoltà a poterla trattare nel modo più corretto.</a:t>
            </a:r>
          </a:p>
          <a:p>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23</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Più studi su questi </a:t>
            </a:r>
            <a:r>
              <a:rPr lang="it-IT" sz="1200" kern="1200" dirty="0" err="1" smtClean="0">
                <a:solidFill>
                  <a:schemeClr val="tx1"/>
                </a:solidFill>
                <a:latin typeface="+mn-lt"/>
                <a:ea typeface="+mn-ea"/>
                <a:cs typeface="+mn-cs"/>
              </a:rPr>
              <a:t>pathways</a:t>
            </a:r>
            <a:r>
              <a:rPr lang="it-IT" sz="1200" kern="1200" dirty="0" smtClean="0">
                <a:solidFill>
                  <a:schemeClr val="tx1"/>
                </a:solidFill>
                <a:latin typeface="+mn-lt"/>
                <a:ea typeface="+mn-ea"/>
                <a:cs typeface="+mn-cs"/>
              </a:rPr>
              <a:t> porteranno a rivelarci più segreti su come la vita inizi,</a:t>
            </a:r>
            <a:r>
              <a:rPr lang="it-IT" sz="1200" kern="1200" dirty="0" err="1" smtClean="0">
                <a:solidFill>
                  <a:schemeClr val="tx1"/>
                </a:solidFill>
                <a:latin typeface="+mn-lt"/>
                <a:ea typeface="+mn-ea"/>
                <a:cs typeface="+mn-cs"/>
              </a:rPr>
              <a:t>inizi</a:t>
            </a:r>
            <a:r>
              <a:rPr lang="it-IT" sz="1200" kern="1200" dirty="0" smtClean="0">
                <a:solidFill>
                  <a:schemeClr val="tx1"/>
                </a:solidFill>
                <a:latin typeface="+mn-lt"/>
                <a:ea typeface="+mn-ea"/>
                <a:cs typeface="+mn-cs"/>
              </a:rPr>
              <a:t>, perché finisca, e </a:t>
            </a:r>
            <a:r>
              <a:rPr lang="it-IT" sz="1200" kern="1200" dirty="0" err="1" smtClean="0">
                <a:solidFill>
                  <a:schemeClr val="tx1"/>
                </a:solidFill>
                <a:latin typeface="+mn-lt"/>
                <a:ea typeface="+mn-ea"/>
                <a:cs typeface="+mn-cs"/>
              </a:rPr>
              <a:t>e</a:t>
            </a:r>
            <a:r>
              <a:rPr lang="it-IT" sz="1200" kern="1200" dirty="0" smtClean="0">
                <a:solidFill>
                  <a:schemeClr val="tx1"/>
                </a:solidFill>
                <a:latin typeface="+mn-lt"/>
                <a:ea typeface="+mn-ea"/>
                <a:cs typeface="+mn-cs"/>
              </a:rPr>
              <a:t> tutte le miriadi di complessità nel mezzo. Da questa frase di </a:t>
            </a:r>
            <a:r>
              <a:rPr lang="it-IT" sz="1200" kern="1200" dirty="0" err="1" smtClean="0">
                <a:solidFill>
                  <a:schemeClr val="tx1"/>
                </a:solidFill>
                <a:latin typeface="+mn-lt"/>
                <a:ea typeface="+mn-ea"/>
                <a:cs typeface="+mn-cs"/>
              </a:rPr>
              <a:t>Finkle</a:t>
            </a:r>
            <a:r>
              <a:rPr lang="it-IT" sz="1200" kern="1200" dirty="0" smtClean="0">
                <a:solidFill>
                  <a:schemeClr val="tx1"/>
                </a:solidFill>
                <a:latin typeface="+mn-lt"/>
                <a:ea typeface="+mn-ea"/>
                <a:cs typeface="+mn-cs"/>
              </a:rPr>
              <a:t> ci ricolleghiamo a due curiosità riguardanti i ROS</a:t>
            </a:r>
          </a:p>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 la prima è su LUCA il nostro ultimo antenato comune universale: questo organismo che ha dato origine a tutte le specie esistenti al giorno d’oggi, anche se viveva i un ambiente povero di ossigeno poiché non erano presenti organismi </a:t>
            </a:r>
            <a:r>
              <a:rPr lang="it-IT" sz="1200" kern="1200" dirty="0" err="1" smtClean="0">
                <a:solidFill>
                  <a:schemeClr val="tx1"/>
                </a:solidFill>
                <a:latin typeface="+mn-lt"/>
                <a:ea typeface="+mn-ea"/>
                <a:cs typeface="+mn-cs"/>
              </a:rPr>
              <a:t>fototrofi</a:t>
            </a:r>
            <a:r>
              <a:rPr lang="it-IT" sz="1200" kern="1200" dirty="0" smtClean="0">
                <a:solidFill>
                  <a:schemeClr val="tx1"/>
                </a:solidFill>
                <a:latin typeface="+mn-lt"/>
                <a:ea typeface="+mn-ea"/>
                <a:cs typeface="+mn-cs"/>
              </a:rPr>
              <a:t>, già presentava meccanismi anti ROS perché non essendoci lo strato di ozono che proteggeva dagli ultravioletti, questi generavano specie reattive dall’acqua.</a:t>
            </a:r>
          </a:p>
          <a:p>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24</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Una seconda curiosità che coinvolge i ROS è la longevità degli organismi. Si è visto che nelle drosofile, andando ad aumentare gli antiossidanti enzimatici, si ha un aumento del 30% della lunghezza della vita. In più si è fatto un confronto tra topi e piccioni che sono organismi che hanno simile struttura e grandezza. Si è notato che i piccioni vivono fino ai 5 anni mentre i topi al massimo 5:</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i volatili in genere mostrano un indice di </a:t>
            </a:r>
            <a:r>
              <a:rPr lang="it-IT" sz="1200" kern="1200" dirty="0" err="1" smtClean="0">
                <a:solidFill>
                  <a:schemeClr val="tx1"/>
                </a:solidFill>
                <a:latin typeface="+mn-lt"/>
                <a:ea typeface="+mn-ea"/>
                <a:cs typeface="+mn-cs"/>
              </a:rPr>
              <a:t>perosidazone</a:t>
            </a:r>
            <a:r>
              <a:rPr lang="it-IT" sz="1200" kern="1200" dirty="0" smtClean="0">
                <a:solidFill>
                  <a:schemeClr val="tx1"/>
                </a:solidFill>
                <a:latin typeface="+mn-lt"/>
                <a:ea typeface="+mn-ea"/>
                <a:cs typeface="+mn-cs"/>
              </a:rPr>
              <a:t> lipidica più basso, ciò ha portato a comprendere che nei ratti le membrane sono più suscettibili all’ossidazione da parte dei ROS e ciò potrebbe essere causa di invecchiamento.</a:t>
            </a: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Comunque è chiaro che lo stress ossidativo svolge un ruolo cruciale sia durante il normale processo di invecchiamento che nella patogenesi di diverse malattie come le neoplasie, l’ischemia e le malattie neurodegenerative. Oggi si sta dedicando sempre maggiore attenzione alla comprensione dei fattori che sono alla base del processo di invecchiamento cellulare, che potrebbero aiutare a comprendere le patologie involutive e degenerative che si possono manifestare in età avanzata a carico di diversi organi e apparati.</a:t>
            </a:r>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25</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smtClean="0">
                <a:solidFill>
                  <a:schemeClr val="tx1"/>
                </a:solidFill>
                <a:latin typeface="+mn-lt"/>
                <a:ea typeface="+mn-ea"/>
                <a:cs typeface="+mn-cs"/>
              </a:rPr>
              <a:t>È importante capire i mezzi con cui queste capacità vengono acquisite. </a:t>
            </a:r>
          </a:p>
          <a:p>
            <a:r>
              <a:rPr lang="it-IT" sz="1200" kern="1200" dirty="0" smtClean="0">
                <a:solidFill>
                  <a:schemeClr val="tx1"/>
                </a:solidFill>
                <a:latin typeface="+mn-lt"/>
                <a:ea typeface="+mn-ea"/>
                <a:cs typeface="+mn-cs"/>
              </a:rPr>
              <a:t>Ci sono svariati fattori di rischio e meccanismi alla base carcinogenesi. Uno di questi fattori, spesso associato alla carcinogenesi e alla progressione del tumore, è un aumento dell’abbondanza di specie reattive dell’ossigeno. Queste capacità acquisite derivano da un processo </a:t>
            </a:r>
            <a:r>
              <a:rPr lang="it-IT" sz="1200" kern="1200" dirty="0" err="1" smtClean="0">
                <a:solidFill>
                  <a:schemeClr val="tx1"/>
                </a:solidFill>
                <a:latin typeface="+mn-lt"/>
                <a:ea typeface="+mn-ea"/>
                <a:cs typeface="+mn-cs"/>
              </a:rPr>
              <a:t>multistep</a:t>
            </a:r>
            <a:r>
              <a:rPr lang="it-IT" sz="1200" kern="1200" dirty="0" smtClean="0">
                <a:solidFill>
                  <a:schemeClr val="tx1"/>
                </a:solidFill>
                <a:latin typeface="+mn-lt"/>
                <a:ea typeface="+mn-ea"/>
                <a:cs typeface="+mn-cs"/>
              </a:rPr>
              <a:t> chiamato carcinogenesi in cui la fase di </a:t>
            </a:r>
            <a:r>
              <a:rPr lang="it-IT" sz="1200" b="1" kern="1200" dirty="0" smtClean="0">
                <a:solidFill>
                  <a:schemeClr val="tx1"/>
                </a:solidFill>
                <a:latin typeface="+mn-lt"/>
                <a:ea typeface="+mn-ea"/>
                <a:cs typeface="+mn-cs"/>
              </a:rPr>
              <a:t>iniziazione</a:t>
            </a:r>
            <a:r>
              <a:rPr lang="it-IT" sz="1200" kern="1200" dirty="0" smtClean="0">
                <a:solidFill>
                  <a:schemeClr val="tx1"/>
                </a:solidFill>
                <a:latin typeface="+mn-lt"/>
                <a:ea typeface="+mn-ea"/>
                <a:cs typeface="+mn-cs"/>
              </a:rPr>
              <a:t> è seguita da una fase di </a:t>
            </a:r>
            <a:r>
              <a:rPr lang="it-IT" sz="1200" b="1" kern="1200" dirty="0" smtClean="0">
                <a:solidFill>
                  <a:schemeClr val="tx1"/>
                </a:solidFill>
                <a:latin typeface="+mn-lt"/>
                <a:ea typeface="+mn-ea"/>
                <a:cs typeface="+mn-cs"/>
              </a:rPr>
              <a:t>promozione</a:t>
            </a:r>
            <a:r>
              <a:rPr lang="it-IT" sz="1200" kern="1200" dirty="0" smtClean="0">
                <a:solidFill>
                  <a:schemeClr val="tx1"/>
                </a:solidFill>
                <a:latin typeface="+mn-lt"/>
                <a:ea typeface="+mn-ea"/>
                <a:cs typeface="+mn-cs"/>
              </a:rPr>
              <a:t> e di </a:t>
            </a:r>
            <a:r>
              <a:rPr lang="it-IT" sz="1200" b="1" kern="1200" dirty="0" smtClean="0">
                <a:solidFill>
                  <a:schemeClr val="tx1"/>
                </a:solidFill>
                <a:latin typeface="+mn-lt"/>
                <a:ea typeface="+mn-ea"/>
                <a:cs typeface="+mn-cs"/>
              </a:rPr>
              <a:t>progressione</a:t>
            </a:r>
            <a:r>
              <a:rPr lang="it-IT" sz="1200" kern="1200" dirty="0" smtClean="0">
                <a:solidFill>
                  <a:schemeClr val="tx1"/>
                </a:solidFill>
                <a:latin typeface="+mn-lt"/>
                <a:ea typeface="+mn-ea"/>
                <a:cs typeface="+mn-cs"/>
              </a:rPr>
              <a:t>.  Il primo passo è indotto da un accumulo di mutazioni genomiche non riparate o modificazioni</a:t>
            </a:r>
            <a:r>
              <a:rPr lang="it-IT" sz="1200" kern="1200" baseline="0" dirty="0" smtClean="0">
                <a:solidFill>
                  <a:schemeClr val="tx1"/>
                </a:solidFill>
                <a:latin typeface="+mn-lt"/>
                <a:ea typeface="+mn-ea"/>
                <a:cs typeface="+mn-cs"/>
              </a:rPr>
              <a:t> epigenetiche </a:t>
            </a:r>
            <a:r>
              <a:rPr lang="it-IT" sz="1200" kern="1200" dirty="0" smtClean="0">
                <a:solidFill>
                  <a:schemeClr val="tx1"/>
                </a:solidFill>
                <a:latin typeface="+mn-lt"/>
                <a:ea typeface="+mn-ea"/>
                <a:cs typeface="+mn-cs"/>
              </a:rPr>
              <a:t>come la</a:t>
            </a:r>
            <a:r>
              <a:rPr lang="it-IT" sz="1200" kern="1200" baseline="0" dirty="0" smtClean="0">
                <a:solidFill>
                  <a:schemeClr val="tx1"/>
                </a:solidFill>
                <a:latin typeface="+mn-lt"/>
                <a:ea typeface="+mn-ea"/>
                <a:cs typeface="+mn-cs"/>
              </a:rPr>
              <a:t> metilazione del DNA</a:t>
            </a:r>
            <a:r>
              <a:rPr lang="it-IT" sz="1200" kern="1200" dirty="0" smtClean="0">
                <a:solidFill>
                  <a:schemeClr val="tx1"/>
                </a:solidFill>
                <a:latin typeface="+mn-lt"/>
                <a:ea typeface="+mn-ea"/>
                <a:cs typeface="+mn-cs"/>
              </a:rPr>
              <a:t> o</a:t>
            </a:r>
            <a:r>
              <a:rPr lang="it-IT" sz="1200" u="none" kern="1200" baseline="0" dirty="0" smtClean="0">
                <a:solidFill>
                  <a:schemeClr val="tx1"/>
                </a:solidFill>
                <a:latin typeface="+mn-lt"/>
                <a:ea typeface="+mn-ea"/>
                <a:cs typeface="+mn-cs"/>
              </a:rPr>
              <a:t> l’acetilazione del DNA</a:t>
            </a:r>
            <a:r>
              <a:rPr lang="it-IT" sz="1200" kern="1200" dirty="0" smtClean="0">
                <a:solidFill>
                  <a:schemeClr val="tx1"/>
                </a:solidFill>
                <a:latin typeface="+mn-lt"/>
                <a:ea typeface="+mn-ea"/>
                <a:cs typeface="+mn-cs"/>
              </a:rPr>
              <a:t> . Le mutazioni, che provocano il cancro, possono svilupparsi spontaneamente attraverso i difetti di replica, durante processi infiammatori,  o esposizione a cancerogeni chimici e fisici, che sono in grado di facilitare la produzione di specie reattive dell'ossigeno (ROS). </a:t>
            </a:r>
          </a:p>
          <a:p>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Tra le forme </a:t>
            </a:r>
            <a:r>
              <a:rPr lang="it-IT" sz="1200" kern="1200" dirty="0" err="1" smtClean="0">
                <a:solidFill>
                  <a:schemeClr val="tx1"/>
                </a:solidFill>
                <a:latin typeface="+mn-lt"/>
                <a:ea typeface="+mn-ea"/>
                <a:cs typeface="+mn-cs"/>
              </a:rPr>
              <a:t>radicaliche</a:t>
            </a:r>
            <a:r>
              <a:rPr lang="it-IT" sz="1200" kern="1200" dirty="0" smtClean="0">
                <a:solidFill>
                  <a:schemeClr val="tx1"/>
                </a:solidFill>
                <a:latin typeface="+mn-lt"/>
                <a:ea typeface="+mn-ea"/>
                <a:cs typeface="+mn-cs"/>
              </a:rPr>
              <a:t>, i radicali liberi sono definiti come specie chimiche reattive aventi un singolo elettrone spaiato nell’orbitale esterno. Questa caratteristica conferisce loro una configurazione instabile tale da renderle capaci di reagire con diverse molecole quali proteine, lipidi, carboidrati e acidi nucleici e dalle quali sottraggono un elettrone, ossidandole, nel tentativo di acquisire stabilità. </a:t>
            </a:r>
          </a:p>
          <a:p>
            <a:r>
              <a:rPr lang="it-IT" sz="1200" kern="1200" baseline="0" dirty="0" smtClean="0">
                <a:solidFill>
                  <a:schemeClr val="tx1"/>
                </a:solidFill>
                <a:latin typeface="+mn-lt"/>
                <a:ea typeface="+mn-ea"/>
                <a:cs typeface="+mn-cs"/>
              </a:rPr>
              <a:t>È noto che le SCR hanno un duplice ruolo nei sistemi biologici, sia benefico che dannoso. Mostrano un effetto benefico quando, ad esempio, vengono utilizzate dal sistema immunitario come agenti in grado di bloccare l’azione patogena di diversi microrganismi o quando sono utilizzate come forma di comunicazione cellulare mediando la trasmissione di segnali biochimici tra le cellule. Al contrario, se le sostanze ossidanti sono presenti ad alte concentrazioni, e/o il sistema antiossidante non è in grado di neutralizzarle, possono essere danneggiate diverse componenti della cellula: i fosfolipidi di membrana, con perdita di compartimentazione cellulare e dei trasporti selettivi; gli acidi nucleici, con accumulo di mutazioni ed alterazioni dell’espressione genica e le proteine, dove l’ossidazione di alcuni gruppi </a:t>
            </a:r>
            <a:r>
              <a:rPr lang="it-IT" sz="1200" kern="1200" baseline="0" dirty="0" err="1" smtClean="0">
                <a:solidFill>
                  <a:schemeClr val="tx1"/>
                </a:solidFill>
                <a:latin typeface="+mn-lt"/>
                <a:ea typeface="+mn-ea"/>
                <a:cs typeface="+mn-cs"/>
              </a:rPr>
              <a:t>amminoacidici</a:t>
            </a:r>
            <a:r>
              <a:rPr lang="it-IT" sz="1200" kern="1200" baseline="0" dirty="0" smtClean="0">
                <a:solidFill>
                  <a:schemeClr val="tx1"/>
                </a:solidFill>
                <a:latin typeface="+mn-lt"/>
                <a:ea typeface="+mn-ea"/>
                <a:cs typeface="+mn-cs"/>
              </a:rPr>
              <a:t> causa modificazioni della struttura e perdita di funzione enzimatica, recettoriale e di trasporto. </a:t>
            </a:r>
          </a:p>
          <a:p>
            <a:r>
              <a:rPr lang="it-IT" sz="1200" kern="1200" baseline="0" dirty="0" smtClean="0">
                <a:solidFill>
                  <a:schemeClr val="tx1"/>
                </a:solidFill>
                <a:latin typeface="+mn-lt"/>
                <a:ea typeface="+mn-ea"/>
                <a:cs typeface="+mn-cs"/>
              </a:rPr>
              <a:t>I radicali liberi centrati sull’ossigeno sono i principali sottoprodotti formati nelle cellule degli organismi aerobi. Le ROS rappresentano la maggior parte dei radicali che, se prodotti in eccesso, danneggiano i sistemi biologici; più precisamente, possono dare il via a reazioni </a:t>
            </a:r>
            <a:r>
              <a:rPr lang="it-IT" sz="1200" kern="1200" baseline="0" dirty="0" err="1" smtClean="0">
                <a:solidFill>
                  <a:schemeClr val="tx1"/>
                </a:solidFill>
                <a:latin typeface="+mn-lt"/>
                <a:ea typeface="+mn-ea"/>
                <a:cs typeface="+mn-cs"/>
              </a:rPr>
              <a:t>autocatalitiche</a:t>
            </a:r>
            <a:r>
              <a:rPr lang="it-IT" sz="1200" kern="1200" baseline="0" dirty="0" smtClean="0">
                <a:solidFill>
                  <a:schemeClr val="tx1"/>
                </a:solidFill>
                <a:latin typeface="+mn-lt"/>
                <a:ea typeface="+mn-ea"/>
                <a:cs typeface="+mn-cs"/>
              </a:rPr>
              <a:t> in modo tale che le molecole con le quali reagiscono sono esse stesse convertite in radicali liberi che, a loro volta, sono in grado di propagare il danno. Tra le ROS prodotte a livello cellulare, le più comuni sono il radicale </a:t>
            </a:r>
            <a:r>
              <a:rPr lang="en-US" sz="1200" kern="1200" baseline="0" dirty="0" err="1" smtClean="0">
                <a:solidFill>
                  <a:schemeClr val="tx1"/>
                </a:solidFill>
                <a:latin typeface="+mn-lt"/>
                <a:ea typeface="+mn-ea"/>
                <a:cs typeface="+mn-cs"/>
              </a:rPr>
              <a:t>idrossile</a:t>
            </a:r>
            <a:r>
              <a:rPr lang="en-US" sz="1200" kern="1200" baseline="0" dirty="0" smtClean="0">
                <a:solidFill>
                  <a:schemeClr val="tx1"/>
                </a:solidFill>
                <a:latin typeface="+mn-lt"/>
                <a:ea typeface="+mn-ea"/>
                <a:cs typeface="+mn-cs"/>
              </a:rPr>
              <a:t> (OH·), </a:t>
            </a:r>
            <a:r>
              <a:rPr lang="en-US" sz="1200" kern="1200" baseline="0" dirty="0" err="1" smtClean="0">
                <a:solidFill>
                  <a:schemeClr val="tx1"/>
                </a:solidFill>
                <a:latin typeface="+mn-lt"/>
                <a:ea typeface="+mn-ea"/>
                <a:cs typeface="+mn-cs"/>
              </a:rPr>
              <a:t>l’anione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superossido</a:t>
            </a:r>
            <a:r>
              <a:rPr lang="en-US" sz="1200" kern="1200" baseline="0" dirty="0" smtClean="0">
                <a:solidFill>
                  <a:schemeClr val="tx1"/>
                </a:solidFill>
                <a:latin typeface="+mn-lt"/>
                <a:ea typeface="+mn-ea"/>
                <a:cs typeface="+mn-cs"/>
              </a:rPr>
              <a:t> (·O2). </a:t>
            </a:r>
            <a:r>
              <a:rPr lang="it-IT" sz="1200" kern="1200" baseline="0" dirty="0" smtClean="0">
                <a:solidFill>
                  <a:schemeClr val="tx1"/>
                </a:solidFill>
                <a:latin typeface="+mn-lt"/>
                <a:ea typeface="+mn-ea"/>
                <a:cs typeface="+mn-cs"/>
              </a:rPr>
              <a:t>Anche le forme non </a:t>
            </a:r>
            <a:r>
              <a:rPr lang="it-IT" sz="1200" kern="1200" baseline="0" dirty="0" err="1" smtClean="0">
                <a:solidFill>
                  <a:schemeClr val="tx1"/>
                </a:solidFill>
                <a:latin typeface="+mn-lt"/>
                <a:ea typeface="+mn-ea"/>
                <a:cs typeface="+mn-cs"/>
              </a:rPr>
              <a:t>radicaliche</a:t>
            </a:r>
            <a:r>
              <a:rPr lang="it-IT" sz="1200" kern="1200" baseline="0" dirty="0" smtClean="0">
                <a:solidFill>
                  <a:schemeClr val="tx1"/>
                </a:solidFill>
                <a:latin typeface="+mn-lt"/>
                <a:ea typeface="+mn-ea"/>
                <a:cs typeface="+mn-cs"/>
              </a:rPr>
              <a:t> come il perossido di idrogeno (H2O2) possono, in molti casi, indurre danno cellulare generando radicali attraverso varie reazioni chimiche.</a:t>
            </a:r>
          </a:p>
          <a:p>
            <a:r>
              <a:rPr lang="it-IT" sz="1200" kern="1200" baseline="0" dirty="0" smtClean="0">
                <a:solidFill>
                  <a:schemeClr val="tx1"/>
                </a:solidFill>
                <a:latin typeface="+mn-lt"/>
                <a:ea typeface="+mn-ea"/>
                <a:cs typeface="+mn-cs"/>
              </a:rPr>
              <a:t>In tutti i meccanismi di generazione delle ROS,</a:t>
            </a:r>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it-IT" sz="1200" kern="1200" baseline="0" dirty="0" smtClean="0">
                <a:solidFill>
                  <a:schemeClr val="tx1"/>
                </a:solidFill>
                <a:latin typeface="+mn-lt"/>
                <a:ea typeface="+mn-ea"/>
                <a:cs typeface="+mn-cs"/>
              </a:rPr>
              <a:t>La quantità totale delle SRC che vengono generate nelle cellule è determinata da diversi fattori; in generale, si possono distinguere le due fonti di produzione delle specie chimiche reattive in endogene </a:t>
            </a:r>
            <a:r>
              <a:rPr lang="en-US" sz="1200" kern="1200" baseline="0" dirty="0" err="1" smtClean="0">
                <a:solidFill>
                  <a:schemeClr val="tx1"/>
                </a:solidFill>
                <a:latin typeface="+mn-lt"/>
                <a:ea typeface="+mn-ea"/>
                <a:cs typeface="+mn-cs"/>
              </a:rPr>
              <a:t>ed</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esogene</a:t>
            </a:r>
            <a:r>
              <a:rPr lang="en-US" sz="1200" kern="1200" baseline="0" dirty="0" smtClean="0">
                <a:solidFill>
                  <a:schemeClr val="tx1"/>
                </a:solidFill>
                <a:latin typeface="+mn-lt"/>
                <a:ea typeface="+mn-ea"/>
                <a:cs typeface="+mn-cs"/>
              </a:rPr>
              <a:t>. </a:t>
            </a:r>
          </a:p>
          <a:p>
            <a:r>
              <a:rPr lang="it-IT" sz="1200" kern="1200" baseline="0" dirty="0" smtClean="0">
                <a:solidFill>
                  <a:schemeClr val="tx1"/>
                </a:solidFill>
                <a:latin typeface="+mn-lt"/>
                <a:ea typeface="+mn-ea"/>
                <a:cs typeface="+mn-cs"/>
              </a:rPr>
              <a:t>Le risorse </a:t>
            </a:r>
            <a:r>
              <a:rPr lang="it-IT" sz="1200" b="1" kern="1200" baseline="0" dirty="0" smtClean="0">
                <a:solidFill>
                  <a:schemeClr val="tx1"/>
                </a:solidFill>
                <a:latin typeface="+mn-lt"/>
                <a:ea typeface="+mn-ea"/>
                <a:cs typeface="+mn-cs"/>
              </a:rPr>
              <a:t>endogene</a:t>
            </a:r>
            <a:r>
              <a:rPr lang="it-IT" sz="1200" kern="1200" baseline="0" dirty="0" smtClean="0">
                <a:solidFill>
                  <a:schemeClr val="tx1"/>
                </a:solidFill>
                <a:latin typeface="+mn-lt"/>
                <a:ea typeface="+mn-ea"/>
                <a:cs typeface="+mn-cs"/>
              </a:rPr>
              <a:t> includono i mitocondri, il metabolismo del citocromo P450, i </a:t>
            </a:r>
            <a:r>
              <a:rPr lang="it-IT" sz="1200" kern="1200" baseline="0" dirty="0" err="1" smtClean="0">
                <a:solidFill>
                  <a:schemeClr val="tx1"/>
                </a:solidFill>
                <a:latin typeface="+mn-lt"/>
                <a:ea typeface="+mn-ea"/>
                <a:cs typeface="+mn-cs"/>
              </a:rPr>
              <a:t>perossisomi</a:t>
            </a:r>
            <a:r>
              <a:rPr lang="it-IT" sz="1200" kern="1200" baseline="0" dirty="0" smtClean="0">
                <a:solidFill>
                  <a:schemeClr val="tx1"/>
                </a:solidFill>
                <a:latin typeface="+mn-lt"/>
                <a:ea typeface="+mn-ea"/>
                <a:cs typeface="+mn-cs"/>
              </a:rPr>
              <a:t> e l’attivazione delle cellule infiammatorie. I mitocondri sono responsabili della produzione di ATP, attraverso la fosforilazione ossidativa, che fornisce l’energia necessaria per le funzioni cellulari. In condizioni fisiologiche, l’1%-2% di O2 molecolare consumato dalle cellule animali è convertito a ROS attraverso la perdita di elettroni dalla catena di trasporto mitocondriale (ETC: </a:t>
            </a:r>
            <a:r>
              <a:rPr lang="it-IT" sz="1200" kern="1200" baseline="0" dirty="0" err="1" smtClean="0">
                <a:solidFill>
                  <a:schemeClr val="tx1"/>
                </a:solidFill>
                <a:latin typeface="+mn-lt"/>
                <a:ea typeface="+mn-ea"/>
                <a:cs typeface="+mn-cs"/>
              </a:rPr>
              <a:t>mitochondrial</a:t>
            </a:r>
            <a:r>
              <a:rPr lang="it-IT" sz="1200" kern="1200" baseline="0" dirty="0" smtClean="0">
                <a:solidFill>
                  <a:schemeClr val="tx1"/>
                </a:solidFill>
                <a:latin typeface="+mn-lt"/>
                <a:ea typeface="+mn-ea"/>
                <a:cs typeface="+mn-cs"/>
              </a:rPr>
              <a:t> electron </a:t>
            </a:r>
            <a:r>
              <a:rPr lang="it-IT" sz="1200" kern="1200" baseline="0" dirty="0" err="1" smtClean="0">
                <a:solidFill>
                  <a:schemeClr val="tx1"/>
                </a:solidFill>
                <a:latin typeface="+mn-lt"/>
                <a:ea typeface="+mn-ea"/>
                <a:cs typeface="+mn-cs"/>
              </a:rPr>
              <a:t>transport</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chain</a:t>
            </a:r>
            <a:r>
              <a:rPr lang="it-IT" sz="1200" kern="1200" baseline="0" dirty="0" smtClean="0">
                <a:solidFill>
                  <a:schemeClr val="tx1"/>
                </a:solidFill>
                <a:latin typeface="+mn-lt"/>
                <a:ea typeface="+mn-ea"/>
                <a:cs typeface="+mn-cs"/>
              </a:rPr>
              <a:t>). Per tale motivo, i mitocondri rappresentano una fonte primaria di ROS endogene. Diverse evidenze in letteratura dimostrano che la produzione e l’accumulo di ROS, aumenta</a:t>
            </a:r>
          </a:p>
          <a:p>
            <a:r>
              <a:rPr lang="it-IT" sz="1200" kern="1200" baseline="0" dirty="0" smtClean="0">
                <a:solidFill>
                  <a:schemeClr val="tx1"/>
                </a:solidFill>
                <a:latin typeface="+mn-lt"/>
                <a:ea typeface="+mn-ea"/>
                <a:cs typeface="+mn-cs"/>
              </a:rPr>
              <a:t>quando la catena respiratoria mitocondriale è danneggiata da componenti chimiche (inibitori respiratori) o mutazioni in geni mitocondriali implicati nella biosintesi di polipeptidi che costituiscono gli enzimi respiratori. Sono stati identificati almeno due siti nella ETC dove si registra una sostanziale perdita di</a:t>
            </a:r>
          </a:p>
          <a:p>
            <a:r>
              <a:rPr lang="it-IT" sz="1200" kern="1200" baseline="0" dirty="0" smtClean="0">
                <a:solidFill>
                  <a:schemeClr val="tx1"/>
                </a:solidFill>
                <a:latin typeface="+mn-lt"/>
                <a:ea typeface="+mn-ea"/>
                <a:cs typeface="+mn-cs"/>
              </a:rPr>
              <a:t>elettroni: a livello del gruppo </a:t>
            </a:r>
            <a:r>
              <a:rPr lang="it-IT" sz="1200" kern="1200" baseline="0" dirty="0" err="1" smtClean="0">
                <a:solidFill>
                  <a:schemeClr val="tx1"/>
                </a:solidFill>
                <a:latin typeface="+mn-lt"/>
                <a:ea typeface="+mn-ea"/>
                <a:cs typeface="+mn-cs"/>
              </a:rPr>
              <a:t>flavinico</a:t>
            </a:r>
            <a:r>
              <a:rPr lang="it-IT" sz="1200" kern="1200" baseline="0" dirty="0" smtClean="0">
                <a:solidFill>
                  <a:schemeClr val="tx1"/>
                </a:solidFill>
                <a:latin typeface="+mn-lt"/>
                <a:ea typeface="+mn-ea"/>
                <a:cs typeface="+mn-cs"/>
              </a:rPr>
              <a:t> del complesso I e a livello del sito dell’</a:t>
            </a:r>
            <a:r>
              <a:rPr lang="it-IT" sz="1200" kern="1200" baseline="0" dirty="0" err="1" smtClean="0">
                <a:solidFill>
                  <a:schemeClr val="tx1"/>
                </a:solidFill>
                <a:latin typeface="+mn-lt"/>
                <a:ea typeface="+mn-ea"/>
                <a:cs typeface="+mn-cs"/>
              </a:rPr>
              <a:t>ubichinone</a:t>
            </a:r>
            <a:r>
              <a:rPr lang="it-IT" sz="1200" kern="1200" baseline="0" dirty="0" smtClean="0">
                <a:solidFill>
                  <a:schemeClr val="tx1"/>
                </a:solidFill>
                <a:latin typeface="+mn-lt"/>
                <a:ea typeface="+mn-ea"/>
                <a:cs typeface="+mn-cs"/>
              </a:rPr>
              <a:t> del complesso III; da qui gli elettroni possono sfuggire e reagire con l’O2 molecolare portando ad una attiva produzione di radicali liberi e H2O2 che, anche se non è una specie </a:t>
            </a:r>
            <a:r>
              <a:rPr lang="it-IT" sz="1200" kern="1200" baseline="0" dirty="0" err="1" smtClean="0">
                <a:solidFill>
                  <a:schemeClr val="tx1"/>
                </a:solidFill>
                <a:latin typeface="+mn-lt"/>
                <a:ea typeface="+mn-ea"/>
                <a:cs typeface="+mn-cs"/>
              </a:rPr>
              <a:t>radicalica</a:t>
            </a:r>
            <a:r>
              <a:rPr lang="it-IT" sz="1200" kern="1200" baseline="0" dirty="0" smtClean="0">
                <a:solidFill>
                  <a:schemeClr val="tx1"/>
                </a:solidFill>
                <a:latin typeface="+mn-lt"/>
                <a:ea typeface="+mn-ea"/>
                <a:cs typeface="+mn-cs"/>
              </a:rPr>
              <a:t>, può comunque essere prodotta a livello mitocondriale</a:t>
            </a:r>
            <a:r>
              <a:rPr lang="en-US" sz="1200" kern="1200" baseline="0" dirty="0" smtClean="0">
                <a:solidFill>
                  <a:schemeClr val="tx1"/>
                </a:solidFill>
                <a:latin typeface="+mn-lt"/>
                <a:ea typeface="+mn-ea"/>
                <a:cs typeface="+mn-cs"/>
              </a:rPr>
              <a:t>.</a:t>
            </a:r>
          </a:p>
          <a:p>
            <a:r>
              <a:rPr lang="it-IT" sz="1200" kern="1200" baseline="0" dirty="0" smtClean="0">
                <a:solidFill>
                  <a:schemeClr val="tx1"/>
                </a:solidFill>
                <a:latin typeface="+mn-lt"/>
                <a:ea typeface="+mn-ea"/>
                <a:cs typeface="+mn-cs"/>
              </a:rPr>
              <a:t>Anche il Citocromo P450 è un importante fonte di radicali liberi. La famiglia del citocromo P </a:t>
            </a:r>
            <a:r>
              <a:rPr lang="en-US" sz="1200" kern="1200" baseline="0" dirty="0" smtClean="0">
                <a:solidFill>
                  <a:schemeClr val="tx1"/>
                </a:solidFill>
                <a:latin typeface="+mn-lt"/>
                <a:ea typeface="+mn-ea"/>
                <a:cs typeface="+mn-cs"/>
              </a:rPr>
              <a:t>450 (CYP, P450). </a:t>
            </a:r>
            <a:r>
              <a:rPr lang="it-IT" sz="1200" kern="1200" baseline="0" dirty="0" smtClean="0">
                <a:solidFill>
                  <a:schemeClr val="tx1"/>
                </a:solidFill>
                <a:latin typeface="+mn-lt"/>
                <a:ea typeface="+mn-ea"/>
                <a:cs typeface="+mn-cs"/>
              </a:rPr>
              <a:t>Questi enzimi sono i maggiori attori coinvolti nella </a:t>
            </a:r>
            <a:r>
              <a:rPr lang="it-IT" sz="1200" kern="1200" baseline="0" dirty="0" err="1" smtClean="0">
                <a:solidFill>
                  <a:schemeClr val="tx1"/>
                </a:solidFill>
                <a:latin typeface="+mn-lt"/>
                <a:ea typeface="+mn-ea"/>
                <a:cs typeface="+mn-cs"/>
              </a:rPr>
              <a:t>detossificazione</a:t>
            </a:r>
            <a:r>
              <a:rPr lang="it-IT" sz="1200" kern="1200" baseline="0" dirty="0" smtClean="0">
                <a:solidFill>
                  <a:schemeClr val="tx1"/>
                </a:solidFill>
                <a:latin typeface="+mn-lt"/>
                <a:ea typeface="+mn-ea"/>
                <a:cs typeface="+mn-cs"/>
              </a:rPr>
              <a:t> dell’organismo, essendo in grado dia gire su un gran numero di substrati, sia esogeni (farmaci e tossine di origine esterna), che</a:t>
            </a:r>
          </a:p>
          <a:p>
            <a:r>
              <a:rPr lang="it-IT" sz="1200" kern="1200" baseline="0" dirty="0" smtClean="0">
                <a:solidFill>
                  <a:schemeClr val="tx1"/>
                </a:solidFill>
                <a:latin typeface="+mn-lt"/>
                <a:ea typeface="+mn-ea"/>
                <a:cs typeface="+mn-cs"/>
              </a:rPr>
              <a:t>endogeni (prodotti di scarto dell’organismo). </a:t>
            </a:r>
          </a:p>
          <a:p>
            <a:r>
              <a:rPr lang="it-IT" sz="1200" kern="1200" baseline="0" dirty="0" smtClean="0">
                <a:solidFill>
                  <a:schemeClr val="tx1"/>
                </a:solidFill>
                <a:latin typeface="+mn-lt"/>
                <a:ea typeface="+mn-ea"/>
                <a:cs typeface="+mn-cs"/>
              </a:rPr>
              <a:t>Altre sorgenti di ROS sono i </a:t>
            </a:r>
            <a:r>
              <a:rPr lang="it-IT" sz="1200" kern="1200" baseline="0" dirty="0" err="1" smtClean="0">
                <a:solidFill>
                  <a:schemeClr val="tx1"/>
                </a:solidFill>
                <a:latin typeface="+mn-lt"/>
                <a:ea typeface="+mn-ea"/>
                <a:cs typeface="+mn-cs"/>
              </a:rPr>
              <a:t>microsomi</a:t>
            </a:r>
            <a:r>
              <a:rPr lang="it-IT" sz="1200" kern="1200" baseline="0" dirty="0" smtClean="0">
                <a:solidFill>
                  <a:schemeClr val="tx1"/>
                </a:solidFill>
                <a:latin typeface="+mn-lt"/>
                <a:ea typeface="+mn-ea"/>
                <a:cs typeface="+mn-cs"/>
              </a:rPr>
              <a:t> e i </a:t>
            </a:r>
            <a:r>
              <a:rPr lang="it-IT" sz="1200" kern="1200" baseline="0" dirty="0" err="1" smtClean="0">
                <a:solidFill>
                  <a:schemeClr val="tx1"/>
                </a:solidFill>
                <a:latin typeface="+mn-lt"/>
                <a:ea typeface="+mn-ea"/>
                <a:cs typeface="+mn-cs"/>
              </a:rPr>
              <a:t>perossisomi</a:t>
            </a:r>
            <a:r>
              <a:rPr lang="it-IT" sz="1200" kern="1200" baseline="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Le ROS possono essere prodotte anche attraverso un gran numero di processi </a:t>
            </a:r>
            <a:r>
              <a:rPr lang="it-IT" sz="1200" b="1" kern="1200" baseline="0" dirty="0" smtClean="0">
                <a:solidFill>
                  <a:schemeClr val="tx1"/>
                </a:solidFill>
                <a:latin typeface="+mn-lt"/>
                <a:ea typeface="+mn-ea"/>
                <a:cs typeface="+mn-cs"/>
              </a:rPr>
              <a:t>esogeni.</a:t>
            </a:r>
            <a:r>
              <a:rPr lang="it-IT" sz="1200" kern="1200" baseline="0" dirty="0" smtClean="0">
                <a:solidFill>
                  <a:schemeClr val="tx1"/>
                </a:solidFill>
                <a:latin typeface="+mn-lt"/>
                <a:ea typeface="+mn-ea"/>
                <a:cs typeface="+mn-cs"/>
              </a:rPr>
              <a:t> Gli agenti ambientali possono generare direttamente, o indirettamente, le ROS. È stata osservata induzione di stress e danno ossidativo dopo esposizione a diversi tipi di </a:t>
            </a:r>
            <a:r>
              <a:rPr lang="it-IT" sz="1200" kern="1200" baseline="0" dirty="0" err="1" smtClean="0">
                <a:solidFill>
                  <a:schemeClr val="tx1"/>
                </a:solidFill>
                <a:latin typeface="+mn-lt"/>
                <a:ea typeface="+mn-ea"/>
                <a:cs typeface="+mn-cs"/>
              </a:rPr>
              <a:t>xenobiotici</a:t>
            </a:r>
            <a:r>
              <a:rPr lang="it-IT" sz="1200" kern="1200" baseline="0" dirty="0" smtClean="0">
                <a:solidFill>
                  <a:schemeClr val="tx1"/>
                </a:solidFill>
                <a:latin typeface="+mn-lt"/>
                <a:ea typeface="+mn-ea"/>
                <a:cs typeface="+mn-cs"/>
              </a:rPr>
              <a:t>: metalli (ridotti e non ridotti), ioni, radiazioni (UV, raggi gamma, raggi X), farmaci, contaminanti ambientali, agenti cancerogeni e microbi, r</a:t>
            </a:r>
            <a:r>
              <a:rPr lang="en-US" sz="1200" kern="1200" baseline="0" dirty="0" err="1" smtClean="0">
                <a:solidFill>
                  <a:schemeClr val="tx1"/>
                </a:solidFill>
                <a:latin typeface="+mn-lt"/>
                <a:ea typeface="+mn-ea"/>
                <a:cs typeface="+mn-cs"/>
              </a:rPr>
              <a:t>esponsabili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dell’attivazione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delle</a:t>
            </a:r>
            <a:r>
              <a:rPr lang="en-US" sz="1200" kern="1200" baseline="0" dirty="0" smtClean="0">
                <a:solidFill>
                  <a:schemeClr val="tx1"/>
                </a:solidFill>
                <a:latin typeface="+mn-lt"/>
                <a:ea typeface="+mn-ea"/>
                <a:cs typeface="+mn-cs"/>
              </a:rPr>
              <a:t> </a:t>
            </a:r>
            <a:r>
              <a:rPr lang="it-IT" sz="1200" kern="1200" baseline="0" dirty="0" smtClean="0">
                <a:solidFill>
                  <a:schemeClr val="tx1"/>
                </a:solidFill>
                <a:latin typeface="+mn-lt"/>
                <a:ea typeface="+mn-ea"/>
                <a:cs typeface="+mn-cs"/>
              </a:rPr>
              <a:t>cellule infiammatorie come i neutrofili, gli eosinofili e i macrofagi, capaci di attuare il </a:t>
            </a:r>
            <a:r>
              <a:rPr lang="it-IT" sz="1200" kern="1200" baseline="0" dirty="0" err="1" smtClean="0">
                <a:solidFill>
                  <a:schemeClr val="tx1"/>
                </a:solidFill>
                <a:latin typeface="+mn-lt"/>
                <a:ea typeface="+mn-ea"/>
                <a:cs typeface="+mn-cs"/>
              </a:rPr>
              <a:t>burst</a:t>
            </a:r>
            <a:r>
              <a:rPr lang="it-IT" sz="1200" kern="1200" baseline="0" dirty="0" smtClean="0">
                <a:solidFill>
                  <a:schemeClr val="tx1"/>
                </a:solidFill>
                <a:latin typeface="+mn-lt"/>
                <a:ea typeface="+mn-ea"/>
                <a:cs typeface="+mn-cs"/>
              </a:rPr>
              <a:t> ossidativo. </a:t>
            </a:r>
          </a:p>
        </p:txBody>
      </p:sp>
      <p:sp>
        <p:nvSpPr>
          <p:cNvPr id="4" name="Segnaposto numero diapositiva 3"/>
          <p:cNvSpPr>
            <a:spLocks noGrp="1"/>
          </p:cNvSpPr>
          <p:nvPr>
            <p:ph type="sldNum" sz="quarter" idx="10"/>
          </p:nvPr>
        </p:nvSpPr>
        <p:spPr/>
        <p:txBody>
          <a:bodyPr/>
          <a:lstStyle/>
          <a:p>
            <a:fld id="{BABFCCB6-F990-FE4B-A3AF-2FAC7825A26A}" type="slidenum">
              <a:rPr lang="it-IT" smtClean="0"/>
              <a:pPr/>
              <a:t>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smtClean="0">
                <a:solidFill>
                  <a:schemeClr val="tx1"/>
                </a:solidFill>
                <a:latin typeface="+mn-lt"/>
                <a:ea typeface="+mn-ea"/>
                <a:cs typeface="+mn-cs"/>
              </a:rPr>
              <a:t>Omeostasi </a:t>
            </a:r>
            <a:r>
              <a:rPr lang="it-IT" sz="1200" kern="1200" dirty="0" err="1" smtClean="0">
                <a:solidFill>
                  <a:schemeClr val="tx1"/>
                </a:solidFill>
                <a:latin typeface="+mn-lt"/>
                <a:ea typeface="+mn-ea"/>
                <a:cs typeface="+mn-cs"/>
              </a:rPr>
              <a:t>redox</a:t>
            </a:r>
            <a:r>
              <a:rPr lang="it-IT" sz="1200" kern="1200" dirty="0" smtClean="0">
                <a:solidFill>
                  <a:schemeClr val="tx1"/>
                </a:solidFill>
                <a:latin typeface="+mn-lt"/>
                <a:ea typeface="+mn-ea"/>
                <a:cs typeface="+mn-cs"/>
              </a:rPr>
              <a:t> in cellule normali  </a:t>
            </a:r>
          </a:p>
          <a:p>
            <a:r>
              <a:rPr lang="it-IT" sz="1200" kern="1200" dirty="0" smtClean="0">
                <a:solidFill>
                  <a:schemeClr val="tx1"/>
                </a:solidFill>
                <a:latin typeface="+mn-lt"/>
                <a:ea typeface="+mn-ea"/>
                <a:cs typeface="+mn-cs"/>
              </a:rPr>
              <a:t>In tutti gli organismi aerobi esiste un delicato equilibrio, detto ossido-riduttivo, tra la produzione di sostanze ossidanti, tra cui le specie reattive dell’ossigeno (ROS), e il sistema di difesa antiossidante che ha il compito di prevenire e/o riparare l’eventuale danno prodotto. Determinate quantità di sostanze ossidanti sono infatti indispensabili per mantenere il corretto funzionamento cellulare, regolando i meccanismi propri dell’omeostasi. </a:t>
            </a:r>
          </a:p>
          <a:p>
            <a:r>
              <a:rPr lang="it-IT" sz="1200" kern="1200" dirty="0" smtClean="0">
                <a:solidFill>
                  <a:schemeClr val="tx1"/>
                </a:solidFill>
                <a:latin typeface="+mn-lt"/>
                <a:ea typeface="+mn-ea"/>
                <a:cs typeface="+mn-cs"/>
              </a:rPr>
              <a:t>Durante le reazioni di riduzione dell’ossigeno, però, le specie reattive generate possono superare il valore soglia fisiologico. Se tali molecole non vengono neutralizzate dai sistemi antiossidanti, si possono instaurare danni all’interno della cellula, in grado di condurre la stessa ad </a:t>
            </a:r>
            <a:r>
              <a:rPr lang="it-IT" sz="1200" kern="1200" dirty="0" err="1" smtClean="0">
                <a:solidFill>
                  <a:schemeClr val="tx1"/>
                </a:solidFill>
                <a:latin typeface="+mn-lt"/>
                <a:ea typeface="+mn-ea"/>
                <a:cs typeface="+mn-cs"/>
              </a:rPr>
              <a:t>apoptosi</a:t>
            </a:r>
            <a:r>
              <a:rPr lang="it-IT" sz="1200" kern="1200" dirty="0" smtClean="0">
                <a:solidFill>
                  <a:schemeClr val="tx1"/>
                </a:solidFill>
                <a:latin typeface="+mn-lt"/>
                <a:ea typeface="+mn-ea"/>
                <a:cs typeface="+mn-cs"/>
              </a:rPr>
              <a:t>. Quindi, se si genera uno sbilanciamento tra la produzione di ROS e l’efficacia del sistema di difesa antiossidante, si stabilisce una condizione di stress ossidativo</a:t>
            </a:r>
          </a:p>
          <a:p>
            <a:r>
              <a:rPr lang="it-IT" sz="1200" kern="1200" baseline="0" dirty="0" smtClean="0">
                <a:solidFill>
                  <a:schemeClr val="tx1"/>
                </a:solidFill>
                <a:latin typeface="+mn-lt"/>
                <a:ea typeface="+mn-ea"/>
                <a:cs typeface="+mn-cs"/>
              </a:rPr>
              <a:t>Il termine stress ossidativo identifica una modificazione del normale equilibrio intracellulare esistente tra sostanze ossidanti, prodotte fisiologicamente dalle cellule durante i processi metabolici, e l’efficienza dei sistemi di difesa antiossidanti. La perdita dell’omeostasi </a:t>
            </a:r>
            <a:r>
              <a:rPr lang="it-IT" sz="1200" kern="1200" baseline="0" dirty="0" err="1" smtClean="0">
                <a:solidFill>
                  <a:schemeClr val="tx1"/>
                </a:solidFill>
                <a:latin typeface="+mn-lt"/>
                <a:ea typeface="+mn-ea"/>
                <a:cs typeface="+mn-cs"/>
              </a:rPr>
              <a:t>redox</a:t>
            </a:r>
            <a:r>
              <a:rPr lang="it-IT" sz="1200" kern="1200" baseline="0" dirty="0" smtClean="0">
                <a:solidFill>
                  <a:schemeClr val="tx1"/>
                </a:solidFill>
                <a:latin typeface="+mn-lt"/>
                <a:ea typeface="+mn-ea"/>
                <a:cs typeface="+mn-cs"/>
              </a:rPr>
              <a:t> è responsabile delle modificazioni all’interno della cellula, soprattutto al DNA, coinvolte nella generazione di una cellula tumorale.</a:t>
            </a:r>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it-IT" sz="1200" kern="1200" baseline="0" dirty="0" smtClean="0">
                <a:solidFill>
                  <a:schemeClr val="tx1"/>
                </a:solidFill>
                <a:latin typeface="+mn-lt"/>
                <a:ea typeface="+mn-ea"/>
                <a:cs typeface="+mn-cs"/>
              </a:rPr>
              <a:t>In tutti i meccanismi di generazione delle ROS, la prima tappa è l’attivazione dell’ossigeno molecolare (O2) da parte di sistemi cellulari. Poiché i radicali liberi sono tossici, le cellule hanno un efficiente sistema di regolazione che regola la produzione di ROS e di radicali liberi.</a:t>
            </a:r>
          </a:p>
          <a:p>
            <a:endParaRPr lang="it-IT" sz="1200"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L’·O2 può ridurre lo ione ferrico (Fe3+) a ferroso (Fe2+); quest’ultimo, a sua volta, può decomporre il H2O2 secondo la razione di </a:t>
            </a:r>
            <a:r>
              <a:rPr lang="it-IT" sz="1200" kern="1200" baseline="0" dirty="0" err="1" smtClean="0">
                <a:solidFill>
                  <a:schemeClr val="tx1"/>
                </a:solidFill>
                <a:latin typeface="+mn-lt"/>
                <a:ea typeface="+mn-ea"/>
                <a:cs typeface="+mn-cs"/>
              </a:rPr>
              <a:t>Fenton</a:t>
            </a:r>
            <a:r>
              <a:rPr lang="it-IT" sz="1200" kern="1200" baseline="0" dirty="0" smtClean="0">
                <a:solidFill>
                  <a:schemeClr val="tx1"/>
                </a:solidFill>
                <a:latin typeface="+mn-lt"/>
                <a:ea typeface="+mn-ea"/>
                <a:cs typeface="+mn-cs"/>
              </a:rPr>
              <a:t>. </a:t>
            </a:r>
          </a:p>
          <a:p>
            <a:endParaRPr lang="it-IT" sz="1200" kern="1200" baseline="0" dirty="0" smtClean="0">
              <a:solidFill>
                <a:schemeClr val="tx1"/>
              </a:solidFill>
              <a:latin typeface="+mn-lt"/>
              <a:ea typeface="+mn-ea"/>
              <a:cs typeface="+mn-cs"/>
            </a:endParaRPr>
          </a:p>
          <a:p>
            <a:r>
              <a:rPr lang="pt-BR" sz="1200" kern="1200" baseline="0" dirty="0" smtClean="0">
                <a:solidFill>
                  <a:schemeClr val="tx1"/>
                </a:solidFill>
                <a:latin typeface="+mn-lt"/>
                <a:ea typeface="+mn-ea"/>
                <a:cs typeface="+mn-cs"/>
              </a:rPr>
              <a:t>step I Fe3+ + ·O2  Fe2+ + O2</a:t>
            </a:r>
          </a:p>
          <a:p>
            <a:endParaRPr lang="it-IT" sz="1200" kern="1200" baseline="0" dirty="0" smtClean="0">
              <a:solidFill>
                <a:schemeClr val="tx1"/>
              </a:solidFill>
              <a:latin typeface="+mn-lt"/>
              <a:ea typeface="+mn-ea"/>
              <a:cs typeface="+mn-cs"/>
            </a:endParaRPr>
          </a:p>
          <a:p>
            <a:r>
              <a:rPr lang="it-IT" sz="1200" kern="1200" baseline="0" dirty="0" err="1" smtClean="0">
                <a:solidFill>
                  <a:schemeClr val="tx1"/>
                </a:solidFill>
                <a:latin typeface="+mn-lt"/>
                <a:ea typeface="+mn-ea"/>
                <a:cs typeface="+mn-cs"/>
              </a:rPr>
              <a:t>step</a:t>
            </a:r>
            <a:r>
              <a:rPr lang="it-IT" sz="1200" kern="1200" baseline="0" dirty="0" smtClean="0">
                <a:solidFill>
                  <a:schemeClr val="tx1"/>
                </a:solidFill>
                <a:latin typeface="+mn-lt"/>
                <a:ea typeface="+mn-ea"/>
                <a:cs typeface="+mn-cs"/>
              </a:rPr>
              <a:t> II Fe2+ + H2O2  Fe3+ + </a:t>
            </a:r>
            <a:r>
              <a:rPr lang="it-IT" sz="1200" kern="1200" baseline="0" dirty="0" err="1" smtClean="0">
                <a:solidFill>
                  <a:schemeClr val="tx1"/>
                </a:solidFill>
                <a:latin typeface="+mn-lt"/>
                <a:ea typeface="+mn-ea"/>
                <a:cs typeface="+mn-cs"/>
              </a:rPr>
              <a:t>·OH</a:t>
            </a:r>
            <a:r>
              <a:rPr lang="it-IT" sz="1200" kern="1200" baseline="0" dirty="0" smtClean="0">
                <a:solidFill>
                  <a:schemeClr val="tx1"/>
                </a:solidFill>
                <a:latin typeface="+mn-lt"/>
                <a:ea typeface="+mn-ea"/>
                <a:cs typeface="+mn-cs"/>
              </a:rPr>
              <a:t> + OH  reazione di </a:t>
            </a:r>
            <a:r>
              <a:rPr lang="it-IT" sz="1200" kern="1200" baseline="0" dirty="0" err="1" smtClean="0">
                <a:solidFill>
                  <a:schemeClr val="tx1"/>
                </a:solidFill>
                <a:latin typeface="+mn-lt"/>
                <a:ea typeface="+mn-ea"/>
                <a:cs typeface="+mn-cs"/>
              </a:rPr>
              <a:t>Fenton</a:t>
            </a:r>
            <a:endParaRPr lang="it-IT" sz="1200" kern="1200" baseline="0" dirty="0" smtClean="0">
              <a:solidFill>
                <a:schemeClr val="tx1"/>
              </a:solidFill>
              <a:latin typeface="+mn-lt"/>
              <a:ea typeface="+mn-ea"/>
              <a:cs typeface="+mn-cs"/>
            </a:endParaRPr>
          </a:p>
          <a:p>
            <a:endParaRPr lang="it-IT" sz="1200"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in cui lo ione Fe2+, ossidandosi a ione Fe3+, cede il suo elettrone ad una molecola di H2O2 e ne scinde uno dei legami covalenti generando un radicale libero, il radicale </a:t>
            </a:r>
            <a:r>
              <a:rPr lang="it-IT" sz="1200" kern="1200" baseline="0" dirty="0" err="1" smtClean="0">
                <a:solidFill>
                  <a:schemeClr val="tx1"/>
                </a:solidFill>
                <a:latin typeface="+mn-lt"/>
                <a:ea typeface="+mn-ea"/>
                <a:cs typeface="+mn-cs"/>
              </a:rPr>
              <a:t>idrossile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OH·</a:t>
            </a:r>
            <a:r>
              <a:rPr lang="it-IT" sz="1200" kern="1200" baseline="0" dirty="0" smtClean="0">
                <a:solidFill>
                  <a:schemeClr val="tx1"/>
                </a:solidFill>
                <a:latin typeface="+mn-lt"/>
                <a:ea typeface="+mn-ea"/>
                <a:cs typeface="+mn-cs"/>
              </a:rPr>
              <a:t>), ed un anione, lo ione </a:t>
            </a:r>
            <a:r>
              <a:rPr lang="it-IT" sz="1200" kern="1200" baseline="0" dirty="0" err="1" smtClean="0">
                <a:solidFill>
                  <a:schemeClr val="tx1"/>
                </a:solidFill>
                <a:latin typeface="+mn-lt"/>
                <a:ea typeface="+mn-ea"/>
                <a:cs typeface="+mn-cs"/>
              </a:rPr>
              <a:t>idrossile</a:t>
            </a:r>
            <a:r>
              <a:rPr lang="it-IT" sz="1200" kern="1200" baseline="0" dirty="0" smtClean="0">
                <a:solidFill>
                  <a:schemeClr val="tx1"/>
                </a:solidFill>
                <a:latin typeface="+mn-lt"/>
                <a:ea typeface="+mn-ea"/>
                <a:cs typeface="+mn-cs"/>
              </a:rPr>
              <a:t> (OH ).</a:t>
            </a:r>
          </a:p>
          <a:p>
            <a:endParaRPr lang="it-IT" sz="1200"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Combinando gli </a:t>
            </a:r>
            <a:r>
              <a:rPr lang="it-IT" sz="1200" kern="1200" baseline="0" dirty="0" err="1" smtClean="0">
                <a:solidFill>
                  <a:schemeClr val="tx1"/>
                </a:solidFill>
                <a:latin typeface="+mn-lt"/>
                <a:ea typeface="+mn-ea"/>
                <a:cs typeface="+mn-cs"/>
              </a:rPr>
              <a:t>step</a:t>
            </a:r>
            <a:r>
              <a:rPr lang="it-IT" sz="1200" kern="1200" baseline="0" dirty="0" smtClean="0">
                <a:solidFill>
                  <a:schemeClr val="tx1"/>
                </a:solidFill>
                <a:latin typeface="+mn-lt"/>
                <a:ea typeface="+mn-ea"/>
                <a:cs typeface="+mn-cs"/>
              </a:rPr>
              <a:t> I e </a:t>
            </a:r>
            <a:r>
              <a:rPr lang="it-IT" sz="1200" kern="1200" baseline="0" dirty="0" err="1" smtClean="0">
                <a:solidFill>
                  <a:schemeClr val="tx1"/>
                </a:solidFill>
                <a:latin typeface="+mn-lt"/>
                <a:ea typeface="+mn-ea"/>
                <a:cs typeface="+mn-cs"/>
              </a:rPr>
              <a:t>II</a:t>
            </a:r>
            <a:r>
              <a:rPr lang="it-IT" sz="1200" kern="1200" baseline="0" dirty="0" smtClean="0">
                <a:solidFill>
                  <a:schemeClr val="tx1"/>
                </a:solidFill>
                <a:latin typeface="+mn-lt"/>
                <a:ea typeface="+mn-ea"/>
                <a:cs typeface="+mn-cs"/>
              </a:rPr>
              <a:t> otteniamo la reazione di </a:t>
            </a:r>
            <a:r>
              <a:rPr lang="it-IT" sz="1200" kern="1200" baseline="0" dirty="0" err="1" smtClean="0">
                <a:solidFill>
                  <a:schemeClr val="tx1"/>
                </a:solidFill>
                <a:latin typeface="+mn-lt"/>
                <a:ea typeface="+mn-ea"/>
                <a:cs typeface="+mn-cs"/>
              </a:rPr>
              <a:t>Harber-Weiss</a:t>
            </a:r>
            <a:r>
              <a:rPr lang="it-IT" sz="1200" kern="1200" baseline="0" dirty="0" smtClean="0">
                <a:solidFill>
                  <a:schemeClr val="tx1"/>
                </a:solidFill>
                <a:latin typeface="+mn-lt"/>
                <a:ea typeface="+mn-ea"/>
                <a:cs typeface="+mn-cs"/>
              </a:rPr>
              <a:t>, secondo la quale, l’·O2 può reagire con il H2O2 e indurre la formazione del </a:t>
            </a:r>
            <a:r>
              <a:rPr lang="it-IT" sz="1200" kern="1200" baseline="0" dirty="0" err="1" smtClean="0">
                <a:solidFill>
                  <a:schemeClr val="tx1"/>
                </a:solidFill>
                <a:latin typeface="+mn-lt"/>
                <a:ea typeface="+mn-ea"/>
                <a:cs typeface="+mn-cs"/>
              </a:rPr>
              <a:t>·OH</a:t>
            </a:r>
            <a:r>
              <a:rPr lang="it-IT" sz="1200" kern="1200" baseline="0" dirty="0" smtClean="0">
                <a:solidFill>
                  <a:schemeClr val="tx1"/>
                </a:solidFill>
                <a:latin typeface="+mn-lt"/>
                <a:ea typeface="+mn-ea"/>
                <a:cs typeface="+mn-cs"/>
              </a:rPr>
              <a:t> e dello ione OH , come mostrato </a:t>
            </a:r>
            <a:r>
              <a:rPr lang="en-US" sz="1200" kern="1200" baseline="0" dirty="0" err="1" smtClean="0">
                <a:solidFill>
                  <a:schemeClr val="tx1"/>
                </a:solidFill>
                <a:latin typeface="+mn-lt"/>
                <a:ea typeface="+mn-ea"/>
                <a:cs typeface="+mn-cs"/>
              </a:rPr>
              <a:t>nella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seguente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reazione</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·O2 + H2O2·OH + OH  + O2 reazione di </a:t>
            </a:r>
            <a:r>
              <a:rPr lang="it-IT" sz="1200" kern="1200" baseline="0" dirty="0" err="1" smtClean="0">
                <a:solidFill>
                  <a:schemeClr val="tx1"/>
                </a:solidFill>
                <a:latin typeface="+mn-lt"/>
                <a:ea typeface="+mn-ea"/>
                <a:cs typeface="+mn-cs"/>
              </a:rPr>
              <a:t>Harber-Weiss</a:t>
            </a:r>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8</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L'attuale paradigma è quello delle cellule tumorali che generano livelli più alti di</a:t>
            </a:r>
            <a:r>
              <a:rPr lang="it-IT" baseline="0" dirty="0" smtClean="0"/>
              <a:t> </a:t>
            </a:r>
            <a:r>
              <a:rPr lang="it-IT" dirty="0" smtClean="0"/>
              <a:t>ROS rispetto alle cellule normali per l'attivazione di oncogeni, inattivazione</a:t>
            </a:r>
          </a:p>
          <a:p>
            <a:r>
              <a:rPr lang="it-IT" dirty="0" smtClean="0"/>
              <a:t>di geni </a:t>
            </a:r>
            <a:r>
              <a:rPr lang="it-IT" dirty="0" err="1" smtClean="0"/>
              <a:t>oncosoppressori</a:t>
            </a:r>
            <a:r>
              <a:rPr lang="it-IT" dirty="0" smtClean="0"/>
              <a:t>, alterazione metabolica, malfunzionamento mitocondriale,</a:t>
            </a:r>
            <a:r>
              <a:rPr lang="it-IT" baseline="0" dirty="0" smtClean="0"/>
              <a:t> </a:t>
            </a:r>
            <a:r>
              <a:rPr lang="it-IT" dirty="0" smtClean="0"/>
              <a:t>infiammazione o stress </a:t>
            </a:r>
            <a:r>
              <a:rPr lang="it-IT" dirty="0" err="1" smtClean="0"/>
              <a:t>genotossico</a:t>
            </a:r>
            <a:r>
              <a:rPr lang="it-IT" dirty="0" smtClean="0"/>
              <a:t>, e questo è compensato</a:t>
            </a:r>
            <a:r>
              <a:rPr lang="it-IT" baseline="0" dirty="0" smtClean="0"/>
              <a:t> </a:t>
            </a:r>
            <a:r>
              <a:rPr lang="it-IT" dirty="0" smtClean="0"/>
              <a:t>grazie a un sistema antiossidante più robusto.</a:t>
            </a:r>
            <a:endParaRPr lang="en-US" dirty="0"/>
          </a:p>
        </p:txBody>
      </p:sp>
      <p:sp>
        <p:nvSpPr>
          <p:cNvPr id="4" name="Segnaposto numero diapositiva 3"/>
          <p:cNvSpPr>
            <a:spLocks noGrp="1"/>
          </p:cNvSpPr>
          <p:nvPr>
            <p:ph type="sldNum" sz="quarter" idx="10"/>
          </p:nvPr>
        </p:nvSpPr>
        <p:spPr/>
        <p:txBody>
          <a:bodyPr/>
          <a:lstStyle/>
          <a:p>
            <a:fld id="{BABFCCB6-F990-FE4B-A3AF-2FAC7825A26A}" type="slidenum">
              <a:rPr lang="it-IT" smtClean="0"/>
              <a:pPr/>
              <a:t>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b="0" i="0" kern="1200" dirty="0" smtClean="0">
                <a:solidFill>
                  <a:schemeClr val="tx1"/>
                </a:solidFill>
                <a:latin typeface="+mn-lt"/>
                <a:ea typeface="+mn-ea"/>
                <a:cs typeface="+mn-cs"/>
              </a:rPr>
              <a:t>Un importante fattore di trascrizione nel cancro è il</a:t>
            </a:r>
            <a:r>
              <a:rPr lang="it-IT" sz="1200" b="0" i="0" kern="1200" baseline="0" dirty="0" smtClean="0">
                <a:solidFill>
                  <a:schemeClr val="tx1"/>
                </a:solidFill>
                <a:latin typeface="+mn-lt"/>
                <a:ea typeface="+mn-ea"/>
                <a:cs typeface="+mn-cs"/>
              </a:rPr>
              <a:t> fattore indotto dall’ipossia</a:t>
            </a:r>
            <a:r>
              <a:rPr lang="it-IT" sz="1200" b="0" i="0" kern="1200" dirty="0" smtClean="0">
                <a:solidFill>
                  <a:schemeClr val="tx1"/>
                </a:solidFill>
                <a:latin typeface="+mn-lt"/>
                <a:ea typeface="+mn-ea"/>
                <a:cs typeface="+mn-cs"/>
              </a:rPr>
              <a:t>-1α ( </a:t>
            </a:r>
            <a:r>
              <a:rPr lang="it-IT" sz="1200" b="0" i="0" u="sng" kern="1200" dirty="0" smtClean="0">
                <a:solidFill>
                  <a:schemeClr val="tx1"/>
                </a:solidFill>
                <a:latin typeface="+mn-lt"/>
                <a:ea typeface="+mn-ea"/>
                <a:cs typeface="+mn-cs"/>
              </a:rPr>
              <a:t>Hif-1α </a:t>
            </a:r>
            <a:r>
              <a:rPr lang="it-IT" sz="1200" b="0" i="0" kern="1200" dirty="0" smtClean="0">
                <a:solidFill>
                  <a:schemeClr val="tx1"/>
                </a:solidFill>
                <a:latin typeface="+mn-lt"/>
                <a:ea typeface="+mn-ea"/>
                <a:cs typeface="+mn-cs"/>
              </a:rPr>
              <a:t>). </a:t>
            </a:r>
            <a:r>
              <a:rPr lang="it-IT" sz="1200" kern="1200" dirty="0" smtClean="0">
                <a:solidFill>
                  <a:schemeClr val="tx1"/>
                </a:solidFill>
                <a:latin typeface="+mn-lt"/>
                <a:ea typeface="+mn-ea"/>
                <a:cs typeface="+mn-cs"/>
              </a:rPr>
              <a:t>Hif-1α è</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costantemente prodotto e subito degradato dal </a:t>
            </a:r>
            <a:r>
              <a:rPr lang="it-IT" sz="1200" kern="1200" dirty="0" err="1" smtClean="0">
                <a:solidFill>
                  <a:schemeClr val="tx1"/>
                </a:solidFill>
                <a:latin typeface="+mn-lt"/>
                <a:ea typeface="+mn-ea"/>
                <a:cs typeface="+mn-cs"/>
              </a:rPr>
              <a:t>pathway</a:t>
            </a:r>
            <a:r>
              <a:rPr lang="it-IT" sz="1200" kern="1200" dirty="0" smtClean="0">
                <a:solidFill>
                  <a:schemeClr val="tx1"/>
                </a:solidFill>
                <a:latin typeface="+mn-lt"/>
                <a:ea typeface="+mn-ea"/>
                <a:cs typeface="+mn-cs"/>
              </a:rPr>
              <a:t> ubiquitina-proteosoma*</a:t>
            </a:r>
            <a:r>
              <a:rPr lang="it-IT" sz="1200" kern="1200" baseline="0" dirty="0" smtClean="0">
                <a:solidFill>
                  <a:schemeClr val="tx1"/>
                </a:solidFill>
                <a:latin typeface="+mn-lt"/>
                <a:ea typeface="+mn-ea"/>
                <a:cs typeface="+mn-cs"/>
              </a:rPr>
              <a:t> in caso di adeguata quantità di ossigeno accessibile alla cellula. In condizioni di ipossia la degradazione è inibita, permettendo al fattore di trascrizione di indurre l’espressione di geni, tra i quali VEGF responsabile dell’avvio del processo di angiogenesi.</a:t>
            </a:r>
            <a:r>
              <a:rPr lang="it-IT" sz="1200" b="0" i="0" kern="1200" dirty="0" smtClean="0">
                <a:solidFill>
                  <a:schemeClr val="tx1"/>
                </a:solidFill>
                <a:latin typeface="+mn-lt"/>
                <a:ea typeface="+mn-ea"/>
                <a:cs typeface="+mn-cs"/>
              </a:rPr>
              <a:t> Sebbene rimanga incerto su come le ROS regolino l'attività di Hif1a, Nox4 è un potenziale candidato per mantenere stabile l'abbondanza di Hif1a</a:t>
            </a:r>
            <a:endParaRPr lang="it-IT" sz="1200" kern="1200" dirty="0" smtClean="0">
              <a:solidFill>
                <a:schemeClr val="tx1"/>
              </a:solidFill>
              <a:latin typeface="+mn-lt"/>
              <a:ea typeface="+mn-ea"/>
              <a:cs typeface="+mn-cs"/>
            </a:endParaRPr>
          </a:p>
          <a:p>
            <a:endParaRPr lang="it-IT" sz="1200" b="0" i="0" kern="1200" dirty="0" smtClean="0">
              <a:solidFill>
                <a:schemeClr val="tx1"/>
              </a:solidFill>
              <a:latin typeface="+mn-lt"/>
              <a:ea typeface="+mn-ea"/>
              <a:cs typeface="+mn-cs"/>
            </a:endParaRPr>
          </a:p>
          <a:p>
            <a:r>
              <a:rPr lang="it-IT" sz="1200" b="0" i="0" kern="1200" dirty="0" err="1" smtClean="0">
                <a:solidFill>
                  <a:schemeClr val="tx1"/>
                </a:solidFill>
                <a:latin typeface="+mn-lt"/>
                <a:ea typeface="+mn-ea"/>
                <a:cs typeface="+mn-cs"/>
              </a:rPr>
              <a:t>*Le</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subunità</a:t>
            </a:r>
            <a:r>
              <a:rPr lang="it-IT" sz="1200" b="0" i="0" kern="1200" dirty="0" smtClean="0">
                <a:solidFill>
                  <a:schemeClr val="tx1"/>
                </a:solidFill>
                <a:latin typeface="+mn-lt"/>
                <a:ea typeface="+mn-ea"/>
                <a:cs typeface="+mn-cs"/>
              </a:rPr>
              <a:t> alfa di HIF possiedono</a:t>
            </a:r>
            <a:r>
              <a:rPr lang="it-IT" sz="1200" b="0" i="0" kern="1200" baseline="0" dirty="0" smtClean="0">
                <a:solidFill>
                  <a:schemeClr val="tx1"/>
                </a:solidFill>
                <a:latin typeface="+mn-lt"/>
                <a:ea typeface="+mn-ea"/>
                <a:cs typeface="+mn-cs"/>
              </a:rPr>
              <a:t> </a:t>
            </a:r>
            <a:r>
              <a:rPr lang="it-IT" sz="1200" b="0" i="0" kern="1200" dirty="0" smtClean="0">
                <a:solidFill>
                  <a:schemeClr val="tx1"/>
                </a:solidFill>
                <a:latin typeface="+mn-lt"/>
                <a:ea typeface="+mn-ea"/>
                <a:cs typeface="+mn-cs"/>
              </a:rPr>
              <a:t>residui di </a:t>
            </a:r>
            <a:r>
              <a:rPr lang="it-IT" sz="1200" b="0" i="0" u="none" strike="noStrike" kern="1200" dirty="0" smtClean="0">
                <a:solidFill>
                  <a:schemeClr val="tx1"/>
                </a:solidFill>
                <a:latin typeface="+mn-lt"/>
                <a:ea typeface="+mn-ea"/>
                <a:cs typeface="+mn-cs"/>
              </a:rPr>
              <a:t>prolina</a:t>
            </a:r>
            <a:r>
              <a:rPr lang="it-IT" sz="1200" b="0" i="0" kern="1200" dirty="0" smtClean="0">
                <a:solidFill>
                  <a:schemeClr val="tx1"/>
                </a:solidFill>
                <a:latin typeface="+mn-lt"/>
                <a:ea typeface="+mn-ea"/>
                <a:cs typeface="+mn-cs"/>
              </a:rPr>
              <a:t> </a:t>
            </a:r>
            <a:r>
              <a:rPr lang="it-IT" sz="1200" b="0" i="0" kern="1200" baseline="0" dirty="0" smtClean="0">
                <a:solidFill>
                  <a:schemeClr val="tx1"/>
                </a:solidFill>
                <a:latin typeface="+mn-lt"/>
                <a:ea typeface="+mn-ea"/>
                <a:cs typeface="+mn-cs"/>
              </a:rPr>
              <a:t> </a:t>
            </a:r>
            <a:r>
              <a:rPr lang="it-IT" sz="1200" b="0" i="0" kern="1200" baseline="0" dirty="0" err="1" smtClean="0">
                <a:solidFill>
                  <a:schemeClr val="tx1"/>
                </a:solidFill>
                <a:latin typeface="+mn-lt"/>
                <a:ea typeface="+mn-ea"/>
                <a:cs typeface="+mn-cs"/>
              </a:rPr>
              <a:t>idrossilate</a:t>
            </a:r>
            <a:r>
              <a:rPr lang="it-IT" sz="1200" b="0" i="0" kern="1200" dirty="0" smtClean="0">
                <a:solidFill>
                  <a:schemeClr val="tx1"/>
                </a:solidFill>
                <a:latin typeface="+mn-lt"/>
                <a:ea typeface="+mn-ea"/>
                <a:cs typeface="+mn-cs"/>
              </a:rPr>
              <a:t> dalle </a:t>
            </a:r>
            <a:r>
              <a:rPr lang="it-IT" sz="1200" b="0" i="0" kern="1200" dirty="0" err="1" smtClean="0">
                <a:solidFill>
                  <a:schemeClr val="tx1"/>
                </a:solidFill>
                <a:latin typeface="+mn-lt"/>
                <a:ea typeface="+mn-ea"/>
                <a:cs typeface="+mn-cs"/>
              </a:rPr>
              <a:t>prolil-idrossilasi</a:t>
            </a:r>
            <a:r>
              <a:rPr lang="it-IT" sz="1200" b="0" i="0" kern="1200" dirty="0" smtClean="0">
                <a:solidFill>
                  <a:schemeClr val="tx1"/>
                </a:solidFill>
                <a:latin typeface="+mn-lt"/>
                <a:ea typeface="+mn-ea"/>
                <a:cs typeface="+mn-cs"/>
              </a:rPr>
              <a:t>, consentendo il loro riconoscimento e </a:t>
            </a:r>
            <a:r>
              <a:rPr lang="it-IT" sz="1200" b="0" i="0" kern="1200" dirty="0" err="1" smtClean="0">
                <a:solidFill>
                  <a:schemeClr val="tx1"/>
                </a:solidFill>
                <a:latin typeface="+mn-lt"/>
                <a:ea typeface="+mn-ea"/>
                <a:cs typeface="+mn-cs"/>
              </a:rPr>
              <a:t>ubiquitinazione</a:t>
            </a:r>
            <a:r>
              <a:rPr lang="it-IT" sz="1200" b="0" i="0" kern="1200" dirty="0" smtClean="0">
                <a:solidFill>
                  <a:schemeClr val="tx1"/>
                </a:solidFill>
                <a:latin typeface="+mn-lt"/>
                <a:ea typeface="+mn-ea"/>
                <a:cs typeface="+mn-cs"/>
              </a:rPr>
              <a:t> da parte della </a:t>
            </a:r>
            <a:r>
              <a:rPr lang="it-IT" sz="1200" b="0" i="0" kern="1200" dirty="0" err="1" smtClean="0">
                <a:solidFill>
                  <a:schemeClr val="tx1"/>
                </a:solidFill>
                <a:latin typeface="+mn-lt"/>
                <a:ea typeface="+mn-ea"/>
                <a:cs typeface="+mn-cs"/>
              </a:rPr>
              <a:t>ligasi</a:t>
            </a:r>
            <a:r>
              <a:rPr lang="it-IT" sz="1200" b="0" i="0" kern="1200" baseline="0" dirty="0" smtClean="0">
                <a:solidFill>
                  <a:schemeClr val="tx1"/>
                </a:solidFill>
                <a:latin typeface="+mn-lt"/>
                <a:ea typeface="+mn-ea"/>
                <a:cs typeface="+mn-cs"/>
              </a:rPr>
              <a:t> dell’</a:t>
            </a:r>
            <a:r>
              <a:rPr lang="it-IT" sz="1200" b="0" i="0" kern="1200" baseline="0" dirty="0" err="1" smtClean="0">
                <a:solidFill>
                  <a:schemeClr val="tx1"/>
                </a:solidFill>
                <a:latin typeface="+mn-lt"/>
                <a:ea typeface="+mn-ea"/>
                <a:cs typeface="+mn-cs"/>
              </a:rPr>
              <a:t>ubiquitina</a:t>
            </a:r>
            <a:r>
              <a:rPr lang="it-IT" sz="1200" b="0" i="0" kern="1200" dirty="0" smtClean="0">
                <a:solidFill>
                  <a:schemeClr val="tx1"/>
                </a:solidFill>
                <a:latin typeface="+mn-lt"/>
                <a:ea typeface="+mn-ea"/>
                <a:cs typeface="+mn-cs"/>
              </a:rPr>
              <a:t>, che</a:t>
            </a:r>
            <a:r>
              <a:rPr lang="it-IT" sz="1200" b="0" i="0" kern="1200" baseline="0" dirty="0" smtClean="0">
                <a:solidFill>
                  <a:schemeClr val="tx1"/>
                </a:solidFill>
                <a:latin typeface="+mn-lt"/>
                <a:ea typeface="+mn-ea"/>
                <a:cs typeface="+mn-cs"/>
              </a:rPr>
              <a:t> fungono</a:t>
            </a:r>
            <a:r>
              <a:rPr lang="it-IT" sz="1200" b="0" i="0" kern="1200" dirty="0" smtClean="0">
                <a:solidFill>
                  <a:schemeClr val="tx1"/>
                </a:solidFill>
                <a:latin typeface="+mn-lt"/>
                <a:ea typeface="+mn-ea"/>
                <a:cs typeface="+mn-cs"/>
              </a:rPr>
              <a:t> etichetta per una rapida degradazione da parte del </a:t>
            </a:r>
            <a:r>
              <a:rPr lang="it-IT" sz="1200" b="0" i="0" u="none" strike="noStrike" kern="1200" dirty="0" err="1" smtClean="0">
                <a:solidFill>
                  <a:schemeClr val="tx1"/>
                </a:solidFill>
                <a:latin typeface="+mn-lt"/>
                <a:ea typeface="+mn-ea"/>
                <a:cs typeface="+mn-cs"/>
              </a:rPr>
              <a:t>proteosoma</a:t>
            </a:r>
            <a:r>
              <a:rPr lang="it-IT" sz="1200" b="0" i="0" kern="1200" dirty="0" smtClean="0">
                <a:solidFill>
                  <a:schemeClr val="tx1"/>
                </a:solidFill>
                <a:latin typeface="+mn-lt"/>
                <a:ea typeface="+mn-ea"/>
                <a:cs typeface="+mn-cs"/>
              </a:rPr>
              <a:t> . Ciò si verifica solo in condizioni </a:t>
            </a:r>
            <a:r>
              <a:rPr lang="it-IT" sz="1200" b="0" i="0" kern="1200" dirty="0" err="1" smtClean="0">
                <a:solidFill>
                  <a:schemeClr val="tx1"/>
                </a:solidFill>
                <a:latin typeface="+mn-lt"/>
                <a:ea typeface="+mn-ea"/>
                <a:cs typeface="+mn-cs"/>
              </a:rPr>
              <a:t>normossiche</a:t>
            </a:r>
            <a:r>
              <a:rPr lang="it-IT" sz="1200" b="0" i="0" kern="1200" baseline="0" dirty="0" smtClean="0">
                <a:solidFill>
                  <a:schemeClr val="tx1"/>
                </a:solidFill>
                <a:latin typeface="+mn-lt"/>
                <a:ea typeface="+mn-ea"/>
                <a:cs typeface="+mn-cs"/>
              </a:rPr>
              <a:t> perché la </a:t>
            </a:r>
            <a:r>
              <a:rPr lang="it-IT" sz="1200" b="0" i="0" kern="1200" baseline="0" dirty="0" err="1" smtClean="0">
                <a:solidFill>
                  <a:schemeClr val="tx1"/>
                </a:solidFill>
                <a:latin typeface="+mn-lt"/>
                <a:ea typeface="+mn-ea"/>
                <a:cs typeface="+mn-cs"/>
              </a:rPr>
              <a:t>prolil-idrossilasi</a:t>
            </a:r>
            <a:r>
              <a:rPr lang="it-IT" sz="1200" b="0" i="0" kern="1200" baseline="0" dirty="0" smtClean="0">
                <a:solidFill>
                  <a:schemeClr val="tx1"/>
                </a:solidFill>
                <a:latin typeface="+mn-lt"/>
                <a:ea typeface="+mn-ea"/>
                <a:cs typeface="+mn-cs"/>
              </a:rPr>
              <a:t> è attivata da ossigeno e ferro. In caso di ipossia questo non avviene.</a:t>
            </a:r>
          </a:p>
          <a:p>
            <a:endParaRPr lang="it-IT" sz="1200" b="0" i="0" kern="1200" baseline="0" dirty="0" smtClean="0">
              <a:solidFill>
                <a:schemeClr val="tx1"/>
              </a:solidFill>
              <a:latin typeface="+mn-lt"/>
              <a:ea typeface="+mn-ea"/>
              <a:cs typeface="+mn-cs"/>
            </a:endParaRPr>
          </a:p>
          <a:p>
            <a:r>
              <a:rPr lang="it-IT" sz="1200" b="0" i="0" kern="1200" dirty="0" smtClean="0">
                <a:solidFill>
                  <a:schemeClr val="tx1"/>
                </a:solidFill>
                <a:latin typeface="+mn-lt"/>
                <a:ea typeface="+mn-ea"/>
                <a:cs typeface="+mn-cs"/>
              </a:rPr>
              <a:t> </a:t>
            </a:r>
            <a:endParaRPr lang="en-US" dirty="0" smtClean="0">
              <a:solidFill>
                <a:schemeClr val="tx1"/>
              </a:solidFill>
            </a:endParaRPr>
          </a:p>
        </p:txBody>
      </p:sp>
      <p:sp>
        <p:nvSpPr>
          <p:cNvPr id="4" name="Segnaposto numero diapositiva 3"/>
          <p:cNvSpPr>
            <a:spLocks noGrp="1"/>
          </p:cNvSpPr>
          <p:nvPr>
            <p:ph type="sldNum" sz="quarter" idx="10"/>
          </p:nvPr>
        </p:nvSpPr>
        <p:spPr/>
        <p:txBody>
          <a:bodyPr/>
          <a:lstStyle/>
          <a:p>
            <a:fld id="{BABFCCB6-F990-FE4B-A3AF-2FAC7825A26A}"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r>
              <a:rPr lang="it-IT" smtClean="0"/>
              <a:t>add date</a:t>
            </a:r>
            <a:endParaRPr lang="it-IT"/>
          </a:p>
        </p:txBody>
      </p:sp>
      <p:sp>
        <p:nvSpPr>
          <p:cNvPr id="19" name="Segnaposto piè di pagina 18"/>
          <p:cNvSpPr>
            <a:spLocks noGrp="1"/>
          </p:cNvSpPr>
          <p:nvPr>
            <p:ph type="ftr" sz="quarter" idx="11"/>
          </p:nvPr>
        </p:nvSpPr>
        <p:spPr/>
        <p:txBody>
          <a:bodyPr/>
          <a:lstStyle/>
          <a:p>
            <a:r>
              <a:rPr lang="it-IT" smtClean="0"/>
              <a:t>Biochemistry of Age-related diseases  add name of presentation</a:t>
            </a:r>
            <a:endParaRPr lang="it-IT"/>
          </a:p>
        </p:txBody>
      </p:sp>
      <p:sp>
        <p:nvSpPr>
          <p:cNvPr id="27" name="Segnaposto numero diapositiva 26"/>
          <p:cNvSpPr>
            <a:spLocks noGrp="1"/>
          </p:cNvSpPr>
          <p:nvPr>
            <p:ph type="sldNum" sz="quarter" idx="12"/>
          </p:nvPr>
        </p:nvSpPr>
        <p:spPr/>
        <p:txBody>
          <a:bodyPr/>
          <a:lstStyle/>
          <a:p>
            <a:fld id="{577E702D-DAC6-704A-BC3C-8F84ACD9D698}"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r>
              <a:rPr lang="it-IT" smtClean="0"/>
              <a:t>add date</a:t>
            </a:r>
            <a:endParaRPr lang="it-IT"/>
          </a:p>
        </p:txBody>
      </p:sp>
      <p:sp>
        <p:nvSpPr>
          <p:cNvPr id="5" name="Segnaposto piè di pagina 4"/>
          <p:cNvSpPr>
            <a:spLocks noGrp="1"/>
          </p:cNvSpPr>
          <p:nvPr>
            <p:ph type="ftr" sz="quarter" idx="11"/>
          </p:nvPr>
        </p:nvSpPr>
        <p:spPr/>
        <p:txBody>
          <a:bodyPr/>
          <a:lstStyle/>
          <a:p>
            <a:r>
              <a:rPr lang="it-IT" smtClean="0"/>
              <a:t>Biochemistry of Age-related diseases  add name of presentation</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r>
              <a:rPr lang="it-IT" smtClean="0"/>
              <a:t>add date</a:t>
            </a:r>
            <a:endParaRPr lang="it-IT"/>
          </a:p>
        </p:txBody>
      </p:sp>
      <p:sp>
        <p:nvSpPr>
          <p:cNvPr id="5" name="Segnaposto piè di pagina 4"/>
          <p:cNvSpPr>
            <a:spLocks noGrp="1"/>
          </p:cNvSpPr>
          <p:nvPr>
            <p:ph type="ftr" sz="quarter" idx="11"/>
          </p:nvPr>
        </p:nvSpPr>
        <p:spPr/>
        <p:txBody>
          <a:bodyPr/>
          <a:lstStyle/>
          <a:p>
            <a:r>
              <a:rPr lang="it-IT" smtClean="0"/>
              <a:t>Biochemistry of Age-related diseases  add name of presentation</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pPr/>
              <a:t>‹n.›</a:t>
            </a:fld>
            <a:endParaRPr lang="it-IT"/>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r>
              <a:rPr lang="it-IT" smtClean="0"/>
              <a:t>add date</a:t>
            </a:r>
            <a:endParaRPr lang="it-IT"/>
          </a:p>
        </p:txBody>
      </p:sp>
      <p:sp>
        <p:nvSpPr>
          <p:cNvPr id="5" name="Segnaposto piè di pagina 4"/>
          <p:cNvSpPr>
            <a:spLocks noGrp="1"/>
          </p:cNvSpPr>
          <p:nvPr>
            <p:ph type="ftr" sz="quarter" idx="11"/>
          </p:nvPr>
        </p:nvSpPr>
        <p:spPr/>
        <p:txBody>
          <a:bodyPr/>
          <a:lstStyle/>
          <a:p>
            <a:r>
              <a:rPr lang="it-IT" smtClean="0"/>
              <a:t>Biochemistry of Age-related diseases  add name of presentation</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add date</a:t>
            </a:r>
            <a:endParaRPr lang="it-IT"/>
          </a:p>
        </p:txBody>
      </p:sp>
      <p:sp>
        <p:nvSpPr>
          <p:cNvPr id="5" name="Segnaposto piè di pagina 4"/>
          <p:cNvSpPr>
            <a:spLocks noGrp="1"/>
          </p:cNvSpPr>
          <p:nvPr>
            <p:ph type="ftr" sz="quarter" idx="11"/>
          </p:nvPr>
        </p:nvSpPr>
        <p:spPr/>
        <p:txBody>
          <a:bodyPr/>
          <a:lstStyle/>
          <a:p>
            <a:r>
              <a:rPr lang="it-IT" smtClean="0"/>
              <a:t>Biochemistry of Age-related diseases  add name of presentation</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r>
              <a:rPr lang="it-IT" smtClean="0"/>
              <a:t>add date</a:t>
            </a:r>
            <a:endParaRPr lang="it-IT"/>
          </a:p>
        </p:txBody>
      </p:sp>
      <p:sp>
        <p:nvSpPr>
          <p:cNvPr id="6" name="Segnaposto piè di pagina 5"/>
          <p:cNvSpPr>
            <a:spLocks noGrp="1"/>
          </p:cNvSpPr>
          <p:nvPr>
            <p:ph type="ftr" sz="quarter" idx="11"/>
          </p:nvPr>
        </p:nvSpPr>
        <p:spPr/>
        <p:txBody>
          <a:bodyPr/>
          <a:lstStyle/>
          <a:p>
            <a:r>
              <a:rPr lang="it-IT" smtClean="0"/>
              <a:t>Biochemistry of Age-related diseases  add name of presentation</a:t>
            </a:r>
            <a:endParaRPr lang="it-IT"/>
          </a:p>
        </p:txBody>
      </p:sp>
      <p:sp>
        <p:nvSpPr>
          <p:cNvPr id="7" name="Segnaposto numero diapositiva 6"/>
          <p:cNvSpPr>
            <a:spLocks noGrp="1"/>
          </p:cNvSpPr>
          <p:nvPr>
            <p:ph type="sldNum" sz="quarter" idx="12"/>
          </p:nvPr>
        </p:nvSpPr>
        <p:spPr/>
        <p:txBody>
          <a:bodyPr/>
          <a:lstStyle/>
          <a:p>
            <a:fld id="{577E702D-DAC6-704A-BC3C-8F84ACD9D698}" type="slidenum">
              <a:rPr lang="it-IT" smtClean="0"/>
              <a:pPr/>
              <a:t>‹n.›</a:t>
            </a:fld>
            <a:endParaRPr lang="it-IT"/>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r>
              <a:rPr lang="it-IT" smtClean="0"/>
              <a:t>add date</a:t>
            </a:r>
            <a:endParaRPr lang="it-IT"/>
          </a:p>
        </p:txBody>
      </p:sp>
      <p:sp>
        <p:nvSpPr>
          <p:cNvPr id="8" name="Segnaposto piè di pagina 7"/>
          <p:cNvSpPr>
            <a:spLocks noGrp="1"/>
          </p:cNvSpPr>
          <p:nvPr>
            <p:ph type="ftr" sz="quarter" idx="11"/>
          </p:nvPr>
        </p:nvSpPr>
        <p:spPr/>
        <p:txBody>
          <a:bodyPr/>
          <a:lstStyle/>
          <a:p>
            <a:r>
              <a:rPr lang="it-IT" smtClean="0"/>
              <a:t>Biochemistry of Age-related diseases  add name of presentation</a:t>
            </a:r>
            <a:endParaRPr lang="it-IT"/>
          </a:p>
        </p:txBody>
      </p:sp>
      <p:sp>
        <p:nvSpPr>
          <p:cNvPr id="9" name="Segnaposto numero diapositiva 8"/>
          <p:cNvSpPr>
            <a:spLocks noGrp="1"/>
          </p:cNvSpPr>
          <p:nvPr>
            <p:ph type="sldNum" sz="quarter" idx="12"/>
          </p:nvPr>
        </p:nvSpPr>
        <p:spPr/>
        <p:txBody>
          <a:bodyPr/>
          <a:lstStyle/>
          <a:p>
            <a:fld id="{577E702D-DAC6-704A-BC3C-8F84ACD9D69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r>
              <a:rPr lang="it-IT" smtClean="0"/>
              <a:t>add date</a:t>
            </a:r>
            <a:endParaRPr lang="it-IT"/>
          </a:p>
        </p:txBody>
      </p:sp>
      <p:sp>
        <p:nvSpPr>
          <p:cNvPr id="4" name="Segnaposto piè di pagina 3"/>
          <p:cNvSpPr>
            <a:spLocks noGrp="1"/>
          </p:cNvSpPr>
          <p:nvPr>
            <p:ph type="ftr" sz="quarter" idx="11"/>
          </p:nvPr>
        </p:nvSpPr>
        <p:spPr/>
        <p:txBody>
          <a:bodyPr/>
          <a:lstStyle/>
          <a:p>
            <a:r>
              <a:rPr lang="it-IT" smtClean="0"/>
              <a:t>Biochemistry of Age-related diseases  add name of presentation</a:t>
            </a:r>
            <a:endParaRPr lang="it-IT"/>
          </a:p>
        </p:txBody>
      </p:sp>
      <p:sp>
        <p:nvSpPr>
          <p:cNvPr id="5" name="Segnaposto numero diapositiva 4"/>
          <p:cNvSpPr>
            <a:spLocks noGrp="1"/>
          </p:cNvSpPr>
          <p:nvPr>
            <p:ph type="sldNum" sz="quarter" idx="12"/>
          </p:nvPr>
        </p:nvSpPr>
        <p:spPr/>
        <p:txBody>
          <a:bodyPr/>
          <a:lstStyle/>
          <a:p>
            <a:fld id="{577E702D-DAC6-704A-BC3C-8F84ACD9D69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add date</a:t>
            </a:r>
            <a:endParaRPr lang="it-IT"/>
          </a:p>
        </p:txBody>
      </p:sp>
      <p:sp>
        <p:nvSpPr>
          <p:cNvPr id="3" name="Segnaposto piè di pagina 2"/>
          <p:cNvSpPr>
            <a:spLocks noGrp="1"/>
          </p:cNvSpPr>
          <p:nvPr>
            <p:ph type="ftr" sz="quarter" idx="11"/>
          </p:nvPr>
        </p:nvSpPr>
        <p:spPr/>
        <p:txBody>
          <a:bodyPr/>
          <a:lstStyle/>
          <a:p>
            <a:r>
              <a:rPr lang="it-IT" smtClean="0"/>
              <a:t>Biochemistry of Age-related diseases  add name of presentation</a:t>
            </a:r>
            <a:endParaRPr lang="it-IT"/>
          </a:p>
        </p:txBody>
      </p:sp>
      <p:sp>
        <p:nvSpPr>
          <p:cNvPr id="4" name="Segnaposto numero diapositiva 3"/>
          <p:cNvSpPr>
            <a:spLocks noGrp="1"/>
          </p:cNvSpPr>
          <p:nvPr>
            <p:ph type="sldNum" sz="quarter" idx="12"/>
          </p:nvPr>
        </p:nvSpPr>
        <p:spPr/>
        <p:txBody>
          <a:bodyPr/>
          <a:lstStyle/>
          <a:p>
            <a:fld id="{577E702D-DAC6-704A-BC3C-8F84ACD9D698}" type="slidenum">
              <a:rPr lang="it-IT" smtClean="0"/>
              <a:pPr/>
              <a:t>‹n.›</a:t>
            </a:fld>
            <a:endParaRPr lang="it-IT"/>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r>
              <a:rPr lang="it-IT" smtClean="0"/>
              <a:t>add date</a:t>
            </a:r>
            <a:endParaRPr lang="it-IT"/>
          </a:p>
        </p:txBody>
      </p:sp>
      <p:sp>
        <p:nvSpPr>
          <p:cNvPr id="6" name="Segnaposto piè di pagina 5"/>
          <p:cNvSpPr>
            <a:spLocks noGrp="1"/>
          </p:cNvSpPr>
          <p:nvPr>
            <p:ph type="ftr" sz="quarter" idx="11"/>
          </p:nvPr>
        </p:nvSpPr>
        <p:spPr/>
        <p:txBody>
          <a:bodyPr/>
          <a:lstStyle/>
          <a:p>
            <a:r>
              <a:rPr lang="it-IT" smtClean="0"/>
              <a:t>Biochemistry of Age-related diseases  add name of presentation</a:t>
            </a:r>
            <a:endParaRPr lang="it-IT"/>
          </a:p>
        </p:txBody>
      </p:sp>
      <p:sp>
        <p:nvSpPr>
          <p:cNvPr id="7" name="Segnaposto numero diapositiva 6"/>
          <p:cNvSpPr>
            <a:spLocks noGrp="1"/>
          </p:cNvSpPr>
          <p:nvPr>
            <p:ph type="sldNum" sz="quarter" idx="12"/>
          </p:nvPr>
        </p:nvSpPr>
        <p:spPr/>
        <p:txBody>
          <a:bodyPr/>
          <a:lstStyle/>
          <a:p>
            <a:fld id="{577E702D-DAC6-704A-BC3C-8F84ACD9D69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add date</a:t>
            </a:r>
            <a:endParaRPr lang="it-IT"/>
          </a:p>
        </p:txBody>
      </p:sp>
      <p:sp>
        <p:nvSpPr>
          <p:cNvPr id="6" name="Segnaposto piè di pagina 5"/>
          <p:cNvSpPr>
            <a:spLocks noGrp="1"/>
          </p:cNvSpPr>
          <p:nvPr>
            <p:ph type="ftr" sz="quarter" idx="11"/>
          </p:nvPr>
        </p:nvSpPr>
        <p:spPr/>
        <p:txBody>
          <a:bodyPr/>
          <a:lstStyle/>
          <a:p>
            <a:r>
              <a:rPr lang="it-IT" smtClean="0"/>
              <a:t>Biochemistry of Age-related diseases  add name of presentation</a:t>
            </a:r>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577E702D-DAC6-704A-BC3C-8F84ACD9D698}"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it-IT" smtClean="0"/>
              <a:t>add date</a:t>
            </a:r>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it-IT" smtClean="0"/>
              <a:t>Biochemistry of Age-related diseases  add name of presentation</a:t>
            </a: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77E702D-DAC6-704A-BC3C-8F84ACD9D698}"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b="1" dirty="0" err="1" smtClean="0"/>
              <a:t>ROS-mediated</a:t>
            </a:r>
            <a:r>
              <a:rPr lang="it-IT" b="1" dirty="0" smtClean="0"/>
              <a:t> </a:t>
            </a:r>
            <a:r>
              <a:rPr lang="it-IT" b="1" dirty="0" err="1" smtClean="0"/>
              <a:t>carcinogenesis</a:t>
            </a:r>
            <a:r>
              <a:rPr lang="it-IT" b="1" dirty="0" smtClean="0"/>
              <a:t/>
            </a:r>
            <a:br>
              <a:rPr lang="it-IT" b="1" dirty="0" smtClean="0"/>
            </a:br>
            <a:endParaRPr lang="it-IT" dirty="0"/>
          </a:p>
        </p:txBody>
      </p:sp>
      <p:sp>
        <p:nvSpPr>
          <p:cNvPr id="3" name="Sottotitolo 2"/>
          <p:cNvSpPr>
            <a:spLocks noGrp="1"/>
          </p:cNvSpPr>
          <p:nvPr>
            <p:ph type="subTitle" idx="1"/>
          </p:nvPr>
        </p:nvSpPr>
        <p:spPr/>
        <p:txBody>
          <a:bodyPr>
            <a:normAutofit/>
          </a:bodyPr>
          <a:lstStyle/>
          <a:p>
            <a:pPr algn="l">
              <a:buFont typeface="Arial" pitchFamily="34" charset="0"/>
              <a:buChar char="•"/>
            </a:pPr>
            <a:r>
              <a:rPr lang="it-IT" dirty="0" err="1" smtClean="0">
                <a:solidFill>
                  <a:schemeClr val="tx1"/>
                </a:solidFill>
              </a:rPr>
              <a:t>Chiovenda</a:t>
            </a:r>
            <a:r>
              <a:rPr lang="it-IT" dirty="0" smtClean="0">
                <a:solidFill>
                  <a:schemeClr val="tx1"/>
                </a:solidFill>
              </a:rPr>
              <a:t> Matteo</a:t>
            </a:r>
          </a:p>
          <a:p>
            <a:pPr algn="l">
              <a:buFont typeface="Arial" pitchFamily="34" charset="0"/>
              <a:buChar char="•"/>
            </a:pPr>
            <a:r>
              <a:rPr lang="it-IT" dirty="0" smtClean="0">
                <a:solidFill>
                  <a:schemeClr val="tx1"/>
                </a:solidFill>
              </a:rPr>
              <a:t>D'Angelo Andrea</a:t>
            </a:r>
          </a:p>
        </p:txBody>
      </p:sp>
      <p:sp>
        <p:nvSpPr>
          <p:cNvPr id="4" name="Segnaposto data 3"/>
          <p:cNvSpPr>
            <a:spLocks noGrp="1"/>
          </p:cNvSpPr>
          <p:nvPr>
            <p:ph type="dt" sz="half" idx="10"/>
          </p:nvPr>
        </p:nvSpPr>
        <p:spPr/>
        <p:txBody>
          <a:bodyPr/>
          <a:lstStyle/>
          <a:p>
            <a:r>
              <a:rPr lang="it-IT" dirty="0" smtClean="0">
                <a:solidFill>
                  <a:schemeClr val="tx1"/>
                </a:solidFill>
              </a:rPr>
              <a:t>09/04/2019</a:t>
            </a:r>
            <a:endParaRPr lang="it-IT" dirty="0">
              <a:solidFill>
                <a:schemeClr val="tx1"/>
              </a:solidFill>
            </a:endParaRPr>
          </a:p>
        </p:txBody>
      </p:sp>
      <p:sp>
        <p:nvSpPr>
          <p:cNvPr id="5" name="Segnaposto piè di pagina 4"/>
          <p:cNvSpPr>
            <a:spLocks noGrp="1"/>
          </p:cNvSpPr>
          <p:nvPr>
            <p:ph type="ftr" sz="quarter" idx="11"/>
          </p:nvPr>
        </p:nvSpPr>
        <p:spPr>
          <a:xfrm>
            <a:off x="3043517" y="6356350"/>
            <a:ext cx="3352800" cy="365125"/>
          </a:xfrm>
        </p:spPr>
        <p:txBody>
          <a:bodyPr/>
          <a:lstStyle/>
          <a:p>
            <a:r>
              <a:rPr lang="it-IT" dirty="0" err="1" smtClean="0">
                <a:solidFill>
                  <a:schemeClr val="tx1"/>
                </a:solidFill>
              </a:rPr>
              <a:t>Biochemistry</a:t>
            </a:r>
            <a:r>
              <a:rPr lang="it-IT" dirty="0" smtClean="0">
                <a:solidFill>
                  <a:schemeClr val="tx1"/>
                </a:solidFill>
              </a:rPr>
              <a:t> </a:t>
            </a:r>
            <a:r>
              <a:rPr lang="it-IT" dirty="0" err="1" smtClean="0">
                <a:solidFill>
                  <a:schemeClr val="tx1"/>
                </a:solidFill>
              </a:rPr>
              <a:t>of</a:t>
            </a:r>
            <a:r>
              <a:rPr lang="it-IT" dirty="0" smtClean="0">
                <a:solidFill>
                  <a:schemeClr val="tx1"/>
                </a:solidFill>
              </a:rPr>
              <a:t> </a:t>
            </a:r>
            <a:r>
              <a:rPr lang="it-IT" dirty="0" err="1" smtClean="0">
                <a:solidFill>
                  <a:schemeClr val="tx1"/>
                </a:solidFill>
              </a:rPr>
              <a:t>Age-related</a:t>
            </a:r>
            <a:r>
              <a:rPr lang="it-IT" dirty="0" smtClean="0">
                <a:solidFill>
                  <a:schemeClr val="tx1"/>
                </a:solidFill>
              </a:rPr>
              <a:t> </a:t>
            </a:r>
            <a:r>
              <a:rPr lang="it-IT" dirty="0" err="1" smtClean="0">
                <a:solidFill>
                  <a:schemeClr val="tx1"/>
                </a:solidFill>
              </a:rPr>
              <a:t>diseases</a:t>
            </a:r>
            <a:endParaRPr lang="it-IT" dirty="0">
              <a:solidFill>
                <a:schemeClr val="tx1"/>
              </a:solidFill>
            </a:endParaRPr>
          </a:p>
        </p:txBody>
      </p:sp>
      <p:sp>
        <p:nvSpPr>
          <p:cNvPr id="6" name="Segnaposto numero diapositiva 5"/>
          <p:cNvSpPr>
            <a:spLocks noGrp="1"/>
          </p:cNvSpPr>
          <p:nvPr>
            <p:ph type="sldNum" sz="quarter" idx="12"/>
          </p:nvPr>
        </p:nvSpPr>
        <p:spPr/>
        <p:txBody>
          <a:bodyPr/>
          <a:lstStyle/>
          <a:p>
            <a:fld id="{577E702D-DAC6-704A-BC3C-8F84ACD9D698}" type="slidenum">
              <a:rPr lang="it-IT" smtClean="0">
                <a:solidFill>
                  <a:schemeClr val="tx1"/>
                </a:solidFill>
              </a:rPr>
              <a:pPr/>
              <a:t>1</a:t>
            </a:fld>
            <a:endParaRPr lang="it-IT" dirty="0">
              <a:solidFill>
                <a:schemeClr val="tx1"/>
              </a:solidFill>
            </a:endParaRPr>
          </a:p>
        </p:txBody>
      </p:sp>
    </p:spTree>
    <p:extLst>
      <p:ext uri="{BB962C8B-B14F-4D97-AF65-F5344CB8AC3E}">
        <p14:creationId xmlns:p14="http://schemas.microsoft.com/office/powerpoint/2010/main" val="30922072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22050"/>
            <a:ext cx="8686800" cy="707054"/>
          </a:xfrm>
        </p:spPr>
        <p:txBody>
          <a:bodyPr>
            <a:normAutofit fontScale="90000"/>
          </a:bodyPr>
          <a:lstStyle/>
          <a:p>
            <a:r>
              <a:rPr lang="it-IT" dirty="0" err="1" smtClean="0"/>
              <a:t>Redox-sensitive</a:t>
            </a:r>
            <a:r>
              <a:rPr lang="it-IT" dirty="0" smtClean="0"/>
              <a:t> </a:t>
            </a:r>
            <a:r>
              <a:rPr lang="it-IT" dirty="0" err="1" smtClean="0"/>
              <a:t>transcription</a:t>
            </a:r>
            <a:r>
              <a:rPr lang="it-IT" dirty="0" smtClean="0"/>
              <a:t> </a:t>
            </a:r>
            <a:r>
              <a:rPr lang="it-IT" dirty="0" err="1" smtClean="0"/>
              <a:t>factors</a:t>
            </a:r>
            <a:endParaRPr lang="it-IT" dirty="0"/>
          </a:p>
        </p:txBody>
      </p:sp>
      <p:sp>
        <p:nvSpPr>
          <p:cNvPr id="3" name="Segnaposto contenuto 2"/>
          <p:cNvSpPr>
            <a:spLocks noGrp="1"/>
          </p:cNvSpPr>
          <p:nvPr>
            <p:ph idx="1"/>
          </p:nvPr>
        </p:nvSpPr>
        <p:spPr>
          <a:xfrm>
            <a:off x="305888" y="1529511"/>
            <a:ext cx="2514600" cy="907868"/>
          </a:xfrm>
        </p:spPr>
        <p:txBody>
          <a:bodyPr>
            <a:normAutofit/>
          </a:bodyPr>
          <a:lstStyle/>
          <a:p>
            <a:pPr>
              <a:buClrTx/>
              <a:buFont typeface="Arial" pitchFamily="34" charset="0"/>
              <a:buChar char="•"/>
            </a:pPr>
            <a:r>
              <a:rPr lang="it-IT" dirty="0" smtClean="0"/>
              <a:t>Hif-1</a:t>
            </a:r>
            <a:r>
              <a:rPr lang="el-GR" dirty="0" smtClean="0"/>
              <a:t>α</a:t>
            </a:r>
            <a:endParaRPr lang="it-IT" dirty="0" smtClean="0"/>
          </a:p>
          <a:p>
            <a:endParaRPr lang="it-IT"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10</a:t>
            </a:fld>
            <a:endParaRPr lang="it-IT"/>
          </a:p>
        </p:txBody>
      </p:sp>
      <p:pic>
        <p:nvPicPr>
          <p:cNvPr id="9218" name="Picture 2" descr="Risultati immagini per hif 1alpha"/>
          <p:cNvPicPr>
            <a:picLocks noChangeAspect="1" noChangeArrowheads="1"/>
          </p:cNvPicPr>
          <p:nvPr/>
        </p:nvPicPr>
        <p:blipFill>
          <a:blip r:embed="rId3"/>
          <a:srcRect l="5663" t="14753" r="3317" b="3976"/>
          <a:stretch>
            <a:fillRect/>
          </a:stretch>
        </p:blipFill>
        <p:spPr bwMode="auto">
          <a:xfrm>
            <a:off x="1563188" y="1725454"/>
            <a:ext cx="5961017" cy="4316278"/>
          </a:xfrm>
          <a:prstGeom prst="rect">
            <a:avLst/>
          </a:prstGeom>
          <a:noFill/>
        </p:spPr>
      </p:pic>
    </p:spTree>
    <p:extLst>
      <p:ext uri="{BB962C8B-B14F-4D97-AF65-F5344CB8AC3E}">
        <p14:creationId xmlns:p14="http://schemas.microsoft.com/office/powerpoint/2010/main" val="3804243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31074"/>
            <a:ext cx="8686800" cy="1143000"/>
          </a:xfrm>
        </p:spPr>
        <p:txBody>
          <a:bodyPr>
            <a:normAutofit fontScale="90000"/>
          </a:bodyPr>
          <a:lstStyle/>
          <a:p>
            <a:r>
              <a:rPr lang="it-IT" dirty="0" err="1" smtClean="0"/>
              <a:t>Redox-sensitive</a:t>
            </a:r>
            <a:r>
              <a:rPr lang="it-IT" dirty="0" smtClean="0"/>
              <a:t> </a:t>
            </a:r>
            <a:r>
              <a:rPr lang="it-IT" dirty="0" err="1" smtClean="0"/>
              <a:t>transcription</a:t>
            </a:r>
            <a:r>
              <a:rPr lang="it-IT" dirty="0" smtClean="0"/>
              <a:t> </a:t>
            </a:r>
            <a:r>
              <a:rPr lang="it-IT" dirty="0" err="1" smtClean="0"/>
              <a:t>factors</a:t>
            </a:r>
            <a:endParaRPr lang="en-US"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11</a:t>
            </a:fld>
            <a:endParaRPr lang="it-IT"/>
          </a:p>
        </p:txBody>
      </p:sp>
      <p:pic>
        <p:nvPicPr>
          <p:cNvPr id="7" name="Picture 4" descr="Risultati immagini per nf-kb"/>
          <p:cNvPicPr>
            <a:picLocks noGrp="1" noChangeAspect="1" noChangeArrowheads="1"/>
          </p:cNvPicPr>
          <p:nvPr>
            <p:ph idx="1"/>
          </p:nvPr>
        </p:nvPicPr>
        <p:blipFill>
          <a:blip r:embed="rId3"/>
          <a:srcRect/>
          <a:stretch>
            <a:fillRect/>
          </a:stretch>
        </p:blipFill>
        <p:spPr bwMode="auto">
          <a:xfrm>
            <a:off x="1645708" y="1935163"/>
            <a:ext cx="5852583" cy="4389437"/>
          </a:xfrm>
          <a:prstGeom prst="rect">
            <a:avLst/>
          </a:prstGeom>
          <a:noFill/>
        </p:spPr>
      </p:pic>
      <p:sp>
        <p:nvSpPr>
          <p:cNvPr id="8" name="Ovale 7"/>
          <p:cNvSpPr/>
          <p:nvPr/>
        </p:nvSpPr>
        <p:spPr>
          <a:xfrm>
            <a:off x="1645708" y="2272937"/>
            <a:ext cx="1768158" cy="7315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egnaposto contenuto 2"/>
          <p:cNvSpPr txBox="1">
            <a:spLocks/>
          </p:cNvSpPr>
          <p:nvPr/>
        </p:nvSpPr>
        <p:spPr>
          <a:xfrm>
            <a:off x="457200" y="1754878"/>
            <a:ext cx="1578428" cy="713267"/>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it-IT" sz="2800" b="0" i="0" u="none" strike="noStrike" kern="1200" cap="none" spc="0" normalizeH="0" baseline="0" noProof="0" dirty="0" err="1" smtClean="0">
                <a:ln>
                  <a:noFill/>
                </a:ln>
                <a:solidFill>
                  <a:schemeClr val="tx1"/>
                </a:solidFill>
                <a:effectLst/>
                <a:uLnTx/>
                <a:uFillTx/>
                <a:latin typeface="+mn-lt"/>
                <a:ea typeface="+mn-ea"/>
                <a:cs typeface="+mn-cs"/>
              </a:rPr>
              <a:t>NF-kB</a:t>
            </a:r>
            <a:endParaRPr kumimoji="0" lang="it-IT"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1257" y="496389"/>
            <a:ext cx="8621486" cy="1143000"/>
          </a:xfrm>
        </p:spPr>
        <p:txBody>
          <a:bodyPr>
            <a:normAutofit fontScale="90000"/>
          </a:bodyPr>
          <a:lstStyle/>
          <a:p>
            <a:r>
              <a:rPr lang="it-IT" dirty="0" err="1" smtClean="0"/>
              <a:t>Redox-sensitive</a:t>
            </a:r>
            <a:r>
              <a:rPr lang="it-IT" dirty="0" smtClean="0"/>
              <a:t> </a:t>
            </a:r>
            <a:r>
              <a:rPr lang="it-IT" dirty="0" err="1" smtClean="0"/>
              <a:t>transcription</a:t>
            </a:r>
            <a:r>
              <a:rPr lang="it-IT" dirty="0" smtClean="0"/>
              <a:t> </a:t>
            </a:r>
            <a:r>
              <a:rPr lang="it-IT" dirty="0" err="1" smtClean="0"/>
              <a:t>factors</a:t>
            </a:r>
            <a:endParaRPr lang="en-US"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12</a:t>
            </a:fld>
            <a:endParaRPr lang="it-IT"/>
          </a:p>
        </p:txBody>
      </p:sp>
      <p:pic>
        <p:nvPicPr>
          <p:cNvPr id="7" name="Picture 6" descr="Risultati immagini per p53"/>
          <p:cNvPicPr>
            <a:picLocks noGrp="1" noChangeAspect="1" noChangeArrowheads="1"/>
          </p:cNvPicPr>
          <p:nvPr>
            <p:ph idx="1"/>
          </p:nvPr>
        </p:nvPicPr>
        <p:blipFill>
          <a:blip r:embed="rId3"/>
          <a:srcRect/>
          <a:stretch>
            <a:fillRect/>
          </a:stretch>
        </p:blipFill>
        <p:spPr bwMode="auto">
          <a:xfrm>
            <a:off x="2176462" y="2196306"/>
            <a:ext cx="4791075" cy="3867150"/>
          </a:xfrm>
          <a:prstGeom prst="rect">
            <a:avLst/>
          </a:prstGeom>
          <a:noFill/>
        </p:spPr>
      </p:pic>
      <p:sp>
        <p:nvSpPr>
          <p:cNvPr id="8" name="Per 7"/>
          <p:cNvSpPr/>
          <p:nvPr/>
        </p:nvSpPr>
        <p:spPr>
          <a:xfrm>
            <a:off x="4725488" y="4088674"/>
            <a:ext cx="529045" cy="535576"/>
          </a:xfrm>
          <a:prstGeom prst="mathMultiply">
            <a:avLst>
              <a:gd name="adj1" fmla="val 189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egnaposto contenuto 2"/>
          <p:cNvSpPr txBox="1">
            <a:spLocks/>
          </p:cNvSpPr>
          <p:nvPr/>
        </p:nvSpPr>
        <p:spPr>
          <a:xfrm>
            <a:off x="598713" y="1998617"/>
            <a:ext cx="1262743" cy="139119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it-IT" sz="3200" b="0" i="0" u="none" strike="noStrike" kern="1200" cap="none" spc="0" normalizeH="0" baseline="0" noProof="0" dirty="0" smtClean="0">
                <a:ln>
                  <a:noFill/>
                </a:ln>
                <a:solidFill>
                  <a:schemeClr val="tx1"/>
                </a:solidFill>
                <a:effectLst/>
                <a:uLnTx/>
                <a:uFillTx/>
                <a:latin typeface="+mn-lt"/>
                <a:ea typeface="+mn-ea"/>
                <a:cs typeface="+mn-cs"/>
              </a:rPr>
              <a:t>p53</a:t>
            </a:r>
            <a:endParaRPr kumimoji="0" lang="it-I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ccia curva 9"/>
          <p:cNvSpPr/>
          <p:nvPr/>
        </p:nvSpPr>
        <p:spPr>
          <a:xfrm>
            <a:off x="5034992" y="3368367"/>
            <a:ext cx="1569966" cy="698863"/>
          </a:xfrm>
          <a:prstGeom prst="bentArrow">
            <a:avLst>
              <a:gd name="adj1" fmla="val 7719"/>
              <a:gd name="adj2" fmla="val 25000"/>
              <a:gd name="adj3" fmla="val 20063"/>
              <a:gd name="adj4" fmla="val 51156"/>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p:cNvPicPr>
            <a:picLocks noChangeAspect="1" noChangeArrowheads="1"/>
          </p:cNvPicPr>
          <p:nvPr/>
        </p:nvPicPr>
        <p:blipFill>
          <a:blip r:embed="rId4"/>
          <a:srcRect l="64974" t="43396" r="14738" b="32311"/>
          <a:stretch>
            <a:fillRect/>
          </a:stretch>
        </p:blipFill>
        <p:spPr bwMode="auto">
          <a:xfrm>
            <a:off x="6914150" y="2596736"/>
            <a:ext cx="1665269" cy="1121063"/>
          </a:xfrm>
          <a:prstGeom prst="rect">
            <a:avLst/>
          </a:prstGeom>
          <a:noFill/>
          <a:ln w="9525">
            <a:noFill/>
            <a:miter lim="800000"/>
            <a:headEnd/>
            <a:tailEnd/>
          </a:ln>
          <a:effectLst/>
        </p:spPr>
      </p:pic>
      <p:sp>
        <p:nvSpPr>
          <p:cNvPr id="12" name="CasellaDiTesto 11"/>
          <p:cNvSpPr txBox="1"/>
          <p:nvPr/>
        </p:nvSpPr>
        <p:spPr>
          <a:xfrm>
            <a:off x="6914150" y="3548870"/>
            <a:ext cx="1356077"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Zinc fingers</a:t>
            </a:r>
            <a:endParaRPr lang="en-US" dirty="0">
              <a:effectLst>
                <a:outerShdw blurRad="38100" dist="38100" dir="2700000" algn="tl">
                  <a:srgbClr val="000000">
                    <a:alpha val="43137"/>
                  </a:srgbClr>
                </a:outerShdw>
              </a:effectLst>
            </a:endParaRPr>
          </a:p>
        </p:txBody>
      </p:sp>
      <p:sp>
        <p:nvSpPr>
          <p:cNvPr id="13" name="Rettangolo 12"/>
          <p:cNvSpPr/>
          <p:nvPr/>
        </p:nvSpPr>
        <p:spPr>
          <a:xfrm>
            <a:off x="6785908" y="2575292"/>
            <a:ext cx="2096836" cy="14919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aetta 13"/>
          <p:cNvSpPr/>
          <p:nvPr/>
        </p:nvSpPr>
        <p:spPr>
          <a:xfrm>
            <a:off x="6153611" y="2128784"/>
            <a:ext cx="902693" cy="935903"/>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CasellaDiTesto 14"/>
          <p:cNvSpPr txBox="1"/>
          <p:nvPr/>
        </p:nvSpPr>
        <p:spPr>
          <a:xfrm>
            <a:off x="6782806" y="2011640"/>
            <a:ext cx="654090" cy="369332"/>
          </a:xfrm>
          <a:prstGeom prst="rect">
            <a:avLst/>
          </a:prstGeom>
          <a:noFill/>
        </p:spPr>
        <p:txBody>
          <a:bodyPr wrap="none" rtlCol="0">
            <a:spAutoFit/>
          </a:bodyPr>
          <a:lstStyle/>
          <a:p>
            <a:r>
              <a:rPr lang="en-US" b="1" dirty="0" smtClean="0">
                <a:solidFill>
                  <a:srgbClr val="FF0000"/>
                </a:solidFill>
                <a:effectLst>
                  <a:outerShdw blurRad="38100" dist="38100" dir="2700000" algn="tl">
                    <a:srgbClr val="000000">
                      <a:alpha val="43137"/>
                    </a:srgbClr>
                  </a:outerShdw>
                </a:effectLst>
              </a:rPr>
              <a:t>ROS</a:t>
            </a:r>
            <a:endParaRPr lang="en-US"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Epigenetic</a:t>
            </a:r>
            <a:r>
              <a:rPr lang="it-IT" dirty="0" smtClean="0"/>
              <a:t> </a:t>
            </a:r>
            <a:r>
              <a:rPr lang="it-IT" dirty="0" err="1" smtClean="0"/>
              <a:t>modifications</a:t>
            </a:r>
            <a:r>
              <a:rPr lang="it-IT" dirty="0" smtClean="0"/>
              <a:t> and </a:t>
            </a:r>
            <a:r>
              <a:rPr lang="it-IT" dirty="0" err="1" smtClean="0"/>
              <a:t>their</a:t>
            </a:r>
            <a:r>
              <a:rPr lang="it-IT" dirty="0" smtClean="0"/>
              <a:t> relation </a:t>
            </a:r>
            <a:r>
              <a:rPr lang="it-IT" dirty="0" err="1" smtClean="0"/>
              <a:t>to</a:t>
            </a:r>
            <a:r>
              <a:rPr lang="it-IT" dirty="0" smtClean="0"/>
              <a:t> ROS</a:t>
            </a:r>
            <a:endParaRPr lang="it-IT"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13</a:t>
            </a:fld>
            <a:endParaRPr lang="it-IT"/>
          </a:p>
        </p:txBody>
      </p:sp>
      <p:pic>
        <p:nvPicPr>
          <p:cNvPr id="7" name="Segnaposto contenuto 6" descr="1-s2.0-S0098299718300220-gr2.jpg"/>
          <p:cNvPicPr>
            <a:picLocks noGrp="1"/>
          </p:cNvPicPr>
          <p:nvPr>
            <p:ph idx="1"/>
          </p:nvPr>
        </p:nvPicPr>
        <p:blipFill>
          <a:blip r:embed="rId3"/>
          <a:stretch>
            <a:fillRect/>
          </a:stretch>
        </p:blipFill>
        <p:spPr>
          <a:xfrm>
            <a:off x="1621064" y="1914685"/>
            <a:ext cx="5850889" cy="4441665"/>
          </a:xfrm>
          <a:prstGeom prst="rect">
            <a:avLst/>
          </a:prstGeom>
        </p:spPr>
      </p:pic>
    </p:spTree>
    <p:extLst>
      <p:ext uri="{BB962C8B-B14F-4D97-AF65-F5344CB8AC3E}">
        <p14:creationId xmlns:p14="http://schemas.microsoft.com/office/powerpoint/2010/main" val="3804243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2880" y="287383"/>
            <a:ext cx="8961120" cy="1143000"/>
          </a:xfrm>
        </p:spPr>
        <p:txBody>
          <a:bodyPr>
            <a:normAutofit fontScale="90000"/>
          </a:bodyPr>
          <a:lstStyle/>
          <a:p>
            <a:r>
              <a:rPr lang="en-US" sz="4400" dirty="0" smtClean="0"/>
              <a:t>Principal components to prevent cancer</a:t>
            </a:r>
            <a:endParaRPr lang="en-US" sz="4400" dirty="0"/>
          </a:p>
        </p:txBody>
      </p:sp>
      <p:sp>
        <p:nvSpPr>
          <p:cNvPr id="3" name="Segnaposto contenuto 2"/>
          <p:cNvSpPr>
            <a:spLocks noGrp="1"/>
          </p:cNvSpPr>
          <p:nvPr>
            <p:ph idx="1"/>
          </p:nvPr>
        </p:nvSpPr>
        <p:spPr>
          <a:xfrm>
            <a:off x="2625635" y="2332355"/>
            <a:ext cx="4167051" cy="4389120"/>
          </a:xfrm>
        </p:spPr>
        <p:txBody>
          <a:bodyPr/>
          <a:lstStyle/>
          <a:p>
            <a:r>
              <a:rPr lang="en-US" dirty="0" smtClean="0"/>
              <a:t>Differentiation </a:t>
            </a:r>
          </a:p>
          <a:p>
            <a:endParaRPr lang="en-US" sz="1050" dirty="0" smtClean="0"/>
          </a:p>
          <a:p>
            <a:r>
              <a:rPr lang="en-US" dirty="0" smtClean="0"/>
              <a:t>Quiescence</a:t>
            </a:r>
          </a:p>
          <a:p>
            <a:endParaRPr lang="en-US" sz="1400" dirty="0" smtClean="0"/>
          </a:p>
          <a:p>
            <a:r>
              <a:rPr lang="en-US" dirty="0" smtClean="0"/>
              <a:t>Apoptosis induction</a:t>
            </a:r>
            <a:endParaRPr lang="en-US"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14</a:t>
            </a:fld>
            <a:endParaRPr lang="it-IT"/>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Redox</a:t>
            </a:r>
            <a:r>
              <a:rPr lang="it-IT" dirty="0" smtClean="0"/>
              <a:t> </a:t>
            </a:r>
            <a:r>
              <a:rPr lang="it-IT" dirty="0" err="1" smtClean="0"/>
              <a:t>dependent</a:t>
            </a:r>
            <a:r>
              <a:rPr lang="it-IT" dirty="0" smtClean="0"/>
              <a:t> </a:t>
            </a:r>
            <a:r>
              <a:rPr lang="it-IT" dirty="0" err="1" smtClean="0"/>
              <a:t>pathways</a:t>
            </a:r>
            <a:r>
              <a:rPr lang="it-IT" dirty="0" smtClean="0"/>
              <a:t> </a:t>
            </a:r>
            <a:r>
              <a:rPr lang="it-IT" dirty="0" err="1" smtClean="0"/>
              <a:t>that</a:t>
            </a:r>
            <a:r>
              <a:rPr lang="it-IT" dirty="0" smtClean="0"/>
              <a:t> favor </a:t>
            </a:r>
            <a:r>
              <a:rPr lang="it-IT" dirty="0" err="1" smtClean="0"/>
              <a:t>carcinogenesis</a:t>
            </a:r>
            <a:endParaRPr lang="it-IT"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15</a:t>
            </a:fld>
            <a:endParaRPr lang="it-IT"/>
          </a:p>
        </p:txBody>
      </p:sp>
      <p:pic>
        <p:nvPicPr>
          <p:cNvPr id="7" name="Segnaposto contenuto 6" descr="1-s2.0-S0098299718300220-gr3_lrg.jpg"/>
          <p:cNvPicPr>
            <a:picLocks noGrp="1"/>
          </p:cNvPicPr>
          <p:nvPr>
            <p:ph idx="1"/>
          </p:nvPr>
        </p:nvPicPr>
        <p:blipFill>
          <a:blip r:embed="rId3" cstate="print"/>
          <a:srcRect r="59823" b="38010"/>
          <a:stretch>
            <a:fillRect/>
          </a:stretch>
        </p:blipFill>
        <p:spPr>
          <a:xfrm>
            <a:off x="2690946" y="1847088"/>
            <a:ext cx="3357155" cy="3613186"/>
          </a:xfrm>
          <a:prstGeom prst="rect">
            <a:avLst/>
          </a:prstGeom>
        </p:spPr>
      </p:pic>
      <p:pic>
        <p:nvPicPr>
          <p:cNvPr id="8" name="Segnaposto contenuto 6" descr="1-s2.0-S0098299718300220-gr3_lrg.jpg"/>
          <p:cNvPicPr>
            <a:picLocks/>
          </p:cNvPicPr>
          <p:nvPr/>
        </p:nvPicPr>
        <p:blipFill>
          <a:blip r:embed="rId3" cstate="print"/>
          <a:srcRect l="3311" t="61990" r="3311"/>
          <a:stretch>
            <a:fillRect/>
          </a:stretch>
        </p:blipFill>
        <p:spPr>
          <a:xfrm>
            <a:off x="1371600" y="5090673"/>
            <a:ext cx="5525589" cy="1630802"/>
          </a:xfrm>
          <a:prstGeom prst="rect">
            <a:avLst/>
          </a:prstGeom>
        </p:spPr>
      </p:pic>
    </p:spTree>
    <p:extLst>
      <p:ext uri="{BB962C8B-B14F-4D97-AF65-F5344CB8AC3E}">
        <p14:creationId xmlns:p14="http://schemas.microsoft.com/office/powerpoint/2010/main" val="3804243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Redox</a:t>
            </a:r>
            <a:r>
              <a:rPr lang="it-IT" dirty="0" smtClean="0"/>
              <a:t> </a:t>
            </a:r>
            <a:r>
              <a:rPr lang="it-IT" dirty="0" err="1" smtClean="0"/>
              <a:t>dependent</a:t>
            </a:r>
            <a:r>
              <a:rPr lang="it-IT" dirty="0" smtClean="0"/>
              <a:t> </a:t>
            </a:r>
            <a:r>
              <a:rPr lang="it-IT" dirty="0" err="1" smtClean="0"/>
              <a:t>pathways</a:t>
            </a:r>
            <a:r>
              <a:rPr lang="it-IT" dirty="0" smtClean="0"/>
              <a:t> </a:t>
            </a:r>
            <a:r>
              <a:rPr lang="it-IT" dirty="0" err="1" smtClean="0"/>
              <a:t>that</a:t>
            </a:r>
            <a:r>
              <a:rPr lang="it-IT" dirty="0" smtClean="0"/>
              <a:t> favor </a:t>
            </a:r>
            <a:r>
              <a:rPr lang="it-IT" dirty="0" err="1" smtClean="0"/>
              <a:t>carcinogenesis</a:t>
            </a:r>
            <a:endParaRPr lang="it-IT"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16</a:t>
            </a:fld>
            <a:endParaRPr lang="it-IT"/>
          </a:p>
        </p:txBody>
      </p:sp>
      <p:pic>
        <p:nvPicPr>
          <p:cNvPr id="7" name="Segnaposto contenuto 6" descr="1-s2.0-S0098299718300220-gr3_lrg.jpg"/>
          <p:cNvPicPr>
            <a:picLocks noGrp="1"/>
          </p:cNvPicPr>
          <p:nvPr>
            <p:ph idx="1"/>
          </p:nvPr>
        </p:nvPicPr>
        <p:blipFill>
          <a:blip r:embed="rId3" cstate="print"/>
          <a:srcRect l="40143" b="39141"/>
          <a:stretch>
            <a:fillRect/>
          </a:stretch>
        </p:blipFill>
        <p:spPr>
          <a:xfrm>
            <a:off x="1911530" y="1847088"/>
            <a:ext cx="4815841" cy="3204396"/>
          </a:xfrm>
          <a:prstGeom prst="rect">
            <a:avLst/>
          </a:prstGeom>
        </p:spPr>
      </p:pic>
      <p:pic>
        <p:nvPicPr>
          <p:cNvPr id="8" name="Segnaposto contenuto 6" descr="1-s2.0-S0098299718300220-gr3_lrg.jpg"/>
          <p:cNvPicPr>
            <a:picLocks/>
          </p:cNvPicPr>
          <p:nvPr/>
        </p:nvPicPr>
        <p:blipFill>
          <a:blip r:embed="rId3" cstate="print"/>
          <a:srcRect l="2649" t="61076" r="2870"/>
          <a:stretch>
            <a:fillRect/>
          </a:stretch>
        </p:blipFill>
        <p:spPr>
          <a:xfrm>
            <a:off x="1486990" y="5051484"/>
            <a:ext cx="5590903" cy="1669991"/>
          </a:xfrm>
          <a:prstGeom prst="rect">
            <a:avLst/>
          </a:prstGeom>
        </p:spPr>
      </p:pic>
    </p:spTree>
    <p:extLst>
      <p:ext uri="{BB962C8B-B14F-4D97-AF65-F5344CB8AC3E}">
        <p14:creationId xmlns:p14="http://schemas.microsoft.com/office/powerpoint/2010/main" val="3804243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Redox</a:t>
            </a:r>
            <a:r>
              <a:rPr lang="it-IT" dirty="0" smtClean="0"/>
              <a:t> </a:t>
            </a:r>
            <a:r>
              <a:rPr lang="it-IT" dirty="0" err="1" smtClean="0"/>
              <a:t>dependent</a:t>
            </a:r>
            <a:r>
              <a:rPr lang="it-IT" dirty="0" smtClean="0"/>
              <a:t> </a:t>
            </a:r>
            <a:r>
              <a:rPr lang="it-IT" dirty="0" err="1" smtClean="0"/>
              <a:t>pathways</a:t>
            </a:r>
            <a:r>
              <a:rPr lang="it-IT" dirty="0" smtClean="0"/>
              <a:t> </a:t>
            </a:r>
            <a:r>
              <a:rPr lang="it-IT" dirty="0" err="1" smtClean="0"/>
              <a:t>that</a:t>
            </a:r>
            <a:r>
              <a:rPr lang="it-IT" dirty="0" smtClean="0"/>
              <a:t> </a:t>
            </a:r>
            <a:r>
              <a:rPr lang="it-IT" dirty="0" err="1" smtClean="0"/>
              <a:t>inhibit</a:t>
            </a:r>
            <a:r>
              <a:rPr lang="it-IT" dirty="0" smtClean="0"/>
              <a:t> </a:t>
            </a:r>
            <a:r>
              <a:rPr lang="it-IT" dirty="0" err="1" smtClean="0"/>
              <a:t>carcinogenesis</a:t>
            </a:r>
            <a:endParaRPr lang="it-IT"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17</a:t>
            </a:fld>
            <a:endParaRPr lang="it-IT"/>
          </a:p>
        </p:txBody>
      </p:sp>
      <p:pic>
        <p:nvPicPr>
          <p:cNvPr id="7" name="Segnaposto contenuto 6" descr="1-s2.0-S0098299718300220-gr4_lrg.jpg"/>
          <p:cNvPicPr>
            <a:picLocks noGrp="1"/>
          </p:cNvPicPr>
          <p:nvPr>
            <p:ph idx="1"/>
          </p:nvPr>
        </p:nvPicPr>
        <p:blipFill>
          <a:blip r:embed="rId3" cstate="print"/>
          <a:srcRect r="51563" b="6256"/>
          <a:stretch>
            <a:fillRect/>
          </a:stretch>
        </p:blipFill>
        <p:spPr>
          <a:xfrm>
            <a:off x="4254138" y="1847088"/>
            <a:ext cx="3670662" cy="4227141"/>
          </a:xfrm>
          <a:prstGeom prst="rect">
            <a:avLst/>
          </a:prstGeom>
        </p:spPr>
      </p:pic>
      <p:sp>
        <p:nvSpPr>
          <p:cNvPr id="8" name="CasellaDiTesto 7"/>
          <p:cNvSpPr txBox="1"/>
          <p:nvPr/>
        </p:nvSpPr>
        <p:spPr>
          <a:xfrm>
            <a:off x="261256" y="3333873"/>
            <a:ext cx="3796939" cy="646331"/>
          </a:xfrm>
          <a:prstGeom prst="rect">
            <a:avLst/>
          </a:prstGeom>
          <a:noFill/>
        </p:spPr>
        <p:txBody>
          <a:bodyPr wrap="square" rtlCol="0">
            <a:spAutoFit/>
          </a:bodyPr>
          <a:lstStyle/>
          <a:p>
            <a:r>
              <a:rPr lang="en-US" dirty="0" smtClean="0"/>
              <a:t>ROS-mediated apoptosis activation induces cancer cell death</a:t>
            </a:r>
            <a:endParaRPr lang="en-US" dirty="0"/>
          </a:p>
        </p:txBody>
      </p:sp>
      <p:sp>
        <p:nvSpPr>
          <p:cNvPr id="9" name="Rettangolo 8"/>
          <p:cNvSpPr/>
          <p:nvPr/>
        </p:nvSpPr>
        <p:spPr>
          <a:xfrm>
            <a:off x="4254138" y="2598821"/>
            <a:ext cx="1569146" cy="2334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243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Redox</a:t>
            </a:r>
            <a:r>
              <a:rPr lang="it-IT" dirty="0" smtClean="0"/>
              <a:t> </a:t>
            </a:r>
            <a:r>
              <a:rPr lang="it-IT" dirty="0" err="1" smtClean="0"/>
              <a:t>dependent</a:t>
            </a:r>
            <a:r>
              <a:rPr lang="it-IT" dirty="0" smtClean="0"/>
              <a:t> </a:t>
            </a:r>
            <a:r>
              <a:rPr lang="it-IT" dirty="0" err="1" smtClean="0"/>
              <a:t>pathways</a:t>
            </a:r>
            <a:r>
              <a:rPr lang="it-IT" dirty="0" smtClean="0"/>
              <a:t> </a:t>
            </a:r>
            <a:r>
              <a:rPr lang="it-IT" dirty="0" err="1" smtClean="0"/>
              <a:t>that</a:t>
            </a:r>
            <a:r>
              <a:rPr lang="it-IT" dirty="0" smtClean="0"/>
              <a:t> </a:t>
            </a:r>
            <a:r>
              <a:rPr lang="it-IT" dirty="0" err="1" smtClean="0"/>
              <a:t>inhibit</a:t>
            </a:r>
            <a:r>
              <a:rPr lang="it-IT" dirty="0" smtClean="0"/>
              <a:t> </a:t>
            </a:r>
            <a:r>
              <a:rPr lang="it-IT" dirty="0" err="1" smtClean="0"/>
              <a:t>carcinogenesis</a:t>
            </a:r>
            <a:endParaRPr lang="it-IT"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18</a:t>
            </a:fld>
            <a:endParaRPr lang="it-IT"/>
          </a:p>
        </p:txBody>
      </p:sp>
      <p:pic>
        <p:nvPicPr>
          <p:cNvPr id="7" name="Segnaposto contenuto 6" descr="1-s2.0-S0098299718300220-gr4_lrg.jpg"/>
          <p:cNvPicPr>
            <a:picLocks noGrp="1"/>
          </p:cNvPicPr>
          <p:nvPr>
            <p:ph idx="1"/>
          </p:nvPr>
        </p:nvPicPr>
        <p:blipFill>
          <a:blip r:embed="rId3" cstate="print"/>
          <a:srcRect l="48411" r="24582" b="7864"/>
          <a:stretch>
            <a:fillRect/>
          </a:stretch>
        </p:blipFill>
        <p:spPr>
          <a:xfrm>
            <a:off x="5201194" y="1847088"/>
            <a:ext cx="2723606" cy="3887506"/>
          </a:xfrm>
          <a:prstGeom prst="rect">
            <a:avLst/>
          </a:prstGeom>
        </p:spPr>
      </p:pic>
      <p:sp>
        <p:nvSpPr>
          <p:cNvPr id="9" name="CasellaDiTesto 8"/>
          <p:cNvSpPr txBox="1"/>
          <p:nvPr/>
        </p:nvSpPr>
        <p:spPr>
          <a:xfrm>
            <a:off x="457200" y="3200400"/>
            <a:ext cx="4545874" cy="646331"/>
          </a:xfrm>
          <a:prstGeom prst="rect">
            <a:avLst/>
          </a:prstGeom>
          <a:noFill/>
        </p:spPr>
        <p:txBody>
          <a:bodyPr wrap="square" rtlCol="0">
            <a:spAutoFit/>
          </a:bodyPr>
          <a:lstStyle/>
          <a:p>
            <a:r>
              <a:rPr lang="en-US" dirty="0" smtClean="0"/>
              <a:t>ROS-mediated </a:t>
            </a:r>
            <a:r>
              <a:rPr lang="en-US" dirty="0" err="1" smtClean="0"/>
              <a:t>autophagy</a:t>
            </a:r>
            <a:r>
              <a:rPr lang="en-US" dirty="0" smtClean="0"/>
              <a:t> induction leads to cancer cell death</a:t>
            </a:r>
            <a:endParaRPr lang="en-US" dirty="0"/>
          </a:p>
        </p:txBody>
      </p:sp>
    </p:spTree>
    <p:extLst>
      <p:ext uri="{BB962C8B-B14F-4D97-AF65-F5344CB8AC3E}">
        <p14:creationId xmlns:p14="http://schemas.microsoft.com/office/powerpoint/2010/main" val="3804243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Redox</a:t>
            </a:r>
            <a:r>
              <a:rPr lang="it-IT" dirty="0" smtClean="0"/>
              <a:t> </a:t>
            </a:r>
            <a:r>
              <a:rPr lang="it-IT" dirty="0" err="1" smtClean="0"/>
              <a:t>dependent</a:t>
            </a:r>
            <a:r>
              <a:rPr lang="it-IT" dirty="0" smtClean="0"/>
              <a:t> </a:t>
            </a:r>
            <a:r>
              <a:rPr lang="it-IT" dirty="0" err="1" smtClean="0"/>
              <a:t>pathways</a:t>
            </a:r>
            <a:r>
              <a:rPr lang="it-IT" dirty="0" smtClean="0"/>
              <a:t> </a:t>
            </a:r>
            <a:r>
              <a:rPr lang="it-IT" dirty="0" err="1" smtClean="0"/>
              <a:t>that</a:t>
            </a:r>
            <a:r>
              <a:rPr lang="it-IT" dirty="0" smtClean="0"/>
              <a:t> </a:t>
            </a:r>
            <a:r>
              <a:rPr lang="it-IT" dirty="0" err="1" smtClean="0"/>
              <a:t>inhibit</a:t>
            </a:r>
            <a:r>
              <a:rPr lang="it-IT" dirty="0" smtClean="0"/>
              <a:t> </a:t>
            </a:r>
            <a:r>
              <a:rPr lang="it-IT" dirty="0" err="1" smtClean="0"/>
              <a:t>carcinogenesis</a:t>
            </a:r>
            <a:endParaRPr lang="it-IT"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19</a:t>
            </a:fld>
            <a:endParaRPr lang="it-IT"/>
          </a:p>
        </p:txBody>
      </p:sp>
      <p:pic>
        <p:nvPicPr>
          <p:cNvPr id="7" name="Segnaposto contenuto 6" descr="1-s2.0-S0098299718300220-gr4_lrg.jpg"/>
          <p:cNvPicPr>
            <a:picLocks noGrp="1"/>
          </p:cNvPicPr>
          <p:nvPr>
            <p:ph idx="1"/>
          </p:nvPr>
        </p:nvPicPr>
        <p:blipFill>
          <a:blip r:embed="rId3" cstate="print"/>
          <a:srcRect l="74359" b="10316"/>
          <a:stretch>
            <a:fillRect/>
          </a:stretch>
        </p:blipFill>
        <p:spPr>
          <a:xfrm>
            <a:off x="5135880" y="2239718"/>
            <a:ext cx="2362299" cy="3592285"/>
          </a:xfrm>
          <a:prstGeom prst="rect">
            <a:avLst/>
          </a:prstGeom>
        </p:spPr>
      </p:pic>
      <p:sp>
        <p:nvSpPr>
          <p:cNvPr id="8" name="CasellaDiTesto 7"/>
          <p:cNvSpPr txBox="1"/>
          <p:nvPr/>
        </p:nvSpPr>
        <p:spPr>
          <a:xfrm>
            <a:off x="457200" y="3389530"/>
            <a:ext cx="4245429" cy="646331"/>
          </a:xfrm>
          <a:prstGeom prst="rect">
            <a:avLst/>
          </a:prstGeom>
          <a:noFill/>
        </p:spPr>
        <p:txBody>
          <a:bodyPr wrap="square" rtlCol="0">
            <a:spAutoFit/>
          </a:bodyPr>
          <a:lstStyle/>
          <a:p>
            <a:r>
              <a:rPr lang="en-US" dirty="0" smtClean="0"/>
              <a:t>ROS dependent </a:t>
            </a:r>
            <a:r>
              <a:rPr lang="en-US" dirty="0" err="1" smtClean="0"/>
              <a:t>necroptosis</a:t>
            </a:r>
            <a:r>
              <a:rPr lang="en-US" dirty="0" smtClean="0"/>
              <a:t> reduces cell survival</a:t>
            </a:r>
            <a:endParaRPr lang="en-US" dirty="0"/>
          </a:p>
        </p:txBody>
      </p:sp>
    </p:spTree>
    <p:extLst>
      <p:ext uri="{BB962C8B-B14F-4D97-AF65-F5344CB8AC3E}">
        <p14:creationId xmlns:p14="http://schemas.microsoft.com/office/powerpoint/2010/main" val="3804243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1155" y="378823"/>
            <a:ext cx="6675119" cy="885010"/>
          </a:xfrm>
        </p:spPr>
        <p:txBody>
          <a:bodyPr>
            <a:normAutofit/>
          </a:bodyPr>
          <a:lstStyle/>
          <a:p>
            <a:r>
              <a:rPr lang="it-IT" dirty="0" err="1" smtClean="0"/>
              <a:t>Cancer</a:t>
            </a:r>
            <a:endParaRPr lang="it-IT" dirty="0"/>
          </a:p>
        </p:txBody>
      </p:sp>
      <p:sp>
        <p:nvSpPr>
          <p:cNvPr id="3" name="Segnaposto contenuto 2"/>
          <p:cNvSpPr>
            <a:spLocks noGrp="1"/>
          </p:cNvSpPr>
          <p:nvPr>
            <p:ph idx="1"/>
          </p:nvPr>
        </p:nvSpPr>
        <p:spPr>
          <a:xfrm>
            <a:off x="457200" y="1985963"/>
            <a:ext cx="8229600" cy="2024290"/>
          </a:xfrm>
        </p:spPr>
        <p:txBody>
          <a:bodyPr/>
          <a:lstStyle/>
          <a:p>
            <a:pPr algn="ctr">
              <a:buNone/>
            </a:pPr>
            <a:r>
              <a:rPr lang="it-IT" dirty="0" smtClean="0"/>
              <a:t>A </a:t>
            </a:r>
            <a:r>
              <a:rPr lang="en-US" dirty="0" smtClean="0"/>
              <a:t>disease</a:t>
            </a:r>
            <a:r>
              <a:rPr lang="it-IT" dirty="0" smtClean="0"/>
              <a:t> </a:t>
            </a:r>
            <a:r>
              <a:rPr lang="it-IT" dirty="0" err="1" smtClean="0"/>
              <a:t>caused</a:t>
            </a:r>
            <a:r>
              <a:rPr lang="it-IT" dirty="0" smtClean="0"/>
              <a:t> </a:t>
            </a:r>
            <a:r>
              <a:rPr lang="it-IT" dirty="0" err="1" smtClean="0"/>
              <a:t>by</a:t>
            </a:r>
            <a:r>
              <a:rPr lang="it-IT" dirty="0" smtClean="0"/>
              <a:t> </a:t>
            </a:r>
            <a:r>
              <a:rPr lang="it-IT" dirty="0" err="1" smtClean="0"/>
              <a:t>an</a:t>
            </a:r>
            <a:r>
              <a:rPr lang="it-IT" dirty="0" smtClean="0"/>
              <a:t> </a:t>
            </a:r>
            <a:r>
              <a:rPr lang="it-IT" dirty="0" err="1" smtClean="0"/>
              <a:t>uncontrolled</a:t>
            </a:r>
            <a:r>
              <a:rPr lang="it-IT" dirty="0" smtClean="0"/>
              <a:t> </a:t>
            </a:r>
            <a:r>
              <a:rPr lang="it-IT" dirty="0" err="1" smtClean="0"/>
              <a:t>division</a:t>
            </a:r>
            <a:r>
              <a:rPr lang="it-IT" dirty="0" smtClean="0"/>
              <a:t> </a:t>
            </a:r>
          </a:p>
          <a:p>
            <a:pPr algn="ctr">
              <a:buNone/>
            </a:pPr>
            <a:r>
              <a:rPr lang="it-IT" dirty="0" err="1" smtClean="0"/>
              <a:t>of</a:t>
            </a:r>
            <a:r>
              <a:rPr lang="it-IT" dirty="0" smtClean="0"/>
              <a:t> </a:t>
            </a:r>
            <a:r>
              <a:rPr lang="it-IT" dirty="0" err="1" smtClean="0"/>
              <a:t>abnormal</a:t>
            </a:r>
            <a:r>
              <a:rPr lang="it-IT" dirty="0" smtClean="0"/>
              <a:t> </a:t>
            </a:r>
            <a:r>
              <a:rPr lang="it-IT" dirty="0" err="1" smtClean="0"/>
              <a:t>cells</a:t>
            </a:r>
            <a:r>
              <a:rPr lang="it-IT" dirty="0" smtClean="0"/>
              <a:t> in a part </a:t>
            </a:r>
            <a:r>
              <a:rPr lang="it-IT" dirty="0" err="1" smtClean="0"/>
              <a:t>of</a:t>
            </a:r>
            <a:r>
              <a:rPr lang="it-IT" dirty="0" smtClean="0"/>
              <a:t> the body.</a:t>
            </a:r>
          </a:p>
        </p:txBody>
      </p:sp>
      <p:sp>
        <p:nvSpPr>
          <p:cNvPr id="6" name="Segnaposto numero diapositiva 5"/>
          <p:cNvSpPr>
            <a:spLocks noGrp="1"/>
          </p:cNvSpPr>
          <p:nvPr>
            <p:ph type="sldNum" sz="quarter" idx="12"/>
          </p:nvPr>
        </p:nvSpPr>
        <p:spPr/>
        <p:txBody>
          <a:bodyPr/>
          <a:lstStyle/>
          <a:p>
            <a:fld id="{577E702D-DAC6-704A-BC3C-8F84ACD9D698}" type="slidenum">
              <a:rPr lang="it-IT" smtClean="0"/>
              <a:pPr/>
              <a:t>2</a:t>
            </a:fld>
            <a:endParaRPr lang="it-IT"/>
          </a:p>
        </p:txBody>
      </p:sp>
      <p:pic>
        <p:nvPicPr>
          <p:cNvPr id="52226" name="Picture 2" descr="http://www.ktesticolo.it/wp-content/uploads/2012/05/cellule.jpg"/>
          <p:cNvPicPr>
            <a:picLocks noChangeAspect="1" noChangeArrowheads="1"/>
          </p:cNvPicPr>
          <p:nvPr/>
        </p:nvPicPr>
        <p:blipFill>
          <a:blip r:embed="rId3"/>
          <a:srcRect/>
          <a:stretch>
            <a:fillRect/>
          </a:stretch>
        </p:blipFill>
        <p:spPr bwMode="auto">
          <a:xfrm>
            <a:off x="2998786" y="3427735"/>
            <a:ext cx="3044825" cy="2667268"/>
          </a:xfrm>
          <a:prstGeom prst="rect">
            <a:avLst/>
          </a:prstGeom>
          <a:noFill/>
        </p:spPr>
      </p:pic>
    </p:spTree>
    <p:extLst>
      <p:ext uri="{BB962C8B-B14F-4D97-AF65-F5344CB8AC3E}">
        <p14:creationId xmlns:p14="http://schemas.microsoft.com/office/powerpoint/2010/main" val="34472950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4"/>
          <p:cNvPicPr>
            <a:picLocks noChangeAspect="1"/>
          </p:cNvPicPr>
          <p:nvPr/>
        </p:nvPicPr>
        <p:blipFill>
          <a:blip r:embed="rId3">
            <a:extLst>
              <a:ext uri="{28A0092B-C50C-407E-A947-70E740481C1C}">
                <a14:useLocalDpi xmlns:a14="http://schemas.microsoft.com/office/drawing/2010/main" val="0"/>
              </a:ext>
            </a:extLst>
          </a:blip>
          <a:srcRect l="9878" t="5484" r="75626" b="67081"/>
          <a:stretch>
            <a:fillRect/>
          </a:stretch>
        </p:blipFill>
        <p:spPr bwMode="auto">
          <a:xfrm>
            <a:off x="5569133" y="2325188"/>
            <a:ext cx="1532708" cy="120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457200" y="496389"/>
            <a:ext cx="8229600" cy="671431"/>
          </a:xfrm>
        </p:spPr>
        <p:txBody>
          <a:bodyPr>
            <a:normAutofit fontScale="90000"/>
          </a:bodyPr>
          <a:lstStyle/>
          <a:p>
            <a:r>
              <a:rPr lang="it-IT" dirty="0" err="1" smtClean="0"/>
              <a:t>Antioxydants</a:t>
            </a:r>
            <a:endParaRPr lang="it-IT" dirty="0"/>
          </a:p>
        </p:txBody>
      </p:sp>
      <p:sp>
        <p:nvSpPr>
          <p:cNvPr id="3" name="Segnaposto contenuto 2"/>
          <p:cNvSpPr>
            <a:spLocks noGrp="1"/>
          </p:cNvSpPr>
          <p:nvPr>
            <p:ph idx="1"/>
          </p:nvPr>
        </p:nvSpPr>
        <p:spPr>
          <a:xfrm>
            <a:off x="457200" y="1167820"/>
            <a:ext cx="4101737" cy="4028898"/>
          </a:xfrm>
        </p:spPr>
        <p:txBody>
          <a:bodyPr>
            <a:normAutofit/>
          </a:bodyPr>
          <a:lstStyle/>
          <a:p>
            <a:r>
              <a:rPr lang="it-IT" dirty="0" err="1" smtClean="0"/>
              <a:t>Enzymatic</a:t>
            </a:r>
            <a:r>
              <a:rPr lang="it-IT" dirty="0" smtClean="0"/>
              <a:t> </a:t>
            </a:r>
            <a:r>
              <a:rPr lang="it-IT" dirty="0" err="1" smtClean="0"/>
              <a:t>activity</a:t>
            </a:r>
            <a:endParaRPr lang="it-IT" dirty="0" smtClean="0"/>
          </a:p>
          <a:p>
            <a:endParaRPr lang="it-IT" sz="1200" dirty="0" smtClean="0"/>
          </a:p>
          <a:p>
            <a:pPr>
              <a:buFontTx/>
              <a:buChar char="-"/>
            </a:pPr>
            <a:r>
              <a:rPr lang="it-IT" dirty="0" err="1" smtClean="0"/>
              <a:t>Superoxydo</a:t>
            </a:r>
            <a:r>
              <a:rPr lang="it-IT" dirty="0" smtClean="0"/>
              <a:t> </a:t>
            </a:r>
            <a:r>
              <a:rPr lang="it-IT" dirty="0" err="1" smtClean="0"/>
              <a:t>dismutase</a:t>
            </a:r>
            <a:endParaRPr lang="it-IT" dirty="0" smtClean="0"/>
          </a:p>
          <a:p>
            <a:pPr>
              <a:buNone/>
            </a:pPr>
            <a:r>
              <a:rPr lang="it-IT" dirty="0" smtClean="0"/>
              <a:t> </a:t>
            </a:r>
            <a:r>
              <a:rPr lang="it-IT" sz="2400" dirty="0" smtClean="0"/>
              <a:t>2 </a:t>
            </a:r>
            <a:r>
              <a:rPr lang="it-IT" sz="2400" dirty="0" err="1" smtClean="0"/>
              <a:t>H</a:t>
            </a:r>
            <a:r>
              <a:rPr lang="it-IT" sz="2400" baseline="30000" dirty="0" err="1" smtClean="0"/>
              <a:t>+</a:t>
            </a:r>
            <a:r>
              <a:rPr lang="it-IT" sz="2400" dirty="0" smtClean="0"/>
              <a:t> + 2 O</a:t>
            </a:r>
            <a:r>
              <a:rPr lang="it-IT" sz="2400" baseline="-25000" dirty="0" smtClean="0"/>
              <a:t>2</a:t>
            </a:r>
            <a:r>
              <a:rPr lang="it-IT" sz="2400" baseline="30000" dirty="0" smtClean="0"/>
              <a:t>- </a:t>
            </a:r>
            <a:r>
              <a:rPr lang="it-IT" sz="2400" dirty="0" smtClean="0">
                <a:cs typeface="Arial" charset="0"/>
              </a:rPr>
              <a:t>→ </a:t>
            </a:r>
            <a:r>
              <a:rPr lang="it-IT" sz="2400" dirty="0" smtClean="0"/>
              <a:t>O</a:t>
            </a:r>
            <a:r>
              <a:rPr lang="it-IT" sz="2400" baseline="-25000" dirty="0" smtClean="0"/>
              <a:t>2</a:t>
            </a:r>
            <a:r>
              <a:rPr lang="it-IT" sz="2400" dirty="0" smtClean="0"/>
              <a:t> + H</a:t>
            </a:r>
            <a:r>
              <a:rPr lang="it-IT" sz="2400" baseline="-25000" dirty="0" smtClean="0"/>
              <a:t>2</a:t>
            </a:r>
            <a:r>
              <a:rPr lang="it-IT" sz="2400" dirty="0" smtClean="0"/>
              <a:t>O</a:t>
            </a:r>
            <a:r>
              <a:rPr lang="it-IT" sz="2400" baseline="-25000" dirty="0" smtClean="0"/>
              <a:t>2</a:t>
            </a:r>
          </a:p>
          <a:p>
            <a:pPr>
              <a:buNone/>
            </a:pPr>
            <a:endParaRPr lang="it-IT" sz="600" baseline="-25000" dirty="0" smtClean="0"/>
          </a:p>
          <a:p>
            <a:pPr>
              <a:buFontTx/>
              <a:buChar char="-"/>
            </a:pPr>
            <a:r>
              <a:rPr lang="it-IT" dirty="0" err="1" smtClean="0"/>
              <a:t>Catalase</a:t>
            </a:r>
            <a:endParaRPr lang="it-IT" dirty="0" smtClean="0"/>
          </a:p>
          <a:p>
            <a:pPr>
              <a:buNone/>
            </a:pPr>
            <a:endParaRPr lang="it-IT" dirty="0" smtClean="0"/>
          </a:p>
          <a:p>
            <a:pPr>
              <a:buNone/>
            </a:pPr>
            <a:endParaRPr lang="it-IT" sz="300" dirty="0" smtClean="0"/>
          </a:p>
          <a:p>
            <a:pPr>
              <a:buFontTx/>
              <a:buChar char="-"/>
            </a:pPr>
            <a:r>
              <a:rPr lang="it-IT" dirty="0" err="1" smtClean="0"/>
              <a:t>Glutathione</a:t>
            </a:r>
            <a:r>
              <a:rPr lang="it-IT" dirty="0" smtClean="0"/>
              <a:t> </a:t>
            </a:r>
            <a:r>
              <a:rPr lang="it-IT" dirty="0" err="1" smtClean="0"/>
              <a:t>peroxidase</a:t>
            </a:r>
            <a:endParaRPr lang="it-IT" dirty="0" smtClean="0"/>
          </a:p>
          <a:p>
            <a:pPr>
              <a:buNone/>
            </a:pPr>
            <a:r>
              <a:rPr lang="it-IT" sz="2200" b="1" dirty="0" smtClean="0"/>
              <a:t>2</a:t>
            </a:r>
            <a:r>
              <a:rPr lang="it-IT" sz="2200" dirty="0" smtClean="0"/>
              <a:t> GSH + H</a:t>
            </a:r>
            <a:r>
              <a:rPr lang="it-IT" sz="2200" baseline="-25000" dirty="0" smtClean="0"/>
              <a:t>2</a:t>
            </a:r>
            <a:r>
              <a:rPr lang="it-IT" sz="2200" dirty="0" smtClean="0"/>
              <a:t>O</a:t>
            </a:r>
            <a:r>
              <a:rPr lang="it-IT" sz="2200" baseline="-25000" dirty="0" smtClean="0"/>
              <a:t>2</a:t>
            </a:r>
            <a:r>
              <a:rPr lang="it-IT" sz="2200" dirty="0" smtClean="0"/>
              <a:t> ⇄ </a:t>
            </a:r>
            <a:r>
              <a:rPr lang="it-IT" sz="2200" dirty="0" err="1" smtClean="0"/>
              <a:t>GSSG+</a:t>
            </a:r>
            <a:r>
              <a:rPr lang="it-IT" sz="2200" dirty="0" smtClean="0"/>
              <a:t> </a:t>
            </a:r>
            <a:r>
              <a:rPr lang="it-IT" sz="2200" b="1" dirty="0" smtClean="0"/>
              <a:t>2</a:t>
            </a:r>
            <a:r>
              <a:rPr lang="it-IT" sz="2200" dirty="0" smtClean="0"/>
              <a:t> H</a:t>
            </a:r>
            <a:r>
              <a:rPr lang="it-IT" sz="2200" baseline="-25000" dirty="0" smtClean="0"/>
              <a:t>2</a:t>
            </a:r>
            <a:r>
              <a:rPr lang="it-IT" sz="2200" dirty="0" smtClean="0"/>
              <a:t>O</a:t>
            </a:r>
          </a:p>
          <a:p>
            <a:pPr>
              <a:buFontTx/>
              <a:buChar char="-"/>
            </a:pPr>
            <a:endParaRPr lang="it-IT" dirty="0" smtClean="0"/>
          </a:p>
          <a:p>
            <a:pPr>
              <a:buNone/>
            </a:pPr>
            <a:endParaRPr lang="it-IT" dirty="0" smtClean="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20</a:t>
            </a:fld>
            <a:endParaRPr lang="it-IT"/>
          </a:p>
        </p:txBody>
      </p:sp>
      <p:sp>
        <p:nvSpPr>
          <p:cNvPr id="7" name="Segnaposto contenuto 2"/>
          <p:cNvSpPr txBox="1">
            <a:spLocks/>
          </p:cNvSpPr>
          <p:nvPr/>
        </p:nvSpPr>
        <p:spPr>
          <a:xfrm>
            <a:off x="5386251" y="1126755"/>
            <a:ext cx="3757749" cy="4814969"/>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it-IT" sz="2600" dirty="0" err="1" smtClean="0"/>
              <a:t>Non-enzymatic</a:t>
            </a:r>
            <a:r>
              <a:rPr lang="it-IT" sz="2600" dirty="0" smtClean="0"/>
              <a:t> </a:t>
            </a:r>
            <a:r>
              <a:rPr lang="it-IT" sz="2600" dirty="0" err="1" smtClean="0"/>
              <a:t>activity</a:t>
            </a:r>
            <a:endParaRPr lang="it-IT"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Char char="-"/>
              <a:tabLst/>
              <a:defRPr/>
            </a:pPr>
            <a:r>
              <a:rPr kumimoji="0" lang="it-IT" sz="2400" b="0" i="0" u="none" strike="noStrike" kern="1200" cap="none" spc="0" normalizeH="0" baseline="0" noProof="0" dirty="0" err="1" smtClean="0">
                <a:ln>
                  <a:noFill/>
                </a:ln>
                <a:solidFill>
                  <a:schemeClr val="tx1"/>
                </a:solidFill>
                <a:effectLst/>
                <a:uLnTx/>
                <a:uFillTx/>
                <a:latin typeface="+mn-lt"/>
                <a:ea typeface="+mn-ea"/>
                <a:cs typeface="+mn-cs"/>
              </a:rPr>
              <a:t>Ascorbic</a:t>
            </a:r>
            <a:r>
              <a:rPr kumimoji="0" lang="it-IT" sz="2400" b="0" i="0" u="none" strike="noStrike" kern="1200" cap="none" spc="0" normalizeH="0" noProof="0" dirty="0" smtClean="0">
                <a:ln>
                  <a:noFill/>
                </a:ln>
                <a:solidFill>
                  <a:schemeClr val="tx1"/>
                </a:solidFill>
                <a:effectLst/>
                <a:uLnTx/>
                <a:uFillTx/>
                <a:latin typeface="+mn-lt"/>
                <a:ea typeface="+mn-ea"/>
                <a:cs typeface="+mn-cs"/>
              </a:rPr>
              <a:t> acid</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Char char="-"/>
              <a:tabLst/>
              <a:defRPr/>
            </a:pPr>
            <a:endParaRPr lang="it-IT" sz="2600" baseline="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Char char="-"/>
              <a:tabLst/>
              <a:defRPr/>
            </a:pPr>
            <a:endParaRPr kumimoji="0" lang="it-IT" sz="2600" b="0" i="0" u="none" strike="noStrike" kern="1200" cap="none" spc="0" normalizeH="0" noProof="0" dirty="0" smtClean="0">
              <a:ln>
                <a:noFill/>
              </a:ln>
              <a:solidFill>
                <a:schemeClr val="tx1"/>
              </a:solidFill>
              <a:effectLst/>
              <a:uLnTx/>
              <a:uFillTx/>
              <a:latin typeface="+mn-lt"/>
              <a:ea typeface="+mn-ea"/>
              <a:cs typeface="+mn-cs"/>
            </a:endParaRPr>
          </a:p>
          <a:p>
            <a:pPr marL="274320" lvl="0" indent="-274320" defTabSz="914400">
              <a:spcBef>
                <a:spcPct val="20000"/>
              </a:spcBef>
              <a:buClr>
                <a:schemeClr val="accent3"/>
              </a:buClr>
              <a:buSzPct val="95000"/>
              <a:buFontTx/>
              <a:buChar char="-"/>
            </a:pPr>
            <a:endParaRPr lang="it-IT" sz="1000" dirty="0" smtClean="0"/>
          </a:p>
          <a:p>
            <a:pPr marL="274320" lvl="0" indent="-274320" defTabSz="914400">
              <a:spcBef>
                <a:spcPct val="20000"/>
              </a:spcBef>
              <a:buClr>
                <a:schemeClr val="accent3"/>
              </a:buClr>
              <a:buSzPct val="95000"/>
              <a:buFontTx/>
              <a:buChar char="-"/>
            </a:pPr>
            <a:r>
              <a:rPr lang="it-IT" sz="2400" dirty="0" err="1" smtClean="0"/>
              <a:t>Flavonoid</a:t>
            </a:r>
            <a:endParaRPr lang="it-IT" sz="2400" dirty="0" smtClean="0"/>
          </a:p>
          <a:p>
            <a:pPr marL="274320" lvl="0" indent="-274320" defTabSz="914400">
              <a:spcBef>
                <a:spcPct val="20000"/>
              </a:spcBef>
              <a:buClr>
                <a:schemeClr val="accent3"/>
              </a:buClr>
              <a:buSzPct val="95000"/>
              <a:buFontTx/>
              <a:buChar char="-"/>
            </a:pPr>
            <a:endParaRPr lang="it-IT" sz="2400" baseline="0" dirty="0" smtClean="0"/>
          </a:p>
          <a:p>
            <a:pPr marL="274320" lvl="0" indent="-274320" defTabSz="914400">
              <a:spcBef>
                <a:spcPct val="20000"/>
              </a:spcBef>
              <a:buClr>
                <a:schemeClr val="accent3"/>
              </a:buClr>
              <a:buSzPct val="95000"/>
              <a:buFontTx/>
              <a:buChar char="-"/>
            </a:pPr>
            <a:endParaRPr lang="it-IT" sz="2400" dirty="0" smtClean="0"/>
          </a:p>
          <a:p>
            <a:pPr marL="274320" lvl="0" indent="-274320" defTabSz="914400">
              <a:spcBef>
                <a:spcPct val="20000"/>
              </a:spcBef>
              <a:buClr>
                <a:schemeClr val="accent3"/>
              </a:buClr>
              <a:buSzPct val="95000"/>
              <a:buFontTx/>
              <a:buChar char="-"/>
            </a:pPr>
            <a:endParaRPr lang="it-IT" sz="2400" baseline="0" dirty="0" smtClean="0"/>
          </a:p>
          <a:p>
            <a:pPr marL="274320" lvl="0" indent="-274320" defTabSz="914400">
              <a:spcBef>
                <a:spcPct val="20000"/>
              </a:spcBef>
              <a:buClr>
                <a:schemeClr val="accent3"/>
              </a:buClr>
              <a:buSzPct val="95000"/>
              <a:buFontTx/>
              <a:buChar char="-"/>
            </a:pPr>
            <a:r>
              <a:rPr lang="it-IT" sz="2400" dirty="0" err="1" smtClean="0"/>
              <a:t>Vitamin</a:t>
            </a:r>
            <a:r>
              <a:rPr lang="it-IT" sz="2400" dirty="0" smtClean="0"/>
              <a:t> A3</a:t>
            </a:r>
          </a:p>
          <a:p>
            <a:pPr marL="274320" lvl="0" indent="-274320" defTabSz="914400">
              <a:spcBef>
                <a:spcPct val="20000"/>
              </a:spcBef>
              <a:buClr>
                <a:schemeClr val="accent3"/>
              </a:buClr>
              <a:buSzPct val="95000"/>
              <a:buFontTx/>
              <a:buChar char="-"/>
            </a:pPr>
            <a:endParaRPr lang="it-IT" sz="4800" baseline="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Char char="-"/>
              <a:tabLst/>
              <a:defRPr/>
            </a:pPr>
            <a:endParaRPr kumimoji="0" lang="it-IT"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4"/>
          <a:srcRect l="35944" t="40089" r="35543" b="51340"/>
          <a:stretch>
            <a:fillRect/>
          </a:stretch>
        </p:blipFill>
        <p:spPr bwMode="auto">
          <a:xfrm>
            <a:off x="457200" y="3291840"/>
            <a:ext cx="3709851" cy="627018"/>
          </a:xfrm>
          <a:prstGeom prst="rect">
            <a:avLst/>
          </a:prstGeom>
          <a:noFill/>
          <a:ln w="9525">
            <a:noFill/>
            <a:miter lim="800000"/>
            <a:headEnd/>
            <a:tailEnd/>
          </a:ln>
          <a:effectLst/>
        </p:spPr>
      </p:pic>
      <p:pic>
        <p:nvPicPr>
          <p:cNvPr id="16" name="Immagine 4"/>
          <p:cNvPicPr>
            <a:picLocks noChangeAspect="1"/>
          </p:cNvPicPr>
          <p:nvPr/>
        </p:nvPicPr>
        <p:blipFill>
          <a:blip r:embed="rId5">
            <a:extLst>
              <a:ext uri="{28A0092B-C50C-407E-A947-70E740481C1C}">
                <a14:useLocalDpi xmlns:a14="http://schemas.microsoft.com/office/drawing/2010/main" val="0"/>
              </a:ext>
            </a:extLst>
          </a:blip>
          <a:srcRect l="13873" t="14902" r="66524" b="54961"/>
          <a:stretch>
            <a:fillRect/>
          </a:stretch>
        </p:blipFill>
        <p:spPr bwMode="auto">
          <a:xfrm>
            <a:off x="5794875" y="3918858"/>
            <a:ext cx="1984197" cy="127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5"/>
          <p:cNvPicPr>
            <a:picLocks noChangeAspect="1"/>
          </p:cNvPicPr>
          <p:nvPr/>
        </p:nvPicPr>
        <p:blipFill>
          <a:blip r:embed="rId6">
            <a:extLst>
              <a:ext uri="{28A0092B-C50C-407E-A947-70E740481C1C}">
                <a14:useLocalDpi xmlns:a14="http://schemas.microsoft.com/office/drawing/2010/main" val="0"/>
              </a:ext>
            </a:extLst>
          </a:blip>
          <a:srcRect l="41237" r="33978" b="79434"/>
          <a:stretch>
            <a:fillRect/>
          </a:stretch>
        </p:blipFill>
        <p:spPr bwMode="auto">
          <a:xfrm>
            <a:off x="5794875" y="5734021"/>
            <a:ext cx="2090058" cy="79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7"/>
          <a:srcRect/>
          <a:stretch>
            <a:fillRect/>
          </a:stretch>
        </p:blipFill>
        <p:spPr bwMode="auto">
          <a:xfrm>
            <a:off x="2645229" y="4932609"/>
            <a:ext cx="2390502" cy="1788866"/>
          </a:xfrm>
          <a:prstGeom prst="rect">
            <a:avLst/>
          </a:prstGeom>
          <a:noFill/>
          <a:ln w="9525">
            <a:noFill/>
            <a:miter lim="800000"/>
            <a:headEnd/>
            <a:tailEnd/>
          </a:ln>
          <a:effectLst/>
        </p:spPr>
      </p:pic>
    </p:spTree>
    <p:extLst>
      <p:ext uri="{BB962C8B-B14F-4D97-AF65-F5344CB8AC3E}">
        <p14:creationId xmlns:p14="http://schemas.microsoft.com/office/powerpoint/2010/main" val="3804243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Antioxidants</a:t>
            </a:r>
            <a:r>
              <a:rPr lang="it-IT" dirty="0" smtClean="0"/>
              <a:t> in </a:t>
            </a:r>
            <a:r>
              <a:rPr lang="it-IT" dirty="0" err="1" smtClean="0"/>
              <a:t>cancer</a:t>
            </a:r>
            <a:r>
              <a:rPr lang="it-IT" dirty="0" smtClean="0"/>
              <a:t> </a:t>
            </a:r>
            <a:r>
              <a:rPr lang="it-IT" dirty="0" err="1" smtClean="0"/>
              <a:t>development</a:t>
            </a:r>
            <a:r>
              <a:rPr lang="it-IT" dirty="0" smtClean="0"/>
              <a:t> and </a:t>
            </a:r>
            <a:r>
              <a:rPr lang="it-IT" dirty="0" err="1" smtClean="0"/>
              <a:t>progression</a:t>
            </a:r>
            <a:endParaRPr lang="it-IT" dirty="0"/>
          </a:p>
        </p:txBody>
      </p:sp>
      <p:sp>
        <p:nvSpPr>
          <p:cNvPr id="3" name="Segnaposto contenuto 2"/>
          <p:cNvSpPr>
            <a:spLocks noGrp="1"/>
          </p:cNvSpPr>
          <p:nvPr>
            <p:ph idx="1"/>
          </p:nvPr>
        </p:nvSpPr>
        <p:spPr/>
        <p:txBody>
          <a:bodyPr/>
          <a:lstStyle/>
          <a:p>
            <a:pPr>
              <a:buNone/>
            </a:pPr>
            <a:r>
              <a:rPr lang="it-IT" dirty="0" err="1" smtClean="0"/>
              <a:t>For</a:t>
            </a:r>
            <a:r>
              <a:rPr lang="it-IT" dirty="0" smtClean="0"/>
              <a:t> a long </a:t>
            </a:r>
            <a:r>
              <a:rPr lang="it-IT" dirty="0" err="1" smtClean="0"/>
              <a:t>time</a:t>
            </a:r>
            <a:r>
              <a:rPr lang="it-IT" dirty="0" smtClean="0"/>
              <a:t> </a:t>
            </a:r>
            <a:r>
              <a:rPr lang="it-IT" dirty="0" err="1" smtClean="0"/>
              <a:t>antioxidants</a:t>
            </a:r>
            <a:r>
              <a:rPr lang="it-IT" dirty="0" smtClean="0"/>
              <a:t> </a:t>
            </a:r>
            <a:r>
              <a:rPr lang="it-IT" dirty="0" err="1" smtClean="0"/>
              <a:t>have</a:t>
            </a:r>
            <a:r>
              <a:rPr lang="it-IT" dirty="0" smtClean="0"/>
              <a:t> </a:t>
            </a:r>
            <a:r>
              <a:rPr lang="it-IT" dirty="0" err="1" smtClean="0"/>
              <a:t>been</a:t>
            </a:r>
            <a:r>
              <a:rPr lang="it-IT" dirty="0" smtClean="0"/>
              <a:t> </a:t>
            </a:r>
            <a:r>
              <a:rPr lang="it-IT" dirty="0" err="1" smtClean="0"/>
              <a:t>claimed</a:t>
            </a:r>
            <a:r>
              <a:rPr lang="it-IT" dirty="0" smtClean="0"/>
              <a:t> </a:t>
            </a:r>
            <a:r>
              <a:rPr lang="it-IT" dirty="0" err="1" smtClean="0"/>
              <a:t>to</a:t>
            </a:r>
            <a:endParaRPr lang="it-IT" dirty="0" smtClean="0"/>
          </a:p>
          <a:p>
            <a:pPr>
              <a:buNone/>
            </a:pPr>
            <a:r>
              <a:rPr lang="it-IT" dirty="0" err="1" smtClean="0"/>
              <a:t>protect</a:t>
            </a:r>
            <a:r>
              <a:rPr lang="it-IT" dirty="0" smtClean="0"/>
              <a:t> </a:t>
            </a:r>
            <a:r>
              <a:rPr lang="it-IT" dirty="0" err="1" smtClean="0"/>
              <a:t>from</a:t>
            </a:r>
            <a:r>
              <a:rPr lang="it-IT" dirty="0" smtClean="0"/>
              <a:t> </a:t>
            </a:r>
            <a:r>
              <a:rPr lang="it-IT" dirty="0" err="1" smtClean="0"/>
              <a:t>cancer</a:t>
            </a:r>
            <a:r>
              <a:rPr lang="it-IT" dirty="0" smtClean="0"/>
              <a:t> </a:t>
            </a:r>
            <a:r>
              <a:rPr lang="it-IT" dirty="0" err="1" smtClean="0"/>
              <a:t>by</a:t>
            </a:r>
            <a:r>
              <a:rPr lang="it-IT" dirty="0" smtClean="0"/>
              <a:t> </a:t>
            </a:r>
            <a:r>
              <a:rPr lang="it-IT" dirty="0" err="1" smtClean="0"/>
              <a:t>inhibiting</a:t>
            </a:r>
            <a:r>
              <a:rPr lang="it-IT" dirty="0" smtClean="0"/>
              <a:t> </a:t>
            </a:r>
            <a:r>
              <a:rPr lang="it-IT" dirty="0" err="1" smtClean="0"/>
              <a:t>oxidative</a:t>
            </a:r>
            <a:r>
              <a:rPr lang="it-IT" dirty="0" smtClean="0"/>
              <a:t> stress.</a:t>
            </a:r>
          </a:p>
          <a:p>
            <a:r>
              <a:rPr lang="it-IT" dirty="0" err="1" smtClean="0"/>
              <a:t>N-acetyl</a:t>
            </a:r>
            <a:r>
              <a:rPr lang="it-IT" dirty="0" smtClean="0"/>
              <a:t> </a:t>
            </a:r>
            <a:r>
              <a:rPr lang="it-IT" dirty="0" err="1" smtClean="0"/>
              <a:t>L-cysteine</a:t>
            </a:r>
            <a:r>
              <a:rPr lang="it-IT" dirty="0" smtClean="0"/>
              <a:t> (NAC) -&gt; </a:t>
            </a:r>
            <a:r>
              <a:rPr lang="it-IT" dirty="0" err="1" smtClean="0"/>
              <a:t>reduces</a:t>
            </a:r>
            <a:r>
              <a:rPr lang="it-IT" dirty="0" smtClean="0"/>
              <a:t> </a:t>
            </a:r>
            <a:r>
              <a:rPr lang="it-IT" dirty="0" err="1" smtClean="0"/>
              <a:t>tumor</a:t>
            </a:r>
            <a:r>
              <a:rPr lang="it-IT" dirty="0" smtClean="0"/>
              <a:t> </a:t>
            </a:r>
            <a:r>
              <a:rPr lang="it-IT" dirty="0" err="1" smtClean="0"/>
              <a:t>growth</a:t>
            </a:r>
            <a:endParaRPr lang="it-IT" dirty="0" smtClean="0"/>
          </a:p>
          <a:p>
            <a:endParaRPr lang="it-IT" dirty="0" smtClean="0"/>
          </a:p>
          <a:p>
            <a:pPr>
              <a:buNone/>
            </a:pPr>
            <a:r>
              <a:rPr lang="it-IT" dirty="0" smtClean="0"/>
              <a:t>Some </a:t>
            </a:r>
            <a:r>
              <a:rPr lang="it-IT" dirty="0" err="1" smtClean="0"/>
              <a:t>studies</a:t>
            </a:r>
            <a:r>
              <a:rPr lang="it-IT" dirty="0" smtClean="0"/>
              <a:t> show </a:t>
            </a:r>
            <a:r>
              <a:rPr lang="it-IT" dirty="0" err="1" smtClean="0"/>
              <a:t>that</a:t>
            </a:r>
            <a:r>
              <a:rPr lang="it-IT" dirty="0" smtClean="0"/>
              <a:t> the dogma </a:t>
            </a:r>
            <a:r>
              <a:rPr lang="it-IT" dirty="0" err="1" smtClean="0"/>
              <a:t>of</a:t>
            </a:r>
            <a:r>
              <a:rPr lang="it-IT" dirty="0" smtClean="0"/>
              <a:t> the </a:t>
            </a:r>
            <a:r>
              <a:rPr lang="it-IT" dirty="0" err="1" smtClean="0"/>
              <a:t>exclusively</a:t>
            </a:r>
            <a:r>
              <a:rPr lang="it-IT" dirty="0" smtClean="0"/>
              <a:t> </a:t>
            </a:r>
          </a:p>
          <a:p>
            <a:pPr>
              <a:buNone/>
            </a:pPr>
            <a:r>
              <a:rPr lang="it-IT" dirty="0" smtClean="0"/>
              <a:t>positive </a:t>
            </a:r>
            <a:r>
              <a:rPr lang="it-IT" dirty="0" err="1" smtClean="0"/>
              <a:t>effect</a:t>
            </a:r>
            <a:r>
              <a:rPr lang="it-IT" dirty="0" smtClean="0"/>
              <a:t> </a:t>
            </a:r>
            <a:r>
              <a:rPr lang="it-IT" dirty="0" err="1" smtClean="0"/>
              <a:t>of</a:t>
            </a:r>
            <a:r>
              <a:rPr lang="it-IT" dirty="0" smtClean="0"/>
              <a:t> </a:t>
            </a:r>
            <a:r>
              <a:rPr lang="it-IT" dirty="0" err="1" smtClean="0"/>
              <a:t>antioxydant</a:t>
            </a:r>
            <a:r>
              <a:rPr lang="it-IT" dirty="0" smtClean="0"/>
              <a:t> in </a:t>
            </a:r>
            <a:r>
              <a:rPr lang="it-IT" dirty="0" err="1" smtClean="0"/>
              <a:t>cancer</a:t>
            </a:r>
            <a:r>
              <a:rPr lang="it-IT" dirty="0" smtClean="0"/>
              <a:t> treatment </a:t>
            </a:r>
            <a:r>
              <a:rPr lang="it-IT" dirty="0" err="1" smtClean="0"/>
              <a:t>is</a:t>
            </a:r>
            <a:r>
              <a:rPr lang="it-IT" dirty="0" smtClean="0"/>
              <a:t> </a:t>
            </a:r>
          </a:p>
          <a:p>
            <a:pPr>
              <a:buNone/>
            </a:pPr>
            <a:r>
              <a:rPr lang="it-IT" dirty="0" err="1" smtClean="0"/>
              <a:t>crumbling</a:t>
            </a:r>
            <a:r>
              <a:rPr lang="it-IT" dirty="0" smtClean="0"/>
              <a:t>.</a:t>
            </a:r>
          </a:p>
          <a:p>
            <a:r>
              <a:rPr lang="it-IT" dirty="0" smtClean="0"/>
              <a:t>NAC </a:t>
            </a:r>
            <a:r>
              <a:rPr lang="it-IT" dirty="0" err="1" smtClean="0"/>
              <a:t>enhanced</a:t>
            </a:r>
            <a:r>
              <a:rPr lang="it-IT" dirty="0" smtClean="0"/>
              <a:t> the </a:t>
            </a:r>
            <a:r>
              <a:rPr lang="it-IT" dirty="0" err="1" smtClean="0"/>
              <a:t>ability</a:t>
            </a:r>
            <a:r>
              <a:rPr lang="it-IT" dirty="0" smtClean="0"/>
              <a:t> </a:t>
            </a:r>
            <a:r>
              <a:rPr lang="it-IT" dirty="0" err="1" smtClean="0"/>
              <a:t>of</a:t>
            </a:r>
            <a:r>
              <a:rPr lang="it-IT" dirty="0" smtClean="0"/>
              <a:t> </a:t>
            </a:r>
            <a:r>
              <a:rPr lang="it-IT" dirty="0" err="1" smtClean="0"/>
              <a:t>to</a:t>
            </a:r>
            <a:r>
              <a:rPr lang="it-IT" dirty="0" smtClean="0"/>
              <a:t> </a:t>
            </a:r>
            <a:r>
              <a:rPr lang="it-IT" dirty="0" err="1" smtClean="0"/>
              <a:t>metastasize</a:t>
            </a:r>
            <a:endParaRPr lang="it-IT" dirty="0" smtClean="0"/>
          </a:p>
          <a:p>
            <a:endParaRPr lang="it-IT" dirty="0" smtClean="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21</a:t>
            </a:fld>
            <a:endParaRPr lang="it-IT"/>
          </a:p>
        </p:txBody>
      </p:sp>
    </p:spTree>
    <p:extLst>
      <p:ext uri="{BB962C8B-B14F-4D97-AF65-F5344CB8AC3E}">
        <p14:creationId xmlns:p14="http://schemas.microsoft.com/office/powerpoint/2010/main" val="3804243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32826"/>
          </a:xfrm>
        </p:spPr>
        <p:txBody>
          <a:bodyPr>
            <a:normAutofit fontScale="90000"/>
          </a:bodyPr>
          <a:lstStyle/>
          <a:p>
            <a:r>
              <a:rPr lang="it-IT" dirty="0" err="1" smtClean="0"/>
              <a:t>Conclusions</a:t>
            </a:r>
            <a:endParaRPr lang="it-IT"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22</a:t>
            </a:fld>
            <a:endParaRPr lang="it-IT"/>
          </a:p>
        </p:txBody>
      </p:sp>
      <p:pic>
        <p:nvPicPr>
          <p:cNvPr id="14337" name="Picture 1"/>
          <p:cNvPicPr>
            <a:picLocks noGrp="1" noChangeAspect="1" noChangeArrowheads="1"/>
          </p:cNvPicPr>
          <p:nvPr>
            <p:ph idx="1"/>
          </p:nvPr>
        </p:nvPicPr>
        <p:blipFill>
          <a:blip r:embed="rId3"/>
          <a:srcRect/>
          <a:stretch>
            <a:fillRect/>
          </a:stretch>
        </p:blipFill>
        <p:spPr bwMode="auto">
          <a:xfrm>
            <a:off x="1254034" y="1491170"/>
            <a:ext cx="6178732" cy="5021935"/>
          </a:xfrm>
          <a:prstGeom prst="rect">
            <a:avLst/>
          </a:prstGeom>
          <a:noFill/>
          <a:ln w="9525">
            <a:noFill/>
            <a:miter lim="800000"/>
            <a:headEnd/>
            <a:tailEnd/>
          </a:ln>
          <a:effectLst/>
        </p:spPr>
      </p:pic>
    </p:spTree>
    <p:extLst>
      <p:ext uri="{BB962C8B-B14F-4D97-AF65-F5344CB8AC3E}">
        <p14:creationId xmlns:p14="http://schemas.microsoft.com/office/powerpoint/2010/main" val="3355057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06701"/>
          </a:xfrm>
        </p:spPr>
        <p:txBody>
          <a:bodyPr>
            <a:normAutofit fontScale="90000"/>
          </a:bodyPr>
          <a:lstStyle/>
          <a:p>
            <a:r>
              <a:rPr lang="it-IT" dirty="0" err="1" smtClean="0"/>
              <a:t>Conclusions</a:t>
            </a:r>
            <a:endParaRPr lang="it-IT"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23</a:t>
            </a:fld>
            <a:endParaRPr lang="it-IT"/>
          </a:p>
        </p:txBody>
      </p:sp>
      <p:pic>
        <p:nvPicPr>
          <p:cNvPr id="17409" name="Picture 1"/>
          <p:cNvPicPr>
            <a:picLocks noGrp="1" noChangeAspect="1" noChangeArrowheads="1"/>
          </p:cNvPicPr>
          <p:nvPr>
            <p:ph idx="1"/>
          </p:nvPr>
        </p:nvPicPr>
        <p:blipFill>
          <a:blip r:embed="rId3"/>
          <a:srcRect/>
          <a:stretch>
            <a:fillRect/>
          </a:stretch>
        </p:blipFill>
        <p:spPr bwMode="auto">
          <a:xfrm>
            <a:off x="1341522" y="1724297"/>
            <a:ext cx="6374273" cy="3544717"/>
          </a:xfrm>
          <a:prstGeom prst="rect">
            <a:avLst/>
          </a:prstGeom>
          <a:noFill/>
          <a:ln w="9525">
            <a:noFill/>
            <a:miter lim="800000"/>
            <a:headEnd/>
            <a:tailEnd/>
          </a:ln>
          <a:effectLst/>
        </p:spPr>
      </p:pic>
      <p:sp>
        <p:nvSpPr>
          <p:cNvPr id="8" name="CasellaDiTesto 7"/>
          <p:cNvSpPr txBox="1"/>
          <p:nvPr/>
        </p:nvSpPr>
        <p:spPr>
          <a:xfrm>
            <a:off x="809896" y="4899682"/>
            <a:ext cx="3284297" cy="369332"/>
          </a:xfrm>
          <a:prstGeom prst="rect">
            <a:avLst/>
          </a:prstGeom>
          <a:noFill/>
        </p:spPr>
        <p:txBody>
          <a:bodyPr wrap="none" rtlCol="0">
            <a:spAutoFit/>
          </a:bodyPr>
          <a:lstStyle/>
          <a:p>
            <a:r>
              <a:rPr lang="en-US" dirty="0" smtClean="0"/>
              <a:t>E.g. </a:t>
            </a:r>
            <a:r>
              <a:rPr lang="en-US" dirty="0" err="1" smtClean="0"/>
              <a:t>Hepato</a:t>
            </a:r>
            <a:r>
              <a:rPr lang="en-US" dirty="0" smtClean="0"/>
              <a:t>-cellular-carcinoma</a:t>
            </a:r>
            <a:endParaRPr lang="en-US" dirty="0"/>
          </a:p>
        </p:txBody>
      </p:sp>
      <p:cxnSp>
        <p:nvCxnSpPr>
          <p:cNvPr id="10" name="Connettore 2 9"/>
          <p:cNvCxnSpPr/>
          <p:nvPr/>
        </p:nvCxnSpPr>
        <p:spPr>
          <a:xfrm rot="10800000" flipV="1">
            <a:off x="3370218" y="4376057"/>
            <a:ext cx="1018903" cy="470263"/>
          </a:xfrm>
          <a:prstGeom prst="straightConnector1">
            <a:avLst/>
          </a:prstGeom>
          <a:ln w="25400" cmpd="sng">
            <a:solidFill>
              <a:srgbClr val="C00000"/>
            </a:solidFill>
            <a:headEnd type="none" w="med" len="lg"/>
            <a:tailEnd type="stealth" w="lg" len="med"/>
          </a:ln>
        </p:spPr>
        <p:style>
          <a:lnRef idx="1">
            <a:schemeClr val="accent1"/>
          </a:lnRef>
          <a:fillRef idx="0">
            <a:schemeClr val="accent1"/>
          </a:fillRef>
          <a:effectRef idx="0">
            <a:schemeClr val="accent1"/>
          </a:effectRef>
          <a:fontRef idx="minor">
            <a:schemeClr val="tx1"/>
          </a:fontRef>
        </p:style>
      </p:cxnSp>
      <p:sp>
        <p:nvSpPr>
          <p:cNvPr id="11" name="Freccia a destra 10"/>
          <p:cNvSpPr/>
          <p:nvPr/>
        </p:nvSpPr>
        <p:spPr>
          <a:xfrm>
            <a:off x="809896" y="5799909"/>
            <a:ext cx="531626" cy="313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p:cNvSpPr txBox="1"/>
          <p:nvPr/>
        </p:nvSpPr>
        <p:spPr>
          <a:xfrm>
            <a:off x="1409863" y="5799909"/>
            <a:ext cx="6514937" cy="369332"/>
          </a:xfrm>
          <a:prstGeom prst="rect">
            <a:avLst/>
          </a:prstGeom>
          <a:noFill/>
        </p:spPr>
        <p:txBody>
          <a:bodyPr wrap="square" rtlCol="0">
            <a:spAutoFit/>
          </a:bodyPr>
          <a:lstStyle/>
          <a:p>
            <a:r>
              <a:rPr lang="en-US" dirty="0" smtClean="0"/>
              <a:t>Metabolic plasticity</a:t>
            </a:r>
            <a:endParaRPr lang="en-US" dirty="0"/>
          </a:p>
        </p:txBody>
      </p:sp>
    </p:spTree>
    <p:extLst>
      <p:ext uri="{BB962C8B-B14F-4D97-AF65-F5344CB8AC3E}">
        <p14:creationId xmlns:p14="http://schemas.microsoft.com/office/powerpoint/2010/main" val="3355057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Just to know</a:t>
            </a:r>
            <a:endParaRPr lang="en-US" dirty="0"/>
          </a:p>
        </p:txBody>
      </p:sp>
      <p:sp>
        <p:nvSpPr>
          <p:cNvPr id="3" name="Segnaposto contenuto 2"/>
          <p:cNvSpPr>
            <a:spLocks noGrp="1"/>
          </p:cNvSpPr>
          <p:nvPr>
            <p:ph idx="1"/>
          </p:nvPr>
        </p:nvSpPr>
        <p:spPr/>
        <p:txBody>
          <a:bodyPr/>
          <a:lstStyle/>
          <a:p>
            <a:pPr algn="ctr">
              <a:buNone/>
            </a:pPr>
            <a:r>
              <a:rPr lang="en-US" dirty="0" smtClean="0"/>
              <a:t>“further understanding of these pathways promises to </a:t>
            </a:r>
          </a:p>
          <a:p>
            <a:pPr algn="ctr">
              <a:buNone/>
            </a:pPr>
            <a:r>
              <a:rPr lang="en-US" dirty="0" smtClean="0"/>
              <a:t>reveal to us many more secrets regarding how life </a:t>
            </a:r>
          </a:p>
          <a:p>
            <a:pPr algn="ctr">
              <a:buNone/>
            </a:pPr>
            <a:r>
              <a:rPr lang="en-US" dirty="0" smtClean="0"/>
              <a:t>begins, why it ends, and all the myriad complexities </a:t>
            </a:r>
          </a:p>
          <a:p>
            <a:pPr algn="ctr">
              <a:buNone/>
            </a:pPr>
            <a:r>
              <a:rPr lang="en-US" dirty="0" smtClean="0"/>
              <a:t>that make up the middle” – cit. </a:t>
            </a:r>
            <a:r>
              <a:rPr lang="en-US" dirty="0" err="1" smtClean="0"/>
              <a:t>Toren</a:t>
            </a:r>
            <a:r>
              <a:rPr lang="en-US" dirty="0" smtClean="0"/>
              <a:t> </a:t>
            </a:r>
            <a:r>
              <a:rPr lang="en-US" dirty="0" err="1" smtClean="0"/>
              <a:t>Finkel</a:t>
            </a:r>
            <a:endParaRPr lang="en-US"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24</a:t>
            </a:fld>
            <a:endParaRPr lang="it-IT"/>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Just to know </a:t>
            </a:r>
            <a:endParaRPr lang="en-US" dirty="0"/>
          </a:p>
        </p:txBody>
      </p:sp>
      <p:sp>
        <p:nvSpPr>
          <p:cNvPr id="3" name="Segnaposto contenuto 2"/>
          <p:cNvSpPr>
            <a:spLocks noGrp="1"/>
          </p:cNvSpPr>
          <p:nvPr>
            <p:ph idx="1"/>
          </p:nvPr>
        </p:nvSpPr>
        <p:spPr/>
        <p:txBody>
          <a:bodyPr/>
          <a:lstStyle/>
          <a:p>
            <a:pPr>
              <a:buNone/>
            </a:pPr>
            <a:r>
              <a:rPr lang="en-US" dirty="0" smtClean="0"/>
              <a:t>ROS are involved in the aging process.</a:t>
            </a:r>
            <a:endParaRPr lang="en-US"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25</a:t>
            </a:fld>
            <a:endParaRPr lang="it-IT"/>
          </a:p>
        </p:txBody>
      </p:sp>
      <p:pic>
        <p:nvPicPr>
          <p:cNvPr id="48130" name="Picture 2" descr="Immagine correlata"/>
          <p:cNvPicPr>
            <a:picLocks noChangeAspect="1" noChangeArrowheads="1"/>
          </p:cNvPicPr>
          <p:nvPr/>
        </p:nvPicPr>
        <p:blipFill>
          <a:blip r:embed="rId3"/>
          <a:srcRect/>
          <a:stretch>
            <a:fillRect/>
          </a:stretch>
        </p:blipFill>
        <p:spPr bwMode="auto">
          <a:xfrm>
            <a:off x="4869275" y="2088153"/>
            <a:ext cx="3817525" cy="4633322"/>
          </a:xfrm>
          <a:prstGeom prst="rect">
            <a:avLst/>
          </a:prstGeom>
          <a:noFill/>
        </p:spPr>
      </p:pic>
      <p:pic>
        <p:nvPicPr>
          <p:cNvPr id="48132" name="Picture 4" descr="Risultati immagini per topo stilizzato"/>
          <p:cNvPicPr>
            <a:picLocks noChangeAspect="1" noChangeArrowheads="1"/>
          </p:cNvPicPr>
          <p:nvPr/>
        </p:nvPicPr>
        <p:blipFill>
          <a:blip r:embed="rId4"/>
          <a:srcRect/>
          <a:stretch>
            <a:fillRect/>
          </a:stretch>
        </p:blipFill>
        <p:spPr bwMode="auto">
          <a:xfrm>
            <a:off x="866598" y="2661557"/>
            <a:ext cx="3663043" cy="366304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Bibliography </a:t>
            </a:r>
            <a:endParaRPr lang="en-US" dirty="0"/>
          </a:p>
        </p:txBody>
      </p:sp>
      <p:sp>
        <p:nvSpPr>
          <p:cNvPr id="3" name="Segnaposto contenuto 2"/>
          <p:cNvSpPr>
            <a:spLocks noGrp="1"/>
          </p:cNvSpPr>
          <p:nvPr>
            <p:ph idx="1"/>
          </p:nvPr>
        </p:nvSpPr>
        <p:spPr/>
        <p:txBody>
          <a:bodyPr/>
          <a:lstStyle/>
          <a:p>
            <a:r>
              <a:rPr lang="en-US" dirty="0" smtClean="0"/>
              <a:t>Oxygen in human health from life to death – An approach to teaching </a:t>
            </a:r>
            <a:r>
              <a:rPr lang="en-US" dirty="0" err="1" smtClean="0"/>
              <a:t>redox</a:t>
            </a:r>
            <a:r>
              <a:rPr lang="en-US" dirty="0" smtClean="0"/>
              <a:t> biology and signaling to graduate and medical students - Margaret M. </a:t>
            </a:r>
            <a:r>
              <a:rPr lang="en-US" dirty="0" err="1" smtClean="0"/>
              <a:t>Briehl</a:t>
            </a:r>
            <a:endParaRPr lang="en-US" dirty="0" smtClean="0"/>
          </a:p>
          <a:p>
            <a:endParaRPr lang="en-US" dirty="0" smtClean="0"/>
          </a:p>
          <a:p>
            <a:r>
              <a:rPr lang="en-US" dirty="0" err="1" smtClean="0"/>
              <a:t>Redox</a:t>
            </a:r>
            <a:r>
              <a:rPr lang="en-US" dirty="0" smtClean="0"/>
              <a:t> regulation of cell state and fate - Bernice </a:t>
            </a:r>
            <a:r>
              <a:rPr lang="en-US" dirty="0" err="1" smtClean="0"/>
              <a:t>Woon</a:t>
            </a:r>
            <a:r>
              <a:rPr lang="en-US" dirty="0" smtClean="0"/>
              <a:t> Li Leea,1, </a:t>
            </a:r>
            <a:r>
              <a:rPr lang="en-US" dirty="0" err="1" smtClean="0"/>
              <a:t>Pramila</a:t>
            </a:r>
            <a:r>
              <a:rPr lang="en-US" dirty="0" smtClean="0"/>
              <a:t> Ghodea,1, Derrick </a:t>
            </a:r>
            <a:r>
              <a:rPr lang="en-US" dirty="0" err="1" smtClean="0"/>
              <a:t>Sek</a:t>
            </a:r>
            <a:r>
              <a:rPr lang="en-US" dirty="0" smtClean="0"/>
              <a:t> Tong </a:t>
            </a:r>
            <a:r>
              <a:rPr lang="en-US" dirty="0" err="1" smtClean="0"/>
              <a:t>Onga,b</a:t>
            </a:r>
            <a:endParaRPr lang="en-US" dirty="0" smtClean="0"/>
          </a:p>
          <a:p>
            <a:endParaRPr lang="en-US" dirty="0" smtClean="0"/>
          </a:p>
          <a:p>
            <a:r>
              <a:rPr lang="en-US" dirty="0" err="1" smtClean="0"/>
              <a:t>Redox</a:t>
            </a:r>
            <a:r>
              <a:rPr lang="en-US" dirty="0" smtClean="0"/>
              <a:t> control in cancer  development and progression – </a:t>
            </a:r>
            <a:r>
              <a:rPr lang="en-US" dirty="0" err="1" smtClean="0"/>
              <a:t>Valeska</a:t>
            </a:r>
            <a:r>
              <a:rPr lang="en-US" dirty="0" smtClean="0"/>
              <a:t> </a:t>
            </a:r>
            <a:r>
              <a:rPr lang="en-US" dirty="0" err="1" smtClean="0"/>
              <a:t>Helfinger</a:t>
            </a:r>
            <a:r>
              <a:rPr lang="en-US" dirty="0" smtClean="0"/>
              <a:t>, </a:t>
            </a:r>
            <a:r>
              <a:rPr lang="en-US" dirty="0" err="1" smtClean="0"/>
              <a:t>Katrin</a:t>
            </a:r>
            <a:r>
              <a:rPr lang="en-US" dirty="0" smtClean="0"/>
              <a:t> </a:t>
            </a:r>
            <a:r>
              <a:rPr lang="en-US" dirty="0" err="1" smtClean="0"/>
              <a:t>Shroder</a:t>
            </a:r>
            <a:endParaRPr lang="en-US"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26</a:t>
            </a:fld>
            <a:endParaRPr lang="it-IT"/>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508069"/>
            <a:ext cx="8229600" cy="1143000"/>
          </a:xfrm>
        </p:spPr>
        <p:txBody>
          <a:bodyPr>
            <a:normAutofit fontScale="90000"/>
          </a:bodyPr>
          <a:lstStyle/>
          <a:p>
            <a:r>
              <a:rPr lang="en-US" dirty="0" smtClean="0"/>
              <a:t>THANK YOU FOR THE ATTENTION !!</a:t>
            </a:r>
            <a:endParaRPr lang="en-US"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27</a:t>
            </a:fld>
            <a:endParaRPr lang="it-IT"/>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325562"/>
          </a:xfrm>
        </p:spPr>
        <p:txBody>
          <a:bodyPr>
            <a:normAutofit/>
          </a:bodyPr>
          <a:lstStyle/>
          <a:p>
            <a:r>
              <a:rPr lang="it-IT" dirty="0" err="1" smtClean="0"/>
              <a:t>Hallmarks</a:t>
            </a:r>
            <a:r>
              <a:rPr lang="it-IT" dirty="0" smtClean="0"/>
              <a:t> </a:t>
            </a:r>
            <a:r>
              <a:rPr lang="it-IT" dirty="0" err="1" smtClean="0"/>
              <a:t>of</a:t>
            </a:r>
            <a:r>
              <a:rPr lang="it-IT" dirty="0" smtClean="0"/>
              <a:t> </a:t>
            </a:r>
            <a:r>
              <a:rPr lang="it-IT" dirty="0" err="1" smtClean="0"/>
              <a:t>cancer</a:t>
            </a:r>
            <a:endParaRPr lang="it-IT" dirty="0"/>
          </a:p>
        </p:txBody>
      </p:sp>
      <p:pic>
        <p:nvPicPr>
          <p:cNvPr id="7" name="Segnaposto contenuto 6"/>
          <p:cNvPicPr>
            <a:picLocks noGrp="1"/>
          </p:cNvPicPr>
          <p:nvPr>
            <p:ph idx="1"/>
          </p:nvPr>
        </p:nvPicPr>
        <p:blipFill>
          <a:blip r:embed="rId3">
            <a:lum contrast="20000"/>
          </a:blip>
          <a:srcRect l="16998" t="18707" r="53240" b="21703"/>
          <a:stretch>
            <a:fillRect/>
          </a:stretch>
        </p:blipFill>
        <p:spPr bwMode="auto">
          <a:xfrm>
            <a:off x="654611" y="1783080"/>
            <a:ext cx="3872378" cy="4359128"/>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fld id="{577E702D-DAC6-704A-BC3C-8F84ACD9D698}" type="slidenum">
              <a:rPr lang="it-IT" smtClean="0"/>
              <a:pPr/>
              <a:t>3</a:t>
            </a:fld>
            <a:endParaRPr lang="it-IT"/>
          </a:p>
        </p:txBody>
      </p:sp>
      <p:sp>
        <p:nvSpPr>
          <p:cNvPr id="10" name="CasellaDiTesto 9"/>
          <p:cNvSpPr txBox="1"/>
          <p:nvPr/>
        </p:nvSpPr>
        <p:spPr>
          <a:xfrm>
            <a:off x="4783015" y="2024743"/>
            <a:ext cx="3903785" cy="3785652"/>
          </a:xfrm>
          <a:prstGeom prst="rect">
            <a:avLst/>
          </a:prstGeom>
          <a:noFill/>
        </p:spPr>
        <p:txBody>
          <a:bodyPr wrap="square" rtlCol="0">
            <a:spAutoFit/>
          </a:bodyPr>
          <a:lstStyle/>
          <a:p>
            <a:pPr>
              <a:buClr>
                <a:srgbClr val="00B0F0"/>
              </a:buClr>
              <a:buFont typeface="Arial" pitchFamily="34" charset="0"/>
              <a:buChar char="•"/>
            </a:pPr>
            <a:r>
              <a:rPr lang="en-US" sz="2000" dirty="0" smtClean="0"/>
              <a:t>Self-sufficiency in growth signals</a:t>
            </a:r>
          </a:p>
          <a:p>
            <a:pPr>
              <a:buClr>
                <a:srgbClr val="00B0F0"/>
              </a:buClr>
              <a:buFont typeface="Arial" pitchFamily="34" charset="0"/>
              <a:buChar char="•"/>
            </a:pPr>
            <a:endParaRPr lang="en-US" sz="2000" dirty="0" smtClean="0"/>
          </a:p>
          <a:p>
            <a:pPr>
              <a:buClr>
                <a:srgbClr val="00B0F0"/>
              </a:buClr>
              <a:buFont typeface="Arial" pitchFamily="34" charset="0"/>
              <a:buChar char="•"/>
            </a:pPr>
            <a:r>
              <a:rPr lang="en-US" sz="2000" dirty="0" smtClean="0"/>
              <a:t>Insensitivity to anti-growth signals</a:t>
            </a:r>
          </a:p>
          <a:p>
            <a:pPr>
              <a:buClr>
                <a:srgbClr val="00B0F0"/>
              </a:buClr>
              <a:buFont typeface="Arial" pitchFamily="34" charset="0"/>
              <a:buChar char="•"/>
            </a:pPr>
            <a:endParaRPr lang="en-US" sz="2000" dirty="0" smtClean="0"/>
          </a:p>
          <a:p>
            <a:pPr>
              <a:buClr>
                <a:srgbClr val="00B0F0"/>
              </a:buClr>
              <a:buFont typeface="Arial" pitchFamily="34" charset="0"/>
              <a:buChar char="•"/>
            </a:pPr>
            <a:r>
              <a:rPr lang="en-US" sz="2000" dirty="0" smtClean="0"/>
              <a:t>Evading apoptosis</a:t>
            </a:r>
          </a:p>
          <a:p>
            <a:pPr>
              <a:buClr>
                <a:srgbClr val="00B0F0"/>
              </a:buClr>
              <a:buFont typeface="Arial" pitchFamily="34" charset="0"/>
              <a:buChar char="•"/>
            </a:pPr>
            <a:endParaRPr lang="en-US" sz="2000" dirty="0" smtClean="0"/>
          </a:p>
          <a:p>
            <a:pPr>
              <a:buClr>
                <a:srgbClr val="00B0F0"/>
              </a:buClr>
              <a:buFont typeface="Arial" pitchFamily="34" charset="0"/>
              <a:buChar char="•"/>
            </a:pPr>
            <a:r>
              <a:rPr lang="en-US" sz="2000" dirty="0" smtClean="0"/>
              <a:t>Limitless </a:t>
            </a:r>
            <a:r>
              <a:rPr lang="en-US" sz="2000" dirty="0" err="1" smtClean="0"/>
              <a:t>replicative</a:t>
            </a:r>
            <a:r>
              <a:rPr lang="en-US" sz="2000" dirty="0" smtClean="0"/>
              <a:t> potential</a:t>
            </a:r>
          </a:p>
          <a:p>
            <a:pPr>
              <a:buClr>
                <a:srgbClr val="00B0F0"/>
              </a:buClr>
              <a:buFont typeface="Arial" pitchFamily="34" charset="0"/>
              <a:buChar char="•"/>
            </a:pPr>
            <a:endParaRPr lang="en-US" sz="2000" dirty="0" smtClean="0"/>
          </a:p>
          <a:p>
            <a:pPr>
              <a:buClr>
                <a:srgbClr val="00B0F0"/>
              </a:buClr>
              <a:buFont typeface="Arial" pitchFamily="34" charset="0"/>
              <a:buChar char="•"/>
            </a:pPr>
            <a:r>
              <a:rPr lang="en-US" sz="2000" dirty="0" smtClean="0"/>
              <a:t>Sustained angiogenesis </a:t>
            </a:r>
          </a:p>
          <a:p>
            <a:pPr>
              <a:buClr>
                <a:srgbClr val="00B0F0"/>
              </a:buClr>
              <a:buFont typeface="Arial" pitchFamily="34" charset="0"/>
              <a:buChar char="•"/>
            </a:pPr>
            <a:endParaRPr lang="en-US" sz="2000" dirty="0" smtClean="0"/>
          </a:p>
          <a:p>
            <a:pPr>
              <a:buClr>
                <a:srgbClr val="00B0F0"/>
              </a:buClr>
              <a:buFont typeface="Arial" pitchFamily="34" charset="0"/>
              <a:buChar char="•"/>
            </a:pPr>
            <a:r>
              <a:rPr lang="en-US" sz="2000" dirty="0" smtClean="0"/>
              <a:t>Tissue invasion &amp; metastasis</a:t>
            </a:r>
            <a:endParaRPr lang="en-US" sz="2000" dirty="0"/>
          </a:p>
        </p:txBody>
      </p:sp>
    </p:spTree>
    <p:extLst>
      <p:ext uri="{BB962C8B-B14F-4D97-AF65-F5344CB8AC3E}">
        <p14:creationId xmlns:p14="http://schemas.microsoft.com/office/powerpoint/2010/main" val="34472950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4320" y="679269"/>
            <a:ext cx="8686800" cy="751114"/>
          </a:xfrm>
        </p:spPr>
        <p:txBody>
          <a:bodyPr>
            <a:normAutofit fontScale="90000"/>
          </a:bodyPr>
          <a:lstStyle/>
          <a:p>
            <a:r>
              <a:rPr lang="it-IT" dirty="0" smtClean="0"/>
              <a:t>A </a:t>
            </a:r>
            <a:r>
              <a:rPr lang="it-IT" dirty="0" err="1" smtClean="0"/>
              <a:t>multistep</a:t>
            </a:r>
            <a:r>
              <a:rPr lang="it-IT" dirty="0" smtClean="0"/>
              <a:t> </a:t>
            </a:r>
            <a:r>
              <a:rPr lang="it-IT" dirty="0" err="1" smtClean="0"/>
              <a:t>process</a:t>
            </a:r>
            <a:r>
              <a:rPr lang="it-IT" dirty="0" smtClean="0"/>
              <a:t>: </a:t>
            </a:r>
            <a:r>
              <a:rPr lang="it-IT" dirty="0" err="1" smtClean="0"/>
              <a:t>Carcinogenesis</a:t>
            </a:r>
            <a:endParaRPr lang="it-IT" dirty="0"/>
          </a:p>
        </p:txBody>
      </p:sp>
      <p:sp>
        <p:nvSpPr>
          <p:cNvPr id="3" name="Segnaposto contenuto 2"/>
          <p:cNvSpPr>
            <a:spLocks noGrp="1"/>
          </p:cNvSpPr>
          <p:nvPr>
            <p:ph idx="1"/>
          </p:nvPr>
        </p:nvSpPr>
        <p:spPr>
          <a:xfrm>
            <a:off x="6114506" y="2416629"/>
            <a:ext cx="2572294" cy="2612955"/>
          </a:xfrm>
        </p:spPr>
        <p:txBody>
          <a:bodyPr>
            <a:normAutofit/>
          </a:bodyPr>
          <a:lstStyle/>
          <a:p>
            <a:pPr marL="514350" indent="-514350">
              <a:lnSpc>
                <a:spcPct val="150000"/>
              </a:lnSpc>
              <a:buFont typeface="+mj-lt"/>
              <a:buAutoNum type="arabicPeriod"/>
            </a:pPr>
            <a:r>
              <a:rPr lang="it-IT" sz="2800" dirty="0" err="1" smtClean="0"/>
              <a:t>Iniziation</a:t>
            </a:r>
            <a:r>
              <a:rPr lang="it-IT" sz="2800" dirty="0" smtClean="0"/>
              <a:t> </a:t>
            </a:r>
          </a:p>
          <a:p>
            <a:pPr marL="514350" indent="-514350">
              <a:lnSpc>
                <a:spcPct val="150000"/>
              </a:lnSpc>
              <a:buFont typeface="+mj-lt"/>
              <a:buAutoNum type="arabicPeriod"/>
            </a:pPr>
            <a:r>
              <a:rPr lang="it-IT" sz="2800" dirty="0" smtClean="0"/>
              <a:t>Promotion</a:t>
            </a:r>
          </a:p>
          <a:p>
            <a:pPr marL="514350" indent="-514350">
              <a:lnSpc>
                <a:spcPct val="150000"/>
              </a:lnSpc>
              <a:buFont typeface="+mj-lt"/>
              <a:buAutoNum type="arabicPeriod"/>
            </a:pPr>
            <a:r>
              <a:rPr lang="it-IT" sz="2800" dirty="0" err="1" smtClean="0"/>
              <a:t>Progression</a:t>
            </a:r>
            <a:endParaRPr lang="it-IT" sz="2800" dirty="0" smtClean="0"/>
          </a:p>
          <a:p>
            <a:endParaRPr lang="it-IT" dirty="0" smtClean="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4</a:t>
            </a:fld>
            <a:endParaRPr lang="it-IT"/>
          </a:p>
        </p:txBody>
      </p:sp>
      <p:graphicFrame>
        <p:nvGraphicFramePr>
          <p:cNvPr id="27" name="Diagramma 26"/>
          <p:cNvGraphicFramePr/>
          <p:nvPr/>
        </p:nvGraphicFramePr>
        <p:xfrm>
          <a:off x="186482" y="1898651"/>
          <a:ext cx="5928024" cy="4959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Ovale 27"/>
          <p:cNvSpPr/>
          <p:nvPr/>
        </p:nvSpPr>
        <p:spPr>
          <a:xfrm>
            <a:off x="600891" y="5826034"/>
            <a:ext cx="154128" cy="15412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CasellaDiTesto 28"/>
          <p:cNvSpPr txBox="1"/>
          <p:nvPr/>
        </p:nvSpPr>
        <p:spPr>
          <a:xfrm>
            <a:off x="755019" y="5826273"/>
            <a:ext cx="1164742" cy="307777"/>
          </a:xfrm>
          <a:prstGeom prst="rect">
            <a:avLst/>
          </a:prstGeom>
          <a:noFill/>
        </p:spPr>
        <p:txBody>
          <a:bodyPr wrap="none" rtlCol="0">
            <a:spAutoFit/>
          </a:bodyPr>
          <a:lstStyle/>
          <a:p>
            <a:r>
              <a:rPr lang="en-US" sz="1400" b="1" dirty="0" smtClean="0">
                <a:effectLst>
                  <a:outerShdw blurRad="38100" dist="38100" dir="2700000" algn="tl">
                    <a:srgbClr val="000000">
                      <a:alpha val="43137"/>
                    </a:srgbClr>
                  </a:outerShdw>
                </a:effectLst>
              </a:rPr>
              <a:t>Normal cell</a:t>
            </a:r>
            <a:endParaRPr lang="en-U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72950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45889"/>
          </a:xfrm>
        </p:spPr>
        <p:txBody>
          <a:bodyPr>
            <a:normAutofit fontScale="90000"/>
          </a:bodyPr>
          <a:lstStyle/>
          <a:p>
            <a:r>
              <a:rPr lang="it-IT" dirty="0" err="1" smtClean="0"/>
              <a:t>Reactive</a:t>
            </a:r>
            <a:r>
              <a:rPr lang="it-IT" dirty="0" smtClean="0"/>
              <a:t> </a:t>
            </a:r>
            <a:r>
              <a:rPr lang="it-IT" dirty="0" err="1" smtClean="0"/>
              <a:t>oxygen</a:t>
            </a:r>
            <a:r>
              <a:rPr lang="it-IT" dirty="0" smtClean="0"/>
              <a:t> </a:t>
            </a:r>
            <a:r>
              <a:rPr lang="it-IT" dirty="0" err="1" smtClean="0"/>
              <a:t>species</a:t>
            </a:r>
            <a:r>
              <a:rPr lang="it-IT" dirty="0" smtClean="0"/>
              <a:t> </a:t>
            </a:r>
            <a:endParaRPr lang="it-IT" dirty="0"/>
          </a:p>
        </p:txBody>
      </p:sp>
      <p:sp>
        <p:nvSpPr>
          <p:cNvPr id="3" name="Segnaposto contenuto 2"/>
          <p:cNvSpPr>
            <a:spLocks noGrp="1"/>
          </p:cNvSpPr>
          <p:nvPr>
            <p:ph idx="1"/>
          </p:nvPr>
        </p:nvSpPr>
        <p:spPr>
          <a:xfrm>
            <a:off x="457200" y="1685109"/>
            <a:ext cx="8229600" cy="4389120"/>
          </a:xfrm>
        </p:spPr>
        <p:txBody>
          <a:bodyPr/>
          <a:lstStyle/>
          <a:p>
            <a:pPr>
              <a:buNone/>
            </a:pPr>
            <a:r>
              <a:rPr lang="it-IT" dirty="0" smtClean="0"/>
              <a:t>ROS are </a:t>
            </a:r>
            <a:r>
              <a:rPr lang="it-IT" dirty="0" err="1" smtClean="0"/>
              <a:t>oxygen-containing</a:t>
            </a:r>
            <a:r>
              <a:rPr lang="it-IT" dirty="0" smtClean="0"/>
              <a:t> </a:t>
            </a:r>
            <a:r>
              <a:rPr lang="it-IT" dirty="0" err="1" smtClean="0"/>
              <a:t>chemically</a:t>
            </a:r>
            <a:r>
              <a:rPr lang="it-IT" dirty="0" smtClean="0"/>
              <a:t> </a:t>
            </a:r>
            <a:r>
              <a:rPr lang="it-IT" dirty="0" err="1" smtClean="0"/>
              <a:t>reactive</a:t>
            </a:r>
            <a:endParaRPr lang="it-IT" dirty="0" smtClean="0"/>
          </a:p>
          <a:p>
            <a:pPr>
              <a:buNone/>
            </a:pPr>
            <a:r>
              <a:rPr lang="it-IT" dirty="0" err="1" smtClean="0"/>
              <a:t>molecules</a:t>
            </a:r>
            <a:r>
              <a:rPr lang="it-IT" dirty="0" smtClean="0"/>
              <a:t>.</a:t>
            </a:r>
          </a:p>
          <a:p>
            <a:pPr>
              <a:buNone/>
            </a:pPr>
            <a:endParaRPr lang="it-IT" sz="1000" dirty="0" smtClean="0"/>
          </a:p>
          <a:p>
            <a:r>
              <a:rPr lang="it-IT" dirty="0" err="1" smtClean="0"/>
              <a:t>Hydroxyl</a:t>
            </a:r>
            <a:r>
              <a:rPr lang="it-IT" dirty="0" smtClean="0"/>
              <a:t> </a:t>
            </a:r>
            <a:r>
              <a:rPr lang="it-IT" dirty="0" err="1" smtClean="0"/>
              <a:t>radical</a:t>
            </a:r>
            <a:r>
              <a:rPr lang="it-IT" dirty="0" smtClean="0"/>
              <a:t> (</a:t>
            </a:r>
            <a:r>
              <a:rPr lang="it-IT" baseline="30000" dirty="0" err="1" smtClean="0"/>
              <a:t>•</a:t>
            </a:r>
            <a:r>
              <a:rPr lang="it-IT" dirty="0" err="1" smtClean="0"/>
              <a:t>OH</a:t>
            </a:r>
            <a:r>
              <a:rPr lang="it-IT" dirty="0" smtClean="0"/>
              <a:t>)</a:t>
            </a:r>
          </a:p>
          <a:p>
            <a:r>
              <a:rPr lang="it-IT" dirty="0" err="1" smtClean="0"/>
              <a:t>Superoxyde</a:t>
            </a:r>
            <a:r>
              <a:rPr lang="it-IT" dirty="0" smtClean="0"/>
              <a:t> </a:t>
            </a:r>
            <a:r>
              <a:rPr lang="it-IT" dirty="0" err="1" smtClean="0"/>
              <a:t>radical</a:t>
            </a:r>
            <a:r>
              <a:rPr lang="it-IT" dirty="0" smtClean="0"/>
              <a:t> (</a:t>
            </a:r>
            <a:r>
              <a:rPr lang="it-IT" baseline="30000" dirty="0" smtClean="0"/>
              <a:t>•</a:t>
            </a:r>
            <a:r>
              <a:rPr lang="it-IT" dirty="0" smtClean="0"/>
              <a:t>O</a:t>
            </a:r>
            <a:r>
              <a:rPr lang="it-IT" baseline="30000" dirty="0" smtClean="0"/>
              <a:t>−</a:t>
            </a:r>
            <a:r>
              <a:rPr lang="it-IT" baseline="-25000" dirty="0" smtClean="0"/>
              <a:t>2</a:t>
            </a:r>
            <a:r>
              <a:rPr lang="it-IT" dirty="0" smtClean="0"/>
              <a:t>)</a:t>
            </a:r>
          </a:p>
          <a:p>
            <a:r>
              <a:rPr lang="it-IT" dirty="0" err="1" smtClean="0"/>
              <a:t>Hydrogen</a:t>
            </a:r>
            <a:r>
              <a:rPr lang="it-IT" dirty="0" smtClean="0"/>
              <a:t> </a:t>
            </a:r>
            <a:r>
              <a:rPr lang="it-IT" dirty="0" err="1" smtClean="0"/>
              <a:t>peroxide</a:t>
            </a:r>
            <a:r>
              <a:rPr lang="it-IT" dirty="0" smtClean="0"/>
              <a:t> (H</a:t>
            </a:r>
            <a:r>
              <a:rPr lang="it-IT" baseline="-25000" dirty="0" smtClean="0"/>
              <a:t>2</a:t>
            </a:r>
            <a:r>
              <a:rPr lang="it-IT" dirty="0" smtClean="0"/>
              <a:t>O</a:t>
            </a:r>
            <a:r>
              <a:rPr lang="it-IT" baseline="-25000" dirty="0" smtClean="0"/>
              <a:t>2</a:t>
            </a:r>
            <a:r>
              <a:rPr lang="it-IT" dirty="0" smtClean="0"/>
              <a:t>)</a:t>
            </a:r>
            <a:endParaRPr lang="it-IT"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5</a:t>
            </a:fld>
            <a:endParaRPr lang="it-IT"/>
          </a:p>
        </p:txBody>
      </p:sp>
    </p:spTree>
    <p:extLst>
      <p:ext uri="{BB962C8B-B14F-4D97-AF65-F5344CB8AC3E}">
        <p14:creationId xmlns:p14="http://schemas.microsoft.com/office/powerpoint/2010/main" val="3804243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143000"/>
          </a:xfrm>
        </p:spPr>
        <p:txBody>
          <a:bodyPr>
            <a:normAutofit/>
          </a:bodyPr>
          <a:lstStyle/>
          <a:p>
            <a:r>
              <a:rPr lang="it-IT" dirty="0" smtClean="0"/>
              <a:t>ROS </a:t>
            </a:r>
            <a:r>
              <a:rPr lang="it-IT" dirty="0" err="1" smtClean="0"/>
              <a:t>genesis</a:t>
            </a:r>
            <a:endParaRPr lang="it-IT" dirty="0"/>
          </a:p>
        </p:txBody>
      </p:sp>
      <p:sp>
        <p:nvSpPr>
          <p:cNvPr id="3" name="Segnaposto contenuto 2"/>
          <p:cNvSpPr>
            <a:spLocks noGrp="1"/>
          </p:cNvSpPr>
          <p:nvPr>
            <p:ph idx="1"/>
          </p:nvPr>
        </p:nvSpPr>
        <p:spPr>
          <a:xfrm>
            <a:off x="457200" y="1841863"/>
            <a:ext cx="3905794" cy="4284300"/>
          </a:xfrm>
        </p:spPr>
        <p:txBody>
          <a:bodyPr>
            <a:normAutofit/>
          </a:bodyPr>
          <a:lstStyle/>
          <a:p>
            <a:pPr>
              <a:buFont typeface="Arial" pitchFamily="34" charset="0"/>
              <a:buChar char="•"/>
            </a:pPr>
            <a:r>
              <a:rPr lang="it-IT" sz="2800" dirty="0" err="1" smtClean="0"/>
              <a:t>Endogenous</a:t>
            </a:r>
            <a:endParaRPr lang="it-IT" sz="2800" dirty="0" smtClean="0"/>
          </a:p>
          <a:p>
            <a:pPr>
              <a:buFontTx/>
              <a:buChar char="-"/>
            </a:pPr>
            <a:r>
              <a:rPr lang="it-IT" sz="2800" dirty="0" err="1" smtClean="0"/>
              <a:t>Mitochondrial</a:t>
            </a:r>
            <a:r>
              <a:rPr lang="it-IT" sz="2800" dirty="0" smtClean="0"/>
              <a:t> </a:t>
            </a:r>
            <a:r>
              <a:rPr lang="it-IT" sz="2800" dirty="0" err="1" smtClean="0"/>
              <a:t>activity</a:t>
            </a:r>
            <a:endParaRPr lang="it-IT" sz="2800" dirty="0" smtClean="0"/>
          </a:p>
          <a:p>
            <a:pPr>
              <a:buFontTx/>
              <a:buChar char="-"/>
            </a:pPr>
            <a:r>
              <a:rPr lang="it-IT" sz="2800" dirty="0" err="1" smtClean="0"/>
              <a:t>Enzymatic</a:t>
            </a:r>
            <a:r>
              <a:rPr lang="it-IT" sz="2800" dirty="0" smtClean="0"/>
              <a:t> </a:t>
            </a:r>
            <a:r>
              <a:rPr lang="it-IT" sz="2800" dirty="0" err="1" smtClean="0"/>
              <a:t>activity</a:t>
            </a:r>
            <a:r>
              <a:rPr lang="it-IT" sz="2800" dirty="0" smtClean="0"/>
              <a:t> (</a:t>
            </a:r>
            <a:r>
              <a:rPr lang="it-IT" sz="2800" dirty="0" err="1" smtClean="0"/>
              <a:t>Nox</a:t>
            </a:r>
            <a:r>
              <a:rPr lang="it-IT" sz="2800" dirty="0" smtClean="0"/>
              <a:t>, Cyp450…)</a:t>
            </a:r>
            <a:endParaRPr lang="it-IT" sz="2800"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pPr/>
              <a:t>6</a:t>
            </a:fld>
            <a:endParaRPr lang="it-IT"/>
          </a:p>
        </p:txBody>
      </p:sp>
      <p:sp>
        <p:nvSpPr>
          <p:cNvPr id="7" name="Segnaposto contenuto 2"/>
          <p:cNvSpPr txBox="1">
            <a:spLocks/>
          </p:cNvSpPr>
          <p:nvPr/>
        </p:nvSpPr>
        <p:spPr>
          <a:xfrm>
            <a:off x="4672149" y="1841863"/>
            <a:ext cx="3762102" cy="42843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chemeClr val="accent3"/>
              </a:buClr>
              <a:buSzPct val="119000"/>
              <a:buFont typeface="Arial"/>
              <a:buChar char="•"/>
              <a:tabLst/>
              <a:defRPr/>
            </a:pPr>
            <a:r>
              <a:rPr kumimoji="0" lang="it-IT" sz="2800" b="0" i="0" u="none" strike="noStrike" kern="1200" cap="none" spc="0" normalizeH="0" baseline="0" noProof="0" dirty="0" err="1" smtClean="0">
                <a:ln>
                  <a:noFill/>
                </a:ln>
                <a:solidFill>
                  <a:schemeClr val="tx1"/>
                </a:solidFill>
                <a:effectLst/>
                <a:uLnTx/>
                <a:uFillTx/>
                <a:latin typeface="+mn-lt"/>
                <a:ea typeface="+mn-ea"/>
                <a:cs typeface="+mn-cs"/>
              </a:rPr>
              <a:t>Exogenous</a:t>
            </a:r>
            <a:endParaRPr kumimoji="0" lang="it-IT"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00B0F0"/>
              </a:buClr>
              <a:buSzTx/>
              <a:buFontTx/>
              <a:buChar char="-"/>
              <a:tabLst/>
              <a:defRPr/>
            </a:pPr>
            <a:r>
              <a:rPr lang="it-IT" sz="2800" dirty="0" err="1" smtClean="0"/>
              <a:t>Radiation</a:t>
            </a:r>
            <a:endParaRPr lang="it-IT" sz="2800" dirty="0" smtClean="0"/>
          </a:p>
          <a:p>
            <a:pPr marL="342900" marR="0" lvl="0" indent="-342900" algn="l" defTabSz="457200" rtl="0" eaLnBrk="1" fontAlgn="auto" latinLnBrk="0" hangingPunct="1">
              <a:lnSpc>
                <a:spcPct val="100000"/>
              </a:lnSpc>
              <a:spcBef>
                <a:spcPct val="20000"/>
              </a:spcBef>
              <a:spcAft>
                <a:spcPts val="0"/>
              </a:spcAft>
              <a:buClr>
                <a:srgbClr val="00B0F0"/>
              </a:buClr>
              <a:buSzTx/>
              <a:buFontTx/>
              <a:buChar char="-"/>
              <a:tabLst/>
              <a:defRPr/>
            </a:pPr>
            <a:r>
              <a:rPr lang="it-IT" sz="2800" dirty="0" err="1" smtClean="0"/>
              <a:t>Heavy</a:t>
            </a:r>
            <a:r>
              <a:rPr lang="it-IT" sz="2800" dirty="0" smtClean="0"/>
              <a:t> </a:t>
            </a:r>
            <a:r>
              <a:rPr lang="it-IT" sz="2800" dirty="0" err="1" smtClean="0"/>
              <a:t>metals</a:t>
            </a:r>
            <a:endParaRPr lang="it-IT" sz="2800" dirty="0" smtClean="0"/>
          </a:p>
          <a:p>
            <a:pPr marL="342900" marR="0" lvl="0" indent="-342900" algn="l" defTabSz="457200" rtl="0" eaLnBrk="1" fontAlgn="auto" latinLnBrk="0" hangingPunct="1">
              <a:lnSpc>
                <a:spcPct val="100000"/>
              </a:lnSpc>
              <a:spcBef>
                <a:spcPct val="20000"/>
              </a:spcBef>
              <a:spcAft>
                <a:spcPts val="0"/>
              </a:spcAft>
              <a:buClr>
                <a:srgbClr val="00B0F0"/>
              </a:buClr>
              <a:buSzTx/>
              <a:buFontTx/>
              <a:buChar char="-"/>
              <a:tabLst/>
              <a:defRPr/>
            </a:pPr>
            <a:r>
              <a:rPr lang="it-IT" sz="2800" dirty="0" err="1" smtClean="0"/>
              <a:t>Drugs</a:t>
            </a:r>
            <a:endParaRPr lang="it-IT" sz="2800" dirty="0" smtClean="0"/>
          </a:p>
          <a:p>
            <a:pPr marL="342900" marR="0" lvl="0" indent="-342900" algn="l" defTabSz="457200" rtl="0" eaLnBrk="1" fontAlgn="auto" latinLnBrk="0" hangingPunct="1">
              <a:lnSpc>
                <a:spcPct val="100000"/>
              </a:lnSpc>
              <a:spcBef>
                <a:spcPct val="20000"/>
              </a:spcBef>
              <a:spcAft>
                <a:spcPts val="0"/>
              </a:spcAft>
              <a:buClr>
                <a:srgbClr val="00B0F0"/>
              </a:buClr>
              <a:buSzTx/>
              <a:buFontTx/>
              <a:buChar char="-"/>
              <a:tabLst/>
              <a:defRPr/>
            </a:pPr>
            <a:r>
              <a:rPr lang="it-IT" sz="2800" dirty="0" err="1" smtClean="0"/>
              <a:t>Xenobiotics</a:t>
            </a:r>
            <a:endParaRPr lang="it-IT" sz="2800" dirty="0" smtClean="0"/>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lang="it-IT" sz="2800" dirty="0" smtClean="0"/>
          </a:p>
        </p:txBody>
      </p:sp>
    </p:spTree>
    <p:extLst>
      <p:ext uri="{BB962C8B-B14F-4D97-AF65-F5344CB8AC3E}">
        <p14:creationId xmlns:p14="http://schemas.microsoft.com/office/powerpoint/2010/main" val="3804243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8641" y="757646"/>
            <a:ext cx="8229600" cy="671431"/>
          </a:xfrm>
        </p:spPr>
        <p:txBody>
          <a:bodyPr>
            <a:normAutofit fontScale="90000"/>
          </a:bodyPr>
          <a:lstStyle/>
          <a:p>
            <a:r>
              <a:rPr lang="it-IT" dirty="0" err="1" smtClean="0"/>
              <a:t>Redox</a:t>
            </a:r>
            <a:r>
              <a:rPr lang="it-IT" dirty="0" smtClean="0"/>
              <a:t> </a:t>
            </a:r>
            <a:r>
              <a:rPr lang="it-IT" dirty="0" err="1" smtClean="0"/>
              <a:t>homeostasis</a:t>
            </a:r>
            <a:r>
              <a:rPr lang="it-IT" dirty="0" smtClean="0"/>
              <a:t> in </a:t>
            </a:r>
            <a:r>
              <a:rPr lang="it-IT" dirty="0" err="1" smtClean="0"/>
              <a:t>normal</a:t>
            </a:r>
            <a:r>
              <a:rPr lang="it-IT" dirty="0" smtClean="0"/>
              <a:t> </a:t>
            </a:r>
            <a:r>
              <a:rPr lang="it-IT" dirty="0" err="1" smtClean="0"/>
              <a:t>cells</a:t>
            </a:r>
            <a:endParaRPr lang="it-IT" dirty="0"/>
          </a:p>
        </p:txBody>
      </p:sp>
      <p:pic>
        <p:nvPicPr>
          <p:cNvPr id="7" name="Segnaposto contenuto 6" descr="1-s2.0-S2213231718308991-gr1_lrg.jpg"/>
          <p:cNvPicPr>
            <a:picLocks noGrp="1"/>
          </p:cNvPicPr>
          <p:nvPr>
            <p:ph idx="1"/>
          </p:nvPr>
        </p:nvPicPr>
        <p:blipFill>
          <a:blip r:embed="rId3" cstate="print"/>
          <a:srcRect r="52051"/>
          <a:stretch>
            <a:fillRect/>
          </a:stretch>
        </p:blipFill>
        <p:spPr>
          <a:xfrm>
            <a:off x="4663441" y="1429077"/>
            <a:ext cx="3592284" cy="4762717"/>
          </a:xfrm>
          <a:prstGeom prst="rect">
            <a:avLst/>
          </a:prstGeom>
        </p:spPr>
      </p:pic>
      <p:sp>
        <p:nvSpPr>
          <p:cNvPr id="6" name="Segnaposto numero diapositiva 5"/>
          <p:cNvSpPr>
            <a:spLocks noGrp="1"/>
          </p:cNvSpPr>
          <p:nvPr>
            <p:ph type="sldNum" sz="quarter" idx="12"/>
          </p:nvPr>
        </p:nvSpPr>
        <p:spPr/>
        <p:txBody>
          <a:bodyPr/>
          <a:lstStyle/>
          <a:p>
            <a:fld id="{577E702D-DAC6-704A-BC3C-8F84ACD9D698}" type="slidenum">
              <a:rPr lang="it-IT" smtClean="0"/>
              <a:pPr/>
              <a:t>7</a:t>
            </a:fld>
            <a:endParaRPr lang="it-IT"/>
          </a:p>
        </p:txBody>
      </p:sp>
      <p:sp>
        <p:nvSpPr>
          <p:cNvPr id="8" name="CasellaDiTesto 7"/>
          <p:cNvSpPr txBox="1"/>
          <p:nvPr/>
        </p:nvSpPr>
        <p:spPr>
          <a:xfrm>
            <a:off x="457200" y="1619794"/>
            <a:ext cx="3657600" cy="2126864"/>
          </a:xfrm>
          <a:prstGeom prst="rect">
            <a:avLst/>
          </a:prstGeom>
          <a:noFill/>
        </p:spPr>
        <p:txBody>
          <a:bodyPr wrap="square" rtlCol="0">
            <a:spAutoFit/>
          </a:bodyPr>
          <a:lstStyle/>
          <a:p>
            <a:pPr algn="just">
              <a:lnSpc>
                <a:spcPct val="150000"/>
              </a:lnSpc>
            </a:pPr>
            <a:r>
              <a:rPr lang="en-US" dirty="0" smtClean="0"/>
              <a:t>Normal cells maintain a low level of ROS for physiological function and constantly scavenge to remove excess ROS, thanks to the presence of </a:t>
            </a:r>
            <a:r>
              <a:rPr lang="en-US" dirty="0" err="1" smtClean="0"/>
              <a:t>antioxydants</a:t>
            </a:r>
            <a:r>
              <a:rPr lang="en-US" dirty="0" smtClean="0"/>
              <a:t>.</a:t>
            </a:r>
            <a:endParaRPr lang="en-US" dirty="0"/>
          </a:p>
        </p:txBody>
      </p:sp>
    </p:spTree>
    <p:extLst>
      <p:ext uri="{BB962C8B-B14F-4D97-AF65-F5344CB8AC3E}">
        <p14:creationId xmlns:p14="http://schemas.microsoft.com/office/powerpoint/2010/main" val="3804243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44583"/>
            <a:ext cx="8229600" cy="788997"/>
          </a:xfrm>
        </p:spPr>
        <p:txBody>
          <a:bodyPr>
            <a:normAutofit fontScale="90000"/>
          </a:bodyPr>
          <a:lstStyle/>
          <a:p>
            <a:r>
              <a:rPr lang="it-IT" dirty="0" err="1" smtClean="0"/>
              <a:t>Biochemical</a:t>
            </a:r>
            <a:r>
              <a:rPr lang="it-IT" dirty="0" smtClean="0"/>
              <a:t> look</a:t>
            </a:r>
            <a:endParaRPr lang="it-IT" dirty="0"/>
          </a:p>
        </p:txBody>
      </p:sp>
      <p:pic>
        <p:nvPicPr>
          <p:cNvPr id="7" name="Segnaposto contenuto 6" descr="1-s2.0-S0098299718300220-gr1_lrg.jpg"/>
          <p:cNvPicPr>
            <a:picLocks noGrp="1"/>
          </p:cNvPicPr>
          <p:nvPr>
            <p:ph idx="1"/>
          </p:nvPr>
        </p:nvPicPr>
        <p:blipFill>
          <a:blip r:embed="rId3" cstate="print"/>
          <a:stretch>
            <a:fillRect/>
          </a:stretch>
        </p:blipFill>
        <p:spPr>
          <a:xfrm>
            <a:off x="1419498" y="1817954"/>
            <a:ext cx="6505302" cy="4112584"/>
          </a:xfrm>
          <a:prstGeom prst="rect">
            <a:avLst/>
          </a:prstGeom>
        </p:spPr>
      </p:pic>
      <p:sp>
        <p:nvSpPr>
          <p:cNvPr id="6" name="Segnaposto numero diapositiva 5"/>
          <p:cNvSpPr>
            <a:spLocks noGrp="1"/>
          </p:cNvSpPr>
          <p:nvPr>
            <p:ph type="sldNum" sz="quarter" idx="12"/>
          </p:nvPr>
        </p:nvSpPr>
        <p:spPr/>
        <p:txBody>
          <a:bodyPr/>
          <a:lstStyle/>
          <a:p>
            <a:fld id="{577E702D-DAC6-704A-BC3C-8F84ACD9D698}" type="slidenum">
              <a:rPr lang="it-IT" smtClean="0"/>
              <a:pPr/>
              <a:t>8</a:t>
            </a:fld>
            <a:endParaRPr lang="it-IT"/>
          </a:p>
        </p:txBody>
      </p:sp>
      <p:sp>
        <p:nvSpPr>
          <p:cNvPr id="8" name="Rettangolo 7"/>
          <p:cNvSpPr/>
          <p:nvPr/>
        </p:nvSpPr>
        <p:spPr>
          <a:xfrm>
            <a:off x="1190898" y="3828924"/>
            <a:ext cx="4717533" cy="2101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243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1629" y="576390"/>
            <a:ext cx="8229600" cy="841248"/>
          </a:xfrm>
        </p:spPr>
        <p:txBody>
          <a:bodyPr>
            <a:normAutofit fontScale="90000"/>
          </a:bodyPr>
          <a:lstStyle/>
          <a:p>
            <a:r>
              <a:rPr lang="it-IT" dirty="0" err="1" smtClean="0"/>
              <a:t>Redox</a:t>
            </a:r>
            <a:r>
              <a:rPr lang="it-IT" dirty="0" smtClean="0"/>
              <a:t> </a:t>
            </a:r>
            <a:r>
              <a:rPr lang="it-IT" dirty="0" err="1" smtClean="0"/>
              <a:t>homeostasis</a:t>
            </a:r>
            <a:r>
              <a:rPr lang="it-IT" dirty="0" smtClean="0"/>
              <a:t> in </a:t>
            </a:r>
            <a:r>
              <a:rPr lang="it-IT" dirty="0" err="1" smtClean="0"/>
              <a:t>cancer</a:t>
            </a:r>
            <a:r>
              <a:rPr lang="it-IT" dirty="0" smtClean="0"/>
              <a:t> </a:t>
            </a:r>
            <a:r>
              <a:rPr lang="it-IT" dirty="0" err="1" smtClean="0"/>
              <a:t>cells</a:t>
            </a:r>
            <a:endParaRPr lang="it-IT" dirty="0"/>
          </a:p>
        </p:txBody>
      </p:sp>
      <p:pic>
        <p:nvPicPr>
          <p:cNvPr id="7" name="Segnaposto contenuto 6" descr="1-s2.0-S2213231718308991-gr1_lrg.jpg"/>
          <p:cNvPicPr>
            <a:picLocks noGrp="1"/>
          </p:cNvPicPr>
          <p:nvPr>
            <p:ph idx="1"/>
          </p:nvPr>
        </p:nvPicPr>
        <p:blipFill>
          <a:blip r:embed="rId3" cstate="print"/>
          <a:srcRect l="47742"/>
          <a:stretch>
            <a:fillRect/>
          </a:stretch>
        </p:blipFill>
        <p:spPr>
          <a:xfrm>
            <a:off x="4626429" y="1417638"/>
            <a:ext cx="3487783" cy="4761093"/>
          </a:xfrm>
          <a:prstGeom prst="rect">
            <a:avLst/>
          </a:prstGeom>
        </p:spPr>
      </p:pic>
      <p:sp>
        <p:nvSpPr>
          <p:cNvPr id="6" name="Segnaposto numero diapositiva 5"/>
          <p:cNvSpPr>
            <a:spLocks noGrp="1"/>
          </p:cNvSpPr>
          <p:nvPr>
            <p:ph type="sldNum" sz="quarter" idx="12"/>
          </p:nvPr>
        </p:nvSpPr>
        <p:spPr/>
        <p:txBody>
          <a:bodyPr/>
          <a:lstStyle/>
          <a:p>
            <a:fld id="{577E702D-DAC6-704A-BC3C-8F84ACD9D698}" type="slidenum">
              <a:rPr lang="it-IT" smtClean="0"/>
              <a:pPr/>
              <a:t>9</a:t>
            </a:fld>
            <a:endParaRPr lang="it-IT"/>
          </a:p>
        </p:txBody>
      </p:sp>
      <p:sp>
        <p:nvSpPr>
          <p:cNvPr id="8" name="CasellaDiTesto 7"/>
          <p:cNvSpPr txBox="1"/>
          <p:nvPr/>
        </p:nvSpPr>
        <p:spPr>
          <a:xfrm>
            <a:off x="457199" y="1602304"/>
            <a:ext cx="3670663" cy="1711366"/>
          </a:xfrm>
          <a:prstGeom prst="rect">
            <a:avLst/>
          </a:prstGeom>
          <a:noFill/>
        </p:spPr>
        <p:txBody>
          <a:bodyPr wrap="square" rtlCol="0">
            <a:spAutoFit/>
          </a:bodyPr>
          <a:lstStyle/>
          <a:p>
            <a:pPr algn="just">
              <a:lnSpc>
                <a:spcPct val="150000"/>
              </a:lnSpc>
            </a:pPr>
            <a:r>
              <a:rPr lang="en-US" dirty="0" smtClean="0"/>
              <a:t>Cancer cells produce higher level of ROS than normal cells that is counterbalanced by greater ROS scavenging activity.</a:t>
            </a:r>
            <a:endParaRPr lang="en-US" dirty="0"/>
          </a:p>
        </p:txBody>
      </p:sp>
    </p:spTree>
    <p:extLst>
      <p:ext uri="{BB962C8B-B14F-4D97-AF65-F5344CB8AC3E}">
        <p14:creationId xmlns:p14="http://schemas.microsoft.com/office/powerpoint/2010/main" val="38042432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7711</TotalTime>
  <Words>3414</Words>
  <Application>Microsoft Macintosh PowerPoint</Application>
  <PresentationFormat>Presentazione su schermo (4:3)</PresentationFormat>
  <Paragraphs>291</Paragraphs>
  <Slides>27</Slides>
  <Notes>24</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Equinozio</vt:lpstr>
      <vt:lpstr>ROS-mediated carcinogenesis </vt:lpstr>
      <vt:lpstr>Cancer</vt:lpstr>
      <vt:lpstr>Hallmarks of cancer</vt:lpstr>
      <vt:lpstr>A multistep process: Carcinogenesis</vt:lpstr>
      <vt:lpstr>Reactive oxygen species </vt:lpstr>
      <vt:lpstr>ROS genesis</vt:lpstr>
      <vt:lpstr>Redox homeostasis in normal cells</vt:lpstr>
      <vt:lpstr>Biochemical look</vt:lpstr>
      <vt:lpstr>Redox homeostasis in cancer cells</vt:lpstr>
      <vt:lpstr>Redox-sensitive transcription factors</vt:lpstr>
      <vt:lpstr>Redox-sensitive transcription factors</vt:lpstr>
      <vt:lpstr>Redox-sensitive transcription factors</vt:lpstr>
      <vt:lpstr>Epigenetic modifications and their relation to ROS</vt:lpstr>
      <vt:lpstr>Principal components to prevent cancer</vt:lpstr>
      <vt:lpstr>Redox dependent pathways that favor carcinogenesis</vt:lpstr>
      <vt:lpstr>Redox dependent pathways that favor carcinogenesis</vt:lpstr>
      <vt:lpstr>Redox dependent pathways that inhibit carcinogenesis</vt:lpstr>
      <vt:lpstr>Redox dependent pathways that inhibit carcinogenesis</vt:lpstr>
      <vt:lpstr>Redox dependent pathways that inhibit carcinogenesis</vt:lpstr>
      <vt:lpstr>Antioxydants</vt:lpstr>
      <vt:lpstr>Antioxidants in cancer development and progression</vt:lpstr>
      <vt:lpstr>Conclusions</vt:lpstr>
      <vt:lpstr>Conclusions</vt:lpstr>
      <vt:lpstr>Just to know</vt:lpstr>
      <vt:lpstr>Just to know </vt:lpstr>
      <vt:lpstr>Bibliography </vt:lpstr>
      <vt:lpstr>THANK YOU FOR THE ATTENTION !!</vt:lpstr>
    </vt:vector>
  </TitlesOfParts>
  <Company>Univ.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your topic</dc:title>
  <dc:creator>Sabina Passamonti</dc:creator>
  <cp:lastModifiedBy>Sabina Passamonti</cp:lastModifiedBy>
  <cp:revision>311</cp:revision>
  <dcterms:created xsi:type="dcterms:W3CDTF">2019-02-01T16:20:17Z</dcterms:created>
  <dcterms:modified xsi:type="dcterms:W3CDTF">2019-04-11T10:47:16Z</dcterms:modified>
</cp:coreProperties>
</file>