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84" r:id="rId21"/>
    <p:sldId id="279" r:id="rId22"/>
    <p:sldId id="280" r:id="rId23"/>
    <p:sldId id="281" r:id="rId24"/>
    <p:sldId id="282" r:id="rId25"/>
    <p:sldId id="283"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fontAlgn="t">
                  <a:spcBef>
                    <a:spcPct val="0"/>
                  </a:spcBef>
                  <a:spcAft>
                    <a:spcPct val="0"/>
                  </a:spcAft>
                  <a:defRPr/>
                </a:pPr>
                <a:endParaRPr lang="it-IT" sz="2000">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fontAlgn="t">
                  <a:spcBef>
                    <a:spcPct val="0"/>
                  </a:spcBef>
                  <a:spcAft>
                    <a:spcPct val="0"/>
                  </a:spcAft>
                  <a:defRPr/>
                </a:pPr>
                <a:endParaRPr lang="it-IT" sz="2000">
                  <a:solidFill>
                    <a:srgbClr val="000000"/>
                  </a:solidFill>
                </a:endParaRPr>
              </a:p>
            </p:txBody>
          </p:sp>
        </p:grpSp>
      </p:grpSp>
      <p:sp>
        <p:nvSpPr>
          <p:cNvPr id="280587" name="Rectangle 11"/>
          <p:cNvSpPr>
            <a:spLocks noGrp="1" noChangeArrowheads="1"/>
          </p:cNvSpPr>
          <p:nvPr>
            <p:ph type="ctrTitle"/>
          </p:nvPr>
        </p:nvSpPr>
        <p:spPr>
          <a:xfrm>
            <a:off x="2057400" y="1143000"/>
            <a:ext cx="6629400" cy="2209800"/>
          </a:xfrm>
        </p:spPr>
        <p:txBody>
          <a:bodyPr/>
          <a:lstStyle>
            <a:lvl1pPr>
              <a:defRPr sz="4800"/>
            </a:lvl1pPr>
          </a:lstStyle>
          <a:p>
            <a:r>
              <a:rPr lang="it-IT"/>
              <a:t>Fare clic per modificare lo stile del titolo</a:t>
            </a:r>
          </a:p>
        </p:txBody>
      </p:sp>
      <p:sp>
        <p:nvSpPr>
          <p:cNvPr id="28058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it-IT"/>
              <a:t>Fare clic per modificare lo stile del sottotitolo dello schema</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it-IT">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it-IT">
              <a:solidFill>
                <a:srgbClr val="000000"/>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AA3C8BFA-149E-46A2-8884-718D6FEC7AD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7264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1B4A617-C8AD-4717-8857-572EFA58797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6930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7B88F3D-64B1-4FB6-AB06-C7A694E00D3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8541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914400" y="1600200"/>
            <a:ext cx="7772400" cy="4530725"/>
          </a:xfrm>
        </p:spPr>
        <p:txBody>
          <a:bodyPr/>
          <a:lstStyle/>
          <a:p>
            <a:pPr lvl="0"/>
            <a:endParaRPr lang="it-IT"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C0BD1CA-5ECF-450C-A40E-788924C94A5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7520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CEB36E6-C9F0-475F-A919-217C94DE2CE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212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0D62710-B80F-4C7D-97E7-ACA232A38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5406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F1EF24D-3CF2-4892-A98E-F22092BA20F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4674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303B820-6E6F-4365-BF89-FFEF14245DA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1544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EA4D029-BFB1-4B3E-AA84-4C37635AE8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4565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5E35D35-2BEB-4F30-B111-4C2CEAF74A2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6982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69E021-9314-46F1-9326-A9342F4C4B5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9841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007FB06-1D66-4B49-999D-5C0C8692B1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2961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279555"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279557"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279558"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fontAlgn="t">
                  <a:spcBef>
                    <a:spcPct val="0"/>
                  </a:spcBef>
                  <a:spcAft>
                    <a:spcPct val="0"/>
                  </a:spcAft>
                  <a:defRPr/>
                </a:pPr>
                <a:endParaRPr lang="it-IT" sz="2000">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7956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000" smtClean="0"/>
            </a:lvl1pPr>
          </a:lstStyle>
          <a:p>
            <a:pPr>
              <a:spcBef>
                <a:spcPct val="0"/>
              </a:spcBef>
              <a:spcAft>
                <a:spcPct val="0"/>
              </a:spcAft>
              <a:defRPr/>
            </a:pPr>
            <a:endParaRPr lang="it-IT">
              <a:solidFill>
                <a:srgbClr val="000000"/>
              </a:solidFill>
            </a:endParaRPr>
          </a:p>
        </p:txBody>
      </p:sp>
      <p:sp>
        <p:nvSpPr>
          <p:cNvPr id="27956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defRPr sz="1000" smtClean="0"/>
            </a:lvl1pPr>
          </a:lstStyle>
          <a:p>
            <a:pPr>
              <a:spcBef>
                <a:spcPct val="0"/>
              </a:spcBef>
              <a:spcAft>
                <a:spcPct val="0"/>
              </a:spcAft>
              <a:defRPr/>
            </a:pPr>
            <a:endParaRPr lang="it-IT">
              <a:solidFill>
                <a:srgbClr val="000000"/>
              </a:solidFill>
            </a:endParaRPr>
          </a:p>
        </p:txBody>
      </p:sp>
      <p:sp>
        <p:nvSpPr>
          <p:cNvPr id="27956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000" smtClean="0"/>
            </a:lvl1pPr>
          </a:lstStyle>
          <a:p>
            <a:pPr>
              <a:spcBef>
                <a:spcPct val="0"/>
              </a:spcBef>
              <a:spcAft>
                <a:spcPct val="0"/>
              </a:spcAft>
              <a:defRPr/>
            </a:pPr>
            <a:fld id="{768122A2-F4A0-4364-8058-E3E5236962B6}" type="slidenum">
              <a:rPr lang="it-IT">
                <a:solidFill>
                  <a:srgbClr val="000000"/>
                </a:solidFill>
              </a:rPr>
              <a:pPr>
                <a:spcBef>
                  <a:spcPct val="0"/>
                </a:spcBef>
                <a:spcAft>
                  <a:spcPct val="0"/>
                </a:spcAft>
                <a:defRPr/>
              </a:pPr>
              <a:t>‹N›</a:t>
            </a:fld>
            <a:endParaRPr lang="it-IT">
              <a:solidFill>
                <a:srgbClr val="000000"/>
              </a:solidFill>
            </a:endParaRPr>
          </a:p>
        </p:txBody>
      </p:sp>
      <p:sp>
        <p:nvSpPr>
          <p:cNvPr id="279564"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fontAlgn="t">
              <a:spcBef>
                <a:spcPct val="0"/>
              </a:spcBef>
              <a:spcAft>
                <a:spcPct val="0"/>
              </a:spcAft>
              <a:defRPr/>
            </a:pPr>
            <a:endParaRPr lang="it-IT" sz="2000">
              <a:solidFill>
                <a:srgbClr val="000000"/>
              </a:solidFill>
            </a:endParaRPr>
          </a:p>
        </p:txBody>
      </p:sp>
    </p:spTree>
    <p:extLst>
      <p:ext uri="{BB962C8B-B14F-4D97-AF65-F5344CB8AC3E}">
        <p14:creationId xmlns:p14="http://schemas.microsoft.com/office/powerpoint/2010/main" val="1491978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39750" y="215900"/>
            <a:ext cx="5761038" cy="971550"/>
          </a:xfrm>
          <a:solidFill>
            <a:schemeClr val="accent1"/>
          </a:solidFill>
        </p:spPr>
        <p:txBody>
          <a:bodyPr/>
          <a:lstStyle/>
          <a:p>
            <a:pPr eaLnBrk="1" hangingPunct="1"/>
            <a:r>
              <a:rPr lang="en-GB" altLang="it-IT" sz="3200" b="1" smtClean="0">
                <a:solidFill>
                  <a:srgbClr val="660033"/>
                </a:solidFill>
                <a:latin typeface="Arial" pitchFamily="34" charset="0"/>
              </a:rPr>
              <a:t>Methods for obtaining chiral </a:t>
            </a:r>
            <a:br>
              <a:rPr lang="en-GB" altLang="it-IT" sz="3200" b="1" smtClean="0">
                <a:solidFill>
                  <a:srgbClr val="660033"/>
                </a:solidFill>
                <a:latin typeface="Arial" pitchFamily="34" charset="0"/>
              </a:rPr>
            </a:br>
            <a:r>
              <a:rPr lang="en-GB" altLang="it-IT" sz="3200" b="1" smtClean="0">
                <a:solidFill>
                  <a:srgbClr val="660033"/>
                </a:solidFill>
                <a:latin typeface="Arial" pitchFamily="34" charset="0"/>
              </a:rPr>
              <a:t>non-racemic compounds</a:t>
            </a:r>
            <a:endParaRPr lang="it-IT" altLang="it-IT" sz="3200" b="1" smtClean="0">
              <a:solidFill>
                <a:srgbClr val="660033"/>
              </a:solidFill>
              <a:latin typeface="Arial" pitchFamily="34" charset="0"/>
            </a:endParaRPr>
          </a:p>
        </p:txBody>
      </p:sp>
      <p:sp>
        <p:nvSpPr>
          <p:cNvPr id="5123" name="Text Box 8"/>
          <p:cNvSpPr txBox="1">
            <a:spLocks noChangeArrowheads="1"/>
          </p:cNvSpPr>
          <p:nvPr/>
        </p:nvSpPr>
        <p:spPr bwMode="auto">
          <a:xfrm>
            <a:off x="682625" y="1701800"/>
            <a:ext cx="671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000">
                <a:solidFill>
                  <a:schemeClr val="tx1"/>
                </a:solidFill>
                <a:latin typeface="Arial" pitchFamily="34" charset="0"/>
              </a:defRPr>
            </a:lvl1pPr>
            <a:lvl2pPr marL="742950" indent="-285750" defTabSz="762000" eaLnBrk="0" hangingPunct="0">
              <a:defRPr sz="2000">
                <a:solidFill>
                  <a:schemeClr val="tx1"/>
                </a:solidFill>
                <a:latin typeface="Arial" pitchFamily="34" charset="0"/>
              </a:defRPr>
            </a:lvl2pPr>
            <a:lvl3pPr marL="1143000" indent="-228600" defTabSz="762000" eaLnBrk="0" hangingPunct="0">
              <a:defRPr sz="2000">
                <a:solidFill>
                  <a:schemeClr val="tx1"/>
                </a:solidFill>
                <a:latin typeface="Arial" pitchFamily="34" charset="0"/>
              </a:defRPr>
            </a:lvl3pPr>
            <a:lvl4pPr marL="1600200" indent="-228600" defTabSz="762000" eaLnBrk="0" hangingPunct="0">
              <a:defRPr sz="2000">
                <a:solidFill>
                  <a:schemeClr val="tx1"/>
                </a:solidFill>
                <a:latin typeface="Arial" pitchFamily="34" charset="0"/>
              </a:defRPr>
            </a:lvl4pPr>
            <a:lvl5pPr marL="2057400" indent="-228600" defTabSz="762000" eaLnBrk="0" hangingPunct="0">
              <a:defRPr sz="2000">
                <a:solidFill>
                  <a:schemeClr val="tx1"/>
                </a:solidFill>
                <a:latin typeface="Arial" pitchFamily="34" charset="0"/>
              </a:defRPr>
            </a:lvl5pPr>
            <a:lvl6pPr marL="2514600" indent="-228600" defTabSz="762000" eaLnBrk="0" fontAlgn="t" hangingPunct="0">
              <a:spcBef>
                <a:spcPct val="0"/>
              </a:spcBef>
              <a:spcAft>
                <a:spcPct val="0"/>
              </a:spcAft>
              <a:defRPr sz="2000">
                <a:solidFill>
                  <a:schemeClr val="tx1"/>
                </a:solidFill>
                <a:latin typeface="Arial" pitchFamily="34" charset="0"/>
              </a:defRPr>
            </a:lvl6pPr>
            <a:lvl7pPr marL="2971800" indent="-228600" defTabSz="762000" eaLnBrk="0" fontAlgn="t" hangingPunct="0">
              <a:spcBef>
                <a:spcPct val="0"/>
              </a:spcBef>
              <a:spcAft>
                <a:spcPct val="0"/>
              </a:spcAft>
              <a:defRPr sz="2000">
                <a:solidFill>
                  <a:schemeClr val="tx1"/>
                </a:solidFill>
                <a:latin typeface="Arial" pitchFamily="34" charset="0"/>
              </a:defRPr>
            </a:lvl7pPr>
            <a:lvl8pPr marL="3429000" indent="-228600" defTabSz="762000" eaLnBrk="0" fontAlgn="t" hangingPunct="0">
              <a:spcBef>
                <a:spcPct val="0"/>
              </a:spcBef>
              <a:spcAft>
                <a:spcPct val="0"/>
              </a:spcAft>
              <a:defRPr sz="2000">
                <a:solidFill>
                  <a:schemeClr val="tx1"/>
                </a:solidFill>
                <a:latin typeface="Arial" pitchFamily="34" charset="0"/>
              </a:defRPr>
            </a:lvl8pPr>
            <a:lvl9pPr marL="3886200" indent="-228600" defTabSz="762000" eaLnBrk="0" fontAlgn="t" hangingPunct="0">
              <a:spcBef>
                <a:spcPct val="0"/>
              </a:spcBef>
              <a:spcAft>
                <a:spcPct val="0"/>
              </a:spcAft>
              <a:defRPr sz="2000">
                <a:solidFill>
                  <a:schemeClr val="tx1"/>
                </a:solidFill>
                <a:latin typeface="Arial" pitchFamily="34" charset="0"/>
              </a:defRPr>
            </a:lvl9pPr>
          </a:lstStyle>
          <a:p>
            <a:pPr algn="just" fontAlgn="base">
              <a:spcBef>
                <a:spcPct val="0"/>
              </a:spcBef>
              <a:spcAft>
                <a:spcPct val="0"/>
              </a:spcAft>
            </a:pPr>
            <a:r>
              <a:rPr lang="en-US" altLang="it-IT" sz="2400" smtClean="0">
                <a:solidFill>
                  <a:srgbClr val="000000"/>
                </a:solidFill>
                <a:latin typeface="Helvetica" charset="0"/>
              </a:rPr>
              <a:t>a) </a:t>
            </a:r>
            <a:r>
              <a:rPr lang="en-US" altLang="it-IT" sz="2400" smtClean="0">
                <a:solidFill>
                  <a:srgbClr val="3333CC"/>
                </a:solidFill>
                <a:latin typeface="Helvetica" charset="0"/>
              </a:rPr>
              <a:t>Isolating a chiral product from natural sources</a:t>
            </a:r>
            <a:endParaRPr lang="it-IT" altLang="it-IT" sz="2400" smtClean="0">
              <a:solidFill>
                <a:srgbClr val="3333CC"/>
              </a:solidFill>
              <a:latin typeface="Geneva" charset="0"/>
            </a:endParaRPr>
          </a:p>
        </p:txBody>
      </p:sp>
      <p:sp>
        <p:nvSpPr>
          <p:cNvPr id="5124" name="Text Box 9"/>
          <p:cNvSpPr txBox="1">
            <a:spLocks noChangeArrowheads="1"/>
          </p:cNvSpPr>
          <p:nvPr/>
        </p:nvSpPr>
        <p:spPr bwMode="auto">
          <a:xfrm>
            <a:off x="682625" y="4022725"/>
            <a:ext cx="291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000">
                <a:solidFill>
                  <a:schemeClr val="tx1"/>
                </a:solidFill>
                <a:latin typeface="Arial" pitchFamily="34" charset="0"/>
              </a:defRPr>
            </a:lvl1pPr>
            <a:lvl2pPr marL="742950" indent="-285750" defTabSz="762000" eaLnBrk="0" hangingPunct="0">
              <a:defRPr sz="2000">
                <a:solidFill>
                  <a:schemeClr val="tx1"/>
                </a:solidFill>
                <a:latin typeface="Arial" pitchFamily="34" charset="0"/>
              </a:defRPr>
            </a:lvl2pPr>
            <a:lvl3pPr marL="1143000" indent="-228600" defTabSz="762000" eaLnBrk="0" hangingPunct="0">
              <a:defRPr sz="2000">
                <a:solidFill>
                  <a:schemeClr val="tx1"/>
                </a:solidFill>
                <a:latin typeface="Arial" pitchFamily="34" charset="0"/>
              </a:defRPr>
            </a:lvl3pPr>
            <a:lvl4pPr marL="1600200" indent="-228600" defTabSz="762000" eaLnBrk="0" hangingPunct="0">
              <a:defRPr sz="2000">
                <a:solidFill>
                  <a:schemeClr val="tx1"/>
                </a:solidFill>
                <a:latin typeface="Arial" pitchFamily="34" charset="0"/>
              </a:defRPr>
            </a:lvl4pPr>
            <a:lvl5pPr marL="2057400" indent="-228600" defTabSz="762000" eaLnBrk="0" hangingPunct="0">
              <a:defRPr sz="2000">
                <a:solidFill>
                  <a:schemeClr val="tx1"/>
                </a:solidFill>
                <a:latin typeface="Arial" pitchFamily="34" charset="0"/>
              </a:defRPr>
            </a:lvl5pPr>
            <a:lvl6pPr marL="2514600" indent="-228600" defTabSz="762000" eaLnBrk="0" fontAlgn="t" hangingPunct="0">
              <a:spcBef>
                <a:spcPct val="0"/>
              </a:spcBef>
              <a:spcAft>
                <a:spcPct val="0"/>
              </a:spcAft>
              <a:defRPr sz="2000">
                <a:solidFill>
                  <a:schemeClr val="tx1"/>
                </a:solidFill>
                <a:latin typeface="Arial" pitchFamily="34" charset="0"/>
              </a:defRPr>
            </a:lvl6pPr>
            <a:lvl7pPr marL="2971800" indent="-228600" defTabSz="762000" eaLnBrk="0" fontAlgn="t" hangingPunct="0">
              <a:spcBef>
                <a:spcPct val="0"/>
              </a:spcBef>
              <a:spcAft>
                <a:spcPct val="0"/>
              </a:spcAft>
              <a:defRPr sz="2000">
                <a:solidFill>
                  <a:schemeClr val="tx1"/>
                </a:solidFill>
                <a:latin typeface="Arial" pitchFamily="34" charset="0"/>
              </a:defRPr>
            </a:lvl7pPr>
            <a:lvl8pPr marL="3429000" indent="-228600" defTabSz="762000" eaLnBrk="0" fontAlgn="t" hangingPunct="0">
              <a:spcBef>
                <a:spcPct val="0"/>
              </a:spcBef>
              <a:spcAft>
                <a:spcPct val="0"/>
              </a:spcAft>
              <a:defRPr sz="2000">
                <a:solidFill>
                  <a:schemeClr val="tx1"/>
                </a:solidFill>
                <a:latin typeface="Arial" pitchFamily="34" charset="0"/>
              </a:defRPr>
            </a:lvl8pPr>
            <a:lvl9pPr marL="3886200" indent="-228600" defTabSz="762000" eaLnBrk="0" fontAlgn="t"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r>
              <a:rPr lang="it-IT" altLang="it-IT" sz="2400" smtClean="0">
                <a:solidFill>
                  <a:srgbClr val="000000"/>
                </a:solidFill>
                <a:latin typeface="Helvetica" charset="0"/>
              </a:rPr>
              <a:t>c) </a:t>
            </a:r>
            <a:r>
              <a:rPr lang="it-IT" altLang="it-IT" sz="2400" smtClean="0">
                <a:solidFill>
                  <a:srgbClr val="3333CC"/>
                </a:solidFill>
                <a:latin typeface="Helvetica" charset="0"/>
              </a:rPr>
              <a:t>Physical methods</a:t>
            </a:r>
            <a:endParaRPr lang="it-IT" altLang="it-IT" sz="2400" smtClean="0">
              <a:solidFill>
                <a:srgbClr val="3333CC"/>
              </a:solidFill>
              <a:latin typeface="Times New Roman" pitchFamily="18" charset="0"/>
            </a:endParaRPr>
          </a:p>
        </p:txBody>
      </p:sp>
      <p:sp>
        <p:nvSpPr>
          <p:cNvPr id="5125" name="Text Box 11"/>
          <p:cNvSpPr txBox="1">
            <a:spLocks noChangeArrowheads="1"/>
          </p:cNvSpPr>
          <p:nvPr/>
        </p:nvSpPr>
        <p:spPr bwMode="auto">
          <a:xfrm>
            <a:off x="682625" y="2827338"/>
            <a:ext cx="344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000">
                <a:solidFill>
                  <a:schemeClr val="tx1"/>
                </a:solidFill>
                <a:latin typeface="Arial" pitchFamily="34" charset="0"/>
              </a:defRPr>
            </a:lvl1pPr>
            <a:lvl2pPr marL="742950" indent="-285750" defTabSz="762000" eaLnBrk="0" hangingPunct="0">
              <a:defRPr sz="2000">
                <a:solidFill>
                  <a:schemeClr val="tx1"/>
                </a:solidFill>
                <a:latin typeface="Arial" pitchFamily="34" charset="0"/>
              </a:defRPr>
            </a:lvl2pPr>
            <a:lvl3pPr marL="1143000" indent="-228600" defTabSz="762000" eaLnBrk="0" hangingPunct="0">
              <a:defRPr sz="2000">
                <a:solidFill>
                  <a:schemeClr val="tx1"/>
                </a:solidFill>
                <a:latin typeface="Arial" pitchFamily="34" charset="0"/>
              </a:defRPr>
            </a:lvl3pPr>
            <a:lvl4pPr marL="1600200" indent="-228600" defTabSz="762000" eaLnBrk="0" hangingPunct="0">
              <a:defRPr sz="2000">
                <a:solidFill>
                  <a:schemeClr val="tx1"/>
                </a:solidFill>
                <a:latin typeface="Arial" pitchFamily="34" charset="0"/>
              </a:defRPr>
            </a:lvl4pPr>
            <a:lvl5pPr marL="2057400" indent="-228600" defTabSz="762000" eaLnBrk="0" hangingPunct="0">
              <a:defRPr sz="2000">
                <a:solidFill>
                  <a:schemeClr val="tx1"/>
                </a:solidFill>
                <a:latin typeface="Arial" pitchFamily="34" charset="0"/>
              </a:defRPr>
            </a:lvl5pPr>
            <a:lvl6pPr marL="2514600" indent="-228600" defTabSz="762000" eaLnBrk="0" fontAlgn="t" hangingPunct="0">
              <a:spcBef>
                <a:spcPct val="0"/>
              </a:spcBef>
              <a:spcAft>
                <a:spcPct val="0"/>
              </a:spcAft>
              <a:defRPr sz="2000">
                <a:solidFill>
                  <a:schemeClr val="tx1"/>
                </a:solidFill>
                <a:latin typeface="Arial" pitchFamily="34" charset="0"/>
              </a:defRPr>
            </a:lvl6pPr>
            <a:lvl7pPr marL="2971800" indent="-228600" defTabSz="762000" eaLnBrk="0" fontAlgn="t" hangingPunct="0">
              <a:spcBef>
                <a:spcPct val="0"/>
              </a:spcBef>
              <a:spcAft>
                <a:spcPct val="0"/>
              </a:spcAft>
              <a:defRPr sz="2000">
                <a:solidFill>
                  <a:schemeClr val="tx1"/>
                </a:solidFill>
                <a:latin typeface="Arial" pitchFamily="34" charset="0"/>
              </a:defRPr>
            </a:lvl7pPr>
            <a:lvl8pPr marL="3429000" indent="-228600" defTabSz="762000" eaLnBrk="0" fontAlgn="t" hangingPunct="0">
              <a:spcBef>
                <a:spcPct val="0"/>
              </a:spcBef>
              <a:spcAft>
                <a:spcPct val="0"/>
              </a:spcAft>
              <a:defRPr sz="2000">
                <a:solidFill>
                  <a:schemeClr val="tx1"/>
                </a:solidFill>
                <a:latin typeface="Arial" pitchFamily="34" charset="0"/>
              </a:defRPr>
            </a:lvl8pPr>
            <a:lvl9pPr marL="3886200" indent="-228600" defTabSz="762000" eaLnBrk="0" fontAlgn="t"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r>
              <a:rPr lang="it-IT" altLang="it-IT" sz="2400" smtClean="0">
                <a:solidFill>
                  <a:srgbClr val="000000"/>
                </a:solidFill>
                <a:latin typeface="Helvetica" charset="0"/>
              </a:rPr>
              <a:t>b) </a:t>
            </a:r>
            <a:r>
              <a:rPr lang="it-IT" altLang="it-IT" sz="2400" smtClean="0">
                <a:solidFill>
                  <a:srgbClr val="3333CC"/>
                </a:solidFill>
                <a:latin typeface="Helvetica" charset="0"/>
              </a:rPr>
              <a:t>Biochemical methods</a:t>
            </a:r>
            <a:endParaRPr lang="it-IT" altLang="it-IT" sz="2400" smtClean="0">
              <a:solidFill>
                <a:srgbClr val="3333CC"/>
              </a:solidFill>
              <a:latin typeface="Times New Roman" pitchFamily="18" charset="0"/>
            </a:endParaRPr>
          </a:p>
        </p:txBody>
      </p:sp>
      <p:sp>
        <p:nvSpPr>
          <p:cNvPr id="313358" name="Rectangle 14"/>
          <p:cNvSpPr>
            <a:spLocks noChangeArrowheads="1"/>
          </p:cNvSpPr>
          <p:nvPr/>
        </p:nvSpPr>
        <p:spPr bwMode="auto">
          <a:xfrm>
            <a:off x="4211638" y="4022725"/>
            <a:ext cx="4608512" cy="2011363"/>
          </a:xfrm>
          <a:prstGeom prst="rect">
            <a:avLst/>
          </a:prstGeom>
          <a:noFill/>
          <a:ln w="12700">
            <a:noFill/>
            <a:miter lim="800000"/>
            <a:headEnd/>
            <a:tailEnd/>
          </a:ln>
          <a:effectLst/>
        </p:spPr>
        <p:txBody>
          <a:bodyPr>
            <a:spAutoFit/>
          </a:bodyPr>
          <a:lstStyle/>
          <a:p>
            <a:pPr marL="457200" indent="-457200" defTabSz="762000" eaLnBrk="0" fontAlgn="base" hangingPunct="0">
              <a:spcBef>
                <a:spcPct val="0"/>
              </a:spcBef>
              <a:spcAft>
                <a:spcPct val="0"/>
              </a:spcAft>
              <a:buFont typeface="Times"/>
              <a:buNone/>
              <a:defRPr/>
            </a:pPr>
            <a:r>
              <a:rPr lang="it-IT" sz="2400" b="1">
                <a:solidFill>
                  <a:srgbClr val="000000"/>
                </a:solidFill>
                <a:effectLst>
                  <a:outerShdw blurRad="38100" dist="38100" dir="2700000" algn="tl">
                    <a:srgbClr val="C0C0C0"/>
                  </a:outerShdw>
                </a:effectLst>
                <a:cs typeface="Arial" pitchFamily="34" charset="0"/>
              </a:rPr>
              <a:t>□</a:t>
            </a:r>
            <a:r>
              <a:rPr lang="it-IT">
                <a:solidFill>
                  <a:srgbClr val="CC0000"/>
                </a:solidFill>
                <a:cs typeface="Arial" pitchFamily="34" charset="0"/>
              </a:rPr>
              <a:t>  </a:t>
            </a:r>
            <a:r>
              <a:rPr lang="it-IT">
                <a:solidFill>
                  <a:srgbClr val="CC0000"/>
                </a:solidFill>
              </a:rPr>
              <a:t>Mechanical sorting of enantiomorphous</a:t>
            </a:r>
          </a:p>
          <a:p>
            <a:pPr marL="457200" indent="-457200" defTabSz="762000" eaLnBrk="0" fontAlgn="base" hangingPunct="0">
              <a:spcBef>
                <a:spcPct val="0"/>
              </a:spcBef>
              <a:spcAft>
                <a:spcPct val="0"/>
              </a:spcAft>
              <a:buFont typeface="Times"/>
              <a:buNone/>
              <a:defRPr/>
            </a:pPr>
            <a:r>
              <a:rPr lang="it-IT">
                <a:solidFill>
                  <a:srgbClr val="CC0000"/>
                </a:solidFill>
              </a:rPr>
              <a:t>crystals of a racemic compound</a:t>
            </a:r>
          </a:p>
          <a:p>
            <a:pPr marL="457200" indent="-457200" defTabSz="762000" eaLnBrk="0" fontAlgn="base" hangingPunct="0">
              <a:spcBef>
                <a:spcPct val="0"/>
              </a:spcBef>
              <a:spcAft>
                <a:spcPct val="0"/>
              </a:spcAft>
              <a:buFont typeface="Times"/>
              <a:buNone/>
              <a:defRPr/>
            </a:pPr>
            <a:r>
              <a:rPr lang="it-IT" sz="2400" b="1">
                <a:solidFill>
                  <a:srgbClr val="000000"/>
                </a:solidFill>
                <a:effectLst>
                  <a:outerShdw blurRad="38100" dist="38100" dir="2700000" algn="tl">
                    <a:srgbClr val="C0C0C0"/>
                  </a:outerShdw>
                </a:effectLst>
              </a:rPr>
              <a:t>□</a:t>
            </a:r>
            <a:r>
              <a:rPr lang="it-IT" sz="2400">
                <a:solidFill>
                  <a:srgbClr val="CC0000"/>
                </a:solidFill>
              </a:rPr>
              <a:t> </a:t>
            </a:r>
            <a:r>
              <a:rPr lang="it-IT">
                <a:solidFill>
                  <a:srgbClr val="CC0000"/>
                </a:solidFill>
              </a:rPr>
              <a:t>Preferential separation of one type of</a:t>
            </a:r>
          </a:p>
          <a:p>
            <a:pPr marL="457200" indent="-457200" defTabSz="762000" eaLnBrk="0" fontAlgn="base" hangingPunct="0">
              <a:spcBef>
                <a:spcPct val="0"/>
              </a:spcBef>
              <a:spcAft>
                <a:spcPct val="0"/>
              </a:spcAft>
              <a:buFont typeface="Times"/>
              <a:buNone/>
              <a:defRPr/>
            </a:pPr>
            <a:r>
              <a:rPr lang="it-IT">
                <a:solidFill>
                  <a:srgbClr val="CC0000"/>
                </a:solidFill>
              </a:rPr>
              <a:t>enantiomorphous crystals from a racemate </a:t>
            </a:r>
          </a:p>
          <a:p>
            <a:pPr marL="457200" indent="-457200" defTabSz="762000" eaLnBrk="0" fontAlgn="base" hangingPunct="0">
              <a:spcBef>
                <a:spcPct val="0"/>
              </a:spcBef>
              <a:spcAft>
                <a:spcPct val="0"/>
              </a:spcAft>
              <a:buFont typeface="Times"/>
              <a:buNone/>
              <a:defRPr/>
            </a:pPr>
            <a:r>
              <a:rPr lang="it-IT" sz="2400" b="1">
                <a:solidFill>
                  <a:srgbClr val="000000"/>
                </a:solidFill>
              </a:rPr>
              <a:t>□</a:t>
            </a:r>
            <a:r>
              <a:rPr lang="it-IT" sz="2400">
                <a:solidFill>
                  <a:srgbClr val="CC0000"/>
                </a:solidFill>
              </a:rPr>
              <a:t> </a:t>
            </a:r>
            <a:r>
              <a:rPr lang="it-IT">
                <a:solidFill>
                  <a:srgbClr val="CC0000"/>
                </a:solidFill>
              </a:rPr>
              <a:t>Preferential trapping of one enantiomer</a:t>
            </a:r>
          </a:p>
          <a:p>
            <a:pPr marL="457200" indent="-457200" defTabSz="762000" eaLnBrk="0" fontAlgn="base" hangingPunct="0">
              <a:spcBef>
                <a:spcPct val="0"/>
              </a:spcBef>
              <a:spcAft>
                <a:spcPct val="0"/>
              </a:spcAft>
              <a:buFont typeface="Times"/>
              <a:buNone/>
              <a:defRPr/>
            </a:pPr>
            <a:r>
              <a:rPr lang="it-IT">
                <a:solidFill>
                  <a:srgbClr val="CC0000"/>
                </a:solidFill>
              </a:rPr>
              <a:t>in a chiral pocket</a:t>
            </a:r>
            <a:r>
              <a:rPr lang="it-IT">
                <a:solidFill>
                  <a:srgbClr val="000000"/>
                </a:solidFill>
              </a:rPr>
              <a:t> </a:t>
            </a:r>
          </a:p>
        </p:txBody>
      </p:sp>
    </p:spTree>
    <p:extLst>
      <p:ext uri="{BB962C8B-B14F-4D97-AF65-F5344CB8AC3E}">
        <p14:creationId xmlns:p14="http://schemas.microsoft.com/office/powerpoint/2010/main" val="392331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331913" y="1701800"/>
            <a:ext cx="6456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b="1" smtClean="0">
                <a:solidFill>
                  <a:srgbClr val="3333CC"/>
                </a:solidFill>
              </a:rPr>
              <a:t>The most important asymmetric catalysts types are:</a:t>
            </a:r>
          </a:p>
        </p:txBody>
      </p:sp>
      <p:sp>
        <p:nvSpPr>
          <p:cNvPr id="14339" name="Rectangle 6"/>
          <p:cNvSpPr>
            <a:spLocks noChangeArrowheads="1"/>
          </p:cNvSpPr>
          <p:nvPr/>
        </p:nvSpPr>
        <p:spPr bwMode="auto">
          <a:xfrm>
            <a:off x="1416050" y="2416175"/>
            <a:ext cx="63103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6038" eaLnBrk="0" hangingPunct="0">
              <a:tabLst>
                <a:tab pos="314325" algn="l"/>
              </a:tabLst>
              <a:defRPr sz="2000">
                <a:solidFill>
                  <a:schemeClr val="tx1"/>
                </a:solidFill>
                <a:latin typeface="Arial" pitchFamily="34" charset="0"/>
              </a:defRPr>
            </a:lvl1pPr>
            <a:lvl2pPr marL="742950" indent="-285750" eaLnBrk="0" hangingPunct="0">
              <a:tabLst>
                <a:tab pos="314325" algn="l"/>
              </a:tabLst>
              <a:defRPr sz="2000">
                <a:solidFill>
                  <a:schemeClr val="tx1"/>
                </a:solidFill>
                <a:latin typeface="Arial" pitchFamily="34" charset="0"/>
              </a:defRPr>
            </a:lvl2pPr>
            <a:lvl3pPr marL="1143000" indent="-228600" eaLnBrk="0" hangingPunct="0">
              <a:tabLst>
                <a:tab pos="314325" algn="l"/>
              </a:tabLst>
              <a:defRPr sz="2000">
                <a:solidFill>
                  <a:schemeClr val="tx1"/>
                </a:solidFill>
                <a:latin typeface="Arial" pitchFamily="34" charset="0"/>
              </a:defRPr>
            </a:lvl3pPr>
            <a:lvl4pPr marL="1600200" indent="-228600" eaLnBrk="0" hangingPunct="0">
              <a:tabLst>
                <a:tab pos="314325" algn="l"/>
              </a:tabLst>
              <a:defRPr sz="2000">
                <a:solidFill>
                  <a:schemeClr val="tx1"/>
                </a:solidFill>
                <a:latin typeface="Arial" pitchFamily="34" charset="0"/>
              </a:defRPr>
            </a:lvl4pPr>
            <a:lvl5pPr marL="2057400" indent="-228600" eaLnBrk="0" hangingPunct="0">
              <a:tabLst>
                <a:tab pos="314325" algn="l"/>
              </a:tabLst>
              <a:defRPr sz="2000">
                <a:solidFill>
                  <a:schemeClr val="tx1"/>
                </a:solidFill>
                <a:latin typeface="Arial" pitchFamily="34" charset="0"/>
              </a:defRPr>
            </a:lvl5pPr>
            <a:lvl6pPr marL="2514600" indent="-228600" eaLnBrk="0" fontAlgn="t" hangingPunct="0">
              <a:spcBef>
                <a:spcPct val="0"/>
              </a:spcBef>
              <a:spcAft>
                <a:spcPct val="0"/>
              </a:spcAft>
              <a:tabLst>
                <a:tab pos="314325" algn="l"/>
              </a:tabLst>
              <a:defRPr sz="2000">
                <a:solidFill>
                  <a:schemeClr val="tx1"/>
                </a:solidFill>
                <a:latin typeface="Arial" pitchFamily="34" charset="0"/>
              </a:defRPr>
            </a:lvl6pPr>
            <a:lvl7pPr marL="2971800" indent="-228600" eaLnBrk="0" fontAlgn="t" hangingPunct="0">
              <a:spcBef>
                <a:spcPct val="0"/>
              </a:spcBef>
              <a:spcAft>
                <a:spcPct val="0"/>
              </a:spcAft>
              <a:tabLst>
                <a:tab pos="314325" algn="l"/>
              </a:tabLst>
              <a:defRPr sz="2000">
                <a:solidFill>
                  <a:schemeClr val="tx1"/>
                </a:solidFill>
                <a:latin typeface="Arial" pitchFamily="34" charset="0"/>
              </a:defRPr>
            </a:lvl7pPr>
            <a:lvl8pPr marL="3429000" indent="-228600" eaLnBrk="0" fontAlgn="t" hangingPunct="0">
              <a:spcBef>
                <a:spcPct val="0"/>
              </a:spcBef>
              <a:spcAft>
                <a:spcPct val="0"/>
              </a:spcAft>
              <a:tabLst>
                <a:tab pos="314325" algn="l"/>
              </a:tabLst>
              <a:defRPr sz="2000">
                <a:solidFill>
                  <a:schemeClr val="tx1"/>
                </a:solidFill>
                <a:latin typeface="Arial" pitchFamily="34" charset="0"/>
              </a:defRPr>
            </a:lvl8pPr>
            <a:lvl9pPr marL="3886200" indent="-228600" eaLnBrk="0" fontAlgn="t" hangingPunct="0">
              <a:spcBef>
                <a:spcPct val="0"/>
              </a:spcBef>
              <a:spcAft>
                <a:spcPct val="0"/>
              </a:spcAft>
              <a:tabLst>
                <a:tab pos="314325" algn="l"/>
              </a:tabLst>
              <a:defRPr sz="2000">
                <a:solidFill>
                  <a:schemeClr val="tx1"/>
                </a:solidFill>
                <a:latin typeface="Arial" pitchFamily="34" charset="0"/>
              </a:defRPr>
            </a:lvl9pPr>
          </a:lstStyle>
          <a:p>
            <a:pPr eaLnBrk="1" fontAlgn="base" hangingPunct="1">
              <a:spcBef>
                <a:spcPct val="0"/>
              </a:spcBef>
              <a:spcAft>
                <a:spcPct val="0"/>
              </a:spcAft>
              <a:buFontTx/>
              <a:buBlip>
                <a:blip r:embed="rId2"/>
              </a:buBlip>
            </a:pPr>
            <a:r>
              <a:rPr lang="en-GB" altLang="it-IT" smtClean="0">
                <a:solidFill>
                  <a:srgbClr val="000000"/>
                </a:solidFill>
              </a:rPr>
              <a:t>  </a:t>
            </a:r>
            <a:r>
              <a:rPr lang="en-GB" altLang="it-IT" b="1" smtClean="0">
                <a:solidFill>
                  <a:srgbClr val="CC0000"/>
                </a:solidFill>
              </a:rPr>
              <a:t>Ni catalysts modified with tartaric acid</a:t>
            </a:r>
            <a:r>
              <a:rPr lang="en-GB" altLang="it-IT" smtClean="0">
                <a:solidFill>
                  <a:srgbClr val="000000"/>
                </a:solidFill>
              </a:rPr>
              <a:t>, useful for β-functionalized ketones with ee up to 98.6%;</a:t>
            </a:r>
          </a:p>
          <a:p>
            <a:pPr eaLnBrk="1" fontAlgn="base" hangingPunct="1">
              <a:spcBef>
                <a:spcPct val="0"/>
              </a:spcBef>
              <a:spcAft>
                <a:spcPct val="0"/>
              </a:spcAft>
            </a:pPr>
            <a:endParaRPr lang="en-GB" altLang="it-IT" smtClean="0">
              <a:solidFill>
                <a:srgbClr val="000000"/>
              </a:solidFill>
            </a:endParaRPr>
          </a:p>
          <a:p>
            <a:pPr eaLnBrk="1" fontAlgn="base" hangingPunct="1">
              <a:spcBef>
                <a:spcPct val="0"/>
              </a:spcBef>
              <a:spcAft>
                <a:spcPct val="0"/>
              </a:spcAft>
            </a:pPr>
            <a:endParaRPr lang="en-GB" altLang="it-IT" smtClean="0">
              <a:solidFill>
                <a:srgbClr val="000000"/>
              </a:solidFill>
            </a:endParaRPr>
          </a:p>
          <a:p>
            <a:pPr eaLnBrk="1" fontAlgn="base" hangingPunct="1">
              <a:spcBef>
                <a:spcPct val="0"/>
              </a:spcBef>
              <a:spcAft>
                <a:spcPct val="0"/>
              </a:spcAft>
              <a:buFontTx/>
              <a:buBlip>
                <a:blip r:embed="rId2"/>
              </a:buBlip>
            </a:pPr>
            <a:r>
              <a:rPr lang="en-GB" altLang="it-IT" smtClean="0">
                <a:solidFill>
                  <a:srgbClr val="000000"/>
                </a:solidFill>
              </a:rPr>
              <a:t>  </a:t>
            </a:r>
            <a:r>
              <a:rPr lang="en-GB" altLang="it-IT" b="1" smtClean="0">
                <a:solidFill>
                  <a:srgbClr val="CC0000"/>
                </a:solidFill>
              </a:rPr>
              <a:t>Pt catalysts modified with cinchona alkaloids</a:t>
            </a:r>
            <a:r>
              <a:rPr lang="en-GB" altLang="it-IT" smtClean="0">
                <a:solidFill>
                  <a:srgbClr val="000000"/>
                </a:solidFill>
              </a:rPr>
              <a:t> and related modifiers, successful for α-functionalized ketones with ee up to 98%;</a:t>
            </a:r>
          </a:p>
          <a:p>
            <a:pPr eaLnBrk="1" fontAlgn="base" hangingPunct="1">
              <a:spcBef>
                <a:spcPct val="0"/>
              </a:spcBef>
              <a:spcAft>
                <a:spcPct val="0"/>
              </a:spcAft>
            </a:pPr>
            <a:endParaRPr lang="en-GB" altLang="it-IT" smtClean="0">
              <a:solidFill>
                <a:srgbClr val="000000"/>
              </a:solidFill>
            </a:endParaRPr>
          </a:p>
          <a:p>
            <a:pPr eaLnBrk="1" fontAlgn="base" hangingPunct="1">
              <a:spcBef>
                <a:spcPct val="0"/>
              </a:spcBef>
              <a:spcAft>
                <a:spcPct val="0"/>
              </a:spcAft>
            </a:pPr>
            <a:endParaRPr lang="en-GB" altLang="it-IT" smtClean="0">
              <a:solidFill>
                <a:srgbClr val="000000"/>
              </a:solidFill>
            </a:endParaRPr>
          </a:p>
          <a:p>
            <a:pPr eaLnBrk="1" fontAlgn="base" hangingPunct="1">
              <a:spcBef>
                <a:spcPct val="0"/>
              </a:spcBef>
              <a:spcAft>
                <a:spcPct val="0"/>
              </a:spcAft>
              <a:buFontTx/>
              <a:buBlip>
                <a:blip r:embed="rId2"/>
              </a:buBlip>
            </a:pPr>
            <a:r>
              <a:rPr lang="en-GB" altLang="it-IT" smtClean="0">
                <a:solidFill>
                  <a:srgbClr val="000000"/>
                </a:solidFill>
              </a:rPr>
              <a:t>  </a:t>
            </a:r>
            <a:r>
              <a:rPr lang="en-GB" altLang="it-IT" b="1" smtClean="0">
                <a:solidFill>
                  <a:srgbClr val="CC0000"/>
                </a:solidFill>
              </a:rPr>
              <a:t>Pd catalysts modified with cinchona alkaloids</a:t>
            </a:r>
            <a:r>
              <a:rPr lang="en-GB" altLang="it-IT" smtClean="0">
                <a:solidFill>
                  <a:srgbClr val="000000"/>
                </a:solidFill>
              </a:rPr>
              <a:t> which achieve ees up to 94% for selected activated C=C bonds.</a:t>
            </a:r>
          </a:p>
        </p:txBody>
      </p:sp>
      <p:sp>
        <p:nvSpPr>
          <p:cNvPr id="14340" name="Rectangle 7"/>
          <p:cNvSpPr>
            <a:spLocks noChangeArrowheads="1"/>
          </p:cNvSpPr>
          <p:nvPr/>
        </p:nvSpPr>
        <p:spPr bwMode="auto">
          <a:xfrm>
            <a:off x="539750" y="539750"/>
            <a:ext cx="8424863"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smtClean="0">
                <a:solidFill>
                  <a:srgbClr val="660033"/>
                </a:solidFill>
              </a:rPr>
              <a:t>Enantioselective Heterogeneous Catalysts</a:t>
            </a:r>
          </a:p>
        </p:txBody>
      </p:sp>
    </p:spTree>
    <p:extLst>
      <p:ext uri="{BB962C8B-B14F-4D97-AF65-F5344CB8AC3E}">
        <p14:creationId xmlns:p14="http://schemas.microsoft.com/office/powerpoint/2010/main" val="1030313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539750" y="539750"/>
            <a:ext cx="5111750" cy="503238"/>
          </a:xfrm>
          <a:solidFill>
            <a:schemeClr val="accent1"/>
          </a:solidFill>
        </p:spPr>
        <p:txBody>
          <a:bodyPr/>
          <a:lstStyle/>
          <a:p>
            <a:pPr eaLnBrk="1" hangingPunct="1"/>
            <a:r>
              <a:rPr lang="it-IT" altLang="it-IT" sz="3200" b="1" i="1" smtClean="0">
                <a:solidFill>
                  <a:srgbClr val="660033"/>
                </a:solidFill>
                <a:latin typeface="Arial" pitchFamily="34" charset="0"/>
              </a:rPr>
              <a:t>Tartaric Acid </a:t>
            </a:r>
            <a:r>
              <a:rPr lang="it-IT" altLang="it-IT" sz="3200" b="1" smtClean="0">
                <a:solidFill>
                  <a:srgbClr val="660033"/>
                </a:solidFill>
                <a:latin typeface="Arial" pitchFamily="34" charset="0"/>
              </a:rPr>
              <a:t>modified-</a:t>
            </a:r>
            <a:r>
              <a:rPr lang="it-IT" altLang="it-IT" sz="3200" b="1" i="1" smtClean="0">
                <a:solidFill>
                  <a:srgbClr val="660033"/>
                </a:solidFill>
                <a:latin typeface="Arial" pitchFamily="34" charset="0"/>
              </a:rPr>
              <a:t>Ni</a:t>
            </a:r>
            <a:endParaRPr lang="it-IT" altLang="it-IT" sz="3200" b="1" smtClean="0">
              <a:solidFill>
                <a:srgbClr val="660033"/>
              </a:solidFill>
              <a:latin typeface="Arial" pitchFamily="34" charset="0"/>
            </a:endParaRP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93863"/>
            <a:ext cx="820737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6"/>
          <p:cNvSpPr txBox="1">
            <a:spLocks noChangeArrowheads="1"/>
          </p:cNvSpPr>
          <p:nvPr/>
        </p:nvSpPr>
        <p:spPr bwMode="auto">
          <a:xfrm>
            <a:off x="6354763" y="63817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R.Raval, </a:t>
            </a:r>
            <a:r>
              <a:rPr lang="it-IT" altLang="it-IT" sz="1400" i="1" smtClean="0">
                <a:solidFill>
                  <a:srgbClr val="000000"/>
                </a:solidFill>
              </a:rPr>
              <a:t>CATTECH</a:t>
            </a:r>
            <a:r>
              <a:rPr lang="it-IT" altLang="it-IT" sz="1400" smtClean="0">
                <a:solidFill>
                  <a:srgbClr val="000000"/>
                </a:solidFill>
              </a:rPr>
              <a:t> </a:t>
            </a:r>
            <a:r>
              <a:rPr lang="it-IT" altLang="it-IT" sz="1400" b="1" smtClean="0">
                <a:solidFill>
                  <a:srgbClr val="000000"/>
                </a:solidFill>
              </a:rPr>
              <a:t>5</a:t>
            </a:r>
            <a:r>
              <a:rPr lang="it-IT" altLang="it-IT" sz="1400" smtClean="0">
                <a:solidFill>
                  <a:srgbClr val="000000"/>
                </a:solidFill>
              </a:rPr>
              <a:t>(2001)12</a:t>
            </a:r>
          </a:p>
        </p:txBody>
      </p:sp>
      <p:sp>
        <p:nvSpPr>
          <p:cNvPr id="15365" name="Text Box 7"/>
          <p:cNvSpPr txBox="1">
            <a:spLocks noChangeArrowheads="1"/>
          </p:cNvSpPr>
          <p:nvPr/>
        </p:nvSpPr>
        <p:spPr bwMode="auto">
          <a:xfrm>
            <a:off x="519113" y="6389688"/>
            <a:ext cx="300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mtClean="0">
                <a:solidFill>
                  <a:srgbClr val="000000"/>
                </a:solidFill>
              </a:rPr>
              <a:t>MAA Methylacetoacetate</a:t>
            </a:r>
          </a:p>
        </p:txBody>
      </p:sp>
    </p:spTree>
    <p:extLst>
      <p:ext uri="{BB962C8B-B14F-4D97-AF65-F5344CB8AC3E}">
        <p14:creationId xmlns:p14="http://schemas.microsoft.com/office/powerpoint/2010/main" val="2200300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1692275" y="1773238"/>
            <a:ext cx="5724525" cy="5032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it-IT" altLang="it-IT" b="1" i="1" smtClean="0">
                <a:solidFill>
                  <a:srgbClr val="CC0000"/>
                </a:solidFill>
              </a:rPr>
              <a:t>How is chirality expressed at a surface?</a:t>
            </a:r>
            <a:endParaRPr lang="it-IT" altLang="it-IT" b="1" smtClean="0">
              <a:solidFill>
                <a:srgbClr val="CC0000"/>
              </a:solidFill>
            </a:endParaRPr>
          </a:p>
        </p:txBody>
      </p:sp>
      <p:sp>
        <p:nvSpPr>
          <p:cNvPr id="16387" name="Text Box 8"/>
          <p:cNvSpPr txBox="1">
            <a:spLocks noChangeArrowheads="1"/>
          </p:cNvSpPr>
          <p:nvPr/>
        </p:nvSpPr>
        <p:spPr bwMode="auto">
          <a:xfrm>
            <a:off x="647700" y="2349500"/>
            <a:ext cx="7812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b="1" smtClean="0">
                <a:solidFill>
                  <a:srgbClr val="CC0000"/>
                </a:solidFill>
              </a:rPr>
              <a:t>Do chiral molecules adsorb and self organise at metal surface?</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057525"/>
            <a:ext cx="551973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0"/>
          <p:cNvSpPr>
            <a:spLocks noChangeArrowheads="1"/>
          </p:cNvSpPr>
          <p:nvPr/>
        </p:nvSpPr>
        <p:spPr bwMode="auto">
          <a:xfrm>
            <a:off x="4800600" y="6364288"/>
            <a:ext cx="4164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GB" altLang="it-IT" sz="1400" smtClean="0">
                <a:solidFill>
                  <a:srgbClr val="000000"/>
                </a:solidFill>
              </a:rPr>
              <a:t>R.Raval, </a:t>
            </a:r>
            <a:r>
              <a:rPr lang="en-GB" altLang="it-IT" sz="1400" i="1" smtClean="0">
                <a:solidFill>
                  <a:srgbClr val="000000"/>
                </a:solidFill>
              </a:rPr>
              <a:t>J.Phys.-Condensed Matter</a:t>
            </a:r>
            <a:r>
              <a:rPr lang="en-GB" altLang="it-IT" sz="1400" smtClean="0">
                <a:solidFill>
                  <a:srgbClr val="000000"/>
                </a:solidFill>
              </a:rPr>
              <a:t> </a:t>
            </a:r>
            <a:r>
              <a:rPr lang="en-GB" altLang="it-IT" sz="1400" b="1" smtClean="0">
                <a:solidFill>
                  <a:srgbClr val="000000"/>
                </a:solidFill>
              </a:rPr>
              <a:t>14</a:t>
            </a:r>
            <a:r>
              <a:rPr lang="en-GB" altLang="it-IT" sz="1400" smtClean="0">
                <a:solidFill>
                  <a:srgbClr val="000000"/>
                </a:solidFill>
              </a:rPr>
              <a:t>(2002)4119</a:t>
            </a:r>
          </a:p>
        </p:txBody>
      </p:sp>
      <p:sp>
        <p:nvSpPr>
          <p:cNvPr id="16390" name="Rectangle 11"/>
          <p:cNvSpPr>
            <a:spLocks noChangeArrowheads="1"/>
          </p:cNvSpPr>
          <p:nvPr/>
        </p:nvSpPr>
        <p:spPr bwMode="auto">
          <a:xfrm>
            <a:off x="839788" y="3324225"/>
            <a:ext cx="34448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GB" altLang="it-IT" sz="1800" b="1" smtClean="0">
                <a:solidFill>
                  <a:srgbClr val="3333CC"/>
                </a:solidFill>
              </a:rPr>
              <a:t>There is a discrepancy concerning the binding mode of tartrate on the Ni surface. </a:t>
            </a:r>
          </a:p>
          <a:p>
            <a:pPr eaLnBrk="1" fontAlgn="base" hangingPunct="1">
              <a:spcBef>
                <a:spcPct val="0"/>
              </a:spcBef>
              <a:spcAft>
                <a:spcPct val="0"/>
              </a:spcAft>
            </a:pPr>
            <a:endParaRPr lang="en-GB" altLang="it-IT" sz="1800" b="1" smtClean="0">
              <a:solidFill>
                <a:srgbClr val="3333CC"/>
              </a:solidFill>
            </a:endParaRPr>
          </a:p>
          <a:p>
            <a:pPr eaLnBrk="1" fontAlgn="base" hangingPunct="1">
              <a:spcBef>
                <a:spcPct val="0"/>
              </a:spcBef>
              <a:spcAft>
                <a:spcPct val="0"/>
              </a:spcAft>
            </a:pPr>
            <a:r>
              <a:rPr lang="en-GB" altLang="it-IT" sz="1800" b="1" smtClean="0">
                <a:solidFill>
                  <a:srgbClr val="3333CC"/>
                </a:solidFill>
              </a:rPr>
              <a:t>It is possible that only one carboxylate group is bound to Ni or both carboxylate groups</a:t>
            </a:r>
            <a:r>
              <a:rPr lang="en-GB" altLang="it-IT" sz="1800" smtClean="0">
                <a:solidFill>
                  <a:srgbClr val="000000"/>
                </a:solidFill>
              </a:rPr>
              <a:t>.</a:t>
            </a:r>
          </a:p>
        </p:txBody>
      </p:sp>
      <p:sp>
        <p:nvSpPr>
          <p:cNvPr id="16391" name="Rectangle 12"/>
          <p:cNvSpPr>
            <a:spLocks noChangeArrowheads="1"/>
          </p:cNvSpPr>
          <p:nvPr/>
        </p:nvSpPr>
        <p:spPr bwMode="auto">
          <a:xfrm>
            <a:off x="539750" y="539750"/>
            <a:ext cx="5111750"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Tartaric Acid </a:t>
            </a:r>
            <a:r>
              <a:rPr lang="it-IT" altLang="it-IT" sz="3200" b="1" smtClean="0">
                <a:solidFill>
                  <a:srgbClr val="660033"/>
                </a:solidFill>
              </a:rPr>
              <a:t>modified-</a:t>
            </a:r>
            <a:r>
              <a:rPr lang="it-IT" altLang="it-IT" sz="3200" b="1" i="1" smtClean="0">
                <a:solidFill>
                  <a:srgbClr val="660033"/>
                </a:solidFill>
              </a:rPr>
              <a:t>Ni</a:t>
            </a:r>
            <a:endParaRPr lang="it-IT" altLang="it-IT" sz="3200" b="1" smtClean="0">
              <a:solidFill>
                <a:srgbClr val="660033"/>
              </a:solidFill>
            </a:endParaRPr>
          </a:p>
        </p:txBody>
      </p:sp>
    </p:spTree>
    <p:extLst>
      <p:ext uri="{BB962C8B-B14F-4D97-AF65-F5344CB8AC3E}">
        <p14:creationId xmlns:p14="http://schemas.microsoft.com/office/powerpoint/2010/main" val="119202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5800725"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8"/>
          <p:cNvSpPr txBox="1">
            <a:spLocks noChangeArrowheads="1"/>
          </p:cNvSpPr>
          <p:nvPr/>
        </p:nvSpPr>
        <p:spPr bwMode="auto">
          <a:xfrm>
            <a:off x="6372225" y="63817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R.Raval, </a:t>
            </a:r>
            <a:r>
              <a:rPr lang="it-IT" altLang="it-IT" sz="1400" i="1" smtClean="0">
                <a:solidFill>
                  <a:srgbClr val="000000"/>
                </a:solidFill>
              </a:rPr>
              <a:t>CATTECH</a:t>
            </a:r>
            <a:r>
              <a:rPr lang="it-IT" altLang="it-IT" sz="1400" smtClean="0">
                <a:solidFill>
                  <a:srgbClr val="000000"/>
                </a:solidFill>
              </a:rPr>
              <a:t> </a:t>
            </a:r>
            <a:r>
              <a:rPr lang="it-IT" altLang="it-IT" sz="1400" b="1" smtClean="0">
                <a:solidFill>
                  <a:srgbClr val="000000"/>
                </a:solidFill>
              </a:rPr>
              <a:t>5</a:t>
            </a:r>
            <a:r>
              <a:rPr lang="it-IT" altLang="it-IT" sz="1400" smtClean="0">
                <a:solidFill>
                  <a:srgbClr val="000000"/>
                </a:solidFill>
              </a:rPr>
              <a:t>(2001)12</a:t>
            </a:r>
          </a:p>
        </p:txBody>
      </p:sp>
      <p:sp>
        <p:nvSpPr>
          <p:cNvPr id="17412" name="Rectangle 9"/>
          <p:cNvSpPr>
            <a:spLocks noChangeArrowheads="1"/>
          </p:cNvSpPr>
          <p:nvPr/>
        </p:nvSpPr>
        <p:spPr bwMode="auto">
          <a:xfrm>
            <a:off x="539750" y="215900"/>
            <a:ext cx="7416800" cy="971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Surface Science Approach </a:t>
            </a:r>
            <a:r>
              <a:rPr lang="it-IT" altLang="it-IT" sz="3200" b="1" smtClean="0">
                <a:solidFill>
                  <a:srgbClr val="660033"/>
                </a:solidFill>
              </a:rPr>
              <a:t>applied</a:t>
            </a:r>
            <a:r>
              <a:rPr lang="it-IT" altLang="it-IT" sz="3200" b="1" i="1" smtClean="0">
                <a:solidFill>
                  <a:srgbClr val="660033"/>
                </a:solidFill>
              </a:rPr>
              <a:t> </a:t>
            </a:r>
            <a:r>
              <a:rPr lang="it-IT" altLang="it-IT" sz="3200" b="1" smtClean="0">
                <a:solidFill>
                  <a:srgbClr val="660033"/>
                </a:solidFill>
              </a:rPr>
              <a:t>to</a:t>
            </a:r>
            <a:r>
              <a:rPr lang="it-IT" altLang="it-IT" sz="3200" b="1" i="1" smtClean="0">
                <a:solidFill>
                  <a:srgbClr val="660033"/>
                </a:solidFill>
              </a:rPr>
              <a:t> Tartaric Acid modified-metal surface</a:t>
            </a:r>
          </a:p>
        </p:txBody>
      </p:sp>
      <p:sp>
        <p:nvSpPr>
          <p:cNvPr id="17413" name="Text Box 10"/>
          <p:cNvSpPr txBox="1">
            <a:spLocks noChangeArrowheads="1"/>
          </p:cNvSpPr>
          <p:nvPr/>
        </p:nvSpPr>
        <p:spPr bwMode="auto">
          <a:xfrm>
            <a:off x="6086475" y="2708275"/>
            <a:ext cx="28781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600" b="1" smtClean="0">
                <a:solidFill>
                  <a:srgbClr val="3333CC"/>
                </a:solidFill>
              </a:rPr>
              <a:t>The use of model modifier/metal interfaces created in ultra-high vacuum environments </a:t>
            </a:r>
          </a:p>
          <a:p>
            <a:pPr eaLnBrk="1" fontAlgn="t" hangingPunct="1">
              <a:spcBef>
                <a:spcPct val="0"/>
              </a:spcBef>
              <a:spcAft>
                <a:spcPct val="0"/>
              </a:spcAft>
            </a:pPr>
            <a:r>
              <a:rPr lang="it-IT" altLang="it-IT" sz="1600" b="1" smtClean="0">
                <a:solidFill>
                  <a:srgbClr val="3333CC"/>
                </a:solidFill>
              </a:rPr>
              <a:t>on defined single crystal </a:t>
            </a:r>
          </a:p>
          <a:p>
            <a:pPr eaLnBrk="1" fontAlgn="t" hangingPunct="1">
              <a:spcBef>
                <a:spcPct val="0"/>
              </a:spcBef>
              <a:spcAft>
                <a:spcPct val="0"/>
              </a:spcAft>
            </a:pPr>
            <a:r>
              <a:rPr lang="it-IT" altLang="it-IT" sz="1600" b="1" smtClean="0">
                <a:solidFill>
                  <a:srgbClr val="3333CC"/>
                </a:solidFill>
              </a:rPr>
              <a:t>metal surfaces allows fundamental factors of the system to be addressed.</a:t>
            </a:r>
          </a:p>
        </p:txBody>
      </p:sp>
      <p:sp>
        <p:nvSpPr>
          <p:cNvPr id="17414" name="Rectangle 11"/>
          <p:cNvSpPr>
            <a:spLocks noChangeArrowheads="1"/>
          </p:cNvSpPr>
          <p:nvPr/>
        </p:nvSpPr>
        <p:spPr bwMode="auto">
          <a:xfrm>
            <a:off x="755650" y="5876925"/>
            <a:ext cx="5472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t" hangingPunct="1">
              <a:spcBef>
                <a:spcPct val="0"/>
              </a:spcBef>
              <a:spcAft>
                <a:spcPct val="0"/>
              </a:spcAft>
            </a:pPr>
            <a:r>
              <a:rPr lang="it-IT" altLang="it-IT" sz="1600" b="1" smtClean="0">
                <a:solidFill>
                  <a:srgbClr val="CC0000"/>
                </a:solidFill>
              </a:rPr>
              <a:t>The use of a complementary range of surface spectroscopic tools enables a local and extended view of the modified interface to be constructed.</a:t>
            </a:r>
          </a:p>
        </p:txBody>
      </p:sp>
    </p:spTree>
    <p:extLst>
      <p:ext uri="{BB962C8B-B14F-4D97-AF65-F5344CB8AC3E}">
        <p14:creationId xmlns:p14="http://schemas.microsoft.com/office/powerpoint/2010/main" val="2072871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539750" y="215900"/>
            <a:ext cx="7416800" cy="971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Surface Science Approach </a:t>
            </a:r>
            <a:r>
              <a:rPr lang="it-IT" altLang="it-IT" sz="3200" b="1" smtClean="0">
                <a:solidFill>
                  <a:srgbClr val="660033"/>
                </a:solidFill>
              </a:rPr>
              <a:t>applied</a:t>
            </a:r>
            <a:r>
              <a:rPr lang="it-IT" altLang="it-IT" sz="3200" b="1" i="1" smtClean="0">
                <a:solidFill>
                  <a:srgbClr val="660033"/>
                </a:solidFill>
              </a:rPr>
              <a:t> </a:t>
            </a:r>
            <a:r>
              <a:rPr lang="it-IT" altLang="it-IT" sz="3200" b="1" smtClean="0">
                <a:solidFill>
                  <a:srgbClr val="660033"/>
                </a:solidFill>
              </a:rPr>
              <a:t>to</a:t>
            </a:r>
            <a:r>
              <a:rPr lang="it-IT" altLang="it-IT" sz="3200" b="1" i="1" smtClean="0">
                <a:solidFill>
                  <a:srgbClr val="660033"/>
                </a:solidFill>
              </a:rPr>
              <a:t> Tartaric Acid modified-Cu surface</a:t>
            </a:r>
          </a:p>
        </p:txBody>
      </p:sp>
      <p:sp>
        <p:nvSpPr>
          <p:cNvPr id="18435" name="Text Box 10"/>
          <p:cNvSpPr txBox="1">
            <a:spLocks noChangeArrowheads="1"/>
          </p:cNvSpPr>
          <p:nvPr/>
        </p:nvSpPr>
        <p:spPr bwMode="auto">
          <a:xfrm>
            <a:off x="1114425" y="1725613"/>
            <a:ext cx="43211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t" hangingPunct="1">
              <a:spcBef>
                <a:spcPct val="0"/>
              </a:spcBef>
              <a:spcAft>
                <a:spcPct val="0"/>
              </a:spcAft>
            </a:pPr>
            <a:r>
              <a:rPr lang="it-IT" altLang="it-IT" sz="1600" b="1" smtClean="0">
                <a:solidFill>
                  <a:srgbClr val="CC0000"/>
                </a:solidFill>
              </a:rPr>
              <a:t>Modifiers can adopt a number of different local adsorption forms at a metal surface.</a:t>
            </a:r>
          </a:p>
          <a:p>
            <a:pPr algn="ctr" eaLnBrk="1" fontAlgn="t" hangingPunct="1">
              <a:spcBef>
                <a:spcPct val="0"/>
              </a:spcBef>
              <a:spcAft>
                <a:spcPct val="0"/>
              </a:spcAft>
            </a:pPr>
            <a:r>
              <a:rPr lang="it-IT" altLang="it-IT" sz="1600" b="1" smtClean="0">
                <a:solidFill>
                  <a:srgbClr val="CC0000"/>
                </a:solidFill>
              </a:rPr>
              <a:t>Spectroscopic studies have allowed the variations in local chemical structure, bonding and orientations to be identified for Tartaric acid on Cu(110).</a:t>
            </a:r>
          </a:p>
        </p:txBody>
      </p:sp>
      <p:pic>
        <p:nvPicPr>
          <p:cNvPr id="1843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3365500"/>
            <a:ext cx="5370513"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773238"/>
            <a:ext cx="26495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6372225" y="63817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R.Raval, </a:t>
            </a:r>
            <a:r>
              <a:rPr lang="it-IT" altLang="it-IT" sz="1400" i="1" smtClean="0">
                <a:solidFill>
                  <a:srgbClr val="000000"/>
                </a:solidFill>
              </a:rPr>
              <a:t>CATTECH</a:t>
            </a:r>
            <a:r>
              <a:rPr lang="it-IT" altLang="it-IT" sz="1400" smtClean="0">
                <a:solidFill>
                  <a:srgbClr val="000000"/>
                </a:solidFill>
              </a:rPr>
              <a:t> </a:t>
            </a:r>
            <a:r>
              <a:rPr lang="it-IT" altLang="it-IT" sz="1400" b="1" smtClean="0">
                <a:solidFill>
                  <a:srgbClr val="000000"/>
                </a:solidFill>
              </a:rPr>
              <a:t>5</a:t>
            </a:r>
            <a:r>
              <a:rPr lang="it-IT" altLang="it-IT" sz="1400" smtClean="0">
                <a:solidFill>
                  <a:srgbClr val="000000"/>
                </a:solidFill>
              </a:rPr>
              <a:t>(2001)12</a:t>
            </a:r>
          </a:p>
        </p:txBody>
      </p:sp>
    </p:spTree>
    <p:extLst>
      <p:ext uri="{BB962C8B-B14F-4D97-AF65-F5344CB8AC3E}">
        <p14:creationId xmlns:p14="http://schemas.microsoft.com/office/powerpoint/2010/main" val="229270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1700213"/>
            <a:ext cx="47180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4305300"/>
            <a:ext cx="4516437"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7"/>
          <p:cNvSpPr txBox="1">
            <a:spLocks noChangeArrowheads="1"/>
          </p:cNvSpPr>
          <p:nvPr/>
        </p:nvSpPr>
        <p:spPr bwMode="auto">
          <a:xfrm>
            <a:off x="6372225" y="63817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R.Raval, </a:t>
            </a:r>
            <a:r>
              <a:rPr lang="it-IT" altLang="it-IT" sz="1400" i="1" smtClean="0">
                <a:solidFill>
                  <a:srgbClr val="000000"/>
                </a:solidFill>
              </a:rPr>
              <a:t>CATTECH</a:t>
            </a:r>
            <a:r>
              <a:rPr lang="it-IT" altLang="it-IT" sz="1400" smtClean="0">
                <a:solidFill>
                  <a:srgbClr val="000000"/>
                </a:solidFill>
              </a:rPr>
              <a:t> </a:t>
            </a:r>
            <a:r>
              <a:rPr lang="it-IT" altLang="it-IT" sz="1400" b="1" smtClean="0">
                <a:solidFill>
                  <a:srgbClr val="000000"/>
                </a:solidFill>
              </a:rPr>
              <a:t>5</a:t>
            </a:r>
            <a:r>
              <a:rPr lang="it-IT" altLang="it-IT" sz="1400" smtClean="0">
                <a:solidFill>
                  <a:srgbClr val="000000"/>
                </a:solidFill>
              </a:rPr>
              <a:t>(2001)12</a:t>
            </a:r>
          </a:p>
        </p:txBody>
      </p:sp>
      <p:sp>
        <p:nvSpPr>
          <p:cNvPr id="19461" name="Rectangle 9"/>
          <p:cNvSpPr>
            <a:spLocks noChangeArrowheads="1"/>
          </p:cNvSpPr>
          <p:nvPr/>
        </p:nvSpPr>
        <p:spPr bwMode="auto">
          <a:xfrm>
            <a:off x="539750" y="215900"/>
            <a:ext cx="7416800" cy="971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Surface Science Approach </a:t>
            </a:r>
            <a:r>
              <a:rPr lang="it-IT" altLang="it-IT" sz="3200" b="1" smtClean="0">
                <a:solidFill>
                  <a:srgbClr val="660033"/>
                </a:solidFill>
              </a:rPr>
              <a:t>applied</a:t>
            </a:r>
            <a:r>
              <a:rPr lang="it-IT" altLang="it-IT" sz="3200" b="1" i="1" smtClean="0">
                <a:solidFill>
                  <a:srgbClr val="660033"/>
                </a:solidFill>
              </a:rPr>
              <a:t> </a:t>
            </a:r>
            <a:r>
              <a:rPr lang="it-IT" altLang="it-IT" sz="3200" b="1" smtClean="0">
                <a:solidFill>
                  <a:srgbClr val="660033"/>
                </a:solidFill>
              </a:rPr>
              <a:t>to</a:t>
            </a:r>
            <a:r>
              <a:rPr lang="it-IT" altLang="it-IT" sz="3200" b="1" i="1" smtClean="0">
                <a:solidFill>
                  <a:srgbClr val="660033"/>
                </a:solidFill>
              </a:rPr>
              <a:t> Tartaric Acid modified-Cu surface</a:t>
            </a:r>
          </a:p>
        </p:txBody>
      </p:sp>
      <p:sp>
        <p:nvSpPr>
          <p:cNvPr id="19462" name="Text Box 10"/>
          <p:cNvSpPr txBox="1">
            <a:spLocks noChangeArrowheads="1"/>
          </p:cNvSpPr>
          <p:nvPr/>
        </p:nvSpPr>
        <p:spPr bwMode="auto">
          <a:xfrm>
            <a:off x="5148263" y="2663825"/>
            <a:ext cx="36004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600" b="1" dirty="0" err="1" smtClean="0">
                <a:solidFill>
                  <a:srgbClr val="CC0000"/>
                </a:solidFill>
              </a:rPr>
              <a:t>One</a:t>
            </a:r>
            <a:r>
              <a:rPr lang="it-IT" altLang="it-IT" sz="1600" b="1" dirty="0" smtClean="0">
                <a:solidFill>
                  <a:srgbClr val="CC0000"/>
                </a:solidFill>
              </a:rPr>
              <a:t> way </a:t>
            </a:r>
            <a:r>
              <a:rPr lang="it-IT" altLang="it-IT" sz="1600" b="1" dirty="0" smtClean="0">
                <a:solidFill>
                  <a:srgbClr val="CC0000"/>
                </a:solidFill>
              </a:rPr>
              <a:t>to </a:t>
            </a:r>
            <a:r>
              <a:rPr lang="it-IT" altLang="it-IT" sz="1600" b="1" dirty="0" err="1" smtClean="0">
                <a:solidFill>
                  <a:srgbClr val="CC0000"/>
                </a:solidFill>
              </a:rPr>
              <a:t>rationalize</a:t>
            </a:r>
            <a:r>
              <a:rPr lang="it-IT" altLang="it-IT" sz="1600" b="1" dirty="0" smtClean="0">
                <a:solidFill>
                  <a:srgbClr val="CC0000"/>
                </a:solidFill>
              </a:rPr>
              <a:t> opposite </a:t>
            </a:r>
            <a:r>
              <a:rPr lang="it-IT" altLang="it-IT" sz="1600" b="1" dirty="0" err="1" smtClean="0">
                <a:solidFill>
                  <a:srgbClr val="CC0000"/>
                </a:solidFill>
              </a:rPr>
              <a:t>enantiomer</a:t>
            </a:r>
            <a:r>
              <a:rPr lang="it-IT" altLang="it-IT" sz="1600" b="1" dirty="0" smtClean="0">
                <a:solidFill>
                  <a:srgbClr val="CC0000"/>
                </a:solidFill>
              </a:rPr>
              <a:t> </a:t>
            </a:r>
            <a:r>
              <a:rPr lang="it-IT" altLang="it-IT" sz="1600" b="1" dirty="0" err="1" smtClean="0">
                <a:solidFill>
                  <a:srgbClr val="CC0000"/>
                </a:solidFill>
              </a:rPr>
              <a:t>grow</a:t>
            </a:r>
            <a:r>
              <a:rPr lang="it-IT" altLang="it-IT" sz="1600" b="1" dirty="0" smtClean="0">
                <a:solidFill>
                  <a:srgbClr val="CC0000"/>
                </a:solidFill>
              </a:rPr>
              <a:t> </a:t>
            </a:r>
            <a:r>
              <a:rPr lang="it-IT" altLang="it-IT" sz="1600" b="1" dirty="0" err="1" smtClean="0">
                <a:solidFill>
                  <a:srgbClr val="CC0000"/>
                </a:solidFill>
              </a:rPr>
              <a:t>directions</a:t>
            </a:r>
            <a:r>
              <a:rPr lang="it-IT" altLang="it-IT" sz="1600" b="1" dirty="0" smtClean="0">
                <a:solidFill>
                  <a:srgbClr val="CC0000"/>
                </a:solidFill>
              </a:rPr>
              <a:t> </a:t>
            </a:r>
            <a:r>
              <a:rPr lang="it-IT" altLang="it-IT" sz="1600" b="1" dirty="0" err="1" smtClean="0">
                <a:solidFill>
                  <a:srgbClr val="CC0000"/>
                </a:solidFill>
              </a:rPr>
              <a:t>is</a:t>
            </a:r>
            <a:endParaRPr lang="it-IT" altLang="it-IT" sz="1600" b="1" dirty="0" smtClean="0">
              <a:solidFill>
                <a:srgbClr val="CC0000"/>
              </a:solidFill>
            </a:endParaRPr>
          </a:p>
          <a:p>
            <a:pPr eaLnBrk="1" fontAlgn="t" hangingPunct="1">
              <a:spcBef>
                <a:spcPct val="0"/>
              </a:spcBef>
              <a:spcAft>
                <a:spcPct val="0"/>
              </a:spcAft>
            </a:pPr>
            <a:r>
              <a:rPr lang="it-IT" altLang="it-IT" sz="1600" b="1" dirty="0" smtClean="0">
                <a:solidFill>
                  <a:srgbClr val="CC0000"/>
                </a:solidFill>
              </a:rPr>
              <a:t>via H-</a:t>
            </a:r>
            <a:r>
              <a:rPr lang="it-IT" altLang="it-IT" sz="1600" b="1" dirty="0" err="1" smtClean="0">
                <a:solidFill>
                  <a:srgbClr val="CC0000"/>
                </a:solidFill>
              </a:rPr>
              <a:t>bonding</a:t>
            </a:r>
            <a:r>
              <a:rPr lang="it-IT" altLang="it-IT" sz="1600" b="1" dirty="0" smtClean="0">
                <a:solidFill>
                  <a:srgbClr val="CC0000"/>
                </a:solidFill>
              </a:rPr>
              <a:t> </a:t>
            </a:r>
            <a:r>
              <a:rPr lang="it-IT" altLang="it-IT" sz="1600" b="1" dirty="0" err="1" smtClean="0">
                <a:solidFill>
                  <a:srgbClr val="CC0000"/>
                </a:solidFill>
              </a:rPr>
              <a:t>between</a:t>
            </a:r>
            <a:r>
              <a:rPr lang="it-IT" altLang="it-IT" sz="1600" b="1" dirty="0" smtClean="0">
                <a:solidFill>
                  <a:srgbClr val="CC0000"/>
                </a:solidFill>
              </a:rPr>
              <a:t> </a:t>
            </a:r>
            <a:r>
              <a:rPr lang="it-IT" altLang="it-IT" sz="1600" b="1" dirty="0" err="1" smtClean="0">
                <a:solidFill>
                  <a:srgbClr val="CC0000"/>
                </a:solidFill>
              </a:rPr>
              <a:t>adsorbed</a:t>
            </a:r>
            <a:r>
              <a:rPr lang="it-IT" altLang="it-IT" sz="1600" b="1" dirty="0" smtClean="0">
                <a:solidFill>
                  <a:srgbClr val="CC0000"/>
                </a:solidFill>
              </a:rPr>
              <a:t> </a:t>
            </a:r>
            <a:r>
              <a:rPr lang="it-IT" altLang="it-IT" sz="1600" b="1" dirty="0" err="1" smtClean="0">
                <a:solidFill>
                  <a:srgbClr val="CC0000"/>
                </a:solidFill>
              </a:rPr>
              <a:t>bitartrate</a:t>
            </a:r>
            <a:r>
              <a:rPr lang="it-IT" altLang="it-IT" sz="1600" b="1" dirty="0" smtClean="0">
                <a:solidFill>
                  <a:srgbClr val="CC0000"/>
                </a:solidFill>
              </a:rPr>
              <a:t> </a:t>
            </a:r>
            <a:r>
              <a:rPr lang="it-IT" altLang="it-IT" sz="1600" b="1" dirty="0" err="1" smtClean="0">
                <a:solidFill>
                  <a:srgbClr val="CC0000"/>
                </a:solidFill>
              </a:rPr>
              <a:t>molecules</a:t>
            </a:r>
            <a:r>
              <a:rPr lang="it-IT" altLang="it-IT" sz="1600" b="1" dirty="0" smtClean="0">
                <a:solidFill>
                  <a:srgbClr val="CC0000"/>
                </a:solidFill>
              </a:rPr>
              <a:t>.</a:t>
            </a:r>
          </a:p>
          <a:p>
            <a:pPr eaLnBrk="1" fontAlgn="t" hangingPunct="1">
              <a:spcBef>
                <a:spcPct val="0"/>
              </a:spcBef>
              <a:spcAft>
                <a:spcPct val="0"/>
              </a:spcAft>
            </a:pPr>
            <a:r>
              <a:rPr lang="it-IT" altLang="it-IT" sz="1600" b="1" dirty="0" smtClean="0">
                <a:solidFill>
                  <a:srgbClr val="CC0000"/>
                </a:solidFill>
              </a:rPr>
              <a:t>For R, R-TA and S, S-TA the </a:t>
            </a:r>
            <a:r>
              <a:rPr lang="it-IT" altLang="it-IT" sz="1600" b="1" dirty="0" err="1" smtClean="0">
                <a:solidFill>
                  <a:srgbClr val="CC0000"/>
                </a:solidFill>
              </a:rPr>
              <a:t>mirror</a:t>
            </a:r>
            <a:r>
              <a:rPr lang="it-IT" altLang="it-IT" sz="1600" b="1" dirty="0" smtClean="0">
                <a:solidFill>
                  <a:srgbClr val="CC0000"/>
                </a:solidFill>
              </a:rPr>
              <a:t> positions of the </a:t>
            </a:r>
            <a:r>
              <a:rPr lang="it-IT" altLang="it-IT" sz="1600" b="1" dirty="0" err="1" smtClean="0">
                <a:solidFill>
                  <a:srgbClr val="CC0000"/>
                </a:solidFill>
              </a:rPr>
              <a:t>hydroxyl</a:t>
            </a:r>
            <a:r>
              <a:rPr lang="it-IT" altLang="it-IT" sz="1600" b="1" dirty="0" smtClean="0">
                <a:solidFill>
                  <a:srgbClr val="CC0000"/>
                </a:solidFill>
              </a:rPr>
              <a:t> </a:t>
            </a:r>
            <a:r>
              <a:rPr lang="it-IT" altLang="it-IT" sz="1600" b="1" dirty="0" err="1" smtClean="0">
                <a:solidFill>
                  <a:srgbClr val="CC0000"/>
                </a:solidFill>
              </a:rPr>
              <a:t>groups</a:t>
            </a:r>
            <a:endParaRPr lang="it-IT" altLang="it-IT" sz="1600" b="1" dirty="0" smtClean="0">
              <a:solidFill>
                <a:srgbClr val="CC0000"/>
              </a:solidFill>
            </a:endParaRPr>
          </a:p>
          <a:p>
            <a:pPr eaLnBrk="1" fontAlgn="t" hangingPunct="1">
              <a:spcBef>
                <a:spcPct val="0"/>
              </a:spcBef>
              <a:spcAft>
                <a:spcPct val="0"/>
              </a:spcAft>
            </a:pPr>
            <a:r>
              <a:rPr lang="it-IT" altLang="it-IT" sz="1600" b="1" dirty="0" err="1" smtClean="0">
                <a:solidFill>
                  <a:srgbClr val="CC0000"/>
                </a:solidFill>
              </a:rPr>
              <a:t>would</a:t>
            </a:r>
            <a:r>
              <a:rPr lang="it-IT" altLang="it-IT" sz="1600" b="1" dirty="0" smtClean="0">
                <a:solidFill>
                  <a:srgbClr val="CC0000"/>
                </a:solidFill>
              </a:rPr>
              <a:t> </a:t>
            </a:r>
            <a:r>
              <a:rPr lang="it-IT" altLang="it-IT" sz="1600" b="1" dirty="0" err="1" smtClean="0">
                <a:solidFill>
                  <a:srgbClr val="CC0000"/>
                </a:solidFill>
              </a:rPr>
              <a:t>lead</a:t>
            </a:r>
            <a:r>
              <a:rPr lang="it-IT" altLang="it-IT" sz="1600" b="1" dirty="0" smtClean="0">
                <a:solidFill>
                  <a:srgbClr val="CC0000"/>
                </a:solidFill>
              </a:rPr>
              <a:t> to a </a:t>
            </a:r>
            <a:r>
              <a:rPr lang="it-IT" altLang="it-IT" sz="1600" b="1" dirty="0" err="1" smtClean="0">
                <a:solidFill>
                  <a:srgbClr val="CC0000"/>
                </a:solidFill>
              </a:rPr>
              <a:t>switch</a:t>
            </a:r>
            <a:r>
              <a:rPr lang="it-IT" altLang="it-IT" sz="1600" b="1" dirty="0" smtClean="0">
                <a:solidFill>
                  <a:srgbClr val="CC0000"/>
                </a:solidFill>
              </a:rPr>
              <a:t> in </a:t>
            </a:r>
            <a:r>
              <a:rPr lang="it-IT" altLang="it-IT" sz="1600" b="1" dirty="0" err="1" smtClean="0">
                <a:solidFill>
                  <a:srgbClr val="CC0000"/>
                </a:solidFill>
              </a:rPr>
              <a:t>interaction</a:t>
            </a:r>
            <a:r>
              <a:rPr lang="it-IT" altLang="it-IT" sz="1600" b="1" dirty="0" smtClean="0">
                <a:solidFill>
                  <a:srgbClr val="CC0000"/>
                </a:solidFill>
              </a:rPr>
              <a:t> </a:t>
            </a:r>
            <a:r>
              <a:rPr lang="it-IT" altLang="it-IT" sz="1600" b="1" dirty="0" err="1" smtClean="0">
                <a:solidFill>
                  <a:srgbClr val="CC0000"/>
                </a:solidFill>
              </a:rPr>
              <a:t>directions</a:t>
            </a:r>
            <a:r>
              <a:rPr lang="it-IT" altLang="it-IT" sz="1600" b="1" dirty="0" smtClean="0">
                <a:solidFill>
                  <a:srgbClr val="CC0000"/>
                </a:solidFill>
              </a:rPr>
              <a:t>: </a:t>
            </a:r>
          </a:p>
          <a:p>
            <a:pPr eaLnBrk="1" fontAlgn="t" hangingPunct="1">
              <a:spcBef>
                <a:spcPct val="0"/>
              </a:spcBef>
              <a:spcAft>
                <a:spcPct val="0"/>
              </a:spcAft>
            </a:pPr>
            <a:r>
              <a:rPr lang="it-IT" altLang="it-IT" sz="1600" b="1" dirty="0" smtClean="0">
                <a:solidFill>
                  <a:srgbClr val="3333CC"/>
                </a:solidFill>
              </a:rPr>
              <a:t>a)</a:t>
            </a:r>
            <a:r>
              <a:rPr lang="it-IT" altLang="it-IT" sz="1600" b="1" dirty="0" smtClean="0">
                <a:solidFill>
                  <a:srgbClr val="CC0000"/>
                </a:solidFill>
              </a:rPr>
              <a:t> </a:t>
            </a:r>
            <a:r>
              <a:rPr lang="it-IT" altLang="it-IT" sz="1600" b="1" dirty="0" err="1" smtClean="0">
                <a:solidFill>
                  <a:srgbClr val="00CC00"/>
                </a:solidFill>
              </a:rPr>
              <a:t>along</a:t>
            </a:r>
            <a:r>
              <a:rPr lang="it-IT" altLang="it-IT" sz="1600" b="1" dirty="0" smtClean="0">
                <a:solidFill>
                  <a:srgbClr val="00CC00"/>
                </a:solidFill>
              </a:rPr>
              <a:t> the </a:t>
            </a:r>
            <a:r>
              <a:rPr lang="it-IT" altLang="it-IT" sz="1600" b="1" dirty="0" err="1" smtClean="0">
                <a:solidFill>
                  <a:srgbClr val="00CC00"/>
                </a:solidFill>
              </a:rPr>
              <a:t>columns</a:t>
            </a:r>
            <a:endParaRPr lang="it-IT" altLang="it-IT" sz="1600" b="1" dirty="0" smtClean="0">
              <a:solidFill>
                <a:srgbClr val="00CC00"/>
              </a:solidFill>
            </a:endParaRPr>
          </a:p>
          <a:p>
            <a:pPr eaLnBrk="1" fontAlgn="t" hangingPunct="1">
              <a:spcBef>
                <a:spcPct val="0"/>
              </a:spcBef>
              <a:spcAft>
                <a:spcPct val="0"/>
              </a:spcAft>
            </a:pPr>
            <a:r>
              <a:rPr lang="it-IT" altLang="it-IT" sz="1600" b="1" dirty="0" smtClean="0">
                <a:solidFill>
                  <a:srgbClr val="3333CC"/>
                </a:solidFill>
              </a:rPr>
              <a:t>b)</a:t>
            </a:r>
            <a:r>
              <a:rPr lang="it-IT" altLang="it-IT" sz="1600" b="1" dirty="0" smtClean="0">
                <a:solidFill>
                  <a:srgbClr val="CC0000"/>
                </a:solidFill>
              </a:rPr>
              <a:t> </a:t>
            </a:r>
            <a:r>
              <a:rPr lang="it-IT" altLang="it-IT" sz="1600" b="1" dirty="0" err="1" smtClean="0">
                <a:solidFill>
                  <a:srgbClr val="00CC00"/>
                </a:solidFill>
              </a:rPr>
              <a:t>along</a:t>
            </a:r>
            <a:r>
              <a:rPr lang="it-IT" altLang="it-IT" sz="1600" b="1" dirty="0" smtClean="0">
                <a:solidFill>
                  <a:srgbClr val="00CC00"/>
                </a:solidFill>
              </a:rPr>
              <a:t> the </a:t>
            </a:r>
            <a:r>
              <a:rPr lang="it-IT" altLang="it-IT" sz="1600" b="1" dirty="0" err="1" smtClean="0">
                <a:solidFill>
                  <a:srgbClr val="00CC00"/>
                </a:solidFill>
              </a:rPr>
              <a:t>trimer</a:t>
            </a:r>
            <a:r>
              <a:rPr lang="it-IT" altLang="it-IT" sz="1600" b="1" dirty="0" smtClean="0">
                <a:solidFill>
                  <a:srgbClr val="00CC00"/>
                </a:solidFill>
              </a:rPr>
              <a:t> </a:t>
            </a:r>
            <a:r>
              <a:rPr lang="it-IT" altLang="it-IT" sz="1600" b="1" dirty="0" err="1" smtClean="0">
                <a:solidFill>
                  <a:srgbClr val="00CC00"/>
                </a:solidFill>
              </a:rPr>
              <a:t>rows</a:t>
            </a:r>
            <a:r>
              <a:rPr lang="it-IT" altLang="it-IT" sz="1600" b="1" dirty="0" smtClean="0">
                <a:solidFill>
                  <a:srgbClr val="00CC00"/>
                </a:solidFill>
              </a:rPr>
              <a:t>, </a:t>
            </a:r>
          </a:p>
          <a:p>
            <a:pPr eaLnBrk="1" fontAlgn="t" hangingPunct="1">
              <a:spcBef>
                <a:spcPct val="0"/>
              </a:spcBef>
              <a:spcAft>
                <a:spcPct val="0"/>
              </a:spcAft>
            </a:pPr>
            <a:r>
              <a:rPr lang="it-IT" altLang="it-IT" sz="1600" b="1" dirty="0" err="1" smtClean="0">
                <a:solidFill>
                  <a:srgbClr val="CC0000"/>
                </a:solidFill>
              </a:rPr>
              <a:t>leading</a:t>
            </a:r>
            <a:r>
              <a:rPr lang="it-IT" altLang="it-IT" sz="1600" b="1" dirty="0" smtClean="0">
                <a:solidFill>
                  <a:srgbClr val="CC0000"/>
                </a:solidFill>
              </a:rPr>
              <a:t> to </a:t>
            </a:r>
            <a:r>
              <a:rPr lang="it-IT" altLang="it-IT" sz="1600" b="1" dirty="0" err="1" smtClean="0">
                <a:solidFill>
                  <a:srgbClr val="CC0000"/>
                </a:solidFill>
              </a:rPr>
              <a:t>mirror</a:t>
            </a:r>
            <a:r>
              <a:rPr lang="it-IT" altLang="it-IT" sz="1600" b="1" dirty="0" smtClean="0">
                <a:solidFill>
                  <a:srgbClr val="CC0000"/>
                </a:solidFill>
              </a:rPr>
              <a:t> </a:t>
            </a:r>
            <a:r>
              <a:rPr lang="it-IT" altLang="it-IT" sz="1600" b="1" dirty="0" err="1" smtClean="0">
                <a:solidFill>
                  <a:srgbClr val="CC0000"/>
                </a:solidFill>
              </a:rPr>
              <a:t>modifier</a:t>
            </a:r>
            <a:r>
              <a:rPr lang="it-IT" altLang="it-IT" sz="1600" b="1" dirty="0" smtClean="0">
                <a:solidFill>
                  <a:srgbClr val="CC0000"/>
                </a:solidFill>
              </a:rPr>
              <a:t> </a:t>
            </a:r>
            <a:r>
              <a:rPr lang="it-IT" altLang="it-IT" sz="1600" b="1" dirty="0" err="1" smtClean="0">
                <a:solidFill>
                  <a:srgbClr val="CC0000"/>
                </a:solidFill>
              </a:rPr>
              <a:t>arrangements</a:t>
            </a:r>
            <a:r>
              <a:rPr lang="it-IT" altLang="it-IT" sz="1600" b="1" dirty="0" smtClean="0">
                <a:solidFill>
                  <a:srgbClr val="CC0000"/>
                </a:solidFill>
              </a:rPr>
              <a:t>.</a:t>
            </a:r>
          </a:p>
        </p:txBody>
      </p:sp>
    </p:spTree>
    <p:extLst>
      <p:ext uri="{BB962C8B-B14F-4D97-AF65-F5344CB8AC3E}">
        <p14:creationId xmlns:p14="http://schemas.microsoft.com/office/powerpoint/2010/main" val="3119957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projN1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2443163"/>
            <a:ext cx="4030663"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0"/>
          <p:cNvSpPr>
            <a:spLocks noChangeArrowheads="1"/>
          </p:cNvSpPr>
          <p:nvPr/>
        </p:nvSpPr>
        <p:spPr bwMode="auto">
          <a:xfrm>
            <a:off x="682625" y="2584450"/>
            <a:ext cx="41036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1400" b="1" smtClean="0">
                <a:solidFill>
                  <a:srgbClr val="00CC00"/>
                </a:solidFill>
              </a:rPr>
              <a:t>Three functional parts have been identified in</a:t>
            </a:r>
          </a:p>
          <a:p>
            <a:pPr eaLnBrk="1" fontAlgn="base" hangingPunct="1">
              <a:spcBef>
                <a:spcPct val="0"/>
              </a:spcBef>
              <a:spcAft>
                <a:spcPct val="0"/>
              </a:spcAft>
            </a:pPr>
            <a:r>
              <a:rPr lang="it-IT" altLang="it-IT" sz="1400" b="1" smtClean="0">
                <a:solidFill>
                  <a:srgbClr val="00CC00"/>
                </a:solidFill>
              </a:rPr>
              <a:t>these modifiers: </a:t>
            </a:r>
          </a:p>
          <a:p>
            <a:pPr eaLnBrk="1" fontAlgn="base" hangingPunct="1">
              <a:spcBef>
                <a:spcPct val="0"/>
              </a:spcBef>
              <a:spcAft>
                <a:spcPct val="0"/>
              </a:spcAft>
            </a:pPr>
            <a:endParaRPr lang="it-IT" altLang="it-IT" sz="1400" b="1" smtClean="0">
              <a:solidFill>
                <a:srgbClr val="00CC00"/>
              </a:solidFill>
            </a:endParaRPr>
          </a:p>
          <a:p>
            <a:pPr eaLnBrk="1" fontAlgn="base" hangingPunct="1">
              <a:spcBef>
                <a:spcPct val="0"/>
              </a:spcBef>
              <a:spcAft>
                <a:spcPct val="0"/>
              </a:spcAft>
              <a:buFontTx/>
              <a:buAutoNum type="arabicParenBoth"/>
            </a:pPr>
            <a:r>
              <a:rPr lang="it-IT" altLang="it-IT" sz="1400" smtClean="0">
                <a:solidFill>
                  <a:srgbClr val="000000"/>
                </a:solidFill>
              </a:rPr>
              <a:t>the anchoring quinoline aromatic ring, the moiety believed to be responsible for adsorption to the metal;</a:t>
            </a:r>
          </a:p>
          <a:p>
            <a:pPr eaLnBrk="1" fontAlgn="base" hangingPunct="1">
              <a:spcBef>
                <a:spcPct val="0"/>
              </a:spcBef>
              <a:spcAft>
                <a:spcPct val="0"/>
              </a:spcAft>
            </a:pPr>
            <a:r>
              <a:rPr lang="it-IT" altLang="it-IT" sz="1400" smtClean="0">
                <a:solidFill>
                  <a:srgbClr val="000000"/>
                </a:solidFill>
              </a:rPr>
              <a:t>(2)  the tertiary quinuclidine ring, an amine group with a basic nitrogen atom which facilitates complexation with the reactant;  </a:t>
            </a:r>
          </a:p>
          <a:p>
            <a:pPr eaLnBrk="1" fontAlgn="base" hangingPunct="1">
              <a:spcBef>
                <a:spcPct val="0"/>
              </a:spcBef>
              <a:spcAft>
                <a:spcPct val="0"/>
              </a:spcAft>
              <a:buFontTx/>
              <a:buAutoNum type="arabicParenBoth" startAt="3"/>
            </a:pPr>
            <a:r>
              <a:rPr lang="it-IT" altLang="it-IT" sz="1400" smtClean="0">
                <a:solidFill>
                  <a:srgbClr val="000000"/>
                </a:solidFill>
              </a:rPr>
              <a:t>the stereogenic region around the C8 and C9 carbon atoms responsible for the chirality of the product.  </a:t>
            </a:r>
          </a:p>
        </p:txBody>
      </p:sp>
      <p:sp>
        <p:nvSpPr>
          <p:cNvPr id="20484" name="Rectangle 11"/>
          <p:cNvSpPr>
            <a:spLocks noChangeArrowheads="1"/>
          </p:cNvSpPr>
          <p:nvPr/>
        </p:nvSpPr>
        <p:spPr bwMode="auto">
          <a:xfrm>
            <a:off x="971550" y="1701800"/>
            <a:ext cx="7200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it-IT" altLang="it-IT" smtClean="0">
                <a:solidFill>
                  <a:srgbClr val="3333CC"/>
                </a:solidFill>
              </a:rPr>
              <a:t>The proposed mechanism by which the cinchona is believed to exert its effect is shown schematically in the figure.</a:t>
            </a:r>
          </a:p>
        </p:txBody>
      </p:sp>
      <p:sp>
        <p:nvSpPr>
          <p:cNvPr id="20485" name="Rectangle 12"/>
          <p:cNvSpPr>
            <a:spLocks noChangeArrowheads="1"/>
          </p:cNvSpPr>
          <p:nvPr/>
        </p:nvSpPr>
        <p:spPr bwMode="auto">
          <a:xfrm>
            <a:off x="2195513" y="5535613"/>
            <a:ext cx="4752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it-IT" altLang="it-IT" smtClean="0">
                <a:solidFill>
                  <a:srgbClr val="CC0000"/>
                </a:solidFill>
              </a:rPr>
              <a:t>Each of these moieties appears to play </a:t>
            </a:r>
          </a:p>
          <a:p>
            <a:pPr algn="ctr" eaLnBrk="1" fontAlgn="base" hangingPunct="1">
              <a:spcBef>
                <a:spcPct val="0"/>
              </a:spcBef>
              <a:spcAft>
                <a:spcPct val="0"/>
              </a:spcAft>
            </a:pPr>
            <a:r>
              <a:rPr lang="it-IT" altLang="it-IT" smtClean="0">
                <a:solidFill>
                  <a:srgbClr val="CC0000"/>
                </a:solidFill>
              </a:rPr>
              <a:t>a specific role in chiral catalysis </a:t>
            </a:r>
          </a:p>
        </p:txBody>
      </p:sp>
      <p:sp>
        <p:nvSpPr>
          <p:cNvPr id="20486" name="Rectangle 14"/>
          <p:cNvSpPr>
            <a:spLocks noChangeArrowheads="1"/>
          </p:cNvSpPr>
          <p:nvPr/>
        </p:nvSpPr>
        <p:spPr bwMode="auto">
          <a:xfrm>
            <a:off x="539750" y="539750"/>
            <a:ext cx="6553200"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Chinchona alkaloids</a:t>
            </a:r>
            <a:r>
              <a:rPr lang="it-IT" altLang="it-IT" sz="3200" b="1" smtClean="0">
                <a:solidFill>
                  <a:srgbClr val="660033"/>
                </a:solidFill>
              </a:rPr>
              <a:t> modified-</a:t>
            </a:r>
            <a:r>
              <a:rPr lang="it-IT" altLang="it-IT" sz="3200" b="1" i="1" smtClean="0">
                <a:solidFill>
                  <a:srgbClr val="660033"/>
                </a:solidFill>
              </a:rPr>
              <a:t>Pt</a:t>
            </a:r>
          </a:p>
        </p:txBody>
      </p:sp>
      <p:sp>
        <p:nvSpPr>
          <p:cNvPr id="20487" name="Rectangle 15"/>
          <p:cNvSpPr>
            <a:spLocks noChangeArrowheads="1"/>
          </p:cNvSpPr>
          <p:nvPr/>
        </p:nvSpPr>
        <p:spPr bwMode="auto">
          <a:xfrm>
            <a:off x="3276600" y="6492875"/>
            <a:ext cx="552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1400" smtClean="0">
                <a:solidFill>
                  <a:srgbClr val="000000"/>
                </a:solidFill>
              </a:rPr>
              <a:t>Z.Ma, I.Lee, J.Kubota, F.Zaera, </a:t>
            </a:r>
            <a:r>
              <a:rPr lang="it-IT" altLang="it-IT" sz="1400" i="1" smtClean="0">
                <a:solidFill>
                  <a:srgbClr val="000000"/>
                </a:solidFill>
              </a:rPr>
              <a:t>J.Mol.Catal.A: Chem.</a:t>
            </a:r>
            <a:r>
              <a:rPr lang="it-IT" altLang="it-IT" sz="1400" b="1" smtClean="0">
                <a:solidFill>
                  <a:srgbClr val="000000"/>
                </a:solidFill>
              </a:rPr>
              <a:t>216</a:t>
            </a:r>
            <a:r>
              <a:rPr lang="it-IT" altLang="it-IT" sz="1400" smtClean="0">
                <a:solidFill>
                  <a:srgbClr val="000000"/>
                </a:solidFill>
              </a:rPr>
              <a:t>(2004)199 </a:t>
            </a:r>
          </a:p>
        </p:txBody>
      </p:sp>
    </p:spTree>
    <p:extLst>
      <p:ext uri="{BB962C8B-B14F-4D97-AF65-F5344CB8AC3E}">
        <p14:creationId xmlns:p14="http://schemas.microsoft.com/office/powerpoint/2010/main" val="2891256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projN1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763713"/>
            <a:ext cx="4164012"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p:cNvSpPr>
            <a:spLocks noChangeArrowheads="1"/>
          </p:cNvSpPr>
          <p:nvPr/>
        </p:nvSpPr>
        <p:spPr bwMode="auto">
          <a:xfrm>
            <a:off x="5292725" y="2355850"/>
            <a:ext cx="360045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1600" smtClean="0">
                <a:solidFill>
                  <a:srgbClr val="000000"/>
                </a:solidFill>
              </a:rPr>
              <a:t>Signal intensities for the infrared features at 1217 (filled circles) and 1512 cm-1 (filled squares) associated with flat and tilted adsorption geometries, respectively, as a function of cinchonidine concentration in a carbon tetrachloride solution.  </a:t>
            </a:r>
          </a:p>
          <a:p>
            <a:pPr eaLnBrk="1" fontAlgn="base" hangingPunct="1">
              <a:spcBef>
                <a:spcPct val="0"/>
              </a:spcBef>
              <a:spcAft>
                <a:spcPct val="0"/>
              </a:spcAft>
            </a:pPr>
            <a:r>
              <a:rPr lang="it-IT" altLang="it-IT" sz="1600" smtClean="0">
                <a:solidFill>
                  <a:srgbClr val="000000"/>
                </a:solidFill>
              </a:rPr>
              <a:t>The changes seen in these spectra correlate quite nicely with those reported for the activity and enantioselectivity of 10,11-dihydrocinchonidine-modified platinum towards the hydrogenation of ethyl pyruvate.</a:t>
            </a:r>
            <a:br>
              <a:rPr lang="it-IT" altLang="it-IT" sz="1600" smtClean="0">
                <a:solidFill>
                  <a:srgbClr val="000000"/>
                </a:solidFill>
              </a:rPr>
            </a:br>
            <a:endParaRPr lang="it-IT" altLang="it-IT" sz="1600" smtClean="0">
              <a:solidFill>
                <a:srgbClr val="000000"/>
              </a:solidFill>
            </a:endParaRPr>
          </a:p>
        </p:txBody>
      </p:sp>
      <p:sp>
        <p:nvSpPr>
          <p:cNvPr id="21508" name="Rectangle 14"/>
          <p:cNvSpPr>
            <a:spLocks noChangeArrowheads="1"/>
          </p:cNvSpPr>
          <p:nvPr/>
        </p:nvSpPr>
        <p:spPr bwMode="auto">
          <a:xfrm>
            <a:off x="539750" y="539750"/>
            <a:ext cx="6553200"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Chinchona alkaloids</a:t>
            </a:r>
            <a:r>
              <a:rPr lang="it-IT" altLang="it-IT" sz="3200" b="1" smtClean="0">
                <a:solidFill>
                  <a:srgbClr val="660033"/>
                </a:solidFill>
              </a:rPr>
              <a:t> modified-</a:t>
            </a:r>
            <a:r>
              <a:rPr lang="it-IT" altLang="it-IT" sz="3200" b="1" i="1" smtClean="0">
                <a:solidFill>
                  <a:srgbClr val="660033"/>
                </a:solidFill>
              </a:rPr>
              <a:t>Pt</a:t>
            </a:r>
          </a:p>
        </p:txBody>
      </p:sp>
      <p:sp>
        <p:nvSpPr>
          <p:cNvPr id="21509" name="Rectangle 15"/>
          <p:cNvSpPr>
            <a:spLocks noChangeArrowheads="1"/>
          </p:cNvSpPr>
          <p:nvPr/>
        </p:nvSpPr>
        <p:spPr bwMode="auto">
          <a:xfrm>
            <a:off x="4606925" y="6453188"/>
            <a:ext cx="4379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1400" smtClean="0">
                <a:solidFill>
                  <a:srgbClr val="000000"/>
                </a:solidFill>
              </a:rPr>
              <a:t>J.Kubota, F.Zaera, </a:t>
            </a:r>
            <a:r>
              <a:rPr lang="it-IT" altLang="it-IT" sz="1400" i="1" smtClean="0">
                <a:solidFill>
                  <a:srgbClr val="000000"/>
                </a:solidFill>
              </a:rPr>
              <a:t>J.Am.Chem.Soc.</a:t>
            </a:r>
            <a:r>
              <a:rPr lang="it-IT" altLang="it-IT" sz="1400" b="1" smtClean="0">
                <a:solidFill>
                  <a:srgbClr val="000000"/>
                </a:solidFill>
              </a:rPr>
              <a:t>123</a:t>
            </a:r>
            <a:r>
              <a:rPr lang="it-IT" altLang="it-IT" sz="1400" smtClean="0">
                <a:solidFill>
                  <a:srgbClr val="000000"/>
                </a:solidFill>
              </a:rPr>
              <a:t>(2001)11115 </a:t>
            </a:r>
          </a:p>
        </p:txBody>
      </p:sp>
    </p:spTree>
    <p:extLst>
      <p:ext uri="{BB962C8B-B14F-4D97-AF65-F5344CB8AC3E}">
        <p14:creationId xmlns:p14="http://schemas.microsoft.com/office/powerpoint/2010/main" val="2887002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rojN1fi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700213"/>
            <a:ext cx="47434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900113" y="4581525"/>
            <a:ext cx="78771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1800" smtClean="0">
                <a:solidFill>
                  <a:srgbClr val="000000"/>
                </a:solidFill>
              </a:rPr>
              <a:t>Structural details of the near enantiomers cinchonidine and cinchonine. Highlighted here is the fact that the vinyl group in the quinuclidine ring imposes rotational restrictions on the latter, blocking stable configurations available to the former.  These differences may be responsible for the differences seen in physical properties such as solubility, adsorption and catalysis.</a:t>
            </a:r>
            <a:br>
              <a:rPr lang="it-IT" altLang="it-IT" sz="1800" smtClean="0">
                <a:solidFill>
                  <a:srgbClr val="000000"/>
                </a:solidFill>
              </a:rPr>
            </a:br>
            <a:endParaRPr lang="it-IT" altLang="it-IT" sz="1800" smtClean="0">
              <a:solidFill>
                <a:srgbClr val="000000"/>
              </a:solidFill>
            </a:endParaRPr>
          </a:p>
        </p:txBody>
      </p:sp>
      <p:sp>
        <p:nvSpPr>
          <p:cNvPr id="22532" name="Rectangle 9"/>
          <p:cNvSpPr>
            <a:spLocks noChangeArrowheads="1"/>
          </p:cNvSpPr>
          <p:nvPr/>
        </p:nvSpPr>
        <p:spPr bwMode="auto">
          <a:xfrm>
            <a:off x="539750" y="539750"/>
            <a:ext cx="6553200"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i="1" smtClean="0">
                <a:solidFill>
                  <a:srgbClr val="660033"/>
                </a:solidFill>
              </a:rPr>
              <a:t>Chinchona alkaloids</a:t>
            </a:r>
            <a:r>
              <a:rPr lang="it-IT" altLang="it-IT" sz="3200" b="1" smtClean="0">
                <a:solidFill>
                  <a:srgbClr val="660033"/>
                </a:solidFill>
              </a:rPr>
              <a:t> modified-</a:t>
            </a:r>
            <a:r>
              <a:rPr lang="it-IT" altLang="it-IT" sz="3200" b="1" i="1" smtClean="0">
                <a:solidFill>
                  <a:srgbClr val="660033"/>
                </a:solidFill>
              </a:rPr>
              <a:t>Pt</a:t>
            </a:r>
          </a:p>
        </p:txBody>
      </p:sp>
      <p:sp>
        <p:nvSpPr>
          <p:cNvPr id="22533" name="Rectangle 11"/>
          <p:cNvSpPr>
            <a:spLocks noChangeArrowheads="1"/>
          </p:cNvSpPr>
          <p:nvPr/>
        </p:nvSpPr>
        <p:spPr bwMode="auto">
          <a:xfrm>
            <a:off x="5208588" y="6364288"/>
            <a:ext cx="3827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1400" smtClean="0">
                <a:solidFill>
                  <a:srgbClr val="000000"/>
                </a:solidFill>
              </a:rPr>
              <a:t>Z.Ma, F.Zaera, </a:t>
            </a:r>
            <a:r>
              <a:rPr lang="it-IT" altLang="it-IT" sz="1400" i="1" smtClean="0">
                <a:solidFill>
                  <a:srgbClr val="000000"/>
                </a:solidFill>
              </a:rPr>
              <a:t>J.Phys.Chem.B</a:t>
            </a:r>
            <a:r>
              <a:rPr lang="it-IT" altLang="it-IT" sz="1400" smtClean="0">
                <a:solidFill>
                  <a:srgbClr val="000000"/>
                </a:solidFill>
              </a:rPr>
              <a:t> </a:t>
            </a:r>
            <a:r>
              <a:rPr lang="it-IT" altLang="it-IT" sz="1400" b="1" smtClean="0">
                <a:solidFill>
                  <a:srgbClr val="000000"/>
                </a:solidFill>
              </a:rPr>
              <a:t>109</a:t>
            </a:r>
            <a:r>
              <a:rPr lang="it-IT" altLang="it-IT" sz="1400" smtClean="0">
                <a:solidFill>
                  <a:srgbClr val="000000"/>
                </a:solidFill>
              </a:rPr>
              <a:t>(2005)406 </a:t>
            </a:r>
          </a:p>
        </p:txBody>
      </p:sp>
    </p:spTree>
    <p:extLst>
      <p:ext uri="{BB962C8B-B14F-4D97-AF65-F5344CB8AC3E}">
        <p14:creationId xmlns:p14="http://schemas.microsoft.com/office/powerpoint/2010/main" val="488393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539750" y="539750"/>
            <a:ext cx="6624638" cy="503238"/>
          </a:xfrm>
          <a:solidFill>
            <a:schemeClr val="accent1"/>
          </a:solidFill>
        </p:spPr>
        <p:txBody>
          <a:bodyPr/>
          <a:lstStyle/>
          <a:p>
            <a:pPr eaLnBrk="1" hangingPunct="1"/>
            <a:r>
              <a:rPr lang="it-IT" altLang="it-IT" sz="3200" b="1" i="1" smtClean="0">
                <a:solidFill>
                  <a:srgbClr val="660033"/>
                </a:solidFill>
                <a:latin typeface="Arial" pitchFamily="34" charset="0"/>
              </a:rPr>
              <a:t>Chinchona alkaloids</a:t>
            </a:r>
            <a:r>
              <a:rPr lang="it-IT" altLang="it-IT" sz="3200" b="1" smtClean="0">
                <a:solidFill>
                  <a:srgbClr val="660033"/>
                </a:solidFill>
                <a:latin typeface="Arial" pitchFamily="34" charset="0"/>
              </a:rPr>
              <a:t> modified-</a:t>
            </a:r>
            <a:r>
              <a:rPr lang="it-IT" altLang="it-IT" sz="3200" b="1" i="1" smtClean="0">
                <a:solidFill>
                  <a:srgbClr val="660033"/>
                </a:solidFill>
                <a:latin typeface="Arial" pitchFamily="34" charset="0"/>
              </a:rPr>
              <a:t>Pd</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316163"/>
            <a:ext cx="37147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6"/>
          <p:cNvSpPr>
            <a:spLocks noChangeArrowheads="1"/>
          </p:cNvSpPr>
          <p:nvPr/>
        </p:nvSpPr>
        <p:spPr bwMode="auto">
          <a:xfrm>
            <a:off x="900113" y="4556125"/>
            <a:ext cx="75596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GB" altLang="it-IT" sz="1800" b="1" smtClean="0">
                <a:solidFill>
                  <a:srgbClr val="3333CC"/>
                </a:solidFill>
              </a:rPr>
              <a:t>In both cases hydrogen bond to the OH groups of the cinchonidine is considered to be essential for good enantioselectivity. </a:t>
            </a:r>
          </a:p>
          <a:p>
            <a:pPr eaLnBrk="1" fontAlgn="base" hangingPunct="1">
              <a:spcBef>
                <a:spcPct val="0"/>
              </a:spcBef>
              <a:spcAft>
                <a:spcPct val="0"/>
              </a:spcAft>
            </a:pPr>
            <a:endParaRPr lang="en-GB" altLang="it-IT" sz="1800" b="1" smtClean="0">
              <a:solidFill>
                <a:srgbClr val="3333CC"/>
              </a:solidFill>
            </a:endParaRPr>
          </a:p>
          <a:p>
            <a:pPr algn="ctr" eaLnBrk="1" fontAlgn="base" hangingPunct="1">
              <a:spcBef>
                <a:spcPct val="0"/>
              </a:spcBef>
              <a:spcAft>
                <a:spcPct val="0"/>
              </a:spcAft>
            </a:pPr>
            <a:r>
              <a:rPr lang="en-GB" altLang="it-IT" sz="1800" b="1" smtClean="0">
                <a:solidFill>
                  <a:srgbClr val="CC0000"/>
                </a:solidFill>
              </a:rPr>
              <a:t>A detailed picture about the nature </a:t>
            </a:r>
          </a:p>
          <a:p>
            <a:pPr algn="ctr" eaLnBrk="1" fontAlgn="base" hangingPunct="1">
              <a:spcBef>
                <a:spcPct val="0"/>
              </a:spcBef>
              <a:spcAft>
                <a:spcPct val="0"/>
              </a:spcAft>
            </a:pPr>
            <a:r>
              <a:rPr lang="en-GB" altLang="it-IT" sz="1800" b="1" smtClean="0">
                <a:solidFill>
                  <a:srgbClr val="CC0000"/>
                </a:solidFill>
              </a:rPr>
              <a:t>of the involved interactions is unkown.</a:t>
            </a:r>
          </a:p>
        </p:txBody>
      </p:sp>
      <p:sp>
        <p:nvSpPr>
          <p:cNvPr id="24581" name="Rectangle 7"/>
          <p:cNvSpPr>
            <a:spLocks noChangeArrowheads="1"/>
          </p:cNvSpPr>
          <p:nvPr/>
        </p:nvSpPr>
        <p:spPr bwMode="auto">
          <a:xfrm>
            <a:off x="4633913" y="6381750"/>
            <a:ext cx="4402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GB" altLang="it-IT" sz="1400" smtClean="0">
                <a:solidFill>
                  <a:srgbClr val="000000"/>
                </a:solidFill>
              </a:rPr>
              <a:t>W.-R.Huck, T.Mallat, A.Baiker, </a:t>
            </a:r>
            <a:r>
              <a:rPr lang="en-GB" altLang="it-IT" sz="1400" i="1" smtClean="0">
                <a:solidFill>
                  <a:srgbClr val="000000"/>
                </a:solidFill>
              </a:rPr>
              <a:t>Catal.Lett.</a:t>
            </a:r>
            <a:r>
              <a:rPr lang="en-GB" altLang="it-IT" sz="1400" b="1" smtClean="0">
                <a:solidFill>
                  <a:srgbClr val="000000"/>
                </a:solidFill>
              </a:rPr>
              <a:t>80</a:t>
            </a:r>
            <a:r>
              <a:rPr lang="en-GB" altLang="it-IT" sz="1400" smtClean="0">
                <a:solidFill>
                  <a:srgbClr val="000000"/>
                </a:solidFill>
              </a:rPr>
              <a:t>(2002)87</a:t>
            </a:r>
            <a:r>
              <a:rPr lang="it-IT" altLang="it-IT" sz="1400" smtClean="0">
                <a:solidFill>
                  <a:srgbClr val="000000"/>
                </a:solidFill>
              </a:rPr>
              <a:t> </a:t>
            </a:r>
          </a:p>
        </p:txBody>
      </p:sp>
      <p:sp>
        <p:nvSpPr>
          <p:cNvPr id="24582" name="Rectangle 8"/>
          <p:cNvSpPr>
            <a:spLocks noChangeArrowheads="1"/>
          </p:cNvSpPr>
          <p:nvPr/>
        </p:nvSpPr>
        <p:spPr bwMode="auto">
          <a:xfrm>
            <a:off x="4786313" y="1773238"/>
            <a:ext cx="38893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en-GB" altLang="it-IT" sz="1800" smtClean="0">
                <a:solidFill>
                  <a:srgbClr val="000000"/>
                </a:solidFill>
              </a:rPr>
              <a:t>The figure shows the proposed activated complexes of cinchonidine in open conformation adsorbed on the Pd surface: </a:t>
            </a:r>
          </a:p>
          <a:p>
            <a:pPr eaLnBrk="1" fontAlgn="t" hangingPunct="1">
              <a:spcBef>
                <a:spcPct val="0"/>
              </a:spcBef>
              <a:spcAft>
                <a:spcPct val="0"/>
              </a:spcAft>
            </a:pPr>
            <a:endParaRPr lang="en-GB" altLang="it-IT" sz="1800" smtClean="0">
              <a:solidFill>
                <a:srgbClr val="000000"/>
              </a:solidFill>
            </a:endParaRPr>
          </a:p>
          <a:p>
            <a:pPr eaLnBrk="1" fontAlgn="t" hangingPunct="1">
              <a:spcBef>
                <a:spcPct val="0"/>
              </a:spcBef>
              <a:spcAft>
                <a:spcPct val="0"/>
              </a:spcAft>
            </a:pPr>
            <a:r>
              <a:rPr lang="en-GB" altLang="it-IT" sz="1800" b="1" smtClean="0">
                <a:solidFill>
                  <a:srgbClr val="000000"/>
                </a:solidFill>
              </a:rPr>
              <a:t>a) </a:t>
            </a:r>
            <a:r>
              <a:rPr lang="en-GB" altLang="it-IT" sz="1800" b="1" smtClean="0">
                <a:solidFill>
                  <a:srgbClr val="00CC00"/>
                </a:solidFill>
              </a:rPr>
              <a:t>with an α,β-unsaturated acids dimmer </a:t>
            </a:r>
          </a:p>
          <a:p>
            <a:pPr eaLnBrk="1" fontAlgn="t" hangingPunct="1">
              <a:spcBef>
                <a:spcPct val="0"/>
              </a:spcBef>
              <a:spcAft>
                <a:spcPct val="0"/>
              </a:spcAft>
            </a:pPr>
            <a:endParaRPr lang="en-GB" altLang="it-IT" sz="1800" b="1" smtClean="0">
              <a:solidFill>
                <a:srgbClr val="00CC00"/>
              </a:solidFill>
            </a:endParaRPr>
          </a:p>
          <a:p>
            <a:pPr eaLnBrk="1" fontAlgn="t" hangingPunct="1">
              <a:spcBef>
                <a:spcPct val="0"/>
              </a:spcBef>
              <a:spcAft>
                <a:spcPct val="0"/>
              </a:spcAft>
            </a:pPr>
            <a:r>
              <a:rPr lang="en-GB" altLang="it-IT" sz="1800" b="1" smtClean="0">
                <a:solidFill>
                  <a:srgbClr val="000000"/>
                </a:solidFill>
              </a:rPr>
              <a:t>b) </a:t>
            </a:r>
            <a:r>
              <a:rPr lang="en-GB" altLang="it-IT" sz="1800" b="1" smtClean="0">
                <a:solidFill>
                  <a:srgbClr val="00CC00"/>
                </a:solidFill>
              </a:rPr>
              <a:t>with hydroxymethylpyrone.</a:t>
            </a:r>
            <a:r>
              <a:rPr lang="en-GB" altLang="it-IT" sz="1800" smtClean="0">
                <a:solidFill>
                  <a:srgbClr val="000000"/>
                </a:solidFill>
              </a:rPr>
              <a:t> </a:t>
            </a:r>
          </a:p>
        </p:txBody>
      </p:sp>
    </p:spTree>
    <p:extLst>
      <p:ext uri="{BB962C8B-B14F-4D97-AF65-F5344CB8AC3E}">
        <p14:creationId xmlns:p14="http://schemas.microsoft.com/office/powerpoint/2010/main" val="297295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39750" y="215900"/>
            <a:ext cx="5761038" cy="971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GB" altLang="it-IT" sz="3200" b="1" smtClean="0">
                <a:solidFill>
                  <a:srgbClr val="660033"/>
                </a:solidFill>
              </a:rPr>
              <a:t>Methods for obtaining chiral </a:t>
            </a:r>
            <a:br>
              <a:rPr lang="en-GB" altLang="it-IT" sz="3200" b="1" smtClean="0">
                <a:solidFill>
                  <a:srgbClr val="660033"/>
                </a:solidFill>
              </a:rPr>
            </a:br>
            <a:r>
              <a:rPr lang="en-GB" altLang="it-IT" sz="3200" b="1" smtClean="0">
                <a:solidFill>
                  <a:srgbClr val="660033"/>
                </a:solidFill>
              </a:rPr>
              <a:t>non-racemic compounds</a:t>
            </a:r>
            <a:endParaRPr lang="it-IT" altLang="it-IT" sz="3200" b="1" smtClean="0">
              <a:solidFill>
                <a:srgbClr val="660033"/>
              </a:solidFill>
            </a:endParaRPr>
          </a:p>
        </p:txBody>
      </p:sp>
      <p:pic>
        <p:nvPicPr>
          <p:cNvPr id="6147" name="Picture 5" descr="asymca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357563"/>
            <a:ext cx="2471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Oval 7"/>
          <p:cNvSpPr>
            <a:spLocks noChangeArrowheads="1"/>
          </p:cNvSpPr>
          <p:nvPr/>
        </p:nvSpPr>
        <p:spPr bwMode="auto">
          <a:xfrm>
            <a:off x="4787900" y="2349500"/>
            <a:ext cx="3455988" cy="863600"/>
          </a:xfrm>
          <a:prstGeom prst="ellipse">
            <a:avLst/>
          </a:prstGeom>
          <a:noFill/>
          <a:ln w="1905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endParaRPr lang="it-IT" altLang="it-IT" smtClean="0">
              <a:solidFill>
                <a:srgbClr val="000000"/>
              </a:solidFill>
            </a:endParaRPr>
          </a:p>
        </p:txBody>
      </p:sp>
      <p:sp>
        <p:nvSpPr>
          <p:cNvPr id="6149" name="Text Box 8"/>
          <p:cNvSpPr txBox="1">
            <a:spLocks noChangeArrowheads="1"/>
          </p:cNvSpPr>
          <p:nvPr/>
        </p:nvSpPr>
        <p:spPr bwMode="auto">
          <a:xfrm>
            <a:off x="682625" y="1701800"/>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000">
                <a:solidFill>
                  <a:schemeClr val="tx1"/>
                </a:solidFill>
                <a:latin typeface="Arial" pitchFamily="34" charset="0"/>
              </a:defRPr>
            </a:lvl1pPr>
            <a:lvl2pPr marL="742950" indent="-285750" defTabSz="762000" eaLnBrk="0" hangingPunct="0">
              <a:defRPr sz="2000">
                <a:solidFill>
                  <a:schemeClr val="tx1"/>
                </a:solidFill>
                <a:latin typeface="Arial" pitchFamily="34" charset="0"/>
              </a:defRPr>
            </a:lvl2pPr>
            <a:lvl3pPr marL="1143000" indent="-228600" defTabSz="762000" eaLnBrk="0" hangingPunct="0">
              <a:defRPr sz="2000">
                <a:solidFill>
                  <a:schemeClr val="tx1"/>
                </a:solidFill>
                <a:latin typeface="Arial" pitchFamily="34" charset="0"/>
              </a:defRPr>
            </a:lvl3pPr>
            <a:lvl4pPr marL="1600200" indent="-228600" defTabSz="762000" eaLnBrk="0" hangingPunct="0">
              <a:defRPr sz="2000">
                <a:solidFill>
                  <a:schemeClr val="tx1"/>
                </a:solidFill>
                <a:latin typeface="Arial" pitchFamily="34" charset="0"/>
              </a:defRPr>
            </a:lvl4pPr>
            <a:lvl5pPr marL="2057400" indent="-228600" defTabSz="762000" eaLnBrk="0" hangingPunct="0">
              <a:defRPr sz="2000">
                <a:solidFill>
                  <a:schemeClr val="tx1"/>
                </a:solidFill>
                <a:latin typeface="Arial" pitchFamily="34" charset="0"/>
              </a:defRPr>
            </a:lvl5pPr>
            <a:lvl6pPr marL="2514600" indent="-228600" defTabSz="762000" eaLnBrk="0" fontAlgn="t" hangingPunct="0">
              <a:spcBef>
                <a:spcPct val="0"/>
              </a:spcBef>
              <a:spcAft>
                <a:spcPct val="0"/>
              </a:spcAft>
              <a:defRPr sz="2000">
                <a:solidFill>
                  <a:schemeClr val="tx1"/>
                </a:solidFill>
                <a:latin typeface="Arial" pitchFamily="34" charset="0"/>
              </a:defRPr>
            </a:lvl6pPr>
            <a:lvl7pPr marL="2971800" indent="-228600" defTabSz="762000" eaLnBrk="0" fontAlgn="t" hangingPunct="0">
              <a:spcBef>
                <a:spcPct val="0"/>
              </a:spcBef>
              <a:spcAft>
                <a:spcPct val="0"/>
              </a:spcAft>
              <a:defRPr sz="2000">
                <a:solidFill>
                  <a:schemeClr val="tx1"/>
                </a:solidFill>
                <a:latin typeface="Arial" pitchFamily="34" charset="0"/>
              </a:defRPr>
            </a:lvl7pPr>
            <a:lvl8pPr marL="3429000" indent="-228600" defTabSz="762000" eaLnBrk="0" fontAlgn="t" hangingPunct="0">
              <a:spcBef>
                <a:spcPct val="0"/>
              </a:spcBef>
              <a:spcAft>
                <a:spcPct val="0"/>
              </a:spcAft>
              <a:defRPr sz="2000">
                <a:solidFill>
                  <a:schemeClr val="tx1"/>
                </a:solidFill>
                <a:latin typeface="Arial" pitchFamily="34" charset="0"/>
              </a:defRPr>
            </a:lvl8pPr>
            <a:lvl9pPr marL="3886200" indent="-228600" defTabSz="762000" eaLnBrk="0" fontAlgn="t" hangingPunct="0">
              <a:spcBef>
                <a:spcPct val="0"/>
              </a:spcBef>
              <a:spcAft>
                <a:spcPct val="0"/>
              </a:spcAft>
              <a:defRPr sz="2000">
                <a:solidFill>
                  <a:schemeClr val="tx1"/>
                </a:solidFill>
                <a:latin typeface="Arial" pitchFamily="34" charset="0"/>
              </a:defRPr>
            </a:lvl9pPr>
          </a:lstStyle>
          <a:p>
            <a:pPr fontAlgn="base">
              <a:spcBef>
                <a:spcPct val="0"/>
              </a:spcBef>
              <a:spcAft>
                <a:spcPct val="0"/>
              </a:spcAft>
            </a:pPr>
            <a:r>
              <a:rPr lang="it-IT" altLang="it-IT" sz="2400" smtClean="0">
                <a:solidFill>
                  <a:srgbClr val="000000"/>
                </a:solidFill>
                <a:latin typeface="Helvetica" charset="0"/>
              </a:rPr>
              <a:t>d) </a:t>
            </a:r>
            <a:r>
              <a:rPr lang="it-IT" altLang="it-IT" sz="2400" smtClean="0">
                <a:solidFill>
                  <a:srgbClr val="3333CC"/>
                </a:solidFill>
                <a:latin typeface="Helvetica" charset="0"/>
              </a:rPr>
              <a:t>Chemical methods</a:t>
            </a:r>
            <a:endParaRPr lang="it-IT" altLang="it-IT" sz="2400" smtClean="0">
              <a:solidFill>
                <a:srgbClr val="3333CC"/>
              </a:solidFill>
              <a:latin typeface="Times New Roman" pitchFamily="18" charset="0"/>
            </a:endParaRPr>
          </a:p>
        </p:txBody>
      </p:sp>
      <p:sp>
        <p:nvSpPr>
          <p:cNvPr id="391177" name="Text Box 9"/>
          <p:cNvSpPr txBox="1">
            <a:spLocks noChangeArrowheads="1"/>
          </p:cNvSpPr>
          <p:nvPr/>
        </p:nvSpPr>
        <p:spPr bwMode="auto">
          <a:xfrm>
            <a:off x="4541838" y="1701800"/>
            <a:ext cx="3630612" cy="1250950"/>
          </a:xfrm>
          <a:prstGeom prst="rect">
            <a:avLst/>
          </a:prstGeom>
          <a:noFill/>
          <a:ln w="12700">
            <a:noFill/>
            <a:miter lim="800000"/>
            <a:headEnd/>
            <a:tailEnd/>
          </a:ln>
          <a:effectLst/>
        </p:spPr>
        <p:txBody>
          <a:bodyPr wrap="none">
            <a:spAutoFit/>
          </a:bodyPr>
          <a:lstStyle/>
          <a:p>
            <a:pPr defTabSz="762000" eaLnBrk="0" fontAlgn="base" hangingPunct="0">
              <a:spcBef>
                <a:spcPct val="0"/>
              </a:spcBef>
              <a:spcAft>
                <a:spcPct val="0"/>
              </a:spcAft>
              <a:defRPr/>
            </a:pPr>
            <a:r>
              <a:rPr lang="it-IT" sz="2000" b="1">
                <a:solidFill>
                  <a:srgbClr val="000000"/>
                </a:solidFill>
                <a:effectLst>
                  <a:outerShdw blurRad="38100" dist="38100" dir="2700000" algn="tl">
                    <a:srgbClr val="C0C0C0"/>
                  </a:outerShdw>
                </a:effectLst>
              </a:rPr>
              <a:t>□</a:t>
            </a:r>
            <a:r>
              <a:rPr lang="it-IT" sz="2000">
                <a:solidFill>
                  <a:srgbClr val="000000"/>
                </a:solidFill>
              </a:rPr>
              <a:t> </a:t>
            </a:r>
            <a:r>
              <a:rPr lang="it-IT">
                <a:solidFill>
                  <a:srgbClr val="CC0000"/>
                </a:solidFill>
              </a:rPr>
              <a:t>Reversible transformation into </a:t>
            </a:r>
          </a:p>
          <a:p>
            <a:pPr defTabSz="762000" eaLnBrk="0" fontAlgn="base" hangingPunct="0">
              <a:spcBef>
                <a:spcPct val="0"/>
              </a:spcBef>
              <a:spcAft>
                <a:spcPct val="0"/>
              </a:spcAft>
              <a:defRPr/>
            </a:pPr>
            <a:r>
              <a:rPr lang="it-IT">
                <a:solidFill>
                  <a:srgbClr val="CC0000"/>
                </a:solidFill>
              </a:rPr>
              <a:t>diastereomeric derivatives</a:t>
            </a:r>
          </a:p>
          <a:p>
            <a:pPr defTabSz="762000" eaLnBrk="0" fontAlgn="base" hangingPunct="0">
              <a:spcBef>
                <a:spcPct val="0"/>
              </a:spcBef>
              <a:spcAft>
                <a:spcPct val="0"/>
              </a:spcAft>
              <a:defRPr/>
            </a:pPr>
            <a:endParaRPr lang="it-IT">
              <a:solidFill>
                <a:srgbClr val="CC0000"/>
              </a:solidFill>
            </a:endParaRPr>
          </a:p>
          <a:p>
            <a:pPr defTabSz="762000" eaLnBrk="0" fontAlgn="base" hangingPunct="0">
              <a:spcBef>
                <a:spcPct val="0"/>
              </a:spcBef>
              <a:spcAft>
                <a:spcPct val="0"/>
              </a:spcAft>
              <a:defRPr/>
            </a:pPr>
            <a:r>
              <a:rPr lang="it-IT" sz="2000" b="1">
                <a:solidFill>
                  <a:srgbClr val="000000"/>
                </a:solidFill>
                <a:effectLst>
                  <a:outerShdw blurRad="38100" dist="38100" dir="2700000" algn="tl">
                    <a:srgbClr val="C0C0C0"/>
                  </a:outerShdw>
                </a:effectLst>
              </a:rPr>
              <a:t>□ </a:t>
            </a:r>
            <a:r>
              <a:rPr lang="it-IT" sz="2000" b="1">
                <a:solidFill>
                  <a:srgbClr val="CC0000"/>
                </a:solidFill>
                <a:effectLst>
                  <a:outerShdw blurRad="38100" dist="38100" dir="2700000" algn="tl">
                    <a:srgbClr val="C0C0C0"/>
                  </a:outerShdw>
                </a:effectLst>
              </a:rPr>
              <a:t>ASYMMETRIC CATALYSIS</a:t>
            </a:r>
          </a:p>
        </p:txBody>
      </p:sp>
    </p:spTree>
    <p:extLst>
      <p:ext uri="{BB962C8B-B14F-4D97-AF65-F5344CB8AC3E}">
        <p14:creationId xmlns:p14="http://schemas.microsoft.com/office/powerpoint/2010/main" val="2344372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620688"/>
            <a:ext cx="7223452" cy="523220"/>
          </a:xfrm>
          <a:prstGeom prst="rect">
            <a:avLst/>
          </a:prstGeom>
          <a:noFill/>
        </p:spPr>
        <p:txBody>
          <a:bodyPr wrap="none" rtlCol="0">
            <a:spAutoFit/>
          </a:bodyPr>
          <a:lstStyle/>
          <a:p>
            <a:r>
              <a:rPr lang="en-US" sz="2800" dirty="0" err="1" smtClean="0">
                <a:solidFill>
                  <a:srgbClr val="FF0000"/>
                </a:solidFill>
              </a:rPr>
              <a:t>Attuali</a:t>
            </a:r>
            <a:r>
              <a:rPr lang="en-US" sz="2800" dirty="0" smtClean="0">
                <a:solidFill>
                  <a:srgbClr val="FF0000"/>
                </a:solidFill>
              </a:rPr>
              <a:t> </a:t>
            </a:r>
            <a:r>
              <a:rPr lang="en-US" sz="2800" dirty="0" err="1" smtClean="0">
                <a:solidFill>
                  <a:srgbClr val="FF0000"/>
                </a:solidFill>
              </a:rPr>
              <a:t>argomenti</a:t>
            </a:r>
            <a:r>
              <a:rPr lang="en-US" sz="2800" dirty="0" smtClean="0">
                <a:solidFill>
                  <a:srgbClr val="FF0000"/>
                </a:solidFill>
              </a:rPr>
              <a:t> di </a:t>
            </a:r>
            <a:r>
              <a:rPr lang="en-US" sz="2800" dirty="0" err="1" smtClean="0">
                <a:solidFill>
                  <a:srgbClr val="FF0000"/>
                </a:solidFill>
              </a:rPr>
              <a:t>ricerca</a:t>
            </a:r>
            <a:r>
              <a:rPr lang="en-US" sz="2800" dirty="0" smtClean="0">
                <a:solidFill>
                  <a:srgbClr val="FF0000"/>
                </a:solidFill>
              </a:rPr>
              <a:t> (</a:t>
            </a:r>
            <a:r>
              <a:rPr lang="en-US" sz="2800" dirty="0" err="1" smtClean="0">
                <a:solidFill>
                  <a:srgbClr val="FF0000"/>
                </a:solidFill>
              </a:rPr>
              <a:t>proposte</a:t>
            </a:r>
            <a:r>
              <a:rPr lang="en-US" sz="2800" dirty="0" smtClean="0">
                <a:solidFill>
                  <a:srgbClr val="FF0000"/>
                </a:solidFill>
              </a:rPr>
              <a:t> di </a:t>
            </a:r>
            <a:r>
              <a:rPr lang="en-US" sz="2800" dirty="0" err="1" smtClean="0">
                <a:solidFill>
                  <a:srgbClr val="FF0000"/>
                </a:solidFill>
              </a:rPr>
              <a:t>tesi</a:t>
            </a:r>
            <a:r>
              <a:rPr lang="en-US" sz="2800" dirty="0" smtClean="0">
                <a:solidFill>
                  <a:srgbClr val="FF0000"/>
                </a:solidFill>
              </a:rPr>
              <a:t>)</a:t>
            </a:r>
            <a:endParaRPr lang="en-US" sz="2800" dirty="0">
              <a:solidFill>
                <a:srgbClr val="FF0000"/>
              </a:solidFill>
            </a:endParaRPr>
          </a:p>
        </p:txBody>
      </p:sp>
      <p:sp>
        <p:nvSpPr>
          <p:cNvPr id="5" name="CasellaDiTesto 4"/>
          <p:cNvSpPr txBox="1"/>
          <p:nvPr/>
        </p:nvSpPr>
        <p:spPr>
          <a:xfrm>
            <a:off x="617558" y="1556792"/>
            <a:ext cx="5586786" cy="461665"/>
          </a:xfrm>
          <a:prstGeom prst="rect">
            <a:avLst/>
          </a:prstGeom>
          <a:noFill/>
        </p:spPr>
        <p:txBody>
          <a:bodyPr wrap="none" rtlCol="0">
            <a:spAutoFit/>
          </a:bodyPr>
          <a:lstStyle/>
          <a:p>
            <a:r>
              <a:rPr lang="en-US" sz="2400" b="1" dirty="0" smtClean="0">
                <a:solidFill>
                  <a:srgbClr val="0000FF"/>
                </a:solidFill>
              </a:rPr>
              <a:t>Dye-sensitizers per </a:t>
            </a:r>
            <a:r>
              <a:rPr lang="en-US" sz="2400" b="1" dirty="0" err="1" smtClean="0">
                <a:solidFill>
                  <a:srgbClr val="0000FF"/>
                </a:solidFill>
              </a:rPr>
              <a:t>produzione</a:t>
            </a:r>
            <a:r>
              <a:rPr lang="en-US" sz="2400" b="1" dirty="0" smtClean="0">
                <a:solidFill>
                  <a:srgbClr val="0000FF"/>
                </a:solidFill>
              </a:rPr>
              <a:t> di H</a:t>
            </a:r>
            <a:r>
              <a:rPr lang="en-US" sz="2400" b="1" baseline="-25000" dirty="0" smtClean="0">
                <a:solidFill>
                  <a:srgbClr val="0000FF"/>
                </a:solidFill>
              </a:rPr>
              <a:t>2</a:t>
            </a:r>
            <a:endParaRPr lang="en-US" sz="2400" b="1" baseline="-25000" dirty="0">
              <a:solidFill>
                <a:srgbClr val="0000FF"/>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8880"/>
            <a:ext cx="444521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934" y="4077072"/>
            <a:ext cx="36195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179513" y="5085184"/>
            <a:ext cx="4032448" cy="646331"/>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dirty="0" err="1" smtClean="0"/>
              <a:t>Uso</a:t>
            </a:r>
            <a:r>
              <a:rPr lang="en-US" dirty="0" smtClean="0"/>
              <a:t> di </a:t>
            </a:r>
            <a:r>
              <a:rPr lang="en-US" dirty="0" err="1" smtClean="0"/>
              <a:t>diversi</a:t>
            </a:r>
            <a:r>
              <a:rPr lang="en-US" dirty="0" smtClean="0"/>
              <a:t> tipi di TiO</a:t>
            </a:r>
            <a:r>
              <a:rPr lang="en-US" baseline="-25000" dirty="0" smtClean="0"/>
              <a:t>2</a:t>
            </a:r>
            <a:r>
              <a:rPr lang="en-US" dirty="0" smtClean="0"/>
              <a:t> e </a:t>
            </a:r>
            <a:r>
              <a:rPr lang="en-US" dirty="0" err="1" smtClean="0"/>
              <a:t>diversi</a:t>
            </a:r>
            <a:r>
              <a:rPr lang="en-US" dirty="0" smtClean="0"/>
              <a:t> </a:t>
            </a:r>
            <a:r>
              <a:rPr lang="en-US" dirty="0" err="1" smtClean="0"/>
              <a:t>metalli</a:t>
            </a:r>
            <a:r>
              <a:rPr lang="en-US" dirty="0" smtClean="0"/>
              <a:t> </a:t>
            </a:r>
            <a:r>
              <a:rPr lang="en-US" dirty="0" err="1" smtClean="0"/>
              <a:t>quali</a:t>
            </a:r>
            <a:r>
              <a:rPr lang="en-US" dirty="0" smtClean="0"/>
              <a:t> co-</a:t>
            </a:r>
            <a:r>
              <a:rPr lang="en-US" dirty="0" err="1" smtClean="0"/>
              <a:t>catalizzatori</a:t>
            </a:r>
            <a:endParaRPr lang="en-US" dirty="0"/>
          </a:p>
        </p:txBody>
      </p:sp>
      <p:sp>
        <p:nvSpPr>
          <p:cNvPr id="6" name="CasellaDiTesto 5"/>
          <p:cNvSpPr txBox="1"/>
          <p:nvPr/>
        </p:nvSpPr>
        <p:spPr>
          <a:xfrm>
            <a:off x="6141117" y="2696914"/>
            <a:ext cx="1907317" cy="369332"/>
          </a:xfrm>
          <a:prstGeom prst="rect">
            <a:avLst/>
          </a:prstGeom>
          <a:noFill/>
        </p:spPr>
        <p:txBody>
          <a:bodyPr wrap="none" rtlCol="0">
            <a:spAutoFit/>
          </a:bodyPr>
          <a:lstStyle/>
          <a:p>
            <a:r>
              <a:rPr lang="en-US" dirty="0" smtClean="0"/>
              <a:t>Dye/Pt/TiO</a:t>
            </a:r>
            <a:r>
              <a:rPr lang="en-US" baseline="-25000" dirty="0" smtClean="0"/>
              <a:t>2</a:t>
            </a:r>
            <a:r>
              <a:rPr lang="en-US" dirty="0" smtClean="0"/>
              <a:t> P25</a:t>
            </a:r>
            <a:endParaRPr lang="en-US" dirty="0"/>
          </a:p>
        </p:txBody>
      </p:sp>
    </p:spTree>
    <p:extLst>
      <p:ext uri="{BB962C8B-B14F-4D97-AF65-F5344CB8AC3E}">
        <p14:creationId xmlns:p14="http://schemas.microsoft.com/office/powerpoint/2010/main" val="409541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7223452" cy="523220"/>
          </a:xfrm>
          <a:prstGeom prst="rect">
            <a:avLst/>
          </a:prstGeom>
          <a:noFill/>
        </p:spPr>
        <p:txBody>
          <a:bodyPr wrap="none" rtlCol="0">
            <a:spAutoFit/>
          </a:bodyPr>
          <a:lstStyle/>
          <a:p>
            <a:r>
              <a:rPr lang="en-US" sz="2800" dirty="0" err="1" smtClean="0">
                <a:solidFill>
                  <a:srgbClr val="FF0000"/>
                </a:solidFill>
              </a:rPr>
              <a:t>Attuali</a:t>
            </a:r>
            <a:r>
              <a:rPr lang="en-US" sz="2800" dirty="0" smtClean="0">
                <a:solidFill>
                  <a:srgbClr val="FF0000"/>
                </a:solidFill>
              </a:rPr>
              <a:t> </a:t>
            </a:r>
            <a:r>
              <a:rPr lang="en-US" sz="2800" dirty="0" err="1" smtClean="0">
                <a:solidFill>
                  <a:srgbClr val="FF0000"/>
                </a:solidFill>
              </a:rPr>
              <a:t>argomenti</a:t>
            </a:r>
            <a:r>
              <a:rPr lang="en-US" sz="2800" dirty="0" smtClean="0">
                <a:solidFill>
                  <a:srgbClr val="FF0000"/>
                </a:solidFill>
              </a:rPr>
              <a:t> di </a:t>
            </a:r>
            <a:r>
              <a:rPr lang="en-US" sz="2800" dirty="0" err="1" smtClean="0">
                <a:solidFill>
                  <a:srgbClr val="FF0000"/>
                </a:solidFill>
              </a:rPr>
              <a:t>ricerca</a:t>
            </a:r>
            <a:r>
              <a:rPr lang="en-US" sz="2800" dirty="0" smtClean="0">
                <a:solidFill>
                  <a:srgbClr val="FF0000"/>
                </a:solidFill>
              </a:rPr>
              <a:t> (</a:t>
            </a:r>
            <a:r>
              <a:rPr lang="en-US" sz="2800" dirty="0" err="1" smtClean="0">
                <a:solidFill>
                  <a:srgbClr val="FF0000"/>
                </a:solidFill>
              </a:rPr>
              <a:t>proposte</a:t>
            </a:r>
            <a:r>
              <a:rPr lang="en-US" sz="2800" dirty="0" smtClean="0">
                <a:solidFill>
                  <a:srgbClr val="FF0000"/>
                </a:solidFill>
              </a:rPr>
              <a:t> di </a:t>
            </a:r>
            <a:r>
              <a:rPr lang="en-US" sz="2800" dirty="0" err="1" smtClean="0">
                <a:solidFill>
                  <a:srgbClr val="FF0000"/>
                </a:solidFill>
              </a:rPr>
              <a:t>tesi</a:t>
            </a:r>
            <a:r>
              <a:rPr lang="en-US" sz="2800" dirty="0" smtClean="0">
                <a:solidFill>
                  <a:srgbClr val="FF0000"/>
                </a:solidFill>
              </a:rPr>
              <a:t>)</a:t>
            </a:r>
            <a:endParaRPr lang="en-US" sz="2800" dirty="0">
              <a:solidFill>
                <a:srgbClr val="FF0000"/>
              </a:solidFill>
            </a:endParaRPr>
          </a:p>
        </p:txBody>
      </p:sp>
      <p:sp>
        <p:nvSpPr>
          <p:cNvPr id="3" name="CasellaDiTesto 2"/>
          <p:cNvSpPr txBox="1"/>
          <p:nvPr/>
        </p:nvSpPr>
        <p:spPr>
          <a:xfrm>
            <a:off x="617558" y="1556792"/>
            <a:ext cx="3233578" cy="461665"/>
          </a:xfrm>
          <a:prstGeom prst="rect">
            <a:avLst/>
          </a:prstGeom>
          <a:noFill/>
        </p:spPr>
        <p:txBody>
          <a:bodyPr wrap="none" rtlCol="0">
            <a:spAutoFit/>
          </a:bodyPr>
          <a:lstStyle/>
          <a:p>
            <a:r>
              <a:rPr lang="en-US" sz="2400" b="1" dirty="0" err="1" smtClean="0">
                <a:solidFill>
                  <a:srgbClr val="0000FF"/>
                </a:solidFill>
              </a:rPr>
              <a:t>Fotoriduzione</a:t>
            </a:r>
            <a:r>
              <a:rPr lang="en-US" sz="2400" b="1" dirty="0" smtClean="0">
                <a:solidFill>
                  <a:srgbClr val="0000FF"/>
                </a:solidFill>
              </a:rPr>
              <a:t> di CO</a:t>
            </a:r>
            <a:r>
              <a:rPr lang="en-US" sz="2400" b="1" baseline="-25000" dirty="0" smtClean="0">
                <a:solidFill>
                  <a:srgbClr val="0000FF"/>
                </a:solidFill>
              </a:rPr>
              <a:t>2</a:t>
            </a:r>
            <a:endParaRPr lang="en-US" sz="2400" b="1" baseline="-25000" dirty="0">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4536504" cy="21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3766082" y="4560803"/>
            <a:ext cx="1309974" cy="369332"/>
          </a:xfrm>
          <a:prstGeom prst="rect">
            <a:avLst/>
          </a:prstGeom>
          <a:noFill/>
        </p:spPr>
        <p:txBody>
          <a:bodyPr wrap="none" rtlCol="0">
            <a:spAutoFit/>
          </a:bodyPr>
          <a:lstStyle/>
          <a:p>
            <a:r>
              <a:rPr lang="en-US" dirty="0" smtClean="0">
                <a:solidFill>
                  <a:srgbClr val="FF0000"/>
                </a:solidFill>
              </a:rPr>
              <a:t>CO</a:t>
            </a:r>
            <a:r>
              <a:rPr lang="en-US" baseline="-25000" dirty="0" smtClean="0">
                <a:solidFill>
                  <a:srgbClr val="FF0000"/>
                </a:solidFill>
              </a:rPr>
              <a:t>2</a:t>
            </a:r>
            <a:r>
              <a:rPr lang="en-US" dirty="0" smtClean="0">
                <a:solidFill>
                  <a:srgbClr val="FF0000"/>
                </a:solidFill>
              </a:rPr>
              <a:t> + H</a:t>
            </a:r>
            <a:r>
              <a:rPr lang="en-US" baseline="-25000" dirty="0" smtClean="0">
                <a:solidFill>
                  <a:srgbClr val="FF0000"/>
                </a:solidFill>
              </a:rPr>
              <a:t>2</a:t>
            </a:r>
            <a:r>
              <a:rPr lang="en-US" dirty="0" smtClean="0">
                <a:solidFill>
                  <a:srgbClr val="FF0000"/>
                </a:solidFill>
              </a:rPr>
              <a:t>O</a:t>
            </a:r>
            <a:endParaRPr lang="en-US" dirty="0">
              <a:solidFill>
                <a:srgbClr val="FF0000"/>
              </a:solidFill>
            </a:endParaRPr>
          </a:p>
        </p:txBody>
      </p:sp>
      <p:sp>
        <p:nvSpPr>
          <p:cNvPr id="6" name="CasellaDiTesto 5"/>
          <p:cNvSpPr txBox="1"/>
          <p:nvPr/>
        </p:nvSpPr>
        <p:spPr>
          <a:xfrm>
            <a:off x="6142346" y="4560803"/>
            <a:ext cx="979755" cy="369332"/>
          </a:xfrm>
          <a:prstGeom prst="rect">
            <a:avLst/>
          </a:prstGeom>
          <a:noFill/>
        </p:spPr>
        <p:txBody>
          <a:bodyPr wrap="none" rtlCol="0">
            <a:spAutoFit/>
          </a:bodyPr>
          <a:lstStyle/>
          <a:p>
            <a:r>
              <a:rPr lang="en-US" dirty="0" err="1" smtClean="0">
                <a:solidFill>
                  <a:srgbClr val="FF0000"/>
                </a:solidFill>
              </a:rPr>
              <a:t>Prodotti</a:t>
            </a:r>
            <a:endParaRPr lang="en-US" dirty="0">
              <a:solidFill>
                <a:srgbClr val="FF0000"/>
              </a:solidFill>
            </a:endParaRPr>
          </a:p>
        </p:txBody>
      </p:sp>
      <p:sp>
        <p:nvSpPr>
          <p:cNvPr id="5" name="Freccia a destra 4"/>
          <p:cNvSpPr/>
          <p:nvPr/>
        </p:nvSpPr>
        <p:spPr bwMode="auto">
          <a:xfrm>
            <a:off x="5148064" y="4653136"/>
            <a:ext cx="922274" cy="184666"/>
          </a:xfrm>
          <a:prstGeom prst="rightArrow">
            <a:avLst>
              <a:gd name="adj1" fmla="val 50000"/>
              <a:gd name="adj2" fmla="val 17551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Arial" pitchFamily="34" charset="0"/>
            </a:endParaRPr>
          </a:p>
        </p:txBody>
      </p:sp>
      <p:sp>
        <p:nvSpPr>
          <p:cNvPr id="7" name="CasellaDiTesto 6"/>
          <p:cNvSpPr txBox="1"/>
          <p:nvPr/>
        </p:nvSpPr>
        <p:spPr>
          <a:xfrm>
            <a:off x="683568" y="5301208"/>
            <a:ext cx="4538487" cy="646331"/>
          </a:xfrm>
          <a:prstGeom prst="rect">
            <a:avLst/>
          </a:prstGeom>
          <a:noFill/>
          <a:ln w="28575">
            <a:solidFill>
              <a:srgbClr val="FF0000"/>
            </a:solidFill>
          </a:ln>
        </p:spPr>
        <p:txBody>
          <a:bodyPr wrap="none" rtlCol="0">
            <a:spAutoFit/>
          </a:bodyPr>
          <a:lstStyle/>
          <a:p>
            <a:pPr marL="285750" indent="-285750">
              <a:buFont typeface="Arial" panose="020B0604020202020204" pitchFamily="34" charset="0"/>
              <a:buChar char="•"/>
            </a:pPr>
            <a:r>
              <a:rPr lang="en-US" dirty="0" err="1" smtClean="0"/>
              <a:t>Uso</a:t>
            </a:r>
            <a:r>
              <a:rPr lang="en-US" dirty="0" smtClean="0"/>
              <a:t> di brookite</a:t>
            </a:r>
          </a:p>
          <a:p>
            <a:pPr marL="285750" indent="-285750">
              <a:buFont typeface="Arial" panose="020B0604020202020204" pitchFamily="34" charset="0"/>
              <a:buChar char="•"/>
            </a:pPr>
            <a:r>
              <a:rPr lang="en-US" dirty="0" err="1" smtClean="0"/>
              <a:t>Compositi</a:t>
            </a:r>
            <a:r>
              <a:rPr lang="en-US" dirty="0" smtClean="0"/>
              <a:t> </a:t>
            </a:r>
            <a:r>
              <a:rPr lang="en-US" dirty="0" err="1" smtClean="0"/>
              <a:t>contenenti</a:t>
            </a:r>
            <a:r>
              <a:rPr lang="en-US" dirty="0" smtClean="0"/>
              <a:t> CNT, </a:t>
            </a:r>
            <a:r>
              <a:rPr lang="en-US" dirty="0" err="1" smtClean="0"/>
              <a:t>grafene</a:t>
            </a:r>
            <a:r>
              <a:rPr lang="en-US" dirty="0" smtClean="0"/>
              <a:t> </a:t>
            </a:r>
            <a:r>
              <a:rPr lang="en-US" dirty="0" err="1" smtClean="0"/>
              <a:t>ecc</a:t>
            </a:r>
            <a:r>
              <a:rPr lang="en-US" dirty="0" smtClean="0"/>
              <a:t>.</a:t>
            </a:r>
            <a:endParaRPr lang="en-US" dirty="0"/>
          </a:p>
        </p:txBody>
      </p:sp>
    </p:spTree>
    <p:extLst>
      <p:ext uri="{BB962C8B-B14F-4D97-AF65-F5344CB8AC3E}">
        <p14:creationId xmlns:p14="http://schemas.microsoft.com/office/powerpoint/2010/main" val="94571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7223452" cy="523220"/>
          </a:xfrm>
          <a:prstGeom prst="rect">
            <a:avLst/>
          </a:prstGeom>
          <a:noFill/>
        </p:spPr>
        <p:txBody>
          <a:bodyPr wrap="none" rtlCol="0">
            <a:spAutoFit/>
          </a:bodyPr>
          <a:lstStyle/>
          <a:p>
            <a:r>
              <a:rPr lang="en-US" sz="2800" dirty="0" err="1" smtClean="0">
                <a:solidFill>
                  <a:srgbClr val="FF0000"/>
                </a:solidFill>
              </a:rPr>
              <a:t>Attuali</a:t>
            </a:r>
            <a:r>
              <a:rPr lang="en-US" sz="2800" dirty="0" smtClean="0">
                <a:solidFill>
                  <a:srgbClr val="FF0000"/>
                </a:solidFill>
              </a:rPr>
              <a:t> </a:t>
            </a:r>
            <a:r>
              <a:rPr lang="en-US" sz="2800" dirty="0" err="1" smtClean="0">
                <a:solidFill>
                  <a:srgbClr val="FF0000"/>
                </a:solidFill>
              </a:rPr>
              <a:t>argomenti</a:t>
            </a:r>
            <a:r>
              <a:rPr lang="en-US" sz="2800" dirty="0" smtClean="0">
                <a:solidFill>
                  <a:srgbClr val="FF0000"/>
                </a:solidFill>
              </a:rPr>
              <a:t> di </a:t>
            </a:r>
            <a:r>
              <a:rPr lang="en-US" sz="2800" dirty="0" err="1" smtClean="0">
                <a:solidFill>
                  <a:srgbClr val="FF0000"/>
                </a:solidFill>
              </a:rPr>
              <a:t>ricerca</a:t>
            </a:r>
            <a:r>
              <a:rPr lang="en-US" sz="2800" dirty="0" smtClean="0">
                <a:solidFill>
                  <a:srgbClr val="FF0000"/>
                </a:solidFill>
              </a:rPr>
              <a:t> (</a:t>
            </a:r>
            <a:r>
              <a:rPr lang="en-US" sz="2800" dirty="0" err="1" smtClean="0">
                <a:solidFill>
                  <a:srgbClr val="FF0000"/>
                </a:solidFill>
              </a:rPr>
              <a:t>proposte</a:t>
            </a:r>
            <a:r>
              <a:rPr lang="en-US" sz="2800" dirty="0" smtClean="0">
                <a:solidFill>
                  <a:srgbClr val="FF0000"/>
                </a:solidFill>
              </a:rPr>
              <a:t> di </a:t>
            </a:r>
            <a:r>
              <a:rPr lang="en-US" sz="2800" dirty="0" err="1" smtClean="0">
                <a:solidFill>
                  <a:srgbClr val="FF0000"/>
                </a:solidFill>
              </a:rPr>
              <a:t>tesi</a:t>
            </a:r>
            <a:r>
              <a:rPr lang="en-US" sz="2800" dirty="0" smtClean="0">
                <a:solidFill>
                  <a:srgbClr val="FF0000"/>
                </a:solidFill>
              </a:rPr>
              <a:t>)</a:t>
            </a:r>
            <a:endParaRPr lang="en-US" sz="2800" dirty="0">
              <a:solidFill>
                <a:srgbClr val="FF0000"/>
              </a:solidFill>
            </a:endParaRPr>
          </a:p>
        </p:txBody>
      </p:sp>
      <p:sp>
        <p:nvSpPr>
          <p:cNvPr id="3" name="CasellaDiTesto 2"/>
          <p:cNvSpPr txBox="1"/>
          <p:nvPr/>
        </p:nvSpPr>
        <p:spPr>
          <a:xfrm>
            <a:off x="617558" y="1556792"/>
            <a:ext cx="3052439" cy="461665"/>
          </a:xfrm>
          <a:prstGeom prst="rect">
            <a:avLst/>
          </a:prstGeom>
          <a:noFill/>
        </p:spPr>
        <p:txBody>
          <a:bodyPr wrap="none" rtlCol="0">
            <a:spAutoFit/>
          </a:bodyPr>
          <a:lstStyle/>
          <a:p>
            <a:r>
              <a:rPr lang="en-US" sz="2400" b="1" dirty="0" err="1" smtClean="0">
                <a:solidFill>
                  <a:srgbClr val="0000FF"/>
                </a:solidFill>
              </a:rPr>
              <a:t>Fotoriduzione</a:t>
            </a:r>
            <a:r>
              <a:rPr lang="en-US" sz="2400" b="1" dirty="0" smtClean="0">
                <a:solidFill>
                  <a:srgbClr val="0000FF"/>
                </a:solidFill>
              </a:rPr>
              <a:t> di N</a:t>
            </a:r>
            <a:r>
              <a:rPr lang="en-US" sz="2400" b="1" baseline="-25000" dirty="0" smtClean="0">
                <a:solidFill>
                  <a:srgbClr val="0000FF"/>
                </a:solidFill>
              </a:rPr>
              <a:t>2</a:t>
            </a:r>
            <a:endParaRPr lang="en-US" sz="2400" b="1" baseline="-25000" dirty="0">
              <a:solidFill>
                <a:srgbClr val="0000FF"/>
              </a:solidFill>
            </a:endParaRPr>
          </a:p>
        </p:txBody>
      </p:sp>
      <p:sp>
        <p:nvSpPr>
          <p:cNvPr id="4" name="CasellaDiTesto 3"/>
          <p:cNvSpPr txBox="1"/>
          <p:nvPr/>
        </p:nvSpPr>
        <p:spPr>
          <a:xfrm>
            <a:off x="981910" y="2020476"/>
            <a:ext cx="1322798" cy="369332"/>
          </a:xfrm>
          <a:prstGeom prst="rect">
            <a:avLst/>
          </a:prstGeom>
          <a:noFill/>
        </p:spPr>
        <p:txBody>
          <a:bodyPr wrap="none" rtlCol="0">
            <a:spAutoFit/>
          </a:bodyPr>
          <a:lstStyle/>
          <a:p>
            <a:pPr algn="ctr"/>
            <a:r>
              <a:rPr lang="en-US" dirty="0">
                <a:solidFill>
                  <a:srgbClr val="FF0000"/>
                </a:solidFill>
              </a:rPr>
              <a:t>N</a:t>
            </a:r>
            <a:r>
              <a:rPr lang="en-US" baseline="-25000" dirty="0" smtClean="0">
                <a:solidFill>
                  <a:srgbClr val="FF0000"/>
                </a:solidFill>
              </a:rPr>
              <a:t>2</a:t>
            </a:r>
            <a:r>
              <a:rPr lang="en-US" dirty="0" smtClean="0">
                <a:solidFill>
                  <a:srgbClr val="FF0000"/>
                </a:solidFill>
              </a:rPr>
              <a:t> + 3 H</a:t>
            </a:r>
            <a:r>
              <a:rPr lang="en-US" baseline="-25000" dirty="0" smtClean="0">
                <a:solidFill>
                  <a:srgbClr val="FF0000"/>
                </a:solidFill>
              </a:rPr>
              <a:t>2</a:t>
            </a:r>
            <a:r>
              <a:rPr lang="en-US" dirty="0" smtClean="0">
                <a:solidFill>
                  <a:srgbClr val="FF0000"/>
                </a:solidFill>
              </a:rPr>
              <a:t>O</a:t>
            </a:r>
            <a:endParaRPr lang="en-US" dirty="0">
              <a:solidFill>
                <a:srgbClr val="FF0000"/>
              </a:solidFill>
            </a:endParaRPr>
          </a:p>
        </p:txBody>
      </p:sp>
      <p:sp>
        <p:nvSpPr>
          <p:cNvPr id="6" name="CasellaDiTesto 5"/>
          <p:cNvSpPr txBox="1"/>
          <p:nvPr/>
        </p:nvSpPr>
        <p:spPr>
          <a:xfrm>
            <a:off x="3358174" y="2020476"/>
            <a:ext cx="1707519" cy="369332"/>
          </a:xfrm>
          <a:prstGeom prst="rect">
            <a:avLst/>
          </a:prstGeom>
          <a:noFill/>
        </p:spPr>
        <p:txBody>
          <a:bodyPr wrap="none" rtlCol="0">
            <a:spAutoFit/>
          </a:bodyPr>
          <a:lstStyle/>
          <a:p>
            <a:pPr algn="ctr"/>
            <a:r>
              <a:rPr lang="en-US" dirty="0" smtClean="0">
                <a:solidFill>
                  <a:srgbClr val="FF0000"/>
                </a:solidFill>
              </a:rPr>
              <a:t>2 NH</a:t>
            </a:r>
            <a:r>
              <a:rPr lang="en-US" baseline="-25000" dirty="0" smtClean="0">
                <a:solidFill>
                  <a:srgbClr val="FF0000"/>
                </a:solidFill>
              </a:rPr>
              <a:t>3</a:t>
            </a:r>
            <a:r>
              <a:rPr lang="en-US" dirty="0" smtClean="0">
                <a:solidFill>
                  <a:srgbClr val="FF0000"/>
                </a:solidFill>
              </a:rPr>
              <a:t> + 3/2 O</a:t>
            </a:r>
            <a:r>
              <a:rPr lang="en-US" baseline="-25000" dirty="0" smtClean="0">
                <a:solidFill>
                  <a:srgbClr val="FF0000"/>
                </a:solidFill>
              </a:rPr>
              <a:t>2</a:t>
            </a:r>
            <a:endParaRPr lang="en-US" baseline="-25000" dirty="0">
              <a:solidFill>
                <a:srgbClr val="FF0000"/>
              </a:solidFill>
            </a:endParaRPr>
          </a:p>
        </p:txBody>
      </p:sp>
      <p:sp>
        <p:nvSpPr>
          <p:cNvPr id="5" name="Freccia a destra 4"/>
          <p:cNvSpPr/>
          <p:nvPr/>
        </p:nvSpPr>
        <p:spPr bwMode="auto">
          <a:xfrm>
            <a:off x="2370304" y="2112809"/>
            <a:ext cx="922274" cy="184666"/>
          </a:xfrm>
          <a:prstGeom prst="rightArrow">
            <a:avLst>
              <a:gd name="adj1" fmla="val 50000"/>
              <a:gd name="adj2" fmla="val 17551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Arial" pitchFamily="34" charset="0"/>
            </a:endParaRPr>
          </a:p>
        </p:txBody>
      </p:sp>
      <p:sp>
        <p:nvSpPr>
          <p:cNvPr id="7" name="CasellaDiTesto 6"/>
          <p:cNvSpPr txBox="1"/>
          <p:nvPr/>
        </p:nvSpPr>
        <p:spPr>
          <a:xfrm>
            <a:off x="683568" y="5301208"/>
            <a:ext cx="4474302" cy="646331"/>
          </a:xfrm>
          <a:prstGeom prst="rect">
            <a:avLst/>
          </a:prstGeom>
          <a:noFill/>
          <a:ln w="28575">
            <a:solidFill>
              <a:srgbClr val="FF0000"/>
            </a:solidFill>
          </a:ln>
        </p:spPr>
        <p:txBody>
          <a:bodyPr wrap="none" rtlCol="0">
            <a:spAutoFit/>
          </a:bodyPr>
          <a:lstStyle/>
          <a:p>
            <a:pPr marL="285750" indent="-285750">
              <a:buFont typeface="Arial" panose="020B0604020202020204" pitchFamily="34" charset="0"/>
              <a:buChar char="•"/>
            </a:pPr>
            <a:r>
              <a:rPr lang="en-US" dirty="0" err="1" smtClean="0"/>
              <a:t>Uso</a:t>
            </a:r>
            <a:r>
              <a:rPr lang="en-US" dirty="0" smtClean="0"/>
              <a:t> di brookite</a:t>
            </a:r>
          </a:p>
          <a:p>
            <a:pPr marL="285750" indent="-285750">
              <a:buFont typeface="Arial" panose="020B0604020202020204" pitchFamily="34" charset="0"/>
              <a:buChar char="•"/>
            </a:pPr>
            <a:r>
              <a:rPr lang="en-US" dirty="0" err="1" smtClean="0"/>
              <a:t>Uso</a:t>
            </a:r>
            <a:r>
              <a:rPr lang="en-US" dirty="0" smtClean="0"/>
              <a:t> di </a:t>
            </a:r>
            <a:r>
              <a:rPr lang="en-US" dirty="0" err="1" smtClean="0"/>
              <a:t>solfuri</a:t>
            </a:r>
            <a:r>
              <a:rPr lang="en-US" dirty="0" smtClean="0"/>
              <a:t> </a:t>
            </a:r>
            <a:r>
              <a:rPr lang="en-US" dirty="0" err="1" smtClean="0"/>
              <a:t>metallici</a:t>
            </a:r>
            <a:r>
              <a:rPr lang="en-US" dirty="0" smtClean="0"/>
              <a:t> (Fe, Mo, W </a:t>
            </a:r>
            <a:r>
              <a:rPr lang="en-US" dirty="0" err="1" smtClean="0"/>
              <a:t>ecc</a:t>
            </a:r>
            <a:r>
              <a:rPr lang="en-US" dirty="0" smtClean="0"/>
              <a: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46750"/>
            <a:ext cx="4083783" cy="137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33" y="2421747"/>
            <a:ext cx="33147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365104"/>
            <a:ext cx="27717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85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7223452" cy="523220"/>
          </a:xfrm>
          <a:prstGeom prst="rect">
            <a:avLst/>
          </a:prstGeom>
          <a:noFill/>
        </p:spPr>
        <p:txBody>
          <a:bodyPr wrap="none" rtlCol="0">
            <a:spAutoFit/>
          </a:bodyPr>
          <a:lstStyle/>
          <a:p>
            <a:r>
              <a:rPr lang="en-US" sz="2800" dirty="0" err="1" smtClean="0">
                <a:solidFill>
                  <a:srgbClr val="FF0000"/>
                </a:solidFill>
              </a:rPr>
              <a:t>Attuali</a:t>
            </a:r>
            <a:r>
              <a:rPr lang="en-US" sz="2800" dirty="0" smtClean="0">
                <a:solidFill>
                  <a:srgbClr val="FF0000"/>
                </a:solidFill>
              </a:rPr>
              <a:t> </a:t>
            </a:r>
            <a:r>
              <a:rPr lang="en-US" sz="2800" dirty="0" err="1" smtClean="0">
                <a:solidFill>
                  <a:srgbClr val="FF0000"/>
                </a:solidFill>
              </a:rPr>
              <a:t>argomenti</a:t>
            </a:r>
            <a:r>
              <a:rPr lang="en-US" sz="2800" dirty="0" smtClean="0">
                <a:solidFill>
                  <a:srgbClr val="FF0000"/>
                </a:solidFill>
              </a:rPr>
              <a:t> di </a:t>
            </a:r>
            <a:r>
              <a:rPr lang="en-US" sz="2800" dirty="0" err="1" smtClean="0">
                <a:solidFill>
                  <a:srgbClr val="FF0000"/>
                </a:solidFill>
              </a:rPr>
              <a:t>ricerca</a:t>
            </a:r>
            <a:r>
              <a:rPr lang="en-US" sz="2800" dirty="0" smtClean="0">
                <a:solidFill>
                  <a:srgbClr val="FF0000"/>
                </a:solidFill>
              </a:rPr>
              <a:t> (</a:t>
            </a:r>
            <a:r>
              <a:rPr lang="en-US" sz="2800" dirty="0" err="1" smtClean="0">
                <a:solidFill>
                  <a:srgbClr val="FF0000"/>
                </a:solidFill>
              </a:rPr>
              <a:t>proposte</a:t>
            </a:r>
            <a:r>
              <a:rPr lang="en-US" sz="2800" dirty="0" smtClean="0">
                <a:solidFill>
                  <a:srgbClr val="FF0000"/>
                </a:solidFill>
              </a:rPr>
              <a:t> di </a:t>
            </a:r>
            <a:r>
              <a:rPr lang="en-US" sz="2800" dirty="0" err="1" smtClean="0">
                <a:solidFill>
                  <a:srgbClr val="FF0000"/>
                </a:solidFill>
              </a:rPr>
              <a:t>tesi</a:t>
            </a:r>
            <a:r>
              <a:rPr lang="en-US" sz="2800" dirty="0" smtClean="0">
                <a:solidFill>
                  <a:srgbClr val="FF0000"/>
                </a:solidFill>
              </a:rPr>
              <a:t>)</a:t>
            </a:r>
            <a:endParaRPr lang="en-US" sz="2800" dirty="0">
              <a:solidFill>
                <a:srgbClr val="FF0000"/>
              </a:solidFill>
            </a:endParaRPr>
          </a:p>
        </p:txBody>
      </p:sp>
      <p:sp>
        <p:nvSpPr>
          <p:cNvPr id="3" name="CasellaDiTesto 2"/>
          <p:cNvSpPr txBox="1"/>
          <p:nvPr/>
        </p:nvSpPr>
        <p:spPr>
          <a:xfrm>
            <a:off x="617558" y="1556792"/>
            <a:ext cx="2560316" cy="461665"/>
          </a:xfrm>
          <a:prstGeom prst="rect">
            <a:avLst/>
          </a:prstGeom>
          <a:noFill/>
        </p:spPr>
        <p:txBody>
          <a:bodyPr wrap="none" rtlCol="0">
            <a:spAutoFit/>
          </a:bodyPr>
          <a:lstStyle/>
          <a:p>
            <a:r>
              <a:rPr lang="en-US" sz="2400" b="1" dirty="0" err="1" smtClean="0">
                <a:solidFill>
                  <a:srgbClr val="0000FF"/>
                </a:solidFill>
              </a:rPr>
              <a:t>Sintesi</a:t>
            </a:r>
            <a:r>
              <a:rPr lang="en-US" sz="2400" b="1" dirty="0" smtClean="0">
                <a:solidFill>
                  <a:srgbClr val="0000FF"/>
                </a:solidFill>
              </a:rPr>
              <a:t> </a:t>
            </a:r>
            <a:r>
              <a:rPr lang="en-US" sz="2400" b="1" dirty="0" err="1" smtClean="0">
                <a:solidFill>
                  <a:srgbClr val="0000FF"/>
                </a:solidFill>
              </a:rPr>
              <a:t>organica</a:t>
            </a:r>
            <a:endParaRPr lang="en-US" sz="2400" b="1" baseline="-25000" dirty="0">
              <a:solidFill>
                <a:srgbClr val="0000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54022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653136"/>
            <a:ext cx="1800000" cy="113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678049"/>
            <a:ext cx="1800000" cy="11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4771364" y="3109972"/>
            <a:ext cx="1685077" cy="369332"/>
          </a:xfrm>
          <a:prstGeom prst="rect">
            <a:avLst/>
          </a:prstGeom>
          <a:noFill/>
        </p:spPr>
        <p:txBody>
          <a:bodyPr wrap="none" rtlCol="0">
            <a:spAutoFit/>
          </a:bodyPr>
          <a:lstStyle/>
          <a:p>
            <a:r>
              <a:rPr lang="en-US" dirty="0" err="1" smtClean="0"/>
              <a:t>Benzimidazole</a:t>
            </a:r>
            <a:endParaRPr lang="en-US" dirty="0"/>
          </a:p>
        </p:txBody>
      </p:sp>
      <p:sp>
        <p:nvSpPr>
          <p:cNvPr id="15" name="CasellaDiTesto 14"/>
          <p:cNvSpPr txBox="1"/>
          <p:nvPr/>
        </p:nvSpPr>
        <p:spPr>
          <a:xfrm>
            <a:off x="2397213" y="5783625"/>
            <a:ext cx="1505540" cy="369332"/>
          </a:xfrm>
          <a:prstGeom prst="rect">
            <a:avLst/>
          </a:prstGeom>
          <a:noFill/>
        </p:spPr>
        <p:txBody>
          <a:bodyPr wrap="none" rtlCol="0">
            <a:spAutoFit/>
          </a:bodyPr>
          <a:lstStyle/>
          <a:p>
            <a:pPr algn="ctr"/>
            <a:r>
              <a:rPr lang="en-US" dirty="0" err="1" smtClean="0"/>
              <a:t>Benzoxazole</a:t>
            </a:r>
            <a:endParaRPr lang="en-US" dirty="0"/>
          </a:p>
        </p:txBody>
      </p:sp>
      <p:sp>
        <p:nvSpPr>
          <p:cNvPr id="16" name="CasellaDiTesto 15"/>
          <p:cNvSpPr txBox="1"/>
          <p:nvPr/>
        </p:nvSpPr>
        <p:spPr>
          <a:xfrm>
            <a:off x="5591214" y="5783625"/>
            <a:ext cx="1633781" cy="369332"/>
          </a:xfrm>
          <a:prstGeom prst="rect">
            <a:avLst/>
          </a:prstGeom>
          <a:noFill/>
        </p:spPr>
        <p:txBody>
          <a:bodyPr wrap="none" rtlCol="0">
            <a:spAutoFit/>
          </a:bodyPr>
          <a:lstStyle/>
          <a:p>
            <a:pPr algn="ctr"/>
            <a:r>
              <a:rPr lang="en-US" dirty="0" err="1" smtClean="0"/>
              <a:t>Benzothiazole</a:t>
            </a:r>
            <a:endParaRPr lang="en-US" dirty="0"/>
          </a:p>
        </p:txBody>
      </p:sp>
      <p:sp>
        <p:nvSpPr>
          <p:cNvPr id="17" name="CasellaDiTesto 16"/>
          <p:cNvSpPr txBox="1"/>
          <p:nvPr/>
        </p:nvSpPr>
        <p:spPr>
          <a:xfrm>
            <a:off x="683568" y="3861048"/>
            <a:ext cx="4346062" cy="369332"/>
          </a:xfrm>
          <a:prstGeom prst="rect">
            <a:avLst/>
          </a:prstGeom>
          <a:noFill/>
          <a:ln w="28575">
            <a:solidFill>
              <a:srgbClr val="FF0000"/>
            </a:solidFill>
          </a:ln>
        </p:spPr>
        <p:txBody>
          <a:bodyPr wrap="none" rtlCol="0">
            <a:spAutoFit/>
          </a:bodyPr>
          <a:lstStyle/>
          <a:p>
            <a:pPr marL="285750" indent="-285750">
              <a:buFont typeface="Arial" panose="020B0604020202020204" pitchFamily="34" charset="0"/>
              <a:buChar char="•"/>
            </a:pPr>
            <a:r>
              <a:rPr lang="en-US" dirty="0" err="1" smtClean="0"/>
              <a:t>Sviluppo</a:t>
            </a:r>
            <a:r>
              <a:rPr lang="en-US" dirty="0" smtClean="0"/>
              <a:t> di </a:t>
            </a:r>
            <a:r>
              <a:rPr lang="en-US" dirty="0" err="1" smtClean="0"/>
              <a:t>metodologie</a:t>
            </a:r>
            <a:r>
              <a:rPr lang="en-US" dirty="0" smtClean="0"/>
              <a:t> di </a:t>
            </a:r>
            <a:r>
              <a:rPr lang="en-US" dirty="0" err="1" smtClean="0"/>
              <a:t>sintesi</a:t>
            </a:r>
            <a:r>
              <a:rPr lang="en-US" dirty="0" smtClean="0"/>
              <a:t> per:</a:t>
            </a:r>
          </a:p>
        </p:txBody>
      </p:sp>
    </p:spTree>
    <p:extLst>
      <p:ext uri="{BB962C8B-B14F-4D97-AF65-F5344CB8AC3E}">
        <p14:creationId xmlns:p14="http://schemas.microsoft.com/office/powerpoint/2010/main" val="188028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7223452" cy="523220"/>
          </a:xfrm>
          <a:prstGeom prst="rect">
            <a:avLst/>
          </a:prstGeom>
          <a:noFill/>
        </p:spPr>
        <p:txBody>
          <a:bodyPr wrap="none" rtlCol="0">
            <a:spAutoFit/>
          </a:bodyPr>
          <a:lstStyle/>
          <a:p>
            <a:r>
              <a:rPr lang="en-US" sz="2800" dirty="0" err="1" smtClean="0">
                <a:solidFill>
                  <a:srgbClr val="FF0000"/>
                </a:solidFill>
              </a:rPr>
              <a:t>Attuali</a:t>
            </a:r>
            <a:r>
              <a:rPr lang="en-US" sz="2800" dirty="0" smtClean="0">
                <a:solidFill>
                  <a:srgbClr val="FF0000"/>
                </a:solidFill>
              </a:rPr>
              <a:t> </a:t>
            </a:r>
            <a:r>
              <a:rPr lang="en-US" sz="2800" dirty="0" err="1" smtClean="0">
                <a:solidFill>
                  <a:srgbClr val="FF0000"/>
                </a:solidFill>
              </a:rPr>
              <a:t>argomenti</a:t>
            </a:r>
            <a:r>
              <a:rPr lang="en-US" sz="2800" dirty="0" smtClean="0">
                <a:solidFill>
                  <a:srgbClr val="FF0000"/>
                </a:solidFill>
              </a:rPr>
              <a:t> di </a:t>
            </a:r>
            <a:r>
              <a:rPr lang="en-US" sz="2800" dirty="0" err="1" smtClean="0">
                <a:solidFill>
                  <a:srgbClr val="FF0000"/>
                </a:solidFill>
              </a:rPr>
              <a:t>ricerca</a:t>
            </a:r>
            <a:r>
              <a:rPr lang="en-US" sz="2800" dirty="0" smtClean="0">
                <a:solidFill>
                  <a:srgbClr val="FF0000"/>
                </a:solidFill>
              </a:rPr>
              <a:t> (</a:t>
            </a:r>
            <a:r>
              <a:rPr lang="en-US" sz="2800" dirty="0" err="1" smtClean="0">
                <a:solidFill>
                  <a:srgbClr val="FF0000"/>
                </a:solidFill>
              </a:rPr>
              <a:t>proposte</a:t>
            </a:r>
            <a:r>
              <a:rPr lang="en-US" sz="2800" dirty="0" smtClean="0">
                <a:solidFill>
                  <a:srgbClr val="FF0000"/>
                </a:solidFill>
              </a:rPr>
              <a:t> di </a:t>
            </a:r>
            <a:r>
              <a:rPr lang="en-US" sz="2800" dirty="0" err="1" smtClean="0">
                <a:solidFill>
                  <a:srgbClr val="FF0000"/>
                </a:solidFill>
              </a:rPr>
              <a:t>tesi</a:t>
            </a:r>
            <a:r>
              <a:rPr lang="en-US" sz="2800" dirty="0" smtClean="0">
                <a:solidFill>
                  <a:srgbClr val="FF0000"/>
                </a:solidFill>
              </a:rPr>
              <a:t>)</a:t>
            </a:r>
            <a:endParaRPr lang="en-US" sz="2800" dirty="0">
              <a:solidFill>
                <a:srgbClr val="FF0000"/>
              </a:solidFill>
            </a:endParaRPr>
          </a:p>
        </p:txBody>
      </p:sp>
      <p:sp>
        <p:nvSpPr>
          <p:cNvPr id="3" name="CasellaDiTesto 2"/>
          <p:cNvSpPr txBox="1"/>
          <p:nvPr/>
        </p:nvSpPr>
        <p:spPr>
          <a:xfrm>
            <a:off x="617558" y="1556792"/>
            <a:ext cx="2560316" cy="461665"/>
          </a:xfrm>
          <a:prstGeom prst="rect">
            <a:avLst/>
          </a:prstGeom>
          <a:noFill/>
        </p:spPr>
        <p:txBody>
          <a:bodyPr wrap="none" rtlCol="0">
            <a:spAutoFit/>
          </a:bodyPr>
          <a:lstStyle/>
          <a:p>
            <a:r>
              <a:rPr lang="en-US" sz="2400" b="1" dirty="0" err="1" smtClean="0">
                <a:solidFill>
                  <a:srgbClr val="0000FF"/>
                </a:solidFill>
              </a:rPr>
              <a:t>Sintesi</a:t>
            </a:r>
            <a:r>
              <a:rPr lang="en-US" sz="2400" b="1" dirty="0" smtClean="0">
                <a:solidFill>
                  <a:srgbClr val="0000FF"/>
                </a:solidFill>
              </a:rPr>
              <a:t> </a:t>
            </a:r>
            <a:r>
              <a:rPr lang="en-US" sz="2400" b="1" dirty="0" err="1" smtClean="0">
                <a:solidFill>
                  <a:srgbClr val="0000FF"/>
                </a:solidFill>
              </a:rPr>
              <a:t>organica</a:t>
            </a:r>
            <a:endParaRPr lang="en-US" sz="2400" b="1" baseline="-25000" dirty="0">
              <a:solidFill>
                <a:srgbClr val="0000F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49" y="2018457"/>
            <a:ext cx="5400000" cy="29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683568" y="5445224"/>
            <a:ext cx="4824536" cy="646331"/>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dirty="0" err="1" smtClean="0"/>
              <a:t>Sviluppo</a:t>
            </a:r>
            <a:r>
              <a:rPr lang="en-US" dirty="0" smtClean="0"/>
              <a:t> di </a:t>
            </a:r>
            <a:r>
              <a:rPr lang="en-US" dirty="0" err="1" smtClean="0"/>
              <a:t>catalizzatori</a:t>
            </a:r>
            <a:r>
              <a:rPr lang="en-US" dirty="0" smtClean="0"/>
              <a:t> </a:t>
            </a:r>
            <a:r>
              <a:rPr lang="en-US" dirty="0" err="1" smtClean="0"/>
              <a:t>fotoattivati</a:t>
            </a:r>
            <a:r>
              <a:rPr lang="en-US" dirty="0" smtClean="0"/>
              <a:t> </a:t>
            </a:r>
            <a:r>
              <a:rPr lang="en-US" dirty="0" err="1" smtClean="0"/>
              <a:t>tramite</a:t>
            </a:r>
            <a:r>
              <a:rPr lang="en-US" dirty="0" smtClean="0"/>
              <a:t> </a:t>
            </a:r>
            <a:r>
              <a:rPr lang="en-US" dirty="0" err="1" smtClean="0"/>
              <a:t>plasmon</a:t>
            </a:r>
            <a:r>
              <a:rPr lang="en-US" dirty="0" smtClean="0"/>
              <a:t> heating</a:t>
            </a:r>
          </a:p>
        </p:txBody>
      </p:sp>
    </p:spTree>
    <p:extLst>
      <p:ext uri="{BB962C8B-B14F-4D97-AF65-F5344CB8AC3E}">
        <p14:creationId xmlns:p14="http://schemas.microsoft.com/office/powerpoint/2010/main" val="422552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7223452" cy="523220"/>
          </a:xfrm>
          <a:prstGeom prst="rect">
            <a:avLst/>
          </a:prstGeom>
          <a:noFill/>
        </p:spPr>
        <p:txBody>
          <a:bodyPr wrap="none" rtlCol="0">
            <a:spAutoFit/>
          </a:bodyPr>
          <a:lstStyle/>
          <a:p>
            <a:r>
              <a:rPr lang="en-US" sz="2800" dirty="0" err="1" smtClean="0">
                <a:solidFill>
                  <a:srgbClr val="FF0000"/>
                </a:solidFill>
              </a:rPr>
              <a:t>Attuali</a:t>
            </a:r>
            <a:r>
              <a:rPr lang="en-US" sz="2800" dirty="0" smtClean="0">
                <a:solidFill>
                  <a:srgbClr val="FF0000"/>
                </a:solidFill>
              </a:rPr>
              <a:t> </a:t>
            </a:r>
            <a:r>
              <a:rPr lang="en-US" sz="2800" dirty="0" err="1" smtClean="0">
                <a:solidFill>
                  <a:srgbClr val="FF0000"/>
                </a:solidFill>
              </a:rPr>
              <a:t>argomenti</a:t>
            </a:r>
            <a:r>
              <a:rPr lang="en-US" sz="2800" dirty="0" smtClean="0">
                <a:solidFill>
                  <a:srgbClr val="FF0000"/>
                </a:solidFill>
              </a:rPr>
              <a:t> di </a:t>
            </a:r>
            <a:r>
              <a:rPr lang="en-US" sz="2800" dirty="0" err="1" smtClean="0">
                <a:solidFill>
                  <a:srgbClr val="FF0000"/>
                </a:solidFill>
              </a:rPr>
              <a:t>ricerca</a:t>
            </a:r>
            <a:r>
              <a:rPr lang="en-US" sz="2800" dirty="0" smtClean="0">
                <a:solidFill>
                  <a:srgbClr val="FF0000"/>
                </a:solidFill>
              </a:rPr>
              <a:t> (</a:t>
            </a:r>
            <a:r>
              <a:rPr lang="en-US" sz="2800" dirty="0" err="1" smtClean="0">
                <a:solidFill>
                  <a:srgbClr val="FF0000"/>
                </a:solidFill>
              </a:rPr>
              <a:t>proposte</a:t>
            </a:r>
            <a:r>
              <a:rPr lang="en-US" sz="2800" dirty="0" smtClean="0">
                <a:solidFill>
                  <a:srgbClr val="FF0000"/>
                </a:solidFill>
              </a:rPr>
              <a:t> di </a:t>
            </a:r>
            <a:r>
              <a:rPr lang="en-US" sz="2800" dirty="0" err="1" smtClean="0">
                <a:solidFill>
                  <a:srgbClr val="FF0000"/>
                </a:solidFill>
              </a:rPr>
              <a:t>tesi</a:t>
            </a:r>
            <a:r>
              <a:rPr lang="en-US" sz="2800" dirty="0" smtClean="0">
                <a:solidFill>
                  <a:srgbClr val="FF0000"/>
                </a:solidFill>
              </a:rPr>
              <a:t>)</a:t>
            </a:r>
            <a:endParaRPr lang="en-US" sz="2800" dirty="0">
              <a:solidFill>
                <a:srgbClr val="FF0000"/>
              </a:solidFill>
            </a:endParaRPr>
          </a:p>
        </p:txBody>
      </p:sp>
      <p:sp>
        <p:nvSpPr>
          <p:cNvPr id="3" name="CasellaDiTesto 2"/>
          <p:cNvSpPr txBox="1"/>
          <p:nvPr/>
        </p:nvSpPr>
        <p:spPr>
          <a:xfrm>
            <a:off x="617558" y="1556792"/>
            <a:ext cx="2560316" cy="461665"/>
          </a:xfrm>
          <a:prstGeom prst="rect">
            <a:avLst/>
          </a:prstGeom>
          <a:noFill/>
        </p:spPr>
        <p:txBody>
          <a:bodyPr wrap="none" rtlCol="0">
            <a:spAutoFit/>
          </a:bodyPr>
          <a:lstStyle/>
          <a:p>
            <a:r>
              <a:rPr lang="en-US" sz="2400" b="1" dirty="0" err="1" smtClean="0">
                <a:solidFill>
                  <a:srgbClr val="0000FF"/>
                </a:solidFill>
              </a:rPr>
              <a:t>Sintesi</a:t>
            </a:r>
            <a:r>
              <a:rPr lang="en-US" sz="2400" b="1" dirty="0" smtClean="0">
                <a:solidFill>
                  <a:srgbClr val="0000FF"/>
                </a:solidFill>
              </a:rPr>
              <a:t> </a:t>
            </a:r>
            <a:r>
              <a:rPr lang="en-US" sz="2400" b="1" dirty="0" err="1" smtClean="0">
                <a:solidFill>
                  <a:srgbClr val="0000FF"/>
                </a:solidFill>
              </a:rPr>
              <a:t>organica</a:t>
            </a:r>
            <a:endParaRPr lang="en-US" sz="2400" b="1" baseline="-25000" dirty="0">
              <a:solidFill>
                <a:srgbClr val="0000F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49" y="2018457"/>
            <a:ext cx="5400000" cy="29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16348"/>
            <a:ext cx="2444750" cy="1766887"/>
          </a:xfrm>
          <a:prstGeom prst="rect">
            <a:avLst/>
          </a:prstGeom>
          <a:solidFill>
            <a:schemeClr val="bg1"/>
          </a:solidFill>
          <a:ln w="76200">
            <a:solidFill>
              <a:schemeClr val="bg1"/>
            </a:solidFill>
          </a:ln>
          <a:effectLst/>
        </p:spPr>
      </p:pic>
      <p:sp>
        <p:nvSpPr>
          <p:cNvPr id="7" name="CasellaDiTesto 6"/>
          <p:cNvSpPr txBox="1"/>
          <p:nvPr/>
        </p:nvSpPr>
        <p:spPr>
          <a:xfrm>
            <a:off x="683568" y="5445224"/>
            <a:ext cx="4824536" cy="646331"/>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dirty="0" err="1" smtClean="0"/>
              <a:t>Sviluppo</a:t>
            </a:r>
            <a:r>
              <a:rPr lang="en-US" dirty="0" smtClean="0"/>
              <a:t> di </a:t>
            </a:r>
            <a:r>
              <a:rPr lang="en-US" dirty="0" err="1" smtClean="0"/>
              <a:t>catalizzatori</a:t>
            </a:r>
            <a:r>
              <a:rPr lang="en-US" dirty="0" smtClean="0"/>
              <a:t> </a:t>
            </a:r>
            <a:r>
              <a:rPr lang="en-US" dirty="0" err="1" smtClean="0"/>
              <a:t>fotoattivati</a:t>
            </a:r>
            <a:r>
              <a:rPr lang="en-US" dirty="0" smtClean="0"/>
              <a:t> </a:t>
            </a:r>
            <a:r>
              <a:rPr lang="en-US" dirty="0" err="1" smtClean="0"/>
              <a:t>tramite</a:t>
            </a:r>
            <a:r>
              <a:rPr lang="en-US" dirty="0" smtClean="0"/>
              <a:t> </a:t>
            </a:r>
            <a:r>
              <a:rPr lang="en-US" dirty="0" err="1" smtClean="0"/>
              <a:t>plasmon</a:t>
            </a:r>
            <a:r>
              <a:rPr lang="en-US" dirty="0" smtClean="0"/>
              <a:t> heating</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561780"/>
            <a:ext cx="2444750" cy="1766887"/>
          </a:xfrm>
          <a:prstGeom prst="rect">
            <a:avLst/>
          </a:prstGeom>
          <a:solidFill>
            <a:schemeClr val="bg1"/>
          </a:solidFill>
          <a:ln w="76200">
            <a:solidFill>
              <a:schemeClr val="bg1"/>
            </a:solidFill>
          </a:ln>
          <a:effectLst/>
        </p:spPr>
      </p:pic>
    </p:spTree>
    <p:extLst>
      <p:ext uri="{BB962C8B-B14F-4D97-AF65-F5344CB8AC3E}">
        <p14:creationId xmlns:p14="http://schemas.microsoft.com/office/powerpoint/2010/main" val="309926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539750" y="539750"/>
            <a:ext cx="2087563" cy="503238"/>
          </a:xfrm>
          <a:solidFill>
            <a:schemeClr val="accent1"/>
          </a:solidFill>
        </p:spPr>
        <p:txBody>
          <a:bodyPr/>
          <a:lstStyle/>
          <a:p>
            <a:pPr eaLnBrk="1" hangingPunct="1"/>
            <a:r>
              <a:rPr lang="it-IT" altLang="it-IT" sz="2800" b="1" smtClean="0">
                <a:solidFill>
                  <a:srgbClr val="660033"/>
                </a:solidFill>
                <a:latin typeface="Arial" pitchFamily="34" charset="0"/>
              </a:rPr>
              <a:t>           2001</a:t>
            </a:r>
          </a:p>
        </p:txBody>
      </p:sp>
      <p:pic>
        <p:nvPicPr>
          <p:cNvPr id="7171" name="Picture 5" descr="Ang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763" y="1557338"/>
            <a:ext cx="38608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Nobel 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8913"/>
            <a:ext cx="9350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4572000" y="3716338"/>
            <a:ext cx="4321175" cy="1920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it-IT" altLang="it-IT" b="1" smtClean="0">
                <a:solidFill>
                  <a:srgbClr val="CC0000"/>
                </a:solidFill>
              </a:rPr>
              <a:t>Nobel Prize in Chemistry 2001</a:t>
            </a:r>
          </a:p>
          <a:p>
            <a:pPr algn="ctr" eaLnBrk="1" fontAlgn="base" hangingPunct="1">
              <a:spcBef>
                <a:spcPct val="0"/>
              </a:spcBef>
              <a:spcAft>
                <a:spcPct val="0"/>
              </a:spcAft>
            </a:pPr>
            <a:r>
              <a:rPr lang="it-IT" altLang="it-IT" b="1" smtClean="0">
                <a:solidFill>
                  <a:srgbClr val="CC0000"/>
                </a:solidFill>
              </a:rPr>
              <a:t>was awarded to R. Noyori, W.S.Knowles, and K.B. Sharpless for their development of </a:t>
            </a:r>
          </a:p>
          <a:p>
            <a:pPr algn="ctr" eaLnBrk="1" fontAlgn="base" hangingPunct="1">
              <a:spcBef>
                <a:spcPct val="0"/>
              </a:spcBef>
              <a:spcAft>
                <a:spcPct val="0"/>
              </a:spcAft>
            </a:pPr>
            <a:r>
              <a:rPr lang="it-IT" altLang="it-IT" b="1" smtClean="0">
                <a:solidFill>
                  <a:srgbClr val="CC0000"/>
                </a:solidFill>
              </a:rPr>
              <a:t>homogeneous asymmetric hydrogenation and oxidation</a:t>
            </a:r>
          </a:p>
        </p:txBody>
      </p:sp>
      <p:sp>
        <p:nvSpPr>
          <p:cNvPr id="7174" name="Text Box 10"/>
          <p:cNvSpPr txBox="1">
            <a:spLocks noChangeArrowheads="1"/>
          </p:cNvSpPr>
          <p:nvPr/>
        </p:nvSpPr>
        <p:spPr bwMode="auto">
          <a:xfrm>
            <a:off x="4859338" y="2133600"/>
            <a:ext cx="40306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t" hangingPunct="1">
              <a:spcBef>
                <a:spcPct val="0"/>
              </a:spcBef>
              <a:spcAft>
                <a:spcPct val="0"/>
              </a:spcAft>
            </a:pPr>
            <a:r>
              <a:rPr lang="it-IT" altLang="it-IT" b="1" smtClean="0">
                <a:solidFill>
                  <a:srgbClr val="3333CC"/>
                </a:solidFill>
              </a:rPr>
              <a:t>Most of the catalytic synthesis</a:t>
            </a:r>
          </a:p>
          <a:p>
            <a:pPr algn="ctr" eaLnBrk="1" fontAlgn="t" hangingPunct="1">
              <a:spcBef>
                <a:spcPct val="0"/>
              </a:spcBef>
              <a:spcAft>
                <a:spcPct val="0"/>
              </a:spcAft>
            </a:pPr>
            <a:r>
              <a:rPr lang="it-IT" altLang="it-IT" b="1" smtClean="0">
                <a:solidFill>
                  <a:srgbClr val="3333CC"/>
                </a:solidFill>
              </a:rPr>
              <a:t>of chiral molecules is presently </a:t>
            </a:r>
          </a:p>
          <a:p>
            <a:pPr algn="ctr" eaLnBrk="1" fontAlgn="t" hangingPunct="1">
              <a:spcBef>
                <a:spcPct val="0"/>
              </a:spcBef>
              <a:spcAft>
                <a:spcPct val="0"/>
              </a:spcAft>
            </a:pPr>
            <a:r>
              <a:rPr lang="it-IT" altLang="it-IT" b="1" smtClean="0">
                <a:solidFill>
                  <a:srgbClr val="3333CC"/>
                </a:solidFill>
              </a:rPr>
              <a:t>done homogeneously.</a:t>
            </a:r>
          </a:p>
        </p:txBody>
      </p:sp>
      <p:sp>
        <p:nvSpPr>
          <p:cNvPr id="7175" name="Text Box 12"/>
          <p:cNvSpPr txBox="1">
            <a:spLocks noChangeArrowheads="1"/>
          </p:cNvSpPr>
          <p:nvPr/>
        </p:nvSpPr>
        <p:spPr bwMode="auto">
          <a:xfrm>
            <a:off x="4643438" y="63087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endParaRPr lang="en-US" altLang="it-IT" smtClean="0">
              <a:solidFill>
                <a:srgbClr val="000000"/>
              </a:solidFill>
            </a:endParaRPr>
          </a:p>
        </p:txBody>
      </p:sp>
      <p:sp>
        <p:nvSpPr>
          <p:cNvPr id="7176" name="Text Box 13"/>
          <p:cNvSpPr txBox="1">
            <a:spLocks noChangeArrowheads="1"/>
          </p:cNvSpPr>
          <p:nvPr/>
        </p:nvSpPr>
        <p:spPr bwMode="auto">
          <a:xfrm>
            <a:off x="4895850" y="6381750"/>
            <a:ext cx="4068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W.S.Knowles, </a:t>
            </a:r>
            <a:r>
              <a:rPr lang="it-IT" altLang="it-IT" sz="1400" i="1" smtClean="0">
                <a:solidFill>
                  <a:srgbClr val="000000"/>
                </a:solidFill>
              </a:rPr>
              <a:t>Angew.Chem.Int.Ed.</a:t>
            </a:r>
            <a:r>
              <a:rPr lang="it-IT" altLang="it-IT" sz="1400" b="1" smtClean="0">
                <a:solidFill>
                  <a:srgbClr val="000000"/>
                </a:solidFill>
              </a:rPr>
              <a:t>41</a:t>
            </a:r>
            <a:r>
              <a:rPr lang="it-IT" altLang="it-IT" sz="1400" smtClean="0">
                <a:solidFill>
                  <a:srgbClr val="000000"/>
                </a:solidFill>
              </a:rPr>
              <a:t>(2002)1998</a:t>
            </a:r>
          </a:p>
        </p:txBody>
      </p:sp>
    </p:spTree>
    <p:extLst>
      <p:ext uri="{BB962C8B-B14F-4D97-AF65-F5344CB8AC3E}">
        <p14:creationId xmlns:p14="http://schemas.microsoft.com/office/powerpoint/2010/main" val="3832561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39750" y="539750"/>
            <a:ext cx="8208963"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smtClean="0">
                <a:solidFill>
                  <a:srgbClr val="660033"/>
                </a:solidFill>
              </a:rPr>
              <a:t>Design of Heterogeneous Chiral Catalyst</a:t>
            </a:r>
          </a:p>
        </p:txBody>
      </p:sp>
      <p:pic>
        <p:nvPicPr>
          <p:cNvPr id="8195" name="Picture 5" descr="jp0041508_Pagina_06_Immagine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925" y="1700213"/>
            <a:ext cx="4522788"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ChangeArrowheads="1"/>
          </p:cNvSpPr>
          <p:nvPr/>
        </p:nvSpPr>
        <p:spPr bwMode="auto">
          <a:xfrm>
            <a:off x="611188" y="2201863"/>
            <a:ext cx="36036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dist" eaLnBrk="1" fontAlgn="base" hangingPunct="1">
              <a:spcBef>
                <a:spcPct val="0"/>
              </a:spcBef>
              <a:spcAft>
                <a:spcPct val="0"/>
              </a:spcAft>
            </a:pPr>
            <a:r>
              <a:rPr lang="en-GB" altLang="it-IT" sz="1800" b="1" smtClean="0">
                <a:solidFill>
                  <a:srgbClr val="3333CC"/>
                </a:solidFill>
              </a:rPr>
              <a:t>It is evident that for metal-catalysed enantioselectivity to be achieved, the reaction must take place in a </a:t>
            </a:r>
            <a:r>
              <a:rPr lang="en-GB" altLang="it-IT" sz="1800" b="1" smtClean="0">
                <a:solidFill>
                  <a:srgbClr val="CC0000"/>
                </a:solidFill>
              </a:rPr>
              <a:t>chiral environment</a:t>
            </a:r>
            <a:r>
              <a:rPr lang="en-GB" altLang="it-IT" sz="1800" b="1" smtClean="0">
                <a:solidFill>
                  <a:srgbClr val="3333CC"/>
                </a:solidFill>
              </a:rPr>
              <a:t> which includes the metal atoms that constitute the active site. </a:t>
            </a:r>
            <a:r>
              <a:rPr lang="en-GB" altLang="it-IT" sz="1800" b="1" smtClean="0">
                <a:solidFill>
                  <a:srgbClr val="CC0000"/>
                </a:solidFill>
              </a:rPr>
              <a:t>Conventional heterogeneous catalysts contain no such chiral environment</a:t>
            </a:r>
            <a:r>
              <a:rPr lang="en-GB" altLang="it-IT" sz="1800" b="1" smtClean="0">
                <a:solidFill>
                  <a:srgbClr val="3333CC"/>
                </a:solidFill>
              </a:rPr>
              <a:t> so that, where enantiomers are formed a racemic mixture is produced. </a:t>
            </a:r>
            <a:endParaRPr lang="it-IT" altLang="it-IT" sz="1800" b="1" smtClean="0">
              <a:solidFill>
                <a:srgbClr val="3333CC"/>
              </a:solidFill>
            </a:endParaRPr>
          </a:p>
        </p:txBody>
      </p:sp>
      <p:sp>
        <p:nvSpPr>
          <p:cNvPr id="8197" name="Rectangle 7"/>
          <p:cNvSpPr>
            <a:spLocks noChangeArrowheads="1"/>
          </p:cNvSpPr>
          <p:nvPr/>
        </p:nvSpPr>
        <p:spPr bwMode="auto">
          <a:xfrm>
            <a:off x="900113" y="6092825"/>
            <a:ext cx="734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en-GB" altLang="it-IT" sz="2400" b="1" smtClean="0">
                <a:solidFill>
                  <a:srgbClr val="00CC00"/>
                </a:solidFill>
              </a:rPr>
              <a:t>A chiral environment  may be achieved ... </a:t>
            </a:r>
            <a:r>
              <a:rPr lang="en-GB" altLang="it-IT" sz="2400" b="1" smtClean="0">
                <a:solidFill>
                  <a:srgbClr val="CC0000"/>
                </a:solidFill>
              </a:rPr>
              <a:t>HOW ?</a:t>
            </a:r>
            <a:endParaRPr lang="it-IT" altLang="it-IT" sz="2400" b="1" smtClean="0">
              <a:solidFill>
                <a:srgbClr val="CC0000"/>
              </a:solidFill>
            </a:endParaRPr>
          </a:p>
        </p:txBody>
      </p:sp>
    </p:spTree>
    <p:extLst>
      <p:ext uri="{BB962C8B-B14F-4D97-AF65-F5344CB8AC3E}">
        <p14:creationId xmlns:p14="http://schemas.microsoft.com/office/powerpoint/2010/main" val="110317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750" y="539750"/>
            <a:ext cx="8208963" cy="503238"/>
          </a:xfrm>
          <a:solidFill>
            <a:schemeClr val="accent1"/>
          </a:solidFill>
        </p:spPr>
        <p:txBody>
          <a:bodyPr/>
          <a:lstStyle/>
          <a:p>
            <a:pPr eaLnBrk="1" hangingPunct="1"/>
            <a:r>
              <a:rPr lang="it-IT" altLang="it-IT" sz="3200" b="1" smtClean="0">
                <a:solidFill>
                  <a:srgbClr val="660033"/>
                </a:solidFill>
                <a:latin typeface="Arial" pitchFamily="34" charset="0"/>
              </a:rPr>
              <a:t>Design of Heterogeneous Chiral Catalyst</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63688"/>
            <a:ext cx="84740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p:cNvSpPr txBox="1">
            <a:spLocks noChangeArrowheads="1"/>
          </p:cNvSpPr>
          <p:nvPr/>
        </p:nvSpPr>
        <p:spPr bwMode="auto">
          <a:xfrm>
            <a:off x="6354763" y="63817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R.Raval, </a:t>
            </a:r>
            <a:r>
              <a:rPr lang="it-IT" altLang="it-IT" sz="1400" i="1" smtClean="0">
                <a:solidFill>
                  <a:srgbClr val="000000"/>
                </a:solidFill>
              </a:rPr>
              <a:t>CATTECH</a:t>
            </a:r>
            <a:r>
              <a:rPr lang="it-IT" altLang="it-IT" sz="1400" smtClean="0">
                <a:solidFill>
                  <a:srgbClr val="000000"/>
                </a:solidFill>
              </a:rPr>
              <a:t> </a:t>
            </a:r>
            <a:r>
              <a:rPr lang="it-IT" altLang="it-IT" sz="1400" b="1" smtClean="0">
                <a:solidFill>
                  <a:srgbClr val="000000"/>
                </a:solidFill>
              </a:rPr>
              <a:t>5</a:t>
            </a:r>
            <a:r>
              <a:rPr lang="it-IT" altLang="it-IT" sz="1400" smtClean="0">
                <a:solidFill>
                  <a:srgbClr val="000000"/>
                </a:solidFill>
              </a:rPr>
              <a:t>(2001)12</a:t>
            </a:r>
          </a:p>
        </p:txBody>
      </p:sp>
      <p:sp>
        <p:nvSpPr>
          <p:cNvPr id="9221" name="Oval 7"/>
          <p:cNvSpPr>
            <a:spLocks noChangeArrowheads="1"/>
          </p:cNvSpPr>
          <p:nvPr/>
        </p:nvSpPr>
        <p:spPr bwMode="auto">
          <a:xfrm>
            <a:off x="2590800" y="4572000"/>
            <a:ext cx="2413248" cy="2209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endParaRPr lang="it-IT" altLang="it-IT" smtClean="0">
              <a:solidFill>
                <a:srgbClr val="000000"/>
              </a:solidFill>
            </a:endParaRPr>
          </a:p>
        </p:txBody>
      </p:sp>
    </p:spTree>
    <p:extLst>
      <p:ext uri="{BB962C8B-B14F-4D97-AF65-F5344CB8AC3E}">
        <p14:creationId xmlns:p14="http://schemas.microsoft.com/office/powerpoint/2010/main" val="166366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539750" y="539750"/>
            <a:ext cx="6408738" cy="503238"/>
          </a:xfrm>
          <a:solidFill>
            <a:schemeClr val="accent1"/>
          </a:solidFill>
        </p:spPr>
        <p:txBody>
          <a:bodyPr/>
          <a:lstStyle/>
          <a:p>
            <a:pPr eaLnBrk="1" hangingPunct="1"/>
            <a:r>
              <a:rPr lang="it-IT" altLang="it-IT" sz="3200" b="1" smtClean="0">
                <a:solidFill>
                  <a:srgbClr val="660033"/>
                </a:solidFill>
                <a:latin typeface="Arial" pitchFamily="34" charset="0"/>
              </a:rPr>
              <a:t>Chirally modified solid surfaces</a:t>
            </a:r>
          </a:p>
        </p:txBody>
      </p:sp>
      <p:sp>
        <p:nvSpPr>
          <p:cNvPr id="10243" name="Rectangle 1028"/>
          <p:cNvSpPr>
            <a:spLocks noChangeArrowheads="1"/>
          </p:cNvSpPr>
          <p:nvPr/>
        </p:nvSpPr>
        <p:spPr bwMode="auto">
          <a:xfrm>
            <a:off x="2159000" y="2060575"/>
            <a:ext cx="48244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en-GB" altLang="it-IT" b="1" i="1" smtClean="0">
                <a:solidFill>
                  <a:srgbClr val="3333CC"/>
                </a:solidFill>
              </a:rPr>
              <a:t>Adsorption</a:t>
            </a:r>
            <a:r>
              <a:rPr lang="en-GB" altLang="it-IT" b="1" smtClean="0">
                <a:solidFill>
                  <a:srgbClr val="3333CC"/>
                </a:solidFill>
              </a:rPr>
              <a:t> of a </a:t>
            </a:r>
            <a:r>
              <a:rPr lang="en-GB" altLang="it-IT" b="1" i="1" smtClean="0">
                <a:solidFill>
                  <a:srgbClr val="00CC00"/>
                </a:solidFill>
              </a:rPr>
              <a:t>chiral organic compound</a:t>
            </a:r>
            <a:r>
              <a:rPr lang="en-GB" altLang="it-IT" b="1" smtClean="0">
                <a:solidFill>
                  <a:srgbClr val="3333CC"/>
                </a:solidFill>
              </a:rPr>
              <a:t> from solution onto a metal surface is a </a:t>
            </a:r>
            <a:r>
              <a:rPr lang="en-GB" altLang="it-IT" b="1" smtClean="0">
                <a:solidFill>
                  <a:srgbClr val="00CC00"/>
                </a:solidFill>
              </a:rPr>
              <a:t>simple and efficient approach</a:t>
            </a:r>
            <a:r>
              <a:rPr lang="en-GB" altLang="it-IT" b="1" smtClean="0">
                <a:solidFill>
                  <a:srgbClr val="3333CC"/>
                </a:solidFill>
              </a:rPr>
              <a:t> to create a chiral surface. </a:t>
            </a:r>
          </a:p>
        </p:txBody>
      </p:sp>
      <p:pic>
        <p:nvPicPr>
          <p:cNvPr id="10244" name="Picture 1038" descr="8211sci1-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2238"/>
            <a:ext cx="24257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39" descr="8211sci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3860800"/>
            <a:ext cx="2616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040"/>
          <p:cNvSpPr>
            <a:spLocks noChangeArrowheads="1"/>
          </p:cNvSpPr>
          <p:nvPr/>
        </p:nvSpPr>
        <p:spPr bwMode="auto">
          <a:xfrm>
            <a:off x="1516063" y="5156200"/>
            <a:ext cx="6080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it-IT" altLang="it-IT" b="1" smtClean="0">
                <a:solidFill>
                  <a:srgbClr val="CC0000"/>
                </a:solidFill>
              </a:rPr>
              <a:t>Subtle differences in geometry and energy between S (left) and R zwitterionic cinchonidine-pyruvate adducts --S is more stable-- control enantioselectivity in hydrogenation reactions </a:t>
            </a:r>
          </a:p>
        </p:txBody>
      </p:sp>
      <p:sp>
        <p:nvSpPr>
          <p:cNvPr id="10247" name="Text Box 1041"/>
          <p:cNvSpPr txBox="1">
            <a:spLocks noChangeArrowheads="1"/>
          </p:cNvSpPr>
          <p:nvPr/>
        </p:nvSpPr>
        <p:spPr bwMode="auto">
          <a:xfrm>
            <a:off x="1619250" y="3789363"/>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b="1" smtClean="0">
                <a:solidFill>
                  <a:srgbClr val="000000"/>
                </a:solidFill>
              </a:rPr>
              <a:t>e.g.</a:t>
            </a:r>
          </a:p>
        </p:txBody>
      </p:sp>
    </p:spTree>
    <p:extLst>
      <p:ext uri="{BB962C8B-B14F-4D97-AF65-F5344CB8AC3E}">
        <p14:creationId xmlns:p14="http://schemas.microsoft.com/office/powerpoint/2010/main" val="137296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9750" y="539750"/>
            <a:ext cx="6408738"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smtClean="0">
                <a:solidFill>
                  <a:srgbClr val="660033"/>
                </a:solidFill>
              </a:rPr>
              <a:t>Chirally modified solid surfaces</a:t>
            </a:r>
          </a:p>
        </p:txBody>
      </p:sp>
      <p:sp>
        <p:nvSpPr>
          <p:cNvPr id="404485" name="Form"/>
          <p:cNvSpPr>
            <a:spLocks noEditPoints="1" noChangeArrowheads="1"/>
          </p:cNvSpPr>
          <p:nvPr/>
        </p:nvSpPr>
        <p:spPr bwMode="auto">
          <a:xfrm>
            <a:off x="1654175" y="1701800"/>
            <a:ext cx="5834063" cy="50403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pPr fontAlgn="t">
              <a:spcBef>
                <a:spcPct val="0"/>
              </a:spcBef>
              <a:spcAft>
                <a:spcPct val="0"/>
              </a:spcAft>
              <a:defRPr/>
            </a:pPr>
            <a:r>
              <a:rPr lang="en-GB" sz="1600" b="1">
                <a:solidFill>
                  <a:srgbClr val="CC0000"/>
                </a:solidFill>
              </a:rPr>
              <a:t>The </a:t>
            </a:r>
            <a:r>
              <a:rPr lang="en-GB" sz="1600" b="1" u="sng">
                <a:solidFill>
                  <a:srgbClr val="3333CC"/>
                </a:solidFill>
              </a:rPr>
              <a:t>modifiers</a:t>
            </a:r>
            <a:r>
              <a:rPr lang="en-GB" sz="1600" b="1">
                <a:solidFill>
                  <a:srgbClr val="CC0000"/>
                </a:solidFill>
              </a:rPr>
              <a:t> which represent the </a:t>
            </a:r>
            <a:r>
              <a:rPr lang="en-GB" sz="1600" b="1" u="sng">
                <a:solidFill>
                  <a:srgbClr val="3333CC"/>
                </a:solidFill>
              </a:rPr>
              <a:t>source of chirality</a:t>
            </a:r>
            <a:r>
              <a:rPr lang="en-GB" sz="1600" b="1">
                <a:solidFill>
                  <a:srgbClr val="CC0000"/>
                </a:solidFill>
              </a:rPr>
              <a:t> influence the </a:t>
            </a:r>
            <a:r>
              <a:rPr lang="en-GB" sz="1600" b="1">
                <a:solidFill>
                  <a:srgbClr val="3333CC"/>
                </a:solidFill>
              </a:rPr>
              <a:t>selectivity</a:t>
            </a:r>
            <a:r>
              <a:rPr lang="en-GB" sz="1600" b="1">
                <a:solidFill>
                  <a:srgbClr val="CC0000"/>
                </a:solidFill>
              </a:rPr>
              <a:t> and </a:t>
            </a:r>
            <a:r>
              <a:rPr lang="en-GB" sz="1600" b="1">
                <a:solidFill>
                  <a:srgbClr val="3333CC"/>
                </a:solidFill>
              </a:rPr>
              <a:t>activity</a:t>
            </a:r>
            <a:r>
              <a:rPr lang="en-GB" sz="1600" b="1">
                <a:solidFill>
                  <a:srgbClr val="CC0000"/>
                </a:solidFill>
              </a:rPr>
              <a:t> of the catalyst by adding them to the catalyst or to the reaction mixture.</a:t>
            </a:r>
            <a:r>
              <a:rPr lang="en-GB" sz="1400" b="1">
                <a:solidFill>
                  <a:srgbClr val="CC0000"/>
                </a:solidFill>
              </a:rPr>
              <a:t> </a:t>
            </a:r>
          </a:p>
          <a:p>
            <a:pPr fontAlgn="t">
              <a:spcBef>
                <a:spcPct val="0"/>
              </a:spcBef>
              <a:spcAft>
                <a:spcPct val="0"/>
              </a:spcAft>
              <a:defRPr/>
            </a:pPr>
            <a:endParaRPr lang="en-GB" sz="1000" b="1">
              <a:solidFill>
                <a:srgbClr val="CC0000"/>
              </a:solidFill>
            </a:endParaRPr>
          </a:p>
          <a:p>
            <a:pPr fontAlgn="t">
              <a:spcBef>
                <a:spcPct val="0"/>
              </a:spcBef>
              <a:spcAft>
                <a:spcPct val="0"/>
              </a:spcAft>
              <a:defRPr/>
            </a:pPr>
            <a:r>
              <a:rPr lang="en-GB" sz="1600" b="1">
                <a:solidFill>
                  <a:srgbClr val="00CC00"/>
                </a:solidFill>
              </a:rPr>
              <a:t>The modifier is an organic compound, which adsorbs strongly on the metal surface of the catalyst and creates a chiral environment.</a:t>
            </a:r>
            <a:r>
              <a:rPr lang="en-GB" sz="1600" b="1">
                <a:solidFill>
                  <a:srgbClr val="CC0000"/>
                </a:solidFill>
              </a:rPr>
              <a:t> The substrates are in interaction simultaneously with the catalyst and the modifier, so to give optically active product.</a:t>
            </a:r>
            <a:r>
              <a:rPr lang="it-IT" sz="2400" b="1">
                <a:solidFill>
                  <a:srgbClr val="CC0000"/>
                </a:solidFill>
              </a:rPr>
              <a:t> </a:t>
            </a:r>
          </a:p>
          <a:p>
            <a:pPr fontAlgn="t">
              <a:spcBef>
                <a:spcPct val="0"/>
              </a:spcBef>
              <a:spcAft>
                <a:spcPct val="0"/>
              </a:spcAft>
              <a:defRPr/>
            </a:pPr>
            <a:endParaRPr lang="it-IT" sz="2400">
              <a:solidFill>
                <a:srgbClr val="000000"/>
              </a:solidFill>
            </a:endParaRPr>
          </a:p>
        </p:txBody>
      </p:sp>
      <p:pic>
        <p:nvPicPr>
          <p:cNvPr id="11268" name="Picture 6" descr="c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2557463"/>
            <a:ext cx="7588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8211sci1Short_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157788"/>
            <a:ext cx="3348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8"/>
          <p:cNvSpPr txBox="1">
            <a:spLocks noChangeArrowheads="1"/>
          </p:cNvSpPr>
          <p:nvPr/>
        </p:nvSpPr>
        <p:spPr bwMode="auto">
          <a:xfrm>
            <a:off x="4316413" y="6237288"/>
            <a:ext cx="3279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r" eaLnBrk="1" fontAlgn="t" hangingPunct="1">
              <a:spcBef>
                <a:spcPct val="0"/>
              </a:spcBef>
              <a:spcAft>
                <a:spcPct val="0"/>
              </a:spcAft>
            </a:pPr>
            <a:r>
              <a:rPr lang="it-IT" altLang="it-IT" sz="1400" smtClean="0">
                <a:solidFill>
                  <a:srgbClr val="000000"/>
                </a:solidFill>
              </a:rPr>
              <a:t>S.Lavoie, M.-A.Lalibertè, P.H.McBreen</a:t>
            </a:r>
            <a:r>
              <a:rPr lang="it-IT" altLang="it-IT" sz="1400" i="1" smtClean="0">
                <a:solidFill>
                  <a:srgbClr val="000000"/>
                </a:solidFill>
              </a:rPr>
              <a:t>,</a:t>
            </a:r>
          </a:p>
          <a:p>
            <a:pPr algn="r" eaLnBrk="1" fontAlgn="t" hangingPunct="1">
              <a:spcBef>
                <a:spcPct val="0"/>
              </a:spcBef>
              <a:spcAft>
                <a:spcPct val="0"/>
              </a:spcAft>
            </a:pPr>
            <a:r>
              <a:rPr lang="it-IT" altLang="it-IT" sz="1400" i="1" smtClean="0">
                <a:solidFill>
                  <a:srgbClr val="000000"/>
                </a:solidFill>
              </a:rPr>
              <a:t>J.Am.Chem.Soc.</a:t>
            </a:r>
            <a:r>
              <a:rPr lang="it-IT" altLang="it-IT" sz="1400" b="1" i="1" smtClean="0">
                <a:solidFill>
                  <a:srgbClr val="000000"/>
                </a:solidFill>
              </a:rPr>
              <a:t>125</a:t>
            </a:r>
            <a:r>
              <a:rPr lang="it-IT" altLang="it-IT" sz="1400" smtClean="0">
                <a:solidFill>
                  <a:srgbClr val="000000"/>
                </a:solidFill>
              </a:rPr>
              <a:t>(2003)15756</a:t>
            </a:r>
          </a:p>
        </p:txBody>
      </p:sp>
    </p:spTree>
    <p:extLst>
      <p:ext uri="{BB962C8B-B14F-4D97-AF65-F5344CB8AC3E}">
        <p14:creationId xmlns:p14="http://schemas.microsoft.com/office/powerpoint/2010/main" val="427408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1609725"/>
            <a:ext cx="58261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539750" y="539750"/>
            <a:ext cx="6408738" cy="503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base" hangingPunct="1">
              <a:spcBef>
                <a:spcPct val="0"/>
              </a:spcBef>
              <a:spcAft>
                <a:spcPct val="0"/>
              </a:spcAft>
            </a:pPr>
            <a:r>
              <a:rPr lang="it-IT" altLang="it-IT" sz="3200" b="1" smtClean="0">
                <a:solidFill>
                  <a:srgbClr val="660033"/>
                </a:solidFill>
              </a:rPr>
              <a:t>Chirally modified solid surfaces</a:t>
            </a:r>
          </a:p>
        </p:txBody>
      </p:sp>
      <p:sp>
        <p:nvSpPr>
          <p:cNvPr id="12292" name="Text Box 6"/>
          <p:cNvSpPr txBox="1">
            <a:spLocks noChangeArrowheads="1"/>
          </p:cNvSpPr>
          <p:nvPr/>
        </p:nvSpPr>
        <p:spPr bwMode="auto">
          <a:xfrm>
            <a:off x="6354763" y="6381750"/>
            <a:ext cx="260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400" smtClean="0">
                <a:solidFill>
                  <a:srgbClr val="000000"/>
                </a:solidFill>
              </a:rPr>
              <a:t>R.Raval, </a:t>
            </a:r>
            <a:r>
              <a:rPr lang="it-IT" altLang="it-IT" sz="1400" i="1" smtClean="0">
                <a:solidFill>
                  <a:srgbClr val="000000"/>
                </a:solidFill>
              </a:rPr>
              <a:t>CATTECH</a:t>
            </a:r>
            <a:r>
              <a:rPr lang="it-IT" altLang="it-IT" sz="1400" smtClean="0">
                <a:solidFill>
                  <a:srgbClr val="000000"/>
                </a:solidFill>
              </a:rPr>
              <a:t> </a:t>
            </a:r>
            <a:r>
              <a:rPr lang="it-IT" altLang="it-IT" sz="1400" b="1" smtClean="0">
                <a:solidFill>
                  <a:srgbClr val="000000"/>
                </a:solidFill>
              </a:rPr>
              <a:t>5</a:t>
            </a:r>
            <a:r>
              <a:rPr lang="it-IT" altLang="it-IT" sz="1400" smtClean="0">
                <a:solidFill>
                  <a:srgbClr val="000000"/>
                </a:solidFill>
              </a:rPr>
              <a:t>(2001)12</a:t>
            </a:r>
          </a:p>
        </p:txBody>
      </p:sp>
      <p:sp>
        <p:nvSpPr>
          <p:cNvPr id="12293" name="Text Box 8"/>
          <p:cNvSpPr txBox="1">
            <a:spLocks noChangeArrowheads="1"/>
          </p:cNvSpPr>
          <p:nvPr/>
        </p:nvSpPr>
        <p:spPr bwMode="auto">
          <a:xfrm>
            <a:off x="574675" y="5095875"/>
            <a:ext cx="79930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t" hangingPunct="1">
              <a:spcBef>
                <a:spcPct val="0"/>
              </a:spcBef>
              <a:spcAft>
                <a:spcPct val="0"/>
              </a:spcAft>
            </a:pPr>
            <a:r>
              <a:rPr lang="it-IT" altLang="it-IT" sz="1600" b="1" smtClean="0">
                <a:solidFill>
                  <a:srgbClr val="CC0000"/>
                </a:solidFill>
              </a:rPr>
              <a:t>Modifiers can take up many different combinations of molecular structure, bonding, orientation, and 2-dimensional order at a surface,</a:t>
            </a:r>
          </a:p>
          <a:p>
            <a:pPr algn="ctr" eaLnBrk="1" fontAlgn="t" hangingPunct="1">
              <a:spcBef>
                <a:spcPct val="0"/>
              </a:spcBef>
              <a:spcAft>
                <a:spcPct val="0"/>
              </a:spcAft>
            </a:pPr>
            <a:r>
              <a:rPr lang="it-IT" altLang="it-IT" sz="1600" b="1" smtClean="0">
                <a:solidFill>
                  <a:srgbClr val="CC0000"/>
                </a:solidFill>
              </a:rPr>
              <a:t>yielding many different phases. </a:t>
            </a:r>
          </a:p>
          <a:p>
            <a:pPr algn="ctr" eaLnBrk="1" fontAlgn="t" hangingPunct="1">
              <a:spcBef>
                <a:spcPct val="0"/>
              </a:spcBef>
              <a:spcAft>
                <a:spcPct val="0"/>
              </a:spcAft>
            </a:pPr>
            <a:r>
              <a:rPr lang="it-IT" altLang="it-IT" sz="1600" b="1" smtClean="0">
                <a:solidFill>
                  <a:srgbClr val="00CC00"/>
                </a:solidFill>
              </a:rPr>
              <a:t>Each phase is expected to have a different response to the substrate!</a:t>
            </a:r>
          </a:p>
        </p:txBody>
      </p:sp>
    </p:spTree>
    <p:extLst>
      <p:ext uri="{BB962C8B-B14F-4D97-AF65-F5344CB8AC3E}">
        <p14:creationId xmlns:p14="http://schemas.microsoft.com/office/powerpoint/2010/main" val="387562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438" y="2992438"/>
            <a:ext cx="13430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Grp="1" noChangeArrowheads="1"/>
          </p:cNvSpPr>
          <p:nvPr>
            <p:ph type="title"/>
          </p:nvPr>
        </p:nvSpPr>
        <p:spPr>
          <a:xfrm>
            <a:off x="539750" y="539750"/>
            <a:ext cx="8424863" cy="503238"/>
          </a:xfrm>
          <a:solidFill>
            <a:schemeClr val="accent1"/>
          </a:solidFill>
        </p:spPr>
        <p:txBody>
          <a:bodyPr/>
          <a:lstStyle/>
          <a:p>
            <a:pPr eaLnBrk="1" hangingPunct="1"/>
            <a:r>
              <a:rPr lang="it-IT" altLang="it-IT" sz="3200" b="1" smtClean="0">
                <a:solidFill>
                  <a:srgbClr val="660033"/>
                </a:solidFill>
                <a:latin typeface="Arial" pitchFamily="34" charset="0"/>
              </a:rPr>
              <a:t>Enantioselective Heterogeneous Catalysts</a:t>
            </a:r>
          </a:p>
        </p:txBody>
      </p:sp>
      <p:sp>
        <p:nvSpPr>
          <p:cNvPr id="13316" name="Text Box 9"/>
          <p:cNvSpPr txBox="1">
            <a:spLocks noChangeArrowheads="1"/>
          </p:cNvSpPr>
          <p:nvPr/>
        </p:nvSpPr>
        <p:spPr bwMode="auto">
          <a:xfrm>
            <a:off x="3563938" y="1700213"/>
            <a:ext cx="202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2400" b="1" smtClean="0">
                <a:solidFill>
                  <a:srgbClr val="CC0000"/>
                </a:solidFill>
              </a:rPr>
              <a:t>ATTENTION!</a:t>
            </a:r>
          </a:p>
        </p:txBody>
      </p:sp>
      <p:sp>
        <p:nvSpPr>
          <p:cNvPr id="13317" name="Text Box 10"/>
          <p:cNvSpPr txBox="1">
            <a:spLocks noChangeArrowheads="1"/>
          </p:cNvSpPr>
          <p:nvPr/>
        </p:nvSpPr>
        <p:spPr bwMode="auto">
          <a:xfrm>
            <a:off x="1260475" y="5084763"/>
            <a:ext cx="6624638" cy="1465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algn="ctr" eaLnBrk="1" fontAlgn="t" hangingPunct="1">
              <a:spcBef>
                <a:spcPct val="0"/>
              </a:spcBef>
              <a:spcAft>
                <a:spcPct val="0"/>
              </a:spcAft>
            </a:pPr>
            <a:r>
              <a:rPr lang="it-IT" altLang="it-IT" sz="1800" b="1" smtClean="0">
                <a:solidFill>
                  <a:srgbClr val="CC0000"/>
                </a:solidFill>
              </a:rPr>
              <a:t>Only a particular combination of a </a:t>
            </a:r>
            <a:r>
              <a:rPr lang="it-IT" altLang="it-IT" sz="1800" b="1" i="1" smtClean="0">
                <a:solidFill>
                  <a:srgbClr val="3333CC"/>
                </a:solidFill>
              </a:rPr>
              <a:t>metal</a:t>
            </a:r>
            <a:r>
              <a:rPr lang="it-IT" altLang="it-IT" sz="1800" b="1" smtClean="0">
                <a:solidFill>
                  <a:srgbClr val="CC0000"/>
                </a:solidFill>
              </a:rPr>
              <a:t>, a </a:t>
            </a:r>
            <a:r>
              <a:rPr lang="it-IT" altLang="it-IT" sz="1800" b="1" i="1" smtClean="0">
                <a:solidFill>
                  <a:srgbClr val="3333CC"/>
                </a:solidFill>
              </a:rPr>
              <a:t>modifier</a:t>
            </a:r>
            <a:r>
              <a:rPr lang="it-IT" altLang="it-IT" sz="1800" b="1" smtClean="0">
                <a:solidFill>
                  <a:srgbClr val="CC0000"/>
                </a:solidFill>
              </a:rPr>
              <a:t> and a </a:t>
            </a:r>
          </a:p>
          <a:p>
            <a:pPr algn="ctr" eaLnBrk="1" fontAlgn="t" hangingPunct="1">
              <a:spcBef>
                <a:spcPct val="0"/>
              </a:spcBef>
              <a:spcAft>
                <a:spcPct val="0"/>
              </a:spcAft>
            </a:pPr>
            <a:r>
              <a:rPr lang="it-IT" altLang="it-IT" sz="1800" b="1" i="1" smtClean="0">
                <a:solidFill>
                  <a:srgbClr val="3333CC"/>
                </a:solidFill>
              </a:rPr>
              <a:t>substrate type</a:t>
            </a:r>
            <a:r>
              <a:rPr lang="it-IT" altLang="it-IT" sz="1800" b="1" smtClean="0">
                <a:solidFill>
                  <a:srgbClr val="CC0000"/>
                </a:solidFill>
              </a:rPr>
              <a:t> leads to good enantioselectivity. </a:t>
            </a:r>
          </a:p>
          <a:p>
            <a:pPr algn="ctr" eaLnBrk="1" fontAlgn="t" hangingPunct="1">
              <a:spcBef>
                <a:spcPct val="0"/>
              </a:spcBef>
              <a:spcAft>
                <a:spcPct val="0"/>
              </a:spcAft>
            </a:pPr>
            <a:r>
              <a:rPr lang="it-IT" altLang="it-IT" sz="1800" b="1" smtClean="0">
                <a:solidFill>
                  <a:srgbClr val="CC0000"/>
                </a:solidFill>
              </a:rPr>
              <a:t>Already quite small variations in one of the three components can lead to drastic changes in enantiodiscrimination.</a:t>
            </a:r>
          </a:p>
        </p:txBody>
      </p:sp>
      <p:pic>
        <p:nvPicPr>
          <p:cNvPr id="13318" name="Picture 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1984375"/>
            <a:ext cx="488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5"/>
          <p:cNvSpPr>
            <a:spLocks noChangeArrowheads="1"/>
          </p:cNvSpPr>
          <p:nvPr/>
        </p:nvSpPr>
        <p:spPr bwMode="auto">
          <a:xfrm>
            <a:off x="2555875" y="2214563"/>
            <a:ext cx="40322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t" hangingPunct="0">
              <a:spcBef>
                <a:spcPct val="0"/>
              </a:spcBef>
              <a:spcAft>
                <a:spcPct val="0"/>
              </a:spcAft>
              <a:defRPr sz="2000">
                <a:solidFill>
                  <a:schemeClr val="tx1"/>
                </a:solidFill>
                <a:latin typeface="Arial" pitchFamily="34" charset="0"/>
              </a:defRPr>
            </a:lvl6pPr>
            <a:lvl7pPr marL="2971800" indent="-228600" eaLnBrk="0" fontAlgn="t" hangingPunct="0">
              <a:spcBef>
                <a:spcPct val="0"/>
              </a:spcBef>
              <a:spcAft>
                <a:spcPct val="0"/>
              </a:spcAft>
              <a:defRPr sz="2000">
                <a:solidFill>
                  <a:schemeClr val="tx1"/>
                </a:solidFill>
                <a:latin typeface="Arial" pitchFamily="34" charset="0"/>
              </a:defRPr>
            </a:lvl7pPr>
            <a:lvl8pPr marL="3429000" indent="-228600" eaLnBrk="0" fontAlgn="t" hangingPunct="0">
              <a:spcBef>
                <a:spcPct val="0"/>
              </a:spcBef>
              <a:spcAft>
                <a:spcPct val="0"/>
              </a:spcAft>
              <a:defRPr sz="2000">
                <a:solidFill>
                  <a:schemeClr val="tx1"/>
                </a:solidFill>
                <a:latin typeface="Arial" pitchFamily="34" charset="0"/>
              </a:defRPr>
            </a:lvl8pPr>
            <a:lvl9pPr marL="3886200" indent="-228600" eaLnBrk="0" fontAlgn="t" hangingPunct="0">
              <a:spcBef>
                <a:spcPct val="0"/>
              </a:spcBef>
              <a:spcAft>
                <a:spcPct val="0"/>
              </a:spcAft>
              <a:defRPr sz="2000">
                <a:solidFill>
                  <a:schemeClr val="tx1"/>
                </a:solidFill>
                <a:latin typeface="Arial" pitchFamily="34" charset="0"/>
              </a:defRPr>
            </a:lvl9pPr>
          </a:lstStyle>
          <a:p>
            <a:pPr eaLnBrk="1" fontAlgn="t" hangingPunct="1">
              <a:spcBef>
                <a:spcPct val="0"/>
              </a:spcBef>
              <a:spcAft>
                <a:spcPct val="0"/>
              </a:spcAft>
            </a:pPr>
            <a:r>
              <a:rPr lang="it-IT" altLang="it-IT" sz="1800" b="1" smtClean="0">
                <a:solidFill>
                  <a:srgbClr val="3333CC"/>
                </a:solidFill>
              </a:rPr>
              <a:t>        When the modifier is chiral,  </a:t>
            </a:r>
          </a:p>
          <a:p>
            <a:pPr eaLnBrk="1" fontAlgn="t" hangingPunct="1">
              <a:spcBef>
                <a:spcPct val="0"/>
              </a:spcBef>
              <a:spcAft>
                <a:spcPct val="0"/>
              </a:spcAft>
            </a:pPr>
            <a:r>
              <a:rPr lang="it-IT" altLang="it-IT" sz="1800" b="1" smtClean="0">
                <a:solidFill>
                  <a:srgbClr val="3333CC"/>
                </a:solidFill>
              </a:rPr>
              <a:t>        the reaction can be carried out  </a:t>
            </a:r>
          </a:p>
          <a:p>
            <a:pPr eaLnBrk="1" fontAlgn="t" hangingPunct="1">
              <a:spcBef>
                <a:spcPct val="0"/>
              </a:spcBef>
              <a:spcAft>
                <a:spcPct val="0"/>
              </a:spcAft>
            </a:pPr>
            <a:r>
              <a:rPr lang="it-IT" altLang="it-IT" sz="1800" b="1" smtClean="0">
                <a:solidFill>
                  <a:srgbClr val="3333CC"/>
                </a:solidFill>
              </a:rPr>
              <a:t>        enantioselectively - </a:t>
            </a:r>
            <a:r>
              <a:rPr lang="it-IT" altLang="it-IT" sz="1800" b="1" smtClean="0">
                <a:solidFill>
                  <a:srgbClr val="00CC00"/>
                </a:solidFill>
              </a:rPr>
              <a:t>at least in principle!</a:t>
            </a:r>
            <a:r>
              <a:rPr lang="it-IT" altLang="it-IT" sz="1800" b="1" smtClean="0">
                <a:solidFill>
                  <a:srgbClr val="3333CC"/>
                </a:solidFill>
              </a:rPr>
              <a:t> </a:t>
            </a:r>
          </a:p>
          <a:p>
            <a:pPr eaLnBrk="1" fontAlgn="t" hangingPunct="1">
              <a:spcBef>
                <a:spcPct val="0"/>
              </a:spcBef>
              <a:spcAft>
                <a:spcPct val="0"/>
              </a:spcAft>
            </a:pPr>
            <a:r>
              <a:rPr lang="it-IT" altLang="it-IT" sz="1800" b="1" smtClean="0">
                <a:solidFill>
                  <a:srgbClr val="3333CC"/>
                </a:solidFill>
              </a:rPr>
              <a:t>In reality, this strategy has </a:t>
            </a:r>
          </a:p>
          <a:p>
            <a:pPr eaLnBrk="1" fontAlgn="t" hangingPunct="1">
              <a:spcBef>
                <a:spcPct val="0"/>
              </a:spcBef>
              <a:spcAft>
                <a:spcPct val="0"/>
              </a:spcAft>
            </a:pPr>
            <a:r>
              <a:rPr lang="it-IT" altLang="it-IT" sz="1800" b="1" smtClean="0">
                <a:solidFill>
                  <a:srgbClr val="3333CC"/>
                </a:solidFill>
              </a:rPr>
              <a:t>been successful only in a </a:t>
            </a:r>
          </a:p>
          <a:p>
            <a:pPr eaLnBrk="1" fontAlgn="t" hangingPunct="1">
              <a:spcBef>
                <a:spcPct val="0"/>
              </a:spcBef>
              <a:spcAft>
                <a:spcPct val="0"/>
              </a:spcAft>
            </a:pPr>
            <a:r>
              <a:rPr lang="it-IT" altLang="it-IT" sz="1800" b="1" smtClean="0">
                <a:solidFill>
                  <a:srgbClr val="00CC00"/>
                </a:solidFill>
              </a:rPr>
              <a:t>limitated number of cases</a:t>
            </a:r>
            <a:r>
              <a:rPr lang="it-IT" altLang="it-IT" sz="1800" b="1" smtClean="0">
                <a:solidFill>
                  <a:srgbClr val="3333CC"/>
                </a:solidFill>
              </a:rPr>
              <a:t> </a:t>
            </a:r>
          </a:p>
          <a:p>
            <a:pPr eaLnBrk="1" fontAlgn="t" hangingPunct="1">
              <a:spcBef>
                <a:spcPct val="0"/>
              </a:spcBef>
              <a:spcAft>
                <a:spcPct val="0"/>
              </a:spcAft>
            </a:pPr>
            <a:r>
              <a:rPr lang="it-IT" altLang="it-IT" sz="1800" b="1" smtClean="0">
                <a:solidFill>
                  <a:srgbClr val="3333CC"/>
                </a:solidFill>
              </a:rPr>
              <a:t>due to the </a:t>
            </a:r>
            <a:r>
              <a:rPr lang="it-IT" altLang="it-IT" sz="1800" b="1" smtClean="0">
                <a:solidFill>
                  <a:srgbClr val="00CC00"/>
                </a:solidFill>
              </a:rPr>
              <a:t>high substrate specificity of such catalysts</a:t>
            </a:r>
            <a:r>
              <a:rPr lang="it-IT" altLang="it-IT" sz="1800" b="1" smtClean="0">
                <a:solidFill>
                  <a:srgbClr val="3333CC"/>
                </a:solidFill>
              </a:rPr>
              <a:t>.</a:t>
            </a:r>
          </a:p>
        </p:txBody>
      </p:sp>
    </p:spTree>
    <p:extLst>
      <p:ext uri="{BB962C8B-B14F-4D97-AF65-F5344CB8AC3E}">
        <p14:creationId xmlns:p14="http://schemas.microsoft.com/office/powerpoint/2010/main" val="1147911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ati">
  <a:themeElements>
    <a:clrScheme name="Strati 11">
      <a:dk1>
        <a:srgbClr val="000000"/>
      </a:dk1>
      <a:lt1>
        <a:srgbClr val="F8F8F8"/>
      </a:lt1>
      <a:dk2>
        <a:srgbClr val="330033"/>
      </a:dk2>
      <a:lt2>
        <a:srgbClr val="330033"/>
      </a:lt2>
      <a:accent1>
        <a:srgbClr val="E4E3C7"/>
      </a:accent1>
      <a:accent2>
        <a:srgbClr val="FF0000"/>
      </a:accent2>
      <a:accent3>
        <a:srgbClr val="FBFBFB"/>
      </a:accent3>
      <a:accent4>
        <a:srgbClr val="000000"/>
      </a:accent4>
      <a:accent5>
        <a:srgbClr val="EFEFE0"/>
      </a:accent5>
      <a:accent6>
        <a:srgbClr val="E70000"/>
      </a:accent6>
      <a:hlink>
        <a:srgbClr val="A50021"/>
      </a:hlink>
      <a:folHlink>
        <a:srgbClr val="B2B2B2"/>
      </a:folHlink>
    </a:clrScheme>
    <a:fontScheme name="Strati">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it-IT"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it-IT"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ati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Strati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Strati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Strati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Strati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Strati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Strati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trati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Strati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trati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Strati 11">
        <a:dk1>
          <a:srgbClr val="000000"/>
        </a:dk1>
        <a:lt1>
          <a:srgbClr val="F8F8F8"/>
        </a:lt1>
        <a:dk2>
          <a:srgbClr val="330033"/>
        </a:dk2>
        <a:lt2>
          <a:srgbClr val="330033"/>
        </a:lt2>
        <a:accent1>
          <a:srgbClr val="E4E3C7"/>
        </a:accent1>
        <a:accent2>
          <a:srgbClr val="FF0000"/>
        </a:accent2>
        <a:accent3>
          <a:srgbClr val="FBFBFB"/>
        </a:accent3>
        <a:accent4>
          <a:srgbClr val="000000"/>
        </a:accent4>
        <a:accent5>
          <a:srgbClr val="EFEFE0"/>
        </a:accent5>
        <a:accent6>
          <a:srgbClr val="E70000"/>
        </a:accent6>
        <a:hlink>
          <a:srgbClr val="A50021"/>
        </a:hlink>
        <a:folHlink>
          <a:srgbClr val="B2B2B2"/>
        </a:folHlink>
      </a:clrScheme>
      <a:clrMap bg1="lt1" tx1="dk1" bg2="lt2" tx2="dk2" accent1="accent1" accent2="accent2" accent3="accent3" accent4="accent4" accent5="accent5" accent6="accent6" hlink="hlink" folHlink="folHlink"/>
    </a:extraClrScheme>
    <a:extraClrScheme>
      <a:clrScheme name="Strati 12">
        <a:dk1>
          <a:srgbClr val="000000"/>
        </a:dk1>
        <a:lt1>
          <a:srgbClr val="F8F8F8"/>
        </a:lt1>
        <a:dk2>
          <a:srgbClr val="808080"/>
        </a:dk2>
        <a:lt2>
          <a:srgbClr val="333333"/>
        </a:lt2>
        <a:accent1>
          <a:srgbClr val="E4E3C7"/>
        </a:accent1>
        <a:accent2>
          <a:srgbClr val="FF0000"/>
        </a:accent2>
        <a:accent3>
          <a:srgbClr val="FBFBFB"/>
        </a:accent3>
        <a:accent4>
          <a:srgbClr val="000000"/>
        </a:accent4>
        <a:accent5>
          <a:srgbClr val="EFEFE0"/>
        </a:accent5>
        <a:accent6>
          <a:srgbClr val="E70000"/>
        </a:accent6>
        <a:hlink>
          <a:srgbClr val="A50021"/>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TotalTime>
  <Words>1228</Words>
  <Application>Microsoft Office PowerPoint</Application>
  <PresentationFormat>Presentazione su schermo (4:3)</PresentationFormat>
  <Paragraphs>151</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Strati</vt:lpstr>
      <vt:lpstr>Methods for obtaining chiral  non-racemic compounds</vt:lpstr>
      <vt:lpstr>Presentazione standard di PowerPoint</vt:lpstr>
      <vt:lpstr>           2001</vt:lpstr>
      <vt:lpstr>Presentazione standard di PowerPoint</vt:lpstr>
      <vt:lpstr>Design of Heterogeneous Chiral Catalyst</vt:lpstr>
      <vt:lpstr>Chirally modified solid surfaces</vt:lpstr>
      <vt:lpstr>Presentazione standard di PowerPoint</vt:lpstr>
      <vt:lpstr>Presentazione standard di PowerPoint</vt:lpstr>
      <vt:lpstr>Enantioselective Heterogeneous Catalysts</vt:lpstr>
      <vt:lpstr>Presentazione standard di PowerPoint</vt:lpstr>
      <vt:lpstr>Tartaric Acid modified-Ni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Chinchona alkaloids modified-Pd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montini</dc:creator>
  <cp:lastModifiedBy>montini</cp:lastModifiedBy>
  <cp:revision>10</cp:revision>
  <dcterms:created xsi:type="dcterms:W3CDTF">2019-04-11T09:38:19Z</dcterms:created>
  <dcterms:modified xsi:type="dcterms:W3CDTF">2019-04-11T11:53:03Z</dcterms:modified>
</cp:coreProperties>
</file>