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8" r:id="rId5"/>
    <p:sldId id="269" r:id="rId6"/>
    <p:sldId id="259" r:id="rId7"/>
    <p:sldId id="260" r:id="rId8"/>
    <p:sldId id="261" r:id="rId9"/>
    <p:sldId id="262" r:id="rId10"/>
    <p:sldId id="270" r:id="rId11"/>
    <p:sldId id="263" r:id="rId12"/>
    <p:sldId id="264" r:id="rId13"/>
    <p:sldId id="265" r:id="rId14"/>
    <p:sldId id="266" r:id="rId15"/>
    <p:sldId id="26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5D02E-DB65-B043-8D88-FEDDD50CC57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529FF73-86C4-6A4A-9AEB-1E7AA78B4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3B191F1-78D2-F44D-84BB-E4CC993DC192}"/>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5" name="Segnaposto piè di pagina 4">
            <a:extLst>
              <a:ext uri="{FF2B5EF4-FFF2-40B4-BE49-F238E27FC236}">
                <a16:creationId xmlns:a16="http://schemas.microsoft.com/office/drawing/2014/main" id="{8C2030C4-72EA-364E-8E9F-FBADFFA3B4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8FE950-D6D5-D346-B0A8-3EA0BFEB049D}"/>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372332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DA4B1-DDE3-D54E-83E0-B3A6A90BD7D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86B214-07EE-8F4C-8F5F-72DA357FB062}"/>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8D51125-4F1A-4E48-9F67-1426100E6CC6}"/>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5" name="Segnaposto piè di pagina 4">
            <a:extLst>
              <a:ext uri="{FF2B5EF4-FFF2-40B4-BE49-F238E27FC236}">
                <a16:creationId xmlns:a16="http://schemas.microsoft.com/office/drawing/2014/main" id="{0343F55C-496C-C54E-AB84-E99D4D2241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136137-9CDD-694F-B607-603BC8B8F169}"/>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112400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E4E0F5E-A580-FB4E-84E1-0EDDC617C73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90481D2-A9B2-AC4E-A833-E95549C22E87}"/>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65CFE9F-4C78-604A-83B4-0DBECE985323}"/>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5" name="Segnaposto piè di pagina 4">
            <a:extLst>
              <a:ext uri="{FF2B5EF4-FFF2-40B4-BE49-F238E27FC236}">
                <a16:creationId xmlns:a16="http://schemas.microsoft.com/office/drawing/2014/main" id="{70A58404-E7E4-9B43-9976-B060549DC1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0EB819-6FDB-3D48-966E-0C75E4F56A81}"/>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25260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AFB99D-84EA-334A-BAED-571C918211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37FDF8-4139-B343-B6CB-CA8B205DA555}"/>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EE5CDD4-3CA3-4148-A5DD-2D06402C27BA}"/>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5" name="Segnaposto piè di pagina 4">
            <a:extLst>
              <a:ext uri="{FF2B5EF4-FFF2-40B4-BE49-F238E27FC236}">
                <a16:creationId xmlns:a16="http://schemas.microsoft.com/office/drawing/2014/main" id="{01E34078-5534-634D-AFA7-BC58E332CF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E18852-D454-2246-BE5D-C9C2E7D7A8E5}"/>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5892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F2813-B6DE-D848-86A7-0E1EF830636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E6CA357-487A-2A4D-B3D9-5142C99D7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A00A005-F9BD-3747-A1AF-CAB30DACD7AF}"/>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5" name="Segnaposto piè di pagina 4">
            <a:extLst>
              <a:ext uri="{FF2B5EF4-FFF2-40B4-BE49-F238E27FC236}">
                <a16:creationId xmlns:a16="http://schemas.microsoft.com/office/drawing/2014/main" id="{CC7270B0-4C11-2E4D-B564-528590F45E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8A5D76-B6DB-6D4F-8E92-AF765ABED43A}"/>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138921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A19055-E739-4D46-B6DF-4D9FA631FE4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B30279-425B-1E45-9A21-D5899458A27E}"/>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44964FDF-FD0E-8C42-B11A-B209F537FB11}"/>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8149B2F-0552-F840-862F-3E0A695566BD}"/>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6" name="Segnaposto piè di pagina 5">
            <a:extLst>
              <a:ext uri="{FF2B5EF4-FFF2-40B4-BE49-F238E27FC236}">
                <a16:creationId xmlns:a16="http://schemas.microsoft.com/office/drawing/2014/main" id="{BCD7A694-89E4-5042-9035-AC25BC6D6B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592CFAA-BA09-084D-9FC0-185B92E99CC7}"/>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60190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1C42CA-1693-E946-A391-C213CA6D684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4F9460-4281-AA4A-8004-9A92B91AA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9218785-4DCF-9846-8354-BAD6A4AC63A6}"/>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34F9E6F6-BF59-7042-BC34-2CD058544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60D85CB2-D687-2A43-AA96-B4F24998407B}"/>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ABE6AA64-168E-EF42-9202-380D9282DC57}"/>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8" name="Segnaposto piè di pagina 7">
            <a:extLst>
              <a:ext uri="{FF2B5EF4-FFF2-40B4-BE49-F238E27FC236}">
                <a16:creationId xmlns:a16="http://schemas.microsoft.com/office/drawing/2014/main" id="{C3A8CDB2-6A0D-6E4B-A7E1-B64C549659A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B50156C-AE62-C64C-B204-466A30D3AAB1}"/>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355479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454EB-04E2-2246-B660-119420B350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4136652-5DDC-814E-AC30-6AB5F1325485}"/>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4" name="Segnaposto piè di pagina 3">
            <a:extLst>
              <a:ext uri="{FF2B5EF4-FFF2-40B4-BE49-F238E27FC236}">
                <a16:creationId xmlns:a16="http://schemas.microsoft.com/office/drawing/2014/main" id="{FD70F059-AF8A-3F4F-9DA4-C50D6511317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987BBCC-827D-884D-9212-D181AEF9A580}"/>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192141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4D27BDB-FA85-A248-AE1B-96E8DB88DD0E}"/>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3" name="Segnaposto piè di pagina 2">
            <a:extLst>
              <a:ext uri="{FF2B5EF4-FFF2-40B4-BE49-F238E27FC236}">
                <a16:creationId xmlns:a16="http://schemas.microsoft.com/office/drawing/2014/main" id="{72EA65EC-124B-8F4B-B0D6-B951ABB7B89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7F4013-2DDB-3744-A24C-7D6015A00AB8}"/>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51417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4EA11F-F83B-1748-BC3F-C65055E805A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0B278D7-40B9-C748-8342-B18C0F4F2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F94FE2C4-215E-CD4D-917C-4E7D47F6E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689F8EF-0A58-B041-B650-63136804D485}"/>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6" name="Segnaposto piè di pagina 5">
            <a:extLst>
              <a:ext uri="{FF2B5EF4-FFF2-40B4-BE49-F238E27FC236}">
                <a16:creationId xmlns:a16="http://schemas.microsoft.com/office/drawing/2014/main" id="{7424152C-41DF-5E47-BA95-3F00CA10C0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AA1FF4-39BC-AD4A-87C3-5EB4A787079A}"/>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342032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345FCA-EFE9-E24D-874F-096C539B9F6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4CA1410-C0E0-9247-862A-4037C80223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47483F9-59DC-2045-9E1E-486091210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D6F3D64-D83C-8642-9DF0-76BD77784B4C}"/>
              </a:ext>
            </a:extLst>
          </p:cNvPr>
          <p:cNvSpPr>
            <a:spLocks noGrp="1"/>
          </p:cNvSpPr>
          <p:nvPr>
            <p:ph type="dt" sz="half" idx="10"/>
          </p:nvPr>
        </p:nvSpPr>
        <p:spPr/>
        <p:txBody>
          <a:bodyPr/>
          <a:lstStyle/>
          <a:p>
            <a:fld id="{CE76243B-79AE-DE4E-9CD0-51F43F0CBD33}" type="datetimeFigureOut">
              <a:rPr lang="it-IT" smtClean="0"/>
              <a:t>10/04/19</a:t>
            </a:fld>
            <a:endParaRPr lang="it-IT"/>
          </a:p>
        </p:txBody>
      </p:sp>
      <p:sp>
        <p:nvSpPr>
          <p:cNvPr id="6" name="Segnaposto piè di pagina 5">
            <a:extLst>
              <a:ext uri="{FF2B5EF4-FFF2-40B4-BE49-F238E27FC236}">
                <a16:creationId xmlns:a16="http://schemas.microsoft.com/office/drawing/2014/main" id="{75F324BC-46D0-7445-8F1A-FB10F0BF79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BAF77DA-D547-DE4E-8DD9-241D4E1B460C}"/>
              </a:ext>
            </a:extLst>
          </p:cNvPr>
          <p:cNvSpPr>
            <a:spLocks noGrp="1"/>
          </p:cNvSpPr>
          <p:nvPr>
            <p:ph type="sldNum" sz="quarter" idx="12"/>
          </p:nvPr>
        </p:nvSpPr>
        <p:spPr/>
        <p:txBody>
          <a:bodyPr/>
          <a:lstStyle/>
          <a:p>
            <a:fld id="{67096E37-7FAB-7A43-B948-94169EFE6002}" type="slidenum">
              <a:rPr lang="it-IT" smtClean="0"/>
              <a:t>‹N›</a:t>
            </a:fld>
            <a:endParaRPr lang="it-IT"/>
          </a:p>
        </p:txBody>
      </p:sp>
    </p:spTree>
    <p:extLst>
      <p:ext uri="{BB962C8B-B14F-4D97-AF65-F5344CB8AC3E}">
        <p14:creationId xmlns:p14="http://schemas.microsoft.com/office/powerpoint/2010/main" val="351532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AE9843-4115-3C47-B555-639B6429F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D5655F-B5F4-B040-9D5A-0232957FB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AD25C44-8406-2448-9732-7C35487B9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6243B-79AE-DE4E-9CD0-51F43F0CBD33}" type="datetimeFigureOut">
              <a:rPr lang="it-IT" smtClean="0"/>
              <a:t>10/04/19</a:t>
            </a:fld>
            <a:endParaRPr lang="it-IT"/>
          </a:p>
        </p:txBody>
      </p:sp>
      <p:sp>
        <p:nvSpPr>
          <p:cNvPr id="5" name="Segnaposto piè di pagina 4">
            <a:extLst>
              <a:ext uri="{FF2B5EF4-FFF2-40B4-BE49-F238E27FC236}">
                <a16:creationId xmlns:a16="http://schemas.microsoft.com/office/drawing/2014/main" id="{90555B93-923C-2243-BFD7-C510598D8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100AA10-DA04-AD41-8E91-3D980530E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96E37-7FAB-7A43-B948-94169EFE6002}" type="slidenum">
              <a:rPr lang="it-IT" smtClean="0"/>
              <a:t>‹N›</a:t>
            </a:fld>
            <a:endParaRPr lang="it-IT"/>
          </a:p>
        </p:txBody>
      </p:sp>
    </p:spTree>
    <p:extLst>
      <p:ext uri="{BB962C8B-B14F-4D97-AF65-F5344CB8AC3E}">
        <p14:creationId xmlns:p14="http://schemas.microsoft.com/office/powerpoint/2010/main" val="163592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sj.com/articles/high-speed-rail-in-the-u-s-remains-elusive-illinois-shows-why-1155171334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sj.com/articles/high-speed-rail-in-the-u-s-remains-elusive-illinois-shows-why-1155171334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lpost.it/2018/12/21/cera-una-volta-il-west/" TargetMode="External"/><Relationship Id="rId2" Type="http://schemas.openxmlformats.org/officeDocument/2006/relationships/hyperlink" Target="https://it.wikipedia.org/wiki/First_Transcontinental_Railro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onomist.com/briefing/2010/07/22/high-speed-railroading" TargetMode="External"/><Relationship Id="rId2" Type="http://schemas.openxmlformats.org/officeDocument/2006/relationships/hyperlink" Target="https://www.bts.gov/topics/freight-transportation/freight-shipments-mode" TargetMode="External"/><Relationship Id="rId1" Type="http://schemas.openxmlformats.org/officeDocument/2006/relationships/slideLayout" Target="../slideLayouts/slideLayout2.xml"/><Relationship Id="rId4" Type="http://schemas.openxmlformats.org/officeDocument/2006/relationships/hyperlink" Target="https://www.economist.com/the-economist-explains/2013/08/29/why-dont-americans-ride-trai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FABB89-01C1-3F40-B7AB-0C18C23E41CA}"/>
              </a:ext>
            </a:extLst>
          </p:cNvPr>
          <p:cNvSpPr>
            <a:spLocks noGrp="1"/>
          </p:cNvSpPr>
          <p:nvPr>
            <p:ph type="ctrTitle"/>
          </p:nvPr>
        </p:nvSpPr>
        <p:spPr/>
        <p:txBody>
          <a:bodyPr/>
          <a:lstStyle/>
          <a:p>
            <a:r>
              <a:rPr lang="it-IT" dirty="0"/>
              <a:t>Lanciato mito di progresso</a:t>
            </a:r>
            <a:br>
              <a:rPr lang="it-IT" dirty="0"/>
            </a:br>
            <a:r>
              <a:rPr lang="it-IT" dirty="0"/>
              <a:t>(negli Stati Uniti d’America)</a:t>
            </a:r>
          </a:p>
        </p:txBody>
      </p:sp>
      <p:sp>
        <p:nvSpPr>
          <p:cNvPr id="3" name="Sottotitolo 2">
            <a:extLst>
              <a:ext uri="{FF2B5EF4-FFF2-40B4-BE49-F238E27FC236}">
                <a16:creationId xmlns:a16="http://schemas.microsoft.com/office/drawing/2014/main" id="{FD828D99-6DBA-0542-A7E5-9E450FBE8FCA}"/>
              </a:ext>
            </a:extLst>
          </p:cNvPr>
          <p:cNvSpPr>
            <a:spLocks noGrp="1"/>
          </p:cNvSpPr>
          <p:nvPr>
            <p:ph type="subTitle" idx="1"/>
          </p:nvPr>
        </p:nvSpPr>
        <p:spPr>
          <a:xfrm>
            <a:off x="1334531" y="4994878"/>
            <a:ext cx="9333470" cy="1183500"/>
          </a:xfrm>
        </p:spPr>
        <p:txBody>
          <a:bodyPr>
            <a:normAutofit fontScale="55000" lnSpcReduction="20000"/>
          </a:bodyPr>
          <a:lstStyle/>
          <a:p>
            <a:r>
              <a:rPr lang="it-IT" sz="7000" dirty="0"/>
              <a:t>7 aprile 2019</a:t>
            </a:r>
          </a:p>
          <a:p>
            <a:endParaRPr lang="it-IT" dirty="0"/>
          </a:p>
          <a:p>
            <a:r>
              <a:rPr lang="it-IT" sz="4000" dirty="0" err="1"/>
              <a:t>https</a:t>
            </a:r>
            <a:r>
              <a:rPr lang="it-IT" sz="4000" dirty="0"/>
              <a:t>://</a:t>
            </a:r>
            <a:r>
              <a:rPr lang="it-IT" sz="4000" dirty="0" err="1"/>
              <a:t>www.ilpost.it</a:t>
            </a:r>
            <a:r>
              <a:rPr lang="it-IT" sz="4000" dirty="0"/>
              <a:t>/2019/04/07/treno-stati-uniti/</a:t>
            </a:r>
          </a:p>
        </p:txBody>
      </p:sp>
      <p:pic>
        <p:nvPicPr>
          <p:cNvPr id="5" name="Immagine 4">
            <a:extLst>
              <a:ext uri="{FF2B5EF4-FFF2-40B4-BE49-F238E27FC236}">
                <a16:creationId xmlns:a16="http://schemas.microsoft.com/office/drawing/2014/main" id="{5989FA54-CD94-2F4F-AB8E-9F22CAE3C396}"/>
              </a:ext>
            </a:extLst>
          </p:cNvPr>
          <p:cNvPicPr>
            <a:picLocks noChangeAspect="1"/>
          </p:cNvPicPr>
          <p:nvPr/>
        </p:nvPicPr>
        <p:blipFill>
          <a:blip r:embed="rId2"/>
          <a:stretch>
            <a:fillRect/>
          </a:stretch>
        </p:blipFill>
        <p:spPr>
          <a:xfrm>
            <a:off x="5078239" y="3707029"/>
            <a:ext cx="1846053" cy="914400"/>
          </a:xfrm>
          <a:prstGeom prst="rect">
            <a:avLst/>
          </a:prstGeom>
        </p:spPr>
      </p:pic>
    </p:spTree>
    <p:extLst>
      <p:ext uri="{BB962C8B-B14F-4D97-AF65-F5344CB8AC3E}">
        <p14:creationId xmlns:p14="http://schemas.microsoft.com/office/powerpoint/2010/main" val="201115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6C600-CD85-154B-A132-F14967737329}"/>
              </a:ext>
            </a:extLst>
          </p:cNvPr>
          <p:cNvSpPr>
            <a:spLocks noGrp="1"/>
          </p:cNvSpPr>
          <p:nvPr>
            <p:ph type="title"/>
          </p:nvPr>
        </p:nvSpPr>
        <p:spPr/>
        <p:txBody>
          <a:bodyPr/>
          <a:lstStyle/>
          <a:p>
            <a:r>
              <a:rPr lang="it-IT" dirty="0" err="1"/>
              <a:t>Interstate</a:t>
            </a:r>
            <a:r>
              <a:rPr lang="it-IT" dirty="0"/>
              <a:t> </a:t>
            </a:r>
            <a:r>
              <a:rPr lang="it-IT" dirty="0" err="1"/>
              <a:t>Highway</a:t>
            </a:r>
            <a:r>
              <a:rPr lang="it-IT" dirty="0"/>
              <a:t> System (77.000 km)</a:t>
            </a:r>
          </a:p>
        </p:txBody>
      </p:sp>
      <p:pic>
        <p:nvPicPr>
          <p:cNvPr id="5" name="Segnaposto contenuto 4">
            <a:extLst>
              <a:ext uri="{FF2B5EF4-FFF2-40B4-BE49-F238E27FC236}">
                <a16:creationId xmlns:a16="http://schemas.microsoft.com/office/drawing/2014/main" id="{4F9EFC1B-3FB7-F346-AD3A-418B1600BFC5}"/>
              </a:ext>
            </a:extLst>
          </p:cNvPr>
          <p:cNvPicPr>
            <a:picLocks noGrp="1" noChangeAspect="1"/>
          </p:cNvPicPr>
          <p:nvPr>
            <p:ph idx="1"/>
          </p:nvPr>
        </p:nvPicPr>
        <p:blipFill>
          <a:blip r:embed="rId2"/>
          <a:stretch>
            <a:fillRect/>
          </a:stretch>
        </p:blipFill>
        <p:spPr>
          <a:xfrm>
            <a:off x="1861301" y="1816443"/>
            <a:ext cx="7621219" cy="4765966"/>
          </a:xfrm>
        </p:spPr>
      </p:pic>
    </p:spTree>
    <p:extLst>
      <p:ext uri="{BB962C8B-B14F-4D97-AF65-F5344CB8AC3E}">
        <p14:creationId xmlns:p14="http://schemas.microsoft.com/office/powerpoint/2010/main" val="76410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D109C7-EDD6-5146-B90F-B2C112387D0E}"/>
              </a:ext>
            </a:extLst>
          </p:cNvPr>
          <p:cNvSpPr>
            <a:spLocks noGrp="1"/>
          </p:cNvSpPr>
          <p:nvPr>
            <p:ph idx="1"/>
          </p:nvPr>
        </p:nvSpPr>
        <p:spPr>
          <a:xfrm>
            <a:off x="679622" y="1458097"/>
            <a:ext cx="10674178" cy="4718866"/>
          </a:xfrm>
        </p:spPr>
        <p:txBody>
          <a:bodyPr>
            <a:normAutofit/>
          </a:bodyPr>
          <a:lstStyle/>
          <a:p>
            <a:pPr marL="0" indent="0">
              <a:buNone/>
            </a:pPr>
            <a:r>
              <a:rPr lang="it-IT" sz="3200" dirty="0"/>
              <a:t>Gli statunitensi sono molto affezionati alle loro automobili e per i governi è molto difficile andare contro quei cittadini e, soprattutto, contro le grandi e potenti aziende automobilistiche. In genere, storicamente, gli investimenti maggiori sono stati fatti sulla rete stradale, più che su quella ferroviaria. Il </a:t>
            </a:r>
            <a:r>
              <a:rPr lang="it-IT" sz="3200" i="1" dirty="0" err="1"/>
              <a:t>Wall</a:t>
            </a:r>
            <a:r>
              <a:rPr lang="it-IT" sz="3200" i="1" dirty="0"/>
              <a:t> Street Journal</a:t>
            </a:r>
            <a:r>
              <a:rPr lang="it-IT" sz="3200" dirty="0"/>
              <a:t> </a:t>
            </a:r>
            <a:r>
              <a:rPr lang="it-IT" sz="3200" b="1" dirty="0">
                <a:hlinkClick r:id="rId2"/>
              </a:rPr>
              <a:t>ha scritto</a:t>
            </a:r>
            <a:r>
              <a:rPr lang="it-IT" sz="3200" dirty="0"/>
              <a:t> che nel 2018 </a:t>
            </a:r>
            <a:r>
              <a:rPr lang="it-IT" sz="3200" dirty="0" err="1"/>
              <a:t>Amtrak</a:t>
            </a:r>
            <a:r>
              <a:rPr lang="it-IT" sz="3200" dirty="0"/>
              <a:t> ha ricevuto finanziamenti per </a:t>
            </a:r>
            <a:r>
              <a:rPr lang="it-IT" sz="3200" dirty="0">
                <a:solidFill>
                  <a:srgbClr val="FF0000"/>
                </a:solidFill>
              </a:rPr>
              <a:t>1,9 miliardi di dollari</a:t>
            </a:r>
            <a:r>
              <a:rPr lang="it-IT" sz="3200" dirty="0"/>
              <a:t>, contro i </a:t>
            </a:r>
            <a:r>
              <a:rPr lang="it-IT" sz="3200" dirty="0">
                <a:solidFill>
                  <a:srgbClr val="FF0000"/>
                </a:solidFill>
              </a:rPr>
              <a:t>45 miliardi di dollari </a:t>
            </a:r>
            <a:r>
              <a:rPr lang="it-IT" sz="3200" dirty="0"/>
              <a:t>investiti per la costruzione di nuove autostrade.</a:t>
            </a:r>
          </a:p>
        </p:txBody>
      </p:sp>
    </p:spTree>
    <p:extLst>
      <p:ext uri="{BB962C8B-B14F-4D97-AF65-F5344CB8AC3E}">
        <p14:creationId xmlns:p14="http://schemas.microsoft.com/office/powerpoint/2010/main" val="237358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EBA2C1-025F-7745-9794-6EF52DBB375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452A1BE-FA39-6C4B-9BDF-449505F231AC}"/>
              </a:ext>
            </a:extLst>
          </p:cNvPr>
          <p:cNvSpPr>
            <a:spLocks noGrp="1"/>
          </p:cNvSpPr>
          <p:nvPr>
            <p:ph idx="1"/>
          </p:nvPr>
        </p:nvSpPr>
        <p:spPr/>
        <p:txBody>
          <a:bodyPr>
            <a:normAutofit/>
          </a:bodyPr>
          <a:lstStyle/>
          <a:p>
            <a:pPr marL="0" indent="0">
              <a:buNone/>
            </a:pPr>
            <a:r>
              <a:rPr lang="it-IT" sz="3200" dirty="0"/>
              <a:t>Gli Stati Uniti sono stati tra </a:t>
            </a:r>
            <a:r>
              <a:rPr lang="it-IT" sz="3200" dirty="0">
                <a:solidFill>
                  <a:srgbClr val="FF0000"/>
                </a:solidFill>
              </a:rPr>
              <a:t>i primi paesi </a:t>
            </a:r>
            <a:r>
              <a:rPr lang="it-IT" sz="3200" dirty="0"/>
              <a:t>a pensare ai treni ad alta velocità, già dalla fine degli anni </a:t>
            </a:r>
            <a:r>
              <a:rPr lang="it-IT" sz="3200" dirty="0">
                <a:solidFill>
                  <a:srgbClr val="FF0000"/>
                </a:solidFill>
              </a:rPr>
              <a:t>Sessanta</a:t>
            </a:r>
            <a:r>
              <a:rPr lang="it-IT" sz="3200" dirty="0"/>
              <a:t>. Dopo i primi tentativi non fu però sviluppato un piano concreto, e oggi l’alta velocità c’è solo in alcune aree del paese</a:t>
            </a:r>
          </a:p>
          <a:p>
            <a:pPr marL="0" indent="0">
              <a:buNone/>
            </a:pPr>
            <a:r>
              <a:rPr lang="it-IT" sz="3200" dirty="0"/>
              <a:t>è gestita da </a:t>
            </a:r>
            <a:r>
              <a:rPr lang="it-IT" sz="3200" dirty="0" err="1"/>
              <a:t>Acela</a:t>
            </a:r>
            <a:r>
              <a:rPr lang="it-IT" sz="3200" dirty="0"/>
              <a:t> Express, che serve 16 stazioni in tutto il paese e i cui treni raggiungono al massimo i 240 chilometri orari. </a:t>
            </a:r>
          </a:p>
        </p:txBody>
      </p:sp>
    </p:spTree>
    <p:extLst>
      <p:ext uri="{BB962C8B-B14F-4D97-AF65-F5344CB8AC3E}">
        <p14:creationId xmlns:p14="http://schemas.microsoft.com/office/powerpoint/2010/main" val="418100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9D015A1-A753-454C-8A80-1C4B15A8EEEE}"/>
              </a:ext>
            </a:extLst>
          </p:cNvPr>
          <p:cNvSpPr>
            <a:spLocks noGrp="1"/>
          </p:cNvSpPr>
          <p:nvPr>
            <p:ph idx="1"/>
          </p:nvPr>
        </p:nvSpPr>
        <p:spPr>
          <a:xfrm>
            <a:off x="838200" y="902043"/>
            <a:ext cx="10515600" cy="5274920"/>
          </a:xfrm>
        </p:spPr>
        <p:txBody>
          <a:bodyPr>
            <a:noAutofit/>
          </a:bodyPr>
          <a:lstStyle/>
          <a:p>
            <a:pPr marL="0" indent="0">
              <a:buNone/>
            </a:pPr>
            <a:r>
              <a:rPr lang="it-IT" sz="3200" dirty="0"/>
              <a:t>Nonostante le tante criticità, il trasporto di passeggeri su rotaia è considerato preferibile, dal punto di </a:t>
            </a:r>
            <a:r>
              <a:rPr lang="it-IT" sz="3200" dirty="0">
                <a:solidFill>
                  <a:srgbClr val="FF0000"/>
                </a:solidFill>
              </a:rPr>
              <a:t>vista ambientale</a:t>
            </a:r>
            <a:r>
              <a:rPr lang="it-IT" sz="3200" dirty="0"/>
              <a:t>, rispetto ad auto e aereo. </a:t>
            </a:r>
          </a:p>
          <a:p>
            <a:pPr marL="0" indent="0">
              <a:buNone/>
            </a:pPr>
            <a:r>
              <a:rPr lang="it-IT" sz="3200" dirty="0"/>
              <a:t>Anche per questo, negli ultimi anni, dalla presidenza di Barack Obama in poi, gli investimenti sul trasporto ferroviario sono stati percepiti percepiti sempre più come investimenti “</a:t>
            </a:r>
            <a:r>
              <a:rPr lang="it-IT" sz="3200" dirty="0">
                <a:solidFill>
                  <a:srgbClr val="FF0000"/>
                </a:solidFill>
              </a:rPr>
              <a:t>di sinistra</a:t>
            </a:r>
            <a:r>
              <a:rPr lang="it-IT" sz="3200" dirty="0"/>
              <a:t>”. Un motivo per cui, in genere, le amministrazioni di destra si oppongono. </a:t>
            </a:r>
          </a:p>
          <a:p>
            <a:pPr marL="0" indent="0">
              <a:buNone/>
            </a:pPr>
            <a:r>
              <a:rPr lang="it-IT" sz="3200" dirty="0"/>
              <a:t>In molti casi gli investimenti sulla rete ferroviaria non sono discussi e analizzati in modo oggettivo, ma sono percepiti come qualcosa di politicamente divisivo.</a:t>
            </a:r>
          </a:p>
        </p:txBody>
      </p:sp>
    </p:spTree>
    <p:extLst>
      <p:ext uri="{BB962C8B-B14F-4D97-AF65-F5344CB8AC3E}">
        <p14:creationId xmlns:p14="http://schemas.microsoft.com/office/powerpoint/2010/main" val="234580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C9613F-550B-C34C-A9B7-484CAD390198}"/>
              </a:ext>
            </a:extLst>
          </p:cNvPr>
          <p:cNvSpPr>
            <a:spLocks noGrp="1"/>
          </p:cNvSpPr>
          <p:nvPr>
            <p:ph idx="1"/>
          </p:nvPr>
        </p:nvSpPr>
        <p:spPr>
          <a:xfrm>
            <a:off x="457200" y="667265"/>
            <a:ext cx="10735962" cy="4139513"/>
          </a:xfrm>
        </p:spPr>
        <p:txBody>
          <a:bodyPr>
            <a:noAutofit/>
          </a:bodyPr>
          <a:lstStyle/>
          <a:p>
            <a:pPr marL="0" indent="0">
              <a:buNone/>
            </a:pPr>
            <a:r>
              <a:rPr lang="it-IT" sz="3200" dirty="0"/>
              <a:t>A inizio marzo il </a:t>
            </a:r>
            <a:r>
              <a:rPr lang="it-IT" sz="3200" i="1" dirty="0" err="1"/>
              <a:t>Wall</a:t>
            </a:r>
            <a:r>
              <a:rPr lang="it-IT" sz="3200" i="1" dirty="0"/>
              <a:t> Street Journal </a:t>
            </a:r>
            <a:r>
              <a:rPr lang="it-IT" sz="3200" b="1" dirty="0">
                <a:hlinkClick r:id="rId2"/>
              </a:rPr>
              <a:t>ha parlato</a:t>
            </a:r>
            <a:r>
              <a:rPr lang="it-IT" sz="3200" dirty="0"/>
              <a:t> di molti di questi problemi raccontando le difficoltà incontrate nel realizzare una linea ad alta velocità da Chicago, in Illinois, a Saint Louis, nel Missouri. In linea d’aria tra le due città ci sono meno di 500 chilometri di distanza, quasi tutti in pianura. Il </a:t>
            </a:r>
            <a:r>
              <a:rPr lang="it-IT" sz="3200" i="1" dirty="0" err="1"/>
              <a:t>Wall</a:t>
            </a:r>
            <a:r>
              <a:rPr lang="it-IT" sz="3200" i="1" dirty="0"/>
              <a:t> Street Journal</a:t>
            </a:r>
            <a:r>
              <a:rPr lang="it-IT" sz="3200" dirty="0"/>
              <a:t> ha scritto: «sembrerebbero esserci le condizioni ideali per fare andare un treno a oltre 320 chilometri all’ora, come fanno in Europa o in Asia». </a:t>
            </a:r>
          </a:p>
          <a:p>
            <a:pPr marL="0" indent="0">
              <a:buNone/>
            </a:pPr>
            <a:r>
              <a:rPr lang="it-IT" sz="3200" dirty="0"/>
              <a:t>Invece, dopo un investimento stimato di </a:t>
            </a:r>
            <a:r>
              <a:rPr lang="it-IT" sz="3200" dirty="0">
                <a:solidFill>
                  <a:srgbClr val="FF0000"/>
                </a:solidFill>
              </a:rPr>
              <a:t>circa due miliardi di dollari</a:t>
            </a:r>
            <a:r>
              <a:rPr lang="it-IT" sz="3200" dirty="0"/>
              <a:t>, i treni andranno a non più di 180 chilometri all’ora e faranno risparmiare ai passeggeri soltanto </a:t>
            </a:r>
            <a:r>
              <a:rPr lang="it-IT" sz="3200" dirty="0">
                <a:solidFill>
                  <a:srgbClr val="FF0000"/>
                </a:solidFill>
              </a:rPr>
              <a:t>un’ora</a:t>
            </a:r>
            <a:r>
              <a:rPr lang="it-IT" sz="3200" dirty="0"/>
              <a:t>, delle cinque e mezza che ci vogliono ora</a:t>
            </a:r>
          </a:p>
        </p:txBody>
      </p:sp>
    </p:spTree>
    <p:extLst>
      <p:ext uri="{BB962C8B-B14F-4D97-AF65-F5344CB8AC3E}">
        <p14:creationId xmlns:p14="http://schemas.microsoft.com/office/powerpoint/2010/main" val="234400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21895C-9ABD-494C-84B6-2153FF2008D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603A860-7891-6D4B-B120-419729670C6B}"/>
              </a:ext>
            </a:extLst>
          </p:cNvPr>
          <p:cNvSpPr>
            <a:spLocks noGrp="1"/>
          </p:cNvSpPr>
          <p:nvPr>
            <p:ph idx="1"/>
          </p:nvPr>
        </p:nvSpPr>
        <p:spPr/>
        <p:txBody>
          <a:bodyPr/>
          <a:lstStyle/>
          <a:p>
            <a:pPr marL="0" indent="0">
              <a:buNone/>
            </a:pPr>
            <a:r>
              <a:rPr lang="it-IT" dirty="0"/>
              <a:t>Anche per questo, il </a:t>
            </a:r>
            <a:r>
              <a:rPr lang="it-IT" i="1" dirty="0" err="1"/>
              <a:t>Wall</a:t>
            </a:r>
            <a:r>
              <a:rPr lang="it-IT" i="1" dirty="0"/>
              <a:t> Street Journal</a:t>
            </a:r>
            <a:r>
              <a:rPr lang="it-IT" dirty="0"/>
              <a:t> scrive che «si stima che la percentuale di persone che sceglieranno di spostarsi in treno da una città all’altra aumenterà solo di un paio di punti».</a:t>
            </a:r>
          </a:p>
          <a:p>
            <a:pPr marL="0" indent="0">
              <a:buNone/>
            </a:pPr>
            <a:endParaRPr lang="it-IT" dirty="0"/>
          </a:p>
          <a:p>
            <a:pPr marL="0" indent="0">
              <a:buNone/>
            </a:pPr>
            <a:r>
              <a:rPr lang="it-IT" dirty="0"/>
              <a:t>Al momento poco più </a:t>
            </a:r>
            <a:r>
              <a:rPr lang="it-IT" dirty="0">
                <a:solidFill>
                  <a:srgbClr val="FF0000"/>
                </a:solidFill>
              </a:rPr>
              <a:t>dell’uno per cento </a:t>
            </a:r>
            <a:r>
              <a:rPr lang="it-IT" dirty="0"/>
              <a:t>dei 50 milioni di persone che ogni anno si spostano da Chicago a Saint Louis (o viceversa) lo fa in treno. </a:t>
            </a:r>
            <a:r>
              <a:rPr lang="it-IT" dirty="0">
                <a:solidFill>
                  <a:srgbClr val="FF0000"/>
                </a:solidFill>
              </a:rPr>
              <a:t>Il 97 per cento </a:t>
            </a:r>
            <a:r>
              <a:rPr lang="it-IT" dirty="0"/>
              <a:t>lo fa in auto: ci si mette lo stesso tempo e i costi sono comparabili.</a:t>
            </a:r>
          </a:p>
          <a:p>
            <a:pPr marL="0" indent="0">
              <a:buNone/>
            </a:pPr>
            <a:endParaRPr lang="it-IT" dirty="0"/>
          </a:p>
        </p:txBody>
      </p:sp>
    </p:spTree>
    <p:extLst>
      <p:ext uri="{BB962C8B-B14F-4D97-AF65-F5344CB8AC3E}">
        <p14:creationId xmlns:p14="http://schemas.microsoft.com/office/powerpoint/2010/main" val="227866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65986-E249-D24E-8A6D-34FA1AD94163}"/>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7C1B6030-D1BA-AB4B-ACD2-8FEC721DB2DA}"/>
              </a:ext>
            </a:extLst>
          </p:cNvPr>
          <p:cNvPicPr>
            <a:picLocks noGrp="1" noChangeAspect="1"/>
          </p:cNvPicPr>
          <p:nvPr>
            <p:ph idx="1"/>
          </p:nvPr>
        </p:nvPicPr>
        <p:blipFill>
          <a:blip r:embed="rId2"/>
          <a:stretch>
            <a:fillRect/>
          </a:stretch>
        </p:blipFill>
        <p:spPr>
          <a:xfrm>
            <a:off x="355327" y="2049248"/>
            <a:ext cx="11377903" cy="1175866"/>
          </a:xfrm>
        </p:spPr>
      </p:pic>
    </p:spTree>
    <p:extLst>
      <p:ext uri="{BB962C8B-B14F-4D97-AF65-F5344CB8AC3E}">
        <p14:creationId xmlns:p14="http://schemas.microsoft.com/office/powerpoint/2010/main" val="398397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497E1-85A5-6C49-ADF3-ABBBC2FB54E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A852C46-7A19-D947-B162-0B7713C2EF80}"/>
              </a:ext>
            </a:extLst>
          </p:cNvPr>
          <p:cNvSpPr>
            <a:spLocks noGrp="1"/>
          </p:cNvSpPr>
          <p:nvPr>
            <p:ph idx="1"/>
          </p:nvPr>
        </p:nvSpPr>
        <p:spPr>
          <a:xfrm>
            <a:off x="593124" y="902043"/>
            <a:ext cx="10760676" cy="5486400"/>
          </a:xfrm>
        </p:spPr>
        <p:txBody>
          <a:bodyPr/>
          <a:lstStyle/>
          <a:p>
            <a:pPr marL="0" indent="0">
              <a:buNone/>
            </a:pPr>
            <a:r>
              <a:rPr lang="it-IT" sz="3200" dirty="0"/>
              <a:t>Nel maggio 1869 negli Stati Uniti fu inaugurata la </a:t>
            </a:r>
            <a:r>
              <a:rPr lang="it-IT" sz="3200" b="1" dirty="0">
                <a:solidFill>
                  <a:srgbClr val="FF0000"/>
                </a:solidFill>
                <a:hlinkClick r:id="rId2">
                  <a:extLst>
                    <a:ext uri="{A12FA001-AC4F-418D-AE19-62706E023703}">
                      <ahyp:hlinkClr xmlns:ahyp="http://schemas.microsoft.com/office/drawing/2018/hyperlinkcolor" val="tx"/>
                    </a:ext>
                  </a:extLst>
                </a:hlinkClick>
              </a:rPr>
              <a:t>Transcontinental Railroad</a:t>
            </a:r>
            <a:r>
              <a:rPr lang="it-IT" sz="3200" dirty="0"/>
              <a:t>, una linea ferroviaria che univa le due coste oceaniche. Fino a pochi anni prima per andare da New York a Los Angeles ci volevano settimane, e c’era anche chi preferiva fare quel viaggio in nave, aggirando l’America; dopo la </a:t>
            </a:r>
            <a:r>
              <a:rPr lang="it-IT" sz="3200" dirty="0" err="1"/>
              <a:t>Transcontinental</a:t>
            </a:r>
            <a:r>
              <a:rPr lang="it-IT" sz="3200" dirty="0"/>
              <a:t> Road per andare dalla costa atlantica a quella pacifica degli Stati Uniti bastò qualche giorno di viaggio in treno. </a:t>
            </a:r>
            <a:r>
              <a:rPr lang="it-IT" sz="3200" dirty="0">
                <a:solidFill>
                  <a:srgbClr val="FF0000"/>
                </a:solidFill>
              </a:rPr>
              <a:t>I treni sono stati fondamentali per lo sviluppo degli Stati Uniti: </a:t>
            </a:r>
            <a:r>
              <a:rPr lang="it-IT" sz="3200" dirty="0"/>
              <a:t>pensate al loro ruolo nei western, per esempio in </a:t>
            </a:r>
            <a:r>
              <a:rPr lang="it-IT" sz="3200" b="1" i="1" dirty="0">
                <a:hlinkClick r:id="rId3"/>
              </a:rPr>
              <a:t>C’era una volta il West</a:t>
            </a:r>
            <a:r>
              <a:rPr lang="it-IT" sz="3200" dirty="0"/>
              <a:t>. Oggi però pochi americani scelgono il treno per i loro spostamenti e, tra i paesi sviluppati, gli Stati Uniti sono quelli messi peggio per quanto riguarda l’alta velocità</a:t>
            </a:r>
            <a:r>
              <a:rPr lang="it-IT" dirty="0"/>
              <a:t>.</a:t>
            </a:r>
          </a:p>
        </p:txBody>
      </p:sp>
    </p:spTree>
    <p:extLst>
      <p:ext uri="{BB962C8B-B14F-4D97-AF65-F5344CB8AC3E}">
        <p14:creationId xmlns:p14="http://schemas.microsoft.com/office/powerpoint/2010/main" val="357786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5F1E09-0A6C-BB46-9867-FF8CB09CC7AA}"/>
              </a:ext>
            </a:extLst>
          </p:cNvPr>
          <p:cNvSpPr>
            <a:spLocks noGrp="1"/>
          </p:cNvSpPr>
          <p:nvPr>
            <p:ph type="title"/>
          </p:nvPr>
        </p:nvSpPr>
        <p:spPr/>
        <p:txBody>
          <a:bodyPr/>
          <a:lstStyle/>
          <a:p>
            <a:r>
              <a:rPr lang="it-IT" dirty="0"/>
              <a:t>Trans </a:t>
            </a:r>
            <a:r>
              <a:rPr lang="it-IT" dirty="0" err="1"/>
              <a:t>continental</a:t>
            </a:r>
            <a:r>
              <a:rPr lang="it-IT" dirty="0"/>
              <a:t> </a:t>
            </a:r>
            <a:r>
              <a:rPr lang="it-IT" dirty="0" err="1"/>
              <a:t>railroad</a:t>
            </a:r>
            <a:r>
              <a:rPr lang="it-IT" dirty="0"/>
              <a:t> (1869)</a:t>
            </a:r>
          </a:p>
        </p:txBody>
      </p:sp>
      <p:pic>
        <p:nvPicPr>
          <p:cNvPr id="5" name="Segnaposto contenuto 4">
            <a:extLst>
              <a:ext uri="{FF2B5EF4-FFF2-40B4-BE49-F238E27FC236}">
                <a16:creationId xmlns:a16="http://schemas.microsoft.com/office/drawing/2014/main" id="{FBFA7235-9D8E-844C-BA8C-7DFF63309527}"/>
              </a:ext>
            </a:extLst>
          </p:cNvPr>
          <p:cNvPicPr>
            <a:picLocks noGrp="1" noChangeAspect="1"/>
          </p:cNvPicPr>
          <p:nvPr>
            <p:ph idx="1"/>
          </p:nvPr>
        </p:nvPicPr>
        <p:blipFill>
          <a:blip r:embed="rId2"/>
          <a:stretch>
            <a:fillRect/>
          </a:stretch>
        </p:blipFill>
        <p:spPr>
          <a:xfrm>
            <a:off x="3206619" y="1825625"/>
            <a:ext cx="5778761" cy="4351338"/>
          </a:xfrm>
        </p:spPr>
      </p:pic>
    </p:spTree>
    <p:extLst>
      <p:ext uri="{BB962C8B-B14F-4D97-AF65-F5344CB8AC3E}">
        <p14:creationId xmlns:p14="http://schemas.microsoft.com/office/powerpoint/2010/main" val="328265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E2037D-616A-5F46-9219-3AA0B52DD362}"/>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D9B181CA-8467-7B49-8584-65DFF88E9D41}"/>
              </a:ext>
            </a:extLst>
          </p:cNvPr>
          <p:cNvPicPr>
            <a:picLocks noGrp="1" noChangeAspect="1"/>
          </p:cNvPicPr>
          <p:nvPr>
            <p:ph idx="1"/>
          </p:nvPr>
        </p:nvPicPr>
        <p:blipFill>
          <a:blip r:embed="rId2"/>
          <a:stretch>
            <a:fillRect/>
          </a:stretch>
        </p:blipFill>
        <p:spPr>
          <a:xfrm>
            <a:off x="1457287" y="197706"/>
            <a:ext cx="9277426" cy="6417883"/>
          </a:xfrm>
        </p:spPr>
      </p:pic>
    </p:spTree>
    <p:extLst>
      <p:ext uri="{BB962C8B-B14F-4D97-AF65-F5344CB8AC3E}">
        <p14:creationId xmlns:p14="http://schemas.microsoft.com/office/powerpoint/2010/main" val="281198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47A086-2DB3-A74C-9117-0B64D14564F7}"/>
              </a:ext>
            </a:extLst>
          </p:cNvPr>
          <p:cNvSpPr>
            <a:spLocks noGrp="1"/>
          </p:cNvSpPr>
          <p:nvPr>
            <p:ph idx="1"/>
          </p:nvPr>
        </p:nvSpPr>
        <p:spPr>
          <a:xfrm>
            <a:off x="704335" y="407773"/>
            <a:ext cx="10587681" cy="5993027"/>
          </a:xfrm>
        </p:spPr>
        <p:txBody>
          <a:bodyPr>
            <a:noAutofit/>
          </a:bodyPr>
          <a:lstStyle/>
          <a:p>
            <a:pPr marL="0" indent="0">
              <a:buNone/>
            </a:pPr>
            <a:r>
              <a:rPr lang="it-IT" sz="3000" dirty="0"/>
              <a:t>Non è un problema di capillarità della rete ferroviaria. Nonostante la grandezza del territorio, negli Stati Uniti le ferrovie arrivano un po’ dappertutto. Sono usate soprattutto per il </a:t>
            </a:r>
            <a:r>
              <a:rPr lang="it-IT" sz="3000" b="1" dirty="0">
                <a:hlinkClick r:id="rId2"/>
              </a:rPr>
              <a:t>trasporto merci</a:t>
            </a:r>
            <a:r>
              <a:rPr lang="it-IT" sz="3000" dirty="0"/>
              <a:t>, che negli Stati Uniti è molto efficiente: qualche anno fa l’</a:t>
            </a:r>
            <a:r>
              <a:rPr lang="it-IT" sz="3000" i="1" dirty="0" err="1"/>
              <a:t>Economist</a:t>
            </a:r>
            <a:r>
              <a:rPr lang="it-IT" sz="3000" dirty="0"/>
              <a:t> </a:t>
            </a:r>
            <a:r>
              <a:rPr lang="it-IT" sz="3000" b="1" dirty="0">
                <a:hlinkClick r:id="rId3"/>
              </a:rPr>
              <a:t>scrisse</a:t>
            </a:r>
            <a:r>
              <a:rPr lang="it-IT" sz="3000" dirty="0"/>
              <a:t> che il sistema statunitense per il trasporto di merci su rotaia era «universalmente riconosciuto come il migliore al mondo». Nessuno parla però degli Stati Uniti come di un modello per il trasporto ferroviario di passeggeri, anzi. Il dato più interessante quando si parla di treni passeggeri è quello che mette in relazione sia i passeggeri che i chilometri. Nel caso di un treno con mille passeggeri che viaggia per mille chilometri, il dato utile è quindi quello che si ottiene moltiplicando i passeggeri per i chilometri: mille x mille = un milione. Nel 2010 gli Stati Uniti arrivarono a </a:t>
            </a:r>
            <a:r>
              <a:rPr lang="it-IT" sz="3000" b="1" dirty="0">
                <a:hlinkClick r:id="rId4"/>
              </a:rPr>
              <a:t>17,2 milioni passeggeri -chilometri</a:t>
            </a:r>
            <a:r>
              <a:rPr lang="it-IT" sz="3000" dirty="0"/>
              <a:t>, contro i 400 milioni ottenuti nello stesso anno dall’Unione Europea.</a:t>
            </a:r>
          </a:p>
        </p:txBody>
      </p:sp>
    </p:spTree>
    <p:extLst>
      <p:ext uri="{BB962C8B-B14F-4D97-AF65-F5344CB8AC3E}">
        <p14:creationId xmlns:p14="http://schemas.microsoft.com/office/powerpoint/2010/main" val="309617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4FA01D-F993-AB4F-BA2F-1405600AD667}"/>
              </a:ext>
            </a:extLst>
          </p:cNvPr>
          <p:cNvSpPr>
            <a:spLocks noGrp="1"/>
          </p:cNvSpPr>
          <p:nvPr>
            <p:ph idx="1"/>
          </p:nvPr>
        </p:nvSpPr>
        <p:spPr>
          <a:xfrm>
            <a:off x="877329" y="921179"/>
            <a:ext cx="10612395" cy="5811838"/>
          </a:xfrm>
        </p:spPr>
        <p:txBody>
          <a:bodyPr>
            <a:normAutofit/>
          </a:bodyPr>
          <a:lstStyle/>
          <a:p>
            <a:pPr marL="0" indent="0">
              <a:buNone/>
            </a:pPr>
            <a:r>
              <a:rPr lang="it-IT" sz="3600" dirty="0"/>
              <a:t>Quando si parla di trasporto di passeggeri su rotaia, gli Stati Uniti hanno due dati di fatto da cui partire: un territorio molto grande e tante grandi aree con una bassa densità di popolazione. A questi handicap iniziali vanno aggiunte altre questioni storiche, politiche ed economiche: hanno a che fare con il periodo in cui furono costruite la maggior parte delle città americane, con la predilezione che da quelle parti hanno per le automobili e con il fatto che, semplificando un po’, gli investimenti sulle ferrovie siano considerati “di sinistra” e quindi avversati dalla destra.</a:t>
            </a:r>
          </a:p>
        </p:txBody>
      </p:sp>
    </p:spTree>
    <p:extLst>
      <p:ext uri="{BB962C8B-B14F-4D97-AF65-F5344CB8AC3E}">
        <p14:creationId xmlns:p14="http://schemas.microsoft.com/office/powerpoint/2010/main" val="331535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04A261-C9CE-914E-B1BB-06690EFB370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4E51B52-FD8F-0046-BC3E-632A67EEAF96}"/>
              </a:ext>
            </a:extLst>
          </p:cNvPr>
          <p:cNvSpPr>
            <a:spLocks noGrp="1"/>
          </p:cNvSpPr>
          <p:nvPr>
            <p:ph idx="1"/>
          </p:nvPr>
        </p:nvSpPr>
        <p:spPr>
          <a:xfrm>
            <a:off x="593124" y="365124"/>
            <a:ext cx="10760676" cy="5936821"/>
          </a:xfrm>
        </p:spPr>
        <p:txBody>
          <a:bodyPr>
            <a:normAutofit/>
          </a:bodyPr>
          <a:lstStyle/>
          <a:p>
            <a:pPr marL="0" indent="0">
              <a:buNone/>
            </a:pPr>
            <a:r>
              <a:rPr lang="it-IT" dirty="0"/>
              <a:t>Negli Stati Uniti ci sono poche aree con un’alta densità di popolazione (la California, il </a:t>
            </a:r>
            <a:r>
              <a:rPr lang="it-IT" dirty="0" err="1"/>
              <a:t>Midwest</a:t>
            </a:r>
            <a:r>
              <a:rPr lang="it-IT" dirty="0"/>
              <a:t>, parte del Texas e parte della costa atlantica) ma molte altre scarsamente abitate. Costruire un’efficace rete ferroviaria, possibilmente di treni ad alta velocità, vorrebbe dire sobbarcarsi costi per migliaia di chilometri senza nessun grande centro abitato tra un punto e l’altro.</a:t>
            </a:r>
          </a:p>
          <a:p>
            <a:pPr marL="0" indent="0">
              <a:buNone/>
            </a:pPr>
            <a:r>
              <a:rPr lang="it-IT" b="1" dirty="0"/>
              <a:t>Le città americane</a:t>
            </a:r>
            <a:br>
              <a:rPr lang="it-IT" dirty="0"/>
            </a:br>
            <a:r>
              <a:rPr lang="it-IT" dirty="0"/>
              <a:t>Si sono sviluppate quasi tutte nel Novecento, senza avere un centro storico come invece la maggior parte delle città italiane. In genere negli Stati Uniti ci sono periferie molto vaste e città che occupano una grande superficie. Vuol dire, banalmente, che qualsiasi stazione, vecchia o nuova, sarà sempre molto lontana per una gran parte degli abitanti di ogni città. E una stazione lontana è un grande disincentivo anche solo al pensiero di un possibile spostamento in treno.</a:t>
            </a:r>
          </a:p>
        </p:txBody>
      </p:sp>
    </p:spTree>
    <p:extLst>
      <p:ext uri="{BB962C8B-B14F-4D97-AF65-F5344CB8AC3E}">
        <p14:creationId xmlns:p14="http://schemas.microsoft.com/office/powerpoint/2010/main" val="99315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B34F94-40E2-2142-9D06-74751D9B5A4B}"/>
              </a:ext>
            </a:extLst>
          </p:cNvPr>
          <p:cNvSpPr>
            <a:spLocks noGrp="1"/>
          </p:cNvSpPr>
          <p:nvPr>
            <p:ph idx="1"/>
          </p:nvPr>
        </p:nvSpPr>
        <p:spPr>
          <a:xfrm>
            <a:off x="547816" y="466274"/>
            <a:ext cx="10898659" cy="6048032"/>
          </a:xfrm>
        </p:spPr>
        <p:txBody>
          <a:bodyPr>
            <a:normAutofit fontScale="92500"/>
          </a:bodyPr>
          <a:lstStyle/>
          <a:p>
            <a:pPr marL="0" indent="0">
              <a:buNone/>
            </a:pPr>
            <a:r>
              <a:rPr lang="it-IT" b="1" dirty="0"/>
              <a:t>La proprietà dei binari</a:t>
            </a:r>
            <a:br>
              <a:rPr lang="it-IT" dirty="0"/>
            </a:br>
            <a:r>
              <a:rPr lang="it-IT" dirty="0"/>
              <a:t>La maggior parte del trasporto ferroviario di passeggeri è gestita, negli Stati Uniti, da </a:t>
            </a:r>
            <a:r>
              <a:rPr lang="it-IT" dirty="0" err="1"/>
              <a:t>Amtrak</a:t>
            </a:r>
            <a:r>
              <a:rPr lang="it-IT" dirty="0"/>
              <a:t>, una società che esiste dal 1971 ed è </a:t>
            </a:r>
            <a:r>
              <a:rPr lang="it-IT" dirty="0">
                <a:solidFill>
                  <a:srgbClr val="FF0000"/>
                </a:solidFill>
              </a:rPr>
              <a:t>controllata dal governo federale</a:t>
            </a:r>
            <a:r>
              <a:rPr lang="it-IT" dirty="0"/>
              <a:t>. Il principale problema di </a:t>
            </a:r>
            <a:r>
              <a:rPr lang="it-IT" dirty="0" err="1"/>
              <a:t>Amtrak</a:t>
            </a:r>
            <a:r>
              <a:rPr lang="it-IT" dirty="0"/>
              <a:t> è che molte linee ferroviarie sono controllate da società che fanno i loro principali guadagni grazie al </a:t>
            </a:r>
            <a:r>
              <a:rPr lang="it-IT" dirty="0">
                <a:solidFill>
                  <a:srgbClr val="FF0000"/>
                </a:solidFill>
              </a:rPr>
              <a:t>trasporto merci</a:t>
            </a:r>
            <a:r>
              <a:rPr lang="it-IT" dirty="0"/>
              <a:t>, che spesso viene considerato prioritario. In molti casi, specie quando si tratta di treni ad alta velocità, servirebbe quindi costruire </a:t>
            </a:r>
            <a:r>
              <a:rPr lang="it-IT" dirty="0">
                <a:solidFill>
                  <a:srgbClr val="FF0000"/>
                </a:solidFill>
              </a:rPr>
              <a:t>nuove linee</a:t>
            </a:r>
            <a:r>
              <a:rPr lang="it-IT" dirty="0"/>
              <a:t>.</a:t>
            </a:r>
          </a:p>
          <a:p>
            <a:pPr marL="0" indent="0">
              <a:buNone/>
            </a:pPr>
            <a:r>
              <a:rPr lang="it-IT" b="1" dirty="0"/>
              <a:t>La proprietà delle terre</a:t>
            </a:r>
            <a:br>
              <a:rPr lang="it-IT" dirty="0"/>
            </a:br>
            <a:r>
              <a:rPr lang="it-IT" dirty="0"/>
              <a:t>Ma anche la costruzione di nuove linee è un problema. Quando si costruisce una nuova ferrovia, una delle parti più costose </a:t>
            </a:r>
            <a:r>
              <a:rPr lang="it-IT" dirty="0">
                <a:solidFill>
                  <a:srgbClr val="FF0000"/>
                </a:solidFill>
              </a:rPr>
              <a:t>riguarda l’acquisto e l’esproprio dei terreni</a:t>
            </a:r>
            <a:r>
              <a:rPr lang="it-IT" dirty="0"/>
              <a:t>. Specie quando si tratta di treni ad alta velocità, è necessario avere dei terreni specifici, perché i treni non possono fare grandi curve. Negli Stati Uniti però </a:t>
            </a:r>
            <a:r>
              <a:rPr lang="it-IT" dirty="0">
                <a:solidFill>
                  <a:srgbClr val="FF0000"/>
                </a:solidFill>
              </a:rPr>
              <a:t>la proprietà privata è considerata praticamente sacra</a:t>
            </a:r>
            <a:r>
              <a:rPr lang="it-IT" dirty="0"/>
              <a:t>, e gli espropri sono molto complessi e onerosi burocraticamente ed economicamente. La gran parte delle ferrovie americane furono costruite quando la gran parte dei terreni ancora non aveva proprietari.</a:t>
            </a:r>
          </a:p>
        </p:txBody>
      </p:sp>
    </p:spTree>
    <p:extLst>
      <p:ext uri="{BB962C8B-B14F-4D97-AF65-F5344CB8AC3E}">
        <p14:creationId xmlns:p14="http://schemas.microsoft.com/office/powerpoint/2010/main" val="25384742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418</Words>
  <Application>Microsoft Macintosh PowerPoint</Application>
  <PresentationFormat>Widescreen</PresentationFormat>
  <Paragraphs>24</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Calibri Light</vt:lpstr>
      <vt:lpstr>Tema di Office</vt:lpstr>
      <vt:lpstr>Lanciato mito di progresso (negli Stati Uniti d’America)</vt:lpstr>
      <vt:lpstr>Presentazione standard di PowerPoint</vt:lpstr>
      <vt:lpstr>Presentazione standard di PowerPoint</vt:lpstr>
      <vt:lpstr>Trans continental railroad (1869)</vt:lpstr>
      <vt:lpstr>Presentazione standard di PowerPoint</vt:lpstr>
      <vt:lpstr>Presentazione standard di PowerPoint</vt:lpstr>
      <vt:lpstr>Presentazione standard di PowerPoint</vt:lpstr>
      <vt:lpstr>Presentazione standard di PowerPoint</vt:lpstr>
      <vt:lpstr>Presentazione standard di PowerPoint</vt:lpstr>
      <vt:lpstr>Interstate Highway System (77.000 km)</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Treni e USA</dc:title>
  <dc:creator>sergio zilli</dc:creator>
  <cp:lastModifiedBy>sergio zilli</cp:lastModifiedBy>
  <cp:revision>5</cp:revision>
  <dcterms:created xsi:type="dcterms:W3CDTF">2019-04-10T07:01:37Z</dcterms:created>
  <dcterms:modified xsi:type="dcterms:W3CDTF">2019-04-10T08:04:13Z</dcterms:modified>
</cp:coreProperties>
</file>