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2.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2" r:id="rId2"/>
  </p:sldMasterIdLst>
  <p:notesMasterIdLst>
    <p:notesMasterId r:id="rId29"/>
  </p:notesMasterIdLst>
  <p:sldIdLst>
    <p:sldId id="439" r:id="rId3"/>
    <p:sldId id="669" r:id="rId4"/>
    <p:sldId id="670" r:id="rId5"/>
    <p:sldId id="834" r:id="rId6"/>
    <p:sldId id="836" r:id="rId7"/>
    <p:sldId id="835" r:id="rId8"/>
    <p:sldId id="833" r:id="rId9"/>
    <p:sldId id="837" r:id="rId10"/>
    <p:sldId id="839" r:id="rId11"/>
    <p:sldId id="838" r:id="rId12"/>
    <p:sldId id="832" r:id="rId13"/>
    <p:sldId id="831" r:id="rId14"/>
    <p:sldId id="954" r:id="rId15"/>
    <p:sldId id="882" r:id="rId16"/>
    <p:sldId id="883" r:id="rId17"/>
    <p:sldId id="884" r:id="rId18"/>
    <p:sldId id="885" r:id="rId19"/>
    <p:sldId id="886" r:id="rId20"/>
    <p:sldId id="887" r:id="rId21"/>
    <p:sldId id="888" r:id="rId22"/>
    <p:sldId id="889" r:id="rId23"/>
    <p:sldId id="890" r:id="rId24"/>
    <p:sldId id="891" r:id="rId25"/>
    <p:sldId id="892" r:id="rId26"/>
    <p:sldId id="893" r:id="rId27"/>
    <p:sldId id="894" r:id="rId28"/>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9pPr>
  </p:defaultTextStyle>
  <p:extLst>
    <p:ext uri="{EFAFB233-063F-42B5-8137-9DF3F51BA10A}">
      <p15:sldGuideLst xmlns:p15="http://schemas.microsoft.com/office/powerpoint/2012/main">
        <p15:guide id="1" orient="horz" pos="4319">
          <p15:clr>
            <a:srgbClr val="A4A3A4"/>
          </p15:clr>
        </p15:guide>
        <p15:guide id="2" pos="4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CC"/>
    <a:srgbClr val="33CC33"/>
    <a:srgbClr val="888888"/>
    <a:srgbClr val="858585"/>
    <a:srgbClr val="8B8B8B"/>
    <a:srgbClr val="828282"/>
    <a:srgbClr val="5F5F5F"/>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553" autoAdjust="0"/>
  </p:normalViewPr>
  <p:slideViewPr>
    <p:cSldViewPr snapToGrid="0">
      <p:cViewPr varScale="1">
        <p:scale>
          <a:sx n="62" d="100"/>
          <a:sy n="62" d="100"/>
        </p:scale>
        <p:origin x="2166" y="72"/>
      </p:cViewPr>
      <p:guideLst>
        <p:guide orient="horz" pos="4319"/>
        <p:guide pos="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5DD2A-0CDF-4F91-A4B4-474857A9D323}" type="slidenum">
              <a:rPr lang="en-US" altLang="it-IT"/>
              <a:pPr/>
              <a:t>‹#›</a:t>
            </a:fld>
            <a:endParaRPr lang="en-US" altLang="it-IT"/>
          </a:p>
        </p:txBody>
      </p:sp>
    </p:spTree>
    <p:extLst>
      <p:ext uri="{BB962C8B-B14F-4D97-AF65-F5344CB8AC3E}">
        <p14:creationId xmlns:p14="http://schemas.microsoft.com/office/powerpoint/2010/main" val="465994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PubMed_Identifier"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cbi.nlm.nih.gov/pubmed/796452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smtClean="0">
              <a:latin typeface="Times" panose="02020603050405020304" pitchFamily="18" charset="0"/>
            </a:endParaRPr>
          </a:p>
        </p:txBody>
      </p:sp>
    </p:spTree>
    <p:extLst>
      <p:ext uri="{BB962C8B-B14F-4D97-AF65-F5344CB8AC3E}">
        <p14:creationId xmlns:p14="http://schemas.microsoft.com/office/powerpoint/2010/main" val="317221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it-IT" altLang="it-IT" dirty="0" smtClean="0">
                <a:latin typeface="Times" panose="02020603050405020304" pitchFamily="18" charset="0"/>
              </a:rPr>
              <a:t>E’ fondamentale il Ciclo percezione riconoscimento azione: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perception, which is conscious awareness of objects, and recognition, which is placing an object in a category, such as “tree,” that gives it meaning, by considering the case of Dr. P., a patient described by neurologist Oliver Sacks (1985) in the title story of his book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The Man Who Mistook His Wife for a Hat.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Dr. P.’s problem was eventually diagnosed as visual form agnosia—an inability to recognize objects—that was caused by a brain tumor. He perceived the parts of objects but couldn’t identify the whole object, so when Sacks showed him a glove, Dr. P. described it as “a continuous surface unfolded on itself. It appears to have five outpouchings, if this is the word.”</a:t>
            </a:r>
            <a:endParaRPr lang="it-IT" altLang="it-IT" i="0" dirty="0" smtClean="0">
              <a:latin typeface="Times" panose="02020603050405020304" pitchFamily="18" charset="0"/>
            </a:endParaRPr>
          </a:p>
          <a:p>
            <a:pPr marL="228600" indent="-228600">
              <a:buAutoNum type="arabicParenR"/>
            </a:pPr>
            <a:endParaRPr lang="it-IT" altLang="it-IT" dirty="0" smtClean="0">
              <a:latin typeface="Times" panose="02020603050405020304" pitchFamily="18" charset="0"/>
            </a:endParaRPr>
          </a:p>
        </p:txBody>
      </p:sp>
    </p:spTree>
    <p:extLst>
      <p:ext uri="{BB962C8B-B14F-4D97-AF65-F5344CB8AC3E}">
        <p14:creationId xmlns:p14="http://schemas.microsoft.com/office/powerpoint/2010/main" val="1688417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We can distinguish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between perception, which is conscious awareness of the tree, and recognition, which is placing an object in a category, such as “tree,” that gives it meaning. The final behavioral response is action (Step 7), which involves motor activities. For example, the person might decide to walk toward the tree, have a picnic under it, or climb it. Even if he doesn’t decide to interact directly with the tree, he is taking action when he looks at different parts of the tree, even if he is standing in one place. Some researchers see action as an important outcome of the perceptual process because of its importance for survival. David Milner and Melvyn </a:t>
            </a:r>
            <a:r>
              <a:rPr lang="en-US" sz="1200" b="0" i="0" u="none" strike="noStrike" kern="1200" baseline="0" dirty="0" err="1" smtClean="0">
                <a:solidFill>
                  <a:schemeClr val="tx1"/>
                </a:solidFill>
                <a:latin typeface="Times" charset="0"/>
                <a:ea typeface="MS PGothic" panose="020B0600070205080204" pitchFamily="34" charset="-128"/>
                <a:cs typeface="ＭＳ Ｐゴシック" charset="-128"/>
              </a:rPr>
              <a:t>Goodale</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(1995) propose that early in the evolution of animals, the major goal of visual processing was not to create a conscious perception or “picture” of the environment but to help the animal control navigation, catch prey, avoid obstacles, and detect predators—all crucial functions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for the animal’s survival.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The fact that perception often leads to action—whether it be an animal’s increasing its vigilance when it hears a twig snap in the forest or a person’s deciding to interact with an object or just look more closely at something that looks interesting— means that perception is a continuously changing process. For example, the image of the tree on the back of the eye changes every time the person moves his body or his eyes relative to the tree, and this change creates new representations and a new series of transformations. Thus, although we can describe the perceptual process as a series of steps that “begins” with the environmental stimulus and “ends” with perception, recognition, and action, the overall process is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dynamic and continually changing.</a:t>
            </a:r>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12</a:t>
            </a:fld>
            <a:endParaRPr lang="en-US" altLang="it-IT"/>
          </a:p>
        </p:txBody>
      </p:sp>
    </p:spTree>
    <p:extLst>
      <p:ext uri="{BB962C8B-B14F-4D97-AF65-F5344CB8AC3E}">
        <p14:creationId xmlns:p14="http://schemas.microsoft.com/office/powerpoint/2010/main" val="2776906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04F6934F-F595-4E5A-AE03-885434C958E4}" type="slidenum">
              <a:rPr lang="en-US" altLang="it-IT" sz="1200"/>
              <a:pPr algn="r"/>
              <a:t>13</a:t>
            </a:fld>
            <a:endParaRPr lang="en-US" altLang="it-IT" sz="1200"/>
          </a:p>
        </p:txBody>
      </p:sp>
      <p:sp>
        <p:nvSpPr>
          <p:cNvPr id="711683" name="Rectangle 2"/>
          <p:cNvSpPr>
            <a:spLocks noGrp="1" noRot="1" noChangeAspect="1" noChangeArrowheads="1" noTextEdit="1"/>
          </p:cNvSpPr>
          <p:nvPr>
            <p:ph type="sldImg"/>
          </p:nvPr>
        </p:nvSpPr>
        <p:spPr>
          <a:ln/>
        </p:spPr>
      </p:sp>
      <p:sp>
        <p:nvSpPr>
          <p:cNvPr id="71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una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catena psicofisica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composta da stimolo distale (indipendente dall’osservatore), stimolo prossimale (l’immagine catturabile in un punto di vista), sensazione (la registrazione, tipicamente parziale, degli</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stimoli prossimali), percezione (prodotto dell’organizzazione delle sensazioni in unità normalmente corrispondenti agli stimoli distali), riconoscimento (risultante dal</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confronto tra le percezioni e l’informazione depositata in memoria). In un modello rigidamente sequenziale, ciascuno stadio di elaborazione sarebbe condizione necessaria</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e sufficiente per il successivo, </a:t>
            </a:r>
            <a:r>
              <a:rPr lang="it-IT" altLang="it-IT" sz="1200" b="0" i="0" u="none" strike="noStrike" kern="1200" baseline="0" dirty="0" smtClean="0">
                <a:solidFill>
                  <a:schemeClr val="tx1"/>
                </a:solidFill>
                <a:latin typeface="Times" charset="0"/>
                <a:ea typeface="MS PGothic" panose="020B0600070205080204" pitchFamily="34" charset="-128"/>
              </a:rPr>
              <a:t>Tuttavia le interdipendenze tra i blocchi che compongono questo modello standard possono essere riviste alla luce dei fatti discussi</a:t>
            </a:r>
            <a:endParaRPr lang="en-US" altLang="it-IT" dirty="0" smtClean="0">
              <a:latin typeface="Times" panose="02020603050405020304" pitchFamily="18" charset="0"/>
            </a:endParaRPr>
          </a:p>
        </p:txBody>
      </p:sp>
    </p:spTree>
    <p:extLst>
      <p:ext uri="{BB962C8B-B14F-4D97-AF65-F5344CB8AC3E}">
        <p14:creationId xmlns:p14="http://schemas.microsoft.com/office/powerpoint/2010/main" val="2032435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94F2CD7F-D645-4A50-A0ED-D8AA02980FB9}" type="slidenum">
              <a:rPr lang="it-IT" altLang="it-IT" sz="1200"/>
              <a:pPr algn="r"/>
              <a:t>14</a:t>
            </a:fld>
            <a:endParaRPr lang="it-IT" altLang="it-IT" sz="1200"/>
          </a:p>
        </p:txBody>
      </p:sp>
      <p:sp>
        <p:nvSpPr>
          <p:cNvPr id="713731" name="Rectangle 2"/>
          <p:cNvSpPr>
            <a:spLocks noGrp="1" noRot="1" noChangeAspect="1" noChangeArrowheads="1" noTextEdit="1"/>
          </p:cNvSpPr>
          <p:nvPr>
            <p:ph type="sldImg"/>
          </p:nvPr>
        </p:nvSpPr>
        <p:spPr>
          <a:solidFill>
            <a:srgbClr val="FFFFFF"/>
          </a:solidFill>
          <a:ln/>
        </p:spPr>
      </p:sp>
      <p:sp>
        <p:nvSpPr>
          <p:cNvPr id="713732" name="Rectangle 3"/>
          <p:cNvSpPr>
            <a:spLocks noGrp="1" noChangeArrowheads="1"/>
          </p:cNvSpPr>
          <p:nvPr>
            <p:ph type="body" idx="1"/>
          </p:nvPr>
        </p:nvSpPr>
        <p:spPr>
          <a:xfrm>
            <a:off x="723900" y="4343400"/>
            <a:ext cx="5410200" cy="4114800"/>
          </a:xfrm>
          <a:solidFill>
            <a:srgbClr val="FFFFFF"/>
          </a:solidFill>
          <a:ln>
            <a:solidFill>
              <a:srgbClr val="000000"/>
            </a:solidFill>
          </a:ln>
        </p:spPr>
        <p:txBody>
          <a:bodyPr/>
          <a:lstStyle/>
          <a:p>
            <a:endParaRPr lang="it-IT" altLang="it-IT" dirty="0" smtClean="0">
              <a:latin typeface="Arial" panose="020B0604020202020204" pitchFamily="34" charset="0"/>
            </a:endParaRPr>
          </a:p>
        </p:txBody>
      </p:sp>
    </p:spTree>
    <p:extLst>
      <p:ext uri="{BB962C8B-B14F-4D97-AF65-F5344CB8AC3E}">
        <p14:creationId xmlns:p14="http://schemas.microsoft.com/office/powerpoint/2010/main" val="290617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73C8AFF0-0F3F-4F34-8E07-E7DAF5801D23}" type="slidenum">
              <a:rPr lang="en-US" altLang="it-IT" sz="1200"/>
              <a:pPr algn="r"/>
              <a:t>16</a:t>
            </a:fld>
            <a:endParaRPr lang="en-US" altLang="it-IT" sz="1200"/>
          </a:p>
        </p:txBody>
      </p:sp>
      <p:sp>
        <p:nvSpPr>
          <p:cNvPr id="716803" name="Rectangle 2"/>
          <p:cNvSpPr>
            <a:spLocks noGrp="1" noRot="1" noChangeAspect="1" noChangeArrowheads="1" noTextEdit="1"/>
          </p:cNvSpPr>
          <p:nvPr>
            <p:ph type="sldImg"/>
          </p:nvPr>
        </p:nvSpPr>
        <p:spPr>
          <a:ln/>
        </p:spPr>
      </p:sp>
      <p:sp>
        <p:nvSpPr>
          <p:cNvPr id="71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457216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Grp="1" noRot="1" noChangeAspect="1" noChangeArrowheads="1" noTextEdit="1"/>
          </p:cNvSpPr>
          <p:nvPr>
            <p:ph type="sldImg"/>
          </p:nvPr>
        </p:nvSpPr>
        <p:spPr>
          <a:ln/>
        </p:spPr>
      </p:sp>
      <p:sp>
        <p:nvSpPr>
          <p:cNvPr id="1063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panose="02020603050405020304" pitchFamily="18" charset="0"/>
              </a:rPr>
              <a:t>The phi phenomenon is the optical illusion of perceiving a series of still images, when viewed in rapid succession, as continuous motion. Max Wertheimer, one of the three founders of Gestalt psychology, defined this phenomenon in 1912. The phi phenomenon and persistence of vision together formed the foundation of Hugo Münsterberg's theory of film and are part of the process of motion perception. The phi phenomenon is similar to beta movement in that both cause sensation of movement. However, the phi phenomenon is an apparent movement caused by luminous impulses in sequence, whereas beta movement is an apparent movement caused by luminous stationary impulses.</a:t>
            </a:r>
          </a:p>
          <a:p>
            <a:endParaRPr lang="it-IT" altLang="it-IT" smtClean="0">
              <a:latin typeface="Times" panose="02020603050405020304" pitchFamily="18" charset="0"/>
            </a:endParaRPr>
          </a:p>
        </p:txBody>
      </p:sp>
    </p:spTree>
    <p:extLst>
      <p:ext uri="{BB962C8B-B14F-4D97-AF65-F5344CB8AC3E}">
        <p14:creationId xmlns:p14="http://schemas.microsoft.com/office/powerpoint/2010/main" val="1613522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591334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Rot="1" noChangeAspect="1" noChangeArrowheads="1" noTextEdit="1"/>
          </p:cNvSpPr>
          <p:nvPr>
            <p:ph type="sldImg"/>
          </p:nvPr>
        </p:nvSpPr>
        <p:spPr>
          <a:ln/>
        </p:spPr>
      </p:sp>
      <p:sp>
        <p:nvSpPr>
          <p:cNvPr id="1034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51573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Rot="1" noChangeAspect="1" noChangeArrowheads="1" noTextEdit="1"/>
          </p:cNvSpPr>
          <p:nvPr>
            <p:ph type="sldImg"/>
          </p:nvPr>
        </p:nvSpPr>
        <p:spPr>
          <a:ln/>
        </p:spPr>
      </p:sp>
      <p:sp>
        <p:nvSpPr>
          <p:cNvPr id="1032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latin typeface="Times" panose="02020603050405020304" pitchFamily="18" charset="0"/>
              </a:rPr>
              <a:t>Pagina 179-180 Capitolo 7.4.2 Bressan</a:t>
            </a:r>
          </a:p>
          <a:p>
            <a:endParaRPr lang="it-IT" altLang="it-IT" dirty="0" smtClean="0">
              <a:latin typeface="Times" panose="02020603050405020304" pitchFamily="18" charset="0"/>
            </a:endParaRPr>
          </a:p>
          <a:p>
            <a:r>
              <a:rPr lang="it-IT" altLang="it-IT" dirty="0" smtClean="0">
                <a:latin typeface="Times" panose="02020603050405020304" pitchFamily="18" charset="0"/>
              </a:rPr>
              <a:t>Frequenza di Fusione Umana 24</a:t>
            </a:r>
            <a:r>
              <a:rPr lang="it-IT" altLang="it-IT" baseline="0" dirty="0" smtClean="0">
                <a:latin typeface="Times" panose="02020603050405020304" pitchFamily="18" charset="0"/>
              </a:rPr>
              <a:t> Hz, </a:t>
            </a:r>
            <a:r>
              <a:rPr lang="it-IT" altLang="it-IT" dirty="0" smtClean="0">
                <a:latin typeface="Times" panose="02020603050405020304" pitchFamily="18" charset="0"/>
              </a:rPr>
              <a:t>TV 24 immagini al secondo Hz</a:t>
            </a:r>
            <a:r>
              <a:rPr lang="it-IT" altLang="it-IT" baseline="0" dirty="0" smtClean="0">
                <a:latin typeface="Times" panose="02020603050405020304" pitchFamily="18" charset="0"/>
              </a:rPr>
              <a:t> </a:t>
            </a:r>
            <a:r>
              <a:rPr lang="it-IT" altLang="it-IT" dirty="0" smtClean="0">
                <a:latin typeface="Times" panose="02020603050405020304" pitchFamily="18" charset="0"/>
              </a:rPr>
              <a:t>Cinema 30 (accoppiate a due a due in modo da essere persistenti) </a:t>
            </a:r>
          </a:p>
          <a:p>
            <a:endParaRPr lang="it-IT" altLang="it-IT" dirty="0" smtClean="0">
              <a:latin typeface="Times" panose="02020603050405020304" pitchFamily="18" charset="0"/>
            </a:endParaRPr>
          </a:p>
        </p:txBody>
      </p:sp>
    </p:spTree>
    <p:extLst>
      <p:ext uri="{BB962C8B-B14F-4D97-AF65-F5344CB8AC3E}">
        <p14:creationId xmlns:p14="http://schemas.microsoft.com/office/powerpoint/2010/main" val="160741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6391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AE461819-5F81-496E-86C1-62E757D5C30E}" type="slidenum">
              <a:rPr lang="en-US" altLang="it-IT" sz="1200"/>
              <a:pPr algn="r"/>
              <a:t>2</a:t>
            </a:fld>
            <a:endParaRPr lang="en-US" altLang="it-IT" sz="1200"/>
          </a:p>
        </p:txBody>
      </p:sp>
      <p:sp>
        <p:nvSpPr>
          <p:cNvPr id="709635" name="Rectangle 2"/>
          <p:cNvSpPr>
            <a:spLocks noGrp="1" noRot="1" noChangeAspect="1" noChangeArrowheads="1" noTextEdit="1"/>
          </p:cNvSpPr>
          <p:nvPr>
            <p:ph type="sldImg"/>
          </p:nvPr>
        </p:nvSpPr>
        <p:spPr>
          <a:ln/>
        </p:spPr>
      </p:sp>
      <p:sp>
        <p:nvSpPr>
          <p:cNvPr id="70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433790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317716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300960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2"/>
          <p:cNvSpPr>
            <a:spLocks noGrp="1" noRot="1" noChangeAspect="1" noChangeArrowheads="1" noTextEdit="1"/>
          </p:cNvSpPr>
          <p:nvPr>
            <p:ph type="sldImg"/>
          </p:nvPr>
        </p:nvSpPr>
        <p:spPr>
          <a:ln/>
        </p:spPr>
      </p:sp>
      <p:sp>
        <p:nvSpPr>
          <p:cNvPr id="105165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latin typeface="Times" panose="02020603050405020304" pitchFamily="18" charset="0"/>
              </a:rPr>
              <a:t>Vi ricordate che abbiamo detto che</a:t>
            </a:r>
            <a:r>
              <a:rPr lang="it-IT" altLang="it-IT" baseline="0" dirty="0" smtClean="0">
                <a:latin typeface="Times" panose="02020603050405020304" pitchFamily="18" charset="0"/>
              </a:rPr>
              <a:t> l’organizzazione delle vie visive e della decussazione delle stesse nel collicolo vuole che quando uno stimolo cade a sinistra di un punto di fissazione o a destra questo viene elaborato da un emisfero e dall’altro? Esatto!</a:t>
            </a:r>
          </a:p>
          <a:p>
            <a:r>
              <a:rPr lang="it-IT" altLang="it-IT" baseline="0" dirty="0" smtClean="0">
                <a:latin typeface="Times" panose="02020603050405020304" pitchFamily="18" charset="0"/>
              </a:rPr>
              <a:t>Allora il Movimento apparente non dovrebbe persistere (se dipendesse squisitamente da prossimità e da proprietà di basso livello) in questo caso….</a:t>
            </a:r>
          </a:p>
          <a:p>
            <a:r>
              <a:rPr lang="it-IT" altLang="it-IT" baseline="0" dirty="0" smtClean="0">
                <a:latin typeface="Times" panose="02020603050405020304" pitchFamily="18" charset="0"/>
              </a:rPr>
              <a:t>Fissate adesso il centro dell’aria bianca …. Cosa avete visto?</a:t>
            </a:r>
          </a:p>
          <a:p>
            <a:r>
              <a:rPr lang="it-IT" altLang="it-IT" baseline="0" dirty="0" smtClean="0">
                <a:latin typeface="Times" panose="02020603050405020304" pitchFamily="18" charset="0"/>
              </a:rPr>
              <a:t>Sorprendente…. Adesso i quadrati venivano proeitatti dall’emicampo visivo sinistro elaborati nell’emisfero destro per finire nell’emicampo visivo destro elaborati nell’emisfero sinistro…. Eppure il MA persiste anche in queste condizioni. </a:t>
            </a:r>
            <a:endParaRPr lang="it-IT" altLang="it-IT" dirty="0" smtClean="0">
              <a:latin typeface="Times" panose="02020603050405020304" pitchFamily="18" charset="0"/>
            </a:endParaRPr>
          </a:p>
        </p:txBody>
      </p:sp>
    </p:spTree>
    <p:extLst>
      <p:ext uri="{BB962C8B-B14F-4D97-AF65-F5344CB8AC3E}">
        <p14:creationId xmlns:p14="http://schemas.microsoft.com/office/powerpoint/2010/main" val="134903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04F6934F-F595-4E5A-AE03-885434C958E4}" type="slidenum">
              <a:rPr lang="en-US" altLang="it-IT" sz="1200"/>
              <a:pPr algn="r"/>
              <a:t>3</a:t>
            </a:fld>
            <a:endParaRPr lang="en-US" altLang="it-IT" sz="1200"/>
          </a:p>
        </p:txBody>
      </p:sp>
      <p:sp>
        <p:nvSpPr>
          <p:cNvPr id="711683" name="Rectangle 2"/>
          <p:cNvSpPr>
            <a:spLocks noGrp="1" noRot="1" noChangeAspect="1" noChangeArrowheads="1" noTextEdit="1"/>
          </p:cNvSpPr>
          <p:nvPr>
            <p:ph type="sldImg"/>
          </p:nvPr>
        </p:nvSpPr>
        <p:spPr>
          <a:ln/>
        </p:spPr>
      </p:sp>
      <p:sp>
        <p:nvSpPr>
          <p:cNvPr id="71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una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catena psicofisica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composta</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da stimolo distale (indipendente dall’osservatore), stimolo prossimale (l’immagine</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catturabile in un punto di vista), sensazione (la registrazione, tipicamente parziale, degli</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stimoli prossimali), percezione (prodotto dell’organizzazione delle sensazioni in unità</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normalmente corrispondenti agli stimoli distali), riconoscimento (risultante dal</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confronto tra le percezioni e l’informazione depositata in memoria). In un modello</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rigidamente sequenziale, ciascuno stadio di elaborazione sarebbe condizione necessaria</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e sufficiente per il successivo. Benché i confini tra sensazione, percezione e</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riconoscimento siano controversi, allo scopo di illustrare almeno i fatti e i problemi più</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rilevanti abbiamo seguito questa tripartizione che, all’interno della modalità sensoriale</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più studiata, ricalca la consueta distinzione tra visione di basso, intermedio, alto livello</a:t>
            </a:r>
          </a:p>
          <a:p>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low-</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mid-</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 </a:t>
            </a:r>
            <a:r>
              <a:rPr lang="it-IT" sz="1200" b="0" i="1" u="none" strike="noStrike" kern="1200" baseline="0" dirty="0" smtClean="0">
                <a:solidFill>
                  <a:schemeClr val="tx1"/>
                </a:solidFill>
                <a:latin typeface="Times" charset="0"/>
                <a:ea typeface="MS PGothic" panose="020B0600070205080204" pitchFamily="34" charset="-128"/>
                <a:cs typeface="ＭＳ Ｐゴシック" charset="-128"/>
              </a:rPr>
              <a:t>high-level vision</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a:t>
            </a:r>
          </a:p>
          <a:p>
            <a:endParaRPr lang="it-IT" altLang="it-IT" sz="1200" b="0" i="0" u="none" strike="noStrike" kern="1200" baseline="0" dirty="0" smtClean="0">
              <a:solidFill>
                <a:schemeClr val="tx1"/>
              </a:solidFill>
              <a:latin typeface="Times" charset="0"/>
              <a:ea typeface="MS PGothic" panose="020B0600070205080204" pitchFamily="34" charset="-128"/>
            </a:endParaRPr>
          </a:p>
          <a:p>
            <a:r>
              <a:rPr lang="it-IT" altLang="it-IT" sz="1200" b="0" i="0" u="none" strike="noStrike" kern="1200" baseline="0" dirty="0" smtClean="0">
                <a:solidFill>
                  <a:schemeClr val="tx1"/>
                </a:solidFill>
                <a:latin typeface="Times" charset="0"/>
                <a:ea typeface="MS PGothic" panose="020B0600070205080204" pitchFamily="34" charset="-128"/>
              </a:rPr>
              <a:t>Naturalmente le interdipendenze tra i blocchi che compongono questo modello standard possono essere riviste alla luce dei seguenti fatti</a:t>
            </a:r>
            <a:endParaRPr lang="en-US" altLang="it-IT" dirty="0" smtClean="0">
              <a:latin typeface="Times" panose="02020603050405020304" pitchFamily="18" charset="0"/>
            </a:endParaRPr>
          </a:p>
        </p:txBody>
      </p:sp>
    </p:spTree>
    <p:extLst>
      <p:ext uri="{BB962C8B-B14F-4D97-AF65-F5344CB8AC3E}">
        <p14:creationId xmlns:p14="http://schemas.microsoft.com/office/powerpoint/2010/main" val="236418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AE461819-5F81-496E-86C1-62E757D5C30E}" type="slidenum">
              <a:rPr lang="en-US" altLang="it-IT" sz="1200"/>
              <a:pPr algn="r"/>
              <a:t>4</a:t>
            </a:fld>
            <a:endParaRPr lang="en-US" altLang="it-IT" sz="1200"/>
          </a:p>
        </p:txBody>
      </p:sp>
      <p:sp>
        <p:nvSpPr>
          <p:cNvPr id="709635" name="Rectangle 2"/>
          <p:cNvSpPr>
            <a:spLocks noGrp="1" noRot="1" noChangeAspect="1" noChangeArrowheads="1" noTextEdit="1"/>
          </p:cNvSpPr>
          <p:nvPr>
            <p:ph type="sldImg"/>
          </p:nvPr>
        </p:nvSpPr>
        <p:spPr>
          <a:ln/>
        </p:spPr>
      </p:sp>
      <p:sp>
        <p:nvSpPr>
          <p:cNvPr id="70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the case of Dr. P., a patient described by neurologist Oliver Sacks (1985) in the title story of his book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The Man Who Mistook His Wife for a Hat.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Dr. P., a well-known musician and music teacher, first noticed a problem when he began having trouble recognizing his students visually, although he could immediately identify them by the sound of their voices. But when Dr. P. began misperceiving common objects, for example addressing a parking meter as if it were a person or expecting a carved knob on a piece of furniture to engage him in conversation, it became clear that his problem was more serious than just a little forgetfulness. Was he blind, or perhaps crazy? It was clear from an eye examination that he could see well, and by many other criteria it was obvious that he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was not crazy.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Dr. P.’s problem was eventually diagnosed as visual form agnosia—an inability to recognize objects—that was caused by a brain tumor. He perceived the parts of objects but couldn’t identify the whole object, so when Sacks showed him a glove, Dr. P. described it as “a continuous surface unfolded on itself. It appears to have five outpouchings, if this is the word.” When Sacks asked him what it was, Dr. P. hypothesized that it was “a container of some sort. It could be a change purse, for example, for coins of fi </a:t>
            </a:r>
            <a:r>
              <a:rPr lang="en-US" sz="1200" b="0" i="0" u="none" strike="noStrike" kern="1200" baseline="0" dirty="0" err="1" smtClean="0">
                <a:solidFill>
                  <a:schemeClr val="tx1"/>
                </a:solidFill>
                <a:latin typeface="Times" charset="0"/>
                <a:ea typeface="MS PGothic" panose="020B0600070205080204" pitchFamily="34" charset="-128"/>
                <a:cs typeface="ＭＳ Ｐゴシック" charset="-128"/>
              </a:rPr>
              <a:t>ve</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sizes.” The normally easy process of object recognition had, for Dr. P., been derailed by his brain tumor. He could perceive the object and recognize parts of it, but he couldn’t perceptually assemble the parts in a way that would enable him to recognize the object as a whole. Cases such as this show that it is important to distinguish between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perception and recognition.</a:t>
            </a:r>
            <a:endParaRPr lang="en-US" altLang="it-IT" dirty="0" smtClean="0">
              <a:latin typeface="Times" panose="02020603050405020304" pitchFamily="18" charset="0"/>
            </a:endParaRPr>
          </a:p>
        </p:txBody>
      </p:sp>
    </p:spTree>
    <p:extLst>
      <p:ext uri="{BB962C8B-B14F-4D97-AF65-F5344CB8AC3E}">
        <p14:creationId xmlns:p14="http://schemas.microsoft.com/office/powerpoint/2010/main" val="1727063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In the clip we see an associative </a:t>
            </a:r>
            <a:r>
              <a:rPr lang="en-US" dirty="0" err="1" smtClean="0"/>
              <a:t>agnosic</a:t>
            </a:r>
            <a:r>
              <a:rPr lang="en-US" dirty="0" smtClean="0"/>
              <a:t> attempting to recognize objects through touching/smelling vs. seeing. For the objects he sees but does not recognize, his hands demonstrate wonderful implicit awareness of how to manually interact with the object, based on representations in the "how" visual pathway</a:t>
            </a:r>
            <a:endParaRPr lang="it-IT" dirty="0" smtClean="0"/>
          </a:p>
          <a:p>
            <a:r>
              <a:rPr lang="it-IT" dirty="0" smtClean="0"/>
              <a:t>1.1.. Quando tocca e annusa l’oggetto dice Cryon - </a:t>
            </a:r>
            <a:r>
              <a:rPr lang="it-IT" baseline="0" dirty="0" smtClean="0"/>
              <a:t> Matita, ma guardandolo dice Matita e Candela poi ridice Matita ma solo perché asserisce che odora come una candela</a:t>
            </a:r>
          </a:p>
          <a:p>
            <a:r>
              <a:rPr lang="it-IT" baseline="0" dirty="0" smtClean="0"/>
              <a:t>1.2. Senza fare toccare o provare a manipolare l’oggetto mostra un clarinetto su carta: asserisce che è una penna. Poi la sperimentatrice gli chiede di provare a eseguire con le mani quello che farebbe con l’oggetto e a quel punto dice (ha un insight) un flauto o uno strumento…. Ma è molto incerto. Non riesce a capire perché lo ha detto. E’ sorpreso quando la sperimentatrice gli dice che è un clarinetto. Fenomeno della punta sulla lingua.  </a:t>
            </a:r>
          </a:p>
          <a:p>
            <a:r>
              <a:rPr lang="it-IT" baseline="0" dirty="0" smtClean="0"/>
              <a:t>1.3. Mostra un oggetto complesso: una serratura. Lui cerca di aiutarsi con le mani – prende il telefono e si aiuta con i movimenti che potrebbe fare con l’oggetto . La sperimentatrice gli dice di metere d’apparte il telefono che non è un telefono. Poi lo mette davant a una scela: orologio, lock o telefono. Esclude il telefono e dice lock.</a:t>
            </a:r>
          </a:p>
          <a:p>
            <a:r>
              <a:rPr lang="it-IT" baseline="0" dirty="0" smtClean="0"/>
              <a:t>Il caso ritratto nel video è molto simile a quello descritto da </a:t>
            </a:r>
            <a:r>
              <a:rPr lang="it-IT" i="1" dirty="0" smtClean="0">
                <a:effectLst/>
              </a:rPr>
              <a:t>Behrmann, M.; Moscovitch, M.; Winocur, G. (1994). "Intact visual imagery and impaired visual perception in a patient with visual agnosia". Journal of Experimental Psychology. Human Perception and Performance. </a:t>
            </a:r>
            <a:r>
              <a:rPr lang="it-IT" b="1" i="1" dirty="0" smtClean="0">
                <a:effectLst/>
              </a:rPr>
              <a:t>20</a:t>
            </a:r>
            <a:r>
              <a:rPr lang="it-IT" i="1" dirty="0" smtClean="0">
                <a:effectLst/>
              </a:rPr>
              <a:t> (5): 1068–87. </a:t>
            </a:r>
            <a:r>
              <a:rPr lang="it-IT" i="1" dirty="0" smtClean="0">
                <a:effectLst/>
                <a:hlinkClick r:id="rId3" tooltip="PubMed Identifier"/>
              </a:rPr>
              <a:t>PMID</a:t>
            </a:r>
            <a:r>
              <a:rPr lang="it-IT" i="1" dirty="0" smtClean="0">
                <a:effectLst/>
              </a:rPr>
              <a:t> </a:t>
            </a:r>
            <a:r>
              <a:rPr lang="it-IT" i="1" dirty="0" smtClean="0">
                <a:effectLst/>
                <a:hlinkClick r:id="rId4"/>
              </a:rPr>
              <a:t>7964528</a:t>
            </a:r>
            <a:r>
              <a:rPr lang="it-IT" i="1" dirty="0" smtClean="0">
                <a:effectLst/>
              </a:rPr>
              <a:t> nel caso del Paziente </a:t>
            </a:r>
            <a:r>
              <a:rPr lang="en-US" dirty="0" smtClean="0">
                <a:effectLst/>
              </a:rPr>
              <a:t>C.K. was born in 1961 in England and emigrated to Canada in 1980. In January of 1988, C.K. sustained a head injury from a motor vehicle accident while out for a jog. Following the accident, C.K. experienced many cognitive issues, mood swings, poor memory, and temper outbursts. C.K. also had motor weakness on the left side and a left homonymous hemianopia. He recovered well, retaining normal intelligence and normal visual acuity. He was able to complete a Masters in History, later working as a manager at a large corporation. Although his recovery was successful in other areas of cognition, C.K. still struggles to make sense of the visual world.</a:t>
            </a:r>
            <a:r>
              <a:rPr lang="en-US" baseline="0" dirty="0" smtClean="0">
                <a:effectLst/>
              </a:rPr>
              <a:t> </a:t>
            </a:r>
            <a:r>
              <a:rPr lang="en-US" dirty="0" smtClean="0">
                <a:effectLst/>
              </a:rPr>
              <a:t>Magnetic resonance imaging (MRI) showed bilateral thinning of C.K.'s occipital lobe which resulted in associative visual agnosia. Patients that suffer from visual agnosia are unable to identify visually presented objects. They can identify these objects through other modalities such as touch but if presented visually, they are unable to. Associative </a:t>
            </a:r>
            <a:r>
              <a:rPr lang="en-US" dirty="0" err="1" smtClean="0">
                <a:effectLst/>
              </a:rPr>
              <a:t>agnosic</a:t>
            </a:r>
            <a:r>
              <a:rPr lang="en-US" dirty="0" smtClean="0">
                <a:effectLst/>
              </a:rPr>
              <a:t> patients cannot create a detailed representation of the visual world in their brains, they can only perceive elements of whole objects. They also cannot form associations between objects or assign meaning to objects.</a:t>
            </a:r>
          </a:p>
          <a:p>
            <a:endParaRPr lang="en-US" dirty="0" smtClean="0">
              <a:effectLst/>
            </a:endParaRPr>
          </a:p>
          <a:p>
            <a:r>
              <a:rPr lang="en-US" dirty="0" smtClean="0">
                <a:effectLst/>
              </a:rPr>
              <a:t>E’ </a:t>
            </a:r>
            <a:r>
              <a:rPr lang="en-US" dirty="0" err="1" smtClean="0">
                <a:effectLst/>
              </a:rPr>
              <a:t>rilevante</a:t>
            </a:r>
            <a:r>
              <a:rPr lang="en-US" dirty="0" smtClean="0">
                <a:effectLst/>
              </a:rPr>
              <a:t> </a:t>
            </a:r>
            <a:r>
              <a:rPr lang="en-US" dirty="0" err="1" smtClean="0">
                <a:effectLst/>
              </a:rPr>
              <a:t>notare</a:t>
            </a:r>
            <a:r>
              <a:rPr lang="en-US" dirty="0" smtClean="0">
                <a:effectLst/>
              </a:rPr>
              <a:t> come </a:t>
            </a:r>
            <a:r>
              <a:rPr lang="en-US" dirty="0" err="1" smtClean="0">
                <a:effectLst/>
              </a:rPr>
              <a:t>il</a:t>
            </a:r>
            <a:r>
              <a:rPr lang="en-US" dirty="0" smtClean="0">
                <a:effectLst/>
              </a:rPr>
              <a:t> </a:t>
            </a:r>
            <a:r>
              <a:rPr lang="en-US" dirty="0" err="1" smtClean="0">
                <a:effectLst/>
              </a:rPr>
              <a:t>caso</a:t>
            </a:r>
            <a:r>
              <a:rPr lang="en-US" dirty="0" smtClean="0">
                <a:effectLst/>
              </a:rPr>
              <a:t> </a:t>
            </a:r>
            <a:r>
              <a:rPr lang="en-US" dirty="0" err="1" smtClean="0">
                <a:effectLst/>
              </a:rPr>
              <a:t>dell’agnosia</a:t>
            </a:r>
            <a:r>
              <a:rPr lang="en-US" dirty="0" smtClean="0">
                <a:effectLst/>
              </a:rPr>
              <a:t> visive associative </a:t>
            </a:r>
            <a:r>
              <a:rPr lang="en-US" dirty="0" err="1" smtClean="0">
                <a:effectLst/>
              </a:rPr>
              <a:t>illustrato</a:t>
            </a:r>
            <a:r>
              <a:rPr lang="en-US" dirty="0" smtClean="0">
                <a:effectLst/>
              </a:rPr>
              <a:t> </a:t>
            </a:r>
            <a:r>
              <a:rPr lang="en-US" dirty="0" err="1" smtClean="0">
                <a:effectLst/>
              </a:rPr>
              <a:t>nel</a:t>
            </a:r>
            <a:r>
              <a:rPr lang="en-US" dirty="0" smtClean="0">
                <a:effectLst/>
              </a:rPr>
              <a:t> video </a:t>
            </a:r>
            <a:r>
              <a:rPr lang="en-US" dirty="0" err="1" smtClean="0">
                <a:effectLst/>
              </a:rPr>
              <a:t>renda</a:t>
            </a:r>
            <a:r>
              <a:rPr lang="en-US" dirty="0" smtClean="0">
                <a:effectLst/>
              </a:rPr>
              <a:t> </a:t>
            </a:r>
            <a:r>
              <a:rPr lang="en-US" dirty="0" err="1" smtClean="0">
                <a:effectLst/>
              </a:rPr>
              <a:t>evidente</a:t>
            </a:r>
            <a:r>
              <a:rPr lang="en-US" dirty="0" smtClean="0">
                <a:effectLst/>
              </a:rPr>
              <a:t> </a:t>
            </a:r>
            <a:r>
              <a:rPr lang="en-US" dirty="0" err="1" smtClean="0">
                <a:effectLst/>
              </a:rPr>
              <a:t>l’idea</a:t>
            </a:r>
            <a:r>
              <a:rPr lang="en-US" dirty="0" smtClean="0">
                <a:effectLst/>
              </a:rPr>
              <a:t> </a:t>
            </a:r>
            <a:r>
              <a:rPr lang="en-US" dirty="0" err="1" smtClean="0">
                <a:effectLst/>
              </a:rPr>
              <a:t>recente</a:t>
            </a:r>
            <a:r>
              <a:rPr lang="en-US" dirty="0" smtClean="0">
                <a:effectLst/>
              </a:rPr>
              <a:t> </a:t>
            </a:r>
            <a:r>
              <a:rPr lang="en-US" dirty="0" err="1" smtClean="0">
                <a:effectLst/>
              </a:rPr>
              <a:t>che</a:t>
            </a:r>
            <a:r>
              <a:rPr lang="en-US" dirty="0" smtClean="0">
                <a:effectLst/>
              </a:rPr>
              <a:t> la </a:t>
            </a:r>
            <a:r>
              <a:rPr lang="en-US" dirty="0" err="1" smtClean="0">
                <a:effectLst/>
              </a:rPr>
              <a:t>percezione</a:t>
            </a:r>
            <a:r>
              <a:rPr lang="en-US" dirty="0" smtClean="0">
                <a:effectLst/>
              </a:rPr>
              <a:t> e </a:t>
            </a:r>
            <a:r>
              <a:rPr lang="en-US" dirty="0" err="1" smtClean="0">
                <a:effectLst/>
              </a:rPr>
              <a:t>più</a:t>
            </a:r>
            <a:r>
              <a:rPr lang="en-US" dirty="0" smtClean="0">
                <a:effectLst/>
              </a:rPr>
              <a:t> in </a:t>
            </a:r>
            <a:r>
              <a:rPr lang="en-US" dirty="0" err="1" smtClean="0">
                <a:effectLst/>
              </a:rPr>
              <a:t>generale</a:t>
            </a:r>
            <a:r>
              <a:rPr lang="en-US" dirty="0" smtClean="0">
                <a:effectLst/>
              </a:rPr>
              <a:t> la </a:t>
            </a:r>
            <a:r>
              <a:rPr lang="en-US" dirty="0" err="1" smtClean="0">
                <a:effectLst/>
              </a:rPr>
              <a:t>cognizione</a:t>
            </a:r>
            <a:r>
              <a:rPr lang="en-US" dirty="0" smtClean="0">
                <a:effectLst/>
              </a:rPr>
              <a:t> </a:t>
            </a:r>
            <a:r>
              <a:rPr lang="en-US" dirty="0" err="1" smtClean="0">
                <a:effectLst/>
              </a:rPr>
              <a:t>risultano</a:t>
            </a:r>
            <a:r>
              <a:rPr lang="en-US" dirty="0" smtClean="0">
                <a:effectLst/>
              </a:rPr>
              <a:t> da </a:t>
            </a:r>
            <a:r>
              <a:rPr lang="en-US" dirty="0" err="1" smtClean="0">
                <a:effectLst/>
              </a:rPr>
              <a:t>una</a:t>
            </a:r>
            <a:r>
              <a:rPr lang="en-US" dirty="0" smtClean="0">
                <a:effectLst/>
              </a:rPr>
              <a:t> </a:t>
            </a:r>
            <a:r>
              <a:rPr lang="en-US" dirty="0" err="1" smtClean="0">
                <a:effectLst/>
              </a:rPr>
              <a:t>complessa</a:t>
            </a:r>
            <a:r>
              <a:rPr lang="en-US" dirty="0" smtClean="0">
                <a:effectLst/>
              </a:rPr>
              <a:t> </a:t>
            </a:r>
            <a:r>
              <a:rPr lang="en-US" dirty="0" err="1" smtClean="0">
                <a:effectLst/>
              </a:rPr>
              <a:t>integrazione</a:t>
            </a:r>
            <a:r>
              <a:rPr lang="en-US" dirty="0" smtClean="0">
                <a:effectLst/>
              </a:rPr>
              <a:t> del Sistema </a:t>
            </a:r>
            <a:r>
              <a:rPr lang="en-US" dirty="0" err="1" smtClean="0">
                <a:effectLst/>
              </a:rPr>
              <a:t>mente</a:t>
            </a:r>
            <a:r>
              <a:rPr lang="en-US" dirty="0" smtClean="0">
                <a:effectLst/>
              </a:rPr>
              <a:t>/</a:t>
            </a:r>
            <a:r>
              <a:rPr lang="en-US" dirty="0" err="1" smtClean="0">
                <a:effectLst/>
              </a:rPr>
              <a:t>cervello</a:t>
            </a:r>
            <a:r>
              <a:rPr lang="en-US" dirty="0" smtClean="0">
                <a:effectLst/>
              </a:rPr>
              <a:t> con </a:t>
            </a:r>
            <a:r>
              <a:rPr lang="en-US" dirty="0" err="1" smtClean="0">
                <a:effectLst/>
              </a:rPr>
              <a:t>il</a:t>
            </a:r>
            <a:r>
              <a:rPr lang="en-US" dirty="0" smtClean="0">
                <a:effectLst/>
              </a:rPr>
              <a:t> </a:t>
            </a:r>
            <a:r>
              <a:rPr lang="en-US" dirty="0" err="1" smtClean="0">
                <a:effectLst/>
              </a:rPr>
              <a:t>corpo</a:t>
            </a:r>
            <a:r>
              <a:rPr lang="en-US" dirty="0" smtClean="0">
                <a:effectLst/>
              </a:rPr>
              <a:t>/</a:t>
            </a:r>
            <a:r>
              <a:rPr lang="en-US" dirty="0" err="1" smtClean="0">
                <a:effectLst/>
              </a:rPr>
              <a:t>azione</a:t>
            </a:r>
            <a:r>
              <a:rPr lang="en-US" dirty="0" smtClean="0">
                <a:effectLst/>
              </a:rPr>
              <a:t>.</a:t>
            </a:r>
            <a:r>
              <a:rPr lang="en-US" baseline="0" dirty="0" smtClean="0">
                <a:effectLst/>
              </a:rPr>
              <a:t> Idea </a:t>
            </a:r>
            <a:r>
              <a:rPr lang="en-US" baseline="0" dirty="0" err="1" smtClean="0">
                <a:effectLst/>
              </a:rPr>
              <a:t>concretizzata</a:t>
            </a:r>
            <a:r>
              <a:rPr lang="en-US" baseline="0" dirty="0" smtClean="0">
                <a:effectLst/>
              </a:rPr>
              <a:t> in </a:t>
            </a:r>
            <a:r>
              <a:rPr lang="en-US" baseline="0" dirty="0" err="1" smtClean="0">
                <a:effectLst/>
              </a:rPr>
              <a:t>quella</a:t>
            </a:r>
            <a:r>
              <a:rPr lang="en-US" baseline="0" dirty="0" smtClean="0">
                <a:effectLst/>
              </a:rPr>
              <a:t> </a:t>
            </a:r>
            <a:r>
              <a:rPr lang="en-US" baseline="0" dirty="0" err="1" smtClean="0">
                <a:effectLst/>
              </a:rPr>
              <a:t>oggi</a:t>
            </a:r>
            <a:r>
              <a:rPr lang="en-US" baseline="0" dirty="0" smtClean="0">
                <a:effectLst/>
              </a:rPr>
              <a:t> nota come embodied cognition, </a:t>
            </a:r>
            <a:r>
              <a:rPr lang="en-US" baseline="0" dirty="0" err="1" smtClean="0">
                <a:effectLst/>
              </a:rPr>
              <a:t>che</a:t>
            </a:r>
            <a:r>
              <a:rPr lang="en-US" baseline="0" dirty="0" smtClean="0">
                <a:effectLst/>
              </a:rPr>
              <a:t> </a:t>
            </a:r>
            <a:r>
              <a:rPr lang="en-US" baseline="0" dirty="0" err="1" smtClean="0">
                <a:effectLst/>
              </a:rPr>
              <a:t>va</a:t>
            </a:r>
            <a:r>
              <a:rPr lang="en-US" baseline="0" dirty="0" smtClean="0">
                <a:effectLst/>
              </a:rPr>
              <a:t> </a:t>
            </a:r>
            <a:r>
              <a:rPr lang="en-US" baseline="0" dirty="0" err="1" smtClean="0">
                <a:effectLst/>
              </a:rPr>
              <a:t>oltre</a:t>
            </a:r>
            <a:r>
              <a:rPr lang="en-US" baseline="0" dirty="0" smtClean="0">
                <a:effectLst/>
              </a:rPr>
              <a:t> </a:t>
            </a:r>
            <a:r>
              <a:rPr lang="en-US" baseline="0" dirty="0" err="1" smtClean="0">
                <a:effectLst/>
              </a:rPr>
              <a:t>il</a:t>
            </a:r>
            <a:r>
              <a:rPr lang="en-US" baseline="0" dirty="0" smtClean="0">
                <a:effectLst/>
              </a:rPr>
              <a:t> </a:t>
            </a:r>
            <a:r>
              <a:rPr lang="en-US" baseline="0" dirty="0" err="1" smtClean="0">
                <a:effectLst/>
              </a:rPr>
              <a:t>cognitivismo</a:t>
            </a:r>
            <a:r>
              <a:rPr lang="en-US" baseline="0" dirty="0" smtClean="0">
                <a:effectLst/>
              </a:rPr>
              <a:t> classic e in </a:t>
            </a:r>
            <a:r>
              <a:rPr lang="en-US" baseline="0" dirty="0" err="1" smtClean="0">
                <a:effectLst/>
              </a:rPr>
              <a:t>particolare</a:t>
            </a:r>
            <a:r>
              <a:rPr lang="en-US" baseline="0" dirty="0" smtClean="0">
                <a:effectLst/>
              </a:rPr>
              <a:t> </a:t>
            </a:r>
            <a:r>
              <a:rPr lang="en-US" baseline="0" dirty="0" err="1" smtClean="0">
                <a:effectLst/>
              </a:rPr>
              <a:t>l’dea</a:t>
            </a:r>
            <a:r>
              <a:rPr lang="en-US" baseline="0" dirty="0" smtClean="0">
                <a:effectLst/>
              </a:rPr>
              <a:t> del dualism </a:t>
            </a:r>
            <a:r>
              <a:rPr lang="en-US" baseline="0" dirty="0" err="1" smtClean="0">
                <a:effectLst/>
              </a:rPr>
              <a:t>mente</a:t>
            </a:r>
            <a:r>
              <a:rPr lang="en-US" baseline="0" dirty="0" smtClean="0">
                <a:effectLst/>
              </a:rPr>
              <a:t> </a:t>
            </a:r>
            <a:r>
              <a:rPr lang="en-US" baseline="0" dirty="0" err="1" smtClean="0">
                <a:effectLst/>
              </a:rPr>
              <a:t>corpo</a:t>
            </a:r>
            <a:r>
              <a:rPr lang="en-US" baseline="0" dirty="0" smtClean="0">
                <a:effectLst/>
              </a:rPr>
              <a:t> </a:t>
            </a:r>
            <a:r>
              <a:rPr lang="en-US" baseline="0" dirty="0" err="1" smtClean="0">
                <a:effectLst/>
              </a:rPr>
              <a:t>introdotto</a:t>
            </a:r>
            <a:r>
              <a:rPr lang="en-US" baseline="0" dirty="0" smtClean="0">
                <a:effectLst/>
              </a:rPr>
              <a:t> da </a:t>
            </a:r>
            <a:r>
              <a:rPr lang="en-US" baseline="0" dirty="0" err="1" smtClean="0">
                <a:effectLst/>
              </a:rPr>
              <a:t>Cartesio</a:t>
            </a:r>
            <a:r>
              <a:rPr lang="en-US" baseline="0" dirty="0" smtClean="0">
                <a:effectLst/>
              </a:rPr>
              <a:t>. Il </a:t>
            </a:r>
            <a:r>
              <a:rPr lang="en-US" baseline="0" dirty="0" err="1" smtClean="0">
                <a:effectLst/>
              </a:rPr>
              <a:t>paziente</a:t>
            </a:r>
            <a:r>
              <a:rPr lang="en-US" baseline="0" dirty="0" smtClean="0">
                <a:effectLst/>
              </a:rPr>
              <a:t> </a:t>
            </a:r>
            <a:r>
              <a:rPr lang="en-US" baseline="0" dirty="0" err="1" smtClean="0">
                <a:effectLst/>
              </a:rPr>
              <a:t>infatti</a:t>
            </a:r>
            <a:r>
              <a:rPr lang="en-US" baseline="0" dirty="0" smtClean="0">
                <a:effectLst/>
              </a:rPr>
              <a:t> </a:t>
            </a:r>
            <a:r>
              <a:rPr lang="en-US" baseline="0" dirty="0" err="1" smtClean="0">
                <a:effectLst/>
              </a:rPr>
              <a:t>riconosce</a:t>
            </a:r>
            <a:r>
              <a:rPr lang="en-US" baseline="0" dirty="0" smtClean="0">
                <a:effectLst/>
              </a:rPr>
              <a:t> e </a:t>
            </a:r>
            <a:r>
              <a:rPr lang="en-US" baseline="0" dirty="0" err="1" smtClean="0">
                <a:effectLst/>
              </a:rPr>
              <a:t>identifica</a:t>
            </a:r>
            <a:r>
              <a:rPr lang="en-US" baseline="0" dirty="0" smtClean="0">
                <a:effectLst/>
              </a:rPr>
              <a:t> </a:t>
            </a:r>
            <a:r>
              <a:rPr lang="en-US" baseline="0" dirty="0" err="1" smtClean="0">
                <a:effectLst/>
              </a:rPr>
              <a:t>gli</a:t>
            </a:r>
            <a:r>
              <a:rPr lang="en-US" baseline="0" dirty="0" smtClean="0">
                <a:effectLst/>
              </a:rPr>
              <a:t> </a:t>
            </a:r>
            <a:r>
              <a:rPr lang="en-US" baseline="0" dirty="0" err="1" smtClean="0">
                <a:effectLst/>
              </a:rPr>
              <a:t>oggetti</a:t>
            </a:r>
            <a:r>
              <a:rPr lang="en-US" baseline="0" dirty="0" smtClean="0">
                <a:effectLst/>
              </a:rPr>
              <a:t> </a:t>
            </a:r>
            <a:r>
              <a:rPr lang="en-US" baseline="0" dirty="0" err="1" smtClean="0">
                <a:effectLst/>
              </a:rPr>
              <a:t>quando</a:t>
            </a:r>
            <a:r>
              <a:rPr lang="en-US" baseline="0" dirty="0" smtClean="0">
                <a:effectLst/>
              </a:rPr>
              <a:t> </a:t>
            </a:r>
            <a:r>
              <a:rPr lang="en-US" baseline="0" dirty="0" err="1" smtClean="0">
                <a:effectLst/>
              </a:rPr>
              <a:t>simula</a:t>
            </a:r>
            <a:r>
              <a:rPr lang="en-US" baseline="0" dirty="0" smtClean="0">
                <a:effectLst/>
              </a:rPr>
              <a:t> </a:t>
            </a:r>
            <a:r>
              <a:rPr lang="en-US" baseline="0" dirty="0" err="1" smtClean="0">
                <a:effectLst/>
              </a:rPr>
              <a:t>mediante</a:t>
            </a:r>
            <a:r>
              <a:rPr lang="en-US" baseline="0" dirty="0" smtClean="0">
                <a:effectLst/>
              </a:rPr>
              <a:t> </a:t>
            </a:r>
            <a:r>
              <a:rPr lang="en-US" baseline="0" dirty="0" err="1" smtClean="0">
                <a:effectLst/>
              </a:rPr>
              <a:t>l’azione</a:t>
            </a:r>
            <a:r>
              <a:rPr lang="en-US" baseline="0" dirty="0" smtClean="0">
                <a:effectLst/>
              </a:rPr>
              <a:t> </a:t>
            </a:r>
            <a:r>
              <a:rPr lang="en-US" baseline="0" dirty="0" err="1" smtClean="0">
                <a:effectLst/>
              </a:rPr>
              <a:t>l’atto</a:t>
            </a:r>
            <a:r>
              <a:rPr lang="en-US" baseline="0" dirty="0" smtClean="0">
                <a:effectLst/>
              </a:rPr>
              <a:t> </a:t>
            </a:r>
            <a:r>
              <a:rPr lang="en-US" baseline="0" dirty="0" err="1" smtClean="0">
                <a:effectLst/>
              </a:rPr>
              <a:t>tipico</a:t>
            </a:r>
            <a:r>
              <a:rPr lang="en-US" baseline="0" dirty="0" smtClean="0">
                <a:effectLst/>
              </a:rPr>
              <a:t> </a:t>
            </a:r>
            <a:r>
              <a:rPr lang="en-US" baseline="0" dirty="0" err="1" smtClean="0">
                <a:effectLst/>
              </a:rPr>
              <a:t>che</a:t>
            </a:r>
            <a:r>
              <a:rPr lang="en-US" baseline="0" dirty="0" smtClean="0">
                <a:effectLst/>
              </a:rPr>
              <a:t> </a:t>
            </a:r>
            <a:r>
              <a:rPr lang="en-US" baseline="0" dirty="0" err="1" smtClean="0">
                <a:effectLst/>
              </a:rPr>
              <a:t>caratterizza</a:t>
            </a:r>
            <a:r>
              <a:rPr lang="en-US" baseline="0" dirty="0" smtClean="0">
                <a:effectLst/>
              </a:rPr>
              <a:t> la </a:t>
            </a:r>
            <a:r>
              <a:rPr lang="en-US" baseline="0" dirty="0" err="1" smtClean="0">
                <a:effectLst/>
              </a:rPr>
              <a:t>funzionalità</a:t>
            </a:r>
            <a:r>
              <a:rPr lang="en-US" baseline="0" dirty="0" smtClean="0">
                <a:effectLst/>
              </a:rPr>
              <a:t> associate </a:t>
            </a:r>
            <a:r>
              <a:rPr lang="en-US" baseline="0" dirty="0" err="1" smtClean="0">
                <a:effectLst/>
              </a:rPr>
              <a:t>all’oggetto</a:t>
            </a:r>
            <a:r>
              <a:rPr lang="en-US" baseline="0" dirty="0" smtClean="0">
                <a:effectLst/>
              </a:rPr>
              <a:t> </a:t>
            </a:r>
            <a:r>
              <a:rPr lang="en-US" baseline="0" dirty="0" err="1" smtClean="0">
                <a:effectLst/>
              </a:rPr>
              <a:t>visto</a:t>
            </a:r>
            <a:r>
              <a:rPr lang="en-US" baseline="0" dirty="0" smtClean="0">
                <a:effectLst/>
              </a:rPr>
              <a:t>. </a:t>
            </a:r>
            <a:r>
              <a:rPr lang="en-US" baseline="0" dirty="0" err="1" smtClean="0">
                <a:effectLst/>
              </a:rPr>
              <a:t>Agire</a:t>
            </a:r>
            <a:r>
              <a:rPr lang="en-US" baseline="0" dirty="0" smtClean="0">
                <a:effectLst/>
              </a:rPr>
              <a:t> </a:t>
            </a:r>
            <a:r>
              <a:rPr lang="en-US" baseline="0" dirty="0" err="1" smtClean="0">
                <a:effectLst/>
              </a:rPr>
              <a:t>anche</a:t>
            </a:r>
            <a:r>
              <a:rPr lang="en-US" baseline="0" dirty="0" smtClean="0">
                <a:effectLst/>
              </a:rPr>
              <a:t> in </a:t>
            </a:r>
            <a:r>
              <a:rPr lang="en-US" baseline="0" dirty="0" err="1" smtClean="0">
                <a:effectLst/>
              </a:rPr>
              <a:t>maniera</a:t>
            </a:r>
            <a:r>
              <a:rPr lang="en-US" baseline="0" dirty="0" smtClean="0">
                <a:effectLst/>
              </a:rPr>
              <a:t> simulate </a:t>
            </a:r>
            <a:r>
              <a:rPr lang="en-US" baseline="0" dirty="0" err="1" smtClean="0">
                <a:effectLst/>
              </a:rPr>
              <a:t>determina</a:t>
            </a:r>
            <a:r>
              <a:rPr lang="en-US" baseline="0" dirty="0" smtClean="0">
                <a:effectLst/>
              </a:rPr>
              <a:t> </a:t>
            </a:r>
            <a:r>
              <a:rPr lang="en-US" baseline="0" dirty="0" err="1" smtClean="0">
                <a:effectLst/>
              </a:rPr>
              <a:t>quindi</a:t>
            </a:r>
            <a:r>
              <a:rPr lang="en-US" baseline="0" dirty="0" smtClean="0">
                <a:effectLst/>
              </a:rPr>
              <a:t> </a:t>
            </a:r>
            <a:r>
              <a:rPr lang="en-US" baseline="0" dirty="0" err="1" smtClean="0">
                <a:effectLst/>
              </a:rPr>
              <a:t>una</a:t>
            </a:r>
            <a:r>
              <a:rPr lang="en-US" baseline="0" dirty="0" smtClean="0">
                <a:effectLst/>
              </a:rPr>
              <a:t> </a:t>
            </a:r>
            <a:r>
              <a:rPr lang="en-US" baseline="0" dirty="0" err="1" smtClean="0">
                <a:effectLst/>
              </a:rPr>
              <a:t>rappresentazione</a:t>
            </a:r>
            <a:r>
              <a:rPr lang="en-US" baseline="0" dirty="0" smtClean="0">
                <a:effectLst/>
              </a:rPr>
              <a:t> </a:t>
            </a:r>
            <a:r>
              <a:rPr lang="en-US" baseline="0" dirty="0" err="1" smtClean="0">
                <a:effectLst/>
              </a:rPr>
              <a:t>che</a:t>
            </a:r>
            <a:r>
              <a:rPr lang="en-US" baseline="0" dirty="0" smtClean="0">
                <a:effectLst/>
              </a:rPr>
              <a:t> </a:t>
            </a:r>
            <a:r>
              <a:rPr lang="en-US" baseline="0" dirty="0" err="1" smtClean="0">
                <a:effectLst/>
              </a:rPr>
              <a:t>permette</a:t>
            </a:r>
            <a:r>
              <a:rPr lang="en-US" baseline="0" dirty="0" smtClean="0">
                <a:effectLst/>
              </a:rPr>
              <a:t> </a:t>
            </a:r>
            <a:r>
              <a:rPr lang="en-US" baseline="0" dirty="0" err="1" smtClean="0">
                <a:effectLst/>
              </a:rPr>
              <a:t>il</a:t>
            </a:r>
            <a:r>
              <a:rPr lang="en-US" baseline="0" dirty="0" smtClean="0">
                <a:effectLst/>
              </a:rPr>
              <a:t> </a:t>
            </a:r>
            <a:r>
              <a:rPr lang="en-US" baseline="0" dirty="0" err="1" smtClean="0">
                <a:effectLst/>
              </a:rPr>
              <a:t>riconoscimento</a:t>
            </a:r>
            <a:r>
              <a:rPr lang="en-US" baseline="0" dirty="0" smtClean="0">
                <a:effectLst/>
              </a:rPr>
              <a:t>.</a:t>
            </a:r>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5</a:t>
            </a:fld>
            <a:endParaRPr lang="en-US" altLang="it-IT"/>
          </a:p>
        </p:txBody>
      </p:sp>
    </p:spTree>
    <p:extLst>
      <p:ext uri="{BB962C8B-B14F-4D97-AF65-F5344CB8AC3E}">
        <p14:creationId xmlns:p14="http://schemas.microsoft.com/office/powerpoint/2010/main" val="662819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 </a:t>
            </a:r>
            <a:r>
              <a:rPr lang="en-US" dirty="0" err="1" smtClean="0"/>
              <a:t>Sindrome</a:t>
            </a:r>
            <a:r>
              <a:rPr lang="en-US" dirty="0" smtClean="0"/>
              <a:t> di Charles Bonnet, ci</a:t>
            </a:r>
            <a:r>
              <a:rPr lang="en-US" baseline="0" dirty="0" smtClean="0"/>
              <a:t> porta al </a:t>
            </a:r>
            <a:r>
              <a:rPr lang="en-US" baseline="0" dirty="0" err="1" smtClean="0"/>
              <a:t>paradosso</a:t>
            </a:r>
            <a:r>
              <a:rPr lang="en-US" baseline="0" dirty="0" smtClean="0"/>
              <a:t> </a:t>
            </a:r>
            <a:r>
              <a:rPr lang="en-US" baseline="0" dirty="0" err="1" smtClean="0"/>
              <a:t>opposto</a:t>
            </a:r>
            <a:r>
              <a:rPr lang="en-US" baseline="0" dirty="0" smtClean="0"/>
              <a:t> </a:t>
            </a:r>
            <a:r>
              <a:rPr lang="en-US" baseline="0" dirty="0" err="1" smtClean="0"/>
              <a:t>ossia</a:t>
            </a:r>
            <a:r>
              <a:rPr lang="en-US" baseline="0" dirty="0" smtClean="0"/>
              <a:t> </a:t>
            </a:r>
            <a:r>
              <a:rPr lang="en-US" baseline="0" dirty="0" err="1" smtClean="0"/>
              <a:t>all’idea</a:t>
            </a:r>
            <a:r>
              <a:rPr lang="en-US" baseline="0" dirty="0" smtClean="0"/>
              <a:t> </a:t>
            </a:r>
            <a:r>
              <a:rPr lang="en-US" baseline="0" dirty="0" err="1" smtClean="0"/>
              <a:t>che</a:t>
            </a:r>
            <a:r>
              <a:rPr lang="en-US" baseline="0" dirty="0" smtClean="0"/>
              <a:t> per </a:t>
            </a:r>
            <a:r>
              <a:rPr lang="en-US" baseline="0" dirty="0" err="1" smtClean="0"/>
              <a:t>percepire</a:t>
            </a:r>
            <a:r>
              <a:rPr lang="en-US" baseline="0" dirty="0" smtClean="0"/>
              <a:t> non </a:t>
            </a:r>
            <a:r>
              <a:rPr lang="en-US" baseline="0" dirty="0" err="1" smtClean="0"/>
              <a:t>necessariamente</a:t>
            </a:r>
            <a:r>
              <a:rPr lang="en-US" baseline="0" dirty="0" smtClean="0"/>
              <a:t> ci </a:t>
            </a:r>
            <a:r>
              <a:rPr lang="en-US" baseline="0" dirty="0" err="1" smtClean="0"/>
              <a:t>sia</a:t>
            </a:r>
            <a:r>
              <a:rPr lang="en-US" baseline="0" dirty="0" smtClean="0"/>
              <a:t> </a:t>
            </a:r>
            <a:r>
              <a:rPr lang="en-US" baseline="0" dirty="0" err="1" smtClean="0"/>
              <a:t>bisogno</a:t>
            </a:r>
            <a:r>
              <a:rPr lang="en-US" baseline="0" dirty="0" smtClean="0"/>
              <a:t> </a:t>
            </a:r>
            <a:r>
              <a:rPr lang="en-US" baseline="0" dirty="0" err="1" smtClean="0"/>
              <a:t>nemmeno</a:t>
            </a:r>
            <a:r>
              <a:rPr lang="en-US" baseline="0" dirty="0" smtClean="0"/>
              <a:t> del mezzo, </a:t>
            </a:r>
            <a:r>
              <a:rPr lang="en-US" baseline="0" dirty="0" err="1" smtClean="0"/>
              <a:t>della</a:t>
            </a:r>
            <a:r>
              <a:rPr lang="en-US" baseline="0" dirty="0" smtClean="0"/>
              <a:t> </a:t>
            </a:r>
            <a:r>
              <a:rPr lang="en-US" baseline="0" dirty="0" err="1" smtClean="0"/>
              <a:t>fonte</a:t>
            </a:r>
            <a:r>
              <a:rPr lang="en-US" baseline="0" dirty="0" smtClean="0"/>
              <a:t> di </a:t>
            </a:r>
            <a:r>
              <a:rPr lang="en-US" baseline="0" dirty="0" err="1" smtClean="0"/>
              <a:t>energia</a:t>
            </a:r>
            <a:r>
              <a:rPr lang="en-US" baseline="0" dirty="0" smtClean="0"/>
              <a:t> in </a:t>
            </a:r>
            <a:r>
              <a:rPr lang="en-US" baseline="0" dirty="0" err="1" smtClean="0"/>
              <a:t>entrata</a:t>
            </a:r>
            <a:r>
              <a:rPr lang="en-US" baseline="0" dirty="0" smtClean="0"/>
              <a:t> </a:t>
            </a:r>
            <a:r>
              <a:rPr lang="en-US" baseline="0" dirty="0" err="1" smtClean="0"/>
              <a:t>dell’input</a:t>
            </a:r>
            <a:r>
              <a:rPr lang="en-US" baseline="0" dirty="0" smtClean="0"/>
              <a:t> </a:t>
            </a:r>
            <a:r>
              <a:rPr lang="en-US" baseline="0" dirty="0" err="1" smtClean="0"/>
              <a:t>ai</a:t>
            </a:r>
            <a:r>
              <a:rPr lang="en-US" baseline="0" dirty="0" smtClean="0"/>
              <a:t> </a:t>
            </a:r>
            <a:r>
              <a:rPr lang="en-US" baseline="0" dirty="0" err="1" smtClean="0"/>
              <a:t>sensi</a:t>
            </a:r>
            <a:r>
              <a:rPr lang="en-US" baseline="0" dirty="0" smtClean="0"/>
              <a:t>, </a:t>
            </a:r>
            <a:r>
              <a:rPr lang="en-US" baseline="0" dirty="0" err="1" smtClean="0"/>
              <a:t>perchè</a:t>
            </a:r>
            <a:r>
              <a:rPr lang="en-US" baseline="0" dirty="0" smtClean="0"/>
              <a:t> </a:t>
            </a:r>
            <a:r>
              <a:rPr lang="en-US" baseline="0" dirty="0" err="1" smtClean="0"/>
              <a:t>il</a:t>
            </a:r>
            <a:r>
              <a:rPr lang="en-US" baseline="0" dirty="0" smtClean="0"/>
              <a:t> </a:t>
            </a:r>
            <a:r>
              <a:rPr lang="en-US" baseline="0" dirty="0" err="1" smtClean="0"/>
              <a:t>cervello</a:t>
            </a:r>
            <a:r>
              <a:rPr lang="en-US" baseline="0" dirty="0" smtClean="0"/>
              <a:t> in </a:t>
            </a:r>
            <a:r>
              <a:rPr lang="en-US" baseline="0" dirty="0" err="1" smtClean="0"/>
              <a:t>alcuni</a:t>
            </a:r>
            <a:r>
              <a:rPr lang="en-US" baseline="0" dirty="0" smtClean="0"/>
              <a:t> </a:t>
            </a:r>
            <a:r>
              <a:rPr lang="en-US" baseline="0" dirty="0" err="1" smtClean="0"/>
              <a:t>casi</a:t>
            </a:r>
            <a:r>
              <a:rPr lang="en-US" baseline="0" dirty="0" smtClean="0"/>
              <a:t> </a:t>
            </a:r>
            <a:r>
              <a:rPr lang="en-US" baseline="0" dirty="0" err="1" smtClean="0"/>
              <a:t>può</a:t>
            </a:r>
            <a:r>
              <a:rPr lang="en-US" baseline="0" dirty="0" smtClean="0"/>
              <a:t> </a:t>
            </a:r>
            <a:r>
              <a:rPr lang="en-US" baseline="0" dirty="0" err="1" smtClean="0"/>
              <a:t>lavorare</a:t>
            </a:r>
            <a:r>
              <a:rPr lang="en-US" baseline="0" dirty="0" smtClean="0"/>
              <a:t> da solo.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6</a:t>
            </a:fld>
            <a:endParaRPr lang="en-US" altLang="it-IT"/>
          </a:p>
        </p:txBody>
      </p:sp>
    </p:spTree>
    <p:extLst>
      <p:ext uri="{BB962C8B-B14F-4D97-AF65-F5344CB8AC3E}">
        <p14:creationId xmlns:p14="http://schemas.microsoft.com/office/powerpoint/2010/main" val="3602250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Parla della sua esperienza dopo il tumore all’occhio, ha cominciato anche lui ad avere allucinazioni visive</a:t>
            </a:r>
            <a:r>
              <a:rPr lang="it-IT" baseline="0" dirty="0" smtClean="0"/>
              <a:t> di basso livello (forme geometriche)</a:t>
            </a:r>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7</a:t>
            </a:fld>
            <a:endParaRPr lang="en-US" altLang="it-IT"/>
          </a:p>
        </p:txBody>
      </p:sp>
    </p:spTree>
    <p:extLst>
      <p:ext uri="{BB962C8B-B14F-4D97-AF65-F5344CB8AC3E}">
        <p14:creationId xmlns:p14="http://schemas.microsoft.com/office/powerpoint/2010/main" val="83394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Esistono percezioni tutte Top Down:</a:t>
            </a:r>
            <a:r>
              <a:rPr lang="it-IT" baseline="0" dirty="0" smtClean="0"/>
              <a:t> catena psicofisica da rivedere</a:t>
            </a:r>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8</a:t>
            </a:fld>
            <a:endParaRPr lang="en-US" altLang="it-IT"/>
          </a:p>
        </p:txBody>
      </p:sp>
    </p:spTree>
    <p:extLst>
      <p:ext uri="{BB962C8B-B14F-4D97-AF65-F5344CB8AC3E}">
        <p14:creationId xmlns:p14="http://schemas.microsoft.com/office/powerpoint/2010/main" val="180707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Grapheme Colour Synestesia-</a:t>
            </a:r>
            <a:r>
              <a:rPr lang="it-IT" baseline="0" dirty="0" smtClean="0"/>
              <a:t> associazione colore grafeme: l’idea è che l’ordinalità, la forma dei grafemi contribuiscano entrambi a spiegare la percezione del colore. </a:t>
            </a:r>
            <a:endParaRPr lang="it-IT" dirty="0"/>
          </a:p>
        </p:txBody>
      </p:sp>
      <p:sp>
        <p:nvSpPr>
          <p:cNvPr id="4" name="Slide Number Placeholder 3"/>
          <p:cNvSpPr>
            <a:spLocks noGrp="1"/>
          </p:cNvSpPr>
          <p:nvPr>
            <p:ph type="sldNum" sz="quarter" idx="10"/>
          </p:nvPr>
        </p:nvSpPr>
        <p:spPr/>
        <p:txBody>
          <a:bodyPr/>
          <a:lstStyle/>
          <a:p>
            <a:fld id="{1145DD2A-0CDF-4F91-A4B4-474857A9D323}" type="slidenum">
              <a:rPr lang="en-US" altLang="it-IT" smtClean="0"/>
              <a:pPr/>
              <a:t>10</a:t>
            </a:fld>
            <a:endParaRPr lang="en-US" altLang="it-IT"/>
          </a:p>
        </p:txBody>
      </p:sp>
    </p:spTree>
    <p:extLst>
      <p:ext uri="{BB962C8B-B14F-4D97-AF65-F5344CB8AC3E}">
        <p14:creationId xmlns:p14="http://schemas.microsoft.com/office/powerpoint/2010/main" val="49893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fld id="{5A9FD1AF-AA67-457D-8723-8326E25E934D}" type="datetimeFigureOut">
              <a:rPr lang="it-IT" altLang="it-IT"/>
              <a:pPr/>
              <a:t>09/04/2019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42D285DC-1F84-46F5-B2B5-18D7144183F3}" type="slidenum">
              <a:rPr lang="it-IT" altLang="it-IT"/>
              <a:pPr/>
              <a:t>‹#›</a:t>
            </a:fld>
            <a:endParaRPr lang="it-IT" altLang="it-IT"/>
          </a:p>
        </p:txBody>
      </p:sp>
    </p:spTree>
    <p:extLst>
      <p:ext uri="{BB962C8B-B14F-4D97-AF65-F5344CB8AC3E}">
        <p14:creationId xmlns:p14="http://schemas.microsoft.com/office/powerpoint/2010/main" val="46250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4CB1B8E0-EC30-4A26-A532-4C550B483F3B}" type="datetimeFigureOut">
              <a:rPr lang="it-IT" altLang="it-IT"/>
              <a:pPr/>
              <a:t>09/04/2019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367D4FCE-9C24-4CB5-9029-670AD984D6EC}" type="slidenum">
              <a:rPr lang="it-IT" altLang="it-IT"/>
              <a:pPr/>
              <a:t>‹#›</a:t>
            </a:fld>
            <a:endParaRPr lang="it-IT" altLang="it-IT"/>
          </a:p>
        </p:txBody>
      </p:sp>
    </p:spTree>
    <p:extLst>
      <p:ext uri="{BB962C8B-B14F-4D97-AF65-F5344CB8AC3E}">
        <p14:creationId xmlns:p14="http://schemas.microsoft.com/office/powerpoint/2010/main" val="3104208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34431ECE-4144-42C7-B538-F357A88CF17B}" type="datetimeFigureOut">
              <a:rPr lang="it-IT" altLang="it-IT"/>
              <a:pPr/>
              <a:t>09/04/2019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7A3AA2DE-1C5A-4ECF-B32C-C68573D7078C}" type="slidenum">
              <a:rPr lang="it-IT" altLang="it-IT"/>
              <a:pPr/>
              <a:t>‹#›</a:t>
            </a:fld>
            <a:endParaRPr lang="it-IT" altLang="it-IT"/>
          </a:p>
        </p:txBody>
      </p:sp>
    </p:spTree>
    <p:extLst>
      <p:ext uri="{BB962C8B-B14F-4D97-AF65-F5344CB8AC3E}">
        <p14:creationId xmlns:p14="http://schemas.microsoft.com/office/powerpoint/2010/main" val="1144783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AB45798B-A16A-471B-811A-A47C694424B0}" type="slidenum">
              <a:rPr lang="it-IT" altLang="it-IT"/>
              <a:pPr/>
              <a:t>‹#›</a:t>
            </a:fld>
            <a:endParaRPr lang="it-IT" altLang="it-IT"/>
          </a:p>
        </p:txBody>
      </p:sp>
    </p:spTree>
    <p:extLst>
      <p:ext uri="{BB962C8B-B14F-4D97-AF65-F5344CB8AC3E}">
        <p14:creationId xmlns:p14="http://schemas.microsoft.com/office/powerpoint/2010/main" val="529473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F2635140-3FAD-4C0E-8072-EE0F06296295}" type="slidenum">
              <a:rPr lang="it-IT" altLang="it-IT"/>
              <a:pPr/>
              <a:t>‹#›</a:t>
            </a:fld>
            <a:endParaRPr lang="it-IT" altLang="it-IT"/>
          </a:p>
        </p:txBody>
      </p:sp>
    </p:spTree>
    <p:extLst>
      <p:ext uri="{BB962C8B-B14F-4D97-AF65-F5344CB8AC3E}">
        <p14:creationId xmlns:p14="http://schemas.microsoft.com/office/powerpoint/2010/main" val="79291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D2404CBF-9449-4B0E-A43F-241293775363}" type="slidenum">
              <a:rPr lang="it-IT" altLang="it-IT"/>
              <a:pPr/>
              <a:t>‹#›</a:t>
            </a:fld>
            <a:endParaRPr lang="it-IT" altLang="it-IT"/>
          </a:p>
        </p:txBody>
      </p:sp>
    </p:spTree>
    <p:extLst>
      <p:ext uri="{BB962C8B-B14F-4D97-AF65-F5344CB8AC3E}">
        <p14:creationId xmlns:p14="http://schemas.microsoft.com/office/powerpoint/2010/main" val="1944137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7D7281A0-DF48-468C-862B-B7EA388A004B}" type="slidenum">
              <a:rPr lang="it-IT" altLang="it-IT"/>
              <a:pPr/>
              <a:t>‹#›</a:t>
            </a:fld>
            <a:endParaRPr lang="it-IT" altLang="it-IT"/>
          </a:p>
        </p:txBody>
      </p:sp>
    </p:spTree>
    <p:extLst>
      <p:ext uri="{BB962C8B-B14F-4D97-AF65-F5344CB8AC3E}">
        <p14:creationId xmlns:p14="http://schemas.microsoft.com/office/powerpoint/2010/main" val="168070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pPr>
              <a:defRPr/>
            </a:pPr>
            <a:endParaRPr lang="it-IT"/>
          </a:p>
        </p:txBody>
      </p:sp>
      <p:sp>
        <p:nvSpPr>
          <p:cNvPr id="8" name="Footer Placeholder 7"/>
          <p:cNvSpPr>
            <a:spLocks noGrp="1"/>
          </p:cNvSpPr>
          <p:nvPr>
            <p:ph type="ftr" sz="quarter" idx="11"/>
          </p:nvPr>
        </p:nvSpPr>
        <p:spPr/>
        <p:txBody>
          <a:bodyPr/>
          <a:lstStyle>
            <a:lvl1pPr>
              <a:defRPr/>
            </a:lvl1pPr>
          </a:lstStyle>
          <a:p>
            <a:pPr>
              <a:defRPr/>
            </a:pPr>
            <a:endParaRPr lang="it-IT"/>
          </a:p>
        </p:txBody>
      </p:sp>
      <p:sp>
        <p:nvSpPr>
          <p:cNvPr id="9" name="Slide Number Placeholder 8"/>
          <p:cNvSpPr>
            <a:spLocks noGrp="1"/>
          </p:cNvSpPr>
          <p:nvPr>
            <p:ph type="sldNum" sz="quarter" idx="12"/>
          </p:nvPr>
        </p:nvSpPr>
        <p:spPr/>
        <p:txBody>
          <a:bodyPr/>
          <a:lstStyle>
            <a:lvl1pPr>
              <a:defRPr/>
            </a:lvl1pPr>
          </a:lstStyle>
          <a:p>
            <a:fld id="{2B3EE05D-8B21-4E00-B810-264E3F68461E}" type="slidenum">
              <a:rPr lang="it-IT" altLang="it-IT"/>
              <a:pPr/>
              <a:t>‹#›</a:t>
            </a:fld>
            <a:endParaRPr lang="it-IT" altLang="it-IT"/>
          </a:p>
        </p:txBody>
      </p:sp>
    </p:spTree>
    <p:extLst>
      <p:ext uri="{BB962C8B-B14F-4D97-AF65-F5344CB8AC3E}">
        <p14:creationId xmlns:p14="http://schemas.microsoft.com/office/powerpoint/2010/main" val="2485621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pPr>
              <a:defRPr/>
            </a:pPr>
            <a:endParaRPr lang="it-IT"/>
          </a:p>
        </p:txBody>
      </p:sp>
      <p:sp>
        <p:nvSpPr>
          <p:cNvPr id="4" name="Footer Placeholder 3"/>
          <p:cNvSpPr>
            <a:spLocks noGrp="1"/>
          </p:cNvSpPr>
          <p:nvPr>
            <p:ph type="ftr" sz="quarter" idx="11"/>
          </p:nvPr>
        </p:nvSpPr>
        <p:spPr/>
        <p:txBody>
          <a:bodyPr/>
          <a:lstStyle>
            <a:lvl1pPr>
              <a:defRPr/>
            </a:lvl1pPr>
          </a:lstStyle>
          <a:p>
            <a:pPr>
              <a:defRPr/>
            </a:pPr>
            <a:endParaRPr lang="it-IT"/>
          </a:p>
        </p:txBody>
      </p:sp>
      <p:sp>
        <p:nvSpPr>
          <p:cNvPr id="5" name="Slide Number Placeholder 4"/>
          <p:cNvSpPr>
            <a:spLocks noGrp="1"/>
          </p:cNvSpPr>
          <p:nvPr>
            <p:ph type="sldNum" sz="quarter" idx="12"/>
          </p:nvPr>
        </p:nvSpPr>
        <p:spPr/>
        <p:txBody>
          <a:bodyPr/>
          <a:lstStyle>
            <a:lvl1pPr>
              <a:defRPr/>
            </a:lvl1pPr>
          </a:lstStyle>
          <a:p>
            <a:fld id="{84538A47-E423-451B-94EE-F9D31B36BD2F}" type="slidenum">
              <a:rPr lang="it-IT" altLang="it-IT"/>
              <a:pPr/>
              <a:t>‹#›</a:t>
            </a:fld>
            <a:endParaRPr lang="it-IT" altLang="it-IT"/>
          </a:p>
        </p:txBody>
      </p:sp>
    </p:spTree>
    <p:extLst>
      <p:ext uri="{BB962C8B-B14F-4D97-AF65-F5344CB8AC3E}">
        <p14:creationId xmlns:p14="http://schemas.microsoft.com/office/powerpoint/2010/main" val="226607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p>
        </p:txBody>
      </p:sp>
      <p:sp>
        <p:nvSpPr>
          <p:cNvPr id="3" name="Footer Placeholder 2"/>
          <p:cNvSpPr>
            <a:spLocks noGrp="1"/>
          </p:cNvSpPr>
          <p:nvPr>
            <p:ph type="ftr" sz="quarter" idx="11"/>
          </p:nvPr>
        </p:nvSpPr>
        <p:spPr/>
        <p:txBody>
          <a:bodyPr/>
          <a:lstStyle>
            <a:lvl1pPr>
              <a:defRPr/>
            </a:lvl1pPr>
          </a:lstStyle>
          <a:p>
            <a:pPr>
              <a:defRPr/>
            </a:pPr>
            <a:endParaRPr lang="it-IT"/>
          </a:p>
        </p:txBody>
      </p:sp>
      <p:sp>
        <p:nvSpPr>
          <p:cNvPr id="4" name="Slide Number Placeholder 3"/>
          <p:cNvSpPr>
            <a:spLocks noGrp="1"/>
          </p:cNvSpPr>
          <p:nvPr>
            <p:ph type="sldNum" sz="quarter" idx="12"/>
          </p:nvPr>
        </p:nvSpPr>
        <p:spPr/>
        <p:txBody>
          <a:bodyPr/>
          <a:lstStyle>
            <a:lvl1pPr>
              <a:defRPr/>
            </a:lvl1pPr>
          </a:lstStyle>
          <a:p>
            <a:fld id="{00160646-E541-4895-80D4-CABFD4D94CED}" type="slidenum">
              <a:rPr lang="it-IT" altLang="it-IT"/>
              <a:pPr/>
              <a:t>‹#›</a:t>
            </a:fld>
            <a:endParaRPr lang="it-IT" altLang="it-IT"/>
          </a:p>
        </p:txBody>
      </p:sp>
    </p:spTree>
    <p:extLst>
      <p:ext uri="{BB962C8B-B14F-4D97-AF65-F5344CB8AC3E}">
        <p14:creationId xmlns:p14="http://schemas.microsoft.com/office/powerpoint/2010/main" val="3494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DCD2A3C5-DAEF-4A9C-9FDF-4239290E61EE}" type="slidenum">
              <a:rPr lang="it-IT" altLang="it-IT"/>
              <a:pPr/>
              <a:t>‹#›</a:t>
            </a:fld>
            <a:endParaRPr lang="it-IT" altLang="it-IT"/>
          </a:p>
        </p:txBody>
      </p:sp>
    </p:spTree>
    <p:extLst>
      <p:ext uri="{BB962C8B-B14F-4D97-AF65-F5344CB8AC3E}">
        <p14:creationId xmlns:p14="http://schemas.microsoft.com/office/powerpoint/2010/main" val="201991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7559D67C-2D1C-4133-8CB3-5E94FE422AB8}" type="datetimeFigureOut">
              <a:rPr lang="it-IT" altLang="it-IT"/>
              <a:pPr/>
              <a:t>09/04/2019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E3DD798C-96C5-4A8E-AB33-981E853AF235}" type="slidenum">
              <a:rPr lang="it-IT" altLang="it-IT"/>
              <a:pPr/>
              <a:t>‹#›</a:t>
            </a:fld>
            <a:endParaRPr lang="it-IT" altLang="it-IT"/>
          </a:p>
        </p:txBody>
      </p:sp>
    </p:spTree>
    <p:extLst>
      <p:ext uri="{BB962C8B-B14F-4D97-AF65-F5344CB8AC3E}">
        <p14:creationId xmlns:p14="http://schemas.microsoft.com/office/powerpoint/2010/main" val="572930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201D0300-21BB-4884-B964-3FF884C89E30}" type="slidenum">
              <a:rPr lang="it-IT" altLang="it-IT"/>
              <a:pPr/>
              <a:t>‹#›</a:t>
            </a:fld>
            <a:endParaRPr lang="it-IT" altLang="it-IT"/>
          </a:p>
        </p:txBody>
      </p:sp>
    </p:spTree>
    <p:extLst>
      <p:ext uri="{BB962C8B-B14F-4D97-AF65-F5344CB8AC3E}">
        <p14:creationId xmlns:p14="http://schemas.microsoft.com/office/powerpoint/2010/main" val="1659166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18028FDA-7994-4D28-91F9-96B5DBC6F082}" type="slidenum">
              <a:rPr lang="it-IT" altLang="it-IT"/>
              <a:pPr/>
              <a:t>‹#›</a:t>
            </a:fld>
            <a:endParaRPr lang="it-IT" altLang="it-IT"/>
          </a:p>
        </p:txBody>
      </p:sp>
    </p:spTree>
    <p:extLst>
      <p:ext uri="{BB962C8B-B14F-4D97-AF65-F5344CB8AC3E}">
        <p14:creationId xmlns:p14="http://schemas.microsoft.com/office/powerpoint/2010/main" val="2850735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98D021EC-9BC2-4B7D-A288-066D04C6862E}" type="slidenum">
              <a:rPr lang="it-IT" altLang="it-IT"/>
              <a:pPr/>
              <a:t>‹#›</a:t>
            </a:fld>
            <a:endParaRPr lang="it-IT" altLang="it-IT"/>
          </a:p>
        </p:txBody>
      </p:sp>
    </p:spTree>
    <p:extLst>
      <p:ext uri="{BB962C8B-B14F-4D97-AF65-F5344CB8AC3E}">
        <p14:creationId xmlns:p14="http://schemas.microsoft.com/office/powerpoint/2010/main" val="328845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3218BED-1641-409F-806A-BCDB5B050FC2}" type="datetimeFigureOut">
              <a:rPr lang="it-IT" altLang="it-IT"/>
              <a:pPr/>
              <a:t>09/04/2019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B64A3F35-5188-45F7-A20A-10FE920298B5}" type="slidenum">
              <a:rPr lang="it-IT" altLang="it-IT"/>
              <a:pPr/>
              <a:t>‹#›</a:t>
            </a:fld>
            <a:endParaRPr lang="it-IT" altLang="it-IT"/>
          </a:p>
        </p:txBody>
      </p:sp>
    </p:spTree>
    <p:extLst>
      <p:ext uri="{BB962C8B-B14F-4D97-AF65-F5344CB8AC3E}">
        <p14:creationId xmlns:p14="http://schemas.microsoft.com/office/powerpoint/2010/main" val="304318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fld id="{7DFB60A6-7B08-4632-A6D2-3C9313C5430C}" type="datetimeFigureOut">
              <a:rPr lang="it-IT" altLang="it-IT"/>
              <a:pPr/>
              <a:t>09/04/2019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7BB05089-8219-4088-849F-6ED1066635FF}" type="slidenum">
              <a:rPr lang="it-IT" altLang="it-IT"/>
              <a:pPr/>
              <a:t>‹#›</a:t>
            </a:fld>
            <a:endParaRPr lang="it-IT" altLang="it-IT"/>
          </a:p>
        </p:txBody>
      </p:sp>
    </p:spTree>
    <p:extLst>
      <p:ext uri="{BB962C8B-B14F-4D97-AF65-F5344CB8AC3E}">
        <p14:creationId xmlns:p14="http://schemas.microsoft.com/office/powerpoint/2010/main" val="142668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fld id="{9ACA1875-3060-40EA-922A-AB487CEFFAF8}" type="datetimeFigureOut">
              <a:rPr lang="it-IT" altLang="it-IT"/>
              <a:pPr/>
              <a:t>09/04/2019</a:t>
            </a:fld>
            <a:endParaRPr lang="it-IT" altLang="it-IT"/>
          </a:p>
        </p:txBody>
      </p:sp>
      <p:sp>
        <p:nvSpPr>
          <p:cNvPr id="8" name="Footer Placeholder 7"/>
          <p:cNvSpPr>
            <a:spLocks noGrp="1"/>
          </p:cNvSpPr>
          <p:nvPr>
            <p:ph type="ftr" sz="quarter" idx="11"/>
          </p:nvPr>
        </p:nvSpPr>
        <p:spPr/>
        <p:txBody>
          <a:bodyPr/>
          <a:lstStyle>
            <a:lvl1pPr>
              <a:defRPr/>
            </a:lvl1pPr>
          </a:lstStyle>
          <a:p>
            <a:endParaRPr lang="it-IT" altLang="it-IT"/>
          </a:p>
        </p:txBody>
      </p:sp>
      <p:sp>
        <p:nvSpPr>
          <p:cNvPr id="9" name="Slide Number Placeholder 8"/>
          <p:cNvSpPr>
            <a:spLocks noGrp="1"/>
          </p:cNvSpPr>
          <p:nvPr>
            <p:ph type="sldNum" sz="quarter" idx="12"/>
          </p:nvPr>
        </p:nvSpPr>
        <p:spPr/>
        <p:txBody>
          <a:bodyPr/>
          <a:lstStyle>
            <a:lvl1pPr>
              <a:defRPr/>
            </a:lvl1pPr>
          </a:lstStyle>
          <a:p>
            <a:fld id="{2BA0D2A3-C6B9-44E6-90E0-D967CFA82A5E}" type="slidenum">
              <a:rPr lang="it-IT" altLang="it-IT"/>
              <a:pPr/>
              <a:t>‹#›</a:t>
            </a:fld>
            <a:endParaRPr lang="it-IT" altLang="it-IT"/>
          </a:p>
        </p:txBody>
      </p:sp>
    </p:spTree>
    <p:extLst>
      <p:ext uri="{BB962C8B-B14F-4D97-AF65-F5344CB8AC3E}">
        <p14:creationId xmlns:p14="http://schemas.microsoft.com/office/powerpoint/2010/main" val="17147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fld id="{65ACC959-8112-49CC-9A6C-62B6F997AE9F}" type="datetimeFigureOut">
              <a:rPr lang="it-IT" altLang="it-IT"/>
              <a:pPr/>
              <a:t>09/04/2019</a:t>
            </a:fld>
            <a:endParaRPr lang="it-IT" altLang="it-IT"/>
          </a:p>
        </p:txBody>
      </p:sp>
      <p:sp>
        <p:nvSpPr>
          <p:cNvPr id="4" name="Footer Placeholder 3"/>
          <p:cNvSpPr>
            <a:spLocks noGrp="1"/>
          </p:cNvSpPr>
          <p:nvPr>
            <p:ph type="ftr" sz="quarter" idx="11"/>
          </p:nvPr>
        </p:nvSpPr>
        <p:spPr/>
        <p:txBody>
          <a:bodyPr/>
          <a:lstStyle>
            <a:lvl1pPr>
              <a:defRPr/>
            </a:lvl1pPr>
          </a:lstStyle>
          <a:p>
            <a:endParaRPr lang="it-IT" altLang="it-IT"/>
          </a:p>
        </p:txBody>
      </p:sp>
      <p:sp>
        <p:nvSpPr>
          <p:cNvPr id="5" name="Slide Number Placeholder 4"/>
          <p:cNvSpPr>
            <a:spLocks noGrp="1"/>
          </p:cNvSpPr>
          <p:nvPr>
            <p:ph type="sldNum" sz="quarter" idx="12"/>
          </p:nvPr>
        </p:nvSpPr>
        <p:spPr/>
        <p:txBody>
          <a:bodyPr/>
          <a:lstStyle>
            <a:lvl1pPr>
              <a:defRPr/>
            </a:lvl1pPr>
          </a:lstStyle>
          <a:p>
            <a:fld id="{C35C1B7E-8ACC-4846-A54A-15B796114D80}" type="slidenum">
              <a:rPr lang="it-IT" altLang="it-IT"/>
              <a:pPr/>
              <a:t>‹#›</a:t>
            </a:fld>
            <a:endParaRPr lang="it-IT" altLang="it-IT"/>
          </a:p>
        </p:txBody>
      </p:sp>
    </p:spTree>
    <p:extLst>
      <p:ext uri="{BB962C8B-B14F-4D97-AF65-F5344CB8AC3E}">
        <p14:creationId xmlns:p14="http://schemas.microsoft.com/office/powerpoint/2010/main" val="194902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49FD0A5-4144-4217-92DD-638440AF5AA2}" type="datetimeFigureOut">
              <a:rPr lang="it-IT" altLang="it-IT"/>
              <a:pPr/>
              <a:t>09/04/2019</a:t>
            </a:fld>
            <a:endParaRPr lang="it-IT" altLang="it-IT"/>
          </a:p>
        </p:txBody>
      </p:sp>
      <p:sp>
        <p:nvSpPr>
          <p:cNvPr id="3" name="Footer Placeholder 2"/>
          <p:cNvSpPr>
            <a:spLocks noGrp="1"/>
          </p:cNvSpPr>
          <p:nvPr>
            <p:ph type="ftr" sz="quarter" idx="11"/>
          </p:nvPr>
        </p:nvSpPr>
        <p:spPr/>
        <p:txBody>
          <a:bodyPr/>
          <a:lstStyle>
            <a:lvl1pPr>
              <a:defRPr/>
            </a:lvl1pPr>
          </a:lstStyle>
          <a:p>
            <a:endParaRPr lang="it-IT" altLang="it-IT"/>
          </a:p>
        </p:txBody>
      </p:sp>
      <p:sp>
        <p:nvSpPr>
          <p:cNvPr id="4" name="Slide Number Placeholder 3"/>
          <p:cNvSpPr>
            <a:spLocks noGrp="1"/>
          </p:cNvSpPr>
          <p:nvPr>
            <p:ph type="sldNum" sz="quarter" idx="12"/>
          </p:nvPr>
        </p:nvSpPr>
        <p:spPr/>
        <p:txBody>
          <a:bodyPr/>
          <a:lstStyle>
            <a:lvl1pPr>
              <a:defRPr/>
            </a:lvl1pPr>
          </a:lstStyle>
          <a:p>
            <a:fld id="{DB20C014-C908-4294-94D5-EF4E9164C058}" type="slidenum">
              <a:rPr lang="it-IT" altLang="it-IT"/>
              <a:pPr/>
              <a:t>‹#›</a:t>
            </a:fld>
            <a:endParaRPr lang="it-IT" altLang="it-IT"/>
          </a:p>
        </p:txBody>
      </p:sp>
    </p:spTree>
    <p:extLst>
      <p:ext uri="{BB962C8B-B14F-4D97-AF65-F5344CB8AC3E}">
        <p14:creationId xmlns:p14="http://schemas.microsoft.com/office/powerpoint/2010/main" val="170128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DA2081B-9F6C-482E-AB50-1C9B87E1E13B}" type="datetimeFigureOut">
              <a:rPr lang="it-IT" altLang="it-IT"/>
              <a:pPr/>
              <a:t>09/04/2019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BFEC0705-D286-47B4-A6A3-BDB4DB90CAFB}" type="slidenum">
              <a:rPr lang="it-IT" altLang="it-IT"/>
              <a:pPr/>
              <a:t>‹#›</a:t>
            </a:fld>
            <a:endParaRPr lang="it-IT" altLang="it-IT"/>
          </a:p>
        </p:txBody>
      </p:sp>
    </p:spTree>
    <p:extLst>
      <p:ext uri="{BB962C8B-B14F-4D97-AF65-F5344CB8AC3E}">
        <p14:creationId xmlns:p14="http://schemas.microsoft.com/office/powerpoint/2010/main" val="2450046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B298048-3D5E-43DD-BF80-ECD1342FE624}" type="datetimeFigureOut">
              <a:rPr lang="it-IT" altLang="it-IT"/>
              <a:pPr/>
              <a:t>09/04/2019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46513584-9908-48D7-89DE-A1EE0502E3BD}" type="slidenum">
              <a:rPr lang="it-IT" altLang="it-IT"/>
              <a:pPr/>
              <a:t>‹#›</a:t>
            </a:fld>
            <a:endParaRPr lang="it-IT" altLang="it-IT"/>
          </a:p>
        </p:txBody>
      </p:sp>
    </p:spTree>
    <p:extLst>
      <p:ext uri="{BB962C8B-B14F-4D97-AF65-F5344CB8AC3E}">
        <p14:creationId xmlns:p14="http://schemas.microsoft.com/office/powerpoint/2010/main" val="425753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532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F6BA4E78-A060-43D9-ADB5-059C2CADCAA8}" type="datetimeFigureOut">
              <a:rPr lang="it-IT" altLang="it-IT"/>
              <a:pPr/>
              <a:t>09/04/2019</a:t>
            </a:fld>
            <a:endParaRPr lang="it-IT" altLang="it-IT"/>
          </a:p>
        </p:txBody>
      </p:sp>
      <p:sp>
        <p:nvSpPr>
          <p:cNvPr id="532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it-IT" altLang="it-IT"/>
          </a:p>
        </p:txBody>
      </p:sp>
      <p:sp>
        <p:nvSpPr>
          <p:cNvPr id="532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D455396-04D9-4576-840D-A7F1B6CDF146}"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272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0356DE98-9A06-4F55-98BE-F656A31322D5}"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2pPr>
      <a:lvl3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3pPr>
      <a:lvl4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4pPr>
      <a:lvl5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6pPr>
      <a:lvl7pPr marL="9144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7pPr>
      <a:lvl8pPr marL="13716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8pPr>
      <a:lvl9pPr marL="18288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0.wmf"/><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20.wmf"/><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www.ted.com/talks/oliver_sacks_what_hallucination_reveals_about_our_minds?language=it"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60325" y="5899150"/>
            <a:ext cx="4324350" cy="1009650"/>
            <a:chOff x="468" y="3786"/>
            <a:chExt cx="2724" cy="636"/>
          </a:xfrm>
        </p:grpSpPr>
        <p:sp>
          <p:nvSpPr>
            <p:cNvPr id="54275"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eaLnBrk="1" hangingPunct="1"/>
              <a:r>
                <a:rPr lang="en-US" altLang="it-IT" sz="2800" b="1">
                  <a:solidFill>
                    <a:srgbClr val="000090"/>
                  </a:solidFill>
                  <a:latin typeface="Arial" panose="020B0604020202020204" pitchFamily="34" charset="0"/>
                </a:rPr>
                <a:t>prof. Carlo Fantoni</a:t>
              </a:r>
            </a:p>
          </p:txBody>
        </p:sp>
        <p:pic>
          <p:nvPicPr>
            <p:cNvPr id="54276"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extLst>
              <a:ext uri="{909E8E84-426E-40DD-AFC4-6F175D3DCCD1}">
                <a14:hiddenFill xmlns:a14="http://schemas.microsoft.com/office/drawing/2010/main">
                  <a:solidFill>
                    <a:srgbClr val="FFFFFF"/>
                  </a:solidFill>
                </a14:hiddenFill>
              </a:ext>
            </a:extLst>
          </p:spPr>
        </p:pic>
      </p:grpSp>
      <p:sp>
        <p:nvSpPr>
          <p:cNvPr id="54279" name="Text Box 7"/>
          <p:cNvSpPr txBox="1">
            <a:spLocks noChangeArrowheads="1"/>
          </p:cNvSpPr>
          <p:nvPr/>
        </p:nvSpPr>
        <p:spPr bwMode="auto">
          <a:xfrm>
            <a:off x="5757863" y="6421438"/>
            <a:ext cx="33861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b="1" dirty="0" smtClean="0">
                <a:latin typeface="Arial" panose="020B0604020202020204" pitchFamily="34" charset="0"/>
              </a:rPr>
              <a:t>2018-2019</a:t>
            </a:r>
            <a:endParaRPr lang="en-GB" altLang="it-IT" b="1" dirty="0">
              <a:latin typeface="Arial" panose="020B0604020202020204" pitchFamily="34" charset="0"/>
            </a:endParaRPr>
          </a:p>
        </p:txBody>
      </p:sp>
      <p:sp>
        <p:nvSpPr>
          <p:cNvPr id="54280" name="Rectangle 8"/>
          <p:cNvSpPr>
            <a:spLocks noChangeArrowheads="1"/>
          </p:cNvSpPr>
          <p:nvPr/>
        </p:nvSpPr>
        <p:spPr bwMode="auto">
          <a:xfrm>
            <a:off x="5172028" y="1200851"/>
            <a:ext cx="3644426" cy="4616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342900" indent="-342900" eaLnBrk="0" hangingPunct="0">
              <a:defRPr sz="2400">
                <a:solidFill>
                  <a:schemeClr val="tx1"/>
                </a:solidFill>
                <a:latin typeface="Times" panose="02020603050405020304" pitchFamily="18" charset="0"/>
                <a:ea typeface="MS PGothic" panose="020B0600070205080204" pitchFamily="34" charset="-128"/>
              </a:defRPr>
            </a:lvl1pPr>
            <a:lvl2pPr marL="800100" indent="-342900" eaLnBrk="0" hangingPunct="0">
              <a:defRPr sz="2400">
                <a:solidFill>
                  <a:schemeClr val="tx1"/>
                </a:solidFill>
                <a:latin typeface="Times" panose="02020603050405020304" pitchFamily="18" charset="0"/>
                <a:ea typeface="MS PGothic" panose="020B0600070205080204" pitchFamily="34" charset="-128"/>
              </a:defRPr>
            </a:lvl2pPr>
            <a:lvl3pPr marL="1257300" indent="-342900" eaLnBrk="0" hangingPunct="0">
              <a:defRPr sz="2400">
                <a:solidFill>
                  <a:schemeClr val="tx1"/>
                </a:solidFill>
                <a:latin typeface="Times" panose="02020603050405020304" pitchFamily="18" charset="0"/>
                <a:ea typeface="MS PGothic" panose="020B0600070205080204" pitchFamily="34" charset="-128"/>
              </a:defRPr>
            </a:lvl3pPr>
            <a:lvl4pPr marL="1714500" indent="-342900" eaLnBrk="0" hangingPunct="0">
              <a:defRPr sz="2400">
                <a:solidFill>
                  <a:schemeClr val="tx1"/>
                </a:solidFill>
                <a:latin typeface="Times" panose="02020603050405020304" pitchFamily="18" charset="0"/>
                <a:ea typeface="MS PGothic" panose="020B0600070205080204" pitchFamily="34" charset="-128"/>
              </a:defRPr>
            </a:lvl4pPr>
            <a:lvl5pPr marL="2171700" indent="-342900" eaLnBrk="0" hangingPunct="0">
              <a:defRPr sz="2400">
                <a:solidFill>
                  <a:schemeClr val="tx1"/>
                </a:solidFill>
                <a:latin typeface="Times" panose="02020603050405020304" pitchFamily="18" charset="0"/>
                <a:ea typeface="MS PGothic" panose="020B0600070205080204" pitchFamily="34" charset="-128"/>
              </a:defRPr>
            </a:lvl5pPr>
            <a:lvl6pPr marL="26289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861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5433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40005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b="1" dirty="0">
                <a:latin typeface="Arial" panose="020B0604020202020204" pitchFamily="34" charset="0"/>
              </a:rPr>
              <a:t>Lezione </a:t>
            </a:r>
            <a:r>
              <a:rPr lang="it-IT" altLang="it-IT" b="1" dirty="0" smtClean="0">
                <a:latin typeface="Arial" panose="020B0604020202020204" pitchFamily="34" charset="0"/>
              </a:rPr>
              <a:t>8</a:t>
            </a:r>
            <a:endParaRPr lang="it-IT" altLang="it-IT" b="1" dirty="0">
              <a:latin typeface="Arial" panose="020B0604020202020204" pitchFamily="34" charset="0"/>
            </a:endParaRPr>
          </a:p>
          <a:p>
            <a:pPr algn="ctr" eaLnBrk="1" hangingPunct="1"/>
            <a:r>
              <a:rPr lang="it-IT" altLang="it-IT" b="1" dirty="0" smtClean="0">
                <a:latin typeface="Arial" panose="020B0604020202020204" pitchFamily="34" charset="0"/>
              </a:rPr>
              <a:t>09/04/2019</a:t>
            </a:r>
          </a:p>
          <a:p>
            <a:pPr algn="ctr" eaLnBrk="1" hangingPunct="1"/>
            <a:endParaRPr lang="it-IT" altLang="it-IT" sz="1200" dirty="0">
              <a:latin typeface="Arial" panose="020B0604020202020204" pitchFamily="34" charset="0"/>
            </a:endParaRPr>
          </a:p>
          <a:p>
            <a:pPr eaLnBrk="1" hangingPunct="1">
              <a:buFontTx/>
              <a:buChar char="•"/>
            </a:pPr>
            <a:r>
              <a:rPr lang="it-IT" altLang="it-IT" sz="1600" dirty="0">
                <a:latin typeface="Arial" panose="020B0604020202020204" pitchFamily="34" charset="0"/>
              </a:rPr>
              <a:t>d</a:t>
            </a:r>
            <a:r>
              <a:rPr lang="it-IT" altLang="it-IT" sz="1600" dirty="0" smtClean="0">
                <a:latin typeface="Arial" panose="020B0604020202020204" pitchFamily="34" charset="0"/>
              </a:rPr>
              <a:t>alla </a:t>
            </a:r>
            <a:r>
              <a:rPr lang="it-IT" altLang="it-IT" sz="1600" dirty="0" smtClean="0">
                <a:latin typeface="Arial" panose="020B0604020202020204" pitchFamily="34" charset="0"/>
              </a:rPr>
              <a:t>catena </a:t>
            </a:r>
            <a:r>
              <a:rPr lang="it-IT" altLang="it-IT" sz="1600" dirty="0">
                <a:latin typeface="Arial" panose="020B0604020202020204" pitchFamily="34" charset="0"/>
              </a:rPr>
              <a:t>psicofisica </a:t>
            </a:r>
            <a:r>
              <a:rPr lang="it-IT" altLang="it-IT" sz="1600" dirty="0" smtClean="0">
                <a:latin typeface="Arial" panose="020B0604020202020204" pitchFamily="34" charset="0"/>
              </a:rPr>
              <a:t>standard alla 2.0</a:t>
            </a:r>
            <a:endParaRPr lang="it-IT" altLang="it-IT" sz="1600" dirty="0" smtClean="0">
              <a:latin typeface="Arial" panose="020B0604020202020204" pitchFamily="34" charset="0"/>
            </a:endParaRPr>
          </a:p>
          <a:p>
            <a:pPr eaLnBrk="1" hangingPunct="1">
              <a:buFontTx/>
              <a:buChar char="•"/>
            </a:pPr>
            <a:r>
              <a:rPr lang="it-IT" altLang="it-IT" sz="1600" dirty="0" smtClean="0">
                <a:latin typeface="Arial" panose="020B0604020202020204" pitchFamily="34" charset="0"/>
              </a:rPr>
              <a:t>ED senza high level vision: agnosia visiva associativa</a:t>
            </a:r>
          </a:p>
          <a:p>
            <a:pPr eaLnBrk="1" hangingPunct="1">
              <a:buFontTx/>
              <a:buChar char="•"/>
            </a:pPr>
            <a:r>
              <a:rPr lang="it-IT" altLang="it-IT" sz="1600" dirty="0" smtClean="0">
                <a:latin typeface="Arial" panose="020B0604020202020204" pitchFamily="34" charset="0"/>
              </a:rPr>
              <a:t>ED senza low level vision</a:t>
            </a:r>
            <a:r>
              <a:rPr lang="it-IT" altLang="it-IT" sz="1600" smtClean="0">
                <a:latin typeface="Arial" panose="020B0604020202020204" pitchFamily="34" charset="0"/>
              </a:rPr>
              <a:t>: </a:t>
            </a:r>
            <a:r>
              <a:rPr lang="it-IT" altLang="it-IT" sz="1600" smtClean="0">
                <a:latin typeface="Arial" panose="020B0604020202020204" pitchFamily="34" charset="0"/>
              </a:rPr>
              <a:t>sindrome </a:t>
            </a:r>
            <a:r>
              <a:rPr lang="it-IT" altLang="it-IT" sz="1600" dirty="0" smtClean="0">
                <a:latin typeface="Arial" panose="020B0604020202020204" pitchFamily="34" charset="0"/>
              </a:rPr>
              <a:t>di Charles Bonnet</a:t>
            </a:r>
          </a:p>
          <a:p>
            <a:pPr eaLnBrk="1" hangingPunct="1">
              <a:buFontTx/>
              <a:buChar char="•"/>
            </a:pPr>
            <a:r>
              <a:rPr lang="it-IT" altLang="it-IT" sz="1600" dirty="0" smtClean="0">
                <a:latin typeface="Arial" panose="020B0604020202020204" pitchFamily="34" charset="0"/>
              </a:rPr>
              <a:t>2ED 1 stimolazione sensoriale: sinestesia</a:t>
            </a:r>
          </a:p>
          <a:p>
            <a:pPr eaLnBrk="1" hangingPunct="1">
              <a:buFontTx/>
              <a:buChar char="•"/>
            </a:pPr>
            <a:r>
              <a:rPr lang="it-IT" altLang="it-IT" sz="1600" dirty="0" smtClean="0">
                <a:latin typeface="Arial" panose="020B0604020202020204" pitchFamily="34" charset="0"/>
              </a:rPr>
              <a:t>ED diversa </a:t>
            </a:r>
            <a:r>
              <a:rPr lang="it-IT" altLang="it-IT" sz="1600" dirty="0">
                <a:latin typeface="Arial" panose="020B0604020202020204" pitchFamily="34" charset="0"/>
              </a:rPr>
              <a:t>da stimolazione distale e </a:t>
            </a:r>
            <a:r>
              <a:rPr lang="it-IT" altLang="it-IT" sz="1600" dirty="0" smtClean="0">
                <a:latin typeface="Arial" panose="020B0604020202020204" pitchFamily="34" charset="0"/>
              </a:rPr>
              <a:t>prossimale</a:t>
            </a:r>
          </a:p>
          <a:p>
            <a:pPr eaLnBrk="1" hangingPunct="1">
              <a:buFontTx/>
              <a:buChar char="•"/>
            </a:pPr>
            <a:r>
              <a:rPr lang="it-IT" altLang="it-IT" sz="1600" dirty="0">
                <a:latin typeface="Arial" panose="020B0604020202020204" pitchFamily="34" charset="0"/>
              </a:rPr>
              <a:t>i</a:t>
            </a:r>
            <a:r>
              <a:rPr lang="it-IT" altLang="it-IT" sz="1600" dirty="0" smtClean="0">
                <a:latin typeface="Arial" panose="020B0604020202020204" pitchFamily="34" charset="0"/>
              </a:rPr>
              <a:t>l </a:t>
            </a:r>
            <a:r>
              <a:rPr lang="it-IT" altLang="it-IT" sz="1600" dirty="0" smtClean="0">
                <a:latin typeface="Arial" panose="020B0604020202020204" pitchFamily="34" charset="0"/>
              </a:rPr>
              <a:t>movimento apparente/stroboscopico</a:t>
            </a:r>
          </a:p>
          <a:p>
            <a:pPr eaLnBrk="1" hangingPunct="1">
              <a:buFontTx/>
              <a:buChar char="•"/>
            </a:pPr>
            <a:r>
              <a:rPr lang="it-IT" altLang="it-IT" sz="1600" dirty="0">
                <a:latin typeface="Arial" panose="020B0604020202020204" pitchFamily="34" charset="0"/>
              </a:rPr>
              <a:t>m</a:t>
            </a:r>
            <a:r>
              <a:rPr lang="it-IT" altLang="it-IT" sz="1600" dirty="0" smtClean="0">
                <a:latin typeface="Arial" panose="020B0604020202020204" pitchFamily="34" charset="0"/>
              </a:rPr>
              <a:t>ovimento</a:t>
            </a:r>
            <a:r>
              <a:rPr lang="it-IT" altLang="it-IT" sz="1600" i="1" dirty="0" smtClean="0">
                <a:latin typeface="Arial" panose="020B0604020202020204" pitchFamily="34" charset="0"/>
              </a:rPr>
              <a:t> phi</a:t>
            </a:r>
            <a:r>
              <a:rPr lang="it-IT" altLang="it-IT" sz="1600" dirty="0" smtClean="0">
                <a:latin typeface="Arial" panose="020B0604020202020204" pitchFamily="34" charset="0"/>
              </a:rPr>
              <a:t> </a:t>
            </a:r>
            <a:r>
              <a:rPr lang="it-IT" altLang="it-IT" sz="1600" dirty="0">
                <a:latin typeface="Arial" panose="020B0604020202020204" pitchFamily="34" charset="0"/>
              </a:rPr>
              <a:t>e </a:t>
            </a:r>
            <a:r>
              <a:rPr lang="it-IT" altLang="it-IT" sz="1600" i="1" dirty="0" smtClean="0">
                <a:latin typeface="Arial" panose="020B0604020202020204" pitchFamily="34" charset="0"/>
              </a:rPr>
              <a:t>beta</a:t>
            </a:r>
            <a:endParaRPr lang="it-IT" altLang="it-IT" sz="1600" dirty="0">
              <a:latin typeface="Arial" panose="020B0604020202020204" pitchFamily="34" charset="0"/>
            </a:endParaRPr>
          </a:p>
          <a:p>
            <a:pPr eaLnBrk="1" hangingPunct="1">
              <a:buFontTx/>
              <a:buChar char="•"/>
            </a:pPr>
            <a:r>
              <a:rPr lang="it-IT" altLang="it-IT" sz="1600" dirty="0">
                <a:latin typeface="Arial" panose="020B0604020202020204" pitchFamily="34" charset="0"/>
              </a:rPr>
              <a:t>m</a:t>
            </a:r>
            <a:r>
              <a:rPr lang="it-IT" altLang="it-IT" sz="1600" dirty="0" smtClean="0">
                <a:latin typeface="Arial" panose="020B0604020202020204" pitchFamily="34" charset="0"/>
              </a:rPr>
              <a:t>ovimento apparente a grandi distanze</a:t>
            </a:r>
            <a:endParaRPr lang="it-IT" altLang="it-IT" sz="1600" dirty="0">
              <a:latin typeface="Arial" panose="020B0604020202020204" pitchFamily="34" charset="0"/>
            </a:endParaRPr>
          </a:p>
        </p:txBody>
      </p:sp>
      <p:sp>
        <p:nvSpPr>
          <p:cNvPr id="54281" name="Text Box 9"/>
          <p:cNvSpPr txBox="1">
            <a:spLocks noChangeArrowheads="1"/>
          </p:cNvSpPr>
          <p:nvPr/>
        </p:nvSpPr>
        <p:spPr bwMode="auto">
          <a:xfrm>
            <a:off x="5757863" y="6117749"/>
            <a:ext cx="338613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b="1" dirty="0" smtClean="0">
                <a:latin typeface="Arial" panose="020B0604020202020204" pitchFamily="34" charset="0"/>
              </a:rPr>
              <a:t>STP</a:t>
            </a:r>
            <a:endParaRPr lang="en-GB" altLang="it-IT" b="1" dirty="0">
              <a:latin typeface="Arial" panose="020B0604020202020204" pitchFamily="34" charset="0"/>
            </a:endParaRPr>
          </a:p>
        </p:txBody>
      </p:sp>
      <p:pic>
        <p:nvPicPr>
          <p:cNvPr id="542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1984375"/>
            <a:ext cx="4686300" cy="329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6"/>
          <p:cNvSpPr>
            <a:spLocks noGrp="1" noChangeArrowheads="1"/>
          </p:cNvSpPr>
          <p:nvPr>
            <p:ph type="ctrTitle"/>
          </p:nvPr>
        </p:nvSpPr>
        <p:spPr>
          <a:xfrm>
            <a:off x="136525" y="89618"/>
            <a:ext cx="8975725" cy="1470025"/>
          </a:xfrm>
        </p:spPr>
        <p:txBody>
          <a:bodyPr anchor="ctr"/>
          <a:lstStyle/>
          <a:p>
            <a:pPr eaLnBrk="1" hangingPunct="1">
              <a:lnSpc>
                <a:spcPct val="85000"/>
              </a:lnSpc>
            </a:pPr>
            <a:r>
              <a:rPr lang="it-IT" altLang="it-IT" sz="4000" dirty="0" smtClean="0">
                <a:solidFill>
                  <a:srgbClr val="000090"/>
                </a:solidFill>
              </a:rPr>
              <a:t>Psicologia dei processi cognitivi 1</a:t>
            </a:r>
            <a:br>
              <a:rPr lang="it-IT" altLang="it-IT" sz="4000" dirty="0" smtClean="0">
                <a:solidFill>
                  <a:srgbClr val="000090"/>
                </a:solidFill>
              </a:rPr>
            </a:br>
            <a:r>
              <a:rPr lang="it-IT" altLang="it-IT" sz="4000" b="1" dirty="0" smtClean="0">
                <a:solidFill>
                  <a:srgbClr val="000090"/>
                </a:solidFill>
              </a:rPr>
              <a:t>Percezione 042PS-2</a:t>
            </a:r>
            <a:r>
              <a:rPr lang="it-IT" altLang="it-IT" sz="4000" dirty="0" smtClean="0">
                <a:solidFill>
                  <a:schemeClr val="accent2"/>
                </a:solidFill>
              </a:rPr>
              <a:t/>
            </a:r>
            <a:br>
              <a:rPr lang="it-IT" altLang="it-IT" sz="4000" dirty="0" smtClean="0">
                <a:solidFill>
                  <a:schemeClr val="accent2"/>
                </a:solidFill>
              </a:rPr>
            </a:br>
            <a:endParaRPr lang="it-IT" altLang="it-IT" sz="3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1261"/>
            <a:ext cx="5005953" cy="3544989"/>
          </a:xfrm>
          <a:prstGeom prst="rect">
            <a:avLst/>
          </a:prstGeom>
        </p:spPr>
      </p:pic>
      <p:sp>
        <p:nvSpPr>
          <p:cNvPr id="3" name="Rectangle 3"/>
          <p:cNvSpPr>
            <a:spLocks noChangeArrowheads="1"/>
          </p:cNvSpPr>
          <p:nvPr/>
        </p:nvSpPr>
        <p:spPr bwMode="auto">
          <a:xfrm>
            <a:off x="-1" y="143036"/>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err="1" smtClean="0">
                <a:solidFill>
                  <a:schemeClr val="accent2"/>
                </a:solidFill>
                <a:latin typeface="Arial" panose="020B0604020202020204" pitchFamily="34" charset="0"/>
              </a:rPr>
              <a:t>sinestesia</a:t>
            </a:r>
            <a:endParaRPr lang="en-US" altLang="it-IT" sz="4400" dirty="0" smtClean="0">
              <a:solidFill>
                <a:schemeClr val="accent2"/>
              </a:solidFill>
              <a:latin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691" b="50908"/>
          <a:stretch/>
        </p:blipFill>
        <p:spPr>
          <a:xfrm>
            <a:off x="5005953" y="3772414"/>
            <a:ext cx="3976145" cy="2472779"/>
          </a:xfrm>
          <a:prstGeom prst="rect">
            <a:avLst/>
          </a:prstGeom>
        </p:spPr>
      </p:pic>
      <p:sp>
        <p:nvSpPr>
          <p:cNvPr id="5" name="Text Box 2"/>
          <p:cNvSpPr txBox="1">
            <a:spLocks noChangeArrowheads="1"/>
          </p:cNvSpPr>
          <p:nvPr/>
        </p:nvSpPr>
        <p:spPr bwMode="auto">
          <a:xfrm>
            <a:off x="333212" y="1049524"/>
            <a:ext cx="84775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indent="0">
              <a:spcBef>
                <a:spcPct val="50000"/>
              </a:spcBef>
              <a:buClr>
                <a:schemeClr val="accent2"/>
              </a:buClr>
            </a:pPr>
            <a:r>
              <a:rPr lang="en-US" altLang="it-IT" sz="2800" dirty="0" err="1">
                <a:latin typeface="Arial" panose="020B0604020202020204" pitchFamily="34" charset="0"/>
              </a:rPr>
              <a:t>s</a:t>
            </a:r>
            <a:r>
              <a:rPr lang="en-US" altLang="it-IT" sz="2800" dirty="0" err="1" smtClean="0">
                <a:latin typeface="Arial" panose="020B0604020202020204" pitchFamily="34" charset="0"/>
              </a:rPr>
              <a:t>timolazioni</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proprie</a:t>
            </a:r>
            <a:r>
              <a:rPr lang="en-US" altLang="it-IT" sz="2800" dirty="0" smtClean="0">
                <a:latin typeface="Arial" panose="020B0604020202020204" pitchFamily="34" charset="0"/>
              </a:rPr>
              <a:t> di </a:t>
            </a:r>
            <a:r>
              <a:rPr lang="en-US" altLang="it-IT" sz="2800" dirty="0" err="1" smtClean="0">
                <a:latin typeface="Arial" panose="020B0604020202020204" pitchFamily="34" charset="0"/>
              </a:rPr>
              <a:t>una</a:t>
            </a:r>
            <a:r>
              <a:rPr lang="en-US" altLang="it-IT" sz="2800" dirty="0" smtClean="0">
                <a:latin typeface="Arial" panose="020B0604020202020204" pitchFamily="34" charset="0"/>
              </a:rPr>
              <a:t> via </a:t>
            </a:r>
            <a:r>
              <a:rPr lang="en-US" altLang="it-IT" sz="2800" dirty="0" err="1" smtClean="0">
                <a:latin typeface="Arial" panose="020B0604020202020204" pitchFamily="34" charset="0"/>
              </a:rPr>
              <a:t>sensoriale</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grafema</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stimolano</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percezioni</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proprie</a:t>
            </a:r>
            <a:r>
              <a:rPr lang="en-US" altLang="it-IT" sz="2800" dirty="0" smtClean="0">
                <a:latin typeface="Arial" panose="020B0604020202020204" pitchFamily="34" charset="0"/>
              </a:rPr>
              <a:t> di </a:t>
            </a:r>
            <a:r>
              <a:rPr lang="en-US" altLang="it-IT" sz="2800" dirty="0" err="1" smtClean="0">
                <a:latin typeface="Arial" panose="020B0604020202020204" pitchFamily="34" charset="0"/>
              </a:rPr>
              <a:t>un’altra</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colore</a:t>
            </a:r>
            <a:r>
              <a:rPr lang="en-US" altLang="it-IT" sz="2800" dirty="0" smtClean="0">
                <a:latin typeface="Arial" panose="020B0604020202020204" pitchFamily="34" charset="0"/>
              </a:rPr>
              <a:t>)  </a:t>
            </a:r>
          </a:p>
        </p:txBody>
      </p:sp>
    </p:spTree>
    <p:extLst>
      <p:ext uri="{BB962C8B-B14F-4D97-AF65-F5344CB8AC3E}">
        <p14:creationId xmlns:p14="http://schemas.microsoft.com/office/powerpoint/2010/main" val="17387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ctrTitle"/>
          </p:nvPr>
        </p:nvSpPr>
        <p:spPr>
          <a:xfrm>
            <a:off x="168275" y="354266"/>
            <a:ext cx="8975725" cy="64633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spcBef>
                <a:spcPct val="50000"/>
              </a:spcBef>
            </a:pPr>
            <a:r>
              <a:rPr lang="it-IT" altLang="it-IT" sz="3600" dirty="0">
                <a:solidFill>
                  <a:srgbClr val="000090"/>
                </a:solidFill>
                <a:latin typeface="Arial" panose="020B0604020202020204" pitchFamily="34" charset="0"/>
                <a:cs typeface="Arial" panose="020B0604020202020204" pitchFamily="34" charset="0"/>
              </a:rPr>
              <a:t>r</a:t>
            </a:r>
            <a:r>
              <a:rPr lang="it-IT" altLang="it-IT" sz="3600" dirty="0" smtClean="0">
                <a:solidFill>
                  <a:srgbClr val="000090"/>
                </a:solidFill>
                <a:latin typeface="Arial" panose="020B0604020202020204" pitchFamily="34" charset="0"/>
                <a:cs typeface="Arial" panose="020B0604020202020204" pitchFamily="34" charset="0"/>
              </a:rPr>
              <a:t>iprendendo l’ED (lezione 2) quindi ….</a:t>
            </a:r>
          </a:p>
        </p:txBody>
      </p:sp>
      <p:grpSp>
        <p:nvGrpSpPr>
          <p:cNvPr id="17" name="Group 16"/>
          <p:cNvGrpSpPr/>
          <p:nvPr/>
        </p:nvGrpSpPr>
        <p:grpSpPr>
          <a:xfrm>
            <a:off x="1597874" y="1510591"/>
            <a:ext cx="6384591" cy="2695496"/>
            <a:chOff x="1597874" y="1510591"/>
            <a:chExt cx="6384591" cy="2695496"/>
          </a:xfrm>
        </p:grpSpPr>
        <p:pic>
          <p:nvPicPr>
            <p:cNvPr id="8" name="Picture 7"/>
            <p:cNvPicPr>
              <a:picLocks noChangeAspect="1"/>
            </p:cNvPicPr>
            <p:nvPr/>
          </p:nvPicPr>
          <p:blipFill rotWithShape="1">
            <a:blip r:embed="rId3"/>
            <a:srcRect t="43053" b="14573"/>
            <a:stretch/>
          </p:blipFill>
          <p:spPr>
            <a:xfrm>
              <a:off x="1597874" y="1510591"/>
              <a:ext cx="5274947" cy="1495167"/>
            </a:xfrm>
            <a:prstGeom prst="rect">
              <a:avLst/>
            </a:prstGeom>
          </p:spPr>
        </p:pic>
        <p:pic>
          <p:nvPicPr>
            <p:cNvPr id="9" name="Picture 8"/>
            <p:cNvPicPr>
              <a:picLocks noChangeAspect="1"/>
            </p:cNvPicPr>
            <p:nvPr/>
          </p:nvPicPr>
          <p:blipFill>
            <a:blip r:embed="rId4"/>
            <a:stretch>
              <a:fillRect/>
            </a:stretch>
          </p:blipFill>
          <p:spPr>
            <a:xfrm>
              <a:off x="4701259" y="3017557"/>
              <a:ext cx="507600" cy="483360"/>
            </a:xfrm>
            <a:prstGeom prst="rect">
              <a:avLst/>
            </a:prstGeom>
          </p:spPr>
        </p:pic>
        <p:pic>
          <p:nvPicPr>
            <p:cNvPr id="4" name="Picture 3"/>
            <p:cNvPicPr>
              <a:picLocks noChangeAspect="1"/>
            </p:cNvPicPr>
            <p:nvPr/>
          </p:nvPicPr>
          <p:blipFill>
            <a:blip r:embed="rId5"/>
            <a:stretch>
              <a:fillRect/>
            </a:stretch>
          </p:blipFill>
          <p:spPr>
            <a:xfrm>
              <a:off x="1711590" y="3017557"/>
              <a:ext cx="456840" cy="483360"/>
            </a:xfrm>
            <a:prstGeom prst="rect">
              <a:avLst/>
            </a:prstGeom>
          </p:spPr>
        </p:pic>
        <p:sp>
          <p:nvSpPr>
            <p:cNvPr id="5" name="TextBox 4"/>
            <p:cNvSpPr txBox="1"/>
            <p:nvPr/>
          </p:nvSpPr>
          <p:spPr>
            <a:xfrm>
              <a:off x="5208859" y="3005758"/>
              <a:ext cx="2773606" cy="830997"/>
            </a:xfrm>
            <a:prstGeom prst="rect">
              <a:avLst/>
            </a:prstGeom>
            <a:noFill/>
          </p:spPr>
          <p:txBody>
            <a:bodyPr wrap="square" rtlCol="0">
              <a:spAutoFit/>
            </a:bodyPr>
            <a:lstStyle/>
            <a:p>
              <a:r>
                <a:rPr lang="it-IT" dirty="0">
                  <a:latin typeface="Arial" panose="020B0604020202020204" pitchFamily="34" charset="0"/>
                </a:rPr>
                <a:t>s</a:t>
              </a:r>
              <a:r>
                <a:rPr lang="it-IT" dirty="0" smtClean="0">
                  <a:latin typeface="Arial" panose="020B0604020202020204" pitchFamily="34" charset="0"/>
                </a:rPr>
                <a:t>timolo distale/ambientale</a:t>
              </a:r>
              <a:endParaRPr lang="it-IT" dirty="0">
                <a:latin typeface="Arial" panose="020B0604020202020204" pitchFamily="34" charset="0"/>
              </a:endParaRPr>
            </a:p>
          </p:txBody>
        </p:sp>
        <p:sp>
          <p:nvSpPr>
            <p:cNvPr id="13" name="TextBox 12"/>
            <p:cNvSpPr txBox="1"/>
            <p:nvPr/>
          </p:nvSpPr>
          <p:spPr>
            <a:xfrm>
              <a:off x="2109717" y="3005758"/>
              <a:ext cx="2337742" cy="1200329"/>
            </a:xfrm>
            <a:prstGeom prst="rect">
              <a:avLst/>
            </a:prstGeom>
            <a:noFill/>
          </p:spPr>
          <p:txBody>
            <a:bodyPr wrap="square" rtlCol="0">
              <a:spAutoFit/>
            </a:bodyPr>
            <a:lstStyle/>
            <a:p>
              <a:r>
                <a:rPr lang="it-IT" dirty="0">
                  <a:latin typeface="Arial" panose="020B0604020202020204" pitchFamily="34" charset="0"/>
                </a:rPr>
                <a:t>c</a:t>
              </a:r>
              <a:r>
                <a:rPr lang="it-IT" dirty="0" smtClean="0">
                  <a:latin typeface="Arial" panose="020B0604020202020204" pitchFamily="34" charset="0"/>
                </a:rPr>
                <a:t>reazione dello stimolo prossimale</a:t>
              </a:r>
              <a:endParaRPr lang="it-IT" dirty="0">
                <a:latin typeface="Arial" panose="020B0604020202020204" pitchFamily="34" charset="0"/>
              </a:endParaRPr>
            </a:p>
          </p:txBody>
        </p:sp>
        <p:sp>
          <p:nvSpPr>
            <p:cNvPr id="6" name="Left Arrow 5"/>
            <p:cNvSpPr/>
            <p:nvPr/>
          </p:nvSpPr>
          <p:spPr bwMode="auto">
            <a:xfrm>
              <a:off x="4259748" y="2160242"/>
              <a:ext cx="645793" cy="396875"/>
            </a:xfrm>
            <a:prstGeom prst="leftArrow">
              <a:avLst/>
            </a:prstGeom>
            <a:solidFill>
              <a:srgbClr val="1968B3"/>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
        <p:nvSpPr>
          <p:cNvPr id="10" name="TextBox 9"/>
          <p:cNvSpPr txBox="1">
            <a:spLocks noChangeArrowheads="1"/>
          </p:cNvSpPr>
          <p:nvPr/>
        </p:nvSpPr>
        <p:spPr bwMode="auto">
          <a:xfrm>
            <a:off x="432484" y="4142944"/>
            <a:ext cx="9428206" cy="32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nSpc>
                <a:spcPct val="85000"/>
              </a:lnSpc>
              <a:spcBef>
                <a:spcPct val="0"/>
              </a:spcBef>
              <a:spcAft>
                <a:spcPts val="1000"/>
              </a:spcAft>
              <a:buClr>
                <a:schemeClr val="accent2"/>
              </a:buClr>
              <a:buNone/>
            </a:pPr>
            <a:r>
              <a:rPr lang="en-US" altLang="it-IT" sz="2800" dirty="0" smtClean="0"/>
              <a:t>.... </a:t>
            </a:r>
            <a:r>
              <a:rPr lang="en-US" altLang="it-IT" sz="2800" dirty="0" err="1" smtClean="0"/>
              <a:t>mancano</a:t>
            </a:r>
            <a:r>
              <a:rPr lang="en-US" altLang="it-IT" sz="2800" dirty="0" smtClean="0"/>
              <a:t> </a:t>
            </a:r>
            <a:r>
              <a:rPr lang="en-US" altLang="it-IT" sz="2800" dirty="0" err="1" smtClean="0"/>
              <a:t>all’appello</a:t>
            </a:r>
            <a:r>
              <a:rPr lang="en-US" altLang="it-IT" sz="2800" dirty="0" smtClean="0"/>
              <a:t> </a:t>
            </a:r>
            <a:r>
              <a:rPr lang="en-US" altLang="it-IT" sz="2800" dirty="0" err="1" smtClean="0"/>
              <a:t>almeno</a:t>
            </a:r>
            <a:r>
              <a:rPr lang="en-US" altLang="it-IT" sz="2800" dirty="0" smtClean="0"/>
              <a:t> </a:t>
            </a:r>
            <a:r>
              <a:rPr lang="en-US" altLang="it-IT" sz="2800" dirty="0" err="1" smtClean="0"/>
              <a:t>altri</a:t>
            </a:r>
            <a:r>
              <a:rPr lang="en-US" altLang="it-IT" sz="2800" dirty="0" smtClean="0"/>
              <a:t> 5 </a:t>
            </a:r>
            <a:r>
              <a:rPr lang="en-US" altLang="it-IT" sz="2800" dirty="0" err="1" smtClean="0"/>
              <a:t>passi</a:t>
            </a:r>
            <a:r>
              <a:rPr lang="en-US" altLang="it-IT" sz="2800" dirty="0" smtClean="0"/>
              <a:t> </a:t>
            </a:r>
          </a:p>
          <a:p>
            <a:pPr marL="0" indent="0">
              <a:lnSpc>
                <a:spcPct val="85000"/>
              </a:lnSpc>
              <a:spcBef>
                <a:spcPct val="0"/>
              </a:spcBef>
              <a:spcAft>
                <a:spcPts val="1000"/>
              </a:spcAft>
              <a:buClr>
                <a:schemeClr val="accent2"/>
              </a:buClr>
              <a:buNone/>
            </a:pPr>
            <a:r>
              <a:rPr lang="en-US" altLang="it-IT" sz="2800" dirty="0" err="1" smtClean="0"/>
              <a:t>processamento</a:t>
            </a:r>
            <a:r>
              <a:rPr lang="en-US" altLang="it-IT" sz="2800" dirty="0" smtClean="0"/>
              <a:t> </a:t>
            </a:r>
            <a:r>
              <a:rPr lang="en-US" altLang="it-IT" sz="2800" dirty="0" err="1" smtClean="0"/>
              <a:t>dei</a:t>
            </a:r>
            <a:r>
              <a:rPr lang="en-US" altLang="it-IT" sz="2800" dirty="0" smtClean="0"/>
              <a:t> </a:t>
            </a:r>
            <a:r>
              <a:rPr lang="en-US" altLang="it-IT" sz="2800" dirty="0" err="1" smtClean="0"/>
              <a:t>recettori</a:t>
            </a:r>
            <a:r>
              <a:rPr lang="en-US" altLang="it-IT" sz="2800" dirty="0" smtClean="0"/>
              <a:t> (</a:t>
            </a:r>
            <a:r>
              <a:rPr lang="en-US" altLang="it-IT" sz="2800" dirty="0" err="1" smtClean="0"/>
              <a:t>trasduzione</a:t>
            </a:r>
            <a:r>
              <a:rPr lang="en-US" altLang="it-IT" sz="2800" dirty="0" smtClean="0"/>
              <a:t>)</a:t>
            </a:r>
          </a:p>
          <a:p>
            <a:pPr marL="0" indent="0">
              <a:lnSpc>
                <a:spcPct val="85000"/>
              </a:lnSpc>
              <a:spcBef>
                <a:spcPct val="0"/>
              </a:spcBef>
              <a:spcAft>
                <a:spcPts val="1000"/>
              </a:spcAft>
              <a:buClr>
                <a:schemeClr val="accent2"/>
              </a:buClr>
              <a:buNone/>
            </a:pPr>
            <a:r>
              <a:rPr lang="en-US" altLang="it-IT" sz="2800" dirty="0" err="1" smtClean="0"/>
              <a:t>processamento</a:t>
            </a:r>
            <a:r>
              <a:rPr lang="en-US" altLang="it-IT" sz="2800" dirty="0" smtClean="0"/>
              <a:t> </a:t>
            </a:r>
            <a:r>
              <a:rPr lang="en-US" altLang="it-IT" sz="2800" dirty="0" err="1" smtClean="0"/>
              <a:t>neurale</a:t>
            </a:r>
            <a:endParaRPr lang="en-US" altLang="it-IT" sz="2800" dirty="0" smtClean="0"/>
          </a:p>
          <a:p>
            <a:pPr marL="0" indent="0">
              <a:lnSpc>
                <a:spcPct val="85000"/>
              </a:lnSpc>
              <a:spcBef>
                <a:spcPct val="0"/>
              </a:spcBef>
              <a:spcAft>
                <a:spcPts val="1000"/>
              </a:spcAft>
              <a:buClr>
                <a:schemeClr val="accent2"/>
              </a:buClr>
              <a:buNone/>
            </a:pPr>
            <a:r>
              <a:rPr lang="en-US" altLang="it-IT" sz="2800" dirty="0" smtClean="0"/>
              <a:t>Il </a:t>
            </a:r>
            <a:r>
              <a:rPr lang="en-US" altLang="it-IT" sz="2800" dirty="0" err="1" smtClean="0"/>
              <a:t>ciclo</a:t>
            </a:r>
            <a:r>
              <a:rPr lang="en-US" altLang="it-IT" sz="2800" dirty="0" smtClean="0"/>
              <a:t>   </a:t>
            </a:r>
            <a:r>
              <a:rPr lang="en-US" altLang="it-IT" sz="2800" dirty="0" err="1" smtClean="0"/>
              <a:t>percezione</a:t>
            </a:r>
            <a:r>
              <a:rPr lang="en-US" altLang="it-IT" sz="2300" dirty="0" smtClean="0">
                <a:latin typeface="Sylfaen" panose="010A0502050306030303" pitchFamily="18" charset="0"/>
                <a:sym typeface="Symbol" panose="05050102010706020507" pitchFamily="18" charset="2"/>
              </a:rPr>
              <a:t></a:t>
            </a:r>
            <a:r>
              <a:rPr lang="en-US" altLang="it-IT" sz="2800" dirty="0" smtClean="0"/>
              <a:t>   </a:t>
            </a:r>
            <a:r>
              <a:rPr lang="en-US" altLang="it-IT" sz="2800" dirty="0" err="1" smtClean="0"/>
              <a:t>riconoscimento</a:t>
            </a:r>
            <a:r>
              <a:rPr lang="en-US" altLang="it-IT" sz="2300" dirty="0" smtClean="0">
                <a:latin typeface="Symbol" panose="05050102010706020507" pitchFamily="18" charset="2"/>
                <a:sym typeface="Symbol" panose="05050102010706020507" pitchFamily="18" charset="2"/>
              </a:rPr>
              <a:t></a:t>
            </a:r>
            <a:r>
              <a:rPr lang="en-US" altLang="it-IT" sz="2800" dirty="0" smtClean="0"/>
              <a:t>   </a:t>
            </a:r>
            <a:r>
              <a:rPr lang="en-US" altLang="it-IT" sz="2800" dirty="0" err="1" smtClean="0"/>
              <a:t>azione</a:t>
            </a:r>
            <a:r>
              <a:rPr lang="en-US" altLang="it-IT" sz="2800" dirty="0" smtClean="0"/>
              <a:t>    (</a:t>
            </a:r>
            <a:r>
              <a:rPr lang="en-US" altLang="it-IT" sz="2800" dirty="0" err="1" smtClean="0"/>
              <a:t>risposta</a:t>
            </a:r>
            <a:r>
              <a:rPr lang="en-US" altLang="it-IT" sz="2800" dirty="0" smtClean="0"/>
              <a:t> </a:t>
            </a:r>
            <a:r>
              <a:rPr lang="en-US" altLang="it-IT" sz="2800" dirty="0" err="1" smtClean="0"/>
              <a:t>comportamentale</a:t>
            </a:r>
            <a:r>
              <a:rPr lang="en-US" altLang="it-IT" sz="2800" dirty="0" smtClean="0"/>
              <a:t>)</a:t>
            </a:r>
          </a:p>
          <a:p>
            <a:pPr marL="0" indent="0">
              <a:lnSpc>
                <a:spcPct val="85000"/>
              </a:lnSpc>
              <a:spcBef>
                <a:spcPct val="0"/>
              </a:spcBef>
              <a:spcAft>
                <a:spcPts val="1000"/>
              </a:spcAft>
              <a:buClr>
                <a:schemeClr val="accent2"/>
              </a:buClr>
              <a:buNone/>
            </a:pPr>
            <a:r>
              <a:rPr lang="en-US" altLang="it-IT" sz="2800" dirty="0" smtClean="0"/>
              <a:t>… con un </a:t>
            </a:r>
            <a:r>
              <a:rPr lang="en-US" altLang="it-IT" sz="2800" dirty="0" err="1" smtClean="0"/>
              <a:t>pizzico</a:t>
            </a:r>
            <a:r>
              <a:rPr lang="en-US" altLang="it-IT" sz="2800" dirty="0" smtClean="0"/>
              <a:t> di </a:t>
            </a:r>
            <a:r>
              <a:rPr lang="en-US" altLang="it-IT" sz="2800" dirty="0" err="1" smtClean="0"/>
              <a:t>conoscenza</a:t>
            </a:r>
            <a:r>
              <a:rPr lang="en-US" altLang="it-IT" sz="2800" dirty="0" smtClean="0"/>
              <a:t> (</a:t>
            </a:r>
            <a:r>
              <a:rPr lang="en-US" altLang="it-IT" sz="2800" dirty="0" err="1" smtClean="0"/>
              <a:t>esperienza</a:t>
            </a:r>
            <a:r>
              <a:rPr lang="en-US" altLang="it-IT" sz="2800" dirty="0" smtClean="0"/>
              <a:t> </a:t>
            </a:r>
            <a:r>
              <a:rPr lang="en-US" altLang="it-IT" sz="2800" dirty="0" err="1" smtClean="0"/>
              <a:t>passata</a:t>
            </a:r>
            <a:r>
              <a:rPr lang="en-US" altLang="it-IT" sz="2800" dirty="0" smtClean="0"/>
              <a:t>)</a:t>
            </a:r>
          </a:p>
          <a:p>
            <a:pPr marL="0" indent="0">
              <a:lnSpc>
                <a:spcPct val="85000"/>
              </a:lnSpc>
              <a:spcBef>
                <a:spcPct val="0"/>
              </a:spcBef>
              <a:spcAft>
                <a:spcPts val="1000"/>
              </a:spcAft>
              <a:buClr>
                <a:schemeClr val="accent2"/>
              </a:buClr>
              <a:buNone/>
            </a:pPr>
            <a:endParaRPr lang="en-US" altLang="it-IT" sz="2800" dirty="0"/>
          </a:p>
        </p:txBody>
      </p:sp>
      <p:pic>
        <p:nvPicPr>
          <p:cNvPr id="2" name="Picture 1"/>
          <p:cNvPicPr>
            <a:picLocks noChangeAspect="1"/>
          </p:cNvPicPr>
          <p:nvPr/>
        </p:nvPicPr>
        <p:blipFill>
          <a:blip r:embed="rId6"/>
          <a:stretch>
            <a:fillRect/>
          </a:stretch>
        </p:blipFill>
        <p:spPr>
          <a:xfrm>
            <a:off x="-58555" y="4639781"/>
            <a:ext cx="507600" cy="445200"/>
          </a:xfrm>
          <a:prstGeom prst="rect">
            <a:avLst/>
          </a:prstGeom>
        </p:spPr>
      </p:pic>
      <p:pic>
        <p:nvPicPr>
          <p:cNvPr id="3" name="Picture 2"/>
          <p:cNvPicPr>
            <a:picLocks noChangeAspect="1"/>
          </p:cNvPicPr>
          <p:nvPr/>
        </p:nvPicPr>
        <p:blipFill>
          <a:blip r:embed="rId7"/>
          <a:stretch>
            <a:fillRect/>
          </a:stretch>
        </p:blipFill>
        <p:spPr>
          <a:xfrm>
            <a:off x="-83935" y="5136618"/>
            <a:ext cx="558360" cy="445200"/>
          </a:xfrm>
          <a:prstGeom prst="rect">
            <a:avLst/>
          </a:prstGeom>
        </p:spPr>
      </p:pic>
      <p:grpSp>
        <p:nvGrpSpPr>
          <p:cNvPr id="18" name="Group 17"/>
          <p:cNvGrpSpPr/>
          <p:nvPr/>
        </p:nvGrpSpPr>
        <p:grpSpPr>
          <a:xfrm>
            <a:off x="1536089" y="5688897"/>
            <a:ext cx="5628989" cy="296091"/>
            <a:chOff x="1537927" y="5711076"/>
            <a:chExt cx="5628989" cy="296091"/>
          </a:xfrm>
        </p:grpSpPr>
        <p:pic>
          <p:nvPicPr>
            <p:cNvPr id="14" name="Picture 13"/>
            <p:cNvPicPr>
              <a:picLocks noChangeAspect="1"/>
            </p:cNvPicPr>
            <p:nvPr/>
          </p:nvPicPr>
          <p:blipFill>
            <a:blip r:embed="rId8"/>
            <a:stretch>
              <a:fillRect/>
            </a:stretch>
          </p:blipFill>
          <p:spPr>
            <a:xfrm>
              <a:off x="1537927" y="5733728"/>
              <a:ext cx="279789" cy="273439"/>
            </a:xfrm>
            <a:prstGeom prst="rect">
              <a:avLst/>
            </a:prstGeom>
          </p:spPr>
        </p:pic>
        <p:pic>
          <p:nvPicPr>
            <p:cNvPr id="15" name="Picture 14"/>
            <p:cNvPicPr>
              <a:picLocks noChangeAspect="1"/>
            </p:cNvPicPr>
            <p:nvPr/>
          </p:nvPicPr>
          <p:blipFill rotWithShape="1">
            <a:blip r:embed="rId9"/>
            <a:srcRect t="1" r="7444" b="2704"/>
            <a:stretch/>
          </p:blipFill>
          <p:spPr>
            <a:xfrm>
              <a:off x="3885710" y="5711076"/>
              <a:ext cx="278803" cy="260393"/>
            </a:xfrm>
            <a:prstGeom prst="rect">
              <a:avLst/>
            </a:prstGeom>
          </p:spPr>
        </p:pic>
        <p:pic>
          <p:nvPicPr>
            <p:cNvPr id="16" name="Picture 15"/>
            <p:cNvPicPr>
              <a:picLocks noChangeAspect="1"/>
            </p:cNvPicPr>
            <p:nvPr/>
          </p:nvPicPr>
          <p:blipFill>
            <a:blip r:embed="rId10"/>
            <a:stretch>
              <a:fillRect/>
            </a:stretch>
          </p:blipFill>
          <p:spPr>
            <a:xfrm>
              <a:off x="6900093" y="5734408"/>
              <a:ext cx="266823" cy="237061"/>
            </a:xfrm>
            <a:prstGeom prst="rect">
              <a:avLst/>
            </a:prstGeom>
          </p:spPr>
        </p:pic>
      </p:grpSp>
    </p:spTree>
    <p:extLst>
      <p:ext uri="{BB962C8B-B14F-4D97-AF65-F5344CB8AC3E}">
        <p14:creationId xmlns:p14="http://schemas.microsoft.com/office/powerpoint/2010/main" val="99697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left)">
                                      <p:cBhvr>
                                        <p:cTn id="31" dur="500"/>
                                        <p:tgtEl>
                                          <p:spTgt spid="10">
                                            <p:txEl>
                                              <p:pRg st="3" end="3"/>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wipe(left)">
                                      <p:cBhvr>
                                        <p:cTn id="38"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39382"/>
            <a:ext cx="9144000" cy="4918618"/>
          </a:xfrm>
          <a:prstGeom prst="rect">
            <a:avLst/>
          </a:prstGeom>
        </p:spPr>
      </p:pic>
      <p:sp>
        <p:nvSpPr>
          <p:cNvPr id="3" name="Rectangle 2"/>
          <p:cNvSpPr>
            <a:spLocks noChangeArrowheads="1"/>
          </p:cNvSpPr>
          <p:nvPr/>
        </p:nvSpPr>
        <p:spPr bwMode="auto">
          <a:xfrm>
            <a:off x="1231987" y="431800"/>
            <a:ext cx="668003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err="1">
                <a:solidFill>
                  <a:schemeClr val="accent2"/>
                </a:solidFill>
                <a:latin typeface="Arial" panose="020B0604020202020204" pitchFamily="34" charset="0"/>
              </a:rPr>
              <a:t>r</a:t>
            </a:r>
            <a:r>
              <a:rPr lang="en-US" altLang="it-IT" sz="4400" dirty="0" err="1" smtClean="0">
                <a:solidFill>
                  <a:schemeClr val="accent2"/>
                </a:solidFill>
                <a:latin typeface="Arial" panose="020B0604020202020204" pitchFamily="34" charset="0"/>
              </a:rPr>
              <a:t>isposta</a:t>
            </a:r>
            <a:r>
              <a:rPr lang="en-US" altLang="it-IT" sz="4400" dirty="0" smtClean="0">
                <a:solidFill>
                  <a:schemeClr val="accent2"/>
                </a:solidFill>
                <a:latin typeface="Arial" panose="020B0604020202020204" pitchFamily="34" charset="0"/>
              </a:rPr>
              <a:t> </a:t>
            </a:r>
            <a:r>
              <a:rPr lang="en-US" altLang="it-IT" sz="4400" dirty="0" err="1" smtClean="0">
                <a:solidFill>
                  <a:schemeClr val="accent2"/>
                </a:solidFill>
                <a:latin typeface="Arial" panose="020B0604020202020204" pitchFamily="34" charset="0"/>
              </a:rPr>
              <a:t>comportamentale</a:t>
            </a:r>
            <a:endParaRPr lang="en-US" altLang="it-IT" dirty="0">
              <a:solidFill>
                <a:srgbClr val="000000"/>
              </a:solidFill>
              <a:latin typeface="Arial" panose="020B0604020202020204" pitchFamily="34" charset="0"/>
            </a:endParaRPr>
          </a:p>
        </p:txBody>
      </p:sp>
    </p:spTree>
    <p:extLst>
      <p:ext uri="{BB962C8B-B14F-4D97-AF65-F5344CB8AC3E}">
        <p14:creationId xmlns:p14="http://schemas.microsoft.com/office/powerpoint/2010/main" val="872434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ChangeArrowheads="1"/>
          </p:cNvSpPr>
          <p:nvPr/>
        </p:nvSpPr>
        <p:spPr bwMode="auto">
          <a:xfrm>
            <a:off x="1697588" y="132459"/>
            <a:ext cx="55835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a:solidFill>
                  <a:schemeClr val="accent2"/>
                </a:solidFill>
                <a:latin typeface="Arial" panose="020B0604020202020204" pitchFamily="34" charset="0"/>
              </a:rPr>
              <a:t>catena </a:t>
            </a:r>
            <a:r>
              <a:rPr lang="en-US" altLang="it-IT" sz="4400" dirty="0" err="1" smtClean="0">
                <a:solidFill>
                  <a:schemeClr val="accent2"/>
                </a:solidFill>
                <a:latin typeface="Arial" panose="020B0604020202020204" pitchFamily="34" charset="0"/>
              </a:rPr>
              <a:t>psicofisica</a:t>
            </a:r>
            <a:r>
              <a:rPr lang="en-US" altLang="it-IT" sz="4400" dirty="0" smtClean="0">
                <a:solidFill>
                  <a:schemeClr val="accent2"/>
                </a:solidFill>
                <a:latin typeface="Arial" panose="020B0604020202020204" pitchFamily="34" charset="0"/>
              </a:rPr>
              <a:t> 2.0</a:t>
            </a:r>
            <a:endParaRPr lang="en-US" altLang="it-IT" sz="4400" dirty="0">
              <a:solidFill>
                <a:schemeClr val="accent2"/>
              </a:solidFill>
              <a:latin typeface="Arial" panose="020B0604020202020204" pitchFamily="34" charset="0"/>
            </a:endParaRPr>
          </a:p>
        </p:txBody>
      </p:sp>
      <p:sp>
        <p:nvSpPr>
          <p:cNvPr id="710659" name="TextBox 1"/>
          <p:cNvSpPr txBox="1">
            <a:spLocks noChangeArrowheads="1"/>
          </p:cNvSpPr>
          <p:nvPr/>
        </p:nvSpPr>
        <p:spPr bwMode="auto">
          <a:xfrm>
            <a:off x="3279775" y="6269038"/>
            <a:ext cx="212725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stimolo distale</a:t>
            </a:r>
          </a:p>
        </p:txBody>
      </p:sp>
      <p:sp>
        <p:nvSpPr>
          <p:cNvPr id="710660" name="TextBox 4"/>
          <p:cNvSpPr txBox="1">
            <a:spLocks noChangeArrowheads="1"/>
          </p:cNvSpPr>
          <p:nvPr/>
        </p:nvSpPr>
        <p:spPr bwMode="auto">
          <a:xfrm>
            <a:off x="2982913" y="5459413"/>
            <a:ext cx="272097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stimolo prossimale</a:t>
            </a:r>
          </a:p>
        </p:txBody>
      </p:sp>
      <p:sp>
        <p:nvSpPr>
          <p:cNvPr id="710661" name="TextBox 5"/>
          <p:cNvSpPr txBox="1">
            <a:spLocks noChangeArrowheads="1"/>
          </p:cNvSpPr>
          <p:nvPr/>
        </p:nvSpPr>
        <p:spPr bwMode="auto">
          <a:xfrm>
            <a:off x="3475038" y="4513263"/>
            <a:ext cx="1738312"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sensazione</a:t>
            </a:r>
          </a:p>
        </p:txBody>
      </p:sp>
      <p:sp>
        <p:nvSpPr>
          <p:cNvPr id="710662" name="TextBox 6"/>
          <p:cNvSpPr txBox="1">
            <a:spLocks noChangeArrowheads="1"/>
          </p:cNvSpPr>
          <p:nvPr/>
        </p:nvSpPr>
        <p:spPr bwMode="auto">
          <a:xfrm>
            <a:off x="3500438" y="3703638"/>
            <a:ext cx="1687512"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percezione</a:t>
            </a:r>
          </a:p>
        </p:txBody>
      </p:sp>
      <p:sp>
        <p:nvSpPr>
          <p:cNvPr id="710663" name="TextBox 7"/>
          <p:cNvSpPr txBox="1">
            <a:spLocks noChangeArrowheads="1"/>
          </p:cNvSpPr>
          <p:nvPr/>
        </p:nvSpPr>
        <p:spPr bwMode="auto">
          <a:xfrm>
            <a:off x="3219450" y="2892425"/>
            <a:ext cx="224631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riconoscimento</a:t>
            </a:r>
          </a:p>
        </p:txBody>
      </p:sp>
      <p:sp>
        <p:nvSpPr>
          <p:cNvPr id="710664" name="TextBox 8"/>
          <p:cNvSpPr txBox="1">
            <a:spLocks noChangeArrowheads="1"/>
          </p:cNvSpPr>
          <p:nvPr/>
        </p:nvSpPr>
        <p:spPr bwMode="auto">
          <a:xfrm>
            <a:off x="3652838" y="1930400"/>
            <a:ext cx="138112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memoria</a:t>
            </a:r>
          </a:p>
        </p:txBody>
      </p:sp>
      <p:sp>
        <p:nvSpPr>
          <p:cNvPr id="710665" name="Up Arrow 2"/>
          <p:cNvSpPr>
            <a:spLocks noChangeArrowheads="1"/>
          </p:cNvSpPr>
          <p:nvPr/>
        </p:nvSpPr>
        <p:spPr bwMode="auto">
          <a:xfrm>
            <a:off x="4248150" y="5976938"/>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66" name="Up Arrow 10"/>
          <p:cNvSpPr>
            <a:spLocks noChangeArrowheads="1"/>
          </p:cNvSpPr>
          <p:nvPr/>
        </p:nvSpPr>
        <p:spPr bwMode="auto">
          <a:xfrm>
            <a:off x="4248150" y="5167313"/>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67" name="Up Arrow 11"/>
          <p:cNvSpPr>
            <a:spLocks noChangeArrowheads="1"/>
          </p:cNvSpPr>
          <p:nvPr/>
        </p:nvSpPr>
        <p:spPr bwMode="auto">
          <a:xfrm>
            <a:off x="4248150" y="4222750"/>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69" name="Up Arrow 13"/>
          <p:cNvSpPr>
            <a:spLocks noChangeArrowheads="1"/>
          </p:cNvSpPr>
          <p:nvPr/>
        </p:nvSpPr>
        <p:spPr bwMode="auto">
          <a:xfrm flipV="1">
            <a:off x="4248150" y="2451100"/>
            <a:ext cx="190500" cy="254000"/>
          </a:xfrm>
          <a:prstGeom prst="upArrow">
            <a:avLst>
              <a:gd name="adj1" fmla="val 50000"/>
              <a:gd name="adj2" fmla="val 50000"/>
            </a:avLst>
          </a:prstGeom>
          <a:solidFill>
            <a:srgbClr val="FF0000"/>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0" name="TextBox 3"/>
          <p:cNvSpPr txBox="1">
            <a:spLocks noChangeArrowheads="1"/>
          </p:cNvSpPr>
          <p:nvPr/>
        </p:nvSpPr>
        <p:spPr bwMode="auto">
          <a:xfrm>
            <a:off x="6291263" y="4495800"/>
            <a:ext cx="22479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low-level vision</a:t>
            </a:r>
          </a:p>
        </p:txBody>
      </p:sp>
      <p:sp>
        <p:nvSpPr>
          <p:cNvPr id="710671" name="TextBox 15"/>
          <p:cNvSpPr txBox="1">
            <a:spLocks noChangeArrowheads="1"/>
          </p:cNvSpPr>
          <p:nvPr/>
        </p:nvSpPr>
        <p:spPr bwMode="auto">
          <a:xfrm>
            <a:off x="6273800" y="3695700"/>
            <a:ext cx="22812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mid-level vision</a:t>
            </a:r>
          </a:p>
        </p:txBody>
      </p:sp>
      <p:sp>
        <p:nvSpPr>
          <p:cNvPr id="710672" name="TextBox 16"/>
          <p:cNvSpPr txBox="1">
            <a:spLocks noChangeArrowheads="1"/>
          </p:cNvSpPr>
          <p:nvPr/>
        </p:nvSpPr>
        <p:spPr bwMode="auto">
          <a:xfrm>
            <a:off x="6230938" y="2895600"/>
            <a:ext cx="23669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high-level vision</a:t>
            </a:r>
          </a:p>
        </p:txBody>
      </p:sp>
      <p:sp>
        <p:nvSpPr>
          <p:cNvPr id="710673" name="Up Arrow 17"/>
          <p:cNvSpPr>
            <a:spLocks noChangeArrowheads="1"/>
          </p:cNvSpPr>
          <p:nvPr/>
        </p:nvSpPr>
        <p:spPr bwMode="auto">
          <a:xfrm>
            <a:off x="1671638" y="5338763"/>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4" name="Up Arrow 18"/>
          <p:cNvSpPr>
            <a:spLocks noChangeArrowheads="1"/>
          </p:cNvSpPr>
          <p:nvPr/>
        </p:nvSpPr>
        <p:spPr bwMode="auto">
          <a:xfrm flipV="1">
            <a:off x="1671638" y="2413000"/>
            <a:ext cx="190500" cy="254000"/>
          </a:xfrm>
          <a:prstGeom prst="upArrow">
            <a:avLst>
              <a:gd name="adj1" fmla="val 50000"/>
              <a:gd name="adj2" fmla="val 50000"/>
            </a:avLst>
          </a:prstGeom>
          <a:solidFill>
            <a:srgbClr val="FF0000"/>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5" name="TextBox 19"/>
          <p:cNvSpPr txBox="1">
            <a:spLocks noChangeArrowheads="1"/>
          </p:cNvSpPr>
          <p:nvPr/>
        </p:nvSpPr>
        <p:spPr bwMode="auto">
          <a:xfrm>
            <a:off x="1003300" y="185420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top-down</a:t>
            </a:r>
          </a:p>
        </p:txBody>
      </p:sp>
      <p:sp>
        <p:nvSpPr>
          <p:cNvPr id="710676" name="TextBox 20"/>
          <p:cNvSpPr txBox="1">
            <a:spLocks noChangeArrowheads="1"/>
          </p:cNvSpPr>
          <p:nvPr/>
        </p:nvSpPr>
        <p:spPr bwMode="auto">
          <a:xfrm>
            <a:off x="942975" y="5710238"/>
            <a:ext cx="155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bottom-up</a:t>
            </a:r>
          </a:p>
        </p:txBody>
      </p:sp>
      <p:sp>
        <p:nvSpPr>
          <p:cNvPr id="710677" name="Rectangle 9"/>
          <p:cNvSpPr>
            <a:spLocks noChangeArrowheads="1"/>
          </p:cNvSpPr>
          <p:nvPr/>
        </p:nvSpPr>
        <p:spPr bwMode="auto">
          <a:xfrm>
            <a:off x="728663" y="2743200"/>
            <a:ext cx="4927600" cy="237013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8" name="TextBox 21"/>
          <p:cNvSpPr txBox="1">
            <a:spLocks noChangeArrowheads="1"/>
          </p:cNvSpPr>
          <p:nvPr/>
        </p:nvSpPr>
        <p:spPr bwMode="auto">
          <a:xfrm>
            <a:off x="782638" y="3497263"/>
            <a:ext cx="19605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esperienza diretta</a:t>
            </a:r>
          </a:p>
        </p:txBody>
      </p:sp>
      <p:sp>
        <p:nvSpPr>
          <p:cNvPr id="2" name="Up-Down Arrow 1"/>
          <p:cNvSpPr/>
          <p:nvPr/>
        </p:nvSpPr>
        <p:spPr bwMode="auto">
          <a:xfrm>
            <a:off x="4210871" y="3371850"/>
            <a:ext cx="243277" cy="330200"/>
          </a:xfrm>
          <a:prstGeom prst="upDownArrow">
            <a:avLst/>
          </a:prstGeom>
          <a:solidFill>
            <a:srgbClr val="3333CC"/>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nvGrpSpPr>
          <p:cNvPr id="6" name="Group 5"/>
          <p:cNvGrpSpPr/>
          <p:nvPr/>
        </p:nvGrpSpPr>
        <p:grpSpPr>
          <a:xfrm>
            <a:off x="4489378" y="4637088"/>
            <a:ext cx="4108522" cy="1760954"/>
            <a:chOff x="4489378" y="4637088"/>
            <a:chExt cx="4108522" cy="1760954"/>
          </a:xfrm>
        </p:grpSpPr>
        <p:sp>
          <p:nvSpPr>
            <p:cNvPr id="4" name="Lightning Bolt 3"/>
            <p:cNvSpPr/>
            <p:nvPr/>
          </p:nvSpPr>
          <p:spPr bwMode="auto">
            <a:xfrm flipH="1">
              <a:off x="4489378" y="4637088"/>
              <a:ext cx="1869744" cy="1568450"/>
            </a:xfrm>
            <a:prstGeom prst="lightningBolt">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sp>
          <p:nvSpPr>
            <p:cNvPr id="5" name="Rectangle 4"/>
            <p:cNvSpPr/>
            <p:nvPr/>
          </p:nvSpPr>
          <p:spPr>
            <a:xfrm>
              <a:off x="5945116" y="5197713"/>
              <a:ext cx="2652784" cy="1200329"/>
            </a:xfrm>
            <a:prstGeom prst="rect">
              <a:avLst/>
            </a:prstGeom>
          </p:spPr>
          <p:txBody>
            <a:bodyPr wrap="square">
              <a:spAutoFit/>
            </a:bodyPr>
            <a:lstStyle/>
            <a:p>
              <a:pPr algn="ctr"/>
              <a:r>
                <a:rPr lang="en-US" altLang="it-IT" dirty="0" err="1" smtClean="0">
                  <a:solidFill>
                    <a:srgbClr val="000000"/>
                  </a:solidFill>
                  <a:latin typeface="Arial" panose="020B0604020202020204" pitchFamily="34" charset="0"/>
                </a:rPr>
                <a:t>Sindrome</a:t>
              </a:r>
              <a:r>
                <a:rPr lang="en-US" altLang="it-IT" dirty="0" smtClean="0">
                  <a:solidFill>
                    <a:srgbClr val="000000"/>
                  </a:solidFill>
                  <a:latin typeface="Arial" panose="020B0604020202020204" pitchFamily="34" charset="0"/>
                </a:rPr>
                <a:t> di Charles Bonnet, </a:t>
              </a:r>
              <a:r>
                <a:rPr lang="en-US" altLang="it-IT" dirty="0" err="1" smtClean="0">
                  <a:solidFill>
                    <a:srgbClr val="000000"/>
                  </a:solidFill>
                  <a:latin typeface="Arial" panose="020B0604020202020204" pitchFamily="34" charset="0"/>
                </a:rPr>
                <a:t>Sinestesia</a:t>
              </a:r>
              <a:endParaRPr lang="en-US" altLang="it-IT" dirty="0">
                <a:solidFill>
                  <a:srgbClr val="000000"/>
                </a:solidFill>
                <a:latin typeface="Arial" panose="020B0604020202020204" pitchFamily="34" charset="0"/>
              </a:endParaRPr>
            </a:p>
          </p:txBody>
        </p:sp>
      </p:grpSp>
      <p:grpSp>
        <p:nvGrpSpPr>
          <p:cNvPr id="7" name="Group 6"/>
          <p:cNvGrpSpPr/>
          <p:nvPr/>
        </p:nvGrpSpPr>
        <p:grpSpPr>
          <a:xfrm>
            <a:off x="4851162" y="748451"/>
            <a:ext cx="4108522" cy="1568450"/>
            <a:chOff x="4851162" y="748451"/>
            <a:chExt cx="4108522" cy="1568450"/>
          </a:xfrm>
        </p:grpSpPr>
        <p:sp>
          <p:nvSpPr>
            <p:cNvPr id="26" name="Lightning Bolt 25"/>
            <p:cNvSpPr/>
            <p:nvPr/>
          </p:nvSpPr>
          <p:spPr bwMode="auto">
            <a:xfrm flipH="1">
              <a:off x="4851162" y="748451"/>
              <a:ext cx="1869744" cy="1568450"/>
            </a:xfrm>
            <a:prstGeom prst="lightningBolt">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sp>
          <p:nvSpPr>
            <p:cNvPr id="27" name="Rectangle 26"/>
            <p:cNvSpPr/>
            <p:nvPr/>
          </p:nvSpPr>
          <p:spPr>
            <a:xfrm>
              <a:off x="6306900" y="1309076"/>
              <a:ext cx="2652784" cy="461665"/>
            </a:xfrm>
            <a:prstGeom prst="rect">
              <a:avLst/>
            </a:prstGeom>
          </p:spPr>
          <p:txBody>
            <a:bodyPr wrap="square">
              <a:spAutoFit/>
            </a:bodyPr>
            <a:lstStyle/>
            <a:p>
              <a:pPr algn="ctr"/>
              <a:r>
                <a:rPr lang="en-US" altLang="it-IT" dirty="0">
                  <a:solidFill>
                    <a:srgbClr val="000000"/>
                  </a:solidFill>
                  <a:latin typeface="Arial" panose="020B0604020202020204" pitchFamily="34" charset="0"/>
                </a:rPr>
                <a:t>a</a:t>
              </a:r>
              <a:r>
                <a:rPr lang="en-US" altLang="it-IT" dirty="0" smtClean="0">
                  <a:solidFill>
                    <a:srgbClr val="000000"/>
                  </a:solidFill>
                  <a:latin typeface="Arial" panose="020B0604020202020204" pitchFamily="34" charset="0"/>
                </a:rPr>
                <a:t>gnosia </a:t>
              </a:r>
              <a:r>
                <a:rPr lang="en-US" altLang="it-IT" dirty="0" err="1" smtClean="0">
                  <a:solidFill>
                    <a:srgbClr val="000000"/>
                  </a:solidFill>
                  <a:latin typeface="Arial" panose="020B0604020202020204" pitchFamily="34" charset="0"/>
                </a:rPr>
                <a:t>visiva</a:t>
              </a:r>
              <a:endParaRPr lang="en-US" altLang="it-IT" dirty="0" smtClean="0">
                <a:solidFill>
                  <a:srgbClr val="000000"/>
                </a:solidFill>
                <a:latin typeface="Arial" panose="020B0604020202020204" pitchFamily="34" charset="0"/>
              </a:endParaRPr>
            </a:p>
          </p:txBody>
        </p:sp>
      </p:grpSp>
    </p:spTree>
    <p:extLst>
      <p:ext uri="{BB962C8B-B14F-4D97-AF65-F5344CB8AC3E}">
        <p14:creationId xmlns:p14="http://schemas.microsoft.com/office/powerpoint/2010/main" val="33860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Text Box 2"/>
          <p:cNvSpPr txBox="1">
            <a:spLocks noChangeArrowheads="1"/>
          </p:cNvSpPr>
          <p:nvPr/>
        </p:nvSpPr>
        <p:spPr bwMode="auto">
          <a:xfrm>
            <a:off x="4513263" y="2127250"/>
            <a:ext cx="4249737"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sz="3600">
                <a:latin typeface="Arial" panose="020B0604020202020204" pitchFamily="34" charset="0"/>
              </a:rPr>
              <a:t>Non vediamo le cose come sono, ma come siamo. </a:t>
            </a:r>
          </a:p>
          <a:p>
            <a:endParaRPr lang="en-US" altLang="it-IT" sz="3600"/>
          </a:p>
          <a:p>
            <a:r>
              <a:rPr lang="en-US" altLang="it-IT">
                <a:solidFill>
                  <a:srgbClr val="000000"/>
                </a:solidFill>
                <a:latin typeface="Arial" panose="020B0604020202020204" pitchFamily="34" charset="0"/>
              </a:rPr>
              <a:t>We see things </a:t>
            </a:r>
          </a:p>
          <a:p>
            <a:r>
              <a:rPr lang="en-US" altLang="it-IT">
                <a:solidFill>
                  <a:srgbClr val="000000"/>
                </a:solidFill>
                <a:latin typeface="Arial" panose="020B0604020202020204" pitchFamily="34" charset="0"/>
              </a:rPr>
              <a:t>not as they are</a:t>
            </a:r>
          </a:p>
          <a:p>
            <a:r>
              <a:rPr lang="en-US" altLang="it-IT">
                <a:solidFill>
                  <a:srgbClr val="000000"/>
                </a:solidFill>
                <a:latin typeface="Arial" panose="020B0604020202020204" pitchFamily="34" charset="0"/>
              </a:rPr>
              <a:t>but as we are. </a:t>
            </a:r>
            <a:br>
              <a:rPr lang="en-US" altLang="it-IT">
                <a:solidFill>
                  <a:srgbClr val="000000"/>
                </a:solidFill>
                <a:latin typeface="Arial" panose="020B0604020202020204" pitchFamily="34" charset="0"/>
              </a:rPr>
            </a:br>
            <a:r>
              <a:rPr lang="en-US" altLang="it-IT">
                <a:solidFill>
                  <a:srgbClr val="000000"/>
                </a:solidFill>
                <a:latin typeface="Arial" panose="020B0604020202020204" pitchFamily="34" charset="0"/>
              </a:rPr>
              <a:t/>
            </a:r>
            <a:br>
              <a:rPr lang="en-US" altLang="it-IT">
                <a:solidFill>
                  <a:srgbClr val="000000"/>
                </a:solidFill>
                <a:latin typeface="Arial" panose="020B0604020202020204" pitchFamily="34" charset="0"/>
              </a:rPr>
            </a:br>
            <a:r>
              <a:rPr lang="en-US" altLang="it-IT" sz="1800" i="1">
                <a:latin typeface="Arial" panose="020B0604020202020204" pitchFamily="34" charset="0"/>
              </a:rPr>
              <a:t>The Seduction of the Minotaur </a:t>
            </a:r>
            <a:r>
              <a:rPr lang="en-US" altLang="it-IT" sz="1800">
                <a:latin typeface="Arial" panose="020B0604020202020204" pitchFamily="34" charset="0"/>
              </a:rPr>
              <a:t>(1961)</a:t>
            </a:r>
            <a:endParaRPr lang="de-DE" altLang="it-IT" sz="1800">
              <a:latin typeface="Arial" panose="020B0604020202020204" pitchFamily="34" charset="0"/>
            </a:endParaRPr>
          </a:p>
        </p:txBody>
      </p:sp>
      <p:pic>
        <p:nvPicPr>
          <p:cNvPr id="712707" name="Picture 1" descr="ni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8" y="2241550"/>
            <a:ext cx="365918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2"/>
          <p:cNvSpPr txBox="1">
            <a:spLocks noChangeArrowheads="1"/>
          </p:cNvSpPr>
          <p:nvPr/>
        </p:nvSpPr>
        <p:spPr bwMode="auto">
          <a:xfrm>
            <a:off x="671513" y="5218113"/>
            <a:ext cx="3043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a:latin typeface="Arial" panose="020B0604020202020204" pitchFamily="34" charset="0"/>
              </a:rPr>
              <a:t>Anaïs</a:t>
            </a:r>
            <a:r>
              <a:rPr lang="en-US" altLang="it-IT"/>
              <a:t> </a:t>
            </a:r>
            <a:r>
              <a:rPr lang="en-US" altLang="it-IT">
                <a:solidFill>
                  <a:srgbClr val="000000"/>
                </a:solidFill>
                <a:latin typeface="Arial" panose="020B0604020202020204" pitchFamily="34" charset="0"/>
              </a:rPr>
              <a:t>Nin 1903-1977</a:t>
            </a:r>
            <a:endParaRPr lang="de-DE" altLang="it-IT">
              <a:solidFill>
                <a:srgbClr val="000000"/>
              </a:solidFill>
              <a:latin typeface="Arial" panose="020B0604020202020204" pitchFamily="34" charset="0"/>
            </a:endParaRPr>
          </a:p>
        </p:txBody>
      </p:sp>
      <p:sp>
        <p:nvSpPr>
          <p:cNvPr id="712709" name="Text Box 2"/>
          <p:cNvSpPr txBox="1">
            <a:spLocks noChangeArrowheads="1"/>
          </p:cNvSpPr>
          <p:nvPr/>
        </p:nvSpPr>
        <p:spPr bwMode="auto">
          <a:xfrm>
            <a:off x="1979613" y="458788"/>
            <a:ext cx="5218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de-DE" altLang="it-IT" sz="4400">
                <a:solidFill>
                  <a:srgbClr val="0A0999"/>
                </a:solidFill>
                <a:latin typeface="Arial" panose="020B0604020202020204" pitchFamily="34" charset="0"/>
              </a:rPr>
              <a:t>un aforisma radicale</a:t>
            </a:r>
          </a:p>
        </p:txBody>
      </p:sp>
    </p:spTree>
    <p:extLst>
      <p:ext uri="{BB962C8B-B14F-4D97-AF65-F5344CB8AC3E}">
        <p14:creationId xmlns:p14="http://schemas.microsoft.com/office/powerpoint/2010/main" val="11245520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1000" y="317500"/>
            <a:ext cx="8348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perché le cose appaiono </a:t>
            </a:r>
          </a:p>
          <a:p>
            <a:pPr algn="ctr" eaLnBrk="1" hangingPunct="1"/>
            <a:r>
              <a:rPr lang="it-IT" altLang="it-IT" sz="4400">
                <a:solidFill>
                  <a:srgbClr val="004BC8"/>
                </a:solidFill>
                <a:latin typeface="Arial" panose="020B0604020202020204" pitchFamily="34" charset="0"/>
              </a:rPr>
              <a:t>come appaiono?</a:t>
            </a:r>
            <a:endParaRPr lang="en-GB" altLang="it-IT" sz="4400">
              <a:solidFill>
                <a:srgbClr val="004BC8"/>
              </a:solidFill>
              <a:latin typeface="Arial" panose="020B0604020202020204" pitchFamily="34" charset="0"/>
            </a:endParaRPr>
          </a:p>
        </p:txBody>
      </p:sp>
      <p:pic>
        <p:nvPicPr>
          <p:cNvPr id="7147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2176463"/>
            <a:ext cx="2663825"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4756" name="TextBox 6"/>
          <p:cNvSpPr txBox="1">
            <a:spLocks noChangeArrowheads="1"/>
          </p:cNvSpPr>
          <p:nvPr/>
        </p:nvSpPr>
        <p:spPr bwMode="auto">
          <a:xfrm>
            <a:off x="2984500" y="2019300"/>
            <a:ext cx="41719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3600">
                <a:latin typeface="Arial" panose="020B0604020202020204" pitchFamily="34" charset="0"/>
              </a:rPr>
              <a:t>Why do things look </a:t>
            </a:r>
          </a:p>
          <a:p>
            <a:r>
              <a:rPr lang="it-IT" altLang="it-IT" sz="3600">
                <a:latin typeface="Arial" panose="020B0604020202020204" pitchFamily="34" charset="0"/>
              </a:rPr>
              <a:t>as they do? </a:t>
            </a:r>
          </a:p>
          <a:p>
            <a:r>
              <a:rPr lang="it-IT" altLang="it-IT" sz="1800" i="1">
                <a:latin typeface="Arial" panose="020B0604020202020204" pitchFamily="34" charset="0"/>
              </a:rPr>
              <a:t>(Principles of Gestalt Psychology</a:t>
            </a:r>
            <a:r>
              <a:rPr lang="it-IT" altLang="it-IT" sz="1800">
                <a:latin typeface="Arial" panose="020B0604020202020204" pitchFamily="34" charset="0"/>
              </a:rPr>
              <a:t> 1935)</a:t>
            </a:r>
            <a:endParaRPr lang="en-US" altLang="it-IT" sz="1800">
              <a:latin typeface="Arial" panose="020B0604020202020204" pitchFamily="34" charset="0"/>
            </a:endParaRPr>
          </a:p>
        </p:txBody>
      </p:sp>
      <p:sp>
        <p:nvSpPr>
          <p:cNvPr id="8" name="Text Box 3"/>
          <p:cNvSpPr txBox="1">
            <a:spLocks noChangeArrowheads="1"/>
          </p:cNvSpPr>
          <p:nvPr/>
        </p:nvSpPr>
        <p:spPr bwMode="auto">
          <a:xfrm>
            <a:off x="3008313" y="3609975"/>
            <a:ext cx="536098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a:solidFill>
                  <a:schemeClr val="tx2"/>
                </a:solidFill>
                <a:latin typeface="Arial" panose="020B0604020202020204" pitchFamily="34" charset="0"/>
              </a:rPr>
              <a:t>non perché gli stimoli distali sono quello che sono (</a:t>
            </a:r>
            <a:r>
              <a:rPr lang="en-US" altLang="it-IT" i="1">
                <a:solidFill>
                  <a:schemeClr val="tx2"/>
                </a:solidFill>
                <a:latin typeface="Arial" panose="020B0604020202020204" pitchFamily="34" charset="0"/>
              </a:rPr>
              <a:t>realismo ingenuo</a:t>
            </a:r>
            <a:r>
              <a:rPr lang="en-US" altLang="it-IT">
                <a:solidFill>
                  <a:schemeClr val="tx2"/>
                </a:solidFill>
                <a:latin typeface="Arial" panose="020B0604020202020204" pitchFamily="34" charset="0"/>
              </a:rPr>
              <a:t>)</a:t>
            </a:r>
            <a:endParaRPr lang="en-US" altLang="it-IT">
              <a:latin typeface="Arial" panose="020B0604020202020204" pitchFamily="34" charset="0"/>
            </a:endParaRPr>
          </a:p>
          <a:p>
            <a:pPr>
              <a:spcBef>
                <a:spcPct val="50000"/>
              </a:spcBef>
              <a:buClr>
                <a:schemeClr val="accent2"/>
              </a:buClr>
              <a:buFont typeface="Wingdings" panose="05000000000000000000" pitchFamily="2" charset="2"/>
              <a:buChar char="§"/>
            </a:pPr>
            <a:r>
              <a:rPr lang="en-US" altLang="it-IT">
                <a:latin typeface="Arial" panose="020B0604020202020204" pitchFamily="34" charset="0"/>
              </a:rPr>
              <a:t>non perché gli stimoli prossimali sono quello che sono</a:t>
            </a:r>
          </a:p>
          <a:p>
            <a:pPr>
              <a:spcBef>
                <a:spcPct val="50000"/>
              </a:spcBef>
              <a:buClr>
                <a:schemeClr val="accent2"/>
              </a:buClr>
              <a:buFont typeface="Wingdings" panose="05000000000000000000" pitchFamily="2" charset="2"/>
              <a:buChar char="§"/>
            </a:pPr>
            <a:r>
              <a:rPr lang="en-US" altLang="it-IT">
                <a:latin typeface="Arial" panose="020B0604020202020204" pitchFamily="34" charset="0"/>
              </a:rPr>
              <a:t>ma perché l’organizzazione imposta dal sistema mente/cervello è quella che è</a:t>
            </a:r>
          </a:p>
        </p:txBody>
      </p:sp>
    </p:spTree>
    <p:extLst>
      <p:ext uri="{BB962C8B-B14F-4D97-AF65-F5344CB8AC3E}">
        <p14:creationId xmlns:p14="http://schemas.microsoft.com/office/powerpoint/2010/main" val="3079546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3"/>
          <p:cNvSpPr>
            <a:spLocks noChangeArrowheads="1"/>
          </p:cNvSpPr>
          <p:nvPr/>
        </p:nvSpPr>
        <p:spPr bwMode="auto">
          <a:xfrm>
            <a:off x="1766888" y="2865438"/>
            <a:ext cx="5592762"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chemeClr val="accent2"/>
                </a:solidFill>
                <a:latin typeface="Arial" panose="020B0604020202020204" pitchFamily="34" charset="0"/>
              </a:rPr>
              <a:t>movimento apparente</a:t>
            </a:r>
          </a:p>
          <a:p>
            <a:pPr algn="ctr"/>
            <a:r>
              <a:rPr lang="en-US" altLang="it-IT" sz="4400" i="1">
                <a:solidFill>
                  <a:srgbClr val="FF6600"/>
                </a:solidFill>
                <a:latin typeface="Arial" panose="020B0604020202020204" pitchFamily="34" charset="0"/>
              </a:rPr>
              <a:t>stroboscopico</a:t>
            </a:r>
          </a:p>
          <a:p>
            <a:pPr algn="ctr"/>
            <a:r>
              <a:rPr lang="en-US" altLang="it-IT" sz="3200">
                <a:solidFill>
                  <a:srgbClr val="000000"/>
                </a:solidFill>
                <a:latin typeface="Arial" panose="020B0604020202020204" pitchFamily="34" charset="0"/>
              </a:rPr>
              <a:t>(Wertheimer, 1912)</a:t>
            </a:r>
          </a:p>
          <a:p>
            <a:pPr algn="ctr"/>
            <a:r>
              <a:rPr lang="en-US" altLang="it-IT" sz="2000">
                <a:solidFill>
                  <a:schemeClr val="bg2"/>
                </a:solidFill>
                <a:latin typeface="Arial" panose="020B0604020202020204" pitchFamily="34" charset="0"/>
              </a:rPr>
              <a:t>Bressan Cap. 7.4 (pp. 174-176)</a:t>
            </a:r>
          </a:p>
          <a:p>
            <a:pPr algn="ctr"/>
            <a:endParaRPr lang="en-US" altLang="it-IT" sz="4400">
              <a:solidFill>
                <a:schemeClr val="accent2"/>
              </a:solidFill>
              <a:latin typeface="Arial" panose="020B0604020202020204" pitchFamily="34" charset="0"/>
            </a:endParaRPr>
          </a:p>
        </p:txBody>
      </p:sp>
    </p:spTree>
    <p:extLst>
      <p:ext uri="{BB962C8B-B14F-4D97-AF65-F5344CB8AC3E}">
        <p14:creationId xmlns:p14="http://schemas.microsoft.com/office/powerpoint/2010/main" val="1760519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175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le cose possono apparire diverse dalla realtà degli stimoli </a:t>
            </a:r>
          </a:p>
          <a:p>
            <a:pPr algn="ctr" eaLnBrk="1" hangingPunct="1"/>
            <a:r>
              <a:rPr lang="it-IT" altLang="it-IT">
                <a:solidFill>
                  <a:srgbClr val="000000"/>
                </a:solidFill>
                <a:latin typeface="Arial" panose="020B0604020202020204" pitchFamily="34" charset="0"/>
              </a:rPr>
              <a:t>movimento </a:t>
            </a:r>
            <a:r>
              <a:rPr lang="it-IT" altLang="it-IT" i="1">
                <a:solidFill>
                  <a:srgbClr val="000000"/>
                </a:solidFill>
                <a:latin typeface="Arial" panose="020B0604020202020204" pitchFamily="34" charset="0"/>
              </a:rPr>
              <a:t>phi</a:t>
            </a:r>
            <a:endParaRPr lang="en-GB" altLang="it-IT" i="1">
              <a:solidFill>
                <a:srgbClr val="000000"/>
              </a:solidFill>
              <a:latin typeface="Arial" panose="020B0604020202020204" pitchFamily="34" charset="0"/>
            </a:endParaRPr>
          </a:p>
        </p:txBody>
      </p:sp>
    </p:spTree>
    <p:extLst>
      <p:ext uri="{BB962C8B-B14F-4D97-AF65-F5344CB8AC3E}">
        <p14:creationId xmlns:p14="http://schemas.microsoft.com/office/powerpoint/2010/main" val="282764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175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le cose possono apparire diverse dalla realtà degli stimoli </a:t>
            </a:r>
          </a:p>
          <a:p>
            <a:pPr algn="ctr" eaLnBrk="1" hangingPunct="1"/>
            <a:r>
              <a:rPr lang="it-IT" altLang="it-IT">
                <a:solidFill>
                  <a:srgbClr val="000000"/>
                </a:solidFill>
                <a:latin typeface="Arial" panose="020B0604020202020204" pitchFamily="34" charset="0"/>
              </a:rPr>
              <a:t>movimento </a:t>
            </a:r>
            <a:r>
              <a:rPr lang="it-IT" altLang="it-IT" i="1">
                <a:solidFill>
                  <a:srgbClr val="000000"/>
                </a:solidFill>
                <a:latin typeface="Arial" panose="020B0604020202020204" pitchFamily="34" charset="0"/>
              </a:rPr>
              <a:t>phi</a:t>
            </a:r>
            <a:endParaRPr lang="en-GB" altLang="it-IT" i="1">
              <a:solidFill>
                <a:srgbClr val="000000"/>
              </a:solidFill>
              <a:latin typeface="Arial" panose="020B0604020202020204" pitchFamily="34" charset="0"/>
            </a:endParaRPr>
          </a:p>
        </p:txBody>
      </p:sp>
      <p:sp>
        <p:nvSpPr>
          <p:cNvPr id="8" name="Text Box 3"/>
          <p:cNvSpPr txBox="1">
            <a:spLocks noChangeArrowheads="1"/>
          </p:cNvSpPr>
          <p:nvPr/>
        </p:nvSpPr>
        <p:spPr bwMode="auto">
          <a:xfrm>
            <a:off x="3175" y="4837113"/>
            <a:ext cx="91313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sz="2600">
                <a:latin typeface="Arial" panose="020B0604020202020204" pitchFamily="34" charset="0"/>
              </a:rPr>
              <a:t>occludete uno dei due stimoli con la mano e vedrete uno stimolo intermittente</a:t>
            </a:r>
          </a:p>
          <a:p>
            <a:pPr>
              <a:spcBef>
                <a:spcPct val="50000"/>
              </a:spcBef>
              <a:buClr>
                <a:schemeClr val="accent2"/>
              </a:buClr>
              <a:buFont typeface="Wingdings" panose="05000000000000000000" pitchFamily="2" charset="2"/>
              <a:buChar char="§"/>
            </a:pPr>
            <a:r>
              <a:rPr lang="en-US" altLang="it-IT" sz="2600">
                <a:latin typeface="Arial" panose="020B0604020202020204" pitchFamily="34" charset="0"/>
              </a:rPr>
              <a:t>lampeggia nel mondo (distale) e nell’occhio (prossimale) a 10 Hz </a:t>
            </a:r>
            <a:r>
              <a:rPr lang="en-US" altLang="it-IT" sz="2600" i="1">
                <a:latin typeface="Arial" panose="020B0604020202020204" pitchFamily="34" charset="0"/>
              </a:rPr>
              <a:t>…. persistente si trascina nella mente</a:t>
            </a:r>
          </a:p>
        </p:txBody>
      </p:sp>
    </p:spTree>
    <p:controls>
      <mc:AlternateContent xmlns:mc="http://schemas.openxmlformats.org/markup-compatibility/2006">
        <mc:Choice xmlns:v="urn:schemas-microsoft-com:vml" Requires="v">
          <p:control spid="7245" name="ShockwaveFlash1" r:id="rId2" imgW="3676680" imgH="2743200"/>
        </mc:Choice>
        <mc:Fallback>
          <p:control name="ShockwaveFlash1" r:id="rId2" imgW="3676680" imgH="2743200">
            <p:pic>
              <p:nvPicPr>
                <p:cNvPr id="717835" name="ShockwaveFlash1"/>
                <p:cNvPicPr preferRelativeResize="0">
                  <a:picLocks noChangeArrowheads="1" noChangeShapeType="1"/>
                </p:cNvPicPr>
                <p:nvPr/>
              </p:nvPicPr>
              <p:blipFill>
                <a:blip r:embed="rId5"/>
                <a:srcRect/>
                <a:stretch>
                  <a:fillRect/>
                </a:stretch>
              </p:blipFill>
              <p:spPr bwMode="auto">
                <a:xfrm>
                  <a:off x="2552700" y="2152650"/>
                  <a:ext cx="3676650" cy="2743200"/>
                </a:xfrm>
                <a:prstGeom prst="rect">
                  <a:avLst/>
                </a:prstGeom>
                <a:noFill/>
                <a:ln>
                  <a:noFill/>
                </a:ln>
                <a:effectLst/>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590269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6" name="Picture 4"/>
          <p:cNvPicPr>
            <a:picLocks noChangeAspect="1" noChangeArrowheads="1"/>
          </p:cNvPicPr>
          <p:nvPr/>
        </p:nvPicPr>
        <p:blipFill>
          <a:blip r:embed="rId2">
            <a:extLst>
              <a:ext uri="{28A0092B-C50C-407E-A947-70E740481C1C}">
                <a14:useLocalDpi xmlns:a14="http://schemas.microsoft.com/office/drawing/2010/main" val="0"/>
              </a:ext>
            </a:extLst>
          </a:blip>
          <a:srcRect l="22798" t="15662" r="42998" b="39763"/>
          <a:stretch>
            <a:fillRect/>
          </a:stretch>
        </p:blipFill>
        <p:spPr bwMode="auto">
          <a:xfrm>
            <a:off x="427038" y="2409825"/>
            <a:ext cx="2943225" cy="2157413"/>
          </a:xfrm>
          <a:prstGeom prst="rect">
            <a:avLst/>
          </a:prstGeom>
          <a:noFill/>
          <a:ln w="28575"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7317" name="Picture 5"/>
          <p:cNvPicPr>
            <a:picLocks noChangeAspect="1" noChangeArrowheads="1"/>
          </p:cNvPicPr>
          <p:nvPr/>
        </p:nvPicPr>
        <p:blipFill>
          <a:blip r:embed="rId3">
            <a:extLst>
              <a:ext uri="{28A0092B-C50C-407E-A947-70E740481C1C}">
                <a14:useLocalDpi xmlns:a14="http://schemas.microsoft.com/office/drawing/2010/main" val="0"/>
              </a:ext>
            </a:extLst>
          </a:blip>
          <a:srcRect l="22633" t="15578" r="42879" b="39890"/>
          <a:stretch>
            <a:fillRect/>
          </a:stretch>
        </p:blipFill>
        <p:spPr bwMode="auto">
          <a:xfrm>
            <a:off x="3621088" y="2405063"/>
            <a:ext cx="2973387" cy="2160587"/>
          </a:xfrm>
          <a:prstGeom prst="rect">
            <a:avLst/>
          </a:prstGeom>
          <a:noFill/>
          <a:ln w="28575"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p:cNvSpPr txBox="1">
            <a:spLocks noChangeArrowheads="1"/>
          </p:cNvSpPr>
          <p:nvPr/>
        </p:nvSpPr>
        <p:spPr bwMode="auto">
          <a:xfrm>
            <a:off x="0" y="3175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costruzione stimolo </a:t>
            </a:r>
          </a:p>
          <a:p>
            <a:pPr algn="ctr" eaLnBrk="1" hangingPunct="1"/>
            <a:r>
              <a:rPr lang="it-IT" altLang="it-IT" sz="4400">
                <a:solidFill>
                  <a:srgbClr val="FF6600"/>
                </a:solidFill>
                <a:latin typeface="Arial" panose="020B0604020202020204" pitchFamily="34" charset="0"/>
              </a:rPr>
              <a:t>il mondo fisico</a:t>
            </a:r>
            <a:endParaRPr lang="en-GB" altLang="it-IT" i="1">
              <a:solidFill>
                <a:srgbClr val="FF6600"/>
              </a:solidFill>
              <a:latin typeface="Arial" panose="020B0604020202020204" pitchFamily="34" charset="0"/>
            </a:endParaRPr>
          </a:p>
        </p:txBody>
      </p:sp>
      <p:sp>
        <p:nvSpPr>
          <p:cNvPr id="1037321" name="Line 9"/>
          <p:cNvSpPr>
            <a:spLocks noChangeShapeType="1"/>
          </p:cNvSpPr>
          <p:nvPr/>
        </p:nvSpPr>
        <p:spPr bwMode="auto">
          <a:xfrm flipV="1">
            <a:off x="1914525" y="4562475"/>
            <a:ext cx="0" cy="657225"/>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1037322" name="Line 10"/>
          <p:cNvSpPr>
            <a:spLocks noChangeShapeType="1"/>
          </p:cNvSpPr>
          <p:nvPr/>
        </p:nvSpPr>
        <p:spPr bwMode="auto">
          <a:xfrm flipV="1">
            <a:off x="5111750" y="4568825"/>
            <a:ext cx="0" cy="657225"/>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1037320" name="Line 8"/>
          <p:cNvSpPr>
            <a:spLocks noChangeShapeType="1"/>
          </p:cNvSpPr>
          <p:nvPr/>
        </p:nvSpPr>
        <p:spPr bwMode="auto">
          <a:xfrm flipV="1">
            <a:off x="1914525" y="5219700"/>
            <a:ext cx="6362700" cy="9525"/>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1037325" name="Text Box 13"/>
          <p:cNvSpPr txBox="1">
            <a:spLocks noChangeArrowheads="1"/>
          </p:cNvSpPr>
          <p:nvPr/>
        </p:nvSpPr>
        <p:spPr bwMode="auto">
          <a:xfrm>
            <a:off x="6642100" y="5678488"/>
            <a:ext cx="17256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tempo (ms)</a:t>
            </a:r>
          </a:p>
        </p:txBody>
      </p:sp>
      <p:sp>
        <p:nvSpPr>
          <p:cNvPr id="1037326" name="Oval 14"/>
          <p:cNvSpPr>
            <a:spLocks noChangeArrowheads="1"/>
          </p:cNvSpPr>
          <p:nvPr/>
        </p:nvSpPr>
        <p:spPr bwMode="auto">
          <a:xfrm>
            <a:off x="1866900" y="5172075"/>
            <a:ext cx="88900" cy="95250"/>
          </a:xfrm>
          <a:prstGeom prst="ellipse">
            <a:avLst/>
          </a:prstGeom>
          <a:solidFill>
            <a:srgbClr val="FF6600"/>
          </a:solidFill>
          <a:ln w="190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it-IT"/>
          </a:p>
        </p:txBody>
      </p:sp>
      <p:sp>
        <p:nvSpPr>
          <p:cNvPr id="1037327" name="Oval 15"/>
          <p:cNvSpPr>
            <a:spLocks noChangeArrowheads="1"/>
          </p:cNvSpPr>
          <p:nvPr/>
        </p:nvSpPr>
        <p:spPr bwMode="auto">
          <a:xfrm>
            <a:off x="5064125" y="5168900"/>
            <a:ext cx="88900" cy="95250"/>
          </a:xfrm>
          <a:prstGeom prst="ellipse">
            <a:avLst/>
          </a:prstGeom>
          <a:solidFill>
            <a:srgbClr val="FF66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it-IT"/>
          </a:p>
        </p:txBody>
      </p:sp>
      <p:sp>
        <p:nvSpPr>
          <p:cNvPr id="1037329" name="Text Box 17"/>
          <p:cNvSpPr txBox="1">
            <a:spLocks noChangeArrowheads="1"/>
          </p:cNvSpPr>
          <p:nvPr/>
        </p:nvSpPr>
        <p:spPr bwMode="auto">
          <a:xfrm>
            <a:off x="1717675" y="5316538"/>
            <a:ext cx="354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0</a:t>
            </a:r>
          </a:p>
        </p:txBody>
      </p:sp>
      <p:sp>
        <p:nvSpPr>
          <p:cNvPr id="1037330" name="Text Box 18"/>
          <p:cNvSpPr txBox="1">
            <a:spLocks noChangeArrowheads="1"/>
          </p:cNvSpPr>
          <p:nvPr/>
        </p:nvSpPr>
        <p:spPr bwMode="auto">
          <a:xfrm>
            <a:off x="4762500" y="5313363"/>
            <a:ext cx="6937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100</a:t>
            </a:r>
          </a:p>
        </p:txBody>
      </p:sp>
      <p:sp>
        <p:nvSpPr>
          <p:cNvPr id="1037331" name="Oval 19"/>
          <p:cNvSpPr>
            <a:spLocks noChangeArrowheads="1"/>
          </p:cNvSpPr>
          <p:nvPr/>
        </p:nvSpPr>
        <p:spPr bwMode="auto">
          <a:xfrm>
            <a:off x="8108950" y="5156200"/>
            <a:ext cx="88900" cy="95250"/>
          </a:xfrm>
          <a:prstGeom prst="ellipse">
            <a:avLst/>
          </a:prstGeom>
          <a:solidFill>
            <a:srgbClr val="FF6600"/>
          </a:solidFill>
          <a:ln w="190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it-IT"/>
          </a:p>
        </p:txBody>
      </p:sp>
      <p:sp>
        <p:nvSpPr>
          <p:cNvPr id="1037332" name="Text Box 20"/>
          <p:cNvSpPr txBox="1">
            <a:spLocks noChangeArrowheads="1"/>
          </p:cNvSpPr>
          <p:nvPr/>
        </p:nvSpPr>
        <p:spPr bwMode="auto">
          <a:xfrm>
            <a:off x="7807325" y="5253038"/>
            <a:ext cx="6937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200</a:t>
            </a:r>
          </a:p>
        </p:txBody>
      </p:sp>
      <p:sp>
        <p:nvSpPr>
          <p:cNvPr id="1037333" name="Rectangle 21"/>
          <p:cNvSpPr>
            <a:spLocks noChangeArrowheads="1"/>
          </p:cNvSpPr>
          <p:nvPr/>
        </p:nvSpPr>
        <p:spPr bwMode="auto">
          <a:xfrm>
            <a:off x="2546350" y="6207125"/>
            <a:ext cx="40703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it-IT">
                <a:latin typeface="Arial" panose="020B0604020202020204" pitchFamily="34" charset="0"/>
              </a:rPr>
              <a:t>impulsi luminosi in sequenza</a:t>
            </a:r>
            <a:endParaRPr lang="it-IT" altLang="it-IT">
              <a:latin typeface="Arial" panose="020B0604020202020204" pitchFamily="34" charset="0"/>
            </a:endParaRPr>
          </a:p>
        </p:txBody>
      </p:sp>
    </p:spTree>
    <p:extLst>
      <p:ext uri="{BB962C8B-B14F-4D97-AF65-F5344CB8AC3E}">
        <p14:creationId xmlns:p14="http://schemas.microsoft.com/office/powerpoint/2010/main" val="2662864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3"/>
          <p:cNvSpPr>
            <a:spLocks noChangeArrowheads="1"/>
          </p:cNvSpPr>
          <p:nvPr/>
        </p:nvSpPr>
        <p:spPr bwMode="auto">
          <a:xfrm>
            <a:off x="2151063" y="2865438"/>
            <a:ext cx="4826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a:solidFill>
                  <a:schemeClr val="accent2"/>
                </a:solidFill>
                <a:latin typeface="Arial" panose="020B0604020202020204" pitchFamily="34" charset="0"/>
              </a:rPr>
              <a:t>la </a:t>
            </a:r>
            <a:r>
              <a:rPr lang="en-US" altLang="it-IT" sz="4400" dirty="0" err="1">
                <a:solidFill>
                  <a:schemeClr val="accent2"/>
                </a:solidFill>
                <a:latin typeface="Arial" panose="020B0604020202020204" pitchFamily="34" charset="0"/>
              </a:rPr>
              <a:t>teoria</a:t>
            </a:r>
            <a:r>
              <a:rPr lang="en-US" altLang="it-IT" sz="4400" dirty="0">
                <a:solidFill>
                  <a:schemeClr val="accent2"/>
                </a:solidFill>
                <a:latin typeface="Arial" panose="020B0604020202020204" pitchFamily="34" charset="0"/>
              </a:rPr>
              <a:t> </a:t>
            </a:r>
            <a:r>
              <a:rPr lang="en-US" altLang="it-IT" sz="4400" dirty="0" err="1">
                <a:solidFill>
                  <a:schemeClr val="accent2"/>
                </a:solidFill>
                <a:latin typeface="Arial" panose="020B0604020202020204" pitchFamily="34" charset="0"/>
              </a:rPr>
              <a:t>scientifica</a:t>
            </a:r>
            <a:endParaRPr lang="en-US" altLang="it-IT" sz="4400" dirty="0">
              <a:solidFill>
                <a:schemeClr val="accent2"/>
              </a:solidFill>
              <a:latin typeface="Arial" panose="020B0604020202020204" pitchFamily="34" charset="0"/>
            </a:endParaRPr>
          </a:p>
          <a:p>
            <a:pPr algn="ctr"/>
            <a:r>
              <a:rPr lang="en-US" altLang="it-IT" sz="4400" dirty="0">
                <a:solidFill>
                  <a:schemeClr val="accent2"/>
                </a:solidFill>
                <a:latin typeface="Arial" panose="020B0604020202020204" pitchFamily="34" charset="0"/>
              </a:rPr>
              <a:t>standard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6200" y="239395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come distruggere il movimento apparente? </a:t>
            </a:r>
          </a:p>
        </p:txBody>
      </p:sp>
    </p:spTree>
    <p:extLst>
      <p:ext uri="{BB962C8B-B14F-4D97-AF65-F5344CB8AC3E}">
        <p14:creationId xmlns:p14="http://schemas.microsoft.com/office/powerpoint/2010/main" val="3962122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175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aumentando la frequenza  </a:t>
            </a:r>
          </a:p>
        </p:txBody>
      </p:sp>
      <p:sp>
        <p:nvSpPr>
          <p:cNvPr id="8" name="Text Box 3"/>
          <p:cNvSpPr txBox="1">
            <a:spLocks noChangeArrowheads="1"/>
          </p:cNvSpPr>
          <p:nvPr/>
        </p:nvSpPr>
        <p:spPr bwMode="auto">
          <a:xfrm>
            <a:off x="117475" y="4665663"/>
            <a:ext cx="88169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sz="2800">
                <a:latin typeface="Arial" panose="020B0604020202020204" pitchFamily="34" charset="0"/>
              </a:rPr>
              <a:t>due oggetti che lampeggiano simultaneamente in posizione</a:t>
            </a:r>
          </a:p>
          <a:p>
            <a:pPr>
              <a:spcBef>
                <a:spcPct val="50000"/>
              </a:spcBef>
              <a:buClr>
                <a:schemeClr val="accent2"/>
              </a:buClr>
              <a:buFont typeface="Wingdings" panose="05000000000000000000" pitchFamily="2" charset="2"/>
              <a:buChar char="§"/>
            </a:pPr>
            <a:r>
              <a:rPr lang="en-US" altLang="it-IT" sz="2800">
                <a:latin typeface="Arial" panose="020B0604020202020204" pitchFamily="34" charset="0"/>
              </a:rPr>
              <a:t>distrutto il movimento ma non la </a:t>
            </a:r>
            <a:r>
              <a:rPr lang="en-US" altLang="it-IT" sz="2800" i="1">
                <a:latin typeface="Arial" panose="020B0604020202020204" pitchFamily="34" charset="0"/>
              </a:rPr>
              <a:t>persistenza </a:t>
            </a:r>
            <a:r>
              <a:rPr lang="en-US" altLang="it-IT" sz="2800">
                <a:latin typeface="Arial" panose="020B0604020202020204" pitchFamily="34" charset="0"/>
              </a:rPr>
              <a:t>(imprescindibile)</a:t>
            </a:r>
          </a:p>
        </p:txBody>
      </p:sp>
    </p:spTree>
    <p:controls>
      <mc:AlternateContent xmlns:mc="http://schemas.openxmlformats.org/markup-compatibility/2006">
        <mc:Choice xmlns:v="urn:schemas-microsoft-com:vml" Requires="v">
          <p:control spid="8269" name="ShockwaveFlash1" r:id="rId2" imgW="3676680" imgH="2743200"/>
        </mc:Choice>
        <mc:Fallback>
          <p:control name="ShockwaveFlash1" r:id="rId2" imgW="3676680" imgH="2743200">
            <p:pic>
              <p:nvPicPr>
                <p:cNvPr id="1031172" name="ShockwaveFlash1"/>
                <p:cNvPicPr preferRelativeResize="0">
                  <a:picLocks noChangeArrowheads="1" noChangeShapeType="1"/>
                </p:cNvPicPr>
                <p:nvPr/>
              </p:nvPicPr>
              <p:blipFill>
                <a:blip r:embed="rId5"/>
                <a:srcRect/>
                <a:stretch>
                  <a:fillRect/>
                </a:stretch>
              </p:blipFill>
              <p:spPr bwMode="auto">
                <a:xfrm>
                  <a:off x="2552700" y="1789113"/>
                  <a:ext cx="3676650" cy="2743200"/>
                </a:xfrm>
                <a:prstGeom prst="rect">
                  <a:avLst/>
                </a:prstGeom>
                <a:noFill/>
                <a:ln>
                  <a:noFill/>
                </a:ln>
                <a:effectLst/>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24376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175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stesso lampeggiamento con spostamento apparente</a:t>
            </a:r>
          </a:p>
          <a:p>
            <a:pPr algn="ctr" eaLnBrk="1" hangingPunct="1"/>
            <a:r>
              <a:rPr lang="it-IT" altLang="it-IT">
                <a:solidFill>
                  <a:srgbClr val="000000"/>
                </a:solidFill>
                <a:latin typeface="Arial" panose="020B0604020202020204" pitchFamily="34" charset="0"/>
              </a:rPr>
              <a:t>movimento </a:t>
            </a:r>
            <a:r>
              <a:rPr lang="it-IT" altLang="it-IT" i="1">
                <a:solidFill>
                  <a:srgbClr val="000000"/>
                </a:solidFill>
                <a:latin typeface="Arial" panose="020B0604020202020204" pitchFamily="34" charset="0"/>
              </a:rPr>
              <a:t>beta</a:t>
            </a:r>
            <a:endParaRPr lang="en-GB" altLang="it-IT" i="1">
              <a:solidFill>
                <a:srgbClr val="000000"/>
              </a:solidFill>
              <a:latin typeface="Arial" panose="020B0604020202020204" pitchFamily="34" charset="0"/>
            </a:endParaRPr>
          </a:p>
        </p:txBody>
      </p:sp>
    </p:spTree>
    <p:extLst>
      <p:ext uri="{BB962C8B-B14F-4D97-AF65-F5344CB8AC3E}">
        <p14:creationId xmlns:p14="http://schemas.microsoft.com/office/powerpoint/2010/main" val="2417683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175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stesso lampeggiamento con spostamento apparente</a:t>
            </a:r>
          </a:p>
          <a:p>
            <a:pPr algn="ctr" eaLnBrk="1" hangingPunct="1"/>
            <a:r>
              <a:rPr lang="it-IT" altLang="it-IT">
                <a:solidFill>
                  <a:srgbClr val="000000"/>
                </a:solidFill>
                <a:latin typeface="Arial" panose="020B0604020202020204" pitchFamily="34" charset="0"/>
              </a:rPr>
              <a:t>movimento </a:t>
            </a:r>
            <a:r>
              <a:rPr lang="it-IT" altLang="it-IT" i="1">
                <a:solidFill>
                  <a:srgbClr val="000000"/>
                </a:solidFill>
                <a:latin typeface="Arial" panose="020B0604020202020204" pitchFamily="34" charset="0"/>
              </a:rPr>
              <a:t>beta</a:t>
            </a:r>
            <a:endParaRPr lang="en-GB" altLang="it-IT" i="1">
              <a:solidFill>
                <a:srgbClr val="000000"/>
              </a:solidFill>
              <a:latin typeface="Arial" panose="020B0604020202020204" pitchFamily="34" charset="0"/>
            </a:endParaRPr>
          </a:p>
        </p:txBody>
      </p:sp>
      <p:sp>
        <p:nvSpPr>
          <p:cNvPr id="8" name="Text Box 3"/>
          <p:cNvSpPr txBox="1">
            <a:spLocks noChangeArrowheads="1"/>
          </p:cNvSpPr>
          <p:nvPr/>
        </p:nvSpPr>
        <p:spPr bwMode="auto">
          <a:xfrm>
            <a:off x="0" y="4416425"/>
            <a:ext cx="72961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sz="2800">
                <a:latin typeface="Arial" panose="020B0604020202020204" pitchFamily="34" charset="0"/>
              </a:rPr>
              <a:t>guardate solo un cerchio occludendo gli altri  con la mano </a:t>
            </a:r>
          </a:p>
          <a:p>
            <a:pPr>
              <a:spcBef>
                <a:spcPct val="50000"/>
              </a:spcBef>
              <a:buClr>
                <a:schemeClr val="accent2"/>
              </a:buClr>
              <a:buFont typeface="Wingdings" panose="05000000000000000000" pitchFamily="2" charset="2"/>
              <a:buChar char="§"/>
            </a:pPr>
            <a:r>
              <a:rPr lang="en-US" altLang="it-IT" sz="2800">
                <a:latin typeface="Arial" panose="020B0604020202020204" pitchFamily="34" charset="0"/>
              </a:rPr>
              <a:t>lampeggia nel mondo (distale) e nell’occhio (prossimale)</a:t>
            </a:r>
          </a:p>
        </p:txBody>
      </p:sp>
      <p:pic>
        <p:nvPicPr>
          <p:cNvPr id="7239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625" y="4252913"/>
            <a:ext cx="1609725" cy="1071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ontrols>
      <mc:AlternateContent xmlns:mc="http://schemas.openxmlformats.org/markup-compatibility/2006">
        <mc:Choice xmlns:v="urn:schemas-microsoft-com:vml" Requires="v">
          <p:control spid="9293" name="ShockwaveFlash1" r:id="rId2" imgW="3676680" imgH="2743200"/>
        </mc:Choice>
        <mc:Fallback>
          <p:control name="ShockwaveFlash1" r:id="rId2" imgW="3676680" imgH="2743200">
            <p:pic>
              <p:nvPicPr>
                <p:cNvPr id="723972" name="ShockwaveFlash1"/>
                <p:cNvPicPr preferRelativeResize="0">
                  <a:picLocks noChangeArrowheads="1" noChangeShapeType="1"/>
                </p:cNvPicPr>
                <p:nvPr/>
              </p:nvPicPr>
              <p:blipFill>
                <a:blip r:embed="rId6"/>
                <a:srcRect/>
                <a:stretch>
                  <a:fillRect/>
                </a:stretch>
              </p:blipFill>
              <p:spPr bwMode="auto">
                <a:xfrm>
                  <a:off x="2724150" y="1809750"/>
                  <a:ext cx="3676650" cy="2743200"/>
                </a:xfrm>
                <a:prstGeom prst="rect">
                  <a:avLst/>
                </a:prstGeom>
                <a:noFill/>
                <a:ln>
                  <a:noFill/>
                </a:ln>
                <a:effectLst/>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076862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23974"/>
                                        </p:tgtEl>
                                        <p:attrNameLst>
                                          <p:attrName>style.visibility</p:attrName>
                                        </p:attrNameLst>
                                      </p:cBhvr>
                                      <p:to>
                                        <p:strVal val="visible"/>
                                      </p:to>
                                    </p:set>
                                    <p:animEffect transition="in" filter="fade">
                                      <p:cBhvr>
                                        <p:cTn id="10" dur="2000"/>
                                        <p:tgtEl>
                                          <p:spTgt spid="7239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4445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costruzione stimolo </a:t>
            </a:r>
          </a:p>
          <a:p>
            <a:pPr algn="ctr" eaLnBrk="1" hangingPunct="1"/>
            <a:r>
              <a:rPr lang="it-IT" altLang="it-IT" sz="4400" dirty="0">
                <a:solidFill>
                  <a:srgbClr val="FF6600"/>
                </a:solidFill>
                <a:latin typeface="Arial" panose="020B0604020202020204" pitchFamily="34" charset="0"/>
              </a:rPr>
              <a:t>il mondo fisico</a:t>
            </a:r>
            <a:endParaRPr lang="en-GB" altLang="it-IT" i="1" dirty="0">
              <a:solidFill>
                <a:srgbClr val="FF6600"/>
              </a:solidFill>
              <a:latin typeface="Arial" panose="020B0604020202020204" pitchFamily="34" charset="0"/>
            </a:endParaRPr>
          </a:p>
        </p:txBody>
      </p:sp>
      <p:sp>
        <p:nvSpPr>
          <p:cNvPr id="1038344" name="Rectangle 8"/>
          <p:cNvSpPr>
            <a:spLocks noChangeArrowheads="1"/>
          </p:cNvSpPr>
          <p:nvPr/>
        </p:nvSpPr>
        <p:spPr bwMode="auto">
          <a:xfrm>
            <a:off x="5953125" y="2170113"/>
            <a:ext cx="3190875" cy="264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73050" indent="-273050" eaLnBrk="0" hangingPunct="0">
              <a:defRPr sz="2400">
                <a:solidFill>
                  <a:schemeClr val="tx1"/>
                </a:solidFill>
                <a:latin typeface="Times" panose="02020603050405020304" pitchFamily="18" charset="0"/>
                <a:ea typeface="MS PGothic" panose="020B0600070205080204" pitchFamily="34" charset="-128"/>
              </a:defRPr>
            </a:lvl1pPr>
            <a:lvl2pPr eaLnBrk="0" hangingPunct="0">
              <a:defRPr sz="2400">
                <a:solidFill>
                  <a:schemeClr val="tx1"/>
                </a:solidFill>
                <a:latin typeface="Times" panose="02020603050405020304" pitchFamily="18" charset="0"/>
                <a:ea typeface="MS PGothic" panose="020B0600070205080204" pitchFamily="34" charset="-128"/>
              </a:defRPr>
            </a:lvl2pPr>
            <a:lvl3pPr eaLnBrk="0" hangingPunct="0">
              <a:defRPr sz="2400">
                <a:solidFill>
                  <a:schemeClr val="tx1"/>
                </a:solidFill>
                <a:latin typeface="Times" panose="02020603050405020304" pitchFamily="18" charset="0"/>
                <a:ea typeface="MS PGothic" panose="020B0600070205080204" pitchFamily="34" charset="-128"/>
              </a:defRPr>
            </a:lvl3pPr>
            <a:lvl4pPr eaLnBrk="0" hangingPunct="0">
              <a:defRPr sz="2400">
                <a:solidFill>
                  <a:schemeClr val="tx1"/>
                </a:solidFill>
                <a:latin typeface="Times" panose="02020603050405020304" pitchFamily="18" charset="0"/>
                <a:ea typeface="MS PGothic" panose="020B0600070205080204" pitchFamily="34" charset="-128"/>
              </a:defRPr>
            </a:lvl4pPr>
            <a:lvl5pPr eaLnBrk="0" hangingPunct="0">
              <a:defRPr sz="2400">
                <a:solidFill>
                  <a:schemeClr val="tx1"/>
                </a:solidFill>
                <a:latin typeface="Times" panose="02020603050405020304" pitchFamily="18" charset="0"/>
                <a:ea typeface="MS PGothic" panose="020B0600070205080204" pitchFamily="34" charset="-128"/>
              </a:defRPr>
            </a:lvl5pPr>
            <a:lvl6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buClr>
                <a:schemeClr val="accent2"/>
              </a:buClr>
              <a:buFont typeface="Wingdings" panose="05000000000000000000" pitchFamily="2" charset="2"/>
              <a:buChar char="§"/>
            </a:pPr>
            <a:r>
              <a:rPr lang="en-US" altLang="it-IT">
                <a:latin typeface="Arial" panose="020B0604020202020204" pitchFamily="34" charset="0"/>
              </a:rPr>
              <a:t>impulsi luminosi statici</a:t>
            </a:r>
          </a:p>
          <a:p>
            <a:pPr eaLnBrk="1" hangingPunct="1">
              <a:buClr>
                <a:schemeClr val="accent2"/>
              </a:buClr>
              <a:buFont typeface="Wingdings" panose="05000000000000000000" pitchFamily="2" charset="2"/>
              <a:buChar char="§"/>
            </a:pPr>
            <a:r>
              <a:rPr lang="en-US" altLang="it-IT">
                <a:latin typeface="Arial" panose="020B0604020202020204" pitchFamily="34" charset="0"/>
              </a:rPr>
              <a:t>non accoppiati fra loro </a:t>
            </a:r>
          </a:p>
          <a:p>
            <a:pPr eaLnBrk="1" hangingPunct="1">
              <a:buClr>
                <a:schemeClr val="accent2"/>
              </a:buClr>
              <a:buFont typeface="Wingdings" panose="05000000000000000000" pitchFamily="2" charset="2"/>
              <a:buChar char="§"/>
            </a:pPr>
            <a:r>
              <a:rPr lang="en-US" altLang="it-IT">
                <a:latin typeface="Arial" panose="020B0604020202020204" pitchFamily="34" charset="0"/>
              </a:rPr>
              <a:t>ma nella direzione del movimento apparente</a:t>
            </a:r>
            <a:endParaRPr lang="it-IT" altLang="it-IT">
              <a:latin typeface="Arial" panose="020B0604020202020204" pitchFamily="34" charset="0"/>
            </a:endParaRPr>
          </a:p>
        </p:txBody>
      </p:sp>
      <p:sp>
        <p:nvSpPr>
          <p:cNvPr id="1038345" name="Line 9"/>
          <p:cNvSpPr>
            <a:spLocks noChangeShapeType="1"/>
          </p:cNvSpPr>
          <p:nvPr/>
        </p:nvSpPr>
        <p:spPr bwMode="auto">
          <a:xfrm>
            <a:off x="2816225" y="2581275"/>
            <a:ext cx="15875" cy="386715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1038346" name="Text Box 10"/>
          <p:cNvSpPr txBox="1">
            <a:spLocks noChangeArrowheads="1"/>
          </p:cNvSpPr>
          <p:nvPr/>
        </p:nvSpPr>
        <p:spPr bwMode="auto">
          <a:xfrm>
            <a:off x="830263" y="6061075"/>
            <a:ext cx="17256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tempo (ms)</a:t>
            </a:r>
          </a:p>
        </p:txBody>
      </p:sp>
      <p:sp>
        <p:nvSpPr>
          <p:cNvPr id="1038349" name="Text Box 13"/>
          <p:cNvSpPr txBox="1">
            <a:spLocks noChangeArrowheads="1"/>
          </p:cNvSpPr>
          <p:nvPr/>
        </p:nvSpPr>
        <p:spPr bwMode="auto">
          <a:xfrm>
            <a:off x="2292350" y="2406650"/>
            <a:ext cx="354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0</a:t>
            </a:r>
          </a:p>
        </p:txBody>
      </p:sp>
      <p:sp>
        <p:nvSpPr>
          <p:cNvPr id="1038350" name="Text Box 14"/>
          <p:cNvSpPr txBox="1">
            <a:spLocks noChangeArrowheads="1"/>
          </p:cNvSpPr>
          <p:nvPr/>
        </p:nvSpPr>
        <p:spPr bwMode="auto">
          <a:xfrm>
            <a:off x="1995488" y="3879850"/>
            <a:ext cx="6937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100</a:t>
            </a:r>
          </a:p>
        </p:txBody>
      </p:sp>
      <p:sp>
        <p:nvSpPr>
          <p:cNvPr id="1038352" name="Text Box 16"/>
          <p:cNvSpPr txBox="1">
            <a:spLocks noChangeArrowheads="1"/>
          </p:cNvSpPr>
          <p:nvPr/>
        </p:nvSpPr>
        <p:spPr bwMode="auto">
          <a:xfrm>
            <a:off x="2008188" y="5170488"/>
            <a:ext cx="6937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200</a:t>
            </a:r>
          </a:p>
        </p:txBody>
      </p:sp>
      <p:grpSp>
        <p:nvGrpSpPr>
          <p:cNvPr id="1038361" name="Group 25"/>
          <p:cNvGrpSpPr>
            <a:grpSpLocks/>
          </p:cNvGrpSpPr>
          <p:nvPr/>
        </p:nvGrpSpPr>
        <p:grpSpPr bwMode="auto">
          <a:xfrm>
            <a:off x="2755900" y="1706563"/>
            <a:ext cx="3059113" cy="1798637"/>
            <a:chOff x="1736" y="1075"/>
            <a:chExt cx="1927" cy="1133"/>
          </a:xfrm>
        </p:grpSpPr>
        <p:pic>
          <p:nvPicPr>
            <p:cNvPr id="1038340" name="Picture 4"/>
            <p:cNvPicPr>
              <a:picLocks noChangeAspect="1" noChangeArrowheads="1"/>
            </p:cNvPicPr>
            <p:nvPr/>
          </p:nvPicPr>
          <p:blipFill>
            <a:blip r:embed="rId2">
              <a:extLst>
                <a:ext uri="{28A0092B-C50C-407E-A947-70E740481C1C}">
                  <a14:useLocalDpi xmlns:a14="http://schemas.microsoft.com/office/drawing/2010/main" val="0"/>
                </a:ext>
              </a:extLst>
            </a:blip>
            <a:srcRect l="22562" t="15578" r="42950" b="39890"/>
            <a:stretch>
              <a:fillRect/>
            </a:stretch>
          </p:blipFill>
          <p:spPr bwMode="auto">
            <a:xfrm>
              <a:off x="2103" y="1075"/>
              <a:ext cx="1560" cy="1133"/>
            </a:xfrm>
            <a:prstGeom prst="rect">
              <a:avLst/>
            </a:prstGeom>
            <a:noFill/>
            <a:ln w="28575"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38354" name="Group 18"/>
            <p:cNvGrpSpPr>
              <a:grpSpLocks/>
            </p:cNvGrpSpPr>
            <p:nvPr/>
          </p:nvGrpSpPr>
          <p:grpSpPr bwMode="auto">
            <a:xfrm>
              <a:off x="1736" y="1607"/>
              <a:ext cx="339" cy="60"/>
              <a:chOff x="1736" y="1607"/>
              <a:chExt cx="339" cy="60"/>
            </a:xfrm>
          </p:grpSpPr>
          <p:sp>
            <p:nvSpPr>
              <p:cNvPr id="1038347" name="Oval 11"/>
              <p:cNvSpPr>
                <a:spLocks noChangeArrowheads="1"/>
              </p:cNvSpPr>
              <p:nvPr/>
            </p:nvSpPr>
            <p:spPr bwMode="auto">
              <a:xfrm>
                <a:off x="1736" y="1607"/>
                <a:ext cx="56" cy="60"/>
              </a:xfrm>
              <a:prstGeom prst="ellipse">
                <a:avLst/>
              </a:prstGeom>
              <a:solidFill>
                <a:srgbClr val="FF6600"/>
              </a:solidFill>
              <a:ln w="190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it-IT"/>
              </a:p>
            </p:txBody>
          </p:sp>
          <p:sp>
            <p:nvSpPr>
              <p:cNvPr id="1038353" name="Line 17"/>
              <p:cNvSpPr>
                <a:spLocks noChangeShapeType="1"/>
              </p:cNvSpPr>
              <p:nvPr/>
            </p:nvSpPr>
            <p:spPr bwMode="auto">
              <a:xfrm flipH="1" flipV="1">
                <a:off x="1774" y="1637"/>
                <a:ext cx="301" cy="2"/>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grpSp>
      </p:grpSp>
      <p:grpSp>
        <p:nvGrpSpPr>
          <p:cNvPr id="1038362" name="Group 26"/>
          <p:cNvGrpSpPr>
            <a:grpSpLocks/>
          </p:cNvGrpSpPr>
          <p:nvPr/>
        </p:nvGrpSpPr>
        <p:grpSpPr bwMode="auto">
          <a:xfrm>
            <a:off x="2781300" y="3121025"/>
            <a:ext cx="3028950" cy="1798638"/>
            <a:chOff x="1752" y="1966"/>
            <a:chExt cx="1908" cy="1133"/>
          </a:xfrm>
        </p:grpSpPr>
        <p:pic>
          <p:nvPicPr>
            <p:cNvPr id="1038341" name="Picture 5"/>
            <p:cNvPicPr>
              <a:picLocks noChangeAspect="1" noChangeArrowheads="1"/>
            </p:cNvPicPr>
            <p:nvPr/>
          </p:nvPicPr>
          <p:blipFill>
            <a:blip r:embed="rId3">
              <a:extLst>
                <a:ext uri="{28A0092B-C50C-407E-A947-70E740481C1C}">
                  <a14:useLocalDpi xmlns:a14="http://schemas.microsoft.com/office/drawing/2010/main" val="0"/>
                </a:ext>
              </a:extLst>
            </a:blip>
            <a:srcRect l="22728" t="15662" r="42998" b="39890"/>
            <a:stretch>
              <a:fillRect/>
            </a:stretch>
          </p:blipFill>
          <p:spPr bwMode="auto">
            <a:xfrm>
              <a:off x="2107" y="1966"/>
              <a:ext cx="1553" cy="1133"/>
            </a:xfrm>
            <a:prstGeom prst="rect">
              <a:avLst/>
            </a:prstGeom>
            <a:noFill/>
            <a:ln w="28575"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38355" name="Group 19"/>
            <p:cNvGrpSpPr>
              <a:grpSpLocks/>
            </p:cNvGrpSpPr>
            <p:nvPr/>
          </p:nvGrpSpPr>
          <p:grpSpPr bwMode="auto">
            <a:xfrm>
              <a:off x="1752" y="2534"/>
              <a:ext cx="339" cy="60"/>
              <a:chOff x="1736" y="1607"/>
              <a:chExt cx="339" cy="60"/>
            </a:xfrm>
          </p:grpSpPr>
          <p:sp>
            <p:nvSpPr>
              <p:cNvPr id="1038356" name="Oval 20"/>
              <p:cNvSpPr>
                <a:spLocks noChangeArrowheads="1"/>
              </p:cNvSpPr>
              <p:nvPr/>
            </p:nvSpPr>
            <p:spPr bwMode="auto">
              <a:xfrm>
                <a:off x="1736" y="1607"/>
                <a:ext cx="56" cy="60"/>
              </a:xfrm>
              <a:prstGeom prst="ellipse">
                <a:avLst/>
              </a:prstGeom>
              <a:solidFill>
                <a:srgbClr val="FF6600"/>
              </a:solidFill>
              <a:ln w="190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it-IT"/>
              </a:p>
            </p:txBody>
          </p:sp>
          <p:sp>
            <p:nvSpPr>
              <p:cNvPr id="1038357" name="Line 21"/>
              <p:cNvSpPr>
                <a:spLocks noChangeShapeType="1"/>
              </p:cNvSpPr>
              <p:nvPr/>
            </p:nvSpPr>
            <p:spPr bwMode="auto">
              <a:xfrm flipH="1" flipV="1">
                <a:off x="1774" y="1637"/>
                <a:ext cx="301" cy="2"/>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grpSp>
      </p:grpSp>
      <p:grpSp>
        <p:nvGrpSpPr>
          <p:cNvPr id="1038363" name="Group 27"/>
          <p:cNvGrpSpPr>
            <a:grpSpLocks/>
          </p:cNvGrpSpPr>
          <p:nvPr/>
        </p:nvGrpSpPr>
        <p:grpSpPr bwMode="auto">
          <a:xfrm>
            <a:off x="2792413" y="4535488"/>
            <a:ext cx="3017837" cy="1798637"/>
            <a:chOff x="1759" y="2857"/>
            <a:chExt cx="1901" cy="1133"/>
          </a:xfrm>
        </p:grpSpPr>
        <p:pic>
          <p:nvPicPr>
            <p:cNvPr id="1038342" name="Picture 6"/>
            <p:cNvPicPr>
              <a:picLocks noChangeAspect="1" noChangeArrowheads="1"/>
            </p:cNvPicPr>
            <p:nvPr/>
          </p:nvPicPr>
          <p:blipFill>
            <a:blip r:embed="rId4">
              <a:extLst>
                <a:ext uri="{28A0092B-C50C-407E-A947-70E740481C1C}">
                  <a14:useLocalDpi xmlns:a14="http://schemas.microsoft.com/office/drawing/2010/main" val="0"/>
                </a:ext>
              </a:extLst>
            </a:blip>
            <a:srcRect l="22633" t="15578" r="42998" b="39890"/>
            <a:stretch>
              <a:fillRect/>
            </a:stretch>
          </p:blipFill>
          <p:spPr bwMode="auto">
            <a:xfrm>
              <a:off x="2105" y="2857"/>
              <a:ext cx="1555" cy="1133"/>
            </a:xfrm>
            <a:prstGeom prst="rect">
              <a:avLst/>
            </a:prstGeom>
            <a:noFill/>
            <a:ln w="28575" algn="ctr">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38358" name="Group 22"/>
            <p:cNvGrpSpPr>
              <a:grpSpLocks/>
            </p:cNvGrpSpPr>
            <p:nvPr/>
          </p:nvGrpSpPr>
          <p:grpSpPr bwMode="auto">
            <a:xfrm>
              <a:off x="1759" y="3366"/>
              <a:ext cx="339" cy="60"/>
              <a:chOff x="1736" y="1607"/>
              <a:chExt cx="339" cy="60"/>
            </a:xfrm>
          </p:grpSpPr>
          <p:sp>
            <p:nvSpPr>
              <p:cNvPr id="1038359" name="Oval 23"/>
              <p:cNvSpPr>
                <a:spLocks noChangeArrowheads="1"/>
              </p:cNvSpPr>
              <p:nvPr/>
            </p:nvSpPr>
            <p:spPr bwMode="auto">
              <a:xfrm>
                <a:off x="1736" y="1607"/>
                <a:ext cx="56" cy="60"/>
              </a:xfrm>
              <a:prstGeom prst="ellipse">
                <a:avLst/>
              </a:prstGeom>
              <a:solidFill>
                <a:srgbClr val="FF6600"/>
              </a:solidFill>
              <a:ln w="19050"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it-IT"/>
              </a:p>
            </p:txBody>
          </p:sp>
          <p:sp>
            <p:nvSpPr>
              <p:cNvPr id="1038360" name="Line 24"/>
              <p:cNvSpPr>
                <a:spLocks noChangeShapeType="1"/>
              </p:cNvSpPr>
              <p:nvPr/>
            </p:nvSpPr>
            <p:spPr bwMode="auto">
              <a:xfrm flipH="1" flipV="1">
                <a:off x="1774" y="1637"/>
                <a:ext cx="301" cy="2"/>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grpSp>
      </p:grpSp>
    </p:spTree>
    <p:extLst>
      <p:ext uri="{BB962C8B-B14F-4D97-AF65-F5344CB8AC3E}">
        <p14:creationId xmlns:p14="http://schemas.microsoft.com/office/powerpoint/2010/main" val="752079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836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600"/>
                                  </p:stCondLst>
                                  <p:childTnLst>
                                    <p:set>
                                      <p:cBhvr>
                                        <p:cTn id="9" dur="1" fill="hold">
                                          <p:stCondLst>
                                            <p:cond delay="0"/>
                                          </p:stCondLst>
                                        </p:cTn>
                                        <p:tgtEl>
                                          <p:spTgt spid="1038362"/>
                                        </p:tgtEl>
                                        <p:attrNameLst>
                                          <p:attrName>style.visibility</p:attrName>
                                        </p:attrNameLst>
                                      </p:cBhvr>
                                      <p:to>
                                        <p:strVal val="visible"/>
                                      </p:to>
                                    </p:set>
                                  </p:childTnLst>
                                </p:cTn>
                              </p:par>
                            </p:childTnLst>
                          </p:cTn>
                        </p:par>
                        <p:par>
                          <p:cTn id="10" fill="hold" nodeType="afterGroup">
                            <p:stCondLst>
                              <p:cond delay="600"/>
                            </p:stCondLst>
                            <p:childTnLst>
                              <p:par>
                                <p:cTn id="11" presetID="1" presetClass="entr" presetSubtype="0" fill="hold" nodeType="afterEffect">
                                  <p:stCondLst>
                                    <p:cond delay="500"/>
                                  </p:stCondLst>
                                  <p:childTnLst>
                                    <p:set>
                                      <p:cBhvr>
                                        <p:cTn id="12" dur="1" fill="hold">
                                          <p:stCondLst>
                                            <p:cond delay="0"/>
                                          </p:stCondLst>
                                        </p:cTn>
                                        <p:tgtEl>
                                          <p:spTgt spid="10383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38344">
                                            <p:txEl>
                                              <p:pRg st="0" end="0"/>
                                            </p:txEl>
                                          </p:spTgt>
                                        </p:tgtEl>
                                        <p:attrNameLst>
                                          <p:attrName>style.visibility</p:attrName>
                                        </p:attrNameLst>
                                      </p:cBhvr>
                                      <p:to>
                                        <p:strVal val="visible"/>
                                      </p:to>
                                    </p:set>
                                    <p:animEffect transition="in" filter="wipe(left)">
                                      <p:cBhvr>
                                        <p:cTn id="17" dur="500"/>
                                        <p:tgtEl>
                                          <p:spTgt spid="103834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38344">
                                            <p:txEl>
                                              <p:pRg st="1" end="1"/>
                                            </p:txEl>
                                          </p:spTgt>
                                        </p:tgtEl>
                                        <p:attrNameLst>
                                          <p:attrName>style.visibility</p:attrName>
                                        </p:attrNameLst>
                                      </p:cBhvr>
                                      <p:to>
                                        <p:strVal val="visible"/>
                                      </p:to>
                                    </p:set>
                                    <p:animEffect transition="in" filter="wipe(left)">
                                      <p:cBhvr>
                                        <p:cTn id="22" dur="500"/>
                                        <p:tgtEl>
                                          <p:spTgt spid="103834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38344">
                                            <p:txEl>
                                              <p:pRg st="2" end="2"/>
                                            </p:txEl>
                                          </p:spTgt>
                                        </p:tgtEl>
                                        <p:attrNameLst>
                                          <p:attrName>style.visibility</p:attrName>
                                        </p:attrNameLst>
                                      </p:cBhvr>
                                      <p:to>
                                        <p:strVal val="visible"/>
                                      </p:to>
                                    </p:set>
                                    <p:animEffect transition="in" filter="wipe(left)">
                                      <p:cBhvr>
                                        <p:cTn id="27" dur="500"/>
                                        <p:tgtEl>
                                          <p:spTgt spid="10383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175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04BC8"/>
                </a:solidFill>
                <a:latin typeface="Arial" panose="020B0604020202020204" pitchFamily="34" charset="0"/>
              </a:rPr>
              <a:t>ancora beta persistenza?   </a:t>
            </a:r>
          </a:p>
          <a:p>
            <a:pPr algn="ctr" eaLnBrk="1" hangingPunct="1"/>
            <a:endParaRPr lang="en-GB" altLang="it-IT" i="1">
              <a:solidFill>
                <a:srgbClr val="000000"/>
              </a:solidFill>
              <a:latin typeface="Arial" panose="020B0604020202020204" pitchFamily="34" charset="0"/>
            </a:endParaRPr>
          </a:p>
        </p:txBody>
      </p:sp>
      <p:sp>
        <p:nvSpPr>
          <p:cNvPr id="8" name="Text Box 3"/>
          <p:cNvSpPr txBox="1">
            <a:spLocks noChangeArrowheads="1"/>
          </p:cNvSpPr>
          <p:nvPr/>
        </p:nvSpPr>
        <p:spPr bwMode="auto">
          <a:xfrm>
            <a:off x="98425" y="5199063"/>
            <a:ext cx="8816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sz="2800">
                <a:latin typeface="Arial" panose="020B0604020202020204" pitchFamily="34" charset="0"/>
              </a:rPr>
              <a:t>si</a:t>
            </a:r>
          </a:p>
        </p:txBody>
      </p:sp>
    </p:spTree>
    <p:controls>
      <mc:AlternateContent xmlns:mc="http://schemas.openxmlformats.org/markup-compatibility/2006">
        <mc:Choice xmlns:v="urn:schemas-microsoft-com:vml" Requires="v">
          <p:control spid="10317" name="ShockwaveFlash1" r:id="rId2" imgW="3676680" imgH="2743200"/>
        </mc:Choice>
        <mc:Fallback>
          <p:control name="ShockwaveFlash1" r:id="rId2" imgW="3676680" imgH="2743200">
            <p:pic>
              <p:nvPicPr>
                <p:cNvPr id="1035268" name="ShockwaveFlash1"/>
                <p:cNvPicPr preferRelativeResize="0">
                  <a:picLocks noChangeArrowheads="1" noChangeShapeType="1"/>
                </p:cNvPicPr>
                <p:nvPr/>
              </p:nvPicPr>
              <p:blipFill>
                <a:blip r:embed="rId5"/>
                <a:srcRect/>
                <a:stretch>
                  <a:fillRect/>
                </a:stretch>
              </p:blipFill>
              <p:spPr bwMode="auto">
                <a:xfrm>
                  <a:off x="2552700" y="2152650"/>
                  <a:ext cx="3676650" cy="2743200"/>
                </a:xfrm>
                <a:prstGeom prst="rect">
                  <a:avLst/>
                </a:prstGeom>
                <a:noFill/>
                <a:ln>
                  <a:noFill/>
                </a:ln>
                <a:effectLst/>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911174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33" name="Rectangle 9"/>
          <p:cNvSpPr>
            <a:spLocks noChangeArrowheads="1"/>
          </p:cNvSpPr>
          <p:nvPr/>
        </p:nvSpPr>
        <p:spPr bwMode="auto">
          <a:xfrm>
            <a:off x="2493963" y="1865313"/>
            <a:ext cx="720725" cy="6492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0634" name="Rectangle 10"/>
          <p:cNvSpPr>
            <a:spLocks noChangeArrowheads="1"/>
          </p:cNvSpPr>
          <p:nvPr/>
        </p:nvSpPr>
        <p:spPr bwMode="auto">
          <a:xfrm>
            <a:off x="5735638" y="1865313"/>
            <a:ext cx="720725" cy="6492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0635" name="Rectangle 11"/>
          <p:cNvSpPr>
            <a:spLocks noChangeArrowheads="1"/>
          </p:cNvSpPr>
          <p:nvPr/>
        </p:nvSpPr>
        <p:spPr bwMode="auto">
          <a:xfrm>
            <a:off x="2493963" y="4816475"/>
            <a:ext cx="720725" cy="649288"/>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0636" name="Rectangle 12"/>
          <p:cNvSpPr>
            <a:spLocks noChangeArrowheads="1"/>
          </p:cNvSpPr>
          <p:nvPr/>
        </p:nvSpPr>
        <p:spPr bwMode="auto">
          <a:xfrm>
            <a:off x="5735638" y="3952875"/>
            <a:ext cx="720725" cy="649288"/>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 name="Rectangle 2"/>
          <p:cNvSpPr txBox="1">
            <a:spLocks noChangeArrowheads="1"/>
          </p:cNvSpPr>
          <p:nvPr/>
        </p:nvSpPr>
        <p:spPr bwMode="auto">
          <a:xfrm>
            <a:off x="0" y="231775"/>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rgbClr val="004BC8"/>
                </a:solidFill>
                <a:latin typeface="Arial" panose="020B0604020202020204" pitchFamily="34" charset="0"/>
              </a:rPr>
              <a:t>anche con spostamenti grandi</a:t>
            </a:r>
          </a:p>
          <a:p>
            <a:pPr algn="ctr" eaLnBrk="1" hangingPunct="1"/>
            <a:r>
              <a:rPr lang="it-IT" altLang="it-IT" sz="3600" dirty="0">
                <a:solidFill>
                  <a:srgbClr val="FF6600"/>
                </a:solidFill>
                <a:latin typeface="Arial" panose="020B0604020202020204" pitchFamily="34" charset="0"/>
              </a:rPr>
              <a:t>da un </a:t>
            </a:r>
            <a:r>
              <a:rPr lang="it-IT" altLang="it-IT" sz="3600" dirty="0" smtClean="0">
                <a:solidFill>
                  <a:srgbClr val="FF6600"/>
                </a:solidFill>
                <a:latin typeface="Arial" panose="020B0604020202020204" pitchFamily="34" charset="0"/>
              </a:rPr>
              <a:t>emicampo/emisfero </a:t>
            </a:r>
            <a:r>
              <a:rPr lang="it-IT" altLang="it-IT" sz="3600" dirty="0">
                <a:solidFill>
                  <a:srgbClr val="FF6600"/>
                </a:solidFill>
                <a:latin typeface="Arial" panose="020B0604020202020204" pitchFamily="34" charset="0"/>
              </a:rPr>
              <a:t>all’altro</a:t>
            </a:r>
            <a:r>
              <a:rPr lang="it-IT" altLang="it-IT" sz="4400" dirty="0">
                <a:solidFill>
                  <a:srgbClr val="004BC8"/>
                </a:solidFill>
                <a:latin typeface="Arial" panose="020B0604020202020204" pitchFamily="34" charset="0"/>
              </a:rPr>
              <a:t>   </a:t>
            </a:r>
          </a:p>
          <a:p>
            <a:pPr algn="ctr" eaLnBrk="1" hangingPunct="1"/>
            <a:endParaRPr lang="en-GB" altLang="it-IT" i="1" dirty="0">
              <a:solidFill>
                <a:srgbClr val="000000"/>
              </a:solidFill>
              <a:latin typeface="Arial" panose="020B0604020202020204" pitchFamily="34" charset="0"/>
            </a:endParaRPr>
          </a:p>
        </p:txBody>
      </p:sp>
      <p:sp>
        <p:nvSpPr>
          <p:cNvPr id="1050638" name="Rectangle 14"/>
          <p:cNvSpPr>
            <a:spLocks noChangeArrowheads="1"/>
          </p:cNvSpPr>
          <p:nvPr/>
        </p:nvSpPr>
        <p:spPr bwMode="auto">
          <a:xfrm>
            <a:off x="0" y="5703709"/>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342900" indent="-342900">
              <a:buClr>
                <a:schemeClr val="accent2"/>
              </a:buClr>
              <a:buFont typeface="Wingdings" panose="05000000000000000000" pitchFamily="2" charset="2"/>
              <a:buChar char="§"/>
            </a:pPr>
            <a:r>
              <a:rPr lang="en-US" altLang="it-IT" dirty="0" smtClean="0">
                <a:latin typeface="Arial" panose="020B0604020202020204" pitchFamily="34" charset="0"/>
              </a:rPr>
              <a:t>è un </a:t>
            </a:r>
            <a:r>
              <a:rPr lang="en-US" altLang="it-IT" dirty="0" err="1" smtClean="0">
                <a:latin typeface="Arial" panose="020B0604020202020204" pitchFamily="34" charset="0"/>
              </a:rPr>
              <a:t>fenomeno</a:t>
            </a:r>
            <a:r>
              <a:rPr lang="en-US" altLang="it-IT" dirty="0" smtClean="0">
                <a:latin typeface="Arial" panose="020B0604020202020204" pitchFamily="34" charset="0"/>
              </a:rPr>
              <a:t> </a:t>
            </a:r>
            <a:r>
              <a:rPr lang="en-US" altLang="it-IT" dirty="0" err="1" smtClean="0">
                <a:latin typeface="Arial" panose="020B0604020202020204" pitchFamily="34" charset="0"/>
              </a:rPr>
              <a:t>squisitamente</a:t>
            </a:r>
            <a:r>
              <a:rPr lang="en-US" altLang="it-IT" dirty="0" smtClean="0">
                <a:latin typeface="Arial" panose="020B0604020202020204" pitchFamily="34" charset="0"/>
              </a:rPr>
              <a:t> </a:t>
            </a:r>
            <a:r>
              <a:rPr lang="en-US" altLang="it-IT" i="1" dirty="0" smtClean="0">
                <a:latin typeface="Arial" panose="020B0604020202020204" pitchFamily="34" charset="0"/>
              </a:rPr>
              <a:t>low-level</a:t>
            </a:r>
          </a:p>
          <a:p>
            <a:pPr marL="342900" indent="-342900">
              <a:buClr>
                <a:schemeClr val="accent2"/>
              </a:buClr>
              <a:buFont typeface="Wingdings" panose="05000000000000000000" pitchFamily="2" charset="2"/>
              <a:buChar char="§"/>
            </a:pPr>
            <a:r>
              <a:rPr lang="en-US" altLang="it-IT" dirty="0">
                <a:latin typeface="Arial" panose="020B0604020202020204" pitchFamily="34" charset="0"/>
              </a:rPr>
              <a:t>n</a:t>
            </a:r>
            <a:r>
              <a:rPr lang="en-US" altLang="it-IT" dirty="0" smtClean="0">
                <a:latin typeface="Arial" panose="020B0604020202020204" pitchFamily="34" charset="0"/>
              </a:rPr>
              <a:t>o: non </a:t>
            </a:r>
            <a:r>
              <a:rPr lang="en-US" altLang="it-IT" dirty="0" err="1" smtClean="0">
                <a:latin typeface="Arial" panose="020B0604020202020204" pitchFamily="34" charset="0"/>
              </a:rPr>
              <a:t>può</a:t>
            </a:r>
            <a:r>
              <a:rPr lang="en-US" altLang="it-IT" dirty="0" smtClean="0">
                <a:latin typeface="Arial" panose="020B0604020202020204" pitchFamily="34" charset="0"/>
              </a:rPr>
              <a:t> </a:t>
            </a:r>
            <a:r>
              <a:rPr lang="en-US" altLang="it-IT" dirty="0" err="1">
                <a:latin typeface="Arial" panose="020B0604020202020204" pitchFamily="34" charset="0"/>
              </a:rPr>
              <a:t>essere</a:t>
            </a:r>
            <a:r>
              <a:rPr lang="en-US" altLang="it-IT" dirty="0">
                <a:latin typeface="Arial" panose="020B0604020202020204" pitchFamily="34" charset="0"/>
              </a:rPr>
              <a:t> </a:t>
            </a:r>
            <a:r>
              <a:rPr lang="en-US" altLang="it-IT" dirty="0" err="1">
                <a:latin typeface="Arial" panose="020B0604020202020204" pitchFamily="34" charset="0"/>
              </a:rPr>
              <a:t>dovuto</a:t>
            </a:r>
            <a:r>
              <a:rPr lang="en-US" altLang="it-IT" dirty="0">
                <a:latin typeface="Arial" panose="020B0604020202020204" pitchFamily="34" charset="0"/>
              </a:rPr>
              <a:t> </a:t>
            </a:r>
            <a:r>
              <a:rPr lang="en-US" altLang="it-IT" dirty="0" smtClean="0">
                <a:latin typeface="Arial" panose="020B0604020202020204" pitchFamily="34" charset="0"/>
              </a:rPr>
              <a:t>a </a:t>
            </a:r>
            <a:r>
              <a:rPr lang="en-US" altLang="it-IT" dirty="0" err="1" smtClean="0">
                <a:latin typeface="Arial" panose="020B0604020202020204" pitchFamily="34" charset="0"/>
              </a:rPr>
              <a:t>stimolazione</a:t>
            </a:r>
            <a:r>
              <a:rPr lang="en-US" altLang="it-IT" dirty="0" smtClean="0">
                <a:latin typeface="Arial" panose="020B0604020202020204" pitchFamily="34" charset="0"/>
              </a:rPr>
              <a:t> </a:t>
            </a:r>
            <a:r>
              <a:rPr lang="en-US" altLang="it-IT" dirty="0" err="1">
                <a:latin typeface="Arial" panose="020B0604020202020204" pitchFamily="34" charset="0"/>
              </a:rPr>
              <a:t>successiva</a:t>
            </a:r>
            <a:r>
              <a:rPr lang="en-US" altLang="it-IT" dirty="0">
                <a:latin typeface="Arial" panose="020B0604020202020204" pitchFamily="34" charset="0"/>
              </a:rPr>
              <a:t> di cellule </a:t>
            </a:r>
            <a:r>
              <a:rPr lang="en-US" altLang="it-IT" dirty="0" err="1">
                <a:latin typeface="Arial" panose="020B0604020202020204" pitchFamily="34" charset="0"/>
              </a:rPr>
              <a:t>adiacenti</a:t>
            </a:r>
            <a:r>
              <a:rPr lang="en-US" altLang="it-IT" dirty="0">
                <a:latin typeface="Arial" panose="020B0604020202020204" pitchFamily="34" charset="0"/>
              </a:rPr>
              <a:t> </a:t>
            </a:r>
            <a:r>
              <a:rPr lang="en-US" altLang="it-IT" dirty="0" err="1">
                <a:latin typeface="Arial" panose="020B0604020202020204" pitchFamily="34" charset="0"/>
              </a:rPr>
              <a:t>sensibili</a:t>
            </a:r>
            <a:r>
              <a:rPr lang="en-US" altLang="it-IT" dirty="0">
                <a:latin typeface="Arial" panose="020B0604020202020204" pitchFamily="34" charset="0"/>
              </a:rPr>
              <a:t> </a:t>
            </a:r>
            <a:r>
              <a:rPr lang="en-US" altLang="it-IT" dirty="0" err="1">
                <a:latin typeface="Arial" panose="020B0604020202020204" pitchFamily="34" charset="0"/>
              </a:rPr>
              <a:t>alla</a:t>
            </a:r>
            <a:r>
              <a:rPr lang="en-US" altLang="it-IT" dirty="0">
                <a:latin typeface="Arial" panose="020B0604020202020204" pitchFamily="34" charset="0"/>
              </a:rPr>
              <a:t> </a:t>
            </a:r>
            <a:r>
              <a:rPr lang="en-US" altLang="it-IT" dirty="0" err="1">
                <a:latin typeface="Arial" panose="020B0604020202020204" pitchFamily="34" charset="0"/>
              </a:rPr>
              <a:t>direzione</a:t>
            </a:r>
            <a:r>
              <a:rPr lang="en-US" altLang="it-IT" dirty="0">
                <a:latin typeface="Arial" panose="020B0604020202020204" pitchFamily="34" charset="0"/>
              </a:rPr>
              <a:t> del </a:t>
            </a:r>
            <a:r>
              <a:rPr lang="en-US" altLang="it-IT" dirty="0" err="1" smtClean="0">
                <a:latin typeface="Arial" panose="020B0604020202020204" pitchFamily="34" charset="0"/>
              </a:rPr>
              <a:t>movimento</a:t>
            </a:r>
            <a:r>
              <a:rPr lang="en-US" altLang="it-IT" dirty="0" smtClean="0">
                <a:latin typeface="Arial" panose="020B0604020202020204" pitchFamily="34" charset="0"/>
              </a:rPr>
              <a:t>…. </a:t>
            </a:r>
            <a:r>
              <a:rPr lang="en-US" altLang="it-IT" dirty="0" err="1" smtClean="0">
                <a:latin typeface="Arial" panose="020B0604020202020204" pitchFamily="34" charset="0"/>
              </a:rPr>
              <a:t>vediamo</a:t>
            </a:r>
            <a:endParaRPr lang="it-IT" altLang="it-IT" dirty="0">
              <a:latin typeface="Arial" panose="020B0604020202020204" pitchFamily="34" charset="0"/>
            </a:endParaRPr>
          </a:p>
        </p:txBody>
      </p:sp>
    </p:spTree>
    <p:extLst>
      <p:ext uri="{BB962C8B-B14F-4D97-AF65-F5344CB8AC3E}">
        <p14:creationId xmlns:p14="http://schemas.microsoft.com/office/powerpoint/2010/main" val="2711317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0633"/>
                                        </p:tgtEl>
                                        <p:attrNameLst>
                                          <p:attrName>style.visibility</p:attrName>
                                        </p:attrNameLst>
                                      </p:cBhvr>
                                      <p:to>
                                        <p:strVal val="visible"/>
                                      </p:to>
                                    </p:set>
                                    <p:animEffect transition="in" filter="fade">
                                      <p:cBhvr>
                                        <p:cTn id="7" dur="500"/>
                                        <p:tgtEl>
                                          <p:spTgt spid="1050633"/>
                                        </p:tgtEl>
                                      </p:cBhvr>
                                    </p:animEffect>
                                  </p:childTnLst>
                                  <p:subTnLst>
                                    <p:set>
                                      <p:cBhvr override="childStyle">
                                        <p:cTn dur="1" fill="hold" display="0" masterRel="nextClick" afterEffect="1"/>
                                        <p:tgtEl>
                                          <p:spTgt spid="1050633"/>
                                        </p:tgtEl>
                                        <p:attrNameLst>
                                          <p:attrName>style.visibility</p:attrName>
                                        </p:attrNameLst>
                                      </p:cBhvr>
                                      <p:to>
                                        <p:strVal val="hidden"/>
                                      </p:to>
                                    </p:set>
                                  </p:subTnLst>
                                </p:cTn>
                              </p:par>
                            </p:childTnLst>
                          </p:cTn>
                        </p:par>
                        <p:par>
                          <p:cTn id="8" fill="hold" nodeType="afterGroup">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10506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0635"/>
                                        </p:tgtEl>
                                        <p:attrNameLst>
                                          <p:attrName>style.visibility</p:attrName>
                                        </p:attrNameLst>
                                      </p:cBhvr>
                                      <p:to>
                                        <p:strVal val="visible"/>
                                      </p:to>
                                    </p:set>
                                  </p:childTnLst>
                                  <p:subTnLst>
                                    <p:set>
                                      <p:cBhvr override="childStyle">
                                        <p:cTn dur="1" fill="hold" display="0" masterRel="nextClick" afterEffect="1"/>
                                        <p:tgtEl>
                                          <p:spTgt spid="1050635"/>
                                        </p:tgtEl>
                                        <p:attrNameLst>
                                          <p:attrName>style.visibility</p:attrName>
                                        </p:attrNameLst>
                                      </p:cBhvr>
                                      <p:to>
                                        <p:strVal val="hidden"/>
                                      </p:to>
                                    </p:set>
                                  </p:subTnLst>
                                </p:cTn>
                              </p:par>
                            </p:childTnLst>
                          </p:cTn>
                        </p:par>
                        <p:par>
                          <p:cTn id="15" fill="hold" nodeType="afterGroup">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105063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50638">
                                            <p:txEl>
                                              <p:pRg st="0" end="0"/>
                                            </p:txEl>
                                          </p:spTgt>
                                        </p:tgtEl>
                                        <p:attrNameLst>
                                          <p:attrName>style.visibility</p:attrName>
                                        </p:attrNameLst>
                                      </p:cBhvr>
                                      <p:to>
                                        <p:strVal val="visible"/>
                                      </p:to>
                                    </p:set>
                                    <p:animEffect transition="in" filter="wipe(left)">
                                      <p:cBhvr>
                                        <p:cTn id="22" dur="500"/>
                                        <p:tgtEl>
                                          <p:spTgt spid="105063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50638">
                                            <p:txEl>
                                              <p:pRg st="1" end="1"/>
                                            </p:txEl>
                                          </p:spTgt>
                                        </p:tgtEl>
                                        <p:attrNameLst>
                                          <p:attrName>style.visibility</p:attrName>
                                        </p:attrNameLst>
                                      </p:cBhvr>
                                      <p:to>
                                        <p:strVal val="visible"/>
                                      </p:to>
                                    </p:set>
                                    <p:animEffect transition="in" filter="wipe(left)">
                                      <p:cBhvr>
                                        <p:cTn id="27" dur="500"/>
                                        <p:tgtEl>
                                          <p:spTgt spid="10506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33" grpId="0" animBg="1"/>
      <p:bldP spid="1050634" grpId="0" animBg="1"/>
      <p:bldP spid="1050635" grpId="0" animBg="1"/>
      <p:bldP spid="1050636" grpId="0" animBg="1"/>
      <p:bldP spid="105063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ChangeArrowheads="1"/>
          </p:cNvSpPr>
          <p:nvPr/>
        </p:nvSpPr>
        <p:spPr bwMode="auto">
          <a:xfrm>
            <a:off x="2252663" y="431800"/>
            <a:ext cx="46386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a:solidFill>
                  <a:schemeClr val="accent2"/>
                </a:solidFill>
                <a:latin typeface="Arial" panose="020B0604020202020204" pitchFamily="34" charset="0"/>
              </a:rPr>
              <a:t>catena </a:t>
            </a:r>
            <a:r>
              <a:rPr lang="en-US" altLang="it-IT" sz="4400" dirty="0" err="1">
                <a:solidFill>
                  <a:schemeClr val="accent2"/>
                </a:solidFill>
                <a:latin typeface="Arial" panose="020B0604020202020204" pitchFamily="34" charset="0"/>
              </a:rPr>
              <a:t>psicofisica</a:t>
            </a:r>
            <a:endParaRPr lang="en-US" altLang="it-IT" sz="4400" dirty="0">
              <a:solidFill>
                <a:schemeClr val="accent2"/>
              </a:solidFill>
              <a:latin typeface="Arial" panose="020B0604020202020204" pitchFamily="34" charset="0"/>
            </a:endParaRPr>
          </a:p>
          <a:p>
            <a:pPr algn="ctr"/>
            <a:r>
              <a:rPr lang="en-US" altLang="it-IT" dirty="0">
                <a:solidFill>
                  <a:srgbClr val="000000"/>
                </a:solidFill>
                <a:latin typeface="Arial" panose="020B0604020202020204" pitchFamily="34" charset="0"/>
              </a:rPr>
              <a:t>(</a:t>
            </a:r>
            <a:r>
              <a:rPr lang="en-US" altLang="it-IT" dirty="0" err="1">
                <a:solidFill>
                  <a:srgbClr val="000000"/>
                </a:solidFill>
                <a:latin typeface="Arial" panose="020B0604020202020204" pitchFamily="34" charset="0"/>
              </a:rPr>
              <a:t>sequenza</a:t>
            </a:r>
            <a:r>
              <a:rPr lang="en-US" altLang="it-IT" dirty="0">
                <a:solidFill>
                  <a:srgbClr val="000000"/>
                </a:solidFill>
                <a:latin typeface="Arial" panose="020B0604020202020204" pitchFamily="34" charset="0"/>
              </a:rPr>
              <a:t> di </a:t>
            </a:r>
            <a:r>
              <a:rPr lang="en-US" altLang="it-IT" dirty="0" err="1">
                <a:solidFill>
                  <a:srgbClr val="000000"/>
                </a:solidFill>
                <a:latin typeface="Arial" panose="020B0604020202020204" pitchFamily="34" charset="0"/>
              </a:rPr>
              <a:t>stadi</a:t>
            </a:r>
            <a:r>
              <a:rPr lang="en-US" altLang="it-IT" dirty="0">
                <a:solidFill>
                  <a:srgbClr val="000000"/>
                </a:solidFill>
                <a:latin typeface="Arial" panose="020B0604020202020204" pitchFamily="34" charset="0"/>
              </a:rPr>
              <a:t>/</a:t>
            </a:r>
            <a:r>
              <a:rPr lang="en-US" altLang="it-IT" dirty="0" err="1">
                <a:solidFill>
                  <a:srgbClr val="000000"/>
                </a:solidFill>
                <a:latin typeface="Arial" panose="020B0604020202020204" pitchFamily="34" charset="0"/>
              </a:rPr>
              <a:t>condizioni</a:t>
            </a:r>
            <a:r>
              <a:rPr lang="en-US" altLang="it-IT" dirty="0">
                <a:solidFill>
                  <a:srgbClr val="000000"/>
                </a:solidFill>
                <a:latin typeface="Arial" panose="020B0604020202020204" pitchFamily="34" charset="0"/>
              </a:rPr>
              <a:t>)</a:t>
            </a:r>
          </a:p>
        </p:txBody>
      </p:sp>
      <p:sp>
        <p:nvSpPr>
          <p:cNvPr id="710659" name="TextBox 1"/>
          <p:cNvSpPr txBox="1">
            <a:spLocks noChangeArrowheads="1"/>
          </p:cNvSpPr>
          <p:nvPr/>
        </p:nvSpPr>
        <p:spPr bwMode="auto">
          <a:xfrm>
            <a:off x="3279775" y="6269038"/>
            <a:ext cx="212725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stimolo distale</a:t>
            </a:r>
          </a:p>
        </p:txBody>
      </p:sp>
      <p:sp>
        <p:nvSpPr>
          <p:cNvPr id="710660" name="TextBox 4"/>
          <p:cNvSpPr txBox="1">
            <a:spLocks noChangeArrowheads="1"/>
          </p:cNvSpPr>
          <p:nvPr/>
        </p:nvSpPr>
        <p:spPr bwMode="auto">
          <a:xfrm>
            <a:off x="2982913" y="5459413"/>
            <a:ext cx="272097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stimolo prossimale</a:t>
            </a:r>
          </a:p>
        </p:txBody>
      </p:sp>
      <p:sp>
        <p:nvSpPr>
          <p:cNvPr id="710661" name="TextBox 5"/>
          <p:cNvSpPr txBox="1">
            <a:spLocks noChangeArrowheads="1"/>
          </p:cNvSpPr>
          <p:nvPr/>
        </p:nvSpPr>
        <p:spPr bwMode="auto">
          <a:xfrm>
            <a:off x="3475038" y="4513263"/>
            <a:ext cx="1738312"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sensazione</a:t>
            </a:r>
          </a:p>
        </p:txBody>
      </p:sp>
      <p:sp>
        <p:nvSpPr>
          <p:cNvPr id="710662" name="TextBox 6"/>
          <p:cNvSpPr txBox="1">
            <a:spLocks noChangeArrowheads="1"/>
          </p:cNvSpPr>
          <p:nvPr/>
        </p:nvSpPr>
        <p:spPr bwMode="auto">
          <a:xfrm>
            <a:off x="3500438" y="3703638"/>
            <a:ext cx="1687512"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percezione</a:t>
            </a:r>
          </a:p>
        </p:txBody>
      </p:sp>
      <p:sp>
        <p:nvSpPr>
          <p:cNvPr id="710663" name="TextBox 7"/>
          <p:cNvSpPr txBox="1">
            <a:spLocks noChangeArrowheads="1"/>
          </p:cNvSpPr>
          <p:nvPr/>
        </p:nvSpPr>
        <p:spPr bwMode="auto">
          <a:xfrm>
            <a:off x="3219450" y="2892425"/>
            <a:ext cx="224631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riconoscimento</a:t>
            </a:r>
          </a:p>
        </p:txBody>
      </p:sp>
      <p:sp>
        <p:nvSpPr>
          <p:cNvPr id="710664" name="TextBox 8"/>
          <p:cNvSpPr txBox="1">
            <a:spLocks noChangeArrowheads="1"/>
          </p:cNvSpPr>
          <p:nvPr/>
        </p:nvSpPr>
        <p:spPr bwMode="auto">
          <a:xfrm>
            <a:off x="3652838" y="1930400"/>
            <a:ext cx="138112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memoria</a:t>
            </a:r>
          </a:p>
        </p:txBody>
      </p:sp>
      <p:sp>
        <p:nvSpPr>
          <p:cNvPr id="710665" name="Up Arrow 2"/>
          <p:cNvSpPr>
            <a:spLocks noChangeArrowheads="1"/>
          </p:cNvSpPr>
          <p:nvPr/>
        </p:nvSpPr>
        <p:spPr bwMode="auto">
          <a:xfrm>
            <a:off x="4248150" y="5976938"/>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66" name="Up Arrow 10"/>
          <p:cNvSpPr>
            <a:spLocks noChangeArrowheads="1"/>
          </p:cNvSpPr>
          <p:nvPr/>
        </p:nvSpPr>
        <p:spPr bwMode="auto">
          <a:xfrm>
            <a:off x="4248150" y="5167313"/>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67" name="Up Arrow 11"/>
          <p:cNvSpPr>
            <a:spLocks noChangeArrowheads="1"/>
          </p:cNvSpPr>
          <p:nvPr/>
        </p:nvSpPr>
        <p:spPr bwMode="auto">
          <a:xfrm>
            <a:off x="4248150" y="4222750"/>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69" name="Up Arrow 13"/>
          <p:cNvSpPr>
            <a:spLocks noChangeArrowheads="1"/>
          </p:cNvSpPr>
          <p:nvPr/>
        </p:nvSpPr>
        <p:spPr bwMode="auto">
          <a:xfrm flipV="1">
            <a:off x="4248150" y="2451100"/>
            <a:ext cx="190500" cy="254000"/>
          </a:xfrm>
          <a:prstGeom prst="upArrow">
            <a:avLst>
              <a:gd name="adj1" fmla="val 50000"/>
              <a:gd name="adj2" fmla="val 50000"/>
            </a:avLst>
          </a:prstGeom>
          <a:solidFill>
            <a:srgbClr val="FF0000"/>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0" name="TextBox 3"/>
          <p:cNvSpPr txBox="1">
            <a:spLocks noChangeArrowheads="1"/>
          </p:cNvSpPr>
          <p:nvPr/>
        </p:nvSpPr>
        <p:spPr bwMode="auto">
          <a:xfrm>
            <a:off x="6291263" y="4495800"/>
            <a:ext cx="22479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low-level vision</a:t>
            </a:r>
          </a:p>
        </p:txBody>
      </p:sp>
      <p:sp>
        <p:nvSpPr>
          <p:cNvPr id="710671" name="TextBox 15"/>
          <p:cNvSpPr txBox="1">
            <a:spLocks noChangeArrowheads="1"/>
          </p:cNvSpPr>
          <p:nvPr/>
        </p:nvSpPr>
        <p:spPr bwMode="auto">
          <a:xfrm>
            <a:off x="6273800" y="3695700"/>
            <a:ext cx="228123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mid-level vision</a:t>
            </a:r>
          </a:p>
        </p:txBody>
      </p:sp>
      <p:sp>
        <p:nvSpPr>
          <p:cNvPr id="710672" name="TextBox 16"/>
          <p:cNvSpPr txBox="1">
            <a:spLocks noChangeArrowheads="1"/>
          </p:cNvSpPr>
          <p:nvPr/>
        </p:nvSpPr>
        <p:spPr bwMode="auto">
          <a:xfrm>
            <a:off x="6230938" y="2895600"/>
            <a:ext cx="23669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high-level vision</a:t>
            </a:r>
          </a:p>
        </p:txBody>
      </p:sp>
      <p:sp>
        <p:nvSpPr>
          <p:cNvPr id="710673" name="Up Arrow 17"/>
          <p:cNvSpPr>
            <a:spLocks noChangeArrowheads="1"/>
          </p:cNvSpPr>
          <p:nvPr/>
        </p:nvSpPr>
        <p:spPr bwMode="auto">
          <a:xfrm>
            <a:off x="1671638" y="5338763"/>
            <a:ext cx="190500" cy="254000"/>
          </a:xfrm>
          <a:prstGeom prst="upArrow">
            <a:avLst>
              <a:gd name="adj1" fmla="val 50000"/>
              <a:gd name="adj2" fmla="val 50000"/>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4" name="Up Arrow 18"/>
          <p:cNvSpPr>
            <a:spLocks noChangeArrowheads="1"/>
          </p:cNvSpPr>
          <p:nvPr/>
        </p:nvSpPr>
        <p:spPr bwMode="auto">
          <a:xfrm flipV="1">
            <a:off x="1671638" y="2413000"/>
            <a:ext cx="190500" cy="254000"/>
          </a:xfrm>
          <a:prstGeom prst="upArrow">
            <a:avLst>
              <a:gd name="adj1" fmla="val 50000"/>
              <a:gd name="adj2" fmla="val 50000"/>
            </a:avLst>
          </a:prstGeom>
          <a:solidFill>
            <a:srgbClr val="FF0000"/>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5" name="TextBox 19"/>
          <p:cNvSpPr txBox="1">
            <a:spLocks noChangeArrowheads="1"/>
          </p:cNvSpPr>
          <p:nvPr/>
        </p:nvSpPr>
        <p:spPr bwMode="auto">
          <a:xfrm>
            <a:off x="1003300" y="185420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top-down</a:t>
            </a:r>
          </a:p>
        </p:txBody>
      </p:sp>
      <p:sp>
        <p:nvSpPr>
          <p:cNvPr id="710676" name="TextBox 20"/>
          <p:cNvSpPr txBox="1">
            <a:spLocks noChangeArrowheads="1"/>
          </p:cNvSpPr>
          <p:nvPr/>
        </p:nvSpPr>
        <p:spPr bwMode="auto">
          <a:xfrm>
            <a:off x="942975" y="5710238"/>
            <a:ext cx="155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latin typeface="Arial" panose="020B0604020202020204" pitchFamily="34" charset="0"/>
              </a:rPr>
              <a:t>bottom-up</a:t>
            </a:r>
          </a:p>
        </p:txBody>
      </p:sp>
      <p:sp>
        <p:nvSpPr>
          <p:cNvPr id="710677" name="Rectangle 9"/>
          <p:cNvSpPr>
            <a:spLocks noChangeArrowheads="1"/>
          </p:cNvSpPr>
          <p:nvPr/>
        </p:nvSpPr>
        <p:spPr bwMode="auto">
          <a:xfrm>
            <a:off x="728663" y="2743200"/>
            <a:ext cx="4927600" cy="237013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10678" name="TextBox 21"/>
          <p:cNvSpPr txBox="1">
            <a:spLocks noChangeArrowheads="1"/>
          </p:cNvSpPr>
          <p:nvPr/>
        </p:nvSpPr>
        <p:spPr bwMode="auto">
          <a:xfrm>
            <a:off x="782638" y="3497263"/>
            <a:ext cx="19605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esperienza diretta</a:t>
            </a:r>
          </a:p>
        </p:txBody>
      </p:sp>
      <p:sp>
        <p:nvSpPr>
          <p:cNvPr id="2" name="Up-Down Arrow 1"/>
          <p:cNvSpPr/>
          <p:nvPr/>
        </p:nvSpPr>
        <p:spPr bwMode="auto">
          <a:xfrm>
            <a:off x="4210871" y="3371850"/>
            <a:ext cx="243277" cy="330200"/>
          </a:xfrm>
          <a:prstGeom prst="upDownArrow">
            <a:avLst/>
          </a:prstGeom>
          <a:solidFill>
            <a:srgbClr val="3333CC"/>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3"/>
          <p:cNvSpPr>
            <a:spLocks noChangeArrowheads="1"/>
          </p:cNvSpPr>
          <p:nvPr/>
        </p:nvSpPr>
        <p:spPr bwMode="auto">
          <a:xfrm>
            <a:off x="2203814" y="974645"/>
            <a:ext cx="483241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err="1">
                <a:solidFill>
                  <a:schemeClr val="accent2"/>
                </a:solidFill>
                <a:latin typeface="Arial" panose="020B0604020202020204" pitchFamily="34" charset="0"/>
              </a:rPr>
              <a:t>u</a:t>
            </a:r>
            <a:r>
              <a:rPr lang="en-US" altLang="it-IT" sz="4400" dirty="0" err="1" smtClean="0">
                <a:solidFill>
                  <a:schemeClr val="accent2"/>
                </a:solidFill>
                <a:latin typeface="Arial" panose="020B0604020202020204" pitchFamily="34" charset="0"/>
              </a:rPr>
              <a:t>na</a:t>
            </a:r>
            <a:r>
              <a:rPr lang="en-US" altLang="it-IT" sz="4400" dirty="0" smtClean="0">
                <a:solidFill>
                  <a:schemeClr val="accent2"/>
                </a:solidFill>
                <a:latin typeface="Arial" panose="020B0604020202020204" pitchFamily="34" charset="0"/>
              </a:rPr>
              <a:t> ED </a:t>
            </a:r>
            <a:r>
              <a:rPr lang="en-US" altLang="it-IT" sz="4400" dirty="0" err="1" smtClean="0">
                <a:solidFill>
                  <a:schemeClr val="accent2"/>
                </a:solidFill>
                <a:latin typeface="Arial" panose="020B0604020202020204" pitchFamily="34" charset="0"/>
              </a:rPr>
              <a:t>senza</a:t>
            </a:r>
            <a:r>
              <a:rPr lang="en-US" altLang="it-IT" sz="4400" dirty="0" smtClean="0">
                <a:solidFill>
                  <a:schemeClr val="accent2"/>
                </a:solidFill>
                <a:latin typeface="Arial" panose="020B0604020202020204" pitchFamily="34" charset="0"/>
              </a:rPr>
              <a:t> high-level vision</a:t>
            </a:r>
            <a:endParaRPr lang="en-US" altLang="it-IT" sz="4400" dirty="0">
              <a:solidFill>
                <a:schemeClr val="accent2"/>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022" y="2693907"/>
            <a:ext cx="2032000" cy="3175000"/>
          </a:xfrm>
          <a:prstGeom prst="rect">
            <a:avLst/>
          </a:prstGeom>
        </p:spPr>
      </p:pic>
      <p:sp>
        <p:nvSpPr>
          <p:cNvPr id="4" name="Text Box 2"/>
          <p:cNvSpPr txBox="1">
            <a:spLocks noChangeArrowheads="1"/>
          </p:cNvSpPr>
          <p:nvPr/>
        </p:nvSpPr>
        <p:spPr bwMode="auto">
          <a:xfrm>
            <a:off x="4620022" y="2693907"/>
            <a:ext cx="452397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sz="3200" dirty="0" smtClean="0">
                <a:latin typeface="Arial" panose="020B0604020202020204" pitchFamily="34" charset="0"/>
              </a:rPr>
              <a:t>Agnosia </a:t>
            </a:r>
            <a:r>
              <a:rPr lang="en-US" altLang="it-IT" sz="3200" dirty="0" err="1" smtClean="0">
                <a:latin typeface="Arial" panose="020B0604020202020204" pitchFamily="34" charset="0"/>
              </a:rPr>
              <a:t>visiva</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associativa</a:t>
            </a:r>
            <a:r>
              <a:rPr lang="en-US" altLang="it-IT" sz="3200" dirty="0" smtClean="0">
                <a:latin typeface="Arial" panose="020B0604020202020204" pitchFamily="34" charset="0"/>
              </a:rPr>
              <a:t>)</a:t>
            </a:r>
          </a:p>
          <a:p>
            <a:pPr>
              <a:spcBef>
                <a:spcPct val="50000"/>
              </a:spcBef>
              <a:buClr>
                <a:schemeClr val="accent2"/>
              </a:buClr>
              <a:buFont typeface="Wingdings" panose="05000000000000000000" pitchFamily="2" charset="2"/>
              <a:buChar char="§"/>
            </a:pPr>
            <a:r>
              <a:rPr lang="en-US" altLang="it-IT" sz="3200" dirty="0" err="1" smtClean="0">
                <a:latin typeface="Arial" panose="020B0604020202020204" pitchFamily="34" charset="0"/>
              </a:rPr>
              <a:t>Caso</a:t>
            </a:r>
            <a:r>
              <a:rPr lang="en-US" altLang="it-IT" sz="3200" dirty="0" smtClean="0">
                <a:latin typeface="Arial" panose="020B0604020202020204" pitchFamily="34" charset="0"/>
              </a:rPr>
              <a:t> del Dr. P</a:t>
            </a:r>
          </a:p>
          <a:p>
            <a:pPr>
              <a:spcBef>
                <a:spcPct val="50000"/>
              </a:spcBef>
              <a:buClr>
                <a:schemeClr val="accent2"/>
              </a:buClr>
              <a:buFont typeface="Wingdings" panose="05000000000000000000" pitchFamily="2" charset="2"/>
              <a:buChar char="§"/>
            </a:pPr>
            <a:r>
              <a:rPr lang="en-US" altLang="it-IT" sz="3200" dirty="0" err="1" smtClean="0">
                <a:latin typeface="Arial" panose="020B0604020202020204" pitchFamily="34" charset="0"/>
              </a:rPr>
              <a:t>Riconosce</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oggetti</a:t>
            </a:r>
            <a:r>
              <a:rPr lang="en-US" altLang="it-IT" sz="3200" dirty="0" smtClean="0">
                <a:latin typeface="Arial" panose="020B0604020202020204" pitchFamily="34" charset="0"/>
              </a:rPr>
              <a:t>, da </a:t>
            </a:r>
            <a:r>
              <a:rPr lang="en-US" altLang="it-IT" sz="3200" dirty="0" err="1" smtClean="0">
                <a:latin typeface="Arial" panose="020B0604020202020204" pitchFamily="34" charset="0"/>
              </a:rPr>
              <a:t>suoni</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odori</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tatto</a:t>
            </a:r>
            <a:endParaRPr lang="en-US" altLang="it-IT" sz="3200" dirty="0" smtClean="0">
              <a:latin typeface="Arial" panose="020B0604020202020204" pitchFamily="34" charset="0"/>
            </a:endParaRPr>
          </a:p>
          <a:p>
            <a:pPr>
              <a:spcBef>
                <a:spcPct val="50000"/>
              </a:spcBef>
              <a:buClr>
                <a:schemeClr val="accent2"/>
              </a:buClr>
              <a:buFont typeface="Wingdings" panose="05000000000000000000" pitchFamily="2" charset="2"/>
              <a:buChar char="§"/>
            </a:pPr>
            <a:r>
              <a:rPr lang="en-US" altLang="it-IT" sz="3200" dirty="0" smtClean="0">
                <a:latin typeface="Arial" panose="020B0604020202020204" pitchFamily="34" charset="0"/>
              </a:rPr>
              <a:t>Non se </a:t>
            </a:r>
            <a:r>
              <a:rPr lang="en-US" altLang="it-IT" sz="3200" dirty="0" err="1" smtClean="0">
                <a:latin typeface="Arial" panose="020B0604020202020204" pitchFamily="34" charset="0"/>
              </a:rPr>
              <a:t>presentati</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visivamente</a:t>
            </a:r>
            <a:r>
              <a:rPr lang="en-US" altLang="it-IT" sz="3200" dirty="0" smtClean="0">
                <a:latin typeface="Arial" panose="020B0604020202020204" pitchFamily="34" charset="0"/>
              </a:rPr>
              <a:t> e </a:t>
            </a:r>
            <a:r>
              <a:rPr lang="en-US" altLang="it-IT" sz="3200" dirty="0" err="1" smtClean="0">
                <a:latin typeface="Arial" panose="020B0604020202020204" pitchFamily="34" charset="0"/>
              </a:rPr>
              <a:t>basta</a:t>
            </a:r>
            <a:endParaRPr lang="en-US" altLang="it-IT" sz="3200" dirty="0" smtClean="0">
              <a:latin typeface="Arial" panose="020B0604020202020204" pitchFamily="34" charset="0"/>
            </a:endParaRPr>
          </a:p>
          <a:p>
            <a:pPr>
              <a:spcBef>
                <a:spcPct val="50000"/>
              </a:spcBef>
              <a:buClr>
                <a:schemeClr val="accent2"/>
              </a:buClr>
              <a:buFont typeface="Wingdings" panose="05000000000000000000" pitchFamily="2" charset="2"/>
              <a:buChar char="§"/>
            </a:pPr>
            <a:endParaRPr lang="en-US" altLang="it-IT" sz="3200" dirty="0">
              <a:latin typeface="Arial" panose="020B0604020202020204" pitchFamily="34" charset="0"/>
            </a:endParaRPr>
          </a:p>
        </p:txBody>
      </p:sp>
    </p:spTree>
    <p:extLst>
      <p:ext uri="{BB962C8B-B14F-4D97-AF65-F5344CB8AC3E}">
        <p14:creationId xmlns:p14="http://schemas.microsoft.com/office/powerpoint/2010/main" val="15437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sualFormAgnos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9300" y="436494"/>
            <a:ext cx="7739607" cy="5804706"/>
          </a:xfrm>
          <a:prstGeom prst="rect">
            <a:avLst/>
          </a:prstGeom>
        </p:spPr>
      </p:pic>
    </p:spTree>
    <p:extLst>
      <p:ext uri="{BB962C8B-B14F-4D97-AF65-F5344CB8AC3E}">
        <p14:creationId xmlns:p14="http://schemas.microsoft.com/office/powerpoint/2010/main" val="3867081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3636">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203814" y="974645"/>
            <a:ext cx="483241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err="1">
                <a:solidFill>
                  <a:schemeClr val="accent2"/>
                </a:solidFill>
                <a:latin typeface="Arial" panose="020B0604020202020204" pitchFamily="34" charset="0"/>
              </a:rPr>
              <a:t>u</a:t>
            </a:r>
            <a:r>
              <a:rPr lang="en-US" altLang="it-IT" sz="4400" dirty="0" err="1" smtClean="0">
                <a:solidFill>
                  <a:schemeClr val="accent2"/>
                </a:solidFill>
                <a:latin typeface="Arial" panose="020B0604020202020204" pitchFamily="34" charset="0"/>
              </a:rPr>
              <a:t>na</a:t>
            </a:r>
            <a:r>
              <a:rPr lang="en-US" altLang="it-IT" sz="4400" dirty="0" smtClean="0">
                <a:solidFill>
                  <a:schemeClr val="accent2"/>
                </a:solidFill>
                <a:latin typeface="Arial" panose="020B0604020202020204" pitchFamily="34" charset="0"/>
              </a:rPr>
              <a:t> ED </a:t>
            </a:r>
            <a:r>
              <a:rPr lang="en-US" altLang="it-IT" sz="4400" dirty="0" err="1" smtClean="0">
                <a:solidFill>
                  <a:schemeClr val="accent2"/>
                </a:solidFill>
                <a:latin typeface="Arial" panose="020B0604020202020204" pitchFamily="34" charset="0"/>
              </a:rPr>
              <a:t>senza</a:t>
            </a:r>
            <a:r>
              <a:rPr lang="en-US" altLang="it-IT" sz="4400" dirty="0" smtClean="0">
                <a:solidFill>
                  <a:schemeClr val="accent2"/>
                </a:solidFill>
                <a:latin typeface="Arial" panose="020B0604020202020204" pitchFamily="34" charset="0"/>
              </a:rPr>
              <a:t> low-level vision </a:t>
            </a:r>
            <a:endParaRPr lang="en-US" altLang="it-IT" sz="4400" dirty="0">
              <a:solidFill>
                <a:schemeClr val="accent2"/>
              </a:solidFill>
              <a:latin typeface="Arial" panose="020B0604020202020204" pitchFamily="34" charset="0"/>
            </a:endParaRPr>
          </a:p>
        </p:txBody>
      </p:sp>
      <p:sp>
        <p:nvSpPr>
          <p:cNvPr id="3" name="Text Box 2"/>
          <p:cNvSpPr txBox="1">
            <a:spLocks noChangeArrowheads="1"/>
          </p:cNvSpPr>
          <p:nvPr/>
        </p:nvSpPr>
        <p:spPr bwMode="auto">
          <a:xfrm>
            <a:off x="2620740" y="2616415"/>
            <a:ext cx="452397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chemeClr val="accent2"/>
              </a:buClr>
              <a:buFont typeface="Wingdings" panose="05000000000000000000" pitchFamily="2" charset="2"/>
              <a:buChar char="§"/>
            </a:pPr>
            <a:r>
              <a:rPr lang="en-US" altLang="it-IT" sz="3200" dirty="0" err="1" smtClean="0">
                <a:latin typeface="Arial" panose="020B0604020202020204" pitchFamily="34" charset="0"/>
              </a:rPr>
              <a:t>Sindrome</a:t>
            </a:r>
            <a:r>
              <a:rPr lang="en-US" altLang="it-IT" sz="3200" dirty="0" smtClean="0">
                <a:latin typeface="Arial" panose="020B0604020202020204" pitchFamily="34" charset="0"/>
              </a:rPr>
              <a:t> di Charles Bonnet</a:t>
            </a:r>
          </a:p>
          <a:p>
            <a:pPr>
              <a:spcBef>
                <a:spcPct val="50000"/>
              </a:spcBef>
              <a:buClr>
                <a:schemeClr val="accent2"/>
              </a:buClr>
              <a:buFont typeface="Wingdings" panose="05000000000000000000" pitchFamily="2" charset="2"/>
              <a:buChar char="§"/>
            </a:pPr>
            <a:r>
              <a:rPr lang="en-US" altLang="it-IT" sz="3200" dirty="0" smtClean="0">
                <a:latin typeface="Arial" panose="020B0604020202020204" pitchFamily="34" charset="0"/>
              </a:rPr>
              <a:t>“</a:t>
            </a:r>
            <a:r>
              <a:rPr lang="en-US" altLang="it-IT" sz="3200" dirty="0" err="1" smtClean="0">
                <a:latin typeface="Arial" panose="020B0604020202020204" pitchFamily="34" charset="0"/>
              </a:rPr>
              <a:t>Allucinazioni</a:t>
            </a:r>
            <a:r>
              <a:rPr lang="en-US" altLang="it-IT" sz="3200" dirty="0" smtClean="0">
                <a:latin typeface="Arial" panose="020B0604020202020204" pitchFamily="34" charset="0"/>
              </a:rPr>
              <a:t>” visive </a:t>
            </a:r>
            <a:r>
              <a:rPr lang="en-US" altLang="it-IT" sz="3200" dirty="0" err="1" smtClean="0">
                <a:latin typeface="Arial" panose="020B0604020202020204" pitchFamily="34" charset="0"/>
              </a:rPr>
              <a:t>complesse</a:t>
            </a:r>
            <a:r>
              <a:rPr lang="en-US" altLang="it-IT" sz="3200" dirty="0" smtClean="0">
                <a:latin typeface="Arial" panose="020B0604020202020204" pitchFamily="34" charset="0"/>
              </a:rPr>
              <a:t> con </a:t>
            </a:r>
            <a:r>
              <a:rPr lang="en-US" altLang="it-IT" sz="3200" dirty="0" err="1" smtClean="0">
                <a:latin typeface="Arial" panose="020B0604020202020204" pitchFamily="34" charset="0"/>
              </a:rPr>
              <a:t>compromissione</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della</a:t>
            </a:r>
            <a:r>
              <a:rPr lang="en-US" altLang="it-IT" sz="3200" dirty="0" smtClean="0">
                <a:latin typeface="Arial" panose="020B0604020202020204" pitchFamily="34" charset="0"/>
              </a:rPr>
              <a:t> vista </a:t>
            </a:r>
            <a:r>
              <a:rPr lang="en-US" altLang="it-IT" sz="3200" dirty="0" err="1" smtClean="0">
                <a:latin typeface="Arial" panose="020B0604020202020204" pitchFamily="34" charset="0"/>
              </a:rPr>
              <a:t>senza</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disturbi</a:t>
            </a:r>
            <a:r>
              <a:rPr lang="en-US" altLang="it-IT" sz="3200" dirty="0" smtClean="0">
                <a:latin typeface="Arial" panose="020B0604020202020204" pitchFamily="34" charset="0"/>
              </a:rPr>
              <a:t> </a:t>
            </a:r>
            <a:r>
              <a:rPr lang="en-US" altLang="it-IT" sz="3200" dirty="0" err="1" smtClean="0">
                <a:latin typeface="Arial" panose="020B0604020202020204" pitchFamily="34" charset="0"/>
              </a:rPr>
              <a:t>mentali</a:t>
            </a:r>
            <a:endParaRPr lang="en-US" altLang="it-IT" sz="3200" dirty="0" smtClean="0">
              <a:latin typeface="Arial" panose="020B0604020202020204" pitchFamily="34" charset="0"/>
            </a:endParaRPr>
          </a:p>
          <a:p>
            <a:pPr>
              <a:spcBef>
                <a:spcPct val="50000"/>
              </a:spcBef>
              <a:buClr>
                <a:schemeClr val="accent2"/>
              </a:buClr>
              <a:buFont typeface="Wingdings" panose="05000000000000000000" pitchFamily="2" charset="2"/>
              <a:buChar char="§"/>
            </a:pPr>
            <a:endParaRPr lang="en-US" altLang="it-IT" sz="3200" dirty="0">
              <a:latin typeface="Arial" panose="020B0604020202020204" pitchFamily="34" charset="0"/>
            </a:endParaRPr>
          </a:p>
        </p:txBody>
      </p:sp>
    </p:spTree>
    <p:extLst>
      <p:ext uri="{BB962C8B-B14F-4D97-AF65-F5344CB8AC3E}">
        <p14:creationId xmlns:p14="http://schemas.microsoft.com/office/powerpoint/2010/main" val="7940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0" y="1714500"/>
            <a:ext cx="9144000" cy="5143500"/>
          </a:xfrm>
          <a:prstGeom prst="rect">
            <a:avLst/>
          </a:prstGeom>
        </p:spPr>
      </p:pic>
      <p:sp>
        <p:nvSpPr>
          <p:cNvPr id="4" name="Rectangle 3"/>
          <p:cNvSpPr/>
          <p:nvPr/>
        </p:nvSpPr>
        <p:spPr>
          <a:xfrm>
            <a:off x="0" y="883503"/>
            <a:ext cx="8810786" cy="830997"/>
          </a:xfrm>
          <a:prstGeom prst="rect">
            <a:avLst/>
          </a:prstGeom>
        </p:spPr>
        <p:txBody>
          <a:bodyPr wrap="square">
            <a:spAutoFit/>
          </a:bodyPr>
          <a:lstStyle/>
          <a:p>
            <a:r>
              <a:rPr lang="it-IT" dirty="0">
                <a:latin typeface="Arial" panose="020B0604020202020204" pitchFamily="34" charset="0"/>
                <a:hlinkClick r:id="rId3"/>
              </a:rPr>
              <a:t>https://www.ted.com/talks/oliver_sacks_what_hallucination_reveals_about_our_minds?language=it</a:t>
            </a:r>
            <a:endParaRPr lang="it-IT" dirty="0">
              <a:latin typeface="Arial" panose="020B0604020202020204" pitchFamily="34" charset="0"/>
            </a:endParaRPr>
          </a:p>
        </p:txBody>
      </p:sp>
      <p:sp>
        <p:nvSpPr>
          <p:cNvPr id="5" name="Rectangle 3"/>
          <p:cNvSpPr>
            <a:spLocks noChangeArrowheads="1"/>
          </p:cNvSpPr>
          <p:nvPr/>
        </p:nvSpPr>
        <p:spPr bwMode="auto">
          <a:xfrm>
            <a:off x="-230947" y="83284"/>
            <a:ext cx="92726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smtClean="0">
                <a:solidFill>
                  <a:schemeClr val="accent2"/>
                </a:solidFill>
                <a:latin typeface="Arial" panose="020B0604020202020204" pitchFamily="34" charset="0"/>
              </a:rPr>
              <a:t>Oliver Sucks </a:t>
            </a:r>
            <a:endParaRPr lang="en-US" altLang="it-IT" sz="44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2534941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71958" y="184231"/>
            <a:ext cx="84775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err="1">
                <a:solidFill>
                  <a:schemeClr val="accent2"/>
                </a:solidFill>
                <a:latin typeface="Arial" panose="020B0604020202020204" pitchFamily="34" charset="0"/>
              </a:rPr>
              <a:t>a</a:t>
            </a:r>
            <a:r>
              <a:rPr lang="en-US" altLang="it-IT" sz="4400" dirty="0" err="1" smtClean="0">
                <a:solidFill>
                  <a:schemeClr val="accent2"/>
                </a:solidFill>
                <a:latin typeface="Arial" panose="020B0604020202020204" pitchFamily="34" charset="0"/>
              </a:rPr>
              <a:t>llucinazioni</a:t>
            </a:r>
            <a:r>
              <a:rPr lang="en-US" altLang="it-IT" sz="4400" dirty="0" smtClean="0">
                <a:solidFill>
                  <a:schemeClr val="accent2"/>
                </a:solidFill>
                <a:latin typeface="Arial" panose="020B0604020202020204" pitchFamily="34" charset="0"/>
              </a:rPr>
              <a:t> o </a:t>
            </a:r>
            <a:r>
              <a:rPr lang="en-US" altLang="it-IT" sz="4400" dirty="0" err="1" smtClean="0">
                <a:solidFill>
                  <a:schemeClr val="accent2"/>
                </a:solidFill>
                <a:latin typeface="Arial" panose="020B0604020202020204" pitchFamily="34" charset="0"/>
              </a:rPr>
              <a:t>percezioni</a:t>
            </a:r>
            <a:r>
              <a:rPr lang="en-US" altLang="it-IT" sz="4400" dirty="0" smtClean="0">
                <a:solidFill>
                  <a:schemeClr val="accent2"/>
                </a:solidFill>
                <a:latin typeface="Arial" panose="020B0604020202020204" pitchFamily="34" charset="0"/>
              </a:rPr>
              <a:t> ?</a:t>
            </a:r>
            <a:endParaRPr lang="en-US" altLang="it-IT" sz="4400" dirty="0">
              <a:solidFill>
                <a:schemeClr val="accent2"/>
              </a:solidFill>
              <a:latin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9" y="1279136"/>
            <a:ext cx="7749153" cy="5574930"/>
          </a:xfrm>
          <a:prstGeom prst="rect">
            <a:avLst/>
          </a:prstGeom>
        </p:spPr>
      </p:pic>
    </p:spTree>
    <p:extLst>
      <p:ext uri="{BB962C8B-B14F-4D97-AF65-F5344CB8AC3E}">
        <p14:creationId xmlns:p14="http://schemas.microsoft.com/office/powerpoint/2010/main" val="1326648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172818" y="2028529"/>
            <a:ext cx="483241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dirty="0" smtClean="0">
                <a:solidFill>
                  <a:schemeClr val="accent2"/>
                </a:solidFill>
                <a:latin typeface="Arial" panose="020B0604020202020204" pitchFamily="34" charset="0"/>
              </a:rPr>
              <a:t>2 ED </a:t>
            </a:r>
            <a:r>
              <a:rPr lang="en-US" altLang="it-IT" sz="4400" dirty="0" err="1" smtClean="0">
                <a:solidFill>
                  <a:schemeClr val="accent2"/>
                </a:solidFill>
                <a:latin typeface="Arial" panose="020B0604020202020204" pitchFamily="34" charset="0"/>
              </a:rPr>
              <a:t>una</a:t>
            </a:r>
            <a:r>
              <a:rPr lang="en-US" altLang="it-IT" sz="4400" dirty="0" smtClean="0">
                <a:solidFill>
                  <a:schemeClr val="accent2"/>
                </a:solidFill>
                <a:latin typeface="Arial" panose="020B0604020202020204" pitchFamily="34" charset="0"/>
              </a:rPr>
              <a:t> </a:t>
            </a:r>
            <a:r>
              <a:rPr lang="en-US" altLang="it-IT" sz="4400" dirty="0" err="1" smtClean="0">
                <a:solidFill>
                  <a:schemeClr val="accent2"/>
                </a:solidFill>
                <a:latin typeface="Arial" panose="020B0604020202020204" pitchFamily="34" charset="0"/>
              </a:rPr>
              <a:t>unica</a:t>
            </a:r>
            <a:r>
              <a:rPr lang="en-US" altLang="it-IT" sz="4400" dirty="0" smtClean="0">
                <a:solidFill>
                  <a:schemeClr val="accent2"/>
                </a:solidFill>
                <a:latin typeface="Arial" panose="020B0604020202020204" pitchFamily="34" charset="0"/>
              </a:rPr>
              <a:t> </a:t>
            </a:r>
            <a:r>
              <a:rPr lang="en-US" altLang="it-IT" sz="4400" dirty="0" err="1" smtClean="0">
                <a:solidFill>
                  <a:schemeClr val="accent2"/>
                </a:solidFill>
                <a:latin typeface="Arial" panose="020B0604020202020204" pitchFamily="34" charset="0"/>
              </a:rPr>
              <a:t>stimolazione</a:t>
            </a:r>
            <a:r>
              <a:rPr lang="en-US" altLang="it-IT" sz="4400" dirty="0" smtClean="0">
                <a:solidFill>
                  <a:schemeClr val="accent2"/>
                </a:solidFill>
                <a:latin typeface="Arial" panose="020B0604020202020204" pitchFamily="34" charset="0"/>
              </a:rPr>
              <a:t> </a:t>
            </a:r>
            <a:r>
              <a:rPr lang="en-US" altLang="it-IT" sz="4400" dirty="0" err="1" smtClean="0">
                <a:solidFill>
                  <a:schemeClr val="accent2"/>
                </a:solidFill>
                <a:latin typeface="Arial" panose="020B0604020202020204" pitchFamily="34" charset="0"/>
              </a:rPr>
              <a:t>sensoriale</a:t>
            </a:r>
            <a:endParaRPr lang="en-US" altLang="it-IT" sz="44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4142815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a:ea typeface="MS PGothic"/>
        <a:cs typeface="Arial"/>
      </a:majorFont>
      <a:minorFont>
        <a:latin typeface="Times"/>
        <a:ea typeface="MS PGothi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58654</TotalTime>
  <Words>2305</Words>
  <Application>Microsoft Office PowerPoint</Application>
  <PresentationFormat>On-screen Show (4:3)</PresentationFormat>
  <Paragraphs>178</Paragraphs>
  <Slides>26</Slides>
  <Notes>22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ＭＳ Ｐゴシック</vt:lpstr>
      <vt:lpstr>ＭＳ Ｐゴシック</vt:lpstr>
      <vt:lpstr>Arial</vt:lpstr>
      <vt:lpstr>Sylfaen</vt:lpstr>
      <vt:lpstr>Symbol</vt:lpstr>
      <vt:lpstr>Times</vt:lpstr>
      <vt:lpstr>Wingdings</vt:lpstr>
      <vt:lpstr>1_Default Design</vt:lpstr>
      <vt:lpstr>4_Default Design</vt:lpstr>
      <vt:lpstr>Psicologia dei processi cognitivi 1 Percezione 042PS-2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riprendendo l’ED (lezione 2) quindi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Software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Adri</dc:creator>
  <cp:lastModifiedBy>Carlo</cp:lastModifiedBy>
  <cp:revision>832</cp:revision>
  <dcterms:created xsi:type="dcterms:W3CDTF">2010-11-07T22:02:08Z</dcterms:created>
  <dcterms:modified xsi:type="dcterms:W3CDTF">2019-04-09T15:00:35Z</dcterms:modified>
</cp:coreProperties>
</file>