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2" r:id="rId2"/>
  </p:sldMasterIdLst>
  <p:notesMasterIdLst>
    <p:notesMasterId r:id="rId21"/>
  </p:notesMasterIdLst>
  <p:sldIdLst>
    <p:sldId id="439" r:id="rId3"/>
    <p:sldId id="894" r:id="rId4"/>
    <p:sldId id="895" r:id="rId5"/>
    <p:sldId id="896" r:id="rId6"/>
    <p:sldId id="897" r:id="rId7"/>
    <p:sldId id="898" r:id="rId8"/>
    <p:sldId id="899" r:id="rId9"/>
    <p:sldId id="900" r:id="rId10"/>
    <p:sldId id="955" r:id="rId11"/>
    <p:sldId id="956" r:id="rId12"/>
    <p:sldId id="957" r:id="rId13"/>
    <p:sldId id="901" r:id="rId14"/>
    <p:sldId id="902" r:id="rId15"/>
    <p:sldId id="903" r:id="rId16"/>
    <p:sldId id="904" r:id="rId17"/>
    <p:sldId id="905" r:id="rId18"/>
    <p:sldId id="906" r:id="rId19"/>
    <p:sldId id="907" r:id="rId20"/>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5pPr>
    <a:lvl6pPr marL="22860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6pPr>
    <a:lvl7pPr marL="27432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7pPr>
    <a:lvl8pPr marL="32004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8pPr>
    <a:lvl9pPr marL="3657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9pPr>
  </p:defaultTextStyle>
  <p:extLst>
    <p:ext uri="{EFAFB233-063F-42B5-8137-9DF3F51BA10A}">
      <p15:sldGuideLst xmlns:p15="http://schemas.microsoft.com/office/powerpoint/2012/main">
        <p15:guide id="1" orient="horz" pos="4319">
          <p15:clr>
            <a:srgbClr val="A4A3A4"/>
          </p15:clr>
        </p15:guide>
        <p15:guide id="2" pos="4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CC"/>
    <a:srgbClr val="33CC33"/>
    <a:srgbClr val="888888"/>
    <a:srgbClr val="858585"/>
    <a:srgbClr val="8B8B8B"/>
    <a:srgbClr val="828282"/>
    <a:srgbClr val="5F5F5F"/>
    <a:srgbClr val="FF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1553" autoAdjust="0"/>
  </p:normalViewPr>
  <p:slideViewPr>
    <p:cSldViewPr snapToGrid="0">
      <p:cViewPr varScale="1">
        <p:scale>
          <a:sx n="62" d="100"/>
          <a:sy n="62" d="100"/>
        </p:scale>
        <p:origin x="2166" y="72"/>
      </p:cViewPr>
      <p:guideLst>
        <p:guide orient="horz" pos="4319"/>
        <p:guide pos="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1145DD2A-0CDF-4F91-A4B4-474857A9D323}" type="slidenum">
              <a:rPr lang="en-US" altLang="it-IT"/>
              <a:pPr/>
              <a:t>‹#›</a:t>
            </a:fld>
            <a:endParaRPr lang="en-US" altLang="it-IT"/>
          </a:p>
        </p:txBody>
      </p:sp>
    </p:spTree>
    <p:extLst>
      <p:ext uri="{BB962C8B-B14F-4D97-AF65-F5344CB8AC3E}">
        <p14:creationId xmlns:p14="http://schemas.microsoft.com/office/powerpoint/2010/main" val="4659942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smtClean="0">
              <a:latin typeface="Times" panose="02020603050405020304" pitchFamily="18" charset="0"/>
            </a:endParaRPr>
          </a:p>
        </p:txBody>
      </p:sp>
    </p:spTree>
    <p:extLst>
      <p:ext uri="{BB962C8B-B14F-4D97-AF65-F5344CB8AC3E}">
        <p14:creationId xmlns:p14="http://schemas.microsoft.com/office/powerpoint/2010/main" val="317221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Quando gli il</a:t>
            </a:r>
            <a:r>
              <a:rPr lang="it-IT" baseline="0" dirty="0" smtClean="0"/>
              <a:t> vagone stà fermo …. Sul mio LAP a 84 meno di 84 senso antiorario bassi RPM orario</a:t>
            </a:r>
            <a:endParaRPr lang="it-IT" dirty="0"/>
          </a:p>
        </p:txBody>
      </p:sp>
      <p:sp>
        <p:nvSpPr>
          <p:cNvPr id="4" name="Slide Number Placeholder 3"/>
          <p:cNvSpPr>
            <a:spLocks noGrp="1"/>
          </p:cNvSpPr>
          <p:nvPr>
            <p:ph type="sldNum" sz="quarter" idx="10"/>
          </p:nvPr>
        </p:nvSpPr>
        <p:spPr/>
        <p:txBody>
          <a:bodyPr/>
          <a:lstStyle/>
          <a:p>
            <a:fld id="{1145DD2A-0CDF-4F91-A4B4-474857A9D323}" type="slidenum">
              <a:rPr lang="en-US" altLang="it-IT" smtClean="0"/>
              <a:pPr/>
              <a:t>11</a:t>
            </a:fld>
            <a:endParaRPr lang="en-US" altLang="it-IT"/>
          </a:p>
        </p:txBody>
      </p:sp>
    </p:spTree>
    <p:extLst>
      <p:ext uri="{BB962C8B-B14F-4D97-AF65-F5344CB8AC3E}">
        <p14:creationId xmlns:p14="http://schemas.microsoft.com/office/powerpoint/2010/main" val="2150645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56669D3-AEF8-4217-9F01-41852B43624D}" type="slidenum">
              <a:rPr lang="en-US" altLang="it-IT" sz="1200"/>
              <a:pPr/>
              <a:t>12</a:t>
            </a:fld>
            <a:endParaRPr lang="en-US" altLang="it-IT" sz="120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3752001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04A044C3-592D-4AD0-86A3-626BEBFACCBA}" type="slidenum">
              <a:rPr lang="en-US" altLang="it-IT" sz="1200"/>
              <a:pPr/>
              <a:t>13</a:t>
            </a:fld>
            <a:endParaRPr lang="en-US" altLang="it-IT"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In tutto il libro ho mantenuto il punto di vista delle</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scienze naturali […] Ogni scienza naturale assume alcuni</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dati in modo acritico […] La psicologia, la scienza delle</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menti individuali e dei loro limiti, assume come propri</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dati (1) i </a:t>
            </a:r>
            <a:r>
              <a:rPr lang="it-IT" sz="1200" b="0" i="1" u="none" strike="noStrike" kern="1200" baseline="0" dirty="0" smtClean="0">
                <a:solidFill>
                  <a:schemeClr val="tx1"/>
                </a:solidFill>
                <a:latin typeface="Times" charset="0"/>
                <a:ea typeface="MS PGothic" panose="020B0600070205080204" pitchFamily="34" charset="-128"/>
                <a:cs typeface="ＭＳ Ｐゴシック" charset="-128"/>
              </a:rPr>
              <a:t>pensieri e sentimenti </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e (2) un </a:t>
            </a:r>
            <a:r>
              <a:rPr lang="it-IT" sz="1200" b="0" i="1" u="none" strike="noStrike" kern="1200" baseline="0" dirty="0" smtClean="0">
                <a:solidFill>
                  <a:schemeClr val="tx1"/>
                </a:solidFill>
                <a:latin typeface="Times" charset="0"/>
                <a:ea typeface="MS PGothic" panose="020B0600070205080204" pitchFamily="34" charset="-128"/>
                <a:cs typeface="ＭＳ Ｐゴシック" charset="-128"/>
              </a:rPr>
              <a:t>mondo fisico</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distribuito nello spazio-tempo, con il quale tali menti</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coesistono e che (3) </a:t>
            </a:r>
            <a:r>
              <a:rPr lang="it-IT" sz="1200" b="0" i="1" u="none" strike="noStrike" kern="1200" baseline="0" dirty="0" smtClean="0">
                <a:solidFill>
                  <a:schemeClr val="tx1"/>
                </a:solidFill>
                <a:latin typeface="Times" charset="0"/>
                <a:ea typeface="MS PGothic" panose="020B0600070205080204" pitchFamily="34" charset="-128"/>
                <a:cs typeface="ＭＳ Ｐゴシック" charset="-128"/>
              </a:rPr>
              <a:t>esse conoscono</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 (W. James, </a:t>
            </a:r>
            <a:r>
              <a:rPr lang="it-IT" sz="1200" b="0" i="1" u="none" strike="noStrike" kern="1200" baseline="0" dirty="0" smtClean="0">
                <a:solidFill>
                  <a:schemeClr val="tx1"/>
                </a:solidFill>
                <a:latin typeface="Times" charset="0"/>
                <a:ea typeface="MS PGothic" panose="020B0600070205080204" pitchFamily="34" charset="-128"/>
                <a:cs typeface="ＭＳ Ｐゴシック" charset="-128"/>
              </a:rPr>
              <a:t>The</a:t>
            </a:r>
          </a:p>
          <a:p>
            <a:r>
              <a:rPr lang="it-IT" sz="1200" b="0" i="1" u="none" strike="noStrike" kern="1200" baseline="0" dirty="0" smtClean="0">
                <a:solidFill>
                  <a:schemeClr val="tx1"/>
                </a:solidFill>
                <a:latin typeface="Times" charset="0"/>
                <a:ea typeface="MS PGothic" panose="020B0600070205080204" pitchFamily="34" charset="-128"/>
                <a:cs typeface="ＭＳ Ｐゴシック" charset="-128"/>
              </a:rPr>
              <a:t>Principles of Psychology</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 1890).</a:t>
            </a:r>
          </a:p>
          <a:p>
            <a:endParaRPr lang="it-IT" sz="1200" b="0" i="0" u="none" strike="noStrike" kern="1200" baseline="0" dirty="0" smtClean="0">
              <a:solidFill>
                <a:schemeClr val="tx1"/>
              </a:solidFill>
              <a:latin typeface="Times" charset="0"/>
              <a:ea typeface="MS PGothic" panose="020B0600070205080204" pitchFamily="34" charset="-128"/>
              <a:cs typeface="ＭＳ Ｐゴシック" charset="-128"/>
            </a:endParaRP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Difficile trovare un passo più denso di idee chiave. Nella prefazione al suo celebre trattato, lo psicologo e filosofo americano William James definisce in modo</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insuperato la psicologia come scienza delle menti naturali (limitate e potenzialmente diverse da individuo a individuo), esplicita i dati che questa ambiziosa disciplina deve prendere per buoni e qualifica la relazione che lega i contenuti mentali (tra i quali le percezioni) al mondo fisico con il termine “conoscenza”.</a:t>
            </a:r>
          </a:p>
          <a:p>
            <a:endParaRPr lang="it-IT" sz="1200" b="0" i="0" u="none" strike="noStrike" kern="1200" baseline="0" dirty="0" smtClean="0">
              <a:solidFill>
                <a:schemeClr val="tx1"/>
              </a:solidFill>
              <a:latin typeface="Times" charset="0"/>
              <a:ea typeface="MS PGothic" panose="020B0600070205080204" pitchFamily="34" charset="-128"/>
              <a:cs typeface="ＭＳ Ｐゴシック" charset="-128"/>
            </a:endParaRP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Le parole di James riecheggiano nell’incipit di </a:t>
            </a:r>
            <a:r>
              <a:rPr lang="it-IT" sz="1200" b="0" i="1" u="none" strike="noStrike" kern="1200" baseline="0" dirty="0" smtClean="0">
                <a:solidFill>
                  <a:schemeClr val="tx1"/>
                </a:solidFill>
                <a:latin typeface="Times" charset="0"/>
                <a:ea typeface="MS PGothic" panose="020B0600070205080204" pitchFamily="34" charset="-128"/>
                <a:cs typeface="ＭＳ Ｐゴシック" charset="-128"/>
              </a:rPr>
              <a:t>Gestalt Psychology </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(Köhler, 1929): “Per la psicologia proprio come per tutte le altre scienze sembra esserci un unico punto</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di partenza: il mondo come me lo trovo davanti, ingenuamente e acriticamente”.</a:t>
            </a:r>
            <a:endParaRPr lang="en-US" altLang="it-IT" dirty="0" smtClean="0">
              <a:latin typeface="Times" panose="02020603050405020304" pitchFamily="18" charset="0"/>
            </a:endParaRPr>
          </a:p>
        </p:txBody>
      </p:sp>
    </p:spTree>
    <p:extLst>
      <p:ext uri="{BB962C8B-B14F-4D97-AF65-F5344CB8AC3E}">
        <p14:creationId xmlns:p14="http://schemas.microsoft.com/office/powerpoint/2010/main" val="2269681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4AA9968F-1077-4B7A-89FC-70AD2C8E29C6}" type="slidenum">
              <a:rPr lang="en-US" altLang="it-IT" sz="1200"/>
              <a:pPr/>
              <a:t>14</a:t>
            </a:fld>
            <a:endParaRPr lang="en-US" altLang="it-IT"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err="1" smtClean="0">
                <a:latin typeface="Times" panose="02020603050405020304" pitchFamily="18" charset="0"/>
              </a:rPr>
              <a:t>Ipotesi</a:t>
            </a:r>
            <a:r>
              <a:rPr lang="en-US" altLang="it-IT" dirty="0" smtClean="0">
                <a:latin typeface="Times" panose="02020603050405020304" pitchFamily="18" charset="0"/>
              </a:rPr>
              <a:t> </a:t>
            </a:r>
            <a:r>
              <a:rPr lang="en-US" altLang="it-IT" dirty="0" err="1" smtClean="0">
                <a:latin typeface="Times" panose="02020603050405020304" pitchFamily="18" charset="0"/>
              </a:rPr>
              <a:t>della</a:t>
            </a:r>
            <a:r>
              <a:rPr lang="en-US" altLang="it-IT" dirty="0" smtClean="0">
                <a:latin typeface="Times" panose="02020603050405020304" pitchFamily="18" charset="0"/>
              </a:rPr>
              <a:t> </a:t>
            </a:r>
            <a:r>
              <a:rPr lang="en-US" altLang="it-IT" dirty="0" err="1" smtClean="0">
                <a:latin typeface="Times" panose="02020603050405020304" pitchFamily="18" charset="0"/>
              </a:rPr>
              <a:t>scienza</a:t>
            </a:r>
            <a:r>
              <a:rPr lang="en-US" altLang="it-IT" dirty="0" smtClean="0">
                <a:latin typeface="Times" panose="02020603050405020304" pitchFamily="18" charset="0"/>
              </a:rPr>
              <a:t>: </a:t>
            </a:r>
            <a:r>
              <a:rPr lang="en-US" altLang="it-IT" dirty="0" err="1" smtClean="0">
                <a:latin typeface="Times" panose="02020603050405020304" pitchFamily="18" charset="0"/>
              </a:rPr>
              <a:t>Realtà</a:t>
            </a:r>
            <a:r>
              <a:rPr lang="en-US" altLang="it-IT" dirty="0" smtClean="0">
                <a:latin typeface="Times" panose="02020603050405020304" pitchFamily="18" charset="0"/>
              </a:rPr>
              <a:t> del </a:t>
            </a:r>
            <a:r>
              <a:rPr lang="en-US" altLang="it-IT" dirty="0" err="1" smtClean="0">
                <a:latin typeface="Times" panose="02020603050405020304" pitchFamily="18" charset="0"/>
              </a:rPr>
              <a:t>mondo</a:t>
            </a:r>
            <a:r>
              <a:rPr lang="en-US" altLang="it-IT" dirty="0" smtClean="0">
                <a:latin typeface="Times" panose="02020603050405020304" pitchFamily="18" charset="0"/>
              </a:rPr>
              <a:t>, </a:t>
            </a:r>
            <a:r>
              <a:rPr lang="en-US" altLang="it-IT" dirty="0" err="1" smtClean="0">
                <a:latin typeface="Times" panose="02020603050405020304" pitchFamily="18" charset="0"/>
              </a:rPr>
              <a:t>razionalità</a:t>
            </a:r>
            <a:r>
              <a:rPr lang="en-US" altLang="it-IT" dirty="0" smtClean="0">
                <a:latin typeface="Times" panose="02020603050405020304" pitchFamily="18" charset="0"/>
              </a:rPr>
              <a:t>, </a:t>
            </a:r>
            <a:r>
              <a:rPr lang="en-US" altLang="it-IT" dirty="0" err="1" smtClean="0">
                <a:latin typeface="Times" panose="02020603050405020304" pitchFamily="18" charset="0"/>
              </a:rPr>
              <a:t>scopribilità</a:t>
            </a:r>
            <a:r>
              <a:rPr lang="en-US" altLang="it-IT" dirty="0" smtClean="0">
                <a:latin typeface="Times" panose="02020603050405020304" pitchFamily="18" charset="0"/>
              </a:rPr>
              <a:t>, </a:t>
            </a:r>
            <a:r>
              <a:rPr lang="en-US" altLang="it-IT" dirty="0" err="1" smtClean="0">
                <a:latin typeface="Times" panose="02020603050405020304" pitchFamily="18" charset="0"/>
              </a:rPr>
              <a:t>regolarità</a:t>
            </a:r>
            <a:r>
              <a:rPr lang="en-US" altLang="it-IT" dirty="0" smtClean="0">
                <a:latin typeface="Times" panose="02020603050405020304" pitchFamily="18" charset="0"/>
              </a:rPr>
              <a:t>, </a:t>
            </a:r>
            <a:r>
              <a:rPr lang="en-US" altLang="it-IT" dirty="0" err="1" smtClean="0">
                <a:latin typeface="Times" panose="02020603050405020304" pitchFamily="18" charset="0"/>
              </a:rPr>
              <a:t>causalità</a:t>
            </a:r>
            <a:endParaRPr lang="en-US" altLang="it-IT" dirty="0" smtClean="0">
              <a:latin typeface="Times" panose="02020603050405020304" pitchFamily="18" charset="0"/>
            </a:endParaRPr>
          </a:p>
        </p:txBody>
      </p:sp>
    </p:spTree>
    <p:extLst>
      <p:ext uri="{BB962C8B-B14F-4D97-AF65-F5344CB8AC3E}">
        <p14:creationId xmlns:p14="http://schemas.microsoft.com/office/powerpoint/2010/main" val="1248242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4098D50E-D77F-46E4-B028-8E3952A88580}" type="slidenum">
              <a:rPr lang="en-US" altLang="it-IT" sz="1200"/>
              <a:pPr/>
              <a:t>16</a:t>
            </a:fld>
            <a:endParaRPr lang="en-US" altLang="it-IT"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it-IT" dirty="0" err="1" smtClean="0">
                <a:latin typeface="Times" panose="02020603050405020304" pitchFamily="18" charset="0"/>
              </a:rPr>
              <a:t>Ipotesi</a:t>
            </a:r>
            <a:r>
              <a:rPr lang="en-US" altLang="it-IT" dirty="0" smtClean="0">
                <a:latin typeface="Times" panose="02020603050405020304" pitchFamily="18" charset="0"/>
              </a:rPr>
              <a:t> </a:t>
            </a:r>
            <a:r>
              <a:rPr lang="en-US" altLang="it-IT" dirty="0" err="1" smtClean="0">
                <a:latin typeface="Times" panose="02020603050405020304" pitchFamily="18" charset="0"/>
              </a:rPr>
              <a:t>della</a:t>
            </a:r>
            <a:r>
              <a:rPr lang="en-US" altLang="it-IT" dirty="0" smtClean="0">
                <a:latin typeface="Times" panose="02020603050405020304" pitchFamily="18" charset="0"/>
              </a:rPr>
              <a:t> </a:t>
            </a:r>
            <a:r>
              <a:rPr lang="en-US" altLang="it-IT" dirty="0" err="1" smtClean="0">
                <a:latin typeface="Times" panose="02020603050405020304" pitchFamily="18" charset="0"/>
              </a:rPr>
              <a:t>scienza</a:t>
            </a:r>
            <a:r>
              <a:rPr lang="en-US" altLang="it-IT" dirty="0" smtClean="0">
                <a:latin typeface="Times" panose="02020603050405020304" pitchFamily="18" charset="0"/>
              </a:rPr>
              <a:t>: </a:t>
            </a:r>
            <a:r>
              <a:rPr lang="en-US" altLang="it-IT" dirty="0" err="1" smtClean="0">
                <a:latin typeface="Times" panose="02020603050405020304" pitchFamily="18" charset="0"/>
              </a:rPr>
              <a:t>Realtà</a:t>
            </a:r>
            <a:r>
              <a:rPr lang="en-US" altLang="it-IT" dirty="0" smtClean="0">
                <a:latin typeface="Times" panose="02020603050405020304" pitchFamily="18" charset="0"/>
              </a:rPr>
              <a:t> del </a:t>
            </a:r>
            <a:r>
              <a:rPr lang="en-US" altLang="it-IT" dirty="0" err="1" smtClean="0">
                <a:latin typeface="Times" panose="02020603050405020304" pitchFamily="18" charset="0"/>
              </a:rPr>
              <a:t>mondo</a:t>
            </a:r>
            <a:r>
              <a:rPr lang="en-US" altLang="it-IT" dirty="0" smtClean="0">
                <a:latin typeface="Times" panose="02020603050405020304" pitchFamily="18" charset="0"/>
              </a:rPr>
              <a:t>, </a:t>
            </a:r>
            <a:r>
              <a:rPr lang="en-US" altLang="it-IT" dirty="0" err="1" smtClean="0">
                <a:latin typeface="Times" panose="02020603050405020304" pitchFamily="18" charset="0"/>
              </a:rPr>
              <a:t>razionalità</a:t>
            </a:r>
            <a:r>
              <a:rPr lang="en-US" altLang="it-IT" dirty="0" smtClean="0">
                <a:latin typeface="Times" panose="02020603050405020304" pitchFamily="18" charset="0"/>
              </a:rPr>
              <a:t>, </a:t>
            </a:r>
            <a:r>
              <a:rPr lang="en-US" altLang="it-IT" dirty="0" err="1" smtClean="0">
                <a:latin typeface="Times" panose="02020603050405020304" pitchFamily="18" charset="0"/>
              </a:rPr>
              <a:t>scopribilità</a:t>
            </a:r>
            <a:r>
              <a:rPr lang="en-US" altLang="it-IT" dirty="0" smtClean="0">
                <a:latin typeface="Times" panose="02020603050405020304" pitchFamily="18" charset="0"/>
              </a:rPr>
              <a:t>, </a:t>
            </a:r>
            <a:r>
              <a:rPr lang="en-US" altLang="it-IT" dirty="0" err="1" smtClean="0">
                <a:latin typeface="Times" panose="02020603050405020304" pitchFamily="18" charset="0"/>
              </a:rPr>
              <a:t>regolarità</a:t>
            </a:r>
            <a:r>
              <a:rPr lang="en-US" altLang="it-IT" dirty="0" smtClean="0">
                <a:latin typeface="Times" panose="02020603050405020304" pitchFamily="18" charset="0"/>
              </a:rPr>
              <a:t>, </a:t>
            </a:r>
            <a:r>
              <a:rPr lang="en-US" altLang="it-IT" dirty="0" err="1" smtClean="0">
                <a:latin typeface="Times" panose="02020603050405020304" pitchFamily="18" charset="0"/>
              </a:rPr>
              <a:t>causalità</a:t>
            </a:r>
            <a:endParaRPr lang="en-US" altLang="it-IT" dirty="0" smtClean="0">
              <a:latin typeface="Times" panose="02020603050405020304" pitchFamily="18" charset="0"/>
            </a:endParaRPr>
          </a:p>
          <a:p>
            <a:endParaRPr lang="en-US" altLang="it-IT" dirty="0" smtClean="0">
              <a:latin typeface="Times" panose="02020603050405020304" pitchFamily="18" charset="0"/>
            </a:endParaRPr>
          </a:p>
        </p:txBody>
      </p:sp>
    </p:spTree>
    <p:extLst>
      <p:ext uri="{BB962C8B-B14F-4D97-AF65-F5344CB8AC3E}">
        <p14:creationId xmlns:p14="http://schemas.microsoft.com/office/powerpoint/2010/main" val="1584100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BFCE072-7AA1-4DB2-B69A-02EC0012464A}" type="slidenum">
              <a:rPr lang="en-US" altLang="it-IT" sz="1200"/>
              <a:pPr/>
              <a:t>17</a:t>
            </a:fld>
            <a:endParaRPr lang="en-US" altLang="it-IT"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dirty="0" smtClean="0">
                <a:latin typeface="Arial" panose="020B0604020202020204" pitchFamily="34" charset="0"/>
              </a:rPr>
              <a:t>scienza naturale della correlazione tra stati mentali e eventi cerebrali</a:t>
            </a:r>
            <a:endParaRPr lang="en-US" altLang="it-IT" dirty="0" smtClean="0">
              <a:latin typeface="Times" panose="02020603050405020304" pitchFamily="18" charset="0"/>
            </a:endParaRPr>
          </a:p>
        </p:txBody>
      </p:sp>
    </p:spTree>
    <p:extLst>
      <p:ext uri="{BB962C8B-B14F-4D97-AF65-F5344CB8AC3E}">
        <p14:creationId xmlns:p14="http://schemas.microsoft.com/office/powerpoint/2010/main" val="747481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C82ECD76-C639-4EDE-B359-299F124517FE}" type="slidenum">
              <a:rPr lang="en-US" altLang="it-IT" sz="1200"/>
              <a:pPr algn="r"/>
              <a:t>18</a:t>
            </a:fld>
            <a:endParaRPr lang="en-US" altLang="it-IT" sz="120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3827824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50" name="Rectangle 2"/>
          <p:cNvSpPr>
            <a:spLocks noGrp="1" noRot="1" noChangeAspect="1" noChangeArrowheads="1" noTextEdit="1"/>
          </p:cNvSpPr>
          <p:nvPr>
            <p:ph type="sldImg"/>
          </p:nvPr>
        </p:nvSpPr>
        <p:spPr>
          <a:ln/>
        </p:spPr>
      </p:sp>
      <p:sp>
        <p:nvSpPr>
          <p:cNvPr id="105165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1349031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Rot="1" noChangeAspect="1" noChangeArrowheads="1" noTextEdit="1"/>
          </p:cNvSpPr>
          <p:nvPr>
            <p:ph type="sldImg"/>
          </p:nvPr>
        </p:nvSpPr>
        <p:spPr>
          <a:ln/>
        </p:spPr>
      </p:sp>
      <p:sp>
        <p:nvSpPr>
          <p:cNvPr id="106189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3158430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Rectangle 2"/>
          <p:cNvSpPr>
            <a:spLocks noGrp="1" noRot="1" noChangeAspect="1" noChangeArrowheads="1" noTextEdit="1"/>
          </p:cNvSpPr>
          <p:nvPr>
            <p:ph type="sldImg"/>
          </p:nvPr>
        </p:nvSpPr>
        <p:spPr>
          <a:ln/>
        </p:spPr>
      </p:sp>
      <p:sp>
        <p:nvSpPr>
          <p:cNvPr id="1055747"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smtClean="0">
                <a:latin typeface="Times" panose="02020603050405020304" pitchFamily="18" charset="0"/>
              </a:rPr>
              <a:t>Il  movimento apparente è una soluzione al problema che si prospetta quando un oggetto sparisce all’improvviso e un altro oggetto compare altrettanto all’improvviso da un’altra parte. Questa sequenza assomiglia a quella del movimento reale se è rapida soprattutto nel caso in cui abbiamo un oggetto persistente durante tutto il percorso per cui generalmente si percepisce fra punto di Inizion e fine una scia luminosa.</a:t>
            </a:r>
          </a:p>
        </p:txBody>
      </p:sp>
    </p:spTree>
    <p:extLst>
      <p:ext uri="{BB962C8B-B14F-4D97-AF65-F5344CB8AC3E}">
        <p14:creationId xmlns:p14="http://schemas.microsoft.com/office/powerpoint/2010/main" val="578913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4" name="Rectangle 2"/>
          <p:cNvSpPr>
            <a:spLocks noGrp="1" noRot="1" noChangeAspect="1" noChangeArrowheads="1" noTextEdit="1"/>
          </p:cNvSpPr>
          <p:nvPr>
            <p:ph type="sldImg"/>
          </p:nvPr>
        </p:nvSpPr>
        <p:spPr>
          <a:ln/>
        </p:spPr>
      </p:sp>
      <p:sp>
        <p:nvSpPr>
          <p:cNvPr id="1057795"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2360622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For many years, researchers treated the apparent motion created by flashing stationary objects or pictures and the real motion created by actual motion through space as</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though they were separate phenomena, governed by different mechanisms. However, there is ample evidence that these two types of motion have much in common. For example, Axel Larsen and coworkers (2006) presented three types of displays to a person in an fMRI scanner: (1) a </a:t>
            </a:r>
            <a:r>
              <a:rPr lang="en-US" sz="1200" b="0" i="1" u="none" strike="noStrike" kern="1200" baseline="0" dirty="0" smtClean="0">
                <a:solidFill>
                  <a:schemeClr val="tx1"/>
                </a:solidFill>
                <a:latin typeface="Times" charset="0"/>
                <a:ea typeface="MS PGothic" panose="020B0600070205080204" pitchFamily="34" charset="-128"/>
                <a:cs typeface="ＭＳ Ｐゴシック" charset="-128"/>
              </a:rPr>
              <a:t>control condition</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 in which two dots in slightly different positions were flashed simultaneously (</a:t>
            </a:r>
            <a:r>
              <a:rPr lang="en-US" sz="1200" b="1" i="0" u="none" strike="noStrike" kern="1200" baseline="0" dirty="0" smtClean="0">
                <a:solidFill>
                  <a:schemeClr val="tx1"/>
                </a:solidFill>
                <a:latin typeface="Times" charset="0"/>
                <a:ea typeface="MS PGothic" panose="020B0600070205080204" pitchFamily="34" charset="-128"/>
                <a:cs typeface="ＭＳ Ｐゴシック" charset="-128"/>
              </a:rPr>
              <a:t>Figure 8.7a</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 (2) a </a:t>
            </a:r>
            <a:r>
              <a:rPr lang="en-US" sz="1200" b="0" i="1" u="none" strike="noStrike" kern="1200" baseline="0" dirty="0" smtClean="0">
                <a:solidFill>
                  <a:schemeClr val="tx1"/>
                </a:solidFill>
                <a:latin typeface="Times" charset="0"/>
                <a:ea typeface="MS PGothic" panose="020B0600070205080204" pitchFamily="34" charset="-128"/>
                <a:cs typeface="ＭＳ Ｐゴシック" charset="-128"/>
              </a:rPr>
              <a:t>real motion display</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 in which a small dot moved back and forth (</a:t>
            </a:r>
            <a:r>
              <a:rPr lang="en-US" sz="1200" b="1" i="0" u="none" strike="noStrike" kern="1200" baseline="0" dirty="0" smtClean="0">
                <a:solidFill>
                  <a:schemeClr val="tx1"/>
                </a:solidFill>
                <a:latin typeface="Times" charset="0"/>
                <a:ea typeface="MS PGothic" panose="020B0600070205080204" pitchFamily="34" charset="-128"/>
                <a:cs typeface="ＭＳ Ｐゴシック" charset="-128"/>
              </a:rPr>
              <a:t>Figure 8.7b</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 and (3) an </a:t>
            </a:r>
            <a:r>
              <a:rPr lang="en-US" sz="1200" b="0" i="1" u="none" strike="noStrike" kern="1200" baseline="0" dirty="0" smtClean="0">
                <a:solidFill>
                  <a:schemeClr val="tx1"/>
                </a:solidFill>
                <a:latin typeface="Times" charset="0"/>
                <a:ea typeface="MS PGothic" panose="020B0600070205080204" pitchFamily="34" charset="-128"/>
                <a:cs typeface="ＭＳ Ｐゴシック" charset="-128"/>
              </a:rPr>
              <a:t>apparent motion display</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 in which dots were flashed one after another so that they appeared to move back and forth. Three conditions in Larsen’s (2006) </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experiment: (a) control condition; (b) real motion; (c)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apparent motion (</a:t>
            </a:r>
            <a:r>
              <a:rPr lang="en-US" sz="1200" b="0" i="0" u="none" strike="noStrike" kern="1200" baseline="0" dirty="0" err="1" smtClean="0">
                <a:solidFill>
                  <a:schemeClr val="tx1"/>
                </a:solidFill>
                <a:latin typeface="Times" charset="0"/>
                <a:ea typeface="MS PGothic" panose="020B0600070205080204" pitchFamily="34" charset="-128"/>
                <a:cs typeface="ＭＳ Ｐゴシック" charset="-128"/>
              </a:rPr>
              <a:t>fl</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 </a:t>
            </a:r>
            <a:r>
              <a:rPr lang="en-US" sz="1200" b="0" i="0" u="none" strike="noStrike" kern="1200" baseline="0" dirty="0" err="1" smtClean="0">
                <a:solidFill>
                  <a:schemeClr val="tx1"/>
                </a:solidFill>
                <a:latin typeface="Times" charset="0"/>
                <a:ea typeface="MS PGothic" panose="020B0600070205080204" pitchFamily="34" charset="-128"/>
                <a:cs typeface="ＭＳ Ｐゴシック" charset="-128"/>
              </a:rPr>
              <a:t>ashing</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 dots). Stimuli are shown on top, and the resulting brain activation is shown below. In (c), the brain is activated in the space that represents the area between the two dots, where movement was perceived but no stimuli were present.</a:t>
            </a:r>
            <a:endParaRPr lang="it-IT" dirty="0"/>
          </a:p>
        </p:txBody>
      </p:sp>
      <p:sp>
        <p:nvSpPr>
          <p:cNvPr id="4" name="Slide Number Placeholder 3"/>
          <p:cNvSpPr>
            <a:spLocks noGrp="1"/>
          </p:cNvSpPr>
          <p:nvPr>
            <p:ph type="sldNum" sz="quarter" idx="10"/>
          </p:nvPr>
        </p:nvSpPr>
        <p:spPr/>
        <p:txBody>
          <a:bodyPr/>
          <a:lstStyle/>
          <a:p>
            <a:fld id="{03E4AEC1-497A-432D-9AE1-9641F4390C24}" type="slidenum">
              <a:rPr lang="en-US" altLang="it-IT" smtClean="0"/>
              <a:pPr/>
              <a:t>6</a:t>
            </a:fld>
            <a:endParaRPr lang="en-US" altLang="it-IT"/>
          </a:p>
        </p:txBody>
      </p:sp>
    </p:spTree>
    <p:extLst>
      <p:ext uri="{BB962C8B-B14F-4D97-AF65-F5344CB8AC3E}">
        <p14:creationId xmlns:p14="http://schemas.microsoft.com/office/powerpoint/2010/main" val="3497426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2" name="Rectangle 2"/>
          <p:cNvSpPr>
            <a:spLocks noGrp="1" noRot="1" noChangeAspect="1" noChangeArrowheads="1" noTextEdit="1"/>
          </p:cNvSpPr>
          <p:nvPr>
            <p:ph type="sldImg"/>
          </p:nvPr>
        </p:nvSpPr>
        <p:spPr>
          <a:ln/>
        </p:spPr>
      </p:sp>
      <p:sp>
        <p:nvSpPr>
          <p:cNvPr id="1059843"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491152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Quando gli oggetti sono</a:t>
            </a:r>
            <a:r>
              <a:rPr lang="it-IT" baseline="0" dirty="0" smtClean="0"/>
              <a:t> tanti si pone però un p</a:t>
            </a:r>
            <a:r>
              <a:rPr lang="it-IT" dirty="0" smtClean="0"/>
              <a:t>roblema di corrispondenza,</a:t>
            </a:r>
            <a:r>
              <a:rPr lang="it-IT" baseline="0" dirty="0" smtClean="0"/>
              <a:t> ossia chi si accoppia con chi?</a:t>
            </a:r>
            <a:endParaRPr lang="it-IT" dirty="0"/>
          </a:p>
        </p:txBody>
      </p:sp>
      <p:sp>
        <p:nvSpPr>
          <p:cNvPr id="4" name="Slide Number Placeholder 3"/>
          <p:cNvSpPr>
            <a:spLocks noGrp="1"/>
          </p:cNvSpPr>
          <p:nvPr>
            <p:ph type="sldNum" sz="quarter" idx="10"/>
          </p:nvPr>
        </p:nvSpPr>
        <p:spPr/>
        <p:txBody>
          <a:bodyPr/>
          <a:lstStyle/>
          <a:p>
            <a:fld id="{1145DD2A-0CDF-4F91-A4B4-474857A9D323}" type="slidenum">
              <a:rPr lang="en-US" altLang="it-IT" smtClean="0"/>
              <a:pPr/>
              <a:t>9</a:t>
            </a:fld>
            <a:endParaRPr lang="en-US" altLang="it-IT"/>
          </a:p>
        </p:txBody>
      </p:sp>
    </p:spTree>
    <p:extLst>
      <p:ext uri="{BB962C8B-B14F-4D97-AF65-F5344CB8AC3E}">
        <p14:creationId xmlns:p14="http://schemas.microsoft.com/office/powerpoint/2010/main" val="1308602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1145DD2A-0CDF-4F91-A4B4-474857A9D323}" type="slidenum">
              <a:rPr lang="en-US" altLang="it-IT" smtClean="0"/>
              <a:pPr/>
              <a:t>10</a:t>
            </a:fld>
            <a:endParaRPr lang="en-US" altLang="it-IT"/>
          </a:p>
        </p:txBody>
      </p:sp>
    </p:spTree>
    <p:extLst>
      <p:ext uri="{BB962C8B-B14F-4D97-AF65-F5344CB8AC3E}">
        <p14:creationId xmlns:p14="http://schemas.microsoft.com/office/powerpoint/2010/main" val="183702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fld id="{5A9FD1AF-AA67-457D-8723-8326E25E934D}" type="datetimeFigureOut">
              <a:rPr lang="it-IT" altLang="it-IT"/>
              <a:pPr/>
              <a:t>12/04/2019</a:t>
            </a:fld>
            <a:endParaRPr lang="it-IT" altLang="it-IT"/>
          </a:p>
        </p:txBody>
      </p:sp>
      <p:sp>
        <p:nvSpPr>
          <p:cNvPr id="5" name="Footer Placeholder 4"/>
          <p:cNvSpPr>
            <a:spLocks noGrp="1"/>
          </p:cNvSpPr>
          <p:nvPr>
            <p:ph type="ftr" sz="quarter" idx="11"/>
          </p:nvPr>
        </p:nvSpPr>
        <p:spPr/>
        <p:txBody>
          <a:bodyPr/>
          <a:lstStyle>
            <a:lvl1pPr>
              <a:defRPr/>
            </a:lvl1pPr>
          </a:lstStyle>
          <a:p>
            <a:endParaRPr lang="it-IT" altLang="it-IT"/>
          </a:p>
        </p:txBody>
      </p:sp>
      <p:sp>
        <p:nvSpPr>
          <p:cNvPr id="6" name="Slide Number Placeholder 5"/>
          <p:cNvSpPr>
            <a:spLocks noGrp="1"/>
          </p:cNvSpPr>
          <p:nvPr>
            <p:ph type="sldNum" sz="quarter" idx="12"/>
          </p:nvPr>
        </p:nvSpPr>
        <p:spPr/>
        <p:txBody>
          <a:bodyPr/>
          <a:lstStyle>
            <a:lvl1pPr>
              <a:defRPr/>
            </a:lvl1pPr>
          </a:lstStyle>
          <a:p>
            <a:fld id="{42D285DC-1F84-46F5-B2B5-18D7144183F3}" type="slidenum">
              <a:rPr lang="it-IT" altLang="it-IT"/>
              <a:pPr/>
              <a:t>‹#›</a:t>
            </a:fld>
            <a:endParaRPr lang="it-IT" altLang="it-IT"/>
          </a:p>
        </p:txBody>
      </p:sp>
    </p:spTree>
    <p:extLst>
      <p:ext uri="{BB962C8B-B14F-4D97-AF65-F5344CB8AC3E}">
        <p14:creationId xmlns:p14="http://schemas.microsoft.com/office/powerpoint/2010/main" val="46250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fld id="{4CB1B8E0-EC30-4A26-A532-4C550B483F3B}" type="datetimeFigureOut">
              <a:rPr lang="it-IT" altLang="it-IT"/>
              <a:pPr/>
              <a:t>12/04/2019</a:t>
            </a:fld>
            <a:endParaRPr lang="it-IT" altLang="it-IT"/>
          </a:p>
        </p:txBody>
      </p:sp>
      <p:sp>
        <p:nvSpPr>
          <p:cNvPr id="5" name="Footer Placeholder 4"/>
          <p:cNvSpPr>
            <a:spLocks noGrp="1"/>
          </p:cNvSpPr>
          <p:nvPr>
            <p:ph type="ftr" sz="quarter" idx="11"/>
          </p:nvPr>
        </p:nvSpPr>
        <p:spPr/>
        <p:txBody>
          <a:bodyPr/>
          <a:lstStyle>
            <a:lvl1pPr>
              <a:defRPr/>
            </a:lvl1pPr>
          </a:lstStyle>
          <a:p>
            <a:endParaRPr lang="it-IT" altLang="it-IT"/>
          </a:p>
        </p:txBody>
      </p:sp>
      <p:sp>
        <p:nvSpPr>
          <p:cNvPr id="6" name="Slide Number Placeholder 5"/>
          <p:cNvSpPr>
            <a:spLocks noGrp="1"/>
          </p:cNvSpPr>
          <p:nvPr>
            <p:ph type="sldNum" sz="quarter" idx="12"/>
          </p:nvPr>
        </p:nvSpPr>
        <p:spPr/>
        <p:txBody>
          <a:bodyPr/>
          <a:lstStyle>
            <a:lvl1pPr>
              <a:defRPr/>
            </a:lvl1pPr>
          </a:lstStyle>
          <a:p>
            <a:fld id="{367D4FCE-9C24-4CB5-9029-670AD984D6EC}" type="slidenum">
              <a:rPr lang="it-IT" altLang="it-IT"/>
              <a:pPr/>
              <a:t>‹#›</a:t>
            </a:fld>
            <a:endParaRPr lang="it-IT" altLang="it-IT"/>
          </a:p>
        </p:txBody>
      </p:sp>
    </p:spTree>
    <p:extLst>
      <p:ext uri="{BB962C8B-B14F-4D97-AF65-F5344CB8AC3E}">
        <p14:creationId xmlns:p14="http://schemas.microsoft.com/office/powerpoint/2010/main" val="3104208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fld id="{34431ECE-4144-42C7-B538-F357A88CF17B}" type="datetimeFigureOut">
              <a:rPr lang="it-IT" altLang="it-IT"/>
              <a:pPr/>
              <a:t>12/04/2019</a:t>
            </a:fld>
            <a:endParaRPr lang="it-IT" altLang="it-IT"/>
          </a:p>
        </p:txBody>
      </p:sp>
      <p:sp>
        <p:nvSpPr>
          <p:cNvPr id="5" name="Footer Placeholder 4"/>
          <p:cNvSpPr>
            <a:spLocks noGrp="1"/>
          </p:cNvSpPr>
          <p:nvPr>
            <p:ph type="ftr" sz="quarter" idx="11"/>
          </p:nvPr>
        </p:nvSpPr>
        <p:spPr/>
        <p:txBody>
          <a:bodyPr/>
          <a:lstStyle>
            <a:lvl1pPr>
              <a:defRPr/>
            </a:lvl1pPr>
          </a:lstStyle>
          <a:p>
            <a:endParaRPr lang="it-IT" altLang="it-IT"/>
          </a:p>
        </p:txBody>
      </p:sp>
      <p:sp>
        <p:nvSpPr>
          <p:cNvPr id="6" name="Slide Number Placeholder 5"/>
          <p:cNvSpPr>
            <a:spLocks noGrp="1"/>
          </p:cNvSpPr>
          <p:nvPr>
            <p:ph type="sldNum" sz="quarter" idx="12"/>
          </p:nvPr>
        </p:nvSpPr>
        <p:spPr/>
        <p:txBody>
          <a:bodyPr/>
          <a:lstStyle>
            <a:lvl1pPr>
              <a:defRPr/>
            </a:lvl1pPr>
          </a:lstStyle>
          <a:p>
            <a:fld id="{7A3AA2DE-1C5A-4ECF-B32C-C68573D7078C}" type="slidenum">
              <a:rPr lang="it-IT" altLang="it-IT"/>
              <a:pPr/>
              <a:t>‹#›</a:t>
            </a:fld>
            <a:endParaRPr lang="it-IT" altLang="it-IT"/>
          </a:p>
        </p:txBody>
      </p:sp>
    </p:spTree>
    <p:extLst>
      <p:ext uri="{BB962C8B-B14F-4D97-AF65-F5344CB8AC3E}">
        <p14:creationId xmlns:p14="http://schemas.microsoft.com/office/powerpoint/2010/main" val="1144783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AB45798B-A16A-471B-811A-A47C694424B0}" type="slidenum">
              <a:rPr lang="it-IT" altLang="it-IT"/>
              <a:pPr/>
              <a:t>‹#›</a:t>
            </a:fld>
            <a:endParaRPr lang="it-IT" altLang="it-IT"/>
          </a:p>
        </p:txBody>
      </p:sp>
    </p:spTree>
    <p:extLst>
      <p:ext uri="{BB962C8B-B14F-4D97-AF65-F5344CB8AC3E}">
        <p14:creationId xmlns:p14="http://schemas.microsoft.com/office/powerpoint/2010/main" val="529473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F2635140-3FAD-4C0E-8072-EE0F06296295}" type="slidenum">
              <a:rPr lang="it-IT" altLang="it-IT"/>
              <a:pPr/>
              <a:t>‹#›</a:t>
            </a:fld>
            <a:endParaRPr lang="it-IT" altLang="it-IT"/>
          </a:p>
        </p:txBody>
      </p:sp>
    </p:spTree>
    <p:extLst>
      <p:ext uri="{BB962C8B-B14F-4D97-AF65-F5344CB8AC3E}">
        <p14:creationId xmlns:p14="http://schemas.microsoft.com/office/powerpoint/2010/main" val="79291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D2404CBF-9449-4B0E-A43F-241293775363}" type="slidenum">
              <a:rPr lang="it-IT" altLang="it-IT"/>
              <a:pPr/>
              <a:t>‹#›</a:t>
            </a:fld>
            <a:endParaRPr lang="it-IT" altLang="it-IT"/>
          </a:p>
        </p:txBody>
      </p:sp>
    </p:spTree>
    <p:extLst>
      <p:ext uri="{BB962C8B-B14F-4D97-AF65-F5344CB8AC3E}">
        <p14:creationId xmlns:p14="http://schemas.microsoft.com/office/powerpoint/2010/main" val="1944137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vl1pPr>
          </a:lstStyle>
          <a:p>
            <a:pPr>
              <a:defRPr/>
            </a:pPr>
            <a:endParaRPr lang="it-IT"/>
          </a:p>
        </p:txBody>
      </p:sp>
      <p:sp>
        <p:nvSpPr>
          <p:cNvPr id="6" name="Footer Placeholder 5"/>
          <p:cNvSpPr>
            <a:spLocks noGrp="1"/>
          </p:cNvSpPr>
          <p:nvPr>
            <p:ph type="ftr" sz="quarter" idx="11"/>
          </p:nvPr>
        </p:nvSpPr>
        <p:spPr/>
        <p:txBody>
          <a:bodyPr/>
          <a:lstStyle>
            <a:lvl1pPr>
              <a:defRPr/>
            </a:lvl1pPr>
          </a:lstStyle>
          <a:p>
            <a:pPr>
              <a:defRPr/>
            </a:pPr>
            <a:endParaRPr lang="it-IT"/>
          </a:p>
        </p:txBody>
      </p:sp>
      <p:sp>
        <p:nvSpPr>
          <p:cNvPr id="7" name="Slide Number Placeholder 6"/>
          <p:cNvSpPr>
            <a:spLocks noGrp="1"/>
          </p:cNvSpPr>
          <p:nvPr>
            <p:ph type="sldNum" sz="quarter" idx="12"/>
          </p:nvPr>
        </p:nvSpPr>
        <p:spPr/>
        <p:txBody>
          <a:bodyPr/>
          <a:lstStyle>
            <a:lvl1pPr>
              <a:defRPr/>
            </a:lvl1pPr>
          </a:lstStyle>
          <a:p>
            <a:fld id="{7D7281A0-DF48-468C-862B-B7EA388A004B}" type="slidenum">
              <a:rPr lang="it-IT" altLang="it-IT"/>
              <a:pPr/>
              <a:t>‹#›</a:t>
            </a:fld>
            <a:endParaRPr lang="it-IT" altLang="it-IT"/>
          </a:p>
        </p:txBody>
      </p:sp>
    </p:spTree>
    <p:extLst>
      <p:ext uri="{BB962C8B-B14F-4D97-AF65-F5344CB8AC3E}">
        <p14:creationId xmlns:p14="http://schemas.microsoft.com/office/powerpoint/2010/main" val="168070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vl1pPr>
          </a:lstStyle>
          <a:p>
            <a:pPr>
              <a:defRPr/>
            </a:pPr>
            <a:endParaRPr lang="it-IT"/>
          </a:p>
        </p:txBody>
      </p:sp>
      <p:sp>
        <p:nvSpPr>
          <p:cNvPr id="8" name="Footer Placeholder 7"/>
          <p:cNvSpPr>
            <a:spLocks noGrp="1"/>
          </p:cNvSpPr>
          <p:nvPr>
            <p:ph type="ftr" sz="quarter" idx="11"/>
          </p:nvPr>
        </p:nvSpPr>
        <p:spPr/>
        <p:txBody>
          <a:bodyPr/>
          <a:lstStyle>
            <a:lvl1pPr>
              <a:defRPr/>
            </a:lvl1pPr>
          </a:lstStyle>
          <a:p>
            <a:pPr>
              <a:defRPr/>
            </a:pPr>
            <a:endParaRPr lang="it-IT"/>
          </a:p>
        </p:txBody>
      </p:sp>
      <p:sp>
        <p:nvSpPr>
          <p:cNvPr id="9" name="Slide Number Placeholder 8"/>
          <p:cNvSpPr>
            <a:spLocks noGrp="1"/>
          </p:cNvSpPr>
          <p:nvPr>
            <p:ph type="sldNum" sz="quarter" idx="12"/>
          </p:nvPr>
        </p:nvSpPr>
        <p:spPr/>
        <p:txBody>
          <a:bodyPr/>
          <a:lstStyle>
            <a:lvl1pPr>
              <a:defRPr/>
            </a:lvl1pPr>
          </a:lstStyle>
          <a:p>
            <a:fld id="{2B3EE05D-8B21-4E00-B810-264E3F68461E}" type="slidenum">
              <a:rPr lang="it-IT" altLang="it-IT"/>
              <a:pPr/>
              <a:t>‹#›</a:t>
            </a:fld>
            <a:endParaRPr lang="it-IT" altLang="it-IT"/>
          </a:p>
        </p:txBody>
      </p:sp>
    </p:spTree>
    <p:extLst>
      <p:ext uri="{BB962C8B-B14F-4D97-AF65-F5344CB8AC3E}">
        <p14:creationId xmlns:p14="http://schemas.microsoft.com/office/powerpoint/2010/main" val="2485621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pPr>
              <a:defRPr/>
            </a:pPr>
            <a:endParaRPr lang="it-IT"/>
          </a:p>
        </p:txBody>
      </p:sp>
      <p:sp>
        <p:nvSpPr>
          <p:cNvPr id="4" name="Footer Placeholder 3"/>
          <p:cNvSpPr>
            <a:spLocks noGrp="1"/>
          </p:cNvSpPr>
          <p:nvPr>
            <p:ph type="ftr" sz="quarter" idx="11"/>
          </p:nvPr>
        </p:nvSpPr>
        <p:spPr/>
        <p:txBody>
          <a:bodyPr/>
          <a:lstStyle>
            <a:lvl1pPr>
              <a:defRPr/>
            </a:lvl1pPr>
          </a:lstStyle>
          <a:p>
            <a:pPr>
              <a:defRPr/>
            </a:pPr>
            <a:endParaRPr lang="it-IT"/>
          </a:p>
        </p:txBody>
      </p:sp>
      <p:sp>
        <p:nvSpPr>
          <p:cNvPr id="5" name="Slide Number Placeholder 4"/>
          <p:cNvSpPr>
            <a:spLocks noGrp="1"/>
          </p:cNvSpPr>
          <p:nvPr>
            <p:ph type="sldNum" sz="quarter" idx="12"/>
          </p:nvPr>
        </p:nvSpPr>
        <p:spPr/>
        <p:txBody>
          <a:bodyPr/>
          <a:lstStyle>
            <a:lvl1pPr>
              <a:defRPr/>
            </a:lvl1pPr>
          </a:lstStyle>
          <a:p>
            <a:fld id="{84538A47-E423-451B-94EE-F9D31B36BD2F}" type="slidenum">
              <a:rPr lang="it-IT" altLang="it-IT"/>
              <a:pPr/>
              <a:t>‹#›</a:t>
            </a:fld>
            <a:endParaRPr lang="it-IT" altLang="it-IT"/>
          </a:p>
        </p:txBody>
      </p:sp>
    </p:spTree>
    <p:extLst>
      <p:ext uri="{BB962C8B-B14F-4D97-AF65-F5344CB8AC3E}">
        <p14:creationId xmlns:p14="http://schemas.microsoft.com/office/powerpoint/2010/main" val="2266079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it-IT"/>
          </a:p>
        </p:txBody>
      </p:sp>
      <p:sp>
        <p:nvSpPr>
          <p:cNvPr id="3" name="Footer Placeholder 2"/>
          <p:cNvSpPr>
            <a:spLocks noGrp="1"/>
          </p:cNvSpPr>
          <p:nvPr>
            <p:ph type="ftr" sz="quarter" idx="11"/>
          </p:nvPr>
        </p:nvSpPr>
        <p:spPr/>
        <p:txBody>
          <a:bodyPr/>
          <a:lstStyle>
            <a:lvl1pPr>
              <a:defRPr/>
            </a:lvl1pPr>
          </a:lstStyle>
          <a:p>
            <a:pPr>
              <a:defRPr/>
            </a:pPr>
            <a:endParaRPr lang="it-IT"/>
          </a:p>
        </p:txBody>
      </p:sp>
      <p:sp>
        <p:nvSpPr>
          <p:cNvPr id="4" name="Slide Number Placeholder 3"/>
          <p:cNvSpPr>
            <a:spLocks noGrp="1"/>
          </p:cNvSpPr>
          <p:nvPr>
            <p:ph type="sldNum" sz="quarter" idx="12"/>
          </p:nvPr>
        </p:nvSpPr>
        <p:spPr/>
        <p:txBody>
          <a:bodyPr/>
          <a:lstStyle>
            <a:lvl1pPr>
              <a:defRPr/>
            </a:lvl1pPr>
          </a:lstStyle>
          <a:p>
            <a:fld id="{00160646-E541-4895-80D4-CABFD4D94CED}" type="slidenum">
              <a:rPr lang="it-IT" altLang="it-IT"/>
              <a:pPr/>
              <a:t>‹#›</a:t>
            </a:fld>
            <a:endParaRPr lang="it-IT" altLang="it-IT"/>
          </a:p>
        </p:txBody>
      </p:sp>
    </p:spTree>
    <p:extLst>
      <p:ext uri="{BB962C8B-B14F-4D97-AF65-F5344CB8AC3E}">
        <p14:creationId xmlns:p14="http://schemas.microsoft.com/office/powerpoint/2010/main" val="3494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it-IT"/>
          </a:p>
        </p:txBody>
      </p:sp>
      <p:sp>
        <p:nvSpPr>
          <p:cNvPr id="6" name="Footer Placeholder 5"/>
          <p:cNvSpPr>
            <a:spLocks noGrp="1"/>
          </p:cNvSpPr>
          <p:nvPr>
            <p:ph type="ftr" sz="quarter" idx="11"/>
          </p:nvPr>
        </p:nvSpPr>
        <p:spPr/>
        <p:txBody>
          <a:bodyPr/>
          <a:lstStyle>
            <a:lvl1pPr>
              <a:defRPr/>
            </a:lvl1pPr>
          </a:lstStyle>
          <a:p>
            <a:pPr>
              <a:defRPr/>
            </a:pPr>
            <a:endParaRPr lang="it-IT"/>
          </a:p>
        </p:txBody>
      </p:sp>
      <p:sp>
        <p:nvSpPr>
          <p:cNvPr id="7" name="Slide Number Placeholder 6"/>
          <p:cNvSpPr>
            <a:spLocks noGrp="1"/>
          </p:cNvSpPr>
          <p:nvPr>
            <p:ph type="sldNum" sz="quarter" idx="12"/>
          </p:nvPr>
        </p:nvSpPr>
        <p:spPr/>
        <p:txBody>
          <a:bodyPr/>
          <a:lstStyle>
            <a:lvl1pPr>
              <a:defRPr/>
            </a:lvl1pPr>
          </a:lstStyle>
          <a:p>
            <a:fld id="{DCD2A3C5-DAEF-4A9C-9FDF-4239290E61EE}" type="slidenum">
              <a:rPr lang="it-IT" altLang="it-IT"/>
              <a:pPr/>
              <a:t>‹#›</a:t>
            </a:fld>
            <a:endParaRPr lang="it-IT" altLang="it-IT"/>
          </a:p>
        </p:txBody>
      </p:sp>
    </p:spTree>
    <p:extLst>
      <p:ext uri="{BB962C8B-B14F-4D97-AF65-F5344CB8AC3E}">
        <p14:creationId xmlns:p14="http://schemas.microsoft.com/office/powerpoint/2010/main" val="201991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fld id="{7559D67C-2D1C-4133-8CB3-5E94FE422AB8}" type="datetimeFigureOut">
              <a:rPr lang="it-IT" altLang="it-IT"/>
              <a:pPr/>
              <a:t>12/04/2019</a:t>
            </a:fld>
            <a:endParaRPr lang="it-IT" altLang="it-IT"/>
          </a:p>
        </p:txBody>
      </p:sp>
      <p:sp>
        <p:nvSpPr>
          <p:cNvPr id="5" name="Footer Placeholder 4"/>
          <p:cNvSpPr>
            <a:spLocks noGrp="1"/>
          </p:cNvSpPr>
          <p:nvPr>
            <p:ph type="ftr" sz="quarter" idx="11"/>
          </p:nvPr>
        </p:nvSpPr>
        <p:spPr/>
        <p:txBody>
          <a:bodyPr/>
          <a:lstStyle>
            <a:lvl1pPr>
              <a:defRPr/>
            </a:lvl1pPr>
          </a:lstStyle>
          <a:p>
            <a:endParaRPr lang="it-IT" altLang="it-IT"/>
          </a:p>
        </p:txBody>
      </p:sp>
      <p:sp>
        <p:nvSpPr>
          <p:cNvPr id="6" name="Slide Number Placeholder 5"/>
          <p:cNvSpPr>
            <a:spLocks noGrp="1"/>
          </p:cNvSpPr>
          <p:nvPr>
            <p:ph type="sldNum" sz="quarter" idx="12"/>
          </p:nvPr>
        </p:nvSpPr>
        <p:spPr/>
        <p:txBody>
          <a:bodyPr/>
          <a:lstStyle>
            <a:lvl1pPr>
              <a:defRPr/>
            </a:lvl1pPr>
          </a:lstStyle>
          <a:p>
            <a:fld id="{E3DD798C-96C5-4A8E-AB33-981E853AF235}" type="slidenum">
              <a:rPr lang="it-IT" altLang="it-IT"/>
              <a:pPr/>
              <a:t>‹#›</a:t>
            </a:fld>
            <a:endParaRPr lang="it-IT" altLang="it-IT"/>
          </a:p>
        </p:txBody>
      </p:sp>
    </p:spTree>
    <p:extLst>
      <p:ext uri="{BB962C8B-B14F-4D97-AF65-F5344CB8AC3E}">
        <p14:creationId xmlns:p14="http://schemas.microsoft.com/office/powerpoint/2010/main" val="572930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it-IT"/>
          </a:p>
        </p:txBody>
      </p:sp>
      <p:sp>
        <p:nvSpPr>
          <p:cNvPr id="6" name="Footer Placeholder 5"/>
          <p:cNvSpPr>
            <a:spLocks noGrp="1"/>
          </p:cNvSpPr>
          <p:nvPr>
            <p:ph type="ftr" sz="quarter" idx="11"/>
          </p:nvPr>
        </p:nvSpPr>
        <p:spPr/>
        <p:txBody>
          <a:bodyPr/>
          <a:lstStyle>
            <a:lvl1pPr>
              <a:defRPr/>
            </a:lvl1pPr>
          </a:lstStyle>
          <a:p>
            <a:pPr>
              <a:defRPr/>
            </a:pPr>
            <a:endParaRPr lang="it-IT"/>
          </a:p>
        </p:txBody>
      </p:sp>
      <p:sp>
        <p:nvSpPr>
          <p:cNvPr id="7" name="Slide Number Placeholder 6"/>
          <p:cNvSpPr>
            <a:spLocks noGrp="1"/>
          </p:cNvSpPr>
          <p:nvPr>
            <p:ph type="sldNum" sz="quarter" idx="12"/>
          </p:nvPr>
        </p:nvSpPr>
        <p:spPr/>
        <p:txBody>
          <a:bodyPr/>
          <a:lstStyle>
            <a:lvl1pPr>
              <a:defRPr/>
            </a:lvl1pPr>
          </a:lstStyle>
          <a:p>
            <a:fld id="{201D0300-21BB-4884-B964-3FF884C89E30}" type="slidenum">
              <a:rPr lang="it-IT" altLang="it-IT"/>
              <a:pPr/>
              <a:t>‹#›</a:t>
            </a:fld>
            <a:endParaRPr lang="it-IT" altLang="it-IT"/>
          </a:p>
        </p:txBody>
      </p:sp>
    </p:spTree>
    <p:extLst>
      <p:ext uri="{BB962C8B-B14F-4D97-AF65-F5344CB8AC3E}">
        <p14:creationId xmlns:p14="http://schemas.microsoft.com/office/powerpoint/2010/main" val="1659166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18028FDA-7994-4D28-91F9-96B5DBC6F082}" type="slidenum">
              <a:rPr lang="it-IT" altLang="it-IT"/>
              <a:pPr/>
              <a:t>‹#›</a:t>
            </a:fld>
            <a:endParaRPr lang="it-IT" altLang="it-IT"/>
          </a:p>
        </p:txBody>
      </p:sp>
    </p:spTree>
    <p:extLst>
      <p:ext uri="{BB962C8B-B14F-4D97-AF65-F5344CB8AC3E}">
        <p14:creationId xmlns:p14="http://schemas.microsoft.com/office/powerpoint/2010/main" val="2850735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98D021EC-9BC2-4B7D-A288-066D04C6862E}" type="slidenum">
              <a:rPr lang="it-IT" altLang="it-IT"/>
              <a:pPr/>
              <a:t>‹#›</a:t>
            </a:fld>
            <a:endParaRPr lang="it-IT" altLang="it-IT"/>
          </a:p>
        </p:txBody>
      </p:sp>
    </p:spTree>
    <p:extLst>
      <p:ext uri="{BB962C8B-B14F-4D97-AF65-F5344CB8AC3E}">
        <p14:creationId xmlns:p14="http://schemas.microsoft.com/office/powerpoint/2010/main" val="3288458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3218BED-1641-409F-806A-BCDB5B050FC2}" type="datetimeFigureOut">
              <a:rPr lang="it-IT" altLang="it-IT"/>
              <a:pPr/>
              <a:t>12/04/2019</a:t>
            </a:fld>
            <a:endParaRPr lang="it-IT" altLang="it-IT"/>
          </a:p>
        </p:txBody>
      </p:sp>
      <p:sp>
        <p:nvSpPr>
          <p:cNvPr id="5" name="Footer Placeholder 4"/>
          <p:cNvSpPr>
            <a:spLocks noGrp="1"/>
          </p:cNvSpPr>
          <p:nvPr>
            <p:ph type="ftr" sz="quarter" idx="11"/>
          </p:nvPr>
        </p:nvSpPr>
        <p:spPr/>
        <p:txBody>
          <a:bodyPr/>
          <a:lstStyle>
            <a:lvl1pPr>
              <a:defRPr/>
            </a:lvl1pPr>
          </a:lstStyle>
          <a:p>
            <a:endParaRPr lang="it-IT" altLang="it-IT"/>
          </a:p>
        </p:txBody>
      </p:sp>
      <p:sp>
        <p:nvSpPr>
          <p:cNvPr id="6" name="Slide Number Placeholder 5"/>
          <p:cNvSpPr>
            <a:spLocks noGrp="1"/>
          </p:cNvSpPr>
          <p:nvPr>
            <p:ph type="sldNum" sz="quarter" idx="12"/>
          </p:nvPr>
        </p:nvSpPr>
        <p:spPr/>
        <p:txBody>
          <a:bodyPr/>
          <a:lstStyle>
            <a:lvl1pPr>
              <a:defRPr/>
            </a:lvl1pPr>
          </a:lstStyle>
          <a:p>
            <a:fld id="{B64A3F35-5188-45F7-A20A-10FE920298B5}" type="slidenum">
              <a:rPr lang="it-IT" altLang="it-IT"/>
              <a:pPr/>
              <a:t>‹#›</a:t>
            </a:fld>
            <a:endParaRPr lang="it-IT" altLang="it-IT"/>
          </a:p>
        </p:txBody>
      </p:sp>
    </p:spTree>
    <p:extLst>
      <p:ext uri="{BB962C8B-B14F-4D97-AF65-F5344CB8AC3E}">
        <p14:creationId xmlns:p14="http://schemas.microsoft.com/office/powerpoint/2010/main" val="3043180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vl1pPr>
          </a:lstStyle>
          <a:p>
            <a:fld id="{7DFB60A6-7B08-4632-A6D2-3C9313C5430C}" type="datetimeFigureOut">
              <a:rPr lang="it-IT" altLang="it-IT"/>
              <a:pPr/>
              <a:t>12/04/2019</a:t>
            </a:fld>
            <a:endParaRPr lang="it-IT" altLang="it-IT"/>
          </a:p>
        </p:txBody>
      </p:sp>
      <p:sp>
        <p:nvSpPr>
          <p:cNvPr id="6" name="Footer Placeholder 5"/>
          <p:cNvSpPr>
            <a:spLocks noGrp="1"/>
          </p:cNvSpPr>
          <p:nvPr>
            <p:ph type="ftr" sz="quarter" idx="11"/>
          </p:nvPr>
        </p:nvSpPr>
        <p:spPr/>
        <p:txBody>
          <a:bodyPr/>
          <a:lstStyle>
            <a:lvl1pPr>
              <a:defRPr/>
            </a:lvl1pPr>
          </a:lstStyle>
          <a:p>
            <a:endParaRPr lang="it-IT" altLang="it-IT"/>
          </a:p>
        </p:txBody>
      </p:sp>
      <p:sp>
        <p:nvSpPr>
          <p:cNvPr id="7" name="Slide Number Placeholder 6"/>
          <p:cNvSpPr>
            <a:spLocks noGrp="1"/>
          </p:cNvSpPr>
          <p:nvPr>
            <p:ph type="sldNum" sz="quarter" idx="12"/>
          </p:nvPr>
        </p:nvSpPr>
        <p:spPr/>
        <p:txBody>
          <a:bodyPr/>
          <a:lstStyle>
            <a:lvl1pPr>
              <a:defRPr/>
            </a:lvl1pPr>
          </a:lstStyle>
          <a:p>
            <a:fld id="{7BB05089-8219-4088-849F-6ED1066635FF}" type="slidenum">
              <a:rPr lang="it-IT" altLang="it-IT"/>
              <a:pPr/>
              <a:t>‹#›</a:t>
            </a:fld>
            <a:endParaRPr lang="it-IT" altLang="it-IT"/>
          </a:p>
        </p:txBody>
      </p:sp>
    </p:spTree>
    <p:extLst>
      <p:ext uri="{BB962C8B-B14F-4D97-AF65-F5344CB8AC3E}">
        <p14:creationId xmlns:p14="http://schemas.microsoft.com/office/powerpoint/2010/main" val="142668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vl1pPr>
          </a:lstStyle>
          <a:p>
            <a:fld id="{9ACA1875-3060-40EA-922A-AB487CEFFAF8}" type="datetimeFigureOut">
              <a:rPr lang="it-IT" altLang="it-IT"/>
              <a:pPr/>
              <a:t>12/04/2019</a:t>
            </a:fld>
            <a:endParaRPr lang="it-IT" altLang="it-IT"/>
          </a:p>
        </p:txBody>
      </p:sp>
      <p:sp>
        <p:nvSpPr>
          <p:cNvPr id="8" name="Footer Placeholder 7"/>
          <p:cNvSpPr>
            <a:spLocks noGrp="1"/>
          </p:cNvSpPr>
          <p:nvPr>
            <p:ph type="ftr" sz="quarter" idx="11"/>
          </p:nvPr>
        </p:nvSpPr>
        <p:spPr/>
        <p:txBody>
          <a:bodyPr/>
          <a:lstStyle>
            <a:lvl1pPr>
              <a:defRPr/>
            </a:lvl1pPr>
          </a:lstStyle>
          <a:p>
            <a:endParaRPr lang="it-IT" altLang="it-IT"/>
          </a:p>
        </p:txBody>
      </p:sp>
      <p:sp>
        <p:nvSpPr>
          <p:cNvPr id="9" name="Slide Number Placeholder 8"/>
          <p:cNvSpPr>
            <a:spLocks noGrp="1"/>
          </p:cNvSpPr>
          <p:nvPr>
            <p:ph type="sldNum" sz="quarter" idx="12"/>
          </p:nvPr>
        </p:nvSpPr>
        <p:spPr/>
        <p:txBody>
          <a:bodyPr/>
          <a:lstStyle>
            <a:lvl1pPr>
              <a:defRPr/>
            </a:lvl1pPr>
          </a:lstStyle>
          <a:p>
            <a:fld id="{2BA0D2A3-C6B9-44E6-90E0-D967CFA82A5E}" type="slidenum">
              <a:rPr lang="it-IT" altLang="it-IT"/>
              <a:pPr/>
              <a:t>‹#›</a:t>
            </a:fld>
            <a:endParaRPr lang="it-IT" altLang="it-IT"/>
          </a:p>
        </p:txBody>
      </p:sp>
    </p:spTree>
    <p:extLst>
      <p:ext uri="{BB962C8B-B14F-4D97-AF65-F5344CB8AC3E}">
        <p14:creationId xmlns:p14="http://schemas.microsoft.com/office/powerpoint/2010/main" val="171477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fld id="{65ACC959-8112-49CC-9A6C-62B6F997AE9F}" type="datetimeFigureOut">
              <a:rPr lang="it-IT" altLang="it-IT"/>
              <a:pPr/>
              <a:t>12/04/2019</a:t>
            </a:fld>
            <a:endParaRPr lang="it-IT" altLang="it-IT"/>
          </a:p>
        </p:txBody>
      </p:sp>
      <p:sp>
        <p:nvSpPr>
          <p:cNvPr id="4" name="Footer Placeholder 3"/>
          <p:cNvSpPr>
            <a:spLocks noGrp="1"/>
          </p:cNvSpPr>
          <p:nvPr>
            <p:ph type="ftr" sz="quarter" idx="11"/>
          </p:nvPr>
        </p:nvSpPr>
        <p:spPr/>
        <p:txBody>
          <a:bodyPr/>
          <a:lstStyle>
            <a:lvl1pPr>
              <a:defRPr/>
            </a:lvl1pPr>
          </a:lstStyle>
          <a:p>
            <a:endParaRPr lang="it-IT" altLang="it-IT"/>
          </a:p>
        </p:txBody>
      </p:sp>
      <p:sp>
        <p:nvSpPr>
          <p:cNvPr id="5" name="Slide Number Placeholder 4"/>
          <p:cNvSpPr>
            <a:spLocks noGrp="1"/>
          </p:cNvSpPr>
          <p:nvPr>
            <p:ph type="sldNum" sz="quarter" idx="12"/>
          </p:nvPr>
        </p:nvSpPr>
        <p:spPr/>
        <p:txBody>
          <a:bodyPr/>
          <a:lstStyle>
            <a:lvl1pPr>
              <a:defRPr/>
            </a:lvl1pPr>
          </a:lstStyle>
          <a:p>
            <a:fld id="{C35C1B7E-8ACC-4846-A54A-15B796114D80}" type="slidenum">
              <a:rPr lang="it-IT" altLang="it-IT"/>
              <a:pPr/>
              <a:t>‹#›</a:t>
            </a:fld>
            <a:endParaRPr lang="it-IT" altLang="it-IT"/>
          </a:p>
        </p:txBody>
      </p:sp>
    </p:spTree>
    <p:extLst>
      <p:ext uri="{BB962C8B-B14F-4D97-AF65-F5344CB8AC3E}">
        <p14:creationId xmlns:p14="http://schemas.microsoft.com/office/powerpoint/2010/main" val="1949025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49FD0A5-4144-4217-92DD-638440AF5AA2}" type="datetimeFigureOut">
              <a:rPr lang="it-IT" altLang="it-IT"/>
              <a:pPr/>
              <a:t>12/04/2019</a:t>
            </a:fld>
            <a:endParaRPr lang="it-IT" altLang="it-IT"/>
          </a:p>
        </p:txBody>
      </p:sp>
      <p:sp>
        <p:nvSpPr>
          <p:cNvPr id="3" name="Footer Placeholder 2"/>
          <p:cNvSpPr>
            <a:spLocks noGrp="1"/>
          </p:cNvSpPr>
          <p:nvPr>
            <p:ph type="ftr" sz="quarter" idx="11"/>
          </p:nvPr>
        </p:nvSpPr>
        <p:spPr/>
        <p:txBody>
          <a:bodyPr/>
          <a:lstStyle>
            <a:lvl1pPr>
              <a:defRPr/>
            </a:lvl1pPr>
          </a:lstStyle>
          <a:p>
            <a:endParaRPr lang="it-IT" altLang="it-IT"/>
          </a:p>
        </p:txBody>
      </p:sp>
      <p:sp>
        <p:nvSpPr>
          <p:cNvPr id="4" name="Slide Number Placeholder 3"/>
          <p:cNvSpPr>
            <a:spLocks noGrp="1"/>
          </p:cNvSpPr>
          <p:nvPr>
            <p:ph type="sldNum" sz="quarter" idx="12"/>
          </p:nvPr>
        </p:nvSpPr>
        <p:spPr/>
        <p:txBody>
          <a:bodyPr/>
          <a:lstStyle>
            <a:lvl1pPr>
              <a:defRPr/>
            </a:lvl1pPr>
          </a:lstStyle>
          <a:p>
            <a:fld id="{DB20C014-C908-4294-94D5-EF4E9164C058}" type="slidenum">
              <a:rPr lang="it-IT" altLang="it-IT"/>
              <a:pPr/>
              <a:t>‹#›</a:t>
            </a:fld>
            <a:endParaRPr lang="it-IT" altLang="it-IT"/>
          </a:p>
        </p:txBody>
      </p:sp>
    </p:spTree>
    <p:extLst>
      <p:ext uri="{BB962C8B-B14F-4D97-AF65-F5344CB8AC3E}">
        <p14:creationId xmlns:p14="http://schemas.microsoft.com/office/powerpoint/2010/main" val="1701284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7DA2081B-9F6C-482E-AB50-1C9B87E1E13B}" type="datetimeFigureOut">
              <a:rPr lang="it-IT" altLang="it-IT"/>
              <a:pPr/>
              <a:t>12/04/2019</a:t>
            </a:fld>
            <a:endParaRPr lang="it-IT" altLang="it-IT"/>
          </a:p>
        </p:txBody>
      </p:sp>
      <p:sp>
        <p:nvSpPr>
          <p:cNvPr id="6" name="Footer Placeholder 5"/>
          <p:cNvSpPr>
            <a:spLocks noGrp="1"/>
          </p:cNvSpPr>
          <p:nvPr>
            <p:ph type="ftr" sz="quarter" idx="11"/>
          </p:nvPr>
        </p:nvSpPr>
        <p:spPr/>
        <p:txBody>
          <a:bodyPr/>
          <a:lstStyle>
            <a:lvl1pPr>
              <a:defRPr/>
            </a:lvl1pPr>
          </a:lstStyle>
          <a:p>
            <a:endParaRPr lang="it-IT" altLang="it-IT"/>
          </a:p>
        </p:txBody>
      </p:sp>
      <p:sp>
        <p:nvSpPr>
          <p:cNvPr id="7" name="Slide Number Placeholder 6"/>
          <p:cNvSpPr>
            <a:spLocks noGrp="1"/>
          </p:cNvSpPr>
          <p:nvPr>
            <p:ph type="sldNum" sz="quarter" idx="12"/>
          </p:nvPr>
        </p:nvSpPr>
        <p:spPr/>
        <p:txBody>
          <a:bodyPr/>
          <a:lstStyle>
            <a:lvl1pPr>
              <a:defRPr/>
            </a:lvl1pPr>
          </a:lstStyle>
          <a:p>
            <a:fld id="{BFEC0705-D286-47B4-A6A3-BDB4DB90CAFB}" type="slidenum">
              <a:rPr lang="it-IT" altLang="it-IT"/>
              <a:pPr/>
              <a:t>‹#›</a:t>
            </a:fld>
            <a:endParaRPr lang="it-IT" altLang="it-IT"/>
          </a:p>
        </p:txBody>
      </p:sp>
    </p:spTree>
    <p:extLst>
      <p:ext uri="{BB962C8B-B14F-4D97-AF65-F5344CB8AC3E}">
        <p14:creationId xmlns:p14="http://schemas.microsoft.com/office/powerpoint/2010/main" val="2450046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B298048-3D5E-43DD-BF80-ECD1342FE624}" type="datetimeFigureOut">
              <a:rPr lang="it-IT" altLang="it-IT"/>
              <a:pPr/>
              <a:t>12/04/2019</a:t>
            </a:fld>
            <a:endParaRPr lang="it-IT" altLang="it-IT"/>
          </a:p>
        </p:txBody>
      </p:sp>
      <p:sp>
        <p:nvSpPr>
          <p:cNvPr id="6" name="Footer Placeholder 5"/>
          <p:cNvSpPr>
            <a:spLocks noGrp="1"/>
          </p:cNvSpPr>
          <p:nvPr>
            <p:ph type="ftr" sz="quarter" idx="11"/>
          </p:nvPr>
        </p:nvSpPr>
        <p:spPr/>
        <p:txBody>
          <a:bodyPr/>
          <a:lstStyle>
            <a:lvl1pPr>
              <a:defRPr/>
            </a:lvl1pPr>
          </a:lstStyle>
          <a:p>
            <a:endParaRPr lang="it-IT" altLang="it-IT"/>
          </a:p>
        </p:txBody>
      </p:sp>
      <p:sp>
        <p:nvSpPr>
          <p:cNvPr id="7" name="Slide Number Placeholder 6"/>
          <p:cNvSpPr>
            <a:spLocks noGrp="1"/>
          </p:cNvSpPr>
          <p:nvPr>
            <p:ph type="sldNum" sz="quarter" idx="12"/>
          </p:nvPr>
        </p:nvSpPr>
        <p:spPr/>
        <p:txBody>
          <a:bodyPr/>
          <a:lstStyle>
            <a:lvl1pPr>
              <a:defRPr/>
            </a:lvl1pPr>
          </a:lstStyle>
          <a:p>
            <a:fld id="{46513584-9908-48D7-89DE-A1EE0502E3BD}" type="slidenum">
              <a:rPr lang="it-IT" altLang="it-IT"/>
              <a:pPr/>
              <a:t>‹#›</a:t>
            </a:fld>
            <a:endParaRPr lang="it-IT" altLang="it-IT"/>
          </a:p>
        </p:txBody>
      </p:sp>
    </p:spTree>
    <p:extLst>
      <p:ext uri="{BB962C8B-B14F-4D97-AF65-F5344CB8AC3E}">
        <p14:creationId xmlns:p14="http://schemas.microsoft.com/office/powerpoint/2010/main" val="4257530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532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532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fld id="{F6BA4E78-A060-43D9-ADB5-059C2CADCAA8}" type="datetimeFigureOut">
              <a:rPr lang="it-IT" altLang="it-IT"/>
              <a:pPr/>
              <a:t>12/04/2019</a:t>
            </a:fld>
            <a:endParaRPr lang="it-IT" altLang="it-IT"/>
          </a:p>
        </p:txBody>
      </p:sp>
      <p:sp>
        <p:nvSpPr>
          <p:cNvPr id="532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it-IT" altLang="it-IT"/>
          </a:p>
        </p:txBody>
      </p:sp>
      <p:sp>
        <p:nvSpPr>
          <p:cNvPr id="532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CD455396-04D9-4576-840D-A7F1B6CDF146}" type="slidenum">
              <a:rPr lang="it-IT" altLang="it-IT"/>
              <a:pPr/>
              <a:t>‹#›</a:t>
            </a:fld>
            <a:endParaRPr lang="it-IT" altLang="it-IT"/>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272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0356DE98-9A06-4F55-98BE-F656A31322D5}" type="slidenum">
              <a:rPr lang="it-IT" altLang="it-IT"/>
              <a:pPr/>
              <a:t>‹#›</a:t>
            </a:fld>
            <a:endParaRPr lang="it-IT" altLang="it-IT"/>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2pPr>
      <a:lvl3pPr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3pPr>
      <a:lvl4pPr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4pPr>
      <a:lvl5pPr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5pPr>
      <a:lvl6pPr marL="457200"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6pPr>
      <a:lvl7pPr marL="914400"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7pPr>
      <a:lvl8pPr marL="1371600"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8pPr>
      <a:lvl9pPr marL="1828800"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michaelbach.de/ot/mot-wagonWheel/index.html"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images.google.com/imgres?imgurl=http://www.newslotcarmodellersshop.co.uk/images/road_cars/C2934-fiat-cinquecento-red.jpg&amp;imgrefurl=http://www.newslotcarmodellersshop.co.uk/slot-car-road-cars.htm&amp;usg=__A6qEMUp69NkQLXLd5WteUR6paMo=&amp;h=618&amp;w=900&amp;sz=73&amp;hl=it&amp;start=85&amp;um=1&amp;tbnid=qfsinY8_K9EuiM:&amp;tbnh=100&amp;tbnw=146&amp;prev=/images?q%3Dcinquecento%2Bfiat%26ndsp%3D18%26hl%3Dit%26rls%3Dcom.microsoft:en-US%26sa%3DN%26start%3D72%26um%3D1"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p:cNvGrpSpPr>
            <a:grpSpLocks/>
          </p:cNvGrpSpPr>
          <p:nvPr/>
        </p:nvGrpSpPr>
        <p:grpSpPr bwMode="auto">
          <a:xfrm>
            <a:off x="60325" y="5899150"/>
            <a:ext cx="4324350" cy="1009650"/>
            <a:chOff x="468" y="3786"/>
            <a:chExt cx="2724" cy="636"/>
          </a:xfrm>
        </p:grpSpPr>
        <p:sp>
          <p:nvSpPr>
            <p:cNvPr id="54275" name="Text Box 4"/>
            <p:cNvSpPr txBox="1">
              <a:spLocks noChangeArrowheads="1"/>
            </p:cNvSpPr>
            <p:nvPr/>
          </p:nvSpPr>
          <p:spPr bwMode="auto">
            <a:xfrm>
              <a:off x="516" y="3945"/>
              <a:ext cx="26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eaLnBrk="1" hangingPunct="1"/>
              <a:r>
                <a:rPr lang="en-US" altLang="it-IT" sz="2800" b="1">
                  <a:solidFill>
                    <a:srgbClr val="000090"/>
                  </a:solidFill>
                  <a:latin typeface="Arial" panose="020B0604020202020204" pitchFamily="34" charset="0"/>
                </a:rPr>
                <a:t>prof. Carlo Fantoni</a:t>
              </a:r>
            </a:p>
          </p:txBody>
        </p:sp>
        <p:pic>
          <p:nvPicPr>
            <p:cNvPr id="54276"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r="72050"/>
            <a:stretch>
              <a:fillRect/>
            </a:stretch>
          </p:blipFill>
          <p:spPr bwMode="auto">
            <a:xfrm>
              <a:off x="468" y="3786"/>
              <a:ext cx="507" cy="636"/>
            </a:xfrm>
            <a:prstGeom prst="rect">
              <a:avLst/>
            </a:prstGeom>
            <a:noFill/>
            <a:extLst>
              <a:ext uri="{909E8E84-426E-40DD-AFC4-6F175D3DCCD1}">
                <a14:hiddenFill xmlns:a14="http://schemas.microsoft.com/office/drawing/2010/main">
                  <a:solidFill>
                    <a:srgbClr val="FFFFFF"/>
                  </a:solidFill>
                </a14:hiddenFill>
              </a:ext>
            </a:extLst>
          </p:spPr>
        </p:pic>
      </p:grpSp>
      <p:sp>
        <p:nvSpPr>
          <p:cNvPr id="54279" name="Text Box 7"/>
          <p:cNvSpPr txBox="1">
            <a:spLocks noChangeArrowheads="1"/>
          </p:cNvSpPr>
          <p:nvPr/>
        </p:nvSpPr>
        <p:spPr bwMode="auto">
          <a:xfrm>
            <a:off x="5757863" y="6421438"/>
            <a:ext cx="3386137"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20000"/>
              </a:spcBef>
            </a:pPr>
            <a:r>
              <a:rPr lang="en-US" altLang="it-IT" b="1" dirty="0" smtClean="0">
                <a:latin typeface="Arial" panose="020B0604020202020204" pitchFamily="34" charset="0"/>
              </a:rPr>
              <a:t>2018-2019</a:t>
            </a:r>
            <a:endParaRPr lang="en-GB" altLang="it-IT" b="1" dirty="0">
              <a:latin typeface="Arial" panose="020B0604020202020204" pitchFamily="34" charset="0"/>
            </a:endParaRPr>
          </a:p>
        </p:txBody>
      </p:sp>
      <p:sp>
        <p:nvSpPr>
          <p:cNvPr id="54280" name="Rectangle 8"/>
          <p:cNvSpPr>
            <a:spLocks noChangeArrowheads="1"/>
          </p:cNvSpPr>
          <p:nvPr/>
        </p:nvSpPr>
        <p:spPr bwMode="auto">
          <a:xfrm>
            <a:off x="5172028" y="1200851"/>
            <a:ext cx="3644426" cy="3877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lvl1pPr marL="342900" indent="-342900" eaLnBrk="0" hangingPunct="0">
              <a:defRPr sz="2400">
                <a:solidFill>
                  <a:schemeClr val="tx1"/>
                </a:solidFill>
                <a:latin typeface="Times" panose="02020603050405020304" pitchFamily="18" charset="0"/>
                <a:ea typeface="MS PGothic" panose="020B0600070205080204" pitchFamily="34" charset="-128"/>
              </a:defRPr>
            </a:lvl1pPr>
            <a:lvl2pPr marL="800100" indent="-342900" eaLnBrk="0" hangingPunct="0">
              <a:defRPr sz="2400">
                <a:solidFill>
                  <a:schemeClr val="tx1"/>
                </a:solidFill>
                <a:latin typeface="Times" panose="02020603050405020304" pitchFamily="18" charset="0"/>
                <a:ea typeface="MS PGothic" panose="020B0600070205080204" pitchFamily="34" charset="-128"/>
              </a:defRPr>
            </a:lvl2pPr>
            <a:lvl3pPr marL="1257300" indent="-342900" eaLnBrk="0" hangingPunct="0">
              <a:defRPr sz="2400">
                <a:solidFill>
                  <a:schemeClr val="tx1"/>
                </a:solidFill>
                <a:latin typeface="Times" panose="02020603050405020304" pitchFamily="18" charset="0"/>
                <a:ea typeface="MS PGothic" panose="020B0600070205080204" pitchFamily="34" charset="-128"/>
              </a:defRPr>
            </a:lvl3pPr>
            <a:lvl4pPr marL="1714500" indent="-342900" eaLnBrk="0" hangingPunct="0">
              <a:defRPr sz="2400">
                <a:solidFill>
                  <a:schemeClr val="tx1"/>
                </a:solidFill>
                <a:latin typeface="Times" panose="02020603050405020304" pitchFamily="18" charset="0"/>
                <a:ea typeface="MS PGothic" panose="020B0600070205080204" pitchFamily="34" charset="-128"/>
              </a:defRPr>
            </a:lvl4pPr>
            <a:lvl5pPr marL="2171700" indent="-342900" eaLnBrk="0" hangingPunct="0">
              <a:defRPr sz="2400">
                <a:solidFill>
                  <a:schemeClr val="tx1"/>
                </a:solidFill>
                <a:latin typeface="Times" panose="02020603050405020304" pitchFamily="18" charset="0"/>
                <a:ea typeface="MS PGothic" panose="020B0600070205080204" pitchFamily="34" charset="-128"/>
              </a:defRPr>
            </a:lvl5pPr>
            <a:lvl6pPr marL="26289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30861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5433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40005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b="1" dirty="0">
                <a:latin typeface="Arial" panose="020B0604020202020204" pitchFamily="34" charset="0"/>
              </a:rPr>
              <a:t>Lezione 9</a:t>
            </a:r>
          </a:p>
          <a:p>
            <a:pPr algn="ctr" eaLnBrk="1" hangingPunct="1"/>
            <a:r>
              <a:rPr lang="it-IT" altLang="it-IT" b="1" dirty="0" smtClean="0">
                <a:latin typeface="Arial" panose="020B0604020202020204" pitchFamily="34" charset="0"/>
              </a:rPr>
              <a:t>10/04/2019</a:t>
            </a:r>
          </a:p>
          <a:p>
            <a:pPr algn="ctr" eaLnBrk="1" hangingPunct="1"/>
            <a:endParaRPr lang="it-IT" altLang="it-IT" sz="1200" dirty="0">
              <a:latin typeface="Arial" panose="020B0604020202020204" pitchFamily="34" charset="0"/>
            </a:endParaRPr>
          </a:p>
          <a:p>
            <a:pPr eaLnBrk="1" hangingPunct="1">
              <a:buFontTx/>
              <a:buChar char="•"/>
            </a:pPr>
            <a:r>
              <a:rPr lang="it-IT" altLang="it-IT" sz="1600" dirty="0" smtClean="0">
                <a:latin typeface="Arial" panose="020B0604020202020204" pitchFamily="34" charset="0"/>
              </a:rPr>
              <a:t>Movimento apparente a grandi distanze</a:t>
            </a:r>
          </a:p>
          <a:p>
            <a:pPr eaLnBrk="1" hangingPunct="1">
              <a:buFontTx/>
              <a:buChar char="•"/>
            </a:pPr>
            <a:r>
              <a:rPr lang="it-IT" altLang="it-IT" sz="1600" dirty="0" smtClean="0">
                <a:latin typeface="Arial" panose="020B0604020202020204" pitchFamily="34" charset="0"/>
              </a:rPr>
              <a:t>Un </a:t>
            </a:r>
            <a:r>
              <a:rPr lang="it-IT" altLang="it-IT" sz="1600" dirty="0">
                <a:latin typeface="Arial" panose="020B0604020202020204" pitchFamily="34" charset="0"/>
              </a:rPr>
              <a:t>modello </a:t>
            </a:r>
            <a:r>
              <a:rPr lang="it-IT" altLang="it-IT" sz="1600" i="1" dirty="0">
                <a:latin typeface="Arial" panose="020B0604020202020204" pitchFamily="34" charset="0"/>
              </a:rPr>
              <a:t>bottom-up</a:t>
            </a:r>
            <a:r>
              <a:rPr lang="it-IT" altLang="it-IT" sz="1600" dirty="0">
                <a:latin typeface="Arial" panose="020B0604020202020204" pitchFamily="34" charset="0"/>
              </a:rPr>
              <a:t> del movimento: circuito neurale </a:t>
            </a:r>
            <a:r>
              <a:rPr lang="it-IT" altLang="it-IT" sz="1600" dirty="0" smtClean="0">
                <a:latin typeface="Arial" panose="020B0604020202020204" pitchFamily="34" charset="0"/>
              </a:rPr>
              <a:t>selettivo</a:t>
            </a:r>
          </a:p>
          <a:p>
            <a:pPr eaLnBrk="1" hangingPunct="1">
              <a:buFontTx/>
              <a:buChar char="•"/>
            </a:pPr>
            <a:r>
              <a:rPr lang="it-IT" altLang="it-IT" sz="1600" dirty="0" smtClean="0">
                <a:latin typeface="Arial" panose="020B0604020202020204" pitchFamily="34" charset="0"/>
              </a:rPr>
              <a:t>Una spiegazione evoluzionistica</a:t>
            </a:r>
          </a:p>
          <a:p>
            <a:pPr eaLnBrk="1" hangingPunct="1">
              <a:buFontTx/>
              <a:buChar char="•"/>
            </a:pPr>
            <a:r>
              <a:rPr lang="it-IT" altLang="it-IT" sz="1600" dirty="0" smtClean="0">
                <a:latin typeface="Arial" panose="020B0604020202020204" pitchFamily="34" charset="0"/>
              </a:rPr>
              <a:t>Il problema della corrispondenza e la </a:t>
            </a:r>
            <a:r>
              <a:rPr lang="it-IT" altLang="it-IT" sz="1600" i="1" dirty="0" smtClean="0">
                <a:latin typeface="Arial" panose="020B0604020202020204" pitchFamily="34" charset="0"/>
              </a:rPr>
              <a:t>Wagon Wheel Illusion</a:t>
            </a:r>
          </a:p>
          <a:p>
            <a:pPr eaLnBrk="1" hangingPunct="1">
              <a:buFontTx/>
              <a:buChar char="•"/>
            </a:pPr>
            <a:r>
              <a:rPr lang="it-IT" altLang="it-IT" sz="1600" dirty="0" smtClean="0">
                <a:latin typeface="Arial" panose="020B0604020202020204" pitchFamily="34" charset="0"/>
              </a:rPr>
              <a:t>Accoppiamento per vicinanza e similarità </a:t>
            </a:r>
            <a:endParaRPr lang="it-IT" altLang="it-IT" sz="1600" dirty="0">
              <a:latin typeface="Arial" panose="020B0604020202020204" pitchFamily="34" charset="0"/>
            </a:endParaRPr>
          </a:p>
          <a:p>
            <a:pPr eaLnBrk="1" hangingPunct="1">
              <a:buFontTx/>
              <a:buChar char="•"/>
            </a:pPr>
            <a:r>
              <a:rPr lang="it-IT" altLang="it-IT" sz="1600" dirty="0" smtClean="0">
                <a:latin typeface="Arial" panose="020B0604020202020204" pitchFamily="34" charset="0"/>
              </a:rPr>
              <a:t>Approccio alle scienze cognitive</a:t>
            </a:r>
            <a:endParaRPr lang="it-IT" altLang="it-IT" sz="1600" dirty="0" smtClean="0">
              <a:latin typeface="Arial" panose="020B0604020202020204" pitchFamily="34" charset="0"/>
            </a:endParaRPr>
          </a:p>
          <a:p>
            <a:pPr eaLnBrk="1" hangingPunct="1">
              <a:buFontTx/>
              <a:buChar char="•"/>
            </a:pPr>
            <a:r>
              <a:rPr lang="it-IT" altLang="it-IT" sz="1600" dirty="0" smtClean="0">
                <a:latin typeface="Arial" panose="020B0604020202020204" pitchFamily="34" charset="0"/>
              </a:rPr>
              <a:t>W</a:t>
            </a:r>
            <a:r>
              <a:rPr lang="it-IT" altLang="it-IT" sz="1600" dirty="0">
                <a:latin typeface="Arial" panose="020B0604020202020204" pitchFamily="34" charset="0"/>
              </a:rPr>
              <a:t>. James: psicologia come scienza </a:t>
            </a:r>
            <a:r>
              <a:rPr lang="it-IT" altLang="it-IT" sz="1600" dirty="0" smtClean="0">
                <a:latin typeface="Arial" panose="020B0604020202020204" pitchFamily="34" charset="0"/>
              </a:rPr>
              <a:t>naturale</a:t>
            </a:r>
            <a:endParaRPr lang="it-IT" altLang="it-IT" sz="1600" dirty="0" smtClean="0">
              <a:latin typeface="Arial" panose="020B0604020202020204" pitchFamily="34" charset="0"/>
            </a:endParaRPr>
          </a:p>
        </p:txBody>
      </p:sp>
      <p:sp>
        <p:nvSpPr>
          <p:cNvPr id="54281" name="Text Box 9"/>
          <p:cNvSpPr txBox="1">
            <a:spLocks noChangeArrowheads="1"/>
          </p:cNvSpPr>
          <p:nvPr/>
        </p:nvSpPr>
        <p:spPr bwMode="auto">
          <a:xfrm>
            <a:off x="5757863" y="6117749"/>
            <a:ext cx="338613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20000"/>
              </a:spcBef>
            </a:pPr>
            <a:r>
              <a:rPr lang="en-US" altLang="it-IT" b="1" dirty="0" smtClean="0">
                <a:latin typeface="Arial" panose="020B0604020202020204" pitchFamily="34" charset="0"/>
              </a:rPr>
              <a:t>STP</a:t>
            </a:r>
            <a:endParaRPr lang="en-GB" altLang="it-IT" b="1" dirty="0">
              <a:latin typeface="Arial" panose="020B0604020202020204" pitchFamily="34" charset="0"/>
            </a:endParaRPr>
          </a:p>
        </p:txBody>
      </p:sp>
      <p:pic>
        <p:nvPicPr>
          <p:cNvPr id="542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1984375"/>
            <a:ext cx="4686300" cy="329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6"/>
          <p:cNvSpPr>
            <a:spLocks noGrp="1" noChangeArrowheads="1"/>
          </p:cNvSpPr>
          <p:nvPr>
            <p:ph type="ctrTitle"/>
          </p:nvPr>
        </p:nvSpPr>
        <p:spPr>
          <a:xfrm>
            <a:off x="136525" y="89618"/>
            <a:ext cx="8975725" cy="1470025"/>
          </a:xfrm>
        </p:spPr>
        <p:txBody>
          <a:bodyPr anchor="ctr"/>
          <a:lstStyle/>
          <a:p>
            <a:pPr eaLnBrk="1" hangingPunct="1">
              <a:lnSpc>
                <a:spcPct val="85000"/>
              </a:lnSpc>
            </a:pPr>
            <a:r>
              <a:rPr lang="it-IT" altLang="it-IT" sz="4000" dirty="0" smtClean="0">
                <a:solidFill>
                  <a:srgbClr val="000090"/>
                </a:solidFill>
              </a:rPr>
              <a:t>Psicologia dei processi cognitivi 1</a:t>
            </a:r>
            <a:br>
              <a:rPr lang="it-IT" altLang="it-IT" sz="4000" dirty="0" smtClean="0">
                <a:solidFill>
                  <a:srgbClr val="000090"/>
                </a:solidFill>
              </a:rPr>
            </a:br>
            <a:r>
              <a:rPr lang="it-IT" altLang="it-IT" sz="4000" b="1" dirty="0" smtClean="0">
                <a:solidFill>
                  <a:srgbClr val="000090"/>
                </a:solidFill>
              </a:rPr>
              <a:t>Percezione 042PS-2</a:t>
            </a:r>
            <a:r>
              <a:rPr lang="it-IT" altLang="it-IT" sz="4000" dirty="0" smtClean="0">
                <a:solidFill>
                  <a:schemeClr val="accent2"/>
                </a:solidFill>
              </a:rPr>
              <a:t/>
            </a:r>
            <a:br>
              <a:rPr lang="it-IT" altLang="it-IT" sz="4000" dirty="0" smtClean="0">
                <a:solidFill>
                  <a:schemeClr val="accent2"/>
                </a:solidFill>
              </a:rPr>
            </a:br>
            <a:endParaRPr lang="it-IT" altLang="it-IT" sz="36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121346"/>
            <a:ext cx="914400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dirty="0">
                <a:solidFill>
                  <a:srgbClr val="004BC8"/>
                </a:solidFill>
                <a:latin typeface="Arial" panose="020B0604020202020204" pitchFamily="34" charset="0"/>
              </a:rPr>
              <a:t>r</a:t>
            </a:r>
            <a:r>
              <a:rPr lang="it-IT" altLang="it-IT" sz="4400" dirty="0" smtClean="0">
                <a:solidFill>
                  <a:srgbClr val="004BC8"/>
                </a:solidFill>
                <a:latin typeface="Arial" panose="020B0604020202020204" pitchFamily="34" charset="0"/>
              </a:rPr>
              <a:t>isolvere la corrispondenza</a:t>
            </a:r>
            <a:endParaRPr lang="en-GB" altLang="it-IT" i="1" dirty="0">
              <a:solidFill>
                <a:srgbClr val="FFC000"/>
              </a:solidFill>
              <a:latin typeface="Arial" panose="020B0604020202020204" pitchFamily="34" charset="0"/>
            </a:endParaRPr>
          </a:p>
        </p:txBody>
      </p:sp>
      <p:sp>
        <p:nvSpPr>
          <p:cNvPr id="4" name="Rectangle 14"/>
          <p:cNvSpPr>
            <a:spLocks noChangeArrowheads="1"/>
          </p:cNvSpPr>
          <p:nvPr/>
        </p:nvSpPr>
        <p:spPr bwMode="auto">
          <a:xfrm>
            <a:off x="749300" y="822439"/>
            <a:ext cx="7463998"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buClr>
                <a:schemeClr val="accent2"/>
              </a:buClr>
            </a:pPr>
            <a:r>
              <a:rPr lang="en-US" altLang="it-IT" sz="3200" dirty="0" err="1">
                <a:solidFill>
                  <a:srgbClr val="FFC000"/>
                </a:solidFill>
                <a:latin typeface="Arial" panose="020B0604020202020204" pitchFamily="34" charset="0"/>
              </a:rPr>
              <a:t>a</a:t>
            </a:r>
            <a:r>
              <a:rPr lang="en-US" altLang="it-IT" sz="3200" dirty="0" err="1" smtClean="0">
                <a:solidFill>
                  <a:srgbClr val="FFC000"/>
                </a:solidFill>
                <a:latin typeface="Arial" panose="020B0604020202020204" pitchFamily="34" charset="0"/>
              </a:rPr>
              <a:t>ccoppiamo</a:t>
            </a:r>
            <a:r>
              <a:rPr lang="en-US" altLang="it-IT" sz="3200" dirty="0" smtClean="0">
                <a:solidFill>
                  <a:srgbClr val="FFC000"/>
                </a:solidFill>
                <a:latin typeface="Arial" panose="020B0604020202020204" pitchFamily="34" charset="0"/>
              </a:rPr>
              <a:t> le </a:t>
            </a:r>
            <a:r>
              <a:rPr lang="en-US" altLang="it-IT" sz="3200" dirty="0" err="1" smtClean="0">
                <a:solidFill>
                  <a:srgbClr val="FFC000"/>
                </a:solidFill>
                <a:latin typeface="Arial" panose="020B0604020202020204" pitchFamily="34" charset="0"/>
              </a:rPr>
              <a:t>parti</a:t>
            </a:r>
            <a:r>
              <a:rPr lang="en-US" altLang="it-IT" sz="3200" dirty="0" smtClean="0">
                <a:solidFill>
                  <a:srgbClr val="FFC000"/>
                </a:solidFill>
                <a:latin typeface="Arial" panose="020B0604020202020204" pitchFamily="34" charset="0"/>
              </a:rPr>
              <a:t> </a:t>
            </a:r>
            <a:r>
              <a:rPr lang="en-US" altLang="it-IT" sz="3200" dirty="0" err="1" smtClean="0">
                <a:solidFill>
                  <a:srgbClr val="FFC000"/>
                </a:solidFill>
                <a:latin typeface="Arial" panose="020B0604020202020204" pitchFamily="34" charset="0"/>
              </a:rPr>
              <a:t>più</a:t>
            </a:r>
            <a:r>
              <a:rPr lang="en-US" altLang="it-IT" sz="3200" dirty="0" smtClean="0">
                <a:solidFill>
                  <a:srgbClr val="FFC000"/>
                </a:solidFill>
                <a:latin typeface="Arial" panose="020B0604020202020204" pitchFamily="34" charset="0"/>
              </a:rPr>
              <a:t> </a:t>
            </a:r>
            <a:r>
              <a:rPr lang="en-US" altLang="it-IT" sz="3200" dirty="0" err="1" smtClean="0">
                <a:solidFill>
                  <a:srgbClr val="FFC000"/>
                </a:solidFill>
                <a:latin typeface="Arial" panose="020B0604020202020204" pitchFamily="34" charset="0"/>
              </a:rPr>
              <a:t>vicine</a:t>
            </a:r>
            <a:r>
              <a:rPr lang="en-US" altLang="it-IT" sz="3200" dirty="0" smtClean="0">
                <a:solidFill>
                  <a:srgbClr val="FFC000"/>
                </a:solidFill>
                <a:latin typeface="Arial" panose="020B0604020202020204" pitchFamily="34" charset="0"/>
              </a:rPr>
              <a:t> e </a:t>
            </a:r>
            <a:r>
              <a:rPr lang="en-US" altLang="it-IT" sz="3200" dirty="0" err="1" smtClean="0">
                <a:solidFill>
                  <a:srgbClr val="FFC000"/>
                </a:solidFill>
                <a:latin typeface="Arial" panose="020B0604020202020204" pitchFamily="34" charset="0"/>
              </a:rPr>
              <a:t>simili</a:t>
            </a:r>
            <a:endParaRPr lang="en-US" altLang="it-IT" sz="3200" dirty="0" smtClean="0">
              <a:solidFill>
                <a:srgbClr val="FFC000"/>
              </a:solidFill>
              <a:latin typeface="Arial" panose="020B0604020202020204" pitchFamily="34" charset="0"/>
            </a:endParaRPr>
          </a:p>
          <a:p>
            <a:pPr algn="ctr">
              <a:buClr>
                <a:schemeClr val="accent2"/>
              </a:buClr>
            </a:pPr>
            <a:endParaRPr lang="it-IT" altLang="it-IT" sz="3200" dirty="0">
              <a:solidFill>
                <a:srgbClr val="FFC000"/>
              </a:solidFill>
              <a:latin typeface="Arial" panose="020B0604020202020204" pitchFamily="34" charset="0"/>
            </a:endParaRPr>
          </a:p>
        </p:txBody>
      </p:sp>
      <p:grpSp>
        <p:nvGrpSpPr>
          <p:cNvPr id="18" name="Group 17"/>
          <p:cNvGrpSpPr/>
          <p:nvPr/>
        </p:nvGrpSpPr>
        <p:grpSpPr>
          <a:xfrm>
            <a:off x="313899" y="1899657"/>
            <a:ext cx="6537367" cy="2194670"/>
            <a:chOff x="313899" y="1899657"/>
            <a:chExt cx="6537367" cy="219467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033" t="-1" r="1020" b="62488"/>
            <a:stretch/>
          </p:blipFill>
          <p:spPr>
            <a:xfrm>
              <a:off x="409437" y="2361322"/>
              <a:ext cx="5745708" cy="1733005"/>
            </a:xfrm>
            <a:prstGeom prst="rect">
              <a:avLst/>
            </a:prstGeom>
          </p:spPr>
        </p:pic>
        <p:sp>
          <p:nvSpPr>
            <p:cNvPr id="5" name="TextBox 4"/>
            <p:cNvSpPr txBox="1"/>
            <p:nvPr/>
          </p:nvSpPr>
          <p:spPr>
            <a:xfrm>
              <a:off x="313899" y="1899657"/>
              <a:ext cx="6537367" cy="461665"/>
            </a:xfrm>
            <a:prstGeom prst="rect">
              <a:avLst/>
            </a:prstGeom>
            <a:noFill/>
          </p:spPr>
          <p:txBody>
            <a:bodyPr wrap="none" rtlCol="0">
              <a:spAutoFit/>
            </a:bodyPr>
            <a:lstStyle/>
            <a:p>
              <a:r>
                <a:rPr lang="it-IT" dirty="0">
                  <a:latin typeface="Arial" panose="020B0604020202020204" pitchFamily="34" charset="0"/>
                </a:rPr>
                <a:t>r</a:t>
              </a:r>
              <a:r>
                <a:rPr lang="it-IT" dirty="0" smtClean="0">
                  <a:latin typeface="Arial" panose="020B0604020202020204" pitchFamily="34" charset="0"/>
                </a:rPr>
                <a:t>otazione di 340°in senso orario (in un </a:t>
              </a:r>
              <a:r>
                <a:rPr lang="it-IT" i="1" dirty="0" smtClean="0">
                  <a:latin typeface="Arial" panose="020B0604020202020204" pitchFamily="34" charset="0"/>
                </a:rPr>
                <a:t>frame)</a:t>
              </a:r>
              <a:endParaRPr lang="it-IT" dirty="0">
                <a:latin typeface="Arial" panose="020B0604020202020204" pitchFamily="34" charset="0"/>
              </a:endParaRPr>
            </a:p>
          </p:txBody>
        </p:sp>
      </p:grpSp>
      <p:grpSp>
        <p:nvGrpSpPr>
          <p:cNvPr id="14" name="Group 13"/>
          <p:cNvGrpSpPr/>
          <p:nvPr/>
        </p:nvGrpSpPr>
        <p:grpSpPr>
          <a:xfrm>
            <a:off x="2287659" y="2822987"/>
            <a:ext cx="617992" cy="456164"/>
            <a:chOff x="2055643" y="2822987"/>
            <a:chExt cx="617992" cy="456164"/>
          </a:xfrm>
        </p:grpSpPr>
        <p:cxnSp>
          <p:nvCxnSpPr>
            <p:cNvPr id="10" name="Straight Connector 9"/>
            <p:cNvCxnSpPr/>
            <p:nvPr/>
          </p:nvCxnSpPr>
          <p:spPr bwMode="auto">
            <a:xfrm flipH="1" flipV="1">
              <a:off x="2333768" y="2822987"/>
              <a:ext cx="339867" cy="322116"/>
            </a:xfrm>
            <a:prstGeom prst="line">
              <a:avLst/>
            </a:prstGeom>
            <a:noFill/>
            <a:ln w="38100"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 name="Arc 12"/>
            <p:cNvSpPr/>
            <p:nvPr/>
          </p:nvSpPr>
          <p:spPr bwMode="auto">
            <a:xfrm rot="19665985" flipH="1">
              <a:off x="2055643" y="2874314"/>
              <a:ext cx="368489" cy="404837"/>
            </a:xfrm>
            <a:prstGeom prst="arc">
              <a:avLst>
                <a:gd name="adj1" fmla="val 15692822"/>
                <a:gd name="adj2" fmla="val 20689629"/>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grpSp>
      <p:grpSp>
        <p:nvGrpSpPr>
          <p:cNvPr id="15" name="Group 14"/>
          <p:cNvGrpSpPr/>
          <p:nvPr/>
        </p:nvGrpSpPr>
        <p:grpSpPr>
          <a:xfrm rot="19057743">
            <a:off x="4209507" y="3099984"/>
            <a:ext cx="617992" cy="456164"/>
            <a:chOff x="2055643" y="2822987"/>
            <a:chExt cx="617992" cy="456164"/>
          </a:xfrm>
        </p:grpSpPr>
        <p:cxnSp>
          <p:nvCxnSpPr>
            <p:cNvPr id="16" name="Straight Connector 15"/>
            <p:cNvCxnSpPr/>
            <p:nvPr/>
          </p:nvCxnSpPr>
          <p:spPr bwMode="auto">
            <a:xfrm flipH="1" flipV="1">
              <a:off x="2333768" y="2822987"/>
              <a:ext cx="339867" cy="322116"/>
            </a:xfrm>
            <a:prstGeom prst="line">
              <a:avLst/>
            </a:prstGeom>
            <a:noFill/>
            <a:ln w="38100"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7" name="Arc 16"/>
            <p:cNvSpPr/>
            <p:nvPr/>
          </p:nvSpPr>
          <p:spPr bwMode="auto">
            <a:xfrm rot="19665985" flipH="1">
              <a:off x="2055643" y="2874314"/>
              <a:ext cx="368489" cy="404837"/>
            </a:xfrm>
            <a:prstGeom prst="arc">
              <a:avLst>
                <a:gd name="adj1" fmla="val 15692822"/>
                <a:gd name="adj2" fmla="val 20689629"/>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grpSp>
      <p:sp>
        <p:nvSpPr>
          <p:cNvPr id="19" name="TextBox 18"/>
          <p:cNvSpPr txBox="1"/>
          <p:nvPr/>
        </p:nvSpPr>
        <p:spPr>
          <a:xfrm>
            <a:off x="6452318" y="2769332"/>
            <a:ext cx="2825082" cy="830997"/>
          </a:xfrm>
          <a:prstGeom prst="rect">
            <a:avLst/>
          </a:prstGeom>
          <a:noFill/>
        </p:spPr>
        <p:txBody>
          <a:bodyPr wrap="square" rtlCol="0">
            <a:spAutoFit/>
          </a:bodyPr>
          <a:lstStyle/>
          <a:p>
            <a:r>
              <a:rPr lang="it-IT" dirty="0" smtClean="0">
                <a:latin typeface="Arial" panose="020B0604020202020204" pitchFamily="34" charset="0"/>
              </a:rPr>
              <a:t>ED rotazione in senso antiorario</a:t>
            </a:r>
            <a:endParaRPr lang="it-IT" dirty="0">
              <a:latin typeface="Arial" panose="020B0604020202020204" pitchFamily="34" charset="0"/>
            </a:endParaRPr>
          </a:p>
        </p:txBody>
      </p:sp>
      <p:grpSp>
        <p:nvGrpSpPr>
          <p:cNvPr id="20" name="Group 19"/>
          <p:cNvGrpSpPr/>
          <p:nvPr/>
        </p:nvGrpSpPr>
        <p:grpSpPr>
          <a:xfrm>
            <a:off x="313898" y="4438735"/>
            <a:ext cx="6537367" cy="2117048"/>
            <a:chOff x="313899" y="1899657"/>
            <a:chExt cx="6537367" cy="2117048"/>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24254" t="51317" r="800" b="12850"/>
            <a:stretch/>
          </p:blipFill>
          <p:spPr>
            <a:xfrm>
              <a:off x="409437" y="2361322"/>
              <a:ext cx="5745708" cy="1655383"/>
            </a:xfrm>
            <a:prstGeom prst="rect">
              <a:avLst/>
            </a:prstGeom>
          </p:spPr>
        </p:pic>
        <p:sp>
          <p:nvSpPr>
            <p:cNvPr id="22" name="TextBox 21"/>
            <p:cNvSpPr txBox="1"/>
            <p:nvPr/>
          </p:nvSpPr>
          <p:spPr>
            <a:xfrm>
              <a:off x="313899" y="1899657"/>
              <a:ext cx="6537367" cy="461665"/>
            </a:xfrm>
            <a:prstGeom prst="rect">
              <a:avLst/>
            </a:prstGeom>
            <a:noFill/>
          </p:spPr>
          <p:txBody>
            <a:bodyPr wrap="none" rtlCol="0">
              <a:spAutoFit/>
            </a:bodyPr>
            <a:lstStyle/>
            <a:p>
              <a:r>
                <a:rPr lang="it-IT" dirty="0">
                  <a:latin typeface="Arial" panose="020B0604020202020204" pitchFamily="34" charset="0"/>
                </a:rPr>
                <a:t>r</a:t>
              </a:r>
              <a:r>
                <a:rPr lang="it-IT" dirty="0" smtClean="0">
                  <a:latin typeface="Arial" panose="020B0604020202020204" pitchFamily="34" charset="0"/>
                </a:rPr>
                <a:t>otazione di 360°in senso orario (in un </a:t>
              </a:r>
              <a:r>
                <a:rPr lang="it-IT" i="1" dirty="0" smtClean="0">
                  <a:latin typeface="Arial" panose="020B0604020202020204" pitchFamily="34" charset="0"/>
                </a:rPr>
                <a:t>frame)</a:t>
              </a:r>
              <a:endParaRPr lang="it-IT" dirty="0">
                <a:latin typeface="Arial" panose="020B0604020202020204" pitchFamily="34" charset="0"/>
              </a:endParaRPr>
            </a:p>
          </p:txBody>
        </p:sp>
      </p:grpSp>
      <p:sp>
        <p:nvSpPr>
          <p:cNvPr id="23" name="TextBox 22"/>
          <p:cNvSpPr txBox="1"/>
          <p:nvPr/>
        </p:nvSpPr>
        <p:spPr>
          <a:xfrm>
            <a:off x="6651213" y="5239972"/>
            <a:ext cx="2825082" cy="461665"/>
          </a:xfrm>
          <a:prstGeom prst="rect">
            <a:avLst/>
          </a:prstGeom>
          <a:noFill/>
        </p:spPr>
        <p:txBody>
          <a:bodyPr wrap="square" rtlCol="0">
            <a:spAutoFit/>
          </a:bodyPr>
          <a:lstStyle/>
          <a:p>
            <a:r>
              <a:rPr lang="it-IT" dirty="0" smtClean="0">
                <a:latin typeface="Arial" panose="020B0604020202020204" pitchFamily="34" charset="0"/>
              </a:rPr>
              <a:t>ED statico</a:t>
            </a:r>
            <a:endParaRPr lang="it-IT" dirty="0">
              <a:latin typeface="Arial" panose="020B0604020202020204" pitchFamily="34" charset="0"/>
            </a:endParaRPr>
          </a:p>
        </p:txBody>
      </p:sp>
    </p:spTree>
    <p:extLst>
      <p:ext uri="{BB962C8B-B14F-4D97-AF65-F5344CB8AC3E}">
        <p14:creationId xmlns:p14="http://schemas.microsoft.com/office/powerpoint/2010/main" val="412916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526943"/>
            <a:ext cx="914400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dirty="0">
                <a:solidFill>
                  <a:srgbClr val="004BC8"/>
                </a:solidFill>
                <a:latin typeface="Arial" panose="020B0604020202020204" pitchFamily="34" charset="0"/>
              </a:rPr>
              <a:t>p</a:t>
            </a:r>
            <a:r>
              <a:rPr lang="it-IT" altLang="it-IT" sz="4400" dirty="0" smtClean="0">
                <a:solidFill>
                  <a:srgbClr val="004BC8"/>
                </a:solidFill>
                <a:latin typeface="Arial" panose="020B0604020202020204" pitchFamily="34" charset="0"/>
              </a:rPr>
              <a:t>roviamo con il dimostratore</a:t>
            </a:r>
          </a:p>
          <a:p>
            <a:pPr algn="ctr" eaLnBrk="1" hangingPunct="1"/>
            <a:r>
              <a:rPr lang="en-US" altLang="it-IT" sz="4400" dirty="0">
                <a:solidFill>
                  <a:srgbClr val="FFC000"/>
                </a:solidFill>
                <a:latin typeface="Arial" panose="020B0604020202020204" pitchFamily="34" charset="0"/>
              </a:rPr>
              <a:t>a</a:t>
            </a:r>
            <a:r>
              <a:rPr lang="en-US" altLang="it-IT" sz="4400" dirty="0" smtClean="0">
                <a:solidFill>
                  <a:srgbClr val="FFC000"/>
                </a:solidFill>
                <a:latin typeface="Arial" panose="020B0604020202020204" pitchFamily="34" charset="0"/>
              </a:rPr>
              <a:t> </a:t>
            </a:r>
            <a:r>
              <a:rPr lang="en-US" altLang="it-IT" sz="4400" dirty="0" err="1" smtClean="0">
                <a:solidFill>
                  <a:srgbClr val="FFC000"/>
                </a:solidFill>
                <a:latin typeface="Arial" panose="020B0604020202020204" pitchFamily="34" charset="0"/>
              </a:rPr>
              <a:t>che</a:t>
            </a:r>
            <a:r>
              <a:rPr lang="en-US" altLang="it-IT" sz="4400" dirty="0" smtClean="0">
                <a:solidFill>
                  <a:srgbClr val="FFC000"/>
                </a:solidFill>
                <a:latin typeface="Arial" panose="020B0604020202020204" pitchFamily="34" charset="0"/>
              </a:rPr>
              <a:t> rpm </a:t>
            </a:r>
            <a:r>
              <a:rPr lang="en-US" altLang="it-IT" sz="4400" dirty="0" err="1" smtClean="0">
                <a:solidFill>
                  <a:srgbClr val="FFC000"/>
                </a:solidFill>
                <a:latin typeface="Arial" panose="020B0604020202020204" pitchFamily="34" charset="0"/>
              </a:rPr>
              <a:t>stà</a:t>
            </a:r>
            <a:r>
              <a:rPr lang="en-US" altLang="it-IT" sz="4400" dirty="0" smtClean="0">
                <a:solidFill>
                  <a:srgbClr val="FFC000"/>
                </a:solidFill>
                <a:latin typeface="Arial" panose="020B0604020202020204" pitchFamily="34" charset="0"/>
              </a:rPr>
              <a:t> </a:t>
            </a:r>
            <a:r>
              <a:rPr lang="en-US" altLang="it-IT" sz="4400" dirty="0" err="1" smtClean="0">
                <a:solidFill>
                  <a:srgbClr val="FFC000"/>
                </a:solidFill>
                <a:latin typeface="Arial" panose="020B0604020202020204" pitchFamily="34" charset="0"/>
              </a:rPr>
              <a:t>fermo</a:t>
            </a:r>
            <a:r>
              <a:rPr lang="en-US" altLang="it-IT" sz="4400" dirty="0">
                <a:solidFill>
                  <a:srgbClr val="FFC000"/>
                </a:solidFill>
                <a:latin typeface="Arial" panose="020B0604020202020204" pitchFamily="34" charset="0"/>
              </a:rPr>
              <a:t>?</a:t>
            </a:r>
          </a:p>
          <a:p>
            <a:pPr algn="ctr" eaLnBrk="1" hangingPunct="1"/>
            <a:endParaRPr lang="it-IT" altLang="it-IT" sz="4400" dirty="0" smtClean="0">
              <a:solidFill>
                <a:srgbClr val="004BC8"/>
              </a:solidFill>
              <a:latin typeface="Arial" panose="020B0604020202020204" pitchFamily="34" charset="0"/>
            </a:endParaRPr>
          </a:p>
        </p:txBody>
      </p:sp>
      <p:sp>
        <p:nvSpPr>
          <p:cNvPr id="4" name="Rectangle 3"/>
          <p:cNvSpPr/>
          <p:nvPr/>
        </p:nvSpPr>
        <p:spPr>
          <a:xfrm>
            <a:off x="346344" y="1667710"/>
            <a:ext cx="8051369" cy="461665"/>
          </a:xfrm>
          <a:prstGeom prst="rect">
            <a:avLst/>
          </a:prstGeom>
        </p:spPr>
        <p:txBody>
          <a:bodyPr wrap="square">
            <a:spAutoFit/>
          </a:bodyPr>
          <a:lstStyle/>
          <a:p>
            <a:pPr algn="ctr"/>
            <a:r>
              <a:rPr lang="it-IT" dirty="0">
                <a:latin typeface="Arial" panose="020B0604020202020204" pitchFamily="34" charset="0"/>
                <a:hlinkClick r:id="rId3"/>
              </a:rPr>
              <a:t>https://</a:t>
            </a:r>
            <a:r>
              <a:rPr lang="it-IT" dirty="0" smtClean="0">
                <a:latin typeface="Arial" panose="020B0604020202020204" pitchFamily="34" charset="0"/>
                <a:hlinkClick r:id="rId3"/>
              </a:rPr>
              <a:t>michaelbach.de/ot/mot-wagonWheel/index.html</a:t>
            </a:r>
            <a:endParaRPr lang="it-IT" dirty="0">
              <a:latin typeface="Arial" panose="020B0604020202020204" pitchFamily="34" charset="0"/>
            </a:endParaRPr>
          </a:p>
        </p:txBody>
      </p:sp>
      <p:pic>
        <p:nvPicPr>
          <p:cNvPr id="5" name="Picture 4"/>
          <p:cNvPicPr>
            <a:picLocks noChangeAspect="1"/>
          </p:cNvPicPr>
          <p:nvPr/>
        </p:nvPicPr>
        <p:blipFill rotWithShape="1">
          <a:blip r:embed="rId4"/>
          <a:srcRect t="17960" r="49322" b="32140"/>
          <a:stretch/>
        </p:blipFill>
        <p:spPr>
          <a:xfrm>
            <a:off x="749300" y="2284358"/>
            <a:ext cx="7728273" cy="4280427"/>
          </a:xfrm>
          <a:prstGeom prst="rect">
            <a:avLst/>
          </a:prstGeom>
        </p:spPr>
      </p:pic>
    </p:spTree>
    <p:extLst>
      <p:ext uri="{BB962C8B-B14F-4D97-AF65-F5344CB8AC3E}">
        <p14:creationId xmlns:p14="http://schemas.microsoft.com/office/powerpoint/2010/main" val="3144036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823912" y="-1586"/>
            <a:ext cx="74961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5400" dirty="0" err="1">
                <a:solidFill>
                  <a:srgbClr val="333399"/>
                </a:solidFill>
                <a:latin typeface="Arial" panose="020B0604020202020204" pitchFamily="34" charset="0"/>
              </a:rPr>
              <a:t>a</a:t>
            </a:r>
            <a:r>
              <a:rPr lang="en-US" altLang="it-IT" sz="5400" dirty="0" err="1" smtClean="0">
                <a:solidFill>
                  <a:srgbClr val="333399"/>
                </a:solidFill>
                <a:latin typeface="Arial" panose="020B0604020202020204" pitchFamily="34" charset="0"/>
              </a:rPr>
              <a:t>pprocci</a:t>
            </a:r>
            <a:r>
              <a:rPr lang="en-US" altLang="it-IT" sz="5400" dirty="0" smtClean="0">
                <a:solidFill>
                  <a:srgbClr val="333399"/>
                </a:solidFill>
                <a:latin typeface="Arial" panose="020B0604020202020204" pitchFamily="34" charset="0"/>
              </a:rPr>
              <a:t> </a:t>
            </a:r>
            <a:r>
              <a:rPr lang="en-US" altLang="it-IT" sz="5400" dirty="0" err="1" smtClean="0">
                <a:solidFill>
                  <a:srgbClr val="333399"/>
                </a:solidFill>
                <a:latin typeface="Arial" panose="020B0604020202020204" pitchFamily="34" charset="0"/>
              </a:rPr>
              <a:t>alla</a:t>
            </a:r>
            <a:r>
              <a:rPr lang="en-US" altLang="it-IT" sz="5400" dirty="0" smtClean="0">
                <a:solidFill>
                  <a:srgbClr val="333399"/>
                </a:solidFill>
                <a:latin typeface="Arial" panose="020B0604020202020204" pitchFamily="34" charset="0"/>
              </a:rPr>
              <a:t> </a:t>
            </a:r>
            <a:r>
              <a:rPr lang="en-US" altLang="it-IT" sz="5400" dirty="0" err="1" smtClean="0">
                <a:solidFill>
                  <a:srgbClr val="333399"/>
                </a:solidFill>
                <a:latin typeface="Arial" panose="020B0604020202020204" pitchFamily="34" charset="0"/>
              </a:rPr>
              <a:t>percezione</a:t>
            </a:r>
            <a:endParaRPr lang="en-US" altLang="it-IT" sz="5400" dirty="0">
              <a:solidFill>
                <a:srgbClr val="FF9900"/>
              </a:solidFill>
              <a:latin typeface="Arial" panose="020B0604020202020204" pitchFamily="34" charset="0"/>
            </a:endParaRPr>
          </a:p>
          <a:p>
            <a:pPr algn="ctr"/>
            <a:r>
              <a:rPr lang="en-US" altLang="it-IT" sz="3200" dirty="0" err="1">
                <a:solidFill>
                  <a:schemeClr val="bg2"/>
                </a:solidFill>
                <a:latin typeface="Arial" panose="020B0604020202020204" pitchFamily="34" charset="0"/>
              </a:rPr>
              <a:t>Zorzi</a:t>
            </a:r>
            <a:r>
              <a:rPr lang="en-US" altLang="it-IT" sz="3200" dirty="0">
                <a:solidFill>
                  <a:schemeClr val="bg2"/>
                </a:solidFill>
                <a:latin typeface="Arial" panose="020B0604020202020204" pitchFamily="34" charset="0"/>
              </a:rPr>
              <a:t> (pp. 14-28)</a:t>
            </a:r>
            <a:endParaRPr lang="en-US" altLang="it-IT" dirty="0">
              <a:solidFill>
                <a:schemeClr val="bg2"/>
              </a:solidFill>
              <a:latin typeface="Arial" panose="020B0604020202020204" pitchFamily="34" charset="0"/>
            </a:endParaRPr>
          </a:p>
        </p:txBody>
      </p:sp>
      <p:pic>
        <p:nvPicPr>
          <p:cNvPr id="307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34" name="Rectangle 14"/>
          <p:cNvSpPr>
            <a:spLocks noChangeArrowheads="1"/>
          </p:cNvSpPr>
          <p:nvPr/>
        </p:nvSpPr>
        <p:spPr bwMode="auto">
          <a:xfrm>
            <a:off x="38100" y="3316288"/>
            <a:ext cx="9144000" cy="11430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eaLnBrk="0" hangingPunct="0">
              <a:defRPr sz="4400">
                <a:solidFill>
                  <a:schemeClr val="tx2"/>
                </a:solidFill>
                <a:latin typeface="Times" panose="02020603050405020304" pitchFamily="18" charset="0"/>
                <a:ea typeface="MS PGothic" panose="020B0600070205080204" pitchFamily="34" charset="-128"/>
              </a:defRPr>
            </a:lvl1pPr>
            <a:lvl2pPr algn="ctr" eaLnBrk="0" hangingPunct="0">
              <a:defRPr sz="4400">
                <a:solidFill>
                  <a:schemeClr val="tx2"/>
                </a:solidFill>
                <a:latin typeface="Times" panose="02020603050405020304" pitchFamily="18" charset="0"/>
                <a:ea typeface="MS PGothic" panose="020B0600070205080204" pitchFamily="34" charset="-128"/>
              </a:defRPr>
            </a:lvl2pPr>
            <a:lvl3pPr algn="ctr" eaLnBrk="0" hangingPunct="0">
              <a:defRPr sz="4400">
                <a:solidFill>
                  <a:schemeClr val="tx2"/>
                </a:solidFill>
                <a:latin typeface="Times" panose="02020603050405020304" pitchFamily="18" charset="0"/>
                <a:ea typeface="MS PGothic" panose="020B0600070205080204" pitchFamily="34" charset="-128"/>
              </a:defRPr>
            </a:lvl3pPr>
            <a:lvl4pPr algn="ctr" eaLnBrk="0" hangingPunct="0">
              <a:defRPr sz="4400">
                <a:solidFill>
                  <a:schemeClr val="tx2"/>
                </a:solidFill>
                <a:latin typeface="Times" panose="02020603050405020304" pitchFamily="18" charset="0"/>
                <a:ea typeface="MS PGothic" panose="020B0600070205080204" pitchFamily="34" charset="-128"/>
              </a:defRPr>
            </a:lvl4pPr>
            <a:lvl5pPr algn="ctr" eaLnBrk="0" hangingPunct="0">
              <a:defRPr sz="4400">
                <a:solidFill>
                  <a:schemeClr val="tx2"/>
                </a:solidFill>
                <a:latin typeface="Times" panose="02020603050405020304" pitchFamily="18" charset="0"/>
                <a:ea typeface="MS PGothic" panose="020B0600070205080204" pitchFamily="34" charset="-128"/>
              </a:defRPr>
            </a:lvl5pPr>
            <a:lvl6pPr marL="4572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6pPr>
            <a:lvl7pPr marL="9144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7pPr>
            <a:lvl8pPr marL="13716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8pPr>
            <a:lvl9pPr marL="18288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9pPr>
          </a:lstStyle>
          <a:p>
            <a:r>
              <a:rPr lang="it-IT" altLang="it-IT" b="1">
                <a:solidFill>
                  <a:srgbClr val="FF9900"/>
                </a:solidFill>
                <a:latin typeface="Arial" panose="020B0604020202020204" pitchFamily="34" charset="0"/>
              </a:rPr>
              <a:t>ripasso</a:t>
            </a:r>
            <a:r>
              <a:rPr lang="it-IT" altLang="it-IT" b="1" i="1">
                <a:solidFill>
                  <a:srgbClr val="FF9900"/>
                </a:solidFill>
              </a:rPr>
              <a:t> </a:t>
            </a:r>
            <a:endParaRPr lang="it-IT" altLang="it-IT" b="1">
              <a:solidFill>
                <a:srgbClr val="333399"/>
              </a:solidFill>
            </a:endParaRPr>
          </a:p>
        </p:txBody>
      </p:sp>
    </p:spTree>
    <p:extLst>
      <p:ext uri="{BB962C8B-B14F-4D97-AF65-F5344CB8AC3E}">
        <p14:creationId xmlns:p14="http://schemas.microsoft.com/office/powerpoint/2010/main" val="3590900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ssolve">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734"/>
                                        </p:tgtEl>
                                        <p:attrNameLst>
                                          <p:attrName>style.visibility</p:attrName>
                                        </p:attrNameLst>
                                      </p:cBhvr>
                                      <p:to>
                                        <p:strVal val="visible"/>
                                      </p:to>
                                    </p:set>
                                    <p:animEffect transition="in" filter="wipe(down)">
                                      <p:cBhvr>
                                        <p:cTn id="12" dur="500"/>
                                        <p:tgtEl>
                                          <p:spTgt spid="30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307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4781550" y="4768850"/>
            <a:ext cx="384175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sz="3200">
                <a:solidFill>
                  <a:srgbClr val="333399"/>
                </a:solidFill>
                <a:latin typeface="Arial" panose="020B0604020202020204" pitchFamily="34" charset="0"/>
              </a:rPr>
              <a:t>psychology,         the science of finite individual minds</a:t>
            </a:r>
          </a:p>
        </p:txBody>
      </p:sp>
      <p:grpSp>
        <p:nvGrpSpPr>
          <p:cNvPr id="2" name="Group 1"/>
          <p:cNvGrpSpPr>
            <a:grpSpLocks/>
          </p:cNvGrpSpPr>
          <p:nvPr/>
        </p:nvGrpSpPr>
        <p:grpSpPr bwMode="auto">
          <a:xfrm>
            <a:off x="457200" y="646113"/>
            <a:ext cx="3894138" cy="5976937"/>
            <a:chOff x="457200" y="646113"/>
            <a:chExt cx="3894138" cy="5976937"/>
          </a:xfrm>
        </p:grpSpPr>
        <p:sp>
          <p:nvSpPr>
            <p:cNvPr id="34820" name="Rectangle 5"/>
            <p:cNvSpPr>
              <a:spLocks noChangeArrowheads="1"/>
            </p:cNvSpPr>
            <p:nvPr/>
          </p:nvSpPr>
          <p:spPr bwMode="auto">
            <a:xfrm>
              <a:off x="457200" y="6165850"/>
              <a:ext cx="389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a:latin typeface="Arial" panose="020B0604020202020204" pitchFamily="34" charset="0"/>
                </a:rPr>
                <a:t>William James (1842-1910)</a:t>
              </a:r>
            </a:p>
          </p:txBody>
        </p:sp>
        <p:pic>
          <p:nvPicPr>
            <p:cNvPr id="348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 y="646113"/>
              <a:ext cx="3740150"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8" name="Rectangle 12"/>
          <p:cNvSpPr>
            <a:spLocks noChangeArrowheads="1"/>
          </p:cNvSpPr>
          <p:nvPr/>
        </p:nvSpPr>
        <p:spPr bwMode="auto">
          <a:xfrm>
            <a:off x="4781550" y="601663"/>
            <a:ext cx="3767138"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4400" dirty="0">
                <a:solidFill>
                  <a:srgbClr val="000000"/>
                </a:solidFill>
                <a:latin typeface="Arial" panose="020B0604020202020204" pitchFamily="34" charset="0"/>
              </a:rPr>
              <a:t>la </a:t>
            </a:r>
            <a:r>
              <a:rPr lang="en-GB" altLang="it-IT" sz="4400" dirty="0" err="1">
                <a:solidFill>
                  <a:srgbClr val="000000"/>
                </a:solidFill>
                <a:latin typeface="Arial" panose="020B0604020202020204" pitchFamily="34" charset="0"/>
              </a:rPr>
              <a:t>scien</a:t>
            </a:r>
            <a:r>
              <a:rPr lang="it-IT" altLang="it-IT" sz="4400" dirty="0">
                <a:solidFill>
                  <a:srgbClr val="000000"/>
                </a:solidFill>
                <a:latin typeface="Arial" panose="020B0604020202020204" pitchFamily="34" charset="0"/>
              </a:rPr>
              <a:t>za delle menti individuali        e dei loro limiti</a:t>
            </a:r>
            <a:endParaRPr lang="en-GB" altLang="it-IT" sz="4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22399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wipe(left)">
                                      <p:cBhvr>
                                        <p:cTn id="12" dur="500"/>
                                        <p:tgtEl>
                                          <p:spTgt spid="41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674"/>
                                        </p:tgtEl>
                                        <p:attrNameLst>
                                          <p:attrName>style.visibility</p:attrName>
                                        </p:attrNameLst>
                                      </p:cBhvr>
                                      <p:to>
                                        <p:strVal val="visible"/>
                                      </p:to>
                                    </p:set>
                                    <p:animEffect transition="in" filter="wipe(left)">
                                      <p:cBhvr>
                                        <p:cTn id="17"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410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230188" y="342900"/>
            <a:ext cx="854233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sz="4400" dirty="0">
                <a:solidFill>
                  <a:srgbClr val="333399"/>
                </a:solidFill>
                <a:latin typeface="Arial" panose="020B0604020202020204" pitchFamily="34" charset="0"/>
              </a:rPr>
              <a:t>William James</a:t>
            </a:r>
            <a:r>
              <a:rPr lang="en-US" altLang="it-IT" sz="4400" dirty="0">
                <a:solidFill>
                  <a:srgbClr val="000000"/>
                </a:solidFill>
                <a:latin typeface="Arial" panose="020B0604020202020204" pitchFamily="34" charset="0"/>
              </a:rPr>
              <a:t> </a:t>
            </a:r>
          </a:p>
          <a:p>
            <a:r>
              <a:rPr lang="en-US" altLang="it-IT" dirty="0">
                <a:solidFill>
                  <a:schemeClr val="bg2"/>
                </a:solidFill>
                <a:latin typeface="Arial" panose="020B0604020202020204" pitchFamily="34" charset="0"/>
              </a:rPr>
              <a:t>(</a:t>
            </a:r>
            <a:r>
              <a:rPr lang="en-US" altLang="it-IT" dirty="0" err="1">
                <a:solidFill>
                  <a:schemeClr val="bg2"/>
                </a:solidFill>
                <a:latin typeface="Arial" panose="020B0604020202020204" pitchFamily="34" charset="0"/>
              </a:rPr>
              <a:t>prefazione</a:t>
            </a:r>
            <a:r>
              <a:rPr lang="en-US" altLang="it-IT" dirty="0">
                <a:solidFill>
                  <a:schemeClr val="bg2"/>
                </a:solidFill>
                <a:latin typeface="Arial" panose="020B0604020202020204" pitchFamily="34" charset="0"/>
              </a:rPr>
              <a:t> a </a:t>
            </a:r>
            <a:r>
              <a:rPr lang="en-US" altLang="it-IT" i="1" dirty="0">
                <a:solidFill>
                  <a:schemeClr val="bg2"/>
                </a:solidFill>
                <a:latin typeface="Arial" panose="020B0604020202020204" pitchFamily="34" charset="0"/>
              </a:rPr>
              <a:t>The Principles of Psychology</a:t>
            </a:r>
            <a:r>
              <a:rPr lang="en-US" altLang="it-IT" dirty="0">
                <a:solidFill>
                  <a:schemeClr val="bg2"/>
                </a:solidFill>
                <a:latin typeface="Arial" panose="020B0604020202020204" pitchFamily="34" charset="0"/>
              </a:rPr>
              <a:t>, 1890)</a:t>
            </a:r>
            <a:endParaRPr lang="en-US" altLang="it-IT" sz="1300" dirty="0">
              <a:solidFill>
                <a:schemeClr val="bg2"/>
              </a:solidFill>
              <a:latin typeface="Arial" panose="020B0604020202020204" pitchFamily="34" charset="0"/>
            </a:endParaRPr>
          </a:p>
          <a:p>
            <a:endParaRPr lang="en-US" altLang="it-IT" sz="1800" dirty="0">
              <a:solidFill>
                <a:schemeClr val="bg2"/>
              </a:solidFill>
              <a:latin typeface="Arial" panose="020B0604020202020204" pitchFamily="34" charset="0"/>
            </a:endParaRPr>
          </a:p>
        </p:txBody>
      </p:sp>
      <p:sp>
        <p:nvSpPr>
          <p:cNvPr id="30723" name="Rectangle 6"/>
          <p:cNvSpPr>
            <a:spLocks noChangeArrowheads="1"/>
          </p:cNvSpPr>
          <p:nvPr/>
        </p:nvSpPr>
        <p:spPr bwMode="auto">
          <a:xfrm>
            <a:off x="300038" y="1811338"/>
            <a:ext cx="8542337"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buClr>
                <a:schemeClr val="accent2"/>
              </a:buClr>
              <a:buFont typeface="Wingdings" panose="05000000000000000000" pitchFamily="2" charset="2"/>
              <a:buChar char="§"/>
            </a:pPr>
            <a:r>
              <a:rPr lang="en-US" altLang="it-IT">
                <a:latin typeface="Arial" panose="020B0604020202020204" pitchFamily="34" charset="0"/>
              </a:rPr>
              <a:t>In tutto il libro ho mantenuto il punto di vista delle scienze naturali.</a:t>
            </a:r>
            <a:r>
              <a:rPr lang="en-US" altLang="it-IT" sz="2000">
                <a:latin typeface="Arial" panose="020B0604020202020204" pitchFamily="34" charset="0"/>
              </a:rPr>
              <a:t>                                                                                                     </a:t>
            </a:r>
            <a:r>
              <a:rPr lang="en-US" altLang="it-IT" sz="1600">
                <a:solidFill>
                  <a:srgbClr val="333399"/>
                </a:solidFill>
                <a:latin typeface="Arial" panose="020B0604020202020204" pitchFamily="34" charset="0"/>
              </a:rPr>
              <a:t>I have kept close to the point of view of natural science throughout the book</a:t>
            </a:r>
            <a:r>
              <a:rPr lang="en-US" altLang="it-IT" sz="1600">
                <a:solidFill>
                  <a:srgbClr val="000090"/>
                </a:solidFill>
                <a:latin typeface="Arial" panose="020B0604020202020204" pitchFamily="34" charset="0"/>
              </a:rPr>
              <a:t>.</a:t>
            </a:r>
            <a:endParaRPr lang="en-US" altLang="it-IT" sz="2000">
              <a:solidFill>
                <a:srgbClr val="000090"/>
              </a:solidFill>
              <a:latin typeface="Arial" panose="020B0604020202020204" pitchFamily="34" charset="0"/>
            </a:endParaRPr>
          </a:p>
          <a:p>
            <a:pPr>
              <a:buClr>
                <a:schemeClr val="accent2"/>
              </a:buClr>
              <a:buFont typeface="Wingdings" panose="05000000000000000000" pitchFamily="2" charset="2"/>
              <a:buChar char="§"/>
            </a:pPr>
            <a:endParaRPr lang="en-US" altLang="it-IT" sz="2000">
              <a:latin typeface="Arial" panose="020B0604020202020204" pitchFamily="34" charset="0"/>
            </a:endParaRPr>
          </a:p>
          <a:p>
            <a:pPr>
              <a:buClr>
                <a:schemeClr val="accent2"/>
              </a:buClr>
              <a:buFont typeface="Wingdings" panose="05000000000000000000" pitchFamily="2" charset="2"/>
              <a:buChar char="§"/>
            </a:pPr>
            <a:r>
              <a:rPr lang="en-US" altLang="it-IT">
                <a:latin typeface="Arial" panose="020B0604020202020204" pitchFamily="34" charset="0"/>
              </a:rPr>
              <a:t>Ogni scienza naturale assume alcuni dati in modo acritico (ipotesi della scienza)                                                             </a:t>
            </a:r>
            <a:r>
              <a:rPr lang="en-US" altLang="it-IT" sz="2000">
                <a:latin typeface="Arial" panose="020B0604020202020204" pitchFamily="34" charset="0"/>
              </a:rPr>
              <a:t>       </a:t>
            </a:r>
            <a:r>
              <a:rPr lang="en-US" altLang="it-IT" sz="1600">
                <a:solidFill>
                  <a:srgbClr val="333399"/>
                </a:solidFill>
                <a:latin typeface="Arial" panose="020B0604020202020204" pitchFamily="34" charset="0"/>
              </a:rPr>
              <a:t>Every natural science assumes certain data uncritically</a:t>
            </a:r>
            <a:r>
              <a:rPr lang="en-US" altLang="it-IT" sz="1600">
                <a:solidFill>
                  <a:srgbClr val="000090"/>
                </a:solidFill>
                <a:latin typeface="Arial" panose="020B0604020202020204" pitchFamily="34" charset="0"/>
              </a:rPr>
              <a:t>.</a:t>
            </a:r>
            <a:endParaRPr lang="en-US" altLang="it-IT">
              <a:solidFill>
                <a:srgbClr val="000090"/>
              </a:solidFill>
              <a:latin typeface="Arial" panose="020B0604020202020204" pitchFamily="34" charset="0"/>
            </a:endParaRPr>
          </a:p>
          <a:p>
            <a:pPr>
              <a:buClr>
                <a:schemeClr val="accent2"/>
              </a:buClr>
              <a:buFont typeface="Wingdings" panose="05000000000000000000" pitchFamily="2" charset="2"/>
              <a:buChar char="§"/>
            </a:pPr>
            <a:endParaRPr lang="en-US" altLang="it-IT">
              <a:latin typeface="Arial" panose="020B0604020202020204" pitchFamily="34" charset="0"/>
            </a:endParaRPr>
          </a:p>
          <a:p>
            <a:pPr>
              <a:buClr>
                <a:schemeClr val="accent2"/>
              </a:buClr>
              <a:buFont typeface="Wingdings" panose="05000000000000000000" pitchFamily="2" charset="2"/>
              <a:buChar char="§"/>
            </a:pPr>
            <a:r>
              <a:rPr lang="en-US" altLang="it-IT">
                <a:latin typeface="Arial" panose="020B0604020202020204" pitchFamily="34" charset="0"/>
              </a:rPr>
              <a:t>La psicologia, la scienza delle menti individuali e dei loro limiti, assume come propri dati (1) </a:t>
            </a:r>
            <a:r>
              <a:rPr lang="en-US" altLang="it-IT" i="1">
                <a:latin typeface="Arial" panose="020B0604020202020204" pitchFamily="34" charset="0"/>
              </a:rPr>
              <a:t>pensieri e sentimenti</a:t>
            </a:r>
            <a:r>
              <a:rPr lang="en-US" altLang="it-IT">
                <a:latin typeface="Arial" panose="020B0604020202020204" pitchFamily="34" charset="0"/>
              </a:rPr>
              <a:t>, e (2) un </a:t>
            </a:r>
            <a:r>
              <a:rPr lang="en-US" altLang="it-IT" i="1">
                <a:latin typeface="Arial" panose="020B0604020202020204" pitchFamily="34" charset="0"/>
              </a:rPr>
              <a:t>mondo fisico</a:t>
            </a:r>
            <a:r>
              <a:rPr lang="en-US" altLang="it-IT">
                <a:latin typeface="Arial" panose="020B0604020202020204" pitchFamily="34" charset="0"/>
              </a:rPr>
              <a:t>, nello spazio e nel tempo, con il quale tali menti coesistono e che (3) </a:t>
            </a:r>
            <a:r>
              <a:rPr lang="en-US" altLang="it-IT" i="1">
                <a:latin typeface="Arial" panose="020B0604020202020204" pitchFamily="34" charset="0"/>
              </a:rPr>
              <a:t>esse</a:t>
            </a:r>
            <a:r>
              <a:rPr lang="en-US" altLang="it-IT">
                <a:latin typeface="Arial" panose="020B0604020202020204" pitchFamily="34" charset="0"/>
              </a:rPr>
              <a:t> </a:t>
            </a:r>
            <a:r>
              <a:rPr lang="en-US" altLang="it-IT" i="1">
                <a:latin typeface="Arial" panose="020B0604020202020204" pitchFamily="34" charset="0"/>
              </a:rPr>
              <a:t>conoscono.</a:t>
            </a:r>
            <a:r>
              <a:rPr lang="en-US" altLang="it-IT">
                <a:latin typeface="Arial" panose="020B0604020202020204" pitchFamily="34" charset="0"/>
              </a:rPr>
              <a:t>                           </a:t>
            </a:r>
            <a:r>
              <a:rPr lang="en-US" altLang="it-IT" sz="1600">
                <a:solidFill>
                  <a:srgbClr val="333399"/>
                </a:solidFill>
                <a:latin typeface="Arial" panose="020B0604020202020204" pitchFamily="34" charset="0"/>
              </a:rPr>
              <a:t>Psychology, the science of finite individual minds, assumes as its data (1) </a:t>
            </a:r>
            <a:r>
              <a:rPr lang="en-US" altLang="it-IT" sz="1600" i="1">
                <a:solidFill>
                  <a:srgbClr val="333399"/>
                </a:solidFill>
                <a:latin typeface="Arial" panose="020B0604020202020204" pitchFamily="34" charset="0"/>
              </a:rPr>
              <a:t>thoughts and feelings</a:t>
            </a:r>
            <a:r>
              <a:rPr lang="en-US" altLang="it-IT" sz="1600">
                <a:solidFill>
                  <a:srgbClr val="333399"/>
                </a:solidFill>
                <a:latin typeface="Arial" panose="020B0604020202020204" pitchFamily="34" charset="0"/>
              </a:rPr>
              <a:t>, and (2) </a:t>
            </a:r>
            <a:r>
              <a:rPr lang="en-US" altLang="it-IT" sz="1600" i="1">
                <a:solidFill>
                  <a:srgbClr val="333399"/>
                </a:solidFill>
                <a:latin typeface="Arial" panose="020B0604020202020204" pitchFamily="34" charset="0"/>
              </a:rPr>
              <a:t>a physical world</a:t>
            </a:r>
            <a:r>
              <a:rPr lang="en-US" altLang="it-IT" sz="1600">
                <a:solidFill>
                  <a:srgbClr val="333399"/>
                </a:solidFill>
                <a:latin typeface="Arial" panose="020B0604020202020204" pitchFamily="34" charset="0"/>
              </a:rPr>
              <a:t> in time and space with which they coexist and which (3) </a:t>
            </a:r>
            <a:r>
              <a:rPr lang="en-US" altLang="it-IT" sz="1600" i="1">
                <a:solidFill>
                  <a:srgbClr val="333399"/>
                </a:solidFill>
                <a:latin typeface="Arial" panose="020B0604020202020204" pitchFamily="34" charset="0"/>
              </a:rPr>
              <a:t>they know</a:t>
            </a:r>
            <a:r>
              <a:rPr lang="en-US" altLang="it-IT" sz="1600">
                <a:solidFill>
                  <a:srgbClr val="333399"/>
                </a:solidFill>
                <a:latin typeface="Arial" panose="020B0604020202020204" pitchFamily="34" charset="0"/>
              </a:rPr>
              <a:t>.</a:t>
            </a:r>
            <a:endParaRPr lang="en-US" altLang="it-IT">
              <a:solidFill>
                <a:srgbClr val="333399"/>
              </a:solidFill>
              <a:latin typeface="Arial" panose="020B0604020202020204" pitchFamily="34" charset="0"/>
            </a:endParaRP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8688" y="0"/>
            <a:ext cx="1141412" cy="181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62650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1"/>
                                        </p:tgtEl>
                                        <p:attrNameLst>
                                          <p:attrName>style.visibility</p:attrName>
                                        </p:attrNameLst>
                                      </p:cBhvr>
                                      <p:to>
                                        <p:strVal val="visible"/>
                                      </p:to>
                                    </p:set>
                                    <p:animEffect transition="in" filter="dissolve">
                                      <p:cBhvr>
                                        <p:cTn id="7" dur="500"/>
                                        <p:tgtEl>
                                          <p:spTgt spid="307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23">
                                            <p:txEl>
                                              <p:pRg st="0" end="0"/>
                                            </p:txEl>
                                          </p:spTgt>
                                        </p:tgtEl>
                                        <p:attrNameLst>
                                          <p:attrName>style.visibility</p:attrName>
                                        </p:attrNameLst>
                                      </p:cBhvr>
                                      <p:to>
                                        <p:strVal val="visible"/>
                                      </p:to>
                                    </p:set>
                                    <p:animEffect transition="in" filter="wipe(left)">
                                      <p:cBhvr>
                                        <p:cTn id="12" dur="500"/>
                                        <p:tgtEl>
                                          <p:spTgt spid="3072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wipe(left)">
                                      <p:cBhvr>
                                        <p:cTn id="17" dur="500"/>
                                        <p:tgtEl>
                                          <p:spTgt spid="307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23">
                                            <p:txEl>
                                              <p:pRg st="4" end="4"/>
                                            </p:txEl>
                                          </p:spTgt>
                                        </p:tgtEl>
                                        <p:attrNameLst>
                                          <p:attrName>style.visibility</p:attrName>
                                        </p:attrNameLst>
                                      </p:cBhvr>
                                      <p:to>
                                        <p:strVal val="visible"/>
                                      </p:to>
                                    </p:set>
                                    <p:animEffect transition="in" filter="wipe(left)">
                                      <p:cBhvr>
                                        <p:cTn id="22" dur="500"/>
                                        <p:tgtEl>
                                          <p:spTgt spid="30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 grpId="0"/>
      <p:bldP spid="3072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75091" y="1397000"/>
            <a:ext cx="2816225" cy="4532313"/>
            <a:chOff x="204" y="1181"/>
            <a:chExt cx="1774" cy="2855"/>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 y="1181"/>
              <a:ext cx="1774" cy="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252" y="3882"/>
              <a:ext cx="16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GB" altLang="it-IT" sz="1600">
                  <a:latin typeface="Arial" panose="020B0604020202020204" pitchFamily="34" charset="0"/>
                </a:rPr>
                <a:t>Wolfgang </a:t>
              </a:r>
              <a:r>
                <a:rPr lang="de-DE" altLang="it-IT" sz="1600">
                  <a:latin typeface="Arial" panose="020B0604020202020204" pitchFamily="34" charset="0"/>
                </a:rPr>
                <a:t>Köhler </a:t>
              </a:r>
              <a:r>
                <a:rPr lang="en-GB" altLang="it-IT" sz="1600">
                  <a:latin typeface="Arial" panose="020B0604020202020204" pitchFamily="34" charset="0"/>
                </a:rPr>
                <a:t>(1887</a:t>
              </a:r>
              <a:r>
                <a:rPr lang="it-IT" altLang="it-IT" sz="1600">
                  <a:latin typeface="Arial" panose="020B0604020202020204" pitchFamily="34" charset="0"/>
                </a:rPr>
                <a:t>-</a:t>
              </a:r>
              <a:r>
                <a:rPr lang="en-GB" altLang="it-IT" sz="1600">
                  <a:latin typeface="Arial" panose="020B0604020202020204" pitchFamily="34" charset="0"/>
                </a:rPr>
                <a:t>1967)</a:t>
              </a:r>
            </a:p>
          </p:txBody>
        </p:sp>
      </p:grpSp>
      <p:sp>
        <p:nvSpPr>
          <p:cNvPr id="5" name="Rectangle 4"/>
          <p:cNvSpPr/>
          <p:nvPr/>
        </p:nvSpPr>
        <p:spPr>
          <a:xfrm>
            <a:off x="3360057" y="1558269"/>
            <a:ext cx="55372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spAutoFit/>
          </a:bodyPr>
          <a:lstStyle/>
          <a:p>
            <a:pPr algn="just" eaLnBrk="0" hangingPunct="0"/>
            <a:r>
              <a:rPr lang="it-IT" sz="3600" dirty="0" smtClean="0">
                <a:solidFill>
                  <a:srgbClr val="000000"/>
                </a:solidFill>
                <a:latin typeface="Arial" panose="020B0604020202020204" pitchFamily="34" charset="0"/>
              </a:rPr>
              <a:t>Per </a:t>
            </a:r>
            <a:r>
              <a:rPr lang="it-IT" sz="3600" dirty="0">
                <a:solidFill>
                  <a:srgbClr val="000000"/>
                </a:solidFill>
                <a:latin typeface="Arial" panose="020B0604020202020204" pitchFamily="34" charset="0"/>
              </a:rPr>
              <a:t>la psicologia proprio come per tutte le altre scienze sembra esserci un unico </a:t>
            </a:r>
            <a:r>
              <a:rPr lang="it-IT" sz="3600" dirty="0" smtClean="0">
                <a:solidFill>
                  <a:srgbClr val="000000"/>
                </a:solidFill>
                <a:latin typeface="Arial" panose="020B0604020202020204" pitchFamily="34" charset="0"/>
              </a:rPr>
              <a:t>punto di </a:t>
            </a:r>
            <a:r>
              <a:rPr lang="it-IT" sz="3600" dirty="0">
                <a:solidFill>
                  <a:srgbClr val="000000"/>
                </a:solidFill>
                <a:latin typeface="Arial" panose="020B0604020202020204" pitchFamily="34" charset="0"/>
              </a:rPr>
              <a:t>partenza: il mondo come me lo trovo davanti, ingenuamente e acriticamente</a:t>
            </a:r>
          </a:p>
        </p:txBody>
      </p:sp>
      <p:sp>
        <p:nvSpPr>
          <p:cNvPr id="6" name="Rectangle 2"/>
          <p:cNvSpPr>
            <a:spLocks noChangeArrowheads="1"/>
          </p:cNvSpPr>
          <p:nvPr/>
        </p:nvSpPr>
        <p:spPr bwMode="auto">
          <a:xfrm>
            <a:off x="230188" y="291515"/>
            <a:ext cx="8913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sz="4000" dirty="0" smtClean="0">
                <a:solidFill>
                  <a:srgbClr val="333399"/>
                </a:solidFill>
                <a:latin typeface="Arial" panose="020B0604020202020204" pitchFamily="34" charset="0"/>
              </a:rPr>
              <a:t>Incipit di </a:t>
            </a:r>
            <a:r>
              <a:rPr lang="en-US" altLang="it-IT" sz="4000" i="1" dirty="0" smtClean="0">
                <a:solidFill>
                  <a:srgbClr val="333399"/>
                </a:solidFill>
                <a:latin typeface="Arial" panose="020B0604020202020204" pitchFamily="34" charset="0"/>
              </a:rPr>
              <a:t>Gestalt Psychology </a:t>
            </a:r>
            <a:r>
              <a:rPr lang="en-US" altLang="it-IT" sz="4000" dirty="0" smtClean="0">
                <a:solidFill>
                  <a:srgbClr val="333399"/>
                </a:solidFill>
                <a:latin typeface="Arial" panose="020B0604020202020204" pitchFamily="34" charset="0"/>
              </a:rPr>
              <a:t>(1929)</a:t>
            </a:r>
            <a:endParaRPr lang="en-US" altLang="it-IT" sz="4000" dirty="0">
              <a:solidFill>
                <a:schemeClr val="bg2"/>
              </a:solidFill>
              <a:latin typeface="Arial" panose="020B0604020202020204" pitchFamily="34" charset="0"/>
            </a:endParaRPr>
          </a:p>
        </p:txBody>
      </p:sp>
    </p:spTree>
    <p:extLst>
      <p:ext uri="{BB962C8B-B14F-4D97-AF65-F5344CB8AC3E}">
        <p14:creationId xmlns:p14="http://schemas.microsoft.com/office/powerpoint/2010/main" val="30692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96888" y="1690688"/>
            <a:ext cx="8274050"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50000"/>
              </a:spcBef>
              <a:buClr>
                <a:schemeClr val="accent2"/>
              </a:buClr>
              <a:buFont typeface="Wingdings" panose="05000000000000000000" pitchFamily="2" charset="2"/>
              <a:buChar char="§"/>
            </a:pPr>
            <a:r>
              <a:rPr lang="en-US" altLang="it-IT" sz="3200">
                <a:latin typeface="Arial" panose="020B0604020202020204" pitchFamily="34" charset="0"/>
              </a:rPr>
              <a:t>scoperta di regolarità/leggi</a:t>
            </a:r>
          </a:p>
          <a:p>
            <a:pPr>
              <a:spcBef>
                <a:spcPct val="50000"/>
              </a:spcBef>
              <a:buClr>
                <a:schemeClr val="accent2"/>
              </a:buClr>
              <a:buFont typeface="Wingdings" panose="05000000000000000000" pitchFamily="2" charset="2"/>
              <a:buChar char="§"/>
            </a:pPr>
            <a:r>
              <a:rPr lang="en-US" altLang="it-IT" sz="3200">
                <a:latin typeface="Arial" panose="020B0604020202020204" pitchFamily="34" charset="0"/>
              </a:rPr>
              <a:t>sviluppo di teorie</a:t>
            </a:r>
          </a:p>
          <a:p>
            <a:pPr>
              <a:spcBef>
                <a:spcPct val="50000"/>
              </a:spcBef>
              <a:buClr>
                <a:schemeClr val="accent2"/>
              </a:buClr>
              <a:buFont typeface="Wingdings" panose="05000000000000000000" pitchFamily="2" charset="2"/>
              <a:buChar char="§"/>
            </a:pPr>
            <a:r>
              <a:rPr lang="en-US" altLang="it-IT" sz="3200">
                <a:solidFill>
                  <a:srgbClr val="333399"/>
                </a:solidFill>
                <a:latin typeface="Arial" panose="020B0604020202020204" pitchFamily="34" charset="0"/>
              </a:rPr>
              <a:t>legge</a:t>
            </a:r>
            <a:r>
              <a:rPr lang="en-US" altLang="it-IT" sz="3200">
                <a:latin typeface="Arial" panose="020B0604020202020204" pitchFamily="34" charset="0"/>
              </a:rPr>
              <a:t>: relazione tra variabili</a:t>
            </a:r>
          </a:p>
          <a:p>
            <a:pPr>
              <a:spcBef>
                <a:spcPct val="50000"/>
              </a:spcBef>
              <a:buClr>
                <a:schemeClr val="accent2"/>
              </a:buClr>
              <a:buFont typeface="Wingdings" panose="05000000000000000000" pitchFamily="2" charset="2"/>
              <a:buChar char="§"/>
            </a:pPr>
            <a:r>
              <a:rPr lang="en-US" altLang="it-IT" sz="3200">
                <a:solidFill>
                  <a:srgbClr val="333399"/>
                </a:solidFill>
                <a:latin typeface="Arial" panose="020B0604020202020204" pitchFamily="34" charset="0"/>
              </a:rPr>
              <a:t>teoria</a:t>
            </a:r>
            <a:r>
              <a:rPr lang="en-US" altLang="it-IT" sz="3200">
                <a:solidFill>
                  <a:schemeClr val="accent2"/>
                </a:solidFill>
                <a:latin typeface="Arial" panose="020B0604020202020204" pitchFamily="34" charset="0"/>
              </a:rPr>
              <a:t>:</a:t>
            </a:r>
            <a:r>
              <a:rPr lang="en-US" altLang="it-IT" sz="3200">
                <a:latin typeface="Arial" panose="020B0604020202020204" pitchFamily="34" charset="0"/>
              </a:rPr>
              <a:t> rete di enunciati collegati a leggi da cui sono derivabili </a:t>
            </a:r>
            <a:r>
              <a:rPr lang="en-US" altLang="it-IT" sz="3200">
                <a:solidFill>
                  <a:srgbClr val="333399"/>
                </a:solidFill>
                <a:latin typeface="Arial" panose="020B0604020202020204" pitchFamily="34" charset="0"/>
              </a:rPr>
              <a:t>ipotesi</a:t>
            </a:r>
            <a:r>
              <a:rPr lang="en-US" altLang="it-IT" sz="3200">
                <a:solidFill>
                  <a:srgbClr val="000090"/>
                </a:solidFill>
                <a:latin typeface="Arial" panose="020B0604020202020204" pitchFamily="34" charset="0"/>
              </a:rPr>
              <a:t> </a:t>
            </a:r>
            <a:r>
              <a:rPr lang="en-US" altLang="it-IT" sz="3200">
                <a:latin typeface="Arial" panose="020B0604020202020204" pitchFamily="34" charset="0"/>
              </a:rPr>
              <a:t>empiricamente falsificabili</a:t>
            </a:r>
          </a:p>
          <a:p>
            <a:pPr>
              <a:spcBef>
                <a:spcPct val="50000"/>
              </a:spcBef>
              <a:buClr>
                <a:schemeClr val="accent2"/>
              </a:buClr>
              <a:buFont typeface="Wingdings" panose="05000000000000000000" pitchFamily="2" charset="2"/>
              <a:buChar char="§"/>
            </a:pPr>
            <a:r>
              <a:rPr lang="en-US" altLang="it-IT" sz="3200">
                <a:latin typeface="Arial" panose="020B0604020202020204" pitchFamily="34" charset="0"/>
              </a:rPr>
              <a:t>tipicamente, in un esperimento</a:t>
            </a:r>
          </a:p>
        </p:txBody>
      </p:sp>
      <p:sp>
        <p:nvSpPr>
          <p:cNvPr id="20482" name="Rectangle 3"/>
          <p:cNvSpPr>
            <a:spLocks noChangeArrowheads="1"/>
          </p:cNvSpPr>
          <p:nvPr/>
        </p:nvSpPr>
        <p:spPr bwMode="auto">
          <a:xfrm>
            <a:off x="2243138" y="338138"/>
            <a:ext cx="46561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sz="4400">
                <a:solidFill>
                  <a:srgbClr val="333399"/>
                </a:solidFill>
                <a:latin typeface="Arial" panose="020B0604020202020204" pitchFamily="34" charset="0"/>
              </a:rPr>
              <a:t>scopi della ricerca</a:t>
            </a:r>
          </a:p>
        </p:txBody>
      </p:sp>
    </p:spTree>
    <p:extLst>
      <p:ext uri="{BB962C8B-B14F-4D97-AF65-F5344CB8AC3E}">
        <p14:creationId xmlns:p14="http://schemas.microsoft.com/office/powerpoint/2010/main" val="2536426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914">
                                            <p:txEl>
                                              <p:pRg st="0" end="0"/>
                                            </p:txEl>
                                          </p:spTgt>
                                        </p:tgtEl>
                                        <p:attrNameLst>
                                          <p:attrName>style.visibility</p:attrName>
                                        </p:attrNameLst>
                                      </p:cBhvr>
                                      <p:to>
                                        <p:strVal val="visible"/>
                                      </p:to>
                                    </p:set>
                                    <p:animEffect transition="in" filter="wipe(left)">
                                      <p:cBhvr>
                                        <p:cTn id="12" dur="500"/>
                                        <p:tgtEl>
                                          <p:spTgt spid="3891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914">
                                            <p:txEl>
                                              <p:pRg st="1" end="1"/>
                                            </p:txEl>
                                          </p:spTgt>
                                        </p:tgtEl>
                                        <p:attrNameLst>
                                          <p:attrName>style.visibility</p:attrName>
                                        </p:attrNameLst>
                                      </p:cBhvr>
                                      <p:to>
                                        <p:strVal val="visible"/>
                                      </p:to>
                                    </p:set>
                                    <p:animEffect transition="in" filter="wipe(left)">
                                      <p:cBhvr>
                                        <p:cTn id="17" dur="500"/>
                                        <p:tgtEl>
                                          <p:spTgt spid="3891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914">
                                            <p:txEl>
                                              <p:pRg st="2" end="2"/>
                                            </p:txEl>
                                          </p:spTgt>
                                        </p:tgtEl>
                                        <p:attrNameLst>
                                          <p:attrName>style.visibility</p:attrName>
                                        </p:attrNameLst>
                                      </p:cBhvr>
                                      <p:to>
                                        <p:strVal val="visible"/>
                                      </p:to>
                                    </p:set>
                                    <p:animEffect transition="in" filter="wipe(left)">
                                      <p:cBhvr>
                                        <p:cTn id="22" dur="500"/>
                                        <p:tgtEl>
                                          <p:spTgt spid="3891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8914">
                                            <p:txEl>
                                              <p:pRg st="3" end="3"/>
                                            </p:txEl>
                                          </p:spTgt>
                                        </p:tgtEl>
                                        <p:attrNameLst>
                                          <p:attrName>style.visibility</p:attrName>
                                        </p:attrNameLst>
                                      </p:cBhvr>
                                      <p:to>
                                        <p:strVal val="visible"/>
                                      </p:to>
                                    </p:set>
                                    <p:animEffect transition="in" filter="wipe(left)">
                                      <p:cBhvr>
                                        <p:cTn id="27" dur="500"/>
                                        <p:tgtEl>
                                          <p:spTgt spid="38914">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8914">
                                            <p:txEl>
                                              <p:pRg st="4" end="4"/>
                                            </p:txEl>
                                          </p:spTgt>
                                        </p:tgtEl>
                                        <p:attrNameLst>
                                          <p:attrName>style.visibility</p:attrName>
                                        </p:attrNameLst>
                                      </p:cBhvr>
                                      <p:to>
                                        <p:strVal val="visible"/>
                                      </p:to>
                                    </p:set>
                                    <p:animEffect transition="in" filter="wipe(left)">
                                      <p:cBhvr>
                                        <p:cTn id="32" dur="500"/>
                                        <p:tgtEl>
                                          <p:spTgt spid="389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p:bldP spid="2048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0" y="539750"/>
            <a:ext cx="91440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dirty="0" err="1">
                <a:solidFill>
                  <a:srgbClr val="333399"/>
                </a:solidFill>
                <a:latin typeface="Arial" panose="020B0604020202020204" pitchFamily="34" charset="0"/>
              </a:rPr>
              <a:t>psicologia</a:t>
            </a:r>
            <a:r>
              <a:rPr lang="en-US" altLang="it-IT" sz="4400" dirty="0">
                <a:solidFill>
                  <a:srgbClr val="333399"/>
                </a:solidFill>
                <a:latin typeface="Arial" panose="020B0604020202020204" pitchFamily="34" charset="0"/>
              </a:rPr>
              <a:t> come </a:t>
            </a:r>
            <a:r>
              <a:rPr lang="en-US" altLang="it-IT" sz="4400" dirty="0" err="1">
                <a:solidFill>
                  <a:srgbClr val="333399"/>
                </a:solidFill>
                <a:latin typeface="Arial" panose="020B0604020202020204" pitchFamily="34" charset="0"/>
              </a:rPr>
              <a:t>scienza</a:t>
            </a:r>
            <a:r>
              <a:rPr lang="en-US" altLang="it-IT" sz="4400" dirty="0">
                <a:solidFill>
                  <a:srgbClr val="333399"/>
                </a:solidFill>
                <a:latin typeface="Arial" panose="020B0604020202020204" pitchFamily="34" charset="0"/>
              </a:rPr>
              <a:t> </a:t>
            </a:r>
            <a:r>
              <a:rPr lang="en-US" altLang="it-IT" sz="4400" dirty="0" err="1">
                <a:solidFill>
                  <a:srgbClr val="333399"/>
                </a:solidFill>
                <a:latin typeface="Arial" panose="020B0604020202020204" pitchFamily="34" charset="0"/>
              </a:rPr>
              <a:t>naturale</a:t>
            </a:r>
            <a:endParaRPr lang="en-US" altLang="it-IT" sz="4400" dirty="0">
              <a:solidFill>
                <a:srgbClr val="333399"/>
              </a:solidFill>
              <a:latin typeface="Arial" panose="020B0604020202020204" pitchFamily="34" charset="0"/>
            </a:endParaRPr>
          </a:p>
          <a:p>
            <a:pPr algn="ctr"/>
            <a:r>
              <a:rPr lang="en-US" altLang="it-IT" dirty="0">
                <a:solidFill>
                  <a:schemeClr val="bg2"/>
                </a:solidFill>
                <a:latin typeface="Arial" panose="020B0604020202020204" pitchFamily="34" charset="0"/>
              </a:rPr>
              <a:t>(James 1892, </a:t>
            </a:r>
            <a:r>
              <a:rPr lang="en-US" altLang="it-IT" i="1" dirty="0">
                <a:solidFill>
                  <a:schemeClr val="bg2"/>
                </a:solidFill>
                <a:latin typeface="Arial" panose="020B0604020202020204" pitchFamily="34" charset="0"/>
              </a:rPr>
              <a:t>A Plea for Psychology as a ‘Natural Science’</a:t>
            </a:r>
            <a:r>
              <a:rPr lang="en-US" altLang="it-IT" dirty="0">
                <a:solidFill>
                  <a:schemeClr val="bg2"/>
                </a:solidFill>
                <a:latin typeface="Arial" panose="020B0604020202020204" pitchFamily="34" charset="0"/>
              </a:rPr>
              <a:t>)</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l="35834" t="18666" r="33000" b="22667"/>
          <a:stretch>
            <a:fillRect/>
          </a:stretch>
        </p:blipFill>
        <p:spPr bwMode="auto">
          <a:xfrm>
            <a:off x="2197100" y="1828800"/>
            <a:ext cx="47498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44018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ssolve">
                                      <p:cBhvr>
                                        <p:cTn id="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ChangeArrowheads="1"/>
          </p:cNvSpPr>
          <p:nvPr/>
        </p:nvSpPr>
        <p:spPr bwMode="auto">
          <a:xfrm>
            <a:off x="0" y="1449161"/>
            <a:ext cx="9144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just">
              <a:spcAft>
                <a:spcPct val="40000"/>
              </a:spcAft>
              <a:buClr>
                <a:schemeClr val="accent2"/>
              </a:buClr>
              <a:buFont typeface="Wingdings" panose="05000000000000000000" pitchFamily="2" charset="2"/>
              <a:buChar char="§"/>
            </a:pPr>
            <a:r>
              <a:rPr lang="it-IT" dirty="0">
                <a:latin typeface="Arial" panose="020B0604020202020204" pitchFamily="34" charset="0"/>
              </a:rPr>
              <a:t>c</a:t>
            </a:r>
            <a:r>
              <a:rPr lang="it-IT" dirty="0" smtClean="0">
                <a:latin typeface="Arial" panose="020B0604020202020204" pitchFamily="34" charset="0"/>
              </a:rPr>
              <a:t>ritica la definizione di psicologia come </a:t>
            </a:r>
            <a:r>
              <a:rPr lang="it-IT" b="1" dirty="0" smtClean="0">
                <a:latin typeface="Arial" panose="020B0604020202020204" pitchFamily="34" charset="0"/>
              </a:rPr>
              <a:t>scienza naturale della correlazione tra stati mentali e eventi cerebrali</a:t>
            </a:r>
            <a:r>
              <a:rPr lang="it-IT" dirty="0" smtClean="0">
                <a:latin typeface="Arial" panose="020B0604020202020204" pitchFamily="34" charset="0"/>
              </a:rPr>
              <a:t>: gli stati mentali sono inaccessibili </a:t>
            </a:r>
          </a:p>
          <a:p>
            <a:pPr algn="just">
              <a:spcAft>
                <a:spcPct val="40000"/>
              </a:spcAft>
              <a:buClr>
                <a:schemeClr val="accent2"/>
              </a:buClr>
              <a:buFont typeface="Wingdings" panose="05000000000000000000" pitchFamily="2" charset="2"/>
              <a:buChar char="§"/>
            </a:pPr>
            <a:r>
              <a:rPr lang="it-IT" dirty="0">
                <a:latin typeface="Arial" panose="020B0604020202020204" pitchFamily="34" charset="0"/>
              </a:rPr>
              <a:t>g</a:t>
            </a:r>
            <a:r>
              <a:rPr lang="it-IT" dirty="0" smtClean="0">
                <a:latin typeface="Arial" panose="020B0604020202020204" pitchFamily="34" charset="0"/>
              </a:rPr>
              <a:t>li stati mentali sono relati in maniera più remota ad altre tipologie di </a:t>
            </a:r>
            <a:r>
              <a:rPr lang="it-IT" b="1" dirty="0" smtClean="0">
                <a:latin typeface="Arial" panose="020B0604020202020204" pitchFamily="34" charset="0"/>
              </a:rPr>
              <a:t>eventi fisici </a:t>
            </a:r>
            <a:r>
              <a:rPr lang="it-IT" dirty="0" smtClean="0">
                <a:latin typeface="Arial" panose="020B0604020202020204" pitchFamily="34" charset="0"/>
              </a:rPr>
              <a:t>(reattività a stimolazioni sensoriali, risposta motoria) </a:t>
            </a:r>
          </a:p>
          <a:p>
            <a:pPr algn="just">
              <a:spcAft>
                <a:spcPct val="40000"/>
              </a:spcAft>
              <a:buClr>
                <a:schemeClr val="accent2"/>
              </a:buClr>
              <a:buFont typeface="Wingdings" panose="05000000000000000000" pitchFamily="2" charset="2"/>
              <a:buChar char="§"/>
            </a:pPr>
            <a:r>
              <a:rPr lang="en-US" altLang="it-IT" dirty="0" err="1" smtClean="0">
                <a:latin typeface="Arial" panose="020B0604020202020204" pitchFamily="34" charset="0"/>
              </a:rPr>
              <a:t>scopo</a:t>
            </a:r>
            <a:r>
              <a:rPr lang="en-US" altLang="it-IT" dirty="0" smtClean="0">
                <a:latin typeface="Arial" panose="020B0604020202020204" pitchFamily="34" charset="0"/>
              </a:rPr>
              <a:t> </a:t>
            </a:r>
            <a:r>
              <a:rPr lang="en-US" altLang="it-IT" dirty="0" err="1" smtClean="0">
                <a:latin typeface="Arial" panose="020B0604020202020204" pitchFamily="34" charset="0"/>
              </a:rPr>
              <a:t>dei</a:t>
            </a:r>
            <a:r>
              <a:rPr lang="en-US" altLang="it-IT" dirty="0" smtClean="0">
                <a:latin typeface="Arial" panose="020B0604020202020204" pitchFamily="34" charset="0"/>
              </a:rPr>
              <a:t> </a:t>
            </a:r>
            <a:r>
              <a:rPr lang="en-US" altLang="it-IT" b="1" dirty="0" err="1" smtClean="0">
                <a:latin typeface="Arial" panose="020B0604020202020204" pitchFamily="34" charset="0"/>
              </a:rPr>
              <a:t>metodi</a:t>
            </a:r>
            <a:r>
              <a:rPr lang="en-US" altLang="it-IT" b="1" dirty="0" smtClean="0">
                <a:latin typeface="Arial" panose="020B0604020202020204" pitchFamily="34" charset="0"/>
              </a:rPr>
              <a:t> </a:t>
            </a:r>
            <a:r>
              <a:rPr lang="en-US" altLang="it-IT" b="1" dirty="0" err="1">
                <a:latin typeface="Arial" panose="020B0604020202020204" pitchFamily="34" charset="0"/>
              </a:rPr>
              <a:t>della</a:t>
            </a:r>
            <a:r>
              <a:rPr lang="en-US" altLang="it-IT" b="1" dirty="0">
                <a:latin typeface="Arial" panose="020B0604020202020204" pitchFamily="34" charset="0"/>
              </a:rPr>
              <a:t> </a:t>
            </a:r>
            <a:r>
              <a:rPr lang="en-US" altLang="it-IT" b="1" dirty="0" err="1">
                <a:latin typeface="Arial" panose="020B0604020202020204" pitchFamily="34" charset="0"/>
              </a:rPr>
              <a:t>ricerca</a:t>
            </a:r>
            <a:r>
              <a:rPr lang="en-US" altLang="it-IT" b="1" dirty="0">
                <a:latin typeface="Arial" panose="020B0604020202020204" pitchFamily="34" charset="0"/>
              </a:rPr>
              <a:t> </a:t>
            </a:r>
            <a:r>
              <a:rPr lang="en-US" altLang="it-IT" b="1" dirty="0" err="1" smtClean="0">
                <a:latin typeface="Arial" panose="020B0604020202020204" pitchFamily="34" charset="0"/>
              </a:rPr>
              <a:t>psicologica</a:t>
            </a:r>
            <a:r>
              <a:rPr lang="en-US" altLang="it-IT" dirty="0" smtClean="0">
                <a:latin typeface="Arial" panose="020B0604020202020204" pitchFamily="34" charset="0"/>
              </a:rPr>
              <a:t>: </a:t>
            </a:r>
            <a:r>
              <a:rPr lang="en-US" altLang="it-IT" dirty="0" err="1" smtClean="0">
                <a:latin typeface="Arial" panose="020B0604020202020204" pitchFamily="34" charset="0"/>
              </a:rPr>
              <a:t>comprendere</a:t>
            </a:r>
            <a:r>
              <a:rPr lang="en-US" altLang="it-IT" dirty="0" smtClean="0">
                <a:latin typeface="Arial" panose="020B0604020202020204" pitchFamily="34" charset="0"/>
              </a:rPr>
              <a:t> </a:t>
            </a:r>
            <a:r>
              <a:rPr lang="en-US" altLang="it-IT" dirty="0" err="1" smtClean="0">
                <a:latin typeface="Arial" panose="020B0604020202020204" pitchFamily="34" charset="0"/>
              </a:rPr>
              <a:t>tali</a:t>
            </a:r>
            <a:r>
              <a:rPr lang="en-US" altLang="it-IT" dirty="0" smtClean="0">
                <a:latin typeface="Arial" panose="020B0604020202020204" pitchFamily="34" charset="0"/>
              </a:rPr>
              <a:t> </a:t>
            </a:r>
            <a:r>
              <a:rPr lang="en-US" altLang="it-IT" dirty="0" err="1" smtClean="0">
                <a:latin typeface="Arial" panose="020B0604020202020204" pitchFamily="34" charset="0"/>
              </a:rPr>
              <a:t>relazioni</a:t>
            </a:r>
            <a:endParaRPr lang="en-US" altLang="it-IT" dirty="0">
              <a:latin typeface="Arial" panose="020B0604020202020204" pitchFamily="34" charset="0"/>
            </a:endParaRPr>
          </a:p>
          <a:p>
            <a:pPr algn="just">
              <a:spcAft>
                <a:spcPct val="40000"/>
              </a:spcAft>
              <a:buClr>
                <a:schemeClr val="accent2"/>
              </a:buClr>
              <a:buFont typeface="Wingdings" panose="05000000000000000000" pitchFamily="2" charset="2"/>
              <a:buChar char="§"/>
            </a:pPr>
            <a:r>
              <a:rPr lang="en-US" altLang="it-IT" dirty="0" smtClean="0">
                <a:latin typeface="Arial" panose="020B0604020202020204" pitchFamily="34" charset="0"/>
              </a:rPr>
              <a:t>come? </a:t>
            </a:r>
            <a:r>
              <a:rPr lang="en-US" altLang="it-IT" dirty="0" err="1" smtClean="0">
                <a:latin typeface="Arial" panose="020B0604020202020204" pitchFamily="34" charset="0"/>
              </a:rPr>
              <a:t>esperimento</a:t>
            </a:r>
            <a:r>
              <a:rPr lang="en-US" altLang="it-IT" dirty="0" smtClean="0">
                <a:latin typeface="Arial" panose="020B0604020202020204" pitchFamily="34" charset="0"/>
              </a:rPr>
              <a:t>: studio “</a:t>
            </a:r>
            <a:r>
              <a:rPr lang="en-US" altLang="it-IT" i="1" dirty="0" err="1" smtClean="0">
                <a:latin typeface="Arial" panose="020B0604020202020204" pitchFamily="34" charset="0"/>
              </a:rPr>
              <a:t>correlazionale</a:t>
            </a:r>
            <a:r>
              <a:rPr lang="en-US" altLang="it-IT" i="1" dirty="0" smtClean="0">
                <a:latin typeface="Arial" panose="020B0604020202020204" pitchFamily="34" charset="0"/>
              </a:rPr>
              <a:t>”</a:t>
            </a:r>
            <a:r>
              <a:rPr lang="en-US" altLang="it-IT" dirty="0" smtClean="0">
                <a:latin typeface="Arial" panose="020B0604020202020204" pitchFamily="34" charset="0"/>
              </a:rPr>
              <a:t>? </a:t>
            </a:r>
          </a:p>
          <a:p>
            <a:pPr algn="just">
              <a:spcAft>
                <a:spcPct val="40000"/>
              </a:spcAft>
              <a:buClr>
                <a:schemeClr val="accent2"/>
              </a:buClr>
              <a:buFont typeface="Wingdings" panose="05000000000000000000" pitchFamily="2" charset="2"/>
              <a:buChar char="§"/>
            </a:pPr>
            <a:r>
              <a:rPr lang="en-US" altLang="it-IT" dirty="0" smtClean="0">
                <a:latin typeface="Arial" panose="020B0604020202020204" pitchFamily="34" charset="0"/>
              </a:rPr>
              <a:t>Si ma </a:t>
            </a:r>
            <a:r>
              <a:rPr lang="en-US" altLang="it-IT" b="1" dirty="0" smtClean="0">
                <a:latin typeface="Arial" panose="020B0604020202020204" pitchFamily="34" charset="0"/>
              </a:rPr>
              <a:t>No</a:t>
            </a:r>
            <a:r>
              <a:rPr lang="en-US" altLang="it-IT" dirty="0" smtClean="0">
                <a:latin typeface="Arial" panose="020B0604020202020204" pitchFamily="34" charset="0"/>
              </a:rPr>
              <a:t> in </a:t>
            </a:r>
            <a:r>
              <a:rPr lang="en-US" altLang="it-IT" dirty="0" err="1" smtClean="0">
                <a:latin typeface="Arial" panose="020B0604020202020204" pitchFamily="34" charset="0"/>
              </a:rPr>
              <a:t>senso</a:t>
            </a:r>
            <a:r>
              <a:rPr lang="en-US" altLang="it-IT" dirty="0" smtClean="0">
                <a:latin typeface="Arial" panose="020B0604020202020204" pitchFamily="34" charset="0"/>
              </a:rPr>
              <a:t> </a:t>
            </a:r>
            <a:r>
              <a:rPr lang="en-US" altLang="it-IT" b="1" dirty="0" err="1" smtClean="0">
                <a:latin typeface="Arial" panose="020B0604020202020204" pitchFamily="34" charset="0"/>
              </a:rPr>
              <a:t>stretto</a:t>
            </a:r>
            <a:endParaRPr lang="en-US" altLang="it-IT" b="1" dirty="0">
              <a:latin typeface="Arial" panose="020B0604020202020204" pitchFamily="34" charset="0"/>
            </a:endParaRPr>
          </a:p>
          <a:p>
            <a:pPr algn="just">
              <a:spcAft>
                <a:spcPct val="40000"/>
              </a:spcAft>
              <a:buClr>
                <a:schemeClr val="accent2"/>
              </a:buClr>
              <a:buFont typeface="Wingdings" panose="05000000000000000000" pitchFamily="2" charset="2"/>
              <a:buChar char="§"/>
            </a:pPr>
            <a:r>
              <a:rPr lang="en-US" altLang="it-IT" dirty="0" err="1">
                <a:latin typeface="Arial" panose="020B0604020202020204" pitchFamily="34" charset="0"/>
              </a:rPr>
              <a:t>fenomenologia</a:t>
            </a:r>
            <a:r>
              <a:rPr lang="en-US" altLang="it-IT" dirty="0">
                <a:latin typeface="Arial" panose="020B0604020202020204" pitchFamily="34" charset="0"/>
              </a:rPr>
              <a:t>, </a:t>
            </a:r>
            <a:r>
              <a:rPr lang="en-US" altLang="it-IT" dirty="0" err="1">
                <a:latin typeface="Arial" panose="020B0604020202020204" pitchFamily="34" charset="0"/>
              </a:rPr>
              <a:t>psicofisica</a:t>
            </a:r>
            <a:r>
              <a:rPr lang="en-US" altLang="it-IT" dirty="0">
                <a:latin typeface="Arial" panose="020B0604020202020204" pitchFamily="34" charset="0"/>
              </a:rPr>
              <a:t>, </a:t>
            </a:r>
            <a:r>
              <a:rPr lang="en-US" altLang="it-IT" dirty="0" err="1">
                <a:latin typeface="Arial" panose="020B0604020202020204" pitchFamily="34" charset="0"/>
              </a:rPr>
              <a:t>cronometria</a:t>
            </a:r>
            <a:r>
              <a:rPr lang="en-US" altLang="it-IT" dirty="0">
                <a:latin typeface="Arial" panose="020B0604020202020204" pitchFamily="34" charset="0"/>
              </a:rPr>
              <a:t> </a:t>
            </a:r>
            <a:r>
              <a:rPr lang="en-US" altLang="it-IT" dirty="0" err="1">
                <a:latin typeface="Arial" panose="020B0604020202020204" pitchFamily="34" charset="0"/>
              </a:rPr>
              <a:t>mentale</a:t>
            </a:r>
            <a:r>
              <a:rPr lang="en-US" altLang="it-IT" dirty="0">
                <a:latin typeface="Arial" panose="020B0604020202020204" pitchFamily="34" charset="0"/>
              </a:rPr>
              <a:t>, </a:t>
            </a:r>
            <a:r>
              <a:rPr lang="en-US" altLang="it-IT" dirty="0" err="1" smtClean="0">
                <a:latin typeface="Arial" panose="020B0604020202020204" pitchFamily="34" charset="0"/>
              </a:rPr>
              <a:t>neuroscienze</a:t>
            </a:r>
            <a:endParaRPr lang="en-US" altLang="it-IT" dirty="0">
              <a:latin typeface="Arial" panose="020B0604020202020204" pitchFamily="34" charset="0"/>
            </a:endParaRPr>
          </a:p>
        </p:txBody>
      </p:sp>
      <p:sp>
        <p:nvSpPr>
          <p:cNvPr id="24578" name="Rectangle 4"/>
          <p:cNvSpPr>
            <a:spLocks noChangeArrowheads="1"/>
          </p:cNvSpPr>
          <p:nvPr/>
        </p:nvSpPr>
        <p:spPr bwMode="auto">
          <a:xfrm>
            <a:off x="0" y="104321"/>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dirty="0">
                <a:solidFill>
                  <a:srgbClr val="333399"/>
                </a:solidFill>
                <a:latin typeface="Arial" panose="020B0604020202020204" pitchFamily="34" charset="0"/>
              </a:rPr>
              <a:t>l</a:t>
            </a:r>
            <a:r>
              <a:rPr lang="en-US" altLang="it-IT" sz="4400" dirty="0" smtClean="0">
                <a:solidFill>
                  <a:srgbClr val="333399"/>
                </a:solidFill>
                <a:latin typeface="Arial" panose="020B0604020202020204" pitchFamily="34" charset="0"/>
              </a:rPr>
              <a:t>a </a:t>
            </a:r>
            <a:r>
              <a:rPr lang="en-US" altLang="it-IT" sz="4400" dirty="0" err="1" smtClean="0">
                <a:solidFill>
                  <a:srgbClr val="333399"/>
                </a:solidFill>
                <a:latin typeface="Arial" panose="020B0604020202020204" pitchFamily="34" charset="0"/>
              </a:rPr>
              <a:t>critica</a:t>
            </a:r>
            <a:r>
              <a:rPr lang="en-US" altLang="it-IT" sz="4400" dirty="0" smtClean="0">
                <a:solidFill>
                  <a:srgbClr val="333399"/>
                </a:solidFill>
                <a:latin typeface="Arial" panose="020B0604020202020204" pitchFamily="34" charset="0"/>
              </a:rPr>
              <a:t> del prof. Ladd</a:t>
            </a:r>
            <a:endParaRPr lang="en-US" altLang="it-IT" sz="4400" dirty="0">
              <a:solidFill>
                <a:srgbClr val="333399"/>
              </a:solidFill>
              <a:latin typeface="Arial" panose="020B0604020202020204" pitchFamily="34" charset="0"/>
            </a:endParaRPr>
          </a:p>
          <a:p>
            <a:pPr algn="ctr"/>
            <a:r>
              <a:rPr lang="en-US" altLang="it-IT" dirty="0">
                <a:solidFill>
                  <a:schemeClr val="bg2"/>
                </a:solidFill>
                <a:latin typeface="Arial" panose="020B0604020202020204" pitchFamily="34" charset="0"/>
              </a:rPr>
              <a:t>(James 1892, </a:t>
            </a:r>
            <a:r>
              <a:rPr lang="en-US" altLang="it-IT" i="1" dirty="0">
                <a:solidFill>
                  <a:schemeClr val="bg2"/>
                </a:solidFill>
                <a:latin typeface="Arial" panose="020B0604020202020204" pitchFamily="34" charset="0"/>
              </a:rPr>
              <a:t>A Plea for Psychology as a ‘Natural Science’</a:t>
            </a:r>
            <a:r>
              <a:rPr lang="en-US" altLang="it-IT" dirty="0">
                <a:solidFill>
                  <a:schemeClr val="bg2"/>
                </a:solidFill>
                <a:latin typeface="Arial" panose="020B0604020202020204" pitchFamily="34" charset="0"/>
              </a:rPr>
              <a:t>)</a:t>
            </a:r>
          </a:p>
        </p:txBody>
      </p:sp>
    </p:spTree>
    <p:extLst>
      <p:ext uri="{BB962C8B-B14F-4D97-AF65-F5344CB8AC3E}">
        <p14:creationId xmlns:p14="http://schemas.microsoft.com/office/powerpoint/2010/main" val="607594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ssolve">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Effect transition="in" filter="wipe(left)">
                                      <p:cBhvr>
                                        <p:cTn id="12" dur="500"/>
                                        <p:tgtEl>
                                          <p:spTgt spid="614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1443">
                                            <p:txEl>
                                              <p:pRg st="1" end="1"/>
                                            </p:txEl>
                                          </p:spTgt>
                                        </p:tgtEl>
                                        <p:attrNameLst>
                                          <p:attrName>style.visibility</p:attrName>
                                        </p:attrNameLst>
                                      </p:cBhvr>
                                      <p:to>
                                        <p:strVal val="visible"/>
                                      </p:to>
                                    </p:set>
                                    <p:animEffect transition="in" filter="wipe(left)">
                                      <p:cBhvr>
                                        <p:cTn id="17" dur="500"/>
                                        <p:tgtEl>
                                          <p:spTgt spid="6144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1443">
                                            <p:txEl>
                                              <p:pRg st="2" end="2"/>
                                            </p:txEl>
                                          </p:spTgt>
                                        </p:tgtEl>
                                        <p:attrNameLst>
                                          <p:attrName>style.visibility</p:attrName>
                                        </p:attrNameLst>
                                      </p:cBhvr>
                                      <p:to>
                                        <p:strVal val="visible"/>
                                      </p:to>
                                    </p:set>
                                    <p:animEffect transition="in" filter="wipe(left)">
                                      <p:cBhvr>
                                        <p:cTn id="22" dur="500"/>
                                        <p:tgtEl>
                                          <p:spTgt spid="6144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443">
                                            <p:txEl>
                                              <p:pRg st="3" end="3"/>
                                            </p:txEl>
                                          </p:spTgt>
                                        </p:tgtEl>
                                        <p:attrNameLst>
                                          <p:attrName>style.visibility</p:attrName>
                                        </p:attrNameLst>
                                      </p:cBhvr>
                                      <p:to>
                                        <p:strVal val="visible"/>
                                      </p:to>
                                    </p:set>
                                    <p:animEffect transition="in" filter="wipe(left)">
                                      <p:cBhvr>
                                        <p:cTn id="27" dur="500"/>
                                        <p:tgtEl>
                                          <p:spTgt spid="6144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1443">
                                            <p:txEl>
                                              <p:pRg st="4" end="4"/>
                                            </p:txEl>
                                          </p:spTgt>
                                        </p:tgtEl>
                                        <p:attrNameLst>
                                          <p:attrName>style.visibility</p:attrName>
                                        </p:attrNameLst>
                                      </p:cBhvr>
                                      <p:to>
                                        <p:strVal val="visible"/>
                                      </p:to>
                                    </p:set>
                                    <p:animEffect transition="in" filter="wipe(left)">
                                      <p:cBhvr>
                                        <p:cTn id="32" dur="500"/>
                                        <p:tgtEl>
                                          <p:spTgt spid="6144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1443">
                                            <p:txEl>
                                              <p:pRg st="5" end="5"/>
                                            </p:txEl>
                                          </p:spTgt>
                                        </p:tgtEl>
                                        <p:attrNameLst>
                                          <p:attrName>style.visibility</p:attrName>
                                        </p:attrNameLst>
                                      </p:cBhvr>
                                      <p:to>
                                        <p:strVal val="visible"/>
                                      </p:to>
                                    </p:set>
                                    <p:animEffect transition="in" filter="wipe(left)">
                                      <p:cBhvr>
                                        <p:cTn id="37" dur="500"/>
                                        <p:tgtEl>
                                          <p:spTgt spid="61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P spid="245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33" name="Rectangle 9"/>
          <p:cNvSpPr>
            <a:spLocks noChangeArrowheads="1"/>
          </p:cNvSpPr>
          <p:nvPr/>
        </p:nvSpPr>
        <p:spPr bwMode="auto">
          <a:xfrm>
            <a:off x="2493963" y="1865313"/>
            <a:ext cx="720725" cy="6492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50634" name="Rectangle 10"/>
          <p:cNvSpPr>
            <a:spLocks noChangeArrowheads="1"/>
          </p:cNvSpPr>
          <p:nvPr/>
        </p:nvSpPr>
        <p:spPr bwMode="auto">
          <a:xfrm>
            <a:off x="5735638" y="1865313"/>
            <a:ext cx="720725" cy="6492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50635" name="Rectangle 11"/>
          <p:cNvSpPr>
            <a:spLocks noChangeArrowheads="1"/>
          </p:cNvSpPr>
          <p:nvPr/>
        </p:nvSpPr>
        <p:spPr bwMode="auto">
          <a:xfrm>
            <a:off x="2493963" y="4816475"/>
            <a:ext cx="720725" cy="649288"/>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50636" name="Rectangle 12"/>
          <p:cNvSpPr>
            <a:spLocks noChangeArrowheads="1"/>
          </p:cNvSpPr>
          <p:nvPr/>
        </p:nvSpPr>
        <p:spPr bwMode="auto">
          <a:xfrm>
            <a:off x="5735638" y="3952875"/>
            <a:ext cx="720725" cy="649288"/>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 name="Rectangle 2"/>
          <p:cNvSpPr txBox="1">
            <a:spLocks noChangeArrowheads="1"/>
          </p:cNvSpPr>
          <p:nvPr/>
        </p:nvSpPr>
        <p:spPr bwMode="auto">
          <a:xfrm>
            <a:off x="0" y="231775"/>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dirty="0" smtClean="0">
                <a:solidFill>
                  <a:srgbClr val="004BC8"/>
                </a:solidFill>
                <a:latin typeface="Arial" panose="020B0604020202020204" pitchFamily="34" charset="0"/>
              </a:rPr>
              <a:t>MA con grandi spostamenti</a:t>
            </a:r>
            <a:endParaRPr lang="it-IT" altLang="it-IT" sz="4400" dirty="0">
              <a:solidFill>
                <a:srgbClr val="004BC8"/>
              </a:solidFill>
              <a:latin typeface="Arial" panose="020B0604020202020204" pitchFamily="34" charset="0"/>
            </a:endParaRPr>
          </a:p>
          <a:p>
            <a:pPr algn="ctr" eaLnBrk="1" hangingPunct="1"/>
            <a:r>
              <a:rPr lang="it-IT" altLang="it-IT" sz="3600" dirty="0">
                <a:solidFill>
                  <a:srgbClr val="FF6600"/>
                </a:solidFill>
                <a:latin typeface="Arial" panose="020B0604020202020204" pitchFamily="34" charset="0"/>
              </a:rPr>
              <a:t>da un </a:t>
            </a:r>
            <a:r>
              <a:rPr lang="it-IT" altLang="it-IT" sz="3600" dirty="0" smtClean="0">
                <a:solidFill>
                  <a:srgbClr val="FF6600"/>
                </a:solidFill>
                <a:latin typeface="Arial" panose="020B0604020202020204" pitchFamily="34" charset="0"/>
              </a:rPr>
              <a:t>emicampo/emisfero </a:t>
            </a:r>
            <a:r>
              <a:rPr lang="it-IT" altLang="it-IT" sz="3600" dirty="0">
                <a:solidFill>
                  <a:srgbClr val="FF6600"/>
                </a:solidFill>
                <a:latin typeface="Arial" panose="020B0604020202020204" pitchFamily="34" charset="0"/>
              </a:rPr>
              <a:t>all’altro</a:t>
            </a:r>
            <a:r>
              <a:rPr lang="it-IT" altLang="it-IT" sz="4400" dirty="0">
                <a:solidFill>
                  <a:srgbClr val="004BC8"/>
                </a:solidFill>
                <a:latin typeface="Arial" panose="020B0604020202020204" pitchFamily="34" charset="0"/>
              </a:rPr>
              <a:t>   </a:t>
            </a:r>
          </a:p>
          <a:p>
            <a:pPr algn="ctr" eaLnBrk="1" hangingPunct="1"/>
            <a:endParaRPr lang="en-GB" altLang="it-IT" i="1" dirty="0">
              <a:solidFill>
                <a:srgbClr val="000000"/>
              </a:solidFill>
              <a:latin typeface="Arial" panose="020B0604020202020204" pitchFamily="34" charset="0"/>
            </a:endParaRPr>
          </a:p>
        </p:txBody>
      </p:sp>
      <p:sp>
        <p:nvSpPr>
          <p:cNvPr id="1050638" name="Rectangle 14"/>
          <p:cNvSpPr>
            <a:spLocks noChangeArrowheads="1"/>
          </p:cNvSpPr>
          <p:nvPr/>
        </p:nvSpPr>
        <p:spPr bwMode="auto">
          <a:xfrm>
            <a:off x="0" y="5703709"/>
            <a:ext cx="91440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342900" indent="-342900">
              <a:buClr>
                <a:schemeClr val="accent2"/>
              </a:buClr>
              <a:buFont typeface="Wingdings" panose="05000000000000000000" pitchFamily="2" charset="2"/>
              <a:buChar char="§"/>
            </a:pPr>
            <a:r>
              <a:rPr lang="en-US" altLang="it-IT" dirty="0" smtClean="0">
                <a:latin typeface="Arial" panose="020B0604020202020204" pitchFamily="34" charset="0"/>
              </a:rPr>
              <a:t>è un </a:t>
            </a:r>
            <a:r>
              <a:rPr lang="en-US" altLang="it-IT" dirty="0" err="1" smtClean="0">
                <a:latin typeface="Arial" panose="020B0604020202020204" pitchFamily="34" charset="0"/>
              </a:rPr>
              <a:t>fenomeno</a:t>
            </a:r>
            <a:r>
              <a:rPr lang="en-US" altLang="it-IT" dirty="0" smtClean="0">
                <a:latin typeface="Arial" panose="020B0604020202020204" pitchFamily="34" charset="0"/>
              </a:rPr>
              <a:t> </a:t>
            </a:r>
            <a:r>
              <a:rPr lang="en-US" altLang="it-IT" dirty="0" err="1" smtClean="0">
                <a:latin typeface="Arial" panose="020B0604020202020204" pitchFamily="34" charset="0"/>
              </a:rPr>
              <a:t>squisitamente</a:t>
            </a:r>
            <a:r>
              <a:rPr lang="en-US" altLang="it-IT" dirty="0" smtClean="0">
                <a:latin typeface="Arial" panose="020B0604020202020204" pitchFamily="34" charset="0"/>
              </a:rPr>
              <a:t> </a:t>
            </a:r>
            <a:r>
              <a:rPr lang="en-US" altLang="it-IT" i="1" dirty="0" smtClean="0">
                <a:latin typeface="Arial" panose="020B0604020202020204" pitchFamily="34" charset="0"/>
              </a:rPr>
              <a:t>low-level</a:t>
            </a:r>
          </a:p>
          <a:p>
            <a:pPr marL="342900" indent="-342900">
              <a:buClr>
                <a:schemeClr val="accent2"/>
              </a:buClr>
              <a:buFont typeface="Wingdings" panose="05000000000000000000" pitchFamily="2" charset="2"/>
              <a:buChar char="§"/>
            </a:pPr>
            <a:r>
              <a:rPr lang="en-US" altLang="it-IT" dirty="0">
                <a:latin typeface="Arial" panose="020B0604020202020204" pitchFamily="34" charset="0"/>
              </a:rPr>
              <a:t>n</a:t>
            </a:r>
            <a:r>
              <a:rPr lang="en-US" altLang="it-IT" dirty="0" smtClean="0">
                <a:latin typeface="Arial" panose="020B0604020202020204" pitchFamily="34" charset="0"/>
              </a:rPr>
              <a:t>o: non </a:t>
            </a:r>
            <a:r>
              <a:rPr lang="en-US" altLang="it-IT" dirty="0" err="1" smtClean="0">
                <a:latin typeface="Arial" panose="020B0604020202020204" pitchFamily="34" charset="0"/>
              </a:rPr>
              <a:t>può</a:t>
            </a:r>
            <a:r>
              <a:rPr lang="en-US" altLang="it-IT" dirty="0" smtClean="0">
                <a:latin typeface="Arial" panose="020B0604020202020204" pitchFamily="34" charset="0"/>
              </a:rPr>
              <a:t> </a:t>
            </a:r>
            <a:r>
              <a:rPr lang="en-US" altLang="it-IT" dirty="0" err="1">
                <a:latin typeface="Arial" panose="020B0604020202020204" pitchFamily="34" charset="0"/>
              </a:rPr>
              <a:t>essere</a:t>
            </a:r>
            <a:r>
              <a:rPr lang="en-US" altLang="it-IT" dirty="0">
                <a:latin typeface="Arial" panose="020B0604020202020204" pitchFamily="34" charset="0"/>
              </a:rPr>
              <a:t> </a:t>
            </a:r>
            <a:r>
              <a:rPr lang="en-US" altLang="it-IT" dirty="0" err="1">
                <a:latin typeface="Arial" panose="020B0604020202020204" pitchFamily="34" charset="0"/>
              </a:rPr>
              <a:t>dovuto</a:t>
            </a:r>
            <a:r>
              <a:rPr lang="en-US" altLang="it-IT" dirty="0">
                <a:latin typeface="Arial" panose="020B0604020202020204" pitchFamily="34" charset="0"/>
              </a:rPr>
              <a:t> </a:t>
            </a:r>
            <a:r>
              <a:rPr lang="en-US" altLang="it-IT" dirty="0" smtClean="0">
                <a:latin typeface="Arial" panose="020B0604020202020204" pitchFamily="34" charset="0"/>
              </a:rPr>
              <a:t>a </a:t>
            </a:r>
            <a:r>
              <a:rPr lang="en-US" altLang="it-IT" dirty="0" err="1" smtClean="0">
                <a:latin typeface="Arial" panose="020B0604020202020204" pitchFamily="34" charset="0"/>
              </a:rPr>
              <a:t>stimolazione</a:t>
            </a:r>
            <a:r>
              <a:rPr lang="en-US" altLang="it-IT" dirty="0" smtClean="0">
                <a:latin typeface="Arial" panose="020B0604020202020204" pitchFamily="34" charset="0"/>
              </a:rPr>
              <a:t> </a:t>
            </a:r>
            <a:r>
              <a:rPr lang="en-US" altLang="it-IT" dirty="0" err="1">
                <a:latin typeface="Arial" panose="020B0604020202020204" pitchFamily="34" charset="0"/>
              </a:rPr>
              <a:t>successiva</a:t>
            </a:r>
            <a:r>
              <a:rPr lang="en-US" altLang="it-IT" dirty="0">
                <a:latin typeface="Arial" panose="020B0604020202020204" pitchFamily="34" charset="0"/>
              </a:rPr>
              <a:t> di cellule </a:t>
            </a:r>
            <a:r>
              <a:rPr lang="en-US" altLang="it-IT" dirty="0" err="1">
                <a:latin typeface="Arial" panose="020B0604020202020204" pitchFamily="34" charset="0"/>
              </a:rPr>
              <a:t>adiacenti</a:t>
            </a:r>
            <a:r>
              <a:rPr lang="en-US" altLang="it-IT" dirty="0">
                <a:latin typeface="Arial" panose="020B0604020202020204" pitchFamily="34" charset="0"/>
              </a:rPr>
              <a:t> </a:t>
            </a:r>
            <a:r>
              <a:rPr lang="en-US" altLang="it-IT" dirty="0" err="1">
                <a:latin typeface="Arial" panose="020B0604020202020204" pitchFamily="34" charset="0"/>
              </a:rPr>
              <a:t>sensibili</a:t>
            </a:r>
            <a:r>
              <a:rPr lang="en-US" altLang="it-IT" dirty="0">
                <a:latin typeface="Arial" panose="020B0604020202020204" pitchFamily="34" charset="0"/>
              </a:rPr>
              <a:t> </a:t>
            </a:r>
            <a:r>
              <a:rPr lang="en-US" altLang="it-IT" dirty="0" err="1">
                <a:latin typeface="Arial" panose="020B0604020202020204" pitchFamily="34" charset="0"/>
              </a:rPr>
              <a:t>alla</a:t>
            </a:r>
            <a:r>
              <a:rPr lang="en-US" altLang="it-IT" dirty="0">
                <a:latin typeface="Arial" panose="020B0604020202020204" pitchFamily="34" charset="0"/>
              </a:rPr>
              <a:t> </a:t>
            </a:r>
            <a:r>
              <a:rPr lang="en-US" altLang="it-IT" dirty="0" err="1">
                <a:latin typeface="Arial" panose="020B0604020202020204" pitchFamily="34" charset="0"/>
              </a:rPr>
              <a:t>direzione</a:t>
            </a:r>
            <a:r>
              <a:rPr lang="en-US" altLang="it-IT" dirty="0">
                <a:latin typeface="Arial" panose="020B0604020202020204" pitchFamily="34" charset="0"/>
              </a:rPr>
              <a:t> del </a:t>
            </a:r>
            <a:r>
              <a:rPr lang="en-US" altLang="it-IT" dirty="0" err="1" smtClean="0">
                <a:latin typeface="Arial" panose="020B0604020202020204" pitchFamily="34" charset="0"/>
              </a:rPr>
              <a:t>movimento</a:t>
            </a:r>
            <a:r>
              <a:rPr lang="en-US" altLang="it-IT" dirty="0" smtClean="0">
                <a:latin typeface="Arial" panose="020B0604020202020204" pitchFamily="34" charset="0"/>
              </a:rPr>
              <a:t>…. </a:t>
            </a:r>
            <a:r>
              <a:rPr lang="en-US" altLang="it-IT" dirty="0" err="1" smtClean="0">
                <a:latin typeface="Arial" panose="020B0604020202020204" pitchFamily="34" charset="0"/>
              </a:rPr>
              <a:t>vediamo</a:t>
            </a:r>
            <a:endParaRPr lang="it-IT" altLang="it-IT" dirty="0">
              <a:latin typeface="Arial" panose="020B0604020202020204" pitchFamily="34" charset="0"/>
            </a:endParaRPr>
          </a:p>
        </p:txBody>
      </p:sp>
    </p:spTree>
    <p:extLst>
      <p:ext uri="{BB962C8B-B14F-4D97-AF65-F5344CB8AC3E}">
        <p14:creationId xmlns:p14="http://schemas.microsoft.com/office/powerpoint/2010/main" val="27113174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0633"/>
                                        </p:tgtEl>
                                        <p:attrNameLst>
                                          <p:attrName>style.visibility</p:attrName>
                                        </p:attrNameLst>
                                      </p:cBhvr>
                                      <p:to>
                                        <p:strVal val="visible"/>
                                      </p:to>
                                    </p:set>
                                    <p:animEffect transition="in" filter="fade">
                                      <p:cBhvr>
                                        <p:cTn id="7" dur="500"/>
                                        <p:tgtEl>
                                          <p:spTgt spid="1050633"/>
                                        </p:tgtEl>
                                      </p:cBhvr>
                                    </p:animEffect>
                                  </p:childTnLst>
                                  <p:subTnLst>
                                    <p:set>
                                      <p:cBhvr override="childStyle">
                                        <p:cTn dur="1" fill="hold" display="0" masterRel="nextClick" afterEffect="1"/>
                                        <p:tgtEl>
                                          <p:spTgt spid="1050633"/>
                                        </p:tgtEl>
                                        <p:attrNameLst>
                                          <p:attrName>style.visibility</p:attrName>
                                        </p:attrNameLst>
                                      </p:cBhvr>
                                      <p:to>
                                        <p:strVal val="hidden"/>
                                      </p:to>
                                    </p:set>
                                  </p:subTnLst>
                                </p:cTn>
                              </p:par>
                            </p:childTnLst>
                          </p:cTn>
                        </p:par>
                        <p:par>
                          <p:cTn id="8" fill="hold" nodeType="afterGroup">
                            <p:stCondLst>
                              <p:cond delay="500"/>
                            </p:stCondLst>
                            <p:childTnLst>
                              <p:par>
                                <p:cTn id="9" presetID="1" presetClass="entr" presetSubtype="0" fill="hold" grpId="0" nodeType="afterEffect">
                                  <p:stCondLst>
                                    <p:cond delay="1000"/>
                                  </p:stCondLst>
                                  <p:childTnLst>
                                    <p:set>
                                      <p:cBhvr>
                                        <p:cTn id="10" dur="1" fill="hold">
                                          <p:stCondLst>
                                            <p:cond delay="0"/>
                                          </p:stCondLst>
                                        </p:cTn>
                                        <p:tgtEl>
                                          <p:spTgt spid="10506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0635"/>
                                        </p:tgtEl>
                                        <p:attrNameLst>
                                          <p:attrName>style.visibility</p:attrName>
                                        </p:attrNameLst>
                                      </p:cBhvr>
                                      <p:to>
                                        <p:strVal val="visible"/>
                                      </p:to>
                                    </p:set>
                                  </p:childTnLst>
                                  <p:subTnLst>
                                    <p:set>
                                      <p:cBhvr override="childStyle">
                                        <p:cTn dur="1" fill="hold" display="0" masterRel="nextClick" afterEffect="1"/>
                                        <p:tgtEl>
                                          <p:spTgt spid="1050635"/>
                                        </p:tgtEl>
                                        <p:attrNameLst>
                                          <p:attrName>style.visibility</p:attrName>
                                        </p:attrNameLst>
                                      </p:cBhvr>
                                      <p:to>
                                        <p:strVal val="hidden"/>
                                      </p:to>
                                    </p:set>
                                  </p:subTnLst>
                                </p:cTn>
                              </p:par>
                            </p:childTnLst>
                          </p:cTn>
                        </p:par>
                        <p:par>
                          <p:cTn id="15" fill="hold" nodeType="afterGroup">
                            <p:stCondLst>
                              <p:cond delay="0"/>
                            </p:stCondLst>
                            <p:childTnLst>
                              <p:par>
                                <p:cTn id="16" presetID="1" presetClass="entr" presetSubtype="0" fill="hold" grpId="0" nodeType="afterEffect">
                                  <p:stCondLst>
                                    <p:cond delay="1000"/>
                                  </p:stCondLst>
                                  <p:childTnLst>
                                    <p:set>
                                      <p:cBhvr>
                                        <p:cTn id="17" dur="1" fill="hold">
                                          <p:stCondLst>
                                            <p:cond delay="0"/>
                                          </p:stCondLst>
                                        </p:cTn>
                                        <p:tgtEl>
                                          <p:spTgt spid="105063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50638">
                                            <p:txEl>
                                              <p:pRg st="0" end="0"/>
                                            </p:txEl>
                                          </p:spTgt>
                                        </p:tgtEl>
                                        <p:attrNameLst>
                                          <p:attrName>style.visibility</p:attrName>
                                        </p:attrNameLst>
                                      </p:cBhvr>
                                      <p:to>
                                        <p:strVal val="visible"/>
                                      </p:to>
                                    </p:set>
                                    <p:animEffect transition="in" filter="wipe(left)">
                                      <p:cBhvr>
                                        <p:cTn id="22" dur="500"/>
                                        <p:tgtEl>
                                          <p:spTgt spid="105063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50638">
                                            <p:txEl>
                                              <p:pRg st="1" end="1"/>
                                            </p:txEl>
                                          </p:spTgt>
                                        </p:tgtEl>
                                        <p:attrNameLst>
                                          <p:attrName>style.visibility</p:attrName>
                                        </p:attrNameLst>
                                      </p:cBhvr>
                                      <p:to>
                                        <p:strVal val="visible"/>
                                      </p:to>
                                    </p:set>
                                    <p:animEffect transition="in" filter="wipe(left)">
                                      <p:cBhvr>
                                        <p:cTn id="27" dur="500"/>
                                        <p:tgtEl>
                                          <p:spTgt spid="10506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633" grpId="0" animBg="1"/>
      <p:bldP spid="1050634" grpId="0" animBg="1"/>
      <p:bldP spid="1050635" grpId="0" animBg="1"/>
      <p:bldP spid="1050636" grpId="0" animBg="1"/>
      <p:bldP spid="105063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350" y="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a:solidFill>
                  <a:srgbClr val="004BC8"/>
                </a:solidFill>
                <a:latin typeface="Arial" panose="020B0604020202020204" pitchFamily="34" charset="0"/>
              </a:rPr>
              <a:t>circuito neurale selettivo ad un movimento da destra a sinistra</a:t>
            </a:r>
            <a:endParaRPr lang="en-GB" altLang="it-IT" i="1">
              <a:solidFill>
                <a:srgbClr val="000000"/>
              </a:solidFill>
              <a:latin typeface="Arial" panose="020B0604020202020204" pitchFamily="34" charset="0"/>
            </a:endParaRPr>
          </a:p>
        </p:txBody>
      </p:sp>
      <p:sp>
        <p:nvSpPr>
          <p:cNvPr id="1060875" name="Rectangle 11"/>
          <p:cNvSpPr>
            <a:spLocks noChangeArrowheads="1"/>
          </p:cNvSpPr>
          <p:nvPr/>
        </p:nvSpPr>
        <p:spPr bwMode="auto">
          <a:xfrm>
            <a:off x="1754982" y="1386319"/>
            <a:ext cx="5880071"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sz="2800" dirty="0">
                <a:solidFill>
                  <a:schemeClr val="bg2"/>
                </a:solidFill>
                <a:latin typeface="Arial" panose="020B0604020202020204" pitchFamily="34" charset="0"/>
              </a:rPr>
              <a:t>modello di Werner Reichardt (1961)</a:t>
            </a:r>
          </a:p>
        </p:txBody>
      </p:sp>
      <p:sp>
        <p:nvSpPr>
          <p:cNvPr id="1060883" name="Rectangle 19"/>
          <p:cNvSpPr>
            <a:spLocks noChangeArrowheads="1"/>
          </p:cNvSpPr>
          <p:nvPr/>
        </p:nvSpPr>
        <p:spPr bwMode="auto">
          <a:xfrm>
            <a:off x="4695018" y="2663028"/>
            <a:ext cx="3636182"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Times" panose="02020603050405020304" pitchFamily="18" charset="0"/>
                <a:ea typeface="MS PGothic" panose="020B0600070205080204" pitchFamily="34" charset="-128"/>
              </a:defRPr>
            </a:lvl1pPr>
            <a:lvl2pPr eaLnBrk="0" hangingPunct="0">
              <a:defRPr sz="2400">
                <a:solidFill>
                  <a:schemeClr val="tx1"/>
                </a:solidFill>
                <a:latin typeface="Times" panose="02020603050405020304" pitchFamily="18" charset="0"/>
                <a:ea typeface="MS PGothic" panose="020B0600070205080204" pitchFamily="34" charset="-128"/>
              </a:defRPr>
            </a:lvl2pPr>
            <a:lvl3pPr eaLnBrk="0" hangingPunct="0">
              <a:defRPr sz="2400">
                <a:solidFill>
                  <a:schemeClr val="tx1"/>
                </a:solidFill>
                <a:latin typeface="Times" panose="02020603050405020304" pitchFamily="18" charset="0"/>
                <a:ea typeface="MS PGothic" panose="020B0600070205080204" pitchFamily="34" charset="-128"/>
              </a:defRPr>
            </a:lvl3pPr>
            <a:lvl4pPr eaLnBrk="0" hangingPunct="0">
              <a:defRPr sz="2400">
                <a:solidFill>
                  <a:schemeClr val="tx1"/>
                </a:solidFill>
                <a:latin typeface="Times" panose="02020603050405020304" pitchFamily="18" charset="0"/>
                <a:ea typeface="MS PGothic" panose="020B0600070205080204" pitchFamily="34" charset="-128"/>
              </a:defRPr>
            </a:lvl4pPr>
            <a:lvl5pPr eaLnBrk="0" hangingPunct="0">
              <a:defRPr sz="2400">
                <a:solidFill>
                  <a:schemeClr val="tx1"/>
                </a:solidFill>
                <a:latin typeface="Times" panose="02020603050405020304" pitchFamily="18" charset="0"/>
                <a:ea typeface="MS PGothic" panose="020B0600070205080204" pitchFamily="34" charset="-128"/>
              </a:defRPr>
            </a:lvl5pPr>
            <a:lvl6pP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buClr>
                <a:schemeClr val="accent2"/>
              </a:buClr>
              <a:buFont typeface="Wingdings" panose="05000000000000000000" pitchFamily="2" charset="2"/>
              <a:buChar char="§"/>
            </a:pPr>
            <a:r>
              <a:rPr lang="en-US" altLang="it-IT" sz="1600" dirty="0" smtClean="0">
                <a:latin typeface="Arial" panose="020B0604020202020204" pitchFamily="34" charset="0"/>
              </a:rPr>
              <a:t>F </a:t>
            </a:r>
            <a:r>
              <a:rPr lang="en-US" altLang="it-IT" sz="1600" dirty="0" err="1">
                <a:latin typeface="Arial" panose="020B0604020202020204" pitchFamily="34" charset="0"/>
              </a:rPr>
              <a:t>inibito</a:t>
            </a:r>
            <a:r>
              <a:rPr lang="en-US" altLang="it-IT" sz="1600" dirty="0">
                <a:latin typeface="Arial" panose="020B0604020202020204" pitchFamily="34" charset="0"/>
              </a:rPr>
              <a:t> da </a:t>
            </a:r>
            <a:r>
              <a:rPr lang="en-US" altLang="it-IT" sz="1600" dirty="0" smtClean="0">
                <a:latin typeface="Arial" panose="020B0604020202020204" pitchFamily="34" charset="0"/>
              </a:rPr>
              <a:t>E </a:t>
            </a:r>
            <a:r>
              <a:rPr lang="en-US" altLang="it-IT" sz="1600" dirty="0">
                <a:latin typeface="Arial" panose="020B0604020202020204" pitchFamily="34" charset="0"/>
              </a:rPr>
              <a:t>in t1</a:t>
            </a:r>
          </a:p>
          <a:p>
            <a:pPr eaLnBrk="1" hangingPunct="1">
              <a:buClr>
                <a:schemeClr val="accent2"/>
              </a:buClr>
              <a:buFont typeface="Wingdings" panose="05000000000000000000" pitchFamily="2" charset="2"/>
              <a:buChar char="§"/>
            </a:pPr>
            <a:r>
              <a:rPr lang="en-US" altLang="it-IT" sz="1600" dirty="0">
                <a:latin typeface="Arial" panose="020B0604020202020204" pitchFamily="34" charset="0"/>
              </a:rPr>
              <a:t>se B </a:t>
            </a:r>
            <a:r>
              <a:rPr lang="en-US" altLang="it-IT" sz="1600" dirty="0" err="1">
                <a:latin typeface="Arial" panose="020B0604020202020204" pitchFamily="34" charset="0"/>
              </a:rPr>
              <a:t>eccitato</a:t>
            </a:r>
            <a:r>
              <a:rPr lang="en-US" altLang="it-IT" sz="1600" dirty="0">
                <a:latin typeface="Arial" panose="020B0604020202020204" pitchFamily="34" charset="0"/>
              </a:rPr>
              <a:t> </a:t>
            </a:r>
            <a:r>
              <a:rPr lang="en-US" altLang="it-IT" sz="1600" dirty="0" smtClean="0">
                <a:latin typeface="Arial" panose="020B0604020202020204" pitchFamily="34" charset="0"/>
              </a:rPr>
              <a:t>in t2 F </a:t>
            </a:r>
            <a:r>
              <a:rPr lang="en-US" altLang="it-IT" sz="1600" dirty="0">
                <a:latin typeface="Arial" panose="020B0604020202020204" pitchFamily="34" charset="0"/>
              </a:rPr>
              <a:t>non </a:t>
            </a:r>
            <a:r>
              <a:rPr lang="en-US" altLang="it-IT" sz="1600" dirty="0" err="1">
                <a:latin typeface="Arial" panose="020B0604020202020204" pitchFamily="34" charset="0"/>
              </a:rPr>
              <a:t>risponde</a:t>
            </a:r>
            <a:endParaRPr lang="en-US" altLang="it-IT" sz="1600" dirty="0">
              <a:latin typeface="Arial" panose="020B0604020202020204" pitchFamily="34" charset="0"/>
            </a:endParaRPr>
          </a:p>
          <a:p>
            <a:pPr eaLnBrk="1" hangingPunct="1">
              <a:buClr>
                <a:schemeClr val="accent2"/>
              </a:buClr>
              <a:buFont typeface="Wingdings" panose="05000000000000000000" pitchFamily="2" charset="2"/>
              <a:buChar char="§"/>
            </a:pPr>
            <a:r>
              <a:rPr lang="en-US" altLang="it-IT" sz="1600" dirty="0" err="1">
                <a:latin typeface="Arial" panose="020B0604020202020204" pitchFamily="34" charset="0"/>
              </a:rPr>
              <a:t>nessun</a:t>
            </a:r>
            <a:r>
              <a:rPr lang="en-US" altLang="it-IT" sz="1600" dirty="0">
                <a:latin typeface="Arial" panose="020B0604020202020204" pitchFamily="34" charset="0"/>
              </a:rPr>
              <a:t> </a:t>
            </a:r>
            <a:r>
              <a:rPr lang="en-US" altLang="it-IT" sz="1600" dirty="0" err="1">
                <a:latin typeface="Arial" panose="020B0604020202020204" pitchFamily="34" charset="0"/>
              </a:rPr>
              <a:t>impulso</a:t>
            </a:r>
            <a:r>
              <a:rPr lang="en-US" altLang="it-IT" sz="1600" dirty="0">
                <a:latin typeface="Arial" panose="020B0604020202020204" pitchFamily="34" charset="0"/>
              </a:rPr>
              <a:t> a </a:t>
            </a:r>
            <a:r>
              <a:rPr lang="en-US" altLang="it-IT" sz="1600" dirty="0" smtClean="0">
                <a:latin typeface="Arial" panose="020B0604020202020204" pitchFamily="34" charset="0"/>
              </a:rPr>
              <a:t>I</a:t>
            </a:r>
            <a:endParaRPr lang="it-IT" altLang="it-IT" sz="1600" dirty="0">
              <a:latin typeface="Arial" panose="020B0604020202020204" pitchFamily="34" charset="0"/>
            </a:endParaRPr>
          </a:p>
        </p:txBody>
      </p:sp>
      <p:sp>
        <p:nvSpPr>
          <p:cNvPr id="1060884" name="Rectangle 20"/>
          <p:cNvSpPr>
            <a:spLocks noChangeArrowheads="1"/>
          </p:cNvSpPr>
          <p:nvPr/>
        </p:nvSpPr>
        <p:spPr bwMode="auto">
          <a:xfrm>
            <a:off x="4695018" y="4968875"/>
            <a:ext cx="4208009"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Times" panose="02020603050405020304" pitchFamily="18" charset="0"/>
                <a:ea typeface="MS PGothic" panose="020B0600070205080204" pitchFamily="34" charset="-128"/>
              </a:defRPr>
            </a:lvl1pPr>
            <a:lvl2pPr eaLnBrk="0" hangingPunct="0">
              <a:defRPr sz="2400">
                <a:solidFill>
                  <a:schemeClr val="tx1"/>
                </a:solidFill>
                <a:latin typeface="Times" panose="02020603050405020304" pitchFamily="18" charset="0"/>
                <a:ea typeface="MS PGothic" panose="020B0600070205080204" pitchFamily="34" charset="-128"/>
              </a:defRPr>
            </a:lvl2pPr>
            <a:lvl3pPr eaLnBrk="0" hangingPunct="0">
              <a:defRPr sz="2400">
                <a:solidFill>
                  <a:schemeClr val="tx1"/>
                </a:solidFill>
                <a:latin typeface="Times" panose="02020603050405020304" pitchFamily="18" charset="0"/>
                <a:ea typeface="MS PGothic" panose="020B0600070205080204" pitchFamily="34" charset="-128"/>
              </a:defRPr>
            </a:lvl3pPr>
            <a:lvl4pPr eaLnBrk="0" hangingPunct="0">
              <a:defRPr sz="2400">
                <a:solidFill>
                  <a:schemeClr val="tx1"/>
                </a:solidFill>
                <a:latin typeface="Times" panose="02020603050405020304" pitchFamily="18" charset="0"/>
                <a:ea typeface="MS PGothic" panose="020B0600070205080204" pitchFamily="34" charset="-128"/>
              </a:defRPr>
            </a:lvl4pPr>
            <a:lvl5pPr eaLnBrk="0" hangingPunct="0">
              <a:defRPr sz="2400">
                <a:solidFill>
                  <a:schemeClr val="tx1"/>
                </a:solidFill>
                <a:latin typeface="Times" panose="02020603050405020304" pitchFamily="18" charset="0"/>
                <a:ea typeface="MS PGothic" panose="020B0600070205080204" pitchFamily="34" charset="-128"/>
              </a:defRPr>
            </a:lvl5pPr>
            <a:lvl6pP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buClr>
                <a:schemeClr val="accent2"/>
              </a:buClr>
              <a:buFont typeface="Wingdings" panose="05000000000000000000" pitchFamily="2" charset="2"/>
              <a:buChar char="§"/>
            </a:pPr>
            <a:r>
              <a:rPr lang="en-US" altLang="it-IT" sz="1600" dirty="0" smtClean="0">
                <a:latin typeface="Arial" panose="020B0604020202020204" pitchFamily="34" charset="0"/>
              </a:rPr>
              <a:t>H </a:t>
            </a:r>
            <a:r>
              <a:rPr lang="en-US" altLang="it-IT" sz="1600" dirty="0" err="1">
                <a:latin typeface="Arial" panose="020B0604020202020204" pitchFamily="34" charset="0"/>
              </a:rPr>
              <a:t>eccitato</a:t>
            </a:r>
            <a:r>
              <a:rPr lang="en-US" altLang="it-IT" sz="1600" dirty="0">
                <a:latin typeface="Arial" panose="020B0604020202020204" pitchFamily="34" charset="0"/>
              </a:rPr>
              <a:t> da </a:t>
            </a:r>
            <a:r>
              <a:rPr lang="en-US" altLang="it-IT" sz="1600" dirty="0" smtClean="0">
                <a:latin typeface="Arial" panose="020B0604020202020204" pitchFamily="34" charset="0"/>
              </a:rPr>
              <a:t>D </a:t>
            </a:r>
            <a:r>
              <a:rPr lang="en-US" altLang="it-IT" sz="1600" dirty="0">
                <a:latin typeface="Arial" panose="020B0604020202020204" pitchFamily="34" charset="0"/>
              </a:rPr>
              <a:t>in t1</a:t>
            </a:r>
          </a:p>
          <a:p>
            <a:pPr eaLnBrk="1" hangingPunct="1">
              <a:buClr>
                <a:schemeClr val="accent2"/>
              </a:buClr>
              <a:buFont typeface="Wingdings" panose="05000000000000000000" pitchFamily="2" charset="2"/>
              <a:buChar char="§"/>
            </a:pPr>
            <a:r>
              <a:rPr lang="en-US" altLang="it-IT" sz="1600" dirty="0" err="1">
                <a:latin typeface="Arial" panose="020B0604020202020204" pitchFamily="34" charset="0"/>
              </a:rPr>
              <a:t>il</a:t>
            </a:r>
            <a:r>
              <a:rPr lang="en-US" altLang="it-IT" sz="1600" dirty="0">
                <a:latin typeface="Arial" panose="020B0604020202020204" pitchFamily="34" charset="0"/>
              </a:rPr>
              <a:t> </a:t>
            </a:r>
            <a:r>
              <a:rPr lang="en-US" altLang="it-IT" sz="1600" dirty="0" err="1">
                <a:latin typeface="Arial" panose="020B0604020202020204" pitchFamily="34" charset="0"/>
              </a:rPr>
              <a:t>segnale</a:t>
            </a:r>
            <a:r>
              <a:rPr lang="en-US" altLang="it-IT" sz="1600" dirty="0">
                <a:latin typeface="Arial" panose="020B0604020202020204" pitchFamily="34" charset="0"/>
              </a:rPr>
              <a:t> </a:t>
            </a:r>
            <a:r>
              <a:rPr lang="en-US" altLang="it-IT" sz="1600" dirty="0" err="1">
                <a:latin typeface="Arial" panose="020B0604020202020204" pitchFamily="34" charset="0"/>
              </a:rPr>
              <a:t>inibitorio</a:t>
            </a:r>
            <a:r>
              <a:rPr lang="en-US" altLang="it-IT" sz="1600" dirty="0">
                <a:latin typeface="Arial" panose="020B0604020202020204" pitchFamily="34" charset="0"/>
              </a:rPr>
              <a:t> da </a:t>
            </a:r>
            <a:r>
              <a:rPr lang="en-US" altLang="it-IT" sz="1600" dirty="0" smtClean="0">
                <a:latin typeface="Arial" panose="020B0604020202020204" pitchFamily="34" charset="0"/>
              </a:rPr>
              <a:t>G </a:t>
            </a:r>
            <a:r>
              <a:rPr lang="en-US" altLang="it-IT" sz="1600" dirty="0">
                <a:latin typeface="Arial" panose="020B0604020202020204" pitchFamily="34" charset="0"/>
              </a:rPr>
              <a:t>in t2 è in </a:t>
            </a:r>
            <a:r>
              <a:rPr lang="en-US" altLang="it-IT" sz="1600" dirty="0" err="1">
                <a:latin typeface="Arial" panose="020B0604020202020204" pitchFamily="34" charset="0"/>
              </a:rPr>
              <a:t>ritardo</a:t>
            </a:r>
            <a:endParaRPr lang="en-US" altLang="it-IT" sz="1600" dirty="0">
              <a:latin typeface="Arial" panose="020B0604020202020204" pitchFamily="34" charset="0"/>
            </a:endParaRPr>
          </a:p>
          <a:p>
            <a:pPr eaLnBrk="1" hangingPunct="1">
              <a:buClr>
                <a:schemeClr val="accent2"/>
              </a:buClr>
              <a:buFont typeface="Wingdings" panose="05000000000000000000" pitchFamily="2" charset="2"/>
              <a:buChar char="§"/>
            </a:pPr>
            <a:r>
              <a:rPr lang="en-US" altLang="it-IT" sz="1600" dirty="0" smtClean="0">
                <a:latin typeface="Arial" panose="020B0604020202020204" pitchFamily="34" charset="0"/>
              </a:rPr>
              <a:t>H </a:t>
            </a:r>
            <a:r>
              <a:rPr lang="en-US" altLang="it-IT" sz="1600" dirty="0">
                <a:latin typeface="Arial" panose="020B0604020202020204" pitchFamily="34" charset="0"/>
              </a:rPr>
              <a:t>ha </a:t>
            </a:r>
            <a:r>
              <a:rPr lang="en-US" altLang="it-IT" sz="1600" dirty="0" err="1">
                <a:latin typeface="Arial" panose="020B0604020202020204" pitchFamily="34" charset="0"/>
              </a:rPr>
              <a:t>già</a:t>
            </a:r>
            <a:r>
              <a:rPr lang="en-US" altLang="it-IT" sz="1600" dirty="0">
                <a:latin typeface="Arial" panose="020B0604020202020204" pitchFamily="34" charset="0"/>
              </a:rPr>
              <a:t> </a:t>
            </a:r>
            <a:r>
              <a:rPr lang="en-US" altLang="it-IT" sz="1600" dirty="0" err="1">
                <a:latin typeface="Arial" panose="020B0604020202020204" pitchFamily="34" charset="0"/>
              </a:rPr>
              <a:t>mandato</a:t>
            </a:r>
            <a:r>
              <a:rPr lang="en-US" altLang="it-IT" sz="1600" dirty="0">
                <a:latin typeface="Arial" panose="020B0604020202020204" pitchFamily="34" charset="0"/>
              </a:rPr>
              <a:t> </a:t>
            </a:r>
            <a:r>
              <a:rPr lang="en-US" altLang="it-IT" sz="1600" dirty="0" err="1">
                <a:latin typeface="Arial" panose="020B0604020202020204" pitchFamily="34" charset="0"/>
              </a:rPr>
              <a:t>l’impulso</a:t>
            </a:r>
            <a:r>
              <a:rPr lang="en-US" altLang="it-IT" sz="1600" dirty="0">
                <a:latin typeface="Arial" panose="020B0604020202020204" pitchFamily="34" charset="0"/>
              </a:rPr>
              <a:t> a </a:t>
            </a:r>
            <a:r>
              <a:rPr lang="en-US" altLang="it-IT" sz="1600" dirty="0" smtClean="0">
                <a:latin typeface="Arial" panose="020B0604020202020204" pitchFamily="34" charset="0"/>
              </a:rPr>
              <a:t>I</a:t>
            </a:r>
            <a:endParaRPr lang="it-IT" altLang="it-IT" sz="1600" dirty="0">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367306" y="1909733"/>
            <a:ext cx="1689972" cy="2489306"/>
          </a:xfrm>
          <a:prstGeom prst="rect">
            <a:avLst/>
          </a:prstGeom>
        </p:spPr>
      </p:pic>
      <p:pic>
        <p:nvPicPr>
          <p:cNvPr id="4" name="Picture 3"/>
          <p:cNvPicPr>
            <a:picLocks noChangeAspect="1"/>
          </p:cNvPicPr>
          <p:nvPr/>
        </p:nvPicPr>
        <p:blipFill>
          <a:blip r:embed="rId4"/>
          <a:stretch>
            <a:fillRect/>
          </a:stretch>
        </p:blipFill>
        <p:spPr>
          <a:xfrm>
            <a:off x="2640274" y="1909733"/>
            <a:ext cx="1471747" cy="2316862"/>
          </a:xfrm>
          <a:prstGeom prst="rect">
            <a:avLst/>
          </a:prstGeom>
        </p:spPr>
      </p:pic>
      <p:pic>
        <p:nvPicPr>
          <p:cNvPr id="5" name="Picture 4"/>
          <p:cNvPicPr>
            <a:picLocks noChangeAspect="1"/>
          </p:cNvPicPr>
          <p:nvPr/>
        </p:nvPicPr>
        <p:blipFill rotWithShape="1">
          <a:blip r:embed="rId5"/>
          <a:srcRect b="2794"/>
          <a:stretch/>
        </p:blipFill>
        <p:spPr>
          <a:xfrm>
            <a:off x="699168" y="4508282"/>
            <a:ext cx="1588639" cy="2240862"/>
          </a:xfrm>
          <a:prstGeom prst="rect">
            <a:avLst/>
          </a:prstGeom>
        </p:spPr>
      </p:pic>
      <p:pic>
        <p:nvPicPr>
          <p:cNvPr id="6" name="Picture 5"/>
          <p:cNvPicPr>
            <a:picLocks noChangeAspect="1"/>
          </p:cNvPicPr>
          <p:nvPr/>
        </p:nvPicPr>
        <p:blipFill>
          <a:blip r:embed="rId6"/>
          <a:stretch>
            <a:fillRect/>
          </a:stretch>
        </p:blipFill>
        <p:spPr>
          <a:xfrm>
            <a:off x="2853028" y="4488399"/>
            <a:ext cx="1385144" cy="2333315"/>
          </a:xfrm>
          <a:prstGeom prst="rect">
            <a:avLst/>
          </a:prstGeom>
        </p:spPr>
      </p:pic>
    </p:spTree>
    <p:extLst>
      <p:ext uri="{BB962C8B-B14F-4D97-AF65-F5344CB8AC3E}">
        <p14:creationId xmlns:p14="http://schemas.microsoft.com/office/powerpoint/2010/main" val="5965208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60883">
                                            <p:txEl>
                                              <p:pRg st="0" end="0"/>
                                            </p:txEl>
                                          </p:spTgt>
                                        </p:tgtEl>
                                        <p:attrNameLst>
                                          <p:attrName>style.visibility</p:attrName>
                                        </p:attrNameLst>
                                      </p:cBhvr>
                                      <p:to>
                                        <p:strVal val="visible"/>
                                      </p:to>
                                    </p:set>
                                    <p:animEffect transition="in" filter="wipe(left)">
                                      <p:cBhvr>
                                        <p:cTn id="7" dur="500"/>
                                        <p:tgtEl>
                                          <p:spTgt spid="10608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60883">
                                            <p:txEl>
                                              <p:pRg st="1" end="1"/>
                                            </p:txEl>
                                          </p:spTgt>
                                        </p:tgtEl>
                                        <p:attrNameLst>
                                          <p:attrName>style.visibility</p:attrName>
                                        </p:attrNameLst>
                                      </p:cBhvr>
                                      <p:to>
                                        <p:strVal val="visible"/>
                                      </p:to>
                                    </p:set>
                                    <p:animEffect transition="in" filter="wipe(left)">
                                      <p:cBhvr>
                                        <p:cTn id="12" dur="500"/>
                                        <p:tgtEl>
                                          <p:spTgt spid="10608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60883">
                                            <p:txEl>
                                              <p:pRg st="2" end="2"/>
                                            </p:txEl>
                                          </p:spTgt>
                                        </p:tgtEl>
                                        <p:attrNameLst>
                                          <p:attrName>style.visibility</p:attrName>
                                        </p:attrNameLst>
                                      </p:cBhvr>
                                      <p:to>
                                        <p:strVal val="visible"/>
                                      </p:to>
                                    </p:set>
                                    <p:animEffect transition="in" filter="wipe(left)">
                                      <p:cBhvr>
                                        <p:cTn id="17" dur="500"/>
                                        <p:tgtEl>
                                          <p:spTgt spid="10608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0884">
                                            <p:txEl>
                                              <p:pRg st="0" end="0"/>
                                            </p:txEl>
                                          </p:spTgt>
                                        </p:tgtEl>
                                        <p:attrNameLst>
                                          <p:attrName>style.visibility</p:attrName>
                                        </p:attrNameLst>
                                      </p:cBhvr>
                                      <p:to>
                                        <p:strVal val="visible"/>
                                      </p:to>
                                    </p:set>
                                    <p:animEffect transition="in" filter="wipe(left)">
                                      <p:cBhvr>
                                        <p:cTn id="22" dur="500"/>
                                        <p:tgtEl>
                                          <p:spTgt spid="106088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60884">
                                            <p:txEl>
                                              <p:pRg st="1" end="1"/>
                                            </p:txEl>
                                          </p:spTgt>
                                        </p:tgtEl>
                                        <p:attrNameLst>
                                          <p:attrName>style.visibility</p:attrName>
                                        </p:attrNameLst>
                                      </p:cBhvr>
                                      <p:to>
                                        <p:strVal val="visible"/>
                                      </p:to>
                                    </p:set>
                                    <p:animEffect transition="in" filter="wipe(left)">
                                      <p:cBhvr>
                                        <p:cTn id="27" dur="500"/>
                                        <p:tgtEl>
                                          <p:spTgt spid="1060884">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60884">
                                            <p:txEl>
                                              <p:pRg st="2" end="2"/>
                                            </p:txEl>
                                          </p:spTgt>
                                        </p:tgtEl>
                                        <p:attrNameLst>
                                          <p:attrName>style.visibility</p:attrName>
                                        </p:attrNameLst>
                                      </p:cBhvr>
                                      <p:to>
                                        <p:strVal val="visible"/>
                                      </p:to>
                                    </p:set>
                                    <p:animEffect transition="in" filter="wipe(left)">
                                      <p:cBhvr>
                                        <p:cTn id="32" dur="500"/>
                                        <p:tgtEl>
                                          <p:spTgt spid="10608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0883" grpId="0" build="p"/>
      <p:bldP spid="106088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29" name="Picture 9" descr="76f090d4e2ea76402ae45ae98bdd7488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788" y="4240213"/>
            <a:ext cx="4681537" cy="1854200"/>
          </a:xfrm>
          <a:prstGeom prst="rect">
            <a:avLst/>
          </a:prstGeom>
          <a:noFill/>
          <a:extLst>
            <a:ext uri="{909E8E84-426E-40DD-AFC4-6F175D3DCCD1}">
              <a14:hiddenFill xmlns:a14="http://schemas.microsoft.com/office/drawing/2010/main">
                <a:solidFill>
                  <a:srgbClr val="FFFFFF"/>
                </a:solidFill>
              </a14:hiddenFill>
            </a:ext>
          </a:extLst>
        </p:spPr>
      </p:pic>
      <p:grpSp>
        <p:nvGrpSpPr>
          <p:cNvPr id="1054730" name="Group 10"/>
          <p:cNvGrpSpPr>
            <a:grpSpLocks/>
          </p:cNvGrpSpPr>
          <p:nvPr/>
        </p:nvGrpSpPr>
        <p:grpSpPr bwMode="auto">
          <a:xfrm>
            <a:off x="2128838" y="2478088"/>
            <a:ext cx="4897437" cy="3382962"/>
            <a:chOff x="1110" y="1662"/>
            <a:chExt cx="3085" cy="2131"/>
          </a:xfrm>
        </p:grpSpPr>
        <p:sp>
          <p:nvSpPr>
            <p:cNvPr id="1054731" name="Rectangle 11"/>
            <p:cNvSpPr>
              <a:spLocks noChangeArrowheads="1"/>
            </p:cNvSpPr>
            <p:nvPr/>
          </p:nvSpPr>
          <p:spPr bwMode="auto">
            <a:xfrm>
              <a:off x="1110" y="1662"/>
              <a:ext cx="3085" cy="317"/>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1139825"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558925"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978025"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397125"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8543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115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7687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259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Clr>
                  <a:srgbClr val="B2B2B2"/>
                </a:buClr>
                <a:buFont typeface="Wingdings" panose="05000000000000000000" pitchFamily="2" charset="2"/>
                <a:buNone/>
              </a:pPr>
              <a:r>
                <a:rPr lang="it-IT" altLang="it-IT" sz="1800" dirty="0"/>
                <a:t>quando un oggetto </a:t>
              </a:r>
              <a:r>
                <a:rPr lang="it-IT" altLang="it-IT" sz="1800" dirty="0" smtClean="0"/>
                <a:t>reale si </a:t>
              </a:r>
              <a:r>
                <a:rPr lang="it-IT" altLang="it-IT" sz="1800" dirty="0"/>
                <a:t>sposta velocemente da A a B, </a:t>
              </a:r>
              <a:r>
                <a:rPr lang="it-IT" altLang="it-IT" sz="1800" dirty="0" smtClean="0"/>
                <a:t>si percepisce una </a:t>
              </a:r>
              <a:r>
                <a:rPr lang="it-IT" altLang="it-IT" sz="1800" dirty="0"/>
                <a:t>scia sfuocata che il sistema visivo non </a:t>
              </a:r>
              <a:r>
                <a:rPr lang="it-IT" altLang="it-IT" sz="1800" dirty="0" smtClean="0"/>
                <a:t>utilizza per codificare il movimento: se la scia è visibile ma posizione iniziale A e finale B sono coperte non si percepisce movimento</a:t>
              </a:r>
              <a:endParaRPr lang="it-IT" altLang="it-IT" sz="1800" dirty="0"/>
            </a:p>
          </p:txBody>
        </p:sp>
        <p:sp>
          <p:nvSpPr>
            <p:cNvPr id="1054732" name="Rectangle 12"/>
            <p:cNvSpPr>
              <a:spLocks noChangeArrowheads="1"/>
            </p:cNvSpPr>
            <p:nvPr/>
          </p:nvSpPr>
          <p:spPr bwMode="auto">
            <a:xfrm>
              <a:off x="1111" y="2523"/>
              <a:ext cx="3039" cy="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2" name="Rectangle 2"/>
          <p:cNvSpPr txBox="1">
            <a:spLocks noChangeArrowheads="1"/>
          </p:cNvSpPr>
          <p:nvPr/>
        </p:nvSpPr>
        <p:spPr bwMode="auto">
          <a:xfrm>
            <a:off x="6350" y="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dirty="0">
                <a:solidFill>
                  <a:srgbClr val="004BC8"/>
                </a:solidFill>
                <a:latin typeface="Arial" panose="020B0604020202020204" pitchFamily="34" charset="0"/>
              </a:rPr>
              <a:t>m</a:t>
            </a:r>
            <a:r>
              <a:rPr lang="it-IT" altLang="it-IT" sz="4400" dirty="0" smtClean="0">
                <a:solidFill>
                  <a:srgbClr val="004BC8"/>
                </a:solidFill>
                <a:latin typeface="Arial" panose="020B0604020202020204" pitchFamily="34" charset="0"/>
              </a:rPr>
              <a:t>ovimento apparente o reale ?</a:t>
            </a:r>
            <a:endParaRPr lang="en-GB" altLang="it-IT" i="1" dirty="0">
              <a:solidFill>
                <a:srgbClr val="000000"/>
              </a:solidFill>
              <a:latin typeface="Arial" panose="020B0604020202020204" pitchFamily="34" charset="0"/>
            </a:endParaRPr>
          </a:p>
        </p:txBody>
      </p:sp>
      <p:sp>
        <p:nvSpPr>
          <p:cNvPr id="1054734" name="Rectangle 14"/>
          <p:cNvSpPr>
            <a:spLocks noChangeArrowheads="1"/>
          </p:cNvSpPr>
          <p:nvPr/>
        </p:nvSpPr>
        <p:spPr bwMode="auto">
          <a:xfrm>
            <a:off x="2119313" y="1262063"/>
            <a:ext cx="4897437" cy="503237"/>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1139825"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558925"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978025"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397125"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8543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115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7687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259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Clr>
                <a:srgbClr val="B2B2B2"/>
              </a:buClr>
              <a:buFont typeface="Wingdings" panose="05000000000000000000" pitchFamily="2" charset="2"/>
              <a:buNone/>
            </a:pPr>
            <a:r>
              <a:rPr lang="it-IT" altLang="it-IT" sz="1800" dirty="0"/>
              <a:t>quando un oggetto immobile è seguito da un altro oggetto immobile noi percepiamo un movimento apparente</a:t>
            </a:r>
          </a:p>
        </p:txBody>
      </p:sp>
    </p:spTree>
    <p:extLst>
      <p:ext uri="{BB962C8B-B14F-4D97-AF65-F5344CB8AC3E}">
        <p14:creationId xmlns:p14="http://schemas.microsoft.com/office/powerpoint/2010/main" val="9606401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4734"/>
                                        </p:tgtEl>
                                        <p:attrNameLst>
                                          <p:attrName>style.visibility</p:attrName>
                                        </p:attrNameLst>
                                      </p:cBhvr>
                                      <p:to>
                                        <p:strVal val="visible"/>
                                      </p:to>
                                    </p:set>
                                    <p:animEffect transition="in" filter="fade">
                                      <p:cBhvr>
                                        <p:cTn id="7" dur="500"/>
                                        <p:tgtEl>
                                          <p:spTgt spid="10547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54730"/>
                                        </p:tgtEl>
                                        <p:attrNameLst>
                                          <p:attrName>style.visibility</p:attrName>
                                        </p:attrNameLst>
                                      </p:cBhvr>
                                      <p:to>
                                        <p:strVal val="visible"/>
                                      </p:to>
                                    </p:set>
                                    <p:animEffect transition="in" filter="fade">
                                      <p:cBhvr>
                                        <p:cTn id="12" dur="500"/>
                                        <p:tgtEl>
                                          <p:spTgt spid="10547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54729"/>
                                        </p:tgtEl>
                                        <p:attrNameLst>
                                          <p:attrName>style.visibility</p:attrName>
                                        </p:attrNameLst>
                                      </p:cBhvr>
                                      <p:to>
                                        <p:strVal val="visible"/>
                                      </p:to>
                                    </p:set>
                                    <p:animEffect transition="in" filter="fade">
                                      <p:cBhvr>
                                        <p:cTn id="17" dur="500"/>
                                        <p:tgtEl>
                                          <p:spTgt spid="1054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6777" name="Group 9"/>
          <p:cNvGrpSpPr>
            <a:grpSpLocks/>
          </p:cNvGrpSpPr>
          <p:nvPr/>
        </p:nvGrpSpPr>
        <p:grpSpPr bwMode="auto">
          <a:xfrm>
            <a:off x="2090738" y="4325938"/>
            <a:ext cx="5441949" cy="1582737"/>
            <a:chOff x="1110" y="3113"/>
            <a:chExt cx="3428" cy="997"/>
          </a:xfrm>
        </p:grpSpPr>
        <p:sp>
          <p:nvSpPr>
            <p:cNvPr id="1056778" name="Rectangle 10"/>
            <p:cNvSpPr>
              <a:spLocks noChangeArrowheads="1"/>
            </p:cNvSpPr>
            <p:nvPr/>
          </p:nvSpPr>
          <p:spPr bwMode="auto">
            <a:xfrm>
              <a:off x="1110" y="3793"/>
              <a:ext cx="3428" cy="317"/>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1139825"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558925"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978025"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397125"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8543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115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7687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259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Clr>
                  <a:srgbClr val="B2B2B2"/>
                </a:buClr>
                <a:buFont typeface="Wingdings" panose="05000000000000000000" pitchFamily="2" charset="2"/>
                <a:buNone/>
              </a:pPr>
              <a:r>
                <a:rPr lang="it-IT" altLang="it-IT" sz="1800" dirty="0"/>
                <a:t>la percezione di oggetti in rapido movimento </a:t>
              </a:r>
              <a:r>
                <a:rPr lang="it-IT" altLang="it-IT" sz="1800" dirty="0" smtClean="0"/>
                <a:t>reale è </a:t>
              </a:r>
              <a:r>
                <a:rPr lang="it-IT" altLang="it-IT" sz="1800" dirty="0"/>
                <a:t>simile a quella del movimento apparente, entrambe necessarie dal punto di vista evoluzionistico dato che raramente le cose nel mondo sono soggette a disintegrazione</a:t>
              </a:r>
            </a:p>
          </p:txBody>
        </p:sp>
        <p:sp>
          <p:nvSpPr>
            <p:cNvPr id="1056779" name="Line 11"/>
            <p:cNvSpPr>
              <a:spLocks noChangeShapeType="1"/>
            </p:cNvSpPr>
            <p:nvPr/>
          </p:nvSpPr>
          <p:spPr bwMode="auto">
            <a:xfrm>
              <a:off x="2562" y="3113"/>
              <a:ext cx="0" cy="680"/>
            </a:xfrm>
            <a:prstGeom prst="line">
              <a:avLst/>
            </a:prstGeom>
            <a:noFill/>
            <a:ln w="127000">
              <a:solidFill>
                <a:srgbClr val="C0C0C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1056780" name="Group 12"/>
          <p:cNvGrpSpPr>
            <a:grpSpLocks/>
          </p:cNvGrpSpPr>
          <p:nvPr/>
        </p:nvGrpSpPr>
        <p:grpSpPr bwMode="auto">
          <a:xfrm>
            <a:off x="2092325" y="1228725"/>
            <a:ext cx="4897438" cy="2952750"/>
            <a:chOff x="1111" y="1162"/>
            <a:chExt cx="3085" cy="1860"/>
          </a:xfrm>
        </p:grpSpPr>
        <p:sp>
          <p:nvSpPr>
            <p:cNvPr id="1056781" name="Rectangle 13"/>
            <p:cNvSpPr>
              <a:spLocks noChangeArrowheads="1"/>
            </p:cNvSpPr>
            <p:nvPr/>
          </p:nvSpPr>
          <p:spPr bwMode="auto">
            <a:xfrm>
              <a:off x="1111" y="1752"/>
              <a:ext cx="3039" cy="127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ltLang="it-IT" sz="1800">
                <a:latin typeface="Arial" panose="020B0604020202020204" pitchFamily="34" charset="0"/>
              </a:endParaRPr>
            </a:p>
          </p:txBody>
        </p:sp>
        <p:sp>
          <p:nvSpPr>
            <p:cNvPr id="1056782" name="Rectangle 14"/>
            <p:cNvSpPr>
              <a:spLocks noChangeArrowheads="1"/>
            </p:cNvSpPr>
            <p:nvPr/>
          </p:nvSpPr>
          <p:spPr bwMode="auto">
            <a:xfrm>
              <a:off x="1111" y="1162"/>
              <a:ext cx="3085" cy="317"/>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1139825"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558925"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978025"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397125"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8543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115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7687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259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Clr>
                  <a:srgbClr val="B2B2B2"/>
                </a:buClr>
                <a:buFont typeface="Wingdings" panose="05000000000000000000" pitchFamily="2" charset="2"/>
                <a:buNone/>
              </a:pPr>
              <a:r>
                <a:rPr lang="it-IT" altLang="it-IT" sz="1800" dirty="0"/>
                <a:t>la posizione iniziale A e la posizione finale B sono chiare e ben visibili sia nel movimento veloce che in quello apparente</a:t>
              </a:r>
            </a:p>
          </p:txBody>
        </p:sp>
      </p:grpSp>
      <p:grpSp>
        <p:nvGrpSpPr>
          <p:cNvPr id="1056783" name="Group 15"/>
          <p:cNvGrpSpPr>
            <a:grpSpLocks/>
          </p:cNvGrpSpPr>
          <p:nvPr/>
        </p:nvGrpSpPr>
        <p:grpSpPr bwMode="auto">
          <a:xfrm>
            <a:off x="2163763" y="2257425"/>
            <a:ext cx="4632325" cy="1851025"/>
            <a:chOff x="1156" y="1810"/>
            <a:chExt cx="2918" cy="1166"/>
          </a:xfrm>
        </p:grpSpPr>
        <p:pic>
          <p:nvPicPr>
            <p:cNvPr id="1056784" name="Picture 16" descr="C2934-fiat-cinquecento-re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56" y="1932"/>
              <a:ext cx="876" cy="600"/>
            </a:xfrm>
            <a:prstGeom prst="rect">
              <a:avLst/>
            </a:prstGeom>
            <a:noFill/>
            <a:extLst>
              <a:ext uri="{909E8E84-426E-40DD-AFC4-6F175D3DCCD1}">
                <a14:hiddenFill xmlns:a14="http://schemas.microsoft.com/office/drawing/2010/main">
                  <a:solidFill>
                    <a:srgbClr val="FFFFFF"/>
                  </a:solidFill>
                </a14:hiddenFill>
              </a:ext>
            </a:extLst>
          </p:spPr>
        </p:pic>
        <p:pic>
          <p:nvPicPr>
            <p:cNvPr id="1056785" name="Picture 17" descr="C2934-fiat-cinquecento-re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198" y="1932"/>
              <a:ext cx="876" cy="600"/>
            </a:xfrm>
            <a:prstGeom prst="rect">
              <a:avLst/>
            </a:prstGeom>
            <a:noFill/>
            <a:extLst>
              <a:ext uri="{909E8E84-426E-40DD-AFC4-6F175D3DCCD1}">
                <a14:hiddenFill xmlns:a14="http://schemas.microsoft.com/office/drawing/2010/main">
                  <a:solidFill>
                    <a:srgbClr val="FFFFFF"/>
                  </a:solidFill>
                </a14:hiddenFill>
              </a:ext>
            </a:extLst>
          </p:spPr>
        </p:pic>
        <p:sp>
          <p:nvSpPr>
            <p:cNvPr id="1056786" name="Rectangle 18"/>
            <p:cNvSpPr>
              <a:spLocks noChangeArrowheads="1"/>
            </p:cNvSpPr>
            <p:nvPr/>
          </p:nvSpPr>
          <p:spPr bwMode="auto">
            <a:xfrm>
              <a:off x="1292" y="2567"/>
              <a:ext cx="454" cy="40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56787" name="Rectangle 19"/>
            <p:cNvSpPr>
              <a:spLocks noChangeArrowheads="1"/>
            </p:cNvSpPr>
            <p:nvPr/>
          </p:nvSpPr>
          <p:spPr bwMode="auto">
            <a:xfrm>
              <a:off x="3470" y="2567"/>
              <a:ext cx="454" cy="40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56788" name="Text Box 20"/>
            <p:cNvSpPr txBox="1">
              <a:spLocks noChangeArrowheads="1"/>
            </p:cNvSpPr>
            <p:nvPr/>
          </p:nvSpPr>
          <p:spPr bwMode="auto">
            <a:xfrm>
              <a:off x="1733" y="181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800" b="1">
                  <a:latin typeface="Arial" panose="020B0604020202020204" pitchFamily="34" charset="0"/>
                </a:rPr>
                <a:t>A</a:t>
              </a:r>
            </a:p>
          </p:txBody>
        </p:sp>
        <p:sp>
          <p:nvSpPr>
            <p:cNvPr id="1056789" name="Text Box 21"/>
            <p:cNvSpPr txBox="1">
              <a:spLocks noChangeArrowheads="1"/>
            </p:cNvSpPr>
            <p:nvPr/>
          </p:nvSpPr>
          <p:spPr bwMode="auto">
            <a:xfrm>
              <a:off x="3107" y="1838"/>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800" b="1">
                  <a:latin typeface="Arial" panose="020B0604020202020204" pitchFamily="34" charset="0"/>
                </a:rPr>
                <a:t>B</a:t>
              </a:r>
            </a:p>
          </p:txBody>
        </p:sp>
        <p:sp>
          <p:nvSpPr>
            <p:cNvPr id="1056790" name="Line 22"/>
            <p:cNvSpPr>
              <a:spLocks noChangeShapeType="1"/>
            </p:cNvSpPr>
            <p:nvPr/>
          </p:nvSpPr>
          <p:spPr bwMode="auto">
            <a:xfrm>
              <a:off x="1973" y="2251"/>
              <a:ext cx="1270" cy="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56791" name="Line 23"/>
            <p:cNvSpPr>
              <a:spLocks noChangeShapeType="1"/>
            </p:cNvSpPr>
            <p:nvPr/>
          </p:nvSpPr>
          <p:spPr bwMode="auto">
            <a:xfrm>
              <a:off x="1927" y="2432"/>
              <a:ext cx="1724" cy="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56792" name="Line 24"/>
            <p:cNvSpPr>
              <a:spLocks noChangeShapeType="1"/>
            </p:cNvSpPr>
            <p:nvPr/>
          </p:nvSpPr>
          <p:spPr bwMode="auto">
            <a:xfrm>
              <a:off x="1655" y="2024"/>
              <a:ext cx="1724" cy="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56793" name="Line 25"/>
            <p:cNvSpPr>
              <a:spLocks noChangeShapeType="1"/>
            </p:cNvSpPr>
            <p:nvPr/>
          </p:nvSpPr>
          <p:spPr bwMode="auto">
            <a:xfrm>
              <a:off x="1927" y="2477"/>
              <a:ext cx="1724" cy="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56794" name="Line 26"/>
            <p:cNvSpPr>
              <a:spLocks noChangeShapeType="1"/>
            </p:cNvSpPr>
            <p:nvPr/>
          </p:nvSpPr>
          <p:spPr bwMode="auto">
            <a:xfrm>
              <a:off x="1746" y="2069"/>
              <a:ext cx="1633" cy="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56795" name="Line 27"/>
            <p:cNvSpPr>
              <a:spLocks noChangeShapeType="1"/>
            </p:cNvSpPr>
            <p:nvPr/>
          </p:nvSpPr>
          <p:spPr bwMode="auto">
            <a:xfrm>
              <a:off x="1973" y="2341"/>
              <a:ext cx="1270" cy="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56796" name="Line 28"/>
            <p:cNvSpPr>
              <a:spLocks noChangeShapeType="1"/>
            </p:cNvSpPr>
            <p:nvPr/>
          </p:nvSpPr>
          <p:spPr bwMode="auto">
            <a:xfrm>
              <a:off x="1837" y="2160"/>
              <a:ext cx="1406" cy="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2" name="Rectangle 2"/>
          <p:cNvSpPr txBox="1">
            <a:spLocks noChangeArrowheads="1"/>
          </p:cNvSpPr>
          <p:nvPr/>
        </p:nvSpPr>
        <p:spPr bwMode="auto">
          <a:xfrm>
            <a:off x="-36513" y="-200025"/>
            <a:ext cx="914400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dirty="0">
                <a:solidFill>
                  <a:srgbClr val="004BC8"/>
                </a:solidFill>
                <a:latin typeface="Arial" panose="020B0604020202020204" pitchFamily="34" charset="0"/>
              </a:rPr>
              <a:t>inizio-fine</a:t>
            </a:r>
            <a:endParaRPr lang="en-GB" altLang="it-IT" i="1" dirty="0">
              <a:solidFill>
                <a:srgbClr val="000000"/>
              </a:solidFill>
              <a:latin typeface="Arial" panose="020B0604020202020204" pitchFamily="34" charset="0"/>
            </a:endParaRPr>
          </a:p>
        </p:txBody>
      </p:sp>
    </p:spTree>
    <p:extLst>
      <p:ext uri="{BB962C8B-B14F-4D97-AF65-F5344CB8AC3E}">
        <p14:creationId xmlns:p14="http://schemas.microsoft.com/office/powerpoint/2010/main" val="39694622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56780"/>
                                        </p:tgtEl>
                                        <p:attrNameLst>
                                          <p:attrName>style.visibility</p:attrName>
                                        </p:attrNameLst>
                                      </p:cBhvr>
                                      <p:to>
                                        <p:strVal val="visible"/>
                                      </p:to>
                                    </p:set>
                                    <p:animEffect transition="in" filter="fade">
                                      <p:cBhvr>
                                        <p:cTn id="7" dur="500"/>
                                        <p:tgtEl>
                                          <p:spTgt spid="1056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56783"/>
                                        </p:tgtEl>
                                        <p:attrNameLst>
                                          <p:attrName>style.visibility</p:attrName>
                                        </p:attrNameLst>
                                      </p:cBhvr>
                                      <p:to>
                                        <p:strVal val="visible"/>
                                      </p:to>
                                    </p:set>
                                    <p:animEffect transition="in" filter="fade">
                                      <p:cBhvr>
                                        <p:cTn id="12" dur="500"/>
                                        <p:tgtEl>
                                          <p:spTgt spid="10567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nodeType="clickEffect">
                                  <p:stCondLst>
                                    <p:cond delay="0"/>
                                  </p:stCondLst>
                                  <p:childTnLst>
                                    <p:set>
                                      <p:cBhvr>
                                        <p:cTn id="16" dur="1" fill="hold">
                                          <p:stCondLst>
                                            <p:cond delay="0"/>
                                          </p:stCondLst>
                                        </p:cTn>
                                        <p:tgtEl>
                                          <p:spTgt spid="1056777"/>
                                        </p:tgtEl>
                                        <p:attrNameLst>
                                          <p:attrName>style.visibility</p:attrName>
                                        </p:attrNameLst>
                                      </p:cBhvr>
                                      <p:to>
                                        <p:strVal val="visible"/>
                                      </p:to>
                                    </p:set>
                                    <p:animEffect transition="in" filter="fade">
                                      <p:cBhvr>
                                        <p:cTn id="17" dur="500"/>
                                        <p:tgtEl>
                                          <p:spTgt spid="1056777"/>
                                        </p:tgtEl>
                                      </p:cBhvr>
                                    </p:animEffect>
                                    <p:anim calcmode="lin" valueType="num">
                                      <p:cBhvr>
                                        <p:cTn id="18" dur="500" fill="hold"/>
                                        <p:tgtEl>
                                          <p:spTgt spid="1056777"/>
                                        </p:tgtEl>
                                        <p:attrNameLst>
                                          <p:attrName>ppt_x</p:attrName>
                                        </p:attrNameLst>
                                      </p:cBhvr>
                                      <p:tavLst>
                                        <p:tav tm="0">
                                          <p:val>
                                            <p:strVal val="#ppt_x"/>
                                          </p:val>
                                        </p:tav>
                                        <p:tav tm="100000">
                                          <p:val>
                                            <p:strVal val="#ppt_x"/>
                                          </p:val>
                                        </p:tav>
                                      </p:tavLst>
                                    </p:anim>
                                    <p:anim calcmode="lin" valueType="num">
                                      <p:cBhvr>
                                        <p:cTn id="19" dur="500" fill="hold"/>
                                        <p:tgtEl>
                                          <p:spTgt spid="10567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603" t="-625" r="-952" b="625"/>
          <a:stretch/>
        </p:blipFill>
        <p:spPr>
          <a:xfrm>
            <a:off x="232228" y="1848912"/>
            <a:ext cx="8810171" cy="4645957"/>
          </a:xfrm>
          <a:prstGeom prst="rect">
            <a:avLst/>
          </a:prstGeom>
        </p:spPr>
      </p:pic>
      <p:sp>
        <p:nvSpPr>
          <p:cNvPr id="4" name="Rectangle 14"/>
          <p:cNvSpPr>
            <a:spLocks noChangeArrowheads="1"/>
          </p:cNvSpPr>
          <p:nvPr/>
        </p:nvSpPr>
        <p:spPr bwMode="auto">
          <a:xfrm>
            <a:off x="232228" y="1227592"/>
            <a:ext cx="283845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buClr>
                <a:schemeClr val="accent2"/>
              </a:buClr>
              <a:buFont typeface="Wingdings" panose="05000000000000000000" pitchFamily="2" charset="2"/>
              <a:buNone/>
            </a:pPr>
            <a:r>
              <a:rPr lang="en-US" altLang="it-IT" b="1" dirty="0" err="1" smtClean="0">
                <a:latin typeface="Arial" panose="020B0604020202020204" pitchFamily="34" charset="0"/>
              </a:rPr>
              <a:t>Controllo</a:t>
            </a:r>
            <a:endParaRPr lang="en-US" altLang="it-IT" b="1" dirty="0">
              <a:latin typeface="Arial" panose="020B0604020202020204" pitchFamily="34" charset="0"/>
            </a:endParaRPr>
          </a:p>
          <a:p>
            <a:pPr algn="ctr">
              <a:buClr>
                <a:schemeClr val="accent2"/>
              </a:buClr>
              <a:buFont typeface="Wingdings" panose="05000000000000000000" pitchFamily="2" charset="2"/>
              <a:buNone/>
            </a:pPr>
            <a:r>
              <a:rPr lang="en-US" altLang="it-IT" dirty="0" err="1">
                <a:latin typeface="Arial" panose="020B0604020202020204" pitchFamily="34" charset="0"/>
              </a:rPr>
              <a:t>q</a:t>
            </a:r>
            <a:r>
              <a:rPr lang="en-US" altLang="it-IT" dirty="0" err="1" smtClean="0">
                <a:latin typeface="Arial" panose="020B0604020202020204" pitchFamily="34" charset="0"/>
              </a:rPr>
              <a:t>uadrati</a:t>
            </a:r>
            <a:r>
              <a:rPr lang="en-US" altLang="it-IT" dirty="0" smtClean="0">
                <a:latin typeface="Arial" panose="020B0604020202020204" pitchFamily="34" charset="0"/>
              </a:rPr>
              <a:t> </a:t>
            </a:r>
            <a:r>
              <a:rPr lang="en-US" altLang="it-IT" dirty="0" err="1" smtClean="0">
                <a:latin typeface="Arial" panose="020B0604020202020204" pitchFamily="34" charset="0"/>
              </a:rPr>
              <a:t>statici</a:t>
            </a:r>
            <a:endParaRPr lang="it-IT" altLang="it-IT" dirty="0">
              <a:latin typeface="Arial" panose="020B0604020202020204" pitchFamily="34" charset="0"/>
            </a:endParaRPr>
          </a:p>
        </p:txBody>
      </p:sp>
      <p:sp>
        <p:nvSpPr>
          <p:cNvPr id="5" name="Rectangle 14"/>
          <p:cNvSpPr>
            <a:spLocks noChangeArrowheads="1"/>
          </p:cNvSpPr>
          <p:nvPr/>
        </p:nvSpPr>
        <p:spPr bwMode="auto">
          <a:xfrm>
            <a:off x="3151413" y="1387247"/>
            <a:ext cx="283845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buClr>
                <a:schemeClr val="accent2"/>
              </a:buClr>
              <a:buFont typeface="Wingdings" panose="05000000000000000000" pitchFamily="2" charset="2"/>
              <a:buNone/>
            </a:pPr>
            <a:r>
              <a:rPr lang="en-US" altLang="it-IT" b="1" dirty="0" err="1" smtClean="0">
                <a:latin typeface="Arial" panose="020B0604020202020204" pitchFamily="34" charset="0"/>
              </a:rPr>
              <a:t>Movimento</a:t>
            </a:r>
            <a:r>
              <a:rPr lang="en-US" altLang="it-IT" b="1" dirty="0" smtClean="0">
                <a:latin typeface="Arial" panose="020B0604020202020204" pitchFamily="34" charset="0"/>
              </a:rPr>
              <a:t> </a:t>
            </a:r>
            <a:r>
              <a:rPr lang="en-US" altLang="it-IT" b="1" dirty="0" err="1" smtClean="0">
                <a:latin typeface="Arial" panose="020B0604020202020204" pitchFamily="34" charset="0"/>
              </a:rPr>
              <a:t>reale</a:t>
            </a:r>
            <a:endParaRPr lang="en-US" altLang="it-IT" b="1" dirty="0">
              <a:latin typeface="Arial" panose="020B0604020202020204" pitchFamily="34" charset="0"/>
            </a:endParaRPr>
          </a:p>
        </p:txBody>
      </p:sp>
      <p:sp>
        <p:nvSpPr>
          <p:cNvPr id="6" name="Rectangle 14"/>
          <p:cNvSpPr>
            <a:spLocks noChangeArrowheads="1"/>
          </p:cNvSpPr>
          <p:nvPr/>
        </p:nvSpPr>
        <p:spPr bwMode="auto">
          <a:xfrm>
            <a:off x="6070598" y="1181425"/>
            <a:ext cx="283845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buClr>
                <a:schemeClr val="accent2"/>
              </a:buClr>
              <a:buFont typeface="Wingdings" panose="05000000000000000000" pitchFamily="2" charset="2"/>
              <a:buNone/>
            </a:pPr>
            <a:r>
              <a:rPr lang="en-US" altLang="it-IT" b="1" dirty="0" err="1" smtClean="0">
                <a:latin typeface="Arial" panose="020B0604020202020204" pitchFamily="34" charset="0"/>
              </a:rPr>
              <a:t>Movimento</a:t>
            </a:r>
            <a:r>
              <a:rPr lang="en-US" altLang="it-IT" b="1" dirty="0" smtClean="0">
                <a:latin typeface="Arial" panose="020B0604020202020204" pitchFamily="34" charset="0"/>
              </a:rPr>
              <a:t> </a:t>
            </a:r>
            <a:r>
              <a:rPr lang="en-US" altLang="it-IT" b="1" dirty="0" err="1" smtClean="0">
                <a:latin typeface="Arial" panose="020B0604020202020204" pitchFamily="34" charset="0"/>
              </a:rPr>
              <a:t>apparente</a:t>
            </a:r>
            <a:endParaRPr lang="en-US" altLang="it-IT" b="1" dirty="0">
              <a:latin typeface="Arial" panose="020B0604020202020204" pitchFamily="34" charset="0"/>
            </a:endParaRPr>
          </a:p>
        </p:txBody>
      </p:sp>
      <p:sp>
        <p:nvSpPr>
          <p:cNvPr id="7" name="Rectangle 2"/>
          <p:cNvSpPr txBox="1">
            <a:spLocks noChangeArrowheads="1"/>
          </p:cNvSpPr>
          <p:nvPr/>
        </p:nvSpPr>
        <p:spPr bwMode="auto">
          <a:xfrm>
            <a:off x="0" y="-407308"/>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sz="4400" dirty="0">
                <a:solidFill>
                  <a:srgbClr val="333399"/>
                </a:solidFill>
                <a:latin typeface="Arial" panose="020B0604020202020204" pitchFamily="34" charset="0"/>
              </a:rPr>
              <a:t>una efficace riprova</a:t>
            </a:r>
            <a:endParaRPr lang="en-GB" altLang="it-IT" sz="4400" dirty="0">
              <a:solidFill>
                <a:srgbClr val="333399"/>
              </a:solidFill>
              <a:latin typeface="Arial" panose="020B0604020202020204" pitchFamily="34" charset="0"/>
            </a:endParaRPr>
          </a:p>
        </p:txBody>
      </p:sp>
      <p:sp>
        <p:nvSpPr>
          <p:cNvPr id="9" name="Rectangle 8"/>
          <p:cNvSpPr/>
          <p:nvPr/>
        </p:nvSpPr>
        <p:spPr>
          <a:xfrm>
            <a:off x="1820543" y="509239"/>
            <a:ext cx="523893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it-IT" dirty="0">
                <a:solidFill>
                  <a:schemeClr val="bg2"/>
                </a:solidFill>
                <a:latin typeface="Arial" panose="020B0604020202020204" pitchFamily="34" charset="0"/>
              </a:rPr>
              <a:t>Larsen et al. (2006) </a:t>
            </a:r>
          </a:p>
        </p:txBody>
      </p:sp>
    </p:spTree>
    <p:extLst>
      <p:ext uri="{BB962C8B-B14F-4D97-AF65-F5344CB8AC3E}">
        <p14:creationId xmlns:p14="http://schemas.microsoft.com/office/powerpoint/2010/main" val="14734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527"/>
          <a:stretch/>
        </p:blipFill>
        <p:spPr>
          <a:xfrm>
            <a:off x="0" y="0"/>
            <a:ext cx="9144000" cy="4962071"/>
          </a:xfrm>
          <a:prstGeom prst="rect">
            <a:avLst/>
          </a:prstGeom>
        </p:spPr>
      </p:pic>
      <p:sp>
        <p:nvSpPr>
          <p:cNvPr id="3" name="Rectangle 14"/>
          <p:cNvSpPr>
            <a:spLocks noChangeArrowheads="1"/>
          </p:cNvSpPr>
          <p:nvPr/>
        </p:nvSpPr>
        <p:spPr bwMode="auto">
          <a:xfrm>
            <a:off x="0" y="4962071"/>
            <a:ext cx="9144000"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342900" indent="-342900">
              <a:buClr>
                <a:schemeClr val="accent2"/>
              </a:buClr>
              <a:buFont typeface="Wingdings" panose="05000000000000000000" pitchFamily="2" charset="2"/>
              <a:buChar char="§"/>
            </a:pPr>
            <a:r>
              <a:rPr lang="en-US" altLang="it-IT" dirty="0" err="1">
                <a:latin typeface="Arial" panose="020B0604020202020204" pitchFamily="34" charset="0"/>
              </a:rPr>
              <a:t>d</a:t>
            </a:r>
            <a:r>
              <a:rPr lang="en-US" altLang="it-IT" dirty="0" err="1" smtClean="0">
                <a:latin typeface="Arial" panose="020B0604020202020204" pitchFamily="34" charset="0"/>
              </a:rPr>
              <a:t>isintegrazione</a:t>
            </a:r>
            <a:r>
              <a:rPr lang="en-US" altLang="it-IT" dirty="0" smtClean="0">
                <a:latin typeface="Arial" panose="020B0604020202020204" pitchFamily="34" charset="0"/>
              </a:rPr>
              <a:t> e </a:t>
            </a:r>
            <a:r>
              <a:rPr lang="en-US" altLang="it-IT" dirty="0" err="1" smtClean="0">
                <a:latin typeface="Arial" panose="020B0604020202020204" pitchFamily="34" charset="0"/>
              </a:rPr>
              <a:t>generazione</a:t>
            </a:r>
            <a:r>
              <a:rPr lang="en-US" altLang="it-IT" dirty="0" smtClean="0">
                <a:latin typeface="Arial" panose="020B0604020202020204" pitchFamily="34" charset="0"/>
              </a:rPr>
              <a:t> </a:t>
            </a:r>
            <a:r>
              <a:rPr lang="en-US" altLang="it-IT" dirty="0" err="1" smtClean="0">
                <a:latin typeface="Arial" panose="020B0604020202020204" pitchFamily="34" charset="0"/>
              </a:rPr>
              <a:t>spontanea</a:t>
            </a:r>
            <a:r>
              <a:rPr lang="en-US" altLang="it-IT" dirty="0" smtClean="0">
                <a:latin typeface="Arial" panose="020B0604020202020204" pitchFamily="34" charset="0"/>
              </a:rPr>
              <a:t> (di </a:t>
            </a:r>
            <a:r>
              <a:rPr lang="en-US" altLang="it-IT" dirty="0" err="1" smtClean="0">
                <a:latin typeface="Arial" panose="020B0604020202020204" pitchFamily="34" charset="0"/>
              </a:rPr>
              <a:t>oggetti</a:t>
            </a:r>
            <a:r>
              <a:rPr lang="en-US" altLang="it-IT" dirty="0" smtClean="0">
                <a:latin typeface="Arial" panose="020B0604020202020204" pitchFamily="34" charset="0"/>
              </a:rPr>
              <a:t> </a:t>
            </a:r>
            <a:r>
              <a:rPr lang="en-US" altLang="it-IT" dirty="0" err="1" smtClean="0">
                <a:latin typeface="Arial" panose="020B0604020202020204" pitchFamily="34" charset="0"/>
              </a:rPr>
              <a:t>simili</a:t>
            </a:r>
            <a:r>
              <a:rPr lang="en-US" altLang="it-IT" dirty="0" smtClean="0">
                <a:latin typeface="Arial" panose="020B0604020202020204" pitchFamily="34" charset="0"/>
              </a:rPr>
              <a:t>) </a:t>
            </a:r>
            <a:r>
              <a:rPr lang="en-US" altLang="it-IT" dirty="0" err="1" smtClean="0">
                <a:latin typeface="Arial" panose="020B0604020202020204" pitchFamily="34" charset="0"/>
              </a:rPr>
              <a:t>sono</a:t>
            </a:r>
            <a:r>
              <a:rPr lang="en-US" altLang="it-IT" dirty="0" smtClean="0">
                <a:latin typeface="Arial" panose="020B0604020202020204" pitchFamily="34" charset="0"/>
              </a:rPr>
              <a:t> </a:t>
            </a:r>
            <a:r>
              <a:rPr lang="en-US" altLang="it-IT" dirty="0" err="1" smtClean="0">
                <a:latin typeface="Arial" panose="020B0604020202020204" pitchFamily="34" charset="0"/>
              </a:rPr>
              <a:t>fenomeni</a:t>
            </a:r>
            <a:r>
              <a:rPr lang="en-US" altLang="it-IT" dirty="0" smtClean="0">
                <a:latin typeface="Arial" panose="020B0604020202020204" pitchFamily="34" charset="0"/>
              </a:rPr>
              <a:t> </a:t>
            </a:r>
            <a:r>
              <a:rPr lang="en-US" altLang="it-IT" dirty="0" err="1" smtClean="0">
                <a:latin typeface="Arial" panose="020B0604020202020204" pitchFamily="34" charset="0"/>
              </a:rPr>
              <a:t>improbabili</a:t>
            </a:r>
            <a:r>
              <a:rPr lang="en-US" altLang="it-IT" dirty="0" smtClean="0">
                <a:latin typeface="Arial" panose="020B0604020202020204" pitchFamily="34" charset="0"/>
              </a:rPr>
              <a:t> </a:t>
            </a:r>
            <a:r>
              <a:rPr lang="en-US" altLang="it-IT" dirty="0" err="1" smtClean="0">
                <a:latin typeface="Arial" panose="020B0604020202020204" pitchFamily="34" charset="0"/>
              </a:rPr>
              <a:t>nel</a:t>
            </a:r>
            <a:r>
              <a:rPr lang="en-US" altLang="it-IT" dirty="0" smtClean="0">
                <a:latin typeface="Arial" panose="020B0604020202020204" pitchFamily="34" charset="0"/>
              </a:rPr>
              <a:t> </a:t>
            </a:r>
            <a:r>
              <a:rPr lang="en-US" altLang="it-IT" dirty="0" err="1" smtClean="0">
                <a:latin typeface="Arial" panose="020B0604020202020204" pitchFamily="34" charset="0"/>
              </a:rPr>
              <a:t>nostro</a:t>
            </a:r>
            <a:r>
              <a:rPr lang="en-US" altLang="it-IT" dirty="0" smtClean="0">
                <a:latin typeface="Arial" panose="020B0604020202020204" pitchFamily="34" charset="0"/>
              </a:rPr>
              <a:t> </a:t>
            </a:r>
            <a:r>
              <a:rPr lang="en-US" altLang="it-IT" dirty="0" err="1" smtClean="0">
                <a:latin typeface="Arial" panose="020B0604020202020204" pitchFamily="34" charset="0"/>
              </a:rPr>
              <a:t>mondo</a:t>
            </a:r>
            <a:endParaRPr lang="en-US" altLang="it-IT" dirty="0" smtClean="0">
              <a:latin typeface="Arial" panose="020B0604020202020204" pitchFamily="34" charset="0"/>
            </a:endParaRPr>
          </a:p>
          <a:p>
            <a:pPr marL="342900" indent="-342900">
              <a:buClr>
                <a:schemeClr val="accent2"/>
              </a:buClr>
              <a:buFont typeface="Wingdings" panose="05000000000000000000" pitchFamily="2" charset="2"/>
              <a:buChar char="§"/>
            </a:pPr>
            <a:r>
              <a:rPr lang="en-US" altLang="it-IT" dirty="0">
                <a:latin typeface="Arial" panose="020B0604020202020204" pitchFamily="34" charset="0"/>
              </a:rPr>
              <a:t>è</a:t>
            </a:r>
            <a:r>
              <a:rPr lang="en-US" altLang="it-IT" dirty="0" smtClean="0">
                <a:latin typeface="Arial" panose="020B0604020202020204" pitchFamily="34" charset="0"/>
              </a:rPr>
              <a:t> </a:t>
            </a:r>
            <a:r>
              <a:rPr lang="en-US" altLang="it-IT" dirty="0" err="1" smtClean="0">
                <a:latin typeface="Arial" panose="020B0604020202020204" pitchFamily="34" charset="0"/>
              </a:rPr>
              <a:t>probabile</a:t>
            </a:r>
            <a:r>
              <a:rPr lang="en-US" altLang="it-IT" dirty="0" smtClean="0">
                <a:latin typeface="Arial" panose="020B0604020202020204" pitchFamily="34" charset="0"/>
              </a:rPr>
              <a:t> </a:t>
            </a:r>
            <a:r>
              <a:rPr lang="en-US" altLang="it-IT" dirty="0" err="1" smtClean="0">
                <a:latin typeface="Arial" panose="020B0604020202020204" pitchFamily="34" charset="0"/>
              </a:rPr>
              <a:t>che</a:t>
            </a:r>
            <a:r>
              <a:rPr lang="en-US" altLang="it-IT" dirty="0" smtClean="0">
                <a:latin typeface="Arial" panose="020B0604020202020204" pitchFamily="34" charset="0"/>
              </a:rPr>
              <a:t> se un </a:t>
            </a:r>
            <a:r>
              <a:rPr lang="en-US" altLang="it-IT" dirty="0" err="1" smtClean="0">
                <a:latin typeface="Arial" panose="020B0604020202020204" pitchFamily="34" charset="0"/>
              </a:rPr>
              <a:t>oggetto</a:t>
            </a:r>
            <a:r>
              <a:rPr lang="en-US" altLang="it-IT" dirty="0" smtClean="0">
                <a:latin typeface="Arial" panose="020B0604020202020204" pitchFamily="34" charset="0"/>
              </a:rPr>
              <a:t> </a:t>
            </a:r>
            <a:r>
              <a:rPr lang="en-US" altLang="it-IT" dirty="0" err="1" smtClean="0">
                <a:latin typeface="Arial" panose="020B0604020202020204" pitchFamily="34" charset="0"/>
              </a:rPr>
              <a:t>scompare</a:t>
            </a:r>
            <a:r>
              <a:rPr lang="en-US" altLang="it-IT" dirty="0" smtClean="0">
                <a:latin typeface="Arial" panose="020B0604020202020204" pitchFamily="34" charset="0"/>
              </a:rPr>
              <a:t> e </a:t>
            </a:r>
            <a:r>
              <a:rPr lang="en-US" altLang="it-IT" dirty="0" err="1" smtClean="0">
                <a:latin typeface="Arial" panose="020B0604020202020204" pitchFamily="34" charset="0"/>
              </a:rPr>
              <a:t>uno</a:t>
            </a:r>
            <a:r>
              <a:rPr lang="en-US" altLang="it-IT" dirty="0" smtClean="0">
                <a:latin typeface="Arial" panose="020B0604020202020204" pitchFamily="34" charset="0"/>
              </a:rPr>
              <a:t> (simile) compare ci </a:t>
            </a:r>
            <a:r>
              <a:rPr lang="en-US" altLang="it-IT" dirty="0" err="1" smtClean="0">
                <a:latin typeface="Arial" panose="020B0604020202020204" pitchFamily="34" charset="0"/>
              </a:rPr>
              <a:t>sia</a:t>
            </a:r>
            <a:r>
              <a:rPr lang="en-US" altLang="it-IT" dirty="0" smtClean="0">
                <a:latin typeface="Arial" panose="020B0604020202020204" pitchFamily="34" charset="0"/>
              </a:rPr>
              <a:t> un </a:t>
            </a:r>
            <a:r>
              <a:rPr lang="en-US" altLang="it-IT" dirty="0" err="1" smtClean="0">
                <a:latin typeface="Arial" panose="020B0604020202020204" pitchFamily="34" charset="0"/>
              </a:rPr>
              <a:t>oggetto</a:t>
            </a:r>
            <a:r>
              <a:rPr lang="en-US" altLang="it-IT" dirty="0" smtClean="0">
                <a:latin typeface="Arial" panose="020B0604020202020204" pitchFamily="34" charset="0"/>
              </a:rPr>
              <a:t> solo</a:t>
            </a:r>
          </a:p>
          <a:p>
            <a:pPr marL="342900" indent="-342900">
              <a:buClr>
                <a:schemeClr val="accent2"/>
              </a:buClr>
              <a:buFont typeface="Wingdings" panose="05000000000000000000" pitchFamily="2" charset="2"/>
              <a:buChar char="§"/>
            </a:pPr>
            <a:r>
              <a:rPr lang="en-US" altLang="it-IT" dirty="0" smtClean="0">
                <a:latin typeface="Arial" panose="020B0604020202020204" pitchFamily="34" charset="0"/>
              </a:rPr>
              <a:t>… </a:t>
            </a:r>
            <a:r>
              <a:rPr lang="en-US" altLang="it-IT" dirty="0" err="1" smtClean="0">
                <a:latin typeface="Arial" panose="020B0604020202020204" pitchFamily="34" charset="0"/>
              </a:rPr>
              <a:t>ancora</a:t>
            </a:r>
            <a:r>
              <a:rPr lang="en-US" altLang="it-IT" dirty="0" smtClean="0">
                <a:latin typeface="Arial" panose="020B0604020202020204" pitchFamily="34" charset="0"/>
              </a:rPr>
              <a:t> </a:t>
            </a:r>
            <a:r>
              <a:rPr lang="en-US" altLang="it-IT" dirty="0" err="1" smtClean="0">
                <a:latin typeface="Arial" panose="020B0604020202020204" pitchFamily="34" charset="0"/>
              </a:rPr>
              <a:t>una</a:t>
            </a:r>
            <a:r>
              <a:rPr lang="en-US" altLang="it-IT" dirty="0" smtClean="0">
                <a:latin typeface="Arial" panose="020B0604020202020204" pitchFamily="34" charset="0"/>
              </a:rPr>
              <a:t> </a:t>
            </a:r>
            <a:r>
              <a:rPr lang="en-US" altLang="it-IT" dirty="0" err="1" smtClean="0">
                <a:latin typeface="Arial" panose="020B0604020202020204" pitchFamily="34" charset="0"/>
              </a:rPr>
              <a:t>inferenza</a:t>
            </a:r>
            <a:r>
              <a:rPr lang="en-US" altLang="it-IT" dirty="0" smtClean="0">
                <a:latin typeface="Arial" panose="020B0604020202020204" pitchFamily="34" charset="0"/>
              </a:rPr>
              <a:t> </a:t>
            </a:r>
            <a:r>
              <a:rPr lang="en-US" altLang="it-IT" dirty="0" err="1" smtClean="0">
                <a:latin typeface="Arial" panose="020B0604020202020204" pitchFamily="34" charset="0"/>
              </a:rPr>
              <a:t>inconscia</a:t>
            </a:r>
            <a:r>
              <a:rPr lang="en-US" altLang="it-IT" dirty="0" smtClean="0">
                <a:latin typeface="Arial" panose="020B0604020202020204" pitchFamily="34" charset="0"/>
              </a:rPr>
              <a:t> </a:t>
            </a:r>
            <a:endParaRPr lang="it-IT" altLang="it-IT" dirty="0">
              <a:latin typeface="Arial" panose="020B0604020202020204" pitchFamily="34" charset="0"/>
            </a:endParaRPr>
          </a:p>
        </p:txBody>
      </p:sp>
      <p:sp>
        <p:nvSpPr>
          <p:cNvPr id="4" name="Rectangle 2"/>
          <p:cNvSpPr txBox="1">
            <a:spLocks noChangeArrowheads="1"/>
          </p:cNvSpPr>
          <p:nvPr/>
        </p:nvSpPr>
        <p:spPr bwMode="auto">
          <a:xfrm>
            <a:off x="4974957" y="434521"/>
            <a:ext cx="416904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dirty="0">
                <a:solidFill>
                  <a:schemeClr val="bg1"/>
                </a:solidFill>
                <a:latin typeface="Arial" panose="020B0604020202020204" pitchFamily="34" charset="0"/>
              </a:rPr>
              <a:t>i</a:t>
            </a:r>
            <a:r>
              <a:rPr lang="it-IT" altLang="it-IT" sz="4400" dirty="0" smtClean="0">
                <a:solidFill>
                  <a:schemeClr val="bg1"/>
                </a:solidFill>
                <a:latin typeface="Arial" panose="020B0604020202020204" pitchFamily="34" charset="0"/>
              </a:rPr>
              <a:t>nsight evoluzionistico/statistico</a:t>
            </a:r>
            <a:endParaRPr lang="en-GB" altLang="it-IT" i="1" dirty="0">
              <a:solidFill>
                <a:schemeClr val="bg1"/>
              </a:solidFill>
              <a:latin typeface="Arial" panose="020B0604020202020204" pitchFamily="34" charset="0"/>
            </a:endParaRPr>
          </a:p>
        </p:txBody>
      </p:sp>
    </p:spTree>
    <p:extLst>
      <p:ext uri="{BB962C8B-B14F-4D97-AF65-F5344CB8AC3E}">
        <p14:creationId xmlns:p14="http://schemas.microsoft.com/office/powerpoint/2010/main" val="303188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25" name="Rectangle 9"/>
          <p:cNvSpPr>
            <a:spLocks noChangeArrowheads="1"/>
          </p:cNvSpPr>
          <p:nvPr/>
        </p:nvSpPr>
        <p:spPr bwMode="auto">
          <a:xfrm>
            <a:off x="184716" y="1336448"/>
            <a:ext cx="8701542" cy="1566408"/>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1139825"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558925"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978025"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397125"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8543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115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7687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259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Clr>
                <a:srgbClr val="B2B2B2"/>
              </a:buClr>
              <a:buFont typeface="Wingdings" panose="05000000000000000000" pitchFamily="2" charset="2"/>
              <a:buNone/>
            </a:pPr>
            <a:r>
              <a:rPr lang="it-IT" altLang="it-IT" sz="2400" dirty="0"/>
              <a:t>l’intervallo tra la comparsa del primo oggetto e del secondo, non deve essere ne troppo lungo ne troppo </a:t>
            </a:r>
            <a:r>
              <a:rPr lang="it-IT" altLang="it-IT" sz="2400" dirty="0" smtClean="0"/>
              <a:t>breve, ma compatibile con lo spostamento di un oggetto in movimento</a:t>
            </a:r>
            <a:endParaRPr lang="it-IT" altLang="it-IT" sz="2400" dirty="0"/>
          </a:p>
        </p:txBody>
      </p:sp>
      <p:sp>
        <p:nvSpPr>
          <p:cNvPr id="1058826" name="Rectangle 10"/>
          <p:cNvSpPr>
            <a:spLocks noChangeArrowheads="1"/>
          </p:cNvSpPr>
          <p:nvPr/>
        </p:nvSpPr>
        <p:spPr bwMode="auto">
          <a:xfrm>
            <a:off x="2128838" y="2902856"/>
            <a:ext cx="4897437" cy="503238"/>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1139825"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558925"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978025"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397125"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8543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115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7687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259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Clr>
                <a:srgbClr val="B2B2B2"/>
              </a:buClr>
              <a:buFont typeface="Wingdings" panose="05000000000000000000" pitchFamily="2" charset="2"/>
              <a:buNone/>
            </a:pPr>
            <a:r>
              <a:rPr lang="it-IT" altLang="it-IT" sz="2400" dirty="0"/>
              <a:t>se l’alternanza è </a:t>
            </a:r>
            <a:r>
              <a:rPr lang="it-IT" altLang="it-IT" sz="2400" dirty="0" smtClean="0"/>
              <a:t>lunga l’oggetto sarebbe troppo lento: </a:t>
            </a:r>
            <a:r>
              <a:rPr lang="it-IT" altLang="it-IT" sz="2400" dirty="0"/>
              <a:t>si vedono 2 oggetti separati che lampeggiano </a:t>
            </a:r>
          </a:p>
        </p:txBody>
      </p:sp>
      <p:sp>
        <p:nvSpPr>
          <p:cNvPr id="1058827" name="Rectangle 11"/>
          <p:cNvSpPr>
            <a:spLocks noChangeArrowheads="1"/>
          </p:cNvSpPr>
          <p:nvPr/>
        </p:nvSpPr>
        <p:spPr bwMode="auto">
          <a:xfrm>
            <a:off x="2128838" y="4469264"/>
            <a:ext cx="5113791" cy="503238"/>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1139825"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558925"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978025"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397125"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8543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115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7687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25925"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Clr>
                <a:srgbClr val="B2B2B2"/>
              </a:buClr>
              <a:buFont typeface="Wingdings" panose="05000000000000000000" pitchFamily="2" charset="2"/>
              <a:buNone/>
            </a:pPr>
            <a:r>
              <a:rPr lang="it-IT" altLang="it-IT" sz="2400" dirty="0"/>
              <a:t>se l’alternanza è </a:t>
            </a:r>
            <a:r>
              <a:rPr lang="it-IT" altLang="it-IT" sz="2400" dirty="0" smtClean="0"/>
              <a:t>rapida l’oggetto sarebbe troppo veloce: </a:t>
            </a:r>
            <a:r>
              <a:rPr lang="it-IT" altLang="it-IT" sz="2400" dirty="0"/>
              <a:t>si vedono 2 oggetti che lampeggiano simultaneamente </a:t>
            </a:r>
          </a:p>
        </p:txBody>
      </p:sp>
      <p:sp>
        <p:nvSpPr>
          <p:cNvPr id="2" name="Rectangle 2"/>
          <p:cNvSpPr txBox="1">
            <a:spLocks noChangeArrowheads="1"/>
          </p:cNvSpPr>
          <p:nvPr/>
        </p:nvSpPr>
        <p:spPr bwMode="auto">
          <a:xfrm>
            <a:off x="-36513" y="-200025"/>
            <a:ext cx="914400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dirty="0">
                <a:solidFill>
                  <a:srgbClr val="004BC8"/>
                </a:solidFill>
                <a:latin typeface="Arial" panose="020B0604020202020204" pitchFamily="34" charset="0"/>
              </a:rPr>
              <a:t>p</a:t>
            </a:r>
            <a:r>
              <a:rPr lang="it-IT" altLang="it-IT" sz="4400" dirty="0" smtClean="0">
                <a:solidFill>
                  <a:srgbClr val="004BC8"/>
                </a:solidFill>
                <a:latin typeface="Arial" panose="020B0604020202020204" pitchFamily="34" charset="0"/>
              </a:rPr>
              <a:t>erché ED diversa a </a:t>
            </a:r>
            <a:r>
              <a:rPr lang="it-IT" altLang="it-IT" sz="4400" i="1" dirty="0" smtClean="0">
                <a:solidFill>
                  <a:srgbClr val="004BC8"/>
                </a:solidFill>
                <a:latin typeface="Arial" panose="020B0604020202020204" pitchFamily="34" charset="0"/>
              </a:rPr>
              <a:t>Hz</a:t>
            </a:r>
            <a:r>
              <a:rPr lang="it-IT" altLang="it-IT" sz="4400" dirty="0" smtClean="0">
                <a:solidFill>
                  <a:srgbClr val="004BC8"/>
                </a:solidFill>
                <a:latin typeface="Arial" panose="020B0604020202020204" pitchFamily="34" charset="0"/>
              </a:rPr>
              <a:t> diversi?</a:t>
            </a:r>
            <a:endParaRPr lang="en-GB" altLang="it-IT" dirty="0">
              <a:solidFill>
                <a:srgbClr val="000000"/>
              </a:solidFill>
              <a:latin typeface="Arial" panose="020B0604020202020204" pitchFamily="34" charset="0"/>
            </a:endParaRPr>
          </a:p>
        </p:txBody>
      </p:sp>
    </p:spTree>
    <p:extLst>
      <p:ext uri="{BB962C8B-B14F-4D97-AF65-F5344CB8AC3E}">
        <p14:creationId xmlns:p14="http://schemas.microsoft.com/office/powerpoint/2010/main" val="16111878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8825"/>
                                        </p:tgtEl>
                                        <p:attrNameLst>
                                          <p:attrName>style.visibility</p:attrName>
                                        </p:attrNameLst>
                                      </p:cBhvr>
                                      <p:to>
                                        <p:strVal val="visible"/>
                                      </p:to>
                                    </p:set>
                                    <p:animEffect transition="in" filter="fade">
                                      <p:cBhvr>
                                        <p:cTn id="7" dur="500"/>
                                        <p:tgtEl>
                                          <p:spTgt spid="10588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8826"/>
                                        </p:tgtEl>
                                        <p:attrNameLst>
                                          <p:attrName>style.visibility</p:attrName>
                                        </p:attrNameLst>
                                      </p:cBhvr>
                                      <p:to>
                                        <p:strVal val="visible"/>
                                      </p:to>
                                    </p:set>
                                    <p:animEffect transition="in" filter="fade">
                                      <p:cBhvr>
                                        <p:cTn id="12" dur="500"/>
                                        <p:tgtEl>
                                          <p:spTgt spid="10588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58827"/>
                                        </p:tgtEl>
                                        <p:attrNameLst>
                                          <p:attrName>style.visibility</p:attrName>
                                        </p:attrNameLst>
                                      </p:cBhvr>
                                      <p:to>
                                        <p:strVal val="visible"/>
                                      </p:to>
                                    </p:set>
                                    <p:animEffect transition="in" filter="fade">
                                      <p:cBhvr>
                                        <p:cTn id="17" dur="500"/>
                                        <p:tgtEl>
                                          <p:spTgt spid="1058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825" grpId="0"/>
      <p:bldP spid="1058826" grpId="0"/>
      <p:bldP spid="10588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327547"/>
            <a:ext cx="914400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dirty="0">
                <a:solidFill>
                  <a:srgbClr val="004BC8"/>
                </a:solidFill>
                <a:latin typeface="Arial" panose="020B0604020202020204" pitchFamily="34" charset="0"/>
              </a:rPr>
              <a:t>q</a:t>
            </a:r>
            <a:r>
              <a:rPr lang="it-IT" altLang="it-IT" sz="4400" dirty="0" smtClean="0">
                <a:solidFill>
                  <a:srgbClr val="004BC8"/>
                </a:solidFill>
                <a:latin typeface="Arial" panose="020B0604020202020204" pitchFamily="34" charset="0"/>
              </a:rPr>
              <a:t>uando le ruote appaiono ruotare all’indietro </a:t>
            </a:r>
          </a:p>
          <a:p>
            <a:pPr algn="ctr" eaLnBrk="1" hangingPunct="1"/>
            <a:r>
              <a:rPr lang="it-IT" altLang="it-IT" sz="4400" dirty="0">
                <a:solidFill>
                  <a:srgbClr val="FFC000"/>
                </a:solidFill>
                <a:latin typeface="Arial" panose="020B0604020202020204" pitchFamily="34" charset="0"/>
              </a:rPr>
              <a:t>w</a:t>
            </a:r>
            <a:r>
              <a:rPr lang="it-IT" altLang="it-IT" sz="4400" dirty="0" smtClean="0">
                <a:solidFill>
                  <a:srgbClr val="FFC000"/>
                </a:solidFill>
                <a:latin typeface="Arial" panose="020B0604020202020204" pitchFamily="34" charset="0"/>
              </a:rPr>
              <a:t>agon wheel illusion</a:t>
            </a:r>
            <a:endParaRPr lang="en-GB" altLang="it-IT" i="1" dirty="0">
              <a:solidFill>
                <a:srgbClr val="FFC000"/>
              </a:solidFill>
              <a:latin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2300933"/>
            <a:ext cx="6057900" cy="3248025"/>
          </a:xfrm>
          <a:prstGeom prst="rect">
            <a:avLst/>
          </a:prstGeom>
        </p:spPr>
      </p:pic>
    </p:spTree>
    <p:extLst>
      <p:ext uri="{BB962C8B-B14F-4D97-AF65-F5344CB8AC3E}">
        <p14:creationId xmlns:p14="http://schemas.microsoft.com/office/powerpoint/2010/main" val="361216471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a:ea typeface="MS PGothic"/>
        <a:cs typeface="Arial"/>
      </a:majorFont>
      <a:minorFont>
        <a:latin typeface="Times"/>
        <a:ea typeface="MS PGothic"/>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defRPr>
        </a:defPPr>
      </a:lstStyle>
    </a:lnDef>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58908</TotalTime>
  <Words>1436</Words>
  <Application>Microsoft Office PowerPoint</Application>
  <PresentationFormat>On-screen Show (4:3)</PresentationFormat>
  <Paragraphs>123</Paragraphs>
  <Slides>18</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MS PGothic</vt:lpstr>
      <vt:lpstr>MS PGothic</vt:lpstr>
      <vt:lpstr>Arial</vt:lpstr>
      <vt:lpstr>Times</vt:lpstr>
      <vt:lpstr>Wingdings</vt:lpstr>
      <vt:lpstr>1_Default Design</vt:lpstr>
      <vt:lpstr>4_Default Design</vt:lpstr>
      <vt:lpstr>Psicologia dei processi cognitivi 1 Percezione 042PS-2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Software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Adri</dc:creator>
  <cp:lastModifiedBy>Carlo</cp:lastModifiedBy>
  <cp:revision>861</cp:revision>
  <dcterms:created xsi:type="dcterms:W3CDTF">2010-11-07T22:02:08Z</dcterms:created>
  <dcterms:modified xsi:type="dcterms:W3CDTF">2019-04-12T12:29:09Z</dcterms:modified>
</cp:coreProperties>
</file>